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svg" ContentType="image/svg+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Masters/slideMaster12.xml" ContentType="application/vnd.openxmlformats-officedocument.presentationml.slideMaster+xml"/>
  <Override PartName="/ppt/slideMasters/slideMaster1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3.xml" ContentType="application/vnd.openxmlformats-officedocument.theme+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4.xml" ContentType="application/vnd.openxmlformats-officedocument.theme+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theme/theme5.xml" ContentType="application/vnd.openxmlformats-officedocument.theme+xml"/>
  <Override PartName="/ppt/slideLayouts/slideLayout28.xml" ContentType="application/vnd.openxmlformats-officedocument.presentationml.slideLayout+xml"/>
  <Override PartName="/ppt/theme/theme6.xml" ContentType="application/vnd.openxmlformats-officedocument.theme+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theme/theme7.xml" ContentType="application/vnd.openxmlformats-officedocument.theme+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theme/theme8.xml" ContentType="application/vnd.openxmlformats-officedocument.theme+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theme/theme9.xml" ContentType="application/vnd.openxmlformats-officedocument.theme+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theme/theme10.xml" ContentType="application/vnd.openxmlformats-officedocument.theme+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theme/theme11.xml" ContentType="application/vnd.openxmlformats-officedocument.theme+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theme/theme12.xml" ContentType="application/vnd.openxmlformats-officedocument.theme+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theme/theme13.xml" ContentType="application/vnd.openxmlformats-officedocument.theme+xml"/>
  <Override PartName="/ppt/theme/theme14.xml" ContentType="application/vnd.openxmlformats-officedocument.theme+xml"/>
  <Override PartName="/ppt/theme/theme1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theme/themeOverride1.xml" ContentType="application/vnd.openxmlformats-officedocument.themeOverrid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theme/themeOverride2.xml" ContentType="application/vnd.openxmlformats-officedocument.themeOverrid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theme/themeOverride3.xml" ContentType="application/vnd.openxmlformats-officedocument.themeOverrid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charts/chart6.xml" ContentType="application/vnd.openxmlformats-officedocument.drawingml.chart+xml"/>
  <Override PartName="/ppt/charts/style6.xml" ContentType="application/vnd.ms-office.chartstyle+xml"/>
  <Override PartName="/ppt/charts/colors6.xml" ContentType="application/vnd.ms-office.chartcolorstyle+xml"/>
  <Override PartName="/ppt/charts/chart7.xml" ContentType="application/vnd.openxmlformats-officedocument.drawingml.chart+xml"/>
  <Override PartName="/ppt/charts/style7.xml" ContentType="application/vnd.ms-office.chartstyle+xml"/>
  <Override PartName="/ppt/charts/colors7.xml" ContentType="application/vnd.ms-office.chartcolorstyle+xml"/>
  <Override PartName="/ppt/charts/chartEx1.xml" ContentType="application/vnd.ms-office.chartex+xml"/>
  <Override PartName="/ppt/charts/style8.xml" ContentType="application/vnd.ms-office.chartstyle+xml"/>
  <Override PartName="/ppt/charts/colors8.xml" ContentType="application/vnd.ms-office.chartcolorstyle+xml"/>
  <Override PartName="/ppt/notesSlides/notesSlide7.xml" ContentType="application/vnd.openxmlformats-officedocument.presentationml.notesSlide+xml"/>
  <Override PartName="/ppt/charts/chart8.xml" ContentType="application/vnd.openxmlformats-officedocument.drawingml.chart+xml"/>
  <Override PartName="/ppt/charts/style9.xml" ContentType="application/vnd.ms-office.chartstyle+xml"/>
  <Override PartName="/ppt/charts/colors9.xml" ContentType="application/vnd.ms-office.chartcolorstyle+xml"/>
  <Override PartName="/ppt/notesSlides/notesSlide8.xml" ContentType="application/vnd.openxmlformats-officedocument.presentationml.notesSlide+xml"/>
  <Override PartName="/ppt/notesSlides/notesSlide9.xml" ContentType="application/vnd.openxmlformats-officedocument.presentationml.notesSlide+xml"/>
  <Override PartName="/ppt/charts/chart9.xml" ContentType="application/vnd.openxmlformats-officedocument.drawingml.chart+xml"/>
  <Override PartName="/ppt/charts/chart10.xml" ContentType="application/vnd.openxmlformats-officedocument.drawingml.chart+xml"/>
  <Override PartName="/ppt/notesSlides/notesSlide10.xml" ContentType="application/vnd.openxmlformats-officedocument.presentationml.notesSlide+xml"/>
  <Override PartName="/ppt/charts/chart11.xml" ContentType="application/vnd.openxmlformats-officedocument.drawingml.chart+xml"/>
  <Override PartName="/ppt/charts/chart12.xml" ContentType="application/vnd.openxmlformats-officedocument.drawingml.chart+xml"/>
  <Override PartName="/ppt/notesSlides/notesSlide11.xml" ContentType="application/vnd.openxmlformats-officedocument.presentationml.notesSlide+xml"/>
  <Override PartName="/ppt/charts/chart13.xml" ContentType="application/vnd.openxmlformats-officedocument.drawingml.chart+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4"/>
    <p:sldMasterId id="2147483693" r:id="rId5"/>
    <p:sldMasterId id="2147483700" r:id="rId6"/>
    <p:sldMasterId id="2147483716" r:id="rId7"/>
    <p:sldMasterId id="2147483724" r:id="rId8"/>
    <p:sldMasterId id="2147483729" r:id="rId9"/>
    <p:sldMasterId id="2147483731" r:id="rId10"/>
    <p:sldMasterId id="2147483743" r:id="rId11"/>
    <p:sldMasterId id="2147483755" r:id="rId12"/>
    <p:sldMasterId id="2147483775" r:id="rId13"/>
    <p:sldMasterId id="2147483788" r:id="rId14"/>
    <p:sldMasterId id="2147483796" r:id="rId15"/>
    <p:sldMasterId id="2147483809" r:id="rId16"/>
  </p:sldMasterIdLst>
  <p:notesMasterIdLst>
    <p:notesMasterId r:id="rId90"/>
  </p:notesMasterIdLst>
  <p:handoutMasterIdLst>
    <p:handoutMasterId r:id="rId91"/>
  </p:handoutMasterIdLst>
  <p:sldIdLst>
    <p:sldId id="309" r:id="rId17"/>
    <p:sldId id="312" r:id="rId18"/>
    <p:sldId id="737" r:id="rId19"/>
    <p:sldId id="721" r:id="rId20"/>
    <p:sldId id="735" r:id="rId21"/>
    <p:sldId id="746" r:id="rId22"/>
    <p:sldId id="297" r:id="rId23"/>
    <p:sldId id="736" r:id="rId24"/>
    <p:sldId id="740" r:id="rId25"/>
    <p:sldId id="742" r:id="rId26"/>
    <p:sldId id="743" r:id="rId27"/>
    <p:sldId id="780" r:id="rId28"/>
    <p:sldId id="761" r:id="rId29"/>
    <p:sldId id="786" r:id="rId30"/>
    <p:sldId id="762" r:id="rId31"/>
    <p:sldId id="763" r:id="rId32"/>
    <p:sldId id="765" r:id="rId33"/>
    <p:sldId id="767" r:id="rId34"/>
    <p:sldId id="764" r:id="rId35"/>
    <p:sldId id="774" r:id="rId36"/>
    <p:sldId id="2141413359" r:id="rId37"/>
    <p:sldId id="768" r:id="rId38"/>
    <p:sldId id="770" r:id="rId39"/>
    <p:sldId id="771" r:id="rId40"/>
    <p:sldId id="778" r:id="rId41"/>
    <p:sldId id="478" r:id="rId42"/>
    <p:sldId id="779" r:id="rId43"/>
    <p:sldId id="271" r:id="rId44"/>
    <p:sldId id="794" r:id="rId45"/>
    <p:sldId id="2141413469" r:id="rId46"/>
    <p:sldId id="797" r:id="rId47"/>
    <p:sldId id="782" r:id="rId48"/>
    <p:sldId id="783" r:id="rId49"/>
    <p:sldId id="784" r:id="rId50"/>
    <p:sldId id="2141413357" r:id="rId51"/>
    <p:sldId id="2141413358" r:id="rId52"/>
    <p:sldId id="757" r:id="rId53"/>
    <p:sldId id="758" r:id="rId54"/>
    <p:sldId id="759" r:id="rId55"/>
    <p:sldId id="760" r:id="rId56"/>
    <p:sldId id="788" r:id="rId57"/>
    <p:sldId id="798" r:id="rId58"/>
    <p:sldId id="799" r:id="rId59"/>
    <p:sldId id="2141413470" r:id="rId60"/>
    <p:sldId id="2141413471" r:id="rId61"/>
    <p:sldId id="2141413362" r:id="rId62"/>
    <p:sldId id="2141413363" r:id="rId63"/>
    <p:sldId id="2141413367" r:id="rId64"/>
    <p:sldId id="2141413368" r:id="rId65"/>
    <p:sldId id="2141413369" r:id="rId66"/>
    <p:sldId id="2141413364" r:id="rId67"/>
    <p:sldId id="2141413365" r:id="rId68"/>
    <p:sldId id="2141413354" r:id="rId69"/>
    <p:sldId id="2141413353" r:id="rId70"/>
    <p:sldId id="2141413360" r:id="rId71"/>
    <p:sldId id="2141413361" r:id="rId72"/>
    <p:sldId id="749" r:id="rId73"/>
    <p:sldId id="751" r:id="rId74"/>
    <p:sldId id="795" r:id="rId75"/>
    <p:sldId id="445" r:id="rId76"/>
    <p:sldId id="452" r:id="rId77"/>
    <p:sldId id="295" r:id="rId78"/>
    <p:sldId id="438" r:id="rId79"/>
    <p:sldId id="448" r:id="rId80"/>
    <p:sldId id="439" r:id="rId81"/>
    <p:sldId id="446" r:id="rId82"/>
    <p:sldId id="451" r:id="rId83"/>
    <p:sldId id="447" r:id="rId84"/>
    <p:sldId id="441" r:id="rId85"/>
    <p:sldId id="440" r:id="rId86"/>
    <p:sldId id="442" r:id="rId87"/>
    <p:sldId id="443" r:id="rId88"/>
    <p:sldId id="444" r:id="rId89"/>
  </p:sldIdLst>
  <p:sldSz cx="20105688" cy="11309350"/>
  <p:notesSz cx="20104100" cy="1130935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880" userDrawn="1">
          <p15:clr>
            <a:srgbClr val="A4A3A4"/>
          </p15:clr>
        </p15:guide>
        <p15:guide id="2" pos="2160" userDrawn="1">
          <p15:clr>
            <a:srgbClr val="A4A3A4"/>
          </p15:clr>
        </p15:guide>
      </p15:sldGuideLst>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5851DCC3-CE5A-5A7A-7427-8CE93FFAAA31}" name="Meghann Protheroe (Swansea Bay UHB - Performance)" initials="MP" userId="S::Meghann.Reynolds@wales.nhs.uk::e81fe544-e0cb-483b-8d62-fe58b709c3f6"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EB3BE"/>
    <a:srgbClr val="60BAC4"/>
    <a:srgbClr val="79C5CD"/>
    <a:srgbClr val="00BC62"/>
    <a:srgbClr val="325A8A"/>
    <a:srgbClr val="7EB0DE"/>
    <a:srgbClr val="F8CD47"/>
    <a:srgbClr val="9E4ECA"/>
    <a:srgbClr val="1F355E"/>
    <a:srgbClr val="CE363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8020" autoAdjust="0"/>
    <p:restoredTop sz="84987" autoAdjust="0"/>
  </p:normalViewPr>
  <p:slideViewPr>
    <p:cSldViewPr>
      <p:cViewPr varScale="1">
        <p:scale>
          <a:sx n="56" d="100"/>
          <a:sy n="56" d="100"/>
        </p:scale>
        <p:origin x="42" y="42"/>
      </p:cViewPr>
      <p:guideLst>
        <p:guide orient="horz" pos="2880"/>
        <p:guide pos="2160"/>
      </p:guideLst>
    </p:cSldViewPr>
  </p:slideViewPr>
  <p:notesTextViewPr>
    <p:cViewPr>
      <p:scale>
        <a:sx n="100" d="100"/>
        <a:sy n="100" d="100"/>
      </p:scale>
      <p:origin x="0" y="0"/>
    </p:cViewPr>
  </p:notesTextViewPr>
  <p:notesViewPr>
    <p:cSldViewPr>
      <p:cViewPr varScale="1">
        <p:scale>
          <a:sx n="102" d="100"/>
          <a:sy n="102" d="100"/>
        </p:scale>
        <p:origin x="1208" y="108"/>
      </p:cViewPr>
      <p:guideLst/>
    </p:cSldViewPr>
  </p:notes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10.xml"/><Relationship Id="rId21" Type="http://schemas.openxmlformats.org/officeDocument/2006/relationships/slide" Target="slides/slide5.xml"/><Relationship Id="rId42" Type="http://schemas.openxmlformats.org/officeDocument/2006/relationships/slide" Target="slides/slide26.xml"/><Relationship Id="rId47" Type="http://schemas.openxmlformats.org/officeDocument/2006/relationships/slide" Target="slides/slide31.xml"/><Relationship Id="rId63" Type="http://schemas.openxmlformats.org/officeDocument/2006/relationships/slide" Target="slides/slide47.xml"/><Relationship Id="rId68" Type="http://schemas.openxmlformats.org/officeDocument/2006/relationships/slide" Target="slides/slide52.xml"/><Relationship Id="rId84" Type="http://schemas.openxmlformats.org/officeDocument/2006/relationships/slide" Target="slides/slide68.xml"/><Relationship Id="rId89" Type="http://schemas.openxmlformats.org/officeDocument/2006/relationships/slide" Target="slides/slide73.xml"/><Relationship Id="rId16" Type="http://schemas.openxmlformats.org/officeDocument/2006/relationships/slideMaster" Target="slideMasters/slideMaster13.xml"/><Relationship Id="rId11" Type="http://schemas.openxmlformats.org/officeDocument/2006/relationships/slideMaster" Target="slideMasters/slideMaster8.xml"/><Relationship Id="rId32" Type="http://schemas.openxmlformats.org/officeDocument/2006/relationships/slide" Target="slides/slide16.xml"/><Relationship Id="rId37" Type="http://schemas.openxmlformats.org/officeDocument/2006/relationships/slide" Target="slides/slide21.xml"/><Relationship Id="rId53" Type="http://schemas.openxmlformats.org/officeDocument/2006/relationships/slide" Target="slides/slide37.xml"/><Relationship Id="rId58" Type="http://schemas.openxmlformats.org/officeDocument/2006/relationships/slide" Target="slides/slide42.xml"/><Relationship Id="rId74" Type="http://schemas.openxmlformats.org/officeDocument/2006/relationships/slide" Target="slides/slide58.xml"/><Relationship Id="rId79" Type="http://schemas.openxmlformats.org/officeDocument/2006/relationships/slide" Target="slides/slide63.xml"/><Relationship Id="rId5" Type="http://schemas.openxmlformats.org/officeDocument/2006/relationships/slideMaster" Target="slideMasters/slideMaster2.xml"/><Relationship Id="rId90" Type="http://schemas.openxmlformats.org/officeDocument/2006/relationships/notesMaster" Target="notesMasters/notesMaster1.xml"/><Relationship Id="rId95" Type="http://schemas.openxmlformats.org/officeDocument/2006/relationships/tableStyles" Target="tableStyles.xml"/><Relationship Id="rId22" Type="http://schemas.openxmlformats.org/officeDocument/2006/relationships/slide" Target="slides/slide6.xml"/><Relationship Id="rId27" Type="http://schemas.openxmlformats.org/officeDocument/2006/relationships/slide" Target="slides/slide11.xml"/><Relationship Id="rId43" Type="http://schemas.openxmlformats.org/officeDocument/2006/relationships/slide" Target="slides/slide27.xml"/><Relationship Id="rId48" Type="http://schemas.openxmlformats.org/officeDocument/2006/relationships/slide" Target="slides/slide32.xml"/><Relationship Id="rId64" Type="http://schemas.openxmlformats.org/officeDocument/2006/relationships/slide" Target="slides/slide48.xml"/><Relationship Id="rId69" Type="http://schemas.openxmlformats.org/officeDocument/2006/relationships/slide" Target="slides/slide53.xml"/><Relationship Id="rId8" Type="http://schemas.openxmlformats.org/officeDocument/2006/relationships/slideMaster" Target="slideMasters/slideMaster5.xml"/><Relationship Id="rId51" Type="http://schemas.openxmlformats.org/officeDocument/2006/relationships/slide" Target="slides/slide35.xml"/><Relationship Id="rId72" Type="http://schemas.openxmlformats.org/officeDocument/2006/relationships/slide" Target="slides/slide56.xml"/><Relationship Id="rId80" Type="http://schemas.openxmlformats.org/officeDocument/2006/relationships/slide" Target="slides/slide64.xml"/><Relationship Id="rId85" Type="http://schemas.openxmlformats.org/officeDocument/2006/relationships/slide" Target="slides/slide69.xml"/><Relationship Id="rId93" Type="http://schemas.openxmlformats.org/officeDocument/2006/relationships/viewProps" Target="viewProps.xml"/><Relationship Id="rId3" Type="http://schemas.openxmlformats.org/officeDocument/2006/relationships/customXml" Target="../customXml/item3.xml"/><Relationship Id="rId12" Type="http://schemas.openxmlformats.org/officeDocument/2006/relationships/slideMaster" Target="slideMasters/slideMaster9.xml"/><Relationship Id="rId17" Type="http://schemas.openxmlformats.org/officeDocument/2006/relationships/slide" Target="slides/slide1.xml"/><Relationship Id="rId25" Type="http://schemas.openxmlformats.org/officeDocument/2006/relationships/slide" Target="slides/slide9.xml"/><Relationship Id="rId33" Type="http://schemas.openxmlformats.org/officeDocument/2006/relationships/slide" Target="slides/slide17.xml"/><Relationship Id="rId38" Type="http://schemas.openxmlformats.org/officeDocument/2006/relationships/slide" Target="slides/slide22.xml"/><Relationship Id="rId46" Type="http://schemas.openxmlformats.org/officeDocument/2006/relationships/slide" Target="slides/slide30.xml"/><Relationship Id="rId59" Type="http://schemas.openxmlformats.org/officeDocument/2006/relationships/slide" Target="slides/slide43.xml"/><Relationship Id="rId67" Type="http://schemas.openxmlformats.org/officeDocument/2006/relationships/slide" Target="slides/slide51.xml"/><Relationship Id="rId20" Type="http://schemas.openxmlformats.org/officeDocument/2006/relationships/slide" Target="slides/slide4.xml"/><Relationship Id="rId41" Type="http://schemas.openxmlformats.org/officeDocument/2006/relationships/slide" Target="slides/slide25.xml"/><Relationship Id="rId54" Type="http://schemas.openxmlformats.org/officeDocument/2006/relationships/slide" Target="slides/slide38.xml"/><Relationship Id="rId62" Type="http://schemas.openxmlformats.org/officeDocument/2006/relationships/slide" Target="slides/slide46.xml"/><Relationship Id="rId70" Type="http://schemas.openxmlformats.org/officeDocument/2006/relationships/slide" Target="slides/slide54.xml"/><Relationship Id="rId75" Type="http://schemas.openxmlformats.org/officeDocument/2006/relationships/slide" Target="slides/slide59.xml"/><Relationship Id="rId83" Type="http://schemas.openxmlformats.org/officeDocument/2006/relationships/slide" Target="slides/slide67.xml"/><Relationship Id="rId88" Type="http://schemas.openxmlformats.org/officeDocument/2006/relationships/slide" Target="slides/slide72.xml"/><Relationship Id="rId91" Type="http://schemas.openxmlformats.org/officeDocument/2006/relationships/handoutMaster" Target="handoutMasters/handoutMaster1.xml"/><Relationship Id="rId96" Type="http://schemas.microsoft.com/office/2018/10/relationships/authors" Target="authors.xml"/><Relationship Id="rId1" Type="http://schemas.openxmlformats.org/officeDocument/2006/relationships/customXml" Target="../customXml/item1.xml"/><Relationship Id="rId6" Type="http://schemas.openxmlformats.org/officeDocument/2006/relationships/slideMaster" Target="slideMasters/slideMaster3.xml"/><Relationship Id="rId15" Type="http://schemas.openxmlformats.org/officeDocument/2006/relationships/slideMaster" Target="slideMasters/slideMaster12.xml"/><Relationship Id="rId23" Type="http://schemas.openxmlformats.org/officeDocument/2006/relationships/slide" Target="slides/slide7.xml"/><Relationship Id="rId28" Type="http://schemas.openxmlformats.org/officeDocument/2006/relationships/slide" Target="slides/slide12.xml"/><Relationship Id="rId36" Type="http://schemas.openxmlformats.org/officeDocument/2006/relationships/slide" Target="slides/slide20.xml"/><Relationship Id="rId49" Type="http://schemas.openxmlformats.org/officeDocument/2006/relationships/slide" Target="slides/slide33.xml"/><Relationship Id="rId57" Type="http://schemas.openxmlformats.org/officeDocument/2006/relationships/slide" Target="slides/slide41.xml"/><Relationship Id="rId10" Type="http://schemas.openxmlformats.org/officeDocument/2006/relationships/slideMaster" Target="slideMasters/slideMaster7.xml"/><Relationship Id="rId31" Type="http://schemas.openxmlformats.org/officeDocument/2006/relationships/slide" Target="slides/slide15.xml"/><Relationship Id="rId44" Type="http://schemas.openxmlformats.org/officeDocument/2006/relationships/slide" Target="slides/slide28.xml"/><Relationship Id="rId52" Type="http://schemas.openxmlformats.org/officeDocument/2006/relationships/slide" Target="slides/slide36.xml"/><Relationship Id="rId60" Type="http://schemas.openxmlformats.org/officeDocument/2006/relationships/slide" Target="slides/slide44.xml"/><Relationship Id="rId65" Type="http://schemas.openxmlformats.org/officeDocument/2006/relationships/slide" Target="slides/slide49.xml"/><Relationship Id="rId73" Type="http://schemas.openxmlformats.org/officeDocument/2006/relationships/slide" Target="slides/slide57.xml"/><Relationship Id="rId78" Type="http://schemas.openxmlformats.org/officeDocument/2006/relationships/slide" Target="slides/slide62.xml"/><Relationship Id="rId81" Type="http://schemas.openxmlformats.org/officeDocument/2006/relationships/slide" Target="slides/slide65.xml"/><Relationship Id="rId86" Type="http://schemas.openxmlformats.org/officeDocument/2006/relationships/slide" Target="slides/slide70.xml"/><Relationship Id="rId94"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Master" Target="slideMasters/slideMaster6.xml"/><Relationship Id="rId13" Type="http://schemas.openxmlformats.org/officeDocument/2006/relationships/slideMaster" Target="slideMasters/slideMaster10.xml"/><Relationship Id="rId18" Type="http://schemas.openxmlformats.org/officeDocument/2006/relationships/slide" Target="slides/slide2.xml"/><Relationship Id="rId39" Type="http://schemas.openxmlformats.org/officeDocument/2006/relationships/slide" Target="slides/slide23.xml"/><Relationship Id="rId34" Type="http://schemas.openxmlformats.org/officeDocument/2006/relationships/slide" Target="slides/slide18.xml"/><Relationship Id="rId50" Type="http://schemas.openxmlformats.org/officeDocument/2006/relationships/slide" Target="slides/slide34.xml"/><Relationship Id="rId55" Type="http://schemas.openxmlformats.org/officeDocument/2006/relationships/slide" Target="slides/slide39.xml"/><Relationship Id="rId76" Type="http://schemas.openxmlformats.org/officeDocument/2006/relationships/slide" Target="slides/slide60.xml"/><Relationship Id="rId7" Type="http://schemas.openxmlformats.org/officeDocument/2006/relationships/slideMaster" Target="slideMasters/slideMaster4.xml"/><Relationship Id="rId71" Type="http://schemas.openxmlformats.org/officeDocument/2006/relationships/slide" Target="slides/slide55.xml"/><Relationship Id="rId92" Type="http://schemas.openxmlformats.org/officeDocument/2006/relationships/presProps" Target="presProps.xml"/><Relationship Id="rId2" Type="http://schemas.openxmlformats.org/officeDocument/2006/relationships/customXml" Target="../customXml/item2.xml"/><Relationship Id="rId29" Type="http://schemas.openxmlformats.org/officeDocument/2006/relationships/slide" Target="slides/slide13.xml"/><Relationship Id="rId24" Type="http://schemas.openxmlformats.org/officeDocument/2006/relationships/slide" Target="slides/slide8.xml"/><Relationship Id="rId40" Type="http://schemas.openxmlformats.org/officeDocument/2006/relationships/slide" Target="slides/slide24.xml"/><Relationship Id="rId45" Type="http://schemas.openxmlformats.org/officeDocument/2006/relationships/slide" Target="slides/slide29.xml"/><Relationship Id="rId66" Type="http://schemas.openxmlformats.org/officeDocument/2006/relationships/slide" Target="slides/slide50.xml"/><Relationship Id="rId87" Type="http://schemas.openxmlformats.org/officeDocument/2006/relationships/slide" Target="slides/slide71.xml"/><Relationship Id="rId61" Type="http://schemas.openxmlformats.org/officeDocument/2006/relationships/slide" Target="slides/slide45.xml"/><Relationship Id="rId82" Type="http://schemas.openxmlformats.org/officeDocument/2006/relationships/slide" Target="slides/slide66.xml"/><Relationship Id="rId19" Type="http://schemas.openxmlformats.org/officeDocument/2006/relationships/slide" Target="slides/slide3.xml"/><Relationship Id="rId14" Type="http://schemas.openxmlformats.org/officeDocument/2006/relationships/slideMaster" Target="slideMasters/slideMaster11.xml"/><Relationship Id="rId30" Type="http://schemas.openxmlformats.org/officeDocument/2006/relationships/slide" Target="slides/slide14.xml"/><Relationship Id="rId35" Type="http://schemas.openxmlformats.org/officeDocument/2006/relationships/slide" Target="slides/slide19.xml"/><Relationship Id="rId56" Type="http://schemas.openxmlformats.org/officeDocument/2006/relationships/slide" Target="slides/slide40.xml"/><Relationship Id="rId77" Type="http://schemas.openxmlformats.org/officeDocument/2006/relationships/slide" Target="slides/slide61.xml"/></Relationships>
</file>

<file path=ppt/charts/_rels/chart1.xml.rels><?xml version="1.0" encoding="UTF-8" standalone="yes"?>
<Relationships xmlns="http://schemas.openxmlformats.org/package/2006/relationships"><Relationship Id="rId3" Type="http://schemas.openxmlformats.org/officeDocument/2006/relationships/oleObject" Target="file:///\\cymru.nhs.uk\abm_ulhb\group\ststorage\Cancer%20Waiting%20Times%20Management\Backlog%20and%20Trajectories\Backlog%20Trajectories%20-%2025-26%20v2.xlsx" TargetMode="External"/><Relationship Id="rId2" Type="http://schemas.microsoft.com/office/2011/relationships/chartColorStyle" Target="colors1.xml"/><Relationship Id="rId1" Type="http://schemas.microsoft.com/office/2011/relationships/chartStyle" Target="style1.xml"/></Relationships>
</file>

<file path=ppt/charts/_rels/chart10.xml.rels><?xml version="1.0" encoding="UTF-8" standalone="yes"?>
<Relationships xmlns="http://schemas.openxmlformats.org/package/2006/relationships"><Relationship Id="rId1" Type="http://schemas.openxmlformats.org/officeDocument/2006/relationships/oleObject" Target="file:///\\cymru.nhs.uk\abm_ulhb\group\ststorage\Cancer%20Waiting%20Times%20Management\April%2015%20-%20to%20present%20summary%20-%20restored.xls" TargetMode="External"/></Relationships>
</file>

<file path=ppt/charts/_rels/chart11.xml.rels><?xml version="1.0" encoding="UTF-8" standalone="yes"?>
<Relationships xmlns="http://schemas.openxmlformats.org/package/2006/relationships"><Relationship Id="rId1" Type="http://schemas.openxmlformats.org/officeDocument/2006/relationships/oleObject" Target="file:///\\cymru.nhs.uk\abm_ulhb\group\ststorage\Cancer%20Waiting%20Times%20Management\April%2015%20-%20to%20present%20summary%20-%20restored.xls" TargetMode="External"/></Relationships>
</file>

<file path=ppt/charts/_rels/chart12.xml.rels><?xml version="1.0" encoding="UTF-8" standalone="yes"?>
<Relationships xmlns="http://schemas.openxmlformats.org/package/2006/relationships"><Relationship Id="rId1" Type="http://schemas.openxmlformats.org/officeDocument/2006/relationships/oleObject" Target="file:///\\cymru.nhs.uk\abm_ulhb\group\ststorage\Cancer%20Waiting%20Times%20Management\April%2015%20-%20to%20present%20summary%20-%20restored.xls" TargetMode="External"/></Relationships>
</file>

<file path=ppt/charts/_rels/chart13.xml.rels><?xml version="1.0" encoding="UTF-8" standalone="yes"?>
<Relationships xmlns="http://schemas.openxmlformats.org/package/2006/relationships"><Relationship Id="rId1" Type="http://schemas.openxmlformats.org/officeDocument/2006/relationships/oleObject" Target="file:///\\cymru.nhs.uk\abm_ulhb\group\ststorage\Cancer%20Waiting%20Times%20Management\April%2015%20-%20to%20present%20summary%20-%20restored.xls" TargetMode="External"/></Relationships>
</file>

<file path=ppt/charts/_rels/chart2.xml.rels><?xml version="1.0" encoding="UTF-8" standalone="yes"?>
<Relationships xmlns="http://schemas.openxmlformats.org/package/2006/relationships"><Relationship Id="rId3" Type="http://schemas.openxmlformats.org/officeDocument/2006/relationships/themeOverride" Target="../theme/themeOverride1.xml"/><Relationship Id="rId2" Type="http://schemas.microsoft.com/office/2011/relationships/chartColorStyle" Target="colors2.xml"/><Relationship Id="rId1" Type="http://schemas.microsoft.com/office/2011/relationships/chartStyle" Target="style2.xml"/><Relationship Id="rId4" Type="http://schemas.openxmlformats.org/officeDocument/2006/relationships/package" Target="../embeddings/Microsoft_Excel_Worksheet.xlsx"/></Relationships>
</file>

<file path=ppt/charts/_rels/chart3.xml.rels><?xml version="1.0" encoding="UTF-8" standalone="yes"?>
<Relationships xmlns="http://schemas.openxmlformats.org/package/2006/relationships"><Relationship Id="rId3" Type="http://schemas.openxmlformats.org/officeDocument/2006/relationships/themeOverride" Target="../theme/themeOverride2.xml"/><Relationship Id="rId2" Type="http://schemas.microsoft.com/office/2011/relationships/chartColorStyle" Target="colors3.xml"/><Relationship Id="rId1" Type="http://schemas.microsoft.com/office/2011/relationships/chartStyle" Target="style3.xml"/><Relationship Id="rId4" Type="http://schemas.openxmlformats.org/officeDocument/2006/relationships/package" Target="../embeddings/Microsoft_Excel_Worksheet1.xlsx"/></Relationships>
</file>

<file path=ppt/charts/_rels/chart4.xml.rels><?xml version="1.0" encoding="UTF-8" standalone="yes"?>
<Relationships xmlns="http://schemas.openxmlformats.org/package/2006/relationships"><Relationship Id="rId3" Type="http://schemas.openxmlformats.org/officeDocument/2006/relationships/themeOverride" Target="../theme/themeOverride3.xml"/><Relationship Id="rId2" Type="http://schemas.microsoft.com/office/2011/relationships/chartColorStyle" Target="colors4.xml"/><Relationship Id="rId1" Type="http://schemas.microsoft.com/office/2011/relationships/chartStyle" Target="style4.xml"/><Relationship Id="rId4" Type="http://schemas.openxmlformats.org/officeDocument/2006/relationships/package" Target="../embeddings/Microsoft_Excel_Worksheet2.xlsx"/></Relationships>
</file>

<file path=ppt/charts/_rels/chart5.xml.rels><?xml version="1.0" encoding="UTF-8" standalone="yes"?>
<Relationships xmlns="http://schemas.openxmlformats.org/package/2006/relationships"><Relationship Id="rId3" Type="http://schemas.openxmlformats.org/officeDocument/2006/relationships/package" Target="../embeddings/Microsoft_Excel_Worksheet3.xlsx"/><Relationship Id="rId2" Type="http://schemas.microsoft.com/office/2011/relationships/chartColorStyle" Target="colors5.xml"/><Relationship Id="rId1" Type="http://schemas.microsoft.com/office/2011/relationships/chartStyle" Target="style5.xml"/></Relationships>
</file>

<file path=ppt/charts/_rels/chart6.xml.rels><?xml version="1.0" encoding="UTF-8" standalone="yes"?>
<Relationships xmlns="http://schemas.openxmlformats.org/package/2006/relationships"><Relationship Id="rId3" Type="http://schemas.openxmlformats.org/officeDocument/2006/relationships/package" Target="../embeddings/Microsoft_Excel_Worksheet4.xlsx"/><Relationship Id="rId2" Type="http://schemas.microsoft.com/office/2011/relationships/chartColorStyle" Target="colors6.xml"/><Relationship Id="rId1" Type="http://schemas.microsoft.com/office/2011/relationships/chartStyle" Target="style6.xml"/></Relationships>
</file>

<file path=ppt/charts/_rels/chart7.xml.rels><?xml version="1.0" encoding="UTF-8" standalone="yes"?>
<Relationships xmlns="http://schemas.openxmlformats.org/package/2006/relationships"><Relationship Id="rId3" Type="http://schemas.openxmlformats.org/officeDocument/2006/relationships/package" Target="../embeddings/Microsoft_Excel_Worksheet5.xlsx"/><Relationship Id="rId2" Type="http://schemas.microsoft.com/office/2011/relationships/chartColorStyle" Target="colors7.xml"/><Relationship Id="rId1" Type="http://schemas.microsoft.com/office/2011/relationships/chartStyle" Target="style7.xml"/></Relationships>
</file>

<file path=ppt/charts/_rels/chart8.xml.rels><?xml version="1.0" encoding="UTF-8" standalone="yes"?>
<Relationships xmlns="http://schemas.openxmlformats.org/package/2006/relationships"><Relationship Id="rId3" Type="http://schemas.openxmlformats.org/officeDocument/2006/relationships/oleObject" Target="file:///\\cymru.nhs.uk\abm_ulhb\group\ststorage\Cancer%20Waiting%20Times%20Management\OPA%20waits%20and%20POS%20to%20DTT.xlsx" TargetMode="External"/><Relationship Id="rId2" Type="http://schemas.microsoft.com/office/2011/relationships/chartColorStyle" Target="colors9.xml"/><Relationship Id="rId1" Type="http://schemas.microsoft.com/office/2011/relationships/chartStyle" Target="style9.xml"/></Relationships>
</file>

<file path=ppt/charts/_rels/chart9.xml.rels><?xml version="1.0" encoding="UTF-8" standalone="yes"?>
<Relationships xmlns="http://schemas.openxmlformats.org/package/2006/relationships"><Relationship Id="rId1" Type="http://schemas.openxmlformats.org/officeDocument/2006/relationships/oleObject" Target="file:///\\cymru.nhs.uk\abm_ulhb\group\ststorage\Cancer%20Waiting%20Times%20Management\April%2015%20-%20to%20present%20summary%20-%20restored.xls" TargetMode="External"/></Relationships>
</file>

<file path=ppt/charts/_rels/chartEx1.xml.rels><?xml version="1.0" encoding="UTF-8" standalone="yes"?>
<Relationships xmlns="http://schemas.openxmlformats.org/package/2006/relationships"><Relationship Id="rId3" Type="http://schemas.microsoft.com/office/2011/relationships/chartColorStyle" Target="colors8.xml"/><Relationship Id="rId2" Type="http://schemas.microsoft.com/office/2011/relationships/chartStyle" Target="style8.xml"/><Relationship Id="rId1" Type="http://schemas.openxmlformats.org/officeDocument/2006/relationships/oleObject" Target="file:///C:\Users\ra008221\AppData\Local\Microsoft\Windows\INetCache\Content.Outlook\OCKQRN4K\Q1%20PU%20Data%20-%202025%20-%202026%20(003).xlsx" TargetMode="Externa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7"/>
    </mc:Choice>
    <mc:Fallback>
      <c:style val="7"/>
    </mc:Fallback>
  </mc:AlternateContent>
  <c:chart>
    <c:autoTitleDeleted val="1"/>
    <c:plotArea>
      <c:layout>
        <c:manualLayout>
          <c:layoutTarget val="inner"/>
          <c:xMode val="edge"/>
          <c:yMode val="edge"/>
          <c:x val="4.9465338289150784E-2"/>
          <c:y val="7.3616502652106855E-2"/>
          <c:w val="0.93146227332766762"/>
          <c:h val="0.8028195115572575"/>
        </c:manualLayout>
      </c:layout>
      <c:barChart>
        <c:barDir val="col"/>
        <c:grouping val="stacked"/>
        <c:varyColors val="0"/>
        <c:ser>
          <c:idx val="59"/>
          <c:order val="59"/>
          <c:tx>
            <c:strRef>
              <c:f>'Table for graphs 25-26'!$A$61</c:f>
              <c:strCache>
                <c:ptCount val="1"/>
                <c:pt idx="0">
                  <c:v>- Reported 63 - 103 days All Sites</c:v>
                </c:pt>
              </c:strCache>
            </c:strRef>
          </c:tx>
          <c:spPr>
            <a:solidFill>
              <a:schemeClr val="accent1">
                <a:lumMod val="60000"/>
                <a:lumOff val="40000"/>
              </a:schemeClr>
            </a:solidFill>
            <a:ln w="31750">
              <a:solidFill>
                <a:srgbClr val="8DD1EF"/>
              </a:solidFill>
            </a:ln>
            <a:effectLst/>
          </c:spPr>
          <c:invertIfNegative val="0"/>
          <c:cat>
            <c:numRef>
              <c:f>'Table for graphs 25-26'!$B$1:$DA$1</c:f>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f>'Table for graphs 25-26'!$B$61:$DA$61</c:f>
              <c:numCache>
                <c:formatCode>0</c:formatCode>
                <c:ptCount val="104"/>
                <c:pt idx="0">
                  <c:v>129</c:v>
                </c:pt>
                <c:pt idx="1">
                  <c:v>140</c:v>
                </c:pt>
                <c:pt idx="2">
                  <c:v>147</c:v>
                </c:pt>
                <c:pt idx="3">
                  <c:v>136</c:v>
                </c:pt>
                <c:pt idx="4">
                  <c:v>161</c:v>
                </c:pt>
                <c:pt idx="5">
                  <c:v>171</c:v>
                </c:pt>
                <c:pt idx="6">
                  <c:v>153</c:v>
                </c:pt>
                <c:pt idx="7">
                  <c:v>168</c:v>
                </c:pt>
                <c:pt idx="8">
                  <c:v>154</c:v>
                </c:pt>
                <c:pt idx="9">
                  <c:v>154</c:v>
                </c:pt>
                <c:pt idx="10">
                  <c:v>138</c:v>
                </c:pt>
                <c:pt idx="11">
                  <c:v>151</c:v>
                </c:pt>
                <c:pt idx="12">
                  <c:v>154</c:v>
                </c:pt>
                <c:pt idx="13">
                  <c:v>174</c:v>
                </c:pt>
                <c:pt idx="14">
                  <c:v>185</c:v>
                </c:pt>
                <c:pt idx="15">
                  <c:v>172</c:v>
                </c:pt>
                <c:pt idx="16">
                  <c:v>198</c:v>
                </c:pt>
                <c:pt idx="17">
                  <c:v>174</c:v>
                </c:pt>
                <c:pt idx="18">
                  <c:v>178</c:v>
                </c:pt>
                <c:pt idx="19">
                  <c:v>180</c:v>
                </c:pt>
                <c:pt idx="20">
                  <c:v>194</c:v>
                </c:pt>
                <c:pt idx="21">
                  <c:v>221</c:v>
                </c:pt>
                <c:pt idx="22">
                  <c:v>235</c:v>
                </c:pt>
                <c:pt idx="23">
                  <c:v>254</c:v>
                </c:pt>
                <c:pt idx="24">
                  <c:v>259</c:v>
                </c:pt>
                <c:pt idx="25">
                  <c:v>255</c:v>
                </c:pt>
                <c:pt idx="26">
                  <c:v>258</c:v>
                </c:pt>
                <c:pt idx="27">
                  <c:v>222</c:v>
                </c:pt>
                <c:pt idx="28">
                  <c:v>210</c:v>
                </c:pt>
                <c:pt idx="29">
                  <c:v>242</c:v>
                </c:pt>
                <c:pt idx="30">
                  <c:v>229</c:v>
                </c:pt>
                <c:pt idx="31">
                  <c:v>232</c:v>
                </c:pt>
                <c:pt idx="32">
                  <c:v>179</c:v>
                </c:pt>
                <c:pt idx="33">
                  <c:v>193</c:v>
                </c:pt>
                <c:pt idx="34">
                  <c:v>201</c:v>
                </c:pt>
                <c:pt idx="35">
                  <c:v>214</c:v>
                </c:pt>
                <c:pt idx="36">
                  <c:v>192</c:v>
                </c:pt>
                <c:pt idx="37">
                  <c:v>236</c:v>
                </c:pt>
                <c:pt idx="38">
                  <c:v>268</c:v>
                </c:pt>
                <c:pt idx="39">
                  <c:v>285</c:v>
                </c:pt>
                <c:pt idx="40">
                  <c:v>255</c:v>
                </c:pt>
                <c:pt idx="41">
                  <c:v>194</c:v>
                </c:pt>
                <c:pt idx="42">
                  <c:v>191</c:v>
                </c:pt>
                <c:pt idx="43">
                  <c:v>171</c:v>
                </c:pt>
                <c:pt idx="44">
                  <c:v>156</c:v>
                </c:pt>
                <c:pt idx="45">
                  <c:v>147</c:v>
                </c:pt>
                <c:pt idx="46">
                  <c:v>147</c:v>
                </c:pt>
                <c:pt idx="47">
                  <c:v>124</c:v>
                </c:pt>
                <c:pt idx="48">
                  <c:v>112</c:v>
                </c:pt>
                <c:pt idx="49">
                  <c:v>126</c:v>
                </c:pt>
                <c:pt idx="50">
                  <c:v>129</c:v>
                </c:pt>
                <c:pt idx="51">
                  <c:v>135</c:v>
                </c:pt>
                <c:pt idx="52">
                  <c:v>125</c:v>
                </c:pt>
                <c:pt idx="53">
                  <c:v>143</c:v>
                </c:pt>
                <c:pt idx="54">
                  <c:v>170</c:v>
                </c:pt>
                <c:pt idx="55">
                  <c:v>230</c:v>
                </c:pt>
                <c:pt idx="56">
                  <c:v>214</c:v>
                </c:pt>
                <c:pt idx="57">
                  <c:v>187</c:v>
                </c:pt>
                <c:pt idx="58">
                  <c:v>210</c:v>
                </c:pt>
                <c:pt idx="59">
                  <c:v>213</c:v>
                </c:pt>
                <c:pt idx="60">
                  <c:v>207</c:v>
                </c:pt>
                <c:pt idx="61">
                  <c:v>197</c:v>
                </c:pt>
                <c:pt idx="62">
                  <c:v>198</c:v>
                </c:pt>
                <c:pt idx="63">
                  <c:v>177</c:v>
                </c:pt>
                <c:pt idx="64">
                  <c:v>170</c:v>
                </c:pt>
                <c:pt idx="65">
                  <c:v>191</c:v>
                </c:pt>
                <c:pt idx="66">
                  <c:v>168</c:v>
                </c:pt>
                <c:pt idx="67">
                  <c:v>182</c:v>
                </c:pt>
                <c:pt idx="68">
                  <c:v>173</c:v>
                </c:pt>
                <c:pt idx="69">
                  <c:v>200</c:v>
                </c:pt>
                <c:pt idx="70">
                  <c:v>187</c:v>
                </c:pt>
                <c:pt idx="71">
                  <c:v>198</c:v>
                </c:pt>
                <c:pt idx="72">
                  <c:v>196</c:v>
                </c:pt>
                <c:pt idx="73">
                  <c:v>212</c:v>
                </c:pt>
                <c:pt idx="74">
                  <c:v>0</c:v>
                </c:pt>
                <c:pt idx="75">
                  <c:v>0</c:v>
                </c:pt>
                <c:pt idx="76">
                  <c:v>0</c:v>
                </c:pt>
                <c:pt idx="77">
                  <c:v>0</c:v>
                </c:pt>
                <c:pt idx="78">
                  <c:v>0</c:v>
                </c:pt>
                <c:pt idx="79">
                  <c:v>0</c:v>
                </c:pt>
                <c:pt idx="80">
                  <c:v>0</c:v>
                </c:pt>
                <c:pt idx="81">
                  <c:v>0</c:v>
                </c:pt>
                <c:pt idx="82">
                  <c:v>0</c:v>
                </c:pt>
                <c:pt idx="83">
                  <c:v>0</c:v>
                </c:pt>
                <c:pt idx="84">
                  <c:v>0</c:v>
                </c:pt>
                <c:pt idx="85">
                  <c:v>0</c:v>
                </c:pt>
                <c:pt idx="86">
                  <c:v>0</c:v>
                </c:pt>
                <c:pt idx="87">
                  <c:v>0</c:v>
                </c:pt>
                <c:pt idx="88">
                  <c:v>0</c:v>
                </c:pt>
                <c:pt idx="89">
                  <c:v>0</c:v>
                </c:pt>
                <c:pt idx="90">
                  <c:v>0</c:v>
                </c:pt>
                <c:pt idx="91">
                  <c:v>0</c:v>
                </c:pt>
                <c:pt idx="92">
                  <c:v>0</c:v>
                </c:pt>
                <c:pt idx="93">
                  <c:v>0</c:v>
                </c:pt>
                <c:pt idx="94">
                  <c:v>0</c:v>
                </c:pt>
                <c:pt idx="95">
                  <c:v>0</c:v>
                </c:pt>
                <c:pt idx="96">
                  <c:v>0</c:v>
                </c:pt>
                <c:pt idx="97">
                  <c:v>0</c:v>
                </c:pt>
                <c:pt idx="98">
                  <c:v>0</c:v>
                </c:pt>
                <c:pt idx="99">
                  <c:v>0</c:v>
                </c:pt>
                <c:pt idx="100">
                  <c:v>0</c:v>
                </c:pt>
                <c:pt idx="101">
                  <c:v>0</c:v>
                </c:pt>
                <c:pt idx="102">
                  <c:v>0</c:v>
                </c:pt>
                <c:pt idx="103">
                  <c:v>0</c:v>
                </c:pt>
              </c:numCache>
            </c:numRef>
          </c:val>
          <c:extLst>
            <c:ext xmlns:c16="http://schemas.microsoft.com/office/drawing/2014/chart" uri="{C3380CC4-5D6E-409C-BE32-E72D297353CC}">
              <c16:uniqueId val="{00000000-705D-4F0A-A385-AB4DC8980013}"/>
            </c:ext>
          </c:extLst>
        </c:ser>
        <c:ser>
          <c:idx val="74"/>
          <c:order val="74"/>
          <c:tx>
            <c:strRef>
              <c:f>'Table for graphs 25-26'!$A$76</c:f>
              <c:strCache>
                <c:ptCount val="1"/>
                <c:pt idx="0">
                  <c:v>Reported &gt;103 days All Sites</c:v>
                </c:pt>
              </c:strCache>
            </c:strRef>
          </c:tx>
          <c:spPr>
            <a:solidFill>
              <a:schemeClr val="accent3">
                <a:lumMod val="20000"/>
                <a:lumOff val="80000"/>
              </a:schemeClr>
            </a:solidFill>
            <a:ln w="28575">
              <a:solidFill>
                <a:schemeClr val="accent3">
                  <a:lumMod val="40000"/>
                  <a:lumOff val="60000"/>
                </a:schemeClr>
              </a:solidFill>
            </a:ln>
            <a:effectLst/>
          </c:spPr>
          <c:invertIfNegative val="0"/>
          <c:cat>
            <c:numRef>
              <c:f>'Table for graphs 25-26'!$B$1:$DA$1</c:f>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f>'Table for graphs 25-26'!$B$76:$DA$76</c:f>
              <c:numCache>
                <c:formatCode>0</c:formatCode>
                <c:ptCount val="104"/>
                <c:pt idx="0">
                  <c:v>74</c:v>
                </c:pt>
                <c:pt idx="1">
                  <c:v>68</c:v>
                </c:pt>
                <c:pt idx="2">
                  <c:v>63</c:v>
                </c:pt>
                <c:pt idx="3">
                  <c:v>66</c:v>
                </c:pt>
                <c:pt idx="4">
                  <c:v>68</c:v>
                </c:pt>
                <c:pt idx="5">
                  <c:v>75</c:v>
                </c:pt>
                <c:pt idx="6">
                  <c:v>67</c:v>
                </c:pt>
                <c:pt idx="7">
                  <c:v>76</c:v>
                </c:pt>
                <c:pt idx="8">
                  <c:v>83</c:v>
                </c:pt>
                <c:pt idx="9">
                  <c:v>86</c:v>
                </c:pt>
                <c:pt idx="10">
                  <c:v>81</c:v>
                </c:pt>
                <c:pt idx="11">
                  <c:v>76</c:v>
                </c:pt>
                <c:pt idx="12">
                  <c:v>75</c:v>
                </c:pt>
                <c:pt idx="13">
                  <c:v>71</c:v>
                </c:pt>
                <c:pt idx="14">
                  <c:v>64</c:v>
                </c:pt>
                <c:pt idx="15">
                  <c:v>75</c:v>
                </c:pt>
                <c:pt idx="16">
                  <c:v>75</c:v>
                </c:pt>
                <c:pt idx="17">
                  <c:v>74</c:v>
                </c:pt>
                <c:pt idx="18">
                  <c:v>79</c:v>
                </c:pt>
                <c:pt idx="19">
                  <c:v>78</c:v>
                </c:pt>
                <c:pt idx="20">
                  <c:v>78</c:v>
                </c:pt>
                <c:pt idx="21">
                  <c:v>84</c:v>
                </c:pt>
                <c:pt idx="22">
                  <c:v>77</c:v>
                </c:pt>
                <c:pt idx="23">
                  <c:v>77</c:v>
                </c:pt>
                <c:pt idx="24">
                  <c:v>72</c:v>
                </c:pt>
                <c:pt idx="25">
                  <c:v>85</c:v>
                </c:pt>
                <c:pt idx="26">
                  <c:v>76</c:v>
                </c:pt>
                <c:pt idx="27">
                  <c:v>68</c:v>
                </c:pt>
                <c:pt idx="28">
                  <c:v>75</c:v>
                </c:pt>
                <c:pt idx="29">
                  <c:v>80</c:v>
                </c:pt>
                <c:pt idx="30">
                  <c:v>75</c:v>
                </c:pt>
                <c:pt idx="31">
                  <c:v>67</c:v>
                </c:pt>
                <c:pt idx="32">
                  <c:v>60</c:v>
                </c:pt>
                <c:pt idx="33">
                  <c:v>62</c:v>
                </c:pt>
                <c:pt idx="34">
                  <c:v>65</c:v>
                </c:pt>
                <c:pt idx="35">
                  <c:v>66</c:v>
                </c:pt>
                <c:pt idx="36">
                  <c:v>68</c:v>
                </c:pt>
                <c:pt idx="37">
                  <c:v>61</c:v>
                </c:pt>
                <c:pt idx="38">
                  <c:v>71</c:v>
                </c:pt>
                <c:pt idx="39">
                  <c:v>76</c:v>
                </c:pt>
                <c:pt idx="40">
                  <c:v>81</c:v>
                </c:pt>
                <c:pt idx="41">
                  <c:v>85</c:v>
                </c:pt>
                <c:pt idx="42">
                  <c:v>81</c:v>
                </c:pt>
                <c:pt idx="43">
                  <c:v>77</c:v>
                </c:pt>
                <c:pt idx="44">
                  <c:v>77</c:v>
                </c:pt>
                <c:pt idx="45">
                  <c:v>77</c:v>
                </c:pt>
                <c:pt idx="46">
                  <c:v>80</c:v>
                </c:pt>
                <c:pt idx="47">
                  <c:v>79</c:v>
                </c:pt>
                <c:pt idx="48">
                  <c:v>80</c:v>
                </c:pt>
                <c:pt idx="49">
                  <c:v>69</c:v>
                </c:pt>
                <c:pt idx="50">
                  <c:v>64</c:v>
                </c:pt>
                <c:pt idx="51">
                  <c:v>71</c:v>
                </c:pt>
                <c:pt idx="52">
                  <c:v>71</c:v>
                </c:pt>
                <c:pt idx="53">
                  <c:v>64</c:v>
                </c:pt>
                <c:pt idx="54">
                  <c:v>65</c:v>
                </c:pt>
                <c:pt idx="55">
                  <c:v>75</c:v>
                </c:pt>
                <c:pt idx="56">
                  <c:v>71</c:v>
                </c:pt>
                <c:pt idx="57">
                  <c:v>78</c:v>
                </c:pt>
                <c:pt idx="58">
                  <c:v>75</c:v>
                </c:pt>
                <c:pt idx="59">
                  <c:v>77</c:v>
                </c:pt>
                <c:pt idx="60">
                  <c:v>64</c:v>
                </c:pt>
                <c:pt idx="61">
                  <c:v>64</c:v>
                </c:pt>
                <c:pt idx="62">
                  <c:v>66</c:v>
                </c:pt>
                <c:pt idx="63">
                  <c:v>70</c:v>
                </c:pt>
                <c:pt idx="64">
                  <c:v>83</c:v>
                </c:pt>
                <c:pt idx="65">
                  <c:v>82</c:v>
                </c:pt>
                <c:pt idx="66">
                  <c:v>82</c:v>
                </c:pt>
                <c:pt idx="67">
                  <c:v>73</c:v>
                </c:pt>
                <c:pt idx="68">
                  <c:v>78</c:v>
                </c:pt>
                <c:pt idx="69">
                  <c:v>75</c:v>
                </c:pt>
                <c:pt idx="70">
                  <c:v>85</c:v>
                </c:pt>
                <c:pt idx="71">
                  <c:v>91</c:v>
                </c:pt>
                <c:pt idx="72">
                  <c:v>99</c:v>
                </c:pt>
                <c:pt idx="73">
                  <c:v>111</c:v>
                </c:pt>
                <c:pt idx="74">
                  <c:v>0</c:v>
                </c:pt>
                <c:pt idx="75">
                  <c:v>0</c:v>
                </c:pt>
                <c:pt idx="76">
                  <c:v>0</c:v>
                </c:pt>
                <c:pt idx="77">
                  <c:v>0</c:v>
                </c:pt>
                <c:pt idx="78">
                  <c:v>0</c:v>
                </c:pt>
                <c:pt idx="79">
                  <c:v>0</c:v>
                </c:pt>
                <c:pt idx="80">
                  <c:v>0</c:v>
                </c:pt>
                <c:pt idx="81">
                  <c:v>0</c:v>
                </c:pt>
                <c:pt idx="82">
                  <c:v>0</c:v>
                </c:pt>
                <c:pt idx="83">
                  <c:v>0</c:v>
                </c:pt>
                <c:pt idx="84">
                  <c:v>0</c:v>
                </c:pt>
                <c:pt idx="85">
                  <c:v>0</c:v>
                </c:pt>
                <c:pt idx="86">
                  <c:v>0</c:v>
                </c:pt>
                <c:pt idx="87">
                  <c:v>0</c:v>
                </c:pt>
                <c:pt idx="88">
                  <c:v>0</c:v>
                </c:pt>
                <c:pt idx="89">
                  <c:v>0</c:v>
                </c:pt>
                <c:pt idx="90">
                  <c:v>0</c:v>
                </c:pt>
                <c:pt idx="91">
                  <c:v>0</c:v>
                </c:pt>
                <c:pt idx="92">
                  <c:v>0</c:v>
                </c:pt>
                <c:pt idx="93">
                  <c:v>0</c:v>
                </c:pt>
                <c:pt idx="94">
                  <c:v>0</c:v>
                </c:pt>
                <c:pt idx="95">
                  <c:v>0</c:v>
                </c:pt>
                <c:pt idx="96">
                  <c:v>0</c:v>
                </c:pt>
                <c:pt idx="97">
                  <c:v>0</c:v>
                </c:pt>
                <c:pt idx="98">
                  <c:v>0</c:v>
                </c:pt>
                <c:pt idx="99">
                  <c:v>0</c:v>
                </c:pt>
                <c:pt idx="100">
                  <c:v>0</c:v>
                </c:pt>
                <c:pt idx="101">
                  <c:v>0</c:v>
                </c:pt>
                <c:pt idx="102">
                  <c:v>0</c:v>
                </c:pt>
                <c:pt idx="103">
                  <c:v>0</c:v>
                </c:pt>
              </c:numCache>
            </c:numRef>
          </c:val>
          <c:extLst>
            <c:ext xmlns:c16="http://schemas.microsoft.com/office/drawing/2014/chart" uri="{C3380CC4-5D6E-409C-BE32-E72D297353CC}">
              <c16:uniqueId val="{00000001-705D-4F0A-A385-AB4DC8980013}"/>
            </c:ext>
          </c:extLst>
        </c:ser>
        <c:dLbls>
          <c:showLegendKey val="0"/>
          <c:showVal val="0"/>
          <c:showCatName val="0"/>
          <c:showSerName val="0"/>
          <c:showPercent val="0"/>
          <c:showBubbleSize val="0"/>
        </c:dLbls>
        <c:gapWidth val="150"/>
        <c:overlap val="100"/>
        <c:axId val="545995631"/>
        <c:axId val="545998543"/>
        <c:extLst>
          <c:ext xmlns:c15="http://schemas.microsoft.com/office/drawing/2012/chart" uri="{02D57815-91ED-43cb-92C2-25804820EDAC}">
            <c15:filteredBarSeries>
              <c15:ser>
                <c:idx val="45"/>
                <c:order val="45"/>
                <c:tx>
                  <c:strRef>
                    <c:extLst>
                      <c:ext uri="{02D57815-91ED-43cb-92C2-25804820EDAC}">
                        <c15:formulaRef>
                          <c15:sqref>'Table for graphs 25-26'!$A$47</c15:sqref>
                        </c15:formulaRef>
                      </c:ext>
                    </c:extLst>
                    <c:strCache>
                      <c:ptCount val="1"/>
                      <c:pt idx="0">
                        <c:v>Acute Leukaemia - Reported 63 - 103 days</c:v>
                      </c:pt>
                    </c:strCache>
                  </c:strRef>
                </c:tx>
                <c:spPr>
                  <a:solidFill>
                    <a:schemeClr val="accent5">
                      <a:shade val="97000"/>
                    </a:schemeClr>
                  </a:solidFill>
                  <a:ln>
                    <a:noFill/>
                  </a:ln>
                  <a:effectLst/>
                </c:spPr>
                <c:invertIfNegative val="0"/>
                <c:cat>
                  <c:numRef>
                    <c:extLst>
                      <c:ex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c:ext uri="{02D57815-91ED-43cb-92C2-25804820EDAC}">
                        <c15:formulaRef>
                          <c15:sqref>'Table for graphs 25-26'!$B$47:$DA$47</c15:sqref>
                        </c15:formulaRef>
                      </c:ext>
                    </c:extLst>
                    <c:numCache>
                      <c:formatCode>0</c:formatCode>
                      <c:ptCount val="104"/>
                      <c:pt idx="0">
                        <c:v>0</c:v>
                      </c:pt>
                      <c:pt idx="1">
                        <c:v>0</c:v>
                      </c:pt>
                      <c:pt idx="2" formatCode="General">
                        <c:v>0</c:v>
                      </c:pt>
                      <c:pt idx="3" formatCode="General">
                        <c:v>0</c:v>
                      </c:pt>
                      <c:pt idx="4" formatCode="General">
                        <c:v>0</c:v>
                      </c:pt>
                      <c:pt idx="5" formatCode="General">
                        <c:v>0</c:v>
                      </c:pt>
                      <c:pt idx="6" formatCode="General">
                        <c:v>0</c:v>
                      </c:pt>
                      <c:pt idx="7" formatCode="General">
                        <c:v>0</c:v>
                      </c:pt>
                      <c:pt idx="8" formatCode="General">
                        <c:v>0</c:v>
                      </c:pt>
                      <c:pt idx="9" formatCode="General">
                        <c:v>0</c:v>
                      </c:pt>
                      <c:pt idx="10" formatCode="General">
                        <c:v>0</c:v>
                      </c:pt>
                      <c:pt idx="11" formatCode="General">
                        <c:v>0</c:v>
                      </c:pt>
                      <c:pt idx="12" formatCode="General">
                        <c:v>0</c:v>
                      </c:pt>
                      <c:pt idx="13" formatCode="General">
                        <c:v>0</c:v>
                      </c:pt>
                      <c:pt idx="14" formatCode="General">
                        <c:v>0</c:v>
                      </c:pt>
                      <c:pt idx="15" formatCode="General">
                        <c:v>0</c:v>
                      </c:pt>
                      <c:pt idx="16" formatCode="General">
                        <c:v>0</c:v>
                      </c:pt>
                      <c:pt idx="17" formatCode="General">
                        <c:v>0</c:v>
                      </c:pt>
                      <c:pt idx="18" formatCode="General">
                        <c:v>0</c:v>
                      </c:pt>
                      <c:pt idx="19" formatCode="General">
                        <c:v>0</c:v>
                      </c:pt>
                      <c:pt idx="20" formatCode="General">
                        <c:v>0</c:v>
                      </c:pt>
                      <c:pt idx="21" formatCode="General">
                        <c:v>0</c:v>
                      </c:pt>
                      <c:pt idx="22" formatCode="General">
                        <c:v>0</c:v>
                      </c:pt>
                      <c:pt idx="23" formatCode="General">
                        <c:v>0</c:v>
                      </c:pt>
                      <c:pt idx="24" formatCode="General">
                        <c:v>0</c:v>
                      </c:pt>
                      <c:pt idx="25" formatCode="General">
                        <c:v>0</c:v>
                      </c:pt>
                      <c:pt idx="26" formatCode="General">
                        <c:v>0</c:v>
                      </c:pt>
                      <c:pt idx="27" formatCode="General">
                        <c:v>0</c:v>
                      </c:pt>
                      <c:pt idx="28" formatCode="General">
                        <c:v>0</c:v>
                      </c:pt>
                      <c:pt idx="29" formatCode="General">
                        <c:v>0</c:v>
                      </c:pt>
                      <c:pt idx="30" formatCode="General">
                        <c:v>0</c:v>
                      </c:pt>
                      <c:pt idx="31" formatCode="General">
                        <c:v>0</c:v>
                      </c:pt>
                      <c:pt idx="32" formatCode="General">
                        <c:v>0</c:v>
                      </c:pt>
                      <c:pt idx="33" formatCode="General">
                        <c:v>0</c:v>
                      </c:pt>
                      <c:pt idx="34" formatCode="General">
                        <c:v>0</c:v>
                      </c:pt>
                      <c:pt idx="35" formatCode="General">
                        <c:v>0</c:v>
                      </c:pt>
                      <c:pt idx="36" formatCode="General">
                        <c:v>0</c:v>
                      </c:pt>
                      <c:pt idx="37" formatCode="General">
                        <c:v>0</c:v>
                      </c:pt>
                      <c:pt idx="38" formatCode="General">
                        <c:v>0</c:v>
                      </c:pt>
                      <c:pt idx="39" formatCode="General">
                        <c:v>0</c:v>
                      </c:pt>
                      <c:pt idx="40" formatCode="General">
                        <c:v>0</c:v>
                      </c:pt>
                      <c:pt idx="41" formatCode="General">
                        <c:v>0</c:v>
                      </c:pt>
                      <c:pt idx="42" formatCode="General">
                        <c:v>0</c:v>
                      </c:pt>
                      <c:pt idx="43" formatCode="General">
                        <c:v>0</c:v>
                      </c:pt>
                      <c:pt idx="44" formatCode="General">
                        <c:v>0</c:v>
                      </c:pt>
                      <c:pt idx="45" formatCode="General">
                        <c:v>0</c:v>
                      </c:pt>
                      <c:pt idx="46" formatCode="General">
                        <c:v>0</c:v>
                      </c:pt>
                      <c:pt idx="47" formatCode="General">
                        <c:v>0</c:v>
                      </c:pt>
                      <c:pt idx="48" formatCode="General">
                        <c:v>0</c:v>
                      </c:pt>
                      <c:pt idx="49" formatCode="General">
                        <c:v>0</c:v>
                      </c:pt>
                      <c:pt idx="50" formatCode="General">
                        <c:v>0</c:v>
                      </c:pt>
                      <c:pt idx="51" formatCode="General">
                        <c:v>0</c:v>
                      </c:pt>
                      <c:pt idx="52" formatCode="General">
                        <c:v>0</c:v>
                      </c:pt>
                      <c:pt idx="53" formatCode="General">
                        <c:v>0</c:v>
                      </c:pt>
                      <c:pt idx="54" formatCode="General">
                        <c:v>0</c:v>
                      </c:pt>
                      <c:pt idx="55" formatCode="General">
                        <c:v>0</c:v>
                      </c:pt>
                      <c:pt idx="56" formatCode="General">
                        <c:v>0</c:v>
                      </c:pt>
                      <c:pt idx="57" formatCode="General">
                        <c:v>0</c:v>
                      </c:pt>
                      <c:pt idx="58" formatCode="General">
                        <c:v>0</c:v>
                      </c:pt>
                      <c:pt idx="59" formatCode="General">
                        <c:v>0</c:v>
                      </c:pt>
                      <c:pt idx="60" formatCode="General">
                        <c:v>0</c:v>
                      </c:pt>
                      <c:pt idx="61" formatCode="General">
                        <c:v>0</c:v>
                      </c:pt>
                      <c:pt idx="62" formatCode="General">
                        <c:v>0</c:v>
                      </c:pt>
                      <c:pt idx="63" formatCode="General">
                        <c:v>0</c:v>
                      </c:pt>
                      <c:pt idx="64" formatCode="General">
                        <c:v>0</c:v>
                      </c:pt>
                      <c:pt idx="65" formatCode="General">
                        <c:v>0</c:v>
                      </c:pt>
                      <c:pt idx="66" formatCode="General">
                        <c:v>0</c:v>
                      </c:pt>
                      <c:pt idx="67" formatCode="General">
                        <c:v>0</c:v>
                      </c:pt>
                      <c:pt idx="68" formatCode="General">
                        <c:v>0</c:v>
                      </c:pt>
                      <c:pt idx="69" formatCode="General">
                        <c:v>0</c:v>
                      </c:pt>
                      <c:pt idx="70" formatCode="General">
                        <c:v>0</c:v>
                      </c:pt>
                      <c:pt idx="71" formatCode="General">
                        <c:v>0</c:v>
                      </c:pt>
                      <c:pt idx="72" formatCode="General">
                        <c:v>0</c:v>
                      </c:pt>
                      <c:pt idx="73" formatCode="General">
                        <c:v>0</c:v>
                      </c:pt>
                    </c:numCache>
                  </c:numRef>
                </c:val>
                <c:extLst>
                  <c:ext xmlns:c16="http://schemas.microsoft.com/office/drawing/2014/chart" uri="{C3380CC4-5D6E-409C-BE32-E72D297353CC}">
                    <c16:uniqueId val="{00000030-705D-4F0A-A385-AB4DC8980013}"/>
                  </c:ext>
                </c:extLst>
              </c15:ser>
            </c15:filteredBarSeries>
            <c15:filteredBarSeries>
              <c15:ser>
                <c:idx val="46"/>
                <c:order val="46"/>
                <c:tx>
                  <c:strRef>
                    <c:extLst xmlns:c15="http://schemas.microsoft.com/office/drawing/2012/chart">
                      <c:ext xmlns:c15="http://schemas.microsoft.com/office/drawing/2012/chart" uri="{02D57815-91ED-43cb-92C2-25804820EDAC}">
                        <c15:formulaRef>
                          <c15:sqref>'Table for graphs 25-26'!$A$48</c15:sqref>
                        </c15:formulaRef>
                      </c:ext>
                    </c:extLst>
                    <c:strCache>
                      <c:ptCount val="1"/>
                      <c:pt idx="0">
                        <c:v>Brain/CNS - Reported 63 - 103 days</c:v>
                      </c:pt>
                    </c:strCache>
                  </c:strRef>
                </c:tx>
                <c:spPr>
                  <a:solidFill>
                    <a:schemeClr val="accent5">
                      <a:shade val="99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25-26'!$B$48:$DA$48</c15:sqref>
                        </c15:formulaRef>
                      </c:ext>
                    </c:extLst>
                    <c:numCache>
                      <c:formatCode>0</c:formatCode>
                      <c:ptCount val="104"/>
                      <c:pt idx="0">
                        <c:v>0</c:v>
                      </c:pt>
                      <c:pt idx="1">
                        <c:v>0</c:v>
                      </c:pt>
                      <c:pt idx="2" formatCode="General">
                        <c:v>0</c:v>
                      </c:pt>
                      <c:pt idx="3" formatCode="General">
                        <c:v>0</c:v>
                      </c:pt>
                      <c:pt idx="4" formatCode="General">
                        <c:v>0</c:v>
                      </c:pt>
                      <c:pt idx="5" formatCode="General">
                        <c:v>0</c:v>
                      </c:pt>
                      <c:pt idx="6" formatCode="General">
                        <c:v>0</c:v>
                      </c:pt>
                      <c:pt idx="7" formatCode="General">
                        <c:v>0</c:v>
                      </c:pt>
                      <c:pt idx="8" formatCode="General">
                        <c:v>0</c:v>
                      </c:pt>
                      <c:pt idx="9" formatCode="General">
                        <c:v>0</c:v>
                      </c:pt>
                      <c:pt idx="10" formatCode="General">
                        <c:v>0</c:v>
                      </c:pt>
                      <c:pt idx="11" formatCode="General">
                        <c:v>0</c:v>
                      </c:pt>
                      <c:pt idx="12" formatCode="General">
                        <c:v>0</c:v>
                      </c:pt>
                      <c:pt idx="13" formatCode="General">
                        <c:v>0</c:v>
                      </c:pt>
                      <c:pt idx="14" formatCode="General">
                        <c:v>0</c:v>
                      </c:pt>
                      <c:pt idx="15" formatCode="General">
                        <c:v>0</c:v>
                      </c:pt>
                      <c:pt idx="16" formatCode="General">
                        <c:v>0</c:v>
                      </c:pt>
                      <c:pt idx="17" formatCode="General">
                        <c:v>0</c:v>
                      </c:pt>
                      <c:pt idx="18" formatCode="General">
                        <c:v>0</c:v>
                      </c:pt>
                      <c:pt idx="19" formatCode="General">
                        <c:v>1</c:v>
                      </c:pt>
                      <c:pt idx="20" formatCode="General">
                        <c:v>1</c:v>
                      </c:pt>
                      <c:pt idx="21" formatCode="General">
                        <c:v>0</c:v>
                      </c:pt>
                      <c:pt idx="22" formatCode="General">
                        <c:v>0</c:v>
                      </c:pt>
                      <c:pt idx="23" formatCode="General">
                        <c:v>0</c:v>
                      </c:pt>
                      <c:pt idx="24" formatCode="General">
                        <c:v>0</c:v>
                      </c:pt>
                      <c:pt idx="25" formatCode="General">
                        <c:v>0</c:v>
                      </c:pt>
                      <c:pt idx="26" formatCode="General">
                        <c:v>1</c:v>
                      </c:pt>
                      <c:pt idx="27" formatCode="General">
                        <c:v>1</c:v>
                      </c:pt>
                      <c:pt idx="28" formatCode="General">
                        <c:v>1</c:v>
                      </c:pt>
                      <c:pt idx="29" formatCode="General">
                        <c:v>1</c:v>
                      </c:pt>
                      <c:pt idx="30" formatCode="General">
                        <c:v>1</c:v>
                      </c:pt>
                      <c:pt idx="31" formatCode="General">
                        <c:v>1</c:v>
                      </c:pt>
                      <c:pt idx="32" formatCode="General">
                        <c:v>0</c:v>
                      </c:pt>
                      <c:pt idx="33" formatCode="General">
                        <c:v>0</c:v>
                      </c:pt>
                      <c:pt idx="34" formatCode="General">
                        <c:v>0</c:v>
                      </c:pt>
                      <c:pt idx="35" formatCode="General">
                        <c:v>0</c:v>
                      </c:pt>
                      <c:pt idx="36" formatCode="General">
                        <c:v>0</c:v>
                      </c:pt>
                      <c:pt idx="37" formatCode="General">
                        <c:v>0</c:v>
                      </c:pt>
                      <c:pt idx="38" formatCode="General">
                        <c:v>0</c:v>
                      </c:pt>
                      <c:pt idx="39" formatCode="General">
                        <c:v>1</c:v>
                      </c:pt>
                      <c:pt idx="40" formatCode="General">
                        <c:v>1</c:v>
                      </c:pt>
                      <c:pt idx="41" formatCode="General">
                        <c:v>1</c:v>
                      </c:pt>
                      <c:pt idx="42" formatCode="General">
                        <c:v>2</c:v>
                      </c:pt>
                      <c:pt idx="43" formatCode="General">
                        <c:v>1</c:v>
                      </c:pt>
                      <c:pt idx="44" formatCode="General">
                        <c:v>0</c:v>
                      </c:pt>
                      <c:pt idx="45" formatCode="General">
                        <c:v>0</c:v>
                      </c:pt>
                      <c:pt idx="46" formatCode="General">
                        <c:v>0</c:v>
                      </c:pt>
                      <c:pt idx="47" formatCode="General">
                        <c:v>0</c:v>
                      </c:pt>
                      <c:pt idx="48" formatCode="General">
                        <c:v>0</c:v>
                      </c:pt>
                      <c:pt idx="49" formatCode="General">
                        <c:v>0</c:v>
                      </c:pt>
                      <c:pt idx="50" formatCode="General">
                        <c:v>1</c:v>
                      </c:pt>
                      <c:pt idx="51" formatCode="General">
                        <c:v>1</c:v>
                      </c:pt>
                      <c:pt idx="52" formatCode="General">
                        <c:v>0</c:v>
                      </c:pt>
                      <c:pt idx="53" formatCode="General">
                        <c:v>0</c:v>
                      </c:pt>
                      <c:pt idx="54" formatCode="General">
                        <c:v>0</c:v>
                      </c:pt>
                      <c:pt idx="55" formatCode="General">
                        <c:v>0</c:v>
                      </c:pt>
                      <c:pt idx="56" formatCode="General">
                        <c:v>0</c:v>
                      </c:pt>
                      <c:pt idx="57" formatCode="General">
                        <c:v>0</c:v>
                      </c:pt>
                      <c:pt idx="58" formatCode="General">
                        <c:v>0</c:v>
                      </c:pt>
                      <c:pt idx="59" formatCode="General">
                        <c:v>1</c:v>
                      </c:pt>
                      <c:pt idx="60" formatCode="General">
                        <c:v>1</c:v>
                      </c:pt>
                      <c:pt idx="61" formatCode="General">
                        <c:v>2</c:v>
                      </c:pt>
                      <c:pt idx="62" formatCode="General">
                        <c:v>1</c:v>
                      </c:pt>
                      <c:pt idx="63" formatCode="General">
                        <c:v>1</c:v>
                      </c:pt>
                      <c:pt idx="64" formatCode="General">
                        <c:v>2</c:v>
                      </c:pt>
                      <c:pt idx="65" formatCode="General">
                        <c:v>1</c:v>
                      </c:pt>
                      <c:pt idx="66" formatCode="General">
                        <c:v>0</c:v>
                      </c:pt>
                      <c:pt idx="67" formatCode="General">
                        <c:v>1</c:v>
                      </c:pt>
                      <c:pt idx="68" formatCode="General">
                        <c:v>0</c:v>
                      </c:pt>
                      <c:pt idx="69" formatCode="General">
                        <c:v>0</c:v>
                      </c:pt>
                      <c:pt idx="70" formatCode="General">
                        <c:v>0</c:v>
                      </c:pt>
                      <c:pt idx="71" formatCode="General">
                        <c:v>0</c:v>
                      </c:pt>
                      <c:pt idx="72" formatCode="General">
                        <c:v>0</c:v>
                      </c:pt>
                      <c:pt idx="73" formatCode="General">
                        <c:v>0</c:v>
                      </c:pt>
                    </c:numCache>
                  </c:numRef>
                </c:val>
                <c:extLst xmlns:c15="http://schemas.microsoft.com/office/drawing/2012/chart">
                  <c:ext xmlns:c16="http://schemas.microsoft.com/office/drawing/2014/chart" uri="{C3380CC4-5D6E-409C-BE32-E72D297353CC}">
                    <c16:uniqueId val="{00000031-705D-4F0A-A385-AB4DC8980013}"/>
                  </c:ext>
                </c:extLst>
              </c15:ser>
            </c15:filteredBarSeries>
            <c15:filteredBarSeries>
              <c15:ser>
                <c:idx val="47"/>
                <c:order val="47"/>
                <c:tx>
                  <c:strRef>
                    <c:extLst xmlns:c15="http://schemas.microsoft.com/office/drawing/2012/chart">
                      <c:ext xmlns:c15="http://schemas.microsoft.com/office/drawing/2012/chart" uri="{02D57815-91ED-43cb-92C2-25804820EDAC}">
                        <c15:formulaRef>
                          <c15:sqref>'Table for graphs 25-26'!$A$49</c15:sqref>
                        </c15:formulaRef>
                      </c:ext>
                    </c:extLst>
                    <c:strCache>
                      <c:ptCount val="1"/>
                      <c:pt idx="0">
                        <c:v>Breast - Reported 63 - 103 days</c:v>
                      </c:pt>
                    </c:strCache>
                  </c:strRef>
                </c:tx>
                <c:spPr>
                  <a:solidFill>
                    <a:schemeClr val="accent5"/>
                  </a:solidFill>
                  <a:ln>
                    <a:noFill/>
                  </a:ln>
                  <a:effectLst/>
                </c:spPr>
                <c:invertIfNegative val="0"/>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25-26'!$B$49:$DA$49</c15:sqref>
                        </c15:formulaRef>
                      </c:ext>
                    </c:extLst>
                    <c:numCache>
                      <c:formatCode>0</c:formatCode>
                      <c:ptCount val="104"/>
                      <c:pt idx="0">
                        <c:v>9</c:v>
                      </c:pt>
                      <c:pt idx="1">
                        <c:v>10</c:v>
                      </c:pt>
                      <c:pt idx="2" formatCode="General">
                        <c:v>10</c:v>
                      </c:pt>
                      <c:pt idx="3" formatCode="General">
                        <c:v>8</c:v>
                      </c:pt>
                      <c:pt idx="4" formatCode="General">
                        <c:v>13</c:v>
                      </c:pt>
                      <c:pt idx="5" formatCode="General">
                        <c:v>22</c:v>
                      </c:pt>
                      <c:pt idx="6" formatCode="General">
                        <c:v>17</c:v>
                      </c:pt>
                      <c:pt idx="7" formatCode="General">
                        <c:v>22</c:v>
                      </c:pt>
                      <c:pt idx="8" formatCode="General">
                        <c:v>18</c:v>
                      </c:pt>
                      <c:pt idx="9" formatCode="General">
                        <c:v>15</c:v>
                      </c:pt>
                      <c:pt idx="10" formatCode="General">
                        <c:v>13</c:v>
                      </c:pt>
                      <c:pt idx="11" formatCode="General">
                        <c:v>8</c:v>
                      </c:pt>
                      <c:pt idx="12" formatCode="General">
                        <c:v>10</c:v>
                      </c:pt>
                      <c:pt idx="13" formatCode="General">
                        <c:v>11</c:v>
                      </c:pt>
                      <c:pt idx="14" formatCode="General">
                        <c:v>13</c:v>
                      </c:pt>
                      <c:pt idx="15" formatCode="General">
                        <c:v>13</c:v>
                      </c:pt>
                      <c:pt idx="16" formatCode="General">
                        <c:v>12</c:v>
                      </c:pt>
                      <c:pt idx="17" formatCode="General">
                        <c:v>9</c:v>
                      </c:pt>
                      <c:pt idx="18" formatCode="General">
                        <c:v>15</c:v>
                      </c:pt>
                      <c:pt idx="19" formatCode="General">
                        <c:v>11</c:v>
                      </c:pt>
                      <c:pt idx="20" formatCode="General">
                        <c:v>12</c:v>
                      </c:pt>
                      <c:pt idx="21" formatCode="General">
                        <c:v>5</c:v>
                      </c:pt>
                      <c:pt idx="22" formatCode="General">
                        <c:v>8</c:v>
                      </c:pt>
                      <c:pt idx="23" formatCode="General">
                        <c:v>11</c:v>
                      </c:pt>
                      <c:pt idx="24" formatCode="General">
                        <c:v>6</c:v>
                      </c:pt>
                      <c:pt idx="25" formatCode="General">
                        <c:v>2</c:v>
                      </c:pt>
                      <c:pt idx="26" formatCode="General">
                        <c:v>3</c:v>
                      </c:pt>
                      <c:pt idx="27" formatCode="General">
                        <c:v>5</c:v>
                      </c:pt>
                      <c:pt idx="28" formatCode="General">
                        <c:v>3</c:v>
                      </c:pt>
                      <c:pt idx="29" formatCode="General">
                        <c:v>3</c:v>
                      </c:pt>
                      <c:pt idx="30" formatCode="General">
                        <c:v>4</c:v>
                      </c:pt>
                      <c:pt idx="31" formatCode="General">
                        <c:v>6</c:v>
                      </c:pt>
                      <c:pt idx="32" formatCode="General">
                        <c:v>6</c:v>
                      </c:pt>
                      <c:pt idx="33" formatCode="General">
                        <c:v>6</c:v>
                      </c:pt>
                      <c:pt idx="34" formatCode="General">
                        <c:v>2</c:v>
                      </c:pt>
                      <c:pt idx="35" formatCode="General">
                        <c:v>2</c:v>
                      </c:pt>
                      <c:pt idx="36" formatCode="General">
                        <c:v>4</c:v>
                      </c:pt>
                      <c:pt idx="37" formatCode="General">
                        <c:v>9</c:v>
                      </c:pt>
                      <c:pt idx="38" formatCode="General">
                        <c:v>8</c:v>
                      </c:pt>
                      <c:pt idx="39" formatCode="General">
                        <c:v>5</c:v>
                      </c:pt>
                      <c:pt idx="40" formatCode="General">
                        <c:v>4</c:v>
                      </c:pt>
                      <c:pt idx="41" formatCode="General">
                        <c:v>2</c:v>
                      </c:pt>
                      <c:pt idx="42" formatCode="General">
                        <c:v>2</c:v>
                      </c:pt>
                      <c:pt idx="43" formatCode="General">
                        <c:v>3</c:v>
                      </c:pt>
                      <c:pt idx="44" formatCode="General">
                        <c:v>1</c:v>
                      </c:pt>
                      <c:pt idx="45" formatCode="General">
                        <c:v>3</c:v>
                      </c:pt>
                      <c:pt idx="46" formatCode="General">
                        <c:v>6</c:v>
                      </c:pt>
                      <c:pt idx="47" formatCode="General">
                        <c:v>4</c:v>
                      </c:pt>
                      <c:pt idx="48" formatCode="General">
                        <c:v>7</c:v>
                      </c:pt>
                      <c:pt idx="49" formatCode="General">
                        <c:v>7</c:v>
                      </c:pt>
                      <c:pt idx="50" formatCode="General">
                        <c:v>7</c:v>
                      </c:pt>
                      <c:pt idx="51" formatCode="General">
                        <c:v>6</c:v>
                      </c:pt>
                      <c:pt idx="52" formatCode="General">
                        <c:v>7</c:v>
                      </c:pt>
                      <c:pt idx="53" formatCode="General">
                        <c:v>4</c:v>
                      </c:pt>
                      <c:pt idx="54" formatCode="General">
                        <c:v>3</c:v>
                      </c:pt>
                      <c:pt idx="55" formatCode="General">
                        <c:v>5</c:v>
                      </c:pt>
                      <c:pt idx="56" formatCode="General">
                        <c:v>5</c:v>
                      </c:pt>
                      <c:pt idx="57" formatCode="General">
                        <c:v>2</c:v>
                      </c:pt>
                      <c:pt idx="58" formatCode="General">
                        <c:v>6</c:v>
                      </c:pt>
                      <c:pt idx="59" formatCode="General">
                        <c:v>5</c:v>
                      </c:pt>
                      <c:pt idx="60" formatCode="General">
                        <c:v>7</c:v>
                      </c:pt>
                      <c:pt idx="61" formatCode="General">
                        <c:v>4</c:v>
                      </c:pt>
                      <c:pt idx="62" formatCode="General">
                        <c:v>5</c:v>
                      </c:pt>
                      <c:pt idx="63" formatCode="General">
                        <c:v>4</c:v>
                      </c:pt>
                      <c:pt idx="64" formatCode="General">
                        <c:v>4</c:v>
                      </c:pt>
                      <c:pt idx="65" formatCode="General">
                        <c:v>3</c:v>
                      </c:pt>
                      <c:pt idx="66" formatCode="General">
                        <c:v>2</c:v>
                      </c:pt>
                      <c:pt idx="67" formatCode="General">
                        <c:v>4</c:v>
                      </c:pt>
                      <c:pt idx="68" formatCode="General">
                        <c:v>4</c:v>
                      </c:pt>
                      <c:pt idx="69" formatCode="General">
                        <c:v>5</c:v>
                      </c:pt>
                      <c:pt idx="70" formatCode="General">
                        <c:v>4</c:v>
                      </c:pt>
                      <c:pt idx="71" formatCode="General">
                        <c:v>3</c:v>
                      </c:pt>
                      <c:pt idx="72" formatCode="General">
                        <c:v>4</c:v>
                      </c:pt>
                      <c:pt idx="73" formatCode="General">
                        <c:v>5</c:v>
                      </c:pt>
                    </c:numCache>
                  </c:numRef>
                </c:val>
                <c:extLst xmlns:c15="http://schemas.microsoft.com/office/drawing/2012/chart">
                  <c:ext xmlns:c16="http://schemas.microsoft.com/office/drawing/2014/chart" uri="{C3380CC4-5D6E-409C-BE32-E72D297353CC}">
                    <c16:uniqueId val="{00000032-705D-4F0A-A385-AB4DC8980013}"/>
                  </c:ext>
                </c:extLst>
              </c15:ser>
            </c15:filteredBarSeries>
            <c15:filteredBarSeries>
              <c15:ser>
                <c:idx val="48"/>
                <c:order val="48"/>
                <c:tx>
                  <c:strRef>
                    <c:extLst xmlns:c15="http://schemas.microsoft.com/office/drawing/2012/chart">
                      <c:ext xmlns:c15="http://schemas.microsoft.com/office/drawing/2012/chart" uri="{02D57815-91ED-43cb-92C2-25804820EDAC}">
                        <c15:formulaRef>
                          <c15:sqref>'Table for graphs 25-26'!$A$50</c15:sqref>
                        </c15:formulaRef>
                      </c:ext>
                    </c:extLst>
                    <c:strCache>
                      <c:ptCount val="1"/>
                      <c:pt idx="0">
                        <c:v>Children's cancer - Reported 63 - 103 days</c:v>
                      </c:pt>
                    </c:strCache>
                  </c:strRef>
                </c:tx>
                <c:spPr>
                  <a:solidFill>
                    <a:schemeClr val="accent5">
                      <a:tint val="98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25-26'!$B$50:$DA$50</c15:sqref>
                        </c15:formulaRef>
                      </c:ext>
                    </c:extLst>
                    <c:numCache>
                      <c:formatCode>0</c:formatCode>
                      <c:ptCount val="104"/>
                      <c:pt idx="0">
                        <c:v>0</c:v>
                      </c:pt>
                      <c:pt idx="1">
                        <c:v>0</c:v>
                      </c:pt>
                      <c:pt idx="2" formatCode="General">
                        <c:v>0</c:v>
                      </c:pt>
                      <c:pt idx="3" formatCode="General">
                        <c:v>1</c:v>
                      </c:pt>
                      <c:pt idx="4" formatCode="General">
                        <c:v>0</c:v>
                      </c:pt>
                      <c:pt idx="5" formatCode="General">
                        <c:v>0</c:v>
                      </c:pt>
                      <c:pt idx="6" formatCode="General">
                        <c:v>0</c:v>
                      </c:pt>
                      <c:pt idx="7" formatCode="General">
                        <c:v>0</c:v>
                      </c:pt>
                      <c:pt idx="8" formatCode="General">
                        <c:v>0</c:v>
                      </c:pt>
                      <c:pt idx="9" formatCode="General">
                        <c:v>0</c:v>
                      </c:pt>
                      <c:pt idx="10" formatCode="General">
                        <c:v>0</c:v>
                      </c:pt>
                      <c:pt idx="11" formatCode="General">
                        <c:v>0</c:v>
                      </c:pt>
                      <c:pt idx="12" formatCode="General">
                        <c:v>1</c:v>
                      </c:pt>
                      <c:pt idx="13" formatCode="General">
                        <c:v>0</c:v>
                      </c:pt>
                      <c:pt idx="14" formatCode="General">
                        <c:v>0</c:v>
                      </c:pt>
                      <c:pt idx="15" formatCode="General">
                        <c:v>0</c:v>
                      </c:pt>
                      <c:pt idx="16" formatCode="General">
                        <c:v>0</c:v>
                      </c:pt>
                      <c:pt idx="17" formatCode="General">
                        <c:v>0</c:v>
                      </c:pt>
                      <c:pt idx="18" formatCode="General">
                        <c:v>0</c:v>
                      </c:pt>
                      <c:pt idx="19" formatCode="General">
                        <c:v>0</c:v>
                      </c:pt>
                      <c:pt idx="20" formatCode="General">
                        <c:v>0</c:v>
                      </c:pt>
                      <c:pt idx="21" formatCode="General">
                        <c:v>0</c:v>
                      </c:pt>
                      <c:pt idx="22" formatCode="General">
                        <c:v>1</c:v>
                      </c:pt>
                      <c:pt idx="23" formatCode="General">
                        <c:v>1</c:v>
                      </c:pt>
                      <c:pt idx="24" formatCode="General">
                        <c:v>1</c:v>
                      </c:pt>
                      <c:pt idx="25" formatCode="General">
                        <c:v>3</c:v>
                      </c:pt>
                      <c:pt idx="26" formatCode="General">
                        <c:v>3</c:v>
                      </c:pt>
                      <c:pt idx="27" formatCode="General">
                        <c:v>2</c:v>
                      </c:pt>
                      <c:pt idx="28" formatCode="General">
                        <c:v>2</c:v>
                      </c:pt>
                      <c:pt idx="29" formatCode="General">
                        <c:v>2</c:v>
                      </c:pt>
                      <c:pt idx="30" formatCode="General">
                        <c:v>1</c:v>
                      </c:pt>
                      <c:pt idx="31" formatCode="General">
                        <c:v>1</c:v>
                      </c:pt>
                      <c:pt idx="32" formatCode="General">
                        <c:v>2</c:v>
                      </c:pt>
                      <c:pt idx="33" formatCode="General">
                        <c:v>1</c:v>
                      </c:pt>
                      <c:pt idx="34" formatCode="General">
                        <c:v>1</c:v>
                      </c:pt>
                      <c:pt idx="35" formatCode="General">
                        <c:v>2</c:v>
                      </c:pt>
                      <c:pt idx="36" formatCode="General">
                        <c:v>2</c:v>
                      </c:pt>
                      <c:pt idx="37" formatCode="General">
                        <c:v>1</c:v>
                      </c:pt>
                      <c:pt idx="38" formatCode="General">
                        <c:v>0</c:v>
                      </c:pt>
                      <c:pt idx="39" formatCode="General">
                        <c:v>0</c:v>
                      </c:pt>
                      <c:pt idx="40" formatCode="General">
                        <c:v>0</c:v>
                      </c:pt>
                      <c:pt idx="41" formatCode="General">
                        <c:v>0</c:v>
                      </c:pt>
                      <c:pt idx="42" formatCode="General">
                        <c:v>1</c:v>
                      </c:pt>
                      <c:pt idx="43" formatCode="General">
                        <c:v>0</c:v>
                      </c:pt>
                      <c:pt idx="44" formatCode="General">
                        <c:v>1</c:v>
                      </c:pt>
                      <c:pt idx="45" formatCode="General">
                        <c:v>1</c:v>
                      </c:pt>
                      <c:pt idx="46" formatCode="General">
                        <c:v>0</c:v>
                      </c:pt>
                      <c:pt idx="47" formatCode="General">
                        <c:v>0</c:v>
                      </c:pt>
                      <c:pt idx="48" formatCode="General">
                        <c:v>0</c:v>
                      </c:pt>
                      <c:pt idx="49" formatCode="General">
                        <c:v>0</c:v>
                      </c:pt>
                      <c:pt idx="50" formatCode="General">
                        <c:v>0</c:v>
                      </c:pt>
                      <c:pt idx="51" formatCode="General">
                        <c:v>0</c:v>
                      </c:pt>
                      <c:pt idx="52" formatCode="General">
                        <c:v>0</c:v>
                      </c:pt>
                      <c:pt idx="53" formatCode="General">
                        <c:v>0</c:v>
                      </c:pt>
                      <c:pt idx="54" formatCode="General">
                        <c:v>0</c:v>
                      </c:pt>
                      <c:pt idx="55" formatCode="General">
                        <c:v>1</c:v>
                      </c:pt>
                      <c:pt idx="56" formatCode="General">
                        <c:v>0</c:v>
                      </c:pt>
                      <c:pt idx="57" formatCode="General">
                        <c:v>0</c:v>
                      </c:pt>
                      <c:pt idx="58" formatCode="General">
                        <c:v>0</c:v>
                      </c:pt>
                      <c:pt idx="59" formatCode="General">
                        <c:v>1</c:v>
                      </c:pt>
                      <c:pt idx="60" formatCode="General">
                        <c:v>1</c:v>
                      </c:pt>
                      <c:pt idx="61" formatCode="General">
                        <c:v>0</c:v>
                      </c:pt>
                      <c:pt idx="62" formatCode="General">
                        <c:v>0</c:v>
                      </c:pt>
                      <c:pt idx="63" formatCode="General">
                        <c:v>0</c:v>
                      </c:pt>
                      <c:pt idx="64" formatCode="General">
                        <c:v>0</c:v>
                      </c:pt>
                      <c:pt idx="65" formatCode="General">
                        <c:v>0</c:v>
                      </c:pt>
                      <c:pt idx="66" formatCode="General">
                        <c:v>0</c:v>
                      </c:pt>
                      <c:pt idx="67" formatCode="General">
                        <c:v>0</c:v>
                      </c:pt>
                      <c:pt idx="68" formatCode="General">
                        <c:v>0</c:v>
                      </c:pt>
                      <c:pt idx="69" formatCode="General">
                        <c:v>0</c:v>
                      </c:pt>
                      <c:pt idx="70" formatCode="General">
                        <c:v>0</c:v>
                      </c:pt>
                      <c:pt idx="71" formatCode="General">
                        <c:v>1</c:v>
                      </c:pt>
                      <c:pt idx="72" formatCode="General">
                        <c:v>1</c:v>
                      </c:pt>
                      <c:pt idx="73" formatCode="General">
                        <c:v>1</c:v>
                      </c:pt>
                    </c:numCache>
                  </c:numRef>
                </c:val>
                <c:extLst xmlns:c15="http://schemas.microsoft.com/office/drawing/2012/chart">
                  <c:ext xmlns:c16="http://schemas.microsoft.com/office/drawing/2014/chart" uri="{C3380CC4-5D6E-409C-BE32-E72D297353CC}">
                    <c16:uniqueId val="{00000033-705D-4F0A-A385-AB4DC8980013}"/>
                  </c:ext>
                </c:extLst>
              </c15:ser>
            </c15:filteredBarSeries>
            <c15:filteredBarSeries>
              <c15:ser>
                <c:idx val="49"/>
                <c:order val="49"/>
                <c:tx>
                  <c:strRef>
                    <c:extLst xmlns:c15="http://schemas.microsoft.com/office/drawing/2012/chart">
                      <c:ext xmlns:c15="http://schemas.microsoft.com/office/drawing/2012/chart" uri="{02D57815-91ED-43cb-92C2-25804820EDAC}">
                        <c15:formulaRef>
                          <c15:sqref>'Table for graphs 25-26'!$A$51</c15:sqref>
                        </c15:formulaRef>
                      </c:ext>
                    </c:extLst>
                    <c:strCache>
                      <c:ptCount val="1"/>
                      <c:pt idx="0">
                        <c:v>Gynaecological - Reported 63 - 103 days</c:v>
                      </c:pt>
                    </c:strCache>
                  </c:strRef>
                </c:tx>
                <c:spPr>
                  <a:solidFill>
                    <a:schemeClr val="accent5">
                      <a:tint val="97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25-26'!$B$51:$DA$51</c15:sqref>
                        </c15:formulaRef>
                      </c:ext>
                    </c:extLst>
                    <c:numCache>
                      <c:formatCode>0</c:formatCode>
                      <c:ptCount val="104"/>
                      <c:pt idx="0">
                        <c:v>27</c:v>
                      </c:pt>
                      <c:pt idx="1">
                        <c:v>35</c:v>
                      </c:pt>
                      <c:pt idx="2" formatCode="General">
                        <c:v>35</c:v>
                      </c:pt>
                      <c:pt idx="3" formatCode="General">
                        <c:v>31</c:v>
                      </c:pt>
                      <c:pt idx="4" formatCode="General">
                        <c:v>27</c:v>
                      </c:pt>
                      <c:pt idx="5" formatCode="General">
                        <c:v>26</c:v>
                      </c:pt>
                      <c:pt idx="6" formatCode="General">
                        <c:v>26</c:v>
                      </c:pt>
                      <c:pt idx="7" formatCode="General">
                        <c:v>25</c:v>
                      </c:pt>
                      <c:pt idx="8" formatCode="General">
                        <c:v>24</c:v>
                      </c:pt>
                      <c:pt idx="9" formatCode="General">
                        <c:v>25</c:v>
                      </c:pt>
                      <c:pt idx="10" formatCode="General">
                        <c:v>25</c:v>
                      </c:pt>
                      <c:pt idx="11" formatCode="General">
                        <c:v>25</c:v>
                      </c:pt>
                      <c:pt idx="12" formatCode="General">
                        <c:v>19</c:v>
                      </c:pt>
                      <c:pt idx="13" formatCode="General">
                        <c:v>25</c:v>
                      </c:pt>
                      <c:pt idx="14" formatCode="General">
                        <c:v>26</c:v>
                      </c:pt>
                      <c:pt idx="15" formatCode="General">
                        <c:v>21</c:v>
                      </c:pt>
                      <c:pt idx="16" formatCode="General">
                        <c:v>26</c:v>
                      </c:pt>
                      <c:pt idx="17" formatCode="General">
                        <c:v>27</c:v>
                      </c:pt>
                      <c:pt idx="18" formatCode="General">
                        <c:v>27</c:v>
                      </c:pt>
                      <c:pt idx="19" formatCode="General">
                        <c:v>29</c:v>
                      </c:pt>
                      <c:pt idx="20" formatCode="General">
                        <c:v>27</c:v>
                      </c:pt>
                      <c:pt idx="21" formatCode="General">
                        <c:v>26</c:v>
                      </c:pt>
                      <c:pt idx="22" formatCode="General">
                        <c:v>23</c:v>
                      </c:pt>
                      <c:pt idx="23" formatCode="General">
                        <c:v>21</c:v>
                      </c:pt>
                      <c:pt idx="24" formatCode="General">
                        <c:v>20</c:v>
                      </c:pt>
                      <c:pt idx="25" formatCode="General">
                        <c:v>19</c:v>
                      </c:pt>
                      <c:pt idx="26" formatCode="General">
                        <c:v>17</c:v>
                      </c:pt>
                      <c:pt idx="27" formatCode="General">
                        <c:v>21</c:v>
                      </c:pt>
                      <c:pt idx="28" formatCode="General">
                        <c:v>23</c:v>
                      </c:pt>
                      <c:pt idx="29" formatCode="General">
                        <c:v>27</c:v>
                      </c:pt>
                      <c:pt idx="30" formatCode="General">
                        <c:v>25</c:v>
                      </c:pt>
                      <c:pt idx="31" formatCode="General">
                        <c:v>24</c:v>
                      </c:pt>
                      <c:pt idx="32" formatCode="General">
                        <c:v>17</c:v>
                      </c:pt>
                      <c:pt idx="33" formatCode="General">
                        <c:v>22</c:v>
                      </c:pt>
                      <c:pt idx="34" formatCode="General">
                        <c:v>19</c:v>
                      </c:pt>
                      <c:pt idx="35" formatCode="General">
                        <c:v>18</c:v>
                      </c:pt>
                      <c:pt idx="36" formatCode="General">
                        <c:v>18</c:v>
                      </c:pt>
                      <c:pt idx="37" formatCode="General">
                        <c:v>17</c:v>
                      </c:pt>
                      <c:pt idx="38" formatCode="General">
                        <c:v>20</c:v>
                      </c:pt>
                      <c:pt idx="39" formatCode="General">
                        <c:v>21</c:v>
                      </c:pt>
                      <c:pt idx="40" formatCode="General">
                        <c:v>17</c:v>
                      </c:pt>
                      <c:pt idx="41" formatCode="General">
                        <c:v>18</c:v>
                      </c:pt>
                      <c:pt idx="42" formatCode="General">
                        <c:v>20</c:v>
                      </c:pt>
                      <c:pt idx="43" formatCode="General">
                        <c:v>17</c:v>
                      </c:pt>
                      <c:pt idx="44" formatCode="General">
                        <c:v>18</c:v>
                      </c:pt>
                      <c:pt idx="45" formatCode="General">
                        <c:v>11</c:v>
                      </c:pt>
                      <c:pt idx="46" formatCode="General">
                        <c:v>12</c:v>
                      </c:pt>
                      <c:pt idx="47" formatCode="General">
                        <c:v>10</c:v>
                      </c:pt>
                      <c:pt idx="48" formatCode="General">
                        <c:v>10</c:v>
                      </c:pt>
                      <c:pt idx="49" formatCode="General">
                        <c:v>14</c:v>
                      </c:pt>
                      <c:pt idx="50" formatCode="General">
                        <c:v>12</c:v>
                      </c:pt>
                      <c:pt idx="51" formatCode="General">
                        <c:v>13</c:v>
                      </c:pt>
                      <c:pt idx="52" formatCode="General">
                        <c:v>12</c:v>
                      </c:pt>
                      <c:pt idx="53" formatCode="General">
                        <c:v>10</c:v>
                      </c:pt>
                      <c:pt idx="54" formatCode="General">
                        <c:v>15</c:v>
                      </c:pt>
                      <c:pt idx="55" formatCode="General">
                        <c:v>25</c:v>
                      </c:pt>
                      <c:pt idx="56" formatCode="General">
                        <c:v>27</c:v>
                      </c:pt>
                      <c:pt idx="57" formatCode="General">
                        <c:v>28</c:v>
                      </c:pt>
                      <c:pt idx="58" formatCode="General">
                        <c:v>27</c:v>
                      </c:pt>
                      <c:pt idx="59" formatCode="General">
                        <c:v>26</c:v>
                      </c:pt>
                      <c:pt idx="60" formatCode="General">
                        <c:v>21</c:v>
                      </c:pt>
                      <c:pt idx="61" formatCode="General">
                        <c:v>14</c:v>
                      </c:pt>
                      <c:pt idx="62" formatCode="General">
                        <c:v>16</c:v>
                      </c:pt>
                      <c:pt idx="63" formatCode="General">
                        <c:v>13</c:v>
                      </c:pt>
                      <c:pt idx="64" formatCode="General">
                        <c:v>11</c:v>
                      </c:pt>
                      <c:pt idx="65" formatCode="General">
                        <c:v>19</c:v>
                      </c:pt>
                      <c:pt idx="66" formatCode="General">
                        <c:v>19</c:v>
                      </c:pt>
                      <c:pt idx="67" formatCode="General">
                        <c:v>23</c:v>
                      </c:pt>
                      <c:pt idx="68" formatCode="General">
                        <c:v>19</c:v>
                      </c:pt>
                      <c:pt idx="69" formatCode="General">
                        <c:v>22</c:v>
                      </c:pt>
                      <c:pt idx="70" formatCode="General">
                        <c:v>26</c:v>
                      </c:pt>
                      <c:pt idx="71" formatCode="General">
                        <c:v>22</c:v>
                      </c:pt>
                      <c:pt idx="72" formatCode="General">
                        <c:v>22</c:v>
                      </c:pt>
                      <c:pt idx="73" formatCode="General">
                        <c:v>16</c:v>
                      </c:pt>
                    </c:numCache>
                  </c:numRef>
                </c:val>
                <c:extLst xmlns:c15="http://schemas.microsoft.com/office/drawing/2012/chart">
                  <c:ext xmlns:c16="http://schemas.microsoft.com/office/drawing/2014/chart" uri="{C3380CC4-5D6E-409C-BE32-E72D297353CC}">
                    <c16:uniqueId val="{00000034-705D-4F0A-A385-AB4DC8980013}"/>
                  </c:ext>
                </c:extLst>
              </c15:ser>
            </c15:filteredBarSeries>
            <c15:filteredBarSeries>
              <c15:ser>
                <c:idx val="50"/>
                <c:order val="50"/>
                <c:tx>
                  <c:strRef>
                    <c:extLst xmlns:c15="http://schemas.microsoft.com/office/drawing/2012/chart">
                      <c:ext xmlns:c15="http://schemas.microsoft.com/office/drawing/2012/chart" uri="{02D57815-91ED-43cb-92C2-25804820EDAC}">
                        <c15:formulaRef>
                          <c15:sqref>'Table for graphs 25-26'!$A$52</c15:sqref>
                        </c15:formulaRef>
                      </c:ext>
                    </c:extLst>
                    <c:strCache>
                      <c:ptCount val="1"/>
                      <c:pt idx="0">
                        <c:v>Haematological - Reported 63 - 103 days</c:v>
                      </c:pt>
                    </c:strCache>
                  </c:strRef>
                </c:tx>
                <c:spPr>
                  <a:solidFill>
                    <a:schemeClr val="accent5">
                      <a:tint val="95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25-26'!$B$52:$DA$52</c15:sqref>
                        </c15:formulaRef>
                      </c:ext>
                    </c:extLst>
                    <c:numCache>
                      <c:formatCode>0</c:formatCode>
                      <c:ptCount val="104"/>
                      <c:pt idx="0">
                        <c:v>6</c:v>
                      </c:pt>
                      <c:pt idx="1">
                        <c:v>4</c:v>
                      </c:pt>
                      <c:pt idx="2" formatCode="General">
                        <c:v>5</c:v>
                      </c:pt>
                      <c:pt idx="3" formatCode="General">
                        <c:v>4</c:v>
                      </c:pt>
                      <c:pt idx="4" formatCode="General">
                        <c:v>4</c:v>
                      </c:pt>
                      <c:pt idx="5" formatCode="General">
                        <c:v>4</c:v>
                      </c:pt>
                      <c:pt idx="6" formatCode="General">
                        <c:v>3</c:v>
                      </c:pt>
                      <c:pt idx="7" formatCode="General">
                        <c:v>4</c:v>
                      </c:pt>
                      <c:pt idx="8" formatCode="General">
                        <c:v>3</c:v>
                      </c:pt>
                      <c:pt idx="9" formatCode="General">
                        <c:v>3</c:v>
                      </c:pt>
                      <c:pt idx="10" formatCode="General">
                        <c:v>2</c:v>
                      </c:pt>
                      <c:pt idx="11" formatCode="General">
                        <c:v>7</c:v>
                      </c:pt>
                      <c:pt idx="12" formatCode="General">
                        <c:v>6</c:v>
                      </c:pt>
                      <c:pt idx="13" formatCode="General">
                        <c:v>6</c:v>
                      </c:pt>
                      <c:pt idx="14" formatCode="General">
                        <c:v>8</c:v>
                      </c:pt>
                      <c:pt idx="15" formatCode="General">
                        <c:v>7</c:v>
                      </c:pt>
                      <c:pt idx="16" formatCode="General">
                        <c:v>8</c:v>
                      </c:pt>
                      <c:pt idx="17" formatCode="General">
                        <c:v>5</c:v>
                      </c:pt>
                      <c:pt idx="18" formatCode="General">
                        <c:v>4</c:v>
                      </c:pt>
                      <c:pt idx="19" formatCode="General">
                        <c:v>4</c:v>
                      </c:pt>
                      <c:pt idx="20" formatCode="General">
                        <c:v>3</c:v>
                      </c:pt>
                      <c:pt idx="21" formatCode="General">
                        <c:v>4</c:v>
                      </c:pt>
                      <c:pt idx="22" formatCode="General">
                        <c:v>3</c:v>
                      </c:pt>
                      <c:pt idx="23" formatCode="General">
                        <c:v>2</c:v>
                      </c:pt>
                      <c:pt idx="24" formatCode="General">
                        <c:v>3</c:v>
                      </c:pt>
                      <c:pt idx="25" formatCode="General">
                        <c:v>6</c:v>
                      </c:pt>
                      <c:pt idx="26" formatCode="General">
                        <c:v>4</c:v>
                      </c:pt>
                      <c:pt idx="27" formatCode="General">
                        <c:v>5</c:v>
                      </c:pt>
                      <c:pt idx="28" formatCode="General">
                        <c:v>4</c:v>
                      </c:pt>
                      <c:pt idx="29" formatCode="General">
                        <c:v>5</c:v>
                      </c:pt>
                      <c:pt idx="30" formatCode="General">
                        <c:v>4</c:v>
                      </c:pt>
                      <c:pt idx="31" formatCode="General">
                        <c:v>3</c:v>
                      </c:pt>
                      <c:pt idx="32" formatCode="General">
                        <c:v>6</c:v>
                      </c:pt>
                      <c:pt idx="33" formatCode="General">
                        <c:v>5</c:v>
                      </c:pt>
                      <c:pt idx="34" formatCode="General">
                        <c:v>4</c:v>
                      </c:pt>
                      <c:pt idx="35" formatCode="General">
                        <c:v>6</c:v>
                      </c:pt>
                      <c:pt idx="36" formatCode="General">
                        <c:v>6</c:v>
                      </c:pt>
                      <c:pt idx="37" formatCode="General">
                        <c:v>6</c:v>
                      </c:pt>
                      <c:pt idx="38" formatCode="General">
                        <c:v>9</c:v>
                      </c:pt>
                      <c:pt idx="39" formatCode="General">
                        <c:v>7</c:v>
                      </c:pt>
                      <c:pt idx="40" formatCode="General">
                        <c:v>7</c:v>
                      </c:pt>
                      <c:pt idx="41" formatCode="General">
                        <c:v>6</c:v>
                      </c:pt>
                      <c:pt idx="42" formatCode="General">
                        <c:v>5</c:v>
                      </c:pt>
                      <c:pt idx="43" formatCode="General">
                        <c:v>7</c:v>
                      </c:pt>
                      <c:pt idx="44" formatCode="General">
                        <c:v>8</c:v>
                      </c:pt>
                      <c:pt idx="45" formatCode="General">
                        <c:v>6</c:v>
                      </c:pt>
                      <c:pt idx="46" formatCode="General">
                        <c:v>6</c:v>
                      </c:pt>
                      <c:pt idx="47" formatCode="General">
                        <c:v>5</c:v>
                      </c:pt>
                      <c:pt idx="48" formatCode="General">
                        <c:v>3</c:v>
                      </c:pt>
                      <c:pt idx="49" formatCode="General">
                        <c:v>6</c:v>
                      </c:pt>
                      <c:pt idx="50" formatCode="General">
                        <c:v>5</c:v>
                      </c:pt>
                      <c:pt idx="51" formatCode="General">
                        <c:v>6</c:v>
                      </c:pt>
                      <c:pt idx="52" formatCode="General">
                        <c:v>4</c:v>
                      </c:pt>
                      <c:pt idx="53" formatCode="General">
                        <c:v>5</c:v>
                      </c:pt>
                      <c:pt idx="54" formatCode="General">
                        <c:v>6</c:v>
                      </c:pt>
                      <c:pt idx="55" formatCode="General">
                        <c:v>7</c:v>
                      </c:pt>
                      <c:pt idx="56" formatCode="General">
                        <c:v>9</c:v>
                      </c:pt>
                      <c:pt idx="57" formatCode="General">
                        <c:v>8</c:v>
                      </c:pt>
                      <c:pt idx="58" formatCode="General">
                        <c:v>11</c:v>
                      </c:pt>
                      <c:pt idx="59" formatCode="General">
                        <c:v>11</c:v>
                      </c:pt>
                      <c:pt idx="60" formatCode="General">
                        <c:v>11</c:v>
                      </c:pt>
                      <c:pt idx="61" formatCode="General">
                        <c:v>10</c:v>
                      </c:pt>
                      <c:pt idx="62" formatCode="General">
                        <c:v>16</c:v>
                      </c:pt>
                      <c:pt idx="63" formatCode="General">
                        <c:v>10</c:v>
                      </c:pt>
                      <c:pt idx="64" formatCode="General">
                        <c:v>6</c:v>
                      </c:pt>
                      <c:pt idx="65" formatCode="General">
                        <c:v>6</c:v>
                      </c:pt>
                      <c:pt idx="66" formatCode="General">
                        <c:v>4</c:v>
                      </c:pt>
                      <c:pt idx="67" formatCode="General">
                        <c:v>6</c:v>
                      </c:pt>
                      <c:pt idx="68" formatCode="General">
                        <c:v>10</c:v>
                      </c:pt>
                      <c:pt idx="69" formatCode="General">
                        <c:v>11</c:v>
                      </c:pt>
                      <c:pt idx="70" formatCode="General">
                        <c:v>13</c:v>
                      </c:pt>
                      <c:pt idx="71" formatCode="General">
                        <c:v>14</c:v>
                      </c:pt>
                      <c:pt idx="72" formatCode="General">
                        <c:v>10</c:v>
                      </c:pt>
                      <c:pt idx="73" formatCode="General">
                        <c:v>8</c:v>
                      </c:pt>
                    </c:numCache>
                  </c:numRef>
                </c:val>
                <c:extLst xmlns:c15="http://schemas.microsoft.com/office/drawing/2012/chart">
                  <c:ext xmlns:c16="http://schemas.microsoft.com/office/drawing/2014/chart" uri="{C3380CC4-5D6E-409C-BE32-E72D297353CC}">
                    <c16:uniqueId val="{00000035-705D-4F0A-A385-AB4DC8980013}"/>
                  </c:ext>
                </c:extLst>
              </c15:ser>
            </c15:filteredBarSeries>
            <c15:filteredBarSeries>
              <c15:ser>
                <c:idx val="51"/>
                <c:order val="51"/>
                <c:tx>
                  <c:strRef>
                    <c:extLst xmlns:c15="http://schemas.microsoft.com/office/drawing/2012/chart">
                      <c:ext xmlns:c15="http://schemas.microsoft.com/office/drawing/2012/chart" uri="{02D57815-91ED-43cb-92C2-25804820EDAC}">
                        <c15:formulaRef>
                          <c15:sqref>'Table for graphs 25-26'!$A$53</c15:sqref>
                        </c15:formulaRef>
                      </c:ext>
                    </c:extLst>
                    <c:strCache>
                      <c:ptCount val="1"/>
                      <c:pt idx="0">
                        <c:v>Head and neck - Reported 63 - 103 days</c:v>
                      </c:pt>
                    </c:strCache>
                  </c:strRef>
                </c:tx>
                <c:spPr>
                  <a:solidFill>
                    <a:schemeClr val="accent5">
                      <a:tint val="94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25-26'!$B$53:$DA$53</c15:sqref>
                        </c15:formulaRef>
                      </c:ext>
                    </c:extLst>
                    <c:numCache>
                      <c:formatCode>0</c:formatCode>
                      <c:ptCount val="104"/>
                      <c:pt idx="0">
                        <c:v>4</c:v>
                      </c:pt>
                      <c:pt idx="1">
                        <c:v>6</c:v>
                      </c:pt>
                      <c:pt idx="2" formatCode="General">
                        <c:v>9</c:v>
                      </c:pt>
                      <c:pt idx="3" formatCode="General">
                        <c:v>9</c:v>
                      </c:pt>
                      <c:pt idx="4" formatCode="General">
                        <c:v>7</c:v>
                      </c:pt>
                      <c:pt idx="5" formatCode="General">
                        <c:v>5</c:v>
                      </c:pt>
                      <c:pt idx="6" formatCode="General">
                        <c:v>4</c:v>
                      </c:pt>
                      <c:pt idx="7" formatCode="General">
                        <c:v>7</c:v>
                      </c:pt>
                      <c:pt idx="8" formatCode="General">
                        <c:v>5</c:v>
                      </c:pt>
                      <c:pt idx="9" formatCode="General">
                        <c:v>8</c:v>
                      </c:pt>
                      <c:pt idx="10" formatCode="General">
                        <c:v>11</c:v>
                      </c:pt>
                      <c:pt idx="11" formatCode="General">
                        <c:v>8</c:v>
                      </c:pt>
                      <c:pt idx="12" formatCode="General">
                        <c:v>10</c:v>
                      </c:pt>
                      <c:pt idx="13" formatCode="General">
                        <c:v>8</c:v>
                      </c:pt>
                      <c:pt idx="14" formatCode="General">
                        <c:v>12</c:v>
                      </c:pt>
                      <c:pt idx="15" formatCode="General">
                        <c:v>13</c:v>
                      </c:pt>
                      <c:pt idx="16" formatCode="General">
                        <c:v>14</c:v>
                      </c:pt>
                      <c:pt idx="17" formatCode="General">
                        <c:v>10</c:v>
                      </c:pt>
                      <c:pt idx="18" formatCode="General">
                        <c:v>9</c:v>
                      </c:pt>
                      <c:pt idx="19" formatCode="General">
                        <c:v>11</c:v>
                      </c:pt>
                      <c:pt idx="20" formatCode="General">
                        <c:v>13</c:v>
                      </c:pt>
                      <c:pt idx="21" formatCode="General">
                        <c:v>12</c:v>
                      </c:pt>
                      <c:pt idx="22" formatCode="General">
                        <c:v>11</c:v>
                      </c:pt>
                      <c:pt idx="23" formatCode="General">
                        <c:v>12</c:v>
                      </c:pt>
                      <c:pt idx="24" formatCode="General">
                        <c:v>10</c:v>
                      </c:pt>
                      <c:pt idx="25" formatCode="General">
                        <c:v>8</c:v>
                      </c:pt>
                      <c:pt idx="26" formatCode="General">
                        <c:v>12</c:v>
                      </c:pt>
                      <c:pt idx="27" formatCode="General">
                        <c:v>10</c:v>
                      </c:pt>
                      <c:pt idx="28" formatCode="General">
                        <c:v>6</c:v>
                      </c:pt>
                      <c:pt idx="29" formatCode="General">
                        <c:v>10</c:v>
                      </c:pt>
                      <c:pt idx="30" formatCode="General">
                        <c:v>6</c:v>
                      </c:pt>
                      <c:pt idx="31" formatCode="General">
                        <c:v>6</c:v>
                      </c:pt>
                      <c:pt idx="32" formatCode="General">
                        <c:v>4</c:v>
                      </c:pt>
                      <c:pt idx="33" formatCode="General">
                        <c:v>5</c:v>
                      </c:pt>
                      <c:pt idx="34" formatCode="General">
                        <c:v>8</c:v>
                      </c:pt>
                      <c:pt idx="35" formatCode="General">
                        <c:v>9</c:v>
                      </c:pt>
                      <c:pt idx="36" formatCode="General">
                        <c:v>8</c:v>
                      </c:pt>
                      <c:pt idx="37" formatCode="General">
                        <c:v>10</c:v>
                      </c:pt>
                      <c:pt idx="38" formatCode="General">
                        <c:v>12</c:v>
                      </c:pt>
                      <c:pt idx="39" formatCode="General">
                        <c:v>12</c:v>
                      </c:pt>
                      <c:pt idx="40" formatCode="General">
                        <c:v>11</c:v>
                      </c:pt>
                      <c:pt idx="41" formatCode="General">
                        <c:v>11</c:v>
                      </c:pt>
                      <c:pt idx="42" formatCode="General">
                        <c:v>11</c:v>
                      </c:pt>
                      <c:pt idx="43" formatCode="General">
                        <c:v>12</c:v>
                      </c:pt>
                      <c:pt idx="44" formatCode="General">
                        <c:v>10</c:v>
                      </c:pt>
                      <c:pt idx="45" formatCode="General">
                        <c:v>7</c:v>
                      </c:pt>
                      <c:pt idx="46" formatCode="General">
                        <c:v>4</c:v>
                      </c:pt>
                      <c:pt idx="47" formatCode="General">
                        <c:v>3</c:v>
                      </c:pt>
                      <c:pt idx="48" formatCode="General">
                        <c:v>4</c:v>
                      </c:pt>
                      <c:pt idx="49" formatCode="General">
                        <c:v>9</c:v>
                      </c:pt>
                      <c:pt idx="50" formatCode="General">
                        <c:v>8</c:v>
                      </c:pt>
                      <c:pt idx="51" formatCode="General">
                        <c:v>8</c:v>
                      </c:pt>
                      <c:pt idx="52" formatCode="General">
                        <c:v>9</c:v>
                      </c:pt>
                      <c:pt idx="53" formatCode="General">
                        <c:v>9</c:v>
                      </c:pt>
                      <c:pt idx="54" formatCode="General">
                        <c:v>7</c:v>
                      </c:pt>
                      <c:pt idx="55" formatCode="General">
                        <c:v>4</c:v>
                      </c:pt>
                      <c:pt idx="56" formatCode="General">
                        <c:v>4</c:v>
                      </c:pt>
                      <c:pt idx="57" formatCode="General">
                        <c:v>5</c:v>
                      </c:pt>
                      <c:pt idx="58" formatCode="General">
                        <c:v>6</c:v>
                      </c:pt>
                      <c:pt idx="59" formatCode="General">
                        <c:v>10</c:v>
                      </c:pt>
                      <c:pt idx="60" formatCode="General">
                        <c:v>13</c:v>
                      </c:pt>
                      <c:pt idx="61" formatCode="General">
                        <c:v>20</c:v>
                      </c:pt>
                      <c:pt idx="62" formatCode="General">
                        <c:v>17</c:v>
                      </c:pt>
                      <c:pt idx="63" formatCode="General">
                        <c:v>14</c:v>
                      </c:pt>
                      <c:pt idx="64" formatCode="General">
                        <c:v>15</c:v>
                      </c:pt>
                      <c:pt idx="65" formatCode="General">
                        <c:v>16</c:v>
                      </c:pt>
                      <c:pt idx="66" formatCode="General">
                        <c:v>11</c:v>
                      </c:pt>
                      <c:pt idx="67" formatCode="General">
                        <c:v>8</c:v>
                      </c:pt>
                      <c:pt idx="68" formatCode="General">
                        <c:v>6</c:v>
                      </c:pt>
                      <c:pt idx="69" formatCode="General">
                        <c:v>8</c:v>
                      </c:pt>
                      <c:pt idx="70" formatCode="General">
                        <c:v>6</c:v>
                      </c:pt>
                      <c:pt idx="71" formatCode="General">
                        <c:v>9</c:v>
                      </c:pt>
                      <c:pt idx="72" formatCode="General">
                        <c:v>12</c:v>
                      </c:pt>
                      <c:pt idx="73" formatCode="General">
                        <c:v>14</c:v>
                      </c:pt>
                    </c:numCache>
                  </c:numRef>
                </c:val>
                <c:extLst xmlns:c15="http://schemas.microsoft.com/office/drawing/2012/chart">
                  <c:ext xmlns:c16="http://schemas.microsoft.com/office/drawing/2014/chart" uri="{C3380CC4-5D6E-409C-BE32-E72D297353CC}">
                    <c16:uniqueId val="{00000036-705D-4F0A-A385-AB4DC8980013}"/>
                  </c:ext>
                </c:extLst>
              </c15:ser>
            </c15:filteredBarSeries>
            <c15:filteredBarSeries>
              <c15:ser>
                <c:idx val="52"/>
                <c:order val="52"/>
                <c:tx>
                  <c:strRef>
                    <c:extLst xmlns:c15="http://schemas.microsoft.com/office/drawing/2012/chart">
                      <c:ext xmlns:c15="http://schemas.microsoft.com/office/drawing/2012/chart" uri="{02D57815-91ED-43cb-92C2-25804820EDAC}">
                        <c15:formulaRef>
                          <c15:sqref>'Table for graphs 25-26'!$A$54</c15:sqref>
                        </c15:formulaRef>
                      </c:ext>
                    </c:extLst>
                    <c:strCache>
                      <c:ptCount val="1"/>
                      <c:pt idx="0">
                        <c:v>Lower Gastrointestinal - Reported 63 - 103 days</c:v>
                      </c:pt>
                    </c:strCache>
                  </c:strRef>
                </c:tx>
                <c:spPr>
                  <a:solidFill>
                    <a:schemeClr val="accent5">
                      <a:tint val="92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25-26'!$B$54:$DA$54</c15:sqref>
                        </c15:formulaRef>
                      </c:ext>
                    </c:extLst>
                    <c:numCache>
                      <c:formatCode>0</c:formatCode>
                      <c:ptCount val="104"/>
                      <c:pt idx="0">
                        <c:v>21</c:v>
                      </c:pt>
                      <c:pt idx="1">
                        <c:v>22</c:v>
                      </c:pt>
                      <c:pt idx="2" formatCode="General">
                        <c:v>22</c:v>
                      </c:pt>
                      <c:pt idx="3" formatCode="General">
                        <c:v>21</c:v>
                      </c:pt>
                      <c:pt idx="4" formatCode="General">
                        <c:v>41</c:v>
                      </c:pt>
                      <c:pt idx="5" formatCode="General">
                        <c:v>48</c:v>
                      </c:pt>
                      <c:pt idx="6" formatCode="General">
                        <c:v>40</c:v>
                      </c:pt>
                      <c:pt idx="7" formatCode="General">
                        <c:v>43</c:v>
                      </c:pt>
                      <c:pt idx="8" formatCode="General">
                        <c:v>43</c:v>
                      </c:pt>
                      <c:pt idx="9" formatCode="General">
                        <c:v>38</c:v>
                      </c:pt>
                      <c:pt idx="10" formatCode="General">
                        <c:v>31</c:v>
                      </c:pt>
                      <c:pt idx="11" formatCode="General">
                        <c:v>43</c:v>
                      </c:pt>
                      <c:pt idx="12" formatCode="General">
                        <c:v>38</c:v>
                      </c:pt>
                      <c:pt idx="13" formatCode="General">
                        <c:v>44</c:v>
                      </c:pt>
                      <c:pt idx="14" formatCode="General">
                        <c:v>44</c:v>
                      </c:pt>
                      <c:pt idx="15" formatCode="General">
                        <c:v>37</c:v>
                      </c:pt>
                      <c:pt idx="16" formatCode="General">
                        <c:v>47</c:v>
                      </c:pt>
                      <c:pt idx="17" formatCode="General">
                        <c:v>41</c:v>
                      </c:pt>
                      <c:pt idx="18" formatCode="General">
                        <c:v>37</c:v>
                      </c:pt>
                      <c:pt idx="19" formatCode="General">
                        <c:v>43</c:v>
                      </c:pt>
                      <c:pt idx="20" formatCode="General">
                        <c:v>45</c:v>
                      </c:pt>
                      <c:pt idx="21" formatCode="General">
                        <c:v>44</c:v>
                      </c:pt>
                      <c:pt idx="22" formatCode="General">
                        <c:v>42</c:v>
                      </c:pt>
                      <c:pt idx="23" formatCode="General">
                        <c:v>39</c:v>
                      </c:pt>
                      <c:pt idx="24" formatCode="General">
                        <c:v>39</c:v>
                      </c:pt>
                      <c:pt idx="25" formatCode="General">
                        <c:v>24</c:v>
                      </c:pt>
                      <c:pt idx="26" formatCode="General">
                        <c:v>26</c:v>
                      </c:pt>
                      <c:pt idx="27" formatCode="General">
                        <c:v>26</c:v>
                      </c:pt>
                      <c:pt idx="28" formatCode="General">
                        <c:v>30</c:v>
                      </c:pt>
                      <c:pt idx="29" formatCode="General">
                        <c:v>37</c:v>
                      </c:pt>
                      <c:pt idx="30" formatCode="General">
                        <c:v>36</c:v>
                      </c:pt>
                      <c:pt idx="31" formatCode="General">
                        <c:v>32</c:v>
                      </c:pt>
                      <c:pt idx="32" formatCode="General">
                        <c:v>28</c:v>
                      </c:pt>
                      <c:pt idx="33" formatCode="General">
                        <c:v>32</c:v>
                      </c:pt>
                      <c:pt idx="34" formatCode="General">
                        <c:v>26</c:v>
                      </c:pt>
                      <c:pt idx="35" formatCode="General">
                        <c:v>27</c:v>
                      </c:pt>
                      <c:pt idx="36" formatCode="General">
                        <c:v>26</c:v>
                      </c:pt>
                      <c:pt idx="37" formatCode="General">
                        <c:v>25</c:v>
                      </c:pt>
                      <c:pt idx="38" formatCode="General">
                        <c:v>34</c:v>
                      </c:pt>
                      <c:pt idx="39" formatCode="General">
                        <c:v>36</c:v>
                      </c:pt>
                      <c:pt idx="40" formatCode="General">
                        <c:v>39</c:v>
                      </c:pt>
                      <c:pt idx="41" formatCode="General">
                        <c:v>35</c:v>
                      </c:pt>
                      <c:pt idx="42" formatCode="General">
                        <c:v>32</c:v>
                      </c:pt>
                      <c:pt idx="43" formatCode="General">
                        <c:v>31</c:v>
                      </c:pt>
                      <c:pt idx="44" formatCode="General">
                        <c:v>30</c:v>
                      </c:pt>
                      <c:pt idx="45" formatCode="General">
                        <c:v>29</c:v>
                      </c:pt>
                      <c:pt idx="46" formatCode="General">
                        <c:v>32</c:v>
                      </c:pt>
                      <c:pt idx="47" formatCode="General">
                        <c:v>29</c:v>
                      </c:pt>
                      <c:pt idx="48" formatCode="General">
                        <c:v>26</c:v>
                      </c:pt>
                      <c:pt idx="49" formatCode="General">
                        <c:v>22</c:v>
                      </c:pt>
                      <c:pt idx="50" formatCode="General">
                        <c:v>22</c:v>
                      </c:pt>
                      <c:pt idx="51" formatCode="General">
                        <c:v>29</c:v>
                      </c:pt>
                      <c:pt idx="52" formatCode="General">
                        <c:v>32</c:v>
                      </c:pt>
                      <c:pt idx="53" formatCode="General">
                        <c:v>38</c:v>
                      </c:pt>
                      <c:pt idx="54" formatCode="General">
                        <c:v>44</c:v>
                      </c:pt>
                      <c:pt idx="55" formatCode="General">
                        <c:v>47</c:v>
                      </c:pt>
                      <c:pt idx="56" formatCode="General">
                        <c:v>44</c:v>
                      </c:pt>
                      <c:pt idx="57" formatCode="General">
                        <c:v>47</c:v>
                      </c:pt>
                      <c:pt idx="58" formatCode="General">
                        <c:v>53</c:v>
                      </c:pt>
                      <c:pt idx="59" formatCode="General">
                        <c:v>52</c:v>
                      </c:pt>
                      <c:pt idx="60" formatCode="General">
                        <c:v>47</c:v>
                      </c:pt>
                      <c:pt idx="61" formatCode="General">
                        <c:v>48</c:v>
                      </c:pt>
                      <c:pt idx="62" formatCode="General">
                        <c:v>52</c:v>
                      </c:pt>
                      <c:pt idx="63" formatCode="General">
                        <c:v>42</c:v>
                      </c:pt>
                      <c:pt idx="64" formatCode="General">
                        <c:v>43</c:v>
                      </c:pt>
                      <c:pt idx="65" formatCode="General">
                        <c:v>46</c:v>
                      </c:pt>
                      <c:pt idx="66" formatCode="General">
                        <c:v>45</c:v>
                      </c:pt>
                      <c:pt idx="67" formatCode="General">
                        <c:v>51</c:v>
                      </c:pt>
                      <c:pt idx="68" formatCode="General">
                        <c:v>43</c:v>
                      </c:pt>
                      <c:pt idx="69" formatCode="General">
                        <c:v>43</c:v>
                      </c:pt>
                      <c:pt idx="70" formatCode="General">
                        <c:v>37</c:v>
                      </c:pt>
                      <c:pt idx="71" formatCode="General">
                        <c:v>38</c:v>
                      </c:pt>
                      <c:pt idx="72" formatCode="General">
                        <c:v>39</c:v>
                      </c:pt>
                      <c:pt idx="73" formatCode="General">
                        <c:v>28</c:v>
                      </c:pt>
                    </c:numCache>
                  </c:numRef>
                </c:val>
                <c:extLst xmlns:c15="http://schemas.microsoft.com/office/drawing/2012/chart">
                  <c:ext xmlns:c16="http://schemas.microsoft.com/office/drawing/2014/chart" uri="{C3380CC4-5D6E-409C-BE32-E72D297353CC}">
                    <c16:uniqueId val="{00000037-705D-4F0A-A385-AB4DC8980013}"/>
                  </c:ext>
                </c:extLst>
              </c15:ser>
            </c15:filteredBarSeries>
            <c15:filteredBarSeries>
              <c15:ser>
                <c:idx val="53"/>
                <c:order val="53"/>
                <c:tx>
                  <c:strRef>
                    <c:extLst xmlns:c15="http://schemas.microsoft.com/office/drawing/2012/chart">
                      <c:ext xmlns:c15="http://schemas.microsoft.com/office/drawing/2012/chart" uri="{02D57815-91ED-43cb-92C2-25804820EDAC}">
                        <c15:formulaRef>
                          <c15:sqref>'Table for graphs 25-26'!$A$55</c15:sqref>
                        </c15:formulaRef>
                      </c:ext>
                    </c:extLst>
                    <c:strCache>
                      <c:ptCount val="1"/>
                      <c:pt idx="0">
                        <c:v>Lung - Reported 63 - 103 days</c:v>
                      </c:pt>
                    </c:strCache>
                  </c:strRef>
                </c:tx>
                <c:spPr>
                  <a:solidFill>
                    <a:schemeClr val="accent5">
                      <a:tint val="91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25-26'!$B$55:$DA$55</c15:sqref>
                        </c15:formulaRef>
                      </c:ext>
                    </c:extLst>
                    <c:numCache>
                      <c:formatCode>0</c:formatCode>
                      <c:ptCount val="104"/>
                      <c:pt idx="0">
                        <c:v>11</c:v>
                      </c:pt>
                      <c:pt idx="1">
                        <c:v>13</c:v>
                      </c:pt>
                      <c:pt idx="2" formatCode="General">
                        <c:v>16</c:v>
                      </c:pt>
                      <c:pt idx="3" formatCode="General">
                        <c:v>13</c:v>
                      </c:pt>
                      <c:pt idx="4" formatCode="General">
                        <c:v>11</c:v>
                      </c:pt>
                      <c:pt idx="5" formatCode="General">
                        <c:v>10</c:v>
                      </c:pt>
                      <c:pt idx="6" formatCode="General">
                        <c:v>6</c:v>
                      </c:pt>
                      <c:pt idx="7" formatCode="General">
                        <c:v>8</c:v>
                      </c:pt>
                      <c:pt idx="8" formatCode="General">
                        <c:v>9</c:v>
                      </c:pt>
                      <c:pt idx="9" formatCode="General">
                        <c:v>11</c:v>
                      </c:pt>
                      <c:pt idx="10" formatCode="General">
                        <c:v>8</c:v>
                      </c:pt>
                      <c:pt idx="11" formatCode="General">
                        <c:v>8</c:v>
                      </c:pt>
                      <c:pt idx="12" formatCode="General">
                        <c:v>11</c:v>
                      </c:pt>
                      <c:pt idx="13" formatCode="General">
                        <c:v>13</c:v>
                      </c:pt>
                      <c:pt idx="14" formatCode="General">
                        <c:v>14</c:v>
                      </c:pt>
                      <c:pt idx="15" formatCode="General">
                        <c:v>14</c:v>
                      </c:pt>
                      <c:pt idx="16" formatCode="General">
                        <c:v>16</c:v>
                      </c:pt>
                      <c:pt idx="17" formatCode="General">
                        <c:v>17</c:v>
                      </c:pt>
                      <c:pt idx="18" formatCode="General">
                        <c:v>16</c:v>
                      </c:pt>
                      <c:pt idx="19" formatCode="General">
                        <c:v>16</c:v>
                      </c:pt>
                      <c:pt idx="20" formatCode="General">
                        <c:v>15</c:v>
                      </c:pt>
                      <c:pt idx="21" formatCode="General">
                        <c:v>14</c:v>
                      </c:pt>
                      <c:pt idx="22" formatCode="General">
                        <c:v>13</c:v>
                      </c:pt>
                      <c:pt idx="23" formatCode="General">
                        <c:v>14</c:v>
                      </c:pt>
                      <c:pt idx="24" formatCode="General">
                        <c:v>13</c:v>
                      </c:pt>
                      <c:pt idx="25" formatCode="General">
                        <c:v>12</c:v>
                      </c:pt>
                      <c:pt idx="26" formatCode="General">
                        <c:v>14</c:v>
                      </c:pt>
                      <c:pt idx="27" formatCode="General">
                        <c:v>16</c:v>
                      </c:pt>
                      <c:pt idx="28" formatCode="General">
                        <c:v>17</c:v>
                      </c:pt>
                      <c:pt idx="29" formatCode="General">
                        <c:v>19</c:v>
                      </c:pt>
                      <c:pt idx="30" formatCode="General">
                        <c:v>18</c:v>
                      </c:pt>
                      <c:pt idx="31" formatCode="General">
                        <c:v>12</c:v>
                      </c:pt>
                      <c:pt idx="32" formatCode="General">
                        <c:v>10</c:v>
                      </c:pt>
                      <c:pt idx="33" formatCode="General">
                        <c:v>6</c:v>
                      </c:pt>
                      <c:pt idx="34" formatCode="General">
                        <c:v>9</c:v>
                      </c:pt>
                      <c:pt idx="35" formatCode="General">
                        <c:v>9</c:v>
                      </c:pt>
                      <c:pt idx="36" formatCode="General">
                        <c:v>7</c:v>
                      </c:pt>
                      <c:pt idx="37" formatCode="General">
                        <c:v>9</c:v>
                      </c:pt>
                      <c:pt idx="38" formatCode="General">
                        <c:v>12</c:v>
                      </c:pt>
                      <c:pt idx="39" formatCode="General">
                        <c:v>14</c:v>
                      </c:pt>
                      <c:pt idx="40" formatCode="General">
                        <c:v>18</c:v>
                      </c:pt>
                      <c:pt idx="41" formatCode="General">
                        <c:v>17</c:v>
                      </c:pt>
                      <c:pt idx="42" formatCode="General">
                        <c:v>16</c:v>
                      </c:pt>
                      <c:pt idx="43" formatCode="General">
                        <c:v>16</c:v>
                      </c:pt>
                      <c:pt idx="44" formatCode="General">
                        <c:v>14</c:v>
                      </c:pt>
                      <c:pt idx="45" formatCode="General">
                        <c:v>14</c:v>
                      </c:pt>
                      <c:pt idx="46" formatCode="General">
                        <c:v>8</c:v>
                      </c:pt>
                      <c:pt idx="47" formatCode="General">
                        <c:v>7</c:v>
                      </c:pt>
                      <c:pt idx="48" formatCode="General">
                        <c:v>9</c:v>
                      </c:pt>
                      <c:pt idx="49" formatCode="General">
                        <c:v>13</c:v>
                      </c:pt>
                      <c:pt idx="50" formatCode="General">
                        <c:v>18</c:v>
                      </c:pt>
                      <c:pt idx="51" formatCode="General">
                        <c:v>18</c:v>
                      </c:pt>
                      <c:pt idx="52" formatCode="General">
                        <c:v>15</c:v>
                      </c:pt>
                      <c:pt idx="53" formatCode="General">
                        <c:v>14</c:v>
                      </c:pt>
                      <c:pt idx="54" formatCode="General">
                        <c:v>18</c:v>
                      </c:pt>
                      <c:pt idx="55" formatCode="General">
                        <c:v>18</c:v>
                      </c:pt>
                      <c:pt idx="56" formatCode="General">
                        <c:v>19</c:v>
                      </c:pt>
                      <c:pt idx="57" formatCode="General">
                        <c:v>18</c:v>
                      </c:pt>
                      <c:pt idx="58" formatCode="General">
                        <c:v>17</c:v>
                      </c:pt>
                      <c:pt idx="59" formatCode="General">
                        <c:v>17</c:v>
                      </c:pt>
                      <c:pt idx="60" formatCode="General">
                        <c:v>14</c:v>
                      </c:pt>
                      <c:pt idx="61" formatCode="General">
                        <c:v>16</c:v>
                      </c:pt>
                      <c:pt idx="62" formatCode="General">
                        <c:v>12</c:v>
                      </c:pt>
                      <c:pt idx="63" formatCode="General">
                        <c:v>6</c:v>
                      </c:pt>
                      <c:pt idx="64" formatCode="General">
                        <c:v>4</c:v>
                      </c:pt>
                      <c:pt idx="65" formatCode="General">
                        <c:v>7</c:v>
                      </c:pt>
                      <c:pt idx="66" formatCode="General">
                        <c:v>10</c:v>
                      </c:pt>
                      <c:pt idx="67" formatCode="General">
                        <c:v>11</c:v>
                      </c:pt>
                      <c:pt idx="68" formatCode="General">
                        <c:v>12</c:v>
                      </c:pt>
                      <c:pt idx="69" formatCode="General">
                        <c:v>15</c:v>
                      </c:pt>
                      <c:pt idx="70" formatCode="General">
                        <c:v>11</c:v>
                      </c:pt>
                      <c:pt idx="71" formatCode="General">
                        <c:v>11</c:v>
                      </c:pt>
                      <c:pt idx="72" formatCode="General">
                        <c:v>10</c:v>
                      </c:pt>
                      <c:pt idx="73" formatCode="General">
                        <c:v>10</c:v>
                      </c:pt>
                    </c:numCache>
                  </c:numRef>
                </c:val>
                <c:extLst xmlns:c15="http://schemas.microsoft.com/office/drawing/2012/chart">
                  <c:ext xmlns:c16="http://schemas.microsoft.com/office/drawing/2014/chart" uri="{C3380CC4-5D6E-409C-BE32-E72D297353CC}">
                    <c16:uniqueId val="{00000038-705D-4F0A-A385-AB4DC8980013}"/>
                  </c:ext>
                </c:extLst>
              </c15:ser>
            </c15:filteredBarSeries>
            <c15:filteredBarSeries>
              <c15:ser>
                <c:idx val="54"/>
                <c:order val="54"/>
                <c:tx>
                  <c:strRef>
                    <c:extLst xmlns:c15="http://schemas.microsoft.com/office/drawing/2012/chart">
                      <c:ext xmlns:c15="http://schemas.microsoft.com/office/drawing/2012/chart" uri="{02D57815-91ED-43cb-92C2-25804820EDAC}">
                        <c15:formulaRef>
                          <c15:sqref>'Table for graphs 25-26'!$A$56</c15:sqref>
                        </c15:formulaRef>
                      </c:ext>
                    </c:extLst>
                    <c:strCache>
                      <c:ptCount val="1"/>
                      <c:pt idx="0">
                        <c:v>Other - Reported 63 - 103 days</c:v>
                      </c:pt>
                    </c:strCache>
                  </c:strRef>
                </c:tx>
                <c:spPr>
                  <a:solidFill>
                    <a:schemeClr val="accent5">
                      <a:tint val="89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25-26'!$B$56:$DA$56</c15:sqref>
                        </c15:formulaRef>
                      </c:ext>
                    </c:extLst>
                    <c:numCache>
                      <c:formatCode>0</c:formatCode>
                      <c:ptCount val="104"/>
                      <c:pt idx="0">
                        <c:v>0</c:v>
                      </c:pt>
                      <c:pt idx="1">
                        <c:v>0</c:v>
                      </c:pt>
                      <c:pt idx="2" formatCode="General">
                        <c:v>0</c:v>
                      </c:pt>
                      <c:pt idx="3" formatCode="General">
                        <c:v>1</c:v>
                      </c:pt>
                      <c:pt idx="4" formatCode="General">
                        <c:v>1</c:v>
                      </c:pt>
                      <c:pt idx="5" formatCode="General">
                        <c:v>1</c:v>
                      </c:pt>
                      <c:pt idx="6" formatCode="General">
                        <c:v>3</c:v>
                      </c:pt>
                      <c:pt idx="7" formatCode="General">
                        <c:v>2</c:v>
                      </c:pt>
                      <c:pt idx="8" formatCode="General">
                        <c:v>2</c:v>
                      </c:pt>
                      <c:pt idx="9" formatCode="General">
                        <c:v>2</c:v>
                      </c:pt>
                      <c:pt idx="10" formatCode="General">
                        <c:v>1</c:v>
                      </c:pt>
                      <c:pt idx="11" formatCode="General">
                        <c:v>1</c:v>
                      </c:pt>
                      <c:pt idx="12" formatCode="General">
                        <c:v>0</c:v>
                      </c:pt>
                      <c:pt idx="13" formatCode="General">
                        <c:v>2</c:v>
                      </c:pt>
                      <c:pt idx="14" formatCode="General">
                        <c:v>1</c:v>
                      </c:pt>
                      <c:pt idx="15" formatCode="General">
                        <c:v>2</c:v>
                      </c:pt>
                      <c:pt idx="16" formatCode="General">
                        <c:v>2</c:v>
                      </c:pt>
                      <c:pt idx="17" formatCode="General">
                        <c:v>1</c:v>
                      </c:pt>
                      <c:pt idx="18" formatCode="General">
                        <c:v>0</c:v>
                      </c:pt>
                      <c:pt idx="19" formatCode="General">
                        <c:v>0</c:v>
                      </c:pt>
                      <c:pt idx="20" formatCode="General">
                        <c:v>1</c:v>
                      </c:pt>
                      <c:pt idx="21" formatCode="General">
                        <c:v>1</c:v>
                      </c:pt>
                      <c:pt idx="22" formatCode="General">
                        <c:v>1</c:v>
                      </c:pt>
                      <c:pt idx="23" formatCode="General">
                        <c:v>0</c:v>
                      </c:pt>
                      <c:pt idx="24" formatCode="General">
                        <c:v>2</c:v>
                      </c:pt>
                      <c:pt idx="25" formatCode="General">
                        <c:v>1</c:v>
                      </c:pt>
                      <c:pt idx="26" formatCode="General">
                        <c:v>1</c:v>
                      </c:pt>
                      <c:pt idx="27" formatCode="General">
                        <c:v>2</c:v>
                      </c:pt>
                      <c:pt idx="28" formatCode="General">
                        <c:v>2</c:v>
                      </c:pt>
                      <c:pt idx="29" formatCode="General">
                        <c:v>2</c:v>
                      </c:pt>
                      <c:pt idx="30" formatCode="General">
                        <c:v>1</c:v>
                      </c:pt>
                      <c:pt idx="31" formatCode="General">
                        <c:v>2</c:v>
                      </c:pt>
                      <c:pt idx="32" formatCode="General">
                        <c:v>1</c:v>
                      </c:pt>
                      <c:pt idx="33" formatCode="General">
                        <c:v>2</c:v>
                      </c:pt>
                      <c:pt idx="34" formatCode="General">
                        <c:v>1</c:v>
                      </c:pt>
                      <c:pt idx="35" formatCode="General">
                        <c:v>2</c:v>
                      </c:pt>
                      <c:pt idx="36" formatCode="General">
                        <c:v>2</c:v>
                      </c:pt>
                      <c:pt idx="37" formatCode="General">
                        <c:v>2</c:v>
                      </c:pt>
                      <c:pt idx="38" formatCode="General">
                        <c:v>4</c:v>
                      </c:pt>
                      <c:pt idx="39" formatCode="General">
                        <c:v>4</c:v>
                      </c:pt>
                      <c:pt idx="40" formatCode="General">
                        <c:v>4</c:v>
                      </c:pt>
                      <c:pt idx="41" formatCode="General">
                        <c:v>3</c:v>
                      </c:pt>
                      <c:pt idx="42" formatCode="General">
                        <c:v>1</c:v>
                      </c:pt>
                      <c:pt idx="43" formatCode="General">
                        <c:v>2</c:v>
                      </c:pt>
                      <c:pt idx="44" formatCode="General">
                        <c:v>0</c:v>
                      </c:pt>
                      <c:pt idx="45" formatCode="General">
                        <c:v>0</c:v>
                      </c:pt>
                      <c:pt idx="46" formatCode="General">
                        <c:v>0</c:v>
                      </c:pt>
                      <c:pt idx="47" formatCode="General">
                        <c:v>1</c:v>
                      </c:pt>
                      <c:pt idx="48" formatCode="General">
                        <c:v>3</c:v>
                      </c:pt>
                      <c:pt idx="49" formatCode="General">
                        <c:v>1</c:v>
                      </c:pt>
                      <c:pt idx="50" formatCode="General">
                        <c:v>2</c:v>
                      </c:pt>
                      <c:pt idx="51" formatCode="General">
                        <c:v>1</c:v>
                      </c:pt>
                      <c:pt idx="52" formatCode="General">
                        <c:v>1</c:v>
                      </c:pt>
                      <c:pt idx="53" formatCode="General">
                        <c:v>0</c:v>
                      </c:pt>
                      <c:pt idx="54" formatCode="General">
                        <c:v>1</c:v>
                      </c:pt>
                      <c:pt idx="55" formatCode="General">
                        <c:v>2</c:v>
                      </c:pt>
                      <c:pt idx="56" formatCode="General">
                        <c:v>1</c:v>
                      </c:pt>
                      <c:pt idx="57" formatCode="General">
                        <c:v>2</c:v>
                      </c:pt>
                      <c:pt idx="58" formatCode="General">
                        <c:v>2</c:v>
                      </c:pt>
                      <c:pt idx="59" formatCode="General">
                        <c:v>1</c:v>
                      </c:pt>
                      <c:pt idx="60" formatCode="General">
                        <c:v>1</c:v>
                      </c:pt>
                      <c:pt idx="61" formatCode="General">
                        <c:v>1</c:v>
                      </c:pt>
                      <c:pt idx="62" formatCode="General">
                        <c:v>0</c:v>
                      </c:pt>
                      <c:pt idx="63" formatCode="General">
                        <c:v>2</c:v>
                      </c:pt>
                      <c:pt idx="64" formatCode="General">
                        <c:v>3</c:v>
                      </c:pt>
                      <c:pt idx="65" formatCode="General">
                        <c:v>4</c:v>
                      </c:pt>
                      <c:pt idx="66" formatCode="General">
                        <c:v>3</c:v>
                      </c:pt>
                      <c:pt idx="67" formatCode="General">
                        <c:v>2</c:v>
                      </c:pt>
                      <c:pt idx="68" formatCode="General">
                        <c:v>3</c:v>
                      </c:pt>
                      <c:pt idx="69" formatCode="General">
                        <c:v>2</c:v>
                      </c:pt>
                      <c:pt idx="70" formatCode="General">
                        <c:v>4</c:v>
                      </c:pt>
                      <c:pt idx="71" formatCode="General">
                        <c:v>2</c:v>
                      </c:pt>
                      <c:pt idx="72" formatCode="General">
                        <c:v>2</c:v>
                      </c:pt>
                      <c:pt idx="73" formatCode="General">
                        <c:v>5</c:v>
                      </c:pt>
                    </c:numCache>
                  </c:numRef>
                </c:val>
                <c:extLst xmlns:c15="http://schemas.microsoft.com/office/drawing/2012/chart">
                  <c:ext xmlns:c16="http://schemas.microsoft.com/office/drawing/2014/chart" uri="{C3380CC4-5D6E-409C-BE32-E72D297353CC}">
                    <c16:uniqueId val="{00000039-705D-4F0A-A385-AB4DC8980013}"/>
                  </c:ext>
                </c:extLst>
              </c15:ser>
            </c15:filteredBarSeries>
            <c15:filteredBarSeries>
              <c15:ser>
                <c:idx val="55"/>
                <c:order val="55"/>
                <c:tx>
                  <c:strRef>
                    <c:extLst xmlns:c15="http://schemas.microsoft.com/office/drawing/2012/chart">
                      <c:ext xmlns:c15="http://schemas.microsoft.com/office/drawing/2012/chart" uri="{02D57815-91ED-43cb-92C2-25804820EDAC}">
                        <c15:formulaRef>
                          <c15:sqref>'Table for graphs 25-26'!$A$57</c15:sqref>
                        </c15:formulaRef>
                      </c:ext>
                    </c:extLst>
                    <c:strCache>
                      <c:ptCount val="1"/>
                      <c:pt idx="0">
                        <c:v>Sarcoma - Reported 63 - 103 days</c:v>
                      </c:pt>
                    </c:strCache>
                  </c:strRef>
                </c:tx>
                <c:spPr>
                  <a:solidFill>
                    <a:schemeClr val="accent5">
                      <a:tint val="88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25-26'!$B$57:$DA$57</c15:sqref>
                        </c15:formulaRef>
                      </c:ext>
                    </c:extLst>
                    <c:numCache>
                      <c:formatCode>0</c:formatCode>
                      <c:ptCount val="104"/>
                      <c:pt idx="0">
                        <c:v>1</c:v>
                      </c:pt>
                      <c:pt idx="1">
                        <c:v>2</c:v>
                      </c:pt>
                      <c:pt idx="2" formatCode="General">
                        <c:v>2</c:v>
                      </c:pt>
                      <c:pt idx="3" formatCode="General">
                        <c:v>1</c:v>
                      </c:pt>
                      <c:pt idx="4" formatCode="General">
                        <c:v>2</c:v>
                      </c:pt>
                      <c:pt idx="5" formatCode="General">
                        <c:v>2</c:v>
                      </c:pt>
                      <c:pt idx="6" formatCode="General">
                        <c:v>3</c:v>
                      </c:pt>
                      <c:pt idx="7" formatCode="General">
                        <c:v>2</c:v>
                      </c:pt>
                      <c:pt idx="8" formatCode="General">
                        <c:v>2</c:v>
                      </c:pt>
                      <c:pt idx="9" formatCode="General">
                        <c:v>3</c:v>
                      </c:pt>
                      <c:pt idx="10" formatCode="General">
                        <c:v>5</c:v>
                      </c:pt>
                      <c:pt idx="11" formatCode="General">
                        <c:v>4</c:v>
                      </c:pt>
                      <c:pt idx="12" formatCode="General">
                        <c:v>5</c:v>
                      </c:pt>
                      <c:pt idx="13" formatCode="General">
                        <c:v>7</c:v>
                      </c:pt>
                      <c:pt idx="14" formatCode="General">
                        <c:v>4</c:v>
                      </c:pt>
                      <c:pt idx="15" formatCode="General">
                        <c:v>5</c:v>
                      </c:pt>
                      <c:pt idx="16" formatCode="General">
                        <c:v>1</c:v>
                      </c:pt>
                      <c:pt idx="17" formatCode="General">
                        <c:v>0</c:v>
                      </c:pt>
                      <c:pt idx="18" formatCode="General">
                        <c:v>0</c:v>
                      </c:pt>
                      <c:pt idx="19" formatCode="General">
                        <c:v>0</c:v>
                      </c:pt>
                      <c:pt idx="20" formatCode="General">
                        <c:v>1</c:v>
                      </c:pt>
                      <c:pt idx="21" formatCode="General">
                        <c:v>2</c:v>
                      </c:pt>
                      <c:pt idx="22" formatCode="General">
                        <c:v>1</c:v>
                      </c:pt>
                      <c:pt idx="23" formatCode="General">
                        <c:v>3</c:v>
                      </c:pt>
                      <c:pt idx="24" formatCode="General">
                        <c:v>3</c:v>
                      </c:pt>
                      <c:pt idx="25" formatCode="General">
                        <c:v>2</c:v>
                      </c:pt>
                      <c:pt idx="26" formatCode="General">
                        <c:v>1</c:v>
                      </c:pt>
                      <c:pt idx="27" formatCode="General">
                        <c:v>0</c:v>
                      </c:pt>
                      <c:pt idx="28" formatCode="General">
                        <c:v>0</c:v>
                      </c:pt>
                      <c:pt idx="29" formatCode="General">
                        <c:v>2</c:v>
                      </c:pt>
                      <c:pt idx="30" formatCode="General">
                        <c:v>1</c:v>
                      </c:pt>
                      <c:pt idx="31" formatCode="General">
                        <c:v>2</c:v>
                      </c:pt>
                      <c:pt idx="32" formatCode="General">
                        <c:v>2</c:v>
                      </c:pt>
                      <c:pt idx="33" formatCode="General">
                        <c:v>2</c:v>
                      </c:pt>
                      <c:pt idx="34" formatCode="General">
                        <c:v>1</c:v>
                      </c:pt>
                      <c:pt idx="35" formatCode="General">
                        <c:v>2</c:v>
                      </c:pt>
                      <c:pt idx="36" formatCode="General">
                        <c:v>0</c:v>
                      </c:pt>
                      <c:pt idx="37" formatCode="General">
                        <c:v>3</c:v>
                      </c:pt>
                      <c:pt idx="38" formatCode="General">
                        <c:v>3</c:v>
                      </c:pt>
                      <c:pt idx="39" formatCode="General">
                        <c:v>3</c:v>
                      </c:pt>
                      <c:pt idx="40" formatCode="General">
                        <c:v>3</c:v>
                      </c:pt>
                      <c:pt idx="41" formatCode="General">
                        <c:v>3</c:v>
                      </c:pt>
                      <c:pt idx="42" formatCode="General">
                        <c:v>2</c:v>
                      </c:pt>
                      <c:pt idx="43" formatCode="General">
                        <c:v>3</c:v>
                      </c:pt>
                      <c:pt idx="44" formatCode="General">
                        <c:v>4</c:v>
                      </c:pt>
                      <c:pt idx="45" formatCode="General">
                        <c:v>4</c:v>
                      </c:pt>
                      <c:pt idx="46" formatCode="General">
                        <c:v>3</c:v>
                      </c:pt>
                      <c:pt idx="47" formatCode="General">
                        <c:v>3</c:v>
                      </c:pt>
                      <c:pt idx="48" formatCode="General">
                        <c:v>2</c:v>
                      </c:pt>
                      <c:pt idx="49" formatCode="General">
                        <c:v>1</c:v>
                      </c:pt>
                      <c:pt idx="50" formatCode="General">
                        <c:v>1</c:v>
                      </c:pt>
                      <c:pt idx="51" formatCode="General">
                        <c:v>2</c:v>
                      </c:pt>
                      <c:pt idx="52" formatCode="General">
                        <c:v>2</c:v>
                      </c:pt>
                      <c:pt idx="53" formatCode="General">
                        <c:v>3</c:v>
                      </c:pt>
                      <c:pt idx="54" formatCode="General">
                        <c:v>3</c:v>
                      </c:pt>
                      <c:pt idx="55" formatCode="General">
                        <c:v>5</c:v>
                      </c:pt>
                      <c:pt idx="56" formatCode="General">
                        <c:v>3</c:v>
                      </c:pt>
                      <c:pt idx="57" formatCode="General">
                        <c:v>0</c:v>
                      </c:pt>
                      <c:pt idx="58" formatCode="General">
                        <c:v>2</c:v>
                      </c:pt>
                      <c:pt idx="59" formatCode="General">
                        <c:v>2</c:v>
                      </c:pt>
                      <c:pt idx="60" formatCode="General">
                        <c:v>4</c:v>
                      </c:pt>
                      <c:pt idx="61" formatCode="General">
                        <c:v>4</c:v>
                      </c:pt>
                      <c:pt idx="62" formatCode="General">
                        <c:v>5</c:v>
                      </c:pt>
                      <c:pt idx="63" formatCode="General">
                        <c:v>4</c:v>
                      </c:pt>
                      <c:pt idx="64" formatCode="General">
                        <c:v>5</c:v>
                      </c:pt>
                      <c:pt idx="65" formatCode="General">
                        <c:v>7</c:v>
                      </c:pt>
                      <c:pt idx="66" formatCode="General">
                        <c:v>2</c:v>
                      </c:pt>
                      <c:pt idx="67" formatCode="General">
                        <c:v>2</c:v>
                      </c:pt>
                      <c:pt idx="68" formatCode="General">
                        <c:v>0</c:v>
                      </c:pt>
                      <c:pt idx="69" formatCode="General">
                        <c:v>0</c:v>
                      </c:pt>
                      <c:pt idx="70" formatCode="General">
                        <c:v>0</c:v>
                      </c:pt>
                      <c:pt idx="71" formatCode="General">
                        <c:v>1</c:v>
                      </c:pt>
                      <c:pt idx="72" formatCode="General">
                        <c:v>1</c:v>
                      </c:pt>
                      <c:pt idx="73" formatCode="General">
                        <c:v>1</c:v>
                      </c:pt>
                    </c:numCache>
                  </c:numRef>
                </c:val>
                <c:extLst xmlns:c15="http://schemas.microsoft.com/office/drawing/2012/chart">
                  <c:ext xmlns:c16="http://schemas.microsoft.com/office/drawing/2014/chart" uri="{C3380CC4-5D6E-409C-BE32-E72D297353CC}">
                    <c16:uniqueId val="{0000003A-705D-4F0A-A385-AB4DC8980013}"/>
                  </c:ext>
                </c:extLst>
              </c15:ser>
            </c15:filteredBarSeries>
            <c15:filteredBarSeries>
              <c15:ser>
                <c:idx val="56"/>
                <c:order val="56"/>
                <c:tx>
                  <c:strRef>
                    <c:extLst xmlns:c15="http://schemas.microsoft.com/office/drawing/2012/chart">
                      <c:ext xmlns:c15="http://schemas.microsoft.com/office/drawing/2012/chart" uri="{02D57815-91ED-43cb-92C2-25804820EDAC}">
                        <c15:formulaRef>
                          <c15:sqref>'Table for graphs 25-26'!$A$58</c15:sqref>
                        </c15:formulaRef>
                      </c:ext>
                    </c:extLst>
                    <c:strCache>
                      <c:ptCount val="1"/>
                      <c:pt idx="0">
                        <c:v>Skin - Reported 63 - 103 days</c:v>
                      </c:pt>
                    </c:strCache>
                  </c:strRef>
                </c:tx>
                <c:spPr>
                  <a:solidFill>
                    <a:schemeClr val="accent5">
                      <a:tint val="86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25-26'!$B$58:$DA$58</c15:sqref>
                        </c15:formulaRef>
                      </c:ext>
                    </c:extLst>
                    <c:numCache>
                      <c:formatCode>0</c:formatCode>
                      <c:ptCount val="104"/>
                      <c:pt idx="0">
                        <c:v>12</c:v>
                      </c:pt>
                      <c:pt idx="1">
                        <c:v>15</c:v>
                      </c:pt>
                      <c:pt idx="2" formatCode="General">
                        <c:v>15</c:v>
                      </c:pt>
                      <c:pt idx="3" formatCode="General">
                        <c:v>17</c:v>
                      </c:pt>
                      <c:pt idx="4" formatCode="General">
                        <c:v>20</c:v>
                      </c:pt>
                      <c:pt idx="5" formatCode="General">
                        <c:v>16</c:v>
                      </c:pt>
                      <c:pt idx="6" formatCode="General">
                        <c:v>13</c:v>
                      </c:pt>
                      <c:pt idx="7" formatCode="General">
                        <c:v>17</c:v>
                      </c:pt>
                      <c:pt idx="8" formatCode="General">
                        <c:v>15</c:v>
                      </c:pt>
                      <c:pt idx="9" formatCode="General">
                        <c:v>12</c:v>
                      </c:pt>
                      <c:pt idx="10" formatCode="General">
                        <c:v>9</c:v>
                      </c:pt>
                      <c:pt idx="11" formatCode="General">
                        <c:v>16</c:v>
                      </c:pt>
                      <c:pt idx="12" formatCode="General">
                        <c:v>19</c:v>
                      </c:pt>
                      <c:pt idx="13" formatCode="General">
                        <c:v>21</c:v>
                      </c:pt>
                      <c:pt idx="14" formatCode="General">
                        <c:v>26</c:v>
                      </c:pt>
                      <c:pt idx="15" formatCode="General">
                        <c:v>27</c:v>
                      </c:pt>
                      <c:pt idx="16" formatCode="General">
                        <c:v>34</c:v>
                      </c:pt>
                      <c:pt idx="17" formatCode="General">
                        <c:v>31</c:v>
                      </c:pt>
                      <c:pt idx="18" formatCode="General">
                        <c:v>41</c:v>
                      </c:pt>
                      <c:pt idx="19" formatCode="General">
                        <c:v>32</c:v>
                      </c:pt>
                      <c:pt idx="20" formatCode="General">
                        <c:v>37</c:v>
                      </c:pt>
                      <c:pt idx="21" formatCode="General">
                        <c:v>70</c:v>
                      </c:pt>
                      <c:pt idx="22" formatCode="General">
                        <c:v>96</c:v>
                      </c:pt>
                      <c:pt idx="23" formatCode="General">
                        <c:v>105</c:v>
                      </c:pt>
                      <c:pt idx="24" formatCode="General">
                        <c:v>112</c:v>
                      </c:pt>
                      <c:pt idx="25" formatCode="General">
                        <c:v>135</c:v>
                      </c:pt>
                      <c:pt idx="26" formatCode="General">
                        <c:v>138</c:v>
                      </c:pt>
                      <c:pt idx="27" formatCode="General">
                        <c:v>104</c:v>
                      </c:pt>
                      <c:pt idx="28" formatCode="General">
                        <c:v>95</c:v>
                      </c:pt>
                      <c:pt idx="29" formatCode="General">
                        <c:v>105</c:v>
                      </c:pt>
                      <c:pt idx="30" formatCode="General">
                        <c:v>107</c:v>
                      </c:pt>
                      <c:pt idx="31" formatCode="General">
                        <c:v>120</c:v>
                      </c:pt>
                      <c:pt idx="32" formatCode="General">
                        <c:v>67</c:v>
                      </c:pt>
                      <c:pt idx="33" formatCode="General">
                        <c:v>73</c:v>
                      </c:pt>
                      <c:pt idx="34" formatCode="General">
                        <c:v>93</c:v>
                      </c:pt>
                      <c:pt idx="35" formatCode="General">
                        <c:v>103</c:v>
                      </c:pt>
                      <c:pt idx="36" formatCode="General">
                        <c:v>94</c:v>
                      </c:pt>
                      <c:pt idx="37" formatCode="General">
                        <c:v>117</c:v>
                      </c:pt>
                      <c:pt idx="38" formatCode="General">
                        <c:v>127</c:v>
                      </c:pt>
                      <c:pt idx="39" formatCode="General">
                        <c:v>138</c:v>
                      </c:pt>
                      <c:pt idx="40" formatCode="General">
                        <c:v>110</c:v>
                      </c:pt>
                      <c:pt idx="41" formatCode="General">
                        <c:v>58</c:v>
                      </c:pt>
                      <c:pt idx="42" formatCode="General">
                        <c:v>50</c:v>
                      </c:pt>
                      <c:pt idx="43" formatCode="General">
                        <c:v>36</c:v>
                      </c:pt>
                      <c:pt idx="44" formatCode="General">
                        <c:v>28</c:v>
                      </c:pt>
                      <c:pt idx="45" formatCode="General">
                        <c:v>23</c:v>
                      </c:pt>
                      <c:pt idx="46" formatCode="General">
                        <c:v>26</c:v>
                      </c:pt>
                      <c:pt idx="47" formatCode="General">
                        <c:v>19</c:v>
                      </c:pt>
                      <c:pt idx="48" formatCode="General">
                        <c:v>18</c:v>
                      </c:pt>
                      <c:pt idx="49" formatCode="General">
                        <c:v>22</c:v>
                      </c:pt>
                      <c:pt idx="50" formatCode="General">
                        <c:v>24</c:v>
                      </c:pt>
                      <c:pt idx="51" formatCode="General">
                        <c:v>25</c:v>
                      </c:pt>
                      <c:pt idx="52" formatCode="General">
                        <c:v>19</c:v>
                      </c:pt>
                      <c:pt idx="53" formatCode="General">
                        <c:v>25</c:v>
                      </c:pt>
                      <c:pt idx="54" formatCode="General">
                        <c:v>25</c:v>
                      </c:pt>
                      <c:pt idx="55" formatCode="General">
                        <c:v>65</c:v>
                      </c:pt>
                      <c:pt idx="56" formatCode="General">
                        <c:v>54</c:v>
                      </c:pt>
                      <c:pt idx="57" formatCode="General">
                        <c:v>34</c:v>
                      </c:pt>
                      <c:pt idx="58" formatCode="General">
                        <c:v>34</c:v>
                      </c:pt>
                      <c:pt idx="59" formatCode="General">
                        <c:v>30</c:v>
                      </c:pt>
                      <c:pt idx="60" formatCode="General">
                        <c:v>36</c:v>
                      </c:pt>
                      <c:pt idx="61" formatCode="General">
                        <c:v>28</c:v>
                      </c:pt>
                      <c:pt idx="62" formatCode="General">
                        <c:v>26</c:v>
                      </c:pt>
                      <c:pt idx="63" formatCode="General">
                        <c:v>26</c:v>
                      </c:pt>
                      <c:pt idx="64" formatCode="General">
                        <c:v>24</c:v>
                      </c:pt>
                      <c:pt idx="65" formatCode="General">
                        <c:v>35</c:v>
                      </c:pt>
                      <c:pt idx="66" formatCode="General">
                        <c:v>26</c:v>
                      </c:pt>
                      <c:pt idx="67" formatCode="General">
                        <c:v>32</c:v>
                      </c:pt>
                      <c:pt idx="68" formatCode="General">
                        <c:v>35</c:v>
                      </c:pt>
                      <c:pt idx="69" formatCode="General">
                        <c:v>50</c:v>
                      </c:pt>
                      <c:pt idx="70" formatCode="General">
                        <c:v>44</c:v>
                      </c:pt>
                      <c:pt idx="71" formatCode="General">
                        <c:v>49</c:v>
                      </c:pt>
                      <c:pt idx="72" formatCode="General">
                        <c:v>57</c:v>
                      </c:pt>
                      <c:pt idx="73" formatCode="General">
                        <c:v>77</c:v>
                      </c:pt>
                    </c:numCache>
                  </c:numRef>
                </c:val>
                <c:extLst xmlns:c15="http://schemas.microsoft.com/office/drawing/2012/chart">
                  <c:ext xmlns:c16="http://schemas.microsoft.com/office/drawing/2014/chart" uri="{C3380CC4-5D6E-409C-BE32-E72D297353CC}">
                    <c16:uniqueId val="{0000003B-705D-4F0A-A385-AB4DC8980013}"/>
                  </c:ext>
                </c:extLst>
              </c15:ser>
            </c15:filteredBarSeries>
            <c15:filteredBarSeries>
              <c15:ser>
                <c:idx val="57"/>
                <c:order val="57"/>
                <c:tx>
                  <c:strRef>
                    <c:extLst xmlns:c15="http://schemas.microsoft.com/office/drawing/2012/chart">
                      <c:ext xmlns:c15="http://schemas.microsoft.com/office/drawing/2012/chart" uri="{02D57815-91ED-43cb-92C2-25804820EDAC}">
                        <c15:formulaRef>
                          <c15:sqref>'Table for graphs 25-26'!$A$59</c15:sqref>
                        </c15:formulaRef>
                      </c:ext>
                    </c:extLst>
                    <c:strCache>
                      <c:ptCount val="1"/>
                      <c:pt idx="0">
                        <c:v>Upper Gastrointestinal - Reported 63 - 103 days</c:v>
                      </c:pt>
                    </c:strCache>
                  </c:strRef>
                </c:tx>
                <c:spPr>
                  <a:solidFill>
                    <a:schemeClr val="accent5">
                      <a:tint val="85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25-26'!$B$59:$DA$59</c15:sqref>
                        </c15:formulaRef>
                      </c:ext>
                    </c:extLst>
                    <c:numCache>
                      <c:formatCode>0</c:formatCode>
                      <c:ptCount val="104"/>
                      <c:pt idx="0">
                        <c:v>8</c:v>
                      </c:pt>
                      <c:pt idx="1">
                        <c:v>11</c:v>
                      </c:pt>
                      <c:pt idx="2" formatCode="General">
                        <c:v>12</c:v>
                      </c:pt>
                      <c:pt idx="3" formatCode="General">
                        <c:v>13</c:v>
                      </c:pt>
                      <c:pt idx="4" formatCode="General">
                        <c:v>12</c:v>
                      </c:pt>
                      <c:pt idx="5" formatCode="General">
                        <c:v>13</c:v>
                      </c:pt>
                      <c:pt idx="6" formatCode="General">
                        <c:v>15</c:v>
                      </c:pt>
                      <c:pt idx="7" formatCode="General">
                        <c:v>13</c:v>
                      </c:pt>
                      <c:pt idx="8" formatCode="General">
                        <c:v>9</c:v>
                      </c:pt>
                      <c:pt idx="9" formatCode="General">
                        <c:v>9</c:v>
                      </c:pt>
                      <c:pt idx="10" formatCode="General">
                        <c:v>9</c:v>
                      </c:pt>
                      <c:pt idx="11" formatCode="General">
                        <c:v>12</c:v>
                      </c:pt>
                      <c:pt idx="12" formatCode="General">
                        <c:v>13</c:v>
                      </c:pt>
                      <c:pt idx="13" formatCode="General">
                        <c:v>11</c:v>
                      </c:pt>
                      <c:pt idx="14" formatCode="General">
                        <c:v>15</c:v>
                      </c:pt>
                      <c:pt idx="15" formatCode="General">
                        <c:v>14</c:v>
                      </c:pt>
                      <c:pt idx="16" formatCode="General">
                        <c:v>12</c:v>
                      </c:pt>
                      <c:pt idx="17" formatCode="General">
                        <c:v>13</c:v>
                      </c:pt>
                      <c:pt idx="18" formatCode="General">
                        <c:v>12</c:v>
                      </c:pt>
                      <c:pt idx="19" formatCode="General">
                        <c:v>17</c:v>
                      </c:pt>
                      <c:pt idx="20" formatCode="General">
                        <c:v>13</c:v>
                      </c:pt>
                      <c:pt idx="21" formatCode="General">
                        <c:v>14</c:v>
                      </c:pt>
                      <c:pt idx="22" formatCode="General">
                        <c:v>14</c:v>
                      </c:pt>
                      <c:pt idx="23" formatCode="General">
                        <c:v>20</c:v>
                      </c:pt>
                      <c:pt idx="24" formatCode="General">
                        <c:v>17</c:v>
                      </c:pt>
                      <c:pt idx="25" formatCode="General">
                        <c:v>12</c:v>
                      </c:pt>
                      <c:pt idx="26" formatCode="General">
                        <c:v>15</c:v>
                      </c:pt>
                      <c:pt idx="27" formatCode="General">
                        <c:v>11</c:v>
                      </c:pt>
                      <c:pt idx="28" formatCode="General">
                        <c:v>11</c:v>
                      </c:pt>
                      <c:pt idx="29" formatCode="General">
                        <c:v>12</c:v>
                      </c:pt>
                      <c:pt idx="30" formatCode="General">
                        <c:v>10</c:v>
                      </c:pt>
                      <c:pt idx="31" formatCode="General">
                        <c:v>10</c:v>
                      </c:pt>
                      <c:pt idx="32" formatCode="General">
                        <c:v>16</c:v>
                      </c:pt>
                      <c:pt idx="33" formatCode="General">
                        <c:v>17</c:v>
                      </c:pt>
                      <c:pt idx="34" formatCode="General">
                        <c:v>14</c:v>
                      </c:pt>
                      <c:pt idx="35" formatCode="General">
                        <c:v>15</c:v>
                      </c:pt>
                      <c:pt idx="36" formatCode="General">
                        <c:v>10</c:v>
                      </c:pt>
                      <c:pt idx="37" formatCode="General">
                        <c:v>17</c:v>
                      </c:pt>
                      <c:pt idx="38" formatCode="General">
                        <c:v>15</c:v>
                      </c:pt>
                      <c:pt idx="39" formatCode="General">
                        <c:v>19</c:v>
                      </c:pt>
                      <c:pt idx="40" formatCode="General">
                        <c:v>12</c:v>
                      </c:pt>
                      <c:pt idx="41" formatCode="General">
                        <c:v>11</c:v>
                      </c:pt>
                      <c:pt idx="42" formatCode="General">
                        <c:v>14</c:v>
                      </c:pt>
                      <c:pt idx="43" formatCode="General">
                        <c:v>15</c:v>
                      </c:pt>
                      <c:pt idx="44" formatCode="General">
                        <c:v>16</c:v>
                      </c:pt>
                      <c:pt idx="45" formatCode="General">
                        <c:v>15</c:v>
                      </c:pt>
                      <c:pt idx="46" formatCode="General">
                        <c:v>20</c:v>
                      </c:pt>
                      <c:pt idx="47" formatCode="General">
                        <c:v>17</c:v>
                      </c:pt>
                      <c:pt idx="48" formatCode="General">
                        <c:v>13</c:v>
                      </c:pt>
                      <c:pt idx="49" formatCode="General">
                        <c:v>9</c:v>
                      </c:pt>
                      <c:pt idx="50" formatCode="General">
                        <c:v>8</c:v>
                      </c:pt>
                      <c:pt idx="51" formatCode="General">
                        <c:v>8</c:v>
                      </c:pt>
                      <c:pt idx="52" formatCode="General">
                        <c:v>7</c:v>
                      </c:pt>
                      <c:pt idx="53" formatCode="General">
                        <c:v>7</c:v>
                      </c:pt>
                      <c:pt idx="54" formatCode="General">
                        <c:v>13</c:v>
                      </c:pt>
                      <c:pt idx="55" formatCode="General">
                        <c:v>14</c:v>
                      </c:pt>
                      <c:pt idx="56" formatCode="General">
                        <c:v>12</c:v>
                      </c:pt>
                      <c:pt idx="57" formatCode="General">
                        <c:v>13</c:v>
                      </c:pt>
                      <c:pt idx="58" formatCode="General">
                        <c:v>12</c:v>
                      </c:pt>
                      <c:pt idx="59" formatCode="General">
                        <c:v>10</c:v>
                      </c:pt>
                      <c:pt idx="60" formatCode="General">
                        <c:v>13</c:v>
                      </c:pt>
                      <c:pt idx="61" formatCode="General">
                        <c:v>12</c:v>
                      </c:pt>
                      <c:pt idx="62" formatCode="General">
                        <c:v>11</c:v>
                      </c:pt>
                      <c:pt idx="63" formatCode="General">
                        <c:v>15</c:v>
                      </c:pt>
                      <c:pt idx="64" formatCode="General">
                        <c:v>13</c:v>
                      </c:pt>
                      <c:pt idx="65" formatCode="General">
                        <c:v>12</c:v>
                      </c:pt>
                      <c:pt idx="66" formatCode="General">
                        <c:v>10</c:v>
                      </c:pt>
                      <c:pt idx="67" formatCode="General">
                        <c:v>8</c:v>
                      </c:pt>
                      <c:pt idx="68" formatCode="General">
                        <c:v>10</c:v>
                      </c:pt>
                      <c:pt idx="69" formatCode="General">
                        <c:v>11</c:v>
                      </c:pt>
                      <c:pt idx="70" formatCode="General">
                        <c:v>16</c:v>
                      </c:pt>
                      <c:pt idx="71" formatCode="General">
                        <c:v>22</c:v>
                      </c:pt>
                      <c:pt idx="72" formatCode="General">
                        <c:v>19</c:v>
                      </c:pt>
                      <c:pt idx="73" formatCode="General">
                        <c:v>27</c:v>
                      </c:pt>
                    </c:numCache>
                  </c:numRef>
                </c:val>
                <c:extLst xmlns:c15="http://schemas.microsoft.com/office/drawing/2012/chart">
                  <c:ext xmlns:c16="http://schemas.microsoft.com/office/drawing/2014/chart" uri="{C3380CC4-5D6E-409C-BE32-E72D297353CC}">
                    <c16:uniqueId val="{0000003C-705D-4F0A-A385-AB4DC8980013}"/>
                  </c:ext>
                </c:extLst>
              </c15:ser>
            </c15:filteredBarSeries>
            <c15:filteredBarSeries>
              <c15:ser>
                <c:idx val="58"/>
                <c:order val="58"/>
                <c:tx>
                  <c:strRef>
                    <c:extLst xmlns:c15="http://schemas.microsoft.com/office/drawing/2012/chart">
                      <c:ext xmlns:c15="http://schemas.microsoft.com/office/drawing/2012/chart" uri="{02D57815-91ED-43cb-92C2-25804820EDAC}">
                        <c15:formulaRef>
                          <c15:sqref>'Table for graphs 25-26'!$A$60</c15:sqref>
                        </c15:formulaRef>
                      </c:ext>
                    </c:extLst>
                    <c:strCache>
                      <c:ptCount val="1"/>
                      <c:pt idx="0">
                        <c:v>Urological - Reported 63 - 103 days</c:v>
                      </c:pt>
                    </c:strCache>
                  </c:strRef>
                </c:tx>
                <c:spPr>
                  <a:solidFill>
                    <a:schemeClr val="accent5">
                      <a:tint val="84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25-26'!$B$60:$DA$60</c15:sqref>
                        </c15:formulaRef>
                      </c:ext>
                    </c:extLst>
                    <c:numCache>
                      <c:formatCode>0</c:formatCode>
                      <c:ptCount val="104"/>
                      <c:pt idx="0">
                        <c:v>30</c:v>
                      </c:pt>
                      <c:pt idx="1">
                        <c:v>22</c:v>
                      </c:pt>
                      <c:pt idx="2" formatCode="General">
                        <c:v>21</c:v>
                      </c:pt>
                      <c:pt idx="3" formatCode="General">
                        <c:v>17</c:v>
                      </c:pt>
                      <c:pt idx="4" formatCode="General">
                        <c:v>23</c:v>
                      </c:pt>
                      <c:pt idx="5" formatCode="General">
                        <c:v>24</c:v>
                      </c:pt>
                      <c:pt idx="6" formatCode="General">
                        <c:v>23</c:v>
                      </c:pt>
                      <c:pt idx="7" formatCode="General">
                        <c:v>25</c:v>
                      </c:pt>
                      <c:pt idx="8" formatCode="General">
                        <c:v>24</c:v>
                      </c:pt>
                      <c:pt idx="9" formatCode="General">
                        <c:v>28</c:v>
                      </c:pt>
                      <c:pt idx="10" formatCode="General">
                        <c:v>24</c:v>
                      </c:pt>
                      <c:pt idx="11" formatCode="General">
                        <c:v>19</c:v>
                      </c:pt>
                      <c:pt idx="12" formatCode="General">
                        <c:v>22</c:v>
                      </c:pt>
                      <c:pt idx="13" formatCode="General">
                        <c:v>26</c:v>
                      </c:pt>
                      <c:pt idx="14" formatCode="General">
                        <c:v>22</c:v>
                      </c:pt>
                      <c:pt idx="15" formatCode="General">
                        <c:v>19</c:v>
                      </c:pt>
                      <c:pt idx="16" formatCode="General">
                        <c:v>26</c:v>
                      </c:pt>
                      <c:pt idx="17" formatCode="General">
                        <c:v>20</c:v>
                      </c:pt>
                      <c:pt idx="18" formatCode="General">
                        <c:v>17</c:v>
                      </c:pt>
                      <c:pt idx="19" formatCode="General">
                        <c:v>16</c:v>
                      </c:pt>
                      <c:pt idx="20" formatCode="General">
                        <c:v>26</c:v>
                      </c:pt>
                      <c:pt idx="21" formatCode="General">
                        <c:v>29</c:v>
                      </c:pt>
                      <c:pt idx="22" formatCode="General">
                        <c:v>22</c:v>
                      </c:pt>
                      <c:pt idx="23" formatCode="General">
                        <c:v>26</c:v>
                      </c:pt>
                      <c:pt idx="24" formatCode="General">
                        <c:v>33</c:v>
                      </c:pt>
                      <c:pt idx="25" formatCode="General">
                        <c:v>31</c:v>
                      </c:pt>
                      <c:pt idx="26" formatCode="General">
                        <c:v>23</c:v>
                      </c:pt>
                      <c:pt idx="27" formatCode="General">
                        <c:v>19</c:v>
                      </c:pt>
                      <c:pt idx="28" formatCode="General">
                        <c:v>16</c:v>
                      </c:pt>
                      <c:pt idx="29" formatCode="General">
                        <c:v>17</c:v>
                      </c:pt>
                      <c:pt idx="30" formatCode="General">
                        <c:v>15</c:v>
                      </c:pt>
                      <c:pt idx="31" formatCode="General">
                        <c:v>13</c:v>
                      </c:pt>
                      <c:pt idx="32" formatCode="General">
                        <c:v>20</c:v>
                      </c:pt>
                      <c:pt idx="33" formatCode="General">
                        <c:v>22</c:v>
                      </c:pt>
                      <c:pt idx="34" formatCode="General">
                        <c:v>23</c:v>
                      </c:pt>
                      <c:pt idx="35" formatCode="General">
                        <c:v>19</c:v>
                      </c:pt>
                      <c:pt idx="36" formatCode="General">
                        <c:v>15</c:v>
                      </c:pt>
                      <c:pt idx="37" formatCode="General">
                        <c:v>20</c:v>
                      </c:pt>
                      <c:pt idx="38" formatCode="General">
                        <c:v>24</c:v>
                      </c:pt>
                      <c:pt idx="39" formatCode="General">
                        <c:v>25</c:v>
                      </c:pt>
                      <c:pt idx="40" formatCode="General">
                        <c:v>29</c:v>
                      </c:pt>
                      <c:pt idx="41" formatCode="General">
                        <c:v>29</c:v>
                      </c:pt>
                      <c:pt idx="42" formatCode="General">
                        <c:v>35</c:v>
                      </c:pt>
                      <c:pt idx="43" formatCode="General">
                        <c:v>28</c:v>
                      </c:pt>
                      <c:pt idx="44" formatCode="General">
                        <c:v>26</c:v>
                      </c:pt>
                      <c:pt idx="45" formatCode="General">
                        <c:v>34</c:v>
                      </c:pt>
                      <c:pt idx="46" formatCode="General">
                        <c:v>30</c:v>
                      </c:pt>
                      <c:pt idx="47" formatCode="General">
                        <c:v>26</c:v>
                      </c:pt>
                      <c:pt idx="48" formatCode="General">
                        <c:v>17</c:v>
                      </c:pt>
                      <c:pt idx="49" formatCode="General">
                        <c:v>22</c:v>
                      </c:pt>
                      <c:pt idx="50" formatCode="General">
                        <c:v>21</c:v>
                      </c:pt>
                      <c:pt idx="51" formatCode="General">
                        <c:v>18</c:v>
                      </c:pt>
                      <c:pt idx="52" formatCode="General">
                        <c:v>17</c:v>
                      </c:pt>
                      <c:pt idx="53" formatCode="General">
                        <c:v>28</c:v>
                      </c:pt>
                      <c:pt idx="54" formatCode="General">
                        <c:v>35</c:v>
                      </c:pt>
                      <c:pt idx="55" formatCode="General">
                        <c:v>37</c:v>
                      </c:pt>
                      <c:pt idx="56" formatCode="General">
                        <c:v>36</c:v>
                      </c:pt>
                      <c:pt idx="57" formatCode="General">
                        <c:v>30</c:v>
                      </c:pt>
                      <c:pt idx="58" formatCode="General">
                        <c:v>40</c:v>
                      </c:pt>
                      <c:pt idx="59" formatCode="General">
                        <c:v>47</c:v>
                      </c:pt>
                      <c:pt idx="60" formatCode="General">
                        <c:v>38</c:v>
                      </c:pt>
                      <c:pt idx="61" formatCode="General">
                        <c:v>38</c:v>
                      </c:pt>
                      <c:pt idx="62" formatCode="General">
                        <c:v>37</c:v>
                      </c:pt>
                      <c:pt idx="63" formatCode="General">
                        <c:v>40</c:v>
                      </c:pt>
                      <c:pt idx="64" formatCode="General">
                        <c:v>40</c:v>
                      </c:pt>
                      <c:pt idx="65" formatCode="General">
                        <c:v>35</c:v>
                      </c:pt>
                      <c:pt idx="66" formatCode="General">
                        <c:v>36</c:v>
                      </c:pt>
                      <c:pt idx="67" formatCode="General">
                        <c:v>34</c:v>
                      </c:pt>
                      <c:pt idx="68" formatCode="General">
                        <c:v>31</c:v>
                      </c:pt>
                      <c:pt idx="69" formatCode="General">
                        <c:v>33</c:v>
                      </c:pt>
                      <c:pt idx="70" formatCode="General">
                        <c:v>26</c:v>
                      </c:pt>
                      <c:pt idx="71" formatCode="General">
                        <c:v>26</c:v>
                      </c:pt>
                      <c:pt idx="72" formatCode="General">
                        <c:v>19</c:v>
                      </c:pt>
                      <c:pt idx="73" formatCode="General">
                        <c:v>20</c:v>
                      </c:pt>
                    </c:numCache>
                  </c:numRef>
                </c:val>
                <c:extLst xmlns:c15="http://schemas.microsoft.com/office/drawing/2012/chart">
                  <c:ext xmlns:c16="http://schemas.microsoft.com/office/drawing/2014/chart" uri="{C3380CC4-5D6E-409C-BE32-E72D297353CC}">
                    <c16:uniqueId val="{0000003D-705D-4F0A-A385-AB4DC8980013}"/>
                  </c:ext>
                </c:extLst>
              </c15:ser>
            </c15:filteredBarSeries>
            <c15:filteredBarSeries>
              <c15:ser>
                <c:idx val="60"/>
                <c:order val="60"/>
                <c:tx>
                  <c:strRef>
                    <c:extLst xmlns:c15="http://schemas.microsoft.com/office/drawing/2012/chart">
                      <c:ext xmlns:c15="http://schemas.microsoft.com/office/drawing/2012/chart" uri="{02D57815-91ED-43cb-92C2-25804820EDAC}">
                        <c15:formulaRef>
                          <c15:sqref>'Table for graphs 25-26'!$A$62</c15:sqref>
                        </c15:formulaRef>
                      </c:ext>
                    </c:extLst>
                    <c:strCache>
                      <c:ptCount val="1"/>
                      <c:pt idx="0">
                        <c:v>Acute Leukaemia - Reported &gt;103 days</c:v>
                      </c:pt>
                    </c:strCache>
                  </c:strRef>
                </c:tx>
                <c:spPr>
                  <a:solidFill>
                    <a:schemeClr val="accent5">
                      <a:tint val="81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25-26'!$B$62:$DA$62</c15:sqref>
                        </c15:formulaRef>
                      </c:ext>
                    </c:extLst>
                    <c:numCache>
                      <c:formatCode>General</c:formatCode>
                      <c:ptCount val="104"/>
                      <c:pt idx="0">
                        <c:v>0</c:v>
                      </c:pt>
                      <c:pt idx="1">
                        <c:v>0</c:v>
                      </c:pt>
                      <c:pt idx="2">
                        <c:v>1</c:v>
                      </c:pt>
                      <c:pt idx="3">
                        <c:v>1</c:v>
                      </c:pt>
                      <c:pt idx="4">
                        <c:v>1</c:v>
                      </c:pt>
                      <c:pt idx="5">
                        <c:v>1</c:v>
                      </c:pt>
                      <c:pt idx="6">
                        <c:v>0</c:v>
                      </c:pt>
                      <c:pt idx="7">
                        <c:v>0</c:v>
                      </c:pt>
                      <c:pt idx="8">
                        <c:v>0</c:v>
                      </c:pt>
                      <c:pt idx="9">
                        <c:v>0</c:v>
                      </c:pt>
                      <c:pt idx="10">
                        <c:v>0</c:v>
                      </c:pt>
                      <c:pt idx="11">
                        <c:v>0</c:v>
                      </c:pt>
                      <c:pt idx="12">
                        <c:v>0</c:v>
                      </c:pt>
                      <c:pt idx="13">
                        <c:v>0</c:v>
                      </c:pt>
                      <c:pt idx="14">
                        <c:v>0</c:v>
                      </c:pt>
                      <c:pt idx="15">
                        <c:v>0</c:v>
                      </c:pt>
                      <c:pt idx="16">
                        <c:v>0</c:v>
                      </c:pt>
                      <c:pt idx="17">
                        <c:v>0</c:v>
                      </c:pt>
                      <c:pt idx="18">
                        <c:v>0</c:v>
                      </c:pt>
                      <c:pt idx="19">
                        <c:v>0</c:v>
                      </c:pt>
                      <c:pt idx="20">
                        <c:v>0</c:v>
                      </c:pt>
                      <c:pt idx="21">
                        <c:v>0</c:v>
                      </c:pt>
                      <c:pt idx="22">
                        <c:v>0</c:v>
                      </c:pt>
                      <c:pt idx="23">
                        <c:v>0</c:v>
                      </c:pt>
                      <c:pt idx="24">
                        <c:v>0</c:v>
                      </c:pt>
                      <c:pt idx="25">
                        <c:v>0</c:v>
                      </c:pt>
                      <c:pt idx="26">
                        <c:v>0</c:v>
                      </c:pt>
                      <c:pt idx="27">
                        <c:v>0</c:v>
                      </c:pt>
                      <c:pt idx="28">
                        <c:v>0</c:v>
                      </c:pt>
                      <c:pt idx="29">
                        <c:v>0</c:v>
                      </c:pt>
                      <c:pt idx="30">
                        <c:v>0</c:v>
                      </c:pt>
                      <c:pt idx="31">
                        <c:v>0</c:v>
                      </c:pt>
                      <c:pt idx="32">
                        <c:v>0</c:v>
                      </c:pt>
                      <c:pt idx="33">
                        <c:v>0</c:v>
                      </c:pt>
                      <c:pt idx="34">
                        <c:v>0</c:v>
                      </c:pt>
                      <c:pt idx="35">
                        <c:v>0</c:v>
                      </c:pt>
                      <c:pt idx="36">
                        <c:v>0</c:v>
                      </c:pt>
                      <c:pt idx="37">
                        <c:v>0</c:v>
                      </c:pt>
                      <c:pt idx="38">
                        <c:v>0</c:v>
                      </c:pt>
                      <c:pt idx="39">
                        <c:v>0</c:v>
                      </c:pt>
                      <c:pt idx="40">
                        <c:v>0</c:v>
                      </c:pt>
                      <c:pt idx="41">
                        <c:v>0</c:v>
                      </c:pt>
                      <c:pt idx="42">
                        <c:v>0</c:v>
                      </c:pt>
                      <c:pt idx="43">
                        <c:v>0</c:v>
                      </c:pt>
                      <c:pt idx="44">
                        <c:v>0</c:v>
                      </c:pt>
                      <c:pt idx="45">
                        <c:v>0</c:v>
                      </c:pt>
                      <c:pt idx="46">
                        <c:v>0</c:v>
                      </c:pt>
                      <c:pt idx="47">
                        <c:v>0</c:v>
                      </c:pt>
                      <c:pt idx="48">
                        <c:v>0</c:v>
                      </c:pt>
                      <c:pt idx="49">
                        <c:v>0</c:v>
                      </c:pt>
                      <c:pt idx="50">
                        <c:v>0</c:v>
                      </c:pt>
                      <c:pt idx="51">
                        <c:v>0</c:v>
                      </c:pt>
                      <c:pt idx="52">
                        <c:v>0</c:v>
                      </c:pt>
                      <c:pt idx="53">
                        <c:v>0</c:v>
                      </c:pt>
                      <c:pt idx="54">
                        <c:v>0</c:v>
                      </c:pt>
                      <c:pt idx="55">
                        <c:v>0</c:v>
                      </c:pt>
                      <c:pt idx="56">
                        <c:v>0</c:v>
                      </c:pt>
                      <c:pt idx="57">
                        <c:v>0</c:v>
                      </c:pt>
                      <c:pt idx="58">
                        <c:v>0</c:v>
                      </c:pt>
                      <c:pt idx="59">
                        <c:v>0</c:v>
                      </c:pt>
                      <c:pt idx="60">
                        <c:v>0</c:v>
                      </c:pt>
                      <c:pt idx="61">
                        <c:v>0</c:v>
                      </c:pt>
                      <c:pt idx="62">
                        <c:v>0</c:v>
                      </c:pt>
                      <c:pt idx="63">
                        <c:v>0</c:v>
                      </c:pt>
                      <c:pt idx="64">
                        <c:v>0</c:v>
                      </c:pt>
                      <c:pt idx="65">
                        <c:v>0</c:v>
                      </c:pt>
                      <c:pt idx="66">
                        <c:v>0</c:v>
                      </c:pt>
                      <c:pt idx="67">
                        <c:v>0</c:v>
                      </c:pt>
                      <c:pt idx="68">
                        <c:v>0</c:v>
                      </c:pt>
                      <c:pt idx="69">
                        <c:v>0</c:v>
                      </c:pt>
                      <c:pt idx="70">
                        <c:v>0</c:v>
                      </c:pt>
                      <c:pt idx="71">
                        <c:v>0</c:v>
                      </c:pt>
                      <c:pt idx="72">
                        <c:v>0</c:v>
                      </c:pt>
                      <c:pt idx="73">
                        <c:v>0</c:v>
                      </c:pt>
                    </c:numCache>
                  </c:numRef>
                </c:val>
                <c:extLst xmlns:c15="http://schemas.microsoft.com/office/drawing/2012/chart">
                  <c:ext xmlns:c16="http://schemas.microsoft.com/office/drawing/2014/chart" uri="{C3380CC4-5D6E-409C-BE32-E72D297353CC}">
                    <c16:uniqueId val="{0000003E-705D-4F0A-A385-AB4DC8980013}"/>
                  </c:ext>
                </c:extLst>
              </c15:ser>
            </c15:filteredBarSeries>
            <c15:filteredBarSeries>
              <c15:ser>
                <c:idx val="61"/>
                <c:order val="61"/>
                <c:tx>
                  <c:strRef>
                    <c:extLst xmlns:c15="http://schemas.microsoft.com/office/drawing/2012/chart">
                      <c:ext xmlns:c15="http://schemas.microsoft.com/office/drawing/2012/chart" uri="{02D57815-91ED-43cb-92C2-25804820EDAC}">
                        <c15:formulaRef>
                          <c15:sqref>'Table for graphs 25-26'!$A$63</c15:sqref>
                        </c15:formulaRef>
                      </c:ext>
                    </c:extLst>
                    <c:strCache>
                      <c:ptCount val="1"/>
                      <c:pt idx="0">
                        <c:v>Brain/CNS - Reported &gt;103 days</c:v>
                      </c:pt>
                    </c:strCache>
                  </c:strRef>
                </c:tx>
                <c:spPr>
                  <a:solidFill>
                    <a:schemeClr val="accent5">
                      <a:tint val="79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25-26'!$B$63:$DA$63</c15:sqref>
                        </c15:formulaRef>
                      </c:ext>
                    </c:extLst>
                    <c:numCache>
                      <c:formatCode>General</c:formatCode>
                      <c:ptCount val="104"/>
                      <c:pt idx="0">
                        <c:v>0</c:v>
                      </c:pt>
                      <c:pt idx="1">
                        <c:v>0</c:v>
                      </c:pt>
                      <c:pt idx="2">
                        <c:v>0</c:v>
                      </c:pt>
                      <c:pt idx="3">
                        <c:v>0</c:v>
                      </c:pt>
                      <c:pt idx="4">
                        <c:v>0</c:v>
                      </c:pt>
                      <c:pt idx="5">
                        <c:v>0</c:v>
                      </c:pt>
                      <c:pt idx="6">
                        <c:v>0</c:v>
                      </c:pt>
                      <c:pt idx="7">
                        <c:v>0</c:v>
                      </c:pt>
                      <c:pt idx="8">
                        <c:v>0</c:v>
                      </c:pt>
                      <c:pt idx="9">
                        <c:v>0</c:v>
                      </c:pt>
                      <c:pt idx="10">
                        <c:v>0</c:v>
                      </c:pt>
                      <c:pt idx="11">
                        <c:v>0</c:v>
                      </c:pt>
                      <c:pt idx="12">
                        <c:v>0</c:v>
                      </c:pt>
                      <c:pt idx="13">
                        <c:v>0</c:v>
                      </c:pt>
                      <c:pt idx="14">
                        <c:v>0</c:v>
                      </c:pt>
                      <c:pt idx="15">
                        <c:v>0</c:v>
                      </c:pt>
                      <c:pt idx="16">
                        <c:v>0</c:v>
                      </c:pt>
                      <c:pt idx="17">
                        <c:v>0</c:v>
                      </c:pt>
                      <c:pt idx="18">
                        <c:v>0</c:v>
                      </c:pt>
                      <c:pt idx="19">
                        <c:v>0</c:v>
                      </c:pt>
                      <c:pt idx="20">
                        <c:v>0</c:v>
                      </c:pt>
                      <c:pt idx="21">
                        <c:v>0</c:v>
                      </c:pt>
                      <c:pt idx="22">
                        <c:v>0</c:v>
                      </c:pt>
                      <c:pt idx="23">
                        <c:v>0</c:v>
                      </c:pt>
                      <c:pt idx="24">
                        <c:v>0</c:v>
                      </c:pt>
                      <c:pt idx="25">
                        <c:v>0</c:v>
                      </c:pt>
                      <c:pt idx="26">
                        <c:v>0</c:v>
                      </c:pt>
                      <c:pt idx="27">
                        <c:v>0</c:v>
                      </c:pt>
                      <c:pt idx="28">
                        <c:v>0</c:v>
                      </c:pt>
                      <c:pt idx="29">
                        <c:v>0</c:v>
                      </c:pt>
                      <c:pt idx="30">
                        <c:v>0</c:v>
                      </c:pt>
                      <c:pt idx="31">
                        <c:v>0</c:v>
                      </c:pt>
                      <c:pt idx="32">
                        <c:v>1</c:v>
                      </c:pt>
                      <c:pt idx="33">
                        <c:v>0</c:v>
                      </c:pt>
                      <c:pt idx="34">
                        <c:v>0</c:v>
                      </c:pt>
                      <c:pt idx="35">
                        <c:v>0</c:v>
                      </c:pt>
                      <c:pt idx="36">
                        <c:v>0</c:v>
                      </c:pt>
                      <c:pt idx="37">
                        <c:v>0</c:v>
                      </c:pt>
                      <c:pt idx="38">
                        <c:v>0</c:v>
                      </c:pt>
                      <c:pt idx="39">
                        <c:v>0</c:v>
                      </c:pt>
                      <c:pt idx="40">
                        <c:v>0</c:v>
                      </c:pt>
                      <c:pt idx="41">
                        <c:v>0</c:v>
                      </c:pt>
                      <c:pt idx="42">
                        <c:v>0</c:v>
                      </c:pt>
                      <c:pt idx="43">
                        <c:v>0</c:v>
                      </c:pt>
                      <c:pt idx="44">
                        <c:v>2</c:v>
                      </c:pt>
                      <c:pt idx="45">
                        <c:v>2</c:v>
                      </c:pt>
                      <c:pt idx="46">
                        <c:v>2</c:v>
                      </c:pt>
                      <c:pt idx="47">
                        <c:v>2</c:v>
                      </c:pt>
                      <c:pt idx="48">
                        <c:v>2</c:v>
                      </c:pt>
                      <c:pt idx="49">
                        <c:v>2</c:v>
                      </c:pt>
                      <c:pt idx="50">
                        <c:v>2</c:v>
                      </c:pt>
                      <c:pt idx="51">
                        <c:v>2</c:v>
                      </c:pt>
                      <c:pt idx="52">
                        <c:v>2</c:v>
                      </c:pt>
                      <c:pt idx="53">
                        <c:v>1</c:v>
                      </c:pt>
                      <c:pt idx="54">
                        <c:v>1</c:v>
                      </c:pt>
                      <c:pt idx="55">
                        <c:v>1</c:v>
                      </c:pt>
                      <c:pt idx="56">
                        <c:v>1</c:v>
                      </c:pt>
                      <c:pt idx="57">
                        <c:v>0</c:v>
                      </c:pt>
                      <c:pt idx="58">
                        <c:v>0</c:v>
                      </c:pt>
                      <c:pt idx="59">
                        <c:v>0</c:v>
                      </c:pt>
                      <c:pt idx="60">
                        <c:v>0</c:v>
                      </c:pt>
                      <c:pt idx="61">
                        <c:v>0</c:v>
                      </c:pt>
                      <c:pt idx="62">
                        <c:v>0</c:v>
                      </c:pt>
                      <c:pt idx="63">
                        <c:v>0</c:v>
                      </c:pt>
                      <c:pt idx="64">
                        <c:v>0</c:v>
                      </c:pt>
                      <c:pt idx="65">
                        <c:v>0</c:v>
                      </c:pt>
                      <c:pt idx="66">
                        <c:v>0</c:v>
                      </c:pt>
                      <c:pt idx="67">
                        <c:v>0</c:v>
                      </c:pt>
                      <c:pt idx="68">
                        <c:v>0</c:v>
                      </c:pt>
                      <c:pt idx="69">
                        <c:v>0</c:v>
                      </c:pt>
                      <c:pt idx="70">
                        <c:v>0</c:v>
                      </c:pt>
                      <c:pt idx="71">
                        <c:v>0</c:v>
                      </c:pt>
                      <c:pt idx="72">
                        <c:v>0</c:v>
                      </c:pt>
                      <c:pt idx="73">
                        <c:v>0</c:v>
                      </c:pt>
                    </c:numCache>
                  </c:numRef>
                </c:val>
                <c:extLst xmlns:c15="http://schemas.microsoft.com/office/drawing/2012/chart">
                  <c:ext xmlns:c16="http://schemas.microsoft.com/office/drawing/2014/chart" uri="{C3380CC4-5D6E-409C-BE32-E72D297353CC}">
                    <c16:uniqueId val="{0000003F-705D-4F0A-A385-AB4DC8980013}"/>
                  </c:ext>
                </c:extLst>
              </c15:ser>
            </c15:filteredBarSeries>
            <c15:filteredBarSeries>
              <c15:ser>
                <c:idx val="62"/>
                <c:order val="62"/>
                <c:tx>
                  <c:strRef>
                    <c:extLst xmlns:c15="http://schemas.microsoft.com/office/drawing/2012/chart">
                      <c:ext xmlns:c15="http://schemas.microsoft.com/office/drawing/2012/chart" uri="{02D57815-91ED-43cb-92C2-25804820EDAC}">
                        <c15:formulaRef>
                          <c15:sqref>'Table for graphs 25-26'!$A$64</c15:sqref>
                        </c15:formulaRef>
                      </c:ext>
                    </c:extLst>
                    <c:strCache>
                      <c:ptCount val="1"/>
                      <c:pt idx="0">
                        <c:v>Breast - Reported &gt;103 days</c:v>
                      </c:pt>
                    </c:strCache>
                  </c:strRef>
                </c:tx>
                <c:spPr>
                  <a:solidFill>
                    <a:schemeClr val="accent5">
                      <a:tint val="78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25-26'!$B$64:$DA$64</c15:sqref>
                        </c15:formulaRef>
                      </c:ext>
                    </c:extLst>
                    <c:numCache>
                      <c:formatCode>General</c:formatCode>
                      <c:ptCount val="104"/>
                      <c:pt idx="0">
                        <c:v>2</c:v>
                      </c:pt>
                      <c:pt idx="1">
                        <c:v>2</c:v>
                      </c:pt>
                      <c:pt idx="2">
                        <c:v>0</c:v>
                      </c:pt>
                      <c:pt idx="3">
                        <c:v>0</c:v>
                      </c:pt>
                      <c:pt idx="4">
                        <c:v>0</c:v>
                      </c:pt>
                      <c:pt idx="5">
                        <c:v>1</c:v>
                      </c:pt>
                      <c:pt idx="6">
                        <c:v>1</c:v>
                      </c:pt>
                      <c:pt idx="7">
                        <c:v>1</c:v>
                      </c:pt>
                      <c:pt idx="8">
                        <c:v>1</c:v>
                      </c:pt>
                      <c:pt idx="9">
                        <c:v>2</c:v>
                      </c:pt>
                      <c:pt idx="10">
                        <c:v>5</c:v>
                      </c:pt>
                      <c:pt idx="11">
                        <c:v>5</c:v>
                      </c:pt>
                      <c:pt idx="12">
                        <c:v>4</c:v>
                      </c:pt>
                      <c:pt idx="13">
                        <c:v>3</c:v>
                      </c:pt>
                      <c:pt idx="14">
                        <c:v>2</c:v>
                      </c:pt>
                      <c:pt idx="15">
                        <c:v>2</c:v>
                      </c:pt>
                      <c:pt idx="16">
                        <c:v>1</c:v>
                      </c:pt>
                      <c:pt idx="17">
                        <c:v>2</c:v>
                      </c:pt>
                      <c:pt idx="18">
                        <c:v>2</c:v>
                      </c:pt>
                      <c:pt idx="19">
                        <c:v>2</c:v>
                      </c:pt>
                      <c:pt idx="20">
                        <c:v>1</c:v>
                      </c:pt>
                      <c:pt idx="21">
                        <c:v>2</c:v>
                      </c:pt>
                      <c:pt idx="22">
                        <c:v>2</c:v>
                      </c:pt>
                      <c:pt idx="23">
                        <c:v>2</c:v>
                      </c:pt>
                      <c:pt idx="24">
                        <c:v>1</c:v>
                      </c:pt>
                      <c:pt idx="25">
                        <c:v>0</c:v>
                      </c:pt>
                      <c:pt idx="26">
                        <c:v>1</c:v>
                      </c:pt>
                      <c:pt idx="27">
                        <c:v>0</c:v>
                      </c:pt>
                      <c:pt idx="28">
                        <c:v>1</c:v>
                      </c:pt>
                      <c:pt idx="29">
                        <c:v>0</c:v>
                      </c:pt>
                      <c:pt idx="30">
                        <c:v>0</c:v>
                      </c:pt>
                      <c:pt idx="31">
                        <c:v>0</c:v>
                      </c:pt>
                      <c:pt idx="32">
                        <c:v>0</c:v>
                      </c:pt>
                      <c:pt idx="33">
                        <c:v>0</c:v>
                      </c:pt>
                      <c:pt idx="34">
                        <c:v>0</c:v>
                      </c:pt>
                      <c:pt idx="35">
                        <c:v>0</c:v>
                      </c:pt>
                      <c:pt idx="36">
                        <c:v>0</c:v>
                      </c:pt>
                      <c:pt idx="37">
                        <c:v>0</c:v>
                      </c:pt>
                      <c:pt idx="38">
                        <c:v>0</c:v>
                      </c:pt>
                      <c:pt idx="39">
                        <c:v>0</c:v>
                      </c:pt>
                      <c:pt idx="40">
                        <c:v>0</c:v>
                      </c:pt>
                      <c:pt idx="41">
                        <c:v>0</c:v>
                      </c:pt>
                      <c:pt idx="42">
                        <c:v>0</c:v>
                      </c:pt>
                      <c:pt idx="43">
                        <c:v>0</c:v>
                      </c:pt>
                      <c:pt idx="44">
                        <c:v>0</c:v>
                      </c:pt>
                      <c:pt idx="45">
                        <c:v>0</c:v>
                      </c:pt>
                      <c:pt idx="46">
                        <c:v>1</c:v>
                      </c:pt>
                      <c:pt idx="47">
                        <c:v>1</c:v>
                      </c:pt>
                      <c:pt idx="48">
                        <c:v>0</c:v>
                      </c:pt>
                      <c:pt idx="49">
                        <c:v>0</c:v>
                      </c:pt>
                      <c:pt idx="50">
                        <c:v>0</c:v>
                      </c:pt>
                      <c:pt idx="51">
                        <c:v>0</c:v>
                      </c:pt>
                      <c:pt idx="52">
                        <c:v>0</c:v>
                      </c:pt>
                      <c:pt idx="53">
                        <c:v>2</c:v>
                      </c:pt>
                      <c:pt idx="54">
                        <c:v>2</c:v>
                      </c:pt>
                      <c:pt idx="55">
                        <c:v>0</c:v>
                      </c:pt>
                      <c:pt idx="56">
                        <c:v>0</c:v>
                      </c:pt>
                      <c:pt idx="57">
                        <c:v>0</c:v>
                      </c:pt>
                      <c:pt idx="58">
                        <c:v>0</c:v>
                      </c:pt>
                      <c:pt idx="59">
                        <c:v>0</c:v>
                      </c:pt>
                      <c:pt idx="60">
                        <c:v>0</c:v>
                      </c:pt>
                      <c:pt idx="61">
                        <c:v>0</c:v>
                      </c:pt>
                      <c:pt idx="62">
                        <c:v>0</c:v>
                      </c:pt>
                      <c:pt idx="63">
                        <c:v>0</c:v>
                      </c:pt>
                      <c:pt idx="64">
                        <c:v>0</c:v>
                      </c:pt>
                      <c:pt idx="65">
                        <c:v>0</c:v>
                      </c:pt>
                      <c:pt idx="66">
                        <c:v>0</c:v>
                      </c:pt>
                      <c:pt idx="67">
                        <c:v>0</c:v>
                      </c:pt>
                      <c:pt idx="68">
                        <c:v>0</c:v>
                      </c:pt>
                      <c:pt idx="69">
                        <c:v>0</c:v>
                      </c:pt>
                      <c:pt idx="70">
                        <c:v>0</c:v>
                      </c:pt>
                      <c:pt idx="71">
                        <c:v>0</c:v>
                      </c:pt>
                      <c:pt idx="72">
                        <c:v>0</c:v>
                      </c:pt>
                      <c:pt idx="73">
                        <c:v>0</c:v>
                      </c:pt>
                    </c:numCache>
                  </c:numRef>
                </c:val>
                <c:extLst xmlns:c15="http://schemas.microsoft.com/office/drawing/2012/chart">
                  <c:ext xmlns:c16="http://schemas.microsoft.com/office/drawing/2014/chart" uri="{C3380CC4-5D6E-409C-BE32-E72D297353CC}">
                    <c16:uniqueId val="{00000040-705D-4F0A-A385-AB4DC8980013}"/>
                  </c:ext>
                </c:extLst>
              </c15:ser>
            </c15:filteredBarSeries>
            <c15:filteredBarSeries>
              <c15:ser>
                <c:idx val="63"/>
                <c:order val="63"/>
                <c:tx>
                  <c:strRef>
                    <c:extLst xmlns:c15="http://schemas.microsoft.com/office/drawing/2012/chart">
                      <c:ext xmlns:c15="http://schemas.microsoft.com/office/drawing/2012/chart" uri="{02D57815-91ED-43cb-92C2-25804820EDAC}">
                        <c15:formulaRef>
                          <c15:sqref>'Table for graphs 25-26'!$A$65</c15:sqref>
                        </c15:formulaRef>
                      </c:ext>
                    </c:extLst>
                    <c:strCache>
                      <c:ptCount val="1"/>
                      <c:pt idx="0">
                        <c:v>Children's cancer - Reported &gt;103 days</c:v>
                      </c:pt>
                    </c:strCache>
                  </c:strRef>
                </c:tx>
                <c:spPr>
                  <a:solidFill>
                    <a:schemeClr val="accent5">
                      <a:tint val="76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25-26'!$B$65:$DA$65</c15:sqref>
                        </c15:formulaRef>
                      </c:ext>
                    </c:extLst>
                    <c:numCache>
                      <c:formatCode>General</c:formatCode>
                      <c:ptCount val="104"/>
                      <c:pt idx="0">
                        <c:v>0</c:v>
                      </c:pt>
                      <c:pt idx="1">
                        <c:v>0</c:v>
                      </c:pt>
                      <c:pt idx="2">
                        <c:v>0</c:v>
                      </c:pt>
                      <c:pt idx="3">
                        <c:v>0</c:v>
                      </c:pt>
                      <c:pt idx="4">
                        <c:v>0</c:v>
                      </c:pt>
                      <c:pt idx="5">
                        <c:v>0</c:v>
                      </c:pt>
                      <c:pt idx="6">
                        <c:v>0</c:v>
                      </c:pt>
                      <c:pt idx="7">
                        <c:v>0</c:v>
                      </c:pt>
                      <c:pt idx="8">
                        <c:v>0</c:v>
                      </c:pt>
                      <c:pt idx="9">
                        <c:v>0</c:v>
                      </c:pt>
                      <c:pt idx="10">
                        <c:v>0</c:v>
                      </c:pt>
                      <c:pt idx="11">
                        <c:v>0</c:v>
                      </c:pt>
                      <c:pt idx="12">
                        <c:v>0</c:v>
                      </c:pt>
                      <c:pt idx="13">
                        <c:v>0</c:v>
                      </c:pt>
                      <c:pt idx="14">
                        <c:v>0</c:v>
                      </c:pt>
                      <c:pt idx="15">
                        <c:v>0</c:v>
                      </c:pt>
                      <c:pt idx="16">
                        <c:v>0</c:v>
                      </c:pt>
                      <c:pt idx="17">
                        <c:v>0</c:v>
                      </c:pt>
                      <c:pt idx="18">
                        <c:v>0</c:v>
                      </c:pt>
                      <c:pt idx="19">
                        <c:v>0</c:v>
                      </c:pt>
                      <c:pt idx="20">
                        <c:v>0</c:v>
                      </c:pt>
                      <c:pt idx="21">
                        <c:v>0</c:v>
                      </c:pt>
                      <c:pt idx="22">
                        <c:v>0</c:v>
                      </c:pt>
                      <c:pt idx="23">
                        <c:v>0</c:v>
                      </c:pt>
                      <c:pt idx="24">
                        <c:v>0</c:v>
                      </c:pt>
                      <c:pt idx="25">
                        <c:v>0</c:v>
                      </c:pt>
                      <c:pt idx="26">
                        <c:v>0</c:v>
                      </c:pt>
                      <c:pt idx="27">
                        <c:v>0</c:v>
                      </c:pt>
                      <c:pt idx="28">
                        <c:v>1</c:v>
                      </c:pt>
                      <c:pt idx="29">
                        <c:v>1</c:v>
                      </c:pt>
                      <c:pt idx="30">
                        <c:v>1</c:v>
                      </c:pt>
                      <c:pt idx="31">
                        <c:v>0</c:v>
                      </c:pt>
                      <c:pt idx="32">
                        <c:v>0</c:v>
                      </c:pt>
                      <c:pt idx="33">
                        <c:v>0</c:v>
                      </c:pt>
                      <c:pt idx="34">
                        <c:v>0</c:v>
                      </c:pt>
                      <c:pt idx="35">
                        <c:v>0</c:v>
                      </c:pt>
                      <c:pt idx="36">
                        <c:v>0</c:v>
                      </c:pt>
                      <c:pt idx="37">
                        <c:v>0</c:v>
                      </c:pt>
                      <c:pt idx="38">
                        <c:v>1</c:v>
                      </c:pt>
                      <c:pt idx="39">
                        <c:v>1</c:v>
                      </c:pt>
                      <c:pt idx="40">
                        <c:v>1</c:v>
                      </c:pt>
                      <c:pt idx="41">
                        <c:v>0</c:v>
                      </c:pt>
                      <c:pt idx="42">
                        <c:v>0</c:v>
                      </c:pt>
                      <c:pt idx="43">
                        <c:v>0</c:v>
                      </c:pt>
                      <c:pt idx="44">
                        <c:v>0</c:v>
                      </c:pt>
                      <c:pt idx="45">
                        <c:v>0</c:v>
                      </c:pt>
                      <c:pt idx="46">
                        <c:v>0</c:v>
                      </c:pt>
                      <c:pt idx="47">
                        <c:v>0</c:v>
                      </c:pt>
                      <c:pt idx="48">
                        <c:v>0</c:v>
                      </c:pt>
                      <c:pt idx="49">
                        <c:v>0</c:v>
                      </c:pt>
                      <c:pt idx="50">
                        <c:v>0</c:v>
                      </c:pt>
                      <c:pt idx="51">
                        <c:v>0</c:v>
                      </c:pt>
                      <c:pt idx="52">
                        <c:v>0</c:v>
                      </c:pt>
                      <c:pt idx="53">
                        <c:v>0</c:v>
                      </c:pt>
                      <c:pt idx="54">
                        <c:v>0</c:v>
                      </c:pt>
                      <c:pt idx="55">
                        <c:v>0</c:v>
                      </c:pt>
                      <c:pt idx="56">
                        <c:v>0</c:v>
                      </c:pt>
                      <c:pt idx="57">
                        <c:v>0</c:v>
                      </c:pt>
                      <c:pt idx="58">
                        <c:v>0</c:v>
                      </c:pt>
                      <c:pt idx="59">
                        <c:v>0</c:v>
                      </c:pt>
                      <c:pt idx="60">
                        <c:v>0</c:v>
                      </c:pt>
                      <c:pt idx="61">
                        <c:v>0</c:v>
                      </c:pt>
                      <c:pt idx="62">
                        <c:v>0</c:v>
                      </c:pt>
                      <c:pt idx="63">
                        <c:v>0</c:v>
                      </c:pt>
                      <c:pt idx="64">
                        <c:v>0</c:v>
                      </c:pt>
                      <c:pt idx="65">
                        <c:v>0</c:v>
                      </c:pt>
                      <c:pt idx="66">
                        <c:v>0</c:v>
                      </c:pt>
                      <c:pt idx="67">
                        <c:v>0</c:v>
                      </c:pt>
                      <c:pt idx="68">
                        <c:v>0</c:v>
                      </c:pt>
                      <c:pt idx="69">
                        <c:v>0</c:v>
                      </c:pt>
                      <c:pt idx="70">
                        <c:v>0</c:v>
                      </c:pt>
                      <c:pt idx="71">
                        <c:v>0</c:v>
                      </c:pt>
                      <c:pt idx="72">
                        <c:v>0</c:v>
                      </c:pt>
                      <c:pt idx="73">
                        <c:v>0</c:v>
                      </c:pt>
                    </c:numCache>
                  </c:numRef>
                </c:val>
                <c:extLst xmlns:c15="http://schemas.microsoft.com/office/drawing/2012/chart">
                  <c:ext xmlns:c16="http://schemas.microsoft.com/office/drawing/2014/chart" uri="{C3380CC4-5D6E-409C-BE32-E72D297353CC}">
                    <c16:uniqueId val="{00000041-705D-4F0A-A385-AB4DC8980013}"/>
                  </c:ext>
                </c:extLst>
              </c15:ser>
            </c15:filteredBarSeries>
            <c15:filteredBarSeries>
              <c15:ser>
                <c:idx val="64"/>
                <c:order val="64"/>
                <c:tx>
                  <c:strRef>
                    <c:extLst xmlns:c15="http://schemas.microsoft.com/office/drawing/2012/chart">
                      <c:ext xmlns:c15="http://schemas.microsoft.com/office/drawing/2012/chart" uri="{02D57815-91ED-43cb-92C2-25804820EDAC}">
                        <c15:formulaRef>
                          <c15:sqref>'Table for graphs 25-26'!$A$66</c15:sqref>
                        </c15:formulaRef>
                      </c:ext>
                    </c:extLst>
                    <c:strCache>
                      <c:ptCount val="1"/>
                      <c:pt idx="0">
                        <c:v>Gynaecological - Reported &gt;103 days</c:v>
                      </c:pt>
                    </c:strCache>
                  </c:strRef>
                </c:tx>
                <c:spPr>
                  <a:solidFill>
                    <a:schemeClr val="accent5">
                      <a:tint val="75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25-26'!$B$66:$DA$66</c15:sqref>
                        </c15:formulaRef>
                      </c:ext>
                    </c:extLst>
                    <c:numCache>
                      <c:formatCode>General</c:formatCode>
                      <c:ptCount val="104"/>
                      <c:pt idx="0">
                        <c:v>9</c:v>
                      </c:pt>
                      <c:pt idx="1">
                        <c:v>8</c:v>
                      </c:pt>
                      <c:pt idx="2">
                        <c:v>8</c:v>
                      </c:pt>
                      <c:pt idx="3">
                        <c:v>9</c:v>
                      </c:pt>
                      <c:pt idx="4">
                        <c:v>9</c:v>
                      </c:pt>
                      <c:pt idx="5">
                        <c:v>11</c:v>
                      </c:pt>
                      <c:pt idx="6">
                        <c:v>9</c:v>
                      </c:pt>
                      <c:pt idx="7">
                        <c:v>14</c:v>
                      </c:pt>
                      <c:pt idx="8">
                        <c:v>15</c:v>
                      </c:pt>
                      <c:pt idx="9">
                        <c:v>17</c:v>
                      </c:pt>
                      <c:pt idx="10">
                        <c:v>16</c:v>
                      </c:pt>
                      <c:pt idx="11">
                        <c:v>18</c:v>
                      </c:pt>
                      <c:pt idx="12">
                        <c:v>18</c:v>
                      </c:pt>
                      <c:pt idx="13">
                        <c:v>13</c:v>
                      </c:pt>
                      <c:pt idx="14">
                        <c:v>13</c:v>
                      </c:pt>
                      <c:pt idx="15">
                        <c:v>14</c:v>
                      </c:pt>
                      <c:pt idx="16">
                        <c:v>14</c:v>
                      </c:pt>
                      <c:pt idx="17">
                        <c:v>15</c:v>
                      </c:pt>
                      <c:pt idx="18">
                        <c:v>14</c:v>
                      </c:pt>
                      <c:pt idx="19">
                        <c:v>13</c:v>
                      </c:pt>
                      <c:pt idx="20">
                        <c:v>11</c:v>
                      </c:pt>
                      <c:pt idx="21">
                        <c:v>12</c:v>
                      </c:pt>
                      <c:pt idx="22">
                        <c:v>9</c:v>
                      </c:pt>
                      <c:pt idx="23">
                        <c:v>9</c:v>
                      </c:pt>
                      <c:pt idx="24">
                        <c:v>11</c:v>
                      </c:pt>
                      <c:pt idx="25">
                        <c:v>14</c:v>
                      </c:pt>
                      <c:pt idx="26">
                        <c:v>10</c:v>
                      </c:pt>
                      <c:pt idx="27">
                        <c:v>7</c:v>
                      </c:pt>
                      <c:pt idx="28">
                        <c:v>8</c:v>
                      </c:pt>
                      <c:pt idx="29">
                        <c:v>8</c:v>
                      </c:pt>
                      <c:pt idx="30">
                        <c:v>10</c:v>
                      </c:pt>
                      <c:pt idx="31">
                        <c:v>10</c:v>
                      </c:pt>
                      <c:pt idx="32">
                        <c:v>11</c:v>
                      </c:pt>
                      <c:pt idx="33">
                        <c:v>10</c:v>
                      </c:pt>
                      <c:pt idx="34">
                        <c:v>11</c:v>
                      </c:pt>
                      <c:pt idx="35">
                        <c:v>10</c:v>
                      </c:pt>
                      <c:pt idx="36">
                        <c:v>11</c:v>
                      </c:pt>
                      <c:pt idx="37">
                        <c:v>10</c:v>
                      </c:pt>
                      <c:pt idx="38">
                        <c:v>10</c:v>
                      </c:pt>
                      <c:pt idx="39">
                        <c:v>9</c:v>
                      </c:pt>
                      <c:pt idx="40">
                        <c:v>10</c:v>
                      </c:pt>
                      <c:pt idx="41">
                        <c:v>12</c:v>
                      </c:pt>
                      <c:pt idx="42">
                        <c:v>10</c:v>
                      </c:pt>
                      <c:pt idx="43">
                        <c:v>10</c:v>
                      </c:pt>
                      <c:pt idx="44">
                        <c:v>7</c:v>
                      </c:pt>
                      <c:pt idx="45">
                        <c:v>10</c:v>
                      </c:pt>
                      <c:pt idx="46">
                        <c:v>7</c:v>
                      </c:pt>
                      <c:pt idx="47">
                        <c:v>7</c:v>
                      </c:pt>
                      <c:pt idx="48">
                        <c:v>6</c:v>
                      </c:pt>
                      <c:pt idx="49">
                        <c:v>5</c:v>
                      </c:pt>
                      <c:pt idx="50">
                        <c:v>4</c:v>
                      </c:pt>
                      <c:pt idx="51">
                        <c:v>4</c:v>
                      </c:pt>
                      <c:pt idx="52">
                        <c:v>5</c:v>
                      </c:pt>
                      <c:pt idx="53">
                        <c:v>5</c:v>
                      </c:pt>
                      <c:pt idx="54">
                        <c:v>5</c:v>
                      </c:pt>
                      <c:pt idx="55">
                        <c:v>5</c:v>
                      </c:pt>
                      <c:pt idx="56">
                        <c:v>5</c:v>
                      </c:pt>
                      <c:pt idx="57">
                        <c:v>6</c:v>
                      </c:pt>
                      <c:pt idx="58">
                        <c:v>5</c:v>
                      </c:pt>
                      <c:pt idx="59">
                        <c:v>7</c:v>
                      </c:pt>
                      <c:pt idx="60">
                        <c:v>8</c:v>
                      </c:pt>
                      <c:pt idx="61">
                        <c:v>10</c:v>
                      </c:pt>
                      <c:pt idx="62">
                        <c:v>12</c:v>
                      </c:pt>
                      <c:pt idx="63">
                        <c:v>11</c:v>
                      </c:pt>
                      <c:pt idx="64">
                        <c:v>11</c:v>
                      </c:pt>
                      <c:pt idx="65">
                        <c:v>13</c:v>
                      </c:pt>
                      <c:pt idx="66">
                        <c:v>14</c:v>
                      </c:pt>
                      <c:pt idx="67">
                        <c:v>11</c:v>
                      </c:pt>
                      <c:pt idx="68">
                        <c:v>11</c:v>
                      </c:pt>
                      <c:pt idx="69">
                        <c:v>12</c:v>
                      </c:pt>
                      <c:pt idx="70">
                        <c:v>10</c:v>
                      </c:pt>
                      <c:pt idx="71">
                        <c:v>14</c:v>
                      </c:pt>
                      <c:pt idx="72">
                        <c:v>15</c:v>
                      </c:pt>
                      <c:pt idx="73">
                        <c:v>20</c:v>
                      </c:pt>
                    </c:numCache>
                  </c:numRef>
                </c:val>
                <c:extLst xmlns:c15="http://schemas.microsoft.com/office/drawing/2012/chart">
                  <c:ext xmlns:c16="http://schemas.microsoft.com/office/drawing/2014/chart" uri="{C3380CC4-5D6E-409C-BE32-E72D297353CC}">
                    <c16:uniqueId val="{00000042-705D-4F0A-A385-AB4DC8980013}"/>
                  </c:ext>
                </c:extLst>
              </c15:ser>
            </c15:filteredBarSeries>
            <c15:filteredBarSeries>
              <c15:ser>
                <c:idx val="65"/>
                <c:order val="65"/>
                <c:tx>
                  <c:strRef>
                    <c:extLst xmlns:c15="http://schemas.microsoft.com/office/drawing/2012/chart">
                      <c:ext xmlns:c15="http://schemas.microsoft.com/office/drawing/2012/chart" uri="{02D57815-91ED-43cb-92C2-25804820EDAC}">
                        <c15:formulaRef>
                          <c15:sqref>'Table for graphs 25-26'!$A$67</c15:sqref>
                        </c15:formulaRef>
                      </c:ext>
                    </c:extLst>
                    <c:strCache>
                      <c:ptCount val="1"/>
                      <c:pt idx="0">
                        <c:v>Haematological - Reported &gt;103 days</c:v>
                      </c:pt>
                    </c:strCache>
                  </c:strRef>
                </c:tx>
                <c:spPr>
                  <a:solidFill>
                    <a:schemeClr val="accent5">
                      <a:tint val="73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25-26'!$B$67:$DA$67</c15:sqref>
                        </c15:formulaRef>
                      </c:ext>
                    </c:extLst>
                    <c:numCache>
                      <c:formatCode>General</c:formatCode>
                      <c:ptCount val="104"/>
                      <c:pt idx="0">
                        <c:v>3</c:v>
                      </c:pt>
                      <c:pt idx="1">
                        <c:v>2</c:v>
                      </c:pt>
                      <c:pt idx="2">
                        <c:v>2</c:v>
                      </c:pt>
                      <c:pt idx="3">
                        <c:v>3</c:v>
                      </c:pt>
                      <c:pt idx="4">
                        <c:v>4</c:v>
                      </c:pt>
                      <c:pt idx="5">
                        <c:v>4</c:v>
                      </c:pt>
                      <c:pt idx="6">
                        <c:v>3</c:v>
                      </c:pt>
                      <c:pt idx="7">
                        <c:v>3</c:v>
                      </c:pt>
                      <c:pt idx="8">
                        <c:v>4</c:v>
                      </c:pt>
                      <c:pt idx="9">
                        <c:v>3</c:v>
                      </c:pt>
                      <c:pt idx="10">
                        <c:v>2</c:v>
                      </c:pt>
                      <c:pt idx="11">
                        <c:v>0</c:v>
                      </c:pt>
                      <c:pt idx="12">
                        <c:v>0</c:v>
                      </c:pt>
                      <c:pt idx="13">
                        <c:v>0</c:v>
                      </c:pt>
                      <c:pt idx="14">
                        <c:v>3</c:v>
                      </c:pt>
                      <c:pt idx="15">
                        <c:v>2</c:v>
                      </c:pt>
                      <c:pt idx="16">
                        <c:v>2</c:v>
                      </c:pt>
                      <c:pt idx="17">
                        <c:v>4</c:v>
                      </c:pt>
                      <c:pt idx="18">
                        <c:v>5</c:v>
                      </c:pt>
                      <c:pt idx="19">
                        <c:v>3</c:v>
                      </c:pt>
                      <c:pt idx="20">
                        <c:v>3</c:v>
                      </c:pt>
                      <c:pt idx="21">
                        <c:v>3</c:v>
                      </c:pt>
                      <c:pt idx="22">
                        <c:v>5</c:v>
                      </c:pt>
                      <c:pt idx="23">
                        <c:v>4</c:v>
                      </c:pt>
                      <c:pt idx="24">
                        <c:v>5</c:v>
                      </c:pt>
                      <c:pt idx="25">
                        <c:v>4</c:v>
                      </c:pt>
                      <c:pt idx="26">
                        <c:v>4</c:v>
                      </c:pt>
                      <c:pt idx="27">
                        <c:v>3</c:v>
                      </c:pt>
                      <c:pt idx="28">
                        <c:v>3</c:v>
                      </c:pt>
                      <c:pt idx="29">
                        <c:v>2</c:v>
                      </c:pt>
                      <c:pt idx="30">
                        <c:v>2</c:v>
                      </c:pt>
                      <c:pt idx="31">
                        <c:v>1</c:v>
                      </c:pt>
                      <c:pt idx="32">
                        <c:v>1</c:v>
                      </c:pt>
                      <c:pt idx="33">
                        <c:v>2</c:v>
                      </c:pt>
                      <c:pt idx="34">
                        <c:v>2</c:v>
                      </c:pt>
                      <c:pt idx="35">
                        <c:v>0</c:v>
                      </c:pt>
                      <c:pt idx="36">
                        <c:v>2</c:v>
                      </c:pt>
                      <c:pt idx="37">
                        <c:v>2</c:v>
                      </c:pt>
                      <c:pt idx="38">
                        <c:v>3</c:v>
                      </c:pt>
                      <c:pt idx="39">
                        <c:v>5</c:v>
                      </c:pt>
                      <c:pt idx="40">
                        <c:v>6</c:v>
                      </c:pt>
                      <c:pt idx="41">
                        <c:v>7</c:v>
                      </c:pt>
                      <c:pt idx="42">
                        <c:v>6</c:v>
                      </c:pt>
                      <c:pt idx="43">
                        <c:v>4</c:v>
                      </c:pt>
                      <c:pt idx="44">
                        <c:v>5</c:v>
                      </c:pt>
                      <c:pt idx="45">
                        <c:v>7</c:v>
                      </c:pt>
                      <c:pt idx="46">
                        <c:v>6</c:v>
                      </c:pt>
                      <c:pt idx="47">
                        <c:v>5</c:v>
                      </c:pt>
                      <c:pt idx="48">
                        <c:v>6</c:v>
                      </c:pt>
                      <c:pt idx="49">
                        <c:v>5</c:v>
                      </c:pt>
                      <c:pt idx="50">
                        <c:v>6</c:v>
                      </c:pt>
                      <c:pt idx="51">
                        <c:v>7</c:v>
                      </c:pt>
                      <c:pt idx="52">
                        <c:v>7</c:v>
                      </c:pt>
                      <c:pt idx="53">
                        <c:v>5</c:v>
                      </c:pt>
                      <c:pt idx="54">
                        <c:v>6</c:v>
                      </c:pt>
                      <c:pt idx="55">
                        <c:v>7</c:v>
                      </c:pt>
                      <c:pt idx="56">
                        <c:v>4</c:v>
                      </c:pt>
                      <c:pt idx="57">
                        <c:v>7</c:v>
                      </c:pt>
                      <c:pt idx="58">
                        <c:v>6</c:v>
                      </c:pt>
                      <c:pt idx="59">
                        <c:v>6</c:v>
                      </c:pt>
                      <c:pt idx="60">
                        <c:v>6</c:v>
                      </c:pt>
                      <c:pt idx="61">
                        <c:v>7</c:v>
                      </c:pt>
                      <c:pt idx="62">
                        <c:v>10</c:v>
                      </c:pt>
                      <c:pt idx="63">
                        <c:v>10</c:v>
                      </c:pt>
                      <c:pt idx="64">
                        <c:v>10</c:v>
                      </c:pt>
                      <c:pt idx="65">
                        <c:v>12</c:v>
                      </c:pt>
                      <c:pt idx="66">
                        <c:v>12</c:v>
                      </c:pt>
                      <c:pt idx="67">
                        <c:v>9</c:v>
                      </c:pt>
                      <c:pt idx="68">
                        <c:v>10</c:v>
                      </c:pt>
                      <c:pt idx="69">
                        <c:v>9</c:v>
                      </c:pt>
                      <c:pt idx="70">
                        <c:v>10</c:v>
                      </c:pt>
                      <c:pt idx="71">
                        <c:v>9</c:v>
                      </c:pt>
                      <c:pt idx="72">
                        <c:v>8</c:v>
                      </c:pt>
                      <c:pt idx="73">
                        <c:v>12</c:v>
                      </c:pt>
                    </c:numCache>
                  </c:numRef>
                </c:val>
                <c:extLst xmlns:c15="http://schemas.microsoft.com/office/drawing/2012/chart">
                  <c:ext xmlns:c16="http://schemas.microsoft.com/office/drawing/2014/chart" uri="{C3380CC4-5D6E-409C-BE32-E72D297353CC}">
                    <c16:uniqueId val="{00000043-705D-4F0A-A385-AB4DC8980013}"/>
                  </c:ext>
                </c:extLst>
              </c15:ser>
            </c15:filteredBarSeries>
            <c15:filteredBarSeries>
              <c15:ser>
                <c:idx val="66"/>
                <c:order val="66"/>
                <c:tx>
                  <c:strRef>
                    <c:extLst xmlns:c15="http://schemas.microsoft.com/office/drawing/2012/chart">
                      <c:ext xmlns:c15="http://schemas.microsoft.com/office/drawing/2012/chart" uri="{02D57815-91ED-43cb-92C2-25804820EDAC}">
                        <c15:formulaRef>
                          <c15:sqref>'Table for graphs 25-26'!$A$68</c15:sqref>
                        </c15:formulaRef>
                      </c:ext>
                    </c:extLst>
                    <c:strCache>
                      <c:ptCount val="1"/>
                      <c:pt idx="0">
                        <c:v>Head and neck - Reported &gt;103 days</c:v>
                      </c:pt>
                    </c:strCache>
                  </c:strRef>
                </c:tx>
                <c:spPr>
                  <a:solidFill>
                    <a:schemeClr val="accent5">
                      <a:tint val="72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25-26'!$B$68:$DA$68</c15:sqref>
                        </c15:formulaRef>
                      </c:ext>
                    </c:extLst>
                    <c:numCache>
                      <c:formatCode>General</c:formatCode>
                      <c:ptCount val="104"/>
                      <c:pt idx="0">
                        <c:v>2</c:v>
                      </c:pt>
                      <c:pt idx="1">
                        <c:v>4</c:v>
                      </c:pt>
                      <c:pt idx="2">
                        <c:v>4</c:v>
                      </c:pt>
                      <c:pt idx="3">
                        <c:v>3</c:v>
                      </c:pt>
                      <c:pt idx="4">
                        <c:v>2</c:v>
                      </c:pt>
                      <c:pt idx="5">
                        <c:v>1</c:v>
                      </c:pt>
                      <c:pt idx="6">
                        <c:v>1</c:v>
                      </c:pt>
                      <c:pt idx="7">
                        <c:v>1</c:v>
                      </c:pt>
                      <c:pt idx="8">
                        <c:v>1</c:v>
                      </c:pt>
                      <c:pt idx="9">
                        <c:v>3</c:v>
                      </c:pt>
                      <c:pt idx="10">
                        <c:v>4</c:v>
                      </c:pt>
                      <c:pt idx="11">
                        <c:v>3</c:v>
                      </c:pt>
                      <c:pt idx="12">
                        <c:v>1</c:v>
                      </c:pt>
                      <c:pt idx="13">
                        <c:v>3</c:v>
                      </c:pt>
                      <c:pt idx="14">
                        <c:v>2</c:v>
                      </c:pt>
                      <c:pt idx="15">
                        <c:v>3</c:v>
                      </c:pt>
                      <c:pt idx="16">
                        <c:v>2</c:v>
                      </c:pt>
                      <c:pt idx="17">
                        <c:v>2</c:v>
                      </c:pt>
                      <c:pt idx="18">
                        <c:v>3</c:v>
                      </c:pt>
                      <c:pt idx="19">
                        <c:v>3</c:v>
                      </c:pt>
                      <c:pt idx="20">
                        <c:v>4</c:v>
                      </c:pt>
                      <c:pt idx="21">
                        <c:v>6</c:v>
                      </c:pt>
                      <c:pt idx="22">
                        <c:v>4</c:v>
                      </c:pt>
                      <c:pt idx="23">
                        <c:v>4</c:v>
                      </c:pt>
                      <c:pt idx="24">
                        <c:v>4</c:v>
                      </c:pt>
                      <c:pt idx="25">
                        <c:v>5</c:v>
                      </c:pt>
                      <c:pt idx="26">
                        <c:v>4</c:v>
                      </c:pt>
                      <c:pt idx="27">
                        <c:v>3</c:v>
                      </c:pt>
                      <c:pt idx="28">
                        <c:v>3</c:v>
                      </c:pt>
                      <c:pt idx="29">
                        <c:v>3</c:v>
                      </c:pt>
                      <c:pt idx="30">
                        <c:v>1</c:v>
                      </c:pt>
                      <c:pt idx="31">
                        <c:v>1</c:v>
                      </c:pt>
                      <c:pt idx="32">
                        <c:v>3</c:v>
                      </c:pt>
                      <c:pt idx="33">
                        <c:v>2</c:v>
                      </c:pt>
                      <c:pt idx="34">
                        <c:v>2</c:v>
                      </c:pt>
                      <c:pt idx="35">
                        <c:v>2</c:v>
                      </c:pt>
                      <c:pt idx="36">
                        <c:v>2</c:v>
                      </c:pt>
                      <c:pt idx="37">
                        <c:v>2</c:v>
                      </c:pt>
                      <c:pt idx="38">
                        <c:v>2</c:v>
                      </c:pt>
                      <c:pt idx="39">
                        <c:v>1</c:v>
                      </c:pt>
                      <c:pt idx="40">
                        <c:v>1</c:v>
                      </c:pt>
                      <c:pt idx="41">
                        <c:v>4</c:v>
                      </c:pt>
                      <c:pt idx="42">
                        <c:v>6</c:v>
                      </c:pt>
                      <c:pt idx="43">
                        <c:v>3</c:v>
                      </c:pt>
                      <c:pt idx="44">
                        <c:v>3</c:v>
                      </c:pt>
                      <c:pt idx="45">
                        <c:v>3</c:v>
                      </c:pt>
                      <c:pt idx="46">
                        <c:v>3</c:v>
                      </c:pt>
                      <c:pt idx="47">
                        <c:v>2</c:v>
                      </c:pt>
                      <c:pt idx="48">
                        <c:v>2</c:v>
                      </c:pt>
                      <c:pt idx="49">
                        <c:v>0</c:v>
                      </c:pt>
                      <c:pt idx="50">
                        <c:v>0</c:v>
                      </c:pt>
                      <c:pt idx="51">
                        <c:v>0</c:v>
                      </c:pt>
                      <c:pt idx="52">
                        <c:v>1</c:v>
                      </c:pt>
                      <c:pt idx="53">
                        <c:v>1</c:v>
                      </c:pt>
                      <c:pt idx="54">
                        <c:v>0</c:v>
                      </c:pt>
                      <c:pt idx="55">
                        <c:v>4</c:v>
                      </c:pt>
                      <c:pt idx="56">
                        <c:v>0</c:v>
                      </c:pt>
                      <c:pt idx="57">
                        <c:v>0</c:v>
                      </c:pt>
                      <c:pt idx="58">
                        <c:v>2</c:v>
                      </c:pt>
                      <c:pt idx="59">
                        <c:v>3</c:v>
                      </c:pt>
                      <c:pt idx="60">
                        <c:v>2</c:v>
                      </c:pt>
                      <c:pt idx="61">
                        <c:v>1</c:v>
                      </c:pt>
                      <c:pt idx="62">
                        <c:v>1</c:v>
                      </c:pt>
                      <c:pt idx="63">
                        <c:v>3</c:v>
                      </c:pt>
                      <c:pt idx="64">
                        <c:v>1</c:v>
                      </c:pt>
                      <c:pt idx="65">
                        <c:v>0</c:v>
                      </c:pt>
                      <c:pt idx="66">
                        <c:v>2</c:v>
                      </c:pt>
                      <c:pt idx="67">
                        <c:v>4</c:v>
                      </c:pt>
                      <c:pt idx="68">
                        <c:v>3</c:v>
                      </c:pt>
                      <c:pt idx="69">
                        <c:v>3</c:v>
                      </c:pt>
                      <c:pt idx="70">
                        <c:v>4</c:v>
                      </c:pt>
                      <c:pt idx="71">
                        <c:v>5</c:v>
                      </c:pt>
                      <c:pt idx="72">
                        <c:v>4</c:v>
                      </c:pt>
                      <c:pt idx="73">
                        <c:v>4</c:v>
                      </c:pt>
                    </c:numCache>
                  </c:numRef>
                </c:val>
                <c:extLst xmlns:c15="http://schemas.microsoft.com/office/drawing/2012/chart">
                  <c:ext xmlns:c16="http://schemas.microsoft.com/office/drawing/2014/chart" uri="{C3380CC4-5D6E-409C-BE32-E72D297353CC}">
                    <c16:uniqueId val="{00000044-705D-4F0A-A385-AB4DC8980013}"/>
                  </c:ext>
                </c:extLst>
              </c15:ser>
            </c15:filteredBarSeries>
            <c15:filteredBarSeries>
              <c15:ser>
                <c:idx val="67"/>
                <c:order val="67"/>
                <c:tx>
                  <c:strRef>
                    <c:extLst xmlns:c15="http://schemas.microsoft.com/office/drawing/2012/chart">
                      <c:ext xmlns:c15="http://schemas.microsoft.com/office/drawing/2012/chart" uri="{02D57815-91ED-43cb-92C2-25804820EDAC}">
                        <c15:formulaRef>
                          <c15:sqref>'Table for graphs 25-26'!$A$69</c15:sqref>
                        </c15:formulaRef>
                      </c:ext>
                    </c:extLst>
                    <c:strCache>
                      <c:ptCount val="1"/>
                      <c:pt idx="0">
                        <c:v>Lower Gastrointestinal - Reported &gt;103 days</c:v>
                      </c:pt>
                    </c:strCache>
                  </c:strRef>
                </c:tx>
                <c:spPr>
                  <a:solidFill>
                    <a:schemeClr val="accent5">
                      <a:tint val="70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25-26'!$B$69:$DA$69</c15:sqref>
                        </c15:formulaRef>
                      </c:ext>
                    </c:extLst>
                    <c:numCache>
                      <c:formatCode>General</c:formatCode>
                      <c:ptCount val="104"/>
                      <c:pt idx="0">
                        <c:v>17</c:v>
                      </c:pt>
                      <c:pt idx="1">
                        <c:v>13</c:v>
                      </c:pt>
                      <c:pt idx="2">
                        <c:v>10</c:v>
                      </c:pt>
                      <c:pt idx="3">
                        <c:v>9</c:v>
                      </c:pt>
                      <c:pt idx="4">
                        <c:v>11</c:v>
                      </c:pt>
                      <c:pt idx="5">
                        <c:v>12</c:v>
                      </c:pt>
                      <c:pt idx="6">
                        <c:v>14</c:v>
                      </c:pt>
                      <c:pt idx="7">
                        <c:v>18</c:v>
                      </c:pt>
                      <c:pt idx="8">
                        <c:v>16</c:v>
                      </c:pt>
                      <c:pt idx="9">
                        <c:v>18</c:v>
                      </c:pt>
                      <c:pt idx="10">
                        <c:v>18</c:v>
                      </c:pt>
                      <c:pt idx="11">
                        <c:v>19</c:v>
                      </c:pt>
                      <c:pt idx="12">
                        <c:v>24</c:v>
                      </c:pt>
                      <c:pt idx="13">
                        <c:v>25</c:v>
                      </c:pt>
                      <c:pt idx="14">
                        <c:v>22</c:v>
                      </c:pt>
                      <c:pt idx="15">
                        <c:v>25</c:v>
                      </c:pt>
                      <c:pt idx="16">
                        <c:v>10</c:v>
                      </c:pt>
                      <c:pt idx="17">
                        <c:v>22</c:v>
                      </c:pt>
                      <c:pt idx="18">
                        <c:v>21</c:v>
                      </c:pt>
                      <c:pt idx="19">
                        <c:v>20</c:v>
                      </c:pt>
                      <c:pt idx="20">
                        <c:v>24</c:v>
                      </c:pt>
                      <c:pt idx="21">
                        <c:v>25</c:v>
                      </c:pt>
                      <c:pt idx="22">
                        <c:v>23</c:v>
                      </c:pt>
                      <c:pt idx="23">
                        <c:v>21</c:v>
                      </c:pt>
                      <c:pt idx="24">
                        <c:v>19</c:v>
                      </c:pt>
                      <c:pt idx="25">
                        <c:v>23</c:v>
                      </c:pt>
                      <c:pt idx="26">
                        <c:v>21</c:v>
                      </c:pt>
                      <c:pt idx="27">
                        <c:v>19</c:v>
                      </c:pt>
                      <c:pt idx="28">
                        <c:v>19</c:v>
                      </c:pt>
                      <c:pt idx="29">
                        <c:v>21</c:v>
                      </c:pt>
                      <c:pt idx="30">
                        <c:v>19</c:v>
                      </c:pt>
                      <c:pt idx="31">
                        <c:v>19</c:v>
                      </c:pt>
                      <c:pt idx="32">
                        <c:v>16</c:v>
                      </c:pt>
                      <c:pt idx="33">
                        <c:v>13</c:v>
                      </c:pt>
                      <c:pt idx="34">
                        <c:v>14</c:v>
                      </c:pt>
                      <c:pt idx="35">
                        <c:v>11</c:v>
                      </c:pt>
                      <c:pt idx="36">
                        <c:v>11</c:v>
                      </c:pt>
                      <c:pt idx="37">
                        <c:v>13</c:v>
                      </c:pt>
                      <c:pt idx="38">
                        <c:v>14</c:v>
                      </c:pt>
                      <c:pt idx="39">
                        <c:v>16</c:v>
                      </c:pt>
                      <c:pt idx="40">
                        <c:v>14</c:v>
                      </c:pt>
                      <c:pt idx="41">
                        <c:v>16</c:v>
                      </c:pt>
                      <c:pt idx="42">
                        <c:v>13</c:v>
                      </c:pt>
                      <c:pt idx="43">
                        <c:v>11</c:v>
                      </c:pt>
                      <c:pt idx="44">
                        <c:v>11</c:v>
                      </c:pt>
                      <c:pt idx="45">
                        <c:v>13</c:v>
                      </c:pt>
                      <c:pt idx="46">
                        <c:v>17</c:v>
                      </c:pt>
                      <c:pt idx="47">
                        <c:v>13</c:v>
                      </c:pt>
                      <c:pt idx="48">
                        <c:v>13</c:v>
                      </c:pt>
                      <c:pt idx="49">
                        <c:v>14</c:v>
                      </c:pt>
                      <c:pt idx="50">
                        <c:v>13</c:v>
                      </c:pt>
                      <c:pt idx="51">
                        <c:v>12</c:v>
                      </c:pt>
                      <c:pt idx="52">
                        <c:v>13</c:v>
                      </c:pt>
                      <c:pt idx="53">
                        <c:v>19</c:v>
                      </c:pt>
                      <c:pt idx="54">
                        <c:v>19</c:v>
                      </c:pt>
                      <c:pt idx="55">
                        <c:v>21</c:v>
                      </c:pt>
                      <c:pt idx="56">
                        <c:v>23</c:v>
                      </c:pt>
                      <c:pt idx="57">
                        <c:v>22</c:v>
                      </c:pt>
                      <c:pt idx="58">
                        <c:v>20</c:v>
                      </c:pt>
                      <c:pt idx="59">
                        <c:v>18</c:v>
                      </c:pt>
                      <c:pt idx="60">
                        <c:v>16</c:v>
                      </c:pt>
                      <c:pt idx="61">
                        <c:v>10</c:v>
                      </c:pt>
                      <c:pt idx="62">
                        <c:v>12</c:v>
                      </c:pt>
                      <c:pt idx="63">
                        <c:v>13</c:v>
                      </c:pt>
                      <c:pt idx="64">
                        <c:v>17</c:v>
                      </c:pt>
                      <c:pt idx="65">
                        <c:v>15</c:v>
                      </c:pt>
                      <c:pt idx="66">
                        <c:v>14</c:v>
                      </c:pt>
                      <c:pt idx="67">
                        <c:v>18</c:v>
                      </c:pt>
                      <c:pt idx="68">
                        <c:v>19</c:v>
                      </c:pt>
                      <c:pt idx="69">
                        <c:v>15</c:v>
                      </c:pt>
                      <c:pt idx="70">
                        <c:v>14</c:v>
                      </c:pt>
                      <c:pt idx="71">
                        <c:v>16</c:v>
                      </c:pt>
                      <c:pt idx="72">
                        <c:v>17</c:v>
                      </c:pt>
                      <c:pt idx="73">
                        <c:v>17</c:v>
                      </c:pt>
                    </c:numCache>
                  </c:numRef>
                </c:val>
                <c:extLst xmlns:c15="http://schemas.microsoft.com/office/drawing/2012/chart">
                  <c:ext xmlns:c16="http://schemas.microsoft.com/office/drawing/2014/chart" uri="{C3380CC4-5D6E-409C-BE32-E72D297353CC}">
                    <c16:uniqueId val="{00000045-705D-4F0A-A385-AB4DC8980013}"/>
                  </c:ext>
                </c:extLst>
              </c15:ser>
            </c15:filteredBarSeries>
            <c15:filteredBarSeries>
              <c15:ser>
                <c:idx val="68"/>
                <c:order val="68"/>
                <c:tx>
                  <c:strRef>
                    <c:extLst xmlns:c15="http://schemas.microsoft.com/office/drawing/2012/chart">
                      <c:ext xmlns:c15="http://schemas.microsoft.com/office/drawing/2012/chart" uri="{02D57815-91ED-43cb-92C2-25804820EDAC}">
                        <c15:formulaRef>
                          <c15:sqref>'Table for graphs 25-26'!$A$70</c15:sqref>
                        </c15:formulaRef>
                      </c:ext>
                    </c:extLst>
                    <c:strCache>
                      <c:ptCount val="1"/>
                      <c:pt idx="0">
                        <c:v>Lung - Reported &gt;103 days</c:v>
                      </c:pt>
                    </c:strCache>
                  </c:strRef>
                </c:tx>
                <c:spPr>
                  <a:solidFill>
                    <a:schemeClr val="accent5">
                      <a:tint val="69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25-26'!$B$70:$DA$70</c15:sqref>
                        </c15:formulaRef>
                      </c:ext>
                    </c:extLst>
                    <c:numCache>
                      <c:formatCode>General</c:formatCode>
                      <c:ptCount val="104"/>
                      <c:pt idx="0">
                        <c:v>8</c:v>
                      </c:pt>
                      <c:pt idx="1">
                        <c:v>8</c:v>
                      </c:pt>
                      <c:pt idx="2">
                        <c:v>8</c:v>
                      </c:pt>
                      <c:pt idx="3">
                        <c:v>8</c:v>
                      </c:pt>
                      <c:pt idx="4">
                        <c:v>8</c:v>
                      </c:pt>
                      <c:pt idx="5">
                        <c:v>9</c:v>
                      </c:pt>
                      <c:pt idx="6">
                        <c:v>9</c:v>
                      </c:pt>
                      <c:pt idx="7">
                        <c:v>8</c:v>
                      </c:pt>
                      <c:pt idx="8">
                        <c:v>9</c:v>
                      </c:pt>
                      <c:pt idx="9">
                        <c:v>8</c:v>
                      </c:pt>
                      <c:pt idx="10">
                        <c:v>7</c:v>
                      </c:pt>
                      <c:pt idx="11">
                        <c:v>8</c:v>
                      </c:pt>
                      <c:pt idx="12">
                        <c:v>5</c:v>
                      </c:pt>
                      <c:pt idx="13">
                        <c:v>4</c:v>
                      </c:pt>
                      <c:pt idx="14">
                        <c:v>3</c:v>
                      </c:pt>
                      <c:pt idx="15">
                        <c:v>6</c:v>
                      </c:pt>
                      <c:pt idx="16">
                        <c:v>19</c:v>
                      </c:pt>
                      <c:pt idx="17">
                        <c:v>4</c:v>
                      </c:pt>
                      <c:pt idx="18">
                        <c:v>4</c:v>
                      </c:pt>
                      <c:pt idx="19">
                        <c:v>7</c:v>
                      </c:pt>
                      <c:pt idx="20">
                        <c:v>6</c:v>
                      </c:pt>
                      <c:pt idx="21">
                        <c:v>8</c:v>
                      </c:pt>
                      <c:pt idx="22">
                        <c:v>7</c:v>
                      </c:pt>
                      <c:pt idx="23">
                        <c:v>7</c:v>
                      </c:pt>
                      <c:pt idx="24">
                        <c:v>6</c:v>
                      </c:pt>
                      <c:pt idx="25">
                        <c:v>9</c:v>
                      </c:pt>
                      <c:pt idx="26">
                        <c:v>7</c:v>
                      </c:pt>
                      <c:pt idx="27">
                        <c:v>6</c:v>
                      </c:pt>
                      <c:pt idx="28">
                        <c:v>4</c:v>
                      </c:pt>
                      <c:pt idx="29">
                        <c:v>5</c:v>
                      </c:pt>
                      <c:pt idx="30">
                        <c:v>4</c:v>
                      </c:pt>
                      <c:pt idx="31">
                        <c:v>5</c:v>
                      </c:pt>
                      <c:pt idx="32">
                        <c:v>3</c:v>
                      </c:pt>
                      <c:pt idx="33">
                        <c:v>5</c:v>
                      </c:pt>
                      <c:pt idx="34">
                        <c:v>5</c:v>
                      </c:pt>
                      <c:pt idx="35">
                        <c:v>6</c:v>
                      </c:pt>
                      <c:pt idx="36">
                        <c:v>7</c:v>
                      </c:pt>
                      <c:pt idx="37">
                        <c:v>5</c:v>
                      </c:pt>
                      <c:pt idx="38">
                        <c:v>5</c:v>
                      </c:pt>
                      <c:pt idx="39">
                        <c:v>6</c:v>
                      </c:pt>
                      <c:pt idx="40">
                        <c:v>4</c:v>
                      </c:pt>
                      <c:pt idx="41">
                        <c:v>5</c:v>
                      </c:pt>
                      <c:pt idx="42">
                        <c:v>5</c:v>
                      </c:pt>
                      <c:pt idx="43">
                        <c:v>5</c:v>
                      </c:pt>
                      <c:pt idx="44">
                        <c:v>6</c:v>
                      </c:pt>
                      <c:pt idx="45">
                        <c:v>5</c:v>
                      </c:pt>
                      <c:pt idx="46">
                        <c:v>9</c:v>
                      </c:pt>
                      <c:pt idx="47">
                        <c:v>9</c:v>
                      </c:pt>
                      <c:pt idx="48">
                        <c:v>8</c:v>
                      </c:pt>
                      <c:pt idx="49">
                        <c:v>7</c:v>
                      </c:pt>
                      <c:pt idx="50">
                        <c:v>5</c:v>
                      </c:pt>
                      <c:pt idx="51">
                        <c:v>6</c:v>
                      </c:pt>
                      <c:pt idx="52">
                        <c:v>8</c:v>
                      </c:pt>
                      <c:pt idx="53">
                        <c:v>5</c:v>
                      </c:pt>
                      <c:pt idx="54">
                        <c:v>5</c:v>
                      </c:pt>
                      <c:pt idx="55">
                        <c:v>6</c:v>
                      </c:pt>
                      <c:pt idx="56">
                        <c:v>7</c:v>
                      </c:pt>
                      <c:pt idx="57">
                        <c:v>5</c:v>
                      </c:pt>
                      <c:pt idx="58">
                        <c:v>6</c:v>
                      </c:pt>
                      <c:pt idx="59">
                        <c:v>3</c:v>
                      </c:pt>
                      <c:pt idx="60">
                        <c:v>2</c:v>
                      </c:pt>
                      <c:pt idx="61">
                        <c:v>2</c:v>
                      </c:pt>
                      <c:pt idx="62">
                        <c:v>2</c:v>
                      </c:pt>
                      <c:pt idx="63">
                        <c:v>3</c:v>
                      </c:pt>
                      <c:pt idx="64">
                        <c:v>3</c:v>
                      </c:pt>
                      <c:pt idx="65">
                        <c:v>4</c:v>
                      </c:pt>
                      <c:pt idx="66">
                        <c:v>5</c:v>
                      </c:pt>
                      <c:pt idx="67">
                        <c:v>5</c:v>
                      </c:pt>
                      <c:pt idx="68">
                        <c:v>3</c:v>
                      </c:pt>
                      <c:pt idx="69">
                        <c:v>3</c:v>
                      </c:pt>
                      <c:pt idx="70">
                        <c:v>4</c:v>
                      </c:pt>
                      <c:pt idx="71">
                        <c:v>5</c:v>
                      </c:pt>
                      <c:pt idx="72">
                        <c:v>3</c:v>
                      </c:pt>
                      <c:pt idx="73">
                        <c:v>5</c:v>
                      </c:pt>
                    </c:numCache>
                  </c:numRef>
                </c:val>
                <c:extLst xmlns:c15="http://schemas.microsoft.com/office/drawing/2012/chart">
                  <c:ext xmlns:c16="http://schemas.microsoft.com/office/drawing/2014/chart" uri="{C3380CC4-5D6E-409C-BE32-E72D297353CC}">
                    <c16:uniqueId val="{00000046-705D-4F0A-A385-AB4DC8980013}"/>
                  </c:ext>
                </c:extLst>
              </c15:ser>
            </c15:filteredBarSeries>
            <c15:filteredBarSeries>
              <c15:ser>
                <c:idx val="69"/>
                <c:order val="69"/>
                <c:tx>
                  <c:strRef>
                    <c:extLst xmlns:c15="http://schemas.microsoft.com/office/drawing/2012/chart">
                      <c:ext xmlns:c15="http://schemas.microsoft.com/office/drawing/2012/chart" uri="{02D57815-91ED-43cb-92C2-25804820EDAC}">
                        <c15:formulaRef>
                          <c15:sqref>'Table for graphs 25-26'!$A$71</c15:sqref>
                        </c15:formulaRef>
                      </c:ext>
                    </c:extLst>
                    <c:strCache>
                      <c:ptCount val="1"/>
                      <c:pt idx="0">
                        <c:v>Other - Reported &gt;103 days</c:v>
                      </c:pt>
                    </c:strCache>
                  </c:strRef>
                </c:tx>
                <c:spPr>
                  <a:solidFill>
                    <a:schemeClr val="accent5">
                      <a:tint val="67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25-26'!$B$71:$DA$71</c15:sqref>
                        </c15:formulaRef>
                      </c:ext>
                    </c:extLst>
                    <c:numCache>
                      <c:formatCode>General</c:formatCode>
                      <c:ptCount val="104"/>
                      <c:pt idx="0">
                        <c:v>0</c:v>
                      </c:pt>
                      <c:pt idx="1">
                        <c:v>0</c:v>
                      </c:pt>
                      <c:pt idx="2">
                        <c:v>0</c:v>
                      </c:pt>
                      <c:pt idx="3">
                        <c:v>0</c:v>
                      </c:pt>
                      <c:pt idx="4">
                        <c:v>1</c:v>
                      </c:pt>
                      <c:pt idx="5">
                        <c:v>1</c:v>
                      </c:pt>
                      <c:pt idx="6">
                        <c:v>1</c:v>
                      </c:pt>
                      <c:pt idx="7">
                        <c:v>1</c:v>
                      </c:pt>
                      <c:pt idx="8">
                        <c:v>2</c:v>
                      </c:pt>
                      <c:pt idx="9">
                        <c:v>1</c:v>
                      </c:pt>
                      <c:pt idx="10">
                        <c:v>2</c:v>
                      </c:pt>
                      <c:pt idx="11">
                        <c:v>0</c:v>
                      </c:pt>
                      <c:pt idx="12">
                        <c:v>1</c:v>
                      </c:pt>
                      <c:pt idx="13">
                        <c:v>1</c:v>
                      </c:pt>
                      <c:pt idx="14">
                        <c:v>0</c:v>
                      </c:pt>
                      <c:pt idx="15">
                        <c:v>0</c:v>
                      </c:pt>
                      <c:pt idx="16">
                        <c:v>0</c:v>
                      </c:pt>
                      <c:pt idx="17">
                        <c:v>0</c:v>
                      </c:pt>
                      <c:pt idx="18">
                        <c:v>0</c:v>
                      </c:pt>
                      <c:pt idx="19">
                        <c:v>0</c:v>
                      </c:pt>
                      <c:pt idx="20">
                        <c:v>0</c:v>
                      </c:pt>
                      <c:pt idx="21">
                        <c:v>0</c:v>
                      </c:pt>
                      <c:pt idx="22">
                        <c:v>0</c:v>
                      </c:pt>
                      <c:pt idx="23">
                        <c:v>1</c:v>
                      </c:pt>
                      <c:pt idx="24">
                        <c:v>0</c:v>
                      </c:pt>
                      <c:pt idx="25">
                        <c:v>0</c:v>
                      </c:pt>
                      <c:pt idx="26">
                        <c:v>0</c:v>
                      </c:pt>
                      <c:pt idx="27">
                        <c:v>1</c:v>
                      </c:pt>
                      <c:pt idx="28">
                        <c:v>1</c:v>
                      </c:pt>
                      <c:pt idx="29">
                        <c:v>1</c:v>
                      </c:pt>
                      <c:pt idx="30">
                        <c:v>2</c:v>
                      </c:pt>
                      <c:pt idx="31">
                        <c:v>1</c:v>
                      </c:pt>
                      <c:pt idx="32">
                        <c:v>2</c:v>
                      </c:pt>
                      <c:pt idx="33">
                        <c:v>1</c:v>
                      </c:pt>
                      <c:pt idx="34">
                        <c:v>1</c:v>
                      </c:pt>
                      <c:pt idx="35">
                        <c:v>1</c:v>
                      </c:pt>
                      <c:pt idx="36">
                        <c:v>0</c:v>
                      </c:pt>
                      <c:pt idx="37">
                        <c:v>1</c:v>
                      </c:pt>
                      <c:pt idx="38">
                        <c:v>1</c:v>
                      </c:pt>
                      <c:pt idx="39">
                        <c:v>1</c:v>
                      </c:pt>
                      <c:pt idx="40">
                        <c:v>1</c:v>
                      </c:pt>
                      <c:pt idx="41">
                        <c:v>1</c:v>
                      </c:pt>
                      <c:pt idx="42">
                        <c:v>0</c:v>
                      </c:pt>
                      <c:pt idx="43">
                        <c:v>0</c:v>
                      </c:pt>
                      <c:pt idx="44">
                        <c:v>0</c:v>
                      </c:pt>
                      <c:pt idx="45">
                        <c:v>0</c:v>
                      </c:pt>
                      <c:pt idx="46">
                        <c:v>0</c:v>
                      </c:pt>
                      <c:pt idx="47">
                        <c:v>0</c:v>
                      </c:pt>
                      <c:pt idx="48">
                        <c:v>0</c:v>
                      </c:pt>
                      <c:pt idx="49">
                        <c:v>0</c:v>
                      </c:pt>
                      <c:pt idx="50">
                        <c:v>0</c:v>
                      </c:pt>
                      <c:pt idx="51">
                        <c:v>0</c:v>
                      </c:pt>
                      <c:pt idx="52">
                        <c:v>0</c:v>
                      </c:pt>
                      <c:pt idx="53">
                        <c:v>1</c:v>
                      </c:pt>
                      <c:pt idx="54">
                        <c:v>0</c:v>
                      </c:pt>
                      <c:pt idx="55">
                        <c:v>0</c:v>
                      </c:pt>
                      <c:pt idx="56">
                        <c:v>0</c:v>
                      </c:pt>
                      <c:pt idx="57">
                        <c:v>0</c:v>
                      </c:pt>
                      <c:pt idx="58">
                        <c:v>0</c:v>
                      </c:pt>
                      <c:pt idx="59">
                        <c:v>0</c:v>
                      </c:pt>
                      <c:pt idx="60">
                        <c:v>0</c:v>
                      </c:pt>
                      <c:pt idx="61">
                        <c:v>0</c:v>
                      </c:pt>
                      <c:pt idx="62">
                        <c:v>0</c:v>
                      </c:pt>
                      <c:pt idx="63">
                        <c:v>0</c:v>
                      </c:pt>
                      <c:pt idx="64">
                        <c:v>0</c:v>
                      </c:pt>
                      <c:pt idx="65">
                        <c:v>0</c:v>
                      </c:pt>
                      <c:pt idx="66">
                        <c:v>0</c:v>
                      </c:pt>
                      <c:pt idx="67">
                        <c:v>0</c:v>
                      </c:pt>
                      <c:pt idx="68">
                        <c:v>0</c:v>
                      </c:pt>
                      <c:pt idx="69">
                        <c:v>0</c:v>
                      </c:pt>
                      <c:pt idx="70">
                        <c:v>0</c:v>
                      </c:pt>
                      <c:pt idx="71">
                        <c:v>1</c:v>
                      </c:pt>
                      <c:pt idx="72">
                        <c:v>1</c:v>
                      </c:pt>
                      <c:pt idx="73">
                        <c:v>1</c:v>
                      </c:pt>
                    </c:numCache>
                  </c:numRef>
                </c:val>
                <c:extLst xmlns:c15="http://schemas.microsoft.com/office/drawing/2012/chart">
                  <c:ext xmlns:c16="http://schemas.microsoft.com/office/drawing/2014/chart" uri="{C3380CC4-5D6E-409C-BE32-E72D297353CC}">
                    <c16:uniqueId val="{00000047-705D-4F0A-A385-AB4DC8980013}"/>
                  </c:ext>
                </c:extLst>
              </c15:ser>
            </c15:filteredBarSeries>
            <c15:filteredBarSeries>
              <c15:ser>
                <c:idx val="70"/>
                <c:order val="70"/>
                <c:tx>
                  <c:strRef>
                    <c:extLst xmlns:c15="http://schemas.microsoft.com/office/drawing/2012/chart">
                      <c:ext xmlns:c15="http://schemas.microsoft.com/office/drawing/2012/chart" uri="{02D57815-91ED-43cb-92C2-25804820EDAC}">
                        <c15:formulaRef>
                          <c15:sqref>'Table for graphs 25-26'!$A$72</c15:sqref>
                        </c15:formulaRef>
                      </c:ext>
                    </c:extLst>
                    <c:strCache>
                      <c:ptCount val="1"/>
                      <c:pt idx="0">
                        <c:v>Sarcoma - Reported &gt;103 days</c:v>
                      </c:pt>
                    </c:strCache>
                  </c:strRef>
                </c:tx>
                <c:spPr>
                  <a:solidFill>
                    <a:schemeClr val="accent5">
                      <a:tint val="66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25-26'!$B$72:$DA$72</c15:sqref>
                        </c15:formulaRef>
                      </c:ext>
                    </c:extLst>
                    <c:numCache>
                      <c:formatCode>General</c:formatCode>
                      <c:ptCount val="104"/>
                      <c:pt idx="0">
                        <c:v>1</c:v>
                      </c:pt>
                      <c:pt idx="1">
                        <c:v>1</c:v>
                      </c:pt>
                      <c:pt idx="2">
                        <c:v>1</c:v>
                      </c:pt>
                      <c:pt idx="3">
                        <c:v>0</c:v>
                      </c:pt>
                      <c:pt idx="4">
                        <c:v>0</c:v>
                      </c:pt>
                      <c:pt idx="5">
                        <c:v>1</c:v>
                      </c:pt>
                      <c:pt idx="6">
                        <c:v>1</c:v>
                      </c:pt>
                      <c:pt idx="7">
                        <c:v>1</c:v>
                      </c:pt>
                      <c:pt idx="8">
                        <c:v>2</c:v>
                      </c:pt>
                      <c:pt idx="9">
                        <c:v>3</c:v>
                      </c:pt>
                      <c:pt idx="10">
                        <c:v>3</c:v>
                      </c:pt>
                      <c:pt idx="11">
                        <c:v>2</c:v>
                      </c:pt>
                      <c:pt idx="12">
                        <c:v>0</c:v>
                      </c:pt>
                      <c:pt idx="13">
                        <c:v>2</c:v>
                      </c:pt>
                      <c:pt idx="14">
                        <c:v>3</c:v>
                      </c:pt>
                      <c:pt idx="15">
                        <c:v>2</c:v>
                      </c:pt>
                      <c:pt idx="16">
                        <c:v>4</c:v>
                      </c:pt>
                      <c:pt idx="17">
                        <c:v>2</c:v>
                      </c:pt>
                      <c:pt idx="18">
                        <c:v>2</c:v>
                      </c:pt>
                      <c:pt idx="19">
                        <c:v>2</c:v>
                      </c:pt>
                      <c:pt idx="20">
                        <c:v>2</c:v>
                      </c:pt>
                      <c:pt idx="21">
                        <c:v>0</c:v>
                      </c:pt>
                      <c:pt idx="22">
                        <c:v>1</c:v>
                      </c:pt>
                      <c:pt idx="23">
                        <c:v>1</c:v>
                      </c:pt>
                      <c:pt idx="24">
                        <c:v>1</c:v>
                      </c:pt>
                      <c:pt idx="25">
                        <c:v>0</c:v>
                      </c:pt>
                      <c:pt idx="26">
                        <c:v>0</c:v>
                      </c:pt>
                      <c:pt idx="27">
                        <c:v>0</c:v>
                      </c:pt>
                      <c:pt idx="28">
                        <c:v>0</c:v>
                      </c:pt>
                      <c:pt idx="29">
                        <c:v>0</c:v>
                      </c:pt>
                      <c:pt idx="30">
                        <c:v>0</c:v>
                      </c:pt>
                      <c:pt idx="32">
                        <c:v>0</c:v>
                      </c:pt>
                      <c:pt idx="33">
                        <c:v>0</c:v>
                      </c:pt>
                      <c:pt idx="34">
                        <c:v>0</c:v>
                      </c:pt>
                      <c:pt idx="35">
                        <c:v>0</c:v>
                      </c:pt>
                      <c:pt idx="36">
                        <c:v>0</c:v>
                      </c:pt>
                      <c:pt idx="37">
                        <c:v>0</c:v>
                      </c:pt>
                      <c:pt idx="38">
                        <c:v>1</c:v>
                      </c:pt>
                      <c:pt idx="39">
                        <c:v>1</c:v>
                      </c:pt>
                      <c:pt idx="40">
                        <c:v>1</c:v>
                      </c:pt>
                      <c:pt idx="41">
                        <c:v>2</c:v>
                      </c:pt>
                      <c:pt idx="42">
                        <c:v>3</c:v>
                      </c:pt>
                      <c:pt idx="43">
                        <c:v>2</c:v>
                      </c:pt>
                      <c:pt idx="44">
                        <c:v>3</c:v>
                      </c:pt>
                      <c:pt idx="45">
                        <c:v>2</c:v>
                      </c:pt>
                      <c:pt idx="46">
                        <c:v>2</c:v>
                      </c:pt>
                      <c:pt idx="47">
                        <c:v>2</c:v>
                      </c:pt>
                      <c:pt idx="48">
                        <c:v>3</c:v>
                      </c:pt>
                      <c:pt idx="49">
                        <c:v>2</c:v>
                      </c:pt>
                      <c:pt idx="50">
                        <c:v>1</c:v>
                      </c:pt>
                      <c:pt idx="51">
                        <c:v>2</c:v>
                      </c:pt>
                      <c:pt idx="52">
                        <c:v>2</c:v>
                      </c:pt>
                      <c:pt idx="53">
                        <c:v>0</c:v>
                      </c:pt>
                      <c:pt idx="54">
                        <c:v>0</c:v>
                      </c:pt>
                      <c:pt idx="55">
                        <c:v>0</c:v>
                      </c:pt>
                      <c:pt idx="56">
                        <c:v>0</c:v>
                      </c:pt>
                      <c:pt idx="57">
                        <c:v>2</c:v>
                      </c:pt>
                      <c:pt idx="58">
                        <c:v>1</c:v>
                      </c:pt>
                      <c:pt idx="59">
                        <c:v>1</c:v>
                      </c:pt>
                      <c:pt idx="60">
                        <c:v>1</c:v>
                      </c:pt>
                      <c:pt idx="61">
                        <c:v>1</c:v>
                      </c:pt>
                      <c:pt idx="62">
                        <c:v>1</c:v>
                      </c:pt>
                      <c:pt idx="63">
                        <c:v>1</c:v>
                      </c:pt>
                      <c:pt idx="64">
                        <c:v>2</c:v>
                      </c:pt>
                      <c:pt idx="65">
                        <c:v>2</c:v>
                      </c:pt>
                      <c:pt idx="66">
                        <c:v>4</c:v>
                      </c:pt>
                      <c:pt idx="67">
                        <c:v>2</c:v>
                      </c:pt>
                      <c:pt idx="68">
                        <c:v>3</c:v>
                      </c:pt>
                      <c:pt idx="69">
                        <c:v>2</c:v>
                      </c:pt>
                      <c:pt idx="70">
                        <c:v>2</c:v>
                      </c:pt>
                      <c:pt idx="71">
                        <c:v>0</c:v>
                      </c:pt>
                      <c:pt idx="72">
                        <c:v>0</c:v>
                      </c:pt>
                      <c:pt idx="73">
                        <c:v>0</c:v>
                      </c:pt>
                    </c:numCache>
                  </c:numRef>
                </c:val>
                <c:extLst xmlns:c15="http://schemas.microsoft.com/office/drawing/2012/chart">
                  <c:ext xmlns:c16="http://schemas.microsoft.com/office/drawing/2014/chart" uri="{C3380CC4-5D6E-409C-BE32-E72D297353CC}">
                    <c16:uniqueId val="{00000048-705D-4F0A-A385-AB4DC8980013}"/>
                  </c:ext>
                </c:extLst>
              </c15:ser>
            </c15:filteredBarSeries>
            <c15:filteredBarSeries>
              <c15:ser>
                <c:idx val="71"/>
                <c:order val="71"/>
                <c:tx>
                  <c:strRef>
                    <c:extLst xmlns:c15="http://schemas.microsoft.com/office/drawing/2012/chart">
                      <c:ext xmlns:c15="http://schemas.microsoft.com/office/drawing/2012/chart" uri="{02D57815-91ED-43cb-92C2-25804820EDAC}">
                        <c15:formulaRef>
                          <c15:sqref>'Table for graphs 25-26'!$A$73</c15:sqref>
                        </c15:formulaRef>
                      </c:ext>
                    </c:extLst>
                    <c:strCache>
                      <c:ptCount val="1"/>
                      <c:pt idx="0">
                        <c:v>Skin - Reported &gt;103 days</c:v>
                      </c:pt>
                    </c:strCache>
                  </c:strRef>
                </c:tx>
                <c:spPr>
                  <a:solidFill>
                    <a:schemeClr val="accent5">
                      <a:tint val="64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25-26'!$B$73:$DA$73</c15:sqref>
                        </c15:formulaRef>
                      </c:ext>
                    </c:extLst>
                    <c:numCache>
                      <c:formatCode>General</c:formatCode>
                      <c:ptCount val="104"/>
                      <c:pt idx="0">
                        <c:v>5</c:v>
                      </c:pt>
                      <c:pt idx="1">
                        <c:v>3</c:v>
                      </c:pt>
                      <c:pt idx="2">
                        <c:v>3</c:v>
                      </c:pt>
                      <c:pt idx="3">
                        <c:v>3</c:v>
                      </c:pt>
                      <c:pt idx="4">
                        <c:v>2</c:v>
                      </c:pt>
                      <c:pt idx="5">
                        <c:v>3</c:v>
                      </c:pt>
                      <c:pt idx="6">
                        <c:v>4</c:v>
                      </c:pt>
                      <c:pt idx="7">
                        <c:v>4</c:v>
                      </c:pt>
                      <c:pt idx="8">
                        <c:v>6</c:v>
                      </c:pt>
                      <c:pt idx="9">
                        <c:v>5</c:v>
                      </c:pt>
                      <c:pt idx="10">
                        <c:v>3</c:v>
                      </c:pt>
                      <c:pt idx="11">
                        <c:v>3</c:v>
                      </c:pt>
                      <c:pt idx="12">
                        <c:v>2</c:v>
                      </c:pt>
                      <c:pt idx="13">
                        <c:v>3</c:v>
                      </c:pt>
                      <c:pt idx="14">
                        <c:v>2</c:v>
                      </c:pt>
                      <c:pt idx="15">
                        <c:v>3</c:v>
                      </c:pt>
                      <c:pt idx="16">
                        <c:v>4</c:v>
                      </c:pt>
                      <c:pt idx="17">
                        <c:v>3</c:v>
                      </c:pt>
                      <c:pt idx="18">
                        <c:v>6</c:v>
                      </c:pt>
                      <c:pt idx="19">
                        <c:v>5</c:v>
                      </c:pt>
                      <c:pt idx="20">
                        <c:v>6</c:v>
                      </c:pt>
                      <c:pt idx="21">
                        <c:v>5</c:v>
                      </c:pt>
                      <c:pt idx="22">
                        <c:v>4</c:v>
                      </c:pt>
                      <c:pt idx="23">
                        <c:v>5</c:v>
                      </c:pt>
                      <c:pt idx="24">
                        <c:v>3</c:v>
                      </c:pt>
                      <c:pt idx="25">
                        <c:v>5</c:v>
                      </c:pt>
                      <c:pt idx="26">
                        <c:v>5</c:v>
                      </c:pt>
                      <c:pt idx="27">
                        <c:v>4</c:v>
                      </c:pt>
                      <c:pt idx="28">
                        <c:v>8</c:v>
                      </c:pt>
                      <c:pt idx="29">
                        <c:v>10</c:v>
                      </c:pt>
                      <c:pt idx="30">
                        <c:v>9</c:v>
                      </c:pt>
                      <c:pt idx="31">
                        <c:v>8</c:v>
                      </c:pt>
                      <c:pt idx="32">
                        <c:v>8</c:v>
                      </c:pt>
                      <c:pt idx="33">
                        <c:v>14</c:v>
                      </c:pt>
                      <c:pt idx="34">
                        <c:v>15</c:v>
                      </c:pt>
                      <c:pt idx="35">
                        <c:v>13</c:v>
                      </c:pt>
                      <c:pt idx="36">
                        <c:v>12</c:v>
                      </c:pt>
                      <c:pt idx="37">
                        <c:v>8</c:v>
                      </c:pt>
                      <c:pt idx="38">
                        <c:v>8</c:v>
                      </c:pt>
                      <c:pt idx="39">
                        <c:v>10</c:v>
                      </c:pt>
                      <c:pt idx="40">
                        <c:v>18</c:v>
                      </c:pt>
                      <c:pt idx="41">
                        <c:v>17</c:v>
                      </c:pt>
                      <c:pt idx="42">
                        <c:v>22</c:v>
                      </c:pt>
                      <c:pt idx="43">
                        <c:v>20</c:v>
                      </c:pt>
                      <c:pt idx="44">
                        <c:v>18</c:v>
                      </c:pt>
                      <c:pt idx="45">
                        <c:v>15</c:v>
                      </c:pt>
                      <c:pt idx="46">
                        <c:v>11</c:v>
                      </c:pt>
                      <c:pt idx="47">
                        <c:v>16</c:v>
                      </c:pt>
                      <c:pt idx="48">
                        <c:v>15</c:v>
                      </c:pt>
                      <c:pt idx="49">
                        <c:v>12</c:v>
                      </c:pt>
                      <c:pt idx="50">
                        <c:v>12</c:v>
                      </c:pt>
                      <c:pt idx="51">
                        <c:v>12</c:v>
                      </c:pt>
                      <c:pt idx="52">
                        <c:v>10</c:v>
                      </c:pt>
                      <c:pt idx="53">
                        <c:v>8</c:v>
                      </c:pt>
                      <c:pt idx="54">
                        <c:v>8</c:v>
                      </c:pt>
                      <c:pt idx="55">
                        <c:v>9</c:v>
                      </c:pt>
                      <c:pt idx="56">
                        <c:v>8</c:v>
                      </c:pt>
                      <c:pt idx="57">
                        <c:v>8</c:v>
                      </c:pt>
                      <c:pt idx="58">
                        <c:v>9</c:v>
                      </c:pt>
                      <c:pt idx="59">
                        <c:v>10</c:v>
                      </c:pt>
                      <c:pt idx="60">
                        <c:v>7</c:v>
                      </c:pt>
                      <c:pt idx="61">
                        <c:v>10</c:v>
                      </c:pt>
                      <c:pt idx="62">
                        <c:v>9</c:v>
                      </c:pt>
                      <c:pt idx="63">
                        <c:v>10</c:v>
                      </c:pt>
                      <c:pt idx="64">
                        <c:v>15</c:v>
                      </c:pt>
                      <c:pt idx="65">
                        <c:v>10</c:v>
                      </c:pt>
                      <c:pt idx="66">
                        <c:v>7</c:v>
                      </c:pt>
                      <c:pt idx="67">
                        <c:v>5</c:v>
                      </c:pt>
                      <c:pt idx="68">
                        <c:v>4</c:v>
                      </c:pt>
                      <c:pt idx="69">
                        <c:v>2</c:v>
                      </c:pt>
                      <c:pt idx="70">
                        <c:v>3</c:v>
                      </c:pt>
                      <c:pt idx="71">
                        <c:v>7</c:v>
                      </c:pt>
                      <c:pt idx="72">
                        <c:v>12</c:v>
                      </c:pt>
                      <c:pt idx="73">
                        <c:v>14</c:v>
                      </c:pt>
                    </c:numCache>
                  </c:numRef>
                </c:val>
                <c:extLst xmlns:c15="http://schemas.microsoft.com/office/drawing/2012/chart">
                  <c:ext xmlns:c16="http://schemas.microsoft.com/office/drawing/2014/chart" uri="{C3380CC4-5D6E-409C-BE32-E72D297353CC}">
                    <c16:uniqueId val="{00000049-705D-4F0A-A385-AB4DC8980013}"/>
                  </c:ext>
                </c:extLst>
              </c15:ser>
            </c15:filteredBarSeries>
            <c15:filteredBarSeries>
              <c15:ser>
                <c:idx val="72"/>
                <c:order val="72"/>
                <c:tx>
                  <c:strRef>
                    <c:extLst xmlns:c15="http://schemas.microsoft.com/office/drawing/2012/chart">
                      <c:ext xmlns:c15="http://schemas.microsoft.com/office/drawing/2012/chart" uri="{02D57815-91ED-43cb-92C2-25804820EDAC}">
                        <c15:formulaRef>
                          <c15:sqref>'Table for graphs 25-26'!$A$74</c15:sqref>
                        </c15:formulaRef>
                      </c:ext>
                    </c:extLst>
                    <c:strCache>
                      <c:ptCount val="1"/>
                      <c:pt idx="0">
                        <c:v>Upper Gastrointestinal - Reported &gt;103 days</c:v>
                      </c:pt>
                    </c:strCache>
                  </c:strRef>
                </c:tx>
                <c:spPr>
                  <a:solidFill>
                    <a:schemeClr val="accent5">
                      <a:tint val="63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25-26'!$B$74:$DA$74</c15:sqref>
                        </c15:formulaRef>
                      </c:ext>
                    </c:extLst>
                    <c:numCache>
                      <c:formatCode>General</c:formatCode>
                      <c:ptCount val="104"/>
                      <c:pt idx="0">
                        <c:v>7</c:v>
                      </c:pt>
                      <c:pt idx="1">
                        <c:v>7</c:v>
                      </c:pt>
                      <c:pt idx="2">
                        <c:v>8</c:v>
                      </c:pt>
                      <c:pt idx="3">
                        <c:v>11</c:v>
                      </c:pt>
                      <c:pt idx="4">
                        <c:v>12</c:v>
                      </c:pt>
                      <c:pt idx="5">
                        <c:v>12</c:v>
                      </c:pt>
                      <c:pt idx="6">
                        <c:v>7</c:v>
                      </c:pt>
                      <c:pt idx="7">
                        <c:v>7</c:v>
                      </c:pt>
                      <c:pt idx="8">
                        <c:v>8</c:v>
                      </c:pt>
                      <c:pt idx="9">
                        <c:v>6</c:v>
                      </c:pt>
                      <c:pt idx="10">
                        <c:v>5</c:v>
                      </c:pt>
                      <c:pt idx="11">
                        <c:v>4</c:v>
                      </c:pt>
                      <c:pt idx="12">
                        <c:v>7</c:v>
                      </c:pt>
                      <c:pt idx="13">
                        <c:v>7</c:v>
                      </c:pt>
                      <c:pt idx="14">
                        <c:v>5</c:v>
                      </c:pt>
                      <c:pt idx="15">
                        <c:v>4</c:v>
                      </c:pt>
                      <c:pt idx="16">
                        <c:v>7</c:v>
                      </c:pt>
                      <c:pt idx="17">
                        <c:v>6</c:v>
                      </c:pt>
                      <c:pt idx="18">
                        <c:v>6</c:v>
                      </c:pt>
                      <c:pt idx="19">
                        <c:v>7</c:v>
                      </c:pt>
                      <c:pt idx="20">
                        <c:v>8</c:v>
                      </c:pt>
                      <c:pt idx="21">
                        <c:v>9</c:v>
                      </c:pt>
                      <c:pt idx="22">
                        <c:v>8</c:v>
                      </c:pt>
                      <c:pt idx="23">
                        <c:v>11</c:v>
                      </c:pt>
                      <c:pt idx="24">
                        <c:v>10</c:v>
                      </c:pt>
                      <c:pt idx="25">
                        <c:v>10</c:v>
                      </c:pt>
                      <c:pt idx="26">
                        <c:v>9</c:v>
                      </c:pt>
                      <c:pt idx="27">
                        <c:v>13</c:v>
                      </c:pt>
                      <c:pt idx="28">
                        <c:v>14</c:v>
                      </c:pt>
                      <c:pt idx="29">
                        <c:v>14</c:v>
                      </c:pt>
                      <c:pt idx="30">
                        <c:v>12</c:v>
                      </c:pt>
                      <c:pt idx="31">
                        <c:v>8</c:v>
                      </c:pt>
                      <c:pt idx="32">
                        <c:v>6</c:v>
                      </c:pt>
                      <c:pt idx="33">
                        <c:v>8</c:v>
                      </c:pt>
                      <c:pt idx="34">
                        <c:v>9</c:v>
                      </c:pt>
                      <c:pt idx="35">
                        <c:v>13</c:v>
                      </c:pt>
                      <c:pt idx="36">
                        <c:v>14</c:v>
                      </c:pt>
                      <c:pt idx="37">
                        <c:v>14</c:v>
                      </c:pt>
                      <c:pt idx="38">
                        <c:v>18</c:v>
                      </c:pt>
                      <c:pt idx="39">
                        <c:v>15</c:v>
                      </c:pt>
                      <c:pt idx="40">
                        <c:v>13</c:v>
                      </c:pt>
                      <c:pt idx="41">
                        <c:v>12</c:v>
                      </c:pt>
                      <c:pt idx="42">
                        <c:v>9</c:v>
                      </c:pt>
                      <c:pt idx="43">
                        <c:v>11</c:v>
                      </c:pt>
                      <c:pt idx="44">
                        <c:v>12</c:v>
                      </c:pt>
                      <c:pt idx="45">
                        <c:v>11</c:v>
                      </c:pt>
                      <c:pt idx="46">
                        <c:v>10</c:v>
                      </c:pt>
                      <c:pt idx="47">
                        <c:v>11</c:v>
                      </c:pt>
                      <c:pt idx="48">
                        <c:v>10</c:v>
                      </c:pt>
                      <c:pt idx="49">
                        <c:v>11</c:v>
                      </c:pt>
                      <c:pt idx="50">
                        <c:v>8</c:v>
                      </c:pt>
                      <c:pt idx="51">
                        <c:v>9</c:v>
                      </c:pt>
                      <c:pt idx="52">
                        <c:v>10</c:v>
                      </c:pt>
                      <c:pt idx="53">
                        <c:v>7</c:v>
                      </c:pt>
                      <c:pt idx="54">
                        <c:v>8</c:v>
                      </c:pt>
                      <c:pt idx="55">
                        <c:v>7</c:v>
                      </c:pt>
                      <c:pt idx="56">
                        <c:v>7</c:v>
                      </c:pt>
                      <c:pt idx="57">
                        <c:v>10</c:v>
                      </c:pt>
                      <c:pt idx="58">
                        <c:v>5</c:v>
                      </c:pt>
                      <c:pt idx="59">
                        <c:v>7</c:v>
                      </c:pt>
                      <c:pt idx="60">
                        <c:v>6</c:v>
                      </c:pt>
                      <c:pt idx="61">
                        <c:v>7</c:v>
                      </c:pt>
                      <c:pt idx="62">
                        <c:v>5</c:v>
                      </c:pt>
                      <c:pt idx="63">
                        <c:v>5</c:v>
                      </c:pt>
                      <c:pt idx="64">
                        <c:v>5</c:v>
                      </c:pt>
                      <c:pt idx="65">
                        <c:v>4</c:v>
                      </c:pt>
                      <c:pt idx="66">
                        <c:v>7</c:v>
                      </c:pt>
                      <c:pt idx="67">
                        <c:v>3</c:v>
                      </c:pt>
                      <c:pt idx="68">
                        <c:v>5</c:v>
                      </c:pt>
                      <c:pt idx="69">
                        <c:v>7</c:v>
                      </c:pt>
                      <c:pt idx="70">
                        <c:v>9</c:v>
                      </c:pt>
                      <c:pt idx="71">
                        <c:v>9</c:v>
                      </c:pt>
                      <c:pt idx="72">
                        <c:v>8</c:v>
                      </c:pt>
                      <c:pt idx="73">
                        <c:v>10</c:v>
                      </c:pt>
                    </c:numCache>
                  </c:numRef>
                </c:val>
                <c:extLst xmlns:c15="http://schemas.microsoft.com/office/drawing/2012/chart">
                  <c:ext xmlns:c16="http://schemas.microsoft.com/office/drawing/2014/chart" uri="{C3380CC4-5D6E-409C-BE32-E72D297353CC}">
                    <c16:uniqueId val="{0000004A-705D-4F0A-A385-AB4DC8980013}"/>
                  </c:ext>
                </c:extLst>
              </c15:ser>
            </c15:filteredBarSeries>
            <c15:filteredBarSeries>
              <c15:ser>
                <c:idx val="73"/>
                <c:order val="73"/>
                <c:tx>
                  <c:strRef>
                    <c:extLst xmlns:c15="http://schemas.microsoft.com/office/drawing/2012/chart">
                      <c:ext xmlns:c15="http://schemas.microsoft.com/office/drawing/2012/chart" uri="{02D57815-91ED-43cb-92C2-25804820EDAC}">
                        <c15:formulaRef>
                          <c15:sqref>'Table for graphs 25-26'!$A$75</c15:sqref>
                        </c15:formulaRef>
                      </c:ext>
                    </c:extLst>
                    <c:strCache>
                      <c:ptCount val="1"/>
                      <c:pt idx="0">
                        <c:v>Urological - Reported &gt;103 days</c:v>
                      </c:pt>
                    </c:strCache>
                  </c:strRef>
                </c:tx>
                <c:spPr>
                  <a:solidFill>
                    <a:schemeClr val="accent5">
                      <a:tint val="61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25-26'!$B$75:$DA$75</c15:sqref>
                        </c15:formulaRef>
                      </c:ext>
                    </c:extLst>
                    <c:numCache>
                      <c:formatCode>General</c:formatCode>
                      <c:ptCount val="104"/>
                      <c:pt idx="0">
                        <c:v>20</c:v>
                      </c:pt>
                      <c:pt idx="1">
                        <c:v>20</c:v>
                      </c:pt>
                      <c:pt idx="2">
                        <c:v>18</c:v>
                      </c:pt>
                      <c:pt idx="3">
                        <c:v>19</c:v>
                      </c:pt>
                      <c:pt idx="4">
                        <c:v>18</c:v>
                      </c:pt>
                      <c:pt idx="5">
                        <c:v>19</c:v>
                      </c:pt>
                      <c:pt idx="6">
                        <c:v>17</c:v>
                      </c:pt>
                      <c:pt idx="7">
                        <c:v>18</c:v>
                      </c:pt>
                      <c:pt idx="8">
                        <c:v>19</c:v>
                      </c:pt>
                      <c:pt idx="9">
                        <c:v>20</c:v>
                      </c:pt>
                      <c:pt idx="10">
                        <c:v>16</c:v>
                      </c:pt>
                      <c:pt idx="11">
                        <c:v>14</c:v>
                      </c:pt>
                      <c:pt idx="12">
                        <c:v>13</c:v>
                      </c:pt>
                      <c:pt idx="13">
                        <c:v>10</c:v>
                      </c:pt>
                      <c:pt idx="14">
                        <c:v>9</c:v>
                      </c:pt>
                      <c:pt idx="15">
                        <c:v>14</c:v>
                      </c:pt>
                      <c:pt idx="16">
                        <c:v>12</c:v>
                      </c:pt>
                      <c:pt idx="17">
                        <c:v>14</c:v>
                      </c:pt>
                      <c:pt idx="18">
                        <c:v>16</c:v>
                      </c:pt>
                      <c:pt idx="19">
                        <c:v>16</c:v>
                      </c:pt>
                      <c:pt idx="20">
                        <c:v>13</c:v>
                      </c:pt>
                      <c:pt idx="21">
                        <c:v>14</c:v>
                      </c:pt>
                      <c:pt idx="22">
                        <c:v>14</c:v>
                      </c:pt>
                      <c:pt idx="23">
                        <c:v>12</c:v>
                      </c:pt>
                      <c:pt idx="24">
                        <c:v>12</c:v>
                      </c:pt>
                      <c:pt idx="25">
                        <c:v>15</c:v>
                      </c:pt>
                      <c:pt idx="26">
                        <c:v>15</c:v>
                      </c:pt>
                      <c:pt idx="27">
                        <c:v>12</c:v>
                      </c:pt>
                      <c:pt idx="28">
                        <c:v>13</c:v>
                      </c:pt>
                      <c:pt idx="29">
                        <c:v>15</c:v>
                      </c:pt>
                      <c:pt idx="30">
                        <c:v>15</c:v>
                      </c:pt>
                      <c:pt idx="31">
                        <c:v>14</c:v>
                      </c:pt>
                      <c:pt idx="32">
                        <c:v>9</c:v>
                      </c:pt>
                      <c:pt idx="33">
                        <c:v>7</c:v>
                      </c:pt>
                      <c:pt idx="34">
                        <c:v>6</c:v>
                      </c:pt>
                      <c:pt idx="35">
                        <c:v>10</c:v>
                      </c:pt>
                      <c:pt idx="36">
                        <c:v>9</c:v>
                      </c:pt>
                      <c:pt idx="37">
                        <c:v>6</c:v>
                      </c:pt>
                      <c:pt idx="38">
                        <c:v>8</c:v>
                      </c:pt>
                      <c:pt idx="39">
                        <c:v>11</c:v>
                      </c:pt>
                      <c:pt idx="40">
                        <c:v>12</c:v>
                      </c:pt>
                      <c:pt idx="41">
                        <c:v>9</c:v>
                      </c:pt>
                      <c:pt idx="42">
                        <c:v>7</c:v>
                      </c:pt>
                      <c:pt idx="43">
                        <c:v>11</c:v>
                      </c:pt>
                      <c:pt idx="44">
                        <c:v>10</c:v>
                      </c:pt>
                      <c:pt idx="45">
                        <c:v>9</c:v>
                      </c:pt>
                      <c:pt idx="46">
                        <c:v>12</c:v>
                      </c:pt>
                      <c:pt idx="47">
                        <c:v>11</c:v>
                      </c:pt>
                      <c:pt idx="48">
                        <c:v>15</c:v>
                      </c:pt>
                      <c:pt idx="49">
                        <c:v>11</c:v>
                      </c:pt>
                      <c:pt idx="50">
                        <c:v>13</c:v>
                      </c:pt>
                      <c:pt idx="51">
                        <c:v>17</c:v>
                      </c:pt>
                      <c:pt idx="52">
                        <c:v>13</c:v>
                      </c:pt>
                      <c:pt idx="53">
                        <c:v>10</c:v>
                      </c:pt>
                      <c:pt idx="54">
                        <c:v>11</c:v>
                      </c:pt>
                      <c:pt idx="55">
                        <c:v>15</c:v>
                      </c:pt>
                      <c:pt idx="56">
                        <c:v>16</c:v>
                      </c:pt>
                      <c:pt idx="57">
                        <c:v>18</c:v>
                      </c:pt>
                      <c:pt idx="58">
                        <c:v>21</c:v>
                      </c:pt>
                      <c:pt idx="59">
                        <c:v>22</c:v>
                      </c:pt>
                      <c:pt idx="60">
                        <c:v>16</c:v>
                      </c:pt>
                      <c:pt idx="61">
                        <c:v>16</c:v>
                      </c:pt>
                      <c:pt idx="62">
                        <c:v>14</c:v>
                      </c:pt>
                      <c:pt idx="63">
                        <c:v>14</c:v>
                      </c:pt>
                      <c:pt idx="64">
                        <c:v>19</c:v>
                      </c:pt>
                      <c:pt idx="65">
                        <c:v>22</c:v>
                      </c:pt>
                      <c:pt idx="66">
                        <c:v>17</c:v>
                      </c:pt>
                      <c:pt idx="67">
                        <c:v>16</c:v>
                      </c:pt>
                      <c:pt idx="68">
                        <c:v>20</c:v>
                      </c:pt>
                      <c:pt idx="69">
                        <c:v>22</c:v>
                      </c:pt>
                      <c:pt idx="70">
                        <c:v>29</c:v>
                      </c:pt>
                      <c:pt idx="71">
                        <c:v>25</c:v>
                      </c:pt>
                      <c:pt idx="72">
                        <c:v>31</c:v>
                      </c:pt>
                      <c:pt idx="73">
                        <c:v>28</c:v>
                      </c:pt>
                    </c:numCache>
                  </c:numRef>
                </c:val>
                <c:extLst xmlns:c15="http://schemas.microsoft.com/office/drawing/2012/chart">
                  <c:ext xmlns:c16="http://schemas.microsoft.com/office/drawing/2014/chart" uri="{C3380CC4-5D6E-409C-BE32-E72D297353CC}">
                    <c16:uniqueId val="{0000004B-705D-4F0A-A385-AB4DC8980013}"/>
                  </c:ext>
                </c:extLst>
              </c15:ser>
            </c15:filteredBarSeries>
            <c15:filteredBarSeries>
              <c15:ser>
                <c:idx val="75"/>
                <c:order val="75"/>
                <c:tx>
                  <c:strRef>
                    <c:extLst xmlns:c15="http://schemas.microsoft.com/office/drawing/2012/chart">
                      <c:ext xmlns:c15="http://schemas.microsoft.com/office/drawing/2012/chart" uri="{02D57815-91ED-43cb-92C2-25804820EDAC}">
                        <c15:formulaRef>
                          <c15:sqref>'Table for graphs 25-26'!$A$77</c15:sqref>
                        </c15:formulaRef>
                      </c:ext>
                    </c:extLst>
                    <c:strCache>
                      <c:ptCount val="1"/>
                      <c:pt idx="0">
                        <c:v>Acute Leukaemia - Reported Backlog Total</c:v>
                      </c:pt>
                    </c:strCache>
                  </c:strRef>
                </c:tx>
                <c:spPr>
                  <a:solidFill>
                    <a:schemeClr val="accent5">
                      <a:tint val="58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25-26'!$B$77:$DA$77</c15:sqref>
                        </c15:formulaRef>
                      </c:ext>
                    </c:extLst>
                    <c:numCache>
                      <c:formatCode>0</c:formatCode>
                      <c:ptCount val="104"/>
                      <c:pt idx="0">
                        <c:v>0</c:v>
                      </c:pt>
                      <c:pt idx="1">
                        <c:v>0</c:v>
                      </c:pt>
                      <c:pt idx="2">
                        <c:v>1</c:v>
                      </c:pt>
                      <c:pt idx="3">
                        <c:v>1</c:v>
                      </c:pt>
                      <c:pt idx="4">
                        <c:v>1</c:v>
                      </c:pt>
                      <c:pt idx="5">
                        <c:v>1</c:v>
                      </c:pt>
                      <c:pt idx="6">
                        <c:v>0</c:v>
                      </c:pt>
                      <c:pt idx="7">
                        <c:v>0</c:v>
                      </c:pt>
                      <c:pt idx="8">
                        <c:v>0</c:v>
                      </c:pt>
                      <c:pt idx="9">
                        <c:v>0</c:v>
                      </c:pt>
                      <c:pt idx="10">
                        <c:v>0</c:v>
                      </c:pt>
                      <c:pt idx="11">
                        <c:v>0</c:v>
                      </c:pt>
                      <c:pt idx="12">
                        <c:v>0</c:v>
                      </c:pt>
                      <c:pt idx="13">
                        <c:v>0</c:v>
                      </c:pt>
                      <c:pt idx="14">
                        <c:v>0</c:v>
                      </c:pt>
                      <c:pt idx="15">
                        <c:v>0</c:v>
                      </c:pt>
                      <c:pt idx="16">
                        <c:v>0</c:v>
                      </c:pt>
                      <c:pt idx="17">
                        <c:v>0</c:v>
                      </c:pt>
                      <c:pt idx="18">
                        <c:v>0</c:v>
                      </c:pt>
                      <c:pt idx="19">
                        <c:v>0</c:v>
                      </c:pt>
                      <c:pt idx="20">
                        <c:v>0</c:v>
                      </c:pt>
                      <c:pt idx="21">
                        <c:v>0</c:v>
                      </c:pt>
                      <c:pt idx="22">
                        <c:v>0</c:v>
                      </c:pt>
                      <c:pt idx="23">
                        <c:v>0</c:v>
                      </c:pt>
                      <c:pt idx="24">
                        <c:v>0</c:v>
                      </c:pt>
                      <c:pt idx="25">
                        <c:v>0</c:v>
                      </c:pt>
                      <c:pt idx="26">
                        <c:v>0</c:v>
                      </c:pt>
                      <c:pt idx="27">
                        <c:v>0</c:v>
                      </c:pt>
                      <c:pt idx="28">
                        <c:v>0</c:v>
                      </c:pt>
                      <c:pt idx="29">
                        <c:v>0</c:v>
                      </c:pt>
                      <c:pt idx="30">
                        <c:v>0</c:v>
                      </c:pt>
                      <c:pt idx="31">
                        <c:v>0</c:v>
                      </c:pt>
                      <c:pt idx="32">
                        <c:v>0</c:v>
                      </c:pt>
                      <c:pt idx="33">
                        <c:v>0</c:v>
                      </c:pt>
                      <c:pt idx="34">
                        <c:v>0</c:v>
                      </c:pt>
                      <c:pt idx="35">
                        <c:v>0</c:v>
                      </c:pt>
                      <c:pt idx="36">
                        <c:v>0</c:v>
                      </c:pt>
                      <c:pt idx="37">
                        <c:v>0</c:v>
                      </c:pt>
                      <c:pt idx="38">
                        <c:v>0</c:v>
                      </c:pt>
                      <c:pt idx="39">
                        <c:v>0</c:v>
                      </c:pt>
                      <c:pt idx="40">
                        <c:v>0</c:v>
                      </c:pt>
                      <c:pt idx="41">
                        <c:v>0</c:v>
                      </c:pt>
                      <c:pt idx="42">
                        <c:v>0</c:v>
                      </c:pt>
                      <c:pt idx="43">
                        <c:v>0</c:v>
                      </c:pt>
                      <c:pt idx="44">
                        <c:v>0</c:v>
                      </c:pt>
                      <c:pt idx="45">
                        <c:v>0</c:v>
                      </c:pt>
                      <c:pt idx="46">
                        <c:v>0</c:v>
                      </c:pt>
                      <c:pt idx="47" formatCode="General">
                        <c:v>0</c:v>
                      </c:pt>
                      <c:pt idx="48" formatCode="General">
                        <c:v>0</c:v>
                      </c:pt>
                      <c:pt idx="49" formatCode="General">
                        <c:v>0</c:v>
                      </c:pt>
                      <c:pt idx="50" formatCode="General">
                        <c:v>0</c:v>
                      </c:pt>
                      <c:pt idx="51" formatCode="General">
                        <c:v>0</c:v>
                      </c:pt>
                      <c:pt idx="52" formatCode="General">
                        <c:v>0</c:v>
                      </c:pt>
                      <c:pt idx="53" formatCode="General">
                        <c:v>0</c:v>
                      </c:pt>
                      <c:pt idx="54" formatCode="General">
                        <c:v>0</c:v>
                      </c:pt>
                      <c:pt idx="55" formatCode="General">
                        <c:v>0</c:v>
                      </c:pt>
                      <c:pt idx="56" formatCode="General">
                        <c:v>0</c:v>
                      </c:pt>
                      <c:pt idx="57" formatCode="General">
                        <c:v>0</c:v>
                      </c:pt>
                      <c:pt idx="58" formatCode="General">
                        <c:v>0</c:v>
                      </c:pt>
                      <c:pt idx="59" formatCode="General">
                        <c:v>0</c:v>
                      </c:pt>
                      <c:pt idx="60" formatCode="General">
                        <c:v>0</c:v>
                      </c:pt>
                      <c:pt idx="61" formatCode="General">
                        <c:v>0</c:v>
                      </c:pt>
                      <c:pt idx="62" formatCode="General">
                        <c:v>0</c:v>
                      </c:pt>
                      <c:pt idx="63" formatCode="General">
                        <c:v>0</c:v>
                      </c:pt>
                      <c:pt idx="64" formatCode="General">
                        <c:v>0</c:v>
                      </c:pt>
                      <c:pt idx="65" formatCode="General">
                        <c:v>0</c:v>
                      </c:pt>
                      <c:pt idx="66" formatCode="General">
                        <c:v>0</c:v>
                      </c:pt>
                      <c:pt idx="67" formatCode="General">
                        <c:v>0</c:v>
                      </c:pt>
                      <c:pt idx="68" formatCode="General">
                        <c:v>0</c:v>
                      </c:pt>
                      <c:pt idx="69" formatCode="General">
                        <c:v>0</c:v>
                      </c:pt>
                      <c:pt idx="70" formatCode="General">
                        <c:v>0</c:v>
                      </c:pt>
                      <c:pt idx="71" formatCode="General">
                        <c:v>0</c:v>
                      </c:pt>
                      <c:pt idx="72" formatCode="General">
                        <c:v>0</c:v>
                      </c:pt>
                      <c:pt idx="73" formatCode="General">
                        <c:v>0</c:v>
                      </c:pt>
                    </c:numCache>
                  </c:numRef>
                </c:val>
                <c:extLst xmlns:c15="http://schemas.microsoft.com/office/drawing/2012/chart">
                  <c:ext xmlns:c16="http://schemas.microsoft.com/office/drawing/2014/chart" uri="{C3380CC4-5D6E-409C-BE32-E72D297353CC}">
                    <c16:uniqueId val="{0000004C-705D-4F0A-A385-AB4DC8980013}"/>
                  </c:ext>
                </c:extLst>
              </c15:ser>
            </c15:filteredBarSeries>
            <c15:filteredBarSeries>
              <c15:ser>
                <c:idx val="76"/>
                <c:order val="76"/>
                <c:tx>
                  <c:strRef>
                    <c:extLst xmlns:c15="http://schemas.microsoft.com/office/drawing/2012/chart">
                      <c:ext xmlns:c15="http://schemas.microsoft.com/office/drawing/2012/chart" uri="{02D57815-91ED-43cb-92C2-25804820EDAC}">
                        <c15:formulaRef>
                          <c15:sqref>'Table for graphs 25-26'!$A$78</c15:sqref>
                        </c15:formulaRef>
                      </c:ext>
                    </c:extLst>
                    <c:strCache>
                      <c:ptCount val="1"/>
                      <c:pt idx="0">
                        <c:v>Brain/CNS - Reported Backlog Total</c:v>
                      </c:pt>
                    </c:strCache>
                  </c:strRef>
                </c:tx>
                <c:spPr>
                  <a:solidFill>
                    <a:schemeClr val="accent5">
                      <a:tint val="57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25-26'!$B$78:$DA$78</c15:sqref>
                        </c15:formulaRef>
                      </c:ext>
                    </c:extLst>
                    <c:numCache>
                      <c:formatCode>0</c:formatCode>
                      <c:ptCount val="104"/>
                      <c:pt idx="0">
                        <c:v>0</c:v>
                      </c:pt>
                      <c:pt idx="1">
                        <c:v>0</c:v>
                      </c:pt>
                      <c:pt idx="2">
                        <c:v>0</c:v>
                      </c:pt>
                      <c:pt idx="3">
                        <c:v>0</c:v>
                      </c:pt>
                      <c:pt idx="4">
                        <c:v>0</c:v>
                      </c:pt>
                      <c:pt idx="5">
                        <c:v>0</c:v>
                      </c:pt>
                      <c:pt idx="6">
                        <c:v>0</c:v>
                      </c:pt>
                      <c:pt idx="7">
                        <c:v>0</c:v>
                      </c:pt>
                      <c:pt idx="8">
                        <c:v>0</c:v>
                      </c:pt>
                      <c:pt idx="9">
                        <c:v>0</c:v>
                      </c:pt>
                      <c:pt idx="10">
                        <c:v>0</c:v>
                      </c:pt>
                      <c:pt idx="11">
                        <c:v>0</c:v>
                      </c:pt>
                      <c:pt idx="12">
                        <c:v>0</c:v>
                      </c:pt>
                      <c:pt idx="13">
                        <c:v>0</c:v>
                      </c:pt>
                      <c:pt idx="14">
                        <c:v>0</c:v>
                      </c:pt>
                      <c:pt idx="15">
                        <c:v>0</c:v>
                      </c:pt>
                      <c:pt idx="16">
                        <c:v>0</c:v>
                      </c:pt>
                      <c:pt idx="17">
                        <c:v>0</c:v>
                      </c:pt>
                      <c:pt idx="18">
                        <c:v>0</c:v>
                      </c:pt>
                      <c:pt idx="19">
                        <c:v>1</c:v>
                      </c:pt>
                      <c:pt idx="20">
                        <c:v>1</c:v>
                      </c:pt>
                      <c:pt idx="21">
                        <c:v>0</c:v>
                      </c:pt>
                      <c:pt idx="22">
                        <c:v>0</c:v>
                      </c:pt>
                      <c:pt idx="23">
                        <c:v>0</c:v>
                      </c:pt>
                      <c:pt idx="24">
                        <c:v>0</c:v>
                      </c:pt>
                      <c:pt idx="25">
                        <c:v>0</c:v>
                      </c:pt>
                      <c:pt idx="26">
                        <c:v>1</c:v>
                      </c:pt>
                      <c:pt idx="27">
                        <c:v>1</c:v>
                      </c:pt>
                      <c:pt idx="28">
                        <c:v>1</c:v>
                      </c:pt>
                      <c:pt idx="29">
                        <c:v>1</c:v>
                      </c:pt>
                      <c:pt idx="30">
                        <c:v>1</c:v>
                      </c:pt>
                      <c:pt idx="31">
                        <c:v>1</c:v>
                      </c:pt>
                      <c:pt idx="32">
                        <c:v>1</c:v>
                      </c:pt>
                      <c:pt idx="33">
                        <c:v>0</c:v>
                      </c:pt>
                      <c:pt idx="34">
                        <c:v>0</c:v>
                      </c:pt>
                      <c:pt idx="35">
                        <c:v>0</c:v>
                      </c:pt>
                      <c:pt idx="36">
                        <c:v>0</c:v>
                      </c:pt>
                      <c:pt idx="37">
                        <c:v>0</c:v>
                      </c:pt>
                      <c:pt idx="38">
                        <c:v>0</c:v>
                      </c:pt>
                      <c:pt idx="39">
                        <c:v>1</c:v>
                      </c:pt>
                      <c:pt idx="40">
                        <c:v>1</c:v>
                      </c:pt>
                      <c:pt idx="41">
                        <c:v>1</c:v>
                      </c:pt>
                      <c:pt idx="42">
                        <c:v>2</c:v>
                      </c:pt>
                      <c:pt idx="43">
                        <c:v>1</c:v>
                      </c:pt>
                      <c:pt idx="44">
                        <c:v>2</c:v>
                      </c:pt>
                      <c:pt idx="45">
                        <c:v>2</c:v>
                      </c:pt>
                      <c:pt idx="46">
                        <c:v>2</c:v>
                      </c:pt>
                      <c:pt idx="47" formatCode="General">
                        <c:v>2</c:v>
                      </c:pt>
                      <c:pt idx="48" formatCode="General">
                        <c:v>2</c:v>
                      </c:pt>
                      <c:pt idx="49" formatCode="General">
                        <c:v>2</c:v>
                      </c:pt>
                      <c:pt idx="50" formatCode="General">
                        <c:v>3</c:v>
                      </c:pt>
                      <c:pt idx="51" formatCode="General">
                        <c:v>3</c:v>
                      </c:pt>
                      <c:pt idx="52" formatCode="General">
                        <c:v>2</c:v>
                      </c:pt>
                      <c:pt idx="53" formatCode="General">
                        <c:v>1</c:v>
                      </c:pt>
                      <c:pt idx="54" formatCode="General">
                        <c:v>1</c:v>
                      </c:pt>
                      <c:pt idx="55" formatCode="General">
                        <c:v>1</c:v>
                      </c:pt>
                      <c:pt idx="56" formatCode="General">
                        <c:v>1</c:v>
                      </c:pt>
                      <c:pt idx="57" formatCode="General">
                        <c:v>0</c:v>
                      </c:pt>
                      <c:pt idx="58" formatCode="General">
                        <c:v>0</c:v>
                      </c:pt>
                      <c:pt idx="59" formatCode="General">
                        <c:v>1</c:v>
                      </c:pt>
                      <c:pt idx="60" formatCode="General">
                        <c:v>1</c:v>
                      </c:pt>
                      <c:pt idx="61" formatCode="General">
                        <c:v>2</c:v>
                      </c:pt>
                      <c:pt idx="62" formatCode="General">
                        <c:v>1</c:v>
                      </c:pt>
                      <c:pt idx="63" formatCode="General">
                        <c:v>1</c:v>
                      </c:pt>
                      <c:pt idx="64" formatCode="General">
                        <c:v>2</c:v>
                      </c:pt>
                      <c:pt idx="65" formatCode="General">
                        <c:v>1</c:v>
                      </c:pt>
                      <c:pt idx="66" formatCode="General">
                        <c:v>0</c:v>
                      </c:pt>
                      <c:pt idx="67" formatCode="General">
                        <c:v>1</c:v>
                      </c:pt>
                      <c:pt idx="68" formatCode="General">
                        <c:v>0</c:v>
                      </c:pt>
                      <c:pt idx="69" formatCode="General">
                        <c:v>0</c:v>
                      </c:pt>
                      <c:pt idx="70" formatCode="General">
                        <c:v>0</c:v>
                      </c:pt>
                      <c:pt idx="71" formatCode="General">
                        <c:v>0</c:v>
                      </c:pt>
                      <c:pt idx="72" formatCode="General">
                        <c:v>0</c:v>
                      </c:pt>
                      <c:pt idx="73" formatCode="General">
                        <c:v>0</c:v>
                      </c:pt>
                    </c:numCache>
                  </c:numRef>
                </c:val>
                <c:extLst xmlns:c15="http://schemas.microsoft.com/office/drawing/2012/chart">
                  <c:ext xmlns:c16="http://schemas.microsoft.com/office/drawing/2014/chart" uri="{C3380CC4-5D6E-409C-BE32-E72D297353CC}">
                    <c16:uniqueId val="{0000004D-705D-4F0A-A385-AB4DC8980013}"/>
                  </c:ext>
                </c:extLst>
              </c15:ser>
            </c15:filteredBarSeries>
            <c15:filteredBarSeries>
              <c15:ser>
                <c:idx val="77"/>
                <c:order val="77"/>
                <c:tx>
                  <c:strRef>
                    <c:extLst xmlns:c15="http://schemas.microsoft.com/office/drawing/2012/chart">
                      <c:ext xmlns:c15="http://schemas.microsoft.com/office/drawing/2012/chart" uri="{02D57815-91ED-43cb-92C2-25804820EDAC}">
                        <c15:formulaRef>
                          <c15:sqref>'Table for graphs 25-26'!$A$79</c15:sqref>
                        </c15:formulaRef>
                      </c:ext>
                    </c:extLst>
                    <c:strCache>
                      <c:ptCount val="1"/>
                      <c:pt idx="0">
                        <c:v>Breast - Reported Backlog Total</c:v>
                      </c:pt>
                    </c:strCache>
                  </c:strRef>
                </c:tx>
                <c:spPr>
                  <a:solidFill>
                    <a:schemeClr val="accent5">
                      <a:tint val="56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25-26'!$B$79:$DA$79</c15:sqref>
                        </c15:formulaRef>
                      </c:ext>
                    </c:extLst>
                    <c:numCache>
                      <c:formatCode>0</c:formatCode>
                      <c:ptCount val="104"/>
                      <c:pt idx="0">
                        <c:v>11</c:v>
                      </c:pt>
                      <c:pt idx="1">
                        <c:v>12</c:v>
                      </c:pt>
                      <c:pt idx="2">
                        <c:v>10</c:v>
                      </c:pt>
                      <c:pt idx="3">
                        <c:v>8</c:v>
                      </c:pt>
                      <c:pt idx="4">
                        <c:v>13</c:v>
                      </c:pt>
                      <c:pt idx="5">
                        <c:v>23</c:v>
                      </c:pt>
                      <c:pt idx="6">
                        <c:v>18</c:v>
                      </c:pt>
                      <c:pt idx="7">
                        <c:v>23</c:v>
                      </c:pt>
                      <c:pt idx="8">
                        <c:v>19</c:v>
                      </c:pt>
                      <c:pt idx="9">
                        <c:v>17</c:v>
                      </c:pt>
                      <c:pt idx="10">
                        <c:v>18</c:v>
                      </c:pt>
                      <c:pt idx="11">
                        <c:v>13</c:v>
                      </c:pt>
                      <c:pt idx="12">
                        <c:v>14</c:v>
                      </c:pt>
                      <c:pt idx="13">
                        <c:v>14</c:v>
                      </c:pt>
                      <c:pt idx="14">
                        <c:v>15</c:v>
                      </c:pt>
                      <c:pt idx="15">
                        <c:v>15</c:v>
                      </c:pt>
                      <c:pt idx="16">
                        <c:v>13</c:v>
                      </c:pt>
                      <c:pt idx="17">
                        <c:v>11</c:v>
                      </c:pt>
                      <c:pt idx="18">
                        <c:v>17</c:v>
                      </c:pt>
                      <c:pt idx="19">
                        <c:v>13</c:v>
                      </c:pt>
                      <c:pt idx="20">
                        <c:v>13</c:v>
                      </c:pt>
                      <c:pt idx="21">
                        <c:v>7</c:v>
                      </c:pt>
                      <c:pt idx="22">
                        <c:v>10</c:v>
                      </c:pt>
                      <c:pt idx="23">
                        <c:v>13</c:v>
                      </c:pt>
                      <c:pt idx="24">
                        <c:v>7</c:v>
                      </c:pt>
                      <c:pt idx="25">
                        <c:v>2</c:v>
                      </c:pt>
                      <c:pt idx="26">
                        <c:v>4</c:v>
                      </c:pt>
                      <c:pt idx="27">
                        <c:v>5</c:v>
                      </c:pt>
                      <c:pt idx="28">
                        <c:v>4</c:v>
                      </c:pt>
                      <c:pt idx="29">
                        <c:v>3</c:v>
                      </c:pt>
                      <c:pt idx="30">
                        <c:v>4</c:v>
                      </c:pt>
                      <c:pt idx="31">
                        <c:v>6</c:v>
                      </c:pt>
                      <c:pt idx="32">
                        <c:v>6</c:v>
                      </c:pt>
                      <c:pt idx="33">
                        <c:v>6</c:v>
                      </c:pt>
                      <c:pt idx="34">
                        <c:v>2</c:v>
                      </c:pt>
                      <c:pt idx="35">
                        <c:v>2</c:v>
                      </c:pt>
                      <c:pt idx="36">
                        <c:v>4</c:v>
                      </c:pt>
                      <c:pt idx="37">
                        <c:v>9</c:v>
                      </c:pt>
                      <c:pt idx="38">
                        <c:v>8</c:v>
                      </c:pt>
                      <c:pt idx="39">
                        <c:v>5</c:v>
                      </c:pt>
                      <c:pt idx="40">
                        <c:v>4</c:v>
                      </c:pt>
                      <c:pt idx="41">
                        <c:v>2</c:v>
                      </c:pt>
                      <c:pt idx="42">
                        <c:v>2</c:v>
                      </c:pt>
                      <c:pt idx="43">
                        <c:v>3</c:v>
                      </c:pt>
                      <c:pt idx="44">
                        <c:v>1</c:v>
                      </c:pt>
                      <c:pt idx="45">
                        <c:v>3</c:v>
                      </c:pt>
                      <c:pt idx="46">
                        <c:v>7</c:v>
                      </c:pt>
                      <c:pt idx="47" formatCode="General">
                        <c:v>5</c:v>
                      </c:pt>
                      <c:pt idx="48" formatCode="General">
                        <c:v>7</c:v>
                      </c:pt>
                      <c:pt idx="49" formatCode="General">
                        <c:v>7</c:v>
                      </c:pt>
                      <c:pt idx="50" formatCode="General">
                        <c:v>7</c:v>
                      </c:pt>
                      <c:pt idx="51" formatCode="General">
                        <c:v>6</c:v>
                      </c:pt>
                      <c:pt idx="52" formatCode="General">
                        <c:v>7</c:v>
                      </c:pt>
                      <c:pt idx="53" formatCode="General">
                        <c:v>6</c:v>
                      </c:pt>
                      <c:pt idx="54" formatCode="General">
                        <c:v>5</c:v>
                      </c:pt>
                      <c:pt idx="55" formatCode="General">
                        <c:v>5</c:v>
                      </c:pt>
                      <c:pt idx="56" formatCode="General">
                        <c:v>5</c:v>
                      </c:pt>
                      <c:pt idx="57" formatCode="General">
                        <c:v>2</c:v>
                      </c:pt>
                      <c:pt idx="58" formatCode="General">
                        <c:v>6</c:v>
                      </c:pt>
                      <c:pt idx="59" formatCode="General">
                        <c:v>5</c:v>
                      </c:pt>
                      <c:pt idx="60" formatCode="General">
                        <c:v>7</c:v>
                      </c:pt>
                      <c:pt idx="61" formatCode="General">
                        <c:v>4</c:v>
                      </c:pt>
                      <c:pt idx="62" formatCode="General">
                        <c:v>5</c:v>
                      </c:pt>
                      <c:pt idx="63" formatCode="General">
                        <c:v>4</c:v>
                      </c:pt>
                      <c:pt idx="64" formatCode="General">
                        <c:v>4</c:v>
                      </c:pt>
                      <c:pt idx="65" formatCode="General">
                        <c:v>3</c:v>
                      </c:pt>
                      <c:pt idx="66" formatCode="General">
                        <c:v>2</c:v>
                      </c:pt>
                      <c:pt idx="67" formatCode="General">
                        <c:v>4</c:v>
                      </c:pt>
                      <c:pt idx="68" formatCode="General">
                        <c:v>4</c:v>
                      </c:pt>
                      <c:pt idx="69" formatCode="General">
                        <c:v>5</c:v>
                      </c:pt>
                      <c:pt idx="70" formatCode="General">
                        <c:v>4</c:v>
                      </c:pt>
                      <c:pt idx="71" formatCode="General">
                        <c:v>3</c:v>
                      </c:pt>
                      <c:pt idx="72" formatCode="General">
                        <c:v>4</c:v>
                      </c:pt>
                      <c:pt idx="73" formatCode="General">
                        <c:v>5</c:v>
                      </c:pt>
                    </c:numCache>
                  </c:numRef>
                </c:val>
                <c:extLst xmlns:c15="http://schemas.microsoft.com/office/drawing/2012/chart">
                  <c:ext xmlns:c16="http://schemas.microsoft.com/office/drawing/2014/chart" uri="{C3380CC4-5D6E-409C-BE32-E72D297353CC}">
                    <c16:uniqueId val="{0000004E-705D-4F0A-A385-AB4DC8980013}"/>
                  </c:ext>
                </c:extLst>
              </c15:ser>
            </c15:filteredBarSeries>
            <c15:filteredBarSeries>
              <c15:ser>
                <c:idx val="78"/>
                <c:order val="78"/>
                <c:tx>
                  <c:strRef>
                    <c:extLst xmlns:c15="http://schemas.microsoft.com/office/drawing/2012/chart">
                      <c:ext xmlns:c15="http://schemas.microsoft.com/office/drawing/2012/chart" uri="{02D57815-91ED-43cb-92C2-25804820EDAC}">
                        <c15:formulaRef>
                          <c15:sqref>'Table for graphs 25-26'!$A$80</c15:sqref>
                        </c15:formulaRef>
                      </c:ext>
                    </c:extLst>
                    <c:strCache>
                      <c:ptCount val="1"/>
                      <c:pt idx="0">
                        <c:v>Children's cancer - Reported Backlog Total</c:v>
                      </c:pt>
                    </c:strCache>
                  </c:strRef>
                </c:tx>
                <c:spPr>
                  <a:solidFill>
                    <a:schemeClr val="accent5">
                      <a:tint val="54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25-26'!$B$80:$DA$80</c15:sqref>
                        </c15:formulaRef>
                      </c:ext>
                    </c:extLst>
                    <c:numCache>
                      <c:formatCode>0</c:formatCode>
                      <c:ptCount val="104"/>
                      <c:pt idx="0">
                        <c:v>0</c:v>
                      </c:pt>
                      <c:pt idx="1">
                        <c:v>0</c:v>
                      </c:pt>
                      <c:pt idx="2">
                        <c:v>0</c:v>
                      </c:pt>
                      <c:pt idx="3">
                        <c:v>1</c:v>
                      </c:pt>
                      <c:pt idx="4">
                        <c:v>0</c:v>
                      </c:pt>
                      <c:pt idx="5">
                        <c:v>0</c:v>
                      </c:pt>
                      <c:pt idx="6">
                        <c:v>0</c:v>
                      </c:pt>
                      <c:pt idx="7">
                        <c:v>0</c:v>
                      </c:pt>
                      <c:pt idx="8">
                        <c:v>0</c:v>
                      </c:pt>
                      <c:pt idx="9">
                        <c:v>0</c:v>
                      </c:pt>
                      <c:pt idx="10">
                        <c:v>0</c:v>
                      </c:pt>
                      <c:pt idx="11">
                        <c:v>0</c:v>
                      </c:pt>
                      <c:pt idx="12">
                        <c:v>1</c:v>
                      </c:pt>
                      <c:pt idx="13">
                        <c:v>0</c:v>
                      </c:pt>
                      <c:pt idx="14">
                        <c:v>0</c:v>
                      </c:pt>
                      <c:pt idx="15">
                        <c:v>0</c:v>
                      </c:pt>
                      <c:pt idx="16">
                        <c:v>0</c:v>
                      </c:pt>
                      <c:pt idx="17">
                        <c:v>0</c:v>
                      </c:pt>
                      <c:pt idx="18">
                        <c:v>0</c:v>
                      </c:pt>
                      <c:pt idx="19">
                        <c:v>0</c:v>
                      </c:pt>
                      <c:pt idx="20">
                        <c:v>0</c:v>
                      </c:pt>
                      <c:pt idx="21">
                        <c:v>0</c:v>
                      </c:pt>
                      <c:pt idx="22">
                        <c:v>1</c:v>
                      </c:pt>
                      <c:pt idx="23">
                        <c:v>1</c:v>
                      </c:pt>
                      <c:pt idx="24">
                        <c:v>1</c:v>
                      </c:pt>
                      <c:pt idx="25">
                        <c:v>3</c:v>
                      </c:pt>
                      <c:pt idx="26">
                        <c:v>3</c:v>
                      </c:pt>
                      <c:pt idx="27">
                        <c:v>2</c:v>
                      </c:pt>
                      <c:pt idx="28">
                        <c:v>3</c:v>
                      </c:pt>
                      <c:pt idx="29">
                        <c:v>3</c:v>
                      </c:pt>
                      <c:pt idx="30">
                        <c:v>2</c:v>
                      </c:pt>
                      <c:pt idx="31">
                        <c:v>1</c:v>
                      </c:pt>
                      <c:pt idx="32">
                        <c:v>2</c:v>
                      </c:pt>
                      <c:pt idx="33">
                        <c:v>1</c:v>
                      </c:pt>
                      <c:pt idx="34">
                        <c:v>1</c:v>
                      </c:pt>
                      <c:pt idx="35">
                        <c:v>2</c:v>
                      </c:pt>
                      <c:pt idx="36">
                        <c:v>2</c:v>
                      </c:pt>
                      <c:pt idx="37">
                        <c:v>1</c:v>
                      </c:pt>
                      <c:pt idx="38">
                        <c:v>1</c:v>
                      </c:pt>
                      <c:pt idx="39">
                        <c:v>1</c:v>
                      </c:pt>
                      <c:pt idx="40">
                        <c:v>1</c:v>
                      </c:pt>
                      <c:pt idx="41">
                        <c:v>0</c:v>
                      </c:pt>
                      <c:pt idx="42">
                        <c:v>1</c:v>
                      </c:pt>
                      <c:pt idx="43">
                        <c:v>0</c:v>
                      </c:pt>
                      <c:pt idx="44">
                        <c:v>1</c:v>
                      </c:pt>
                      <c:pt idx="45">
                        <c:v>1</c:v>
                      </c:pt>
                      <c:pt idx="46">
                        <c:v>0</c:v>
                      </c:pt>
                      <c:pt idx="47" formatCode="General">
                        <c:v>0</c:v>
                      </c:pt>
                      <c:pt idx="48" formatCode="General">
                        <c:v>0</c:v>
                      </c:pt>
                      <c:pt idx="49" formatCode="General">
                        <c:v>0</c:v>
                      </c:pt>
                      <c:pt idx="50" formatCode="General">
                        <c:v>0</c:v>
                      </c:pt>
                      <c:pt idx="51" formatCode="General">
                        <c:v>0</c:v>
                      </c:pt>
                      <c:pt idx="52" formatCode="General">
                        <c:v>0</c:v>
                      </c:pt>
                      <c:pt idx="53" formatCode="General">
                        <c:v>0</c:v>
                      </c:pt>
                      <c:pt idx="54" formatCode="General">
                        <c:v>0</c:v>
                      </c:pt>
                      <c:pt idx="55" formatCode="General">
                        <c:v>1</c:v>
                      </c:pt>
                      <c:pt idx="56" formatCode="General">
                        <c:v>0</c:v>
                      </c:pt>
                      <c:pt idx="57" formatCode="General">
                        <c:v>0</c:v>
                      </c:pt>
                      <c:pt idx="58" formatCode="General">
                        <c:v>0</c:v>
                      </c:pt>
                      <c:pt idx="59" formatCode="General">
                        <c:v>1</c:v>
                      </c:pt>
                      <c:pt idx="60" formatCode="General">
                        <c:v>1</c:v>
                      </c:pt>
                      <c:pt idx="61" formatCode="General">
                        <c:v>0</c:v>
                      </c:pt>
                      <c:pt idx="62" formatCode="General">
                        <c:v>0</c:v>
                      </c:pt>
                      <c:pt idx="63" formatCode="General">
                        <c:v>0</c:v>
                      </c:pt>
                      <c:pt idx="64" formatCode="General">
                        <c:v>0</c:v>
                      </c:pt>
                      <c:pt idx="65" formatCode="General">
                        <c:v>0</c:v>
                      </c:pt>
                      <c:pt idx="66" formatCode="General">
                        <c:v>0</c:v>
                      </c:pt>
                      <c:pt idx="67" formatCode="General">
                        <c:v>0</c:v>
                      </c:pt>
                      <c:pt idx="68" formatCode="General">
                        <c:v>0</c:v>
                      </c:pt>
                      <c:pt idx="69" formatCode="General">
                        <c:v>0</c:v>
                      </c:pt>
                      <c:pt idx="70" formatCode="General">
                        <c:v>0</c:v>
                      </c:pt>
                      <c:pt idx="71" formatCode="General">
                        <c:v>1</c:v>
                      </c:pt>
                      <c:pt idx="72" formatCode="General">
                        <c:v>1</c:v>
                      </c:pt>
                      <c:pt idx="73" formatCode="General">
                        <c:v>1</c:v>
                      </c:pt>
                    </c:numCache>
                  </c:numRef>
                </c:val>
                <c:extLst xmlns:c15="http://schemas.microsoft.com/office/drawing/2012/chart">
                  <c:ext xmlns:c16="http://schemas.microsoft.com/office/drawing/2014/chart" uri="{C3380CC4-5D6E-409C-BE32-E72D297353CC}">
                    <c16:uniqueId val="{0000004F-705D-4F0A-A385-AB4DC8980013}"/>
                  </c:ext>
                </c:extLst>
              </c15:ser>
            </c15:filteredBarSeries>
            <c15:filteredBarSeries>
              <c15:ser>
                <c:idx val="79"/>
                <c:order val="79"/>
                <c:tx>
                  <c:strRef>
                    <c:extLst xmlns:c15="http://schemas.microsoft.com/office/drawing/2012/chart">
                      <c:ext xmlns:c15="http://schemas.microsoft.com/office/drawing/2012/chart" uri="{02D57815-91ED-43cb-92C2-25804820EDAC}">
                        <c15:formulaRef>
                          <c15:sqref>'Table for graphs 25-26'!$A$81</c15:sqref>
                        </c15:formulaRef>
                      </c:ext>
                    </c:extLst>
                    <c:strCache>
                      <c:ptCount val="1"/>
                      <c:pt idx="0">
                        <c:v>Gynaecological - Reported Backlog Total</c:v>
                      </c:pt>
                    </c:strCache>
                  </c:strRef>
                </c:tx>
                <c:spPr>
                  <a:solidFill>
                    <a:schemeClr val="accent5">
                      <a:tint val="53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25-26'!$B$81:$DA$81</c15:sqref>
                        </c15:formulaRef>
                      </c:ext>
                    </c:extLst>
                    <c:numCache>
                      <c:formatCode>0</c:formatCode>
                      <c:ptCount val="104"/>
                      <c:pt idx="0">
                        <c:v>36</c:v>
                      </c:pt>
                      <c:pt idx="1">
                        <c:v>43</c:v>
                      </c:pt>
                      <c:pt idx="2">
                        <c:v>43</c:v>
                      </c:pt>
                      <c:pt idx="3">
                        <c:v>40</c:v>
                      </c:pt>
                      <c:pt idx="4">
                        <c:v>36</c:v>
                      </c:pt>
                      <c:pt idx="5">
                        <c:v>37</c:v>
                      </c:pt>
                      <c:pt idx="6">
                        <c:v>35</c:v>
                      </c:pt>
                      <c:pt idx="7">
                        <c:v>39</c:v>
                      </c:pt>
                      <c:pt idx="8">
                        <c:v>39</c:v>
                      </c:pt>
                      <c:pt idx="9">
                        <c:v>42</c:v>
                      </c:pt>
                      <c:pt idx="10">
                        <c:v>41</c:v>
                      </c:pt>
                      <c:pt idx="11">
                        <c:v>43</c:v>
                      </c:pt>
                      <c:pt idx="12">
                        <c:v>37</c:v>
                      </c:pt>
                      <c:pt idx="13">
                        <c:v>38</c:v>
                      </c:pt>
                      <c:pt idx="14">
                        <c:v>39</c:v>
                      </c:pt>
                      <c:pt idx="15">
                        <c:v>35</c:v>
                      </c:pt>
                      <c:pt idx="16">
                        <c:v>40</c:v>
                      </c:pt>
                      <c:pt idx="17">
                        <c:v>42</c:v>
                      </c:pt>
                      <c:pt idx="18">
                        <c:v>41</c:v>
                      </c:pt>
                      <c:pt idx="19">
                        <c:v>42</c:v>
                      </c:pt>
                      <c:pt idx="20">
                        <c:v>38</c:v>
                      </c:pt>
                      <c:pt idx="21">
                        <c:v>38</c:v>
                      </c:pt>
                      <c:pt idx="22">
                        <c:v>32</c:v>
                      </c:pt>
                      <c:pt idx="23">
                        <c:v>30</c:v>
                      </c:pt>
                      <c:pt idx="24">
                        <c:v>31</c:v>
                      </c:pt>
                      <c:pt idx="25">
                        <c:v>33</c:v>
                      </c:pt>
                      <c:pt idx="26">
                        <c:v>27</c:v>
                      </c:pt>
                      <c:pt idx="27">
                        <c:v>28</c:v>
                      </c:pt>
                      <c:pt idx="28">
                        <c:v>31</c:v>
                      </c:pt>
                      <c:pt idx="29">
                        <c:v>35</c:v>
                      </c:pt>
                      <c:pt idx="30">
                        <c:v>35</c:v>
                      </c:pt>
                      <c:pt idx="31">
                        <c:v>34</c:v>
                      </c:pt>
                      <c:pt idx="32">
                        <c:v>28</c:v>
                      </c:pt>
                      <c:pt idx="33">
                        <c:v>32</c:v>
                      </c:pt>
                      <c:pt idx="34">
                        <c:v>30</c:v>
                      </c:pt>
                      <c:pt idx="35">
                        <c:v>28</c:v>
                      </c:pt>
                      <c:pt idx="36">
                        <c:v>29</c:v>
                      </c:pt>
                      <c:pt idx="37">
                        <c:v>27</c:v>
                      </c:pt>
                      <c:pt idx="38">
                        <c:v>30</c:v>
                      </c:pt>
                      <c:pt idx="39">
                        <c:v>30</c:v>
                      </c:pt>
                      <c:pt idx="40">
                        <c:v>27</c:v>
                      </c:pt>
                      <c:pt idx="41">
                        <c:v>30</c:v>
                      </c:pt>
                      <c:pt idx="42">
                        <c:v>30</c:v>
                      </c:pt>
                      <c:pt idx="43">
                        <c:v>27</c:v>
                      </c:pt>
                      <c:pt idx="44">
                        <c:v>25</c:v>
                      </c:pt>
                      <c:pt idx="45">
                        <c:v>21</c:v>
                      </c:pt>
                      <c:pt idx="46">
                        <c:v>19</c:v>
                      </c:pt>
                      <c:pt idx="47" formatCode="General">
                        <c:v>17</c:v>
                      </c:pt>
                      <c:pt idx="48" formatCode="General">
                        <c:v>16</c:v>
                      </c:pt>
                      <c:pt idx="49" formatCode="General">
                        <c:v>19</c:v>
                      </c:pt>
                      <c:pt idx="50" formatCode="General">
                        <c:v>16</c:v>
                      </c:pt>
                      <c:pt idx="51" formatCode="General">
                        <c:v>17</c:v>
                      </c:pt>
                      <c:pt idx="52" formatCode="General">
                        <c:v>17</c:v>
                      </c:pt>
                      <c:pt idx="53" formatCode="General">
                        <c:v>15</c:v>
                      </c:pt>
                      <c:pt idx="54" formatCode="General">
                        <c:v>20</c:v>
                      </c:pt>
                      <c:pt idx="55" formatCode="General">
                        <c:v>30</c:v>
                      </c:pt>
                      <c:pt idx="56" formatCode="General">
                        <c:v>32</c:v>
                      </c:pt>
                      <c:pt idx="57" formatCode="General">
                        <c:v>34</c:v>
                      </c:pt>
                      <c:pt idx="58" formatCode="General">
                        <c:v>32</c:v>
                      </c:pt>
                      <c:pt idx="59" formatCode="General">
                        <c:v>33</c:v>
                      </c:pt>
                      <c:pt idx="60" formatCode="General">
                        <c:v>29</c:v>
                      </c:pt>
                      <c:pt idx="61" formatCode="General">
                        <c:v>24</c:v>
                      </c:pt>
                      <c:pt idx="62" formatCode="General">
                        <c:v>28</c:v>
                      </c:pt>
                      <c:pt idx="63" formatCode="General">
                        <c:v>24</c:v>
                      </c:pt>
                      <c:pt idx="64" formatCode="General">
                        <c:v>22</c:v>
                      </c:pt>
                      <c:pt idx="65" formatCode="General">
                        <c:v>32</c:v>
                      </c:pt>
                      <c:pt idx="66" formatCode="General">
                        <c:v>33</c:v>
                      </c:pt>
                      <c:pt idx="67" formatCode="General">
                        <c:v>34</c:v>
                      </c:pt>
                      <c:pt idx="68" formatCode="General">
                        <c:v>30</c:v>
                      </c:pt>
                      <c:pt idx="69" formatCode="General">
                        <c:v>34</c:v>
                      </c:pt>
                      <c:pt idx="70" formatCode="General">
                        <c:v>36</c:v>
                      </c:pt>
                      <c:pt idx="71" formatCode="General">
                        <c:v>36</c:v>
                      </c:pt>
                      <c:pt idx="72" formatCode="General">
                        <c:v>37</c:v>
                      </c:pt>
                      <c:pt idx="73" formatCode="General">
                        <c:v>36</c:v>
                      </c:pt>
                    </c:numCache>
                  </c:numRef>
                </c:val>
                <c:extLst xmlns:c15="http://schemas.microsoft.com/office/drawing/2012/chart">
                  <c:ext xmlns:c16="http://schemas.microsoft.com/office/drawing/2014/chart" uri="{C3380CC4-5D6E-409C-BE32-E72D297353CC}">
                    <c16:uniqueId val="{00000050-705D-4F0A-A385-AB4DC8980013}"/>
                  </c:ext>
                </c:extLst>
              </c15:ser>
            </c15:filteredBarSeries>
            <c15:filteredBarSeries>
              <c15:ser>
                <c:idx val="80"/>
                <c:order val="80"/>
                <c:tx>
                  <c:strRef>
                    <c:extLst xmlns:c15="http://schemas.microsoft.com/office/drawing/2012/chart">
                      <c:ext xmlns:c15="http://schemas.microsoft.com/office/drawing/2012/chart" uri="{02D57815-91ED-43cb-92C2-25804820EDAC}">
                        <c15:formulaRef>
                          <c15:sqref>'Table for graphs 25-26'!$A$82</c15:sqref>
                        </c15:formulaRef>
                      </c:ext>
                    </c:extLst>
                    <c:strCache>
                      <c:ptCount val="1"/>
                      <c:pt idx="0">
                        <c:v>Haematological - Reported Backlog Total</c:v>
                      </c:pt>
                    </c:strCache>
                  </c:strRef>
                </c:tx>
                <c:spPr>
                  <a:solidFill>
                    <a:schemeClr val="accent5">
                      <a:tint val="51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25-26'!$B$82:$DA$82</c15:sqref>
                        </c15:formulaRef>
                      </c:ext>
                    </c:extLst>
                    <c:numCache>
                      <c:formatCode>0</c:formatCode>
                      <c:ptCount val="104"/>
                      <c:pt idx="0">
                        <c:v>9</c:v>
                      </c:pt>
                      <c:pt idx="1">
                        <c:v>6</c:v>
                      </c:pt>
                      <c:pt idx="2">
                        <c:v>7</c:v>
                      </c:pt>
                      <c:pt idx="3">
                        <c:v>7</c:v>
                      </c:pt>
                      <c:pt idx="4">
                        <c:v>8</c:v>
                      </c:pt>
                      <c:pt idx="5">
                        <c:v>8</c:v>
                      </c:pt>
                      <c:pt idx="6">
                        <c:v>6</c:v>
                      </c:pt>
                      <c:pt idx="7">
                        <c:v>7</c:v>
                      </c:pt>
                      <c:pt idx="8">
                        <c:v>7</c:v>
                      </c:pt>
                      <c:pt idx="9">
                        <c:v>6</c:v>
                      </c:pt>
                      <c:pt idx="10">
                        <c:v>4</c:v>
                      </c:pt>
                      <c:pt idx="11">
                        <c:v>7</c:v>
                      </c:pt>
                      <c:pt idx="12">
                        <c:v>6</c:v>
                      </c:pt>
                      <c:pt idx="13">
                        <c:v>6</c:v>
                      </c:pt>
                      <c:pt idx="14">
                        <c:v>11</c:v>
                      </c:pt>
                      <c:pt idx="15">
                        <c:v>9</c:v>
                      </c:pt>
                      <c:pt idx="16">
                        <c:v>10</c:v>
                      </c:pt>
                      <c:pt idx="17">
                        <c:v>9</c:v>
                      </c:pt>
                      <c:pt idx="18">
                        <c:v>9</c:v>
                      </c:pt>
                      <c:pt idx="19">
                        <c:v>7</c:v>
                      </c:pt>
                      <c:pt idx="20">
                        <c:v>6</c:v>
                      </c:pt>
                      <c:pt idx="21">
                        <c:v>7</c:v>
                      </c:pt>
                      <c:pt idx="22">
                        <c:v>8</c:v>
                      </c:pt>
                      <c:pt idx="23">
                        <c:v>6</c:v>
                      </c:pt>
                      <c:pt idx="24">
                        <c:v>8</c:v>
                      </c:pt>
                      <c:pt idx="25">
                        <c:v>10</c:v>
                      </c:pt>
                      <c:pt idx="26">
                        <c:v>8</c:v>
                      </c:pt>
                      <c:pt idx="27">
                        <c:v>8</c:v>
                      </c:pt>
                      <c:pt idx="28">
                        <c:v>7</c:v>
                      </c:pt>
                      <c:pt idx="29">
                        <c:v>7</c:v>
                      </c:pt>
                      <c:pt idx="30">
                        <c:v>6</c:v>
                      </c:pt>
                      <c:pt idx="31">
                        <c:v>4</c:v>
                      </c:pt>
                      <c:pt idx="32">
                        <c:v>7</c:v>
                      </c:pt>
                      <c:pt idx="33">
                        <c:v>7</c:v>
                      </c:pt>
                      <c:pt idx="34">
                        <c:v>6</c:v>
                      </c:pt>
                      <c:pt idx="35">
                        <c:v>6</c:v>
                      </c:pt>
                      <c:pt idx="36">
                        <c:v>8</c:v>
                      </c:pt>
                      <c:pt idx="37">
                        <c:v>8</c:v>
                      </c:pt>
                      <c:pt idx="38">
                        <c:v>12</c:v>
                      </c:pt>
                      <c:pt idx="39">
                        <c:v>12</c:v>
                      </c:pt>
                      <c:pt idx="40">
                        <c:v>13</c:v>
                      </c:pt>
                      <c:pt idx="41">
                        <c:v>13</c:v>
                      </c:pt>
                      <c:pt idx="42">
                        <c:v>11</c:v>
                      </c:pt>
                      <c:pt idx="43">
                        <c:v>11</c:v>
                      </c:pt>
                      <c:pt idx="44">
                        <c:v>13</c:v>
                      </c:pt>
                      <c:pt idx="45">
                        <c:v>13</c:v>
                      </c:pt>
                      <c:pt idx="46">
                        <c:v>12</c:v>
                      </c:pt>
                      <c:pt idx="47" formatCode="General">
                        <c:v>10</c:v>
                      </c:pt>
                      <c:pt idx="48" formatCode="General">
                        <c:v>9</c:v>
                      </c:pt>
                      <c:pt idx="49" formatCode="General">
                        <c:v>11</c:v>
                      </c:pt>
                      <c:pt idx="50" formatCode="General">
                        <c:v>11</c:v>
                      </c:pt>
                      <c:pt idx="51" formatCode="General">
                        <c:v>13</c:v>
                      </c:pt>
                      <c:pt idx="52" formatCode="General">
                        <c:v>11</c:v>
                      </c:pt>
                      <c:pt idx="53" formatCode="General">
                        <c:v>10</c:v>
                      </c:pt>
                      <c:pt idx="54" formatCode="General">
                        <c:v>12</c:v>
                      </c:pt>
                      <c:pt idx="55" formatCode="General">
                        <c:v>14</c:v>
                      </c:pt>
                      <c:pt idx="56" formatCode="General">
                        <c:v>13</c:v>
                      </c:pt>
                      <c:pt idx="57" formatCode="General">
                        <c:v>15</c:v>
                      </c:pt>
                      <c:pt idx="58" formatCode="General">
                        <c:v>17</c:v>
                      </c:pt>
                      <c:pt idx="59" formatCode="General">
                        <c:v>17</c:v>
                      </c:pt>
                      <c:pt idx="60" formatCode="General">
                        <c:v>17</c:v>
                      </c:pt>
                      <c:pt idx="61" formatCode="General">
                        <c:v>17</c:v>
                      </c:pt>
                      <c:pt idx="62" formatCode="General">
                        <c:v>26</c:v>
                      </c:pt>
                      <c:pt idx="63" formatCode="General">
                        <c:v>20</c:v>
                      </c:pt>
                      <c:pt idx="64" formatCode="General">
                        <c:v>16</c:v>
                      </c:pt>
                      <c:pt idx="65" formatCode="General">
                        <c:v>18</c:v>
                      </c:pt>
                      <c:pt idx="66" formatCode="General">
                        <c:v>16</c:v>
                      </c:pt>
                      <c:pt idx="67" formatCode="General">
                        <c:v>15</c:v>
                      </c:pt>
                      <c:pt idx="68" formatCode="General">
                        <c:v>20</c:v>
                      </c:pt>
                      <c:pt idx="69" formatCode="General">
                        <c:v>20</c:v>
                      </c:pt>
                      <c:pt idx="70" formatCode="General">
                        <c:v>23</c:v>
                      </c:pt>
                      <c:pt idx="71" formatCode="General">
                        <c:v>23</c:v>
                      </c:pt>
                      <c:pt idx="72" formatCode="General">
                        <c:v>18</c:v>
                      </c:pt>
                      <c:pt idx="73" formatCode="General">
                        <c:v>20</c:v>
                      </c:pt>
                    </c:numCache>
                  </c:numRef>
                </c:val>
                <c:extLst xmlns:c15="http://schemas.microsoft.com/office/drawing/2012/chart">
                  <c:ext xmlns:c16="http://schemas.microsoft.com/office/drawing/2014/chart" uri="{C3380CC4-5D6E-409C-BE32-E72D297353CC}">
                    <c16:uniqueId val="{00000051-705D-4F0A-A385-AB4DC8980013}"/>
                  </c:ext>
                </c:extLst>
              </c15:ser>
            </c15:filteredBarSeries>
            <c15:filteredBarSeries>
              <c15:ser>
                <c:idx val="81"/>
                <c:order val="81"/>
                <c:tx>
                  <c:strRef>
                    <c:extLst xmlns:c15="http://schemas.microsoft.com/office/drawing/2012/chart">
                      <c:ext xmlns:c15="http://schemas.microsoft.com/office/drawing/2012/chart" uri="{02D57815-91ED-43cb-92C2-25804820EDAC}">
                        <c15:formulaRef>
                          <c15:sqref>'Table for graphs 25-26'!$A$83</c15:sqref>
                        </c15:formulaRef>
                      </c:ext>
                    </c:extLst>
                    <c:strCache>
                      <c:ptCount val="1"/>
                      <c:pt idx="0">
                        <c:v>Head and neck - Reported Backlog Total</c:v>
                      </c:pt>
                    </c:strCache>
                  </c:strRef>
                </c:tx>
                <c:spPr>
                  <a:solidFill>
                    <a:schemeClr val="accent5">
                      <a:tint val="50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25-26'!$B$83:$DA$83</c15:sqref>
                        </c15:formulaRef>
                      </c:ext>
                    </c:extLst>
                    <c:numCache>
                      <c:formatCode>0</c:formatCode>
                      <c:ptCount val="104"/>
                      <c:pt idx="0">
                        <c:v>6</c:v>
                      </c:pt>
                      <c:pt idx="1">
                        <c:v>10</c:v>
                      </c:pt>
                      <c:pt idx="2">
                        <c:v>13</c:v>
                      </c:pt>
                      <c:pt idx="3">
                        <c:v>12</c:v>
                      </c:pt>
                      <c:pt idx="4">
                        <c:v>9</c:v>
                      </c:pt>
                      <c:pt idx="5">
                        <c:v>6</c:v>
                      </c:pt>
                      <c:pt idx="6">
                        <c:v>5</c:v>
                      </c:pt>
                      <c:pt idx="7">
                        <c:v>8</c:v>
                      </c:pt>
                      <c:pt idx="8">
                        <c:v>6</c:v>
                      </c:pt>
                      <c:pt idx="9">
                        <c:v>11</c:v>
                      </c:pt>
                      <c:pt idx="10">
                        <c:v>15</c:v>
                      </c:pt>
                      <c:pt idx="11">
                        <c:v>11</c:v>
                      </c:pt>
                      <c:pt idx="12">
                        <c:v>11</c:v>
                      </c:pt>
                      <c:pt idx="13">
                        <c:v>11</c:v>
                      </c:pt>
                      <c:pt idx="14">
                        <c:v>14</c:v>
                      </c:pt>
                      <c:pt idx="15">
                        <c:v>16</c:v>
                      </c:pt>
                      <c:pt idx="16">
                        <c:v>16</c:v>
                      </c:pt>
                      <c:pt idx="17">
                        <c:v>12</c:v>
                      </c:pt>
                      <c:pt idx="18">
                        <c:v>12</c:v>
                      </c:pt>
                      <c:pt idx="19">
                        <c:v>14</c:v>
                      </c:pt>
                      <c:pt idx="20">
                        <c:v>17</c:v>
                      </c:pt>
                      <c:pt idx="21">
                        <c:v>18</c:v>
                      </c:pt>
                      <c:pt idx="22">
                        <c:v>15</c:v>
                      </c:pt>
                      <c:pt idx="23">
                        <c:v>16</c:v>
                      </c:pt>
                      <c:pt idx="24">
                        <c:v>14</c:v>
                      </c:pt>
                      <c:pt idx="25">
                        <c:v>13</c:v>
                      </c:pt>
                      <c:pt idx="26">
                        <c:v>16</c:v>
                      </c:pt>
                      <c:pt idx="27">
                        <c:v>13</c:v>
                      </c:pt>
                      <c:pt idx="28">
                        <c:v>9</c:v>
                      </c:pt>
                      <c:pt idx="29">
                        <c:v>13</c:v>
                      </c:pt>
                      <c:pt idx="30">
                        <c:v>7</c:v>
                      </c:pt>
                      <c:pt idx="31">
                        <c:v>7</c:v>
                      </c:pt>
                      <c:pt idx="32">
                        <c:v>7</c:v>
                      </c:pt>
                      <c:pt idx="33">
                        <c:v>7</c:v>
                      </c:pt>
                      <c:pt idx="34">
                        <c:v>10</c:v>
                      </c:pt>
                      <c:pt idx="35">
                        <c:v>11</c:v>
                      </c:pt>
                      <c:pt idx="36">
                        <c:v>10</c:v>
                      </c:pt>
                      <c:pt idx="37">
                        <c:v>12</c:v>
                      </c:pt>
                      <c:pt idx="38">
                        <c:v>14</c:v>
                      </c:pt>
                      <c:pt idx="39">
                        <c:v>13</c:v>
                      </c:pt>
                      <c:pt idx="40">
                        <c:v>12</c:v>
                      </c:pt>
                      <c:pt idx="41">
                        <c:v>15</c:v>
                      </c:pt>
                      <c:pt idx="42">
                        <c:v>17</c:v>
                      </c:pt>
                      <c:pt idx="43">
                        <c:v>15</c:v>
                      </c:pt>
                      <c:pt idx="44">
                        <c:v>13</c:v>
                      </c:pt>
                      <c:pt idx="45">
                        <c:v>10</c:v>
                      </c:pt>
                      <c:pt idx="46">
                        <c:v>7</c:v>
                      </c:pt>
                      <c:pt idx="47" formatCode="General">
                        <c:v>5</c:v>
                      </c:pt>
                      <c:pt idx="48" formatCode="General">
                        <c:v>6</c:v>
                      </c:pt>
                      <c:pt idx="49" formatCode="General">
                        <c:v>9</c:v>
                      </c:pt>
                      <c:pt idx="50" formatCode="General">
                        <c:v>8</c:v>
                      </c:pt>
                      <c:pt idx="51" formatCode="General">
                        <c:v>8</c:v>
                      </c:pt>
                      <c:pt idx="52" formatCode="General">
                        <c:v>10</c:v>
                      </c:pt>
                      <c:pt idx="53" formatCode="General">
                        <c:v>10</c:v>
                      </c:pt>
                      <c:pt idx="54" formatCode="General">
                        <c:v>7</c:v>
                      </c:pt>
                      <c:pt idx="55" formatCode="General">
                        <c:v>8</c:v>
                      </c:pt>
                      <c:pt idx="56" formatCode="General">
                        <c:v>4</c:v>
                      </c:pt>
                      <c:pt idx="57" formatCode="General">
                        <c:v>5</c:v>
                      </c:pt>
                      <c:pt idx="58" formatCode="General">
                        <c:v>8</c:v>
                      </c:pt>
                      <c:pt idx="59" formatCode="General">
                        <c:v>13</c:v>
                      </c:pt>
                      <c:pt idx="60" formatCode="General">
                        <c:v>15</c:v>
                      </c:pt>
                      <c:pt idx="61" formatCode="General">
                        <c:v>21</c:v>
                      </c:pt>
                      <c:pt idx="62" formatCode="General">
                        <c:v>18</c:v>
                      </c:pt>
                      <c:pt idx="63" formatCode="General">
                        <c:v>17</c:v>
                      </c:pt>
                      <c:pt idx="64" formatCode="General">
                        <c:v>16</c:v>
                      </c:pt>
                      <c:pt idx="65" formatCode="General">
                        <c:v>16</c:v>
                      </c:pt>
                      <c:pt idx="66" formatCode="General">
                        <c:v>13</c:v>
                      </c:pt>
                      <c:pt idx="67" formatCode="General">
                        <c:v>12</c:v>
                      </c:pt>
                      <c:pt idx="68" formatCode="General">
                        <c:v>9</c:v>
                      </c:pt>
                      <c:pt idx="69" formatCode="General">
                        <c:v>11</c:v>
                      </c:pt>
                      <c:pt idx="70" formatCode="General">
                        <c:v>10</c:v>
                      </c:pt>
                      <c:pt idx="71" formatCode="General">
                        <c:v>14</c:v>
                      </c:pt>
                      <c:pt idx="72" formatCode="General">
                        <c:v>16</c:v>
                      </c:pt>
                      <c:pt idx="73" formatCode="General">
                        <c:v>18</c:v>
                      </c:pt>
                    </c:numCache>
                  </c:numRef>
                </c:val>
                <c:extLst xmlns:c15="http://schemas.microsoft.com/office/drawing/2012/chart">
                  <c:ext xmlns:c16="http://schemas.microsoft.com/office/drawing/2014/chart" uri="{C3380CC4-5D6E-409C-BE32-E72D297353CC}">
                    <c16:uniqueId val="{00000052-705D-4F0A-A385-AB4DC8980013}"/>
                  </c:ext>
                </c:extLst>
              </c15:ser>
            </c15:filteredBarSeries>
            <c15:filteredBarSeries>
              <c15:ser>
                <c:idx val="82"/>
                <c:order val="82"/>
                <c:tx>
                  <c:strRef>
                    <c:extLst xmlns:c15="http://schemas.microsoft.com/office/drawing/2012/chart">
                      <c:ext xmlns:c15="http://schemas.microsoft.com/office/drawing/2012/chart" uri="{02D57815-91ED-43cb-92C2-25804820EDAC}">
                        <c15:formulaRef>
                          <c15:sqref>'Table for graphs 25-26'!$A$84</c15:sqref>
                        </c15:formulaRef>
                      </c:ext>
                    </c:extLst>
                    <c:strCache>
                      <c:ptCount val="1"/>
                      <c:pt idx="0">
                        <c:v>Lower Gastrointestinal - Reported Backlog Total</c:v>
                      </c:pt>
                    </c:strCache>
                  </c:strRef>
                </c:tx>
                <c:spPr>
                  <a:solidFill>
                    <a:schemeClr val="accent5">
                      <a:tint val="48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25-26'!$B$84:$DA$84</c15:sqref>
                        </c15:formulaRef>
                      </c:ext>
                    </c:extLst>
                    <c:numCache>
                      <c:formatCode>0</c:formatCode>
                      <c:ptCount val="104"/>
                      <c:pt idx="0">
                        <c:v>38</c:v>
                      </c:pt>
                      <c:pt idx="1">
                        <c:v>35</c:v>
                      </c:pt>
                      <c:pt idx="2">
                        <c:v>32</c:v>
                      </c:pt>
                      <c:pt idx="3">
                        <c:v>30</c:v>
                      </c:pt>
                      <c:pt idx="4">
                        <c:v>52</c:v>
                      </c:pt>
                      <c:pt idx="5">
                        <c:v>60</c:v>
                      </c:pt>
                      <c:pt idx="6">
                        <c:v>54</c:v>
                      </c:pt>
                      <c:pt idx="7">
                        <c:v>61</c:v>
                      </c:pt>
                      <c:pt idx="8">
                        <c:v>59</c:v>
                      </c:pt>
                      <c:pt idx="9">
                        <c:v>56</c:v>
                      </c:pt>
                      <c:pt idx="10">
                        <c:v>49</c:v>
                      </c:pt>
                      <c:pt idx="11">
                        <c:v>62</c:v>
                      </c:pt>
                      <c:pt idx="12">
                        <c:v>62</c:v>
                      </c:pt>
                      <c:pt idx="13">
                        <c:v>69</c:v>
                      </c:pt>
                      <c:pt idx="14">
                        <c:v>66</c:v>
                      </c:pt>
                      <c:pt idx="15">
                        <c:v>62</c:v>
                      </c:pt>
                      <c:pt idx="16">
                        <c:v>57</c:v>
                      </c:pt>
                      <c:pt idx="17">
                        <c:v>63</c:v>
                      </c:pt>
                      <c:pt idx="18">
                        <c:v>58</c:v>
                      </c:pt>
                      <c:pt idx="19">
                        <c:v>63</c:v>
                      </c:pt>
                      <c:pt idx="20">
                        <c:v>69</c:v>
                      </c:pt>
                      <c:pt idx="21">
                        <c:v>69</c:v>
                      </c:pt>
                      <c:pt idx="22">
                        <c:v>65</c:v>
                      </c:pt>
                      <c:pt idx="23">
                        <c:v>60</c:v>
                      </c:pt>
                      <c:pt idx="24">
                        <c:v>58</c:v>
                      </c:pt>
                      <c:pt idx="25">
                        <c:v>47</c:v>
                      </c:pt>
                      <c:pt idx="26">
                        <c:v>47</c:v>
                      </c:pt>
                      <c:pt idx="27">
                        <c:v>45</c:v>
                      </c:pt>
                      <c:pt idx="28">
                        <c:v>49</c:v>
                      </c:pt>
                      <c:pt idx="29">
                        <c:v>58</c:v>
                      </c:pt>
                      <c:pt idx="30">
                        <c:v>55</c:v>
                      </c:pt>
                      <c:pt idx="31">
                        <c:v>51</c:v>
                      </c:pt>
                      <c:pt idx="32">
                        <c:v>44</c:v>
                      </c:pt>
                      <c:pt idx="33">
                        <c:v>45</c:v>
                      </c:pt>
                      <c:pt idx="34">
                        <c:v>40</c:v>
                      </c:pt>
                      <c:pt idx="35">
                        <c:v>38</c:v>
                      </c:pt>
                      <c:pt idx="36">
                        <c:v>37</c:v>
                      </c:pt>
                      <c:pt idx="37">
                        <c:v>38</c:v>
                      </c:pt>
                      <c:pt idx="38">
                        <c:v>48</c:v>
                      </c:pt>
                      <c:pt idx="39">
                        <c:v>52</c:v>
                      </c:pt>
                      <c:pt idx="40">
                        <c:v>53</c:v>
                      </c:pt>
                      <c:pt idx="41">
                        <c:v>51</c:v>
                      </c:pt>
                      <c:pt idx="42">
                        <c:v>45</c:v>
                      </c:pt>
                      <c:pt idx="43">
                        <c:v>42</c:v>
                      </c:pt>
                      <c:pt idx="44">
                        <c:v>41</c:v>
                      </c:pt>
                      <c:pt idx="45">
                        <c:v>42</c:v>
                      </c:pt>
                      <c:pt idx="46">
                        <c:v>49</c:v>
                      </c:pt>
                      <c:pt idx="47" formatCode="General">
                        <c:v>42</c:v>
                      </c:pt>
                      <c:pt idx="48" formatCode="General">
                        <c:v>39</c:v>
                      </c:pt>
                      <c:pt idx="49" formatCode="General">
                        <c:v>36</c:v>
                      </c:pt>
                      <c:pt idx="50" formatCode="General">
                        <c:v>35</c:v>
                      </c:pt>
                      <c:pt idx="51" formatCode="General">
                        <c:v>41</c:v>
                      </c:pt>
                      <c:pt idx="52" formatCode="General">
                        <c:v>45</c:v>
                      </c:pt>
                      <c:pt idx="53" formatCode="General">
                        <c:v>57</c:v>
                      </c:pt>
                      <c:pt idx="54" formatCode="General">
                        <c:v>63</c:v>
                      </c:pt>
                      <c:pt idx="55" formatCode="General">
                        <c:v>68</c:v>
                      </c:pt>
                      <c:pt idx="56" formatCode="General">
                        <c:v>67</c:v>
                      </c:pt>
                      <c:pt idx="57" formatCode="General">
                        <c:v>69</c:v>
                      </c:pt>
                      <c:pt idx="58" formatCode="General">
                        <c:v>73</c:v>
                      </c:pt>
                      <c:pt idx="59" formatCode="General">
                        <c:v>70</c:v>
                      </c:pt>
                      <c:pt idx="60" formatCode="General">
                        <c:v>63</c:v>
                      </c:pt>
                      <c:pt idx="61" formatCode="General">
                        <c:v>58</c:v>
                      </c:pt>
                      <c:pt idx="62" formatCode="General">
                        <c:v>64</c:v>
                      </c:pt>
                      <c:pt idx="63" formatCode="General">
                        <c:v>55</c:v>
                      </c:pt>
                      <c:pt idx="64" formatCode="General">
                        <c:v>60</c:v>
                      </c:pt>
                      <c:pt idx="65" formatCode="General">
                        <c:v>61</c:v>
                      </c:pt>
                      <c:pt idx="66" formatCode="General">
                        <c:v>59</c:v>
                      </c:pt>
                      <c:pt idx="67" formatCode="General">
                        <c:v>69</c:v>
                      </c:pt>
                      <c:pt idx="68" formatCode="General">
                        <c:v>62</c:v>
                      </c:pt>
                      <c:pt idx="69" formatCode="General">
                        <c:v>58</c:v>
                      </c:pt>
                      <c:pt idx="70" formatCode="General">
                        <c:v>51</c:v>
                      </c:pt>
                      <c:pt idx="71" formatCode="General">
                        <c:v>54</c:v>
                      </c:pt>
                      <c:pt idx="72" formatCode="General">
                        <c:v>56</c:v>
                      </c:pt>
                      <c:pt idx="73" formatCode="General">
                        <c:v>45</c:v>
                      </c:pt>
                    </c:numCache>
                  </c:numRef>
                </c:val>
                <c:extLst xmlns:c15="http://schemas.microsoft.com/office/drawing/2012/chart">
                  <c:ext xmlns:c16="http://schemas.microsoft.com/office/drawing/2014/chart" uri="{C3380CC4-5D6E-409C-BE32-E72D297353CC}">
                    <c16:uniqueId val="{00000053-705D-4F0A-A385-AB4DC8980013}"/>
                  </c:ext>
                </c:extLst>
              </c15:ser>
            </c15:filteredBarSeries>
            <c15:filteredBarSeries>
              <c15:ser>
                <c:idx val="83"/>
                <c:order val="83"/>
                <c:tx>
                  <c:strRef>
                    <c:extLst xmlns:c15="http://schemas.microsoft.com/office/drawing/2012/chart">
                      <c:ext xmlns:c15="http://schemas.microsoft.com/office/drawing/2012/chart" uri="{02D57815-91ED-43cb-92C2-25804820EDAC}">
                        <c15:formulaRef>
                          <c15:sqref>'Table for graphs 25-26'!$A$85</c15:sqref>
                        </c15:formulaRef>
                      </c:ext>
                    </c:extLst>
                    <c:strCache>
                      <c:ptCount val="1"/>
                      <c:pt idx="0">
                        <c:v>Lung - Reported Backlog Total</c:v>
                      </c:pt>
                    </c:strCache>
                  </c:strRef>
                </c:tx>
                <c:spPr>
                  <a:solidFill>
                    <a:schemeClr val="accent5">
                      <a:tint val="47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25-26'!$B$85:$DA$85</c15:sqref>
                        </c15:formulaRef>
                      </c:ext>
                    </c:extLst>
                    <c:numCache>
                      <c:formatCode>0</c:formatCode>
                      <c:ptCount val="104"/>
                      <c:pt idx="0">
                        <c:v>19</c:v>
                      </c:pt>
                      <c:pt idx="1">
                        <c:v>21</c:v>
                      </c:pt>
                      <c:pt idx="2">
                        <c:v>24</c:v>
                      </c:pt>
                      <c:pt idx="3">
                        <c:v>21</c:v>
                      </c:pt>
                      <c:pt idx="4">
                        <c:v>19</c:v>
                      </c:pt>
                      <c:pt idx="5">
                        <c:v>19</c:v>
                      </c:pt>
                      <c:pt idx="6">
                        <c:v>15</c:v>
                      </c:pt>
                      <c:pt idx="7">
                        <c:v>16</c:v>
                      </c:pt>
                      <c:pt idx="8">
                        <c:v>18</c:v>
                      </c:pt>
                      <c:pt idx="9">
                        <c:v>19</c:v>
                      </c:pt>
                      <c:pt idx="10">
                        <c:v>15</c:v>
                      </c:pt>
                      <c:pt idx="11">
                        <c:v>16</c:v>
                      </c:pt>
                      <c:pt idx="12">
                        <c:v>16</c:v>
                      </c:pt>
                      <c:pt idx="13">
                        <c:v>17</c:v>
                      </c:pt>
                      <c:pt idx="14">
                        <c:v>17</c:v>
                      </c:pt>
                      <c:pt idx="15">
                        <c:v>20</c:v>
                      </c:pt>
                      <c:pt idx="16">
                        <c:v>35</c:v>
                      </c:pt>
                      <c:pt idx="17">
                        <c:v>21</c:v>
                      </c:pt>
                      <c:pt idx="18">
                        <c:v>20</c:v>
                      </c:pt>
                      <c:pt idx="19">
                        <c:v>23</c:v>
                      </c:pt>
                      <c:pt idx="20">
                        <c:v>21</c:v>
                      </c:pt>
                      <c:pt idx="21">
                        <c:v>22</c:v>
                      </c:pt>
                      <c:pt idx="22">
                        <c:v>20</c:v>
                      </c:pt>
                      <c:pt idx="23">
                        <c:v>21</c:v>
                      </c:pt>
                      <c:pt idx="24">
                        <c:v>19</c:v>
                      </c:pt>
                      <c:pt idx="25">
                        <c:v>21</c:v>
                      </c:pt>
                      <c:pt idx="26">
                        <c:v>21</c:v>
                      </c:pt>
                      <c:pt idx="27">
                        <c:v>22</c:v>
                      </c:pt>
                      <c:pt idx="28">
                        <c:v>21</c:v>
                      </c:pt>
                      <c:pt idx="29">
                        <c:v>24</c:v>
                      </c:pt>
                      <c:pt idx="30">
                        <c:v>22</c:v>
                      </c:pt>
                      <c:pt idx="31">
                        <c:v>17</c:v>
                      </c:pt>
                      <c:pt idx="32">
                        <c:v>13</c:v>
                      </c:pt>
                      <c:pt idx="33">
                        <c:v>11</c:v>
                      </c:pt>
                      <c:pt idx="34">
                        <c:v>14</c:v>
                      </c:pt>
                      <c:pt idx="35">
                        <c:v>15</c:v>
                      </c:pt>
                      <c:pt idx="36">
                        <c:v>14</c:v>
                      </c:pt>
                      <c:pt idx="37">
                        <c:v>14</c:v>
                      </c:pt>
                      <c:pt idx="38">
                        <c:v>17</c:v>
                      </c:pt>
                      <c:pt idx="39">
                        <c:v>20</c:v>
                      </c:pt>
                      <c:pt idx="40">
                        <c:v>22</c:v>
                      </c:pt>
                      <c:pt idx="41">
                        <c:v>22</c:v>
                      </c:pt>
                      <c:pt idx="42">
                        <c:v>21</c:v>
                      </c:pt>
                      <c:pt idx="43">
                        <c:v>21</c:v>
                      </c:pt>
                      <c:pt idx="44">
                        <c:v>20</c:v>
                      </c:pt>
                      <c:pt idx="45">
                        <c:v>19</c:v>
                      </c:pt>
                      <c:pt idx="46">
                        <c:v>17</c:v>
                      </c:pt>
                      <c:pt idx="47" formatCode="General">
                        <c:v>16</c:v>
                      </c:pt>
                      <c:pt idx="48" formatCode="General">
                        <c:v>17</c:v>
                      </c:pt>
                      <c:pt idx="49" formatCode="General">
                        <c:v>20</c:v>
                      </c:pt>
                      <c:pt idx="50" formatCode="General">
                        <c:v>23</c:v>
                      </c:pt>
                      <c:pt idx="51" formatCode="General">
                        <c:v>24</c:v>
                      </c:pt>
                      <c:pt idx="52" formatCode="General">
                        <c:v>23</c:v>
                      </c:pt>
                      <c:pt idx="53" formatCode="General">
                        <c:v>19</c:v>
                      </c:pt>
                      <c:pt idx="54" formatCode="General">
                        <c:v>23</c:v>
                      </c:pt>
                      <c:pt idx="55" formatCode="General">
                        <c:v>24</c:v>
                      </c:pt>
                      <c:pt idx="56" formatCode="General">
                        <c:v>26</c:v>
                      </c:pt>
                      <c:pt idx="57" formatCode="General">
                        <c:v>23</c:v>
                      </c:pt>
                      <c:pt idx="58" formatCode="General">
                        <c:v>23</c:v>
                      </c:pt>
                      <c:pt idx="59" formatCode="General">
                        <c:v>20</c:v>
                      </c:pt>
                      <c:pt idx="60" formatCode="General">
                        <c:v>16</c:v>
                      </c:pt>
                      <c:pt idx="61" formatCode="General">
                        <c:v>18</c:v>
                      </c:pt>
                      <c:pt idx="62" formatCode="General">
                        <c:v>14</c:v>
                      </c:pt>
                      <c:pt idx="63" formatCode="General">
                        <c:v>9</c:v>
                      </c:pt>
                      <c:pt idx="64" formatCode="General">
                        <c:v>7</c:v>
                      </c:pt>
                      <c:pt idx="65" formatCode="General">
                        <c:v>11</c:v>
                      </c:pt>
                      <c:pt idx="66" formatCode="General">
                        <c:v>15</c:v>
                      </c:pt>
                      <c:pt idx="67" formatCode="General">
                        <c:v>16</c:v>
                      </c:pt>
                      <c:pt idx="68" formatCode="General">
                        <c:v>15</c:v>
                      </c:pt>
                      <c:pt idx="69" formatCode="General">
                        <c:v>18</c:v>
                      </c:pt>
                      <c:pt idx="70" formatCode="General">
                        <c:v>15</c:v>
                      </c:pt>
                      <c:pt idx="71" formatCode="General">
                        <c:v>16</c:v>
                      </c:pt>
                      <c:pt idx="72" formatCode="General">
                        <c:v>13</c:v>
                      </c:pt>
                      <c:pt idx="73" formatCode="General">
                        <c:v>15</c:v>
                      </c:pt>
                    </c:numCache>
                  </c:numRef>
                </c:val>
                <c:extLst xmlns:c15="http://schemas.microsoft.com/office/drawing/2012/chart">
                  <c:ext xmlns:c16="http://schemas.microsoft.com/office/drawing/2014/chart" uri="{C3380CC4-5D6E-409C-BE32-E72D297353CC}">
                    <c16:uniqueId val="{00000054-705D-4F0A-A385-AB4DC8980013}"/>
                  </c:ext>
                </c:extLst>
              </c15:ser>
            </c15:filteredBarSeries>
            <c15:filteredBarSeries>
              <c15:ser>
                <c:idx val="84"/>
                <c:order val="84"/>
                <c:tx>
                  <c:strRef>
                    <c:extLst xmlns:c15="http://schemas.microsoft.com/office/drawing/2012/chart">
                      <c:ext xmlns:c15="http://schemas.microsoft.com/office/drawing/2012/chart" uri="{02D57815-91ED-43cb-92C2-25804820EDAC}">
                        <c15:formulaRef>
                          <c15:sqref>'Table for graphs 25-26'!$A$86</c15:sqref>
                        </c15:formulaRef>
                      </c:ext>
                    </c:extLst>
                    <c:strCache>
                      <c:ptCount val="1"/>
                      <c:pt idx="0">
                        <c:v>Other - Reported Backlog Total</c:v>
                      </c:pt>
                    </c:strCache>
                  </c:strRef>
                </c:tx>
                <c:spPr>
                  <a:solidFill>
                    <a:schemeClr val="accent5">
                      <a:tint val="45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25-26'!$B$86:$DA$86</c15:sqref>
                        </c15:formulaRef>
                      </c:ext>
                    </c:extLst>
                    <c:numCache>
                      <c:formatCode>0</c:formatCode>
                      <c:ptCount val="104"/>
                      <c:pt idx="0">
                        <c:v>0</c:v>
                      </c:pt>
                      <c:pt idx="1">
                        <c:v>0</c:v>
                      </c:pt>
                      <c:pt idx="2">
                        <c:v>0</c:v>
                      </c:pt>
                      <c:pt idx="3">
                        <c:v>1</c:v>
                      </c:pt>
                      <c:pt idx="4">
                        <c:v>2</c:v>
                      </c:pt>
                      <c:pt idx="5">
                        <c:v>2</c:v>
                      </c:pt>
                      <c:pt idx="6">
                        <c:v>4</c:v>
                      </c:pt>
                      <c:pt idx="7">
                        <c:v>3</c:v>
                      </c:pt>
                      <c:pt idx="8">
                        <c:v>4</c:v>
                      </c:pt>
                      <c:pt idx="9">
                        <c:v>3</c:v>
                      </c:pt>
                      <c:pt idx="10">
                        <c:v>3</c:v>
                      </c:pt>
                      <c:pt idx="11">
                        <c:v>1</c:v>
                      </c:pt>
                      <c:pt idx="12">
                        <c:v>1</c:v>
                      </c:pt>
                      <c:pt idx="13">
                        <c:v>3</c:v>
                      </c:pt>
                      <c:pt idx="14">
                        <c:v>1</c:v>
                      </c:pt>
                      <c:pt idx="15">
                        <c:v>2</c:v>
                      </c:pt>
                      <c:pt idx="16">
                        <c:v>2</c:v>
                      </c:pt>
                      <c:pt idx="17">
                        <c:v>1</c:v>
                      </c:pt>
                      <c:pt idx="18">
                        <c:v>0</c:v>
                      </c:pt>
                      <c:pt idx="19">
                        <c:v>0</c:v>
                      </c:pt>
                      <c:pt idx="20">
                        <c:v>1</c:v>
                      </c:pt>
                      <c:pt idx="21">
                        <c:v>1</c:v>
                      </c:pt>
                      <c:pt idx="22">
                        <c:v>1</c:v>
                      </c:pt>
                      <c:pt idx="23">
                        <c:v>1</c:v>
                      </c:pt>
                      <c:pt idx="24">
                        <c:v>2</c:v>
                      </c:pt>
                      <c:pt idx="25">
                        <c:v>1</c:v>
                      </c:pt>
                      <c:pt idx="26">
                        <c:v>1</c:v>
                      </c:pt>
                      <c:pt idx="27">
                        <c:v>3</c:v>
                      </c:pt>
                      <c:pt idx="28">
                        <c:v>3</c:v>
                      </c:pt>
                      <c:pt idx="29">
                        <c:v>3</c:v>
                      </c:pt>
                      <c:pt idx="30">
                        <c:v>3</c:v>
                      </c:pt>
                      <c:pt idx="31">
                        <c:v>3</c:v>
                      </c:pt>
                      <c:pt idx="32">
                        <c:v>3</c:v>
                      </c:pt>
                      <c:pt idx="33">
                        <c:v>3</c:v>
                      </c:pt>
                      <c:pt idx="34">
                        <c:v>2</c:v>
                      </c:pt>
                      <c:pt idx="35">
                        <c:v>3</c:v>
                      </c:pt>
                      <c:pt idx="36">
                        <c:v>2</c:v>
                      </c:pt>
                      <c:pt idx="37">
                        <c:v>3</c:v>
                      </c:pt>
                      <c:pt idx="38">
                        <c:v>5</c:v>
                      </c:pt>
                      <c:pt idx="39">
                        <c:v>5</c:v>
                      </c:pt>
                      <c:pt idx="40">
                        <c:v>5</c:v>
                      </c:pt>
                      <c:pt idx="41">
                        <c:v>4</c:v>
                      </c:pt>
                      <c:pt idx="42">
                        <c:v>1</c:v>
                      </c:pt>
                      <c:pt idx="43">
                        <c:v>2</c:v>
                      </c:pt>
                      <c:pt idx="44">
                        <c:v>0</c:v>
                      </c:pt>
                      <c:pt idx="45">
                        <c:v>0</c:v>
                      </c:pt>
                      <c:pt idx="46">
                        <c:v>0</c:v>
                      </c:pt>
                      <c:pt idx="47" formatCode="General">
                        <c:v>1</c:v>
                      </c:pt>
                      <c:pt idx="48" formatCode="General">
                        <c:v>3</c:v>
                      </c:pt>
                      <c:pt idx="49" formatCode="General">
                        <c:v>1</c:v>
                      </c:pt>
                      <c:pt idx="50" formatCode="General">
                        <c:v>2</c:v>
                      </c:pt>
                      <c:pt idx="51" formatCode="General">
                        <c:v>1</c:v>
                      </c:pt>
                      <c:pt idx="52" formatCode="General">
                        <c:v>1</c:v>
                      </c:pt>
                      <c:pt idx="53" formatCode="General">
                        <c:v>1</c:v>
                      </c:pt>
                      <c:pt idx="54" formatCode="General">
                        <c:v>1</c:v>
                      </c:pt>
                      <c:pt idx="55" formatCode="General">
                        <c:v>2</c:v>
                      </c:pt>
                      <c:pt idx="56" formatCode="General">
                        <c:v>1</c:v>
                      </c:pt>
                      <c:pt idx="57" formatCode="General">
                        <c:v>2</c:v>
                      </c:pt>
                      <c:pt idx="58" formatCode="General">
                        <c:v>2</c:v>
                      </c:pt>
                      <c:pt idx="59" formatCode="General">
                        <c:v>1</c:v>
                      </c:pt>
                      <c:pt idx="60" formatCode="General">
                        <c:v>1</c:v>
                      </c:pt>
                      <c:pt idx="61" formatCode="General">
                        <c:v>1</c:v>
                      </c:pt>
                      <c:pt idx="62" formatCode="General">
                        <c:v>0</c:v>
                      </c:pt>
                      <c:pt idx="63" formatCode="General">
                        <c:v>2</c:v>
                      </c:pt>
                      <c:pt idx="64" formatCode="General">
                        <c:v>3</c:v>
                      </c:pt>
                      <c:pt idx="65" formatCode="General">
                        <c:v>4</c:v>
                      </c:pt>
                      <c:pt idx="66" formatCode="General">
                        <c:v>3</c:v>
                      </c:pt>
                      <c:pt idx="67" formatCode="General">
                        <c:v>2</c:v>
                      </c:pt>
                      <c:pt idx="68" formatCode="General">
                        <c:v>3</c:v>
                      </c:pt>
                      <c:pt idx="69" formatCode="General">
                        <c:v>2</c:v>
                      </c:pt>
                      <c:pt idx="70" formatCode="General">
                        <c:v>4</c:v>
                      </c:pt>
                      <c:pt idx="71" formatCode="General">
                        <c:v>3</c:v>
                      </c:pt>
                      <c:pt idx="72" formatCode="General">
                        <c:v>3</c:v>
                      </c:pt>
                      <c:pt idx="73" formatCode="General">
                        <c:v>6</c:v>
                      </c:pt>
                    </c:numCache>
                  </c:numRef>
                </c:val>
                <c:extLst xmlns:c15="http://schemas.microsoft.com/office/drawing/2012/chart">
                  <c:ext xmlns:c16="http://schemas.microsoft.com/office/drawing/2014/chart" uri="{C3380CC4-5D6E-409C-BE32-E72D297353CC}">
                    <c16:uniqueId val="{00000055-705D-4F0A-A385-AB4DC8980013}"/>
                  </c:ext>
                </c:extLst>
              </c15:ser>
            </c15:filteredBarSeries>
            <c15:filteredBarSeries>
              <c15:ser>
                <c:idx val="85"/>
                <c:order val="85"/>
                <c:tx>
                  <c:strRef>
                    <c:extLst xmlns:c15="http://schemas.microsoft.com/office/drawing/2012/chart">
                      <c:ext xmlns:c15="http://schemas.microsoft.com/office/drawing/2012/chart" uri="{02D57815-91ED-43cb-92C2-25804820EDAC}">
                        <c15:formulaRef>
                          <c15:sqref>'Table for graphs 25-26'!$A$87</c15:sqref>
                        </c15:formulaRef>
                      </c:ext>
                    </c:extLst>
                    <c:strCache>
                      <c:ptCount val="1"/>
                      <c:pt idx="0">
                        <c:v>Sarcoma - Reported Backlog Total</c:v>
                      </c:pt>
                    </c:strCache>
                  </c:strRef>
                </c:tx>
                <c:spPr>
                  <a:solidFill>
                    <a:schemeClr val="accent5">
                      <a:tint val="44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25-26'!$B$87:$DA$87</c15:sqref>
                        </c15:formulaRef>
                      </c:ext>
                    </c:extLst>
                    <c:numCache>
                      <c:formatCode>0</c:formatCode>
                      <c:ptCount val="104"/>
                      <c:pt idx="0">
                        <c:v>2</c:v>
                      </c:pt>
                      <c:pt idx="1">
                        <c:v>3</c:v>
                      </c:pt>
                      <c:pt idx="2">
                        <c:v>3</c:v>
                      </c:pt>
                      <c:pt idx="3">
                        <c:v>1</c:v>
                      </c:pt>
                      <c:pt idx="4">
                        <c:v>2</c:v>
                      </c:pt>
                      <c:pt idx="5">
                        <c:v>3</c:v>
                      </c:pt>
                      <c:pt idx="6">
                        <c:v>4</c:v>
                      </c:pt>
                      <c:pt idx="7">
                        <c:v>3</c:v>
                      </c:pt>
                      <c:pt idx="8">
                        <c:v>4</c:v>
                      </c:pt>
                      <c:pt idx="9">
                        <c:v>6</c:v>
                      </c:pt>
                      <c:pt idx="10">
                        <c:v>8</c:v>
                      </c:pt>
                      <c:pt idx="11">
                        <c:v>6</c:v>
                      </c:pt>
                      <c:pt idx="12">
                        <c:v>5</c:v>
                      </c:pt>
                      <c:pt idx="13">
                        <c:v>9</c:v>
                      </c:pt>
                      <c:pt idx="14">
                        <c:v>7</c:v>
                      </c:pt>
                      <c:pt idx="15">
                        <c:v>7</c:v>
                      </c:pt>
                      <c:pt idx="16">
                        <c:v>5</c:v>
                      </c:pt>
                      <c:pt idx="17">
                        <c:v>2</c:v>
                      </c:pt>
                      <c:pt idx="18">
                        <c:v>2</c:v>
                      </c:pt>
                      <c:pt idx="19">
                        <c:v>2</c:v>
                      </c:pt>
                      <c:pt idx="20">
                        <c:v>3</c:v>
                      </c:pt>
                      <c:pt idx="21">
                        <c:v>2</c:v>
                      </c:pt>
                      <c:pt idx="22">
                        <c:v>2</c:v>
                      </c:pt>
                      <c:pt idx="23">
                        <c:v>4</c:v>
                      </c:pt>
                      <c:pt idx="24">
                        <c:v>4</c:v>
                      </c:pt>
                      <c:pt idx="25">
                        <c:v>2</c:v>
                      </c:pt>
                      <c:pt idx="26">
                        <c:v>1</c:v>
                      </c:pt>
                      <c:pt idx="27">
                        <c:v>0</c:v>
                      </c:pt>
                      <c:pt idx="28">
                        <c:v>0</c:v>
                      </c:pt>
                      <c:pt idx="29">
                        <c:v>2</c:v>
                      </c:pt>
                      <c:pt idx="30">
                        <c:v>1</c:v>
                      </c:pt>
                      <c:pt idx="31">
                        <c:v>2</c:v>
                      </c:pt>
                      <c:pt idx="32">
                        <c:v>2</c:v>
                      </c:pt>
                      <c:pt idx="33">
                        <c:v>2</c:v>
                      </c:pt>
                      <c:pt idx="34">
                        <c:v>1</c:v>
                      </c:pt>
                      <c:pt idx="35">
                        <c:v>2</c:v>
                      </c:pt>
                      <c:pt idx="36">
                        <c:v>0</c:v>
                      </c:pt>
                      <c:pt idx="37">
                        <c:v>3</c:v>
                      </c:pt>
                      <c:pt idx="38">
                        <c:v>4</c:v>
                      </c:pt>
                      <c:pt idx="39">
                        <c:v>4</c:v>
                      </c:pt>
                      <c:pt idx="40">
                        <c:v>4</c:v>
                      </c:pt>
                      <c:pt idx="41">
                        <c:v>5</c:v>
                      </c:pt>
                      <c:pt idx="42">
                        <c:v>5</c:v>
                      </c:pt>
                      <c:pt idx="43">
                        <c:v>5</c:v>
                      </c:pt>
                      <c:pt idx="44">
                        <c:v>7</c:v>
                      </c:pt>
                      <c:pt idx="45">
                        <c:v>6</c:v>
                      </c:pt>
                      <c:pt idx="46">
                        <c:v>5</c:v>
                      </c:pt>
                      <c:pt idx="47" formatCode="General">
                        <c:v>5</c:v>
                      </c:pt>
                      <c:pt idx="48" formatCode="General">
                        <c:v>5</c:v>
                      </c:pt>
                      <c:pt idx="49" formatCode="General">
                        <c:v>3</c:v>
                      </c:pt>
                      <c:pt idx="50" formatCode="General">
                        <c:v>2</c:v>
                      </c:pt>
                      <c:pt idx="51" formatCode="General">
                        <c:v>4</c:v>
                      </c:pt>
                      <c:pt idx="52" formatCode="General">
                        <c:v>4</c:v>
                      </c:pt>
                      <c:pt idx="53" formatCode="General">
                        <c:v>3</c:v>
                      </c:pt>
                      <c:pt idx="54" formatCode="General">
                        <c:v>3</c:v>
                      </c:pt>
                      <c:pt idx="55" formatCode="General">
                        <c:v>5</c:v>
                      </c:pt>
                      <c:pt idx="56" formatCode="General">
                        <c:v>3</c:v>
                      </c:pt>
                      <c:pt idx="57" formatCode="General">
                        <c:v>2</c:v>
                      </c:pt>
                      <c:pt idx="58" formatCode="General">
                        <c:v>3</c:v>
                      </c:pt>
                      <c:pt idx="59" formatCode="General">
                        <c:v>3</c:v>
                      </c:pt>
                      <c:pt idx="60" formatCode="General">
                        <c:v>5</c:v>
                      </c:pt>
                      <c:pt idx="61" formatCode="General">
                        <c:v>5</c:v>
                      </c:pt>
                      <c:pt idx="62" formatCode="General">
                        <c:v>6</c:v>
                      </c:pt>
                      <c:pt idx="63" formatCode="General">
                        <c:v>5</c:v>
                      </c:pt>
                      <c:pt idx="64" formatCode="General">
                        <c:v>7</c:v>
                      </c:pt>
                      <c:pt idx="65" formatCode="General">
                        <c:v>9</c:v>
                      </c:pt>
                      <c:pt idx="66" formatCode="General">
                        <c:v>6</c:v>
                      </c:pt>
                      <c:pt idx="67" formatCode="General">
                        <c:v>4</c:v>
                      </c:pt>
                      <c:pt idx="68" formatCode="General">
                        <c:v>3</c:v>
                      </c:pt>
                      <c:pt idx="69" formatCode="General">
                        <c:v>2</c:v>
                      </c:pt>
                      <c:pt idx="70" formatCode="General">
                        <c:v>2</c:v>
                      </c:pt>
                      <c:pt idx="71" formatCode="General">
                        <c:v>1</c:v>
                      </c:pt>
                      <c:pt idx="72" formatCode="General">
                        <c:v>1</c:v>
                      </c:pt>
                      <c:pt idx="73" formatCode="General">
                        <c:v>1</c:v>
                      </c:pt>
                    </c:numCache>
                  </c:numRef>
                </c:val>
                <c:extLst xmlns:c15="http://schemas.microsoft.com/office/drawing/2012/chart">
                  <c:ext xmlns:c16="http://schemas.microsoft.com/office/drawing/2014/chart" uri="{C3380CC4-5D6E-409C-BE32-E72D297353CC}">
                    <c16:uniqueId val="{00000056-705D-4F0A-A385-AB4DC8980013}"/>
                  </c:ext>
                </c:extLst>
              </c15:ser>
            </c15:filteredBarSeries>
            <c15:filteredBarSeries>
              <c15:ser>
                <c:idx val="86"/>
                <c:order val="86"/>
                <c:tx>
                  <c:strRef>
                    <c:extLst xmlns:c15="http://schemas.microsoft.com/office/drawing/2012/chart">
                      <c:ext xmlns:c15="http://schemas.microsoft.com/office/drawing/2012/chart" uri="{02D57815-91ED-43cb-92C2-25804820EDAC}">
                        <c15:formulaRef>
                          <c15:sqref>'Table for graphs 25-26'!$A$88</c15:sqref>
                        </c15:formulaRef>
                      </c:ext>
                    </c:extLst>
                    <c:strCache>
                      <c:ptCount val="1"/>
                      <c:pt idx="0">
                        <c:v>Skin - Reported Backlog Total</c:v>
                      </c:pt>
                    </c:strCache>
                  </c:strRef>
                </c:tx>
                <c:spPr>
                  <a:solidFill>
                    <a:schemeClr val="accent5">
                      <a:tint val="42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25-26'!$B$88:$DA$88</c15:sqref>
                        </c15:formulaRef>
                      </c:ext>
                    </c:extLst>
                    <c:numCache>
                      <c:formatCode>0</c:formatCode>
                      <c:ptCount val="104"/>
                      <c:pt idx="0">
                        <c:v>17</c:v>
                      </c:pt>
                      <c:pt idx="1">
                        <c:v>18</c:v>
                      </c:pt>
                      <c:pt idx="2">
                        <c:v>18</c:v>
                      </c:pt>
                      <c:pt idx="3">
                        <c:v>20</c:v>
                      </c:pt>
                      <c:pt idx="4">
                        <c:v>22</c:v>
                      </c:pt>
                      <c:pt idx="5">
                        <c:v>19</c:v>
                      </c:pt>
                      <c:pt idx="6">
                        <c:v>17</c:v>
                      </c:pt>
                      <c:pt idx="7">
                        <c:v>21</c:v>
                      </c:pt>
                      <c:pt idx="8">
                        <c:v>21</c:v>
                      </c:pt>
                      <c:pt idx="9">
                        <c:v>17</c:v>
                      </c:pt>
                      <c:pt idx="10">
                        <c:v>12</c:v>
                      </c:pt>
                      <c:pt idx="11">
                        <c:v>19</c:v>
                      </c:pt>
                      <c:pt idx="12">
                        <c:v>21</c:v>
                      </c:pt>
                      <c:pt idx="13">
                        <c:v>24</c:v>
                      </c:pt>
                      <c:pt idx="14">
                        <c:v>28</c:v>
                      </c:pt>
                      <c:pt idx="15">
                        <c:v>30</c:v>
                      </c:pt>
                      <c:pt idx="16">
                        <c:v>38</c:v>
                      </c:pt>
                      <c:pt idx="17">
                        <c:v>34</c:v>
                      </c:pt>
                      <c:pt idx="18">
                        <c:v>47</c:v>
                      </c:pt>
                      <c:pt idx="19">
                        <c:v>37</c:v>
                      </c:pt>
                      <c:pt idx="20">
                        <c:v>43</c:v>
                      </c:pt>
                      <c:pt idx="21">
                        <c:v>75</c:v>
                      </c:pt>
                      <c:pt idx="22">
                        <c:v>100</c:v>
                      </c:pt>
                      <c:pt idx="23">
                        <c:v>110</c:v>
                      </c:pt>
                      <c:pt idx="24">
                        <c:v>115</c:v>
                      </c:pt>
                      <c:pt idx="25">
                        <c:v>140</c:v>
                      </c:pt>
                      <c:pt idx="26">
                        <c:v>143</c:v>
                      </c:pt>
                      <c:pt idx="27">
                        <c:v>108</c:v>
                      </c:pt>
                      <c:pt idx="28">
                        <c:v>103</c:v>
                      </c:pt>
                      <c:pt idx="29">
                        <c:v>115</c:v>
                      </c:pt>
                      <c:pt idx="30">
                        <c:v>116</c:v>
                      </c:pt>
                      <c:pt idx="31">
                        <c:v>128</c:v>
                      </c:pt>
                      <c:pt idx="32">
                        <c:v>75</c:v>
                      </c:pt>
                      <c:pt idx="33">
                        <c:v>87</c:v>
                      </c:pt>
                      <c:pt idx="34">
                        <c:v>108</c:v>
                      </c:pt>
                      <c:pt idx="35">
                        <c:v>116</c:v>
                      </c:pt>
                      <c:pt idx="36">
                        <c:v>106</c:v>
                      </c:pt>
                      <c:pt idx="37">
                        <c:v>125</c:v>
                      </c:pt>
                      <c:pt idx="38">
                        <c:v>135</c:v>
                      </c:pt>
                      <c:pt idx="39">
                        <c:v>148</c:v>
                      </c:pt>
                      <c:pt idx="40">
                        <c:v>128</c:v>
                      </c:pt>
                      <c:pt idx="41">
                        <c:v>75</c:v>
                      </c:pt>
                      <c:pt idx="42">
                        <c:v>72</c:v>
                      </c:pt>
                      <c:pt idx="43">
                        <c:v>56</c:v>
                      </c:pt>
                      <c:pt idx="44">
                        <c:v>46</c:v>
                      </c:pt>
                      <c:pt idx="45">
                        <c:v>38</c:v>
                      </c:pt>
                      <c:pt idx="46">
                        <c:v>37</c:v>
                      </c:pt>
                      <c:pt idx="47" formatCode="General">
                        <c:v>35</c:v>
                      </c:pt>
                      <c:pt idx="48" formatCode="General">
                        <c:v>33</c:v>
                      </c:pt>
                      <c:pt idx="49" formatCode="General">
                        <c:v>34</c:v>
                      </c:pt>
                      <c:pt idx="50" formatCode="General">
                        <c:v>36</c:v>
                      </c:pt>
                      <c:pt idx="51" formatCode="General">
                        <c:v>37</c:v>
                      </c:pt>
                      <c:pt idx="52" formatCode="General">
                        <c:v>29</c:v>
                      </c:pt>
                      <c:pt idx="53" formatCode="General">
                        <c:v>33</c:v>
                      </c:pt>
                      <c:pt idx="54" formatCode="General">
                        <c:v>33</c:v>
                      </c:pt>
                      <c:pt idx="55" formatCode="General">
                        <c:v>74</c:v>
                      </c:pt>
                      <c:pt idx="56" formatCode="General">
                        <c:v>62</c:v>
                      </c:pt>
                      <c:pt idx="57" formatCode="General">
                        <c:v>42</c:v>
                      </c:pt>
                      <c:pt idx="58" formatCode="General">
                        <c:v>43</c:v>
                      </c:pt>
                      <c:pt idx="59" formatCode="General">
                        <c:v>40</c:v>
                      </c:pt>
                      <c:pt idx="60" formatCode="General">
                        <c:v>43</c:v>
                      </c:pt>
                      <c:pt idx="61" formatCode="General">
                        <c:v>38</c:v>
                      </c:pt>
                      <c:pt idx="62" formatCode="General">
                        <c:v>35</c:v>
                      </c:pt>
                      <c:pt idx="63" formatCode="General">
                        <c:v>36</c:v>
                      </c:pt>
                      <c:pt idx="64" formatCode="General">
                        <c:v>39</c:v>
                      </c:pt>
                      <c:pt idx="65" formatCode="General">
                        <c:v>45</c:v>
                      </c:pt>
                      <c:pt idx="66" formatCode="General">
                        <c:v>33</c:v>
                      </c:pt>
                      <c:pt idx="67" formatCode="General">
                        <c:v>37</c:v>
                      </c:pt>
                      <c:pt idx="68" formatCode="General">
                        <c:v>39</c:v>
                      </c:pt>
                      <c:pt idx="69" formatCode="General">
                        <c:v>52</c:v>
                      </c:pt>
                      <c:pt idx="70" formatCode="General">
                        <c:v>47</c:v>
                      </c:pt>
                      <c:pt idx="71" formatCode="General">
                        <c:v>56</c:v>
                      </c:pt>
                      <c:pt idx="72" formatCode="General">
                        <c:v>69</c:v>
                      </c:pt>
                      <c:pt idx="73" formatCode="General">
                        <c:v>91</c:v>
                      </c:pt>
                    </c:numCache>
                  </c:numRef>
                </c:val>
                <c:extLst xmlns:c15="http://schemas.microsoft.com/office/drawing/2012/chart">
                  <c:ext xmlns:c16="http://schemas.microsoft.com/office/drawing/2014/chart" uri="{C3380CC4-5D6E-409C-BE32-E72D297353CC}">
                    <c16:uniqueId val="{00000057-705D-4F0A-A385-AB4DC8980013}"/>
                  </c:ext>
                </c:extLst>
              </c15:ser>
            </c15:filteredBarSeries>
            <c15:filteredBarSeries>
              <c15:ser>
                <c:idx val="87"/>
                <c:order val="87"/>
                <c:tx>
                  <c:strRef>
                    <c:extLst xmlns:c15="http://schemas.microsoft.com/office/drawing/2012/chart">
                      <c:ext xmlns:c15="http://schemas.microsoft.com/office/drawing/2012/chart" uri="{02D57815-91ED-43cb-92C2-25804820EDAC}">
                        <c15:formulaRef>
                          <c15:sqref>'Table for graphs 25-26'!$A$89</c15:sqref>
                        </c15:formulaRef>
                      </c:ext>
                    </c:extLst>
                    <c:strCache>
                      <c:ptCount val="1"/>
                      <c:pt idx="0">
                        <c:v>Upper Gastrointestinal - Reported Backlog Total</c:v>
                      </c:pt>
                    </c:strCache>
                  </c:strRef>
                </c:tx>
                <c:spPr>
                  <a:solidFill>
                    <a:schemeClr val="accent5">
                      <a:tint val="41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25-26'!$B$89:$DA$89</c15:sqref>
                        </c15:formulaRef>
                      </c:ext>
                    </c:extLst>
                    <c:numCache>
                      <c:formatCode>0</c:formatCode>
                      <c:ptCount val="104"/>
                      <c:pt idx="0">
                        <c:v>15</c:v>
                      </c:pt>
                      <c:pt idx="1">
                        <c:v>18</c:v>
                      </c:pt>
                      <c:pt idx="2">
                        <c:v>20</c:v>
                      </c:pt>
                      <c:pt idx="3">
                        <c:v>24</c:v>
                      </c:pt>
                      <c:pt idx="4">
                        <c:v>24</c:v>
                      </c:pt>
                      <c:pt idx="5">
                        <c:v>25</c:v>
                      </c:pt>
                      <c:pt idx="6">
                        <c:v>22</c:v>
                      </c:pt>
                      <c:pt idx="7">
                        <c:v>20</c:v>
                      </c:pt>
                      <c:pt idx="8">
                        <c:v>17</c:v>
                      </c:pt>
                      <c:pt idx="9">
                        <c:v>15</c:v>
                      </c:pt>
                      <c:pt idx="10">
                        <c:v>14</c:v>
                      </c:pt>
                      <c:pt idx="11">
                        <c:v>16</c:v>
                      </c:pt>
                      <c:pt idx="12">
                        <c:v>20</c:v>
                      </c:pt>
                      <c:pt idx="13">
                        <c:v>18</c:v>
                      </c:pt>
                      <c:pt idx="14">
                        <c:v>20</c:v>
                      </c:pt>
                      <c:pt idx="15">
                        <c:v>18</c:v>
                      </c:pt>
                      <c:pt idx="16">
                        <c:v>19</c:v>
                      </c:pt>
                      <c:pt idx="17">
                        <c:v>19</c:v>
                      </c:pt>
                      <c:pt idx="18">
                        <c:v>18</c:v>
                      </c:pt>
                      <c:pt idx="19">
                        <c:v>24</c:v>
                      </c:pt>
                      <c:pt idx="20">
                        <c:v>21</c:v>
                      </c:pt>
                      <c:pt idx="21">
                        <c:v>23</c:v>
                      </c:pt>
                      <c:pt idx="22">
                        <c:v>22</c:v>
                      </c:pt>
                      <c:pt idx="23">
                        <c:v>31</c:v>
                      </c:pt>
                      <c:pt idx="24">
                        <c:v>27</c:v>
                      </c:pt>
                      <c:pt idx="25">
                        <c:v>22</c:v>
                      </c:pt>
                      <c:pt idx="26">
                        <c:v>24</c:v>
                      </c:pt>
                      <c:pt idx="27">
                        <c:v>24</c:v>
                      </c:pt>
                      <c:pt idx="28">
                        <c:v>25</c:v>
                      </c:pt>
                      <c:pt idx="29">
                        <c:v>26</c:v>
                      </c:pt>
                      <c:pt idx="30">
                        <c:v>22</c:v>
                      </c:pt>
                      <c:pt idx="31">
                        <c:v>18</c:v>
                      </c:pt>
                      <c:pt idx="32">
                        <c:v>22</c:v>
                      </c:pt>
                      <c:pt idx="33">
                        <c:v>25</c:v>
                      </c:pt>
                      <c:pt idx="34">
                        <c:v>23</c:v>
                      </c:pt>
                      <c:pt idx="35">
                        <c:v>28</c:v>
                      </c:pt>
                      <c:pt idx="36">
                        <c:v>24</c:v>
                      </c:pt>
                      <c:pt idx="37">
                        <c:v>31</c:v>
                      </c:pt>
                      <c:pt idx="38">
                        <c:v>33</c:v>
                      </c:pt>
                      <c:pt idx="39">
                        <c:v>34</c:v>
                      </c:pt>
                      <c:pt idx="40">
                        <c:v>25</c:v>
                      </c:pt>
                      <c:pt idx="41">
                        <c:v>23</c:v>
                      </c:pt>
                      <c:pt idx="42">
                        <c:v>23</c:v>
                      </c:pt>
                      <c:pt idx="43">
                        <c:v>26</c:v>
                      </c:pt>
                      <c:pt idx="44">
                        <c:v>28</c:v>
                      </c:pt>
                      <c:pt idx="45">
                        <c:v>26</c:v>
                      </c:pt>
                      <c:pt idx="46">
                        <c:v>30</c:v>
                      </c:pt>
                      <c:pt idx="47" formatCode="General">
                        <c:v>28</c:v>
                      </c:pt>
                      <c:pt idx="48" formatCode="General">
                        <c:v>23</c:v>
                      </c:pt>
                      <c:pt idx="49" formatCode="General">
                        <c:v>20</c:v>
                      </c:pt>
                      <c:pt idx="50" formatCode="General">
                        <c:v>16</c:v>
                      </c:pt>
                      <c:pt idx="51" formatCode="General">
                        <c:v>17</c:v>
                      </c:pt>
                      <c:pt idx="52" formatCode="General">
                        <c:v>17</c:v>
                      </c:pt>
                      <c:pt idx="53" formatCode="General">
                        <c:v>14</c:v>
                      </c:pt>
                      <c:pt idx="54" formatCode="General">
                        <c:v>21</c:v>
                      </c:pt>
                      <c:pt idx="55" formatCode="General">
                        <c:v>21</c:v>
                      </c:pt>
                      <c:pt idx="56" formatCode="General">
                        <c:v>19</c:v>
                      </c:pt>
                      <c:pt idx="57" formatCode="General">
                        <c:v>23</c:v>
                      </c:pt>
                      <c:pt idx="58" formatCode="General">
                        <c:v>17</c:v>
                      </c:pt>
                      <c:pt idx="59" formatCode="General">
                        <c:v>17</c:v>
                      </c:pt>
                      <c:pt idx="60" formatCode="General">
                        <c:v>19</c:v>
                      </c:pt>
                      <c:pt idx="61" formatCode="General">
                        <c:v>19</c:v>
                      </c:pt>
                      <c:pt idx="62" formatCode="General">
                        <c:v>16</c:v>
                      </c:pt>
                      <c:pt idx="63" formatCode="General">
                        <c:v>20</c:v>
                      </c:pt>
                      <c:pt idx="64" formatCode="General">
                        <c:v>18</c:v>
                      </c:pt>
                      <c:pt idx="65" formatCode="General">
                        <c:v>16</c:v>
                      </c:pt>
                      <c:pt idx="66" formatCode="General">
                        <c:v>17</c:v>
                      </c:pt>
                      <c:pt idx="67" formatCode="General">
                        <c:v>11</c:v>
                      </c:pt>
                      <c:pt idx="68" formatCode="General">
                        <c:v>15</c:v>
                      </c:pt>
                      <c:pt idx="69" formatCode="General">
                        <c:v>18</c:v>
                      </c:pt>
                      <c:pt idx="70" formatCode="General">
                        <c:v>25</c:v>
                      </c:pt>
                      <c:pt idx="71" formatCode="General">
                        <c:v>31</c:v>
                      </c:pt>
                      <c:pt idx="72" formatCode="General">
                        <c:v>27</c:v>
                      </c:pt>
                      <c:pt idx="73" formatCode="General">
                        <c:v>37</c:v>
                      </c:pt>
                    </c:numCache>
                  </c:numRef>
                </c:val>
                <c:extLst xmlns:c15="http://schemas.microsoft.com/office/drawing/2012/chart">
                  <c:ext xmlns:c16="http://schemas.microsoft.com/office/drawing/2014/chart" uri="{C3380CC4-5D6E-409C-BE32-E72D297353CC}">
                    <c16:uniqueId val="{00000058-705D-4F0A-A385-AB4DC8980013}"/>
                  </c:ext>
                </c:extLst>
              </c15:ser>
            </c15:filteredBarSeries>
            <c15:filteredBarSeries>
              <c15:ser>
                <c:idx val="88"/>
                <c:order val="88"/>
                <c:tx>
                  <c:strRef>
                    <c:extLst xmlns:c15="http://schemas.microsoft.com/office/drawing/2012/chart">
                      <c:ext xmlns:c15="http://schemas.microsoft.com/office/drawing/2012/chart" uri="{02D57815-91ED-43cb-92C2-25804820EDAC}">
                        <c15:formulaRef>
                          <c15:sqref>'Table for graphs 25-26'!$A$90</c15:sqref>
                        </c15:formulaRef>
                      </c:ext>
                    </c:extLst>
                    <c:strCache>
                      <c:ptCount val="1"/>
                      <c:pt idx="0">
                        <c:v>Urological - Reported Backlog Total</c:v>
                      </c:pt>
                    </c:strCache>
                  </c:strRef>
                </c:tx>
                <c:spPr>
                  <a:solidFill>
                    <a:schemeClr val="accent5">
                      <a:tint val="39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25-26'!$B$90:$DA$90</c15:sqref>
                        </c15:formulaRef>
                      </c:ext>
                    </c:extLst>
                    <c:numCache>
                      <c:formatCode>0</c:formatCode>
                      <c:ptCount val="104"/>
                      <c:pt idx="0">
                        <c:v>50</c:v>
                      </c:pt>
                      <c:pt idx="1">
                        <c:v>42</c:v>
                      </c:pt>
                      <c:pt idx="2">
                        <c:v>39</c:v>
                      </c:pt>
                      <c:pt idx="3">
                        <c:v>36</c:v>
                      </c:pt>
                      <c:pt idx="4">
                        <c:v>41</c:v>
                      </c:pt>
                      <c:pt idx="5">
                        <c:v>43</c:v>
                      </c:pt>
                      <c:pt idx="6">
                        <c:v>40</c:v>
                      </c:pt>
                      <c:pt idx="7">
                        <c:v>43</c:v>
                      </c:pt>
                      <c:pt idx="8">
                        <c:v>43</c:v>
                      </c:pt>
                      <c:pt idx="9">
                        <c:v>48</c:v>
                      </c:pt>
                      <c:pt idx="10">
                        <c:v>40</c:v>
                      </c:pt>
                      <c:pt idx="11">
                        <c:v>33</c:v>
                      </c:pt>
                      <c:pt idx="12">
                        <c:v>35</c:v>
                      </c:pt>
                      <c:pt idx="13">
                        <c:v>36</c:v>
                      </c:pt>
                      <c:pt idx="14">
                        <c:v>31</c:v>
                      </c:pt>
                      <c:pt idx="15">
                        <c:v>33</c:v>
                      </c:pt>
                      <c:pt idx="16">
                        <c:v>38</c:v>
                      </c:pt>
                      <c:pt idx="17">
                        <c:v>34</c:v>
                      </c:pt>
                      <c:pt idx="18">
                        <c:v>33</c:v>
                      </c:pt>
                      <c:pt idx="19">
                        <c:v>32</c:v>
                      </c:pt>
                      <c:pt idx="20">
                        <c:v>39</c:v>
                      </c:pt>
                      <c:pt idx="21">
                        <c:v>43</c:v>
                      </c:pt>
                      <c:pt idx="22">
                        <c:v>36</c:v>
                      </c:pt>
                      <c:pt idx="23">
                        <c:v>38</c:v>
                      </c:pt>
                      <c:pt idx="24">
                        <c:v>45</c:v>
                      </c:pt>
                      <c:pt idx="25">
                        <c:v>46</c:v>
                      </c:pt>
                      <c:pt idx="26">
                        <c:v>38</c:v>
                      </c:pt>
                      <c:pt idx="27">
                        <c:v>31</c:v>
                      </c:pt>
                      <c:pt idx="28">
                        <c:v>29</c:v>
                      </c:pt>
                      <c:pt idx="29">
                        <c:v>32</c:v>
                      </c:pt>
                      <c:pt idx="30">
                        <c:v>30</c:v>
                      </c:pt>
                      <c:pt idx="31">
                        <c:v>27</c:v>
                      </c:pt>
                      <c:pt idx="32">
                        <c:v>29</c:v>
                      </c:pt>
                      <c:pt idx="33">
                        <c:v>29</c:v>
                      </c:pt>
                      <c:pt idx="34">
                        <c:v>29</c:v>
                      </c:pt>
                      <c:pt idx="35">
                        <c:v>29</c:v>
                      </c:pt>
                      <c:pt idx="36">
                        <c:v>24</c:v>
                      </c:pt>
                      <c:pt idx="37">
                        <c:v>26</c:v>
                      </c:pt>
                      <c:pt idx="38">
                        <c:v>32</c:v>
                      </c:pt>
                      <c:pt idx="39">
                        <c:v>36</c:v>
                      </c:pt>
                      <c:pt idx="40">
                        <c:v>41</c:v>
                      </c:pt>
                      <c:pt idx="41">
                        <c:v>38</c:v>
                      </c:pt>
                      <c:pt idx="42">
                        <c:v>42</c:v>
                      </c:pt>
                      <c:pt idx="43">
                        <c:v>39</c:v>
                      </c:pt>
                      <c:pt idx="44">
                        <c:v>36</c:v>
                      </c:pt>
                      <c:pt idx="45">
                        <c:v>43</c:v>
                      </c:pt>
                      <c:pt idx="46">
                        <c:v>42</c:v>
                      </c:pt>
                      <c:pt idx="47" formatCode="General">
                        <c:v>37</c:v>
                      </c:pt>
                      <c:pt idx="48" formatCode="General">
                        <c:v>32</c:v>
                      </c:pt>
                      <c:pt idx="49" formatCode="General">
                        <c:v>33</c:v>
                      </c:pt>
                      <c:pt idx="50" formatCode="General">
                        <c:v>34</c:v>
                      </c:pt>
                      <c:pt idx="51" formatCode="General">
                        <c:v>35</c:v>
                      </c:pt>
                      <c:pt idx="52" formatCode="General">
                        <c:v>30</c:v>
                      </c:pt>
                      <c:pt idx="53" formatCode="General">
                        <c:v>38</c:v>
                      </c:pt>
                      <c:pt idx="54" formatCode="General">
                        <c:v>46</c:v>
                      </c:pt>
                      <c:pt idx="55" formatCode="General">
                        <c:v>52</c:v>
                      </c:pt>
                      <c:pt idx="56" formatCode="General">
                        <c:v>52</c:v>
                      </c:pt>
                      <c:pt idx="57" formatCode="General">
                        <c:v>48</c:v>
                      </c:pt>
                      <c:pt idx="58" formatCode="General">
                        <c:v>61</c:v>
                      </c:pt>
                      <c:pt idx="59" formatCode="General">
                        <c:v>69</c:v>
                      </c:pt>
                      <c:pt idx="60" formatCode="General">
                        <c:v>54</c:v>
                      </c:pt>
                      <c:pt idx="61" formatCode="General">
                        <c:v>54</c:v>
                      </c:pt>
                      <c:pt idx="62" formatCode="General">
                        <c:v>51</c:v>
                      </c:pt>
                      <c:pt idx="63" formatCode="General">
                        <c:v>54</c:v>
                      </c:pt>
                      <c:pt idx="64" formatCode="General">
                        <c:v>59</c:v>
                      </c:pt>
                      <c:pt idx="65" formatCode="General">
                        <c:v>57</c:v>
                      </c:pt>
                      <c:pt idx="66" formatCode="General">
                        <c:v>53</c:v>
                      </c:pt>
                      <c:pt idx="67" formatCode="General">
                        <c:v>50</c:v>
                      </c:pt>
                      <c:pt idx="68" formatCode="General">
                        <c:v>51</c:v>
                      </c:pt>
                      <c:pt idx="69" formatCode="General">
                        <c:v>55</c:v>
                      </c:pt>
                      <c:pt idx="70" formatCode="General">
                        <c:v>55</c:v>
                      </c:pt>
                      <c:pt idx="71" formatCode="General">
                        <c:v>51</c:v>
                      </c:pt>
                      <c:pt idx="72" formatCode="General">
                        <c:v>50</c:v>
                      </c:pt>
                      <c:pt idx="73" formatCode="General">
                        <c:v>48</c:v>
                      </c:pt>
                    </c:numCache>
                  </c:numRef>
                </c:val>
                <c:extLst xmlns:c15="http://schemas.microsoft.com/office/drawing/2012/chart">
                  <c:ext xmlns:c16="http://schemas.microsoft.com/office/drawing/2014/chart" uri="{C3380CC4-5D6E-409C-BE32-E72D297353CC}">
                    <c16:uniqueId val="{00000059-705D-4F0A-A385-AB4DC8980013}"/>
                  </c:ext>
                </c:extLst>
              </c15:ser>
            </c15:filteredBarSeries>
            <c15:filteredBarSeries>
              <c15:ser>
                <c:idx val="90"/>
                <c:order val="90"/>
                <c:tx>
                  <c:strRef>
                    <c:extLst xmlns:c15="http://schemas.microsoft.com/office/drawing/2012/chart">
                      <c:ext xmlns:c15="http://schemas.microsoft.com/office/drawing/2012/chart" uri="{02D57815-91ED-43cb-92C2-25804820EDAC}">
                        <c15:formulaRef>
                          <c15:sqref>'Table for graphs 25-26'!$A$92</c15:sqref>
                        </c15:formulaRef>
                      </c:ext>
                    </c:extLst>
                    <c:strCache>
                      <c:ptCount val="1"/>
                      <c:pt idx="0">
                        <c:v>Difference (Trajectory to reported)</c:v>
                      </c:pt>
                    </c:strCache>
                  </c:strRef>
                </c:tx>
                <c:spPr>
                  <a:solidFill>
                    <a:schemeClr val="accent5">
                      <a:tint val="36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25-26'!$B$92:$DA$92</c15:sqref>
                        </c15:formulaRef>
                      </c:ext>
                    </c:extLst>
                    <c:numCache>
                      <c:formatCode>0</c:formatCode>
                      <c:ptCount val="104"/>
                      <c:pt idx="0">
                        <c:v>203</c:v>
                      </c:pt>
                      <c:pt idx="1">
                        <c:v>208</c:v>
                      </c:pt>
                      <c:pt idx="2">
                        <c:v>210</c:v>
                      </c:pt>
                      <c:pt idx="3">
                        <c:v>202</c:v>
                      </c:pt>
                      <c:pt idx="4">
                        <c:v>229</c:v>
                      </c:pt>
                      <c:pt idx="5">
                        <c:v>246</c:v>
                      </c:pt>
                      <c:pt idx="6">
                        <c:v>220</c:v>
                      </c:pt>
                      <c:pt idx="7">
                        <c:v>244</c:v>
                      </c:pt>
                      <c:pt idx="8">
                        <c:v>237</c:v>
                      </c:pt>
                      <c:pt idx="9">
                        <c:v>240</c:v>
                      </c:pt>
                      <c:pt idx="10">
                        <c:v>219</c:v>
                      </c:pt>
                      <c:pt idx="11">
                        <c:v>227</c:v>
                      </c:pt>
                      <c:pt idx="12">
                        <c:v>229</c:v>
                      </c:pt>
                      <c:pt idx="13">
                        <c:v>245</c:v>
                      </c:pt>
                      <c:pt idx="14">
                        <c:v>249</c:v>
                      </c:pt>
                      <c:pt idx="15">
                        <c:v>247</c:v>
                      </c:pt>
                      <c:pt idx="16">
                        <c:v>273</c:v>
                      </c:pt>
                      <c:pt idx="17">
                        <c:v>248</c:v>
                      </c:pt>
                      <c:pt idx="18">
                        <c:v>257</c:v>
                      </c:pt>
                      <c:pt idx="19">
                        <c:v>258</c:v>
                      </c:pt>
                      <c:pt idx="20">
                        <c:v>272</c:v>
                      </c:pt>
                      <c:pt idx="21">
                        <c:v>305</c:v>
                      </c:pt>
                      <c:pt idx="22">
                        <c:v>312</c:v>
                      </c:pt>
                      <c:pt idx="23">
                        <c:v>331</c:v>
                      </c:pt>
                      <c:pt idx="24">
                        <c:v>331</c:v>
                      </c:pt>
                      <c:pt idx="25">
                        <c:v>340</c:v>
                      </c:pt>
                      <c:pt idx="26">
                        <c:v>334</c:v>
                      </c:pt>
                      <c:pt idx="27">
                        <c:v>290</c:v>
                      </c:pt>
                      <c:pt idx="28">
                        <c:v>285</c:v>
                      </c:pt>
                      <c:pt idx="29">
                        <c:v>322</c:v>
                      </c:pt>
                      <c:pt idx="30">
                        <c:v>304</c:v>
                      </c:pt>
                      <c:pt idx="31">
                        <c:v>299</c:v>
                      </c:pt>
                      <c:pt idx="32">
                        <c:v>239</c:v>
                      </c:pt>
                      <c:pt idx="33">
                        <c:v>255</c:v>
                      </c:pt>
                      <c:pt idx="34">
                        <c:v>266</c:v>
                      </c:pt>
                      <c:pt idx="35">
                        <c:v>280</c:v>
                      </c:pt>
                      <c:pt idx="36">
                        <c:v>260</c:v>
                      </c:pt>
                      <c:pt idx="37">
                        <c:v>297</c:v>
                      </c:pt>
                      <c:pt idx="38">
                        <c:v>339</c:v>
                      </c:pt>
                      <c:pt idx="39">
                        <c:v>361</c:v>
                      </c:pt>
                      <c:pt idx="40">
                        <c:v>336</c:v>
                      </c:pt>
                      <c:pt idx="41">
                        <c:v>279</c:v>
                      </c:pt>
                      <c:pt idx="42">
                        <c:v>272</c:v>
                      </c:pt>
                      <c:pt idx="43">
                        <c:v>248</c:v>
                      </c:pt>
                      <c:pt idx="44">
                        <c:v>233</c:v>
                      </c:pt>
                      <c:pt idx="45">
                        <c:v>224</c:v>
                      </c:pt>
                      <c:pt idx="46">
                        <c:v>227</c:v>
                      </c:pt>
                      <c:pt idx="47">
                        <c:v>203</c:v>
                      </c:pt>
                      <c:pt idx="48">
                        <c:v>192</c:v>
                      </c:pt>
                      <c:pt idx="49">
                        <c:v>195</c:v>
                      </c:pt>
                      <c:pt idx="50">
                        <c:v>193</c:v>
                      </c:pt>
                      <c:pt idx="51">
                        <c:v>206</c:v>
                      </c:pt>
                      <c:pt idx="52">
                        <c:v>16.940425000000005</c:v>
                      </c:pt>
                      <c:pt idx="53">
                        <c:v>29.590821000000005</c:v>
                      </c:pt>
                      <c:pt idx="54">
                        <c:v>60.656118499999991</c:v>
                      </c:pt>
                      <c:pt idx="55">
                        <c:v>134.15757612499999</c:v>
                      </c:pt>
                      <c:pt idx="56">
                        <c:v>119.381605275</c:v>
                      </c:pt>
                      <c:pt idx="57">
                        <c:v>102.17439686874999</c:v>
                      </c:pt>
                      <c:pt idx="58">
                        <c:v>122.09238051874999</c:v>
                      </c:pt>
                      <c:pt idx="59">
                        <c:v>129.06678334718748</c:v>
                      </c:pt>
                      <c:pt idx="60">
                        <c:v>108.26079909846874</c:v>
                      </c:pt>
                      <c:pt idx="61">
                        <c:v>94.634622486503105</c:v>
                      </c:pt>
                      <c:pt idx="62">
                        <c:v>100.39499940115343</c:v>
                      </c:pt>
                      <c:pt idx="63">
                        <c:v>88.376056775439508</c:v>
                      </c:pt>
                      <c:pt idx="64">
                        <c:v>100.45073149740045</c:v>
                      </c:pt>
                      <c:pt idx="65">
                        <c:v>117.22460649740046</c:v>
                      </c:pt>
                      <c:pt idx="66">
                        <c:v>94.343990614720639</c:v>
                      </c:pt>
                      <c:pt idx="67">
                        <c:v>98.225006205424847</c:v>
                      </c:pt>
                      <c:pt idx="68">
                        <c:v>88.453204975944658</c:v>
                      </c:pt>
                      <c:pt idx="69">
                        <c:v>100.63158697380322</c:v>
                      </c:pt>
                      <c:pt idx="70">
                        <c:v>92.581754857751861</c:v>
                      </c:pt>
                      <c:pt idx="71">
                        <c:v>108.88825958939643</c:v>
                      </c:pt>
                      <c:pt idx="72">
                        <c:v>105.16932755810097</c:v>
                      </c:pt>
                      <c:pt idx="73">
                        <c:v>118.93049701647516</c:v>
                      </c:pt>
                    </c:numCache>
                  </c:numRef>
                </c:val>
                <c:extLst xmlns:c15="http://schemas.microsoft.com/office/drawing/2012/chart">
                  <c:ext xmlns:c16="http://schemas.microsoft.com/office/drawing/2014/chart" uri="{C3380CC4-5D6E-409C-BE32-E72D297353CC}">
                    <c16:uniqueId val="{0000005A-705D-4F0A-A385-AB4DC8980013}"/>
                  </c:ext>
                </c:extLst>
              </c15:ser>
            </c15:filteredBarSeries>
            <c15:filteredBarSeries>
              <c15:ser>
                <c:idx val="91"/>
                <c:order val="91"/>
                <c:tx>
                  <c:strRef>
                    <c:extLst xmlns:c15="http://schemas.microsoft.com/office/drawing/2012/chart">
                      <c:ext xmlns:c15="http://schemas.microsoft.com/office/drawing/2012/chart" uri="{02D57815-91ED-43cb-92C2-25804820EDAC}">
                        <c15:formulaRef>
                          <c15:sqref>'Table for graphs 25-26'!$A$93</c15:sqref>
                        </c15:formulaRef>
                      </c:ext>
                    </c:extLst>
                    <c:strCache>
                      <c:ptCount val="1"/>
                      <c:pt idx="0">
                        <c:v>% Difference (Trajectory to Reported)</c:v>
                      </c:pt>
                    </c:strCache>
                  </c:strRef>
                </c:tx>
                <c:spPr>
                  <a:solidFill>
                    <a:schemeClr val="accent5">
                      <a:tint val="35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25-26'!$B$93:$DA$93</c15:sqref>
                        </c15:formulaRef>
                      </c:ext>
                    </c:extLst>
                    <c:numCache>
                      <c:formatCode>0%</c:formatCode>
                      <c:ptCount val="104"/>
                      <c:pt idx="0">
                        <c:v>0</c:v>
                      </c:pt>
                      <c:pt idx="1">
                        <c:v>0</c:v>
                      </c:pt>
                      <c:pt idx="2">
                        <c:v>0</c:v>
                      </c:pt>
                      <c:pt idx="3">
                        <c:v>0</c:v>
                      </c:pt>
                      <c:pt idx="4">
                        <c:v>0</c:v>
                      </c:pt>
                      <c:pt idx="5">
                        <c:v>0</c:v>
                      </c:pt>
                      <c:pt idx="6">
                        <c:v>0</c:v>
                      </c:pt>
                      <c:pt idx="7">
                        <c:v>0</c:v>
                      </c:pt>
                      <c:pt idx="8">
                        <c:v>0</c:v>
                      </c:pt>
                      <c:pt idx="9">
                        <c:v>0</c:v>
                      </c:pt>
                      <c:pt idx="10">
                        <c:v>0</c:v>
                      </c:pt>
                      <c:pt idx="11">
                        <c:v>0</c:v>
                      </c:pt>
                      <c:pt idx="12">
                        <c:v>0</c:v>
                      </c:pt>
                      <c:pt idx="13">
                        <c:v>0</c:v>
                      </c:pt>
                      <c:pt idx="14">
                        <c:v>0</c:v>
                      </c:pt>
                      <c:pt idx="15">
                        <c:v>0</c:v>
                      </c:pt>
                      <c:pt idx="16">
                        <c:v>0</c:v>
                      </c:pt>
                      <c:pt idx="17">
                        <c:v>0</c:v>
                      </c:pt>
                      <c:pt idx="18">
                        <c:v>0</c:v>
                      </c:pt>
                      <c:pt idx="19">
                        <c:v>0</c:v>
                      </c:pt>
                      <c:pt idx="20">
                        <c:v>0</c:v>
                      </c:pt>
                      <c:pt idx="21">
                        <c:v>0</c:v>
                      </c:pt>
                      <c:pt idx="22">
                        <c:v>0</c:v>
                      </c:pt>
                      <c:pt idx="23">
                        <c:v>0</c:v>
                      </c:pt>
                      <c:pt idx="24">
                        <c:v>0</c:v>
                      </c:pt>
                      <c:pt idx="25">
                        <c:v>0</c:v>
                      </c:pt>
                      <c:pt idx="26">
                        <c:v>0</c:v>
                      </c:pt>
                      <c:pt idx="27">
                        <c:v>0</c:v>
                      </c:pt>
                      <c:pt idx="28">
                        <c:v>0</c:v>
                      </c:pt>
                      <c:pt idx="29">
                        <c:v>0</c:v>
                      </c:pt>
                      <c:pt idx="30">
                        <c:v>0</c:v>
                      </c:pt>
                      <c:pt idx="31">
                        <c:v>0</c:v>
                      </c:pt>
                      <c:pt idx="32">
                        <c:v>0</c:v>
                      </c:pt>
                      <c:pt idx="33">
                        <c:v>0</c:v>
                      </c:pt>
                      <c:pt idx="34">
                        <c:v>0</c:v>
                      </c:pt>
                      <c:pt idx="35">
                        <c:v>0</c:v>
                      </c:pt>
                      <c:pt idx="36">
                        <c:v>0</c:v>
                      </c:pt>
                      <c:pt idx="37">
                        <c:v>0</c:v>
                      </c:pt>
                      <c:pt idx="38">
                        <c:v>0</c:v>
                      </c:pt>
                      <c:pt idx="39">
                        <c:v>0</c:v>
                      </c:pt>
                      <c:pt idx="40">
                        <c:v>0</c:v>
                      </c:pt>
                      <c:pt idx="41">
                        <c:v>0</c:v>
                      </c:pt>
                      <c:pt idx="42">
                        <c:v>0</c:v>
                      </c:pt>
                      <c:pt idx="43">
                        <c:v>0</c:v>
                      </c:pt>
                      <c:pt idx="44">
                        <c:v>0</c:v>
                      </c:pt>
                      <c:pt idx="45">
                        <c:v>0</c:v>
                      </c:pt>
                      <c:pt idx="46">
                        <c:v>0</c:v>
                      </c:pt>
                      <c:pt idx="47">
                        <c:v>0</c:v>
                      </c:pt>
                      <c:pt idx="48">
                        <c:v>0</c:v>
                      </c:pt>
                      <c:pt idx="49">
                        <c:v>0</c:v>
                      </c:pt>
                      <c:pt idx="50">
                        <c:v>0</c:v>
                      </c:pt>
                      <c:pt idx="51">
                        <c:v>0</c:v>
                      </c:pt>
                      <c:pt idx="52">
                        <c:v>9.4607758339647602E-2</c:v>
                      </c:pt>
                      <c:pt idx="53">
                        <c:v>0.16679419389004674</c:v>
                      </c:pt>
                      <c:pt idx="54">
                        <c:v>0.34791079548151499</c:v>
                      </c:pt>
                      <c:pt idx="55">
                        <c:v>0.78527085417120301</c:v>
                      </c:pt>
                      <c:pt idx="56">
                        <c:v>0.7208233449746112</c:v>
                      </c:pt>
                      <c:pt idx="57">
                        <c:v>0.62750817379985102</c:v>
                      </c:pt>
                      <c:pt idx="58">
                        <c:v>0.74945776574190448</c:v>
                      </c:pt>
                      <c:pt idx="59">
                        <c:v>0.80198970747989373</c:v>
                      </c:pt>
                      <c:pt idx="60">
                        <c:v>0.66524106360811119</c:v>
                      </c:pt>
                      <c:pt idx="61">
                        <c:v>0.56883603969116459</c:v>
                      </c:pt>
                      <c:pt idx="62">
                        <c:v>0.61364260892806244</c:v>
                      </c:pt>
                      <c:pt idx="63">
                        <c:v>0.55714197351863481</c:v>
                      </c:pt>
                      <c:pt idx="64">
                        <c:v>0.65848058455743241</c:v>
                      </c:pt>
                      <c:pt idx="65">
                        <c:v>0.7525232571179109</c:v>
                      </c:pt>
                      <c:pt idx="66">
                        <c:v>0.60610567486155087</c:v>
                      </c:pt>
                      <c:pt idx="67">
                        <c:v>0.62653490730881922</c:v>
                      </c:pt>
                      <c:pt idx="68">
                        <c:v>0.54417071073504986</c:v>
                      </c:pt>
                      <c:pt idx="69">
                        <c:v>0.57712050724854924</c:v>
                      </c:pt>
                      <c:pt idx="70">
                        <c:v>0.5160108147549336</c:v>
                      </c:pt>
                      <c:pt idx="71">
                        <c:v>0.60455947702888302</c:v>
                      </c:pt>
                      <c:pt idx="72">
                        <c:v>0.55401651485109649</c:v>
                      </c:pt>
                      <c:pt idx="73">
                        <c:v>0.58279407396840077</c:v>
                      </c:pt>
                    </c:numCache>
                  </c:numRef>
                </c:val>
                <c:extLst xmlns:c15="http://schemas.microsoft.com/office/drawing/2012/chart">
                  <c:ext xmlns:c16="http://schemas.microsoft.com/office/drawing/2014/chart" uri="{C3380CC4-5D6E-409C-BE32-E72D297353CC}">
                    <c16:uniqueId val="{0000005B-705D-4F0A-A385-AB4DC8980013}"/>
                  </c:ext>
                </c:extLst>
              </c15:ser>
            </c15:filteredBarSeries>
            <c15:filteredBarSeries>
              <c15:ser>
                <c:idx val="92"/>
                <c:order val="92"/>
                <c:tx>
                  <c:strRef>
                    <c:extLst xmlns:c15="http://schemas.microsoft.com/office/drawing/2012/chart">
                      <c:ext xmlns:c15="http://schemas.microsoft.com/office/drawing/2012/chart" uri="{02D57815-91ED-43cb-92C2-25804820EDAC}">
                        <c15:formulaRef>
                          <c15:sqref>'Table for graphs 25-26'!$A$94</c15:sqref>
                        </c15:formulaRef>
                      </c:ext>
                    </c:extLst>
                    <c:strCache>
                      <c:ptCount val="1"/>
                      <c:pt idx="0">
                        <c:v>Difference (Week to Week)</c:v>
                      </c:pt>
                    </c:strCache>
                  </c:strRef>
                </c:tx>
                <c:spPr>
                  <a:solidFill>
                    <a:schemeClr val="accent5">
                      <a:tint val="33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25-26'!$B$94:$DA$94</c15:sqref>
                        </c15:formulaRef>
                      </c:ext>
                    </c:extLst>
                    <c:numCache>
                      <c:formatCode>0</c:formatCode>
                      <c:ptCount val="104"/>
                      <c:pt idx="0">
                        <c:v>0</c:v>
                      </c:pt>
                      <c:pt idx="1">
                        <c:v>5</c:v>
                      </c:pt>
                      <c:pt idx="2">
                        <c:v>2</c:v>
                      </c:pt>
                      <c:pt idx="3">
                        <c:v>-8</c:v>
                      </c:pt>
                      <c:pt idx="4">
                        <c:v>27</c:v>
                      </c:pt>
                      <c:pt idx="5">
                        <c:v>17</c:v>
                      </c:pt>
                      <c:pt idx="6">
                        <c:v>-26</c:v>
                      </c:pt>
                      <c:pt idx="7">
                        <c:v>24</c:v>
                      </c:pt>
                      <c:pt idx="8">
                        <c:v>-7</c:v>
                      </c:pt>
                      <c:pt idx="9">
                        <c:v>3</c:v>
                      </c:pt>
                      <c:pt idx="10">
                        <c:v>-21</c:v>
                      </c:pt>
                      <c:pt idx="11">
                        <c:v>8</c:v>
                      </c:pt>
                      <c:pt idx="12">
                        <c:v>2</c:v>
                      </c:pt>
                      <c:pt idx="13">
                        <c:v>16</c:v>
                      </c:pt>
                      <c:pt idx="14">
                        <c:v>4</c:v>
                      </c:pt>
                      <c:pt idx="15">
                        <c:v>-2</c:v>
                      </c:pt>
                      <c:pt idx="16">
                        <c:v>26</c:v>
                      </c:pt>
                      <c:pt idx="17">
                        <c:v>-25</c:v>
                      </c:pt>
                      <c:pt idx="18">
                        <c:v>9</c:v>
                      </c:pt>
                      <c:pt idx="19">
                        <c:v>1</c:v>
                      </c:pt>
                      <c:pt idx="20">
                        <c:v>14</c:v>
                      </c:pt>
                      <c:pt idx="21">
                        <c:v>33</c:v>
                      </c:pt>
                      <c:pt idx="22">
                        <c:v>7</c:v>
                      </c:pt>
                      <c:pt idx="23">
                        <c:v>19</c:v>
                      </c:pt>
                      <c:pt idx="24">
                        <c:v>0</c:v>
                      </c:pt>
                      <c:pt idx="25">
                        <c:v>9</c:v>
                      </c:pt>
                      <c:pt idx="26">
                        <c:v>-6</c:v>
                      </c:pt>
                      <c:pt idx="27">
                        <c:v>-44</c:v>
                      </c:pt>
                      <c:pt idx="28">
                        <c:v>-5</c:v>
                      </c:pt>
                      <c:pt idx="29">
                        <c:v>37</c:v>
                      </c:pt>
                      <c:pt idx="30">
                        <c:v>-18</c:v>
                      </c:pt>
                      <c:pt idx="31">
                        <c:v>-5</c:v>
                      </c:pt>
                      <c:pt idx="32">
                        <c:v>-60</c:v>
                      </c:pt>
                      <c:pt idx="33">
                        <c:v>16</c:v>
                      </c:pt>
                      <c:pt idx="34">
                        <c:v>11</c:v>
                      </c:pt>
                      <c:pt idx="35">
                        <c:v>14</c:v>
                      </c:pt>
                      <c:pt idx="36">
                        <c:v>-20</c:v>
                      </c:pt>
                      <c:pt idx="37">
                        <c:v>37</c:v>
                      </c:pt>
                      <c:pt idx="38">
                        <c:v>42</c:v>
                      </c:pt>
                      <c:pt idx="39">
                        <c:v>22</c:v>
                      </c:pt>
                      <c:pt idx="40">
                        <c:v>-25</c:v>
                      </c:pt>
                      <c:pt idx="41">
                        <c:v>-57</c:v>
                      </c:pt>
                      <c:pt idx="42">
                        <c:v>-7</c:v>
                      </c:pt>
                      <c:pt idx="43">
                        <c:v>-24</c:v>
                      </c:pt>
                      <c:pt idx="44">
                        <c:v>-15</c:v>
                      </c:pt>
                      <c:pt idx="45">
                        <c:v>-9</c:v>
                      </c:pt>
                      <c:pt idx="46">
                        <c:v>3</c:v>
                      </c:pt>
                      <c:pt idx="47">
                        <c:v>-24</c:v>
                      </c:pt>
                      <c:pt idx="48">
                        <c:v>-11</c:v>
                      </c:pt>
                      <c:pt idx="49">
                        <c:v>3</c:v>
                      </c:pt>
                      <c:pt idx="50">
                        <c:v>-2</c:v>
                      </c:pt>
                      <c:pt idx="51">
                        <c:v>13</c:v>
                      </c:pt>
                      <c:pt idx="52">
                        <c:v>-10</c:v>
                      </c:pt>
                      <c:pt idx="53">
                        <c:v>11</c:v>
                      </c:pt>
                      <c:pt idx="54">
                        <c:v>28</c:v>
                      </c:pt>
                      <c:pt idx="55">
                        <c:v>70</c:v>
                      </c:pt>
                      <c:pt idx="56">
                        <c:v>-20</c:v>
                      </c:pt>
                      <c:pt idx="57">
                        <c:v>-20</c:v>
                      </c:pt>
                      <c:pt idx="58">
                        <c:v>20</c:v>
                      </c:pt>
                      <c:pt idx="59">
                        <c:v>5</c:v>
                      </c:pt>
                      <c:pt idx="60">
                        <c:v>-19</c:v>
                      </c:pt>
                      <c:pt idx="61">
                        <c:v>-10</c:v>
                      </c:pt>
                      <c:pt idx="62">
                        <c:v>3</c:v>
                      </c:pt>
                      <c:pt idx="63">
                        <c:v>-17</c:v>
                      </c:pt>
                      <c:pt idx="64">
                        <c:v>6</c:v>
                      </c:pt>
                      <c:pt idx="65">
                        <c:v>20</c:v>
                      </c:pt>
                      <c:pt idx="66">
                        <c:v>-23</c:v>
                      </c:pt>
                      <c:pt idx="67">
                        <c:v>5</c:v>
                      </c:pt>
                      <c:pt idx="68">
                        <c:v>-4</c:v>
                      </c:pt>
                      <c:pt idx="69">
                        <c:v>24</c:v>
                      </c:pt>
                      <c:pt idx="70">
                        <c:v>-3</c:v>
                      </c:pt>
                      <c:pt idx="71">
                        <c:v>17</c:v>
                      </c:pt>
                      <c:pt idx="72">
                        <c:v>6</c:v>
                      </c:pt>
                      <c:pt idx="73">
                        <c:v>28</c:v>
                      </c:pt>
                    </c:numCache>
                  </c:numRef>
                </c:val>
                <c:extLst xmlns:c15="http://schemas.microsoft.com/office/drawing/2012/chart">
                  <c:ext xmlns:c16="http://schemas.microsoft.com/office/drawing/2014/chart" uri="{C3380CC4-5D6E-409C-BE32-E72D297353CC}">
                    <c16:uniqueId val="{0000005C-705D-4F0A-A385-AB4DC8980013}"/>
                  </c:ext>
                </c:extLst>
              </c15:ser>
            </c15:filteredBarSeries>
            <c15:filteredBarSeries>
              <c15:ser>
                <c:idx val="93"/>
                <c:order val="93"/>
                <c:tx>
                  <c:strRef>
                    <c:extLst xmlns:c15="http://schemas.microsoft.com/office/drawing/2012/chart">
                      <c:ext xmlns:c15="http://schemas.microsoft.com/office/drawing/2012/chart" uri="{02D57815-91ED-43cb-92C2-25804820EDAC}">
                        <c15:formulaRef>
                          <c15:sqref>'Table for graphs 25-26'!$A$95</c15:sqref>
                        </c15:formulaRef>
                      </c:ext>
                    </c:extLst>
                    <c:strCache>
                      <c:ptCount val="1"/>
                      <c:pt idx="0">
                        <c:v>% Difference (Week to Week)</c:v>
                      </c:pt>
                    </c:strCache>
                  </c:strRef>
                </c:tx>
                <c:spPr>
                  <a:solidFill>
                    <a:schemeClr val="accent5">
                      <a:tint val="32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25-26'!$B$95:$DA$95</c15:sqref>
                        </c15:formulaRef>
                      </c:ext>
                    </c:extLst>
                    <c:numCache>
                      <c:formatCode>0%</c:formatCode>
                      <c:ptCount val="104"/>
                      <c:pt idx="0">
                        <c:v>0</c:v>
                      </c:pt>
                      <c:pt idx="1">
                        <c:v>2.4630541871921183E-2</c:v>
                      </c:pt>
                      <c:pt idx="2">
                        <c:v>9.6153846153846159E-3</c:v>
                      </c:pt>
                      <c:pt idx="3">
                        <c:v>-3.8095238095238099E-2</c:v>
                      </c:pt>
                      <c:pt idx="4">
                        <c:v>0.13366336633663367</c:v>
                      </c:pt>
                      <c:pt idx="5">
                        <c:v>7.4235807860262015E-2</c:v>
                      </c:pt>
                      <c:pt idx="6">
                        <c:v>-0.10569105691056911</c:v>
                      </c:pt>
                      <c:pt idx="7">
                        <c:v>0.10909090909090909</c:v>
                      </c:pt>
                      <c:pt idx="8">
                        <c:v>-2.8688524590163935E-2</c:v>
                      </c:pt>
                      <c:pt idx="9">
                        <c:v>1.2658227848101266E-2</c:v>
                      </c:pt>
                      <c:pt idx="10">
                        <c:v>-8.7499999999999994E-2</c:v>
                      </c:pt>
                      <c:pt idx="11">
                        <c:v>3.6529680365296802E-2</c:v>
                      </c:pt>
                      <c:pt idx="12">
                        <c:v>8.8105726872246704E-3</c:v>
                      </c:pt>
                      <c:pt idx="13">
                        <c:v>6.9868995633187769E-2</c:v>
                      </c:pt>
                      <c:pt idx="14">
                        <c:v>1.6326530612244899E-2</c:v>
                      </c:pt>
                      <c:pt idx="15">
                        <c:v>-8.0321285140562242E-3</c:v>
                      </c:pt>
                      <c:pt idx="16">
                        <c:v>0.10526315789473684</c:v>
                      </c:pt>
                      <c:pt idx="17">
                        <c:v>-9.1575091575091569E-2</c:v>
                      </c:pt>
                      <c:pt idx="18">
                        <c:v>3.6290322580645164E-2</c:v>
                      </c:pt>
                      <c:pt idx="19">
                        <c:v>3.8910505836575876E-3</c:v>
                      </c:pt>
                      <c:pt idx="20">
                        <c:v>5.4263565891472867E-2</c:v>
                      </c:pt>
                      <c:pt idx="21">
                        <c:v>0.12132352941176471</c:v>
                      </c:pt>
                      <c:pt idx="22">
                        <c:v>2.2950819672131147E-2</c:v>
                      </c:pt>
                      <c:pt idx="23">
                        <c:v>6.0897435897435896E-2</c:v>
                      </c:pt>
                      <c:pt idx="24">
                        <c:v>0</c:v>
                      </c:pt>
                      <c:pt idx="25">
                        <c:v>2.7190332326283987E-2</c:v>
                      </c:pt>
                      <c:pt idx="26">
                        <c:v>-1.7647058823529412E-2</c:v>
                      </c:pt>
                      <c:pt idx="27">
                        <c:v>-0.1317365269461078</c:v>
                      </c:pt>
                      <c:pt idx="28">
                        <c:v>-1.7241379310344827E-2</c:v>
                      </c:pt>
                      <c:pt idx="29">
                        <c:v>0.12982456140350876</c:v>
                      </c:pt>
                      <c:pt idx="30">
                        <c:v>-5.5900621118012424E-2</c:v>
                      </c:pt>
                      <c:pt idx="31">
                        <c:v>-1.6447368421052631E-2</c:v>
                      </c:pt>
                      <c:pt idx="32">
                        <c:v>-0.20066889632107024</c:v>
                      </c:pt>
                      <c:pt idx="33">
                        <c:v>6.6945606694560664E-2</c:v>
                      </c:pt>
                      <c:pt idx="34">
                        <c:v>4.3137254901960784E-2</c:v>
                      </c:pt>
                      <c:pt idx="35">
                        <c:v>5.2631578947368418E-2</c:v>
                      </c:pt>
                      <c:pt idx="36">
                        <c:v>-7.1428571428571425E-2</c:v>
                      </c:pt>
                      <c:pt idx="37">
                        <c:v>0.1423076923076923</c:v>
                      </c:pt>
                      <c:pt idx="38">
                        <c:v>0.14141414141414141</c:v>
                      </c:pt>
                      <c:pt idx="39">
                        <c:v>6.4896755162241887E-2</c:v>
                      </c:pt>
                      <c:pt idx="40">
                        <c:v>-6.9252077562326875E-2</c:v>
                      </c:pt>
                      <c:pt idx="41">
                        <c:v>-0.16964285714285715</c:v>
                      </c:pt>
                      <c:pt idx="42">
                        <c:v>-2.5089605734767026E-2</c:v>
                      </c:pt>
                      <c:pt idx="43">
                        <c:v>-8.8235294117647065E-2</c:v>
                      </c:pt>
                      <c:pt idx="44">
                        <c:v>-6.0483870967741937E-2</c:v>
                      </c:pt>
                      <c:pt idx="45">
                        <c:v>-3.8626609442060089E-2</c:v>
                      </c:pt>
                      <c:pt idx="46">
                        <c:v>1.3392857142857142E-2</c:v>
                      </c:pt>
                      <c:pt idx="47">
                        <c:v>-0.10572687224669604</c:v>
                      </c:pt>
                      <c:pt idx="48">
                        <c:v>-5.4187192118226604E-2</c:v>
                      </c:pt>
                      <c:pt idx="49">
                        <c:v>1.5625E-2</c:v>
                      </c:pt>
                      <c:pt idx="50">
                        <c:v>-1.0256410256410256E-2</c:v>
                      </c:pt>
                      <c:pt idx="51">
                        <c:v>6.7357512953367879E-2</c:v>
                      </c:pt>
                      <c:pt idx="52">
                        <c:v>-4.8543689320388349E-2</c:v>
                      </c:pt>
                      <c:pt idx="53">
                        <c:v>5.6122448979591837E-2</c:v>
                      </c:pt>
                      <c:pt idx="54">
                        <c:v>0.13526570048309178</c:v>
                      </c:pt>
                      <c:pt idx="55">
                        <c:v>0.2978723404255319</c:v>
                      </c:pt>
                      <c:pt idx="56">
                        <c:v>-6.5573770491803282E-2</c:v>
                      </c:pt>
                      <c:pt idx="57">
                        <c:v>-7.0175438596491224E-2</c:v>
                      </c:pt>
                      <c:pt idx="58">
                        <c:v>7.5471698113207544E-2</c:v>
                      </c:pt>
                      <c:pt idx="59">
                        <c:v>1.7543859649122806E-2</c:v>
                      </c:pt>
                      <c:pt idx="60">
                        <c:v>-6.5517241379310351E-2</c:v>
                      </c:pt>
                      <c:pt idx="61">
                        <c:v>-3.6900369003690037E-2</c:v>
                      </c:pt>
                      <c:pt idx="62">
                        <c:v>1.1494252873563218E-2</c:v>
                      </c:pt>
                      <c:pt idx="63">
                        <c:v>-6.4393939393939392E-2</c:v>
                      </c:pt>
                      <c:pt idx="64">
                        <c:v>2.4291497975708502E-2</c:v>
                      </c:pt>
                      <c:pt idx="65">
                        <c:v>7.9051383399209488E-2</c:v>
                      </c:pt>
                      <c:pt idx="66">
                        <c:v>-8.4249084249084255E-2</c:v>
                      </c:pt>
                      <c:pt idx="67">
                        <c:v>0.02</c:v>
                      </c:pt>
                      <c:pt idx="68">
                        <c:v>-1.5686274509803921E-2</c:v>
                      </c:pt>
                      <c:pt idx="69">
                        <c:v>9.5617529880478086E-2</c:v>
                      </c:pt>
                      <c:pt idx="70">
                        <c:v>-1.090909090909091E-2</c:v>
                      </c:pt>
                      <c:pt idx="71">
                        <c:v>6.25E-2</c:v>
                      </c:pt>
                      <c:pt idx="72">
                        <c:v>2.0761245674740483E-2</c:v>
                      </c:pt>
                      <c:pt idx="73">
                        <c:v>9.4915254237288138E-2</c:v>
                      </c:pt>
                    </c:numCache>
                  </c:numRef>
                </c:val>
                <c:extLst xmlns:c15="http://schemas.microsoft.com/office/drawing/2012/chart">
                  <c:ext xmlns:c16="http://schemas.microsoft.com/office/drawing/2014/chart" uri="{C3380CC4-5D6E-409C-BE32-E72D297353CC}">
                    <c16:uniqueId val="{0000005D-705D-4F0A-A385-AB4DC8980013}"/>
                  </c:ext>
                </c:extLst>
              </c15:ser>
            </c15:filteredBarSeries>
          </c:ext>
        </c:extLst>
      </c:barChart>
      <c:lineChart>
        <c:grouping val="standard"/>
        <c:varyColors val="0"/>
        <c:ser>
          <c:idx val="89"/>
          <c:order val="89"/>
          <c:tx>
            <c:strRef>
              <c:f>'Table for graphs 25-26'!$A$91</c:f>
              <c:strCache>
                <c:ptCount val="1"/>
                <c:pt idx="0">
                  <c:v>Total Reported Backlog All Sites</c:v>
                </c:pt>
              </c:strCache>
            </c:strRef>
          </c:tx>
          <c:spPr>
            <a:ln w="28575" cap="rnd">
              <a:solidFill>
                <a:schemeClr val="tx1"/>
              </a:solidFill>
              <a:round/>
            </a:ln>
            <a:effectLst/>
          </c:spPr>
          <c:marker>
            <c:symbol val="none"/>
          </c:marker>
          <c:dLbls>
            <c:spPr>
              <a:noFill/>
              <a:ln>
                <a:noFill/>
              </a:ln>
              <a:effectLst/>
            </c:spPr>
            <c:txPr>
              <a:bodyPr rot="-5400000" spcFirstLastPara="1" vertOverflow="ellipsis" wrap="square" lIns="38100" tIns="19050" rIns="38100" bIns="19050" anchor="ctr" anchorCtr="1">
                <a:spAutoFit/>
              </a:bodyPr>
              <a:lstStyle/>
              <a:p>
                <a:pPr>
                  <a:defRPr sz="1600" b="0" i="0" u="none" strike="noStrike" kern="1200" baseline="0">
                    <a:solidFill>
                      <a:schemeClr val="tx1"/>
                    </a:solidFill>
                    <a:latin typeface="+mn-lt"/>
                    <a:ea typeface="+mn-ea"/>
                    <a:cs typeface="+mn-cs"/>
                  </a:defRPr>
                </a:pPr>
                <a:endParaRPr lang="en-US"/>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'Table for graphs 25-26'!$B$1:$DA$1</c:f>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f>'Table for graphs 25-26'!$B$91:$DA$91</c:f>
              <c:numCache>
                <c:formatCode>0</c:formatCode>
                <c:ptCount val="104"/>
                <c:pt idx="0">
                  <c:v>203</c:v>
                </c:pt>
                <c:pt idx="1">
                  <c:v>208</c:v>
                </c:pt>
                <c:pt idx="2">
                  <c:v>210</c:v>
                </c:pt>
                <c:pt idx="3">
                  <c:v>202</c:v>
                </c:pt>
                <c:pt idx="4">
                  <c:v>229</c:v>
                </c:pt>
                <c:pt idx="5">
                  <c:v>246</c:v>
                </c:pt>
                <c:pt idx="6">
                  <c:v>220</c:v>
                </c:pt>
                <c:pt idx="7">
                  <c:v>244</c:v>
                </c:pt>
                <c:pt idx="8">
                  <c:v>237</c:v>
                </c:pt>
                <c:pt idx="9">
                  <c:v>240</c:v>
                </c:pt>
                <c:pt idx="10">
                  <c:v>219</c:v>
                </c:pt>
                <c:pt idx="11">
                  <c:v>227</c:v>
                </c:pt>
                <c:pt idx="12">
                  <c:v>229</c:v>
                </c:pt>
                <c:pt idx="13">
                  <c:v>245</c:v>
                </c:pt>
                <c:pt idx="14">
                  <c:v>249</c:v>
                </c:pt>
                <c:pt idx="15">
                  <c:v>247</c:v>
                </c:pt>
                <c:pt idx="16">
                  <c:v>273</c:v>
                </c:pt>
                <c:pt idx="17">
                  <c:v>248</c:v>
                </c:pt>
                <c:pt idx="18">
                  <c:v>257</c:v>
                </c:pt>
                <c:pt idx="19">
                  <c:v>258</c:v>
                </c:pt>
                <c:pt idx="20">
                  <c:v>272</c:v>
                </c:pt>
                <c:pt idx="21">
                  <c:v>305</c:v>
                </c:pt>
                <c:pt idx="22">
                  <c:v>312</c:v>
                </c:pt>
                <c:pt idx="23">
                  <c:v>331</c:v>
                </c:pt>
                <c:pt idx="24">
                  <c:v>331</c:v>
                </c:pt>
                <c:pt idx="25">
                  <c:v>340</c:v>
                </c:pt>
                <c:pt idx="26">
                  <c:v>334</c:v>
                </c:pt>
                <c:pt idx="27">
                  <c:v>290</c:v>
                </c:pt>
                <c:pt idx="28">
                  <c:v>285</c:v>
                </c:pt>
                <c:pt idx="29">
                  <c:v>322</c:v>
                </c:pt>
                <c:pt idx="30">
                  <c:v>304</c:v>
                </c:pt>
                <c:pt idx="31">
                  <c:v>299</c:v>
                </c:pt>
                <c:pt idx="32">
                  <c:v>239</c:v>
                </c:pt>
                <c:pt idx="33">
                  <c:v>255</c:v>
                </c:pt>
                <c:pt idx="34">
                  <c:v>266</c:v>
                </c:pt>
                <c:pt idx="35">
                  <c:v>280</c:v>
                </c:pt>
                <c:pt idx="36">
                  <c:v>260</c:v>
                </c:pt>
                <c:pt idx="37">
                  <c:v>297</c:v>
                </c:pt>
                <c:pt idx="38">
                  <c:v>339</c:v>
                </c:pt>
                <c:pt idx="39">
                  <c:v>361</c:v>
                </c:pt>
                <c:pt idx="40">
                  <c:v>336</c:v>
                </c:pt>
                <c:pt idx="41">
                  <c:v>279</c:v>
                </c:pt>
                <c:pt idx="42">
                  <c:v>272</c:v>
                </c:pt>
                <c:pt idx="43">
                  <c:v>248</c:v>
                </c:pt>
                <c:pt idx="44">
                  <c:v>233</c:v>
                </c:pt>
                <c:pt idx="45">
                  <c:v>224</c:v>
                </c:pt>
                <c:pt idx="46">
                  <c:v>227</c:v>
                </c:pt>
                <c:pt idx="47">
                  <c:v>203</c:v>
                </c:pt>
                <c:pt idx="48">
                  <c:v>192</c:v>
                </c:pt>
                <c:pt idx="49">
                  <c:v>195</c:v>
                </c:pt>
                <c:pt idx="50">
                  <c:v>193</c:v>
                </c:pt>
                <c:pt idx="51">
                  <c:v>206</c:v>
                </c:pt>
                <c:pt idx="52">
                  <c:v>196</c:v>
                </c:pt>
                <c:pt idx="53">
                  <c:v>207</c:v>
                </c:pt>
                <c:pt idx="54">
                  <c:v>235</c:v>
                </c:pt>
                <c:pt idx="55">
                  <c:v>305</c:v>
                </c:pt>
                <c:pt idx="56">
                  <c:v>285</c:v>
                </c:pt>
                <c:pt idx="57">
                  <c:v>265</c:v>
                </c:pt>
                <c:pt idx="58">
                  <c:v>285</c:v>
                </c:pt>
                <c:pt idx="59">
                  <c:v>290</c:v>
                </c:pt>
                <c:pt idx="60">
                  <c:v>271</c:v>
                </c:pt>
                <c:pt idx="61">
                  <c:v>261</c:v>
                </c:pt>
                <c:pt idx="62">
                  <c:v>264</c:v>
                </c:pt>
                <c:pt idx="63">
                  <c:v>247</c:v>
                </c:pt>
                <c:pt idx="64">
                  <c:v>253</c:v>
                </c:pt>
                <c:pt idx="65">
                  <c:v>273</c:v>
                </c:pt>
                <c:pt idx="66">
                  <c:v>250</c:v>
                </c:pt>
                <c:pt idx="67">
                  <c:v>255</c:v>
                </c:pt>
                <c:pt idx="68">
                  <c:v>251</c:v>
                </c:pt>
                <c:pt idx="69">
                  <c:v>275</c:v>
                </c:pt>
                <c:pt idx="70">
                  <c:v>272</c:v>
                </c:pt>
                <c:pt idx="71">
                  <c:v>289</c:v>
                </c:pt>
                <c:pt idx="72">
                  <c:v>295</c:v>
                </c:pt>
                <c:pt idx="73">
                  <c:v>323</c:v>
                </c:pt>
              </c:numCache>
            </c:numRef>
          </c:val>
          <c:smooth val="0"/>
          <c:extLst>
            <c:ext xmlns:c16="http://schemas.microsoft.com/office/drawing/2014/chart" uri="{C3380CC4-5D6E-409C-BE32-E72D297353CC}">
              <c16:uniqueId val="{00000002-705D-4F0A-A385-AB4DC8980013}"/>
            </c:ext>
          </c:extLst>
        </c:ser>
        <c:ser>
          <c:idx val="44"/>
          <c:order val="44"/>
          <c:tx>
            <c:strRef>
              <c:f>'Table for graphs 25-26'!$A$46</c:f>
              <c:strCache>
                <c:ptCount val="1"/>
                <c:pt idx="0">
                  <c:v>Trajectory Total Backlog All Sites</c:v>
                </c:pt>
              </c:strCache>
            </c:strRef>
          </c:tx>
          <c:spPr>
            <a:ln w="28575" cap="rnd">
              <a:solidFill>
                <a:srgbClr val="FF0000"/>
              </a:solidFill>
              <a:round/>
            </a:ln>
            <a:effectLst/>
          </c:spPr>
          <c:marker>
            <c:symbol val="none"/>
          </c:marker>
          <c:dLbls>
            <c:spPr>
              <a:noFill/>
              <a:ln>
                <a:noFill/>
              </a:ln>
              <a:effectLst/>
            </c:spPr>
            <c:txPr>
              <a:bodyPr rot="-5400000" spcFirstLastPara="1" vertOverflow="ellipsis" wrap="square" lIns="38100" tIns="19050" rIns="38100" bIns="19050" anchor="ctr" anchorCtr="1">
                <a:spAutoFit/>
              </a:bodyPr>
              <a:lstStyle/>
              <a:p>
                <a:pPr>
                  <a:defRPr sz="1400" b="0" i="0" u="none" strike="noStrike" kern="1200" baseline="0">
                    <a:solidFill>
                      <a:srgbClr val="FF0000"/>
                    </a:solidFill>
                    <a:latin typeface="+mn-lt"/>
                    <a:ea typeface="+mn-ea"/>
                    <a:cs typeface="+mn-cs"/>
                  </a:defRPr>
                </a:pPr>
                <a:endParaRPr lang="en-US"/>
              </a:p>
            </c:txPr>
            <c:dLblPos val="b"/>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'Table for graphs 25-26'!$B$1:$DA$1</c:f>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f>'Table for graphs 25-26'!$B$46:$DA$46</c:f>
              <c:numCache>
                <c:formatCode>General</c:formatCode>
                <c:ptCount val="104"/>
                <c:pt idx="52" formatCode="0">
                  <c:v>179.059575</c:v>
                </c:pt>
                <c:pt idx="53" formatCode="0">
                  <c:v>177.40917899999999</c:v>
                </c:pt>
                <c:pt idx="54" formatCode="0">
                  <c:v>174.34388150000001</c:v>
                </c:pt>
                <c:pt idx="55" formatCode="0">
                  <c:v>170.84242387500001</c:v>
                </c:pt>
                <c:pt idx="56" formatCode="0">
                  <c:v>165.618394725</c:v>
                </c:pt>
                <c:pt idx="57" formatCode="0">
                  <c:v>162.82560313125001</c:v>
                </c:pt>
                <c:pt idx="58" formatCode="0">
                  <c:v>162.90761948125001</c:v>
                </c:pt>
                <c:pt idx="59" formatCode="0">
                  <c:v>160.93321665281252</c:v>
                </c:pt>
                <c:pt idx="60" formatCode="0">
                  <c:v>162.73920090153126</c:v>
                </c:pt>
                <c:pt idx="61" formatCode="0">
                  <c:v>166.3653775134969</c:v>
                </c:pt>
                <c:pt idx="62" formatCode="0">
                  <c:v>163.60500059884657</c:v>
                </c:pt>
                <c:pt idx="63" formatCode="0">
                  <c:v>158.62394322456049</c:v>
                </c:pt>
                <c:pt idx="64" formatCode="0">
                  <c:v>152.54926850259955</c:v>
                </c:pt>
                <c:pt idx="65" formatCode="0">
                  <c:v>155.77539350259954</c:v>
                </c:pt>
                <c:pt idx="66" formatCode="0">
                  <c:v>155.65600938527936</c:v>
                </c:pt>
                <c:pt idx="67" formatCode="0">
                  <c:v>156.77499379457515</c:v>
                </c:pt>
                <c:pt idx="68" formatCode="0">
                  <c:v>162.54679502405534</c:v>
                </c:pt>
                <c:pt idx="69" formatCode="0">
                  <c:v>174.36841302619678</c:v>
                </c:pt>
                <c:pt idx="70" formatCode="0">
                  <c:v>179.41824514224814</c:v>
                </c:pt>
                <c:pt idx="71" formatCode="0">
                  <c:v>180.11174041060357</c:v>
                </c:pt>
                <c:pt idx="72" formatCode="0">
                  <c:v>189.83067244189903</c:v>
                </c:pt>
                <c:pt idx="73" formatCode="0">
                  <c:v>204.06950298352484</c:v>
                </c:pt>
                <c:pt idx="74" formatCode="0">
                  <c:v>194.61206143129033</c:v>
                </c:pt>
                <c:pt idx="75" formatCode="0">
                  <c:v>187.29257212794664</c:v>
                </c:pt>
                <c:pt idx="76" formatCode="0">
                  <c:v>181.25046111563438</c:v>
                </c:pt>
                <c:pt idx="77" formatCode="0">
                  <c:v>166.21870570997271</c:v>
                </c:pt>
                <c:pt idx="78" formatCode="0">
                  <c:v>163.56136310163745</c:v>
                </c:pt>
                <c:pt idx="79" formatCode="0">
                  <c:v>158.9115358772375</c:v>
                </c:pt>
                <c:pt idx="80" formatCode="0">
                  <c:v>149.63431389479405</c:v>
                </c:pt>
                <c:pt idx="81" formatCode="0">
                  <c:v>152.54331638828668</c:v>
                </c:pt>
                <c:pt idx="82" formatCode="0">
                  <c:v>151.21519778752887</c:v>
                </c:pt>
                <c:pt idx="83" formatCode="0">
                  <c:v>153.49785082453408</c:v>
                </c:pt>
                <c:pt idx="84" formatCode="0">
                  <c:v>145.50835476441796</c:v>
                </c:pt>
                <c:pt idx="85" formatCode="0">
                  <c:v>132.43333619948851</c:v>
                </c:pt>
                <c:pt idx="86" formatCode="0">
                  <c:v>128.57648109512149</c:v>
                </c:pt>
                <c:pt idx="87" formatCode="0">
                  <c:v>131.43132882894662</c:v>
                </c:pt>
                <c:pt idx="88" formatCode="0">
                  <c:v>133.31259895302605</c:v>
                </c:pt>
                <c:pt idx="89" formatCode="0">
                  <c:v>145.60857094230772</c:v>
                </c:pt>
                <c:pt idx="90" formatCode="0">
                  <c:v>154.06480754100178</c:v>
                </c:pt>
                <c:pt idx="91" formatCode="0">
                  <c:v>141.62577278187473</c:v>
                </c:pt>
                <c:pt idx="92" formatCode="0">
                  <c:v>135.54092847483622</c:v>
                </c:pt>
                <c:pt idx="93" formatCode="0">
                  <c:v>130.77196433977716</c:v>
                </c:pt>
                <c:pt idx="94" formatCode="0">
                  <c:v>119.38737689867688</c:v>
                </c:pt>
                <c:pt idx="95" formatCode="0">
                  <c:v>110.38093576758</c:v>
                </c:pt>
                <c:pt idx="96" formatCode="0">
                  <c:v>105.01054666295747</c:v>
                </c:pt>
                <c:pt idx="97" formatCode="0">
                  <c:v>100.81359126521326</c:v>
                </c:pt>
                <c:pt idx="98" formatCode="0">
                  <c:v>112.41354614089897</c:v>
                </c:pt>
                <c:pt idx="99" formatCode="0">
                  <c:v>99.286920341376828</c:v>
                </c:pt>
                <c:pt idx="100" formatCode="0">
                  <c:v>99.079681110910855</c:v>
                </c:pt>
                <c:pt idx="101" formatCode="0">
                  <c:v>95.03202704204557</c:v>
                </c:pt>
                <c:pt idx="102" formatCode="0">
                  <c:v>97.749298744958949</c:v>
                </c:pt>
                <c:pt idx="103" formatCode="0">
                  <c:v>93.468357330490136</c:v>
                </c:pt>
              </c:numCache>
            </c:numRef>
          </c:val>
          <c:smooth val="0"/>
          <c:extLst>
            <c:ext xmlns:c16="http://schemas.microsoft.com/office/drawing/2014/chart" uri="{C3380CC4-5D6E-409C-BE32-E72D297353CC}">
              <c16:uniqueId val="{00000003-705D-4F0A-A385-AB4DC8980013}"/>
            </c:ext>
          </c:extLst>
        </c:ser>
        <c:dLbls>
          <c:showLegendKey val="0"/>
          <c:showVal val="0"/>
          <c:showCatName val="0"/>
          <c:showSerName val="0"/>
          <c:showPercent val="0"/>
          <c:showBubbleSize val="0"/>
        </c:dLbls>
        <c:marker val="1"/>
        <c:smooth val="0"/>
        <c:axId val="545995631"/>
        <c:axId val="545998543"/>
        <c:extLst>
          <c:ext xmlns:c15="http://schemas.microsoft.com/office/drawing/2012/chart" uri="{02D57815-91ED-43cb-92C2-25804820EDAC}">
            <c15:filteredLineSeries>
              <c15:ser>
                <c:idx val="0"/>
                <c:order val="0"/>
                <c:tx>
                  <c:strRef>
                    <c:extLst>
                      <c:ext uri="{02D57815-91ED-43cb-92C2-25804820EDAC}">
                        <c15:formulaRef>
                          <c15:sqref>'Table for graphs 25-26'!$A$2</c15:sqref>
                        </c15:formulaRef>
                      </c:ext>
                    </c:extLst>
                    <c:strCache>
                      <c:ptCount val="1"/>
                      <c:pt idx="0">
                        <c:v>Acute Leukaemia - Trajectory 63- 103 days</c:v>
                      </c:pt>
                    </c:strCache>
                  </c:strRef>
                </c:tx>
                <c:spPr>
                  <a:ln w="28575" cap="rnd">
                    <a:solidFill>
                      <a:schemeClr val="accent5">
                        <a:shade val="31000"/>
                      </a:schemeClr>
                    </a:solidFill>
                    <a:round/>
                  </a:ln>
                  <a:effectLst/>
                </c:spPr>
                <c:marker>
                  <c:symbol val="none"/>
                </c:marker>
                <c:cat>
                  <c:numRef>
                    <c:extLst>
                      <c:ex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c:ext uri="{02D57815-91ED-43cb-92C2-25804820EDAC}">
                        <c15:formulaRef>
                          <c15:sqref>'Table for graphs 25-26'!$B$2:$DA$2</c15:sqref>
                        </c15:formulaRef>
                      </c:ext>
                    </c:extLst>
                    <c:numCache>
                      <c:formatCode>General</c:formatCode>
                      <c:ptCount val="104"/>
                      <c:pt idx="52" formatCode="0">
                        <c:v>0</c:v>
                      </c:pt>
                      <c:pt idx="53" formatCode="0">
                        <c:v>0</c:v>
                      </c:pt>
                      <c:pt idx="54" formatCode="0">
                        <c:v>0</c:v>
                      </c:pt>
                      <c:pt idx="55" formatCode="0">
                        <c:v>0</c:v>
                      </c:pt>
                      <c:pt idx="56" formatCode="0">
                        <c:v>0</c:v>
                      </c:pt>
                      <c:pt idx="57" formatCode="0">
                        <c:v>0</c:v>
                      </c:pt>
                      <c:pt idx="58" formatCode="0">
                        <c:v>0</c:v>
                      </c:pt>
                      <c:pt idx="59" formatCode="0">
                        <c:v>0</c:v>
                      </c:pt>
                      <c:pt idx="60" formatCode="0">
                        <c:v>0</c:v>
                      </c:pt>
                      <c:pt idx="61" formatCode="0">
                        <c:v>0</c:v>
                      </c:pt>
                      <c:pt idx="62" formatCode="0">
                        <c:v>0</c:v>
                      </c:pt>
                      <c:pt idx="63" formatCode="0">
                        <c:v>0</c:v>
                      </c:pt>
                      <c:pt idx="64" formatCode="0">
                        <c:v>0</c:v>
                      </c:pt>
                      <c:pt idx="65" formatCode="0">
                        <c:v>0</c:v>
                      </c:pt>
                      <c:pt idx="66" formatCode="0">
                        <c:v>0</c:v>
                      </c:pt>
                      <c:pt idx="67" formatCode="0">
                        <c:v>0</c:v>
                      </c:pt>
                      <c:pt idx="68" formatCode="0">
                        <c:v>0</c:v>
                      </c:pt>
                      <c:pt idx="69" formatCode="0">
                        <c:v>0</c:v>
                      </c:pt>
                      <c:pt idx="70" formatCode="0">
                        <c:v>0</c:v>
                      </c:pt>
                      <c:pt idx="71" formatCode="0">
                        <c:v>0</c:v>
                      </c:pt>
                      <c:pt idx="72" formatCode="0">
                        <c:v>0</c:v>
                      </c:pt>
                      <c:pt idx="73" formatCode="0">
                        <c:v>0</c:v>
                      </c:pt>
                      <c:pt idx="74" formatCode="0">
                        <c:v>0</c:v>
                      </c:pt>
                      <c:pt idx="75" formatCode="0">
                        <c:v>0</c:v>
                      </c:pt>
                      <c:pt idx="76" formatCode="0">
                        <c:v>0</c:v>
                      </c:pt>
                      <c:pt idx="77" formatCode="0">
                        <c:v>0</c:v>
                      </c:pt>
                      <c:pt idx="78" formatCode="0">
                        <c:v>0</c:v>
                      </c:pt>
                      <c:pt idx="79" formatCode="0">
                        <c:v>0</c:v>
                      </c:pt>
                      <c:pt idx="80" formatCode="0">
                        <c:v>0</c:v>
                      </c:pt>
                      <c:pt idx="81" formatCode="0">
                        <c:v>0</c:v>
                      </c:pt>
                      <c:pt idx="82" formatCode="0">
                        <c:v>0</c:v>
                      </c:pt>
                      <c:pt idx="83" formatCode="0">
                        <c:v>0</c:v>
                      </c:pt>
                      <c:pt idx="84" formatCode="0">
                        <c:v>0</c:v>
                      </c:pt>
                      <c:pt idx="85" formatCode="0">
                        <c:v>0</c:v>
                      </c:pt>
                      <c:pt idx="86" formatCode="0">
                        <c:v>0</c:v>
                      </c:pt>
                      <c:pt idx="87" formatCode="0">
                        <c:v>0</c:v>
                      </c:pt>
                      <c:pt idx="88" formatCode="0">
                        <c:v>0</c:v>
                      </c:pt>
                      <c:pt idx="89" formatCode="0">
                        <c:v>0</c:v>
                      </c:pt>
                      <c:pt idx="90" formatCode="0">
                        <c:v>0</c:v>
                      </c:pt>
                      <c:pt idx="91" formatCode="0">
                        <c:v>0</c:v>
                      </c:pt>
                      <c:pt idx="92" formatCode="0">
                        <c:v>0</c:v>
                      </c:pt>
                      <c:pt idx="93" formatCode="0">
                        <c:v>0</c:v>
                      </c:pt>
                      <c:pt idx="94" formatCode="0">
                        <c:v>0</c:v>
                      </c:pt>
                      <c:pt idx="95" formatCode="0">
                        <c:v>0</c:v>
                      </c:pt>
                      <c:pt idx="96" formatCode="0">
                        <c:v>0</c:v>
                      </c:pt>
                      <c:pt idx="97" formatCode="0">
                        <c:v>0</c:v>
                      </c:pt>
                      <c:pt idx="98" formatCode="0">
                        <c:v>0</c:v>
                      </c:pt>
                      <c:pt idx="99" formatCode="0">
                        <c:v>0</c:v>
                      </c:pt>
                      <c:pt idx="100" formatCode="0">
                        <c:v>0</c:v>
                      </c:pt>
                      <c:pt idx="101" formatCode="0">
                        <c:v>0</c:v>
                      </c:pt>
                      <c:pt idx="102" formatCode="0">
                        <c:v>0</c:v>
                      </c:pt>
                      <c:pt idx="103" formatCode="0">
                        <c:v>0</c:v>
                      </c:pt>
                    </c:numCache>
                  </c:numRef>
                </c:val>
                <c:smooth val="0"/>
                <c:extLst>
                  <c:ext xmlns:c16="http://schemas.microsoft.com/office/drawing/2014/chart" uri="{C3380CC4-5D6E-409C-BE32-E72D297353CC}">
                    <c16:uniqueId val="{00000004-705D-4F0A-A385-AB4DC8980013}"/>
                  </c:ext>
                </c:extLst>
              </c15:ser>
            </c15:filteredLineSeries>
            <c15:filteredLineSeries>
              <c15:ser>
                <c:idx val="1"/>
                <c:order val="1"/>
                <c:tx>
                  <c:strRef>
                    <c:extLst xmlns:c15="http://schemas.microsoft.com/office/drawing/2012/chart">
                      <c:ext xmlns:c15="http://schemas.microsoft.com/office/drawing/2012/chart" uri="{02D57815-91ED-43cb-92C2-25804820EDAC}">
                        <c15:formulaRef>
                          <c15:sqref>'Table for graphs 25-26'!$A$3</c15:sqref>
                        </c15:formulaRef>
                      </c:ext>
                    </c:extLst>
                    <c:strCache>
                      <c:ptCount val="1"/>
                      <c:pt idx="0">
                        <c:v>Brain/CNS - Trajectory 63- 103 days</c:v>
                      </c:pt>
                    </c:strCache>
                  </c:strRef>
                </c:tx>
                <c:spPr>
                  <a:ln w="28575" cap="rnd">
                    <a:solidFill>
                      <a:schemeClr val="accent5">
                        <a:shade val="32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25-26'!$B$3:$DA$3</c15:sqref>
                        </c15:formulaRef>
                      </c:ext>
                    </c:extLst>
                    <c:numCache>
                      <c:formatCode>General</c:formatCode>
                      <c:ptCount val="104"/>
                      <c:pt idx="52" formatCode="0">
                        <c:v>0</c:v>
                      </c:pt>
                      <c:pt idx="53" formatCode="0">
                        <c:v>0</c:v>
                      </c:pt>
                      <c:pt idx="54" formatCode="0">
                        <c:v>0</c:v>
                      </c:pt>
                      <c:pt idx="55" formatCode="0">
                        <c:v>0</c:v>
                      </c:pt>
                      <c:pt idx="56" formatCode="0">
                        <c:v>0</c:v>
                      </c:pt>
                      <c:pt idx="57" formatCode="0">
                        <c:v>0</c:v>
                      </c:pt>
                      <c:pt idx="58" formatCode="0">
                        <c:v>0</c:v>
                      </c:pt>
                      <c:pt idx="59" formatCode="0">
                        <c:v>0</c:v>
                      </c:pt>
                      <c:pt idx="60" formatCode="0">
                        <c:v>0</c:v>
                      </c:pt>
                      <c:pt idx="61" formatCode="0">
                        <c:v>0</c:v>
                      </c:pt>
                      <c:pt idx="62" formatCode="0">
                        <c:v>0</c:v>
                      </c:pt>
                      <c:pt idx="63" formatCode="0">
                        <c:v>0</c:v>
                      </c:pt>
                      <c:pt idx="64" formatCode="0">
                        <c:v>0</c:v>
                      </c:pt>
                      <c:pt idx="65" formatCode="0">
                        <c:v>0</c:v>
                      </c:pt>
                      <c:pt idx="66" formatCode="0">
                        <c:v>0</c:v>
                      </c:pt>
                      <c:pt idx="67" formatCode="0">
                        <c:v>0</c:v>
                      </c:pt>
                      <c:pt idx="68" formatCode="0">
                        <c:v>0</c:v>
                      </c:pt>
                      <c:pt idx="69" formatCode="0">
                        <c:v>0</c:v>
                      </c:pt>
                      <c:pt idx="70" formatCode="0">
                        <c:v>0</c:v>
                      </c:pt>
                      <c:pt idx="71" formatCode="0">
                        <c:v>0</c:v>
                      </c:pt>
                      <c:pt idx="72" formatCode="0">
                        <c:v>0</c:v>
                      </c:pt>
                      <c:pt idx="73" formatCode="0">
                        <c:v>0</c:v>
                      </c:pt>
                      <c:pt idx="74" formatCode="0">
                        <c:v>0</c:v>
                      </c:pt>
                      <c:pt idx="75" formatCode="0">
                        <c:v>0</c:v>
                      </c:pt>
                      <c:pt idx="76" formatCode="0">
                        <c:v>0</c:v>
                      </c:pt>
                      <c:pt idx="77" formatCode="0">
                        <c:v>0</c:v>
                      </c:pt>
                      <c:pt idx="78" formatCode="0">
                        <c:v>0</c:v>
                      </c:pt>
                      <c:pt idx="79" formatCode="0">
                        <c:v>0</c:v>
                      </c:pt>
                      <c:pt idx="80" formatCode="0">
                        <c:v>0</c:v>
                      </c:pt>
                      <c:pt idx="81" formatCode="0">
                        <c:v>0</c:v>
                      </c:pt>
                      <c:pt idx="82" formatCode="0">
                        <c:v>0</c:v>
                      </c:pt>
                      <c:pt idx="83" formatCode="0">
                        <c:v>0</c:v>
                      </c:pt>
                      <c:pt idx="84" formatCode="0">
                        <c:v>0</c:v>
                      </c:pt>
                      <c:pt idx="85" formatCode="0">
                        <c:v>0</c:v>
                      </c:pt>
                      <c:pt idx="86" formatCode="0">
                        <c:v>0</c:v>
                      </c:pt>
                      <c:pt idx="87" formatCode="0">
                        <c:v>0</c:v>
                      </c:pt>
                      <c:pt idx="88" formatCode="0">
                        <c:v>0</c:v>
                      </c:pt>
                      <c:pt idx="89" formatCode="0">
                        <c:v>0</c:v>
                      </c:pt>
                      <c:pt idx="90" formatCode="0">
                        <c:v>0</c:v>
                      </c:pt>
                      <c:pt idx="91" formatCode="0">
                        <c:v>0</c:v>
                      </c:pt>
                      <c:pt idx="92" formatCode="0">
                        <c:v>0</c:v>
                      </c:pt>
                      <c:pt idx="93" formatCode="0">
                        <c:v>0</c:v>
                      </c:pt>
                      <c:pt idx="94" formatCode="0">
                        <c:v>0</c:v>
                      </c:pt>
                      <c:pt idx="95" formatCode="0">
                        <c:v>0</c:v>
                      </c:pt>
                      <c:pt idx="96" formatCode="0">
                        <c:v>0</c:v>
                      </c:pt>
                      <c:pt idx="97" formatCode="0">
                        <c:v>0</c:v>
                      </c:pt>
                      <c:pt idx="98" formatCode="0">
                        <c:v>0</c:v>
                      </c:pt>
                      <c:pt idx="99" formatCode="0">
                        <c:v>0</c:v>
                      </c:pt>
                      <c:pt idx="100" formatCode="0">
                        <c:v>0</c:v>
                      </c:pt>
                      <c:pt idx="101" formatCode="0">
                        <c:v>0</c:v>
                      </c:pt>
                      <c:pt idx="102" formatCode="0">
                        <c:v>0</c:v>
                      </c:pt>
                      <c:pt idx="103" formatCode="0">
                        <c:v>0</c:v>
                      </c:pt>
                    </c:numCache>
                  </c:numRef>
                </c:val>
                <c:smooth val="0"/>
                <c:extLst xmlns:c15="http://schemas.microsoft.com/office/drawing/2012/chart">
                  <c:ext xmlns:c16="http://schemas.microsoft.com/office/drawing/2014/chart" uri="{C3380CC4-5D6E-409C-BE32-E72D297353CC}">
                    <c16:uniqueId val="{00000005-705D-4F0A-A385-AB4DC8980013}"/>
                  </c:ext>
                </c:extLst>
              </c15:ser>
            </c15:filteredLineSeries>
            <c15:filteredLineSeries>
              <c15:ser>
                <c:idx val="2"/>
                <c:order val="2"/>
                <c:tx>
                  <c:strRef>
                    <c:extLst xmlns:c15="http://schemas.microsoft.com/office/drawing/2012/chart">
                      <c:ext xmlns:c15="http://schemas.microsoft.com/office/drawing/2012/chart" uri="{02D57815-91ED-43cb-92C2-25804820EDAC}">
                        <c15:formulaRef>
                          <c15:sqref>'Table for graphs 25-26'!$A$4</c15:sqref>
                        </c15:formulaRef>
                      </c:ext>
                    </c:extLst>
                    <c:strCache>
                      <c:ptCount val="1"/>
                      <c:pt idx="0">
                        <c:v>Breast - Trajectory 63- 103 days</c:v>
                      </c:pt>
                    </c:strCache>
                  </c:strRef>
                </c:tx>
                <c:spPr>
                  <a:ln w="28575" cap="rnd">
                    <a:solidFill>
                      <a:schemeClr val="accent5">
                        <a:shade val="34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25-26'!$B$4:$DA$4</c15:sqref>
                        </c15:formulaRef>
                      </c:ext>
                    </c:extLst>
                    <c:numCache>
                      <c:formatCode>General</c:formatCode>
                      <c:ptCount val="104"/>
                      <c:pt idx="52" formatCode="0">
                        <c:v>4</c:v>
                      </c:pt>
                      <c:pt idx="53" formatCode="0">
                        <c:v>5</c:v>
                      </c:pt>
                      <c:pt idx="54" formatCode="0">
                        <c:v>6</c:v>
                      </c:pt>
                      <c:pt idx="55" formatCode="0">
                        <c:v>7.1999999999999993</c:v>
                      </c:pt>
                      <c:pt idx="56" formatCode="0">
                        <c:v>7.1999999999999993</c:v>
                      </c:pt>
                      <c:pt idx="57" formatCode="0">
                        <c:v>7.1999999999999993</c:v>
                      </c:pt>
                      <c:pt idx="58" formatCode="0">
                        <c:v>7.92</c:v>
                      </c:pt>
                      <c:pt idx="59" formatCode="0">
                        <c:v>7.1280000000000001</c:v>
                      </c:pt>
                      <c:pt idx="60" formatCode="0">
                        <c:v>7.1280000000000001</c:v>
                      </c:pt>
                      <c:pt idx="61" formatCode="0">
                        <c:v>6.4152000000000005</c:v>
                      </c:pt>
                      <c:pt idx="62" formatCode="0">
                        <c:v>6.4152000000000005</c:v>
                      </c:pt>
                      <c:pt idx="63" formatCode="0">
                        <c:v>5.7736800000000006</c:v>
                      </c:pt>
                      <c:pt idx="64" formatCode="0">
                        <c:v>5.1963120000000007</c:v>
                      </c:pt>
                      <c:pt idx="65" formatCode="0">
                        <c:v>5.1963120000000007</c:v>
                      </c:pt>
                      <c:pt idx="66" formatCode="0">
                        <c:v>5.7159432000000017</c:v>
                      </c:pt>
                      <c:pt idx="67" formatCode="0">
                        <c:v>6.2875375200000025</c:v>
                      </c:pt>
                      <c:pt idx="68" formatCode="0">
                        <c:v>6.2875375200000025</c:v>
                      </c:pt>
                      <c:pt idx="69" formatCode="0">
                        <c:v>7.2306681480000021</c:v>
                      </c:pt>
                      <c:pt idx="70" formatCode="0">
                        <c:v>6.507601333200002</c:v>
                      </c:pt>
                      <c:pt idx="71" formatCode="0">
                        <c:v>6.507601333200002</c:v>
                      </c:pt>
                      <c:pt idx="72" formatCode="0">
                        <c:v>7.1583614665200024</c:v>
                      </c:pt>
                      <c:pt idx="73" formatCode="0">
                        <c:v>7.8741976131720035</c:v>
                      </c:pt>
                      <c:pt idx="74" formatCode="0">
                        <c:v>6.6930679711962027</c:v>
                      </c:pt>
                      <c:pt idx="75" formatCode="0">
                        <c:v>6.0237611740765828</c:v>
                      </c:pt>
                      <c:pt idx="76" formatCode="0">
                        <c:v>6.0237611740765828</c:v>
                      </c:pt>
                      <c:pt idx="77" formatCode="0">
                        <c:v>6.0237611740765828</c:v>
                      </c:pt>
                      <c:pt idx="78" formatCode="0">
                        <c:v>6.0237611740765828</c:v>
                      </c:pt>
                      <c:pt idx="79" formatCode="0">
                        <c:v>6.0237611740765828</c:v>
                      </c:pt>
                      <c:pt idx="80" formatCode="0">
                        <c:v>5.4213850566689246</c:v>
                      </c:pt>
                      <c:pt idx="81" formatCode="0">
                        <c:v>5.4213850566689246</c:v>
                      </c:pt>
                      <c:pt idx="82" formatCode="0">
                        <c:v>5.9635235623358174</c:v>
                      </c:pt>
                      <c:pt idx="83" formatCode="0">
                        <c:v>5.9635235623358174</c:v>
                      </c:pt>
                      <c:pt idx="84" formatCode="0">
                        <c:v>5.9635235623358174</c:v>
                      </c:pt>
                      <c:pt idx="85" formatCode="0">
                        <c:v>5.0689950279854443</c:v>
                      </c:pt>
                      <c:pt idx="86" formatCode="0">
                        <c:v>5.0689950279854443</c:v>
                      </c:pt>
                      <c:pt idx="87" formatCode="0">
                        <c:v>5.0689950279854443</c:v>
                      </c:pt>
                      <c:pt idx="88" formatCode="0">
                        <c:v>4.0551960223883556</c:v>
                      </c:pt>
                      <c:pt idx="89" formatCode="0">
                        <c:v>5.3934107097765134</c:v>
                      </c:pt>
                      <c:pt idx="90" formatCode="0">
                        <c:v>6.7417633872206419</c:v>
                      </c:pt>
                      <c:pt idx="91" formatCode="0">
                        <c:v>5.3934107097765143</c:v>
                      </c:pt>
                      <c:pt idx="92" formatCode="0">
                        <c:v>4.8540696387988627</c:v>
                      </c:pt>
                      <c:pt idx="93" formatCode="0">
                        <c:v>4.8540696387988627</c:v>
                      </c:pt>
                      <c:pt idx="94" formatCode="0">
                        <c:v>4.1259591929790336</c:v>
                      </c:pt>
                      <c:pt idx="95" formatCode="0">
                        <c:v>3.7133632736811304</c:v>
                      </c:pt>
                      <c:pt idx="96" formatCode="0">
                        <c:v>3.7133632736811304</c:v>
                      </c:pt>
                      <c:pt idx="97" formatCode="0">
                        <c:v>3.7133632736811304</c:v>
                      </c:pt>
                      <c:pt idx="98" formatCode="0">
                        <c:v>4.0846996010492438</c:v>
                      </c:pt>
                      <c:pt idx="99" formatCode="0">
                        <c:v>3.2677596808393954</c:v>
                      </c:pt>
                      <c:pt idx="100" formatCode="0">
                        <c:v>2.9409837127554561</c:v>
                      </c:pt>
                      <c:pt idx="101" formatCode="0">
                        <c:v>2.6468853414799107</c:v>
                      </c:pt>
                      <c:pt idx="102" formatCode="0">
                        <c:v>3.3086066768498883</c:v>
                      </c:pt>
                      <c:pt idx="103" formatCode="0">
                        <c:v>3.3086066768498883</c:v>
                      </c:pt>
                    </c:numCache>
                  </c:numRef>
                </c:val>
                <c:smooth val="0"/>
                <c:extLst xmlns:c15="http://schemas.microsoft.com/office/drawing/2012/chart">
                  <c:ext xmlns:c16="http://schemas.microsoft.com/office/drawing/2014/chart" uri="{C3380CC4-5D6E-409C-BE32-E72D297353CC}">
                    <c16:uniqueId val="{00000006-705D-4F0A-A385-AB4DC8980013}"/>
                  </c:ext>
                </c:extLst>
              </c15:ser>
            </c15:filteredLineSeries>
            <c15:filteredLineSeries>
              <c15:ser>
                <c:idx val="3"/>
                <c:order val="3"/>
                <c:tx>
                  <c:strRef>
                    <c:extLst xmlns:c15="http://schemas.microsoft.com/office/drawing/2012/chart">
                      <c:ext xmlns:c15="http://schemas.microsoft.com/office/drawing/2012/chart" uri="{02D57815-91ED-43cb-92C2-25804820EDAC}">
                        <c15:formulaRef>
                          <c15:sqref>'Table for graphs 25-26'!$A$5</c15:sqref>
                        </c15:formulaRef>
                      </c:ext>
                    </c:extLst>
                    <c:strCache>
                      <c:ptCount val="1"/>
                      <c:pt idx="0">
                        <c:v>Children's cancer - Trajectory 63- 103 days</c:v>
                      </c:pt>
                    </c:strCache>
                  </c:strRef>
                </c:tx>
                <c:spPr>
                  <a:ln w="28575" cap="rnd">
                    <a:solidFill>
                      <a:schemeClr val="accent5">
                        <a:shade val="35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25-26'!$B$5:$DA$5</c15:sqref>
                        </c15:formulaRef>
                      </c:ext>
                    </c:extLst>
                    <c:numCache>
                      <c:formatCode>General</c:formatCode>
                      <c:ptCount val="104"/>
                      <c:pt idx="52" formatCode="0">
                        <c:v>0</c:v>
                      </c:pt>
                      <c:pt idx="53" formatCode="0">
                        <c:v>0</c:v>
                      </c:pt>
                      <c:pt idx="54" formatCode="0">
                        <c:v>0</c:v>
                      </c:pt>
                      <c:pt idx="55" formatCode="0">
                        <c:v>0</c:v>
                      </c:pt>
                      <c:pt idx="56" formatCode="0">
                        <c:v>0</c:v>
                      </c:pt>
                      <c:pt idx="57" formatCode="0">
                        <c:v>0</c:v>
                      </c:pt>
                      <c:pt idx="58" formatCode="0">
                        <c:v>0</c:v>
                      </c:pt>
                      <c:pt idx="59" formatCode="0">
                        <c:v>0</c:v>
                      </c:pt>
                      <c:pt idx="60" formatCode="0">
                        <c:v>0</c:v>
                      </c:pt>
                      <c:pt idx="61" formatCode="0">
                        <c:v>0</c:v>
                      </c:pt>
                      <c:pt idx="62" formatCode="0">
                        <c:v>0</c:v>
                      </c:pt>
                      <c:pt idx="63" formatCode="0">
                        <c:v>0</c:v>
                      </c:pt>
                      <c:pt idx="64" formatCode="0">
                        <c:v>0</c:v>
                      </c:pt>
                      <c:pt idx="65" formatCode="0">
                        <c:v>0</c:v>
                      </c:pt>
                      <c:pt idx="66" formatCode="0">
                        <c:v>0</c:v>
                      </c:pt>
                      <c:pt idx="67" formatCode="0">
                        <c:v>0</c:v>
                      </c:pt>
                      <c:pt idx="68" formatCode="0">
                        <c:v>0</c:v>
                      </c:pt>
                      <c:pt idx="69" formatCode="0">
                        <c:v>0</c:v>
                      </c:pt>
                      <c:pt idx="70" formatCode="0">
                        <c:v>0</c:v>
                      </c:pt>
                      <c:pt idx="71" formatCode="0">
                        <c:v>0</c:v>
                      </c:pt>
                      <c:pt idx="72" formatCode="0">
                        <c:v>0</c:v>
                      </c:pt>
                      <c:pt idx="73" formatCode="0">
                        <c:v>0</c:v>
                      </c:pt>
                      <c:pt idx="74" formatCode="0">
                        <c:v>0</c:v>
                      </c:pt>
                      <c:pt idx="75" formatCode="0">
                        <c:v>0</c:v>
                      </c:pt>
                      <c:pt idx="76" formatCode="0">
                        <c:v>0</c:v>
                      </c:pt>
                      <c:pt idx="77" formatCode="0">
                        <c:v>0</c:v>
                      </c:pt>
                      <c:pt idx="78" formatCode="0">
                        <c:v>0</c:v>
                      </c:pt>
                      <c:pt idx="79" formatCode="0">
                        <c:v>0</c:v>
                      </c:pt>
                      <c:pt idx="80" formatCode="0">
                        <c:v>0</c:v>
                      </c:pt>
                      <c:pt idx="81" formatCode="0">
                        <c:v>0</c:v>
                      </c:pt>
                      <c:pt idx="82" formatCode="0">
                        <c:v>0</c:v>
                      </c:pt>
                      <c:pt idx="83" formatCode="0">
                        <c:v>0</c:v>
                      </c:pt>
                      <c:pt idx="84" formatCode="0">
                        <c:v>0</c:v>
                      </c:pt>
                      <c:pt idx="85" formatCode="0">
                        <c:v>0</c:v>
                      </c:pt>
                      <c:pt idx="86" formatCode="0">
                        <c:v>0</c:v>
                      </c:pt>
                      <c:pt idx="87" formatCode="0">
                        <c:v>0</c:v>
                      </c:pt>
                      <c:pt idx="88" formatCode="0">
                        <c:v>0</c:v>
                      </c:pt>
                      <c:pt idx="89" formatCode="0">
                        <c:v>0</c:v>
                      </c:pt>
                      <c:pt idx="90" formatCode="0">
                        <c:v>0</c:v>
                      </c:pt>
                      <c:pt idx="91" formatCode="0">
                        <c:v>0</c:v>
                      </c:pt>
                      <c:pt idx="92" formatCode="0">
                        <c:v>0</c:v>
                      </c:pt>
                      <c:pt idx="93" formatCode="0">
                        <c:v>0</c:v>
                      </c:pt>
                      <c:pt idx="94" formatCode="0">
                        <c:v>0</c:v>
                      </c:pt>
                      <c:pt idx="95" formatCode="0">
                        <c:v>0</c:v>
                      </c:pt>
                      <c:pt idx="96" formatCode="0">
                        <c:v>0</c:v>
                      </c:pt>
                      <c:pt idx="97" formatCode="0">
                        <c:v>0</c:v>
                      </c:pt>
                      <c:pt idx="98" formatCode="0">
                        <c:v>0</c:v>
                      </c:pt>
                      <c:pt idx="99" formatCode="0">
                        <c:v>0</c:v>
                      </c:pt>
                      <c:pt idx="100" formatCode="0">
                        <c:v>0</c:v>
                      </c:pt>
                      <c:pt idx="101" formatCode="0">
                        <c:v>0</c:v>
                      </c:pt>
                      <c:pt idx="102" formatCode="0">
                        <c:v>0</c:v>
                      </c:pt>
                      <c:pt idx="103" formatCode="0">
                        <c:v>0</c:v>
                      </c:pt>
                    </c:numCache>
                  </c:numRef>
                </c:val>
                <c:smooth val="0"/>
                <c:extLst xmlns:c15="http://schemas.microsoft.com/office/drawing/2012/chart">
                  <c:ext xmlns:c16="http://schemas.microsoft.com/office/drawing/2014/chart" uri="{C3380CC4-5D6E-409C-BE32-E72D297353CC}">
                    <c16:uniqueId val="{00000007-705D-4F0A-A385-AB4DC8980013}"/>
                  </c:ext>
                </c:extLst>
              </c15:ser>
            </c15:filteredLineSeries>
            <c15:filteredLineSeries>
              <c15:ser>
                <c:idx val="4"/>
                <c:order val="4"/>
                <c:tx>
                  <c:strRef>
                    <c:extLst xmlns:c15="http://schemas.microsoft.com/office/drawing/2012/chart">
                      <c:ext xmlns:c15="http://schemas.microsoft.com/office/drawing/2012/chart" uri="{02D57815-91ED-43cb-92C2-25804820EDAC}">
                        <c15:formulaRef>
                          <c15:sqref>'Table for graphs 25-26'!$A$6</c15:sqref>
                        </c15:formulaRef>
                      </c:ext>
                    </c:extLst>
                    <c:strCache>
                      <c:ptCount val="1"/>
                      <c:pt idx="0">
                        <c:v>Gynaecological - Trajectory 63- 103 days</c:v>
                      </c:pt>
                    </c:strCache>
                  </c:strRef>
                </c:tx>
                <c:spPr>
                  <a:ln w="28575" cap="rnd">
                    <a:solidFill>
                      <a:schemeClr val="accent5">
                        <a:shade val="37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25-26'!$B$6:$DA$6</c15:sqref>
                        </c15:formulaRef>
                      </c:ext>
                    </c:extLst>
                    <c:numCache>
                      <c:formatCode>General</c:formatCode>
                      <c:ptCount val="104"/>
                      <c:pt idx="52" formatCode="0">
                        <c:v>8.1224999999999987</c:v>
                      </c:pt>
                      <c:pt idx="53" formatCode="0">
                        <c:v>8.5286249999999999</c:v>
                      </c:pt>
                      <c:pt idx="54" formatCode="0">
                        <c:v>8.1021937499999996</c:v>
                      </c:pt>
                      <c:pt idx="55" formatCode="0">
                        <c:v>7.6970840624999992</c:v>
                      </c:pt>
                      <c:pt idx="56" formatCode="0">
                        <c:v>7.6970840624999992</c:v>
                      </c:pt>
                      <c:pt idx="57" formatCode="0">
                        <c:v>8.4667924687500005</c:v>
                      </c:pt>
                      <c:pt idx="58" formatCode="0">
                        <c:v>9.3134717156250009</c:v>
                      </c:pt>
                      <c:pt idx="59" formatCode="0">
                        <c:v>10.244818887187503</c:v>
                      </c:pt>
                      <c:pt idx="60" formatCode="0">
                        <c:v>11.269300775906254</c:v>
                      </c:pt>
                      <c:pt idx="61" formatCode="0">
                        <c:v>12.396230853496881</c:v>
                      </c:pt>
                      <c:pt idx="62" formatCode="0">
                        <c:v>13.635853938846571</c:v>
                      </c:pt>
                      <c:pt idx="63" formatCode="0">
                        <c:v>12.954061241904242</c:v>
                      </c:pt>
                      <c:pt idx="64" formatCode="0">
                        <c:v>12.954061241904242</c:v>
                      </c:pt>
                      <c:pt idx="65" formatCode="0">
                        <c:v>12.954061241904242</c:v>
                      </c:pt>
                      <c:pt idx="66" formatCode="0">
                        <c:v>12.306358179809029</c:v>
                      </c:pt>
                      <c:pt idx="67" formatCode="0">
                        <c:v>11.691040270818577</c:v>
                      </c:pt>
                      <c:pt idx="68" formatCode="0">
                        <c:v>12.041771478943135</c:v>
                      </c:pt>
                      <c:pt idx="69" formatCode="0">
                        <c:v>13.24594862683745</c:v>
                      </c:pt>
                      <c:pt idx="70" formatCode="0">
                        <c:v>13.908246058179323</c:v>
                      </c:pt>
                      <c:pt idx="71" formatCode="0">
                        <c:v>13.908246058179323</c:v>
                      </c:pt>
                      <c:pt idx="72" formatCode="0">
                        <c:v>14.603658361088289</c:v>
                      </c:pt>
                      <c:pt idx="73" formatCode="0">
                        <c:v>15.333841279142705</c:v>
                      </c:pt>
                      <c:pt idx="74" formatCode="0">
                        <c:v>14.567149215185569</c:v>
                      </c:pt>
                      <c:pt idx="75" formatCode="0">
                        <c:v>13.838791754426291</c:v>
                      </c:pt>
                      <c:pt idx="76" formatCode="0">
                        <c:v>13.838791754426291</c:v>
                      </c:pt>
                      <c:pt idx="77" formatCode="0">
                        <c:v>13.146852166704976</c:v>
                      </c:pt>
                      <c:pt idx="78" formatCode="0">
                        <c:v>12.489509558369727</c:v>
                      </c:pt>
                      <c:pt idx="79" formatCode="0">
                        <c:v>11.240558602532754</c:v>
                      </c:pt>
                      <c:pt idx="80" formatCode="0">
                        <c:v>10.116502742279479</c:v>
                      </c:pt>
                      <c:pt idx="81" formatCode="0">
                        <c:v>10.622327879393454</c:v>
                      </c:pt>
                      <c:pt idx="82" formatCode="0">
                        <c:v>11.6845606673328</c:v>
                      </c:pt>
                      <c:pt idx="83" formatCode="0">
                        <c:v>12.853016734066081</c:v>
                      </c:pt>
                      <c:pt idx="84" formatCode="0">
                        <c:v>12.210365897362776</c:v>
                      </c:pt>
                      <c:pt idx="85" formatCode="0">
                        <c:v>10.989329307626498</c:v>
                      </c:pt>
                      <c:pt idx="86" formatCode="0">
                        <c:v>10.989329307626498</c:v>
                      </c:pt>
                      <c:pt idx="87" formatCode="0">
                        <c:v>10.989329307626498</c:v>
                      </c:pt>
                      <c:pt idx="88" formatCode="0">
                        <c:v>12.088262238389149</c:v>
                      </c:pt>
                      <c:pt idx="89" formatCode="0">
                        <c:v>13.297088462228064</c:v>
                      </c:pt>
                      <c:pt idx="90" formatCode="0">
                        <c:v>13.961942885339468</c:v>
                      </c:pt>
                      <c:pt idx="91" formatCode="0">
                        <c:v>12.565748596805522</c:v>
                      </c:pt>
                      <c:pt idx="92" formatCode="0">
                        <c:v>12.565748596805522</c:v>
                      </c:pt>
                      <c:pt idx="93" formatCode="0">
                        <c:v>12.565748596805522</c:v>
                      </c:pt>
                      <c:pt idx="94" formatCode="0">
                        <c:v>11.937461166965244</c:v>
                      </c:pt>
                      <c:pt idx="95" formatCode="0">
                        <c:v>11.937461166965244</c:v>
                      </c:pt>
                      <c:pt idx="96" formatCode="0">
                        <c:v>11.937461166965244</c:v>
                      </c:pt>
                      <c:pt idx="97" formatCode="0">
                        <c:v>10.743715050268721</c:v>
                      </c:pt>
                      <c:pt idx="98" formatCode="0">
                        <c:v>11.818086555295594</c:v>
                      </c:pt>
                      <c:pt idx="99" formatCode="0">
                        <c:v>11.818086555295594</c:v>
                      </c:pt>
                      <c:pt idx="100" formatCode="0">
                        <c:v>11.818086555295594</c:v>
                      </c:pt>
                      <c:pt idx="101" formatCode="0">
                        <c:v>11.818086555295594</c:v>
                      </c:pt>
                      <c:pt idx="102" formatCode="0">
                        <c:v>10.636277899766034</c:v>
                      </c:pt>
                      <c:pt idx="103" formatCode="0">
                        <c:v>9.5726501097894303</c:v>
                      </c:pt>
                    </c:numCache>
                  </c:numRef>
                </c:val>
                <c:smooth val="0"/>
                <c:extLst xmlns:c15="http://schemas.microsoft.com/office/drawing/2012/chart">
                  <c:ext xmlns:c16="http://schemas.microsoft.com/office/drawing/2014/chart" uri="{C3380CC4-5D6E-409C-BE32-E72D297353CC}">
                    <c16:uniqueId val="{00000008-705D-4F0A-A385-AB4DC8980013}"/>
                  </c:ext>
                </c:extLst>
              </c15:ser>
            </c15:filteredLineSeries>
            <c15:filteredLineSeries>
              <c15:ser>
                <c:idx val="5"/>
                <c:order val="5"/>
                <c:tx>
                  <c:strRef>
                    <c:extLst xmlns:c15="http://schemas.microsoft.com/office/drawing/2012/chart">
                      <c:ext xmlns:c15="http://schemas.microsoft.com/office/drawing/2012/chart" uri="{02D57815-91ED-43cb-92C2-25804820EDAC}">
                        <c15:formulaRef>
                          <c15:sqref>'Table for graphs 25-26'!$A$7</c15:sqref>
                        </c15:formulaRef>
                      </c:ext>
                    </c:extLst>
                    <c:strCache>
                      <c:ptCount val="1"/>
                      <c:pt idx="0">
                        <c:v>Haematological - Trajectory 63- 103 days</c:v>
                      </c:pt>
                    </c:strCache>
                  </c:strRef>
                </c:tx>
                <c:spPr>
                  <a:ln w="28575" cap="rnd">
                    <a:solidFill>
                      <a:schemeClr val="accent5">
                        <a:shade val="38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25-26'!$B$7:$DA$7</c15:sqref>
                        </c15:formulaRef>
                      </c:ext>
                    </c:extLst>
                    <c:numCache>
                      <c:formatCode>General</c:formatCode>
                      <c:ptCount val="104"/>
                      <c:pt idx="52" formatCode="0">
                        <c:v>5</c:v>
                      </c:pt>
                      <c:pt idx="53" formatCode="0">
                        <c:v>5</c:v>
                      </c:pt>
                      <c:pt idx="54" formatCode="0">
                        <c:v>4.5</c:v>
                      </c:pt>
                      <c:pt idx="55" formatCode="0">
                        <c:v>4.05</c:v>
                      </c:pt>
                      <c:pt idx="56" formatCode="0">
                        <c:v>3.0374999999999996</c:v>
                      </c:pt>
                      <c:pt idx="57" formatCode="0">
                        <c:v>3.0374999999999996</c:v>
                      </c:pt>
                      <c:pt idx="58" formatCode="0">
                        <c:v>3.0374999999999996</c:v>
                      </c:pt>
                      <c:pt idx="59" formatCode="0">
                        <c:v>3.0374999999999996</c:v>
                      </c:pt>
                      <c:pt idx="60" formatCode="0">
                        <c:v>4.0398749999999994</c:v>
                      </c:pt>
                      <c:pt idx="61" formatCode="0">
                        <c:v>4.0398749999999994</c:v>
                      </c:pt>
                      <c:pt idx="62" formatCode="0">
                        <c:v>4.0398749999999994</c:v>
                      </c:pt>
                      <c:pt idx="63" formatCode="0">
                        <c:v>3.0299062499999998</c:v>
                      </c:pt>
                      <c:pt idx="64" formatCode="0">
                        <c:v>3.0299062499999998</c:v>
                      </c:pt>
                      <c:pt idx="65" formatCode="0">
                        <c:v>3.0299062499999998</c:v>
                      </c:pt>
                      <c:pt idx="66" formatCode="0">
                        <c:v>3.0299062499999998</c:v>
                      </c:pt>
                      <c:pt idx="67" formatCode="0">
                        <c:v>4.5448593749999997</c:v>
                      </c:pt>
                      <c:pt idx="68" formatCode="0">
                        <c:v>5.4538312499999995</c:v>
                      </c:pt>
                      <c:pt idx="69" formatCode="0">
                        <c:v>6.5445974999999992</c:v>
                      </c:pt>
                      <c:pt idx="70" formatCode="0">
                        <c:v>6.5445974999999992</c:v>
                      </c:pt>
                      <c:pt idx="71" formatCode="0">
                        <c:v>5.8901377499999992</c:v>
                      </c:pt>
                      <c:pt idx="72" formatCode="0">
                        <c:v>6.4791515249999998</c:v>
                      </c:pt>
                      <c:pt idx="73" formatCode="0">
                        <c:v>6.4791515249999998</c:v>
                      </c:pt>
                      <c:pt idx="74" formatCode="0">
                        <c:v>6.4791515249999998</c:v>
                      </c:pt>
                      <c:pt idx="75" formatCode="0">
                        <c:v>6.4791515249999998</c:v>
                      </c:pt>
                      <c:pt idx="76" formatCode="0">
                        <c:v>6.4791515249999998</c:v>
                      </c:pt>
                      <c:pt idx="77" formatCode="0">
                        <c:v>5.8312363725000003</c:v>
                      </c:pt>
                      <c:pt idx="78" formatCode="0">
                        <c:v>5.8312363725000003</c:v>
                      </c:pt>
                      <c:pt idx="79" formatCode="0">
                        <c:v>5.8312363725000003</c:v>
                      </c:pt>
                      <c:pt idx="80" formatCode="0">
                        <c:v>5.8312363725000003</c:v>
                      </c:pt>
                      <c:pt idx="81" formatCode="0">
                        <c:v>5.8312363725000003</c:v>
                      </c:pt>
                      <c:pt idx="82" formatCode="0">
                        <c:v>5.8312363725000003</c:v>
                      </c:pt>
                      <c:pt idx="83" formatCode="0">
                        <c:v>6.4143600097500011</c:v>
                      </c:pt>
                      <c:pt idx="84" formatCode="0">
                        <c:v>6.093642009262501</c:v>
                      </c:pt>
                      <c:pt idx="85" formatCode="0">
                        <c:v>5.7889599087993755</c:v>
                      </c:pt>
                      <c:pt idx="86" formatCode="0">
                        <c:v>5.4995119133594068</c:v>
                      </c:pt>
                      <c:pt idx="87" formatCode="0">
                        <c:v>5.4995119133594068</c:v>
                      </c:pt>
                      <c:pt idx="88" formatCode="0">
                        <c:v>5.4995119133594068</c:v>
                      </c:pt>
                      <c:pt idx="89" formatCode="0">
                        <c:v>7.1493654873672288</c:v>
                      </c:pt>
                      <c:pt idx="90" formatCode="0">
                        <c:v>6.0769606642621445</c:v>
                      </c:pt>
                      <c:pt idx="91" formatCode="0">
                        <c:v>6.0769606642621445</c:v>
                      </c:pt>
                      <c:pt idx="92" formatCode="0">
                        <c:v>6.0769606642621445</c:v>
                      </c:pt>
                      <c:pt idx="93" formatCode="0">
                        <c:v>6.0769606642621445</c:v>
                      </c:pt>
                      <c:pt idx="94" formatCode="0">
                        <c:v>4.8615685314097163</c:v>
                      </c:pt>
                      <c:pt idx="95" formatCode="0">
                        <c:v>4.8615685314097163</c:v>
                      </c:pt>
                      <c:pt idx="96" formatCode="0">
                        <c:v>4.8615685314097163</c:v>
                      </c:pt>
                      <c:pt idx="97" formatCode="0">
                        <c:v>4.8615685314097163</c:v>
                      </c:pt>
                      <c:pt idx="98" formatCode="0">
                        <c:v>5.8338822376916593</c:v>
                      </c:pt>
                      <c:pt idx="99" formatCode="0">
                        <c:v>5.8338822376916593</c:v>
                      </c:pt>
                      <c:pt idx="100" formatCode="0">
                        <c:v>5.8338822376916593</c:v>
                      </c:pt>
                      <c:pt idx="101" formatCode="0">
                        <c:v>5.8338822376916593</c:v>
                      </c:pt>
                      <c:pt idx="102" formatCode="0">
                        <c:v>7.2923527971145745</c:v>
                      </c:pt>
                      <c:pt idx="103" formatCode="0">
                        <c:v>7.2923527971145745</c:v>
                      </c:pt>
                    </c:numCache>
                  </c:numRef>
                </c:val>
                <c:smooth val="0"/>
                <c:extLst xmlns:c15="http://schemas.microsoft.com/office/drawing/2012/chart">
                  <c:ext xmlns:c16="http://schemas.microsoft.com/office/drawing/2014/chart" uri="{C3380CC4-5D6E-409C-BE32-E72D297353CC}">
                    <c16:uniqueId val="{00000009-705D-4F0A-A385-AB4DC8980013}"/>
                  </c:ext>
                </c:extLst>
              </c15:ser>
            </c15:filteredLineSeries>
            <c15:filteredLineSeries>
              <c15:ser>
                <c:idx val="6"/>
                <c:order val="6"/>
                <c:tx>
                  <c:strRef>
                    <c:extLst xmlns:c15="http://schemas.microsoft.com/office/drawing/2012/chart">
                      <c:ext xmlns:c15="http://schemas.microsoft.com/office/drawing/2012/chart" uri="{02D57815-91ED-43cb-92C2-25804820EDAC}">
                        <c15:formulaRef>
                          <c15:sqref>'Table for graphs 25-26'!$A$8</c15:sqref>
                        </c15:formulaRef>
                      </c:ext>
                    </c:extLst>
                    <c:strCache>
                      <c:ptCount val="1"/>
                      <c:pt idx="0">
                        <c:v>Head and neck - Trajectory 63- 103 days</c:v>
                      </c:pt>
                    </c:strCache>
                  </c:strRef>
                </c:tx>
                <c:spPr>
                  <a:ln w="28575" cap="rnd">
                    <a:solidFill>
                      <a:schemeClr val="accent5">
                        <a:shade val="40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25-26'!$B$8:$DA$8</c15:sqref>
                        </c15:formulaRef>
                      </c:ext>
                    </c:extLst>
                    <c:numCache>
                      <c:formatCode>General</c:formatCode>
                      <c:ptCount val="104"/>
                      <c:pt idx="52" formatCode="0">
                        <c:v>2.88</c:v>
                      </c:pt>
                      <c:pt idx="53" formatCode="0">
                        <c:v>3.5999999999999996</c:v>
                      </c:pt>
                      <c:pt idx="54" formatCode="0">
                        <c:v>2.88</c:v>
                      </c:pt>
                      <c:pt idx="55" formatCode="0">
                        <c:v>2.3039999999999998</c:v>
                      </c:pt>
                      <c:pt idx="56" formatCode="0">
                        <c:v>2.3039999999999998</c:v>
                      </c:pt>
                      <c:pt idx="57" formatCode="0">
                        <c:v>2.3039999999999998</c:v>
                      </c:pt>
                      <c:pt idx="58" formatCode="0">
                        <c:v>2.3039999999999998</c:v>
                      </c:pt>
                      <c:pt idx="59" formatCode="0">
                        <c:v>2.3039999999999998</c:v>
                      </c:pt>
                      <c:pt idx="60" formatCode="0">
                        <c:v>3.4559999999999995</c:v>
                      </c:pt>
                      <c:pt idx="61" formatCode="0">
                        <c:v>2.7647999999999997</c:v>
                      </c:pt>
                      <c:pt idx="62" formatCode="0">
                        <c:v>2.7647999999999997</c:v>
                      </c:pt>
                      <c:pt idx="63" formatCode="0">
                        <c:v>2.4883199999999999</c:v>
                      </c:pt>
                      <c:pt idx="64" formatCode="0">
                        <c:v>2.4883199999999999</c:v>
                      </c:pt>
                      <c:pt idx="65" formatCode="0">
                        <c:v>2.4883199999999999</c:v>
                      </c:pt>
                      <c:pt idx="66" formatCode="0">
                        <c:v>2.737152</c:v>
                      </c:pt>
                      <c:pt idx="67" formatCode="0">
                        <c:v>2.737152</c:v>
                      </c:pt>
                      <c:pt idx="68" formatCode="0">
                        <c:v>2.737152</c:v>
                      </c:pt>
                      <c:pt idx="69" formatCode="0">
                        <c:v>3.0108672000000003</c:v>
                      </c:pt>
                      <c:pt idx="70" formatCode="0">
                        <c:v>3.6130406400000004</c:v>
                      </c:pt>
                      <c:pt idx="71" formatCode="0">
                        <c:v>3.6130406400000004</c:v>
                      </c:pt>
                      <c:pt idx="72" formatCode="0">
                        <c:v>3.6130406400000004</c:v>
                      </c:pt>
                      <c:pt idx="73" formatCode="0">
                        <c:v>4.1549967360000002</c:v>
                      </c:pt>
                      <c:pt idx="74" formatCode="0">
                        <c:v>3.3239973888000005</c:v>
                      </c:pt>
                      <c:pt idx="75" formatCode="0">
                        <c:v>2.8253977804800003</c:v>
                      </c:pt>
                      <c:pt idx="76" formatCode="0">
                        <c:v>3.1079375585280005</c:v>
                      </c:pt>
                      <c:pt idx="77" formatCode="0">
                        <c:v>2.0823181642137603</c:v>
                      </c:pt>
                      <c:pt idx="78" formatCode="0">
                        <c:v>2.0823181642137603</c:v>
                      </c:pt>
                      <c:pt idx="79" formatCode="0">
                        <c:v>2.0823181642137603</c:v>
                      </c:pt>
                      <c:pt idx="80" formatCode="0">
                        <c:v>2.3946658888458243</c:v>
                      </c:pt>
                      <c:pt idx="81" formatCode="0">
                        <c:v>3.1849056321649467</c:v>
                      </c:pt>
                      <c:pt idx="82" formatCode="0">
                        <c:v>4.4588678850309247</c:v>
                      </c:pt>
                      <c:pt idx="83" formatCode="0">
                        <c:v>4.4588678850309247</c:v>
                      </c:pt>
                      <c:pt idx="84" formatCode="0">
                        <c:v>4.4588678850309247</c:v>
                      </c:pt>
                      <c:pt idx="85" formatCode="0">
                        <c:v>4.4588678850309247</c:v>
                      </c:pt>
                      <c:pt idx="86" formatCode="0">
                        <c:v>4.4588678850309247</c:v>
                      </c:pt>
                      <c:pt idx="87" formatCode="0">
                        <c:v>4.4588678850309247</c:v>
                      </c:pt>
                      <c:pt idx="88" formatCode="0">
                        <c:v>2.9874414829707194</c:v>
                      </c:pt>
                      <c:pt idx="89" formatCode="0">
                        <c:v>3.7343018537133994</c:v>
                      </c:pt>
                      <c:pt idx="90" formatCode="0">
                        <c:v>4.4811622244560789</c:v>
                      </c:pt>
                      <c:pt idx="91" formatCode="0">
                        <c:v>3.8089878907876669</c:v>
                      </c:pt>
                      <c:pt idx="92" formatCode="0">
                        <c:v>4.3803360744058164</c:v>
                      </c:pt>
                      <c:pt idx="93" formatCode="0">
                        <c:v>4.3803360744058164</c:v>
                      </c:pt>
                      <c:pt idx="94" formatCode="0">
                        <c:v>3.9423024669652347</c:v>
                      </c:pt>
                      <c:pt idx="95" formatCode="0">
                        <c:v>3.5480722202687112</c:v>
                      </c:pt>
                      <c:pt idx="96" formatCode="0">
                        <c:v>2.8384577762149692</c:v>
                      </c:pt>
                      <c:pt idx="97" formatCode="0">
                        <c:v>2.8384577762149692</c:v>
                      </c:pt>
                      <c:pt idx="98" formatCode="0">
                        <c:v>4.2576866643224536</c:v>
                      </c:pt>
                      <c:pt idx="99" formatCode="0">
                        <c:v>4.2576866643224536</c:v>
                      </c:pt>
                      <c:pt idx="100" formatCode="0">
                        <c:v>3.8319179978902085</c:v>
                      </c:pt>
                      <c:pt idx="101" formatCode="0">
                        <c:v>2.5673850585864395</c:v>
                      </c:pt>
                      <c:pt idx="102" formatCode="0">
                        <c:v>2.5673850585864395</c:v>
                      </c:pt>
                      <c:pt idx="103" formatCode="0">
                        <c:v>3.8510775878796593</c:v>
                      </c:pt>
                    </c:numCache>
                  </c:numRef>
                </c:val>
                <c:smooth val="0"/>
                <c:extLst xmlns:c15="http://schemas.microsoft.com/office/drawing/2012/chart">
                  <c:ext xmlns:c16="http://schemas.microsoft.com/office/drawing/2014/chart" uri="{C3380CC4-5D6E-409C-BE32-E72D297353CC}">
                    <c16:uniqueId val="{0000000A-705D-4F0A-A385-AB4DC8980013}"/>
                  </c:ext>
                </c:extLst>
              </c15:ser>
            </c15:filteredLineSeries>
            <c15:filteredLineSeries>
              <c15:ser>
                <c:idx val="7"/>
                <c:order val="7"/>
                <c:tx>
                  <c:strRef>
                    <c:extLst xmlns:c15="http://schemas.microsoft.com/office/drawing/2012/chart">
                      <c:ext xmlns:c15="http://schemas.microsoft.com/office/drawing/2012/chart" uri="{02D57815-91ED-43cb-92C2-25804820EDAC}">
                        <c15:formulaRef>
                          <c15:sqref>'Table for graphs 25-26'!$A$9</c15:sqref>
                        </c15:formulaRef>
                      </c:ext>
                    </c:extLst>
                    <c:strCache>
                      <c:ptCount val="1"/>
                      <c:pt idx="0">
                        <c:v>Lower Gastrointestinal - Trajectory 63- 103 days</c:v>
                      </c:pt>
                    </c:strCache>
                  </c:strRef>
                </c:tx>
                <c:spPr>
                  <a:ln w="28575" cap="rnd">
                    <a:solidFill>
                      <a:schemeClr val="accent5">
                        <a:shade val="41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25-26'!$B$9:$DA$9</c15:sqref>
                        </c15:formulaRef>
                      </c:ext>
                    </c:extLst>
                    <c:numCache>
                      <c:formatCode>General</c:formatCode>
                      <c:ptCount val="104"/>
                      <c:pt idx="52" formatCode="0">
                        <c:v>26.723499999999998</c:v>
                      </c:pt>
                      <c:pt idx="53" formatCode="0">
                        <c:v>25.387324999999997</c:v>
                      </c:pt>
                      <c:pt idx="54" formatCode="0">
                        <c:v>24.117958749999996</c:v>
                      </c:pt>
                      <c:pt idx="55" formatCode="0">
                        <c:v>22.912060812499995</c:v>
                      </c:pt>
                      <c:pt idx="56" formatCode="0">
                        <c:v>22.912060812499995</c:v>
                      </c:pt>
                      <c:pt idx="57" formatCode="0">
                        <c:v>22.912060812499995</c:v>
                      </c:pt>
                      <c:pt idx="58" formatCode="0">
                        <c:v>24.057663853124996</c:v>
                      </c:pt>
                      <c:pt idx="59" formatCode="0">
                        <c:v>24.057663853124996</c:v>
                      </c:pt>
                      <c:pt idx="60" formatCode="0">
                        <c:v>24.057663853124996</c:v>
                      </c:pt>
                      <c:pt idx="61" formatCode="0">
                        <c:v>24.057663853124996</c:v>
                      </c:pt>
                      <c:pt idx="62" formatCode="0">
                        <c:v>24.057663853124996</c:v>
                      </c:pt>
                      <c:pt idx="63" formatCode="0">
                        <c:v>22.854780660468744</c:v>
                      </c:pt>
                      <c:pt idx="64" formatCode="0">
                        <c:v>21.712041627445306</c:v>
                      </c:pt>
                      <c:pt idx="65" formatCode="0">
                        <c:v>21.712041627445306</c:v>
                      </c:pt>
                      <c:pt idx="66" formatCode="0">
                        <c:v>21.712041627445306</c:v>
                      </c:pt>
                      <c:pt idx="67" formatCode="0">
                        <c:v>21.712041627445306</c:v>
                      </c:pt>
                      <c:pt idx="68" formatCode="0">
                        <c:v>21.712041627445306</c:v>
                      </c:pt>
                      <c:pt idx="69" formatCode="0">
                        <c:v>23.883245790189839</c:v>
                      </c:pt>
                      <c:pt idx="70" formatCode="0">
                        <c:v>25.077408079699332</c:v>
                      </c:pt>
                      <c:pt idx="71" formatCode="0">
                        <c:v>25.077408079699332</c:v>
                      </c:pt>
                      <c:pt idx="72" formatCode="0">
                        <c:v>26.331278483684301</c:v>
                      </c:pt>
                      <c:pt idx="73" formatCode="0">
                        <c:v>28.964406332052732</c:v>
                      </c:pt>
                      <c:pt idx="74" formatCode="0">
                        <c:v>26.067965698847459</c:v>
                      </c:pt>
                      <c:pt idx="75" formatCode="0">
                        <c:v>24.764567413905084</c:v>
                      </c:pt>
                      <c:pt idx="76" formatCode="0">
                        <c:v>23.526339043209827</c:v>
                      </c:pt>
                      <c:pt idx="77" formatCode="0">
                        <c:v>21.173705138888845</c:v>
                      </c:pt>
                      <c:pt idx="78" formatCode="0">
                        <c:v>21.173705138888845</c:v>
                      </c:pt>
                      <c:pt idx="79" formatCode="0">
                        <c:v>21.173705138888845</c:v>
                      </c:pt>
                      <c:pt idx="80" formatCode="0">
                        <c:v>19.056334624999963</c:v>
                      </c:pt>
                      <c:pt idx="81" formatCode="0">
                        <c:v>20.009151356249962</c:v>
                      </c:pt>
                      <c:pt idx="82" formatCode="0">
                        <c:v>19.008693788437462</c:v>
                      </c:pt>
                      <c:pt idx="83" formatCode="0">
                        <c:v>19.008693788437462</c:v>
                      </c:pt>
                      <c:pt idx="84" formatCode="0">
                        <c:v>19.008693788437462</c:v>
                      </c:pt>
                      <c:pt idx="85" formatCode="0">
                        <c:v>16.157389720171842</c:v>
                      </c:pt>
                      <c:pt idx="86" formatCode="0">
                        <c:v>15.349520234163249</c:v>
                      </c:pt>
                      <c:pt idx="87" formatCode="0">
                        <c:v>15.349520234163249</c:v>
                      </c:pt>
                      <c:pt idx="88" formatCode="0">
                        <c:v>15.349520234163249</c:v>
                      </c:pt>
                      <c:pt idx="89" formatCode="0">
                        <c:v>16.884472257579574</c:v>
                      </c:pt>
                      <c:pt idx="90" formatCode="0">
                        <c:v>18.572919483337532</c:v>
                      </c:pt>
                      <c:pt idx="91" formatCode="0">
                        <c:v>18.572919483337532</c:v>
                      </c:pt>
                      <c:pt idx="92" formatCode="0">
                        <c:v>17.644273509170656</c:v>
                      </c:pt>
                      <c:pt idx="93" formatCode="0">
                        <c:v>15.87984615825359</c:v>
                      </c:pt>
                      <c:pt idx="94" formatCode="0">
                        <c:v>15.87984615825359</c:v>
                      </c:pt>
                      <c:pt idx="95" formatCode="0">
                        <c:v>15.085853850340911</c:v>
                      </c:pt>
                      <c:pt idx="96" formatCode="0">
                        <c:v>14.331561157823865</c:v>
                      </c:pt>
                      <c:pt idx="97" formatCode="0">
                        <c:v>13.328351876776193</c:v>
                      </c:pt>
                      <c:pt idx="98" formatCode="0">
                        <c:v>15.99402225213143</c:v>
                      </c:pt>
                      <c:pt idx="99" formatCode="0">
                        <c:v>13.594918914311714</c:v>
                      </c:pt>
                      <c:pt idx="100" formatCode="0">
                        <c:v>13.594918914311714</c:v>
                      </c:pt>
                      <c:pt idx="101" formatCode="0">
                        <c:v>12.235427022880543</c:v>
                      </c:pt>
                      <c:pt idx="102" formatCode="0">
                        <c:v>13.458969725168599</c:v>
                      </c:pt>
                      <c:pt idx="103" formatCode="0">
                        <c:v>12.113072752651739</c:v>
                      </c:pt>
                    </c:numCache>
                  </c:numRef>
                </c:val>
                <c:smooth val="0"/>
                <c:extLst xmlns:c15="http://schemas.microsoft.com/office/drawing/2012/chart">
                  <c:ext xmlns:c16="http://schemas.microsoft.com/office/drawing/2014/chart" uri="{C3380CC4-5D6E-409C-BE32-E72D297353CC}">
                    <c16:uniqueId val="{0000000B-705D-4F0A-A385-AB4DC8980013}"/>
                  </c:ext>
                </c:extLst>
              </c15:ser>
            </c15:filteredLineSeries>
            <c15:filteredLineSeries>
              <c15:ser>
                <c:idx val="8"/>
                <c:order val="8"/>
                <c:tx>
                  <c:strRef>
                    <c:extLst xmlns:c15="http://schemas.microsoft.com/office/drawing/2012/chart">
                      <c:ext xmlns:c15="http://schemas.microsoft.com/office/drawing/2012/chart" uri="{02D57815-91ED-43cb-92C2-25804820EDAC}">
                        <c15:formulaRef>
                          <c15:sqref>'Table for graphs 25-26'!$A$10</c15:sqref>
                        </c15:formulaRef>
                      </c:ext>
                    </c:extLst>
                    <c:strCache>
                      <c:ptCount val="1"/>
                      <c:pt idx="0">
                        <c:v>Lung - Trajectory 63- 103 days</c:v>
                      </c:pt>
                    </c:strCache>
                  </c:strRef>
                </c:tx>
                <c:spPr>
                  <a:ln w="28575" cap="rnd">
                    <a:solidFill>
                      <a:schemeClr val="accent5">
                        <a:shade val="43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25-26'!$B$10:$DA$10</c15:sqref>
                        </c15:formulaRef>
                      </c:ext>
                    </c:extLst>
                    <c:numCache>
                      <c:formatCode>General</c:formatCode>
                      <c:ptCount val="104"/>
                      <c:pt idx="52" formatCode="0">
                        <c:v>6.3</c:v>
                      </c:pt>
                      <c:pt idx="53" formatCode="0">
                        <c:v>6.9300000000000006</c:v>
                      </c:pt>
                      <c:pt idx="54" formatCode="0">
                        <c:v>6.9300000000000006</c:v>
                      </c:pt>
                      <c:pt idx="55" formatCode="0">
                        <c:v>6.9300000000000006</c:v>
                      </c:pt>
                      <c:pt idx="56" formatCode="0">
                        <c:v>6.237000000000001</c:v>
                      </c:pt>
                      <c:pt idx="57" formatCode="0">
                        <c:v>6.237000000000001</c:v>
                      </c:pt>
                      <c:pt idx="58" formatCode="0">
                        <c:v>6.8607000000000014</c:v>
                      </c:pt>
                      <c:pt idx="59" formatCode="0">
                        <c:v>6.8607000000000014</c:v>
                      </c:pt>
                      <c:pt idx="60" formatCode="0">
                        <c:v>6.8607000000000014</c:v>
                      </c:pt>
                      <c:pt idx="61" formatCode="0">
                        <c:v>6.1746300000000014</c:v>
                      </c:pt>
                      <c:pt idx="62" formatCode="0">
                        <c:v>6.1746300000000014</c:v>
                      </c:pt>
                      <c:pt idx="63" formatCode="0">
                        <c:v>5.5571670000000015</c:v>
                      </c:pt>
                      <c:pt idx="64" formatCode="0">
                        <c:v>5.5571670000000015</c:v>
                      </c:pt>
                      <c:pt idx="65" formatCode="0">
                        <c:v>5.5571670000000015</c:v>
                      </c:pt>
                      <c:pt idx="66" formatCode="0">
                        <c:v>5.5571670000000015</c:v>
                      </c:pt>
                      <c:pt idx="67" formatCode="0">
                        <c:v>5.5571670000000015</c:v>
                      </c:pt>
                      <c:pt idx="68" formatCode="0">
                        <c:v>5.5571670000000015</c:v>
                      </c:pt>
                      <c:pt idx="69" formatCode="0">
                        <c:v>6.112883700000002</c:v>
                      </c:pt>
                      <c:pt idx="70" formatCode="0">
                        <c:v>6.7241720700000025</c:v>
                      </c:pt>
                      <c:pt idx="71" formatCode="0">
                        <c:v>6.7241720700000025</c:v>
                      </c:pt>
                      <c:pt idx="72" formatCode="0">
                        <c:v>7.396589277000003</c:v>
                      </c:pt>
                      <c:pt idx="73" formatCode="0">
                        <c:v>7.396589277000003</c:v>
                      </c:pt>
                      <c:pt idx="74" formatCode="0">
                        <c:v>7.396589277000003</c:v>
                      </c:pt>
                      <c:pt idx="75" formatCode="0">
                        <c:v>6.6569303493000032</c:v>
                      </c:pt>
                      <c:pt idx="76" formatCode="0">
                        <c:v>6.6569303493000032</c:v>
                      </c:pt>
                      <c:pt idx="77" formatCode="0">
                        <c:v>5.9912373143700028</c:v>
                      </c:pt>
                      <c:pt idx="78" formatCode="0">
                        <c:v>5.9912373143700028</c:v>
                      </c:pt>
                      <c:pt idx="79" formatCode="0">
                        <c:v>6.5903610458070032</c:v>
                      </c:pt>
                      <c:pt idx="80" formatCode="0">
                        <c:v>5.9313249412263032</c:v>
                      </c:pt>
                      <c:pt idx="81" formatCode="0">
                        <c:v>7.1175899294715634</c:v>
                      </c:pt>
                      <c:pt idx="82" formatCode="0">
                        <c:v>6.7617104329979849</c:v>
                      </c:pt>
                      <c:pt idx="83" formatCode="0">
                        <c:v>7.4378814762977843</c:v>
                      </c:pt>
                      <c:pt idx="84" formatCode="0">
                        <c:v>7.4378814762977843</c:v>
                      </c:pt>
                      <c:pt idx="85" formatCode="0">
                        <c:v>6.6940933286680062</c:v>
                      </c:pt>
                      <c:pt idx="86" formatCode="0">
                        <c:v>6.6940933286680062</c:v>
                      </c:pt>
                      <c:pt idx="87" formatCode="0">
                        <c:v>8.0329119944016067</c:v>
                      </c:pt>
                      <c:pt idx="88" formatCode="0">
                        <c:v>8.0329119944016067</c:v>
                      </c:pt>
                      <c:pt idx="89" formatCode="0">
                        <c:v>8.8362031938417687</c:v>
                      </c:pt>
                      <c:pt idx="90" formatCode="0">
                        <c:v>9.719823513225947</c:v>
                      </c:pt>
                      <c:pt idx="91" formatCode="0">
                        <c:v>9.2338323375646496</c:v>
                      </c:pt>
                      <c:pt idx="92" formatCode="0">
                        <c:v>9.2338323375646496</c:v>
                      </c:pt>
                      <c:pt idx="93" formatCode="0">
                        <c:v>9.2338323375646496</c:v>
                      </c:pt>
                      <c:pt idx="94" formatCode="0">
                        <c:v>8.3104491038081854</c:v>
                      </c:pt>
                      <c:pt idx="95" formatCode="0">
                        <c:v>7.4794041934273672</c:v>
                      </c:pt>
                      <c:pt idx="96" formatCode="0">
                        <c:v>6.7314637740846308</c:v>
                      </c:pt>
                      <c:pt idx="97" formatCode="0">
                        <c:v>6.7314637740846308</c:v>
                      </c:pt>
                      <c:pt idx="98" formatCode="0">
                        <c:v>7.4046101514930944</c:v>
                      </c:pt>
                      <c:pt idx="99" formatCode="0">
                        <c:v>5.5534576136198206</c:v>
                      </c:pt>
                      <c:pt idx="100" formatCode="0">
                        <c:v>5.5534576136198206</c:v>
                      </c:pt>
                      <c:pt idx="101" formatCode="0">
                        <c:v>5.5534576136198206</c:v>
                      </c:pt>
                      <c:pt idx="102" formatCode="0">
                        <c:v>6.1088033749818029</c:v>
                      </c:pt>
                      <c:pt idx="103" formatCode="0">
                        <c:v>5.4979230374836225</c:v>
                      </c:pt>
                    </c:numCache>
                  </c:numRef>
                </c:val>
                <c:smooth val="0"/>
                <c:extLst xmlns:c15="http://schemas.microsoft.com/office/drawing/2012/chart">
                  <c:ext xmlns:c16="http://schemas.microsoft.com/office/drawing/2014/chart" uri="{C3380CC4-5D6E-409C-BE32-E72D297353CC}">
                    <c16:uniqueId val="{0000000C-705D-4F0A-A385-AB4DC8980013}"/>
                  </c:ext>
                </c:extLst>
              </c15:ser>
            </c15:filteredLineSeries>
            <c15:filteredLineSeries>
              <c15:ser>
                <c:idx val="9"/>
                <c:order val="9"/>
                <c:tx>
                  <c:strRef>
                    <c:extLst xmlns:c15="http://schemas.microsoft.com/office/drawing/2012/chart">
                      <c:ext xmlns:c15="http://schemas.microsoft.com/office/drawing/2012/chart" uri="{02D57815-91ED-43cb-92C2-25804820EDAC}">
                        <c15:formulaRef>
                          <c15:sqref>'Table for graphs 25-26'!$A$11</c15:sqref>
                        </c15:formulaRef>
                      </c:ext>
                    </c:extLst>
                    <c:strCache>
                      <c:ptCount val="1"/>
                      <c:pt idx="0">
                        <c:v>Other - Trajectory 63- 103 days</c:v>
                      </c:pt>
                    </c:strCache>
                  </c:strRef>
                </c:tx>
                <c:spPr>
                  <a:ln w="28575" cap="rnd">
                    <a:solidFill>
                      <a:schemeClr val="accent5">
                        <a:shade val="44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25-26'!$B$11:$DA$11</c15:sqref>
                        </c15:formulaRef>
                      </c:ext>
                    </c:extLst>
                    <c:numCache>
                      <c:formatCode>General</c:formatCode>
                      <c:ptCount val="104"/>
                      <c:pt idx="52" formatCode="0">
                        <c:v>0</c:v>
                      </c:pt>
                      <c:pt idx="53" formatCode="0">
                        <c:v>0</c:v>
                      </c:pt>
                      <c:pt idx="54" formatCode="0">
                        <c:v>0</c:v>
                      </c:pt>
                      <c:pt idx="55" formatCode="0">
                        <c:v>0</c:v>
                      </c:pt>
                      <c:pt idx="56" formatCode="0">
                        <c:v>0</c:v>
                      </c:pt>
                      <c:pt idx="57" formatCode="0">
                        <c:v>0</c:v>
                      </c:pt>
                      <c:pt idx="58" formatCode="0">
                        <c:v>0</c:v>
                      </c:pt>
                      <c:pt idx="59" formatCode="0">
                        <c:v>0</c:v>
                      </c:pt>
                      <c:pt idx="60" formatCode="0">
                        <c:v>0</c:v>
                      </c:pt>
                      <c:pt idx="61" formatCode="0">
                        <c:v>0</c:v>
                      </c:pt>
                      <c:pt idx="62" formatCode="0">
                        <c:v>0</c:v>
                      </c:pt>
                      <c:pt idx="63" formatCode="0">
                        <c:v>1</c:v>
                      </c:pt>
                      <c:pt idx="64" formatCode="0">
                        <c:v>1</c:v>
                      </c:pt>
                      <c:pt idx="65" formatCode="0">
                        <c:v>1</c:v>
                      </c:pt>
                      <c:pt idx="66" formatCode="0">
                        <c:v>1</c:v>
                      </c:pt>
                      <c:pt idx="67" formatCode="0">
                        <c:v>1</c:v>
                      </c:pt>
                      <c:pt idx="68" formatCode="0">
                        <c:v>1</c:v>
                      </c:pt>
                      <c:pt idx="69" formatCode="0">
                        <c:v>1</c:v>
                      </c:pt>
                      <c:pt idx="70" formatCode="0">
                        <c:v>1</c:v>
                      </c:pt>
                      <c:pt idx="71" formatCode="0">
                        <c:v>1</c:v>
                      </c:pt>
                      <c:pt idx="72" formatCode="0">
                        <c:v>1</c:v>
                      </c:pt>
                      <c:pt idx="73" formatCode="0">
                        <c:v>1</c:v>
                      </c:pt>
                      <c:pt idx="74" formatCode="0">
                        <c:v>1</c:v>
                      </c:pt>
                      <c:pt idx="75" formatCode="0">
                        <c:v>1</c:v>
                      </c:pt>
                      <c:pt idx="76" formatCode="0">
                        <c:v>1</c:v>
                      </c:pt>
                      <c:pt idx="77" formatCode="0">
                        <c:v>1</c:v>
                      </c:pt>
                      <c:pt idx="78" formatCode="0">
                        <c:v>1</c:v>
                      </c:pt>
                      <c:pt idx="79" formatCode="0">
                        <c:v>1</c:v>
                      </c:pt>
                      <c:pt idx="80" formatCode="0">
                        <c:v>1</c:v>
                      </c:pt>
                      <c:pt idx="81" formatCode="0">
                        <c:v>1</c:v>
                      </c:pt>
                      <c:pt idx="82" formatCode="0">
                        <c:v>1</c:v>
                      </c:pt>
                      <c:pt idx="83" formatCode="0">
                        <c:v>1</c:v>
                      </c:pt>
                      <c:pt idx="84" formatCode="0">
                        <c:v>1</c:v>
                      </c:pt>
                      <c:pt idx="85" formatCode="0">
                        <c:v>1</c:v>
                      </c:pt>
                      <c:pt idx="86" formatCode="0">
                        <c:v>1</c:v>
                      </c:pt>
                      <c:pt idx="87" formatCode="0">
                        <c:v>1</c:v>
                      </c:pt>
                      <c:pt idx="88" formatCode="0">
                        <c:v>1</c:v>
                      </c:pt>
                      <c:pt idx="89" formatCode="0">
                        <c:v>1</c:v>
                      </c:pt>
                      <c:pt idx="90" formatCode="0">
                        <c:v>1</c:v>
                      </c:pt>
                      <c:pt idx="91" formatCode="0">
                        <c:v>1</c:v>
                      </c:pt>
                      <c:pt idx="92" formatCode="0">
                        <c:v>1</c:v>
                      </c:pt>
                      <c:pt idx="93" formatCode="0">
                        <c:v>1</c:v>
                      </c:pt>
                      <c:pt idx="94" formatCode="0">
                        <c:v>1</c:v>
                      </c:pt>
                      <c:pt idx="95" formatCode="0">
                        <c:v>1</c:v>
                      </c:pt>
                      <c:pt idx="96" formatCode="0">
                        <c:v>1</c:v>
                      </c:pt>
                      <c:pt idx="97" formatCode="0">
                        <c:v>1</c:v>
                      </c:pt>
                      <c:pt idx="98" formatCode="0">
                        <c:v>1</c:v>
                      </c:pt>
                      <c:pt idx="99" formatCode="0">
                        <c:v>1</c:v>
                      </c:pt>
                      <c:pt idx="100" formatCode="0">
                        <c:v>1</c:v>
                      </c:pt>
                      <c:pt idx="101" formatCode="0">
                        <c:v>1</c:v>
                      </c:pt>
                      <c:pt idx="102" formatCode="0">
                        <c:v>1</c:v>
                      </c:pt>
                      <c:pt idx="103" formatCode="0">
                        <c:v>1</c:v>
                      </c:pt>
                    </c:numCache>
                  </c:numRef>
                </c:val>
                <c:smooth val="0"/>
                <c:extLst xmlns:c15="http://schemas.microsoft.com/office/drawing/2012/chart">
                  <c:ext xmlns:c16="http://schemas.microsoft.com/office/drawing/2014/chart" uri="{C3380CC4-5D6E-409C-BE32-E72D297353CC}">
                    <c16:uniqueId val="{0000000D-705D-4F0A-A385-AB4DC8980013}"/>
                  </c:ext>
                </c:extLst>
              </c15:ser>
            </c15:filteredLineSeries>
            <c15:filteredLineSeries>
              <c15:ser>
                <c:idx val="10"/>
                <c:order val="10"/>
                <c:tx>
                  <c:strRef>
                    <c:extLst xmlns:c15="http://schemas.microsoft.com/office/drawing/2012/chart">
                      <c:ext xmlns:c15="http://schemas.microsoft.com/office/drawing/2012/chart" uri="{02D57815-91ED-43cb-92C2-25804820EDAC}">
                        <c15:formulaRef>
                          <c15:sqref>'Table for graphs 25-26'!$A$12</c15:sqref>
                        </c15:formulaRef>
                      </c:ext>
                    </c:extLst>
                    <c:strCache>
                      <c:ptCount val="1"/>
                      <c:pt idx="0">
                        <c:v>Sarcoma - Trajectory 63- 103 days</c:v>
                      </c:pt>
                    </c:strCache>
                  </c:strRef>
                </c:tx>
                <c:spPr>
                  <a:ln w="28575" cap="rnd">
                    <a:solidFill>
                      <a:schemeClr val="accent5">
                        <a:shade val="46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25-26'!$B$12:$DA$12</c15:sqref>
                        </c15:formulaRef>
                      </c:ext>
                    </c:extLst>
                    <c:numCache>
                      <c:formatCode>General</c:formatCode>
                      <c:ptCount val="104"/>
                      <c:pt idx="52" formatCode="0">
                        <c:v>6</c:v>
                      </c:pt>
                      <c:pt idx="53" formatCode="0">
                        <c:v>6</c:v>
                      </c:pt>
                      <c:pt idx="54" formatCode="0">
                        <c:v>6</c:v>
                      </c:pt>
                      <c:pt idx="55" formatCode="0">
                        <c:v>6</c:v>
                      </c:pt>
                      <c:pt idx="56" formatCode="0">
                        <c:v>6</c:v>
                      </c:pt>
                      <c:pt idx="57" formatCode="0">
                        <c:v>6</c:v>
                      </c:pt>
                      <c:pt idx="58" formatCode="0">
                        <c:v>5</c:v>
                      </c:pt>
                      <c:pt idx="59" formatCode="0">
                        <c:v>5</c:v>
                      </c:pt>
                      <c:pt idx="60" formatCode="0">
                        <c:v>4</c:v>
                      </c:pt>
                      <c:pt idx="61" formatCode="0">
                        <c:v>5</c:v>
                      </c:pt>
                      <c:pt idx="62" formatCode="0">
                        <c:v>5</c:v>
                      </c:pt>
                      <c:pt idx="63" formatCode="0">
                        <c:v>5</c:v>
                      </c:pt>
                      <c:pt idx="64" formatCode="0">
                        <c:v>5</c:v>
                      </c:pt>
                      <c:pt idx="65" formatCode="0">
                        <c:v>5</c:v>
                      </c:pt>
                      <c:pt idx="66" formatCode="0">
                        <c:v>5</c:v>
                      </c:pt>
                      <c:pt idx="67" formatCode="0">
                        <c:v>5</c:v>
                      </c:pt>
                      <c:pt idx="68" formatCode="0">
                        <c:v>5</c:v>
                      </c:pt>
                      <c:pt idx="69" formatCode="0">
                        <c:v>5</c:v>
                      </c:pt>
                      <c:pt idx="70" formatCode="0">
                        <c:v>5</c:v>
                      </c:pt>
                      <c:pt idx="71" formatCode="0">
                        <c:v>5</c:v>
                      </c:pt>
                      <c:pt idx="72" formatCode="0">
                        <c:v>4</c:v>
                      </c:pt>
                      <c:pt idx="73" formatCode="0">
                        <c:v>5</c:v>
                      </c:pt>
                      <c:pt idx="74" formatCode="0">
                        <c:v>5</c:v>
                      </c:pt>
                      <c:pt idx="75" formatCode="0">
                        <c:v>4</c:v>
                      </c:pt>
                      <c:pt idx="76" formatCode="0">
                        <c:v>4</c:v>
                      </c:pt>
                      <c:pt idx="77" formatCode="0">
                        <c:v>3</c:v>
                      </c:pt>
                      <c:pt idx="78" formatCode="0">
                        <c:v>3</c:v>
                      </c:pt>
                      <c:pt idx="79" formatCode="0">
                        <c:v>3</c:v>
                      </c:pt>
                      <c:pt idx="80" formatCode="0">
                        <c:v>3</c:v>
                      </c:pt>
                      <c:pt idx="81" formatCode="0">
                        <c:v>4</c:v>
                      </c:pt>
                      <c:pt idx="82" formatCode="0">
                        <c:v>4</c:v>
                      </c:pt>
                      <c:pt idx="83" formatCode="0">
                        <c:v>4</c:v>
                      </c:pt>
                      <c:pt idx="84" formatCode="0">
                        <c:v>4</c:v>
                      </c:pt>
                      <c:pt idx="85" formatCode="0">
                        <c:v>4</c:v>
                      </c:pt>
                      <c:pt idx="86" formatCode="0">
                        <c:v>4</c:v>
                      </c:pt>
                      <c:pt idx="87" formatCode="0">
                        <c:v>4</c:v>
                      </c:pt>
                      <c:pt idx="88" formatCode="0">
                        <c:v>4</c:v>
                      </c:pt>
                      <c:pt idx="89" formatCode="0">
                        <c:v>5</c:v>
                      </c:pt>
                      <c:pt idx="90" formatCode="0">
                        <c:v>6</c:v>
                      </c:pt>
                      <c:pt idx="91" formatCode="0">
                        <c:v>5</c:v>
                      </c:pt>
                      <c:pt idx="92" formatCode="0">
                        <c:v>5</c:v>
                      </c:pt>
                      <c:pt idx="93" formatCode="0">
                        <c:v>5</c:v>
                      </c:pt>
                      <c:pt idx="94" formatCode="0">
                        <c:v>4</c:v>
                      </c:pt>
                      <c:pt idx="95" formatCode="0">
                        <c:v>3</c:v>
                      </c:pt>
                      <c:pt idx="96" formatCode="0">
                        <c:v>3</c:v>
                      </c:pt>
                      <c:pt idx="97" formatCode="0">
                        <c:v>3</c:v>
                      </c:pt>
                      <c:pt idx="98" formatCode="0">
                        <c:v>4</c:v>
                      </c:pt>
                      <c:pt idx="99" formatCode="0">
                        <c:v>3</c:v>
                      </c:pt>
                      <c:pt idx="100" formatCode="0">
                        <c:v>3</c:v>
                      </c:pt>
                      <c:pt idx="101" formatCode="0">
                        <c:v>3</c:v>
                      </c:pt>
                      <c:pt idx="102" formatCode="0">
                        <c:v>3</c:v>
                      </c:pt>
                      <c:pt idx="103" formatCode="0">
                        <c:v>3</c:v>
                      </c:pt>
                    </c:numCache>
                  </c:numRef>
                </c:val>
                <c:smooth val="0"/>
                <c:extLst xmlns:c15="http://schemas.microsoft.com/office/drawing/2012/chart">
                  <c:ext xmlns:c16="http://schemas.microsoft.com/office/drawing/2014/chart" uri="{C3380CC4-5D6E-409C-BE32-E72D297353CC}">
                    <c16:uniqueId val="{0000000E-705D-4F0A-A385-AB4DC8980013}"/>
                  </c:ext>
                </c:extLst>
              </c15:ser>
            </c15:filteredLineSeries>
            <c15:filteredLineSeries>
              <c15:ser>
                <c:idx val="11"/>
                <c:order val="11"/>
                <c:tx>
                  <c:strRef>
                    <c:extLst xmlns:c15="http://schemas.microsoft.com/office/drawing/2012/chart">
                      <c:ext xmlns:c15="http://schemas.microsoft.com/office/drawing/2012/chart" uri="{02D57815-91ED-43cb-92C2-25804820EDAC}">
                        <c15:formulaRef>
                          <c15:sqref>'Table for graphs 25-26'!$A$13</c15:sqref>
                        </c15:formulaRef>
                      </c:ext>
                    </c:extLst>
                    <c:strCache>
                      <c:ptCount val="1"/>
                      <c:pt idx="0">
                        <c:v>Skin - Trajectory 63- 103 days</c:v>
                      </c:pt>
                    </c:strCache>
                  </c:strRef>
                </c:tx>
                <c:spPr>
                  <a:ln w="28575" cap="rnd">
                    <a:solidFill>
                      <a:schemeClr val="accent5">
                        <a:shade val="47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25-26'!$B$13:$DA$13</c15:sqref>
                        </c15:formulaRef>
                      </c:ext>
                    </c:extLst>
                    <c:numCache>
                      <c:formatCode>General</c:formatCode>
                      <c:ptCount val="104"/>
                      <c:pt idx="52" formatCode="0">
                        <c:v>17</c:v>
                      </c:pt>
                      <c:pt idx="53" formatCode="0">
                        <c:v>17</c:v>
                      </c:pt>
                      <c:pt idx="54" formatCode="0">
                        <c:v>17</c:v>
                      </c:pt>
                      <c:pt idx="55" formatCode="0">
                        <c:v>16</c:v>
                      </c:pt>
                      <c:pt idx="56" formatCode="0">
                        <c:v>15</c:v>
                      </c:pt>
                      <c:pt idx="57" formatCode="0">
                        <c:v>15</c:v>
                      </c:pt>
                      <c:pt idx="58" formatCode="0">
                        <c:v>14</c:v>
                      </c:pt>
                      <c:pt idx="59" formatCode="0">
                        <c:v>13</c:v>
                      </c:pt>
                      <c:pt idx="60" formatCode="0">
                        <c:v>12</c:v>
                      </c:pt>
                      <c:pt idx="61" formatCode="0">
                        <c:v>11</c:v>
                      </c:pt>
                      <c:pt idx="62" formatCode="0">
                        <c:v>9</c:v>
                      </c:pt>
                      <c:pt idx="63" formatCode="0">
                        <c:v>10</c:v>
                      </c:pt>
                      <c:pt idx="64" formatCode="0">
                        <c:v>11</c:v>
                      </c:pt>
                      <c:pt idx="65" formatCode="0">
                        <c:v>12</c:v>
                      </c:pt>
                      <c:pt idx="66" formatCode="0">
                        <c:v>13</c:v>
                      </c:pt>
                      <c:pt idx="67" formatCode="0">
                        <c:v>14</c:v>
                      </c:pt>
                      <c:pt idx="68" formatCode="0">
                        <c:v>14</c:v>
                      </c:pt>
                      <c:pt idx="69" formatCode="0">
                        <c:v>16</c:v>
                      </c:pt>
                      <c:pt idx="70" formatCode="0">
                        <c:v>18</c:v>
                      </c:pt>
                      <c:pt idx="71" formatCode="0">
                        <c:v>20</c:v>
                      </c:pt>
                      <c:pt idx="72" formatCode="0">
                        <c:v>22</c:v>
                      </c:pt>
                      <c:pt idx="73" formatCode="0">
                        <c:v>25</c:v>
                      </c:pt>
                      <c:pt idx="74" formatCode="0">
                        <c:v>28</c:v>
                      </c:pt>
                      <c:pt idx="75" formatCode="0">
                        <c:v>28</c:v>
                      </c:pt>
                      <c:pt idx="76" formatCode="0">
                        <c:v>28</c:v>
                      </c:pt>
                      <c:pt idx="77" formatCode="0">
                        <c:v>26</c:v>
                      </c:pt>
                      <c:pt idx="78" formatCode="0">
                        <c:v>26</c:v>
                      </c:pt>
                      <c:pt idx="79" formatCode="0">
                        <c:v>24</c:v>
                      </c:pt>
                      <c:pt idx="80" formatCode="0">
                        <c:v>22</c:v>
                      </c:pt>
                      <c:pt idx="81" formatCode="0">
                        <c:v>20</c:v>
                      </c:pt>
                      <c:pt idx="82" formatCode="0">
                        <c:v>20</c:v>
                      </c:pt>
                      <c:pt idx="83" formatCode="0">
                        <c:v>20</c:v>
                      </c:pt>
                      <c:pt idx="84" formatCode="0">
                        <c:v>18</c:v>
                      </c:pt>
                      <c:pt idx="85" formatCode="0">
                        <c:v>18</c:v>
                      </c:pt>
                      <c:pt idx="86" formatCode="0">
                        <c:v>18</c:v>
                      </c:pt>
                      <c:pt idx="87" formatCode="0">
                        <c:v>20</c:v>
                      </c:pt>
                      <c:pt idx="88" formatCode="0">
                        <c:v>21</c:v>
                      </c:pt>
                      <c:pt idx="89" formatCode="0">
                        <c:v>23</c:v>
                      </c:pt>
                      <c:pt idx="90" formatCode="0">
                        <c:v>25</c:v>
                      </c:pt>
                      <c:pt idx="91" formatCode="0">
                        <c:v>20</c:v>
                      </c:pt>
                      <c:pt idx="92" formatCode="0">
                        <c:v>18</c:v>
                      </c:pt>
                      <c:pt idx="93" formatCode="0">
                        <c:v>17</c:v>
                      </c:pt>
                      <c:pt idx="94" formatCode="0">
                        <c:v>16</c:v>
                      </c:pt>
                      <c:pt idx="95" formatCode="0">
                        <c:v>15</c:v>
                      </c:pt>
                      <c:pt idx="96" formatCode="0">
                        <c:v>14</c:v>
                      </c:pt>
                      <c:pt idx="97" formatCode="0">
                        <c:v>13</c:v>
                      </c:pt>
                      <c:pt idx="98" formatCode="0">
                        <c:v>12</c:v>
                      </c:pt>
                      <c:pt idx="99" formatCode="0">
                        <c:v>11</c:v>
                      </c:pt>
                      <c:pt idx="100" formatCode="0">
                        <c:v>13</c:v>
                      </c:pt>
                      <c:pt idx="101" formatCode="0">
                        <c:v>13</c:v>
                      </c:pt>
                      <c:pt idx="102" formatCode="0">
                        <c:v>12</c:v>
                      </c:pt>
                      <c:pt idx="103" formatCode="0">
                        <c:v>11</c:v>
                      </c:pt>
                    </c:numCache>
                  </c:numRef>
                </c:val>
                <c:smooth val="0"/>
                <c:extLst xmlns:c15="http://schemas.microsoft.com/office/drawing/2012/chart">
                  <c:ext xmlns:c16="http://schemas.microsoft.com/office/drawing/2014/chart" uri="{C3380CC4-5D6E-409C-BE32-E72D297353CC}">
                    <c16:uniqueId val="{0000000F-705D-4F0A-A385-AB4DC8980013}"/>
                  </c:ext>
                </c:extLst>
              </c15:ser>
            </c15:filteredLineSeries>
            <c15:filteredLineSeries>
              <c15:ser>
                <c:idx val="12"/>
                <c:order val="12"/>
                <c:tx>
                  <c:strRef>
                    <c:extLst xmlns:c15="http://schemas.microsoft.com/office/drawing/2012/chart">
                      <c:ext xmlns:c15="http://schemas.microsoft.com/office/drawing/2012/chart" uri="{02D57815-91ED-43cb-92C2-25804820EDAC}">
                        <c15:formulaRef>
                          <c15:sqref>'Table for graphs 25-26'!$A$14</c15:sqref>
                        </c15:formulaRef>
                      </c:ext>
                    </c:extLst>
                    <c:strCache>
                      <c:ptCount val="1"/>
                      <c:pt idx="0">
                        <c:v>Upper Gastrointestinal - Trajectory 63- 103 days</c:v>
                      </c:pt>
                    </c:strCache>
                  </c:strRef>
                </c:tx>
                <c:spPr>
                  <a:ln w="28575" cap="rnd">
                    <a:solidFill>
                      <a:schemeClr val="accent5">
                        <a:shade val="49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25-26'!$B$14:$DA$14</c15:sqref>
                        </c15:formulaRef>
                      </c:ext>
                    </c:extLst>
                    <c:numCache>
                      <c:formatCode>General</c:formatCode>
                      <c:ptCount val="104"/>
                      <c:pt idx="52" formatCode="0">
                        <c:v>15</c:v>
                      </c:pt>
                      <c:pt idx="53" formatCode="0">
                        <c:v>15</c:v>
                      </c:pt>
                      <c:pt idx="54" formatCode="0">
                        <c:v>15</c:v>
                      </c:pt>
                      <c:pt idx="55" formatCode="0">
                        <c:v>15</c:v>
                      </c:pt>
                      <c:pt idx="56" formatCode="0">
                        <c:v>14</c:v>
                      </c:pt>
                      <c:pt idx="57" formatCode="0">
                        <c:v>14</c:v>
                      </c:pt>
                      <c:pt idx="58" formatCode="0">
                        <c:v>11</c:v>
                      </c:pt>
                      <c:pt idx="59" formatCode="0">
                        <c:v>11</c:v>
                      </c:pt>
                      <c:pt idx="60" formatCode="0">
                        <c:v>10</c:v>
                      </c:pt>
                      <c:pt idx="61" formatCode="0">
                        <c:v>11</c:v>
                      </c:pt>
                      <c:pt idx="62" formatCode="0">
                        <c:v>11</c:v>
                      </c:pt>
                      <c:pt idx="63" formatCode="0">
                        <c:v>11</c:v>
                      </c:pt>
                      <c:pt idx="64" formatCode="0">
                        <c:v>11</c:v>
                      </c:pt>
                      <c:pt idx="65" formatCode="0">
                        <c:v>13</c:v>
                      </c:pt>
                      <c:pt idx="66" formatCode="0">
                        <c:v>13</c:v>
                      </c:pt>
                      <c:pt idx="67" formatCode="0">
                        <c:v>13</c:v>
                      </c:pt>
                      <c:pt idx="68" formatCode="0">
                        <c:v>13</c:v>
                      </c:pt>
                      <c:pt idx="69" formatCode="0">
                        <c:v>14</c:v>
                      </c:pt>
                      <c:pt idx="70" formatCode="0">
                        <c:v>13</c:v>
                      </c:pt>
                      <c:pt idx="71" formatCode="0">
                        <c:v>13</c:v>
                      </c:pt>
                      <c:pt idx="72" formatCode="0">
                        <c:v>13</c:v>
                      </c:pt>
                      <c:pt idx="73" formatCode="0">
                        <c:v>12</c:v>
                      </c:pt>
                      <c:pt idx="74" formatCode="0">
                        <c:v>13</c:v>
                      </c:pt>
                      <c:pt idx="75" formatCode="0">
                        <c:v>14</c:v>
                      </c:pt>
                      <c:pt idx="76" formatCode="0">
                        <c:v>12</c:v>
                      </c:pt>
                      <c:pt idx="77" formatCode="0">
                        <c:v>11</c:v>
                      </c:pt>
                      <c:pt idx="78" formatCode="0">
                        <c:v>11</c:v>
                      </c:pt>
                      <c:pt idx="79" formatCode="0">
                        <c:v>10</c:v>
                      </c:pt>
                      <c:pt idx="80" formatCode="0">
                        <c:v>10</c:v>
                      </c:pt>
                      <c:pt idx="81" formatCode="0">
                        <c:v>9</c:v>
                      </c:pt>
                      <c:pt idx="82" formatCode="0">
                        <c:v>9</c:v>
                      </c:pt>
                      <c:pt idx="83" formatCode="0">
                        <c:v>10</c:v>
                      </c:pt>
                      <c:pt idx="84" formatCode="0">
                        <c:v>9</c:v>
                      </c:pt>
                      <c:pt idx="85" formatCode="0">
                        <c:v>9</c:v>
                      </c:pt>
                      <c:pt idx="86" formatCode="0">
                        <c:v>8</c:v>
                      </c:pt>
                      <c:pt idx="87" formatCode="0">
                        <c:v>8</c:v>
                      </c:pt>
                      <c:pt idx="88" formatCode="0">
                        <c:v>9</c:v>
                      </c:pt>
                      <c:pt idx="89" formatCode="0">
                        <c:v>10</c:v>
                      </c:pt>
                      <c:pt idx="90" formatCode="0">
                        <c:v>10</c:v>
                      </c:pt>
                      <c:pt idx="91" formatCode="0">
                        <c:v>9</c:v>
                      </c:pt>
                      <c:pt idx="92" formatCode="0">
                        <c:v>9</c:v>
                      </c:pt>
                      <c:pt idx="93" formatCode="0">
                        <c:v>8</c:v>
                      </c:pt>
                      <c:pt idx="94" formatCode="0">
                        <c:v>7</c:v>
                      </c:pt>
                      <c:pt idx="95" formatCode="0">
                        <c:v>7</c:v>
                      </c:pt>
                      <c:pt idx="96" formatCode="0">
                        <c:v>7</c:v>
                      </c:pt>
                      <c:pt idx="97" formatCode="0">
                        <c:v>6</c:v>
                      </c:pt>
                      <c:pt idx="98" formatCode="0">
                        <c:v>7</c:v>
                      </c:pt>
                      <c:pt idx="99" formatCode="0">
                        <c:v>7</c:v>
                      </c:pt>
                      <c:pt idx="100" formatCode="0">
                        <c:v>7</c:v>
                      </c:pt>
                      <c:pt idx="101" formatCode="0">
                        <c:v>7</c:v>
                      </c:pt>
                      <c:pt idx="102" formatCode="0">
                        <c:v>8</c:v>
                      </c:pt>
                      <c:pt idx="103" formatCode="0">
                        <c:v>8</c:v>
                      </c:pt>
                    </c:numCache>
                  </c:numRef>
                </c:val>
                <c:smooth val="0"/>
                <c:extLst xmlns:c15="http://schemas.microsoft.com/office/drawing/2012/chart">
                  <c:ext xmlns:c16="http://schemas.microsoft.com/office/drawing/2014/chart" uri="{C3380CC4-5D6E-409C-BE32-E72D297353CC}">
                    <c16:uniqueId val="{00000010-705D-4F0A-A385-AB4DC8980013}"/>
                  </c:ext>
                </c:extLst>
              </c15:ser>
            </c15:filteredLineSeries>
            <c15:filteredLineSeries>
              <c15:ser>
                <c:idx val="13"/>
                <c:order val="13"/>
                <c:tx>
                  <c:strRef>
                    <c:extLst xmlns:c15="http://schemas.microsoft.com/office/drawing/2012/chart">
                      <c:ext xmlns:c15="http://schemas.microsoft.com/office/drawing/2012/chart" uri="{02D57815-91ED-43cb-92C2-25804820EDAC}">
                        <c15:formulaRef>
                          <c15:sqref>'Table for graphs 25-26'!$A$15</c15:sqref>
                        </c15:formulaRef>
                      </c:ext>
                    </c:extLst>
                    <c:strCache>
                      <c:ptCount val="1"/>
                      <c:pt idx="0">
                        <c:v>Urological - Trajectory 63- 103 days</c:v>
                      </c:pt>
                    </c:strCache>
                  </c:strRef>
                </c:tx>
                <c:spPr>
                  <a:ln w="28575" cap="rnd">
                    <a:solidFill>
                      <a:schemeClr val="accent5">
                        <a:shade val="50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25-26'!$B$15:$DA$15</c15:sqref>
                        </c15:formulaRef>
                      </c:ext>
                    </c:extLst>
                    <c:numCache>
                      <c:formatCode>General</c:formatCode>
                      <c:ptCount val="104"/>
                      <c:pt idx="52" formatCode="0">
                        <c:v>23</c:v>
                      </c:pt>
                      <c:pt idx="53" formatCode="0">
                        <c:v>23</c:v>
                      </c:pt>
                      <c:pt idx="54" formatCode="0">
                        <c:v>23</c:v>
                      </c:pt>
                      <c:pt idx="55" formatCode="0">
                        <c:v>23</c:v>
                      </c:pt>
                      <c:pt idx="56" formatCode="0">
                        <c:v>22</c:v>
                      </c:pt>
                      <c:pt idx="57" formatCode="0">
                        <c:v>21</c:v>
                      </c:pt>
                      <c:pt idx="58" formatCode="0">
                        <c:v>21</c:v>
                      </c:pt>
                      <c:pt idx="59" formatCode="0">
                        <c:v>21</c:v>
                      </c:pt>
                      <c:pt idx="60" formatCode="0">
                        <c:v>20</c:v>
                      </c:pt>
                      <c:pt idx="61" formatCode="0">
                        <c:v>22</c:v>
                      </c:pt>
                      <c:pt idx="62" formatCode="0">
                        <c:v>21</c:v>
                      </c:pt>
                      <c:pt idx="63" formatCode="0">
                        <c:v>21</c:v>
                      </c:pt>
                      <c:pt idx="64" formatCode="0">
                        <c:v>21</c:v>
                      </c:pt>
                      <c:pt idx="65" formatCode="0">
                        <c:v>21</c:v>
                      </c:pt>
                      <c:pt idx="66" formatCode="0">
                        <c:v>21</c:v>
                      </c:pt>
                      <c:pt idx="67" formatCode="0">
                        <c:v>20</c:v>
                      </c:pt>
                      <c:pt idx="68" formatCode="0">
                        <c:v>20</c:v>
                      </c:pt>
                      <c:pt idx="69" formatCode="0">
                        <c:v>21</c:v>
                      </c:pt>
                      <c:pt idx="70" formatCode="0">
                        <c:v>20</c:v>
                      </c:pt>
                      <c:pt idx="71" formatCode="0">
                        <c:v>19</c:v>
                      </c:pt>
                      <c:pt idx="72" formatCode="0">
                        <c:v>19</c:v>
                      </c:pt>
                      <c:pt idx="73" formatCode="0">
                        <c:v>20</c:v>
                      </c:pt>
                      <c:pt idx="74" formatCode="0">
                        <c:v>19</c:v>
                      </c:pt>
                      <c:pt idx="75" formatCode="0">
                        <c:v>19</c:v>
                      </c:pt>
                      <c:pt idx="76" formatCode="0">
                        <c:v>19</c:v>
                      </c:pt>
                      <c:pt idx="77" formatCode="0">
                        <c:v>19</c:v>
                      </c:pt>
                      <c:pt idx="78" formatCode="0">
                        <c:v>19</c:v>
                      </c:pt>
                      <c:pt idx="79" formatCode="0">
                        <c:v>18</c:v>
                      </c:pt>
                      <c:pt idx="80" formatCode="0">
                        <c:v>17</c:v>
                      </c:pt>
                      <c:pt idx="81" formatCode="0">
                        <c:v>17</c:v>
                      </c:pt>
                      <c:pt idx="82" formatCode="0">
                        <c:v>16</c:v>
                      </c:pt>
                      <c:pt idx="83" formatCode="0">
                        <c:v>15</c:v>
                      </c:pt>
                      <c:pt idx="84" formatCode="0">
                        <c:v>14</c:v>
                      </c:pt>
                      <c:pt idx="85" formatCode="0">
                        <c:v>14</c:v>
                      </c:pt>
                      <c:pt idx="86" formatCode="0">
                        <c:v>13</c:v>
                      </c:pt>
                      <c:pt idx="87" formatCode="0">
                        <c:v>13</c:v>
                      </c:pt>
                      <c:pt idx="88" formatCode="0">
                        <c:v>14</c:v>
                      </c:pt>
                      <c:pt idx="89" formatCode="0">
                        <c:v>13</c:v>
                      </c:pt>
                      <c:pt idx="90" formatCode="0">
                        <c:v>13</c:v>
                      </c:pt>
                      <c:pt idx="91" formatCode="0">
                        <c:v>15</c:v>
                      </c:pt>
                      <c:pt idx="92" formatCode="0">
                        <c:v>14</c:v>
                      </c:pt>
                      <c:pt idx="93" formatCode="0">
                        <c:v>14</c:v>
                      </c:pt>
                      <c:pt idx="94" formatCode="0">
                        <c:v>13</c:v>
                      </c:pt>
                      <c:pt idx="95" formatCode="0">
                        <c:v>12</c:v>
                      </c:pt>
                      <c:pt idx="96" formatCode="0">
                        <c:v>11</c:v>
                      </c:pt>
                      <c:pt idx="97" formatCode="0">
                        <c:v>11</c:v>
                      </c:pt>
                      <c:pt idx="98" formatCode="0">
                        <c:v>12</c:v>
                      </c:pt>
                      <c:pt idx="99" formatCode="0">
                        <c:v>10</c:v>
                      </c:pt>
                      <c:pt idx="100" formatCode="0">
                        <c:v>9</c:v>
                      </c:pt>
                      <c:pt idx="101" formatCode="0">
                        <c:v>9</c:v>
                      </c:pt>
                      <c:pt idx="102" formatCode="0">
                        <c:v>9</c:v>
                      </c:pt>
                      <c:pt idx="103" formatCode="0">
                        <c:v>9</c:v>
                      </c:pt>
                    </c:numCache>
                  </c:numRef>
                </c:val>
                <c:smooth val="0"/>
                <c:extLst xmlns:c15="http://schemas.microsoft.com/office/drawing/2012/chart">
                  <c:ext xmlns:c16="http://schemas.microsoft.com/office/drawing/2014/chart" uri="{C3380CC4-5D6E-409C-BE32-E72D297353CC}">
                    <c16:uniqueId val="{00000011-705D-4F0A-A385-AB4DC8980013}"/>
                  </c:ext>
                </c:extLst>
              </c15:ser>
            </c15:filteredLineSeries>
            <c15:filteredLineSeries>
              <c15:ser>
                <c:idx val="14"/>
                <c:order val="14"/>
                <c:tx>
                  <c:strRef>
                    <c:extLst xmlns:c15="http://schemas.microsoft.com/office/drawing/2012/chart">
                      <c:ext xmlns:c15="http://schemas.microsoft.com/office/drawing/2012/chart" uri="{02D57815-91ED-43cb-92C2-25804820EDAC}">
                        <c15:formulaRef>
                          <c15:sqref>'Table for graphs 25-26'!$A$16</c15:sqref>
                        </c15:formulaRef>
                      </c:ext>
                    </c:extLst>
                    <c:strCache>
                      <c:ptCount val="1"/>
                      <c:pt idx="0">
                        <c:v>Trajectory 63 - 103 days All Sites</c:v>
                      </c:pt>
                    </c:strCache>
                  </c:strRef>
                </c:tx>
                <c:spPr>
                  <a:ln w="28575" cap="rnd">
                    <a:solidFill>
                      <a:schemeClr val="accent5">
                        <a:shade val="52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25-26'!$B$16:$DA$16</c15:sqref>
                        </c15:formulaRef>
                      </c:ext>
                    </c:extLst>
                    <c:numCache>
                      <c:formatCode>General</c:formatCode>
                      <c:ptCount val="104"/>
                      <c:pt idx="52" formatCode="0">
                        <c:v>114.026</c:v>
                      </c:pt>
                      <c:pt idx="53" formatCode="0">
                        <c:v>115.44595</c:v>
                      </c:pt>
                      <c:pt idx="54" formatCode="0">
                        <c:v>113.53015249999999</c:v>
                      </c:pt>
                      <c:pt idx="55" formatCode="0">
                        <c:v>111.09314487499999</c:v>
                      </c:pt>
                      <c:pt idx="56" formatCode="0">
                        <c:v>106.38764487500001</c:v>
                      </c:pt>
                      <c:pt idx="57" formatCode="0">
                        <c:v>106.15735328124998</c:v>
                      </c:pt>
                      <c:pt idx="58" formatCode="0">
                        <c:v>104.49333556875</c:v>
                      </c:pt>
                      <c:pt idx="59" formatCode="0">
                        <c:v>103.6326827403125</c:v>
                      </c:pt>
                      <c:pt idx="60" formatCode="0">
                        <c:v>102.81153962903124</c:v>
                      </c:pt>
                      <c:pt idx="61" formatCode="0">
                        <c:v>104.84839970662188</c:v>
                      </c:pt>
                      <c:pt idx="62" formatCode="0">
                        <c:v>103.08802279197157</c:v>
                      </c:pt>
                      <c:pt idx="63" formatCode="0">
                        <c:v>100.65791515237299</c:v>
                      </c:pt>
                      <c:pt idx="64" formatCode="0">
                        <c:v>99.93780811934954</c:v>
                      </c:pt>
                      <c:pt idx="65" formatCode="0">
                        <c:v>102.93780811934954</c:v>
                      </c:pt>
                      <c:pt idx="66" formatCode="0">
                        <c:v>104.05856825725434</c:v>
                      </c:pt>
                      <c:pt idx="67" formatCode="0">
                        <c:v>105.5297977932639</c:v>
                      </c:pt>
                      <c:pt idx="68" formatCode="0">
                        <c:v>106.78950087638844</c:v>
                      </c:pt>
                      <c:pt idx="69" formatCode="0">
                        <c:v>117.02821096502728</c:v>
                      </c:pt>
                      <c:pt idx="70" formatCode="0">
                        <c:v>119.37506568107867</c:v>
                      </c:pt>
                      <c:pt idx="71" formatCode="0">
                        <c:v>119.72060593107867</c:v>
                      </c:pt>
                      <c:pt idx="72" formatCode="0">
                        <c:v>124.58207975329259</c:v>
                      </c:pt>
                      <c:pt idx="73" formatCode="0">
                        <c:v>133.20318276236742</c:v>
                      </c:pt>
                      <c:pt idx="74" formatCode="0">
                        <c:v>130.52792107602923</c:v>
                      </c:pt>
                      <c:pt idx="75" formatCode="0">
                        <c:v>126.58859999718797</c:v>
                      </c:pt>
                      <c:pt idx="76" formatCode="0">
                        <c:v>123.63291140454069</c:v>
                      </c:pt>
                      <c:pt idx="77" formatCode="0">
                        <c:v>114.24911033075418</c:v>
                      </c:pt>
                      <c:pt idx="78" formatCode="0">
                        <c:v>113.59176772241892</c:v>
                      </c:pt>
                      <c:pt idx="79" formatCode="0">
                        <c:v>108.94194049801894</c:v>
                      </c:pt>
                      <c:pt idx="80" formatCode="0">
                        <c:v>101.7514496265205</c:v>
                      </c:pt>
                      <c:pt idx="81" formatCode="0">
                        <c:v>103.18659622644886</c:v>
                      </c:pt>
                      <c:pt idx="82" formatCode="0">
                        <c:v>103.708592708635</c:v>
                      </c:pt>
                      <c:pt idx="83" formatCode="0">
                        <c:v>106.13634345591807</c:v>
                      </c:pt>
                      <c:pt idx="84" formatCode="0">
                        <c:v>101.17297461872727</c:v>
                      </c:pt>
                      <c:pt idx="85" formatCode="0">
                        <c:v>95.157635178282092</c:v>
                      </c:pt>
                      <c:pt idx="86" formatCode="0">
                        <c:v>92.060317696833522</c:v>
                      </c:pt>
                      <c:pt idx="87" formatCode="0">
                        <c:v>95.399136362567134</c:v>
                      </c:pt>
                      <c:pt idx="88" formatCode="0">
                        <c:v>97.012843885672481</c:v>
                      </c:pt>
                      <c:pt idx="89" formatCode="0">
                        <c:v>107.29484196450655</c:v>
                      </c:pt>
                      <c:pt idx="90" formatCode="0">
                        <c:v>114.55457215784182</c:v>
                      </c:pt>
                      <c:pt idx="91" formatCode="0">
                        <c:v>105.65185968253402</c:v>
                      </c:pt>
                      <c:pt idx="92" formatCode="0">
                        <c:v>101.75522082100765</c:v>
                      </c:pt>
                      <c:pt idx="93" formatCode="0">
                        <c:v>97.99079347009058</c:v>
                      </c:pt>
                      <c:pt idx="94" formatCode="0">
                        <c:v>90.057586620381002</c:v>
                      </c:pt>
                      <c:pt idx="95" formatCode="0">
                        <c:v>84.62572323609308</c:v>
                      </c:pt>
                      <c:pt idx="96" formatCode="0">
                        <c:v>80.413875680179558</c:v>
                      </c:pt>
                      <c:pt idx="97" formatCode="0">
                        <c:v>76.216920282435353</c:v>
                      </c:pt>
                      <c:pt idx="98" formatCode="0">
                        <c:v>85.392987461983466</c:v>
                      </c:pt>
                      <c:pt idx="99" formatCode="0">
                        <c:v>76.325791666080633</c:v>
                      </c:pt>
                      <c:pt idx="100" formatCode="0">
                        <c:v>76.573247031564449</c:v>
                      </c:pt>
                      <c:pt idx="101" formatCode="0">
                        <c:v>73.655123829553958</c:v>
                      </c:pt>
                      <c:pt idx="102" formatCode="0">
                        <c:v>76.372395532467337</c:v>
                      </c:pt>
                      <c:pt idx="103" formatCode="0">
                        <c:v>73.635682961768907</c:v>
                      </c:pt>
                    </c:numCache>
                  </c:numRef>
                </c:val>
                <c:smooth val="0"/>
                <c:extLst xmlns:c15="http://schemas.microsoft.com/office/drawing/2012/chart">
                  <c:ext xmlns:c16="http://schemas.microsoft.com/office/drawing/2014/chart" uri="{C3380CC4-5D6E-409C-BE32-E72D297353CC}">
                    <c16:uniqueId val="{00000012-705D-4F0A-A385-AB4DC8980013}"/>
                  </c:ext>
                </c:extLst>
              </c15:ser>
            </c15:filteredLineSeries>
            <c15:filteredLineSeries>
              <c15:ser>
                <c:idx val="15"/>
                <c:order val="15"/>
                <c:tx>
                  <c:strRef>
                    <c:extLst xmlns:c15="http://schemas.microsoft.com/office/drawing/2012/chart">
                      <c:ext xmlns:c15="http://schemas.microsoft.com/office/drawing/2012/chart" uri="{02D57815-91ED-43cb-92C2-25804820EDAC}">
                        <c15:formulaRef>
                          <c15:sqref>'Table for graphs 25-26'!$A$17</c15:sqref>
                        </c15:formulaRef>
                      </c:ext>
                    </c:extLst>
                    <c:strCache>
                      <c:ptCount val="1"/>
                      <c:pt idx="0">
                        <c:v>Acute Leukaemia - Trajectory &gt;103 days</c:v>
                      </c:pt>
                    </c:strCache>
                  </c:strRef>
                </c:tx>
                <c:spPr>
                  <a:ln w="28575" cap="rnd">
                    <a:solidFill>
                      <a:schemeClr val="accent5">
                        <a:shade val="53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25-26'!$B$17:$DA$17</c15:sqref>
                        </c15:formulaRef>
                      </c:ext>
                    </c:extLst>
                    <c:numCache>
                      <c:formatCode>General</c:formatCode>
                      <c:ptCount val="104"/>
                      <c:pt idx="52" formatCode="0">
                        <c:v>0</c:v>
                      </c:pt>
                      <c:pt idx="53" formatCode="0">
                        <c:v>0</c:v>
                      </c:pt>
                      <c:pt idx="54" formatCode="0">
                        <c:v>0</c:v>
                      </c:pt>
                      <c:pt idx="55" formatCode="0">
                        <c:v>0</c:v>
                      </c:pt>
                      <c:pt idx="56" formatCode="0">
                        <c:v>0</c:v>
                      </c:pt>
                      <c:pt idx="57" formatCode="0">
                        <c:v>0</c:v>
                      </c:pt>
                      <c:pt idx="58" formatCode="0">
                        <c:v>0</c:v>
                      </c:pt>
                      <c:pt idx="59" formatCode="0">
                        <c:v>0</c:v>
                      </c:pt>
                      <c:pt idx="60" formatCode="0">
                        <c:v>0</c:v>
                      </c:pt>
                      <c:pt idx="61" formatCode="0">
                        <c:v>0</c:v>
                      </c:pt>
                      <c:pt idx="62" formatCode="0">
                        <c:v>0</c:v>
                      </c:pt>
                      <c:pt idx="63" formatCode="0">
                        <c:v>0</c:v>
                      </c:pt>
                      <c:pt idx="64" formatCode="0">
                        <c:v>0</c:v>
                      </c:pt>
                      <c:pt idx="65" formatCode="0">
                        <c:v>0</c:v>
                      </c:pt>
                      <c:pt idx="66" formatCode="0">
                        <c:v>0</c:v>
                      </c:pt>
                      <c:pt idx="67" formatCode="0">
                        <c:v>0</c:v>
                      </c:pt>
                      <c:pt idx="68" formatCode="0">
                        <c:v>0</c:v>
                      </c:pt>
                      <c:pt idx="69" formatCode="0">
                        <c:v>0</c:v>
                      </c:pt>
                      <c:pt idx="70" formatCode="0">
                        <c:v>0</c:v>
                      </c:pt>
                      <c:pt idx="71" formatCode="0">
                        <c:v>0</c:v>
                      </c:pt>
                      <c:pt idx="72" formatCode="0">
                        <c:v>0</c:v>
                      </c:pt>
                      <c:pt idx="73" formatCode="0">
                        <c:v>0</c:v>
                      </c:pt>
                      <c:pt idx="74" formatCode="0">
                        <c:v>0</c:v>
                      </c:pt>
                      <c:pt idx="75" formatCode="0">
                        <c:v>0</c:v>
                      </c:pt>
                      <c:pt idx="76" formatCode="0">
                        <c:v>0</c:v>
                      </c:pt>
                      <c:pt idx="77" formatCode="0">
                        <c:v>0</c:v>
                      </c:pt>
                      <c:pt idx="78" formatCode="0">
                        <c:v>0</c:v>
                      </c:pt>
                      <c:pt idx="79" formatCode="0">
                        <c:v>0</c:v>
                      </c:pt>
                      <c:pt idx="80" formatCode="0">
                        <c:v>0</c:v>
                      </c:pt>
                      <c:pt idx="81" formatCode="0">
                        <c:v>0</c:v>
                      </c:pt>
                      <c:pt idx="82" formatCode="0">
                        <c:v>0</c:v>
                      </c:pt>
                      <c:pt idx="83" formatCode="0">
                        <c:v>0</c:v>
                      </c:pt>
                      <c:pt idx="84" formatCode="0">
                        <c:v>0</c:v>
                      </c:pt>
                      <c:pt idx="85" formatCode="0">
                        <c:v>0</c:v>
                      </c:pt>
                      <c:pt idx="86" formatCode="0">
                        <c:v>0</c:v>
                      </c:pt>
                      <c:pt idx="87" formatCode="0">
                        <c:v>0</c:v>
                      </c:pt>
                      <c:pt idx="88" formatCode="0">
                        <c:v>0</c:v>
                      </c:pt>
                      <c:pt idx="89" formatCode="0">
                        <c:v>0</c:v>
                      </c:pt>
                      <c:pt idx="90" formatCode="0">
                        <c:v>0</c:v>
                      </c:pt>
                      <c:pt idx="91" formatCode="0">
                        <c:v>0</c:v>
                      </c:pt>
                      <c:pt idx="92" formatCode="0">
                        <c:v>0</c:v>
                      </c:pt>
                      <c:pt idx="93" formatCode="0">
                        <c:v>0</c:v>
                      </c:pt>
                      <c:pt idx="94" formatCode="0">
                        <c:v>0</c:v>
                      </c:pt>
                      <c:pt idx="95" formatCode="0">
                        <c:v>0</c:v>
                      </c:pt>
                      <c:pt idx="96" formatCode="0">
                        <c:v>0</c:v>
                      </c:pt>
                      <c:pt idx="97" formatCode="0">
                        <c:v>0</c:v>
                      </c:pt>
                      <c:pt idx="98" formatCode="0">
                        <c:v>0</c:v>
                      </c:pt>
                      <c:pt idx="99" formatCode="0">
                        <c:v>0</c:v>
                      </c:pt>
                      <c:pt idx="100" formatCode="0">
                        <c:v>0</c:v>
                      </c:pt>
                      <c:pt idx="101" formatCode="0">
                        <c:v>0</c:v>
                      </c:pt>
                      <c:pt idx="102" formatCode="0">
                        <c:v>0</c:v>
                      </c:pt>
                      <c:pt idx="103" formatCode="0">
                        <c:v>0</c:v>
                      </c:pt>
                    </c:numCache>
                  </c:numRef>
                </c:val>
                <c:smooth val="0"/>
                <c:extLst xmlns:c15="http://schemas.microsoft.com/office/drawing/2012/chart">
                  <c:ext xmlns:c16="http://schemas.microsoft.com/office/drawing/2014/chart" uri="{C3380CC4-5D6E-409C-BE32-E72D297353CC}">
                    <c16:uniqueId val="{00000013-705D-4F0A-A385-AB4DC8980013}"/>
                  </c:ext>
                </c:extLst>
              </c15:ser>
            </c15:filteredLineSeries>
            <c15:filteredLineSeries>
              <c15:ser>
                <c:idx val="16"/>
                <c:order val="16"/>
                <c:tx>
                  <c:strRef>
                    <c:extLst xmlns:c15="http://schemas.microsoft.com/office/drawing/2012/chart">
                      <c:ext xmlns:c15="http://schemas.microsoft.com/office/drawing/2012/chart" uri="{02D57815-91ED-43cb-92C2-25804820EDAC}">
                        <c15:formulaRef>
                          <c15:sqref>'Table for graphs 25-26'!$A$18</c15:sqref>
                        </c15:formulaRef>
                      </c:ext>
                    </c:extLst>
                    <c:strCache>
                      <c:ptCount val="1"/>
                      <c:pt idx="0">
                        <c:v>Brain/CNS - Trajectory &gt;103 days</c:v>
                      </c:pt>
                    </c:strCache>
                  </c:strRef>
                </c:tx>
                <c:spPr>
                  <a:ln w="28575" cap="rnd">
                    <a:solidFill>
                      <a:schemeClr val="accent5">
                        <a:shade val="55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25-26'!$B$18:$DA$18</c15:sqref>
                        </c15:formulaRef>
                      </c:ext>
                    </c:extLst>
                    <c:numCache>
                      <c:formatCode>General</c:formatCode>
                      <c:ptCount val="104"/>
                      <c:pt idx="52" formatCode="0">
                        <c:v>0</c:v>
                      </c:pt>
                      <c:pt idx="53" formatCode="0">
                        <c:v>0</c:v>
                      </c:pt>
                      <c:pt idx="54" formatCode="0">
                        <c:v>0</c:v>
                      </c:pt>
                      <c:pt idx="55" formatCode="0">
                        <c:v>0</c:v>
                      </c:pt>
                      <c:pt idx="56" formatCode="0">
                        <c:v>0</c:v>
                      </c:pt>
                      <c:pt idx="57" formatCode="0">
                        <c:v>0</c:v>
                      </c:pt>
                      <c:pt idx="58" formatCode="0">
                        <c:v>0</c:v>
                      </c:pt>
                      <c:pt idx="59" formatCode="0">
                        <c:v>0</c:v>
                      </c:pt>
                      <c:pt idx="60" formatCode="0">
                        <c:v>0</c:v>
                      </c:pt>
                      <c:pt idx="61" formatCode="0">
                        <c:v>0</c:v>
                      </c:pt>
                      <c:pt idx="62" formatCode="0">
                        <c:v>0</c:v>
                      </c:pt>
                      <c:pt idx="63" formatCode="0">
                        <c:v>0</c:v>
                      </c:pt>
                      <c:pt idx="64" formatCode="0">
                        <c:v>0</c:v>
                      </c:pt>
                      <c:pt idx="65" formatCode="0">
                        <c:v>0</c:v>
                      </c:pt>
                      <c:pt idx="66" formatCode="0">
                        <c:v>0</c:v>
                      </c:pt>
                      <c:pt idx="67" formatCode="0">
                        <c:v>0</c:v>
                      </c:pt>
                      <c:pt idx="68" formatCode="0">
                        <c:v>0</c:v>
                      </c:pt>
                      <c:pt idx="69" formatCode="0">
                        <c:v>0</c:v>
                      </c:pt>
                      <c:pt idx="70" formatCode="0">
                        <c:v>0</c:v>
                      </c:pt>
                      <c:pt idx="71" formatCode="0">
                        <c:v>0</c:v>
                      </c:pt>
                      <c:pt idx="72" formatCode="0">
                        <c:v>0</c:v>
                      </c:pt>
                      <c:pt idx="73" formatCode="0">
                        <c:v>0</c:v>
                      </c:pt>
                      <c:pt idx="74" formatCode="0">
                        <c:v>0</c:v>
                      </c:pt>
                      <c:pt idx="75" formatCode="0">
                        <c:v>0</c:v>
                      </c:pt>
                      <c:pt idx="76" formatCode="0">
                        <c:v>0</c:v>
                      </c:pt>
                      <c:pt idx="77" formatCode="0">
                        <c:v>0</c:v>
                      </c:pt>
                      <c:pt idx="78" formatCode="0">
                        <c:v>0</c:v>
                      </c:pt>
                      <c:pt idx="79" formatCode="0">
                        <c:v>0</c:v>
                      </c:pt>
                      <c:pt idx="80" formatCode="0">
                        <c:v>0</c:v>
                      </c:pt>
                      <c:pt idx="81" formatCode="0">
                        <c:v>0</c:v>
                      </c:pt>
                      <c:pt idx="82" formatCode="0">
                        <c:v>0</c:v>
                      </c:pt>
                      <c:pt idx="83" formatCode="0">
                        <c:v>0</c:v>
                      </c:pt>
                      <c:pt idx="84" formatCode="0">
                        <c:v>0</c:v>
                      </c:pt>
                      <c:pt idx="85" formatCode="0">
                        <c:v>0</c:v>
                      </c:pt>
                      <c:pt idx="86" formatCode="0">
                        <c:v>0</c:v>
                      </c:pt>
                      <c:pt idx="87" formatCode="0">
                        <c:v>0</c:v>
                      </c:pt>
                      <c:pt idx="88" formatCode="0">
                        <c:v>0</c:v>
                      </c:pt>
                      <c:pt idx="89" formatCode="0">
                        <c:v>0</c:v>
                      </c:pt>
                      <c:pt idx="90" formatCode="0">
                        <c:v>0</c:v>
                      </c:pt>
                      <c:pt idx="91" formatCode="0">
                        <c:v>0</c:v>
                      </c:pt>
                      <c:pt idx="92" formatCode="0">
                        <c:v>0</c:v>
                      </c:pt>
                      <c:pt idx="93" formatCode="0">
                        <c:v>0</c:v>
                      </c:pt>
                      <c:pt idx="94" formatCode="0">
                        <c:v>0</c:v>
                      </c:pt>
                      <c:pt idx="95" formatCode="0">
                        <c:v>0</c:v>
                      </c:pt>
                      <c:pt idx="96" formatCode="0">
                        <c:v>0</c:v>
                      </c:pt>
                      <c:pt idx="97" formatCode="0">
                        <c:v>0</c:v>
                      </c:pt>
                      <c:pt idx="98" formatCode="0">
                        <c:v>0</c:v>
                      </c:pt>
                      <c:pt idx="99" formatCode="0">
                        <c:v>0</c:v>
                      </c:pt>
                      <c:pt idx="100" formatCode="0">
                        <c:v>0</c:v>
                      </c:pt>
                      <c:pt idx="101" formatCode="0">
                        <c:v>0</c:v>
                      </c:pt>
                      <c:pt idx="102" formatCode="0">
                        <c:v>0</c:v>
                      </c:pt>
                      <c:pt idx="103" formatCode="0">
                        <c:v>0</c:v>
                      </c:pt>
                    </c:numCache>
                  </c:numRef>
                </c:val>
                <c:smooth val="0"/>
                <c:extLst xmlns:c15="http://schemas.microsoft.com/office/drawing/2012/chart">
                  <c:ext xmlns:c16="http://schemas.microsoft.com/office/drawing/2014/chart" uri="{C3380CC4-5D6E-409C-BE32-E72D297353CC}">
                    <c16:uniqueId val="{00000014-705D-4F0A-A385-AB4DC8980013}"/>
                  </c:ext>
                </c:extLst>
              </c15:ser>
            </c15:filteredLineSeries>
            <c15:filteredLineSeries>
              <c15:ser>
                <c:idx val="17"/>
                <c:order val="17"/>
                <c:tx>
                  <c:strRef>
                    <c:extLst xmlns:c15="http://schemas.microsoft.com/office/drawing/2012/chart">
                      <c:ext xmlns:c15="http://schemas.microsoft.com/office/drawing/2012/chart" uri="{02D57815-91ED-43cb-92C2-25804820EDAC}">
                        <c15:formulaRef>
                          <c15:sqref>'Table for graphs 25-26'!$A$19</c15:sqref>
                        </c15:formulaRef>
                      </c:ext>
                    </c:extLst>
                    <c:strCache>
                      <c:ptCount val="1"/>
                      <c:pt idx="0">
                        <c:v>Breast - Trajectory &gt;103 days</c:v>
                      </c:pt>
                    </c:strCache>
                  </c:strRef>
                </c:tx>
                <c:spPr>
                  <a:ln w="28575" cap="rnd">
                    <a:solidFill>
                      <a:schemeClr val="accent5">
                        <a:shade val="56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25-26'!$B$19:$DA$19</c15:sqref>
                        </c15:formulaRef>
                      </c:ext>
                    </c:extLst>
                    <c:numCache>
                      <c:formatCode>General</c:formatCode>
                      <c:ptCount val="104"/>
                      <c:pt idx="52" formatCode="0">
                        <c:v>3</c:v>
                      </c:pt>
                      <c:pt idx="53" formatCode="0">
                        <c:v>2.25</c:v>
                      </c:pt>
                      <c:pt idx="54" formatCode="0">
                        <c:v>2.25</c:v>
                      </c:pt>
                      <c:pt idx="55" formatCode="0">
                        <c:v>2.25</c:v>
                      </c:pt>
                      <c:pt idx="56" formatCode="0">
                        <c:v>2.25</c:v>
                      </c:pt>
                      <c:pt idx="57" formatCode="0">
                        <c:v>2.25</c:v>
                      </c:pt>
                      <c:pt idx="58" formatCode="0">
                        <c:v>3.375</c:v>
                      </c:pt>
                      <c:pt idx="59" formatCode="0">
                        <c:v>2.2612499999999995</c:v>
                      </c:pt>
                      <c:pt idx="60" formatCode="0">
                        <c:v>2.2612499999999995</c:v>
                      </c:pt>
                      <c:pt idx="61" formatCode="0">
                        <c:v>2.2612499999999995</c:v>
                      </c:pt>
                      <c:pt idx="62" formatCode="0">
                        <c:v>2.2612499999999995</c:v>
                      </c:pt>
                      <c:pt idx="63" formatCode="0">
                        <c:v>2.2612499999999995</c:v>
                      </c:pt>
                      <c:pt idx="64" formatCode="0">
                        <c:v>2.2612499999999995</c:v>
                      </c:pt>
                      <c:pt idx="65" formatCode="0">
                        <c:v>2.4873749999999997</c:v>
                      </c:pt>
                      <c:pt idx="66" formatCode="0">
                        <c:v>2.4873749999999997</c:v>
                      </c:pt>
                      <c:pt idx="67" formatCode="0">
                        <c:v>2.4873749999999997</c:v>
                      </c:pt>
                      <c:pt idx="68" formatCode="0">
                        <c:v>2.4873749999999997</c:v>
                      </c:pt>
                      <c:pt idx="69" formatCode="0">
                        <c:v>2.9848499999999993</c:v>
                      </c:pt>
                      <c:pt idx="70" formatCode="0">
                        <c:v>2.9848499999999993</c:v>
                      </c:pt>
                      <c:pt idx="71" formatCode="0">
                        <c:v>3.5818199999999991</c:v>
                      </c:pt>
                      <c:pt idx="72" formatCode="0">
                        <c:v>3.5818199999999991</c:v>
                      </c:pt>
                      <c:pt idx="73" formatCode="0">
                        <c:v>3.9400019999999993</c:v>
                      </c:pt>
                      <c:pt idx="74" formatCode="0">
                        <c:v>3.5460017999999995</c:v>
                      </c:pt>
                      <c:pt idx="75" formatCode="0">
                        <c:v>3.1914016199999997</c:v>
                      </c:pt>
                      <c:pt idx="76" formatCode="0">
                        <c:v>2.8722614579999997</c:v>
                      </c:pt>
                      <c:pt idx="77" formatCode="0">
                        <c:v>2.2978091664</c:v>
                      </c:pt>
                      <c:pt idx="78" formatCode="0">
                        <c:v>2.2978091664</c:v>
                      </c:pt>
                      <c:pt idx="79" formatCode="0">
                        <c:v>2.2978091664</c:v>
                      </c:pt>
                      <c:pt idx="80" formatCode="0">
                        <c:v>2.2978091664</c:v>
                      </c:pt>
                      <c:pt idx="81" formatCode="0">
                        <c:v>2.2978091664</c:v>
                      </c:pt>
                      <c:pt idx="82" formatCode="0">
                        <c:v>2.2978091664</c:v>
                      </c:pt>
                      <c:pt idx="83" formatCode="0">
                        <c:v>2.2978091664</c:v>
                      </c:pt>
                      <c:pt idx="84" formatCode="0">
                        <c:v>1.1489045832</c:v>
                      </c:pt>
                      <c:pt idx="85" formatCode="0">
                        <c:v>0.97656889571999994</c:v>
                      </c:pt>
                      <c:pt idx="86" formatCode="0">
                        <c:v>0.97656889571999994</c:v>
                      </c:pt>
                      <c:pt idx="87" formatCode="0">
                        <c:v>0.97656889571999994</c:v>
                      </c:pt>
                      <c:pt idx="88" formatCode="0">
                        <c:v>0.97656889571999994</c:v>
                      </c:pt>
                      <c:pt idx="89" formatCode="0">
                        <c:v>0.97656889571999994</c:v>
                      </c:pt>
                      <c:pt idx="90" formatCode="0">
                        <c:v>1.22071111965</c:v>
                      </c:pt>
                      <c:pt idx="91" formatCode="0">
                        <c:v>0.97656889572000005</c:v>
                      </c:pt>
                      <c:pt idx="92" formatCode="0">
                        <c:v>0.78125511657600011</c:v>
                      </c:pt>
                      <c:pt idx="93" formatCode="0">
                        <c:v>0.78125511657600011</c:v>
                      </c:pt>
                      <c:pt idx="94" formatCode="0">
                        <c:v>0.78125511657600011</c:v>
                      </c:pt>
                      <c:pt idx="95" formatCode="0">
                        <c:v>0.78125511657600011</c:v>
                      </c:pt>
                      <c:pt idx="96" formatCode="0">
                        <c:v>0.78125511657600011</c:v>
                      </c:pt>
                      <c:pt idx="97" formatCode="0">
                        <c:v>0.78125511657600011</c:v>
                      </c:pt>
                      <c:pt idx="98" formatCode="0">
                        <c:v>0.78125511657600011</c:v>
                      </c:pt>
                      <c:pt idx="99" formatCode="0">
                        <c:v>0</c:v>
                      </c:pt>
                      <c:pt idx="100" formatCode="0">
                        <c:v>0</c:v>
                      </c:pt>
                      <c:pt idx="101" formatCode="0">
                        <c:v>0</c:v>
                      </c:pt>
                      <c:pt idx="102" formatCode="0">
                        <c:v>0</c:v>
                      </c:pt>
                      <c:pt idx="103" formatCode="0">
                        <c:v>0</c:v>
                      </c:pt>
                    </c:numCache>
                  </c:numRef>
                </c:val>
                <c:smooth val="0"/>
                <c:extLst xmlns:c15="http://schemas.microsoft.com/office/drawing/2012/chart">
                  <c:ext xmlns:c16="http://schemas.microsoft.com/office/drawing/2014/chart" uri="{C3380CC4-5D6E-409C-BE32-E72D297353CC}">
                    <c16:uniqueId val="{00000015-705D-4F0A-A385-AB4DC8980013}"/>
                  </c:ext>
                </c:extLst>
              </c15:ser>
            </c15:filteredLineSeries>
            <c15:filteredLineSeries>
              <c15:ser>
                <c:idx val="18"/>
                <c:order val="18"/>
                <c:tx>
                  <c:strRef>
                    <c:extLst xmlns:c15="http://schemas.microsoft.com/office/drawing/2012/chart">
                      <c:ext xmlns:c15="http://schemas.microsoft.com/office/drawing/2012/chart" uri="{02D57815-91ED-43cb-92C2-25804820EDAC}">
                        <c15:formulaRef>
                          <c15:sqref>'Table for graphs 25-26'!$A$20</c15:sqref>
                        </c15:formulaRef>
                      </c:ext>
                    </c:extLst>
                    <c:strCache>
                      <c:ptCount val="1"/>
                      <c:pt idx="0">
                        <c:v>Children's cancer - Trajectory &gt;103 days</c:v>
                      </c:pt>
                    </c:strCache>
                  </c:strRef>
                </c:tx>
                <c:spPr>
                  <a:ln w="28575" cap="rnd">
                    <a:solidFill>
                      <a:schemeClr val="accent5">
                        <a:shade val="58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25-26'!$B$20:$DA$20</c15:sqref>
                        </c15:formulaRef>
                      </c:ext>
                    </c:extLst>
                    <c:numCache>
                      <c:formatCode>General</c:formatCode>
                      <c:ptCount val="104"/>
                      <c:pt idx="52" formatCode="0">
                        <c:v>0</c:v>
                      </c:pt>
                      <c:pt idx="53" formatCode="0">
                        <c:v>0</c:v>
                      </c:pt>
                      <c:pt idx="54" formatCode="0">
                        <c:v>0</c:v>
                      </c:pt>
                      <c:pt idx="55" formatCode="0">
                        <c:v>0</c:v>
                      </c:pt>
                      <c:pt idx="56" formatCode="0">
                        <c:v>0</c:v>
                      </c:pt>
                      <c:pt idx="57" formatCode="0">
                        <c:v>0</c:v>
                      </c:pt>
                      <c:pt idx="58" formatCode="0">
                        <c:v>0</c:v>
                      </c:pt>
                      <c:pt idx="59" formatCode="0">
                        <c:v>0</c:v>
                      </c:pt>
                      <c:pt idx="60" formatCode="0">
                        <c:v>0</c:v>
                      </c:pt>
                      <c:pt idx="61" formatCode="0">
                        <c:v>0</c:v>
                      </c:pt>
                      <c:pt idx="62" formatCode="0">
                        <c:v>0</c:v>
                      </c:pt>
                      <c:pt idx="63" formatCode="0">
                        <c:v>0</c:v>
                      </c:pt>
                      <c:pt idx="64" formatCode="0">
                        <c:v>0</c:v>
                      </c:pt>
                      <c:pt idx="65" formatCode="0">
                        <c:v>0</c:v>
                      </c:pt>
                      <c:pt idx="66" formatCode="0">
                        <c:v>0</c:v>
                      </c:pt>
                      <c:pt idx="67" formatCode="0">
                        <c:v>0</c:v>
                      </c:pt>
                      <c:pt idx="68" formatCode="0">
                        <c:v>0</c:v>
                      </c:pt>
                      <c:pt idx="69" formatCode="0">
                        <c:v>0</c:v>
                      </c:pt>
                      <c:pt idx="70" formatCode="0">
                        <c:v>0</c:v>
                      </c:pt>
                      <c:pt idx="71" formatCode="0">
                        <c:v>0</c:v>
                      </c:pt>
                      <c:pt idx="72" formatCode="0">
                        <c:v>0</c:v>
                      </c:pt>
                      <c:pt idx="73" formatCode="0">
                        <c:v>0</c:v>
                      </c:pt>
                      <c:pt idx="74" formatCode="0">
                        <c:v>0</c:v>
                      </c:pt>
                      <c:pt idx="75" formatCode="0">
                        <c:v>0</c:v>
                      </c:pt>
                      <c:pt idx="76" formatCode="0">
                        <c:v>0</c:v>
                      </c:pt>
                      <c:pt idx="77" formatCode="0">
                        <c:v>0</c:v>
                      </c:pt>
                      <c:pt idx="78" formatCode="0">
                        <c:v>0</c:v>
                      </c:pt>
                      <c:pt idx="79" formatCode="0">
                        <c:v>0</c:v>
                      </c:pt>
                      <c:pt idx="80" formatCode="0">
                        <c:v>0</c:v>
                      </c:pt>
                      <c:pt idx="81" formatCode="0">
                        <c:v>0</c:v>
                      </c:pt>
                      <c:pt idx="82" formatCode="0">
                        <c:v>0</c:v>
                      </c:pt>
                      <c:pt idx="83" formatCode="0">
                        <c:v>0</c:v>
                      </c:pt>
                      <c:pt idx="84" formatCode="0">
                        <c:v>0</c:v>
                      </c:pt>
                      <c:pt idx="85" formatCode="0">
                        <c:v>0</c:v>
                      </c:pt>
                      <c:pt idx="86" formatCode="0">
                        <c:v>0</c:v>
                      </c:pt>
                      <c:pt idx="87" formatCode="0">
                        <c:v>0</c:v>
                      </c:pt>
                      <c:pt idx="88" formatCode="0">
                        <c:v>0</c:v>
                      </c:pt>
                      <c:pt idx="89" formatCode="0">
                        <c:v>0</c:v>
                      </c:pt>
                      <c:pt idx="90" formatCode="0">
                        <c:v>0</c:v>
                      </c:pt>
                      <c:pt idx="91" formatCode="0">
                        <c:v>0</c:v>
                      </c:pt>
                      <c:pt idx="92" formatCode="0">
                        <c:v>0</c:v>
                      </c:pt>
                      <c:pt idx="93" formatCode="0">
                        <c:v>0</c:v>
                      </c:pt>
                      <c:pt idx="94" formatCode="0">
                        <c:v>0</c:v>
                      </c:pt>
                      <c:pt idx="95" formatCode="0">
                        <c:v>0</c:v>
                      </c:pt>
                      <c:pt idx="96" formatCode="0">
                        <c:v>0</c:v>
                      </c:pt>
                      <c:pt idx="97" formatCode="0">
                        <c:v>0</c:v>
                      </c:pt>
                      <c:pt idx="98" formatCode="0">
                        <c:v>0</c:v>
                      </c:pt>
                      <c:pt idx="99" formatCode="0">
                        <c:v>0</c:v>
                      </c:pt>
                      <c:pt idx="100" formatCode="0">
                        <c:v>0</c:v>
                      </c:pt>
                      <c:pt idx="101" formatCode="0">
                        <c:v>0</c:v>
                      </c:pt>
                      <c:pt idx="102" formatCode="0">
                        <c:v>0</c:v>
                      </c:pt>
                      <c:pt idx="103" formatCode="0">
                        <c:v>0</c:v>
                      </c:pt>
                    </c:numCache>
                  </c:numRef>
                </c:val>
                <c:smooth val="0"/>
                <c:extLst xmlns:c15="http://schemas.microsoft.com/office/drawing/2012/chart">
                  <c:ext xmlns:c16="http://schemas.microsoft.com/office/drawing/2014/chart" uri="{C3380CC4-5D6E-409C-BE32-E72D297353CC}">
                    <c16:uniqueId val="{00000016-705D-4F0A-A385-AB4DC8980013}"/>
                  </c:ext>
                </c:extLst>
              </c15:ser>
            </c15:filteredLineSeries>
            <c15:filteredLineSeries>
              <c15:ser>
                <c:idx val="19"/>
                <c:order val="19"/>
                <c:tx>
                  <c:strRef>
                    <c:extLst xmlns:c15="http://schemas.microsoft.com/office/drawing/2012/chart">
                      <c:ext xmlns:c15="http://schemas.microsoft.com/office/drawing/2012/chart" uri="{02D57815-91ED-43cb-92C2-25804820EDAC}">
                        <c15:formulaRef>
                          <c15:sqref>'Table for graphs 25-26'!$A$21</c15:sqref>
                        </c15:formulaRef>
                      </c:ext>
                    </c:extLst>
                    <c:strCache>
                      <c:ptCount val="1"/>
                      <c:pt idx="0">
                        <c:v>Gynaecological - Trajectory &gt;103 days</c:v>
                      </c:pt>
                    </c:strCache>
                  </c:strRef>
                </c:tx>
                <c:spPr>
                  <a:ln w="28575" cap="rnd">
                    <a:solidFill>
                      <a:schemeClr val="accent5">
                        <a:shade val="59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25-26'!$B$21:$DA$21</c15:sqref>
                        </c15:formulaRef>
                      </c:ext>
                    </c:extLst>
                    <c:numCache>
                      <c:formatCode>General</c:formatCode>
                      <c:ptCount val="104"/>
                      <c:pt idx="52" formatCode="0">
                        <c:v>6.4827000000000004</c:v>
                      </c:pt>
                      <c:pt idx="53" formatCode="0">
                        <c:v>6.6123540000000007</c:v>
                      </c:pt>
                      <c:pt idx="54" formatCode="0">
                        <c:v>6.6123540000000007</c:v>
                      </c:pt>
                      <c:pt idx="55" formatCode="0">
                        <c:v>6.6123540000000007</c:v>
                      </c:pt>
                      <c:pt idx="56" formatCode="0">
                        <c:v>5.9511186000000009</c:v>
                      </c:pt>
                      <c:pt idx="57" formatCode="0">
                        <c:v>5.9511186000000009</c:v>
                      </c:pt>
                      <c:pt idx="58" formatCode="0">
                        <c:v>5.9511186000000009</c:v>
                      </c:pt>
                      <c:pt idx="59" formatCode="0">
                        <c:v>5.9511186000000009</c:v>
                      </c:pt>
                      <c:pt idx="60" formatCode="0">
                        <c:v>6.5462304600000012</c:v>
                      </c:pt>
                      <c:pt idx="61" formatCode="0">
                        <c:v>6.5462304600000012</c:v>
                      </c:pt>
                      <c:pt idx="62" formatCode="0">
                        <c:v>6.5462304600000012</c:v>
                      </c:pt>
                      <c:pt idx="63" formatCode="0">
                        <c:v>6.5462304600000012</c:v>
                      </c:pt>
                      <c:pt idx="64" formatCode="0">
                        <c:v>5.891607414000001</c:v>
                      </c:pt>
                      <c:pt idx="65" formatCode="0">
                        <c:v>5.891607414000001</c:v>
                      </c:pt>
                      <c:pt idx="66" formatCode="0">
                        <c:v>5.3024466726000012</c:v>
                      </c:pt>
                      <c:pt idx="67" formatCode="0">
                        <c:v>5.3024466726000012</c:v>
                      </c:pt>
                      <c:pt idx="68" formatCode="0">
                        <c:v>5.832691339860002</c:v>
                      </c:pt>
                      <c:pt idx="69" formatCode="0">
                        <c:v>5.832691339860002</c:v>
                      </c:pt>
                      <c:pt idx="70" formatCode="0">
                        <c:v>5.832691339860002</c:v>
                      </c:pt>
                      <c:pt idx="71" formatCode="0">
                        <c:v>5.832691339860002</c:v>
                      </c:pt>
                      <c:pt idx="72" formatCode="0">
                        <c:v>6.4159604738460025</c:v>
                      </c:pt>
                      <c:pt idx="73" formatCode="0">
                        <c:v>6.4159604738460025</c:v>
                      </c:pt>
                      <c:pt idx="74" formatCode="0">
                        <c:v>5.7743644264614025</c:v>
                      </c:pt>
                      <c:pt idx="75" formatCode="0">
                        <c:v>5.4279025608737177</c:v>
                      </c:pt>
                      <c:pt idx="76" formatCode="0">
                        <c:v>5.4279025608737177</c:v>
                      </c:pt>
                      <c:pt idx="77" formatCode="0">
                        <c:v>4.8851123047863458</c:v>
                      </c:pt>
                      <c:pt idx="78" formatCode="0">
                        <c:v>4.8851123047863458</c:v>
                      </c:pt>
                      <c:pt idx="79" formatCode="0">
                        <c:v>4.8851123047863458</c:v>
                      </c:pt>
                      <c:pt idx="80" formatCode="0">
                        <c:v>4.7385589356427555</c:v>
                      </c:pt>
                      <c:pt idx="81" formatCode="0">
                        <c:v>5.2124148292070318</c:v>
                      </c:pt>
                      <c:pt idx="82" formatCode="0">
                        <c:v>5.2124148292070318</c:v>
                      </c:pt>
                      <c:pt idx="83" formatCode="0">
                        <c:v>5.7336563121277351</c:v>
                      </c:pt>
                      <c:pt idx="84" formatCode="0">
                        <c:v>5.7336563121277351</c:v>
                      </c:pt>
                      <c:pt idx="85" formatCode="0">
                        <c:v>5.1602906809149616</c:v>
                      </c:pt>
                      <c:pt idx="86" formatCode="0">
                        <c:v>5.1602906809149616</c:v>
                      </c:pt>
                      <c:pt idx="87" formatCode="0">
                        <c:v>5.6763197490064581</c:v>
                      </c:pt>
                      <c:pt idx="88" formatCode="0">
                        <c:v>5.6763197490064581</c:v>
                      </c:pt>
                      <c:pt idx="89" formatCode="0">
                        <c:v>6.2439517239071041</c:v>
                      </c:pt>
                      <c:pt idx="90" formatCode="0">
                        <c:v>6.2439517239071041</c:v>
                      </c:pt>
                      <c:pt idx="91" formatCode="0">
                        <c:v>6.2439517239071041</c:v>
                      </c:pt>
                      <c:pt idx="92" formatCode="0">
                        <c:v>4.9951613791256833</c:v>
                      </c:pt>
                      <c:pt idx="93" formatCode="0">
                        <c:v>4.9951613791256833</c:v>
                      </c:pt>
                      <c:pt idx="94" formatCode="0">
                        <c:v>4.9951613791256833</c:v>
                      </c:pt>
                      <c:pt idx="95" formatCode="0">
                        <c:v>4.4956452412131149</c:v>
                      </c:pt>
                      <c:pt idx="96" formatCode="0">
                        <c:v>3.3717339309098362</c:v>
                      </c:pt>
                      <c:pt idx="97" formatCode="0">
                        <c:v>3.3717339309098362</c:v>
                      </c:pt>
                      <c:pt idx="98" formatCode="0">
                        <c:v>3.3717339309098362</c:v>
                      </c:pt>
                      <c:pt idx="99" formatCode="0">
                        <c:v>2.25906173370959</c:v>
                      </c:pt>
                      <c:pt idx="100" formatCode="0">
                        <c:v>2.25906173370959</c:v>
                      </c:pt>
                      <c:pt idx="101" formatCode="0">
                        <c:v>1.129530866854795</c:v>
                      </c:pt>
                      <c:pt idx="102" formatCode="0">
                        <c:v>1.129530866854795</c:v>
                      </c:pt>
                      <c:pt idx="103" formatCode="0">
                        <c:v>1.129530866854795</c:v>
                      </c:pt>
                    </c:numCache>
                  </c:numRef>
                </c:val>
                <c:smooth val="0"/>
                <c:extLst xmlns:c15="http://schemas.microsoft.com/office/drawing/2012/chart">
                  <c:ext xmlns:c16="http://schemas.microsoft.com/office/drawing/2014/chart" uri="{C3380CC4-5D6E-409C-BE32-E72D297353CC}">
                    <c16:uniqueId val="{00000017-705D-4F0A-A385-AB4DC8980013}"/>
                  </c:ext>
                </c:extLst>
              </c15:ser>
            </c15:filteredLineSeries>
            <c15:filteredLineSeries>
              <c15:ser>
                <c:idx val="20"/>
                <c:order val="20"/>
                <c:tx>
                  <c:strRef>
                    <c:extLst xmlns:c15="http://schemas.microsoft.com/office/drawing/2012/chart">
                      <c:ext xmlns:c15="http://schemas.microsoft.com/office/drawing/2012/chart" uri="{02D57815-91ED-43cb-92C2-25804820EDAC}">
                        <c15:formulaRef>
                          <c15:sqref>'Table for graphs 25-26'!$A$22</c15:sqref>
                        </c15:formulaRef>
                      </c:ext>
                    </c:extLst>
                    <c:strCache>
                      <c:ptCount val="1"/>
                      <c:pt idx="0">
                        <c:v>Haematological - Trajectory &gt;103 days</c:v>
                      </c:pt>
                    </c:strCache>
                  </c:strRef>
                </c:tx>
                <c:spPr>
                  <a:ln w="28575" cap="rnd">
                    <a:solidFill>
                      <a:schemeClr val="accent5">
                        <a:shade val="60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25-26'!$B$22:$DA$22</c15:sqref>
                        </c15:formulaRef>
                      </c:ext>
                    </c:extLst>
                    <c:numCache>
                      <c:formatCode>General</c:formatCode>
                      <c:ptCount val="104"/>
                      <c:pt idx="52" formatCode="0">
                        <c:v>5</c:v>
                      </c:pt>
                      <c:pt idx="53" formatCode="0">
                        <c:v>5</c:v>
                      </c:pt>
                      <c:pt idx="54" formatCode="0">
                        <c:v>5</c:v>
                      </c:pt>
                      <c:pt idx="55" formatCode="0">
                        <c:v>5</c:v>
                      </c:pt>
                      <c:pt idx="56" formatCode="0">
                        <c:v>6.25</c:v>
                      </c:pt>
                      <c:pt idx="57" formatCode="0">
                        <c:v>4.6875</c:v>
                      </c:pt>
                      <c:pt idx="58" formatCode="0">
                        <c:v>3.75</c:v>
                      </c:pt>
                      <c:pt idx="59" formatCode="0">
                        <c:v>3.75</c:v>
                      </c:pt>
                      <c:pt idx="60" formatCode="0">
                        <c:v>3.75</c:v>
                      </c:pt>
                      <c:pt idx="61" formatCode="0">
                        <c:v>3.75</c:v>
                      </c:pt>
                      <c:pt idx="62" formatCode="0">
                        <c:v>3.75</c:v>
                      </c:pt>
                      <c:pt idx="63" formatCode="0">
                        <c:v>5.625</c:v>
                      </c:pt>
                      <c:pt idx="64" formatCode="0">
                        <c:v>4.95</c:v>
                      </c:pt>
                      <c:pt idx="65" formatCode="0">
                        <c:v>4.95</c:v>
                      </c:pt>
                      <c:pt idx="66" formatCode="0">
                        <c:v>4.95</c:v>
                      </c:pt>
                      <c:pt idx="67" formatCode="0">
                        <c:v>3.3164999999999996</c:v>
                      </c:pt>
                      <c:pt idx="68" formatCode="0">
                        <c:v>3.6481499999999998</c:v>
                      </c:pt>
                      <c:pt idx="69" formatCode="0">
                        <c:v>3.8305574999999998</c:v>
                      </c:pt>
                      <c:pt idx="70" formatCode="0">
                        <c:v>3.8305574999999998</c:v>
                      </c:pt>
                      <c:pt idx="71" formatCode="0">
                        <c:v>3.8305574999999998</c:v>
                      </c:pt>
                      <c:pt idx="72" formatCode="0">
                        <c:v>3.8305574999999998</c:v>
                      </c:pt>
                      <c:pt idx="73" formatCode="0">
                        <c:v>4.4051411249999992</c:v>
                      </c:pt>
                      <c:pt idx="74" formatCode="0">
                        <c:v>3.744369956249999</c:v>
                      </c:pt>
                      <c:pt idx="75" formatCode="0">
                        <c:v>3.744369956249999</c:v>
                      </c:pt>
                      <c:pt idx="76" formatCode="0">
                        <c:v>3.744369956249999</c:v>
                      </c:pt>
                      <c:pt idx="77" formatCode="0">
                        <c:v>3.744369956249999</c:v>
                      </c:pt>
                      <c:pt idx="78" formatCode="0">
                        <c:v>3.744369956249999</c:v>
                      </c:pt>
                      <c:pt idx="79" formatCode="0">
                        <c:v>3.744369956249999</c:v>
                      </c:pt>
                      <c:pt idx="80" formatCode="0">
                        <c:v>2.5087278706874989</c:v>
                      </c:pt>
                      <c:pt idx="81" formatCode="0">
                        <c:v>2.5087278706874989</c:v>
                      </c:pt>
                      <c:pt idx="82" formatCode="0">
                        <c:v>3.3366080680143737</c:v>
                      </c:pt>
                      <c:pt idx="83" formatCode="0">
                        <c:v>3.6702688748158114</c:v>
                      </c:pt>
                      <c:pt idx="84" formatCode="0">
                        <c:v>3.3032419873342302</c:v>
                      </c:pt>
                      <c:pt idx="85" formatCode="0">
                        <c:v>2.9729177886008071</c:v>
                      </c:pt>
                      <c:pt idx="86" formatCode="0">
                        <c:v>2.6756260097407263</c:v>
                      </c:pt>
                      <c:pt idx="87" formatCode="0">
                        <c:v>2.6756260097407263</c:v>
                      </c:pt>
                      <c:pt idx="88" formatCode="0">
                        <c:v>2.9431886107147993</c:v>
                      </c:pt>
                      <c:pt idx="89" formatCode="0">
                        <c:v>3.5318263328577593</c:v>
                      </c:pt>
                      <c:pt idx="90" formatCode="0">
                        <c:v>3.5318263328577593</c:v>
                      </c:pt>
                      <c:pt idx="91" formatCode="0">
                        <c:v>1.7659131664288796</c:v>
                      </c:pt>
                      <c:pt idx="92" formatCode="0">
                        <c:v>1.7659131664288796</c:v>
                      </c:pt>
                      <c:pt idx="93" formatCode="0">
                        <c:v>1.7659131664288796</c:v>
                      </c:pt>
                      <c:pt idx="94" formatCode="0">
                        <c:v>1.7659131664288796</c:v>
                      </c:pt>
                      <c:pt idx="95" formatCode="0">
                        <c:v>1.7659131664288796</c:v>
                      </c:pt>
                      <c:pt idx="96" formatCode="0">
                        <c:v>1.7659131664288796</c:v>
                      </c:pt>
                      <c:pt idx="97" formatCode="0">
                        <c:v>1.7659131664288796</c:v>
                      </c:pt>
                      <c:pt idx="98" formatCode="0">
                        <c:v>3.5318263328577593</c:v>
                      </c:pt>
                      <c:pt idx="99" formatCode="0">
                        <c:v>2.3663236430146983</c:v>
                      </c:pt>
                      <c:pt idx="100" formatCode="0">
                        <c:v>2.3663236430146983</c:v>
                      </c:pt>
                      <c:pt idx="101" formatCode="0">
                        <c:v>2.3663236430146983</c:v>
                      </c:pt>
                      <c:pt idx="102" formatCode="0">
                        <c:v>2.3663236430146983</c:v>
                      </c:pt>
                      <c:pt idx="103" formatCode="0">
                        <c:v>1.419794185808819</c:v>
                      </c:pt>
                    </c:numCache>
                  </c:numRef>
                </c:val>
                <c:smooth val="0"/>
                <c:extLst xmlns:c15="http://schemas.microsoft.com/office/drawing/2012/chart">
                  <c:ext xmlns:c16="http://schemas.microsoft.com/office/drawing/2014/chart" uri="{C3380CC4-5D6E-409C-BE32-E72D297353CC}">
                    <c16:uniqueId val="{00000018-705D-4F0A-A385-AB4DC8980013}"/>
                  </c:ext>
                </c:extLst>
              </c15:ser>
            </c15:filteredLineSeries>
            <c15:filteredLineSeries>
              <c15:ser>
                <c:idx val="21"/>
                <c:order val="21"/>
                <c:tx>
                  <c:strRef>
                    <c:extLst xmlns:c15="http://schemas.microsoft.com/office/drawing/2012/chart">
                      <c:ext xmlns:c15="http://schemas.microsoft.com/office/drawing/2012/chart" uri="{02D57815-91ED-43cb-92C2-25804820EDAC}">
                        <c15:formulaRef>
                          <c15:sqref>'Table for graphs 25-26'!$A$23</c15:sqref>
                        </c15:formulaRef>
                      </c:ext>
                    </c:extLst>
                    <c:strCache>
                      <c:ptCount val="1"/>
                      <c:pt idx="0">
                        <c:v>Head and neck - Trajectory &gt;103 days</c:v>
                      </c:pt>
                    </c:strCache>
                  </c:strRef>
                </c:tx>
                <c:spPr>
                  <a:ln w="28575" cap="rnd">
                    <a:solidFill>
                      <a:schemeClr val="accent5">
                        <a:shade val="62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25-26'!$B$23:$DA$23</c15:sqref>
                        </c15:formulaRef>
                      </c:ext>
                    </c:extLst>
                    <c:numCache>
                      <c:formatCode>General</c:formatCode>
                      <c:ptCount val="104"/>
                      <c:pt idx="52" formatCode="0">
                        <c:v>0.9</c:v>
                      </c:pt>
                      <c:pt idx="53" formatCode="0">
                        <c:v>0.45</c:v>
                      </c:pt>
                      <c:pt idx="54" formatCode="0">
                        <c:v>0.45</c:v>
                      </c:pt>
                      <c:pt idx="55" formatCode="0">
                        <c:v>0.45</c:v>
                      </c:pt>
                      <c:pt idx="56" formatCode="0">
                        <c:v>0.9</c:v>
                      </c:pt>
                      <c:pt idx="57" formatCode="0">
                        <c:v>0.9</c:v>
                      </c:pt>
                      <c:pt idx="58" formatCode="0">
                        <c:v>0.9</c:v>
                      </c:pt>
                      <c:pt idx="59" formatCode="0">
                        <c:v>0.9</c:v>
                      </c:pt>
                      <c:pt idx="60" formatCode="0">
                        <c:v>1.8</c:v>
                      </c:pt>
                      <c:pt idx="61" formatCode="0">
                        <c:v>2.7</c:v>
                      </c:pt>
                      <c:pt idx="62" formatCode="0">
                        <c:v>2.7</c:v>
                      </c:pt>
                      <c:pt idx="63" formatCode="0">
                        <c:v>2.7</c:v>
                      </c:pt>
                      <c:pt idx="64" formatCode="0">
                        <c:v>1.8089999999999999</c:v>
                      </c:pt>
                      <c:pt idx="65" formatCode="0">
                        <c:v>1.8089999999999999</c:v>
                      </c:pt>
                      <c:pt idx="66" formatCode="0">
                        <c:v>1.8089999999999999</c:v>
                      </c:pt>
                      <c:pt idx="67" formatCode="0">
                        <c:v>1.2120299999999999</c:v>
                      </c:pt>
                      <c:pt idx="68" formatCode="0">
                        <c:v>1.2120299999999999</c:v>
                      </c:pt>
                      <c:pt idx="69" formatCode="0">
                        <c:v>1.7574434999999999</c:v>
                      </c:pt>
                      <c:pt idx="70" formatCode="0">
                        <c:v>2.4604208999999999</c:v>
                      </c:pt>
                      <c:pt idx="71" formatCode="0">
                        <c:v>2.4604208999999999</c:v>
                      </c:pt>
                      <c:pt idx="72" formatCode="0">
                        <c:v>3.3215682150000001</c:v>
                      </c:pt>
                      <c:pt idx="73" formatCode="0">
                        <c:v>3.3215682150000001</c:v>
                      </c:pt>
                      <c:pt idx="74" formatCode="0">
                        <c:v>2.3250977504999999</c:v>
                      </c:pt>
                      <c:pt idx="75" formatCode="0">
                        <c:v>2.3250977504999999</c:v>
                      </c:pt>
                      <c:pt idx="76" formatCode="0">
                        <c:v>1.5578154928349999</c:v>
                      </c:pt>
                      <c:pt idx="77" formatCode="0">
                        <c:v>1.5578154928349999</c:v>
                      </c:pt>
                      <c:pt idx="78" formatCode="0">
                        <c:v>1.5578154928349999</c:v>
                      </c:pt>
                      <c:pt idx="79" formatCode="0">
                        <c:v>1.5578154928349999</c:v>
                      </c:pt>
                      <c:pt idx="80" formatCode="0">
                        <c:v>1.5578154928349999</c:v>
                      </c:pt>
                      <c:pt idx="81" formatCode="0">
                        <c:v>1.5578154928349999</c:v>
                      </c:pt>
                      <c:pt idx="82" formatCode="0">
                        <c:v>1.5578154928349999</c:v>
                      </c:pt>
                      <c:pt idx="83" formatCode="0">
                        <c:v>1.5578154928349999</c:v>
                      </c:pt>
                      <c:pt idx="84" formatCode="0">
                        <c:v>1.5578154928349999</c:v>
                      </c:pt>
                      <c:pt idx="85" formatCode="0">
                        <c:v>0.77890774641749994</c:v>
                      </c:pt>
                      <c:pt idx="86" formatCode="0">
                        <c:v>0.77890774641749994</c:v>
                      </c:pt>
                      <c:pt idx="87" formatCode="0">
                        <c:v>0.77890774641749994</c:v>
                      </c:pt>
                      <c:pt idx="88" formatCode="0">
                        <c:v>0.77890774641749994</c:v>
                      </c:pt>
                      <c:pt idx="89" formatCode="0">
                        <c:v>1.0125800703427499</c:v>
                      </c:pt>
                      <c:pt idx="90" formatCode="0">
                        <c:v>0.81006405627419997</c:v>
                      </c:pt>
                      <c:pt idx="91" formatCode="0">
                        <c:v>0.81006405627419997</c:v>
                      </c:pt>
                      <c:pt idx="92" formatCode="0">
                        <c:v>0.81006405627419997</c:v>
                      </c:pt>
                      <c:pt idx="93" formatCode="0">
                        <c:v>0.81006405627419997</c:v>
                      </c:pt>
                      <c:pt idx="94" formatCode="0">
                        <c:v>0.72905765064677996</c:v>
                      </c:pt>
                      <c:pt idx="95" formatCode="0">
                        <c:v>0.69260476811444094</c:v>
                      </c:pt>
                      <c:pt idx="96" formatCode="0">
                        <c:v>0.65797452970871884</c:v>
                      </c:pt>
                      <c:pt idx="97" formatCode="0">
                        <c:v>0.65797452970871884</c:v>
                      </c:pt>
                      <c:pt idx="98" formatCode="0">
                        <c:v>1.3159490594174377</c:v>
                      </c:pt>
                      <c:pt idx="99" formatCode="0">
                        <c:v>1.3159490594174377</c:v>
                      </c:pt>
                      <c:pt idx="100" formatCode="0">
                        <c:v>1.3159490594174377</c:v>
                      </c:pt>
                      <c:pt idx="101" formatCode="0">
                        <c:v>1.3159490594174377</c:v>
                      </c:pt>
                      <c:pt idx="102" formatCode="0">
                        <c:v>1.3159490594174377</c:v>
                      </c:pt>
                      <c:pt idx="103" formatCode="0">
                        <c:v>1.3159490594174377</c:v>
                      </c:pt>
                    </c:numCache>
                  </c:numRef>
                </c:val>
                <c:smooth val="0"/>
                <c:extLst xmlns:c15="http://schemas.microsoft.com/office/drawing/2012/chart">
                  <c:ext xmlns:c16="http://schemas.microsoft.com/office/drawing/2014/chart" uri="{C3380CC4-5D6E-409C-BE32-E72D297353CC}">
                    <c16:uniqueId val="{00000019-705D-4F0A-A385-AB4DC8980013}"/>
                  </c:ext>
                </c:extLst>
              </c15:ser>
            </c15:filteredLineSeries>
            <c15:filteredLineSeries>
              <c15:ser>
                <c:idx val="22"/>
                <c:order val="22"/>
                <c:tx>
                  <c:strRef>
                    <c:extLst xmlns:c15="http://schemas.microsoft.com/office/drawing/2012/chart">
                      <c:ext xmlns:c15="http://schemas.microsoft.com/office/drawing/2012/chart" uri="{02D57815-91ED-43cb-92C2-25804820EDAC}">
                        <c15:formulaRef>
                          <c15:sqref>'Table for graphs 25-26'!$A$24</c15:sqref>
                        </c15:formulaRef>
                      </c:ext>
                    </c:extLst>
                    <c:strCache>
                      <c:ptCount val="1"/>
                      <c:pt idx="0">
                        <c:v>Lower Gastrointestinal - Trajectory &gt;103 days</c:v>
                      </c:pt>
                    </c:strCache>
                  </c:strRef>
                </c:tx>
                <c:spPr>
                  <a:ln w="28575" cap="rnd">
                    <a:solidFill>
                      <a:schemeClr val="accent5">
                        <a:shade val="63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25-26'!$B$24:$DA$24</c15:sqref>
                        </c15:formulaRef>
                      </c:ext>
                    </c:extLst>
                    <c:numCache>
                      <c:formatCode>General</c:formatCode>
                      <c:ptCount val="104"/>
                      <c:pt idx="52" formatCode="0">
                        <c:v>11.145875</c:v>
                      </c:pt>
                      <c:pt idx="53" formatCode="0">
                        <c:v>11.145875</c:v>
                      </c:pt>
                      <c:pt idx="54" formatCode="0">
                        <c:v>11.145875</c:v>
                      </c:pt>
                      <c:pt idx="55" formatCode="0">
                        <c:v>11.145875</c:v>
                      </c:pt>
                      <c:pt idx="56" formatCode="0">
                        <c:v>10.588581249999999</c:v>
                      </c:pt>
                      <c:pt idx="57" formatCode="0">
                        <c:v>10.588581249999999</c:v>
                      </c:pt>
                      <c:pt idx="58" formatCode="0">
                        <c:v>11.118010312499999</c:v>
                      </c:pt>
                      <c:pt idx="59" formatCode="0">
                        <c:v>11.118010312499999</c:v>
                      </c:pt>
                      <c:pt idx="60" formatCode="0">
                        <c:v>11.118010312499999</c:v>
                      </c:pt>
                      <c:pt idx="61" formatCode="0">
                        <c:v>10.562109796874999</c:v>
                      </c:pt>
                      <c:pt idx="62" formatCode="0">
                        <c:v>10.562109796874999</c:v>
                      </c:pt>
                      <c:pt idx="63" formatCode="0">
                        <c:v>9.5058988171875001</c:v>
                      </c:pt>
                      <c:pt idx="64" formatCode="0">
                        <c:v>7.6047190537500002</c:v>
                      </c:pt>
                      <c:pt idx="65" formatCode="0">
                        <c:v>7.6047190537500002</c:v>
                      </c:pt>
                      <c:pt idx="66" formatCode="0">
                        <c:v>6.8442471483750005</c:v>
                      </c:pt>
                      <c:pt idx="67" formatCode="0">
                        <c:v>6.5020347909562499</c:v>
                      </c:pt>
                      <c:pt idx="68" formatCode="0">
                        <c:v>7.1522382700518756</c:v>
                      </c:pt>
                      <c:pt idx="69" formatCode="0">
                        <c:v>7.5098501835544695</c:v>
                      </c:pt>
                      <c:pt idx="70" formatCode="0">
                        <c:v>7.5098501835544695</c:v>
                      </c:pt>
                      <c:pt idx="71" formatCode="0">
                        <c:v>8.2608352019099165</c:v>
                      </c:pt>
                      <c:pt idx="72" formatCode="0">
                        <c:v>8.6738769620054121</c:v>
                      </c:pt>
                      <c:pt idx="73" formatCode="0">
                        <c:v>8.6738769620054121</c:v>
                      </c:pt>
                      <c:pt idx="74" formatCode="0">
                        <c:v>7.8064892658048715</c:v>
                      </c:pt>
                      <c:pt idx="75" formatCode="0">
                        <c:v>7.4161648025146274</c:v>
                      </c:pt>
                      <c:pt idx="76" formatCode="0">
                        <c:v>7.4161648025146274</c:v>
                      </c:pt>
                      <c:pt idx="77" formatCode="0">
                        <c:v>7.0453565623888954</c:v>
                      </c:pt>
                      <c:pt idx="78" formatCode="0">
                        <c:v>7.0453565623888954</c:v>
                      </c:pt>
                      <c:pt idx="79" formatCode="0">
                        <c:v>7.0453565623888954</c:v>
                      </c:pt>
                      <c:pt idx="80" formatCode="0">
                        <c:v>6.3408209061500056</c:v>
                      </c:pt>
                      <c:pt idx="81" formatCode="0">
                        <c:v>6.3408209061500056</c:v>
                      </c:pt>
                      <c:pt idx="82" formatCode="0">
                        <c:v>5.7067388155350054</c:v>
                      </c:pt>
                      <c:pt idx="83" formatCode="0">
                        <c:v>5.7067388155350054</c:v>
                      </c:pt>
                      <c:pt idx="84" formatCode="0">
                        <c:v>5.1360649339815048</c:v>
                      </c:pt>
                      <c:pt idx="85" formatCode="0">
                        <c:v>4.6224584405833546</c:v>
                      </c:pt>
                      <c:pt idx="86" formatCode="0">
                        <c:v>4.1602125965250192</c:v>
                      </c:pt>
                      <c:pt idx="87" formatCode="0">
                        <c:v>4.1602125965250192</c:v>
                      </c:pt>
                      <c:pt idx="88" formatCode="0">
                        <c:v>4.1602125965250192</c:v>
                      </c:pt>
                      <c:pt idx="89" formatCode="0">
                        <c:v>4.7842444860037716</c:v>
                      </c:pt>
                      <c:pt idx="90" formatCode="0">
                        <c:v>5.2626689346041493</c:v>
                      </c:pt>
                      <c:pt idx="91" formatCode="0">
                        <c:v>4.7364020411437346</c:v>
                      </c:pt>
                      <c:pt idx="92" formatCode="0">
                        <c:v>4.7364020411437346</c:v>
                      </c:pt>
                      <c:pt idx="93" formatCode="0">
                        <c:v>4.7364020411437346</c:v>
                      </c:pt>
                      <c:pt idx="94" formatCode="0">
                        <c:v>3.7891216329149877</c:v>
                      </c:pt>
                      <c:pt idx="95" formatCode="0">
                        <c:v>3.0312973063319903</c:v>
                      </c:pt>
                      <c:pt idx="96" formatCode="0">
                        <c:v>3.0312973063319903</c:v>
                      </c:pt>
                      <c:pt idx="97" formatCode="0">
                        <c:v>3.0312973063319903</c:v>
                      </c:pt>
                      <c:pt idx="98" formatCode="0">
                        <c:v>3.0312973063319903</c:v>
                      </c:pt>
                      <c:pt idx="99" formatCode="0">
                        <c:v>3.0312973063319903</c:v>
                      </c:pt>
                      <c:pt idx="100" formatCode="0">
                        <c:v>2.5766027103821916</c:v>
                      </c:pt>
                      <c:pt idx="101" formatCode="0">
                        <c:v>2.5766027103821916</c:v>
                      </c:pt>
                      <c:pt idx="102" formatCode="0">
                        <c:v>2.5766027103821916</c:v>
                      </c:pt>
                      <c:pt idx="103" formatCode="0">
                        <c:v>2.5766027103821916</c:v>
                      </c:pt>
                    </c:numCache>
                  </c:numRef>
                </c:val>
                <c:smooth val="0"/>
                <c:extLst xmlns:c15="http://schemas.microsoft.com/office/drawing/2012/chart">
                  <c:ext xmlns:c16="http://schemas.microsoft.com/office/drawing/2014/chart" uri="{C3380CC4-5D6E-409C-BE32-E72D297353CC}">
                    <c16:uniqueId val="{0000001A-705D-4F0A-A385-AB4DC8980013}"/>
                  </c:ext>
                </c:extLst>
              </c15:ser>
            </c15:filteredLineSeries>
            <c15:filteredLineSeries>
              <c15:ser>
                <c:idx val="23"/>
                <c:order val="23"/>
                <c:tx>
                  <c:strRef>
                    <c:extLst xmlns:c15="http://schemas.microsoft.com/office/drawing/2012/chart">
                      <c:ext xmlns:c15="http://schemas.microsoft.com/office/drawing/2012/chart" uri="{02D57815-91ED-43cb-92C2-25804820EDAC}">
                        <c15:formulaRef>
                          <c15:sqref>'Table for graphs 25-26'!$A$25</c15:sqref>
                        </c15:formulaRef>
                      </c:ext>
                    </c:extLst>
                    <c:strCache>
                      <c:ptCount val="1"/>
                      <c:pt idx="0">
                        <c:v>Lung - Trajectory &gt;103 days</c:v>
                      </c:pt>
                    </c:strCache>
                  </c:strRef>
                </c:tx>
                <c:spPr>
                  <a:ln w="28575" cap="rnd">
                    <a:solidFill>
                      <a:schemeClr val="accent5">
                        <a:shade val="65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25-26'!$B$25:$DA$25</c15:sqref>
                        </c15:formulaRef>
                      </c:ext>
                    </c:extLst>
                    <c:numCache>
                      <c:formatCode>General</c:formatCode>
                      <c:ptCount val="104"/>
                      <c:pt idx="52" formatCode="0">
                        <c:v>8.5050000000000008</c:v>
                      </c:pt>
                      <c:pt idx="53" formatCode="0">
                        <c:v>8.5050000000000008</c:v>
                      </c:pt>
                      <c:pt idx="54" formatCode="0">
                        <c:v>9.355500000000001</c:v>
                      </c:pt>
                      <c:pt idx="55" formatCode="0">
                        <c:v>10.291050000000002</c:v>
                      </c:pt>
                      <c:pt idx="56" formatCode="0">
                        <c:v>10.291050000000002</c:v>
                      </c:pt>
                      <c:pt idx="57" formatCode="0">
                        <c:v>10.291050000000002</c:v>
                      </c:pt>
                      <c:pt idx="58" formatCode="0">
                        <c:v>11.320155000000003</c:v>
                      </c:pt>
                      <c:pt idx="59" formatCode="0">
                        <c:v>11.320155000000003</c:v>
                      </c:pt>
                      <c:pt idx="60" formatCode="0">
                        <c:v>12.452170500000005</c:v>
                      </c:pt>
                      <c:pt idx="61" formatCode="0">
                        <c:v>13.697387550000006</c:v>
                      </c:pt>
                      <c:pt idx="62" formatCode="0">
                        <c:v>13.697387550000006</c:v>
                      </c:pt>
                      <c:pt idx="63" formatCode="0">
                        <c:v>12.327648795000005</c:v>
                      </c:pt>
                      <c:pt idx="64" formatCode="0">
                        <c:v>11.094883915500006</c:v>
                      </c:pt>
                      <c:pt idx="65" formatCode="0">
                        <c:v>11.094883915500006</c:v>
                      </c:pt>
                      <c:pt idx="66" formatCode="0">
                        <c:v>12.204372307050008</c:v>
                      </c:pt>
                      <c:pt idx="67" formatCode="0">
                        <c:v>13.42480953775501</c:v>
                      </c:pt>
                      <c:pt idx="68" formatCode="0">
                        <c:v>13.42480953775501</c:v>
                      </c:pt>
                      <c:pt idx="69" formatCode="0">
                        <c:v>13.42480953775501</c:v>
                      </c:pt>
                      <c:pt idx="70" formatCode="0">
                        <c:v>13.42480953775501</c:v>
                      </c:pt>
                      <c:pt idx="71" formatCode="0">
                        <c:v>13.42480953775501</c:v>
                      </c:pt>
                      <c:pt idx="72" formatCode="0">
                        <c:v>13.42480953775501</c:v>
                      </c:pt>
                      <c:pt idx="73" formatCode="0">
                        <c:v>16.109771445306013</c:v>
                      </c:pt>
                      <c:pt idx="74" formatCode="0">
                        <c:v>12.887817156244811</c:v>
                      </c:pt>
                      <c:pt idx="75" formatCode="0">
                        <c:v>11.59903544062033</c:v>
                      </c:pt>
                      <c:pt idx="76" formatCode="0">
                        <c:v>11.59903544062033</c:v>
                      </c:pt>
                      <c:pt idx="77" formatCode="0">
                        <c:v>10.439131896558298</c:v>
                      </c:pt>
                      <c:pt idx="78" formatCode="0">
                        <c:v>10.439131896558298</c:v>
                      </c:pt>
                      <c:pt idx="79" formatCode="0">
                        <c:v>10.439131896558298</c:v>
                      </c:pt>
                      <c:pt idx="80" formatCode="0">
                        <c:v>10.439131896558298</c:v>
                      </c:pt>
                      <c:pt idx="81" formatCode="0">
                        <c:v>10.439131896558298</c:v>
                      </c:pt>
                      <c:pt idx="82" formatCode="0">
                        <c:v>9.3952187069024689</c:v>
                      </c:pt>
                      <c:pt idx="83" formatCode="0">
                        <c:v>9.3952187069024689</c:v>
                      </c:pt>
                      <c:pt idx="84" formatCode="0">
                        <c:v>8.4556968362122227</c:v>
                      </c:pt>
                      <c:pt idx="85" formatCode="0">
                        <c:v>6.7645574689697785</c:v>
                      </c:pt>
                      <c:pt idx="86" formatCode="0">
                        <c:v>6.7645574689697785</c:v>
                      </c:pt>
                      <c:pt idx="87" formatCode="0">
                        <c:v>6.7645574689697785</c:v>
                      </c:pt>
                      <c:pt idx="88" formatCode="0">
                        <c:v>6.7645574689697785</c:v>
                      </c:pt>
                      <c:pt idx="89" formatCode="0">
                        <c:v>6.7645574689697785</c:v>
                      </c:pt>
                      <c:pt idx="90" formatCode="0">
                        <c:v>7.4410132158667572</c:v>
                      </c:pt>
                      <c:pt idx="91" formatCode="0">
                        <c:v>7.4410132158667572</c:v>
                      </c:pt>
                      <c:pt idx="92" formatCode="0">
                        <c:v>6.696911894280082</c:v>
                      </c:pt>
                      <c:pt idx="93" formatCode="0">
                        <c:v>5.6923751101380695</c:v>
                      </c:pt>
                      <c:pt idx="94" formatCode="0">
                        <c:v>4.2692813326035521</c:v>
                      </c:pt>
                      <c:pt idx="95" formatCode="0">
                        <c:v>2.9884969328224864</c:v>
                      </c:pt>
                      <c:pt idx="96" formatCode="0">
                        <c:v>2.9884969328224864</c:v>
                      </c:pt>
                      <c:pt idx="97" formatCode="0">
                        <c:v>2.9884969328224864</c:v>
                      </c:pt>
                      <c:pt idx="98" formatCode="0">
                        <c:v>2.9884969328224864</c:v>
                      </c:pt>
                      <c:pt idx="99" formatCode="0">
                        <c:v>2.9884969328224864</c:v>
                      </c:pt>
                      <c:pt idx="100" formatCode="0">
                        <c:v>2.9884969328224864</c:v>
                      </c:pt>
                      <c:pt idx="101" formatCode="0">
                        <c:v>2.9884969328224864</c:v>
                      </c:pt>
                      <c:pt idx="102" formatCode="0">
                        <c:v>2.9884969328224864</c:v>
                      </c:pt>
                      <c:pt idx="103" formatCode="0">
                        <c:v>2.3907975462579891</c:v>
                      </c:pt>
                    </c:numCache>
                  </c:numRef>
                </c:val>
                <c:smooth val="0"/>
                <c:extLst xmlns:c15="http://schemas.microsoft.com/office/drawing/2012/chart">
                  <c:ext xmlns:c16="http://schemas.microsoft.com/office/drawing/2014/chart" uri="{C3380CC4-5D6E-409C-BE32-E72D297353CC}">
                    <c16:uniqueId val="{0000001B-705D-4F0A-A385-AB4DC8980013}"/>
                  </c:ext>
                </c:extLst>
              </c15:ser>
            </c15:filteredLineSeries>
            <c15:filteredLineSeries>
              <c15:ser>
                <c:idx val="24"/>
                <c:order val="24"/>
                <c:tx>
                  <c:strRef>
                    <c:extLst xmlns:c15="http://schemas.microsoft.com/office/drawing/2012/chart">
                      <c:ext xmlns:c15="http://schemas.microsoft.com/office/drawing/2012/chart" uri="{02D57815-91ED-43cb-92C2-25804820EDAC}">
                        <c15:formulaRef>
                          <c15:sqref>'Table for graphs 25-26'!$A$26</c15:sqref>
                        </c15:formulaRef>
                      </c:ext>
                    </c:extLst>
                    <c:strCache>
                      <c:ptCount val="1"/>
                      <c:pt idx="0">
                        <c:v>Other - Trajectory &gt;103 days</c:v>
                      </c:pt>
                    </c:strCache>
                  </c:strRef>
                </c:tx>
                <c:spPr>
                  <a:ln w="28575" cap="rnd">
                    <a:solidFill>
                      <a:schemeClr val="accent5">
                        <a:shade val="66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25-26'!$B$26:$DA$26</c15:sqref>
                        </c15:formulaRef>
                      </c:ext>
                    </c:extLst>
                    <c:numCache>
                      <c:formatCode>General</c:formatCode>
                      <c:ptCount val="104"/>
                      <c:pt idx="52" formatCode="0">
                        <c:v>0</c:v>
                      </c:pt>
                      <c:pt idx="53" formatCode="0">
                        <c:v>0</c:v>
                      </c:pt>
                      <c:pt idx="54" formatCode="0">
                        <c:v>0</c:v>
                      </c:pt>
                      <c:pt idx="55" formatCode="0">
                        <c:v>0</c:v>
                      </c:pt>
                      <c:pt idx="56" formatCode="0">
                        <c:v>0</c:v>
                      </c:pt>
                      <c:pt idx="57" formatCode="0">
                        <c:v>0</c:v>
                      </c:pt>
                      <c:pt idx="58" formatCode="0">
                        <c:v>0</c:v>
                      </c:pt>
                      <c:pt idx="59" formatCode="0">
                        <c:v>0</c:v>
                      </c:pt>
                      <c:pt idx="60" formatCode="0">
                        <c:v>0</c:v>
                      </c:pt>
                      <c:pt idx="61" formatCode="0">
                        <c:v>0</c:v>
                      </c:pt>
                      <c:pt idx="62" formatCode="0">
                        <c:v>0</c:v>
                      </c:pt>
                      <c:pt idx="63" formatCode="0">
                        <c:v>0</c:v>
                      </c:pt>
                      <c:pt idx="64" formatCode="0">
                        <c:v>0</c:v>
                      </c:pt>
                      <c:pt idx="65" formatCode="0">
                        <c:v>0</c:v>
                      </c:pt>
                      <c:pt idx="66" formatCode="0">
                        <c:v>0</c:v>
                      </c:pt>
                      <c:pt idx="67" formatCode="0">
                        <c:v>0</c:v>
                      </c:pt>
                      <c:pt idx="68" formatCode="0">
                        <c:v>0</c:v>
                      </c:pt>
                      <c:pt idx="69" formatCode="0">
                        <c:v>0</c:v>
                      </c:pt>
                      <c:pt idx="70" formatCode="0">
                        <c:v>0</c:v>
                      </c:pt>
                      <c:pt idx="71" formatCode="0">
                        <c:v>0</c:v>
                      </c:pt>
                      <c:pt idx="72" formatCode="0">
                        <c:v>1</c:v>
                      </c:pt>
                      <c:pt idx="73" formatCode="0">
                        <c:v>1</c:v>
                      </c:pt>
                      <c:pt idx="74" formatCode="0">
                        <c:v>1</c:v>
                      </c:pt>
                      <c:pt idx="75" formatCode="0">
                        <c:v>1</c:v>
                      </c:pt>
                      <c:pt idx="76" formatCode="0">
                        <c:v>1</c:v>
                      </c:pt>
                      <c:pt idx="77" formatCode="0">
                        <c:v>1</c:v>
                      </c:pt>
                      <c:pt idx="78" formatCode="0">
                        <c:v>1</c:v>
                      </c:pt>
                      <c:pt idx="79" formatCode="0">
                        <c:v>1</c:v>
                      </c:pt>
                      <c:pt idx="80" formatCode="0">
                        <c:v>1</c:v>
                      </c:pt>
                      <c:pt idx="81" formatCode="0">
                        <c:v>1</c:v>
                      </c:pt>
                      <c:pt idx="82" formatCode="0">
                        <c:v>1</c:v>
                      </c:pt>
                      <c:pt idx="83" formatCode="0">
                        <c:v>1</c:v>
                      </c:pt>
                      <c:pt idx="84" formatCode="0">
                        <c:v>1</c:v>
                      </c:pt>
                      <c:pt idx="85" formatCode="0">
                        <c:v>1</c:v>
                      </c:pt>
                      <c:pt idx="86" formatCode="0">
                        <c:v>1</c:v>
                      </c:pt>
                      <c:pt idx="87" formatCode="0">
                        <c:v>1</c:v>
                      </c:pt>
                      <c:pt idx="88" formatCode="0">
                        <c:v>1</c:v>
                      </c:pt>
                      <c:pt idx="89" formatCode="0">
                        <c:v>1</c:v>
                      </c:pt>
                      <c:pt idx="90" formatCode="0">
                        <c:v>1</c:v>
                      </c:pt>
                      <c:pt idx="91" formatCode="0">
                        <c:v>1</c:v>
                      </c:pt>
                      <c:pt idx="92" formatCode="0">
                        <c:v>1</c:v>
                      </c:pt>
                      <c:pt idx="93" formatCode="0">
                        <c:v>1</c:v>
                      </c:pt>
                      <c:pt idx="94" formatCode="0">
                        <c:v>1</c:v>
                      </c:pt>
                      <c:pt idx="95" formatCode="0">
                        <c:v>1</c:v>
                      </c:pt>
                      <c:pt idx="96" formatCode="0">
                        <c:v>1</c:v>
                      </c:pt>
                      <c:pt idx="97" formatCode="0">
                        <c:v>1</c:v>
                      </c:pt>
                      <c:pt idx="98" formatCode="0">
                        <c:v>1</c:v>
                      </c:pt>
                      <c:pt idx="99" formatCode="0">
                        <c:v>1</c:v>
                      </c:pt>
                      <c:pt idx="100" formatCode="0">
                        <c:v>1</c:v>
                      </c:pt>
                      <c:pt idx="101" formatCode="0">
                        <c:v>1</c:v>
                      </c:pt>
                      <c:pt idx="102" formatCode="0">
                        <c:v>1</c:v>
                      </c:pt>
                      <c:pt idx="103" formatCode="0">
                        <c:v>1</c:v>
                      </c:pt>
                    </c:numCache>
                  </c:numRef>
                </c:val>
                <c:smooth val="0"/>
                <c:extLst xmlns:c15="http://schemas.microsoft.com/office/drawing/2012/chart">
                  <c:ext xmlns:c16="http://schemas.microsoft.com/office/drawing/2014/chart" uri="{C3380CC4-5D6E-409C-BE32-E72D297353CC}">
                    <c16:uniqueId val="{0000001C-705D-4F0A-A385-AB4DC8980013}"/>
                  </c:ext>
                </c:extLst>
              </c15:ser>
            </c15:filteredLineSeries>
            <c15:filteredLineSeries>
              <c15:ser>
                <c:idx val="25"/>
                <c:order val="25"/>
                <c:tx>
                  <c:strRef>
                    <c:extLst xmlns:c15="http://schemas.microsoft.com/office/drawing/2012/chart">
                      <c:ext xmlns:c15="http://schemas.microsoft.com/office/drawing/2012/chart" uri="{02D57815-91ED-43cb-92C2-25804820EDAC}">
                        <c15:formulaRef>
                          <c15:sqref>'Table for graphs 25-26'!$A$27</c15:sqref>
                        </c15:formulaRef>
                      </c:ext>
                    </c:extLst>
                    <c:strCache>
                      <c:ptCount val="1"/>
                      <c:pt idx="0">
                        <c:v>Sarcoma - Trajectory &gt;103 days</c:v>
                      </c:pt>
                    </c:strCache>
                  </c:strRef>
                </c:tx>
                <c:spPr>
                  <a:ln w="28575" cap="rnd">
                    <a:solidFill>
                      <a:schemeClr val="accent5">
                        <a:shade val="68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25-26'!$B$27:$DA$27</c15:sqref>
                        </c15:formulaRef>
                      </c:ext>
                    </c:extLst>
                    <c:numCache>
                      <c:formatCode>General</c:formatCode>
                      <c:ptCount val="104"/>
                      <c:pt idx="52" formatCode="0">
                        <c:v>1</c:v>
                      </c:pt>
                      <c:pt idx="53" formatCode="0">
                        <c:v>1</c:v>
                      </c:pt>
                      <c:pt idx="54" formatCode="0">
                        <c:v>1</c:v>
                      </c:pt>
                      <c:pt idx="55" formatCode="0">
                        <c:v>1</c:v>
                      </c:pt>
                      <c:pt idx="56" formatCode="0">
                        <c:v>1</c:v>
                      </c:pt>
                      <c:pt idx="57" formatCode="0">
                        <c:v>1</c:v>
                      </c:pt>
                      <c:pt idx="58" formatCode="0">
                        <c:v>1</c:v>
                      </c:pt>
                      <c:pt idx="59" formatCode="0">
                        <c:v>1</c:v>
                      </c:pt>
                      <c:pt idx="60" formatCode="0">
                        <c:v>1</c:v>
                      </c:pt>
                      <c:pt idx="61" formatCode="0">
                        <c:v>1</c:v>
                      </c:pt>
                      <c:pt idx="62" formatCode="0">
                        <c:v>1</c:v>
                      </c:pt>
                      <c:pt idx="63" formatCode="0">
                        <c:v>1</c:v>
                      </c:pt>
                      <c:pt idx="64" formatCode="0">
                        <c:v>1</c:v>
                      </c:pt>
                      <c:pt idx="65" formatCode="0">
                        <c:v>0</c:v>
                      </c:pt>
                      <c:pt idx="66" formatCode="0">
                        <c:v>0</c:v>
                      </c:pt>
                      <c:pt idx="67" formatCode="0">
                        <c:v>0</c:v>
                      </c:pt>
                      <c:pt idx="68" formatCode="0">
                        <c:v>0</c:v>
                      </c:pt>
                      <c:pt idx="69" formatCode="0">
                        <c:v>0</c:v>
                      </c:pt>
                      <c:pt idx="70" formatCode="0">
                        <c:v>0</c:v>
                      </c:pt>
                      <c:pt idx="71" formatCode="0">
                        <c:v>0</c:v>
                      </c:pt>
                      <c:pt idx="72" formatCode="0">
                        <c:v>0</c:v>
                      </c:pt>
                      <c:pt idx="73" formatCode="0">
                        <c:v>0</c:v>
                      </c:pt>
                      <c:pt idx="74" formatCode="0">
                        <c:v>0</c:v>
                      </c:pt>
                      <c:pt idx="75" formatCode="0">
                        <c:v>0</c:v>
                      </c:pt>
                      <c:pt idx="76" formatCode="0">
                        <c:v>0</c:v>
                      </c:pt>
                      <c:pt idx="77" formatCode="0">
                        <c:v>0</c:v>
                      </c:pt>
                      <c:pt idx="78" formatCode="0">
                        <c:v>0</c:v>
                      </c:pt>
                      <c:pt idx="79" formatCode="0">
                        <c:v>0</c:v>
                      </c:pt>
                      <c:pt idx="80" formatCode="0">
                        <c:v>0</c:v>
                      </c:pt>
                      <c:pt idx="81" formatCode="0">
                        <c:v>0</c:v>
                      </c:pt>
                      <c:pt idx="82" formatCode="0">
                        <c:v>0</c:v>
                      </c:pt>
                      <c:pt idx="83" formatCode="0">
                        <c:v>0</c:v>
                      </c:pt>
                      <c:pt idx="84" formatCode="0">
                        <c:v>0</c:v>
                      </c:pt>
                      <c:pt idx="85" formatCode="0">
                        <c:v>0</c:v>
                      </c:pt>
                      <c:pt idx="86" formatCode="0">
                        <c:v>0</c:v>
                      </c:pt>
                      <c:pt idx="87" formatCode="0">
                        <c:v>0</c:v>
                      </c:pt>
                      <c:pt idx="88" formatCode="0">
                        <c:v>0</c:v>
                      </c:pt>
                      <c:pt idx="89" formatCode="0">
                        <c:v>0</c:v>
                      </c:pt>
                      <c:pt idx="90" formatCode="0">
                        <c:v>0</c:v>
                      </c:pt>
                      <c:pt idx="91" formatCode="0">
                        <c:v>0</c:v>
                      </c:pt>
                      <c:pt idx="92" formatCode="0">
                        <c:v>0</c:v>
                      </c:pt>
                      <c:pt idx="93" formatCode="0">
                        <c:v>0</c:v>
                      </c:pt>
                      <c:pt idx="94" formatCode="0">
                        <c:v>0</c:v>
                      </c:pt>
                      <c:pt idx="95" formatCode="0">
                        <c:v>0</c:v>
                      </c:pt>
                      <c:pt idx="96" formatCode="0">
                        <c:v>0</c:v>
                      </c:pt>
                      <c:pt idx="97" formatCode="0">
                        <c:v>0</c:v>
                      </c:pt>
                      <c:pt idx="98" formatCode="0">
                        <c:v>0</c:v>
                      </c:pt>
                      <c:pt idx="99" formatCode="0">
                        <c:v>0</c:v>
                      </c:pt>
                      <c:pt idx="100" formatCode="0">
                        <c:v>0</c:v>
                      </c:pt>
                      <c:pt idx="101" formatCode="0">
                        <c:v>0</c:v>
                      </c:pt>
                      <c:pt idx="102" formatCode="0">
                        <c:v>0</c:v>
                      </c:pt>
                      <c:pt idx="103" formatCode="0">
                        <c:v>0</c:v>
                      </c:pt>
                    </c:numCache>
                  </c:numRef>
                </c:val>
                <c:smooth val="0"/>
                <c:extLst xmlns:c15="http://schemas.microsoft.com/office/drawing/2012/chart">
                  <c:ext xmlns:c16="http://schemas.microsoft.com/office/drawing/2014/chart" uri="{C3380CC4-5D6E-409C-BE32-E72D297353CC}">
                    <c16:uniqueId val="{0000001D-705D-4F0A-A385-AB4DC8980013}"/>
                  </c:ext>
                </c:extLst>
              </c15:ser>
            </c15:filteredLineSeries>
            <c15:filteredLineSeries>
              <c15:ser>
                <c:idx val="26"/>
                <c:order val="26"/>
                <c:tx>
                  <c:strRef>
                    <c:extLst xmlns:c15="http://schemas.microsoft.com/office/drawing/2012/chart">
                      <c:ext xmlns:c15="http://schemas.microsoft.com/office/drawing/2012/chart" uri="{02D57815-91ED-43cb-92C2-25804820EDAC}">
                        <c15:formulaRef>
                          <c15:sqref>'Table for graphs 25-26'!$A$28</c15:sqref>
                        </c15:formulaRef>
                      </c:ext>
                    </c:extLst>
                    <c:strCache>
                      <c:ptCount val="1"/>
                      <c:pt idx="0">
                        <c:v>Skin - Trajectory &gt;103 days</c:v>
                      </c:pt>
                    </c:strCache>
                  </c:strRef>
                </c:tx>
                <c:spPr>
                  <a:ln w="28575" cap="rnd">
                    <a:solidFill>
                      <a:schemeClr val="accent5">
                        <a:shade val="69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25-26'!$B$28:$DA$28</c15:sqref>
                        </c15:formulaRef>
                      </c:ext>
                    </c:extLst>
                    <c:numCache>
                      <c:formatCode>General</c:formatCode>
                      <c:ptCount val="104"/>
                      <c:pt idx="52" formatCode="0">
                        <c:v>10</c:v>
                      </c:pt>
                      <c:pt idx="53" formatCode="0">
                        <c:v>8</c:v>
                      </c:pt>
                      <c:pt idx="54" formatCode="0">
                        <c:v>7</c:v>
                      </c:pt>
                      <c:pt idx="55" formatCode="0">
                        <c:v>6</c:v>
                      </c:pt>
                      <c:pt idx="56" formatCode="0">
                        <c:v>5</c:v>
                      </c:pt>
                      <c:pt idx="57" formatCode="0">
                        <c:v>4</c:v>
                      </c:pt>
                      <c:pt idx="58" formatCode="0">
                        <c:v>4</c:v>
                      </c:pt>
                      <c:pt idx="59" formatCode="0">
                        <c:v>4</c:v>
                      </c:pt>
                      <c:pt idx="60" formatCode="0">
                        <c:v>3</c:v>
                      </c:pt>
                      <c:pt idx="61" formatCode="0">
                        <c:v>3</c:v>
                      </c:pt>
                      <c:pt idx="62" formatCode="0">
                        <c:v>3</c:v>
                      </c:pt>
                      <c:pt idx="63" formatCode="0">
                        <c:v>3</c:v>
                      </c:pt>
                      <c:pt idx="64" formatCode="0">
                        <c:v>3</c:v>
                      </c:pt>
                      <c:pt idx="65" formatCode="0">
                        <c:v>4</c:v>
                      </c:pt>
                      <c:pt idx="66" formatCode="0">
                        <c:v>4</c:v>
                      </c:pt>
                      <c:pt idx="67" formatCode="0">
                        <c:v>5</c:v>
                      </c:pt>
                      <c:pt idx="68" formatCode="0">
                        <c:v>8</c:v>
                      </c:pt>
                      <c:pt idx="69" formatCode="0">
                        <c:v>8</c:v>
                      </c:pt>
                      <c:pt idx="70" formatCode="0">
                        <c:v>9</c:v>
                      </c:pt>
                      <c:pt idx="71" formatCode="0">
                        <c:v>9</c:v>
                      </c:pt>
                      <c:pt idx="72" formatCode="0">
                        <c:v>10</c:v>
                      </c:pt>
                      <c:pt idx="73" formatCode="0">
                        <c:v>11</c:v>
                      </c:pt>
                      <c:pt idx="74" formatCode="0">
                        <c:v>13</c:v>
                      </c:pt>
                      <c:pt idx="75" formatCode="0">
                        <c:v>12</c:v>
                      </c:pt>
                      <c:pt idx="76" formatCode="0">
                        <c:v>10</c:v>
                      </c:pt>
                      <c:pt idx="77" formatCode="0">
                        <c:v>8</c:v>
                      </c:pt>
                      <c:pt idx="78" formatCode="0">
                        <c:v>7</c:v>
                      </c:pt>
                      <c:pt idx="79" formatCode="0">
                        <c:v>7</c:v>
                      </c:pt>
                      <c:pt idx="80" formatCode="0">
                        <c:v>7</c:v>
                      </c:pt>
                      <c:pt idx="81" formatCode="0">
                        <c:v>7</c:v>
                      </c:pt>
                      <c:pt idx="82" formatCode="0">
                        <c:v>6</c:v>
                      </c:pt>
                      <c:pt idx="83" formatCode="0">
                        <c:v>4</c:v>
                      </c:pt>
                      <c:pt idx="84" formatCode="0">
                        <c:v>4</c:v>
                      </c:pt>
                      <c:pt idx="85" formatCode="0">
                        <c:v>2</c:v>
                      </c:pt>
                      <c:pt idx="86" formatCode="0">
                        <c:v>2</c:v>
                      </c:pt>
                      <c:pt idx="87" formatCode="0">
                        <c:v>2</c:v>
                      </c:pt>
                      <c:pt idx="88" formatCode="0">
                        <c:v>2</c:v>
                      </c:pt>
                      <c:pt idx="89" formatCode="0">
                        <c:v>2</c:v>
                      </c:pt>
                      <c:pt idx="90" formatCode="0">
                        <c:v>3</c:v>
                      </c:pt>
                      <c:pt idx="91" formatCode="0">
                        <c:v>2</c:v>
                      </c:pt>
                      <c:pt idx="92" formatCode="0">
                        <c:v>2</c:v>
                      </c:pt>
                      <c:pt idx="93" formatCode="0">
                        <c:v>2</c:v>
                      </c:pt>
                      <c:pt idx="94" formatCode="0">
                        <c:v>2</c:v>
                      </c:pt>
                      <c:pt idx="95" formatCode="0">
                        <c:v>2</c:v>
                      </c:pt>
                      <c:pt idx="96" formatCode="0">
                        <c:v>2</c:v>
                      </c:pt>
                      <c:pt idx="97" formatCode="0">
                        <c:v>2</c:v>
                      </c:pt>
                      <c:pt idx="98" formatCode="0">
                        <c:v>2</c:v>
                      </c:pt>
                      <c:pt idx="99" formatCode="0">
                        <c:v>2</c:v>
                      </c:pt>
                      <c:pt idx="100" formatCode="0">
                        <c:v>2</c:v>
                      </c:pt>
                      <c:pt idx="101" formatCode="0">
                        <c:v>2</c:v>
                      </c:pt>
                      <c:pt idx="102" formatCode="0">
                        <c:v>2</c:v>
                      </c:pt>
                      <c:pt idx="103" formatCode="0">
                        <c:v>2</c:v>
                      </c:pt>
                    </c:numCache>
                  </c:numRef>
                </c:val>
                <c:smooth val="0"/>
                <c:extLst xmlns:c15="http://schemas.microsoft.com/office/drawing/2012/chart">
                  <c:ext xmlns:c16="http://schemas.microsoft.com/office/drawing/2014/chart" uri="{C3380CC4-5D6E-409C-BE32-E72D297353CC}">
                    <c16:uniqueId val="{0000001E-705D-4F0A-A385-AB4DC8980013}"/>
                  </c:ext>
                </c:extLst>
              </c15:ser>
            </c15:filteredLineSeries>
            <c15:filteredLineSeries>
              <c15:ser>
                <c:idx val="27"/>
                <c:order val="27"/>
                <c:tx>
                  <c:strRef>
                    <c:extLst xmlns:c15="http://schemas.microsoft.com/office/drawing/2012/chart">
                      <c:ext xmlns:c15="http://schemas.microsoft.com/office/drawing/2012/chart" uri="{02D57815-91ED-43cb-92C2-25804820EDAC}">
                        <c15:formulaRef>
                          <c15:sqref>'Table for graphs 25-26'!$A$29</c15:sqref>
                        </c15:formulaRef>
                      </c:ext>
                    </c:extLst>
                    <c:strCache>
                      <c:ptCount val="1"/>
                      <c:pt idx="0">
                        <c:v>Upper Gastrointestinal - Trajectory &gt;103 days</c:v>
                      </c:pt>
                    </c:strCache>
                  </c:strRef>
                </c:tx>
                <c:spPr>
                  <a:ln w="28575" cap="rnd">
                    <a:solidFill>
                      <a:schemeClr val="accent5">
                        <a:shade val="71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25-26'!$B$29:$DA$29</c15:sqref>
                        </c15:formulaRef>
                      </c:ext>
                    </c:extLst>
                    <c:numCache>
                      <c:formatCode>General</c:formatCode>
                      <c:ptCount val="104"/>
                      <c:pt idx="52" formatCode="0">
                        <c:v>8</c:v>
                      </c:pt>
                      <c:pt idx="53" formatCode="0">
                        <c:v>8</c:v>
                      </c:pt>
                      <c:pt idx="54" formatCode="0">
                        <c:v>7</c:v>
                      </c:pt>
                      <c:pt idx="55" formatCode="0">
                        <c:v>6</c:v>
                      </c:pt>
                      <c:pt idx="56" formatCode="0">
                        <c:v>6</c:v>
                      </c:pt>
                      <c:pt idx="57" formatCode="0">
                        <c:v>6</c:v>
                      </c:pt>
                      <c:pt idx="58" formatCode="0">
                        <c:v>6</c:v>
                      </c:pt>
                      <c:pt idx="59" formatCode="0">
                        <c:v>6</c:v>
                      </c:pt>
                      <c:pt idx="60" formatCode="0">
                        <c:v>7</c:v>
                      </c:pt>
                      <c:pt idx="61" formatCode="0">
                        <c:v>7</c:v>
                      </c:pt>
                      <c:pt idx="62" formatCode="0">
                        <c:v>6</c:v>
                      </c:pt>
                      <c:pt idx="63" formatCode="0">
                        <c:v>5</c:v>
                      </c:pt>
                      <c:pt idx="64" formatCode="0">
                        <c:v>5</c:v>
                      </c:pt>
                      <c:pt idx="65" formatCode="0">
                        <c:v>5</c:v>
                      </c:pt>
                      <c:pt idx="66" formatCode="0">
                        <c:v>5</c:v>
                      </c:pt>
                      <c:pt idx="67" formatCode="0">
                        <c:v>5</c:v>
                      </c:pt>
                      <c:pt idx="68" formatCode="0">
                        <c:v>5</c:v>
                      </c:pt>
                      <c:pt idx="69" formatCode="0">
                        <c:v>5</c:v>
                      </c:pt>
                      <c:pt idx="70" formatCode="0">
                        <c:v>6</c:v>
                      </c:pt>
                      <c:pt idx="71" formatCode="0">
                        <c:v>5</c:v>
                      </c:pt>
                      <c:pt idx="72" formatCode="0">
                        <c:v>5</c:v>
                      </c:pt>
                      <c:pt idx="73" formatCode="0">
                        <c:v>5</c:v>
                      </c:pt>
                      <c:pt idx="74" formatCode="0">
                        <c:v>5</c:v>
                      </c:pt>
                      <c:pt idx="75" formatCode="0">
                        <c:v>5</c:v>
                      </c:pt>
                      <c:pt idx="76" formatCode="0">
                        <c:v>5</c:v>
                      </c:pt>
                      <c:pt idx="77" formatCode="0">
                        <c:v>5</c:v>
                      </c:pt>
                      <c:pt idx="78" formatCode="0">
                        <c:v>4</c:v>
                      </c:pt>
                      <c:pt idx="79" formatCode="0">
                        <c:v>4</c:v>
                      </c:pt>
                      <c:pt idx="80" formatCode="0">
                        <c:v>4</c:v>
                      </c:pt>
                      <c:pt idx="81" formatCode="0">
                        <c:v>5</c:v>
                      </c:pt>
                      <c:pt idx="82" formatCode="0">
                        <c:v>5</c:v>
                      </c:pt>
                      <c:pt idx="83" formatCode="0">
                        <c:v>6</c:v>
                      </c:pt>
                      <c:pt idx="84" formatCode="0">
                        <c:v>6</c:v>
                      </c:pt>
                      <c:pt idx="85" formatCode="0">
                        <c:v>6</c:v>
                      </c:pt>
                      <c:pt idx="86" formatCode="0">
                        <c:v>6</c:v>
                      </c:pt>
                      <c:pt idx="87" formatCode="0">
                        <c:v>5</c:v>
                      </c:pt>
                      <c:pt idx="88" formatCode="0">
                        <c:v>5</c:v>
                      </c:pt>
                      <c:pt idx="89" formatCode="0">
                        <c:v>5</c:v>
                      </c:pt>
                      <c:pt idx="90" formatCode="0">
                        <c:v>4</c:v>
                      </c:pt>
                      <c:pt idx="91" formatCode="0">
                        <c:v>4</c:v>
                      </c:pt>
                      <c:pt idx="92" formatCode="0">
                        <c:v>4</c:v>
                      </c:pt>
                      <c:pt idx="93" formatCode="0">
                        <c:v>4</c:v>
                      </c:pt>
                      <c:pt idx="94" formatCode="0">
                        <c:v>4</c:v>
                      </c:pt>
                      <c:pt idx="95" formatCode="0">
                        <c:v>3</c:v>
                      </c:pt>
                      <c:pt idx="96" formatCode="0">
                        <c:v>3</c:v>
                      </c:pt>
                      <c:pt idx="97" formatCode="0">
                        <c:v>4</c:v>
                      </c:pt>
                      <c:pt idx="98" formatCode="0">
                        <c:v>3</c:v>
                      </c:pt>
                      <c:pt idx="99" formatCode="0">
                        <c:v>3</c:v>
                      </c:pt>
                      <c:pt idx="100" formatCode="0">
                        <c:v>3</c:v>
                      </c:pt>
                      <c:pt idx="101" formatCode="0">
                        <c:v>3</c:v>
                      </c:pt>
                      <c:pt idx="102" formatCode="0">
                        <c:v>3</c:v>
                      </c:pt>
                      <c:pt idx="103" formatCode="0">
                        <c:v>3</c:v>
                      </c:pt>
                    </c:numCache>
                  </c:numRef>
                </c:val>
                <c:smooth val="0"/>
                <c:extLst xmlns:c15="http://schemas.microsoft.com/office/drawing/2012/chart">
                  <c:ext xmlns:c16="http://schemas.microsoft.com/office/drawing/2014/chart" uri="{C3380CC4-5D6E-409C-BE32-E72D297353CC}">
                    <c16:uniqueId val="{0000001F-705D-4F0A-A385-AB4DC8980013}"/>
                  </c:ext>
                </c:extLst>
              </c15:ser>
            </c15:filteredLineSeries>
            <c15:filteredLineSeries>
              <c15:ser>
                <c:idx val="28"/>
                <c:order val="28"/>
                <c:tx>
                  <c:strRef>
                    <c:extLst xmlns:c15="http://schemas.microsoft.com/office/drawing/2012/chart">
                      <c:ext xmlns:c15="http://schemas.microsoft.com/office/drawing/2012/chart" uri="{02D57815-91ED-43cb-92C2-25804820EDAC}">
                        <c15:formulaRef>
                          <c15:sqref>'Table for graphs 25-26'!$A$30</c15:sqref>
                        </c15:formulaRef>
                      </c:ext>
                    </c:extLst>
                    <c:strCache>
                      <c:ptCount val="1"/>
                      <c:pt idx="0">
                        <c:v>Urological - Trajectory &gt;103 days</c:v>
                      </c:pt>
                    </c:strCache>
                  </c:strRef>
                </c:tx>
                <c:spPr>
                  <a:ln w="28575" cap="rnd">
                    <a:solidFill>
                      <a:schemeClr val="accent5">
                        <a:shade val="72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25-26'!$B$30:$DA$30</c15:sqref>
                        </c15:formulaRef>
                      </c:ext>
                    </c:extLst>
                    <c:numCache>
                      <c:formatCode>General</c:formatCode>
                      <c:ptCount val="104"/>
                      <c:pt idx="52" formatCode="0">
                        <c:v>11</c:v>
                      </c:pt>
                      <c:pt idx="53" formatCode="0">
                        <c:v>11</c:v>
                      </c:pt>
                      <c:pt idx="54" formatCode="0">
                        <c:v>11</c:v>
                      </c:pt>
                      <c:pt idx="55" formatCode="0">
                        <c:v>11</c:v>
                      </c:pt>
                      <c:pt idx="56" formatCode="0">
                        <c:v>11</c:v>
                      </c:pt>
                      <c:pt idx="57" formatCode="0">
                        <c:v>11</c:v>
                      </c:pt>
                      <c:pt idx="58" formatCode="0">
                        <c:v>11</c:v>
                      </c:pt>
                      <c:pt idx="59" formatCode="0">
                        <c:v>11</c:v>
                      </c:pt>
                      <c:pt idx="60" formatCode="0">
                        <c:v>11</c:v>
                      </c:pt>
                      <c:pt idx="61" formatCode="0">
                        <c:v>11</c:v>
                      </c:pt>
                      <c:pt idx="62" formatCode="0">
                        <c:v>11</c:v>
                      </c:pt>
                      <c:pt idx="63" formatCode="0">
                        <c:v>10</c:v>
                      </c:pt>
                      <c:pt idx="64" formatCode="0">
                        <c:v>10</c:v>
                      </c:pt>
                      <c:pt idx="65" formatCode="0">
                        <c:v>10</c:v>
                      </c:pt>
                      <c:pt idx="66" formatCode="0">
                        <c:v>9</c:v>
                      </c:pt>
                      <c:pt idx="67" formatCode="0">
                        <c:v>9</c:v>
                      </c:pt>
                      <c:pt idx="68" formatCode="0">
                        <c:v>9</c:v>
                      </c:pt>
                      <c:pt idx="69" formatCode="0">
                        <c:v>9</c:v>
                      </c:pt>
                      <c:pt idx="70" formatCode="0">
                        <c:v>9</c:v>
                      </c:pt>
                      <c:pt idx="71" formatCode="0">
                        <c:v>9</c:v>
                      </c:pt>
                      <c:pt idx="72" formatCode="0">
                        <c:v>10</c:v>
                      </c:pt>
                      <c:pt idx="73" formatCode="0">
                        <c:v>11</c:v>
                      </c:pt>
                      <c:pt idx="74" formatCode="0">
                        <c:v>9</c:v>
                      </c:pt>
                      <c:pt idx="75" formatCode="0">
                        <c:v>9</c:v>
                      </c:pt>
                      <c:pt idx="76" formatCode="0">
                        <c:v>9</c:v>
                      </c:pt>
                      <c:pt idx="77" formatCode="0">
                        <c:v>8</c:v>
                      </c:pt>
                      <c:pt idx="78" formatCode="0">
                        <c:v>8</c:v>
                      </c:pt>
                      <c:pt idx="79" formatCode="0">
                        <c:v>8</c:v>
                      </c:pt>
                      <c:pt idx="80" formatCode="0">
                        <c:v>8</c:v>
                      </c:pt>
                      <c:pt idx="81" formatCode="0">
                        <c:v>8</c:v>
                      </c:pt>
                      <c:pt idx="82" formatCode="0">
                        <c:v>8</c:v>
                      </c:pt>
                      <c:pt idx="83" formatCode="0">
                        <c:v>8</c:v>
                      </c:pt>
                      <c:pt idx="84" formatCode="0">
                        <c:v>8</c:v>
                      </c:pt>
                      <c:pt idx="85" formatCode="0">
                        <c:v>7</c:v>
                      </c:pt>
                      <c:pt idx="86" formatCode="0">
                        <c:v>7</c:v>
                      </c:pt>
                      <c:pt idx="87" formatCode="0">
                        <c:v>7</c:v>
                      </c:pt>
                      <c:pt idx="88" formatCode="0">
                        <c:v>7</c:v>
                      </c:pt>
                      <c:pt idx="89" formatCode="0">
                        <c:v>7</c:v>
                      </c:pt>
                      <c:pt idx="90" formatCode="0">
                        <c:v>7</c:v>
                      </c:pt>
                      <c:pt idx="91" formatCode="0">
                        <c:v>7</c:v>
                      </c:pt>
                      <c:pt idx="92" formatCode="0">
                        <c:v>7</c:v>
                      </c:pt>
                      <c:pt idx="93" formatCode="0">
                        <c:v>7</c:v>
                      </c:pt>
                      <c:pt idx="94" formatCode="0">
                        <c:v>6</c:v>
                      </c:pt>
                      <c:pt idx="95" formatCode="0">
                        <c:v>6</c:v>
                      </c:pt>
                      <c:pt idx="96" formatCode="0">
                        <c:v>6</c:v>
                      </c:pt>
                      <c:pt idx="97" formatCode="0">
                        <c:v>5</c:v>
                      </c:pt>
                      <c:pt idx="98" formatCode="0">
                        <c:v>6</c:v>
                      </c:pt>
                      <c:pt idx="99" formatCode="0">
                        <c:v>5</c:v>
                      </c:pt>
                      <c:pt idx="100" formatCode="0">
                        <c:v>5</c:v>
                      </c:pt>
                      <c:pt idx="101" formatCode="0">
                        <c:v>5</c:v>
                      </c:pt>
                      <c:pt idx="102" formatCode="0">
                        <c:v>5</c:v>
                      </c:pt>
                      <c:pt idx="103" formatCode="0">
                        <c:v>5</c:v>
                      </c:pt>
                    </c:numCache>
                  </c:numRef>
                </c:val>
                <c:smooth val="0"/>
                <c:extLst xmlns:c15="http://schemas.microsoft.com/office/drawing/2012/chart">
                  <c:ext xmlns:c16="http://schemas.microsoft.com/office/drawing/2014/chart" uri="{C3380CC4-5D6E-409C-BE32-E72D297353CC}">
                    <c16:uniqueId val="{00000020-705D-4F0A-A385-AB4DC8980013}"/>
                  </c:ext>
                </c:extLst>
              </c15:ser>
            </c15:filteredLineSeries>
            <c15:filteredLineSeries>
              <c15:ser>
                <c:idx val="29"/>
                <c:order val="29"/>
                <c:tx>
                  <c:strRef>
                    <c:extLst xmlns:c15="http://schemas.microsoft.com/office/drawing/2012/chart">
                      <c:ext xmlns:c15="http://schemas.microsoft.com/office/drawing/2012/chart" uri="{02D57815-91ED-43cb-92C2-25804820EDAC}">
                        <c15:formulaRef>
                          <c15:sqref>'Table for graphs 25-26'!$A$31</c15:sqref>
                        </c15:formulaRef>
                      </c:ext>
                    </c:extLst>
                    <c:strCache>
                      <c:ptCount val="1"/>
                      <c:pt idx="0">
                        <c:v>Trajectory &gt;103 days All Sites</c:v>
                      </c:pt>
                    </c:strCache>
                  </c:strRef>
                </c:tx>
                <c:spPr>
                  <a:ln w="28575" cap="rnd">
                    <a:solidFill>
                      <a:schemeClr val="accent5">
                        <a:shade val="74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25-26'!$B$31:$DA$31</c15:sqref>
                        </c15:formulaRef>
                      </c:ext>
                    </c:extLst>
                    <c:numCache>
                      <c:formatCode>General</c:formatCode>
                      <c:ptCount val="104"/>
                      <c:pt idx="52" formatCode="0">
                        <c:v>65.033575000000013</c:v>
                      </c:pt>
                      <c:pt idx="53" formatCode="0">
                        <c:v>61.963228999999998</c:v>
                      </c:pt>
                      <c:pt idx="54" formatCode="0">
                        <c:v>60.813729000000002</c:v>
                      </c:pt>
                      <c:pt idx="55" formatCode="0">
                        <c:v>59.749279000000001</c:v>
                      </c:pt>
                      <c:pt idx="56" formatCode="0">
                        <c:v>59.230749850000002</c:v>
                      </c:pt>
                      <c:pt idx="57" formatCode="0">
                        <c:v>56.668249850000002</c:v>
                      </c:pt>
                      <c:pt idx="58" formatCode="0">
                        <c:v>58.414283912500004</c:v>
                      </c:pt>
                      <c:pt idx="59" formatCode="0">
                        <c:v>57.300533912500001</c:v>
                      </c:pt>
                      <c:pt idx="60" formatCode="0">
                        <c:v>59.927661272500004</c:v>
                      </c:pt>
                      <c:pt idx="61" formatCode="0">
                        <c:v>61.516977806875005</c:v>
                      </c:pt>
                      <c:pt idx="62" formatCode="0">
                        <c:v>60.516977806875005</c:v>
                      </c:pt>
                      <c:pt idx="63" formatCode="0">
                        <c:v>57.966028072187505</c:v>
                      </c:pt>
                      <c:pt idx="64" formatCode="0">
                        <c:v>52.611460383250005</c:v>
                      </c:pt>
                      <c:pt idx="65" formatCode="0">
                        <c:v>52.837585383250008</c:v>
                      </c:pt>
                      <c:pt idx="66" formatCode="0">
                        <c:v>51.597441128025011</c:v>
                      </c:pt>
                      <c:pt idx="67" formatCode="0">
                        <c:v>51.245196001311257</c:v>
                      </c:pt>
                      <c:pt idx="68" formatCode="0">
                        <c:v>55.757294147666883</c:v>
                      </c:pt>
                      <c:pt idx="69" formatCode="0">
                        <c:v>57.340202061169478</c:v>
                      </c:pt>
                      <c:pt idx="70" formatCode="0">
                        <c:v>60.04317946116948</c:v>
                      </c:pt>
                      <c:pt idx="71" formatCode="0">
                        <c:v>60.391134479524922</c:v>
                      </c:pt>
                      <c:pt idx="72" formatCode="0">
                        <c:v>65.248592688606422</c:v>
                      </c:pt>
                      <c:pt idx="73" formatCode="0">
                        <c:v>70.866320221157423</c:v>
                      </c:pt>
                      <c:pt idx="74" formatCode="0">
                        <c:v>64.084140355261084</c:v>
                      </c:pt>
                      <c:pt idx="75" formatCode="0">
                        <c:v>60.703972130758672</c:v>
                      </c:pt>
                      <c:pt idx="76" formatCode="0">
                        <c:v>57.617549711093673</c:v>
                      </c:pt>
                      <c:pt idx="77" formatCode="0">
                        <c:v>51.969595379218532</c:v>
                      </c:pt>
                      <c:pt idx="78" formatCode="0">
                        <c:v>49.969595379218532</c:v>
                      </c:pt>
                      <c:pt idx="79" formatCode="0">
                        <c:v>49.969595379218532</c:v>
                      </c:pt>
                      <c:pt idx="80" formatCode="0">
                        <c:v>47.882864268273558</c:v>
                      </c:pt>
                      <c:pt idx="81" formatCode="0">
                        <c:v>49.356720161837828</c:v>
                      </c:pt>
                      <c:pt idx="82" formatCode="0">
                        <c:v>47.506605078893884</c:v>
                      </c:pt>
                      <c:pt idx="83" formatCode="0">
                        <c:v>47.361507368616017</c:v>
                      </c:pt>
                      <c:pt idx="84" formatCode="0">
                        <c:v>44.335380145690692</c:v>
                      </c:pt>
                      <c:pt idx="85" formatCode="0">
                        <c:v>37.275701021206402</c:v>
                      </c:pt>
                      <c:pt idx="86" formatCode="0">
                        <c:v>36.516163398287986</c:v>
                      </c:pt>
                      <c:pt idx="87" formatCode="0">
                        <c:v>36.032192466379485</c:v>
                      </c:pt>
                      <c:pt idx="88" formatCode="0">
                        <c:v>36.299755067353559</c:v>
                      </c:pt>
                      <c:pt idx="89" formatCode="0">
                        <c:v>38.313728977801162</c:v>
                      </c:pt>
                      <c:pt idx="90" formatCode="0">
                        <c:v>39.510235383159966</c:v>
                      </c:pt>
                      <c:pt idx="91" formatCode="0">
                        <c:v>35.973913099340677</c:v>
                      </c:pt>
                      <c:pt idx="92" formatCode="0">
                        <c:v>33.785707653828581</c:v>
                      </c:pt>
                      <c:pt idx="93" formatCode="0">
                        <c:v>32.781170869686562</c:v>
                      </c:pt>
                      <c:pt idx="94" formatCode="0">
                        <c:v>29.329790278295881</c:v>
                      </c:pt>
                      <c:pt idx="95" formatCode="0">
                        <c:v>25.755212531486912</c:v>
                      </c:pt>
                      <c:pt idx="96" formatCode="0">
                        <c:v>24.596670982777912</c:v>
                      </c:pt>
                      <c:pt idx="97" formatCode="0">
                        <c:v>24.596670982777912</c:v>
                      </c:pt>
                      <c:pt idx="98" formatCode="0">
                        <c:v>27.02055867891551</c:v>
                      </c:pt>
                      <c:pt idx="99" formatCode="0">
                        <c:v>22.961128675296202</c:v>
                      </c:pt>
                      <c:pt idx="100" formatCode="0">
                        <c:v>22.506434079346405</c:v>
                      </c:pt>
                      <c:pt idx="101" formatCode="0">
                        <c:v>21.376903212491609</c:v>
                      </c:pt>
                      <c:pt idx="102" formatCode="0">
                        <c:v>21.376903212491609</c:v>
                      </c:pt>
                      <c:pt idx="103" formatCode="0">
                        <c:v>19.832674368721232</c:v>
                      </c:pt>
                    </c:numCache>
                  </c:numRef>
                </c:val>
                <c:smooth val="0"/>
                <c:extLst xmlns:c15="http://schemas.microsoft.com/office/drawing/2012/chart">
                  <c:ext xmlns:c16="http://schemas.microsoft.com/office/drawing/2014/chart" uri="{C3380CC4-5D6E-409C-BE32-E72D297353CC}">
                    <c16:uniqueId val="{00000021-705D-4F0A-A385-AB4DC8980013}"/>
                  </c:ext>
                </c:extLst>
              </c15:ser>
            </c15:filteredLineSeries>
            <c15:filteredLineSeries>
              <c15:ser>
                <c:idx val="30"/>
                <c:order val="30"/>
                <c:tx>
                  <c:strRef>
                    <c:extLst xmlns:c15="http://schemas.microsoft.com/office/drawing/2012/chart">
                      <c:ext xmlns:c15="http://schemas.microsoft.com/office/drawing/2012/chart" uri="{02D57815-91ED-43cb-92C2-25804820EDAC}">
                        <c15:formulaRef>
                          <c15:sqref>'Table for graphs 25-26'!$A$32</c15:sqref>
                        </c15:formulaRef>
                      </c:ext>
                    </c:extLst>
                    <c:strCache>
                      <c:ptCount val="1"/>
                      <c:pt idx="0">
                        <c:v>Acute Leukaemia - Trajectory Total</c:v>
                      </c:pt>
                    </c:strCache>
                  </c:strRef>
                </c:tx>
                <c:spPr>
                  <a:ln w="28575" cap="rnd">
                    <a:solidFill>
                      <a:schemeClr val="accent5">
                        <a:shade val="75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25-26'!$B$32:$DA$32</c15:sqref>
                        </c15:formulaRef>
                      </c:ext>
                    </c:extLst>
                    <c:numCache>
                      <c:formatCode>General</c:formatCode>
                      <c:ptCount val="104"/>
                      <c:pt idx="52" formatCode="0">
                        <c:v>0</c:v>
                      </c:pt>
                      <c:pt idx="53" formatCode="0">
                        <c:v>0</c:v>
                      </c:pt>
                      <c:pt idx="54" formatCode="0">
                        <c:v>0</c:v>
                      </c:pt>
                      <c:pt idx="55" formatCode="0">
                        <c:v>0</c:v>
                      </c:pt>
                      <c:pt idx="56" formatCode="0">
                        <c:v>0</c:v>
                      </c:pt>
                      <c:pt idx="57" formatCode="0">
                        <c:v>0</c:v>
                      </c:pt>
                      <c:pt idx="58" formatCode="0">
                        <c:v>0</c:v>
                      </c:pt>
                      <c:pt idx="59" formatCode="0">
                        <c:v>0</c:v>
                      </c:pt>
                      <c:pt idx="60" formatCode="0">
                        <c:v>0</c:v>
                      </c:pt>
                      <c:pt idx="61" formatCode="0">
                        <c:v>0</c:v>
                      </c:pt>
                      <c:pt idx="62" formatCode="0">
                        <c:v>0</c:v>
                      </c:pt>
                      <c:pt idx="63" formatCode="0">
                        <c:v>0</c:v>
                      </c:pt>
                      <c:pt idx="64" formatCode="0">
                        <c:v>0</c:v>
                      </c:pt>
                      <c:pt idx="65" formatCode="0">
                        <c:v>0</c:v>
                      </c:pt>
                      <c:pt idx="66" formatCode="0">
                        <c:v>0</c:v>
                      </c:pt>
                      <c:pt idx="67" formatCode="0">
                        <c:v>0</c:v>
                      </c:pt>
                      <c:pt idx="68" formatCode="0">
                        <c:v>0</c:v>
                      </c:pt>
                      <c:pt idx="69" formatCode="0">
                        <c:v>0</c:v>
                      </c:pt>
                      <c:pt idx="70" formatCode="0">
                        <c:v>0</c:v>
                      </c:pt>
                      <c:pt idx="71" formatCode="0">
                        <c:v>0</c:v>
                      </c:pt>
                      <c:pt idx="72" formatCode="0">
                        <c:v>0</c:v>
                      </c:pt>
                      <c:pt idx="73" formatCode="0">
                        <c:v>0</c:v>
                      </c:pt>
                      <c:pt idx="74" formatCode="0">
                        <c:v>0</c:v>
                      </c:pt>
                      <c:pt idx="75" formatCode="0">
                        <c:v>0</c:v>
                      </c:pt>
                      <c:pt idx="76" formatCode="0">
                        <c:v>0</c:v>
                      </c:pt>
                      <c:pt idx="77" formatCode="0">
                        <c:v>0</c:v>
                      </c:pt>
                      <c:pt idx="78" formatCode="0">
                        <c:v>0</c:v>
                      </c:pt>
                      <c:pt idx="79" formatCode="0">
                        <c:v>0</c:v>
                      </c:pt>
                      <c:pt idx="80" formatCode="0">
                        <c:v>0</c:v>
                      </c:pt>
                      <c:pt idx="81" formatCode="0">
                        <c:v>0</c:v>
                      </c:pt>
                      <c:pt idx="82" formatCode="0">
                        <c:v>0</c:v>
                      </c:pt>
                      <c:pt idx="83" formatCode="0">
                        <c:v>0</c:v>
                      </c:pt>
                      <c:pt idx="84" formatCode="0">
                        <c:v>0</c:v>
                      </c:pt>
                      <c:pt idx="85" formatCode="0">
                        <c:v>0</c:v>
                      </c:pt>
                      <c:pt idx="86" formatCode="0">
                        <c:v>0</c:v>
                      </c:pt>
                      <c:pt idx="87" formatCode="0">
                        <c:v>0</c:v>
                      </c:pt>
                      <c:pt idx="88" formatCode="0">
                        <c:v>0</c:v>
                      </c:pt>
                      <c:pt idx="89" formatCode="0">
                        <c:v>0</c:v>
                      </c:pt>
                      <c:pt idx="90" formatCode="0">
                        <c:v>0</c:v>
                      </c:pt>
                      <c:pt idx="91" formatCode="0">
                        <c:v>0</c:v>
                      </c:pt>
                      <c:pt idx="92" formatCode="0">
                        <c:v>0</c:v>
                      </c:pt>
                      <c:pt idx="93" formatCode="0">
                        <c:v>0</c:v>
                      </c:pt>
                      <c:pt idx="94" formatCode="0">
                        <c:v>0</c:v>
                      </c:pt>
                      <c:pt idx="95" formatCode="0">
                        <c:v>0</c:v>
                      </c:pt>
                      <c:pt idx="96" formatCode="0">
                        <c:v>0</c:v>
                      </c:pt>
                      <c:pt idx="97" formatCode="0">
                        <c:v>0</c:v>
                      </c:pt>
                      <c:pt idx="98" formatCode="0">
                        <c:v>0</c:v>
                      </c:pt>
                      <c:pt idx="99" formatCode="0">
                        <c:v>0</c:v>
                      </c:pt>
                      <c:pt idx="100" formatCode="0">
                        <c:v>0</c:v>
                      </c:pt>
                      <c:pt idx="101" formatCode="0">
                        <c:v>0</c:v>
                      </c:pt>
                      <c:pt idx="102" formatCode="0">
                        <c:v>0</c:v>
                      </c:pt>
                      <c:pt idx="103" formatCode="0">
                        <c:v>0</c:v>
                      </c:pt>
                    </c:numCache>
                  </c:numRef>
                </c:val>
                <c:smooth val="0"/>
                <c:extLst xmlns:c15="http://schemas.microsoft.com/office/drawing/2012/chart">
                  <c:ext xmlns:c16="http://schemas.microsoft.com/office/drawing/2014/chart" uri="{C3380CC4-5D6E-409C-BE32-E72D297353CC}">
                    <c16:uniqueId val="{00000022-705D-4F0A-A385-AB4DC8980013}"/>
                  </c:ext>
                </c:extLst>
              </c15:ser>
            </c15:filteredLineSeries>
            <c15:filteredLineSeries>
              <c15:ser>
                <c:idx val="31"/>
                <c:order val="31"/>
                <c:tx>
                  <c:strRef>
                    <c:extLst xmlns:c15="http://schemas.microsoft.com/office/drawing/2012/chart">
                      <c:ext xmlns:c15="http://schemas.microsoft.com/office/drawing/2012/chart" uri="{02D57815-91ED-43cb-92C2-25804820EDAC}">
                        <c15:formulaRef>
                          <c15:sqref>'Table for graphs 25-26'!$A$33</c15:sqref>
                        </c15:formulaRef>
                      </c:ext>
                    </c:extLst>
                    <c:strCache>
                      <c:ptCount val="1"/>
                      <c:pt idx="0">
                        <c:v>Brain/CNS - Trajectory Total</c:v>
                      </c:pt>
                    </c:strCache>
                  </c:strRef>
                </c:tx>
                <c:spPr>
                  <a:ln w="28575" cap="rnd">
                    <a:solidFill>
                      <a:schemeClr val="accent5">
                        <a:shade val="77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25-26'!$B$33:$DA$33</c15:sqref>
                        </c15:formulaRef>
                      </c:ext>
                    </c:extLst>
                    <c:numCache>
                      <c:formatCode>General</c:formatCode>
                      <c:ptCount val="104"/>
                      <c:pt idx="52" formatCode="0">
                        <c:v>0</c:v>
                      </c:pt>
                      <c:pt idx="53" formatCode="0">
                        <c:v>0</c:v>
                      </c:pt>
                      <c:pt idx="54" formatCode="0">
                        <c:v>0</c:v>
                      </c:pt>
                      <c:pt idx="55" formatCode="0">
                        <c:v>0</c:v>
                      </c:pt>
                      <c:pt idx="56" formatCode="0">
                        <c:v>0</c:v>
                      </c:pt>
                      <c:pt idx="57" formatCode="0">
                        <c:v>0</c:v>
                      </c:pt>
                      <c:pt idx="58" formatCode="0">
                        <c:v>0</c:v>
                      </c:pt>
                      <c:pt idx="59" formatCode="0">
                        <c:v>0</c:v>
                      </c:pt>
                      <c:pt idx="60" formatCode="0">
                        <c:v>0</c:v>
                      </c:pt>
                      <c:pt idx="61" formatCode="0">
                        <c:v>0</c:v>
                      </c:pt>
                      <c:pt idx="62" formatCode="0">
                        <c:v>0</c:v>
                      </c:pt>
                      <c:pt idx="63" formatCode="0">
                        <c:v>0</c:v>
                      </c:pt>
                      <c:pt idx="64" formatCode="0">
                        <c:v>0</c:v>
                      </c:pt>
                      <c:pt idx="65" formatCode="0">
                        <c:v>0</c:v>
                      </c:pt>
                      <c:pt idx="66" formatCode="0">
                        <c:v>0</c:v>
                      </c:pt>
                      <c:pt idx="67" formatCode="0">
                        <c:v>0</c:v>
                      </c:pt>
                      <c:pt idx="68" formatCode="0">
                        <c:v>0</c:v>
                      </c:pt>
                      <c:pt idx="69" formatCode="0">
                        <c:v>0</c:v>
                      </c:pt>
                      <c:pt idx="70" formatCode="0">
                        <c:v>0</c:v>
                      </c:pt>
                      <c:pt idx="71" formatCode="0">
                        <c:v>0</c:v>
                      </c:pt>
                      <c:pt idx="72" formatCode="0">
                        <c:v>0</c:v>
                      </c:pt>
                      <c:pt idx="73" formatCode="0">
                        <c:v>0</c:v>
                      </c:pt>
                      <c:pt idx="74" formatCode="0">
                        <c:v>0</c:v>
                      </c:pt>
                      <c:pt idx="75" formatCode="0">
                        <c:v>0</c:v>
                      </c:pt>
                      <c:pt idx="76" formatCode="0">
                        <c:v>0</c:v>
                      </c:pt>
                      <c:pt idx="77" formatCode="0">
                        <c:v>0</c:v>
                      </c:pt>
                      <c:pt idx="78" formatCode="0">
                        <c:v>0</c:v>
                      </c:pt>
                      <c:pt idx="79" formatCode="0">
                        <c:v>0</c:v>
                      </c:pt>
                      <c:pt idx="80" formatCode="0">
                        <c:v>0</c:v>
                      </c:pt>
                      <c:pt idx="81" formatCode="0">
                        <c:v>0</c:v>
                      </c:pt>
                      <c:pt idx="82" formatCode="0">
                        <c:v>0</c:v>
                      </c:pt>
                      <c:pt idx="83" formatCode="0">
                        <c:v>0</c:v>
                      </c:pt>
                      <c:pt idx="84" formatCode="0">
                        <c:v>0</c:v>
                      </c:pt>
                      <c:pt idx="85" formatCode="0">
                        <c:v>0</c:v>
                      </c:pt>
                      <c:pt idx="86" formatCode="0">
                        <c:v>0</c:v>
                      </c:pt>
                      <c:pt idx="87" formatCode="0">
                        <c:v>0</c:v>
                      </c:pt>
                      <c:pt idx="88" formatCode="0">
                        <c:v>0</c:v>
                      </c:pt>
                      <c:pt idx="89" formatCode="0">
                        <c:v>0</c:v>
                      </c:pt>
                      <c:pt idx="90" formatCode="0">
                        <c:v>0</c:v>
                      </c:pt>
                      <c:pt idx="91" formatCode="0">
                        <c:v>0</c:v>
                      </c:pt>
                      <c:pt idx="92" formatCode="0">
                        <c:v>0</c:v>
                      </c:pt>
                      <c:pt idx="93" formatCode="0">
                        <c:v>0</c:v>
                      </c:pt>
                      <c:pt idx="94" formatCode="0">
                        <c:v>0</c:v>
                      </c:pt>
                      <c:pt idx="95" formatCode="0">
                        <c:v>0</c:v>
                      </c:pt>
                      <c:pt idx="96" formatCode="0">
                        <c:v>0</c:v>
                      </c:pt>
                      <c:pt idx="97" formatCode="0">
                        <c:v>0</c:v>
                      </c:pt>
                      <c:pt idx="98" formatCode="0">
                        <c:v>0</c:v>
                      </c:pt>
                      <c:pt idx="99" formatCode="0">
                        <c:v>0</c:v>
                      </c:pt>
                      <c:pt idx="100" formatCode="0">
                        <c:v>0</c:v>
                      </c:pt>
                      <c:pt idx="101" formatCode="0">
                        <c:v>0</c:v>
                      </c:pt>
                      <c:pt idx="102" formatCode="0">
                        <c:v>0</c:v>
                      </c:pt>
                      <c:pt idx="103" formatCode="0">
                        <c:v>0</c:v>
                      </c:pt>
                    </c:numCache>
                  </c:numRef>
                </c:val>
                <c:smooth val="0"/>
                <c:extLst xmlns:c15="http://schemas.microsoft.com/office/drawing/2012/chart">
                  <c:ext xmlns:c16="http://schemas.microsoft.com/office/drawing/2014/chart" uri="{C3380CC4-5D6E-409C-BE32-E72D297353CC}">
                    <c16:uniqueId val="{00000023-705D-4F0A-A385-AB4DC8980013}"/>
                  </c:ext>
                </c:extLst>
              </c15:ser>
            </c15:filteredLineSeries>
            <c15:filteredLineSeries>
              <c15:ser>
                <c:idx val="32"/>
                <c:order val="32"/>
                <c:tx>
                  <c:strRef>
                    <c:extLst xmlns:c15="http://schemas.microsoft.com/office/drawing/2012/chart">
                      <c:ext xmlns:c15="http://schemas.microsoft.com/office/drawing/2012/chart" uri="{02D57815-91ED-43cb-92C2-25804820EDAC}">
                        <c15:formulaRef>
                          <c15:sqref>'Table for graphs 25-26'!$A$34</c15:sqref>
                        </c15:formulaRef>
                      </c:ext>
                    </c:extLst>
                    <c:strCache>
                      <c:ptCount val="1"/>
                      <c:pt idx="0">
                        <c:v>Breast - Trajectory Total</c:v>
                      </c:pt>
                    </c:strCache>
                  </c:strRef>
                </c:tx>
                <c:spPr>
                  <a:ln w="28575" cap="rnd">
                    <a:solidFill>
                      <a:schemeClr val="accent5">
                        <a:shade val="78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25-26'!$B$34:$DA$34</c15:sqref>
                        </c15:formulaRef>
                      </c:ext>
                    </c:extLst>
                    <c:numCache>
                      <c:formatCode>General</c:formatCode>
                      <c:ptCount val="104"/>
                      <c:pt idx="52" formatCode="0">
                        <c:v>7</c:v>
                      </c:pt>
                      <c:pt idx="53" formatCode="0">
                        <c:v>7.25</c:v>
                      </c:pt>
                      <c:pt idx="54" formatCode="0">
                        <c:v>8.25</c:v>
                      </c:pt>
                      <c:pt idx="55" formatCode="0">
                        <c:v>9.4499999999999993</c:v>
                      </c:pt>
                      <c:pt idx="56" formatCode="0">
                        <c:v>9.4499999999999993</c:v>
                      </c:pt>
                      <c:pt idx="57" formatCode="0">
                        <c:v>9.4499999999999993</c:v>
                      </c:pt>
                      <c:pt idx="58" formatCode="0">
                        <c:v>11.295</c:v>
                      </c:pt>
                      <c:pt idx="59" formatCode="0">
                        <c:v>9.3892500000000005</c:v>
                      </c:pt>
                      <c:pt idx="60" formatCode="0">
                        <c:v>9.3892500000000005</c:v>
                      </c:pt>
                      <c:pt idx="61" formatCode="0">
                        <c:v>8.6764499999999991</c:v>
                      </c:pt>
                      <c:pt idx="62" formatCode="0">
                        <c:v>8.6764499999999991</c:v>
                      </c:pt>
                      <c:pt idx="63" formatCode="0">
                        <c:v>8.0349299999999992</c:v>
                      </c:pt>
                      <c:pt idx="64" formatCode="0">
                        <c:v>7.4575620000000002</c:v>
                      </c:pt>
                      <c:pt idx="65" formatCode="0">
                        <c:v>7.6836870000000008</c:v>
                      </c:pt>
                      <c:pt idx="66" formatCode="0">
                        <c:v>8.2033182000000018</c:v>
                      </c:pt>
                      <c:pt idx="67" formatCode="0">
                        <c:v>8.7749125200000027</c:v>
                      </c:pt>
                      <c:pt idx="68" formatCode="0">
                        <c:v>8.7749125200000027</c:v>
                      </c:pt>
                      <c:pt idx="69" formatCode="0">
                        <c:v>10.215518148000001</c:v>
                      </c:pt>
                      <c:pt idx="70" formatCode="0">
                        <c:v>9.4924513332000018</c:v>
                      </c:pt>
                      <c:pt idx="71" formatCode="0">
                        <c:v>10.089421333200001</c:v>
                      </c:pt>
                      <c:pt idx="72" formatCode="0">
                        <c:v>10.740181466520001</c:v>
                      </c:pt>
                      <c:pt idx="73" formatCode="0">
                        <c:v>11.814199613172002</c:v>
                      </c:pt>
                      <c:pt idx="74" formatCode="0">
                        <c:v>10.239069771196203</c:v>
                      </c:pt>
                      <c:pt idx="75" formatCode="0">
                        <c:v>9.2151627940765835</c:v>
                      </c:pt>
                      <c:pt idx="76" formatCode="0">
                        <c:v>8.8960226320765834</c:v>
                      </c:pt>
                      <c:pt idx="77" formatCode="0">
                        <c:v>8.3215703404765833</c:v>
                      </c:pt>
                      <c:pt idx="78" formatCode="0">
                        <c:v>8.3215703404765833</c:v>
                      </c:pt>
                      <c:pt idx="79" formatCode="0">
                        <c:v>8.3215703404765833</c:v>
                      </c:pt>
                      <c:pt idx="80" formatCode="0">
                        <c:v>7.719194223068925</c:v>
                      </c:pt>
                      <c:pt idx="81" formatCode="0">
                        <c:v>7.719194223068925</c:v>
                      </c:pt>
                      <c:pt idx="82" formatCode="0">
                        <c:v>8.2613327287358178</c:v>
                      </c:pt>
                      <c:pt idx="83" formatCode="0">
                        <c:v>8.2613327287358178</c:v>
                      </c:pt>
                      <c:pt idx="84" formatCode="0">
                        <c:v>7.1124281455358176</c:v>
                      </c:pt>
                      <c:pt idx="85" formatCode="0">
                        <c:v>6.0455639237054442</c:v>
                      </c:pt>
                      <c:pt idx="86" formatCode="0">
                        <c:v>6.0455639237054442</c:v>
                      </c:pt>
                      <c:pt idx="87" formatCode="0">
                        <c:v>6.0455639237054442</c:v>
                      </c:pt>
                      <c:pt idx="88" formatCode="0">
                        <c:v>5.0317649181083555</c:v>
                      </c:pt>
                      <c:pt idx="89" formatCode="0">
                        <c:v>6.3699796054965132</c:v>
                      </c:pt>
                      <c:pt idx="90" formatCode="0">
                        <c:v>7.9624745068706417</c:v>
                      </c:pt>
                      <c:pt idx="91" formatCode="0">
                        <c:v>6.3699796054965141</c:v>
                      </c:pt>
                      <c:pt idx="92" formatCode="0">
                        <c:v>5.6353247553748629</c:v>
                      </c:pt>
                      <c:pt idx="93" formatCode="0">
                        <c:v>5.6353247553748629</c:v>
                      </c:pt>
                      <c:pt idx="94" formatCode="0">
                        <c:v>4.9072143095550338</c:v>
                      </c:pt>
                      <c:pt idx="95" formatCode="0">
                        <c:v>4.4946183902571306</c:v>
                      </c:pt>
                      <c:pt idx="96" formatCode="0">
                        <c:v>4.4946183902571306</c:v>
                      </c:pt>
                      <c:pt idx="97" formatCode="0">
                        <c:v>4.4946183902571306</c:v>
                      </c:pt>
                      <c:pt idx="98" formatCode="0">
                        <c:v>4.865954717625244</c:v>
                      </c:pt>
                      <c:pt idx="99" formatCode="0">
                        <c:v>3.2677596808393954</c:v>
                      </c:pt>
                      <c:pt idx="100" formatCode="0">
                        <c:v>2.9409837127554561</c:v>
                      </c:pt>
                      <c:pt idx="101" formatCode="0">
                        <c:v>2.6468853414799107</c:v>
                      </c:pt>
                      <c:pt idx="102" formatCode="0">
                        <c:v>3.3086066768498883</c:v>
                      </c:pt>
                      <c:pt idx="103" formatCode="0">
                        <c:v>3.3086066768498883</c:v>
                      </c:pt>
                    </c:numCache>
                  </c:numRef>
                </c:val>
                <c:smooth val="0"/>
                <c:extLst xmlns:c15="http://schemas.microsoft.com/office/drawing/2012/chart">
                  <c:ext xmlns:c16="http://schemas.microsoft.com/office/drawing/2014/chart" uri="{C3380CC4-5D6E-409C-BE32-E72D297353CC}">
                    <c16:uniqueId val="{00000024-705D-4F0A-A385-AB4DC8980013}"/>
                  </c:ext>
                </c:extLst>
              </c15:ser>
            </c15:filteredLineSeries>
            <c15:filteredLineSeries>
              <c15:ser>
                <c:idx val="33"/>
                <c:order val="33"/>
                <c:tx>
                  <c:strRef>
                    <c:extLst xmlns:c15="http://schemas.microsoft.com/office/drawing/2012/chart">
                      <c:ext xmlns:c15="http://schemas.microsoft.com/office/drawing/2012/chart" uri="{02D57815-91ED-43cb-92C2-25804820EDAC}">
                        <c15:formulaRef>
                          <c15:sqref>'Table for graphs 25-26'!$A$35</c15:sqref>
                        </c15:formulaRef>
                      </c:ext>
                    </c:extLst>
                    <c:strCache>
                      <c:ptCount val="1"/>
                      <c:pt idx="0">
                        <c:v>Children's cancer - Trajectory Total</c:v>
                      </c:pt>
                    </c:strCache>
                  </c:strRef>
                </c:tx>
                <c:spPr>
                  <a:ln w="28575" cap="rnd">
                    <a:solidFill>
                      <a:schemeClr val="accent5">
                        <a:shade val="80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25-26'!$B$35:$DA$35</c15:sqref>
                        </c15:formulaRef>
                      </c:ext>
                    </c:extLst>
                    <c:numCache>
                      <c:formatCode>General</c:formatCode>
                      <c:ptCount val="104"/>
                      <c:pt idx="52" formatCode="0">
                        <c:v>0</c:v>
                      </c:pt>
                      <c:pt idx="53" formatCode="0">
                        <c:v>0</c:v>
                      </c:pt>
                      <c:pt idx="54" formatCode="0">
                        <c:v>0</c:v>
                      </c:pt>
                      <c:pt idx="55" formatCode="0">
                        <c:v>0</c:v>
                      </c:pt>
                      <c:pt idx="56" formatCode="0">
                        <c:v>0</c:v>
                      </c:pt>
                      <c:pt idx="57" formatCode="0">
                        <c:v>0</c:v>
                      </c:pt>
                      <c:pt idx="58" formatCode="0">
                        <c:v>0</c:v>
                      </c:pt>
                      <c:pt idx="59" formatCode="0">
                        <c:v>0</c:v>
                      </c:pt>
                      <c:pt idx="60" formatCode="0">
                        <c:v>0</c:v>
                      </c:pt>
                      <c:pt idx="61" formatCode="0">
                        <c:v>0</c:v>
                      </c:pt>
                      <c:pt idx="62" formatCode="0">
                        <c:v>0</c:v>
                      </c:pt>
                      <c:pt idx="63" formatCode="0">
                        <c:v>0</c:v>
                      </c:pt>
                      <c:pt idx="64" formatCode="0">
                        <c:v>0</c:v>
                      </c:pt>
                      <c:pt idx="65" formatCode="0">
                        <c:v>0</c:v>
                      </c:pt>
                      <c:pt idx="66" formatCode="0">
                        <c:v>0</c:v>
                      </c:pt>
                      <c:pt idx="67" formatCode="0">
                        <c:v>0</c:v>
                      </c:pt>
                      <c:pt idx="68" formatCode="0">
                        <c:v>0</c:v>
                      </c:pt>
                      <c:pt idx="69" formatCode="0">
                        <c:v>0</c:v>
                      </c:pt>
                      <c:pt idx="70" formatCode="0">
                        <c:v>0</c:v>
                      </c:pt>
                      <c:pt idx="71" formatCode="0">
                        <c:v>0</c:v>
                      </c:pt>
                      <c:pt idx="72" formatCode="0">
                        <c:v>0</c:v>
                      </c:pt>
                      <c:pt idx="73" formatCode="0">
                        <c:v>0</c:v>
                      </c:pt>
                      <c:pt idx="74" formatCode="0">
                        <c:v>0</c:v>
                      </c:pt>
                      <c:pt idx="75" formatCode="0">
                        <c:v>0</c:v>
                      </c:pt>
                      <c:pt idx="76" formatCode="0">
                        <c:v>0</c:v>
                      </c:pt>
                      <c:pt idx="77" formatCode="0">
                        <c:v>0</c:v>
                      </c:pt>
                      <c:pt idx="78" formatCode="0">
                        <c:v>0</c:v>
                      </c:pt>
                      <c:pt idx="79" formatCode="0">
                        <c:v>0</c:v>
                      </c:pt>
                      <c:pt idx="80" formatCode="0">
                        <c:v>0</c:v>
                      </c:pt>
                      <c:pt idx="81" formatCode="0">
                        <c:v>0</c:v>
                      </c:pt>
                      <c:pt idx="82" formatCode="0">
                        <c:v>0</c:v>
                      </c:pt>
                      <c:pt idx="83" formatCode="0">
                        <c:v>0</c:v>
                      </c:pt>
                      <c:pt idx="84" formatCode="0">
                        <c:v>0</c:v>
                      </c:pt>
                      <c:pt idx="85" formatCode="0">
                        <c:v>0</c:v>
                      </c:pt>
                      <c:pt idx="86" formatCode="0">
                        <c:v>0</c:v>
                      </c:pt>
                      <c:pt idx="87" formatCode="0">
                        <c:v>0</c:v>
                      </c:pt>
                      <c:pt idx="88" formatCode="0">
                        <c:v>0</c:v>
                      </c:pt>
                      <c:pt idx="89" formatCode="0">
                        <c:v>0</c:v>
                      </c:pt>
                      <c:pt idx="90" formatCode="0">
                        <c:v>0</c:v>
                      </c:pt>
                      <c:pt idx="91" formatCode="0">
                        <c:v>0</c:v>
                      </c:pt>
                      <c:pt idx="92" formatCode="0">
                        <c:v>0</c:v>
                      </c:pt>
                      <c:pt idx="93" formatCode="0">
                        <c:v>0</c:v>
                      </c:pt>
                      <c:pt idx="94" formatCode="0">
                        <c:v>0</c:v>
                      </c:pt>
                      <c:pt idx="95" formatCode="0">
                        <c:v>0</c:v>
                      </c:pt>
                      <c:pt idx="96" formatCode="0">
                        <c:v>0</c:v>
                      </c:pt>
                      <c:pt idx="97" formatCode="0">
                        <c:v>0</c:v>
                      </c:pt>
                      <c:pt idx="98" formatCode="0">
                        <c:v>0</c:v>
                      </c:pt>
                      <c:pt idx="99" formatCode="0">
                        <c:v>0</c:v>
                      </c:pt>
                      <c:pt idx="100" formatCode="0">
                        <c:v>0</c:v>
                      </c:pt>
                      <c:pt idx="101" formatCode="0">
                        <c:v>0</c:v>
                      </c:pt>
                      <c:pt idx="102" formatCode="0">
                        <c:v>0</c:v>
                      </c:pt>
                      <c:pt idx="103" formatCode="0">
                        <c:v>0</c:v>
                      </c:pt>
                    </c:numCache>
                  </c:numRef>
                </c:val>
                <c:smooth val="0"/>
                <c:extLst xmlns:c15="http://schemas.microsoft.com/office/drawing/2012/chart">
                  <c:ext xmlns:c16="http://schemas.microsoft.com/office/drawing/2014/chart" uri="{C3380CC4-5D6E-409C-BE32-E72D297353CC}">
                    <c16:uniqueId val="{00000025-705D-4F0A-A385-AB4DC8980013}"/>
                  </c:ext>
                </c:extLst>
              </c15:ser>
            </c15:filteredLineSeries>
            <c15:filteredLineSeries>
              <c15:ser>
                <c:idx val="34"/>
                <c:order val="34"/>
                <c:tx>
                  <c:strRef>
                    <c:extLst xmlns:c15="http://schemas.microsoft.com/office/drawing/2012/chart">
                      <c:ext xmlns:c15="http://schemas.microsoft.com/office/drawing/2012/chart" uri="{02D57815-91ED-43cb-92C2-25804820EDAC}">
                        <c15:formulaRef>
                          <c15:sqref>'Table for graphs 25-26'!$A$36</c15:sqref>
                        </c15:formulaRef>
                      </c:ext>
                    </c:extLst>
                    <c:strCache>
                      <c:ptCount val="1"/>
                      <c:pt idx="0">
                        <c:v>Gynaecological - Trajectory Total</c:v>
                      </c:pt>
                    </c:strCache>
                  </c:strRef>
                </c:tx>
                <c:spPr>
                  <a:ln w="28575" cap="rnd">
                    <a:solidFill>
                      <a:schemeClr val="accent5">
                        <a:shade val="81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25-26'!$B$36:$DA$36</c15:sqref>
                        </c15:formulaRef>
                      </c:ext>
                    </c:extLst>
                    <c:numCache>
                      <c:formatCode>General</c:formatCode>
                      <c:ptCount val="104"/>
                      <c:pt idx="52" formatCode="0">
                        <c:v>14.6052</c:v>
                      </c:pt>
                      <c:pt idx="53" formatCode="0">
                        <c:v>15.140979000000002</c:v>
                      </c:pt>
                      <c:pt idx="54" formatCode="0">
                        <c:v>14.714547750000001</c:v>
                      </c:pt>
                      <c:pt idx="55" formatCode="0">
                        <c:v>14.3094380625</c:v>
                      </c:pt>
                      <c:pt idx="56" formatCode="0">
                        <c:v>13.648202662500001</c:v>
                      </c:pt>
                      <c:pt idx="57" formatCode="0">
                        <c:v>14.417911068750001</c:v>
                      </c:pt>
                      <c:pt idx="58" formatCode="0">
                        <c:v>15.264590315625002</c:v>
                      </c:pt>
                      <c:pt idx="59" formatCode="0">
                        <c:v>16.195937487187503</c:v>
                      </c:pt>
                      <c:pt idx="60" formatCode="0">
                        <c:v>17.815531235906256</c:v>
                      </c:pt>
                      <c:pt idx="61" formatCode="0">
                        <c:v>18.942461313496882</c:v>
                      </c:pt>
                      <c:pt idx="62" formatCode="0">
                        <c:v>20.182084398846573</c:v>
                      </c:pt>
                      <c:pt idx="63" formatCode="0">
                        <c:v>19.500291701904242</c:v>
                      </c:pt>
                      <c:pt idx="64" formatCode="0">
                        <c:v>18.845668655904241</c:v>
                      </c:pt>
                      <c:pt idx="65" formatCode="0">
                        <c:v>18.845668655904241</c:v>
                      </c:pt>
                      <c:pt idx="66" formatCode="0">
                        <c:v>17.60880485240903</c:v>
                      </c:pt>
                      <c:pt idx="67" formatCode="0">
                        <c:v>16.993486943418578</c:v>
                      </c:pt>
                      <c:pt idx="68" formatCode="0">
                        <c:v>17.874462818803138</c:v>
                      </c:pt>
                      <c:pt idx="69" formatCode="0">
                        <c:v>19.078639966697452</c:v>
                      </c:pt>
                      <c:pt idx="70" formatCode="0">
                        <c:v>19.740937398039325</c:v>
                      </c:pt>
                      <c:pt idx="71" formatCode="0">
                        <c:v>19.740937398039325</c:v>
                      </c:pt>
                      <c:pt idx="72" formatCode="0">
                        <c:v>21.019618834934292</c:v>
                      </c:pt>
                      <c:pt idx="73" formatCode="0">
                        <c:v>21.749801752988709</c:v>
                      </c:pt>
                      <c:pt idx="74" formatCode="0">
                        <c:v>20.341513641646973</c:v>
                      </c:pt>
                      <c:pt idx="75" formatCode="0">
                        <c:v>19.266694315300008</c:v>
                      </c:pt>
                      <c:pt idx="76" formatCode="0">
                        <c:v>19.266694315300008</c:v>
                      </c:pt>
                      <c:pt idx="77" formatCode="0">
                        <c:v>18.031964471491321</c:v>
                      </c:pt>
                      <c:pt idx="78" formatCode="0">
                        <c:v>17.374621863156072</c:v>
                      </c:pt>
                      <c:pt idx="79" formatCode="0">
                        <c:v>16.125670907319101</c:v>
                      </c:pt>
                      <c:pt idx="80" formatCode="0">
                        <c:v>14.855061677922235</c:v>
                      </c:pt>
                      <c:pt idx="81" formatCode="0">
                        <c:v>15.834742708600487</c:v>
                      </c:pt>
                      <c:pt idx="82" formatCode="0">
                        <c:v>16.896975496539831</c:v>
                      </c:pt>
                      <c:pt idx="83" formatCode="0">
                        <c:v>18.586673046193816</c:v>
                      </c:pt>
                      <c:pt idx="84" formatCode="0">
                        <c:v>17.944022209490512</c:v>
                      </c:pt>
                      <c:pt idx="85" formatCode="0">
                        <c:v>16.14961998854146</c:v>
                      </c:pt>
                      <c:pt idx="86" formatCode="0">
                        <c:v>16.14961998854146</c:v>
                      </c:pt>
                      <c:pt idx="87" formatCode="0">
                        <c:v>16.665649056632958</c:v>
                      </c:pt>
                      <c:pt idx="88" formatCode="0">
                        <c:v>17.764581987395609</c:v>
                      </c:pt>
                      <c:pt idx="89" formatCode="0">
                        <c:v>19.54104018613517</c:v>
                      </c:pt>
                      <c:pt idx="90" formatCode="0">
                        <c:v>20.20589460924657</c:v>
                      </c:pt>
                      <c:pt idx="91" formatCode="0">
                        <c:v>18.809700320712626</c:v>
                      </c:pt>
                      <c:pt idx="92" formatCode="0">
                        <c:v>17.560909975931203</c:v>
                      </c:pt>
                      <c:pt idx="93" formatCode="0">
                        <c:v>17.560909975931203</c:v>
                      </c:pt>
                      <c:pt idx="94" formatCode="0">
                        <c:v>16.932622546090926</c:v>
                      </c:pt>
                      <c:pt idx="95" formatCode="0">
                        <c:v>16.433106408178361</c:v>
                      </c:pt>
                      <c:pt idx="96" formatCode="0">
                        <c:v>15.309195097875079</c:v>
                      </c:pt>
                      <c:pt idx="97" formatCode="0">
                        <c:v>14.115448981178556</c:v>
                      </c:pt>
                      <c:pt idx="98" formatCode="0">
                        <c:v>15.189820486205431</c:v>
                      </c:pt>
                      <c:pt idx="99" formatCode="0">
                        <c:v>14.077148289005184</c:v>
                      </c:pt>
                      <c:pt idx="100" formatCode="0">
                        <c:v>14.077148289005184</c:v>
                      </c:pt>
                      <c:pt idx="101" formatCode="0">
                        <c:v>12.947617422150389</c:v>
                      </c:pt>
                      <c:pt idx="102" formatCode="0">
                        <c:v>11.765808766620829</c:v>
                      </c:pt>
                      <c:pt idx="103" formatCode="0">
                        <c:v>10.702180976644225</c:v>
                      </c:pt>
                    </c:numCache>
                  </c:numRef>
                </c:val>
                <c:smooth val="0"/>
                <c:extLst xmlns:c15="http://schemas.microsoft.com/office/drawing/2012/chart">
                  <c:ext xmlns:c16="http://schemas.microsoft.com/office/drawing/2014/chart" uri="{C3380CC4-5D6E-409C-BE32-E72D297353CC}">
                    <c16:uniqueId val="{00000026-705D-4F0A-A385-AB4DC8980013}"/>
                  </c:ext>
                </c:extLst>
              </c15:ser>
            </c15:filteredLineSeries>
            <c15:filteredLineSeries>
              <c15:ser>
                <c:idx val="35"/>
                <c:order val="35"/>
                <c:tx>
                  <c:strRef>
                    <c:extLst xmlns:c15="http://schemas.microsoft.com/office/drawing/2012/chart">
                      <c:ext xmlns:c15="http://schemas.microsoft.com/office/drawing/2012/chart" uri="{02D57815-91ED-43cb-92C2-25804820EDAC}">
                        <c15:formulaRef>
                          <c15:sqref>'Table for graphs 25-26'!$A$37</c15:sqref>
                        </c15:formulaRef>
                      </c:ext>
                    </c:extLst>
                    <c:strCache>
                      <c:ptCount val="1"/>
                      <c:pt idx="0">
                        <c:v>Haematological - Trajectory Total</c:v>
                      </c:pt>
                    </c:strCache>
                  </c:strRef>
                </c:tx>
                <c:spPr>
                  <a:ln w="28575" cap="rnd">
                    <a:solidFill>
                      <a:schemeClr val="accent5">
                        <a:shade val="83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25-26'!$B$37:$DA$37</c15:sqref>
                        </c15:formulaRef>
                      </c:ext>
                    </c:extLst>
                    <c:numCache>
                      <c:formatCode>General</c:formatCode>
                      <c:ptCount val="104"/>
                      <c:pt idx="52" formatCode="0">
                        <c:v>10</c:v>
                      </c:pt>
                      <c:pt idx="53" formatCode="0">
                        <c:v>10</c:v>
                      </c:pt>
                      <c:pt idx="54" formatCode="0">
                        <c:v>9.5</c:v>
                      </c:pt>
                      <c:pt idx="55" formatCode="0">
                        <c:v>9.0500000000000007</c:v>
                      </c:pt>
                      <c:pt idx="56" formatCode="0">
                        <c:v>9.2874999999999996</c:v>
                      </c:pt>
                      <c:pt idx="57" formatCode="0">
                        <c:v>7.7249999999999996</c:v>
                      </c:pt>
                      <c:pt idx="58" formatCode="0">
                        <c:v>6.7874999999999996</c:v>
                      </c:pt>
                      <c:pt idx="59" formatCode="0">
                        <c:v>6.7874999999999996</c:v>
                      </c:pt>
                      <c:pt idx="60" formatCode="0">
                        <c:v>7.7898749999999994</c:v>
                      </c:pt>
                      <c:pt idx="61" formatCode="0">
                        <c:v>7.7898749999999994</c:v>
                      </c:pt>
                      <c:pt idx="62" formatCode="0">
                        <c:v>7.7898749999999994</c:v>
                      </c:pt>
                      <c:pt idx="63" formatCode="0">
                        <c:v>8.6549062499999998</c:v>
                      </c:pt>
                      <c:pt idx="64" formatCode="0">
                        <c:v>7.97990625</c:v>
                      </c:pt>
                      <c:pt idx="65" formatCode="0">
                        <c:v>7.97990625</c:v>
                      </c:pt>
                      <c:pt idx="66" formatCode="0">
                        <c:v>7.97990625</c:v>
                      </c:pt>
                      <c:pt idx="67" formatCode="0">
                        <c:v>7.8613593749999993</c:v>
                      </c:pt>
                      <c:pt idx="68" formatCode="0">
                        <c:v>9.1019812499999997</c:v>
                      </c:pt>
                      <c:pt idx="69" formatCode="0">
                        <c:v>10.375154999999999</c:v>
                      </c:pt>
                      <c:pt idx="70" formatCode="0">
                        <c:v>10.375154999999999</c:v>
                      </c:pt>
                      <c:pt idx="71" formatCode="0">
                        <c:v>9.7206952499999986</c:v>
                      </c:pt>
                      <c:pt idx="72" formatCode="0">
                        <c:v>10.309709025</c:v>
                      </c:pt>
                      <c:pt idx="73" formatCode="0">
                        <c:v>10.884292649999999</c:v>
                      </c:pt>
                      <c:pt idx="74" formatCode="0">
                        <c:v>10.22352148125</c:v>
                      </c:pt>
                      <c:pt idx="75" formatCode="0">
                        <c:v>10.22352148125</c:v>
                      </c:pt>
                      <c:pt idx="76" formatCode="0">
                        <c:v>10.22352148125</c:v>
                      </c:pt>
                      <c:pt idx="77" formatCode="0">
                        <c:v>9.5756063287499984</c:v>
                      </c:pt>
                      <c:pt idx="78" formatCode="0">
                        <c:v>9.5756063287499984</c:v>
                      </c:pt>
                      <c:pt idx="79" formatCode="0">
                        <c:v>9.5756063287499984</c:v>
                      </c:pt>
                      <c:pt idx="80" formatCode="0">
                        <c:v>8.3399642431874987</c:v>
                      </c:pt>
                      <c:pt idx="81" formatCode="0">
                        <c:v>8.3399642431874987</c:v>
                      </c:pt>
                      <c:pt idx="82" formatCode="0">
                        <c:v>9.167844440514374</c:v>
                      </c:pt>
                      <c:pt idx="83" formatCode="0">
                        <c:v>10.084628884565813</c:v>
                      </c:pt>
                      <c:pt idx="84" formatCode="0">
                        <c:v>9.3968839965967312</c:v>
                      </c:pt>
                      <c:pt idx="85" formatCode="0">
                        <c:v>8.7618776974001822</c:v>
                      </c:pt>
                      <c:pt idx="86" formatCode="0">
                        <c:v>8.1751379231001327</c:v>
                      </c:pt>
                      <c:pt idx="87" formatCode="0">
                        <c:v>8.1751379231001327</c:v>
                      </c:pt>
                      <c:pt idx="88" formatCode="0">
                        <c:v>8.4427005240742066</c:v>
                      </c:pt>
                      <c:pt idx="89" formatCode="0">
                        <c:v>10.681191820224988</c:v>
                      </c:pt>
                      <c:pt idx="90" formatCode="0">
                        <c:v>9.6087869971199034</c:v>
                      </c:pt>
                      <c:pt idx="91" formatCode="0">
                        <c:v>7.8428738306910244</c:v>
                      </c:pt>
                      <c:pt idx="92" formatCode="0">
                        <c:v>7.8428738306910244</c:v>
                      </c:pt>
                      <c:pt idx="93" formatCode="0">
                        <c:v>7.8428738306910244</c:v>
                      </c:pt>
                      <c:pt idx="94" formatCode="0">
                        <c:v>6.6274816978385962</c:v>
                      </c:pt>
                      <c:pt idx="95" formatCode="0">
                        <c:v>6.6274816978385962</c:v>
                      </c:pt>
                      <c:pt idx="96" formatCode="0">
                        <c:v>6.6274816978385962</c:v>
                      </c:pt>
                      <c:pt idx="97" formatCode="0">
                        <c:v>6.6274816978385962</c:v>
                      </c:pt>
                      <c:pt idx="98" formatCode="0">
                        <c:v>9.365708570549419</c:v>
                      </c:pt>
                      <c:pt idx="99" formatCode="0">
                        <c:v>8.200205880706358</c:v>
                      </c:pt>
                      <c:pt idx="100" formatCode="0">
                        <c:v>8.200205880706358</c:v>
                      </c:pt>
                      <c:pt idx="101" formatCode="0">
                        <c:v>8.200205880706358</c:v>
                      </c:pt>
                      <c:pt idx="102" formatCode="0">
                        <c:v>9.6586764401292733</c:v>
                      </c:pt>
                      <c:pt idx="103" formatCode="0">
                        <c:v>8.7121469829233931</c:v>
                      </c:pt>
                    </c:numCache>
                  </c:numRef>
                </c:val>
                <c:smooth val="0"/>
                <c:extLst xmlns:c15="http://schemas.microsoft.com/office/drawing/2012/chart">
                  <c:ext xmlns:c16="http://schemas.microsoft.com/office/drawing/2014/chart" uri="{C3380CC4-5D6E-409C-BE32-E72D297353CC}">
                    <c16:uniqueId val="{00000027-705D-4F0A-A385-AB4DC8980013}"/>
                  </c:ext>
                </c:extLst>
              </c15:ser>
            </c15:filteredLineSeries>
            <c15:filteredLineSeries>
              <c15:ser>
                <c:idx val="36"/>
                <c:order val="36"/>
                <c:tx>
                  <c:strRef>
                    <c:extLst xmlns:c15="http://schemas.microsoft.com/office/drawing/2012/chart">
                      <c:ext xmlns:c15="http://schemas.microsoft.com/office/drawing/2012/chart" uri="{02D57815-91ED-43cb-92C2-25804820EDAC}">
                        <c15:formulaRef>
                          <c15:sqref>'Table for graphs 25-26'!$A$38</c15:sqref>
                        </c15:formulaRef>
                      </c:ext>
                    </c:extLst>
                    <c:strCache>
                      <c:ptCount val="1"/>
                      <c:pt idx="0">
                        <c:v>Head and neck - Trajectory Total</c:v>
                      </c:pt>
                    </c:strCache>
                  </c:strRef>
                </c:tx>
                <c:spPr>
                  <a:ln w="28575" cap="rnd">
                    <a:solidFill>
                      <a:schemeClr val="accent5">
                        <a:shade val="84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25-26'!$B$38:$DA$38</c15:sqref>
                        </c15:formulaRef>
                      </c:ext>
                    </c:extLst>
                    <c:numCache>
                      <c:formatCode>General</c:formatCode>
                      <c:ptCount val="104"/>
                      <c:pt idx="52" formatCode="0">
                        <c:v>3.78</c:v>
                      </c:pt>
                      <c:pt idx="53" formatCode="0">
                        <c:v>4.05</c:v>
                      </c:pt>
                      <c:pt idx="54" formatCode="0">
                        <c:v>3.33</c:v>
                      </c:pt>
                      <c:pt idx="55" formatCode="0">
                        <c:v>2.754</c:v>
                      </c:pt>
                      <c:pt idx="56" formatCode="0">
                        <c:v>3.2039999999999997</c:v>
                      </c:pt>
                      <c:pt idx="57" formatCode="0">
                        <c:v>3.2039999999999997</c:v>
                      </c:pt>
                      <c:pt idx="58" formatCode="0">
                        <c:v>3.2039999999999997</c:v>
                      </c:pt>
                      <c:pt idx="59" formatCode="0">
                        <c:v>3.2039999999999997</c:v>
                      </c:pt>
                      <c:pt idx="60" formatCode="0">
                        <c:v>5.2559999999999993</c:v>
                      </c:pt>
                      <c:pt idx="61" formatCode="0">
                        <c:v>5.4648000000000003</c:v>
                      </c:pt>
                      <c:pt idx="62" formatCode="0">
                        <c:v>5.4648000000000003</c:v>
                      </c:pt>
                      <c:pt idx="63" formatCode="0">
                        <c:v>5.18832</c:v>
                      </c:pt>
                      <c:pt idx="64" formatCode="0">
                        <c:v>4.29732</c:v>
                      </c:pt>
                      <c:pt idx="65" formatCode="0">
                        <c:v>4.29732</c:v>
                      </c:pt>
                      <c:pt idx="66" formatCode="0">
                        <c:v>4.5461520000000002</c:v>
                      </c:pt>
                      <c:pt idx="67" formatCode="0">
                        <c:v>3.949182</c:v>
                      </c:pt>
                      <c:pt idx="68" formatCode="0">
                        <c:v>3.949182</c:v>
                      </c:pt>
                      <c:pt idx="69" formatCode="0">
                        <c:v>4.7683107000000007</c:v>
                      </c:pt>
                      <c:pt idx="70" formatCode="0">
                        <c:v>6.0734615400000003</c:v>
                      </c:pt>
                      <c:pt idx="71" formatCode="0">
                        <c:v>6.0734615400000003</c:v>
                      </c:pt>
                      <c:pt idx="72" formatCode="0">
                        <c:v>6.9346088550000005</c:v>
                      </c:pt>
                      <c:pt idx="73" formatCode="0">
                        <c:v>7.4765649510000003</c:v>
                      </c:pt>
                      <c:pt idx="74" formatCode="0">
                        <c:v>5.6490951393</c:v>
                      </c:pt>
                      <c:pt idx="75" formatCode="0">
                        <c:v>5.1504955309800007</c:v>
                      </c:pt>
                      <c:pt idx="76" formatCode="0">
                        <c:v>4.6657530513630006</c:v>
                      </c:pt>
                      <c:pt idx="77" formatCode="0">
                        <c:v>3.6401336570487599</c:v>
                      </c:pt>
                      <c:pt idx="78" formatCode="0">
                        <c:v>3.6401336570487599</c:v>
                      </c:pt>
                      <c:pt idx="79" formatCode="0">
                        <c:v>3.6401336570487599</c:v>
                      </c:pt>
                      <c:pt idx="80" formatCode="0">
                        <c:v>3.9524813816808244</c:v>
                      </c:pt>
                      <c:pt idx="81" formatCode="0">
                        <c:v>4.7427211249999468</c:v>
                      </c:pt>
                      <c:pt idx="82" formatCode="0">
                        <c:v>6.0166833778659248</c:v>
                      </c:pt>
                      <c:pt idx="83" formatCode="0">
                        <c:v>6.0166833778659248</c:v>
                      </c:pt>
                      <c:pt idx="84" formatCode="0">
                        <c:v>6.0166833778659248</c:v>
                      </c:pt>
                      <c:pt idx="85" formatCode="0">
                        <c:v>5.2377756314484243</c:v>
                      </c:pt>
                      <c:pt idx="86" formatCode="0">
                        <c:v>5.2377756314484243</c:v>
                      </c:pt>
                      <c:pt idx="87" formatCode="0">
                        <c:v>5.2377756314484243</c:v>
                      </c:pt>
                      <c:pt idx="88" formatCode="0">
                        <c:v>3.7663492293882195</c:v>
                      </c:pt>
                      <c:pt idx="89" formatCode="0">
                        <c:v>4.7468819240561491</c:v>
                      </c:pt>
                      <c:pt idx="90" formatCode="0">
                        <c:v>5.291226280730279</c:v>
                      </c:pt>
                      <c:pt idx="91" formatCode="0">
                        <c:v>4.6190519470618669</c:v>
                      </c:pt>
                      <c:pt idx="92" formatCode="0">
                        <c:v>5.1904001306800165</c:v>
                      </c:pt>
                      <c:pt idx="93" formatCode="0">
                        <c:v>5.1904001306800165</c:v>
                      </c:pt>
                      <c:pt idx="94" formatCode="0">
                        <c:v>4.6713601176120143</c:v>
                      </c:pt>
                      <c:pt idx="95" formatCode="0">
                        <c:v>4.2406769883831519</c:v>
                      </c:pt>
                      <c:pt idx="96" formatCode="0">
                        <c:v>3.4964323059236881</c:v>
                      </c:pt>
                      <c:pt idx="97" formatCode="0">
                        <c:v>3.4964323059236881</c:v>
                      </c:pt>
                      <c:pt idx="98" formatCode="0">
                        <c:v>5.5736357237398915</c:v>
                      </c:pt>
                      <c:pt idx="99" formatCode="0">
                        <c:v>5.5736357237398915</c:v>
                      </c:pt>
                      <c:pt idx="100" formatCode="0">
                        <c:v>5.1478670573076464</c:v>
                      </c:pt>
                      <c:pt idx="101" formatCode="0">
                        <c:v>3.8833341180038774</c:v>
                      </c:pt>
                      <c:pt idx="102" formatCode="0">
                        <c:v>3.8833341180038774</c:v>
                      </c:pt>
                      <c:pt idx="103" formatCode="0">
                        <c:v>5.1670266472970967</c:v>
                      </c:pt>
                    </c:numCache>
                  </c:numRef>
                </c:val>
                <c:smooth val="0"/>
                <c:extLst xmlns:c15="http://schemas.microsoft.com/office/drawing/2012/chart">
                  <c:ext xmlns:c16="http://schemas.microsoft.com/office/drawing/2014/chart" uri="{C3380CC4-5D6E-409C-BE32-E72D297353CC}">
                    <c16:uniqueId val="{00000028-705D-4F0A-A385-AB4DC8980013}"/>
                  </c:ext>
                </c:extLst>
              </c15:ser>
            </c15:filteredLineSeries>
            <c15:filteredLineSeries>
              <c15:ser>
                <c:idx val="37"/>
                <c:order val="37"/>
                <c:tx>
                  <c:strRef>
                    <c:extLst xmlns:c15="http://schemas.microsoft.com/office/drawing/2012/chart">
                      <c:ext xmlns:c15="http://schemas.microsoft.com/office/drawing/2012/chart" uri="{02D57815-91ED-43cb-92C2-25804820EDAC}">
                        <c15:formulaRef>
                          <c15:sqref>'Table for graphs 25-26'!$A$39</c15:sqref>
                        </c15:formulaRef>
                      </c:ext>
                    </c:extLst>
                    <c:strCache>
                      <c:ptCount val="1"/>
                      <c:pt idx="0">
                        <c:v>Lower Gastrointestinal - Trajectory Total</c:v>
                      </c:pt>
                    </c:strCache>
                  </c:strRef>
                </c:tx>
                <c:spPr>
                  <a:ln w="28575" cap="rnd">
                    <a:solidFill>
                      <a:schemeClr val="accent5">
                        <a:shade val="86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25-26'!$B$39:$DA$39</c15:sqref>
                        </c15:formulaRef>
                      </c:ext>
                    </c:extLst>
                    <c:numCache>
                      <c:formatCode>General</c:formatCode>
                      <c:ptCount val="104"/>
                      <c:pt idx="52" formatCode="0">
                        <c:v>37.869374999999998</c:v>
                      </c:pt>
                      <c:pt idx="53" formatCode="0">
                        <c:v>36.533199999999994</c:v>
                      </c:pt>
                      <c:pt idx="54" formatCode="0">
                        <c:v>35.263833749999996</c:v>
                      </c:pt>
                      <c:pt idx="55" formatCode="0">
                        <c:v>34.057935812499991</c:v>
                      </c:pt>
                      <c:pt idx="56" formatCode="0">
                        <c:v>33.500642062499992</c:v>
                      </c:pt>
                      <c:pt idx="57" formatCode="0">
                        <c:v>33.500642062499992</c:v>
                      </c:pt>
                      <c:pt idx="58" formatCode="0">
                        <c:v>35.175674165624997</c:v>
                      </c:pt>
                      <c:pt idx="59" formatCode="0">
                        <c:v>35.175674165624997</c:v>
                      </c:pt>
                      <c:pt idx="60" formatCode="0">
                        <c:v>35.175674165624997</c:v>
                      </c:pt>
                      <c:pt idx="61" formatCode="0">
                        <c:v>34.619773649999999</c:v>
                      </c:pt>
                      <c:pt idx="62" formatCode="0">
                        <c:v>34.619773649999999</c:v>
                      </c:pt>
                      <c:pt idx="63" formatCode="0">
                        <c:v>32.360679477656248</c:v>
                      </c:pt>
                      <c:pt idx="64" formatCode="0">
                        <c:v>29.316760681195305</c:v>
                      </c:pt>
                      <c:pt idx="65" formatCode="0">
                        <c:v>29.316760681195305</c:v>
                      </c:pt>
                      <c:pt idx="66" formatCode="0">
                        <c:v>28.556288775820306</c:v>
                      </c:pt>
                      <c:pt idx="67" formatCode="0">
                        <c:v>28.214076418401554</c:v>
                      </c:pt>
                      <c:pt idx="68" formatCode="0">
                        <c:v>28.86427989749718</c:v>
                      </c:pt>
                      <c:pt idx="69" formatCode="0">
                        <c:v>31.393095973744309</c:v>
                      </c:pt>
                      <c:pt idx="70" formatCode="0">
                        <c:v>32.587258263253801</c:v>
                      </c:pt>
                      <c:pt idx="71" formatCode="0">
                        <c:v>33.338243281609252</c:v>
                      </c:pt>
                      <c:pt idx="72" formatCode="0">
                        <c:v>35.005155445689709</c:v>
                      </c:pt>
                      <c:pt idx="73" formatCode="0">
                        <c:v>37.638283294058141</c:v>
                      </c:pt>
                      <c:pt idx="74" formatCode="0">
                        <c:v>33.87445496465233</c:v>
                      </c:pt>
                      <c:pt idx="75" formatCode="0">
                        <c:v>32.180732216419713</c:v>
                      </c:pt>
                      <c:pt idx="76" formatCode="0">
                        <c:v>30.942503845724453</c:v>
                      </c:pt>
                      <c:pt idx="77" formatCode="0">
                        <c:v>28.219061701277742</c:v>
                      </c:pt>
                      <c:pt idx="78" formatCode="0">
                        <c:v>28.219061701277742</c:v>
                      </c:pt>
                      <c:pt idx="79" formatCode="0">
                        <c:v>28.219061701277742</c:v>
                      </c:pt>
                      <c:pt idx="80" formatCode="0">
                        <c:v>25.39715553114997</c:v>
                      </c:pt>
                      <c:pt idx="81" formatCode="0">
                        <c:v>26.349972262399966</c:v>
                      </c:pt>
                      <c:pt idx="82" formatCode="0">
                        <c:v>24.715432603972467</c:v>
                      </c:pt>
                      <c:pt idx="83" formatCode="0">
                        <c:v>24.715432603972467</c:v>
                      </c:pt>
                      <c:pt idx="84" formatCode="0">
                        <c:v>24.144758722418967</c:v>
                      </c:pt>
                      <c:pt idx="85" formatCode="0">
                        <c:v>20.779848160755197</c:v>
                      </c:pt>
                      <c:pt idx="86" formatCode="0">
                        <c:v>19.509732830688268</c:v>
                      </c:pt>
                      <c:pt idx="87" formatCode="0">
                        <c:v>19.509732830688268</c:v>
                      </c:pt>
                      <c:pt idx="88" formatCode="0">
                        <c:v>19.509732830688268</c:v>
                      </c:pt>
                      <c:pt idx="89" formatCode="0">
                        <c:v>21.668716743583346</c:v>
                      </c:pt>
                      <c:pt idx="90" formatCode="0">
                        <c:v>23.835588417941683</c:v>
                      </c:pt>
                      <c:pt idx="91" formatCode="0">
                        <c:v>23.309321524481266</c:v>
                      </c:pt>
                      <c:pt idx="92" formatCode="0">
                        <c:v>22.38067555031439</c:v>
                      </c:pt>
                      <c:pt idx="93" formatCode="0">
                        <c:v>20.616248199397326</c:v>
                      </c:pt>
                      <c:pt idx="94" formatCode="0">
                        <c:v>19.668967791168576</c:v>
                      </c:pt>
                      <c:pt idx="95" formatCode="0">
                        <c:v>18.1171511566729</c:v>
                      </c:pt>
                      <c:pt idx="96" formatCode="0">
                        <c:v>17.362858464155856</c:v>
                      </c:pt>
                      <c:pt idx="97" formatCode="0">
                        <c:v>16.359649183108182</c:v>
                      </c:pt>
                      <c:pt idx="98" formatCode="0">
                        <c:v>19.025319558463419</c:v>
                      </c:pt>
                      <c:pt idx="99" formatCode="0">
                        <c:v>16.626216220643705</c:v>
                      </c:pt>
                      <c:pt idx="100" formatCode="0">
                        <c:v>16.171521624693906</c:v>
                      </c:pt>
                      <c:pt idx="101" formatCode="0">
                        <c:v>14.812029733262735</c:v>
                      </c:pt>
                      <c:pt idx="102" formatCode="0">
                        <c:v>16.03557243555079</c:v>
                      </c:pt>
                      <c:pt idx="103" formatCode="0">
                        <c:v>14.689675463033931</c:v>
                      </c:pt>
                    </c:numCache>
                  </c:numRef>
                </c:val>
                <c:smooth val="0"/>
                <c:extLst xmlns:c15="http://schemas.microsoft.com/office/drawing/2012/chart">
                  <c:ext xmlns:c16="http://schemas.microsoft.com/office/drawing/2014/chart" uri="{C3380CC4-5D6E-409C-BE32-E72D297353CC}">
                    <c16:uniqueId val="{00000029-705D-4F0A-A385-AB4DC8980013}"/>
                  </c:ext>
                </c:extLst>
              </c15:ser>
            </c15:filteredLineSeries>
            <c15:filteredLineSeries>
              <c15:ser>
                <c:idx val="38"/>
                <c:order val="38"/>
                <c:tx>
                  <c:strRef>
                    <c:extLst xmlns:c15="http://schemas.microsoft.com/office/drawing/2012/chart">
                      <c:ext xmlns:c15="http://schemas.microsoft.com/office/drawing/2012/chart" uri="{02D57815-91ED-43cb-92C2-25804820EDAC}">
                        <c15:formulaRef>
                          <c15:sqref>'Table for graphs 25-26'!$A$40</c15:sqref>
                        </c15:formulaRef>
                      </c:ext>
                    </c:extLst>
                    <c:strCache>
                      <c:ptCount val="1"/>
                      <c:pt idx="0">
                        <c:v>Lung - Trajectory Total</c:v>
                      </c:pt>
                    </c:strCache>
                  </c:strRef>
                </c:tx>
                <c:spPr>
                  <a:ln w="28575" cap="rnd">
                    <a:solidFill>
                      <a:schemeClr val="accent5">
                        <a:shade val="87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25-26'!$B$40:$DA$40</c15:sqref>
                        </c15:formulaRef>
                      </c:ext>
                    </c:extLst>
                    <c:numCache>
                      <c:formatCode>General</c:formatCode>
                      <c:ptCount val="104"/>
                      <c:pt idx="52" formatCode="0">
                        <c:v>14.805</c:v>
                      </c:pt>
                      <c:pt idx="53" formatCode="0">
                        <c:v>15.435000000000002</c:v>
                      </c:pt>
                      <c:pt idx="54" formatCode="0">
                        <c:v>16.285500000000003</c:v>
                      </c:pt>
                      <c:pt idx="55" formatCode="0">
                        <c:v>17.221050000000002</c:v>
                      </c:pt>
                      <c:pt idx="56" formatCode="0">
                        <c:v>16.528050000000004</c:v>
                      </c:pt>
                      <c:pt idx="57" formatCode="0">
                        <c:v>16.528050000000004</c:v>
                      </c:pt>
                      <c:pt idx="58" formatCode="0">
                        <c:v>18.180855000000005</c:v>
                      </c:pt>
                      <c:pt idx="59" formatCode="0">
                        <c:v>18.180855000000005</c:v>
                      </c:pt>
                      <c:pt idx="60" formatCode="0">
                        <c:v>19.312870500000006</c:v>
                      </c:pt>
                      <c:pt idx="61" formatCode="0">
                        <c:v>19.872017550000006</c:v>
                      </c:pt>
                      <c:pt idx="62" formatCode="0">
                        <c:v>19.872017550000006</c:v>
                      </c:pt>
                      <c:pt idx="63" formatCode="0">
                        <c:v>17.884815795000009</c:v>
                      </c:pt>
                      <c:pt idx="64" formatCode="0">
                        <c:v>16.652050915500006</c:v>
                      </c:pt>
                      <c:pt idx="65" formatCode="0">
                        <c:v>16.652050915500006</c:v>
                      </c:pt>
                      <c:pt idx="66" formatCode="0">
                        <c:v>17.761539307050008</c:v>
                      </c:pt>
                      <c:pt idx="67" formatCode="0">
                        <c:v>18.98197653775501</c:v>
                      </c:pt>
                      <c:pt idx="68" formatCode="0">
                        <c:v>18.98197653775501</c:v>
                      </c:pt>
                      <c:pt idx="69" formatCode="0">
                        <c:v>19.537693237755011</c:v>
                      </c:pt>
                      <c:pt idx="70" formatCode="0">
                        <c:v>20.148981607755012</c:v>
                      </c:pt>
                      <c:pt idx="71" formatCode="0">
                        <c:v>20.148981607755012</c:v>
                      </c:pt>
                      <c:pt idx="72" formatCode="0">
                        <c:v>20.821398814755014</c:v>
                      </c:pt>
                      <c:pt idx="73" formatCode="0">
                        <c:v>23.506360722306017</c:v>
                      </c:pt>
                      <c:pt idx="74" formatCode="0">
                        <c:v>20.284406433244815</c:v>
                      </c:pt>
                      <c:pt idx="75" formatCode="0">
                        <c:v>18.255965789920332</c:v>
                      </c:pt>
                      <c:pt idx="76" formatCode="0">
                        <c:v>18.255965789920332</c:v>
                      </c:pt>
                      <c:pt idx="77" formatCode="0">
                        <c:v>16.430369210928301</c:v>
                      </c:pt>
                      <c:pt idx="78" formatCode="0">
                        <c:v>16.430369210928301</c:v>
                      </c:pt>
                      <c:pt idx="79" formatCode="0">
                        <c:v>17.029492942365302</c:v>
                      </c:pt>
                      <c:pt idx="80" formatCode="0">
                        <c:v>16.370456837784602</c:v>
                      </c:pt>
                      <c:pt idx="81" formatCode="0">
                        <c:v>17.556721826029861</c:v>
                      </c:pt>
                      <c:pt idx="82" formatCode="0">
                        <c:v>16.156929139900456</c:v>
                      </c:pt>
                      <c:pt idx="83" formatCode="0">
                        <c:v>16.833100183200251</c:v>
                      </c:pt>
                      <c:pt idx="84" formatCode="0">
                        <c:v>15.893578312510007</c:v>
                      </c:pt>
                      <c:pt idx="85" formatCode="0">
                        <c:v>13.458650797637784</c:v>
                      </c:pt>
                      <c:pt idx="86" formatCode="0">
                        <c:v>13.458650797637784</c:v>
                      </c:pt>
                      <c:pt idx="87" formatCode="0">
                        <c:v>14.797469463371385</c:v>
                      </c:pt>
                      <c:pt idx="88" formatCode="0">
                        <c:v>14.797469463371385</c:v>
                      </c:pt>
                      <c:pt idx="89" formatCode="0">
                        <c:v>15.600760662811547</c:v>
                      </c:pt>
                      <c:pt idx="90" formatCode="0">
                        <c:v>17.160836729092704</c:v>
                      </c:pt>
                      <c:pt idx="91" formatCode="0">
                        <c:v>16.674845553431407</c:v>
                      </c:pt>
                      <c:pt idx="92" formatCode="0">
                        <c:v>15.930744231844731</c:v>
                      </c:pt>
                      <c:pt idx="93" formatCode="0">
                        <c:v>14.926207447702719</c:v>
                      </c:pt>
                      <c:pt idx="94" formatCode="0">
                        <c:v>12.579730436411737</c:v>
                      </c:pt>
                      <c:pt idx="95" formatCode="0">
                        <c:v>10.467901126249853</c:v>
                      </c:pt>
                      <c:pt idx="96" formatCode="0">
                        <c:v>9.7199607069071163</c:v>
                      </c:pt>
                      <c:pt idx="97" formatCode="0">
                        <c:v>9.7199607069071163</c:v>
                      </c:pt>
                      <c:pt idx="98" formatCode="0">
                        <c:v>10.393107084315581</c:v>
                      </c:pt>
                      <c:pt idx="99" formatCode="0">
                        <c:v>8.541954546442307</c:v>
                      </c:pt>
                      <c:pt idx="100" formatCode="0">
                        <c:v>8.541954546442307</c:v>
                      </c:pt>
                      <c:pt idx="101" formatCode="0">
                        <c:v>8.541954546442307</c:v>
                      </c:pt>
                      <c:pt idx="102" formatCode="0">
                        <c:v>9.0973003078042893</c:v>
                      </c:pt>
                      <c:pt idx="103" formatCode="0">
                        <c:v>7.8887205837416117</c:v>
                      </c:pt>
                    </c:numCache>
                  </c:numRef>
                </c:val>
                <c:smooth val="0"/>
                <c:extLst xmlns:c15="http://schemas.microsoft.com/office/drawing/2012/chart">
                  <c:ext xmlns:c16="http://schemas.microsoft.com/office/drawing/2014/chart" uri="{C3380CC4-5D6E-409C-BE32-E72D297353CC}">
                    <c16:uniqueId val="{0000002A-705D-4F0A-A385-AB4DC8980013}"/>
                  </c:ext>
                </c:extLst>
              </c15:ser>
            </c15:filteredLineSeries>
            <c15:filteredLineSeries>
              <c15:ser>
                <c:idx val="39"/>
                <c:order val="39"/>
                <c:tx>
                  <c:strRef>
                    <c:extLst xmlns:c15="http://schemas.microsoft.com/office/drawing/2012/chart">
                      <c:ext xmlns:c15="http://schemas.microsoft.com/office/drawing/2012/chart" uri="{02D57815-91ED-43cb-92C2-25804820EDAC}">
                        <c15:formulaRef>
                          <c15:sqref>'Table for graphs 25-26'!$A$41</c15:sqref>
                        </c15:formulaRef>
                      </c:ext>
                    </c:extLst>
                    <c:strCache>
                      <c:ptCount val="1"/>
                      <c:pt idx="0">
                        <c:v>Other - Trajectory Total</c:v>
                      </c:pt>
                    </c:strCache>
                  </c:strRef>
                </c:tx>
                <c:spPr>
                  <a:ln w="28575" cap="rnd">
                    <a:solidFill>
                      <a:schemeClr val="accent5">
                        <a:shade val="88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25-26'!$B$41:$DA$41</c15:sqref>
                        </c15:formulaRef>
                      </c:ext>
                    </c:extLst>
                    <c:numCache>
                      <c:formatCode>General</c:formatCode>
                      <c:ptCount val="104"/>
                      <c:pt idx="52" formatCode="0">
                        <c:v>0</c:v>
                      </c:pt>
                      <c:pt idx="53" formatCode="0">
                        <c:v>0</c:v>
                      </c:pt>
                      <c:pt idx="54" formatCode="0">
                        <c:v>0</c:v>
                      </c:pt>
                      <c:pt idx="55" formatCode="0">
                        <c:v>0</c:v>
                      </c:pt>
                      <c:pt idx="56" formatCode="0">
                        <c:v>0</c:v>
                      </c:pt>
                      <c:pt idx="57" formatCode="0">
                        <c:v>0</c:v>
                      </c:pt>
                      <c:pt idx="58" formatCode="0">
                        <c:v>0</c:v>
                      </c:pt>
                      <c:pt idx="59" formatCode="0">
                        <c:v>0</c:v>
                      </c:pt>
                      <c:pt idx="60" formatCode="0">
                        <c:v>0</c:v>
                      </c:pt>
                      <c:pt idx="61" formatCode="0">
                        <c:v>0</c:v>
                      </c:pt>
                      <c:pt idx="62" formatCode="0">
                        <c:v>0</c:v>
                      </c:pt>
                      <c:pt idx="63" formatCode="0">
                        <c:v>1</c:v>
                      </c:pt>
                      <c:pt idx="64" formatCode="0">
                        <c:v>1</c:v>
                      </c:pt>
                      <c:pt idx="65" formatCode="0">
                        <c:v>1</c:v>
                      </c:pt>
                      <c:pt idx="66" formatCode="0">
                        <c:v>1</c:v>
                      </c:pt>
                      <c:pt idx="67" formatCode="0">
                        <c:v>1</c:v>
                      </c:pt>
                      <c:pt idx="68" formatCode="0">
                        <c:v>1</c:v>
                      </c:pt>
                      <c:pt idx="69" formatCode="0">
                        <c:v>1</c:v>
                      </c:pt>
                      <c:pt idx="70" formatCode="0">
                        <c:v>1</c:v>
                      </c:pt>
                      <c:pt idx="71" formatCode="0">
                        <c:v>1</c:v>
                      </c:pt>
                      <c:pt idx="72" formatCode="0">
                        <c:v>2</c:v>
                      </c:pt>
                      <c:pt idx="73" formatCode="0">
                        <c:v>2</c:v>
                      </c:pt>
                      <c:pt idx="74" formatCode="0">
                        <c:v>2</c:v>
                      </c:pt>
                      <c:pt idx="75" formatCode="0">
                        <c:v>2</c:v>
                      </c:pt>
                      <c:pt idx="76" formatCode="0">
                        <c:v>2</c:v>
                      </c:pt>
                      <c:pt idx="77" formatCode="0">
                        <c:v>2</c:v>
                      </c:pt>
                      <c:pt idx="78" formatCode="0">
                        <c:v>2</c:v>
                      </c:pt>
                      <c:pt idx="79" formatCode="0">
                        <c:v>2</c:v>
                      </c:pt>
                      <c:pt idx="80" formatCode="0">
                        <c:v>2</c:v>
                      </c:pt>
                      <c:pt idx="81" formatCode="0">
                        <c:v>2</c:v>
                      </c:pt>
                      <c:pt idx="82" formatCode="0">
                        <c:v>2</c:v>
                      </c:pt>
                      <c:pt idx="83" formatCode="0">
                        <c:v>2</c:v>
                      </c:pt>
                      <c:pt idx="84" formatCode="0">
                        <c:v>2</c:v>
                      </c:pt>
                      <c:pt idx="85" formatCode="0">
                        <c:v>2</c:v>
                      </c:pt>
                      <c:pt idx="86" formatCode="0">
                        <c:v>2</c:v>
                      </c:pt>
                      <c:pt idx="87" formatCode="0">
                        <c:v>2</c:v>
                      </c:pt>
                      <c:pt idx="88" formatCode="0">
                        <c:v>2</c:v>
                      </c:pt>
                      <c:pt idx="89" formatCode="0">
                        <c:v>2</c:v>
                      </c:pt>
                      <c:pt idx="90" formatCode="0">
                        <c:v>2</c:v>
                      </c:pt>
                      <c:pt idx="91" formatCode="0">
                        <c:v>2</c:v>
                      </c:pt>
                      <c:pt idx="92" formatCode="0">
                        <c:v>2</c:v>
                      </c:pt>
                      <c:pt idx="93" formatCode="0">
                        <c:v>2</c:v>
                      </c:pt>
                      <c:pt idx="94" formatCode="0">
                        <c:v>2</c:v>
                      </c:pt>
                      <c:pt idx="95" formatCode="0">
                        <c:v>2</c:v>
                      </c:pt>
                      <c:pt idx="96" formatCode="0">
                        <c:v>2</c:v>
                      </c:pt>
                      <c:pt idx="97" formatCode="0">
                        <c:v>2</c:v>
                      </c:pt>
                      <c:pt idx="98" formatCode="0">
                        <c:v>2</c:v>
                      </c:pt>
                      <c:pt idx="99" formatCode="0">
                        <c:v>2</c:v>
                      </c:pt>
                      <c:pt idx="100" formatCode="0">
                        <c:v>2</c:v>
                      </c:pt>
                      <c:pt idx="101" formatCode="0">
                        <c:v>2</c:v>
                      </c:pt>
                      <c:pt idx="102" formatCode="0">
                        <c:v>2</c:v>
                      </c:pt>
                      <c:pt idx="103" formatCode="0">
                        <c:v>2</c:v>
                      </c:pt>
                    </c:numCache>
                  </c:numRef>
                </c:val>
                <c:smooth val="0"/>
                <c:extLst xmlns:c15="http://schemas.microsoft.com/office/drawing/2012/chart">
                  <c:ext xmlns:c16="http://schemas.microsoft.com/office/drawing/2014/chart" uri="{C3380CC4-5D6E-409C-BE32-E72D297353CC}">
                    <c16:uniqueId val="{0000002B-705D-4F0A-A385-AB4DC8980013}"/>
                  </c:ext>
                </c:extLst>
              </c15:ser>
            </c15:filteredLineSeries>
            <c15:filteredLineSeries>
              <c15:ser>
                <c:idx val="40"/>
                <c:order val="40"/>
                <c:tx>
                  <c:strRef>
                    <c:extLst xmlns:c15="http://schemas.microsoft.com/office/drawing/2012/chart">
                      <c:ext xmlns:c15="http://schemas.microsoft.com/office/drawing/2012/chart" uri="{02D57815-91ED-43cb-92C2-25804820EDAC}">
                        <c15:formulaRef>
                          <c15:sqref>'Table for graphs 25-26'!$A$42</c15:sqref>
                        </c15:formulaRef>
                      </c:ext>
                    </c:extLst>
                    <c:strCache>
                      <c:ptCount val="1"/>
                      <c:pt idx="0">
                        <c:v>Sarcoma - Trajectory Total</c:v>
                      </c:pt>
                    </c:strCache>
                  </c:strRef>
                </c:tx>
                <c:spPr>
                  <a:ln w="28575" cap="rnd">
                    <a:solidFill>
                      <a:schemeClr val="accent5">
                        <a:shade val="90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25-26'!$B$42:$DA$42</c15:sqref>
                        </c15:formulaRef>
                      </c:ext>
                    </c:extLst>
                    <c:numCache>
                      <c:formatCode>General</c:formatCode>
                      <c:ptCount val="104"/>
                      <c:pt idx="52" formatCode="0">
                        <c:v>7</c:v>
                      </c:pt>
                      <c:pt idx="53" formatCode="0">
                        <c:v>7</c:v>
                      </c:pt>
                      <c:pt idx="54" formatCode="0">
                        <c:v>7</c:v>
                      </c:pt>
                      <c:pt idx="55" formatCode="0">
                        <c:v>7</c:v>
                      </c:pt>
                      <c:pt idx="56" formatCode="0">
                        <c:v>7</c:v>
                      </c:pt>
                      <c:pt idx="57" formatCode="0">
                        <c:v>7</c:v>
                      </c:pt>
                      <c:pt idx="58" formatCode="0">
                        <c:v>6</c:v>
                      </c:pt>
                      <c:pt idx="59" formatCode="0">
                        <c:v>6</c:v>
                      </c:pt>
                      <c:pt idx="60" formatCode="0">
                        <c:v>5</c:v>
                      </c:pt>
                      <c:pt idx="61" formatCode="0">
                        <c:v>6</c:v>
                      </c:pt>
                      <c:pt idx="62" formatCode="0">
                        <c:v>6</c:v>
                      </c:pt>
                      <c:pt idx="63" formatCode="0">
                        <c:v>6</c:v>
                      </c:pt>
                      <c:pt idx="64" formatCode="0">
                        <c:v>6</c:v>
                      </c:pt>
                      <c:pt idx="65" formatCode="0">
                        <c:v>5</c:v>
                      </c:pt>
                      <c:pt idx="66" formatCode="0">
                        <c:v>5</c:v>
                      </c:pt>
                      <c:pt idx="67" formatCode="0">
                        <c:v>5</c:v>
                      </c:pt>
                      <c:pt idx="68" formatCode="0">
                        <c:v>5</c:v>
                      </c:pt>
                      <c:pt idx="69" formatCode="0">
                        <c:v>5</c:v>
                      </c:pt>
                      <c:pt idx="70" formatCode="0">
                        <c:v>5</c:v>
                      </c:pt>
                      <c:pt idx="71" formatCode="0">
                        <c:v>5</c:v>
                      </c:pt>
                      <c:pt idx="72" formatCode="0">
                        <c:v>4</c:v>
                      </c:pt>
                      <c:pt idx="73" formatCode="0">
                        <c:v>5</c:v>
                      </c:pt>
                      <c:pt idx="74" formatCode="0">
                        <c:v>5</c:v>
                      </c:pt>
                      <c:pt idx="75" formatCode="0">
                        <c:v>4</c:v>
                      </c:pt>
                      <c:pt idx="76" formatCode="0">
                        <c:v>4</c:v>
                      </c:pt>
                      <c:pt idx="77" formatCode="0">
                        <c:v>3</c:v>
                      </c:pt>
                      <c:pt idx="78" formatCode="0">
                        <c:v>3</c:v>
                      </c:pt>
                      <c:pt idx="79" formatCode="0">
                        <c:v>3</c:v>
                      </c:pt>
                      <c:pt idx="80" formatCode="0">
                        <c:v>3</c:v>
                      </c:pt>
                      <c:pt idx="81" formatCode="0">
                        <c:v>4</c:v>
                      </c:pt>
                      <c:pt idx="82" formatCode="0">
                        <c:v>4</c:v>
                      </c:pt>
                      <c:pt idx="83" formatCode="0">
                        <c:v>4</c:v>
                      </c:pt>
                      <c:pt idx="84" formatCode="0">
                        <c:v>4</c:v>
                      </c:pt>
                      <c:pt idx="85" formatCode="0">
                        <c:v>4</c:v>
                      </c:pt>
                      <c:pt idx="86" formatCode="0">
                        <c:v>4</c:v>
                      </c:pt>
                      <c:pt idx="87" formatCode="0">
                        <c:v>4</c:v>
                      </c:pt>
                      <c:pt idx="88" formatCode="0">
                        <c:v>4</c:v>
                      </c:pt>
                      <c:pt idx="89" formatCode="0">
                        <c:v>5</c:v>
                      </c:pt>
                      <c:pt idx="90" formatCode="0">
                        <c:v>6</c:v>
                      </c:pt>
                      <c:pt idx="91" formatCode="0">
                        <c:v>5</c:v>
                      </c:pt>
                      <c:pt idx="92" formatCode="0">
                        <c:v>5</c:v>
                      </c:pt>
                      <c:pt idx="93" formatCode="0">
                        <c:v>5</c:v>
                      </c:pt>
                      <c:pt idx="94" formatCode="0">
                        <c:v>4</c:v>
                      </c:pt>
                      <c:pt idx="95" formatCode="0">
                        <c:v>3</c:v>
                      </c:pt>
                      <c:pt idx="96" formatCode="0">
                        <c:v>3</c:v>
                      </c:pt>
                      <c:pt idx="97" formatCode="0">
                        <c:v>3</c:v>
                      </c:pt>
                      <c:pt idx="98" formatCode="0">
                        <c:v>4</c:v>
                      </c:pt>
                      <c:pt idx="99" formatCode="0">
                        <c:v>3</c:v>
                      </c:pt>
                      <c:pt idx="100" formatCode="0">
                        <c:v>3</c:v>
                      </c:pt>
                      <c:pt idx="101" formatCode="0">
                        <c:v>3</c:v>
                      </c:pt>
                      <c:pt idx="102" formatCode="0">
                        <c:v>3</c:v>
                      </c:pt>
                      <c:pt idx="103" formatCode="0">
                        <c:v>3</c:v>
                      </c:pt>
                    </c:numCache>
                  </c:numRef>
                </c:val>
                <c:smooth val="0"/>
                <c:extLst xmlns:c15="http://schemas.microsoft.com/office/drawing/2012/chart">
                  <c:ext xmlns:c16="http://schemas.microsoft.com/office/drawing/2014/chart" uri="{C3380CC4-5D6E-409C-BE32-E72D297353CC}">
                    <c16:uniqueId val="{0000002C-705D-4F0A-A385-AB4DC8980013}"/>
                  </c:ext>
                </c:extLst>
              </c15:ser>
            </c15:filteredLineSeries>
            <c15:filteredLineSeries>
              <c15:ser>
                <c:idx val="41"/>
                <c:order val="41"/>
                <c:tx>
                  <c:strRef>
                    <c:extLst xmlns:c15="http://schemas.microsoft.com/office/drawing/2012/chart">
                      <c:ext xmlns:c15="http://schemas.microsoft.com/office/drawing/2012/chart" uri="{02D57815-91ED-43cb-92C2-25804820EDAC}">
                        <c15:formulaRef>
                          <c15:sqref>'Table for graphs 25-26'!$A$43</c15:sqref>
                        </c15:formulaRef>
                      </c:ext>
                    </c:extLst>
                    <c:strCache>
                      <c:ptCount val="1"/>
                      <c:pt idx="0">
                        <c:v>Skin - Trajectory Total</c:v>
                      </c:pt>
                    </c:strCache>
                  </c:strRef>
                </c:tx>
                <c:spPr>
                  <a:ln w="28575" cap="rnd">
                    <a:solidFill>
                      <a:schemeClr val="accent5">
                        <a:shade val="91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25-26'!$B$43:$DA$43</c15:sqref>
                        </c15:formulaRef>
                      </c:ext>
                    </c:extLst>
                    <c:numCache>
                      <c:formatCode>General</c:formatCode>
                      <c:ptCount val="104"/>
                      <c:pt idx="52" formatCode="0">
                        <c:v>27</c:v>
                      </c:pt>
                      <c:pt idx="53" formatCode="0">
                        <c:v>25</c:v>
                      </c:pt>
                      <c:pt idx="54" formatCode="0">
                        <c:v>24</c:v>
                      </c:pt>
                      <c:pt idx="55" formatCode="0">
                        <c:v>22</c:v>
                      </c:pt>
                      <c:pt idx="56" formatCode="0">
                        <c:v>20</c:v>
                      </c:pt>
                      <c:pt idx="57" formatCode="0">
                        <c:v>19</c:v>
                      </c:pt>
                      <c:pt idx="58" formatCode="0">
                        <c:v>18</c:v>
                      </c:pt>
                      <c:pt idx="59" formatCode="0">
                        <c:v>17</c:v>
                      </c:pt>
                      <c:pt idx="60" formatCode="0">
                        <c:v>15</c:v>
                      </c:pt>
                      <c:pt idx="61" formatCode="0">
                        <c:v>14</c:v>
                      </c:pt>
                      <c:pt idx="62" formatCode="0">
                        <c:v>12</c:v>
                      </c:pt>
                      <c:pt idx="63" formatCode="0">
                        <c:v>13</c:v>
                      </c:pt>
                      <c:pt idx="64" formatCode="0">
                        <c:v>14</c:v>
                      </c:pt>
                      <c:pt idx="65" formatCode="0">
                        <c:v>16</c:v>
                      </c:pt>
                      <c:pt idx="66" formatCode="0">
                        <c:v>17</c:v>
                      </c:pt>
                      <c:pt idx="67" formatCode="0">
                        <c:v>19</c:v>
                      </c:pt>
                      <c:pt idx="68" formatCode="0">
                        <c:v>22</c:v>
                      </c:pt>
                      <c:pt idx="69" formatCode="0">
                        <c:v>24</c:v>
                      </c:pt>
                      <c:pt idx="70" formatCode="0">
                        <c:v>27</c:v>
                      </c:pt>
                      <c:pt idx="71" formatCode="0">
                        <c:v>29</c:v>
                      </c:pt>
                      <c:pt idx="72" formatCode="0">
                        <c:v>32</c:v>
                      </c:pt>
                      <c:pt idx="73" formatCode="0">
                        <c:v>36</c:v>
                      </c:pt>
                      <c:pt idx="74" formatCode="0">
                        <c:v>41</c:v>
                      </c:pt>
                      <c:pt idx="75" formatCode="0">
                        <c:v>40</c:v>
                      </c:pt>
                      <c:pt idx="76" formatCode="0">
                        <c:v>38</c:v>
                      </c:pt>
                      <c:pt idx="77" formatCode="0">
                        <c:v>34</c:v>
                      </c:pt>
                      <c:pt idx="78" formatCode="0">
                        <c:v>33</c:v>
                      </c:pt>
                      <c:pt idx="79" formatCode="0">
                        <c:v>31</c:v>
                      </c:pt>
                      <c:pt idx="80" formatCode="0">
                        <c:v>29</c:v>
                      </c:pt>
                      <c:pt idx="81" formatCode="0">
                        <c:v>27</c:v>
                      </c:pt>
                      <c:pt idx="82" formatCode="0">
                        <c:v>26</c:v>
                      </c:pt>
                      <c:pt idx="83" formatCode="0">
                        <c:v>24</c:v>
                      </c:pt>
                      <c:pt idx="84" formatCode="0">
                        <c:v>22</c:v>
                      </c:pt>
                      <c:pt idx="85" formatCode="0">
                        <c:v>20</c:v>
                      </c:pt>
                      <c:pt idx="86" formatCode="0">
                        <c:v>20</c:v>
                      </c:pt>
                      <c:pt idx="87" formatCode="0">
                        <c:v>22</c:v>
                      </c:pt>
                      <c:pt idx="88" formatCode="0">
                        <c:v>23</c:v>
                      </c:pt>
                      <c:pt idx="89" formatCode="0">
                        <c:v>25</c:v>
                      </c:pt>
                      <c:pt idx="90" formatCode="0">
                        <c:v>28</c:v>
                      </c:pt>
                      <c:pt idx="91" formatCode="0">
                        <c:v>22</c:v>
                      </c:pt>
                      <c:pt idx="92" formatCode="0">
                        <c:v>20</c:v>
                      </c:pt>
                      <c:pt idx="93" formatCode="0">
                        <c:v>19</c:v>
                      </c:pt>
                      <c:pt idx="94" formatCode="0">
                        <c:v>18</c:v>
                      </c:pt>
                      <c:pt idx="95" formatCode="0">
                        <c:v>17</c:v>
                      </c:pt>
                      <c:pt idx="96" formatCode="0">
                        <c:v>16</c:v>
                      </c:pt>
                      <c:pt idx="97" formatCode="0">
                        <c:v>15</c:v>
                      </c:pt>
                      <c:pt idx="98" formatCode="0">
                        <c:v>14</c:v>
                      </c:pt>
                      <c:pt idx="99" formatCode="0">
                        <c:v>13</c:v>
                      </c:pt>
                      <c:pt idx="100" formatCode="0">
                        <c:v>15</c:v>
                      </c:pt>
                      <c:pt idx="101" formatCode="0">
                        <c:v>15</c:v>
                      </c:pt>
                      <c:pt idx="102" formatCode="0">
                        <c:v>14</c:v>
                      </c:pt>
                      <c:pt idx="103" formatCode="0">
                        <c:v>13</c:v>
                      </c:pt>
                    </c:numCache>
                  </c:numRef>
                </c:val>
                <c:smooth val="0"/>
                <c:extLst xmlns:c15="http://schemas.microsoft.com/office/drawing/2012/chart">
                  <c:ext xmlns:c16="http://schemas.microsoft.com/office/drawing/2014/chart" uri="{C3380CC4-5D6E-409C-BE32-E72D297353CC}">
                    <c16:uniqueId val="{0000002D-705D-4F0A-A385-AB4DC8980013}"/>
                  </c:ext>
                </c:extLst>
              </c15:ser>
            </c15:filteredLineSeries>
            <c15:filteredLineSeries>
              <c15:ser>
                <c:idx val="42"/>
                <c:order val="42"/>
                <c:tx>
                  <c:strRef>
                    <c:extLst xmlns:c15="http://schemas.microsoft.com/office/drawing/2012/chart">
                      <c:ext xmlns:c15="http://schemas.microsoft.com/office/drawing/2012/chart" uri="{02D57815-91ED-43cb-92C2-25804820EDAC}">
                        <c15:formulaRef>
                          <c15:sqref>'Table for graphs 25-26'!$A$44</c15:sqref>
                        </c15:formulaRef>
                      </c:ext>
                    </c:extLst>
                    <c:strCache>
                      <c:ptCount val="1"/>
                      <c:pt idx="0">
                        <c:v>Upper Gastrointestinal - Trajectory Total</c:v>
                      </c:pt>
                    </c:strCache>
                  </c:strRef>
                </c:tx>
                <c:spPr>
                  <a:ln w="28575" cap="rnd">
                    <a:solidFill>
                      <a:schemeClr val="accent5">
                        <a:shade val="93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25-26'!$B$44:$DA$44</c15:sqref>
                        </c15:formulaRef>
                      </c:ext>
                    </c:extLst>
                    <c:numCache>
                      <c:formatCode>General</c:formatCode>
                      <c:ptCount val="104"/>
                      <c:pt idx="52" formatCode="0">
                        <c:v>23</c:v>
                      </c:pt>
                      <c:pt idx="53" formatCode="0">
                        <c:v>23</c:v>
                      </c:pt>
                      <c:pt idx="54" formatCode="0">
                        <c:v>22</c:v>
                      </c:pt>
                      <c:pt idx="55" formatCode="0">
                        <c:v>21</c:v>
                      </c:pt>
                      <c:pt idx="56" formatCode="0">
                        <c:v>20</c:v>
                      </c:pt>
                      <c:pt idx="57" formatCode="0">
                        <c:v>20</c:v>
                      </c:pt>
                      <c:pt idx="58" formatCode="0">
                        <c:v>17</c:v>
                      </c:pt>
                      <c:pt idx="59" formatCode="0">
                        <c:v>17</c:v>
                      </c:pt>
                      <c:pt idx="60" formatCode="0">
                        <c:v>17</c:v>
                      </c:pt>
                      <c:pt idx="61" formatCode="0">
                        <c:v>18</c:v>
                      </c:pt>
                      <c:pt idx="62" formatCode="0">
                        <c:v>17</c:v>
                      </c:pt>
                      <c:pt idx="63" formatCode="0">
                        <c:v>16</c:v>
                      </c:pt>
                      <c:pt idx="64" formatCode="0">
                        <c:v>16</c:v>
                      </c:pt>
                      <c:pt idx="65" formatCode="0">
                        <c:v>18</c:v>
                      </c:pt>
                      <c:pt idx="66" formatCode="0">
                        <c:v>18</c:v>
                      </c:pt>
                      <c:pt idx="67" formatCode="0">
                        <c:v>18</c:v>
                      </c:pt>
                      <c:pt idx="68" formatCode="0">
                        <c:v>18</c:v>
                      </c:pt>
                      <c:pt idx="69" formatCode="0">
                        <c:v>19</c:v>
                      </c:pt>
                      <c:pt idx="70" formatCode="0">
                        <c:v>19</c:v>
                      </c:pt>
                      <c:pt idx="71" formatCode="0">
                        <c:v>18</c:v>
                      </c:pt>
                      <c:pt idx="72" formatCode="0">
                        <c:v>18</c:v>
                      </c:pt>
                      <c:pt idx="73" formatCode="0">
                        <c:v>17</c:v>
                      </c:pt>
                      <c:pt idx="74" formatCode="0">
                        <c:v>18</c:v>
                      </c:pt>
                      <c:pt idx="75" formatCode="0">
                        <c:v>19</c:v>
                      </c:pt>
                      <c:pt idx="76" formatCode="0">
                        <c:v>17</c:v>
                      </c:pt>
                      <c:pt idx="77" formatCode="0">
                        <c:v>16</c:v>
                      </c:pt>
                      <c:pt idx="78" formatCode="0">
                        <c:v>15</c:v>
                      </c:pt>
                      <c:pt idx="79" formatCode="0">
                        <c:v>14</c:v>
                      </c:pt>
                      <c:pt idx="80" formatCode="0">
                        <c:v>14</c:v>
                      </c:pt>
                      <c:pt idx="81" formatCode="0">
                        <c:v>14</c:v>
                      </c:pt>
                      <c:pt idx="82" formatCode="0">
                        <c:v>14</c:v>
                      </c:pt>
                      <c:pt idx="83" formatCode="0">
                        <c:v>16</c:v>
                      </c:pt>
                      <c:pt idx="84" formatCode="0">
                        <c:v>15</c:v>
                      </c:pt>
                      <c:pt idx="85" formatCode="0">
                        <c:v>15</c:v>
                      </c:pt>
                      <c:pt idx="86" formatCode="0">
                        <c:v>14</c:v>
                      </c:pt>
                      <c:pt idx="87" formatCode="0">
                        <c:v>13</c:v>
                      </c:pt>
                      <c:pt idx="88" formatCode="0">
                        <c:v>14</c:v>
                      </c:pt>
                      <c:pt idx="89" formatCode="0">
                        <c:v>15</c:v>
                      </c:pt>
                      <c:pt idx="90" formatCode="0">
                        <c:v>14</c:v>
                      </c:pt>
                      <c:pt idx="91" formatCode="0">
                        <c:v>13</c:v>
                      </c:pt>
                      <c:pt idx="92" formatCode="0">
                        <c:v>13</c:v>
                      </c:pt>
                      <c:pt idx="93" formatCode="0">
                        <c:v>12</c:v>
                      </c:pt>
                      <c:pt idx="94" formatCode="0">
                        <c:v>11</c:v>
                      </c:pt>
                      <c:pt idx="95" formatCode="0">
                        <c:v>10</c:v>
                      </c:pt>
                      <c:pt idx="96" formatCode="0">
                        <c:v>10</c:v>
                      </c:pt>
                      <c:pt idx="97" formatCode="0">
                        <c:v>10</c:v>
                      </c:pt>
                      <c:pt idx="98" formatCode="0">
                        <c:v>10</c:v>
                      </c:pt>
                      <c:pt idx="99" formatCode="0">
                        <c:v>10</c:v>
                      </c:pt>
                      <c:pt idx="100" formatCode="0">
                        <c:v>10</c:v>
                      </c:pt>
                      <c:pt idx="101" formatCode="0">
                        <c:v>10</c:v>
                      </c:pt>
                      <c:pt idx="102" formatCode="0">
                        <c:v>11</c:v>
                      </c:pt>
                      <c:pt idx="103" formatCode="0">
                        <c:v>11</c:v>
                      </c:pt>
                    </c:numCache>
                  </c:numRef>
                </c:val>
                <c:smooth val="0"/>
                <c:extLst xmlns:c15="http://schemas.microsoft.com/office/drawing/2012/chart">
                  <c:ext xmlns:c16="http://schemas.microsoft.com/office/drawing/2014/chart" uri="{C3380CC4-5D6E-409C-BE32-E72D297353CC}">
                    <c16:uniqueId val="{0000002E-705D-4F0A-A385-AB4DC8980013}"/>
                  </c:ext>
                </c:extLst>
              </c15:ser>
            </c15:filteredLineSeries>
            <c15:filteredLineSeries>
              <c15:ser>
                <c:idx val="43"/>
                <c:order val="43"/>
                <c:tx>
                  <c:strRef>
                    <c:extLst xmlns:c15="http://schemas.microsoft.com/office/drawing/2012/chart">
                      <c:ext xmlns:c15="http://schemas.microsoft.com/office/drawing/2012/chart" uri="{02D57815-91ED-43cb-92C2-25804820EDAC}">
                        <c15:formulaRef>
                          <c15:sqref>'Table for graphs 25-26'!$A$45</c15:sqref>
                        </c15:formulaRef>
                      </c:ext>
                    </c:extLst>
                    <c:strCache>
                      <c:ptCount val="1"/>
                      <c:pt idx="0">
                        <c:v>Urological - Trajectory Total</c:v>
                      </c:pt>
                    </c:strCache>
                  </c:strRef>
                </c:tx>
                <c:spPr>
                  <a:ln w="28575" cap="rnd">
                    <a:solidFill>
                      <a:schemeClr val="accent5">
                        <a:shade val="94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25-26'!$B$45:$DA$45</c15:sqref>
                        </c15:formulaRef>
                      </c:ext>
                    </c:extLst>
                    <c:numCache>
                      <c:formatCode>General</c:formatCode>
                      <c:ptCount val="104"/>
                      <c:pt idx="52" formatCode="0">
                        <c:v>34</c:v>
                      </c:pt>
                      <c:pt idx="53" formatCode="0">
                        <c:v>34</c:v>
                      </c:pt>
                      <c:pt idx="54" formatCode="0">
                        <c:v>34</c:v>
                      </c:pt>
                      <c:pt idx="55" formatCode="0">
                        <c:v>34</c:v>
                      </c:pt>
                      <c:pt idx="56" formatCode="0">
                        <c:v>33</c:v>
                      </c:pt>
                      <c:pt idx="57" formatCode="0">
                        <c:v>32</c:v>
                      </c:pt>
                      <c:pt idx="58" formatCode="0">
                        <c:v>32</c:v>
                      </c:pt>
                      <c:pt idx="59" formatCode="0">
                        <c:v>32</c:v>
                      </c:pt>
                      <c:pt idx="60" formatCode="0">
                        <c:v>31</c:v>
                      </c:pt>
                      <c:pt idx="61" formatCode="0">
                        <c:v>33</c:v>
                      </c:pt>
                      <c:pt idx="62" formatCode="0">
                        <c:v>32</c:v>
                      </c:pt>
                      <c:pt idx="63" formatCode="0">
                        <c:v>31</c:v>
                      </c:pt>
                      <c:pt idx="64" formatCode="0">
                        <c:v>31</c:v>
                      </c:pt>
                      <c:pt idx="65" formatCode="0">
                        <c:v>31</c:v>
                      </c:pt>
                      <c:pt idx="66" formatCode="0">
                        <c:v>30</c:v>
                      </c:pt>
                      <c:pt idx="67" formatCode="0">
                        <c:v>29</c:v>
                      </c:pt>
                      <c:pt idx="68" formatCode="0">
                        <c:v>29</c:v>
                      </c:pt>
                      <c:pt idx="69" formatCode="0">
                        <c:v>30</c:v>
                      </c:pt>
                      <c:pt idx="70" formatCode="0">
                        <c:v>29</c:v>
                      </c:pt>
                      <c:pt idx="71" formatCode="0">
                        <c:v>28</c:v>
                      </c:pt>
                      <c:pt idx="72" formatCode="0">
                        <c:v>29</c:v>
                      </c:pt>
                      <c:pt idx="73" formatCode="0">
                        <c:v>31</c:v>
                      </c:pt>
                      <c:pt idx="74" formatCode="0">
                        <c:v>28</c:v>
                      </c:pt>
                      <c:pt idx="75" formatCode="0">
                        <c:v>28</c:v>
                      </c:pt>
                      <c:pt idx="76" formatCode="0">
                        <c:v>28</c:v>
                      </c:pt>
                      <c:pt idx="77" formatCode="0">
                        <c:v>27</c:v>
                      </c:pt>
                      <c:pt idx="78" formatCode="0">
                        <c:v>27</c:v>
                      </c:pt>
                      <c:pt idx="79" formatCode="0">
                        <c:v>26</c:v>
                      </c:pt>
                      <c:pt idx="80" formatCode="0">
                        <c:v>25</c:v>
                      </c:pt>
                      <c:pt idx="81" formatCode="0">
                        <c:v>25</c:v>
                      </c:pt>
                      <c:pt idx="82" formatCode="0">
                        <c:v>24</c:v>
                      </c:pt>
                      <c:pt idx="83" formatCode="0">
                        <c:v>23</c:v>
                      </c:pt>
                      <c:pt idx="84" formatCode="0">
                        <c:v>22</c:v>
                      </c:pt>
                      <c:pt idx="85" formatCode="0">
                        <c:v>21</c:v>
                      </c:pt>
                      <c:pt idx="86" formatCode="0">
                        <c:v>20</c:v>
                      </c:pt>
                      <c:pt idx="87" formatCode="0">
                        <c:v>20</c:v>
                      </c:pt>
                      <c:pt idx="88" formatCode="0">
                        <c:v>21</c:v>
                      </c:pt>
                      <c:pt idx="89" formatCode="0">
                        <c:v>20</c:v>
                      </c:pt>
                      <c:pt idx="90" formatCode="0">
                        <c:v>20</c:v>
                      </c:pt>
                      <c:pt idx="91" formatCode="0">
                        <c:v>22</c:v>
                      </c:pt>
                      <c:pt idx="92" formatCode="0">
                        <c:v>21</c:v>
                      </c:pt>
                      <c:pt idx="93" formatCode="0">
                        <c:v>21</c:v>
                      </c:pt>
                      <c:pt idx="94" formatCode="0">
                        <c:v>19</c:v>
                      </c:pt>
                      <c:pt idx="95" formatCode="0">
                        <c:v>18</c:v>
                      </c:pt>
                      <c:pt idx="96" formatCode="0">
                        <c:v>17</c:v>
                      </c:pt>
                      <c:pt idx="97" formatCode="0">
                        <c:v>16</c:v>
                      </c:pt>
                      <c:pt idx="98" formatCode="0">
                        <c:v>18</c:v>
                      </c:pt>
                      <c:pt idx="99" formatCode="0">
                        <c:v>15</c:v>
                      </c:pt>
                      <c:pt idx="100" formatCode="0">
                        <c:v>14</c:v>
                      </c:pt>
                      <c:pt idx="101" formatCode="0">
                        <c:v>14</c:v>
                      </c:pt>
                      <c:pt idx="102" formatCode="0">
                        <c:v>14</c:v>
                      </c:pt>
                      <c:pt idx="103" formatCode="0">
                        <c:v>14</c:v>
                      </c:pt>
                    </c:numCache>
                  </c:numRef>
                </c:val>
                <c:smooth val="0"/>
                <c:extLst xmlns:c15="http://schemas.microsoft.com/office/drawing/2012/chart">
                  <c:ext xmlns:c16="http://schemas.microsoft.com/office/drawing/2014/chart" uri="{C3380CC4-5D6E-409C-BE32-E72D297353CC}">
                    <c16:uniqueId val="{0000002F-705D-4F0A-A385-AB4DC8980013}"/>
                  </c:ext>
                </c:extLst>
              </c15:ser>
            </c15:filteredLineSeries>
          </c:ext>
        </c:extLst>
      </c:lineChart>
      <c:dateAx>
        <c:axId val="545995631"/>
        <c:scaling>
          <c:orientation val="minMax"/>
        </c:scaling>
        <c:delete val="0"/>
        <c:axPos val="b"/>
        <c:numFmt formatCode="m/d/yyyy"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crossAx val="545998543"/>
        <c:crosses val="autoZero"/>
        <c:auto val="1"/>
        <c:lblOffset val="100"/>
        <c:baseTimeUnit val="days"/>
        <c:majorUnit val="14"/>
        <c:majorTimeUnit val="days"/>
        <c:minorUnit val="7"/>
        <c:minorTimeUnit val="days"/>
      </c:dateAx>
      <c:valAx>
        <c:axId val="545998543"/>
        <c:scaling>
          <c:orientation val="minMax"/>
        </c:scaling>
        <c:delete val="0"/>
        <c:axPos val="l"/>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545995631"/>
        <c:crosses val="autoZero"/>
        <c:crossBetween val="between"/>
      </c:valAx>
      <c:spPr>
        <a:noFill/>
        <a:ln>
          <a:noFill/>
        </a:ln>
        <a:effectLst/>
      </c:spPr>
    </c:plotArea>
    <c:legend>
      <c:legendPos val="b"/>
      <c:layout>
        <c:manualLayout>
          <c:xMode val="edge"/>
          <c:yMode val="edge"/>
          <c:x val="2.1541785537677355E-2"/>
          <c:y val="0.95651202050500383"/>
          <c:w val="0.96211775868718619"/>
          <c:h val="4.096317316637537E-2"/>
        </c:manualLayout>
      </c:layout>
      <c:overlay val="0"/>
      <c:spPr>
        <a:noFill/>
        <a:ln>
          <a:noFill/>
        </a:ln>
        <a:effectLst/>
      </c:spPr>
      <c:txPr>
        <a:bodyPr rot="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solidFill>
      <a:schemeClr val="bg1"/>
    </a:solidFill>
    <a:ln w="3175" cap="flat" cmpd="sng" algn="ctr">
      <a:solidFill>
        <a:schemeClr val="tx1">
          <a:lumMod val="15000"/>
          <a:lumOff val="85000"/>
        </a:schemeClr>
      </a:solidFill>
      <a:round/>
    </a:ln>
    <a:effectLst/>
  </c:spPr>
  <c:txPr>
    <a:bodyPr/>
    <a:lstStyle/>
    <a:p>
      <a:pPr>
        <a:defRPr/>
      </a:pPr>
      <a:endParaRPr lang="en-US"/>
    </a:p>
  </c:txPr>
  <c:externalData r:id="rId3">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1400" b="0" i="0" u="none" strike="noStrike" baseline="0">
                <a:solidFill>
                  <a:srgbClr val="333333"/>
                </a:solidFill>
                <a:latin typeface="Calibri"/>
                <a:ea typeface="Calibri"/>
                <a:cs typeface="Calibri"/>
              </a:defRPr>
            </a:pPr>
            <a:r>
              <a:rPr lang="en-GB"/>
              <a:t>Gynaecological SCP Performance</a:t>
            </a:r>
          </a:p>
        </c:rich>
      </c:tx>
      <c:overlay val="0"/>
      <c:spPr>
        <a:noFill/>
        <a:ln w="25400">
          <a:noFill/>
        </a:ln>
      </c:spPr>
    </c:title>
    <c:autoTitleDeleted val="0"/>
    <c:plotArea>
      <c:layout/>
      <c:lineChart>
        <c:grouping val="standard"/>
        <c:varyColors val="0"/>
        <c:ser>
          <c:idx val="3"/>
          <c:order val="0"/>
          <c:tx>
            <c:strRef>
              <c:f>'Data &amp; Graphs'!$A$27</c:f>
              <c:strCache>
                <c:ptCount val="1"/>
                <c:pt idx="0">
                  <c:v>%</c:v>
                </c:pt>
              </c:strCache>
            </c:strRef>
          </c:tx>
          <c:spPr>
            <a:ln w="28575" cap="rnd">
              <a:solidFill>
                <a:schemeClr val="accent4"/>
              </a:solidFill>
              <a:round/>
            </a:ln>
            <a:effectLst/>
          </c:spPr>
          <c:marker>
            <c:symbol val="none"/>
          </c:marker>
          <c:dLbls>
            <c:spPr>
              <a:noFill/>
              <a:ln w="25400">
                <a:noFill/>
              </a:ln>
            </c:spPr>
            <c:txPr>
              <a:bodyPr wrap="square" lIns="38100" tIns="19050" rIns="38100" bIns="19050" anchor="ctr">
                <a:spAutoFit/>
              </a:bodyPr>
              <a:lstStyle/>
              <a:p>
                <a:pPr>
                  <a:defRPr sz="1800" b="0" i="0" u="none" strike="noStrike" baseline="0">
                    <a:solidFill>
                      <a:srgbClr val="333333"/>
                    </a:solidFill>
                    <a:latin typeface="Calibri"/>
                    <a:ea typeface="Calibri"/>
                    <a:cs typeface="Calibri"/>
                  </a:defRPr>
                </a:pPr>
                <a:endParaRPr lang="en-US"/>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numRef>
              <c:f>'Data &amp; Graphs'!$B$23:$AC$23</c:f>
              <c:numCache>
                <c:formatCode>mmm\ yy</c:formatCode>
                <c:ptCount val="28"/>
                <c:pt idx="0">
                  <c:v>45017</c:v>
                </c:pt>
                <c:pt idx="1">
                  <c:v>45047</c:v>
                </c:pt>
                <c:pt idx="2">
                  <c:v>45078</c:v>
                </c:pt>
                <c:pt idx="3">
                  <c:v>45108</c:v>
                </c:pt>
                <c:pt idx="4">
                  <c:v>45139</c:v>
                </c:pt>
                <c:pt idx="5">
                  <c:v>45170</c:v>
                </c:pt>
                <c:pt idx="6">
                  <c:v>45200</c:v>
                </c:pt>
                <c:pt idx="7">
                  <c:v>45231</c:v>
                </c:pt>
                <c:pt idx="8">
                  <c:v>45261</c:v>
                </c:pt>
                <c:pt idx="9">
                  <c:v>45292</c:v>
                </c:pt>
                <c:pt idx="10">
                  <c:v>45323</c:v>
                </c:pt>
                <c:pt idx="11">
                  <c:v>45352</c:v>
                </c:pt>
                <c:pt idx="12">
                  <c:v>45383</c:v>
                </c:pt>
                <c:pt idx="13">
                  <c:v>45413</c:v>
                </c:pt>
                <c:pt idx="14">
                  <c:v>45444</c:v>
                </c:pt>
                <c:pt idx="15">
                  <c:v>45474</c:v>
                </c:pt>
                <c:pt idx="16">
                  <c:v>45505</c:v>
                </c:pt>
                <c:pt idx="17">
                  <c:v>45536</c:v>
                </c:pt>
                <c:pt idx="18">
                  <c:v>45566</c:v>
                </c:pt>
                <c:pt idx="19">
                  <c:v>45597</c:v>
                </c:pt>
                <c:pt idx="20">
                  <c:v>45627</c:v>
                </c:pt>
                <c:pt idx="21">
                  <c:v>45658</c:v>
                </c:pt>
                <c:pt idx="22">
                  <c:v>45689</c:v>
                </c:pt>
                <c:pt idx="23" formatCode="mmm\-yy">
                  <c:v>45717</c:v>
                </c:pt>
                <c:pt idx="24" formatCode="mmm\-yy">
                  <c:v>45748</c:v>
                </c:pt>
                <c:pt idx="25" formatCode="mmm\-yy">
                  <c:v>45778</c:v>
                </c:pt>
                <c:pt idx="26" formatCode="mmm\-yy">
                  <c:v>45809</c:v>
                </c:pt>
                <c:pt idx="27" formatCode="mmm\-yy">
                  <c:v>45839</c:v>
                </c:pt>
              </c:numCache>
            </c:numRef>
          </c:cat>
          <c:val>
            <c:numRef>
              <c:f>'Data &amp; Graphs'!$B$27:$AC$27</c:f>
              <c:numCache>
                <c:formatCode>0%</c:formatCode>
                <c:ptCount val="28"/>
                <c:pt idx="0">
                  <c:v>0.22222222222222221</c:v>
                </c:pt>
                <c:pt idx="1">
                  <c:v>0.23529411764705882</c:v>
                </c:pt>
                <c:pt idx="2">
                  <c:v>0.33333333333333331</c:v>
                </c:pt>
                <c:pt idx="3">
                  <c:v>0.16666666666666666</c:v>
                </c:pt>
                <c:pt idx="4">
                  <c:v>0.25</c:v>
                </c:pt>
                <c:pt idx="5">
                  <c:v>0.25</c:v>
                </c:pt>
                <c:pt idx="6">
                  <c:v>0.45454545454545453</c:v>
                </c:pt>
                <c:pt idx="7">
                  <c:v>0.14285714285714285</c:v>
                </c:pt>
                <c:pt idx="8">
                  <c:v>7.1428571428571425E-2</c:v>
                </c:pt>
                <c:pt idx="9">
                  <c:v>0.21428571428571427</c:v>
                </c:pt>
                <c:pt idx="10">
                  <c:v>0.26666666666666666</c:v>
                </c:pt>
                <c:pt idx="11">
                  <c:v>0.1111111111111111</c:v>
                </c:pt>
                <c:pt idx="12">
                  <c:v>0.125</c:v>
                </c:pt>
                <c:pt idx="13">
                  <c:v>0.41666666666666669</c:v>
                </c:pt>
                <c:pt idx="14">
                  <c:v>0.45454545454545453</c:v>
                </c:pt>
                <c:pt idx="15">
                  <c:v>0.25</c:v>
                </c:pt>
                <c:pt idx="16">
                  <c:v>0.25</c:v>
                </c:pt>
                <c:pt idx="17">
                  <c:v>0.27272727272727271</c:v>
                </c:pt>
                <c:pt idx="18">
                  <c:v>0.375</c:v>
                </c:pt>
                <c:pt idx="19">
                  <c:v>0.6</c:v>
                </c:pt>
                <c:pt idx="20">
                  <c:v>0.1111111111111111</c:v>
                </c:pt>
                <c:pt idx="21">
                  <c:v>0.1</c:v>
                </c:pt>
                <c:pt idx="22">
                  <c:v>0.38461538461538464</c:v>
                </c:pt>
                <c:pt idx="23">
                  <c:v>0.625</c:v>
                </c:pt>
                <c:pt idx="24">
                  <c:v>0.5</c:v>
                </c:pt>
                <c:pt idx="25">
                  <c:v>0.33333333333333331</c:v>
                </c:pt>
                <c:pt idx="26">
                  <c:v>0.46666666666666667</c:v>
                </c:pt>
                <c:pt idx="27">
                  <c:v>0.14285714285714285</c:v>
                </c:pt>
              </c:numCache>
            </c:numRef>
          </c:val>
          <c:smooth val="0"/>
          <c:extLst>
            <c:ext xmlns:c16="http://schemas.microsoft.com/office/drawing/2014/chart" uri="{C3380CC4-5D6E-409C-BE32-E72D297353CC}">
              <c16:uniqueId val="{00000002-3E6A-4263-9017-056F44C6BDCA}"/>
            </c:ext>
          </c:extLst>
        </c:ser>
        <c:dLbls>
          <c:showLegendKey val="0"/>
          <c:showVal val="0"/>
          <c:showCatName val="0"/>
          <c:showSerName val="0"/>
          <c:showPercent val="0"/>
          <c:showBubbleSize val="0"/>
        </c:dLbls>
        <c:smooth val="0"/>
        <c:axId val="984402128"/>
        <c:axId val="1"/>
      </c:lineChart>
      <c:dateAx>
        <c:axId val="984402128"/>
        <c:scaling>
          <c:orientation val="minMax"/>
        </c:scaling>
        <c:delete val="0"/>
        <c:axPos val="b"/>
        <c:numFmt formatCode="mmm\ yy" sourceLinked="0"/>
        <c:majorTickMark val="out"/>
        <c:minorTickMark val="none"/>
        <c:tickLblPos val="nextTo"/>
        <c:spPr>
          <a:noFill/>
          <a:ln w="9525" cap="flat" cmpd="sng" algn="ctr">
            <a:solidFill>
              <a:schemeClr val="tx1">
                <a:lumMod val="15000"/>
                <a:lumOff val="85000"/>
              </a:schemeClr>
            </a:solidFill>
            <a:round/>
          </a:ln>
          <a:effectLst/>
        </c:spPr>
        <c:txPr>
          <a:bodyPr rot="-5400000" vert="horz"/>
          <a:lstStyle/>
          <a:p>
            <a:pPr>
              <a:defRPr sz="1400" b="0" i="0" u="none" strike="noStrike" baseline="0">
                <a:solidFill>
                  <a:srgbClr val="333333"/>
                </a:solidFill>
                <a:latin typeface="Calibri"/>
                <a:ea typeface="Calibri"/>
                <a:cs typeface="Calibri"/>
              </a:defRPr>
            </a:pPr>
            <a:endParaRPr lang="en-US"/>
          </a:p>
        </c:txPr>
        <c:crossAx val="1"/>
        <c:crosses val="autoZero"/>
        <c:auto val="1"/>
        <c:lblOffset val="100"/>
        <c:baseTimeUnit val="months"/>
        <c:majorUnit val="1"/>
        <c:majorTimeUnit val="months"/>
      </c:dateAx>
      <c:valAx>
        <c:axId val="1"/>
        <c:scaling>
          <c:orientation val="minMax"/>
          <c:max val="1"/>
        </c:scaling>
        <c:delete val="0"/>
        <c:axPos val="l"/>
        <c:numFmt formatCode="0%" sourceLinked="1"/>
        <c:majorTickMark val="none"/>
        <c:minorTickMark val="none"/>
        <c:tickLblPos val="nextTo"/>
        <c:spPr>
          <a:ln w="9525">
            <a:noFill/>
          </a:ln>
        </c:spPr>
        <c:txPr>
          <a:bodyPr rot="0" vert="horz"/>
          <a:lstStyle/>
          <a:p>
            <a:pPr>
              <a:defRPr sz="1400" b="0" i="0" u="none" strike="noStrike" baseline="0">
                <a:solidFill>
                  <a:srgbClr val="333333"/>
                </a:solidFill>
                <a:latin typeface="Calibri"/>
                <a:ea typeface="Calibri"/>
                <a:cs typeface="Calibri"/>
              </a:defRPr>
            </a:pPr>
            <a:endParaRPr lang="en-US"/>
          </a:p>
        </c:txPr>
        <c:crossAx val="984402128"/>
        <c:crosses val="autoZero"/>
        <c:crossBetween val="between"/>
      </c:valAx>
      <c:spPr>
        <a:noFill/>
        <a:ln w="25400">
          <a:noFill/>
        </a:ln>
      </c:spPr>
    </c:plotArea>
    <c:plotVisOnly val="1"/>
    <c:dispBlanksAs val="gap"/>
    <c:showDLblsOverMax val="0"/>
  </c:chart>
  <c:spPr>
    <a:solidFill>
      <a:schemeClr val="bg1"/>
    </a:solidFill>
    <a:ln w="9525" cap="flat" cmpd="sng" algn="ctr">
      <a:solidFill>
        <a:schemeClr val="tx1">
          <a:lumMod val="15000"/>
          <a:lumOff val="85000"/>
        </a:schemeClr>
      </a:solidFill>
      <a:round/>
    </a:ln>
    <a:effectLst/>
  </c:spPr>
  <c:txPr>
    <a:bodyPr/>
    <a:lstStyle/>
    <a:p>
      <a:pPr>
        <a:defRPr sz="1000" b="0" i="0" u="none" strike="noStrike" baseline="0">
          <a:solidFill>
            <a:srgbClr val="000000"/>
          </a:solidFill>
          <a:latin typeface="Calibri"/>
          <a:ea typeface="Calibri"/>
          <a:cs typeface="Calibri"/>
        </a:defRPr>
      </a:pPr>
      <a:endParaRPr lang="en-US"/>
    </a:p>
  </c:txPr>
  <c:externalData r:id="rId1">
    <c:autoUpdate val="0"/>
  </c:externalData>
</c:chartSpace>
</file>

<file path=ppt/charts/chart1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1400" b="0" i="0" u="none" strike="noStrike" baseline="0">
                <a:solidFill>
                  <a:srgbClr val="333333"/>
                </a:solidFill>
                <a:latin typeface="Calibri"/>
                <a:ea typeface="Calibri"/>
                <a:cs typeface="Calibri"/>
              </a:defRPr>
            </a:pPr>
            <a:r>
              <a:rPr lang="en-GB"/>
              <a:t>Breast Performance</a:t>
            </a:r>
          </a:p>
        </c:rich>
      </c:tx>
      <c:overlay val="0"/>
      <c:spPr>
        <a:noFill/>
        <a:ln w="25400">
          <a:noFill/>
        </a:ln>
      </c:spPr>
    </c:title>
    <c:autoTitleDeleted val="0"/>
    <c:plotArea>
      <c:layout/>
      <c:lineChart>
        <c:grouping val="standard"/>
        <c:varyColors val="0"/>
        <c:ser>
          <c:idx val="3"/>
          <c:order val="0"/>
          <c:tx>
            <c:strRef>
              <c:f>'Data &amp; Graphs'!$A$6</c:f>
              <c:strCache>
                <c:ptCount val="1"/>
                <c:pt idx="0">
                  <c:v>%</c:v>
                </c:pt>
              </c:strCache>
            </c:strRef>
          </c:tx>
          <c:spPr>
            <a:ln w="28575" cap="rnd">
              <a:solidFill>
                <a:schemeClr val="accent4"/>
              </a:solidFill>
              <a:round/>
            </a:ln>
            <a:effectLst/>
          </c:spPr>
          <c:marker>
            <c:symbol val="none"/>
          </c:marker>
          <c:dLbls>
            <c:spPr>
              <a:noFill/>
              <a:ln w="25400">
                <a:noFill/>
              </a:ln>
            </c:spPr>
            <c:txPr>
              <a:bodyPr wrap="square" lIns="38100" tIns="19050" rIns="38100" bIns="19050" anchor="ctr">
                <a:spAutoFit/>
              </a:bodyPr>
              <a:lstStyle/>
              <a:p>
                <a:pPr>
                  <a:defRPr sz="1800" b="0" i="0" u="none" strike="noStrike" baseline="0">
                    <a:solidFill>
                      <a:srgbClr val="333333"/>
                    </a:solidFill>
                    <a:latin typeface="Calibri"/>
                    <a:ea typeface="Calibri"/>
                    <a:cs typeface="Calibri"/>
                  </a:defRPr>
                </a:pPr>
                <a:endParaRPr lang="en-US"/>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numRef>
              <c:f>'Data &amp; Graphs'!$B$2:$AC$2</c:f>
              <c:numCache>
                <c:formatCode>mmm\ yy</c:formatCode>
                <c:ptCount val="28"/>
                <c:pt idx="0">
                  <c:v>45017</c:v>
                </c:pt>
                <c:pt idx="1">
                  <c:v>45047</c:v>
                </c:pt>
                <c:pt idx="2">
                  <c:v>45078</c:v>
                </c:pt>
                <c:pt idx="3">
                  <c:v>45108</c:v>
                </c:pt>
                <c:pt idx="4">
                  <c:v>45139</c:v>
                </c:pt>
                <c:pt idx="5">
                  <c:v>45170</c:v>
                </c:pt>
                <c:pt idx="6">
                  <c:v>45200</c:v>
                </c:pt>
                <c:pt idx="7">
                  <c:v>45231</c:v>
                </c:pt>
                <c:pt idx="8">
                  <c:v>45261</c:v>
                </c:pt>
                <c:pt idx="9">
                  <c:v>45292</c:v>
                </c:pt>
                <c:pt idx="10">
                  <c:v>45323</c:v>
                </c:pt>
                <c:pt idx="11">
                  <c:v>45352</c:v>
                </c:pt>
                <c:pt idx="12">
                  <c:v>45383</c:v>
                </c:pt>
                <c:pt idx="13">
                  <c:v>45413</c:v>
                </c:pt>
                <c:pt idx="14">
                  <c:v>45444</c:v>
                </c:pt>
                <c:pt idx="15">
                  <c:v>45474</c:v>
                </c:pt>
                <c:pt idx="16">
                  <c:v>45505</c:v>
                </c:pt>
                <c:pt idx="17">
                  <c:v>45536</c:v>
                </c:pt>
                <c:pt idx="18">
                  <c:v>45566</c:v>
                </c:pt>
                <c:pt idx="19">
                  <c:v>45597</c:v>
                </c:pt>
                <c:pt idx="20">
                  <c:v>45627</c:v>
                </c:pt>
                <c:pt idx="21">
                  <c:v>45658</c:v>
                </c:pt>
                <c:pt idx="22">
                  <c:v>45689</c:v>
                </c:pt>
                <c:pt idx="23" formatCode="mmm\-yy">
                  <c:v>45717</c:v>
                </c:pt>
                <c:pt idx="24" formatCode="mmm\-yy">
                  <c:v>45748</c:v>
                </c:pt>
                <c:pt idx="25" formatCode="mmm\-yy">
                  <c:v>45778</c:v>
                </c:pt>
                <c:pt idx="26" formatCode="mmm\-yy">
                  <c:v>45809</c:v>
                </c:pt>
                <c:pt idx="27" formatCode="mmm\-yy">
                  <c:v>45839</c:v>
                </c:pt>
              </c:numCache>
            </c:numRef>
          </c:cat>
          <c:val>
            <c:numRef>
              <c:f>'Data &amp; Graphs'!$B$6:$AC$6</c:f>
              <c:numCache>
                <c:formatCode>0%</c:formatCode>
                <c:ptCount val="28"/>
                <c:pt idx="0">
                  <c:v>0.72727272727272729</c:v>
                </c:pt>
                <c:pt idx="1">
                  <c:v>0.33333333333333331</c:v>
                </c:pt>
                <c:pt idx="2">
                  <c:v>0.46666666666666667</c:v>
                </c:pt>
                <c:pt idx="3">
                  <c:v>0.5</c:v>
                </c:pt>
                <c:pt idx="4">
                  <c:v>0.42307692307692307</c:v>
                </c:pt>
                <c:pt idx="5">
                  <c:v>0.21739130434782608</c:v>
                </c:pt>
                <c:pt idx="6">
                  <c:v>0.3783783783783784</c:v>
                </c:pt>
                <c:pt idx="7">
                  <c:v>0.2</c:v>
                </c:pt>
                <c:pt idx="8">
                  <c:v>0.13157894736842105</c:v>
                </c:pt>
                <c:pt idx="9">
                  <c:v>0.26923076923076922</c:v>
                </c:pt>
                <c:pt idx="10">
                  <c:v>0.22222222222222221</c:v>
                </c:pt>
                <c:pt idx="11">
                  <c:v>0.38095238095238093</c:v>
                </c:pt>
                <c:pt idx="12">
                  <c:v>0.3888888888888889</c:v>
                </c:pt>
                <c:pt idx="13">
                  <c:v>0.3235294117647059</c:v>
                </c:pt>
                <c:pt idx="14">
                  <c:v>0.51515151515151514</c:v>
                </c:pt>
                <c:pt idx="15">
                  <c:v>0.47499999999999998</c:v>
                </c:pt>
                <c:pt idx="16">
                  <c:v>0.42222222222222222</c:v>
                </c:pt>
                <c:pt idx="17">
                  <c:v>0.6071428571428571</c:v>
                </c:pt>
                <c:pt idx="18">
                  <c:v>0.67647058823529416</c:v>
                </c:pt>
                <c:pt idx="19">
                  <c:v>0.69696969696969702</c:v>
                </c:pt>
                <c:pt idx="20">
                  <c:v>0.82051282051282048</c:v>
                </c:pt>
                <c:pt idx="21">
                  <c:v>0.60606060606060608</c:v>
                </c:pt>
                <c:pt idx="22">
                  <c:v>0.75</c:v>
                </c:pt>
                <c:pt idx="23">
                  <c:v>0.79411764705882348</c:v>
                </c:pt>
                <c:pt idx="24">
                  <c:v>0.6</c:v>
                </c:pt>
                <c:pt idx="25">
                  <c:v>0.6</c:v>
                </c:pt>
                <c:pt idx="26">
                  <c:v>0.62857142857142856</c:v>
                </c:pt>
                <c:pt idx="27">
                  <c:v>0.87878787878787878</c:v>
                </c:pt>
              </c:numCache>
            </c:numRef>
          </c:val>
          <c:smooth val="0"/>
          <c:extLst>
            <c:ext xmlns:c16="http://schemas.microsoft.com/office/drawing/2014/chart" uri="{C3380CC4-5D6E-409C-BE32-E72D297353CC}">
              <c16:uniqueId val="{00000002-A0BF-4EF8-96CA-C4EA96278C46}"/>
            </c:ext>
          </c:extLst>
        </c:ser>
        <c:dLbls>
          <c:showLegendKey val="0"/>
          <c:showVal val="0"/>
          <c:showCatName val="0"/>
          <c:showSerName val="0"/>
          <c:showPercent val="0"/>
          <c:showBubbleSize val="0"/>
        </c:dLbls>
        <c:smooth val="0"/>
        <c:axId val="984379568"/>
        <c:axId val="1"/>
      </c:lineChart>
      <c:dateAx>
        <c:axId val="984379568"/>
        <c:scaling>
          <c:orientation val="minMax"/>
        </c:scaling>
        <c:delete val="0"/>
        <c:axPos val="b"/>
        <c:numFmt formatCode="mmm\ yy" sourceLinked="0"/>
        <c:majorTickMark val="out"/>
        <c:minorTickMark val="none"/>
        <c:tickLblPos val="nextTo"/>
        <c:spPr>
          <a:noFill/>
          <a:ln w="9525" cap="flat" cmpd="sng" algn="ctr">
            <a:solidFill>
              <a:schemeClr val="tx1">
                <a:lumMod val="15000"/>
                <a:lumOff val="85000"/>
              </a:schemeClr>
            </a:solidFill>
            <a:round/>
          </a:ln>
          <a:effectLst/>
        </c:spPr>
        <c:txPr>
          <a:bodyPr rot="-2700000" vert="horz"/>
          <a:lstStyle/>
          <a:p>
            <a:pPr>
              <a:defRPr sz="1200" b="0" i="0" u="none" strike="noStrike" baseline="0">
                <a:solidFill>
                  <a:srgbClr val="333333"/>
                </a:solidFill>
                <a:latin typeface="Calibri"/>
                <a:ea typeface="Calibri"/>
                <a:cs typeface="Calibri"/>
              </a:defRPr>
            </a:pPr>
            <a:endParaRPr lang="en-US"/>
          </a:p>
        </c:txPr>
        <c:crossAx val="1"/>
        <c:crosses val="autoZero"/>
        <c:auto val="1"/>
        <c:lblOffset val="100"/>
        <c:baseTimeUnit val="months"/>
        <c:majorUnit val="1"/>
        <c:majorTimeUnit val="months"/>
      </c:dateAx>
      <c:valAx>
        <c:axId val="1"/>
        <c:scaling>
          <c:orientation val="minMax"/>
        </c:scaling>
        <c:delete val="0"/>
        <c:axPos val="l"/>
        <c:numFmt formatCode="0%" sourceLinked="1"/>
        <c:majorTickMark val="none"/>
        <c:minorTickMark val="none"/>
        <c:tickLblPos val="nextTo"/>
        <c:spPr>
          <a:ln w="9525">
            <a:noFill/>
          </a:ln>
        </c:spPr>
        <c:txPr>
          <a:bodyPr rot="0" vert="horz"/>
          <a:lstStyle/>
          <a:p>
            <a:pPr>
              <a:defRPr sz="900" b="0" i="0" u="none" strike="noStrike" baseline="0">
                <a:solidFill>
                  <a:srgbClr val="333333"/>
                </a:solidFill>
                <a:latin typeface="Calibri"/>
                <a:ea typeface="Calibri"/>
                <a:cs typeface="Calibri"/>
              </a:defRPr>
            </a:pPr>
            <a:endParaRPr lang="en-US"/>
          </a:p>
        </c:txPr>
        <c:crossAx val="984379568"/>
        <c:crosses val="autoZero"/>
        <c:crossBetween val="between"/>
      </c:valAx>
      <c:spPr>
        <a:noFill/>
        <a:ln w="25400">
          <a:noFill/>
        </a:ln>
      </c:spPr>
    </c:plotArea>
    <c:legend>
      <c:legendPos val="b"/>
      <c:layout>
        <c:manualLayout>
          <c:xMode val="edge"/>
          <c:yMode val="edge"/>
          <c:x val="0.21420476217451237"/>
          <c:y val="0.92878161536626103"/>
          <c:w val="0.50557117722355294"/>
          <c:h val="4.4918670621138107E-2"/>
        </c:manualLayout>
      </c:layout>
      <c:overlay val="0"/>
      <c:spPr>
        <a:noFill/>
        <a:ln w="25400">
          <a:noFill/>
        </a:ln>
      </c:spPr>
      <c:txPr>
        <a:bodyPr/>
        <a:lstStyle/>
        <a:p>
          <a:pPr>
            <a:defRPr sz="800" b="0" i="0" u="none" strike="noStrike" baseline="0">
              <a:solidFill>
                <a:srgbClr val="333333"/>
              </a:solidFill>
              <a:latin typeface="Calibri"/>
              <a:ea typeface="Calibri"/>
              <a:cs typeface="Calibri"/>
            </a:defRPr>
          </a:pPr>
          <a:endParaRPr lang="en-US"/>
        </a:p>
      </c:txPr>
    </c:legend>
    <c:plotVisOnly val="1"/>
    <c:dispBlanksAs val="gap"/>
    <c:showDLblsOverMax val="0"/>
  </c:chart>
  <c:spPr>
    <a:solidFill>
      <a:schemeClr val="bg1"/>
    </a:solidFill>
    <a:ln w="9525" cap="flat" cmpd="sng" algn="ctr">
      <a:solidFill>
        <a:schemeClr val="tx1">
          <a:lumMod val="15000"/>
          <a:lumOff val="85000"/>
        </a:schemeClr>
      </a:solidFill>
      <a:round/>
    </a:ln>
    <a:effectLst/>
  </c:spPr>
  <c:txPr>
    <a:bodyPr/>
    <a:lstStyle/>
    <a:p>
      <a:pPr>
        <a:defRPr sz="1000" b="0" i="0" u="none" strike="noStrike" baseline="0">
          <a:solidFill>
            <a:srgbClr val="000000"/>
          </a:solidFill>
          <a:latin typeface="Calibri"/>
          <a:ea typeface="Calibri"/>
          <a:cs typeface="Calibri"/>
        </a:defRPr>
      </a:pPr>
      <a:endParaRPr lang="en-US"/>
    </a:p>
  </c:txPr>
  <c:externalData r:id="rId1">
    <c:autoUpdate val="0"/>
  </c:externalData>
</c:chartSpace>
</file>

<file path=ppt/charts/chart1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1400" b="0" i="0" u="none" strike="noStrike" baseline="0">
                <a:solidFill>
                  <a:srgbClr val="333333"/>
                </a:solidFill>
                <a:latin typeface="Calibri"/>
                <a:ea typeface="Calibri"/>
                <a:cs typeface="Calibri"/>
              </a:defRPr>
            </a:pPr>
            <a:r>
              <a:rPr lang="en-GB"/>
              <a:t>Urological SCP Performance</a:t>
            </a:r>
          </a:p>
        </c:rich>
      </c:tx>
      <c:overlay val="0"/>
      <c:spPr>
        <a:noFill/>
        <a:ln w="25400">
          <a:noFill/>
        </a:ln>
      </c:spPr>
    </c:title>
    <c:autoTitleDeleted val="0"/>
    <c:plotArea>
      <c:layout>
        <c:manualLayout>
          <c:layoutTarget val="inner"/>
          <c:xMode val="edge"/>
          <c:yMode val="edge"/>
          <c:x val="6.6580927384076991E-2"/>
          <c:y val="0.10849466015023985"/>
          <c:w val="0.90040163881953783"/>
          <c:h val="0.73324938908498505"/>
        </c:manualLayout>
      </c:layout>
      <c:lineChart>
        <c:grouping val="standard"/>
        <c:varyColors val="0"/>
        <c:ser>
          <c:idx val="0"/>
          <c:order val="0"/>
          <c:tx>
            <c:strRef>
              <c:f>'Data &amp; Graphs'!$A$20</c:f>
              <c:strCache>
                <c:ptCount val="1"/>
                <c:pt idx="0">
                  <c:v>%</c:v>
                </c:pt>
              </c:strCache>
            </c:strRef>
          </c:tx>
          <c:spPr>
            <a:ln>
              <a:solidFill>
                <a:sysClr val="windowText" lastClr="000000"/>
              </a:solidFill>
            </a:ln>
          </c:spPr>
          <c:marker>
            <c:symbol val="none"/>
          </c:marker>
          <c:dLbls>
            <c:spPr>
              <a:noFill/>
              <a:ln w="25400">
                <a:noFill/>
              </a:ln>
            </c:spPr>
            <c:txPr>
              <a:bodyPr wrap="square" lIns="38100" tIns="19050" rIns="38100" bIns="19050" anchor="ctr">
                <a:spAutoFit/>
              </a:bodyPr>
              <a:lstStyle/>
              <a:p>
                <a:pPr>
                  <a:defRPr sz="2000" b="0" i="0" u="none" strike="noStrike" baseline="0">
                    <a:solidFill>
                      <a:srgbClr val="000000"/>
                    </a:solidFill>
                    <a:latin typeface="Calibri"/>
                    <a:ea typeface="Calibri"/>
                    <a:cs typeface="Calibri"/>
                  </a:defRPr>
                </a:pPr>
                <a:endParaRPr lang="en-US"/>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numRef>
              <c:f>'Data &amp; Graphs'!$B$16:$AC$16</c:f>
              <c:numCache>
                <c:formatCode>mmm\ yy</c:formatCode>
                <c:ptCount val="28"/>
                <c:pt idx="0">
                  <c:v>45017</c:v>
                </c:pt>
                <c:pt idx="1">
                  <c:v>45047</c:v>
                </c:pt>
                <c:pt idx="2">
                  <c:v>45078</c:v>
                </c:pt>
                <c:pt idx="3">
                  <c:v>45108</c:v>
                </c:pt>
                <c:pt idx="4">
                  <c:v>45139</c:v>
                </c:pt>
                <c:pt idx="5">
                  <c:v>45170</c:v>
                </c:pt>
                <c:pt idx="6">
                  <c:v>45200</c:v>
                </c:pt>
                <c:pt idx="7">
                  <c:v>45231</c:v>
                </c:pt>
                <c:pt idx="8">
                  <c:v>45261</c:v>
                </c:pt>
                <c:pt idx="9">
                  <c:v>45292</c:v>
                </c:pt>
                <c:pt idx="10">
                  <c:v>45323</c:v>
                </c:pt>
                <c:pt idx="11">
                  <c:v>45352</c:v>
                </c:pt>
                <c:pt idx="12">
                  <c:v>45383</c:v>
                </c:pt>
                <c:pt idx="13">
                  <c:v>45413</c:v>
                </c:pt>
                <c:pt idx="14">
                  <c:v>45444</c:v>
                </c:pt>
                <c:pt idx="15">
                  <c:v>45474</c:v>
                </c:pt>
                <c:pt idx="16">
                  <c:v>45505</c:v>
                </c:pt>
                <c:pt idx="17">
                  <c:v>45536</c:v>
                </c:pt>
                <c:pt idx="18">
                  <c:v>45566</c:v>
                </c:pt>
                <c:pt idx="19">
                  <c:v>45597</c:v>
                </c:pt>
                <c:pt idx="20">
                  <c:v>45627</c:v>
                </c:pt>
                <c:pt idx="21">
                  <c:v>45658</c:v>
                </c:pt>
                <c:pt idx="22">
                  <c:v>45689</c:v>
                </c:pt>
                <c:pt idx="23" formatCode="mmm\-yy">
                  <c:v>45717</c:v>
                </c:pt>
                <c:pt idx="24" formatCode="mmm\-yy">
                  <c:v>45748</c:v>
                </c:pt>
                <c:pt idx="25" formatCode="mmm\-yy">
                  <c:v>45778</c:v>
                </c:pt>
                <c:pt idx="26" formatCode="mmm\-yy">
                  <c:v>45809</c:v>
                </c:pt>
                <c:pt idx="27" formatCode="mmm\-yy">
                  <c:v>45839</c:v>
                </c:pt>
              </c:numCache>
            </c:numRef>
          </c:cat>
          <c:val>
            <c:numRef>
              <c:f>'Data &amp; Graphs'!$B$20:$AC$20</c:f>
              <c:numCache>
                <c:formatCode>0%</c:formatCode>
                <c:ptCount val="28"/>
                <c:pt idx="0">
                  <c:v>0.51428571428571423</c:v>
                </c:pt>
                <c:pt idx="1">
                  <c:v>0.3902439024390244</c:v>
                </c:pt>
                <c:pt idx="2">
                  <c:v>0.38636363636363635</c:v>
                </c:pt>
                <c:pt idx="3">
                  <c:v>0.40625</c:v>
                </c:pt>
                <c:pt idx="4">
                  <c:v>0.55102040816326525</c:v>
                </c:pt>
                <c:pt idx="5">
                  <c:v>0.5</c:v>
                </c:pt>
                <c:pt idx="6">
                  <c:v>0.41935483870967744</c:v>
                </c:pt>
                <c:pt idx="7">
                  <c:v>0.36585365853658536</c:v>
                </c:pt>
                <c:pt idx="8">
                  <c:v>0.4375</c:v>
                </c:pt>
                <c:pt idx="9">
                  <c:v>0.36734693877551022</c:v>
                </c:pt>
                <c:pt idx="10">
                  <c:v>0.24390243902439024</c:v>
                </c:pt>
                <c:pt idx="11">
                  <c:v>0.31818181818181818</c:v>
                </c:pt>
                <c:pt idx="12">
                  <c:v>0.5</c:v>
                </c:pt>
                <c:pt idx="13">
                  <c:v>0.375</c:v>
                </c:pt>
                <c:pt idx="14">
                  <c:v>0.4</c:v>
                </c:pt>
                <c:pt idx="15">
                  <c:v>0.5641025641025641</c:v>
                </c:pt>
                <c:pt idx="16">
                  <c:v>0.48571428571428571</c:v>
                </c:pt>
                <c:pt idx="17">
                  <c:v>0.52777777777777779</c:v>
                </c:pt>
                <c:pt idx="18">
                  <c:v>0.48780487804878048</c:v>
                </c:pt>
                <c:pt idx="19">
                  <c:v>0.55555555555555558</c:v>
                </c:pt>
                <c:pt idx="20">
                  <c:v>0.59259259259259256</c:v>
                </c:pt>
                <c:pt idx="21">
                  <c:v>0.3125</c:v>
                </c:pt>
                <c:pt idx="22">
                  <c:v>0.40540540540540543</c:v>
                </c:pt>
                <c:pt idx="23">
                  <c:v>0.51428571428571423</c:v>
                </c:pt>
                <c:pt idx="24">
                  <c:v>0.41666666666666669</c:v>
                </c:pt>
                <c:pt idx="25">
                  <c:v>0.24</c:v>
                </c:pt>
                <c:pt idx="26">
                  <c:v>0.2978723404255319</c:v>
                </c:pt>
                <c:pt idx="27">
                  <c:v>0.41509433962264153</c:v>
                </c:pt>
              </c:numCache>
            </c:numRef>
          </c:val>
          <c:smooth val="0"/>
          <c:extLst>
            <c:ext xmlns:c16="http://schemas.microsoft.com/office/drawing/2014/chart" uri="{C3380CC4-5D6E-409C-BE32-E72D297353CC}">
              <c16:uniqueId val="{00000002-9EF1-4AEA-A250-5696A3A771B2}"/>
            </c:ext>
          </c:extLst>
        </c:ser>
        <c:dLbls>
          <c:showLegendKey val="0"/>
          <c:showVal val="0"/>
          <c:showCatName val="0"/>
          <c:showSerName val="0"/>
          <c:showPercent val="0"/>
          <c:showBubbleSize val="0"/>
        </c:dLbls>
        <c:smooth val="0"/>
        <c:axId val="984419888"/>
        <c:axId val="1"/>
      </c:lineChart>
      <c:dateAx>
        <c:axId val="984419888"/>
        <c:scaling>
          <c:orientation val="minMax"/>
        </c:scaling>
        <c:delete val="0"/>
        <c:axPos val="b"/>
        <c:numFmt formatCode="mmm\ yy" sourceLinked="0"/>
        <c:majorTickMark val="out"/>
        <c:minorTickMark val="none"/>
        <c:tickLblPos val="nextTo"/>
        <c:spPr>
          <a:noFill/>
          <a:ln w="9525" cap="flat" cmpd="sng" algn="ctr">
            <a:solidFill>
              <a:schemeClr val="tx1">
                <a:lumMod val="15000"/>
                <a:lumOff val="85000"/>
              </a:schemeClr>
            </a:solidFill>
            <a:round/>
          </a:ln>
          <a:effectLst/>
        </c:spPr>
        <c:txPr>
          <a:bodyPr rot="-5400000" vert="horz"/>
          <a:lstStyle/>
          <a:p>
            <a:pPr>
              <a:defRPr sz="1400" b="0" i="0" u="none" strike="noStrike" baseline="0">
                <a:solidFill>
                  <a:srgbClr val="333333"/>
                </a:solidFill>
                <a:latin typeface="Calibri"/>
                <a:ea typeface="Calibri"/>
                <a:cs typeface="Calibri"/>
              </a:defRPr>
            </a:pPr>
            <a:endParaRPr lang="en-US"/>
          </a:p>
        </c:txPr>
        <c:crossAx val="1"/>
        <c:crosses val="autoZero"/>
        <c:auto val="1"/>
        <c:lblOffset val="100"/>
        <c:baseTimeUnit val="months"/>
        <c:majorUnit val="1"/>
        <c:majorTimeUnit val="months"/>
      </c:dateAx>
      <c:valAx>
        <c:axId val="1"/>
        <c:scaling>
          <c:orientation val="minMax"/>
          <c:max val="1"/>
        </c:scaling>
        <c:delete val="0"/>
        <c:axPos val="l"/>
        <c:numFmt formatCode="0%" sourceLinked="1"/>
        <c:majorTickMark val="none"/>
        <c:minorTickMark val="none"/>
        <c:tickLblPos val="nextTo"/>
        <c:spPr>
          <a:ln w="9525">
            <a:noFill/>
          </a:ln>
        </c:spPr>
        <c:txPr>
          <a:bodyPr rot="0" vert="horz"/>
          <a:lstStyle/>
          <a:p>
            <a:pPr>
              <a:defRPr sz="1400" b="0" i="0" u="none" strike="noStrike" baseline="0">
                <a:solidFill>
                  <a:srgbClr val="333333"/>
                </a:solidFill>
                <a:latin typeface="Calibri"/>
                <a:ea typeface="Calibri"/>
                <a:cs typeface="Calibri"/>
              </a:defRPr>
            </a:pPr>
            <a:endParaRPr lang="en-US"/>
          </a:p>
        </c:txPr>
        <c:crossAx val="984419888"/>
        <c:crosses val="autoZero"/>
        <c:crossBetween val="between"/>
      </c:valAx>
      <c:spPr>
        <a:noFill/>
        <a:ln w="25400">
          <a:noFill/>
        </a:ln>
      </c:spPr>
    </c:plotArea>
    <c:plotVisOnly val="1"/>
    <c:dispBlanksAs val="gap"/>
    <c:showDLblsOverMax val="0"/>
  </c:chart>
  <c:spPr>
    <a:solidFill>
      <a:schemeClr val="bg1"/>
    </a:solidFill>
    <a:ln w="9525" cap="flat" cmpd="sng" algn="ctr">
      <a:solidFill>
        <a:schemeClr val="tx1">
          <a:lumMod val="15000"/>
          <a:lumOff val="85000"/>
        </a:schemeClr>
      </a:solidFill>
      <a:round/>
    </a:ln>
    <a:effectLst/>
  </c:spPr>
  <c:txPr>
    <a:bodyPr/>
    <a:lstStyle/>
    <a:p>
      <a:pPr>
        <a:defRPr sz="1000" b="0" i="0" u="none" strike="noStrike" baseline="0">
          <a:solidFill>
            <a:srgbClr val="000000"/>
          </a:solidFill>
          <a:latin typeface="Calibri"/>
          <a:ea typeface="Calibri"/>
          <a:cs typeface="Calibri"/>
        </a:defRPr>
      </a:pPr>
      <a:endParaRPr lang="en-US"/>
    </a:p>
  </c:txPr>
  <c:externalData r:id="rId1">
    <c:autoUpdate val="0"/>
  </c:externalData>
</c:chartSpace>
</file>

<file path=ppt/charts/chart1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1400" b="0" i="0" u="none" strike="noStrike" baseline="0">
                <a:solidFill>
                  <a:srgbClr val="333333"/>
                </a:solidFill>
                <a:latin typeface="Calibri"/>
                <a:ea typeface="Calibri"/>
                <a:cs typeface="Calibri"/>
              </a:defRPr>
            </a:pPr>
            <a:r>
              <a:rPr lang="en-GB"/>
              <a:t>Gynaecological SCP Performance</a:t>
            </a:r>
          </a:p>
        </c:rich>
      </c:tx>
      <c:overlay val="0"/>
      <c:spPr>
        <a:noFill/>
        <a:ln w="25400">
          <a:noFill/>
        </a:ln>
      </c:spPr>
    </c:title>
    <c:autoTitleDeleted val="0"/>
    <c:plotArea>
      <c:layout/>
      <c:lineChart>
        <c:grouping val="standard"/>
        <c:varyColors val="0"/>
        <c:ser>
          <c:idx val="3"/>
          <c:order val="0"/>
          <c:tx>
            <c:strRef>
              <c:f>'Data &amp; Graphs'!$A$27</c:f>
              <c:strCache>
                <c:ptCount val="1"/>
                <c:pt idx="0">
                  <c:v>%</c:v>
                </c:pt>
              </c:strCache>
            </c:strRef>
          </c:tx>
          <c:spPr>
            <a:ln w="28575" cap="rnd">
              <a:solidFill>
                <a:schemeClr val="accent4"/>
              </a:solidFill>
              <a:round/>
            </a:ln>
            <a:effectLst/>
          </c:spPr>
          <c:marker>
            <c:symbol val="none"/>
          </c:marker>
          <c:dLbls>
            <c:spPr>
              <a:noFill/>
              <a:ln w="25400">
                <a:noFill/>
              </a:ln>
            </c:spPr>
            <c:txPr>
              <a:bodyPr wrap="square" lIns="38100" tIns="19050" rIns="38100" bIns="19050" anchor="ctr">
                <a:spAutoFit/>
              </a:bodyPr>
              <a:lstStyle/>
              <a:p>
                <a:pPr>
                  <a:defRPr sz="2000" b="0" i="0" u="none" strike="noStrike" baseline="0">
                    <a:solidFill>
                      <a:srgbClr val="333333"/>
                    </a:solidFill>
                    <a:latin typeface="Calibri"/>
                    <a:ea typeface="Calibri"/>
                    <a:cs typeface="Calibri"/>
                  </a:defRPr>
                </a:pPr>
                <a:endParaRPr lang="en-US"/>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numRef>
              <c:f>'Data &amp; Graphs'!$B$23:$AC$23</c:f>
              <c:numCache>
                <c:formatCode>mmm\ yy</c:formatCode>
                <c:ptCount val="28"/>
                <c:pt idx="0">
                  <c:v>45017</c:v>
                </c:pt>
                <c:pt idx="1">
                  <c:v>45047</c:v>
                </c:pt>
                <c:pt idx="2">
                  <c:v>45078</c:v>
                </c:pt>
                <c:pt idx="3">
                  <c:v>45108</c:v>
                </c:pt>
                <c:pt idx="4">
                  <c:v>45139</c:v>
                </c:pt>
                <c:pt idx="5">
                  <c:v>45170</c:v>
                </c:pt>
                <c:pt idx="6">
                  <c:v>45200</c:v>
                </c:pt>
                <c:pt idx="7">
                  <c:v>45231</c:v>
                </c:pt>
                <c:pt idx="8">
                  <c:v>45261</c:v>
                </c:pt>
                <c:pt idx="9">
                  <c:v>45292</c:v>
                </c:pt>
                <c:pt idx="10">
                  <c:v>45323</c:v>
                </c:pt>
                <c:pt idx="11">
                  <c:v>45352</c:v>
                </c:pt>
                <c:pt idx="12">
                  <c:v>45383</c:v>
                </c:pt>
                <c:pt idx="13">
                  <c:v>45413</c:v>
                </c:pt>
                <c:pt idx="14">
                  <c:v>45444</c:v>
                </c:pt>
                <c:pt idx="15">
                  <c:v>45474</c:v>
                </c:pt>
                <c:pt idx="16">
                  <c:v>45505</c:v>
                </c:pt>
                <c:pt idx="17">
                  <c:v>45536</c:v>
                </c:pt>
                <c:pt idx="18">
                  <c:v>45566</c:v>
                </c:pt>
                <c:pt idx="19">
                  <c:v>45597</c:v>
                </c:pt>
                <c:pt idx="20">
                  <c:v>45627</c:v>
                </c:pt>
                <c:pt idx="21">
                  <c:v>45658</c:v>
                </c:pt>
                <c:pt idx="22">
                  <c:v>45689</c:v>
                </c:pt>
                <c:pt idx="23" formatCode="mmm\-yy">
                  <c:v>45717</c:v>
                </c:pt>
                <c:pt idx="24" formatCode="mmm\-yy">
                  <c:v>45748</c:v>
                </c:pt>
                <c:pt idx="25" formatCode="mmm\-yy">
                  <c:v>45778</c:v>
                </c:pt>
                <c:pt idx="26" formatCode="mmm\-yy">
                  <c:v>45809</c:v>
                </c:pt>
                <c:pt idx="27" formatCode="mmm\-yy">
                  <c:v>45839</c:v>
                </c:pt>
              </c:numCache>
            </c:numRef>
          </c:cat>
          <c:val>
            <c:numRef>
              <c:f>'Data &amp; Graphs'!$B$27:$AC$27</c:f>
              <c:numCache>
                <c:formatCode>0%</c:formatCode>
                <c:ptCount val="28"/>
                <c:pt idx="0">
                  <c:v>0.22222222222222221</c:v>
                </c:pt>
                <c:pt idx="1">
                  <c:v>0.23529411764705882</c:v>
                </c:pt>
                <c:pt idx="2">
                  <c:v>0.33333333333333331</c:v>
                </c:pt>
                <c:pt idx="3">
                  <c:v>0.16666666666666666</c:v>
                </c:pt>
                <c:pt idx="4">
                  <c:v>0.25</c:v>
                </c:pt>
                <c:pt idx="5">
                  <c:v>0.25</c:v>
                </c:pt>
                <c:pt idx="6">
                  <c:v>0.45454545454545453</c:v>
                </c:pt>
                <c:pt idx="7">
                  <c:v>0.14285714285714285</c:v>
                </c:pt>
                <c:pt idx="8">
                  <c:v>7.1428571428571425E-2</c:v>
                </c:pt>
                <c:pt idx="9">
                  <c:v>0.21428571428571427</c:v>
                </c:pt>
                <c:pt idx="10">
                  <c:v>0.26666666666666666</c:v>
                </c:pt>
                <c:pt idx="11">
                  <c:v>0.1111111111111111</c:v>
                </c:pt>
                <c:pt idx="12">
                  <c:v>0.125</c:v>
                </c:pt>
                <c:pt idx="13">
                  <c:v>0.41666666666666669</c:v>
                </c:pt>
                <c:pt idx="14">
                  <c:v>0.45454545454545453</c:v>
                </c:pt>
                <c:pt idx="15">
                  <c:v>0.25</c:v>
                </c:pt>
                <c:pt idx="16">
                  <c:v>0.25</c:v>
                </c:pt>
                <c:pt idx="17">
                  <c:v>0.27272727272727271</c:v>
                </c:pt>
                <c:pt idx="18">
                  <c:v>0.375</c:v>
                </c:pt>
                <c:pt idx="19">
                  <c:v>0.6</c:v>
                </c:pt>
                <c:pt idx="20">
                  <c:v>0.1111111111111111</c:v>
                </c:pt>
                <c:pt idx="21">
                  <c:v>0.1</c:v>
                </c:pt>
                <c:pt idx="22">
                  <c:v>0.38461538461538464</c:v>
                </c:pt>
                <c:pt idx="23">
                  <c:v>0.625</c:v>
                </c:pt>
                <c:pt idx="24">
                  <c:v>0.5</c:v>
                </c:pt>
                <c:pt idx="25">
                  <c:v>0.33333333333333331</c:v>
                </c:pt>
                <c:pt idx="26">
                  <c:v>0.46666666666666667</c:v>
                </c:pt>
                <c:pt idx="27">
                  <c:v>0.14285714285714285</c:v>
                </c:pt>
              </c:numCache>
            </c:numRef>
          </c:val>
          <c:smooth val="0"/>
          <c:extLst>
            <c:ext xmlns:c16="http://schemas.microsoft.com/office/drawing/2014/chart" uri="{C3380CC4-5D6E-409C-BE32-E72D297353CC}">
              <c16:uniqueId val="{00000002-1845-4FF5-92B1-B81E585D381F}"/>
            </c:ext>
          </c:extLst>
        </c:ser>
        <c:dLbls>
          <c:showLegendKey val="0"/>
          <c:showVal val="0"/>
          <c:showCatName val="0"/>
          <c:showSerName val="0"/>
          <c:showPercent val="0"/>
          <c:showBubbleSize val="0"/>
        </c:dLbls>
        <c:smooth val="0"/>
        <c:axId val="984402128"/>
        <c:axId val="1"/>
      </c:lineChart>
      <c:dateAx>
        <c:axId val="984402128"/>
        <c:scaling>
          <c:orientation val="minMax"/>
        </c:scaling>
        <c:delete val="0"/>
        <c:axPos val="b"/>
        <c:numFmt formatCode="mmm\ yy" sourceLinked="0"/>
        <c:majorTickMark val="out"/>
        <c:minorTickMark val="none"/>
        <c:tickLblPos val="nextTo"/>
        <c:spPr>
          <a:noFill/>
          <a:ln w="9525" cap="flat" cmpd="sng" algn="ctr">
            <a:solidFill>
              <a:schemeClr val="tx1">
                <a:lumMod val="15000"/>
                <a:lumOff val="85000"/>
              </a:schemeClr>
            </a:solidFill>
            <a:round/>
          </a:ln>
          <a:effectLst/>
        </c:spPr>
        <c:txPr>
          <a:bodyPr rot="-5400000" vert="horz"/>
          <a:lstStyle/>
          <a:p>
            <a:pPr>
              <a:defRPr sz="1400" b="0" i="0" u="none" strike="noStrike" baseline="0">
                <a:solidFill>
                  <a:srgbClr val="333333"/>
                </a:solidFill>
                <a:latin typeface="Calibri"/>
                <a:ea typeface="Calibri"/>
                <a:cs typeface="Calibri"/>
              </a:defRPr>
            </a:pPr>
            <a:endParaRPr lang="en-US"/>
          </a:p>
        </c:txPr>
        <c:crossAx val="1"/>
        <c:crosses val="autoZero"/>
        <c:auto val="1"/>
        <c:lblOffset val="100"/>
        <c:baseTimeUnit val="months"/>
        <c:majorUnit val="1"/>
        <c:majorTimeUnit val="months"/>
      </c:dateAx>
      <c:valAx>
        <c:axId val="1"/>
        <c:scaling>
          <c:orientation val="minMax"/>
          <c:max val="1"/>
        </c:scaling>
        <c:delete val="0"/>
        <c:axPos val="l"/>
        <c:numFmt formatCode="0%" sourceLinked="1"/>
        <c:majorTickMark val="none"/>
        <c:minorTickMark val="none"/>
        <c:tickLblPos val="nextTo"/>
        <c:spPr>
          <a:ln w="9525">
            <a:noFill/>
          </a:ln>
        </c:spPr>
        <c:txPr>
          <a:bodyPr rot="0" vert="horz"/>
          <a:lstStyle/>
          <a:p>
            <a:pPr>
              <a:defRPr sz="1400" b="0" i="0" u="none" strike="noStrike" baseline="0">
                <a:solidFill>
                  <a:srgbClr val="333333"/>
                </a:solidFill>
                <a:latin typeface="Calibri"/>
                <a:ea typeface="Calibri"/>
                <a:cs typeface="Calibri"/>
              </a:defRPr>
            </a:pPr>
            <a:endParaRPr lang="en-US"/>
          </a:p>
        </c:txPr>
        <c:crossAx val="984402128"/>
        <c:crosses val="autoZero"/>
        <c:crossBetween val="between"/>
      </c:valAx>
      <c:spPr>
        <a:noFill/>
        <a:ln w="25400">
          <a:noFill/>
        </a:ln>
      </c:spPr>
    </c:plotArea>
    <c:plotVisOnly val="1"/>
    <c:dispBlanksAs val="gap"/>
    <c:showDLblsOverMax val="0"/>
  </c:chart>
  <c:spPr>
    <a:solidFill>
      <a:schemeClr val="bg1"/>
    </a:solidFill>
    <a:ln w="9525" cap="flat" cmpd="sng" algn="ctr">
      <a:solidFill>
        <a:schemeClr val="tx1">
          <a:lumMod val="15000"/>
          <a:lumOff val="85000"/>
        </a:schemeClr>
      </a:solidFill>
      <a:round/>
    </a:ln>
    <a:effectLst/>
  </c:spPr>
  <c:txPr>
    <a:bodyPr/>
    <a:lstStyle/>
    <a:p>
      <a:pPr>
        <a:defRPr sz="1000" b="0" i="0" u="none" strike="noStrike" baseline="0">
          <a:solidFill>
            <a:srgbClr val="000000"/>
          </a:solidFill>
          <a:latin typeface="Calibri"/>
          <a:ea typeface="Calibri"/>
          <a:cs typeface="Calibri"/>
        </a:defRPr>
      </a:pPr>
      <a:endParaRPr lang="en-US"/>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600" b="0" i="0" u="none" strike="noStrike" kern="1200" spc="0" baseline="0">
                <a:solidFill>
                  <a:schemeClr val="tx1">
                    <a:lumMod val="65000"/>
                    <a:lumOff val="35000"/>
                  </a:schemeClr>
                </a:solidFill>
                <a:latin typeface="+mn-lt"/>
                <a:ea typeface="+mn-ea"/>
                <a:cs typeface="+mn-cs"/>
              </a:defRPr>
            </a:pPr>
            <a:r>
              <a:rPr lang="en-GB" sz="1600" b="1"/>
              <a:t>Number of complaints</a:t>
            </a:r>
            <a:r>
              <a:rPr lang="en-GB" sz="1600" b="1" baseline="0"/>
              <a:t> received</a:t>
            </a:r>
            <a:endParaRPr lang="en-GB" sz="1600" b="1"/>
          </a:p>
        </c:rich>
      </c:tx>
      <c:overlay val="0"/>
      <c:spPr>
        <a:noFill/>
        <a:ln>
          <a:noFill/>
        </a:ln>
        <a:effectLst/>
      </c:spPr>
      <c:txPr>
        <a:bodyPr rot="0" spcFirstLastPara="1" vertOverflow="ellipsis" vert="horz" wrap="square" anchor="ctr" anchorCtr="1"/>
        <a:lstStyle/>
        <a:p>
          <a:pPr>
            <a:defRPr sz="1600" b="0" i="0" u="none" strike="noStrike" kern="1200" spc="0" baseline="0">
              <a:solidFill>
                <a:schemeClr val="tx1">
                  <a:lumMod val="65000"/>
                  <a:lumOff val="35000"/>
                </a:schemeClr>
              </a:solidFill>
              <a:latin typeface="+mn-lt"/>
              <a:ea typeface="+mn-ea"/>
              <a:cs typeface="+mn-cs"/>
            </a:defRPr>
          </a:pPr>
          <a:endParaRPr lang="en-GB"/>
        </a:p>
      </c:txPr>
    </c:title>
    <c:autoTitleDeleted val="0"/>
    <c:plotArea>
      <c:layout/>
      <c:lineChart>
        <c:grouping val="standard"/>
        <c:varyColors val="0"/>
        <c:ser>
          <c:idx val="0"/>
          <c:order val="0"/>
          <c:spPr>
            <a:ln w="28575" cap="rnd">
              <a:solidFill>
                <a:schemeClr val="accent1"/>
              </a:solidFill>
              <a:round/>
            </a:ln>
            <a:effectLst/>
          </c:spPr>
          <c:marker>
            <c:symbol val="circle"/>
            <c:size val="5"/>
            <c:spPr>
              <a:solidFill>
                <a:schemeClr val="accent1"/>
              </a:solidFill>
              <a:ln w="9525">
                <a:solidFill>
                  <a:schemeClr val="accent1"/>
                </a:solidFill>
              </a:ln>
              <a:effectLst/>
            </c:spPr>
          </c:marker>
          <c:cat>
            <c:numRef>
              <c:f>Data!$A$2:$A$7</c:f>
              <c:numCache>
                <c:formatCode>mmm\-yy</c:formatCode>
                <c:ptCount val="6"/>
                <c:pt idx="0">
                  <c:v>45717</c:v>
                </c:pt>
                <c:pt idx="1">
                  <c:v>45748</c:v>
                </c:pt>
                <c:pt idx="2">
                  <c:v>45778</c:v>
                </c:pt>
                <c:pt idx="3">
                  <c:v>45809</c:v>
                </c:pt>
                <c:pt idx="4">
                  <c:v>45839</c:v>
                </c:pt>
                <c:pt idx="5">
                  <c:v>45870</c:v>
                </c:pt>
              </c:numCache>
            </c:numRef>
          </c:cat>
          <c:val>
            <c:numRef>
              <c:f>Data!$B$2:$B$7</c:f>
              <c:numCache>
                <c:formatCode>General</c:formatCode>
                <c:ptCount val="6"/>
                <c:pt idx="0">
                  <c:v>162</c:v>
                </c:pt>
                <c:pt idx="1">
                  <c:v>168</c:v>
                </c:pt>
                <c:pt idx="2">
                  <c:v>177</c:v>
                </c:pt>
                <c:pt idx="3">
                  <c:v>207</c:v>
                </c:pt>
                <c:pt idx="4">
                  <c:v>192</c:v>
                </c:pt>
                <c:pt idx="5">
                  <c:v>160</c:v>
                </c:pt>
              </c:numCache>
            </c:numRef>
          </c:val>
          <c:smooth val="0"/>
          <c:extLst>
            <c:ext xmlns:c16="http://schemas.microsoft.com/office/drawing/2014/chart" uri="{C3380CC4-5D6E-409C-BE32-E72D297353CC}">
              <c16:uniqueId val="{00000000-004B-41EC-BBAB-8A456F0FFA82}"/>
            </c:ext>
          </c:extLst>
        </c:ser>
        <c:dLbls>
          <c:showLegendKey val="0"/>
          <c:showVal val="0"/>
          <c:showCatName val="0"/>
          <c:showSerName val="0"/>
          <c:showPercent val="0"/>
          <c:showBubbleSize val="0"/>
        </c:dLbls>
        <c:marker val="1"/>
        <c:smooth val="0"/>
        <c:axId val="1593624559"/>
        <c:axId val="1593625519"/>
      </c:lineChart>
      <c:dateAx>
        <c:axId val="1593624559"/>
        <c:scaling>
          <c:orientation val="minMax"/>
        </c:scaling>
        <c:delete val="0"/>
        <c:axPos val="b"/>
        <c:numFmt formatCode="mmm\-yy"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800" b="0" i="0" u="none" strike="noStrike" kern="1200" baseline="0">
                <a:solidFill>
                  <a:schemeClr val="tx1">
                    <a:lumMod val="65000"/>
                    <a:lumOff val="35000"/>
                  </a:schemeClr>
                </a:solidFill>
                <a:latin typeface="+mn-lt"/>
                <a:ea typeface="+mn-ea"/>
                <a:cs typeface="+mn-cs"/>
              </a:defRPr>
            </a:pPr>
            <a:endParaRPr lang="en-US"/>
          </a:p>
        </c:txPr>
        <c:crossAx val="1593625519"/>
        <c:crosses val="autoZero"/>
        <c:auto val="1"/>
        <c:lblOffset val="100"/>
        <c:baseTimeUnit val="months"/>
      </c:dateAx>
      <c:valAx>
        <c:axId val="1593625519"/>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700" b="0" i="0" u="none" strike="noStrike" kern="1200" baseline="0">
                <a:solidFill>
                  <a:schemeClr val="tx1">
                    <a:lumMod val="65000"/>
                    <a:lumOff val="35000"/>
                  </a:schemeClr>
                </a:solidFill>
                <a:latin typeface="+mn-lt"/>
                <a:ea typeface="+mn-ea"/>
                <a:cs typeface="+mn-cs"/>
              </a:defRPr>
            </a:pPr>
            <a:endParaRPr lang="en-US"/>
          </a:p>
        </c:txPr>
        <c:crossAx val="1593624559"/>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4">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600" b="1" i="0" u="none" strike="noStrike" kern="1200" spc="0" baseline="0">
                <a:solidFill>
                  <a:schemeClr val="tx1">
                    <a:lumMod val="65000"/>
                    <a:lumOff val="35000"/>
                  </a:schemeClr>
                </a:solidFill>
                <a:latin typeface="+mn-lt"/>
                <a:ea typeface="+mn-ea"/>
                <a:cs typeface="+mn-cs"/>
              </a:defRPr>
            </a:pPr>
            <a:r>
              <a:rPr lang="en-GB" sz="1600" b="1"/>
              <a:t>Overdue formal complaints</a:t>
            </a:r>
          </a:p>
        </c:rich>
      </c:tx>
      <c:overlay val="0"/>
      <c:spPr>
        <a:noFill/>
        <a:ln>
          <a:noFill/>
        </a:ln>
        <a:effectLst/>
      </c:spPr>
      <c:txPr>
        <a:bodyPr rot="0" spcFirstLastPara="1" vertOverflow="ellipsis" vert="horz" wrap="square" anchor="ctr" anchorCtr="1"/>
        <a:lstStyle/>
        <a:p>
          <a:pPr>
            <a:defRPr sz="1600" b="1"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lineChart>
        <c:grouping val="standard"/>
        <c:varyColors val="0"/>
        <c:ser>
          <c:idx val="0"/>
          <c:order val="0"/>
          <c:tx>
            <c:strRef>
              <c:f>Overview!$B$1</c:f>
              <c:strCache>
                <c:ptCount val="1"/>
                <c:pt idx="0">
                  <c:v>Complaints over 30 working days (Excl. reoepend)</c:v>
                </c:pt>
              </c:strCache>
            </c:strRef>
          </c:tx>
          <c:spPr>
            <a:ln w="28575" cap="rnd">
              <a:solidFill>
                <a:schemeClr val="accent1"/>
              </a:solidFill>
              <a:round/>
            </a:ln>
            <a:effectLst/>
          </c:spPr>
          <c:marker>
            <c:symbol val="circle"/>
            <c:size val="5"/>
            <c:spPr>
              <a:solidFill>
                <a:schemeClr val="accent1"/>
              </a:solidFill>
              <a:ln w="9525">
                <a:solidFill>
                  <a:schemeClr val="accent1"/>
                </a:solidFill>
              </a:ln>
              <a:effectLst/>
            </c:spPr>
          </c:marker>
          <c:cat>
            <c:strRef>
              <c:f>Overview!$A$2:$A$12</c:f>
              <c:strCache>
                <c:ptCount val="11"/>
                <c:pt idx="0">
                  <c:v>1st April 25</c:v>
                </c:pt>
                <c:pt idx="1">
                  <c:v>15th April 25</c:v>
                </c:pt>
                <c:pt idx="2">
                  <c:v>30th April 25</c:v>
                </c:pt>
                <c:pt idx="3">
                  <c:v>13th May  25</c:v>
                </c:pt>
                <c:pt idx="4">
                  <c:v>28th May  25</c:v>
                </c:pt>
                <c:pt idx="5">
                  <c:v>17th June  25</c:v>
                </c:pt>
                <c:pt idx="6">
                  <c:v>2nd July 25</c:v>
                </c:pt>
                <c:pt idx="7">
                  <c:v>15th July 25</c:v>
                </c:pt>
                <c:pt idx="8">
                  <c:v>31st July 25</c:v>
                </c:pt>
                <c:pt idx="9">
                  <c:v>20th Aug 25</c:v>
                </c:pt>
                <c:pt idx="10">
                  <c:v>5th Sept 25</c:v>
                </c:pt>
              </c:strCache>
            </c:strRef>
          </c:cat>
          <c:val>
            <c:numRef>
              <c:f>Overview!$B$2:$B$12</c:f>
              <c:numCache>
                <c:formatCode>General</c:formatCode>
                <c:ptCount val="11"/>
                <c:pt idx="0">
                  <c:v>205</c:v>
                </c:pt>
                <c:pt idx="1">
                  <c:v>208</c:v>
                </c:pt>
                <c:pt idx="2">
                  <c:v>190</c:v>
                </c:pt>
                <c:pt idx="3">
                  <c:v>194</c:v>
                </c:pt>
                <c:pt idx="4">
                  <c:v>198</c:v>
                </c:pt>
                <c:pt idx="5">
                  <c:v>205</c:v>
                </c:pt>
                <c:pt idx="6">
                  <c:v>221</c:v>
                </c:pt>
                <c:pt idx="7">
                  <c:v>221</c:v>
                </c:pt>
                <c:pt idx="8">
                  <c:v>222</c:v>
                </c:pt>
                <c:pt idx="9">
                  <c:v>227</c:v>
                </c:pt>
                <c:pt idx="10">
                  <c:v>236</c:v>
                </c:pt>
              </c:numCache>
            </c:numRef>
          </c:val>
          <c:smooth val="0"/>
          <c:extLst>
            <c:ext xmlns:c16="http://schemas.microsoft.com/office/drawing/2014/chart" uri="{C3380CC4-5D6E-409C-BE32-E72D297353CC}">
              <c16:uniqueId val="{00000000-4F7B-43A1-BCDD-F4F3500E8965}"/>
            </c:ext>
          </c:extLst>
        </c:ser>
        <c:dLbls>
          <c:showLegendKey val="0"/>
          <c:showVal val="0"/>
          <c:showCatName val="0"/>
          <c:showSerName val="0"/>
          <c:showPercent val="0"/>
          <c:showBubbleSize val="0"/>
        </c:dLbls>
        <c:marker val="1"/>
        <c:smooth val="0"/>
        <c:axId val="927186256"/>
        <c:axId val="927186736"/>
      </c:lineChart>
      <c:catAx>
        <c:axId val="927186256"/>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800" b="0" i="0" u="none" strike="noStrike" kern="1200" baseline="0">
                <a:solidFill>
                  <a:schemeClr val="tx1">
                    <a:lumMod val="65000"/>
                    <a:lumOff val="35000"/>
                  </a:schemeClr>
                </a:solidFill>
                <a:latin typeface="+mn-lt"/>
                <a:ea typeface="+mn-ea"/>
                <a:cs typeface="+mn-cs"/>
              </a:defRPr>
            </a:pPr>
            <a:endParaRPr lang="en-US"/>
          </a:p>
        </c:txPr>
        <c:crossAx val="927186736"/>
        <c:crosses val="autoZero"/>
        <c:auto val="1"/>
        <c:lblAlgn val="ctr"/>
        <c:lblOffset val="100"/>
        <c:noMultiLvlLbl val="0"/>
      </c:catAx>
      <c:valAx>
        <c:axId val="927186736"/>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927186256"/>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4">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GB" sz="1400" b="1"/>
              <a:t>Formal</a:t>
            </a:r>
            <a:r>
              <a:rPr lang="en-GB" sz="1400" b="1" baseline="0"/>
              <a:t> c</a:t>
            </a:r>
            <a:r>
              <a:rPr lang="en-GB" sz="1400" b="1"/>
              <a:t>omplaints</a:t>
            </a:r>
            <a:r>
              <a:rPr lang="en-GB" sz="1400" b="1" baseline="0"/>
              <a:t> rec'd per month - closure against 30 working days</a:t>
            </a:r>
            <a:endParaRPr lang="en-GB" sz="1400" b="1"/>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GB"/>
        </a:p>
      </c:txPr>
    </c:title>
    <c:autoTitleDeleted val="0"/>
    <c:plotArea>
      <c:layout/>
      <c:barChart>
        <c:barDir val="col"/>
        <c:grouping val="stacked"/>
        <c:varyColors val="0"/>
        <c:ser>
          <c:idx val="0"/>
          <c:order val="0"/>
          <c:tx>
            <c:strRef>
              <c:f>Sheet1!$B$1</c:f>
              <c:strCache>
                <c:ptCount val="1"/>
                <c:pt idx="0">
                  <c:v>Closed within 30 working days</c:v>
                </c:pt>
              </c:strCache>
            </c:strRef>
          </c:tx>
          <c:spPr>
            <a:solidFill>
              <a:schemeClr val="accent6"/>
            </a:solidFill>
            <a:ln>
              <a:noFill/>
            </a:ln>
            <a:effectLst/>
          </c:spPr>
          <c:invertIfNegative val="0"/>
          <c:cat>
            <c:strRef>
              <c:f>Sheet1!$A$2:$A$7</c:f>
              <c:strCache>
                <c:ptCount val="6"/>
                <c:pt idx="0">
                  <c:v>Jan</c:v>
                </c:pt>
                <c:pt idx="1">
                  <c:v>Feb</c:v>
                </c:pt>
                <c:pt idx="2">
                  <c:v>Mar</c:v>
                </c:pt>
                <c:pt idx="3">
                  <c:v>Apr</c:v>
                </c:pt>
                <c:pt idx="4">
                  <c:v>May</c:v>
                </c:pt>
                <c:pt idx="5">
                  <c:v>Jun</c:v>
                </c:pt>
              </c:strCache>
            </c:strRef>
          </c:cat>
          <c:val>
            <c:numRef>
              <c:f>Sheet1!$B$2:$B$7</c:f>
              <c:numCache>
                <c:formatCode>General</c:formatCode>
                <c:ptCount val="6"/>
                <c:pt idx="0">
                  <c:v>106</c:v>
                </c:pt>
                <c:pt idx="1">
                  <c:v>110</c:v>
                </c:pt>
                <c:pt idx="2">
                  <c:v>111</c:v>
                </c:pt>
                <c:pt idx="3">
                  <c:v>106</c:v>
                </c:pt>
                <c:pt idx="4">
                  <c:v>121</c:v>
                </c:pt>
                <c:pt idx="5">
                  <c:v>128</c:v>
                </c:pt>
              </c:numCache>
            </c:numRef>
          </c:val>
          <c:extLst>
            <c:ext xmlns:c16="http://schemas.microsoft.com/office/drawing/2014/chart" uri="{C3380CC4-5D6E-409C-BE32-E72D297353CC}">
              <c16:uniqueId val="{00000000-0ECB-4853-9EDB-CE0BE3959E28}"/>
            </c:ext>
          </c:extLst>
        </c:ser>
        <c:ser>
          <c:idx val="1"/>
          <c:order val="1"/>
          <c:tx>
            <c:strRef>
              <c:f>Sheet1!$C$1</c:f>
              <c:strCache>
                <c:ptCount val="1"/>
                <c:pt idx="0">
                  <c:v>Closed over 30 working days or still open</c:v>
                </c:pt>
              </c:strCache>
            </c:strRef>
          </c:tx>
          <c:spPr>
            <a:solidFill>
              <a:srgbClr val="FF0000"/>
            </a:solidFill>
            <a:ln>
              <a:noFill/>
            </a:ln>
            <a:effectLst/>
          </c:spPr>
          <c:invertIfNegative val="0"/>
          <c:cat>
            <c:strRef>
              <c:f>Sheet1!$A$2:$A$7</c:f>
              <c:strCache>
                <c:ptCount val="6"/>
                <c:pt idx="0">
                  <c:v>Jan</c:v>
                </c:pt>
                <c:pt idx="1">
                  <c:v>Feb</c:v>
                </c:pt>
                <c:pt idx="2">
                  <c:v>Mar</c:v>
                </c:pt>
                <c:pt idx="3">
                  <c:v>Apr</c:v>
                </c:pt>
                <c:pt idx="4">
                  <c:v>May</c:v>
                </c:pt>
                <c:pt idx="5">
                  <c:v>Jun</c:v>
                </c:pt>
              </c:strCache>
            </c:strRef>
          </c:cat>
          <c:val>
            <c:numRef>
              <c:f>Sheet1!$C$2:$C$7</c:f>
              <c:numCache>
                <c:formatCode>General</c:formatCode>
                <c:ptCount val="6"/>
                <c:pt idx="0">
                  <c:v>61</c:v>
                </c:pt>
                <c:pt idx="1">
                  <c:v>49</c:v>
                </c:pt>
                <c:pt idx="2">
                  <c:v>51</c:v>
                </c:pt>
                <c:pt idx="3">
                  <c:v>62</c:v>
                </c:pt>
                <c:pt idx="4">
                  <c:v>56</c:v>
                </c:pt>
                <c:pt idx="5">
                  <c:v>79</c:v>
                </c:pt>
              </c:numCache>
            </c:numRef>
          </c:val>
          <c:extLst>
            <c:ext xmlns:c16="http://schemas.microsoft.com/office/drawing/2014/chart" uri="{C3380CC4-5D6E-409C-BE32-E72D297353CC}">
              <c16:uniqueId val="{00000001-0ECB-4853-9EDB-CE0BE3959E28}"/>
            </c:ext>
          </c:extLst>
        </c:ser>
        <c:dLbls>
          <c:showLegendKey val="0"/>
          <c:showVal val="0"/>
          <c:showCatName val="0"/>
          <c:showSerName val="0"/>
          <c:showPercent val="0"/>
          <c:showBubbleSize val="0"/>
        </c:dLbls>
        <c:gapWidth val="150"/>
        <c:overlap val="100"/>
        <c:axId val="298685408"/>
        <c:axId val="298702208"/>
      </c:barChart>
      <c:catAx>
        <c:axId val="29868540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crossAx val="298702208"/>
        <c:crosses val="autoZero"/>
        <c:auto val="1"/>
        <c:lblAlgn val="ctr"/>
        <c:lblOffset val="100"/>
        <c:noMultiLvlLbl val="0"/>
      </c:catAx>
      <c:valAx>
        <c:axId val="298702208"/>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298685408"/>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4">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overlay val="0"/>
      <c:spPr>
        <a:noFill/>
        <a:ln>
          <a:noFill/>
        </a:ln>
        <a:effectLst/>
      </c:spPr>
      <c:txPr>
        <a:bodyPr rot="0" spcFirstLastPara="1" vertOverflow="ellipsis" vert="horz" wrap="square" anchor="ctr" anchorCtr="1"/>
        <a:lstStyle/>
        <a:p>
          <a:pPr>
            <a:defRPr sz="1600" b="1"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lineChart>
        <c:grouping val="standard"/>
        <c:varyColors val="0"/>
        <c:ser>
          <c:idx val="0"/>
          <c:order val="0"/>
          <c:tx>
            <c:strRef>
              <c:f>Sheet2!$B$1</c:f>
              <c:strCache>
                <c:ptCount val="1"/>
                <c:pt idx="0">
                  <c:v>Average no. of days taken to close</c:v>
                </c:pt>
              </c:strCache>
            </c:strRef>
          </c:tx>
          <c:spPr>
            <a:ln w="28575" cap="rnd">
              <a:solidFill>
                <a:schemeClr val="accent1"/>
              </a:solidFill>
              <a:round/>
            </a:ln>
            <a:effectLst/>
          </c:spPr>
          <c:marker>
            <c:symbol val="circle"/>
            <c:size val="5"/>
            <c:spPr>
              <a:solidFill>
                <a:schemeClr val="accent1"/>
              </a:solidFill>
              <a:ln w="9525">
                <a:solidFill>
                  <a:schemeClr val="accent1"/>
                </a:solidFill>
              </a:ln>
              <a:effectLst/>
            </c:spPr>
          </c:marker>
          <c:cat>
            <c:strRef>
              <c:f>Sheet2!$A$2:$A$7</c:f>
              <c:strCache>
                <c:ptCount val="6"/>
                <c:pt idx="0">
                  <c:v>Jan</c:v>
                </c:pt>
                <c:pt idx="1">
                  <c:v>Feb</c:v>
                </c:pt>
                <c:pt idx="2">
                  <c:v>Mar</c:v>
                </c:pt>
                <c:pt idx="3">
                  <c:v>Apr</c:v>
                </c:pt>
                <c:pt idx="4">
                  <c:v>May</c:v>
                </c:pt>
                <c:pt idx="5">
                  <c:v>Jun</c:v>
                </c:pt>
              </c:strCache>
            </c:strRef>
          </c:cat>
          <c:val>
            <c:numRef>
              <c:f>Sheet2!$B$2:$B$7</c:f>
              <c:numCache>
                <c:formatCode>General</c:formatCode>
                <c:ptCount val="6"/>
                <c:pt idx="0">
                  <c:v>39</c:v>
                </c:pt>
                <c:pt idx="1">
                  <c:v>36</c:v>
                </c:pt>
                <c:pt idx="2">
                  <c:v>36</c:v>
                </c:pt>
                <c:pt idx="3">
                  <c:v>36</c:v>
                </c:pt>
                <c:pt idx="4">
                  <c:v>31</c:v>
                </c:pt>
                <c:pt idx="5">
                  <c:v>29</c:v>
                </c:pt>
              </c:numCache>
            </c:numRef>
          </c:val>
          <c:smooth val="0"/>
          <c:extLst>
            <c:ext xmlns:c16="http://schemas.microsoft.com/office/drawing/2014/chart" uri="{C3380CC4-5D6E-409C-BE32-E72D297353CC}">
              <c16:uniqueId val="{00000000-DC66-48F6-A247-8255CAC1A5E4}"/>
            </c:ext>
          </c:extLst>
        </c:ser>
        <c:dLbls>
          <c:showLegendKey val="0"/>
          <c:showVal val="0"/>
          <c:showCatName val="0"/>
          <c:showSerName val="0"/>
          <c:showPercent val="0"/>
          <c:showBubbleSize val="0"/>
        </c:dLbls>
        <c:marker val="1"/>
        <c:smooth val="0"/>
        <c:axId val="457047039"/>
        <c:axId val="457047519"/>
      </c:lineChart>
      <c:catAx>
        <c:axId val="457047039"/>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457047519"/>
        <c:crosses val="autoZero"/>
        <c:auto val="1"/>
        <c:lblAlgn val="ctr"/>
        <c:lblOffset val="100"/>
        <c:noMultiLvlLbl val="0"/>
      </c:catAx>
      <c:valAx>
        <c:axId val="457047519"/>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800" b="0" i="0" u="none" strike="noStrike" kern="1200" baseline="0">
                <a:solidFill>
                  <a:schemeClr val="tx1">
                    <a:lumMod val="65000"/>
                    <a:lumOff val="35000"/>
                  </a:schemeClr>
                </a:solidFill>
                <a:latin typeface="+mn-lt"/>
                <a:ea typeface="+mn-ea"/>
                <a:cs typeface="+mn-cs"/>
              </a:defRPr>
            </a:pPr>
            <a:endParaRPr lang="en-US"/>
          </a:p>
        </c:txPr>
        <c:crossAx val="457047039"/>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800" b="1" i="0" u="none" strike="noStrike" kern="1200" baseline="0">
                <a:solidFill>
                  <a:schemeClr val="tx1">
                    <a:lumMod val="65000"/>
                    <a:lumOff val="35000"/>
                  </a:schemeClr>
                </a:solidFill>
                <a:latin typeface="+mn-lt"/>
                <a:ea typeface="+mn-ea"/>
                <a:cs typeface="+mn-cs"/>
              </a:defRPr>
            </a:pPr>
            <a:r>
              <a:rPr lang="en-GB" sz="800" dirty="0"/>
              <a:t>Health Board Acquired Incidents by Date Reported (Month and year) 2023-2025</a:t>
            </a:r>
          </a:p>
        </c:rich>
      </c:tx>
      <c:layout>
        <c:manualLayout>
          <c:xMode val="edge"/>
          <c:yMode val="edge"/>
          <c:x val="0.10814119034172964"/>
          <c:y val="0"/>
        </c:manualLayout>
      </c:layout>
      <c:overlay val="0"/>
      <c:spPr>
        <a:noFill/>
        <a:ln>
          <a:noFill/>
        </a:ln>
        <a:effectLst/>
      </c:spPr>
      <c:txPr>
        <a:bodyPr rot="0" spcFirstLastPara="1" vertOverflow="ellipsis" vert="horz" wrap="square" anchor="ctr" anchorCtr="1"/>
        <a:lstStyle/>
        <a:p>
          <a:pPr>
            <a:defRPr sz="800" b="1" i="0" u="none" strike="noStrike" kern="1200" baseline="0">
              <a:solidFill>
                <a:schemeClr val="tx1">
                  <a:lumMod val="65000"/>
                  <a:lumOff val="35000"/>
                </a:schemeClr>
              </a:solidFill>
              <a:latin typeface="+mn-lt"/>
              <a:ea typeface="+mn-ea"/>
              <a:cs typeface="+mn-cs"/>
            </a:defRPr>
          </a:pPr>
          <a:endParaRPr lang="en-US"/>
        </a:p>
      </c:txPr>
    </c:title>
    <c:autoTitleDeleted val="0"/>
    <c:plotArea>
      <c:layout>
        <c:manualLayout>
          <c:layoutTarget val="inner"/>
          <c:xMode val="edge"/>
          <c:yMode val="edge"/>
          <c:x val="0.17097286467471662"/>
          <c:y val="0.1626760131043605"/>
          <c:w val="0.7249962760545946"/>
          <c:h val="0.6083362828529465"/>
        </c:manualLayout>
      </c:layout>
      <c:lineChart>
        <c:grouping val="standard"/>
        <c:varyColors val="0"/>
        <c:ser>
          <c:idx val="0"/>
          <c:order val="0"/>
          <c:tx>
            <c:strRef>
              <c:f>Data!$B$1</c:f>
              <c:strCache>
                <c:ptCount val="1"/>
                <c:pt idx="0">
                  <c:v>Data</c:v>
                </c:pt>
              </c:strCache>
            </c:strRef>
          </c:tx>
          <c:spPr>
            <a:ln w="34925" cap="rnd">
              <a:solidFill>
                <a:schemeClr val="accent1"/>
              </a:solidFill>
              <a:round/>
            </a:ln>
            <a:effectLst>
              <a:outerShdw blurRad="57150" dist="19050" dir="5400000" algn="ctr" rotWithShape="0">
                <a:srgbClr val="000000">
                  <a:alpha val="63000"/>
                </a:srgbClr>
              </a:outerShdw>
            </a:effectLst>
          </c:spPr>
          <c:marker>
            <c:symbol val="none"/>
          </c:marker>
          <c:cat>
            <c:strRef>
              <c:f>Data!$A$2:$A$26</c:f>
              <c:strCache>
                <c:ptCount val="25"/>
                <c:pt idx="0">
                  <c:v>Aug 2023</c:v>
                </c:pt>
                <c:pt idx="1">
                  <c:v>Sep 2023</c:v>
                </c:pt>
                <c:pt idx="2">
                  <c:v>Oct 2023</c:v>
                </c:pt>
                <c:pt idx="3">
                  <c:v>Nov 2023</c:v>
                </c:pt>
                <c:pt idx="4">
                  <c:v>Dec 2023</c:v>
                </c:pt>
                <c:pt idx="5">
                  <c:v>Jan 2024</c:v>
                </c:pt>
                <c:pt idx="6">
                  <c:v>Feb 2024</c:v>
                </c:pt>
                <c:pt idx="7">
                  <c:v>Mar 2024</c:v>
                </c:pt>
                <c:pt idx="8">
                  <c:v>Apr 2024</c:v>
                </c:pt>
                <c:pt idx="9">
                  <c:v>May 2024</c:v>
                </c:pt>
                <c:pt idx="10">
                  <c:v>Jun 2024</c:v>
                </c:pt>
                <c:pt idx="11">
                  <c:v>Jul 2024</c:v>
                </c:pt>
                <c:pt idx="12">
                  <c:v>Aug 2024</c:v>
                </c:pt>
                <c:pt idx="13">
                  <c:v>Sep 2024</c:v>
                </c:pt>
                <c:pt idx="14">
                  <c:v>Oct 2024</c:v>
                </c:pt>
                <c:pt idx="15">
                  <c:v>Nov 2024</c:v>
                </c:pt>
                <c:pt idx="16">
                  <c:v>Dec 2024</c:v>
                </c:pt>
                <c:pt idx="17">
                  <c:v>Jan 2025</c:v>
                </c:pt>
                <c:pt idx="18">
                  <c:v>Feb 2025</c:v>
                </c:pt>
                <c:pt idx="19">
                  <c:v>Mar 2025</c:v>
                </c:pt>
                <c:pt idx="20">
                  <c:v>Apr 2025</c:v>
                </c:pt>
                <c:pt idx="21">
                  <c:v>May 2025</c:v>
                </c:pt>
                <c:pt idx="22">
                  <c:v>Jun 2025</c:v>
                </c:pt>
                <c:pt idx="23">
                  <c:v>Jul 2025</c:v>
                </c:pt>
                <c:pt idx="24">
                  <c:v>Aug 2025</c:v>
                </c:pt>
              </c:strCache>
            </c:strRef>
          </c:cat>
          <c:val>
            <c:numRef>
              <c:f>Data!$B$2:$B$26</c:f>
              <c:numCache>
                <c:formatCode>General</c:formatCode>
                <c:ptCount val="25"/>
                <c:pt idx="0">
                  <c:v>2</c:v>
                </c:pt>
                <c:pt idx="1">
                  <c:v>102</c:v>
                </c:pt>
                <c:pt idx="2">
                  <c:v>91</c:v>
                </c:pt>
                <c:pt idx="3">
                  <c:v>110</c:v>
                </c:pt>
                <c:pt idx="4">
                  <c:v>106</c:v>
                </c:pt>
                <c:pt idx="5">
                  <c:v>123</c:v>
                </c:pt>
                <c:pt idx="6">
                  <c:v>91</c:v>
                </c:pt>
                <c:pt idx="7">
                  <c:v>98</c:v>
                </c:pt>
                <c:pt idx="8">
                  <c:v>87</c:v>
                </c:pt>
                <c:pt idx="9">
                  <c:v>93</c:v>
                </c:pt>
                <c:pt idx="10">
                  <c:v>92</c:v>
                </c:pt>
                <c:pt idx="11">
                  <c:v>81</c:v>
                </c:pt>
                <c:pt idx="12">
                  <c:v>93</c:v>
                </c:pt>
                <c:pt idx="13">
                  <c:v>86</c:v>
                </c:pt>
                <c:pt idx="14">
                  <c:v>94</c:v>
                </c:pt>
                <c:pt idx="15">
                  <c:v>95</c:v>
                </c:pt>
                <c:pt idx="16">
                  <c:v>118</c:v>
                </c:pt>
                <c:pt idx="17">
                  <c:v>135</c:v>
                </c:pt>
                <c:pt idx="18">
                  <c:v>119</c:v>
                </c:pt>
                <c:pt idx="19">
                  <c:v>110</c:v>
                </c:pt>
                <c:pt idx="20">
                  <c:v>116</c:v>
                </c:pt>
                <c:pt idx="21">
                  <c:v>123</c:v>
                </c:pt>
                <c:pt idx="22">
                  <c:v>110</c:v>
                </c:pt>
                <c:pt idx="23">
                  <c:v>94</c:v>
                </c:pt>
                <c:pt idx="24">
                  <c:v>110</c:v>
                </c:pt>
              </c:numCache>
            </c:numRef>
          </c:val>
          <c:smooth val="0"/>
          <c:extLst>
            <c:ext xmlns:c16="http://schemas.microsoft.com/office/drawing/2014/chart" uri="{C3380CC4-5D6E-409C-BE32-E72D297353CC}">
              <c16:uniqueId val="{00000000-1BC2-4C67-8982-4EA6D47CDEC5}"/>
            </c:ext>
          </c:extLst>
        </c:ser>
        <c:ser>
          <c:idx val="1"/>
          <c:order val="1"/>
          <c:tx>
            <c:strRef>
              <c:f>Data!$C$1</c:f>
              <c:strCache>
                <c:ptCount val="1"/>
                <c:pt idx="0">
                  <c:v>Mean</c:v>
                </c:pt>
              </c:strCache>
            </c:strRef>
          </c:tx>
          <c:spPr>
            <a:ln w="34925" cap="rnd">
              <a:solidFill>
                <a:schemeClr val="accent2"/>
              </a:solidFill>
              <a:round/>
            </a:ln>
            <a:effectLst>
              <a:outerShdw blurRad="57150" dist="19050" dir="5400000" algn="ctr" rotWithShape="0">
                <a:srgbClr val="000000">
                  <a:alpha val="63000"/>
                </a:srgbClr>
              </a:outerShdw>
            </a:effectLst>
          </c:spPr>
          <c:marker>
            <c:symbol val="none"/>
          </c:marker>
          <c:trendline>
            <c:spPr>
              <a:ln w="19050" cap="rnd">
                <a:solidFill>
                  <a:schemeClr val="accent2"/>
                </a:solidFill>
              </a:ln>
              <a:effectLst/>
            </c:spPr>
            <c:trendlineType val="linear"/>
            <c:dispRSqr val="0"/>
            <c:dispEq val="0"/>
          </c:trendline>
          <c:val>
            <c:numRef>
              <c:f>Data!$C$2:$C$26</c:f>
              <c:numCache>
                <c:formatCode>General</c:formatCode>
                <c:ptCount val="25"/>
                <c:pt idx="0">
                  <c:v>99.16</c:v>
                </c:pt>
                <c:pt idx="1">
                  <c:v>99.16</c:v>
                </c:pt>
                <c:pt idx="2">
                  <c:v>99.16</c:v>
                </c:pt>
                <c:pt idx="3">
                  <c:v>99.16</c:v>
                </c:pt>
                <c:pt idx="4">
                  <c:v>99.16</c:v>
                </c:pt>
                <c:pt idx="5">
                  <c:v>99.16</c:v>
                </c:pt>
                <c:pt idx="6">
                  <c:v>99.16</c:v>
                </c:pt>
                <c:pt idx="7">
                  <c:v>99.16</c:v>
                </c:pt>
                <c:pt idx="8">
                  <c:v>99.16</c:v>
                </c:pt>
                <c:pt idx="9">
                  <c:v>99.16</c:v>
                </c:pt>
                <c:pt idx="10">
                  <c:v>99.16</c:v>
                </c:pt>
                <c:pt idx="11">
                  <c:v>99.16</c:v>
                </c:pt>
                <c:pt idx="12">
                  <c:v>99.16</c:v>
                </c:pt>
                <c:pt idx="13">
                  <c:v>99.16</c:v>
                </c:pt>
                <c:pt idx="14">
                  <c:v>99.16</c:v>
                </c:pt>
                <c:pt idx="15">
                  <c:v>99.16</c:v>
                </c:pt>
                <c:pt idx="16">
                  <c:v>99.16</c:v>
                </c:pt>
                <c:pt idx="17">
                  <c:v>99.16</c:v>
                </c:pt>
                <c:pt idx="18">
                  <c:v>99.16</c:v>
                </c:pt>
                <c:pt idx="19">
                  <c:v>99.16</c:v>
                </c:pt>
                <c:pt idx="20">
                  <c:v>99.16</c:v>
                </c:pt>
                <c:pt idx="21">
                  <c:v>99.16</c:v>
                </c:pt>
                <c:pt idx="22">
                  <c:v>99.16</c:v>
                </c:pt>
                <c:pt idx="23">
                  <c:v>99.16</c:v>
                </c:pt>
                <c:pt idx="24">
                  <c:v>99.16</c:v>
                </c:pt>
              </c:numCache>
            </c:numRef>
          </c:val>
          <c:smooth val="0"/>
          <c:extLst>
            <c:ext xmlns:c16="http://schemas.microsoft.com/office/drawing/2014/chart" uri="{C3380CC4-5D6E-409C-BE32-E72D297353CC}">
              <c16:uniqueId val="{00000002-1BC2-4C67-8982-4EA6D47CDEC5}"/>
            </c:ext>
          </c:extLst>
        </c:ser>
        <c:dLbls>
          <c:showLegendKey val="0"/>
          <c:showVal val="0"/>
          <c:showCatName val="0"/>
          <c:showSerName val="0"/>
          <c:showPercent val="0"/>
          <c:showBubbleSize val="0"/>
        </c:dLbls>
        <c:smooth val="0"/>
        <c:axId val="110438656"/>
        <c:axId val="110444544"/>
      </c:lineChart>
      <c:catAx>
        <c:axId val="110438656"/>
        <c:scaling>
          <c:orientation val="minMax"/>
        </c:scaling>
        <c:delete val="0"/>
        <c:axPos val="b"/>
        <c:title>
          <c:tx>
            <c:rich>
              <a:bodyPr rot="0" spcFirstLastPara="1" vertOverflow="ellipsis" vert="horz" wrap="square" anchor="ctr" anchorCtr="1"/>
              <a:lstStyle/>
              <a:p>
                <a:pPr>
                  <a:defRPr sz="800" b="0" i="0" u="none" strike="noStrike" kern="1200" baseline="0">
                    <a:solidFill>
                      <a:schemeClr val="tx1">
                        <a:lumMod val="65000"/>
                        <a:lumOff val="35000"/>
                      </a:schemeClr>
                    </a:solidFill>
                    <a:latin typeface="+mn-lt"/>
                    <a:ea typeface="+mn-ea"/>
                    <a:cs typeface="+mn-cs"/>
                  </a:defRPr>
                </a:pPr>
                <a:r>
                  <a:rPr lang="en-US" sz="800" dirty="0"/>
                  <a:t>Date &amp; Month Reported </a:t>
                </a:r>
              </a:p>
            </c:rich>
          </c:tx>
          <c:layout>
            <c:manualLayout>
              <c:xMode val="edge"/>
              <c:yMode val="edge"/>
              <c:x val="0.35090686390736614"/>
              <c:y val="0.90952186943636737"/>
            </c:manualLayout>
          </c:layout>
          <c:overlay val="0"/>
          <c:spPr>
            <a:noFill/>
            <a:ln>
              <a:noFill/>
            </a:ln>
            <a:effectLst/>
          </c:spPr>
          <c:txPr>
            <a:bodyPr rot="0" spcFirstLastPara="1" vertOverflow="ellipsis" vert="horz" wrap="square" anchor="ctr" anchorCtr="1"/>
            <a:lstStyle/>
            <a:p>
              <a:pPr>
                <a:defRPr sz="8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w="12700" cap="flat" cmpd="sng" algn="ctr">
            <a:solidFill>
              <a:schemeClr val="tx1">
                <a:lumMod val="15000"/>
                <a:lumOff val="85000"/>
              </a:schemeClr>
            </a:solidFill>
            <a:round/>
          </a:ln>
          <a:effectLst/>
        </c:spPr>
        <c:txPr>
          <a:bodyPr rot="-60000000" spcFirstLastPara="1" vertOverflow="ellipsis" vert="horz" wrap="square" anchor="ctr" anchorCtr="1"/>
          <a:lstStyle/>
          <a:p>
            <a:pPr>
              <a:defRPr sz="800" b="0" i="0" u="none" strike="noStrike" kern="1200" baseline="0">
                <a:solidFill>
                  <a:schemeClr val="tx1">
                    <a:lumMod val="65000"/>
                    <a:lumOff val="35000"/>
                  </a:schemeClr>
                </a:solidFill>
                <a:latin typeface="+mn-lt"/>
                <a:ea typeface="+mn-ea"/>
                <a:cs typeface="+mn-cs"/>
              </a:defRPr>
            </a:pPr>
            <a:endParaRPr lang="en-US"/>
          </a:p>
        </c:txPr>
        <c:crossAx val="110444544"/>
        <c:crosses val="autoZero"/>
        <c:auto val="1"/>
        <c:lblAlgn val="ctr"/>
        <c:lblOffset val="100"/>
        <c:noMultiLvlLbl val="0"/>
      </c:catAx>
      <c:valAx>
        <c:axId val="110444544"/>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800" b="0" i="0" u="none" strike="noStrike" kern="1200" baseline="0">
                    <a:solidFill>
                      <a:schemeClr val="tx1">
                        <a:lumMod val="65000"/>
                        <a:lumOff val="35000"/>
                      </a:schemeClr>
                    </a:solidFill>
                    <a:latin typeface="+mn-lt"/>
                    <a:ea typeface="+mn-ea"/>
                    <a:cs typeface="+mn-cs"/>
                  </a:defRPr>
                </a:pPr>
                <a:r>
                  <a:rPr lang="en-US" sz="800"/>
                  <a:t>Number of Pressure Ulcer Incidents </a:t>
                </a:r>
              </a:p>
            </c:rich>
          </c:tx>
          <c:layout>
            <c:manualLayout>
              <c:xMode val="edge"/>
              <c:yMode val="edge"/>
              <c:x val="3.5761139242894446E-3"/>
              <c:y val="0.15558778425553305"/>
            </c:manualLayout>
          </c:layout>
          <c:overlay val="0"/>
          <c:spPr>
            <a:noFill/>
            <a:ln>
              <a:noFill/>
            </a:ln>
            <a:effectLst/>
          </c:spPr>
          <c:txPr>
            <a:bodyPr rot="-5400000" spcFirstLastPara="1" vertOverflow="ellipsis" vert="horz" wrap="square" anchor="ctr" anchorCtr="1"/>
            <a:lstStyle/>
            <a:p>
              <a:pPr>
                <a:defRPr sz="8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800" b="0" i="0" u="none" strike="noStrike" kern="1200" baseline="0">
                <a:solidFill>
                  <a:schemeClr val="tx1">
                    <a:lumMod val="65000"/>
                    <a:lumOff val="35000"/>
                  </a:schemeClr>
                </a:solidFill>
                <a:latin typeface="+mn-lt"/>
                <a:ea typeface="+mn-ea"/>
                <a:cs typeface="+mn-cs"/>
              </a:defRPr>
            </a:pPr>
            <a:endParaRPr lang="en-US"/>
          </a:p>
        </c:txPr>
        <c:crossAx val="110438656"/>
        <c:crosses val="autoZero"/>
        <c:crossBetween val="between"/>
      </c:valAx>
      <c:spPr>
        <a:noFill/>
        <a:ln>
          <a:noFill/>
        </a:ln>
        <a:effectLst/>
      </c:spPr>
    </c:plotArea>
    <c:legend>
      <c:legendPos val="b"/>
      <c:layout>
        <c:manualLayout>
          <c:xMode val="edge"/>
          <c:yMode val="edge"/>
          <c:x val="0.1565638628960396"/>
          <c:y val="0.68364756315811392"/>
          <c:w val="0.83638674369825039"/>
          <c:h val="5.6711577589100323E-2"/>
        </c:manualLayout>
      </c:layout>
      <c:overlay val="0"/>
      <c:spPr>
        <a:noFill/>
        <a:ln>
          <a:noFill/>
        </a:ln>
        <a:effectLst/>
      </c:spPr>
      <c:txPr>
        <a:bodyPr rot="0" spcFirstLastPara="1" vertOverflow="ellipsis" vert="horz" wrap="square" anchor="ctr" anchorCtr="1"/>
        <a:lstStyle/>
        <a:p>
          <a:pPr>
            <a:defRPr sz="8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800" b="0" i="0" u="none" strike="noStrike" kern="1200" spc="0" baseline="0">
                <a:solidFill>
                  <a:schemeClr val="tx1">
                    <a:lumMod val="65000"/>
                    <a:lumOff val="35000"/>
                  </a:schemeClr>
                </a:solidFill>
                <a:latin typeface="+mn-lt"/>
                <a:ea typeface="+mn-ea"/>
                <a:cs typeface="+mn-cs"/>
              </a:defRPr>
            </a:pPr>
            <a:r>
              <a:rPr lang="en-US" sz="800" dirty="0">
                <a:solidFill>
                  <a:schemeClr val="bg1"/>
                </a:solidFill>
              </a:rPr>
              <a:t>National Reportable Incidents  (NRIs)</a:t>
            </a:r>
            <a:r>
              <a:rPr lang="en-US" sz="800" dirty="0"/>
              <a:t>)</a:t>
            </a:r>
          </a:p>
        </c:rich>
      </c:tx>
      <c:overlay val="0"/>
      <c:spPr>
        <a:solidFill>
          <a:schemeClr val="tx2"/>
        </a:solidFill>
        <a:ln>
          <a:noFill/>
        </a:ln>
        <a:effectLst/>
      </c:spPr>
      <c:txPr>
        <a:bodyPr rot="0" spcFirstLastPara="1" vertOverflow="ellipsis" vert="horz" wrap="square" anchor="ctr" anchorCtr="1"/>
        <a:lstStyle/>
        <a:p>
          <a:pPr>
            <a:defRPr sz="8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col"/>
        <c:grouping val="clustered"/>
        <c:varyColors val="0"/>
        <c:ser>
          <c:idx val="0"/>
          <c:order val="0"/>
          <c:tx>
            <c:strRef>
              <c:f>Graph!$C$53</c:f>
              <c:strCache>
                <c:ptCount val="1"/>
                <c:pt idx="0">
                  <c:v>2023/2024</c:v>
                </c:pt>
              </c:strCache>
            </c:strRef>
          </c:tx>
          <c:spPr>
            <a:solidFill>
              <a:schemeClr val="accent2"/>
            </a:solidFill>
            <a:ln>
              <a:noFill/>
            </a:ln>
            <a:effectLst/>
          </c:spPr>
          <c:invertIfNegative val="0"/>
          <c:cat>
            <c:strRef>
              <c:f>Graph!$B$54:$B$57</c:f>
              <c:strCache>
                <c:ptCount val="4"/>
                <c:pt idx="0">
                  <c:v>NPSSG </c:v>
                </c:pt>
                <c:pt idx="1">
                  <c:v>Morriston </c:v>
                </c:pt>
                <c:pt idx="2">
                  <c:v>PCS </c:v>
                </c:pt>
                <c:pt idx="3">
                  <c:v>MH/LD</c:v>
                </c:pt>
              </c:strCache>
            </c:strRef>
          </c:cat>
          <c:val>
            <c:numRef>
              <c:f>Graph!$C$54:$C$57</c:f>
              <c:numCache>
                <c:formatCode>General</c:formatCode>
                <c:ptCount val="4"/>
                <c:pt idx="0">
                  <c:v>6</c:v>
                </c:pt>
                <c:pt idx="1">
                  <c:v>0</c:v>
                </c:pt>
                <c:pt idx="2">
                  <c:v>8</c:v>
                </c:pt>
                <c:pt idx="3">
                  <c:v>0</c:v>
                </c:pt>
              </c:numCache>
            </c:numRef>
          </c:val>
          <c:extLst>
            <c:ext xmlns:c16="http://schemas.microsoft.com/office/drawing/2014/chart" uri="{C3380CC4-5D6E-409C-BE32-E72D297353CC}">
              <c16:uniqueId val="{00000000-EAA4-4857-9F25-0A875C06C6AB}"/>
            </c:ext>
          </c:extLst>
        </c:ser>
        <c:ser>
          <c:idx val="1"/>
          <c:order val="1"/>
          <c:tx>
            <c:strRef>
              <c:f>Graph!$D$53</c:f>
              <c:strCache>
                <c:ptCount val="1"/>
                <c:pt idx="0">
                  <c:v>2024/2025</c:v>
                </c:pt>
              </c:strCache>
            </c:strRef>
          </c:tx>
          <c:spPr>
            <a:solidFill>
              <a:schemeClr val="accent4"/>
            </a:solidFill>
            <a:ln>
              <a:noFill/>
            </a:ln>
            <a:effectLst/>
          </c:spPr>
          <c:invertIfNegative val="0"/>
          <c:cat>
            <c:strRef>
              <c:f>Graph!$B$54:$B$57</c:f>
              <c:strCache>
                <c:ptCount val="4"/>
                <c:pt idx="0">
                  <c:v>NPSSG </c:v>
                </c:pt>
                <c:pt idx="1">
                  <c:v>Morriston </c:v>
                </c:pt>
                <c:pt idx="2">
                  <c:v>PCS </c:v>
                </c:pt>
                <c:pt idx="3">
                  <c:v>MH/LD</c:v>
                </c:pt>
              </c:strCache>
            </c:strRef>
          </c:cat>
          <c:val>
            <c:numRef>
              <c:f>Graph!$D$54:$D$57</c:f>
              <c:numCache>
                <c:formatCode>General</c:formatCode>
                <c:ptCount val="4"/>
                <c:pt idx="0">
                  <c:v>2</c:v>
                </c:pt>
                <c:pt idx="1">
                  <c:v>0</c:v>
                </c:pt>
                <c:pt idx="2">
                  <c:v>4</c:v>
                </c:pt>
                <c:pt idx="3">
                  <c:v>1</c:v>
                </c:pt>
              </c:numCache>
            </c:numRef>
          </c:val>
          <c:extLst>
            <c:ext xmlns:c16="http://schemas.microsoft.com/office/drawing/2014/chart" uri="{C3380CC4-5D6E-409C-BE32-E72D297353CC}">
              <c16:uniqueId val="{00000001-EAA4-4857-9F25-0A875C06C6AB}"/>
            </c:ext>
          </c:extLst>
        </c:ser>
        <c:ser>
          <c:idx val="2"/>
          <c:order val="2"/>
          <c:tx>
            <c:strRef>
              <c:f>Graph!$E$53</c:f>
              <c:strCache>
                <c:ptCount val="1"/>
                <c:pt idx="0">
                  <c:v>01/04/2025- to date</c:v>
                </c:pt>
              </c:strCache>
            </c:strRef>
          </c:tx>
          <c:spPr>
            <a:solidFill>
              <a:schemeClr val="accent6"/>
            </a:solidFill>
            <a:ln>
              <a:noFill/>
            </a:ln>
            <a:effectLst/>
          </c:spPr>
          <c:invertIfNegative val="0"/>
          <c:cat>
            <c:strRef>
              <c:f>Graph!$B$54:$B$57</c:f>
              <c:strCache>
                <c:ptCount val="4"/>
                <c:pt idx="0">
                  <c:v>NPSSG </c:v>
                </c:pt>
                <c:pt idx="1">
                  <c:v>Morriston </c:v>
                </c:pt>
                <c:pt idx="2">
                  <c:v>PCS </c:v>
                </c:pt>
                <c:pt idx="3">
                  <c:v>MH/LD</c:v>
                </c:pt>
              </c:strCache>
            </c:strRef>
          </c:cat>
          <c:val>
            <c:numRef>
              <c:f>Graph!$E$54:$E$57</c:f>
              <c:numCache>
                <c:formatCode>General</c:formatCode>
                <c:ptCount val="4"/>
                <c:pt idx="0">
                  <c:v>0</c:v>
                </c:pt>
                <c:pt idx="1">
                  <c:v>0</c:v>
                </c:pt>
                <c:pt idx="2">
                  <c:v>1</c:v>
                </c:pt>
                <c:pt idx="3">
                  <c:v>0</c:v>
                </c:pt>
              </c:numCache>
            </c:numRef>
          </c:val>
          <c:extLst>
            <c:ext xmlns:c16="http://schemas.microsoft.com/office/drawing/2014/chart" uri="{C3380CC4-5D6E-409C-BE32-E72D297353CC}">
              <c16:uniqueId val="{00000002-EAA4-4857-9F25-0A875C06C6AB}"/>
            </c:ext>
          </c:extLst>
        </c:ser>
        <c:dLbls>
          <c:showLegendKey val="0"/>
          <c:showVal val="0"/>
          <c:showCatName val="0"/>
          <c:showSerName val="0"/>
          <c:showPercent val="0"/>
          <c:showBubbleSize val="0"/>
        </c:dLbls>
        <c:gapWidth val="219"/>
        <c:overlap val="-27"/>
        <c:axId val="1161941567"/>
        <c:axId val="1161943967"/>
      </c:barChart>
      <c:catAx>
        <c:axId val="1161941567"/>
        <c:scaling>
          <c:orientation val="minMax"/>
        </c:scaling>
        <c:delete val="0"/>
        <c:axPos val="b"/>
        <c:title>
          <c:tx>
            <c:rich>
              <a:bodyPr rot="0" spcFirstLastPara="1" vertOverflow="ellipsis" vert="horz" wrap="square" anchor="ctr" anchorCtr="1"/>
              <a:lstStyle/>
              <a:p>
                <a:pPr>
                  <a:defRPr sz="800" b="0" i="0" u="none" strike="noStrike" kern="1200" baseline="0">
                    <a:solidFill>
                      <a:schemeClr val="tx1">
                        <a:lumMod val="65000"/>
                        <a:lumOff val="35000"/>
                      </a:schemeClr>
                    </a:solidFill>
                    <a:latin typeface="+mn-lt"/>
                    <a:ea typeface="+mn-ea"/>
                    <a:cs typeface="+mn-cs"/>
                  </a:defRPr>
                </a:pPr>
                <a:r>
                  <a:rPr lang="en-US" sz="800"/>
                  <a:t>Service Groups </a:t>
                </a:r>
              </a:p>
            </c:rich>
          </c:tx>
          <c:overlay val="0"/>
          <c:spPr>
            <a:noFill/>
            <a:ln>
              <a:noFill/>
            </a:ln>
            <a:effectLst/>
          </c:spPr>
          <c:txPr>
            <a:bodyPr rot="0" spcFirstLastPara="1" vertOverflow="ellipsis" vert="horz" wrap="square" anchor="ctr" anchorCtr="1"/>
            <a:lstStyle/>
            <a:p>
              <a:pPr>
                <a:defRPr sz="8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800" b="0" i="0" u="none" strike="noStrike" kern="1200" baseline="0">
                <a:solidFill>
                  <a:schemeClr val="tx1">
                    <a:lumMod val="65000"/>
                    <a:lumOff val="35000"/>
                  </a:schemeClr>
                </a:solidFill>
                <a:latin typeface="+mn-lt"/>
                <a:ea typeface="+mn-ea"/>
                <a:cs typeface="+mn-cs"/>
              </a:defRPr>
            </a:pPr>
            <a:endParaRPr lang="en-US"/>
          </a:p>
        </c:txPr>
        <c:crossAx val="1161943967"/>
        <c:crosses val="autoZero"/>
        <c:auto val="1"/>
        <c:lblAlgn val="ctr"/>
        <c:lblOffset val="100"/>
        <c:noMultiLvlLbl val="0"/>
      </c:catAx>
      <c:valAx>
        <c:axId val="1161943967"/>
        <c:scaling>
          <c:orientation val="minMax"/>
        </c:scaling>
        <c:delete val="0"/>
        <c:axPos val="l"/>
        <c:title>
          <c:tx>
            <c:rich>
              <a:bodyPr rot="-5400000" spcFirstLastPara="1" vertOverflow="ellipsis" vert="horz" wrap="square" anchor="ctr" anchorCtr="1"/>
              <a:lstStyle/>
              <a:p>
                <a:pPr>
                  <a:defRPr sz="800" b="0" i="0" u="none" strike="noStrike" kern="1200" baseline="0">
                    <a:solidFill>
                      <a:schemeClr val="tx1">
                        <a:lumMod val="65000"/>
                        <a:lumOff val="35000"/>
                      </a:schemeClr>
                    </a:solidFill>
                    <a:latin typeface="+mn-lt"/>
                    <a:ea typeface="+mn-ea"/>
                    <a:cs typeface="+mn-cs"/>
                  </a:defRPr>
                </a:pPr>
                <a:r>
                  <a:rPr lang="en-US" sz="800"/>
                  <a:t>Number of Incidents </a:t>
                </a:r>
              </a:p>
            </c:rich>
          </c:tx>
          <c:overlay val="0"/>
          <c:spPr>
            <a:noFill/>
            <a:ln>
              <a:noFill/>
            </a:ln>
            <a:effectLst/>
          </c:spPr>
          <c:txPr>
            <a:bodyPr rot="-5400000" spcFirstLastPara="1" vertOverflow="ellipsis" vert="horz" wrap="square" anchor="ctr" anchorCtr="1"/>
            <a:lstStyle/>
            <a:p>
              <a:pPr>
                <a:defRPr sz="8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161941567"/>
        <c:crosses val="autoZero"/>
        <c:crossBetween val="between"/>
      </c:valAx>
      <c:spPr>
        <a:noFill/>
        <a:ln>
          <a:noFill/>
        </a:ln>
        <a:effectLst/>
      </c:spPr>
    </c:plotArea>
    <c:legend>
      <c:legendPos val="b"/>
      <c:layout>
        <c:manualLayout>
          <c:xMode val="edge"/>
          <c:yMode val="edge"/>
          <c:x val="0"/>
          <c:y val="0.74383217190960749"/>
          <c:w val="1"/>
          <c:h val="0.23195766595896977"/>
        </c:manualLayout>
      </c:layout>
      <c:overlay val="0"/>
      <c:spPr>
        <a:noFill/>
        <a:ln>
          <a:noFill/>
        </a:ln>
        <a:effectLst/>
      </c:spPr>
      <c:txPr>
        <a:bodyPr rot="0" spcFirstLastPara="1" vertOverflow="ellipsis" vert="horz" wrap="square" anchor="ctr" anchorCtr="1"/>
        <a:lstStyle/>
        <a:p>
          <a:pPr>
            <a:defRPr sz="8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3"/>
    </mc:Choice>
    <mc:Fallback>
      <c:style val="3"/>
    </mc:Fallback>
  </mc:AlternateContent>
  <c:chart>
    <c:title>
      <c:tx>
        <c:rich>
          <a:bodyPr rot="0" spcFirstLastPara="1" vertOverflow="ellipsis" vert="horz" wrap="square" anchor="ctr" anchorCtr="1"/>
          <a:lstStyle/>
          <a:p>
            <a:pPr>
              <a:defRPr sz="1400" b="1" i="0" u="none" strike="noStrike" kern="1200" spc="0" baseline="0">
                <a:solidFill>
                  <a:schemeClr val="tx1">
                    <a:lumMod val="65000"/>
                    <a:lumOff val="35000"/>
                  </a:schemeClr>
                </a:solidFill>
                <a:latin typeface="+mn-lt"/>
                <a:ea typeface="+mn-ea"/>
                <a:cs typeface="+mn-cs"/>
              </a:defRPr>
            </a:pPr>
            <a:r>
              <a:rPr lang="en-GB" sz="1400" b="1"/>
              <a:t>POS to DTT - 31 days</a:t>
            </a:r>
          </a:p>
          <a:p>
            <a:pPr>
              <a:defRPr b="1"/>
            </a:pPr>
            <a:r>
              <a:rPr lang="en-GB" sz="1400" b="1"/>
              <a:t>All Tumour</a:t>
            </a:r>
            <a:r>
              <a:rPr lang="en-GB" sz="1400" b="1" baseline="0"/>
              <a:t> Sites</a:t>
            </a:r>
            <a:endParaRPr lang="en-GB" sz="1400" b="1"/>
          </a:p>
        </c:rich>
      </c:tx>
      <c:overlay val="0"/>
      <c:spPr>
        <a:noFill/>
        <a:ln>
          <a:noFill/>
        </a:ln>
        <a:effectLst/>
      </c:spPr>
      <c:txPr>
        <a:bodyPr rot="0" spcFirstLastPara="1" vertOverflow="ellipsis" vert="horz" wrap="square" anchor="ctr" anchorCtr="1"/>
        <a:lstStyle/>
        <a:p>
          <a:pPr>
            <a:defRPr sz="1400" b="1"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manualLayout>
          <c:layoutTarget val="inner"/>
          <c:xMode val="edge"/>
          <c:yMode val="edge"/>
          <c:x val="7.0980342412857833E-2"/>
          <c:y val="0.19583576388888888"/>
          <c:w val="0.85131711243513075"/>
          <c:h val="0.58641568241469821"/>
        </c:manualLayout>
      </c:layout>
      <c:barChart>
        <c:barDir val="col"/>
        <c:grouping val="clustered"/>
        <c:varyColors val="0"/>
        <c:ser>
          <c:idx val="14"/>
          <c:order val="14"/>
          <c:tx>
            <c:strRef>
              <c:f>'POS to DTT (2)'!$A$16</c:f>
              <c:strCache>
                <c:ptCount val="1"/>
                <c:pt idx="0">
                  <c:v>All Sites - Median Days</c:v>
                </c:pt>
              </c:strCache>
            </c:strRef>
          </c:tx>
          <c:spPr>
            <a:solidFill>
              <a:schemeClr val="accent5">
                <a:lumMod val="20000"/>
                <a:lumOff val="8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8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'POS to DTT (2)'!$B$1:$AF$1</c:f>
              <c:numCache>
                <c:formatCode>mmm\-yy</c:formatCode>
                <c:ptCount val="31"/>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pt idx="19">
                  <c:v>45748</c:v>
                </c:pt>
                <c:pt idx="20">
                  <c:v>45778</c:v>
                </c:pt>
                <c:pt idx="21">
                  <c:v>45809</c:v>
                </c:pt>
                <c:pt idx="22">
                  <c:v>45839</c:v>
                </c:pt>
                <c:pt idx="23">
                  <c:v>45870</c:v>
                </c:pt>
                <c:pt idx="24">
                  <c:v>45901</c:v>
                </c:pt>
                <c:pt idx="25">
                  <c:v>45931</c:v>
                </c:pt>
                <c:pt idx="26">
                  <c:v>45962</c:v>
                </c:pt>
                <c:pt idx="27">
                  <c:v>45992</c:v>
                </c:pt>
                <c:pt idx="28">
                  <c:v>46023</c:v>
                </c:pt>
                <c:pt idx="29">
                  <c:v>46054</c:v>
                </c:pt>
                <c:pt idx="30">
                  <c:v>46082</c:v>
                </c:pt>
              </c:numCache>
            </c:numRef>
          </c:cat>
          <c:val>
            <c:numRef>
              <c:f>'POS to DTT (2)'!$B$16:$AF$16</c:f>
              <c:numCache>
                <c:formatCode>General</c:formatCode>
                <c:ptCount val="31"/>
                <c:pt idx="0">
                  <c:v>48</c:v>
                </c:pt>
                <c:pt idx="1">
                  <c:v>45</c:v>
                </c:pt>
                <c:pt idx="2">
                  <c:v>45</c:v>
                </c:pt>
                <c:pt idx="3">
                  <c:v>36</c:v>
                </c:pt>
                <c:pt idx="4">
                  <c:v>42</c:v>
                </c:pt>
                <c:pt idx="5">
                  <c:v>36</c:v>
                </c:pt>
                <c:pt idx="6">
                  <c:v>36</c:v>
                </c:pt>
                <c:pt idx="7">
                  <c:v>34</c:v>
                </c:pt>
                <c:pt idx="8">
                  <c:v>34</c:v>
                </c:pt>
                <c:pt idx="9">
                  <c:v>37</c:v>
                </c:pt>
                <c:pt idx="10">
                  <c:v>39</c:v>
                </c:pt>
                <c:pt idx="11">
                  <c:v>37</c:v>
                </c:pt>
                <c:pt idx="12">
                  <c:v>36</c:v>
                </c:pt>
                <c:pt idx="13">
                  <c:v>40</c:v>
                </c:pt>
                <c:pt idx="14">
                  <c:v>29</c:v>
                </c:pt>
                <c:pt idx="15">
                  <c:v>33</c:v>
                </c:pt>
                <c:pt idx="16">
                  <c:v>40</c:v>
                </c:pt>
                <c:pt idx="17">
                  <c:v>36</c:v>
                </c:pt>
                <c:pt idx="18">
                  <c:v>36</c:v>
                </c:pt>
                <c:pt idx="19">
                  <c:v>42</c:v>
                </c:pt>
                <c:pt idx="20">
                  <c:v>42</c:v>
                </c:pt>
                <c:pt idx="21">
                  <c:v>42</c:v>
                </c:pt>
                <c:pt idx="22">
                  <c:v>39</c:v>
                </c:pt>
              </c:numCache>
            </c:numRef>
          </c:val>
          <c:extLst xmlns:c15="http://schemas.microsoft.com/office/drawing/2012/chart">
            <c:ext xmlns:c16="http://schemas.microsoft.com/office/drawing/2014/chart" uri="{C3380CC4-5D6E-409C-BE32-E72D297353CC}">
              <c16:uniqueId val="{00000000-0ECB-43E3-A94E-816C6BF14CF6}"/>
            </c:ext>
          </c:extLst>
        </c:ser>
        <c:dLbls>
          <c:showLegendKey val="0"/>
          <c:showVal val="0"/>
          <c:showCatName val="0"/>
          <c:showSerName val="0"/>
          <c:showPercent val="0"/>
          <c:showBubbleSize val="0"/>
        </c:dLbls>
        <c:gapWidth val="150"/>
        <c:axId val="1835663232"/>
        <c:axId val="1835660320"/>
        <c:extLst>
          <c:ext xmlns:c15="http://schemas.microsoft.com/office/drawing/2012/chart" uri="{02D57815-91ED-43cb-92C2-25804820EDAC}">
            <c15:filteredBarSeries>
              <c15:ser>
                <c:idx val="0"/>
                <c:order val="0"/>
                <c:tx>
                  <c:strRef>
                    <c:extLst>
                      <c:ext uri="{02D57815-91ED-43cb-92C2-25804820EDAC}">
                        <c15:formulaRef>
                          <c15:sqref>'POS to DTT (2)'!$A$2</c15:sqref>
                        </c15:formulaRef>
                      </c:ext>
                    </c:extLst>
                    <c:strCache>
                      <c:ptCount val="1"/>
                      <c:pt idx="0">
                        <c:v>Brain/CNS - Median Days</c:v>
                      </c:pt>
                    </c:strCache>
                  </c:strRef>
                </c:tx>
                <c:spPr>
                  <a:solidFill>
                    <a:schemeClr val="accent1">
                      <a:tint val="34000"/>
                    </a:schemeClr>
                  </a:solidFill>
                  <a:ln>
                    <a:noFill/>
                  </a:ln>
                  <a:effectLst/>
                </c:spPr>
                <c:invertIfNegative val="0"/>
                <c:cat>
                  <c:numRef>
                    <c:extLst>
                      <c:ext uri="{02D57815-91ED-43cb-92C2-25804820EDAC}">
                        <c15:formulaRef>
                          <c15:sqref>'POS to DTT (2)'!$B$1:$AF$1</c15:sqref>
                        </c15:formulaRef>
                      </c:ext>
                    </c:extLst>
                    <c:numCache>
                      <c:formatCode>mmm\-yy</c:formatCode>
                      <c:ptCount val="31"/>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pt idx="19">
                        <c:v>45748</c:v>
                      </c:pt>
                      <c:pt idx="20">
                        <c:v>45778</c:v>
                      </c:pt>
                      <c:pt idx="21">
                        <c:v>45809</c:v>
                      </c:pt>
                      <c:pt idx="22">
                        <c:v>45839</c:v>
                      </c:pt>
                      <c:pt idx="23">
                        <c:v>45870</c:v>
                      </c:pt>
                      <c:pt idx="24">
                        <c:v>45901</c:v>
                      </c:pt>
                      <c:pt idx="25">
                        <c:v>45931</c:v>
                      </c:pt>
                      <c:pt idx="26">
                        <c:v>45962</c:v>
                      </c:pt>
                      <c:pt idx="27">
                        <c:v>45992</c:v>
                      </c:pt>
                      <c:pt idx="28">
                        <c:v>46023</c:v>
                      </c:pt>
                      <c:pt idx="29">
                        <c:v>46054</c:v>
                      </c:pt>
                      <c:pt idx="30">
                        <c:v>46082</c:v>
                      </c:pt>
                    </c:numCache>
                  </c:numRef>
                </c:cat>
                <c:val>
                  <c:numRef>
                    <c:extLst>
                      <c:ext uri="{02D57815-91ED-43cb-92C2-25804820EDAC}">
                        <c15:formulaRef>
                          <c15:sqref>'POS to DTT (2)'!$B$2:$AF$2</c15:sqref>
                        </c15:formulaRef>
                      </c:ext>
                    </c:extLst>
                    <c:numCache>
                      <c:formatCode>General</c:formatCode>
                      <c:ptCount val="31"/>
                      <c:pt idx="10">
                        <c:v>8</c:v>
                      </c:pt>
                      <c:pt idx="11">
                        <c:v>0</c:v>
                      </c:pt>
                      <c:pt idx="12">
                        <c:v>0</c:v>
                      </c:pt>
                      <c:pt idx="13">
                        <c:v>16</c:v>
                      </c:pt>
                      <c:pt idx="14">
                        <c:v>0</c:v>
                      </c:pt>
                      <c:pt idx="15">
                        <c:v>17</c:v>
                      </c:pt>
                      <c:pt idx="16">
                        <c:v>0</c:v>
                      </c:pt>
                      <c:pt idx="17">
                        <c:v>0</c:v>
                      </c:pt>
                      <c:pt idx="18">
                        <c:v>0</c:v>
                      </c:pt>
                      <c:pt idx="19">
                        <c:v>68</c:v>
                      </c:pt>
                      <c:pt idx="20">
                        <c:v>36</c:v>
                      </c:pt>
                      <c:pt idx="21">
                        <c:v>0</c:v>
                      </c:pt>
                    </c:numCache>
                  </c:numRef>
                </c:val>
                <c:extLst>
                  <c:ext xmlns:c16="http://schemas.microsoft.com/office/drawing/2014/chart" uri="{C3380CC4-5D6E-409C-BE32-E72D297353CC}">
                    <c16:uniqueId val="{00000002-0ECB-43E3-A94E-816C6BF14CF6}"/>
                  </c:ext>
                </c:extLst>
              </c15:ser>
            </c15:filteredBarSeries>
            <c15:filteredBarSeries>
              <c15:ser>
                <c:idx val="1"/>
                <c:order val="1"/>
                <c:tx>
                  <c:strRef>
                    <c:extLst xmlns:c15="http://schemas.microsoft.com/office/drawing/2012/chart">
                      <c:ext xmlns:c15="http://schemas.microsoft.com/office/drawing/2012/chart" uri="{02D57815-91ED-43cb-92C2-25804820EDAC}">
                        <c15:formulaRef>
                          <c15:sqref>'POS to DTT (2)'!$A$3</c15:sqref>
                        </c15:formulaRef>
                      </c:ext>
                    </c:extLst>
                    <c:strCache>
                      <c:ptCount val="1"/>
                      <c:pt idx="0">
                        <c:v>Breast - Median Days</c:v>
                      </c:pt>
                    </c:strCache>
                  </c:strRef>
                </c:tx>
                <c:spPr>
                  <a:solidFill>
                    <a:schemeClr val="accent1">
                      <a:tint val="37000"/>
                    </a:schemeClr>
                  </a:solidFill>
                  <a:ln>
                    <a:noFill/>
                  </a:ln>
                  <a:effectLst/>
                </c:spPr>
                <c:invertIfNegative val="0"/>
                <c:cat>
                  <c:numRef>
                    <c:extLst xmlns:c15="http://schemas.microsoft.com/office/drawing/2012/chart">
                      <c:ext xmlns:c15="http://schemas.microsoft.com/office/drawing/2012/chart" uri="{02D57815-91ED-43cb-92C2-25804820EDAC}">
                        <c15:formulaRef>
                          <c15:sqref>'POS to DTT (2)'!$B$1:$AF$1</c15:sqref>
                        </c15:formulaRef>
                      </c:ext>
                    </c:extLst>
                    <c:numCache>
                      <c:formatCode>mmm\-yy</c:formatCode>
                      <c:ptCount val="31"/>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pt idx="19">
                        <c:v>45748</c:v>
                      </c:pt>
                      <c:pt idx="20">
                        <c:v>45778</c:v>
                      </c:pt>
                      <c:pt idx="21">
                        <c:v>45809</c:v>
                      </c:pt>
                      <c:pt idx="22">
                        <c:v>45839</c:v>
                      </c:pt>
                      <c:pt idx="23">
                        <c:v>45870</c:v>
                      </c:pt>
                      <c:pt idx="24">
                        <c:v>45901</c:v>
                      </c:pt>
                      <c:pt idx="25">
                        <c:v>45931</c:v>
                      </c:pt>
                      <c:pt idx="26">
                        <c:v>45962</c:v>
                      </c:pt>
                      <c:pt idx="27">
                        <c:v>45992</c:v>
                      </c:pt>
                      <c:pt idx="28">
                        <c:v>46023</c:v>
                      </c:pt>
                      <c:pt idx="29">
                        <c:v>46054</c:v>
                      </c:pt>
                      <c:pt idx="30">
                        <c:v>46082</c:v>
                      </c:pt>
                    </c:numCache>
                  </c:numRef>
                </c:cat>
                <c:val>
                  <c:numRef>
                    <c:extLst xmlns:c15="http://schemas.microsoft.com/office/drawing/2012/chart">
                      <c:ext xmlns:c15="http://schemas.microsoft.com/office/drawing/2012/chart" uri="{02D57815-91ED-43cb-92C2-25804820EDAC}">
                        <c15:formulaRef>
                          <c15:sqref>'POS to DTT (2)'!$B$3:$AF$3</c15:sqref>
                        </c15:formulaRef>
                      </c:ext>
                    </c:extLst>
                    <c:numCache>
                      <c:formatCode>General</c:formatCode>
                      <c:ptCount val="31"/>
                      <c:pt idx="0">
                        <c:v>39</c:v>
                      </c:pt>
                      <c:pt idx="1">
                        <c:v>36</c:v>
                      </c:pt>
                      <c:pt idx="2">
                        <c:v>45</c:v>
                      </c:pt>
                      <c:pt idx="3">
                        <c:v>33</c:v>
                      </c:pt>
                      <c:pt idx="4">
                        <c:v>36</c:v>
                      </c:pt>
                      <c:pt idx="5">
                        <c:v>35</c:v>
                      </c:pt>
                      <c:pt idx="6">
                        <c:v>34</c:v>
                      </c:pt>
                      <c:pt idx="7">
                        <c:v>35</c:v>
                      </c:pt>
                      <c:pt idx="8">
                        <c:v>36</c:v>
                      </c:pt>
                      <c:pt idx="9">
                        <c:v>35</c:v>
                      </c:pt>
                      <c:pt idx="10">
                        <c:v>42</c:v>
                      </c:pt>
                      <c:pt idx="11">
                        <c:v>25</c:v>
                      </c:pt>
                      <c:pt idx="12">
                        <c:v>30</c:v>
                      </c:pt>
                      <c:pt idx="13">
                        <c:v>31</c:v>
                      </c:pt>
                      <c:pt idx="14">
                        <c:v>24</c:v>
                      </c:pt>
                      <c:pt idx="15">
                        <c:v>28</c:v>
                      </c:pt>
                      <c:pt idx="16">
                        <c:v>22</c:v>
                      </c:pt>
                      <c:pt idx="17">
                        <c:v>24</c:v>
                      </c:pt>
                      <c:pt idx="18">
                        <c:v>23</c:v>
                      </c:pt>
                      <c:pt idx="19">
                        <c:v>30</c:v>
                      </c:pt>
                      <c:pt idx="20">
                        <c:v>29</c:v>
                      </c:pt>
                      <c:pt idx="21">
                        <c:v>32</c:v>
                      </c:pt>
                      <c:pt idx="22">
                        <c:v>25</c:v>
                      </c:pt>
                    </c:numCache>
                  </c:numRef>
                </c:val>
                <c:extLst xmlns:c15="http://schemas.microsoft.com/office/drawing/2012/chart">
                  <c:ext xmlns:c16="http://schemas.microsoft.com/office/drawing/2014/chart" uri="{C3380CC4-5D6E-409C-BE32-E72D297353CC}">
                    <c16:uniqueId val="{00000003-0ECB-43E3-A94E-816C6BF14CF6}"/>
                  </c:ext>
                </c:extLst>
              </c15:ser>
            </c15:filteredBarSeries>
            <c15:filteredBarSeries>
              <c15:ser>
                <c:idx val="2"/>
                <c:order val="2"/>
                <c:tx>
                  <c:strRef>
                    <c:extLst xmlns:c15="http://schemas.microsoft.com/office/drawing/2012/chart">
                      <c:ext xmlns:c15="http://schemas.microsoft.com/office/drawing/2012/chart" uri="{02D57815-91ED-43cb-92C2-25804820EDAC}">
                        <c15:formulaRef>
                          <c15:sqref>'POS to DTT (2)'!$A$4</c15:sqref>
                        </c15:formulaRef>
                      </c:ext>
                    </c:extLst>
                    <c:strCache>
                      <c:ptCount val="1"/>
                      <c:pt idx="0">
                        <c:v>Children's - Median Days</c:v>
                      </c:pt>
                    </c:strCache>
                  </c:strRef>
                </c:tx>
                <c:spPr>
                  <a:solidFill>
                    <a:schemeClr val="accent1">
                      <a:tint val="40000"/>
                    </a:schemeClr>
                  </a:solidFill>
                  <a:ln>
                    <a:noFill/>
                  </a:ln>
                  <a:effectLst/>
                </c:spPr>
                <c:invertIfNegative val="0"/>
                <c:cat>
                  <c:numRef>
                    <c:extLst xmlns:c15="http://schemas.microsoft.com/office/drawing/2012/chart">
                      <c:ext xmlns:c15="http://schemas.microsoft.com/office/drawing/2012/chart" uri="{02D57815-91ED-43cb-92C2-25804820EDAC}">
                        <c15:formulaRef>
                          <c15:sqref>'POS to DTT (2)'!$B$1:$AF$1</c15:sqref>
                        </c15:formulaRef>
                      </c:ext>
                    </c:extLst>
                    <c:numCache>
                      <c:formatCode>mmm\-yy</c:formatCode>
                      <c:ptCount val="31"/>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pt idx="19">
                        <c:v>45748</c:v>
                      </c:pt>
                      <c:pt idx="20">
                        <c:v>45778</c:v>
                      </c:pt>
                      <c:pt idx="21">
                        <c:v>45809</c:v>
                      </c:pt>
                      <c:pt idx="22">
                        <c:v>45839</c:v>
                      </c:pt>
                      <c:pt idx="23">
                        <c:v>45870</c:v>
                      </c:pt>
                      <c:pt idx="24">
                        <c:v>45901</c:v>
                      </c:pt>
                      <c:pt idx="25">
                        <c:v>45931</c:v>
                      </c:pt>
                      <c:pt idx="26">
                        <c:v>45962</c:v>
                      </c:pt>
                      <c:pt idx="27">
                        <c:v>45992</c:v>
                      </c:pt>
                      <c:pt idx="28">
                        <c:v>46023</c:v>
                      </c:pt>
                      <c:pt idx="29">
                        <c:v>46054</c:v>
                      </c:pt>
                      <c:pt idx="30">
                        <c:v>46082</c:v>
                      </c:pt>
                    </c:numCache>
                  </c:numRef>
                </c:cat>
                <c:val>
                  <c:numRef>
                    <c:extLst xmlns:c15="http://schemas.microsoft.com/office/drawing/2012/chart">
                      <c:ext xmlns:c15="http://schemas.microsoft.com/office/drawing/2012/chart" uri="{02D57815-91ED-43cb-92C2-25804820EDAC}">
                        <c15:formulaRef>
                          <c15:sqref>'POS to DTT (2)'!$B$4:$AF$4</c15:sqref>
                        </c15:formulaRef>
                      </c:ext>
                    </c:extLst>
                    <c:numCache>
                      <c:formatCode>General</c:formatCode>
                      <c:ptCount val="31"/>
                      <c:pt idx="7">
                        <c:v>33</c:v>
                      </c:pt>
                      <c:pt idx="10">
                        <c:v>15</c:v>
                      </c:pt>
                      <c:pt idx="11">
                        <c:v>43</c:v>
                      </c:pt>
                      <c:pt idx="12">
                        <c:v>0</c:v>
                      </c:pt>
                      <c:pt idx="13">
                        <c:v>0</c:v>
                      </c:pt>
                      <c:pt idx="14">
                        <c:v>0</c:v>
                      </c:pt>
                      <c:pt idx="15">
                        <c:v>0</c:v>
                      </c:pt>
                      <c:pt idx="16">
                        <c:v>0</c:v>
                      </c:pt>
                      <c:pt idx="17">
                        <c:v>28</c:v>
                      </c:pt>
                      <c:pt idx="18">
                        <c:v>0</c:v>
                      </c:pt>
                      <c:pt idx="19">
                        <c:v>0</c:v>
                      </c:pt>
                      <c:pt idx="20">
                        <c:v>0</c:v>
                      </c:pt>
                      <c:pt idx="21">
                        <c:v>0</c:v>
                      </c:pt>
                    </c:numCache>
                  </c:numRef>
                </c:val>
                <c:extLst xmlns:c15="http://schemas.microsoft.com/office/drawing/2012/chart">
                  <c:ext xmlns:c16="http://schemas.microsoft.com/office/drawing/2014/chart" uri="{C3380CC4-5D6E-409C-BE32-E72D297353CC}">
                    <c16:uniqueId val="{00000004-0ECB-43E3-A94E-816C6BF14CF6}"/>
                  </c:ext>
                </c:extLst>
              </c15:ser>
            </c15:filteredBarSeries>
            <c15:filteredBarSeries>
              <c15:ser>
                <c:idx val="3"/>
                <c:order val="3"/>
                <c:tx>
                  <c:strRef>
                    <c:extLst xmlns:c15="http://schemas.microsoft.com/office/drawing/2012/chart">
                      <c:ext xmlns:c15="http://schemas.microsoft.com/office/drawing/2012/chart" uri="{02D57815-91ED-43cb-92C2-25804820EDAC}">
                        <c15:formulaRef>
                          <c15:sqref>'POS to DTT (2)'!$A$5</c15:sqref>
                        </c15:formulaRef>
                      </c:ext>
                    </c:extLst>
                    <c:strCache>
                      <c:ptCount val="1"/>
                      <c:pt idx="0">
                        <c:v>Gynaecological - Median Days</c:v>
                      </c:pt>
                    </c:strCache>
                  </c:strRef>
                </c:tx>
                <c:spPr>
                  <a:solidFill>
                    <a:schemeClr val="accent1">
                      <a:tint val="40000"/>
                    </a:schemeClr>
                  </a:solidFill>
                  <a:ln>
                    <a:noFill/>
                  </a:ln>
                  <a:effectLst/>
                </c:spPr>
                <c:invertIfNegative val="0"/>
                <c:cat>
                  <c:numRef>
                    <c:extLst xmlns:c15="http://schemas.microsoft.com/office/drawing/2012/chart">
                      <c:ext xmlns:c15="http://schemas.microsoft.com/office/drawing/2012/chart" uri="{02D57815-91ED-43cb-92C2-25804820EDAC}">
                        <c15:formulaRef>
                          <c15:sqref>'POS to DTT (2)'!$B$1:$AF$1</c15:sqref>
                        </c15:formulaRef>
                      </c:ext>
                    </c:extLst>
                    <c:numCache>
                      <c:formatCode>mmm\-yy</c:formatCode>
                      <c:ptCount val="31"/>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pt idx="19">
                        <c:v>45748</c:v>
                      </c:pt>
                      <c:pt idx="20">
                        <c:v>45778</c:v>
                      </c:pt>
                      <c:pt idx="21">
                        <c:v>45809</c:v>
                      </c:pt>
                      <c:pt idx="22">
                        <c:v>45839</c:v>
                      </c:pt>
                      <c:pt idx="23">
                        <c:v>45870</c:v>
                      </c:pt>
                      <c:pt idx="24">
                        <c:v>45901</c:v>
                      </c:pt>
                      <c:pt idx="25">
                        <c:v>45931</c:v>
                      </c:pt>
                      <c:pt idx="26">
                        <c:v>45962</c:v>
                      </c:pt>
                      <c:pt idx="27">
                        <c:v>45992</c:v>
                      </c:pt>
                      <c:pt idx="28">
                        <c:v>46023</c:v>
                      </c:pt>
                      <c:pt idx="29">
                        <c:v>46054</c:v>
                      </c:pt>
                      <c:pt idx="30">
                        <c:v>46082</c:v>
                      </c:pt>
                    </c:numCache>
                  </c:numRef>
                </c:cat>
                <c:val>
                  <c:numRef>
                    <c:extLst xmlns:c15="http://schemas.microsoft.com/office/drawing/2012/chart">
                      <c:ext xmlns:c15="http://schemas.microsoft.com/office/drawing/2012/chart" uri="{02D57815-91ED-43cb-92C2-25804820EDAC}">
                        <c15:formulaRef>
                          <c15:sqref>'POS to DTT (2)'!$B$5:$AF$5</c15:sqref>
                        </c15:formulaRef>
                      </c:ext>
                    </c:extLst>
                    <c:numCache>
                      <c:formatCode>General</c:formatCode>
                      <c:ptCount val="31"/>
                      <c:pt idx="0">
                        <c:v>54</c:v>
                      </c:pt>
                      <c:pt idx="1">
                        <c:v>48</c:v>
                      </c:pt>
                      <c:pt idx="2">
                        <c:v>97</c:v>
                      </c:pt>
                      <c:pt idx="3">
                        <c:v>89</c:v>
                      </c:pt>
                      <c:pt idx="4">
                        <c:v>83</c:v>
                      </c:pt>
                      <c:pt idx="5">
                        <c:v>48</c:v>
                      </c:pt>
                      <c:pt idx="6">
                        <c:v>74</c:v>
                      </c:pt>
                      <c:pt idx="7">
                        <c:v>79</c:v>
                      </c:pt>
                      <c:pt idx="8">
                        <c:v>43</c:v>
                      </c:pt>
                      <c:pt idx="9">
                        <c:v>57</c:v>
                      </c:pt>
                      <c:pt idx="10">
                        <c:v>56</c:v>
                      </c:pt>
                      <c:pt idx="11">
                        <c:v>89</c:v>
                      </c:pt>
                      <c:pt idx="12">
                        <c:v>37</c:v>
                      </c:pt>
                      <c:pt idx="13">
                        <c:v>37</c:v>
                      </c:pt>
                      <c:pt idx="14">
                        <c:v>32</c:v>
                      </c:pt>
                      <c:pt idx="15">
                        <c:v>48</c:v>
                      </c:pt>
                      <c:pt idx="16">
                        <c:v>67</c:v>
                      </c:pt>
                      <c:pt idx="17">
                        <c:v>42</c:v>
                      </c:pt>
                      <c:pt idx="18">
                        <c:v>37</c:v>
                      </c:pt>
                      <c:pt idx="19">
                        <c:v>31</c:v>
                      </c:pt>
                      <c:pt idx="20">
                        <c:v>52</c:v>
                      </c:pt>
                      <c:pt idx="21">
                        <c:v>51</c:v>
                      </c:pt>
                    </c:numCache>
                  </c:numRef>
                </c:val>
                <c:extLst xmlns:c15="http://schemas.microsoft.com/office/drawing/2012/chart">
                  <c:ext xmlns:c16="http://schemas.microsoft.com/office/drawing/2014/chart" uri="{C3380CC4-5D6E-409C-BE32-E72D297353CC}">
                    <c16:uniqueId val="{00000005-0ECB-43E3-A94E-816C6BF14CF6}"/>
                  </c:ext>
                </c:extLst>
              </c15:ser>
            </c15:filteredBarSeries>
            <c15:filteredBarSeries>
              <c15:ser>
                <c:idx val="4"/>
                <c:order val="4"/>
                <c:tx>
                  <c:strRef>
                    <c:extLst xmlns:c15="http://schemas.microsoft.com/office/drawing/2012/chart">
                      <c:ext xmlns:c15="http://schemas.microsoft.com/office/drawing/2012/chart" uri="{02D57815-91ED-43cb-92C2-25804820EDAC}">
                        <c15:formulaRef>
                          <c15:sqref>'POS to DTT (2)'!$A$6</c15:sqref>
                        </c15:formulaRef>
                      </c:ext>
                    </c:extLst>
                    <c:strCache>
                      <c:ptCount val="1"/>
                      <c:pt idx="0">
                        <c:v>Haematological &amp; Acute Leukaemia - Median Days</c:v>
                      </c:pt>
                    </c:strCache>
                  </c:strRef>
                </c:tx>
                <c:spPr>
                  <a:solidFill>
                    <a:schemeClr val="accent1">
                      <a:tint val="44000"/>
                    </a:schemeClr>
                  </a:solidFill>
                  <a:ln>
                    <a:noFill/>
                  </a:ln>
                  <a:effectLst/>
                </c:spPr>
                <c:invertIfNegative val="0"/>
                <c:cat>
                  <c:numRef>
                    <c:extLst xmlns:c15="http://schemas.microsoft.com/office/drawing/2012/chart">
                      <c:ext xmlns:c15="http://schemas.microsoft.com/office/drawing/2012/chart" uri="{02D57815-91ED-43cb-92C2-25804820EDAC}">
                        <c15:formulaRef>
                          <c15:sqref>'POS to DTT (2)'!$B$1:$AF$1</c15:sqref>
                        </c15:formulaRef>
                      </c:ext>
                    </c:extLst>
                    <c:numCache>
                      <c:formatCode>mmm\-yy</c:formatCode>
                      <c:ptCount val="31"/>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pt idx="19">
                        <c:v>45748</c:v>
                      </c:pt>
                      <c:pt idx="20">
                        <c:v>45778</c:v>
                      </c:pt>
                      <c:pt idx="21">
                        <c:v>45809</c:v>
                      </c:pt>
                      <c:pt idx="22">
                        <c:v>45839</c:v>
                      </c:pt>
                      <c:pt idx="23">
                        <c:v>45870</c:v>
                      </c:pt>
                      <c:pt idx="24">
                        <c:v>45901</c:v>
                      </c:pt>
                      <c:pt idx="25">
                        <c:v>45931</c:v>
                      </c:pt>
                      <c:pt idx="26">
                        <c:v>45962</c:v>
                      </c:pt>
                      <c:pt idx="27">
                        <c:v>45992</c:v>
                      </c:pt>
                      <c:pt idx="28">
                        <c:v>46023</c:v>
                      </c:pt>
                      <c:pt idx="29">
                        <c:v>46054</c:v>
                      </c:pt>
                      <c:pt idx="30">
                        <c:v>46082</c:v>
                      </c:pt>
                    </c:numCache>
                  </c:numRef>
                </c:cat>
                <c:val>
                  <c:numRef>
                    <c:extLst xmlns:c15="http://schemas.microsoft.com/office/drawing/2012/chart">
                      <c:ext xmlns:c15="http://schemas.microsoft.com/office/drawing/2012/chart" uri="{02D57815-91ED-43cb-92C2-25804820EDAC}">
                        <c15:formulaRef>
                          <c15:sqref>'POS to DTT (2)'!$B$6:$AF$6</c15:sqref>
                        </c15:formulaRef>
                      </c:ext>
                    </c:extLst>
                    <c:numCache>
                      <c:formatCode>General</c:formatCode>
                      <c:ptCount val="31"/>
                      <c:pt idx="0">
                        <c:v>58</c:v>
                      </c:pt>
                      <c:pt idx="1">
                        <c:v>54</c:v>
                      </c:pt>
                      <c:pt idx="2">
                        <c:v>84</c:v>
                      </c:pt>
                      <c:pt idx="3">
                        <c:v>58</c:v>
                      </c:pt>
                      <c:pt idx="4">
                        <c:v>85</c:v>
                      </c:pt>
                      <c:pt idx="5">
                        <c:v>54</c:v>
                      </c:pt>
                      <c:pt idx="6">
                        <c:v>35</c:v>
                      </c:pt>
                      <c:pt idx="7">
                        <c:v>64</c:v>
                      </c:pt>
                      <c:pt idx="8">
                        <c:v>59</c:v>
                      </c:pt>
                      <c:pt idx="9">
                        <c:v>56</c:v>
                      </c:pt>
                      <c:pt idx="10">
                        <c:v>35</c:v>
                      </c:pt>
                      <c:pt idx="11">
                        <c:v>59</c:v>
                      </c:pt>
                      <c:pt idx="12">
                        <c:v>25</c:v>
                      </c:pt>
                      <c:pt idx="13">
                        <c:v>55</c:v>
                      </c:pt>
                      <c:pt idx="14">
                        <c:v>39</c:v>
                      </c:pt>
                      <c:pt idx="15">
                        <c:v>73</c:v>
                      </c:pt>
                      <c:pt idx="16">
                        <c:v>40</c:v>
                      </c:pt>
                      <c:pt idx="17">
                        <c:v>69</c:v>
                      </c:pt>
                      <c:pt idx="18">
                        <c:v>49</c:v>
                      </c:pt>
                      <c:pt idx="19">
                        <c:v>53</c:v>
                      </c:pt>
                      <c:pt idx="20">
                        <c:v>44</c:v>
                      </c:pt>
                      <c:pt idx="21">
                        <c:v>52</c:v>
                      </c:pt>
                    </c:numCache>
                  </c:numRef>
                </c:val>
                <c:extLst xmlns:c15="http://schemas.microsoft.com/office/drawing/2012/chart">
                  <c:ext xmlns:c16="http://schemas.microsoft.com/office/drawing/2014/chart" uri="{C3380CC4-5D6E-409C-BE32-E72D297353CC}">
                    <c16:uniqueId val="{00000006-0ECB-43E3-A94E-816C6BF14CF6}"/>
                  </c:ext>
                </c:extLst>
              </c15:ser>
            </c15:filteredBarSeries>
            <c15:filteredBarSeries>
              <c15:ser>
                <c:idx val="5"/>
                <c:order val="5"/>
                <c:tx>
                  <c:strRef>
                    <c:extLst xmlns:c15="http://schemas.microsoft.com/office/drawing/2012/chart">
                      <c:ext xmlns:c15="http://schemas.microsoft.com/office/drawing/2012/chart" uri="{02D57815-91ED-43cb-92C2-25804820EDAC}">
                        <c15:formulaRef>
                          <c15:sqref>'POS to DTT (2)'!$A$7</c15:sqref>
                        </c15:formulaRef>
                      </c:ext>
                    </c:extLst>
                    <c:strCache>
                      <c:ptCount val="1"/>
                      <c:pt idx="0">
                        <c:v>Head &amp; Neck - Median Days</c:v>
                      </c:pt>
                    </c:strCache>
                  </c:strRef>
                </c:tx>
                <c:spPr>
                  <a:solidFill>
                    <a:schemeClr val="accent1">
                      <a:tint val="49000"/>
                    </a:schemeClr>
                  </a:solidFill>
                  <a:ln>
                    <a:noFill/>
                  </a:ln>
                  <a:effectLst/>
                </c:spPr>
                <c:invertIfNegative val="0"/>
                <c:cat>
                  <c:numRef>
                    <c:extLst xmlns:c15="http://schemas.microsoft.com/office/drawing/2012/chart">
                      <c:ext xmlns:c15="http://schemas.microsoft.com/office/drawing/2012/chart" uri="{02D57815-91ED-43cb-92C2-25804820EDAC}">
                        <c15:formulaRef>
                          <c15:sqref>'POS to DTT (2)'!$B$1:$AF$1</c15:sqref>
                        </c15:formulaRef>
                      </c:ext>
                    </c:extLst>
                    <c:numCache>
                      <c:formatCode>mmm\-yy</c:formatCode>
                      <c:ptCount val="31"/>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pt idx="19">
                        <c:v>45748</c:v>
                      </c:pt>
                      <c:pt idx="20">
                        <c:v>45778</c:v>
                      </c:pt>
                      <c:pt idx="21">
                        <c:v>45809</c:v>
                      </c:pt>
                      <c:pt idx="22">
                        <c:v>45839</c:v>
                      </c:pt>
                      <c:pt idx="23">
                        <c:v>45870</c:v>
                      </c:pt>
                      <c:pt idx="24">
                        <c:v>45901</c:v>
                      </c:pt>
                      <c:pt idx="25">
                        <c:v>45931</c:v>
                      </c:pt>
                      <c:pt idx="26">
                        <c:v>45962</c:v>
                      </c:pt>
                      <c:pt idx="27">
                        <c:v>45992</c:v>
                      </c:pt>
                      <c:pt idx="28">
                        <c:v>46023</c:v>
                      </c:pt>
                      <c:pt idx="29">
                        <c:v>46054</c:v>
                      </c:pt>
                      <c:pt idx="30">
                        <c:v>46082</c:v>
                      </c:pt>
                    </c:numCache>
                  </c:numRef>
                </c:cat>
                <c:val>
                  <c:numRef>
                    <c:extLst xmlns:c15="http://schemas.microsoft.com/office/drawing/2012/chart">
                      <c:ext xmlns:c15="http://schemas.microsoft.com/office/drawing/2012/chart" uri="{02D57815-91ED-43cb-92C2-25804820EDAC}">
                        <c15:formulaRef>
                          <c15:sqref>'POS to DTT (2)'!$B$7:$AF$7</c15:sqref>
                        </c15:formulaRef>
                      </c:ext>
                    </c:extLst>
                    <c:numCache>
                      <c:formatCode>General</c:formatCode>
                      <c:ptCount val="31"/>
                      <c:pt idx="0">
                        <c:v>46</c:v>
                      </c:pt>
                      <c:pt idx="1">
                        <c:v>51</c:v>
                      </c:pt>
                      <c:pt idx="2">
                        <c:v>36</c:v>
                      </c:pt>
                      <c:pt idx="3">
                        <c:v>41</c:v>
                      </c:pt>
                      <c:pt idx="4">
                        <c:v>24</c:v>
                      </c:pt>
                      <c:pt idx="5">
                        <c:v>35</c:v>
                      </c:pt>
                      <c:pt idx="6">
                        <c:v>35</c:v>
                      </c:pt>
                      <c:pt idx="7">
                        <c:v>43</c:v>
                      </c:pt>
                      <c:pt idx="8">
                        <c:v>47</c:v>
                      </c:pt>
                      <c:pt idx="9">
                        <c:v>37</c:v>
                      </c:pt>
                      <c:pt idx="10">
                        <c:v>45</c:v>
                      </c:pt>
                      <c:pt idx="11">
                        <c:v>42</c:v>
                      </c:pt>
                      <c:pt idx="12">
                        <c:v>58</c:v>
                      </c:pt>
                      <c:pt idx="13">
                        <c:v>40</c:v>
                      </c:pt>
                      <c:pt idx="14">
                        <c:v>37</c:v>
                      </c:pt>
                      <c:pt idx="15">
                        <c:v>42</c:v>
                      </c:pt>
                      <c:pt idx="16">
                        <c:v>40</c:v>
                      </c:pt>
                      <c:pt idx="17">
                        <c:v>50</c:v>
                      </c:pt>
                      <c:pt idx="18">
                        <c:v>37</c:v>
                      </c:pt>
                      <c:pt idx="19">
                        <c:v>35</c:v>
                      </c:pt>
                      <c:pt idx="20">
                        <c:v>45</c:v>
                      </c:pt>
                      <c:pt idx="21">
                        <c:v>46</c:v>
                      </c:pt>
                    </c:numCache>
                  </c:numRef>
                </c:val>
                <c:extLst xmlns:c15="http://schemas.microsoft.com/office/drawing/2012/chart">
                  <c:ext xmlns:c16="http://schemas.microsoft.com/office/drawing/2014/chart" uri="{C3380CC4-5D6E-409C-BE32-E72D297353CC}">
                    <c16:uniqueId val="{00000007-0ECB-43E3-A94E-816C6BF14CF6}"/>
                  </c:ext>
                </c:extLst>
              </c15:ser>
            </c15:filteredBarSeries>
            <c15:filteredBarSeries>
              <c15:ser>
                <c:idx val="6"/>
                <c:order val="6"/>
                <c:tx>
                  <c:strRef>
                    <c:extLst xmlns:c15="http://schemas.microsoft.com/office/drawing/2012/chart">
                      <c:ext xmlns:c15="http://schemas.microsoft.com/office/drawing/2012/chart" uri="{02D57815-91ED-43cb-92C2-25804820EDAC}">
                        <c15:formulaRef>
                          <c15:sqref>'POS to DTT (2)'!$A$8</c15:sqref>
                        </c15:formulaRef>
                      </c:ext>
                    </c:extLst>
                    <c:strCache>
                      <c:ptCount val="1"/>
                      <c:pt idx="0">
                        <c:v>Lower GI - Median Days</c:v>
                      </c:pt>
                    </c:strCache>
                  </c:strRef>
                </c:tx>
                <c:spPr>
                  <a:solidFill>
                    <a:schemeClr val="accent1">
                      <a:tint val="58000"/>
                    </a:schemeClr>
                  </a:solidFill>
                  <a:ln>
                    <a:noFill/>
                  </a:ln>
                  <a:effectLst/>
                </c:spPr>
                <c:invertIfNegative val="0"/>
                <c:cat>
                  <c:numRef>
                    <c:extLst xmlns:c15="http://schemas.microsoft.com/office/drawing/2012/chart">
                      <c:ext xmlns:c15="http://schemas.microsoft.com/office/drawing/2012/chart" uri="{02D57815-91ED-43cb-92C2-25804820EDAC}">
                        <c15:formulaRef>
                          <c15:sqref>'POS to DTT (2)'!$B$1:$AF$1</c15:sqref>
                        </c15:formulaRef>
                      </c:ext>
                    </c:extLst>
                    <c:numCache>
                      <c:formatCode>mmm\-yy</c:formatCode>
                      <c:ptCount val="31"/>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pt idx="19">
                        <c:v>45748</c:v>
                      </c:pt>
                      <c:pt idx="20">
                        <c:v>45778</c:v>
                      </c:pt>
                      <c:pt idx="21">
                        <c:v>45809</c:v>
                      </c:pt>
                      <c:pt idx="22">
                        <c:v>45839</c:v>
                      </c:pt>
                      <c:pt idx="23">
                        <c:v>45870</c:v>
                      </c:pt>
                      <c:pt idx="24">
                        <c:v>45901</c:v>
                      </c:pt>
                      <c:pt idx="25">
                        <c:v>45931</c:v>
                      </c:pt>
                      <c:pt idx="26">
                        <c:v>45962</c:v>
                      </c:pt>
                      <c:pt idx="27">
                        <c:v>45992</c:v>
                      </c:pt>
                      <c:pt idx="28">
                        <c:v>46023</c:v>
                      </c:pt>
                      <c:pt idx="29">
                        <c:v>46054</c:v>
                      </c:pt>
                      <c:pt idx="30">
                        <c:v>46082</c:v>
                      </c:pt>
                    </c:numCache>
                  </c:numRef>
                </c:cat>
                <c:val>
                  <c:numRef>
                    <c:extLst xmlns:c15="http://schemas.microsoft.com/office/drawing/2012/chart">
                      <c:ext xmlns:c15="http://schemas.microsoft.com/office/drawing/2012/chart" uri="{02D57815-91ED-43cb-92C2-25804820EDAC}">
                        <c15:formulaRef>
                          <c15:sqref>'POS to DTT (2)'!$B$8:$AF$8</c15:sqref>
                        </c15:formulaRef>
                      </c:ext>
                    </c:extLst>
                    <c:numCache>
                      <c:formatCode>General</c:formatCode>
                      <c:ptCount val="31"/>
                      <c:pt idx="0">
                        <c:v>50</c:v>
                      </c:pt>
                      <c:pt idx="1">
                        <c:v>63</c:v>
                      </c:pt>
                      <c:pt idx="2">
                        <c:v>51</c:v>
                      </c:pt>
                      <c:pt idx="3">
                        <c:v>57</c:v>
                      </c:pt>
                      <c:pt idx="4">
                        <c:v>82</c:v>
                      </c:pt>
                      <c:pt idx="5">
                        <c:v>54</c:v>
                      </c:pt>
                      <c:pt idx="6">
                        <c:v>42</c:v>
                      </c:pt>
                      <c:pt idx="7">
                        <c:v>47</c:v>
                      </c:pt>
                      <c:pt idx="8">
                        <c:v>33</c:v>
                      </c:pt>
                      <c:pt idx="9">
                        <c:v>36</c:v>
                      </c:pt>
                      <c:pt idx="10">
                        <c:v>40</c:v>
                      </c:pt>
                      <c:pt idx="11">
                        <c:v>38</c:v>
                      </c:pt>
                      <c:pt idx="12">
                        <c:v>51</c:v>
                      </c:pt>
                      <c:pt idx="13">
                        <c:v>43</c:v>
                      </c:pt>
                      <c:pt idx="14">
                        <c:v>42</c:v>
                      </c:pt>
                      <c:pt idx="15">
                        <c:v>30</c:v>
                      </c:pt>
                      <c:pt idx="16">
                        <c:v>43</c:v>
                      </c:pt>
                      <c:pt idx="17">
                        <c:v>48</c:v>
                      </c:pt>
                      <c:pt idx="18">
                        <c:v>36</c:v>
                      </c:pt>
                      <c:pt idx="19">
                        <c:v>49</c:v>
                      </c:pt>
                      <c:pt idx="20">
                        <c:v>44</c:v>
                      </c:pt>
                      <c:pt idx="21">
                        <c:v>61</c:v>
                      </c:pt>
                    </c:numCache>
                  </c:numRef>
                </c:val>
                <c:extLst xmlns:c15="http://schemas.microsoft.com/office/drawing/2012/chart">
                  <c:ext xmlns:c16="http://schemas.microsoft.com/office/drawing/2014/chart" uri="{C3380CC4-5D6E-409C-BE32-E72D297353CC}">
                    <c16:uniqueId val="{00000008-0ECB-43E3-A94E-816C6BF14CF6}"/>
                  </c:ext>
                </c:extLst>
              </c15:ser>
            </c15:filteredBarSeries>
            <c15:filteredBarSeries>
              <c15:ser>
                <c:idx val="7"/>
                <c:order val="7"/>
                <c:tx>
                  <c:strRef>
                    <c:extLst xmlns:c15="http://schemas.microsoft.com/office/drawing/2012/chart">
                      <c:ext xmlns:c15="http://schemas.microsoft.com/office/drawing/2012/chart" uri="{02D57815-91ED-43cb-92C2-25804820EDAC}">
                        <c15:formulaRef>
                          <c15:sqref>'POS to DTT (2)'!$A$9</c15:sqref>
                        </c15:formulaRef>
                      </c:ext>
                    </c:extLst>
                    <c:strCache>
                      <c:ptCount val="1"/>
                      <c:pt idx="0">
                        <c:v>Lung - Median Days</c:v>
                      </c:pt>
                    </c:strCache>
                  </c:strRef>
                </c:tx>
                <c:spPr>
                  <a:solidFill>
                    <a:schemeClr val="accent1">
                      <a:tint val="53000"/>
                    </a:schemeClr>
                  </a:solidFill>
                  <a:ln>
                    <a:noFill/>
                  </a:ln>
                  <a:effectLst/>
                </c:spPr>
                <c:invertIfNegative val="0"/>
                <c:cat>
                  <c:numRef>
                    <c:extLst xmlns:c15="http://schemas.microsoft.com/office/drawing/2012/chart">
                      <c:ext xmlns:c15="http://schemas.microsoft.com/office/drawing/2012/chart" uri="{02D57815-91ED-43cb-92C2-25804820EDAC}">
                        <c15:formulaRef>
                          <c15:sqref>'POS to DTT (2)'!$B$1:$AF$1</c15:sqref>
                        </c15:formulaRef>
                      </c:ext>
                    </c:extLst>
                    <c:numCache>
                      <c:formatCode>mmm\-yy</c:formatCode>
                      <c:ptCount val="31"/>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pt idx="19">
                        <c:v>45748</c:v>
                      </c:pt>
                      <c:pt idx="20">
                        <c:v>45778</c:v>
                      </c:pt>
                      <c:pt idx="21">
                        <c:v>45809</c:v>
                      </c:pt>
                      <c:pt idx="22">
                        <c:v>45839</c:v>
                      </c:pt>
                      <c:pt idx="23">
                        <c:v>45870</c:v>
                      </c:pt>
                      <c:pt idx="24">
                        <c:v>45901</c:v>
                      </c:pt>
                      <c:pt idx="25">
                        <c:v>45931</c:v>
                      </c:pt>
                      <c:pt idx="26">
                        <c:v>45962</c:v>
                      </c:pt>
                      <c:pt idx="27">
                        <c:v>45992</c:v>
                      </c:pt>
                      <c:pt idx="28">
                        <c:v>46023</c:v>
                      </c:pt>
                      <c:pt idx="29">
                        <c:v>46054</c:v>
                      </c:pt>
                      <c:pt idx="30">
                        <c:v>46082</c:v>
                      </c:pt>
                    </c:numCache>
                  </c:numRef>
                </c:cat>
                <c:val>
                  <c:numRef>
                    <c:extLst xmlns:c15="http://schemas.microsoft.com/office/drawing/2012/chart">
                      <c:ext xmlns:c15="http://schemas.microsoft.com/office/drawing/2012/chart" uri="{02D57815-91ED-43cb-92C2-25804820EDAC}">
                        <c15:formulaRef>
                          <c15:sqref>'POS to DTT (2)'!$B$9:$AF$9</c15:sqref>
                        </c15:formulaRef>
                      </c:ext>
                    </c:extLst>
                    <c:numCache>
                      <c:formatCode>General</c:formatCode>
                      <c:ptCount val="31"/>
                      <c:pt idx="0">
                        <c:v>38</c:v>
                      </c:pt>
                      <c:pt idx="1">
                        <c:v>47</c:v>
                      </c:pt>
                      <c:pt idx="2">
                        <c:v>40</c:v>
                      </c:pt>
                      <c:pt idx="3">
                        <c:v>59</c:v>
                      </c:pt>
                      <c:pt idx="4">
                        <c:v>61</c:v>
                      </c:pt>
                      <c:pt idx="5">
                        <c:v>64</c:v>
                      </c:pt>
                      <c:pt idx="6">
                        <c:v>68</c:v>
                      </c:pt>
                      <c:pt idx="7">
                        <c:v>59</c:v>
                      </c:pt>
                      <c:pt idx="8">
                        <c:v>41</c:v>
                      </c:pt>
                      <c:pt idx="9">
                        <c:v>43</c:v>
                      </c:pt>
                      <c:pt idx="10">
                        <c:v>39</c:v>
                      </c:pt>
                      <c:pt idx="11">
                        <c:v>44</c:v>
                      </c:pt>
                      <c:pt idx="12">
                        <c:v>39</c:v>
                      </c:pt>
                      <c:pt idx="13">
                        <c:v>59</c:v>
                      </c:pt>
                      <c:pt idx="14">
                        <c:v>53</c:v>
                      </c:pt>
                      <c:pt idx="15">
                        <c:v>32</c:v>
                      </c:pt>
                      <c:pt idx="16">
                        <c:v>59</c:v>
                      </c:pt>
                      <c:pt idx="17">
                        <c:v>59</c:v>
                      </c:pt>
                      <c:pt idx="18">
                        <c:v>35</c:v>
                      </c:pt>
                      <c:pt idx="19">
                        <c:v>51</c:v>
                      </c:pt>
                      <c:pt idx="20">
                        <c:v>62</c:v>
                      </c:pt>
                      <c:pt idx="21">
                        <c:v>47</c:v>
                      </c:pt>
                    </c:numCache>
                  </c:numRef>
                </c:val>
                <c:extLst xmlns:c15="http://schemas.microsoft.com/office/drawing/2012/chart">
                  <c:ext xmlns:c16="http://schemas.microsoft.com/office/drawing/2014/chart" uri="{C3380CC4-5D6E-409C-BE32-E72D297353CC}">
                    <c16:uniqueId val="{00000009-0ECB-43E3-A94E-816C6BF14CF6}"/>
                  </c:ext>
                </c:extLst>
              </c15:ser>
            </c15:filteredBarSeries>
            <c15:filteredBarSeries>
              <c15:ser>
                <c:idx val="8"/>
                <c:order val="8"/>
                <c:tx>
                  <c:strRef>
                    <c:extLst xmlns:c15="http://schemas.microsoft.com/office/drawing/2012/chart">
                      <c:ext xmlns:c15="http://schemas.microsoft.com/office/drawing/2012/chart" uri="{02D57815-91ED-43cb-92C2-25804820EDAC}">
                        <c15:formulaRef>
                          <c15:sqref>'POS to DTT (2)'!$A$10</c15:sqref>
                        </c15:formulaRef>
                      </c:ext>
                    </c:extLst>
                    <c:strCache>
                      <c:ptCount val="1"/>
                      <c:pt idx="0">
                        <c:v>Other - Median Days</c:v>
                      </c:pt>
                    </c:strCache>
                  </c:strRef>
                </c:tx>
                <c:spPr>
                  <a:solidFill>
                    <a:schemeClr val="accent1">
                      <a:tint val="58000"/>
                    </a:schemeClr>
                  </a:solidFill>
                  <a:ln>
                    <a:noFill/>
                  </a:ln>
                  <a:effectLst/>
                </c:spPr>
                <c:invertIfNegative val="0"/>
                <c:cat>
                  <c:numRef>
                    <c:extLst xmlns:c15="http://schemas.microsoft.com/office/drawing/2012/chart">
                      <c:ext xmlns:c15="http://schemas.microsoft.com/office/drawing/2012/chart" uri="{02D57815-91ED-43cb-92C2-25804820EDAC}">
                        <c15:formulaRef>
                          <c15:sqref>'POS to DTT (2)'!$B$1:$AF$1</c15:sqref>
                        </c15:formulaRef>
                      </c:ext>
                    </c:extLst>
                    <c:numCache>
                      <c:formatCode>mmm\-yy</c:formatCode>
                      <c:ptCount val="31"/>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pt idx="19">
                        <c:v>45748</c:v>
                      </c:pt>
                      <c:pt idx="20">
                        <c:v>45778</c:v>
                      </c:pt>
                      <c:pt idx="21">
                        <c:v>45809</c:v>
                      </c:pt>
                      <c:pt idx="22">
                        <c:v>45839</c:v>
                      </c:pt>
                      <c:pt idx="23">
                        <c:v>45870</c:v>
                      </c:pt>
                      <c:pt idx="24">
                        <c:v>45901</c:v>
                      </c:pt>
                      <c:pt idx="25">
                        <c:v>45931</c:v>
                      </c:pt>
                      <c:pt idx="26">
                        <c:v>45962</c:v>
                      </c:pt>
                      <c:pt idx="27">
                        <c:v>45992</c:v>
                      </c:pt>
                      <c:pt idx="28">
                        <c:v>46023</c:v>
                      </c:pt>
                      <c:pt idx="29">
                        <c:v>46054</c:v>
                      </c:pt>
                      <c:pt idx="30">
                        <c:v>46082</c:v>
                      </c:pt>
                    </c:numCache>
                  </c:numRef>
                </c:cat>
                <c:val>
                  <c:numRef>
                    <c:extLst xmlns:c15="http://schemas.microsoft.com/office/drawing/2012/chart">
                      <c:ext xmlns:c15="http://schemas.microsoft.com/office/drawing/2012/chart" uri="{02D57815-91ED-43cb-92C2-25804820EDAC}">
                        <c15:formulaRef>
                          <c15:sqref>'POS to DTT (2)'!$B$10:$AF$10</c15:sqref>
                        </c15:formulaRef>
                      </c:ext>
                    </c:extLst>
                    <c:numCache>
                      <c:formatCode>General</c:formatCode>
                      <c:ptCount val="31"/>
                      <c:pt idx="7">
                        <c:v>42</c:v>
                      </c:pt>
                      <c:pt idx="8">
                        <c:v>19</c:v>
                      </c:pt>
                      <c:pt idx="9">
                        <c:v>18</c:v>
                      </c:pt>
                      <c:pt idx="10">
                        <c:v>38</c:v>
                      </c:pt>
                      <c:pt idx="11">
                        <c:v>31</c:v>
                      </c:pt>
                      <c:pt idx="12">
                        <c:v>45</c:v>
                      </c:pt>
                      <c:pt idx="13">
                        <c:v>46</c:v>
                      </c:pt>
                      <c:pt idx="14">
                        <c:v>0</c:v>
                      </c:pt>
                      <c:pt idx="15">
                        <c:v>52</c:v>
                      </c:pt>
                      <c:pt idx="16">
                        <c:v>0</c:v>
                      </c:pt>
                      <c:pt idx="17">
                        <c:v>0</c:v>
                      </c:pt>
                      <c:pt idx="18">
                        <c:v>0</c:v>
                      </c:pt>
                      <c:pt idx="19">
                        <c:v>0</c:v>
                      </c:pt>
                      <c:pt idx="20">
                        <c:v>0</c:v>
                      </c:pt>
                      <c:pt idx="21">
                        <c:v>0</c:v>
                      </c:pt>
                    </c:numCache>
                  </c:numRef>
                </c:val>
                <c:extLst xmlns:c15="http://schemas.microsoft.com/office/drawing/2012/chart">
                  <c:ext xmlns:c16="http://schemas.microsoft.com/office/drawing/2014/chart" uri="{C3380CC4-5D6E-409C-BE32-E72D297353CC}">
                    <c16:uniqueId val="{0000000A-0ECB-43E3-A94E-816C6BF14CF6}"/>
                  </c:ext>
                </c:extLst>
              </c15:ser>
            </c15:filteredBarSeries>
            <c15:filteredBarSeries>
              <c15:ser>
                <c:idx val="9"/>
                <c:order val="9"/>
                <c:tx>
                  <c:strRef>
                    <c:extLst xmlns:c15="http://schemas.microsoft.com/office/drawing/2012/chart">
                      <c:ext xmlns:c15="http://schemas.microsoft.com/office/drawing/2012/chart" uri="{02D57815-91ED-43cb-92C2-25804820EDAC}">
                        <c15:formulaRef>
                          <c15:sqref>'POS to DTT (2)'!$A$11</c15:sqref>
                        </c15:formulaRef>
                      </c:ext>
                    </c:extLst>
                    <c:strCache>
                      <c:ptCount val="1"/>
                      <c:pt idx="0">
                        <c:v>Sarcoma - Median Days</c:v>
                      </c:pt>
                    </c:strCache>
                  </c:strRef>
                </c:tx>
                <c:spPr>
                  <a:solidFill>
                    <a:schemeClr val="accent1">
                      <a:tint val="61000"/>
                    </a:schemeClr>
                  </a:solidFill>
                  <a:ln>
                    <a:noFill/>
                  </a:ln>
                  <a:effectLst/>
                </c:spPr>
                <c:invertIfNegative val="0"/>
                <c:cat>
                  <c:numRef>
                    <c:extLst xmlns:c15="http://schemas.microsoft.com/office/drawing/2012/chart">
                      <c:ext xmlns:c15="http://schemas.microsoft.com/office/drawing/2012/chart" uri="{02D57815-91ED-43cb-92C2-25804820EDAC}">
                        <c15:formulaRef>
                          <c15:sqref>'POS to DTT (2)'!$B$1:$AF$1</c15:sqref>
                        </c15:formulaRef>
                      </c:ext>
                    </c:extLst>
                    <c:numCache>
                      <c:formatCode>mmm\-yy</c:formatCode>
                      <c:ptCount val="31"/>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pt idx="19">
                        <c:v>45748</c:v>
                      </c:pt>
                      <c:pt idx="20">
                        <c:v>45778</c:v>
                      </c:pt>
                      <c:pt idx="21">
                        <c:v>45809</c:v>
                      </c:pt>
                      <c:pt idx="22">
                        <c:v>45839</c:v>
                      </c:pt>
                      <c:pt idx="23">
                        <c:v>45870</c:v>
                      </c:pt>
                      <c:pt idx="24">
                        <c:v>45901</c:v>
                      </c:pt>
                      <c:pt idx="25">
                        <c:v>45931</c:v>
                      </c:pt>
                      <c:pt idx="26">
                        <c:v>45962</c:v>
                      </c:pt>
                      <c:pt idx="27">
                        <c:v>45992</c:v>
                      </c:pt>
                      <c:pt idx="28">
                        <c:v>46023</c:v>
                      </c:pt>
                      <c:pt idx="29">
                        <c:v>46054</c:v>
                      </c:pt>
                      <c:pt idx="30">
                        <c:v>46082</c:v>
                      </c:pt>
                    </c:numCache>
                  </c:numRef>
                </c:cat>
                <c:val>
                  <c:numRef>
                    <c:extLst xmlns:c15="http://schemas.microsoft.com/office/drawing/2012/chart">
                      <c:ext xmlns:c15="http://schemas.microsoft.com/office/drawing/2012/chart" uri="{02D57815-91ED-43cb-92C2-25804820EDAC}">
                        <c15:formulaRef>
                          <c15:sqref>'POS to DTT (2)'!$B$11:$AF$11</c15:sqref>
                        </c15:formulaRef>
                      </c:ext>
                    </c:extLst>
                    <c:numCache>
                      <c:formatCode>General</c:formatCode>
                      <c:ptCount val="31"/>
                      <c:pt idx="7">
                        <c:v>118</c:v>
                      </c:pt>
                      <c:pt idx="8">
                        <c:v>21</c:v>
                      </c:pt>
                      <c:pt idx="9">
                        <c:v>0</c:v>
                      </c:pt>
                      <c:pt idx="10">
                        <c:v>66</c:v>
                      </c:pt>
                      <c:pt idx="11">
                        <c:v>75</c:v>
                      </c:pt>
                      <c:pt idx="12">
                        <c:v>36</c:v>
                      </c:pt>
                      <c:pt idx="13">
                        <c:v>0</c:v>
                      </c:pt>
                      <c:pt idx="14">
                        <c:v>69</c:v>
                      </c:pt>
                      <c:pt idx="15">
                        <c:v>56</c:v>
                      </c:pt>
                      <c:pt idx="16">
                        <c:v>56</c:v>
                      </c:pt>
                      <c:pt idx="17">
                        <c:v>24</c:v>
                      </c:pt>
                      <c:pt idx="18">
                        <c:v>47</c:v>
                      </c:pt>
                      <c:pt idx="19">
                        <c:v>93</c:v>
                      </c:pt>
                      <c:pt idx="20">
                        <c:v>0</c:v>
                      </c:pt>
                      <c:pt idx="21">
                        <c:v>77</c:v>
                      </c:pt>
                    </c:numCache>
                  </c:numRef>
                </c:val>
                <c:extLst xmlns:c15="http://schemas.microsoft.com/office/drawing/2012/chart">
                  <c:ext xmlns:c16="http://schemas.microsoft.com/office/drawing/2014/chart" uri="{C3380CC4-5D6E-409C-BE32-E72D297353CC}">
                    <c16:uniqueId val="{0000000B-0ECB-43E3-A94E-816C6BF14CF6}"/>
                  </c:ext>
                </c:extLst>
              </c15:ser>
            </c15:filteredBarSeries>
            <c15:filteredBarSeries>
              <c15:ser>
                <c:idx val="10"/>
                <c:order val="10"/>
                <c:tx>
                  <c:strRef>
                    <c:extLst xmlns:c15="http://schemas.microsoft.com/office/drawing/2012/chart">
                      <c:ext xmlns:c15="http://schemas.microsoft.com/office/drawing/2012/chart" uri="{02D57815-91ED-43cb-92C2-25804820EDAC}">
                        <c15:formulaRef>
                          <c15:sqref>'POS to DTT (2)'!$A$12</c15:sqref>
                        </c15:formulaRef>
                      </c:ext>
                    </c:extLst>
                    <c:strCache>
                      <c:ptCount val="1"/>
                      <c:pt idx="0">
                        <c:v>Skin - Median Days</c:v>
                      </c:pt>
                    </c:strCache>
                  </c:strRef>
                </c:tx>
                <c:spPr>
                  <a:solidFill>
                    <a:schemeClr val="accent1">
                      <a:tint val="62000"/>
                    </a:schemeClr>
                  </a:solidFill>
                  <a:ln>
                    <a:noFill/>
                  </a:ln>
                  <a:effectLst/>
                </c:spPr>
                <c:invertIfNegative val="0"/>
                <c:cat>
                  <c:numRef>
                    <c:extLst xmlns:c15="http://schemas.microsoft.com/office/drawing/2012/chart">
                      <c:ext xmlns:c15="http://schemas.microsoft.com/office/drawing/2012/chart" uri="{02D57815-91ED-43cb-92C2-25804820EDAC}">
                        <c15:formulaRef>
                          <c15:sqref>'POS to DTT (2)'!$B$1:$AF$1</c15:sqref>
                        </c15:formulaRef>
                      </c:ext>
                    </c:extLst>
                    <c:numCache>
                      <c:formatCode>mmm\-yy</c:formatCode>
                      <c:ptCount val="31"/>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pt idx="19">
                        <c:v>45748</c:v>
                      </c:pt>
                      <c:pt idx="20">
                        <c:v>45778</c:v>
                      </c:pt>
                      <c:pt idx="21">
                        <c:v>45809</c:v>
                      </c:pt>
                      <c:pt idx="22">
                        <c:v>45839</c:v>
                      </c:pt>
                      <c:pt idx="23">
                        <c:v>45870</c:v>
                      </c:pt>
                      <c:pt idx="24">
                        <c:v>45901</c:v>
                      </c:pt>
                      <c:pt idx="25">
                        <c:v>45931</c:v>
                      </c:pt>
                      <c:pt idx="26">
                        <c:v>45962</c:v>
                      </c:pt>
                      <c:pt idx="27">
                        <c:v>45992</c:v>
                      </c:pt>
                      <c:pt idx="28">
                        <c:v>46023</c:v>
                      </c:pt>
                      <c:pt idx="29">
                        <c:v>46054</c:v>
                      </c:pt>
                      <c:pt idx="30">
                        <c:v>46082</c:v>
                      </c:pt>
                    </c:numCache>
                  </c:numRef>
                </c:cat>
                <c:val>
                  <c:numRef>
                    <c:extLst xmlns:c15="http://schemas.microsoft.com/office/drawing/2012/chart">
                      <c:ext xmlns:c15="http://schemas.microsoft.com/office/drawing/2012/chart" uri="{02D57815-91ED-43cb-92C2-25804820EDAC}">
                        <c15:formulaRef>
                          <c15:sqref>'POS to DTT (2)'!$B$12:$AF$12</c15:sqref>
                        </c15:formulaRef>
                      </c:ext>
                    </c:extLst>
                    <c:numCache>
                      <c:formatCode>General</c:formatCode>
                      <c:ptCount val="31"/>
                      <c:pt idx="0">
                        <c:v>32</c:v>
                      </c:pt>
                      <c:pt idx="1">
                        <c:v>22</c:v>
                      </c:pt>
                      <c:pt idx="2">
                        <c:v>29</c:v>
                      </c:pt>
                      <c:pt idx="3">
                        <c:v>14</c:v>
                      </c:pt>
                      <c:pt idx="4">
                        <c:v>10</c:v>
                      </c:pt>
                      <c:pt idx="5">
                        <c:v>7</c:v>
                      </c:pt>
                      <c:pt idx="6">
                        <c:v>13</c:v>
                      </c:pt>
                      <c:pt idx="7">
                        <c:v>18</c:v>
                      </c:pt>
                      <c:pt idx="8">
                        <c:v>14</c:v>
                      </c:pt>
                      <c:pt idx="9">
                        <c:v>20</c:v>
                      </c:pt>
                      <c:pt idx="10">
                        <c:v>23</c:v>
                      </c:pt>
                      <c:pt idx="11">
                        <c:v>22</c:v>
                      </c:pt>
                      <c:pt idx="12">
                        <c:v>14</c:v>
                      </c:pt>
                      <c:pt idx="13">
                        <c:v>42</c:v>
                      </c:pt>
                      <c:pt idx="14">
                        <c:v>13</c:v>
                      </c:pt>
                      <c:pt idx="15">
                        <c:v>21</c:v>
                      </c:pt>
                      <c:pt idx="16">
                        <c:v>13</c:v>
                      </c:pt>
                      <c:pt idx="17">
                        <c:v>16</c:v>
                      </c:pt>
                      <c:pt idx="18">
                        <c:v>28</c:v>
                      </c:pt>
                      <c:pt idx="19">
                        <c:v>16</c:v>
                      </c:pt>
                      <c:pt idx="20">
                        <c:v>21</c:v>
                      </c:pt>
                      <c:pt idx="21">
                        <c:v>12</c:v>
                      </c:pt>
                    </c:numCache>
                  </c:numRef>
                </c:val>
                <c:extLst xmlns:c15="http://schemas.microsoft.com/office/drawing/2012/chart">
                  <c:ext xmlns:c16="http://schemas.microsoft.com/office/drawing/2014/chart" uri="{C3380CC4-5D6E-409C-BE32-E72D297353CC}">
                    <c16:uniqueId val="{0000000C-0ECB-43E3-A94E-816C6BF14CF6}"/>
                  </c:ext>
                </c:extLst>
              </c15:ser>
            </c15:filteredBarSeries>
            <c15:filteredBarSeries>
              <c15:ser>
                <c:idx val="11"/>
                <c:order val="11"/>
                <c:tx>
                  <c:strRef>
                    <c:extLst xmlns:c15="http://schemas.microsoft.com/office/drawing/2012/chart">
                      <c:ext xmlns:c15="http://schemas.microsoft.com/office/drawing/2012/chart" uri="{02D57815-91ED-43cb-92C2-25804820EDAC}">
                        <c15:formulaRef>
                          <c15:sqref>'POS to DTT (2)'!$A$13</c15:sqref>
                        </c15:formulaRef>
                      </c:ext>
                    </c:extLst>
                    <c:strCache>
                      <c:ptCount val="1"/>
                      <c:pt idx="0">
                        <c:v>Unknown Primary - Median Days</c:v>
                      </c:pt>
                    </c:strCache>
                  </c:strRef>
                </c:tx>
                <c:spPr>
                  <a:solidFill>
                    <a:schemeClr val="accent1">
                      <a:tint val="67000"/>
                    </a:schemeClr>
                  </a:solidFill>
                  <a:ln>
                    <a:noFill/>
                  </a:ln>
                  <a:effectLst/>
                </c:spPr>
                <c:invertIfNegative val="0"/>
                <c:cat>
                  <c:numRef>
                    <c:extLst xmlns:c15="http://schemas.microsoft.com/office/drawing/2012/chart">
                      <c:ext xmlns:c15="http://schemas.microsoft.com/office/drawing/2012/chart" uri="{02D57815-91ED-43cb-92C2-25804820EDAC}">
                        <c15:formulaRef>
                          <c15:sqref>'POS to DTT (2)'!$B$1:$AF$1</c15:sqref>
                        </c15:formulaRef>
                      </c:ext>
                    </c:extLst>
                    <c:numCache>
                      <c:formatCode>mmm\-yy</c:formatCode>
                      <c:ptCount val="31"/>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pt idx="19">
                        <c:v>45748</c:v>
                      </c:pt>
                      <c:pt idx="20">
                        <c:v>45778</c:v>
                      </c:pt>
                      <c:pt idx="21">
                        <c:v>45809</c:v>
                      </c:pt>
                      <c:pt idx="22">
                        <c:v>45839</c:v>
                      </c:pt>
                      <c:pt idx="23">
                        <c:v>45870</c:v>
                      </c:pt>
                      <c:pt idx="24">
                        <c:v>45901</c:v>
                      </c:pt>
                      <c:pt idx="25">
                        <c:v>45931</c:v>
                      </c:pt>
                      <c:pt idx="26">
                        <c:v>45962</c:v>
                      </c:pt>
                      <c:pt idx="27">
                        <c:v>45992</c:v>
                      </c:pt>
                      <c:pt idx="28">
                        <c:v>46023</c:v>
                      </c:pt>
                      <c:pt idx="29">
                        <c:v>46054</c:v>
                      </c:pt>
                      <c:pt idx="30">
                        <c:v>46082</c:v>
                      </c:pt>
                    </c:numCache>
                  </c:numRef>
                </c:cat>
                <c:val>
                  <c:numRef>
                    <c:extLst xmlns:c15="http://schemas.microsoft.com/office/drawing/2012/chart">
                      <c:ext xmlns:c15="http://schemas.microsoft.com/office/drawing/2012/chart" uri="{02D57815-91ED-43cb-92C2-25804820EDAC}">
                        <c15:formulaRef>
                          <c15:sqref>'POS to DTT (2)'!$B$13:$AF$13</c15:sqref>
                        </c15:formulaRef>
                      </c:ext>
                    </c:extLst>
                    <c:numCache>
                      <c:formatCode>General</c:formatCode>
                      <c:ptCount val="31"/>
                      <c:pt idx="7">
                        <c:v>65</c:v>
                      </c:pt>
                      <c:pt idx="8">
                        <c:v>9</c:v>
                      </c:pt>
                      <c:pt idx="9">
                        <c:v>25</c:v>
                      </c:pt>
                      <c:pt idx="10">
                        <c:v>8</c:v>
                      </c:pt>
                      <c:pt idx="11">
                        <c:v>13</c:v>
                      </c:pt>
                      <c:pt idx="12">
                        <c:v>34</c:v>
                      </c:pt>
                      <c:pt idx="13">
                        <c:v>29</c:v>
                      </c:pt>
                      <c:pt idx="14">
                        <c:v>21</c:v>
                      </c:pt>
                      <c:pt idx="15">
                        <c:v>16</c:v>
                      </c:pt>
                      <c:pt idx="16">
                        <c:v>45</c:v>
                      </c:pt>
                      <c:pt idx="17">
                        <c:v>13</c:v>
                      </c:pt>
                      <c:pt idx="18">
                        <c:v>0</c:v>
                      </c:pt>
                      <c:pt idx="19">
                        <c:v>27</c:v>
                      </c:pt>
                      <c:pt idx="20">
                        <c:v>29</c:v>
                      </c:pt>
                      <c:pt idx="21">
                        <c:v>15</c:v>
                      </c:pt>
                    </c:numCache>
                  </c:numRef>
                </c:val>
                <c:extLst xmlns:c15="http://schemas.microsoft.com/office/drawing/2012/chart">
                  <c:ext xmlns:c16="http://schemas.microsoft.com/office/drawing/2014/chart" uri="{C3380CC4-5D6E-409C-BE32-E72D297353CC}">
                    <c16:uniqueId val="{0000000D-0ECB-43E3-A94E-816C6BF14CF6}"/>
                  </c:ext>
                </c:extLst>
              </c15:ser>
            </c15:filteredBarSeries>
            <c15:filteredBarSeries>
              <c15:ser>
                <c:idx val="12"/>
                <c:order val="12"/>
                <c:tx>
                  <c:strRef>
                    <c:extLst xmlns:c15="http://schemas.microsoft.com/office/drawing/2012/chart">
                      <c:ext xmlns:c15="http://schemas.microsoft.com/office/drawing/2012/chart" uri="{02D57815-91ED-43cb-92C2-25804820EDAC}">
                        <c15:formulaRef>
                          <c15:sqref>'POS to DTT (2)'!$A$14</c15:sqref>
                        </c15:formulaRef>
                      </c:ext>
                    </c:extLst>
                    <c:strCache>
                      <c:ptCount val="1"/>
                      <c:pt idx="0">
                        <c:v>Upper GI - Median Days</c:v>
                      </c:pt>
                    </c:strCache>
                  </c:strRef>
                </c:tx>
                <c:spPr>
                  <a:solidFill>
                    <a:schemeClr val="accent1">
                      <a:tint val="67000"/>
                    </a:schemeClr>
                  </a:solidFill>
                  <a:ln>
                    <a:noFill/>
                  </a:ln>
                  <a:effectLst/>
                </c:spPr>
                <c:invertIfNegative val="0"/>
                <c:cat>
                  <c:numRef>
                    <c:extLst xmlns:c15="http://schemas.microsoft.com/office/drawing/2012/chart">
                      <c:ext xmlns:c15="http://schemas.microsoft.com/office/drawing/2012/chart" uri="{02D57815-91ED-43cb-92C2-25804820EDAC}">
                        <c15:formulaRef>
                          <c15:sqref>'POS to DTT (2)'!$B$1:$AF$1</c15:sqref>
                        </c15:formulaRef>
                      </c:ext>
                    </c:extLst>
                    <c:numCache>
                      <c:formatCode>mmm\-yy</c:formatCode>
                      <c:ptCount val="31"/>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pt idx="19">
                        <c:v>45748</c:v>
                      </c:pt>
                      <c:pt idx="20">
                        <c:v>45778</c:v>
                      </c:pt>
                      <c:pt idx="21">
                        <c:v>45809</c:v>
                      </c:pt>
                      <c:pt idx="22">
                        <c:v>45839</c:v>
                      </c:pt>
                      <c:pt idx="23">
                        <c:v>45870</c:v>
                      </c:pt>
                      <c:pt idx="24">
                        <c:v>45901</c:v>
                      </c:pt>
                      <c:pt idx="25">
                        <c:v>45931</c:v>
                      </c:pt>
                      <c:pt idx="26">
                        <c:v>45962</c:v>
                      </c:pt>
                      <c:pt idx="27">
                        <c:v>45992</c:v>
                      </c:pt>
                      <c:pt idx="28">
                        <c:v>46023</c:v>
                      </c:pt>
                      <c:pt idx="29">
                        <c:v>46054</c:v>
                      </c:pt>
                      <c:pt idx="30">
                        <c:v>46082</c:v>
                      </c:pt>
                    </c:numCache>
                  </c:numRef>
                </c:cat>
                <c:val>
                  <c:numRef>
                    <c:extLst xmlns:c15="http://schemas.microsoft.com/office/drawing/2012/chart">
                      <c:ext xmlns:c15="http://schemas.microsoft.com/office/drawing/2012/chart" uri="{02D57815-91ED-43cb-92C2-25804820EDAC}">
                        <c15:formulaRef>
                          <c15:sqref>'POS to DTT (2)'!$B$14:$AF$14</c15:sqref>
                        </c15:formulaRef>
                      </c:ext>
                    </c:extLst>
                    <c:numCache>
                      <c:formatCode>General</c:formatCode>
                      <c:ptCount val="31"/>
                      <c:pt idx="0">
                        <c:v>60</c:v>
                      </c:pt>
                      <c:pt idx="1">
                        <c:v>42</c:v>
                      </c:pt>
                      <c:pt idx="2">
                        <c:v>43</c:v>
                      </c:pt>
                      <c:pt idx="3">
                        <c:v>32</c:v>
                      </c:pt>
                      <c:pt idx="4">
                        <c:v>46</c:v>
                      </c:pt>
                      <c:pt idx="5">
                        <c:v>58</c:v>
                      </c:pt>
                      <c:pt idx="6">
                        <c:v>65</c:v>
                      </c:pt>
                      <c:pt idx="7">
                        <c:v>33</c:v>
                      </c:pt>
                      <c:pt idx="8">
                        <c:v>42</c:v>
                      </c:pt>
                      <c:pt idx="9">
                        <c:v>52</c:v>
                      </c:pt>
                      <c:pt idx="10">
                        <c:v>41</c:v>
                      </c:pt>
                      <c:pt idx="11">
                        <c:v>37</c:v>
                      </c:pt>
                      <c:pt idx="12">
                        <c:v>55</c:v>
                      </c:pt>
                      <c:pt idx="13">
                        <c:v>43</c:v>
                      </c:pt>
                      <c:pt idx="14">
                        <c:v>27</c:v>
                      </c:pt>
                      <c:pt idx="15">
                        <c:v>38</c:v>
                      </c:pt>
                      <c:pt idx="16">
                        <c:v>50</c:v>
                      </c:pt>
                      <c:pt idx="17">
                        <c:v>38</c:v>
                      </c:pt>
                      <c:pt idx="18">
                        <c:v>65</c:v>
                      </c:pt>
                      <c:pt idx="19">
                        <c:v>38</c:v>
                      </c:pt>
                      <c:pt idx="20">
                        <c:v>29</c:v>
                      </c:pt>
                      <c:pt idx="21">
                        <c:v>35</c:v>
                      </c:pt>
                    </c:numCache>
                  </c:numRef>
                </c:val>
                <c:extLst xmlns:c15="http://schemas.microsoft.com/office/drawing/2012/chart">
                  <c:ext xmlns:c16="http://schemas.microsoft.com/office/drawing/2014/chart" uri="{C3380CC4-5D6E-409C-BE32-E72D297353CC}">
                    <c16:uniqueId val="{0000000E-0ECB-43E3-A94E-816C6BF14CF6}"/>
                  </c:ext>
                </c:extLst>
              </c15:ser>
            </c15:filteredBarSeries>
            <c15:filteredBarSeries>
              <c15:ser>
                <c:idx val="13"/>
                <c:order val="13"/>
                <c:tx>
                  <c:strRef>
                    <c:extLst xmlns:c15="http://schemas.microsoft.com/office/drawing/2012/chart">
                      <c:ext xmlns:c15="http://schemas.microsoft.com/office/drawing/2012/chart" uri="{02D57815-91ED-43cb-92C2-25804820EDAC}">
                        <c15:formulaRef>
                          <c15:sqref>'POS to DTT (2)'!$A$15</c15:sqref>
                        </c15:formulaRef>
                      </c:ext>
                    </c:extLst>
                    <c:strCache>
                      <c:ptCount val="1"/>
                      <c:pt idx="0">
                        <c:v>Urological - Median Days</c:v>
                      </c:pt>
                    </c:strCache>
                  </c:strRef>
                </c:tx>
                <c:spPr>
                  <a:solidFill>
                    <a:schemeClr val="accent1">
                      <a:tint val="71000"/>
                    </a:schemeClr>
                  </a:solidFill>
                  <a:ln>
                    <a:noFill/>
                  </a:ln>
                  <a:effectLst/>
                </c:spPr>
                <c:invertIfNegative val="0"/>
                <c:cat>
                  <c:numRef>
                    <c:extLst xmlns:c15="http://schemas.microsoft.com/office/drawing/2012/chart">
                      <c:ext xmlns:c15="http://schemas.microsoft.com/office/drawing/2012/chart" uri="{02D57815-91ED-43cb-92C2-25804820EDAC}">
                        <c15:formulaRef>
                          <c15:sqref>'POS to DTT (2)'!$B$1:$AF$1</c15:sqref>
                        </c15:formulaRef>
                      </c:ext>
                    </c:extLst>
                    <c:numCache>
                      <c:formatCode>mmm\-yy</c:formatCode>
                      <c:ptCount val="31"/>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pt idx="19">
                        <c:v>45748</c:v>
                      </c:pt>
                      <c:pt idx="20">
                        <c:v>45778</c:v>
                      </c:pt>
                      <c:pt idx="21">
                        <c:v>45809</c:v>
                      </c:pt>
                      <c:pt idx="22">
                        <c:v>45839</c:v>
                      </c:pt>
                      <c:pt idx="23">
                        <c:v>45870</c:v>
                      </c:pt>
                      <c:pt idx="24">
                        <c:v>45901</c:v>
                      </c:pt>
                      <c:pt idx="25">
                        <c:v>45931</c:v>
                      </c:pt>
                      <c:pt idx="26">
                        <c:v>45962</c:v>
                      </c:pt>
                      <c:pt idx="27">
                        <c:v>45992</c:v>
                      </c:pt>
                      <c:pt idx="28">
                        <c:v>46023</c:v>
                      </c:pt>
                      <c:pt idx="29">
                        <c:v>46054</c:v>
                      </c:pt>
                      <c:pt idx="30">
                        <c:v>46082</c:v>
                      </c:pt>
                    </c:numCache>
                  </c:numRef>
                </c:cat>
                <c:val>
                  <c:numRef>
                    <c:extLst xmlns:c15="http://schemas.microsoft.com/office/drawing/2012/chart">
                      <c:ext xmlns:c15="http://schemas.microsoft.com/office/drawing/2012/chart" uri="{02D57815-91ED-43cb-92C2-25804820EDAC}">
                        <c15:formulaRef>
                          <c15:sqref>'POS to DTT (2)'!$B$15:$AF$15</c15:sqref>
                        </c15:formulaRef>
                      </c:ext>
                    </c:extLst>
                    <c:numCache>
                      <c:formatCode>General</c:formatCode>
                      <c:ptCount val="31"/>
                      <c:pt idx="0">
                        <c:v>57</c:v>
                      </c:pt>
                      <c:pt idx="1">
                        <c:v>86</c:v>
                      </c:pt>
                      <c:pt idx="2">
                        <c:v>64</c:v>
                      </c:pt>
                      <c:pt idx="3">
                        <c:v>64</c:v>
                      </c:pt>
                      <c:pt idx="4">
                        <c:v>69</c:v>
                      </c:pt>
                      <c:pt idx="5">
                        <c:v>83</c:v>
                      </c:pt>
                      <c:pt idx="6">
                        <c:v>70</c:v>
                      </c:pt>
                      <c:pt idx="7">
                        <c:v>56</c:v>
                      </c:pt>
                      <c:pt idx="8">
                        <c:v>66</c:v>
                      </c:pt>
                      <c:pt idx="9">
                        <c:v>58</c:v>
                      </c:pt>
                      <c:pt idx="10">
                        <c:v>53</c:v>
                      </c:pt>
                      <c:pt idx="11">
                        <c:v>61</c:v>
                      </c:pt>
                      <c:pt idx="12">
                        <c:v>52</c:v>
                      </c:pt>
                      <c:pt idx="13">
                        <c:v>76</c:v>
                      </c:pt>
                      <c:pt idx="14">
                        <c:v>48</c:v>
                      </c:pt>
                      <c:pt idx="15">
                        <c:v>52</c:v>
                      </c:pt>
                      <c:pt idx="16">
                        <c:v>69</c:v>
                      </c:pt>
                      <c:pt idx="17">
                        <c:v>63</c:v>
                      </c:pt>
                      <c:pt idx="18">
                        <c:v>63</c:v>
                      </c:pt>
                      <c:pt idx="19">
                        <c:v>67</c:v>
                      </c:pt>
                      <c:pt idx="20">
                        <c:v>93</c:v>
                      </c:pt>
                      <c:pt idx="21">
                        <c:v>77</c:v>
                      </c:pt>
                    </c:numCache>
                  </c:numRef>
                </c:val>
                <c:extLst xmlns:c15="http://schemas.microsoft.com/office/drawing/2012/chart">
                  <c:ext xmlns:c16="http://schemas.microsoft.com/office/drawing/2014/chart" uri="{C3380CC4-5D6E-409C-BE32-E72D297353CC}">
                    <c16:uniqueId val="{0000000F-0ECB-43E3-A94E-816C6BF14CF6}"/>
                  </c:ext>
                </c:extLst>
              </c15:ser>
            </c15:filteredBarSeries>
            <c15:filteredBarSeries>
              <c15:ser>
                <c:idx val="15"/>
                <c:order val="15"/>
                <c:tx>
                  <c:strRef>
                    <c:extLst xmlns:c15="http://schemas.microsoft.com/office/drawing/2012/chart">
                      <c:ext xmlns:c15="http://schemas.microsoft.com/office/drawing/2012/chart" uri="{02D57815-91ED-43cb-92C2-25804820EDAC}">
                        <c15:formulaRef>
                          <c15:sqref>'POS to DTT (2)'!$A$17</c15:sqref>
                        </c15:formulaRef>
                      </c:ext>
                    </c:extLst>
                    <c:strCache>
                      <c:ptCount val="1"/>
                      <c:pt idx="0">
                        <c:v>Brain/CNS - 75th Centile</c:v>
                      </c:pt>
                    </c:strCache>
                  </c:strRef>
                </c:tx>
                <c:spPr>
                  <a:solidFill>
                    <a:schemeClr val="accent1">
                      <a:tint val="79000"/>
                    </a:schemeClr>
                  </a:solidFill>
                  <a:ln>
                    <a:noFill/>
                  </a:ln>
                  <a:effectLst/>
                </c:spPr>
                <c:invertIfNegative val="0"/>
                <c:cat>
                  <c:numRef>
                    <c:extLst xmlns:c15="http://schemas.microsoft.com/office/drawing/2012/chart">
                      <c:ext xmlns:c15="http://schemas.microsoft.com/office/drawing/2012/chart" uri="{02D57815-91ED-43cb-92C2-25804820EDAC}">
                        <c15:formulaRef>
                          <c15:sqref>'POS to DTT (2)'!$B$1:$AF$1</c15:sqref>
                        </c15:formulaRef>
                      </c:ext>
                    </c:extLst>
                    <c:numCache>
                      <c:formatCode>mmm\-yy</c:formatCode>
                      <c:ptCount val="31"/>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pt idx="19">
                        <c:v>45748</c:v>
                      </c:pt>
                      <c:pt idx="20">
                        <c:v>45778</c:v>
                      </c:pt>
                      <c:pt idx="21">
                        <c:v>45809</c:v>
                      </c:pt>
                      <c:pt idx="22">
                        <c:v>45839</c:v>
                      </c:pt>
                      <c:pt idx="23">
                        <c:v>45870</c:v>
                      </c:pt>
                      <c:pt idx="24">
                        <c:v>45901</c:v>
                      </c:pt>
                      <c:pt idx="25">
                        <c:v>45931</c:v>
                      </c:pt>
                      <c:pt idx="26">
                        <c:v>45962</c:v>
                      </c:pt>
                      <c:pt idx="27">
                        <c:v>45992</c:v>
                      </c:pt>
                      <c:pt idx="28">
                        <c:v>46023</c:v>
                      </c:pt>
                      <c:pt idx="29">
                        <c:v>46054</c:v>
                      </c:pt>
                      <c:pt idx="30">
                        <c:v>46082</c:v>
                      </c:pt>
                    </c:numCache>
                  </c:numRef>
                </c:cat>
                <c:val>
                  <c:numRef>
                    <c:extLst xmlns:c15="http://schemas.microsoft.com/office/drawing/2012/chart">
                      <c:ext xmlns:c15="http://schemas.microsoft.com/office/drawing/2012/chart" uri="{02D57815-91ED-43cb-92C2-25804820EDAC}">
                        <c15:formulaRef>
                          <c15:sqref>'POS to DTT (2)'!$B$17:$AF$17</c15:sqref>
                        </c15:formulaRef>
                      </c:ext>
                    </c:extLst>
                    <c:numCache>
                      <c:formatCode>General</c:formatCode>
                      <c:ptCount val="31"/>
                      <c:pt idx="10">
                        <c:v>12</c:v>
                      </c:pt>
                      <c:pt idx="11">
                        <c:v>0</c:v>
                      </c:pt>
                      <c:pt idx="12">
                        <c:v>0</c:v>
                      </c:pt>
                      <c:pt idx="13">
                        <c:v>23</c:v>
                      </c:pt>
                      <c:pt idx="14">
                        <c:v>0</c:v>
                      </c:pt>
                      <c:pt idx="15">
                        <c:v>17</c:v>
                      </c:pt>
                      <c:pt idx="16">
                        <c:v>0</c:v>
                      </c:pt>
                      <c:pt idx="17">
                        <c:v>0</c:v>
                      </c:pt>
                      <c:pt idx="18">
                        <c:v>0</c:v>
                      </c:pt>
                      <c:pt idx="19">
                        <c:v>68</c:v>
                      </c:pt>
                      <c:pt idx="20">
                        <c:v>49</c:v>
                      </c:pt>
                      <c:pt idx="21">
                        <c:v>0</c:v>
                      </c:pt>
                    </c:numCache>
                  </c:numRef>
                </c:val>
                <c:extLst xmlns:c15="http://schemas.microsoft.com/office/drawing/2012/chart">
                  <c:ext xmlns:c16="http://schemas.microsoft.com/office/drawing/2014/chart" uri="{C3380CC4-5D6E-409C-BE32-E72D297353CC}">
                    <c16:uniqueId val="{00000010-0ECB-43E3-A94E-816C6BF14CF6}"/>
                  </c:ext>
                </c:extLst>
              </c15:ser>
            </c15:filteredBarSeries>
            <c15:filteredBarSeries>
              <c15:ser>
                <c:idx val="16"/>
                <c:order val="16"/>
                <c:tx>
                  <c:strRef>
                    <c:extLst xmlns:c15="http://schemas.microsoft.com/office/drawing/2012/chart">
                      <c:ext xmlns:c15="http://schemas.microsoft.com/office/drawing/2012/chart" uri="{02D57815-91ED-43cb-92C2-25804820EDAC}">
                        <c15:formulaRef>
                          <c15:sqref>'POS to DTT (2)'!$A$18</c15:sqref>
                        </c15:formulaRef>
                      </c:ext>
                    </c:extLst>
                    <c:strCache>
                      <c:ptCount val="1"/>
                      <c:pt idx="0">
                        <c:v>Breast - 75th Centile</c:v>
                      </c:pt>
                    </c:strCache>
                  </c:strRef>
                </c:tx>
                <c:spPr>
                  <a:solidFill>
                    <a:schemeClr val="accent1">
                      <a:tint val="80000"/>
                    </a:schemeClr>
                  </a:solidFill>
                  <a:ln>
                    <a:noFill/>
                  </a:ln>
                  <a:effectLst/>
                </c:spPr>
                <c:invertIfNegative val="0"/>
                <c:cat>
                  <c:numRef>
                    <c:extLst xmlns:c15="http://schemas.microsoft.com/office/drawing/2012/chart">
                      <c:ext xmlns:c15="http://schemas.microsoft.com/office/drawing/2012/chart" uri="{02D57815-91ED-43cb-92C2-25804820EDAC}">
                        <c15:formulaRef>
                          <c15:sqref>'POS to DTT (2)'!$B$1:$AF$1</c15:sqref>
                        </c15:formulaRef>
                      </c:ext>
                    </c:extLst>
                    <c:numCache>
                      <c:formatCode>mmm\-yy</c:formatCode>
                      <c:ptCount val="31"/>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pt idx="19">
                        <c:v>45748</c:v>
                      </c:pt>
                      <c:pt idx="20">
                        <c:v>45778</c:v>
                      </c:pt>
                      <c:pt idx="21">
                        <c:v>45809</c:v>
                      </c:pt>
                      <c:pt idx="22">
                        <c:v>45839</c:v>
                      </c:pt>
                      <c:pt idx="23">
                        <c:v>45870</c:v>
                      </c:pt>
                      <c:pt idx="24">
                        <c:v>45901</c:v>
                      </c:pt>
                      <c:pt idx="25">
                        <c:v>45931</c:v>
                      </c:pt>
                      <c:pt idx="26">
                        <c:v>45962</c:v>
                      </c:pt>
                      <c:pt idx="27">
                        <c:v>45992</c:v>
                      </c:pt>
                      <c:pt idx="28">
                        <c:v>46023</c:v>
                      </c:pt>
                      <c:pt idx="29">
                        <c:v>46054</c:v>
                      </c:pt>
                      <c:pt idx="30">
                        <c:v>46082</c:v>
                      </c:pt>
                    </c:numCache>
                  </c:numRef>
                </c:cat>
                <c:val>
                  <c:numRef>
                    <c:extLst xmlns:c15="http://schemas.microsoft.com/office/drawing/2012/chart">
                      <c:ext xmlns:c15="http://schemas.microsoft.com/office/drawing/2012/chart" uri="{02D57815-91ED-43cb-92C2-25804820EDAC}">
                        <c15:formulaRef>
                          <c15:sqref>'POS to DTT (2)'!$B$18:$AF$18</c15:sqref>
                        </c15:formulaRef>
                      </c:ext>
                    </c:extLst>
                    <c:numCache>
                      <c:formatCode>General</c:formatCode>
                      <c:ptCount val="31"/>
                      <c:pt idx="0">
                        <c:v>60</c:v>
                      </c:pt>
                      <c:pt idx="1">
                        <c:v>50</c:v>
                      </c:pt>
                      <c:pt idx="2">
                        <c:v>52</c:v>
                      </c:pt>
                      <c:pt idx="3">
                        <c:v>41</c:v>
                      </c:pt>
                      <c:pt idx="4">
                        <c:v>48</c:v>
                      </c:pt>
                      <c:pt idx="5">
                        <c:v>45</c:v>
                      </c:pt>
                      <c:pt idx="6">
                        <c:v>36</c:v>
                      </c:pt>
                      <c:pt idx="7">
                        <c:v>38</c:v>
                      </c:pt>
                      <c:pt idx="8">
                        <c:v>45</c:v>
                      </c:pt>
                      <c:pt idx="9">
                        <c:v>42</c:v>
                      </c:pt>
                      <c:pt idx="10">
                        <c:v>51</c:v>
                      </c:pt>
                      <c:pt idx="11">
                        <c:v>34</c:v>
                      </c:pt>
                      <c:pt idx="12">
                        <c:v>38</c:v>
                      </c:pt>
                      <c:pt idx="13">
                        <c:v>35</c:v>
                      </c:pt>
                      <c:pt idx="14">
                        <c:v>31</c:v>
                      </c:pt>
                      <c:pt idx="15">
                        <c:v>34</c:v>
                      </c:pt>
                      <c:pt idx="16">
                        <c:v>33</c:v>
                      </c:pt>
                      <c:pt idx="17">
                        <c:v>33</c:v>
                      </c:pt>
                      <c:pt idx="18">
                        <c:v>29</c:v>
                      </c:pt>
                      <c:pt idx="19">
                        <c:v>42</c:v>
                      </c:pt>
                      <c:pt idx="20">
                        <c:v>32</c:v>
                      </c:pt>
                      <c:pt idx="21">
                        <c:v>43</c:v>
                      </c:pt>
                      <c:pt idx="22">
                        <c:v>32</c:v>
                      </c:pt>
                    </c:numCache>
                  </c:numRef>
                </c:val>
                <c:extLst xmlns:c15="http://schemas.microsoft.com/office/drawing/2012/chart">
                  <c:ext xmlns:c16="http://schemas.microsoft.com/office/drawing/2014/chart" uri="{C3380CC4-5D6E-409C-BE32-E72D297353CC}">
                    <c16:uniqueId val="{00000011-0ECB-43E3-A94E-816C6BF14CF6}"/>
                  </c:ext>
                </c:extLst>
              </c15:ser>
            </c15:filteredBarSeries>
            <c15:filteredBarSeries>
              <c15:ser>
                <c:idx val="17"/>
                <c:order val="17"/>
                <c:tx>
                  <c:strRef>
                    <c:extLst xmlns:c15="http://schemas.microsoft.com/office/drawing/2012/chart">
                      <c:ext xmlns:c15="http://schemas.microsoft.com/office/drawing/2012/chart" uri="{02D57815-91ED-43cb-92C2-25804820EDAC}">
                        <c15:formulaRef>
                          <c15:sqref>'POS to DTT (2)'!$A$19</c15:sqref>
                        </c15:formulaRef>
                      </c:ext>
                    </c:extLst>
                    <c:strCache>
                      <c:ptCount val="1"/>
                      <c:pt idx="0">
                        <c:v>Children's - 75th Centile</c:v>
                      </c:pt>
                    </c:strCache>
                  </c:strRef>
                </c:tx>
                <c:spPr>
                  <a:solidFill>
                    <a:schemeClr val="accent1">
                      <a:tint val="85000"/>
                    </a:schemeClr>
                  </a:solidFill>
                  <a:ln>
                    <a:noFill/>
                  </a:ln>
                  <a:effectLst/>
                </c:spPr>
                <c:invertIfNegative val="0"/>
                <c:cat>
                  <c:numRef>
                    <c:extLst xmlns:c15="http://schemas.microsoft.com/office/drawing/2012/chart">
                      <c:ext xmlns:c15="http://schemas.microsoft.com/office/drawing/2012/chart" uri="{02D57815-91ED-43cb-92C2-25804820EDAC}">
                        <c15:formulaRef>
                          <c15:sqref>'POS to DTT (2)'!$B$1:$AF$1</c15:sqref>
                        </c15:formulaRef>
                      </c:ext>
                    </c:extLst>
                    <c:numCache>
                      <c:formatCode>mmm\-yy</c:formatCode>
                      <c:ptCount val="31"/>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pt idx="19">
                        <c:v>45748</c:v>
                      </c:pt>
                      <c:pt idx="20">
                        <c:v>45778</c:v>
                      </c:pt>
                      <c:pt idx="21">
                        <c:v>45809</c:v>
                      </c:pt>
                      <c:pt idx="22">
                        <c:v>45839</c:v>
                      </c:pt>
                      <c:pt idx="23">
                        <c:v>45870</c:v>
                      </c:pt>
                      <c:pt idx="24">
                        <c:v>45901</c:v>
                      </c:pt>
                      <c:pt idx="25">
                        <c:v>45931</c:v>
                      </c:pt>
                      <c:pt idx="26">
                        <c:v>45962</c:v>
                      </c:pt>
                      <c:pt idx="27">
                        <c:v>45992</c:v>
                      </c:pt>
                      <c:pt idx="28">
                        <c:v>46023</c:v>
                      </c:pt>
                      <c:pt idx="29">
                        <c:v>46054</c:v>
                      </c:pt>
                      <c:pt idx="30">
                        <c:v>46082</c:v>
                      </c:pt>
                    </c:numCache>
                  </c:numRef>
                </c:cat>
                <c:val>
                  <c:numRef>
                    <c:extLst xmlns:c15="http://schemas.microsoft.com/office/drawing/2012/chart">
                      <c:ext xmlns:c15="http://schemas.microsoft.com/office/drawing/2012/chart" uri="{02D57815-91ED-43cb-92C2-25804820EDAC}">
                        <c15:formulaRef>
                          <c15:sqref>'POS to DTT (2)'!$B$19:$AF$19</c15:sqref>
                        </c15:formulaRef>
                      </c:ext>
                    </c:extLst>
                    <c:numCache>
                      <c:formatCode>General</c:formatCode>
                      <c:ptCount val="31"/>
                      <c:pt idx="7">
                        <c:v>33</c:v>
                      </c:pt>
                      <c:pt idx="10">
                        <c:v>15</c:v>
                      </c:pt>
                      <c:pt idx="11">
                        <c:v>48</c:v>
                      </c:pt>
                      <c:pt idx="12">
                        <c:v>0</c:v>
                      </c:pt>
                      <c:pt idx="13">
                        <c:v>0</c:v>
                      </c:pt>
                      <c:pt idx="14">
                        <c:v>0</c:v>
                      </c:pt>
                      <c:pt idx="15">
                        <c:v>0</c:v>
                      </c:pt>
                      <c:pt idx="16">
                        <c:v>0</c:v>
                      </c:pt>
                      <c:pt idx="17">
                        <c:v>28</c:v>
                      </c:pt>
                      <c:pt idx="18">
                        <c:v>0</c:v>
                      </c:pt>
                      <c:pt idx="19">
                        <c:v>0</c:v>
                      </c:pt>
                      <c:pt idx="20">
                        <c:v>0</c:v>
                      </c:pt>
                      <c:pt idx="21">
                        <c:v>0</c:v>
                      </c:pt>
                    </c:numCache>
                  </c:numRef>
                </c:val>
                <c:extLst xmlns:c15="http://schemas.microsoft.com/office/drawing/2012/chart">
                  <c:ext xmlns:c16="http://schemas.microsoft.com/office/drawing/2014/chart" uri="{C3380CC4-5D6E-409C-BE32-E72D297353CC}">
                    <c16:uniqueId val="{00000012-0ECB-43E3-A94E-816C6BF14CF6}"/>
                  </c:ext>
                </c:extLst>
              </c15:ser>
            </c15:filteredBarSeries>
            <c15:filteredBarSeries>
              <c15:ser>
                <c:idx val="18"/>
                <c:order val="18"/>
                <c:tx>
                  <c:strRef>
                    <c:extLst xmlns:c15="http://schemas.microsoft.com/office/drawing/2012/chart">
                      <c:ext xmlns:c15="http://schemas.microsoft.com/office/drawing/2012/chart" uri="{02D57815-91ED-43cb-92C2-25804820EDAC}">
                        <c15:formulaRef>
                          <c15:sqref>'POS to DTT (2)'!$A$20</c15:sqref>
                        </c15:formulaRef>
                      </c:ext>
                    </c:extLst>
                    <c:strCache>
                      <c:ptCount val="1"/>
                      <c:pt idx="0">
                        <c:v>Gynaecological - 75th Centile</c:v>
                      </c:pt>
                    </c:strCache>
                  </c:strRef>
                </c:tx>
                <c:spPr>
                  <a:solidFill>
                    <a:schemeClr val="accent1">
                      <a:tint val="85000"/>
                    </a:schemeClr>
                  </a:solidFill>
                  <a:ln>
                    <a:noFill/>
                  </a:ln>
                  <a:effectLst/>
                </c:spPr>
                <c:invertIfNegative val="0"/>
                <c:cat>
                  <c:numRef>
                    <c:extLst xmlns:c15="http://schemas.microsoft.com/office/drawing/2012/chart">
                      <c:ext xmlns:c15="http://schemas.microsoft.com/office/drawing/2012/chart" uri="{02D57815-91ED-43cb-92C2-25804820EDAC}">
                        <c15:formulaRef>
                          <c15:sqref>'POS to DTT (2)'!$B$1:$AF$1</c15:sqref>
                        </c15:formulaRef>
                      </c:ext>
                    </c:extLst>
                    <c:numCache>
                      <c:formatCode>mmm\-yy</c:formatCode>
                      <c:ptCount val="31"/>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pt idx="19">
                        <c:v>45748</c:v>
                      </c:pt>
                      <c:pt idx="20">
                        <c:v>45778</c:v>
                      </c:pt>
                      <c:pt idx="21">
                        <c:v>45809</c:v>
                      </c:pt>
                      <c:pt idx="22">
                        <c:v>45839</c:v>
                      </c:pt>
                      <c:pt idx="23">
                        <c:v>45870</c:v>
                      </c:pt>
                      <c:pt idx="24">
                        <c:v>45901</c:v>
                      </c:pt>
                      <c:pt idx="25">
                        <c:v>45931</c:v>
                      </c:pt>
                      <c:pt idx="26">
                        <c:v>45962</c:v>
                      </c:pt>
                      <c:pt idx="27">
                        <c:v>45992</c:v>
                      </c:pt>
                      <c:pt idx="28">
                        <c:v>46023</c:v>
                      </c:pt>
                      <c:pt idx="29">
                        <c:v>46054</c:v>
                      </c:pt>
                      <c:pt idx="30">
                        <c:v>46082</c:v>
                      </c:pt>
                    </c:numCache>
                  </c:numRef>
                </c:cat>
                <c:val>
                  <c:numRef>
                    <c:extLst xmlns:c15="http://schemas.microsoft.com/office/drawing/2012/chart">
                      <c:ext xmlns:c15="http://schemas.microsoft.com/office/drawing/2012/chart" uri="{02D57815-91ED-43cb-92C2-25804820EDAC}">
                        <c15:formulaRef>
                          <c15:sqref>'POS to DTT (2)'!$B$20:$AF$20</c15:sqref>
                        </c15:formulaRef>
                      </c:ext>
                    </c:extLst>
                    <c:numCache>
                      <c:formatCode>General</c:formatCode>
                      <c:ptCount val="31"/>
                      <c:pt idx="0">
                        <c:v>84</c:v>
                      </c:pt>
                      <c:pt idx="1">
                        <c:v>100</c:v>
                      </c:pt>
                      <c:pt idx="2">
                        <c:v>118</c:v>
                      </c:pt>
                      <c:pt idx="3">
                        <c:v>129</c:v>
                      </c:pt>
                      <c:pt idx="4">
                        <c:v>129</c:v>
                      </c:pt>
                      <c:pt idx="5">
                        <c:v>68</c:v>
                      </c:pt>
                      <c:pt idx="6">
                        <c:v>142</c:v>
                      </c:pt>
                      <c:pt idx="7">
                        <c:v>123</c:v>
                      </c:pt>
                      <c:pt idx="8">
                        <c:v>59</c:v>
                      </c:pt>
                      <c:pt idx="9">
                        <c:v>89</c:v>
                      </c:pt>
                      <c:pt idx="10">
                        <c:v>92</c:v>
                      </c:pt>
                      <c:pt idx="11">
                        <c:v>103</c:v>
                      </c:pt>
                      <c:pt idx="12">
                        <c:v>51</c:v>
                      </c:pt>
                      <c:pt idx="13">
                        <c:v>65</c:v>
                      </c:pt>
                      <c:pt idx="14">
                        <c:v>59</c:v>
                      </c:pt>
                      <c:pt idx="15">
                        <c:v>50</c:v>
                      </c:pt>
                      <c:pt idx="16">
                        <c:v>86</c:v>
                      </c:pt>
                      <c:pt idx="17">
                        <c:v>58</c:v>
                      </c:pt>
                      <c:pt idx="18">
                        <c:v>50</c:v>
                      </c:pt>
                      <c:pt idx="19">
                        <c:v>58</c:v>
                      </c:pt>
                      <c:pt idx="20">
                        <c:v>58</c:v>
                      </c:pt>
                      <c:pt idx="21">
                        <c:v>70</c:v>
                      </c:pt>
                    </c:numCache>
                  </c:numRef>
                </c:val>
                <c:extLst xmlns:c15="http://schemas.microsoft.com/office/drawing/2012/chart">
                  <c:ext xmlns:c16="http://schemas.microsoft.com/office/drawing/2014/chart" uri="{C3380CC4-5D6E-409C-BE32-E72D297353CC}">
                    <c16:uniqueId val="{00000013-0ECB-43E3-A94E-816C6BF14CF6}"/>
                  </c:ext>
                </c:extLst>
              </c15:ser>
            </c15:filteredBarSeries>
            <c15:filteredBarSeries>
              <c15:ser>
                <c:idx val="19"/>
                <c:order val="19"/>
                <c:tx>
                  <c:strRef>
                    <c:extLst xmlns:c15="http://schemas.microsoft.com/office/drawing/2012/chart">
                      <c:ext xmlns:c15="http://schemas.microsoft.com/office/drawing/2012/chart" uri="{02D57815-91ED-43cb-92C2-25804820EDAC}">
                        <c15:formulaRef>
                          <c15:sqref>'POS to DTT (2)'!$A$21</c15:sqref>
                        </c15:formulaRef>
                      </c:ext>
                    </c:extLst>
                    <c:strCache>
                      <c:ptCount val="1"/>
                      <c:pt idx="0">
                        <c:v>Haematological &amp; Acute Leukaemia - 75th Centile</c:v>
                      </c:pt>
                    </c:strCache>
                  </c:strRef>
                </c:tx>
                <c:spPr>
                  <a:solidFill>
                    <a:schemeClr val="accent1">
                      <a:tint val="89000"/>
                    </a:schemeClr>
                  </a:solidFill>
                  <a:ln>
                    <a:noFill/>
                  </a:ln>
                  <a:effectLst/>
                </c:spPr>
                <c:invertIfNegative val="0"/>
                <c:cat>
                  <c:numRef>
                    <c:extLst xmlns:c15="http://schemas.microsoft.com/office/drawing/2012/chart">
                      <c:ext xmlns:c15="http://schemas.microsoft.com/office/drawing/2012/chart" uri="{02D57815-91ED-43cb-92C2-25804820EDAC}">
                        <c15:formulaRef>
                          <c15:sqref>'POS to DTT (2)'!$B$1:$AF$1</c15:sqref>
                        </c15:formulaRef>
                      </c:ext>
                    </c:extLst>
                    <c:numCache>
                      <c:formatCode>mmm\-yy</c:formatCode>
                      <c:ptCount val="31"/>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pt idx="19">
                        <c:v>45748</c:v>
                      </c:pt>
                      <c:pt idx="20">
                        <c:v>45778</c:v>
                      </c:pt>
                      <c:pt idx="21">
                        <c:v>45809</c:v>
                      </c:pt>
                      <c:pt idx="22">
                        <c:v>45839</c:v>
                      </c:pt>
                      <c:pt idx="23">
                        <c:v>45870</c:v>
                      </c:pt>
                      <c:pt idx="24">
                        <c:v>45901</c:v>
                      </c:pt>
                      <c:pt idx="25">
                        <c:v>45931</c:v>
                      </c:pt>
                      <c:pt idx="26">
                        <c:v>45962</c:v>
                      </c:pt>
                      <c:pt idx="27">
                        <c:v>45992</c:v>
                      </c:pt>
                      <c:pt idx="28">
                        <c:v>46023</c:v>
                      </c:pt>
                      <c:pt idx="29">
                        <c:v>46054</c:v>
                      </c:pt>
                      <c:pt idx="30">
                        <c:v>46082</c:v>
                      </c:pt>
                    </c:numCache>
                  </c:numRef>
                </c:cat>
                <c:val>
                  <c:numRef>
                    <c:extLst xmlns:c15="http://schemas.microsoft.com/office/drawing/2012/chart">
                      <c:ext xmlns:c15="http://schemas.microsoft.com/office/drawing/2012/chart" uri="{02D57815-91ED-43cb-92C2-25804820EDAC}">
                        <c15:formulaRef>
                          <c15:sqref>'POS to DTT (2)'!$B$21:$AF$21</c15:sqref>
                        </c15:formulaRef>
                      </c:ext>
                    </c:extLst>
                    <c:numCache>
                      <c:formatCode>General</c:formatCode>
                      <c:ptCount val="31"/>
                      <c:pt idx="0">
                        <c:v>141</c:v>
                      </c:pt>
                      <c:pt idx="1">
                        <c:v>86</c:v>
                      </c:pt>
                      <c:pt idx="2">
                        <c:v>125</c:v>
                      </c:pt>
                      <c:pt idx="3">
                        <c:v>77</c:v>
                      </c:pt>
                      <c:pt idx="4">
                        <c:v>152</c:v>
                      </c:pt>
                      <c:pt idx="5">
                        <c:v>82</c:v>
                      </c:pt>
                      <c:pt idx="6">
                        <c:v>55</c:v>
                      </c:pt>
                      <c:pt idx="7">
                        <c:v>89</c:v>
                      </c:pt>
                      <c:pt idx="8">
                        <c:v>90</c:v>
                      </c:pt>
                      <c:pt idx="9">
                        <c:v>77</c:v>
                      </c:pt>
                      <c:pt idx="10">
                        <c:v>57</c:v>
                      </c:pt>
                      <c:pt idx="11">
                        <c:v>107</c:v>
                      </c:pt>
                      <c:pt idx="12">
                        <c:v>37</c:v>
                      </c:pt>
                      <c:pt idx="13">
                        <c:v>91</c:v>
                      </c:pt>
                      <c:pt idx="14">
                        <c:v>77</c:v>
                      </c:pt>
                      <c:pt idx="15">
                        <c:v>81</c:v>
                      </c:pt>
                      <c:pt idx="16">
                        <c:v>113</c:v>
                      </c:pt>
                      <c:pt idx="17">
                        <c:v>115</c:v>
                      </c:pt>
                      <c:pt idx="18">
                        <c:v>123</c:v>
                      </c:pt>
                      <c:pt idx="19">
                        <c:v>89</c:v>
                      </c:pt>
                      <c:pt idx="20">
                        <c:v>62</c:v>
                      </c:pt>
                      <c:pt idx="21">
                        <c:v>102</c:v>
                      </c:pt>
                    </c:numCache>
                  </c:numRef>
                </c:val>
                <c:extLst xmlns:c15="http://schemas.microsoft.com/office/drawing/2012/chart">
                  <c:ext xmlns:c16="http://schemas.microsoft.com/office/drawing/2014/chart" uri="{C3380CC4-5D6E-409C-BE32-E72D297353CC}">
                    <c16:uniqueId val="{00000014-0ECB-43E3-A94E-816C6BF14CF6}"/>
                  </c:ext>
                </c:extLst>
              </c15:ser>
            </c15:filteredBarSeries>
          </c:ext>
        </c:extLst>
      </c:barChart>
      <c:lineChart>
        <c:grouping val="standard"/>
        <c:varyColors val="0"/>
        <c:ser>
          <c:idx val="44"/>
          <c:order val="44"/>
          <c:tx>
            <c:strRef>
              <c:f>'POS to DTT (2)'!$A$46</c:f>
              <c:strCache>
                <c:ptCount val="1"/>
                <c:pt idx="0">
                  <c:v>All Sites - % in 31 days</c:v>
                </c:pt>
              </c:strCache>
            </c:strRef>
          </c:tx>
          <c:spPr>
            <a:ln w="28575" cap="rnd">
              <a:solidFill>
                <a:schemeClr val="accent1">
                  <a:shade val="34000"/>
                </a:schemeClr>
              </a:solidFill>
              <a:round/>
            </a:ln>
            <a:effectLst/>
          </c:spPr>
          <c:marker>
            <c:symbol val="none"/>
          </c:marker>
          <c:dLbls>
            <c:spPr>
              <a:noFill/>
              <a:ln>
                <a:noFill/>
              </a:ln>
              <a:effectLst/>
            </c:spPr>
            <c:txPr>
              <a:bodyPr rot="-5400000" spcFirstLastPara="1" vertOverflow="ellipsis" wrap="square" lIns="38100" tIns="19050" rIns="38100" bIns="19050" anchor="ctr" anchorCtr="1">
                <a:spAutoFit/>
              </a:bodyPr>
              <a:lstStyle/>
              <a:p>
                <a:pPr>
                  <a:defRPr sz="1800" b="0" i="0" u="none" strike="noStrike" kern="1200" baseline="0">
                    <a:solidFill>
                      <a:schemeClr val="accent5">
                        <a:lumMod val="75000"/>
                      </a:schemeClr>
                    </a:solidFill>
                    <a:latin typeface="+mn-lt"/>
                    <a:ea typeface="+mn-ea"/>
                    <a:cs typeface="+mn-cs"/>
                  </a:defRPr>
                </a:pPr>
                <a:endParaRPr lang="en-US"/>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'POS to DTT (2)'!$B$1:$AF$1</c:f>
              <c:numCache>
                <c:formatCode>mmm\-yy</c:formatCode>
                <c:ptCount val="31"/>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pt idx="19">
                  <c:v>45748</c:v>
                </c:pt>
                <c:pt idx="20">
                  <c:v>45778</c:v>
                </c:pt>
                <c:pt idx="21">
                  <c:v>45809</c:v>
                </c:pt>
                <c:pt idx="22">
                  <c:v>45839</c:v>
                </c:pt>
                <c:pt idx="23">
                  <c:v>45870</c:v>
                </c:pt>
                <c:pt idx="24">
                  <c:v>45901</c:v>
                </c:pt>
                <c:pt idx="25">
                  <c:v>45931</c:v>
                </c:pt>
                <c:pt idx="26">
                  <c:v>45962</c:v>
                </c:pt>
                <c:pt idx="27">
                  <c:v>45992</c:v>
                </c:pt>
                <c:pt idx="28">
                  <c:v>46023</c:v>
                </c:pt>
                <c:pt idx="29">
                  <c:v>46054</c:v>
                </c:pt>
                <c:pt idx="30">
                  <c:v>46082</c:v>
                </c:pt>
              </c:numCache>
            </c:numRef>
          </c:cat>
          <c:val>
            <c:numRef>
              <c:f>'POS to DTT (2)'!$B$46:$AF$46</c:f>
              <c:numCache>
                <c:formatCode>0%</c:formatCode>
                <c:ptCount val="31"/>
                <c:pt idx="0">
                  <c:v>0.31</c:v>
                </c:pt>
                <c:pt idx="1">
                  <c:v>0.33</c:v>
                </c:pt>
                <c:pt idx="2">
                  <c:v>0.32</c:v>
                </c:pt>
                <c:pt idx="3">
                  <c:v>0.41</c:v>
                </c:pt>
                <c:pt idx="4">
                  <c:v>0.39</c:v>
                </c:pt>
                <c:pt idx="5">
                  <c:v>0.45</c:v>
                </c:pt>
                <c:pt idx="6">
                  <c:v>0.44</c:v>
                </c:pt>
                <c:pt idx="7">
                  <c:v>0.48</c:v>
                </c:pt>
                <c:pt idx="8">
                  <c:v>0.45</c:v>
                </c:pt>
                <c:pt idx="9">
                  <c:v>0.36</c:v>
                </c:pt>
                <c:pt idx="10">
                  <c:v>0.4</c:v>
                </c:pt>
                <c:pt idx="11">
                  <c:v>0.44</c:v>
                </c:pt>
                <c:pt idx="12">
                  <c:v>0.39</c:v>
                </c:pt>
                <c:pt idx="13">
                  <c:v>0.37</c:v>
                </c:pt>
                <c:pt idx="14">
                  <c:v>0.54</c:v>
                </c:pt>
                <c:pt idx="15">
                  <c:v>0.47</c:v>
                </c:pt>
                <c:pt idx="16">
                  <c:v>0.4</c:v>
                </c:pt>
                <c:pt idx="17">
                  <c:v>0.46</c:v>
                </c:pt>
                <c:pt idx="18">
                  <c:v>0.38</c:v>
                </c:pt>
                <c:pt idx="19">
                  <c:v>0.41</c:v>
                </c:pt>
                <c:pt idx="20">
                  <c:v>0.41</c:v>
                </c:pt>
                <c:pt idx="21">
                  <c:v>0.36</c:v>
                </c:pt>
                <c:pt idx="22">
                  <c:v>0.42</c:v>
                </c:pt>
              </c:numCache>
            </c:numRef>
          </c:val>
          <c:smooth val="0"/>
          <c:extLst>
            <c:ext xmlns:c16="http://schemas.microsoft.com/office/drawing/2014/chart" uri="{C3380CC4-5D6E-409C-BE32-E72D297353CC}">
              <c16:uniqueId val="{00000001-0ECB-43E3-A94E-816C6BF14CF6}"/>
            </c:ext>
          </c:extLst>
        </c:ser>
        <c:dLbls>
          <c:showLegendKey val="0"/>
          <c:showVal val="0"/>
          <c:showCatName val="0"/>
          <c:showSerName val="0"/>
          <c:showPercent val="0"/>
          <c:showBubbleSize val="0"/>
        </c:dLbls>
        <c:marker val="1"/>
        <c:smooth val="0"/>
        <c:axId val="1857015824"/>
        <c:axId val="1856997104"/>
        <c:extLst>
          <c:ext xmlns:c15="http://schemas.microsoft.com/office/drawing/2012/chart" uri="{02D57815-91ED-43cb-92C2-25804820EDAC}">
            <c15:filteredLineSeries>
              <c15:ser>
                <c:idx val="20"/>
                <c:order val="20"/>
                <c:tx>
                  <c:strRef>
                    <c:extLst>
                      <c:ext uri="{02D57815-91ED-43cb-92C2-25804820EDAC}">
                        <c15:formulaRef>
                          <c15:sqref>'POS to DTT (2)'!$A$22</c15:sqref>
                        </c15:formulaRef>
                      </c:ext>
                    </c:extLst>
                    <c:strCache>
                      <c:ptCount val="1"/>
                      <c:pt idx="0">
                        <c:v>Head &amp; Neck - 75th Centile</c:v>
                      </c:pt>
                    </c:strCache>
                  </c:strRef>
                </c:tx>
                <c:spPr>
                  <a:ln w="28575" cap="rnd">
                    <a:solidFill>
                      <a:schemeClr val="accent1">
                        <a:tint val="94000"/>
                      </a:schemeClr>
                    </a:solidFill>
                    <a:round/>
                  </a:ln>
                  <a:effectLst/>
                </c:spPr>
                <c:marker>
                  <c:symbol val="none"/>
                </c:marker>
                <c:cat>
                  <c:numRef>
                    <c:extLst>
                      <c:ext uri="{02D57815-91ED-43cb-92C2-25804820EDAC}">
                        <c15:formulaRef>
                          <c15:sqref>'POS to DTT (2)'!$B$1:$AF$1</c15:sqref>
                        </c15:formulaRef>
                      </c:ext>
                    </c:extLst>
                    <c:numCache>
                      <c:formatCode>mmm\-yy</c:formatCode>
                      <c:ptCount val="31"/>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pt idx="19">
                        <c:v>45748</c:v>
                      </c:pt>
                      <c:pt idx="20">
                        <c:v>45778</c:v>
                      </c:pt>
                      <c:pt idx="21">
                        <c:v>45809</c:v>
                      </c:pt>
                      <c:pt idx="22">
                        <c:v>45839</c:v>
                      </c:pt>
                      <c:pt idx="23">
                        <c:v>45870</c:v>
                      </c:pt>
                      <c:pt idx="24">
                        <c:v>45901</c:v>
                      </c:pt>
                      <c:pt idx="25">
                        <c:v>45931</c:v>
                      </c:pt>
                      <c:pt idx="26">
                        <c:v>45962</c:v>
                      </c:pt>
                      <c:pt idx="27">
                        <c:v>45992</c:v>
                      </c:pt>
                      <c:pt idx="28">
                        <c:v>46023</c:v>
                      </c:pt>
                      <c:pt idx="29">
                        <c:v>46054</c:v>
                      </c:pt>
                      <c:pt idx="30">
                        <c:v>46082</c:v>
                      </c:pt>
                    </c:numCache>
                  </c:numRef>
                </c:cat>
                <c:val>
                  <c:numRef>
                    <c:extLst>
                      <c:ext uri="{02D57815-91ED-43cb-92C2-25804820EDAC}">
                        <c15:formulaRef>
                          <c15:sqref>'POS to DTT (2)'!$B$22:$AF$22</c15:sqref>
                        </c15:formulaRef>
                      </c:ext>
                    </c:extLst>
                    <c:numCache>
                      <c:formatCode>General</c:formatCode>
                      <c:ptCount val="31"/>
                      <c:pt idx="0">
                        <c:v>61</c:v>
                      </c:pt>
                      <c:pt idx="1">
                        <c:v>65</c:v>
                      </c:pt>
                      <c:pt idx="2">
                        <c:v>41</c:v>
                      </c:pt>
                      <c:pt idx="3">
                        <c:v>51</c:v>
                      </c:pt>
                      <c:pt idx="4">
                        <c:v>31</c:v>
                      </c:pt>
                      <c:pt idx="5">
                        <c:v>42</c:v>
                      </c:pt>
                      <c:pt idx="6">
                        <c:v>45</c:v>
                      </c:pt>
                      <c:pt idx="7">
                        <c:v>50</c:v>
                      </c:pt>
                      <c:pt idx="8">
                        <c:v>61</c:v>
                      </c:pt>
                      <c:pt idx="9">
                        <c:v>40</c:v>
                      </c:pt>
                      <c:pt idx="10">
                        <c:v>62</c:v>
                      </c:pt>
                      <c:pt idx="11">
                        <c:v>51</c:v>
                      </c:pt>
                      <c:pt idx="12">
                        <c:v>107</c:v>
                      </c:pt>
                      <c:pt idx="13">
                        <c:v>62</c:v>
                      </c:pt>
                      <c:pt idx="14">
                        <c:v>68</c:v>
                      </c:pt>
                      <c:pt idx="15">
                        <c:v>56</c:v>
                      </c:pt>
                      <c:pt idx="16">
                        <c:v>56</c:v>
                      </c:pt>
                      <c:pt idx="17">
                        <c:v>76</c:v>
                      </c:pt>
                      <c:pt idx="18">
                        <c:v>64</c:v>
                      </c:pt>
                      <c:pt idx="19">
                        <c:v>55</c:v>
                      </c:pt>
                      <c:pt idx="20">
                        <c:v>60</c:v>
                      </c:pt>
                      <c:pt idx="21">
                        <c:v>63</c:v>
                      </c:pt>
                    </c:numCache>
                  </c:numRef>
                </c:val>
                <c:smooth val="0"/>
                <c:extLst>
                  <c:ext xmlns:c16="http://schemas.microsoft.com/office/drawing/2014/chart" uri="{C3380CC4-5D6E-409C-BE32-E72D297353CC}">
                    <c16:uniqueId val="{00000015-0ECB-43E3-A94E-816C6BF14CF6}"/>
                  </c:ext>
                </c:extLst>
              </c15:ser>
            </c15:filteredLineSeries>
            <c15:filteredLineSeries>
              <c15:ser>
                <c:idx val="21"/>
                <c:order val="21"/>
                <c:tx>
                  <c:strRef>
                    <c:extLst xmlns:c15="http://schemas.microsoft.com/office/drawing/2012/chart">
                      <c:ext xmlns:c15="http://schemas.microsoft.com/office/drawing/2012/chart" uri="{02D57815-91ED-43cb-92C2-25804820EDAC}">
                        <c15:formulaRef>
                          <c15:sqref>'POS to DTT (2)'!$A$23</c15:sqref>
                        </c15:formulaRef>
                      </c:ext>
                    </c:extLst>
                    <c:strCache>
                      <c:ptCount val="1"/>
                      <c:pt idx="0">
                        <c:v>Lower GI - 75th Centile</c:v>
                      </c:pt>
                    </c:strCache>
                  </c:strRef>
                </c:tx>
                <c:spPr>
                  <a:ln w="28575" cap="rnd">
                    <a:solidFill>
                      <a:schemeClr val="accent1">
                        <a:tint val="97000"/>
                      </a:schemeClr>
                    </a:solidFill>
                    <a:round/>
                  </a:ln>
                  <a:effectLst/>
                </c:spPr>
                <c:marker>
                  <c:symbol val="none"/>
                </c:marker>
                <c:cat>
                  <c:numRef>
                    <c:extLst xmlns:c15="http://schemas.microsoft.com/office/drawing/2012/chart">
                      <c:ext xmlns:c15="http://schemas.microsoft.com/office/drawing/2012/chart" uri="{02D57815-91ED-43cb-92C2-25804820EDAC}">
                        <c15:formulaRef>
                          <c15:sqref>'POS to DTT (2)'!$B$1:$AF$1</c15:sqref>
                        </c15:formulaRef>
                      </c:ext>
                    </c:extLst>
                    <c:numCache>
                      <c:formatCode>mmm\-yy</c:formatCode>
                      <c:ptCount val="31"/>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pt idx="19">
                        <c:v>45748</c:v>
                      </c:pt>
                      <c:pt idx="20">
                        <c:v>45778</c:v>
                      </c:pt>
                      <c:pt idx="21">
                        <c:v>45809</c:v>
                      </c:pt>
                      <c:pt idx="22">
                        <c:v>45839</c:v>
                      </c:pt>
                      <c:pt idx="23">
                        <c:v>45870</c:v>
                      </c:pt>
                      <c:pt idx="24">
                        <c:v>45901</c:v>
                      </c:pt>
                      <c:pt idx="25">
                        <c:v>45931</c:v>
                      </c:pt>
                      <c:pt idx="26">
                        <c:v>45962</c:v>
                      </c:pt>
                      <c:pt idx="27">
                        <c:v>45992</c:v>
                      </c:pt>
                      <c:pt idx="28">
                        <c:v>46023</c:v>
                      </c:pt>
                      <c:pt idx="29">
                        <c:v>46054</c:v>
                      </c:pt>
                      <c:pt idx="30">
                        <c:v>46082</c:v>
                      </c:pt>
                    </c:numCache>
                  </c:numRef>
                </c:cat>
                <c:val>
                  <c:numRef>
                    <c:extLst xmlns:c15="http://schemas.microsoft.com/office/drawing/2012/chart">
                      <c:ext xmlns:c15="http://schemas.microsoft.com/office/drawing/2012/chart" uri="{02D57815-91ED-43cb-92C2-25804820EDAC}">
                        <c15:formulaRef>
                          <c15:sqref>'POS to DTT (2)'!$B$23:$AF$23</c15:sqref>
                        </c15:formulaRef>
                      </c:ext>
                    </c:extLst>
                    <c:numCache>
                      <c:formatCode>General</c:formatCode>
                      <c:ptCount val="31"/>
                      <c:pt idx="0">
                        <c:v>99</c:v>
                      </c:pt>
                      <c:pt idx="1">
                        <c:v>94</c:v>
                      </c:pt>
                      <c:pt idx="2">
                        <c:v>67</c:v>
                      </c:pt>
                      <c:pt idx="3">
                        <c:v>70</c:v>
                      </c:pt>
                      <c:pt idx="4">
                        <c:v>109</c:v>
                      </c:pt>
                      <c:pt idx="5">
                        <c:v>76</c:v>
                      </c:pt>
                      <c:pt idx="6">
                        <c:v>74</c:v>
                      </c:pt>
                      <c:pt idx="7">
                        <c:v>77</c:v>
                      </c:pt>
                      <c:pt idx="8">
                        <c:v>42</c:v>
                      </c:pt>
                      <c:pt idx="9">
                        <c:v>64</c:v>
                      </c:pt>
                      <c:pt idx="10">
                        <c:v>58</c:v>
                      </c:pt>
                      <c:pt idx="11">
                        <c:v>50</c:v>
                      </c:pt>
                      <c:pt idx="12">
                        <c:v>90</c:v>
                      </c:pt>
                      <c:pt idx="13">
                        <c:v>61</c:v>
                      </c:pt>
                      <c:pt idx="14">
                        <c:v>59</c:v>
                      </c:pt>
                      <c:pt idx="15">
                        <c:v>52</c:v>
                      </c:pt>
                      <c:pt idx="16">
                        <c:v>60</c:v>
                      </c:pt>
                      <c:pt idx="17">
                        <c:v>71</c:v>
                      </c:pt>
                      <c:pt idx="18">
                        <c:v>57</c:v>
                      </c:pt>
                      <c:pt idx="19">
                        <c:v>65</c:v>
                      </c:pt>
                      <c:pt idx="20">
                        <c:v>52</c:v>
                      </c:pt>
                      <c:pt idx="21">
                        <c:v>82</c:v>
                      </c:pt>
                    </c:numCache>
                  </c:numRef>
                </c:val>
                <c:smooth val="0"/>
                <c:extLst xmlns:c15="http://schemas.microsoft.com/office/drawing/2012/chart">
                  <c:ext xmlns:c16="http://schemas.microsoft.com/office/drawing/2014/chart" uri="{C3380CC4-5D6E-409C-BE32-E72D297353CC}">
                    <c16:uniqueId val="{00000016-0ECB-43E3-A94E-816C6BF14CF6}"/>
                  </c:ext>
                </c:extLst>
              </c15:ser>
            </c15:filteredLineSeries>
            <c15:filteredLineSeries>
              <c15:ser>
                <c:idx val="22"/>
                <c:order val="22"/>
                <c:tx>
                  <c:strRef>
                    <c:extLst xmlns:c15="http://schemas.microsoft.com/office/drawing/2012/chart">
                      <c:ext xmlns:c15="http://schemas.microsoft.com/office/drawing/2012/chart" uri="{02D57815-91ED-43cb-92C2-25804820EDAC}">
                        <c15:formulaRef>
                          <c15:sqref>'POS to DTT (2)'!$A$24</c15:sqref>
                        </c15:formulaRef>
                      </c:ext>
                    </c:extLst>
                    <c:strCache>
                      <c:ptCount val="1"/>
                      <c:pt idx="0">
                        <c:v>Lung - 75th Centile</c:v>
                      </c:pt>
                    </c:strCache>
                  </c:strRef>
                </c:tx>
                <c:spPr>
                  <a:ln w="28575" cap="rnd">
                    <a:solidFill>
                      <a:schemeClr val="accent1"/>
                    </a:solidFill>
                    <a:round/>
                  </a:ln>
                  <a:effectLst/>
                </c:spPr>
                <c:marker>
                  <c:symbol val="none"/>
                </c:marker>
                <c:cat>
                  <c:numRef>
                    <c:extLst xmlns:c15="http://schemas.microsoft.com/office/drawing/2012/chart">
                      <c:ext xmlns:c15="http://schemas.microsoft.com/office/drawing/2012/chart" uri="{02D57815-91ED-43cb-92C2-25804820EDAC}">
                        <c15:formulaRef>
                          <c15:sqref>'POS to DTT (2)'!$B$1:$AF$1</c15:sqref>
                        </c15:formulaRef>
                      </c:ext>
                    </c:extLst>
                    <c:numCache>
                      <c:formatCode>mmm\-yy</c:formatCode>
                      <c:ptCount val="31"/>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pt idx="19">
                        <c:v>45748</c:v>
                      </c:pt>
                      <c:pt idx="20">
                        <c:v>45778</c:v>
                      </c:pt>
                      <c:pt idx="21">
                        <c:v>45809</c:v>
                      </c:pt>
                      <c:pt idx="22">
                        <c:v>45839</c:v>
                      </c:pt>
                      <c:pt idx="23">
                        <c:v>45870</c:v>
                      </c:pt>
                      <c:pt idx="24">
                        <c:v>45901</c:v>
                      </c:pt>
                      <c:pt idx="25">
                        <c:v>45931</c:v>
                      </c:pt>
                      <c:pt idx="26">
                        <c:v>45962</c:v>
                      </c:pt>
                      <c:pt idx="27">
                        <c:v>45992</c:v>
                      </c:pt>
                      <c:pt idx="28">
                        <c:v>46023</c:v>
                      </c:pt>
                      <c:pt idx="29">
                        <c:v>46054</c:v>
                      </c:pt>
                      <c:pt idx="30">
                        <c:v>46082</c:v>
                      </c:pt>
                    </c:numCache>
                  </c:numRef>
                </c:cat>
                <c:val>
                  <c:numRef>
                    <c:extLst xmlns:c15="http://schemas.microsoft.com/office/drawing/2012/chart">
                      <c:ext xmlns:c15="http://schemas.microsoft.com/office/drawing/2012/chart" uri="{02D57815-91ED-43cb-92C2-25804820EDAC}">
                        <c15:formulaRef>
                          <c15:sqref>'POS to DTT (2)'!$B$24:$AF$24</c15:sqref>
                        </c15:formulaRef>
                      </c:ext>
                    </c:extLst>
                    <c:numCache>
                      <c:formatCode>General</c:formatCode>
                      <c:ptCount val="31"/>
                      <c:pt idx="0">
                        <c:v>83</c:v>
                      </c:pt>
                      <c:pt idx="1">
                        <c:v>74</c:v>
                      </c:pt>
                      <c:pt idx="2">
                        <c:v>57</c:v>
                      </c:pt>
                      <c:pt idx="3">
                        <c:v>81</c:v>
                      </c:pt>
                      <c:pt idx="4">
                        <c:v>86</c:v>
                      </c:pt>
                      <c:pt idx="5">
                        <c:v>103</c:v>
                      </c:pt>
                      <c:pt idx="6">
                        <c:v>117</c:v>
                      </c:pt>
                      <c:pt idx="7">
                        <c:v>95</c:v>
                      </c:pt>
                      <c:pt idx="8">
                        <c:v>73</c:v>
                      </c:pt>
                      <c:pt idx="9">
                        <c:v>54</c:v>
                      </c:pt>
                      <c:pt idx="10">
                        <c:v>58</c:v>
                      </c:pt>
                      <c:pt idx="11">
                        <c:v>67</c:v>
                      </c:pt>
                      <c:pt idx="12">
                        <c:v>70</c:v>
                      </c:pt>
                      <c:pt idx="13">
                        <c:v>78</c:v>
                      </c:pt>
                      <c:pt idx="14">
                        <c:v>84</c:v>
                      </c:pt>
                      <c:pt idx="15">
                        <c:v>72</c:v>
                      </c:pt>
                      <c:pt idx="16">
                        <c:v>69</c:v>
                      </c:pt>
                      <c:pt idx="17">
                        <c:v>73</c:v>
                      </c:pt>
                      <c:pt idx="18">
                        <c:v>61</c:v>
                      </c:pt>
                      <c:pt idx="19">
                        <c:v>70</c:v>
                      </c:pt>
                      <c:pt idx="20">
                        <c:v>88</c:v>
                      </c:pt>
                      <c:pt idx="21">
                        <c:v>69</c:v>
                      </c:pt>
                    </c:numCache>
                  </c:numRef>
                </c:val>
                <c:smooth val="0"/>
                <c:extLst xmlns:c15="http://schemas.microsoft.com/office/drawing/2012/chart">
                  <c:ext xmlns:c16="http://schemas.microsoft.com/office/drawing/2014/chart" uri="{C3380CC4-5D6E-409C-BE32-E72D297353CC}">
                    <c16:uniqueId val="{00000017-0ECB-43E3-A94E-816C6BF14CF6}"/>
                  </c:ext>
                </c:extLst>
              </c15:ser>
            </c15:filteredLineSeries>
            <c15:filteredLineSeries>
              <c15:ser>
                <c:idx val="23"/>
                <c:order val="23"/>
                <c:tx>
                  <c:strRef>
                    <c:extLst xmlns:c15="http://schemas.microsoft.com/office/drawing/2012/chart">
                      <c:ext xmlns:c15="http://schemas.microsoft.com/office/drawing/2012/chart" uri="{02D57815-91ED-43cb-92C2-25804820EDAC}">
                        <c15:formulaRef>
                          <c15:sqref>'POS to DTT (2)'!$A$25</c15:sqref>
                        </c15:formulaRef>
                      </c:ext>
                    </c:extLst>
                    <c:strCache>
                      <c:ptCount val="1"/>
                      <c:pt idx="0">
                        <c:v>Other - 75th Centile</c:v>
                      </c:pt>
                    </c:strCache>
                  </c:strRef>
                </c:tx>
                <c:spPr>
                  <a:ln w="28575" cap="rnd">
                    <a:solidFill>
                      <a:schemeClr val="accent1">
                        <a:shade val="96000"/>
                      </a:schemeClr>
                    </a:solidFill>
                    <a:round/>
                  </a:ln>
                  <a:effectLst/>
                </c:spPr>
                <c:marker>
                  <c:symbol val="none"/>
                </c:marker>
                <c:cat>
                  <c:numRef>
                    <c:extLst xmlns:c15="http://schemas.microsoft.com/office/drawing/2012/chart">
                      <c:ext xmlns:c15="http://schemas.microsoft.com/office/drawing/2012/chart" uri="{02D57815-91ED-43cb-92C2-25804820EDAC}">
                        <c15:formulaRef>
                          <c15:sqref>'POS to DTT (2)'!$B$1:$AF$1</c15:sqref>
                        </c15:formulaRef>
                      </c:ext>
                    </c:extLst>
                    <c:numCache>
                      <c:formatCode>mmm\-yy</c:formatCode>
                      <c:ptCount val="31"/>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pt idx="19">
                        <c:v>45748</c:v>
                      </c:pt>
                      <c:pt idx="20">
                        <c:v>45778</c:v>
                      </c:pt>
                      <c:pt idx="21">
                        <c:v>45809</c:v>
                      </c:pt>
                      <c:pt idx="22">
                        <c:v>45839</c:v>
                      </c:pt>
                      <c:pt idx="23">
                        <c:v>45870</c:v>
                      </c:pt>
                      <c:pt idx="24">
                        <c:v>45901</c:v>
                      </c:pt>
                      <c:pt idx="25">
                        <c:v>45931</c:v>
                      </c:pt>
                      <c:pt idx="26">
                        <c:v>45962</c:v>
                      </c:pt>
                      <c:pt idx="27">
                        <c:v>45992</c:v>
                      </c:pt>
                      <c:pt idx="28">
                        <c:v>46023</c:v>
                      </c:pt>
                      <c:pt idx="29">
                        <c:v>46054</c:v>
                      </c:pt>
                      <c:pt idx="30">
                        <c:v>46082</c:v>
                      </c:pt>
                    </c:numCache>
                  </c:numRef>
                </c:cat>
                <c:val>
                  <c:numRef>
                    <c:extLst xmlns:c15="http://schemas.microsoft.com/office/drawing/2012/chart">
                      <c:ext xmlns:c15="http://schemas.microsoft.com/office/drawing/2012/chart" uri="{02D57815-91ED-43cb-92C2-25804820EDAC}">
                        <c15:formulaRef>
                          <c15:sqref>'POS to DTT (2)'!$B$25:$AF$25</c15:sqref>
                        </c15:formulaRef>
                      </c:ext>
                    </c:extLst>
                    <c:numCache>
                      <c:formatCode>General</c:formatCode>
                      <c:ptCount val="31"/>
                      <c:pt idx="7">
                        <c:v>42</c:v>
                      </c:pt>
                      <c:pt idx="8">
                        <c:v>23</c:v>
                      </c:pt>
                      <c:pt idx="9">
                        <c:v>18</c:v>
                      </c:pt>
                      <c:pt idx="10">
                        <c:v>38</c:v>
                      </c:pt>
                      <c:pt idx="11">
                        <c:v>42</c:v>
                      </c:pt>
                      <c:pt idx="12">
                        <c:v>56</c:v>
                      </c:pt>
                      <c:pt idx="13">
                        <c:v>46</c:v>
                      </c:pt>
                      <c:pt idx="14">
                        <c:v>0</c:v>
                      </c:pt>
                      <c:pt idx="15">
                        <c:v>0</c:v>
                      </c:pt>
                      <c:pt idx="16">
                        <c:v>0</c:v>
                      </c:pt>
                      <c:pt idx="17">
                        <c:v>0</c:v>
                      </c:pt>
                      <c:pt idx="18">
                        <c:v>0</c:v>
                      </c:pt>
                      <c:pt idx="19">
                        <c:v>0</c:v>
                      </c:pt>
                      <c:pt idx="20">
                        <c:v>0</c:v>
                      </c:pt>
                      <c:pt idx="21">
                        <c:v>0</c:v>
                      </c:pt>
                    </c:numCache>
                  </c:numRef>
                </c:val>
                <c:smooth val="0"/>
                <c:extLst xmlns:c15="http://schemas.microsoft.com/office/drawing/2012/chart">
                  <c:ext xmlns:c16="http://schemas.microsoft.com/office/drawing/2014/chart" uri="{C3380CC4-5D6E-409C-BE32-E72D297353CC}">
                    <c16:uniqueId val="{00000018-0ECB-43E3-A94E-816C6BF14CF6}"/>
                  </c:ext>
                </c:extLst>
              </c15:ser>
            </c15:filteredLineSeries>
            <c15:filteredLineSeries>
              <c15:ser>
                <c:idx val="24"/>
                <c:order val="24"/>
                <c:tx>
                  <c:strRef>
                    <c:extLst xmlns:c15="http://schemas.microsoft.com/office/drawing/2012/chart">
                      <c:ext xmlns:c15="http://schemas.microsoft.com/office/drawing/2012/chart" uri="{02D57815-91ED-43cb-92C2-25804820EDAC}">
                        <c15:formulaRef>
                          <c15:sqref>'POS to DTT (2)'!$A$26</c15:sqref>
                        </c15:formulaRef>
                      </c:ext>
                    </c:extLst>
                    <c:strCache>
                      <c:ptCount val="1"/>
                      <c:pt idx="0">
                        <c:v>Sarcoma - 75th Centile</c:v>
                      </c:pt>
                    </c:strCache>
                  </c:strRef>
                </c:tx>
                <c:spPr>
                  <a:ln w="28575" cap="rnd">
                    <a:solidFill>
                      <a:schemeClr val="accent1">
                        <a:shade val="93000"/>
                      </a:schemeClr>
                    </a:solidFill>
                    <a:round/>
                  </a:ln>
                  <a:effectLst/>
                </c:spPr>
                <c:marker>
                  <c:symbol val="none"/>
                </c:marker>
                <c:cat>
                  <c:numRef>
                    <c:extLst xmlns:c15="http://schemas.microsoft.com/office/drawing/2012/chart">
                      <c:ext xmlns:c15="http://schemas.microsoft.com/office/drawing/2012/chart" uri="{02D57815-91ED-43cb-92C2-25804820EDAC}">
                        <c15:formulaRef>
                          <c15:sqref>'POS to DTT (2)'!$B$1:$AF$1</c15:sqref>
                        </c15:formulaRef>
                      </c:ext>
                    </c:extLst>
                    <c:numCache>
                      <c:formatCode>mmm\-yy</c:formatCode>
                      <c:ptCount val="31"/>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pt idx="19">
                        <c:v>45748</c:v>
                      </c:pt>
                      <c:pt idx="20">
                        <c:v>45778</c:v>
                      </c:pt>
                      <c:pt idx="21">
                        <c:v>45809</c:v>
                      </c:pt>
                      <c:pt idx="22">
                        <c:v>45839</c:v>
                      </c:pt>
                      <c:pt idx="23">
                        <c:v>45870</c:v>
                      </c:pt>
                      <c:pt idx="24">
                        <c:v>45901</c:v>
                      </c:pt>
                      <c:pt idx="25">
                        <c:v>45931</c:v>
                      </c:pt>
                      <c:pt idx="26">
                        <c:v>45962</c:v>
                      </c:pt>
                      <c:pt idx="27">
                        <c:v>45992</c:v>
                      </c:pt>
                      <c:pt idx="28">
                        <c:v>46023</c:v>
                      </c:pt>
                      <c:pt idx="29">
                        <c:v>46054</c:v>
                      </c:pt>
                      <c:pt idx="30">
                        <c:v>46082</c:v>
                      </c:pt>
                    </c:numCache>
                  </c:numRef>
                </c:cat>
                <c:val>
                  <c:numRef>
                    <c:extLst xmlns:c15="http://schemas.microsoft.com/office/drawing/2012/chart">
                      <c:ext xmlns:c15="http://schemas.microsoft.com/office/drawing/2012/chart" uri="{02D57815-91ED-43cb-92C2-25804820EDAC}">
                        <c15:formulaRef>
                          <c15:sqref>'POS to DTT (2)'!$B$26:$AF$26</c15:sqref>
                        </c15:formulaRef>
                      </c:ext>
                    </c:extLst>
                    <c:numCache>
                      <c:formatCode>General</c:formatCode>
                      <c:ptCount val="31"/>
                      <c:pt idx="7">
                        <c:v>165</c:v>
                      </c:pt>
                      <c:pt idx="8">
                        <c:v>42</c:v>
                      </c:pt>
                      <c:pt idx="9">
                        <c:v>65</c:v>
                      </c:pt>
                      <c:pt idx="10">
                        <c:v>123</c:v>
                      </c:pt>
                      <c:pt idx="11">
                        <c:v>80</c:v>
                      </c:pt>
                      <c:pt idx="12">
                        <c:v>53</c:v>
                      </c:pt>
                      <c:pt idx="13">
                        <c:v>0</c:v>
                      </c:pt>
                      <c:pt idx="14">
                        <c:v>69</c:v>
                      </c:pt>
                      <c:pt idx="15">
                        <c:v>67</c:v>
                      </c:pt>
                      <c:pt idx="16">
                        <c:v>56</c:v>
                      </c:pt>
                      <c:pt idx="17">
                        <c:v>26</c:v>
                      </c:pt>
                      <c:pt idx="18">
                        <c:v>61</c:v>
                      </c:pt>
                      <c:pt idx="19">
                        <c:v>111</c:v>
                      </c:pt>
                      <c:pt idx="20">
                        <c:v>0</c:v>
                      </c:pt>
                      <c:pt idx="21">
                        <c:v>77</c:v>
                      </c:pt>
                    </c:numCache>
                  </c:numRef>
                </c:val>
                <c:smooth val="0"/>
                <c:extLst xmlns:c15="http://schemas.microsoft.com/office/drawing/2012/chart">
                  <c:ext xmlns:c16="http://schemas.microsoft.com/office/drawing/2014/chart" uri="{C3380CC4-5D6E-409C-BE32-E72D297353CC}">
                    <c16:uniqueId val="{00000019-0ECB-43E3-A94E-816C6BF14CF6}"/>
                  </c:ext>
                </c:extLst>
              </c15:ser>
            </c15:filteredLineSeries>
            <c15:filteredLineSeries>
              <c15:ser>
                <c:idx val="25"/>
                <c:order val="25"/>
                <c:tx>
                  <c:strRef>
                    <c:extLst xmlns:c15="http://schemas.microsoft.com/office/drawing/2012/chart">
                      <c:ext xmlns:c15="http://schemas.microsoft.com/office/drawing/2012/chart" uri="{02D57815-91ED-43cb-92C2-25804820EDAC}">
                        <c15:formulaRef>
                          <c15:sqref>'POS to DTT (2)'!$A$27</c15:sqref>
                        </c15:formulaRef>
                      </c:ext>
                    </c:extLst>
                    <c:strCache>
                      <c:ptCount val="1"/>
                      <c:pt idx="0">
                        <c:v>Skin - 75th Centile</c:v>
                      </c:pt>
                    </c:strCache>
                  </c:strRef>
                </c:tx>
                <c:spPr>
                  <a:ln w="28575" cap="rnd">
                    <a:solidFill>
                      <a:schemeClr val="accent1">
                        <a:shade val="90000"/>
                      </a:schemeClr>
                    </a:solidFill>
                    <a:round/>
                  </a:ln>
                  <a:effectLst/>
                </c:spPr>
                <c:marker>
                  <c:symbol val="none"/>
                </c:marker>
                <c:cat>
                  <c:numRef>
                    <c:extLst xmlns:c15="http://schemas.microsoft.com/office/drawing/2012/chart">
                      <c:ext xmlns:c15="http://schemas.microsoft.com/office/drawing/2012/chart" uri="{02D57815-91ED-43cb-92C2-25804820EDAC}">
                        <c15:formulaRef>
                          <c15:sqref>'POS to DTT (2)'!$B$1:$AF$1</c15:sqref>
                        </c15:formulaRef>
                      </c:ext>
                    </c:extLst>
                    <c:numCache>
                      <c:formatCode>mmm\-yy</c:formatCode>
                      <c:ptCount val="31"/>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pt idx="19">
                        <c:v>45748</c:v>
                      </c:pt>
                      <c:pt idx="20">
                        <c:v>45778</c:v>
                      </c:pt>
                      <c:pt idx="21">
                        <c:v>45809</c:v>
                      </c:pt>
                      <c:pt idx="22">
                        <c:v>45839</c:v>
                      </c:pt>
                      <c:pt idx="23">
                        <c:v>45870</c:v>
                      </c:pt>
                      <c:pt idx="24">
                        <c:v>45901</c:v>
                      </c:pt>
                      <c:pt idx="25">
                        <c:v>45931</c:v>
                      </c:pt>
                      <c:pt idx="26">
                        <c:v>45962</c:v>
                      </c:pt>
                      <c:pt idx="27">
                        <c:v>45992</c:v>
                      </c:pt>
                      <c:pt idx="28">
                        <c:v>46023</c:v>
                      </c:pt>
                      <c:pt idx="29">
                        <c:v>46054</c:v>
                      </c:pt>
                      <c:pt idx="30">
                        <c:v>46082</c:v>
                      </c:pt>
                    </c:numCache>
                  </c:numRef>
                </c:cat>
                <c:val>
                  <c:numRef>
                    <c:extLst xmlns:c15="http://schemas.microsoft.com/office/drawing/2012/chart">
                      <c:ext xmlns:c15="http://schemas.microsoft.com/office/drawing/2012/chart" uri="{02D57815-91ED-43cb-92C2-25804820EDAC}">
                        <c15:formulaRef>
                          <c15:sqref>'POS to DTT (2)'!$B$27:$AF$27</c15:sqref>
                        </c15:formulaRef>
                      </c:ext>
                    </c:extLst>
                    <c:numCache>
                      <c:formatCode>General</c:formatCode>
                      <c:ptCount val="31"/>
                      <c:pt idx="0">
                        <c:v>57</c:v>
                      </c:pt>
                      <c:pt idx="1">
                        <c:v>50</c:v>
                      </c:pt>
                      <c:pt idx="2">
                        <c:v>53</c:v>
                      </c:pt>
                      <c:pt idx="3">
                        <c:v>26</c:v>
                      </c:pt>
                      <c:pt idx="4">
                        <c:v>21</c:v>
                      </c:pt>
                      <c:pt idx="5">
                        <c:v>21</c:v>
                      </c:pt>
                      <c:pt idx="6">
                        <c:v>19</c:v>
                      </c:pt>
                      <c:pt idx="7">
                        <c:v>27</c:v>
                      </c:pt>
                      <c:pt idx="8">
                        <c:v>23</c:v>
                      </c:pt>
                      <c:pt idx="9">
                        <c:v>37</c:v>
                      </c:pt>
                      <c:pt idx="10">
                        <c:v>46</c:v>
                      </c:pt>
                      <c:pt idx="11">
                        <c:v>57</c:v>
                      </c:pt>
                      <c:pt idx="12">
                        <c:v>37</c:v>
                      </c:pt>
                      <c:pt idx="13">
                        <c:v>68</c:v>
                      </c:pt>
                      <c:pt idx="14">
                        <c:v>47</c:v>
                      </c:pt>
                      <c:pt idx="15">
                        <c:v>67</c:v>
                      </c:pt>
                      <c:pt idx="16">
                        <c:v>46</c:v>
                      </c:pt>
                      <c:pt idx="17">
                        <c:v>49</c:v>
                      </c:pt>
                      <c:pt idx="18">
                        <c:v>49</c:v>
                      </c:pt>
                      <c:pt idx="19">
                        <c:v>49</c:v>
                      </c:pt>
                      <c:pt idx="20">
                        <c:v>34</c:v>
                      </c:pt>
                      <c:pt idx="21">
                        <c:v>22</c:v>
                      </c:pt>
                    </c:numCache>
                  </c:numRef>
                </c:val>
                <c:smooth val="0"/>
                <c:extLst xmlns:c15="http://schemas.microsoft.com/office/drawing/2012/chart">
                  <c:ext xmlns:c16="http://schemas.microsoft.com/office/drawing/2014/chart" uri="{C3380CC4-5D6E-409C-BE32-E72D297353CC}">
                    <c16:uniqueId val="{0000001A-0ECB-43E3-A94E-816C6BF14CF6}"/>
                  </c:ext>
                </c:extLst>
              </c15:ser>
            </c15:filteredLineSeries>
            <c15:filteredLineSeries>
              <c15:ser>
                <c:idx val="26"/>
                <c:order val="26"/>
                <c:tx>
                  <c:strRef>
                    <c:extLst xmlns:c15="http://schemas.microsoft.com/office/drawing/2012/chart">
                      <c:ext xmlns:c15="http://schemas.microsoft.com/office/drawing/2012/chart" uri="{02D57815-91ED-43cb-92C2-25804820EDAC}">
                        <c15:formulaRef>
                          <c15:sqref>'POS to DTT (2)'!$A$28</c15:sqref>
                        </c15:formulaRef>
                      </c:ext>
                    </c:extLst>
                    <c:strCache>
                      <c:ptCount val="1"/>
                      <c:pt idx="0">
                        <c:v>Unknown Primary -75th Centile</c:v>
                      </c:pt>
                    </c:strCache>
                  </c:strRef>
                </c:tx>
                <c:spPr>
                  <a:ln w="28575" cap="rnd">
                    <a:solidFill>
                      <a:schemeClr val="accent1">
                        <a:shade val="87000"/>
                      </a:schemeClr>
                    </a:solidFill>
                    <a:round/>
                  </a:ln>
                  <a:effectLst/>
                </c:spPr>
                <c:marker>
                  <c:symbol val="none"/>
                </c:marker>
                <c:cat>
                  <c:numRef>
                    <c:extLst xmlns:c15="http://schemas.microsoft.com/office/drawing/2012/chart">
                      <c:ext xmlns:c15="http://schemas.microsoft.com/office/drawing/2012/chart" uri="{02D57815-91ED-43cb-92C2-25804820EDAC}">
                        <c15:formulaRef>
                          <c15:sqref>'POS to DTT (2)'!$B$1:$AF$1</c15:sqref>
                        </c15:formulaRef>
                      </c:ext>
                    </c:extLst>
                    <c:numCache>
                      <c:formatCode>mmm\-yy</c:formatCode>
                      <c:ptCount val="31"/>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pt idx="19">
                        <c:v>45748</c:v>
                      </c:pt>
                      <c:pt idx="20">
                        <c:v>45778</c:v>
                      </c:pt>
                      <c:pt idx="21">
                        <c:v>45809</c:v>
                      </c:pt>
                      <c:pt idx="22">
                        <c:v>45839</c:v>
                      </c:pt>
                      <c:pt idx="23">
                        <c:v>45870</c:v>
                      </c:pt>
                      <c:pt idx="24">
                        <c:v>45901</c:v>
                      </c:pt>
                      <c:pt idx="25">
                        <c:v>45931</c:v>
                      </c:pt>
                      <c:pt idx="26">
                        <c:v>45962</c:v>
                      </c:pt>
                      <c:pt idx="27">
                        <c:v>45992</c:v>
                      </c:pt>
                      <c:pt idx="28">
                        <c:v>46023</c:v>
                      </c:pt>
                      <c:pt idx="29">
                        <c:v>46054</c:v>
                      </c:pt>
                      <c:pt idx="30">
                        <c:v>46082</c:v>
                      </c:pt>
                    </c:numCache>
                  </c:numRef>
                </c:cat>
                <c:val>
                  <c:numRef>
                    <c:extLst xmlns:c15="http://schemas.microsoft.com/office/drawing/2012/chart">
                      <c:ext xmlns:c15="http://schemas.microsoft.com/office/drawing/2012/chart" uri="{02D57815-91ED-43cb-92C2-25804820EDAC}">
                        <c15:formulaRef>
                          <c15:sqref>'POS to DTT (2)'!$B$28:$AF$28</c15:sqref>
                        </c15:formulaRef>
                      </c:ext>
                    </c:extLst>
                    <c:numCache>
                      <c:formatCode>General</c:formatCode>
                      <c:ptCount val="31"/>
                      <c:pt idx="7">
                        <c:v>78</c:v>
                      </c:pt>
                      <c:pt idx="8">
                        <c:v>23</c:v>
                      </c:pt>
                      <c:pt idx="9">
                        <c:v>27</c:v>
                      </c:pt>
                      <c:pt idx="10">
                        <c:v>13</c:v>
                      </c:pt>
                      <c:pt idx="11">
                        <c:v>30</c:v>
                      </c:pt>
                      <c:pt idx="12">
                        <c:v>39</c:v>
                      </c:pt>
                      <c:pt idx="13">
                        <c:v>39</c:v>
                      </c:pt>
                      <c:pt idx="14">
                        <c:v>53</c:v>
                      </c:pt>
                      <c:pt idx="15">
                        <c:v>16</c:v>
                      </c:pt>
                      <c:pt idx="16">
                        <c:v>55</c:v>
                      </c:pt>
                      <c:pt idx="17">
                        <c:v>27</c:v>
                      </c:pt>
                      <c:pt idx="18">
                        <c:v>0</c:v>
                      </c:pt>
                      <c:pt idx="19">
                        <c:v>40</c:v>
                      </c:pt>
                      <c:pt idx="20">
                        <c:v>41</c:v>
                      </c:pt>
                      <c:pt idx="21">
                        <c:v>39</c:v>
                      </c:pt>
                    </c:numCache>
                  </c:numRef>
                </c:val>
                <c:smooth val="0"/>
                <c:extLst xmlns:c15="http://schemas.microsoft.com/office/drawing/2012/chart">
                  <c:ext xmlns:c16="http://schemas.microsoft.com/office/drawing/2014/chart" uri="{C3380CC4-5D6E-409C-BE32-E72D297353CC}">
                    <c16:uniqueId val="{0000001B-0ECB-43E3-A94E-816C6BF14CF6}"/>
                  </c:ext>
                </c:extLst>
              </c15:ser>
            </c15:filteredLineSeries>
            <c15:filteredLineSeries>
              <c15:ser>
                <c:idx val="27"/>
                <c:order val="27"/>
                <c:tx>
                  <c:strRef>
                    <c:extLst xmlns:c15="http://schemas.microsoft.com/office/drawing/2012/chart">
                      <c:ext xmlns:c15="http://schemas.microsoft.com/office/drawing/2012/chart" uri="{02D57815-91ED-43cb-92C2-25804820EDAC}">
                        <c15:formulaRef>
                          <c15:sqref>'POS to DTT (2)'!$A$29</c15:sqref>
                        </c15:formulaRef>
                      </c:ext>
                    </c:extLst>
                    <c:strCache>
                      <c:ptCount val="1"/>
                      <c:pt idx="0">
                        <c:v>Upper GI - 75th Centile</c:v>
                      </c:pt>
                    </c:strCache>
                  </c:strRef>
                </c:tx>
                <c:spPr>
                  <a:ln w="28575" cap="rnd">
                    <a:solidFill>
                      <a:schemeClr val="accent1">
                        <a:shade val="84000"/>
                      </a:schemeClr>
                    </a:solidFill>
                    <a:round/>
                  </a:ln>
                  <a:effectLst/>
                </c:spPr>
                <c:marker>
                  <c:symbol val="none"/>
                </c:marker>
                <c:cat>
                  <c:numRef>
                    <c:extLst xmlns:c15="http://schemas.microsoft.com/office/drawing/2012/chart">
                      <c:ext xmlns:c15="http://schemas.microsoft.com/office/drawing/2012/chart" uri="{02D57815-91ED-43cb-92C2-25804820EDAC}">
                        <c15:formulaRef>
                          <c15:sqref>'POS to DTT (2)'!$B$1:$AF$1</c15:sqref>
                        </c15:formulaRef>
                      </c:ext>
                    </c:extLst>
                    <c:numCache>
                      <c:formatCode>mmm\-yy</c:formatCode>
                      <c:ptCount val="31"/>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pt idx="19">
                        <c:v>45748</c:v>
                      </c:pt>
                      <c:pt idx="20">
                        <c:v>45778</c:v>
                      </c:pt>
                      <c:pt idx="21">
                        <c:v>45809</c:v>
                      </c:pt>
                      <c:pt idx="22">
                        <c:v>45839</c:v>
                      </c:pt>
                      <c:pt idx="23">
                        <c:v>45870</c:v>
                      </c:pt>
                      <c:pt idx="24">
                        <c:v>45901</c:v>
                      </c:pt>
                      <c:pt idx="25">
                        <c:v>45931</c:v>
                      </c:pt>
                      <c:pt idx="26">
                        <c:v>45962</c:v>
                      </c:pt>
                      <c:pt idx="27">
                        <c:v>45992</c:v>
                      </c:pt>
                      <c:pt idx="28">
                        <c:v>46023</c:v>
                      </c:pt>
                      <c:pt idx="29">
                        <c:v>46054</c:v>
                      </c:pt>
                      <c:pt idx="30">
                        <c:v>46082</c:v>
                      </c:pt>
                    </c:numCache>
                  </c:numRef>
                </c:cat>
                <c:val>
                  <c:numRef>
                    <c:extLst xmlns:c15="http://schemas.microsoft.com/office/drawing/2012/chart">
                      <c:ext xmlns:c15="http://schemas.microsoft.com/office/drawing/2012/chart" uri="{02D57815-91ED-43cb-92C2-25804820EDAC}">
                        <c15:formulaRef>
                          <c15:sqref>'POS to DTT (2)'!$B$29:$AF$29</c15:sqref>
                        </c15:formulaRef>
                      </c:ext>
                    </c:extLst>
                    <c:numCache>
                      <c:formatCode>General</c:formatCode>
                      <c:ptCount val="31"/>
                      <c:pt idx="0">
                        <c:v>77</c:v>
                      </c:pt>
                      <c:pt idx="1">
                        <c:v>92</c:v>
                      </c:pt>
                      <c:pt idx="2">
                        <c:v>51</c:v>
                      </c:pt>
                      <c:pt idx="3">
                        <c:v>66</c:v>
                      </c:pt>
                      <c:pt idx="4">
                        <c:v>127</c:v>
                      </c:pt>
                      <c:pt idx="5">
                        <c:v>85</c:v>
                      </c:pt>
                      <c:pt idx="6">
                        <c:v>87</c:v>
                      </c:pt>
                      <c:pt idx="7">
                        <c:v>48</c:v>
                      </c:pt>
                      <c:pt idx="8">
                        <c:v>65</c:v>
                      </c:pt>
                      <c:pt idx="9">
                        <c:v>97</c:v>
                      </c:pt>
                      <c:pt idx="10">
                        <c:v>49</c:v>
                      </c:pt>
                      <c:pt idx="11">
                        <c:v>59</c:v>
                      </c:pt>
                      <c:pt idx="12">
                        <c:v>78</c:v>
                      </c:pt>
                      <c:pt idx="13">
                        <c:v>57</c:v>
                      </c:pt>
                      <c:pt idx="14">
                        <c:v>43</c:v>
                      </c:pt>
                      <c:pt idx="15">
                        <c:v>59</c:v>
                      </c:pt>
                      <c:pt idx="16">
                        <c:v>71</c:v>
                      </c:pt>
                      <c:pt idx="17">
                        <c:v>69</c:v>
                      </c:pt>
                      <c:pt idx="18">
                        <c:v>98</c:v>
                      </c:pt>
                      <c:pt idx="19">
                        <c:v>44</c:v>
                      </c:pt>
                      <c:pt idx="20">
                        <c:v>57</c:v>
                      </c:pt>
                      <c:pt idx="21">
                        <c:v>57</c:v>
                      </c:pt>
                    </c:numCache>
                  </c:numRef>
                </c:val>
                <c:smooth val="0"/>
                <c:extLst xmlns:c15="http://schemas.microsoft.com/office/drawing/2012/chart">
                  <c:ext xmlns:c16="http://schemas.microsoft.com/office/drawing/2014/chart" uri="{C3380CC4-5D6E-409C-BE32-E72D297353CC}">
                    <c16:uniqueId val="{0000001C-0ECB-43E3-A94E-816C6BF14CF6}"/>
                  </c:ext>
                </c:extLst>
              </c15:ser>
            </c15:filteredLineSeries>
            <c15:filteredLineSeries>
              <c15:ser>
                <c:idx val="28"/>
                <c:order val="28"/>
                <c:tx>
                  <c:strRef>
                    <c:extLst xmlns:c15="http://schemas.microsoft.com/office/drawing/2012/chart">
                      <c:ext xmlns:c15="http://schemas.microsoft.com/office/drawing/2012/chart" uri="{02D57815-91ED-43cb-92C2-25804820EDAC}">
                        <c15:formulaRef>
                          <c15:sqref>'POS to DTT (2)'!$A$30</c15:sqref>
                        </c15:formulaRef>
                      </c:ext>
                    </c:extLst>
                    <c:strCache>
                      <c:ptCount val="1"/>
                      <c:pt idx="0">
                        <c:v>Urological - 75th Centile</c:v>
                      </c:pt>
                    </c:strCache>
                  </c:strRef>
                </c:tx>
                <c:spPr>
                  <a:ln w="28575" cap="rnd">
                    <a:solidFill>
                      <a:schemeClr val="accent1">
                        <a:shade val="81000"/>
                      </a:schemeClr>
                    </a:solidFill>
                    <a:round/>
                  </a:ln>
                  <a:effectLst/>
                </c:spPr>
                <c:marker>
                  <c:symbol val="none"/>
                </c:marker>
                <c:cat>
                  <c:numRef>
                    <c:extLst xmlns:c15="http://schemas.microsoft.com/office/drawing/2012/chart">
                      <c:ext xmlns:c15="http://schemas.microsoft.com/office/drawing/2012/chart" uri="{02D57815-91ED-43cb-92C2-25804820EDAC}">
                        <c15:formulaRef>
                          <c15:sqref>'POS to DTT (2)'!$B$1:$AF$1</c15:sqref>
                        </c15:formulaRef>
                      </c:ext>
                    </c:extLst>
                    <c:numCache>
                      <c:formatCode>mmm\-yy</c:formatCode>
                      <c:ptCount val="31"/>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pt idx="19">
                        <c:v>45748</c:v>
                      </c:pt>
                      <c:pt idx="20">
                        <c:v>45778</c:v>
                      </c:pt>
                      <c:pt idx="21">
                        <c:v>45809</c:v>
                      </c:pt>
                      <c:pt idx="22">
                        <c:v>45839</c:v>
                      </c:pt>
                      <c:pt idx="23">
                        <c:v>45870</c:v>
                      </c:pt>
                      <c:pt idx="24">
                        <c:v>45901</c:v>
                      </c:pt>
                      <c:pt idx="25">
                        <c:v>45931</c:v>
                      </c:pt>
                      <c:pt idx="26">
                        <c:v>45962</c:v>
                      </c:pt>
                      <c:pt idx="27">
                        <c:v>45992</c:v>
                      </c:pt>
                      <c:pt idx="28">
                        <c:v>46023</c:v>
                      </c:pt>
                      <c:pt idx="29">
                        <c:v>46054</c:v>
                      </c:pt>
                      <c:pt idx="30">
                        <c:v>46082</c:v>
                      </c:pt>
                    </c:numCache>
                  </c:numRef>
                </c:cat>
                <c:val>
                  <c:numRef>
                    <c:extLst xmlns:c15="http://schemas.microsoft.com/office/drawing/2012/chart">
                      <c:ext xmlns:c15="http://schemas.microsoft.com/office/drawing/2012/chart" uri="{02D57815-91ED-43cb-92C2-25804820EDAC}">
                        <c15:formulaRef>
                          <c15:sqref>'POS to DTT (2)'!$B$30:$AF$30</c15:sqref>
                        </c15:formulaRef>
                      </c:ext>
                    </c:extLst>
                    <c:numCache>
                      <c:formatCode>General</c:formatCode>
                      <c:ptCount val="31"/>
                      <c:pt idx="0">
                        <c:v>87</c:v>
                      </c:pt>
                      <c:pt idx="1">
                        <c:v>109</c:v>
                      </c:pt>
                      <c:pt idx="2">
                        <c:v>94</c:v>
                      </c:pt>
                      <c:pt idx="3">
                        <c:v>85</c:v>
                      </c:pt>
                      <c:pt idx="4">
                        <c:v>80</c:v>
                      </c:pt>
                      <c:pt idx="5">
                        <c:v>103</c:v>
                      </c:pt>
                      <c:pt idx="6">
                        <c:v>94</c:v>
                      </c:pt>
                      <c:pt idx="7">
                        <c:v>85</c:v>
                      </c:pt>
                      <c:pt idx="8">
                        <c:v>110</c:v>
                      </c:pt>
                      <c:pt idx="9">
                        <c:v>78</c:v>
                      </c:pt>
                      <c:pt idx="10">
                        <c:v>83</c:v>
                      </c:pt>
                      <c:pt idx="11">
                        <c:v>82</c:v>
                      </c:pt>
                      <c:pt idx="12">
                        <c:v>76</c:v>
                      </c:pt>
                      <c:pt idx="13">
                        <c:v>86</c:v>
                      </c:pt>
                      <c:pt idx="14">
                        <c:v>83</c:v>
                      </c:pt>
                      <c:pt idx="15">
                        <c:v>65</c:v>
                      </c:pt>
                      <c:pt idx="16">
                        <c:v>86</c:v>
                      </c:pt>
                      <c:pt idx="17">
                        <c:v>77</c:v>
                      </c:pt>
                      <c:pt idx="18">
                        <c:v>88</c:v>
                      </c:pt>
                      <c:pt idx="19">
                        <c:v>87</c:v>
                      </c:pt>
                      <c:pt idx="20">
                        <c:v>113</c:v>
                      </c:pt>
                      <c:pt idx="21">
                        <c:v>95</c:v>
                      </c:pt>
                    </c:numCache>
                  </c:numRef>
                </c:val>
                <c:smooth val="0"/>
                <c:extLst xmlns:c15="http://schemas.microsoft.com/office/drawing/2012/chart">
                  <c:ext xmlns:c16="http://schemas.microsoft.com/office/drawing/2014/chart" uri="{C3380CC4-5D6E-409C-BE32-E72D297353CC}">
                    <c16:uniqueId val="{0000001D-0ECB-43E3-A94E-816C6BF14CF6}"/>
                  </c:ext>
                </c:extLst>
              </c15:ser>
            </c15:filteredLineSeries>
            <c15:filteredLineSeries>
              <c15:ser>
                <c:idx val="29"/>
                <c:order val="29"/>
                <c:tx>
                  <c:strRef>
                    <c:extLst xmlns:c15="http://schemas.microsoft.com/office/drawing/2012/chart">
                      <c:ext xmlns:c15="http://schemas.microsoft.com/office/drawing/2012/chart" uri="{02D57815-91ED-43cb-92C2-25804820EDAC}">
                        <c15:formulaRef>
                          <c15:sqref>'POS to DTT (2)'!$A$31</c15:sqref>
                        </c15:formulaRef>
                      </c:ext>
                    </c:extLst>
                    <c:strCache>
                      <c:ptCount val="1"/>
                      <c:pt idx="0">
                        <c:v>All Sites - 75th Centile</c:v>
                      </c:pt>
                    </c:strCache>
                  </c:strRef>
                </c:tx>
                <c:spPr>
                  <a:ln w="28575" cap="rnd">
                    <a:solidFill>
                      <a:schemeClr val="accent1">
                        <a:shade val="78000"/>
                      </a:schemeClr>
                    </a:solidFill>
                    <a:round/>
                  </a:ln>
                  <a:effectLst/>
                </c:spPr>
                <c:marker>
                  <c:symbol val="none"/>
                </c:marker>
                <c:cat>
                  <c:numRef>
                    <c:extLst xmlns:c15="http://schemas.microsoft.com/office/drawing/2012/chart">
                      <c:ext xmlns:c15="http://schemas.microsoft.com/office/drawing/2012/chart" uri="{02D57815-91ED-43cb-92C2-25804820EDAC}">
                        <c15:formulaRef>
                          <c15:sqref>'POS to DTT (2)'!$B$1:$AF$1</c15:sqref>
                        </c15:formulaRef>
                      </c:ext>
                    </c:extLst>
                    <c:numCache>
                      <c:formatCode>mmm\-yy</c:formatCode>
                      <c:ptCount val="31"/>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pt idx="19">
                        <c:v>45748</c:v>
                      </c:pt>
                      <c:pt idx="20">
                        <c:v>45778</c:v>
                      </c:pt>
                      <c:pt idx="21">
                        <c:v>45809</c:v>
                      </c:pt>
                      <c:pt idx="22">
                        <c:v>45839</c:v>
                      </c:pt>
                      <c:pt idx="23">
                        <c:v>45870</c:v>
                      </c:pt>
                      <c:pt idx="24">
                        <c:v>45901</c:v>
                      </c:pt>
                      <c:pt idx="25">
                        <c:v>45931</c:v>
                      </c:pt>
                      <c:pt idx="26">
                        <c:v>45962</c:v>
                      </c:pt>
                      <c:pt idx="27">
                        <c:v>45992</c:v>
                      </c:pt>
                      <c:pt idx="28">
                        <c:v>46023</c:v>
                      </c:pt>
                      <c:pt idx="29">
                        <c:v>46054</c:v>
                      </c:pt>
                      <c:pt idx="30">
                        <c:v>46082</c:v>
                      </c:pt>
                    </c:numCache>
                  </c:numRef>
                </c:cat>
                <c:val>
                  <c:numRef>
                    <c:extLst xmlns:c15="http://schemas.microsoft.com/office/drawing/2012/chart">
                      <c:ext xmlns:c15="http://schemas.microsoft.com/office/drawing/2012/chart" uri="{02D57815-91ED-43cb-92C2-25804820EDAC}">
                        <c15:formulaRef>
                          <c15:sqref>'POS to DTT (2)'!$B$31:$AF$31</c15:sqref>
                        </c15:formulaRef>
                      </c:ext>
                    </c:extLst>
                    <c:numCache>
                      <c:formatCode>General</c:formatCode>
                      <c:ptCount val="31"/>
                      <c:pt idx="0">
                        <c:v>77</c:v>
                      </c:pt>
                      <c:pt idx="1">
                        <c:v>73</c:v>
                      </c:pt>
                      <c:pt idx="2">
                        <c:v>70</c:v>
                      </c:pt>
                      <c:pt idx="3">
                        <c:v>67</c:v>
                      </c:pt>
                      <c:pt idx="4">
                        <c:v>78</c:v>
                      </c:pt>
                      <c:pt idx="5">
                        <c:v>68</c:v>
                      </c:pt>
                      <c:pt idx="6">
                        <c:v>70</c:v>
                      </c:pt>
                      <c:pt idx="7">
                        <c:v>63</c:v>
                      </c:pt>
                      <c:pt idx="8">
                        <c:v>61</c:v>
                      </c:pt>
                      <c:pt idx="9">
                        <c:v>59</c:v>
                      </c:pt>
                      <c:pt idx="10">
                        <c:v>58</c:v>
                      </c:pt>
                      <c:pt idx="11">
                        <c:v>62</c:v>
                      </c:pt>
                      <c:pt idx="12">
                        <c:v>66</c:v>
                      </c:pt>
                      <c:pt idx="13">
                        <c:v>68</c:v>
                      </c:pt>
                      <c:pt idx="14">
                        <c:v>62</c:v>
                      </c:pt>
                      <c:pt idx="15">
                        <c:v>57</c:v>
                      </c:pt>
                      <c:pt idx="16">
                        <c:v>66</c:v>
                      </c:pt>
                      <c:pt idx="17">
                        <c:v>70</c:v>
                      </c:pt>
                      <c:pt idx="18">
                        <c:v>62</c:v>
                      </c:pt>
                      <c:pt idx="19">
                        <c:v>68</c:v>
                      </c:pt>
                      <c:pt idx="20">
                        <c:v>65</c:v>
                      </c:pt>
                      <c:pt idx="21">
                        <c:v>74</c:v>
                      </c:pt>
                      <c:pt idx="22">
                        <c:v>79</c:v>
                      </c:pt>
                    </c:numCache>
                  </c:numRef>
                </c:val>
                <c:smooth val="0"/>
                <c:extLst xmlns:c15="http://schemas.microsoft.com/office/drawing/2012/chart">
                  <c:ext xmlns:c16="http://schemas.microsoft.com/office/drawing/2014/chart" uri="{C3380CC4-5D6E-409C-BE32-E72D297353CC}">
                    <c16:uniqueId val="{0000001E-0ECB-43E3-A94E-816C6BF14CF6}"/>
                  </c:ext>
                </c:extLst>
              </c15:ser>
            </c15:filteredLineSeries>
            <c15:filteredLineSeries>
              <c15:ser>
                <c:idx val="30"/>
                <c:order val="30"/>
                <c:tx>
                  <c:strRef>
                    <c:extLst xmlns:c15="http://schemas.microsoft.com/office/drawing/2012/chart">
                      <c:ext xmlns:c15="http://schemas.microsoft.com/office/drawing/2012/chart" uri="{02D57815-91ED-43cb-92C2-25804820EDAC}">
                        <c15:formulaRef>
                          <c15:sqref>'POS to DTT (2)'!$A$32</c15:sqref>
                        </c15:formulaRef>
                      </c:ext>
                    </c:extLst>
                    <c:strCache>
                      <c:ptCount val="1"/>
                      <c:pt idx="0">
                        <c:v>Brain/CNS- % in 31 days</c:v>
                      </c:pt>
                    </c:strCache>
                  </c:strRef>
                </c:tx>
                <c:spPr>
                  <a:ln w="28575" cap="rnd">
                    <a:solidFill>
                      <a:schemeClr val="accent1">
                        <a:shade val="75000"/>
                      </a:schemeClr>
                    </a:solidFill>
                    <a:round/>
                  </a:ln>
                  <a:effectLst/>
                </c:spPr>
                <c:marker>
                  <c:symbol val="none"/>
                </c:marker>
                <c:cat>
                  <c:numRef>
                    <c:extLst xmlns:c15="http://schemas.microsoft.com/office/drawing/2012/chart">
                      <c:ext xmlns:c15="http://schemas.microsoft.com/office/drawing/2012/chart" uri="{02D57815-91ED-43cb-92C2-25804820EDAC}">
                        <c15:formulaRef>
                          <c15:sqref>'POS to DTT (2)'!$B$1:$AF$1</c15:sqref>
                        </c15:formulaRef>
                      </c:ext>
                    </c:extLst>
                    <c:numCache>
                      <c:formatCode>mmm\-yy</c:formatCode>
                      <c:ptCount val="31"/>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pt idx="19">
                        <c:v>45748</c:v>
                      </c:pt>
                      <c:pt idx="20">
                        <c:v>45778</c:v>
                      </c:pt>
                      <c:pt idx="21">
                        <c:v>45809</c:v>
                      </c:pt>
                      <c:pt idx="22">
                        <c:v>45839</c:v>
                      </c:pt>
                      <c:pt idx="23">
                        <c:v>45870</c:v>
                      </c:pt>
                      <c:pt idx="24">
                        <c:v>45901</c:v>
                      </c:pt>
                      <c:pt idx="25">
                        <c:v>45931</c:v>
                      </c:pt>
                      <c:pt idx="26">
                        <c:v>45962</c:v>
                      </c:pt>
                      <c:pt idx="27">
                        <c:v>45992</c:v>
                      </c:pt>
                      <c:pt idx="28">
                        <c:v>46023</c:v>
                      </c:pt>
                      <c:pt idx="29">
                        <c:v>46054</c:v>
                      </c:pt>
                      <c:pt idx="30">
                        <c:v>46082</c:v>
                      </c:pt>
                    </c:numCache>
                  </c:numRef>
                </c:cat>
                <c:val>
                  <c:numRef>
                    <c:extLst xmlns:c15="http://schemas.microsoft.com/office/drawing/2012/chart">
                      <c:ext xmlns:c15="http://schemas.microsoft.com/office/drawing/2012/chart" uri="{02D57815-91ED-43cb-92C2-25804820EDAC}">
                        <c15:formulaRef>
                          <c15:sqref>'POS to DTT (2)'!$B$32:$AF$32</c15:sqref>
                        </c15:formulaRef>
                      </c:ext>
                    </c:extLst>
                    <c:numCache>
                      <c:formatCode>General</c:formatCode>
                      <c:ptCount val="31"/>
                      <c:pt idx="10" formatCode="0%">
                        <c:v>1</c:v>
                      </c:pt>
                      <c:pt idx="11" formatCode="0%">
                        <c:v>1</c:v>
                      </c:pt>
                      <c:pt idx="12">
                        <c:v>0</c:v>
                      </c:pt>
                      <c:pt idx="13" formatCode="0%">
                        <c:v>0.75</c:v>
                      </c:pt>
                      <c:pt idx="14">
                        <c:v>0</c:v>
                      </c:pt>
                      <c:pt idx="15" formatCode="0%">
                        <c:v>1</c:v>
                      </c:pt>
                      <c:pt idx="16">
                        <c:v>0</c:v>
                      </c:pt>
                      <c:pt idx="17">
                        <c:v>0</c:v>
                      </c:pt>
                      <c:pt idx="18">
                        <c:v>0</c:v>
                      </c:pt>
                      <c:pt idx="19" formatCode="0%">
                        <c:v>0</c:v>
                      </c:pt>
                      <c:pt idx="20" formatCode="0%">
                        <c:v>0.33</c:v>
                      </c:pt>
                      <c:pt idx="21">
                        <c:v>0</c:v>
                      </c:pt>
                    </c:numCache>
                  </c:numRef>
                </c:val>
                <c:smooth val="0"/>
                <c:extLst xmlns:c15="http://schemas.microsoft.com/office/drawing/2012/chart">
                  <c:ext xmlns:c16="http://schemas.microsoft.com/office/drawing/2014/chart" uri="{C3380CC4-5D6E-409C-BE32-E72D297353CC}">
                    <c16:uniqueId val="{0000001F-0ECB-43E3-A94E-816C6BF14CF6}"/>
                  </c:ext>
                </c:extLst>
              </c15:ser>
            </c15:filteredLineSeries>
            <c15:filteredLineSeries>
              <c15:ser>
                <c:idx val="31"/>
                <c:order val="31"/>
                <c:tx>
                  <c:strRef>
                    <c:extLst xmlns:c15="http://schemas.microsoft.com/office/drawing/2012/chart">
                      <c:ext xmlns:c15="http://schemas.microsoft.com/office/drawing/2012/chart" uri="{02D57815-91ED-43cb-92C2-25804820EDAC}">
                        <c15:formulaRef>
                          <c15:sqref>'POS to DTT (2)'!$A$33</c15:sqref>
                        </c15:formulaRef>
                      </c:ext>
                    </c:extLst>
                    <c:strCache>
                      <c:ptCount val="1"/>
                      <c:pt idx="0">
                        <c:v>Breast - % in 31 days</c:v>
                      </c:pt>
                    </c:strCache>
                  </c:strRef>
                </c:tx>
                <c:spPr>
                  <a:ln w="28575" cap="rnd">
                    <a:solidFill>
                      <a:schemeClr val="accent1">
                        <a:shade val="72000"/>
                      </a:schemeClr>
                    </a:solidFill>
                    <a:round/>
                  </a:ln>
                  <a:effectLst/>
                </c:spPr>
                <c:marker>
                  <c:symbol val="none"/>
                </c:marker>
                <c:cat>
                  <c:numRef>
                    <c:extLst xmlns:c15="http://schemas.microsoft.com/office/drawing/2012/chart">
                      <c:ext xmlns:c15="http://schemas.microsoft.com/office/drawing/2012/chart" uri="{02D57815-91ED-43cb-92C2-25804820EDAC}">
                        <c15:formulaRef>
                          <c15:sqref>'POS to DTT (2)'!$B$1:$AF$1</c15:sqref>
                        </c15:formulaRef>
                      </c:ext>
                    </c:extLst>
                    <c:numCache>
                      <c:formatCode>mmm\-yy</c:formatCode>
                      <c:ptCount val="31"/>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pt idx="19">
                        <c:v>45748</c:v>
                      </c:pt>
                      <c:pt idx="20">
                        <c:v>45778</c:v>
                      </c:pt>
                      <c:pt idx="21">
                        <c:v>45809</c:v>
                      </c:pt>
                      <c:pt idx="22">
                        <c:v>45839</c:v>
                      </c:pt>
                      <c:pt idx="23">
                        <c:v>45870</c:v>
                      </c:pt>
                      <c:pt idx="24">
                        <c:v>45901</c:v>
                      </c:pt>
                      <c:pt idx="25">
                        <c:v>45931</c:v>
                      </c:pt>
                      <c:pt idx="26">
                        <c:v>45962</c:v>
                      </c:pt>
                      <c:pt idx="27">
                        <c:v>45992</c:v>
                      </c:pt>
                      <c:pt idx="28">
                        <c:v>46023</c:v>
                      </c:pt>
                      <c:pt idx="29">
                        <c:v>46054</c:v>
                      </c:pt>
                      <c:pt idx="30">
                        <c:v>46082</c:v>
                      </c:pt>
                    </c:numCache>
                  </c:numRef>
                </c:cat>
                <c:val>
                  <c:numRef>
                    <c:extLst xmlns:c15="http://schemas.microsoft.com/office/drawing/2012/chart">
                      <c:ext xmlns:c15="http://schemas.microsoft.com/office/drawing/2012/chart" uri="{02D57815-91ED-43cb-92C2-25804820EDAC}">
                        <c15:formulaRef>
                          <c15:sqref>'POS to DTT (2)'!$B$33:$AF$33</c15:sqref>
                        </c15:formulaRef>
                      </c:ext>
                    </c:extLst>
                    <c:numCache>
                      <c:formatCode>0%</c:formatCode>
                      <c:ptCount val="31"/>
                      <c:pt idx="0">
                        <c:v>0.35</c:v>
                      </c:pt>
                      <c:pt idx="1">
                        <c:v>0.31</c:v>
                      </c:pt>
                      <c:pt idx="2">
                        <c:v>0.1</c:v>
                      </c:pt>
                      <c:pt idx="3">
                        <c:v>0.37</c:v>
                      </c:pt>
                      <c:pt idx="4">
                        <c:v>0.27</c:v>
                      </c:pt>
                      <c:pt idx="5">
                        <c:v>0.41</c:v>
                      </c:pt>
                      <c:pt idx="6">
                        <c:v>0.48</c:v>
                      </c:pt>
                      <c:pt idx="7">
                        <c:v>0.47</c:v>
                      </c:pt>
                      <c:pt idx="8">
                        <c:v>0.28999999999999998</c:v>
                      </c:pt>
                      <c:pt idx="9">
                        <c:v>0.36</c:v>
                      </c:pt>
                      <c:pt idx="10">
                        <c:v>0.33</c:v>
                      </c:pt>
                      <c:pt idx="11">
                        <c:v>0.71</c:v>
                      </c:pt>
                      <c:pt idx="12">
                        <c:v>0.43</c:v>
                      </c:pt>
                      <c:pt idx="13">
                        <c:v>0.5</c:v>
                      </c:pt>
                      <c:pt idx="14">
                        <c:v>0.76</c:v>
                      </c:pt>
                      <c:pt idx="15">
                        <c:v>0.67</c:v>
                      </c:pt>
                      <c:pt idx="16">
                        <c:v>0.72</c:v>
                      </c:pt>
                      <c:pt idx="17">
                        <c:v>0.71</c:v>
                      </c:pt>
                      <c:pt idx="18">
                        <c:v>0.71</c:v>
                      </c:pt>
                      <c:pt idx="19">
                        <c:v>0.56000000000000005</c:v>
                      </c:pt>
                      <c:pt idx="20">
                        <c:v>0.68</c:v>
                      </c:pt>
                      <c:pt idx="21">
                        <c:v>0.46</c:v>
                      </c:pt>
                      <c:pt idx="22">
                        <c:v>0.73</c:v>
                      </c:pt>
                    </c:numCache>
                  </c:numRef>
                </c:val>
                <c:smooth val="0"/>
                <c:extLst xmlns:c15="http://schemas.microsoft.com/office/drawing/2012/chart">
                  <c:ext xmlns:c16="http://schemas.microsoft.com/office/drawing/2014/chart" uri="{C3380CC4-5D6E-409C-BE32-E72D297353CC}">
                    <c16:uniqueId val="{00000020-0ECB-43E3-A94E-816C6BF14CF6}"/>
                  </c:ext>
                </c:extLst>
              </c15:ser>
            </c15:filteredLineSeries>
            <c15:filteredLineSeries>
              <c15:ser>
                <c:idx val="32"/>
                <c:order val="32"/>
                <c:tx>
                  <c:strRef>
                    <c:extLst xmlns:c15="http://schemas.microsoft.com/office/drawing/2012/chart">
                      <c:ext xmlns:c15="http://schemas.microsoft.com/office/drawing/2012/chart" uri="{02D57815-91ED-43cb-92C2-25804820EDAC}">
                        <c15:formulaRef>
                          <c15:sqref>'POS to DTT (2)'!$A$34</c15:sqref>
                        </c15:formulaRef>
                      </c:ext>
                    </c:extLst>
                    <c:strCache>
                      <c:ptCount val="1"/>
                      <c:pt idx="0">
                        <c:v>Children's - % in 31 days</c:v>
                      </c:pt>
                    </c:strCache>
                  </c:strRef>
                </c:tx>
                <c:spPr>
                  <a:ln w="28575" cap="rnd">
                    <a:solidFill>
                      <a:schemeClr val="accent1">
                        <a:shade val="69000"/>
                      </a:schemeClr>
                    </a:solidFill>
                    <a:round/>
                  </a:ln>
                  <a:effectLst/>
                </c:spPr>
                <c:marker>
                  <c:symbol val="none"/>
                </c:marker>
                <c:cat>
                  <c:numRef>
                    <c:extLst xmlns:c15="http://schemas.microsoft.com/office/drawing/2012/chart">
                      <c:ext xmlns:c15="http://schemas.microsoft.com/office/drawing/2012/chart" uri="{02D57815-91ED-43cb-92C2-25804820EDAC}">
                        <c15:formulaRef>
                          <c15:sqref>'POS to DTT (2)'!$B$1:$AF$1</c15:sqref>
                        </c15:formulaRef>
                      </c:ext>
                    </c:extLst>
                    <c:numCache>
                      <c:formatCode>mmm\-yy</c:formatCode>
                      <c:ptCount val="31"/>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pt idx="19">
                        <c:v>45748</c:v>
                      </c:pt>
                      <c:pt idx="20">
                        <c:v>45778</c:v>
                      </c:pt>
                      <c:pt idx="21">
                        <c:v>45809</c:v>
                      </c:pt>
                      <c:pt idx="22">
                        <c:v>45839</c:v>
                      </c:pt>
                      <c:pt idx="23">
                        <c:v>45870</c:v>
                      </c:pt>
                      <c:pt idx="24">
                        <c:v>45901</c:v>
                      </c:pt>
                      <c:pt idx="25">
                        <c:v>45931</c:v>
                      </c:pt>
                      <c:pt idx="26">
                        <c:v>45962</c:v>
                      </c:pt>
                      <c:pt idx="27">
                        <c:v>45992</c:v>
                      </c:pt>
                      <c:pt idx="28">
                        <c:v>46023</c:v>
                      </c:pt>
                      <c:pt idx="29">
                        <c:v>46054</c:v>
                      </c:pt>
                      <c:pt idx="30">
                        <c:v>46082</c:v>
                      </c:pt>
                    </c:numCache>
                  </c:numRef>
                </c:cat>
                <c:val>
                  <c:numRef>
                    <c:extLst xmlns:c15="http://schemas.microsoft.com/office/drawing/2012/chart">
                      <c:ext xmlns:c15="http://schemas.microsoft.com/office/drawing/2012/chart" uri="{02D57815-91ED-43cb-92C2-25804820EDAC}">
                        <c15:formulaRef>
                          <c15:sqref>'POS to DTT (2)'!$B$34:$AF$34</c15:sqref>
                        </c15:formulaRef>
                      </c:ext>
                    </c:extLst>
                    <c:numCache>
                      <c:formatCode>General</c:formatCode>
                      <c:ptCount val="31"/>
                      <c:pt idx="7" formatCode="0%">
                        <c:v>0</c:v>
                      </c:pt>
                      <c:pt idx="10" formatCode="0%">
                        <c:v>1</c:v>
                      </c:pt>
                      <c:pt idx="11" formatCode="0%">
                        <c:v>0.5</c:v>
                      </c:pt>
                      <c:pt idx="12">
                        <c:v>0</c:v>
                      </c:pt>
                      <c:pt idx="13">
                        <c:v>0</c:v>
                      </c:pt>
                      <c:pt idx="14">
                        <c:v>0</c:v>
                      </c:pt>
                      <c:pt idx="15">
                        <c:v>0</c:v>
                      </c:pt>
                      <c:pt idx="16">
                        <c:v>0</c:v>
                      </c:pt>
                      <c:pt idx="17" formatCode="0%">
                        <c:v>1</c:v>
                      </c:pt>
                      <c:pt idx="18">
                        <c:v>0</c:v>
                      </c:pt>
                      <c:pt idx="19">
                        <c:v>0</c:v>
                      </c:pt>
                      <c:pt idx="20">
                        <c:v>0</c:v>
                      </c:pt>
                      <c:pt idx="21">
                        <c:v>0</c:v>
                      </c:pt>
                    </c:numCache>
                  </c:numRef>
                </c:val>
                <c:smooth val="0"/>
                <c:extLst xmlns:c15="http://schemas.microsoft.com/office/drawing/2012/chart">
                  <c:ext xmlns:c16="http://schemas.microsoft.com/office/drawing/2014/chart" uri="{C3380CC4-5D6E-409C-BE32-E72D297353CC}">
                    <c16:uniqueId val="{00000021-0ECB-43E3-A94E-816C6BF14CF6}"/>
                  </c:ext>
                </c:extLst>
              </c15:ser>
            </c15:filteredLineSeries>
            <c15:filteredLineSeries>
              <c15:ser>
                <c:idx val="33"/>
                <c:order val="33"/>
                <c:tx>
                  <c:strRef>
                    <c:extLst xmlns:c15="http://schemas.microsoft.com/office/drawing/2012/chart">
                      <c:ext xmlns:c15="http://schemas.microsoft.com/office/drawing/2012/chart" uri="{02D57815-91ED-43cb-92C2-25804820EDAC}">
                        <c15:formulaRef>
                          <c15:sqref>'POS to DTT (2)'!$A$35</c15:sqref>
                        </c15:formulaRef>
                      </c:ext>
                    </c:extLst>
                    <c:strCache>
                      <c:ptCount val="1"/>
                      <c:pt idx="0">
                        <c:v>Gynaecological - % in 31 days</c:v>
                      </c:pt>
                    </c:strCache>
                  </c:strRef>
                </c:tx>
                <c:spPr>
                  <a:ln w="28575" cap="rnd">
                    <a:solidFill>
                      <a:schemeClr val="accent1">
                        <a:shade val="70000"/>
                      </a:schemeClr>
                    </a:solidFill>
                    <a:round/>
                  </a:ln>
                  <a:effectLst/>
                </c:spPr>
                <c:marker>
                  <c:symbol val="none"/>
                </c:marker>
                <c:cat>
                  <c:numRef>
                    <c:extLst xmlns:c15="http://schemas.microsoft.com/office/drawing/2012/chart">
                      <c:ext xmlns:c15="http://schemas.microsoft.com/office/drawing/2012/chart" uri="{02D57815-91ED-43cb-92C2-25804820EDAC}">
                        <c15:formulaRef>
                          <c15:sqref>'POS to DTT (2)'!$B$1:$AF$1</c15:sqref>
                        </c15:formulaRef>
                      </c:ext>
                    </c:extLst>
                    <c:numCache>
                      <c:formatCode>mmm\-yy</c:formatCode>
                      <c:ptCount val="31"/>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pt idx="19">
                        <c:v>45748</c:v>
                      </c:pt>
                      <c:pt idx="20">
                        <c:v>45778</c:v>
                      </c:pt>
                      <c:pt idx="21">
                        <c:v>45809</c:v>
                      </c:pt>
                      <c:pt idx="22">
                        <c:v>45839</c:v>
                      </c:pt>
                      <c:pt idx="23">
                        <c:v>45870</c:v>
                      </c:pt>
                      <c:pt idx="24">
                        <c:v>45901</c:v>
                      </c:pt>
                      <c:pt idx="25">
                        <c:v>45931</c:v>
                      </c:pt>
                      <c:pt idx="26">
                        <c:v>45962</c:v>
                      </c:pt>
                      <c:pt idx="27">
                        <c:v>45992</c:v>
                      </c:pt>
                      <c:pt idx="28">
                        <c:v>46023</c:v>
                      </c:pt>
                      <c:pt idx="29">
                        <c:v>46054</c:v>
                      </c:pt>
                      <c:pt idx="30">
                        <c:v>46082</c:v>
                      </c:pt>
                    </c:numCache>
                  </c:numRef>
                </c:cat>
                <c:val>
                  <c:numRef>
                    <c:extLst xmlns:c15="http://schemas.microsoft.com/office/drawing/2012/chart">
                      <c:ext xmlns:c15="http://schemas.microsoft.com/office/drawing/2012/chart" uri="{02D57815-91ED-43cb-92C2-25804820EDAC}">
                        <c15:formulaRef>
                          <c15:sqref>'POS to DTT (2)'!$B$35:$AF$35</c15:sqref>
                        </c15:formulaRef>
                      </c:ext>
                    </c:extLst>
                    <c:numCache>
                      <c:formatCode>0%</c:formatCode>
                      <c:ptCount val="31"/>
                      <c:pt idx="0">
                        <c:v>0</c:v>
                      </c:pt>
                      <c:pt idx="1">
                        <c:v>0.2</c:v>
                      </c:pt>
                      <c:pt idx="2">
                        <c:v>0</c:v>
                      </c:pt>
                      <c:pt idx="3">
                        <c:v>0.14000000000000001</c:v>
                      </c:pt>
                      <c:pt idx="4">
                        <c:v>0.08</c:v>
                      </c:pt>
                      <c:pt idx="5">
                        <c:v>0.21</c:v>
                      </c:pt>
                      <c:pt idx="6">
                        <c:v>0.11</c:v>
                      </c:pt>
                      <c:pt idx="7">
                        <c:v>0.25</c:v>
                      </c:pt>
                      <c:pt idx="8">
                        <c:v>0.18</c:v>
                      </c:pt>
                      <c:pt idx="9">
                        <c:v>0.22</c:v>
                      </c:pt>
                      <c:pt idx="10">
                        <c:v>0.17</c:v>
                      </c:pt>
                      <c:pt idx="11">
                        <c:v>0.17</c:v>
                      </c:pt>
                      <c:pt idx="12">
                        <c:v>0.27</c:v>
                      </c:pt>
                      <c:pt idx="13">
                        <c:v>0.31</c:v>
                      </c:pt>
                      <c:pt idx="14">
                        <c:v>0.4</c:v>
                      </c:pt>
                      <c:pt idx="15">
                        <c:v>0.11</c:v>
                      </c:pt>
                      <c:pt idx="16">
                        <c:v>0.1</c:v>
                      </c:pt>
                      <c:pt idx="17">
                        <c:v>0.31</c:v>
                      </c:pt>
                      <c:pt idx="18">
                        <c:v>0.28999999999999998</c:v>
                      </c:pt>
                      <c:pt idx="19">
                        <c:v>0.5</c:v>
                      </c:pt>
                      <c:pt idx="20">
                        <c:v>0.13</c:v>
                      </c:pt>
                      <c:pt idx="21">
                        <c:v>0.33</c:v>
                      </c:pt>
                    </c:numCache>
                  </c:numRef>
                </c:val>
                <c:smooth val="0"/>
                <c:extLst xmlns:c15="http://schemas.microsoft.com/office/drawing/2012/chart">
                  <c:ext xmlns:c16="http://schemas.microsoft.com/office/drawing/2014/chart" uri="{C3380CC4-5D6E-409C-BE32-E72D297353CC}">
                    <c16:uniqueId val="{00000022-0ECB-43E3-A94E-816C6BF14CF6}"/>
                  </c:ext>
                </c:extLst>
              </c15:ser>
            </c15:filteredLineSeries>
            <c15:filteredLineSeries>
              <c15:ser>
                <c:idx val="34"/>
                <c:order val="34"/>
                <c:tx>
                  <c:strRef>
                    <c:extLst xmlns:c15="http://schemas.microsoft.com/office/drawing/2012/chart">
                      <c:ext xmlns:c15="http://schemas.microsoft.com/office/drawing/2012/chart" uri="{02D57815-91ED-43cb-92C2-25804820EDAC}">
                        <c15:formulaRef>
                          <c15:sqref>'POS to DTT (2)'!$A$36</c15:sqref>
                        </c15:formulaRef>
                      </c:ext>
                    </c:extLst>
                    <c:strCache>
                      <c:ptCount val="1"/>
                      <c:pt idx="0">
                        <c:v>Haematological &amp; Acute Leukaemia - % in 31 days</c:v>
                      </c:pt>
                    </c:strCache>
                  </c:strRef>
                </c:tx>
                <c:spPr>
                  <a:ln w="28575" cap="rnd">
                    <a:solidFill>
                      <a:schemeClr val="accent1">
                        <a:shade val="66000"/>
                      </a:schemeClr>
                    </a:solidFill>
                    <a:round/>
                  </a:ln>
                  <a:effectLst/>
                </c:spPr>
                <c:marker>
                  <c:symbol val="none"/>
                </c:marker>
                <c:cat>
                  <c:numRef>
                    <c:extLst xmlns:c15="http://schemas.microsoft.com/office/drawing/2012/chart">
                      <c:ext xmlns:c15="http://schemas.microsoft.com/office/drawing/2012/chart" uri="{02D57815-91ED-43cb-92C2-25804820EDAC}">
                        <c15:formulaRef>
                          <c15:sqref>'POS to DTT (2)'!$B$1:$AF$1</c15:sqref>
                        </c15:formulaRef>
                      </c:ext>
                    </c:extLst>
                    <c:numCache>
                      <c:formatCode>mmm\-yy</c:formatCode>
                      <c:ptCount val="31"/>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pt idx="19">
                        <c:v>45748</c:v>
                      </c:pt>
                      <c:pt idx="20">
                        <c:v>45778</c:v>
                      </c:pt>
                      <c:pt idx="21">
                        <c:v>45809</c:v>
                      </c:pt>
                      <c:pt idx="22">
                        <c:v>45839</c:v>
                      </c:pt>
                      <c:pt idx="23">
                        <c:v>45870</c:v>
                      </c:pt>
                      <c:pt idx="24">
                        <c:v>45901</c:v>
                      </c:pt>
                      <c:pt idx="25">
                        <c:v>45931</c:v>
                      </c:pt>
                      <c:pt idx="26">
                        <c:v>45962</c:v>
                      </c:pt>
                      <c:pt idx="27">
                        <c:v>45992</c:v>
                      </c:pt>
                      <c:pt idx="28">
                        <c:v>46023</c:v>
                      </c:pt>
                      <c:pt idx="29">
                        <c:v>46054</c:v>
                      </c:pt>
                      <c:pt idx="30">
                        <c:v>46082</c:v>
                      </c:pt>
                    </c:numCache>
                  </c:numRef>
                </c:cat>
                <c:val>
                  <c:numRef>
                    <c:extLst xmlns:c15="http://schemas.microsoft.com/office/drawing/2012/chart">
                      <c:ext xmlns:c15="http://schemas.microsoft.com/office/drawing/2012/chart" uri="{02D57815-91ED-43cb-92C2-25804820EDAC}">
                        <c15:formulaRef>
                          <c15:sqref>'POS to DTT (2)'!$B$36:$AF$36</c15:sqref>
                        </c15:formulaRef>
                      </c:ext>
                    </c:extLst>
                    <c:numCache>
                      <c:formatCode>0%</c:formatCode>
                      <c:ptCount val="31"/>
                      <c:pt idx="0">
                        <c:v>0.23</c:v>
                      </c:pt>
                      <c:pt idx="1">
                        <c:v>0.23</c:v>
                      </c:pt>
                      <c:pt idx="2">
                        <c:v>0.21</c:v>
                      </c:pt>
                      <c:pt idx="3">
                        <c:v>0.43</c:v>
                      </c:pt>
                      <c:pt idx="4">
                        <c:v>7.0000000000000007E-2</c:v>
                      </c:pt>
                      <c:pt idx="5">
                        <c:v>0.33</c:v>
                      </c:pt>
                      <c:pt idx="6">
                        <c:v>0.44</c:v>
                      </c:pt>
                      <c:pt idx="7">
                        <c:v>0.25</c:v>
                      </c:pt>
                      <c:pt idx="8">
                        <c:v>0.24</c:v>
                      </c:pt>
                      <c:pt idx="9">
                        <c:v>0.28999999999999998</c:v>
                      </c:pt>
                      <c:pt idx="10">
                        <c:v>0.4</c:v>
                      </c:pt>
                      <c:pt idx="11">
                        <c:v>0.21</c:v>
                      </c:pt>
                      <c:pt idx="12">
                        <c:v>0.63</c:v>
                      </c:pt>
                      <c:pt idx="13">
                        <c:v>0.28999999999999998</c:v>
                      </c:pt>
                      <c:pt idx="14">
                        <c:v>0.43</c:v>
                      </c:pt>
                      <c:pt idx="15">
                        <c:v>0.28999999999999998</c:v>
                      </c:pt>
                      <c:pt idx="16">
                        <c:v>0.31</c:v>
                      </c:pt>
                      <c:pt idx="17">
                        <c:v>0.18</c:v>
                      </c:pt>
                      <c:pt idx="18">
                        <c:v>0.33</c:v>
                      </c:pt>
                      <c:pt idx="19">
                        <c:v>0.36</c:v>
                      </c:pt>
                      <c:pt idx="20">
                        <c:v>0.42</c:v>
                      </c:pt>
                      <c:pt idx="21">
                        <c:v>0.35</c:v>
                      </c:pt>
                    </c:numCache>
                  </c:numRef>
                </c:val>
                <c:smooth val="0"/>
                <c:extLst xmlns:c15="http://schemas.microsoft.com/office/drawing/2012/chart">
                  <c:ext xmlns:c16="http://schemas.microsoft.com/office/drawing/2014/chart" uri="{C3380CC4-5D6E-409C-BE32-E72D297353CC}">
                    <c16:uniqueId val="{00000023-0ECB-43E3-A94E-816C6BF14CF6}"/>
                  </c:ext>
                </c:extLst>
              </c15:ser>
            </c15:filteredLineSeries>
            <c15:filteredLineSeries>
              <c15:ser>
                <c:idx val="35"/>
                <c:order val="35"/>
                <c:tx>
                  <c:strRef>
                    <c:extLst xmlns:c15="http://schemas.microsoft.com/office/drawing/2012/chart">
                      <c:ext xmlns:c15="http://schemas.microsoft.com/office/drawing/2012/chart" uri="{02D57815-91ED-43cb-92C2-25804820EDAC}">
                        <c15:formulaRef>
                          <c15:sqref>'POS to DTT (2)'!$A$37</c15:sqref>
                        </c15:formulaRef>
                      </c:ext>
                    </c:extLst>
                    <c:strCache>
                      <c:ptCount val="1"/>
                      <c:pt idx="0">
                        <c:v>Head &amp; Neck - % in 31 days</c:v>
                      </c:pt>
                    </c:strCache>
                  </c:strRef>
                </c:tx>
                <c:spPr>
                  <a:ln w="28575" cap="rnd">
                    <a:solidFill>
                      <a:schemeClr val="accent1">
                        <a:shade val="61000"/>
                      </a:schemeClr>
                    </a:solidFill>
                    <a:round/>
                  </a:ln>
                  <a:effectLst/>
                </c:spPr>
                <c:marker>
                  <c:symbol val="none"/>
                </c:marker>
                <c:cat>
                  <c:numRef>
                    <c:extLst xmlns:c15="http://schemas.microsoft.com/office/drawing/2012/chart">
                      <c:ext xmlns:c15="http://schemas.microsoft.com/office/drawing/2012/chart" uri="{02D57815-91ED-43cb-92C2-25804820EDAC}">
                        <c15:formulaRef>
                          <c15:sqref>'POS to DTT (2)'!$B$1:$AF$1</c15:sqref>
                        </c15:formulaRef>
                      </c:ext>
                    </c:extLst>
                    <c:numCache>
                      <c:formatCode>mmm\-yy</c:formatCode>
                      <c:ptCount val="31"/>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pt idx="19">
                        <c:v>45748</c:v>
                      </c:pt>
                      <c:pt idx="20">
                        <c:v>45778</c:v>
                      </c:pt>
                      <c:pt idx="21">
                        <c:v>45809</c:v>
                      </c:pt>
                      <c:pt idx="22">
                        <c:v>45839</c:v>
                      </c:pt>
                      <c:pt idx="23">
                        <c:v>45870</c:v>
                      </c:pt>
                      <c:pt idx="24">
                        <c:v>45901</c:v>
                      </c:pt>
                      <c:pt idx="25">
                        <c:v>45931</c:v>
                      </c:pt>
                      <c:pt idx="26">
                        <c:v>45962</c:v>
                      </c:pt>
                      <c:pt idx="27">
                        <c:v>45992</c:v>
                      </c:pt>
                      <c:pt idx="28">
                        <c:v>46023</c:v>
                      </c:pt>
                      <c:pt idx="29">
                        <c:v>46054</c:v>
                      </c:pt>
                      <c:pt idx="30">
                        <c:v>46082</c:v>
                      </c:pt>
                    </c:numCache>
                  </c:numRef>
                </c:cat>
                <c:val>
                  <c:numRef>
                    <c:extLst xmlns:c15="http://schemas.microsoft.com/office/drawing/2012/chart">
                      <c:ext xmlns:c15="http://schemas.microsoft.com/office/drawing/2012/chart" uri="{02D57815-91ED-43cb-92C2-25804820EDAC}">
                        <c15:formulaRef>
                          <c15:sqref>'POS to DTT (2)'!$B$37:$AF$37</c15:sqref>
                        </c15:formulaRef>
                      </c:ext>
                    </c:extLst>
                    <c:numCache>
                      <c:formatCode>0%</c:formatCode>
                      <c:ptCount val="31"/>
                      <c:pt idx="0">
                        <c:v>0.15</c:v>
                      </c:pt>
                      <c:pt idx="1">
                        <c:v>0.23</c:v>
                      </c:pt>
                      <c:pt idx="2">
                        <c:v>0.21</c:v>
                      </c:pt>
                      <c:pt idx="3">
                        <c:v>0.31</c:v>
                      </c:pt>
                      <c:pt idx="4">
                        <c:v>0.77</c:v>
                      </c:pt>
                      <c:pt idx="5">
                        <c:v>0.47</c:v>
                      </c:pt>
                      <c:pt idx="6">
                        <c:v>0.33</c:v>
                      </c:pt>
                      <c:pt idx="7">
                        <c:v>0.21</c:v>
                      </c:pt>
                      <c:pt idx="8">
                        <c:v>0.27</c:v>
                      </c:pt>
                      <c:pt idx="9">
                        <c:v>0.17</c:v>
                      </c:pt>
                      <c:pt idx="10">
                        <c:v>0.18</c:v>
                      </c:pt>
                      <c:pt idx="11">
                        <c:v>0.33</c:v>
                      </c:pt>
                      <c:pt idx="12">
                        <c:v>0.42</c:v>
                      </c:pt>
                      <c:pt idx="13">
                        <c:v>0.4</c:v>
                      </c:pt>
                      <c:pt idx="14">
                        <c:v>0.47</c:v>
                      </c:pt>
                      <c:pt idx="15">
                        <c:v>0.38</c:v>
                      </c:pt>
                      <c:pt idx="16">
                        <c:v>0.36</c:v>
                      </c:pt>
                      <c:pt idx="17">
                        <c:v>0.28000000000000003</c:v>
                      </c:pt>
                      <c:pt idx="18">
                        <c:v>0.45</c:v>
                      </c:pt>
                      <c:pt idx="19">
                        <c:v>0.44</c:v>
                      </c:pt>
                      <c:pt idx="20">
                        <c:v>0.4</c:v>
                      </c:pt>
                      <c:pt idx="21">
                        <c:v>0.2</c:v>
                      </c:pt>
                    </c:numCache>
                  </c:numRef>
                </c:val>
                <c:smooth val="0"/>
                <c:extLst xmlns:c15="http://schemas.microsoft.com/office/drawing/2012/chart">
                  <c:ext xmlns:c16="http://schemas.microsoft.com/office/drawing/2014/chart" uri="{C3380CC4-5D6E-409C-BE32-E72D297353CC}">
                    <c16:uniqueId val="{00000024-0ECB-43E3-A94E-816C6BF14CF6}"/>
                  </c:ext>
                </c:extLst>
              </c15:ser>
            </c15:filteredLineSeries>
            <c15:filteredLineSeries>
              <c15:ser>
                <c:idx val="36"/>
                <c:order val="36"/>
                <c:tx>
                  <c:strRef>
                    <c:extLst xmlns:c15="http://schemas.microsoft.com/office/drawing/2012/chart">
                      <c:ext xmlns:c15="http://schemas.microsoft.com/office/drawing/2012/chart" uri="{02D57815-91ED-43cb-92C2-25804820EDAC}">
                        <c15:formulaRef>
                          <c15:sqref>'POS to DTT (2)'!$A$38</c15:sqref>
                        </c15:formulaRef>
                      </c:ext>
                    </c:extLst>
                    <c:strCache>
                      <c:ptCount val="1"/>
                      <c:pt idx="0">
                        <c:v>Lower GI - % in 31 days</c:v>
                      </c:pt>
                    </c:strCache>
                  </c:strRef>
                </c:tx>
                <c:spPr>
                  <a:ln w="28575" cap="rnd">
                    <a:solidFill>
                      <a:schemeClr val="accent1">
                        <a:shade val="52000"/>
                      </a:schemeClr>
                    </a:solidFill>
                    <a:round/>
                  </a:ln>
                  <a:effectLst/>
                </c:spPr>
                <c:marker>
                  <c:symbol val="none"/>
                </c:marker>
                <c:cat>
                  <c:numRef>
                    <c:extLst xmlns:c15="http://schemas.microsoft.com/office/drawing/2012/chart">
                      <c:ext xmlns:c15="http://schemas.microsoft.com/office/drawing/2012/chart" uri="{02D57815-91ED-43cb-92C2-25804820EDAC}">
                        <c15:formulaRef>
                          <c15:sqref>'POS to DTT (2)'!$B$1:$AF$1</c15:sqref>
                        </c15:formulaRef>
                      </c:ext>
                    </c:extLst>
                    <c:numCache>
                      <c:formatCode>mmm\-yy</c:formatCode>
                      <c:ptCount val="31"/>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pt idx="19">
                        <c:v>45748</c:v>
                      </c:pt>
                      <c:pt idx="20">
                        <c:v>45778</c:v>
                      </c:pt>
                      <c:pt idx="21">
                        <c:v>45809</c:v>
                      </c:pt>
                      <c:pt idx="22">
                        <c:v>45839</c:v>
                      </c:pt>
                      <c:pt idx="23">
                        <c:v>45870</c:v>
                      </c:pt>
                      <c:pt idx="24">
                        <c:v>45901</c:v>
                      </c:pt>
                      <c:pt idx="25">
                        <c:v>45931</c:v>
                      </c:pt>
                      <c:pt idx="26">
                        <c:v>45962</c:v>
                      </c:pt>
                      <c:pt idx="27">
                        <c:v>45992</c:v>
                      </c:pt>
                      <c:pt idx="28">
                        <c:v>46023</c:v>
                      </c:pt>
                      <c:pt idx="29">
                        <c:v>46054</c:v>
                      </c:pt>
                      <c:pt idx="30">
                        <c:v>46082</c:v>
                      </c:pt>
                    </c:numCache>
                  </c:numRef>
                </c:cat>
                <c:val>
                  <c:numRef>
                    <c:extLst xmlns:c15="http://schemas.microsoft.com/office/drawing/2012/chart">
                      <c:ext xmlns:c15="http://schemas.microsoft.com/office/drawing/2012/chart" uri="{02D57815-91ED-43cb-92C2-25804820EDAC}">
                        <c15:formulaRef>
                          <c15:sqref>'POS to DTT (2)'!$B$38:$AF$38</c15:sqref>
                        </c15:formulaRef>
                      </c:ext>
                    </c:extLst>
                    <c:numCache>
                      <c:formatCode>0%</c:formatCode>
                      <c:ptCount val="31"/>
                      <c:pt idx="0">
                        <c:v>0.28999999999999998</c:v>
                      </c:pt>
                      <c:pt idx="1">
                        <c:v>0.21</c:v>
                      </c:pt>
                      <c:pt idx="2">
                        <c:v>0.26</c:v>
                      </c:pt>
                      <c:pt idx="3">
                        <c:v>0.21</c:v>
                      </c:pt>
                      <c:pt idx="4">
                        <c:v>0.05</c:v>
                      </c:pt>
                      <c:pt idx="5">
                        <c:v>0.21</c:v>
                      </c:pt>
                      <c:pt idx="6">
                        <c:v>0.43</c:v>
                      </c:pt>
                      <c:pt idx="7">
                        <c:v>0.15</c:v>
                      </c:pt>
                      <c:pt idx="8">
                        <c:v>0.44</c:v>
                      </c:pt>
                      <c:pt idx="9">
                        <c:v>0.39</c:v>
                      </c:pt>
                      <c:pt idx="10">
                        <c:v>0.34</c:v>
                      </c:pt>
                      <c:pt idx="11">
                        <c:v>0.33</c:v>
                      </c:pt>
                      <c:pt idx="12">
                        <c:v>0.13</c:v>
                      </c:pt>
                      <c:pt idx="13">
                        <c:v>0.36</c:v>
                      </c:pt>
                      <c:pt idx="14">
                        <c:v>0.45</c:v>
                      </c:pt>
                      <c:pt idx="15">
                        <c:v>0.52</c:v>
                      </c:pt>
                      <c:pt idx="16">
                        <c:v>0.24</c:v>
                      </c:pt>
                      <c:pt idx="17">
                        <c:v>0.33</c:v>
                      </c:pt>
                      <c:pt idx="18">
                        <c:v>0.24</c:v>
                      </c:pt>
                      <c:pt idx="19">
                        <c:v>0.33</c:v>
                      </c:pt>
                      <c:pt idx="20">
                        <c:v>0.38</c:v>
                      </c:pt>
                      <c:pt idx="21">
                        <c:v>0.19</c:v>
                      </c:pt>
                    </c:numCache>
                  </c:numRef>
                </c:val>
                <c:smooth val="0"/>
                <c:extLst xmlns:c15="http://schemas.microsoft.com/office/drawing/2012/chart">
                  <c:ext xmlns:c16="http://schemas.microsoft.com/office/drawing/2014/chart" uri="{C3380CC4-5D6E-409C-BE32-E72D297353CC}">
                    <c16:uniqueId val="{00000025-0ECB-43E3-A94E-816C6BF14CF6}"/>
                  </c:ext>
                </c:extLst>
              </c15:ser>
            </c15:filteredLineSeries>
            <c15:filteredLineSeries>
              <c15:ser>
                <c:idx val="37"/>
                <c:order val="37"/>
                <c:tx>
                  <c:strRef>
                    <c:extLst xmlns:c15="http://schemas.microsoft.com/office/drawing/2012/chart">
                      <c:ext xmlns:c15="http://schemas.microsoft.com/office/drawing/2012/chart" uri="{02D57815-91ED-43cb-92C2-25804820EDAC}">
                        <c15:formulaRef>
                          <c15:sqref>'POS to DTT (2)'!$A$39</c15:sqref>
                        </c15:formulaRef>
                      </c:ext>
                    </c:extLst>
                    <c:strCache>
                      <c:ptCount val="1"/>
                      <c:pt idx="0">
                        <c:v>Lung - % in 31 days</c:v>
                      </c:pt>
                    </c:strCache>
                  </c:strRef>
                </c:tx>
                <c:spPr>
                  <a:ln w="28575" cap="rnd">
                    <a:solidFill>
                      <a:schemeClr val="accent1">
                        <a:shade val="57000"/>
                      </a:schemeClr>
                    </a:solidFill>
                    <a:round/>
                  </a:ln>
                  <a:effectLst/>
                </c:spPr>
                <c:marker>
                  <c:symbol val="none"/>
                </c:marker>
                <c:cat>
                  <c:numRef>
                    <c:extLst xmlns:c15="http://schemas.microsoft.com/office/drawing/2012/chart">
                      <c:ext xmlns:c15="http://schemas.microsoft.com/office/drawing/2012/chart" uri="{02D57815-91ED-43cb-92C2-25804820EDAC}">
                        <c15:formulaRef>
                          <c15:sqref>'POS to DTT (2)'!$B$1:$AF$1</c15:sqref>
                        </c15:formulaRef>
                      </c:ext>
                    </c:extLst>
                    <c:numCache>
                      <c:formatCode>mmm\-yy</c:formatCode>
                      <c:ptCount val="31"/>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pt idx="19">
                        <c:v>45748</c:v>
                      </c:pt>
                      <c:pt idx="20">
                        <c:v>45778</c:v>
                      </c:pt>
                      <c:pt idx="21">
                        <c:v>45809</c:v>
                      </c:pt>
                      <c:pt idx="22">
                        <c:v>45839</c:v>
                      </c:pt>
                      <c:pt idx="23">
                        <c:v>45870</c:v>
                      </c:pt>
                      <c:pt idx="24">
                        <c:v>45901</c:v>
                      </c:pt>
                      <c:pt idx="25">
                        <c:v>45931</c:v>
                      </c:pt>
                      <c:pt idx="26">
                        <c:v>45962</c:v>
                      </c:pt>
                      <c:pt idx="27">
                        <c:v>45992</c:v>
                      </c:pt>
                      <c:pt idx="28">
                        <c:v>46023</c:v>
                      </c:pt>
                      <c:pt idx="29">
                        <c:v>46054</c:v>
                      </c:pt>
                      <c:pt idx="30">
                        <c:v>46082</c:v>
                      </c:pt>
                    </c:numCache>
                  </c:numRef>
                </c:cat>
                <c:val>
                  <c:numRef>
                    <c:extLst xmlns:c15="http://schemas.microsoft.com/office/drawing/2012/chart">
                      <c:ext xmlns:c15="http://schemas.microsoft.com/office/drawing/2012/chart" uri="{02D57815-91ED-43cb-92C2-25804820EDAC}">
                        <c15:formulaRef>
                          <c15:sqref>'POS to DTT (2)'!$B$39:$AF$39</c15:sqref>
                        </c15:formulaRef>
                      </c:ext>
                    </c:extLst>
                    <c:numCache>
                      <c:formatCode>0%</c:formatCode>
                      <c:ptCount val="31"/>
                      <c:pt idx="0">
                        <c:v>0.28999999999999998</c:v>
                      </c:pt>
                      <c:pt idx="1">
                        <c:v>0.25</c:v>
                      </c:pt>
                      <c:pt idx="2">
                        <c:v>0.39</c:v>
                      </c:pt>
                      <c:pt idx="3">
                        <c:v>7.0000000000000007E-2</c:v>
                      </c:pt>
                      <c:pt idx="4">
                        <c:v>0.23</c:v>
                      </c:pt>
                      <c:pt idx="5">
                        <c:v>0.28999999999999998</c:v>
                      </c:pt>
                      <c:pt idx="6">
                        <c:v>0.19</c:v>
                      </c:pt>
                      <c:pt idx="7">
                        <c:v>0.33</c:v>
                      </c:pt>
                      <c:pt idx="8">
                        <c:v>0.28000000000000003</c:v>
                      </c:pt>
                      <c:pt idx="9">
                        <c:v>0.32</c:v>
                      </c:pt>
                      <c:pt idx="10">
                        <c:v>0.41</c:v>
                      </c:pt>
                      <c:pt idx="11">
                        <c:v>0.35</c:v>
                      </c:pt>
                      <c:pt idx="12">
                        <c:v>0.3</c:v>
                      </c:pt>
                      <c:pt idx="13">
                        <c:v>0.23</c:v>
                      </c:pt>
                      <c:pt idx="14">
                        <c:v>0.38</c:v>
                      </c:pt>
                      <c:pt idx="15">
                        <c:v>0.31</c:v>
                      </c:pt>
                      <c:pt idx="16">
                        <c:v>0.14000000000000001</c:v>
                      </c:pt>
                      <c:pt idx="17">
                        <c:v>0.41</c:v>
                      </c:pt>
                      <c:pt idx="18">
                        <c:v>0.28999999999999998</c:v>
                      </c:pt>
                      <c:pt idx="19">
                        <c:v>0.34</c:v>
                      </c:pt>
                      <c:pt idx="20">
                        <c:v>0.15</c:v>
                      </c:pt>
                      <c:pt idx="21">
                        <c:v>0.2</c:v>
                      </c:pt>
                    </c:numCache>
                  </c:numRef>
                </c:val>
                <c:smooth val="0"/>
                <c:extLst xmlns:c15="http://schemas.microsoft.com/office/drawing/2012/chart">
                  <c:ext xmlns:c16="http://schemas.microsoft.com/office/drawing/2014/chart" uri="{C3380CC4-5D6E-409C-BE32-E72D297353CC}">
                    <c16:uniqueId val="{00000026-0ECB-43E3-A94E-816C6BF14CF6}"/>
                  </c:ext>
                </c:extLst>
              </c15:ser>
            </c15:filteredLineSeries>
            <c15:filteredLineSeries>
              <c15:ser>
                <c:idx val="38"/>
                <c:order val="38"/>
                <c:tx>
                  <c:strRef>
                    <c:extLst xmlns:c15="http://schemas.microsoft.com/office/drawing/2012/chart">
                      <c:ext xmlns:c15="http://schemas.microsoft.com/office/drawing/2012/chart" uri="{02D57815-91ED-43cb-92C2-25804820EDAC}">
                        <c15:formulaRef>
                          <c15:sqref>'POS to DTT (2)'!$A$40</c15:sqref>
                        </c15:formulaRef>
                      </c:ext>
                    </c:extLst>
                    <c:strCache>
                      <c:ptCount val="1"/>
                      <c:pt idx="0">
                        <c:v>Other - % in 31 days</c:v>
                      </c:pt>
                    </c:strCache>
                  </c:strRef>
                </c:tx>
                <c:spPr>
                  <a:ln w="28575" cap="rnd">
                    <a:solidFill>
                      <a:schemeClr val="accent1">
                        <a:shade val="51000"/>
                      </a:schemeClr>
                    </a:solidFill>
                    <a:round/>
                  </a:ln>
                  <a:effectLst/>
                </c:spPr>
                <c:marker>
                  <c:symbol val="none"/>
                </c:marker>
                <c:cat>
                  <c:numRef>
                    <c:extLst xmlns:c15="http://schemas.microsoft.com/office/drawing/2012/chart">
                      <c:ext xmlns:c15="http://schemas.microsoft.com/office/drawing/2012/chart" uri="{02D57815-91ED-43cb-92C2-25804820EDAC}">
                        <c15:formulaRef>
                          <c15:sqref>'POS to DTT (2)'!$B$1:$AF$1</c15:sqref>
                        </c15:formulaRef>
                      </c:ext>
                    </c:extLst>
                    <c:numCache>
                      <c:formatCode>mmm\-yy</c:formatCode>
                      <c:ptCount val="31"/>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pt idx="19">
                        <c:v>45748</c:v>
                      </c:pt>
                      <c:pt idx="20">
                        <c:v>45778</c:v>
                      </c:pt>
                      <c:pt idx="21">
                        <c:v>45809</c:v>
                      </c:pt>
                      <c:pt idx="22">
                        <c:v>45839</c:v>
                      </c:pt>
                      <c:pt idx="23">
                        <c:v>45870</c:v>
                      </c:pt>
                      <c:pt idx="24">
                        <c:v>45901</c:v>
                      </c:pt>
                      <c:pt idx="25">
                        <c:v>45931</c:v>
                      </c:pt>
                      <c:pt idx="26">
                        <c:v>45962</c:v>
                      </c:pt>
                      <c:pt idx="27">
                        <c:v>45992</c:v>
                      </c:pt>
                      <c:pt idx="28">
                        <c:v>46023</c:v>
                      </c:pt>
                      <c:pt idx="29">
                        <c:v>46054</c:v>
                      </c:pt>
                      <c:pt idx="30">
                        <c:v>46082</c:v>
                      </c:pt>
                    </c:numCache>
                  </c:numRef>
                </c:cat>
                <c:val>
                  <c:numRef>
                    <c:extLst xmlns:c15="http://schemas.microsoft.com/office/drawing/2012/chart">
                      <c:ext xmlns:c15="http://schemas.microsoft.com/office/drawing/2012/chart" uri="{02D57815-91ED-43cb-92C2-25804820EDAC}">
                        <c15:formulaRef>
                          <c15:sqref>'POS to DTT (2)'!$B$40:$AF$40</c15:sqref>
                        </c15:formulaRef>
                      </c:ext>
                    </c:extLst>
                    <c:numCache>
                      <c:formatCode>General</c:formatCode>
                      <c:ptCount val="31"/>
                      <c:pt idx="7" formatCode="0%">
                        <c:v>0</c:v>
                      </c:pt>
                      <c:pt idx="8" formatCode="0%">
                        <c:v>1</c:v>
                      </c:pt>
                      <c:pt idx="9" formatCode="0%">
                        <c:v>1</c:v>
                      </c:pt>
                      <c:pt idx="10" formatCode="0%">
                        <c:v>0</c:v>
                      </c:pt>
                      <c:pt idx="11" formatCode="0%">
                        <c:v>0.5</c:v>
                      </c:pt>
                      <c:pt idx="12" formatCode="0%">
                        <c:v>0</c:v>
                      </c:pt>
                      <c:pt idx="13" formatCode="0%">
                        <c:v>0</c:v>
                      </c:pt>
                      <c:pt idx="14" formatCode="0%">
                        <c:v>0</c:v>
                      </c:pt>
                      <c:pt idx="15">
                        <c:v>0</c:v>
                      </c:pt>
                      <c:pt idx="16">
                        <c:v>0</c:v>
                      </c:pt>
                      <c:pt idx="17">
                        <c:v>0</c:v>
                      </c:pt>
                      <c:pt idx="18">
                        <c:v>0</c:v>
                      </c:pt>
                      <c:pt idx="19">
                        <c:v>0</c:v>
                      </c:pt>
                      <c:pt idx="20">
                        <c:v>0</c:v>
                      </c:pt>
                      <c:pt idx="21">
                        <c:v>0</c:v>
                      </c:pt>
                    </c:numCache>
                  </c:numRef>
                </c:val>
                <c:smooth val="0"/>
                <c:extLst xmlns:c15="http://schemas.microsoft.com/office/drawing/2012/chart">
                  <c:ext xmlns:c16="http://schemas.microsoft.com/office/drawing/2014/chart" uri="{C3380CC4-5D6E-409C-BE32-E72D297353CC}">
                    <c16:uniqueId val="{00000027-0ECB-43E3-A94E-816C6BF14CF6}"/>
                  </c:ext>
                </c:extLst>
              </c15:ser>
            </c15:filteredLineSeries>
            <c15:filteredLineSeries>
              <c15:ser>
                <c:idx val="39"/>
                <c:order val="39"/>
                <c:tx>
                  <c:strRef>
                    <c:extLst xmlns:c15="http://schemas.microsoft.com/office/drawing/2012/chart">
                      <c:ext xmlns:c15="http://schemas.microsoft.com/office/drawing/2012/chart" uri="{02D57815-91ED-43cb-92C2-25804820EDAC}">
                        <c15:formulaRef>
                          <c15:sqref>'POS to DTT (2)'!$A$41</c15:sqref>
                        </c15:formulaRef>
                      </c:ext>
                    </c:extLst>
                    <c:strCache>
                      <c:ptCount val="1"/>
                      <c:pt idx="0">
                        <c:v>Sarcoma - % in 31 days</c:v>
                      </c:pt>
                    </c:strCache>
                  </c:strRef>
                </c:tx>
                <c:spPr>
                  <a:ln w="28575" cap="rnd">
                    <a:solidFill>
                      <a:schemeClr val="accent1">
                        <a:shade val="48000"/>
                      </a:schemeClr>
                    </a:solidFill>
                    <a:round/>
                  </a:ln>
                  <a:effectLst/>
                </c:spPr>
                <c:marker>
                  <c:symbol val="none"/>
                </c:marker>
                <c:cat>
                  <c:numRef>
                    <c:extLst xmlns:c15="http://schemas.microsoft.com/office/drawing/2012/chart">
                      <c:ext xmlns:c15="http://schemas.microsoft.com/office/drawing/2012/chart" uri="{02D57815-91ED-43cb-92C2-25804820EDAC}">
                        <c15:formulaRef>
                          <c15:sqref>'POS to DTT (2)'!$B$1:$AF$1</c15:sqref>
                        </c15:formulaRef>
                      </c:ext>
                    </c:extLst>
                    <c:numCache>
                      <c:formatCode>mmm\-yy</c:formatCode>
                      <c:ptCount val="31"/>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pt idx="19">
                        <c:v>45748</c:v>
                      </c:pt>
                      <c:pt idx="20">
                        <c:v>45778</c:v>
                      </c:pt>
                      <c:pt idx="21">
                        <c:v>45809</c:v>
                      </c:pt>
                      <c:pt idx="22">
                        <c:v>45839</c:v>
                      </c:pt>
                      <c:pt idx="23">
                        <c:v>45870</c:v>
                      </c:pt>
                      <c:pt idx="24">
                        <c:v>45901</c:v>
                      </c:pt>
                      <c:pt idx="25">
                        <c:v>45931</c:v>
                      </c:pt>
                      <c:pt idx="26">
                        <c:v>45962</c:v>
                      </c:pt>
                      <c:pt idx="27">
                        <c:v>45992</c:v>
                      </c:pt>
                      <c:pt idx="28">
                        <c:v>46023</c:v>
                      </c:pt>
                      <c:pt idx="29">
                        <c:v>46054</c:v>
                      </c:pt>
                      <c:pt idx="30">
                        <c:v>46082</c:v>
                      </c:pt>
                    </c:numCache>
                  </c:numRef>
                </c:cat>
                <c:val>
                  <c:numRef>
                    <c:extLst xmlns:c15="http://schemas.microsoft.com/office/drawing/2012/chart">
                      <c:ext xmlns:c15="http://schemas.microsoft.com/office/drawing/2012/chart" uri="{02D57815-91ED-43cb-92C2-25804820EDAC}">
                        <c15:formulaRef>
                          <c15:sqref>'POS to DTT (2)'!$B$41:$AF$41</c15:sqref>
                        </c15:formulaRef>
                      </c:ext>
                    </c:extLst>
                    <c:numCache>
                      <c:formatCode>General</c:formatCode>
                      <c:ptCount val="31"/>
                      <c:pt idx="7" formatCode="0%">
                        <c:v>0.25</c:v>
                      </c:pt>
                      <c:pt idx="8" formatCode="0%">
                        <c:v>0.5</c:v>
                      </c:pt>
                      <c:pt idx="9" formatCode="0%">
                        <c:v>0.67</c:v>
                      </c:pt>
                      <c:pt idx="10" formatCode="0%">
                        <c:v>0</c:v>
                      </c:pt>
                      <c:pt idx="11" formatCode="0%">
                        <c:v>0</c:v>
                      </c:pt>
                      <c:pt idx="12" formatCode="0%">
                        <c:v>0.5</c:v>
                      </c:pt>
                      <c:pt idx="13" formatCode="0%">
                        <c:v>1</c:v>
                      </c:pt>
                      <c:pt idx="14" formatCode="0%">
                        <c:v>0</c:v>
                      </c:pt>
                      <c:pt idx="15" formatCode="0%">
                        <c:v>0</c:v>
                      </c:pt>
                      <c:pt idx="16" formatCode="0%">
                        <c:v>0</c:v>
                      </c:pt>
                      <c:pt idx="17" formatCode="0%">
                        <c:v>1</c:v>
                      </c:pt>
                      <c:pt idx="18" formatCode="0%">
                        <c:v>0</c:v>
                      </c:pt>
                      <c:pt idx="19" formatCode="0%">
                        <c:v>0</c:v>
                      </c:pt>
                      <c:pt idx="20" formatCode="0%">
                        <c:v>0</c:v>
                      </c:pt>
                      <c:pt idx="21" formatCode="0%">
                        <c:v>0</c:v>
                      </c:pt>
                    </c:numCache>
                  </c:numRef>
                </c:val>
                <c:smooth val="0"/>
                <c:extLst xmlns:c15="http://schemas.microsoft.com/office/drawing/2012/chart">
                  <c:ext xmlns:c16="http://schemas.microsoft.com/office/drawing/2014/chart" uri="{C3380CC4-5D6E-409C-BE32-E72D297353CC}">
                    <c16:uniqueId val="{00000028-0ECB-43E3-A94E-816C6BF14CF6}"/>
                  </c:ext>
                </c:extLst>
              </c15:ser>
            </c15:filteredLineSeries>
            <c15:filteredLineSeries>
              <c15:ser>
                <c:idx val="40"/>
                <c:order val="40"/>
                <c:tx>
                  <c:strRef>
                    <c:extLst xmlns:c15="http://schemas.microsoft.com/office/drawing/2012/chart">
                      <c:ext xmlns:c15="http://schemas.microsoft.com/office/drawing/2012/chart" uri="{02D57815-91ED-43cb-92C2-25804820EDAC}">
                        <c15:formulaRef>
                          <c15:sqref>'POS to DTT (2)'!$A$42</c15:sqref>
                        </c15:formulaRef>
                      </c:ext>
                    </c:extLst>
                    <c:strCache>
                      <c:ptCount val="1"/>
                      <c:pt idx="0">
                        <c:v>Skin - % in 31 days</c:v>
                      </c:pt>
                    </c:strCache>
                  </c:strRef>
                </c:tx>
                <c:spPr>
                  <a:ln w="28575" cap="rnd">
                    <a:solidFill>
                      <a:schemeClr val="accent1">
                        <a:shade val="48000"/>
                      </a:schemeClr>
                    </a:solidFill>
                    <a:round/>
                  </a:ln>
                  <a:effectLst/>
                </c:spPr>
                <c:marker>
                  <c:symbol val="none"/>
                </c:marker>
                <c:cat>
                  <c:numRef>
                    <c:extLst xmlns:c15="http://schemas.microsoft.com/office/drawing/2012/chart">
                      <c:ext xmlns:c15="http://schemas.microsoft.com/office/drawing/2012/chart" uri="{02D57815-91ED-43cb-92C2-25804820EDAC}">
                        <c15:formulaRef>
                          <c15:sqref>'POS to DTT (2)'!$B$1:$AF$1</c15:sqref>
                        </c15:formulaRef>
                      </c:ext>
                    </c:extLst>
                    <c:numCache>
                      <c:formatCode>mmm\-yy</c:formatCode>
                      <c:ptCount val="31"/>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pt idx="19">
                        <c:v>45748</c:v>
                      </c:pt>
                      <c:pt idx="20">
                        <c:v>45778</c:v>
                      </c:pt>
                      <c:pt idx="21">
                        <c:v>45809</c:v>
                      </c:pt>
                      <c:pt idx="22">
                        <c:v>45839</c:v>
                      </c:pt>
                      <c:pt idx="23">
                        <c:v>45870</c:v>
                      </c:pt>
                      <c:pt idx="24">
                        <c:v>45901</c:v>
                      </c:pt>
                      <c:pt idx="25">
                        <c:v>45931</c:v>
                      </c:pt>
                      <c:pt idx="26">
                        <c:v>45962</c:v>
                      </c:pt>
                      <c:pt idx="27">
                        <c:v>45992</c:v>
                      </c:pt>
                      <c:pt idx="28">
                        <c:v>46023</c:v>
                      </c:pt>
                      <c:pt idx="29">
                        <c:v>46054</c:v>
                      </c:pt>
                      <c:pt idx="30">
                        <c:v>46082</c:v>
                      </c:pt>
                    </c:numCache>
                  </c:numRef>
                </c:cat>
                <c:val>
                  <c:numRef>
                    <c:extLst xmlns:c15="http://schemas.microsoft.com/office/drawing/2012/chart">
                      <c:ext xmlns:c15="http://schemas.microsoft.com/office/drawing/2012/chart" uri="{02D57815-91ED-43cb-92C2-25804820EDAC}">
                        <c15:formulaRef>
                          <c15:sqref>'POS to DTT (2)'!$B$42:$AF$42</c15:sqref>
                        </c15:formulaRef>
                      </c:ext>
                    </c:extLst>
                    <c:numCache>
                      <c:formatCode>0%</c:formatCode>
                      <c:ptCount val="31"/>
                      <c:pt idx="0">
                        <c:v>0.47</c:v>
                      </c:pt>
                      <c:pt idx="1">
                        <c:v>0.56999999999999995</c:v>
                      </c:pt>
                      <c:pt idx="2">
                        <c:v>0.56000000000000005</c:v>
                      </c:pt>
                      <c:pt idx="3">
                        <c:v>0.76</c:v>
                      </c:pt>
                      <c:pt idx="4">
                        <c:v>0.82</c:v>
                      </c:pt>
                      <c:pt idx="5">
                        <c:v>0.86</c:v>
                      </c:pt>
                      <c:pt idx="6">
                        <c:v>0.93</c:v>
                      </c:pt>
                      <c:pt idx="7">
                        <c:v>0.87</c:v>
                      </c:pt>
                      <c:pt idx="8">
                        <c:v>0.87</c:v>
                      </c:pt>
                      <c:pt idx="9">
                        <c:v>0.63</c:v>
                      </c:pt>
                      <c:pt idx="10">
                        <c:v>0.63</c:v>
                      </c:pt>
                      <c:pt idx="11">
                        <c:v>0.6</c:v>
                      </c:pt>
                      <c:pt idx="12">
                        <c:v>0.7</c:v>
                      </c:pt>
                      <c:pt idx="13">
                        <c:v>0.44</c:v>
                      </c:pt>
                      <c:pt idx="14">
                        <c:v>0.68</c:v>
                      </c:pt>
                      <c:pt idx="15">
                        <c:v>0.56000000000000005</c:v>
                      </c:pt>
                      <c:pt idx="16">
                        <c:v>0.64</c:v>
                      </c:pt>
                      <c:pt idx="17">
                        <c:v>0.65</c:v>
                      </c:pt>
                      <c:pt idx="18">
                        <c:v>0.54</c:v>
                      </c:pt>
                      <c:pt idx="19">
                        <c:v>0.63</c:v>
                      </c:pt>
                      <c:pt idx="20">
                        <c:v>0.68</c:v>
                      </c:pt>
                      <c:pt idx="21">
                        <c:v>0.79</c:v>
                      </c:pt>
                    </c:numCache>
                  </c:numRef>
                </c:val>
                <c:smooth val="0"/>
                <c:extLst xmlns:c15="http://schemas.microsoft.com/office/drawing/2012/chart">
                  <c:ext xmlns:c16="http://schemas.microsoft.com/office/drawing/2014/chart" uri="{C3380CC4-5D6E-409C-BE32-E72D297353CC}">
                    <c16:uniqueId val="{00000029-0ECB-43E3-A94E-816C6BF14CF6}"/>
                  </c:ext>
                </c:extLst>
              </c15:ser>
            </c15:filteredLineSeries>
            <c15:filteredLineSeries>
              <c15:ser>
                <c:idx val="41"/>
                <c:order val="41"/>
                <c:tx>
                  <c:strRef>
                    <c:extLst xmlns:c15="http://schemas.microsoft.com/office/drawing/2012/chart">
                      <c:ext xmlns:c15="http://schemas.microsoft.com/office/drawing/2012/chart" uri="{02D57815-91ED-43cb-92C2-25804820EDAC}">
                        <c15:formulaRef>
                          <c15:sqref>'POS to DTT (2)'!$A$43</c15:sqref>
                        </c15:formulaRef>
                      </c:ext>
                    </c:extLst>
                    <c:strCache>
                      <c:ptCount val="1"/>
                      <c:pt idx="0">
                        <c:v>Unknown Primary - % in 31 days</c:v>
                      </c:pt>
                    </c:strCache>
                  </c:strRef>
                </c:tx>
                <c:spPr>
                  <a:ln w="28575" cap="rnd">
                    <a:solidFill>
                      <a:schemeClr val="accent1">
                        <a:shade val="42000"/>
                      </a:schemeClr>
                    </a:solidFill>
                    <a:round/>
                  </a:ln>
                  <a:effectLst/>
                </c:spPr>
                <c:marker>
                  <c:symbol val="none"/>
                </c:marker>
                <c:cat>
                  <c:numRef>
                    <c:extLst xmlns:c15="http://schemas.microsoft.com/office/drawing/2012/chart">
                      <c:ext xmlns:c15="http://schemas.microsoft.com/office/drawing/2012/chart" uri="{02D57815-91ED-43cb-92C2-25804820EDAC}">
                        <c15:formulaRef>
                          <c15:sqref>'POS to DTT (2)'!$B$1:$AF$1</c15:sqref>
                        </c15:formulaRef>
                      </c:ext>
                    </c:extLst>
                    <c:numCache>
                      <c:formatCode>mmm\-yy</c:formatCode>
                      <c:ptCount val="31"/>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pt idx="19">
                        <c:v>45748</c:v>
                      </c:pt>
                      <c:pt idx="20">
                        <c:v>45778</c:v>
                      </c:pt>
                      <c:pt idx="21">
                        <c:v>45809</c:v>
                      </c:pt>
                      <c:pt idx="22">
                        <c:v>45839</c:v>
                      </c:pt>
                      <c:pt idx="23">
                        <c:v>45870</c:v>
                      </c:pt>
                      <c:pt idx="24">
                        <c:v>45901</c:v>
                      </c:pt>
                      <c:pt idx="25">
                        <c:v>45931</c:v>
                      </c:pt>
                      <c:pt idx="26">
                        <c:v>45962</c:v>
                      </c:pt>
                      <c:pt idx="27">
                        <c:v>45992</c:v>
                      </c:pt>
                      <c:pt idx="28">
                        <c:v>46023</c:v>
                      </c:pt>
                      <c:pt idx="29">
                        <c:v>46054</c:v>
                      </c:pt>
                      <c:pt idx="30">
                        <c:v>46082</c:v>
                      </c:pt>
                    </c:numCache>
                  </c:numRef>
                </c:cat>
                <c:val>
                  <c:numRef>
                    <c:extLst xmlns:c15="http://schemas.microsoft.com/office/drawing/2012/chart">
                      <c:ext xmlns:c15="http://schemas.microsoft.com/office/drawing/2012/chart" uri="{02D57815-91ED-43cb-92C2-25804820EDAC}">
                        <c15:formulaRef>
                          <c15:sqref>'POS to DTT (2)'!$B$43:$AF$43</c15:sqref>
                        </c15:formulaRef>
                      </c:ext>
                    </c:extLst>
                    <c:numCache>
                      <c:formatCode>General</c:formatCode>
                      <c:ptCount val="31"/>
                      <c:pt idx="7" formatCode="0%">
                        <c:v>0.25</c:v>
                      </c:pt>
                      <c:pt idx="8" formatCode="0%">
                        <c:v>0.67</c:v>
                      </c:pt>
                      <c:pt idx="9" formatCode="0%">
                        <c:v>0.75</c:v>
                      </c:pt>
                      <c:pt idx="10" formatCode="0%">
                        <c:v>0.8</c:v>
                      </c:pt>
                      <c:pt idx="11" formatCode="0%">
                        <c:v>0.71</c:v>
                      </c:pt>
                      <c:pt idx="12" formatCode="0%">
                        <c:v>0.2</c:v>
                      </c:pt>
                      <c:pt idx="13" formatCode="0%">
                        <c:v>0.56999999999999995</c:v>
                      </c:pt>
                      <c:pt idx="14" formatCode="0%">
                        <c:v>0.75</c:v>
                      </c:pt>
                      <c:pt idx="15" formatCode="0%">
                        <c:v>1</c:v>
                      </c:pt>
                      <c:pt idx="16" formatCode="0%">
                        <c:v>0.25</c:v>
                      </c:pt>
                      <c:pt idx="17" formatCode="0%">
                        <c:v>0.75</c:v>
                      </c:pt>
                      <c:pt idx="18">
                        <c:v>0</c:v>
                      </c:pt>
                      <c:pt idx="19" formatCode="0%">
                        <c:v>0.5</c:v>
                      </c:pt>
                      <c:pt idx="20" formatCode="0%">
                        <c:v>0.67</c:v>
                      </c:pt>
                      <c:pt idx="21">
                        <c:v>75</c:v>
                      </c:pt>
                    </c:numCache>
                  </c:numRef>
                </c:val>
                <c:smooth val="0"/>
                <c:extLst xmlns:c15="http://schemas.microsoft.com/office/drawing/2012/chart">
                  <c:ext xmlns:c16="http://schemas.microsoft.com/office/drawing/2014/chart" uri="{C3380CC4-5D6E-409C-BE32-E72D297353CC}">
                    <c16:uniqueId val="{0000002A-0ECB-43E3-A94E-816C6BF14CF6}"/>
                  </c:ext>
                </c:extLst>
              </c15:ser>
            </c15:filteredLineSeries>
            <c15:filteredLineSeries>
              <c15:ser>
                <c:idx val="42"/>
                <c:order val="42"/>
                <c:tx>
                  <c:strRef>
                    <c:extLst xmlns:c15="http://schemas.microsoft.com/office/drawing/2012/chart">
                      <c:ext xmlns:c15="http://schemas.microsoft.com/office/drawing/2012/chart" uri="{02D57815-91ED-43cb-92C2-25804820EDAC}">
                        <c15:formulaRef>
                          <c15:sqref>'POS to DTT (2)'!$A$44</c15:sqref>
                        </c15:formulaRef>
                      </c:ext>
                    </c:extLst>
                    <c:strCache>
                      <c:ptCount val="1"/>
                      <c:pt idx="0">
                        <c:v>Upper GI - % in 31 days</c:v>
                      </c:pt>
                    </c:strCache>
                  </c:strRef>
                </c:tx>
                <c:spPr>
                  <a:ln w="28575" cap="rnd">
                    <a:solidFill>
                      <a:schemeClr val="accent1">
                        <a:shade val="43000"/>
                      </a:schemeClr>
                    </a:solidFill>
                    <a:round/>
                  </a:ln>
                  <a:effectLst/>
                </c:spPr>
                <c:marker>
                  <c:symbol val="none"/>
                </c:marker>
                <c:cat>
                  <c:numRef>
                    <c:extLst xmlns:c15="http://schemas.microsoft.com/office/drawing/2012/chart">
                      <c:ext xmlns:c15="http://schemas.microsoft.com/office/drawing/2012/chart" uri="{02D57815-91ED-43cb-92C2-25804820EDAC}">
                        <c15:formulaRef>
                          <c15:sqref>'POS to DTT (2)'!$B$1:$AF$1</c15:sqref>
                        </c15:formulaRef>
                      </c:ext>
                    </c:extLst>
                    <c:numCache>
                      <c:formatCode>mmm\-yy</c:formatCode>
                      <c:ptCount val="31"/>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pt idx="19">
                        <c:v>45748</c:v>
                      </c:pt>
                      <c:pt idx="20">
                        <c:v>45778</c:v>
                      </c:pt>
                      <c:pt idx="21">
                        <c:v>45809</c:v>
                      </c:pt>
                      <c:pt idx="22">
                        <c:v>45839</c:v>
                      </c:pt>
                      <c:pt idx="23">
                        <c:v>45870</c:v>
                      </c:pt>
                      <c:pt idx="24">
                        <c:v>45901</c:v>
                      </c:pt>
                      <c:pt idx="25">
                        <c:v>45931</c:v>
                      </c:pt>
                      <c:pt idx="26">
                        <c:v>45962</c:v>
                      </c:pt>
                      <c:pt idx="27">
                        <c:v>45992</c:v>
                      </c:pt>
                      <c:pt idx="28">
                        <c:v>46023</c:v>
                      </c:pt>
                      <c:pt idx="29">
                        <c:v>46054</c:v>
                      </c:pt>
                      <c:pt idx="30">
                        <c:v>46082</c:v>
                      </c:pt>
                    </c:numCache>
                  </c:numRef>
                </c:cat>
                <c:val>
                  <c:numRef>
                    <c:extLst xmlns:c15="http://schemas.microsoft.com/office/drawing/2012/chart">
                      <c:ext xmlns:c15="http://schemas.microsoft.com/office/drawing/2012/chart" uri="{02D57815-91ED-43cb-92C2-25804820EDAC}">
                        <c15:formulaRef>
                          <c15:sqref>'POS to DTT (2)'!$B$44:$AF$44</c15:sqref>
                        </c15:formulaRef>
                      </c:ext>
                    </c:extLst>
                    <c:numCache>
                      <c:formatCode>0%</c:formatCode>
                      <c:ptCount val="31"/>
                      <c:pt idx="0">
                        <c:v>0.2</c:v>
                      </c:pt>
                      <c:pt idx="1">
                        <c:v>0.24</c:v>
                      </c:pt>
                      <c:pt idx="2">
                        <c:v>0.23</c:v>
                      </c:pt>
                      <c:pt idx="3">
                        <c:v>0.56000000000000005</c:v>
                      </c:pt>
                      <c:pt idx="4">
                        <c:v>0.33</c:v>
                      </c:pt>
                      <c:pt idx="5">
                        <c:v>0.25</c:v>
                      </c:pt>
                      <c:pt idx="6">
                        <c:v>0.28999999999999998</c:v>
                      </c:pt>
                      <c:pt idx="7">
                        <c:v>0.5</c:v>
                      </c:pt>
                      <c:pt idx="8">
                        <c:v>0.28000000000000003</c:v>
                      </c:pt>
                      <c:pt idx="9">
                        <c:v>0.25</c:v>
                      </c:pt>
                      <c:pt idx="10">
                        <c:v>0.33</c:v>
                      </c:pt>
                      <c:pt idx="11">
                        <c:v>0.35</c:v>
                      </c:pt>
                      <c:pt idx="12">
                        <c:v>0.28999999999999998</c:v>
                      </c:pt>
                      <c:pt idx="13">
                        <c:v>0.22</c:v>
                      </c:pt>
                      <c:pt idx="14">
                        <c:v>0.56000000000000005</c:v>
                      </c:pt>
                      <c:pt idx="15">
                        <c:v>0.33</c:v>
                      </c:pt>
                      <c:pt idx="16">
                        <c:v>0.38</c:v>
                      </c:pt>
                      <c:pt idx="17">
                        <c:v>0.38</c:v>
                      </c:pt>
                      <c:pt idx="18">
                        <c:v>0.14000000000000001</c:v>
                      </c:pt>
                      <c:pt idx="19">
                        <c:v>0.42</c:v>
                      </c:pt>
                      <c:pt idx="20">
                        <c:v>0.53</c:v>
                      </c:pt>
                      <c:pt idx="21">
                        <c:v>0.36</c:v>
                      </c:pt>
                    </c:numCache>
                  </c:numRef>
                </c:val>
                <c:smooth val="0"/>
                <c:extLst xmlns:c15="http://schemas.microsoft.com/office/drawing/2012/chart">
                  <c:ext xmlns:c16="http://schemas.microsoft.com/office/drawing/2014/chart" uri="{C3380CC4-5D6E-409C-BE32-E72D297353CC}">
                    <c16:uniqueId val="{0000002B-0ECB-43E3-A94E-816C6BF14CF6}"/>
                  </c:ext>
                </c:extLst>
              </c15:ser>
            </c15:filteredLineSeries>
            <c15:filteredLineSeries>
              <c15:ser>
                <c:idx val="43"/>
                <c:order val="43"/>
                <c:tx>
                  <c:strRef>
                    <c:extLst xmlns:c15="http://schemas.microsoft.com/office/drawing/2012/chart">
                      <c:ext xmlns:c15="http://schemas.microsoft.com/office/drawing/2012/chart" uri="{02D57815-91ED-43cb-92C2-25804820EDAC}">
                        <c15:formulaRef>
                          <c15:sqref>'POS to DTT (2)'!$A$45</c15:sqref>
                        </c15:formulaRef>
                      </c:ext>
                    </c:extLst>
                    <c:strCache>
                      <c:ptCount val="1"/>
                      <c:pt idx="0">
                        <c:v>Urological - % in 31 days</c:v>
                      </c:pt>
                    </c:strCache>
                  </c:strRef>
                </c:tx>
                <c:spPr>
                  <a:ln w="28575" cap="rnd">
                    <a:solidFill>
                      <a:schemeClr val="accent1">
                        <a:shade val="39000"/>
                      </a:schemeClr>
                    </a:solidFill>
                    <a:round/>
                  </a:ln>
                  <a:effectLst/>
                </c:spPr>
                <c:marker>
                  <c:symbol val="none"/>
                </c:marker>
                <c:cat>
                  <c:numRef>
                    <c:extLst xmlns:c15="http://schemas.microsoft.com/office/drawing/2012/chart">
                      <c:ext xmlns:c15="http://schemas.microsoft.com/office/drawing/2012/chart" uri="{02D57815-91ED-43cb-92C2-25804820EDAC}">
                        <c15:formulaRef>
                          <c15:sqref>'POS to DTT (2)'!$B$1:$AF$1</c15:sqref>
                        </c15:formulaRef>
                      </c:ext>
                    </c:extLst>
                    <c:numCache>
                      <c:formatCode>mmm\-yy</c:formatCode>
                      <c:ptCount val="31"/>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pt idx="19">
                        <c:v>45748</c:v>
                      </c:pt>
                      <c:pt idx="20">
                        <c:v>45778</c:v>
                      </c:pt>
                      <c:pt idx="21">
                        <c:v>45809</c:v>
                      </c:pt>
                      <c:pt idx="22">
                        <c:v>45839</c:v>
                      </c:pt>
                      <c:pt idx="23">
                        <c:v>45870</c:v>
                      </c:pt>
                      <c:pt idx="24">
                        <c:v>45901</c:v>
                      </c:pt>
                      <c:pt idx="25">
                        <c:v>45931</c:v>
                      </c:pt>
                      <c:pt idx="26">
                        <c:v>45962</c:v>
                      </c:pt>
                      <c:pt idx="27">
                        <c:v>45992</c:v>
                      </c:pt>
                      <c:pt idx="28">
                        <c:v>46023</c:v>
                      </c:pt>
                      <c:pt idx="29">
                        <c:v>46054</c:v>
                      </c:pt>
                      <c:pt idx="30">
                        <c:v>46082</c:v>
                      </c:pt>
                    </c:numCache>
                  </c:numRef>
                </c:cat>
                <c:val>
                  <c:numRef>
                    <c:extLst xmlns:c15="http://schemas.microsoft.com/office/drawing/2012/chart">
                      <c:ext xmlns:c15="http://schemas.microsoft.com/office/drawing/2012/chart" uri="{02D57815-91ED-43cb-92C2-25804820EDAC}">
                        <c15:formulaRef>
                          <c15:sqref>'POS to DTT (2)'!$B$45:$AF$45</c15:sqref>
                        </c15:formulaRef>
                      </c:ext>
                    </c:extLst>
                    <c:numCache>
                      <c:formatCode>0%</c:formatCode>
                      <c:ptCount val="31"/>
                      <c:pt idx="0">
                        <c:v>0.14000000000000001</c:v>
                      </c:pt>
                      <c:pt idx="1">
                        <c:v>0.27</c:v>
                      </c:pt>
                      <c:pt idx="2">
                        <c:v>0.26</c:v>
                      </c:pt>
                      <c:pt idx="3">
                        <c:v>0.16</c:v>
                      </c:pt>
                      <c:pt idx="4">
                        <c:v>0.17</c:v>
                      </c:pt>
                      <c:pt idx="5">
                        <c:v>0.12</c:v>
                      </c:pt>
                      <c:pt idx="6">
                        <c:v>0.05</c:v>
                      </c:pt>
                      <c:pt idx="7">
                        <c:v>0.28999999999999998</c:v>
                      </c:pt>
                      <c:pt idx="8">
                        <c:v>0.22</c:v>
                      </c:pt>
                      <c:pt idx="9">
                        <c:v>0.16</c:v>
                      </c:pt>
                      <c:pt idx="10">
                        <c:v>0.31</c:v>
                      </c:pt>
                      <c:pt idx="11">
                        <c:v>0.25</c:v>
                      </c:pt>
                      <c:pt idx="12">
                        <c:v>0.28000000000000003</c:v>
                      </c:pt>
                      <c:pt idx="13">
                        <c:v>0.18</c:v>
                      </c:pt>
                      <c:pt idx="14">
                        <c:v>0.28000000000000003</c:v>
                      </c:pt>
                      <c:pt idx="15">
                        <c:v>0.33</c:v>
                      </c:pt>
                      <c:pt idx="16">
                        <c:v>0.03</c:v>
                      </c:pt>
                      <c:pt idx="17">
                        <c:v>0.37</c:v>
                      </c:pt>
                      <c:pt idx="18">
                        <c:v>0.28999999999999998</c:v>
                      </c:pt>
                      <c:pt idx="19">
                        <c:v>0.19</c:v>
                      </c:pt>
                      <c:pt idx="20">
                        <c:v>0.12</c:v>
                      </c:pt>
                      <c:pt idx="21">
                        <c:v>0.17</c:v>
                      </c:pt>
                    </c:numCache>
                  </c:numRef>
                </c:val>
                <c:smooth val="0"/>
                <c:extLst xmlns:c15="http://schemas.microsoft.com/office/drawing/2012/chart">
                  <c:ext xmlns:c16="http://schemas.microsoft.com/office/drawing/2014/chart" uri="{C3380CC4-5D6E-409C-BE32-E72D297353CC}">
                    <c16:uniqueId val="{0000002C-0ECB-43E3-A94E-816C6BF14CF6}"/>
                  </c:ext>
                </c:extLst>
              </c15:ser>
            </c15:filteredLineSeries>
          </c:ext>
        </c:extLst>
      </c:lineChart>
      <c:dateAx>
        <c:axId val="1835663232"/>
        <c:scaling>
          <c:orientation val="minMax"/>
        </c:scaling>
        <c:delete val="0"/>
        <c:axPos val="b"/>
        <c:numFmt formatCode="mmm\-yy"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en-US"/>
          </a:p>
        </c:txPr>
        <c:crossAx val="1835660320"/>
        <c:crosses val="autoZero"/>
        <c:auto val="1"/>
        <c:lblOffset val="100"/>
        <c:baseTimeUnit val="months"/>
      </c:dateAx>
      <c:valAx>
        <c:axId val="1835660320"/>
        <c:scaling>
          <c:orientation val="minMax"/>
          <c:max val="50"/>
        </c:scaling>
        <c:delete val="0"/>
        <c:axPos val="l"/>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2000" b="0" i="0" u="none" strike="noStrike" kern="1200" baseline="0">
                <a:solidFill>
                  <a:schemeClr val="tx1">
                    <a:lumMod val="65000"/>
                    <a:lumOff val="35000"/>
                  </a:schemeClr>
                </a:solidFill>
                <a:latin typeface="+mn-lt"/>
                <a:ea typeface="+mn-ea"/>
                <a:cs typeface="+mn-cs"/>
              </a:defRPr>
            </a:pPr>
            <a:endParaRPr lang="en-US"/>
          </a:p>
        </c:txPr>
        <c:crossAx val="1835663232"/>
        <c:crosses val="autoZero"/>
        <c:crossBetween val="between"/>
      </c:valAx>
      <c:valAx>
        <c:axId val="1856997104"/>
        <c:scaling>
          <c:orientation val="minMax"/>
          <c:max val="1"/>
        </c:scaling>
        <c:delete val="0"/>
        <c:axPos val="r"/>
        <c:numFmt formatCode="0%" sourceLinked="0"/>
        <c:majorTickMark val="out"/>
        <c:minorTickMark val="none"/>
        <c:tickLblPos val="nextTo"/>
        <c:spPr>
          <a:noFill/>
          <a:ln>
            <a:noFill/>
          </a:ln>
          <a:effectLst/>
        </c:spPr>
        <c:txPr>
          <a:bodyPr rot="-60000000" spcFirstLastPara="1" vertOverflow="ellipsis" vert="horz" wrap="square" anchor="ctr" anchorCtr="1"/>
          <a:lstStyle/>
          <a:p>
            <a:pPr>
              <a:defRPr sz="2000" b="0" i="0" u="none" strike="noStrike" kern="1200" baseline="0">
                <a:solidFill>
                  <a:schemeClr val="tx1">
                    <a:lumMod val="65000"/>
                    <a:lumOff val="35000"/>
                  </a:schemeClr>
                </a:solidFill>
                <a:latin typeface="+mn-lt"/>
                <a:ea typeface="+mn-ea"/>
                <a:cs typeface="+mn-cs"/>
              </a:defRPr>
            </a:pPr>
            <a:endParaRPr lang="en-US"/>
          </a:p>
        </c:txPr>
        <c:crossAx val="1857015824"/>
        <c:crosses val="max"/>
        <c:crossBetween val="between"/>
      </c:valAx>
      <c:dateAx>
        <c:axId val="1857015824"/>
        <c:scaling>
          <c:orientation val="minMax"/>
        </c:scaling>
        <c:delete val="1"/>
        <c:axPos val="b"/>
        <c:numFmt formatCode="mmm\-yy" sourceLinked="1"/>
        <c:majorTickMark val="out"/>
        <c:minorTickMark val="none"/>
        <c:tickLblPos val="nextTo"/>
        <c:crossAx val="1856997104"/>
        <c:crosses val="autoZero"/>
        <c:auto val="1"/>
        <c:lblOffset val="100"/>
        <c:baseTimeUnit val="months"/>
      </c:dateAx>
      <c:spPr>
        <a:noFill/>
        <a:ln>
          <a:noFill/>
        </a:ln>
        <a:effectLst/>
      </c:spPr>
    </c:plotArea>
    <c:legend>
      <c:legendPos val="b"/>
      <c:layout>
        <c:manualLayout>
          <c:xMode val="edge"/>
          <c:yMode val="edge"/>
          <c:x val="3.3427292942548856E-2"/>
          <c:y val="0.90608411253280841"/>
          <c:w val="0.94407297072440954"/>
          <c:h val="8.0478472222222208E-2"/>
        </c:manualLayout>
      </c:layout>
      <c:overlay val="0"/>
      <c:spPr>
        <a:noFill/>
        <a:ln>
          <a:noFill/>
        </a:ln>
        <a:effectLst/>
      </c:spPr>
      <c:txPr>
        <a:bodyPr rot="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solidFill>
        <a:schemeClr val="bg1">
          <a:lumMod val="50000"/>
        </a:schemeClr>
      </a:solidFill>
    </a:ln>
    <a:effectLst/>
  </c:spPr>
  <c:txPr>
    <a:bodyPr/>
    <a:lstStyle/>
    <a:p>
      <a:pPr>
        <a:defRPr/>
      </a:pPr>
      <a:endParaRPr lang="en-US"/>
    </a:p>
  </c:txPr>
  <c:externalData r:id="rId3">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1400" b="0" i="0" u="none" strike="noStrike" baseline="0">
                <a:solidFill>
                  <a:srgbClr val="333333"/>
                </a:solidFill>
                <a:latin typeface="Calibri"/>
                <a:ea typeface="Calibri"/>
                <a:cs typeface="Calibri"/>
              </a:defRPr>
            </a:pPr>
            <a:r>
              <a:rPr lang="en-GB"/>
              <a:t>Lower GI Performance</a:t>
            </a:r>
          </a:p>
        </c:rich>
      </c:tx>
      <c:overlay val="0"/>
      <c:spPr>
        <a:noFill/>
        <a:ln w="25400">
          <a:noFill/>
        </a:ln>
      </c:spPr>
    </c:title>
    <c:autoTitleDeleted val="0"/>
    <c:plotArea>
      <c:layout>
        <c:manualLayout>
          <c:layoutTarget val="inner"/>
          <c:xMode val="edge"/>
          <c:yMode val="edge"/>
          <c:x val="6.6580927384076991E-2"/>
          <c:y val="7.8241858554798052E-2"/>
          <c:w val="0.9202452013579393"/>
          <c:h val="0.77609371999231802"/>
        </c:manualLayout>
      </c:layout>
      <c:lineChart>
        <c:grouping val="standard"/>
        <c:varyColors val="0"/>
        <c:ser>
          <c:idx val="3"/>
          <c:order val="0"/>
          <c:tx>
            <c:strRef>
              <c:f>'Data &amp; Graphs'!$A$13</c:f>
              <c:strCache>
                <c:ptCount val="1"/>
                <c:pt idx="0">
                  <c:v>%</c:v>
                </c:pt>
              </c:strCache>
            </c:strRef>
          </c:tx>
          <c:spPr>
            <a:ln w="28575" cap="rnd">
              <a:solidFill>
                <a:schemeClr val="accent4"/>
              </a:solidFill>
              <a:round/>
            </a:ln>
            <a:effectLst/>
          </c:spPr>
          <c:marker>
            <c:symbol val="none"/>
          </c:marker>
          <c:dLbls>
            <c:spPr>
              <a:noFill/>
              <a:ln w="25400">
                <a:noFill/>
              </a:ln>
            </c:spPr>
            <c:txPr>
              <a:bodyPr wrap="square" lIns="38100" tIns="19050" rIns="38100" bIns="19050" anchor="ctr">
                <a:spAutoFit/>
              </a:bodyPr>
              <a:lstStyle/>
              <a:p>
                <a:pPr>
                  <a:defRPr sz="1800" b="0" i="0" u="none" strike="noStrike" baseline="0">
                    <a:solidFill>
                      <a:srgbClr val="333333"/>
                    </a:solidFill>
                    <a:latin typeface="Calibri"/>
                    <a:ea typeface="Calibri"/>
                    <a:cs typeface="Calibri"/>
                  </a:defRPr>
                </a:pPr>
                <a:endParaRPr lang="en-US"/>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numRef>
              <c:f>'Data &amp; Graphs'!$B$9:$AC$9</c:f>
              <c:numCache>
                <c:formatCode>mmm\ yy</c:formatCode>
                <c:ptCount val="28"/>
                <c:pt idx="0">
                  <c:v>45017</c:v>
                </c:pt>
                <c:pt idx="1">
                  <c:v>45047</c:v>
                </c:pt>
                <c:pt idx="2">
                  <c:v>45078</c:v>
                </c:pt>
                <c:pt idx="3">
                  <c:v>45108</c:v>
                </c:pt>
                <c:pt idx="4">
                  <c:v>45139</c:v>
                </c:pt>
                <c:pt idx="5">
                  <c:v>45170</c:v>
                </c:pt>
                <c:pt idx="6">
                  <c:v>45200</c:v>
                </c:pt>
                <c:pt idx="7">
                  <c:v>45231</c:v>
                </c:pt>
                <c:pt idx="8">
                  <c:v>45261</c:v>
                </c:pt>
                <c:pt idx="9">
                  <c:v>45292</c:v>
                </c:pt>
                <c:pt idx="10">
                  <c:v>45323</c:v>
                </c:pt>
                <c:pt idx="11">
                  <c:v>45352</c:v>
                </c:pt>
                <c:pt idx="12">
                  <c:v>45383</c:v>
                </c:pt>
                <c:pt idx="13">
                  <c:v>45413</c:v>
                </c:pt>
                <c:pt idx="14">
                  <c:v>45444</c:v>
                </c:pt>
                <c:pt idx="15">
                  <c:v>45474</c:v>
                </c:pt>
                <c:pt idx="16">
                  <c:v>45505</c:v>
                </c:pt>
                <c:pt idx="17">
                  <c:v>45536</c:v>
                </c:pt>
                <c:pt idx="18">
                  <c:v>45566</c:v>
                </c:pt>
                <c:pt idx="19">
                  <c:v>45597</c:v>
                </c:pt>
                <c:pt idx="20">
                  <c:v>45627</c:v>
                </c:pt>
                <c:pt idx="21">
                  <c:v>45658</c:v>
                </c:pt>
                <c:pt idx="22">
                  <c:v>45689</c:v>
                </c:pt>
                <c:pt idx="23" formatCode="mmm\-yy">
                  <c:v>45717</c:v>
                </c:pt>
                <c:pt idx="24" formatCode="mmm\-yy">
                  <c:v>45748</c:v>
                </c:pt>
                <c:pt idx="25" formatCode="mmm\-yy">
                  <c:v>45778</c:v>
                </c:pt>
                <c:pt idx="26" formatCode="mmm\-yy">
                  <c:v>45809</c:v>
                </c:pt>
                <c:pt idx="27" formatCode="mmm\-yy">
                  <c:v>45839</c:v>
                </c:pt>
              </c:numCache>
            </c:numRef>
          </c:cat>
          <c:val>
            <c:numRef>
              <c:f>'Data &amp; Graphs'!$B$13:$AC$13</c:f>
              <c:numCache>
                <c:formatCode>0%</c:formatCode>
                <c:ptCount val="28"/>
                <c:pt idx="0">
                  <c:v>0.39393939393939392</c:v>
                </c:pt>
                <c:pt idx="1">
                  <c:v>0.33333333333333331</c:v>
                </c:pt>
                <c:pt idx="2">
                  <c:v>0.2</c:v>
                </c:pt>
                <c:pt idx="3">
                  <c:v>0.41379310344827586</c:v>
                </c:pt>
                <c:pt idx="4">
                  <c:v>0.33333333333333331</c:v>
                </c:pt>
                <c:pt idx="5">
                  <c:v>0.2857142857142857</c:v>
                </c:pt>
                <c:pt idx="6">
                  <c:v>0.25</c:v>
                </c:pt>
                <c:pt idx="7">
                  <c:v>0.51219512195121952</c:v>
                </c:pt>
                <c:pt idx="8">
                  <c:v>0.45833333333333331</c:v>
                </c:pt>
                <c:pt idx="9">
                  <c:v>0.16</c:v>
                </c:pt>
                <c:pt idx="10">
                  <c:v>0.28125</c:v>
                </c:pt>
                <c:pt idx="11">
                  <c:v>0.4838709677419355</c:v>
                </c:pt>
                <c:pt idx="12">
                  <c:v>0.20689655172413793</c:v>
                </c:pt>
                <c:pt idx="13">
                  <c:v>0.55000000000000004</c:v>
                </c:pt>
                <c:pt idx="14">
                  <c:v>0.42857142857142855</c:v>
                </c:pt>
                <c:pt idx="15">
                  <c:v>0.34375</c:v>
                </c:pt>
                <c:pt idx="16">
                  <c:v>0.42857142857142855</c:v>
                </c:pt>
                <c:pt idx="17">
                  <c:v>0.30434782608695654</c:v>
                </c:pt>
                <c:pt idx="18">
                  <c:v>0.48717948717948717</c:v>
                </c:pt>
                <c:pt idx="19">
                  <c:v>0.5</c:v>
                </c:pt>
                <c:pt idx="20">
                  <c:v>0.6</c:v>
                </c:pt>
                <c:pt idx="21">
                  <c:v>0.29032258064516131</c:v>
                </c:pt>
                <c:pt idx="22">
                  <c:v>0.45454545454545453</c:v>
                </c:pt>
                <c:pt idx="23">
                  <c:v>0.54545454545454541</c:v>
                </c:pt>
                <c:pt idx="24">
                  <c:v>0.3888888888888889</c:v>
                </c:pt>
                <c:pt idx="25">
                  <c:v>0.5714285714285714</c:v>
                </c:pt>
                <c:pt idx="26">
                  <c:v>0.27777777777777779</c:v>
                </c:pt>
                <c:pt idx="27">
                  <c:v>0.51515151515151514</c:v>
                </c:pt>
              </c:numCache>
            </c:numRef>
          </c:val>
          <c:smooth val="0"/>
          <c:extLst>
            <c:ext xmlns:c16="http://schemas.microsoft.com/office/drawing/2014/chart" uri="{C3380CC4-5D6E-409C-BE32-E72D297353CC}">
              <c16:uniqueId val="{00000002-2551-4784-8182-804CE99CDC2E}"/>
            </c:ext>
          </c:extLst>
        </c:ser>
        <c:dLbls>
          <c:showLegendKey val="0"/>
          <c:showVal val="0"/>
          <c:showCatName val="0"/>
          <c:showSerName val="0"/>
          <c:showPercent val="0"/>
          <c:showBubbleSize val="0"/>
        </c:dLbls>
        <c:smooth val="0"/>
        <c:axId val="984335408"/>
        <c:axId val="1"/>
      </c:lineChart>
      <c:dateAx>
        <c:axId val="984335408"/>
        <c:scaling>
          <c:orientation val="minMax"/>
        </c:scaling>
        <c:delete val="0"/>
        <c:axPos val="b"/>
        <c:numFmt formatCode="mmm\ yy" sourceLinked="0"/>
        <c:majorTickMark val="out"/>
        <c:minorTickMark val="none"/>
        <c:tickLblPos val="nextTo"/>
        <c:spPr>
          <a:noFill/>
          <a:ln w="9525" cap="flat" cmpd="sng" algn="ctr">
            <a:solidFill>
              <a:schemeClr val="tx1">
                <a:lumMod val="15000"/>
                <a:lumOff val="85000"/>
              </a:schemeClr>
            </a:solidFill>
            <a:round/>
          </a:ln>
          <a:effectLst/>
        </c:spPr>
        <c:txPr>
          <a:bodyPr rot="-5400000" vert="horz"/>
          <a:lstStyle/>
          <a:p>
            <a:pPr>
              <a:defRPr sz="1200" b="0" i="0" u="none" strike="noStrike" baseline="0">
                <a:solidFill>
                  <a:srgbClr val="333333"/>
                </a:solidFill>
                <a:latin typeface="Calibri"/>
                <a:ea typeface="Calibri"/>
                <a:cs typeface="Calibri"/>
              </a:defRPr>
            </a:pPr>
            <a:endParaRPr lang="en-US"/>
          </a:p>
        </c:txPr>
        <c:crossAx val="1"/>
        <c:crosses val="autoZero"/>
        <c:auto val="1"/>
        <c:lblOffset val="100"/>
        <c:baseTimeUnit val="months"/>
        <c:majorUnit val="1"/>
        <c:majorTimeUnit val="months"/>
      </c:dateAx>
      <c:valAx>
        <c:axId val="1"/>
        <c:scaling>
          <c:orientation val="minMax"/>
          <c:max val="1"/>
        </c:scaling>
        <c:delete val="0"/>
        <c:axPos val="l"/>
        <c:numFmt formatCode="0%" sourceLinked="1"/>
        <c:majorTickMark val="none"/>
        <c:minorTickMark val="none"/>
        <c:tickLblPos val="nextTo"/>
        <c:spPr>
          <a:ln w="9525">
            <a:noFill/>
          </a:ln>
        </c:spPr>
        <c:txPr>
          <a:bodyPr rot="0" vert="horz"/>
          <a:lstStyle/>
          <a:p>
            <a:pPr>
              <a:defRPr sz="1400" b="0" i="0" u="none" strike="noStrike" baseline="0">
                <a:solidFill>
                  <a:srgbClr val="333333"/>
                </a:solidFill>
                <a:latin typeface="Calibri"/>
                <a:ea typeface="Calibri"/>
                <a:cs typeface="Calibri"/>
              </a:defRPr>
            </a:pPr>
            <a:endParaRPr lang="en-US"/>
          </a:p>
        </c:txPr>
        <c:crossAx val="984335408"/>
        <c:crosses val="autoZero"/>
        <c:crossBetween val="between"/>
      </c:valAx>
      <c:spPr>
        <a:noFill/>
        <a:ln w="25400">
          <a:noFill/>
        </a:ln>
      </c:spPr>
    </c:plotArea>
    <c:plotVisOnly val="1"/>
    <c:dispBlanksAs val="gap"/>
    <c:showDLblsOverMax val="0"/>
  </c:chart>
  <c:spPr>
    <a:solidFill>
      <a:schemeClr val="bg1"/>
    </a:solidFill>
    <a:ln w="9525" cap="flat" cmpd="sng" algn="ctr">
      <a:solidFill>
        <a:schemeClr val="tx1">
          <a:lumMod val="15000"/>
          <a:lumOff val="85000"/>
        </a:schemeClr>
      </a:solidFill>
      <a:round/>
    </a:ln>
    <a:effectLst/>
  </c:spPr>
  <c:txPr>
    <a:bodyPr/>
    <a:lstStyle/>
    <a:p>
      <a:pPr>
        <a:defRPr sz="1000" b="0" i="0" u="none" strike="noStrike" baseline="0">
          <a:solidFill>
            <a:srgbClr val="000000"/>
          </a:solidFill>
          <a:latin typeface="Calibri"/>
          <a:ea typeface="Calibri"/>
          <a:cs typeface="Calibri"/>
        </a:defRPr>
      </a:pPr>
      <a:endParaRPr lang="en-US"/>
    </a:p>
  </c:txPr>
  <c:externalData r:id="rId1">
    <c:autoUpdate val="0"/>
  </c:externalData>
</c:chartSpace>
</file>

<file path=ppt/charts/chartEx1.xml><?xml version="1.0" encoding="utf-8"?>
<cx:chartSpace xmlns:a="http://schemas.openxmlformats.org/drawingml/2006/main" xmlns:r="http://schemas.openxmlformats.org/officeDocument/2006/relationships" xmlns:cx="http://schemas.microsoft.com/office/drawing/2014/chartex">
  <cx:chartData>
    <cx:externalData r:id="rId1" cx:autoUpdate="0"/>
    <cx:data id="0">
      <cx:strDim type="cat">
        <cx:f>'Tab 1'!$A$6:$A$12</cx:f>
        <cx:lvl ptCount="7">
          <cx:pt idx="0">cat 1 </cx:pt>
          <cx:pt idx="1">cat 2</cx:pt>
          <cx:pt idx="2">cat 3 (deep)</cx:pt>
          <cx:pt idx="3">cat 4  (deep)</cx:pt>
          <cx:pt idx="4">Unstageable (deep)</cx:pt>
          <cx:pt idx="5">SDTI</cx:pt>
          <cx:pt idx="6">Device-related mucosal pressure ulcer</cx:pt>
        </cx:lvl>
      </cx:strDim>
      <cx:numDim type="val">
        <cx:f>'Tab 1'!$B$6:$B$12</cx:f>
        <cx:lvl ptCount="7" formatCode="General">
          <cx:pt idx="0">31</cx:pt>
          <cx:pt idx="1">92</cx:pt>
          <cx:pt idx="2">0</cx:pt>
          <cx:pt idx="3">0</cx:pt>
          <cx:pt idx="4">3</cx:pt>
          <cx:pt idx="5">47</cx:pt>
          <cx:pt idx="6">0</cx:pt>
        </cx:lvl>
      </cx:numDim>
    </cx:data>
    <cx:data id="1">
      <cx:strDim type="cat">
        <cx:f>'Tab 1'!$A$6:$A$12</cx:f>
        <cx:lvl ptCount="7">
          <cx:pt idx="0">cat 1 </cx:pt>
          <cx:pt idx="1">cat 2</cx:pt>
          <cx:pt idx="2">cat 3 (deep)</cx:pt>
          <cx:pt idx="3">cat 4  (deep)</cx:pt>
          <cx:pt idx="4">Unstageable (deep)</cx:pt>
          <cx:pt idx="5">SDTI</cx:pt>
          <cx:pt idx="6">Device-related mucosal pressure ulcer</cx:pt>
        </cx:lvl>
      </cx:strDim>
      <cx:numDim type="val">
        <cx:f>'Tab 1'!$C$6:$C$12</cx:f>
        <cx:lvl ptCount="7" formatCode="General">
          <cx:pt idx="0">7</cx:pt>
          <cx:pt idx="1">13</cx:pt>
          <cx:pt idx="2">0</cx:pt>
          <cx:pt idx="3">0</cx:pt>
          <cx:pt idx="4">4</cx:pt>
          <cx:pt idx="5">5</cx:pt>
          <cx:pt idx="6">1</cx:pt>
        </cx:lvl>
      </cx:numDim>
    </cx:data>
    <cx:data id="2">
      <cx:strDim type="cat">
        <cx:f>'Tab 1'!$A$6:$A$12</cx:f>
        <cx:lvl ptCount="7">
          <cx:pt idx="0">cat 1 </cx:pt>
          <cx:pt idx="1">cat 2</cx:pt>
          <cx:pt idx="2">cat 3 (deep)</cx:pt>
          <cx:pt idx="3">cat 4  (deep)</cx:pt>
          <cx:pt idx="4">Unstageable (deep)</cx:pt>
          <cx:pt idx="5">SDTI</cx:pt>
          <cx:pt idx="6">Device-related mucosal pressure ulcer</cx:pt>
        </cx:lvl>
      </cx:strDim>
      <cx:numDim type="val">
        <cx:f>'Tab 1'!$D$6:$D$12</cx:f>
        <cx:lvl ptCount="7" formatCode="General">
          <cx:pt idx="0">11</cx:pt>
          <cx:pt idx="1">32</cx:pt>
          <cx:pt idx="2">4</cx:pt>
          <cx:pt idx="3">1</cx:pt>
          <cx:pt idx="4">32</cx:pt>
          <cx:pt idx="5">70</cx:pt>
          <cx:pt idx="6">0</cx:pt>
        </cx:lvl>
      </cx:numDim>
    </cx:data>
    <cx:data id="3">
      <cx:strDim type="cat">
        <cx:f>'Tab 1'!$A$6:$A$12</cx:f>
        <cx:lvl ptCount="7">
          <cx:pt idx="0">cat 1 </cx:pt>
          <cx:pt idx="1">cat 2</cx:pt>
          <cx:pt idx="2">cat 3 (deep)</cx:pt>
          <cx:pt idx="3">cat 4  (deep)</cx:pt>
          <cx:pt idx="4">Unstageable (deep)</cx:pt>
          <cx:pt idx="5">SDTI</cx:pt>
          <cx:pt idx="6">Device-related mucosal pressure ulcer</cx:pt>
        </cx:lvl>
      </cx:strDim>
      <cx:numDim type="val">
        <cx:f>'Tab 1'!$E$6:$E$12</cx:f>
        <cx:lvl ptCount="7" formatCode="General">
          <cx:pt idx="0">0</cx:pt>
          <cx:pt idx="1">1</cx:pt>
          <cx:pt idx="2">0</cx:pt>
          <cx:pt idx="3">0</cx:pt>
          <cx:pt idx="4">0</cx:pt>
          <cx:pt idx="5">0</cx:pt>
          <cx:pt idx="6">0</cx:pt>
        </cx:lvl>
      </cx:numDim>
    </cx:data>
  </cx:chartData>
  <cx:chart>
    <cx:title pos="t" align="ctr" overlay="0">
      <cx:tx>
        <cx:txData>
          <cx:v>Severity of Presssure Ulcers  </cx:v>
        </cx:txData>
      </cx:tx>
      <cx:txPr>
        <a:bodyPr spcFirstLastPara="1" vertOverflow="ellipsis" horzOverflow="overflow" wrap="square" lIns="0" tIns="0" rIns="0" bIns="0" anchor="ctr" anchorCtr="1"/>
        <a:lstStyle/>
        <a:p>
          <a:pPr algn="ctr" rtl="0">
            <a:defRPr sz="900"/>
          </a:pPr>
          <a:r>
            <a:rPr lang="en-US" sz="900" b="0" i="0" u="none" strike="noStrike" baseline="0">
              <a:solidFill>
                <a:sysClr val="windowText" lastClr="000000">
                  <a:lumMod val="65000"/>
                  <a:lumOff val="35000"/>
                </a:sysClr>
              </a:solidFill>
              <a:latin typeface="Calibri"/>
            </a:rPr>
            <a:t>Severity of Presssure Ulcers  </a:t>
          </a:r>
        </a:p>
      </cx:txPr>
    </cx:title>
    <cx:plotArea>
      <cx:plotAreaRegion>
        <cx:series layoutId="clusteredColumn" uniqueId="{659C82C5-86E2-4698-ABBD-19A654F87406}" formatIdx="0">
          <cx:tx>
            <cx:txData>
              <cx:f>'Tab 1'!$B$1:$B$5</cx:f>
              <cx:v>Morriston Hospital SDU</cx:v>
            </cx:txData>
          </cx:tx>
          <cx:spPr>
            <a:solidFill>
              <a:schemeClr val="accent1">
                <a:lumMod val="60000"/>
                <a:lumOff val="40000"/>
              </a:schemeClr>
            </a:solidFill>
          </cx:spPr>
          <cx:dataId val="0"/>
          <cx:layoutPr>
            <cx:aggregation/>
          </cx:layoutPr>
          <cx:axisId val="1"/>
        </cx:series>
        <cx:series layoutId="paretoLine" ownerIdx="0" uniqueId="{6710631F-4FB9-4938-848A-B2F48FFE266D}" formatIdx="1">
          <cx:axisId val="2"/>
        </cx:series>
        <cx:series layoutId="clusteredColumn" hidden="1" uniqueId="{80E5EAA8-D0EC-4FA9-AD24-C02FE9023AD4}" formatIdx="2">
          <cx:tx>
            <cx:txData>
              <cx:f/>
              <cx:v>NPTSGH Service Group</cx:v>
            </cx:txData>
          </cx:tx>
          <cx:dataId val="1"/>
          <cx:layoutPr>
            <cx:aggregation/>
          </cx:layoutPr>
          <cx:axisId val="1"/>
        </cx:series>
        <cx:series layoutId="paretoLine" ownerIdx="2" uniqueId="{303C9886-3C19-458C-94F7-0B59B63BB83B}" formatIdx="3">
          <cx:axisId val="2"/>
        </cx:series>
        <cx:series layoutId="clusteredColumn" hidden="1" uniqueId="{430C1BF6-ABD5-47B8-957E-8C7FFD494D0B}" formatIdx="4">
          <cx:tx>
            <cx:txData>
              <cx:v>P&amp;C</cx:v>
            </cx:txData>
          </cx:tx>
          <cx:dataId val="2"/>
          <cx:layoutPr>
            <cx:aggregation/>
          </cx:layoutPr>
          <cx:axisId val="1"/>
        </cx:series>
        <cx:series layoutId="paretoLine" ownerIdx="4" uniqueId="{AC6951D6-1A73-44EE-8F02-AC08E7DF1CAD}" formatIdx="5">
          <cx:axisId val="2"/>
        </cx:series>
        <cx:series layoutId="clusteredColumn" hidden="1" uniqueId="{41CE8DDE-4BE7-4D91-88B0-162B037AA86B}" formatIdx="6">
          <cx:tx>
            <cx:txData>
              <cx:v>MHLDs</cx:v>
            </cx:txData>
          </cx:tx>
          <cx:dataId val="3"/>
          <cx:layoutPr>
            <cx:aggregation/>
          </cx:layoutPr>
          <cx:axisId val="1"/>
        </cx:series>
        <cx:series layoutId="paretoLine" ownerIdx="6" uniqueId="{58B027CF-531C-436B-BCEA-20826715E387}" formatIdx="7">
          <cx:axisId val="2"/>
        </cx:series>
      </cx:plotAreaRegion>
      <cx:axis id="0">
        <cx:catScaling gapWidth="0"/>
        <cx:title>
          <cx:tx>
            <cx:txData>
              <cx:v>Category of severity </cx:v>
            </cx:txData>
          </cx:tx>
        </cx:title>
        <cx:tickLabels/>
        <cx:txPr>
          <a:bodyPr spcFirstLastPara="1" vertOverflow="ellipsis" horzOverflow="overflow" wrap="square" lIns="0" tIns="0" rIns="0" bIns="0" anchor="ctr" anchorCtr="1"/>
          <a:lstStyle/>
          <a:p>
            <a:pPr algn="ctr" rtl="0">
              <a:defRPr sz="800"/>
            </a:pPr>
            <a:endParaRPr lang="en-US" sz="800" b="0" i="0" u="none" strike="noStrike" baseline="0">
              <a:solidFill>
                <a:prstClr val="black">
                  <a:lumMod val="65000"/>
                  <a:lumOff val="35000"/>
                </a:prstClr>
              </a:solidFill>
              <a:latin typeface="Aptos" panose="02110004020202020204"/>
            </a:endParaRPr>
          </a:p>
        </cx:txPr>
      </cx:axis>
      <cx:axis id="1">
        <cx:valScaling/>
        <cx:title>
          <cx:tx>
            <cx:txData>
              <cx:v>Incident numbers </cx:v>
            </cx:txData>
          </cx:tx>
        </cx:title>
        <cx:tickLabels/>
      </cx:axis>
      <cx:axis id="2">
        <cx:valScaling max="1" min="0"/>
        <cx:units unit="percentage"/>
        <cx:tickLabels/>
      </cx:axis>
    </cx:plotArea>
  </cx:chart>
  <cx:spPr>
    <a:solidFill>
      <a:schemeClr val="bg1"/>
    </a:solidFill>
  </cx:spPr>
</cx:chartSpace>
</file>

<file path=ppt/charts/colors1.xml><?xml version="1.0" encoding="utf-8"?>
<cs:colorStyle xmlns:cs="http://schemas.microsoft.com/office/drawing/2012/chartStyle" xmlns:a="http://schemas.openxmlformats.org/drawingml/2006/main" meth="withinLinear" id="18">
  <a:schemeClr val="accent5"/>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7.xml><?xml version="1.0" encoding="utf-8"?>
<cs:colorStyle xmlns:cs="http://schemas.microsoft.com/office/drawing/2012/chartStyle" xmlns:a="http://schemas.openxmlformats.org/drawingml/2006/main" meth="cycle" id="12">
  <a:schemeClr val="accent2"/>
  <a:schemeClr val="accent4"/>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9.xml><?xml version="1.0" encoding="utf-8"?>
<cs:colorStyle xmlns:cs="http://schemas.microsoft.com/office/drawing/2012/chartStyle" xmlns:a="http://schemas.openxmlformats.org/drawingml/2006/main" meth="withinLinearReversed" id="21">
  <a:schemeClr val="accent1"/>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332">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332">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332">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6.xml><?xml version="1.0" encoding="utf-8"?>
<cs:chartStyle xmlns:cs="http://schemas.microsoft.com/office/drawing/2012/chartStyle" xmlns:a="http://schemas.openxmlformats.org/drawingml/2006/main" id="342">
  <cs:axisTitle>
    <cs:lnRef idx="0"/>
    <cs:fillRef idx="0"/>
    <cs:effectRef idx="0"/>
    <cs:fontRef idx="minor">
      <a:schemeClr val="tx1">
        <a:lumMod val="65000"/>
        <a:lumOff val="35000"/>
      </a:schemeClr>
    </cs:fontRef>
    <cs:defRPr sz="1197" kern="1200"/>
  </cs:axisTitle>
  <cs:categoryAxis>
    <cs:lnRef idx="0"/>
    <cs:fillRef idx="0"/>
    <cs:effectRef idx="0"/>
    <cs:fontRef idx="minor">
      <a:schemeClr val="tx1">
        <a:lumMod val="65000"/>
        <a:lumOff val="35000"/>
      </a:schemeClr>
    </cs:fontRef>
    <cs:spPr>
      <a:ln w="12700"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3"/>
    <cs:fontRef idx="minor">
      <a:schemeClr val="tx1"/>
    </cs:fontRef>
  </cs:dataPoint>
  <cs:dataPoint3D>
    <cs:lnRef idx="0"/>
    <cs:fillRef idx="3">
      <cs:styleClr val="auto"/>
    </cs:fillRef>
    <cs:effectRef idx="3"/>
    <cs:fontRef idx="minor">
      <a:schemeClr val="tx1"/>
    </cs:fontRef>
  </cs:dataPoint3D>
  <cs:dataPointLine>
    <cs:lnRef idx="0">
      <cs:styleClr val="auto"/>
    </cs:lnRef>
    <cs:fillRef idx="3"/>
    <cs:effectRef idx="3"/>
    <cs:fontRef idx="minor">
      <a:schemeClr val="tx1"/>
    </cs:fontRef>
    <cs:spPr>
      <a:ln w="34925" cap="rnd">
        <a:solidFill>
          <a:schemeClr val="phClr"/>
        </a:solidFill>
        <a:round/>
      </a:ln>
    </cs:spPr>
  </cs:dataPointLine>
  <cs:dataPointMarker>
    <cs:lnRef idx="0">
      <cs:styleClr val="auto"/>
    </cs:lnRef>
    <cs:fillRef idx="3">
      <cs:styleClr val="auto"/>
    </cs:fillRef>
    <cs:effectRef idx="3"/>
    <cs:fontRef idx="minor">
      <a:schemeClr val="tx1"/>
    </cs:fontRef>
    <cs:spPr>
      <a:ln w="9525">
        <a:solidFill>
          <a:schemeClr val="phClr"/>
        </a:solidFill>
        <a:round/>
      </a:ln>
    </cs:spPr>
  </cs:dataPointMarker>
  <cs:dataPointMarkerLayout symbol="circle" size="6"/>
  <cs:dataPointWireframe>
    <cs:lnRef idx="0">
      <cs:styleClr val="auto"/>
    </cs:lnRef>
    <cs:fillRef idx="3"/>
    <cs:effectRef idx="3"/>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lt1"/>
    </cs:fontRef>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cs:lnRef idx="0"/>
    <cs:fillRef idx="0"/>
    <cs:effectRef idx="0"/>
    <cs:fontRef idx="minor">
      <a:schemeClr val="lt1"/>
    </cs:fontRef>
  </cs:plotArea>
  <cs:plotArea3D>
    <cs:lnRef idx="0"/>
    <cs:fillRef idx="0"/>
    <cs:effectRef idx="0"/>
    <cs:fontRef idx="minor">
      <a:schemeClr val="lt1"/>
    </cs:fontRef>
  </cs:plotArea3D>
  <cs:seriesAxis>
    <cs:lnRef idx="0"/>
    <cs:fillRef idx="0"/>
    <cs:effectRef idx="0"/>
    <cs:fontRef idx="minor">
      <a:schemeClr val="tx1">
        <a:lumMod val="65000"/>
        <a:lumOff val="35000"/>
      </a:schemeClr>
    </cs:fontRef>
    <cs:spPr>
      <a:ln w="12700" cap="flat" cmpd="sng" algn="ctr">
        <a:solidFill>
          <a:schemeClr val="tx1">
            <a:lumMod val="15000"/>
            <a:lumOff val="85000"/>
          </a:schemeClr>
        </a:solidFill>
        <a:round/>
      </a:ln>
    </cs:spPr>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2128" b="1" kern="1200" baseline="0"/>
  </cs:title>
  <cs:trendline>
    <cs:lnRef idx="0">
      <cs:styleClr val="auto"/>
    </cs:lnRef>
    <cs:fillRef idx="0"/>
    <cs:effectRef idx="0"/>
    <cs:fontRef idx="minor">
      <a:schemeClr val="lt1"/>
    </cs:fontRef>
    <cs:spPr>
      <a:ln w="19050" cap="rnd">
        <a:solidFill>
          <a:schemeClr val="phClr"/>
        </a:solidFill>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lt1"/>
    </cs:fontRef>
  </cs:wall>
</cs:chartStyle>
</file>

<file path=ppt/charts/style7.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8.xml><?xml version="1.0" encoding="utf-8"?>
<cs:chartStyle xmlns:cs="http://schemas.microsoft.com/office/drawing/2012/chartStyle" xmlns:a="http://schemas.openxmlformats.org/drawingml/2006/main" id="366">
  <cs:axisTitle>
    <cs:lnRef idx="0"/>
    <cs:fillRef idx="0"/>
    <cs:effectRef idx="0"/>
    <cs:fontRef idx="minor">
      <a:schemeClr val="tx1">
        <a:lumMod val="65000"/>
        <a:lumOff val="35000"/>
      </a:schemeClr>
    </cs:fontRef>
    <cs:defRPr sz="9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cs:chartArea>
  <cs:dataLabel>
    <cs:lnRef idx="0"/>
    <cs:fillRef idx="0"/>
    <cs:effectRef idx="0"/>
    <cs:fontRef idx="minor">
      <a:schemeClr val="tx1">
        <a:lumMod val="65000"/>
        <a:lumOff val="35000"/>
      </a:schemeClr>
    </cs:fontRef>
    <cs:defRPr sz="9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tx1"/>
    </cs:fontRef>
    <cs:spPr>
      <a:solidFill>
        <a:schemeClr val="phClr"/>
      </a:solidFill>
    </cs:spPr>
  </cs:dataPoint>
  <cs:dataPoint3D>
    <cs:lnRef idx="0"/>
    <cs:fillRef idx="0">
      <cs:styleClr val="auto"/>
    </cs:fillRef>
    <cs:effectRef idx="0"/>
    <cs:fontRef idx="minor">
      <a:schemeClr val="tx1"/>
    </cs:fontRef>
    <cs:spPr>
      <a:solidFill>
        <a:schemeClr val="phClr"/>
      </a:solidFill>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fillRef idx="0">
      <cs:styleClr val="auto"/>
    </cs:fillRef>
    <cs:effectRef idx="0"/>
    <cs:fontRef idx="minor">
      <a:schemeClr val="tx1"/>
    </cs:fontRef>
    <cs:spPr>
      <a:solidFill>
        <a:schemeClr val="phClr"/>
      </a:solidFill>
      <a:ln w="9525">
        <a:solidFill>
          <a:schemeClr val="lt1"/>
        </a:solidFill>
      </a:ln>
    </cs:spPr>
  </cs:dataPointMarker>
  <cs:dataPointMarkerLayout symbol="circle" size="5"/>
  <cs:dataPointWireframe>
    <cs:lnRef idx="0">
      <cs:styleClr val="auto"/>
    </cs:lnRef>
    <cs:fillRef idx="0"/>
    <cs:effectRef idx="0"/>
    <cs:fontRef idx="minor">
      <a:schemeClr val="tx1"/>
    </cs:fontRef>
    <cs:spPr>
      <a:ln w="28575" cap="rnd">
        <a:solidFill>
          <a:schemeClr val="phClr"/>
        </a:solidFill>
        <a:round/>
      </a:ln>
    </cs:spPr>
  </cs:dataPointWireframe>
  <cs:dataTable>
    <cs:lnRef idx="0"/>
    <cs:fillRef idx="0"/>
    <cs:effectRef idx="0"/>
    <cs:fontRef idx="minor">
      <a:schemeClr val="tx1">
        <a:lumMod val="65000"/>
        <a:lumOff val="35000"/>
      </a:schemeClr>
    </cs:fontRef>
    <cs:spPr>
      <a:ln w="9525">
        <a:solidFill>
          <a:schemeClr val="tx1">
            <a:lumMod val="15000"/>
            <a:lumOff val="85000"/>
          </a:schemeClr>
        </a:solidFill>
      </a:ln>
    </cs:spPr>
    <cs:defRPr sz="9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15000"/>
            <a:lumOff val="8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cs:seriesAxis>
  <cs:seriesLine>
    <cs:lnRef idx="0"/>
    <cs:fillRef idx="0"/>
    <cs:effectRef idx="0"/>
    <cs:fontRef idx="minor">
      <a:schemeClr val="tx1"/>
    </cs:fontRef>
    <cs:spPr>
      <a:ln w="9525" cap="flat">
        <a:solidFill>
          <a:srgbClr val="D9D9D9"/>
        </a:solidFill>
        <a:round/>
      </a:ln>
    </cs:spPr>
  </cs:seriesLine>
  <cs:title>
    <cs:lnRef idx="0"/>
    <cs:fillRef idx="0"/>
    <cs:effectRef idx="0"/>
    <cs:fontRef idx="minor">
      <a:schemeClr val="tx1">
        <a:lumMod val="65000"/>
        <a:lumOff val="35000"/>
      </a:schemeClr>
    </cs:fontRef>
    <cs:defRPr sz="1400"/>
  </cs:title>
  <cs:trendline>
    <cs:lnRef idx="0">
      <cs:styleClr val="auto"/>
    </cs:lnRef>
    <cs:fillRef idx="0"/>
    <cs:effectRef idx="0"/>
    <cs:fontRef idx="minor">
      <a:schemeClr val="tx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9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cs:valueAxis>
  <cs:wall>
    <cs:lnRef idx="0"/>
    <cs:fillRef idx="0"/>
    <cs:effectRef idx="0"/>
    <cs:fontRef idx="minor">
      <a:schemeClr val="tx1"/>
    </cs:fontRef>
  </cs:wall>
</cs:chartStyle>
</file>

<file path=ppt/charts/style9.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diagrams/_rels/data1.xml.rels><?xml version="1.0" encoding="UTF-8" standalone="yes"?>
<Relationships xmlns="http://schemas.openxmlformats.org/package/2006/relationships"><Relationship Id="rId8" Type="http://schemas.openxmlformats.org/officeDocument/2006/relationships/image" Target="../media/image18.svg"/><Relationship Id="rId3" Type="http://schemas.openxmlformats.org/officeDocument/2006/relationships/image" Target="../media/image13.png"/><Relationship Id="rId7" Type="http://schemas.openxmlformats.org/officeDocument/2006/relationships/image" Target="../media/image17.png"/><Relationship Id="rId2" Type="http://schemas.openxmlformats.org/officeDocument/2006/relationships/image" Target="../media/image12.svg"/><Relationship Id="rId1" Type="http://schemas.openxmlformats.org/officeDocument/2006/relationships/image" Target="../media/image11.png"/><Relationship Id="rId6" Type="http://schemas.openxmlformats.org/officeDocument/2006/relationships/image" Target="../media/image16.svg"/><Relationship Id="rId5" Type="http://schemas.openxmlformats.org/officeDocument/2006/relationships/image" Target="../media/image15.png"/><Relationship Id="rId4" Type="http://schemas.openxmlformats.org/officeDocument/2006/relationships/image" Target="../media/image14.svg"/></Relationships>
</file>

<file path=ppt/diagrams/_rels/drawing1.xml.rels><?xml version="1.0" encoding="UTF-8" standalone="yes"?>
<Relationships xmlns="http://schemas.openxmlformats.org/package/2006/relationships"><Relationship Id="rId8" Type="http://schemas.openxmlformats.org/officeDocument/2006/relationships/image" Target="../media/image18.svg"/><Relationship Id="rId3" Type="http://schemas.openxmlformats.org/officeDocument/2006/relationships/image" Target="../media/image13.png"/><Relationship Id="rId7" Type="http://schemas.openxmlformats.org/officeDocument/2006/relationships/image" Target="../media/image17.png"/><Relationship Id="rId2" Type="http://schemas.openxmlformats.org/officeDocument/2006/relationships/image" Target="../media/image12.svg"/><Relationship Id="rId1" Type="http://schemas.openxmlformats.org/officeDocument/2006/relationships/image" Target="../media/image11.png"/><Relationship Id="rId6" Type="http://schemas.openxmlformats.org/officeDocument/2006/relationships/image" Target="../media/image16.svg"/><Relationship Id="rId5" Type="http://schemas.openxmlformats.org/officeDocument/2006/relationships/image" Target="../media/image15.png"/><Relationship Id="rId4" Type="http://schemas.openxmlformats.org/officeDocument/2006/relationships/image" Target="../media/image14.sv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CCB81A5-91B0-40F2-BAEE-DFAF8BCFE0C7}" type="doc">
      <dgm:prSet loTypeId="urn:microsoft.com/office/officeart/2005/8/layout/vList3" loCatId="list" qsTypeId="urn:microsoft.com/office/officeart/2005/8/quickstyle/simple1" qsCatId="simple" csTypeId="urn:microsoft.com/office/officeart/2005/8/colors/accent1_2" csCatId="accent1" phldr="1"/>
      <dgm:spPr/>
    </dgm:pt>
    <dgm:pt modelId="{A234D1E4-870D-4C0F-95CE-D75C5CD14EC0}">
      <dgm:prSet phldrT="[Text]"/>
      <dgm:spPr>
        <a:solidFill>
          <a:srgbClr val="9E4ECA"/>
        </a:solidFill>
      </dgm:spPr>
      <dgm:t>
        <a:bodyPr/>
        <a:lstStyle/>
        <a:p>
          <a:pPr algn="ctr"/>
          <a:r>
            <a:rPr lang="en-GB" b="1" dirty="0"/>
            <a:t>Section 1: </a:t>
          </a:r>
          <a:r>
            <a:rPr lang="en-GB" dirty="0"/>
            <a:t>Updates against all Escalation areas with Welsh Government</a:t>
          </a:r>
        </a:p>
      </dgm:t>
    </dgm:pt>
    <dgm:pt modelId="{9DA472F7-1664-40F6-B438-D62D6F3C09E2}" type="parTrans" cxnId="{37826977-176F-40AD-8268-9564D1BE12FB}">
      <dgm:prSet/>
      <dgm:spPr/>
      <dgm:t>
        <a:bodyPr/>
        <a:lstStyle/>
        <a:p>
          <a:endParaRPr lang="en-GB"/>
        </a:p>
      </dgm:t>
    </dgm:pt>
    <dgm:pt modelId="{1ABC5F00-1D96-42C0-984F-5B39B031A9E7}" type="sibTrans" cxnId="{37826977-176F-40AD-8268-9564D1BE12FB}">
      <dgm:prSet/>
      <dgm:spPr/>
      <dgm:t>
        <a:bodyPr/>
        <a:lstStyle/>
        <a:p>
          <a:endParaRPr lang="en-GB"/>
        </a:p>
      </dgm:t>
    </dgm:pt>
    <dgm:pt modelId="{0986C25D-ACCD-455E-9E7A-A6DDC2F8DBD8}">
      <dgm:prSet phldrT="[Text]"/>
      <dgm:spPr>
        <a:solidFill>
          <a:schemeClr val="accent5">
            <a:lumMod val="60000"/>
            <a:lumOff val="40000"/>
          </a:schemeClr>
        </a:solidFill>
      </dgm:spPr>
      <dgm:t>
        <a:bodyPr/>
        <a:lstStyle/>
        <a:p>
          <a:pPr algn="ctr"/>
          <a:endParaRPr lang="en-GB" b="1" dirty="0"/>
        </a:p>
        <a:p>
          <a:pPr algn="ctr"/>
          <a:r>
            <a:rPr lang="en-GB" b="1" dirty="0"/>
            <a:t>Section 2</a:t>
          </a:r>
          <a:r>
            <a:rPr lang="en-GB" dirty="0"/>
            <a:t>: Performance against the Health Board’s Strategic Objectives</a:t>
          </a:r>
        </a:p>
      </dgm:t>
    </dgm:pt>
    <dgm:pt modelId="{96609BE5-B92D-4F92-8CB8-8D3C5BC1E3F5}" type="parTrans" cxnId="{5E297324-D474-424C-A20B-E2E9AEF18465}">
      <dgm:prSet/>
      <dgm:spPr/>
      <dgm:t>
        <a:bodyPr/>
        <a:lstStyle/>
        <a:p>
          <a:endParaRPr lang="en-GB"/>
        </a:p>
      </dgm:t>
    </dgm:pt>
    <dgm:pt modelId="{031278E4-47D8-40CC-8E9A-D8788D8D1381}" type="sibTrans" cxnId="{5E297324-D474-424C-A20B-E2E9AEF18465}">
      <dgm:prSet/>
      <dgm:spPr/>
      <dgm:t>
        <a:bodyPr/>
        <a:lstStyle/>
        <a:p>
          <a:endParaRPr lang="en-GB"/>
        </a:p>
      </dgm:t>
    </dgm:pt>
    <dgm:pt modelId="{325D5468-5A39-49E0-AC6D-DE69E8658A1B}">
      <dgm:prSet phldrT="[Text]"/>
      <dgm:spPr>
        <a:solidFill>
          <a:srgbClr val="00B050"/>
        </a:solidFill>
      </dgm:spPr>
      <dgm:t>
        <a:bodyPr/>
        <a:lstStyle/>
        <a:p>
          <a:r>
            <a:rPr lang="en-GB" dirty="0"/>
            <a:t>Section 4: Updates on Ministerial Enabling Actions</a:t>
          </a:r>
        </a:p>
      </dgm:t>
    </dgm:pt>
    <dgm:pt modelId="{C3CC3D0E-E601-4CEC-A4EA-7040238D7147}" type="parTrans" cxnId="{191211A0-2AD1-4935-A0F1-03D57724C714}">
      <dgm:prSet/>
      <dgm:spPr/>
      <dgm:t>
        <a:bodyPr/>
        <a:lstStyle/>
        <a:p>
          <a:endParaRPr lang="en-GB"/>
        </a:p>
      </dgm:t>
    </dgm:pt>
    <dgm:pt modelId="{77562E8B-2486-4DB2-A986-C3E6FF2E06A2}" type="sibTrans" cxnId="{191211A0-2AD1-4935-A0F1-03D57724C714}">
      <dgm:prSet/>
      <dgm:spPr/>
      <dgm:t>
        <a:bodyPr/>
        <a:lstStyle/>
        <a:p>
          <a:endParaRPr lang="en-GB"/>
        </a:p>
      </dgm:t>
    </dgm:pt>
    <dgm:pt modelId="{FB9320CF-4C4C-46C8-9228-ECCB91AA990D}">
      <dgm:prSet/>
      <dgm:spPr>
        <a:solidFill>
          <a:schemeClr val="accent5">
            <a:lumMod val="60000"/>
            <a:lumOff val="40000"/>
          </a:schemeClr>
        </a:solidFill>
      </dgm:spPr>
      <dgm:t>
        <a:bodyPr/>
        <a:lstStyle/>
        <a:p>
          <a:pPr algn="l"/>
          <a:endParaRPr lang="en-GB" dirty="0"/>
        </a:p>
      </dgm:t>
    </dgm:pt>
    <dgm:pt modelId="{DCA3AF48-331A-4004-B0C9-0B02D352FEB4}" type="parTrans" cxnId="{67CF27F7-EB08-4567-A68B-EDF885977A72}">
      <dgm:prSet/>
      <dgm:spPr/>
      <dgm:t>
        <a:bodyPr/>
        <a:lstStyle/>
        <a:p>
          <a:endParaRPr lang="en-GB"/>
        </a:p>
      </dgm:t>
    </dgm:pt>
    <dgm:pt modelId="{1BD6215B-30CC-4468-AC86-462C69F0E2BC}" type="sibTrans" cxnId="{67CF27F7-EB08-4567-A68B-EDF885977A72}">
      <dgm:prSet/>
      <dgm:spPr/>
      <dgm:t>
        <a:bodyPr/>
        <a:lstStyle/>
        <a:p>
          <a:endParaRPr lang="en-GB"/>
        </a:p>
      </dgm:t>
    </dgm:pt>
    <dgm:pt modelId="{6FE8D014-F6A4-43E6-8B6E-27A7A69A9E0E}">
      <dgm:prSet phldrT="[Text]"/>
      <dgm:spPr>
        <a:solidFill>
          <a:srgbClr val="4EB3BE"/>
        </a:solidFill>
      </dgm:spPr>
      <dgm:t>
        <a:bodyPr/>
        <a:lstStyle/>
        <a:p>
          <a:pPr algn="ctr"/>
          <a:endParaRPr lang="en-GB" b="1" dirty="0"/>
        </a:p>
        <a:p>
          <a:pPr algn="ctr"/>
          <a:r>
            <a:rPr lang="en-GB" b="1" dirty="0"/>
            <a:t>Section 3</a:t>
          </a:r>
          <a:r>
            <a:rPr lang="en-GB" dirty="0"/>
            <a:t>: Service Specific Updates</a:t>
          </a:r>
        </a:p>
      </dgm:t>
    </dgm:pt>
    <dgm:pt modelId="{F5E7A9B1-4FDC-4139-97DE-84AFD44C58F3}" type="parTrans" cxnId="{39BE43D5-384F-4B4C-890C-CD9AA8C4179D}">
      <dgm:prSet/>
      <dgm:spPr/>
      <dgm:t>
        <a:bodyPr/>
        <a:lstStyle/>
        <a:p>
          <a:endParaRPr lang="en-GB"/>
        </a:p>
      </dgm:t>
    </dgm:pt>
    <dgm:pt modelId="{34756629-E74C-4A2B-986C-B90824477568}" type="sibTrans" cxnId="{39BE43D5-384F-4B4C-890C-CD9AA8C4179D}">
      <dgm:prSet/>
      <dgm:spPr/>
      <dgm:t>
        <a:bodyPr/>
        <a:lstStyle/>
        <a:p>
          <a:endParaRPr lang="en-GB"/>
        </a:p>
      </dgm:t>
    </dgm:pt>
    <dgm:pt modelId="{4F84AD97-1977-4A55-A108-C3807F42D8B5}">
      <dgm:prSet/>
      <dgm:spPr>
        <a:solidFill>
          <a:srgbClr val="4EB3BE"/>
        </a:solidFill>
      </dgm:spPr>
      <dgm:t>
        <a:bodyPr/>
        <a:lstStyle/>
        <a:p>
          <a:pPr algn="l"/>
          <a:endParaRPr lang="en-GB"/>
        </a:p>
      </dgm:t>
    </dgm:pt>
    <dgm:pt modelId="{C99259A3-04A2-4E4C-ACCC-CB24B54DEF5E}" type="parTrans" cxnId="{0F7E7BA3-D435-4C08-AAEB-D423F7745409}">
      <dgm:prSet/>
      <dgm:spPr/>
      <dgm:t>
        <a:bodyPr/>
        <a:lstStyle/>
        <a:p>
          <a:endParaRPr lang="en-GB"/>
        </a:p>
      </dgm:t>
    </dgm:pt>
    <dgm:pt modelId="{53F8A35F-BF8C-4EDB-97AF-86195C8FB655}" type="sibTrans" cxnId="{0F7E7BA3-D435-4C08-AAEB-D423F7745409}">
      <dgm:prSet/>
      <dgm:spPr/>
      <dgm:t>
        <a:bodyPr/>
        <a:lstStyle/>
        <a:p>
          <a:endParaRPr lang="en-GB"/>
        </a:p>
      </dgm:t>
    </dgm:pt>
    <dgm:pt modelId="{FEFE71CE-EB5C-4199-8D48-4A7544A10A1A}" type="pres">
      <dgm:prSet presAssocID="{6CCB81A5-91B0-40F2-BAEE-DFAF8BCFE0C7}" presName="linearFlow" presStyleCnt="0">
        <dgm:presLayoutVars>
          <dgm:dir/>
          <dgm:resizeHandles val="exact"/>
        </dgm:presLayoutVars>
      </dgm:prSet>
      <dgm:spPr/>
    </dgm:pt>
    <dgm:pt modelId="{18DB83F6-6A68-46FF-AC90-5333A3AE1AD8}" type="pres">
      <dgm:prSet presAssocID="{A234D1E4-870D-4C0F-95CE-D75C5CD14EC0}" presName="composite" presStyleCnt="0"/>
      <dgm:spPr/>
    </dgm:pt>
    <dgm:pt modelId="{F9E476B7-A246-4EEE-9E1A-6E631012DA9E}" type="pres">
      <dgm:prSet presAssocID="{A234D1E4-870D-4C0F-95CE-D75C5CD14EC0}" presName="imgShp" presStyleLbl="fgImgPlace1" presStyleIdx="0" presStyleCnt="4"/>
      <dgm:spPr>
        <a:blipFill>
          <a:blip xmlns:r="http://schemas.openxmlformats.org/officeDocument/2006/relationships" r:embed="rId1">
            <a:extLst>
              <a:ext uri="{96DAC541-7B7A-43D3-8B79-37D633B846F1}">
                <asvg:svgBlip xmlns:asvg="http://schemas.microsoft.com/office/drawing/2016/SVG/main" r:embed="rId2"/>
              </a:ext>
            </a:extLst>
          </a:blip>
          <a:srcRect/>
          <a:stretch>
            <a:fillRect/>
          </a:stretch>
        </a:blipFill>
        <a:ln>
          <a:noFill/>
        </a:ln>
      </dgm:spPr>
      <dgm:extLst>
        <a:ext uri="{E40237B7-FDA0-4F09-8148-C483321AD2D9}">
          <dgm14:cNvPr xmlns:dgm14="http://schemas.microsoft.com/office/drawing/2010/diagram" id="0" name="" descr="Checklist with solid fill"/>
        </a:ext>
      </dgm:extLst>
    </dgm:pt>
    <dgm:pt modelId="{2094783E-7C65-48B5-8ADA-5899B25B8974}" type="pres">
      <dgm:prSet presAssocID="{A234D1E4-870D-4C0F-95CE-D75C5CD14EC0}" presName="txShp" presStyleLbl="node1" presStyleIdx="0" presStyleCnt="4" custLinFactNeighborX="8345" custLinFactNeighborY="639">
        <dgm:presLayoutVars>
          <dgm:bulletEnabled val="1"/>
        </dgm:presLayoutVars>
      </dgm:prSet>
      <dgm:spPr/>
    </dgm:pt>
    <dgm:pt modelId="{D2E4F8DB-AD73-40B6-8430-D102E20CDADF}" type="pres">
      <dgm:prSet presAssocID="{1ABC5F00-1D96-42C0-984F-5B39B031A9E7}" presName="spacing" presStyleCnt="0"/>
      <dgm:spPr/>
    </dgm:pt>
    <dgm:pt modelId="{C72CFC3C-1B6E-449F-9600-CB2C06FA36D6}" type="pres">
      <dgm:prSet presAssocID="{0986C25D-ACCD-455E-9E7A-A6DDC2F8DBD8}" presName="composite" presStyleCnt="0"/>
      <dgm:spPr/>
    </dgm:pt>
    <dgm:pt modelId="{C0FBD90D-9B30-43B9-97E9-94BEF7DC7598}" type="pres">
      <dgm:prSet presAssocID="{0986C25D-ACCD-455E-9E7A-A6DDC2F8DBD8}" presName="imgShp" presStyleLbl="fgImgPlace1" presStyleIdx="1" presStyleCnt="4"/>
      <dgm:spPr>
        <a:blipFill>
          <a:blip xmlns:r="http://schemas.openxmlformats.org/officeDocument/2006/relationships" r:embed="rId3">
            <a:extLst>
              <a:ext uri="{96DAC541-7B7A-43D3-8B79-37D633B846F1}">
                <asvg:svgBlip xmlns:asvg="http://schemas.microsoft.com/office/drawing/2016/SVG/main" r:embed="rId4"/>
              </a:ext>
            </a:extLst>
          </a:blip>
          <a:srcRect/>
          <a:stretch>
            <a:fillRect/>
          </a:stretch>
        </a:blipFill>
        <a:ln>
          <a:noFill/>
        </a:ln>
      </dgm:spPr>
      <dgm:extLst>
        <a:ext uri="{E40237B7-FDA0-4F09-8148-C483321AD2D9}">
          <dgm14:cNvPr xmlns:dgm14="http://schemas.microsoft.com/office/drawing/2010/diagram" id="0" name="" descr="Bar graph with upward trend with solid fill"/>
        </a:ext>
      </dgm:extLst>
    </dgm:pt>
    <dgm:pt modelId="{D2AFC09E-EE91-46FC-A104-32B60545D046}" type="pres">
      <dgm:prSet presAssocID="{0986C25D-ACCD-455E-9E7A-A6DDC2F8DBD8}" presName="txShp" presStyleLbl="node1" presStyleIdx="1" presStyleCnt="4" custLinFactNeighborX="9008" custLinFactNeighborY="-5786">
        <dgm:presLayoutVars>
          <dgm:bulletEnabled val="1"/>
        </dgm:presLayoutVars>
      </dgm:prSet>
      <dgm:spPr/>
    </dgm:pt>
    <dgm:pt modelId="{25DE397E-79C9-4433-B8B0-D589D30F6C07}" type="pres">
      <dgm:prSet presAssocID="{031278E4-47D8-40CC-8E9A-D8788D8D1381}" presName="spacing" presStyleCnt="0"/>
      <dgm:spPr/>
    </dgm:pt>
    <dgm:pt modelId="{F7B9B2D7-A503-40E1-B12E-6ECD9441DFF3}" type="pres">
      <dgm:prSet presAssocID="{6FE8D014-F6A4-43E6-8B6E-27A7A69A9E0E}" presName="composite" presStyleCnt="0"/>
      <dgm:spPr/>
    </dgm:pt>
    <dgm:pt modelId="{5BFA6665-1F33-4D4C-9527-789645D89B43}" type="pres">
      <dgm:prSet presAssocID="{6FE8D014-F6A4-43E6-8B6E-27A7A69A9E0E}" presName="imgShp" presStyleLbl="fgImgPlace1" presStyleIdx="2" presStyleCnt="4"/>
      <dgm:spPr>
        <a:blipFill>
          <a:blip xmlns:r="http://schemas.openxmlformats.org/officeDocument/2006/relationships" r:embed="rId5">
            <a:extLst>
              <a:ext uri="{96DAC541-7B7A-43D3-8B79-37D633B846F1}">
                <asvg:svgBlip xmlns:asvg="http://schemas.microsoft.com/office/drawing/2016/SVG/main" r:embed="rId6"/>
              </a:ext>
            </a:extLst>
          </a:blip>
          <a:srcRect/>
          <a:stretch>
            <a:fillRect/>
          </a:stretch>
        </a:blipFill>
      </dgm:spPr>
      <dgm:extLst>
        <a:ext uri="{E40237B7-FDA0-4F09-8148-C483321AD2D9}">
          <dgm14:cNvPr xmlns:dgm14="http://schemas.microsoft.com/office/drawing/2010/diagram" id="0" name="" descr="Business Growth with solid fill"/>
        </a:ext>
      </dgm:extLst>
    </dgm:pt>
    <dgm:pt modelId="{5DDC43BC-921E-45A5-8DDB-80AAB6F63EE0}" type="pres">
      <dgm:prSet presAssocID="{6FE8D014-F6A4-43E6-8B6E-27A7A69A9E0E}" presName="txShp" presStyleLbl="node1" presStyleIdx="2" presStyleCnt="4" custLinFactNeighborX="9008" custLinFactNeighborY="-5786">
        <dgm:presLayoutVars>
          <dgm:bulletEnabled val="1"/>
        </dgm:presLayoutVars>
      </dgm:prSet>
      <dgm:spPr/>
    </dgm:pt>
    <dgm:pt modelId="{FD62A244-462A-4E1C-9F45-5336CB3B9A7E}" type="pres">
      <dgm:prSet presAssocID="{34756629-E74C-4A2B-986C-B90824477568}" presName="spacing" presStyleCnt="0"/>
      <dgm:spPr/>
    </dgm:pt>
    <dgm:pt modelId="{82E65E3F-32F9-4606-8767-4277B08337D8}" type="pres">
      <dgm:prSet presAssocID="{325D5468-5A39-49E0-AC6D-DE69E8658A1B}" presName="composite" presStyleCnt="0"/>
      <dgm:spPr/>
    </dgm:pt>
    <dgm:pt modelId="{4296A84E-6113-4C1F-9DB6-B4931C946519}" type="pres">
      <dgm:prSet presAssocID="{325D5468-5A39-49E0-AC6D-DE69E8658A1B}" presName="imgShp" presStyleLbl="fgImgPlace1" presStyleIdx="3" presStyleCnt="4" custLinFactNeighborX="4598" custLinFactNeighborY="-6907"/>
      <dgm:spPr>
        <a:blipFill>
          <a:blip xmlns:r="http://schemas.openxmlformats.org/officeDocument/2006/relationships" r:embed="rId7">
            <a:extLst>
              <a:ext uri="{96DAC541-7B7A-43D3-8B79-37D633B846F1}">
                <asvg:svgBlip xmlns:asvg="http://schemas.microsoft.com/office/drawing/2016/SVG/main" r:embed="rId8"/>
              </a:ext>
            </a:extLst>
          </a:blip>
          <a:srcRect/>
          <a:stretch>
            <a:fillRect/>
          </a:stretch>
        </a:blipFill>
        <a:ln>
          <a:noFill/>
        </a:ln>
      </dgm:spPr>
      <dgm:extLst>
        <a:ext uri="{E40237B7-FDA0-4F09-8148-C483321AD2D9}">
          <dgm14:cNvPr xmlns:dgm14="http://schemas.microsoft.com/office/drawing/2010/diagram" id="0" name="" descr="Blog with solid fill"/>
        </a:ext>
      </dgm:extLst>
    </dgm:pt>
    <dgm:pt modelId="{3594E73D-CEFD-40FB-B959-50ED248AB200}" type="pres">
      <dgm:prSet presAssocID="{325D5468-5A39-49E0-AC6D-DE69E8658A1B}" presName="txShp" presStyleLbl="node1" presStyleIdx="3" presStyleCnt="4" custLinFactNeighborX="9008" custLinFactNeighborY="-10295">
        <dgm:presLayoutVars>
          <dgm:bulletEnabled val="1"/>
        </dgm:presLayoutVars>
      </dgm:prSet>
      <dgm:spPr/>
    </dgm:pt>
  </dgm:ptLst>
  <dgm:cxnLst>
    <dgm:cxn modelId="{855C2917-CE23-4928-A738-F0B5A56B7EE1}" type="presOf" srcId="{325D5468-5A39-49E0-AC6D-DE69E8658A1B}" destId="{3594E73D-CEFD-40FB-B959-50ED248AB200}" srcOrd="0" destOrd="0" presId="urn:microsoft.com/office/officeart/2005/8/layout/vList3"/>
    <dgm:cxn modelId="{5E297324-D474-424C-A20B-E2E9AEF18465}" srcId="{6CCB81A5-91B0-40F2-BAEE-DFAF8BCFE0C7}" destId="{0986C25D-ACCD-455E-9E7A-A6DDC2F8DBD8}" srcOrd="1" destOrd="0" parTransId="{96609BE5-B92D-4F92-8CB8-8D3C5BC1E3F5}" sibTransId="{031278E4-47D8-40CC-8E9A-D8788D8D1381}"/>
    <dgm:cxn modelId="{66CE8366-BAAE-470E-A092-92D8DA48C2C7}" type="presOf" srcId="{6CCB81A5-91B0-40F2-BAEE-DFAF8BCFE0C7}" destId="{FEFE71CE-EB5C-4199-8D48-4A7544A10A1A}" srcOrd="0" destOrd="0" presId="urn:microsoft.com/office/officeart/2005/8/layout/vList3"/>
    <dgm:cxn modelId="{84C46467-F15D-4E74-A288-154C81A432F8}" type="presOf" srcId="{6FE8D014-F6A4-43E6-8B6E-27A7A69A9E0E}" destId="{5DDC43BC-921E-45A5-8DDB-80AAB6F63EE0}" srcOrd="0" destOrd="0" presId="urn:microsoft.com/office/officeart/2005/8/layout/vList3"/>
    <dgm:cxn modelId="{38B7266C-DE8F-43AB-9200-640B1382F0D0}" type="presOf" srcId="{0986C25D-ACCD-455E-9E7A-A6DDC2F8DBD8}" destId="{D2AFC09E-EE91-46FC-A104-32B60545D046}" srcOrd="0" destOrd="0" presId="urn:microsoft.com/office/officeart/2005/8/layout/vList3"/>
    <dgm:cxn modelId="{E5404F74-C553-46FE-9E48-F5581C14FCC3}" type="presOf" srcId="{4F84AD97-1977-4A55-A108-C3807F42D8B5}" destId="{5DDC43BC-921E-45A5-8DDB-80AAB6F63EE0}" srcOrd="0" destOrd="1" presId="urn:microsoft.com/office/officeart/2005/8/layout/vList3"/>
    <dgm:cxn modelId="{37826977-176F-40AD-8268-9564D1BE12FB}" srcId="{6CCB81A5-91B0-40F2-BAEE-DFAF8BCFE0C7}" destId="{A234D1E4-870D-4C0F-95CE-D75C5CD14EC0}" srcOrd="0" destOrd="0" parTransId="{9DA472F7-1664-40F6-B438-D62D6F3C09E2}" sibTransId="{1ABC5F00-1D96-42C0-984F-5B39B031A9E7}"/>
    <dgm:cxn modelId="{191211A0-2AD1-4935-A0F1-03D57724C714}" srcId="{6CCB81A5-91B0-40F2-BAEE-DFAF8BCFE0C7}" destId="{325D5468-5A39-49E0-AC6D-DE69E8658A1B}" srcOrd="3" destOrd="0" parTransId="{C3CC3D0E-E601-4CEC-A4EA-7040238D7147}" sibTransId="{77562E8B-2486-4DB2-A986-C3E6FF2E06A2}"/>
    <dgm:cxn modelId="{0F7E7BA3-D435-4C08-AAEB-D423F7745409}" srcId="{6FE8D014-F6A4-43E6-8B6E-27A7A69A9E0E}" destId="{4F84AD97-1977-4A55-A108-C3807F42D8B5}" srcOrd="0" destOrd="0" parTransId="{C99259A3-04A2-4E4C-ACCC-CB24B54DEF5E}" sibTransId="{53F8A35F-BF8C-4EDB-97AF-86195C8FB655}"/>
    <dgm:cxn modelId="{B5D6A3C8-EDDE-482E-B402-8596C2E4D51F}" type="presOf" srcId="{FB9320CF-4C4C-46C8-9228-ECCB91AA990D}" destId="{D2AFC09E-EE91-46FC-A104-32B60545D046}" srcOrd="0" destOrd="1" presId="urn:microsoft.com/office/officeart/2005/8/layout/vList3"/>
    <dgm:cxn modelId="{39BE43D5-384F-4B4C-890C-CD9AA8C4179D}" srcId="{6CCB81A5-91B0-40F2-BAEE-DFAF8BCFE0C7}" destId="{6FE8D014-F6A4-43E6-8B6E-27A7A69A9E0E}" srcOrd="2" destOrd="0" parTransId="{F5E7A9B1-4FDC-4139-97DE-84AFD44C58F3}" sibTransId="{34756629-E74C-4A2B-986C-B90824477568}"/>
    <dgm:cxn modelId="{149C4ADC-DD30-48BD-8E18-57A2B525BED9}" type="presOf" srcId="{A234D1E4-870D-4C0F-95CE-D75C5CD14EC0}" destId="{2094783E-7C65-48B5-8ADA-5899B25B8974}" srcOrd="0" destOrd="0" presId="urn:microsoft.com/office/officeart/2005/8/layout/vList3"/>
    <dgm:cxn modelId="{67CF27F7-EB08-4567-A68B-EDF885977A72}" srcId="{0986C25D-ACCD-455E-9E7A-A6DDC2F8DBD8}" destId="{FB9320CF-4C4C-46C8-9228-ECCB91AA990D}" srcOrd="0" destOrd="0" parTransId="{DCA3AF48-331A-4004-B0C9-0B02D352FEB4}" sibTransId="{1BD6215B-30CC-4468-AC86-462C69F0E2BC}"/>
    <dgm:cxn modelId="{8F37962A-363B-403F-8436-894FBB8926A7}" type="presParOf" srcId="{FEFE71CE-EB5C-4199-8D48-4A7544A10A1A}" destId="{18DB83F6-6A68-46FF-AC90-5333A3AE1AD8}" srcOrd="0" destOrd="0" presId="urn:microsoft.com/office/officeart/2005/8/layout/vList3"/>
    <dgm:cxn modelId="{E8A452AA-BEB8-4ABB-B701-78B024B44AD0}" type="presParOf" srcId="{18DB83F6-6A68-46FF-AC90-5333A3AE1AD8}" destId="{F9E476B7-A246-4EEE-9E1A-6E631012DA9E}" srcOrd="0" destOrd="0" presId="urn:microsoft.com/office/officeart/2005/8/layout/vList3"/>
    <dgm:cxn modelId="{65249FB1-8416-44EB-989B-5722279B4A79}" type="presParOf" srcId="{18DB83F6-6A68-46FF-AC90-5333A3AE1AD8}" destId="{2094783E-7C65-48B5-8ADA-5899B25B8974}" srcOrd="1" destOrd="0" presId="urn:microsoft.com/office/officeart/2005/8/layout/vList3"/>
    <dgm:cxn modelId="{110981BC-0F5E-44FF-92B1-02494AC8C4DD}" type="presParOf" srcId="{FEFE71CE-EB5C-4199-8D48-4A7544A10A1A}" destId="{D2E4F8DB-AD73-40B6-8430-D102E20CDADF}" srcOrd="1" destOrd="0" presId="urn:microsoft.com/office/officeart/2005/8/layout/vList3"/>
    <dgm:cxn modelId="{6C1C195C-0C7F-4F21-87E2-640BAFD80EB2}" type="presParOf" srcId="{FEFE71CE-EB5C-4199-8D48-4A7544A10A1A}" destId="{C72CFC3C-1B6E-449F-9600-CB2C06FA36D6}" srcOrd="2" destOrd="0" presId="urn:microsoft.com/office/officeart/2005/8/layout/vList3"/>
    <dgm:cxn modelId="{CFA8043F-1D4F-4D3A-AA82-99D34F7EB314}" type="presParOf" srcId="{C72CFC3C-1B6E-449F-9600-CB2C06FA36D6}" destId="{C0FBD90D-9B30-43B9-97E9-94BEF7DC7598}" srcOrd="0" destOrd="0" presId="urn:microsoft.com/office/officeart/2005/8/layout/vList3"/>
    <dgm:cxn modelId="{746B31CC-D077-48F2-8109-78CDA3A20290}" type="presParOf" srcId="{C72CFC3C-1B6E-449F-9600-CB2C06FA36D6}" destId="{D2AFC09E-EE91-46FC-A104-32B60545D046}" srcOrd="1" destOrd="0" presId="urn:microsoft.com/office/officeart/2005/8/layout/vList3"/>
    <dgm:cxn modelId="{BE82FB04-3463-473E-B73C-8C32E073691E}" type="presParOf" srcId="{FEFE71CE-EB5C-4199-8D48-4A7544A10A1A}" destId="{25DE397E-79C9-4433-B8B0-D589D30F6C07}" srcOrd="3" destOrd="0" presId="urn:microsoft.com/office/officeart/2005/8/layout/vList3"/>
    <dgm:cxn modelId="{A93199D4-1081-4422-BF99-E6E3B82230F6}" type="presParOf" srcId="{FEFE71CE-EB5C-4199-8D48-4A7544A10A1A}" destId="{F7B9B2D7-A503-40E1-B12E-6ECD9441DFF3}" srcOrd="4" destOrd="0" presId="urn:microsoft.com/office/officeart/2005/8/layout/vList3"/>
    <dgm:cxn modelId="{D05897A7-0B20-4FDC-98B4-268F0D8A602C}" type="presParOf" srcId="{F7B9B2D7-A503-40E1-B12E-6ECD9441DFF3}" destId="{5BFA6665-1F33-4D4C-9527-789645D89B43}" srcOrd="0" destOrd="0" presId="urn:microsoft.com/office/officeart/2005/8/layout/vList3"/>
    <dgm:cxn modelId="{E24E4B37-2C4A-4465-A1AA-C325634CA1EF}" type="presParOf" srcId="{F7B9B2D7-A503-40E1-B12E-6ECD9441DFF3}" destId="{5DDC43BC-921E-45A5-8DDB-80AAB6F63EE0}" srcOrd="1" destOrd="0" presId="urn:microsoft.com/office/officeart/2005/8/layout/vList3"/>
    <dgm:cxn modelId="{B50E4563-FC64-479E-A8D3-F904CE9EF414}" type="presParOf" srcId="{FEFE71CE-EB5C-4199-8D48-4A7544A10A1A}" destId="{FD62A244-462A-4E1C-9F45-5336CB3B9A7E}" srcOrd="5" destOrd="0" presId="urn:microsoft.com/office/officeart/2005/8/layout/vList3"/>
    <dgm:cxn modelId="{4B26EECB-93B8-41C1-8A36-C87ACB643832}" type="presParOf" srcId="{FEFE71CE-EB5C-4199-8D48-4A7544A10A1A}" destId="{82E65E3F-32F9-4606-8767-4277B08337D8}" srcOrd="6" destOrd="0" presId="urn:microsoft.com/office/officeart/2005/8/layout/vList3"/>
    <dgm:cxn modelId="{F3591DF2-3DB6-4EC3-BDD1-A93329D6FA75}" type="presParOf" srcId="{82E65E3F-32F9-4606-8767-4277B08337D8}" destId="{4296A84E-6113-4C1F-9DB6-B4931C946519}" srcOrd="0" destOrd="0" presId="urn:microsoft.com/office/officeart/2005/8/layout/vList3"/>
    <dgm:cxn modelId="{595EC52F-61F3-44D7-8F50-9A44D8ECD261}" type="presParOf" srcId="{82E65E3F-32F9-4606-8767-4277B08337D8}" destId="{3594E73D-CEFD-40FB-B959-50ED248AB200}" srcOrd="1" destOrd="0" presId="urn:microsoft.com/office/officeart/2005/8/layout/vList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094783E-7C65-48B5-8ADA-5899B25B8974}">
      <dsp:nvSpPr>
        <dsp:cNvPr id="0" name=""/>
        <dsp:cNvSpPr/>
      </dsp:nvSpPr>
      <dsp:spPr>
        <a:xfrm rot="10800000">
          <a:off x="4270314" y="14770"/>
          <a:ext cx="11502771" cy="1652374"/>
        </a:xfrm>
        <a:prstGeom prst="homePlate">
          <a:avLst/>
        </a:prstGeom>
        <a:solidFill>
          <a:srgbClr val="9E4ECA"/>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28651" tIns="106680" rIns="199136" bIns="106680" numCol="1" spcCol="1270" anchor="ctr" anchorCtr="0">
          <a:noAutofit/>
        </a:bodyPr>
        <a:lstStyle/>
        <a:p>
          <a:pPr marL="0" lvl="0" indent="0" algn="ctr" defTabSz="1244600">
            <a:lnSpc>
              <a:spcPct val="90000"/>
            </a:lnSpc>
            <a:spcBef>
              <a:spcPct val="0"/>
            </a:spcBef>
            <a:spcAft>
              <a:spcPct val="35000"/>
            </a:spcAft>
            <a:buNone/>
          </a:pPr>
          <a:r>
            <a:rPr lang="en-GB" sz="2800" b="1" kern="1200" dirty="0"/>
            <a:t>Section 1: </a:t>
          </a:r>
          <a:r>
            <a:rPr lang="en-GB" sz="2800" kern="1200" dirty="0"/>
            <a:t>Updates against all Escalation areas with Welsh Government</a:t>
          </a:r>
        </a:p>
      </dsp:txBody>
      <dsp:txXfrm rot="10800000">
        <a:off x="4683407" y="14770"/>
        <a:ext cx="11089678" cy="1652374"/>
      </dsp:txXfrm>
    </dsp:sp>
    <dsp:sp modelId="{F9E476B7-A246-4EEE-9E1A-6E631012DA9E}">
      <dsp:nvSpPr>
        <dsp:cNvPr id="0" name=""/>
        <dsp:cNvSpPr/>
      </dsp:nvSpPr>
      <dsp:spPr>
        <a:xfrm>
          <a:off x="2484220" y="4211"/>
          <a:ext cx="1652374" cy="1652374"/>
        </a:xfrm>
        <a:prstGeom prst="ellipse">
          <a:avLst/>
        </a:prstGeom>
        <a:blipFill>
          <a:blip xmlns:r="http://schemas.openxmlformats.org/officeDocument/2006/relationships" r:embed="rId1">
            <a:extLst>
              <a:ext uri="{96DAC541-7B7A-43D3-8B79-37D633B846F1}">
                <asvg:svgBlip xmlns:asvg="http://schemas.microsoft.com/office/drawing/2016/SVG/main" r:embed="rId2"/>
              </a:ext>
            </a:extLst>
          </a:blip>
          <a:srcRect/>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dsp:style>
    </dsp:sp>
    <dsp:sp modelId="{D2AFC09E-EE91-46FC-A104-32B60545D046}">
      <dsp:nvSpPr>
        <dsp:cNvPr id="0" name=""/>
        <dsp:cNvSpPr/>
      </dsp:nvSpPr>
      <dsp:spPr>
        <a:xfrm rot="10800000">
          <a:off x="4346577" y="2054226"/>
          <a:ext cx="11502771" cy="1652374"/>
        </a:xfrm>
        <a:prstGeom prst="homePlate">
          <a:avLst/>
        </a:prstGeom>
        <a:solidFill>
          <a:schemeClr val="accent5">
            <a:lumMod val="60000"/>
            <a:lumOff val="4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28651" tIns="106680" rIns="199136" bIns="106680" numCol="1" spcCol="1270" anchor="t" anchorCtr="0">
          <a:noAutofit/>
        </a:bodyPr>
        <a:lstStyle/>
        <a:p>
          <a:pPr marL="0" lvl="0" indent="0" algn="ctr" defTabSz="1244600">
            <a:lnSpc>
              <a:spcPct val="90000"/>
            </a:lnSpc>
            <a:spcBef>
              <a:spcPct val="0"/>
            </a:spcBef>
            <a:spcAft>
              <a:spcPct val="35000"/>
            </a:spcAft>
            <a:buNone/>
          </a:pPr>
          <a:endParaRPr lang="en-GB" sz="2800" b="1" kern="1200" dirty="0"/>
        </a:p>
        <a:p>
          <a:pPr marL="0" lvl="0" indent="0" algn="ctr" defTabSz="1244600">
            <a:lnSpc>
              <a:spcPct val="90000"/>
            </a:lnSpc>
            <a:spcBef>
              <a:spcPct val="0"/>
            </a:spcBef>
            <a:spcAft>
              <a:spcPct val="35000"/>
            </a:spcAft>
            <a:buNone/>
          </a:pPr>
          <a:r>
            <a:rPr lang="en-GB" sz="2800" b="1" kern="1200" dirty="0"/>
            <a:t>Section 2</a:t>
          </a:r>
          <a:r>
            <a:rPr lang="en-GB" sz="2800" kern="1200" dirty="0"/>
            <a:t>: Performance against the Health Board’s Strategic Objectives</a:t>
          </a:r>
        </a:p>
        <a:p>
          <a:pPr marL="228600" lvl="1" indent="-228600" algn="l" defTabSz="977900">
            <a:lnSpc>
              <a:spcPct val="90000"/>
            </a:lnSpc>
            <a:spcBef>
              <a:spcPct val="0"/>
            </a:spcBef>
            <a:spcAft>
              <a:spcPct val="15000"/>
            </a:spcAft>
            <a:buChar char="•"/>
          </a:pPr>
          <a:endParaRPr lang="en-GB" sz="2200" kern="1200" dirty="0"/>
        </a:p>
      </dsp:txBody>
      <dsp:txXfrm rot="10800000">
        <a:off x="4759670" y="2054226"/>
        <a:ext cx="11089678" cy="1652374"/>
      </dsp:txXfrm>
    </dsp:sp>
    <dsp:sp modelId="{C0FBD90D-9B30-43B9-97E9-94BEF7DC7598}">
      <dsp:nvSpPr>
        <dsp:cNvPr id="0" name=""/>
        <dsp:cNvSpPr/>
      </dsp:nvSpPr>
      <dsp:spPr>
        <a:xfrm>
          <a:off x="2484220" y="2149832"/>
          <a:ext cx="1652374" cy="1652374"/>
        </a:xfrm>
        <a:prstGeom prst="ellipse">
          <a:avLst/>
        </a:prstGeom>
        <a:blipFill>
          <a:blip xmlns:r="http://schemas.openxmlformats.org/officeDocument/2006/relationships" r:embed="rId3">
            <a:extLst>
              <a:ext uri="{96DAC541-7B7A-43D3-8B79-37D633B846F1}">
                <asvg:svgBlip xmlns:asvg="http://schemas.microsoft.com/office/drawing/2016/SVG/main" r:embed="rId4"/>
              </a:ext>
            </a:extLst>
          </a:blip>
          <a:srcRect/>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dsp:style>
    </dsp:sp>
    <dsp:sp modelId="{5DDC43BC-921E-45A5-8DDB-80AAB6F63EE0}">
      <dsp:nvSpPr>
        <dsp:cNvPr id="0" name=""/>
        <dsp:cNvSpPr/>
      </dsp:nvSpPr>
      <dsp:spPr>
        <a:xfrm rot="10800000">
          <a:off x="4346577" y="4199847"/>
          <a:ext cx="11502771" cy="1652374"/>
        </a:xfrm>
        <a:prstGeom prst="homePlate">
          <a:avLst/>
        </a:prstGeom>
        <a:solidFill>
          <a:srgbClr val="4EB3BE"/>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28651" tIns="106680" rIns="199136" bIns="106680" numCol="1" spcCol="1270" anchor="t" anchorCtr="0">
          <a:noAutofit/>
        </a:bodyPr>
        <a:lstStyle/>
        <a:p>
          <a:pPr marL="0" lvl="0" indent="0" algn="ctr" defTabSz="1244600">
            <a:lnSpc>
              <a:spcPct val="90000"/>
            </a:lnSpc>
            <a:spcBef>
              <a:spcPct val="0"/>
            </a:spcBef>
            <a:spcAft>
              <a:spcPct val="35000"/>
            </a:spcAft>
            <a:buNone/>
          </a:pPr>
          <a:endParaRPr lang="en-GB" sz="2800" b="1" kern="1200" dirty="0"/>
        </a:p>
        <a:p>
          <a:pPr marL="0" lvl="0" indent="0" algn="ctr" defTabSz="1244600">
            <a:lnSpc>
              <a:spcPct val="90000"/>
            </a:lnSpc>
            <a:spcBef>
              <a:spcPct val="0"/>
            </a:spcBef>
            <a:spcAft>
              <a:spcPct val="35000"/>
            </a:spcAft>
            <a:buNone/>
          </a:pPr>
          <a:r>
            <a:rPr lang="en-GB" sz="2800" b="1" kern="1200" dirty="0"/>
            <a:t>Section 3</a:t>
          </a:r>
          <a:r>
            <a:rPr lang="en-GB" sz="2800" kern="1200" dirty="0"/>
            <a:t>: Service Specific Updates</a:t>
          </a:r>
        </a:p>
        <a:p>
          <a:pPr marL="228600" lvl="1" indent="-228600" algn="l" defTabSz="977900">
            <a:lnSpc>
              <a:spcPct val="90000"/>
            </a:lnSpc>
            <a:spcBef>
              <a:spcPct val="0"/>
            </a:spcBef>
            <a:spcAft>
              <a:spcPct val="15000"/>
            </a:spcAft>
            <a:buChar char="•"/>
          </a:pPr>
          <a:endParaRPr lang="en-GB" sz="2200" kern="1200"/>
        </a:p>
      </dsp:txBody>
      <dsp:txXfrm rot="10800000">
        <a:off x="4759670" y="4199847"/>
        <a:ext cx="11089678" cy="1652374"/>
      </dsp:txXfrm>
    </dsp:sp>
    <dsp:sp modelId="{5BFA6665-1F33-4D4C-9527-789645D89B43}">
      <dsp:nvSpPr>
        <dsp:cNvPr id="0" name=""/>
        <dsp:cNvSpPr/>
      </dsp:nvSpPr>
      <dsp:spPr>
        <a:xfrm>
          <a:off x="2484220" y="4295453"/>
          <a:ext cx="1652374" cy="1652374"/>
        </a:xfrm>
        <a:prstGeom prst="ellipse">
          <a:avLst/>
        </a:prstGeom>
        <a:blipFill>
          <a:blip xmlns:r="http://schemas.openxmlformats.org/officeDocument/2006/relationships" r:embed="rId5">
            <a:extLst>
              <a:ext uri="{96DAC541-7B7A-43D3-8B79-37D633B846F1}">
                <asvg:svgBlip xmlns:asvg="http://schemas.microsoft.com/office/drawing/2016/SVG/main" r:embed="rId6"/>
              </a:ext>
            </a:extLst>
          </a:blip>
          <a:srcRect/>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3594E73D-CEFD-40FB-B959-50ED248AB200}">
      <dsp:nvSpPr>
        <dsp:cNvPr id="0" name=""/>
        <dsp:cNvSpPr/>
      </dsp:nvSpPr>
      <dsp:spPr>
        <a:xfrm rot="10800000">
          <a:off x="4346577" y="6270962"/>
          <a:ext cx="11502771" cy="1652374"/>
        </a:xfrm>
        <a:prstGeom prst="homePlate">
          <a:avLst/>
        </a:prstGeom>
        <a:solidFill>
          <a:srgbClr val="00B05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28651" tIns="106680" rIns="199136" bIns="106680" numCol="1" spcCol="1270" anchor="ctr" anchorCtr="0">
          <a:noAutofit/>
        </a:bodyPr>
        <a:lstStyle/>
        <a:p>
          <a:pPr marL="0" lvl="0" indent="0" algn="ctr" defTabSz="1244600">
            <a:lnSpc>
              <a:spcPct val="90000"/>
            </a:lnSpc>
            <a:spcBef>
              <a:spcPct val="0"/>
            </a:spcBef>
            <a:spcAft>
              <a:spcPct val="35000"/>
            </a:spcAft>
            <a:buNone/>
          </a:pPr>
          <a:r>
            <a:rPr lang="en-GB" sz="2800" kern="1200" dirty="0"/>
            <a:t>Section 4: Updates on Ministerial Enabling Actions</a:t>
          </a:r>
        </a:p>
      </dsp:txBody>
      <dsp:txXfrm rot="10800000">
        <a:off x="4759670" y="6270962"/>
        <a:ext cx="11089678" cy="1652374"/>
      </dsp:txXfrm>
    </dsp:sp>
    <dsp:sp modelId="{4296A84E-6113-4C1F-9DB6-B4931C946519}">
      <dsp:nvSpPr>
        <dsp:cNvPr id="0" name=""/>
        <dsp:cNvSpPr/>
      </dsp:nvSpPr>
      <dsp:spPr>
        <a:xfrm>
          <a:off x="2560197" y="6326944"/>
          <a:ext cx="1652374" cy="1652374"/>
        </a:xfrm>
        <a:prstGeom prst="ellipse">
          <a:avLst/>
        </a:prstGeom>
        <a:blipFill>
          <a:blip xmlns:r="http://schemas.openxmlformats.org/officeDocument/2006/relationships" r:embed="rId7">
            <a:extLst>
              <a:ext uri="{96DAC541-7B7A-43D3-8B79-37D633B846F1}">
                <asvg:svgBlip xmlns:asvg="http://schemas.microsoft.com/office/drawing/2016/SVG/main" r:embed="rId8"/>
              </a:ext>
            </a:extLst>
          </a:blip>
          <a:srcRect/>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1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ço Reservado para Cabeçalho 1">
            <a:extLst>
              <a:ext uri="{FF2B5EF4-FFF2-40B4-BE49-F238E27FC236}">
                <a16:creationId xmlns:a16="http://schemas.microsoft.com/office/drawing/2014/main" id="{8EE7ECD9-44F3-DEBB-BA72-DE5516BF946D}"/>
              </a:ext>
            </a:extLst>
          </p:cNvPr>
          <p:cNvSpPr>
            <a:spLocks noGrp="1"/>
          </p:cNvSpPr>
          <p:nvPr>
            <p:ph type="hdr" sz="quarter"/>
          </p:nvPr>
        </p:nvSpPr>
        <p:spPr>
          <a:xfrm>
            <a:off x="0" y="0"/>
            <a:ext cx="8712200" cy="566738"/>
          </a:xfrm>
          <a:prstGeom prst="rect">
            <a:avLst/>
          </a:prstGeom>
        </p:spPr>
        <p:txBody>
          <a:bodyPr vert="horz" lIns="91440" tIns="45720" rIns="91440" bIns="45720" rtlCol="0"/>
          <a:lstStyle>
            <a:lvl1pPr algn="l">
              <a:defRPr sz="1200"/>
            </a:lvl1pPr>
          </a:lstStyle>
          <a:p>
            <a:endParaRPr lang="pt-BR"/>
          </a:p>
        </p:txBody>
      </p:sp>
      <p:sp>
        <p:nvSpPr>
          <p:cNvPr id="3" name="Espaço Reservado para Data 2">
            <a:extLst>
              <a:ext uri="{FF2B5EF4-FFF2-40B4-BE49-F238E27FC236}">
                <a16:creationId xmlns:a16="http://schemas.microsoft.com/office/drawing/2014/main" id="{F1BE2199-4116-BDE3-4F84-2224CBF2D687}"/>
              </a:ext>
            </a:extLst>
          </p:cNvPr>
          <p:cNvSpPr>
            <a:spLocks noGrp="1"/>
          </p:cNvSpPr>
          <p:nvPr>
            <p:ph type="dt" sz="quarter" idx="1"/>
          </p:nvPr>
        </p:nvSpPr>
        <p:spPr>
          <a:xfrm>
            <a:off x="11387138" y="0"/>
            <a:ext cx="8712200" cy="566738"/>
          </a:xfrm>
          <a:prstGeom prst="rect">
            <a:avLst/>
          </a:prstGeom>
        </p:spPr>
        <p:txBody>
          <a:bodyPr vert="horz" lIns="91440" tIns="45720" rIns="91440" bIns="45720" rtlCol="0"/>
          <a:lstStyle>
            <a:lvl1pPr algn="r">
              <a:defRPr sz="1200"/>
            </a:lvl1pPr>
          </a:lstStyle>
          <a:p>
            <a:fld id="{2333FF07-D416-4C2C-85F3-1B087AD86F7F}" type="datetimeFigureOut">
              <a:rPr lang="pt-BR" smtClean="0"/>
              <a:t>16/09/2025</a:t>
            </a:fld>
            <a:endParaRPr lang="pt-BR"/>
          </a:p>
        </p:txBody>
      </p:sp>
      <p:sp>
        <p:nvSpPr>
          <p:cNvPr id="4" name="Espaço Reservado para Rodapé 3">
            <a:extLst>
              <a:ext uri="{FF2B5EF4-FFF2-40B4-BE49-F238E27FC236}">
                <a16:creationId xmlns:a16="http://schemas.microsoft.com/office/drawing/2014/main" id="{4D68A4BD-4B7C-6155-441A-AE2DCD77C67D}"/>
              </a:ext>
            </a:extLst>
          </p:cNvPr>
          <p:cNvSpPr>
            <a:spLocks noGrp="1"/>
          </p:cNvSpPr>
          <p:nvPr>
            <p:ph type="ftr" sz="quarter" idx="2"/>
          </p:nvPr>
        </p:nvSpPr>
        <p:spPr>
          <a:xfrm>
            <a:off x="0" y="10742613"/>
            <a:ext cx="8712200" cy="566737"/>
          </a:xfrm>
          <a:prstGeom prst="rect">
            <a:avLst/>
          </a:prstGeom>
        </p:spPr>
        <p:txBody>
          <a:bodyPr vert="horz" lIns="91440" tIns="45720" rIns="91440" bIns="45720" rtlCol="0" anchor="b"/>
          <a:lstStyle>
            <a:lvl1pPr algn="l">
              <a:defRPr sz="1200"/>
            </a:lvl1pPr>
          </a:lstStyle>
          <a:p>
            <a:endParaRPr lang="pt-BR"/>
          </a:p>
        </p:txBody>
      </p:sp>
      <p:sp>
        <p:nvSpPr>
          <p:cNvPr id="5" name="Espaço Reservado para Número de Slide 4">
            <a:extLst>
              <a:ext uri="{FF2B5EF4-FFF2-40B4-BE49-F238E27FC236}">
                <a16:creationId xmlns:a16="http://schemas.microsoft.com/office/drawing/2014/main" id="{4C0BBA66-9424-88F5-D52A-96D4FF1EB8EC}"/>
              </a:ext>
            </a:extLst>
          </p:cNvPr>
          <p:cNvSpPr>
            <a:spLocks noGrp="1"/>
          </p:cNvSpPr>
          <p:nvPr>
            <p:ph type="sldNum" sz="quarter" idx="3"/>
          </p:nvPr>
        </p:nvSpPr>
        <p:spPr>
          <a:xfrm>
            <a:off x="11387138" y="10742613"/>
            <a:ext cx="8712200" cy="566737"/>
          </a:xfrm>
          <a:prstGeom prst="rect">
            <a:avLst/>
          </a:prstGeom>
        </p:spPr>
        <p:txBody>
          <a:bodyPr vert="horz" lIns="91440" tIns="45720" rIns="91440" bIns="45720" rtlCol="0" anchor="b"/>
          <a:lstStyle>
            <a:lvl1pPr algn="r">
              <a:defRPr sz="1200"/>
            </a:lvl1pPr>
          </a:lstStyle>
          <a:p>
            <a:fld id="{0BEBD6FC-EFCB-47FE-B920-DC5304983EAE}" type="slidenum">
              <a:rPr lang="pt-BR" smtClean="0"/>
              <a:t>‹#›</a:t>
            </a:fld>
            <a:endParaRPr lang="pt-BR"/>
          </a:p>
        </p:txBody>
      </p:sp>
    </p:spTree>
    <p:extLst>
      <p:ext uri="{BB962C8B-B14F-4D97-AF65-F5344CB8AC3E}">
        <p14:creationId xmlns:p14="http://schemas.microsoft.com/office/powerpoint/2010/main" val="407072762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1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ço Reservado para Cabeçalho 1"/>
          <p:cNvSpPr>
            <a:spLocks noGrp="1"/>
          </p:cNvSpPr>
          <p:nvPr>
            <p:ph type="hdr" sz="quarter"/>
          </p:nvPr>
        </p:nvSpPr>
        <p:spPr>
          <a:xfrm>
            <a:off x="0" y="0"/>
            <a:ext cx="8712200" cy="566738"/>
          </a:xfrm>
          <a:prstGeom prst="rect">
            <a:avLst/>
          </a:prstGeom>
        </p:spPr>
        <p:txBody>
          <a:bodyPr vert="horz" lIns="91440" tIns="45720" rIns="91440" bIns="45720" rtlCol="0"/>
          <a:lstStyle>
            <a:lvl1pPr algn="l">
              <a:defRPr sz="1200"/>
            </a:lvl1pPr>
          </a:lstStyle>
          <a:p>
            <a:endParaRPr lang="pt-BR"/>
          </a:p>
        </p:txBody>
      </p:sp>
      <p:sp>
        <p:nvSpPr>
          <p:cNvPr id="3" name="Espaço Reservado para Data 2"/>
          <p:cNvSpPr>
            <a:spLocks noGrp="1"/>
          </p:cNvSpPr>
          <p:nvPr>
            <p:ph type="dt" idx="1"/>
          </p:nvPr>
        </p:nvSpPr>
        <p:spPr>
          <a:xfrm>
            <a:off x="11387138" y="0"/>
            <a:ext cx="8712200" cy="566738"/>
          </a:xfrm>
          <a:prstGeom prst="rect">
            <a:avLst/>
          </a:prstGeom>
        </p:spPr>
        <p:txBody>
          <a:bodyPr vert="horz" lIns="91440" tIns="45720" rIns="91440" bIns="45720" rtlCol="0"/>
          <a:lstStyle>
            <a:lvl1pPr algn="r">
              <a:defRPr sz="1200"/>
            </a:lvl1pPr>
          </a:lstStyle>
          <a:p>
            <a:fld id="{A8B3879D-8347-4C3B-8580-C424A6D4BD38}" type="datetimeFigureOut">
              <a:rPr lang="pt-BR" smtClean="0"/>
              <a:t>16/09/2025</a:t>
            </a:fld>
            <a:endParaRPr lang="pt-BR"/>
          </a:p>
        </p:txBody>
      </p:sp>
      <p:sp>
        <p:nvSpPr>
          <p:cNvPr id="4" name="Espaço Reservado para Imagem de Slide 3"/>
          <p:cNvSpPr>
            <a:spLocks noGrp="1" noRot="1" noChangeAspect="1"/>
          </p:cNvSpPr>
          <p:nvPr>
            <p:ph type="sldImg" idx="2"/>
          </p:nvPr>
        </p:nvSpPr>
        <p:spPr>
          <a:xfrm>
            <a:off x="6659563" y="1414463"/>
            <a:ext cx="6784975" cy="3816350"/>
          </a:xfrm>
          <a:prstGeom prst="rect">
            <a:avLst/>
          </a:prstGeom>
          <a:noFill/>
          <a:ln w="12700">
            <a:solidFill>
              <a:prstClr val="black"/>
            </a:solidFill>
          </a:ln>
        </p:spPr>
        <p:txBody>
          <a:bodyPr vert="horz" lIns="91440" tIns="45720" rIns="91440" bIns="45720" rtlCol="0" anchor="ctr"/>
          <a:lstStyle/>
          <a:p>
            <a:endParaRPr lang="pt-BR"/>
          </a:p>
        </p:txBody>
      </p:sp>
      <p:sp>
        <p:nvSpPr>
          <p:cNvPr id="5" name="Espaço Reservado para Anotações 4"/>
          <p:cNvSpPr>
            <a:spLocks noGrp="1"/>
          </p:cNvSpPr>
          <p:nvPr>
            <p:ph type="body" sz="quarter" idx="3"/>
          </p:nvPr>
        </p:nvSpPr>
        <p:spPr>
          <a:xfrm>
            <a:off x="2009775" y="5441950"/>
            <a:ext cx="16084550" cy="4454525"/>
          </a:xfrm>
          <a:prstGeom prst="rect">
            <a:avLst/>
          </a:prstGeom>
        </p:spPr>
        <p:txBody>
          <a:bodyPr vert="horz" lIns="91440" tIns="45720" rIns="91440" bIns="45720" rtlCol="0"/>
          <a:lstStyle/>
          <a:p>
            <a:pPr lvl="0"/>
            <a:r>
              <a:rPr lang="pt-BR"/>
              <a:t>Clique para editar os estilos de texto Mestres</a:t>
            </a:r>
          </a:p>
          <a:p>
            <a:pPr lvl="1"/>
            <a:r>
              <a:rPr lang="pt-BR"/>
              <a:t>Segundo nível</a:t>
            </a:r>
          </a:p>
          <a:p>
            <a:pPr lvl="2"/>
            <a:r>
              <a:rPr lang="pt-BR"/>
              <a:t>Terceiro nível</a:t>
            </a:r>
          </a:p>
          <a:p>
            <a:pPr lvl="3"/>
            <a:r>
              <a:rPr lang="pt-BR"/>
              <a:t>Quarto nível</a:t>
            </a:r>
          </a:p>
          <a:p>
            <a:pPr lvl="4"/>
            <a:r>
              <a:rPr lang="pt-BR"/>
              <a:t>Quinto nível</a:t>
            </a:r>
          </a:p>
        </p:txBody>
      </p:sp>
      <p:sp>
        <p:nvSpPr>
          <p:cNvPr id="6" name="Espaço Reservado para Rodapé 5"/>
          <p:cNvSpPr>
            <a:spLocks noGrp="1"/>
          </p:cNvSpPr>
          <p:nvPr>
            <p:ph type="ftr" sz="quarter" idx="4"/>
          </p:nvPr>
        </p:nvSpPr>
        <p:spPr>
          <a:xfrm>
            <a:off x="0" y="10742613"/>
            <a:ext cx="8712200" cy="566737"/>
          </a:xfrm>
          <a:prstGeom prst="rect">
            <a:avLst/>
          </a:prstGeom>
        </p:spPr>
        <p:txBody>
          <a:bodyPr vert="horz" lIns="91440" tIns="45720" rIns="91440" bIns="45720" rtlCol="0" anchor="b"/>
          <a:lstStyle>
            <a:lvl1pPr algn="l">
              <a:defRPr sz="1200"/>
            </a:lvl1pPr>
          </a:lstStyle>
          <a:p>
            <a:endParaRPr lang="pt-BR"/>
          </a:p>
        </p:txBody>
      </p:sp>
      <p:sp>
        <p:nvSpPr>
          <p:cNvPr id="7" name="Espaço Reservado para Número de Slide 6"/>
          <p:cNvSpPr>
            <a:spLocks noGrp="1"/>
          </p:cNvSpPr>
          <p:nvPr>
            <p:ph type="sldNum" sz="quarter" idx="5"/>
          </p:nvPr>
        </p:nvSpPr>
        <p:spPr>
          <a:xfrm>
            <a:off x="11387138" y="10742613"/>
            <a:ext cx="8712200" cy="566737"/>
          </a:xfrm>
          <a:prstGeom prst="rect">
            <a:avLst/>
          </a:prstGeom>
        </p:spPr>
        <p:txBody>
          <a:bodyPr vert="horz" lIns="91440" tIns="45720" rIns="91440" bIns="45720" rtlCol="0" anchor="b"/>
          <a:lstStyle>
            <a:lvl1pPr algn="r">
              <a:defRPr sz="1200"/>
            </a:lvl1pPr>
          </a:lstStyle>
          <a:p>
            <a:fld id="{7632F1A2-D638-401F-83A8-37BE82B69C5E}" type="slidenum">
              <a:rPr lang="pt-BR" smtClean="0"/>
              <a:t>‹#›</a:t>
            </a:fld>
            <a:endParaRPr lang="pt-BR"/>
          </a:p>
        </p:txBody>
      </p:sp>
    </p:spTree>
    <p:extLst>
      <p:ext uri="{BB962C8B-B14F-4D97-AF65-F5344CB8AC3E}">
        <p14:creationId xmlns:p14="http://schemas.microsoft.com/office/powerpoint/2010/main" val="222497285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7632F1A2-D638-401F-83A8-37BE82B69C5E}" type="slidenum">
              <a:rPr lang="pt-BR" smtClean="0"/>
              <a:t>1</a:t>
            </a:fld>
            <a:endParaRPr lang="pt-BR"/>
          </a:p>
        </p:txBody>
      </p:sp>
    </p:spTree>
    <p:extLst>
      <p:ext uri="{BB962C8B-B14F-4D97-AF65-F5344CB8AC3E}">
        <p14:creationId xmlns:p14="http://schemas.microsoft.com/office/powerpoint/2010/main" val="402275459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55BC95F-021B-C68E-397E-6A312021DB1F}"/>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F3ED9C64-6289-503E-3EC9-66F5FFCE70E1}"/>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6E93190D-DF11-F7F0-4533-752047C87B8D}"/>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A5134573-10E8-6729-FA4E-ECD8FA3A5ED9}"/>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632F1A2-D638-401F-83A8-37BE82B69C5E}" type="slidenum">
              <a:rPr kumimoji="0" lang="pt-B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49</a:t>
            </a:fld>
            <a:endParaRPr kumimoji="0" lang="pt-B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37581051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1A61499-8CEB-37A8-E517-224A2EB77222}"/>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01213FB9-7F8B-FCE5-D714-9BA86CF87C74}"/>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B605E70C-4162-1C3E-5C8E-AA116D6A3945}"/>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8616309E-D441-78D6-807F-5BDE2353FF0E}"/>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632F1A2-D638-401F-83A8-37BE82B69C5E}" type="slidenum">
              <a:rPr kumimoji="0" lang="pt-B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50</a:t>
            </a:fld>
            <a:endParaRPr kumimoji="0" lang="pt-B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74500199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9E68B95-E7F5-5AD6-3274-8A0B28EAB850}"/>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089E5D73-7DA4-3381-58DF-0ABEFF1FF8EA}"/>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4825F241-2F09-D3D9-9D54-1D9CEC60E12B}"/>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A4BC86B0-4BD3-E4DC-E54F-E39E8F8FBEB8}"/>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632F1A2-D638-401F-83A8-37BE82B69C5E}" type="slidenum">
              <a:rPr kumimoji="0" lang="pt-B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51</a:t>
            </a:fld>
            <a:endParaRPr kumimoji="0" lang="pt-B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60459298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1435561-9AC0-2DC1-10C7-D5331283D30E}"/>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DFC44D21-64CC-B3B4-5A82-8F54A52FA58C}"/>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58671AE3-C357-BC0D-20D3-EA3D1C143869}"/>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393F8590-53D7-F824-49EB-CDDF2945F780}"/>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632F1A2-D638-401F-83A8-37BE82B69C5E}" type="slidenum">
              <a:rPr kumimoji="0" lang="pt-B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52</a:t>
            </a:fld>
            <a:endParaRPr kumimoji="0" lang="pt-B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33491913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08E3D07-EED6-7603-09BD-CFD780BB188F}"/>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D8566D78-2D70-F5DB-2F54-8DB6E9A3644B}"/>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5E8B3EFD-5040-891D-ADFC-B6525B1057CB}"/>
              </a:ext>
            </a:extLst>
          </p:cNvPr>
          <p:cNvSpPr>
            <a:spLocks noGrp="1"/>
          </p:cNvSpPr>
          <p:nvPr>
            <p:ph type="body" idx="1"/>
          </p:nvPr>
        </p:nvSpPr>
        <p:spPr/>
        <p:txBody>
          <a:bodyPr/>
          <a:lstStyle/>
          <a:p>
            <a:r>
              <a:rPr lang="en-GB" dirty="0"/>
              <a:t>“Ward” consists of Delay on ward in sending patient to Theatre and no ward beds predominantly.</a:t>
            </a:r>
          </a:p>
          <a:p>
            <a:r>
              <a:rPr lang="en-GB" dirty="0"/>
              <a:t>Scheduling is mostly made up of completing all scheduled work i.e. under booking.</a:t>
            </a:r>
          </a:p>
          <a:p>
            <a:r>
              <a:rPr lang="en-GB" dirty="0"/>
              <a:t>Patient consists of patient cancelled on the day.</a:t>
            </a:r>
          </a:p>
          <a:p>
            <a:r>
              <a:rPr lang="en-GB" dirty="0"/>
              <a:t>Procedure consists of procedures not taking as long as anticipated to complete.</a:t>
            </a:r>
          </a:p>
          <a:p>
            <a:endParaRPr lang="en-GB" dirty="0"/>
          </a:p>
        </p:txBody>
      </p:sp>
      <p:sp>
        <p:nvSpPr>
          <p:cNvPr id="4" name="Slide Number Placeholder 3">
            <a:extLst>
              <a:ext uri="{FF2B5EF4-FFF2-40B4-BE49-F238E27FC236}">
                <a16:creationId xmlns:a16="http://schemas.microsoft.com/office/drawing/2014/main" id="{ED6ACB0F-5C01-69D9-8AB0-B9154B664857}"/>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F3C719F-C571-4F44-AC6E-387F77D049B9}"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54</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31723906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B2734F8-E889-FE1B-C3CD-0AD948341D5F}"/>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30FB28FE-3A02-C081-8A2F-E8FA3A76893D}"/>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381FCE8A-9FFB-4443-5B85-4D9EC412D8C6}"/>
              </a:ext>
            </a:extLst>
          </p:cNvPr>
          <p:cNvSpPr>
            <a:spLocks noGrp="1"/>
          </p:cNvSpPr>
          <p:nvPr>
            <p:ph type="body" idx="1"/>
          </p:nvPr>
        </p:nvSpPr>
        <p:spPr/>
        <p:txBody>
          <a:bodyPr/>
          <a:lstStyle/>
          <a:p>
            <a:r>
              <a:rPr lang="en-GB" dirty="0"/>
              <a:t>Late Start:</a:t>
            </a:r>
          </a:p>
          <a:p>
            <a:r>
              <a:rPr lang="en-GB" dirty="0"/>
              <a:t>Other = no reason listed</a:t>
            </a:r>
          </a:p>
          <a:p>
            <a:r>
              <a:rPr lang="en-GB" dirty="0"/>
              <a:t>Surgeon = surgeon delayed</a:t>
            </a:r>
          </a:p>
          <a:p>
            <a:r>
              <a:rPr lang="en-GB" dirty="0"/>
              <a:t>Scheduling = list order change</a:t>
            </a:r>
          </a:p>
          <a:p>
            <a:r>
              <a:rPr lang="en-GB" dirty="0"/>
              <a:t>Early Finish:</a:t>
            </a:r>
          </a:p>
          <a:p>
            <a:r>
              <a:rPr lang="en-GB" dirty="0"/>
              <a:t>Scheduling = under booking and planned surgery completed.</a:t>
            </a:r>
          </a:p>
          <a:p>
            <a:r>
              <a:rPr lang="en-GB" dirty="0"/>
              <a:t>Patient = patient cancelled on day.</a:t>
            </a:r>
          </a:p>
          <a:p>
            <a:endParaRPr lang="en-GB" dirty="0"/>
          </a:p>
        </p:txBody>
      </p:sp>
      <p:sp>
        <p:nvSpPr>
          <p:cNvPr id="4" name="Slide Number Placeholder 3">
            <a:extLst>
              <a:ext uri="{FF2B5EF4-FFF2-40B4-BE49-F238E27FC236}">
                <a16:creationId xmlns:a16="http://schemas.microsoft.com/office/drawing/2014/main" id="{FAC94303-2F5C-AD6C-8AB2-D0131A5FFADA}"/>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F3C719F-C571-4F44-AC6E-387F77D049B9}"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55</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68677877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2544BB4-5CB5-F484-6FEF-56AFA1F3E557}"/>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BE21FFC9-1ED3-0093-CC59-527EB5F3EEFE}"/>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B5039783-537F-9F88-57CB-924809E589A4}"/>
              </a:ext>
            </a:extLst>
          </p:cNvPr>
          <p:cNvSpPr>
            <a:spLocks noGrp="1"/>
          </p:cNvSpPr>
          <p:nvPr>
            <p:ph type="body" idx="1"/>
          </p:nvPr>
        </p:nvSpPr>
        <p:spPr/>
        <p:txBody>
          <a:bodyPr/>
          <a:lstStyle/>
          <a:p>
            <a:r>
              <a:rPr lang="en-GB" dirty="0"/>
              <a:t>Same themes as other sites. Under booking of lists is main cause of </a:t>
            </a:r>
            <a:r>
              <a:rPr lang="en-GB"/>
              <a:t>early finishes.</a:t>
            </a:r>
            <a:endParaRPr lang="en-GB" dirty="0"/>
          </a:p>
        </p:txBody>
      </p:sp>
      <p:sp>
        <p:nvSpPr>
          <p:cNvPr id="4" name="Slide Number Placeholder 3">
            <a:extLst>
              <a:ext uri="{FF2B5EF4-FFF2-40B4-BE49-F238E27FC236}">
                <a16:creationId xmlns:a16="http://schemas.microsoft.com/office/drawing/2014/main" id="{A1CD339E-E361-65F5-3EE5-998573386A10}"/>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F3C719F-C571-4F44-AC6E-387F77D049B9}"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56</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63587211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7632F1A2-D638-401F-83A8-37BE82B69C5E}" type="slidenum">
              <a:rPr lang="pt-BR" smtClean="0"/>
              <a:t>2</a:t>
            </a:fld>
            <a:endParaRPr lang="pt-BR"/>
          </a:p>
        </p:txBody>
      </p:sp>
    </p:spTree>
    <p:extLst>
      <p:ext uri="{BB962C8B-B14F-4D97-AF65-F5344CB8AC3E}">
        <p14:creationId xmlns:p14="http://schemas.microsoft.com/office/powerpoint/2010/main" val="125157566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70EB9C5-9D3E-BD76-DB1C-B5642EC732F4}"/>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72EEEE0C-C022-913F-55A5-8D6C2DF32789}"/>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B5E3CB4A-41F1-3D15-3401-8CA4F0272C5C}"/>
              </a:ext>
            </a:extLst>
          </p:cNvPr>
          <p:cNvSpPr>
            <a:spLocks noGrp="1"/>
          </p:cNvSpPr>
          <p:nvPr>
            <p:ph type="body" idx="1"/>
          </p:nvPr>
        </p:nvSpPr>
        <p:spPr/>
        <p:txBody>
          <a:bodyPr/>
          <a:lstStyle/>
          <a:p>
            <a:endParaRPr lang="en-GB"/>
          </a:p>
        </p:txBody>
      </p:sp>
      <p:sp>
        <p:nvSpPr>
          <p:cNvPr id="4" name="Slide Number Placeholder 3">
            <a:extLst>
              <a:ext uri="{FF2B5EF4-FFF2-40B4-BE49-F238E27FC236}">
                <a16:creationId xmlns:a16="http://schemas.microsoft.com/office/drawing/2014/main" id="{D37445D7-5E96-F7F9-50A8-CBA6E0385B57}"/>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F3C719F-C571-4F44-AC6E-387F77D049B9}"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14</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63772270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A4D267A-3C4D-4751-844D-141815D54B07}"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28</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55856106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7632F1A2-D638-401F-83A8-37BE82B69C5E}" type="slidenum">
              <a:rPr lang="pt-BR" smtClean="0"/>
              <a:t>29</a:t>
            </a:fld>
            <a:endParaRPr lang="pt-BR"/>
          </a:p>
        </p:txBody>
      </p:sp>
    </p:spTree>
    <p:extLst>
      <p:ext uri="{BB962C8B-B14F-4D97-AF65-F5344CB8AC3E}">
        <p14:creationId xmlns:p14="http://schemas.microsoft.com/office/powerpoint/2010/main" val="261836575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172BAC2-554B-000F-1C13-380728FD4D34}"/>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341491C5-DB70-527F-E41A-E5A08453998B}"/>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FEDC2E28-4EB8-F0E1-6845-5143DA23D805}"/>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A492F457-101B-DFDB-45CF-D2A5E4614213}"/>
              </a:ext>
            </a:extLst>
          </p:cNvPr>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A4D267A-3C4D-4751-844D-141815D54B07}"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30</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83005441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65E99A1-211D-92D7-5E9B-0CCB117133B0}"/>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F38EF7D6-E710-4BBB-D723-E9AE9C098525}"/>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EF679083-9DB6-1CD4-61B9-2AF5AFEB5131}"/>
              </a:ext>
            </a:extLst>
          </p:cNvPr>
          <p:cNvSpPr>
            <a:spLocks noGrp="1"/>
          </p:cNvSpPr>
          <p:nvPr>
            <p:ph type="body" idx="1"/>
          </p:nvPr>
        </p:nvSpPr>
        <p:spPr/>
        <p:txBody>
          <a:bodyPr/>
          <a:lstStyle/>
          <a:p>
            <a:endParaRPr lang="en-GB"/>
          </a:p>
        </p:txBody>
      </p:sp>
      <p:sp>
        <p:nvSpPr>
          <p:cNvPr id="4" name="Slide Number Placeholder 3">
            <a:extLst>
              <a:ext uri="{FF2B5EF4-FFF2-40B4-BE49-F238E27FC236}">
                <a16:creationId xmlns:a16="http://schemas.microsoft.com/office/drawing/2014/main" id="{E51438EE-EC7A-F78E-F7BC-A78E71FEC801}"/>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F3C719F-C571-4F44-AC6E-387F77D049B9}"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31</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72856781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632F1A2-D638-401F-83A8-37BE82B69C5E}" type="slidenum">
              <a:rPr kumimoji="0" lang="pt-B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47</a:t>
            </a:fld>
            <a:endParaRPr kumimoji="0" lang="pt-B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78659525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F1F3CF9-F531-975F-4E44-7575E6175436}"/>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A5BB6054-C236-8856-2263-97DE7EC777EA}"/>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C32541F0-7B06-66EC-6C9A-9A119D41B8F6}"/>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AD138984-1DB1-0B5D-FC06-DF91186D1459}"/>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632F1A2-D638-401F-83A8-37BE82B69C5E}" type="slidenum">
              <a:rPr kumimoji="0" lang="pt-B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48</a:t>
            </a:fld>
            <a:endParaRPr kumimoji="0" lang="pt-B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18496499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4.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4.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4.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4.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4.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5.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5.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5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Master" Target="../slideMasters/slideMaster9.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7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0.xml"/></Relationships>
</file>

<file path=ppt/slideLayouts/_rels/slideLayout7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1.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9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2.xml"/></Relationships>
</file>

<file path=ppt/slideLayouts/_rels/slideLayout9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3.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ALL COLOURS">
    <p:spTree>
      <p:nvGrpSpPr>
        <p:cNvPr id="1" name=""/>
        <p:cNvGrpSpPr/>
        <p:nvPr/>
      </p:nvGrpSpPr>
      <p:grpSpPr>
        <a:xfrm>
          <a:off x="0" y="0"/>
          <a:ext cx="0" cy="0"/>
          <a:chOff x="0" y="0"/>
          <a:chExt cx="0" cy="0"/>
        </a:xfrm>
      </p:grpSpPr>
      <p:pic>
        <p:nvPicPr>
          <p:cNvPr id="11" name="Picture 6" descr="A rainbow colored lines on a black background&#10;&#10;Description automatically generated">
            <a:extLst>
              <a:ext uri="{FF2B5EF4-FFF2-40B4-BE49-F238E27FC236}">
                <a16:creationId xmlns:a16="http://schemas.microsoft.com/office/drawing/2014/main" id="{F07AC103-5CE6-0042-F2D7-D6CEF210F6BB}"/>
              </a:ext>
            </a:extLst>
          </p:cNvPr>
          <p:cNvPicPr>
            <a:picLocks noChangeAspect="1"/>
          </p:cNvPicPr>
          <p:nvPr userDrawn="1"/>
        </p:nvPicPr>
        <p:blipFill>
          <a:blip r:embed="rId2"/>
          <a:stretch>
            <a:fillRect/>
          </a:stretch>
        </p:blipFill>
        <p:spPr>
          <a:xfrm rot="8886303">
            <a:off x="8704738" y="4748898"/>
            <a:ext cx="17064523" cy="13931584"/>
          </a:xfrm>
          <a:prstGeom prst="rect">
            <a:avLst/>
          </a:prstGeom>
        </p:spPr>
      </p:pic>
      <p:sp>
        <p:nvSpPr>
          <p:cNvPr id="15" name="Espaço Reservado para Texto 12">
            <a:extLst>
              <a:ext uri="{FF2B5EF4-FFF2-40B4-BE49-F238E27FC236}">
                <a16:creationId xmlns:a16="http://schemas.microsoft.com/office/drawing/2014/main" id="{55CBB6D1-27F8-4ACE-C5F5-35CB54A925B4}"/>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chemeClr val="bg1"/>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RED">
    <p:spTree>
      <p:nvGrpSpPr>
        <p:cNvPr id="1" name=""/>
        <p:cNvGrpSpPr/>
        <p:nvPr/>
      </p:nvGrpSpPr>
      <p:grpSpPr>
        <a:xfrm>
          <a:off x="0" y="0"/>
          <a:ext cx="0" cy="0"/>
          <a:chOff x="0" y="0"/>
          <a:chExt cx="0" cy="0"/>
        </a:xfrm>
      </p:grpSpPr>
      <p:sp>
        <p:nvSpPr>
          <p:cNvPr id="2" name="Freeform 9">
            <a:extLst>
              <a:ext uri="{FF2B5EF4-FFF2-40B4-BE49-F238E27FC236}">
                <a16:creationId xmlns:a16="http://schemas.microsoft.com/office/drawing/2014/main" id="{514AA583-8FC2-FDF6-D7DA-6710A1760471}"/>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CE363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3" name="Espaço Reservado para Texto 12">
            <a:extLst>
              <a:ext uri="{FF2B5EF4-FFF2-40B4-BE49-F238E27FC236}">
                <a16:creationId xmlns:a16="http://schemas.microsoft.com/office/drawing/2014/main" id="{892E0F08-D370-664B-9A70-B93901334303}"/>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269196752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GREEN">
    <p:spTree>
      <p:nvGrpSpPr>
        <p:cNvPr id="1" name=""/>
        <p:cNvGrpSpPr/>
        <p:nvPr/>
      </p:nvGrpSpPr>
      <p:grpSpPr>
        <a:xfrm>
          <a:off x="0" y="0"/>
          <a:ext cx="0" cy="0"/>
          <a:chOff x="0" y="0"/>
          <a:chExt cx="0" cy="0"/>
        </a:xfrm>
      </p:grpSpPr>
      <p:sp>
        <p:nvSpPr>
          <p:cNvPr id="2" name="Freeform 9">
            <a:extLst>
              <a:ext uri="{FF2B5EF4-FFF2-40B4-BE49-F238E27FC236}">
                <a16:creationId xmlns:a16="http://schemas.microsoft.com/office/drawing/2014/main" id="{F97B1474-3F52-1181-1FDE-F0285CAFB4D4}"/>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00BC6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4" name="Espaço Reservado para Texto 12">
            <a:extLst>
              <a:ext uri="{FF2B5EF4-FFF2-40B4-BE49-F238E27FC236}">
                <a16:creationId xmlns:a16="http://schemas.microsoft.com/office/drawing/2014/main" id="{C787FC82-9E0F-B821-9D4A-C9797B2BB11B}"/>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417153613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YELLOW">
    <p:spTree>
      <p:nvGrpSpPr>
        <p:cNvPr id="1" name=""/>
        <p:cNvGrpSpPr/>
        <p:nvPr/>
      </p:nvGrpSpPr>
      <p:grpSpPr>
        <a:xfrm>
          <a:off x="0" y="0"/>
          <a:ext cx="0" cy="0"/>
          <a:chOff x="0" y="0"/>
          <a:chExt cx="0" cy="0"/>
        </a:xfrm>
      </p:grpSpPr>
      <p:sp>
        <p:nvSpPr>
          <p:cNvPr id="3" name="Freeform 9">
            <a:extLst>
              <a:ext uri="{FF2B5EF4-FFF2-40B4-BE49-F238E27FC236}">
                <a16:creationId xmlns:a16="http://schemas.microsoft.com/office/drawing/2014/main" id="{C3340CB0-1C23-F57F-5ADC-F9605B44B579}"/>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FFD5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2" name="Espaço Reservado para Texto 12">
            <a:extLst>
              <a:ext uri="{FF2B5EF4-FFF2-40B4-BE49-F238E27FC236}">
                <a16:creationId xmlns:a16="http://schemas.microsoft.com/office/drawing/2014/main" id="{CCEB6FC9-0ABE-84AD-5E69-10FCF044B35E}"/>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167882878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ALL COLOURS">
    <p:spTree>
      <p:nvGrpSpPr>
        <p:cNvPr id="1" name=""/>
        <p:cNvGrpSpPr/>
        <p:nvPr/>
      </p:nvGrpSpPr>
      <p:grpSpPr>
        <a:xfrm>
          <a:off x="0" y="0"/>
          <a:ext cx="0" cy="0"/>
          <a:chOff x="0" y="0"/>
          <a:chExt cx="0" cy="0"/>
        </a:xfrm>
      </p:grpSpPr>
      <p:pic>
        <p:nvPicPr>
          <p:cNvPr id="4" name="Picture 5" descr="A rainbow colored lines on a black background&#10;&#10;Description automatically generated">
            <a:extLst>
              <a:ext uri="{FF2B5EF4-FFF2-40B4-BE49-F238E27FC236}">
                <a16:creationId xmlns:a16="http://schemas.microsoft.com/office/drawing/2014/main" id="{6CC31DD0-DA09-F977-542F-B0A1B12DABC2}"/>
              </a:ext>
            </a:extLst>
          </p:cNvPr>
          <p:cNvPicPr>
            <a:picLocks noChangeAspect="1"/>
          </p:cNvPicPr>
          <p:nvPr userDrawn="1"/>
        </p:nvPicPr>
        <p:blipFill>
          <a:blip r:embed="rId2"/>
          <a:stretch>
            <a:fillRect/>
          </a:stretch>
        </p:blipFill>
        <p:spPr>
          <a:xfrm rot="10624914">
            <a:off x="7658138" y="4379285"/>
            <a:ext cx="13535425" cy="11050406"/>
          </a:xfrm>
          <a:prstGeom prst="rect">
            <a:avLst/>
          </a:prstGeom>
        </p:spPr>
      </p:pic>
      <p:pic>
        <p:nvPicPr>
          <p:cNvPr id="16" name="Picture 38" descr="A person in blue scrubs&#10;&#10;Description automatically generated">
            <a:extLst>
              <a:ext uri="{FF2B5EF4-FFF2-40B4-BE49-F238E27FC236}">
                <a16:creationId xmlns:a16="http://schemas.microsoft.com/office/drawing/2014/main" id="{4DBE7E17-4C43-90B1-693F-3DACA2FCD1DA}"/>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7458429" y="-5245989"/>
            <a:ext cx="13702416" cy="20553624"/>
          </a:xfrm>
          <a:prstGeom prst="rect">
            <a:avLst/>
          </a:prstGeom>
        </p:spPr>
      </p:pic>
      <p:sp>
        <p:nvSpPr>
          <p:cNvPr id="8" name="Espaço Reservado para Texto 12">
            <a:extLst>
              <a:ext uri="{FF2B5EF4-FFF2-40B4-BE49-F238E27FC236}">
                <a16:creationId xmlns:a16="http://schemas.microsoft.com/office/drawing/2014/main" id="{5799AAF5-40A5-D79D-5581-2786C5316C48}"/>
              </a:ext>
            </a:extLst>
          </p:cNvPr>
          <p:cNvSpPr>
            <a:spLocks noGrp="1"/>
          </p:cNvSpPr>
          <p:nvPr>
            <p:ph type="body" sz="quarter" idx="10" hasCustomPrompt="1"/>
          </p:nvPr>
        </p:nvSpPr>
        <p:spPr>
          <a:xfrm>
            <a:off x="667839" y="4399675"/>
            <a:ext cx="17409186" cy="2810464"/>
          </a:xfrm>
          <a:prstGeom prst="rect">
            <a:avLst/>
          </a:prstGeom>
        </p:spPr>
        <p:txBody>
          <a:bodyPr/>
          <a:lstStyle>
            <a:lvl1pPr marL="0" indent="0">
              <a:buFontTx/>
              <a:buNone/>
              <a:defRPr sz="6800" b="0" cap="none" spc="0">
                <a:ln>
                  <a:noFill/>
                </a:ln>
                <a:solidFill>
                  <a:schemeClr val="bg1"/>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259720709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PURPLE">
    <p:spTree>
      <p:nvGrpSpPr>
        <p:cNvPr id="1" name=""/>
        <p:cNvGrpSpPr/>
        <p:nvPr/>
      </p:nvGrpSpPr>
      <p:grpSpPr>
        <a:xfrm>
          <a:off x="0" y="0"/>
          <a:ext cx="0" cy="0"/>
          <a:chOff x="0" y="0"/>
          <a:chExt cx="0" cy="0"/>
        </a:xfrm>
      </p:grpSpPr>
      <p:sp>
        <p:nvSpPr>
          <p:cNvPr id="3" name="Freeform 4">
            <a:extLst>
              <a:ext uri="{FF2B5EF4-FFF2-40B4-BE49-F238E27FC236}">
                <a16:creationId xmlns:a16="http://schemas.microsoft.com/office/drawing/2014/main" id="{B4CDD625-1FF5-F87B-3916-F9A38426B8C0}"/>
              </a:ext>
            </a:extLst>
          </p:cNvPr>
          <p:cNvSpPr/>
          <p:nvPr userDrawn="1"/>
        </p:nvSpPr>
        <p:spPr>
          <a:xfrm>
            <a:off x="7405966"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9E4EC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pic>
        <p:nvPicPr>
          <p:cNvPr id="16" name="Picture 38" descr="A person in blue scrubs&#10;&#10;Description automatically generated">
            <a:extLst>
              <a:ext uri="{FF2B5EF4-FFF2-40B4-BE49-F238E27FC236}">
                <a16:creationId xmlns:a16="http://schemas.microsoft.com/office/drawing/2014/main" id="{4DBE7E17-4C43-90B1-693F-3DACA2FCD1DA}"/>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58429" y="-5245989"/>
            <a:ext cx="13702416" cy="20553624"/>
          </a:xfrm>
          <a:prstGeom prst="rect">
            <a:avLst/>
          </a:prstGeom>
        </p:spPr>
      </p:pic>
      <p:sp>
        <p:nvSpPr>
          <p:cNvPr id="2" name="Espaço Reservado para Texto 12">
            <a:extLst>
              <a:ext uri="{FF2B5EF4-FFF2-40B4-BE49-F238E27FC236}">
                <a16:creationId xmlns:a16="http://schemas.microsoft.com/office/drawing/2014/main" id="{4EC1FC05-905A-A0AC-CFCE-18BA082631B9}"/>
              </a:ext>
            </a:extLst>
          </p:cNvPr>
          <p:cNvSpPr>
            <a:spLocks noGrp="1"/>
          </p:cNvSpPr>
          <p:nvPr>
            <p:ph type="body" sz="quarter" idx="10" hasCustomPrompt="1"/>
          </p:nvPr>
        </p:nvSpPr>
        <p:spPr>
          <a:xfrm>
            <a:off x="667839" y="4399675"/>
            <a:ext cx="17409186" cy="2810464"/>
          </a:xfrm>
          <a:prstGeom prst="rect">
            <a:avLst/>
          </a:prstGeom>
        </p:spPr>
        <p:txBody>
          <a:bodyPr/>
          <a:lstStyle>
            <a:lvl1pPr marL="0" indent="0">
              <a:buFontTx/>
              <a:buNone/>
              <a:defRPr sz="6800" b="0" cap="none" spc="0">
                <a:ln>
                  <a:noFill/>
                </a:ln>
                <a:solidFill>
                  <a:schemeClr val="bg1"/>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122434080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BLUE">
    <p:spTree>
      <p:nvGrpSpPr>
        <p:cNvPr id="1" name=""/>
        <p:cNvGrpSpPr/>
        <p:nvPr/>
      </p:nvGrpSpPr>
      <p:grpSpPr>
        <a:xfrm>
          <a:off x="0" y="0"/>
          <a:ext cx="0" cy="0"/>
          <a:chOff x="0" y="0"/>
          <a:chExt cx="0" cy="0"/>
        </a:xfrm>
      </p:grpSpPr>
      <p:sp>
        <p:nvSpPr>
          <p:cNvPr id="9" name="Freeform 4">
            <a:extLst>
              <a:ext uri="{FF2B5EF4-FFF2-40B4-BE49-F238E27FC236}">
                <a16:creationId xmlns:a16="http://schemas.microsoft.com/office/drawing/2014/main" id="{0C98DE5D-DC25-D662-48FD-7BAE41D40D34}"/>
              </a:ext>
            </a:extLst>
          </p:cNvPr>
          <p:cNvSpPr/>
          <p:nvPr userDrawn="1"/>
        </p:nvSpPr>
        <p:spPr>
          <a:xfrm>
            <a:off x="7405966"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7EB0D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pic>
        <p:nvPicPr>
          <p:cNvPr id="10" name="Picture 38" descr="A person in blue scrubs&#10;&#10;Description automatically generated">
            <a:extLst>
              <a:ext uri="{FF2B5EF4-FFF2-40B4-BE49-F238E27FC236}">
                <a16:creationId xmlns:a16="http://schemas.microsoft.com/office/drawing/2014/main" id="{DABB7111-9CB4-401D-25B3-03242A58CA69}"/>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58429" y="-5245989"/>
            <a:ext cx="13702416" cy="20553624"/>
          </a:xfrm>
          <a:prstGeom prst="rect">
            <a:avLst/>
          </a:prstGeom>
        </p:spPr>
      </p:pic>
      <p:sp>
        <p:nvSpPr>
          <p:cNvPr id="11" name="Espaço Reservado para Texto 12">
            <a:extLst>
              <a:ext uri="{FF2B5EF4-FFF2-40B4-BE49-F238E27FC236}">
                <a16:creationId xmlns:a16="http://schemas.microsoft.com/office/drawing/2014/main" id="{66E96822-215A-B2BF-C4C3-A7E5C7DEE313}"/>
              </a:ext>
            </a:extLst>
          </p:cNvPr>
          <p:cNvSpPr>
            <a:spLocks noGrp="1"/>
          </p:cNvSpPr>
          <p:nvPr>
            <p:ph type="body" sz="quarter" idx="10" hasCustomPrompt="1"/>
          </p:nvPr>
        </p:nvSpPr>
        <p:spPr>
          <a:xfrm>
            <a:off x="667839" y="4399675"/>
            <a:ext cx="17409186" cy="2810464"/>
          </a:xfrm>
          <a:prstGeom prst="rect">
            <a:avLst/>
          </a:prstGeom>
        </p:spPr>
        <p:txBody>
          <a:bodyPr/>
          <a:lstStyle>
            <a:lvl1pPr marL="0" indent="0">
              <a:buFontTx/>
              <a:buNone/>
              <a:defRPr sz="6800" b="0" cap="none" spc="0">
                <a:ln>
                  <a:noFill/>
                </a:ln>
                <a:solidFill>
                  <a:schemeClr val="bg1"/>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410193084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RED">
    <p:spTree>
      <p:nvGrpSpPr>
        <p:cNvPr id="1" name=""/>
        <p:cNvGrpSpPr/>
        <p:nvPr/>
      </p:nvGrpSpPr>
      <p:grpSpPr>
        <a:xfrm>
          <a:off x="0" y="0"/>
          <a:ext cx="0" cy="0"/>
          <a:chOff x="0" y="0"/>
          <a:chExt cx="0" cy="0"/>
        </a:xfrm>
      </p:grpSpPr>
      <p:sp>
        <p:nvSpPr>
          <p:cNvPr id="2" name="Freeform 4">
            <a:extLst>
              <a:ext uri="{FF2B5EF4-FFF2-40B4-BE49-F238E27FC236}">
                <a16:creationId xmlns:a16="http://schemas.microsoft.com/office/drawing/2014/main" id="{D526452F-045C-ED61-45AA-43C2A3266F68}"/>
              </a:ext>
            </a:extLst>
          </p:cNvPr>
          <p:cNvSpPr/>
          <p:nvPr userDrawn="1"/>
        </p:nvSpPr>
        <p:spPr>
          <a:xfrm>
            <a:off x="7405966"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CE363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pic>
        <p:nvPicPr>
          <p:cNvPr id="3" name="Picture 38" descr="A person in blue scrubs&#10;&#10;Description automatically generated">
            <a:extLst>
              <a:ext uri="{FF2B5EF4-FFF2-40B4-BE49-F238E27FC236}">
                <a16:creationId xmlns:a16="http://schemas.microsoft.com/office/drawing/2014/main" id="{722C90F2-1DAA-14AD-1E4F-A7566192C551}"/>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58429" y="-5245989"/>
            <a:ext cx="13702416" cy="20553624"/>
          </a:xfrm>
          <a:prstGeom prst="rect">
            <a:avLst/>
          </a:prstGeom>
        </p:spPr>
      </p:pic>
      <p:sp>
        <p:nvSpPr>
          <p:cNvPr id="4" name="Espaço Reservado para Texto 12">
            <a:extLst>
              <a:ext uri="{FF2B5EF4-FFF2-40B4-BE49-F238E27FC236}">
                <a16:creationId xmlns:a16="http://schemas.microsoft.com/office/drawing/2014/main" id="{D000F453-C420-8936-C2A4-472908B448C1}"/>
              </a:ext>
            </a:extLst>
          </p:cNvPr>
          <p:cNvSpPr>
            <a:spLocks noGrp="1"/>
          </p:cNvSpPr>
          <p:nvPr>
            <p:ph type="body" sz="quarter" idx="10" hasCustomPrompt="1"/>
          </p:nvPr>
        </p:nvSpPr>
        <p:spPr>
          <a:xfrm>
            <a:off x="667839" y="4399675"/>
            <a:ext cx="17409186" cy="2810464"/>
          </a:xfrm>
          <a:prstGeom prst="rect">
            <a:avLst/>
          </a:prstGeom>
        </p:spPr>
        <p:txBody>
          <a:bodyPr/>
          <a:lstStyle>
            <a:lvl1pPr marL="0" indent="0">
              <a:buFontTx/>
              <a:buNone/>
              <a:defRPr sz="6800" b="0" cap="none" spc="0">
                <a:ln>
                  <a:noFill/>
                </a:ln>
                <a:solidFill>
                  <a:schemeClr val="bg1"/>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212844124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GREEN">
    <p:spTree>
      <p:nvGrpSpPr>
        <p:cNvPr id="1" name=""/>
        <p:cNvGrpSpPr/>
        <p:nvPr/>
      </p:nvGrpSpPr>
      <p:grpSpPr>
        <a:xfrm>
          <a:off x="0" y="0"/>
          <a:ext cx="0" cy="0"/>
          <a:chOff x="0" y="0"/>
          <a:chExt cx="0" cy="0"/>
        </a:xfrm>
      </p:grpSpPr>
      <p:sp>
        <p:nvSpPr>
          <p:cNvPr id="2" name="Freeform 4">
            <a:extLst>
              <a:ext uri="{FF2B5EF4-FFF2-40B4-BE49-F238E27FC236}">
                <a16:creationId xmlns:a16="http://schemas.microsoft.com/office/drawing/2014/main" id="{5847C187-BDBE-1BCC-F994-420D7BCA3C2B}"/>
              </a:ext>
            </a:extLst>
          </p:cNvPr>
          <p:cNvSpPr/>
          <p:nvPr userDrawn="1"/>
        </p:nvSpPr>
        <p:spPr>
          <a:xfrm>
            <a:off x="7405966"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00BC6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pic>
        <p:nvPicPr>
          <p:cNvPr id="3" name="Picture 38" descr="A person in blue scrubs&#10;&#10;Description automatically generated">
            <a:extLst>
              <a:ext uri="{FF2B5EF4-FFF2-40B4-BE49-F238E27FC236}">
                <a16:creationId xmlns:a16="http://schemas.microsoft.com/office/drawing/2014/main" id="{2C51E4E8-4F85-B860-DFA5-880627B500F4}"/>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58429" y="-5245989"/>
            <a:ext cx="13702416" cy="20553624"/>
          </a:xfrm>
          <a:prstGeom prst="rect">
            <a:avLst/>
          </a:prstGeom>
        </p:spPr>
      </p:pic>
      <p:sp>
        <p:nvSpPr>
          <p:cNvPr id="4" name="Espaço Reservado para Texto 12">
            <a:extLst>
              <a:ext uri="{FF2B5EF4-FFF2-40B4-BE49-F238E27FC236}">
                <a16:creationId xmlns:a16="http://schemas.microsoft.com/office/drawing/2014/main" id="{17532496-D5C2-5766-E577-459629D5AA6E}"/>
              </a:ext>
            </a:extLst>
          </p:cNvPr>
          <p:cNvSpPr>
            <a:spLocks noGrp="1"/>
          </p:cNvSpPr>
          <p:nvPr>
            <p:ph type="body" sz="quarter" idx="10" hasCustomPrompt="1"/>
          </p:nvPr>
        </p:nvSpPr>
        <p:spPr>
          <a:xfrm>
            <a:off x="667839" y="4399675"/>
            <a:ext cx="17409186" cy="2810464"/>
          </a:xfrm>
          <a:prstGeom prst="rect">
            <a:avLst/>
          </a:prstGeom>
        </p:spPr>
        <p:txBody>
          <a:bodyPr/>
          <a:lstStyle>
            <a:lvl1pPr marL="0" indent="0">
              <a:buFontTx/>
              <a:buNone/>
              <a:defRPr sz="6800" b="0" cap="none" spc="0">
                <a:ln>
                  <a:noFill/>
                </a:ln>
                <a:solidFill>
                  <a:schemeClr val="bg1"/>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309804652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YELLOW">
    <p:spTree>
      <p:nvGrpSpPr>
        <p:cNvPr id="1" name=""/>
        <p:cNvGrpSpPr/>
        <p:nvPr/>
      </p:nvGrpSpPr>
      <p:grpSpPr>
        <a:xfrm>
          <a:off x="0" y="0"/>
          <a:ext cx="0" cy="0"/>
          <a:chOff x="0" y="0"/>
          <a:chExt cx="0" cy="0"/>
        </a:xfrm>
      </p:grpSpPr>
      <p:sp>
        <p:nvSpPr>
          <p:cNvPr id="2" name="Freeform 4">
            <a:extLst>
              <a:ext uri="{FF2B5EF4-FFF2-40B4-BE49-F238E27FC236}">
                <a16:creationId xmlns:a16="http://schemas.microsoft.com/office/drawing/2014/main" id="{C8ABE0F4-A52F-5870-DA91-8B72E53A7530}"/>
              </a:ext>
            </a:extLst>
          </p:cNvPr>
          <p:cNvSpPr/>
          <p:nvPr userDrawn="1"/>
        </p:nvSpPr>
        <p:spPr>
          <a:xfrm>
            <a:off x="7405966"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FFD5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pic>
        <p:nvPicPr>
          <p:cNvPr id="3" name="Picture 38" descr="A person in blue scrubs&#10;&#10;Description automatically generated">
            <a:extLst>
              <a:ext uri="{FF2B5EF4-FFF2-40B4-BE49-F238E27FC236}">
                <a16:creationId xmlns:a16="http://schemas.microsoft.com/office/drawing/2014/main" id="{CE0B9299-44D8-E23C-D93B-DC6C2CF99DE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58429" y="-5245989"/>
            <a:ext cx="13702416" cy="20553624"/>
          </a:xfrm>
          <a:prstGeom prst="rect">
            <a:avLst/>
          </a:prstGeom>
        </p:spPr>
      </p:pic>
      <p:sp>
        <p:nvSpPr>
          <p:cNvPr id="4" name="Espaço Reservado para Texto 12">
            <a:extLst>
              <a:ext uri="{FF2B5EF4-FFF2-40B4-BE49-F238E27FC236}">
                <a16:creationId xmlns:a16="http://schemas.microsoft.com/office/drawing/2014/main" id="{B985E978-43A4-04F9-E476-8C8640E00BF3}"/>
              </a:ext>
            </a:extLst>
          </p:cNvPr>
          <p:cNvSpPr>
            <a:spLocks noGrp="1"/>
          </p:cNvSpPr>
          <p:nvPr>
            <p:ph type="body" sz="quarter" idx="10" hasCustomPrompt="1"/>
          </p:nvPr>
        </p:nvSpPr>
        <p:spPr>
          <a:xfrm>
            <a:off x="667839" y="4399675"/>
            <a:ext cx="17409186" cy="2810464"/>
          </a:xfrm>
          <a:prstGeom prst="rect">
            <a:avLst/>
          </a:prstGeom>
        </p:spPr>
        <p:txBody>
          <a:bodyPr/>
          <a:lstStyle>
            <a:lvl1pPr marL="0" indent="0">
              <a:buFontTx/>
              <a:buNone/>
              <a:defRPr sz="6800" b="0" cap="none" spc="0">
                <a:ln>
                  <a:noFill/>
                </a:ln>
                <a:solidFill>
                  <a:schemeClr val="bg1"/>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365735628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ALL COLOURS">
    <p:spTree>
      <p:nvGrpSpPr>
        <p:cNvPr id="1" name=""/>
        <p:cNvGrpSpPr/>
        <p:nvPr/>
      </p:nvGrpSpPr>
      <p:grpSpPr>
        <a:xfrm>
          <a:off x="0" y="0"/>
          <a:ext cx="0" cy="0"/>
          <a:chOff x="0" y="0"/>
          <a:chExt cx="0" cy="0"/>
        </a:xfrm>
      </p:grpSpPr>
      <p:pic>
        <p:nvPicPr>
          <p:cNvPr id="2" name="Picture 5" descr="A rainbow colored lines on a black background&#10;&#10;Description automatically generated">
            <a:extLst>
              <a:ext uri="{FF2B5EF4-FFF2-40B4-BE49-F238E27FC236}">
                <a16:creationId xmlns:a16="http://schemas.microsoft.com/office/drawing/2014/main" id="{99D578DB-F853-5B63-B23C-4BC39EF2F803}"/>
              </a:ext>
            </a:extLst>
          </p:cNvPr>
          <p:cNvPicPr>
            <a:picLocks noChangeAspect="1"/>
          </p:cNvPicPr>
          <p:nvPr userDrawn="1"/>
        </p:nvPicPr>
        <p:blipFill>
          <a:blip r:embed="rId2"/>
          <a:stretch>
            <a:fillRect/>
          </a:stretch>
        </p:blipFill>
        <p:spPr>
          <a:xfrm rot="10624914">
            <a:off x="7658138" y="4379285"/>
            <a:ext cx="13535425" cy="11050406"/>
          </a:xfrm>
          <a:prstGeom prst="rect">
            <a:avLst/>
          </a:prstGeom>
        </p:spPr>
      </p:pic>
      <p:pic>
        <p:nvPicPr>
          <p:cNvPr id="16" name="Picture 38" descr="A person in blue scrubs&#10;&#10;Description automatically generated">
            <a:extLst>
              <a:ext uri="{FF2B5EF4-FFF2-40B4-BE49-F238E27FC236}">
                <a16:creationId xmlns:a16="http://schemas.microsoft.com/office/drawing/2014/main" id="{4DBE7E17-4C43-90B1-693F-3DACA2FCD1DA}"/>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7458429" y="-5245989"/>
            <a:ext cx="13702416" cy="20553624"/>
          </a:xfrm>
          <a:prstGeom prst="rect">
            <a:avLst/>
          </a:prstGeom>
        </p:spPr>
      </p:pic>
      <p:sp>
        <p:nvSpPr>
          <p:cNvPr id="4" name="Espaço Reservado para Texto 12">
            <a:extLst>
              <a:ext uri="{FF2B5EF4-FFF2-40B4-BE49-F238E27FC236}">
                <a16:creationId xmlns:a16="http://schemas.microsoft.com/office/drawing/2014/main" id="{C32F7A55-771D-1B9E-1A6C-E5D1F6FCE2E4}"/>
              </a:ext>
            </a:extLst>
          </p:cNvPr>
          <p:cNvSpPr>
            <a:spLocks noGrp="1"/>
          </p:cNvSpPr>
          <p:nvPr>
            <p:ph type="body" sz="quarter" idx="10" hasCustomPrompt="1"/>
          </p:nvPr>
        </p:nvSpPr>
        <p:spPr>
          <a:xfrm>
            <a:off x="667839" y="4399675"/>
            <a:ext cx="17409186" cy="2810464"/>
          </a:xfrm>
          <a:prstGeom prst="rect">
            <a:avLst/>
          </a:prstGeom>
        </p:spPr>
        <p:txBody>
          <a:bodyPr/>
          <a:lstStyle>
            <a:lvl1pPr marL="0" indent="0">
              <a:buFontTx/>
              <a:buNone/>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112895669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PURPLE">
    <p:spTree>
      <p:nvGrpSpPr>
        <p:cNvPr id="1" name=""/>
        <p:cNvGrpSpPr/>
        <p:nvPr/>
      </p:nvGrpSpPr>
      <p:grpSpPr>
        <a:xfrm>
          <a:off x="0" y="0"/>
          <a:ext cx="0" cy="0"/>
          <a:chOff x="0" y="0"/>
          <a:chExt cx="0" cy="0"/>
        </a:xfrm>
      </p:grpSpPr>
      <p:sp>
        <p:nvSpPr>
          <p:cNvPr id="2" name="Freeform 9">
            <a:extLst>
              <a:ext uri="{FF2B5EF4-FFF2-40B4-BE49-F238E27FC236}">
                <a16:creationId xmlns:a16="http://schemas.microsoft.com/office/drawing/2014/main" id="{07552C41-DCD9-EDC6-5C46-BB088DE2D5CF}"/>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9E4EC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10" name="Espaço Reservado para Texto 12">
            <a:extLst>
              <a:ext uri="{FF2B5EF4-FFF2-40B4-BE49-F238E27FC236}">
                <a16:creationId xmlns:a16="http://schemas.microsoft.com/office/drawing/2014/main" id="{2AF7B799-799A-0AC9-13B5-401248C9C17E}"/>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chemeClr val="bg1"/>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48488433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PURPLE">
    <p:spTree>
      <p:nvGrpSpPr>
        <p:cNvPr id="1" name=""/>
        <p:cNvGrpSpPr/>
        <p:nvPr/>
      </p:nvGrpSpPr>
      <p:grpSpPr>
        <a:xfrm>
          <a:off x="0" y="0"/>
          <a:ext cx="0" cy="0"/>
          <a:chOff x="0" y="0"/>
          <a:chExt cx="0" cy="0"/>
        </a:xfrm>
      </p:grpSpPr>
      <p:sp>
        <p:nvSpPr>
          <p:cNvPr id="3" name="Freeform 4">
            <a:extLst>
              <a:ext uri="{FF2B5EF4-FFF2-40B4-BE49-F238E27FC236}">
                <a16:creationId xmlns:a16="http://schemas.microsoft.com/office/drawing/2014/main" id="{B4CDD625-1FF5-F87B-3916-F9A38426B8C0}"/>
              </a:ext>
            </a:extLst>
          </p:cNvPr>
          <p:cNvSpPr/>
          <p:nvPr userDrawn="1"/>
        </p:nvSpPr>
        <p:spPr>
          <a:xfrm>
            <a:off x="7405966"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9E4EC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pic>
        <p:nvPicPr>
          <p:cNvPr id="16" name="Picture 38" descr="A person in blue scrubs&#10;&#10;Description automatically generated">
            <a:extLst>
              <a:ext uri="{FF2B5EF4-FFF2-40B4-BE49-F238E27FC236}">
                <a16:creationId xmlns:a16="http://schemas.microsoft.com/office/drawing/2014/main" id="{4DBE7E17-4C43-90B1-693F-3DACA2FCD1DA}"/>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58429" y="-5245989"/>
            <a:ext cx="13702416" cy="20553624"/>
          </a:xfrm>
          <a:prstGeom prst="rect">
            <a:avLst/>
          </a:prstGeom>
        </p:spPr>
      </p:pic>
      <p:sp>
        <p:nvSpPr>
          <p:cNvPr id="2" name="Espaço Reservado para Texto 12">
            <a:extLst>
              <a:ext uri="{FF2B5EF4-FFF2-40B4-BE49-F238E27FC236}">
                <a16:creationId xmlns:a16="http://schemas.microsoft.com/office/drawing/2014/main" id="{C457A853-9695-A7ED-A422-962DFCCBD32C}"/>
              </a:ext>
            </a:extLst>
          </p:cNvPr>
          <p:cNvSpPr>
            <a:spLocks noGrp="1"/>
          </p:cNvSpPr>
          <p:nvPr>
            <p:ph type="body" sz="quarter" idx="10" hasCustomPrompt="1"/>
          </p:nvPr>
        </p:nvSpPr>
        <p:spPr>
          <a:xfrm>
            <a:off x="667839" y="4399675"/>
            <a:ext cx="17409186" cy="2810464"/>
          </a:xfrm>
          <a:prstGeom prst="rect">
            <a:avLst/>
          </a:prstGeom>
        </p:spPr>
        <p:txBody>
          <a:bodyPr/>
          <a:lstStyle>
            <a:lvl1pPr marL="0" indent="0">
              <a:buFontTx/>
              <a:buNone/>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86818532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BLUE">
    <p:spTree>
      <p:nvGrpSpPr>
        <p:cNvPr id="1" name=""/>
        <p:cNvGrpSpPr/>
        <p:nvPr/>
      </p:nvGrpSpPr>
      <p:grpSpPr>
        <a:xfrm>
          <a:off x="0" y="0"/>
          <a:ext cx="0" cy="0"/>
          <a:chOff x="0" y="0"/>
          <a:chExt cx="0" cy="0"/>
        </a:xfrm>
      </p:grpSpPr>
      <p:sp>
        <p:nvSpPr>
          <p:cNvPr id="9" name="Freeform 4">
            <a:extLst>
              <a:ext uri="{FF2B5EF4-FFF2-40B4-BE49-F238E27FC236}">
                <a16:creationId xmlns:a16="http://schemas.microsoft.com/office/drawing/2014/main" id="{0C98DE5D-DC25-D662-48FD-7BAE41D40D34}"/>
              </a:ext>
            </a:extLst>
          </p:cNvPr>
          <p:cNvSpPr/>
          <p:nvPr userDrawn="1"/>
        </p:nvSpPr>
        <p:spPr>
          <a:xfrm>
            <a:off x="7405966"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7EB0D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pic>
        <p:nvPicPr>
          <p:cNvPr id="10" name="Picture 38" descr="A person in blue scrubs&#10;&#10;Description automatically generated">
            <a:extLst>
              <a:ext uri="{FF2B5EF4-FFF2-40B4-BE49-F238E27FC236}">
                <a16:creationId xmlns:a16="http://schemas.microsoft.com/office/drawing/2014/main" id="{DABB7111-9CB4-401D-25B3-03242A58CA69}"/>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58429" y="-5245989"/>
            <a:ext cx="13702416" cy="20553624"/>
          </a:xfrm>
          <a:prstGeom prst="rect">
            <a:avLst/>
          </a:prstGeom>
        </p:spPr>
      </p:pic>
      <p:sp>
        <p:nvSpPr>
          <p:cNvPr id="3" name="Espaço Reservado para Texto 12">
            <a:extLst>
              <a:ext uri="{FF2B5EF4-FFF2-40B4-BE49-F238E27FC236}">
                <a16:creationId xmlns:a16="http://schemas.microsoft.com/office/drawing/2014/main" id="{6137D377-6665-C263-BB55-097D5AA80E8F}"/>
              </a:ext>
            </a:extLst>
          </p:cNvPr>
          <p:cNvSpPr>
            <a:spLocks noGrp="1"/>
          </p:cNvSpPr>
          <p:nvPr>
            <p:ph type="body" sz="quarter" idx="10" hasCustomPrompt="1"/>
          </p:nvPr>
        </p:nvSpPr>
        <p:spPr>
          <a:xfrm>
            <a:off x="667839" y="4399675"/>
            <a:ext cx="17409186" cy="2810464"/>
          </a:xfrm>
          <a:prstGeom prst="rect">
            <a:avLst/>
          </a:prstGeom>
        </p:spPr>
        <p:txBody>
          <a:bodyPr/>
          <a:lstStyle>
            <a:lvl1pPr marL="0" indent="0">
              <a:buFontTx/>
              <a:buNone/>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249805202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RED">
    <p:spTree>
      <p:nvGrpSpPr>
        <p:cNvPr id="1" name=""/>
        <p:cNvGrpSpPr/>
        <p:nvPr/>
      </p:nvGrpSpPr>
      <p:grpSpPr>
        <a:xfrm>
          <a:off x="0" y="0"/>
          <a:ext cx="0" cy="0"/>
          <a:chOff x="0" y="0"/>
          <a:chExt cx="0" cy="0"/>
        </a:xfrm>
      </p:grpSpPr>
      <p:sp>
        <p:nvSpPr>
          <p:cNvPr id="2" name="Freeform 4">
            <a:extLst>
              <a:ext uri="{FF2B5EF4-FFF2-40B4-BE49-F238E27FC236}">
                <a16:creationId xmlns:a16="http://schemas.microsoft.com/office/drawing/2014/main" id="{D526452F-045C-ED61-45AA-43C2A3266F68}"/>
              </a:ext>
            </a:extLst>
          </p:cNvPr>
          <p:cNvSpPr/>
          <p:nvPr userDrawn="1"/>
        </p:nvSpPr>
        <p:spPr>
          <a:xfrm>
            <a:off x="7405966"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CE363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pic>
        <p:nvPicPr>
          <p:cNvPr id="3" name="Picture 38" descr="A person in blue scrubs&#10;&#10;Description automatically generated">
            <a:extLst>
              <a:ext uri="{FF2B5EF4-FFF2-40B4-BE49-F238E27FC236}">
                <a16:creationId xmlns:a16="http://schemas.microsoft.com/office/drawing/2014/main" id="{722C90F2-1DAA-14AD-1E4F-A7566192C551}"/>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58429" y="-5245989"/>
            <a:ext cx="13702416" cy="20553624"/>
          </a:xfrm>
          <a:prstGeom prst="rect">
            <a:avLst/>
          </a:prstGeom>
        </p:spPr>
      </p:pic>
      <p:sp>
        <p:nvSpPr>
          <p:cNvPr id="5" name="Espaço Reservado para Texto 12">
            <a:extLst>
              <a:ext uri="{FF2B5EF4-FFF2-40B4-BE49-F238E27FC236}">
                <a16:creationId xmlns:a16="http://schemas.microsoft.com/office/drawing/2014/main" id="{70AFEA53-06E1-60BE-6408-DE0AF00C3038}"/>
              </a:ext>
            </a:extLst>
          </p:cNvPr>
          <p:cNvSpPr>
            <a:spLocks noGrp="1"/>
          </p:cNvSpPr>
          <p:nvPr>
            <p:ph type="body" sz="quarter" idx="10" hasCustomPrompt="1"/>
          </p:nvPr>
        </p:nvSpPr>
        <p:spPr>
          <a:xfrm>
            <a:off x="667839" y="4399675"/>
            <a:ext cx="17409186" cy="2810464"/>
          </a:xfrm>
          <a:prstGeom prst="rect">
            <a:avLst/>
          </a:prstGeom>
        </p:spPr>
        <p:txBody>
          <a:bodyPr/>
          <a:lstStyle>
            <a:lvl1pPr marL="0" indent="0">
              <a:buFontTx/>
              <a:buNone/>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265643479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GREEN">
    <p:spTree>
      <p:nvGrpSpPr>
        <p:cNvPr id="1" name=""/>
        <p:cNvGrpSpPr/>
        <p:nvPr/>
      </p:nvGrpSpPr>
      <p:grpSpPr>
        <a:xfrm>
          <a:off x="0" y="0"/>
          <a:ext cx="0" cy="0"/>
          <a:chOff x="0" y="0"/>
          <a:chExt cx="0" cy="0"/>
        </a:xfrm>
      </p:grpSpPr>
      <p:sp>
        <p:nvSpPr>
          <p:cNvPr id="2" name="Freeform 4">
            <a:extLst>
              <a:ext uri="{FF2B5EF4-FFF2-40B4-BE49-F238E27FC236}">
                <a16:creationId xmlns:a16="http://schemas.microsoft.com/office/drawing/2014/main" id="{5847C187-BDBE-1BCC-F994-420D7BCA3C2B}"/>
              </a:ext>
            </a:extLst>
          </p:cNvPr>
          <p:cNvSpPr/>
          <p:nvPr userDrawn="1"/>
        </p:nvSpPr>
        <p:spPr>
          <a:xfrm>
            <a:off x="7405966"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00BC6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pic>
        <p:nvPicPr>
          <p:cNvPr id="3" name="Picture 38" descr="A person in blue scrubs&#10;&#10;Description automatically generated">
            <a:extLst>
              <a:ext uri="{FF2B5EF4-FFF2-40B4-BE49-F238E27FC236}">
                <a16:creationId xmlns:a16="http://schemas.microsoft.com/office/drawing/2014/main" id="{2C51E4E8-4F85-B860-DFA5-880627B500F4}"/>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58429" y="-5245989"/>
            <a:ext cx="13702416" cy="20553624"/>
          </a:xfrm>
          <a:prstGeom prst="rect">
            <a:avLst/>
          </a:prstGeom>
        </p:spPr>
      </p:pic>
      <p:sp>
        <p:nvSpPr>
          <p:cNvPr id="5" name="Espaço Reservado para Texto 12">
            <a:extLst>
              <a:ext uri="{FF2B5EF4-FFF2-40B4-BE49-F238E27FC236}">
                <a16:creationId xmlns:a16="http://schemas.microsoft.com/office/drawing/2014/main" id="{705B7979-CB75-D66B-A798-9A6116AEEA12}"/>
              </a:ext>
            </a:extLst>
          </p:cNvPr>
          <p:cNvSpPr>
            <a:spLocks noGrp="1"/>
          </p:cNvSpPr>
          <p:nvPr>
            <p:ph type="body" sz="quarter" idx="10" hasCustomPrompt="1"/>
          </p:nvPr>
        </p:nvSpPr>
        <p:spPr>
          <a:xfrm>
            <a:off x="667839" y="4399675"/>
            <a:ext cx="17409186" cy="2810464"/>
          </a:xfrm>
          <a:prstGeom prst="rect">
            <a:avLst/>
          </a:prstGeom>
        </p:spPr>
        <p:txBody>
          <a:bodyPr/>
          <a:lstStyle>
            <a:lvl1pPr marL="0" indent="0">
              <a:buFontTx/>
              <a:buNone/>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50467087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YELLOW">
    <p:spTree>
      <p:nvGrpSpPr>
        <p:cNvPr id="1" name=""/>
        <p:cNvGrpSpPr/>
        <p:nvPr/>
      </p:nvGrpSpPr>
      <p:grpSpPr>
        <a:xfrm>
          <a:off x="0" y="0"/>
          <a:ext cx="0" cy="0"/>
          <a:chOff x="0" y="0"/>
          <a:chExt cx="0" cy="0"/>
        </a:xfrm>
      </p:grpSpPr>
      <p:sp>
        <p:nvSpPr>
          <p:cNvPr id="2" name="Freeform 4">
            <a:extLst>
              <a:ext uri="{FF2B5EF4-FFF2-40B4-BE49-F238E27FC236}">
                <a16:creationId xmlns:a16="http://schemas.microsoft.com/office/drawing/2014/main" id="{C8ABE0F4-A52F-5870-DA91-8B72E53A7530}"/>
              </a:ext>
            </a:extLst>
          </p:cNvPr>
          <p:cNvSpPr/>
          <p:nvPr userDrawn="1"/>
        </p:nvSpPr>
        <p:spPr>
          <a:xfrm>
            <a:off x="7405966"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FFD5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pic>
        <p:nvPicPr>
          <p:cNvPr id="3" name="Picture 38" descr="A person in blue scrubs&#10;&#10;Description automatically generated">
            <a:extLst>
              <a:ext uri="{FF2B5EF4-FFF2-40B4-BE49-F238E27FC236}">
                <a16:creationId xmlns:a16="http://schemas.microsoft.com/office/drawing/2014/main" id="{CE0B9299-44D8-E23C-D93B-DC6C2CF99DE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58429" y="-5245989"/>
            <a:ext cx="13702416" cy="20553624"/>
          </a:xfrm>
          <a:prstGeom prst="rect">
            <a:avLst/>
          </a:prstGeom>
        </p:spPr>
      </p:pic>
      <p:sp>
        <p:nvSpPr>
          <p:cNvPr id="5" name="Espaço Reservado para Texto 12">
            <a:extLst>
              <a:ext uri="{FF2B5EF4-FFF2-40B4-BE49-F238E27FC236}">
                <a16:creationId xmlns:a16="http://schemas.microsoft.com/office/drawing/2014/main" id="{1CDF2689-BE96-8C7A-E3E3-2EE9B9F4A6CE}"/>
              </a:ext>
            </a:extLst>
          </p:cNvPr>
          <p:cNvSpPr>
            <a:spLocks noGrp="1"/>
          </p:cNvSpPr>
          <p:nvPr>
            <p:ph type="body" sz="quarter" idx="10" hasCustomPrompt="1"/>
          </p:nvPr>
        </p:nvSpPr>
        <p:spPr>
          <a:xfrm>
            <a:off x="667839" y="4399675"/>
            <a:ext cx="17409186" cy="2810464"/>
          </a:xfrm>
          <a:prstGeom prst="rect">
            <a:avLst/>
          </a:prstGeom>
        </p:spPr>
        <p:txBody>
          <a:bodyPr/>
          <a:lstStyle>
            <a:lvl1pPr marL="0" indent="0">
              <a:buFontTx/>
              <a:buNone/>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85298033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STYLE 01">
    <p:spTree>
      <p:nvGrpSpPr>
        <p:cNvPr id="1" name=""/>
        <p:cNvGrpSpPr/>
        <p:nvPr/>
      </p:nvGrpSpPr>
      <p:grpSpPr>
        <a:xfrm>
          <a:off x="0" y="0"/>
          <a:ext cx="0" cy="0"/>
          <a:chOff x="0" y="0"/>
          <a:chExt cx="0" cy="0"/>
        </a:xfrm>
      </p:grpSpPr>
      <p:sp>
        <p:nvSpPr>
          <p:cNvPr id="4" name="Espaço Reservado para Texto 12">
            <a:extLst>
              <a:ext uri="{FF2B5EF4-FFF2-40B4-BE49-F238E27FC236}">
                <a16:creationId xmlns:a16="http://schemas.microsoft.com/office/drawing/2014/main" id="{C32F7A55-771D-1B9E-1A6C-E5D1F6FCE2E4}"/>
              </a:ext>
            </a:extLst>
          </p:cNvPr>
          <p:cNvSpPr>
            <a:spLocks noGrp="1"/>
          </p:cNvSpPr>
          <p:nvPr>
            <p:ph type="body" sz="quarter" idx="10" hasCustomPrompt="1"/>
          </p:nvPr>
        </p:nvSpPr>
        <p:spPr>
          <a:xfrm>
            <a:off x="654844" y="828675"/>
            <a:ext cx="12293600" cy="558800"/>
          </a:xfrm>
          <a:prstGeom prst="rect">
            <a:avLst/>
          </a:prstGeom>
        </p:spPr>
        <p:txBody>
          <a:bodyPr/>
          <a:lstStyle>
            <a:lvl1pPr marL="0" indent="0">
              <a:buFontTx/>
              <a:buNone/>
              <a:defRPr sz="4000" b="0" cap="none" spc="0">
                <a:ln>
                  <a:noFill/>
                </a:ln>
                <a:solidFill>
                  <a:srgbClr val="1F355E"/>
                </a:solidFill>
                <a:effectLst/>
                <a:latin typeface="Arial Black" panose="020B0A04020102020204" pitchFamily="34" charset="0"/>
              </a:defRPr>
            </a:lvl1pPr>
          </a:lstStyle>
          <a:p>
            <a:pPr lvl="0"/>
            <a:r>
              <a:rPr lang="pt-BR" dirty="0"/>
              <a:t>Slide </a:t>
            </a:r>
            <a:r>
              <a:rPr lang="pt-BR" dirty="0" err="1"/>
              <a:t>title</a:t>
            </a:r>
            <a:r>
              <a:rPr lang="pt-BR" dirty="0"/>
              <a:t> </a:t>
            </a:r>
            <a:r>
              <a:rPr lang="pt-BR" dirty="0" err="1"/>
              <a:t>goes</a:t>
            </a:r>
            <a:r>
              <a:rPr lang="pt-BR" dirty="0"/>
              <a:t> </a:t>
            </a:r>
            <a:r>
              <a:rPr lang="pt-BR" dirty="0" err="1"/>
              <a:t>here</a:t>
            </a:r>
            <a:r>
              <a:rPr lang="pt-BR" dirty="0"/>
              <a:t> (delete </a:t>
            </a:r>
            <a:r>
              <a:rPr lang="pt-BR" dirty="0" err="1"/>
              <a:t>if</a:t>
            </a:r>
            <a:r>
              <a:rPr lang="pt-BR" dirty="0"/>
              <a:t> </a:t>
            </a:r>
            <a:r>
              <a:rPr lang="pt-BR" dirty="0" err="1"/>
              <a:t>not</a:t>
            </a:r>
            <a:r>
              <a:rPr lang="pt-BR" dirty="0"/>
              <a:t> </a:t>
            </a:r>
            <a:r>
              <a:rPr lang="pt-BR" dirty="0" err="1"/>
              <a:t>required</a:t>
            </a:r>
            <a:r>
              <a:rPr lang="pt-BR" dirty="0"/>
              <a:t>)</a:t>
            </a:r>
          </a:p>
        </p:txBody>
      </p:sp>
      <p:sp>
        <p:nvSpPr>
          <p:cNvPr id="3" name="Espaço Reservado para Texto 12">
            <a:extLst>
              <a:ext uri="{FF2B5EF4-FFF2-40B4-BE49-F238E27FC236}">
                <a16:creationId xmlns:a16="http://schemas.microsoft.com/office/drawing/2014/main" id="{944758CB-C348-DFDD-7677-CDE350610010}"/>
              </a:ext>
            </a:extLst>
          </p:cNvPr>
          <p:cNvSpPr>
            <a:spLocks noGrp="1"/>
          </p:cNvSpPr>
          <p:nvPr>
            <p:ph type="body" sz="quarter" idx="11" hasCustomPrompt="1"/>
          </p:nvPr>
        </p:nvSpPr>
        <p:spPr>
          <a:xfrm>
            <a:off x="756444" y="2581275"/>
            <a:ext cx="17409186" cy="6273800"/>
          </a:xfrm>
          <a:prstGeom prst="rect">
            <a:avLst/>
          </a:prstGeom>
        </p:spPr>
        <p:txBody>
          <a:bodyPr/>
          <a:lstStyle>
            <a:lvl1pPr marL="0" indent="0">
              <a:buFontTx/>
              <a:buNone/>
              <a:defRPr sz="1800" b="0" cap="none" spc="0">
                <a:ln>
                  <a:noFill/>
                </a:ln>
                <a:solidFill>
                  <a:schemeClr val="tx1"/>
                </a:solidFill>
                <a:effectLst/>
                <a:latin typeface="Arial" panose="020B0604020202020204" pitchFamily="34" charset="0"/>
                <a:cs typeface="Arial" panose="020B0604020202020204" pitchFamily="34" charset="0"/>
              </a:defRPr>
            </a:lvl1pPr>
          </a:lstStyle>
          <a:p>
            <a:pPr lvl="0"/>
            <a:r>
              <a:rPr lang="pt-BR" dirty="0"/>
              <a:t>Body Copy </a:t>
            </a:r>
            <a:r>
              <a:rPr lang="pt-BR" dirty="0" err="1"/>
              <a:t>goes</a:t>
            </a:r>
            <a:r>
              <a:rPr lang="pt-BR" dirty="0"/>
              <a:t> </a:t>
            </a:r>
            <a:r>
              <a:rPr lang="pt-BR" dirty="0" err="1"/>
              <a:t>here</a:t>
            </a:r>
            <a:endParaRPr lang="pt-BR" dirty="0"/>
          </a:p>
        </p:txBody>
      </p:sp>
      <p:pic>
        <p:nvPicPr>
          <p:cNvPr id="5" name="Picture 3" descr="A black background with blue text&#10;&#10;Description automatically generated">
            <a:extLst>
              <a:ext uri="{FF2B5EF4-FFF2-40B4-BE49-F238E27FC236}">
                <a16:creationId xmlns:a16="http://schemas.microsoft.com/office/drawing/2014/main" id="{A360D965-993E-0A85-F69A-4D2F4B256E4D}"/>
              </a:ext>
            </a:extLst>
          </p:cNvPr>
          <p:cNvPicPr>
            <a:picLocks noChangeAspect="1"/>
          </p:cNvPicPr>
          <p:nvPr userDrawn="1"/>
        </p:nvPicPr>
        <p:blipFill>
          <a:blip r:embed="rId2"/>
          <a:stretch>
            <a:fillRect/>
          </a:stretch>
        </p:blipFill>
        <p:spPr>
          <a:xfrm>
            <a:off x="755711" y="9333565"/>
            <a:ext cx="3690964" cy="1141845"/>
          </a:xfrm>
          <a:prstGeom prst="rect">
            <a:avLst/>
          </a:prstGeom>
        </p:spPr>
      </p:pic>
    </p:spTree>
    <p:extLst>
      <p:ext uri="{BB962C8B-B14F-4D97-AF65-F5344CB8AC3E}">
        <p14:creationId xmlns:p14="http://schemas.microsoft.com/office/powerpoint/2010/main" val="2716090478"/>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STYLE 02">
    <p:spTree>
      <p:nvGrpSpPr>
        <p:cNvPr id="1" name=""/>
        <p:cNvGrpSpPr/>
        <p:nvPr/>
      </p:nvGrpSpPr>
      <p:grpSpPr>
        <a:xfrm>
          <a:off x="0" y="0"/>
          <a:ext cx="0" cy="0"/>
          <a:chOff x="0" y="0"/>
          <a:chExt cx="0" cy="0"/>
        </a:xfrm>
      </p:grpSpPr>
      <p:sp>
        <p:nvSpPr>
          <p:cNvPr id="4" name="Espaço Reservado para Texto 12">
            <a:extLst>
              <a:ext uri="{FF2B5EF4-FFF2-40B4-BE49-F238E27FC236}">
                <a16:creationId xmlns:a16="http://schemas.microsoft.com/office/drawing/2014/main" id="{C32F7A55-771D-1B9E-1A6C-E5D1F6FCE2E4}"/>
              </a:ext>
            </a:extLst>
          </p:cNvPr>
          <p:cNvSpPr>
            <a:spLocks noGrp="1"/>
          </p:cNvSpPr>
          <p:nvPr>
            <p:ph type="body" sz="quarter" idx="10" hasCustomPrompt="1"/>
          </p:nvPr>
        </p:nvSpPr>
        <p:spPr>
          <a:xfrm>
            <a:off x="654844" y="828675"/>
            <a:ext cx="12293600" cy="558800"/>
          </a:xfrm>
          <a:prstGeom prst="rect">
            <a:avLst/>
          </a:prstGeom>
        </p:spPr>
        <p:txBody>
          <a:bodyPr/>
          <a:lstStyle>
            <a:lvl1pPr marL="0" indent="0">
              <a:buFontTx/>
              <a:buNone/>
              <a:defRPr sz="4000" b="0" cap="none" spc="0">
                <a:ln>
                  <a:noFill/>
                </a:ln>
                <a:solidFill>
                  <a:srgbClr val="1F355E"/>
                </a:solidFill>
                <a:effectLst/>
                <a:latin typeface="Arial Black" panose="020B0A04020102020204" pitchFamily="34" charset="0"/>
              </a:defRPr>
            </a:lvl1pPr>
          </a:lstStyle>
          <a:p>
            <a:pPr lvl="0"/>
            <a:r>
              <a:rPr lang="pt-BR" dirty="0"/>
              <a:t>Slide </a:t>
            </a:r>
            <a:r>
              <a:rPr lang="pt-BR" dirty="0" err="1"/>
              <a:t>title</a:t>
            </a:r>
            <a:r>
              <a:rPr lang="pt-BR" dirty="0"/>
              <a:t> </a:t>
            </a:r>
            <a:r>
              <a:rPr lang="pt-BR" dirty="0" err="1"/>
              <a:t>goes</a:t>
            </a:r>
            <a:r>
              <a:rPr lang="pt-BR" dirty="0"/>
              <a:t> </a:t>
            </a:r>
            <a:r>
              <a:rPr lang="pt-BR" dirty="0" err="1"/>
              <a:t>here</a:t>
            </a:r>
            <a:r>
              <a:rPr lang="pt-BR" dirty="0"/>
              <a:t> (delete </a:t>
            </a:r>
            <a:r>
              <a:rPr lang="pt-BR" dirty="0" err="1"/>
              <a:t>if</a:t>
            </a:r>
            <a:r>
              <a:rPr lang="pt-BR" dirty="0"/>
              <a:t> </a:t>
            </a:r>
            <a:r>
              <a:rPr lang="pt-BR" dirty="0" err="1"/>
              <a:t>not</a:t>
            </a:r>
            <a:r>
              <a:rPr lang="pt-BR" dirty="0"/>
              <a:t> </a:t>
            </a:r>
            <a:r>
              <a:rPr lang="pt-BR" dirty="0" err="1"/>
              <a:t>required</a:t>
            </a:r>
            <a:r>
              <a:rPr lang="pt-BR" dirty="0"/>
              <a:t>)</a:t>
            </a:r>
          </a:p>
        </p:txBody>
      </p:sp>
      <p:sp>
        <p:nvSpPr>
          <p:cNvPr id="3" name="Espaço Reservado para Texto 12">
            <a:extLst>
              <a:ext uri="{FF2B5EF4-FFF2-40B4-BE49-F238E27FC236}">
                <a16:creationId xmlns:a16="http://schemas.microsoft.com/office/drawing/2014/main" id="{944758CB-C348-DFDD-7677-CDE350610010}"/>
              </a:ext>
            </a:extLst>
          </p:cNvPr>
          <p:cNvSpPr>
            <a:spLocks noGrp="1"/>
          </p:cNvSpPr>
          <p:nvPr>
            <p:ph type="body" sz="quarter" idx="11" hasCustomPrompt="1"/>
          </p:nvPr>
        </p:nvSpPr>
        <p:spPr>
          <a:xfrm>
            <a:off x="756444" y="2581275"/>
            <a:ext cx="17409186" cy="6273800"/>
          </a:xfrm>
          <a:prstGeom prst="rect">
            <a:avLst/>
          </a:prstGeom>
        </p:spPr>
        <p:txBody>
          <a:bodyPr/>
          <a:lstStyle>
            <a:lvl1pPr marL="0" indent="0">
              <a:buFontTx/>
              <a:buNone/>
              <a:defRPr sz="1800" b="0" cap="none" spc="0">
                <a:ln>
                  <a:noFill/>
                </a:ln>
                <a:solidFill>
                  <a:schemeClr val="tx1"/>
                </a:solidFill>
                <a:effectLst/>
                <a:latin typeface="Arial" panose="020B0604020202020204" pitchFamily="34" charset="0"/>
                <a:cs typeface="Arial" panose="020B0604020202020204" pitchFamily="34" charset="0"/>
              </a:defRPr>
            </a:lvl1pPr>
          </a:lstStyle>
          <a:p>
            <a:pPr lvl="0"/>
            <a:r>
              <a:rPr lang="pt-BR" dirty="0"/>
              <a:t>Body Copy </a:t>
            </a:r>
            <a:r>
              <a:rPr lang="pt-BR" dirty="0" err="1"/>
              <a:t>goes</a:t>
            </a:r>
            <a:r>
              <a:rPr lang="pt-BR" dirty="0"/>
              <a:t> </a:t>
            </a:r>
            <a:r>
              <a:rPr lang="pt-BR" dirty="0" err="1"/>
              <a:t>here</a:t>
            </a:r>
            <a:endParaRPr lang="pt-BR" dirty="0"/>
          </a:p>
        </p:txBody>
      </p:sp>
      <p:pic>
        <p:nvPicPr>
          <p:cNvPr id="2" name="Picture 2">
            <a:extLst>
              <a:ext uri="{FF2B5EF4-FFF2-40B4-BE49-F238E27FC236}">
                <a16:creationId xmlns:a16="http://schemas.microsoft.com/office/drawing/2014/main" id="{54994229-318A-5CBA-FCBC-8B5B54254F33}"/>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9359" y="9694840"/>
            <a:ext cx="18414786" cy="1141845"/>
          </a:xfrm>
          <a:prstGeom prst="rect">
            <a:avLst/>
          </a:prstGeom>
        </p:spPr>
      </p:pic>
    </p:spTree>
    <p:extLst>
      <p:ext uri="{BB962C8B-B14F-4D97-AF65-F5344CB8AC3E}">
        <p14:creationId xmlns:p14="http://schemas.microsoft.com/office/powerpoint/2010/main" val="361522322"/>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userDrawn="1">
  <p:cSld name="ALL COLOURS">
    <p:spTree>
      <p:nvGrpSpPr>
        <p:cNvPr id="1" name=""/>
        <p:cNvGrpSpPr/>
        <p:nvPr/>
      </p:nvGrpSpPr>
      <p:grpSpPr>
        <a:xfrm>
          <a:off x="0" y="0"/>
          <a:ext cx="0" cy="0"/>
          <a:chOff x="0" y="0"/>
          <a:chExt cx="0" cy="0"/>
        </a:xfrm>
      </p:grpSpPr>
      <p:pic>
        <p:nvPicPr>
          <p:cNvPr id="11" name="Picture 6" descr="A rainbow colored lines on a black background&#10;&#10;Description automatically generated">
            <a:extLst>
              <a:ext uri="{FF2B5EF4-FFF2-40B4-BE49-F238E27FC236}">
                <a16:creationId xmlns:a16="http://schemas.microsoft.com/office/drawing/2014/main" id="{F07AC103-5CE6-0042-F2D7-D6CEF210F6BB}"/>
              </a:ext>
            </a:extLst>
          </p:cNvPr>
          <p:cNvPicPr>
            <a:picLocks noChangeAspect="1"/>
          </p:cNvPicPr>
          <p:nvPr userDrawn="1"/>
        </p:nvPicPr>
        <p:blipFill>
          <a:blip r:embed="rId2"/>
          <a:stretch>
            <a:fillRect/>
          </a:stretch>
        </p:blipFill>
        <p:spPr>
          <a:xfrm rot="8886303">
            <a:off x="8704738" y="4748898"/>
            <a:ext cx="17064523" cy="13931584"/>
          </a:xfrm>
          <a:prstGeom prst="rect">
            <a:avLst/>
          </a:prstGeom>
        </p:spPr>
      </p:pic>
      <p:sp>
        <p:nvSpPr>
          <p:cNvPr id="15" name="Espaço Reservado para Texto 12">
            <a:extLst>
              <a:ext uri="{FF2B5EF4-FFF2-40B4-BE49-F238E27FC236}">
                <a16:creationId xmlns:a16="http://schemas.microsoft.com/office/drawing/2014/main" id="{55CBB6D1-27F8-4ACE-C5F5-35CB54A925B4}"/>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77046266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ALL COLOURS">
    <p:spTree>
      <p:nvGrpSpPr>
        <p:cNvPr id="1" name=""/>
        <p:cNvGrpSpPr/>
        <p:nvPr/>
      </p:nvGrpSpPr>
      <p:grpSpPr>
        <a:xfrm>
          <a:off x="0" y="0"/>
          <a:ext cx="0" cy="0"/>
          <a:chOff x="0" y="0"/>
          <a:chExt cx="0" cy="0"/>
        </a:xfrm>
      </p:grpSpPr>
      <p:sp>
        <p:nvSpPr>
          <p:cNvPr id="2" name="Espaço Reservado para Texto 12">
            <a:extLst>
              <a:ext uri="{FF2B5EF4-FFF2-40B4-BE49-F238E27FC236}">
                <a16:creationId xmlns:a16="http://schemas.microsoft.com/office/drawing/2014/main" id="{05156341-0DC6-0F59-319D-7530768F394D}"/>
              </a:ext>
            </a:extLst>
          </p:cNvPr>
          <p:cNvSpPr>
            <a:spLocks noGrp="1"/>
          </p:cNvSpPr>
          <p:nvPr>
            <p:ph type="body" sz="quarter" idx="10" hasCustomPrompt="1"/>
          </p:nvPr>
        </p:nvSpPr>
        <p:spPr>
          <a:xfrm>
            <a:off x="657358" y="4297599"/>
            <a:ext cx="8023886" cy="2810464"/>
          </a:xfrm>
          <a:prstGeom prst="rect">
            <a:avLst/>
          </a:prstGeom>
        </p:spPr>
        <p:txBody>
          <a:bodyPr/>
          <a:lstStyle>
            <a:lvl1pPr>
              <a:defRPr sz="6800" b="0" cap="none" spc="0">
                <a:ln>
                  <a:noFill/>
                </a:ln>
                <a:solidFill>
                  <a:schemeClr val="bg1"/>
                </a:solidFill>
                <a:effectLst/>
                <a:latin typeface="Arial Black" panose="020B0A04020102020204" pitchFamily="34" charset="0"/>
              </a:defRPr>
            </a:lvl1pPr>
          </a:lstStyle>
          <a:p>
            <a:pPr lvl="0"/>
            <a:r>
              <a:rPr lang="pt-BR" dirty="0" err="1"/>
              <a:t>Thank</a:t>
            </a:r>
            <a:r>
              <a:rPr lang="pt-BR" dirty="0"/>
              <a:t> </a:t>
            </a:r>
            <a:r>
              <a:rPr lang="pt-BR" dirty="0" err="1"/>
              <a:t>You</a:t>
            </a:r>
            <a:endParaRPr lang="pt-BR" dirty="0"/>
          </a:p>
        </p:txBody>
      </p:sp>
    </p:spTree>
    <p:extLst>
      <p:ext uri="{BB962C8B-B14F-4D97-AF65-F5344CB8AC3E}">
        <p14:creationId xmlns:p14="http://schemas.microsoft.com/office/powerpoint/2010/main" val="854015874"/>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513211" y="1850860"/>
            <a:ext cx="15079266" cy="3937329"/>
          </a:xfrm>
        </p:spPr>
        <p:txBody>
          <a:bodyPr anchor="b"/>
          <a:lstStyle>
            <a:lvl1pPr algn="ctr">
              <a:defRPr sz="9895"/>
            </a:lvl1pPr>
          </a:lstStyle>
          <a:p>
            <a:r>
              <a:rPr lang="en-US"/>
              <a:t>Click to edit Master title style</a:t>
            </a:r>
            <a:endParaRPr lang="en-GB"/>
          </a:p>
        </p:txBody>
      </p:sp>
      <p:sp>
        <p:nvSpPr>
          <p:cNvPr id="3" name="Subtitle 2"/>
          <p:cNvSpPr>
            <a:spLocks noGrp="1"/>
          </p:cNvSpPr>
          <p:nvPr>
            <p:ph type="subTitle" idx="1"/>
          </p:nvPr>
        </p:nvSpPr>
        <p:spPr>
          <a:xfrm>
            <a:off x="2513211" y="5940028"/>
            <a:ext cx="15079266" cy="2730474"/>
          </a:xfrm>
        </p:spPr>
        <p:txBody>
          <a:bodyPr/>
          <a:lstStyle>
            <a:lvl1pPr marL="0" indent="0" algn="ctr">
              <a:buNone/>
              <a:defRPr sz="3958"/>
            </a:lvl1pPr>
            <a:lvl2pPr marL="753969" indent="0" algn="ctr">
              <a:buNone/>
              <a:defRPr sz="3298"/>
            </a:lvl2pPr>
            <a:lvl3pPr marL="1507937" indent="0" algn="ctr">
              <a:buNone/>
              <a:defRPr sz="2968"/>
            </a:lvl3pPr>
            <a:lvl4pPr marL="2261906" indent="0" algn="ctr">
              <a:buNone/>
              <a:defRPr sz="2639"/>
            </a:lvl4pPr>
            <a:lvl5pPr marL="3015874" indent="0" algn="ctr">
              <a:buNone/>
              <a:defRPr sz="2639"/>
            </a:lvl5pPr>
            <a:lvl6pPr marL="3769843" indent="0" algn="ctr">
              <a:buNone/>
              <a:defRPr sz="2639"/>
            </a:lvl6pPr>
            <a:lvl7pPr marL="4523811" indent="0" algn="ctr">
              <a:buNone/>
              <a:defRPr sz="2639"/>
            </a:lvl7pPr>
            <a:lvl8pPr marL="5277780" indent="0" algn="ctr">
              <a:buNone/>
              <a:defRPr sz="2639"/>
            </a:lvl8pPr>
            <a:lvl9pPr marL="6031748" indent="0" algn="ctr">
              <a:buNone/>
              <a:defRPr sz="2639"/>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395737EB-C81B-4572-8A1C-16400FEF07F5}" type="datetimeFigureOut">
              <a:rPr lang="en-GB" smtClean="0"/>
              <a:t>16/09/2025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C5F4030-F56C-4935-9E0F-578680E692CE}" type="slidenum">
              <a:rPr lang="en-GB" smtClean="0"/>
              <a:t>‹#›</a:t>
            </a:fld>
            <a:endParaRPr lang="en-GB"/>
          </a:p>
        </p:txBody>
      </p:sp>
    </p:spTree>
    <p:extLst>
      <p:ext uri="{BB962C8B-B14F-4D97-AF65-F5344CB8AC3E}">
        <p14:creationId xmlns:p14="http://schemas.microsoft.com/office/powerpoint/2010/main" val="391063694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BLUE">
    <p:spTree>
      <p:nvGrpSpPr>
        <p:cNvPr id="1" name=""/>
        <p:cNvGrpSpPr/>
        <p:nvPr/>
      </p:nvGrpSpPr>
      <p:grpSpPr>
        <a:xfrm>
          <a:off x="0" y="0"/>
          <a:ext cx="0" cy="0"/>
          <a:chOff x="0" y="0"/>
          <a:chExt cx="0" cy="0"/>
        </a:xfrm>
      </p:grpSpPr>
      <p:sp>
        <p:nvSpPr>
          <p:cNvPr id="3" name="Freeform 9">
            <a:extLst>
              <a:ext uri="{FF2B5EF4-FFF2-40B4-BE49-F238E27FC236}">
                <a16:creationId xmlns:a16="http://schemas.microsoft.com/office/drawing/2014/main" id="{C6CF2374-8EA3-DD55-C8E3-B17E19D8E8B3}"/>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7EB0D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5" name="Espaço Reservado para Texto 12">
            <a:extLst>
              <a:ext uri="{FF2B5EF4-FFF2-40B4-BE49-F238E27FC236}">
                <a16:creationId xmlns:a16="http://schemas.microsoft.com/office/drawing/2014/main" id="{2C127329-0BB0-0BBC-7EA2-32CEC0C2547D}"/>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chemeClr val="bg1"/>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3951873199"/>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395737EB-C81B-4572-8A1C-16400FEF07F5}" type="datetimeFigureOut">
              <a:rPr lang="en-GB" smtClean="0"/>
              <a:t>16/09/2025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C5F4030-F56C-4935-9E0F-578680E692CE}" type="slidenum">
              <a:rPr lang="en-GB" smtClean="0"/>
              <a:t>‹#›</a:t>
            </a:fld>
            <a:endParaRPr lang="en-GB"/>
          </a:p>
        </p:txBody>
      </p:sp>
    </p:spTree>
    <p:extLst>
      <p:ext uri="{BB962C8B-B14F-4D97-AF65-F5344CB8AC3E}">
        <p14:creationId xmlns:p14="http://schemas.microsoft.com/office/powerpoint/2010/main" val="722207104"/>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371794" y="2819485"/>
            <a:ext cx="17341156" cy="4704375"/>
          </a:xfrm>
        </p:spPr>
        <p:txBody>
          <a:bodyPr anchor="b"/>
          <a:lstStyle>
            <a:lvl1pPr>
              <a:defRPr sz="9895"/>
            </a:lvl1pPr>
          </a:lstStyle>
          <a:p>
            <a:r>
              <a:rPr lang="en-US"/>
              <a:t>Click to edit Master title style</a:t>
            </a:r>
            <a:endParaRPr lang="en-GB"/>
          </a:p>
        </p:txBody>
      </p:sp>
      <p:sp>
        <p:nvSpPr>
          <p:cNvPr id="3" name="Text Placeholder 2"/>
          <p:cNvSpPr>
            <a:spLocks noGrp="1"/>
          </p:cNvSpPr>
          <p:nvPr>
            <p:ph type="body" idx="1"/>
          </p:nvPr>
        </p:nvSpPr>
        <p:spPr>
          <a:xfrm>
            <a:off x="1371794" y="7568366"/>
            <a:ext cx="17341156" cy="2473919"/>
          </a:xfrm>
        </p:spPr>
        <p:txBody>
          <a:bodyPr/>
          <a:lstStyle>
            <a:lvl1pPr marL="0" indent="0">
              <a:buNone/>
              <a:defRPr sz="3958">
                <a:solidFill>
                  <a:schemeClr val="tx1">
                    <a:tint val="75000"/>
                  </a:schemeClr>
                </a:solidFill>
              </a:defRPr>
            </a:lvl1pPr>
            <a:lvl2pPr marL="753969" indent="0">
              <a:buNone/>
              <a:defRPr sz="3298">
                <a:solidFill>
                  <a:schemeClr val="tx1">
                    <a:tint val="75000"/>
                  </a:schemeClr>
                </a:solidFill>
              </a:defRPr>
            </a:lvl2pPr>
            <a:lvl3pPr marL="1507937" indent="0">
              <a:buNone/>
              <a:defRPr sz="2968">
                <a:solidFill>
                  <a:schemeClr val="tx1">
                    <a:tint val="75000"/>
                  </a:schemeClr>
                </a:solidFill>
              </a:defRPr>
            </a:lvl3pPr>
            <a:lvl4pPr marL="2261906" indent="0">
              <a:buNone/>
              <a:defRPr sz="2639">
                <a:solidFill>
                  <a:schemeClr val="tx1">
                    <a:tint val="75000"/>
                  </a:schemeClr>
                </a:solidFill>
              </a:defRPr>
            </a:lvl4pPr>
            <a:lvl5pPr marL="3015874" indent="0">
              <a:buNone/>
              <a:defRPr sz="2639">
                <a:solidFill>
                  <a:schemeClr val="tx1">
                    <a:tint val="75000"/>
                  </a:schemeClr>
                </a:solidFill>
              </a:defRPr>
            </a:lvl5pPr>
            <a:lvl6pPr marL="3769843" indent="0">
              <a:buNone/>
              <a:defRPr sz="2639">
                <a:solidFill>
                  <a:schemeClr val="tx1">
                    <a:tint val="75000"/>
                  </a:schemeClr>
                </a:solidFill>
              </a:defRPr>
            </a:lvl6pPr>
            <a:lvl7pPr marL="4523811" indent="0">
              <a:buNone/>
              <a:defRPr sz="2639">
                <a:solidFill>
                  <a:schemeClr val="tx1">
                    <a:tint val="75000"/>
                  </a:schemeClr>
                </a:solidFill>
              </a:defRPr>
            </a:lvl7pPr>
            <a:lvl8pPr marL="5277780" indent="0">
              <a:buNone/>
              <a:defRPr sz="2639">
                <a:solidFill>
                  <a:schemeClr val="tx1">
                    <a:tint val="75000"/>
                  </a:schemeClr>
                </a:solidFill>
              </a:defRPr>
            </a:lvl8pPr>
            <a:lvl9pPr marL="6031748" indent="0">
              <a:buNone/>
              <a:defRPr sz="2639">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395737EB-C81B-4572-8A1C-16400FEF07F5}" type="datetimeFigureOut">
              <a:rPr lang="en-GB" smtClean="0"/>
              <a:t>16/09/2025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C5F4030-F56C-4935-9E0F-578680E692CE}" type="slidenum">
              <a:rPr lang="en-GB" smtClean="0"/>
              <a:t>‹#›</a:t>
            </a:fld>
            <a:endParaRPr lang="en-GB"/>
          </a:p>
        </p:txBody>
      </p:sp>
    </p:spTree>
    <p:extLst>
      <p:ext uri="{BB962C8B-B14F-4D97-AF65-F5344CB8AC3E}">
        <p14:creationId xmlns:p14="http://schemas.microsoft.com/office/powerpoint/2010/main" val="3560419938"/>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1382266" y="3010591"/>
            <a:ext cx="8544917" cy="7175679"/>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10178505" y="3010591"/>
            <a:ext cx="8544917" cy="7175679"/>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395737EB-C81B-4572-8A1C-16400FEF07F5}" type="datetimeFigureOut">
              <a:rPr lang="en-GB" smtClean="0"/>
              <a:t>16/09/2025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C5F4030-F56C-4935-9E0F-578680E692CE}" type="slidenum">
              <a:rPr lang="en-GB" smtClean="0"/>
              <a:t>‹#›</a:t>
            </a:fld>
            <a:endParaRPr lang="en-GB"/>
          </a:p>
        </p:txBody>
      </p:sp>
    </p:spTree>
    <p:extLst>
      <p:ext uri="{BB962C8B-B14F-4D97-AF65-F5344CB8AC3E}">
        <p14:creationId xmlns:p14="http://schemas.microsoft.com/office/powerpoint/2010/main" val="1679387836"/>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384885" y="602119"/>
            <a:ext cx="17341156" cy="2185952"/>
          </a:xfrm>
        </p:spPr>
        <p:txBody>
          <a:bodyPr/>
          <a:lstStyle/>
          <a:p>
            <a:r>
              <a:rPr lang="en-US"/>
              <a:t>Click to edit Master title style</a:t>
            </a:r>
            <a:endParaRPr lang="en-GB"/>
          </a:p>
        </p:txBody>
      </p:sp>
      <p:sp>
        <p:nvSpPr>
          <p:cNvPr id="3" name="Text Placeholder 2"/>
          <p:cNvSpPr>
            <a:spLocks noGrp="1"/>
          </p:cNvSpPr>
          <p:nvPr>
            <p:ph type="body" idx="1"/>
          </p:nvPr>
        </p:nvSpPr>
        <p:spPr>
          <a:xfrm>
            <a:off x="1384885" y="2772362"/>
            <a:ext cx="8505648" cy="1358692"/>
          </a:xfrm>
        </p:spPr>
        <p:txBody>
          <a:bodyPr anchor="b"/>
          <a:lstStyle>
            <a:lvl1pPr marL="0" indent="0">
              <a:buNone/>
              <a:defRPr sz="3958" b="1"/>
            </a:lvl1pPr>
            <a:lvl2pPr marL="753969" indent="0">
              <a:buNone/>
              <a:defRPr sz="3298" b="1"/>
            </a:lvl2pPr>
            <a:lvl3pPr marL="1507937" indent="0">
              <a:buNone/>
              <a:defRPr sz="2968" b="1"/>
            </a:lvl3pPr>
            <a:lvl4pPr marL="2261906" indent="0">
              <a:buNone/>
              <a:defRPr sz="2639" b="1"/>
            </a:lvl4pPr>
            <a:lvl5pPr marL="3015874" indent="0">
              <a:buNone/>
              <a:defRPr sz="2639" b="1"/>
            </a:lvl5pPr>
            <a:lvl6pPr marL="3769843" indent="0">
              <a:buNone/>
              <a:defRPr sz="2639" b="1"/>
            </a:lvl6pPr>
            <a:lvl7pPr marL="4523811" indent="0">
              <a:buNone/>
              <a:defRPr sz="2639" b="1"/>
            </a:lvl7pPr>
            <a:lvl8pPr marL="5277780" indent="0">
              <a:buNone/>
              <a:defRPr sz="2639" b="1"/>
            </a:lvl8pPr>
            <a:lvl9pPr marL="6031748" indent="0">
              <a:buNone/>
              <a:defRPr sz="2639" b="1"/>
            </a:lvl9pPr>
          </a:lstStyle>
          <a:p>
            <a:pPr lvl="0"/>
            <a:r>
              <a:rPr lang="en-US"/>
              <a:t>Edit Master text styles</a:t>
            </a:r>
          </a:p>
        </p:txBody>
      </p:sp>
      <p:sp>
        <p:nvSpPr>
          <p:cNvPr id="4" name="Content Placeholder 3"/>
          <p:cNvSpPr>
            <a:spLocks noGrp="1"/>
          </p:cNvSpPr>
          <p:nvPr>
            <p:ph sz="half" idx="2"/>
          </p:nvPr>
        </p:nvSpPr>
        <p:spPr>
          <a:xfrm>
            <a:off x="1384885" y="4131054"/>
            <a:ext cx="8505648" cy="6076159"/>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10178505" y="2772362"/>
            <a:ext cx="8547536" cy="1358692"/>
          </a:xfrm>
        </p:spPr>
        <p:txBody>
          <a:bodyPr anchor="b"/>
          <a:lstStyle>
            <a:lvl1pPr marL="0" indent="0">
              <a:buNone/>
              <a:defRPr sz="3958" b="1"/>
            </a:lvl1pPr>
            <a:lvl2pPr marL="753969" indent="0">
              <a:buNone/>
              <a:defRPr sz="3298" b="1"/>
            </a:lvl2pPr>
            <a:lvl3pPr marL="1507937" indent="0">
              <a:buNone/>
              <a:defRPr sz="2968" b="1"/>
            </a:lvl3pPr>
            <a:lvl4pPr marL="2261906" indent="0">
              <a:buNone/>
              <a:defRPr sz="2639" b="1"/>
            </a:lvl4pPr>
            <a:lvl5pPr marL="3015874" indent="0">
              <a:buNone/>
              <a:defRPr sz="2639" b="1"/>
            </a:lvl5pPr>
            <a:lvl6pPr marL="3769843" indent="0">
              <a:buNone/>
              <a:defRPr sz="2639" b="1"/>
            </a:lvl6pPr>
            <a:lvl7pPr marL="4523811" indent="0">
              <a:buNone/>
              <a:defRPr sz="2639" b="1"/>
            </a:lvl7pPr>
            <a:lvl8pPr marL="5277780" indent="0">
              <a:buNone/>
              <a:defRPr sz="2639" b="1"/>
            </a:lvl8pPr>
            <a:lvl9pPr marL="6031748" indent="0">
              <a:buNone/>
              <a:defRPr sz="2639" b="1"/>
            </a:lvl9pPr>
          </a:lstStyle>
          <a:p>
            <a:pPr lvl="0"/>
            <a:r>
              <a:rPr lang="en-US"/>
              <a:t>Edit Master text styles</a:t>
            </a:r>
          </a:p>
        </p:txBody>
      </p:sp>
      <p:sp>
        <p:nvSpPr>
          <p:cNvPr id="6" name="Content Placeholder 5"/>
          <p:cNvSpPr>
            <a:spLocks noGrp="1"/>
          </p:cNvSpPr>
          <p:nvPr>
            <p:ph sz="quarter" idx="4"/>
          </p:nvPr>
        </p:nvSpPr>
        <p:spPr>
          <a:xfrm>
            <a:off x="10178505" y="4131054"/>
            <a:ext cx="8547536" cy="6076159"/>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395737EB-C81B-4572-8A1C-16400FEF07F5}" type="datetimeFigureOut">
              <a:rPr lang="en-GB" smtClean="0"/>
              <a:t>16/09/2025</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1C5F4030-F56C-4935-9E0F-578680E692CE}" type="slidenum">
              <a:rPr lang="en-GB" smtClean="0"/>
              <a:t>‹#›</a:t>
            </a:fld>
            <a:endParaRPr lang="en-GB"/>
          </a:p>
        </p:txBody>
      </p:sp>
    </p:spTree>
    <p:extLst>
      <p:ext uri="{BB962C8B-B14F-4D97-AF65-F5344CB8AC3E}">
        <p14:creationId xmlns:p14="http://schemas.microsoft.com/office/powerpoint/2010/main" val="2547976523"/>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395737EB-C81B-4572-8A1C-16400FEF07F5}" type="datetimeFigureOut">
              <a:rPr lang="en-GB" smtClean="0"/>
              <a:t>16/09/2025</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1C5F4030-F56C-4935-9E0F-578680E692CE}" type="slidenum">
              <a:rPr lang="en-GB" smtClean="0"/>
              <a:t>‹#›</a:t>
            </a:fld>
            <a:endParaRPr lang="en-GB"/>
          </a:p>
        </p:txBody>
      </p:sp>
    </p:spTree>
    <p:extLst>
      <p:ext uri="{BB962C8B-B14F-4D97-AF65-F5344CB8AC3E}">
        <p14:creationId xmlns:p14="http://schemas.microsoft.com/office/powerpoint/2010/main" val="2456871276"/>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95737EB-C81B-4572-8A1C-16400FEF07F5}" type="datetimeFigureOut">
              <a:rPr lang="en-GB" smtClean="0"/>
              <a:t>16/09/2025</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1C5F4030-F56C-4935-9E0F-578680E692CE}" type="slidenum">
              <a:rPr lang="en-GB" smtClean="0"/>
              <a:t>‹#›</a:t>
            </a:fld>
            <a:endParaRPr lang="en-GB"/>
          </a:p>
        </p:txBody>
      </p:sp>
    </p:spTree>
    <p:extLst>
      <p:ext uri="{BB962C8B-B14F-4D97-AF65-F5344CB8AC3E}">
        <p14:creationId xmlns:p14="http://schemas.microsoft.com/office/powerpoint/2010/main" val="120909776"/>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384886" y="753957"/>
            <a:ext cx="6484607" cy="2638848"/>
          </a:xfrm>
        </p:spPr>
        <p:txBody>
          <a:bodyPr anchor="b"/>
          <a:lstStyle>
            <a:lvl1pPr>
              <a:defRPr sz="5277"/>
            </a:lvl1pPr>
          </a:lstStyle>
          <a:p>
            <a:r>
              <a:rPr lang="en-US"/>
              <a:t>Click to edit Master title style</a:t>
            </a:r>
            <a:endParaRPr lang="en-GB"/>
          </a:p>
        </p:txBody>
      </p:sp>
      <p:sp>
        <p:nvSpPr>
          <p:cNvPr id="3" name="Content Placeholder 2"/>
          <p:cNvSpPr>
            <a:spLocks noGrp="1"/>
          </p:cNvSpPr>
          <p:nvPr>
            <p:ph idx="1"/>
          </p:nvPr>
        </p:nvSpPr>
        <p:spPr>
          <a:xfrm>
            <a:off x="8547536" y="1628338"/>
            <a:ext cx="10178505" cy="8036969"/>
          </a:xfrm>
        </p:spPr>
        <p:txBody>
          <a:bodyPr/>
          <a:lstStyle>
            <a:lvl1pPr>
              <a:defRPr sz="5277"/>
            </a:lvl1pPr>
            <a:lvl2pPr>
              <a:defRPr sz="4617"/>
            </a:lvl2pPr>
            <a:lvl3pPr>
              <a:defRPr sz="3958"/>
            </a:lvl3pPr>
            <a:lvl4pPr>
              <a:defRPr sz="3298"/>
            </a:lvl4pPr>
            <a:lvl5pPr>
              <a:defRPr sz="3298"/>
            </a:lvl5pPr>
            <a:lvl6pPr>
              <a:defRPr sz="3298"/>
            </a:lvl6pPr>
            <a:lvl7pPr>
              <a:defRPr sz="3298"/>
            </a:lvl7pPr>
            <a:lvl8pPr>
              <a:defRPr sz="3298"/>
            </a:lvl8pPr>
            <a:lvl9pPr>
              <a:defRPr sz="3298"/>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1384886" y="3392805"/>
            <a:ext cx="6484607" cy="6285591"/>
          </a:xfrm>
        </p:spPr>
        <p:txBody>
          <a:bodyPr/>
          <a:lstStyle>
            <a:lvl1pPr marL="0" indent="0">
              <a:buNone/>
              <a:defRPr sz="2639"/>
            </a:lvl1pPr>
            <a:lvl2pPr marL="753969" indent="0">
              <a:buNone/>
              <a:defRPr sz="2309"/>
            </a:lvl2pPr>
            <a:lvl3pPr marL="1507937" indent="0">
              <a:buNone/>
              <a:defRPr sz="1979"/>
            </a:lvl3pPr>
            <a:lvl4pPr marL="2261906" indent="0">
              <a:buNone/>
              <a:defRPr sz="1649"/>
            </a:lvl4pPr>
            <a:lvl5pPr marL="3015874" indent="0">
              <a:buNone/>
              <a:defRPr sz="1649"/>
            </a:lvl5pPr>
            <a:lvl6pPr marL="3769843" indent="0">
              <a:buNone/>
              <a:defRPr sz="1649"/>
            </a:lvl6pPr>
            <a:lvl7pPr marL="4523811" indent="0">
              <a:buNone/>
              <a:defRPr sz="1649"/>
            </a:lvl7pPr>
            <a:lvl8pPr marL="5277780" indent="0">
              <a:buNone/>
              <a:defRPr sz="1649"/>
            </a:lvl8pPr>
            <a:lvl9pPr marL="6031748" indent="0">
              <a:buNone/>
              <a:defRPr sz="1649"/>
            </a:lvl9pPr>
          </a:lstStyle>
          <a:p>
            <a:pPr lvl="0"/>
            <a:r>
              <a:rPr lang="en-US"/>
              <a:t>Edit Master text styles</a:t>
            </a:r>
          </a:p>
        </p:txBody>
      </p:sp>
      <p:sp>
        <p:nvSpPr>
          <p:cNvPr id="5" name="Date Placeholder 4"/>
          <p:cNvSpPr>
            <a:spLocks noGrp="1"/>
          </p:cNvSpPr>
          <p:nvPr>
            <p:ph type="dt" sz="half" idx="10"/>
          </p:nvPr>
        </p:nvSpPr>
        <p:spPr/>
        <p:txBody>
          <a:bodyPr/>
          <a:lstStyle/>
          <a:p>
            <a:fld id="{395737EB-C81B-4572-8A1C-16400FEF07F5}" type="datetimeFigureOut">
              <a:rPr lang="en-GB" smtClean="0"/>
              <a:t>16/09/2025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C5F4030-F56C-4935-9E0F-578680E692CE}" type="slidenum">
              <a:rPr lang="en-GB" smtClean="0"/>
              <a:t>‹#›</a:t>
            </a:fld>
            <a:endParaRPr lang="en-GB"/>
          </a:p>
        </p:txBody>
      </p:sp>
    </p:spTree>
    <p:extLst>
      <p:ext uri="{BB962C8B-B14F-4D97-AF65-F5344CB8AC3E}">
        <p14:creationId xmlns:p14="http://schemas.microsoft.com/office/powerpoint/2010/main" val="2642215638"/>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384886" y="753957"/>
            <a:ext cx="6484607" cy="2638848"/>
          </a:xfrm>
        </p:spPr>
        <p:txBody>
          <a:bodyPr anchor="b"/>
          <a:lstStyle>
            <a:lvl1pPr>
              <a:defRPr sz="5277"/>
            </a:lvl1pPr>
          </a:lstStyle>
          <a:p>
            <a:r>
              <a:rPr lang="en-US"/>
              <a:t>Click to edit Master title style</a:t>
            </a:r>
            <a:endParaRPr lang="en-GB"/>
          </a:p>
        </p:txBody>
      </p:sp>
      <p:sp>
        <p:nvSpPr>
          <p:cNvPr id="3" name="Picture Placeholder 2"/>
          <p:cNvSpPr>
            <a:spLocks noGrp="1"/>
          </p:cNvSpPr>
          <p:nvPr>
            <p:ph type="pic" idx="1"/>
          </p:nvPr>
        </p:nvSpPr>
        <p:spPr>
          <a:xfrm>
            <a:off x="8547536" y="1628338"/>
            <a:ext cx="10178505" cy="8036969"/>
          </a:xfrm>
        </p:spPr>
        <p:txBody>
          <a:bodyPr/>
          <a:lstStyle>
            <a:lvl1pPr marL="0" indent="0">
              <a:buNone/>
              <a:defRPr sz="5277"/>
            </a:lvl1pPr>
            <a:lvl2pPr marL="753969" indent="0">
              <a:buNone/>
              <a:defRPr sz="4617"/>
            </a:lvl2pPr>
            <a:lvl3pPr marL="1507937" indent="0">
              <a:buNone/>
              <a:defRPr sz="3958"/>
            </a:lvl3pPr>
            <a:lvl4pPr marL="2261906" indent="0">
              <a:buNone/>
              <a:defRPr sz="3298"/>
            </a:lvl4pPr>
            <a:lvl5pPr marL="3015874" indent="0">
              <a:buNone/>
              <a:defRPr sz="3298"/>
            </a:lvl5pPr>
            <a:lvl6pPr marL="3769843" indent="0">
              <a:buNone/>
              <a:defRPr sz="3298"/>
            </a:lvl6pPr>
            <a:lvl7pPr marL="4523811" indent="0">
              <a:buNone/>
              <a:defRPr sz="3298"/>
            </a:lvl7pPr>
            <a:lvl8pPr marL="5277780" indent="0">
              <a:buNone/>
              <a:defRPr sz="3298"/>
            </a:lvl8pPr>
            <a:lvl9pPr marL="6031748" indent="0">
              <a:buNone/>
              <a:defRPr sz="3298"/>
            </a:lvl9pPr>
          </a:lstStyle>
          <a:p>
            <a:endParaRPr lang="en-GB"/>
          </a:p>
        </p:txBody>
      </p:sp>
      <p:sp>
        <p:nvSpPr>
          <p:cNvPr id="4" name="Text Placeholder 3"/>
          <p:cNvSpPr>
            <a:spLocks noGrp="1"/>
          </p:cNvSpPr>
          <p:nvPr>
            <p:ph type="body" sz="half" idx="2"/>
          </p:nvPr>
        </p:nvSpPr>
        <p:spPr>
          <a:xfrm>
            <a:off x="1384886" y="3392805"/>
            <a:ext cx="6484607" cy="6285591"/>
          </a:xfrm>
        </p:spPr>
        <p:txBody>
          <a:bodyPr/>
          <a:lstStyle>
            <a:lvl1pPr marL="0" indent="0">
              <a:buNone/>
              <a:defRPr sz="2639"/>
            </a:lvl1pPr>
            <a:lvl2pPr marL="753969" indent="0">
              <a:buNone/>
              <a:defRPr sz="2309"/>
            </a:lvl2pPr>
            <a:lvl3pPr marL="1507937" indent="0">
              <a:buNone/>
              <a:defRPr sz="1979"/>
            </a:lvl3pPr>
            <a:lvl4pPr marL="2261906" indent="0">
              <a:buNone/>
              <a:defRPr sz="1649"/>
            </a:lvl4pPr>
            <a:lvl5pPr marL="3015874" indent="0">
              <a:buNone/>
              <a:defRPr sz="1649"/>
            </a:lvl5pPr>
            <a:lvl6pPr marL="3769843" indent="0">
              <a:buNone/>
              <a:defRPr sz="1649"/>
            </a:lvl6pPr>
            <a:lvl7pPr marL="4523811" indent="0">
              <a:buNone/>
              <a:defRPr sz="1649"/>
            </a:lvl7pPr>
            <a:lvl8pPr marL="5277780" indent="0">
              <a:buNone/>
              <a:defRPr sz="1649"/>
            </a:lvl8pPr>
            <a:lvl9pPr marL="6031748" indent="0">
              <a:buNone/>
              <a:defRPr sz="1649"/>
            </a:lvl9pPr>
          </a:lstStyle>
          <a:p>
            <a:pPr lvl="0"/>
            <a:r>
              <a:rPr lang="en-US"/>
              <a:t>Edit Master text styles</a:t>
            </a:r>
          </a:p>
        </p:txBody>
      </p:sp>
      <p:sp>
        <p:nvSpPr>
          <p:cNvPr id="5" name="Date Placeholder 4"/>
          <p:cNvSpPr>
            <a:spLocks noGrp="1"/>
          </p:cNvSpPr>
          <p:nvPr>
            <p:ph type="dt" sz="half" idx="10"/>
          </p:nvPr>
        </p:nvSpPr>
        <p:spPr/>
        <p:txBody>
          <a:bodyPr/>
          <a:lstStyle/>
          <a:p>
            <a:fld id="{395737EB-C81B-4572-8A1C-16400FEF07F5}" type="datetimeFigureOut">
              <a:rPr lang="en-GB" smtClean="0"/>
              <a:t>16/09/2025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C5F4030-F56C-4935-9E0F-578680E692CE}" type="slidenum">
              <a:rPr lang="en-GB" smtClean="0"/>
              <a:t>‹#›</a:t>
            </a:fld>
            <a:endParaRPr lang="en-GB"/>
          </a:p>
        </p:txBody>
      </p:sp>
    </p:spTree>
    <p:extLst>
      <p:ext uri="{BB962C8B-B14F-4D97-AF65-F5344CB8AC3E}">
        <p14:creationId xmlns:p14="http://schemas.microsoft.com/office/powerpoint/2010/main" val="3203735656"/>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395737EB-C81B-4572-8A1C-16400FEF07F5}" type="datetimeFigureOut">
              <a:rPr lang="en-GB" smtClean="0"/>
              <a:t>16/09/2025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C5F4030-F56C-4935-9E0F-578680E692CE}" type="slidenum">
              <a:rPr lang="en-GB" smtClean="0"/>
              <a:t>‹#›</a:t>
            </a:fld>
            <a:endParaRPr lang="en-GB"/>
          </a:p>
        </p:txBody>
      </p:sp>
    </p:spTree>
    <p:extLst>
      <p:ext uri="{BB962C8B-B14F-4D97-AF65-F5344CB8AC3E}">
        <p14:creationId xmlns:p14="http://schemas.microsoft.com/office/powerpoint/2010/main" val="2729666218"/>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4388133" y="602118"/>
            <a:ext cx="4335289" cy="9584151"/>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1382266" y="602118"/>
            <a:ext cx="12754546" cy="9584151"/>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395737EB-C81B-4572-8A1C-16400FEF07F5}" type="datetimeFigureOut">
              <a:rPr lang="en-GB" smtClean="0"/>
              <a:t>16/09/2025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C5F4030-F56C-4935-9E0F-578680E692CE}" type="slidenum">
              <a:rPr lang="en-GB" smtClean="0"/>
              <a:t>‹#›</a:t>
            </a:fld>
            <a:endParaRPr lang="en-GB"/>
          </a:p>
        </p:txBody>
      </p:sp>
    </p:spTree>
    <p:extLst>
      <p:ext uri="{BB962C8B-B14F-4D97-AF65-F5344CB8AC3E}">
        <p14:creationId xmlns:p14="http://schemas.microsoft.com/office/powerpoint/2010/main" val="416487309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RED">
    <p:spTree>
      <p:nvGrpSpPr>
        <p:cNvPr id="1" name=""/>
        <p:cNvGrpSpPr/>
        <p:nvPr/>
      </p:nvGrpSpPr>
      <p:grpSpPr>
        <a:xfrm>
          <a:off x="0" y="0"/>
          <a:ext cx="0" cy="0"/>
          <a:chOff x="0" y="0"/>
          <a:chExt cx="0" cy="0"/>
        </a:xfrm>
      </p:grpSpPr>
      <p:sp>
        <p:nvSpPr>
          <p:cNvPr id="2" name="Freeform 9">
            <a:extLst>
              <a:ext uri="{FF2B5EF4-FFF2-40B4-BE49-F238E27FC236}">
                <a16:creationId xmlns:a16="http://schemas.microsoft.com/office/drawing/2014/main" id="{514AA583-8FC2-FDF6-D7DA-6710A1760471}"/>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CE363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4" name="Espaço Reservado para Texto 12">
            <a:extLst>
              <a:ext uri="{FF2B5EF4-FFF2-40B4-BE49-F238E27FC236}">
                <a16:creationId xmlns:a16="http://schemas.microsoft.com/office/drawing/2014/main" id="{945F5C7B-3C93-0340-B0F5-12B9842A5924}"/>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chemeClr val="bg1"/>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1465346729"/>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513211" y="1850860"/>
            <a:ext cx="15079266" cy="3937329"/>
          </a:xfrm>
        </p:spPr>
        <p:txBody>
          <a:bodyPr anchor="b"/>
          <a:lstStyle>
            <a:lvl1pPr algn="ctr">
              <a:defRPr sz="9895"/>
            </a:lvl1pPr>
          </a:lstStyle>
          <a:p>
            <a:r>
              <a:rPr lang="en-US"/>
              <a:t>Click to edit Master title style</a:t>
            </a:r>
            <a:endParaRPr lang="en-GB"/>
          </a:p>
        </p:txBody>
      </p:sp>
      <p:sp>
        <p:nvSpPr>
          <p:cNvPr id="3" name="Subtitle 2"/>
          <p:cNvSpPr>
            <a:spLocks noGrp="1"/>
          </p:cNvSpPr>
          <p:nvPr>
            <p:ph type="subTitle" idx="1"/>
          </p:nvPr>
        </p:nvSpPr>
        <p:spPr>
          <a:xfrm>
            <a:off x="2513211" y="5940028"/>
            <a:ext cx="15079266" cy="2730474"/>
          </a:xfrm>
        </p:spPr>
        <p:txBody>
          <a:bodyPr/>
          <a:lstStyle>
            <a:lvl1pPr marL="0" indent="0" algn="ctr">
              <a:buNone/>
              <a:defRPr sz="3958"/>
            </a:lvl1pPr>
            <a:lvl2pPr marL="753980" indent="0" algn="ctr">
              <a:buNone/>
              <a:defRPr sz="3298"/>
            </a:lvl2pPr>
            <a:lvl3pPr marL="1507958" indent="0" algn="ctr">
              <a:buNone/>
              <a:defRPr sz="2968"/>
            </a:lvl3pPr>
            <a:lvl4pPr marL="2261939" indent="0" algn="ctr">
              <a:buNone/>
              <a:defRPr sz="2639"/>
            </a:lvl4pPr>
            <a:lvl5pPr marL="3015917" indent="0" algn="ctr">
              <a:buNone/>
              <a:defRPr sz="2639"/>
            </a:lvl5pPr>
            <a:lvl6pPr marL="3769897" indent="0" algn="ctr">
              <a:buNone/>
              <a:defRPr sz="2639"/>
            </a:lvl6pPr>
            <a:lvl7pPr marL="4523875" indent="0" algn="ctr">
              <a:buNone/>
              <a:defRPr sz="2639"/>
            </a:lvl7pPr>
            <a:lvl8pPr marL="5277855" indent="0" algn="ctr">
              <a:buNone/>
              <a:defRPr sz="2639"/>
            </a:lvl8pPr>
            <a:lvl9pPr marL="6031834" indent="0" algn="ctr">
              <a:buNone/>
              <a:defRPr sz="2639"/>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395737EB-C81B-4572-8A1C-16400FEF07F5}" type="datetimeFigureOut">
              <a:rPr lang="en-GB" smtClean="0"/>
              <a:t>16/09/2025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C5F4030-F56C-4935-9E0F-578680E692CE}" type="slidenum">
              <a:rPr lang="en-GB" smtClean="0"/>
              <a:t>‹#›</a:t>
            </a:fld>
            <a:endParaRPr lang="en-GB"/>
          </a:p>
        </p:txBody>
      </p:sp>
    </p:spTree>
    <p:extLst>
      <p:ext uri="{BB962C8B-B14F-4D97-AF65-F5344CB8AC3E}">
        <p14:creationId xmlns:p14="http://schemas.microsoft.com/office/powerpoint/2010/main" val="3834528287"/>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395737EB-C81B-4572-8A1C-16400FEF07F5}" type="datetimeFigureOut">
              <a:rPr lang="en-GB" smtClean="0"/>
              <a:t>16/09/2025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C5F4030-F56C-4935-9E0F-578680E692CE}" type="slidenum">
              <a:rPr lang="en-GB" smtClean="0"/>
              <a:t>‹#›</a:t>
            </a:fld>
            <a:endParaRPr lang="en-GB"/>
          </a:p>
        </p:txBody>
      </p:sp>
    </p:spTree>
    <p:extLst>
      <p:ext uri="{BB962C8B-B14F-4D97-AF65-F5344CB8AC3E}">
        <p14:creationId xmlns:p14="http://schemas.microsoft.com/office/powerpoint/2010/main" val="2492850037"/>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371794" y="2819487"/>
            <a:ext cx="17341156" cy="4704375"/>
          </a:xfrm>
        </p:spPr>
        <p:txBody>
          <a:bodyPr anchor="b"/>
          <a:lstStyle>
            <a:lvl1pPr>
              <a:defRPr sz="9895"/>
            </a:lvl1pPr>
          </a:lstStyle>
          <a:p>
            <a:r>
              <a:rPr lang="en-US"/>
              <a:t>Click to edit Master title style</a:t>
            </a:r>
            <a:endParaRPr lang="en-GB"/>
          </a:p>
        </p:txBody>
      </p:sp>
      <p:sp>
        <p:nvSpPr>
          <p:cNvPr id="3" name="Text Placeholder 2"/>
          <p:cNvSpPr>
            <a:spLocks noGrp="1"/>
          </p:cNvSpPr>
          <p:nvPr>
            <p:ph type="body" idx="1"/>
          </p:nvPr>
        </p:nvSpPr>
        <p:spPr>
          <a:xfrm>
            <a:off x="1371794" y="7568367"/>
            <a:ext cx="17341156" cy="2473919"/>
          </a:xfrm>
        </p:spPr>
        <p:txBody>
          <a:bodyPr/>
          <a:lstStyle>
            <a:lvl1pPr marL="0" indent="0">
              <a:buNone/>
              <a:defRPr sz="3958">
                <a:solidFill>
                  <a:schemeClr val="tx1">
                    <a:tint val="75000"/>
                  </a:schemeClr>
                </a:solidFill>
              </a:defRPr>
            </a:lvl1pPr>
            <a:lvl2pPr marL="753980" indent="0">
              <a:buNone/>
              <a:defRPr sz="3298">
                <a:solidFill>
                  <a:schemeClr val="tx1">
                    <a:tint val="75000"/>
                  </a:schemeClr>
                </a:solidFill>
              </a:defRPr>
            </a:lvl2pPr>
            <a:lvl3pPr marL="1507958" indent="0">
              <a:buNone/>
              <a:defRPr sz="2968">
                <a:solidFill>
                  <a:schemeClr val="tx1">
                    <a:tint val="75000"/>
                  </a:schemeClr>
                </a:solidFill>
              </a:defRPr>
            </a:lvl3pPr>
            <a:lvl4pPr marL="2261939" indent="0">
              <a:buNone/>
              <a:defRPr sz="2639">
                <a:solidFill>
                  <a:schemeClr val="tx1">
                    <a:tint val="75000"/>
                  </a:schemeClr>
                </a:solidFill>
              </a:defRPr>
            </a:lvl4pPr>
            <a:lvl5pPr marL="3015917" indent="0">
              <a:buNone/>
              <a:defRPr sz="2639">
                <a:solidFill>
                  <a:schemeClr val="tx1">
                    <a:tint val="75000"/>
                  </a:schemeClr>
                </a:solidFill>
              </a:defRPr>
            </a:lvl5pPr>
            <a:lvl6pPr marL="3769897" indent="0">
              <a:buNone/>
              <a:defRPr sz="2639">
                <a:solidFill>
                  <a:schemeClr val="tx1">
                    <a:tint val="75000"/>
                  </a:schemeClr>
                </a:solidFill>
              </a:defRPr>
            </a:lvl6pPr>
            <a:lvl7pPr marL="4523875" indent="0">
              <a:buNone/>
              <a:defRPr sz="2639">
                <a:solidFill>
                  <a:schemeClr val="tx1">
                    <a:tint val="75000"/>
                  </a:schemeClr>
                </a:solidFill>
              </a:defRPr>
            </a:lvl7pPr>
            <a:lvl8pPr marL="5277855" indent="0">
              <a:buNone/>
              <a:defRPr sz="2639">
                <a:solidFill>
                  <a:schemeClr val="tx1">
                    <a:tint val="75000"/>
                  </a:schemeClr>
                </a:solidFill>
              </a:defRPr>
            </a:lvl8pPr>
            <a:lvl9pPr marL="6031834" indent="0">
              <a:buNone/>
              <a:defRPr sz="2639">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395737EB-C81B-4572-8A1C-16400FEF07F5}" type="datetimeFigureOut">
              <a:rPr lang="en-GB" smtClean="0"/>
              <a:t>16/09/2025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C5F4030-F56C-4935-9E0F-578680E692CE}" type="slidenum">
              <a:rPr lang="en-GB" smtClean="0"/>
              <a:t>‹#›</a:t>
            </a:fld>
            <a:endParaRPr lang="en-GB"/>
          </a:p>
        </p:txBody>
      </p:sp>
    </p:spTree>
    <p:extLst>
      <p:ext uri="{BB962C8B-B14F-4D97-AF65-F5344CB8AC3E}">
        <p14:creationId xmlns:p14="http://schemas.microsoft.com/office/powerpoint/2010/main" val="1876071915"/>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1382266" y="3010591"/>
            <a:ext cx="8544917" cy="7175679"/>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10178505" y="3010591"/>
            <a:ext cx="8544917" cy="7175679"/>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395737EB-C81B-4572-8A1C-16400FEF07F5}" type="datetimeFigureOut">
              <a:rPr lang="en-GB" smtClean="0"/>
              <a:t>16/09/2025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C5F4030-F56C-4935-9E0F-578680E692CE}" type="slidenum">
              <a:rPr lang="en-GB" smtClean="0"/>
              <a:t>‹#›</a:t>
            </a:fld>
            <a:endParaRPr lang="en-GB"/>
          </a:p>
        </p:txBody>
      </p:sp>
    </p:spTree>
    <p:extLst>
      <p:ext uri="{BB962C8B-B14F-4D97-AF65-F5344CB8AC3E}">
        <p14:creationId xmlns:p14="http://schemas.microsoft.com/office/powerpoint/2010/main" val="2561645410"/>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384885" y="602120"/>
            <a:ext cx="17341156" cy="2185952"/>
          </a:xfrm>
        </p:spPr>
        <p:txBody>
          <a:bodyPr/>
          <a:lstStyle/>
          <a:p>
            <a:r>
              <a:rPr lang="en-US"/>
              <a:t>Click to edit Master title style</a:t>
            </a:r>
            <a:endParaRPr lang="en-GB"/>
          </a:p>
        </p:txBody>
      </p:sp>
      <p:sp>
        <p:nvSpPr>
          <p:cNvPr id="3" name="Text Placeholder 2"/>
          <p:cNvSpPr>
            <a:spLocks noGrp="1"/>
          </p:cNvSpPr>
          <p:nvPr>
            <p:ph type="body" idx="1"/>
          </p:nvPr>
        </p:nvSpPr>
        <p:spPr>
          <a:xfrm>
            <a:off x="1384885" y="2772362"/>
            <a:ext cx="8505648" cy="1358692"/>
          </a:xfrm>
        </p:spPr>
        <p:txBody>
          <a:bodyPr anchor="b"/>
          <a:lstStyle>
            <a:lvl1pPr marL="0" indent="0">
              <a:buNone/>
              <a:defRPr sz="3958" b="1"/>
            </a:lvl1pPr>
            <a:lvl2pPr marL="753980" indent="0">
              <a:buNone/>
              <a:defRPr sz="3298" b="1"/>
            </a:lvl2pPr>
            <a:lvl3pPr marL="1507958" indent="0">
              <a:buNone/>
              <a:defRPr sz="2968" b="1"/>
            </a:lvl3pPr>
            <a:lvl4pPr marL="2261939" indent="0">
              <a:buNone/>
              <a:defRPr sz="2639" b="1"/>
            </a:lvl4pPr>
            <a:lvl5pPr marL="3015917" indent="0">
              <a:buNone/>
              <a:defRPr sz="2639" b="1"/>
            </a:lvl5pPr>
            <a:lvl6pPr marL="3769897" indent="0">
              <a:buNone/>
              <a:defRPr sz="2639" b="1"/>
            </a:lvl6pPr>
            <a:lvl7pPr marL="4523875" indent="0">
              <a:buNone/>
              <a:defRPr sz="2639" b="1"/>
            </a:lvl7pPr>
            <a:lvl8pPr marL="5277855" indent="0">
              <a:buNone/>
              <a:defRPr sz="2639" b="1"/>
            </a:lvl8pPr>
            <a:lvl9pPr marL="6031834" indent="0">
              <a:buNone/>
              <a:defRPr sz="2639" b="1"/>
            </a:lvl9pPr>
          </a:lstStyle>
          <a:p>
            <a:pPr lvl="0"/>
            <a:r>
              <a:rPr lang="en-US"/>
              <a:t>Edit Master text styles</a:t>
            </a:r>
          </a:p>
        </p:txBody>
      </p:sp>
      <p:sp>
        <p:nvSpPr>
          <p:cNvPr id="4" name="Content Placeholder 3"/>
          <p:cNvSpPr>
            <a:spLocks noGrp="1"/>
          </p:cNvSpPr>
          <p:nvPr>
            <p:ph sz="half" idx="2"/>
          </p:nvPr>
        </p:nvSpPr>
        <p:spPr>
          <a:xfrm>
            <a:off x="1384885" y="4131054"/>
            <a:ext cx="8505648" cy="6076159"/>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10178505" y="2772362"/>
            <a:ext cx="8547536" cy="1358692"/>
          </a:xfrm>
        </p:spPr>
        <p:txBody>
          <a:bodyPr anchor="b"/>
          <a:lstStyle>
            <a:lvl1pPr marL="0" indent="0">
              <a:buNone/>
              <a:defRPr sz="3958" b="1"/>
            </a:lvl1pPr>
            <a:lvl2pPr marL="753980" indent="0">
              <a:buNone/>
              <a:defRPr sz="3298" b="1"/>
            </a:lvl2pPr>
            <a:lvl3pPr marL="1507958" indent="0">
              <a:buNone/>
              <a:defRPr sz="2968" b="1"/>
            </a:lvl3pPr>
            <a:lvl4pPr marL="2261939" indent="0">
              <a:buNone/>
              <a:defRPr sz="2639" b="1"/>
            </a:lvl4pPr>
            <a:lvl5pPr marL="3015917" indent="0">
              <a:buNone/>
              <a:defRPr sz="2639" b="1"/>
            </a:lvl5pPr>
            <a:lvl6pPr marL="3769897" indent="0">
              <a:buNone/>
              <a:defRPr sz="2639" b="1"/>
            </a:lvl6pPr>
            <a:lvl7pPr marL="4523875" indent="0">
              <a:buNone/>
              <a:defRPr sz="2639" b="1"/>
            </a:lvl7pPr>
            <a:lvl8pPr marL="5277855" indent="0">
              <a:buNone/>
              <a:defRPr sz="2639" b="1"/>
            </a:lvl8pPr>
            <a:lvl9pPr marL="6031834" indent="0">
              <a:buNone/>
              <a:defRPr sz="2639" b="1"/>
            </a:lvl9pPr>
          </a:lstStyle>
          <a:p>
            <a:pPr lvl="0"/>
            <a:r>
              <a:rPr lang="en-US"/>
              <a:t>Edit Master text styles</a:t>
            </a:r>
          </a:p>
        </p:txBody>
      </p:sp>
      <p:sp>
        <p:nvSpPr>
          <p:cNvPr id="6" name="Content Placeholder 5"/>
          <p:cNvSpPr>
            <a:spLocks noGrp="1"/>
          </p:cNvSpPr>
          <p:nvPr>
            <p:ph sz="quarter" idx="4"/>
          </p:nvPr>
        </p:nvSpPr>
        <p:spPr>
          <a:xfrm>
            <a:off x="10178505" y="4131054"/>
            <a:ext cx="8547536" cy="6076159"/>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395737EB-C81B-4572-8A1C-16400FEF07F5}" type="datetimeFigureOut">
              <a:rPr lang="en-GB" smtClean="0"/>
              <a:t>16/09/2025</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1C5F4030-F56C-4935-9E0F-578680E692CE}" type="slidenum">
              <a:rPr lang="en-GB" smtClean="0"/>
              <a:t>‹#›</a:t>
            </a:fld>
            <a:endParaRPr lang="en-GB"/>
          </a:p>
        </p:txBody>
      </p:sp>
    </p:spTree>
    <p:extLst>
      <p:ext uri="{BB962C8B-B14F-4D97-AF65-F5344CB8AC3E}">
        <p14:creationId xmlns:p14="http://schemas.microsoft.com/office/powerpoint/2010/main" val="2732693264"/>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395737EB-C81B-4572-8A1C-16400FEF07F5}" type="datetimeFigureOut">
              <a:rPr lang="en-GB" smtClean="0"/>
              <a:t>16/09/2025</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1C5F4030-F56C-4935-9E0F-578680E692CE}" type="slidenum">
              <a:rPr lang="en-GB" smtClean="0"/>
              <a:t>‹#›</a:t>
            </a:fld>
            <a:endParaRPr lang="en-GB"/>
          </a:p>
        </p:txBody>
      </p:sp>
    </p:spTree>
    <p:extLst>
      <p:ext uri="{BB962C8B-B14F-4D97-AF65-F5344CB8AC3E}">
        <p14:creationId xmlns:p14="http://schemas.microsoft.com/office/powerpoint/2010/main" val="2587407471"/>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95737EB-C81B-4572-8A1C-16400FEF07F5}" type="datetimeFigureOut">
              <a:rPr lang="en-GB" smtClean="0"/>
              <a:t>16/09/2025</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1C5F4030-F56C-4935-9E0F-578680E692CE}" type="slidenum">
              <a:rPr lang="en-GB" smtClean="0"/>
              <a:t>‹#›</a:t>
            </a:fld>
            <a:endParaRPr lang="en-GB"/>
          </a:p>
        </p:txBody>
      </p:sp>
    </p:spTree>
    <p:extLst>
      <p:ext uri="{BB962C8B-B14F-4D97-AF65-F5344CB8AC3E}">
        <p14:creationId xmlns:p14="http://schemas.microsoft.com/office/powerpoint/2010/main" val="2277344227"/>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384887" y="753957"/>
            <a:ext cx="6484607" cy="2638848"/>
          </a:xfrm>
        </p:spPr>
        <p:txBody>
          <a:bodyPr anchor="b"/>
          <a:lstStyle>
            <a:lvl1pPr>
              <a:defRPr sz="5277"/>
            </a:lvl1pPr>
          </a:lstStyle>
          <a:p>
            <a:r>
              <a:rPr lang="en-US"/>
              <a:t>Click to edit Master title style</a:t>
            </a:r>
            <a:endParaRPr lang="en-GB"/>
          </a:p>
        </p:txBody>
      </p:sp>
      <p:sp>
        <p:nvSpPr>
          <p:cNvPr id="3" name="Content Placeholder 2"/>
          <p:cNvSpPr>
            <a:spLocks noGrp="1"/>
          </p:cNvSpPr>
          <p:nvPr>
            <p:ph idx="1"/>
          </p:nvPr>
        </p:nvSpPr>
        <p:spPr>
          <a:xfrm>
            <a:off x="8547536" y="1628339"/>
            <a:ext cx="10178505" cy="8036969"/>
          </a:xfrm>
        </p:spPr>
        <p:txBody>
          <a:bodyPr/>
          <a:lstStyle>
            <a:lvl1pPr>
              <a:defRPr sz="5277"/>
            </a:lvl1pPr>
            <a:lvl2pPr>
              <a:defRPr sz="4617"/>
            </a:lvl2pPr>
            <a:lvl3pPr>
              <a:defRPr sz="3958"/>
            </a:lvl3pPr>
            <a:lvl4pPr>
              <a:defRPr sz="3298"/>
            </a:lvl4pPr>
            <a:lvl5pPr>
              <a:defRPr sz="3298"/>
            </a:lvl5pPr>
            <a:lvl6pPr>
              <a:defRPr sz="3298"/>
            </a:lvl6pPr>
            <a:lvl7pPr>
              <a:defRPr sz="3298"/>
            </a:lvl7pPr>
            <a:lvl8pPr>
              <a:defRPr sz="3298"/>
            </a:lvl8pPr>
            <a:lvl9pPr>
              <a:defRPr sz="3298"/>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1384887" y="3392805"/>
            <a:ext cx="6484607" cy="6285591"/>
          </a:xfrm>
        </p:spPr>
        <p:txBody>
          <a:bodyPr/>
          <a:lstStyle>
            <a:lvl1pPr marL="0" indent="0">
              <a:buNone/>
              <a:defRPr sz="2639"/>
            </a:lvl1pPr>
            <a:lvl2pPr marL="753980" indent="0">
              <a:buNone/>
              <a:defRPr sz="2309"/>
            </a:lvl2pPr>
            <a:lvl3pPr marL="1507958" indent="0">
              <a:buNone/>
              <a:defRPr sz="1979"/>
            </a:lvl3pPr>
            <a:lvl4pPr marL="2261939" indent="0">
              <a:buNone/>
              <a:defRPr sz="1649"/>
            </a:lvl4pPr>
            <a:lvl5pPr marL="3015917" indent="0">
              <a:buNone/>
              <a:defRPr sz="1649"/>
            </a:lvl5pPr>
            <a:lvl6pPr marL="3769897" indent="0">
              <a:buNone/>
              <a:defRPr sz="1649"/>
            </a:lvl6pPr>
            <a:lvl7pPr marL="4523875" indent="0">
              <a:buNone/>
              <a:defRPr sz="1649"/>
            </a:lvl7pPr>
            <a:lvl8pPr marL="5277855" indent="0">
              <a:buNone/>
              <a:defRPr sz="1649"/>
            </a:lvl8pPr>
            <a:lvl9pPr marL="6031834" indent="0">
              <a:buNone/>
              <a:defRPr sz="1649"/>
            </a:lvl9pPr>
          </a:lstStyle>
          <a:p>
            <a:pPr lvl="0"/>
            <a:r>
              <a:rPr lang="en-US"/>
              <a:t>Edit Master text styles</a:t>
            </a:r>
          </a:p>
        </p:txBody>
      </p:sp>
      <p:sp>
        <p:nvSpPr>
          <p:cNvPr id="5" name="Date Placeholder 4"/>
          <p:cNvSpPr>
            <a:spLocks noGrp="1"/>
          </p:cNvSpPr>
          <p:nvPr>
            <p:ph type="dt" sz="half" idx="10"/>
          </p:nvPr>
        </p:nvSpPr>
        <p:spPr/>
        <p:txBody>
          <a:bodyPr/>
          <a:lstStyle/>
          <a:p>
            <a:fld id="{395737EB-C81B-4572-8A1C-16400FEF07F5}" type="datetimeFigureOut">
              <a:rPr lang="en-GB" smtClean="0"/>
              <a:t>16/09/2025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C5F4030-F56C-4935-9E0F-578680E692CE}" type="slidenum">
              <a:rPr lang="en-GB" smtClean="0"/>
              <a:t>‹#›</a:t>
            </a:fld>
            <a:endParaRPr lang="en-GB"/>
          </a:p>
        </p:txBody>
      </p:sp>
    </p:spTree>
    <p:extLst>
      <p:ext uri="{BB962C8B-B14F-4D97-AF65-F5344CB8AC3E}">
        <p14:creationId xmlns:p14="http://schemas.microsoft.com/office/powerpoint/2010/main" val="4194079692"/>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384887" y="753957"/>
            <a:ext cx="6484607" cy="2638848"/>
          </a:xfrm>
        </p:spPr>
        <p:txBody>
          <a:bodyPr anchor="b"/>
          <a:lstStyle>
            <a:lvl1pPr>
              <a:defRPr sz="5277"/>
            </a:lvl1pPr>
          </a:lstStyle>
          <a:p>
            <a:r>
              <a:rPr lang="en-US"/>
              <a:t>Click to edit Master title style</a:t>
            </a:r>
            <a:endParaRPr lang="en-GB"/>
          </a:p>
        </p:txBody>
      </p:sp>
      <p:sp>
        <p:nvSpPr>
          <p:cNvPr id="3" name="Picture Placeholder 2"/>
          <p:cNvSpPr>
            <a:spLocks noGrp="1"/>
          </p:cNvSpPr>
          <p:nvPr>
            <p:ph type="pic" idx="1"/>
          </p:nvPr>
        </p:nvSpPr>
        <p:spPr>
          <a:xfrm>
            <a:off x="8547536" y="1628339"/>
            <a:ext cx="10178505" cy="8036969"/>
          </a:xfrm>
        </p:spPr>
        <p:txBody>
          <a:bodyPr/>
          <a:lstStyle>
            <a:lvl1pPr marL="0" indent="0">
              <a:buNone/>
              <a:defRPr sz="5277"/>
            </a:lvl1pPr>
            <a:lvl2pPr marL="753980" indent="0">
              <a:buNone/>
              <a:defRPr sz="4617"/>
            </a:lvl2pPr>
            <a:lvl3pPr marL="1507958" indent="0">
              <a:buNone/>
              <a:defRPr sz="3958"/>
            </a:lvl3pPr>
            <a:lvl4pPr marL="2261939" indent="0">
              <a:buNone/>
              <a:defRPr sz="3298"/>
            </a:lvl4pPr>
            <a:lvl5pPr marL="3015917" indent="0">
              <a:buNone/>
              <a:defRPr sz="3298"/>
            </a:lvl5pPr>
            <a:lvl6pPr marL="3769897" indent="0">
              <a:buNone/>
              <a:defRPr sz="3298"/>
            </a:lvl6pPr>
            <a:lvl7pPr marL="4523875" indent="0">
              <a:buNone/>
              <a:defRPr sz="3298"/>
            </a:lvl7pPr>
            <a:lvl8pPr marL="5277855" indent="0">
              <a:buNone/>
              <a:defRPr sz="3298"/>
            </a:lvl8pPr>
            <a:lvl9pPr marL="6031834" indent="0">
              <a:buNone/>
              <a:defRPr sz="3298"/>
            </a:lvl9pPr>
          </a:lstStyle>
          <a:p>
            <a:endParaRPr lang="en-GB"/>
          </a:p>
        </p:txBody>
      </p:sp>
      <p:sp>
        <p:nvSpPr>
          <p:cNvPr id="4" name="Text Placeholder 3"/>
          <p:cNvSpPr>
            <a:spLocks noGrp="1"/>
          </p:cNvSpPr>
          <p:nvPr>
            <p:ph type="body" sz="half" idx="2"/>
          </p:nvPr>
        </p:nvSpPr>
        <p:spPr>
          <a:xfrm>
            <a:off x="1384887" y="3392805"/>
            <a:ext cx="6484607" cy="6285591"/>
          </a:xfrm>
        </p:spPr>
        <p:txBody>
          <a:bodyPr/>
          <a:lstStyle>
            <a:lvl1pPr marL="0" indent="0">
              <a:buNone/>
              <a:defRPr sz="2639"/>
            </a:lvl1pPr>
            <a:lvl2pPr marL="753980" indent="0">
              <a:buNone/>
              <a:defRPr sz="2309"/>
            </a:lvl2pPr>
            <a:lvl3pPr marL="1507958" indent="0">
              <a:buNone/>
              <a:defRPr sz="1979"/>
            </a:lvl3pPr>
            <a:lvl4pPr marL="2261939" indent="0">
              <a:buNone/>
              <a:defRPr sz="1649"/>
            </a:lvl4pPr>
            <a:lvl5pPr marL="3015917" indent="0">
              <a:buNone/>
              <a:defRPr sz="1649"/>
            </a:lvl5pPr>
            <a:lvl6pPr marL="3769897" indent="0">
              <a:buNone/>
              <a:defRPr sz="1649"/>
            </a:lvl6pPr>
            <a:lvl7pPr marL="4523875" indent="0">
              <a:buNone/>
              <a:defRPr sz="1649"/>
            </a:lvl7pPr>
            <a:lvl8pPr marL="5277855" indent="0">
              <a:buNone/>
              <a:defRPr sz="1649"/>
            </a:lvl8pPr>
            <a:lvl9pPr marL="6031834" indent="0">
              <a:buNone/>
              <a:defRPr sz="1649"/>
            </a:lvl9pPr>
          </a:lstStyle>
          <a:p>
            <a:pPr lvl="0"/>
            <a:r>
              <a:rPr lang="en-US"/>
              <a:t>Edit Master text styles</a:t>
            </a:r>
          </a:p>
        </p:txBody>
      </p:sp>
      <p:sp>
        <p:nvSpPr>
          <p:cNvPr id="5" name="Date Placeholder 4"/>
          <p:cNvSpPr>
            <a:spLocks noGrp="1"/>
          </p:cNvSpPr>
          <p:nvPr>
            <p:ph type="dt" sz="half" idx="10"/>
          </p:nvPr>
        </p:nvSpPr>
        <p:spPr/>
        <p:txBody>
          <a:bodyPr/>
          <a:lstStyle/>
          <a:p>
            <a:fld id="{395737EB-C81B-4572-8A1C-16400FEF07F5}" type="datetimeFigureOut">
              <a:rPr lang="en-GB" smtClean="0"/>
              <a:t>16/09/2025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C5F4030-F56C-4935-9E0F-578680E692CE}" type="slidenum">
              <a:rPr lang="en-GB" smtClean="0"/>
              <a:t>‹#›</a:t>
            </a:fld>
            <a:endParaRPr lang="en-GB"/>
          </a:p>
        </p:txBody>
      </p:sp>
    </p:spTree>
    <p:extLst>
      <p:ext uri="{BB962C8B-B14F-4D97-AF65-F5344CB8AC3E}">
        <p14:creationId xmlns:p14="http://schemas.microsoft.com/office/powerpoint/2010/main" val="1663131243"/>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395737EB-C81B-4572-8A1C-16400FEF07F5}" type="datetimeFigureOut">
              <a:rPr lang="en-GB" smtClean="0"/>
              <a:t>16/09/2025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C5F4030-F56C-4935-9E0F-578680E692CE}" type="slidenum">
              <a:rPr lang="en-GB" smtClean="0"/>
              <a:t>‹#›</a:t>
            </a:fld>
            <a:endParaRPr lang="en-GB"/>
          </a:p>
        </p:txBody>
      </p:sp>
    </p:spTree>
    <p:extLst>
      <p:ext uri="{BB962C8B-B14F-4D97-AF65-F5344CB8AC3E}">
        <p14:creationId xmlns:p14="http://schemas.microsoft.com/office/powerpoint/2010/main" val="131155380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GREEN">
    <p:spTree>
      <p:nvGrpSpPr>
        <p:cNvPr id="1" name=""/>
        <p:cNvGrpSpPr/>
        <p:nvPr/>
      </p:nvGrpSpPr>
      <p:grpSpPr>
        <a:xfrm>
          <a:off x="0" y="0"/>
          <a:ext cx="0" cy="0"/>
          <a:chOff x="0" y="0"/>
          <a:chExt cx="0" cy="0"/>
        </a:xfrm>
      </p:grpSpPr>
      <p:sp>
        <p:nvSpPr>
          <p:cNvPr id="2" name="Freeform 9">
            <a:extLst>
              <a:ext uri="{FF2B5EF4-FFF2-40B4-BE49-F238E27FC236}">
                <a16:creationId xmlns:a16="http://schemas.microsoft.com/office/drawing/2014/main" id="{F97B1474-3F52-1181-1FDE-F0285CAFB4D4}"/>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00BC6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3" name="Espaço Reservado para Texto 12">
            <a:extLst>
              <a:ext uri="{FF2B5EF4-FFF2-40B4-BE49-F238E27FC236}">
                <a16:creationId xmlns:a16="http://schemas.microsoft.com/office/drawing/2014/main" id="{B5503FBD-D530-3E01-E47E-BECC4B33D75F}"/>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chemeClr val="bg1"/>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106672886"/>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4388133" y="602118"/>
            <a:ext cx="4335289" cy="9584151"/>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1382266" y="602118"/>
            <a:ext cx="12754546" cy="9584151"/>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395737EB-C81B-4572-8A1C-16400FEF07F5}" type="datetimeFigureOut">
              <a:rPr lang="en-GB" smtClean="0"/>
              <a:t>16/09/2025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C5F4030-F56C-4935-9E0F-578680E692CE}" type="slidenum">
              <a:rPr lang="en-GB" smtClean="0"/>
              <a:t>‹#›</a:t>
            </a:fld>
            <a:endParaRPr lang="en-GB"/>
          </a:p>
        </p:txBody>
      </p:sp>
    </p:spTree>
    <p:extLst>
      <p:ext uri="{BB962C8B-B14F-4D97-AF65-F5344CB8AC3E}">
        <p14:creationId xmlns:p14="http://schemas.microsoft.com/office/powerpoint/2010/main" val="2731724959"/>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title" preserve="1">
  <p:cSld name="Cover slide">
    <p:bg>
      <p:bgPr>
        <a:blipFill dpi="0" rotWithShape="1">
          <a:blip r:embed="rId2">
            <a:lum/>
          </a:blip>
          <a:srcRect/>
          <a:stretch>
            <a:fillRect l="-17000" r="-17000"/>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4424BA-8B5F-BCB5-D819-AA5D61D2B23C}"/>
              </a:ext>
            </a:extLst>
          </p:cNvPr>
          <p:cNvSpPr>
            <a:spLocks noGrp="1"/>
          </p:cNvSpPr>
          <p:nvPr>
            <p:ph type="ctrTitle"/>
          </p:nvPr>
        </p:nvSpPr>
        <p:spPr>
          <a:xfrm>
            <a:off x="2513211" y="4178177"/>
            <a:ext cx="15079266" cy="3133633"/>
          </a:xfrm>
        </p:spPr>
        <p:txBody>
          <a:bodyPr anchor="b"/>
          <a:lstStyle>
            <a:lvl1pPr algn="ctr">
              <a:defRPr sz="9895">
                <a:solidFill>
                  <a:schemeClr val="bg1"/>
                </a:solidFill>
              </a:defRPr>
            </a:lvl1pPr>
          </a:lstStyle>
          <a:p>
            <a:r>
              <a:rPr lang="en-US" dirty="0"/>
              <a:t>Click to edit Master title style</a:t>
            </a:r>
            <a:endParaRPr lang="en-GB" dirty="0"/>
          </a:p>
        </p:txBody>
      </p:sp>
      <p:sp>
        <p:nvSpPr>
          <p:cNvPr id="3" name="Subtitle 2">
            <a:extLst>
              <a:ext uri="{FF2B5EF4-FFF2-40B4-BE49-F238E27FC236}">
                <a16:creationId xmlns:a16="http://schemas.microsoft.com/office/drawing/2014/main" id="{2498F876-8D23-C4F8-2AC4-2F833E8DFA0E}"/>
              </a:ext>
            </a:extLst>
          </p:cNvPr>
          <p:cNvSpPr>
            <a:spLocks noGrp="1"/>
          </p:cNvSpPr>
          <p:nvPr>
            <p:ph type="subTitle" idx="1"/>
          </p:nvPr>
        </p:nvSpPr>
        <p:spPr>
          <a:xfrm>
            <a:off x="2513211" y="7447942"/>
            <a:ext cx="15079266" cy="1489587"/>
          </a:xfrm>
        </p:spPr>
        <p:txBody>
          <a:bodyPr/>
          <a:lstStyle>
            <a:lvl1pPr marL="0" indent="0" algn="ctr">
              <a:buNone/>
              <a:defRPr sz="3958">
                <a:solidFill>
                  <a:schemeClr val="bg1"/>
                </a:solidFill>
              </a:defRPr>
            </a:lvl1pPr>
            <a:lvl2pPr marL="753969" indent="0" algn="ctr">
              <a:buNone/>
              <a:defRPr sz="3298"/>
            </a:lvl2pPr>
            <a:lvl3pPr marL="1507937" indent="0" algn="ctr">
              <a:buNone/>
              <a:defRPr sz="2968"/>
            </a:lvl3pPr>
            <a:lvl4pPr marL="2261906" indent="0" algn="ctr">
              <a:buNone/>
              <a:defRPr sz="2639"/>
            </a:lvl4pPr>
            <a:lvl5pPr marL="3015874" indent="0" algn="ctr">
              <a:buNone/>
              <a:defRPr sz="2639"/>
            </a:lvl5pPr>
            <a:lvl6pPr marL="3769843" indent="0" algn="ctr">
              <a:buNone/>
              <a:defRPr sz="2639"/>
            </a:lvl6pPr>
            <a:lvl7pPr marL="4523811" indent="0" algn="ctr">
              <a:buNone/>
              <a:defRPr sz="2639"/>
            </a:lvl7pPr>
            <a:lvl8pPr marL="5277780" indent="0" algn="ctr">
              <a:buNone/>
              <a:defRPr sz="2639"/>
            </a:lvl8pPr>
            <a:lvl9pPr marL="6031748" indent="0" algn="ctr">
              <a:buNone/>
              <a:defRPr sz="2639"/>
            </a:lvl9pPr>
          </a:lstStyle>
          <a:p>
            <a:r>
              <a:rPr lang="en-US" dirty="0"/>
              <a:t>Click to edit Master subtitle style</a:t>
            </a:r>
            <a:endParaRPr lang="en-GB" dirty="0"/>
          </a:p>
        </p:txBody>
      </p:sp>
      <p:pic>
        <p:nvPicPr>
          <p:cNvPr id="8" name="Picture 7" descr="Text&#10;&#10;Description automatically generated">
            <a:extLst>
              <a:ext uri="{FF2B5EF4-FFF2-40B4-BE49-F238E27FC236}">
                <a16:creationId xmlns:a16="http://schemas.microsoft.com/office/drawing/2014/main" id="{124AB827-6F30-98D9-8515-07546545986D}"/>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879622" y="565468"/>
            <a:ext cx="12452469" cy="2957080"/>
          </a:xfrm>
          <a:prstGeom prst="rect">
            <a:avLst/>
          </a:prstGeom>
        </p:spPr>
      </p:pic>
    </p:spTree>
    <p:extLst>
      <p:ext uri="{BB962C8B-B14F-4D97-AF65-F5344CB8AC3E}">
        <p14:creationId xmlns:p14="http://schemas.microsoft.com/office/powerpoint/2010/main" val="2102271185"/>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A3F174-2B9D-1E35-5A83-955058D7E6B5}"/>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A1E3FC60-EB28-55E1-F92F-EC460CF65B76}"/>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Slide Number Placeholder 5">
            <a:extLst>
              <a:ext uri="{FF2B5EF4-FFF2-40B4-BE49-F238E27FC236}">
                <a16:creationId xmlns:a16="http://schemas.microsoft.com/office/drawing/2014/main" id="{B7AF451A-3556-A1C0-EB4B-FBCEA87C5C2D}"/>
              </a:ext>
            </a:extLst>
          </p:cNvPr>
          <p:cNvSpPr>
            <a:spLocks noGrp="1"/>
          </p:cNvSpPr>
          <p:nvPr>
            <p:ph type="sldNum" sz="quarter" idx="12"/>
          </p:nvPr>
        </p:nvSpPr>
        <p:spPr>
          <a:xfrm>
            <a:off x="18461122" y="10406173"/>
            <a:ext cx="1257824" cy="602118"/>
          </a:xfrm>
          <a:prstGeom prst="rect">
            <a:avLst/>
          </a:prstGeom>
        </p:spPr>
        <p:txBody>
          <a:bodyPr/>
          <a:lstStyle/>
          <a:p>
            <a:fld id="{054D9515-E067-4B07-9E35-AF8EAC4D9AAE}" type="slidenum">
              <a:rPr lang="en-GB" smtClean="0"/>
              <a:t>‹#›</a:t>
            </a:fld>
            <a:endParaRPr lang="en-GB" dirty="0"/>
          </a:p>
        </p:txBody>
      </p:sp>
    </p:spTree>
    <p:extLst>
      <p:ext uri="{BB962C8B-B14F-4D97-AF65-F5344CB8AC3E}">
        <p14:creationId xmlns:p14="http://schemas.microsoft.com/office/powerpoint/2010/main" val="574700543"/>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723F14-93B3-08BD-571F-586A5A3ACD61}"/>
              </a:ext>
            </a:extLst>
          </p:cNvPr>
          <p:cNvSpPr>
            <a:spLocks noGrp="1"/>
          </p:cNvSpPr>
          <p:nvPr>
            <p:ph type="title"/>
          </p:nvPr>
        </p:nvSpPr>
        <p:spPr>
          <a:xfrm>
            <a:off x="1371794" y="2819485"/>
            <a:ext cx="17341156" cy="4704375"/>
          </a:xfrm>
        </p:spPr>
        <p:txBody>
          <a:bodyPr anchor="b"/>
          <a:lstStyle>
            <a:lvl1pPr>
              <a:defRPr sz="9895"/>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61C2F75A-A5DF-B3C8-0A4C-636B24B0EDEB}"/>
              </a:ext>
            </a:extLst>
          </p:cNvPr>
          <p:cNvSpPr>
            <a:spLocks noGrp="1"/>
          </p:cNvSpPr>
          <p:nvPr>
            <p:ph type="body" idx="1"/>
          </p:nvPr>
        </p:nvSpPr>
        <p:spPr>
          <a:xfrm>
            <a:off x="1371794" y="7568366"/>
            <a:ext cx="17341156" cy="2473919"/>
          </a:xfrm>
        </p:spPr>
        <p:txBody>
          <a:bodyPr/>
          <a:lstStyle>
            <a:lvl1pPr marL="0" indent="0">
              <a:buNone/>
              <a:defRPr sz="3958">
                <a:solidFill>
                  <a:schemeClr val="tx1">
                    <a:tint val="75000"/>
                  </a:schemeClr>
                </a:solidFill>
              </a:defRPr>
            </a:lvl1pPr>
            <a:lvl2pPr marL="753969" indent="0">
              <a:buNone/>
              <a:defRPr sz="3298">
                <a:solidFill>
                  <a:schemeClr val="tx1">
                    <a:tint val="75000"/>
                  </a:schemeClr>
                </a:solidFill>
              </a:defRPr>
            </a:lvl2pPr>
            <a:lvl3pPr marL="1507937" indent="0">
              <a:buNone/>
              <a:defRPr sz="2968">
                <a:solidFill>
                  <a:schemeClr val="tx1">
                    <a:tint val="75000"/>
                  </a:schemeClr>
                </a:solidFill>
              </a:defRPr>
            </a:lvl3pPr>
            <a:lvl4pPr marL="2261906" indent="0">
              <a:buNone/>
              <a:defRPr sz="2639">
                <a:solidFill>
                  <a:schemeClr val="tx1">
                    <a:tint val="75000"/>
                  </a:schemeClr>
                </a:solidFill>
              </a:defRPr>
            </a:lvl4pPr>
            <a:lvl5pPr marL="3015874" indent="0">
              <a:buNone/>
              <a:defRPr sz="2639">
                <a:solidFill>
                  <a:schemeClr val="tx1">
                    <a:tint val="75000"/>
                  </a:schemeClr>
                </a:solidFill>
              </a:defRPr>
            </a:lvl5pPr>
            <a:lvl6pPr marL="3769843" indent="0">
              <a:buNone/>
              <a:defRPr sz="2639">
                <a:solidFill>
                  <a:schemeClr val="tx1">
                    <a:tint val="75000"/>
                  </a:schemeClr>
                </a:solidFill>
              </a:defRPr>
            </a:lvl6pPr>
            <a:lvl7pPr marL="4523811" indent="0">
              <a:buNone/>
              <a:defRPr sz="2639">
                <a:solidFill>
                  <a:schemeClr val="tx1">
                    <a:tint val="75000"/>
                  </a:schemeClr>
                </a:solidFill>
              </a:defRPr>
            </a:lvl7pPr>
            <a:lvl8pPr marL="5277780" indent="0">
              <a:buNone/>
              <a:defRPr sz="2639">
                <a:solidFill>
                  <a:schemeClr val="tx1">
                    <a:tint val="75000"/>
                  </a:schemeClr>
                </a:solidFill>
              </a:defRPr>
            </a:lvl8pPr>
            <a:lvl9pPr marL="6031748" indent="0">
              <a:buNone/>
              <a:defRPr sz="2639">
                <a:solidFill>
                  <a:schemeClr val="tx1">
                    <a:tint val="75000"/>
                  </a:schemeClr>
                </a:solidFill>
              </a:defRPr>
            </a:lvl9pPr>
          </a:lstStyle>
          <a:p>
            <a:pPr lvl="0"/>
            <a:r>
              <a:rPr lang="en-US"/>
              <a:t>Click to edit Master text styles</a:t>
            </a:r>
          </a:p>
        </p:txBody>
      </p:sp>
      <p:sp>
        <p:nvSpPr>
          <p:cNvPr id="6" name="Slide Number Placeholder 5">
            <a:extLst>
              <a:ext uri="{FF2B5EF4-FFF2-40B4-BE49-F238E27FC236}">
                <a16:creationId xmlns:a16="http://schemas.microsoft.com/office/drawing/2014/main" id="{AFA38468-A6F6-2B8B-EB0D-2F7E8559FCDA}"/>
              </a:ext>
            </a:extLst>
          </p:cNvPr>
          <p:cNvSpPr>
            <a:spLocks noGrp="1"/>
          </p:cNvSpPr>
          <p:nvPr>
            <p:ph type="sldNum" sz="quarter" idx="12"/>
          </p:nvPr>
        </p:nvSpPr>
        <p:spPr>
          <a:xfrm>
            <a:off x="18712950" y="10434971"/>
            <a:ext cx="1031462" cy="602118"/>
          </a:xfrm>
          <a:prstGeom prst="rect">
            <a:avLst/>
          </a:prstGeom>
        </p:spPr>
        <p:txBody>
          <a:bodyPr/>
          <a:lstStyle/>
          <a:p>
            <a:fld id="{054D9515-E067-4B07-9E35-AF8EAC4D9AAE}" type="slidenum">
              <a:rPr lang="en-GB" smtClean="0"/>
              <a:t>‹#›</a:t>
            </a:fld>
            <a:endParaRPr lang="en-GB"/>
          </a:p>
        </p:txBody>
      </p:sp>
    </p:spTree>
    <p:extLst>
      <p:ext uri="{BB962C8B-B14F-4D97-AF65-F5344CB8AC3E}">
        <p14:creationId xmlns:p14="http://schemas.microsoft.com/office/powerpoint/2010/main" val="3018031812"/>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C9B1DF-59C9-2B8C-4C7C-E2052274DFFF}"/>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7E151983-7002-636C-4D7C-A3D41E7C9A03}"/>
              </a:ext>
            </a:extLst>
          </p:cNvPr>
          <p:cNvSpPr>
            <a:spLocks noGrp="1"/>
          </p:cNvSpPr>
          <p:nvPr>
            <p:ph sz="half" idx="1"/>
          </p:nvPr>
        </p:nvSpPr>
        <p:spPr>
          <a:xfrm>
            <a:off x="1382266" y="3010591"/>
            <a:ext cx="8544917" cy="717567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0B0E3599-4A02-D96C-C1A6-89E5F002744F}"/>
              </a:ext>
            </a:extLst>
          </p:cNvPr>
          <p:cNvSpPr>
            <a:spLocks noGrp="1"/>
          </p:cNvSpPr>
          <p:nvPr>
            <p:ph sz="half" idx="2"/>
          </p:nvPr>
        </p:nvSpPr>
        <p:spPr>
          <a:xfrm>
            <a:off x="10178505" y="3010591"/>
            <a:ext cx="8544917" cy="717567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Slide Number Placeholder 6">
            <a:extLst>
              <a:ext uri="{FF2B5EF4-FFF2-40B4-BE49-F238E27FC236}">
                <a16:creationId xmlns:a16="http://schemas.microsoft.com/office/drawing/2014/main" id="{80D3DB69-4620-C4C0-B1EF-623319F0FC4C}"/>
              </a:ext>
            </a:extLst>
          </p:cNvPr>
          <p:cNvSpPr>
            <a:spLocks noGrp="1"/>
          </p:cNvSpPr>
          <p:nvPr>
            <p:ph type="sldNum" sz="quarter" idx="12"/>
          </p:nvPr>
        </p:nvSpPr>
        <p:spPr>
          <a:xfrm>
            <a:off x="18723423" y="10408792"/>
            <a:ext cx="1130943" cy="602118"/>
          </a:xfrm>
          <a:prstGeom prst="rect">
            <a:avLst/>
          </a:prstGeom>
        </p:spPr>
        <p:txBody>
          <a:bodyPr/>
          <a:lstStyle/>
          <a:p>
            <a:fld id="{054D9515-E067-4B07-9E35-AF8EAC4D9AAE}" type="slidenum">
              <a:rPr lang="en-GB" smtClean="0"/>
              <a:t>‹#›</a:t>
            </a:fld>
            <a:endParaRPr lang="en-GB"/>
          </a:p>
        </p:txBody>
      </p:sp>
    </p:spTree>
    <p:extLst>
      <p:ext uri="{BB962C8B-B14F-4D97-AF65-F5344CB8AC3E}">
        <p14:creationId xmlns:p14="http://schemas.microsoft.com/office/powerpoint/2010/main" val="2438073872"/>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123131-6AF1-01B3-CDFF-6A978FF1AA08}"/>
              </a:ext>
            </a:extLst>
          </p:cNvPr>
          <p:cNvSpPr>
            <a:spLocks noGrp="1"/>
          </p:cNvSpPr>
          <p:nvPr>
            <p:ph type="title"/>
          </p:nvPr>
        </p:nvSpPr>
        <p:spPr>
          <a:xfrm>
            <a:off x="1384885" y="602119"/>
            <a:ext cx="17341156" cy="2185952"/>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DCE3ED76-2A3F-D322-A519-7F8EB68F8B16}"/>
              </a:ext>
            </a:extLst>
          </p:cNvPr>
          <p:cNvSpPr>
            <a:spLocks noGrp="1"/>
          </p:cNvSpPr>
          <p:nvPr>
            <p:ph type="body" idx="1"/>
          </p:nvPr>
        </p:nvSpPr>
        <p:spPr>
          <a:xfrm>
            <a:off x="1384885" y="2772362"/>
            <a:ext cx="8505648" cy="1358692"/>
          </a:xfrm>
        </p:spPr>
        <p:txBody>
          <a:bodyPr anchor="b"/>
          <a:lstStyle>
            <a:lvl1pPr marL="0" indent="0">
              <a:buNone/>
              <a:defRPr sz="3958" b="1"/>
            </a:lvl1pPr>
            <a:lvl2pPr marL="753969" indent="0">
              <a:buNone/>
              <a:defRPr sz="3298" b="1"/>
            </a:lvl2pPr>
            <a:lvl3pPr marL="1507937" indent="0">
              <a:buNone/>
              <a:defRPr sz="2968" b="1"/>
            </a:lvl3pPr>
            <a:lvl4pPr marL="2261906" indent="0">
              <a:buNone/>
              <a:defRPr sz="2639" b="1"/>
            </a:lvl4pPr>
            <a:lvl5pPr marL="3015874" indent="0">
              <a:buNone/>
              <a:defRPr sz="2639" b="1"/>
            </a:lvl5pPr>
            <a:lvl6pPr marL="3769843" indent="0">
              <a:buNone/>
              <a:defRPr sz="2639" b="1"/>
            </a:lvl6pPr>
            <a:lvl7pPr marL="4523811" indent="0">
              <a:buNone/>
              <a:defRPr sz="2639" b="1"/>
            </a:lvl7pPr>
            <a:lvl8pPr marL="5277780" indent="0">
              <a:buNone/>
              <a:defRPr sz="2639" b="1"/>
            </a:lvl8pPr>
            <a:lvl9pPr marL="6031748" indent="0">
              <a:buNone/>
              <a:defRPr sz="2639" b="1"/>
            </a:lvl9pPr>
          </a:lstStyle>
          <a:p>
            <a:pPr lvl="0"/>
            <a:r>
              <a:rPr lang="en-US"/>
              <a:t>Click to edit Master text styles</a:t>
            </a:r>
          </a:p>
        </p:txBody>
      </p:sp>
      <p:sp>
        <p:nvSpPr>
          <p:cNvPr id="4" name="Content Placeholder 3">
            <a:extLst>
              <a:ext uri="{FF2B5EF4-FFF2-40B4-BE49-F238E27FC236}">
                <a16:creationId xmlns:a16="http://schemas.microsoft.com/office/drawing/2014/main" id="{02B1F82C-3143-8AE9-CD56-77525B5BACE3}"/>
              </a:ext>
            </a:extLst>
          </p:cNvPr>
          <p:cNvSpPr>
            <a:spLocks noGrp="1"/>
          </p:cNvSpPr>
          <p:nvPr>
            <p:ph sz="half" idx="2"/>
          </p:nvPr>
        </p:nvSpPr>
        <p:spPr>
          <a:xfrm>
            <a:off x="1384885" y="4131054"/>
            <a:ext cx="8505648" cy="607615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787BFB4F-2E83-A643-A653-CCD6A2B57594}"/>
              </a:ext>
            </a:extLst>
          </p:cNvPr>
          <p:cNvSpPr>
            <a:spLocks noGrp="1"/>
          </p:cNvSpPr>
          <p:nvPr>
            <p:ph type="body" sz="quarter" idx="3"/>
          </p:nvPr>
        </p:nvSpPr>
        <p:spPr>
          <a:xfrm>
            <a:off x="10178505" y="2772362"/>
            <a:ext cx="8547536" cy="1358692"/>
          </a:xfrm>
        </p:spPr>
        <p:txBody>
          <a:bodyPr anchor="b"/>
          <a:lstStyle>
            <a:lvl1pPr marL="0" indent="0">
              <a:buNone/>
              <a:defRPr sz="3958" b="1"/>
            </a:lvl1pPr>
            <a:lvl2pPr marL="753969" indent="0">
              <a:buNone/>
              <a:defRPr sz="3298" b="1"/>
            </a:lvl2pPr>
            <a:lvl3pPr marL="1507937" indent="0">
              <a:buNone/>
              <a:defRPr sz="2968" b="1"/>
            </a:lvl3pPr>
            <a:lvl4pPr marL="2261906" indent="0">
              <a:buNone/>
              <a:defRPr sz="2639" b="1"/>
            </a:lvl4pPr>
            <a:lvl5pPr marL="3015874" indent="0">
              <a:buNone/>
              <a:defRPr sz="2639" b="1"/>
            </a:lvl5pPr>
            <a:lvl6pPr marL="3769843" indent="0">
              <a:buNone/>
              <a:defRPr sz="2639" b="1"/>
            </a:lvl6pPr>
            <a:lvl7pPr marL="4523811" indent="0">
              <a:buNone/>
              <a:defRPr sz="2639" b="1"/>
            </a:lvl7pPr>
            <a:lvl8pPr marL="5277780" indent="0">
              <a:buNone/>
              <a:defRPr sz="2639" b="1"/>
            </a:lvl8pPr>
            <a:lvl9pPr marL="6031748" indent="0">
              <a:buNone/>
              <a:defRPr sz="2639" b="1"/>
            </a:lvl9pPr>
          </a:lstStyle>
          <a:p>
            <a:pPr lvl="0"/>
            <a:r>
              <a:rPr lang="en-US"/>
              <a:t>Click to edit Master text styles</a:t>
            </a:r>
          </a:p>
        </p:txBody>
      </p:sp>
      <p:sp>
        <p:nvSpPr>
          <p:cNvPr id="6" name="Content Placeholder 5">
            <a:extLst>
              <a:ext uri="{FF2B5EF4-FFF2-40B4-BE49-F238E27FC236}">
                <a16:creationId xmlns:a16="http://schemas.microsoft.com/office/drawing/2014/main" id="{D956472F-0E1A-FDFF-ADFA-28BEF7F1317E}"/>
              </a:ext>
            </a:extLst>
          </p:cNvPr>
          <p:cNvSpPr>
            <a:spLocks noGrp="1"/>
          </p:cNvSpPr>
          <p:nvPr>
            <p:ph sz="quarter" idx="4"/>
          </p:nvPr>
        </p:nvSpPr>
        <p:spPr>
          <a:xfrm>
            <a:off x="10178505" y="4131054"/>
            <a:ext cx="8547536" cy="607615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9" name="Slide Number Placeholder 8">
            <a:extLst>
              <a:ext uri="{FF2B5EF4-FFF2-40B4-BE49-F238E27FC236}">
                <a16:creationId xmlns:a16="http://schemas.microsoft.com/office/drawing/2014/main" id="{8999BE3E-F91E-2986-701E-71023E3CFBD2}"/>
              </a:ext>
            </a:extLst>
          </p:cNvPr>
          <p:cNvSpPr>
            <a:spLocks noGrp="1"/>
          </p:cNvSpPr>
          <p:nvPr>
            <p:ph type="sldNum" sz="quarter" idx="12"/>
          </p:nvPr>
        </p:nvSpPr>
        <p:spPr>
          <a:xfrm>
            <a:off x="18726041" y="10406173"/>
            <a:ext cx="1081202" cy="602118"/>
          </a:xfrm>
          <a:prstGeom prst="rect">
            <a:avLst/>
          </a:prstGeom>
        </p:spPr>
        <p:txBody>
          <a:bodyPr/>
          <a:lstStyle/>
          <a:p>
            <a:fld id="{054D9515-E067-4B07-9E35-AF8EAC4D9AAE}" type="slidenum">
              <a:rPr lang="en-GB" smtClean="0"/>
              <a:t>‹#›</a:t>
            </a:fld>
            <a:endParaRPr lang="en-GB"/>
          </a:p>
        </p:txBody>
      </p:sp>
    </p:spTree>
    <p:extLst>
      <p:ext uri="{BB962C8B-B14F-4D97-AF65-F5344CB8AC3E}">
        <p14:creationId xmlns:p14="http://schemas.microsoft.com/office/powerpoint/2010/main" val="2829583949"/>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BE589B-11BE-A445-1CBC-AA238ED298E6}"/>
              </a:ext>
            </a:extLst>
          </p:cNvPr>
          <p:cNvSpPr>
            <a:spLocks noGrp="1"/>
          </p:cNvSpPr>
          <p:nvPr>
            <p:ph type="title"/>
          </p:nvPr>
        </p:nvSpPr>
        <p:spPr/>
        <p:txBody>
          <a:bodyPr/>
          <a:lstStyle/>
          <a:p>
            <a:r>
              <a:rPr lang="en-US"/>
              <a:t>Click to edit Master title style</a:t>
            </a:r>
            <a:endParaRPr lang="en-GB"/>
          </a:p>
        </p:txBody>
      </p:sp>
      <p:sp>
        <p:nvSpPr>
          <p:cNvPr id="5" name="Slide Number Placeholder 4">
            <a:extLst>
              <a:ext uri="{FF2B5EF4-FFF2-40B4-BE49-F238E27FC236}">
                <a16:creationId xmlns:a16="http://schemas.microsoft.com/office/drawing/2014/main" id="{62A099FA-09E8-74A6-4D66-B011FAC585C2}"/>
              </a:ext>
            </a:extLst>
          </p:cNvPr>
          <p:cNvSpPr>
            <a:spLocks noGrp="1"/>
          </p:cNvSpPr>
          <p:nvPr>
            <p:ph type="sldNum" sz="quarter" idx="12"/>
          </p:nvPr>
        </p:nvSpPr>
        <p:spPr>
          <a:xfrm>
            <a:off x="18723422" y="10406173"/>
            <a:ext cx="1083821" cy="602118"/>
          </a:xfrm>
          <a:prstGeom prst="rect">
            <a:avLst/>
          </a:prstGeom>
        </p:spPr>
        <p:txBody>
          <a:bodyPr/>
          <a:lstStyle/>
          <a:p>
            <a:fld id="{054D9515-E067-4B07-9E35-AF8EAC4D9AAE}" type="slidenum">
              <a:rPr lang="en-GB" smtClean="0"/>
              <a:t>‹#›</a:t>
            </a:fld>
            <a:endParaRPr lang="en-GB"/>
          </a:p>
        </p:txBody>
      </p:sp>
    </p:spTree>
    <p:extLst>
      <p:ext uri="{BB962C8B-B14F-4D97-AF65-F5344CB8AC3E}">
        <p14:creationId xmlns:p14="http://schemas.microsoft.com/office/powerpoint/2010/main" val="3184741416"/>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868B3645-4DD2-49F2-F9B0-EA8EBF72AB1F}"/>
              </a:ext>
            </a:extLst>
          </p:cNvPr>
          <p:cNvSpPr>
            <a:spLocks noGrp="1"/>
          </p:cNvSpPr>
          <p:nvPr>
            <p:ph type="sldNum" sz="quarter" idx="12"/>
          </p:nvPr>
        </p:nvSpPr>
        <p:spPr>
          <a:xfrm>
            <a:off x="18786253" y="10419263"/>
            <a:ext cx="1068113" cy="602118"/>
          </a:xfrm>
          <a:prstGeom prst="rect">
            <a:avLst/>
          </a:prstGeom>
        </p:spPr>
        <p:txBody>
          <a:bodyPr/>
          <a:lstStyle/>
          <a:p>
            <a:fld id="{054D9515-E067-4B07-9E35-AF8EAC4D9AAE}" type="slidenum">
              <a:rPr lang="en-GB" smtClean="0"/>
              <a:t>‹#›</a:t>
            </a:fld>
            <a:endParaRPr lang="en-GB"/>
          </a:p>
        </p:txBody>
      </p:sp>
    </p:spTree>
    <p:extLst>
      <p:ext uri="{BB962C8B-B14F-4D97-AF65-F5344CB8AC3E}">
        <p14:creationId xmlns:p14="http://schemas.microsoft.com/office/powerpoint/2010/main" val="1670616080"/>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690D46-BA4C-9A5C-B218-74AF51EF0F59}"/>
              </a:ext>
            </a:extLst>
          </p:cNvPr>
          <p:cNvSpPr>
            <a:spLocks noGrp="1"/>
          </p:cNvSpPr>
          <p:nvPr>
            <p:ph type="title"/>
          </p:nvPr>
        </p:nvSpPr>
        <p:spPr>
          <a:xfrm>
            <a:off x="1384886" y="753957"/>
            <a:ext cx="6484607" cy="2638848"/>
          </a:xfrm>
        </p:spPr>
        <p:txBody>
          <a:bodyPr anchor="b"/>
          <a:lstStyle>
            <a:lvl1pPr>
              <a:defRPr sz="5277"/>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C6331063-AA51-D81C-C4ED-7E07303362D5}"/>
              </a:ext>
            </a:extLst>
          </p:cNvPr>
          <p:cNvSpPr>
            <a:spLocks noGrp="1"/>
          </p:cNvSpPr>
          <p:nvPr>
            <p:ph idx="1"/>
          </p:nvPr>
        </p:nvSpPr>
        <p:spPr>
          <a:xfrm>
            <a:off x="8547536" y="1628338"/>
            <a:ext cx="10178505" cy="8036969"/>
          </a:xfrm>
        </p:spPr>
        <p:txBody>
          <a:bodyPr/>
          <a:lstStyle>
            <a:lvl1pPr>
              <a:defRPr sz="5277"/>
            </a:lvl1pPr>
            <a:lvl2pPr>
              <a:defRPr sz="4617"/>
            </a:lvl2pPr>
            <a:lvl3pPr>
              <a:defRPr sz="3958"/>
            </a:lvl3pPr>
            <a:lvl4pPr>
              <a:defRPr sz="3298"/>
            </a:lvl4pPr>
            <a:lvl5pPr>
              <a:defRPr sz="3298"/>
            </a:lvl5pPr>
            <a:lvl6pPr>
              <a:defRPr sz="3298"/>
            </a:lvl6pPr>
            <a:lvl7pPr>
              <a:defRPr sz="3298"/>
            </a:lvl7pPr>
            <a:lvl8pPr>
              <a:defRPr sz="3298"/>
            </a:lvl8pPr>
            <a:lvl9pPr>
              <a:defRPr sz="3298"/>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D5032455-2A10-18B5-F7E4-B31A85049D25}"/>
              </a:ext>
            </a:extLst>
          </p:cNvPr>
          <p:cNvSpPr>
            <a:spLocks noGrp="1"/>
          </p:cNvSpPr>
          <p:nvPr>
            <p:ph type="body" sz="half" idx="2"/>
          </p:nvPr>
        </p:nvSpPr>
        <p:spPr>
          <a:xfrm>
            <a:off x="1384886" y="3392805"/>
            <a:ext cx="6484607" cy="6285591"/>
          </a:xfrm>
        </p:spPr>
        <p:txBody>
          <a:bodyPr/>
          <a:lstStyle>
            <a:lvl1pPr marL="0" indent="0">
              <a:buNone/>
              <a:defRPr sz="2639"/>
            </a:lvl1pPr>
            <a:lvl2pPr marL="753969" indent="0">
              <a:buNone/>
              <a:defRPr sz="2309"/>
            </a:lvl2pPr>
            <a:lvl3pPr marL="1507937" indent="0">
              <a:buNone/>
              <a:defRPr sz="1979"/>
            </a:lvl3pPr>
            <a:lvl4pPr marL="2261906" indent="0">
              <a:buNone/>
              <a:defRPr sz="1649"/>
            </a:lvl4pPr>
            <a:lvl5pPr marL="3015874" indent="0">
              <a:buNone/>
              <a:defRPr sz="1649"/>
            </a:lvl5pPr>
            <a:lvl6pPr marL="3769843" indent="0">
              <a:buNone/>
              <a:defRPr sz="1649"/>
            </a:lvl6pPr>
            <a:lvl7pPr marL="4523811" indent="0">
              <a:buNone/>
              <a:defRPr sz="1649"/>
            </a:lvl7pPr>
            <a:lvl8pPr marL="5277780" indent="0">
              <a:buNone/>
              <a:defRPr sz="1649"/>
            </a:lvl8pPr>
            <a:lvl9pPr marL="6031748" indent="0">
              <a:buNone/>
              <a:defRPr sz="1649"/>
            </a:lvl9pPr>
          </a:lstStyle>
          <a:p>
            <a:pPr lvl="0"/>
            <a:r>
              <a:rPr lang="en-US"/>
              <a:t>Click to edit Master text styles</a:t>
            </a:r>
          </a:p>
        </p:txBody>
      </p:sp>
      <p:sp>
        <p:nvSpPr>
          <p:cNvPr id="7" name="Slide Number Placeholder 6">
            <a:extLst>
              <a:ext uri="{FF2B5EF4-FFF2-40B4-BE49-F238E27FC236}">
                <a16:creationId xmlns:a16="http://schemas.microsoft.com/office/drawing/2014/main" id="{61DC1C7A-D602-FE95-2C39-EB5F68E17A8F}"/>
              </a:ext>
            </a:extLst>
          </p:cNvPr>
          <p:cNvSpPr>
            <a:spLocks noGrp="1"/>
          </p:cNvSpPr>
          <p:nvPr>
            <p:ph type="sldNum" sz="quarter" idx="12"/>
          </p:nvPr>
        </p:nvSpPr>
        <p:spPr>
          <a:xfrm>
            <a:off x="18726041" y="10434971"/>
            <a:ext cx="1128325" cy="602118"/>
          </a:xfrm>
          <a:prstGeom prst="rect">
            <a:avLst/>
          </a:prstGeom>
        </p:spPr>
        <p:txBody>
          <a:bodyPr/>
          <a:lstStyle/>
          <a:p>
            <a:fld id="{054D9515-E067-4B07-9E35-AF8EAC4D9AAE}" type="slidenum">
              <a:rPr lang="en-GB" smtClean="0"/>
              <a:t>‹#›</a:t>
            </a:fld>
            <a:endParaRPr lang="en-GB"/>
          </a:p>
        </p:txBody>
      </p:sp>
    </p:spTree>
    <p:extLst>
      <p:ext uri="{BB962C8B-B14F-4D97-AF65-F5344CB8AC3E}">
        <p14:creationId xmlns:p14="http://schemas.microsoft.com/office/powerpoint/2010/main" val="1791556526"/>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E7595E-C5BB-383F-EA05-522EC0E4FF75}"/>
              </a:ext>
            </a:extLst>
          </p:cNvPr>
          <p:cNvSpPr>
            <a:spLocks noGrp="1"/>
          </p:cNvSpPr>
          <p:nvPr>
            <p:ph type="title"/>
          </p:nvPr>
        </p:nvSpPr>
        <p:spPr>
          <a:xfrm>
            <a:off x="1384886" y="753957"/>
            <a:ext cx="6484607" cy="2638848"/>
          </a:xfrm>
        </p:spPr>
        <p:txBody>
          <a:bodyPr anchor="b"/>
          <a:lstStyle>
            <a:lvl1pPr>
              <a:defRPr sz="5277"/>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C9F153BE-0966-1C70-7320-83D7CA9B228E}"/>
              </a:ext>
            </a:extLst>
          </p:cNvPr>
          <p:cNvSpPr>
            <a:spLocks noGrp="1"/>
          </p:cNvSpPr>
          <p:nvPr>
            <p:ph type="pic" idx="1"/>
          </p:nvPr>
        </p:nvSpPr>
        <p:spPr>
          <a:xfrm>
            <a:off x="8547536" y="1628338"/>
            <a:ext cx="10178505" cy="8036969"/>
          </a:xfrm>
        </p:spPr>
        <p:txBody>
          <a:bodyPr/>
          <a:lstStyle>
            <a:lvl1pPr marL="0" indent="0">
              <a:buNone/>
              <a:defRPr sz="5277"/>
            </a:lvl1pPr>
            <a:lvl2pPr marL="753969" indent="0">
              <a:buNone/>
              <a:defRPr sz="4617"/>
            </a:lvl2pPr>
            <a:lvl3pPr marL="1507937" indent="0">
              <a:buNone/>
              <a:defRPr sz="3958"/>
            </a:lvl3pPr>
            <a:lvl4pPr marL="2261906" indent="0">
              <a:buNone/>
              <a:defRPr sz="3298"/>
            </a:lvl4pPr>
            <a:lvl5pPr marL="3015874" indent="0">
              <a:buNone/>
              <a:defRPr sz="3298"/>
            </a:lvl5pPr>
            <a:lvl6pPr marL="3769843" indent="0">
              <a:buNone/>
              <a:defRPr sz="3298"/>
            </a:lvl6pPr>
            <a:lvl7pPr marL="4523811" indent="0">
              <a:buNone/>
              <a:defRPr sz="3298"/>
            </a:lvl7pPr>
            <a:lvl8pPr marL="5277780" indent="0">
              <a:buNone/>
              <a:defRPr sz="3298"/>
            </a:lvl8pPr>
            <a:lvl9pPr marL="6031748" indent="0">
              <a:buNone/>
              <a:defRPr sz="3298"/>
            </a:lvl9pPr>
          </a:lstStyle>
          <a:p>
            <a:endParaRPr lang="en-GB"/>
          </a:p>
        </p:txBody>
      </p:sp>
      <p:sp>
        <p:nvSpPr>
          <p:cNvPr id="4" name="Text Placeholder 3">
            <a:extLst>
              <a:ext uri="{FF2B5EF4-FFF2-40B4-BE49-F238E27FC236}">
                <a16:creationId xmlns:a16="http://schemas.microsoft.com/office/drawing/2014/main" id="{274FD499-5355-4CC8-FC99-69D17EFA3B2D}"/>
              </a:ext>
            </a:extLst>
          </p:cNvPr>
          <p:cNvSpPr>
            <a:spLocks noGrp="1"/>
          </p:cNvSpPr>
          <p:nvPr>
            <p:ph type="body" sz="half" idx="2"/>
          </p:nvPr>
        </p:nvSpPr>
        <p:spPr>
          <a:xfrm>
            <a:off x="1384886" y="3392805"/>
            <a:ext cx="6484607" cy="6285591"/>
          </a:xfrm>
        </p:spPr>
        <p:txBody>
          <a:bodyPr/>
          <a:lstStyle>
            <a:lvl1pPr marL="0" indent="0">
              <a:buNone/>
              <a:defRPr sz="2639"/>
            </a:lvl1pPr>
            <a:lvl2pPr marL="753969" indent="0">
              <a:buNone/>
              <a:defRPr sz="2309"/>
            </a:lvl2pPr>
            <a:lvl3pPr marL="1507937" indent="0">
              <a:buNone/>
              <a:defRPr sz="1979"/>
            </a:lvl3pPr>
            <a:lvl4pPr marL="2261906" indent="0">
              <a:buNone/>
              <a:defRPr sz="1649"/>
            </a:lvl4pPr>
            <a:lvl5pPr marL="3015874" indent="0">
              <a:buNone/>
              <a:defRPr sz="1649"/>
            </a:lvl5pPr>
            <a:lvl6pPr marL="3769843" indent="0">
              <a:buNone/>
              <a:defRPr sz="1649"/>
            </a:lvl6pPr>
            <a:lvl7pPr marL="4523811" indent="0">
              <a:buNone/>
              <a:defRPr sz="1649"/>
            </a:lvl7pPr>
            <a:lvl8pPr marL="5277780" indent="0">
              <a:buNone/>
              <a:defRPr sz="1649"/>
            </a:lvl8pPr>
            <a:lvl9pPr marL="6031748" indent="0">
              <a:buNone/>
              <a:defRPr sz="1649"/>
            </a:lvl9pPr>
          </a:lstStyle>
          <a:p>
            <a:pPr lvl="0"/>
            <a:r>
              <a:rPr lang="en-US"/>
              <a:t>Click to edit Master text styles</a:t>
            </a:r>
          </a:p>
        </p:txBody>
      </p:sp>
      <p:sp>
        <p:nvSpPr>
          <p:cNvPr id="7" name="Slide Number Placeholder 6">
            <a:extLst>
              <a:ext uri="{FF2B5EF4-FFF2-40B4-BE49-F238E27FC236}">
                <a16:creationId xmlns:a16="http://schemas.microsoft.com/office/drawing/2014/main" id="{D23F2848-84A5-AF5C-3838-392AFA02E134}"/>
              </a:ext>
            </a:extLst>
          </p:cNvPr>
          <p:cNvSpPr>
            <a:spLocks noGrp="1"/>
          </p:cNvSpPr>
          <p:nvPr>
            <p:ph type="sldNum" sz="quarter" idx="12"/>
          </p:nvPr>
        </p:nvSpPr>
        <p:spPr>
          <a:xfrm>
            <a:off x="18726042" y="10434971"/>
            <a:ext cx="1065494" cy="602118"/>
          </a:xfrm>
          <a:prstGeom prst="rect">
            <a:avLst/>
          </a:prstGeom>
        </p:spPr>
        <p:txBody>
          <a:bodyPr/>
          <a:lstStyle/>
          <a:p>
            <a:fld id="{054D9515-E067-4B07-9E35-AF8EAC4D9AAE}" type="slidenum">
              <a:rPr lang="en-GB" smtClean="0"/>
              <a:t>‹#›</a:t>
            </a:fld>
            <a:endParaRPr lang="en-GB"/>
          </a:p>
        </p:txBody>
      </p:sp>
    </p:spTree>
    <p:extLst>
      <p:ext uri="{BB962C8B-B14F-4D97-AF65-F5344CB8AC3E}">
        <p14:creationId xmlns:p14="http://schemas.microsoft.com/office/powerpoint/2010/main" val="151160373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YELLOW">
    <p:spTree>
      <p:nvGrpSpPr>
        <p:cNvPr id="1" name=""/>
        <p:cNvGrpSpPr/>
        <p:nvPr/>
      </p:nvGrpSpPr>
      <p:grpSpPr>
        <a:xfrm>
          <a:off x="0" y="0"/>
          <a:ext cx="0" cy="0"/>
          <a:chOff x="0" y="0"/>
          <a:chExt cx="0" cy="0"/>
        </a:xfrm>
      </p:grpSpPr>
      <p:sp>
        <p:nvSpPr>
          <p:cNvPr id="3" name="Freeform 9">
            <a:extLst>
              <a:ext uri="{FF2B5EF4-FFF2-40B4-BE49-F238E27FC236}">
                <a16:creationId xmlns:a16="http://schemas.microsoft.com/office/drawing/2014/main" id="{C3340CB0-1C23-F57F-5ADC-F9605B44B579}"/>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FFD5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4" name="Espaço Reservado para Texto 12">
            <a:extLst>
              <a:ext uri="{FF2B5EF4-FFF2-40B4-BE49-F238E27FC236}">
                <a16:creationId xmlns:a16="http://schemas.microsoft.com/office/drawing/2014/main" id="{F7F0347A-6BD2-D4CD-5782-E955C4C56B3F}"/>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chemeClr val="bg1"/>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4253481119"/>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D04AAD-8454-7A9E-44F8-13E973888D99}"/>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40DFA29C-8D93-0C19-33AE-6FF8A44A19B5}"/>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Slide Number Placeholder 5">
            <a:extLst>
              <a:ext uri="{FF2B5EF4-FFF2-40B4-BE49-F238E27FC236}">
                <a16:creationId xmlns:a16="http://schemas.microsoft.com/office/drawing/2014/main" id="{510E934B-6E49-CE4B-A228-DB7EBA4CB1FC}"/>
              </a:ext>
            </a:extLst>
          </p:cNvPr>
          <p:cNvSpPr>
            <a:spLocks noGrp="1"/>
          </p:cNvSpPr>
          <p:nvPr>
            <p:ph type="sldNum" sz="quarter" idx="12"/>
          </p:nvPr>
        </p:nvSpPr>
        <p:spPr>
          <a:xfrm>
            <a:off x="18723423" y="10429735"/>
            <a:ext cx="1099528" cy="602118"/>
          </a:xfrm>
          <a:prstGeom prst="rect">
            <a:avLst/>
          </a:prstGeom>
        </p:spPr>
        <p:txBody>
          <a:bodyPr/>
          <a:lstStyle/>
          <a:p>
            <a:fld id="{054D9515-E067-4B07-9E35-AF8EAC4D9AAE}" type="slidenum">
              <a:rPr lang="en-GB" smtClean="0"/>
              <a:t>‹#›</a:t>
            </a:fld>
            <a:endParaRPr lang="en-GB"/>
          </a:p>
        </p:txBody>
      </p:sp>
    </p:spTree>
    <p:extLst>
      <p:ext uri="{BB962C8B-B14F-4D97-AF65-F5344CB8AC3E}">
        <p14:creationId xmlns:p14="http://schemas.microsoft.com/office/powerpoint/2010/main" val="1814767846"/>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56CF5740-0195-7F2B-A96E-77D8442D4669}"/>
              </a:ext>
            </a:extLst>
          </p:cNvPr>
          <p:cNvSpPr>
            <a:spLocks noGrp="1"/>
          </p:cNvSpPr>
          <p:nvPr>
            <p:ph type="title" orient="vert"/>
          </p:nvPr>
        </p:nvSpPr>
        <p:spPr>
          <a:xfrm>
            <a:off x="14388133" y="602118"/>
            <a:ext cx="4335289" cy="9584151"/>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EE1EA67C-F929-357F-6ED9-61AC46731179}"/>
              </a:ext>
            </a:extLst>
          </p:cNvPr>
          <p:cNvSpPr>
            <a:spLocks noGrp="1"/>
          </p:cNvSpPr>
          <p:nvPr>
            <p:ph type="body" orient="vert" idx="1"/>
          </p:nvPr>
        </p:nvSpPr>
        <p:spPr>
          <a:xfrm>
            <a:off x="1382266" y="602118"/>
            <a:ext cx="12754546" cy="9584151"/>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Slide Number Placeholder 5">
            <a:extLst>
              <a:ext uri="{FF2B5EF4-FFF2-40B4-BE49-F238E27FC236}">
                <a16:creationId xmlns:a16="http://schemas.microsoft.com/office/drawing/2014/main" id="{C04A0AEC-217C-23BD-E075-9C0809F1EC2C}"/>
              </a:ext>
            </a:extLst>
          </p:cNvPr>
          <p:cNvSpPr>
            <a:spLocks noGrp="1"/>
          </p:cNvSpPr>
          <p:nvPr>
            <p:ph type="sldNum" sz="quarter" idx="12"/>
          </p:nvPr>
        </p:nvSpPr>
        <p:spPr>
          <a:xfrm>
            <a:off x="18723421" y="10406173"/>
            <a:ext cx="1068113" cy="602118"/>
          </a:xfrm>
          <a:prstGeom prst="rect">
            <a:avLst/>
          </a:prstGeom>
        </p:spPr>
        <p:txBody>
          <a:bodyPr/>
          <a:lstStyle/>
          <a:p>
            <a:fld id="{054D9515-E067-4B07-9E35-AF8EAC4D9AAE}" type="slidenum">
              <a:rPr lang="en-GB" smtClean="0"/>
              <a:t>‹#›</a:t>
            </a:fld>
            <a:endParaRPr lang="en-GB"/>
          </a:p>
        </p:txBody>
      </p:sp>
    </p:spTree>
    <p:extLst>
      <p:ext uri="{BB962C8B-B14F-4D97-AF65-F5344CB8AC3E}">
        <p14:creationId xmlns:p14="http://schemas.microsoft.com/office/powerpoint/2010/main" val="823529566"/>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513211" y="1850860"/>
            <a:ext cx="15079266" cy="3937329"/>
          </a:xfrm>
        </p:spPr>
        <p:txBody>
          <a:bodyPr anchor="b"/>
          <a:lstStyle>
            <a:lvl1pPr algn="ctr">
              <a:defRPr sz="9895"/>
            </a:lvl1pPr>
          </a:lstStyle>
          <a:p>
            <a:r>
              <a:rPr lang="en-GB"/>
              <a:t>Click to edit Master title style</a:t>
            </a:r>
            <a:endParaRPr lang="en-GB" dirty="0"/>
          </a:p>
        </p:txBody>
      </p:sp>
      <p:sp>
        <p:nvSpPr>
          <p:cNvPr id="3" name="Subtitle 2"/>
          <p:cNvSpPr>
            <a:spLocks noGrp="1"/>
          </p:cNvSpPr>
          <p:nvPr>
            <p:ph type="subTitle" idx="1"/>
          </p:nvPr>
        </p:nvSpPr>
        <p:spPr>
          <a:xfrm>
            <a:off x="2513211" y="5940028"/>
            <a:ext cx="15079266" cy="2730474"/>
          </a:xfrm>
        </p:spPr>
        <p:txBody>
          <a:bodyPr/>
          <a:lstStyle>
            <a:lvl1pPr marL="0" indent="0" algn="ctr">
              <a:buNone/>
              <a:defRPr sz="3958"/>
            </a:lvl1pPr>
            <a:lvl2pPr marL="753969" indent="0" algn="ctr">
              <a:buNone/>
              <a:defRPr sz="3298"/>
            </a:lvl2pPr>
            <a:lvl3pPr marL="1507937" indent="0" algn="ctr">
              <a:buNone/>
              <a:defRPr sz="2968"/>
            </a:lvl3pPr>
            <a:lvl4pPr marL="2261906" indent="0" algn="ctr">
              <a:buNone/>
              <a:defRPr sz="2639"/>
            </a:lvl4pPr>
            <a:lvl5pPr marL="3015874" indent="0" algn="ctr">
              <a:buNone/>
              <a:defRPr sz="2639"/>
            </a:lvl5pPr>
            <a:lvl6pPr marL="3769843" indent="0" algn="ctr">
              <a:buNone/>
              <a:defRPr sz="2639"/>
            </a:lvl6pPr>
            <a:lvl7pPr marL="4523811" indent="0" algn="ctr">
              <a:buNone/>
              <a:defRPr sz="2639"/>
            </a:lvl7pPr>
            <a:lvl8pPr marL="5277780" indent="0" algn="ctr">
              <a:buNone/>
              <a:defRPr sz="2639"/>
            </a:lvl8pPr>
            <a:lvl9pPr marL="6031748" indent="0" algn="ctr">
              <a:buNone/>
              <a:defRPr sz="2639"/>
            </a:lvl9pPr>
          </a:lstStyle>
          <a:p>
            <a:r>
              <a:rPr lang="en-GB"/>
              <a:t>Click to edit Master subtitle style</a:t>
            </a:r>
            <a:endParaRPr lang="en-GB" dirty="0"/>
          </a:p>
        </p:txBody>
      </p:sp>
      <p:sp>
        <p:nvSpPr>
          <p:cNvPr id="4" name="Date Placeholder 3"/>
          <p:cNvSpPr>
            <a:spLocks noGrp="1"/>
          </p:cNvSpPr>
          <p:nvPr>
            <p:ph type="dt" sz="half" idx="10"/>
          </p:nvPr>
        </p:nvSpPr>
        <p:spPr/>
        <p:txBody>
          <a:bodyPr/>
          <a:lstStyle/>
          <a:p>
            <a:fld id="{846CE7D5-CF57-46EF-B807-FDD0502418D4}" type="datetimeFigureOut">
              <a:rPr lang="en-GB" smtClean="0"/>
              <a:t>16/09/2025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30EA680-D336-4FF7-8B7A-9848BB0A1C32}" type="slidenum">
              <a:rPr lang="en-GB" smtClean="0"/>
              <a:t>‹#›</a:t>
            </a:fld>
            <a:endParaRPr lang="en-GB"/>
          </a:p>
        </p:txBody>
      </p:sp>
    </p:spTree>
    <p:extLst>
      <p:ext uri="{BB962C8B-B14F-4D97-AF65-F5344CB8AC3E}">
        <p14:creationId xmlns:p14="http://schemas.microsoft.com/office/powerpoint/2010/main" val="1192112338"/>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GB" dirty="0"/>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GB" dirty="0"/>
          </a:p>
        </p:txBody>
      </p:sp>
      <p:sp>
        <p:nvSpPr>
          <p:cNvPr id="4" name="Date Placeholder 3"/>
          <p:cNvSpPr>
            <a:spLocks noGrp="1"/>
          </p:cNvSpPr>
          <p:nvPr>
            <p:ph type="dt" sz="half" idx="10"/>
          </p:nvPr>
        </p:nvSpPr>
        <p:spPr/>
        <p:txBody>
          <a:bodyPr/>
          <a:lstStyle/>
          <a:p>
            <a:fld id="{846CE7D5-CF57-46EF-B807-FDD0502418D4}" type="datetimeFigureOut">
              <a:rPr lang="en-GB" smtClean="0"/>
              <a:t>16/09/2025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30EA680-D336-4FF7-8B7A-9848BB0A1C32}" type="slidenum">
              <a:rPr lang="en-GB" smtClean="0"/>
              <a:t>‹#›</a:t>
            </a:fld>
            <a:endParaRPr lang="en-GB"/>
          </a:p>
        </p:txBody>
      </p:sp>
    </p:spTree>
    <p:extLst>
      <p:ext uri="{BB962C8B-B14F-4D97-AF65-F5344CB8AC3E}">
        <p14:creationId xmlns:p14="http://schemas.microsoft.com/office/powerpoint/2010/main" val="2528803153"/>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371794" y="2819485"/>
            <a:ext cx="17341156" cy="4704375"/>
          </a:xfrm>
        </p:spPr>
        <p:txBody>
          <a:bodyPr anchor="b"/>
          <a:lstStyle>
            <a:lvl1pPr>
              <a:defRPr sz="9895"/>
            </a:lvl1pPr>
          </a:lstStyle>
          <a:p>
            <a:r>
              <a:rPr lang="en-GB"/>
              <a:t>Click to edit Master title style</a:t>
            </a:r>
            <a:endParaRPr lang="en-GB" dirty="0"/>
          </a:p>
        </p:txBody>
      </p:sp>
      <p:sp>
        <p:nvSpPr>
          <p:cNvPr id="3" name="Text Placeholder 2"/>
          <p:cNvSpPr>
            <a:spLocks noGrp="1"/>
          </p:cNvSpPr>
          <p:nvPr>
            <p:ph type="body" idx="1"/>
          </p:nvPr>
        </p:nvSpPr>
        <p:spPr>
          <a:xfrm>
            <a:off x="1371794" y="7568366"/>
            <a:ext cx="17341156" cy="2473919"/>
          </a:xfrm>
        </p:spPr>
        <p:txBody>
          <a:bodyPr/>
          <a:lstStyle>
            <a:lvl1pPr marL="0" indent="0">
              <a:buNone/>
              <a:defRPr sz="3958">
                <a:solidFill>
                  <a:schemeClr val="tx1">
                    <a:tint val="82000"/>
                  </a:schemeClr>
                </a:solidFill>
              </a:defRPr>
            </a:lvl1pPr>
            <a:lvl2pPr marL="753969" indent="0">
              <a:buNone/>
              <a:defRPr sz="3298">
                <a:solidFill>
                  <a:schemeClr val="tx1">
                    <a:tint val="82000"/>
                  </a:schemeClr>
                </a:solidFill>
              </a:defRPr>
            </a:lvl2pPr>
            <a:lvl3pPr marL="1507937" indent="0">
              <a:buNone/>
              <a:defRPr sz="2968">
                <a:solidFill>
                  <a:schemeClr val="tx1">
                    <a:tint val="82000"/>
                  </a:schemeClr>
                </a:solidFill>
              </a:defRPr>
            </a:lvl3pPr>
            <a:lvl4pPr marL="2261906" indent="0">
              <a:buNone/>
              <a:defRPr sz="2639">
                <a:solidFill>
                  <a:schemeClr val="tx1">
                    <a:tint val="82000"/>
                  </a:schemeClr>
                </a:solidFill>
              </a:defRPr>
            </a:lvl4pPr>
            <a:lvl5pPr marL="3015874" indent="0">
              <a:buNone/>
              <a:defRPr sz="2639">
                <a:solidFill>
                  <a:schemeClr val="tx1">
                    <a:tint val="82000"/>
                  </a:schemeClr>
                </a:solidFill>
              </a:defRPr>
            </a:lvl5pPr>
            <a:lvl6pPr marL="3769843" indent="0">
              <a:buNone/>
              <a:defRPr sz="2639">
                <a:solidFill>
                  <a:schemeClr val="tx1">
                    <a:tint val="82000"/>
                  </a:schemeClr>
                </a:solidFill>
              </a:defRPr>
            </a:lvl6pPr>
            <a:lvl7pPr marL="4523811" indent="0">
              <a:buNone/>
              <a:defRPr sz="2639">
                <a:solidFill>
                  <a:schemeClr val="tx1">
                    <a:tint val="82000"/>
                  </a:schemeClr>
                </a:solidFill>
              </a:defRPr>
            </a:lvl7pPr>
            <a:lvl8pPr marL="5277780" indent="0">
              <a:buNone/>
              <a:defRPr sz="2639">
                <a:solidFill>
                  <a:schemeClr val="tx1">
                    <a:tint val="82000"/>
                  </a:schemeClr>
                </a:solidFill>
              </a:defRPr>
            </a:lvl8pPr>
            <a:lvl9pPr marL="6031748" indent="0">
              <a:buNone/>
              <a:defRPr sz="2639">
                <a:solidFill>
                  <a:schemeClr val="tx1">
                    <a:tint val="82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p>
            <a:fld id="{846CE7D5-CF57-46EF-B807-FDD0502418D4}" type="datetimeFigureOut">
              <a:rPr lang="en-GB" smtClean="0"/>
              <a:t>16/09/2025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30EA680-D336-4FF7-8B7A-9848BB0A1C32}" type="slidenum">
              <a:rPr lang="en-GB" smtClean="0"/>
              <a:t>‹#›</a:t>
            </a:fld>
            <a:endParaRPr lang="en-GB"/>
          </a:p>
        </p:txBody>
      </p:sp>
    </p:spTree>
    <p:extLst>
      <p:ext uri="{BB962C8B-B14F-4D97-AF65-F5344CB8AC3E}">
        <p14:creationId xmlns:p14="http://schemas.microsoft.com/office/powerpoint/2010/main" val="2842288752"/>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GB" dirty="0"/>
          </a:p>
        </p:txBody>
      </p:sp>
      <p:sp>
        <p:nvSpPr>
          <p:cNvPr id="3" name="Content Placeholder 2"/>
          <p:cNvSpPr>
            <a:spLocks noGrp="1"/>
          </p:cNvSpPr>
          <p:nvPr>
            <p:ph sz="half" idx="1"/>
          </p:nvPr>
        </p:nvSpPr>
        <p:spPr>
          <a:xfrm>
            <a:off x="1382266" y="3010591"/>
            <a:ext cx="8544917" cy="7175679"/>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GB" dirty="0"/>
          </a:p>
        </p:txBody>
      </p:sp>
      <p:sp>
        <p:nvSpPr>
          <p:cNvPr id="4" name="Content Placeholder 3"/>
          <p:cNvSpPr>
            <a:spLocks noGrp="1"/>
          </p:cNvSpPr>
          <p:nvPr>
            <p:ph sz="half" idx="2"/>
          </p:nvPr>
        </p:nvSpPr>
        <p:spPr>
          <a:xfrm>
            <a:off x="10178505" y="3010591"/>
            <a:ext cx="8544917" cy="7175679"/>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GB" dirty="0"/>
          </a:p>
        </p:txBody>
      </p:sp>
      <p:sp>
        <p:nvSpPr>
          <p:cNvPr id="5" name="Date Placeholder 4"/>
          <p:cNvSpPr>
            <a:spLocks noGrp="1"/>
          </p:cNvSpPr>
          <p:nvPr>
            <p:ph type="dt" sz="half" idx="10"/>
          </p:nvPr>
        </p:nvSpPr>
        <p:spPr/>
        <p:txBody>
          <a:bodyPr/>
          <a:lstStyle/>
          <a:p>
            <a:fld id="{846CE7D5-CF57-46EF-B807-FDD0502418D4}" type="datetimeFigureOut">
              <a:rPr lang="en-GB" smtClean="0"/>
              <a:t>16/09/2025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330EA680-D336-4FF7-8B7A-9848BB0A1C32}" type="slidenum">
              <a:rPr lang="en-GB" smtClean="0"/>
              <a:t>‹#›</a:t>
            </a:fld>
            <a:endParaRPr lang="en-GB"/>
          </a:p>
        </p:txBody>
      </p:sp>
    </p:spTree>
    <p:extLst>
      <p:ext uri="{BB962C8B-B14F-4D97-AF65-F5344CB8AC3E}">
        <p14:creationId xmlns:p14="http://schemas.microsoft.com/office/powerpoint/2010/main" val="3273248308"/>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384885" y="602119"/>
            <a:ext cx="17341156" cy="2185952"/>
          </a:xfrm>
        </p:spPr>
        <p:txBody>
          <a:bodyPr/>
          <a:lstStyle/>
          <a:p>
            <a:r>
              <a:rPr lang="en-GB"/>
              <a:t>Click to edit Master title style</a:t>
            </a:r>
            <a:endParaRPr lang="en-GB" dirty="0"/>
          </a:p>
        </p:txBody>
      </p:sp>
      <p:sp>
        <p:nvSpPr>
          <p:cNvPr id="3" name="Text Placeholder 2"/>
          <p:cNvSpPr>
            <a:spLocks noGrp="1"/>
          </p:cNvSpPr>
          <p:nvPr>
            <p:ph type="body" idx="1"/>
          </p:nvPr>
        </p:nvSpPr>
        <p:spPr>
          <a:xfrm>
            <a:off x="1384885" y="2772362"/>
            <a:ext cx="8505648" cy="1358692"/>
          </a:xfrm>
        </p:spPr>
        <p:txBody>
          <a:bodyPr anchor="b"/>
          <a:lstStyle>
            <a:lvl1pPr marL="0" indent="0">
              <a:buNone/>
              <a:defRPr sz="3958" b="1"/>
            </a:lvl1pPr>
            <a:lvl2pPr marL="753969" indent="0">
              <a:buNone/>
              <a:defRPr sz="3298" b="1"/>
            </a:lvl2pPr>
            <a:lvl3pPr marL="1507937" indent="0">
              <a:buNone/>
              <a:defRPr sz="2968" b="1"/>
            </a:lvl3pPr>
            <a:lvl4pPr marL="2261906" indent="0">
              <a:buNone/>
              <a:defRPr sz="2639" b="1"/>
            </a:lvl4pPr>
            <a:lvl5pPr marL="3015874" indent="0">
              <a:buNone/>
              <a:defRPr sz="2639" b="1"/>
            </a:lvl5pPr>
            <a:lvl6pPr marL="3769843" indent="0">
              <a:buNone/>
              <a:defRPr sz="2639" b="1"/>
            </a:lvl6pPr>
            <a:lvl7pPr marL="4523811" indent="0">
              <a:buNone/>
              <a:defRPr sz="2639" b="1"/>
            </a:lvl7pPr>
            <a:lvl8pPr marL="5277780" indent="0">
              <a:buNone/>
              <a:defRPr sz="2639" b="1"/>
            </a:lvl8pPr>
            <a:lvl9pPr marL="6031748" indent="0">
              <a:buNone/>
              <a:defRPr sz="2639" b="1"/>
            </a:lvl9pPr>
          </a:lstStyle>
          <a:p>
            <a:pPr lvl="0"/>
            <a:r>
              <a:rPr lang="en-GB"/>
              <a:t>Click to edit Master text styles</a:t>
            </a:r>
          </a:p>
        </p:txBody>
      </p:sp>
      <p:sp>
        <p:nvSpPr>
          <p:cNvPr id="4" name="Content Placeholder 3"/>
          <p:cNvSpPr>
            <a:spLocks noGrp="1"/>
          </p:cNvSpPr>
          <p:nvPr>
            <p:ph sz="half" idx="2"/>
          </p:nvPr>
        </p:nvSpPr>
        <p:spPr>
          <a:xfrm>
            <a:off x="1384885" y="4131054"/>
            <a:ext cx="8505648" cy="6076159"/>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GB" dirty="0"/>
          </a:p>
        </p:txBody>
      </p:sp>
      <p:sp>
        <p:nvSpPr>
          <p:cNvPr id="5" name="Text Placeholder 4"/>
          <p:cNvSpPr>
            <a:spLocks noGrp="1"/>
          </p:cNvSpPr>
          <p:nvPr>
            <p:ph type="body" sz="quarter" idx="3"/>
          </p:nvPr>
        </p:nvSpPr>
        <p:spPr>
          <a:xfrm>
            <a:off x="10178505" y="2772362"/>
            <a:ext cx="8547536" cy="1358692"/>
          </a:xfrm>
        </p:spPr>
        <p:txBody>
          <a:bodyPr anchor="b"/>
          <a:lstStyle>
            <a:lvl1pPr marL="0" indent="0">
              <a:buNone/>
              <a:defRPr sz="3958" b="1"/>
            </a:lvl1pPr>
            <a:lvl2pPr marL="753969" indent="0">
              <a:buNone/>
              <a:defRPr sz="3298" b="1"/>
            </a:lvl2pPr>
            <a:lvl3pPr marL="1507937" indent="0">
              <a:buNone/>
              <a:defRPr sz="2968" b="1"/>
            </a:lvl3pPr>
            <a:lvl4pPr marL="2261906" indent="0">
              <a:buNone/>
              <a:defRPr sz="2639" b="1"/>
            </a:lvl4pPr>
            <a:lvl5pPr marL="3015874" indent="0">
              <a:buNone/>
              <a:defRPr sz="2639" b="1"/>
            </a:lvl5pPr>
            <a:lvl6pPr marL="3769843" indent="0">
              <a:buNone/>
              <a:defRPr sz="2639" b="1"/>
            </a:lvl6pPr>
            <a:lvl7pPr marL="4523811" indent="0">
              <a:buNone/>
              <a:defRPr sz="2639" b="1"/>
            </a:lvl7pPr>
            <a:lvl8pPr marL="5277780" indent="0">
              <a:buNone/>
              <a:defRPr sz="2639" b="1"/>
            </a:lvl8pPr>
            <a:lvl9pPr marL="6031748" indent="0">
              <a:buNone/>
              <a:defRPr sz="2639" b="1"/>
            </a:lvl9pPr>
          </a:lstStyle>
          <a:p>
            <a:pPr lvl="0"/>
            <a:r>
              <a:rPr lang="en-GB"/>
              <a:t>Click to edit Master text styles</a:t>
            </a:r>
          </a:p>
        </p:txBody>
      </p:sp>
      <p:sp>
        <p:nvSpPr>
          <p:cNvPr id="6" name="Content Placeholder 5"/>
          <p:cNvSpPr>
            <a:spLocks noGrp="1"/>
          </p:cNvSpPr>
          <p:nvPr>
            <p:ph sz="quarter" idx="4"/>
          </p:nvPr>
        </p:nvSpPr>
        <p:spPr>
          <a:xfrm>
            <a:off x="10178505" y="4131054"/>
            <a:ext cx="8547536" cy="6076159"/>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GB" dirty="0"/>
          </a:p>
        </p:txBody>
      </p:sp>
      <p:sp>
        <p:nvSpPr>
          <p:cNvPr id="7" name="Date Placeholder 6"/>
          <p:cNvSpPr>
            <a:spLocks noGrp="1"/>
          </p:cNvSpPr>
          <p:nvPr>
            <p:ph type="dt" sz="half" idx="10"/>
          </p:nvPr>
        </p:nvSpPr>
        <p:spPr/>
        <p:txBody>
          <a:bodyPr/>
          <a:lstStyle/>
          <a:p>
            <a:fld id="{846CE7D5-CF57-46EF-B807-FDD0502418D4}" type="datetimeFigureOut">
              <a:rPr lang="en-GB" smtClean="0"/>
              <a:t>16/09/2025</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330EA680-D336-4FF7-8B7A-9848BB0A1C32}" type="slidenum">
              <a:rPr lang="en-GB" smtClean="0"/>
              <a:t>‹#›</a:t>
            </a:fld>
            <a:endParaRPr lang="en-GB"/>
          </a:p>
        </p:txBody>
      </p:sp>
    </p:spTree>
    <p:extLst>
      <p:ext uri="{BB962C8B-B14F-4D97-AF65-F5344CB8AC3E}">
        <p14:creationId xmlns:p14="http://schemas.microsoft.com/office/powerpoint/2010/main" val="570667968"/>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GB" dirty="0"/>
          </a:p>
        </p:txBody>
      </p:sp>
      <p:sp>
        <p:nvSpPr>
          <p:cNvPr id="3" name="Date Placeholder 2"/>
          <p:cNvSpPr>
            <a:spLocks noGrp="1"/>
          </p:cNvSpPr>
          <p:nvPr>
            <p:ph type="dt" sz="half" idx="10"/>
          </p:nvPr>
        </p:nvSpPr>
        <p:spPr/>
        <p:txBody>
          <a:bodyPr/>
          <a:lstStyle/>
          <a:p>
            <a:fld id="{846CE7D5-CF57-46EF-B807-FDD0502418D4}" type="datetimeFigureOut">
              <a:rPr lang="en-GB" smtClean="0"/>
              <a:t>16/09/2025</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330EA680-D336-4FF7-8B7A-9848BB0A1C32}" type="slidenum">
              <a:rPr lang="en-GB" smtClean="0"/>
              <a:t>‹#›</a:t>
            </a:fld>
            <a:endParaRPr lang="en-GB"/>
          </a:p>
        </p:txBody>
      </p:sp>
    </p:spTree>
    <p:extLst>
      <p:ext uri="{BB962C8B-B14F-4D97-AF65-F5344CB8AC3E}">
        <p14:creationId xmlns:p14="http://schemas.microsoft.com/office/powerpoint/2010/main" val="3611551886"/>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46CE7D5-CF57-46EF-B807-FDD0502418D4}" type="datetimeFigureOut">
              <a:rPr lang="en-GB" smtClean="0"/>
              <a:t>16/09/2025</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330EA680-D336-4FF7-8B7A-9848BB0A1C32}" type="slidenum">
              <a:rPr lang="en-GB" smtClean="0"/>
              <a:t>‹#›</a:t>
            </a:fld>
            <a:endParaRPr lang="en-GB"/>
          </a:p>
        </p:txBody>
      </p:sp>
    </p:spTree>
    <p:extLst>
      <p:ext uri="{BB962C8B-B14F-4D97-AF65-F5344CB8AC3E}">
        <p14:creationId xmlns:p14="http://schemas.microsoft.com/office/powerpoint/2010/main" val="3716624351"/>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384886" y="753957"/>
            <a:ext cx="6484607" cy="2638848"/>
          </a:xfrm>
        </p:spPr>
        <p:txBody>
          <a:bodyPr anchor="b"/>
          <a:lstStyle>
            <a:lvl1pPr>
              <a:defRPr sz="5277"/>
            </a:lvl1pPr>
          </a:lstStyle>
          <a:p>
            <a:r>
              <a:rPr lang="en-GB"/>
              <a:t>Click to edit Master title style</a:t>
            </a:r>
            <a:endParaRPr lang="en-GB" dirty="0"/>
          </a:p>
        </p:txBody>
      </p:sp>
      <p:sp>
        <p:nvSpPr>
          <p:cNvPr id="3" name="Content Placeholder 2"/>
          <p:cNvSpPr>
            <a:spLocks noGrp="1"/>
          </p:cNvSpPr>
          <p:nvPr>
            <p:ph idx="1"/>
          </p:nvPr>
        </p:nvSpPr>
        <p:spPr>
          <a:xfrm>
            <a:off x="8547536" y="1628338"/>
            <a:ext cx="10178505" cy="8036969"/>
          </a:xfrm>
        </p:spPr>
        <p:txBody>
          <a:bodyPr/>
          <a:lstStyle>
            <a:lvl1pPr>
              <a:defRPr sz="5277"/>
            </a:lvl1pPr>
            <a:lvl2pPr>
              <a:defRPr sz="4617"/>
            </a:lvl2pPr>
            <a:lvl3pPr>
              <a:defRPr sz="3958"/>
            </a:lvl3pPr>
            <a:lvl4pPr>
              <a:defRPr sz="3298"/>
            </a:lvl4pPr>
            <a:lvl5pPr>
              <a:defRPr sz="3298"/>
            </a:lvl5pPr>
            <a:lvl6pPr>
              <a:defRPr sz="3298"/>
            </a:lvl6pPr>
            <a:lvl7pPr>
              <a:defRPr sz="3298"/>
            </a:lvl7pPr>
            <a:lvl8pPr>
              <a:defRPr sz="3298"/>
            </a:lvl8pPr>
            <a:lvl9pPr>
              <a:defRPr sz="3298"/>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GB" dirty="0"/>
          </a:p>
        </p:txBody>
      </p:sp>
      <p:sp>
        <p:nvSpPr>
          <p:cNvPr id="4" name="Text Placeholder 3"/>
          <p:cNvSpPr>
            <a:spLocks noGrp="1"/>
          </p:cNvSpPr>
          <p:nvPr>
            <p:ph type="body" sz="half" idx="2"/>
          </p:nvPr>
        </p:nvSpPr>
        <p:spPr>
          <a:xfrm>
            <a:off x="1384886" y="3392805"/>
            <a:ext cx="6484607" cy="6285591"/>
          </a:xfrm>
        </p:spPr>
        <p:txBody>
          <a:bodyPr/>
          <a:lstStyle>
            <a:lvl1pPr marL="0" indent="0">
              <a:buNone/>
              <a:defRPr sz="2639"/>
            </a:lvl1pPr>
            <a:lvl2pPr marL="753969" indent="0">
              <a:buNone/>
              <a:defRPr sz="2309"/>
            </a:lvl2pPr>
            <a:lvl3pPr marL="1507937" indent="0">
              <a:buNone/>
              <a:defRPr sz="1979"/>
            </a:lvl3pPr>
            <a:lvl4pPr marL="2261906" indent="0">
              <a:buNone/>
              <a:defRPr sz="1649"/>
            </a:lvl4pPr>
            <a:lvl5pPr marL="3015874" indent="0">
              <a:buNone/>
              <a:defRPr sz="1649"/>
            </a:lvl5pPr>
            <a:lvl6pPr marL="3769843" indent="0">
              <a:buNone/>
              <a:defRPr sz="1649"/>
            </a:lvl6pPr>
            <a:lvl7pPr marL="4523811" indent="0">
              <a:buNone/>
              <a:defRPr sz="1649"/>
            </a:lvl7pPr>
            <a:lvl8pPr marL="5277780" indent="0">
              <a:buNone/>
              <a:defRPr sz="1649"/>
            </a:lvl8pPr>
            <a:lvl9pPr marL="6031748" indent="0">
              <a:buNone/>
              <a:defRPr sz="1649"/>
            </a:lvl9pPr>
          </a:lstStyle>
          <a:p>
            <a:pPr lvl="0"/>
            <a:r>
              <a:rPr lang="en-GB"/>
              <a:t>Click to edit Master text styles</a:t>
            </a:r>
          </a:p>
        </p:txBody>
      </p:sp>
      <p:sp>
        <p:nvSpPr>
          <p:cNvPr id="5" name="Date Placeholder 4"/>
          <p:cNvSpPr>
            <a:spLocks noGrp="1"/>
          </p:cNvSpPr>
          <p:nvPr>
            <p:ph type="dt" sz="half" idx="10"/>
          </p:nvPr>
        </p:nvSpPr>
        <p:spPr/>
        <p:txBody>
          <a:bodyPr/>
          <a:lstStyle/>
          <a:p>
            <a:fld id="{846CE7D5-CF57-46EF-B807-FDD0502418D4}" type="datetimeFigureOut">
              <a:rPr lang="en-GB" smtClean="0"/>
              <a:t>16/09/2025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330EA680-D336-4FF7-8B7A-9848BB0A1C32}" type="slidenum">
              <a:rPr lang="en-GB" smtClean="0"/>
              <a:t>‹#›</a:t>
            </a:fld>
            <a:endParaRPr lang="en-GB"/>
          </a:p>
        </p:txBody>
      </p:sp>
    </p:spTree>
    <p:extLst>
      <p:ext uri="{BB962C8B-B14F-4D97-AF65-F5344CB8AC3E}">
        <p14:creationId xmlns:p14="http://schemas.microsoft.com/office/powerpoint/2010/main" val="145502560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ALL COLOURS">
    <p:spTree>
      <p:nvGrpSpPr>
        <p:cNvPr id="1" name=""/>
        <p:cNvGrpSpPr/>
        <p:nvPr/>
      </p:nvGrpSpPr>
      <p:grpSpPr>
        <a:xfrm>
          <a:off x="0" y="0"/>
          <a:ext cx="0" cy="0"/>
          <a:chOff x="0" y="0"/>
          <a:chExt cx="0" cy="0"/>
        </a:xfrm>
      </p:grpSpPr>
      <p:pic>
        <p:nvPicPr>
          <p:cNvPr id="11" name="Picture 6" descr="A rainbow colored lines on a black background&#10;&#10;Description automatically generated">
            <a:extLst>
              <a:ext uri="{FF2B5EF4-FFF2-40B4-BE49-F238E27FC236}">
                <a16:creationId xmlns:a16="http://schemas.microsoft.com/office/drawing/2014/main" id="{F07AC103-5CE6-0042-F2D7-D6CEF210F6BB}"/>
              </a:ext>
            </a:extLst>
          </p:cNvPr>
          <p:cNvPicPr>
            <a:picLocks noChangeAspect="1"/>
          </p:cNvPicPr>
          <p:nvPr userDrawn="1"/>
        </p:nvPicPr>
        <p:blipFill>
          <a:blip r:embed="rId2"/>
          <a:stretch>
            <a:fillRect/>
          </a:stretch>
        </p:blipFill>
        <p:spPr>
          <a:xfrm rot="8886303">
            <a:off x="8704738" y="4748898"/>
            <a:ext cx="17064523" cy="13931584"/>
          </a:xfrm>
          <a:prstGeom prst="rect">
            <a:avLst/>
          </a:prstGeom>
        </p:spPr>
      </p:pic>
      <p:sp>
        <p:nvSpPr>
          <p:cNvPr id="15" name="Espaço Reservado para Texto 12">
            <a:extLst>
              <a:ext uri="{FF2B5EF4-FFF2-40B4-BE49-F238E27FC236}">
                <a16:creationId xmlns:a16="http://schemas.microsoft.com/office/drawing/2014/main" id="{55CBB6D1-27F8-4ACE-C5F5-35CB54A925B4}"/>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1665340233"/>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384886" y="753957"/>
            <a:ext cx="6484607" cy="2638848"/>
          </a:xfrm>
        </p:spPr>
        <p:txBody>
          <a:bodyPr anchor="b"/>
          <a:lstStyle>
            <a:lvl1pPr>
              <a:defRPr sz="5277"/>
            </a:lvl1pPr>
          </a:lstStyle>
          <a:p>
            <a:r>
              <a:rPr lang="en-GB"/>
              <a:t>Click to edit Master title style</a:t>
            </a:r>
            <a:endParaRPr lang="en-GB" dirty="0"/>
          </a:p>
        </p:txBody>
      </p:sp>
      <p:sp>
        <p:nvSpPr>
          <p:cNvPr id="3" name="Picture Placeholder 2"/>
          <p:cNvSpPr>
            <a:spLocks noGrp="1" noChangeAspect="1"/>
          </p:cNvSpPr>
          <p:nvPr>
            <p:ph type="pic" idx="1"/>
          </p:nvPr>
        </p:nvSpPr>
        <p:spPr>
          <a:xfrm>
            <a:off x="8547536" y="1628338"/>
            <a:ext cx="10178505" cy="8036969"/>
          </a:xfrm>
        </p:spPr>
        <p:txBody>
          <a:bodyPr anchor="t"/>
          <a:lstStyle>
            <a:lvl1pPr marL="0" indent="0">
              <a:buNone/>
              <a:defRPr sz="5277"/>
            </a:lvl1pPr>
            <a:lvl2pPr marL="753969" indent="0">
              <a:buNone/>
              <a:defRPr sz="4617"/>
            </a:lvl2pPr>
            <a:lvl3pPr marL="1507937" indent="0">
              <a:buNone/>
              <a:defRPr sz="3958"/>
            </a:lvl3pPr>
            <a:lvl4pPr marL="2261906" indent="0">
              <a:buNone/>
              <a:defRPr sz="3298"/>
            </a:lvl4pPr>
            <a:lvl5pPr marL="3015874" indent="0">
              <a:buNone/>
              <a:defRPr sz="3298"/>
            </a:lvl5pPr>
            <a:lvl6pPr marL="3769843" indent="0">
              <a:buNone/>
              <a:defRPr sz="3298"/>
            </a:lvl6pPr>
            <a:lvl7pPr marL="4523811" indent="0">
              <a:buNone/>
              <a:defRPr sz="3298"/>
            </a:lvl7pPr>
            <a:lvl8pPr marL="5277780" indent="0">
              <a:buNone/>
              <a:defRPr sz="3298"/>
            </a:lvl8pPr>
            <a:lvl9pPr marL="6031748" indent="0">
              <a:buNone/>
              <a:defRPr sz="3298"/>
            </a:lvl9pPr>
          </a:lstStyle>
          <a:p>
            <a:r>
              <a:rPr lang="en-GB"/>
              <a:t>Click icon to add picture</a:t>
            </a:r>
            <a:endParaRPr lang="en-GB" dirty="0"/>
          </a:p>
        </p:txBody>
      </p:sp>
      <p:sp>
        <p:nvSpPr>
          <p:cNvPr id="4" name="Text Placeholder 3"/>
          <p:cNvSpPr>
            <a:spLocks noGrp="1"/>
          </p:cNvSpPr>
          <p:nvPr>
            <p:ph type="body" sz="half" idx="2"/>
          </p:nvPr>
        </p:nvSpPr>
        <p:spPr>
          <a:xfrm>
            <a:off x="1384886" y="3392805"/>
            <a:ext cx="6484607" cy="6285591"/>
          </a:xfrm>
        </p:spPr>
        <p:txBody>
          <a:bodyPr/>
          <a:lstStyle>
            <a:lvl1pPr marL="0" indent="0">
              <a:buNone/>
              <a:defRPr sz="2639"/>
            </a:lvl1pPr>
            <a:lvl2pPr marL="753969" indent="0">
              <a:buNone/>
              <a:defRPr sz="2309"/>
            </a:lvl2pPr>
            <a:lvl3pPr marL="1507937" indent="0">
              <a:buNone/>
              <a:defRPr sz="1979"/>
            </a:lvl3pPr>
            <a:lvl4pPr marL="2261906" indent="0">
              <a:buNone/>
              <a:defRPr sz="1649"/>
            </a:lvl4pPr>
            <a:lvl5pPr marL="3015874" indent="0">
              <a:buNone/>
              <a:defRPr sz="1649"/>
            </a:lvl5pPr>
            <a:lvl6pPr marL="3769843" indent="0">
              <a:buNone/>
              <a:defRPr sz="1649"/>
            </a:lvl6pPr>
            <a:lvl7pPr marL="4523811" indent="0">
              <a:buNone/>
              <a:defRPr sz="1649"/>
            </a:lvl7pPr>
            <a:lvl8pPr marL="5277780" indent="0">
              <a:buNone/>
              <a:defRPr sz="1649"/>
            </a:lvl8pPr>
            <a:lvl9pPr marL="6031748" indent="0">
              <a:buNone/>
              <a:defRPr sz="1649"/>
            </a:lvl9pPr>
          </a:lstStyle>
          <a:p>
            <a:pPr lvl="0"/>
            <a:r>
              <a:rPr lang="en-GB"/>
              <a:t>Click to edit Master text styles</a:t>
            </a:r>
          </a:p>
        </p:txBody>
      </p:sp>
      <p:sp>
        <p:nvSpPr>
          <p:cNvPr id="5" name="Date Placeholder 4"/>
          <p:cNvSpPr>
            <a:spLocks noGrp="1"/>
          </p:cNvSpPr>
          <p:nvPr>
            <p:ph type="dt" sz="half" idx="10"/>
          </p:nvPr>
        </p:nvSpPr>
        <p:spPr/>
        <p:txBody>
          <a:bodyPr/>
          <a:lstStyle/>
          <a:p>
            <a:fld id="{846CE7D5-CF57-46EF-B807-FDD0502418D4}" type="datetimeFigureOut">
              <a:rPr lang="en-GB" smtClean="0"/>
              <a:t>16/09/2025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330EA680-D336-4FF7-8B7A-9848BB0A1C32}" type="slidenum">
              <a:rPr lang="en-GB" smtClean="0"/>
              <a:t>‹#›</a:t>
            </a:fld>
            <a:endParaRPr lang="en-GB"/>
          </a:p>
        </p:txBody>
      </p:sp>
    </p:spTree>
    <p:extLst>
      <p:ext uri="{BB962C8B-B14F-4D97-AF65-F5344CB8AC3E}">
        <p14:creationId xmlns:p14="http://schemas.microsoft.com/office/powerpoint/2010/main" val="415043269"/>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GB" dirty="0"/>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GB" dirty="0"/>
          </a:p>
        </p:txBody>
      </p:sp>
      <p:sp>
        <p:nvSpPr>
          <p:cNvPr id="4" name="Date Placeholder 3"/>
          <p:cNvSpPr>
            <a:spLocks noGrp="1"/>
          </p:cNvSpPr>
          <p:nvPr>
            <p:ph type="dt" sz="half" idx="10"/>
          </p:nvPr>
        </p:nvSpPr>
        <p:spPr/>
        <p:txBody>
          <a:bodyPr/>
          <a:lstStyle/>
          <a:p>
            <a:fld id="{846CE7D5-CF57-46EF-B807-FDD0502418D4}" type="datetimeFigureOut">
              <a:rPr lang="en-GB" smtClean="0"/>
              <a:t>16/09/2025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30EA680-D336-4FF7-8B7A-9848BB0A1C32}" type="slidenum">
              <a:rPr lang="en-GB" smtClean="0"/>
              <a:t>‹#›</a:t>
            </a:fld>
            <a:endParaRPr lang="en-GB"/>
          </a:p>
        </p:txBody>
      </p:sp>
    </p:spTree>
    <p:extLst>
      <p:ext uri="{BB962C8B-B14F-4D97-AF65-F5344CB8AC3E}">
        <p14:creationId xmlns:p14="http://schemas.microsoft.com/office/powerpoint/2010/main" val="325209587"/>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4388133" y="602118"/>
            <a:ext cx="4335289" cy="9584151"/>
          </a:xfrm>
        </p:spPr>
        <p:txBody>
          <a:bodyPr vert="eaVert"/>
          <a:lstStyle/>
          <a:p>
            <a:r>
              <a:rPr lang="en-GB"/>
              <a:t>Click to edit Master title style</a:t>
            </a:r>
            <a:endParaRPr lang="en-GB" dirty="0"/>
          </a:p>
        </p:txBody>
      </p:sp>
      <p:sp>
        <p:nvSpPr>
          <p:cNvPr id="3" name="Vertical Text Placeholder 2"/>
          <p:cNvSpPr>
            <a:spLocks noGrp="1"/>
          </p:cNvSpPr>
          <p:nvPr>
            <p:ph type="body" orient="vert" idx="1"/>
          </p:nvPr>
        </p:nvSpPr>
        <p:spPr>
          <a:xfrm>
            <a:off x="1382266" y="602118"/>
            <a:ext cx="12754546" cy="9584151"/>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GB" dirty="0"/>
          </a:p>
        </p:txBody>
      </p:sp>
      <p:sp>
        <p:nvSpPr>
          <p:cNvPr id="4" name="Date Placeholder 3"/>
          <p:cNvSpPr>
            <a:spLocks noGrp="1"/>
          </p:cNvSpPr>
          <p:nvPr>
            <p:ph type="dt" sz="half" idx="10"/>
          </p:nvPr>
        </p:nvSpPr>
        <p:spPr/>
        <p:txBody>
          <a:bodyPr/>
          <a:lstStyle/>
          <a:p>
            <a:fld id="{846CE7D5-CF57-46EF-B807-FDD0502418D4}" type="datetimeFigureOut">
              <a:rPr lang="en-GB" smtClean="0"/>
              <a:t>16/09/2025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30EA680-D336-4FF7-8B7A-9848BB0A1C32}" type="slidenum">
              <a:rPr lang="en-GB" smtClean="0"/>
              <a:t>‹#›</a:t>
            </a:fld>
            <a:endParaRPr lang="en-GB"/>
          </a:p>
        </p:txBody>
      </p:sp>
    </p:spTree>
    <p:extLst>
      <p:ext uri="{BB962C8B-B14F-4D97-AF65-F5344CB8AC3E}">
        <p14:creationId xmlns:p14="http://schemas.microsoft.com/office/powerpoint/2010/main" val="153973912"/>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userDrawn="1">
  <p:cSld name="STYLE 01">
    <p:spTree>
      <p:nvGrpSpPr>
        <p:cNvPr id="1" name=""/>
        <p:cNvGrpSpPr/>
        <p:nvPr/>
      </p:nvGrpSpPr>
      <p:grpSpPr>
        <a:xfrm>
          <a:off x="0" y="0"/>
          <a:ext cx="0" cy="0"/>
          <a:chOff x="0" y="0"/>
          <a:chExt cx="0" cy="0"/>
        </a:xfrm>
      </p:grpSpPr>
      <p:sp>
        <p:nvSpPr>
          <p:cNvPr id="4" name="Espaço Reservado para Texto 12">
            <a:extLst>
              <a:ext uri="{FF2B5EF4-FFF2-40B4-BE49-F238E27FC236}">
                <a16:creationId xmlns:a16="http://schemas.microsoft.com/office/drawing/2014/main" id="{C32F7A55-771D-1B9E-1A6C-E5D1F6FCE2E4}"/>
              </a:ext>
            </a:extLst>
          </p:cNvPr>
          <p:cNvSpPr>
            <a:spLocks noGrp="1"/>
          </p:cNvSpPr>
          <p:nvPr>
            <p:ph type="body" sz="quarter" idx="10" hasCustomPrompt="1"/>
          </p:nvPr>
        </p:nvSpPr>
        <p:spPr>
          <a:xfrm>
            <a:off x="654845" y="828676"/>
            <a:ext cx="12293599" cy="558800"/>
          </a:xfrm>
          <a:prstGeom prst="rect">
            <a:avLst/>
          </a:prstGeom>
        </p:spPr>
        <p:txBody>
          <a:bodyPr/>
          <a:lstStyle>
            <a:lvl1pPr marL="0" indent="0">
              <a:buFontTx/>
              <a:buNone/>
              <a:defRPr sz="4001" b="0" cap="none" spc="0">
                <a:ln>
                  <a:noFill/>
                </a:ln>
                <a:solidFill>
                  <a:srgbClr val="1F355E"/>
                </a:solidFill>
                <a:effectLst/>
                <a:latin typeface="Arial Black" panose="020B0A04020102020204" pitchFamily="34" charset="0"/>
              </a:defRPr>
            </a:lvl1pPr>
          </a:lstStyle>
          <a:p>
            <a:pPr lvl="0"/>
            <a:r>
              <a:rPr lang="pt-BR"/>
              <a:t>Slide </a:t>
            </a:r>
            <a:r>
              <a:rPr lang="pt-BR" err="1"/>
              <a:t>title</a:t>
            </a:r>
            <a:r>
              <a:rPr lang="pt-BR"/>
              <a:t> </a:t>
            </a:r>
            <a:r>
              <a:rPr lang="pt-BR" err="1"/>
              <a:t>goes</a:t>
            </a:r>
            <a:r>
              <a:rPr lang="pt-BR"/>
              <a:t> </a:t>
            </a:r>
            <a:r>
              <a:rPr lang="pt-BR" err="1"/>
              <a:t>here</a:t>
            </a:r>
            <a:r>
              <a:rPr lang="pt-BR"/>
              <a:t> (delete </a:t>
            </a:r>
            <a:r>
              <a:rPr lang="pt-BR" err="1"/>
              <a:t>if</a:t>
            </a:r>
            <a:r>
              <a:rPr lang="pt-BR"/>
              <a:t> </a:t>
            </a:r>
            <a:r>
              <a:rPr lang="pt-BR" err="1"/>
              <a:t>not</a:t>
            </a:r>
            <a:r>
              <a:rPr lang="pt-BR"/>
              <a:t> </a:t>
            </a:r>
            <a:r>
              <a:rPr lang="pt-BR" err="1"/>
              <a:t>required</a:t>
            </a:r>
            <a:r>
              <a:rPr lang="pt-BR"/>
              <a:t>)</a:t>
            </a:r>
          </a:p>
        </p:txBody>
      </p:sp>
      <p:sp>
        <p:nvSpPr>
          <p:cNvPr id="3" name="Espaço Reservado para Texto 12">
            <a:extLst>
              <a:ext uri="{FF2B5EF4-FFF2-40B4-BE49-F238E27FC236}">
                <a16:creationId xmlns:a16="http://schemas.microsoft.com/office/drawing/2014/main" id="{944758CB-C348-DFDD-7677-CDE350610010}"/>
              </a:ext>
            </a:extLst>
          </p:cNvPr>
          <p:cNvSpPr>
            <a:spLocks noGrp="1"/>
          </p:cNvSpPr>
          <p:nvPr>
            <p:ph type="body" sz="quarter" idx="11" hasCustomPrompt="1"/>
          </p:nvPr>
        </p:nvSpPr>
        <p:spPr>
          <a:xfrm>
            <a:off x="756444" y="2581274"/>
            <a:ext cx="17409186" cy="6273800"/>
          </a:xfrm>
          <a:prstGeom prst="rect">
            <a:avLst/>
          </a:prstGeom>
        </p:spPr>
        <p:txBody>
          <a:bodyPr/>
          <a:lstStyle>
            <a:lvl1pPr marL="0" indent="0">
              <a:buFontTx/>
              <a:buNone/>
              <a:defRPr sz="1801" b="0" cap="none" spc="0">
                <a:ln>
                  <a:noFill/>
                </a:ln>
                <a:solidFill>
                  <a:schemeClr val="tx1"/>
                </a:solidFill>
                <a:effectLst/>
                <a:latin typeface="Arial" panose="020B0604020202020204" pitchFamily="34" charset="0"/>
                <a:cs typeface="Arial" panose="020B0604020202020204" pitchFamily="34" charset="0"/>
              </a:defRPr>
            </a:lvl1pPr>
          </a:lstStyle>
          <a:p>
            <a:pPr lvl="0"/>
            <a:r>
              <a:rPr lang="pt-BR"/>
              <a:t>Body Copy </a:t>
            </a:r>
            <a:r>
              <a:rPr lang="pt-BR" err="1"/>
              <a:t>goes</a:t>
            </a:r>
            <a:r>
              <a:rPr lang="pt-BR"/>
              <a:t> </a:t>
            </a:r>
            <a:r>
              <a:rPr lang="pt-BR" err="1"/>
              <a:t>here</a:t>
            </a:r>
            <a:endParaRPr lang="pt-BR"/>
          </a:p>
        </p:txBody>
      </p:sp>
      <p:pic>
        <p:nvPicPr>
          <p:cNvPr id="5" name="Picture 3" descr="A black background with blue text&#10;&#10;Description automatically generated">
            <a:extLst>
              <a:ext uri="{FF2B5EF4-FFF2-40B4-BE49-F238E27FC236}">
                <a16:creationId xmlns:a16="http://schemas.microsoft.com/office/drawing/2014/main" id="{A360D965-993E-0A85-F69A-4D2F4B256E4D}"/>
              </a:ext>
            </a:extLst>
          </p:cNvPr>
          <p:cNvPicPr>
            <a:picLocks noChangeAspect="1"/>
          </p:cNvPicPr>
          <p:nvPr userDrawn="1"/>
        </p:nvPicPr>
        <p:blipFill>
          <a:blip r:embed="rId2"/>
          <a:stretch>
            <a:fillRect/>
          </a:stretch>
        </p:blipFill>
        <p:spPr>
          <a:xfrm>
            <a:off x="755711" y="9333565"/>
            <a:ext cx="3690964" cy="1141845"/>
          </a:xfrm>
          <a:prstGeom prst="rect">
            <a:avLst/>
          </a:prstGeom>
        </p:spPr>
      </p:pic>
    </p:spTree>
    <p:extLst>
      <p:ext uri="{BB962C8B-B14F-4D97-AF65-F5344CB8AC3E}">
        <p14:creationId xmlns:p14="http://schemas.microsoft.com/office/powerpoint/2010/main" val="1932826133"/>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userDrawn="1">
  <p:cSld name="ALL COLOURS">
    <p:spTree>
      <p:nvGrpSpPr>
        <p:cNvPr id="1" name=""/>
        <p:cNvGrpSpPr/>
        <p:nvPr/>
      </p:nvGrpSpPr>
      <p:grpSpPr>
        <a:xfrm>
          <a:off x="0" y="0"/>
          <a:ext cx="0" cy="0"/>
          <a:chOff x="0" y="0"/>
          <a:chExt cx="0" cy="0"/>
        </a:xfrm>
      </p:grpSpPr>
      <p:pic>
        <p:nvPicPr>
          <p:cNvPr id="11" name="Picture 6" descr="A rainbow colored lines on a black background&#10;&#10;Description automatically generated">
            <a:extLst>
              <a:ext uri="{FF2B5EF4-FFF2-40B4-BE49-F238E27FC236}">
                <a16:creationId xmlns:a16="http://schemas.microsoft.com/office/drawing/2014/main" id="{F07AC103-5CE6-0042-F2D7-D6CEF210F6BB}"/>
              </a:ext>
            </a:extLst>
          </p:cNvPr>
          <p:cNvPicPr>
            <a:picLocks noChangeAspect="1"/>
          </p:cNvPicPr>
          <p:nvPr userDrawn="1"/>
        </p:nvPicPr>
        <p:blipFill>
          <a:blip r:embed="rId2"/>
          <a:stretch>
            <a:fillRect/>
          </a:stretch>
        </p:blipFill>
        <p:spPr>
          <a:xfrm rot="8886303">
            <a:off x="8704738" y="4748898"/>
            <a:ext cx="17064523" cy="13931584"/>
          </a:xfrm>
          <a:prstGeom prst="rect">
            <a:avLst/>
          </a:prstGeom>
        </p:spPr>
      </p:pic>
      <p:sp>
        <p:nvSpPr>
          <p:cNvPr id="15" name="Espaço Reservado para Texto 12">
            <a:extLst>
              <a:ext uri="{FF2B5EF4-FFF2-40B4-BE49-F238E27FC236}">
                <a16:creationId xmlns:a16="http://schemas.microsoft.com/office/drawing/2014/main" id="{55CBB6D1-27F8-4ACE-C5F5-35CB54A925B4}"/>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3984539790"/>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userDrawn="1">
  <p:cSld name="PURPLE">
    <p:spTree>
      <p:nvGrpSpPr>
        <p:cNvPr id="1" name=""/>
        <p:cNvGrpSpPr/>
        <p:nvPr/>
      </p:nvGrpSpPr>
      <p:grpSpPr>
        <a:xfrm>
          <a:off x="0" y="0"/>
          <a:ext cx="0" cy="0"/>
          <a:chOff x="0" y="0"/>
          <a:chExt cx="0" cy="0"/>
        </a:xfrm>
      </p:grpSpPr>
      <p:sp>
        <p:nvSpPr>
          <p:cNvPr id="2" name="Freeform 9">
            <a:extLst>
              <a:ext uri="{FF2B5EF4-FFF2-40B4-BE49-F238E27FC236}">
                <a16:creationId xmlns:a16="http://schemas.microsoft.com/office/drawing/2014/main" id="{07552C41-DCD9-EDC6-5C46-BB088DE2D5CF}"/>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9E4EC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3" name="Espaço Reservado para Texto 12">
            <a:extLst>
              <a:ext uri="{FF2B5EF4-FFF2-40B4-BE49-F238E27FC236}">
                <a16:creationId xmlns:a16="http://schemas.microsoft.com/office/drawing/2014/main" id="{8485E0DC-1F07-1AA3-F642-BDFEE117BC06}"/>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929613495"/>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userDrawn="1">
  <p:cSld name="BLUE">
    <p:spTree>
      <p:nvGrpSpPr>
        <p:cNvPr id="1" name=""/>
        <p:cNvGrpSpPr/>
        <p:nvPr/>
      </p:nvGrpSpPr>
      <p:grpSpPr>
        <a:xfrm>
          <a:off x="0" y="0"/>
          <a:ext cx="0" cy="0"/>
          <a:chOff x="0" y="0"/>
          <a:chExt cx="0" cy="0"/>
        </a:xfrm>
      </p:grpSpPr>
      <p:sp>
        <p:nvSpPr>
          <p:cNvPr id="3" name="Freeform 9">
            <a:extLst>
              <a:ext uri="{FF2B5EF4-FFF2-40B4-BE49-F238E27FC236}">
                <a16:creationId xmlns:a16="http://schemas.microsoft.com/office/drawing/2014/main" id="{C6CF2374-8EA3-DD55-C8E3-B17E19D8E8B3}"/>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7EB0D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2" name="Espaço Reservado para Texto 12">
            <a:extLst>
              <a:ext uri="{FF2B5EF4-FFF2-40B4-BE49-F238E27FC236}">
                <a16:creationId xmlns:a16="http://schemas.microsoft.com/office/drawing/2014/main" id="{A46E6397-E760-BEA9-394A-AC77245EA49A}"/>
              </a:ext>
            </a:extLst>
          </p:cNvPr>
          <p:cNvSpPr txBox="1">
            <a:spLocks/>
          </p:cNvSpPr>
          <p:nvPr userDrawn="1"/>
        </p:nvSpPr>
        <p:spPr>
          <a:xfrm>
            <a:off x="644658" y="4310299"/>
            <a:ext cx="9601200" cy="2810464"/>
          </a:xfrm>
          <a:prstGeom prst="rect">
            <a:avLst/>
          </a:prstGeom>
        </p:spPr>
        <p:txBody>
          <a:bodyPr/>
          <a:lstStyle>
            <a:lvl1pPr marL="0">
              <a:defRPr sz="6800" b="0" cap="none" spc="0">
                <a:ln>
                  <a:noFill/>
                </a:ln>
                <a:solidFill>
                  <a:schemeClr val="bg1"/>
                </a:solidFill>
                <a:effectLst/>
                <a:latin typeface="Arial Black" panose="020B0A04020102020204" pitchFamily="34" charset="0"/>
                <a:ea typeface="+mn-ea"/>
                <a:cs typeface="+mn-cs"/>
              </a:defRPr>
            </a:lvl1pPr>
            <a:lvl2pPr marL="457246">
              <a:defRPr>
                <a:latin typeface="+mn-lt"/>
                <a:ea typeface="+mn-ea"/>
                <a:cs typeface="+mn-cs"/>
              </a:defRPr>
            </a:lvl2pPr>
            <a:lvl3pPr marL="914491">
              <a:defRPr>
                <a:latin typeface="+mn-lt"/>
                <a:ea typeface="+mn-ea"/>
                <a:cs typeface="+mn-cs"/>
              </a:defRPr>
            </a:lvl3pPr>
            <a:lvl4pPr marL="1371737">
              <a:defRPr>
                <a:latin typeface="+mn-lt"/>
                <a:ea typeface="+mn-ea"/>
                <a:cs typeface="+mn-cs"/>
              </a:defRPr>
            </a:lvl4pPr>
            <a:lvl5pPr marL="1828983">
              <a:defRPr>
                <a:latin typeface="+mn-lt"/>
                <a:ea typeface="+mn-ea"/>
                <a:cs typeface="+mn-cs"/>
              </a:defRPr>
            </a:lvl5pPr>
            <a:lvl6pPr marL="2286229">
              <a:defRPr>
                <a:latin typeface="+mn-lt"/>
                <a:ea typeface="+mn-ea"/>
                <a:cs typeface="+mn-cs"/>
              </a:defRPr>
            </a:lvl6pPr>
            <a:lvl7pPr marL="2743474">
              <a:defRPr>
                <a:latin typeface="+mn-lt"/>
                <a:ea typeface="+mn-ea"/>
                <a:cs typeface="+mn-cs"/>
              </a:defRPr>
            </a:lvl7pPr>
            <a:lvl8pPr marL="3200720">
              <a:defRPr>
                <a:latin typeface="+mn-lt"/>
                <a:ea typeface="+mn-ea"/>
                <a:cs typeface="+mn-cs"/>
              </a:defRPr>
            </a:lvl8pPr>
            <a:lvl9pPr marL="3657966">
              <a:defRPr>
                <a:latin typeface="+mn-lt"/>
                <a:ea typeface="+mn-ea"/>
                <a:cs typeface="+mn-cs"/>
              </a:defRPr>
            </a:lvl9pPr>
          </a:lstStyle>
          <a:p>
            <a:r>
              <a:rPr lang="pt-BR" kern="0" dirty="0" err="1"/>
              <a:t>Example</a:t>
            </a:r>
            <a:r>
              <a:rPr lang="pt-BR" kern="0" dirty="0"/>
              <a:t> </a:t>
            </a:r>
            <a:r>
              <a:rPr lang="pt-BR" kern="0" dirty="0" err="1"/>
              <a:t>Title</a:t>
            </a:r>
            <a:r>
              <a:rPr lang="pt-BR" kern="0" dirty="0"/>
              <a:t> </a:t>
            </a:r>
            <a:r>
              <a:rPr lang="pt-BR" kern="0" dirty="0" err="1"/>
              <a:t>Text</a:t>
            </a:r>
            <a:endParaRPr lang="pt-BR" kern="0" dirty="0"/>
          </a:p>
        </p:txBody>
      </p:sp>
      <p:sp>
        <p:nvSpPr>
          <p:cNvPr id="4" name="Espaço Reservado para Texto 12">
            <a:extLst>
              <a:ext uri="{FF2B5EF4-FFF2-40B4-BE49-F238E27FC236}">
                <a16:creationId xmlns:a16="http://schemas.microsoft.com/office/drawing/2014/main" id="{4B52BEC9-9ED7-80D1-C825-B0A33A6D9955}"/>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444144090"/>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userDrawn="1">
  <p:cSld name="RED">
    <p:spTree>
      <p:nvGrpSpPr>
        <p:cNvPr id="1" name=""/>
        <p:cNvGrpSpPr/>
        <p:nvPr/>
      </p:nvGrpSpPr>
      <p:grpSpPr>
        <a:xfrm>
          <a:off x="0" y="0"/>
          <a:ext cx="0" cy="0"/>
          <a:chOff x="0" y="0"/>
          <a:chExt cx="0" cy="0"/>
        </a:xfrm>
      </p:grpSpPr>
      <p:sp>
        <p:nvSpPr>
          <p:cNvPr id="2" name="Freeform 9">
            <a:extLst>
              <a:ext uri="{FF2B5EF4-FFF2-40B4-BE49-F238E27FC236}">
                <a16:creationId xmlns:a16="http://schemas.microsoft.com/office/drawing/2014/main" id="{514AA583-8FC2-FDF6-D7DA-6710A1760471}"/>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CE363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3" name="Espaço Reservado para Texto 12">
            <a:extLst>
              <a:ext uri="{FF2B5EF4-FFF2-40B4-BE49-F238E27FC236}">
                <a16:creationId xmlns:a16="http://schemas.microsoft.com/office/drawing/2014/main" id="{892E0F08-D370-664B-9A70-B93901334303}"/>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4279672734"/>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userDrawn="1">
  <p:cSld name="GREEN">
    <p:spTree>
      <p:nvGrpSpPr>
        <p:cNvPr id="1" name=""/>
        <p:cNvGrpSpPr/>
        <p:nvPr/>
      </p:nvGrpSpPr>
      <p:grpSpPr>
        <a:xfrm>
          <a:off x="0" y="0"/>
          <a:ext cx="0" cy="0"/>
          <a:chOff x="0" y="0"/>
          <a:chExt cx="0" cy="0"/>
        </a:xfrm>
      </p:grpSpPr>
      <p:sp>
        <p:nvSpPr>
          <p:cNvPr id="2" name="Freeform 9">
            <a:extLst>
              <a:ext uri="{FF2B5EF4-FFF2-40B4-BE49-F238E27FC236}">
                <a16:creationId xmlns:a16="http://schemas.microsoft.com/office/drawing/2014/main" id="{F97B1474-3F52-1181-1FDE-F0285CAFB4D4}"/>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00BC6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4" name="Espaço Reservado para Texto 12">
            <a:extLst>
              <a:ext uri="{FF2B5EF4-FFF2-40B4-BE49-F238E27FC236}">
                <a16:creationId xmlns:a16="http://schemas.microsoft.com/office/drawing/2014/main" id="{C787FC82-9E0F-B821-9D4A-C9797B2BB11B}"/>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369348857"/>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preserve="1" userDrawn="1">
  <p:cSld name="YELLOW">
    <p:spTree>
      <p:nvGrpSpPr>
        <p:cNvPr id="1" name=""/>
        <p:cNvGrpSpPr/>
        <p:nvPr/>
      </p:nvGrpSpPr>
      <p:grpSpPr>
        <a:xfrm>
          <a:off x="0" y="0"/>
          <a:ext cx="0" cy="0"/>
          <a:chOff x="0" y="0"/>
          <a:chExt cx="0" cy="0"/>
        </a:xfrm>
      </p:grpSpPr>
      <p:sp>
        <p:nvSpPr>
          <p:cNvPr id="3" name="Freeform 9">
            <a:extLst>
              <a:ext uri="{FF2B5EF4-FFF2-40B4-BE49-F238E27FC236}">
                <a16:creationId xmlns:a16="http://schemas.microsoft.com/office/drawing/2014/main" id="{C3340CB0-1C23-F57F-5ADC-F9605B44B579}"/>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FFD5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2" name="Espaço Reservado para Texto 12">
            <a:extLst>
              <a:ext uri="{FF2B5EF4-FFF2-40B4-BE49-F238E27FC236}">
                <a16:creationId xmlns:a16="http://schemas.microsoft.com/office/drawing/2014/main" id="{CCEB6FC9-0ABE-84AD-5E69-10FCF044B35E}"/>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362735839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PURPLE">
    <p:spTree>
      <p:nvGrpSpPr>
        <p:cNvPr id="1" name=""/>
        <p:cNvGrpSpPr/>
        <p:nvPr/>
      </p:nvGrpSpPr>
      <p:grpSpPr>
        <a:xfrm>
          <a:off x="0" y="0"/>
          <a:ext cx="0" cy="0"/>
          <a:chOff x="0" y="0"/>
          <a:chExt cx="0" cy="0"/>
        </a:xfrm>
      </p:grpSpPr>
      <p:sp>
        <p:nvSpPr>
          <p:cNvPr id="2" name="Freeform 9">
            <a:extLst>
              <a:ext uri="{FF2B5EF4-FFF2-40B4-BE49-F238E27FC236}">
                <a16:creationId xmlns:a16="http://schemas.microsoft.com/office/drawing/2014/main" id="{07552C41-DCD9-EDC6-5C46-BB088DE2D5CF}"/>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9E4EC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3" name="Espaço Reservado para Texto 12">
            <a:extLst>
              <a:ext uri="{FF2B5EF4-FFF2-40B4-BE49-F238E27FC236}">
                <a16:creationId xmlns:a16="http://schemas.microsoft.com/office/drawing/2014/main" id="{8485E0DC-1F07-1AA3-F642-BDFEE117BC06}"/>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962088179"/>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4DCB6C-0320-CBCE-685B-FAB745D6E08C}"/>
              </a:ext>
            </a:extLst>
          </p:cNvPr>
          <p:cNvSpPr>
            <a:spLocks noGrp="1"/>
          </p:cNvSpPr>
          <p:nvPr>
            <p:ph type="ctrTitle"/>
          </p:nvPr>
        </p:nvSpPr>
        <p:spPr>
          <a:xfrm>
            <a:off x="2513211" y="1850860"/>
            <a:ext cx="15079266" cy="3937329"/>
          </a:xfrm>
        </p:spPr>
        <p:txBody>
          <a:bodyPr anchor="b"/>
          <a:lstStyle>
            <a:lvl1pPr algn="ctr">
              <a:defRPr sz="9895"/>
            </a:lvl1pPr>
          </a:lstStyle>
          <a:p>
            <a:r>
              <a:rPr lang="en-US"/>
              <a:t>Click to edit Master title style</a:t>
            </a:r>
            <a:endParaRPr lang="en-GB"/>
          </a:p>
        </p:txBody>
      </p:sp>
      <p:sp>
        <p:nvSpPr>
          <p:cNvPr id="3" name="Subtitle 2">
            <a:extLst>
              <a:ext uri="{FF2B5EF4-FFF2-40B4-BE49-F238E27FC236}">
                <a16:creationId xmlns:a16="http://schemas.microsoft.com/office/drawing/2014/main" id="{6A7B1A7E-FEF9-F1B7-25D4-C4D5F43C90C5}"/>
              </a:ext>
            </a:extLst>
          </p:cNvPr>
          <p:cNvSpPr>
            <a:spLocks noGrp="1"/>
          </p:cNvSpPr>
          <p:nvPr>
            <p:ph type="subTitle" idx="1"/>
          </p:nvPr>
        </p:nvSpPr>
        <p:spPr>
          <a:xfrm>
            <a:off x="2513211" y="5940028"/>
            <a:ext cx="15079266" cy="2730474"/>
          </a:xfrm>
        </p:spPr>
        <p:txBody>
          <a:bodyPr/>
          <a:lstStyle>
            <a:lvl1pPr marL="0" indent="0" algn="ctr">
              <a:buNone/>
              <a:defRPr sz="3958"/>
            </a:lvl1pPr>
            <a:lvl2pPr marL="753969" indent="0" algn="ctr">
              <a:buNone/>
              <a:defRPr sz="3298"/>
            </a:lvl2pPr>
            <a:lvl3pPr marL="1507937" indent="0" algn="ctr">
              <a:buNone/>
              <a:defRPr sz="2968"/>
            </a:lvl3pPr>
            <a:lvl4pPr marL="2261906" indent="0" algn="ctr">
              <a:buNone/>
              <a:defRPr sz="2639"/>
            </a:lvl4pPr>
            <a:lvl5pPr marL="3015874" indent="0" algn="ctr">
              <a:buNone/>
              <a:defRPr sz="2639"/>
            </a:lvl5pPr>
            <a:lvl6pPr marL="3769843" indent="0" algn="ctr">
              <a:buNone/>
              <a:defRPr sz="2639"/>
            </a:lvl6pPr>
            <a:lvl7pPr marL="4523811" indent="0" algn="ctr">
              <a:buNone/>
              <a:defRPr sz="2639"/>
            </a:lvl7pPr>
            <a:lvl8pPr marL="5277780" indent="0" algn="ctr">
              <a:buNone/>
              <a:defRPr sz="2639"/>
            </a:lvl8pPr>
            <a:lvl9pPr marL="6031748" indent="0" algn="ctr">
              <a:buNone/>
              <a:defRPr sz="2639"/>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82F98FEB-E644-CC87-3DF9-1FEB1E980C9D}"/>
              </a:ext>
            </a:extLst>
          </p:cNvPr>
          <p:cNvSpPr>
            <a:spLocks noGrp="1"/>
          </p:cNvSpPr>
          <p:nvPr>
            <p:ph type="dt" sz="half" idx="10"/>
          </p:nvPr>
        </p:nvSpPr>
        <p:spPr/>
        <p:txBody>
          <a:bodyPr/>
          <a:lstStyle/>
          <a:p>
            <a:fld id="{983591C0-8E51-4E72-897B-D13A95DE2F86}" type="datetimeFigureOut">
              <a:rPr lang="en-GB" smtClean="0"/>
              <a:t>16/09/2025</a:t>
            </a:fld>
            <a:endParaRPr lang="en-GB"/>
          </a:p>
        </p:txBody>
      </p:sp>
      <p:sp>
        <p:nvSpPr>
          <p:cNvPr id="5" name="Footer Placeholder 4">
            <a:extLst>
              <a:ext uri="{FF2B5EF4-FFF2-40B4-BE49-F238E27FC236}">
                <a16:creationId xmlns:a16="http://schemas.microsoft.com/office/drawing/2014/main" id="{2407EEAC-21BC-A937-9C6D-8D3A80043FDC}"/>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E0787F0D-D9BA-7395-1E72-2EB4193C94E2}"/>
              </a:ext>
            </a:extLst>
          </p:cNvPr>
          <p:cNvSpPr>
            <a:spLocks noGrp="1"/>
          </p:cNvSpPr>
          <p:nvPr>
            <p:ph type="sldNum" sz="quarter" idx="12"/>
          </p:nvPr>
        </p:nvSpPr>
        <p:spPr/>
        <p:txBody>
          <a:bodyPr/>
          <a:lstStyle/>
          <a:p>
            <a:fld id="{8A25A9B9-B2CC-4CE9-9E9A-F0E085E3F9B2}" type="slidenum">
              <a:rPr lang="en-GB" smtClean="0"/>
              <a:t>‹#›</a:t>
            </a:fld>
            <a:endParaRPr lang="en-GB"/>
          </a:p>
        </p:txBody>
      </p:sp>
    </p:spTree>
    <p:extLst>
      <p:ext uri="{BB962C8B-B14F-4D97-AF65-F5344CB8AC3E}">
        <p14:creationId xmlns:p14="http://schemas.microsoft.com/office/powerpoint/2010/main" val="1548640851"/>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123E51-7C40-1C1E-C3E9-939B01DD97B3}"/>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7A5D3CB2-825C-D43A-4F6C-17A1B33BF9DA}"/>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5802A43C-6D3D-70E0-B93C-43DE6BD91FAF}"/>
              </a:ext>
            </a:extLst>
          </p:cNvPr>
          <p:cNvSpPr>
            <a:spLocks noGrp="1"/>
          </p:cNvSpPr>
          <p:nvPr>
            <p:ph type="dt" sz="half" idx="10"/>
          </p:nvPr>
        </p:nvSpPr>
        <p:spPr/>
        <p:txBody>
          <a:bodyPr/>
          <a:lstStyle/>
          <a:p>
            <a:fld id="{983591C0-8E51-4E72-897B-D13A95DE2F86}" type="datetimeFigureOut">
              <a:rPr lang="en-GB" smtClean="0"/>
              <a:t>16/09/2025</a:t>
            </a:fld>
            <a:endParaRPr lang="en-GB"/>
          </a:p>
        </p:txBody>
      </p:sp>
      <p:sp>
        <p:nvSpPr>
          <p:cNvPr id="5" name="Footer Placeholder 4">
            <a:extLst>
              <a:ext uri="{FF2B5EF4-FFF2-40B4-BE49-F238E27FC236}">
                <a16:creationId xmlns:a16="http://schemas.microsoft.com/office/drawing/2014/main" id="{C28060F8-EB45-6C37-2AE1-FECE2BA75826}"/>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C0324763-A928-D735-6C48-8E7AF849627E}"/>
              </a:ext>
            </a:extLst>
          </p:cNvPr>
          <p:cNvSpPr>
            <a:spLocks noGrp="1"/>
          </p:cNvSpPr>
          <p:nvPr>
            <p:ph type="sldNum" sz="quarter" idx="12"/>
          </p:nvPr>
        </p:nvSpPr>
        <p:spPr/>
        <p:txBody>
          <a:bodyPr/>
          <a:lstStyle/>
          <a:p>
            <a:fld id="{8A25A9B9-B2CC-4CE9-9E9A-F0E085E3F9B2}" type="slidenum">
              <a:rPr lang="en-GB" smtClean="0"/>
              <a:t>‹#›</a:t>
            </a:fld>
            <a:endParaRPr lang="en-GB"/>
          </a:p>
        </p:txBody>
      </p:sp>
    </p:spTree>
    <p:extLst>
      <p:ext uri="{BB962C8B-B14F-4D97-AF65-F5344CB8AC3E}">
        <p14:creationId xmlns:p14="http://schemas.microsoft.com/office/powerpoint/2010/main" val="1733836212"/>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77213D-C636-01CD-BED0-5DC9FAEE63D1}"/>
              </a:ext>
            </a:extLst>
          </p:cNvPr>
          <p:cNvSpPr>
            <a:spLocks noGrp="1"/>
          </p:cNvSpPr>
          <p:nvPr>
            <p:ph type="title"/>
          </p:nvPr>
        </p:nvSpPr>
        <p:spPr>
          <a:xfrm>
            <a:off x="1371794" y="2819485"/>
            <a:ext cx="17341156" cy="4704375"/>
          </a:xfrm>
        </p:spPr>
        <p:txBody>
          <a:bodyPr anchor="b"/>
          <a:lstStyle>
            <a:lvl1pPr>
              <a:defRPr sz="9895"/>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5A42D305-7845-4CA9-5ADA-EF759E25B08C}"/>
              </a:ext>
            </a:extLst>
          </p:cNvPr>
          <p:cNvSpPr>
            <a:spLocks noGrp="1"/>
          </p:cNvSpPr>
          <p:nvPr>
            <p:ph type="body" idx="1"/>
          </p:nvPr>
        </p:nvSpPr>
        <p:spPr>
          <a:xfrm>
            <a:off x="1371794" y="7568366"/>
            <a:ext cx="17341156" cy="2473919"/>
          </a:xfrm>
        </p:spPr>
        <p:txBody>
          <a:bodyPr/>
          <a:lstStyle>
            <a:lvl1pPr marL="0" indent="0">
              <a:buNone/>
              <a:defRPr sz="3958">
                <a:solidFill>
                  <a:schemeClr val="tx1">
                    <a:tint val="82000"/>
                  </a:schemeClr>
                </a:solidFill>
              </a:defRPr>
            </a:lvl1pPr>
            <a:lvl2pPr marL="753969" indent="0">
              <a:buNone/>
              <a:defRPr sz="3298">
                <a:solidFill>
                  <a:schemeClr val="tx1">
                    <a:tint val="82000"/>
                  </a:schemeClr>
                </a:solidFill>
              </a:defRPr>
            </a:lvl2pPr>
            <a:lvl3pPr marL="1507937" indent="0">
              <a:buNone/>
              <a:defRPr sz="2968">
                <a:solidFill>
                  <a:schemeClr val="tx1">
                    <a:tint val="82000"/>
                  </a:schemeClr>
                </a:solidFill>
              </a:defRPr>
            </a:lvl3pPr>
            <a:lvl4pPr marL="2261906" indent="0">
              <a:buNone/>
              <a:defRPr sz="2639">
                <a:solidFill>
                  <a:schemeClr val="tx1">
                    <a:tint val="82000"/>
                  </a:schemeClr>
                </a:solidFill>
              </a:defRPr>
            </a:lvl4pPr>
            <a:lvl5pPr marL="3015874" indent="0">
              <a:buNone/>
              <a:defRPr sz="2639">
                <a:solidFill>
                  <a:schemeClr val="tx1">
                    <a:tint val="82000"/>
                  </a:schemeClr>
                </a:solidFill>
              </a:defRPr>
            </a:lvl5pPr>
            <a:lvl6pPr marL="3769843" indent="0">
              <a:buNone/>
              <a:defRPr sz="2639">
                <a:solidFill>
                  <a:schemeClr val="tx1">
                    <a:tint val="82000"/>
                  </a:schemeClr>
                </a:solidFill>
              </a:defRPr>
            </a:lvl6pPr>
            <a:lvl7pPr marL="4523811" indent="0">
              <a:buNone/>
              <a:defRPr sz="2639">
                <a:solidFill>
                  <a:schemeClr val="tx1">
                    <a:tint val="82000"/>
                  </a:schemeClr>
                </a:solidFill>
              </a:defRPr>
            </a:lvl7pPr>
            <a:lvl8pPr marL="5277780" indent="0">
              <a:buNone/>
              <a:defRPr sz="2639">
                <a:solidFill>
                  <a:schemeClr val="tx1">
                    <a:tint val="82000"/>
                  </a:schemeClr>
                </a:solidFill>
              </a:defRPr>
            </a:lvl8pPr>
            <a:lvl9pPr marL="6031748" indent="0">
              <a:buNone/>
              <a:defRPr sz="2639">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62CB1B78-C15E-9026-6457-0D8B1C96CE64}"/>
              </a:ext>
            </a:extLst>
          </p:cNvPr>
          <p:cNvSpPr>
            <a:spLocks noGrp="1"/>
          </p:cNvSpPr>
          <p:nvPr>
            <p:ph type="dt" sz="half" idx="10"/>
          </p:nvPr>
        </p:nvSpPr>
        <p:spPr/>
        <p:txBody>
          <a:bodyPr/>
          <a:lstStyle/>
          <a:p>
            <a:fld id="{983591C0-8E51-4E72-897B-D13A95DE2F86}" type="datetimeFigureOut">
              <a:rPr lang="en-GB" smtClean="0"/>
              <a:t>16/09/2025</a:t>
            </a:fld>
            <a:endParaRPr lang="en-GB"/>
          </a:p>
        </p:txBody>
      </p:sp>
      <p:sp>
        <p:nvSpPr>
          <p:cNvPr id="5" name="Footer Placeholder 4">
            <a:extLst>
              <a:ext uri="{FF2B5EF4-FFF2-40B4-BE49-F238E27FC236}">
                <a16:creationId xmlns:a16="http://schemas.microsoft.com/office/drawing/2014/main" id="{06560A08-F951-A480-50C1-56DEB5676DAA}"/>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758E6B84-F7F2-5D01-94C0-4B6FB851279E}"/>
              </a:ext>
            </a:extLst>
          </p:cNvPr>
          <p:cNvSpPr>
            <a:spLocks noGrp="1"/>
          </p:cNvSpPr>
          <p:nvPr>
            <p:ph type="sldNum" sz="quarter" idx="12"/>
          </p:nvPr>
        </p:nvSpPr>
        <p:spPr/>
        <p:txBody>
          <a:bodyPr/>
          <a:lstStyle/>
          <a:p>
            <a:fld id="{8A25A9B9-B2CC-4CE9-9E9A-F0E085E3F9B2}" type="slidenum">
              <a:rPr lang="en-GB" smtClean="0"/>
              <a:t>‹#›</a:t>
            </a:fld>
            <a:endParaRPr lang="en-GB"/>
          </a:p>
        </p:txBody>
      </p:sp>
    </p:spTree>
    <p:extLst>
      <p:ext uri="{BB962C8B-B14F-4D97-AF65-F5344CB8AC3E}">
        <p14:creationId xmlns:p14="http://schemas.microsoft.com/office/powerpoint/2010/main" val="365082706"/>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D42C2E-627E-814C-EC9E-DADD3DE9FF1C}"/>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993868E7-03AE-1D51-45FB-FC5FB94BAEB8}"/>
              </a:ext>
            </a:extLst>
          </p:cNvPr>
          <p:cNvSpPr>
            <a:spLocks noGrp="1"/>
          </p:cNvSpPr>
          <p:nvPr>
            <p:ph sz="half" idx="1"/>
          </p:nvPr>
        </p:nvSpPr>
        <p:spPr>
          <a:xfrm>
            <a:off x="1382266" y="3010591"/>
            <a:ext cx="8544917" cy="717567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D6A3D79C-495D-ECE0-588A-2837A0606E46}"/>
              </a:ext>
            </a:extLst>
          </p:cNvPr>
          <p:cNvSpPr>
            <a:spLocks noGrp="1"/>
          </p:cNvSpPr>
          <p:nvPr>
            <p:ph sz="half" idx="2"/>
          </p:nvPr>
        </p:nvSpPr>
        <p:spPr>
          <a:xfrm>
            <a:off x="10178505" y="3010591"/>
            <a:ext cx="8544917" cy="717567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17F61AAD-CA34-3EB9-2037-B30EC5E21BAF}"/>
              </a:ext>
            </a:extLst>
          </p:cNvPr>
          <p:cNvSpPr>
            <a:spLocks noGrp="1"/>
          </p:cNvSpPr>
          <p:nvPr>
            <p:ph type="dt" sz="half" idx="10"/>
          </p:nvPr>
        </p:nvSpPr>
        <p:spPr/>
        <p:txBody>
          <a:bodyPr/>
          <a:lstStyle/>
          <a:p>
            <a:fld id="{983591C0-8E51-4E72-897B-D13A95DE2F86}" type="datetimeFigureOut">
              <a:rPr lang="en-GB" smtClean="0"/>
              <a:t>16/09/2025</a:t>
            </a:fld>
            <a:endParaRPr lang="en-GB"/>
          </a:p>
        </p:txBody>
      </p:sp>
      <p:sp>
        <p:nvSpPr>
          <p:cNvPr id="6" name="Footer Placeholder 5">
            <a:extLst>
              <a:ext uri="{FF2B5EF4-FFF2-40B4-BE49-F238E27FC236}">
                <a16:creationId xmlns:a16="http://schemas.microsoft.com/office/drawing/2014/main" id="{291AF2A2-B5E9-F6E3-0E5C-85D0C4B9104E}"/>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86F98B93-06A0-C511-A4B8-4F46288D7C7E}"/>
              </a:ext>
            </a:extLst>
          </p:cNvPr>
          <p:cNvSpPr>
            <a:spLocks noGrp="1"/>
          </p:cNvSpPr>
          <p:nvPr>
            <p:ph type="sldNum" sz="quarter" idx="12"/>
          </p:nvPr>
        </p:nvSpPr>
        <p:spPr/>
        <p:txBody>
          <a:bodyPr/>
          <a:lstStyle/>
          <a:p>
            <a:fld id="{8A25A9B9-B2CC-4CE9-9E9A-F0E085E3F9B2}" type="slidenum">
              <a:rPr lang="en-GB" smtClean="0"/>
              <a:t>‹#›</a:t>
            </a:fld>
            <a:endParaRPr lang="en-GB"/>
          </a:p>
        </p:txBody>
      </p:sp>
    </p:spTree>
    <p:extLst>
      <p:ext uri="{BB962C8B-B14F-4D97-AF65-F5344CB8AC3E}">
        <p14:creationId xmlns:p14="http://schemas.microsoft.com/office/powerpoint/2010/main" val="2423844932"/>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8E1F29-B57D-0CAE-9C92-1F85B8AD89B7}"/>
              </a:ext>
            </a:extLst>
          </p:cNvPr>
          <p:cNvSpPr>
            <a:spLocks noGrp="1"/>
          </p:cNvSpPr>
          <p:nvPr>
            <p:ph type="title"/>
          </p:nvPr>
        </p:nvSpPr>
        <p:spPr>
          <a:xfrm>
            <a:off x="1384885" y="602119"/>
            <a:ext cx="17341156" cy="2185952"/>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ED714219-2D46-5D88-1132-326CB0166699}"/>
              </a:ext>
            </a:extLst>
          </p:cNvPr>
          <p:cNvSpPr>
            <a:spLocks noGrp="1"/>
          </p:cNvSpPr>
          <p:nvPr>
            <p:ph type="body" idx="1"/>
          </p:nvPr>
        </p:nvSpPr>
        <p:spPr>
          <a:xfrm>
            <a:off x="1384885" y="2772362"/>
            <a:ext cx="8505648" cy="1358692"/>
          </a:xfrm>
        </p:spPr>
        <p:txBody>
          <a:bodyPr anchor="b"/>
          <a:lstStyle>
            <a:lvl1pPr marL="0" indent="0">
              <a:buNone/>
              <a:defRPr sz="3958" b="1"/>
            </a:lvl1pPr>
            <a:lvl2pPr marL="753969" indent="0">
              <a:buNone/>
              <a:defRPr sz="3298" b="1"/>
            </a:lvl2pPr>
            <a:lvl3pPr marL="1507937" indent="0">
              <a:buNone/>
              <a:defRPr sz="2968" b="1"/>
            </a:lvl3pPr>
            <a:lvl4pPr marL="2261906" indent="0">
              <a:buNone/>
              <a:defRPr sz="2639" b="1"/>
            </a:lvl4pPr>
            <a:lvl5pPr marL="3015874" indent="0">
              <a:buNone/>
              <a:defRPr sz="2639" b="1"/>
            </a:lvl5pPr>
            <a:lvl6pPr marL="3769843" indent="0">
              <a:buNone/>
              <a:defRPr sz="2639" b="1"/>
            </a:lvl6pPr>
            <a:lvl7pPr marL="4523811" indent="0">
              <a:buNone/>
              <a:defRPr sz="2639" b="1"/>
            </a:lvl7pPr>
            <a:lvl8pPr marL="5277780" indent="0">
              <a:buNone/>
              <a:defRPr sz="2639" b="1"/>
            </a:lvl8pPr>
            <a:lvl9pPr marL="6031748" indent="0">
              <a:buNone/>
              <a:defRPr sz="2639" b="1"/>
            </a:lvl9pPr>
          </a:lstStyle>
          <a:p>
            <a:pPr lvl="0"/>
            <a:r>
              <a:rPr lang="en-US"/>
              <a:t>Click to edit Master text styles</a:t>
            </a:r>
          </a:p>
        </p:txBody>
      </p:sp>
      <p:sp>
        <p:nvSpPr>
          <p:cNvPr id="4" name="Content Placeholder 3">
            <a:extLst>
              <a:ext uri="{FF2B5EF4-FFF2-40B4-BE49-F238E27FC236}">
                <a16:creationId xmlns:a16="http://schemas.microsoft.com/office/drawing/2014/main" id="{E61B2026-086E-144F-26EE-D67F27C02CC0}"/>
              </a:ext>
            </a:extLst>
          </p:cNvPr>
          <p:cNvSpPr>
            <a:spLocks noGrp="1"/>
          </p:cNvSpPr>
          <p:nvPr>
            <p:ph sz="half" idx="2"/>
          </p:nvPr>
        </p:nvSpPr>
        <p:spPr>
          <a:xfrm>
            <a:off x="1384885" y="4131054"/>
            <a:ext cx="8505648" cy="607615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309E9022-7E85-BD36-B8D9-6E6D241A3FF1}"/>
              </a:ext>
            </a:extLst>
          </p:cNvPr>
          <p:cNvSpPr>
            <a:spLocks noGrp="1"/>
          </p:cNvSpPr>
          <p:nvPr>
            <p:ph type="body" sz="quarter" idx="3"/>
          </p:nvPr>
        </p:nvSpPr>
        <p:spPr>
          <a:xfrm>
            <a:off x="10178505" y="2772362"/>
            <a:ext cx="8547536" cy="1358692"/>
          </a:xfrm>
        </p:spPr>
        <p:txBody>
          <a:bodyPr anchor="b"/>
          <a:lstStyle>
            <a:lvl1pPr marL="0" indent="0">
              <a:buNone/>
              <a:defRPr sz="3958" b="1"/>
            </a:lvl1pPr>
            <a:lvl2pPr marL="753969" indent="0">
              <a:buNone/>
              <a:defRPr sz="3298" b="1"/>
            </a:lvl2pPr>
            <a:lvl3pPr marL="1507937" indent="0">
              <a:buNone/>
              <a:defRPr sz="2968" b="1"/>
            </a:lvl3pPr>
            <a:lvl4pPr marL="2261906" indent="0">
              <a:buNone/>
              <a:defRPr sz="2639" b="1"/>
            </a:lvl4pPr>
            <a:lvl5pPr marL="3015874" indent="0">
              <a:buNone/>
              <a:defRPr sz="2639" b="1"/>
            </a:lvl5pPr>
            <a:lvl6pPr marL="3769843" indent="0">
              <a:buNone/>
              <a:defRPr sz="2639" b="1"/>
            </a:lvl6pPr>
            <a:lvl7pPr marL="4523811" indent="0">
              <a:buNone/>
              <a:defRPr sz="2639" b="1"/>
            </a:lvl7pPr>
            <a:lvl8pPr marL="5277780" indent="0">
              <a:buNone/>
              <a:defRPr sz="2639" b="1"/>
            </a:lvl8pPr>
            <a:lvl9pPr marL="6031748" indent="0">
              <a:buNone/>
              <a:defRPr sz="2639" b="1"/>
            </a:lvl9pPr>
          </a:lstStyle>
          <a:p>
            <a:pPr lvl="0"/>
            <a:r>
              <a:rPr lang="en-US"/>
              <a:t>Click to edit Master text styles</a:t>
            </a:r>
          </a:p>
        </p:txBody>
      </p:sp>
      <p:sp>
        <p:nvSpPr>
          <p:cNvPr id="6" name="Content Placeholder 5">
            <a:extLst>
              <a:ext uri="{FF2B5EF4-FFF2-40B4-BE49-F238E27FC236}">
                <a16:creationId xmlns:a16="http://schemas.microsoft.com/office/drawing/2014/main" id="{F678242B-020C-56FF-4064-1BAF3DF83FA3}"/>
              </a:ext>
            </a:extLst>
          </p:cNvPr>
          <p:cNvSpPr>
            <a:spLocks noGrp="1"/>
          </p:cNvSpPr>
          <p:nvPr>
            <p:ph sz="quarter" idx="4"/>
          </p:nvPr>
        </p:nvSpPr>
        <p:spPr>
          <a:xfrm>
            <a:off x="10178505" y="4131054"/>
            <a:ext cx="8547536" cy="607615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15F52889-C29C-2D2B-C191-75CB219CCB8D}"/>
              </a:ext>
            </a:extLst>
          </p:cNvPr>
          <p:cNvSpPr>
            <a:spLocks noGrp="1"/>
          </p:cNvSpPr>
          <p:nvPr>
            <p:ph type="dt" sz="half" idx="10"/>
          </p:nvPr>
        </p:nvSpPr>
        <p:spPr/>
        <p:txBody>
          <a:bodyPr/>
          <a:lstStyle/>
          <a:p>
            <a:fld id="{983591C0-8E51-4E72-897B-D13A95DE2F86}" type="datetimeFigureOut">
              <a:rPr lang="en-GB" smtClean="0"/>
              <a:t>16/09/2025</a:t>
            </a:fld>
            <a:endParaRPr lang="en-GB"/>
          </a:p>
        </p:txBody>
      </p:sp>
      <p:sp>
        <p:nvSpPr>
          <p:cNvPr id="8" name="Footer Placeholder 7">
            <a:extLst>
              <a:ext uri="{FF2B5EF4-FFF2-40B4-BE49-F238E27FC236}">
                <a16:creationId xmlns:a16="http://schemas.microsoft.com/office/drawing/2014/main" id="{D6879492-39EB-EBBA-436D-CB87227D2306}"/>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832F72E0-869D-0596-2314-208614F1E8CA}"/>
              </a:ext>
            </a:extLst>
          </p:cNvPr>
          <p:cNvSpPr>
            <a:spLocks noGrp="1"/>
          </p:cNvSpPr>
          <p:nvPr>
            <p:ph type="sldNum" sz="quarter" idx="12"/>
          </p:nvPr>
        </p:nvSpPr>
        <p:spPr/>
        <p:txBody>
          <a:bodyPr/>
          <a:lstStyle/>
          <a:p>
            <a:fld id="{8A25A9B9-B2CC-4CE9-9E9A-F0E085E3F9B2}" type="slidenum">
              <a:rPr lang="en-GB" smtClean="0"/>
              <a:t>‹#›</a:t>
            </a:fld>
            <a:endParaRPr lang="en-GB"/>
          </a:p>
        </p:txBody>
      </p:sp>
    </p:spTree>
    <p:extLst>
      <p:ext uri="{BB962C8B-B14F-4D97-AF65-F5344CB8AC3E}">
        <p14:creationId xmlns:p14="http://schemas.microsoft.com/office/powerpoint/2010/main" val="408205106"/>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2E385C-DFE1-02B6-80F3-2F94C97B9156}"/>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3F9E9F60-D19C-1069-DBDA-4773146E1FEC}"/>
              </a:ext>
            </a:extLst>
          </p:cNvPr>
          <p:cNvSpPr>
            <a:spLocks noGrp="1"/>
          </p:cNvSpPr>
          <p:nvPr>
            <p:ph type="dt" sz="half" idx="10"/>
          </p:nvPr>
        </p:nvSpPr>
        <p:spPr/>
        <p:txBody>
          <a:bodyPr/>
          <a:lstStyle/>
          <a:p>
            <a:fld id="{983591C0-8E51-4E72-897B-D13A95DE2F86}" type="datetimeFigureOut">
              <a:rPr lang="en-GB" smtClean="0"/>
              <a:t>16/09/2025</a:t>
            </a:fld>
            <a:endParaRPr lang="en-GB"/>
          </a:p>
        </p:txBody>
      </p:sp>
      <p:sp>
        <p:nvSpPr>
          <p:cNvPr id="4" name="Footer Placeholder 3">
            <a:extLst>
              <a:ext uri="{FF2B5EF4-FFF2-40B4-BE49-F238E27FC236}">
                <a16:creationId xmlns:a16="http://schemas.microsoft.com/office/drawing/2014/main" id="{5875BC4E-1749-6818-6512-11E0FFE1924B}"/>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6C04F7B1-D99A-568F-88D9-27658A241522}"/>
              </a:ext>
            </a:extLst>
          </p:cNvPr>
          <p:cNvSpPr>
            <a:spLocks noGrp="1"/>
          </p:cNvSpPr>
          <p:nvPr>
            <p:ph type="sldNum" sz="quarter" idx="12"/>
          </p:nvPr>
        </p:nvSpPr>
        <p:spPr/>
        <p:txBody>
          <a:bodyPr/>
          <a:lstStyle/>
          <a:p>
            <a:fld id="{8A25A9B9-B2CC-4CE9-9E9A-F0E085E3F9B2}" type="slidenum">
              <a:rPr lang="en-GB" smtClean="0"/>
              <a:t>‹#›</a:t>
            </a:fld>
            <a:endParaRPr lang="en-GB"/>
          </a:p>
        </p:txBody>
      </p:sp>
    </p:spTree>
    <p:extLst>
      <p:ext uri="{BB962C8B-B14F-4D97-AF65-F5344CB8AC3E}">
        <p14:creationId xmlns:p14="http://schemas.microsoft.com/office/powerpoint/2010/main" val="4107601381"/>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19EB3CC5-0E86-3254-ADB0-ADB245E65AAB}"/>
              </a:ext>
            </a:extLst>
          </p:cNvPr>
          <p:cNvSpPr>
            <a:spLocks noGrp="1"/>
          </p:cNvSpPr>
          <p:nvPr>
            <p:ph type="dt" sz="half" idx="10"/>
          </p:nvPr>
        </p:nvSpPr>
        <p:spPr/>
        <p:txBody>
          <a:bodyPr/>
          <a:lstStyle/>
          <a:p>
            <a:fld id="{983591C0-8E51-4E72-897B-D13A95DE2F86}" type="datetimeFigureOut">
              <a:rPr lang="en-GB" smtClean="0"/>
              <a:t>16/09/2025</a:t>
            </a:fld>
            <a:endParaRPr lang="en-GB"/>
          </a:p>
        </p:txBody>
      </p:sp>
      <p:sp>
        <p:nvSpPr>
          <p:cNvPr id="3" name="Footer Placeholder 2">
            <a:extLst>
              <a:ext uri="{FF2B5EF4-FFF2-40B4-BE49-F238E27FC236}">
                <a16:creationId xmlns:a16="http://schemas.microsoft.com/office/drawing/2014/main" id="{42BB924F-8D28-C737-6A28-50B38A23A861}"/>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22EAA5E9-C6CC-A5F3-8306-0FF12EEC2C7E}"/>
              </a:ext>
            </a:extLst>
          </p:cNvPr>
          <p:cNvSpPr>
            <a:spLocks noGrp="1"/>
          </p:cNvSpPr>
          <p:nvPr>
            <p:ph type="sldNum" sz="quarter" idx="12"/>
          </p:nvPr>
        </p:nvSpPr>
        <p:spPr/>
        <p:txBody>
          <a:bodyPr/>
          <a:lstStyle/>
          <a:p>
            <a:fld id="{8A25A9B9-B2CC-4CE9-9E9A-F0E085E3F9B2}" type="slidenum">
              <a:rPr lang="en-GB" smtClean="0"/>
              <a:t>‹#›</a:t>
            </a:fld>
            <a:endParaRPr lang="en-GB"/>
          </a:p>
        </p:txBody>
      </p:sp>
    </p:spTree>
    <p:extLst>
      <p:ext uri="{BB962C8B-B14F-4D97-AF65-F5344CB8AC3E}">
        <p14:creationId xmlns:p14="http://schemas.microsoft.com/office/powerpoint/2010/main" val="2348492263"/>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7D0A51-080F-B670-7A60-F79C3DA95CE7}"/>
              </a:ext>
            </a:extLst>
          </p:cNvPr>
          <p:cNvSpPr>
            <a:spLocks noGrp="1"/>
          </p:cNvSpPr>
          <p:nvPr>
            <p:ph type="title"/>
          </p:nvPr>
        </p:nvSpPr>
        <p:spPr>
          <a:xfrm>
            <a:off x="1384886" y="753957"/>
            <a:ext cx="6484607" cy="2638848"/>
          </a:xfrm>
        </p:spPr>
        <p:txBody>
          <a:bodyPr anchor="b"/>
          <a:lstStyle>
            <a:lvl1pPr>
              <a:defRPr sz="5277"/>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22343DF2-430E-A82E-9036-06382D0D21E7}"/>
              </a:ext>
            </a:extLst>
          </p:cNvPr>
          <p:cNvSpPr>
            <a:spLocks noGrp="1"/>
          </p:cNvSpPr>
          <p:nvPr>
            <p:ph idx="1"/>
          </p:nvPr>
        </p:nvSpPr>
        <p:spPr>
          <a:xfrm>
            <a:off x="8547536" y="1628338"/>
            <a:ext cx="10178505" cy="8036969"/>
          </a:xfrm>
        </p:spPr>
        <p:txBody>
          <a:bodyPr/>
          <a:lstStyle>
            <a:lvl1pPr>
              <a:defRPr sz="5277"/>
            </a:lvl1pPr>
            <a:lvl2pPr>
              <a:defRPr sz="4617"/>
            </a:lvl2pPr>
            <a:lvl3pPr>
              <a:defRPr sz="3958"/>
            </a:lvl3pPr>
            <a:lvl4pPr>
              <a:defRPr sz="3298"/>
            </a:lvl4pPr>
            <a:lvl5pPr>
              <a:defRPr sz="3298"/>
            </a:lvl5pPr>
            <a:lvl6pPr>
              <a:defRPr sz="3298"/>
            </a:lvl6pPr>
            <a:lvl7pPr>
              <a:defRPr sz="3298"/>
            </a:lvl7pPr>
            <a:lvl8pPr>
              <a:defRPr sz="3298"/>
            </a:lvl8pPr>
            <a:lvl9pPr>
              <a:defRPr sz="3298"/>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74CD2402-D02D-6A22-76EE-4722E30C37DA}"/>
              </a:ext>
            </a:extLst>
          </p:cNvPr>
          <p:cNvSpPr>
            <a:spLocks noGrp="1"/>
          </p:cNvSpPr>
          <p:nvPr>
            <p:ph type="body" sz="half" idx="2"/>
          </p:nvPr>
        </p:nvSpPr>
        <p:spPr>
          <a:xfrm>
            <a:off x="1384886" y="3392805"/>
            <a:ext cx="6484607" cy="6285591"/>
          </a:xfrm>
        </p:spPr>
        <p:txBody>
          <a:bodyPr/>
          <a:lstStyle>
            <a:lvl1pPr marL="0" indent="0">
              <a:buNone/>
              <a:defRPr sz="2639"/>
            </a:lvl1pPr>
            <a:lvl2pPr marL="753969" indent="0">
              <a:buNone/>
              <a:defRPr sz="2309"/>
            </a:lvl2pPr>
            <a:lvl3pPr marL="1507937" indent="0">
              <a:buNone/>
              <a:defRPr sz="1979"/>
            </a:lvl3pPr>
            <a:lvl4pPr marL="2261906" indent="0">
              <a:buNone/>
              <a:defRPr sz="1649"/>
            </a:lvl4pPr>
            <a:lvl5pPr marL="3015874" indent="0">
              <a:buNone/>
              <a:defRPr sz="1649"/>
            </a:lvl5pPr>
            <a:lvl6pPr marL="3769843" indent="0">
              <a:buNone/>
              <a:defRPr sz="1649"/>
            </a:lvl6pPr>
            <a:lvl7pPr marL="4523811" indent="0">
              <a:buNone/>
              <a:defRPr sz="1649"/>
            </a:lvl7pPr>
            <a:lvl8pPr marL="5277780" indent="0">
              <a:buNone/>
              <a:defRPr sz="1649"/>
            </a:lvl8pPr>
            <a:lvl9pPr marL="6031748" indent="0">
              <a:buNone/>
              <a:defRPr sz="1649"/>
            </a:lvl9pPr>
          </a:lstStyle>
          <a:p>
            <a:pPr lvl="0"/>
            <a:r>
              <a:rPr lang="en-US"/>
              <a:t>Click to edit Master text styles</a:t>
            </a:r>
          </a:p>
        </p:txBody>
      </p:sp>
      <p:sp>
        <p:nvSpPr>
          <p:cNvPr id="5" name="Date Placeholder 4">
            <a:extLst>
              <a:ext uri="{FF2B5EF4-FFF2-40B4-BE49-F238E27FC236}">
                <a16:creationId xmlns:a16="http://schemas.microsoft.com/office/drawing/2014/main" id="{7A568690-992C-7740-94ED-54FECC646CF4}"/>
              </a:ext>
            </a:extLst>
          </p:cNvPr>
          <p:cNvSpPr>
            <a:spLocks noGrp="1"/>
          </p:cNvSpPr>
          <p:nvPr>
            <p:ph type="dt" sz="half" idx="10"/>
          </p:nvPr>
        </p:nvSpPr>
        <p:spPr/>
        <p:txBody>
          <a:bodyPr/>
          <a:lstStyle/>
          <a:p>
            <a:fld id="{983591C0-8E51-4E72-897B-D13A95DE2F86}" type="datetimeFigureOut">
              <a:rPr lang="en-GB" smtClean="0"/>
              <a:t>16/09/2025</a:t>
            </a:fld>
            <a:endParaRPr lang="en-GB"/>
          </a:p>
        </p:txBody>
      </p:sp>
      <p:sp>
        <p:nvSpPr>
          <p:cNvPr id="6" name="Footer Placeholder 5">
            <a:extLst>
              <a:ext uri="{FF2B5EF4-FFF2-40B4-BE49-F238E27FC236}">
                <a16:creationId xmlns:a16="http://schemas.microsoft.com/office/drawing/2014/main" id="{CD2338B9-410C-B385-6548-F0F810A02985}"/>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7D7B7FC4-1595-EB80-B5E1-1827EDFF357C}"/>
              </a:ext>
            </a:extLst>
          </p:cNvPr>
          <p:cNvSpPr>
            <a:spLocks noGrp="1"/>
          </p:cNvSpPr>
          <p:nvPr>
            <p:ph type="sldNum" sz="quarter" idx="12"/>
          </p:nvPr>
        </p:nvSpPr>
        <p:spPr/>
        <p:txBody>
          <a:bodyPr/>
          <a:lstStyle/>
          <a:p>
            <a:fld id="{8A25A9B9-B2CC-4CE9-9E9A-F0E085E3F9B2}" type="slidenum">
              <a:rPr lang="en-GB" smtClean="0"/>
              <a:t>‹#›</a:t>
            </a:fld>
            <a:endParaRPr lang="en-GB"/>
          </a:p>
        </p:txBody>
      </p:sp>
    </p:spTree>
    <p:extLst>
      <p:ext uri="{BB962C8B-B14F-4D97-AF65-F5344CB8AC3E}">
        <p14:creationId xmlns:p14="http://schemas.microsoft.com/office/powerpoint/2010/main" val="1722980105"/>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D4534C-7721-CDE5-3250-F9D68BE3E375}"/>
              </a:ext>
            </a:extLst>
          </p:cNvPr>
          <p:cNvSpPr>
            <a:spLocks noGrp="1"/>
          </p:cNvSpPr>
          <p:nvPr>
            <p:ph type="title"/>
          </p:nvPr>
        </p:nvSpPr>
        <p:spPr>
          <a:xfrm>
            <a:off x="1384886" y="753957"/>
            <a:ext cx="6484607" cy="2638848"/>
          </a:xfrm>
        </p:spPr>
        <p:txBody>
          <a:bodyPr anchor="b"/>
          <a:lstStyle>
            <a:lvl1pPr>
              <a:defRPr sz="5277"/>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A7A301BB-F117-AC16-A0F4-80EC1EF42959}"/>
              </a:ext>
            </a:extLst>
          </p:cNvPr>
          <p:cNvSpPr>
            <a:spLocks noGrp="1"/>
          </p:cNvSpPr>
          <p:nvPr>
            <p:ph type="pic" idx="1"/>
          </p:nvPr>
        </p:nvSpPr>
        <p:spPr>
          <a:xfrm>
            <a:off x="8547536" y="1628338"/>
            <a:ext cx="10178505" cy="8036969"/>
          </a:xfrm>
        </p:spPr>
        <p:txBody>
          <a:bodyPr/>
          <a:lstStyle>
            <a:lvl1pPr marL="0" indent="0">
              <a:buNone/>
              <a:defRPr sz="5277"/>
            </a:lvl1pPr>
            <a:lvl2pPr marL="753969" indent="0">
              <a:buNone/>
              <a:defRPr sz="4617"/>
            </a:lvl2pPr>
            <a:lvl3pPr marL="1507937" indent="0">
              <a:buNone/>
              <a:defRPr sz="3958"/>
            </a:lvl3pPr>
            <a:lvl4pPr marL="2261906" indent="0">
              <a:buNone/>
              <a:defRPr sz="3298"/>
            </a:lvl4pPr>
            <a:lvl5pPr marL="3015874" indent="0">
              <a:buNone/>
              <a:defRPr sz="3298"/>
            </a:lvl5pPr>
            <a:lvl6pPr marL="3769843" indent="0">
              <a:buNone/>
              <a:defRPr sz="3298"/>
            </a:lvl6pPr>
            <a:lvl7pPr marL="4523811" indent="0">
              <a:buNone/>
              <a:defRPr sz="3298"/>
            </a:lvl7pPr>
            <a:lvl8pPr marL="5277780" indent="0">
              <a:buNone/>
              <a:defRPr sz="3298"/>
            </a:lvl8pPr>
            <a:lvl9pPr marL="6031748" indent="0">
              <a:buNone/>
              <a:defRPr sz="3298"/>
            </a:lvl9pPr>
          </a:lstStyle>
          <a:p>
            <a:endParaRPr lang="en-GB"/>
          </a:p>
        </p:txBody>
      </p:sp>
      <p:sp>
        <p:nvSpPr>
          <p:cNvPr id="4" name="Text Placeholder 3">
            <a:extLst>
              <a:ext uri="{FF2B5EF4-FFF2-40B4-BE49-F238E27FC236}">
                <a16:creationId xmlns:a16="http://schemas.microsoft.com/office/drawing/2014/main" id="{DA63D211-32D8-24FD-EF92-E39066799A2A}"/>
              </a:ext>
            </a:extLst>
          </p:cNvPr>
          <p:cNvSpPr>
            <a:spLocks noGrp="1"/>
          </p:cNvSpPr>
          <p:nvPr>
            <p:ph type="body" sz="half" idx="2"/>
          </p:nvPr>
        </p:nvSpPr>
        <p:spPr>
          <a:xfrm>
            <a:off x="1384886" y="3392805"/>
            <a:ext cx="6484607" cy="6285591"/>
          </a:xfrm>
        </p:spPr>
        <p:txBody>
          <a:bodyPr/>
          <a:lstStyle>
            <a:lvl1pPr marL="0" indent="0">
              <a:buNone/>
              <a:defRPr sz="2639"/>
            </a:lvl1pPr>
            <a:lvl2pPr marL="753969" indent="0">
              <a:buNone/>
              <a:defRPr sz="2309"/>
            </a:lvl2pPr>
            <a:lvl3pPr marL="1507937" indent="0">
              <a:buNone/>
              <a:defRPr sz="1979"/>
            </a:lvl3pPr>
            <a:lvl4pPr marL="2261906" indent="0">
              <a:buNone/>
              <a:defRPr sz="1649"/>
            </a:lvl4pPr>
            <a:lvl5pPr marL="3015874" indent="0">
              <a:buNone/>
              <a:defRPr sz="1649"/>
            </a:lvl5pPr>
            <a:lvl6pPr marL="3769843" indent="0">
              <a:buNone/>
              <a:defRPr sz="1649"/>
            </a:lvl6pPr>
            <a:lvl7pPr marL="4523811" indent="0">
              <a:buNone/>
              <a:defRPr sz="1649"/>
            </a:lvl7pPr>
            <a:lvl8pPr marL="5277780" indent="0">
              <a:buNone/>
              <a:defRPr sz="1649"/>
            </a:lvl8pPr>
            <a:lvl9pPr marL="6031748" indent="0">
              <a:buNone/>
              <a:defRPr sz="1649"/>
            </a:lvl9pPr>
          </a:lstStyle>
          <a:p>
            <a:pPr lvl="0"/>
            <a:r>
              <a:rPr lang="en-US"/>
              <a:t>Click to edit Master text styles</a:t>
            </a:r>
          </a:p>
        </p:txBody>
      </p:sp>
      <p:sp>
        <p:nvSpPr>
          <p:cNvPr id="5" name="Date Placeholder 4">
            <a:extLst>
              <a:ext uri="{FF2B5EF4-FFF2-40B4-BE49-F238E27FC236}">
                <a16:creationId xmlns:a16="http://schemas.microsoft.com/office/drawing/2014/main" id="{EE97AEC8-E650-F6F2-93E9-2D5AEA398D75}"/>
              </a:ext>
            </a:extLst>
          </p:cNvPr>
          <p:cNvSpPr>
            <a:spLocks noGrp="1"/>
          </p:cNvSpPr>
          <p:nvPr>
            <p:ph type="dt" sz="half" idx="10"/>
          </p:nvPr>
        </p:nvSpPr>
        <p:spPr/>
        <p:txBody>
          <a:bodyPr/>
          <a:lstStyle/>
          <a:p>
            <a:fld id="{983591C0-8E51-4E72-897B-D13A95DE2F86}" type="datetimeFigureOut">
              <a:rPr lang="en-GB" smtClean="0"/>
              <a:t>16/09/2025</a:t>
            </a:fld>
            <a:endParaRPr lang="en-GB"/>
          </a:p>
        </p:txBody>
      </p:sp>
      <p:sp>
        <p:nvSpPr>
          <p:cNvPr id="6" name="Footer Placeholder 5">
            <a:extLst>
              <a:ext uri="{FF2B5EF4-FFF2-40B4-BE49-F238E27FC236}">
                <a16:creationId xmlns:a16="http://schemas.microsoft.com/office/drawing/2014/main" id="{31977942-9898-5757-019D-488DE07AA62C}"/>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E8F1AFF1-E297-A3C4-74EE-C6EC4EFAEBF0}"/>
              </a:ext>
            </a:extLst>
          </p:cNvPr>
          <p:cNvSpPr>
            <a:spLocks noGrp="1"/>
          </p:cNvSpPr>
          <p:nvPr>
            <p:ph type="sldNum" sz="quarter" idx="12"/>
          </p:nvPr>
        </p:nvSpPr>
        <p:spPr/>
        <p:txBody>
          <a:bodyPr/>
          <a:lstStyle/>
          <a:p>
            <a:fld id="{8A25A9B9-B2CC-4CE9-9E9A-F0E085E3F9B2}" type="slidenum">
              <a:rPr lang="en-GB" smtClean="0"/>
              <a:t>‹#›</a:t>
            </a:fld>
            <a:endParaRPr lang="en-GB"/>
          </a:p>
        </p:txBody>
      </p:sp>
    </p:spTree>
    <p:extLst>
      <p:ext uri="{BB962C8B-B14F-4D97-AF65-F5344CB8AC3E}">
        <p14:creationId xmlns:p14="http://schemas.microsoft.com/office/powerpoint/2010/main" val="4097424135"/>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767B680-BC3B-E16E-E74D-FA86C0709859}"/>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C36BB8E9-4A04-1775-3B44-9AE8728018E3}"/>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7880C0BE-8EDE-72B3-3487-86788AB333F5}"/>
              </a:ext>
            </a:extLst>
          </p:cNvPr>
          <p:cNvSpPr>
            <a:spLocks noGrp="1"/>
          </p:cNvSpPr>
          <p:nvPr>
            <p:ph type="dt" sz="half" idx="10"/>
          </p:nvPr>
        </p:nvSpPr>
        <p:spPr/>
        <p:txBody>
          <a:bodyPr/>
          <a:lstStyle/>
          <a:p>
            <a:fld id="{983591C0-8E51-4E72-897B-D13A95DE2F86}" type="datetimeFigureOut">
              <a:rPr lang="en-GB" smtClean="0"/>
              <a:t>16/09/2025</a:t>
            </a:fld>
            <a:endParaRPr lang="en-GB"/>
          </a:p>
        </p:txBody>
      </p:sp>
      <p:sp>
        <p:nvSpPr>
          <p:cNvPr id="5" name="Footer Placeholder 4">
            <a:extLst>
              <a:ext uri="{FF2B5EF4-FFF2-40B4-BE49-F238E27FC236}">
                <a16:creationId xmlns:a16="http://schemas.microsoft.com/office/drawing/2014/main" id="{F66B6842-982F-E6F9-62BE-7C610E87F105}"/>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5AB12E7B-BF07-45D1-584E-03EFA0A1C1FC}"/>
              </a:ext>
            </a:extLst>
          </p:cNvPr>
          <p:cNvSpPr>
            <a:spLocks noGrp="1"/>
          </p:cNvSpPr>
          <p:nvPr>
            <p:ph type="sldNum" sz="quarter" idx="12"/>
          </p:nvPr>
        </p:nvSpPr>
        <p:spPr/>
        <p:txBody>
          <a:bodyPr/>
          <a:lstStyle/>
          <a:p>
            <a:fld id="{8A25A9B9-B2CC-4CE9-9E9A-F0E085E3F9B2}" type="slidenum">
              <a:rPr lang="en-GB" smtClean="0"/>
              <a:t>‹#›</a:t>
            </a:fld>
            <a:endParaRPr lang="en-GB"/>
          </a:p>
        </p:txBody>
      </p:sp>
    </p:spTree>
    <p:extLst>
      <p:ext uri="{BB962C8B-B14F-4D97-AF65-F5344CB8AC3E}">
        <p14:creationId xmlns:p14="http://schemas.microsoft.com/office/powerpoint/2010/main" val="192640651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BLUE">
    <p:spTree>
      <p:nvGrpSpPr>
        <p:cNvPr id="1" name=""/>
        <p:cNvGrpSpPr/>
        <p:nvPr/>
      </p:nvGrpSpPr>
      <p:grpSpPr>
        <a:xfrm>
          <a:off x="0" y="0"/>
          <a:ext cx="0" cy="0"/>
          <a:chOff x="0" y="0"/>
          <a:chExt cx="0" cy="0"/>
        </a:xfrm>
      </p:grpSpPr>
      <p:sp>
        <p:nvSpPr>
          <p:cNvPr id="3" name="Freeform 9">
            <a:extLst>
              <a:ext uri="{FF2B5EF4-FFF2-40B4-BE49-F238E27FC236}">
                <a16:creationId xmlns:a16="http://schemas.microsoft.com/office/drawing/2014/main" id="{C6CF2374-8EA3-DD55-C8E3-B17E19D8E8B3}"/>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7EB0D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2" name="Espaço Reservado para Texto 12">
            <a:extLst>
              <a:ext uri="{FF2B5EF4-FFF2-40B4-BE49-F238E27FC236}">
                <a16:creationId xmlns:a16="http://schemas.microsoft.com/office/drawing/2014/main" id="{A46E6397-E760-BEA9-394A-AC77245EA49A}"/>
              </a:ext>
            </a:extLst>
          </p:cNvPr>
          <p:cNvSpPr txBox="1">
            <a:spLocks/>
          </p:cNvSpPr>
          <p:nvPr userDrawn="1"/>
        </p:nvSpPr>
        <p:spPr>
          <a:xfrm>
            <a:off x="644658" y="4310299"/>
            <a:ext cx="9601200" cy="2810464"/>
          </a:xfrm>
          <a:prstGeom prst="rect">
            <a:avLst/>
          </a:prstGeom>
        </p:spPr>
        <p:txBody>
          <a:bodyPr/>
          <a:lstStyle>
            <a:lvl1pPr marL="0">
              <a:defRPr sz="6800" b="0" cap="none" spc="0">
                <a:ln>
                  <a:noFill/>
                </a:ln>
                <a:solidFill>
                  <a:schemeClr val="bg1"/>
                </a:solidFill>
                <a:effectLst/>
                <a:latin typeface="Arial Black" panose="020B0A04020102020204" pitchFamily="34" charset="0"/>
                <a:ea typeface="+mn-ea"/>
                <a:cs typeface="+mn-cs"/>
              </a:defRPr>
            </a:lvl1pPr>
            <a:lvl2pPr marL="457246">
              <a:defRPr>
                <a:latin typeface="+mn-lt"/>
                <a:ea typeface="+mn-ea"/>
                <a:cs typeface="+mn-cs"/>
              </a:defRPr>
            </a:lvl2pPr>
            <a:lvl3pPr marL="914491">
              <a:defRPr>
                <a:latin typeface="+mn-lt"/>
                <a:ea typeface="+mn-ea"/>
                <a:cs typeface="+mn-cs"/>
              </a:defRPr>
            </a:lvl3pPr>
            <a:lvl4pPr marL="1371737">
              <a:defRPr>
                <a:latin typeface="+mn-lt"/>
                <a:ea typeface="+mn-ea"/>
                <a:cs typeface="+mn-cs"/>
              </a:defRPr>
            </a:lvl4pPr>
            <a:lvl5pPr marL="1828983">
              <a:defRPr>
                <a:latin typeface="+mn-lt"/>
                <a:ea typeface="+mn-ea"/>
                <a:cs typeface="+mn-cs"/>
              </a:defRPr>
            </a:lvl5pPr>
            <a:lvl6pPr marL="2286229">
              <a:defRPr>
                <a:latin typeface="+mn-lt"/>
                <a:ea typeface="+mn-ea"/>
                <a:cs typeface="+mn-cs"/>
              </a:defRPr>
            </a:lvl6pPr>
            <a:lvl7pPr marL="2743474">
              <a:defRPr>
                <a:latin typeface="+mn-lt"/>
                <a:ea typeface="+mn-ea"/>
                <a:cs typeface="+mn-cs"/>
              </a:defRPr>
            </a:lvl7pPr>
            <a:lvl8pPr marL="3200720">
              <a:defRPr>
                <a:latin typeface="+mn-lt"/>
                <a:ea typeface="+mn-ea"/>
                <a:cs typeface="+mn-cs"/>
              </a:defRPr>
            </a:lvl8pPr>
            <a:lvl9pPr marL="3657966">
              <a:defRPr>
                <a:latin typeface="+mn-lt"/>
                <a:ea typeface="+mn-ea"/>
                <a:cs typeface="+mn-cs"/>
              </a:defRPr>
            </a:lvl9pPr>
          </a:lstStyle>
          <a:p>
            <a:r>
              <a:rPr lang="pt-BR" kern="0" dirty="0" err="1"/>
              <a:t>Example</a:t>
            </a:r>
            <a:r>
              <a:rPr lang="pt-BR" kern="0" dirty="0"/>
              <a:t> </a:t>
            </a:r>
            <a:r>
              <a:rPr lang="pt-BR" kern="0" dirty="0" err="1"/>
              <a:t>Title</a:t>
            </a:r>
            <a:r>
              <a:rPr lang="pt-BR" kern="0" dirty="0"/>
              <a:t> </a:t>
            </a:r>
            <a:r>
              <a:rPr lang="pt-BR" kern="0" dirty="0" err="1"/>
              <a:t>Text</a:t>
            </a:r>
            <a:endParaRPr lang="pt-BR" kern="0" dirty="0"/>
          </a:p>
        </p:txBody>
      </p:sp>
      <p:sp>
        <p:nvSpPr>
          <p:cNvPr id="4" name="Espaço Reservado para Texto 12">
            <a:extLst>
              <a:ext uri="{FF2B5EF4-FFF2-40B4-BE49-F238E27FC236}">
                <a16:creationId xmlns:a16="http://schemas.microsoft.com/office/drawing/2014/main" id="{4B52BEC9-9ED7-80D1-C825-B0A33A6D9955}"/>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664189034"/>
      </p:ext>
    </p:extLst>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5B75010C-E395-B3EB-396F-F484E1E55F50}"/>
              </a:ext>
            </a:extLst>
          </p:cNvPr>
          <p:cNvSpPr>
            <a:spLocks noGrp="1"/>
          </p:cNvSpPr>
          <p:nvPr>
            <p:ph type="title" orient="vert"/>
          </p:nvPr>
        </p:nvSpPr>
        <p:spPr>
          <a:xfrm>
            <a:off x="14388133" y="602118"/>
            <a:ext cx="4335289" cy="9584151"/>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94D78A8E-F2DB-E91E-4D30-F5980BB4A552}"/>
              </a:ext>
            </a:extLst>
          </p:cNvPr>
          <p:cNvSpPr>
            <a:spLocks noGrp="1"/>
          </p:cNvSpPr>
          <p:nvPr>
            <p:ph type="body" orient="vert" idx="1"/>
          </p:nvPr>
        </p:nvSpPr>
        <p:spPr>
          <a:xfrm>
            <a:off x="1382266" y="602118"/>
            <a:ext cx="12754546" cy="9584151"/>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356BFB25-07D8-9134-5607-C789489EEAE1}"/>
              </a:ext>
            </a:extLst>
          </p:cNvPr>
          <p:cNvSpPr>
            <a:spLocks noGrp="1"/>
          </p:cNvSpPr>
          <p:nvPr>
            <p:ph type="dt" sz="half" idx="10"/>
          </p:nvPr>
        </p:nvSpPr>
        <p:spPr/>
        <p:txBody>
          <a:bodyPr/>
          <a:lstStyle/>
          <a:p>
            <a:fld id="{983591C0-8E51-4E72-897B-D13A95DE2F86}" type="datetimeFigureOut">
              <a:rPr lang="en-GB" smtClean="0"/>
              <a:t>16/09/2025</a:t>
            </a:fld>
            <a:endParaRPr lang="en-GB"/>
          </a:p>
        </p:txBody>
      </p:sp>
      <p:sp>
        <p:nvSpPr>
          <p:cNvPr id="5" name="Footer Placeholder 4">
            <a:extLst>
              <a:ext uri="{FF2B5EF4-FFF2-40B4-BE49-F238E27FC236}">
                <a16:creationId xmlns:a16="http://schemas.microsoft.com/office/drawing/2014/main" id="{E08369F6-CA4B-D2E5-0E35-4F018A691180}"/>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7F94C49E-D98C-BC34-F6C0-4AC9F02B8BCE}"/>
              </a:ext>
            </a:extLst>
          </p:cNvPr>
          <p:cNvSpPr>
            <a:spLocks noGrp="1"/>
          </p:cNvSpPr>
          <p:nvPr>
            <p:ph type="sldNum" sz="quarter" idx="12"/>
          </p:nvPr>
        </p:nvSpPr>
        <p:spPr/>
        <p:txBody>
          <a:bodyPr/>
          <a:lstStyle/>
          <a:p>
            <a:fld id="{8A25A9B9-B2CC-4CE9-9E9A-F0E085E3F9B2}" type="slidenum">
              <a:rPr lang="en-GB" smtClean="0"/>
              <a:t>‹#›</a:t>
            </a:fld>
            <a:endParaRPr lang="en-GB"/>
          </a:p>
        </p:txBody>
      </p:sp>
    </p:spTree>
    <p:extLst>
      <p:ext uri="{BB962C8B-B14F-4D97-AF65-F5344CB8AC3E}">
        <p14:creationId xmlns:p14="http://schemas.microsoft.com/office/powerpoint/2010/main" val="3305827454"/>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userDrawn="1">
  <p:cSld name="STYLE 01">
    <p:spTree>
      <p:nvGrpSpPr>
        <p:cNvPr id="1" name=""/>
        <p:cNvGrpSpPr/>
        <p:nvPr/>
      </p:nvGrpSpPr>
      <p:grpSpPr>
        <a:xfrm>
          <a:off x="0" y="0"/>
          <a:ext cx="0" cy="0"/>
          <a:chOff x="0" y="0"/>
          <a:chExt cx="0" cy="0"/>
        </a:xfrm>
      </p:grpSpPr>
      <p:sp>
        <p:nvSpPr>
          <p:cNvPr id="4" name="Espaço Reservado para Texto 12">
            <a:extLst>
              <a:ext uri="{FF2B5EF4-FFF2-40B4-BE49-F238E27FC236}">
                <a16:creationId xmlns:a16="http://schemas.microsoft.com/office/drawing/2014/main" id="{C32F7A55-771D-1B9E-1A6C-E5D1F6FCE2E4}"/>
              </a:ext>
            </a:extLst>
          </p:cNvPr>
          <p:cNvSpPr>
            <a:spLocks noGrp="1"/>
          </p:cNvSpPr>
          <p:nvPr>
            <p:ph type="body" sz="quarter" idx="10" hasCustomPrompt="1"/>
          </p:nvPr>
        </p:nvSpPr>
        <p:spPr>
          <a:xfrm>
            <a:off x="654845" y="828677"/>
            <a:ext cx="12293599" cy="558800"/>
          </a:xfrm>
          <a:prstGeom prst="rect">
            <a:avLst/>
          </a:prstGeom>
        </p:spPr>
        <p:txBody>
          <a:bodyPr/>
          <a:lstStyle>
            <a:lvl1pPr marL="0" indent="0">
              <a:buFontTx/>
              <a:buNone/>
              <a:defRPr sz="4001" b="0" cap="none" spc="0">
                <a:ln>
                  <a:noFill/>
                </a:ln>
                <a:solidFill>
                  <a:srgbClr val="1F355E"/>
                </a:solidFill>
                <a:effectLst/>
                <a:latin typeface="Arial Black" panose="020B0A04020102020204" pitchFamily="34" charset="0"/>
              </a:defRPr>
            </a:lvl1pPr>
          </a:lstStyle>
          <a:p>
            <a:pPr lvl="0"/>
            <a:r>
              <a:rPr lang="pt-BR"/>
              <a:t>Slide </a:t>
            </a:r>
            <a:r>
              <a:rPr lang="pt-BR" err="1"/>
              <a:t>title</a:t>
            </a:r>
            <a:r>
              <a:rPr lang="pt-BR"/>
              <a:t> </a:t>
            </a:r>
            <a:r>
              <a:rPr lang="pt-BR" err="1"/>
              <a:t>goes</a:t>
            </a:r>
            <a:r>
              <a:rPr lang="pt-BR"/>
              <a:t> </a:t>
            </a:r>
            <a:r>
              <a:rPr lang="pt-BR" err="1"/>
              <a:t>here</a:t>
            </a:r>
            <a:r>
              <a:rPr lang="pt-BR"/>
              <a:t> (delete </a:t>
            </a:r>
            <a:r>
              <a:rPr lang="pt-BR" err="1"/>
              <a:t>if</a:t>
            </a:r>
            <a:r>
              <a:rPr lang="pt-BR"/>
              <a:t> </a:t>
            </a:r>
            <a:r>
              <a:rPr lang="pt-BR" err="1"/>
              <a:t>not</a:t>
            </a:r>
            <a:r>
              <a:rPr lang="pt-BR"/>
              <a:t> </a:t>
            </a:r>
            <a:r>
              <a:rPr lang="pt-BR" err="1"/>
              <a:t>required</a:t>
            </a:r>
            <a:r>
              <a:rPr lang="pt-BR"/>
              <a:t>)</a:t>
            </a:r>
          </a:p>
        </p:txBody>
      </p:sp>
      <p:sp>
        <p:nvSpPr>
          <p:cNvPr id="3" name="Espaço Reservado para Texto 12">
            <a:extLst>
              <a:ext uri="{FF2B5EF4-FFF2-40B4-BE49-F238E27FC236}">
                <a16:creationId xmlns:a16="http://schemas.microsoft.com/office/drawing/2014/main" id="{944758CB-C348-DFDD-7677-CDE350610010}"/>
              </a:ext>
            </a:extLst>
          </p:cNvPr>
          <p:cNvSpPr>
            <a:spLocks noGrp="1"/>
          </p:cNvSpPr>
          <p:nvPr>
            <p:ph type="body" sz="quarter" idx="11" hasCustomPrompt="1"/>
          </p:nvPr>
        </p:nvSpPr>
        <p:spPr>
          <a:xfrm>
            <a:off x="756444" y="2581274"/>
            <a:ext cx="17409186" cy="6273800"/>
          </a:xfrm>
          <a:prstGeom prst="rect">
            <a:avLst/>
          </a:prstGeom>
        </p:spPr>
        <p:txBody>
          <a:bodyPr/>
          <a:lstStyle>
            <a:lvl1pPr marL="0" indent="0">
              <a:buFontTx/>
              <a:buNone/>
              <a:defRPr sz="1801" b="0" cap="none" spc="0">
                <a:ln>
                  <a:noFill/>
                </a:ln>
                <a:solidFill>
                  <a:schemeClr val="tx1"/>
                </a:solidFill>
                <a:effectLst/>
                <a:latin typeface="Arial" panose="020B0604020202020204" pitchFamily="34" charset="0"/>
                <a:cs typeface="Arial" panose="020B0604020202020204" pitchFamily="34" charset="0"/>
              </a:defRPr>
            </a:lvl1pPr>
          </a:lstStyle>
          <a:p>
            <a:pPr lvl="0"/>
            <a:r>
              <a:rPr lang="pt-BR"/>
              <a:t>Body Copy </a:t>
            </a:r>
            <a:r>
              <a:rPr lang="pt-BR" err="1"/>
              <a:t>goes</a:t>
            </a:r>
            <a:r>
              <a:rPr lang="pt-BR"/>
              <a:t> </a:t>
            </a:r>
            <a:r>
              <a:rPr lang="pt-BR" err="1"/>
              <a:t>here</a:t>
            </a:r>
            <a:endParaRPr lang="pt-BR"/>
          </a:p>
        </p:txBody>
      </p:sp>
      <p:pic>
        <p:nvPicPr>
          <p:cNvPr id="5" name="Picture 3" descr="A black background with blue text&#10;&#10;Description automatically generated">
            <a:extLst>
              <a:ext uri="{FF2B5EF4-FFF2-40B4-BE49-F238E27FC236}">
                <a16:creationId xmlns:a16="http://schemas.microsoft.com/office/drawing/2014/main" id="{A360D965-993E-0A85-F69A-4D2F4B256E4D}"/>
              </a:ext>
            </a:extLst>
          </p:cNvPr>
          <p:cNvPicPr>
            <a:picLocks noChangeAspect="1"/>
          </p:cNvPicPr>
          <p:nvPr userDrawn="1"/>
        </p:nvPicPr>
        <p:blipFill>
          <a:blip r:embed="rId2"/>
          <a:stretch>
            <a:fillRect/>
          </a:stretch>
        </p:blipFill>
        <p:spPr>
          <a:xfrm>
            <a:off x="755711" y="9333565"/>
            <a:ext cx="3690964" cy="1141845"/>
          </a:xfrm>
          <a:prstGeom prst="rect">
            <a:avLst/>
          </a:prstGeom>
        </p:spPr>
      </p:pic>
    </p:spTree>
    <p:extLst>
      <p:ext uri="{BB962C8B-B14F-4D97-AF65-F5344CB8AC3E}">
        <p14:creationId xmlns:p14="http://schemas.microsoft.com/office/powerpoint/2010/main" val="1873446324"/>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preserve="1" userDrawn="1">
  <p:cSld name="ALL COLOURS">
    <p:spTree>
      <p:nvGrpSpPr>
        <p:cNvPr id="1" name=""/>
        <p:cNvGrpSpPr/>
        <p:nvPr/>
      </p:nvGrpSpPr>
      <p:grpSpPr>
        <a:xfrm>
          <a:off x="0" y="0"/>
          <a:ext cx="0" cy="0"/>
          <a:chOff x="0" y="0"/>
          <a:chExt cx="0" cy="0"/>
        </a:xfrm>
      </p:grpSpPr>
      <p:pic>
        <p:nvPicPr>
          <p:cNvPr id="11" name="Picture 6" descr="A rainbow colored lines on a black background&#10;&#10;Description automatically generated">
            <a:extLst>
              <a:ext uri="{FF2B5EF4-FFF2-40B4-BE49-F238E27FC236}">
                <a16:creationId xmlns:a16="http://schemas.microsoft.com/office/drawing/2014/main" id="{F07AC103-5CE6-0042-F2D7-D6CEF210F6BB}"/>
              </a:ext>
            </a:extLst>
          </p:cNvPr>
          <p:cNvPicPr>
            <a:picLocks noChangeAspect="1"/>
          </p:cNvPicPr>
          <p:nvPr userDrawn="1"/>
        </p:nvPicPr>
        <p:blipFill>
          <a:blip r:embed="rId2"/>
          <a:stretch>
            <a:fillRect/>
          </a:stretch>
        </p:blipFill>
        <p:spPr>
          <a:xfrm rot="8886303">
            <a:off x="8704738" y="4748898"/>
            <a:ext cx="17064523" cy="13931584"/>
          </a:xfrm>
          <a:prstGeom prst="rect">
            <a:avLst/>
          </a:prstGeom>
        </p:spPr>
      </p:pic>
      <p:sp>
        <p:nvSpPr>
          <p:cNvPr id="15" name="Espaço Reservado para Texto 12">
            <a:extLst>
              <a:ext uri="{FF2B5EF4-FFF2-40B4-BE49-F238E27FC236}">
                <a16:creationId xmlns:a16="http://schemas.microsoft.com/office/drawing/2014/main" id="{55CBB6D1-27F8-4ACE-C5F5-35CB54A925B4}"/>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2865398462"/>
      </p:ext>
    </p:extLst>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preserve="1" userDrawn="1">
  <p:cSld name="PURPLE">
    <p:spTree>
      <p:nvGrpSpPr>
        <p:cNvPr id="1" name=""/>
        <p:cNvGrpSpPr/>
        <p:nvPr/>
      </p:nvGrpSpPr>
      <p:grpSpPr>
        <a:xfrm>
          <a:off x="0" y="0"/>
          <a:ext cx="0" cy="0"/>
          <a:chOff x="0" y="0"/>
          <a:chExt cx="0" cy="0"/>
        </a:xfrm>
      </p:grpSpPr>
      <p:sp>
        <p:nvSpPr>
          <p:cNvPr id="2" name="Freeform 9">
            <a:extLst>
              <a:ext uri="{FF2B5EF4-FFF2-40B4-BE49-F238E27FC236}">
                <a16:creationId xmlns:a16="http://schemas.microsoft.com/office/drawing/2014/main" id="{07552C41-DCD9-EDC6-5C46-BB088DE2D5CF}"/>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9E4EC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3" name="Espaço Reservado para Texto 12">
            <a:extLst>
              <a:ext uri="{FF2B5EF4-FFF2-40B4-BE49-F238E27FC236}">
                <a16:creationId xmlns:a16="http://schemas.microsoft.com/office/drawing/2014/main" id="{8485E0DC-1F07-1AA3-F642-BDFEE117BC06}"/>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224401624"/>
      </p:ext>
    </p:extLst>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preserve="1" userDrawn="1">
  <p:cSld name="BLUE">
    <p:spTree>
      <p:nvGrpSpPr>
        <p:cNvPr id="1" name=""/>
        <p:cNvGrpSpPr/>
        <p:nvPr/>
      </p:nvGrpSpPr>
      <p:grpSpPr>
        <a:xfrm>
          <a:off x="0" y="0"/>
          <a:ext cx="0" cy="0"/>
          <a:chOff x="0" y="0"/>
          <a:chExt cx="0" cy="0"/>
        </a:xfrm>
      </p:grpSpPr>
      <p:sp>
        <p:nvSpPr>
          <p:cNvPr id="3" name="Freeform 9">
            <a:extLst>
              <a:ext uri="{FF2B5EF4-FFF2-40B4-BE49-F238E27FC236}">
                <a16:creationId xmlns:a16="http://schemas.microsoft.com/office/drawing/2014/main" id="{C6CF2374-8EA3-DD55-C8E3-B17E19D8E8B3}"/>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7EB0D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2" name="Espaço Reservado para Texto 12">
            <a:extLst>
              <a:ext uri="{FF2B5EF4-FFF2-40B4-BE49-F238E27FC236}">
                <a16:creationId xmlns:a16="http://schemas.microsoft.com/office/drawing/2014/main" id="{A46E6397-E760-BEA9-394A-AC77245EA49A}"/>
              </a:ext>
            </a:extLst>
          </p:cNvPr>
          <p:cNvSpPr txBox="1">
            <a:spLocks/>
          </p:cNvSpPr>
          <p:nvPr userDrawn="1"/>
        </p:nvSpPr>
        <p:spPr>
          <a:xfrm>
            <a:off x="644658" y="4310299"/>
            <a:ext cx="9601200" cy="2810464"/>
          </a:xfrm>
          <a:prstGeom prst="rect">
            <a:avLst/>
          </a:prstGeom>
        </p:spPr>
        <p:txBody>
          <a:bodyPr/>
          <a:lstStyle>
            <a:lvl1pPr marL="0">
              <a:defRPr sz="6800" b="0" cap="none" spc="0">
                <a:ln>
                  <a:noFill/>
                </a:ln>
                <a:solidFill>
                  <a:schemeClr val="bg1"/>
                </a:solidFill>
                <a:effectLst/>
                <a:latin typeface="Arial Black" panose="020B0A04020102020204" pitchFamily="34" charset="0"/>
                <a:ea typeface="+mn-ea"/>
                <a:cs typeface="+mn-cs"/>
              </a:defRPr>
            </a:lvl1pPr>
            <a:lvl2pPr marL="457246">
              <a:defRPr>
                <a:latin typeface="+mn-lt"/>
                <a:ea typeface="+mn-ea"/>
                <a:cs typeface="+mn-cs"/>
              </a:defRPr>
            </a:lvl2pPr>
            <a:lvl3pPr marL="914491">
              <a:defRPr>
                <a:latin typeface="+mn-lt"/>
                <a:ea typeface="+mn-ea"/>
                <a:cs typeface="+mn-cs"/>
              </a:defRPr>
            </a:lvl3pPr>
            <a:lvl4pPr marL="1371737">
              <a:defRPr>
                <a:latin typeface="+mn-lt"/>
                <a:ea typeface="+mn-ea"/>
                <a:cs typeface="+mn-cs"/>
              </a:defRPr>
            </a:lvl4pPr>
            <a:lvl5pPr marL="1828983">
              <a:defRPr>
                <a:latin typeface="+mn-lt"/>
                <a:ea typeface="+mn-ea"/>
                <a:cs typeface="+mn-cs"/>
              </a:defRPr>
            </a:lvl5pPr>
            <a:lvl6pPr marL="2286229">
              <a:defRPr>
                <a:latin typeface="+mn-lt"/>
                <a:ea typeface="+mn-ea"/>
                <a:cs typeface="+mn-cs"/>
              </a:defRPr>
            </a:lvl6pPr>
            <a:lvl7pPr marL="2743474">
              <a:defRPr>
                <a:latin typeface="+mn-lt"/>
                <a:ea typeface="+mn-ea"/>
                <a:cs typeface="+mn-cs"/>
              </a:defRPr>
            </a:lvl7pPr>
            <a:lvl8pPr marL="3200720">
              <a:defRPr>
                <a:latin typeface="+mn-lt"/>
                <a:ea typeface="+mn-ea"/>
                <a:cs typeface="+mn-cs"/>
              </a:defRPr>
            </a:lvl8pPr>
            <a:lvl9pPr marL="3657966">
              <a:defRPr>
                <a:latin typeface="+mn-lt"/>
                <a:ea typeface="+mn-ea"/>
                <a:cs typeface="+mn-cs"/>
              </a:defRPr>
            </a:lvl9pPr>
          </a:lstStyle>
          <a:p>
            <a:r>
              <a:rPr lang="pt-BR" kern="0" dirty="0" err="1"/>
              <a:t>Example</a:t>
            </a:r>
            <a:r>
              <a:rPr lang="pt-BR" kern="0" dirty="0"/>
              <a:t> </a:t>
            </a:r>
            <a:r>
              <a:rPr lang="pt-BR" kern="0" dirty="0" err="1"/>
              <a:t>Title</a:t>
            </a:r>
            <a:r>
              <a:rPr lang="pt-BR" kern="0" dirty="0"/>
              <a:t> </a:t>
            </a:r>
            <a:r>
              <a:rPr lang="pt-BR" kern="0" dirty="0" err="1"/>
              <a:t>Text</a:t>
            </a:r>
            <a:endParaRPr lang="pt-BR" kern="0" dirty="0"/>
          </a:p>
        </p:txBody>
      </p:sp>
      <p:sp>
        <p:nvSpPr>
          <p:cNvPr id="4" name="Espaço Reservado para Texto 12">
            <a:extLst>
              <a:ext uri="{FF2B5EF4-FFF2-40B4-BE49-F238E27FC236}">
                <a16:creationId xmlns:a16="http://schemas.microsoft.com/office/drawing/2014/main" id="{4B52BEC9-9ED7-80D1-C825-B0A33A6D9955}"/>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4286880082"/>
      </p:ext>
    </p:extLst>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preserve="1" userDrawn="1">
  <p:cSld name="RED">
    <p:spTree>
      <p:nvGrpSpPr>
        <p:cNvPr id="1" name=""/>
        <p:cNvGrpSpPr/>
        <p:nvPr/>
      </p:nvGrpSpPr>
      <p:grpSpPr>
        <a:xfrm>
          <a:off x="0" y="0"/>
          <a:ext cx="0" cy="0"/>
          <a:chOff x="0" y="0"/>
          <a:chExt cx="0" cy="0"/>
        </a:xfrm>
      </p:grpSpPr>
      <p:sp>
        <p:nvSpPr>
          <p:cNvPr id="2" name="Freeform 9">
            <a:extLst>
              <a:ext uri="{FF2B5EF4-FFF2-40B4-BE49-F238E27FC236}">
                <a16:creationId xmlns:a16="http://schemas.microsoft.com/office/drawing/2014/main" id="{514AA583-8FC2-FDF6-D7DA-6710A1760471}"/>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CE363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3" name="Espaço Reservado para Texto 12">
            <a:extLst>
              <a:ext uri="{FF2B5EF4-FFF2-40B4-BE49-F238E27FC236}">
                <a16:creationId xmlns:a16="http://schemas.microsoft.com/office/drawing/2014/main" id="{892E0F08-D370-664B-9A70-B93901334303}"/>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2118198744"/>
      </p:ext>
    </p:extLst>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preserve="1" userDrawn="1">
  <p:cSld name="GREEN">
    <p:spTree>
      <p:nvGrpSpPr>
        <p:cNvPr id="1" name=""/>
        <p:cNvGrpSpPr/>
        <p:nvPr/>
      </p:nvGrpSpPr>
      <p:grpSpPr>
        <a:xfrm>
          <a:off x="0" y="0"/>
          <a:ext cx="0" cy="0"/>
          <a:chOff x="0" y="0"/>
          <a:chExt cx="0" cy="0"/>
        </a:xfrm>
      </p:grpSpPr>
      <p:sp>
        <p:nvSpPr>
          <p:cNvPr id="2" name="Freeform 9">
            <a:extLst>
              <a:ext uri="{FF2B5EF4-FFF2-40B4-BE49-F238E27FC236}">
                <a16:creationId xmlns:a16="http://schemas.microsoft.com/office/drawing/2014/main" id="{F97B1474-3F52-1181-1FDE-F0285CAFB4D4}"/>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00BC6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4" name="Espaço Reservado para Texto 12">
            <a:extLst>
              <a:ext uri="{FF2B5EF4-FFF2-40B4-BE49-F238E27FC236}">
                <a16:creationId xmlns:a16="http://schemas.microsoft.com/office/drawing/2014/main" id="{C787FC82-9E0F-B821-9D4A-C9797B2BB11B}"/>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1485702454"/>
      </p:ext>
    </p:extLst>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preserve="1" userDrawn="1">
  <p:cSld name="YELLOW">
    <p:spTree>
      <p:nvGrpSpPr>
        <p:cNvPr id="1" name=""/>
        <p:cNvGrpSpPr/>
        <p:nvPr/>
      </p:nvGrpSpPr>
      <p:grpSpPr>
        <a:xfrm>
          <a:off x="0" y="0"/>
          <a:ext cx="0" cy="0"/>
          <a:chOff x="0" y="0"/>
          <a:chExt cx="0" cy="0"/>
        </a:xfrm>
      </p:grpSpPr>
      <p:sp>
        <p:nvSpPr>
          <p:cNvPr id="3" name="Freeform 9">
            <a:extLst>
              <a:ext uri="{FF2B5EF4-FFF2-40B4-BE49-F238E27FC236}">
                <a16:creationId xmlns:a16="http://schemas.microsoft.com/office/drawing/2014/main" id="{C3340CB0-1C23-F57F-5ADC-F9605B44B579}"/>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FFD5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2" name="Espaço Reservado para Texto 12">
            <a:extLst>
              <a:ext uri="{FF2B5EF4-FFF2-40B4-BE49-F238E27FC236}">
                <a16:creationId xmlns:a16="http://schemas.microsoft.com/office/drawing/2014/main" id="{CCEB6FC9-0ABE-84AD-5E69-10FCF044B35E}"/>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2877307825"/>
      </p:ext>
    </p:extLst>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395737EB-C81B-4572-8A1C-16400FEF07F5}" type="datetimeFigureOut">
              <a:rPr lang="en-GB" smtClean="0"/>
              <a:t>16/09/2025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C5F4030-F56C-4935-9E0F-578680E692CE}" type="slidenum">
              <a:rPr lang="en-GB" smtClean="0"/>
              <a:t>‹#›</a:t>
            </a:fld>
            <a:endParaRPr lang="en-GB"/>
          </a:p>
        </p:txBody>
      </p:sp>
    </p:spTree>
    <p:extLst>
      <p:ext uri="{BB962C8B-B14F-4D97-AF65-F5344CB8AC3E}">
        <p14:creationId xmlns:p14="http://schemas.microsoft.com/office/powerpoint/2010/main" val="183780076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emf"/><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2.png"/></Relationships>
</file>

<file path=ppt/slideMasters/_rels/slideMaster10.xml.rels><?xml version="1.0" encoding="UTF-8" standalone="yes"?>
<Relationships xmlns="http://schemas.openxmlformats.org/package/2006/relationships"><Relationship Id="rId8" Type="http://schemas.openxmlformats.org/officeDocument/2006/relationships/slideLayout" Target="../slideLayouts/slideLayout69.xml"/><Relationship Id="rId13" Type="http://schemas.openxmlformats.org/officeDocument/2006/relationships/theme" Target="../theme/theme10.xml"/><Relationship Id="rId3" Type="http://schemas.openxmlformats.org/officeDocument/2006/relationships/slideLayout" Target="../slideLayouts/slideLayout64.xml"/><Relationship Id="rId7" Type="http://schemas.openxmlformats.org/officeDocument/2006/relationships/slideLayout" Target="../slideLayouts/slideLayout68.xml"/><Relationship Id="rId12" Type="http://schemas.openxmlformats.org/officeDocument/2006/relationships/slideLayout" Target="../slideLayouts/slideLayout73.xml"/><Relationship Id="rId2" Type="http://schemas.openxmlformats.org/officeDocument/2006/relationships/slideLayout" Target="../slideLayouts/slideLayout63.xml"/><Relationship Id="rId1" Type="http://schemas.openxmlformats.org/officeDocument/2006/relationships/slideLayout" Target="../slideLayouts/slideLayout62.xml"/><Relationship Id="rId6" Type="http://schemas.openxmlformats.org/officeDocument/2006/relationships/slideLayout" Target="../slideLayouts/slideLayout67.xml"/><Relationship Id="rId11" Type="http://schemas.openxmlformats.org/officeDocument/2006/relationships/slideLayout" Target="../slideLayouts/slideLayout72.xml"/><Relationship Id="rId5" Type="http://schemas.openxmlformats.org/officeDocument/2006/relationships/slideLayout" Target="../slideLayouts/slideLayout66.xml"/><Relationship Id="rId10" Type="http://schemas.openxmlformats.org/officeDocument/2006/relationships/slideLayout" Target="../slideLayouts/slideLayout71.xml"/><Relationship Id="rId4" Type="http://schemas.openxmlformats.org/officeDocument/2006/relationships/slideLayout" Target="../slideLayouts/slideLayout65.xml"/><Relationship Id="rId9" Type="http://schemas.openxmlformats.org/officeDocument/2006/relationships/slideLayout" Target="../slideLayouts/slideLayout70.xml"/></Relationships>
</file>

<file path=ppt/slideMasters/_rels/slideMaster11.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slideLayout" Target="../slideLayouts/slideLayout76.xml"/><Relationship Id="rId7" Type="http://schemas.openxmlformats.org/officeDocument/2006/relationships/theme" Target="../theme/theme11.xml"/><Relationship Id="rId2" Type="http://schemas.openxmlformats.org/officeDocument/2006/relationships/slideLayout" Target="../slideLayouts/slideLayout75.xml"/><Relationship Id="rId1" Type="http://schemas.openxmlformats.org/officeDocument/2006/relationships/slideLayout" Target="../slideLayouts/slideLayout74.xml"/><Relationship Id="rId6" Type="http://schemas.openxmlformats.org/officeDocument/2006/relationships/slideLayout" Target="../slideLayouts/slideLayout79.xml"/><Relationship Id="rId5" Type="http://schemas.openxmlformats.org/officeDocument/2006/relationships/slideLayout" Target="../slideLayouts/slideLayout78.xml"/><Relationship Id="rId4" Type="http://schemas.openxmlformats.org/officeDocument/2006/relationships/slideLayout" Target="../slideLayouts/slideLayout77.xml"/><Relationship Id="rId9" Type="http://schemas.openxmlformats.org/officeDocument/2006/relationships/image" Target="../media/image5.emf"/></Relationships>
</file>

<file path=ppt/slideMasters/_rels/slideMaster12.xml.rels><?xml version="1.0" encoding="UTF-8" standalone="yes"?>
<Relationships xmlns="http://schemas.openxmlformats.org/package/2006/relationships"><Relationship Id="rId8" Type="http://schemas.openxmlformats.org/officeDocument/2006/relationships/slideLayout" Target="../slideLayouts/slideLayout87.xml"/><Relationship Id="rId13" Type="http://schemas.openxmlformats.org/officeDocument/2006/relationships/theme" Target="../theme/theme12.xml"/><Relationship Id="rId3" Type="http://schemas.openxmlformats.org/officeDocument/2006/relationships/slideLayout" Target="../slideLayouts/slideLayout82.xml"/><Relationship Id="rId7" Type="http://schemas.openxmlformats.org/officeDocument/2006/relationships/slideLayout" Target="../slideLayouts/slideLayout86.xml"/><Relationship Id="rId12" Type="http://schemas.openxmlformats.org/officeDocument/2006/relationships/slideLayout" Target="../slideLayouts/slideLayout91.xml"/><Relationship Id="rId2" Type="http://schemas.openxmlformats.org/officeDocument/2006/relationships/slideLayout" Target="../slideLayouts/slideLayout81.xml"/><Relationship Id="rId1" Type="http://schemas.openxmlformats.org/officeDocument/2006/relationships/slideLayout" Target="../slideLayouts/slideLayout80.xml"/><Relationship Id="rId6" Type="http://schemas.openxmlformats.org/officeDocument/2006/relationships/slideLayout" Target="../slideLayouts/slideLayout85.xml"/><Relationship Id="rId11" Type="http://schemas.openxmlformats.org/officeDocument/2006/relationships/slideLayout" Target="../slideLayouts/slideLayout90.xml"/><Relationship Id="rId5" Type="http://schemas.openxmlformats.org/officeDocument/2006/relationships/slideLayout" Target="../slideLayouts/slideLayout84.xml"/><Relationship Id="rId10" Type="http://schemas.openxmlformats.org/officeDocument/2006/relationships/slideLayout" Target="../slideLayouts/slideLayout89.xml"/><Relationship Id="rId4" Type="http://schemas.openxmlformats.org/officeDocument/2006/relationships/slideLayout" Target="../slideLayouts/slideLayout83.xml"/><Relationship Id="rId9" Type="http://schemas.openxmlformats.org/officeDocument/2006/relationships/slideLayout" Target="../slideLayouts/slideLayout88.xml"/></Relationships>
</file>

<file path=ppt/slideMasters/_rels/slideMaster13.xml.rels><?xml version="1.0" encoding="UTF-8" standalone="yes"?>
<Relationships xmlns="http://schemas.openxmlformats.org/package/2006/relationships"><Relationship Id="rId8" Type="http://schemas.openxmlformats.org/officeDocument/2006/relationships/theme" Target="../theme/theme13.xml"/><Relationship Id="rId3" Type="http://schemas.openxmlformats.org/officeDocument/2006/relationships/slideLayout" Target="../slideLayouts/slideLayout94.xml"/><Relationship Id="rId7" Type="http://schemas.openxmlformats.org/officeDocument/2006/relationships/slideLayout" Target="../slideLayouts/slideLayout98.xml"/><Relationship Id="rId2" Type="http://schemas.openxmlformats.org/officeDocument/2006/relationships/slideLayout" Target="../slideLayouts/slideLayout93.xml"/><Relationship Id="rId1" Type="http://schemas.openxmlformats.org/officeDocument/2006/relationships/slideLayout" Target="../slideLayouts/slideLayout92.xml"/><Relationship Id="rId6" Type="http://schemas.openxmlformats.org/officeDocument/2006/relationships/slideLayout" Target="../slideLayouts/slideLayout97.xml"/><Relationship Id="rId5" Type="http://schemas.openxmlformats.org/officeDocument/2006/relationships/slideLayout" Target="../slideLayouts/slideLayout96.xml"/><Relationship Id="rId10" Type="http://schemas.openxmlformats.org/officeDocument/2006/relationships/image" Target="../media/image5.emf"/><Relationship Id="rId4" Type="http://schemas.openxmlformats.org/officeDocument/2006/relationships/slideLayout" Target="../slideLayouts/slideLayout95.xml"/><Relationship Id="rId9" Type="http://schemas.openxmlformats.org/officeDocument/2006/relationships/image" Target="../media/image4.png"/></Relationships>
</file>

<file path=ppt/slideMasters/_rels/slideMaster2.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slideLayout" Target="../slideLayouts/slideLayout9.xml"/><Relationship Id="rId7" Type="http://schemas.openxmlformats.org/officeDocument/2006/relationships/theme" Target="../theme/theme2.xml"/><Relationship Id="rId2" Type="http://schemas.openxmlformats.org/officeDocument/2006/relationships/slideLayout" Target="../slideLayouts/slideLayout8.xml"/><Relationship Id="rId1" Type="http://schemas.openxmlformats.org/officeDocument/2006/relationships/slideLayout" Target="../slideLayouts/slideLayout7.xml"/><Relationship Id="rId6" Type="http://schemas.openxmlformats.org/officeDocument/2006/relationships/slideLayout" Target="../slideLayouts/slideLayout12.xml"/><Relationship Id="rId5" Type="http://schemas.openxmlformats.org/officeDocument/2006/relationships/slideLayout" Target="../slideLayouts/slideLayout11.xml"/><Relationship Id="rId4" Type="http://schemas.openxmlformats.org/officeDocument/2006/relationships/slideLayout" Target="../slideLayouts/slideLayout10.xml"/><Relationship Id="rId9" Type="http://schemas.openxmlformats.org/officeDocument/2006/relationships/image" Target="../media/image5.emf"/></Relationships>
</file>

<file path=ppt/slideMasters/_rels/slideMaster3.xml.rels><?xml version="1.0" encoding="UTF-8" standalone="yes"?>
<Relationships xmlns="http://schemas.openxmlformats.org/package/2006/relationships"><Relationship Id="rId8" Type="http://schemas.openxmlformats.org/officeDocument/2006/relationships/image" Target="../media/image1.emf"/><Relationship Id="rId3" Type="http://schemas.openxmlformats.org/officeDocument/2006/relationships/slideLayout" Target="../slideLayouts/slideLayout15.xml"/><Relationship Id="rId7" Type="http://schemas.openxmlformats.org/officeDocument/2006/relationships/theme" Target="../theme/theme3.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5" Type="http://schemas.openxmlformats.org/officeDocument/2006/relationships/slideLayout" Target="../slideLayouts/slideLayout17.xml"/><Relationship Id="rId4" Type="http://schemas.openxmlformats.org/officeDocument/2006/relationships/slideLayout" Target="../slideLayouts/slideLayout16.xml"/><Relationship Id="rId9" Type="http://schemas.openxmlformats.org/officeDocument/2006/relationships/image" Target="../media/image2.png"/></Relationships>
</file>

<file path=ppt/slideMasters/_rels/slideMaster4.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slideLayout" Target="../slideLayouts/slideLayout21.xml"/><Relationship Id="rId7" Type="http://schemas.openxmlformats.org/officeDocument/2006/relationships/theme" Target="../theme/theme4.xml"/><Relationship Id="rId2" Type="http://schemas.openxmlformats.org/officeDocument/2006/relationships/slideLayout" Target="../slideLayouts/slideLayout20.xml"/><Relationship Id="rId1" Type="http://schemas.openxmlformats.org/officeDocument/2006/relationships/slideLayout" Target="../slideLayouts/slideLayout19.xml"/><Relationship Id="rId6" Type="http://schemas.openxmlformats.org/officeDocument/2006/relationships/slideLayout" Target="../slideLayouts/slideLayout24.xml"/><Relationship Id="rId5" Type="http://schemas.openxmlformats.org/officeDocument/2006/relationships/slideLayout" Target="../slideLayouts/slideLayout23.xml"/><Relationship Id="rId4" Type="http://schemas.openxmlformats.org/officeDocument/2006/relationships/slideLayout" Target="../slideLayouts/slideLayout22.xml"/><Relationship Id="rId9" Type="http://schemas.openxmlformats.org/officeDocument/2006/relationships/image" Target="../media/image5.emf"/></Relationships>
</file>

<file path=ppt/slideMasters/_rels/slideMaster5.xml.rels><?xml version="1.0" encoding="UTF-8" standalone="yes"?>
<Relationships xmlns="http://schemas.openxmlformats.org/package/2006/relationships"><Relationship Id="rId3" Type="http://schemas.openxmlformats.org/officeDocument/2006/relationships/slideLayout" Target="../slideLayouts/slideLayout27.xml"/><Relationship Id="rId2" Type="http://schemas.openxmlformats.org/officeDocument/2006/relationships/slideLayout" Target="../slideLayouts/slideLayout26.xml"/><Relationship Id="rId1" Type="http://schemas.openxmlformats.org/officeDocument/2006/relationships/slideLayout" Target="../slideLayouts/slideLayout25.xml"/><Relationship Id="rId4" Type="http://schemas.openxmlformats.org/officeDocument/2006/relationships/theme" Target="../theme/theme5.xml"/></Relationships>
</file>

<file path=ppt/slideMasters/_rels/slideMaster6.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theme" Target="../theme/theme6.xml"/><Relationship Id="rId1" Type="http://schemas.openxmlformats.org/officeDocument/2006/relationships/slideLayout" Target="../slideLayouts/slideLayout28.xml"/><Relationship Id="rId5" Type="http://schemas.openxmlformats.org/officeDocument/2006/relationships/image" Target="../media/image2.png"/><Relationship Id="rId4" Type="http://schemas.openxmlformats.org/officeDocument/2006/relationships/image" Target="../media/image8.emf"/></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36.xml"/><Relationship Id="rId3" Type="http://schemas.openxmlformats.org/officeDocument/2006/relationships/slideLayout" Target="../slideLayouts/slideLayout31.xml"/><Relationship Id="rId7" Type="http://schemas.openxmlformats.org/officeDocument/2006/relationships/slideLayout" Target="../slideLayouts/slideLayout35.xml"/><Relationship Id="rId12" Type="http://schemas.openxmlformats.org/officeDocument/2006/relationships/theme" Target="../theme/theme7.xml"/><Relationship Id="rId2" Type="http://schemas.openxmlformats.org/officeDocument/2006/relationships/slideLayout" Target="../slideLayouts/slideLayout30.xml"/><Relationship Id="rId1" Type="http://schemas.openxmlformats.org/officeDocument/2006/relationships/slideLayout" Target="../slideLayouts/slideLayout29.xml"/><Relationship Id="rId6" Type="http://schemas.openxmlformats.org/officeDocument/2006/relationships/slideLayout" Target="../slideLayouts/slideLayout34.xml"/><Relationship Id="rId11" Type="http://schemas.openxmlformats.org/officeDocument/2006/relationships/slideLayout" Target="../slideLayouts/slideLayout39.xml"/><Relationship Id="rId5" Type="http://schemas.openxmlformats.org/officeDocument/2006/relationships/slideLayout" Target="../slideLayouts/slideLayout33.xml"/><Relationship Id="rId10" Type="http://schemas.openxmlformats.org/officeDocument/2006/relationships/slideLayout" Target="../slideLayouts/slideLayout38.xml"/><Relationship Id="rId4" Type="http://schemas.openxmlformats.org/officeDocument/2006/relationships/slideLayout" Target="../slideLayouts/slideLayout32.xml"/><Relationship Id="rId9" Type="http://schemas.openxmlformats.org/officeDocument/2006/relationships/slideLayout" Target="../slideLayouts/slideLayout37.xml"/></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47.xml"/><Relationship Id="rId3" Type="http://schemas.openxmlformats.org/officeDocument/2006/relationships/slideLayout" Target="../slideLayouts/slideLayout42.xml"/><Relationship Id="rId7" Type="http://schemas.openxmlformats.org/officeDocument/2006/relationships/slideLayout" Target="../slideLayouts/slideLayout46.xml"/><Relationship Id="rId12" Type="http://schemas.openxmlformats.org/officeDocument/2006/relationships/theme" Target="../theme/theme8.xml"/><Relationship Id="rId2" Type="http://schemas.openxmlformats.org/officeDocument/2006/relationships/slideLayout" Target="../slideLayouts/slideLayout41.xml"/><Relationship Id="rId1" Type="http://schemas.openxmlformats.org/officeDocument/2006/relationships/slideLayout" Target="../slideLayouts/slideLayout40.xml"/><Relationship Id="rId6" Type="http://schemas.openxmlformats.org/officeDocument/2006/relationships/slideLayout" Target="../slideLayouts/slideLayout45.xml"/><Relationship Id="rId11" Type="http://schemas.openxmlformats.org/officeDocument/2006/relationships/slideLayout" Target="../slideLayouts/slideLayout50.xml"/><Relationship Id="rId5" Type="http://schemas.openxmlformats.org/officeDocument/2006/relationships/slideLayout" Target="../slideLayouts/slideLayout44.xml"/><Relationship Id="rId10" Type="http://schemas.openxmlformats.org/officeDocument/2006/relationships/slideLayout" Target="../slideLayouts/slideLayout49.xml"/><Relationship Id="rId4" Type="http://schemas.openxmlformats.org/officeDocument/2006/relationships/slideLayout" Target="../slideLayouts/slideLayout43.xml"/><Relationship Id="rId9" Type="http://schemas.openxmlformats.org/officeDocument/2006/relationships/slideLayout" Target="../slideLayouts/slideLayout48.xml"/></Relationships>
</file>

<file path=ppt/slideMasters/_rels/slideMaster9.xml.rels><?xml version="1.0" encoding="UTF-8" standalone="yes"?>
<Relationships xmlns="http://schemas.openxmlformats.org/package/2006/relationships"><Relationship Id="rId8" Type="http://schemas.openxmlformats.org/officeDocument/2006/relationships/slideLayout" Target="../slideLayouts/slideLayout58.xml"/><Relationship Id="rId3" Type="http://schemas.openxmlformats.org/officeDocument/2006/relationships/slideLayout" Target="../slideLayouts/slideLayout53.xml"/><Relationship Id="rId7" Type="http://schemas.openxmlformats.org/officeDocument/2006/relationships/slideLayout" Target="../slideLayouts/slideLayout57.xml"/><Relationship Id="rId12" Type="http://schemas.openxmlformats.org/officeDocument/2006/relationships/theme" Target="../theme/theme9.xml"/><Relationship Id="rId2" Type="http://schemas.openxmlformats.org/officeDocument/2006/relationships/slideLayout" Target="../slideLayouts/slideLayout52.xml"/><Relationship Id="rId1" Type="http://schemas.openxmlformats.org/officeDocument/2006/relationships/slideLayout" Target="../slideLayouts/slideLayout51.xml"/><Relationship Id="rId6" Type="http://schemas.openxmlformats.org/officeDocument/2006/relationships/slideLayout" Target="../slideLayouts/slideLayout56.xml"/><Relationship Id="rId11" Type="http://schemas.openxmlformats.org/officeDocument/2006/relationships/slideLayout" Target="../slideLayouts/slideLayout61.xml"/><Relationship Id="rId5" Type="http://schemas.openxmlformats.org/officeDocument/2006/relationships/slideLayout" Target="../slideLayouts/slideLayout55.xml"/><Relationship Id="rId10" Type="http://schemas.openxmlformats.org/officeDocument/2006/relationships/slideLayout" Target="../slideLayouts/slideLayout60.xml"/><Relationship Id="rId4" Type="http://schemas.openxmlformats.org/officeDocument/2006/relationships/slideLayout" Target="../slideLayouts/slideLayout54.xml"/><Relationship Id="rId9" Type="http://schemas.openxmlformats.org/officeDocument/2006/relationships/slideLayout" Target="../slideLayouts/slideLayout5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object 2">
            <a:extLst>
              <a:ext uri="{FF2B5EF4-FFF2-40B4-BE49-F238E27FC236}">
                <a16:creationId xmlns:a16="http://schemas.microsoft.com/office/drawing/2014/main" id="{059301A9-4D10-7A75-F32A-7FEF84D9D8C2}"/>
              </a:ext>
            </a:extLst>
          </p:cNvPr>
          <p:cNvSpPr/>
          <p:nvPr userDrawn="1"/>
        </p:nvSpPr>
        <p:spPr>
          <a:xfrm>
            <a:off x="0" y="-446"/>
            <a:ext cx="20105688" cy="11309608"/>
          </a:xfrm>
          <a:custGeom>
            <a:avLst/>
            <a:gdLst/>
            <a:ahLst/>
            <a:cxnLst/>
            <a:rect l="l" t="t" r="r" b="b"/>
            <a:pathLst>
              <a:path w="20104100" h="11308715">
                <a:moveTo>
                  <a:pt x="0" y="11308556"/>
                </a:moveTo>
                <a:lnTo>
                  <a:pt x="20104099" y="11308556"/>
                </a:lnTo>
                <a:lnTo>
                  <a:pt x="20104099" y="0"/>
                </a:lnTo>
                <a:lnTo>
                  <a:pt x="0" y="0"/>
                </a:lnTo>
                <a:lnTo>
                  <a:pt x="0" y="11308556"/>
                </a:lnTo>
                <a:close/>
              </a:path>
            </a:pathLst>
          </a:custGeom>
          <a:solidFill>
            <a:srgbClr val="1F355E"/>
          </a:solidFill>
        </p:spPr>
        <p:txBody>
          <a:bodyPr wrap="square" lIns="0" tIns="0" rIns="0" bIns="0" rtlCol="0"/>
          <a:lstStyle/>
          <a:p>
            <a:endParaRPr>
              <a:solidFill>
                <a:srgbClr val="1F355E"/>
              </a:solidFill>
            </a:endParaRPr>
          </a:p>
        </p:txBody>
      </p:sp>
      <p:pic>
        <p:nvPicPr>
          <p:cNvPr id="8" name="Picture 35">
            <a:extLst>
              <a:ext uri="{FF2B5EF4-FFF2-40B4-BE49-F238E27FC236}">
                <a16:creationId xmlns:a16="http://schemas.microsoft.com/office/drawing/2014/main" id="{8D6D5260-941F-FAC8-7D9A-8598A4871B99}"/>
              </a:ext>
            </a:extLst>
          </p:cNvPr>
          <p:cNvPicPr>
            <a:picLocks noChangeAspect="1"/>
          </p:cNvPicPr>
          <p:nvPr userDrawn="1"/>
        </p:nvPicPr>
        <p:blipFill>
          <a:blip r:embed="rId8"/>
          <a:stretch>
            <a:fillRect/>
          </a:stretch>
        </p:blipFill>
        <p:spPr>
          <a:xfrm>
            <a:off x="15124022" y="751246"/>
            <a:ext cx="4225956" cy="1077204"/>
          </a:xfrm>
          <a:prstGeom prst="rect">
            <a:avLst/>
          </a:prstGeom>
        </p:spPr>
      </p:pic>
      <p:pic>
        <p:nvPicPr>
          <p:cNvPr id="9" name="Content Placeholder 9" descr="A black background with white text&#10;&#10;Description automatically generated">
            <a:extLst>
              <a:ext uri="{FF2B5EF4-FFF2-40B4-BE49-F238E27FC236}">
                <a16:creationId xmlns:a16="http://schemas.microsoft.com/office/drawing/2014/main" id="{8B39281C-7523-249B-91C3-4AD9884CE212}"/>
              </a:ext>
            </a:extLst>
          </p:cNvPr>
          <p:cNvPicPr>
            <a:picLocks noChangeAspect="1"/>
          </p:cNvPicPr>
          <p:nvPr userDrawn="1"/>
        </p:nvPicPr>
        <p:blipFill>
          <a:blip r:embed="rId9"/>
          <a:stretch>
            <a:fillRect/>
          </a:stretch>
        </p:blipFill>
        <p:spPr>
          <a:xfrm>
            <a:off x="726978" y="9333565"/>
            <a:ext cx="3690966" cy="1141845"/>
          </a:xfrm>
          <a:prstGeom prst="rect">
            <a:avLst/>
          </a:prstGeom>
        </p:spPr>
      </p:pic>
    </p:spTree>
  </p:cSld>
  <p:clrMap bg1="lt1" tx1="dk1" bg2="lt2" tx2="dk2" accent1="accent1" accent2="accent2" accent3="accent3" accent4="accent4" accent5="accent5" accent6="accent6" hlink="hlink" folHlink="folHlink"/>
  <p:sldLayoutIdLst>
    <p:sldLayoutId id="2147483665" r:id="rId1"/>
    <p:sldLayoutId id="2147483688" r:id="rId2"/>
    <p:sldLayoutId id="2147483689" r:id="rId3"/>
    <p:sldLayoutId id="2147483690" r:id="rId4"/>
    <p:sldLayoutId id="2147483691" r:id="rId5"/>
    <p:sldLayoutId id="2147483692" r:id="rId6"/>
  </p:sldLayoutIdLst>
  <p:txStyles>
    <p:titleStyle>
      <a:lvl1pPr>
        <a:defRPr>
          <a:latin typeface="+mj-lt"/>
          <a:ea typeface="+mj-ea"/>
          <a:cs typeface="+mj-cs"/>
        </a:defRPr>
      </a:lvl1pPr>
    </p:titleStyle>
    <p:bodyStyle>
      <a:lvl1pPr marL="0">
        <a:defRPr>
          <a:latin typeface="+mn-lt"/>
          <a:ea typeface="+mn-ea"/>
          <a:cs typeface="+mn-cs"/>
        </a:defRPr>
      </a:lvl1pPr>
      <a:lvl2pPr marL="457246">
        <a:defRPr>
          <a:latin typeface="+mn-lt"/>
          <a:ea typeface="+mn-ea"/>
          <a:cs typeface="+mn-cs"/>
        </a:defRPr>
      </a:lvl2pPr>
      <a:lvl3pPr marL="914491">
        <a:defRPr>
          <a:latin typeface="+mn-lt"/>
          <a:ea typeface="+mn-ea"/>
          <a:cs typeface="+mn-cs"/>
        </a:defRPr>
      </a:lvl3pPr>
      <a:lvl4pPr marL="1371737">
        <a:defRPr>
          <a:latin typeface="+mn-lt"/>
          <a:ea typeface="+mn-ea"/>
          <a:cs typeface="+mn-cs"/>
        </a:defRPr>
      </a:lvl4pPr>
      <a:lvl5pPr marL="1828983">
        <a:defRPr>
          <a:latin typeface="+mn-lt"/>
          <a:ea typeface="+mn-ea"/>
          <a:cs typeface="+mn-cs"/>
        </a:defRPr>
      </a:lvl5pPr>
      <a:lvl6pPr marL="2286229">
        <a:defRPr>
          <a:latin typeface="+mn-lt"/>
          <a:ea typeface="+mn-ea"/>
          <a:cs typeface="+mn-cs"/>
        </a:defRPr>
      </a:lvl6pPr>
      <a:lvl7pPr marL="2743474">
        <a:defRPr>
          <a:latin typeface="+mn-lt"/>
          <a:ea typeface="+mn-ea"/>
          <a:cs typeface="+mn-cs"/>
        </a:defRPr>
      </a:lvl7pPr>
      <a:lvl8pPr marL="3200720">
        <a:defRPr>
          <a:latin typeface="+mn-lt"/>
          <a:ea typeface="+mn-ea"/>
          <a:cs typeface="+mn-cs"/>
        </a:defRPr>
      </a:lvl8pPr>
      <a:lvl9pPr marL="3657966">
        <a:defRPr>
          <a:latin typeface="+mn-lt"/>
          <a:ea typeface="+mn-ea"/>
          <a:cs typeface="+mn-cs"/>
        </a:defRPr>
      </a:lvl9pPr>
    </p:bodyStyle>
    <p:otherStyle>
      <a:lvl1pPr marL="0">
        <a:defRPr>
          <a:latin typeface="+mn-lt"/>
          <a:ea typeface="+mn-ea"/>
          <a:cs typeface="+mn-cs"/>
        </a:defRPr>
      </a:lvl1pPr>
      <a:lvl2pPr marL="457246">
        <a:defRPr>
          <a:latin typeface="+mn-lt"/>
          <a:ea typeface="+mn-ea"/>
          <a:cs typeface="+mn-cs"/>
        </a:defRPr>
      </a:lvl2pPr>
      <a:lvl3pPr marL="914491">
        <a:defRPr>
          <a:latin typeface="+mn-lt"/>
          <a:ea typeface="+mn-ea"/>
          <a:cs typeface="+mn-cs"/>
        </a:defRPr>
      </a:lvl3pPr>
      <a:lvl4pPr marL="1371737">
        <a:defRPr>
          <a:latin typeface="+mn-lt"/>
          <a:ea typeface="+mn-ea"/>
          <a:cs typeface="+mn-cs"/>
        </a:defRPr>
      </a:lvl4pPr>
      <a:lvl5pPr marL="1828983">
        <a:defRPr>
          <a:latin typeface="+mn-lt"/>
          <a:ea typeface="+mn-ea"/>
          <a:cs typeface="+mn-cs"/>
        </a:defRPr>
      </a:lvl5pPr>
      <a:lvl6pPr marL="2286229">
        <a:defRPr>
          <a:latin typeface="+mn-lt"/>
          <a:ea typeface="+mn-ea"/>
          <a:cs typeface="+mn-cs"/>
        </a:defRPr>
      </a:lvl6pPr>
      <a:lvl7pPr marL="2743474">
        <a:defRPr>
          <a:latin typeface="+mn-lt"/>
          <a:ea typeface="+mn-ea"/>
          <a:cs typeface="+mn-cs"/>
        </a:defRPr>
      </a:lvl7pPr>
      <a:lvl8pPr marL="3200720">
        <a:defRPr>
          <a:latin typeface="+mn-lt"/>
          <a:ea typeface="+mn-ea"/>
          <a:cs typeface="+mn-cs"/>
        </a:defRPr>
      </a:lvl8pPr>
      <a:lvl9pPr marL="3657966">
        <a:defRPr>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382266" y="602119"/>
            <a:ext cx="17341156" cy="2185952"/>
          </a:xfrm>
          <a:prstGeom prst="rect">
            <a:avLst/>
          </a:prstGeom>
        </p:spPr>
        <p:txBody>
          <a:bodyPr vert="horz" lIns="91440" tIns="45720" rIns="91440" bIns="45720" rtlCol="0" anchor="ctr">
            <a:normAutofit/>
          </a:bodyPr>
          <a:lstStyle/>
          <a:p>
            <a:r>
              <a:rPr lang="en-GB"/>
              <a:t>Click to edit Master title style</a:t>
            </a:r>
            <a:endParaRPr lang="en-GB" dirty="0"/>
          </a:p>
        </p:txBody>
      </p:sp>
      <p:sp>
        <p:nvSpPr>
          <p:cNvPr id="3" name="Text Placeholder 2"/>
          <p:cNvSpPr>
            <a:spLocks noGrp="1"/>
          </p:cNvSpPr>
          <p:nvPr>
            <p:ph type="body" idx="1"/>
          </p:nvPr>
        </p:nvSpPr>
        <p:spPr>
          <a:xfrm>
            <a:off x="1382266" y="3010591"/>
            <a:ext cx="17341156" cy="7175679"/>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GB" dirty="0"/>
          </a:p>
        </p:txBody>
      </p:sp>
      <p:sp>
        <p:nvSpPr>
          <p:cNvPr id="4" name="Date Placeholder 3"/>
          <p:cNvSpPr>
            <a:spLocks noGrp="1"/>
          </p:cNvSpPr>
          <p:nvPr>
            <p:ph type="dt" sz="half" idx="2"/>
          </p:nvPr>
        </p:nvSpPr>
        <p:spPr>
          <a:xfrm>
            <a:off x="1382266" y="10482093"/>
            <a:ext cx="4523780" cy="602118"/>
          </a:xfrm>
          <a:prstGeom prst="rect">
            <a:avLst/>
          </a:prstGeom>
        </p:spPr>
        <p:txBody>
          <a:bodyPr vert="horz" lIns="91440" tIns="45720" rIns="91440" bIns="45720" rtlCol="0" anchor="ctr"/>
          <a:lstStyle>
            <a:lvl1pPr algn="l">
              <a:defRPr sz="1979">
                <a:solidFill>
                  <a:schemeClr val="tx1">
                    <a:tint val="82000"/>
                  </a:schemeClr>
                </a:solidFill>
              </a:defRPr>
            </a:lvl1pPr>
          </a:lstStyle>
          <a:p>
            <a:fld id="{846CE7D5-CF57-46EF-B807-FDD0502418D4}" type="datetimeFigureOut">
              <a:rPr lang="en-GB" smtClean="0"/>
              <a:t>16/09/2025</a:t>
            </a:fld>
            <a:endParaRPr lang="en-GB"/>
          </a:p>
        </p:txBody>
      </p:sp>
      <p:sp>
        <p:nvSpPr>
          <p:cNvPr id="5" name="Footer Placeholder 4"/>
          <p:cNvSpPr>
            <a:spLocks noGrp="1"/>
          </p:cNvSpPr>
          <p:nvPr>
            <p:ph type="ftr" sz="quarter" idx="3"/>
          </p:nvPr>
        </p:nvSpPr>
        <p:spPr>
          <a:xfrm>
            <a:off x="6660009" y="10482093"/>
            <a:ext cx="6785670" cy="602118"/>
          </a:xfrm>
          <a:prstGeom prst="rect">
            <a:avLst/>
          </a:prstGeom>
        </p:spPr>
        <p:txBody>
          <a:bodyPr vert="horz" lIns="91440" tIns="45720" rIns="91440" bIns="45720" rtlCol="0" anchor="ctr"/>
          <a:lstStyle>
            <a:lvl1pPr algn="ctr">
              <a:defRPr sz="1979">
                <a:solidFill>
                  <a:schemeClr val="tx1">
                    <a:tint val="82000"/>
                  </a:schemeClr>
                </a:solidFill>
              </a:defRPr>
            </a:lvl1pPr>
          </a:lstStyle>
          <a:p>
            <a:endParaRPr lang="en-GB"/>
          </a:p>
        </p:txBody>
      </p:sp>
      <p:sp>
        <p:nvSpPr>
          <p:cNvPr id="6" name="Slide Number Placeholder 5"/>
          <p:cNvSpPr>
            <a:spLocks noGrp="1"/>
          </p:cNvSpPr>
          <p:nvPr>
            <p:ph type="sldNum" sz="quarter" idx="4"/>
          </p:nvPr>
        </p:nvSpPr>
        <p:spPr>
          <a:xfrm>
            <a:off x="14199642" y="10482093"/>
            <a:ext cx="4523780" cy="602118"/>
          </a:xfrm>
          <a:prstGeom prst="rect">
            <a:avLst/>
          </a:prstGeom>
        </p:spPr>
        <p:txBody>
          <a:bodyPr vert="horz" lIns="91440" tIns="45720" rIns="91440" bIns="45720" rtlCol="0" anchor="ctr"/>
          <a:lstStyle>
            <a:lvl1pPr algn="r">
              <a:defRPr sz="1979">
                <a:solidFill>
                  <a:schemeClr val="tx1">
                    <a:tint val="82000"/>
                  </a:schemeClr>
                </a:solidFill>
              </a:defRPr>
            </a:lvl1pPr>
          </a:lstStyle>
          <a:p>
            <a:fld id="{330EA680-D336-4FF7-8B7A-9848BB0A1C32}" type="slidenum">
              <a:rPr lang="en-GB" smtClean="0"/>
              <a:t>‹#›</a:t>
            </a:fld>
            <a:endParaRPr lang="en-GB"/>
          </a:p>
        </p:txBody>
      </p:sp>
    </p:spTree>
    <p:extLst>
      <p:ext uri="{BB962C8B-B14F-4D97-AF65-F5344CB8AC3E}">
        <p14:creationId xmlns:p14="http://schemas.microsoft.com/office/powerpoint/2010/main" val="3003511696"/>
      </p:ext>
    </p:extLst>
  </p:cSld>
  <p:clrMap bg1="lt1" tx1="dk1" bg2="lt2" tx2="dk2" accent1="accent1" accent2="accent2" accent3="accent3" accent4="accent4" accent5="accent5" accent6="accent6" hlink="hlink" folHlink="folHlink"/>
  <p:sldLayoutIdLst>
    <p:sldLayoutId id="2147483776" r:id="rId1"/>
    <p:sldLayoutId id="2147483777" r:id="rId2"/>
    <p:sldLayoutId id="2147483778" r:id="rId3"/>
    <p:sldLayoutId id="2147483779" r:id="rId4"/>
    <p:sldLayoutId id="2147483780" r:id="rId5"/>
    <p:sldLayoutId id="2147483781" r:id="rId6"/>
    <p:sldLayoutId id="2147483782" r:id="rId7"/>
    <p:sldLayoutId id="2147483783" r:id="rId8"/>
    <p:sldLayoutId id="2147483784" r:id="rId9"/>
    <p:sldLayoutId id="2147483785" r:id="rId10"/>
    <p:sldLayoutId id="2147483786" r:id="rId11"/>
    <p:sldLayoutId id="2147483787" r:id="rId12"/>
  </p:sldLayoutIdLst>
  <p:txStyles>
    <p:titleStyle>
      <a:lvl1pPr algn="l" defTabSz="1507937" rtl="0" eaLnBrk="1" latinLnBrk="0" hangingPunct="1">
        <a:lnSpc>
          <a:spcPct val="90000"/>
        </a:lnSpc>
        <a:spcBef>
          <a:spcPct val="0"/>
        </a:spcBef>
        <a:buNone/>
        <a:defRPr sz="7256" kern="1200">
          <a:solidFill>
            <a:schemeClr val="tx1"/>
          </a:solidFill>
          <a:latin typeface="+mj-lt"/>
          <a:ea typeface="+mj-ea"/>
          <a:cs typeface="+mj-cs"/>
        </a:defRPr>
      </a:lvl1pPr>
    </p:titleStyle>
    <p:bodyStyle>
      <a:lvl1pPr marL="376984" indent="-376984" algn="l" defTabSz="1507937" rtl="0" eaLnBrk="1" latinLnBrk="0" hangingPunct="1">
        <a:lnSpc>
          <a:spcPct val="90000"/>
        </a:lnSpc>
        <a:spcBef>
          <a:spcPts val="1649"/>
        </a:spcBef>
        <a:buFont typeface="Arial" panose="020B0604020202020204" pitchFamily="34" charset="0"/>
        <a:buChar char="•"/>
        <a:defRPr sz="4617" kern="1200">
          <a:solidFill>
            <a:schemeClr val="tx1"/>
          </a:solidFill>
          <a:latin typeface="+mn-lt"/>
          <a:ea typeface="+mn-ea"/>
          <a:cs typeface="+mn-cs"/>
        </a:defRPr>
      </a:lvl1pPr>
      <a:lvl2pPr marL="1130953" indent="-376984" algn="l" defTabSz="1507937" rtl="0" eaLnBrk="1" latinLnBrk="0" hangingPunct="1">
        <a:lnSpc>
          <a:spcPct val="90000"/>
        </a:lnSpc>
        <a:spcBef>
          <a:spcPts val="825"/>
        </a:spcBef>
        <a:buFont typeface="Arial" panose="020B0604020202020204" pitchFamily="34" charset="0"/>
        <a:buChar char="•"/>
        <a:defRPr sz="3958" kern="1200">
          <a:solidFill>
            <a:schemeClr val="tx1"/>
          </a:solidFill>
          <a:latin typeface="+mn-lt"/>
          <a:ea typeface="+mn-ea"/>
          <a:cs typeface="+mn-cs"/>
        </a:defRPr>
      </a:lvl2pPr>
      <a:lvl3pPr marL="1884921" indent="-376984" algn="l" defTabSz="1507937" rtl="0" eaLnBrk="1" latinLnBrk="0" hangingPunct="1">
        <a:lnSpc>
          <a:spcPct val="90000"/>
        </a:lnSpc>
        <a:spcBef>
          <a:spcPts val="825"/>
        </a:spcBef>
        <a:buFont typeface="Arial" panose="020B0604020202020204" pitchFamily="34" charset="0"/>
        <a:buChar char="•"/>
        <a:defRPr sz="3298" kern="1200">
          <a:solidFill>
            <a:schemeClr val="tx1"/>
          </a:solidFill>
          <a:latin typeface="+mn-lt"/>
          <a:ea typeface="+mn-ea"/>
          <a:cs typeface="+mn-cs"/>
        </a:defRPr>
      </a:lvl3pPr>
      <a:lvl4pPr marL="2638890" indent="-376984" algn="l" defTabSz="1507937" rtl="0" eaLnBrk="1" latinLnBrk="0" hangingPunct="1">
        <a:lnSpc>
          <a:spcPct val="90000"/>
        </a:lnSpc>
        <a:spcBef>
          <a:spcPts val="825"/>
        </a:spcBef>
        <a:buFont typeface="Arial" panose="020B0604020202020204" pitchFamily="34" charset="0"/>
        <a:buChar char="•"/>
        <a:defRPr sz="2968" kern="1200">
          <a:solidFill>
            <a:schemeClr val="tx1"/>
          </a:solidFill>
          <a:latin typeface="+mn-lt"/>
          <a:ea typeface="+mn-ea"/>
          <a:cs typeface="+mn-cs"/>
        </a:defRPr>
      </a:lvl4pPr>
      <a:lvl5pPr marL="3392858" indent="-376984" algn="l" defTabSz="1507937" rtl="0" eaLnBrk="1" latinLnBrk="0" hangingPunct="1">
        <a:lnSpc>
          <a:spcPct val="90000"/>
        </a:lnSpc>
        <a:spcBef>
          <a:spcPts val="825"/>
        </a:spcBef>
        <a:buFont typeface="Arial" panose="020B0604020202020204" pitchFamily="34" charset="0"/>
        <a:buChar char="•"/>
        <a:defRPr sz="2968" kern="1200">
          <a:solidFill>
            <a:schemeClr val="tx1"/>
          </a:solidFill>
          <a:latin typeface="+mn-lt"/>
          <a:ea typeface="+mn-ea"/>
          <a:cs typeface="+mn-cs"/>
        </a:defRPr>
      </a:lvl5pPr>
      <a:lvl6pPr marL="4146827" indent="-376984" algn="l" defTabSz="1507937" rtl="0" eaLnBrk="1" latinLnBrk="0" hangingPunct="1">
        <a:lnSpc>
          <a:spcPct val="90000"/>
        </a:lnSpc>
        <a:spcBef>
          <a:spcPts val="825"/>
        </a:spcBef>
        <a:buFont typeface="Arial" panose="020B0604020202020204" pitchFamily="34" charset="0"/>
        <a:buChar char="•"/>
        <a:defRPr sz="2968" kern="1200">
          <a:solidFill>
            <a:schemeClr val="tx1"/>
          </a:solidFill>
          <a:latin typeface="+mn-lt"/>
          <a:ea typeface="+mn-ea"/>
          <a:cs typeface="+mn-cs"/>
        </a:defRPr>
      </a:lvl6pPr>
      <a:lvl7pPr marL="4900795" indent="-376984" algn="l" defTabSz="1507937" rtl="0" eaLnBrk="1" latinLnBrk="0" hangingPunct="1">
        <a:lnSpc>
          <a:spcPct val="90000"/>
        </a:lnSpc>
        <a:spcBef>
          <a:spcPts val="825"/>
        </a:spcBef>
        <a:buFont typeface="Arial" panose="020B0604020202020204" pitchFamily="34" charset="0"/>
        <a:buChar char="•"/>
        <a:defRPr sz="2968" kern="1200">
          <a:solidFill>
            <a:schemeClr val="tx1"/>
          </a:solidFill>
          <a:latin typeface="+mn-lt"/>
          <a:ea typeface="+mn-ea"/>
          <a:cs typeface="+mn-cs"/>
        </a:defRPr>
      </a:lvl7pPr>
      <a:lvl8pPr marL="5654764" indent="-376984" algn="l" defTabSz="1507937" rtl="0" eaLnBrk="1" latinLnBrk="0" hangingPunct="1">
        <a:lnSpc>
          <a:spcPct val="90000"/>
        </a:lnSpc>
        <a:spcBef>
          <a:spcPts val="825"/>
        </a:spcBef>
        <a:buFont typeface="Arial" panose="020B0604020202020204" pitchFamily="34" charset="0"/>
        <a:buChar char="•"/>
        <a:defRPr sz="2968" kern="1200">
          <a:solidFill>
            <a:schemeClr val="tx1"/>
          </a:solidFill>
          <a:latin typeface="+mn-lt"/>
          <a:ea typeface="+mn-ea"/>
          <a:cs typeface="+mn-cs"/>
        </a:defRPr>
      </a:lvl8pPr>
      <a:lvl9pPr marL="6408732" indent="-376984" algn="l" defTabSz="1507937" rtl="0" eaLnBrk="1" latinLnBrk="0" hangingPunct="1">
        <a:lnSpc>
          <a:spcPct val="90000"/>
        </a:lnSpc>
        <a:spcBef>
          <a:spcPts val="825"/>
        </a:spcBef>
        <a:buFont typeface="Arial" panose="020B0604020202020204" pitchFamily="34" charset="0"/>
        <a:buChar char="•"/>
        <a:defRPr sz="2968" kern="1200">
          <a:solidFill>
            <a:schemeClr val="tx1"/>
          </a:solidFill>
          <a:latin typeface="+mn-lt"/>
          <a:ea typeface="+mn-ea"/>
          <a:cs typeface="+mn-cs"/>
        </a:defRPr>
      </a:lvl9pPr>
    </p:bodyStyle>
    <p:otherStyle>
      <a:defPPr>
        <a:defRPr lang="en-GB"/>
      </a:defPPr>
      <a:lvl1pPr marL="0" algn="l" defTabSz="1507937" rtl="0" eaLnBrk="1" latinLnBrk="0" hangingPunct="1">
        <a:defRPr sz="2968" kern="1200">
          <a:solidFill>
            <a:schemeClr val="tx1"/>
          </a:solidFill>
          <a:latin typeface="+mn-lt"/>
          <a:ea typeface="+mn-ea"/>
          <a:cs typeface="+mn-cs"/>
        </a:defRPr>
      </a:lvl1pPr>
      <a:lvl2pPr marL="753969" algn="l" defTabSz="1507937" rtl="0" eaLnBrk="1" latinLnBrk="0" hangingPunct="1">
        <a:defRPr sz="2968" kern="1200">
          <a:solidFill>
            <a:schemeClr val="tx1"/>
          </a:solidFill>
          <a:latin typeface="+mn-lt"/>
          <a:ea typeface="+mn-ea"/>
          <a:cs typeface="+mn-cs"/>
        </a:defRPr>
      </a:lvl2pPr>
      <a:lvl3pPr marL="1507937" algn="l" defTabSz="1507937" rtl="0" eaLnBrk="1" latinLnBrk="0" hangingPunct="1">
        <a:defRPr sz="2968" kern="1200">
          <a:solidFill>
            <a:schemeClr val="tx1"/>
          </a:solidFill>
          <a:latin typeface="+mn-lt"/>
          <a:ea typeface="+mn-ea"/>
          <a:cs typeface="+mn-cs"/>
        </a:defRPr>
      </a:lvl3pPr>
      <a:lvl4pPr marL="2261906" algn="l" defTabSz="1507937" rtl="0" eaLnBrk="1" latinLnBrk="0" hangingPunct="1">
        <a:defRPr sz="2968" kern="1200">
          <a:solidFill>
            <a:schemeClr val="tx1"/>
          </a:solidFill>
          <a:latin typeface="+mn-lt"/>
          <a:ea typeface="+mn-ea"/>
          <a:cs typeface="+mn-cs"/>
        </a:defRPr>
      </a:lvl4pPr>
      <a:lvl5pPr marL="3015874" algn="l" defTabSz="1507937" rtl="0" eaLnBrk="1" latinLnBrk="0" hangingPunct="1">
        <a:defRPr sz="2968" kern="1200">
          <a:solidFill>
            <a:schemeClr val="tx1"/>
          </a:solidFill>
          <a:latin typeface="+mn-lt"/>
          <a:ea typeface="+mn-ea"/>
          <a:cs typeface="+mn-cs"/>
        </a:defRPr>
      </a:lvl5pPr>
      <a:lvl6pPr marL="3769843" algn="l" defTabSz="1507937" rtl="0" eaLnBrk="1" latinLnBrk="0" hangingPunct="1">
        <a:defRPr sz="2968" kern="1200">
          <a:solidFill>
            <a:schemeClr val="tx1"/>
          </a:solidFill>
          <a:latin typeface="+mn-lt"/>
          <a:ea typeface="+mn-ea"/>
          <a:cs typeface="+mn-cs"/>
        </a:defRPr>
      </a:lvl6pPr>
      <a:lvl7pPr marL="4523811" algn="l" defTabSz="1507937" rtl="0" eaLnBrk="1" latinLnBrk="0" hangingPunct="1">
        <a:defRPr sz="2968" kern="1200">
          <a:solidFill>
            <a:schemeClr val="tx1"/>
          </a:solidFill>
          <a:latin typeface="+mn-lt"/>
          <a:ea typeface="+mn-ea"/>
          <a:cs typeface="+mn-cs"/>
        </a:defRPr>
      </a:lvl7pPr>
      <a:lvl8pPr marL="5277780" algn="l" defTabSz="1507937" rtl="0" eaLnBrk="1" latinLnBrk="0" hangingPunct="1">
        <a:defRPr sz="2968" kern="1200">
          <a:solidFill>
            <a:schemeClr val="tx1"/>
          </a:solidFill>
          <a:latin typeface="+mn-lt"/>
          <a:ea typeface="+mn-ea"/>
          <a:cs typeface="+mn-cs"/>
        </a:defRPr>
      </a:lvl8pPr>
      <a:lvl9pPr marL="6031748" algn="l" defTabSz="1507937" rtl="0" eaLnBrk="1" latinLnBrk="0" hangingPunct="1">
        <a:defRPr sz="2968"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4" name="Picture 3" descr="A black background with blue text&#10;&#10;Description automatically generated">
            <a:extLst>
              <a:ext uri="{FF2B5EF4-FFF2-40B4-BE49-F238E27FC236}">
                <a16:creationId xmlns:a16="http://schemas.microsoft.com/office/drawing/2014/main" id="{9F06D21E-B024-0A01-4D72-B02978013CBE}"/>
              </a:ext>
            </a:extLst>
          </p:cNvPr>
          <p:cNvPicPr>
            <a:picLocks noChangeAspect="1"/>
          </p:cNvPicPr>
          <p:nvPr userDrawn="1"/>
        </p:nvPicPr>
        <p:blipFill>
          <a:blip r:embed="rId8"/>
          <a:stretch>
            <a:fillRect/>
          </a:stretch>
        </p:blipFill>
        <p:spPr>
          <a:xfrm>
            <a:off x="755711" y="9333565"/>
            <a:ext cx="3690964" cy="1141845"/>
          </a:xfrm>
          <a:prstGeom prst="rect">
            <a:avLst/>
          </a:prstGeom>
        </p:spPr>
      </p:pic>
      <p:pic>
        <p:nvPicPr>
          <p:cNvPr id="5" name="Picture 4">
            <a:extLst>
              <a:ext uri="{FF2B5EF4-FFF2-40B4-BE49-F238E27FC236}">
                <a16:creationId xmlns:a16="http://schemas.microsoft.com/office/drawing/2014/main" id="{98121CE6-578C-C793-DCFE-7ABDEF135CCB}"/>
              </a:ext>
            </a:extLst>
          </p:cNvPr>
          <p:cNvPicPr>
            <a:picLocks noChangeAspect="1"/>
          </p:cNvPicPr>
          <p:nvPr userDrawn="1"/>
        </p:nvPicPr>
        <p:blipFill>
          <a:blip r:embed="rId9"/>
          <a:stretch>
            <a:fillRect/>
          </a:stretch>
        </p:blipFill>
        <p:spPr>
          <a:xfrm>
            <a:off x="15028430" y="739755"/>
            <a:ext cx="4321548" cy="1101571"/>
          </a:xfrm>
          <a:prstGeom prst="rect">
            <a:avLst/>
          </a:prstGeom>
        </p:spPr>
      </p:pic>
    </p:spTree>
    <p:extLst>
      <p:ext uri="{BB962C8B-B14F-4D97-AF65-F5344CB8AC3E}">
        <p14:creationId xmlns:p14="http://schemas.microsoft.com/office/powerpoint/2010/main" val="828365108"/>
      </p:ext>
    </p:extLst>
  </p:cSld>
  <p:clrMap bg1="lt1" tx1="dk1" bg2="lt2" tx2="dk2" accent1="accent1" accent2="accent2" accent3="accent3" accent4="accent4" accent5="accent5" accent6="accent6" hlink="hlink" folHlink="folHlink"/>
  <p:sldLayoutIdLst>
    <p:sldLayoutId id="2147483789" r:id="rId1"/>
    <p:sldLayoutId id="2147483790" r:id="rId2"/>
    <p:sldLayoutId id="2147483791" r:id="rId3"/>
    <p:sldLayoutId id="2147483792" r:id="rId4"/>
    <p:sldLayoutId id="2147483793" r:id="rId5"/>
    <p:sldLayoutId id="2147483794" r:id="rId6"/>
  </p:sldLayoutIdLst>
  <p:txStyles>
    <p:titleStyle>
      <a:lvl1pPr>
        <a:defRPr>
          <a:latin typeface="+mj-lt"/>
          <a:ea typeface="+mj-ea"/>
          <a:cs typeface="+mj-cs"/>
        </a:defRPr>
      </a:lvl1pPr>
    </p:titleStyle>
    <p:bodyStyle>
      <a:lvl1pPr marL="0">
        <a:defRPr>
          <a:latin typeface="+mn-lt"/>
          <a:ea typeface="+mn-ea"/>
          <a:cs typeface="+mn-cs"/>
        </a:defRPr>
      </a:lvl1pPr>
      <a:lvl2pPr marL="457246">
        <a:defRPr>
          <a:latin typeface="+mn-lt"/>
          <a:ea typeface="+mn-ea"/>
          <a:cs typeface="+mn-cs"/>
        </a:defRPr>
      </a:lvl2pPr>
      <a:lvl3pPr marL="914491">
        <a:defRPr>
          <a:latin typeface="+mn-lt"/>
          <a:ea typeface="+mn-ea"/>
          <a:cs typeface="+mn-cs"/>
        </a:defRPr>
      </a:lvl3pPr>
      <a:lvl4pPr marL="1371737">
        <a:defRPr>
          <a:latin typeface="+mn-lt"/>
          <a:ea typeface="+mn-ea"/>
          <a:cs typeface="+mn-cs"/>
        </a:defRPr>
      </a:lvl4pPr>
      <a:lvl5pPr marL="1828983">
        <a:defRPr>
          <a:latin typeface="+mn-lt"/>
          <a:ea typeface="+mn-ea"/>
          <a:cs typeface="+mn-cs"/>
        </a:defRPr>
      </a:lvl5pPr>
      <a:lvl6pPr marL="2286229">
        <a:defRPr>
          <a:latin typeface="+mn-lt"/>
          <a:ea typeface="+mn-ea"/>
          <a:cs typeface="+mn-cs"/>
        </a:defRPr>
      </a:lvl6pPr>
      <a:lvl7pPr marL="2743474">
        <a:defRPr>
          <a:latin typeface="+mn-lt"/>
          <a:ea typeface="+mn-ea"/>
          <a:cs typeface="+mn-cs"/>
        </a:defRPr>
      </a:lvl7pPr>
      <a:lvl8pPr marL="3200720">
        <a:defRPr>
          <a:latin typeface="+mn-lt"/>
          <a:ea typeface="+mn-ea"/>
          <a:cs typeface="+mn-cs"/>
        </a:defRPr>
      </a:lvl8pPr>
      <a:lvl9pPr marL="3657966">
        <a:defRPr>
          <a:latin typeface="+mn-lt"/>
          <a:ea typeface="+mn-ea"/>
          <a:cs typeface="+mn-cs"/>
        </a:defRPr>
      </a:lvl9pPr>
    </p:bodyStyle>
    <p:otherStyle>
      <a:lvl1pPr marL="0">
        <a:defRPr>
          <a:latin typeface="+mn-lt"/>
          <a:ea typeface="+mn-ea"/>
          <a:cs typeface="+mn-cs"/>
        </a:defRPr>
      </a:lvl1pPr>
      <a:lvl2pPr marL="457246">
        <a:defRPr>
          <a:latin typeface="+mn-lt"/>
          <a:ea typeface="+mn-ea"/>
          <a:cs typeface="+mn-cs"/>
        </a:defRPr>
      </a:lvl2pPr>
      <a:lvl3pPr marL="914491">
        <a:defRPr>
          <a:latin typeface="+mn-lt"/>
          <a:ea typeface="+mn-ea"/>
          <a:cs typeface="+mn-cs"/>
        </a:defRPr>
      </a:lvl3pPr>
      <a:lvl4pPr marL="1371737">
        <a:defRPr>
          <a:latin typeface="+mn-lt"/>
          <a:ea typeface="+mn-ea"/>
          <a:cs typeface="+mn-cs"/>
        </a:defRPr>
      </a:lvl4pPr>
      <a:lvl5pPr marL="1828983">
        <a:defRPr>
          <a:latin typeface="+mn-lt"/>
          <a:ea typeface="+mn-ea"/>
          <a:cs typeface="+mn-cs"/>
        </a:defRPr>
      </a:lvl5pPr>
      <a:lvl6pPr marL="2286229">
        <a:defRPr>
          <a:latin typeface="+mn-lt"/>
          <a:ea typeface="+mn-ea"/>
          <a:cs typeface="+mn-cs"/>
        </a:defRPr>
      </a:lvl6pPr>
      <a:lvl7pPr marL="2743474">
        <a:defRPr>
          <a:latin typeface="+mn-lt"/>
          <a:ea typeface="+mn-ea"/>
          <a:cs typeface="+mn-cs"/>
        </a:defRPr>
      </a:lvl7pPr>
      <a:lvl8pPr marL="3200720">
        <a:defRPr>
          <a:latin typeface="+mn-lt"/>
          <a:ea typeface="+mn-ea"/>
          <a:cs typeface="+mn-cs"/>
        </a:defRPr>
      </a:lvl8pPr>
      <a:lvl9pPr marL="3657966">
        <a:defRPr>
          <a:latin typeface="+mn-lt"/>
          <a:ea typeface="+mn-ea"/>
          <a:cs typeface="+mn-cs"/>
        </a:defRPr>
      </a:lvl9pPr>
    </p:otherStyle>
  </p:txStyles>
</p:sldMaster>
</file>

<file path=ppt/slideMasters/slideMaster1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A09B4E6-EF76-11EE-3392-28FE1CA692F4}"/>
              </a:ext>
            </a:extLst>
          </p:cNvPr>
          <p:cNvSpPr>
            <a:spLocks noGrp="1"/>
          </p:cNvSpPr>
          <p:nvPr>
            <p:ph type="title"/>
          </p:nvPr>
        </p:nvSpPr>
        <p:spPr>
          <a:xfrm>
            <a:off x="1382266" y="602119"/>
            <a:ext cx="17341156" cy="2185952"/>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57299631-5E1D-B74C-5B03-ACA7B7BCAE5A}"/>
              </a:ext>
            </a:extLst>
          </p:cNvPr>
          <p:cNvSpPr>
            <a:spLocks noGrp="1"/>
          </p:cNvSpPr>
          <p:nvPr>
            <p:ph type="body" idx="1"/>
          </p:nvPr>
        </p:nvSpPr>
        <p:spPr>
          <a:xfrm>
            <a:off x="1382266" y="3010591"/>
            <a:ext cx="17341156" cy="7175679"/>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27806085-D5A7-96E0-B49A-0F268514BAED}"/>
              </a:ext>
            </a:extLst>
          </p:cNvPr>
          <p:cNvSpPr>
            <a:spLocks noGrp="1"/>
          </p:cNvSpPr>
          <p:nvPr>
            <p:ph type="dt" sz="half" idx="2"/>
          </p:nvPr>
        </p:nvSpPr>
        <p:spPr>
          <a:xfrm>
            <a:off x="1382266" y="10482093"/>
            <a:ext cx="4523780" cy="602118"/>
          </a:xfrm>
          <a:prstGeom prst="rect">
            <a:avLst/>
          </a:prstGeom>
        </p:spPr>
        <p:txBody>
          <a:bodyPr vert="horz" lIns="91440" tIns="45720" rIns="91440" bIns="45720" rtlCol="0" anchor="ctr"/>
          <a:lstStyle>
            <a:lvl1pPr algn="l">
              <a:defRPr sz="1979">
                <a:solidFill>
                  <a:schemeClr val="tx1">
                    <a:tint val="82000"/>
                  </a:schemeClr>
                </a:solidFill>
              </a:defRPr>
            </a:lvl1pPr>
          </a:lstStyle>
          <a:p>
            <a:fld id="{983591C0-8E51-4E72-897B-D13A95DE2F86}" type="datetimeFigureOut">
              <a:rPr lang="en-GB" smtClean="0"/>
              <a:t>16/09/2025</a:t>
            </a:fld>
            <a:endParaRPr lang="en-GB"/>
          </a:p>
        </p:txBody>
      </p:sp>
      <p:sp>
        <p:nvSpPr>
          <p:cNvPr id="5" name="Footer Placeholder 4">
            <a:extLst>
              <a:ext uri="{FF2B5EF4-FFF2-40B4-BE49-F238E27FC236}">
                <a16:creationId xmlns:a16="http://schemas.microsoft.com/office/drawing/2014/main" id="{C4E7CD44-1EFD-A41D-5367-DEBA919612D7}"/>
              </a:ext>
            </a:extLst>
          </p:cNvPr>
          <p:cNvSpPr>
            <a:spLocks noGrp="1"/>
          </p:cNvSpPr>
          <p:nvPr>
            <p:ph type="ftr" sz="quarter" idx="3"/>
          </p:nvPr>
        </p:nvSpPr>
        <p:spPr>
          <a:xfrm>
            <a:off x="6660009" y="10482093"/>
            <a:ext cx="6785670" cy="602118"/>
          </a:xfrm>
          <a:prstGeom prst="rect">
            <a:avLst/>
          </a:prstGeom>
        </p:spPr>
        <p:txBody>
          <a:bodyPr vert="horz" lIns="91440" tIns="45720" rIns="91440" bIns="45720" rtlCol="0" anchor="ctr"/>
          <a:lstStyle>
            <a:lvl1pPr algn="ctr">
              <a:defRPr sz="1979">
                <a:solidFill>
                  <a:schemeClr val="tx1">
                    <a:tint val="82000"/>
                  </a:schemeClr>
                </a:solidFill>
              </a:defRPr>
            </a:lvl1pPr>
          </a:lstStyle>
          <a:p>
            <a:endParaRPr lang="en-GB"/>
          </a:p>
        </p:txBody>
      </p:sp>
      <p:sp>
        <p:nvSpPr>
          <p:cNvPr id="6" name="Slide Number Placeholder 5">
            <a:extLst>
              <a:ext uri="{FF2B5EF4-FFF2-40B4-BE49-F238E27FC236}">
                <a16:creationId xmlns:a16="http://schemas.microsoft.com/office/drawing/2014/main" id="{DF6FE003-AA84-18AD-6F96-372DDF212F50}"/>
              </a:ext>
            </a:extLst>
          </p:cNvPr>
          <p:cNvSpPr>
            <a:spLocks noGrp="1"/>
          </p:cNvSpPr>
          <p:nvPr>
            <p:ph type="sldNum" sz="quarter" idx="4"/>
          </p:nvPr>
        </p:nvSpPr>
        <p:spPr>
          <a:xfrm>
            <a:off x="14199642" y="10482093"/>
            <a:ext cx="4523780" cy="602118"/>
          </a:xfrm>
          <a:prstGeom prst="rect">
            <a:avLst/>
          </a:prstGeom>
        </p:spPr>
        <p:txBody>
          <a:bodyPr vert="horz" lIns="91440" tIns="45720" rIns="91440" bIns="45720" rtlCol="0" anchor="ctr"/>
          <a:lstStyle>
            <a:lvl1pPr algn="r">
              <a:defRPr sz="1979">
                <a:solidFill>
                  <a:schemeClr val="tx1">
                    <a:tint val="82000"/>
                  </a:schemeClr>
                </a:solidFill>
              </a:defRPr>
            </a:lvl1pPr>
          </a:lstStyle>
          <a:p>
            <a:fld id="{8A25A9B9-B2CC-4CE9-9E9A-F0E085E3F9B2}" type="slidenum">
              <a:rPr lang="en-GB" smtClean="0"/>
              <a:t>‹#›</a:t>
            </a:fld>
            <a:endParaRPr lang="en-GB"/>
          </a:p>
        </p:txBody>
      </p:sp>
    </p:spTree>
    <p:extLst>
      <p:ext uri="{BB962C8B-B14F-4D97-AF65-F5344CB8AC3E}">
        <p14:creationId xmlns:p14="http://schemas.microsoft.com/office/powerpoint/2010/main" val="230621454"/>
      </p:ext>
    </p:extLst>
  </p:cSld>
  <p:clrMap bg1="lt1" tx1="dk1" bg2="lt2" tx2="dk2" accent1="accent1" accent2="accent2" accent3="accent3" accent4="accent4" accent5="accent5" accent6="accent6" hlink="hlink" folHlink="folHlink"/>
  <p:sldLayoutIdLst>
    <p:sldLayoutId id="2147483797" r:id="rId1"/>
    <p:sldLayoutId id="2147483798" r:id="rId2"/>
    <p:sldLayoutId id="2147483799" r:id="rId3"/>
    <p:sldLayoutId id="2147483800" r:id="rId4"/>
    <p:sldLayoutId id="2147483801" r:id="rId5"/>
    <p:sldLayoutId id="2147483802" r:id="rId6"/>
    <p:sldLayoutId id="2147483803" r:id="rId7"/>
    <p:sldLayoutId id="2147483804" r:id="rId8"/>
    <p:sldLayoutId id="2147483805" r:id="rId9"/>
    <p:sldLayoutId id="2147483806" r:id="rId10"/>
    <p:sldLayoutId id="2147483807" r:id="rId11"/>
    <p:sldLayoutId id="2147483808" r:id="rId12"/>
  </p:sldLayoutIdLst>
  <p:txStyles>
    <p:titleStyle>
      <a:lvl1pPr algn="l" defTabSz="1507937" rtl="0" eaLnBrk="1" latinLnBrk="0" hangingPunct="1">
        <a:lnSpc>
          <a:spcPct val="90000"/>
        </a:lnSpc>
        <a:spcBef>
          <a:spcPct val="0"/>
        </a:spcBef>
        <a:buNone/>
        <a:defRPr sz="7256" kern="1200">
          <a:solidFill>
            <a:schemeClr val="tx1"/>
          </a:solidFill>
          <a:latin typeface="+mj-lt"/>
          <a:ea typeface="+mj-ea"/>
          <a:cs typeface="+mj-cs"/>
        </a:defRPr>
      </a:lvl1pPr>
    </p:titleStyle>
    <p:bodyStyle>
      <a:lvl1pPr marL="376984" indent="-376984" algn="l" defTabSz="1507937" rtl="0" eaLnBrk="1" latinLnBrk="0" hangingPunct="1">
        <a:lnSpc>
          <a:spcPct val="90000"/>
        </a:lnSpc>
        <a:spcBef>
          <a:spcPts val="1649"/>
        </a:spcBef>
        <a:buFont typeface="Arial" panose="020B0604020202020204" pitchFamily="34" charset="0"/>
        <a:buChar char="•"/>
        <a:defRPr sz="4617" kern="1200">
          <a:solidFill>
            <a:schemeClr val="tx1"/>
          </a:solidFill>
          <a:latin typeface="+mn-lt"/>
          <a:ea typeface="+mn-ea"/>
          <a:cs typeface="+mn-cs"/>
        </a:defRPr>
      </a:lvl1pPr>
      <a:lvl2pPr marL="1130953" indent="-376984" algn="l" defTabSz="1507937" rtl="0" eaLnBrk="1" latinLnBrk="0" hangingPunct="1">
        <a:lnSpc>
          <a:spcPct val="90000"/>
        </a:lnSpc>
        <a:spcBef>
          <a:spcPts val="825"/>
        </a:spcBef>
        <a:buFont typeface="Arial" panose="020B0604020202020204" pitchFamily="34" charset="0"/>
        <a:buChar char="•"/>
        <a:defRPr sz="3958" kern="1200">
          <a:solidFill>
            <a:schemeClr val="tx1"/>
          </a:solidFill>
          <a:latin typeface="+mn-lt"/>
          <a:ea typeface="+mn-ea"/>
          <a:cs typeface="+mn-cs"/>
        </a:defRPr>
      </a:lvl2pPr>
      <a:lvl3pPr marL="1884921" indent="-376984" algn="l" defTabSz="1507937" rtl="0" eaLnBrk="1" latinLnBrk="0" hangingPunct="1">
        <a:lnSpc>
          <a:spcPct val="90000"/>
        </a:lnSpc>
        <a:spcBef>
          <a:spcPts val="825"/>
        </a:spcBef>
        <a:buFont typeface="Arial" panose="020B0604020202020204" pitchFamily="34" charset="0"/>
        <a:buChar char="•"/>
        <a:defRPr sz="3298" kern="1200">
          <a:solidFill>
            <a:schemeClr val="tx1"/>
          </a:solidFill>
          <a:latin typeface="+mn-lt"/>
          <a:ea typeface="+mn-ea"/>
          <a:cs typeface="+mn-cs"/>
        </a:defRPr>
      </a:lvl3pPr>
      <a:lvl4pPr marL="2638890" indent="-376984" algn="l" defTabSz="1507937" rtl="0" eaLnBrk="1" latinLnBrk="0" hangingPunct="1">
        <a:lnSpc>
          <a:spcPct val="90000"/>
        </a:lnSpc>
        <a:spcBef>
          <a:spcPts val="825"/>
        </a:spcBef>
        <a:buFont typeface="Arial" panose="020B0604020202020204" pitchFamily="34" charset="0"/>
        <a:buChar char="•"/>
        <a:defRPr sz="2968" kern="1200">
          <a:solidFill>
            <a:schemeClr val="tx1"/>
          </a:solidFill>
          <a:latin typeface="+mn-lt"/>
          <a:ea typeface="+mn-ea"/>
          <a:cs typeface="+mn-cs"/>
        </a:defRPr>
      </a:lvl4pPr>
      <a:lvl5pPr marL="3392858" indent="-376984" algn="l" defTabSz="1507937" rtl="0" eaLnBrk="1" latinLnBrk="0" hangingPunct="1">
        <a:lnSpc>
          <a:spcPct val="90000"/>
        </a:lnSpc>
        <a:spcBef>
          <a:spcPts val="825"/>
        </a:spcBef>
        <a:buFont typeface="Arial" panose="020B0604020202020204" pitchFamily="34" charset="0"/>
        <a:buChar char="•"/>
        <a:defRPr sz="2968" kern="1200">
          <a:solidFill>
            <a:schemeClr val="tx1"/>
          </a:solidFill>
          <a:latin typeface="+mn-lt"/>
          <a:ea typeface="+mn-ea"/>
          <a:cs typeface="+mn-cs"/>
        </a:defRPr>
      </a:lvl5pPr>
      <a:lvl6pPr marL="4146827" indent="-376984" algn="l" defTabSz="1507937" rtl="0" eaLnBrk="1" latinLnBrk="0" hangingPunct="1">
        <a:lnSpc>
          <a:spcPct val="90000"/>
        </a:lnSpc>
        <a:spcBef>
          <a:spcPts val="825"/>
        </a:spcBef>
        <a:buFont typeface="Arial" panose="020B0604020202020204" pitchFamily="34" charset="0"/>
        <a:buChar char="•"/>
        <a:defRPr sz="2968" kern="1200">
          <a:solidFill>
            <a:schemeClr val="tx1"/>
          </a:solidFill>
          <a:latin typeface="+mn-lt"/>
          <a:ea typeface="+mn-ea"/>
          <a:cs typeface="+mn-cs"/>
        </a:defRPr>
      </a:lvl6pPr>
      <a:lvl7pPr marL="4900795" indent="-376984" algn="l" defTabSz="1507937" rtl="0" eaLnBrk="1" latinLnBrk="0" hangingPunct="1">
        <a:lnSpc>
          <a:spcPct val="90000"/>
        </a:lnSpc>
        <a:spcBef>
          <a:spcPts val="825"/>
        </a:spcBef>
        <a:buFont typeface="Arial" panose="020B0604020202020204" pitchFamily="34" charset="0"/>
        <a:buChar char="•"/>
        <a:defRPr sz="2968" kern="1200">
          <a:solidFill>
            <a:schemeClr val="tx1"/>
          </a:solidFill>
          <a:latin typeface="+mn-lt"/>
          <a:ea typeface="+mn-ea"/>
          <a:cs typeface="+mn-cs"/>
        </a:defRPr>
      </a:lvl7pPr>
      <a:lvl8pPr marL="5654764" indent="-376984" algn="l" defTabSz="1507937" rtl="0" eaLnBrk="1" latinLnBrk="0" hangingPunct="1">
        <a:lnSpc>
          <a:spcPct val="90000"/>
        </a:lnSpc>
        <a:spcBef>
          <a:spcPts val="825"/>
        </a:spcBef>
        <a:buFont typeface="Arial" panose="020B0604020202020204" pitchFamily="34" charset="0"/>
        <a:buChar char="•"/>
        <a:defRPr sz="2968" kern="1200">
          <a:solidFill>
            <a:schemeClr val="tx1"/>
          </a:solidFill>
          <a:latin typeface="+mn-lt"/>
          <a:ea typeface="+mn-ea"/>
          <a:cs typeface="+mn-cs"/>
        </a:defRPr>
      </a:lvl8pPr>
      <a:lvl9pPr marL="6408732" indent="-376984" algn="l" defTabSz="1507937" rtl="0" eaLnBrk="1" latinLnBrk="0" hangingPunct="1">
        <a:lnSpc>
          <a:spcPct val="90000"/>
        </a:lnSpc>
        <a:spcBef>
          <a:spcPts val="825"/>
        </a:spcBef>
        <a:buFont typeface="Arial" panose="020B0604020202020204" pitchFamily="34" charset="0"/>
        <a:buChar char="•"/>
        <a:defRPr sz="2968" kern="1200">
          <a:solidFill>
            <a:schemeClr val="tx1"/>
          </a:solidFill>
          <a:latin typeface="+mn-lt"/>
          <a:ea typeface="+mn-ea"/>
          <a:cs typeface="+mn-cs"/>
        </a:defRPr>
      </a:lvl9pPr>
    </p:bodyStyle>
    <p:otherStyle>
      <a:defPPr>
        <a:defRPr lang="en-US"/>
      </a:defPPr>
      <a:lvl1pPr marL="0" algn="l" defTabSz="1507937" rtl="0" eaLnBrk="1" latinLnBrk="0" hangingPunct="1">
        <a:defRPr sz="2968" kern="1200">
          <a:solidFill>
            <a:schemeClr val="tx1"/>
          </a:solidFill>
          <a:latin typeface="+mn-lt"/>
          <a:ea typeface="+mn-ea"/>
          <a:cs typeface="+mn-cs"/>
        </a:defRPr>
      </a:lvl1pPr>
      <a:lvl2pPr marL="753969" algn="l" defTabSz="1507937" rtl="0" eaLnBrk="1" latinLnBrk="0" hangingPunct="1">
        <a:defRPr sz="2968" kern="1200">
          <a:solidFill>
            <a:schemeClr val="tx1"/>
          </a:solidFill>
          <a:latin typeface="+mn-lt"/>
          <a:ea typeface="+mn-ea"/>
          <a:cs typeface="+mn-cs"/>
        </a:defRPr>
      </a:lvl2pPr>
      <a:lvl3pPr marL="1507937" algn="l" defTabSz="1507937" rtl="0" eaLnBrk="1" latinLnBrk="0" hangingPunct="1">
        <a:defRPr sz="2968" kern="1200">
          <a:solidFill>
            <a:schemeClr val="tx1"/>
          </a:solidFill>
          <a:latin typeface="+mn-lt"/>
          <a:ea typeface="+mn-ea"/>
          <a:cs typeface="+mn-cs"/>
        </a:defRPr>
      </a:lvl3pPr>
      <a:lvl4pPr marL="2261906" algn="l" defTabSz="1507937" rtl="0" eaLnBrk="1" latinLnBrk="0" hangingPunct="1">
        <a:defRPr sz="2968" kern="1200">
          <a:solidFill>
            <a:schemeClr val="tx1"/>
          </a:solidFill>
          <a:latin typeface="+mn-lt"/>
          <a:ea typeface="+mn-ea"/>
          <a:cs typeface="+mn-cs"/>
        </a:defRPr>
      </a:lvl4pPr>
      <a:lvl5pPr marL="3015874" algn="l" defTabSz="1507937" rtl="0" eaLnBrk="1" latinLnBrk="0" hangingPunct="1">
        <a:defRPr sz="2968" kern="1200">
          <a:solidFill>
            <a:schemeClr val="tx1"/>
          </a:solidFill>
          <a:latin typeface="+mn-lt"/>
          <a:ea typeface="+mn-ea"/>
          <a:cs typeface="+mn-cs"/>
        </a:defRPr>
      </a:lvl5pPr>
      <a:lvl6pPr marL="3769843" algn="l" defTabSz="1507937" rtl="0" eaLnBrk="1" latinLnBrk="0" hangingPunct="1">
        <a:defRPr sz="2968" kern="1200">
          <a:solidFill>
            <a:schemeClr val="tx1"/>
          </a:solidFill>
          <a:latin typeface="+mn-lt"/>
          <a:ea typeface="+mn-ea"/>
          <a:cs typeface="+mn-cs"/>
        </a:defRPr>
      </a:lvl6pPr>
      <a:lvl7pPr marL="4523811" algn="l" defTabSz="1507937" rtl="0" eaLnBrk="1" latinLnBrk="0" hangingPunct="1">
        <a:defRPr sz="2968" kern="1200">
          <a:solidFill>
            <a:schemeClr val="tx1"/>
          </a:solidFill>
          <a:latin typeface="+mn-lt"/>
          <a:ea typeface="+mn-ea"/>
          <a:cs typeface="+mn-cs"/>
        </a:defRPr>
      </a:lvl7pPr>
      <a:lvl8pPr marL="5277780" algn="l" defTabSz="1507937" rtl="0" eaLnBrk="1" latinLnBrk="0" hangingPunct="1">
        <a:defRPr sz="2968" kern="1200">
          <a:solidFill>
            <a:schemeClr val="tx1"/>
          </a:solidFill>
          <a:latin typeface="+mn-lt"/>
          <a:ea typeface="+mn-ea"/>
          <a:cs typeface="+mn-cs"/>
        </a:defRPr>
      </a:lvl8pPr>
      <a:lvl9pPr marL="6031748" algn="l" defTabSz="1507937" rtl="0" eaLnBrk="1" latinLnBrk="0" hangingPunct="1">
        <a:defRPr sz="2968" kern="1200">
          <a:solidFill>
            <a:schemeClr val="tx1"/>
          </a:solidFill>
          <a:latin typeface="+mn-lt"/>
          <a:ea typeface="+mn-ea"/>
          <a:cs typeface="+mn-cs"/>
        </a:defRPr>
      </a:lvl9pPr>
    </p:otherStyle>
  </p:txStyles>
</p:sldMaster>
</file>

<file path=ppt/slideMasters/slideMaster1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4" name="Picture 3" descr="A black background with blue text&#10;&#10;Description automatically generated">
            <a:extLst>
              <a:ext uri="{FF2B5EF4-FFF2-40B4-BE49-F238E27FC236}">
                <a16:creationId xmlns:a16="http://schemas.microsoft.com/office/drawing/2014/main" id="{9F06D21E-B024-0A01-4D72-B02978013CBE}"/>
              </a:ext>
            </a:extLst>
          </p:cNvPr>
          <p:cNvPicPr>
            <a:picLocks noChangeAspect="1"/>
          </p:cNvPicPr>
          <p:nvPr userDrawn="1"/>
        </p:nvPicPr>
        <p:blipFill>
          <a:blip r:embed="rId9"/>
          <a:stretch>
            <a:fillRect/>
          </a:stretch>
        </p:blipFill>
        <p:spPr>
          <a:xfrm>
            <a:off x="755711" y="9333565"/>
            <a:ext cx="3690964" cy="1141845"/>
          </a:xfrm>
          <a:prstGeom prst="rect">
            <a:avLst/>
          </a:prstGeom>
        </p:spPr>
      </p:pic>
      <p:pic>
        <p:nvPicPr>
          <p:cNvPr id="5" name="Picture 4">
            <a:extLst>
              <a:ext uri="{FF2B5EF4-FFF2-40B4-BE49-F238E27FC236}">
                <a16:creationId xmlns:a16="http://schemas.microsoft.com/office/drawing/2014/main" id="{98121CE6-578C-C793-DCFE-7ABDEF135CCB}"/>
              </a:ext>
            </a:extLst>
          </p:cNvPr>
          <p:cNvPicPr>
            <a:picLocks noChangeAspect="1"/>
          </p:cNvPicPr>
          <p:nvPr userDrawn="1"/>
        </p:nvPicPr>
        <p:blipFill>
          <a:blip r:embed="rId10"/>
          <a:stretch>
            <a:fillRect/>
          </a:stretch>
        </p:blipFill>
        <p:spPr>
          <a:xfrm>
            <a:off x="15028430" y="739755"/>
            <a:ext cx="4321548" cy="1101571"/>
          </a:xfrm>
          <a:prstGeom prst="rect">
            <a:avLst/>
          </a:prstGeom>
        </p:spPr>
      </p:pic>
    </p:spTree>
    <p:extLst>
      <p:ext uri="{BB962C8B-B14F-4D97-AF65-F5344CB8AC3E}">
        <p14:creationId xmlns:p14="http://schemas.microsoft.com/office/powerpoint/2010/main" val="3611620162"/>
      </p:ext>
    </p:extLst>
  </p:cSld>
  <p:clrMap bg1="lt1" tx1="dk1" bg2="lt2" tx2="dk2" accent1="accent1" accent2="accent2" accent3="accent3" accent4="accent4" accent5="accent5" accent6="accent6" hlink="hlink" folHlink="folHlink"/>
  <p:sldLayoutIdLst>
    <p:sldLayoutId id="2147483810" r:id="rId1"/>
    <p:sldLayoutId id="2147483811" r:id="rId2"/>
    <p:sldLayoutId id="2147483812" r:id="rId3"/>
    <p:sldLayoutId id="2147483813" r:id="rId4"/>
    <p:sldLayoutId id="2147483814" r:id="rId5"/>
    <p:sldLayoutId id="2147483815" r:id="rId6"/>
    <p:sldLayoutId id="2147483816" r:id="rId7"/>
  </p:sldLayoutIdLst>
  <p:txStyles>
    <p:titleStyle>
      <a:lvl1pPr>
        <a:defRPr>
          <a:latin typeface="+mj-lt"/>
          <a:ea typeface="+mj-ea"/>
          <a:cs typeface="+mj-cs"/>
        </a:defRPr>
      </a:lvl1pPr>
    </p:titleStyle>
    <p:bodyStyle>
      <a:lvl1pPr marL="0">
        <a:defRPr>
          <a:latin typeface="+mn-lt"/>
          <a:ea typeface="+mn-ea"/>
          <a:cs typeface="+mn-cs"/>
        </a:defRPr>
      </a:lvl1pPr>
      <a:lvl2pPr marL="457246">
        <a:defRPr>
          <a:latin typeface="+mn-lt"/>
          <a:ea typeface="+mn-ea"/>
          <a:cs typeface="+mn-cs"/>
        </a:defRPr>
      </a:lvl2pPr>
      <a:lvl3pPr marL="914491">
        <a:defRPr>
          <a:latin typeface="+mn-lt"/>
          <a:ea typeface="+mn-ea"/>
          <a:cs typeface="+mn-cs"/>
        </a:defRPr>
      </a:lvl3pPr>
      <a:lvl4pPr marL="1371737">
        <a:defRPr>
          <a:latin typeface="+mn-lt"/>
          <a:ea typeface="+mn-ea"/>
          <a:cs typeface="+mn-cs"/>
        </a:defRPr>
      </a:lvl4pPr>
      <a:lvl5pPr marL="1828983">
        <a:defRPr>
          <a:latin typeface="+mn-lt"/>
          <a:ea typeface="+mn-ea"/>
          <a:cs typeface="+mn-cs"/>
        </a:defRPr>
      </a:lvl5pPr>
      <a:lvl6pPr marL="2286229">
        <a:defRPr>
          <a:latin typeface="+mn-lt"/>
          <a:ea typeface="+mn-ea"/>
          <a:cs typeface="+mn-cs"/>
        </a:defRPr>
      </a:lvl6pPr>
      <a:lvl7pPr marL="2743474">
        <a:defRPr>
          <a:latin typeface="+mn-lt"/>
          <a:ea typeface="+mn-ea"/>
          <a:cs typeface="+mn-cs"/>
        </a:defRPr>
      </a:lvl7pPr>
      <a:lvl8pPr marL="3200720">
        <a:defRPr>
          <a:latin typeface="+mn-lt"/>
          <a:ea typeface="+mn-ea"/>
          <a:cs typeface="+mn-cs"/>
        </a:defRPr>
      </a:lvl8pPr>
      <a:lvl9pPr marL="3657966">
        <a:defRPr>
          <a:latin typeface="+mn-lt"/>
          <a:ea typeface="+mn-ea"/>
          <a:cs typeface="+mn-cs"/>
        </a:defRPr>
      </a:lvl9pPr>
    </p:bodyStyle>
    <p:otherStyle>
      <a:lvl1pPr marL="0">
        <a:defRPr>
          <a:latin typeface="+mn-lt"/>
          <a:ea typeface="+mn-ea"/>
          <a:cs typeface="+mn-cs"/>
        </a:defRPr>
      </a:lvl1pPr>
      <a:lvl2pPr marL="457246">
        <a:defRPr>
          <a:latin typeface="+mn-lt"/>
          <a:ea typeface="+mn-ea"/>
          <a:cs typeface="+mn-cs"/>
        </a:defRPr>
      </a:lvl2pPr>
      <a:lvl3pPr marL="914491">
        <a:defRPr>
          <a:latin typeface="+mn-lt"/>
          <a:ea typeface="+mn-ea"/>
          <a:cs typeface="+mn-cs"/>
        </a:defRPr>
      </a:lvl3pPr>
      <a:lvl4pPr marL="1371737">
        <a:defRPr>
          <a:latin typeface="+mn-lt"/>
          <a:ea typeface="+mn-ea"/>
          <a:cs typeface="+mn-cs"/>
        </a:defRPr>
      </a:lvl4pPr>
      <a:lvl5pPr marL="1828983">
        <a:defRPr>
          <a:latin typeface="+mn-lt"/>
          <a:ea typeface="+mn-ea"/>
          <a:cs typeface="+mn-cs"/>
        </a:defRPr>
      </a:lvl5pPr>
      <a:lvl6pPr marL="2286229">
        <a:defRPr>
          <a:latin typeface="+mn-lt"/>
          <a:ea typeface="+mn-ea"/>
          <a:cs typeface="+mn-cs"/>
        </a:defRPr>
      </a:lvl6pPr>
      <a:lvl7pPr marL="2743474">
        <a:defRPr>
          <a:latin typeface="+mn-lt"/>
          <a:ea typeface="+mn-ea"/>
          <a:cs typeface="+mn-cs"/>
        </a:defRPr>
      </a:lvl7pPr>
      <a:lvl8pPr marL="3200720">
        <a:defRPr>
          <a:latin typeface="+mn-lt"/>
          <a:ea typeface="+mn-ea"/>
          <a:cs typeface="+mn-cs"/>
        </a:defRPr>
      </a:lvl8pPr>
      <a:lvl9pPr marL="3657966">
        <a:defRPr>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4" name="Picture 3" descr="A black background with blue text&#10;&#10;Description automatically generated">
            <a:extLst>
              <a:ext uri="{FF2B5EF4-FFF2-40B4-BE49-F238E27FC236}">
                <a16:creationId xmlns:a16="http://schemas.microsoft.com/office/drawing/2014/main" id="{9F06D21E-B024-0A01-4D72-B02978013CBE}"/>
              </a:ext>
            </a:extLst>
          </p:cNvPr>
          <p:cNvPicPr>
            <a:picLocks noChangeAspect="1"/>
          </p:cNvPicPr>
          <p:nvPr userDrawn="1"/>
        </p:nvPicPr>
        <p:blipFill>
          <a:blip r:embed="rId8"/>
          <a:stretch>
            <a:fillRect/>
          </a:stretch>
        </p:blipFill>
        <p:spPr>
          <a:xfrm>
            <a:off x="755711" y="9333565"/>
            <a:ext cx="3690964" cy="1141845"/>
          </a:xfrm>
          <a:prstGeom prst="rect">
            <a:avLst/>
          </a:prstGeom>
        </p:spPr>
      </p:pic>
      <p:pic>
        <p:nvPicPr>
          <p:cNvPr id="5" name="Picture 4">
            <a:extLst>
              <a:ext uri="{FF2B5EF4-FFF2-40B4-BE49-F238E27FC236}">
                <a16:creationId xmlns:a16="http://schemas.microsoft.com/office/drawing/2014/main" id="{98121CE6-578C-C793-DCFE-7ABDEF135CCB}"/>
              </a:ext>
            </a:extLst>
          </p:cNvPr>
          <p:cNvPicPr>
            <a:picLocks noChangeAspect="1"/>
          </p:cNvPicPr>
          <p:nvPr userDrawn="1"/>
        </p:nvPicPr>
        <p:blipFill>
          <a:blip r:embed="rId9"/>
          <a:stretch>
            <a:fillRect/>
          </a:stretch>
        </p:blipFill>
        <p:spPr>
          <a:xfrm>
            <a:off x="15028430" y="739755"/>
            <a:ext cx="4321548" cy="1101571"/>
          </a:xfrm>
          <a:prstGeom prst="rect">
            <a:avLst/>
          </a:prstGeom>
        </p:spPr>
      </p:pic>
    </p:spTree>
    <p:extLst>
      <p:ext uri="{BB962C8B-B14F-4D97-AF65-F5344CB8AC3E}">
        <p14:creationId xmlns:p14="http://schemas.microsoft.com/office/powerpoint/2010/main" val="445358318"/>
      </p:ext>
    </p:extLst>
  </p:cSld>
  <p:clrMap bg1="lt1" tx1="dk1" bg2="lt2" tx2="dk2" accent1="accent1" accent2="accent2" accent3="accent3" accent4="accent4" accent5="accent5" accent6="accent6" hlink="hlink" folHlink="folHlink"/>
  <p:sldLayoutIdLst>
    <p:sldLayoutId id="2147483694" r:id="rId1"/>
    <p:sldLayoutId id="2147483695" r:id="rId2"/>
    <p:sldLayoutId id="2147483696" r:id="rId3"/>
    <p:sldLayoutId id="2147483697" r:id="rId4"/>
    <p:sldLayoutId id="2147483698" r:id="rId5"/>
    <p:sldLayoutId id="2147483699" r:id="rId6"/>
  </p:sldLayoutIdLst>
  <p:txStyles>
    <p:titleStyle>
      <a:lvl1pPr>
        <a:defRPr>
          <a:latin typeface="+mj-lt"/>
          <a:ea typeface="+mj-ea"/>
          <a:cs typeface="+mj-cs"/>
        </a:defRPr>
      </a:lvl1pPr>
    </p:titleStyle>
    <p:bodyStyle>
      <a:lvl1pPr marL="0">
        <a:defRPr>
          <a:latin typeface="+mn-lt"/>
          <a:ea typeface="+mn-ea"/>
          <a:cs typeface="+mn-cs"/>
        </a:defRPr>
      </a:lvl1pPr>
      <a:lvl2pPr marL="457246">
        <a:defRPr>
          <a:latin typeface="+mn-lt"/>
          <a:ea typeface="+mn-ea"/>
          <a:cs typeface="+mn-cs"/>
        </a:defRPr>
      </a:lvl2pPr>
      <a:lvl3pPr marL="914491">
        <a:defRPr>
          <a:latin typeface="+mn-lt"/>
          <a:ea typeface="+mn-ea"/>
          <a:cs typeface="+mn-cs"/>
        </a:defRPr>
      </a:lvl3pPr>
      <a:lvl4pPr marL="1371737">
        <a:defRPr>
          <a:latin typeface="+mn-lt"/>
          <a:ea typeface="+mn-ea"/>
          <a:cs typeface="+mn-cs"/>
        </a:defRPr>
      </a:lvl4pPr>
      <a:lvl5pPr marL="1828983">
        <a:defRPr>
          <a:latin typeface="+mn-lt"/>
          <a:ea typeface="+mn-ea"/>
          <a:cs typeface="+mn-cs"/>
        </a:defRPr>
      </a:lvl5pPr>
      <a:lvl6pPr marL="2286229">
        <a:defRPr>
          <a:latin typeface="+mn-lt"/>
          <a:ea typeface="+mn-ea"/>
          <a:cs typeface="+mn-cs"/>
        </a:defRPr>
      </a:lvl6pPr>
      <a:lvl7pPr marL="2743474">
        <a:defRPr>
          <a:latin typeface="+mn-lt"/>
          <a:ea typeface="+mn-ea"/>
          <a:cs typeface="+mn-cs"/>
        </a:defRPr>
      </a:lvl7pPr>
      <a:lvl8pPr marL="3200720">
        <a:defRPr>
          <a:latin typeface="+mn-lt"/>
          <a:ea typeface="+mn-ea"/>
          <a:cs typeface="+mn-cs"/>
        </a:defRPr>
      </a:lvl8pPr>
      <a:lvl9pPr marL="3657966">
        <a:defRPr>
          <a:latin typeface="+mn-lt"/>
          <a:ea typeface="+mn-ea"/>
          <a:cs typeface="+mn-cs"/>
        </a:defRPr>
      </a:lvl9pPr>
    </p:bodyStyle>
    <p:otherStyle>
      <a:lvl1pPr marL="0">
        <a:defRPr>
          <a:latin typeface="+mn-lt"/>
          <a:ea typeface="+mn-ea"/>
          <a:cs typeface="+mn-cs"/>
        </a:defRPr>
      </a:lvl1pPr>
      <a:lvl2pPr marL="457246">
        <a:defRPr>
          <a:latin typeface="+mn-lt"/>
          <a:ea typeface="+mn-ea"/>
          <a:cs typeface="+mn-cs"/>
        </a:defRPr>
      </a:lvl2pPr>
      <a:lvl3pPr marL="914491">
        <a:defRPr>
          <a:latin typeface="+mn-lt"/>
          <a:ea typeface="+mn-ea"/>
          <a:cs typeface="+mn-cs"/>
        </a:defRPr>
      </a:lvl3pPr>
      <a:lvl4pPr marL="1371737">
        <a:defRPr>
          <a:latin typeface="+mn-lt"/>
          <a:ea typeface="+mn-ea"/>
          <a:cs typeface="+mn-cs"/>
        </a:defRPr>
      </a:lvl4pPr>
      <a:lvl5pPr marL="1828983">
        <a:defRPr>
          <a:latin typeface="+mn-lt"/>
          <a:ea typeface="+mn-ea"/>
          <a:cs typeface="+mn-cs"/>
        </a:defRPr>
      </a:lvl5pPr>
      <a:lvl6pPr marL="2286229">
        <a:defRPr>
          <a:latin typeface="+mn-lt"/>
          <a:ea typeface="+mn-ea"/>
          <a:cs typeface="+mn-cs"/>
        </a:defRPr>
      </a:lvl6pPr>
      <a:lvl7pPr marL="2743474">
        <a:defRPr>
          <a:latin typeface="+mn-lt"/>
          <a:ea typeface="+mn-ea"/>
          <a:cs typeface="+mn-cs"/>
        </a:defRPr>
      </a:lvl7pPr>
      <a:lvl8pPr marL="3200720">
        <a:defRPr>
          <a:latin typeface="+mn-lt"/>
          <a:ea typeface="+mn-ea"/>
          <a:cs typeface="+mn-cs"/>
        </a:defRPr>
      </a:lvl8pPr>
      <a:lvl9pPr marL="3657966">
        <a:defRPr>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object 2">
            <a:extLst>
              <a:ext uri="{FF2B5EF4-FFF2-40B4-BE49-F238E27FC236}">
                <a16:creationId xmlns:a16="http://schemas.microsoft.com/office/drawing/2014/main" id="{D9AF0F01-5FF9-F09C-DDB3-0C0AB315ADC3}"/>
              </a:ext>
            </a:extLst>
          </p:cNvPr>
          <p:cNvSpPr/>
          <p:nvPr userDrawn="1"/>
        </p:nvSpPr>
        <p:spPr>
          <a:xfrm>
            <a:off x="0" y="-446"/>
            <a:ext cx="20105688" cy="11309608"/>
          </a:xfrm>
          <a:custGeom>
            <a:avLst/>
            <a:gdLst/>
            <a:ahLst/>
            <a:cxnLst/>
            <a:rect l="l" t="t" r="r" b="b"/>
            <a:pathLst>
              <a:path w="20104100" h="11308715">
                <a:moveTo>
                  <a:pt x="0" y="11308556"/>
                </a:moveTo>
                <a:lnTo>
                  <a:pt x="20104099" y="11308556"/>
                </a:lnTo>
                <a:lnTo>
                  <a:pt x="20104099" y="0"/>
                </a:lnTo>
                <a:lnTo>
                  <a:pt x="0" y="0"/>
                </a:lnTo>
                <a:lnTo>
                  <a:pt x="0" y="11308556"/>
                </a:lnTo>
                <a:close/>
              </a:path>
            </a:pathLst>
          </a:custGeom>
          <a:solidFill>
            <a:srgbClr val="1F355E"/>
          </a:solidFill>
        </p:spPr>
        <p:txBody>
          <a:bodyPr wrap="square" lIns="0" tIns="0" rIns="0" bIns="0" rtlCol="0"/>
          <a:lstStyle/>
          <a:p>
            <a:endParaRPr/>
          </a:p>
        </p:txBody>
      </p:sp>
      <p:pic>
        <p:nvPicPr>
          <p:cNvPr id="9" name="Picture 39">
            <a:extLst>
              <a:ext uri="{FF2B5EF4-FFF2-40B4-BE49-F238E27FC236}">
                <a16:creationId xmlns:a16="http://schemas.microsoft.com/office/drawing/2014/main" id="{759ACAD1-D133-C1E0-8B20-C493A7651410}"/>
              </a:ext>
            </a:extLst>
          </p:cNvPr>
          <p:cNvPicPr>
            <a:picLocks noChangeAspect="1"/>
          </p:cNvPicPr>
          <p:nvPr userDrawn="1"/>
        </p:nvPicPr>
        <p:blipFill>
          <a:blip r:embed="rId8"/>
          <a:stretch>
            <a:fillRect/>
          </a:stretch>
        </p:blipFill>
        <p:spPr>
          <a:xfrm>
            <a:off x="733699" y="751246"/>
            <a:ext cx="4225956" cy="1077204"/>
          </a:xfrm>
          <a:prstGeom prst="rect">
            <a:avLst/>
          </a:prstGeom>
        </p:spPr>
      </p:pic>
      <p:pic>
        <p:nvPicPr>
          <p:cNvPr id="10" name="Content Placeholder 9" descr="A black background with white text&#10;&#10;Description automatically generated">
            <a:extLst>
              <a:ext uri="{FF2B5EF4-FFF2-40B4-BE49-F238E27FC236}">
                <a16:creationId xmlns:a16="http://schemas.microsoft.com/office/drawing/2014/main" id="{77A7B19E-E40A-E314-E4D6-9DDE45399BB0}"/>
              </a:ext>
            </a:extLst>
          </p:cNvPr>
          <p:cNvPicPr>
            <a:picLocks noChangeAspect="1"/>
          </p:cNvPicPr>
          <p:nvPr userDrawn="1"/>
        </p:nvPicPr>
        <p:blipFill>
          <a:blip r:embed="rId9"/>
          <a:stretch>
            <a:fillRect/>
          </a:stretch>
        </p:blipFill>
        <p:spPr>
          <a:xfrm>
            <a:off x="726978" y="9333565"/>
            <a:ext cx="3690966" cy="1141845"/>
          </a:xfrm>
          <a:prstGeom prst="rect">
            <a:avLst/>
          </a:prstGeom>
        </p:spPr>
      </p:pic>
    </p:spTree>
    <p:extLst>
      <p:ext uri="{BB962C8B-B14F-4D97-AF65-F5344CB8AC3E}">
        <p14:creationId xmlns:p14="http://schemas.microsoft.com/office/powerpoint/2010/main" val="2251778348"/>
      </p:ext>
    </p:extLst>
  </p:cSld>
  <p:clrMap bg1="lt1" tx1="dk1" bg2="lt2" tx2="dk2" accent1="accent1" accent2="accent2" accent3="accent3" accent4="accent4" accent5="accent5" accent6="accent6" hlink="hlink" folHlink="folHlink"/>
  <p:sldLayoutIdLst>
    <p:sldLayoutId id="2147483712" r:id="rId1"/>
    <p:sldLayoutId id="2147483722" r:id="rId2"/>
    <p:sldLayoutId id="2147483711" r:id="rId3"/>
    <p:sldLayoutId id="2147483713" r:id="rId4"/>
    <p:sldLayoutId id="2147483714" r:id="rId5"/>
    <p:sldLayoutId id="2147483715" r:id="rId6"/>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pt-B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2" name="Picture 4" descr="A black background with blue text&#10;&#10;Description automatically generated">
            <a:extLst>
              <a:ext uri="{FF2B5EF4-FFF2-40B4-BE49-F238E27FC236}">
                <a16:creationId xmlns:a16="http://schemas.microsoft.com/office/drawing/2014/main" id="{25C07BA3-9066-96C0-1A4F-39B4D3E15B4A}"/>
              </a:ext>
            </a:extLst>
          </p:cNvPr>
          <p:cNvPicPr>
            <a:picLocks noChangeAspect="1"/>
          </p:cNvPicPr>
          <p:nvPr userDrawn="1"/>
        </p:nvPicPr>
        <p:blipFill>
          <a:blip r:embed="rId8"/>
          <a:stretch>
            <a:fillRect/>
          </a:stretch>
        </p:blipFill>
        <p:spPr>
          <a:xfrm>
            <a:off x="755711" y="9333565"/>
            <a:ext cx="3690964" cy="1141845"/>
          </a:xfrm>
          <a:prstGeom prst="rect">
            <a:avLst/>
          </a:prstGeom>
        </p:spPr>
      </p:pic>
      <p:pic>
        <p:nvPicPr>
          <p:cNvPr id="3" name="Picture 6">
            <a:extLst>
              <a:ext uri="{FF2B5EF4-FFF2-40B4-BE49-F238E27FC236}">
                <a16:creationId xmlns:a16="http://schemas.microsoft.com/office/drawing/2014/main" id="{65A37F4B-86DB-56EB-30D3-272527875853}"/>
              </a:ext>
            </a:extLst>
          </p:cNvPr>
          <p:cNvPicPr>
            <a:picLocks noChangeAspect="1"/>
          </p:cNvPicPr>
          <p:nvPr userDrawn="1"/>
        </p:nvPicPr>
        <p:blipFill>
          <a:blip r:embed="rId9"/>
          <a:stretch>
            <a:fillRect/>
          </a:stretch>
        </p:blipFill>
        <p:spPr>
          <a:xfrm>
            <a:off x="701699" y="739755"/>
            <a:ext cx="4321548" cy="1101571"/>
          </a:xfrm>
          <a:prstGeom prst="rect">
            <a:avLst/>
          </a:prstGeom>
        </p:spPr>
      </p:pic>
    </p:spTree>
    <p:extLst>
      <p:ext uri="{BB962C8B-B14F-4D97-AF65-F5344CB8AC3E}">
        <p14:creationId xmlns:p14="http://schemas.microsoft.com/office/powerpoint/2010/main" val="1095305777"/>
      </p:ext>
    </p:extLst>
  </p:cSld>
  <p:clrMap bg1="lt1" tx1="dk1" bg2="lt2" tx2="dk2" accent1="accent1" accent2="accent2" accent3="accent3" accent4="accent4" accent5="accent5" accent6="accent6" hlink="hlink" folHlink="folHlink"/>
  <p:sldLayoutIdLst>
    <p:sldLayoutId id="2147483717" r:id="rId1"/>
    <p:sldLayoutId id="2147483723" r:id="rId2"/>
    <p:sldLayoutId id="2147483718" r:id="rId3"/>
    <p:sldLayoutId id="2147483719" r:id="rId4"/>
    <p:sldLayoutId id="2147483720" r:id="rId5"/>
    <p:sldLayoutId id="2147483721" r:id="rId6"/>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pt-B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800263380"/>
      </p:ext>
    </p:extLst>
  </p:cSld>
  <p:clrMap bg1="lt1" tx1="dk1" bg2="lt2" tx2="dk2" accent1="accent1" accent2="accent2" accent3="accent3" accent4="accent4" accent5="accent5" accent6="accent6" hlink="hlink" folHlink="folHlink"/>
  <p:sldLayoutIdLst>
    <p:sldLayoutId id="2147483725" r:id="rId1"/>
    <p:sldLayoutId id="2147483728" r:id="rId2"/>
    <p:sldLayoutId id="2147483773" r:id="rId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pt-B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 name="object 2">
            <a:extLst>
              <a:ext uri="{FF2B5EF4-FFF2-40B4-BE49-F238E27FC236}">
                <a16:creationId xmlns:a16="http://schemas.microsoft.com/office/drawing/2014/main" id="{CC6DF583-6229-4B21-6A6F-414DD652D88E}"/>
              </a:ext>
            </a:extLst>
          </p:cNvPr>
          <p:cNvSpPr/>
          <p:nvPr userDrawn="1"/>
        </p:nvSpPr>
        <p:spPr>
          <a:xfrm>
            <a:off x="0" y="-446"/>
            <a:ext cx="20105688" cy="11309608"/>
          </a:xfrm>
          <a:custGeom>
            <a:avLst/>
            <a:gdLst/>
            <a:ahLst/>
            <a:cxnLst/>
            <a:rect l="l" t="t" r="r" b="b"/>
            <a:pathLst>
              <a:path w="20104100" h="11308715">
                <a:moveTo>
                  <a:pt x="0" y="11308556"/>
                </a:moveTo>
                <a:lnTo>
                  <a:pt x="20104099" y="11308556"/>
                </a:lnTo>
                <a:lnTo>
                  <a:pt x="20104099" y="0"/>
                </a:lnTo>
                <a:lnTo>
                  <a:pt x="0" y="0"/>
                </a:lnTo>
                <a:lnTo>
                  <a:pt x="0" y="11308556"/>
                </a:lnTo>
                <a:close/>
              </a:path>
            </a:pathLst>
          </a:custGeom>
          <a:solidFill>
            <a:srgbClr val="1F355E"/>
          </a:solidFill>
        </p:spPr>
        <p:txBody>
          <a:bodyPr wrap="square" lIns="0" tIns="0" rIns="0" bIns="0" rtlCol="0"/>
          <a:lstStyle/>
          <a:p>
            <a:endParaRPr/>
          </a:p>
        </p:txBody>
      </p:sp>
      <p:pic>
        <p:nvPicPr>
          <p:cNvPr id="4" name="Picture 45">
            <a:extLst>
              <a:ext uri="{FF2B5EF4-FFF2-40B4-BE49-F238E27FC236}">
                <a16:creationId xmlns:a16="http://schemas.microsoft.com/office/drawing/2014/main" id="{352CB714-0D0D-0137-2145-4628998E3503}"/>
              </a:ext>
            </a:extLst>
          </p:cNvPr>
          <p:cNvPicPr>
            <a:picLocks noChangeAspect="1"/>
          </p:cNvPicPr>
          <p:nvPr userDrawn="1"/>
        </p:nvPicPr>
        <p:blipFill>
          <a:blip r:embed="rId3"/>
          <a:stretch>
            <a:fillRect/>
          </a:stretch>
        </p:blipFill>
        <p:spPr>
          <a:xfrm>
            <a:off x="15124022" y="751246"/>
            <a:ext cx="4225956" cy="1077204"/>
          </a:xfrm>
          <a:prstGeom prst="rect">
            <a:avLst/>
          </a:prstGeom>
        </p:spPr>
      </p:pic>
      <p:pic>
        <p:nvPicPr>
          <p:cNvPr id="5" name="Picture 4">
            <a:extLst>
              <a:ext uri="{FF2B5EF4-FFF2-40B4-BE49-F238E27FC236}">
                <a16:creationId xmlns:a16="http://schemas.microsoft.com/office/drawing/2014/main" id="{6615C335-F55A-4D1C-A863-0249996E00C5}"/>
              </a:ext>
            </a:extLst>
          </p:cNvPr>
          <p:cNvPicPr>
            <a:picLocks noChangeAspect="1"/>
          </p:cNvPicPr>
          <p:nvPr userDrawn="1"/>
        </p:nvPicPr>
        <p:blipFill>
          <a:blip r:embed="rId4"/>
          <a:stretch>
            <a:fillRect/>
          </a:stretch>
        </p:blipFill>
        <p:spPr>
          <a:xfrm rot="10605549">
            <a:off x="10778872" y="4057117"/>
            <a:ext cx="11139024" cy="9093968"/>
          </a:xfrm>
          <a:prstGeom prst="rect">
            <a:avLst/>
          </a:prstGeom>
        </p:spPr>
      </p:pic>
      <p:pic>
        <p:nvPicPr>
          <p:cNvPr id="6" name="Content Placeholder 9" descr="A black background with white text&#10;&#10;Description automatically generated">
            <a:extLst>
              <a:ext uri="{FF2B5EF4-FFF2-40B4-BE49-F238E27FC236}">
                <a16:creationId xmlns:a16="http://schemas.microsoft.com/office/drawing/2014/main" id="{77F5684F-D2B3-6F5A-1982-4E939AFFA590}"/>
              </a:ext>
            </a:extLst>
          </p:cNvPr>
          <p:cNvPicPr>
            <a:picLocks noChangeAspect="1"/>
          </p:cNvPicPr>
          <p:nvPr userDrawn="1"/>
        </p:nvPicPr>
        <p:blipFill>
          <a:blip r:embed="rId5"/>
          <a:stretch>
            <a:fillRect/>
          </a:stretch>
        </p:blipFill>
        <p:spPr>
          <a:xfrm>
            <a:off x="726978" y="9333565"/>
            <a:ext cx="3690966" cy="1141845"/>
          </a:xfrm>
          <a:prstGeom prst="rect">
            <a:avLst/>
          </a:prstGeom>
        </p:spPr>
      </p:pic>
    </p:spTree>
    <p:extLst>
      <p:ext uri="{BB962C8B-B14F-4D97-AF65-F5344CB8AC3E}">
        <p14:creationId xmlns:p14="http://schemas.microsoft.com/office/powerpoint/2010/main" val="654077253"/>
      </p:ext>
    </p:extLst>
  </p:cSld>
  <p:clrMap bg1="lt1" tx1="dk1" bg2="lt2" tx2="dk2" accent1="accent1" accent2="accent2" accent3="accent3" accent4="accent4" accent5="accent5" accent6="accent6" hlink="hlink" folHlink="folHlink"/>
  <p:sldLayoutIdLst>
    <p:sldLayoutId id="2147483730" r:id="rId1"/>
  </p:sldLayoutIdLst>
  <p:txStyles>
    <p:titleStyle>
      <a:lvl1pPr>
        <a:defRPr>
          <a:latin typeface="+mj-lt"/>
          <a:ea typeface="+mj-ea"/>
          <a:cs typeface="+mj-cs"/>
        </a:defRPr>
      </a:lvl1pPr>
    </p:titleStyle>
    <p:bodyStyle>
      <a:lvl1pPr marL="0">
        <a:defRPr>
          <a:latin typeface="+mn-lt"/>
          <a:ea typeface="+mn-ea"/>
          <a:cs typeface="+mn-cs"/>
        </a:defRPr>
      </a:lvl1pPr>
      <a:lvl2pPr marL="457246">
        <a:defRPr>
          <a:latin typeface="+mn-lt"/>
          <a:ea typeface="+mn-ea"/>
          <a:cs typeface="+mn-cs"/>
        </a:defRPr>
      </a:lvl2pPr>
      <a:lvl3pPr marL="914491">
        <a:defRPr>
          <a:latin typeface="+mn-lt"/>
          <a:ea typeface="+mn-ea"/>
          <a:cs typeface="+mn-cs"/>
        </a:defRPr>
      </a:lvl3pPr>
      <a:lvl4pPr marL="1371737">
        <a:defRPr>
          <a:latin typeface="+mn-lt"/>
          <a:ea typeface="+mn-ea"/>
          <a:cs typeface="+mn-cs"/>
        </a:defRPr>
      </a:lvl4pPr>
      <a:lvl5pPr marL="1828983">
        <a:defRPr>
          <a:latin typeface="+mn-lt"/>
          <a:ea typeface="+mn-ea"/>
          <a:cs typeface="+mn-cs"/>
        </a:defRPr>
      </a:lvl5pPr>
      <a:lvl6pPr marL="2286229">
        <a:defRPr>
          <a:latin typeface="+mn-lt"/>
          <a:ea typeface="+mn-ea"/>
          <a:cs typeface="+mn-cs"/>
        </a:defRPr>
      </a:lvl6pPr>
      <a:lvl7pPr marL="2743474">
        <a:defRPr>
          <a:latin typeface="+mn-lt"/>
          <a:ea typeface="+mn-ea"/>
          <a:cs typeface="+mn-cs"/>
        </a:defRPr>
      </a:lvl7pPr>
      <a:lvl8pPr marL="3200720">
        <a:defRPr>
          <a:latin typeface="+mn-lt"/>
          <a:ea typeface="+mn-ea"/>
          <a:cs typeface="+mn-cs"/>
        </a:defRPr>
      </a:lvl8pPr>
      <a:lvl9pPr marL="3657966">
        <a:defRPr>
          <a:latin typeface="+mn-lt"/>
          <a:ea typeface="+mn-ea"/>
          <a:cs typeface="+mn-cs"/>
        </a:defRPr>
      </a:lvl9pPr>
    </p:bodyStyle>
    <p:otherStyle>
      <a:lvl1pPr marL="0">
        <a:defRPr>
          <a:latin typeface="+mn-lt"/>
          <a:ea typeface="+mn-ea"/>
          <a:cs typeface="+mn-cs"/>
        </a:defRPr>
      </a:lvl1pPr>
      <a:lvl2pPr marL="457246">
        <a:defRPr>
          <a:latin typeface="+mn-lt"/>
          <a:ea typeface="+mn-ea"/>
          <a:cs typeface="+mn-cs"/>
        </a:defRPr>
      </a:lvl2pPr>
      <a:lvl3pPr marL="914491">
        <a:defRPr>
          <a:latin typeface="+mn-lt"/>
          <a:ea typeface="+mn-ea"/>
          <a:cs typeface="+mn-cs"/>
        </a:defRPr>
      </a:lvl3pPr>
      <a:lvl4pPr marL="1371737">
        <a:defRPr>
          <a:latin typeface="+mn-lt"/>
          <a:ea typeface="+mn-ea"/>
          <a:cs typeface="+mn-cs"/>
        </a:defRPr>
      </a:lvl4pPr>
      <a:lvl5pPr marL="1828983">
        <a:defRPr>
          <a:latin typeface="+mn-lt"/>
          <a:ea typeface="+mn-ea"/>
          <a:cs typeface="+mn-cs"/>
        </a:defRPr>
      </a:lvl5pPr>
      <a:lvl6pPr marL="2286229">
        <a:defRPr>
          <a:latin typeface="+mn-lt"/>
          <a:ea typeface="+mn-ea"/>
          <a:cs typeface="+mn-cs"/>
        </a:defRPr>
      </a:lvl6pPr>
      <a:lvl7pPr marL="2743474">
        <a:defRPr>
          <a:latin typeface="+mn-lt"/>
          <a:ea typeface="+mn-ea"/>
          <a:cs typeface="+mn-cs"/>
        </a:defRPr>
      </a:lvl7pPr>
      <a:lvl8pPr marL="3200720">
        <a:defRPr>
          <a:latin typeface="+mn-lt"/>
          <a:ea typeface="+mn-ea"/>
          <a:cs typeface="+mn-cs"/>
        </a:defRPr>
      </a:lvl8pPr>
      <a:lvl9pPr marL="3657966">
        <a:defRPr>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382266" y="602119"/>
            <a:ext cx="17341156" cy="2185952"/>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1382266" y="3010591"/>
            <a:ext cx="17341156" cy="7175679"/>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1382266" y="10482093"/>
            <a:ext cx="4523780" cy="602118"/>
          </a:xfrm>
          <a:prstGeom prst="rect">
            <a:avLst/>
          </a:prstGeom>
        </p:spPr>
        <p:txBody>
          <a:bodyPr vert="horz" lIns="91440" tIns="45720" rIns="91440" bIns="45720" rtlCol="0" anchor="ctr"/>
          <a:lstStyle>
            <a:lvl1pPr algn="l">
              <a:defRPr sz="1979">
                <a:solidFill>
                  <a:schemeClr val="tx1">
                    <a:tint val="75000"/>
                  </a:schemeClr>
                </a:solidFill>
              </a:defRPr>
            </a:lvl1pPr>
          </a:lstStyle>
          <a:p>
            <a:fld id="{395737EB-C81B-4572-8A1C-16400FEF07F5}" type="datetimeFigureOut">
              <a:rPr lang="en-GB" smtClean="0"/>
              <a:t>16/09/2025</a:t>
            </a:fld>
            <a:endParaRPr lang="en-GB"/>
          </a:p>
        </p:txBody>
      </p:sp>
      <p:sp>
        <p:nvSpPr>
          <p:cNvPr id="5" name="Footer Placeholder 4"/>
          <p:cNvSpPr>
            <a:spLocks noGrp="1"/>
          </p:cNvSpPr>
          <p:nvPr>
            <p:ph type="ftr" sz="quarter" idx="3"/>
          </p:nvPr>
        </p:nvSpPr>
        <p:spPr>
          <a:xfrm>
            <a:off x="6660009" y="10482093"/>
            <a:ext cx="6785670" cy="602118"/>
          </a:xfrm>
          <a:prstGeom prst="rect">
            <a:avLst/>
          </a:prstGeom>
        </p:spPr>
        <p:txBody>
          <a:bodyPr vert="horz" lIns="91440" tIns="45720" rIns="91440" bIns="45720" rtlCol="0" anchor="ctr"/>
          <a:lstStyle>
            <a:lvl1pPr algn="ctr">
              <a:defRPr sz="1979">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14199642" y="10482093"/>
            <a:ext cx="4523780" cy="602118"/>
          </a:xfrm>
          <a:prstGeom prst="rect">
            <a:avLst/>
          </a:prstGeom>
        </p:spPr>
        <p:txBody>
          <a:bodyPr vert="horz" lIns="91440" tIns="45720" rIns="91440" bIns="45720" rtlCol="0" anchor="ctr"/>
          <a:lstStyle>
            <a:lvl1pPr algn="r">
              <a:defRPr sz="1979">
                <a:solidFill>
                  <a:schemeClr val="tx1">
                    <a:tint val="75000"/>
                  </a:schemeClr>
                </a:solidFill>
              </a:defRPr>
            </a:lvl1pPr>
          </a:lstStyle>
          <a:p>
            <a:fld id="{1C5F4030-F56C-4935-9E0F-578680E692CE}" type="slidenum">
              <a:rPr lang="en-GB" smtClean="0"/>
              <a:t>‹#›</a:t>
            </a:fld>
            <a:endParaRPr lang="en-GB"/>
          </a:p>
        </p:txBody>
      </p:sp>
    </p:spTree>
    <p:extLst>
      <p:ext uri="{BB962C8B-B14F-4D97-AF65-F5344CB8AC3E}">
        <p14:creationId xmlns:p14="http://schemas.microsoft.com/office/powerpoint/2010/main" val="2707498423"/>
      </p:ext>
    </p:extLst>
  </p:cSld>
  <p:clrMap bg1="lt1" tx1="dk1" bg2="lt2" tx2="dk2" accent1="accent1" accent2="accent2" accent3="accent3" accent4="accent4" accent5="accent5" accent6="accent6" hlink="hlink" folHlink="folHlink"/>
  <p:sldLayoutIdLst>
    <p:sldLayoutId id="2147483732" r:id="rId1"/>
    <p:sldLayoutId id="2147483733" r:id="rId2"/>
    <p:sldLayoutId id="2147483734" r:id="rId3"/>
    <p:sldLayoutId id="2147483735" r:id="rId4"/>
    <p:sldLayoutId id="2147483736" r:id="rId5"/>
    <p:sldLayoutId id="2147483737" r:id="rId6"/>
    <p:sldLayoutId id="2147483738" r:id="rId7"/>
    <p:sldLayoutId id="2147483739" r:id="rId8"/>
    <p:sldLayoutId id="2147483740" r:id="rId9"/>
    <p:sldLayoutId id="2147483741" r:id="rId10"/>
    <p:sldLayoutId id="2147483742" r:id="rId11"/>
  </p:sldLayoutIdLst>
  <p:txStyles>
    <p:titleStyle>
      <a:lvl1pPr algn="l" defTabSz="1507937" rtl="0" eaLnBrk="1" latinLnBrk="0" hangingPunct="1">
        <a:lnSpc>
          <a:spcPct val="90000"/>
        </a:lnSpc>
        <a:spcBef>
          <a:spcPct val="0"/>
        </a:spcBef>
        <a:buNone/>
        <a:defRPr sz="7256" kern="1200">
          <a:solidFill>
            <a:schemeClr val="tx1"/>
          </a:solidFill>
          <a:latin typeface="+mj-lt"/>
          <a:ea typeface="+mj-ea"/>
          <a:cs typeface="+mj-cs"/>
        </a:defRPr>
      </a:lvl1pPr>
    </p:titleStyle>
    <p:bodyStyle>
      <a:lvl1pPr marL="376984" indent="-376984" algn="l" defTabSz="1507937" rtl="0" eaLnBrk="1" latinLnBrk="0" hangingPunct="1">
        <a:lnSpc>
          <a:spcPct val="90000"/>
        </a:lnSpc>
        <a:spcBef>
          <a:spcPts val="1649"/>
        </a:spcBef>
        <a:buFont typeface="Arial" panose="020B0604020202020204" pitchFamily="34" charset="0"/>
        <a:buChar char="•"/>
        <a:defRPr sz="4617" kern="1200">
          <a:solidFill>
            <a:schemeClr val="tx1"/>
          </a:solidFill>
          <a:latin typeface="+mn-lt"/>
          <a:ea typeface="+mn-ea"/>
          <a:cs typeface="+mn-cs"/>
        </a:defRPr>
      </a:lvl1pPr>
      <a:lvl2pPr marL="1130953" indent="-376984" algn="l" defTabSz="1507937" rtl="0" eaLnBrk="1" latinLnBrk="0" hangingPunct="1">
        <a:lnSpc>
          <a:spcPct val="90000"/>
        </a:lnSpc>
        <a:spcBef>
          <a:spcPts val="825"/>
        </a:spcBef>
        <a:buFont typeface="Arial" panose="020B0604020202020204" pitchFamily="34" charset="0"/>
        <a:buChar char="•"/>
        <a:defRPr sz="3958" kern="1200">
          <a:solidFill>
            <a:schemeClr val="tx1"/>
          </a:solidFill>
          <a:latin typeface="+mn-lt"/>
          <a:ea typeface="+mn-ea"/>
          <a:cs typeface="+mn-cs"/>
        </a:defRPr>
      </a:lvl2pPr>
      <a:lvl3pPr marL="1884921" indent="-376984" algn="l" defTabSz="1507937" rtl="0" eaLnBrk="1" latinLnBrk="0" hangingPunct="1">
        <a:lnSpc>
          <a:spcPct val="90000"/>
        </a:lnSpc>
        <a:spcBef>
          <a:spcPts val="825"/>
        </a:spcBef>
        <a:buFont typeface="Arial" panose="020B0604020202020204" pitchFamily="34" charset="0"/>
        <a:buChar char="•"/>
        <a:defRPr sz="3298" kern="1200">
          <a:solidFill>
            <a:schemeClr val="tx1"/>
          </a:solidFill>
          <a:latin typeface="+mn-lt"/>
          <a:ea typeface="+mn-ea"/>
          <a:cs typeface="+mn-cs"/>
        </a:defRPr>
      </a:lvl3pPr>
      <a:lvl4pPr marL="2638890" indent="-376984" algn="l" defTabSz="1507937" rtl="0" eaLnBrk="1" latinLnBrk="0" hangingPunct="1">
        <a:lnSpc>
          <a:spcPct val="90000"/>
        </a:lnSpc>
        <a:spcBef>
          <a:spcPts val="825"/>
        </a:spcBef>
        <a:buFont typeface="Arial" panose="020B0604020202020204" pitchFamily="34" charset="0"/>
        <a:buChar char="•"/>
        <a:defRPr sz="2968" kern="1200">
          <a:solidFill>
            <a:schemeClr val="tx1"/>
          </a:solidFill>
          <a:latin typeface="+mn-lt"/>
          <a:ea typeface="+mn-ea"/>
          <a:cs typeface="+mn-cs"/>
        </a:defRPr>
      </a:lvl4pPr>
      <a:lvl5pPr marL="3392858" indent="-376984" algn="l" defTabSz="1507937" rtl="0" eaLnBrk="1" latinLnBrk="0" hangingPunct="1">
        <a:lnSpc>
          <a:spcPct val="90000"/>
        </a:lnSpc>
        <a:spcBef>
          <a:spcPts val="825"/>
        </a:spcBef>
        <a:buFont typeface="Arial" panose="020B0604020202020204" pitchFamily="34" charset="0"/>
        <a:buChar char="•"/>
        <a:defRPr sz="2968" kern="1200">
          <a:solidFill>
            <a:schemeClr val="tx1"/>
          </a:solidFill>
          <a:latin typeface="+mn-lt"/>
          <a:ea typeface="+mn-ea"/>
          <a:cs typeface="+mn-cs"/>
        </a:defRPr>
      </a:lvl5pPr>
      <a:lvl6pPr marL="4146827" indent="-376984" algn="l" defTabSz="1507937" rtl="0" eaLnBrk="1" latinLnBrk="0" hangingPunct="1">
        <a:lnSpc>
          <a:spcPct val="90000"/>
        </a:lnSpc>
        <a:spcBef>
          <a:spcPts val="825"/>
        </a:spcBef>
        <a:buFont typeface="Arial" panose="020B0604020202020204" pitchFamily="34" charset="0"/>
        <a:buChar char="•"/>
        <a:defRPr sz="2968" kern="1200">
          <a:solidFill>
            <a:schemeClr val="tx1"/>
          </a:solidFill>
          <a:latin typeface="+mn-lt"/>
          <a:ea typeface="+mn-ea"/>
          <a:cs typeface="+mn-cs"/>
        </a:defRPr>
      </a:lvl6pPr>
      <a:lvl7pPr marL="4900795" indent="-376984" algn="l" defTabSz="1507937" rtl="0" eaLnBrk="1" latinLnBrk="0" hangingPunct="1">
        <a:lnSpc>
          <a:spcPct val="90000"/>
        </a:lnSpc>
        <a:spcBef>
          <a:spcPts val="825"/>
        </a:spcBef>
        <a:buFont typeface="Arial" panose="020B0604020202020204" pitchFamily="34" charset="0"/>
        <a:buChar char="•"/>
        <a:defRPr sz="2968" kern="1200">
          <a:solidFill>
            <a:schemeClr val="tx1"/>
          </a:solidFill>
          <a:latin typeface="+mn-lt"/>
          <a:ea typeface="+mn-ea"/>
          <a:cs typeface="+mn-cs"/>
        </a:defRPr>
      </a:lvl7pPr>
      <a:lvl8pPr marL="5654764" indent="-376984" algn="l" defTabSz="1507937" rtl="0" eaLnBrk="1" latinLnBrk="0" hangingPunct="1">
        <a:lnSpc>
          <a:spcPct val="90000"/>
        </a:lnSpc>
        <a:spcBef>
          <a:spcPts val="825"/>
        </a:spcBef>
        <a:buFont typeface="Arial" panose="020B0604020202020204" pitchFamily="34" charset="0"/>
        <a:buChar char="•"/>
        <a:defRPr sz="2968" kern="1200">
          <a:solidFill>
            <a:schemeClr val="tx1"/>
          </a:solidFill>
          <a:latin typeface="+mn-lt"/>
          <a:ea typeface="+mn-ea"/>
          <a:cs typeface="+mn-cs"/>
        </a:defRPr>
      </a:lvl8pPr>
      <a:lvl9pPr marL="6408732" indent="-376984" algn="l" defTabSz="1507937" rtl="0" eaLnBrk="1" latinLnBrk="0" hangingPunct="1">
        <a:lnSpc>
          <a:spcPct val="90000"/>
        </a:lnSpc>
        <a:spcBef>
          <a:spcPts val="825"/>
        </a:spcBef>
        <a:buFont typeface="Arial" panose="020B0604020202020204" pitchFamily="34" charset="0"/>
        <a:buChar char="•"/>
        <a:defRPr sz="2968" kern="1200">
          <a:solidFill>
            <a:schemeClr val="tx1"/>
          </a:solidFill>
          <a:latin typeface="+mn-lt"/>
          <a:ea typeface="+mn-ea"/>
          <a:cs typeface="+mn-cs"/>
        </a:defRPr>
      </a:lvl9pPr>
    </p:bodyStyle>
    <p:otherStyle>
      <a:defPPr>
        <a:defRPr lang="en-US"/>
      </a:defPPr>
      <a:lvl1pPr marL="0" algn="l" defTabSz="1507937" rtl="0" eaLnBrk="1" latinLnBrk="0" hangingPunct="1">
        <a:defRPr sz="2968" kern="1200">
          <a:solidFill>
            <a:schemeClr val="tx1"/>
          </a:solidFill>
          <a:latin typeface="+mn-lt"/>
          <a:ea typeface="+mn-ea"/>
          <a:cs typeface="+mn-cs"/>
        </a:defRPr>
      </a:lvl1pPr>
      <a:lvl2pPr marL="753969" algn="l" defTabSz="1507937" rtl="0" eaLnBrk="1" latinLnBrk="0" hangingPunct="1">
        <a:defRPr sz="2968" kern="1200">
          <a:solidFill>
            <a:schemeClr val="tx1"/>
          </a:solidFill>
          <a:latin typeface="+mn-lt"/>
          <a:ea typeface="+mn-ea"/>
          <a:cs typeface="+mn-cs"/>
        </a:defRPr>
      </a:lvl2pPr>
      <a:lvl3pPr marL="1507937" algn="l" defTabSz="1507937" rtl="0" eaLnBrk="1" latinLnBrk="0" hangingPunct="1">
        <a:defRPr sz="2968" kern="1200">
          <a:solidFill>
            <a:schemeClr val="tx1"/>
          </a:solidFill>
          <a:latin typeface="+mn-lt"/>
          <a:ea typeface="+mn-ea"/>
          <a:cs typeface="+mn-cs"/>
        </a:defRPr>
      </a:lvl3pPr>
      <a:lvl4pPr marL="2261906" algn="l" defTabSz="1507937" rtl="0" eaLnBrk="1" latinLnBrk="0" hangingPunct="1">
        <a:defRPr sz="2968" kern="1200">
          <a:solidFill>
            <a:schemeClr val="tx1"/>
          </a:solidFill>
          <a:latin typeface="+mn-lt"/>
          <a:ea typeface="+mn-ea"/>
          <a:cs typeface="+mn-cs"/>
        </a:defRPr>
      </a:lvl4pPr>
      <a:lvl5pPr marL="3015874" algn="l" defTabSz="1507937" rtl="0" eaLnBrk="1" latinLnBrk="0" hangingPunct="1">
        <a:defRPr sz="2968" kern="1200">
          <a:solidFill>
            <a:schemeClr val="tx1"/>
          </a:solidFill>
          <a:latin typeface="+mn-lt"/>
          <a:ea typeface="+mn-ea"/>
          <a:cs typeface="+mn-cs"/>
        </a:defRPr>
      </a:lvl5pPr>
      <a:lvl6pPr marL="3769843" algn="l" defTabSz="1507937" rtl="0" eaLnBrk="1" latinLnBrk="0" hangingPunct="1">
        <a:defRPr sz="2968" kern="1200">
          <a:solidFill>
            <a:schemeClr val="tx1"/>
          </a:solidFill>
          <a:latin typeface="+mn-lt"/>
          <a:ea typeface="+mn-ea"/>
          <a:cs typeface="+mn-cs"/>
        </a:defRPr>
      </a:lvl6pPr>
      <a:lvl7pPr marL="4523811" algn="l" defTabSz="1507937" rtl="0" eaLnBrk="1" latinLnBrk="0" hangingPunct="1">
        <a:defRPr sz="2968" kern="1200">
          <a:solidFill>
            <a:schemeClr val="tx1"/>
          </a:solidFill>
          <a:latin typeface="+mn-lt"/>
          <a:ea typeface="+mn-ea"/>
          <a:cs typeface="+mn-cs"/>
        </a:defRPr>
      </a:lvl7pPr>
      <a:lvl8pPr marL="5277780" algn="l" defTabSz="1507937" rtl="0" eaLnBrk="1" latinLnBrk="0" hangingPunct="1">
        <a:defRPr sz="2968" kern="1200">
          <a:solidFill>
            <a:schemeClr val="tx1"/>
          </a:solidFill>
          <a:latin typeface="+mn-lt"/>
          <a:ea typeface="+mn-ea"/>
          <a:cs typeface="+mn-cs"/>
        </a:defRPr>
      </a:lvl8pPr>
      <a:lvl9pPr marL="6031748" algn="l" defTabSz="1507937" rtl="0" eaLnBrk="1" latinLnBrk="0" hangingPunct="1">
        <a:defRPr sz="2968"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382266" y="602120"/>
            <a:ext cx="17341156" cy="2185952"/>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1382266" y="3010591"/>
            <a:ext cx="17341156" cy="7175679"/>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1382266" y="10482095"/>
            <a:ext cx="4523780" cy="602118"/>
          </a:xfrm>
          <a:prstGeom prst="rect">
            <a:avLst/>
          </a:prstGeom>
        </p:spPr>
        <p:txBody>
          <a:bodyPr vert="horz" lIns="91440" tIns="45720" rIns="91440" bIns="45720" rtlCol="0" anchor="ctr"/>
          <a:lstStyle>
            <a:lvl1pPr algn="l">
              <a:defRPr sz="1979">
                <a:solidFill>
                  <a:schemeClr val="tx1">
                    <a:tint val="75000"/>
                  </a:schemeClr>
                </a:solidFill>
              </a:defRPr>
            </a:lvl1pPr>
          </a:lstStyle>
          <a:p>
            <a:fld id="{395737EB-C81B-4572-8A1C-16400FEF07F5}" type="datetimeFigureOut">
              <a:rPr lang="en-GB" smtClean="0"/>
              <a:t>16/09/2025</a:t>
            </a:fld>
            <a:endParaRPr lang="en-GB"/>
          </a:p>
        </p:txBody>
      </p:sp>
      <p:sp>
        <p:nvSpPr>
          <p:cNvPr id="5" name="Footer Placeholder 4"/>
          <p:cNvSpPr>
            <a:spLocks noGrp="1"/>
          </p:cNvSpPr>
          <p:nvPr>
            <p:ph type="ftr" sz="quarter" idx="3"/>
          </p:nvPr>
        </p:nvSpPr>
        <p:spPr>
          <a:xfrm>
            <a:off x="6660009" y="10482095"/>
            <a:ext cx="6785670" cy="602118"/>
          </a:xfrm>
          <a:prstGeom prst="rect">
            <a:avLst/>
          </a:prstGeom>
        </p:spPr>
        <p:txBody>
          <a:bodyPr vert="horz" lIns="91440" tIns="45720" rIns="91440" bIns="45720" rtlCol="0" anchor="ctr"/>
          <a:lstStyle>
            <a:lvl1pPr algn="ctr">
              <a:defRPr sz="1979">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14199642" y="10482095"/>
            <a:ext cx="4523780" cy="602118"/>
          </a:xfrm>
          <a:prstGeom prst="rect">
            <a:avLst/>
          </a:prstGeom>
        </p:spPr>
        <p:txBody>
          <a:bodyPr vert="horz" lIns="91440" tIns="45720" rIns="91440" bIns="45720" rtlCol="0" anchor="ctr"/>
          <a:lstStyle>
            <a:lvl1pPr algn="r">
              <a:defRPr sz="1979">
                <a:solidFill>
                  <a:schemeClr val="tx1">
                    <a:tint val="75000"/>
                  </a:schemeClr>
                </a:solidFill>
              </a:defRPr>
            </a:lvl1pPr>
          </a:lstStyle>
          <a:p>
            <a:fld id="{1C5F4030-F56C-4935-9E0F-578680E692CE}" type="slidenum">
              <a:rPr lang="en-GB" smtClean="0"/>
              <a:t>‹#›</a:t>
            </a:fld>
            <a:endParaRPr lang="en-GB"/>
          </a:p>
        </p:txBody>
      </p:sp>
    </p:spTree>
    <p:extLst>
      <p:ext uri="{BB962C8B-B14F-4D97-AF65-F5344CB8AC3E}">
        <p14:creationId xmlns:p14="http://schemas.microsoft.com/office/powerpoint/2010/main" val="2499625728"/>
      </p:ext>
    </p:extLst>
  </p:cSld>
  <p:clrMap bg1="lt1" tx1="dk1" bg2="lt2" tx2="dk2" accent1="accent1" accent2="accent2" accent3="accent3" accent4="accent4" accent5="accent5" accent6="accent6" hlink="hlink" folHlink="folHlink"/>
  <p:sldLayoutIdLst>
    <p:sldLayoutId id="2147483744" r:id="rId1"/>
    <p:sldLayoutId id="2147483745" r:id="rId2"/>
    <p:sldLayoutId id="2147483746" r:id="rId3"/>
    <p:sldLayoutId id="2147483747" r:id="rId4"/>
    <p:sldLayoutId id="2147483748" r:id="rId5"/>
    <p:sldLayoutId id="2147483749" r:id="rId6"/>
    <p:sldLayoutId id="2147483750" r:id="rId7"/>
    <p:sldLayoutId id="2147483751" r:id="rId8"/>
    <p:sldLayoutId id="2147483752" r:id="rId9"/>
    <p:sldLayoutId id="2147483753" r:id="rId10"/>
    <p:sldLayoutId id="2147483754" r:id="rId11"/>
  </p:sldLayoutIdLst>
  <p:txStyles>
    <p:titleStyle>
      <a:lvl1pPr algn="l" defTabSz="1507958" rtl="0" eaLnBrk="1" latinLnBrk="0" hangingPunct="1">
        <a:lnSpc>
          <a:spcPct val="90000"/>
        </a:lnSpc>
        <a:spcBef>
          <a:spcPct val="0"/>
        </a:spcBef>
        <a:buNone/>
        <a:defRPr sz="7256" kern="1200">
          <a:solidFill>
            <a:schemeClr val="tx1"/>
          </a:solidFill>
          <a:latin typeface="+mj-lt"/>
          <a:ea typeface="+mj-ea"/>
          <a:cs typeface="+mj-cs"/>
        </a:defRPr>
      </a:lvl1pPr>
    </p:titleStyle>
    <p:bodyStyle>
      <a:lvl1pPr marL="376989" indent="-376989" algn="l" defTabSz="1507958" rtl="0" eaLnBrk="1" latinLnBrk="0" hangingPunct="1">
        <a:lnSpc>
          <a:spcPct val="90000"/>
        </a:lnSpc>
        <a:spcBef>
          <a:spcPts val="1649"/>
        </a:spcBef>
        <a:buFont typeface="Arial" panose="020B0604020202020204" pitchFamily="34" charset="0"/>
        <a:buChar char="•"/>
        <a:defRPr sz="4617" kern="1200">
          <a:solidFill>
            <a:schemeClr val="tx1"/>
          </a:solidFill>
          <a:latin typeface="+mn-lt"/>
          <a:ea typeface="+mn-ea"/>
          <a:cs typeface="+mn-cs"/>
        </a:defRPr>
      </a:lvl1pPr>
      <a:lvl2pPr marL="1130969" indent="-376989" algn="l" defTabSz="1507958" rtl="0" eaLnBrk="1" latinLnBrk="0" hangingPunct="1">
        <a:lnSpc>
          <a:spcPct val="90000"/>
        </a:lnSpc>
        <a:spcBef>
          <a:spcPts val="825"/>
        </a:spcBef>
        <a:buFont typeface="Arial" panose="020B0604020202020204" pitchFamily="34" charset="0"/>
        <a:buChar char="•"/>
        <a:defRPr sz="3958" kern="1200">
          <a:solidFill>
            <a:schemeClr val="tx1"/>
          </a:solidFill>
          <a:latin typeface="+mn-lt"/>
          <a:ea typeface="+mn-ea"/>
          <a:cs typeface="+mn-cs"/>
        </a:defRPr>
      </a:lvl2pPr>
      <a:lvl3pPr marL="1884948" indent="-376989" algn="l" defTabSz="1507958" rtl="0" eaLnBrk="1" latinLnBrk="0" hangingPunct="1">
        <a:lnSpc>
          <a:spcPct val="90000"/>
        </a:lnSpc>
        <a:spcBef>
          <a:spcPts val="825"/>
        </a:spcBef>
        <a:buFont typeface="Arial" panose="020B0604020202020204" pitchFamily="34" charset="0"/>
        <a:buChar char="•"/>
        <a:defRPr sz="3298" kern="1200">
          <a:solidFill>
            <a:schemeClr val="tx1"/>
          </a:solidFill>
          <a:latin typeface="+mn-lt"/>
          <a:ea typeface="+mn-ea"/>
          <a:cs typeface="+mn-cs"/>
        </a:defRPr>
      </a:lvl3pPr>
      <a:lvl4pPr marL="2638928" indent="-376989" algn="l" defTabSz="1507958" rtl="0" eaLnBrk="1" latinLnBrk="0" hangingPunct="1">
        <a:lnSpc>
          <a:spcPct val="90000"/>
        </a:lnSpc>
        <a:spcBef>
          <a:spcPts val="825"/>
        </a:spcBef>
        <a:buFont typeface="Arial" panose="020B0604020202020204" pitchFamily="34" charset="0"/>
        <a:buChar char="•"/>
        <a:defRPr sz="2968" kern="1200">
          <a:solidFill>
            <a:schemeClr val="tx1"/>
          </a:solidFill>
          <a:latin typeface="+mn-lt"/>
          <a:ea typeface="+mn-ea"/>
          <a:cs typeface="+mn-cs"/>
        </a:defRPr>
      </a:lvl4pPr>
      <a:lvl5pPr marL="3392906" indent="-376989" algn="l" defTabSz="1507958" rtl="0" eaLnBrk="1" latinLnBrk="0" hangingPunct="1">
        <a:lnSpc>
          <a:spcPct val="90000"/>
        </a:lnSpc>
        <a:spcBef>
          <a:spcPts val="825"/>
        </a:spcBef>
        <a:buFont typeface="Arial" panose="020B0604020202020204" pitchFamily="34" charset="0"/>
        <a:buChar char="•"/>
        <a:defRPr sz="2968" kern="1200">
          <a:solidFill>
            <a:schemeClr val="tx1"/>
          </a:solidFill>
          <a:latin typeface="+mn-lt"/>
          <a:ea typeface="+mn-ea"/>
          <a:cs typeface="+mn-cs"/>
        </a:defRPr>
      </a:lvl5pPr>
      <a:lvl6pPr marL="4146886" indent="-376989" algn="l" defTabSz="1507958" rtl="0" eaLnBrk="1" latinLnBrk="0" hangingPunct="1">
        <a:lnSpc>
          <a:spcPct val="90000"/>
        </a:lnSpc>
        <a:spcBef>
          <a:spcPts val="825"/>
        </a:spcBef>
        <a:buFont typeface="Arial" panose="020B0604020202020204" pitchFamily="34" charset="0"/>
        <a:buChar char="•"/>
        <a:defRPr sz="2968" kern="1200">
          <a:solidFill>
            <a:schemeClr val="tx1"/>
          </a:solidFill>
          <a:latin typeface="+mn-lt"/>
          <a:ea typeface="+mn-ea"/>
          <a:cs typeface="+mn-cs"/>
        </a:defRPr>
      </a:lvl6pPr>
      <a:lvl7pPr marL="4900865" indent="-376989" algn="l" defTabSz="1507958" rtl="0" eaLnBrk="1" latinLnBrk="0" hangingPunct="1">
        <a:lnSpc>
          <a:spcPct val="90000"/>
        </a:lnSpc>
        <a:spcBef>
          <a:spcPts val="825"/>
        </a:spcBef>
        <a:buFont typeface="Arial" panose="020B0604020202020204" pitchFamily="34" charset="0"/>
        <a:buChar char="•"/>
        <a:defRPr sz="2968" kern="1200">
          <a:solidFill>
            <a:schemeClr val="tx1"/>
          </a:solidFill>
          <a:latin typeface="+mn-lt"/>
          <a:ea typeface="+mn-ea"/>
          <a:cs typeface="+mn-cs"/>
        </a:defRPr>
      </a:lvl7pPr>
      <a:lvl8pPr marL="5654845" indent="-376989" algn="l" defTabSz="1507958" rtl="0" eaLnBrk="1" latinLnBrk="0" hangingPunct="1">
        <a:lnSpc>
          <a:spcPct val="90000"/>
        </a:lnSpc>
        <a:spcBef>
          <a:spcPts val="825"/>
        </a:spcBef>
        <a:buFont typeface="Arial" panose="020B0604020202020204" pitchFamily="34" charset="0"/>
        <a:buChar char="•"/>
        <a:defRPr sz="2968" kern="1200">
          <a:solidFill>
            <a:schemeClr val="tx1"/>
          </a:solidFill>
          <a:latin typeface="+mn-lt"/>
          <a:ea typeface="+mn-ea"/>
          <a:cs typeface="+mn-cs"/>
        </a:defRPr>
      </a:lvl8pPr>
      <a:lvl9pPr marL="6408823" indent="-376989" algn="l" defTabSz="1507958" rtl="0" eaLnBrk="1" latinLnBrk="0" hangingPunct="1">
        <a:lnSpc>
          <a:spcPct val="90000"/>
        </a:lnSpc>
        <a:spcBef>
          <a:spcPts val="825"/>
        </a:spcBef>
        <a:buFont typeface="Arial" panose="020B0604020202020204" pitchFamily="34" charset="0"/>
        <a:buChar char="•"/>
        <a:defRPr sz="2968" kern="1200">
          <a:solidFill>
            <a:schemeClr val="tx1"/>
          </a:solidFill>
          <a:latin typeface="+mn-lt"/>
          <a:ea typeface="+mn-ea"/>
          <a:cs typeface="+mn-cs"/>
        </a:defRPr>
      </a:lvl9pPr>
    </p:bodyStyle>
    <p:otherStyle>
      <a:defPPr>
        <a:defRPr lang="en-US"/>
      </a:defPPr>
      <a:lvl1pPr marL="0" algn="l" defTabSz="1507958" rtl="0" eaLnBrk="1" latinLnBrk="0" hangingPunct="1">
        <a:defRPr sz="2968" kern="1200">
          <a:solidFill>
            <a:schemeClr val="tx1"/>
          </a:solidFill>
          <a:latin typeface="+mn-lt"/>
          <a:ea typeface="+mn-ea"/>
          <a:cs typeface="+mn-cs"/>
        </a:defRPr>
      </a:lvl1pPr>
      <a:lvl2pPr marL="753980" algn="l" defTabSz="1507958" rtl="0" eaLnBrk="1" latinLnBrk="0" hangingPunct="1">
        <a:defRPr sz="2968" kern="1200">
          <a:solidFill>
            <a:schemeClr val="tx1"/>
          </a:solidFill>
          <a:latin typeface="+mn-lt"/>
          <a:ea typeface="+mn-ea"/>
          <a:cs typeface="+mn-cs"/>
        </a:defRPr>
      </a:lvl2pPr>
      <a:lvl3pPr marL="1507958" algn="l" defTabSz="1507958" rtl="0" eaLnBrk="1" latinLnBrk="0" hangingPunct="1">
        <a:defRPr sz="2968" kern="1200">
          <a:solidFill>
            <a:schemeClr val="tx1"/>
          </a:solidFill>
          <a:latin typeface="+mn-lt"/>
          <a:ea typeface="+mn-ea"/>
          <a:cs typeface="+mn-cs"/>
        </a:defRPr>
      </a:lvl3pPr>
      <a:lvl4pPr marL="2261939" algn="l" defTabSz="1507958" rtl="0" eaLnBrk="1" latinLnBrk="0" hangingPunct="1">
        <a:defRPr sz="2968" kern="1200">
          <a:solidFill>
            <a:schemeClr val="tx1"/>
          </a:solidFill>
          <a:latin typeface="+mn-lt"/>
          <a:ea typeface="+mn-ea"/>
          <a:cs typeface="+mn-cs"/>
        </a:defRPr>
      </a:lvl4pPr>
      <a:lvl5pPr marL="3015917" algn="l" defTabSz="1507958" rtl="0" eaLnBrk="1" latinLnBrk="0" hangingPunct="1">
        <a:defRPr sz="2968" kern="1200">
          <a:solidFill>
            <a:schemeClr val="tx1"/>
          </a:solidFill>
          <a:latin typeface="+mn-lt"/>
          <a:ea typeface="+mn-ea"/>
          <a:cs typeface="+mn-cs"/>
        </a:defRPr>
      </a:lvl5pPr>
      <a:lvl6pPr marL="3769897" algn="l" defTabSz="1507958" rtl="0" eaLnBrk="1" latinLnBrk="0" hangingPunct="1">
        <a:defRPr sz="2968" kern="1200">
          <a:solidFill>
            <a:schemeClr val="tx1"/>
          </a:solidFill>
          <a:latin typeface="+mn-lt"/>
          <a:ea typeface="+mn-ea"/>
          <a:cs typeface="+mn-cs"/>
        </a:defRPr>
      </a:lvl6pPr>
      <a:lvl7pPr marL="4523875" algn="l" defTabSz="1507958" rtl="0" eaLnBrk="1" latinLnBrk="0" hangingPunct="1">
        <a:defRPr sz="2968" kern="1200">
          <a:solidFill>
            <a:schemeClr val="tx1"/>
          </a:solidFill>
          <a:latin typeface="+mn-lt"/>
          <a:ea typeface="+mn-ea"/>
          <a:cs typeface="+mn-cs"/>
        </a:defRPr>
      </a:lvl7pPr>
      <a:lvl8pPr marL="5277855" algn="l" defTabSz="1507958" rtl="0" eaLnBrk="1" latinLnBrk="0" hangingPunct="1">
        <a:defRPr sz="2968" kern="1200">
          <a:solidFill>
            <a:schemeClr val="tx1"/>
          </a:solidFill>
          <a:latin typeface="+mn-lt"/>
          <a:ea typeface="+mn-ea"/>
          <a:cs typeface="+mn-cs"/>
        </a:defRPr>
      </a:lvl8pPr>
      <a:lvl9pPr marL="6031834" algn="l" defTabSz="1507958" rtl="0" eaLnBrk="1" latinLnBrk="0" hangingPunct="1">
        <a:defRPr sz="2968"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7298EECB-4590-D42A-F2D2-A4717BF3596A}"/>
              </a:ext>
            </a:extLst>
          </p:cNvPr>
          <p:cNvSpPr>
            <a:spLocks noGrp="1"/>
          </p:cNvSpPr>
          <p:nvPr>
            <p:ph type="title"/>
          </p:nvPr>
        </p:nvSpPr>
        <p:spPr>
          <a:xfrm>
            <a:off x="1382266" y="602119"/>
            <a:ext cx="17341156" cy="2185952"/>
          </a:xfrm>
          <a:prstGeom prst="rect">
            <a:avLst/>
          </a:prstGeom>
        </p:spPr>
        <p:txBody>
          <a:bodyPr vert="horz" lIns="91440" tIns="45720" rIns="91440" bIns="45720" rtlCol="0" anchor="ctr">
            <a:normAutofit/>
          </a:bodyPr>
          <a:lstStyle/>
          <a:p>
            <a:r>
              <a:rPr lang="en-US" dirty="0"/>
              <a:t>Click to edit Master title style</a:t>
            </a:r>
            <a:endParaRPr lang="en-GB" dirty="0"/>
          </a:p>
        </p:txBody>
      </p:sp>
      <p:sp>
        <p:nvSpPr>
          <p:cNvPr id="3" name="Text Placeholder 2">
            <a:extLst>
              <a:ext uri="{FF2B5EF4-FFF2-40B4-BE49-F238E27FC236}">
                <a16:creationId xmlns:a16="http://schemas.microsoft.com/office/drawing/2014/main" id="{96AEEDB8-C292-448E-02AB-3D82FCB043C8}"/>
              </a:ext>
            </a:extLst>
          </p:cNvPr>
          <p:cNvSpPr>
            <a:spLocks noGrp="1"/>
          </p:cNvSpPr>
          <p:nvPr>
            <p:ph type="body" idx="1"/>
          </p:nvPr>
        </p:nvSpPr>
        <p:spPr>
          <a:xfrm>
            <a:off x="1382266" y="3010591"/>
            <a:ext cx="17341156" cy="7175679"/>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Tree>
    <p:extLst>
      <p:ext uri="{BB962C8B-B14F-4D97-AF65-F5344CB8AC3E}">
        <p14:creationId xmlns:p14="http://schemas.microsoft.com/office/powerpoint/2010/main" val="2676553296"/>
      </p:ext>
    </p:extLst>
  </p:cSld>
  <p:clrMap bg1="lt1" tx1="dk1" bg2="lt2" tx2="dk2" accent1="accent1" accent2="accent2" accent3="accent3" accent4="accent4" accent5="accent5" accent6="accent6" hlink="hlink" folHlink="folHlink"/>
  <p:sldLayoutIdLst>
    <p:sldLayoutId id="2147483756" r:id="rId1"/>
    <p:sldLayoutId id="2147483757" r:id="rId2"/>
    <p:sldLayoutId id="2147483758" r:id="rId3"/>
    <p:sldLayoutId id="2147483759" r:id="rId4"/>
    <p:sldLayoutId id="2147483760" r:id="rId5"/>
    <p:sldLayoutId id="2147483761" r:id="rId6"/>
    <p:sldLayoutId id="2147483762" r:id="rId7"/>
    <p:sldLayoutId id="2147483763" r:id="rId8"/>
    <p:sldLayoutId id="2147483764" r:id="rId9"/>
    <p:sldLayoutId id="2147483765" r:id="rId10"/>
    <p:sldLayoutId id="2147483766" r:id="rId11"/>
  </p:sldLayoutIdLst>
  <p:txStyles>
    <p:titleStyle>
      <a:lvl1pPr algn="l" defTabSz="1507937" rtl="0" eaLnBrk="1" latinLnBrk="0" hangingPunct="1">
        <a:lnSpc>
          <a:spcPct val="90000"/>
        </a:lnSpc>
        <a:spcBef>
          <a:spcPct val="0"/>
        </a:spcBef>
        <a:buNone/>
        <a:defRPr sz="7256" kern="1200">
          <a:solidFill>
            <a:schemeClr val="tx1"/>
          </a:solidFill>
          <a:latin typeface="+mj-lt"/>
          <a:ea typeface="+mj-ea"/>
          <a:cs typeface="+mj-cs"/>
        </a:defRPr>
      </a:lvl1pPr>
    </p:titleStyle>
    <p:bodyStyle>
      <a:lvl1pPr marL="376984" indent="-376984" algn="l" defTabSz="1507937" rtl="0" eaLnBrk="1" latinLnBrk="0" hangingPunct="1">
        <a:lnSpc>
          <a:spcPct val="90000"/>
        </a:lnSpc>
        <a:spcBef>
          <a:spcPts val="1649"/>
        </a:spcBef>
        <a:buFont typeface="Arial" panose="020B0604020202020204" pitchFamily="34" charset="0"/>
        <a:buChar char="•"/>
        <a:defRPr sz="4617" kern="1200">
          <a:solidFill>
            <a:schemeClr val="tx1"/>
          </a:solidFill>
          <a:latin typeface="+mn-lt"/>
          <a:ea typeface="+mn-ea"/>
          <a:cs typeface="+mn-cs"/>
        </a:defRPr>
      </a:lvl1pPr>
      <a:lvl2pPr marL="1130953" indent="-376984" algn="l" defTabSz="1507937" rtl="0" eaLnBrk="1" latinLnBrk="0" hangingPunct="1">
        <a:lnSpc>
          <a:spcPct val="90000"/>
        </a:lnSpc>
        <a:spcBef>
          <a:spcPts val="825"/>
        </a:spcBef>
        <a:buFont typeface="Arial" panose="020B0604020202020204" pitchFamily="34" charset="0"/>
        <a:buChar char="•"/>
        <a:defRPr sz="3958" kern="1200">
          <a:solidFill>
            <a:schemeClr val="tx1"/>
          </a:solidFill>
          <a:latin typeface="+mn-lt"/>
          <a:ea typeface="+mn-ea"/>
          <a:cs typeface="+mn-cs"/>
        </a:defRPr>
      </a:lvl2pPr>
      <a:lvl3pPr marL="1884921" indent="-376984" algn="l" defTabSz="1507937" rtl="0" eaLnBrk="1" latinLnBrk="0" hangingPunct="1">
        <a:lnSpc>
          <a:spcPct val="90000"/>
        </a:lnSpc>
        <a:spcBef>
          <a:spcPts val="825"/>
        </a:spcBef>
        <a:buFont typeface="Arial" panose="020B0604020202020204" pitchFamily="34" charset="0"/>
        <a:buChar char="•"/>
        <a:defRPr sz="3298" kern="1200">
          <a:solidFill>
            <a:schemeClr val="tx1"/>
          </a:solidFill>
          <a:latin typeface="+mn-lt"/>
          <a:ea typeface="+mn-ea"/>
          <a:cs typeface="+mn-cs"/>
        </a:defRPr>
      </a:lvl3pPr>
      <a:lvl4pPr marL="2638890" indent="-376984" algn="l" defTabSz="1507937" rtl="0" eaLnBrk="1" latinLnBrk="0" hangingPunct="1">
        <a:lnSpc>
          <a:spcPct val="90000"/>
        </a:lnSpc>
        <a:spcBef>
          <a:spcPts val="825"/>
        </a:spcBef>
        <a:buFont typeface="Arial" panose="020B0604020202020204" pitchFamily="34" charset="0"/>
        <a:buChar char="•"/>
        <a:defRPr sz="2968" kern="1200">
          <a:solidFill>
            <a:schemeClr val="tx1"/>
          </a:solidFill>
          <a:latin typeface="+mn-lt"/>
          <a:ea typeface="+mn-ea"/>
          <a:cs typeface="+mn-cs"/>
        </a:defRPr>
      </a:lvl4pPr>
      <a:lvl5pPr marL="3392858" indent="-376984" algn="l" defTabSz="1507937" rtl="0" eaLnBrk="1" latinLnBrk="0" hangingPunct="1">
        <a:lnSpc>
          <a:spcPct val="90000"/>
        </a:lnSpc>
        <a:spcBef>
          <a:spcPts val="825"/>
        </a:spcBef>
        <a:buFont typeface="Arial" panose="020B0604020202020204" pitchFamily="34" charset="0"/>
        <a:buChar char="•"/>
        <a:defRPr sz="2968" kern="1200">
          <a:solidFill>
            <a:schemeClr val="tx1"/>
          </a:solidFill>
          <a:latin typeface="+mn-lt"/>
          <a:ea typeface="+mn-ea"/>
          <a:cs typeface="+mn-cs"/>
        </a:defRPr>
      </a:lvl5pPr>
      <a:lvl6pPr marL="4146827" indent="-376984" algn="l" defTabSz="1507937" rtl="0" eaLnBrk="1" latinLnBrk="0" hangingPunct="1">
        <a:lnSpc>
          <a:spcPct val="90000"/>
        </a:lnSpc>
        <a:spcBef>
          <a:spcPts val="825"/>
        </a:spcBef>
        <a:buFont typeface="Arial" panose="020B0604020202020204" pitchFamily="34" charset="0"/>
        <a:buChar char="•"/>
        <a:defRPr sz="2968" kern="1200">
          <a:solidFill>
            <a:schemeClr val="tx1"/>
          </a:solidFill>
          <a:latin typeface="+mn-lt"/>
          <a:ea typeface="+mn-ea"/>
          <a:cs typeface="+mn-cs"/>
        </a:defRPr>
      </a:lvl6pPr>
      <a:lvl7pPr marL="4900795" indent="-376984" algn="l" defTabSz="1507937" rtl="0" eaLnBrk="1" latinLnBrk="0" hangingPunct="1">
        <a:lnSpc>
          <a:spcPct val="90000"/>
        </a:lnSpc>
        <a:spcBef>
          <a:spcPts val="825"/>
        </a:spcBef>
        <a:buFont typeface="Arial" panose="020B0604020202020204" pitchFamily="34" charset="0"/>
        <a:buChar char="•"/>
        <a:defRPr sz="2968" kern="1200">
          <a:solidFill>
            <a:schemeClr val="tx1"/>
          </a:solidFill>
          <a:latin typeface="+mn-lt"/>
          <a:ea typeface="+mn-ea"/>
          <a:cs typeface="+mn-cs"/>
        </a:defRPr>
      </a:lvl7pPr>
      <a:lvl8pPr marL="5654764" indent="-376984" algn="l" defTabSz="1507937" rtl="0" eaLnBrk="1" latinLnBrk="0" hangingPunct="1">
        <a:lnSpc>
          <a:spcPct val="90000"/>
        </a:lnSpc>
        <a:spcBef>
          <a:spcPts val="825"/>
        </a:spcBef>
        <a:buFont typeface="Arial" panose="020B0604020202020204" pitchFamily="34" charset="0"/>
        <a:buChar char="•"/>
        <a:defRPr sz="2968" kern="1200">
          <a:solidFill>
            <a:schemeClr val="tx1"/>
          </a:solidFill>
          <a:latin typeface="+mn-lt"/>
          <a:ea typeface="+mn-ea"/>
          <a:cs typeface="+mn-cs"/>
        </a:defRPr>
      </a:lvl8pPr>
      <a:lvl9pPr marL="6408732" indent="-376984" algn="l" defTabSz="1507937" rtl="0" eaLnBrk="1" latinLnBrk="0" hangingPunct="1">
        <a:lnSpc>
          <a:spcPct val="90000"/>
        </a:lnSpc>
        <a:spcBef>
          <a:spcPts val="825"/>
        </a:spcBef>
        <a:buFont typeface="Arial" panose="020B0604020202020204" pitchFamily="34" charset="0"/>
        <a:buChar char="•"/>
        <a:defRPr sz="2968" kern="1200">
          <a:solidFill>
            <a:schemeClr val="tx1"/>
          </a:solidFill>
          <a:latin typeface="+mn-lt"/>
          <a:ea typeface="+mn-ea"/>
          <a:cs typeface="+mn-cs"/>
        </a:defRPr>
      </a:lvl9pPr>
    </p:bodyStyle>
    <p:otherStyle>
      <a:defPPr>
        <a:defRPr lang="en-US"/>
      </a:defPPr>
      <a:lvl1pPr marL="0" algn="l" defTabSz="1507937" rtl="0" eaLnBrk="1" latinLnBrk="0" hangingPunct="1">
        <a:defRPr sz="2968" kern="1200">
          <a:solidFill>
            <a:schemeClr val="tx1"/>
          </a:solidFill>
          <a:latin typeface="+mn-lt"/>
          <a:ea typeface="+mn-ea"/>
          <a:cs typeface="+mn-cs"/>
        </a:defRPr>
      </a:lvl1pPr>
      <a:lvl2pPr marL="753969" algn="l" defTabSz="1507937" rtl="0" eaLnBrk="1" latinLnBrk="0" hangingPunct="1">
        <a:defRPr sz="2968" kern="1200">
          <a:solidFill>
            <a:schemeClr val="tx1"/>
          </a:solidFill>
          <a:latin typeface="+mn-lt"/>
          <a:ea typeface="+mn-ea"/>
          <a:cs typeface="+mn-cs"/>
        </a:defRPr>
      </a:lvl2pPr>
      <a:lvl3pPr marL="1507937" algn="l" defTabSz="1507937" rtl="0" eaLnBrk="1" latinLnBrk="0" hangingPunct="1">
        <a:defRPr sz="2968" kern="1200">
          <a:solidFill>
            <a:schemeClr val="tx1"/>
          </a:solidFill>
          <a:latin typeface="+mn-lt"/>
          <a:ea typeface="+mn-ea"/>
          <a:cs typeface="+mn-cs"/>
        </a:defRPr>
      </a:lvl3pPr>
      <a:lvl4pPr marL="2261906" algn="l" defTabSz="1507937" rtl="0" eaLnBrk="1" latinLnBrk="0" hangingPunct="1">
        <a:defRPr sz="2968" kern="1200">
          <a:solidFill>
            <a:schemeClr val="tx1"/>
          </a:solidFill>
          <a:latin typeface="+mn-lt"/>
          <a:ea typeface="+mn-ea"/>
          <a:cs typeface="+mn-cs"/>
        </a:defRPr>
      </a:lvl4pPr>
      <a:lvl5pPr marL="3015874" algn="l" defTabSz="1507937" rtl="0" eaLnBrk="1" latinLnBrk="0" hangingPunct="1">
        <a:defRPr sz="2968" kern="1200">
          <a:solidFill>
            <a:schemeClr val="tx1"/>
          </a:solidFill>
          <a:latin typeface="+mn-lt"/>
          <a:ea typeface="+mn-ea"/>
          <a:cs typeface="+mn-cs"/>
        </a:defRPr>
      </a:lvl5pPr>
      <a:lvl6pPr marL="3769843" algn="l" defTabSz="1507937" rtl="0" eaLnBrk="1" latinLnBrk="0" hangingPunct="1">
        <a:defRPr sz="2968" kern="1200">
          <a:solidFill>
            <a:schemeClr val="tx1"/>
          </a:solidFill>
          <a:latin typeface="+mn-lt"/>
          <a:ea typeface="+mn-ea"/>
          <a:cs typeface="+mn-cs"/>
        </a:defRPr>
      </a:lvl6pPr>
      <a:lvl7pPr marL="4523811" algn="l" defTabSz="1507937" rtl="0" eaLnBrk="1" latinLnBrk="0" hangingPunct="1">
        <a:defRPr sz="2968" kern="1200">
          <a:solidFill>
            <a:schemeClr val="tx1"/>
          </a:solidFill>
          <a:latin typeface="+mn-lt"/>
          <a:ea typeface="+mn-ea"/>
          <a:cs typeface="+mn-cs"/>
        </a:defRPr>
      </a:lvl7pPr>
      <a:lvl8pPr marL="5277780" algn="l" defTabSz="1507937" rtl="0" eaLnBrk="1" latinLnBrk="0" hangingPunct="1">
        <a:defRPr sz="2968" kern="1200">
          <a:solidFill>
            <a:schemeClr val="tx1"/>
          </a:solidFill>
          <a:latin typeface="+mn-lt"/>
          <a:ea typeface="+mn-ea"/>
          <a:cs typeface="+mn-cs"/>
        </a:defRPr>
      </a:lvl8pPr>
      <a:lvl9pPr marL="6031748" algn="l" defTabSz="1507937" rtl="0" eaLnBrk="1" latinLnBrk="0" hangingPunct="1">
        <a:defRPr sz="2968"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34.png"/><Relationship Id="rId1" Type="http://schemas.openxmlformats.org/officeDocument/2006/relationships/slideLayout" Target="../slideLayouts/slideLayout35.xml"/></Relationships>
</file>

<file path=ppt/slides/_rels/slide11.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35.xml"/></Relationships>
</file>

<file path=ppt/slides/_rels/slide12.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35.xml"/></Relationships>
</file>

<file path=ppt/slides/_rels/slide13.xml.rels><?xml version="1.0" encoding="UTF-8" standalone="yes"?>
<Relationships xmlns="http://schemas.openxmlformats.org/package/2006/relationships"><Relationship Id="rId8" Type="http://schemas.openxmlformats.org/officeDocument/2006/relationships/image" Target="../media/image38.png"/><Relationship Id="rId3" Type="http://schemas.openxmlformats.org/officeDocument/2006/relationships/image" Target="../media/image19.png"/><Relationship Id="rId7" Type="http://schemas.openxmlformats.org/officeDocument/2006/relationships/image" Target="../media/image37.png"/><Relationship Id="rId2" Type="http://schemas.openxmlformats.org/officeDocument/2006/relationships/hyperlink" Target="https://app.powerbi.com/groups/me/apps/b369379f-aa5b-4890-80cd-a0ae4c550b0c/reports/9b66533f-b1d2-405f-9d29-4c16155f0a55/ReportSection2b5d36c03ec96e829905?ctid=bb5628b8-e328-4082-a856-433c9edc8fae&amp;experience=power-bi" TargetMode="External"/><Relationship Id="rId1" Type="http://schemas.openxmlformats.org/officeDocument/2006/relationships/slideLayout" Target="../slideLayouts/slideLayout35.xml"/><Relationship Id="rId6" Type="http://schemas.openxmlformats.org/officeDocument/2006/relationships/image" Target="../media/image36.png"/><Relationship Id="rId5" Type="http://schemas.openxmlformats.org/officeDocument/2006/relationships/image" Target="../media/image35.png"/><Relationship Id="rId4" Type="http://schemas.openxmlformats.org/officeDocument/2006/relationships/image" Target="../media/image20.svg"/></Relationships>
</file>

<file path=ppt/slides/_rels/slide14.xml.rels><?xml version="1.0" encoding="UTF-8" standalone="yes"?>
<Relationships xmlns="http://schemas.openxmlformats.org/package/2006/relationships"><Relationship Id="rId8" Type="http://schemas.openxmlformats.org/officeDocument/2006/relationships/image" Target="../media/image42.svg"/><Relationship Id="rId13" Type="http://schemas.openxmlformats.org/officeDocument/2006/relationships/image" Target="../media/image47.png"/><Relationship Id="rId3" Type="http://schemas.openxmlformats.org/officeDocument/2006/relationships/hyperlink" Target="https://phw-tableau.cymru.nhs.uk/#/site/CorporateAnalyticsPreProduction/views/StatutoryMandatoryTraining_16959113156340/StatMandTraining?:iid=5" TargetMode="External"/><Relationship Id="rId7" Type="http://schemas.openxmlformats.org/officeDocument/2006/relationships/image" Target="../media/image41.png"/><Relationship Id="rId12" Type="http://schemas.openxmlformats.org/officeDocument/2006/relationships/image" Target="../media/image46.svg"/><Relationship Id="rId2" Type="http://schemas.openxmlformats.org/officeDocument/2006/relationships/notesSlide" Target="../notesSlides/notesSlide3.xml"/><Relationship Id="rId1" Type="http://schemas.openxmlformats.org/officeDocument/2006/relationships/slideLayout" Target="../slideLayouts/slideLayout29.xml"/><Relationship Id="rId6" Type="http://schemas.openxmlformats.org/officeDocument/2006/relationships/hyperlink" Target="https://phw-tableau.cymru.nhs.uk/t/CorporateAnalyticsPreProduction/views/PHWSicknessDashboard/PHWSicknessAbsence?%3Alinktarget=_self&amp;%3Aembed=yes#1" TargetMode="External"/><Relationship Id="rId11" Type="http://schemas.openxmlformats.org/officeDocument/2006/relationships/image" Target="../media/image45.png"/><Relationship Id="rId5" Type="http://schemas.openxmlformats.org/officeDocument/2006/relationships/image" Target="../media/image40.svg"/><Relationship Id="rId10" Type="http://schemas.openxmlformats.org/officeDocument/2006/relationships/image" Target="../media/image44.svg"/><Relationship Id="rId4" Type="http://schemas.openxmlformats.org/officeDocument/2006/relationships/image" Target="../media/image39.png"/><Relationship Id="rId9" Type="http://schemas.openxmlformats.org/officeDocument/2006/relationships/image" Target="../media/image43.png"/><Relationship Id="rId14" Type="http://schemas.openxmlformats.org/officeDocument/2006/relationships/image" Target="../media/image48.png"/></Relationships>
</file>

<file path=ppt/slides/_rels/slide15.xml.rels><?xml version="1.0" encoding="UTF-8" standalone="yes"?>
<Relationships xmlns="http://schemas.openxmlformats.org/package/2006/relationships"><Relationship Id="rId8" Type="http://schemas.openxmlformats.org/officeDocument/2006/relationships/image" Target="../media/image52.png"/><Relationship Id="rId3" Type="http://schemas.openxmlformats.org/officeDocument/2006/relationships/image" Target="../media/image19.png"/><Relationship Id="rId7" Type="http://schemas.openxmlformats.org/officeDocument/2006/relationships/image" Target="../media/image51.png"/><Relationship Id="rId2" Type="http://schemas.openxmlformats.org/officeDocument/2006/relationships/hyperlink" Target="https://app.powerbi.com/groups/me/apps/b369379f-aa5b-4890-80cd-a0ae4c550b0c/reports/9b66533f-b1d2-405f-9d29-4c16155f0a55/ReportSection2b5d36c03ec96e829905?ctid=bb5628b8-e328-4082-a856-433c9edc8fae&amp;experience=power-bi" TargetMode="External"/><Relationship Id="rId1" Type="http://schemas.openxmlformats.org/officeDocument/2006/relationships/slideLayout" Target="../slideLayouts/slideLayout35.xml"/><Relationship Id="rId6" Type="http://schemas.openxmlformats.org/officeDocument/2006/relationships/image" Target="../media/image50.png"/><Relationship Id="rId5" Type="http://schemas.openxmlformats.org/officeDocument/2006/relationships/image" Target="../media/image49.png"/><Relationship Id="rId4" Type="http://schemas.openxmlformats.org/officeDocument/2006/relationships/image" Target="../media/image20.svg"/></Relationships>
</file>

<file path=ppt/slides/_rels/slide16.xml.rels><?xml version="1.0" encoding="UTF-8" standalone="yes"?>
<Relationships xmlns="http://schemas.openxmlformats.org/package/2006/relationships"><Relationship Id="rId3" Type="http://schemas.openxmlformats.org/officeDocument/2006/relationships/image" Target="../media/image54.png"/><Relationship Id="rId7" Type="http://schemas.openxmlformats.org/officeDocument/2006/relationships/image" Target="../media/image58.png"/><Relationship Id="rId2" Type="http://schemas.openxmlformats.org/officeDocument/2006/relationships/image" Target="../media/image53.png"/><Relationship Id="rId1" Type="http://schemas.openxmlformats.org/officeDocument/2006/relationships/slideLayout" Target="../slideLayouts/slideLayout35.xml"/><Relationship Id="rId6" Type="http://schemas.openxmlformats.org/officeDocument/2006/relationships/image" Target="../media/image57.png"/><Relationship Id="rId5" Type="http://schemas.openxmlformats.org/officeDocument/2006/relationships/image" Target="../media/image56.png"/><Relationship Id="rId4" Type="http://schemas.openxmlformats.org/officeDocument/2006/relationships/image" Target="../media/image55.png"/></Relationships>
</file>

<file path=ppt/slides/_rels/slide17.xml.rels><?xml version="1.0" encoding="UTF-8" standalone="yes"?>
<Relationships xmlns="http://schemas.openxmlformats.org/package/2006/relationships"><Relationship Id="rId8" Type="http://schemas.openxmlformats.org/officeDocument/2006/relationships/image" Target="../media/image62.png"/><Relationship Id="rId3" Type="http://schemas.openxmlformats.org/officeDocument/2006/relationships/image" Target="../media/image19.png"/><Relationship Id="rId7" Type="http://schemas.openxmlformats.org/officeDocument/2006/relationships/image" Target="../media/image61.png"/><Relationship Id="rId2" Type="http://schemas.openxmlformats.org/officeDocument/2006/relationships/hyperlink" Target="https://app.powerbi.com/groups/me/apps/91f92297-8f0c-4d0e-9794-74bc601cc644/reports/e37586d0-c6f1-423f-9bc9-f80a86000651/ReportSection2b5d36c03ec96e829905?ctid=bb5628b8-e328-4082-a856-433c9edc8fae&amp;experience=power-bi" TargetMode="External"/><Relationship Id="rId1" Type="http://schemas.openxmlformats.org/officeDocument/2006/relationships/slideLayout" Target="../slideLayouts/slideLayout35.xml"/><Relationship Id="rId6" Type="http://schemas.openxmlformats.org/officeDocument/2006/relationships/image" Target="../media/image60.png"/><Relationship Id="rId5" Type="http://schemas.openxmlformats.org/officeDocument/2006/relationships/image" Target="../media/image59.png"/><Relationship Id="rId4" Type="http://schemas.openxmlformats.org/officeDocument/2006/relationships/image" Target="../media/image20.svg"/></Relationships>
</file>

<file path=ppt/slides/_rels/slide18.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image" Target="../media/image63.png"/><Relationship Id="rId1" Type="http://schemas.openxmlformats.org/officeDocument/2006/relationships/slideLayout" Target="../slideLayouts/slideLayout35.xml"/></Relationships>
</file>

<file path=ppt/slides/_rels/slide19.xml.rels><?xml version="1.0" encoding="UTF-8" standalone="yes"?>
<Relationships xmlns="http://schemas.openxmlformats.org/package/2006/relationships"><Relationship Id="rId8" Type="http://schemas.openxmlformats.org/officeDocument/2006/relationships/image" Target="../media/image68.png"/><Relationship Id="rId3" Type="http://schemas.openxmlformats.org/officeDocument/2006/relationships/image" Target="../media/image19.png"/><Relationship Id="rId7" Type="http://schemas.openxmlformats.org/officeDocument/2006/relationships/image" Target="../media/image67.png"/><Relationship Id="rId2" Type="http://schemas.openxmlformats.org/officeDocument/2006/relationships/hyperlink" Target="https://app.powerbi.com/groups/me/reports/a676d2c5-f997-44a4-8c95-1d527e5c0f3b/ReportSection457f3cc2c520a4bee1e1?experience=power-bi" TargetMode="External"/><Relationship Id="rId1" Type="http://schemas.openxmlformats.org/officeDocument/2006/relationships/slideLayout" Target="../slideLayouts/slideLayout35.xml"/><Relationship Id="rId6" Type="http://schemas.openxmlformats.org/officeDocument/2006/relationships/image" Target="../media/image66.png"/><Relationship Id="rId5" Type="http://schemas.openxmlformats.org/officeDocument/2006/relationships/image" Target="../media/image65.png"/><Relationship Id="rId4" Type="http://schemas.openxmlformats.org/officeDocument/2006/relationships/image" Target="../media/image20.svg"/></Relationships>
</file>

<file path=ppt/slides/_rels/slide2.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xml"/><Relationship Id="rId1" Type="http://schemas.openxmlformats.org/officeDocument/2006/relationships/slideLayout" Target="../slideLayouts/slideLayout26.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70.png"/><Relationship Id="rId2" Type="http://schemas.openxmlformats.org/officeDocument/2006/relationships/image" Target="../media/image69.png"/><Relationship Id="rId1" Type="http://schemas.openxmlformats.org/officeDocument/2006/relationships/slideLayout" Target="../slideLayouts/slideLayout35.xml"/></Relationships>
</file>

<file path=ppt/slides/_rels/slide21.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35.xml"/></Relationships>
</file>

<file path=ppt/slides/_rels/slide22.xml.rels><?xml version="1.0" encoding="UTF-8" standalone="yes"?>
<Relationships xmlns="http://schemas.openxmlformats.org/package/2006/relationships"><Relationship Id="rId3" Type="http://schemas.openxmlformats.org/officeDocument/2006/relationships/image" Target="../media/image72.png"/><Relationship Id="rId2" Type="http://schemas.openxmlformats.org/officeDocument/2006/relationships/image" Target="../media/image71.png"/><Relationship Id="rId1" Type="http://schemas.openxmlformats.org/officeDocument/2006/relationships/slideLayout" Target="../slideLayouts/slideLayout35.xml"/><Relationship Id="rId5" Type="http://schemas.openxmlformats.org/officeDocument/2006/relationships/image" Target="../media/image74.png"/><Relationship Id="rId4" Type="http://schemas.openxmlformats.org/officeDocument/2006/relationships/image" Target="../media/image73.png"/></Relationships>
</file>

<file path=ppt/slides/_rels/slide23.xml.rels><?xml version="1.0" encoding="UTF-8" standalone="yes"?>
<Relationships xmlns="http://schemas.openxmlformats.org/package/2006/relationships"><Relationship Id="rId3" Type="http://schemas.openxmlformats.org/officeDocument/2006/relationships/image" Target="../media/image76.png"/><Relationship Id="rId2" Type="http://schemas.openxmlformats.org/officeDocument/2006/relationships/image" Target="../media/image75.png"/><Relationship Id="rId1" Type="http://schemas.openxmlformats.org/officeDocument/2006/relationships/slideLayout" Target="../slideLayouts/slideLayout35.xml"/><Relationship Id="rId5" Type="http://schemas.openxmlformats.org/officeDocument/2006/relationships/image" Target="../media/image78.png"/><Relationship Id="rId4" Type="http://schemas.openxmlformats.org/officeDocument/2006/relationships/image" Target="../media/image77.png"/></Relationships>
</file>

<file path=ppt/slides/_rels/slide24.xml.rels><?xml version="1.0" encoding="UTF-8" standalone="yes"?>
<Relationships xmlns="http://schemas.openxmlformats.org/package/2006/relationships"><Relationship Id="rId3" Type="http://schemas.openxmlformats.org/officeDocument/2006/relationships/image" Target="../media/image80.png"/><Relationship Id="rId2" Type="http://schemas.openxmlformats.org/officeDocument/2006/relationships/image" Target="../media/image79.png"/><Relationship Id="rId1" Type="http://schemas.openxmlformats.org/officeDocument/2006/relationships/slideLayout" Target="../slideLayouts/slideLayout35.xml"/><Relationship Id="rId5" Type="http://schemas.openxmlformats.org/officeDocument/2006/relationships/image" Target="../media/image82.png"/><Relationship Id="rId4" Type="http://schemas.openxmlformats.org/officeDocument/2006/relationships/image" Target="../media/image81.png"/></Relationships>
</file>

<file path=ppt/slides/_rels/slide25.xml.rels><?xml version="1.0" encoding="UTF-8" standalone="yes"?>
<Relationships xmlns="http://schemas.openxmlformats.org/package/2006/relationships"><Relationship Id="rId3" Type="http://schemas.openxmlformats.org/officeDocument/2006/relationships/image" Target="../media/image84.png"/><Relationship Id="rId2" Type="http://schemas.openxmlformats.org/officeDocument/2006/relationships/image" Target="../media/image83.png"/><Relationship Id="rId1" Type="http://schemas.openxmlformats.org/officeDocument/2006/relationships/slideLayout" Target="../slideLayouts/slideLayout35.xml"/><Relationship Id="rId5" Type="http://schemas.openxmlformats.org/officeDocument/2006/relationships/image" Target="../media/image86.png"/><Relationship Id="rId4" Type="http://schemas.openxmlformats.org/officeDocument/2006/relationships/image" Target="../media/image85.png"/></Relationships>
</file>

<file path=ppt/slides/_rels/slide26.xml.rels><?xml version="1.0" encoding="UTF-8" standalone="yes"?>
<Relationships xmlns="http://schemas.openxmlformats.org/package/2006/relationships"><Relationship Id="rId3" Type="http://schemas.openxmlformats.org/officeDocument/2006/relationships/chart" Target="../charts/chart2.xml"/><Relationship Id="rId7" Type="http://schemas.openxmlformats.org/officeDocument/2006/relationships/image" Target="../media/image87.png"/><Relationship Id="rId2" Type="http://schemas.openxmlformats.org/officeDocument/2006/relationships/image" Target="../media/image4.png"/><Relationship Id="rId1" Type="http://schemas.openxmlformats.org/officeDocument/2006/relationships/slideLayout" Target="../slideLayouts/slideLayout35.xml"/><Relationship Id="rId6" Type="http://schemas.openxmlformats.org/officeDocument/2006/relationships/chart" Target="../charts/chart5.xml"/><Relationship Id="rId5" Type="http://schemas.openxmlformats.org/officeDocument/2006/relationships/chart" Target="../charts/chart4.xml"/><Relationship Id="rId4" Type="http://schemas.openxmlformats.org/officeDocument/2006/relationships/chart" Target="../charts/chart3.xml"/></Relationships>
</file>

<file path=ppt/slides/_rels/slide27.xml.rels><?xml version="1.0" encoding="UTF-8" standalone="yes"?>
<Relationships xmlns="http://schemas.openxmlformats.org/package/2006/relationships"><Relationship Id="rId3" Type="http://schemas.openxmlformats.org/officeDocument/2006/relationships/image" Target="../media/image89.png"/><Relationship Id="rId2" Type="http://schemas.openxmlformats.org/officeDocument/2006/relationships/image" Target="../media/image88.png"/><Relationship Id="rId1" Type="http://schemas.openxmlformats.org/officeDocument/2006/relationships/slideLayout" Target="../slideLayouts/slideLayout35.xml"/><Relationship Id="rId5" Type="http://schemas.openxmlformats.org/officeDocument/2006/relationships/image" Target="../media/image91.png"/><Relationship Id="rId4" Type="http://schemas.openxmlformats.org/officeDocument/2006/relationships/image" Target="../media/image90.png"/></Relationships>
</file>

<file path=ppt/slides/_rels/slide28.xml.rels><?xml version="1.0" encoding="UTF-8" standalone="yes"?>
<Relationships xmlns="http://schemas.openxmlformats.org/package/2006/relationships"><Relationship Id="rId8" Type="http://schemas.openxmlformats.org/officeDocument/2006/relationships/image" Target="../media/image43.png"/><Relationship Id="rId3" Type="http://schemas.openxmlformats.org/officeDocument/2006/relationships/image" Target="../media/image92.png"/><Relationship Id="rId7" Type="http://schemas.openxmlformats.org/officeDocument/2006/relationships/image" Target="../media/image96.png"/><Relationship Id="rId2" Type="http://schemas.openxmlformats.org/officeDocument/2006/relationships/notesSlide" Target="../notesSlides/notesSlide4.xml"/><Relationship Id="rId1" Type="http://schemas.openxmlformats.org/officeDocument/2006/relationships/slideLayout" Target="../slideLayouts/slideLayout73.xml"/><Relationship Id="rId6" Type="http://schemas.openxmlformats.org/officeDocument/2006/relationships/image" Target="../media/image95.png"/><Relationship Id="rId5" Type="http://schemas.openxmlformats.org/officeDocument/2006/relationships/image" Target="../media/image94.png"/><Relationship Id="rId4" Type="http://schemas.openxmlformats.org/officeDocument/2006/relationships/image" Target="../media/image93.png"/><Relationship Id="rId9" Type="http://schemas.openxmlformats.org/officeDocument/2006/relationships/image" Target="../media/image44.svg"/></Relationships>
</file>

<file path=ppt/slides/_rels/slide29.xml.rels><?xml version="1.0" encoding="UTF-8" standalone="yes"?>
<Relationships xmlns="http://schemas.openxmlformats.org/package/2006/relationships"><Relationship Id="rId3" Type="http://schemas.openxmlformats.org/officeDocument/2006/relationships/image" Target="../media/image97.png"/><Relationship Id="rId2" Type="http://schemas.openxmlformats.org/officeDocument/2006/relationships/notesSlide" Target="../notesSlides/notesSlide5.xml"/><Relationship Id="rId1" Type="http://schemas.openxmlformats.org/officeDocument/2006/relationships/slideLayout" Target="../slideLayouts/slideLayout35.xml"/><Relationship Id="rId6" Type="http://schemas.openxmlformats.org/officeDocument/2006/relationships/image" Target="../media/image100.png"/><Relationship Id="rId5" Type="http://schemas.openxmlformats.org/officeDocument/2006/relationships/image" Target="../media/image99.png"/><Relationship Id="rId4" Type="http://schemas.openxmlformats.org/officeDocument/2006/relationships/image" Target="../media/image98.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8" Type="http://schemas.openxmlformats.org/officeDocument/2006/relationships/image" Target="../media/image102.png"/><Relationship Id="rId3" Type="http://schemas.openxmlformats.org/officeDocument/2006/relationships/image" Target="../media/image92.png"/><Relationship Id="rId7" Type="http://schemas.openxmlformats.org/officeDocument/2006/relationships/image" Target="../media/image101.png"/><Relationship Id="rId2" Type="http://schemas.openxmlformats.org/officeDocument/2006/relationships/notesSlide" Target="../notesSlides/notesSlide6.xml"/><Relationship Id="rId1" Type="http://schemas.openxmlformats.org/officeDocument/2006/relationships/slideLayout" Target="../slideLayouts/slideLayout91.xml"/><Relationship Id="rId6" Type="http://schemas.microsoft.com/office/2014/relationships/chartEx" Target="../charts/chartEx1.xml"/><Relationship Id="rId11" Type="http://schemas.openxmlformats.org/officeDocument/2006/relationships/image" Target="../media/image44.svg"/><Relationship Id="rId5" Type="http://schemas.openxmlformats.org/officeDocument/2006/relationships/chart" Target="../charts/chart7.xml"/><Relationship Id="rId10" Type="http://schemas.openxmlformats.org/officeDocument/2006/relationships/image" Target="../media/image43.png"/><Relationship Id="rId4" Type="http://schemas.openxmlformats.org/officeDocument/2006/relationships/chart" Target="../charts/chart6.xml"/><Relationship Id="rId9" Type="http://schemas.openxmlformats.org/officeDocument/2006/relationships/image" Target="../media/image103.png"/></Relationships>
</file>

<file path=ppt/slides/_rels/slide31.xml.rels><?xml version="1.0" encoding="UTF-8" standalone="yes"?>
<Relationships xmlns="http://schemas.openxmlformats.org/package/2006/relationships"><Relationship Id="rId8" Type="http://schemas.openxmlformats.org/officeDocument/2006/relationships/image" Target="../media/image42.svg"/><Relationship Id="rId3" Type="http://schemas.openxmlformats.org/officeDocument/2006/relationships/hyperlink" Target="https://phw-tableau.cymru.nhs.uk/#/site/CorporateAnalyticsPreProduction/views/StatutoryMandatoryTraining_16959113156340/StatMandTraining?:iid=5" TargetMode="External"/><Relationship Id="rId7" Type="http://schemas.openxmlformats.org/officeDocument/2006/relationships/image" Target="../media/image41.png"/><Relationship Id="rId12" Type="http://schemas.openxmlformats.org/officeDocument/2006/relationships/image" Target="../media/image105.png"/><Relationship Id="rId2" Type="http://schemas.openxmlformats.org/officeDocument/2006/relationships/notesSlide" Target="../notesSlides/notesSlide7.xml"/><Relationship Id="rId1" Type="http://schemas.openxmlformats.org/officeDocument/2006/relationships/slideLayout" Target="../slideLayouts/slideLayout40.xml"/><Relationship Id="rId6" Type="http://schemas.openxmlformats.org/officeDocument/2006/relationships/hyperlink" Target="https://phw-tableau.cymru.nhs.uk/t/CorporateAnalyticsPreProduction/views/PHWSicknessDashboard/PHWSicknessAbsence?%3Alinktarget=_self&amp;%3Aembed=yes#1" TargetMode="External"/><Relationship Id="rId11" Type="http://schemas.openxmlformats.org/officeDocument/2006/relationships/image" Target="../media/image104.png"/><Relationship Id="rId5" Type="http://schemas.openxmlformats.org/officeDocument/2006/relationships/image" Target="../media/image40.svg"/><Relationship Id="rId10" Type="http://schemas.openxmlformats.org/officeDocument/2006/relationships/image" Target="../media/image44.svg"/><Relationship Id="rId4" Type="http://schemas.openxmlformats.org/officeDocument/2006/relationships/image" Target="../media/image39.png"/><Relationship Id="rId9" Type="http://schemas.openxmlformats.org/officeDocument/2006/relationships/image" Target="../media/image43.png"/></Relationships>
</file>

<file path=ppt/slides/_rels/slide32.xml.rels><?xml version="1.0" encoding="UTF-8" standalone="yes"?>
<Relationships xmlns="http://schemas.openxmlformats.org/package/2006/relationships"><Relationship Id="rId3" Type="http://schemas.openxmlformats.org/officeDocument/2006/relationships/image" Target="../media/image107.png"/><Relationship Id="rId2" Type="http://schemas.openxmlformats.org/officeDocument/2006/relationships/image" Target="../media/image106.png"/><Relationship Id="rId1" Type="http://schemas.openxmlformats.org/officeDocument/2006/relationships/slideLayout" Target="../slideLayouts/slideLayout35.xml"/><Relationship Id="rId5" Type="http://schemas.openxmlformats.org/officeDocument/2006/relationships/image" Target="../media/image109.png"/><Relationship Id="rId4" Type="http://schemas.openxmlformats.org/officeDocument/2006/relationships/image" Target="../media/image108.png"/></Relationships>
</file>

<file path=ppt/slides/_rels/slide33.xml.rels><?xml version="1.0" encoding="UTF-8" standalone="yes"?>
<Relationships xmlns="http://schemas.openxmlformats.org/package/2006/relationships"><Relationship Id="rId3" Type="http://schemas.openxmlformats.org/officeDocument/2006/relationships/image" Target="../media/image111.png"/><Relationship Id="rId7" Type="http://schemas.openxmlformats.org/officeDocument/2006/relationships/image" Target="../media/image115.png"/><Relationship Id="rId2" Type="http://schemas.openxmlformats.org/officeDocument/2006/relationships/image" Target="../media/image110.png"/><Relationship Id="rId1" Type="http://schemas.openxmlformats.org/officeDocument/2006/relationships/slideLayout" Target="../slideLayouts/slideLayout35.xml"/><Relationship Id="rId6" Type="http://schemas.openxmlformats.org/officeDocument/2006/relationships/image" Target="../media/image114.png"/><Relationship Id="rId5" Type="http://schemas.openxmlformats.org/officeDocument/2006/relationships/image" Target="../media/image113.png"/><Relationship Id="rId4" Type="http://schemas.openxmlformats.org/officeDocument/2006/relationships/image" Target="../media/image112.png"/></Relationships>
</file>

<file path=ppt/slides/_rels/slide34.xml.rels><?xml version="1.0" encoding="UTF-8" standalone="yes"?>
<Relationships xmlns="http://schemas.openxmlformats.org/package/2006/relationships"><Relationship Id="rId3" Type="http://schemas.openxmlformats.org/officeDocument/2006/relationships/image" Target="../media/image117.png"/><Relationship Id="rId7" Type="http://schemas.openxmlformats.org/officeDocument/2006/relationships/image" Target="../media/image121.png"/><Relationship Id="rId2" Type="http://schemas.openxmlformats.org/officeDocument/2006/relationships/image" Target="../media/image116.png"/><Relationship Id="rId1" Type="http://schemas.openxmlformats.org/officeDocument/2006/relationships/slideLayout" Target="../slideLayouts/slideLayout35.xml"/><Relationship Id="rId6" Type="http://schemas.openxmlformats.org/officeDocument/2006/relationships/image" Target="../media/image120.png"/><Relationship Id="rId5" Type="http://schemas.openxmlformats.org/officeDocument/2006/relationships/image" Target="../media/image119.png"/><Relationship Id="rId4" Type="http://schemas.openxmlformats.org/officeDocument/2006/relationships/image" Target="../media/image118.png"/></Relationships>
</file>

<file path=ppt/slides/_rels/slide35.xml.rels><?xml version="1.0" encoding="UTF-8" standalone="yes"?>
<Relationships xmlns="http://schemas.openxmlformats.org/package/2006/relationships"><Relationship Id="rId2" Type="http://schemas.openxmlformats.org/officeDocument/2006/relationships/image" Target="../media/image122.png"/><Relationship Id="rId1" Type="http://schemas.openxmlformats.org/officeDocument/2006/relationships/slideLayout" Target="../slideLayouts/slideLayout35.xml"/></Relationships>
</file>

<file path=ppt/slides/_rels/slide36.xml.rels><?xml version="1.0" encoding="UTF-8" standalone="yes"?>
<Relationships xmlns="http://schemas.openxmlformats.org/package/2006/relationships"><Relationship Id="rId2" Type="http://schemas.openxmlformats.org/officeDocument/2006/relationships/image" Target="../media/image122.png"/><Relationship Id="rId1" Type="http://schemas.openxmlformats.org/officeDocument/2006/relationships/slideLayout" Target="../slideLayouts/slideLayout35.xml"/></Relationships>
</file>

<file path=ppt/slides/_rels/slide37.xml.rels><?xml version="1.0" encoding="UTF-8" standalone="yes"?>
<Relationships xmlns="http://schemas.openxmlformats.org/package/2006/relationships"><Relationship Id="rId3" Type="http://schemas.openxmlformats.org/officeDocument/2006/relationships/hyperlink" Target="https://app.powerbi.com/groups/me/reports/8df0bdaa-716f-4f38-ae5a-e355db1c9496/ReportSectionab0307511235a56572da?ctid=bb5628b8-e328-4082-a856-433c9edc8fae&amp;experience=power-bi" TargetMode="External"/><Relationship Id="rId7" Type="http://schemas.openxmlformats.org/officeDocument/2006/relationships/image" Target="../media/image125.png"/><Relationship Id="rId2" Type="http://schemas.openxmlformats.org/officeDocument/2006/relationships/image" Target="../media/image123.png"/><Relationship Id="rId1" Type="http://schemas.openxmlformats.org/officeDocument/2006/relationships/slideLayout" Target="../slideLayouts/slideLayout35.xml"/><Relationship Id="rId6" Type="http://schemas.openxmlformats.org/officeDocument/2006/relationships/image" Target="../media/image124.png"/><Relationship Id="rId5" Type="http://schemas.openxmlformats.org/officeDocument/2006/relationships/image" Target="../media/image20.svg"/><Relationship Id="rId4" Type="http://schemas.openxmlformats.org/officeDocument/2006/relationships/image" Target="../media/image19.png"/></Relationships>
</file>

<file path=ppt/slides/_rels/slide38.xml.rels><?xml version="1.0" encoding="UTF-8" standalone="yes"?>
<Relationships xmlns="http://schemas.openxmlformats.org/package/2006/relationships"><Relationship Id="rId2" Type="http://schemas.openxmlformats.org/officeDocument/2006/relationships/image" Target="../media/image126.png"/><Relationship Id="rId1" Type="http://schemas.openxmlformats.org/officeDocument/2006/relationships/slideLayout" Target="../slideLayouts/slideLayout35.xml"/></Relationships>
</file>

<file path=ppt/slides/_rels/slide39.xml.rels><?xml version="1.0" encoding="UTF-8" standalone="yes"?>
<Relationships xmlns="http://schemas.openxmlformats.org/package/2006/relationships"><Relationship Id="rId3" Type="http://schemas.openxmlformats.org/officeDocument/2006/relationships/image" Target="../media/image128.png"/><Relationship Id="rId2" Type="http://schemas.openxmlformats.org/officeDocument/2006/relationships/image" Target="../media/image127.png"/><Relationship Id="rId1" Type="http://schemas.openxmlformats.org/officeDocument/2006/relationships/slideLayout" Target="../slideLayouts/slideLayout35.xml"/></Relationships>
</file>

<file path=ppt/slides/_rels/slide4.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hyperlink" Target="https://app.powerbi.com/groups/me/reports/c95606a2-0de4-4e5b-ad29-cdce3dcd9431/ReportSection0340fdbd0019b01d0e40?ctid=bb5628b8-e328-4082-a856-433c9edc8fae&amp;experience=power-bi" TargetMode="External"/><Relationship Id="rId1" Type="http://schemas.openxmlformats.org/officeDocument/2006/relationships/slideLayout" Target="../slideLayouts/slideLayout35.xml"/><Relationship Id="rId4" Type="http://schemas.openxmlformats.org/officeDocument/2006/relationships/image" Target="../media/image20.svg"/></Relationships>
</file>

<file path=ppt/slides/_rels/slide40.xml.rels><?xml version="1.0" encoding="UTF-8" standalone="yes"?>
<Relationships xmlns="http://schemas.openxmlformats.org/package/2006/relationships"><Relationship Id="rId3" Type="http://schemas.openxmlformats.org/officeDocument/2006/relationships/image" Target="../media/image130.png"/><Relationship Id="rId2" Type="http://schemas.openxmlformats.org/officeDocument/2006/relationships/image" Target="../media/image129.png"/><Relationship Id="rId1" Type="http://schemas.openxmlformats.org/officeDocument/2006/relationships/slideLayout" Target="../slideLayouts/slideLayout35.xml"/></Relationships>
</file>

<file path=ppt/slides/_rels/slide41.xml.rels><?xml version="1.0" encoding="UTF-8" standalone="yes"?>
<Relationships xmlns="http://schemas.openxmlformats.org/package/2006/relationships"><Relationship Id="rId3" Type="http://schemas.openxmlformats.org/officeDocument/2006/relationships/image" Target="../media/image132.png"/><Relationship Id="rId2" Type="http://schemas.openxmlformats.org/officeDocument/2006/relationships/image" Target="../media/image131.png"/><Relationship Id="rId1" Type="http://schemas.openxmlformats.org/officeDocument/2006/relationships/slideLayout" Target="../slideLayouts/slideLayout35.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2" Type="http://schemas.openxmlformats.org/officeDocument/2006/relationships/image" Target="../media/image133.png"/><Relationship Id="rId1" Type="http://schemas.openxmlformats.org/officeDocument/2006/relationships/slideLayout" Target="../slideLayouts/slideLayout98.xml"/></Relationships>
</file>

<file path=ppt/slides/_rels/slide45.xml.rels><?xml version="1.0" encoding="UTF-8" standalone="yes"?>
<Relationships xmlns="http://schemas.openxmlformats.org/package/2006/relationships"><Relationship Id="rId2" Type="http://schemas.openxmlformats.org/officeDocument/2006/relationships/chart" Target="../charts/chart8.xml"/><Relationship Id="rId1" Type="http://schemas.openxmlformats.org/officeDocument/2006/relationships/slideLayout" Target="../slideLayouts/slideLayout98.xml"/></Relationships>
</file>

<file path=ppt/slides/_rels/slide46.xml.rels><?xml version="1.0" encoding="UTF-8" standalone="yes"?>
<Relationships xmlns="http://schemas.openxmlformats.org/package/2006/relationships"><Relationship Id="rId2" Type="http://schemas.openxmlformats.org/officeDocument/2006/relationships/image" Target="../media/image134.png"/><Relationship Id="rId1" Type="http://schemas.openxmlformats.org/officeDocument/2006/relationships/slideLayout" Target="../slideLayouts/slideLayout98.xml"/></Relationships>
</file>

<file path=ppt/slides/_rels/slide47.xml.rels><?xml version="1.0" encoding="UTF-8" standalone="yes"?>
<Relationships xmlns="http://schemas.openxmlformats.org/package/2006/relationships"><Relationship Id="rId3" Type="http://schemas.openxmlformats.org/officeDocument/2006/relationships/image" Target="../media/image135.png"/><Relationship Id="rId2" Type="http://schemas.openxmlformats.org/officeDocument/2006/relationships/notesSlide" Target="../notesSlides/notesSlide8.xml"/><Relationship Id="rId1" Type="http://schemas.openxmlformats.org/officeDocument/2006/relationships/slideLayout" Target="../slideLayouts/slideLayout98.xml"/><Relationship Id="rId4" Type="http://schemas.openxmlformats.org/officeDocument/2006/relationships/image" Target="../media/image136.svg"/></Relationships>
</file>

<file path=ppt/slides/_rels/slide48.xml.rels><?xml version="1.0" encoding="UTF-8" standalone="yes"?>
<Relationships xmlns="http://schemas.openxmlformats.org/package/2006/relationships"><Relationship Id="rId3" Type="http://schemas.openxmlformats.org/officeDocument/2006/relationships/chart" Target="../charts/chart9.xml"/><Relationship Id="rId2" Type="http://schemas.openxmlformats.org/officeDocument/2006/relationships/notesSlide" Target="../notesSlides/notesSlide9.xml"/><Relationship Id="rId1" Type="http://schemas.openxmlformats.org/officeDocument/2006/relationships/slideLayout" Target="../slideLayouts/slideLayout98.xml"/><Relationship Id="rId4" Type="http://schemas.openxmlformats.org/officeDocument/2006/relationships/chart" Target="../charts/chart10.xml"/></Relationships>
</file>

<file path=ppt/slides/_rels/slide49.xml.rels><?xml version="1.0" encoding="UTF-8" standalone="yes"?>
<Relationships xmlns="http://schemas.openxmlformats.org/package/2006/relationships"><Relationship Id="rId3" Type="http://schemas.openxmlformats.org/officeDocument/2006/relationships/chart" Target="../charts/chart11.xml"/><Relationship Id="rId2" Type="http://schemas.openxmlformats.org/officeDocument/2006/relationships/notesSlide" Target="../notesSlides/notesSlide10.xml"/><Relationship Id="rId1" Type="http://schemas.openxmlformats.org/officeDocument/2006/relationships/slideLayout" Target="../slideLayouts/slideLayout98.xml"/><Relationship Id="rId4" Type="http://schemas.openxmlformats.org/officeDocument/2006/relationships/chart" Target="../charts/chart1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50.xml.rels><?xml version="1.0" encoding="UTF-8" standalone="yes"?>
<Relationships xmlns="http://schemas.openxmlformats.org/package/2006/relationships"><Relationship Id="rId3" Type="http://schemas.openxmlformats.org/officeDocument/2006/relationships/chart" Target="../charts/chart13.xml"/><Relationship Id="rId2" Type="http://schemas.openxmlformats.org/officeDocument/2006/relationships/notesSlide" Target="../notesSlides/notesSlide11.xml"/><Relationship Id="rId1" Type="http://schemas.openxmlformats.org/officeDocument/2006/relationships/slideLayout" Target="../slideLayouts/slideLayout98.xml"/></Relationships>
</file>

<file path=ppt/slides/_rels/slide51.xml.rels><?xml version="1.0" encoding="UTF-8" standalone="yes"?>
<Relationships xmlns="http://schemas.openxmlformats.org/package/2006/relationships"><Relationship Id="rId3" Type="http://schemas.openxmlformats.org/officeDocument/2006/relationships/image" Target="../media/image137.png"/><Relationship Id="rId2" Type="http://schemas.openxmlformats.org/officeDocument/2006/relationships/notesSlide" Target="../notesSlides/notesSlide12.xml"/><Relationship Id="rId1" Type="http://schemas.openxmlformats.org/officeDocument/2006/relationships/slideLayout" Target="../slideLayouts/slideLayout98.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98.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54.xml.rels><?xml version="1.0" encoding="UTF-8" standalone="yes"?>
<Relationships xmlns="http://schemas.openxmlformats.org/package/2006/relationships"><Relationship Id="rId8" Type="http://schemas.openxmlformats.org/officeDocument/2006/relationships/image" Target="../media/image42.svg"/><Relationship Id="rId13" Type="http://schemas.openxmlformats.org/officeDocument/2006/relationships/image" Target="../media/image138.png"/><Relationship Id="rId3" Type="http://schemas.openxmlformats.org/officeDocument/2006/relationships/hyperlink" Target="https://phw-tableau.cymru.nhs.uk/#/site/CorporateAnalyticsPreProduction/views/StatutoryMandatoryTraining_16959113156340/StatMandTraining?:iid=5" TargetMode="External"/><Relationship Id="rId7" Type="http://schemas.openxmlformats.org/officeDocument/2006/relationships/image" Target="../media/image41.png"/><Relationship Id="rId12" Type="http://schemas.openxmlformats.org/officeDocument/2006/relationships/image" Target="../media/image46.svg"/><Relationship Id="rId2" Type="http://schemas.openxmlformats.org/officeDocument/2006/relationships/notesSlide" Target="../notesSlides/notesSlide14.xml"/><Relationship Id="rId1" Type="http://schemas.openxmlformats.org/officeDocument/2006/relationships/slideLayout" Target="../slideLayouts/slideLayout29.xml"/><Relationship Id="rId6" Type="http://schemas.openxmlformats.org/officeDocument/2006/relationships/hyperlink" Target="https://phw-tableau.cymru.nhs.uk/t/CorporateAnalyticsPreProduction/views/PHWSicknessDashboard/PHWSicknessAbsence?%3Alinktarget=_self&amp;%3Aembed=yes#1" TargetMode="External"/><Relationship Id="rId11" Type="http://schemas.openxmlformats.org/officeDocument/2006/relationships/image" Target="../media/image45.png"/><Relationship Id="rId5" Type="http://schemas.openxmlformats.org/officeDocument/2006/relationships/image" Target="../media/image40.svg"/><Relationship Id="rId15" Type="http://schemas.openxmlformats.org/officeDocument/2006/relationships/image" Target="../media/image140.png"/><Relationship Id="rId10" Type="http://schemas.openxmlformats.org/officeDocument/2006/relationships/image" Target="../media/image44.svg"/><Relationship Id="rId4" Type="http://schemas.openxmlformats.org/officeDocument/2006/relationships/image" Target="../media/image39.png"/><Relationship Id="rId9" Type="http://schemas.openxmlformats.org/officeDocument/2006/relationships/image" Target="../media/image43.png"/><Relationship Id="rId14" Type="http://schemas.openxmlformats.org/officeDocument/2006/relationships/image" Target="../media/image139.png"/></Relationships>
</file>

<file path=ppt/slides/_rels/slide55.xml.rels><?xml version="1.0" encoding="UTF-8" standalone="yes"?>
<Relationships xmlns="http://schemas.openxmlformats.org/package/2006/relationships"><Relationship Id="rId8" Type="http://schemas.openxmlformats.org/officeDocument/2006/relationships/image" Target="../media/image42.svg"/><Relationship Id="rId13" Type="http://schemas.openxmlformats.org/officeDocument/2006/relationships/image" Target="../media/image141.png"/><Relationship Id="rId3" Type="http://schemas.openxmlformats.org/officeDocument/2006/relationships/hyperlink" Target="https://phw-tableau.cymru.nhs.uk/#/site/CorporateAnalyticsPreProduction/views/StatutoryMandatoryTraining_16959113156340/StatMandTraining?:iid=5" TargetMode="External"/><Relationship Id="rId7" Type="http://schemas.openxmlformats.org/officeDocument/2006/relationships/image" Target="../media/image41.png"/><Relationship Id="rId12" Type="http://schemas.openxmlformats.org/officeDocument/2006/relationships/image" Target="../media/image46.svg"/><Relationship Id="rId2" Type="http://schemas.openxmlformats.org/officeDocument/2006/relationships/notesSlide" Target="../notesSlides/notesSlide15.xml"/><Relationship Id="rId1" Type="http://schemas.openxmlformats.org/officeDocument/2006/relationships/slideLayout" Target="../slideLayouts/slideLayout29.xml"/><Relationship Id="rId6" Type="http://schemas.openxmlformats.org/officeDocument/2006/relationships/hyperlink" Target="https://phw-tableau.cymru.nhs.uk/t/CorporateAnalyticsPreProduction/views/PHWSicknessDashboard/PHWSicknessAbsence?%3Alinktarget=_self&amp;%3Aembed=yes#1" TargetMode="External"/><Relationship Id="rId11" Type="http://schemas.openxmlformats.org/officeDocument/2006/relationships/image" Target="../media/image45.png"/><Relationship Id="rId5" Type="http://schemas.openxmlformats.org/officeDocument/2006/relationships/image" Target="../media/image40.svg"/><Relationship Id="rId15" Type="http://schemas.openxmlformats.org/officeDocument/2006/relationships/image" Target="../media/image143.png"/><Relationship Id="rId10" Type="http://schemas.openxmlformats.org/officeDocument/2006/relationships/image" Target="../media/image44.svg"/><Relationship Id="rId4" Type="http://schemas.openxmlformats.org/officeDocument/2006/relationships/image" Target="../media/image39.png"/><Relationship Id="rId9" Type="http://schemas.openxmlformats.org/officeDocument/2006/relationships/image" Target="../media/image43.png"/><Relationship Id="rId14" Type="http://schemas.openxmlformats.org/officeDocument/2006/relationships/image" Target="../media/image142.png"/></Relationships>
</file>

<file path=ppt/slides/_rels/slide56.xml.rels><?xml version="1.0" encoding="UTF-8" standalone="yes"?>
<Relationships xmlns="http://schemas.openxmlformats.org/package/2006/relationships"><Relationship Id="rId8" Type="http://schemas.openxmlformats.org/officeDocument/2006/relationships/image" Target="../media/image42.svg"/><Relationship Id="rId13" Type="http://schemas.openxmlformats.org/officeDocument/2006/relationships/image" Target="../media/image144.png"/><Relationship Id="rId3" Type="http://schemas.openxmlformats.org/officeDocument/2006/relationships/hyperlink" Target="https://phw-tableau.cymru.nhs.uk/#/site/CorporateAnalyticsPreProduction/views/StatutoryMandatoryTraining_16959113156340/StatMandTraining?:iid=5" TargetMode="External"/><Relationship Id="rId7" Type="http://schemas.openxmlformats.org/officeDocument/2006/relationships/image" Target="../media/image41.png"/><Relationship Id="rId12" Type="http://schemas.openxmlformats.org/officeDocument/2006/relationships/image" Target="../media/image46.svg"/><Relationship Id="rId2" Type="http://schemas.openxmlformats.org/officeDocument/2006/relationships/notesSlide" Target="../notesSlides/notesSlide16.xml"/><Relationship Id="rId1" Type="http://schemas.openxmlformats.org/officeDocument/2006/relationships/slideLayout" Target="../slideLayouts/slideLayout29.xml"/><Relationship Id="rId6" Type="http://schemas.openxmlformats.org/officeDocument/2006/relationships/hyperlink" Target="https://phw-tableau.cymru.nhs.uk/t/CorporateAnalyticsPreProduction/views/PHWSicknessDashboard/PHWSicknessAbsence?%3Alinktarget=_self&amp;%3Aembed=yes#1" TargetMode="External"/><Relationship Id="rId11" Type="http://schemas.openxmlformats.org/officeDocument/2006/relationships/image" Target="../media/image45.png"/><Relationship Id="rId5" Type="http://schemas.openxmlformats.org/officeDocument/2006/relationships/image" Target="../media/image40.svg"/><Relationship Id="rId15" Type="http://schemas.openxmlformats.org/officeDocument/2006/relationships/image" Target="../media/image146.png"/><Relationship Id="rId10" Type="http://schemas.openxmlformats.org/officeDocument/2006/relationships/image" Target="../media/image44.svg"/><Relationship Id="rId4" Type="http://schemas.openxmlformats.org/officeDocument/2006/relationships/image" Target="../media/image39.png"/><Relationship Id="rId9" Type="http://schemas.openxmlformats.org/officeDocument/2006/relationships/image" Target="../media/image43.png"/><Relationship Id="rId14" Type="http://schemas.openxmlformats.org/officeDocument/2006/relationships/image" Target="../media/image145.png"/></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30.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30.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30.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30.xml"/></Relationships>
</file>

<file path=ppt/slides/_rels/slide64.xml.rels><?xml version="1.0" encoding="UTF-8" standalone="yes"?>
<Relationships xmlns="http://schemas.openxmlformats.org/package/2006/relationships"><Relationship Id="rId2" Type="http://schemas.openxmlformats.org/officeDocument/2006/relationships/image" Target="../media/image147.png"/><Relationship Id="rId1" Type="http://schemas.openxmlformats.org/officeDocument/2006/relationships/slideLayout" Target="../slideLayouts/slideLayout30.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30.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30.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30.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30.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30.xml"/></Relationships>
</file>

<file path=ppt/slides/_rels/slide7.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jpeg"/><Relationship Id="rId1" Type="http://schemas.openxmlformats.org/officeDocument/2006/relationships/slideLayout" Target="../slideLayouts/slideLayout30.xml"/><Relationship Id="rId6" Type="http://schemas.openxmlformats.org/officeDocument/2006/relationships/image" Target="../media/image25.jpeg"/><Relationship Id="rId5" Type="http://schemas.openxmlformats.org/officeDocument/2006/relationships/image" Target="../media/image24.jpeg"/><Relationship Id="rId4" Type="http://schemas.openxmlformats.org/officeDocument/2006/relationships/image" Target="../media/image23.jpeg"/></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30.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30.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30.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30.xml"/></Relationships>
</file>

<file path=ppt/slides/_rels/slide8.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35.xml"/></Relationships>
</file>

<file path=ppt/slides/_rels/slide9.xml.rels><?xml version="1.0" encoding="UTF-8" standalone="yes"?>
<Relationships xmlns="http://schemas.openxmlformats.org/package/2006/relationships"><Relationship Id="rId3" Type="http://schemas.openxmlformats.org/officeDocument/2006/relationships/image" Target="../media/image29.png"/><Relationship Id="rId7" Type="http://schemas.openxmlformats.org/officeDocument/2006/relationships/image" Target="../media/image33.png"/><Relationship Id="rId2" Type="http://schemas.openxmlformats.org/officeDocument/2006/relationships/image" Target="../media/image28.png"/><Relationship Id="rId1" Type="http://schemas.openxmlformats.org/officeDocument/2006/relationships/slideLayout" Target="../slideLayouts/slideLayout35.xml"/><Relationship Id="rId6" Type="http://schemas.openxmlformats.org/officeDocument/2006/relationships/image" Target="../media/image32.png"/><Relationship Id="rId5" Type="http://schemas.openxmlformats.org/officeDocument/2006/relationships/image" Target="../media/image31.png"/><Relationship Id="rId4" Type="http://schemas.openxmlformats.org/officeDocument/2006/relationships/image" Target="../media/image3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Texto 1">
            <a:extLst>
              <a:ext uri="{FF2B5EF4-FFF2-40B4-BE49-F238E27FC236}">
                <a16:creationId xmlns:a16="http://schemas.microsoft.com/office/drawing/2014/main" id="{2871B8EF-2DB6-F02D-D500-11C79074C0A2}"/>
              </a:ext>
            </a:extLst>
          </p:cNvPr>
          <p:cNvSpPr>
            <a:spLocks noGrp="1"/>
          </p:cNvSpPr>
          <p:nvPr>
            <p:ph type="body" sz="quarter" idx="10"/>
          </p:nvPr>
        </p:nvSpPr>
        <p:spPr>
          <a:xfrm>
            <a:off x="375444" y="3597275"/>
            <a:ext cx="17409186" cy="2810464"/>
          </a:xfrm>
        </p:spPr>
        <p:txBody>
          <a:bodyPr/>
          <a:lstStyle/>
          <a:p>
            <a:r>
              <a:rPr lang="pt-BR" sz="6000" b="1" dirty="0">
                <a:latin typeface="Verdana" panose="020B0604030504040204" pitchFamily="34" charset="0"/>
                <a:ea typeface="Verdana" panose="020B0604030504040204" pitchFamily="34" charset="0"/>
              </a:rPr>
              <a:t>Swansea Bay University Health Board </a:t>
            </a:r>
          </a:p>
          <a:p>
            <a:r>
              <a:rPr lang="pt-BR" sz="6000" b="1" dirty="0">
                <a:latin typeface="Verdana" panose="020B0604030504040204" pitchFamily="34" charset="0"/>
                <a:ea typeface="Verdana" panose="020B0604030504040204" pitchFamily="34" charset="0"/>
              </a:rPr>
              <a:t>Integrated Performance Report</a:t>
            </a:r>
          </a:p>
          <a:p>
            <a:r>
              <a:rPr lang="pt-BR" sz="5400" dirty="0">
                <a:latin typeface="Arial" panose="020B0604020202020204" pitchFamily="34" charset="0"/>
                <a:cs typeface="Arial" panose="020B0604020202020204" pitchFamily="34" charset="0"/>
              </a:rPr>
              <a:t>September 2025</a:t>
            </a:r>
          </a:p>
          <a:p>
            <a:endParaRPr lang="pt-BR" dirty="0"/>
          </a:p>
        </p:txBody>
      </p:sp>
    </p:spTree>
    <p:extLst>
      <p:ext uri="{BB962C8B-B14F-4D97-AF65-F5344CB8AC3E}">
        <p14:creationId xmlns:p14="http://schemas.microsoft.com/office/powerpoint/2010/main" val="324151905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CA14773-1B32-2492-9FA1-BDD87E632F78}"/>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32C7A49E-9D75-D6F8-8411-83BE3DAE35A7}"/>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51C52184-A2F4-813B-D324-384B7A33D381}"/>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10</a:t>
            </a:fld>
            <a:endParaRPr lang="en-GB"/>
          </a:p>
        </p:txBody>
      </p:sp>
      <p:sp>
        <p:nvSpPr>
          <p:cNvPr id="3" name="TextBox 2">
            <a:extLst>
              <a:ext uri="{FF2B5EF4-FFF2-40B4-BE49-F238E27FC236}">
                <a16:creationId xmlns:a16="http://schemas.microsoft.com/office/drawing/2014/main" id="{A36E6676-9E65-9F08-3068-269FDAC56082}"/>
              </a:ext>
            </a:extLst>
          </p:cNvPr>
          <p:cNvSpPr txBox="1"/>
          <p:nvPr/>
        </p:nvSpPr>
        <p:spPr>
          <a:xfrm>
            <a:off x="0" y="-14068"/>
            <a:ext cx="20105688" cy="584775"/>
          </a:xfrm>
          <a:prstGeom prst="rect">
            <a:avLst/>
          </a:prstGeom>
          <a:solidFill>
            <a:srgbClr val="7EB0DE"/>
          </a:solidFill>
        </p:spPr>
        <p:txBody>
          <a:bodyPr wrap="square" rtlCol="0">
            <a:spAutoFit/>
          </a:bodyPr>
          <a:lstStyle/>
          <a:p>
            <a:pPr algn="ctr" defTabSz="1507937">
              <a:spcAft>
                <a:spcPts val="1979"/>
              </a:spcAft>
              <a:defRPr/>
            </a:pPr>
            <a:r>
              <a:rPr lang="en-GB" sz="3200" b="1" dirty="0">
                <a:solidFill>
                  <a:schemeClr val="bg1"/>
                </a:solidFill>
                <a:latin typeface="Verdana" panose="020B0604030504040204" pitchFamily="34" charset="0"/>
                <a:ea typeface="Verdana" panose="020B0604030504040204" pitchFamily="34" charset="0"/>
              </a:rPr>
              <a:t>Care is high quality, safe, efficient and delivers the best possible outcomes for people</a:t>
            </a:r>
            <a:endParaRPr lang="en-GB" sz="3200" b="1" dirty="0">
              <a:solidFill>
                <a:srgbClr val="7EB0DE"/>
              </a:solidFill>
              <a:latin typeface="Calibri" panose="020F0502020204030204"/>
            </a:endParaRPr>
          </a:p>
        </p:txBody>
      </p:sp>
      <p:pic>
        <p:nvPicPr>
          <p:cNvPr id="6" name="Picture 5">
            <a:extLst>
              <a:ext uri="{FF2B5EF4-FFF2-40B4-BE49-F238E27FC236}">
                <a16:creationId xmlns:a16="http://schemas.microsoft.com/office/drawing/2014/main" id="{0BB56E47-FF93-D2FE-5277-697837CA7DBF}"/>
              </a:ext>
            </a:extLst>
          </p:cNvPr>
          <p:cNvPicPr>
            <a:picLocks noChangeAspect="1"/>
          </p:cNvPicPr>
          <p:nvPr/>
        </p:nvPicPr>
        <p:blipFill>
          <a:blip r:embed="rId2"/>
          <a:stretch>
            <a:fillRect/>
          </a:stretch>
        </p:blipFill>
        <p:spPr>
          <a:xfrm>
            <a:off x="3423444" y="751857"/>
            <a:ext cx="13764390" cy="1362618"/>
          </a:xfrm>
          <a:prstGeom prst="rect">
            <a:avLst/>
          </a:prstGeom>
        </p:spPr>
      </p:pic>
      <p:graphicFrame>
        <p:nvGraphicFramePr>
          <p:cNvPr id="7" name="Table 6">
            <a:extLst>
              <a:ext uri="{FF2B5EF4-FFF2-40B4-BE49-F238E27FC236}">
                <a16:creationId xmlns:a16="http://schemas.microsoft.com/office/drawing/2014/main" id="{4D7012D6-D405-B408-3F09-4F0A58F21D56}"/>
              </a:ext>
            </a:extLst>
          </p:cNvPr>
          <p:cNvGraphicFramePr>
            <a:graphicFrameLocks noGrp="1"/>
          </p:cNvGraphicFramePr>
          <p:nvPr>
            <p:extLst>
              <p:ext uri="{D42A27DB-BD31-4B8C-83A1-F6EECF244321}">
                <p14:modId xmlns:p14="http://schemas.microsoft.com/office/powerpoint/2010/main" val="2119029088"/>
              </p:ext>
            </p:extLst>
          </p:nvPr>
        </p:nvGraphicFramePr>
        <p:xfrm>
          <a:off x="375444" y="2295625"/>
          <a:ext cx="19050000" cy="6661080"/>
        </p:xfrm>
        <a:graphic>
          <a:graphicData uri="http://schemas.openxmlformats.org/drawingml/2006/table">
            <a:tbl>
              <a:tblPr>
                <a:tableStyleId>{5C22544A-7EE6-4342-B048-85BDC9FD1C3A}</a:tableStyleId>
              </a:tblPr>
              <a:tblGrid>
                <a:gridCol w="14478000">
                  <a:extLst>
                    <a:ext uri="{9D8B030D-6E8A-4147-A177-3AD203B41FA5}">
                      <a16:colId xmlns:a16="http://schemas.microsoft.com/office/drawing/2014/main" val="498750781"/>
                    </a:ext>
                  </a:extLst>
                </a:gridCol>
                <a:gridCol w="2209800">
                  <a:extLst>
                    <a:ext uri="{9D8B030D-6E8A-4147-A177-3AD203B41FA5}">
                      <a16:colId xmlns:a16="http://schemas.microsoft.com/office/drawing/2014/main" val="445886187"/>
                    </a:ext>
                  </a:extLst>
                </a:gridCol>
                <a:gridCol w="2362200">
                  <a:extLst>
                    <a:ext uri="{9D8B030D-6E8A-4147-A177-3AD203B41FA5}">
                      <a16:colId xmlns:a16="http://schemas.microsoft.com/office/drawing/2014/main" val="1408094447"/>
                    </a:ext>
                  </a:extLst>
                </a:gridCol>
              </a:tblGrid>
              <a:tr h="491376">
                <a:tc>
                  <a:txBody>
                    <a:bodyPr/>
                    <a:lstStyle/>
                    <a:p>
                      <a:pPr algn="l" fontAlgn="b"/>
                      <a:r>
                        <a:rPr lang="en-GB" sz="2000" b="1" u="none" strike="noStrike" dirty="0">
                          <a:solidFill>
                            <a:schemeClr val="bg1"/>
                          </a:solidFill>
                          <a:effectLst/>
                          <a:latin typeface="Verdana" panose="020B0604030504040204" pitchFamily="34" charset="0"/>
                          <a:ea typeface="Verdana" panose="020B0604030504040204" pitchFamily="34" charset="0"/>
                        </a:rPr>
                        <a:t>Accident &amp; Emergency</a:t>
                      </a:r>
                      <a:endParaRPr lang="en-GB" sz="2000" b="1" i="0" u="none" strike="noStrike" dirty="0">
                        <a:solidFill>
                          <a:schemeClr val="bg1"/>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tc>
                  <a:txBody>
                    <a:bodyPr/>
                    <a:lstStyle/>
                    <a:p>
                      <a:pPr algn="ctr" fontAlgn="b"/>
                      <a:r>
                        <a:rPr lang="en-GB" sz="2000" b="1" u="none" strike="noStrike" dirty="0">
                          <a:solidFill>
                            <a:schemeClr val="bg1"/>
                          </a:solidFill>
                          <a:effectLst/>
                          <a:latin typeface="Verdana" panose="020B0604030504040204" pitchFamily="34" charset="0"/>
                          <a:ea typeface="Verdana" panose="020B0604030504040204" pitchFamily="34" charset="0"/>
                        </a:rPr>
                        <a:t>Target</a:t>
                      </a:r>
                      <a:endParaRPr lang="en-GB" sz="2000" b="1" i="0" u="none" strike="noStrike" dirty="0">
                        <a:solidFill>
                          <a:schemeClr val="bg1"/>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tc>
                  <a:txBody>
                    <a:bodyPr/>
                    <a:lstStyle/>
                    <a:p>
                      <a:pPr algn="ctr" fontAlgn="b"/>
                      <a:r>
                        <a:rPr lang="en-GB" sz="2000" b="1" u="none" strike="noStrike" dirty="0">
                          <a:solidFill>
                            <a:schemeClr val="bg1"/>
                          </a:solidFill>
                          <a:effectLst/>
                          <a:latin typeface="Verdana" panose="020B0604030504040204" pitchFamily="34" charset="0"/>
                          <a:ea typeface="Verdana" panose="020B0604030504040204" pitchFamily="34" charset="0"/>
                        </a:rPr>
                        <a:t>August-25</a:t>
                      </a:r>
                      <a:endParaRPr lang="en-GB" sz="2000" b="1" i="0" u="none" strike="noStrike" dirty="0">
                        <a:solidFill>
                          <a:schemeClr val="bg1"/>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extLst>
                  <a:ext uri="{0D108BD9-81ED-4DB2-BD59-A6C34878D82A}">
                    <a16:rowId xmlns:a16="http://schemas.microsoft.com/office/drawing/2014/main" val="121596945"/>
                  </a:ext>
                </a:extLst>
              </a:tr>
              <a:tr h="468456">
                <a:tc>
                  <a:txBody>
                    <a:bodyPr/>
                    <a:lstStyle/>
                    <a:p>
                      <a:pPr algn="l" fontAlgn="b"/>
                      <a:r>
                        <a:rPr lang="en-GB" sz="2000" b="0" i="0" u="none" strike="noStrike" dirty="0">
                          <a:solidFill>
                            <a:srgbClr val="000000"/>
                          </a:solidFill>
                          <a:effectLst/>
                          <a:latin typeface="Verdana" panose="020B0604030504040204" pitchFamily="34" charset="0"/>
                          <a:ea typeface="Verdana" panose="020B0604030504040204" pitchFamily="34" charset="0"/>
                        </a:rPr>
                        <a:t>4 -hour performance</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u="none" strike="noStrike" dirty="0">
                          <a:effectLst/>
                          <a:latin typeface="Verdana" panose="020B0604030504040204" pitchFamily="34" charset="0"/>
                          <a:ea typeface="Verdana" panose="020B0604030504040204" pitchFamily="34" charset="0"/>
                        </a:rPr>
                        <a:t>95%</a:t>
                      </a:r>
                      <a:endParaRPr lang="en-GB" sz="2000" b="0" i="0" u="none" strike="noStrike" dirty="0">
                        <a:solidFill>
                          <a:srgbClr val="000000"/>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u="none" strike="noStrike" dirty="0">
                          <a:solidFill>
                            <a:srgbClr val="FF0000"/>
                          </a:solidFill>
                          <a:effectLst/>
                          <a:latin typeface="Verdana" panose="020B0604030504040204" pitchFamily="34" charset="0"/>
                          <a:ea typeface="Verdana" panose="020B0604030504040204" pitchFamily="34" charset="0"/>
                        </a:rPr>
                        <a:t> 67.94%</a:t>
                      </a:r>
                      <a:endParaRPr lang="en-GB" sz="2000" b="0" i="0" u="none" strike="noStrike" dirty="0">
                        <a:solidFill>
                          <a:srgbClr val="FF0000"/>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306456631"/>
                  </a:ext>
                </a:extLst>
              </a:tr>
              <a:tr h="587169">
                <a:tc>
                  <a:txBody>
                    <a:bodyPr/>
                    <a:lstStyle/>
                    <a:p>
                      <a:pPr algn="l" fontAlgn="b"/>
                      <a:r>
                        <a:rPr lang="en-GB" sz="2000" u="none" strike="noStrike" dirty="0">
                          <a:effectLst/>
                          <a:latin typeface="Verdana" panose="020B0604030504040204" pitchFamily="34" charset="0"/>
                          <a:ea typeface="Verdana" panose="020B0604030504040204" pitchFamily="34" charset="0"/>
                        </a:rPr>
                        <a:t>12-hour performance</a:t>
                      </a:r>
                      <a:endParaRPr lang="en-GB" sz="2000" b="0" i="0" u="none" strike="noStrike" dirty="0">
                        <a:solidFill>
                          <a:srgbClr val="000000"/>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b="0" i="0" u="none" strike="noStrike" dirty="0">
                          <a:solidFill>
                            <a:srgbClr val="000000"/>
                          </a:solidFill>
                          <a:effectLst/>
                          <a:latin typeface="Verdana" panose="020B0604030504040204" pitchFamily="34" charset="0"/>
                          <a:ea typeface="Verdana" panose="020B0604030504040204" pitchFamily="34" charset="0"/>
                        </a:rPr>
                        <a:t>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u="none" strike="noStrike" dirty="0">
                          <a:solidFill>
                            <a:srgbClr val="FF0000"/>
                          </a:solidFill>
                          <a:effectLst/>
                          <a:latin typeface="Verdana" panose="020B0604030504040204" pitchFamily="34" charset="0"/>
                          <a:ea typeface="Verdana" panose="020B0604030504040204" pitchFamily="34" charset="0"/>
                        </a:rPr>
                        <a:t> 1,062</a:t>
                      </a:r>
                      <a:endParaRPr lang="en-GB" sz="2000" b="0" i="0" u="none" strike="noStrike" dirty="0">
                        <a:solidFill>
                          <a:srgbClr val="FF0000"/>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54270130"/>
                  </a:ext>
                </a:extLst>
              </a:tr>
              <a:tr h="491376">
                <a:tc>
                  <a:txBody>
                    <a:bodyPr/>
                    <a:lstStyle/>
                    <a:p>
                      <a:pPr algn="l" fontAlgn="b"/>
                      <a:r>
                        <a:rPr lang="en-GB" sz="2000" b="0" i="0" u="none" strike="noStrike" dirty="0">
                          <a:solidFill>
                            <a:schemeClr val="tx1"/>
                          </a:solidFill>
                          <a:effectLst/>
                          <a:latin typeface="Verdana" panose="020B0604030504040204" pitchFamily="34" charset="0"/>
                          <a:ea typeface="Verdana" panose="020B0604030504040204" pitchFamily="34" charset="0"/>
                        </a:rPr>
                        <a:t>Number of A&amp;E Attendances</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fontAlgn="b"/>
                      <a:r>
                        <a:rPr lang="en-GB" sz="2000" u="none" strike="noStrike" dirty="0">
                          <a:effectLst/>
                          <a:latin typeface="Verdana" panose="020B0604030504040204" pitchFamily="34" charset="0"/>
                          <a:ea typeface="Verdana" panose="020B0604030504040204" pitchFamily="34" charset="0"/>
                        </a:rPr>
                        <a:t> N/A</a:t>
                      </a:r>
                      <a:endParaRPr lang="en-GB" sz="2000" b="1" i="0" u="none" strike="noStrike" dirty="0">
                        <a:solidFill>
                          <a:srgbClr val="FFFFFF"/>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fontAlgn="b"/>
                      <a:r>
                        <a:rPr lang="en-GB" sz="2000" u="none" strike="noStrike" dirty="0">
                          <a:effectLst/>
                          <a:latin typeface="Verdana" panose="020B0604030504040204" pitchFamily="34" charset="0"/>
                          <a:ea typeface="Verdana" panose="020B0604030504040204" pitchFamily="34" charset="0"/>
                        </a:rPr>
                        <a:t>12,175 </a:t>
                      </a:r>
                      <a:endParaRPr lang="en-GB" sz="2000" b="1" i="0" u="none" strike="noStrike" dirty="0">
                        <a:solidFill>
                          <a:srgbClr val="FFFFFF"/>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489342944"/>
                  </a:ext>
                </a:extLst>
              </a:tr>
              <a:tr h="532099">
                <a:tc>
                  <a:txBody>
                    <a:bodyPr/>
                    <a:lstStyle/>
                    <a:p>
                      <a:pPr algn="l" fontAlgn="b"/>
                      <a:r>
                        <a:rPr lang="en-GB" sz="2000" b="0" i="0" u="none" strike="noStrike" dirty="0">
                          <a:solidFill>
                            <a:schemeClr val="tx1"/>
                          </a:solidFill>
                          <a:effectLst/>
                          <a:latin typeface="Verdana" panose="020B0604030504040204" pitchFamily="34" charset="0"/>
                          <a:ea typeface="Verdana" panose="020B0604030504040204" pitchFamily="34" charset="0"/>
                        </a:rPr>
                        <a:t>Number of Clinically Optimised Patients (HB wide)</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b="0" i="0" u="none" strike="noStrike" dirty="0">
                          <a:solidFill>
                            <a:srgbClr val="000000"/>
                          </a:solidFill>
                          <a:effectLst/>
                          <a:latin typeface="Verdana" panose="020B0604030504040204" pitchFamily="34" charset="0"/>
                          <a:ea typeface="Verdana" panose="020B0604030504040204" pitchFamily="34" charset="0"/>
                        </a:rPr>
                        <a:t>Continuous Reduction</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b="0" i="0" u="none" strike="noStrike" dirty="0">
                          <a:solidFill>
                            <a:srgbClr val="FFC000"/>
                          </a:solidFill>
                          <a:effectLst/>
                          <a:latin typeface="Verdana" panose="020B0604030504040204" pitchFamily="34" charset="0"/>
                          <a:ea typeface="Verdana" panose="020B0604030504040204" pitchFamily="34" charset="0"/>
                        </a:rPr>
                        <a:t>178</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623750793"/>
                  </a:ext>
                </a:extLst>
              </a:tr>
              <a:tr h="532099">
                <a:tc>
                  <a:txBody>
                    <a:bodyPr/>
                    <a:lstStyle/>
                    <a:p>
                      <a:pPr algn="l" fontAlgn="b"/>
                      <a:r>
                        <a:rPr lang="en-GB" sz="2000" b="0" i="0" u="none" strike="noStrike" dirty="0">
                          <a:solidFill>
                            <a:schemeClr val="tx1"/>
                          </a:solidFill>
                          <a:effectLst/>
                          <a:latin typeface="Verdana" panose="020B0604030504040204" pitchFamily="34" charset="0"/>
                          <a:ea typeface="Verdana" panose="020B0604030504040204" pitchFamily="34" charset="0"/>
                        </a:rPr>
                        <a:t>Number of cancelled Electives</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b="0" i="0" u="none" strike="noStrike" dirty="0">
                          <a:solidFill>
                            <a:srgbClr val="000000"/>
                          </a:solidFill>
                          <a:effectLst/>
                          <a:latin typeface="Verdana" panose="020B0604030504040204" pitchFamily="34" charset="0"/>
                          <a:ea typeface="Verdana" panose="020B0604030504040204" pitchFamily="34" charset="0"/>
                        </a:rPr>
                        <a:t>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b="0" i="0" u="none" strike="noStrike" dirty="0">
                          <a:solidFill>
                            <a:srgbClr val="FF0000"/>
                          </a:solidFill>
                          <a:effectLst/>
                          <a:latin typeface="Verdana" panose="020B0604030504040204" pitchFamily="34" charset="0"/>
                          <a:ea typeface="Verdana" panose="020B0604030504040204" pitchFamily="34" charset="0"/>
                        </a:rPr>
                        <a:t>5</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2462779250"/>
                  </a:ext>
                </a:extLst>
              </a:tr>
              <a:tr h="532099">
                <a:tc>
                  <a:txBody>
                    <a:bodyPr/>
                    <a:lstStyle/>
                    <a:p>
                      <a:pPr marL="0" algn="l" defTabSz="1507937" rtl="0" eaLnBrk="1" fontAlgn="b" latinLnBrk="0" hangingPunct="1"/>
                      <a:r>
                        <a:rPr lang="en-GB" sz="2000" b="0" i="0" u="none" strike="noStrike" kern="1200" dirty="0">
                          <a:solidFill>
                            <a:schemeClr val="tx1"/>
                          </a:solidFill>
                          <a:effectLst/>
                          <a:latin typeface="Verdana" panose="020B0604030504040204" pitchFamily="34" charset="0"/>
                          <a:ea typeface="Verdana" panose="020B0604030504040204" pitchFamily="34" charset="0"/>
                          <a:cs typeface="+mn-cs"/>
                        </a:rPr>
                        <a:t>Median time of arrival to assessment within 60 minutes</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chemeClr val="tx1"/>
                          </a:solidFill>
                          <a:effectLst/>
                          <a:latin typeface="Verdana" panose="020B0604030504040204" pitchFamily="34" charset="0"/>
                          <a:ea typeface="Verdana" panose="020B0604030504040204" pitchFamily="34" charset="0"/>
                          <a:cs typeface="+mn-cs"/>
                        </a:rPr>
                        <a:t> 97%</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FFC000"/>
                          </a:solidFill>
                          <a:effectLst/>
                          <a:latin typeface="Verdana" panose="020B0604030504040204" pitchFamily="34" charset="0"/>
                          <a:ea typeface="Verdana" panose="020B0604030504040204" pitchFamily="34" charset="0"/>
                          <a:cs typeface="+mn-cs"/>
                        </a:rPr>
                        <a:t> </a:t>
                      </a:r>
                      <a:r>
                        <a:rPr lang="en-GB" sz="2000" b="0" i="0" u="none" strike="noStrike" kern="1200" dirty="0">
                          <a:solidFill>
                            <a:srgbClr val="FF0000"/>
                          </a:solidFill>
                          <a:effectLst/>
                          <a:latin typeface="Verdana" panose="020B0604030504040204" pitchFamily="34" charset="0"/>
                          <a:ea typeface="Verdana" panose="020B0604030504040204" pitchFamily="34" charset="0"/>
                          <a:cs typeface="+mn-cs"/>
                        </a:rPr>
                        <a:t>89.20%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671713100"/>
                  </a:ext>
                </a:extLst>
              </a:tr>
              <a:tr h="532099">
                <a:tc>
                  <a:txBody>
                    <a:bodyPr/>
                    <a:lstStyle/>
                    <a:p>
                      <a:pPr algn="l" fontAlgn="b"/>
                      <a:r>
                        <a:rPr lang="en-GB" sz="2000" b="1" i="0" u="none" strike="noStrike" dirty="0">
                          <a:solidFill>
                            <a:schemeClr val="bg1"/>
                          </a:solidFill>
                          <a:effectLst/>
                          <a:latin typeface="Verdana" panose="020B0604030504040204" pitchFamily="34" charset="0"/>
                          <a:ea typeface="Verdana" panose="020B0604030504040204" pitchFamily="34" charset="0"/>
                        </a:rPr>
                        <a:t>Ambulance</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tc>
                  <a:txBody>
                    <a:bodyPr/>
                    <a:lstStyle/>
                    <a:p>
                      <a:pPr algn="l" fontAlgn="b"/>
                      <a:r>
                        <a:rPr lang="en-GB" sz="1050" u="none" strike="noStrike" dirty="0">
                          <a:effectLst/>
                          <a:latin typeface="Verdana" panose="020B0604030504040204" pitchFamily="34" charset="0"/>
                          <a:ea typeface="Verdana" panose="020B0604030504040204" pitchFamily="34" charset="0"/>
                        </a:rPr>
                        <a:t> </a:t>
                      </a:r>
                      <a:endParaRPr lang="en-GB" sz="1050" b="1" i="0" u="none" strike="noStrike" dirty="0">
                        <a:solidFill>
                          <a:srgbClr val="FFFFFF"/>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tc>
                  <a:txBody>
                    <a:bodyPr/>
                    <a:lstStyle/>
                    <a:p>
                      <a:pPr algn="l" fontAlgn="b"/>
                      <a:r>
                        <a:rPr lang="en-GB" sz="1050" u="none" strike="noStrike" dirty="0">
                          <a:effectLst/>
                          <a:latin typeface="Verdana" panose="020B0604030504040204" pitchFamily="34" charset="0"/>
                          <a:ea typeface="Verdana" panose="020B0604030504040204" pitchFamily="34" charset="0"/>
                        </a:rPr>
                        <a:t> </a:t>
                      </a:r>
                      <a:endParaRPr lang="en-GB" sz="1050" b="1" i="0" u="none" strike="noStrike" dirty="0">
                        <a:solidFill>
                          <a:srgbClr val="FFFFFF"/>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extLst>
                  <a:ext uri="{0D108BD9-81ED-4DB2-BD59-A6C34878D82A}">
                    <a16:rowId xmlns:a16="http://schemas.microsoft.com/office/drawing/2014/main" val="45954677"/>
                  </a:ext>
                </a:extLst>
              </a:tr>
              <a:tr h="532099">
                <a:tc>
                  <a:txBody>
                    <a:bodyPr/>
                    <a:lstStyle/>
                    <a:p>
                      <a:pPr algn="l" fontAlgn="b"/>
                      <a:r>
                        <a:rPr lang="en-GB" sz="2000" b="0" i="0" u="none" strike="noStrike" dirty="0">
                          <a:solidFill>
                            <a:srgbClr val="000000"/>
                          </a:solidFill>
                          <a:effectLst/>
                          <a:latin typeface="Verdana" panose="020B0604030504040204" pitchFamily="34" charset="0"/>
                          <a:ea typeface="Verdana" panose="020B0604030504040204" pitchFamily="34" charset="0"/>
                        </a:rPr>
                        <a:t>Median emergency ambulance response time to purple: arrest category calls</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chemeClr val="tx1"/>
                          </a:solidFill>
                          <a:effectLst/>
                          <a:latin typeface="Verdana" panose="020B0604030504040204" pitchFamily="34" charset="0"/>
                          <a:ea typeface="Verdana" panose="020B0604030504040204" pitchFamily="34" charset="0"/>
                          <a:cs typeface="+mn-cs"/>
                        </a:rPr>
                        <a:t> 6-8 minutes</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00B050"/>
                          </a:solidFill>
                          <a:effectLst/>
                          <a:latin typeface="Verdana" panose="020B0604030504040204" pitchFamily="34" charset="0"/>
                          <a:ea typeface="Verdana" panose="020B0604030504040204" pitchFamily="34" charset="0"/>
                          <a:cs typeface="+mn-cs"/>
                        </a:rPr>
                        <a:t>7:02 (July-25)</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504649624"/>
                  </a:ext>
                </a:extLst>
              </a:tr>
              <a:tr h="702282">
                <a:tc>
                  <a:txBody>
                    <a:bodyPr/>
                    <a:lstStyle/>
                    <a:p>
                      <a:pPr algn="l" fontAlgn="b"/>
                      <a:r>
                        <a:rPr lang="en-GB" sz="2000" b="0" i="0" u="none" strike="noStrike" dirty="0">
                          <a:solidFill>
                            <a:srgbClr val="000000"/>
                          </a:solidFill>
                          <a:effectLst/>
                          <a:latin typeface="Verdana" panose="020B0604030504040204" pitchFamily="34" charset="0"/>
                          <a:ea typeface="Verdana" panose="020B0604030504040204" pitchFamily="34" charset="0"/>
                        </a:rPr>
                        <a:t>Median emergency ambulance response time to red: emergency category calls</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chemeClr val="tx1"/>
                          </a:solidFill>
                          <a:effectLst/>
                          <a:latin typeface="Verdana" panose="020B0604030504040204" pitchFamily="34" charset="0"/>
                          <a:ea typeface="Verdana" panose="020B0604030504040204" pitchFamily="34" charset="0"/>
                          <a:cs typeface="+mn-cs"/>
                        </a:rPr>
                        <a:t> 6-8 minutes</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FF0000"/>
                          </a:solidFill>
                          <a:effectLst/>
                          <a:latin typeface="Verdana" panose="020B0604030504040204" pitchFamily="34" charset="0"/>
                          <a:ea typeface="Verdana" panose="020B0604030504040204" pitchFamily="34" charset="0"/>
                          <a:cs typeface="+mn-cs"/>
                        </a:rPr>
                        <a:t>8:52 (July-25)</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888390432"/>
                  </a:ext>
                </a:extLst>
              </a:tr>
              <a:tr h="643979">
                <a:tc>
                  <a:txBody>
                    <a:bodyPr/>
                    <a:lstStyle/>
                    <a:p>
                      <a:pPr marL="0" algn="l" defTabSz="1507937" rtl="0" eaLnBrk="1" fontAlgn="b" latinLnBrk="0" hangingPunct="1"/>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Median time from arrival at an emergency department to assessment by a clinical decision maker should        not exceed 60 minutes</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chemeClr val="tx1"/>
                          </a:solidFill>
                          <a:effectLst/>
                          <a:latin typeface="Verdana" panose="020B0604030504040204" pitchFamily="34" charset="0"/>
                          <a:ea typeface="Verdana" panose="020B0604030504040204" pitchFamily="34" charset="0"/>
                          <a:cs typeface="+mn-cs"/>
                        </a:rPr>
                        <a:t>97% </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FFC000"/>
                          </a:solidFill>
                          <a:effectLst/>
                          <a:latin typeface="Verdana" panose="020B0604030504040204" pitchFamily="34" charset="0"/>
                          <a:ea typeface="Verdana" panose="020B0604030504040204" pitchFamily="34" charset="0"/>
                          <a:cs typeface="+mn-cs"/>
                        </a:rPr>
                        <a:t> 89.20%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289534510"/>
                  </a:ext>
                </a:extLst>
              </a:tr>
              <a:tr h="532099">
                <a:tc>
                  <a:txBody>
                    <a:bodyPr/>
                    <a:lstStyle/>
                    <a:p>
                      <a:pPr algn="l" fontAlgn="b"/>
                      <a:r>
                        <a:rPr lang="en-GB" sz="2000" b="0" i="0" u="none" strike="noStrike" dirty="0">
                          <a:solidFill>
                            <a:srgbClr val="000000"/>
                          </a:solidFill>
                          <a:effectLst/>
                          <a:latin typeface="Verdana" panose="020B0604030504040204" pitchFamily="34" charset="0"/>
                          <a:ea typeface="Verdana" panose="020B0604030504040204" pitchFamily="34" charset="0"/>
                        </a:rPr>
                        <a:t>Total Handovers lost over 15 minutes</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chemeClr val="tx1"/>
                          </a:solidFill>
                          <a:effectLst/>
                          <a:latin typeface="Verdana" panose="020B0604030504040204" pitchFamily="34" charset="0"/>
                          <a:ea typeface="Verdana" panose="020B0604030504040204" pitchFamily="34" charset="0"/>
                          <a:cs typeface="+mn-cs"/>
                        </a:rPr>
                        <a:t> 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FFC000"/>
                          </a:solidFill>
                          <a:effectLst/>
                          <a:latin typeface="Verdana" panose="020B0604030504040204" pitchFamily="34" charset="0"/>
                          <a:ea typeface="Verdana" panose="020B0604030504040204" pitchFamily="34" charset="0"/>
                          <a:cs typeface="+mn-cs"/>
                        </a:rPr>
                        <a:t>321</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301121370"/>
                  </a:ext>
                </a:extLst>
              </a:tr>
            </a:tbl>
          </a:graphicData>
        </a:graphic>
      </p:graphicFrame>
      <p:pic>
        <p:nvPicPr>
          <p:cNvPr id="8" name="Picture 7">
            <a:extLst>
              <a:ext uri="{FF2B5EF4-FFF2-40B4-BE49-F238E27FC236}">
                <a16:creationId xmlns:a16="http://schemas.microsoft.com/office/drawing/2014/main" id="{E610DC13-2698-16EB-D893-688F4CDF484F}"/>
              </a:ext>
            </a:extLst>
          </p:cNvPr>
          <p:cNvPicPr>
            <a:picLocks noChangeAspect="1"/>
          </p:cNvPicPr>
          <p:nvPr/>
        </p:nvPicPr>
        <p:blipFill>
          <a:blip r:embed="rId3"/>
          <a:stretch>
            <a:fillRect/>
          </a:stretch>
        </p:blipFill>
        <p:spPr>
          <a:xfrm>
            <a:off x="3422518" y="9013725"/>
            <a:ext cx="13260651" cy="1066949"/>
          </a:xfrm>
          <a:prstGeom prst="rect">
            <a:avLst/>
          </a:prstGeom>
        </p:spPr>
      </p:pic>
      <p:sp>
        <p:nvSpPr>
          <p:cNvPr id="9" name="Oval 8">
            <a:extLst>
              <a:ext uri="{FF2B5EF4-FFF2-40B4-BE49-F238E27FC236}">
                <a16:creationId xmlns:a16="http://schemas.microsoft.com/office/drawing/2014/main" id="{00FB6F97-91DE-01C5-0B27-F228AD3D3D9C}"/>
              </a:ext>
            </a:extLst>
          </p:cNvPr>
          <p:cNvSpPr/>
          <p:nvPr/>
        </p:nvSpPr>
        <p:spPr>
          <a:xfrm>
            <a:off x="14015244" y="3308015"/>
            <a:ext cx="614717" cy="531378"/>
          </a:xfrm>
          <a:prstGeom prst="ellipse">
            <a:avLst/>
          </a:prstGeom>
          <a:solidFill>
            <a:srgbClr val="7030A0"/>
          </a:solidFill>
          <a:ln>
            <a:solidFill>
              <a:srgbClr val="7030A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TI</a:t>
            </a:r>
          </a:p>
        </p:txBody>
      </p:sp>
      <p:sp>
        <p:nvSpPr>
          <p:cNvPr id="11" name="Oval 10">
            <a:extLst>
              <a:ext uri="{FF2B5EF4-FFF2-40B4-BE49-F238E27FC236}">
                <a16:creationId xmlns:a16="http://schemas.microsoft.com/office/drawing/2014/main" id="{B109CA38-644B-332A-03BF-38602CE233FA}"/>
              </a:ext>
            </a:extLst>
          </p:cNvPr>
          <p:cNvSpPr/>
          <p:nvPr/>
        </p:nvSpPr>
        <p:spPr>
          <a:xfrm>
            <a:off x="14030847" y="4340753"/>
            <a:ext cx="614717" cy="531378"/>
          </a:xfrm>
          <a:prstGeom prst="ellipse">
            <a:avLst/>
          </a:prstGeom>
          <a:solidFill>
            <a:srgbClr val="7030A0"/>
          </a:solidFill>
          <a:ln>
            <a:solidFill>
              <a:srgbClr val="7030A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TI</a:t>
            </a:r>
          </a:p>
        </p:txBody>
      </p:sp>
      <p:sp>
        <p:nvSpPr>
          <p:cNvPr id="13" name="Oval 12">
            <a:extLst>
              <a:ext uri="{FF2B5EF4-FFF2-40B4-BE49-F238E27FC236}">
                <a16:creationId xmlns:a16="http://schemas.microsoft.com/office/drawing/2014/main" id="{AE796AF8-A170-A1E1-35B4-4F7B4E565788}"/>
              </a:ext>
            </a:extLst>
          </p:cNvPr>
          <p:cNvSpPr/>
          <p:nvPr/>
        </p:nvSpPr>
        <p:spPr>
          <a:xfrm>
            <a:off x="14030846" y="5485457"/>
            <a:ext cx="614717" cy="531378"/>
          </a:xfrm>
          <a:prstGeom prst="ellipse">
            <a:avLst/>
          </a:prstGeom>
          <a:solidFill>
            <a:srgbClr val="7030A0"/>
          </a:solidFill>
          <a:ln>
            <a:solidFill>
              <a:srgbClr val="7030A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TI</a:t>
            </a:r>
          </a:p>
        </p:txBody>
      </p:sp>
      <p:sp>
        <p:nvSpPr>
          <p:cNvPr id="14" name="Oval 13">
            <a:extLst>
              <a:ext uri="{FF2B5EF4-FFF2-40B4-BE49-F238E27FC236}">
                <a16:creationId xmlns:a16="http://schemas.microsoft.com/office/drawing/2014/main" id="{39963355-E163-7F9A-1BFE-CDA494532B5B}"/>
              </a:ext>
            </a:extLst>
          </p:cNvPr>
          <p:cNvSpPr/>
          <p:nvPr/>
        </p:nvSpPr>
        <p:spPr>
          <a:xfrm>
            <a:off x="14030846" y="7741753"/>
            <a:ext cx="614717" cy="531378"/>
          </a:xfrm>
          <a:prstGeom prst="ellipse">
            <a:avLst/>
          </a:prstGeom>
          <a:solidFill>
            <a:srgbClr val="7030A0"/>
          </a:solidFill>
          <a:ln>
            <a:solidFill>
              <a:srgbClr val="7030A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TI</a:t>
            </a:r>
          </a:p>
        </p:txBody>
      </p:sp>
      <p:sp>
        <p:nvSpPr>
          <p:cNvPr id="15" name="Oval 14">
            <a:extLst>
              <a:ext uri="{FF2B5EF4-FFF2-40B4-BE49-F238E27FC236}">
                <a16:creationId xmlns:a16="http://schemas.microsoft.com/office/drawing/2014/main" id="{1F2BF9A0-7546-FF3A-C4F5-EDB24F29872E}"/>
              </a:ext>
            </a:extLst>
          </p:cNvPr>
          <p:cNvSpPr/>
          <p:nvPr/>
        </p:nvSpPr>
        <p:spPr>
          <a:xfrm>
            <a:off x="13355970" y="3281316"/>
            <a:ext cx="641686" cy="584775"/>
          </a:xfrm>
          <a:prstGeom prst="ellipse">
            <a:avLst/>
          </a:prstGeom>
          <a:solidFill>
            <a:srgbClr val="0070C0"/>
          </a:solidFill>
          <a:ln>
            <a:solidFill>
              <a:schemeClr val="accent5">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DE</a:t>
            </a:r>
          </a:p>
        </p:txBody>
      </p:sp>
      <p:sp>
        <p:nvSpPr>
          <p:cNvPr id="16" name="Oval 15">
            <a:extLst>
              <a:ext uri="{FF2B5EF4-FFF2-40B4-BE49-F238E27FC236}">
                <a16:creationId xmlns:a16="http://schemas.microsoft.com/office/drawing/2014/main" id="{A6672B9E-3411-4AA2-3047-AEBEE3642AC9}"/>
              </a:ext>
            </a:extLst>
          </p:cNvPr>
          <p:cNvSpPr/>
          <p:nvPr/>
        </p:nvSpPr>
        <p:spPr>
          <a:xfrm>
            <a:off x="13355970" y="4337576"/>
            <a:ext cx="641686" cy="584775"/>
          </a:xfrm>
          <a:prstGeom prst="ellipse">
            <a:avLst/>
          </a:prstGeom>
          <a:solidFill>
            <a:srgbClr val="0070C0"/>
          </a:solidFill>
          <a:ln>
            <a:solidFill>
              <a:schemeClr val="accent5">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DE</a:t>
            </a:r>
          </a:p>
        </p:txBody>
      </p:sp>
    </p:spTree>
    <p:extLst>
      <p:ext uri="{BB962C8B-B14F-4D97-AF65-F5344CB8AC3E}">
        <p14:creationId xmlns:p14="http://schemas.microsoft.com/office/powerpoint/2010/main" val="210375258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DD2D2AA-94EF-4B8D-4A7C-D328418811F4}"/>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27F680BB-8B5F-01E8-9310-A58F92B252BF}"/>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A8D463E9-5169-48AA-589E-2B87455CD444}"/>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11</a:t>
            </a:fld>
            <a:endParaRPr lang="en-GB"/>
          </a:p>
        </p:txBody>
      </p:sp>
      <p:sp>
        <p:nvSpPr>
          <p:cNvPr id="3" name="TextBox 2">
            <a:extLst>
              <a:ext uri="{FF2B5EF4-FFF2-40B4-BE49-F238E27FC236}">
                <a16:creationId xmlns:a16="http://schemas.microsoft.com/office/drawing/2014/main" id="{609E6AEC-BE1F-C757-7166-C0A5183EEA0E}"/>
              </a:ext>
            </a:extLst>
          </p:cNvPr>
          <p:cNvSpPr txBox="1"/>
          <p:nvPr/>
        </p:nvSpPr>
        <p:spPr>
          <a:xfrm>
            <a:off x="0" y="-14068"/>
            <a:ext cx="20105688" cy="584775"/>
          </a:xfrm>
          <a:prstGeom prst="rect">
            <a:avLst/>
          </a:prstGeom>
          <a:solidFill>
            <a:srgbClr val="7EB0DE"/>
          </a:solidFill>
        </p:spPr>
        <p:txBody>
          <a:bodyPr wrap="square" rtlCol="0">
            <a:spAutoFit/>
          </a:bodyPr>
          <a:lstStyle/>
          <a:p>
            <a:pPr algn="ctr" defTabSz="1507937">
              <a:spcAft>
                <a:spcPts val="1979"/>
              </a:spcAft>
              <a:defRPr/>
            </a:pPr>
            <a:r>
              <a:rPr lang="en-GB" sz="3200" b="1" dirty="0">
                <a:solidFill>
                  <a:schemeClr val="bg1"/>
                </a:solidFill>
                <a:latin typeface="Verdana" panose="020B0604030504040204" pitchFamily="34" charset="0"/>
                <a:ea typeface="Verdana" panose="020B0604030504040204" pitchFamily="34" charset="0"/>
              </a:rPr>
              <a:t>Care is high quality, safe, efficient and delivers the best possible outcomes for people</a:t>
            </a:r>
            <a:endParaRPr lang="en-GB" sz="3200" b="1" dirty="0">
              <a:solidFill>
                <a:srgbClr val="7EB0DE"/>
              </a:solidFill>
              <a:latin typeface="Calibri" panose="020F0502020204030204"/>
            </a:endParaRPr>
          </a:p>
        </p:txBody>
      </p:sp>
      <p:graphicFrame>
        <p:nvGraphicFramePr>
          <p:cNvPr id="5" name="Table 4">
            <a:extLst>
              <a:ext uri="{FF2B5EF4-FFF2-40B4-BE49-F238E27FC236}">
                <a16:creationId xmlns:a16="http://schemas.microsoft.com/office/drawing/2014/main" id="{FF8515F6-F4E1-EBC4-0A4C-EAF60365B4C2}"/>
              </a:ext>
            </a:extLst>
          </p:cNvPr>
          <p:cNvGraphicFramePr>
            <a:graphicFrameLocks noGrp="1"/>
          </p:cNvGraphicFramePr>
          <p:nvPr>
            <p:extLst>
              <p:ext uri="{D42A27DB-BD31-4B8C-83A1-F6EECF244321}">
                <p14:modId xmlns:p14="http://schemas.microsoft.com/office/powerpoint/2010/main" val="1323444354"/>
              </p:ext>
            </p:extLst>
          </p:nvPr>
        </p:nvGraphicFramePr>
        <p:xfrm>
          <a:off x="527844" y="1006475"/>
          <a:ext cx="19050000" cy="7762717"/>
        </p:xfrm>
        <a:graphic>
          <a:graphicData uri="http://schemas.openxmlformats.org/drawingml/2006/table">
            <a:tbl>
              <a:tblPr>
                <a:tableStyleId>{5C22544A-7EE6-4342-B048-85BDC9FD1C3A}</a:tableStyleId>
              </a:tblPr>
              <a:tblGrid>
                <a:gridCol w="14478000">
                  <a:extLst>
                    <a:ext uri="{9D8B030D-6E8A-4147-A177-3AD203B41FA5}">
                      <a16:colId xmlns:a16="http://schemas.microsoft.com/office/drawing/2014/main" val="498750781"/>
                    </a:ext>
                  </a:extLst>
                </a:gridCol>
                <a:gridCol w="2209800">
                  <a:extLst>
                    <a:ext uri="{9D8B030D-6E8A-4147-A177-3AD203B41FA5}">
                      <a16:colId xmlns:a16="http://schemas.microsoft.com/office/drawing/2014/main" val="445886187"/>
                    </a:ext>
                  </a:extLst>
                </a:gridCol>
                <a:gridCol w="2362200">
                  <a:extLst>
                    <a:ext uri="{9D8B030D-6E8A-4147-A177-3AD203B41FA5}">
                      <a16:colId xmlns:a16="http://schemas.microsoft.com/office/drawing/2014/main" val="1408094447"/>
                    </a:ext>
                  </a:extLst>
                </a:gridCol>
              </a:tblGrid>
              <a:tr h="469986">
                <a:tc>
                  <a:txBody>
                    <a:bodyPr/>
                    <a:lstStyle/>
                    <a:p>
                      <a:pPr algn="l" fontAlgn="b"/>
                      <a:r>
                        <a:rPr lang="en-GB" sz="2000" b="1" i="0" u="none" strike="noStrike" dirty="0">
                          <a:solidFill>
                            <a:schemeClr val="bg1"/>
                          </a:solidFill>
                          <a:effectLst/>
                          <a:latin typeface="Verdana" panose="020B0604030504040204" pitchFamily="34" charset="0"/>
                          <a:ea typeface="Verdana" panose="020B0604030504040204" pitchFamily="34" charset="0"/>
                        </a:rPr>
                        <a:t>Stroke</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tc>
                  <a:txBody>
                    <a:bodyPr/>
                    <a:lstStyle/>
                    <a:p>
                      <a:pPr algn="ctr" fontAlgn="b"/>
                      <a:r>
                        <a:rPr lang="en-GB" sz="2000" b="1" u="none" strike="noStrike" dirty="0">
                          <a:solidFill>
                            <a:schemeClr val="bg1"/>
                          </a:solidFill>
                          <a:effectLst/>
                          <a:latin typeface="Verdana" panose="020B0604030504040204" pitchFamily="34" charset="0"/>
                          <a:ea typeface="Verdana" panose="020B0604030504040204" pitchFamily="34" charset="0"/>
                        </a:rPr>
                        <a:t>Target</a:t>
                      </a:r>
                      <a:endParaRPr lang="en-GB" sz="2000" b="1" i="0" u="none" strike="noStrike" dirty="0">
                        <a:solidFill>
                          <a:schemeClr val="bg1"/>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tc>
                  <a:txBody>
                    <a:bodyPr/>
                    <a:lstStyle/>
                    <a:p>
                      <a:pPr algn="ctr" fontAlgn="b"/>
                      <a:r>
                        <a:rPr lang="en-GB" sz="2000" b="1" u="none" strike="noStrike" dirty="0">
                          <a:solidFill>
                            <a:schemeClr val="bg1"/>
                          </a:solidFill>
                          <a:effectLst/>
                          <a:latin typeface="Verdana" panose="020B0604030504040204" pitchFamily="34" charset="0"/>
                          <a:ea typeface="Verdana" panose="020B0604030504040204" pitchFamily="34" charset="0"/>
                        </a:rPr>
                        <a:t>Aug -25</a:t>
                      </a:r>
                      <a:endParaRPr lang="en-GB" sz="2000" b="1" i="0" u="none" strike="noStrike" dirty="0">
                        <a:solidFill>
                          <a:schemeClr val="bg1"/>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extLst>
                  <a:ext uri="{0D108BD9-81ED-4DB2-BD59-A6C34878D82A}">
                    <a16:rowId xmlns:a16="http://schemas.microsoft.com/office/drawing/2014/main" val="121596945"/>
                  </a:ext>
                </a:extLst>
              </a:tr>
              <a:tr h="508937">
                <a:tc>
                  <a:txBody>
                    <a:bodyPr/>
                    <a:lstStyle/>
                    <a:p>
                      <a:pPr algn="l" fontAlgn="b"/>
                      <a:r>
                        <a:rPr lang="en-GB" sz="2000" b="0" i="0" u="none" strike="noStrike" dirty="0">
                          <a:solidFill>
                            <a:srgbClr val="000000"/>
                          </a:solidFill>
                          <a:effectLst/>
                          <a:latin typeface="Verdana" panose="020B0604030504040204" pitchFamily="34" charset="0"/>
                          <a:ea typeface="Verdana" panose="020B0604030504040204" pitchFamily="34" charset="0"/>
                        </a:rPr>
                        <a:t>Percentage of admission within 4 hours</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95%</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b="0" i="0" u="none" strike="noStrike" kern="1200" dirty="0">
                          <a:solidFill>
                            <a:srgbClr val="FF0000"/>
                          </a:solidFill>
                          <a:effectLst/>
                          <a:latin typeface="Verdana" panose="020B0604030504040204" pitchFamily="34" charset="0"/>
                          <a:ea typeface="Verdana" panose="020B0604030504040204" pitchFamily="34" charset="0"/>
                          <a:cs typeface="+mn-cs"/>
                        </a:rPr>
                        <a:t>36%</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909040921"/>
                  </a:ext>
                </a:extLst>
              </a:tr>
              <a:tr h="508937">
                <a:tc>
                  <a:txBody>
                    <a:bodyPr/>
                    <a:lstStyle/>
                    <a:p>
                      <a:pPr algn="l" fontAlgn="b"/>
                      <a:r>
                        <a:rPr lang="en-GB" sz="2000" b="0" i="0" u="none" strike="noStrike" dirty="0">
                          <a:solidFill>
                            <a:srgbClr val="000000"/>
                          </a:solidFill>
                          <a:effectLst/>
                          <a:latin typeface="Verdana" panose="020B0604030504040204" pitchFamily="34" charset="0"/>
                          <a:ea typeface="Verdana" panose="020B0604030504040204" pitchFamily="34" charset="0"/>
                        </a:rPr>
                        <a:t>Percentage of stroke patients receiving a CT scan within 1 hour</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95%</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b="0" i="0" u="none" strike="noStrike" kern="1200" dirty="0">
                          <a:solidFill>
                            <a:srgbClr val="FF0000"/>
                          </a:solidFill>
                          <a:effectLst/>
                          <a:latin typeface="Verdana" panose="020B0604030504040204" pitchFamily="34" charset="0"/>
                          <a:ea typeface="Verdana" panose="020B0604030504040204" pitchFamily="34" charset="0"/>
                          <a:cs typeface="+mn-cs"/>
                        </a:rPr>
                        <a:t>43%</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3038944656"/>
                  </a:ext>
                </a:extLst>
              </a:tr>
              <a:tr h="569540">
                <a:tc>
                  <a:txBody>
                    <a:bodyPr/>
                    <a:lstStyle/>
                    <a:p>
                      <a:pPr algn="l" fontAlgn="b"/>
                      <a:r>
                        <a:rPr lang="en-GB" sz="2000" b="0" i="0" u="none" strike="noStrike" dirty="0">
                          <a:solidFill>
                            <a:srgbClr val="000000"/>
                          </a:solidFill>
                          <a:effectLst/>
                          <a:latin typeface="Verdana" panose="020B0604030504040204" pitchFamily="34" charset="0"/>
                          <a:ea typeface="Verdana" panose="020B0604030504040204" pitchFamily="34" charset="0"/>
                        </a:rPr>
                        <a:t>Percentage of patients assessed by a stroke consultant within 24 hours</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95%</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b="0" i="0" u="none" strike="noStrike" kern="1200" dirty="0">
                          <a:solidFill>
                            <a:srgbClr val="00BC62"/>
                          </a:solidFill>
                          <a:effectLst/>
                          <a:latin typeface="Verdana" panose="020B0604030504040204" pitchFamily="34" charset="0"/>
                          <a:ea typeface="Verdana" panose="020B0604030504040204" pitchFamily="34" charset="0"/>
                          <a:cs typeface="+mn-cs"/>
                        </a:rPr>
                        <a:t>100%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3348607313"/>
                  </a:ext>
                </a:extLst>
              </a:tr>
              <a:tr h="508937">
                <a:tc>
                  <a:txBody>
                    <a:bodyPr/>
                    <a:lstStyle/>
                    <a:p>
                      <a:pPr algn="l" fontAlgn="b"/>
                      <a:r>
                        <a:rPr lang="en-GB" sz="2000" b="0" i="0" u="none" strike="noStrike" dirty="0">
                          <a:solidFill>
                            <a:srgbClr val="000000"/>
                          </a:solidFill>
                          <a:effectLst/>
                          <a:latin typeface="Verdana" panose="020B0604030504040204" pitchFamily="34" charset="0"/>
                          <a:ea typeface="Verdana" panose="020B0604030504040204" pitchFamily="34" charset="0"/>
                        </a:rPr>
                        <a:t>Percentage of patients to receive a mechanical Thrombectomy</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10%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b="0" i="0" u="none" strike="noStrike" kern="1200" dirty="0">
                          <a:solidFill>
                            <a:srgbClr val="FFC000"/>
                          </a:solidFill>
                          <a:effectLst/>
                          <a:latin typeface="Verdana" panose="020B0604030504040204" pitchFamily="34" charset="0"/>
                          <a:ea typeface="Verdana" panose="020B0604030504040204" pitchFamily="34" charset="0"/>
                          <a:cs typeface="+mn-cs"/>
                        </a:rPr>
                        <a:t>8%</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3156666740"/>
                  </a:ext>
                </a:extLst>
              </a:tr>
              <a:tr h="508937">
                <a:tc>
                  <a:txBody>
                    <a:bodyPr/>
                    <a:lstStyle/>
                    <a:p>
                      <a:pPr algn="l" fontAlgn="b"/>
                      <a:r>
                        <a:rPr lang="en-GB" sz="2000" b="1" u="none" strike="noStrike" kern="1200" dirty="0">
                          <a:solidFill>
                            <a:schemeClr val="bg1"/>
                          </a:solidFill>
                          <a:effectLst/>
                          <a:latin typeface="Verdana" panose="020B0604030504040204" pitchFamily="34" charset="0"/>
                          <a:ea typeface="Verdana" panose="020B0604030504040204" pitchFamily="34" charset="0"/>
                          <a:cs typeface="+mn-cs"/>
                        </a:rPr>
                        <a:t>Planned Care</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tc>
                  <a:txBody>
                    <a:bodyPr/>
                    <a:lstStyle/>
                    <a:p>
                      <a:pPr marL="0" marR="0" lvl="0" indent="0" algn="ctr" defTabSz="1507937" rtl="0" eaLnBrk="1" fontAlgn="b" latinLnBrk="0" hangingPunct="1">
                        <a:lnSpc>
                          <a:spcPct val="100000"/>
                        </a:lnSpc>
                        <a:spcBef>
                          <a:spcPts val="0"/>
                        </a:spcBef>
                        <a:spcAft>
                          <a:spcPts val="0"/>
                        </a:spcAft>
                        <a:buClrTx/>
                        <a:buSzTx/>
                        <a:buFontTx/>
                        <a:buNone/>
                        <a:tabLst/>
                        <a:defRPr/>
                      </a:pPr>
                      <a:r>
                        <a:rPr lang="en-GB" sz="2000" b="1" u="none" strike="noStrike" kern="1200" dirty="0">
                          <a:solidFill>
                            <a:schemeClr val="bg1"/>
                          </a:solidFill>
                          <a:effectLst/>
                          <a:latin typeface="Verdana" panose="020B0604030504040204" pitchFamily="34" charset="0"/>
                          <a:ea typeface="Verdana" panose="020B0604030504040204" pitchFamily="34" charset="0"/>
                          <a:cs typeface="+mn-cs"/>
                        </a:rPr>
                        <a:t>Target</a:t>
                      </a:r>
                    </a:p>
                    <a:p>
                      <a:pPr algn="ctr" fontAlgn="b"/>
                      <a:endParaRPr lang="en-GB" sz="2000" b="1" u="none" strike="noStrike" kern="1200" dirty="0">
                        <a:solidFill>
                          <a:schemeClr val="bg1"/>
                        </a:solidFill>
                        <a:effectLst/>
                        <a:latin typeface="Verdana" panose="020B0604030504040204" pitchFamily="34" charset="0"/>
                        <a:ea typeface="Verdana" panose="020B0604030504040204" pitchFamily="34" charset="0"/>
                        <a:cs typeface="+mn-cs"/>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tc>
                  <a:txBody>
                    <a:bodyPr/>
                    <a:lstStyle/>
                    <a:p>
                      <a:pPr marL="0" algn="ctr" defTabSz="1507937" rtl="0" eaLnBrk="1" fontAlgn="b" latinLnBrk="0" hangingPunct="1"/>
                      <a:r>
                        <a:rPr lang="en-GB" sz="2000" b="1" u="none" strike="noStrike" kern="1200" dirty="0">
                          <a:solidFill>
                            <a:schemeClr val="bg1"/>
                          </a:solidFill>
                          <a:effectLst/>
                          <a:latin typeface="Verdana" panose="020B0604030504040204" pitchFamily="34" charset="0"/>
                          <a:ea typeface="Verdana" panose="020B0604030504040204" pitchFamily="34" charset="0"/>
                          <a:cs typeface="+mn-cs"/>
                        </a:rPr>
                        <a:t>Aug – 25</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extLst>
                  <a:ext uri="{0D108BD9-81ED-4DB2-BD59-A6C34878D82A}">
                    <a16:rowId xmlns:a16="http://schemas.microsoft.com/office/drawing/2014/main" val="1171922428"/>
                  </a:ext>
                </a:extLst>
              </a:tr>
              <a:tr h="508937">
                <a:tc>
                  <a:txBody>
                    <a:bodyPr/>
                    <a:lstStyle/>
                    <a:p>
                      <a:pPr algn="l" fontAlgn="b"/>
                      <a:r>
                        <a:rPr lang="en-GB" sz="2000" b="0" i="0" u="none" strike="noStrike" dirty="0">
                          <a:solidFill>
                            <a:srgbClr val="000000"/>
                          </a:solidFill>
                          <a:effectLst/>
                          <a:latin typeface="Verdana" panose="020B0604030504040204" pitchFamily="34" charset="0"/>
                          <a:ea typeface="Verdana" panose="020B0604030504040204" pitchFamily="34" charset="0"/>
                        </a:rPr>
                        <a:t>Percentage of patients waiting &lt; 26 weeks for an outpatient appointment</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75%</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FFC000"/>
                          </a:solidFill>
                          <a:effectLst/>
                          <a:latin typeface="Verdana" panose="020B0604030504040204" pitchFamily="34" charset="0"/>
                          <a:ea typeface="Verdana" panose="020B0604030504040204" pitchFamily="34" charset="0"/>
                          <a:cs typeface="+mn-cs"/>
                        </a:rPr>
                        <a:t>72.86%</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535451781"/>
                  </a:ext>
                </a:extLst>
              </a:tr>
              <a:tr h="508937">
                <a:tc>
                  <a:txBody>
                    <a:bodyPr/>
                    <a:lstStyle/>
                    <a:p>
                      <a:pPr algn="l" fontAlgn="b"/>
                      <a:r>
                        <a:rPr lang="en-GB" sz="2000" b="0" i="0" u="none" strike="noStrike" dirty="0">
                          <a:solidFill>
                            <a:srgbClr val="000000"/>
                          </a:solidFill>
                          <a:effectLst/>
                          <a:latin typeface="Verdana" panose="020B0604030504040204" pitchFamily="34" charset="0"/>
                          <a:ea typeface="Verdana" panose="020B0604030504040204" pitchFamily="34" charset="0"/>
                        </a:rPr>
                        <a:t>Total number of patients waiting &gt; 36 weeks</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80%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FFC000"/>
                          </a:solidFill>
                          <a:effectLst/>
                          <a:latin typeface="Verdana" panose="020B0604030504040204" pitchFamily="34" charset="0"/>
                          <a:ea typeface="Verdana" panose="020B0604030504040204" pitchFamily="34" charset="0"/>
                          <a:cs typeface="+mn-cs"/>
                        </a:rPr>
                        <a:t>73.18%</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146008944"/>
                  </a:ext>
                </a:extLst>
              </a:tr>
              <a:tr h="508937">
                <a:tc>
                  <a:txBody>
                    <a:bodyPr/>
                    <a:lstStyle/>
                    <a:p>
                      <a:pPr algn="l" fontAlgn="b"/>
                      <a:r>
                        <a:rPr lang="en-GB" sz="2000" b="0" i="0" u="none" strike="noStrike" dirty="0">
                          <a:solidFill>
                            <a:srgbClr val="000000"/>
                          </a:solidFill>
                          <a:effectLst/>
                          <a:latin typeface="Verdana" panose="020B0604030504040204" pitchFamily="34" charset="0"/>
                          <a:ea typeface="Verdana" panose="020B0604030504040204" pitchFamily="34" charset="0"/>
                        </a:rPr>
                        <a:t>Number of patients waiting at Stage 1 &gt; 52 Weeks</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00BC62"/>
                          </a:solidFill>
                          <a:effectLst/>
                          <a:latin typeface="Verdana" panose="020B0604030504040204" pitchFamily="34" charset="0"/>
                          <a:ea typeface="Verdana" panose="020B0604030504040204" pitchFamily="34" charset="0"/>
                          <a:cs typeface="+mn-cs"/>
                        </a:rPr>
                        <a:t>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4067557193"/>
                  </a:ext>
                </a:extLst>
              </a:tr>
              <a:tr h="508937">
                <a:tc>
                  <a:txBody>
                    <a:bodyPr/>
                    <a:lstStyle/>
                    <a:p>
                      <a:pPr algn="l" fontAlgn="b"/>
                      <a:r>
                        <a:rPr lang="en-GB" sz="2000" b="0" i="0" u="none" strike="noStrike" dirty="0">
                          <a:solidFill>
                            <a:srgbClr val="000000"/>
                          </a:solidFill>
                          <a:effectLst/>
                          <a:latin typeface="Verdana" panose="020B0604030504040204" pitchFamily="34" charset="0"/>
                          <a:ea typeface="Verdana" panose="020B0604030504040204" pitchFamily="34" charset="0"/>
                        </a:rPr>
                        <a:t>Total number of patients waiting &gt; 104 Weeks</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00BC62"/>
                          </a:solidFill>
                          <a:effectLst/>
                          <a:latin typeface="Verdana" panose="020B0604030504040204" pitchFamily="34" charset="0"/>
                          <a:ea typeface="Verdana" panose="020B0604030504040204" pitchFamily="34" charset="0"/>
                          <a:cs typeface="+mn-cs"/>
                        </a:rPr>
                        <a:t>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493117388"/>
                  </a:ext>
                </a:extLst>
              </a:tr>
              <a:tr h="508937">
                <a:tc>
                  <a:txBody>
                    <a:bodyPr/>
                    <a:lstStyle/>
                    <a:p>
                      <a:pPr algn="l" fontAlgn="b"/>
                      <a:r>
                        <a:rPr lang="en-GB" sz="2000" b="1" i="0" u="none" strike="noStrike" dirty="0">
                          <a:solidFill>
                            <a:schemeClr val="bg1"/>
                          </a:solidFill>
                          <a:effectLst/>
                          <a:latin typeface="Verdana" panose="020B0604030504040204" pitchFamily="34" charset="0"/>
                          <a:ea typeface="Verdana" panose="020B0604030504040204" pitchFamily="34" charset="0"/>
                        </a:rPr>
                        <a:t>Diagnostics &amp; Therapies</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tc>
                  <a:txBody>
                    <a:bodyPr/>
                    <a:lstStyle/>
                    <a:p>
                      <a:pPr marL="0" marR="0" lvl="0" indent="0" algn="ctr" defTabSz="1507937" rtl="0" eaLnBrk="1" fontAlgn="b" latinLnBrk="0" hangingPunct="1">
                        <a:lnSpc>
                          <a:spcPct val="100000"/>
                        </a:lnSpc>
                        <a:spcBef>
                          <a:spcPts val="0"/>
                        </a:spcBef>
                        <a:spcAft>
                          <a:spcPts val="0"/>
                        </a:spcAft>
                        <a:buClrTx/>
                        <a:buSzTx/>
                        <a:buFontTx/>
                        <a:buNone/>
                        <a:tabLst/>
                        <a:defRPr/>
                      </a:pPr>
                      <a:r>
                        <a:rPr lang="en-GB" sz="2000" b="1" u="none" strike="noStrike" kern="1200" dirty="0">
                          <a:solidFill>
                            <a:schemeClr val="bg1"/>
                          </a:solidFill>
                          <a:effectLst/>
                          <a:latin typeface="Verdana" panose="020B0604030504040204" pitchFamily="34" charset="0"/>
                          <a:ea typeface="Verdana" panose="020B0604030504040204" pitchFamily="34" charset="0"/>
                          <a:cs typeface="+mn-cs"/>
                        </a:rPr>
                        <a:t>Target</a:t>
                      </a:r>
                    </a:p>
                    <a:p>
                      <a:pPr algn="ctr" fontAlgn="b"/>
                      <a:endParaRPr lang="en-GB" sz="1050" b="0" i="0" u="none" strike="noStrike" dirty="0">
                        <a:solidFill>
                          <a:srgbClr val="000000"/>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tc>
                  <a:txBody>
                    <a:bodyPr/>
                    <a:lstStyle/>
                    <a:p>
                      <a:pPr marL="0" marR="0" lvl="0" indent="0" algn="ctr" defTabSz="1507937" rtl="0" eaLnBrk="1" fontAlgn="b" latinLnBrk="0" hangingPunct="1">
                        <a:lnSpc>
                          <a:spcPct val="100000"/>
                        </a:lnSpc>
                        <a:spcBef>
                          <a:spcPts val="0"/>
                        </a:spcBef>
                        <a:spcAft>
                          <a:spcPts val="0"/>
                        </a:spcAft>
                        <a:buClrTx/>
                        <a:buSzTx/>
                        <a:buFontTx/>
                        <a:buNone/>
                        <a:tabLst/>
                        <a:defRPr/>
                      </a:pPr>
                      <a:r>
                        <a:rPr lang="en-GB" sz="2000" b="1" u="none" strike="noStrike" kern="1200" dirty="0">
                          <a:solidFill>
                            <a:schemeClr val="bg1"/>
                          </a:solidFill>
                          <a:effectLst/>
                          <a:latin typeface="Verdana" panose="020B0604030504040204" pitchFamily="34" charset="0"/>
                          <a:ea typeface="Verdana" panose="020B0604030504040204" pitchFamily="34" charset="0"/>
                          <a:cs typeface="+mn-cs"/>
                        </a:rPr>
                        <a:t>Aug – 25</a:t>
                      </a:r>
                    </a:p>
                    <a:p>
                      <a:pPr algn="ctr" fontAlgn="b"/>
                      <a:endParaRPr lang="en-GB" sz="1050" b="0" i="0" u="none" strike="noStrike" dirty="0">
                        <a:solidFill>
                          <a:srgbClr val="000000"/>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extLst>
                  <a:ext uri="{0D108BD9-81ED-4DB2-BD59-A6C34878D82A}">
                    <a16:rowId xmlns:a16="http://schemas.microsoft.com/office/drawing/2014/main" val="3329387615"/>
                  </a:ext>
                </a:extLst>
              </a:tr>
              <a:tr h="508937">
                <a:tc>
                  <a:txBody>
                    <a:bodyPr/>
                    <a:lstStyle/>
                    <a:p>
                      <a:pPr algn="l" fontAlgn="b"/>
                      <a:r>
                        <a:rPr lang="en-GB" sz="2000" b="0" i="0" u="none" strike="noStrike" dirty="0">
                          <a:solidFill>
                            <a:srgbClr val="000000"/>
                          </a:solidFill>
                          <a:effectLst/>
                          <a:latin typeface="Verdana" panose="020B0604030504040204" pitchFamily="34" charset="0"/>
                          <a:ea typeface="Verdana" panose="020B0604030504040204" pitchFamily="34" charset="0"/>
                        </a:rPr>
                        <a:t>Number of patients waiting &gt; 8 weeks for diagnostics</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FF0000"/>
                          </a:solidFill>
                          <a:effectLst/>
                          <a:latin typeface="Verdana" panose="020B0604030504040204" pitchFamily="34" charset="0"/>
                          <a:ea typeface="Verdana" panose="020B0604030504040204" pitchFamily="34" charset="0"/>
                          <a:cs typeface="+mn-cs"/>
                        </a:rPr>
                        <a:t>2,471</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3671937747"/>
                  </a:ext>
                </a:extLst>
              </a:tr>
              <a:tr h="508937">
                <a:tc>
                  <a:txBody>
                    <a:bodyPr/>
                    <a:lstStyle/>
                    <a:p>
                      <a:pPr marL="0" marR="0" lvl="0" indent="0" algn="l" defTabSz="1507937" rtl="0" eaLnBrk="1" fontAlgn="b" latinLnBrk="0" hangingPunct="1">
                        <a:lnSpc>
                          <a:spcPct val="100000"/>
                        </a:lnSpc>
                        <a:spcBef>
                          <a:spcPts val="0"/>
                        </a:spcBef>
                        <a:spcAft>
                          <a:spcPts val="0"/>
                        </a:spcAft>
                        <a:buClrTx/>
                        <a:buSzTx/>
                        <a:buFontTx/>
                        <a:buNone/>
                        <a:tabLst/>
                        <a:defRPr/>
                      </a:pPr>
                      <a:r>
                        <a:rPr lang="en-GB" sz="2000" b="0" i="0" u="none" strike="noStrike" dirty="0">
                          <a:solidFill>
                            <a:srgbClr val="000000"/>
                          </a:solidFill>
                          <a:effectLst/>
                          <a:latin typeface="Verdana" panose="020B0604030504040204" pitchFamily="34" charset="0"/>
                          <a:ea typeface="Verdana" panose="020B0604030504040204" pitchFamily="34" charset="0"/>
                        </a:rPr>
                        <a:t>Number of patients waiting &gt; 8 weeks for an Endoscopy</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FF0000"/>
                          </a:solidFill>
                          <a:effectLst/>
                          <a:latin typeface="Verdana" panose="020B0604030504040204" pitchFamily="34" charset="0"/>
                          <a:ea typeface="Verdana" panose="020B0604030504040204" pitchFamily="34" charset="0"/>
                          <a:cs typeface="+mn-cs"/>
                        </a:rPr>
                        <a:t>2,141</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3637433049"/>
                  </a:ext>
                </a:extLst>
              </a:tr>
              <a:tr h="508937">
                <a:tc>
                  <a:txBody>
                    <a:bodyPr/>
                    <a:lstStyle/>
                    <a:p>
                      <a:pPr algn="l" fontAlgn="b"/>
                      <a:r>
                        <a:rPr lang="en-GB" sz="2000" b="0" i="0" u="none" strike="noStrike" dirty="0">
                          <a:solidFill>
                            <a:srgbClr val="000000"/>
                          </a:solidFill>
                          <a:effectLst/>
                          <a:latin typeface="Verdana" panose="020B0604030504040204" pitchFamily="34" charset="0"/>
                          <a:ea typeface="Verdana" panose="020B0604030504040204" pitchFamily="34" charset="0"/>
                        </a:rPr>
                        <a:t>Number of patients waiting &gt; 14 weeks for Therapies</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00BC62"/>
                          </a:solidFill>
                          <a:effectLst/>
                          <a:latin typeface="Verdana" panose="020B0604030504040204" pitchFamily="34" charset="0"/>
                          <a:ea typeface="Verdana" panose="020B0604030504040204" pitchFamily="34" charset="0"/>
                          <a:cs typeface="+mn-cs"/>
                        </a:rPr>
                        <a:t>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811600211"/>
                  </a:ext>
                </a:extLst>
              </a:tr>
              <a:tr h="508937">
                <a:tc>
                  <a:txBody>
                    <a:bodyPr/>
                    <a:lstStyle/>
                    <a:p>
                      <a:pPr algn="l" fontAlgn="b"/>
                      <a:r>
                        <a:rPr lang="en-GB" sz="2000" b="0" i="0" u="none" strike="noStrike" dirty="0">
                          <a:solidFill>
                            <a:srgbClr val="000000"/>
                          </a:solidFill>
                          <a:effectLst/>
                          <a:latin typeface="Verdana" panose="020B0604030504040204" pitchFamily="34" charset="0"/>
                          <a:ea typeface="Verdana" panose="020B0604030504040204" pitchFamily="34" charset="0"/>
                        </a:rPr>
                        <a:t>Number of children waiting &gt; 6 weeks for Audiology</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FF0000"/>
                          </a:solidFill>
                          <a:effectLst/>
                          <a:latin typeface="Verdana" panose="020B0604030504040204" pitchFamily="34" charset="0"/>
                          <a:ea typeface="Verdana" panose="020B0604030504040204" pitchFamily="34" charset="0"/>
                          <a:cs typeface="+mn-cs"/>
                        </a:rPr>
                        <a:t>193</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047900945"/>
                  </a:ext>
                </a:extLst>
              </a:tr>
            </a:tbl>
          </a:graphicData>
        </a:graphic>
      </p:graphicFrame>
      <p:pic>
        <p:nvPicPr>
          <p:cNvPr id="7" name="Picture 6">
            <a:extLst>
              <a:ext uri="{FF2B5EF4-FFF2-40B4-BE49-F238E27FC236}">
                <a16:creationId xmlns:a16="http://schemas.microsoft.com/office/drawing/2014/main" id="{F72CC20C-E4AB-B721-140A-3104DA3F0B60}"/>
              </a:ext>
            </a:extLst>
          </p:cNvPr>
          <p:cNvPicPr>
            <a:picLocks noChangeAspect="1"/>
          </p:cNvPicPr>
          <p:nvPr/>
        </p:nvPicPr>
        <p:blipFill>
          <a:blip r:embed="rId2"/>
          <a:stretch>
            <a:fillRect/>
          </a:stretch>
        </p:blipFill>
        <p:spPr>
          <a:xfrm>
            <a:off x="3422518" y="9092170"/>
            <a:ext cx="13260651" cy="1066949"/>
          </a:xfrm>
          <a:prstGeom prst="rect">
            <a:avLst/>
          </a:prstGeom>
        </p:spPr>
      </p:pic>
      <p:sp>
        <p:nvSpPr>
          <p:cNvPr id="8" name="Oval 7">
            <a:extLst>
              <a:ext uri="{FF2B5EF4-FFF2-40B4-BE49-F238E27FC236}">
                <a16:creationId xmlns:a16="http://schemas.microsoft.com/office/drawing/2014/main" id="{6011E090-F240-AFC2-5FF2-D1543FC984DB}"/>
              </a:ext>
            </a:extLst>
          </p:cNvPr>
          <p:cNvSpPr/>
          <p:nvPr/>
        </p:nvSpPr>
        <p:spPr>
          <a:xfrm>
            <a:off x="14091444" y="4130675"/>
            <a:ext cx="614717" cy="531378"/>
          </a:xfrm>
          <a:prstGeom prst="ellipse">
            <a:avLst/>
          </a:prstGeom>
          <a:solidFill>
            <a:srgbClr val="7030A0"/>
          </a:solidFill>
          <a:ln>
            <a:solidFill>
              <a:srgbClr val="7030A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TI</a:t>
            </a:r>
          </a:p>
        </p:txBody>
      </p:sp>
      <p:sp>
        <p:nvSpPr>
          <p:cNvPr id="9" name="Oval 8">
            <a:extLst>
              <a:ext uri="{FF2B5EF4-FFF2-40B4-BE49-F238E27FC236}">
                <a16:creationId xmlns:a16="http://schemas.microsoft.com/office/drawing/2014/main" id="{205281EF-11BF-87DB-D87B-598309CB473D}"/>
              </a:ext>
            </a:extLst>
          </p:cNvPr>
          <p:cNvSpPr/>
          <p:nvPr/>
        </p:nvSpPr>
        <p:spPr>
          <a:xfrm>
            <a:off x="14091444" y="4656033"/>
            <a:ext cx="614717" cy="531378"/>
          </a:xfrm>
          <a:prstGeom prst="ellipse">
            <a:avLst/>
          </a:prstGeom>
          <a:solidFill>
            <a:srgbClr val="7030A0"/>
          </a:solidFill>
          <a:ln>
            <a:solidFill>
              <a:srgbClr val="7030A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TI</a:t>
            </a:r>
          </a:p>
        </p:txBody>
      </p:sp>
      <p:sp>
        <p:nvSpPr>
          <p:cNvPr id="10" name="Oval 9">
            <a:extLst>
              <a:ext uri="{FF2B5EF4-FFF2-40B4-BE49-F238E27FC236}">
                <a16:creationId xmlns:a16="http://schemas.microsoft.com/office/drawing/2014/main" id="{22769D44-209A-DAE2-0EA3-D303D2A27491}"/>
              </a:ext>
            </a:extLst>
          </p:cNvPr>
          <p:cNvSpPr/>
          <p:nvPr/>
        </p:nvSpPr>
        <p:spPr>
          <a:xfrm>
            <a:off x="14091444" y="5703341"/>
            <a:ext cx="614717" cy="531378"/>
          </a:xfrm>
          <a:prstGeom prst="ellipse">
            <a:avLst/>
          </a:prstGeom>
          <a:solidFill>
            <a:srgbClr val="7030A0"/>
          </a:solidFill>
          <a:ln>
            <a:solidFill>
              <a:srgbClr val="7030A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TI</a:t>
            </a:r>
          </a:p>
        </p:txBody>
      </p:sp>
      <p:sp>
        <p:nvSpPr>
          <p:cNvPr id="11" name="Oval 10">
            <a:extLst>
              <a:ext uri="{FF2B5EF4-FFF2-40B4-BE49-F238E27FC236}">
                <a16:creationId xmlns:a16="http://schemas.microsoft.com/office/drawing/2014/main" id="{59325FCC-A82D-5F35-0038-39F23B6B1B36}"/>
              </a:ext>
            </a:extLst>
          </p:cNvPr>
          <p:cNvSpPr/>
          <p:nvPr/>
        </p:nvSpPr>
        <p:spPr>
          <a:xfrm>
            <a:off x="14091444" y="5177983"/>
            <a:ext cx="614717" cy="531378"/>
          </a:xfrm>
          <a:prstGeom prst="ellipse">
            <a:avLst/>
          </a:prstGeom>
          <a:solidFill>
            <a:srgbClr val="7030A0"/>
          </a:solidFill>
          <a:ln>
            <a:solidFill>
              <a:srgbClr val="7030A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TI</a:t>
            </a:r>
          </a:p>
        </p:txBody>
      </p:sp>
      <p:sp>
        <p:nvSpPr>
          <p:cNvPr id="12" name="Oval 11">
            <a:extLst>
              <a:ext uri="{FF2B5EF4-FFF2-40B4-BE49-F238E27FC236}">
                <a16:creationId xmlns:a16="http://schemas.microsoft.com/office/drawing/2014/main" id="{EF444F15-1E44-2559-25FC-97EDF9333905}"/>
              </a:ext>
            </a:extLst>
          </p:cNvPr>
          <p:cNvSpPr/>
          <p:nvPr/>
        </p:nvSpPr>
        <p:spPr>
          <a:xfrm>
            <a:off x="13253244" y="5697141"/>
            <a:ext cx="641686" cy="584775"/>
          </a:xfrm>
          <a:prstGeom prst="ellipse">
            <a:avLst/>
          </a:prstGeom>
          <a:solidFill>
            <a:srgbClr val="0070C0"/>
          </a:solidFill>
          <a:ln>
            <a:solidFill>
              <a:schemeClr val="accent5">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DE</a:t>
            </a:r>
          </a:p>
        </p:txBody>
      </p:sp>
      <p:sp>
        <p:nvSpPr>
          <p:cNvPr id="13" name="Oval 12">
            <a:extLst>
              <a:ext uri="{FF2B5EF4-FFF2-40B4-BE49-F238E27FC236}">
                <a16:creationId xmlns:a16="http://schemas.microsoft.com/office/drawing/2014/main" id="{5E922ACC-4842-D86F-C80B-DE8D89B17FDC}"/>
              </a:ext>
            </a:extLst>
          </p:cNvPr>
          <p:cNvSpPr/>
          <p:nvPr/>
        </p:nvSpPr>
        <p:spPr>
          <a:xfrm>
            <a:off x="14077959" y="6720117"/>
            <a:ext cx="641686" cy="584775"/>
          </a:xfrm>
          <a:prstGeom prst="ellipse">
            <a:avLst/>
          </a:prstGeom>
          <a:solidFill>
            <a:srgbClr val="0070C0"/>
          </a:solidFill>
          <a:ln>
            <a:solidFill>
              <a:schemeClr val="accent5">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DE</a:t>
            </a:r>
          </a:p>
        </p:txBody>
      </p:sp>
    </p:spTree>
    <p:extLst>
      <p:ext uri="{BB962C8B-B14F-4D97-AF65-F5344CB8AC3E}">
        <p14:creationId xmlns:p14="http://schemas.microsoft.com/office/powerpoint/2010/main" val="133738966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EAFB823-D648-8955-20AD-13E65BC11905}"/>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98B42185-C29D-6709-E79F-06E2BE1F440A}"/>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298F0BF2-119C-9842-EA83-CB2ADFB6DE26}"/>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12</a:t>
            </a:fld>
            <a:endParaRPr lang="en-GB"/>
          </a:p>
        </p:txBody>
      </p:sp>
      <p:sp>
        <p:nvSpPr>
          <p:cNvPr id="3" name="TextBox 2">
            <a:extLst>
              <a:ext uri="{FF2B5EF4-FFF2-40B4-BE49-F238E27FC236}">
                <a16:creationId xmlns:a16="http://schemas.microsoft.com/office/drawing/2014/main" id="{94055147-F550-8C5A-91DB-0D5CD19F3B19}"/>
              </a:ext>
            </a:extLst>
          </p:cNvPr>
          <p:cNvSpPr txBox="1"/>
          <p:nvPr/>
        </p:nvSpPr>
        <p:spPr>
          <a:xfrm>
            <a:off x="0" y="-14068"/>
            <a:ext cx="20105688" cy="584775"/>
          </a:xfrm>
          <a:prstGeom prst="rect">
            <a:avLst/>
          </a:prstGeom>
          <a:solidFill>
            <a:srgbClr val="7EB0DE"/>
          </a:solidFill>
        </p:spPr>
        <p:txBody>
          <a:bodyPr wrap="square" rtlCol="0">
            <a:spAutoFit/>
          </a:bodyPr>
          <a:lstStyle/>
          <a:p>
            <a:pPr algn="ctr" defTabSz="1507937">
              <a:spcAft>
                <a:spcPts val="1979"/>
              </a:spcAft>
              <a:defRPr/>
            </a:pPr>
            <a:r>
              <a:rPr lang="en-GB" sz="3200" b="1" dirty="0">
                <a:solidFill>
                  <a:schemeClr val="bg1"/>
                </a:solidFill>
                <a:latin typeface="Verdana" panose="020B0604030504040204" pitchFamily="34" charset="0"/>
                <a:ea typeface="Verdana" panose="020B0604030504040204" pitchFamily="34" charset="0"/>
              </a:rPr>
              <a:t>Care is high quality, safe, efficient and delivers the best possible outcomes for people</a:t>
            </a:r>
            <a:endParaRPr lang="en-GB" sz="3200" b="1" dirty="0">
              <a:solidFill>
                <a:srgbClr val="7EB0DE"/>
              </a:solidFill>
              <a:latin typeface="Calibri" panose="020F0502020204030204"/>
            </a:endParaRPr>
          </a:p>
        </p:txBody>
      </p:sp>
      <p:graphicFrame>
        <p:nvGraphicFramePr>
          <p:cNvPr id="5" name="Table 4">
            <a:extLst>
              <a:ext uri="{FF2B5EF4-FFF2-40B4-BE49-F238E27FC236}">
                <a16:creationId xmlns:a16="http://schemas.microsoft.com/office/drawing/2014/main" id="{5EC27E07-BA6E-2195-FCD9-0555DF51BE44}"/>
              </a:ext>
            </a:extLst>
          </p:cNvPr>
          <p:cNvGraphicFramePr>
            <a:graphicFrameLocks noGrp="1"/>
          </p:cNvGraphicFramePr>
          <p:nvPr>
            <p:extLst>
              <p:ext uri="{D42A27DB-BD31-4B8C-83A1-F6EECF244321}">
                <p14:modId xmlns:p14="http://schemas.microsoft.com/office/powerpoint/2010/main" val="76909488"/>
              </p:ext>
            </p:extLst>
          </p:nvPr>
        </p:nvGraphicFramePr>
        <p:xfrm>
          <a:off x="527844" y="1006475"/>
          <a:ext cx="19050000" cy="7619999"/>
        </p:xfrm>
        <a:graphic>
          <a:graphicData uri="http://schemas.openxmlformats.org/drawingml/2006/table">
            <a:tbl>
              <a:tblPr>
                <a:tableStyleId>{5C22544A-7EE6-4342-B048-85BDC9FD1C3A}</a:tableStyleId>
              </a:tblPr>
              <a:tblGrid>
                <a:gridCol w="14478000">
                  <a:extLst>
                    <a:ext uri="{9D8B030D-6E8A-4147-A177-3AD203B41FA5}">
                      <a16:colId xmlns:a16="http://schemas.microsoft.com/office/drawing/2014/main" val="498750781"/>
                    </a:ext>
                  </a:extLst>
                </a:gridCol>
                <a:gridCol w="2209800">
                  <a:extLst>
                    <a:ext uri="{9D8B030D-6E8A-4147-A177-3AD203B41FA5}">
                      <a16:colId xmlns:a16="http://schemas.microsoft.com/office/drawing/2014/main" val="445886187"/>
                    </a:ext>
                  </a:extLst>
                </a:gridCol>
                <a:gridCol w="2362200">
                  <a:extLst>
                    <a:ext uri="{9D8B030D-6E8A-4147-A177-3AD203B41FA5}">
                      <a16:colId xmlns:a16="http://schemas.microsoft.com/office/drawing/2014/main" val="1408094447"/>
                    </a:ext>
                  </a:extLst>
                </a:gridCol>
              </a:tblGrid>
              <a:tr h="491943">
                <a:tc>
                  <a:txBody>
                    <a:bodyPr/>
                    <a:lstStyle/>
                    <a:p>
                      <a:pPr algn="l" fontAlgn="b"/>
                      <a:r>
                        <a:rPr lang="en-GB" sz="2000" b="1" i="0" u="none" strike="noStrike" dirty="0">
                          <a:solidFill>
                            <a:schemeClr val="bg1"/>
                          </a:solidFill>
                          <a:effectLst/>
                          <a:latin typeface="Verdana" panose="020B0604030504040204" pitchFamily="34" charset="0"/>
                          <a:ea typeface="Verdana" panose="020B0604030504040204" pitchFamily="34" charset="0"/>
                        </a:rPr>
                        <a:t>FUNB</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tc>
                  <a:txBody>
                    <a:bodyPr/>
                    <a:lstStyle/>
                    <a:p>
                      <a:pPr algn="ctr" fontAlgn="b"/>
                      <a:r>
                        <a:rPr lang="en-GB" sz="2000" b="1" u="none" strike="noStrike" dirty="0">
                          <a:solidFill>
                            <a:schemeClr val="bg1"/>
                          </a:solidFill>
                          <a:effectLst/>
                          <a:latin typeface="Verdana" panose="020B0604030504040204" pitchFamily="34" charset="0"/>
                          <a:ea typeface="Verdana" panose="020B0604030504040204" pitchFamily="34" charset="0"/>
                        </a:rPr>
                        <a:t>Target</a:t>
                      </a:r>
                      <a:endParaRPr lang="en-GB" sz="2000" b="1" i="0" u="none" strike="noStrike" dirty="0">
                        <a:solidFill>
                          <a:schemeClr val="bg1"/>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tc>
                  <a:txBody>
                    <a:bodyPr/>
                    <a:lstStyle/>
                    <a:p>
                      <a:pPr algn="ctr" fontAlgn="b"/>
                      <a:r>
                        <a:rPr lang="en-GB" sz="2000" b="1" u="none" strike="noStrike" dirty="0">
                          <a:solidFill>
                            <a:schemeClr val="bg1"/>
                          </a:solidFill>
                          <a:effectLst/>
                          <a:latin typeface="Verdana" panose="020B0604030504040204" pitchFamily="34" charset="0"/>
                          <a:ea typeface="Verdana" panose="020B0604030504040204" pitchFamily="34" charset="0"/>
                        </a:rPr>
                        <a:t>Aug -25</a:t>
                      </a:r>
                      <a:endParaRPr lang="en-GB" sz="2000" b="1" i="0" u="none" strike="noStrike" dirty="0">
                        <a:solidFill>
                          <a:schemeClr val="bg1"/>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extLst>
                  <a:ext uri="{0D108BD9-81ED-4DB2-BD59-A6C34878D82A}">
                    <a16:rowId xmlns:a16="http://schemas.microsoft.com/office/drawing/2014/main" val="121596945"/>
                  </a:ext>
                </a:extLst>
              </a:tr>
              <a:tr h="644723">
                <a:tc>
                  <a:txBody>
                    <a:bodyPr/>
                    <a:lstStyle/>
                    <a:p>
                      <a:pPr algn="l" fontAlgn="b"/>
                      <a:r>
                        <a:rPr lang="en-GB" sz="2000" b="0" i="0" u="none" strike="noStrike" dirty="0">
                          <a:solidFill>
                            <a:srgbClr val="000000"/>
                          </a:solidFill>
                          <a:effectLst/>
                          <a:latin typeface="Verdana" panose="020B0604030504040204" pitchFamily="34" charset="0"/>
                          <a:ea typeface="Verdana" panose="020B0604030504040204" pitchFamily="34" charset="0"/>
                        </a:rPr>
                        <a:t>Number of patients waiting for an outpatient follow-up (booked and not booked) who are delayed past their agreed target date (All Specialties)</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N/A</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b="0" i="0" u="none" strike="noStrike" kern="1200" dirty="0">
                          <a:solidFill>
                            <a:srgbClr val="FF0000"/>
                          </a:solidFill>
                          <a:effectLst/>
                          <a:latin typeface="Verdana" panose="020B0604030504040204" pitchFamily="34" charset="0"/>
                          <a:ea typeface="Verdana" panose="020B0604030504040204" pitchFamily="34" charset="0"/>
                          <a:cs typeface="+mn-cs"/>
                        </a:rPr>
                        <a:t>72,488</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909040921"/>
                  </a:ext>
                </a:extLst>
              </a:tr>
              <a:tr h="532714">
                <a:tc>
                  <a:txBody>
                    <a:bodyPr/>
                    <a:lstStyle/>
                    <a:p>
                      <a:pPr algn="l" fontAlgn="b"/>
                      <a:r>
                        <a:rPr lang="en-GB" sz="2000" b="0" i="0" u="none" strike="noStrike" dirty="0">
                          <a:solidFill>
                            <a:srgbClr val="000000"/>
                          </a:solidFill>
                          <a:effectLst/>
                          <a:latin typeface="Verdana" panose="020B0604030504040204" pitchFamily="34" charset="0"/>
                          <a:ea typeface="Verdana" panose="020B0604030504040204" pitchFamily="34" charset="0"/>
                        </a:rPr>
                        <a:t>Total number of patients waiting 100% over their target date</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b="0" i="0" u="none" strike="noStrike" kern="1200" dirty="0">
                          <a:solidFill>
                            <a:srgbClr val="FF0000"/>
                          </a:solidFill>
                          <a:effectLst/>
                          <a:latin typeface="Verdana" panose="020B0604030504040204" pitchFamily="34" charset="0"/>
                          <a:ea typeface="Verdana" panose="020B0604030504040204" pitchFamily="34" charset="0"/>
                          <a:cs typeface="+mn-cs"/>
                        </a:rPr>
                        <a:t>43,113</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3038944656"/>
                  </a:ext>
                </a:extLst>
              </a:tr>
              <a:tr h="596148">
                <a:tc>
                  <a:txBody>
                    <a:bodyPr/>
                    <a:lstStyle/>
                    <a:p>
                      <a:pPr algn="l" fontAlgn="b"/>
                      <a:r>
                        <a:rPr lang="en-GB" sz="2000" b="0" i="0" u="none" strike="noStrike" dirty="0">
                          <a:solidFill>
                            <a:srgbClr val="000000"/>
                          </a:solidFill>
                          <a:effectLst/>
                          <a:latin typeface="Verdana" panose="020B0604030504040204" pitchFamily="34" charset="0"/>
                          <a:ea typeface="Verdana" panose="020B0604030504040204" pitchFamily="34" charset="0"/>
                        </a:rPr>
                        <a:t>Total number of patients waiting for a follow-up appointment</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N/A</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b="0" i="0" u="none" strike="noStrike" kern="1200" dirty="0">
                          <a:solidFill>
                            <a:srgbClr val="FF0000"/>
                          </a:solidFill>
                          <a:effectLst/>
                          <a:latin typeface="Verdana" panose="020B0604030504040204" pitchFamily="34" charset="0"/>
                          <a:ea typeface="Verdana" panose="020B0604030504040204" pitchFamily="34" charset="0"/>
                          <a:cs typeface="+mn-cs"/>
                        </a:rPr>
                        <a:t>156,772</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3348607313"/>
                  </a:ext>
                </a:extLst>
              </a:tr>
              <a:tr h="644723">
                <a:tc>
                  <a:txBody>
                    <a:bodyPr/>
                    <a:lstStyle/>
                    <a:p>
                      <a:pPr algn="l" fontAlgn="b"/>
                      <a:r>
                        <a:rPr lang="en-GB" sz="2000" b="1" u="none" strike="noStrike" kern="1200" dirty="0">
                          <a:solidFill>
                            <a:schemeClr val="bg1"/>
                          </a:solidFill>
                          <a:effectLst/>
                          <a:latin typeface="Verdana" panose="020B0604030504040204" pitchFamily="34" charset="0"/>
                          <a:ea typeface="Verdana" panose="020B0604030504040204" pitchFamily="34" charset="0"/>
                          <a:cs typeface="+mn-cs"/>
                        </a:rPr>
                        <a:t>Mental Health &amp; Learning Disabilities</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tc>
                  <a:txBody>
                    <a:bodyPr/>
                    <a:lstStyle/>
                    <a:p>
                      <a:pPr marL="0" marR="0" lvl="0" indent="0" algn="ctr" defTabSz="1507937" rtl="0" eaLnBrk="1" fontAlgn="b" latinLnBrk="0" hangingPunct="1">
                        <a:lnSpc>
                          <a:spcPct val="100000"/>
                        </a:lnSpc>
                        <a:spcBef>
                          <a:spcPts val="0"/>
                        </a:spcBef>
                        <a:spcAft>
                          <a:spcPts val="0"/>
                        </a:spcAft>
                        <a:buClrTx/>
                        <a:buSzTx/>
                        <a:buFontTx/>
                        <a:buNone/>
                        <a:tabLst/>
                        <a:defRPr/>
                      </a:pPr>
                      <a:r>
                        <a:rPr lang="en-GB" sz="2000" b="1" u="none" strike="noStrike" kern="1200" dirty="0">
                          <a:solidFill>
                            <a:schemeClr val="bg1"/>
                          </a:solidFill>
                          <a:effectLst/>
                          <a:latin typeface="Verdana" panose="020B0604030504040204" pitchFamily="34" charset="0"/>
                          <a:ea typeface="Verdana" panose="020B0604030504040204" pitchFamily="34" charset="0"/>
                          <a:cs typeface="+mn-cs"/>
                        </a:rPr>
                        <a:t>Target</a:t>
                      </a:r>
                    </a:p>
                    <a:p>
                      <a:pPr algn="ctr" fontAlgn="b"/>
                      <a:endParaRPr lang="en-GB" sz="2000" b="1" u="none" strike="noStrike" kern="1200" dirty="0">
                        <a:solidFill>
                          <a:schemeClr val="bg1"/>
                        </a:solidFill>
                        <a:effectLst/>
                        <a:latin typeface="Verdana" panose="020B0604030504040204" pitchFamily="34" charset="0"/>
                        <a:ea typeface="Verdana" panose="020B0604030504040204" pitchFamily="34" charset="0"/>
                        <a:cs typeface="+mn-cs"/>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tc>
                  <a:txBody>
                    <a:bodyPr/>
                    <a:lstStyle/>
                    <a:p>
                      <a:pPr marL="0" algn="ctr" defTabSz="1507937" rtl="0" eaLnBrk="1" fontAlgn="b" latinLnBrk="0" hangingPunct="1"/>
                      <a:r>
                        <a:rPr lang="en-GB" sz="2000" b="1" u="none" strike="noStrike" kern="1200" dirty="0">
                          <a:solidFill>
                            <a:schemeClr val="bg1"/>
                          </a:solidFill>
                          <a:effectLst/>
                          <a:latin typeface="Verdana" panose="020B0604030504040204" pitchFamily="34" charset="0"/>
                          <a:ea typeface="Verdana" panose="020B0604030504040204" pitchFamily="34" charset="0"/>
                          <a:cs typeface="+mn-cs"/>
                        </a:rPr>
                        <a:t>July – 25</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extLst>
                  <a:ext uri="{0D108BD9-81ED-4DB2-BD59-A6C34878D82A}">
                    <a16:rowId xmlns:a16="http://schemas.microsoft.com/office/drawing/2014/main" val="1171922428"/>
                  </a:ext>
                </a:extLst>
              </a:tr>
              <a:tr h="644723">
                <a:tc>
                  <a:txBody>
                    <a:bodyPr/>
                    <a:lstStyle/>
                    <a:p>
                      <a:pPr algn="l" fontAlgn="b"/>
                      <a:r>
                        <a:rPr lang="en-GB" sz="2000" b="0" i="0" u="none" strike="noStrike" dirty="0">
                          <a:solidFill>
                            <a:srgbClr val="000000"/>
                          </a:solidFill>
                          <a:effectLst/>
                          <a:latin typeface="Verdana" panose="020B0604030504040204" pitchFamily="34" charset="0"/>
                          <a:ea typeface="Verdana" panose="020B0604030504040204" pitchFamily="34" charset="0"/>
                        </a:rPr>
                        <a:t>Percentage of mental health assessments undertaken within (up to and including) 28 days from the date of receipt of referral</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80%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00BC62"/>
                          </a:solidFill>
                          <a:effectLst/>
                          <a:latin typeface="Verdana" panose="020B0604030504040204" pitchFamily="34" charset="0"/>
                          <a:ea typeface="Verdana" panose="020B0604030504040204" pitchFamily="34" charset="0"/>
                          <a:cs typeface="+mn-cs"/>
                        </a:rPr>
                        <a:t>98%</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535451781"/>
                  </a:ext>
                </a:extLst>
              </a:tr>
              <a:tr h="644723">
                <a:tc>
                  <a:txBody>
                    <a:bodyPr/>
                    <a:lstStyle/>
                    <a:p>
                      <a:pPr algn="l" fontAlgn="b"/>
                      <a:r>
                        <a:rPr lang="en-GB" sz="2000" b="0" i="0" u="none" strike="noStrike" dirty="0">
                          <a:solidFill>
                            <a:srgbClr val="000000"/>
                          </a:solidFill>
                          <a:effectLst/>
                          <a:latin typeface="Verdana" panose="020B0604030504040204" pitchFamily="34" charset="0"/>
                          <a:ea typeface="Verdana" panose="020B0604030504040204" pitchFamily="34" charset="0"/>
                        </a:rPr>
                        <a:t>Percentage of therapeutic interventions started within (up to and including) 28 days following an         assessment by LPMHSS </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80%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FF0000"/>
                          </a:solidFill>
                          <a:effectLst/>
                          <a:latin typeface="Verdana" panose="020B0604030504040204" pitchFamily="34" charset="0"/>
                          <a:ea typeface="Verdana" panose="020B0604030504040204" pitchFamily="34" charset="0"/>
                          <a:cs typeface="+mn-cs"/>
                        </a:rPr>
                        <a:t>67%</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146008944"/>
                  </a:ext>
                </a:extLst>
              </a:tr>
              <a:tr h="644723">
                <a:tc>
                  <a:txBody>
                    <a:bodyPr/>
                    <a:lstStyle/>
                    <a:p>
                      <a:pPr algn="l" fontAlgn="b"/>
                      <a:r>
                        <a:rPr lang="en-GB" sz="2000" b="0" i="0" u="none" strike="noStrike" dirty="0">
                          <a:solidFill>
                            <a:srgbClr val="000000"/>
                          </a:solidFill>
                          <a:effectLst/>
                          <a:latin typeface="Verdana" panose="020B0604030504040204" pitchFamily="34" charset="0"/>
                          <a:ea typeface="Verdana" panose="020B0604030504040204" pitchFamily="34" charset="0"/>
                        </a:rPr>
                        <a:t>Percentage of patients waiting less than 26 weeks to start a psychological therapy in Specialist Adult Mental Health</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80%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FF0000"/>
                          </a:solidFill>
                          <a:effectLst/>
                          <a:latin typeface="Verdana" panose="020B0604030504040204" pitchFamily="34" charset="0"/>
                          <a:ea typeface="Verdana" panose="020B0604030504040204" pitchFamily="34" charset="0"/>
                          <a:cs typeface="+mn-cs"/>
                        </a:rPr>
                        <a:t>43.6%</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4067557193"/>
                  </a:ext>
                </a:extLst>
              </a:tr>
              <a:tr h="532714">
                <a:tc>
                  <a:txBody>
                    <a:bodyPr/>
                    <a:lstStyle/>
                    <a:p>
                      <a:pPr algn="l" fontAlgn="b"/>
                      <a:r>
                        <a:rPr lang="en-GB" sz="2000" b="1" i="0" u="none" strike="noStrike" dirty="0">
                          <a:solidFill>
                            <a:schemeClr val="bg1"/>
                          </a:solidFill>
                          <a:effectLst/>
                          <a:latin typeface="Verdana" panose="020B0604030504040204" pitchFamily="34" charset="0"/>
                          <a:ea typeface="Verdana" panose="020B0604030504040204" pitchFamily="34" charset="0"/>
                        </a:rPr>
                        <a:t>Quality &amp; Safety</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tc>
                  <a:txBody>
                    <a:bodyPr/>
                    <a:lstStyle/>
                    <a:p>
                      <a:pPr marL="0" marR="0" lvl="0" indent="0" algn="ctr" defTabSz="1507937" rtl="0" eaLnBrk="1" fontAlgn="b" latinLnBrk="0" hangingPunct="1">
                        <a:lnSpc>
                          <a:spcPct val="100000"/>
                        </a:lnSpc>
                        <a:spcBef>
                          <a:spcPts val="0"/>
                        </a:spcBef>
                        <a:spcAft>
                          <a:spcPts val="0"/>
                        </a:spcAft>
                        <a:buClrTx/>
                        <a:buSzTx/>
                        <a:buFontTx/>
                        <a:buNone/>
                        <a:tabLst/>
                        <a:defRPr/>
                      </a:pPr>
                      <a:r>
                        <a:rPr lang="en-GB" sz="2000" b="1" u="none" strike="noStrike" kern="1200" dirty="0">
                          <a:solidFill>
                            <a:schemeClr val="bg1"/>
                          </a:solidFill>
                          <a:effectLst/>
                          <a:latin typeface="Verdana" panose="020B0604030504040204" pitchFamily="34" charset="0"/>
                          <a:ea typeface="Verdana" panose="020B0604030504040204" pitchFamily="34" charset="0"/>
                          <a:cs typeface="+mn-cs"/>
                        </a:rPr>
                        <a:t>Target</a:t>
                      </a:r>
                    </a:p>
                    <a:p>
                      <a:pPr algn="ctr" fontAlgn="b"/>
                      <a:endParaRPr lang="en-GB" sz="1050" b="0" i="0" u="none" strike="noStrike" dirty="0">
                        <a:solidFill>
                          <a:srgbClr val="000000"/>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tc>
                  <a:txBody>
                    <a:bodyPr/>
                    <a:lstStyle/>
                    <a:p>
                      <a:pPr marL="0" marR="0" lvl="0" indent="0" algn="ctr" defTabSz="1507937" rtl="0" eaLnBrk="1" fontAlgn="b" latinLnBrk="0" hangingPunct="1">
                        <a:lnSpc>
                          <a:spcPct val="100000"/>
                        </a:lnSpc>
                        <a:spcBef>
                          <a:spcPts val="0"/>
                        </a:spcBef>
                        <a:spcAft>
                          <a:spcPts val="0"/>
                        </a:spcAft>
                        <a:buClrTx/>
                        <a:buSzTx/>
                        <a:buFontTx/>
                        <a:buNone/>
                        <a:tabLst/>
                        <a:defRPr/>
                      </a:pPr>
                      <a:r>
                        <a:rPr lang="en-GB" sz="2000" b="1" u="none" strike="noStrike" kern="1200" dirty="0">
                          <a:solidFill>
                            <a:schemeClr val="bg1"/>
                          </a:solidFill>
                          <a:effectLst/>
                          <a:latin typeface="Verdana" panose="020B0604030504040204" pitchFamily="34" charset="0"/>
                          <a:ea typeface="Verdana" panose="020B0604030504040204" pitchFamily="34" charset="0"/>
                          <a:cs typeface="+mn-cs"/>
                        </a:rPr>
                        <a:t>Aug – 25</a:t>
                      </a:r>
                    </a:p>
                    <a:p>
                      <a:pPr algn="ctr" fontAlgn="b"/>
                      <a:endParaRPr lang="en-GB" sz="1050" b="0" i="0" u="none" strike="noStrike" dirty="0">
                        <a:solidFill>
                          <a:srgbClr val="000000"/>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extLst>
                  <a:ext uri="{0D108BD9-81ED-4DB2-BD59-A6C34878D82A}">
                    <a16:rowId xmlns:a16="http://schemas.microsoft.com/office/drawing/2014/main" val="3329387615"/>
                  </a:ext>
                </a:extLst>
              </a:tr>
              <a:tr h="644723">
                <a:tc>
                  <a:txBody>
                    <a:bodyPr/>
                    <a:lstStyle/>
                    <a:p>
                      <a:pPr algn="l" fontAlgn="b"/>
                      <a:r>
                        <a:rPr lang="en-GB" sz="2000" b="0" i="0" u="none" strike="noStrike" dirty="0">
                          <a:solidFill>
                            <a:srgbClr val="000000"/>
                          </a:solidFill>
                          <a:effectLst/>
                          <a:latin typeface="Verdana" panose="020B0604030504040204" pitchFamily="34" charset="0"/>
                          <a:ea typeface="Verdana" panose="020B0604030504040204" pitchFamily="34" charset="0"/>
                        </a:rPr>
                        <a:t>Number of service user feedback experience responses on CIVICA</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Monthly improvement</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FFC000"/>
                          </a:solidFill>
                          <a:effectLst/>
                          <a:latin typeface="Verdana" panose="020B0604030504040204" pitchFamily="34" charset="0"/>
                          <a:ea typeface="Verdana" panose="020B0604030504040204" pitchFamily="34" charset="0"/>
                          <a:cs typeface="+mn-cs"/>
                        </a:rPr>
                        <a:t>6,441</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3671937747"/>
                  </a:ext>
                </a:extLst>
              </a:tr>
              <a:tr h="532714">
                <a:tc>
                  <a:txBody>
                    <a:bodyPr/>
                    <a:lstStyle/>
                    <a:p>
                      <a:pPr marL="0" marR="0" lvl="0" indent="0" algn="l" defTabSz="1507937" rtl="0" eaLnBrk="1" fontAlgn="b" latinLnBrk="0" hangingPunct="1">
                        <a:lnSpc>
                          <a:spcPct val="100000"/>
                        </a:lnSpc>
                        <a:spcBef>
                          <a:spcPts val="0"/>
                        </a:spcBef>
                        <a:spcAft>
                          <a:spcPts val="0"/>
                        </a:spcAft>
                        <a:buClrTx/>
                        <a:buSzTx/>
                        <a:buFontTx/>
                        <a:buNone/>
                        <a:tabLst/>
                        <a:defRPr/>
                      </a:pPr>
                      <a:r>
                        <a:rPr lang="en-GB" sz="2000" b="0" i="0" u="none" strike="noStrike" dirty="0">
                          <a:solidFill>
                            <a:srgbClr val="000000"/>
                          </a:solidFill>
                          <a:effectLst/>
                          <a:latin typeface="Verdana" panose="020B0604030504040204" pitchFamily="34" charset="0"/>
                          <a:ea typeface="Verdana" panose="020B0604030504040204" pitchFamily="34" charset="0"/>
                        </a:rPr>
                        <a:t>Percentage of complaint responses sent within 30 working days</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80%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FF0000"/>
                          </a:solidFill>
                          <a:effectLst/>
                          <a:latin typeface="Verdana" panose="020B0604030504040204" pitchFamily="34" charset="0"/>
                          <a:ea typeface="Verdana" panose="020B0604030504040204" pitchFamily="34" charset="0"/>
                          <a:cs typeface="+mn-cs"/>
                        </a:rPr>
                        <a:t>62% (June-25)</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3637433049"/>
                  </a:ext>
                </a:extLst>
              </a:tr>
              <a:tr h="532714">
                <a:tc>
                  <a:txBody>
                    <a:bodyPr/>
                    <a:lstStyle/>
                    <a:p>
                      <a:pPr algn="l" fontAlgn="b"/>
                      <a:r>
                        <a:rPr lang="en-GB" sz="2000" b="0" i="0" u="none" strike="noStrike" dirty="0">
                          <a:solidFill>
                            <a:srgbClr val="000000"/>
                          </a:solidFill>
                          <a:effectLst/>
                          <a:latin typeface="Verdana" panose="020B0604030504040204" pitchFamily="34" charset="0"/>
                          <a:ea typeface="Verdana" panose="020B0604030504040204" pitchFamily="34" charset="0"/>
                        </a:rPr>
                        <a:t>Number of Nationally Reported Incidents</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N/A</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6</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811600211"/>
                  </a:ext>
                </a:extLst>
              </a:tr>
              <a:tr h="532714">
                <a:tc>
                  <a:txBody>
                    <a:bodyPr/>
                    <a:lstStyle/>
                    <a:p>
                      <a:pPr algn="l" fontAlgn="b"/>
                      <a:r>
                        <a:rPr lang="en-GB" sz="2000" b="0" i="0" u="none" strike="noStrike" dirty="0">
                          <a:solidFill>
                            <a:srgbClr val="000000"/>
                          </a:solidFill>
                          <a:effectLst/>
                          <a:latin typeface="Verdana" panose="020B0604030504040204" pitchFamily="34" charset="0"/>
                          <a:ea typeface="Verdana" panose="020B0604030504040204" pitchFamily="34" charset="0"/>
                        </a:rPr>
                        <a:t>Number of New Never Events</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N/A</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047900945"/>
                  </a:ext>
                </a:extLst>
              </a:tr>
            </a:tbl>
          </a:graphicData>
        </a:graphic>
      </p:graphicFrame>
      <p:pic>
        <p:nvPicPr>
          <p:cNvPr id="7" name="Picture 6">
            <a:extLst>
              <a:ext uri="{FF2B5EF4-FFF2-40B4-BE49-F238E27FC236}">
                <a16:creationId xmlns:a16="http://schemas.microsoft.com/office/drawing/2014/main" id="{A9B093F0-7EE2-A4ED-5679-FBCE7BF5189A}"/>
              </a:ext>
            </a:extLst>
          </p:cNvPr>
          <p:cNvPicPr>
            <a:picLocks noChangeAspect="1"/>
          </p:cNvPicPr>
          <p:nvPr/>
        </p:nvPicPr>
        <p:blipFill>
          <a:blip r:embed="rId2"/>
          <a:stretch>
            <a:fillRect/>
          </a:stretch>
        </p:blipFill>
        <p:spPr>
          <a:xfrm>
            <a:off x="3422518" y="9062242"/>
            <a:ext cx="13260651" cy="1066949"/>
          </a:xfrm>
          <a:prstGeom prst="rect">
            <a:avLst/>
          </a:prstGeom>
        </p:spPr>
      </p:pic>
      <p:sp>
        <p:nvSpPr>
          <p:cNvPr id="8" name="Oval 7">
            <a:extLst>
              <a:ext uri="{FF2B5EF4-FFF2-40B4-BE49-F238E27FC236}">
                <a16:creationId xmlns:a16="http://schemas.microsoft.com/office/drawing/2014/main" id="{417FF749-25E0-A960-FCB6-04BC1AAC989D}"/>
              </a:ext>
            </a:extLst>
          </p:cNvPr>
          <p:cNvSpPr/>
          <p:nvPr/>
        </p:nvSpPr>
        <p:spPr>
          <a:xfrm>
            <a:off x="14320044" y="2151498"/>
            <a:ext cx="614717" cy="531378"/>
          </a:xfrm>
          <a:prstGeom prst="ellipse">
            <a:avLst/>
          </a:prstGeom>
          <a:solidFill>
            <a:srgbClr val="7030A0"/>
          </a:solidFill>
          <a:ln>
            <a:solidFill>
              <a:srgbClr val="7030A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TI</a:t>
            </a:r>
          </a:p>
        </p:txBody>
      </p:sp>
      <p:sp>
        <p:nvSpPr>
          <p:cNvPr id="9" name="Oval 8">
            <a:extLst>
              <a:ext uri="{FF2B5EF4-FFF2-40B4-BE49-F238E27FC236}">
                <a16:creationId xmlns:a16="http://schemas.microsoft.com/office/drawing/2014/main" id="{3CB7BBDF-7B2E-E18E-A878-3378C9804049}"/>
              </a:ext>
            </a:extLst>
          </p:cNvPr>
          <p:cNvSpPr/>
          <p:nvPr/>
        </p:nvSpPr>
        <p:spPr>
          <a:xfrm>
            <a:off x="14320044" y="3974458"/>
            <a:ext cx="641686" cy="584775"/>
          </a:xfrm>
          <a:prstGeom prst="ellipse">
            <a:avLst/>
          </a:prstGeom>
          <a:solidFill>
            <a:srgbClr val="0070C0"/>
          </a:solidFill>
          <a:ln>
            <a:solidFill>
              <a:schemeClr val="accent5">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DE</a:t>
            </a:r>
          </a:p>
        </p:txBody>
      </p:sp>
      <p:sp>
        <p:nvSpPr>
          <p:cNvPr id="10" name="Oval 9">
            <a:extLst>
              <a:ext uri="{FF2B5EF4-FFF2-40B4-BE49-F238E27FC236}">
                <a16:creationId xmlns:a16="http://schemas.microsoft.com/office/drawing/2014/main" id="{CBD6AC5B-BA9E-C1F2-B358-4703824ACA79}"/>
              </a:ext>
            </a:extLst>
          </p:cNvPr>
          <p:cNvSpPr/>
          <p:nvPr/>
        </p:nvSpPr>
        <p:spPr>
          <a:xfrm>
            <a:off x="14320044" y="4623569"/>
            <a:ext cx="641686" cy="584775"/>
          </a:xfrm>
          <a:prstGeom prst="ellipse">
            <a:avLst/>
          </a:prstGeom>
          <a:solidFill>
            <a:srgbClr val="0070C0"/>
          </a:solidFill>
          <a:ln>
            <a:solidFill>
              <a:schemeClr val="accent5">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DE</a:t>
            </a:r>
          </a:p>
        </p:txBody>
      </p:sp>
      <p:sp>
        <p:nvSpPr>
          <p:cNvPr id="11" name="Oval 10">
            <a:extLst>
              <a:ext uri="{FF2B5EF4-FFF2-40B4-BE49-F238E27FC236}">
                <a16:creationId xmlns:a16="http://schemas.microsoft.com/office/drawing/2014/main" id="{5ACFC8E6-7D10-BC9D-7B89-F3FDC67C3CAD}"/>
              </a:ext>
            </a:extLst>
          </p:cNvPr>
          <p:cNvSpPr/>
          <p:nvPr/>
        </p:nvSpPr>
        <p:spPr>
          <a:xfrm>
            <a:off x="14315593" y="5266040"/>
            <a:ext cx="641686" cy="584775"/>
          </a:xfrm>
          <a:prstGeom prst="ellipse">
            <a:avLst/>
          </a:prstGeom>
          <a:solidFill>
            <a:srgbClr val="0070C0"/>
          </a:solidFill>
          <a:ln>
            <a:solidFill>
              <a:schemeClr val="accent5">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DE</a:t>
            </a:r>
          </a:p>
        </p:txBody>
      </p:sp>
    </p:spTree>
    <p:extLst>
      <p:ext uri="{BB962C8B-B14F-4D97-AF65-F5344CB8AC3E}">
        <p14:creationId xmlns:p14="http://schemas.microsoft.com/office/powerpoint/2010/main" val="279306158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A9DA7CE-8BE2-9AD2-AEE8-54FE0375DB77}"/>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6A12A14F-276A-2CA0-A54F-CED70B9C0099}"/>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10917471-56BA-6302-FBFB-ACFA8895BFF4}"/>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13</a:t>
            </a:fld>
            <a:endParaRPr lang="en-GB"/>
          </a:p>
        </p:txBody>
      </p:sp>
      <p:sp>
        <p:nvSpPr>
          <p:cNvPr id="3" name="TextBox 2">
            <a:extLst>
              <a:ext uri="{FF2B5EF4-FFF2-40B4-BE49-F238E27FC236}">
                <a16:creationId xmlns:a16="http://schemas.microsoft.com/office/drawing/2014/main" id="{3784DCAD-A9CE-959F-EEA9-D14F00D220C6}"/>
              </a:ext>
            </a:extLst>
          </p:cNvPr>
          <p:cNvSpPr txBox="1"/>
          <p:nvPr/>
        </p:nvSpPr>
        <p:spPr>
          <a:xfrm>
            <a:off x="0" y="-14068"/>
            <a:ext cx="20105688" cy="584775"/>
          </a:xfrm>
          <a:prstGeom prst="rect">
            <a:avLst/>
          </a:prstGeom>
          <a:solidFill>
            <a:srgbClr val="7EB0DE"/>
          </a:solidFill>
        </p:spPr>
        <p:txBody>
          <a:bodyPr wrap="square" rtlCol="0">
            <a:spAutoFit/>
          </a:bodyPr>
          <a:lstStyle/>
          <a:p>
            <a:pPr algn="ctr" defTabSz="1507937">
              <a:spcAft>
                <a:spcPts val="1979"/>
              </a:spcAft>
              <a:defRPr/>
            </a:pPr>
            <a:r>
              <a:rPr lang="en-GB" sz="3200" b="1" dirty="0">
                <a:solidFill>
                  <a:schemeClr val="bg1"/>
                </a:solidFill>
                <a:latin typeface="Calibri" panose="020F0502020204030204"/>
              </a:rPr>
              <a:t>Unscheduled Care</a:t>
            </a:r>
          </a:p>
        </p:txBody>
      </p:sp>
      <p:cxnSp>
        <p:nvCxnSpPr>
          <p:cNvPr id="14" name="Straight Connector 13">
            <a:extLst>
              <a:ext uri="{FF2B5EF4-FFF2-40B4-BE49-F238E27FC236}">
                <a16:creationId xmlns:a16="http://schemas.microsoft.com/office/drawing/2014/main" id="{E8D81A45-5236-0C25-ECD5-2C5C58EB4445}"/>
              </a:ext>
            </a:extLst>
          </p:cNvPr>
          <p:cNvCxnSpPr/>
          <p:nvPr/>
        </p:nvCxnSpPr>
        <p:spPr>
          <a:xfrm>
            <a:off x="0" y="8795058"/>
            <a:ext cx="20105688" cy="0"/>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sp>
        <p:nvSpPr>
          <p:cNvPr id="15" name="TextBox 14">
            <a:extLst>
              <a:ext uri="{FF2B5EF4-FFF2-40B4-BE49-F238E27FC236}">
                <a16:creationId xmlns:a16="http://schemas.microsoft.com/office/drawing/2014/main" id="{C8365AC1-0352-01BD-6AD3-6DB9B857ED03}"/>
              </a:ext>
            </a:extLst>
          </p:cNvPr>
          <p:cNvSpPr txBox="1"/>
          <p:nvPr/>
        </p:nvSpPr>
        <p:spPr>
          <a:xfrm>
            <a:off x="146844" y="8795058"/>
            <a:ext cx="19812000" cy="2585323"/>
          </a:xfrm>
          <a:prstGeom prst="rect">
            <a:avLst/>
          </a:prstGeom>
          <a:noFill/>
        </p:spPr>
        <p:txBody>
          <a:bodyPr wrap="square" rtlCol="0">
            <a:spAutoFit/>
          </a:bodyPr>
          <a:lstStyle/>
          <a:p>
            <a:r>
              <a:rPr lang="en-GB" b="1" dirty="0">
                <a:solidFill>
                  <a:schemeClr val="accent1"/>
                </a:solidFill>
                <a:latin typeface="Verdana" panose="020B0604030504040204" pitchFamily="34" charset="0"/>
                <a:ea typeface="Verdana" panose="020B0604030504040204" pitchFamily="34" charset="0"/>
              </a:rPr>
              <a:t>Actions/Updates</a:t>
            </a:r>
          </a:p>
          <a:p>
            <a:pPr marL="285750" lvl="0" indent="-285750">
              <a:buFont typeface="Arial" panose="020B0604020202020204" pitchFamily="34" charset="0"/>
              <a:buChar char="•"/>
            </a:pPr>
            <a:r>
              <a:rPr lang="en-GB" b="1" dirty="0">
                <a:latin typeface="Verdana" panose="020B0604030504040204" pitchFamily="34" charset="0"/>
                <a:ea typeface="Verdana" panose="020B0604030504040204" pitchFamily="34" charset="0"/>
              </a:rPr>
              <a:t>Full implementation of D2RA model</a:t>
            </a:r>
            <a:r>
              <a:rPr lang="en-GB" dirty="0">
                <a:latin typeface="Verdana" panose="020B0604030504040204" pitchFamily="34" charset="0"/>
                <a:ea typeface="Verdana" panose="020B0604030504040204" pitchFamily="34" charset="0"/>
              </a:rPr>
              <a:t> – Executive agreement between Health &amp; Social Care CEO’S to deliver a D2RA model. Test of change delivered pre-Easter with overwhelming evidence of success. Test of change has continued, a work programme structure has been developed and a formal OCP is required to substantively reorganise workforce. The workshop was delivered on the 21</a:t>
            </a:r>
            <a:r>
              <a:rPr lang="en-GB" baseline="30000" dirty="0">
                <a:latin typeface="Verdana" panose="020B0604030504040204" pitchFamily="34" charset="0"/>
                <a:ea typeface="Verdana" panose="020B0604030504040204" pitchFamily="34" charset="0"/>
              </a:rPr>
              <a:t>st</a:t>
            </a:r>
            <a:r>
              <a:rPr lang="en-GB" dirty="0">
                <a:latin typeface="Verdana" panose="020B0604030504040204" pitchFamily="34" charset="0"/>
                <a:ea typeface="Verdana" panose="020B0604030504040204" pitchFamily="34" charset="0"/>
              </a:rPr>
              <a:t> July 2025, demonstrating both operational and strategic work to drive the model forward. Recent paper presented to community and older persons board, requesting support for joint commitment to OCP in respect of Health and Social care staff required to deliver the D2RA hub.  </a:t>
            </a:r>
          </a:p>
          <a:p>
            <a:pPr marL="285750" lvl="0" indent="-285750">
              <a:buFont typeface="Arial" panose="020B0604020202020204" pitchFamily="34" charset="0"/>
              <a:buChar char="•"/>
            </a:pPr>
            <a:r>
              <a:rPr lang="en-GB" b="1" dirty="0">
                <a:latin typeface="Verdana" panose="020B0604030504040204" pitchFamily="34" charset="0"/>
                <a:ea typeface="Verdana" panose="020B0604030504040204" pitchFamily="34" charset="0"/>
              </a:rPr>
              <a:t>Grip &amp; control operational management</a:t>
            </a:r>
            <a:r>
              <a:rPr lang="en-GB" dirty="0">
                <a:latin typeface="Verdana" panose="020B0604030504040204" pitchFamily="34" charset="0"/>
                <a:ea typeface="Verdana" panose="020B0604030504040204" pitchFamily="34" charset="0"/>
              </a:rPr>
              <a:t> – Full Capacity protocol and zero tolerance on chair and trolley waits in full operation with additional 3:30 huddle now in situ at Morriston Hospital. As part of the UEC test of change programme, new initiatives regarding patient placement and pull into specialty wards have been implemented. Requirement to rewrite Health Board escalation framework pre-winter in light of the learning from test of change. </a:t>
            </a:r>
          </a:p>
        </p:txBody>
      </p:sp>
      <p:sp>
        <p:nvSpPr>
          <p:cNvPr id="16" name="Rectangle: Rounded Corners 15">
            <a:hlinkClick r:id="rId2"/>
            <a:extLst>
              <a:ext uri="{FF2B5EF4-FFF2-40B4-BE49-F238E27FC236}">
                <a16:creationId xmlns:a16="http://schemas.microsoft.com/office/drawing/2014/main" id="{0BD497C0-0353-9B1B-9471-F58F438D2E15}"/>
              </a:ext>
            </a:extLst>
          </p:cNvPr>
          <p:cNvSpPr/>
          <p:nvPr/>
        </p:nvSpPr>
        <p:spPr>
          <a:xfrm>
            <a:off x="17298779" y="730324"/>
            <a:ext cx="2660065" cy="762000"/>
          </a:xfrm>
          <a:prstGeom prst="roundRect">
            <a:avLst/>
          </a:prstGeom>
          <a:solidFill>
            <a:schemeClr val="bg1"/>
          </a:solidFill>
          <a:ln w="19050">
            <a:solidFill>
              <a:srgbClr val="0070C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7" name="TextBox 16">
            <a:extLst>
              <a:ext uri="{FF2B5EF4-FFF2-40B4-BE49-F238E27FC236}">
                <a16:creationId xmlns:a16="http://schemas.microsoft.com/office/drawing/2014/main" id="{B2660089-4651-AC0D-5A76-C5DA79A77AC8}"/>
              </a:ext>
            </a:extLst>
          </p:cNvPr>
          <p:cNvSpPr txBox="1"/>
          <p:nvPr/>
        </p:nvSpPr>
        <p:spPr>
          <a:xfrm>
            <a:off x="18144917" y="911269"/>
            <a:ext cx="1813927" cy="400110"/>
          </a:xfrm>
          <a:prstGeom prst="rect">
            <a:avLst/>
          </a:prstGeom>
          <a:solidFill>
            <a:schemeClr val="bg1"/>
          </a:solidFill>
        </p:spPr>
        <p:txBody>
          <a:bodyPr wrap="square" rtlCol="0">
            <a:spAutoFit/>
          </a:bodyPr>
          <a:lstStyle/>
          <a:p>
            <a:r>
              <a:rPr lang="en-GB" sz="2000" b="1" dirty="0">
                <a:solidFill>
                  <a:srgbClr val="0070C0"/>
                </a:solidFill>
                <a:latin typeface="Verdana" panose="020B0604030504040204" pitchFamily="34" charset="0"/>
                <a:ea typeface="Verdana" panose="020B0604030504040204" pitchFamily="34" charset="0"/>
              </a:rPr>
              <a:t>Dashboard</a:t>
            </a:r>
          </a:p>
        </p:txBody>
      </p:sp>
      <p:pic>
        <p:nvPicPr>
          <p:cNvPr id="18" name="Graphic 17" descr="Cursor with solid fill">
            <a:extLst>
              <a:ext uri="{FF2B5EF4-FFF2-40B4-BE49-F238E27FC236}">
                <a16:creationId xmlns:a16="http://schemas.microsoft.com/office/drawing/2014/main" id="{F2954D28-8C96-E048-AD4F-F5F591880351}"/>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7298779" y="654124"/>
            <a:ext cx="914400" cy="914400"/>
          </a:xfrm>
          <a:prstGeom prst="rect">
            <a:avLst/>
          </a:prstGeom>
        </p:spPr>
      </p:pic>
      <p:pic>
        <p:nvPicPr>
          <p:cNvPr id="6" name="Picture 5">
            <a:extLst>
              <a:ext uri="{FF2B5EF4-FFF2-40B4-BE49-F238E27FC236}">
                <a16:creationId xmlns:a16="http://schemas.microsoft.com/office/drawing/2014/main" id="{81909BF8-FCCD-F11D-A774-2A375614B78B}"/>
              </a:ext>
            </a:extLst>
          </p:cNvPr>
          <p:cNvPicPr>
            <a:picLocks noChangeAspect="1"/>
          </p:cNvPicPr>
          <p:nvPr/>
        </p:nvPicPr>
        <p:blipFill>
          <a:blip r:embed="rId5"/>
          <a:stretch>
            <a:fillRect/>
          </a:stretch>
        </p:blipFill>
        <p:spPr>
          <a:xfrm>
            <a:off x="2957045" y="866012"/>
            <a:ext cx="6275910" cy="3568812"/>
          </a:xfrm>
          <a:prstGeom prst="rect">
            <a:avLst/>
          </a:prstGeom>
        </p:spPr>
      </p:pic>
      <p:pic>
        <p:nvPicPr>
          <p:cNvPr id="9" name="Picture 8">
            <a:extLst>
              <a:ext uri="{FF2B5EF4-FFF2-40B4-BE49-F238E27FC236}">
                <a16:creationId xmlns:a16="http://schemas.microsoft.com/office/drawing/2014/main" id="{7EA8DAFE-0E9A-ED3D-D0BD-C1CB46C16E32}"/>
              </a:ext>
            </a:extLst>
          </p:cNvPr>
          <p:cNvPicPr>
            <a:picLocks noChangeAspect="1"/>
          </p:cNvPicPr>
          <p:nvPr/>
        </p:nvPicPr>
        <p:blipFill>
          <a:blip r:embed="rId6"/>
          <a:stretch>
            <a:fillRect/>
          </a:stretch>
        </p:blipFill>
        <p:spPr>
          <a:xfrm>
            <a:off x="10992572" y="793758"/>
            <a:ext cx="6036020" cy="3441065"/>
          </a:xfrm>
          <a:prstGeom prst="rect">
            <a:avLst/>
          </a:prstGeom>
        </p:spPr>
      </p:pic>
      <p:pic>
        <p:nvPicPr>
          <p:cNvPr id="12" name="Picture 11">
            <a:extLst>
              <a:ext uri="{FF2B5EF4-FFF2-40B4-BE49-F238E27FC236}">
                <a16:creationId xmlns:a16="http://schemas.microsoft.com/office/drawing/2014/main" id="{293BC21F-A032-2C65-96C5-BBE37F3C9BF4}"/>
              </a:ext>
            </a:extLst>
          </p:cNvPr>
          <p:cNvPicPr>
            <a:picLocks noChangeAspect="1"/>
          </p:cNvPicPr>
          <p:nvPr/>
        </p:nvPicPr>
        <p:blipFill>
          <a:blip r:embed="rId7"/>
          <a:stretch>
            <a:fillRect/>
          </a:stretch>
        </p:blipFill>
        <p:spPr>
          <a:xfrm>
            <a:off x="3110729" y="4835411"/>
            <a:ext cx="6122226" cy="3588474"/>
          </a:xfrm>
          <a:prstGeom prst="rect">
            <a:avLst/>
          </a:prstGeom>
        </p:spPr>
      </p:pic>
      <p:pic>
        <p:nvPicPr>
          <p:cNvPr id="20" name="Picture 19">
            <a:extLst>
              <a:ext uri="{FF2B5EF4-FFF2-40B4-BE49-F238E27FC236}">
                <a16:creationId xmlns:a16="http://schemas.microsoft.com/office/drawing/2014/main" id="{E71C9FF5-64C4-5E20-CC9B-CAEC45DB9742}"/>
              </a:ext>
            </a:extLst>
          </p:cNvPr>
          <p:cNvPicPr>
            <a:picLocks noChangeAspect="1"/>
          </p:cNvPicPr>
          <p:nvPr/>
        </p:nvPicPr>
        <p:blipFill>
          <a:blip r:embed="rId8"/>
          <a:stretch>
            <a:fillRect/>
          </a:stretch>
        </p:blipFill>
        <p:spPr>
          <a:xfrm>
            <a:off x="10992572" y="4930941"/>
            <a:ext cx="6002387" cy="3519190"/>
          </a:xfrm>
          <a:prstGeom prst="rect">
            <a:avLst/>
          </a:prstGeom>
        </p:spPr>
      </p:pic>
    </p:spTree>
    <p:extLst>
      <p:ext uri="{BB962C8B-B14F-4D97-AF65-F5344CB8AC3E}">
        <p14:creationId xmlns:p14="http://schemas.microsoft.com/office/powerpoint/2010/main" val="275920701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DE7F4D0-39BA-189D-DA0C-6BBAB5A90037}"/>
            </a:ext>
          </a:extLst>
        </p:cNvPr>
        <p:cNvGrpSpPr/>
        <p:nvPr/>
      </p:nvGrpSpPr>
      <p:grpSpPr>
        <a:xfrm>
          <a:off x="0" y="0"/>
          <a:ext cx="0" cy="0"/>
          <a:chOff x="0" y="0"/>
          <a:chExt cx="0" cy="0"/>
        </a:xfrm>
      </p:grpSpPr>
      <p:sp>
        <p:nvSpPr>
          <p:cNvPr id="65" name="Rectangle: Rounded Corners 64">
            <a:extLst>
              <a:ext uri="{FF2B5EF4-FFF2-40B4-BE49-F238E27FC236}">
                <a16:creationId xmlns:a16="http://schemas.microsoft.com/office/drawing/2014/main" id="{2146DC6E-DC9B-E47D-999B-C7B879C005C5}"/>
              </a:ext>
              <a:ext uri="{C183D7F6-B498-43B3-948B-1728B52AA6E4}">
                <adec:decorative xmlns:adec="http://schemas.microsoft.com/office/drawing/2017/decorative" val="1"/>
              </a:ext>
            </a:extLst>
          </p:cNvPr>
          <p:cNvSpPr/>
          <p:nvPr/>
        </p:nvSpPr>
        <p:spPr>
          <a:xfrm>
            <a:off x="329447" y="403049"/>
            <a:ext cx="19412900" cy="1388453"/>
          </a:xfrm>
          <a:prstGeom prst="roundRect">
            <a:avLst>
              <a:gd name="adj" fmla="val 11011"/>
            </a:avLst>
          </a:prstGeom>
          <a:solidFill>
            <a:srgbClr val="285087"/>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150791" tIns="75396" rIns="150791" bIns="75396" numCol="1" spcCol="0" rtlCol="0" fromWordArt="0" anchor="ctr" anchorCtr="0" forceAA="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2968" b="0" i="0" u="none" strike="noStrike" kern="1200" cap="none" spc="0" normalizeH="0" baseline="0" noProof="0">
              <a:ln>
                <a:noFill/>
              </a:ln>
              <a:solidFill>
                <a:prstClr val="white"/>
              </a:solidFill>
              <a:effectLst/>
              <a:uLnTx/>
              <a:uFillTx/>
              <a:latin typeface="Calibri" panose="020F0502020204030204"/>
              <a:ea typeface="+mn-ea"/>
              <a:cs typeface="+mn-cs"/>
            </a:endParaRPr>
          </a:p>
        </p:txBody>
      </p:sp>
      <p:cxnSp>
        <p:nvCxnSpPr>
          <p:cNvPr id="41" name="Straight Connector 40">
            <a:extLst>
              <a:ext uri="{FF2B5EF4-FFF2-40B4-BE49-F238E27FC236}">
                <a16:creationId xmlns:a16="http://schemas.microsoft.com/office/drawing/2014/main" id="{98D9B9FF-65A5-E86F-B6AF-5F936D174AC0}"/>
              </a:ext>
              <a:ext uri="{C183D7F6-B498-43B3-948B-1728B52AA6E4}">
                <adec:decorative xmlns:adec="http://schemas.microsoft.com/office/drawing/2017/decorative" val="1"/>
              </a:ext>
            </a:extLst>
          </p:cNvPr>
          <p:cNvCxnSpPr/>
          <p:nvPr/>
        </p:nvCxnSpPr>
        <p:spPr>
          <a:xfrm>
            <a:off x="1812890" y="503608"/>
            <a:ext cx="0" cy="1187333"/>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pic>
        <p:nvPicPr>
          <p:cNvPr id="6" name="Graphic" descr="Current rate">
            <a:hlinkClick r:id="rId3"/>
            <a:extLst>
              <a:ext uri="{FF2B5EF4-FFF2-40B4-BE49-F238E27FC236}">
                <a16:creationId xmlns:a16="http://schemas.microsoft.com/office/drawing/2014/main" id="{E526EEAC-139B-2C11-8A83-A8D46E3EDDDB}"/>
              </a:ext>
            </a:extLst>
          </p:cNvPr>
          <p:cNvPicPr>
            <a:picLocks noChangeAspect="1"/>
          </p:cNvPicPr>
          <p:nvPr/>
        </p:nvPicPr>
        <p:blipFill>
          <a:blip r:embed="rId4" cstate="screen">
            <a:extLst>
              <a:ext uri="{28A0092B-C50C-407E-A947-70E740481C1C}">
                <a14:useLocalDpi xmlns:a14="http://schemas.microsoft.com/office/drawing/2010/main"/>
              </a:ext>
              <a:ext uri="{96DAC541-7B7A-43D3-8B79-37D633B846F1}">
                <asvg:svgBlip xmlns:asvg="http://schemas.microsoft.com/office/drawing/2016/SVG/main" r:embed="rId5"/>
              </a:ext>
            </a:extLst>
          </a:blip>
          <a:srcRect/>
          <a:stretch/>
        </p:blipFill>
        <p:spPr>
          <a:xfrm>
            <a:off x="639668" y="3077685"/>
            <a:ext cx="672359" cy="672359"/>
          </a:xfrm>
          <a:prstGeom prst="rect">
            <a:avLst/>
          </a:prstGeom>
        </p:spPr>
      </p:pic>
      <p:sp>
        <p:nvSpPr>
          <p:cNvPr id="21" name="Text Box">
            <a:hlinkClick r:id="rId6"/>
            <a:extLst>
              <a:ext uri="{FF2B5EF4-FFF2-40B4-BE49-F238E27FC236}">
                <a16:creationId xmlns:a16="http://schemas.microsoft.com/office/drawing/2014/main" id="{C9FB6FAF-D4CA-AD15-E7C6-90085D6BC512}"/>
              </a:ext>
            </a:extLst>
          </p:cNvPr>
          <p:cNvSpPr txBox="1">
            <a:spLocks noChangeArrowheads="1"/>
          </p:cNvSpPr>
          <p:nvPr/>
        </p:nvSpPr>
        <p:spPr bwMode="auto">
          <a:xfrm>
            <a:off x="1267048" y="5533128"/>
            <a:ext cx="1091685" cy="532958"/>
          </a:xfrm>
          <a:prstGeom prst="rect">
            <a:avLst/>
          </a:prstGeom>
          <a:noFill/>
          <a:ln w="9525">
            <a:noFill/>
            <a:miter lim="800000"/>
            <a:headEnd/>
            <a:tailEnd/>
          </a:ln>
        </p:spPr>
        <p:txBody>
          <a:bodyPr rot="0" vert="horz" wrap="square" lIns="150791" tIns="75396" rIns="150791" bIns="75396" anchor="t"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144" b="1" i="0" u="none" strike="noStrike" kern="1200" cap="none" spc="0" normalizeH="0" baseline="0" noProof="0">
                <a:ln>
                  <a:noFill/>
                </a:ln>
                <a:solidFill>
                  <a:prstClr val="white"/>
                </a:solidFill>
                <a:effectLst/>
                <a:uLnTx/>
                <a:uFillTx/>
                <a:latin typeface="Ubuntu Light" panose="020B0304030602030204" pitchFamily="34" charset="0"/>
                <a:ea typeface="Calibri" panose="020F0502020204030204" pitchFamily="34" charset="0"/>
                <a:cs typeface="Calibri" panose="020F0502020204030204" pitchFamily="34" charset="0"/>
              </a:rPr>
              <a:t>3.25%</a:t>
            </a:r>
          </a:p>
        </p:txBody>
      </p:sp>
      <p:pic>
        <p:nvPicPr>
          <p:cNvPr id="27" name="Graphic" descr="Target">
            <a:hlinkClick r:id="rId6"/>
            <a:extLst>
              <a:ext uri="{FF2B5EF4-FFF2-40B4-BE49-F238E27FC236}">
                <a16:creationId xmlns:a16="http://schemas.microsoft.com/office/drawing/2014/main" id="{ABD75469-D6A1-1283-B788-B44D94887BFA}"/>
              </a:ext>
            </a:extLst>
          </p:cNvPr>
          <p:cNvPicPr>
            <a:picLocks noChangeAspect="1"/>
          </p:cNvPicPr>
          <p:nvPr/>
        </p:nvPicPr>
        <p:blipFill>
          <a:blip r:embed="rId7" cstate="screen">
            <a:extLst>
              <a:ext uri="{28A0092B-C50C-407E-A947-70E740481C1C}">
                <a14:useLocalDpi xmlns:a14="http://schemas.microsoft.com/office/drawing/2010/main"/>
              </a:ext>
              <a:ext uri="{96DAC541-7B7A-43D3-8B79-37D633B846F1}">
                <asvg:svgBlip xmlns:asvg="http://schemas.microsoft.com/office/drawing/2016/SVG/main" r:embed="rId8"/>
              </a:ext>
            </a:extLst>
          </a:blip>
          <a:stretch>
            <a:fillRect/>
          </a:stretch>
        </p:blipFill>
        <p:spPr>
          <a:xfrm>
            <a:off x="602569" y="5450985"/>
            <a:ext cx="672359" cy="672359"/>
          </a:xfrm>
          <a:prstGeom prst="rect">
            <a:avLst/>
          </a:prstGeom>
        </p:spPr>
      </p:pic>
      <p:sp>
        <p:nvSpPr>
          <p:cNvPr id="82" name="Text Box">
            <a:hlinkClick r:id="rId3"/>
            <a:extLst>
              <a:ext uri="{FF2B5EF4-FFF2-40B4-BE49-F238E27FC236}">
                <a16:creationId xmlns:a16="http://schemas.microsoft.com/office/drawing/2014/main" id="{38E31EFF-2644-AB9C-B3D3-C272C286E23D}"/>
              </a:ext>
            </a:extLst>
          </p:cNvPr>
          <p:cNvSpPr txBox="1">
            <a:spLocks noChangeArrowheads="1"/>
          </p:cNvSpPr>
          <p:nvPr/>
        </p:nvSpPr>
        <p:spPr bwMode="auto">
          <a:xfrm>
            <a:off x="1273607" y="8624898"/>
            <a:ext cx="1268349" cy="532958"/>
          </a:xfrm>
          <a:prstGeom prst="rect">
            <a:avLst/>
          </a:prstGeom>
          <a:noFill/>
          <a:ln w="9525">
            <a:noFill/>
            <a:miter lim="800000"/>
            <a:headEnd/>
            <a:tailEnd/>
          </a:ln>
        </p:spPr>
        <p:txBody>
          <a:bodyPr rot="0" vert="horz" wrap="square" lIns="150791" tIns="75396" rIns="150791" bIns="75396" anchor="t"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144" b="1" i="0" u="none" strike="noStrike" kern="1200" cap="none" spc="0" normalizeH="0" baseline="0" noProof="0">
                <a:ln>
                  <a:noFill/>
                </a:ln>
                <a:solidFill>
                  <a:prstClr val="white"/>
                </a:solidFill>
                <a:effectLst/>
                <a:uLnTx/>
                <a:uFillTx/>
                <a:latin typeface="Ubuntu Light"/>
                <a:ea typeface="Calibri"/>
                <a:cs typeface="Calibri"/>
              </a:rPr>
              <a:t>92.6%</a:t>
            </a:r>
          </a:p>
        </p:txBody>
      </p:sp>
      <p:pic>
        <p:nvPicPr>
          <p:cNvPr id="84" name="Graphic" descr="Current rate">
            <a:hlinkClick r:id="rId3"/>
            <a:extLst>
              <a:ext uri="{FF2B5EF4-FFF2-40B4-BE49-F238E27FC236}">
                <a16:creationId xmlns:a16="http://schemas.microsoft.com/office/drawing/2014/main" id="{0D6232FA-9F1E-3A23-AD44-920CD28F92A7}"/>
              </a:ext>
            </a:extLst>
          </p:cNvPr>
          <p:cNvPicPr>
            <a:picLocks noChangeAspect="1"/>
          </p:cNvPicPr>
          <p:nvPr/>
        </p:nvPicPr>
        <p:blipFill>
          <a:blip r:embed="rId4" cstate="screen">
            <a:extLst>
              <a:ext uri="{28A0092B-C50C-407E-A947-70E740481C1C}">
                <a14:useLocalDpi xmlns:a14="http://schemas.microsoft.com/office/drawing/2010/main"/>
              </a:ext>
              <a:ext uri="{96DAC541-7B7A-43D3-8B79-37D633B846F1}">
                <asvg:svgBlip xmlns:asvg="http://schemas.microsoft.com/office/drawing/2016/SVG/main" r:embed="rId5"/>
              </a:ext>
            </a:extLst>
          </a:blip>
          <a:srcRect/>
          <a:stretch/>
        </p:blipFill>
        <p:spPr>
          <a:xfrm>
            <a:off x="609129" y="8542755"/>
            <a:ext cx="672359" cy="672359"/>
          </a:xfrm>
          <a:prstGeom prst="rect">
            <a:avLst/>
          </a:prstGeom>
        </p:spPr>
      </p:pic>
      <p:sp>
        <p:nvSpPr>
          <p:cNvPr id="9" name="Text Box 980076608">
            <a:extLst>
              <a:ext uri="{FF2B5EF4-FFF2-40B4-BE49-F238E27FC236}">
                <a16:creationId xmlns:a16="http://schemas.microsoft.com/office/drawing/2014/main" id="{703C230B-3B52-54F1-384F-1A007361B618}"/>
              </a:ext>
            </a:extLst>
          </p:cNvPr>
          <p:cNvSpPr txBox="1">
            <a:spLocks noChangeArrowheads="1"/>
          </p:cNvSpPr>
          <p:nvPr/>
        </p:nvSpPr>
        <p:spPr bwMode="auto">
          <a:xfrm>
            <a:off x="1988422" y="606917"/>
            <a:ext cx="16850215" cy="866031"/>
          </a:xfrm>
          <a:prstGeom prst="rect">
            <a:avLst/>
          </a:prstGeom>
          <a:noFill/>
          <a:ln w="9525">
            <a:noFill/>
            <a:miter lim="800000"/>
            <a:headEnd/>
            <a:tailEnd/>
          </a:ln>
        </p:spPr>
        <p:txBody>
          <a:bodyPr rot="0" vert="horz" wrap="square" lIns="150791" tIns="75396" rIns="150791" bIns="75396" anchor="t" anchorCtr="0">
            <a:noAutofit/>
          </a:bodyPr>
          <a:lstStyle/>
          <a:p>
            <a:pPr marL="0" marR="0" lvl="0" indent="0" algn="l" defTabSz="1507937" rtl="0" eaLnBrk="1" fontAlgn="auto" latinLnBrk="0" hangingPunct="1">
              <a:lnSpc>
                <a:spcPct val="100000"/>
              </a:lnSpc>
              <a:spcBef>
                <a:spcPts val="0"/>
              </a:spcBef>
              <a:spcAft>
                <a:spcPts val="0"/>
              </a:spcAft>
              <a:buClrTx/>
              <a:buSzTx/>
              <a:buFontTx/>
              <a:buNone/>
              <a:tabLst/>
              <a:defRPr/>
            </a:pPr>
            <a:r>
              <a:rPr kumimoji="0" lang="en-GB" sz="4617" b="1" i="0" u="none" strike="noStrike" kern="1200" cap="none" spc="0" normalizeH="0" baseline="0" noProof="0" dirty="0">
                <a:ln>
                  <a:noFill/>
                </a:ln>
                <a:solidFill>
                  <a:srgbClr val="FFFFFF"/>
                </a:solidFill>
                <a:effectLst/>
                <a:uLnTx/>
                <a:uFillTx/>
                <a:latin typeface="Verdana" panose="020B0604030504040204" pitchFamily="34" charset="0"/>
                <a:ea typeface="Verdana" panose="020B0604030504040204" pitchFamily="34" charset="0"/>
                <a:cs typeface="+mn-cs"/>
              </a:rPr>
              <a:t>Pathways of Care Delay: Action &amp; Intervention</a:t>
            </a:r>
            <a:endParaRPr kumimoji="0" lang="en-GB" sz="3628" b="1"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mn-cs"/>
            </a:endParaRPr>
          </a:p>
        </p:txBody>
      </p:sp>
      <p:sp>
        <p:nvSpPr>
          <p:cNvPr id="13" name="Slide Number Placeholder 2">
            <a:extLst>
              <a:ext uri="{FF2B5EF4-FFF2-40B4-BE49-F238E27FC236}">
                <a16:creationId xmlns:a16="http://schemas.microsoft.com/office/drawing/2014/main" id="{64E0BB65-0716-BF8A-35F6-F669109F43DE}"/>
              </a:ext>
            </a:extLst>
          </p:cNvPr>
          <p:cNvSpPr>
            <a:spLocks noGrp="1"/>
          </p:cNvSpPr>
          <p:nvPr>
            <p:ph type="sldNum" sz="quarter" idx="12"/>
          </p:nvPr>
        </p:nvSpPr>
        <p:spPr>
          <a:xfrm>
            <a:off x="19565251" y="10930637"/>
            <a:ext cx="608119" cy="364755"/>
          </a:xfrm>
        </p:spPr>
        <p:txBody>
          <a:bodyPr/>
          <a:lstStyle/>
          <a:p>
            <a:pPr marL="0" marR="0" lvl="0" indent="0" algn="r" defTabSz="1507937" rtl="0" eaLnBrk="1" fontAlgn="auto" latinLnBrk="0" hangingPunct="1">
              <a:lnSpc>
                <a:spcPct val="100000"/>
              </a:lnSpc>
              <a:spcBef>
                <a:spcPts val="0"/>
              </a:spcBef>
              <a:spcAft>
                <a:spcPts val="0"/>
              </a:spcAft>
              <a:buClrTx/>
              <a:buSzTx/>
              <a:buFontTx/>
              <a:buNone/>
              <a:tabLst/>
              <a:defRPr/>
            </a:pPr>
            <a:fld id="{19BBC658-49D8-45A7-8DA2-B6FE1BCE69C1}" type="slidenum">
              <a:rPr kumimoji="0" lang="en-GB" sz="1814" b="0" i="0" u="none" strike="noStrike" kern="1200" cap="none" spc="0" normalizeH="0" baseline="0" noProof="0">
                <a:ln>
                  <a:noFill/>
                </a:ln>
                <a:solidFill>
                  <a:srgbClr val="285087"/>
                </a:solidFill>
                <a:effectLst/>
                <a:uLnTx/>
                <a:uFillTx/>
                <a:latin typeface="Ubuntu Medium" panose="020B0604030602030204" pitchFamily="34" charset="0"/>
                <a:ea typeface="+mn-ea"/>
                <a:cs typeface="+mn-cs"/>
              </a:rPr>
              <a:pPr marL="0" marR="0" lvl="0" indent="0" algn="r" defTabSz="1507937" rtl="0" eaLnBrk="1" fontAlgn="auto" latinLnBrk="0" hangingPunct="1">
                <a:lnSpc>
                  <a:spcPct val="100000"/>
                </a:lnSpc>
                <a:spcBef>
                  <a:spcPts val="0"/>
                </a:spcBef>
                <a:spcAft>
                  <a:spcPts val="0"/>
                </a:spcAft>
                <a:buClrTx/>
                <a:buSzTx/>
                <a:buFontTx/>
                <a:buNone/>
                <a:tabLst/>
                <a:defRPr/>
              </a:pPr>
              <a:t>14</a:t>
            </a:fld>
            <a:endParaRPr kumimoji="0" lang="en-GB" sz="1814" b="0" i="0" u="none" strike="noStrike" kern="1200" cap="none" spc="0" normalizeH="0" baseline="0" noProof="0">
              <a:ln>
                <a:noFill/>
              </a:ln>
              <a:solidFill>
                <a:srgbClr val="285087"/>
              </a:solidFill>
              <a:effectLst/>
              <a:uLnTx/>
              <a:uFillTx/>
              <a:latin typeface="Ubuntu Medium" panose="020B0604030602030204" pitchFamily="34" charset="0"/>
              <a:ea typeface="+mn-ea"/>
              <a:cs typeface="+mn-cs"/>
            </a:endParaRPr>
          </a:p>
        </p:txBody>
      </p:sp>
      <p:sp>
        <p:nvSpPr>
          <p:cNvPr id="15" name="Oval 14" descr="Checklist with solid fill">
            <a:extLst>
              <a:ext uri="{FF2B5EF4-FFF2-40B4-BE49-F238E27FC236}">
                <a16:creationId xmlns:a16="http://schemas.microsoft.com/office/drawing/2014/main" id="{A9914C8D-1D2D-8EC2-D5B2-EB58A1B6A63A}"/>
              </a:ext>
            </a:extLst>
          </p:cNvPr>
          <p:cNvSpPr/>
          <p:nvPr/>
        </p:nvSpPr>
        <p:spPr>
          <a:xfrm>
            <a:off x="504979" y="502776"/>
            <a:ext cx="1132379" cy="1188165"/>
          </a:xfrm>
          <a:prstGeom prst="ellipse">
            <a:avLst/>
          </a:prstGeom>
          <a:blipFill>
            <a:blip r:embed="rId9">
              <a:extLst>
                <a:ext uri="{96DAC541-7B7A-43D3-8B79-37D633B846F1}">
                  <asvg:svgBlip xmlns:asvg="http://schemas.microsoft.com/office/drawing/2016/SVG/main" r:embed="rId10"/>
                </a:ext>
              </a:extLst>
            </a:blip>
            <a:srcRect/>
            <a:stretch>
              <a:fillRect/>
            </a:stretch>
          </a:blipFill>
          <a:ln>
            <a:noFill/>
          </a:ln>
        </p:spPr>
        <p:style>
          <a:lnRef idx="2">
            <a:scrgbClr r="0" g="0" b="0"/>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hueOff val="0"/>
                  <a:satOff val="0"/>
                  <a:lumOff val="0"/>
                  <a:alphaOff val="0"/>
                </a:prstClr>
              </a:solidFill>
              <a:effectLst/>
              <a:uLnTx/>
              <a:uFillTx/>
              <a:latin typeface="Calibri" panose="020F0502020204030204"/>
              <a:ea typeface="+mn-ea"/>
              <a:cs typeface="+mn-cs"/>
            </a:endParaRPr>
          </a:p>
        </p:txBody>
      </p:sp>
      <p:pic>
        <p:nvPicPr>
          <p:cNvPr id="105" name="Graphic" descr="Target">
            <a:hlinkClick r:id="rId3"/>
            <a:extLst>
              <a:ext uri="{FF2B5EF4-FFF2-40B4-BE49-F238E27FC236}">
                <a16:creationId xmlns:a16="http://schemas.microsoft.com/office/drawing/2014/main" id="{C1C3F765-8455-9007-FCA4-19A41D30B578}"/>
              </a:ext>
            </a:extLst>
          </p:cNvPr>
          <p:cNvPicPr>
            <a:picLocks noChangeAspect="1"/>
          </p:cNvPicPr>
          <p:nvPr/>
        </p:nvPicPr>
        <p:blipFill>
          <a:blip r:embed="rId7" cstate="screen">
            <a:extLst>
              <a:ext uri="{28A0092B-C50C-407E-A947-70E740481C1C}">
                <a14:useLocalDpi xmlns:a14="http://schemas.microsoft.com/office/drawing/2010/main"/>
              </a:ext>
              <a:ext uri="{96DAC541-7B7A-43D3-8B79-37D633B846F1}">
                <asvg:svgBlip xmlns:asvg="http://schemas.microsoft.com/office/drawing/2016/SVG/main" r:embed="rId8"/>
              </a:ext>
            </a:extLst>
          </a:blip>
          <a:stretch>
            <a:fillRect/>
          </a:stretch>
        </p:blipFill>
        <p:spPr>
          <a:xfrm>
            <a:off x="16198380" y="7612414"/>
            <a:ext cx="716747" cy="624818"/>
          </a:xfrm>
          <a:prstGeom prst="rect">
            <a:avLst/>
          </a:prstGeom>
        </p:spPr>
      </p:pic>
      <p:sp>
        <p:nvSpPr>
          <p:cNvPr id="4" name="Rectangle: Rounded Corners 3">
            <a:extLst>
              <a:ext uri="{FF2B5EF4-FFF2-40B4-BE49-F238E27FC236}">
                <a16:creationId xmlns:a16="http://schemas.microsoft.com/office/drawing/2014/main" id="{ED700ADA-CC51-9B6D-FEE0-E1CF390D0E8C}"/>
              </a:ext>
              <a:ext uri="{C183D7F6-B498-43B3-948B-1728B52AA6E4}">
                <adec:decorative xmlns:adec="http://schemas.microsoft.com/office/drawing/2017/decorative" val="1"/>
              </a:ext>
            </a:extLst>
          </p:cNvPr>
          <p:cNvSpPr/>
          <p:nvPr/>
        </p:nvSpPr>
        <p:spPr>
          <a:xfrm>
            <a:off x="10302042" y="6425045"/>
            <a:ext cx="9336274" cy="4639830"/>
          </a:xfrm>
          <a:prstGeom prst="roundRect">
            <a:avLst>
              <a:gd name="adj" fmla="val 6145"/>
            </a:avLst>
          </a:prstGeom>
          <a:noFill/>
          <a:ln w="28575">
            <a:solidFill>
              <a:schemeClr val="accent1">
                <a:lumMod val="50000"/>
              </a:schemeClr>
            </a:solidFill>
          </a:ln>
          <a:effectLst>
            <a:glow rad="63500">
              <a:schemeClr val="accent3">
                <a:satMod val="175000"/>
                <a:alpha val="6000"/>
              </a:schemeClr>
            </a:glow>
            <a:outerShdw blurRad="63500" dist="254000" sx="18000" sy="18000" algn="ctr" rotWithShape="0">
              <a:prstClr val="black">
                <a:alpha val="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285087"/>
              </a:solidFill>
              <a:effectLst/>
              <a:uLnTx/>
              <a:uFillTx/>
              <a:latin typeface="Calibri" panose="020F0502020204030204"/>
              <a:ea typeface="+mn-ea"/>
              <a:cs typeface="+mn-cs"/>
            </a:endParaRPr>
          </a:p>
        </p:txBody>
      </p:sp>
      <p:sp>
        <p:nvSpPr>
          <p:cNvPr id="7" name="Heading 2">
            <a:extLst>
              <a:ext uri="{FF2B5EF4-FFF2-40B4-BE49-F238E27FC236}">
                <a16:creationId xmlns:a16="http://schemas.microsoft.com/office/drawing/2014/main" id="{9517F709-AA00-292F-A02B-BED644538B4C}"/>
              </a:ext>
            </a:extLst>
          </p:cNvPr>
          <p:cNvSpPr txBox="1">
            <a:spLocks noChangeArrowheads="1"/>
          </p:cNvSpPr>
          <p:nvPr/>
        </p:nvSpPr>
        <p:spPr bwMode="auto">
          <a:xfrm>
            <a:off x="10476185" y="7612414"/>
            <a:ext cx="9266162" cy="2648051"/>
          </a:xfrm>
          <a:prstGeom prst="rect">
            <a:avLst/>
          </a:prstGeom>
          <a:noFill/>
          <a:ln w="9525">
            <a:noFill/>
            <a:miter lim="800000"/>
            <a:headEnd/>
            <a:tailEnd/>
          </a:ln>
        </p:spPr>
        <p:txBody>
          <a:bodyPr rot="0" vert="horz" wrap="square" lIns="91440" tIns="45720" rIns="91440" bIns="45720" anchor="t" anchorCtr="0">
            <a:no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700" b="1" dirty="0">
                <a:solidFill>
                  <a:srgbClr val="0070C0"/>
                </a:solidFill>
                <a:latin typeface="Verdana" panose="020B0604030504040204" pitchFamily="34" charset="0"/>
                <a:ea typeface="Verdana" panose="020B0604030504040204" pitchFamily="34" charset="0"/>
              </a:rPr>
              <a:t>What is currently supporting the reduction:</a:t>
            </a:r>
            <a:endParaRPr kumimoji="0" lang="en-GB" sz="1700" b="1" i="0" u="none" strike="noStrike" kern="1200" cap="none" spc="0" normalizeH="0" baseline="0" noProof="0" dirty="0">
              <a:ln>
                <a:noFill/>
              </a:ln>
              <a:solidFill>
                <a:srgbClr val="0070C0"/>
              </a:solidFill>
              <a:effectLst/>
              <a:uLnTx/>
              <a:uFillTx/>
              <a:latin typeface="Verdana" panose="020B0604030504040204" pitchFamily="34" charset="0"/>
              <a:ea typeface="Verdana" panose="020B0604030504040204" pitchFamily="34" charset="0"/>
              <a:cs typeface="+mn-cs"/>
            </a:endParaRPr>
          </a:p>
          <a:p>
            <a:pPr marL="342900" lvl="0" indent="-342900">
              <a:buFont typeface="Symbol" panose="05050102010706020507" pitchFamily="18" charset="2"/>
              <a:buChar char=""/>
              <a:defRPr/>
            </a:pPr>
            <a:r>
              <a:rPr lang="en-GB" sz="2000" dirty="0">
                <a:solidFill>
                  <a:prstClr val="black"/>
                </a:solidFill>
                <a:latin typeface="Verdana" panose="020B0604030504040204" pitchFamily="34" charset="0"/>
                <a:ea typeface="Verdana" panose="020B0604030504040204" pitchFamily="34" charset="0"/>
              </a:rPr>
              <a:t>Robust weekly accountability meetings implemented with all sites – led to improved engagement &amp; traction on delivery</a:t>
            </a:r>
          </a:p>
          <a:p>
            <a:pPr marL="342900" lvl="0" indent="-342900">
              <a:buFont typeface="Symbol" panose="05050102010706020507" pitchFamily="18" charset="2"/>
              <a:buChar char=""/>
              <a:defRPr/>
            </a:pPr>
            <a:r>
              <a:rPr lang="en-GB" sz="2000" dirty="0">
                <a:solidFill>
                  <a:prstClr val="black"/>
                </a:solidFill>
                <a:latin typeface="Verdana" panose="020B0604030504040204" pitchFamily="34" charset="0"/>
                <a:ea typeface="Verdana" panose="020B0604030504040204" pitchFamily="34" charset="0"/>
              </a:rPr>
              <a:t>New Standard Operating Procedure issued to ensure clarity of expectation</a:t>
            </a:r>
          </a:p>
          <a:p>
            <a:pPr marL="342900" lvl="0" indent="-342900">
              <a:buFont typeface="Symbol" panose="05050102010706020507" pitchFamily="18" charset="2"/>
              <a:buChar char=""/>
              <a:defRPr/>
            </a:pPr>
            <a:r>
              <a:rPr lang="en-GB" sz="2000" dirty="0">
                <a:solidFill>
                  <a:prstClr val="black"/>
                </a:solidFill>
                <a:latin typeface="Verdana" panose="020B0604030504040204" pitchFamily="34" charset="0"/>
                <a:ea typeface="Verdana" panose="020B0604030504040204" pitchFamily="34" charset="0"/>
              </a:rPr>
              <a:t>Plan is refreshed on a 3 monthly cycle </a:t>
            </a:r>
          </a:p>
          <a:p>
            <a:pPr marL="342900" lvl="0" indent="-342900">
              <a:buFont typeface="Symbol" panose="05050102010706020507" pitchFamily="18" charset="2"/>
              <a:buChar char=""/>
              <a:defRPr/>
            </a:pPr>
            <a:r>
              <a:rPr lang="en-GB" sz="2000" dirty="0">
                <a:solidFill>
                  <a:prstClr val="black"/>
                </a:solidFill>
                <a:latin typeface="Verdana" panose="020B0604030504040204" pitchFamily="34" charset="0"/>
                <a:ea typeface="Verdana" panose="020B0604030504040204" pitchFamily="34" charset="0"/>
              </a:rPr>
              <a:t>Weekly internal census and validation approach in place</a:t>
            </a:r>
          </a:p>
          <a:p>
            <a:pPr marL="342900" lvl="0" indent="-342900">
              <a:buFont typeface="Symbol" panose="05050102010706020507" pitchFamily="18" charset="2"/>
              <a:buChar char=""/>
              <a:defRPr/>
            </a:pPr>
            <a:r>
              <a:rPr lang="en-GB" sz="2000" dirty="0">
                <a:solidFill>
                  <a:prstClr val="black"/>
                </a:solidFill>
                <a:latin typeface="Verdana" panose="020B0604030504040204" pitchFamily="34" charset="0"/>
                <a:ea typeface="Verdana" panose="020B0604030504040204" pitchFamily="34" charset="0"/>
              </a:rPr>
              <a:t>Established In Recovery, Reablement and Rehabilitation Code to go live in October</a:t>
            </a:r>
          </a:p>
          <a:p>
            <a:pPr marL="342900" lvl="0" indent="-342900">
              <a:buFont typeface="Symbol" panose="05050102010706020507" pitchFamily="18" charset="2"/>
              <a:buChar char=""/>
              <a:defRPr/>
            </a:pPr>
            <a:r>
              <a:rPr lang="en-GB" sz="2000" dirty="0">
                <a:solidFill>
                  <a:prstClr val="black"/>
                </a:solidFill>
                <a:latin typeface="Verdana" panose="020B0604030504040204" pitchFamily="34" charset="0"/>
                <a:ea typeface="Verdana" panose="020B0604030504040204" pitchFamily="34" charset="0"/>
              </a:rPr>
              <a:t>IDH SOP &amp; Performance framework developed</a:t>
            </a:r>
          </a:p>
          <a:p>
            <a:pPr marL="342900" lvl="0" indent="-342900">
              <a:buFont typeface="Symbol" panose="05050102010706020507" pitchFamily="18" charset="2"/>
              <a:buChar char=""/>
              <a:defRPr/>
            </a:pPr>
            <a:r>
              <a:rPr lang="en-GB" sz="2000" dirty="0">
                <a:solidFill>
                  <a:prstClr val="black"/>
                </a:solidFill>
                <a:latin typeface="Verdana" panose="020B0604030504040204" pitchFamily="34" charset="0"/>
                <a:ea typeface="Verdana" panose="020B0604030504040204" pitchFamily="34" charset="0"/>
              </a:rPr>
              <a:t>Daily COP in place for Gorseinon </a:t>
            </a:r>
          </a:p>
          <a:p>
            <a:pPr marL="342900" lvl="0" indent="-342900">
              <a:buFont typeface="Symbol" panose="05050102010706020507" pitchFamily="18" charset="2"/>
              <a:buChar char=""/>
              <a:defRPr/>
            </a:pPr>
            <a:endParaRPr lang="en-GB" sz="2000" dirty="0">
              <a:solidFill>
                <a:prstClr val="black"/>
              </a:solidFill>
              <a:latin typeface="Verdana" panose="020B0604030504040204" pitchFamily="34" charset="0"/>
              <a:ea typeface="Verdana" panose="020B060403050404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400" b="0" i="0" u="none" strike="noStrike" kern="1200" cap="none" spc="0" normalizeH="0" baseline="0" noProof="0" dirty="0">
              <a:ln>
                <a:noFill/>
              </a:ln>
              <a:solidFill>
                <a:srgbClr val="285087"/>
              </a:solidFill>
              <a:effectLst/>
              <a:uLnTx/>
              <a:uFillTx/>
              <a:latin typeface="Calibri" panose="020F0502020204030204" pitchFamily="34" charset="0"/>
              <a:ea typeface="Calibri" panose="020F0502020204030204" pitchFamily="34" charset="0"/>
              <a:cs typeface="+mn-cs"/>
            </a:endParaRPr>
          </a:p>
        </p:txBody>
      </p:sp>
      <p:sp>
        <p:nvSpPr>
          <p:cNvPr id="18" name="Rectangle: Rounded Corners 17">
            <a:extLst>
              <a:ext uri="{FF2B5EF4-FFF2-40B4-BE49-F238E27FC236}">
                <a16:creationId xmlns:a16="http://schemas.microsoft.com/office/drawing/2014/main" id="{20F33491-176E-4E71-E541-30466ECDA2A6}"/>
              </a:ext>
            </a:extLst>
          </p:cNvPr>
          <p:cNvSpPr/>
          <p:nvPr/>
        </p:nvSpPr>
        <p:spPr>
          <a:xfrm>
            <a:off x="10560141" y="6493781"/>
            <a:ext cx="8874670" cy="978015"/>
          </a:xfrm>
          <a:prstGeom prst="roundRect">
            <a:avLst/>
          </a:prstGeom>
          <a:ln>
            <a:solidFill>
              <a:schemeClr val="accent1">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prstClr val="white"/>
                </a:solidFill>
                <a:effectLst/>
                <a:uLnTx/>
                <a:uFillTx/>
                <a:latin typeface="Verdana" panose="020B0604030504040204" pitchFamily="34" charset="0"/>
                <a:ea typeface="Verdana" panose="020B0604030504040204" pitchFamily="34" charset="0"/>
                <a:cs typeface="+mn-cs"/>
              </a:rPr>
              <a:t>WG target</a:t>
            </a:r>
            <a:r>
              <a:rPr kumimoji="0" lang="en-GB" sz="1800" b="0" i="0" u="none" strike="noStrike" kern="1200" cap="none" spc="0" normalizeH="0" baseline="0" noProof="0" dirty="0">
                <a:ln>
                  <a:noFill/>
                </a:ln>
                <a:solidFill>
                  <a:prstClr val="white"/>
                </a:solidFill>
                <a:effectLst/>
                <a:uLnTx/>
                <a:uFillTx/>
                <a:latin typeface="Verdana" panose="020B0604030504040204" pitchFamily="34" charset="0"/>
                <a:ea typeface="Verdana" panose="020B0604030504040204" pitchFamily="34" charset="0"/>
                <a:cs typeface="+mn-cs"/>
              </a:rPr>
              <a:t> -15% reduction in total delays,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white"/>
                </a:solidFill>
                <a:effectLst/>
                <a:uLnTx/>
                <a:uFillTx/>
                <a:latin typeface="Verdana" panose="020B0604030504040204" pitchFamily="34" charset="0"/>
                <a:ea typeface="Verdana" panose="020B0604030504040204" pitchFamily="34" charset="0"/>
                <a:cs typeface="+mn-cs"/>
              </a:rPr>
              <a:t>20% reduction in assessment delays,</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white"/>
                </a:solidFill>
                <a:effectLst/>
                <a:uLnTx/>
                <a:uFillTx/>
                <a:latin typeface="Verdana" panose="020B0604030504040204" pitchFamily="34" charset="0"/>
                <a:ea typeface="Verdana" panose="020B0604030504040204" pitchFamily="34" charset="0"/>
                <a:cs typeface="+mn-cs"/>
              </a:rPr>
              <a:t>20% reduction in total days delayed from March 2024 baseline </a:t>
            </a:r>
          </a:p>
        </p:txBody>
      </p:sp>
      <p:pic>
        <p:nvPicPr>
          <p:cNvPr id="20" name="Graphic 19" descr="Bullseye with solid fill">
            <a:extLst>
              <a:ext uri="{FF2B5EF4-FFF2-40B4-BE49-F238E27FC236}">
                <a16:creationId xmlns:a16="http://schemas.microsoft.com/office/drawing/2014/main" id="{9E0EC0AB-0D6C-C72F-B04C-9D5DCAF54E2A}"/>
              </a:ext>
            </a:extLst>
          </p:cNvPr>
          <p:cNvPicPr>
            <a:picLocks noChangeAspect="1"/>
          </p:cNvPicPr>
          <p:nvPr/>
        </p:nvPicPr>
        <p:blipFill>
          <a:blip r:embed="rId11">
            <a:extLst>
              <a:ext uri="{96DAC541-7B7A-43D3-8B79-37D633B846F1}">
                <asvg:svgBlip xmlns:asvg="http://schemas.microsoft.com/office/drawing/2016/SVG/main" r:embed="rId12"/>
              </a:ext>
            </a:extLst>
          </a:blip>
          <a:stretch>
            <a:fillRect/>
          </a:stretch>
        </p:blipFill>
        <p:spPr>
          <a:xfrm>
            <a:off x="10690581" y="6514311"/>
            <a:ext cx="731177" cy="731177"/>
          </a:xfrm>
          <a:prstGeom prst="rect">
            <a:avLst/>
          </a:prstGeom>
        </p:spPr>
      </p:pic>
      <p:pic>
        <p:nvPicPr>
          <p:cNvPr id="22" name="Graphic 21" descr="Bullseye with solid fill">
            <a:extLst>
              <a:ext uri="{FF2B5EF4-FFF2-40B4-BE49-F238E27FC236}">
                <a16:creationId xmlns:a16="http://schemas.microsoft.com/office/drawing/2014/main" id="{C88A1684-F131-5EE2-3127-3760F5D56842}"/>
              </a:ext>
            </a:extLst>
          </p:cNvPr>
          <p:cNvPicPr>
            <a:picLocks noChangeAspect="1"/>
          </p:cNvPicPr>
          <p:nvPr/>
        </p:nvPicPr>
        <p:blipFill>
          <a:blip r:embed="rId11">
            <a:extLst>
              <a:ext uri="{96DAC541-7B7A-43D3-8B79-37D633B846F1}">
                <asvg:svgBlip xmlns:asvg="http://schemas.microsoft.com/office/drawing/2016/SVG/main" r:embed="rId12"/>
              </a:ext>
            </a:extLst>
          </a:blip>
          <a:stretch>
            <a:fillRect/>
          </a:stretch>
        </p:blipFill>
        <p:spPr>
          <a:xfrm>
            <a:off x="18611196" y="6557960"/>
            <a:ext cx="780027" cy="731177"/>
          </a:xfrm>
          <a:prstGeom prst="rect">
            <a:avLst/>
          </a:prstGeom>
        </p:spPr>
      </p:pic>
      <p:sp>
        <p:nvSpPr>
          <p:cNvPr id="19" name="TextBox 18">
            <a:extLst>
              <a:ext uri="{FF2B5EF4-FFF2-40B4-BE49-F238E27FC236}">
                <a16:creationId xmlns:a16="http://schemas.microsoft.com/office/drawing/2014/main" id="{67E4ED75-B017-2A00-6C66-89968EA58888}"/>
              </a:ext>
            </a:extLst>
          </p:cNvPr>
          <p:cNvSpPr txBox="1"/>
          <p:nvPr/>
        </p:nvSpPr>
        <p:spPr>
          <a:xfrm>
            <a:off x="1446983" y="6893888"/>
            <a:ext cx="7106915" cy="381000"/>
          </a:xfrm>
          <a:prstGeom prst="rect">
            <a:avLst/>
          </a:prstGeom>
          <a:noFill/>
        </p:spPr>
        <p:txBody>
          <a:bodyPr wrap="square" rtlCol="0">
            <a:spAutoFit/>
          </a:bodyPr>
          <a:lstStyle/>
          <a:p>
            <a:r>
              <a:rPr lang="en-GB" b="1" dirty="0"/>
              <a:t>Total delays against Welsh Government Trajectory</a:t>
            </a:r>
          </a:p>
        </p:txBody>
      </p:sp>
      <p:pic>
        <p:nvPicPr>
          <p:cNvPr id="2" name="Picture 1">
            <a:extLst>
              <a:ext uri="{FF2B5EF4-FFF2-40B4-BE49-F238E27FC236}">
                <a16:creationId xmlns:a16="http://schemas.microsoft.com/office/drawing/2014/main" id="{1B8C3240-943C-0798-7D40-268FA204ECD3}"/>
              </a:ext>
            </a:extLst>
          </p:cNvPr>
          <p:cNvPicPr>
            <a:picLocks noChangeAspect="1"/>
          </p:cNvPicPr>
          <p:nvPr/>
        </p:nvPicPr>
        <p:blipFill>
          <a:blip r:embed="rId13"/>
          <a:stretch>
            <a:fillRect/>
          </a:stretch>
        </p:blipFill>
        <p:spPr>
          <a:xfrm>
            <a:off x="1484710" y="7426522"/>
            <a:ext cx="7106915" cy="3462668"/>
          </a:xfrm>
          <a:prstGeom prst="rect">
            <a:avLst/>
          </a:prstGeom>
        </p:spPr>
      </p:pic>
      <p:graphicFrame>
        <p:nvGraphicFramePr>
          <p:cNvPr id="3" name="Table 2">
            <a:extLst>
              <a:ext uri="{FF2B5EF4-FFF2-40B4-BE49-F238E27FC236}">
                <a16:creationId xmlns:a16="http://schemas.microsoft.com/office/drawing/2014/main" id="{D9508CE1-4560-4B59-4468-42CEB2753E59}"/>
              </a:ext>
            </a:extLst>
          </p:cNvPr>
          <p:cNvGraphicFramePr>
            <a:graphicFrameLocks noGrp="1"/>
          </p:cNvGraphicFramePr>
          <p:nvPr>
            <p:extLst>
              <p:ext uri="{D42A27DB-BD31-4B8C-83A1-F6EECF244321}">
                <p14:modId xmlns:p14="http://schemas.microsoft.com/office/powerpoint/2010/main" val="4255656416"/>
              </p:ext>
            </p:extLst>
          </p:nvPr>
        </p:nvGraphicFramePr>
        <p:xfrm>
          <a:off x="10302042" y="2079373"/>
          <a:ext cx="9529354" cy="3991324"/>
        </p:xfrm>
        <a:graphic>
          <a:graphicData uri="http://schemas.openxmlformats.org/drawingml/2006/table">
            <a:tbl>
              <a:tblPr>
                <a:tableStyleId>{5C22544A-7EE6-4342-B048-85BDC9FD1C3A}</a:tableStyleId>
              </a:tblPr>
              <a:tblGrid>
                <a:gridCol w="3664816">
                  <a:extLst>
                    <a:ext uri="{9D8B030D-6E8A-4147-A177-3AD203B41FA5}">
                      <a16:colId xmlns:a16="http://schemas.microsoft.com/office/drawing/2014/main" val="4285122952"/>
                    </a:ext>
                  </a:extLst>
                </a:gridCol>
                <a:gridCol w="1419986">
                  <a:extLst>
                    <a:ext uri="{9D8B030D-6E8A-4147-A177-3AD203B41FA5}">
                      <a16:colId xmlns:a16="http://schemas.microsoft.com/office/drawing/2014/main" val="3187898829"/>
                    </a:ext>
                  </a:extLst>
                </a:gridCol>
                <a:gridCol w="1517370">
                  <a:extLst>
                    <a:ext uri="{9D8B030D-6E8A-4147-A177-3AD203B41FA5}">
                      <a16:colId xmlns:a16="http://schemas.microsoft.com/office/drawing/2014/main" val="1923995736"/>
                    </a:ext>
                  </a:extLst>
                </a:gridCol>
                <a:gridCol w="1378230">
                  <a:extLst>
                    <a:ext uri="{9D8B030D-6E8A-4147-A177-3AD203B41FA5}">
                      <a16:colId xmlns:a16="http://schemas.microsoft.com/office/drawing/2014/main" val="50647143"/>
                    </a:ext>
                  </a:extLst>
                </a:gridCol>
                <a:gridCol w="1548952">
                  <a:extLst>
                    <a:ext uri="{9D8B030D-6E8A-4147-A177-3AD203B41FA5}">
                      <a16:colId xmlns:a16="http://schemas.microsoft.com/office/drawing/2014/main" val="256517297"/>
                    </a:ext>
                  </a:extLst>
                </a:gridCol>
              </a:tblGrid>
              <a:tr h="681698">
                <a:tc>
                  <a:txBody>
                    <a:bodyPr/>
                    <a:lstStyle/>
                    <a:p>
                      <a:pPr algn="ctr" fontAlgn="b"/>
                      <a:r>
                        <a:rPr lang="en-GB" sz="2000" b="1" u="none" strike="noStrike" dirty="0">
                          <a:effectLst/>
                        </a:rPr>
                        <a:t>August: Top 5 Delays </a:t>
                      </a:r>
                      <a:endParaRPr lang="en-GB" sz="2000" b="1" i="0" u="none" strike="noStrike" dirty="0">
                        <a:solidFill>
                          <a:srgbClr val="000000"/>
                        </a:solidFill>
                        <a:effectLst/>
                        <a:latin typeface="Calibri" panose="020F0502020204030204" pitchFamily="34" charset="0"/>
                      </a:endParaRPr>
                    </a:p>
                  </a:txBody>
                  <a:tcPr marL="6350" marR="6350" marT="635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2000" b="1" u="none" strike="noStrike" dirty="0">
                          <a:effectLst/>
                        </a:rPr>
                        <a:t>August 26</a:t>
                      </a:r>
                      <a:r>
                        <a:rPr lang="en-GB" sz="2000" b="1" u="none" strike="noStrike" baseline="30000" dirty="0">
                          <a:effectLst/>
                        </a:rPr>
                        <a:t>th</a:t>
                      </a:r>
                      <a:r>
                        <a:rPr lang="en-GB" sz="2000" b="1" u="none" strike="noStrike" dirty="0">
                          <a:effectLst/>
                        </a:rPr>
                        <a:t> </a:t>
                      </a:r>
                      <a:endParaRPr lang="en-GB" sz="2000" b="1" i="0" u="none" strike="noStrike" dirty="0">
                        <a:solidFill>
                          <a:srgbClr val="000000"/>
                        </a:solidFill>
                        <a:effectLst/>
                        <a:latin typeface="Calibri" panose="020F0502020204030204" pitchFamily="34" charset="0"/>
                      </a:endParaRPr>
                    </a:p>
                  </a:txBody>
                  <a:tcPr marL="6350" marR="6350" marT="635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2000" b="1" u="none" strike="noStrike" dirty="0">
                          <a:effectLst/>
                        </a:rPr>
                        <a:t>August 20</a:t>
                      </a:r>
                      <a:r>
                        <a:rPr lang="en-GB" sz="2000" b="1" u="none" strike="noStrike" baseline="30000" dirty="0">
                          <a:effectLst/>
                        </a:rPr>
                        <a:t>th</a:t>
                      </a:r>
                      <a:r>
                        <a:rPr lang="en-GB" sz="2000" b="1" u="none" strike="noStrike" dirty="0">
                          <a:effectLst/>
                        </a:rPr>
                        <a:t> </a:t>
                      </a:r>
                      <a:endParaRPr lang="en-GB" sz="2000" b="1" i="0" u="none" strike="noStrike" dirty="0">
                        <a:solidFill>
                          <a:srgbClr val="000000"/>
                        </a:solidFill>
                        <a:effectLst/>
                        <a:latin typeface="Calibri" panose="020F0502020204030204" pitchFamily="34" charset="0"/>
                      </a:endParaRPr>
                    </a:p>
                  </a:txBody>
                  <a:tcPr marL="6350" marR="6350" marT="635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2000" b="1" u="none" strike="noStrike" dirty="0">
                          <a:effectLst/>
                        </a:rPr>
                        <a:t>August 12</a:t>
                      </a:r>
                      <a:r>
                        <a:rPr lang="en-GB" sz="2000" b="1" u="none" strike="noStrike" baseline="30000" dirty="0">
                          <a:effectLst/>
                        </a:rPr>
                        <a:t>th</a:t>
                      </a:r>
                      <a:r>
                        <a:rPr lang="en-GB" sz="2000" b="1" u="none" strike="noStrike" dirty="0">
                          <a:effectLst/>
                        </a:rPr>
                        <a:t> </a:t>
                      </a:r>
                      <a:endParaRPr lang="en-GB" sz="2000" b="1" i="0" u="none" strike="noStrike" dirty="0">
                        <a:solidFill>
                          <a:srgbClr val="000000"/>
                        </a:solidFill>
                        <a:effectLst/>
                        <a:latin typeface="Calibri" panose="020F0502020204030204" pitchFamily="34" charset="0"/>
                      </a:endParaRPr>
                    </a:p>
                  </a:txBody>
                  <a:tcPr marL="6350" marR="6350" marT="635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2000" b="1" u="none" strike="noStrike" dirty="0">
                          <a:effectLst/>
                        </a:rPr>
                        <a:t>August 5</a:t>
                      </a:r>
                      <a:r>
                        <a:rPr lang="en-GB" sz="2000" b="1" u="none" strike="noStrike" baseline="30000" dirty="0">
                          <a:effectLst/>
                        </a:rPr>
                        <a:t>th</a:t>
                      </a:r>
                      <a:r>
                        <a:rPr lang="en-GB" sz="2000" b="1" u="none" strike="noStrike" dirty="0">
                          <a:effectLst/>
                        </a:rPr>
                        <a:t> </a:t>
                      </a:r>
                      <a:endParaRPr lang="en-GB" sz="2000" b="1" i="0" u="none" strike="noStrike" dirty="0">
                        <a:solidFill>
                          <a:srgbClr val="000000"/>
                        </a:solidFill>
                        <a:effectLst/>
                        <a:latin typeface="Calibri" panose="020F0502020204030204" pitchFamily="34" charset="0"/>
                      </a:endParaRPr>
                    </a:p>
                  </a:txBody>
                  <a:tcPr marL="6350" marR="6350" marT="635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360392030"/>
                  </a:ext>
                </a:extLst>
              </a:tr>
              <a:tr h="681698">
                <a:tc>
                  <a:txBody>
                    <a:bodyPr/>
                    <a:lstStyle/>
                    <a:p>
                      <a:pPr algn="l" fontAlgn="b"/>
                      <a:r>
                        <a:rPr lang="en-GB" sz="2000" b="1" u="none" strike="noStrike">
                          <a:effectLst/>
                        </a:rPr>
                        <a:t>Awaiting reablement community care package</a:t>
                      </a:r>
                      <a:endParaRPr lang="en-GB" sz="2000" b="1" i="0" u="none" strike="noStrike">
                        <a:solidFill>
                          <a:srgbClr val="000000"/>
                        </a:solidFill>
                        <a:effectLst/>
                        <a:latin typeface="Calibri" panose="020F0502020204030204" pitchFamily="34" charset="0"/>
                      </a:endParaRPr>
                    </a:p>
                  </a:txBody>
                  <a:tcPr marL="6350" marR="6350" marT="635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2000" u="none" strike="noStrike">
                          <a:effectLst/>
                        </a:rPr>
                        <a:t>15</a:t>
                      </a:r>
                      <a:endParaRPr lang="en-GB" sz="2000" b="0" i="0" u="none" strike="noStrike">
                        <a:solidFill>
                          <a:srgbClr val="000000"/>
                        </a:solidFill>
                        <a:effectLst/>
                        <a:latin typeface="Calibri" panose="020F0502020204030204" pitchFamily="34" charset="0"/>
                      </a:endParaRPr>
                    </a:p>
                  </a:txBody>
                  <a:tcPr marL="6350" marR="6350" marT="635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2000" u="none" strike="noStrike">
                          <a:effectLst/>
                        </a:rPr>
                        <a:t>19</a:t>
                      </a:r>
                      <a:endParaRPr lang="en-GB" sz="2000" b="0" i="0" u="none" strike="noStrike">
                        <a:solidFill>
                          <a:srgbClr val="000000"/>
                        </a:solidFill>
                        <a:effectLst/>
                        <a:latin typeface="Calibri" panose="020F0502020204030204" pitchFamily="34" charset="0"/>
                      </a:endParaRPr>
                    </a:p>
                  </a:txBody>
                  <a:tcPr marL="6350" marR="6350" marT="635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2000" u="none" strike="noStrike">
                          <a:effectLst/>
                        </a:rPr>
                        <a:t>22</a:t>
                      </a:r>
                      <a:endParaRPr lang="en-GB" sz="2000" b="0" i="0" u="none" strike="noStrike">
                        <a:solidFill>
                          <a:srgbClr val="000000"/>
                        </a:solidFill>
                        <a:effectLst/>
                        <a:latin typeface="Calibri" panose="020F0502020204030204" pitchFamily="34" charset="0"/>
                      </a:endParaRPr>
                    </a:p>
                  </a:txBody>
                  <a:tcPr marL="6350" marR="6350" marT="635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2000" u="none" strike="noStrike">
                          <a:effectLst/>
                        </a:rPr>
                        <a:t>18</a:t>
                      </a:r>
                      <a:endParaRPr lang="en-GB" sz="2000" b="0" i="0" u="none" strike="noStrike">
                        <a:solidFill>
                          <a:srgbClr val="000000"/>
                        </a:solidFill>
                        <a:effectLst/>
                        <a:latin typeface="Calibri" panose="020F0502020204030204" pitchFamily="34" charset="0"/>
                      </a:endParaRPr>
                    </a:p>
                  </a:txBody>
                  <a:tcPr marL="6350" marR="6350" marT="635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026938627"/>
                  </a:ext>
                </a:extLst>
              </a:tr>
              <a:tr h="681698">
                <a:tc>
                  <a:txBody>
                    <a:bodyPr/>
                    <a:lstStyle/>
                    <a:p>
                      <a:pPr algn="l" fontAlgn="b"/>
                      <a:r>
                        <a:rPr lang="en-GB" sz="2000" b="1" u="none" strike="noStrike">
                          <a:effectLst/>
                        </a:rPr>
                        <a:t>Awaiting start of new community care package funded by social care</a:t>
                      </a:r>
                      <a:endParaRPr lang="en-GB" sz="2000" b="1" i="0" u="none" strike="noStrike">
                        <a:solidFill>
                          <a:srgbClr val="000000"/>
                        </a:solidFill>
                        <a:effectLst/>
                        <a:latin typeface="Calibri" panose="020F0502020204030204" pitchFamily="34" charset="0"/>
                      </a:endParaRPr>
                    </a:p>
                  </a:txBody>
                  <a:tcPr marL="6350" marR="6350" marT="635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2000" u="none" strike="noStrike" dirty="0">
                          <a:effectLst/>
                        </a:rPr>
                        <a:t>14</a:t>
                      </a:r>
                      <a:endParaRPr lang="en-GB" sz="2000" b="0" i="0" u="none" strike="noStrike" dirty="0">
                        <a:solidFill>
                          <a:srgbClr val="000000"/>
                        </a:solidFill>
                        <a:effectLst/>
                        <a:latin typeface="Calibri" panose="020F0502020204030204" pitchFamily="34" charset="0"/>
                      </a:endParaRPr>
                    </a:p>
                  </a:txBody>
                  <a:tcPr marL="6350" marR="6350" marT="635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2000" u="none" strike="noStrike">
                          <a:effectLst/>
                        </a:rPr>
                        <a:t>15</a:t>
                      </a:r>
                      <a:endParaRPr lang="en-GB" sz="2000" b="0" i="0" u="none" strike="noStrike">
                        <a:solidFill>
                          <a:srgbClr val="000000"/>
                        </a:solidFill>
                        <a:effectLst/>
                        <a:latin typeface="Calibri" panose="020F0502020204030204" pitchFamily="34" charset="0"/>
                      </a:endParaRPr>
                    </a:p>
                  </a:txBody>
                  <a:tcPr marL="6350" marR="6350" marT="635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2000" u="none" strike="noStrike" dirty="0">
                          <a:effectLst/>
                        </a:rPr>
                        <a:t>7</a:t>
                      </a:r>
                      <a:endParaRPr lang="en-GB" sz="2000" b="0" i="0" u="none" strike="noStrike" dirty="0">
                        <a:solidFill>
                          <a:srgbClr val="000000"/>
                        </a:solidFill>
                        <a:effectLst/>
                        <a:latin typeface="Calibri" panose="020F0502020204030204" pitchFamily="34" charset="0"/>
                      </a:endParaRPr>
                    </a:p>
                  </a:txBody>
                  <a:tcPr marL="6350" marR="6350" marT="635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2000" u="none" strike="noStrike" dirty="0">
                          <a:effectLst/>
                        </a:rPr>
                        <a:t>18</a:t>
                      </a:r>
                      <a:endParaRPr lang="en-GB" sz="2000" b="0" i="0" u="none" strike="noStrike" dirty="0">
                        <a:solidFill>
                          <a:srgbClr val="000000"/>
                        </a:solidFill>
                        <a:effectLst/>
                        <a:latin typeface="Calibri" panose="020F0502020204030204" pitchFamily="34" charset="0"/>
                      </a:endParaRPr>
                    </a:p>
                  </a:txBody>
                  <a:tcPr marL="6350" marR="6350" marT="635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575749756"/>
                  </a:ext>
                </a:extLst>
              </a:tr>
              <a:tr h="681698">
                <a:tc>
                  <a:txBody>
                    <a:bodyPr/>
                    <a:lstStyle/>
                    <a:p>
                      <a:pPr algn="l" fontAlgn="b"/>
                      <a:r>
                        <a:rPr lang="en-GB" sz="2000" b="1" u="none" strike="noStrike">
                          <a:effectLst/>
                        </a:rPr>
                        <a:t>Awaiting completion of assessment by social care</a:t>
                      </a:r>
                      <a:endParaRPr lang="en-GB" sz="2000" b="1" i="0" u="none" strike="noStrike">
                        <a:solidFill>
                          <a:srgbClr val="000000"/>
                        </a:solidFill>
                        <a:effectLst/>
                        <a:latin typeface="Calibri" panose="020F0502020204030204" pitchFamily="34" charset="0"/>
                      </a:endParaRPr>
                    </a:p>
                  </a:txBody>
                  <a:tcPr marL="6350" marR="6350" marT="635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2000" u="none" strike="noStrike">
                          <a:effectLst/>
                        </a:rPr>
                        <a:t>9</a:t>
                      </a:r>
                      <a:endParaRPr lang="en-GB" sz="2000" b="0" i="0" u="none" strike="noStrike">
                        <a:solidFill>
                          <a:srgbClr val="000000"/>
                        </a:solidFill>
                        <a:effectLst/>
                        <a:latin typeface="Calibri" panose="020F0502020204030204" pitchFamily="34" charset="0"/>
                      </a:endParaRPr>
                    </a:p>
                  </a:txBody>
                  <a:tcPr marL="6350" marR="6350" marT="635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2000" u="none" strike="noStrike">
                          <a:effectLst/>
                        </a:rPr>
                        <a:t>11</a:t>
                      </a:r>
                      <a:endParaRPr lang="en-GB" sz="2000" b="0" i="0" u="none" strike="noStrike">
                        <a:solidFill>
                          <a:srgbClr val="000000"/>
                        </a:solidFill>
                        <a:effectLst/>
                        <a:latin typeface="Calibri" panose="020F0502020204030204" pitchFamily="34" charset="0"/>
                      </a:endParaRPr>
                    </a:p>
                  </a:txBody>
                  <a:tcPr marL="6350" marR="6350" marT="635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2000" u="none" strike="noStrike">
                          <a:effectLst/>
                        </a:rPr>
                        <a:t>9</a:t>
                      </a:r>
                      <a:endParaRPr lang="en-GB" sz="2000" b="0" i="0" u="none" strike="noStrike">
                        <a:solidFill>
                          <a:srgbClr val="000000"/>
                        </a:solidFill>
                        <a:effectLst/>
                        <a:latin typeface="Calibri" panose="020F0502020204030204" pitchFamily="34" charset="0"/>
                      </a:endParaRPr>
                    </a:p>
                  </a:txBody>
                  <a:tcPr marL="6350" marR="6350" marT="635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2000" u="none" strike="noStrike">
                          <a:effectLst/>
                        </a:rPr>
                        <a:t>12</a:t>
                      </a:r>
                      <a:endParaRPr lang="en-GB" sz="2000" b="0" i="0" u="none" strike="noStrike">
                        <a:solidFill>
                          <a:srgbClr val="000000"/>
                        </a:solidFill>
                        <a:effectLst/>
                        <a:latin typeface="Calibri" panose="020F0502020204030204" pitchFamily="34" charset="0"/>
                      </a:endParaRPr>
                    </a:p>
                  </a:txBody>
                  <a:tcPr marL="6350" marR="6350" marT="635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148192214"/>
                  </a:ext>
                </a:extLst>
              </a:tr>
              <a:tr h="681698">
                <a:tc>
                  <a:txBody>
                    <a:bodyPr/>
                    <a:lstStyle/>
                    <a:p>
                      <a:pPr algn="l" fontAlgn="b"/>
                      <a:r>
                        <a:rPr lang="en-GB" sz="2000" b="1" u="none" strike="noStrike">
                          <a:effectLst/>
                        </a:rPr>
                        <a:t>Awaiting Completion of AHP Allied Health Professional Assessment</a:t>
                      </a:r>
                      <a:endParaRPr lang="en-GB" sz="2000" b="1" i="0" u="none" strike="noStrike">
                        <a:solidFill>
                          <a:srgbClr val="000000"/>
                        </a:solidFill>
                        <a:effectLst/>
                        <a:latin typeface="Calibri" panose="020F0502020204030204" pitchFamily="34" charset="0"/>
                      </a:endParaRPr>
                    </a:p>
                  </a:txBody>
                  <a:tcPr marL="6350" marR="6350" marT="635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2000" u="none" strike="noStrike">
                          <a:effectLst/>
                        </a:rPr>
                        <a:t>7</a:t>
                      </a:r>
                      <a:endParaRPr lang="en-GB" sz="2000" b="0" i="0" u="none" strike="noStrike">
                        <a:solidFill>
                          <a:srgbClr val="000000"/>
                        </a:solidFill>
                        <a:effectLst/>
                        <a:latin typeface="Calibri" panose="020F0502020204030204" pitchFamily="34" charset="0"/>
                      </a:endParaRPr>
                    </a:p>
                  </a:txBody>
                  <a:tcPr marL="6350" marR="6350" marT="635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2000" u="none" strike="noStrike">
                          <a:effectLst/>
                        </a:rPr>
                        <a:t>12</a:t>
                      </a:r>
                      <a:endParaRPr lang="en-GB" sz="2000" b="0" i="0" u="none" strike="noStrike">
                        <a:solidFill>
                          <a:srgbClr val="000000"/>
                        </a:solidFill>
                        <a:effectLst/>
                        <a:latin typeface="Calibri" panose="020F0502020204030204" pitchFamily="34" charset="0"/>
                      </a:endParaRPr>
                    </a:p>
                  </a:txBody>
                  <a:tcPr marL="6350" marR="6350" marT="635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2000" u="none" strike="noStrike">
                          <a:effectLst/>
                        </a:rPr>
                        <a:t>10</a:t>
                      </a:r>
                      <a:endParaRPr lang="en-GB" sz="2000" b="0" i="0" u="none" strike="noStrike">
                        <a:solidFill>
                          <a:srgbClr val="000000"/>
                        </a:solidFill>
                        <a:effectLst/>
                        <a:latin typeface="Calibri" panose="020F0502020204030204" pitchFamily="34" charset="0"/>
                      </a:endParaRPr>
                    </a:p>
                  </a:txBody>
                  <a:tcPr marL="6350" marR="6350" marT="635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2000" u="none" strike="noStrike">
                          <a:effectLst/>
                        </a:rPr>
                        <a:t>11</a:t>
                      </a:r>
                      <a:endParaRPr lang="en-GB" sz="2000" b="0" i="0" u="none" strike="noStrike">
                        <a:solidFill>
                          <a:srgbClr val="000000"/>
                        </a:solidFill>
                        <a:effectLst/>
                        <a:latin typeface="Calibri" panose="020F0502020204030204" pitchFamily="34" charset="0"/>
                      </a:endParaRPr>
                    </a:p>
                  </a:txBody>
                  <a:tcPr marL="6350" marR="6350" marT="635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28752311"/>
                  </a:ext>
                </a:extLst>
              </a:tr>
              <a:tr h="343782">
                <a:tc>
                  <a:txBody>
                    <a:bodyPr/>
                    <a:lstStyle/>
                    <a:p>
                      <a:pPr algn="l" fontAlgn="b"/>
                      <a:r>
                        <a:rPr lang="en-GB" sz="2000" b="1" u="none" strike="noStrike" dirty="0">
                          <a:effectLst/>
                        </a:rPr>
                        <a:t>Awaiting joint assessment</a:t>
                      </a:r>
                      <a:endParaRPr lang="en-GB" sz="2000" b="1" i="0" u="none" strike="noStrike" dirty="0">
                        <a:solidFill>
                          <a:srgbClr val="000000"/>
                        </a:solidFill>
                        <a:effectLst/>
                        <a:latin typeface="Calibri" panose="020F0502020204030204" pitchFamily="34" charset="0"/>
                      </a:endParaRPr>
                    </a:p>
                  </a:txBody>
                  <a:tcPr marL="6350" marR="6350" marT="635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2000" u="none" strike="noStrike" dirty="0">
                          <a:effectLst/>
                        </a:rPr>
                        <a:t>12</a:t>
                      </a:r>
                      <a:endParaRPr lang="en-GB" sz="2000" b="0" i="0" u="none" strike="noStrike" dirty="0">
                        <a:solidFill>
                          <a:srgbClr val="000000"/>
                        </a:solidFill>
                        <a:effectLst/>
                        <a:latin typeface="Calibri" panose="020F0502020204030204" pitchFamily="34" charset="0"/>
                      </a:endParaRPr>
                    </a:p>
                  </a:txBody>
                  <a:tcPr marL="6350" marR="6350" marT="635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2000" u="none" strike="noStrike">
                          <a:effectLst/>
                        </a:rPr>
                        <a:t>11</a:t>
                      </a:r>
                      <a:endParaRPr lang="en-GB" sz="2000" b="0" i="0" u="none" strike="noStrike">
                        <a:solidFill>
                          <a:srgbClr val="000000"/>
                        </a:solidFill>
                        <a:effectLst/>
                        <a:latin typeface="Calibri" panose="020F0502020204030204" pitchFamily="34" charset="0"/>
                      </a:endParaRPr>
                    </a:p>
                  </a:txBody>
                  <a:tcPr marL="6350" marR="6350" marT="635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2000" u="none" strike="noStrike">
                          <a:effectLst/>
                        </a:rPr>
                        <a:t>7</a:t>
                      </a:r>
                      <a:endParaRPr lang="en-GB" sz="2000" b="0" i="0" u="none" strike="noStrike">
                        <a:solidFill>
                          <a:srgbClr val="000000"/>
                        </a:solidFill>
                        <a:effectLst/>
                        <a:latin typeface="Calibri" panose="020F0502020204030204" pitchFamily="34" charset="0"/>
                      </a:endParaRPr>
                    </a:p>
                  </a:txBody>
                  <a:tcPr marL="6350" marR="6350" marT="635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2000" u="none" strike="noStrike" dirty="0">
                          <a:effectLst/>
                        </a:rPr>
                        <a:t>9</a:t>
                      </a:r>
                      <a:endParaRPr lang="en-GB" sz="2000" b="0" i="0" u="none" strike="noStrike" dirty="0">
                        <a:solidFill>
                          <a:srgbClr val="000000"/>
                        </a:solidFill>
                        <a:effectLst/>
                        <a:latin typeface="Calibri" panose="020F0502020204030204" pitchFamily="34" charset="0"/>
                      </a:endParaRPr>
                    </a:p>
                  </a:txBody>
                  <a:tcPr marL="6350" marR="6350" marT="635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62568898"/>
                  </a:ext>
                </a:extLst>
              </a:tr>
            </a:tbl>
          </a:graphicData>
        </a:graphic>
      </p:graphicFrame>
      <p:pic>
        <p:nvPicPr>
          <p:cNvPr id="11" name="Picture 10">
            <a:extLst>
              <a:ext uri="{FF2B5EF4-FFF2-40B4-BE49-F238E27FC236}">
                <a16:creationId xmlns:a16="http://schemas.microsoft.com/office/drawing/2014/main" id="{9935C456-87B5-03C7-ED3A-FA51370BA4D9}"/>
              </a:ext>
            </a:extLst>
          </p:cNvPr>
          <p:cNvPicPr>
            <a:picLocks noChangeAspect="1"/>
          </p:cNvPicPr>
          <p:nvPr/>
        </p:nvPicPr>
        <p:blipFill>
          <a:blip r:embed="rId14"/>
          <a:stretch>
            <a:fillRect/>
          </a:stretch>
        </p:blipFill>
        <p:spPr>
          <a:xfrm>
            <a:off x="1343047" y="2079373"/>
            <a:ext cx="7248578" cy="4237664"/>
          </a:xfrm>
          <a:prstGeom prst="rect">
            <a:avLst/>
          </a:prstGeom>
        </p:spPr>
      </p:pic>
    </p:spTree>
    <p:extLst>
      <p:ext uri="{BB962C8B-B14F-4D97-AF65-F5344CB8AC3E}">
        <p14:creationId xmlns:p14="http://schemas.microsoft.com/office/powerpoint/2010/main" val="358522512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B7159C5-64F3-9AB7-661C-D4DCF34238FB}"/>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F2CEE10F-F2E7-83B9-F03A-833DCEE07392}"/>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34AABD70-F1B5-28F7-C853-C32D30661B98}"/>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15</a:t>
            </a:fld>
            <a:endParaRPr lang="en-GB"/>
          </a:p>
        </p:txBody>
      </p:sp>
      <p:sp>
        <p:nvSpPr>
          <p:cNvPr id="3" name="TextBox 2">
            <a:extLst>
              <a:ext uri="{FF2B5EF4-FFF2-40B4-BE49-F238E27FC236}">
                <a16:creationId xmlns:a16="http://schemas.microsoft.com/office/drawing/2014/main" id="{0C2C36AB-464F-39A6-5D0E-E8DBB733BBC8}"/>
              </a:ext>
            </a:extLst>
          </p:cNvPr>
          <p:cNvSpPr txBox="1"/>
          <p:nvPr/>
        </p:nvSpPr>
        <p:spPr>
          <a:xfrm>
            <a:off x="0" y="-14068"/>
            <a:ext cx="20105688" cy="584775"/>
          </a:xfrm>
          <a:prstGeom prst="rect">
            <a:avLst/>
          </a:prstGeom>
          <a:solidFill>
            <a:srgbClr val="7EB0DE"/>
          </a:solidFill>
        </p:spPr>
        <p:txBody>
          <a:bodyPr wrap="square" rtlCol="0">
            <a:spAutoFit/>
          </a:bodyPr>
          <a:lstStyle/>
          <a:p>
            <a:pPr algn="ctr" defTabSz="1507937">
              <a:spcAft>
                <a:spcPts val="1979"/>
              </a:spcAft>
              <a:defRPr/>
            </a:pPr>
            <a:r>
              <a:rPr lang="en-GB" sz="3200" b="1" dirty="0">
                <a:solidFill>
                  <a:schemeClr val="bg1"/>
                </a:solidFill>
                <a:latin typeface="Calibri" panose="020F0502020204030204"/>
              </a:rPr>
              <a:t>Ambulance</a:t>
            </a:r>
          </a:p>
        </p:txBody>
      </p:sp>
      <p:cxnSp>
        <p:nvCxnSpPr>
          <p:cNvPr id="5" name="Straight Connector 4">
            <a:extLst>
              <a:ext uri="{FF2B5EF4-FFF2-40B4-BE49-F238E27FC236}">
                <a16:creationId xmlns:a16="http://schemas.microsoft.com/office/drawing/2014/main" id="{364DFC4C-5AF1-3F43-015C-B31EF58A6CD5}"/>
              </a:ext>
            </a:extLst>
          </p:cNvPr>
          <p:cNvCxnSpPr/>
          <p:nvPr/>
        </p:nvCxnSpPr>
        <p:spPr>
          <a:xfrm>
            <a:off x="0" y="8855075"/>
            <a:ext cx="20105688" cy="0"/>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97F4BC56-3A12-B424-C8EF-FA425F5CD1CF}"/>
              </a:ext>
            </a:extLst>
          </p:cNvPr>
          <p:cNvSpPr txBox="1"/>
          <p:nvPr/>
        </p:nvSpPr>
        <p:spPr>
          <a:xfrm>
            <a:off x="261144" y="8939129"/>
            <a:ext cx="19583400" cy="2872518"/>
          </a:xfrm>
          <a:prstGeom prst="rect">
            <a:avLst/>
          </a:prstGeom>
          <a:noFill/>
        </p:spPr>
        <p:txBody>
          <a:bodyPr wrap="square" rtlCol="0">
            <a:spAutoFit/>
          </a:bodyPr>
          <a:lstStyle/>
          <a:p>
            <a:r>
              <a:rPr lang="en-GB" sz="1600" b="1" dirty="0">
                <a:solidFill>
                  <a:schemeClr val="accent1"/>
                </a:solidFill>
                <a:latin typeface="Verdana" panose="020B0604030504040204" pitchFamily="34" charset="0"/>
                <a:ea typeface="Verdana" panose="020B0604030504040204" pitchFamily="34" charset="0"/>
              </a:rPr>
              <a:t>Actions/Updates</a:t>
            </a:r>
          </a:p>
          <a:p>
            <a:pPr marL="342900" lvl="0" indent="-342900" algn="just">
              <a:lnSpc>
                <a:spcPct val="107000"/>
              </a:lnSpc>
              <a:spcAft>
                <a:spcPts val="800"/>
              </a:spcAft>
              <a:buFont typeface="Symbol" panose="05050102010706020507" pitchFamily="18" charset="2"/>
              <a:buChar char=""/>
            </a:pPr>
            <a:r>
              <a:rPr lang="en-GB" sz="1600" dirty="0">
                <a:latin typeface="Verdana" panose="020B0604030504040204" pitchFamily="34" charset="0"/>
                <a:ea typeface="Calibri" panose="020F0502020204030204" pitchFamily="34" charset="0"/>
                <a:cs typeface="Arial" panose="020B0604020202020204" pitchFamily="34" charset="0"/>
              </a:rPr>
              <a:t>A</a:t>
            </a:r>
            <a:r>
              <a:rPr lang="en-GB" sz="1600" dirty="0">
                <a:latin typeface="Verdana" panose="020B0604030504040204" pitchFamily="34" charset="0"/>
                <a:ea typeface="Verdana" panose="020B0604030504040204" pitchFamily="34" charset="0"/>
              </a:rPr>
              <a:t> n</a:t>
            </a:r>
            <a:r>
              <a:rPr lang="en-GB" sz="1600" dirty="0">
                <a:latin typeface="Verdana" panose="020B0604030504040204" pitchFamily="34" charset="0"/>
                <a:ea typeface="Calibri" panose="020F0502020204030204" pitchFamily="34" charset="0"/>
                <a:cs typeface="Arial" panose="020B0604020202020204" pitchFamily="34" charset="0"/>
              </a:rPr>
              <a:t>ew Ambulance Performance Framework has been introduced which will see updated performance metrics utilised from August 2025</a:t>
            </a:r>
          </a:p>
          <a:p>
            <a:pPr marL="342900" indent="-342900" algn="just">
              <a:lnSpc>
                <a:spcPct val="107000"/>
              </a:lnSpc>
              <a:spcAft>
                <a:spcPts val="800"/>
              </a:spcAft>
              <a:buFont typeface="Symbol" panose="05050102010706020507" pitchFamily="18" charset="2"/>
              <a:buChar char=""/>
            </a:pPr>
            <a:r>
              <a:rPr lang="en-GB" sz="1600" b="1" dirty="0">
                <a:latin typeface="Verdana" panose="020B0604030504040204" pitchFamily="34" charset="0"/>
                <a:ea typeface="Verdana" panose="020B0604030504040204" pitchFamily="34" charset="0"/>
              </a:rPr>
              <a:t>UEC Care co-ordination Hub </a:t>
            </a:r>
            <a:r>
              <a:rPr lang="en-GB" sz="1600" dirty="0">
                <a:latin typeface="Verdana" panose="020B0604030504040204" pitchFamily="34" charset="0"/>
                <a:ea typeface="Verdana" panose="020B0604030504040204" pitchFamily="34" charset="0"/>
              </a:rPr>
              <a:t>– Formally referred to as single point of access. Task and Finish group established to deliver Swansea Bay single point of access as from September 2025. Initial focus will be working in partnership with WAST on the national call before convey initiative for care home residents. National bid being submitted week commencing the 18th August 2025 and draft Standard Operating Procedure in place. </a:t>
            </a:r>
          </a:p>
          <a:p>
            <a:pPr marL="342900" indent="-342900" algn="just">
              <a:lnSpc>
                <a:spcPct val="107000"/>
              </a:lnSpc>
              <a:spcAft>
                <a:spcPts val="800"/>
              </a:spcAft>
              <a:buFont typeface="Symbol" panose="05050102010706020507" pitchFamily="18" charset="2"/>
              <a:buChar char=""/>
            </a:pPr>
            <a:r>
              <a:rPr lang="en-GB" sz="1600" b="1" dirty="0">
                <a:latin typeface="Verdana" panose="020B0604030504040204" pitchFamily="34" charset="0"/>
                <a:ea typeface="Verdana" panose="020B0604030504040204" pitchFamily="34" charset="0"/>
              </a:rPr>
              <a:t>Revised flow operating model/Anglesey Ward</a:t>
            </a:r>
            <a:r>
              <a:rPr lang="en-GB" sz="1600" dirty="0">
                <a:latin typeface="Verdana" panose="020B0604030504040204" pitchFamily="34" charset="0"/>
                <a:ea typeface="Verdana" panose="020B0604030504040204" pitchFamily="34" charset="0"/>
              </a:rPr>
              <a:t>: Anglesey ward remains operational until end of March 2026. Initial UEC tests of change have proven successful in decompressing the Emergency department and improving ambulance handover. Phase 2 UEC test of change will commence September 2025, and will focus on the acute medical unit (AMU) downstream wards and the single point of access. </a:t>
            </a:r>
          </a:p>
          <a:p>
            <a:pPr marL="342900" lvl="0" indent="-342900" algn="just">
              <a:lnSpc>
                <a:spcPct val="107000"/>
              </a:lnSpc>
              <a:spcAft>
                <a:spcPts val="800"/>
              </a:spcAft>
              <a:buFont typeface="Symbol" panose="05050102010706020507" pitchFamily="18" charset="2"/>
              <a:buChar char=""/>
            </a:pPr>
            <a:endParaRPr lang="en-GB" dirty="0"/>
          </a:p>
        </p:txBody>
      </p:sp>
      <p:sp>
        <p:nvSpPr>
          <p:cNvPr id="18" name="Rectangle: Rounded Corners 17">
            <a:hlinkClick r:id="rId2"/>
            <a:extLst>
              <a:ext uri="{FF2B5EF4-FFF2-40B4-BE49-F238E27FC236}">
                <a16:creationId xmlns:a16="http://schemas.microsoft.com/office/drawing/2014/main" id="{A826C4A3-A975-8E8F-D1D7-40EF74F50959}"/>
              </a:ext>
            </a:extLst>
          </p:cNvPr>
          <p:cNvSpPr/>
          <p:nvPr/>
        </p:nvSpPr>
        <p:spPr>
          <a:xfrm>
            <a:off x="17298779" y="730324"/>
            <a:ext cx="2660065" cy="762000"/>
          </a:xfrm>
          <a:prstGeom prst="roundRect">
            <a:avLst/>
          </a:prstGeom>
          <a:solidFill>
            <a:schemeClr val="bg1"/>
          </a:solidFill>
          <a:ln w="19050">
            <a:solidFill>
              <a:srgbClr val="0070C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9" name="TextBox 18">
            <a:extLst>
              <a:ext uri="{FF2B5EF4-FFF2-40B4-BE49-F238E27FC236}">
                <a16:creationId xmlns:a16="http://schemas.microsoft.com/office/drawing/2014/main" id="{6A48E941-CF44-C2AF-78E4-9FEF598BF763}"/>
              </a:ext>
            </a:extLst>
          </p:cNvPr>
          <p:cNvSpPr txBox="1"/>
          <p:nvPr/>
        </p:nvSpPr>
        <p:spPr>
          <a:xfrm>
            <a:off x="18144917" y="911269"/>
            <a:ext cx="1813927" cy="400110"/>
          </a:xfrm>
          <a:prstGeom prst="rect">
            <a:avLst/>
          </a:prstGeom>
          <a:solidFill>
            <a:schemeClr val="bg1"/>
          </a:solidFill>
        </p:spPr>
        <p:txBody>
          <a:bodyPr wrap="square" rtlCol="0">
            <a:spAutoFit/>
          </a:bodyPr>
          <a:lstStyle/>
          <a:p>
            <a:r>
              <a:rPr lang="en-GB" sz="2000" b="1" dirty="0">
                <a:solidFill>
                  <a:srgbClr val="0070C0"/>
                </a:solidFill>
                <a:latin typeface="Verdana" panose="020B0604030504040204" pitchFamily="34" charset="0"/>
                <a:ea typeface="Verdana" panose="020B0604030504040204" pitchFamily="34" charset="0"/>
              </a:rPr>
              <a:t>Dashboard</a:t>
            </a:r>
          </a:p>
        </p:txBody>
      </p:sp>
      <p:pic>
        <p:nvPicPr>
          <p:cNvPr id="20" name="Graphic 19" descr="Cursor with solid fill">
            <a:extLst>
              <a:ext uri="{FF2B5EF4-FFF2-40B4-BE49-F238E27FC236}">
                <a16:creationId xmlns:a16="http://schemas.microsoft.com/office/drawing/2014/main" id="{9B29EBCD-C341-4327-8CB7-C6B66EDCDAD6}"/>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7298779" y="654124"/>
            <a:ext cx="914400" cy="914400"/>
          </a:xfrm>
          <a:prstGeom prst="rect">
            <a:avLst/>
          </a:prstGeom>
        </p:spPr>
      </p:pic>
      <p:pic>
        <p:nvPicPr>
          <p:cNvPr id="8" name="Picture 7">
            <a:extLst>
              <a:ext uri="{FF2B5EF4-FFF2-40B4-BE49-F238E27FC236}">
                <a16:creationId xmlns:a16="http://schemas.microsoft.com/office/drawing/2014/main" id="{50882619-00CE-5145-3411-EC1B3CC09DDC}"/>
              </a:ext>
            </a:extLst>
          </p:cNvPr>
          <p:cNvPicPr>
            <a:picLocks noChangeAspect="1"/>
          </p:cNvPicPr>
          <p:nvPr/>
        </p:nvPicPr>
        <p:blipFill>
          <a:blip r:embed="rId5"/>
          <a:stretch>
            <a:fillRect/>
          </a:stretch>
        </p:blipFill>
        <p:spPr>
          <a:xfrm>
            <a:off x="2966244" y="809848"/>
            <a:ext cx="6702279" cy="3678697"/>
          </a:xfrm>
          <a:prstGeom prst="rect">
            <a:avLst/>
          </a:prstGeom>
        </p:spPr>
      </p:pic>
      <p:pic>
        <p:nvPicPr>
          <p:cNvPr id="11" name="Picture 10">
            <a:extLst>
              <a:ext uri="{FF2B5EF4-FFF2-40B4-BE49-F238E27FC236}">
                <a16:creationId xmlns:a16="http://schemas.microsoft.com/office/drawing/2014/main" id="{3F0DA368-BEE4-9503-8A8D-D101D3EA5255}"/>
              </a:ext>
            </a:extLst>
          </p:cNvPr>
          <p:cNvPicPr>
            <a:picLocks noChangeAspect="1"/>
          </p:cNvPicPr>
          <p:nvPr/>
        </p:nvPicPr>
        <p:blipFill>
          <a:blip r:embed="rId6"/>
          <a:stretch>
            <a:fillRect/>
          </a:stretch>
        </p:blipFill>
        <p:spPr>
          <a:xfrm>
            <a:off x="11098920" y="818797"/>
            <a:ext cx="6199859" cy="3678696"/>
          </a:xfrm>
          <a:prstGeom prst="rect">
            <a:avLst/>
          </a:prstGeom>
        </p:spPr>
      </p:pic>
      <p:pic>
        <p:nvPicPr>
          <p:cNvPr id="6" name="Picture 5">
            <a:extLst>
              <a:ext uri="{FF2B5EF4-FFF2-40B4-BE49-F238E27FC236}">
                <a16:creationId xmlns:a16="http://schemas.microsoft.com/office/drawing/2014/main" id="{4C17F2AF-8DFF-59A6-7172-00A801392798}"/>
              </a:ext>
            </a:extLst>
          </p:cNvPr>
          <p:cNvPicPr>
            <a:picLocks noChangeAspect="1"/>
          </p:cNvPicPr>
          <p:nvPr/>
        </p:nvPicPr>
        <p:blipFill>
          <a:blip r:embed="rId7"/>
          <a:stretch>
            <a:fillRect/>
          </a:stretch>
        </p:blipFill>
        <p:spPr>
          <a:xfrm>
            <a:off x="2966243" y="4888120"/>
            <a:ext cx="6702279" cy="3777531"/>
          </a:xfrm>
          <a:prstGeom prst="rect">
            <a:avLst/>
          </a:prstGeom>
        </p:spPr>
      </p:pic>
      <p:pic>
        <p:nvPicPr>
          <p:cNvPr id="7" name="Picture 6">
            <a:extLst>
              <a:ext uri="{FF2B5EF4-FFF2-40B4-BE49-F238E27FC236}">
                <a16:creationId xmlns:a16="http://schemas.microsoft.com/office/drawing/2014/main" id="{39BB570F-E9D3-5E5C-92B2-63909B9F15F2}"/>
              </a:ext>
            </a:extLst>
          </p:cNvPr>
          <p:cNvPicPr>
            <a:picLocks noChangeAspect="1"/>
          </p:cNvPicPr>
          <p:nvPr/>
        </p:nvPicPr>
        <p:blipFill>
          <a:blip r:embed="rId8"/>
          <a:stretch>
            <a:fillRect/>
          </a:stretch>
        </p:blipFill>
        <p:spPr>
          <a:xfrm>
            <a:off x="11098920" y="4891962"/>
            <a:ext cx="6199859" cy="3773685"/>
          </a:xfrm>
          <a:prstGeom prst="rect">
            <a:avLst/>
          </a:prstGeom>
        </p:spPr>
      </p:pic>
    </p:spTree>
    <p:extLst>
      <p:ext uri="{BB962C8B-B14F-4D97-AF65-F5344CB8AC3E}">
        <p14:creationId xmlns:p14="http://schemas.microsoft.com/office/powerpoint/2010/main" val="408290401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828D1F5-1417-B0AE-E2AD-919C784D7873}"/>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4F766ADA-D52F-0258-1037-F1AC33CDDF9F}"/>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A2C7FB4C-983A-79DE-F81C-A4EA554D0FD2}"/>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16</a:t>
            </a:fld>
            <a:endParaRPr lang="en-GB"/>
          </a:p>
        </p:txBody>
      </p:sp>
      <p:sp>
        <p:nvSpPr>
          <p:cNvPr id="3" name="TextBox 2">
            <a:extLst>
              <a:ext uri="{FF2B5EF4-FFF2-40B4-BE49-F238E27FC236}">
                <a16:creationId xmlns:a16="http://schemas.microsoft.com/office/drawing/2014/main" id="{6C00F995-A417-33C0-69C8-C25350027ABC}"/>
              </a:ext>
            </a:extLst>
          </p:cNvPr>
          <p:cNvSpPr txBox="1"/>
          <p:nvPr/>
        </p:nvSpPr>
        <p:spPr>
          <a:xfrm>
            <a:off x="0" y="-14068"/>
            <a:ext cx="20105688" cy="584775"/>
          </a:xfrm>
          <a:prstGeom prst="rect">
            <a:avLst/>
          </a:prstGeom>
          <a:solidFill>
            <a:srgbClr val="7EB0DE"/>
          </a:solidFill>
        </p:spPr>
        <p:txBody>
          <a:bodyPr wrap="square" rtlCol="0">
            <a:spAutoFit/>
          </a:bodyPr>
          <a:lstStyle/>
          <a:p>
            <a:pPr algn="ctr" defTabSz="1507937">
              <a:spcAft>
                <a:spcPts val="1979"/>
              </a:spcAft>
              <a:defRPr/>
            </a:pPr>
            <a:r>
              <a:rPr lang="en-GB" sz="3200" b="1" dirty="0">
                <a:solidFill>
                  <a:schemeClr val="bg1"/>
                </a:solidFill>
                <a:latin typeface="Calibri" panose="020F0502020204030204"/>
              </a:rPr>
              <a:t>Stroke</a:t>
            </a:r>
          </a:p>
        </p:txBody>
      </p:sp>
      <p:cxnSp>
        <p:nvCxnSpPr>
          <p:cNvPr id="5" name="Straight Connector 4">
            <a:extLst>
              <a:ext uri="{FF2B5EF4-FFF2-40B4-BE49-F238E27FC236}">
                <a16:creationId xmlns:a16="http://schemas.microsoft.com/office/drawing/2014/main" id="{419CFD79-7274-C13D-997C-222B693C7996}"/>
              </a:ext>
            </a:extLst>
          </p:cNvPr>
          <p:cNvCxnSpPr/>
          <p:nvPr/>
        </p:nvCxnSpPr>
        <p:spPr>
          <a:xfrm>
            <a:off x="0" y="9312275"/>
            <a:ext cx="20105688" cy="0"/>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sp>
        <p:nvSpPr>
          <p:cNvPr id="15" name="TextBox 14">
            <a:extLst>
              <a:ext uri="{FF2B5EF4-FFF2-40B4-BE49-F238E27FC236}">
                <a16:creationId xmlns:a16="http://schemas.microsoft.com/office/drawing/2014/main" id="{72700BF0-5C30-1839-D234-D29E5C0EFD0B}"/>
              </a:ext>
            </a:extLst>
          </p:cNvPr>
          <p:cNvSpPr txBox="1"/>
          <p:nvPr/>
        </p:nvSpPr>
        <p:spPr>
          <a:xfrm>
            <a:off x="185948" y="9628934"/>
            <a:ext cx="19583400" cy="1232197"/>
          </a:xfrm>
          <a:prstGeom prst="rect">
            <a:avLst/>
          </a:prstGeom>
          <a:noFill/>
        </p:spPr>
        <p:txBody>
          <a:bodyPr wrap="square" rtlCol="0">
            <a:spAutoFit/>
          </a:bodyPr>
          <a:lstStyle/>
          <a:p>
            <a:r>
              <a:rPr lang="en-GB" b="1" dirty="0">
                <a:solidFill>
                  <a:schemeClr val="accent1"/>
                </a:solidFill>
                <a:latin typeface="Verdana" panose="020B0604030504040204" pitchFamily="34" charset="0"/>
                <a:ea typeface="Verdana" panose="020B0604030504040204" pitchFamily="34" charset="0"/>
              </a:rPr>
              <a:t>Actions/Updates</a:t>
            </a:r>
          </a:p>
          <a:p>
            <a:pPr marL="285750" indent="-285750" algn="just">
              <a:lnSpc>
                <a:spcPct val="107000"/>
              </a:lnSpc>
              <a:spcAft>
                <a:spcPts val="800"/>
              </a:spcAft>
              <a:buFont typeface="Arial" panose="020B0604020202020204" pitchFamily="34" charset="0"/>
              <a:buChar char="•"/>
            </a:pPr>
            <a:r>
              <a:rPr lang="en-GB" sz="1800" dirty="0">
                <a:effectLst/>
                <a:latin typeface="Verdana" panose="020B0604030504040204" pitchFamily="34" charset="0"/>
                <a:ea typeface="Calibri" panose="020F0502020204030204" pitchFamily="34" charset="0"/>
                <a:cs typeface="Arial" panose="020B0604020202020204" pitchFamily="34" charset="0"/>
              </a:rPr>
              <a:t>Due to changes to the Sentinel Stroke National Audit Programme (SSNAP) data repository in October 2024, there have been significant challenges in extracting data from the national system. However, access has now been restored with updated indicators and reporting options. In the interim, the service has implemented local arrangements to extract and report relevant data which is included within this report. </a:t>
            </a:r>
          </a:p>
        </p:txBody>
      </p:sp>
      <p:pic>
        <p:nvPicPr>
          <p:cNvPr id="7" name="Picture 6">
            <a:extLst>
              <a:ext uri="{FF2B5EF4-FFF2-40B4-BE49-F238E27FC236}">
                <a16:creationId xmlns:a16="http://schemas.microsoft.com/office/drawing/2014/main" id="{3BFC63BB-7884-60C9-0AE0-9CF66DA2FF9F}"/>
              </a:ext>
            </a:extLst>
          </p:cNvPr>
          <p:cNvPicPr>
            <a:picLocks noChangeAspect="1"/>
          </p:cNvPicPr>
          <p:nvPr/>
        </p:nvPicPr>
        <p:blipFill>
          <a:blip r:embed="rId2"/>
          <a:stretch>
            <a:fillRect/>
          </a:stretch>
        </p:blipFill>
        <p:spPr>
          <a:xfrm>
            <a:off x="479037" y="941650"/>
            <a:ext cx="5992407" cy="3762650"/>
          </a:xfrm>
          <a:prstGeom prst="rect">
            <a:avLst/>
          </a:prstGeom>
        </p:spPr>
      </p:pic>
      <p:pic>
        <p:nvPicPr>
          <p:cNvPr id="10" name="Picture 9">
            <a:extLst>
              <a:ext uri="{FF2B5EF4-FFF2-40B4-BE49-F238E27FC236}">
                <a16:creationId xmlns:a16="http://schemas.microsoft.com/office/drawing/2014/main" id="{F0A1C65A-B7FC-3E5B-12B1-1BE034FEEB6F}"/>
              </a:ext>
            </a:extLst>
          </p:cNvPr>
          <p:cNvPicPr>
            <a:picLocks noChangeAspect="1"/>
          </p:cNvPicPr>
          <p:nvPr/>
        </p:nvPicPr>
        <p:blipFill>
          <a:blip r:embed="rId3"/>
          <a:stretch>
            <a:fillRect/>
          </a:stretch>
        </p:blipFill>
        <p:spPr>
          <a:xfrm>
            <a:off x="480408" y="5086039"/>
            <a:ext cx="5992406" cy="3626693"/>
          </a:xfrm>
          <a:prstGeom prst="rect">
            <a:avLst/>
          </a:prstGeom>
        </p:spPr>
      </p:pic>
      <p:pic>
        <p:nvPicPr>
          <p:cNvPr id="13" name="Picture 12">
            <a:extLst>
              <a:ext uri="{FF2B5EF4-FFF2-40B4-BE49-F238E27FC236}">
                <a16:creationId xmlns:a16="http://schemas.microsoft.com/office/drawing/2014/main" id="{38FE8174-9651-8F2F-8F51-48B93E5B5FD6}"/>
              </a:ext>
            </a:extLst>
          </p:cNvPr>
          <p:cNvPicPr>
            <a:picLocks noChangeAspect="1"/>
          </p:cNvPicPr>
          <p:nvPr/>
        </p:nvPicPr>
        <p:blipFill>
          <a:blip r:embed="rId4"/>
          <a:stretch>
            <a:fillRect/>
          </a:stretch>
        </p:blipFill>
        <p:spPr>
          <a:xfrm>
            <a:off x="7059932" y="5086039"/>
            <a:ext cx="6096001" cy="3626694"/>
          </a:xfrm>
          <a:prstGeom prst="rect">
            <a:avLst/>
          </a:prstGeom>
        </p:spPr>
      </p:pic>
      <p:pic>
        <p:nvPicPr>
          <p:cNvPr id="17" name="Picture 16">
            <a:extLst>
              <a:ext uri="{FF2B5EF4-FFF2-40B4-BE49-F238E27FC236}">
                <a16:creationId xmlns:a16="http://schemas.microsoft.com/office/drawing/2014/main" id="{43340D57-60FC-E4B6-08B8-034B5BE41E86}"/>
              </a:ext>
            </a:extLst>
          </p:cNvPr>
          <p:cNvPicPr>
            <a:picLocks noChangeAspect="1"/>
          </p:cNvPicPr>
          <p:nvPr/>
        </p:nvPicPr>
        <p:blipFill>
          <a:blip r:embed="rId5"/>
          <a:stretch>
            <a:fillRect/>
          </a:stretch>
        </p:blipFill>
        <p:spPr>
          <a:xfrm>
            <a:off x="13745792" y="880965"/>
            <a:ext cx="6029112" cy="3823336"/>
          </a:xfrm>
          <a:prstGeom prst="rect">
            <a:avLst/>
          </a:prstGeom>
        </p:spPr>
      </p:pic>
      <p:pic>
        <p:nvPicPr>
          <p:cNvPr id="24" name="Picture 23">
            <a:extLst>
              <a:ext uri="{FF2B5EF4-FFF2-40B4-BE49-F238E27FC236}">
                <a16:creationId xmlns:a16="http://schemas.microsoft.com/office/drawing/2014/main" id="{F479CCE4-E750-54A4-933F-EA6E73CFEBDA}"/>
              </a:ext>
            </a:extLst>
          </p:cNvPr>
          <p:cNvPicPr>
            <a:picLocks noChangeAspect="1"/>
          </p:cNvPicPr>
          <p:nvPr/>
        </p:nvPicPr>
        <p:blipFill>
          <a:blip r:embed="rId6"/>
          <a:stretch>
            <a:fillRect/>
          </a:stretch>
        </p:blipFill>
        <p:spPr>
          <a:xfrm>
            <a:off x="7059932" y="875113"/>
            <a:ext cx="6096001" cy="3839985"/>
          </a:xfrm>
          <a:prstGeom prst="rect">
            <a:avLst/>
          </a:prstGeom>
        </p:spPr>
      </p:pic>
      <p:pic>
        <p:nvPicPr>
          <p:cNvPr id="9" name="Picture 8">
            <a:extLst>
              <a:ext uri="{FF2B5EF4-FFF2-40B4-BE49-F238E27FC236}">
                <a16:creationId xmlns:a16="http://schemas.microsoft.com/office/drawing/2014/main" id="{5C19E2A6-B0FE-B3E6-51C1-34B2EF1AD0F7}"/>
              </a:ext>
            </a:extLst>
          </p:cNvPr>
          <p:cNvPicPr>
            <a:picLocks noChangeAspect="1"/>
          </p:cNvPicPr>
          <p:nvPr/>
        </p:nvPicPr>
        <p:blipFill>
          <a:blip r:embed="rId7"/>
          <a:stretch>
            <a:fillRect/>
          </a:stretch>
        </p:blipFill>
        <p:spPr>
          <a:xfrm>
            <a:off x="13745962" y="5086039"/>
            <a:ext cx="5879318" cy="3626691"/>
          </a:xfrm>
          <a:prstGeom prst="rect">
            <a:avLst/>
          </a:prstGeom>
        </p:spPr>
      </p:pic>
    </p:spTree>
    <p:extLst>
      <p:ext uri="{BB962C8B-B14F-4D97-AF65-F5344CB8AC3E}">
        <p14:creationId xmlns:p14="http://schemas.microsoft.com/office/powerpoint/2010/main" val="66621667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BBF0058-52BB-CA06-B956-AC72FDA7B83D}"/>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78978B6A-4527-0415-2AFB-5537790182CC}"/>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59E9CBAE-7DF2-C22F-A760-597350060854}"/>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17</a:t>
            </a:fld>
            <a:endParaRPr lang="en-GB"/>
          </a:p>
        </p:txBody>
      </p:sp>
      <p:sp>
        <p:nvSpPr>
          <p:cNvPr id="3" name="TextBox 2">
            <a:extLst>
              <a:ext uri="{FF2B5EF4-FFF2-40B4-BE49-F238E27FC236}">
                <a16:creationId xmlns:a16="http://schemas.microsoft.com/office/drawing/2014/main" id="{49DBA734-2FBF-38B4-B1FB-4AB1B5EED6CF}"/>
              </a:ext>
            </a:extLst>
          </p:cNvPr>
          <p:cNvSpPr txBox="1"/>
          <p:nvPr/>
        </p:nvSpPr>
        <p:spPr>
          <a:xfrm>
            <a:off x="0" y="-14068"/>
            <a:ext cx="20105688" cy="584775"/>
          </a:xfrm>
          <a:prstGeom prst="rect">
            <a:avLst/>
          </a:prstGeom>
          <a:solidFill>
            <a:srgbClr val="7EB0DE"/>
          </a:solidFill>
        </p:spPr>
        <p:txBody>
          <a:bodyPr wrap="square" rtlCol="0">
            <a:spAutoFit/>
          </a:bodyPr>
          <a:lstStyle/>
          <a:p>
            <a:pPr algn="ctr" defTabSz="1507937">
              <a:spcAft>
                <a:spcPts val="1979"/>
              </a:spcAft>
              <a:defRPr/>
            </a:pPr>
            <a:r>
              <a:rPr lang="en-GB" sz="3200" b="1" dirty="0">
                <a:solidFill>
                  <a:schemeClr val="bg1"/>
                </a:solidFill>
                <a:latin typeface="Calibri" panose="020F0502020204030204"/>
              </a:rPr>
              <a:t>Planned Care</a:t>
            </a:r>
          </a:p>
        </p:txBody>
      </p:sp>
      <p:cxnSp>
        <p:nvCxnSpPr>
          <p:cNvPr id="5" name="Straight Connector 4">
            <a:extLst>
              <a:ext uri="{FF2B5EF4-FFF2-40B4-BE49-F238E27FC236}">
                <a16:creationId xmlns:a16="http://schemas.microsoft.com/office/drawing/2014/main" id="{B4AA34D0-472A-74E2-CF6E-7F5208511763}"/>
              </a:ext>
            </a:extLst>
          </p:cNvPr>
          <p:cNvCxnSpPr/>
          <p:nvPr/>
        </p:nvCxnSpPr>
        <p:spPr>
          <a:xfrm>
            <a:off x="0" y="9083675"/>
            <a:ext cx="20105688" cy="0"/>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46BFBAC9-D0FD-B853-B79D-77B12FC22AED}"/>
              </a:ext>
            </a:extLst>
          </p:cNvPr>
          <p:cNvSpPr txBox="1"/>
          <p:nvPr/>
        </p:nvSpPr>
        <p:spPr>
          <a:xfrm>
            <a:off x="261144" y="9083675"/>
            <a:ext cx="19583400" cy="2308324"/>
          </a:xfrm>
          <a:prstGeom prst="rect">
            <a:avLst/>
          </a:prstGeom>
          <a:noFill/>
        </p:spPr>
        <p:txBody>
          <a:bodyPr wrap="square" rtlCol="0">
            <a:spAutoFit/>
          </a:bodyPr>
          <a:lstStyle/>
          <a:p>
            <a:r>
              <a:rPr lang="en-GB" b="1" dirty="0">
                <a:solidFill>
                  <a:schemeClr val="accent1"/>
                </a:solidFill>
                <a:latin typeface="Verdana" panose="020B0604030504040204" pitchFamily="34" charset="0"/>
                <a:ea typeface="Verdana" panose="020B0604030504040204" pitchFamily="34" charset="0"/>
              </a:rPr>
              <a:t>Actions/Updates</a:t>
            </a:r>
          </a:p>
          <a:p>
            <a:pPr marL="285750" indent="-285750">
              <a:buFont typeface="Arial" panose="020B0604020202020204" pitchFamily="34" charset="0"/>
              <a:buChar char="•"/>
            </a:pPr>
            <a:r>
              <a:rPr lang="en-GB" dirty="0">
                <a:latin typeface="Verdana" panose="020B0604030504040204" pitchFamily="34" charset="0"/>
                <a:ea typeface="Verdana" panose="020B0604030504040204" pitchFamily="34" charset="0"/>
              </a:rPr>
              <a:t>The Health Board have maintained the Stage 1 &gt; 52 weeks target of 0 for August 2025.</a:t>
            </a:r>
          </a:p>
          <a:p>
            <a:pPr marL="285750" indent="-285750">
              <a:buFont typeface="Arial" panose="020B0604020202020204" pitchFamily="34" charset="0"/>
              <a:buChar char="•"/>
            </a:pPr>
            <a:r>
              <a:rPr lang="en-GB" dirty="0">
                <a:latin typeface="Verdana" panose="020B0604030504040204" pitchFamily="34" charset="0"/>
                <a:ea typeface="Verdana" panose="020B0604030504040204" pitchFamily="34" charset="0"/>
              </a:rPr>
              <a:t>The Health Board have maintained the number of patients waiting &gt; 104 weeks for treatment target of 0 for August 2025.</a:t>
            </a:r>
          </a:p>
          <a:p>
            <a:pPr marL="285750" indent="-285750">
              <a:buFont typeface="Arial" panose="020B0604020202020204" pitchFamily="34" charset="0"/>
              <a:buChar char="•"/>
            </a:pPr>
            <a:r>
              <a:rPr lang="en-GB" dirty="0">
                <a:latin typeface="Verdana" panose="020B0604030504040204" pitchFamily="34" charset="0"/>
                <a:ea typeface="Verdana" panose="020B0604030504040204" pitchFamily="34" charset="0"/>
              </a:rPr>
              <a:t>Welsh Government have provided updated de-escalation criteria for all planned care metrics which reflect encouragement towards an improved position. Focus has now been placed on achieving a new Targeted Intervention Target for patients waiting &lt;36 weeks for treatment.</a:t>
            </a:r>
          </a:p>
          <a:p>
            <a:pPr marL="285750" indent="-285750">
              <a:buFont typeface="Arial" panose="020B0604020202020204" pitchFamily="34" charset="0"/>
              <a:buChar char="•"/>
            </a:pPr>
            <a:r>
              <a:rPr lang="en-GB" dirty="0">
                <a:latin typeface="Verdana" panose="020B0604030504040204" pitchFamily="34" charset="0"/>
                <a:ea typeface="Verdana" panose="020B0604030504040204" pitchFamily="34" charset="0"/>
              </a:rPr>
              <a:t>Key Risks to delivery include the current physical infrastructure to hold additional clinics, workforce availability, funding and willingness of patients to attend out of hours</a:t>
            </a:r>
          </a:p>
          <a:p>
            <a:pPr marL="285750" indent="-285750">
              <a:buFont typeface="Arial" panose="020B0604020202020204" pitchFamily="34" charset="0"/>
              <a:buChar char="•"/>
            </a:pPr>
            <a:endParaRPr lang="en-GB" dirty="0"/>
          </a:p>
        </p:txBody>
      </p:sp>
      <p:sp>
        <p:nvSpPr>
          <p:cNvPr id="17" name="Rectangle: Rounded Corners 16">
            <a:hlinkClick r:id="rId2"/>
            <a:extLst>
              <a:ext uri="{FF2B5EF4-FFF2-40B4-BE49-F238E27FC236}">
                <a16:creationId xmlns:a16="http://schemas.microsoft.com/office/drawing/2014/main" id="{2B728D65-C516-CFD7-1E73-88645399C1CF}"/>
              </a:ext>
            </a:extLst>
          </p:cNvPr>
          <p:cNvSpPr/>
          <p:nvPr/>
        </p:nvSpPr>
        <p:spPr>
          <a:xfrm>
            <a:off x="17298779" y="730324"/>
            <a:ext cx="2660065" cy="762000"/>
          </a:xfrm>
          <a:prstGeom prst="roundRect">
            <a:avLst/>
          </a:prstGeom>
          <a:solidFill>
            <a:schemeClr val="bg1"/>
          </a:solidFill>
          <a:ln w="19050">
            <a:solidFill>
              <a:srgbClr val="0070C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8" name="TextBox 17">
            <a:extLst>
              <a:ext uri="{FF2B5EF4-FFF2-40B4-BE49-F238E27FC236}">
                <a16:creationId xmlns:a16="http://schemas.microsoft.com/office/drawing/2014/main" id="{3341C0B3-C222-4F23-B90C-7AC6A58B1E2A}"/>
              </a:ext>
            </a:extLst>
          </p:cNvPr>
          <p:cNvSpPr txBox="1"/>
          <p:nvPr/>
        </p:nvSpPr>
        <p:spPr>
          <a:xfrm>
            <a:off x="18144917" y="911269"/>
            <a:ext cx="1813927" cy="400110"/>
          </a:xfrm>
          <a:prstGeom prst="rect">
            <a:avLst/>
          </a:prstGeom>
          <a:solidFill>
            <a:schemeClr val="bg1"/>
          </a:solidFill>
        </p:spPr>
        <p:txBody>
          <a:bodyPr wrap="square" rtlCol="0">
            <a:spAutoFit/>
          </a:bodyPr>
          <a:lstStyle/>
          <a:p>
            <a:r>
              <a:rPr lang="en-GB" sz="2000" b="1" dirty="0">
                <a:solidFill>
                  <a:srgbClr val="0070C0"/>
                </a:solidFill>
                <a:latin typeface="Verdana" panose="020B0604030504040204" pitchFamily="34" charset="0"/>
                <a:ea typeface="Verdana" panose="020B0604030504040204" pitchFamily="34" charset="0"/>
              </a:rPr>
              <a:t>Dashboard</a:t>
            </a:r>
          </a:p>
        </p:txBody>
      </p:sp>
      <p:pic>
        <p:nvPicPr>
          <p:cNvPr id="19" name="Graphic 18" descr="Cursor with solid fill">
            <a:extLst>
              <a:ext uri="{FF2B5EF4-FFF2-40B4-BE49-F238E27FC236}">
                <a16:creationId xmlns:a16="http://schemas.microsoft.com/office/drawing/2014/main" id="{9C636EA1-F172-CCDC-54F6-2876B2C5ED81}"/>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7298779" y="654124"/>
            <a:ext cx="914400" cy="914400"/>
          </a:xfrm>
          <a:prstGeom prst="rect">
            <a:avLst/>
          </a:prstGeom>
        </p:spPr>
      </p:pic>
      <p:pic>
        <p:nvPicPr>
          <p:cNvPr id="8" name="Picture 7">
            <a:extLst>
              <a:ext uri="{FF2B5EF4-FFF2-40B4-BE49-F238E27FC236}">
                <a16:creationId xmlns:a16="http://schemas.microsoft.com/office/drawing/2014/main" id="{45643855-F0F4-87F8-FCC9-3925DF054C3C}"/>
              </a:ext>
            </a:extLst>
          </p:cNvPr>
          <p:cNvPicPr>
            <a:picLocks noChangeAspect="1"/>
          </p:cNvPicPr>
          <p:nvPr/>
        </p:nvPicPr>
        <p:blipFill>
          <a:blip r:embed="rId5"/>
          <a:stretch>
            <a:fillRect/>
          </a:stretch>
        </p:blipFill>
        <p:spPr>
          <a:xfrm>
            <a:off x="10508872" y="4967869"/>
            <a:ext cx="6380289" cy="3853614"/>
          </a:xfrm>
          <a:prstGeom prst="rect">
            <a:avLst/>
          </a:prstGeom>
        </p:spPr>
      </p:pic>
      <p:pic>
        <p:nvPicPr>
          <p:cNvPr id="11" name="Picture 10">
            <a:extLst>
              <a:ext uri="{FF2B5EF4-FFF2-40B4-BE49-F238E27FC236}">
                <a16:creationId xmlns:a16="http://schemas.microsoft.com/office/drawing/2014/main" id="{23089F37-E174-3B1A-026D-B89560EF9330}"/>
              </a:ext>
            </a:extLst>
          </p:cNvPr>
          <p:cNvPicPr>
            <a:picLocks noChangeAspect="1"/>
          </p:cNvPicPr>
          <p:nvPr/>
        </p:nvPicPr>
        <p:blipFill>
          <a:blip r:embed="rId6"/>
          <a:stretch>
            <a:fillRect/>
          </a:stretch>
        </p:blipFill>
        <p:spPr>
          <a:xfrm>
            <a:off x="3182810" y="885748"/>
            <a:ext cx="6412832" cy="3765261"/>
          </a:xfrm>
          <a:prstGeom prst="rect">
            <a:avLst/>
          </a:prstGeom>
        </p:spPr>
      </p:pic>
      <p:pic>
        <p:nvPicPr>
          <p:cNvPr id="14" name="Picture 13">
            <a:extLst>
              <a:ext uri="{FF2B5EF4-FFF2-40B4-BE49-F238E27FC236}">
                <a16:creationId xmlns:a16="http://schemas.microsoft.com/office/drawing/2014/main" id="{57D04F22-A09D-A2A3-F39E-238E6C658FDF}"/>
              </a:ext>
            </a:extLst>
          </p:cNvPr>
          <p:cNvPicPr>
            <a:picLocks noChangeAspect="1"/>
          </p:cNvPicPr>
          <p:nvPr/>
        </p:nvPicPr>
        <p:blipFill>
          <a:blip r:embed="rId7"/>
          <a:stretch>
            <a:fillRect/>
          </a:stretch>
        </p:blipFill>
        <p:spPr>
          <a:xfrm>
            <a:off x="10441780" y="892958"/>
            <a:ext cx="6412832" cy="3697996"/>
          </a:xfrm>
          <a:prstGeom prst="rect">
            <a:avLst/>
          </a:prstGeom>
        </p:spPr>
      </p:pic>
      <p:pic>
        <p:nvPicPr>
          <p:cNvPr id="21" name="Picture 20">
            <a:extLst>
              <a:ext uri="{FF2B5EF4-FFF2-40B4-BE49-F238E27FC236}">
                <a16:creationId xmlns:a16="http://schemas.microsoft.com/office/drawing/2014/main" id="{22DE8CBC-4FE5-8AAC-0202-65E88013EDE0}"/>
              </a:ext>
            </a:extLst>
          </p:cNvPr>
          <p:cNvPicPr>
            <a:picLocks noChangeAspect="1"/>
          </p:cNvPicPr>
          <p:nvPr/>
        </p:nvPicPr>
        <p:blipFill>
          <a:blip r:embed="rId8"/>
          <a:stretch>
            <a:fillRect/>
          </a:stretch>
        </p:blipFill>
        <p:spPr>
          <a:xfrm>
            <a:off x="3249069" y="4966050"/>
            <a:ext cx="6346574" cy="3855434"/>
          </a:xfrm>
          <a:prstGeom prst="rect">
            <a:avLst/>
          </a:prstGeom>
        </p:spPr>
      </p:pic>
    </p:spTree>
    <p:extLst>
      <p:ext uri="{BB962C8B-B14F-4D97-AF65-F5344CB8AC3E}">
        <p14:creationId xmlns:p14="http://schemas.microsoft.com/office/powerpoint/2010/main" val="111354105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79AADB0-B179-EDAF-62F7-EE22CE24ACEA}"/>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B3BF7F5F-8C1F-C82F-363A-EC4EABCC2E0B}"/>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383693AD-C805-CA80-2B22-80149A9E878A}"/>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18</a:t>
            </a:fld>
            <a:endParaRPr lang="en-GB"/>
          </a:p>
        </p:txBody>
      </p:sp>
      <p:sp>
        <p:nvSpPr>
          <p:cNvPr id="3" name="TextBox 2">
            <a:extLst>
              <a:ext uri="{FF2B5EF4-FFF2-40B4-BE49-F238E27FC236}">
                <a16:creationId xmlns:a16="http://schemas.microsoft.com/office/drawing/2014/main" id="{C510F0A0-8CC0-E9DF-F7C3-EF99AD92C7EF}"/>
              </a:ext>
            </a:extLst>
          </p:cNvPr>
          <p:cNvSpPr txBox="1"/>
          <p:nvPr/>
        </p:nvSpPr>
        <p:spPr>
          <a:xfrm>
            <a:off x="0" y="-14068"/>
            <a:ext cx="20105688" cy="584775"/>
          </a:xfrm>
          <a:prstGeom prst="rect">
            <a:avLst/>
          </a:prstGeom>
          <a:solidFill>
            <a:srgbClr val="7EB0DE"/>
          </a:solidFill>
        </p:spPr>
        <p:txBody>
          <a:bodyPr wrap="square" rtlCol="0">
            <a:spAutoFit/>
          </a:bodyPr>
          <a:lstStyle/>
          <a:p>
            <a:pPr algn="ctr" defTabSz="1507937">
              <a:spcAft>
                <a:spcPts val="1979"/>
              </a:spcAft>
              <a:defRPr/>
            </a:pPr>
            <a:r>
              <a:rPr lang="en-GB" sz="3200" b="1" dirty="0">
                <a:solidFill>
                  <a:schemeClr val="bg1"/>
                </a:solidFill>
                <a:latin typeface="Calibri" panose="020F0502020204030204"/>
              </a:rPr>
              <a:t>Diagnostics and Therapies</a:t>
            </a:r>
          </a:p>
        </p:txBody>
      </p:sp>
      <p:cxnSp>
        <p:nvCxnSpPr>
          <p:cNvPr id="5" name="Straight Connector 4">
            <a:extLst>
              <a:ext uri="{FF2B5EF4-FFF2-40B4-BE49-F238E27FC236}">
                <a16:creationId xmlns:a16="http://schemas.microsoft.com/office/drawing/2014/main" id="{AF0C17A2-8249-1611-EEC0-D65525162FCC}"/>
              </a:ext>
            </a:extLst>
          </p:cNvPr>
          <p:cNvCxnSpPr/>
          <p:nvPr/>
        </p:nvCxnSpPr>
        <p:spPr>
          <a:xfrm>
            <a:off x="0" y="8474075"/>
            <a:ext cx="20105688" cy="0"/>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sp>
        <p:nvSpPr>
          <p:cNvPr id="10" name="TextBox 9">
            <a:extLst>
              <a:ext uri="{FF2B5EF4-FFF2-40B4-BE49-F238E27FC236}">
                <a16:creationId xmlns:a16="http://schemas.microsoft.com/office/drawing/2014/main" id="{DE1059D0-93CA-DB46-9F23-6E0177D3D277}"/>
              </a:ext>
            </a:extLst>
          </p:cNvPr>
          <p:cNvSpPr txBox="1"/>
          <p:nvPr/>
        </p:nvSpPr>
        <p:spPr>
          <a:xfrm>
            <a:off x="261144" y="8602040"/>
            <a:ext cx="19583400" cy="2554545"/>
          </a:xfrm>
          <a:prstGeom prst="rect">
            <a:avLst/>
          </a:prstGeom>
          <a:noFill/>
        </p:spPr>
        <p:txBody>
          <a:bodyPr wrap="square" rtlCol="0">
            <a:spAutoFit/>
          </a:bodyPr>
          <a:lstStyle/>
          <a:p>
            <a:r>
              <a:rPr lang="en-GB" sz="2000" b="1" dirty="0">
                <a:solidFill>
                  <a:schemeClr val="accent1"/>
                </a:solidFill>
                <a:latin typeface="Verdana" panose="020B0604030504040204" pitchFamily="34" charset="0"/>
                <a:ea typeface="Verdana" panose="020B0604030504040204" pitchFamily="34" charset="0"/>
              </a:rPr>
              <a:t>Actions/Updates</a:t>
            </a:r>
          </a:p>
          <a:p>
            <a:pPr marL="285750" indent="-285750">
              <a:buFont typeface="Arial" panose="020B0604020202020204" pitchFamily="34" charset="0"/>
              <a:buChar char="•"/>
            </a:pPr>
            <a:r>
              <a:rPr lang="en-GB" sz="2000" dirty="0">
                <a:effectLst/>
                <a:latin typeface="Verdana" panose="020B0604030504040204" pitchFamily="34" charset="0"/>
                <a:ea typeface="Verdana" panose="020B0604030504040204" pitchFamily="34" charset="0"/>
                <a:cs typeface="Aptos" panose="020B0004020202020204" pitchFamily="34" charset="0"/>
              </a:rPr>
              <a:t>The total number of patients waiting &gt; 8 weeks fo</a:t>
            </a:r>
            <a:r>
              <a:rPr lang="en-GB" sz="2000" dirty="0">
                <a:latin typeface="Verdana" panose="020B0604030504040204" pitchFamily="34" charset="0"/>
                <a:ea typeface="Verdana" panose="020B0604030504040204" pitchFamily="34" charset="0"/>
                <a:cs typeface="Aptos" panose="020B0004020202020204" pitchFamily="34" charset="0"/>
              </a:rPr>
              <a:t>r diagnostics has slightly increased in August 2025 to 2,471, compared to 2,295 in July 2025.</a:t>
            </a:r>
          </a:p>
          <a:p>
            <a:pPr marL="285750" indent="-285750">
              <a:buFont typeface="Arial" panose="020B0604020202020204" pitchFamily="34" charset="0"/>
              <a:buChar char="•"/>
            </a:pPr>
            <a:r>
              <a:rPr lang="en-GB" sz="2000" dirty="0">
                <a:effectLst/>
                <a:latin typeface="Verdana" panose="020B0604030504040204" pitchFamily="34" charset="0"/>
                <a:ea typeface="Verdana" panose="020B0604030504040204" pitchFamily="34" charset="0"/>
                <a:cs typeface="Aptos" panose="020B0004020202020204" pitchFamily="34" charset="0"/>
              </a:rPr>
              <a:t>Updated targets have</a:t>
            </a:r>
            <a:r>
              <a:rPr lang="en-GB" sz="2000" dirty="0">
                <a:latin typeface="Verdana" panose="020B0604030504040204" pitchFamily="34" charset="0"/>
                <a:ea typeface="Verdana" panose="020B0604030504040204" pitchFamily="34" charset="0"/>
                <a:cs typeface="Aptos" panose="020B0004020202020204" pitchFamily="34" charset="0"/>
              </a:rPr>
              <a:t> been set for diagnostic de-escalation criteria which encourage further improvement, with the target for patients waiting &lt; 8 weeks for diagnostics increasing to 85% from 80%.</a:t>
            </a:r>
          </a:p>
          <a:p>
            <a:pPr marL="285750" indent="-285750">
              <a:buFont typeface="Arial" panose="020B0604020202020204" pitchFamily="34" charset="0"/>
              <a:buChar char="•"/>
            </a:pPr>
            <a:r>
              <a:rPr lang="en-GB" sz="2000" dirty="0">
                <a:latin typeface="Verdana" panose="020B0604030504040204" pitchFamily="34" charset="0"/>
                <a:ea typeface="Verdana" panose="020B0604030504040204" pitchFamily="34" charset="0"/>
              </a:rPr>
              <a:t>The additional Gastroenterology insourcing gained from recovery monies to support the stage 1 position through Q4, resulted in a greater volume of referrals for Endoscopy which meant further pressure on the 2025/26 Q1 position. Our trajectory has forecast that we will start recovering against the additional demand over the next quarter.</a:t>
            </a:r>
          </a:p>
          <a:p>
            <a:pPr marL="285750" indent="-285750">
              <a:buFont typeface="Arial" panose="020B0604020202020204" pitchFamily="34" charset="0"/>
              <a:buChar char="•"/>
            </a:pPr>
            <a:r>
              <a:rPr lang="en-GB" sz="2000" dirty="0">
                <a:latin typeface="Verdana" panose="020B0604030504040204" pitchFamily="34" charset="0"/>
                <a:ea typeface="Verdana" panose="020B0604030504040204" pitchFamily="34" charset="0"/>
                <a:cs typeface="Aptos" panose="020B0004020202020204" pitchFamily="34" charset="0"/>
              </a:rPr>
              <a:t>The number of patients waiting &gt; 14 weeks for therapies has been reported as 0 in August 2025</a:t>
            </a:r>
            <a:endParaRPr lang="en-GB" sz="2000" dirty="0">
              <a:effectLst/>
              <a:latin typeface="Verdana" panose="020B0604030504040204" pitchFamily="34" charset="0"/>
              <a:ea typeface="Verdana" panose="020B0604030504040204" pitchFamily="34" charset="0"/>
              <a:cs typeface="Aptos" panose="020B0004020202020204" pitchFamily="34" charset="0"/>
            </a:endParaRPr>
          </a:p>
        </p:txBody>
      </p:sp>
      <p:pic>
        <p:nvPicPr>
          <p:cNvPr id="7" name="Picture 6">
            <a:extLst>
              <a:ext uri="{FF2B5EF4-FFF2-40B4-BE49-F238E27FC236}">
                <a16:creationId xmlns:a16="http://schemas.microsoft.com/office/drawing/2014/main" id="{36088A4F-C406-F34D-9B7B-8AA450C952FF}"/>
              </a:ext>
            </a:extLst>
          </p:cNvPr>
          <p:cNvPicPr>
            <a:picLocks noChangeAspect="1"/>
          </p:cNvPicPr>
          <p:nvPr/>
        </p:nvPicPr>
        <p:blipFill>
          <a:blip r:embed="rId2"/>
          <a:stretch>
            <a:fillRect/>
          </a:stretch>
        </p:blipFill>
        <p:spPr>
          <a:xfrm>
            <a:off x="10449571" y="1840901"/>
            <a:ext cx="9067800" cy="5614380"/>
          </a:xfrm>
          <a:prstGeom prst="rect">
            <a:avLst/>
          </a:prstGeom>
        </p:spPr>
      </p:pic>
      <p:pic>
        <p:nvPicPr>
          <p:cNvPr id="12" name="Picture 11">
            <a:extLst>
              <a:ext uri="{FF2B5EF4-FFF2-40B4-BE49-F238E27FC236}">
                <a16:creationId xmlns:a16="http://schemas.microsoft.com/office/drawing/2014/main" id="{86E98041-659B-EFD7-2D3D-B4D36E29B000}"/>
              </a:ext>
            </a:extLst>
          </p:cNvPr>
          <p:cNvPicPr>
            <a:picLocks noChangeAspect="1"/>
          </p:cNvPicPr>
          <p:nvPr/>
        </p:nvPicPr>
        <p:blipFill>
          <a:blip r:embed="rId3"/>
          <a:stretch>
            <a:fillRect/>
          </a:stretch>
        </p:blipFill>
        <p:spPr>
          <a:xfrm>
            <a:off x="624325" y="1934230"/>
            <a:ext cx="8964478" cy="5274542"/>
          </a:xfrm>
          <a:prstGeom prst="rect">
            <a:avLst/>
          </a:prstGeom>
        </p:spPr>
      </p:pic>
    </p:spTree>
    <p:extLst>
      <p:ext uri="{BB962C8B-B14F-4D97-AF65-F5344CB8AC3E}">
        <p14:creationId xmlns:p14="http://schemas.microsoft.com/office/powerpoint/2010/main" val="18675387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F0D788C-9414-3036-8FA4-03BB77787A87}"/>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F7E659C7-0F73-390E-5D31-8974AC00DAD7}"/>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E0281F76-75C7-7948-EED5-CEB9F82B93EA}"/>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19</a:t>
            </a:fld>
            <a:endParaRPr lang="en-GB"/>
          </a:p>
        </p:txBody>
      </p:sp>
      <p:sp>
        <p:nvSpPr>
          <p:cNvPr id="3" name="TextBox 2">
            <a:extLst>
              <a:ext uri="{FF2B5EF4-FFF2-40B4-BE49-F238E27FC236}">
                <a16:creationId xmlns:a16="http://schemas.microsoft.com/office/drawing/2014/main" id="{FC3E45FE-D6FC-B713-6A85-98477A3C6999}"/>
              </a:ext>
            </a:extLst>
          </p:cNvPr>
          <p:cNvSpPr txBox="1"/>
          <p:nvPr/>
        </p:nvSpPr>
        <p:spPr>
          <a:xfrm>
            <a:off x="0" y="-14068"/>
            <a:ext cx="20105688" cy="584775"/>
          </a:xfrm>
          <a:prstGeom prst="rect">
            <a:avLst/>
          </a:prstGeom>
          <a:solidFill>
            <a:srgbClr val="7EB0DE"/>
          </a:solidFill>
        </p:spPr>
        <p:txBody>
          <a:bodyPr wrap="square" rtlCol="0">
            <a:spAutoFit/>
          </a:bodyPr>
          <a:lstStyle/>
          <a:p>
            <a:pPr algn="ctr" defTabSz="1507937">
              <a:spcAft>
                <a:spcPts val="1979"/>
              </a:spcAft>
              <a:defRPr/>
            </a:pPr>
            <a:r>
              <a:rPr lang="en-GB" sz="3200" b="1" dirty="0">
                <a:solidFill>
                  <a:schemeClr val="bg1"/>
                </a:solidFill>
                <a:latin typeface="Calibri" panose="020F0502020204030204"/>
              </a:rPr>
              <a:t>Infection, Prevention &amp; Control</a:t>
            </a:r>
          </a:p>
        </p:txBody>
      </p:sp>
      <p:cxnSp>
        <p:nvCxnSpPr>
          <p:cNvPr id="5" name="Straight Connector 4">
            <a:extLst>
              <a:ext uri="{FF2B5EF4-FFF2-40B4-BE49-F238E27FC236}">
                <a16:creationId xmlns:a16="http://schemas.microsoft.com/office/drawing/2014/main" id="{2B6A4112-B72E-03F5-2729-3206839B3F81}"/>
              </a:ext>
            </a:extLst>
          </p:cNvPr>
          <p:cNvCxnSpPr/>
          <p:nvPr/>
        </p:nvCxnSpPr>
        <p:spPr>
          <a:xfrm>
            <a:off x="0" y="8855075"/>
            <a:ext cx="20105688" cy="0"/>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sp>
        <p:nvSpPr>
          <p:cNvPr id="19" name="TextBox 18">
            <a:extLst>
              <a:ext uri="{FF2B5EF4-FFF2-40B4-BE49-F238E27FC236}">
                <a16:creationId xmlns:a16="http://schemas.microsoft.com/office/drawing/2014/main" id="{67FE908A-8117-DBDA-C012-3F5522EAEBF5}"/>
              </a:ext>
            </a:extLst>
          </p:cNvPr>
          <p:cNvSpPr txBox="1"/>
          <p:nvPr/>
        </p:nvSpPr>
        <p:spPr>
          <a:xfrm>
            <a:off x="271126" y="9027055"/>
            <a:ext cx="19563435" cy="1908215"/>
          </a:xfrm>
          <a:prstGeom prst="rect">
            <a:avLst/>
          </a:prstGeom>
          <a:noFill/>
        </p:spPr>
        <p:txBody>
          <a:bodyPr wrap="square" rtlCol="0">
            <a:spAutoFit/>
          </a:bodyPr>
          <a:lstStyle/>
          <a:p>
            <a:r>
              <a:rPr lang="en-GB" b="1" dirty="0">
                <a:solidFill>
                  <a:schemeClr val="accent1"/>
                </a:solidFill>
                <a:latin typeface="Verdana" panose="020B0604030504040204" pitchFamily="34" charset="0"/>
                <a:ea typeface="Verdana" panose="020B0604030504040204" pitchFamily="34" charset="0"/>
              </a:rPr>
              <a:t>Actions/Updates</a:t>
            </a:r>
          </a:p>
          <a:p>
            <a:pPr marL="285750" lvl="0" indent="-285750">
              <a:buFont typeface="Arial" panose="020B0604020202020204" pitchFamily="34" charset="0"/>
              <a:buChar char="•"/>
            </a:pPr>
            <a:r>
              <a:rPr lang="en-GB" sz="2000" dirty="0"/>
              <a:t>Gold </a:t>
            </a:r>
            <a:r>
              <a:rPr lang="en-GB" sz="2000" i="1" dirty="0"/>
              <a:t>C. difficile </a:t>
            </a:r>
            <a:r>
              <a:rPr lang="en-GB" sz="2000" dirty="0"/>
              <a:t>High Incidence Management Group.</a:t>
            </a:r>
          </a:p>
          <a:p>
            <a:pPr marL="285750" lvl="0" indent="-285750">
              <a:buFont typeface="Arial" panose="020B0604020202020204" pitchFamily="34" charset="0"/>
              <a:buChar char="•"/>
            </a:pPr>
            <a:r>
              <a:rPr lang="en-GB" sz="2000" dirty="0"/>
              <a:t>New </a:t>
            </a:r>
            <a:r>
              <a:rPr lang="en-GB" sz="2000" i="1" dirty="0"/>
              <a:t>C. difficile </a:t>
            </a:r>
            <a:r>
              <a:rPr lang="en-GB" sz="2000" dirty="0"/>
              <a:t>Standards: Risk Assessment &amp; Governance Framework agreed by Management Board and approved by the Infection Prevention and Control Strategic Group August 2025. Multi-channel approach for dissemination and promotion at local level to support adoption.</a:t>
            </a:r>
          </a:p>
          <a:p>
            <a:pPr marL="285750" lvl="0" indent="-285750">
              <a:buFont typeface="Arial" panose="020B0604020202020204" pitchFamily="34" charset="0"/>
              <a:buChar char="•"/>
            </a:pPr>
            <a:r>
              <a:rPr lang="en-GB" sz="2000" dirty="0"/>
              <a:t>Scoping small scale project on antibiotic 72-hour review.</a:t>
            </a:r>
          </a:p>
          <a:p>
            <a:pPr marL="285750" lvl="0" indent="-285750">
              <a:buFont typeface="Arial" panose="020B0604020202020204" pitchFamily="34" charset="0"/>
              <a:buChar char="•"/>
            </a:pPr>
            <a:r>
              <a:rPr lang="en-GB" sz="2000" dirty="0"/>
              <a:t>Initial financial impact assessment of new National Cleaning Standards 2025 for SBUHB - £5m.  Further scoping work to assess the operational and clinical impact and risks.</a:t>
            </a:r>
          </a:p>
        </p:txBody>
      </p:sp>
      <p:sp>
        <p:nvSpPr>
          <p:cNvPr id="20" name="Rectangle: Rounded Corners 19">
            <a:hlinkClick r:id="rId2"/>
            <a:extLst>
              <a:ext uri="{FF2B5EF4-FFF2-40B4-BE49-F238E27FC236}">
                <a16:creationId xmlns:a16="http://schemas.microsoft.com/office/drawing/2014/main" id="{2DCC67AF-F4BA-6A90-30D1-64DE45B02053}"/>
              </a:ext>
            </a:extLst>
          </p:cNvPr>
          <p:cNvSpPr/>
          <p:nvPr/>
        </p:nvSpPr>
        <p:spPr>
          <a:xfrm>
            <a:off x="17399852" y="918423"/>
            <a:ext cx="2660065" cy="762000"/>
          </a:xfrm>
          <a:prstGeom prst="roundRect">
            <a:avLst/>
          </a:prstGeom>
          <a:solidFill>
            <a:schemeClr val="bg1"/>
          </a:solidFill>
          <a:ln w="19050">
            <a:solidFill>
              <a:srgbClr val="0070C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1" name="TextBox 20">
            <a:extLst>
              <a:ext uri="{FF2B5EF4-FFF2-40B4-BE49-F238E27FC236}">
                <a16:creationId xmlns:a16="http://schemas.microsoft.com/office/drawing/2014/main" id="{CA684AF5-66AC-35D8-7C23-A3DB977F502B}"/>
              </a:ext>
            </a:extLst>
          </p:cNvPr>
          <p:cNvSpPr txBox="1"/>
          <p:nvPr/>
        </p:nvSpPr>
        <p:spPr>
          <a:xfrm>
            <a:off x="18229584" y="1099368"/>
            <a:ext cx="1813927" cy="400110"/>
          </a:xfrm>
          <a:prstGeom prst="rect">
            <a:avLst/>
          </a:prstGeom>
          <a:solidFill>
            <a:schemeClr val="bg1"/>
          </a:solidFill>
        </p:spPr>
        <p:txBody>
          <a:bodyPr wrap="square" rtlCol="0">
            <a:spAutoFit/>
          </a:bodyPr>
          <a:lstStyle/>
          <a:p>
            <a:r>
              <a:rPr lang="en-GB" sz="2000" b="1" dirty="0">
                <a:solidFill>
                  <a:srgbClr val="0070C0"/>
                </a:solidFill>
                <a:latin typeface="Verdana" panose="020B0604030504040204" pitchFamily="34" charset="0"/>
                <a:ea typeface="Verdana" panose="020B0604030504040204" pitchFamily="34" charset="0"/>
              </a:rPr>
              <a:t>Dashboard</a:t>
            </a:r>
          </a:p>
        </p:txBody>
      </p:sp>
      <p:pic>
        <p:nvPicPr>
          <p:cNvPr id="22" name="Graphic 21" descr="Cursor with solid fill">
            <a:extLst>
              <a:ext uri="{FF2B5EF4-FFF2-40B4-BE49-F238E27FC236}">
                <a16:creationId xmlns:a16="http://schemas.microsoft.com/office/drawing/2014/main" id="{73CC4752-8F62-C9AD-E67D-BC4883A182E8}"/>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7408441" y="843950"/>
            <a:ext cx="914400" cy="914400"/>
          </a:xfrm>
          <a:prstGeom prst="rect">
            <a:avLst/>
          </a:prstGeom>
        </p:spPr>
      </p:pic>
      <p:pic>
        <p:nvPicPr>
          <p:cNvPr id="7" name="Picture 6">
            <a:extLst>
              <a:ext uri="{FF2B5EF4-FFF2-40B4-BE49-F238E27FC236}">
                <a16:creationId xmlns:a16="http://schemas.microsoft.com/office/drawing/2014/main" id="{4F5C5FB0-39A5-0AC4-C82E-3F9226606118}"/>
              </a:ext>
            </a:extLst>
          </p:cNvPr>
          <p:cNvPicPr>
            <a:picLocks noChangeAspect="1"/>
          </p:cNvPicPr>
          <p:nvPr/>
        </p:nvPicPr>
        <p:blipFill>
          <a:blip r:embed="rId5"/>
          <a:stretch>
            <a:fillRect/>
          </a:stretch>
        </p:blipFill>
        <p:spPr>
          <a:xfrm>
            <a:off x="2509044" y="777833"/>
            <a:ext cx="6602908" cy="3697642"/>
          </a:xfrm>
          <a:prstGeom prst="rect">
            <a:avLst/>
          </a:prstGeom>
        </p:spPr>
      </p:pic>
      <p:pic>
        <p:nvPicPr>
          <p:cNvPr id="10" name="Picture 9">
            <a:extLst>
              <a:ext uri="{FF2B5EF4-FFF2-40B4-BE49-F238E27FC236}">
                <a16:creationId xmlns:a16="http://schemas.microsoft.com/office/drawing/2014/main" id="{1DEAA38F-CF66-611F-6E36-E073F7D8AB1C}"/>
              </a:ext>
            </a:extLst>
          </p:cNvPr>
          <p:cNvPicPr>
            <a:picLocks noChangeAspect="1"/>
          </p:cNvPicPr>
          <p:nvPr/>
        </p:nvPicPr>
        <p:blipFill>
          <a:blip r:embed="rId6"/>
          <a:stretch>
            <a:fillRect/>
          </a:stretch>
        </p:blipFill>
        <p:spPr>
          <a:xfrm>
            <a:off x="10354339" y="742686"/>
            <a:ext cx="6618132" cy="3697642"/>
          </a:xfrm>
          <a:prstGeom prst="rect">
            <a:avLst/>
          </a:prstGeom>
        </p:spPr>
      </p:pic>
      <p:pic>
        <p:nvPicPr>
          <p:cNvPr id="13" name="Picture 12">
            <a:extLst>
              <a:ext uri="{FF2B5EF4-FFF2-40B4-BE49-F238E27FC236}">
                <a16:creationId xmlns:a16="http://schemas.microsoft.com/office/drawing/2014/main" id="{216A10E0-C973-354C-B73F-31B0BCD5A569}"/>
              </a:ext>
            </a:extLst>
          </p:cNvPr>
          <p:cNvPicPr>
            <a:picLocks noChangeAspect="1"/>
          </p:cNvPicPr>
          <p:nvPr/>
        </p:nvPicPr>
        <p:blipFill>
          <a:blip r:embed="rId7"/>
          <a:stretch>
            <a:fillRect/>
          </a:stretch>
        </p:blipFill>
        <p:spPr>
          <a:xfrm>
            <a:off x="2737644" y="4771726"/>
            <a:ext cx="6374308" cy="3887077"/>
          </a:xfrm>
          <a:prstGeom prst="rect">
            <a:avLst/>
          </a:prstGeom>
        </p:spPr>
      </p:pic>
      <p:pic>
        <p:nvPicPr>
          <p:cNvPr id="16" name="Picture 15">
            <a:extLst>
              <a:ext uri="{FF2B5EF4-FFF2-40B4-BE49-F238E27FC236}">
                <a16:creationId xmlns:a16="http://schemas.microsoft.com/office/drawing/2014/main" id="{7815BDF2-649E-3865-07D0-253D5E3A6D96}"/>
              </a:ext>
            </a:extLst>
          </p:cNvPr>
          <p:cNvPicPr>
            <a:picLocks noChangeAspect="1"/>
          </p:cNvPicPr>
          <p:nvPr/>
        </p:nvPicPr>
        <p:blipFill>
          <a:blip r:embed="rId8"/>
          <a:stretch>
            <a:fillRect/>
          </a:stretch>
        </p:blipFill>
        <p:spPr>
          <a:xfrm>
            <a:off x="10369564" y="4771720"/>
            <a:ext cx="6602907" cy="3934408"/>
          </a:xfrm>
          <a:prstGeom prst="rect">
            <a:avLst/>
          </a:prstGeom>
        </p:spPr>
      </p:pic>
    </p:spTree>
    <p:extLst>
      <p:ext uri="{BB962C8B-B14F-4D97-AF65-F5344CB8AC3E}">
        <p14:creationId xmlns:p14="http://schemas.microsoft.com/office/powerpoint/2010/main" val="286356703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Texto 1">
            <a:extLst>
              <a:ext uri="{FF2B5EF4-FFF2-40B4-BE49-F238E27FC236}">
                <a16:creationId xmlns:a16="http://schemas.microsoft.com/office/drawing/2014/main" id="{C0D74F92-4F0C-EAB0-5440-A7242FE9232D}"/>
              </a:ext>
            </a:extLst>
          </p:cNvPr>
          <p:cNvSpPr>
            <a:spLocks noGrp="1"/>
          </p:cNvSpPr>
          <p:nvPr>
            <p:ph type="body" sz="quarter" idx="10"/>
          </p:nvPr>
        </p:nvSpPr>
        <p:spPr>
          <a:xfrm>
            <a:off x="299244" y="250156"/>
            <a:ext cx="12293600" cy="558800"/>
          </a:xfrm>
        </p:spPr>
        <p:txBody>
          <a:bodyPr/>
          <a:lstStyle/>
          <a:p>
            <a:r>
              <a:rPr lang="pt-BR" sz="4400" b="1" dirty="0">
                <a:latin typeface="Verdana" panose="020B0604030504040204" pitchFamily="34" charset="0"/>
                <a:ea typeface="Verdana" panose="020B0604030504040204" pitchFamily="34" charset="0"/>
              </a:rPr>
              <a:t>Report Overview</a:t>
            </a:r>
          </a:p>
        </p:txBody>
      </p:sp>
      <p:graphicFrame>
        <p:nvGraphicFramePr>
          <p:cNvPr id="18" name="Diagram 17">
            <a:extLst>
              <a:ext uri="{FF2B5EF4-FFF2-40B4-BE49-F238E27FC236}">
                <a16:creationId xmlns:a16="http://schemas.microsoft.com/office/drawing/2014/main" id="{46172A51-8F6A-1FB4-5FF3-21E961BD36D7}"/>
              </a:ext>
            </a:extLst>
          </p:cNvPr>
          <p:cNvGraphicFramePr/>
          <p:nvPr>
            <p:extLst>
              <p:ext uri="{D42A27DB-BD31-4B8C-83A1-F6EECF244321}">
                <p14:modId xmlns:p14="http://schemas.microsoft.com/office/powerpoint/2010/main" val="3506215185"/>
              </p:ext>
            </p:extLst>
          </p:nvPr>
        </p:nvGraphicFramePr>
        <p:xfrm>
          <a:off x="832644" y="2174874"/>
          <a:ext cx="17297400" cy="809766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9" name="TextBox 18">
            <a:extLst>
              <a:ext uri="{FF2B5EF4-FFF2-40B4-BE49-F238E27FC236}">
                <a16:creationId xmlns:a16="http://schemas.microsoft.com/office/drawing/2014/main" id="{84A4EC6F-6E2B-B310-4516-33263B66D093}"/>
              </a:ext>
            </a:extLst>
          </p:cNvPr>
          <p:cNvSpPr txBox="1"/>
          <p:nvPr/>
        </p:nvSpPr>
        <p:spPr>
          <a:xfrm>
            <a:off x="565944" y="1036815"/>
            <a:ext cx="18973800" cy="923330"/>
          </a:xfrm>
          <a:prstGeom prst="rect">
            <a:avLst/>
          </a:prstGeom>
          <a:noFill/>
        </p:spPr>
        <p:txBody>
          <a:bodyPr wrap="square" rtlCol="0">
            <a:spAutoFit/>
          </a:bodyPr>
          <a:lstStyle/>
          <a:p>
            <a:r>
              <a:rPr lang="en-GB" dirty="0">
                <a:latin typeface="Verdana" panose="020B0604030504040204" pitchFamily="34" charset="0"/>
                <a:ea typeface="Verdana" panose="020B0604030504040204" pitchFamily="34" charset="0"/>
              </a:rPr>
              <a:t>The Health Board Integrated Performance Report will provide updates against all areas under escalation with Welsh Government, all performance metrics outlined within the NHS Wales Performance Framework 202-26, along with updates against the Delivery Expectations and the Ministerial Enabling actions as outlined in the NHS Wales Planning Framework 2025-2028 </a:t>
            </a:r>
          </a:p>
        </p:txBody>
      </p:sp>
    </p:spTree>
    <p:extLst>
      <p:ext uri="{BB962C8B-B14F-4D97-AF65-F5344CB8AC3E}">
        <p14:creationId xmlns:p14="http://schemas.microsoft.com/office/powerpoint/2010/main" val="418063345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6EAF322-EB65-E77C-2CBA-C31BB2004FE9}"/>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0B78A32C-9F4F-E60D-12EF-DABAEAFD9239}"/>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6E948042-479A-A470-883F-37E7E7F3566C}"/>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20</a:t>
            </a:fld>
            <a:endParaRPr lang="en-GB"/>
          </a:p>
        </p:txBody>
      </p:sp>
      <p:sp>
        <p:nvSpPr>
          <p:cNvPr id="3" name="TextBox 2">
            <a:extLst>
              <a:ext uri="{FF2B5EF4-FFF2-40B4-BE49-F238E27FC236}">
                <a16:creationId xmlns:a16="http://schemas.microsoft.com/office/drawing/2014/main" id="{10F66417-AD3E-D3EA-5BE9-CFE4827E2B7A}"/>
              </a:ext>
            </a:extLst>
          </p:cNvPr>
          <p:cNvSpPr txBox="1"/>
          <p:nvPr/>
        </p:nvSpPr>
        <p:spPr>
          <a:xfrm>
            <a:off x="0" y="-14068"/>
            <a:ext cx="20105688" cy="584775"/>
          </a:xfrm>
          <a:prstGeom prst="rect">
            <a:avLst/>
          </a:prstGeom>
          <a:solidFill>
            <a:srgbClr val="7EB0DE"/>
          </a:solidFill>
        </p:spPr>
        <p:txBody>
          <a:bodyPr wrap="square" rtlCol="0">
            <a:spAutoFit/>
          </a:bodyPr>
          <a:lstStyle/>
          <a:p>
            <a:pPr algn="ctr" defTabSz="1507937">
              <a:spcAft>
                <a:spcPts val="1979"/>
              </a:spcAft>
              <a:defRPr/>
            </a:pPr>
            <a:r>
              <a:rPr lang="en-GB" sz="3200" b="1" dirty="0">
                <a:solidFill>
                  <a:schemeClr val="bg1"/>
                </a:solidFill>
                <a:latin typeface="Calibri" panose="020F0502020204030204"/>
              </a:rPr>
              <a:t>Cancer</a:t>
            </a:r>
          </a:p>
        </p:txBody>
      </p:sp>
      <p:cxnSp>
        <p:nvCxnSpPr>
          <p:cNvPr id="10" name="Straight Connector 9">
            <a:extLst>
              <a:ext uri="{FF2B5EF4-FFF2-40B4-BE49-F238E27FC236}">
                <a16:creationId xmlns:a16="http://schemas.microsoft.com/office/drawing/2014/main" id="{55AE1257-6094-B07D-6CC2-8884BB900DB0}"/>
              </a:ext>
            </a:extLst>
          </p:cNvPr>
          <p:cNvCxnSpPr/>
          <p:nvPr/>
        </p:nvCxnSpPr>
        <p:spPr>
          <a:xfrm>
            <a:off x="0" y="8778875"/>
            <a:ext cx="20105688" cy="0"/>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C7C53EF6-A0C7-087D-3863-F1E0DD9B6ED3}"/>
              </a:ext>
            </a:extLst>
          </p:cNvPr>
          <p:cNvSpPr txBox="1"/>
          <p:nvPr/>
        </p:nvSpPr>
        <p:spPr>
          <a:xfrm>
            <a:off x="261144" y="8808633"/>
            <a:ext cx="19583400" cy="2728824"/>
          </a:xfrm>
          <a:prstGeom prst="rect">
            <a:avLst/>
          </a:prstGeom>
          <a:noFill/>
        </p:spPr>
        <p:txBody>
          <a:bodyPr wrap="square" rtlCol="0">
            <a:spAutoFit/>
          </a:bodyPr>
          <a:lstStyle/>
          <a:p>
            <a:r>
              <a:rPr lang="en-GB" b="1" dirty="0">
                <a:solidFill>
                  <a:schemeClr val="accent1"/>
                </a:solidFill>
                <a:latin typeface="Verdana" panose="020B0604030504040204" pitchFamily="34" charset="0"/>
                <a:ea typeface="Verdana" panose="020B0604030504040204" pitchFamily="34" charset="0"/>
              </a:rPr>
              <a:t>Actions/Updates</a:t>
            </a:r>
          </a:p>
          <a:p>
            <a:pPr marL="342900" lvl="0" indent="-342900" algn="just">
              <a:lnSpc>
                <a:spcPct val="107000"/>
              </a:lnSpc>
              <a:spcAft>
                <a:spcPts val="800"/>
              </a:spcAft>
              <a:buFont typeface="Symbol" panose="05050102010706020507" pitchFamily="18" charset="2"/>
              <a:buChar char=""/>
              <a:tabLst>
                <a:tab pos="457200" algn="l"/>
              </a:tabLst>
            </a:pPr>
            <a:r>
              <a:rPr lang="en-GB" dirty="0">
                <a:latin typeface="Verdana" panose="020B0604030504040204" pitchFamily="34" charset="0"/>
                <a:ea typeface="Calibri" panose="020F0502020204030204" pitchFamily="34" charset="0"/>
                <a:cs typeface="Arial" panose="020B0604020202020204" pitchFamily="34" charset="0"/>
              </a:rPr>
              <a:t>In July 2025, the service reported 61% of patients had started treatment within 62 days which is above the Welsh Government TI target of 60%. Additional actions are </a:t>
            </a:r>
            <a:r>
              <a:rPr lang="en-GB" sz="2000" dirty="0">
                <a:latin typeface="Verdana" panose="020B0604030504040204" pitchFamily="34" charset="0"/>
                <a:ea typeface="Calibri" panose="020F0502020204030204" pitchFamily="34" charset="0"/>
                <a:cs typeface="Arial" panose="020B0604020202020204" pitchFamily="34" charset="0"/>
              </a:rPr>
              <a:t>being undertaken to improve performance: </a:t>
            </a:r>
          </a:p>
          <a:p>
            <a:pPr marL="742950" lvl="1" indent="-285750">
              <a:buFont typeface="Arial" panose="020B0604020202020204" pitchFamily="34" charset="0"/>
              <a:buChar char="•"/>
            </a:pPr>
            <a:r>
              <a:rPr lang="en-GB" dirty="0">
                <a:latin typeface="Verdana" panose="020B0604030504040204" pitchFamily="34" charset="0"/>
                <a:ea typeface="Calibri" panose="020F0502020204030204" pitchFamily="34" charset="0"/>
                <a:cs typeface="Arial" panose="020B0604020202020204" pitchFamily="34" charset="0"/>
              </a:rPr>
              <a:t>Continued focus on front end of pathway for all specialties</a:t>
            </a:r>
          </a:p>
          <a:p>
            <a:pPr marL="742950" lvl="1" indent="-285750">
              <a:buFont typeface="Arial" panose="020B0604020202020204" pitchFamily="34" charset="0"/>
              <a:buChar char="•"/>
            </a:pPr>
            <a:r>
              <a:rPr lang="en-GB" dirty="0">
                <a:latin typeface="Verdana" panose="020B0604030504040204" pitchFamily="34" charset="0"/>
                <a:ea typeface="Calibri" panose="020F0502020204030204" pitchFamily="34" charset="0"/>
                <a:cs typeface="Arial" panose="020B0604020202020204" pitchFamily="34" charset="0"/>
              </a:rPr>
              <a:t>Urology – focussed review of prostate pathway, including discussion to develop a true Straight to Test pathway, reducing the number of contacts.  We have contacted teams in each of the Welsh Health Boards for learning where STT prostate pathways exist.  Discussion with clinical team to take place at audit meeting 16th September.</a:t>
            </a:r>
          </a:p>
          <a:p>
            <a:pPr marL="742950" lvl="1" indent="-285750">
              <a:buFont typeface="Arial" panose="020B0604020202020204" pitchFamily="34" charset="0"/>
              <a:buChar char="•"/>
            </a:pPr>
            <a:r>
              <a:rPr lang="en-GB" dirty="0">
                <a:latin typeface="Verdana" panose="020B0604030504040204" pitchFamily="34" charset="0"/>
                <a:ea typeface="Verdana" panose="020B0604030504040204" pitchFamily="34" charset="0"/>
              </a:rPr>
              <a:t>LGI: Dr Ramsey leading discussions for consideration of a timeout/workshop with key representatives.</a:t>
            </a:r>
            <a:endParaRPr lang="en-GB" dirty="0">
              <a:latin typeface="Verdana" panose="020B0604030504040204" pitchFamily="34" charset="0"/>
              <a:ea typeface="Calibri" panose="020F0502020204030204" pitchFamily="34" charset="0"/>
              <a:cs typeface="Arial" panose="020B0604020202020204" pitchFamily="34" charset="0"/>
            </a:endParaRPr>
          </a:p>
          <a:p>
            <a:pPr lvl="0"/>
            <a:endParaRPr lang="en-GB" sz="1600" dirty="0"/>
          </a:p>
        </p:txBody>
      </p:sp>
      <p:pic>
        <p:nvPicPr>
          <p:cNvPr id="8" name="Picture 7">
            <a:extLst>
              <a:ext uri="{FF2B5EF4-FFF2-40B4-BE49-F238E27FC236}">
                <a16:creationId xmlns:a16="http://schemas.microsoft.com/office/drawing/2014/main" id="{7D5258CB-7B3D-5968-B3AC-CC6A6D80F8EE}"/>
              </a:ext>
            </a:extLst>
          </p:cNvPr>
          <p:cNvPicPr>
            <a:picLocks noChangeAspect="1"/>
          </p:cNvPicPr>
          <p:nvPr/>
        </p:nvPicPr>
        <p:blipFill>
          <a:blip r:embed="rId2"/>
          <a:stretch>
            <a:fillRect/>
          </a:stretch>
        </p:blipFill>
        <p:spPr>
          <a:xfrm>
            <a:off x="1157133" y="1396971"/>
            <a:ext cx="8895711" cy="5970277"/>
          </a:xfrm>
          <a:prstGeom prst="rect">
            <a:avLst/>
          </a:prstGeom>
        </p:spPr>
      </p:pic>
      <p:pic>
        <p:nvPicPr>
          <p:cNvPr id="14" name="Picture 13">
            <a:extLst>
              <a:ext uri="{FF2B5EF4-FFF2-40B4-BE49-F238E27FC236}">
                <a16:creationId xmlns:a16="http://schemas.microsoft.com/office/drawing/2014/main" id="{27D1057E-4A5E-403B-E253-EECAE62081A3}"/>
              </a:ext>
            </a:extLst>
          </p:cNvPr>
          <p:cNvPicPr>
            <a:picLocks noChangeAspect="1"/>
          </p:cNvPicPr>
          <p:nvPr/>
        </p:nvPicPr>
        <p:blipFill>
          <a:blip r:embed="rId3"/>
          <a:stretch>
            <a:fillRect/>
          </a:stretch>
        </p:blipFill>
        <p:spPr>
          <a:xfrm>
            <a:off x="10510044" y="1570744"/>
            <a:ext cx="9105900" cy="5877604"/>
          </a:xfrm>
          <a:prstGeom prst="rect">
            <a:avLst/>
          </a:prstGeom>
        </p:spPr>
      </p:pic>
    </p:spTree>
    <p:extLst>
      <p:ext uri="{BB962C8B-B14F-4D97-AF65-F5344CB8AC3E}">
        <p14:creationId xmlns:p14="http://schemas.microsoft.com/office/powerpoint/2010/main" val="140244731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673A41F-7894-9DCD-7C90-68D884C9ABE1}"/>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05B93DC1-46C1-605B-BC2A-6B3E12634018}"/>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713A589D-CD4D-A934-CD08-05FF0452D979}"/>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21</a:t>
            </a:fld>
            <a:endParaRPr lang="en-GB"/>
          </a:p>
        </p:txBody>
      </p:sp>
      <p:sp>
        <p:nvSpPr>
          <p:cNvPr id="3" name="TextBox 2">
            <a:extLst>
              <a:ext uri="{FF2B5EF4-FFF2-40B4-BE49-F238E27FC236}">
                <a16:creationId xmlns:a16="http://schemas.microsoft.com/office/drawing/2014/main" id="{0F39C042-13F1-D706-9574-34E5D7F53B3A}"/>
              </a:ext>
            </a:extLst>
          </p:cNvPr>
          <p:cNvSpPr txBox="1"/>
          <p:nvPr/>
        </p:nvSpPr>
        <p:spPr>
          <a:xfrm>
            <a:off x="0" y="-14068"/>
            <a:ext cx="20105688" cy="584775"/>
          </a:xfrm>
          <a:prstGeom prst="rect">
            <a:avLst/>
          </a:prstGeom>
          <a:solidFill>
            <a:srgbClr val="7EB0DE"/>
          </a:solidFill>
        </p:spPr>
        <p:txBody>
          <a:bodyPr wrap="square" rtlCol="0">
            <a:spAutoFit/>
          </a:bodyPr>
          <a:lstStyle/>
          <a:p>
            <a:pPr algn="ctr" defTabSz="1507937">
              <a:spcAft>
                <a:spcPts val="1979"/>
              </a:spcAft>
              <a:defRPr/>
            </a:pPr>
            <a:r>
              <a:rPr lang="en-GB" sz="3200" b="1" dirty="0">
                <a:solidFill>
                  <a:schemeClr val="bg1"/>
                </a:solidFill>
                <a:latin typeface="Calibri" panose="020F0502020204030204"/>
              </a:rPr>
              <a:t>Cancer</a:t>
            </a:r>
          </a:p>
        </p:txBody>
      </p:sp>
      <p:sp>
        <p:nvSpPr>
          <p:cNvPr id="9" name="TextBox 8">
            <a:extLst>
              <a:ext uri="{FF2B5EF4-FFF2-40B4-BE49-F238E27FC236}">
                <a16:creationId xmlns:a16="http://schemas.microsoft.com/office/drawing/2014/main" id="{9A92DECB-9B25-DB5B-C724-014C7DACEE58}"/>
              </a:ext>
            </a:extLst>
          </p:cNvPr>
          <p:cNvSpPr txBox="1"/>
          <p:nvPr/>
        </p:nvSpPr>
        <p:spPr>
          <a:xfrm>
            <a:off x="184944" y="9031853"/>
            <a:ext cx="19583400" cy="1908215"/>
          </a:xfrm>
          <a:prstGeom prst="rect">
            <a:avLst/>
          </a:prstGeom>
          <a:noFill/>
        </p:spPr>
        <p:txBody>
          <a:bodyPr wrap="square" rtlCol="0">
            <a:spAutoFit/>
          </a:bodyPr>
          <a:lstStyle/>
          <a:p>
            <a:r>
              <a:rPr lang="en-GB" b="1" dirty="0">
                <a:solidFill>
                  <a:schemeClr val="accent1"/>
                </a:solidFill>
                <a:latin typeface="Verdana" panose="020B0604030504040204" pitchFamily="34" charset="0"/>
                <a:ea typeface="Verdana" panose="020B0604030504040204" pitchFamily="34" charset="0"/>
              </a:rPr>
              <a:t>Actions/Updates</a:t>
            </a:r>
          </a:p>
          <a:p>
            <a:pPr marL="285750" lvl="0" indent="-285750">
              <a:buFont typeface="Arial" panose="020B0604020202020204" pitchFamily="34" charset="0"/>
              <a:buChar char="•"/>
            </a:pPr>
            <a:r>
              <a:rPr lang="en-GB" sz="2000" dirty="0">
                <a:latin typeface="Verdana" panose="020B0604030504040204" pitchFamily="34" charset="0"/>
                <a:ea typeface="Verdana" panose="020B0604030504040204" pitchFamily="34" charset="0"/>
              </a:rPr>
              <a:t>The backlog has increased over the Summer and above the outlined trajectory.  The tumour sites with the largest proportion are Skin, Urology, Lower GI &amp; Gynaecology. </a:t>
            </a:r>
          </a:p>
          <a:p>
            <a:pPr marL="800100" lvl="1" indent="-342900">
              <a:buFont typeface="Arial" panose="020B0604020202020204" pitchFamily="34" charset="0"/>
              <a:buChar char="•"/>
            </a:pPr>
            <a:r>
              <a:rPr lang="en-GB" sz="2000" dirty="0">
                <a:latin typeface="Verdana" panose="020B0604030504040204" pitchFamily="34" charset="0"/>
                <a:ea typeface="Verdana" panose="020B0604030504040204" pitchFamily="34" charset="0"/>
              </a:rPr>
              <a:t>Skin actions include: Dermatology Locum commenced in post in August.  Additional outpatient activity planned for September 2025.  HCSE undertaking D&amp;C and process review support development of business case for longer term provision of services.</a:t>
            </a:r>
          </a:p>
          <a:p>
            <a:pPr marL="800100" lvl="1" indent="-342900">
              <a:buFont typeface="Arial" panose="020B0604020202020204" pitchFamily="34" charset="0"/>
              <a:buChar char="•"/>
            </a:pPr>
            <a:r>
              <a:rPr lang="en-GB" sz="2000" dirty="0">
                <a:latin typeface="Verdana" panose="020B0604030504040204" pitchFamily="34" charset="0"/>
                <a:ea typeface="Verdana" panose="020B0604030504040204" pitchFamily="34" charset="0"/>
              </a:rPr>
              <a:t>Gynaecology: Phase 1 of the Transformation of Gynaecological Oncology Services has commenced.  Phase 1 concludes October 2025.</a:t>
            </a:r>
          </a:p>
        </p:txBody>
      </p:sp>
      <p:cxnSp>
        <p:nvCxnSpPr>
          <p:cNvPr id="10" name="Straight Connector 9">
            <a:extLst>
              <a:ext uri="{FF2B5EF4-FFF2-40B4-BE49-F238E27FC236}">
                <a16:creationId xmlns:a16="http://schemas.microsoft.com/office/drawing/2014/main" id="{A9F36734-D320-F4EB-CDA9-7D65994B104C}"/>
              </a:ext>
            </a:extLst>
          </p:cNvPr>
          <p:cNvCxnSpPr/>
          <p:nvPr/>
        </p:nvCxnSpPr>
        <p:spPr>
          <a:xfrm>
            <a:off x="0" y="9007475"/>
            <a:ext cx="20105688" cy="0"/>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graphicFrame>
        <p:nvGraphicFramePr>
          <p:cNvPr id="5" name="Chart 4">
            <a:extLst>
              <a:ext uri="{FF2B5EF4-FFF2-40B4-BE49-F238E27FC236}">
                <a16:creationId xmlns:a16="http://schemas.microsoft.com/office/drawing/2014/main" id="{2BD62C3E-1F82-7ACE-8D59-68AB4B9BBE3B}"/>
              </a:ext>
            </a:extLst>
          </p:cNvPr>
          <p:cNvGraphicFramePr/>
          <p:nvPr/>
        </p:nvGraphicFramePr>
        <p:xfrm>
          <a:off x="527844" y="1504171"/>
          <a:ext cx="18897600" cy="7046085"/>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304247213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B65C696-DD81-1F19-7B84-FD2423FAAFB2}"/>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176319CE-6E14-261E-2ACB-EEDADF7F51AE}"/>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6B7C6C82-F207-7834-1C1D-A72CA4F0E00A}"/>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22</a:t>
            </a:fld>
            <a:endParaRPr lang="en-GB"/>
          </a:p>
        </p:txBody>
      </p:sp>
      <p:sp>
        <p:nvSpPr>
          <p:cNvPr id="3" name="TextBox 2">
            <a:extLst>
              <a:ext uri="{FF2B5EF4-FFF2-40B4-BE49-F238E27FC236}">
                <a16:creationId xmlns:a16="http://schemas.microsoft.com/office/drawing/2014/main" id="{7D6361AC-38AD-A182-DBCA-61E786F05684}"/>
              </a:ext>
            </a:extLst>
          </p:cNvPr>
          <p:cNvSpPr txBox="1"/>
          <p:nvPr/>
        </p:nvSpPr>
        <p:spPr>
          <a:xfrm>
            <a:off x="0" y="-14068"/>
            <a:ext cx="20105688" cy="584775"/>
          </a:xfrm>
          <a:prstGeom prst="rect">
            <a:avLst/>
          </a:prstGeom>
          <a:solidFill>
            <a:srgbClr val="7EB0DE"/>
          </a:solidFill>
        </p:spPr>
        <p:txBody>
          <a:bodyPr wrap="square" rtlCol="0">
            <a:spAutoFit/>
          </a:bodyPr>
          <a:lstStyle/>
          <a:p>
            <a:pPr algn="ctr" defTabSz="1507937">
              <a:spcAft>
                <a:spcPts val="1979"/>
              </a:spcAft>
              <a:defRPr/>
            </a:pPr>
            <a:r>
              <a:rPr lang="en-GB" sz="3200" b="1">
                <a:solidFill>
                  <a:schemeClr val="bg1"/>
                </a:solidFill>
                <a:latin typeface="Calibri" panose="020F0502020204030204"/>
              </a:rPr>
              <a:t>Follow-Ups &amp; Activity</a:t>
            </a:r>
            <a:endParaRPr lang="en-GB" sz="3200" b="1" dirty="0">
              <a:solidFill>
                <a:schemeClr val="bg1"/>
              </a:solidFill>
              <a:latin typeface="Calibri" panose="020F0502020204030204"/>
            </a:endParaRPr>
          </a:p>
        </p:txBody>
      </p:sp>
      <p:pic>
        <p:nvPicPr>
          <p:cNvPr id="6" name="Picture 5">
            <a:extLst>
              <a:ext uri="{FF2B5EF4-FFF2-40B4-BE49-F238E27FC236}">
                <a16:creationId xmlns:a16="http://schemas.microsoft.com/office/drawing/2014/main" id="{10253932-53B5-968E-4743-80B611CBAF79}"/>
              </a:ext>
            </a:extLst>
          </p:cNvPr>
          <p:cNvPicPr>
            <a:picLocks noChangeAspect="1"/>
          </p:cNvPicPr>
          <p:nvPr/>
        </p:nvPicPr>
        <p:blipFill>
          <a:blip r:embed="rId2"/>
          <a:stretch>
            <a:fillRect/>
          </a:stretch>
        </p:blipFill>
        <p:spPr>
          <a:xfrm>
            <a:off x="2559715" y="6078495"/>
            <a:ext cx="7342523" cy="4500786"/>
          </a:xfrm>
          <a:prstGeom prst="rect">
            <a:avLst/>
          </a:prstGeom>
        </p:spPr>
      </p:pic>
      <p:pic>
        <p:nvPicPr>
          <p:cNvPr id="9" name="Picture 8">
            <a:extLst>
              <a:ext uri="{FF2B5EF4-FFF2-40B4-BE49-F238E27FC236}">
                <a16:creationId xmlns:a16="http://schemas.microsoft.com/office/drawing/2014/main" id="{DB24CC8C-3E3D-42F6-CBC0-70FF0F605BCE}"/>
              </a:ext>
            </a:extLst>
          </p:cNvPr>
          <p:cNvPicPr>
            <a:picLocks noChangeAspect="1"/>
          </p:cNvPicPr>
          <p:nvPr/>
        </p:nvPicPr>
        <p:blipFill>
          <a:blip r:embed="rId3"/>
          <a:stretch>
            <a:fillRect/>
          </a:stretch>
        </p:blipFill>
        <p:spPr>
          <a:xfrm>
            <a:off x="10660844" y="6080515"/>
            <a:ext cx="7430265" cy="4623276"/>
          </a:xfrm>
          <a:prstGeom prst="rect">
            <a:avLst/>
          </a:prstGeom>
        </p:spPr>
      </p:pic>
      <p:pic>
        <p:nvPicPr>
          <p:cNvPr id="12" name="Picture 11">
            <a:extLst>
              <a:ext uri="{FF2B5EF4-FFF2-40B4-BE49-F238E27FC236}">
                <a16:creationId xmlns:a16="http://schemas.microsoft.com/office/drawing/2014/main" id="{372B5EBA-1B68-08E5-81A6-83F5DC066F07}"/>
              </a:ext>
            </a:extLst>
          </p:cNvPr>
          <p:cNvPicPr>
            <a:picLocks noChangeAspect="1"/>
          </p:cNvPicPr>
          <p:nvPr/>
        </p:nvPicPr>
        <p:blipFill>
          <a:blip r:embed="rId4"/>
          <a:stretch>
            <a:fillRect/>
          </a:stretch>
        </p:blipFill>
        <p:spPr>
          <a:xfrm>
            <a:off x="2559715" y="880571"/>
            <a:ext cx="7346868" cy="4774104"/>
          </a:xfrm>
          <a:prstGeom prst="rect">
            <a:avLst/>
          </a:prstGeom>
        </p:spPr>
      </p:pic>
      <p:pic>
        <p:nvPicPr>
          <p:cNvPr id="15" name="Picture 14">
            <a:extLst>
              <a:ext uri="{FF2B5EF4-FFF2-40B4-BE49-F238E27FC236}">
                <a16:creationId xmlns:a16="http://schemas.microsoft.com/office/drawing/2014/main" id="{4F6A4A92-C9E4-380B-5C4B-5D98B9AE467D}"/>
              </a:ext>
            </a:extLst>
          </p:cNvPr>
          <p:cNvPicPr>
            <a:picLocks noChangeAspect="1"/>
          </p:cNvPicPr>
          <p:nvPr/>
        </p:nvPicPr>
        <p:blipFill>
          <a:blip r:embed="rId5"/>
          <a:stretch>
            <a:fillRect/>
          </a:stretch>
        </p:blipFill>
        <p:spPr>
          <a:xfrm>
            <a:off x="10925888" y="882591"/>
            <a:ext cx="7090622" cy="4772084"/>
          </a:xfrm>
          <a:prstGeom prst="rect">
            <a:avLst/>
          </a:prstGeom>
        </p:spPr>
      </p:pic>
    </p:spTree>
    <p:extLst>
      <p:ext uri="{BB962C8B-B14F-4D97-AF65-F5344CB8AC3E}">
        <p14:creationId xmlns:p14="http://schemas.microsoft.com/office/powerpoint/2010/main" val="320206748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7E81158-C118-728D-6E97-786060E49778}"/>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E9D8C50A-E1B3-90C3-EAC4-B43DCF63811C}"/>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B9151C16-12EA-9039-F23B-A1B910CE044E}"/>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23</a:t>
            </a:fld>
            <a:endParaRPr lang="en-GB"/>
          </a:p>
        </p:txBody>
      </p:sp>
      <p:sp>
        <p:nvSpPr>
          <p:cNvPr id="3" name="TextBox 2">
            <a:extLst>
              <a:ext uri="{FF2B5EF4-FFF2-40B4-BE49-F238E27FC236}">
                <a16:creationId xmlns:a16="http://schemas.microsoft.com/office/drawing/2014/main" id="{FBB640D1-1564-330D-2391-A8DD67043A0B}"/>
              </a:ext>
            </a:extLst>
          </p:cNvPr>
          <p:cNvSpPr txBox="1"/>
          <p:nvPr/>
        </p:nvSpPr>
        <p:spPr>
          <a:xfrm>
            <a:off x="0" y="-14068"/>
            <a:ext cx="20105688" cy="584775"/>
          </a:xfrm>
          <a:prstGeom prst="rect">
            <a:avLst/>
          </a:prstGeom>
          <a:solidFill>
            <a:srgbClr val="7EB0DE"/>
          </a:solidFill>
        </p:spPr>
        <p:txBody>
          <a:bodyPr wrap="square" rtlCol="0">
            <a:spAutoFit/>
          </a:bodyPr>
          <a:lstStyle/>
          <a:p>
            <a:pPr algn="ctr" defTabSz="1507937">
              <a:spcAft>
                <a:spcPts val="1979"/>
              </a:spcAft>
              <a:defRPr/>
            </a:pPr>
            <a:r>
              <a:rPr lang="en-GB" sz="3200" b="1" dirty="0">
                <a:solidFill>
                  <a:schemeClr val="bg1"/>
                </a:solidFill>
                <a:latin typeface="Calibri" panose="020F0502020204030204"/>
              </a:rPr>
              <a:t>Mental Health &amp; Learning Disabilities</a:t>
            </a:r>
          </a:p>
        </p:txBody>
      </p:sp>
      <p:cxnSp>
        <p:nvCxnSpPr>
          <p:cNvPr id="15" name="Straight Connector 14">
            <a:extLst>
              <a:ext uri="{FF2B5EF4-FFF2-40B4-BE49-F238E27FC236}">
                <a16:creationId xmlns:a16="http://schemas.microsoft.com/office/drawing/2014/main" id="{19EDA504-FF05-85F9-129F-EA73CE40DF0C}"/>
              </a:ext>
            </a:extLst>
          </p:cNvPr>
          <p:cNvCxnSpPr/>
          <p:nvPr/>
        </p:nvCxnSpPr>
        <p:spPr>
          <a:xfrm>
            <a:off x="0" y="9388475"/>
            <a:ext cx="20105688" cy="0"/>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8F6F8F5C-7505-11C3-B85C-580F904D5887}"/>
              </a:ext>
            </a:extLst>
          </p:cNvPr>
          <p:cNvSpPr txBox="1"/>
          <p:nvPr/>
        </p:nvSpPr>
        <p:spPr>
          <a:xfrm>
            <a:off x="261144" y="9438045"/>
            <a:ext cx="19583400" cy="1641475"/>
          </a:xfrm>
          <a:prstGeom prst="rect">
            <a:avLst/>
          </a:prstGeom>
          <a:noFill/>
        </p:spPr>
        <p:txBody>
          <a:bodyPr wrap="square" rtlCol="0">
            <a:spAutoFit/>
          </a:bodyPr>
          <a:lstStyle/>
          <a:p>
            <a:r>
              <a:rPr lang="en-GB" b="1" dirty="0">
                <a:solidFill>
                  <a:schemeClr val="accent1"/>
                </a:solidFill>
                <a:latin typeface="Verdana" panose="020B0604030504040204" pitchFamily="34" charset="0"/>
                <a:ea typeface="Verdana" panose="020B0604030504040204" pitchFamily="34" charset="0"/>
              </a:rPr>
              <a:t>Actions/Updates</a:t>
            </a:r>
          </a:p>
          <a:p>
            <a:pPr marL="342900" lvl="0" indent="-342900" algn="just">
              <a:lnSpc>
                <a:spcPct val="107000"/>
              </a:lnSpc>
              <a:spcAft>
                <a:spcPts val="800"/>
              </a:spcAft>
              <a:buFont typeface="Symbol" panose="05050102010706020507" pitchFamily="18" charset="2"/>
              <a:buChar char=""/>
            </a:pPr>
            <a:r>
              <a:rPr lang="en-GB" sz="1800" dirty="0">
                <a:effectLst/>
                <a:latin typeface="Verdana" panose="020B0604030504040204" pitchFamily="34" charset="0"/>
                <a:ea typeface="Calibri" panose="020F0502020204030204" pitchFamily="34" charset="0"/>
                <a:cs typeface="Arial" panose="020B0604020202020204" pitchFamily="34" charset="0"/>
              </a:rPr>
              <a:t>Welsh Government has identified Mental Health and Learning Disabilities (MH&amp;LD) as an area of concern, with regards to oversight and escalation. Assurance has been sought with regards to the key areas of concern within the Service Group </a:t>
            </a:r>
          </a:p>
          <a:p>
            <a:pPr marL="342900" lvl="0" indent="-342900" algn="just">
              <a:lnSpc>
                <a:spcPct val="107000"/>
              </a:lnSpc>
              <a:spcAft>
                <a:spcPts val="800"/>
              </a:spcAft>
              <a:buFont typeface="Symbol" panose="05050102010706020507" pitchFamily="18" charset="2"/>
              <a:buChar char=""/>
            </a:pPr>
            <a:r>
              <a:rPr lang="en-GB" sz="1800" dirty="0">
                <a:effectLst/>
                <a:latin typeface="Verdana" panose="020B0604030504040204" pitchFamily="34" charset="0"/>
                <a:ea typeface="Calibri" panose="020F0502020204030204" pitchFamily="34" charset="0"/>
                <a:cs typeface="Arial" panose="020B0604020202020204" pitchFamily="34" charset="0"/>
              </a:rPr>
              <a:t>The Health Board has commenced work in advance of the receipt of the report and is setting up a Transformation Programme. This has been informed by a review of the service by an external advisor. </a:t>
            </a:r>
            <a:endParaRPr lang="en-GB"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7" name="Picture 6">
            <a:extLst>
              <a:ext uri="{FF2B5EF4-FFF2-40B4-BE49-F238E27FC236}">
                <a16:creationId xmlns:a16="http://schemas.microsoft.com/office/drawing/2014/main" id="{4B6C3BFE-254D-F594-E8A6-807E27669FA0}"/>
              </a:ext>
            </a:extLst>
          </p:cNvPr>
          <p:cNvPicPr>
            <a:picLocks noChangeAspect="1"/>
          </p:cNvPicPr>
          <p:nvPr/>
        </p:nvPicPr>
        <p:blipFill>
          <a:blip r:embed="rId2"/>
          <a:stretch>
            <a:fillRect/>
          </a:stretch>
        </p:blipFill>
        <p:spPr>
          <a:xfrm>
            <a:off x="3118644" y="882504"/>
            <a:ext cx="6934197" cy="3846000"/>
          </a:xfrm>
          <a:prstGeom prst="rect">
            <a:avLst/>
          </a:prstGeom>
        </p:spPr>
      </p:pic>
      <p:pic>
        <p:nvPicPr>
          <p:cNvPr id="10" name="Picture 9">
            <a:extLst>
              <a:ext uri="{FF2B5EF4-FFF2-40B4-BE49-F238E27FC236}">
                <a16:creationId xmlns:a16="http://schemas.microsoft.com/office/drawing/2014/main" id="{A3B662B1-4A6B-1802-8EA7-31F463AD1DB8}"/>
              </a:ext>
            </a:extLst>
          </p:cNvPr>
          <p:cNvPicPr>
            <a:picLocks noChangeAspect="1"/>
          </p:cNvPicPr>
          <p:nvPr/>
        </p:nvPicPr>
        <p:blipFill>
          <a:blip r:embed="rId3"/>
          <a:stretch>
            <a:fillRect/>
          </a:stretch>
        </p:blipFill>
        <p:spPr>
          <a:xfrm>
            <a:off x="11148094" y="941706"/>
            <a:ext cx="6446152" cy="3786797"/>
          </a:xfrm>
          <a:prstGeom prst="rect">
            <a:avLst/>
          </a:prstGeom>
        </p:spPr>
      </p:pic>
      <p:pic>
        <p:nvPicPr>
          <p:cNvPr id="13" name="Picture 12">
            <a:extLst>
              <a:ext uri="{FF2B5EF4-FFF2-40B4-BE49-F238E27FC236}">
                <a16:creationId xmlns:a16="http://schemas.microsoft.com/office/drawing/2014/main" id="{C7A868A7-1B62-5B62-4DE1-A13B8E71464E}"/>
              </a:ext>
            </a:extLst>
          </p:cNvPr>
          <p:cNvPicPr>
            <a:picLocks noChangeAspect="1"/>
          </p:cNvPicPr>
          <p:nvPr/>
        </p:nvPicPr>
        <p:blipFill>
          <a:blip r:embed="rId4"/>
          <a:stretch>
            <a:fillRect/>
          </a:stretch>
        </p:blipFill>
        <p:spPr>
          <a:xfrm>
            <a:off x="3118644" y="5149571"/>
            <a:ext cx="6934197" cy="3909367"/>
          </a:xfrm>
          <a:prstGeom prst="rect">
            <a:avLst/>
          </a:prstGeom>
        </p:spPr>
      </p:pic>
      <p:pic>
        <p:nvPicPr>
          <p:cNvPr id="17" name="Picture 16">
            <a:extLst>
              <a:ext uri="{FF2B5EF4-FFF2-40B4-BE49-F238E27FC236}">
                <a16:creationId xmlns:a16="http://schemas.microsoft.com/office/drawing/2014/main" id="{76A94616-A36C-3257-8787-F4CF89C11249}"/>
              </a:ext>
            </a:extLst>
          </p:cNvPr>
          <p:cNvPicPr>
            <a:picLocks noChangeAspect="1"/>
          </p:cNvPicPr>
          <p:nvPr/>
        </p:nvPicPr>
        <p:blipFill>
          <a:blip r:embed="rId5"/>
          <a:stretch>
            <a:fillRect/>
          </a:stretch>
        </p:blipFill>
        <p:spPr>
          <a:xfrm>
            <a:off x="11148094" y="5099502"/>
            <a:ext cx="6446152" cy="3909368"/>
          </a:xfrm>
          <a:prstGeom prst="rect">
            <a:avLst/>
          </a:prstGeom>
        </p:spPr>
      </p:pic>
    </p:spTree>
    <p:extLst>
      <p:ext uri="{BB962C8B-B14F-4D97-AF65-F5344CB8AC3E}">
        <p14:creationId xmlns:p14="http://schemas.microsoft.com/office/powerpoint/2010/main" val="375099545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645E0F5-92AE-7867-F7AA-1AA502BA6196}"/>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AD458F0C-9812-44F6-A332-F832FAD5680C}"/>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977EABB2-A5DB-F2DC-142C-5FB62CE7AF1B}"/>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24</a:t>
            </a:fld>
            <a:endParaRPr lang="en-GB"/>
          </a:p>
        </p:txBody>
      </p:sp>
      <p:sp>
        <p:nvSpPr>
          <p:cNvPr id="3" name="TextBox 2">
            <a:extLst>
              <a:ext uri="{FF2B5EF4-FFF2-40B4-BE49-F238E27FC236}">
                <a16:creationId xmlns:a16="http://schemas.microsoft.com/office/drawing/2014/main" id="{86FC3EF8-4FEA-BA23-F42E-7D47B6DFA779}"/>
              </a:ext>
            </a:extLst>
          </p:cNvPr>
          <p:cNvSpPr txBox="1"/>
          <p:nvPr/>
        </p:nvSpPr>
        <p:spPr>
          <a:xfrm>
            <a:off x="0" y="-14068"/>
            <a:ext cx="20105688" cy="584775"/>
          </a:xfrm>
          <a:prstGeom prst="rect">
            <a:avLst/>
          </a:prstGeom>
          <a:solidFill>
            <a:srgbClr val="7EB0DE"/>
          </a:solidFill>
        </p:spPr>
        <p:txBody>
          <a:bodyPr wrap="square" rtlCol="0">
            <a:spAutoFit/>
          </a:bodyPr>
          <a:lstStyle/>
          <a:p>
            <a:pPr algn="ctr" defTabSz="1507937">
              <a:spcAft>
                <a:spcPts val="1979"/>
              </a:spcAft>
              <a:defRPr/>
            </a:pPr>
            <a:r>
              <a:rPr lang="en-GB" sz="3200" b="1" dirty="0">
                <a:solidFill>
                  <a:schemeClr val="bg1"/>
                </a:solidFill>
                <a:latin typeface="Calibri" panose="020F0502020204030204"/>
              </a:rPr>
              <a:t>Child and Adolescent Mental Health Service (CAMHS)</a:t>
            </a:r>
          </a:p>
        </p:txBody>
      </p:sp>
      <p:cxnSp>
        <p:nvCxnSpPr>
          <p:cNvPr id="12" name="Straight Connector 11">
            <a:extLst>
              <a:ext uri="{FF2B5EF4-FFF2-40B4-BE49-F238E27FC236}">
                <a16:creationId xmlns:a16="http://schemas.microsoft.com/office/drawing/2014/main" id="{FE2E330C-A9AE-72DE-9F6E-56F0B4129880}"/>
              </a:ext>
            </a:extLst>
          </p:cNvPr>
          <p:cNvCxnSpPr/>
          <p:nvPr/>
        </p:nvCxnSpPr>
        <p:spPr>
          <a:xfrm>
            <a:off x="0" y="9312275"/>
            <a:ext cx="20105688" cy="0"/>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347CE397-25D0-5A7B-53F6-C1E9E09C508E}"/>
              </a:ext>
            </a:extLst>
          </p:cNvPr>
          <p:cNvSpPr txBox="1"/>
          <p:nvPr/>
        </p:nvSpPr>
        <p:spPr>
          <a:xfrm>
            <a:off x="261144" y="9401135"/>
            <a:ext cx="19583400" cy="1908215"/>
          </a:xfrm>
          <a:prstGeom prst="rect">
            <a:avLst/>
          </a:prstGeom>
          <a:noFill/>
        </p:spPr>
        <p:txBody>
          <a:bodyPr wrap="square" rtlCol="0">
            <a:spAutoFit/>
          </a:bodyPr>
          <a:lstStyle/>
          <a:p>
            <a:r>
              <a:rPr lang="en-GB" b="1" dirty="0">
                <a:solidFill>
                  <a:schemeClr val="accent1"/>
                </a:solidFill>
                <a:latin typeface="Verdana" panose="020B0604030504040204" pitchFamily="34" charset="0"/>
                <a:ea typeface="Verdana" panose="020B0604030504040204" pitchFamily="34" charset="0"/>
              </a:rPr>
              <a:t>Actions/Updates</a:t>
            </a:r>
          </a:p>
          <a:p>
            <a:pPr marL="285750" lvl="0" indent="-285750">
              <a:buFont typeface="Arial" panose="020B0604020202020204" pitchFamily="34" charset="0"/>
              <a:buChar char="•"/>
            </a:pPr>
            <a:r>
              <a:rPr lang="en-GB" sz="2000" b="1" dirty="0">
                <a:latin typeface="Verdana" panose="020B0604030504040204" pitchFamily="34" charset="0"/>
                <a:ea typeface="Verdana" panose="020B0604030504040204" pitchFamily="34" charset="0"/>
              </a:rPr>
              <a:t>CAMHS Part 1B – </a:t>
            </a:r>
            <a:r>
              <a:rPr lang="en-GB" sz="2000" dirty="0">
                <a:latin typeface="Verdana" panose="020B0604030504040204" pitchFamily="34" charset="0"/>
                <a:ea typeface="Verdana" panose="020B0604030504040204" pitchFamily="34" charset="0"/>
              </a:rPr>
              <a:t>Performance against Part 1B will remain a challenge until the backlog of &gt;28-day waiters is cleared. However, the recovery plan put in place will support this, and the planned Demand and Capacity review will help to identify the gap.</a:t>
            </a:r>
          </a:p>
          <a:p>
            <a:pPr marL="285750" lvl="0" indent="-285750">
              <a:buFont typeface="Arial" panose="020B0604020202020204" pitchFamily="34" charset="0"/>
              <a:buChar char="•"/>
            </a:pPr>
            <a:r>
              <a:rPr lang="en-GB" sz="2000" dirty="0">
                <a:latin typeface="Verdana" panose="020B0604030504040204" pitchFamily="34" charset="0"/>
                <a:ea typeface="Verdana" panose="020B0604030504040204" pitchFamily="34" charset="0"/>
              </a:rPr>
              <a:t>CAMHS part 1B now shows a slight increase from previously reported performance to 53% for the last reporting period (July) from a previous position of 30% - the team have provided assurance that performance will meet the profile in a few months. Part 1A has been maintained at 81%, with Part 2 also maintaining performance against the trajectory reporting 93% in July. </a:t>
            </a:r>
          </a:p>
        </p:txBody>
      </p:sp>
      <p:pic>
        <p:nvPicPr>
          <p:cNvPr id="16" name="Picture 15">
            <a:extLst>
              <a:ext uri="{FF2B5EF4-FFF2-40B4-BE49-F238E27FC236}">
                <a16:creationId xmlns:a16="http://schemas.microsoft.com/office/drawing/2014/main" id="{3B020FF5-F31C-49EE-8018-7F030D467BE4}"/>
              </a:ext>
            </a:extLst>
          </p:cNvPr>
          <p:cNvPicPr>
            <a:picLocks noChangeAspect="1"/>
          </p:cNvPicPr>
          <p:nvPr/>
        </p:nvPicPr>
        <p:blipFill>
          <a:blip r:embed="rId2"/>
          <a:stretch>
            <a:fillRect/>
          </a:stretch>
        </p:blipFill>
        <p:spPr>
          <a:xfrm>
            <a:off x="11172328" y="5159841"/>
            <a:ext cx="6991506" cy="3847633"/>
          </a:xfrm>
          <a:prstGeom prst="rect">
            <a:avLst/>
          </a:prstGeom>
        </p:spPr>
      </p:pic>
      <p:pic>
        <p:nvPicPr>
          <p:cNvPr id="7" name="Picture 6">
            <a:extLst>
              <a:ext uri="{FF2B5EF4-FFF2-40B4-BE49-F238E27FC236}">
                <a16:creationId xmlns:a16="http://schemas.microsoft.com/office/drawing/2014/main" id="{A112FAAE-73C9-8803-F466-B61FBBCEE042}"/>
              </a:ext>
            </a:extLst>
          </p:cNvPr>
          <p:cNvPicPr>
            <a:picLocks noChangeAspect="1"/>
          </p:cNvPicPr>
          <p:nvPr/>
        </p:nvPicPr>
        <p:blipFill>
          <a:blip r:embed="rId3"/>
          <a:stretch>
            <a:fillRect/>
          </a:stretch>
        </p:blipFill>
        <p:spPr>
          <a:xfrm>
            <a:off x="11159277" y="922083"/>
            <a:ext cx="7080036" cy="3740519"/>
          </a:xfrm>
          <a:prstGeom prst="rect">
            <a:avLst/>
          </a:prstGeom>
        </p:spPr>
      </p:pic>
      <p:pic>
        <p:nvPicPr>
          <p:cNvPr id="11" name="Picture 10">
            <a:extLst>
              <a:ext uri="{FF2B5EF4-FFF2-40B4-BE49-F238E27FC236}">
                <a16:creationId xmlns:a16="http://schemas.microsoft.com/office/drawing/2014/main" id="{C566F060-0E99-7892-9020-498800F79075}"/>
              </a:ext>
            </a:extLst>
          </p:cNvPr>
          <p:cNvPicPr>
            <a:picLocks noChangeAspect="1"/>
          </p:cNvPicPr>
          <p:nvPr/>
        </p:nvPicPr>
        <p:blipFill>
          <a:blip r:embed="rId4"/>
          <a:stretch>
            <a:fillRect/>
          </a:stretch>
        </p:blipFill>
        <p:spPr>
          <a:xfrm>
            <a:off x="2565947" y="5272207"/>
            <a:ext cx="6991506" cy="3735268"/>
          </a:xfrm>
          <a:prstGeom prst="rect">
            <a:avLst/>
          </a:prstGeom>
        </p:spPr>
      </p:pic>
      <p:pic>
        <p:nvPicPr>
          <p:cNvPr id="15" name="Picture 14">
            <a:extLst>
              <a:ext uri="{FF2B5EF4-FFF2-40B4-BE49-F238E27FC236}">
                <a16:creationId xmlns:a16="http://schemas.microsoft.com/office/drawing/2014/main" id="{55B0D740-3611-15D4-45D0-FBDCF747DD45}"/>
              </a:ext>
            </a:extLst>
          </p:cNvPr>
          <p:cNvPicPr>
            <a:picLocks noChangeAspect="1"/>
          </p:cNvPicPr>
          <p:nvPr/>
        </p:nvPicPr>
        <p:blipFill>
          <a:blip r:embed="rId5"/>
          <a:stretch>
            <a:fillRect/>
          </a:stretch>
        </p:blipFill>
        <p:spPr>
          <a:xfrm>
            <a:off x="2565948" y="927335"/>
            <a:ext cx="6763504" cy="3735267"/>
          </a:xfrm>
          <a:prstGeom prst="rect">
            <a:avLst/>
          </a:prstGeom>
        </p:spPr>
      </p:pic>
    </p:spTree>
    <p:extLst>
      <p:ext uri="{BB962C8B-B14F-4D97-AF65-F5344CB8AC3E}">
        <p14:creationId xmlns:p14="http://schemas.microsoft.com/office/powerpoint/2010/main" val="252555195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33135A8-C6F3-184F-3121-EBE3C24F4449}"/>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C84E1B93-AA72-B54B-0FD2-E75CD1F2EE4B}"/>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A677A5C9-9374-9D6C-176C-43381AF956EF}"/>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25</a:t>
            </a:fld>
            <a:endParaRPr lang="en-GB"/>
          </a:p>
        </p:txBody>
      </p:sp>
      <p:sp>
        <p:nvSpPr>
          <p:cNvPr id="3" name="TextBox 2">
            <a:extLst>
              <a:ext uri="{FF2B5EF4-FFF2-40B4-BE49-F238E27FC236}">
                <a16:creationId xmlns:a16="http://schemas.microsoft.com/office/drawing/2014/main" id="{584B39D5-BEBA-3A00-C491-795C2C3F0E6C}"/>
              </a:ext>
            </a:extLst>
          </p:cNvPr>
          <p:cNvSpPr txBox="1"/>
          <p:nvPr/>
        </p:nvSpPr>
        <p:spPr>
          <a:xfrm>
            <a:off x="0" y="0"/>
            <a:ext cx="20105688" cy="584775"/>
          </a:xfrm>
          <a:prstGeom prst="rect">
            <a:avLst/>
          </a:prstGeom>
          <a:solidFill>
            <a:srgbClr val="7EB0DE"/>
          </a:solidFill>
        </p:spPr>
        <p:txBody>
          <a:bodyPr wrap="square" rtlCol="0">
            <a:spAutoFit/>
          </a:bodyPr>
          <a:lstStyle/>
          <a:p>
            <a:pPr algn="ctr" defTabSz="1507937">
              <a:spcAft>
                <a:spcPts val="1979"/>
              </a:spcAft>
              <a:defRPr/>
            </a:pPr>
            <a:r>
              <a:rPr lang="en-GB" sz="3200" b="1" dirty="0">
                <a:solidFill>
                  <a:schemeClr val="bg1"/>
                </a:solidFill>
                <a:latin typeface="Calibri" panose="020F0502020204030204"/>
              </a:rPr>
              <a:t>Patient Experience &amp; Concerns</a:t>
            </a:r>
          </a:p>
        </p:txBody>
      </p:sp>
      <p:cxnSp>
        <p:nvCxnSpPr>
          <p:cNvPr id="12" name="Straight Connector 11">
            <a:extLst>
              <a:ext uri="{FF2B5EF4-FFF2-40B4-BE49-F238E27FC236}">
                <a16:creationId xmlns:a16="http://schemas.microsoft.com/office/drawing/2014/main" id="{C89215BB-38AB-63EF-B33D-9643A160852E}"/>
              </a:ext>
            </a:extLst>
          </p:cNvPr>
          <p:cNvCxnSpPr/>
          <p:nvPr/>
        </p:nvCxnSpPr>
        <p:spPr>
          <a:xfrm>
            <a:off x="0" y="9464675"/>
            <a:ext cx="20105688" cy="0"/>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0A1974E4-BBE3-03D9-E5E6-1C1AF8EAF797}"/>
              </a:ext>
            </a:extLst>
          </p:cNvPr>
          <p:cNvSpPr txBox="1"/>
          <p:nvPr/>
        </p:nvSpPr>
        <p:spPr>
          <a:xfrm>
            <a:off x="261144" y="9652280"/>
            <a:ext cx="19583400" cy="1849417"/>
          </a:xfrm>
          <a:prstGeom prst="rect">
            <a:avLst/>
          </a:prstGeom>
          <a:noFill/>
        </p:spPr>
        <p:txBody>
          <a:bodyPr wrap="square" rtlCol="0">
            <a:spAutoFit/>
          </a:bodyPr>
          <a:lstStyle/>
          <a:p>
            <a:r>
              <a:rPr lang="en-GB" b="1" dirty="0">
                <a:solidFill>
                  <a:schemeClr val="accent1"/>
                </a:solidFill>
                <a:latin typeface="Verdana" panose="020B0604030504040204" pitchFamily="34" charset="0"/>
                <a:ea typeface="Verdana" panose="020B0604030504040204" pitchFamily="34" charset="0"/>
              </a:rPr>
              <a:t>Actions/Updates</a:t>
            </a:r>
          </a:p>
          <a:p>
            <a:pPr marL="342900" lvl="0" indent="-342900" algn="just">
              <a:lnSpc>
                <a:spcPct val="107000"/>
              </a:lnSpc>
              <a:spcAft>
                <a:spcPts val="800"/>
              </a:spcAft>
              <a:buFont typeface="Symbol" panose="05050102010706020507" pitchFamily="18" charset="2"/>
              <a:buChar char=""/>
            </a:pPr>
            <a:r>
              <a:rPr lang="en-GB" sz="1800" dirty="0">
                <a:effectLst/>
                <a:latin typeface="Verdana" panose="020B0604030504040204" pitchFamily="34" charset="0"/>
                <a:ea typeface="Calibri" panose="020F0502020204030204" pitchFamily="34" charset="0"/>
                <a:cs typeface="Arial" panose="020B0604020202020204" pitchFamily="34" charset="0"/>
              </a:rPr>
              <a:t>There were </a:t>
            </a:r>
            <a:r>
              <a:rPr lang="en-GB" dirty="0">
                <a:latin typeface="Verdana" panose="020B0604030504040204" pitchFamily="34" charset="0"/>
                <a:ea typeface="Calibri" panose="020F0502020204030204" pitchFamily="34" charset="0"/>
                <a:cs typeface="Arial" panose="020B0604020202020204" pitchFamily="34" charset="0"/>
              </a:rPr>
              <a:t>5,853</a:t>
            </a:r>
            <a:r>
              <a:rPr lang="en-GB" sz="1800" dirty="0">
                <a:effectLst/>
                <a:latin typeface="Verdana" panose="020B0604030504040204" pitchFamily="34" charset="0"/>
                <a:ea typeface="Calibri" panose="020F0502020204030204" pitchFamily="34" charset="0"/>
                <a:cs typeface="Arial" panose="020B0604020202020204" pitchFamily="34" charset="0"/>
              </a:rPr>
              <a:t> friends and family surveys completed in August 2025 which is a reduction on the previous month where 6,992 surveys were completed</a:t>
            </a:r>
            <a:r>
              <a:rPr lang="en-GB" sz="1800" dirty="0">
                <a:solidFill>
                  <a:srgbClr val="FF0000"/>
                </a:solidFill>
                <a:effectLst/>
                <a:latin typeface="Verdana" panose="020B0604030504040204" pitchFamily="34" charset="0"/>
                <a:ea typeface="Calibri" panose="020F0502020204030204" pitchFamily="34" charset="0"/>
                <a:cs typeface="Arial" panose="020B0604020202020204" pitchFamily="34" charset="0"/>
              </a:rPr>
              <a:t>.</a:t>
            </a:r>
          </a:p>
          <a:p>
            <a:pPr marL="342900" lvl="0" indent="-342900" algn="just">
              <a:lnSpc>
                <a:spcPct val="107000"/>
              </a:lnSpc>
              <a:spcAft>
                <a:spcPts val="800"/>
              </a:spcAft>
              <a:buFont typeface="Symbol" panose="05050102010706020507" pitchFamily="18" charset="2"/>
              <a:buChar char=""/>
            </a:pPr>
            <a:r>
              <a:rPr lang="en-GB" dirty="0">
                <a:latin typeface="Verdana" panose="020B0604030504040204" pitchFamily="34" charset="0"/>
                <a:ea typeface="Calibri" panose="020F0502020204030204" pitchFamily="34" charset="0"/>
                <a:cs typeface="Arial" panose="020B0604020202020204" pitchFamily="34" charset="0"/>
              </a:rPr>
              <a:t>Of those surveys completed, the 92% of patients would highly recommend the services they received. </a:t>
            </a:r>
          </a:p>
          <a:p>
            <a:pPr marL="342900" lvl="0" indent="-342900" algn="just">
              <a:lnSpc>
                <a:spcPct val="107000"/>
              </a:lnSpc>
              <a:spcAft>
                <a:spcPts val="800"/>
              </a:spcAft>
              <a:buFont typeface="Symbol" panose="05050102010706020507" pitchFamily="18" charset="2"/>
              <a:buChar char=""/>
            </a:pPr>
            <a:r>
              <a:rPr lang="en-GB" sz="1800" dirty="0">
                <a:effectLst/>
                <a:latin typeface="Verdana" panose="020B0604030504040204" pitchFamily="34" charset="0"/>
                <a:ea typeface="Calibri" panose="020F0502020204030204" pitchFamily="34" charset="0"/>
                <a:cs typeface="Arial" panose="020B0604020202020204" pitchFamily="34" charset="0"/>
              </a:rPr>
              <a:t> There were 207 concerns receive in June 2025, and 62% of those concerns had responses sent within 30 days in June. </a:t>
            </a:r>
          </a:p>
          <a:p>
            <a:pPr marL="342900" lvl="0" indent="-342900" algn="just">
              <a:lnSpc>
                <a:spcPct val="107000"/>
              </a:lnSpc>
              <a:spcAft>
                <a:spcPts val="800"/>
              </a:spcAft>
              <a:buFont typeface="Symbol" panose="05050102010706020507" pitchFamily="18" charset="2"/>
              <a:buChar char=""/>
            </a:pP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7" name="Picture 6">
            <a:extLst>
              <a:ext uri="{FF2B5EF4-FFF2-40B4-BE49-F238E27FC236}">
                <a16:creationId xmlns:a16="http://schemas.microsoft.com/office/drawing/2014/main" id="{ED965E07-4A2E-8F3F-2662-DC0845CC1B40}"/>
              </a:ext>
            </a:extLst>
          </p:cNvPr>
          <p:cNvPicPr>
            <a:picLocks noChangeAspect="1"/>
          </p:cNvPicPr>
          <p:nvPr/>
        </p:nvPicPr>
        <p:blipFill>
          <a:blip r:embed="rId2"/>
          <a:stretch>
            <a:fillRect/>
          </a:stretch>
        </p:blipFill>
        <p:spPr>
          <a:xfrm>
            <a:off x="2890044" y="5310743"/>
            <a:ext cx="7162800" cy="3773492"/>
          </a:xfrm>
          <a:prstGeom prst="rect">
            <a:avLst/>
          </a:prstGeom>
        </p:spPr>
      </p:pic>
      <p:pic>
        <p:nvPicPr>
          <p:cNvPr id="10" name="Picture 9">
            <a:extLst>
              <a:ext uri="{FF2B5EF4-FFF2-40B4-BE49-F238E27FC236}">
                <a16:creationId xmlns:a16="http://schemas.microsoft.com/office/drawing/2014/main" id="{7911E103-24B9-9B85-B7DF-B95EACB1104A}"/>
              </a:ext>
            </a:extLst>
          </p:cNvPr>
          <p:cNvPicPr>
            <a:picLocks noChangeAspect="1"/>
          </p:cNvPicPr>
          <p:nvPr/>
        </p:nvPicPr>
        <p:blipFill>
          <a:blip r:embed="rId3"/>
          <a:stretch>
            <a:fillRect/>
          </a:stretch>
        </p:blipFill>
        <p:spPr>
          <a:xfrm>
            <a:off x="11014085" y="5284301"/>
            <a:ext cx="6459099" cy="3950498"/>
          </a:xfrm>
          <a:prstGeom prst="rect">
            <a:avLst/>
          </a:prstGeom>
        </p:spPr>
      </p:pic>
      <p:pic>
        <p:nvPicPr>
          <p:cNvPr id="15" name="Picture 14">
            <a:extLst>
              <a:ext uri="{FF2B5EF4-FFF2-40B4-BE49-F238E27FC236}">
                <a16:creationId xmlns:a16="http://schemas.microsoft.com/office/drawing/2014/main" id="{BC4D53BA-B47A-AFDD-CB12-CCFA9B239FB4}"/>
              </a:ext>
            </a:extLst>
          </p:cNvPr>
          <p:cNvPicPr>
            <a:picLocks noChangeAspect="1"/>
          </p:cNvPicPr>
          <p:nvPr/>
        </p:nvPicPr>
        <p:blipFill>
          <a:blip r:embed="rId4"/>
          <a:stretch>
            <a:fillRect/>
          </a:stretch>
        </p:blipFill>
        <p:spPr>
          <a:xfrm>
            <a:off x="2890044" y="814651"/>
            <a:ext cx="7162800" cy="3950496"/>
          </a:xfrm>
          <a:prstGeom prst="rect">
            <a:avLst/>
          </a:prstGeom>
        </p:spPr>
      </p:pic>
      <p:pic>
        <p:nvPicPr>
          <p:cNvPr id="18" name="Picture 17">
            <a:extLst>
              <a:ext uri="{FF2B5EF4-FFF2-40B4-BE49-F238E27FC236}">
                <a16:creationId xmlns:a16="http://schemas.microsoft.com/office/drawing/2014/main" id="{099450B8-2706-D8CA-58B2-64F95E975E8D}"/>
              </a:ext>
            </a:extLst>
          </p:cNvPr>
          <p:cNvPicPr>
            <a:picLocks noChangeAspect="1"/>
          </p:cNvPicPr>
          <p:nvPr/>
        </p:nvPicPr>
        <p:blipFill>
          <a:blip r:embed="rId5"/>
          <a:stretch>
            <a:fillRect/>
          </a:stretch>
        </p:blipFill>
        <p:spPr>
          <a:xfrm>
            <a:off x="11014085" y="814650"/>
            <a:ext cx="6459098" cy="3950497"/>
          </a:xfrm>
          <a:prstGeom prst="rect">
            <a:avLst/>
          </a:prstGeom>
        </p:spPr>
      </p:pic>
    </p:spTree>
    <p:extLst>
      <p:ext uri="{BB962C8B-B14F-4D97-AF65-F5344CB8AC3E}">
        <p14:creationId xmlns:p14="http://schemas.microsoft.com/office/powerpoint/2010/main" val="339345338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black background with blue text&#10;&#10;Description automatically generated">
            <a:extLst>
              <a:ext uri="{FF2B5EF4-FFF2-40B4-BE49-F238E27FC236}">
                <a16:creationId xmlns:a16="http://schemas.microsoft.com/office/drawing/2014/main" id="{77635712-E715-2BDF-052D-CF3FD270B9ED}"/>
              </a:ext>
            </a:extLst>
          </p:cNvPr>
          <p:cNvPicPr>
            <a:picLocks noChangeAspect="1"/>
          </p:cNvPicPr>
          <p:nvPr/>
        </p:nvPicPr>
        <p:blipFill>
          <a:blip r:embed="rId2"/>
          <a:stretch>
            <a:fillRect/>
          </a:stretch>
        </p:blipFill>
        <p:spPr>
          <a:xfrm>
            <a:off x="16247330" y="10112093"/>
            <a:ext cx="3690672" cy="1141755"/>
          </a:xfrm>
          <a:prstGeom prst="rect">
            <a:avLst/>
          </a:prstGeom>
        </p:spPr>
      </p:pic>
      <p:sp>
        <p:nvSpPr>
          <p:cNvPr id="5" name="Content Placeholder 2">
            <a:extLst>
              <a:ext uri="{FF2B5EF4-FFF2-40B4-BE49-F238E27FC236}">
                <a16:creationId xmlns:a16="http://schemas.microsoft.com/office/drawing/2014/main" id="{63526F23-AF7E-948A-C82D-90EB383145A7}"/>
              </a:ext>
            </a:extLst>
          </p:cNvPr>
          <p:cNvSpPr txBox="1">
            <a:spLocks/>
          </p:cNvSpPr>
          <p:nvPr/>
        </p:nvSpPr>
        <p:spPr>
          <a:xfrm>
            <a:off x="635796" y="1463676"/>
            <a:ext cx="18561049" cy="8305801"/>
          </a:xfrm>
          <a:prstGeom prst="rect">
            <a:avLst/>
          </a:prstGeom>
        </p:spPr>
        <p:txBody>
          <a:bodyPr>
            <a:normAutofit/>
          </a:bodyPr>
          <a:lst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a:lstStyle>
          <a:p>
            <a:pPr defTabSz="914413">
              <a:defRPr/>
            </a:pPr>
            <a:endParaRPr lang="en-GB" sz="2800" kern="0" dirty="0">
              <a:solidFill>
                <a:srgbClr val="002060"/>
              </a:solidFill>
              <a:latin typeface="Arial" panose="020B0604020202020204" pitchFamily="34" charset="0"/>
              <a:cs typeface="Arial" panose="020B0604020202020204" pitchFamily="34" charset="0"/>
            </a:endParaRPr>
          </a:p>
        </p:txBody>
      </p:sp>
      <p:sp>
        <p:nvSpPr>
          <p:cNvPr id="8" name="TextBox 7">
            <a:extLst>
              <a:ext uri="{FF2B5EF4-FFF2-40B4-BE49-F238E27FC236}">
                <a16:creationId xmlns:a16="http://schemas.microsoft.com/office/drawing/2014/main" id="{2754B9F0-21D9-5966-A529-E4824F27F6FA}"/>
              </a:ext>
            </a:extLst>
          </p:cNvPr>
          <p:cNvSpPr txBox="1"/>
          <p:nvPr/>
        </p:nvSpPr>
        <p:spPr>
          <a:xfrm>
            <a:off x="191333" y="1667958"/>
            <a:ext cx="6151358" cy="9154814"/>
          </a:xfrm>
          <a:prstGeom prst="rect">
            <a:avLst/>
          </a:prstGeom>
          <a:noFill/>
        </p:spPr>
        <p:txBody>
          <a:bodyPr wrap="square">
            <a:spAutoFit/>
          </a:bodyPr>
          <a:lstStyle/>
          <a:p>
            <a:pPr defTabSz="1075350">
              <a:defRPr/>
            </a:pPr>
            <a:r>
              <a:rPr lang="en-GB" sz="1814" b="1" dirty="0">
                <a:solidFill>
                  <a:prstClr val="black"/>
                </a:solidFill>
                <a:latin typeface="Verdana" panose="020B0604030504040204" pitchFamily="34" charset="0"/>
                <a:ea typeface="Verdana" panose="020B0604030504040204" pitchFamily="34" charset="0"/>
                <a:cs typeface="Arial" panose="020B0604020202020204" pitchFamily="34" charset="0"/>
              </a:rPr>
              <a:t>What is the data telling us?</a:t>
            </a:r>
          </a:p>
          <a:p>
            <a:pPr marL="282738" indent="-282738" algn="just" defTabSz="1075350">
              <a:buFont typeface="Arial" panose="020B0604020202020204" pitchFamily="34" charset="0"/>
              <a:buChar char="•"/>
              <a:defRPr/>
            </a:pPr>
            <a:r>
              <a:rPr lang="en-GB" sz="1732" dirty="0">
                <a:solidFill>
                  <a:prstClr val="black"/>
                </a:solidFill>
                <a:latin typeface="Verdana" panose="020B0604030504040204" pitchFamily="34" charset="0"/>
                <a:ea typeface="Verdana" panose="020B0604030504040204" pitchFamily="34" charset="0"/>
                <a:cs typeface="Arial" panose="020B0604020202020204" pitchFamily="34" charset="0"/>
              </a:rPr>
              <a:t>Graph 1 – is indicating that a number of complaints are not compliant with the 30 working day target for responding to formal complaints in line with the Putting Things Right Guidance.</a:t>
            </a:r>
          </a:p>
          <a:p>
            <a:pPr marL="282738" indent="-282738" algn="just" defTabSz="1075350">
              <a:buFont typeface="Arial" panose="020B0604020202020204" pitchFamily="34" charset="0"/>
              <a:buChar char="•"/>
              <a:defRPr/>
            </a:pPr>
            <a:r>
              <a:rPr lang="en-GB" sz="1732" dirty="0">
                <a:solidFill>
                  <a:prstClr val="black"/>
                </a:solidFill>
                <a:latin typeface="Verdana" panose="020B0604030504040204" pitchFamily="34" charset="0"/>
                <a:ea typeface="Verdana" panose="020B0604030504040204" pitchFamily="34" charset="0"/>
                <a:cs typeface="Arial" panose="020B0604020202020204" pitchFamily="34" charset="0"/>
              </a:rPr>
              <a:t>Graph 2 - 160 new formal complaints in August which is a decrease compared to 192 in July.</a:t>
            </a:r>
          </a:p>
          <a:p>
            <a:pPr marL="282738" indent="-282738" algn="just" defTabSz="1075350">
              <a:buFont typeface="Arial" panose="020B0604020202020204" pitchFamily="34" charset="0"/>
              <a:buChar char="•"/>
              <a:defRPr/>
            </a:pPr>
            <a:r>
              <a:rPr lang="en-GB" sz="1732" dirty="0">
                <a:solidFill>
                  <a:prstClr val="black"/>
                </a:solidFill>
                <a:latin typeface="Verdana" panose="020B0604030504040204" pitchFamily="34" charset="0"/>
                <a:ea typeface="Verdana" panose="020B0604030504040204" pitchFamily="34" charset="0"/>
                <a:cs typeface="Arial" panose="020B0604020202020204" pitchFamily="34" charset="0"/>
              </a:rPr>
              <a:t>Graph 3 - The average number of days taken to close a formal complaint does appear to be reducing over the last 6 months. Average days for June being 29 days.</a:t>
            </a:r>
          </a:p>
          <a:p>
            <a:pPr marL="282738" indent="-282738" algn="just" defTabSz="1075350">
              <a:buFont typeface="Arial" panose="020B0604020202020204" pitchFamily="34" charset="0"/>
              <a:buChar char="•"/>
              <a:defRPr/>
            </a:pPr>
            <a:r>
              <a:rPr lang="en-GB" sz="1732" dirty="0">
                <a:solidFill>
                  <a:prstClr val="black"/>
                </a:solidFill>
                <a:latin typeface="Verdana" panose="020B0604030504040204" pitchFamily="34" charset="0"/>
                <a:ea typeface="Verdana" panose="020B0604030504040204" pitchFamily="34" charset="0"/>
                <a:cs typeface="Arial" panose="020B0604020202020204" pitchFamily="34" charset="0"/>
              </a:rPr>
              <a:t>Graph 4 - The number of overdue formal complaints is increasing bi-weekly. As of the 5</a:t>
            </a:r>
            <a:r>
              <a:rPr lang="en-GB" sz="1732" baseline="30000" dirty="0">
                <a:solidFill>
                  <a:prstClr val="black"/>
                </a:solidFill>
                <a:latin typeface="Verdana" panose="020B0604030504040204" pitchFamily="34" charset="0"/>
                <a:ea typeface="Verdana" panose="020B0604030504040204" pitchFamily="34" charset="0"/>
                <a:cs typeface="Arial" panose="020B0604020202020204" pitchFamily="34" charset="0"/>
              </a:rPr>
              <a:t>th</a:t>
            </a:r>
            <a:r>
              <a:rPr lang="en-GB" sz="1732" dirty="0">
                <a:solidFill>
                  <a:prstClr val="black"/>
                </a:solidFill>
                <a:latin typeface="Verdana" panose="020B0604030504040204" pitchFamily="34" charset="0"/>
                <a:ea typeface="Verdana" panose="020B0604030504040204" pitchFamily="34" charset="0"/>
                <a:cs typeface="Arial" panose="020B0604020202020204" pitchFamily="34" charset="0"/>
              </a:rPr>
              <a:t> September, 235 formal complaints were overdue.</a:t>
            </a:r>
            <a:endParaRPr lang="en-GB" sz="1732" b="1" dirty="0">
              <a:solidFill>
                <a:prstClr val="black"/>
              </a:solidFill>
              <a:latin typeface="Verdana" panose="020B0604030504040204" pitchFamily="34" charset="0"/>
              <a:ea typeface="Verdana" panose="020B0604030504040204" pitchFamily="34" charset="0"/>
              <a:cs typeface="Arial" panose="020B0604020202020204" pitchFamily="34" charset="0"/>
            </a:endParaRPr>
          </a:p>
          <a:p>
            <a:pPr algn="just" defTabSz="1075350">
              <a:defRPr/>
            </a:pPr>
            <a:r>
              <a:rPr lang="en-GB" sz="1732" b="1" dirty="0">
                <a:solidFill>
                  <a:prstClr val="black"/>
                </a:solidFill>
                <a:latin typeface="Verdana" panose="020B0604030504040204" pitchFamily="34" charset="0"/>
                <a:ea typeface="Verdana" panose="020B0604030504040204" pitchFamily="34" charset="0"/>
                <a:cs typeface="Arial" panose="020B0604020202020204" pitchFamily="34" charset="0"/>
              </a:rPr>
              <a:t>What are we doing about it?</a:t>
            </a:r>
          </a:p>
          <a:p>
            <a:pPr marL="282738" indent="-282738" algn="just" defTabSz="1075350">
              <a:buFont typeface="Arial" panose="020B0604020202020204" pitchFamily="34" charset="0"/>
              <a:buChar char="•"/>
              <a:defRPr/>
            </a:pPr>
            <a:r>
              <a:rPr lang="en-GB" sz="1732" dirty="0">
                <a:solidFill>
                  <a:prstClr val="black"/>
                </a:solidFill>
                <a:latin typeface="Verdana" panose="020B0604030504040204" pitchFamily="34" charset="0"/>
                <a:ea typeface="Verdana" panose="020B0604030504040204" pitchFamily="34" charset="0"/>
                <a:cs typeface="Arial" panose="020B0604020202020204" pitchFamily="34" charset="0"/>
              </a:rPr>
              <a:t>Bi-weekly report run on all overdue complaints which is sent to each Service Groups requesting updates.</a:t>
            </a:r>
          </a:p>
          <a:p>
            <a:pPr marL="282738" indent="-282738" algn="just" defTabSz="1075350">
              <a:buFont typeface="Arial" panose="020B0604020202020204" pitchFamily="34" charset="0"/>
              <a:buChar char="•"/>
              <a:defRPr/>
            </a:pPr>
            <a:r>
              <a:rPr lang="en-GB" sz="1732" dirty="0">
                <a:solidFill>
                  <a:prstClr val="black"/>
                </a:solidFill>
                <a:latin typeface="Verdana" panose="020B0604030504040204" pitchFamily="34" charset="0"/>
                <a:ea typeface="Verdana" panose="020B0604030504040204" pitchFamily="34" charset="0"/>
                <a:cs typeface="Arial" panose="020B0604020202020204" pitchFamily="34" charset="0"/>
              </a:rPr>
              <a:t>Bi-weekly drop-in sessions where complaint handlers can join to discuss any issues.</a:t>
            </a:r>
          </a:p>
          <a:p>
            <a:pPr marL="282738" indent="-282738" algn="just" defTabSz="1075350">
              <a:buFont typeface="Arial" panose="020B0604020202020204" pitchFamily="34" charset="0"/>
              <a:buChar char="•"/>
              <a:defRPr/>
            </a:pPr>
            <a:r>
              <a:rPr lang="en-GB" sz="1732" dirty="0">
                <a:solidFill>
                  <a:prstClr val="black"/>
                </a:solidFill>
                <a:latin typeface="Verdana" panose="020B0604030504040204" pitchFamily="34" charset="0"/>
                <a:ea typeface="Verdana" panose="020B0604030504040204" pitchFamily="34" charset="0"/>
                <a:cs typeface="Arial" panose="020B0604020202020204" pitchFamily="34" charset="0"/>
              </a:rPr>
              <a:t>Bi-weekly meetings with Service Groups to discuss open complaints and Ombudsman cases.</a:t>
            </a:r>
          </a:p>
          <a:p>
            <a:pPr marL="282738" indent="-282738" algn="just" defTabSz="1075350">
              <a:buFont typeface="Arial" panose="020B0604020202020204" pitchFamily="34" charset="0"/>
              <a:buChar char="•"/>
              <a:defRPr/>
            </a:pPr>
            <a:r>
              <a:rPr lang="en-GB" sz="1732" dirty="0">
                <a:solidFill>
                  <a:prstClr val="black"/>
                </a:solidFill>
                <a:latin typeface="Verdana" panose="020B0604030504040204" pitchFamily="34" charset="0"/>
                <a:ea typeface="Verdana" panose="020B0604030504040204" pitchFamily="34" charset="0"/>
                <a:cs typeface="Arial" panose="020B0604020202020204" pitchFamily="34" charset="0"/>
              </a:rPr>
              <a:t>Test to Change in SNPT to trial new way of managing complaints and trying to resolve early on.</a:t>
            </a:r>
            <a:endParaRPr lang="en-GB" sz="1814" b="1" dirty="0">
              <a:solidFill>
                <a:prstClr val="black"/>
              </a:solidFill>
              <a:latin typeface="Verdana" panose="020B0604030504040204" pitchFamily="34" charset="0"/>
              <a:ea typeface="Verdana" panose="020B0604030504040204" pitchFamily="34" charset="0"/>
              <a:cs typeface="Arial" panose="020B0604020202020204" pitchFamily="34" charset="0"/>
            </a:endParaRPr>
          </a:p>
          <a:p>
            <a:pPr algn="just" defTabSz="1075350">
              <a:defRPr/>
            </a:pPr>
            <a:r>
              <a:rPr lang="en-GB" sz="1649" b="1" dirty="0">
                <a:solidFill>
                  <a:prstClr val="black"/>
                </a:solidFill>
                <a:latin typeface="Verdana" panose="020B0604030504040204" pitchFamily="34" charset="0"/>
                <a:ea typeface="Verdana" panose="020B0604030504040204" pitchFamily="34" charset="0"/>
                <a:cs typeface="Arial" panose="020B0604020202020204" pitchFamily="34" charset="0"/>
              </a:rPr>
              <a:t>What do we expect to see change and when</a:t>
            </a:r>
            <a:r>
              <a:rPr lang="en-GB" sz="1732" b="1" dirty="0">
                <a:solidFill>
                  <a:prstClr val="black"/>
                </a:solidFill>
                <a:latin typeface="Verdana" panose="020B0604030504040204" pitchFamily="34" charset="0"/>
                <a:ea typeface="Verdana" panose="020B0604030504040204" pitchFamily="34" charset="0"/>
                <a:cs typeface="Arial" panose="020B0604020202020204" pitchFamily="34" charset="0"/>
              </a:rPr>
              <a:t>?</a:t>
            </a:r>
          </a:p>
          <a:p>
            <a:pPr marL="282738" indent="-282738" algn="just" defTabSz="1075350">
              <a:buFont typeface="Arial" panose="020B0604020202020204" pitchFamily="34" charset="0"/>
              <a:buChar char="•"/>
              <a:defRPr/>
            </a:pPr>
            <a:r>
              <a:rPr lang="en-GB" sz="1732" dirty="0">
                <a:solidFill>
                  <a:prstClr val="black"/>
                </a:solidFill>
                <a:latin typeface="Verdana" panose="020B0604030504040204" pitchFamily="34" charset="0"/>
                <a:ea typeface="Verdana" panose="020B0604030504040204" pitchFamily="34" charset="0"/>
                <a:cs typeface="Arial" panose="020B0604020202020204" pitchFamily="34" charset="0"/>
              </a:rPr>
              <a:t>Reduction in the overdue complaints by December 2025, in readiness for the new Putting Things Right Guidance being introduced in April 2026.</a:t>
            </a:r>
          </a:p>
          <a:p>
            <a:pPr marL="282738" indent="-282738" algn="just" defTabSz="1075350">
              <a:buFont typeface="Arial" panose="020B0604020202020204" pitchFamily="34" charset="0"/>
              <a:buChar char="•"/>
              <a:defRPr/>
            </a:pPr>
            <a:r>
              <a:rPr lang="en-GB" sz="1732" dirty="0">
                <a:solidFill>
                  <a:prstClr val="black"/>
                </a:solidFill>
                <a:latin typeface="Verdana" panose="020B0604030504040204" pitchFamily="34" charset="0"/>
                <a:ea typeface="Verdana" panose="020B0604030504040204" pitchFamily="34" charset="0"/>
                <a:cs typeface="Arial" panose="020B0604020202020204" pitchFamily="34" charset="0"/>
              </a:rPr>
              <a:t>Early engagement with the complainant combined with listening meetings which will support an empathetic and compassionate handling of the complaint.</a:t>
            </a:r>
          </a:p>
          <a:p>
            <a:pPr algn="just" defTabSz="1075350">
              <a:defRPr/>
            </a:pPr>
            <a:endParaRPr lang="en-GB" sz="1649" b="1" dirty="0">
              <a:solidFill>
                <a:prstClr val="black"/>
              </a:solidFill>
              <a:latin typeface="Arial" panose="020B0604020202020204" pitchFamily="34" charset="0"/>
              <a:cs typeface="Arial" panose="020B0604020202020204" pitchFamily="34" charset="0"/>
            </a:endParaRPr>
          </a:p>
        </p:txBody>
      </p:sp>
      <p:graphicFrame>
        <p:nvGraphicFramePr>
          <p:cNvPr id="3" name="Chart 2">
            <a:extLst>
              <a:ext uri="{FF2B5EF4-FFF2-40B4-BE49-F238E27FC236}">
                <a16:creationId xmlns:a16="http://schemas.microsoft.com/office/drawing/2014/main" id="{2BE9CE90-0116-CE21-362F-D33A5216FAB2}"/>
              </a:ext>
            </a:extLst>
          </p:cNvPr>
          <p:cNvGraphicFramePr>
            <a:graphicFrameLocks/>
          </p:cNvGraphicFramePr>
          <p:nvPr>
            <p:extLst>
              <p:ext uri="{D42A27DB-BD31-4B8C-83A1-F6EECF244321}">
                <p14:modId xmlns:p14="http://schemas.microsoft.com/office/powerpoint/2010/main" val="121334353"/>
              </p:ext>
            </p:extLst>
          </p:nvPr>
        </p:nvGraphicFramePr>
        <p:xfrm>
          <a:off x="13253244" y="1667958"/>
          <a:ext cx="6676154" cy="3754458"/>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0" name="Chart 9">
            <a:extLst>
              <a:ext uri="{FF2B5EF4-FFF2-40B4-BE49-F238E27FC236}">
                <a16:creationId xmlns:a16="http://schemas.microsoft.com/office/drawing/2014/main" id="{05DCDF10-FA17-2B70-19C9-941BE889AED4}"/>
              </a:ext>
            </a:extLst>
          </p:cNvPr>
          <p:cNvGraphicFramePr>
            <a:graphicFrameLocks/>
          </p:cNvGraphicFramePr>
          <p:nvPr>
            <p:extLst>
              <p:ext uri="{D42A27DB-BD31-4B8C-83A1-F6EECF244321}">
                <p14:modId xmlns:p14="http://schemas.microsoft.com/office/powerpoint/2010/main" val="1461164155"/>
              </p:ext>
            </p:extLst>
          </p:nvPr>
        </p:nvGraphicFramePr>
        <p:xfrm>
          <a:off x="13253244" y="5873073"/>
          <a:ext cx="6781800" cy="4019621"/>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12" name="Chart 11">
            <a:extLst>
              <a:ext uri="{FF2B5EF4-FFF2-40B4-BE49-F238E27FC236}">
                <a16:creationId xmlns:a16="http://schemas.microsoft.com/office/drawing/2014/main" id="{9E327431-7F93-2815-DC76-8A1E05153323}"/>
              </a:ext>
            </a:extLst>
          </p:cNvPr>
          <p:cNvGraphicFramePr>
            <a:graphicFrameLocks/>
          </p:cNvGraphicFramePr>
          <p:nvPr>
            <p:extLst>
              <p:ext uri="{D42A27DB-BD31-4B8C-83A1-F6EECF244321}">
                <p14:modId xmlns:p14="http://schemas.microsoft.com/office/powerpoint/2010/main" val="1279620676"/>
              </p:ext>
            </p:extLst>
          </p:nvPr>
        </p:nvGraphicFramePr>
        <p:xfrm>
          <a:off x="6471444" y="1791146"/>
          <a:ext cx="6781800" cy="3754458"/>
        </p:xfrm>
        <a:graphic>
          <a:graphicData uri="http://schemas.openxmlformats.org/drawingml/2006/chart">
            <c:chart xmlns:c="http://schemas.openxmlformats.org/drawingml/2006/chart" xmlns:r="http://schemas.openxmlformats.org/officeDocument/2006/relationships" r:id="rId5"/>
          </a:graphicData>
        </a:graphic>
      </p:graphicFrame>
      <p:graphicFrame>
        <p:nvGraphicFramePr>
          <p:cNvPr id="7" name="Chart 6">
            <a:extLst>
              <a:ext uri="{FF2B5EF4-FFF2-40B4-BE49-F238E27FC236}">
                <a16:creationId xmlns:a16="http://schemas.microsoft.com/office/drawing/2014/main" id="{A088AB4D-D584-88A6-0E5A-1868E5C57FF1}"/>
              </a:ext>
            </a:extLst>
          </p:cNvPr>
          <p:cNvGraphicFramePr>
            <a:graphicFrameLocks/>
          </p:cNvGraphicFramePr>
          <p:nvPr>
            <p:extLst>
              <p:ext uri="{D42A27DB-BD31-4B8C-83A1-F6EECF244321}">
                <p14:modId xmlns:p14="http://schemas.microsoft.com/office/powerpoint/2010/main" val="760231882"/>
              </p:ext>
            </p:extLst>
          </p:nvPr>
        </p:nvGraphicFramePr>
        <p:xfrm>
          <a:off x="6623844" y="5873073"/>
          <a:ext cx="6626892" cy="4019621"/>
        </p:xfrm>
        <a:graphic>
          <a:graphicData uri="http://schemas.openxmlformats.org/drawingml/2006/chart">
            <c:chart xmlns:c="http://schemas.openxmlformats.org/drawingml/2006/chart" xmlns:r="http://schemas.openxmlformats.org/officeDocument/2006/relationships" r:id="rId6"/>
          </a:graphicData>
        </a:graphic>
      </p:graphicFrame>
      <p:sp>
        <p:nvSpPr>
          <p:cNvPr id="6" name="Rectangle: Rounded Corners 5">
            <a:extLst>
              <a:ext uri="{FF2B5EF4-FFF2-40B4-BE49-F238E27FC236}">
                <a16:creationId xmlns:a16="http://schemas.microsoft.com/office/drawing/2014/main" id="{9D203032-DCED-1AEC-19C3-0EF99EC3479E}"/>
              </a:ext>
              <a:ext uri="{C183D7F6-B498-43B3-948B-1728B52AA6E4}">
                <adec:decorative xmlns:adec="http://schemas.microsoft.com/office/drawing/2017/decorative" val="1"/>
              </a:ext>
            </a:extLst>
          </p:cNvPr>
          <p:cNvSpPr/>
          <p:nvPr/>
        </p:nvSpPr>
        <p:spPr>
          <a:xfrm>
            <a:off x="346479" y="115782"/>
            <a:ext cx="19412730" cy="1388441"/>
          </a:xfrm>
          <a:prstGeom prst="roundRect">
            <a:avLst>
              <a:gd name="adj" fmla="val 11011"/>
            </a:avLst>
          </a:prstGeom>
          <a:solidFill>
            <a:srgbClr val="285087"/>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150790" tIns="75396" rIns="150790" bIns="75396" numCol="1" spcCol="0" rtlCol="0" fromWordArt="0" anchor="ctr" anchorCtr="0" forceAA="0" compatLnSpc="1">
            <a:prstTxWarp prst="textNoShape">
              <a:avLst/>
            </a:prstTxWarp>
            <a:noAutofit/>
          </a:bodyPr>
          <a:lstStyle/>
          <a:p>
            <a:pPr defTabSz="914413">
              <a:defRPr/>
            </a:pPr>
            <a:endParaRPr lang="en-GB" sz="2968">
              <a:solidFill>
                <a:prstClr val="white"/>
              </a:solidFill>
              <a:latin typeface="Calibri" panose="020F0502020204030204"/>
            </a:endParaRPr>
          </a:p>
        </p:txBody>
      </p:sp>
      <p:sp>
        <p:nvSpPr>
          <p:cNvPr id="9" name="Text Box 980076608">
            <a:extLst>
              <a:ext uri="{FF2B5EF4-FFF2-40B4-BE49-F238E27FC236}">
                <a16:creationId xmlns:a16="http://schemas.microsoft.com/office/drawing/2014/main" id="{63E9DC7B-4BBB-C2FB-98F7-A7F8ECDDEBA6}"/>
              </a:ext>
            </a:extLst>
          </p:cNvPr>
          <p:cNvSpPr txBox="1">
            <a:spLocks noChangeArrowheads="1"/>
          </p:cNvSpPr>
          <p:nvPr/>
        </p:nvSpPr>
        <p:spPr bwMode="auto">
          <a:xfrm>
            <a:off x="1899444" y="348650"/>
            <a:ext cx="16850067" cy="866023"/>
          </a:xfrm>
          <a:prstGeom prst="rect">
            <a:avLst/>
          </a:prstGeom>
          <a:noFill/>
          <a:ln w="9525">
            <a:noFill/>
            <a:miter lim="800000"/>
            <a:headEnd/>
            <a:tailEnd/>
          </a:ln>
        </p:spPr>
        <p:txBody>
          <a:bodyPr rot="0" vert="horz" wrap="square" lIns="150790" tIns="75396" rIns="150790" bIns="75396" anchor="t" anchorCtr="0">
            <a:noAutofit/>
          </a:bodyPr>
          <a:lstStyle/>
          <a:p>
            <a:pPr defTabSz="1507958">
              <a:defRPr/>
            </a:pPr>
            <a:r>
              <a:rPr lang="en-GB" sz="4617" b="1" dirty="0">
                <a:solidFill>
                  <a:srgbClr val="FFFFFF"/>
                </a:solidFill>
                <a:latin typeface="Verdana" panose="020B0604030504040204" pitchFamily="34" charset="0"/>
                <a:ea typeface="Verdana" panose="020B0604030504040204" pitchFamily="34" charset="0"/>
              </a:rPr>
              <a:t>Complaints: Action &amp; Intervention</a:t>
            </a:r>
            <a:endParaRPr lang="en-GB" sz="3628" b="1" dirty="0">
              <a:solidFill>
                <a:prstClr val="black"/>
              </a:solidFill>
              <a:latin typeface="Verdana" panose="020B0604030504040204" pitchFamily="34" charset="0"/>
              <a:ea typeface="Verdana" panose="020B0604030504040204" pitchFamily="34" charset="0"/>
            </a:endParaRPr>
          </a:p>
        </p:txBody>
      </p:sp>
      <p:pic>
        <p:nvPicPr>
          <p:cNvPr id="14" name="Picture 13">
            <a:extLst>
              <a:ext uri="{FF2B5EF4-FFF2-40B4-BE49-F238E27FC236}">
                <a16:creationId xmlns:a16="http://schemas.microsoft.com/office/drawing/2014/main" id="{DA2BE4C9-CA25-F03D-6FEC-F2A8F347E8BB}"/>
              </a:ext>
            </a:extLst>
          </p:cNvPr>
          <p:cNvPicPr>
            <a:picLocks noChangeAspect="1"/>
          </p:cNvPicPr>
          <p:nvPr/>
        </p:nvPicPr>
        <p:blipFill>
          <a:blip r:embed="rId7"/>
          <a:stretch>
            <a:fillRect/>
          </a:stretch>
        </p:blipFill>
        <p:spPr>
          <a:xfrm>
            <a:off x="635796" y="206419"/>
            <a:ext cx="1257012" cy="1175389"/>
          </a:xfrm>
          <a:prstGeom prst="rect">
            <a:avLst/>
          </a:prstGeom>
        </p:spPr>
      </p:pic>
    </p:spTree>
    <p:extLst>
      <p:ext uri="{BB962C8B-B14F-4D97-AF65-F5344CB8AC3E}">
        <p14:creationId xmlns:p14="http://schemas.microsoft.com/office/powerpoint/2010/main" val="232943405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B96924D-6E68-BB0E-956E-2760BB2BBB55}"/>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59F13C04-5CB0-FDA8-6865-A6B724E2324C}"/>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65D9894C-ED5E-D903-F94C-F0D87C947A01}"/>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27</a:t>
            </a:fld>
            <a:endParaRPr lang="en-GB"/>
          </a:p>
        </p:txBody>
      </p:sp>
      <p:sp>
        <p:nvSpPr>
          <p:cNvPr id="3" name="TextBox 2">
            <a:extLst>
              <a:ext uri="{FF2B5EF4-FFF2-40B4-BE49-F238E27FC236}">
                <a16:creationId xmlns:a16="http://schemas.microsoft.com/office/drawing/2014/main" id="{2CCEBF9A-9975-6228-4506-A9ABF2FC8F6D}"/>
              </a:ext>
            </a:extLst>
          </p:cNvPr>
          <p:cNvSpPr txBox="1"/>
          <p:nvPr/>
        </p:nvSpPr>
        <p:spPr>
          <a:xfrm>
            <a:off x="-17588" y="-15498"/>
            <a:ext cx="20105688" cy="584775"/>
          </a:xfrm>
          <a:prstGeom prst="rect">
            <a:avLst/>
          </a:prstGeom>
          <a:solidFill>
            <a:srgbClr val="7EB0DE"/>
          </a:solidFill>
        </p:spPr>
        <p:txBody>
          <a:bodyPr wrap="square" rtlCol="0">
            <a:spAutoFit/>
          </a:bodyPr>
          <a:lstStyle/>
          <a:p>
            <a:pPr algn="ctr" defTabSz="1507937">
              <a:spcAft>
                <a:spcPts val="1979"/>
              </a:spcAft>
              <a:defRPr/>
            </a:pPr>
            <a:r>
              <a:rPr lang="en-GB" sz="3200" b="1" dirty="0">
                <a:solidFill>
                  <a:schemeClr val="bg1"/>
                </a:solidFill>
                <a:latin typeface="Calibri" panose="020F0502020204030204"/>
              </a:rPr>
              <a:t>Serious Incidents and Risks</a:t>
            </a:r>
          </a:p>
        </p:txBody>
      </p:sp>
      <p:cxnSp>
        <p:nvCxnSpPr>
          <p:cNvPr id="12" name="Straight Connector 11">
            <a:extLst>
              <a:ext uri="{FF2B5EF4-FFF2-40B4-BE49-F238E27FC236}">
                <a16:creationId xmlns:a16="http://schemas.microsoft.com/office/drawing/2014/main" id="{BAE0E20C-120D-6127-D8FB-62EA69658E68}"/>
              </a:ext>
            </a:extLst>
          </p:cNvPr>
          <p:cNvCxnSpPr/>
          <p:nvPr/>
        </p:nvCxnSpPr>
        <p:spPr>
          <a:xfrm>
            <a:off x="0" y="9159875"/>
            <a:ext cx="20105688" cy="0"/>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C8C639AF-8C86-E9D7-26F8-90B33E67BF0F}"/>
              </a:ext>
            </a:extLst>
          </p:cNvPr>
          <p:cNvSpPr txBox="1"/>
          <p:nvPr/>
        </p:nvSpPr>
        <p:spPr>
          <a:xfrm>
            <a:off x="243556" y="9263966"/>
            <a:ext cx="19583400" cy="2040430"/>
          </a:xfrm>
          <a:prstGeom prst="rect">
            <a:avLst/>
          </a:prstGeom>
          <a:noFill/>
        </p:spPr>
        <p:txBody>
          <a:bodyPr wrap="square" rtlCol="0">
            <a:spAutoFit/>
          </a:bodyPr>
          <a:lstStyle/>
          <a:p>
            <a:r>
              <a:rPr lang="en-GB" b="1" dirty="0">
                <a:solidFill>
                  <a:schemeClr val="accent1"/>
                </a:solidFill>
                <a:latin typeface="Verdana" panose="020B0604030504040204" pitchFamily="34" charset="0"/>
                <a:ea typeface="Verdana" panose="020B0604030504040204" pitchFamily="34" charset="0"/>
              </a:rPr>
              <a:t>Actions/Updates</a:t>
            </a:r>
          </a:p>
          <a:p>
            <a:pPr marL="342900" lvl="0" indent="-342900" algn="just">
              <a:lnSpc>
                <a:spcPct val="107000"/>
              </a:lnSpc>
              <a:spcAft>
                <a:spcPts val="800"/>
              </a:spcAft>
              <a:buFont typeface="Symbol" panose="05050102010706020507" pitchFamily="18" charset="2"/>
              <a:buChar char=""/>
            </a:pPr>
            <a:r>
              <a:rPr lang="en-GB" sz="1800" dirty="0">
                <a:effectLst/>
                <a:latin typeface="Verdana" panose="020B0604030504040204" pitchFamily="34" charset="0"/>
                <a:ea typeface="Calibri" panose="020F0502020204030204" pitchFamily="34" charset="0"/>
                <a:cs typeface="Arial" panose="020B0604020202020204" pitchFamily="34" charset="0"/>
              </a:rPr>
              <a:t>There were </a:t>
            </a:r>
            <a:r>
              <a:rPr lang="en-GB" dirty="0">
                <a:latin typeface="Verdana" panose="020B0604030504040204" pitchFamily="34" charset="0"/>
                <a:ea typeface="Calibri" panose="020F0502020204030204" pitchFamily="34" charset="0"/>
                <a:cs typeface="Arial" panose="020B0604020202020204" pitchFamily="34" charset="0"/>
              </a:rPr>
              <a:t>six</a:t>
            </a:r>
            <a:r>
              <a:rPr lang="en-GB" sz="1800" dirty="0">
                <a:effectLst/>
                <a:latin typeface="Verdana" panose="020B0604030504040204" pitchFamily="34" charset="0"/>
                <a:ea typeface="Calibri" panose="020F0502020204030204" pitchFamily="34" charset="0"/>
                <a:cs typeface="Arial" panose="020B0604020202020204" pitchFamily="34" charset="0"/>
              </a:rPr>
              <a:t> Nationally Reported Incidents reported in August 2025 and there were no new never events reported. Of those NRI’s reported, they were related to a misdiagnosis’, an avoidable in-patient fall, medication administration error and a failure to diagnose. </a:t>
            </a:r>
          </a:p>
          <a:p>
            <a:pPr marL="342900" lvl="0" indent="-342900" algn="just">
              <a:lnSpc>
                <a:spcPct val="107000"/>
              </a:lnSpc>
              <a:spcAft>
                <a:spcPts val="800"/>
              </a:spcAft>
              <a:buFont typeface="Symbol" panose="05050102010706020507" pitchFamily="18" charset="2"/>
              <a:buChar char=""/>
            </a:pPr>
            <a:r>
              <a:rPr lang="en-GB" dirty="0">
                <a:latin typeface="Verdana" panose="020B0604030504040204" pitchFamily="34" charset="0"/>
                <a:ea typeface="Calibri" panose="020F0502020204030204" pitchFamily="34" charset="0"/>
                <a:cs typeface="Arial" panose="020B0604020202020204" pitchFamily="34" charset="0"/>
              </a:rPr>
              <a:t>In August 2025, there were 119 open risks with a score &gt;20 recorded for the Health Bord which is a reduction compared to 124 in July 2025. There were 263 open risks with a score &gt;16, which again is a reduction compared to 274 in July 2025. </a:t>
            </a:r>
          </a:p>
          <a:p>
            <a:pPr marL="342900" lvl="0" indent="-342900" algn="just">
              <a:lnSpc>
                <a:spcPct val="107000"/>
              </a:lnSpc>
              <a:spcAft>
                <a:spcPts val="800"/>
              </a:spcAft>
              <a:buFont typeface="Symbol" panose="05050102010706020507" pitchFamily="18" charset="2"/>
              <a:buChar char=""/>
            </a:pPr>
            <a:r>
              <a:rPr lang="en-GB" sz="1800" dirty="0">
                <a:effectLst/>
                <a:latin typeface="Verdana" panose="020B0604030504040204" pitchFamily="34" charset="0"/>
                <a:ea typeface="Calibri" panose="020F0502020204030204" pitchFamily="34" charset="0"/>
                <a:cs typeface="Arial" panose="020B0604020202020204" pitchFamily="34" charset="0"/>
              </a:rPr>
              <a:t>There were 182 hospital falls recorded in August 2025</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7" name="Picture 6">
            <a:extLst>
              <a:ext uri="{FF2B5EF4-FFF2-40B4-BE49-F238E27FC236}">
                <a16:creationId xmlns:a16="http://schemas.microsoft.com/office/drawing/2014/main" id="{044F531C-4AA8-94A3-5F86-A6A881358183}"/>
              </a:ext>
            </a:extLst>
          </p:cNvPr>
          <p:cNvPicPr>
            <a:picLocks noChangeAspect="1"/>
          </p:cNvPicPr>
          <p:nvPr/>
        </p:nvPicPr>
        <p:blipFill>
          <a:blip r:embed="rId2"/>
          <a:stretch>
            <a:fillRect/>
          </a:stretch>
        </p:blipFill>
        <p:spPr>
          <a:xfrm>
            <a:off x="3397105" y="838903"/>
            <a:ext cx="6503337" cy="3874905"/>
          </a:xfrm>
          <a:prstGeom prst="rect">
            <a:avLst/>
          </a:prstGeom>
        </p:spPr>
      </p:pic>
      <p:pic>
        <p:nvPicPr>
          <p:cNvPr id="10" name="Picture 9">
            <a:extLst>
              <a:ext uri="{FF2B5EF4-FFF2-40B4-BE49-F238E27FC236}">
                <a16:creationId xmlns:a16="http://schemas.microsoft.com/office/drawing/2014/main" id="{A2CE67D6-34A2-AD7C-5F8D-F7E50F69E381}"/>
              </a:ext>
            </a:extLst>
          </p:cNvPr>
          <p:cNvPicPr>
            <a:picLocks noChangeAspect="1"/>
          </p:cNvPicPr>
          <p:nvPr/>
        </p:nvPicPr>
        <p:blipFill>
          <a:blip r:embed="rId3"/>
          <a:stretch>
            <a:fillRect/>
          </a:stretch>
        </p:blipFill>
        <p:spPr>
          <a:xfrm>
            <a:off x="10844222" y="838902"/>
            <a:ext cx="6317394" cy="3874905"/>
          </a:xfrm>
          <a:prstGeom prst="rect">
            <a:avLst/>
          </a:prstGeom>
        </p:spPr>
      </p:pic>
      <p:pic>
        <p:nvPicPr>
          <p:cNvPr id="15" name="Picture 14">
            <a:extLst>
              <a:ext uri="{FF2B5EF4-FFF2-40B4-BE49-F238E27FC236}">
                <a16:creationId xmlns:a16="http://schemas.microsoft.com/office/drawing/2014/main" id="{69F25DA7-D80A-9D7B-7784-AFE4D9A0C76B}"/>
              </a:ext>
            </a:extLst>
          </p:cNvPr>
          <p:cNvPicPr>
            <a:picLocks noChangeAspect="1"/>
          </p:cNvPicPr>
          <p:nvPr/>
        </p:nvPicPr>
        <p:blipFill>
          <a:blip r:embed="rId4"/>
          <a:stretch>
            <a:fillRect/>
          </a:stretch>
        </p:blipFill>
        <p:spPr>
          <a:xfrm>
            <a:off x="3397105" y="4983434"/>
            <a:ext cx="6503336" cy="3793612"/>
          </a:xfrm>
          <a:prstGeom prst="rect">
            <a:avLst/>
          </a:prstGeom>
        </p:spPr>
      </p:pic>
      <p:pic>
        <p:nvPicPr>
          <p:cNvPr id="18" name="Picture 17">
            <a:extLst>
              <a:ext uri="{FF2B5EF4-FFF2-40B4-BE49-F238E27FC236}">
                <a16:creationId xmlns:a16="http://schemas.microsoft.com/office/drawing/2014/main" id="{1EF54405-D063-598C-0530-334403ABA9A4}"/>
              </a:ext>
            </a:extLst>
          </p:cNvPr>
          <p:cNvPicPr>
            <a:picLocks noChangeAspect="1"/>
          </p:cNvPicPr>
          <p:nvPr/>
        </p:nvPicPr>
        <p:blipFill>
          <a:blip r:embed="rId5"/>
          <a:stretch>
            <a:fillRect/>
          </a:stretch>
        </p:blipFill>
        <p:spPr>
          <a:xfrm>
            <a:off x="10844221" y="4983432"/>
            <a:ext cx="6317395" cy="3793611"/>
          </a:xfrm>
          <a:prstGeom prst="rect">
            <a:avLst/>
          </a:prstGeom>
        </p:spPr>
      </p:pic>
    </p:spTree>
    <p:extLst>
      <p:ext uri="{BB962C8B-B14F-4D97-AF65-F5344CB8AC3E}">
        <p14:creationId xmlns:p14="http://schemas.microsoft.com/office/powerpoint/2010/main" val="12084774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TextBox 22"/>
          <p:cNvSpPr txBox="1"/>
          <p:nvPr/>
        </p:nvSpPr>
        <p:spPr>
          <a:xfrm>
            <a:off x="0" y="2835275"/>
            <a:ext cx="13337604" cy="8486168"/>
          </a:xfrm>
          <a:prstGeom prst="rect">
            <a:avLst/>
          </a:prstGeom>
          <a:noFill/>
          <a:ln>
            <a:solidFill>
              <a:srgbClr val="1F355E"/>
            </a:solidFill>
          </a:ln>
        </p:spPr>
        <p:txBody>
          <a:bodyPr wrap="square" lIns="150790" tIns="75396" rIns="150790" bIns="75396" rtlCol="0" anchor="t">
            <a:noAutofit/>
          </a:bodyPr>
          <a:lstStyle>
            <a:defPPr>
              <a:defRPr lang="en-US"/>
            </a:defPPr>
            <a:lvl1pPr marL="0" algn="l" defTabSz="554401" rtl="0" eaLnBrk="1" latinLnBrk="0" hangingPunct="1">
              <a:defRPr sz="1091" kern="1200">
                <a:solidFill>
                  <a:schemeClr val="tx1"/>
                </a:solidFill>
                <a:latin typeface="+mn-lt"/>
                <a:ea typeface="+mn-ea"/>
                <a:cs typeface="+mn-cs"/>
              </a:defRPr>
            </a:lvl1pPr>
            <a:lvl2pPr marL="277200" algn="l" defTabSz="554401" rtl="0" eaLnBrk="1" latinLnBrk="0" hangingPunct="1">
              <a:defRPr sz="1091" kern="1200">
                <a:solidFill>
                  <a:schemeClr val="tx1"/>
                </a:solidFill>
                <a:latin typeface="+mn-lt"/>
                <a:ea typeface="+mn-ea"/>
                <a:cs typeface="+mn-cs"/>
              </a:defRPr>
            </a:lvl2pPr>
            <a:lvl3pPr marL="554401" algn="l" defTabSz="554401" rtl="0" eaLnBrk="1" latinLnBrk="0" hangingPunct="1">
              <a:defRPr sz="1091" kern="1200">
                <a:solidFill>
                  <a:schemeClr val="tx1"/>
                </a:solidFill>
                <a:latin typeface="+mn-lt"/>
                <a:ea typeface="+mn-ea"/>
                <a:cs typeface="+mn-cs"/>
              </a:defRPr>
            </a:lvl3pPr>
            <a:lvl4pPr marL="831601" algn="l" defTabSz="554401" rtl="0" eaLnBrk="1" latinLnBrk="0" hangingPunct="1">
              <a:defRPr sz="1091" kern="1200">
                <a:solidFill>
                  <a:schemeClr val="tx1"/>
                </a:solidFill>
                <a:latin typeface="+mn-lt"/>
                <a:ea typeface="+mn-ea"/>
                <a:cs typeface="+mn-cs"/>
              </a:defRPr>
            </a:lvl4pPr>
            <a:lvl5pPr marL="1108801" algn="l" defTabSz="554401" rtl="0" eaLnBrk="1" latinLnBrk="0" hangingPunct="1">
              <a:defRPr sz="1091" kern="1200">
                <a:solidFill>
                  <a:schemeClr val="tx1"/>
                </a:solidFill>
                <a:latin typeface="+mn-lt"/>
                <a:ea typeface="+mn-ea"/>
                <a:cs typeface="+mn-cs"/>
              </a:defRPr>
            </a:lvl5pPr>
            <a:lvl6pPr marL="1386002" algn="l" defTabSz="554401" rtl="0" eaLnBrk="1" latinLnBrk="0" hangingPunct="1">
              <a:defRPr sz="1091" kern="1200">
                <a:solidFill>
                  <a:schemeClr val="tx1"/>
                </a:solidFill>
                <a:latin typeface="+mn-lt"/>
                <a:ea typeface="+mn-ea"/>
                <a:cs typeface="+mn-cs"/>
              </a:defRPr>
            </a:lvl6pPr>
            <a:lvl7pPr marL="1663202" algn="l" defTabSz="554401" rtl="0" eaLnBrk="1" latinLnBrk="0" hangingPunct="1">
              <a:defRPr sz="1091" kern="1200">
                <a:solidFill>
                  <a:schemeClr val="tx1"/>
                </a:solidFill>
                <a:latin typeface="+mn-lt"/>
                <a:ea typeface="+mn-ea"/>
                <a:cs typeface="+mn-cs"/>
              </a:defRPr>
            </a:lvl7pPr>
            <a:lvl8pPr marL="1940403" algn="l" defTabSz="554401" rtl="0" eaLnBrk="1" latinLnBrk="0" hangingPunct="1">
              <a:defRPr sz="1091" kern="1200">
                <a:solidFill>
                  <a:schemeClr val="tx1"/>
                </a:solidFill>
                <a:latin typeface="+mn-lt"/>
                <a:ea typeface="+mn-ea"/>
                <a:cs typeface="+mn-cs"/>
              </a:defRPr>
            </a:lvl8pPr>
            <a:lvl9pPr marL="2217603" algn="l" defTabSz="554401" rtl="0" eaLnBrk="1" latinLnBrk="0" hangingPunct="1">
              <a:defRPr sz="1091" kern="1200">
                <a:solidFill>
                  <a:schemeClr val="tx1"/>
                </a:solidFill>
                <a:latin typeface="+mn-lt"/>
                <a:ea typeface="+mn-ea"/>
                <a:cs typeface="+mn-cs"/>
              </a:defRPr>
            </a:lvl9pPr>
          </a:lstStyle>
          <a:p>
            <a:pPr defTabSz="914263"/>
            <a:r>
              <a:rPr lang="en-GB" sz="1600" b="1">
                <a:solidFill>
                  <a:prstClr val="black"/>
                </a:solidFill>
                <a:latin typeface="Arial"/>
                <a:cs typeface="Arial"/>
              </a:rPr>
              <a:t>Key Outcome Measure/s – </a:t>
            </a:r>
          </a:p>
          <a:p>
            <a:pPr defTabSz="914263"/>
            <a:endParaRPr lang="en-GB" sz="1649">
              <a:solidFill>
                <a:prstClr val="black"/>
              </a:solidFill>
              <a:latin typeface="Arial" panose="020B0604020202020204" pitchFamily="34" charset="0"/>
              <a:cs typeface="Arial" panose="020B0604020202020204" pitchFamily="34" charset="0"/>
            </a:endParaRPr>
          </a:p>
        </p:txBody>
      </p:sp>
      <p:sp>
        <p:nvSpPr>
          <p:cNvPr id="3" name="TextBox 2"/>
          <p:cNvSpPr txBox="1"/>
          <p:nvPr/>
        </p:nvSpPr>
        <p:spPr>
          <a:xfrm>
            <a:off x="17372445" y="141811"/>
            <a:ext cx="2432745" cy="549061"/>
          </a:xfrm>
          <a:prstGeom prst="rect">
            <a:avLst/>
          </a:prstGeom>
          <a:noFill/>
        </p:spPr>
        <p:txBody>
          <a:bodyPr wrap="square" rtlCol="0">
            <a:spAutoFit/>
          </a:bodyPr>
          <a:lstStyle>
            <a:defPPr>
              <a:defRPr lang="en-US"/>
            </a:defPPr>
            <a:lvl1pPr marL="0" algn="l" defTabSz="554401" rtl="0" eaLnBrk="1" latinLnBrk="0" hangingPunct="1">
              <a:defRPr sz="1091" kern="1200">
                <a:solidFill>
                  <a:schemeClr val="tx1"/>
                </a:solidFill>
                <a:latin typeface="+mn-lt"/>
                <a:ea typeface="+mn-ea"/>
                <a:cs typeface="+mn-cs"/>
              </a:defRPr>
            </a:lvl1pPr>
            <a:lvl2pPr marL="277200" algn="l" defTabSz="554401" rtl="0" eaLnBrk="1" latinLnBrk="0" hangingPunct="1">
              <a:defRPr sz="1091" kern="1200">
                <a:solidFill>
                  <a:schemeClr val="tx1"/>
                </a:solidFill>
                <a:latin typeface="+mn-lt"/>
                <a:ea typeface="+mn-ea"/>
                <a:cs typeface="+mn-cs"/>
              </a:defRPr>
            </a:lvl2pPr>
            <a:lvl3pPr marL="554401" algn="l" defTabSz="554401" rtl="0" eaLnBrk="1" latinLnBrk="0" hangingPunct="1">
              <a:defRPr sz="1091" kern="1200">
                <a:solidFill>
                  <a:schemeClr val="tx1"/>
                </a:solidFill>
                <a:latin typeface="+mn-lt"/>
                <a:ea typeface="+mn-ea"/>
                <a:cs typeface="+mn-cs"/>
              </a:defRPr>
            </a:lvl3pPr>
            <a:lvl4pPr marL="831601" algn="l" defTabSz="554401" rtl="0" eaLnBrk="1" latinLnBrk="0" hangingPunct="1">
              <a:defRPr sz="1091" kern="1200">
                <a:solidFill>
                  <a:schemeClr val="tx1"/>
                </a:solidFill>
                <a:latin typeface="+mn-lt"/>
                <a:ea typeface="+mn-ea"/>
                <a:cs typeface="+mn-cs"/>
              </a:defRPr>
            </a:lvl4pPr>
            <a:lvl5pPr marL="1108801" algn="l" defTabSz="554401" rtl="0" eaLnBrk="1" latinLnBrk="0" hangingPunct="1">
              <a:defRPr sz="1091" kern="1200">
                <a:solidFill>
                  <a:schemeClr val="tx1"/>
                </a:solidFill>
                <a:latin typeface="+mn-lt"/>
                <a:ea typeface="+mn-ea"/>
                <a:cs typeface="+mn-cs"/>
              </a:defRPr>
            </a:lvl5pPr>
            <a:lvl6pPr marL="1386002" algn="l" defTabSz="554401" rtl="0" eaLnBrk="1" latinLnBrk="0" hangingPunct="1">
              <a:defRPr sz="1091" kern="1200">
                <a:solidFill>
                  <a:schemeClr val="tx1"/>
                </a:solidFill>
                <a:latin typeface="+mn-lt"/>
                <a:ea typeface="+mn-ea"/>
                <a:cs typeface="+mn-cs"/>
              </a:defRPr>
            </a:lvl6pPr>
            <a:lvl7pPr marL="1663202" algn="l" defTabSz="554401" rtl="0" eaLnBrk="1" latinLnBrk="0" hangingPunct="1">
              <a:defRPr sz="1091" kern="1200">
                <a:solidFill>
                  <a:schemeClr val="tx1"/>
                </a:solidFill>
                <a:latin typeface="+mn-lt"/>
                <a:ea typeface="+mn-ea"/>
                <a:cs typeface="+mn-cs"/>
              </a:defRPr>
            </a:lvl7pPr>
            <a:lvl8pPr marL="1940403" algn="l" defTabSz="554401" rtl="0" eaLnBrk="1" latinLnBrk="0" hangingPunct="1">
              <a:defRPr sz="1091" kern="1200">
                <a:solidFill>
                  <a:schemeClr val="tx1"/>
                </a:solidFill>
                <a:latin typeface="+mn-lt"/>
                <a:ea typeface="+mn-ea"/>
                <a:cs typeface="+mn-cs"/>
              </a:defRPr>
            </a:lvl8pPr>
            <a:lvl9pPr marL="2217603" algn="l" defTabSz="554401" rtl="0" eaLnBrk="1" latinLnBrk="0" hangingPunct="1">
              <a:defRPr sz="1091" kern="1200">
                <a:solidFill>
                  <a:schemeClr val="tx1"/>
                </a:solidFill>
                <a:latin typeface="+mn-lt"/>
                <a:ea typeface="+mn-ea"/>
                <a:cs typeface="+mn-cs"/>
              </a:defRPr>
            </a:lvl9pPr>
          </a:lstStyle>
          <a:p>
            <a:pPr algn="r" defTabSz="914263"/>
            <a:r>
              <a:rPr lang="en-GB" sz="2968">
                <a:solidFill>
                  <a:prstClr val="white"/>
                </a:solidFill>
                <a:latin typeface="Aptos" panose="020B0004020202020204"/>
              </a:rPr>
              <a:t>Page 1</a:t>
            </a:r>
          </a:p>
        </p:txBody>
      </p:sp>
      <p:sp>
        <p:nvSpPr>
          <p:cNvPr id="24" name="TextBox 23"/>
          <p:cNvSpPr txBox="1">
            <a:spLocks noChangeAspect="1"/>
          </p:cNvSpPr>
          <p:nvPr/>
        </p:nvSpPr>
        <p:spPr>
          <a:xfrm>
            <a:off x="1420" y="1118800"/>
            <a:ext cx="13336184" cy="1649463"/>
          </a:xfrm>
          <a:prstGeom prst="rect">
            <a:avLst/>
          </a:prstGeom>
          <a:noFill/>
          <a:ln>
            <a:solidFill>
              <a:srgbClr val="1F355E"/>
            </a:solidFill>
          </a:ln>
        </p:spPr>
        <p:txBody>
          <a:bodyPr wrap="square" lIns="150790" tIns="75396" rIns="150790" bIns="75396" rtlCol="0" anchor="t">
            <a:noAutofit/>
          </a:bodyPr>
          <a:lstStyle>
            <a:defPPr>
              <a:defRPr lang="en-US"/>
            </a:defPPr>
            <a:lvl1pPr marL="0" algn="l" defTabSz="554401" rtl="0" eaLnBrk="1" latinLnBrk="0" hangingPunct="1">
              <a:defRPr sz="1091" kern="1200">
                <a:solidFill>
                  <a:schemeClr val="tx1"/>
                </a:solidFill>
                <a:latin typeface="+mn-lt"/>
                <a:ea typeface="+mn-ea"/>
                <a:cs typeface="+mn-cs"/>
              </a:defRPr>
            </a:lvl1pPr>
            <a:lvl2pPr marL="277200" algn="l" defTabSz="554401" rtl="0" eaLnBrk="1" latinLnBrk="0" hangingPunct="1">
              <a:defRPr sz="1091" kern="1200">
                <a:solidFill>
                  <a:schemeClr val="tx1"/>
                </a:solidFill>
                <a:latin typeface="+mn-lt"/>
                <a:ea typeface="+mn-ea"/>
                <a:cs typeface="+mn-cs"/>
              </a:defRPr>
            </a:lvl2pPr>
            <a:lvl3pPr marL="554401" algn="l" defTabSz="554401" rtl="0" eaLnBrk="1" latinLnBrk="0" hangingPunct="1">
              <a:defRPr sz="1091" kern="1200">
                <a:solidFill>
                  <a:schemeClr val="tx1"/>
                </a:solidFill>
                <a:latin typeface="+mn-lt"/>
                <a:ea typeface="+mn-ea"/>
                <a:cs typeface="+mn-cs"/>
              </a:defRPr>
            </a:lvl3pPr>
            <a:lvl4pPr marL="831601" algn="l" defTabSz="554401" rtl="0" eaLnBrk="1" latinLnBrk="0" hangingPunct="1">
              <a:defRPr sz="1091" kern="1200">
                <a:solidFill>
                  <a:schemeClr val="tx1"/>
                </a:solidFill>
                <a:latin typeface="+mn-lt"/>
                <a:ea typeface="+mn-ea"/>
                <a:cs typeface="+mn-cs"/>
              </a:defRPr>
            </a:lvl4pPr>
            <a:lvl5pPr marL="1108801" algn="l" defTabSz="554401" rtl="0" eaLnBrk="1" latinLnBrk="0" hangingPunct="1">
              <a:defRPr sz="1091" kern="1200">
                <a:solidFill>
                  <a:schemeClr val="tx1"/>
                </a:solidFill>
                <a:latin typeface="+mn-lt"/>
                <a:ea typeface="+mn-ea"/>
                <a:cs typeface="+mn-cs"/>
              </a:defRPr>
            </a:lvl5pPr>
            <a:lvl6pPr marL="1386002" algn="l" defTabSz="554401" rtl="0" eaLnBrk="1" latinLnBrk="0" hangingPunct="1">
              <a:defRPr sz="1091" kern="1200">
                <a:solidFill>
                  <a:schemeClr val="tx1"/>
                </a:solidFill>
                <a:latin typeface="+mn-lt"/>
                <a:ea typeface="+mn-ea"/>
                <a:cs typeface="+mn-cs"/>
              </a:defRPr>
            </a:lvl6pPr>
            <a:lvl7pPr marL="1663202" algn="l" defTabSz="554401" rtl="0" eaLnBrk="1" latinLnBrk="0" hangingPunct="1">
              <a:defRPr sz="1091" kern="1200">
                <a:solidFill>
                  <a:schemeClr val="tx1"/>
                </a:solidFill>
                <a:latin typeface="+mn-lt"/>
                <a:ea typeface="+mn-ea"/>
                <a:cs typeface="+mn-cs"/>
              </a:defRPr>
            </a:lvl7pPr>
            <a:lvl8pPr marL="1940403" algn="l" defTabSz="554401" rtl="0" eaLnBrk="1" latinLnBrk="0" hangingPunct="1">
              <a:defRPr sz="1091" kern="1200">
                <a:solidFill>
                  <a:schemeClr val="tx1"/>
                </a:solidFill>
                <a:latin typeface="+mn-lt"/>
                <a:ea typeface="+mn-ea"/>
                <a:cs typeface="+mn-cs"/>
              </a:defRPr>
            </a:lvl8pPr>
            <a:lvl9pPr marL="2217603" algn="l" defTabSz="554401" rtl="0" eaLnBrk="1" latinLnBrk="0" hangingPunct="1">
              <a:defRPr sz="1091" kern="1200">
                <a:solidFill>
                  <a:schemeClr val="tx1"/>
                </a:solidFill>
                <a:latin typeface="+mn-lt"/>
                <a:ea typeface="+mn-ea"/>
                <a:cs typeface="+mn-cs"/>
              </a:defRPr>
            </a:lvl9pPr>
          </a:lstStyle>
          <a:p>
            <a:pPr defTabSz="914263"/>
            <a:r>
              <a:rPr lang="en-GB" sz="1567" b="1" dirty="0">
                <a:solidFill>
                  <a:prstClr val="black"/>
                </a:solidFill>
                <a:latin typeface="Verdana" panose="020B0604030504040204" pitchFamily="34" charset="0"/>
                <a:ea typeface="Verdana" panose="020B0604030504040204" pitchFamily="34" charset="0"/>
                <a:cs typeface="Arial"/>
              </a:rPr>
              <a:t>What is the Data telling us?:</a:t>
            </a:r>
          </a:p>
          <a:p>
            <a:pPr defTabSz="914263"/>
            <a:r>
              <a:rPr lang="en-GB" sz="1400" dirty="0">
                <a:solidFill>
                  <a:prstClr val="black"/>
                </a:solidFill>
                <a:latin typeface="Verdana" panose="020B0604030504040204" pitchFamily="34" charset="0"/>
                <a:ea typeface="Verdana" panose="020B0604030504040204" pitchFamily="34" charset="0"/>
                <a:cs typeface="Arial"/>
              </a:rPr>
              <a:t>In-patient falls rate remains below National average with a down trajectory in last 6 months </a:t>
            </a:r>
          </a:p>
          <a:p>
            <a:pPr defTabSz="914263"/>
            <a:r>
              <a:rPr lang="en-GB" sz="1400" dirty="0">
                <a:solidFill>
                  <a:prstClr val="black"/>
                </a:solidFill>
                <a:latin typeface="Verdana" panose="020B0604030504040204" pitchFamily="34" charset="0"/>
                <a:ea typeface="Verdana" panose="020B0604030504040204" pitchFamily="34" charset="0"/>
                <a:cs typeface="Arial"/>
              </a:rPr>
              <a:t>The numbers of incidents causing harm  Aug '24-sept '25 is down 7% from the previous year</a:t>
            </a:r>
          </a:p>
          <a:p>
            <a:pPr defTabSz="914263"/>
            <a:r>
              <a:rPr lang="en-GB" sz="1400" dirty="0">
                <a:solidFill>
                  <a:prstClr val="black"/>
                </a:solidFill>
                <a:latin typeface="Verdana" panose="020B0604030504040204" pitchFamily="34" charset="0"/>
                <a:ea typeface="Verdana" panose="020B0604030504040204" pitchFamily="34" charset="0"/>
                <a:cs typeface="Arial"/>
              </a:rPr>
              <a:t>Falls rate by ward over 12 months shows high rates in mental health services, AMU and older persons rehabilitation wards.</a:t>
            </a:r>
          </a:p>
          <a:p>
            <a:pPr defTabSz="914263"/>
            <a:r>
              <a:rPr lang="en-GB" sz="1400" dirty="0">
                <a:solidFill>
                  <a:prstClr val="black"/>
                </a:solidFill>
                <a:latin typeface="Verdana" panose="020B0604030504040204" pitchFamily="34" charset="0"/>
                <a:ea typeface="Verdana" panose="020B0604030504040204" pitchFamily="34" charset="0"/>
                <a:cs typeface="Arial"/>
              </a:rPr>
              <a:t>Falls related attendance to ED/MIU averages 2700 per month (approx.. 20% of all ED/MIU attendances) Aug '25 is 17% higher than Aug '24</a:t>
            </a:r>
          </a:p>
          <a:p>
            <a:pPr defTabSz="914263"/>
            <a:r>
              <a:rPr lang="en-GB" sz="1400" dirty="0">
                <a:solidFill>
                  <a:prstClr val="black"/>
                </a:solidFill>
                <a:latin typeface="Verdana" panose="020B0604030504040204" pitchFamily="34" charset="0"/>
                <a:ea typeface="Verdana" panose="020B0604030504040204" pitchFamily="34" charset="0"/>
                <a:cs typeface="Arial"/>
              </a:rPr>
              <a:t>There have been 5 NRI falls related incidents in the last 12 months (Sept'24-Aug'25) compared to 10 in the previous 12 months = 50% decrease</a:t>
            </a:r>
          </a:p>
          <a:p>
            <a:pPr defTabSz="914263"/>
            <a:endParaRPr lang="en-GB" sz="1400" dirty="0">
              <a:solidFill>
                <a:prstClr val="black"/>
              </a:solidFill>
              <a:latin typeface="Arial"/>
              <a:cs typeface="Arial"/>
            </a:endParaRPr>
          </a:p>
          <a:p>
            <a:pPr defTabSz="914263"/>
            <a:endParaRPr lang="en-GB" sz="1402" dirty="0">
              <a:solidFill>
                <a:prstClr val="black"/>
              </a:solidFill>
              <a:latin typeface="Arial"/>
              <a:cs typeface="Arial"/>
            </a:endParaRPr>
          </a:p>
        </p:txBody>
      </p:sp>
      <p:sp>
        <p:nvSpPr>
          <p:cNvPr id="26" name="TextBox 25"/>
          <p:cNvSpPr txBox="1"/>
          <p:nvPr/>
        </p:nvSpPr>
        <p:spPr>
          <a:xfrm>
            <a:off x="13329792" y="4359976"/>
            <a:ext cx="6772222" cy="3605661"/>
          </a:xfrm>
          <a:prstGeom prst="rect">
            <a:avLst/>
          </a:prstGeom>
          <a:noFill/>
          <a:ln>
            <a:solidFill>
              <a:schemeClr val="accent5">
                <a:lumMod val="50000"/>
              </a:schemeClr>
            </a:solidFill>
          </a:ln>
        </p:spPr>
        <p:txBody>
          <a:bodyPr wrap="square" lIns="150790" tIns="75396" rIns="150790" bIns="75396" rtlCol="0" anchor="t">
            <a:noAutofit/>
          </a:bodyPr>
          <a:lstStyle>
            <a:defPPr>
              <a:defRPr lang="en-US"/>
            </a:defPPr>
            <a:lvl1pPr marL="0" algn="l" defTabSz="554401" rtl="0" eaLnBrk="1" latinLnBrk="0" hangingPunct="1">
              <a:defRPr sz="1091" kern="1200">
                <a:solidFill>
                  <a:schemeClr val="tx1"/>
                </a:solidFill>
                <a:latin typeface="+mn-lt"/>
                <a:ea typeface="+mn-ea"/>
                <a:cs typeface="+mn-cs"/>
              </a:defRPr>
            </a:lvl1pPr>
            <a:lvl2pPr marL="277200" algn="l" defTabSz="554401" rtl="0" eaLnBrk="1" latinLnBrk="0" hangingPunct="1">
              <a:defRPr sz="1091" kern="1200">
                <a:solidFill>
                  <a:schemeClr val="tx1"/>
                </a:solidFill>
                <a:latin typeface="+mn-lt"/>
                <a:ea typeface="+mn-ea"/>
                <a:cs typeface="+mn-cs"/>
              </a:defRPr>
            </a:lvl2pPr>
            <a:lvl3pPr marL="554401" algn="l" defTabSz="554401" rtl="0" eaLnBrk="1" latinLnBrk="0" hangingPunct="1">
              <a:defRPr sz="1091" kern="1200">
                <a:solidFill>
                  <a:schemeClr val="tx1"/>
                </a:solidFill>
                <a:latin typeface="+mn-lt"/>
                <a:ea typeface="+mn-ea"/>
                <a:cs typeface="+mn-cs"/>
              </a:defRPr>
            </a:lvl3pPr>
            <a:lvl4pPr marL="831601" algn="l" defTabSz="554401" rtl="0" eaLnBrk="1" latinLnBrk="0" hangingPunct="1">
              <a:defRPr sz="1091" kern="1200">
                <a:solidFill>
                  <a:schemeClr val="tx1"/>
                </a:solidFill>
                <a:latin typeface="+mn-lt"/>
                <a:ea typeface="+mn-ea"/>
                <a:cs typeface="+mn-cs"/>
              </a:defRPr>
            </a:lvl4pPr>
            <a:lvl5pPr marL="1108801" algn="l" defTabSz="554401" rtl="0" eaLnBrk="1" latinLnBrk="0" hangingPunct="1">
              <a:defRPr sz="1091" kern="1200">
                <a:solidFill>
                  <a:schemeClr val="tx1"/>
                </a:solidFill>
                <a:latin typeface="+mn-lt"/>
                <a:ea typeface="+mn-ea"/>
                <a:cs typeface="+mn-cs"/>
              </a:defRPr>
            </a:lvl5pPr>
            <a:lvl6pPr marL="1386002" algn="l" defTabSz="554401" rtl="0" eaLnBrk="1" latinLnBrk="0" hangingPunct="1">
              <a:defRPr sz="1091" kern="1200">
                <a:solidFill>
                  <a:schemeClr val="tx1"/>
                </a:solidFill>
                <a:latin typeface="+mn-lt"/>
                <a:ea typeface="+mn-ea"/>
                <a:cs typeface="+mn-cs"/>
              </a:defRPr>
            </a:lvl6pPr>
            <a:lvl7pPr marL="1663202" algn="l" defTabSz="554401" rtl="0" eaLnBrk="1" latinLnBrk="0" hangingPunct="1">
              <a:defRPr sz="1091" kern="1200">
                <a:solidFill>
                  <a:schemeClr val="tx1"/>
                </a:solidFill>
                <a:latin typeface="+mn-lt"/>
                <a:ea typeface="+mn-ea"/>
                <a:cs typeface="+mn-cs"/>
              </a:defRPr>
            </a:lvl7pPr>
            <a:lvl8pPr marL="1940403" algn="l" defTabSz="554401" rtl="0" eaLnBrk="1" latinLnBrk="0" hangingPunct="1">
              <a:defRPr sz="1091" kern="1200">
                <a:solidFill>
                  <a:schemeClr val="tx1"/>
                </a:solidFill>
                <a:latin typeface="+mn-lt"/>
                <a:ea typeface="+mn-ea"/>
                <a:cs typeface="+mn-cs"/>
              </a:defRPr>
            </a:lvl8pPr>
            <a:lvl9pPr marL="2217603" algn="l" defTabSz="554401" rtl="0" eaLnBrk="1" latinLnBrk="0" hangingPunct="1">
              <a:defRPr sz="1091" kern="1200">
                <a:solidFill>
                  <a:schemeClr val="tx1"/>
                </a:solidFill>
                <a:latin typeface="+mn-lt"/>
                <a:ea typeface="+mn-ea"/>
                <a:cs typeface="+mn-cs"/>
              </a:defRPr>
            </a:lvl9pPr>
          </a:lstStyle>
          <a:p>
            <a:pPr algn="just" defTabSz="914263"/>
            <a:r>
              <a:rPr lang="en-GB" sz="1500" b="1" dirty="0">
                <a:solidFill>
                  <a:prstClr val="black"/>
                </a:solidFill>
                <a:latin typeface="Verdana" panose="020B0604030504040204" pitchFamily="34" charset="0"/>
                <a:ea typeface="Verdana" panose="020B0604030504040204" pitchFamily="34" charset="0"/>
                <a:cs typeface="Arial"/>
              </a:rPr>
              <a:t>What are we doing about it:</a:t>
            </a:r>
          </a:p>
          <a:p>
            <a:pPr marL="284833" indent="-284833" defTabSz="914263">
              <a:buFont typeface="Arial"/>
              <a:buChar char="•"/>
            </a:pPr>
            <a:r>
              <a:rPr lang="en-GB" sz="1500" dirty="0">
                <a:solidFill>
                  <a:prstClr val="black"/>
                </a:solidFill>
                <a:latin typeface="Verdana" panose="020B0604030504040204" pitchFamily="34" charset="0"/>
                <a:ea typeface="Verdana" panose="020B0604030504040204" pitchFamily="34" charset="0"/>
                <a:cs typeface="Arial"/>
              </a:rPr>
              <a:t>Regional Falls Prevention taskforce in place to enhance collaboration and shared responsibility</a:t>
            </a:r>
          </a:p>
          <a:p>
            <a:pPr marL="284833" indent="-284833" defTabSz="914263">
              <a:buFont typeface="Arial"/>
              <a:buChar char="•"/>
            </a:pPr>
            <a:r>
              <a:rPr lang="en-GB" sz="1500" dirty="0">
                <a:solidFill>
                  <a:prstClr val="black"/>
                </a:solidFill>
                <a:latin typeface="Verdana" panose="020B0604030504040204" pitchFamily="34" charset="0"/>
                <a:ea typeface="Verdana" panose="020B0604030504040204" pitchFamily="34" charset="0"/>
                <a:cs typeface="Arial"/>
              </a:rPr>
              <a:t>Action plan for Primary Care agreed to improve prevention and reduce ED attendances</a:t>
            </a:r>
            <a:endParaRPr lang="en-GB" sz="1500" dirty="0">
              <a:solidFill>
                <a:prstClr val="black"/>
              </a:solidFill>
              <a:latin typeface="Verdana" panose="020B0604030504040204" pitchFamily="34" charset="0"/>
              <a:ea typeface="Verdana" panose="020B0604030504040204" pitchFamily="34" charset="0"/>
              <a:cs typeface="Arial" panose="020B0604020202020204" pitchFamily="34" charset="0"/>
            </a:endParaRPr>
          </a:p>
          <a:p>
            <a:pPr marL="284833" indent="-284833" defTabSz="914263">
              <a:buFont typeface="Arial"/>
              <a:buChar char="•"/>
            </a:pPr>
            <a:r>
              <a:rPr lang="en-GB" sz="1500" dirty="0">
                <a:solidFill>
                  <a:prstClr val="black"/>
                </a:solidFill>
                <a:latin typeface="Verdana" panose="020B0604030504040204" pitchFamily="34" charset="0"/>
                <a:ea typeface="Verdana" panose="020B0604030504040204" pitchFamily="34" charset="0"/>
                <a:cs typeface="Arial"/>
              </a:rPr>
              <a:t>Development of Level 1 and level 2 falls pathways </a:t>
            </a:r>
            <a:endParaRPr lang="en-GB" sz="1500" dirty="0">
              <a:solidFill>
                <a:prstClr val="black"/>
              </a:solidFill>
              <a:latin typeface="Verdana" panose="020B0604030504040204" pitchFamily="34" charset="0"/>
              <a:ea typeface="Verdana" panose="020B0604030504040204" pitchFamily="34" charset="0"/>
              <a:cs typeface="Arial" panose="020B0604020202020204" pitchFamily="34" charset="0"/>
            </a:endParaRPr>
          </a:p>
          <a:p>
            <a:pPr marL="284833" indent="-284833" defTabSz="914263">
              <a:buFont typeface="Arial"/>
              <a:buChar char="•"/>
            </a:pPr>
            <a:r>
              <a:rPr lang="en-GB" sz="1500" dirty="0">
                <a:solidFill>
                  <a:prstClr val="black"/>
                </a:solidFill>
                <a:latin typeface="Verdana" panose="020B0604030504040204" pitchFamily="34" charset="0"/>
                <a:ea typeface="Verdana" panose="020B0604030504040204" pitchFamily="34" charset="0"/>
                <a:cs typeface="Arial"/>
              </a:rPr>
              <a:t>Devlopment of direct data sharing from  Care home/ nursing home data re falls </a:t>
            </a:r>
          </a:p>
          <a:p>
            <a:pPr marL="284833" indent="-284833" defTabSz="914263">
              <a:buFont typeface="Arial"/>
              <a:buChar char="•"/>
            </a:pPr>
            <a:r>
              <a:rPr lang="en-GB" sz="1500" dirty="0">
                <a:solidFill>
                  <a:prstClr val="black"/>
                </a:solidFill>
                <a:latin typeface="Verdana" panose="020B0604030504040204" pitchFamily="34" charset="0"/>
                <a:ea typeface="Verdana" panose="020B0604030504040204" pitchFamily="34" charset="0"/>
                <a:cs typeface="Arial"/>
              </a:rPr>
              <a:t>Working with National teams on 5 HB wide projects to address deconditioning</a:t>
            </a:r>
            <a:endParaRPr lang="en-GB" sz="1500" dirty="0">
              <a:solidFill>
                <a:prstClr val="black"/>
              </a:solidFill>
              <a:latin typeface="Verdana" panose="020B0604030504040204" pitchFamily="34" charset="0"/>
              <a:ea typeface="Verdana" panose="020B0604030504040204" pitchFamily="34" charset="0"/>
              <a:cs typeface="Arial" panose="020B0604020202020204" pitchFamily="34" charset="0"/>
            </a:endParaRPr>
          </a:p>
          <a:p>
            <a:pPr marL="284833" indent="-284833" defTabSz="914263">
              <a:buFont typeface="Arial"/>
              <a:buChar char="•"/>
            </a:pPr>
            <a:r>
              <a:rPr lang="en-GB" sz="1500" dirty="0">
                <a:solidFill>
                  <a:prstClr val="black"/>
                </a:solidFill>
                <a:latin typeface="Verdana" panose="020B0604030504040204" pitchFamily="34" charset="0"/>
                <a:ea typeface="Verdana" panose="020B0604030504040204" pitchFamily="34" charset="0"/>
                <a:cs typeface="Arial"/>
              </a:rPr>
              <a:t>Falls information now available via Waiting Well internet pages</a:t>
            </a:r>
            <a:endParaRPr lang="en-GB" sz="1500" dirty="0">
              <a:solidFill>
                <a:prstClr val="black"/>
              </a:solidFill>
              <a:latin typeface="Verdana" panose="020B0604030504040204" pitchFamily="34" charset="0"/>
              <a:ea typeface="Verdana" panose="020B0604030504040204" pitchFamily="34" charset="0"/>
              <a:cs typeface="Arial" panose="020B0604020202020204" pitchFamily="34" charset="0"/>
            </a:endParaRPr>
          </a:p>
          <a:p>
            <a:pPr marL="284833" indent="-284833" defTabSz="914263">
              <a:buFont typeface="Arial"/>
              <a:buChar char="•"/>
            </a:pPr>
            <a:r>
              <a:rPr lang="en-GB" sz="1500" dirty="0">
                <a:solidFill>
                  <a:prstClr val="black"/>
                </a:solidFill>
                <a:latin typeface="Verdana" panose="020B0604030504040204" pitchFamily="34" charset="0"/>
                <a:ea typeface="Verdana" panose="020B0604030504040204" pitchFamily="34" charset="0"/>
                <a:cs typeface="Arial"/>
              </a:rPr>
              <a:t>Update of falls policy to reflect changes to NICE guidelines and introduction of digital care records</a:t>
            </a:r>
            <a:endParaRPr lang="en-GB" sz="1500" dirty="0">
              <a:solidFill>
                <a:prstClr val="black"/>
              </a:solidFill>
              <a:latin typeface="Verdana" panose="020B0604030504040204" pitchFamily="34" charset="0"/>
              <a:ea typeface="Verdana" panose="020B0604030504040204" pitchFamily="34" charset="0"/>
              <a:cs typeface="Arial" panose="020B0604020202020204" pitchFamily="34" charset="0"/>
            </a:endParaRPr>
          </a:p>
          <a:p>
            <a:pPr marL="284833" indent="-284833" defTabSz="914263">
              <a:buFont typeface="Arial"/>
              <a:buChar char="•"/>
            </a:pPr>
            <a:r>
              <a:rPr lang="en-GB" sz="1500" dirty="0">
                <a:solidFill>
                  <a:prstClr val="black"/>
                </a:solidFill>
                <a:latin typeface="Verdana" panose="020B0604030504040204" pitchFamily="34" charset="0"/>
                <a:ea typeface="Verdana" panose="020B0604030504040204" pitchFamily="34" charset="0"/>
                <a:cs typeface="Arial"/>
              </a:rPr>
              <a:t>Improvement in digital audit through AMAT</a:t>
            </a:r>
            <a:endParaRPr lang="en-GB" sz="1500" dirty="0">
              <a:solidFill>
                <a:prstClr val="black"/>
              </a:solidFill>
              <a:latin typeface="Verdana" panose="020B0604030504040204" pitchFamily="34" charset="0"/>
              <a:ea typeface="Verdana" panose="020B0604030504040204" pitchFamily="34" charset="0"/>
              <a:cs typeface="Arial" panose="020B0604020202020204" pitchFamily="34" charset="0"/>
            </a:endParaRPr>
          </a:p>
          <a:p>
            <a:pPr marL="284833" indent="-284833" defTabSz="914263">
              <a:buFont typeface="Arial"/>
              <a:buChar char="•"/>
            </a:pPr>
            <a:r>
              <a:rPr lang="en-GB" sz="1500" dirty="0">
                <a:solidFill>
                  <a:prstClr val="black"/>
                </a:solidFill>
                <a:latin typeface="Verdana" panose="020B0604030504040204" pitchFamily="34" charset="0"/>
                <a:ea typeface="Verdana" panose="020B0604030504040204" pitchFamily="34" charset="0"/>
                <a:cs typeface="Arial"/>
              </a:rPr>
              <a:t>Continued targeted QI work to support improvements </a:t>
            </a:r>
            <a:endParaRPr lang="en-GB" sz="1500" dirty="0">
              <a:solidFill>
                <a:prstClr val="black"/>
              </a:solidFill>
              <a:latin typeface="Verdana" panose="020B0604030504040204" pitchFamily="34" charset="0"/>
              <a:ea typeface="Verdana" panose="020B0604030504040204" pitchFamily="34" charset="0"/>
              <a:cs typeface="Arial" panose="020B0604020202020204" pitchFamily="34" charset="0"/>
            </a:endParaRPr>
          </a:p>
          <a:p>
            <a:pPr marL="284833" indent="-284833" defTabSz="914263">
              <a:buFont typeface="Arial"/>
              <a:buChar char="•"/>
            </a:pPr>
            <a:endParaRPr lang="en-GB" sz="1567" dirty="0">
              <a:solidFill>
                <a:prstClr val="black"/>
              </a:solidFill>
              <a:latin typeface="Arial" panose="020B0604020202020204" pitchFamily="34" charset="0"/>
              <a:cs typeface="Arial" panose="020B0604020202020204" pitchFamily="34" charset="0"/>
            </a:endParaRPr>
          </a:p>
          <a:p>
            <a:pPr marL="284833" indent="-284833" defTabSz="914263">
              <a:buFont typeface="Arial"/>
              <a:buChar char="•"/>
            </a:pPr>
            <a:endParaRPr lang="en-GB" sz="1567" dirty="0">
              <a:solidFill>
                <a:prstClr val="black"/>
              </a:solidFill>
              <a:latin typeface="Arial" panose="020B0604020202020204" pitchFamily="34" charset="0"/>
              <a:cs typeface="Arial" panose="020B0604020202020204" pitchFamily="34" charset="0"/>
            </a:endParaRPr>
          </a:p>
          <a:p>
            <a:pPr marL="284833" indent="-284833" defTabSz="914263">
              <a:buFont typeface="Arial"/>
              <a:buChar char="•"/>
            </a:pPr>
            <a:endParaRPr lang="en-GB" sz="1600" dirty="0">
              <a:solidFill>
                <a:prstClr val="black"/>
              </a:solidFill>
              <a:latin typeface="Arial" panose="020B0604020202020204" pitchFamily="34" charset="0"/>
              <a:cs typeface="Arial" panose="020B0604020202020204" pitchFamily="34" charset="0"/>
            </a:endParaRPr>
          </a:p>
          <a:p>
            <a:pPr marL="281691" indent="-281691" algn="just" defTabSz="914263">
              <a:buFont typeface="Arial" panose="020B0604020202020204" pitchFamily="34" charset="0"/>
              <a:buChar char="•"/>
            </a:pPr>
            <a:endParaRPr lang="en-GB" sz="1649" b="1" u="sng" dirty="0">
              <a:solidFill>
                <a:prstClr val="black"/>
              </a:solidFill>
              <a:latin typeface="Arial" panose="020B0604020202020204" pitchFamily="34" charset="0"/>
              <a:cs typeface="Arial" panose="020B0604020202020204" pitchFamily="34" charset="0"/>
            </a:endParaRPr>
          </a:p>
        </p:txBody>
      </p:sp>
      <p:sp>
        <p:nvSpPr>
          <p:cNvPr id="2" name="AutoShape 2" descr="https://nhswales365.sharepoint.com/sites/SBU_QualitySafetyAndImprovement/_api/siteiconmanager/getsitelogo?type=%271%27&amp;hash=638149155630763349"/>
          <p:cNvSpPr>
            <a:spLocks noChangeAspect="1" noChangeArrowheads="1"/>
          </p:cNvSpPr>
          <p:nvPr/>
        </p:nvSpPr>
        <p:spPr bwMode="auto">
          <a:xfrm>
            <a:off x="256730" y="-238177"/>
            <a:ext cx="502633" cy="502634"/>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150790" tIns="75396" rIns="150790" bIns="75396" numCol="1" anchor="t" anchorCtr="0" compatLnSpc="1">
            <a:prstTxWarp prst="textNoShape">
              <a:avLst/>
            </a:prstTxWarp>
          </a:bodyPr>
          <a:lstStyle>
            <a:defPPr>
              <a:defRPr lang="en-US"/>
            </a:defPPr>
            <a:lvl1pPr marL="0" algn="l" defTabSz="554401" rtl="0" eaLnBrk="1" latinLnBrk="0" hangingPunct="1">
              <a:defRPr sz="1091" kern="1200">
                <a:solidFill>
                  <a:schemeClr val="tx1"/>
                </a:solidFill>
                <a:latin typeface="+mn-lt"/>
                <a:ea typeface="+mn-ea"/>
                <a:cs typeface="+mn-cs"/>
              </a:defRPr>
            </a:lvl1pPr>
            <a:lvl2pPr marL="277200" algn="l" defTabSz="554401" rtl="0" eaLnBrk="1" latinLnBrk="0" hangingPunct="1">
              <a:defRPr sz="1091" kern="1200">
                <a:solidFill>
                  <a:schemeClr val="tx1"/>
                </a:solidFill>
                <a:latin typeface="+mn-lt"/>
                <a:ea typeface="+mn-ea"/>
                <a:cs typeface="+mn-cs"/>
              </a:defRPr>
            </a:lvl2pPr>
            <a:lvl3pPr marL="554401" algn="l" defTabSz="554401" rtl="0" eaLnBrk="1" latinLnBrk="0" hangingPunct="1">
              <a:defRPr sz="1091" kern="1200">
                <a:solidFill>
                  <a:schemeClr val="tx1"/>
                </a:solidFill>
                <a:latin typeface="+mn-lt"/>
                <a:ea typeface="+mn-ea"/>
                <a:cs typeface="+mn-cs"/>
              </a:defRPr>
            </a:lvl3pPr>
            <a:lvl4pPr marL="831601" algn="l" defTabSz="554401" rtl="0" eaLnBrk="1" latinLnBrk="0" hangingPunct="1">
              <a:defRPr sz="1091" kern="1200">
                <a:solidFill>
                  <a:schemeClr val="tx1"/>
                </a:solidFill>
                <a:latin typeface="+mn-lt"/>
                <a:ea typeface="+mn-ea"/>
                <a:cs typeface="+mn-cs"/>
              </a:defRPr>
            </a:lvl4pPr>
            <a:lvl5pPr marL="1108801" algn="l" defTabSz="554401" rtl="0" eaLnBrk="1" latinLnBrk="0" hangingPunct="1">
              <a:defRPr sz="1091" kern="1200">
                <a:solidFill>
                  <a:schemeClr val="tx1"/>
                </a:solidFill>
                <a:latin typeface="+mn-lt"/>
                <a:ea typeface="+mn-ea"/>
                <a:cs typeface="+mn-cs"/>
              </a:defRPr>
            </a:lvl5pPr>
            <a:lvl6pPr marL="1386002" algn="l" defTabSz="554401" rtl="0" eaLnBrk="1" latinLnBrk="0" hangingPunct="1">
              <a:defRPr sz="1091" kern="1200">
                <a:solidFill>
                  <a:schemeClr val="tx1"/>
                </a:solidFill>
                <a:latin typeface="+mn-lt"/>
                <a:ea typeface="+mn-ea"/>
                <a:cs typeface="+mn-cs"/>
              </a:defRPr>
            </a:lvl6pPr>
            <a:lvl7pPr marL="1663202" algn="l" defTabSz="554401" rtl="0" eaLnBrk="1" latinLnBrk="0" hangingPunct="1">
              <a:defRPr sz="1091" kern="1200">
                <a:solidFill>
                  <a:schemeClr val="tx1"/>
                </a:solidFill>
                <a:latin typeface="+mn-lt"/>
                <a:ea typeface="+mn-ea"/>
                <a:cs typeface="+mn-cs"/>
              </a:defRPr>
            </a:lvl7pPr>
            <a:lvl8pPr marL="1940403" algn="l" defTabSz="554401" rtl="0" eaLnBrk="1" latinLnBrk="0" hangingPunct="1">
              <a:defRPr sz="1091" kern="1200">
                <a:solidFill>
                  <a:schemeClr val="tx1"/>
                </a:solidFill>
                <a:latin typeface="+mn-lt"/>
                <a:ea typeface="+mn-ea"/>
                <a:cs typeface="+mn-cs"/>
              </a:defRPr>
            </a:lvl8pPr>
            <a:lvl9pPr marL="2217603" algn="l" defTabSz="554401" rtl="0" eaLnBrk="1" latinLnBrk="0" hangingPunct="1">
              <a:defRPr sz="1091" kern="1200">
                <a:solidFill>
                  <a:schemeClr val="tx1"/>
                </a:solidFill>
                <a:latin typeface="+mn-lt"/>
                <a:ea typeface="+mn-ea"/>
                <a:cs typeface="+mn-cs"/>
              </a:defRPr>
            </a:lvl9pPr>
          </a:lstStyle>
          <a:p>
            <a:pPr defTabSz="914263"/>
            <a:endParaRPr lang="en-GB" sz="2968">
              <a:solidFill>
                <a:prstClr val="black"/>
              </a:solidFill>
              <a:latin typeface="Aptos" panose="020B0004020202020204"/>
            </a:endParaRPr>
          </a:p>
        </p:txBody>
      </p:sp>
      <p:sp>
        <p:nvSpPr>
          <p:cNvPr id="6" name="AutoShape 2" descr="data:image/png;base64,iVBORw0KGgoAAAANSUhEUgAAA6gAAAIzCAMAAAA6ScQuAAAAAXNSR0IArs4c6QAAAARnQU1BAACxjwv8YQUAAAJJUExURZ+fn+zs7O19MXl5efX5/AYGBqCgoC0tLXp6er3L2HWr3F+d1e7u7uDs93t7e8jIyGCe1vraxaKiosvf8tHV2MnJyXOn1qOjo8rKyvHx8bfT7H5+foex1wsLC/Ly8vSqeDIyMn9/f5q611lZWdnZ2TMzM83NzaPH6K3D11paWqenp/X19YKCgsHN2I+74lxcXKmpqWOf1vr8/umFQtDQ0Hqu3V1dXff39+Xv+NXX2Xep1hEREaurq2Wh2Pj4+PWyhe+NS+2mdtnZ2aysrPn5+f738tHj89qARtPT04uz12BgYDo6OoeHh7zW7tTU1J6812FhYa6urvv7+4iIiLHF2GJiYq+vr/z8/NbW1qjK6bCwsGag1YqKitfX18XP2GRkZLGxsYuLi5S+5Hqq1rKysv///z8/P4yMjNnZ2X+x3mZmZrOzs+ry+u+JREBAQI2NjbS0tGqk2dvb24+112hoaNbm9I+Pj6K+17a2tsHZ70RERN7e3rbI2PKeZR4eHmtra7i4uJKSkt/f363N6snR2WxsbGuj1fCRUZOTk+Dg4G1tbbq6un6s1kdHR5nB5bu7u5WVleLi4oS04JK21+Pj46W/1729vfD2+5eXl+Tk5HFxcdnZ2XCo2piYmNvp9vzr33Jycr+/v1ub1UxMTObm5sbc8LrK2HNzcwAAAE1NTefn58HBwW+l1pubm7LQ687U2SgoKMLCwpycnOnp6XZ2dsPDw4Ov1lBQUJ2dnerq6vSuf57E5pa419ra2uvr6/3z7MXFxanB14m34QXxt5UAAAC+dFJOU////////////////////////////////////////////////8f//////////////////////////////////////9//////////////////////////////////////////////////////////////////////////////////////////////////////////////////////h////////////////////////////////////////////58MW6XvAAAACXBIWXMAABcRAAAXEQHKJvM/AABr6UlEQVR4Xu29i59d13XfJwdgLcNiipSyxiTt1tbURasHJkKJCDQJRW0nbE2belnJmHVGyECBCkiwaMBEFFSyHoVGaV2FliDbsFOQ4YxDCXFtSMqIlhyqDsS/rGv91lp7r31e99y599yZc2d9Px9gztl3n/1cv73X3ufce97y/1wOguCQ8/+9RQ+CIDjEkFAvBUFwqAmhBsEICKEGwQgIoQbBCAihBsEICKEGwQgIoQbBCAihBsEICKEGwQgIoQbBCAihBsEICKEGwQgIoQbBCAihBsEICKEGwQgIoQbBCAihBsEICKEGwQgIoQbBCAihBsEICKEGwQgIoQbBCAihBsEIWBahPvHW1dVjH9CTJWVz9dlH9XD8TFeZBXXvxtbq03p42BiNUDdXX+joqM3V1bW3rl3XsyXl6Ap1Ud0bQt0XP/We1dUfaO+sb3f1EzXwC3oo/NRbLlDffuPn9XRYnlgF33n5bzRgEjt6wT/rvmDjLY//rh6CmYWqBV17z883jXnV7ObLLJWpdu9Oml1rHT+BCXUMoe6HvQurX3l5VfW50tmC69urD/QQbJJMYZILmWNVd/2zyxcUpa5CDVC4ezMLNeW7uvZ9DXJUs5svs1Sm2r37F+qEOoZQ98MK986OdMRmtw3tXSg0Qh37gz+6dOltf/jigoSKwj3R29Dlgg26oNNY17dW/74egj623RlHC/oX76JxrK7Uanb7p6kQ+6mMUeneGYRqpWjJPYS6Dza2uHf2LnCfdDu+tZ7cWdBUqpjd9M7WLqCl1zR2MS+h0spge9AWmrmgFeYnVCOEOj/Wt7kt5f9ux7dBqP2NYA6Y3ZBf1enKJuwCmvkPRqhc1H0ZeD9CqPNnFDNqk+P7od+gpZbs39jSK6nET23WyakPpI82/kSuR7r02YMN9ge/QQ4zn//hW+kzdQ6R0XtkW6q4KlEVqouVhozCompCLfJImacib/whle09f5Ssy0Uvi24twckXlRCygdPQR81Slk6zK1MkkJulmnDtnwuKEjYXIsXpqIzDJV/rXlcPFBz48hTZrl2XHK25qBRFCSuGIIU8fBz2NeomdUR1QCU23iJNje2Yzce5Wx5//L/RD1kxa9bzJoa0jbDCXUuhq2uPU//9gK2F+uejdMzJcUZ0uvodSpKv4+O1x+kTPimvSpjdqN37WGmSTQeMXUCuLwcWebjM6RBFX38Pyrb6uKRfje6K/gRnSy3xcpFOwgkVWZel0+zKFGHVqM0qp2oU7W9XqlCbC2FxuiqT6O5eVw+6HEKtlSdnu/afa46cg5TClbBmCEU5DhGHWKhkS195mTRKrSfm5FhZXeUx8EO6HVP3jajl/y85XpFeZXvjONQzlNr6v/lnHEgGqt23ukYBT4hDSOZGk8nGu/gjzDy4sVG7KqF2Y8E+FqUsNlV443IBD/SwsiIPl7mZDX1Ok8OHyN6QRhG9UnSRih6kShhOqA2l0+wqKVJEnpm+78vPZfDtbwW13JsKYXG6KpOY2L1WD0pVm9BfUGaL2uiq3EqRSlgzBHx8CDnEQkVv/uCPqFvQFx7ThB3U5lyyMroWs+qm9ZCMqamLAKZX/lCuFzm5DFPCElEpTjj+6uOP86hcdjJiSe4VCzDXC8ZVycNlrhdZZemUS1dGrxQ9V6+h1SgsCZXGK0q0KJ1mV0lRr6FQp6RK++uVKfemQmiczsoYleRzLCW1H8PXVS4os5Vr5RMraWkFhOSfKnL4OMxCFfYuUJt+iByZ99AoqeT5SebLak9Sk0OqLAQxyfXttZcRtbAINcPUP2K49L85zsm0i551Bs9ku4HwDMSS3CsFtAvkfkWZh8tci5UqK2Uoo1eKrnHk3NJJuHJbq7jSaVKVFPUaCnVCrbS/uwThTYXQOJ2VMSZ1b02olQvq2eKAYtppkR0jBUmxDx+HXqjUdg+45b/yG65t1Z0lpIvqQiV4QuZe1L479gQbHpmmGNzGh/4K02DRP8lidTama3myRETk7q9KqLW97cuSXxlLiuokQuBs4106BZd5uMy1WKmyYl216L7o2QJdOglXCp2DfOk0qUqKFJFd3/LWU6X90yWae1MhNE5nZYxK8la3RK4HpZq6GFh5KtkSiGOnqYQUo8kQDh+HXqjsxsgGsLtHk6fFDqFys3MwZga6GNOH9RAmXKboH00H24S8sqHLEsfouuKqRLIbGul5FChiIck0PAh6gRp/JY+cuRarbtsGRa8WPVtgTifhhKr7WL50mlQ1RcoPuy0SKFTaP12iuTcVok9ljEnd2yDU8oJatviELrLTXMJmQzh8HHahwvFd3+ZW5A1gZdKQq4g1skDxxARfpV1Kn3xDtv6L/snp6HScM2LKqxLpVKapWtovUJDZBdALqGBiZUVqhGauxarZto9eLXqRk/kUhiv3isTzpdOkKilurv7gZTLj8v5JLsMEoRJTVMaoJF/r3lwPlL9+AVFmSyCOnaYSthjC4eOQC5VajqQmjyftXUhGl7pDu6hVqAimOE/wBXT6Wzq1Wc9W+seng/kuZ8SUVyXSKebsaixOIo/4wC6Q1Ms8BGSuxUqfi3WV0atFLzSi6SRyuWlIkRK50mlSlRRxk6xKLgMqmy7R3JsK0acyRiX5WvfmelCqXPbqBcBnazHtNJWw7KwU+/BxyIUq+3eYVqlxxbYIGgelQXWp1SJUnTZIoC/ztaSjr6jhmnKkn1L/+HRwTOk7Oy2vSiS7oWJR7EosynWn9HzTBVL6Mg8BmWuxJFVK6D2oThm9WnQdm4yyYVJB6SoNd6XTpMoU6azh64WV9qdISJj+WoPXCqHJdlbGmNS9NaFWLwCWrVwrGWspcglbDOHwcbiFKgql9uNm3cmNSA26+vepYWmBgS4re3J9+xv8Pa632W4NGaOYB6+IpItlpuHb5EX/SN/+CyxuvgxLWtENxLe96/vVqxJqNxvfl9JUY+VcDTM0ypcPfB4+cy0W/cGtR1pMoTWKIpVF5z90vvEXZSUMzfdtvIIzfeTS5ex8irLDuvZ48dU4ilO0P0WiU/Y2kV1TIXLq7ZUxqsmX3ZvbDzFZaOUFlWxX136Xyia7VXSKylkJKSnfWfbxIeRQC5XaTeyJmvOvXpaeFez5Fn1GqCpU/XBVn6UhY8S1NKpqR3AUfnbl8bJ/RKjUt9/hh2U4b2T0uD46U16VyHcL+Ds7tVg5VyMZmgzzPg+fuRWLrIpZ+xM891wWqSw6zoljHygqYbiCpubKpdOkKilu/AdSKW8mFXWutL/kmkrYVAhLtqsyiUryE4VaXlDJ9iuaozYP8uEoqFGLIRw+DrVQ841rmqxWv+EM5dLGE9wTj39fwio9+VOf4Q/XvqHPJrExwn+jXuFHVhg8zfqen5eniFP/qG3yk6Jr9tyvPEQqaRVXJfT72PSBhFZiUeqlnWVDI/vChODycJmnYv0UPyD3jT+SLyhUopdFpwCKu/a7RToJLeh3/Bfqc+k0qUqKVguakiRYKNtfquxKWC9En8pkOru3QajlBZVsURppiVQKK2GLIRw+DrNQ9y7IgDp2KkvaQ0Z36fIXDG01Ny4OsfSm45BvJi0DNI97//OQMaF0ukswWosPoQZ9ab4FcViYUDpaUmLVsPHlqv8+DkKoQU/IVA6xzzixdO/iFSR/0azpZ5YOPyHUoCd7F7p/wuxgmVy6P+MfdJz4i4mHlRBqEASLI4QaBCMghBoEIyCEGgQjIIQaBCMghBoEIyCEGgQjIIQaBCMghBoEIyCEGgQj4OgINX0PZGoO7jG0CTlXfpuopPPDRTGfpmtPRX5N6yhwdITqfj59SkKo+2ZoodInh/hB6nlyZIQq34B2vyNb/rZIwcYf4hci7CcyZ7W2tvfRT34X//yE2p1Xw08m9GS6d+3rT0xQy041D3Y0Q+XHNpaXIyNU6dFeQuXffRHwG0gzC3VPf6OrSlt4Zn5C7c5r/0KdUIdKBfKPNk31pbmOZpj0iuul4agI1fc1GVeXv0TWhPch8K8YwtYnyGUibe/cn/wu/gk5TyHU7rz2L9Tp3rWv+fwF/07RZKWmNLuaYdI7rpeFoyJUP/J2C9V+CY0gT42tdlah7p/5CbWb/QvVmEqol+wtiN30Emou+nJzVITqDalTqGQUOaa8vXOCXAZkQs7jFSr3wcR8egm1+guFy8pREaofeE2o6eeCvHXSh9ko5ETsxCwiWY3ZEX7vsulF/YZdgV+xdC/r1/DaRRtPWLwco8wSL0Fqe71+9UPQlpfQJFT5Gc/5vmvf9YKMgYQvu7/WpcmpIE8ttW/Iw/3TcfPjiAg12x9hQrW/+YAoXsdAVkCXibXRMWyOIou1ye9n0of53fZ0UrxWX5DrEVNfWC/k8OIi+zHplLP9SUK1GI2v1698qLTkpdSFyr97K/G4ZTgHLfpM79p3QpXfHkfKqezFtS5NivQNyROldqWp5bC0HB2h5u40XVKg2I3/Jb7iV/koRpaL/gAujfQwFx3KdWaQd9tTTLzt74nCsdPrSWU0IbiX9Wt49SJKkSaLn3oPpZtjyEUqVImR3iBRFKH6odKSl1IX6sog79p3QtUIRdnLa3OalVKXDTnO3xuemiMiVFWVYEKlHoeVFNZUFSpZln4usdlo9JQjpiUS7IU+lNNqKnxB7YkLDa9clIaRf9EmVDNkCq4XofKhkVNqKCCdObiUlooeuKKnFOQTTVdL5kj+hqQjOKGKg1KW3dATL1Rf6rIhD/fPm8+NIyJUsqoGoYqxZGth9A1wAllIFqrEXt9eexmmIdaUTA9WleyycKA1lMJ0FaloeOUiL6F6DDFUjWGnvgiVD43mvIyaUHMhoANX9JQCHVBMOy1zI6RUKbZQE2pZdkNDU1il1GVDujSXmSMtVB2Ni672OqkYo9rssSfYXHSOJhfRvds+WVShfQ2lP+XL+nO4v8jPENUYYrophp36IlQ+NJrzMnILUAQWai4E2oNC5/KufdfSMiGXZS+vzWmmVKTUrjRECHWZaBEqOl4lp8h7+BQZ9rMx0kcr/PpyOlcrco86NbyoX7DQ/MJ6QcMrF3knsBrDlKmmaacJKsK8hGqFkIErFz2lIBfZac6NFpJamCI2cKKSzaSy7OW1Oc1qqYuGDKEuE6I4JQsVZllatIz0iliT2QknggcnWAxqynnqYaoWJThr1RfWCxpeucinWI1hytQYlVNQ+dBozstoEKoFJA9jHu/ad6KSJUZZ9vLanGZDqXNDlkksLUdbqDBDP4UhZup4MhA2lWQnZBNPcAhNrb+l03DhKTdZFFFYq5uxNbxykU+xGkNMN8WonILKh0ZzXkZNqDlNpwMUPaUgMe005WbxJwiV+qDMhymvzWmmVHyprSHL7ltajohQxaoUJ1SSZf29/cm29DDZCQn0ZU6HrvqKmolLi2i0qNJa3ScaXrlIbzBe2njXAxcDlkt/2XQtxnrT6/UrHxrNeRk1oVIqFk8PCFxDEeRKycgSlG0ewnQjokv5CSkfS6Use3ltTjOl4kutx5UclpYjIlTre+CtgxdJ+ROGen71Pfxa3T97i3pXyRZIoCIDd9VK14v6BQmtv6xfY1cuolO5j0o52Uc0YrhX72uM5tfrVz9UNCVLsCxgXaj0Z4h37Ws+b+M1pnRBUfby2pxmSgWlLhuS+sRJfXk5KkL1jqAXKs0LhSkR6aEcuefvrY0EimTcVXgQqO1F/YKE0v/phfWCxq5eRMUDlLl9xNcS9j59jdH8ev3Kh0pLXkpNqOn5pvm+az/fBvqB5l6Uvbw2p5lSEaEWDVlWZHk5KkL14vTH1Ov1jv6zt5C15BeYZWsjgeKbNWRR/HAM6HxRP9BQ98J6wcKrF+FhXNx/SB/p87n2Pv3O1+tXPhTa8hLqQh3mXfv6xfHvfCPdXCnLXlyb06yUumjIXPTl5qgItWIxGe8TB5NpbcgD4ojsJR0ZobaNvEdliTM3DplQ4xcelo2WHi3vDwQTOWRCjd9MWjoafSQyu6PhOc2NwyVUKs0RcYiOjlAbf9d371C/t/8wcriEGr/rGwTBISKEGgQjIIQaBCMghBoEIyCEGgQjIIQaBCMghBoEIyCEGgQjIIQaBCMghBoEIyCEGgQjIIQaBCMghBoEIyCEGgQjIIQaBCMghBoEIyCEGgQjIIQaBCMghBoEIyCEGgQjIIQaBCMghBoEIyCEGgQjYDah8uu3GP4Raxw/wIuU8AO6G1uH6h0lQTBm5jGj7l0gSeK/ndUH69sPLq2wcFfi5UtBMC/mIdQVnkGhy42tY0/QyQ4db8Y7XYJgbsxBqOvbNIGub8PR3Vn7jAh170K8KiII5sYchLrDr0lTYW6ufpQOVl7Y2Ip3LwXB/JhdqOTuktO7KW/Voj87/DZ3dn4buRwEQSMqkWZmF6pINAsVf9au2+ZvBS1TEAQVVCLNzCzUjS3oMbm+/Gd9O2/+BkEwOzMLFbdl0h+sV3mBuvelR2PjNwjmxcxCXZE37stKVf7nBerei9cvbbYtVIMgmI5ZhYp7M8wmv4haNoBJo+z9husbBPNiVqHuyO4Rsbm6uso61TuqLZtJQRDsg5ld3yAIhieEGgQjIIQaBCMghBoEIyCEGgQjYMxCvX/7jeN6GATLzYiF+tju7u6VM3oSBEvNiIV6l4S6e0pPgmCpGa9Qz7BOd3dv6GkQLDPjFeo5Eeq1O3oeBEvMeIX6jAh197SeBwvhzM3bj8UW3uIZr1CfU6HuPqcBwSLgLbyX9DhYHOMV6vMi093dk+c0ZB6ceYP3qO5eDIe6hRPc5NE6C2e8Qr3IFgOuaAg489zt50vX7PhzUzhrPGEwb+p5UOEkt07s4DVClnZrqGXBeIV6li0G/+1e1SCGlfaGHgv1kA4wYTCxDmsGjROrjUaGXBaMV6jn2WKu4mbqIxrE1F2zqZy1axyZ8eIPElfROHH3uhFYGhvOmfu3T815pB+tUI9zo5y89Ab/uaVhDJ/vvqInAM7aM3oyCVzOFEkEhtwUW+6Fwan9PpoKS+NZY4CpdbRCfZgb5YSsKd0dGuh396aeAYQ8pieTQGQmlmGN3EDjnNCzpeQUVXB/9/zQNs/TAfyy+U6poxXqI9wWpy+9wn/uahghIz43liHOWs9FqkRmCq0HBpp9d3eJH7HGDLAvlYnxkLdxBwd+QTY7oxUqptJTOoPmZpUR/6KeMSLds3o2gSzU2C9p5Ka0zsN6uoTcRgX3s0UhlnbensWZ70J+tEJlB4UdWizg8wpUDMnLUqR7Us8mgAka+HVvkLgvrTPf2eIwoS7DflY+YmmkcUwiu7c1eD6MVqinuS3IXnA7Na9AxZBoVEtoy/d7KkLbmmgeD+t3aY8Yt6R17uvpuKHevF/pzTO4jbC/kUgt7RHZ4dw9Odf1wWiFijuo5IFBmdnV1eeV3N0Yddb6tTzaGjd+mjfteKzsfU92GXmJ26ZcW4wXNpbKgCyT4f62KNTSnr90RQ7meuNgtELFVjgNh1gPZFdXDcm1kTpr/eYAtDUG1eY7EFPdk11G9Hmw4mGw0cK9ebKYUu/ArIj9rHzU0t4U2+x9p6FhXm9grELFxhp7uLLDlrwM2QrwA6I6a/3mADzpD2NsNkX+5EjfYtX29WuL8QJBFdtG2Plg9rMTpJZ2Xr+A2fceD+c5ObuxChW7PhAT7lkl7WDKK+7P6Bzbb9sXbY0r3C2fjIwKr+nZPBjb7z7JM5tL4lWgJoVQdYW6v8cV1NJ2zX2+puETqM/rTYxVqK9xS2CWxK5SupmC9WUxf6qz1m9pD6FiWm2cM2RTeI47KVz4UT3mY5a8DM+DyL04XxP91RBiP1u29jURXaL2vcdTn9ebmFmoexdWV/n9UJfWt+ngQX7pzMYW3kEzEFgPYN7E9lHa4OETws2f6qz1u/WH/bqbaDoNKZB9vfk9HCZbX2OaUm0Ntwy3mcVF9UI1p7X3ffcCs7RErx0pGRwm3pSYVajpJVF4QSqdpde4rQz60kUoCtYC8diK0h5YcPOhOWu9HFZ4L49g2mhy7uTL6nO7QQa3oO+do8OBlHiaNdyZAb/7NRtyL87bhexM8n+NK58JmKUlejVSfV5vZEah6vuLCehyY+vYEzSd8gtSB36L8ZtcOzzngFHQnmdIDyxkmZmz5h8rbAV+9A20uHdGbGNOtgv204lNvKLT06Bu5JlTffYU+5Ke3Orvr/OKbT9bM8Mj/pGf9rC6lLugdDbtTfO0wDV6TctiskMLdcfkqC9b3Fn7jAh174K9jnEYsGkkUxGWperY6j1nvzNrzlqvPTh4Lzfkfw1izNh0u2A+d7Kv2lfq5rk5VWManUz+4nPyDfs/ls/mO3mv5CCQ+57eicem7330C/Vx76Y7dfsUTwxmaYzslfSptjxvONFLnk2o8oZxRoW5ufpROlh5YWNr4JcYo1FEMJCVGnv6IaVccQ1g07o1cYsV+wBXsSvgvxhnG3OYx+fkq55JnlLfb/bsi357igJbZvcCPD+51XewkiXYoXw2WPwjf8cUDtVrmATIoerbdPZ1G77MeBOJ9PGVZLgYXKj/dGt1dZU9XVmr0p8dPmfnt5HL8+GrXLmvyfG3+PhbcvxOPmZ+LOcaEzzJH/6CBrfwNY741V/j/3+iQczPcsAnLl/+S/67u/sFDZ6JD0taxDs1ZBDexzl8VU8mgOp1xv04xwDv1ZBJvBexP65nBU/++JO/93Y9Pgh+jKL51n8HB7z3k/z/z2ivT66n1PC7ztKIb8GG+vSs2AHHVIk0M5tQ17flHePHPpCFij9r11veOC6Fm5lvc+U+Kcc/4eOvy/Hv8TGTBPkJDaCmR8PDDj/8yW81WwiECkXvfk6DiCf5fPfbavW7u3+s4TOhoid+TUMGATnQGNMHNFCjpgy0NeiM5hBpN7YYC+UdT+pJL0jZ39XDy5c/9/V35pP9AC0VrY/+ffsv8P9f0F6fXE/omoSdLY34ibfKTvJwoRJpZtYZFR7uztr15Pryn/XtvPk7DPAX1EvDFwh1mxe+C5PW8dlZk9tbvCThezvNS1ZEkXs/ziWSLZSb6TabLVzIld6/F4xVDFz1IW+kytcAe25XIW7npps+JUf0vZksVzQmCu9wmq9o85IkxWc/fbZHjsVYnK+PxjovOxE3tdcnrkt0W+Q1sTS9j7/7sLfKTmTfY+ID5HNZo0KouplEMyzLd+9Ljw658YvlhUrpDNarskmb7jVTE91/83la4qftJYU7Gq3ZKDH+4LwMA67p5LvE99OepxoLF+Lk8/vdWeKETiLlIR+c7bn5DyRu57CBdsfuZl+NyB5qY2x80m83HsjdLNvP506cbZNK7nu6kQIbsGelkvd1O3bSbpJ93ea+WNpF3VE6U+xxdiH7HhPvzc8mVN31XXn2UZGs/M8L1L0Xr1/abFuozo4OegJ2ZeTbMWg1tNUdbm7qBIjOxjni/BnVXdNQiUcE70qTu6aTWflUmp11usaMsHttf9/NlKw0w+GQuvbbV5Yt3c5ZAO3e8Sx0HbHDplvP8jxm/03vO7JLroOOjCr9nv1pQfrPFQ0jwWnM1TR+yHbspAEJkYk3dHiXLcITOl/3eC5E5hY3XDQzo1D3LpB7u8lPJuE/TKisUfZ+h3R9ixsoGLRl5OMjuWN9Q+QqrlfyiIkb2rZNtoPePyGCdJ/LxtxFe0DBbFnPdt/cz7iOrM5KGho0BDK2TNxTBDoOdRk/NCpjn4ZMQiacprFIxhAaV3t+yUGf0FPbF09ppt1kEb4bcWArz9u6Snq9GJDqd1bT123e1AWTeBCkO8zLEydKa6CJD9HMKFR5glCXp6ursrUEJ7hlM2lOoHbmBKFFUVMsMq6hR6VbX1E/BifCLV2bND38iznltojI9ZA9kJSSQc4ypjMTW7kBOFa3h/gZrAKxZ/Me2NCs1eroKqHLQ5ABUsdAofvmqy3r9dQjMxZxrde8aKOk+qLo176L72aQgh9D9HE3DFgqvPLJ+vq6OH3d5oSU6DGxFfLnkUoPZ0m8vYkOyqxCPSBgKnrsdpMgtLPpZRfc6uIki5cDzmrTNBmkTqVVh1SM4m7uFcwBOgEx+/DAcPVpcdvn8wzh/SYRyrRgG2NsaO1OlsTtXDSiuFfxv82DdeP12BMSDcODZkf0caPT4yFafhltZ3lWRPbZfD/r4266caBm5MdzmFHR2WlRdVItTfwEsi0ZoibvYCDaZEWPU6gyc+qJypa9IBkLswWQ0WFmfUbdJmACa9how0fkrvAf59uJO3MyfT1C7ANDvHg++1imopAvlT78TPBoUhehuPkmVBha65SqDkPXbpJ4MjBoq3PdeD02bTa4tzL8gcnt91hShD4TJR5jP5+eVNPwi9jqEblf00Ka5+SDu7odW4yiCPB5Yhw6jzFEH5ORrU2+CKlNHMK1FBO/EjdOoaJ2+Sk2WDu3n1h/euCXLVeU4H1fWe43DmKqHhknNYzQLjuOtBjcm0Caz6N7/NMtPUFWz0vS+50X/PPuYiA1EYoabKmEOK1LQlVO1+oTCcjAZe40gloFIwNFYxUlFZhzx0Oxp25ffO7cK9ZnDCYpnQ773iTiYlTXi2YmekrglJLnPyftMTQ3ioqovPuAXjyN/SB78JSnetQH5xPX37ZS19NWxilUzHx5ZQiXlCdIaOeWbScSZ9VZk+XXSZkaDR0rb+XBFu1Oi6DKYKgCPSejOIE+R66PwRIn7tnVgSpuiX9VbEA/Jg+O9oHzttsH4ifU7EJqrDYq1t06LOh41DUL8MfnpezqIYuH13oTw1YLDXvscF6fkZ5pnVLTM6HMeQyg6DZ1i/qOkE2zm3lWaabVmVTH6TN6q8+NQSJtP5ChyR7DYH1TLO3SnbO7JyBuqR+idWCl0NNWxilU9G4e2eCE8iimZp/cJBoX0UV3ZKl00VpFEONhqzOhidB1yzz7PDqeyyYKgzECHfEIOm/iCqMOivpcyjHBAX11z3WzW4miiJoIRXzqzcqM0DoLmWff7oiqKWM80+aXNFunRJ2WmpSMRn5YGrf1+jQ2EuefyT63ztQTnxMQZISq1Au1IJJ+YR3ctSJrzdp1ju62ua1mxLmBvryFYzfGYoxsdDX8nl6tFC2MU6ioXe4kGAvv4qoj6Rylq+KsiYOmCwgDcvOPS8hUQYasXoyhXQZRAQgTuTwsNlBd/0wGRb0pNXFO2XEUp9+UKlmr2ch2WW2GEaGo8yHjVKtxq+PQsZuE8e6KpKM7QDLLtP5+hu3iNYw9atidU6p6uOClO2L7GGh09q+6sy1IISuDhXnlSSKYvTlFcVrVVlwWekX2DtTw5ELE1w8YM6Y6nI4lWytFC+MUqvqNCUyh5PapwNKmD2mT/yNnhae/u2dkFuRD/g/WJSOaDnyYlugYZpBtR7sMycogwFdiC+GOmGLPd1A9lkdSJHZDbN5t30i/TVzZADE/KaZMbHXDFfHphCWaaN0ssvGtfTdJ5xydWIHuFrWVWJvOb+yeIeeeBzaE09+uKVWqyJzlHNA6GGi0rF0bXw5xoCt5wIiINCBjYmRlidPK/xF5hWX7wHnQgSt3W9oALe3dYmTaOOix9ZknZKWY1OXjFKoJysC8QQOd7kBqgzI4JJs6d2X3BPmyNn49BpWxjcuUo36cTnPmtZBJsbDsXiBSfxMap6QQelIV17AEa8C7tTqm6K2AhMxA/XaXxPzkAQA59ikJkp6KSgal1q+SquPQsZsEpb+kDSJB6rrVGuA4ng3Q8aPY1eQ+oFZI98C6plQo4dr53WuSPhTBdTTXyKmoCzWI0u+xDYskVPQkNz3MwBRERbQ9Y53Gs/sAO7yV7kGlhgYoe9OUL26Crqw0zVyKFsYpVDSp61o0KrWJ7AKY8TDQYTZfM5yH0T40NuvGk9qmTnPmtbBJUarJ2piXoDCaQdE7ZPRwiNtvJHpQPPVxMCVcrd6y1WG8dRlZIMtSGbPVVajt8ov4NAO1PTkRyAbTszbyKdHqhqFhqdXkfgSCdD1Qc22l7Wxa8pnqaJqHKDRFbYgBUFieldDmXEfbK/XC6EBbp/R7TCJpVMSimWc2tBNsgaCxWIeWtDZIokLJb6SRvKxF1VlKiJugiZiP1zxQZcYpVJ2OEhiUSTT8hxo2O0xyn9ONu2K453WoPmN2pis9SxcT7y2YFLkoZhVAnhGjaUzdQLHF1s0Qj6SjPYKC0HSNMAkitNuaxuE64gwgblp8V9eKGi4nOod4HXJNddGaza3VaNBatOSAgYqzppNVTTEiR53oiZwpTh+RdoO+ZUptHB3QHs51QnVoYLGhuKdQxa+orOBNdil5Xcto9+umL4dYX5nLYemk/Qn7oJjhMao0GYYUXseHWilaGKdQdVBOyLx43NZOcppa2tu92OppbWN9MogQ1wqtRj4JmvIlMamrIknjORjrqRRHM2vbTPGg/222xOxKf2EdNqfp/N7ToxPzQNxUxLxVLWiwnOgk4Ua4ZINEdhxad5Mw1VBTQT9iaTYvSRoZSOpmXoSkTCWb+2l2JtCdjaODGxGAnYszQWh4NzYElc1q9mEPzttaJg8DwitiK1Q+Gw0tHYwwLEVTWzHCVpyljDSKZmsan7R4GqdQC+tmUN0bmEm5FaGC7HbplMHI6G22lvwbdd1sAMClF8WkbpT99gzmYooOo+WxFYWZtBfASJbqJPIhWwVMz+Rldt1rolDzQ9xkuBVzN+WLjNSe3OAtaUjhs+PQukUDVdLlyE5MS32AasaS8Cl8KprVD3RMOZ3bT0fPxtHBZlAD6VFSSRka3o2tIcu9aZOIzY+oP2bAbDnMa+Kg3U+NmdJBM/Beso1W3tKqzlJGmkyzhanm01YOoVDPTH4XB6qmxwB1vw8V8nKRT++egYIY1why+4Mc3XPWQoK0PfqO8ha3VkzqEduoER5Gt1F/mgsseduw3IXkKHs5abiFyel0k0vcZ4I2YfGx+na1gdlmSfE+6h6gpCEiQnVRgtbdJIxrtNIzr4IwyVR0JhmfxTCEKGnZjYGOWgHtJzmjgZtGB6TiS2Nr1tR5jQ5zFRmdiWI4tfnRmgOxMIy6pRNxX/r/ohvJdFRCxfhYF/8VudWmE0W6QTWNY6LVi1EOj1DTXWD2EBvujzvqTgUs5zRalC89d2X37it52PXWy7bWMGyKVtD/9BcGclZM6mbuBuYOHCEyHqwQeXsCxlMMpc1YP6PrJAc6wGCs6xXJkKl6sE1YbGo002Ot4czkZAmu44Dzz8SExUiQnnzxuc38bVRBVHENbF6qeOuaMVJD56QGwhm1AsY32d5ByzSNDugjv0ED5+a0q2+fhkobEeUwpmGpObAyQfvl5JlT4q6cdRYjrSwbA9ydyecqMsAo1dCUMkJI86WsvNPcxOERKrcTCs8DTvdX9+HKFNuEmA3uOm+K0b0T53YRd67snpCBVZaMlBckh8twTn9lJJD+vZXTYVTNV2VcZDuBsTdvWhZYfsgdhszGDZlr/+ZVdbk/2Yz5yZRenvMr85I4BTZl64nTlJRJ9qxhbadgXRU/NmGmh9JLlW1uw+IuYxkT52HgqWDqpb+CysoAUjx04kHxvAkj47N5ijRfpJvKAkeoSST787amFU7Lpt2uPNeAwQ4jvdQRDlKqrbe0wllyqCMuvWBe+eEWavH1SHM7ZcDpHCnRLoVJ6t4Q/5fbypTRZvYqwIuwUG43dBBmaj44KSZ1Kq9ACPoU7X9TLJTLi7au2GkTKB0BW0AV2G4wGsjgIlMuDLiPJ23pkapwiP8qN0lt1oW5mGm6ezg2WTAyzKFR2vww9JHN4JIMHwF9Qkpx6/qzqJfkQWix5Wl87f220QHF8/eq0M8nnY/TZ0TLA6CftZNETL0omBRC5jzlrDoNDyNXaTHMIziHwJLoi+LAbuq10lFGPMIk8YpHUuNAhcpKsmYSqZE+ZTjrHClhBeUQhPkN2sltlcbdlsTOiG/8DJqZF6k4QANi3BST0q+iKTSNQFqnzQMmkG1pp03Y3AMnMFUh1+UVZHobyXe7/oKuOFn4uBLVrQwYpheMXmmNlVfAMllINTBDP9e6XmRgwHzAf3GQTLQytqRBkgZC11QEREmtgP81rG10QPEKU0cjXkXP4LCYwtpATJTd9VJNIslFyv48sH57TbbSUH6sVXTEZviIKSwNmq4Pudo00iBptXOohQr7UidXFjVUUen6dBeaOX7q9kveF0ZVy35N3o3rizRmti25jnOH3D0j/UL2gKzh0SFEeui2mRYgL1FWVG6aQIcVBW4iyQQZQEFcheQd6ELqEVv/nbl1u/uH02zYP6VjmzRnWVdNVMwpmWZ2V1TsmNhktSy1w4d10mdoH84q1aoycOY5j2qJklpdUEpqdvynYW2jA+IWzhUmx0fQMyhvH9cDC5mTELfTdRrGbdXiSpmnYP3LnMKwcQPyO82FwofS3qhNOlPERdGTjK2kkFVatFRcoRoHKVTZ7lZhSYmpIaXr/aocU401J4MWKJ/eySN48qXzUiMHVbiKTScxUZrEYMkY2twkerYYX3mqg/lg/hHbQtdNnANTCTHppU5Eda9cOqMLobtndBmGCa5tZmPSMHRRDu+KeZXeg+kFjWXTKzsd9+WbrCp2LJthyTdkvdjcYtnjSFmhyXBJ8m0BmlS46eeqcv1nndoyOkjcYrSClaOtrrXooA7WyGfR/m40Sa2howWsUVcF2hm718xrYeTH78+pwK9dhAXoxXZB0W7Iob7LaKMARG0dlMasNg5SqLKLpp6N+P5kUDLuuw7QWcFNWeKD6IkgEzLhK2zNrKetYBIjQ0PW8MWt4Ym7aepi2OKRPdQrvYAO6dIUEEeaYZMVP5MOdAcb5zxRyxrgvG6w1Fc4CTcjoCFvi1dRNouN3mjONFQ8B/ugiprjioswOOnXzvxaK389HQMCxJWyQt1lWPM+j6st6RmtqUmm8YWxdU/LbhL0W0415iJQ2yPrPmsEzAHyFUdnHVWJuA2yNMyccHbAjxwTx6Wshj47au0sZwp6qP5wqboUMjrahRM3OQ5SqGI46rxIk1C7y0iXhj6bavh5PwNWUKzb00B9DdVX9NI2Ry4h6+PjIljk7CaE3WIOSMYJZDiR+aAY+BtAN+M/HnLyWMMHu3J7d/cKj8iIc0dGsXKaKkgme1cs8SUxvXJFYPVAqA4GdGZfppNBUT/GsHZVNOg9Su4m6Q5Eh8eBpHjQQh8+D9srOsS5JHdcZW0cVtJ007ybhP4oR8A0PO3eQDckO3ms6c1rvFt5XLekRGDcS/xdizO5NVQiufNzS91OOjLIltwYlDw/7YzS0nJzecTYCLRXXrLhw3YOUqjSCmpZ4l/S+CPyTd2TBj43yerYX4Dmu/ZYIReZpf0w2oJuEKDrYTx6JYAOzf1ldy81tRqfmMCEsV3UjHS5xugguKkwcqmlNAUK84pKrH1KdV0Mu7olxS9HcBvlytHnorTxK2mFhItQEDVgXxlUHSKASpAUEuCWQsHvo/ELLzT7jKQDRNKP8yhHpEtgCmoJGZh/2a5pQr7m/B+CC1TvAU7gtDTCa+JysjfDcU+7sTjHtQLZIHjRDhI0v5/zexZqhVB51dLgr9TWnsn3g/HkAa0+zBQsWqj/6B9+8O8EQVDhf/4f/pNKpJlFC/U/armCICj4fZVIM4sW6u9oqYIgKFGJNLNoof6+FioIgoIPqkSamVGo/B4LfXfF+ra83MLeZbGxhVdbVPi3/0qLFQSB47//eyqRZmYVKr9tBuC9izur+cWoK5Pe5WbblrihYruEN+zxArlxLxusvJWbttpOy21D2+7rRHbS/cMTLWAL8DVsDyJju8GYuCkbpLp9L7umvgxy28A/leG4ijsuuJ2BbcSLdveUsW3QXEoN2L1t9yKKx7IU7JPKF/uQOt8GkPsQ/Km01o1UDb6RL5uQ/oZDvtfxvJaD6ycpcypA70Zw8bBFKR1jh/xnV9vPtTNSliv57ihio7XkLrFuprpNUtt/ZmwvWO5/6okht3fwYAIsRR4xkHuTVZvIW898vwn1P+ue2qMCSL9zXBQx1YBPiHO2K/uMPaVQudeQkGatWBpS19tSBrat0WNcB7mDg432SrwqcxMqdLmxdewJmk75vYuTX45q0kM72V3km9ZG8nwDOhw3E48npd7Jd1EmIffDJjQBg4iPoVcwbuQ7MMojYtR6B0EF4O8HyG5/4xM9x8VgYHLylEwyGkJvLLovNdutoPvpIZaGAQAfPYKbPoAllm6aaPBrSah8C0KMwt9wkDIzVDbIguuHVLI+tN1ZBDiUxxLUBm3Aqd7ClS7ioRiVlMZjI0fJzspNYl+tXBFqCm1FjDvFTR9CHmdD7+fiaHdxXmfy76n7G+DUqzgldegoy8iwxfZReeRCu0BvAdOB3a9r7GBCEq1YmliVnihoCulXOpObt/72VRvzEqq+w21n7TMiVH0DeQepGbkm6fbYfZOI1A/to3qQCY/aHLY2oV6CjNPloxGNoJ2fd4bIRx759Yj0IIB0ZJ52qDoIarztKeW+AiWKnclzgnIvXE3UiV5HcSpJGp2SBRnyyMI5SY7h9oD98x1oNavndBAgKBAmclE0I0/9YR6C0ZCJJ2vRscQQbwDjv5vCYIP6+3sUFw2t7gYjid25sntFHkBBTlxFKaIW282AxfM+OkpgRnYPpAkoD6b1PK6q8Pl5A85Z0/Xi51LrjWKUTbiNY+5UpJBneG13G+rP24zf+vyQNGvF0poMVQZTa0kMaKcQtiChqjA3Vz9KBysv8EvHJ5CakftPzYdObBKQcqMvUl9dhVG9BjP0z860IoYqzlon4veh+UQT4ktlzkm5TIji6RRGhLHXS9eQvr6rYzHs7GEUTOxJjdb5VOqd4lb5TRkSON8zj92+laZd9C0ZZrJvHswhG7K2MyquW1moVCsxCm32/LgEikcpoVU5FdQ0PWOTfAtKAZlJMAz3DZ2l1c7dQzhIzM0lKC7PlHqdFNB7RTYkAWkMOCI1X5PlK08RQMjoXHMTaCpFytKHKi4G1dFxOPsRuxfT6IQC55FGxkoanCSNK/aYgnPWS6RZK5YmVqUnCjr3MRTlnA1o4n9ohBbmsZnEYt20l6Q+2FldPfYBdn4nkJYKbK/JIbtoD26gfhWHRMdxtHRtpG1CRJCvbwUG9ybUKQGij8wdmWNlfrCBxc4AbLG6oiIk6kkzOEyvN30X8mHxpJk2hg6xMEceADiD9MAWepqGuFROthFxUnLTyuOwgNpAjEKEl5a/NAvAtNXJw0CERtdxJY+npGH+owqWmVFdN43lrBiJOUdQOpJqocoQJ8NPIjo63UYfyHyOgNryXH+hmch2YMPOw1pcMQ71Kxg42boFoY4Z8xJ0yMVAe+YCi5hpPJC5+qKNV76bCuTziqW54TghSxYtio6O1opdzChUsEIizULFn7XrLS8yvpz4MZeO+VU6+QU93v3kF/Tg6xznZ/jot/lI+GM+/4VP8v/f1qBu3sdRv6snHXyC472D/9uVAOThuHz5t/nPV+XTy2//WX8GUPC/1JPMJxBz9+N6evlbfPatn/D/P5YQJJw+J/5bDtjd/Rk5+xwf/zUd+Hjv5ePd97pyoiyI8onLX0cItRSyAZTY7/Hfn0iTfFwSYD6Bav+MXIRWRcAX+Ij4OJ8w37r8Vf7zNQnG9X8pHfKty5e/y39/Vj5icmIKqv3bT17+Nf77EzmlvxmkRAWTynM10Seu82sgEaTxl3xEfPyy1JhKRLg+/D0+1wb4VYSAdyL6r1F/4vTtuIyR8n1SC7H7YcviF/TzOk2WhkaiRBzf5qDdT2gzSHN8HIF/3S3DeQh1ffuF7Pryn/XtvPlbQctL/DWXjuG+EI0QXzPbYvlmI1VQo19F5E9oUDfc4JD8BNBRMHO1jFQ64X2S1DvkQ4JHlnzGSF8/qWfG27+G4Hfqqarwk+90gdxZX/PXYXgyRUidaQCAFqwxYEicP3qaQTBM8wsQFCPZABINBsOPo2Zfe/JJPgFPIvwnci1aFQF/jAS1C5h3iNGiX7S277uc6oHhKBs6xEDjSEJKr7l8W8ciGwwYGTmoSuhdrhqGiK7OS5lL0xOfU4VJIaEdaX9Smsb/8GUJAR9GHiRUWJ3rT2k4kqW0E40bYhA6tjbQZGluZHvynZ/8PWqeJ6H3r8ks9TntsG+jwz85vFA3tnjzSDeTyA3mBerelx6dsPGbnUs60UUVuYjmBMOPgtvnljpYPl3DleaadXPntm1nTICTBOq/ie+ToNA7b/qv5hy/LW9DccBpqy6pxP1y7g98s/Pw4XWZfe42f7vNIW6UrVnk7LhtmCCmLEK5YeBKElJslPo5C9MfkQLP6LrrhmVnza/fsHteAuC74Srb3Mr+43FbkAKU4HjaNcXVuRY5MQNdqd/t1Z/JLxpLnGOqkjjl5IPDErpWbslvTc+5n9KlLvZ8sO45Kd4/XHpdCiJAuGnOKRrO7efJVZw56kmutuw0OFus0GhpfInsP/HlJ45rd91M20yyVoVZt9zaM+Y1o7JYRbKkVvpv78XrlzZbFqpnbt1+45zYH4xbX+wgL25OhsExEeKrj94EGjAvzG5tu1P6JX1ppnVt4sC6o7LHJQZJPZRBFSAat4YrgXGkjQmU4RVZA+sqGIsa/ACcbZhIAdH/p1JdzufhhvLC3kwSj63UbotRXpRM8RFSt9VwXtHdgIRsKYXUziEDVgEqlDc9Ucnim0zSEo/ZB/hbDLa8zsRXGWG81A2y7SIfNoKCc3m0aUhytnnMQwCKe1a2KbCoxVCnv6Ej8R6xsQdN5vZsZbTgQYDtkW0ijR/TgDZFM+Do9DlkS/lZ0ZHvHQjVrfCbmE2oG1vk6W5s8cy5ucoPPPCEyhpl77fR9WW47vLLGCd0lEcTXkEPyS0mgswQFSh+NTndwp5QralJ2aokdS5CKYnyS5HNQNtuVGZw/XnZ+1BQS3RYZY8www10N1Vb3QrdbcFNRqgHktV5VvUDiWF0kxygI2RIQkV4StUGxJdkPjrrRn9oyhoYLY4kys1JFOEZ7T+dktLIg12tyq2MXG++05NusSZoSrqLKdYkgZy7bq2h7lzxNB7J76gRPF5i1HoJBZWcsCl+Re4oyfgjT4RcqRsaBIxUyJE6y8WSG4i9vLMMdMhjo5YLcj1J5oD0yaj4D42O/D+3SgczzqjY9ZWJkw9Zp3pHtWUziUlq2z2t/Ss7pmg81IWh6sDuisnMhFPp5NmRjiM0O/F9rqk6VAfd1EurMipnheQytAuVjIN/IUbBAPBGGkpoKIBdiQ2bZcoGavIB9aVz+A9ios/5TxaPzUL6A/Dn8b+oUzaP1WwhLUR+0/w1gJ57DupjS0Qh7TMpYGUstZKKk5d/tbUOEj0rPk0xxlVIrjguYM5brbi/sBX8mMsJc+k1uUo8kataUFzmu05auLizgIYovPnJoOk587wGkVZCY1zREiW9djEP13daUGXwPHrjvswW99PACGzzupijkpWXgpidlLdKEqrbvWINXPtOcwNo/HT/EYjJ6YkiQwDTs9cxw1wR54mggR+lEh3ICsImMzsjG4ON4Bo07q2qeGwqJmNELNiqFhVzrywgRcVSNWRrow5ObmEkYBccl6fhTO2wJPVd5YZFDZlSQe1r1x6ZIW15i/9sIOeK1GdkVBQ9+5J4xHcwJt2V8T8NM4Q0ZDGScjNOOz0gXS4CekM4wSOgdgb+UB3R4LiilYMQKpdKeAQDm84Wj/hhBxYEOy+WBTZi9pripiHlrQmL7yO/vU/4TmwFpuLXXaLJyromzyz99sPEHk+KZTGPiUelRVL9qk2Zmq+dSb6H/HrEqap4xJXDeA9vAoXX4Q8BMp2oX4x00R3m3soqi/+DhUFcaYGQ5jpPemFHZXlQJ82Q3WtCG3pQs2u4yOpP/oD4BcVtWEgX48Xz0BC1Bp+ctG0ABweU0/nx0+0+QBsYI6nFbOnMSE/x0cnUTsi/e9w+AKGKWwHOYVx/U5+HM1UIj2lTF+Zs88Dkzp6SlLfOnSKnUzKxutVXF9VxRSyztrxNxqTnE8EFaYjavQYX1PpV1xF6pvIkxzm7JyKptCwy1HbIkvMMps9rwJblISs0wOm85EhTFJJDjbG4UkErmmUFy6fp8a2CVKDu8RH2YU8PvZmLyOgrosuFH+Y1/Hf/0vEr2LZHKzS4npBOz5G0HYyRVF0Z9oG2imwYoKLU6GjHQyfUPKWckGP5Jcdr3uUhbkn1ypWOzQP9prgpMEVawjKa3LcW7rXbB204KxRB+XsQwNygymZLO/A38F+eapLkdHGtZ1dP7J588365KkIdLtbEIwrPz9Yx+rG4wS/dfkPfH/u8T02i6DzP/8E9FRcZnxBIoD6WqpaKpV8jWqBJPjIi6bjyfPKswWMqX40poINQ5jTwQpCoS2lovMAtQ/YDykDtgOY7zXldU/Gj9a+iT95wa9l2egt1R7Z2Vyc+wzsRGM6bj9zdPX9D1gLnUepbbiuE0V/VK8dlmWSJXlPcFKQxT9dgktFrNjAUq5U2YJ75IcI7MInavJLWar3tIJug/IoYMGuXmbOeVpqBdfdEAtz4JklhEqzOYMlveVOct+fclGDjfuoJdXFxaPum6Ln6WCot0mPrVApU3NVqAio7owunVGFwWuWrMYX6cCNJILtySX3uzdp98n0g62EdeG7SKHrNhm1I84a1E/qi28b6ChVfA9+7sLrKd2Fmw0qPLpeuI07e8T4x8aYUv3IjDQ1LdG3b74eUt40AOHnFVoZdm48J2Hfe/oCl2Fe2HCaL3jsTeUmQv9aWfjxVjK++t5ZchLsYbG7LvqxrTdlVlXHFplR1B/J6+BEY1DNOlqk+yYOXJNAxpmJbm1URMXX7eIC1V97VakLzhA1dTaMNdHtXvltYTt65IZObg/ohfNL0vR90jJStqaLa2JJ+BCbynI623V5bX6HyfVHcJp34ffCJYL43v0iXWNJOeihbAlf85mPCbqPMPtqVJEu0rlUjQFjP1Yr0R7obhxQatottTKiLq4XsaZyzmzT57g1as2HeTnPgFeR3V4zBiUesVspnRm4fp+HzLvqAFAPDIvLUnW5oyZ1VFMwmBcRu8nB5ROgzQPHkM7mLobJzGIjO5xWVtIiMPaX1JC3n/kQSaJquZ6D2C4qmL58rN7BlKEPG1E5tA5tjGqHiu2uTvxA+icIvSt3NfWzbgmi9u7D76kIOVSJ6jMrTYbZptsaDHZmUFkkDJ1CMLCL9JFuHptl7CE+DCDXG8bO2CFVEkHU305z23dtox7vS0s69kgv1SSqdUs1PsVZWqBJ3JIZ7Si4JQ/KGNs3W0IFNrhwlM/XWaTuSDXwHm7YIvFFIqIwJeXdEA9TpRDr1JpwduCZ3xbcql+wiAusTnFV8xwrTuL548B5r1ZlAsa1LZYmlTWoemNhJuZGoyAZNswBmwnrXzOvORSxS3JbLZNDu9hAhlNJ4H1AXmvVZsA1zO5rmIhFkfTRO7utFeAXnZcpzM4xEUGnqXGOVJ7/x5Js6eVe3ThM2yUqF0au2k4YC91ouzIR4jCYD9cXvpoLtnqyMFalNco2QBK7sntD2CSe8K81RerayjYQmpnYq5q5m+m8m0fKUNTq762vzPZAllg4nNr3ewpwDTVanHbWo3jumvcGoSlSmagnuue+DZZ+NnChp7d4Mo3Xu8xCFYJaXN6oyMt02zF4IJ15Sa4E1ehceAVZdGSOLyl81J6P65IKiW0PalVh+Wt3Rf72WCzMhHiOshgqhw/zptI92sraRYTXKI172Hea96wGyIZd3dMU6LlqfQLbd9tBbqJdW8IDg5J9YmUjhg8mCQp+ztOlVnkxDvGrp1XuZfee8ik5zVaGKRnouJ9UJE2AujQsf3VTt72uZG9F4A7LQm0MdbMoGzgL8k8IzUOdekAGw1BamKqJpfGB0wJGuRN1tWEW4Hg+IeIyoKLkK2oOP2Zq+rtPkNuX+tImithkyH8yqat4QFh7oOu4TqKDbw+ov1LlR+GC65yFDsbXaTcxjGP6qOxK6EmkZ5GfAhtbKLQEJbpwY62AUMTEUvmCB1sF85MnY7ZLGfcFCbw5bR6hQUZzCP7lze/dEnom5Vyqteke13jai6KNG4uKiIzUBVLDncmEWMIChYuxh6bhyQ52MBp0mtylrIgt1EAcgr4orjZjvcHCfoIMPnVBhNzYF6J6H6Na2z2/Y1Nowzolx9N6I6Y31mJ4aEtx3OYmxRauGwbR5y13WnP0XRba2alz18dc7mvZnzChvysgI3XbsVxxv2OZRH7K1oHILSCxc95Zrx0OCiUhqR2daWhppuembdJrWENlPy3dsNGDOpPVyZXGSNgjRJxjlut22/kLlRSoz82YSJnw91gJrGXUBuvuw3ONjaptG6JfeyumP+eB6avibGJOBOHQWhRqb/SnpvYZ1ZRtosikX5jbY3UySbStOK/LLih0FZfXbbI6octjD7uZCuleMgVush4tz7uzu3cZCm11lR0e7fbBxxRbyxZc1GVsuo08wXc1JqKbT2YXKhco2BxvUicduGF61RVnDrqnY3/z30nWQqPaX2ELf7CBr9f/QE83P1sjYP4VQZZetycFtRz1ByiYtlKb2RqVRGhbACk3DSRFwdSQqLpu/01ND100Ej6TiZnYO4bbNlH0EmxsGWEwJ6qnVVGjLZfQJXJDGOwSJvkJd3555t1fRe0sGLwLtS9LmuOdxrr44lIp333PaDzpIVIUqttDXSxUfFdaKwxZlSF7t9l9DRNe2qdOM+fI30ty6D+34KXMCcHXEee6xNzIX8gqQtzJk6d9pGTYF5zEyaX2ocUUX8rWhXjxDzRdF757T+wt15kcHFUzzefwqfjGIP+LpNjVfeZeYkbae/00vHSSqI5+sobuf7nJk3xdibBmmxd+fYvdCKt24M9WKDXbuh2ynH954yuz5gIJbk2OM6LtcmAEb2NWnh3PW6d2by5YjJUsb4sEkIH1XK5a5OdInfNS9sukr1B6/qN0TNE2LPy6jz908VNZ3RqWtp3Ab+4J0awWTObJ3dtn3hU7a5kBepE7ja0l79B4ugG0VX01za7cRzwpmfTE7LAWnG1b2hW6fE3DJuAT4WnYrpuw8Riatz38xZbBX0raEsz7BOglHbfReo87hBqqAVUGLXyS3FK6kbc6GR3rlowFMTjZsatJCaO+HbLLv2zmr3JEvQ/YHHTndoz42e2QneNgbJthXkArDCOfv9NThfBjRQdv+t0Pj6xmRhDpccZu9Eu0U7ROsWOWwhT5CxZdmErNuJmGqaXE0ZNOEZjX8JRo2YyCoAW56yT2T2giCSb5/dsn3hbH2v1U6AXaUpttLSiaYb0EMu73jFqboxkGe9Kkgg2vv+9y2heOeiUy3SRZRXI/ua2mfsIvV8qSmsnihYuRtcTTEH6DeFh+4sezs4Exps72Qmxi1RTFLZIqt++T7YrNgbh46P8w+ZWJqglR2W63OfwfO45Y08617B7Z1Wt/KaEG2cLz5IIAYdFnQgHaK9sm5u7vXuhust+s7N7CAaZlqxB+gZhcfuHEpe6f+09dzQW5u1kaQqyemyi75vu5uxQEhd+pIqHYLYlhbxAwuQxr0s4i6q5n091xkC8ebld3PHMBH60R3sXr3yeKF2rWAESeNxKL36AfbimtAboHMvKegvq/MZxp2MMh0Q0apNjHsElVqLDuXHbeQ54uaSf9vJ0sn+/WNTcp6ujDkdkL/Plm8UDGotUzzMvaTinVPbFhnrUQesph5T0F9X/RD9y3soRErzkIddomqPgTkiewQNjD2gF7vQUE62e/xqVCnWN3MB3G9+vdJb6Haz97P/DU32E/LECg7la+lZ70WucKXRcPMQtVdaQw5vfc4BkHcPJo9dFtp6FEP6z/uMecED4yO593bMB7pZH/nSCflaW6WzQdk279PphbqzF8c71rAiEnRdKvPEC5y4SD3HWcfGrDl+RI29RbpuddJO3Mq1KG3S/BFI7Y83PVdiDeh43nTVkYz4lz40ViFOrS7UQcOSP8+6SdUv+8764yKArbdlubP+H6hjHwDr6pK5KGC2fcqMZeehFO2gHv+HcjOHC26Zb08eGOmscnt/w6M3ozsPyCmmSAhfscBjKlT3r2YWqj87fGCjS35CdH1bfr0QX7pDH63sAG0ix7XgIppHpWRb6H+yNyepEAdsJ8y3aNE80bu1PHuGA4GnzPgknCXYZSd7sHkfaJ3iPs7kDJm+U5W73nmTcSpOXd798QU1ja161tjZ+2t/BFekLqzmt9g3LKY7X7+2IYZmd4W0tkJZDmHmwrqthNDO5vd5KeiMWoMvjGHkY7nbchnIVOU3oycYr1iM0FCfzBg5r2JoZlZqOvb38djwNDlxtaxJ2g65Rektv1aIZyP1in/jt61lOltsa5jrQ/3iX0FcTF3KNoRr4S/V4JtgeFHDXtmDA7pQqYo3c+eotN4Jih8C/WeF/1g0tT0FmobK8fezULVb9fsrH1GhNr6aHDPBQxab7GuI/fhXPZp7abBQpfYdeROHa/HplwO7Rfb9k27SoMjQp2mnWkmuFI8M61CPVjnpwf9hboia9TKI4R7L17HF2tUmJurH6WDlRfav2yDlcxknxbT23RPoc8K9+FcHnmyx+EXv+VfIF4J1+jq6d2zC2hLEygGqoX4krI3NFM76zJ3Dp7UsPQWqv3CQ7nyZEHK73LzPhL+UMRjH2DntxksK/yjIc0saBIYBn2ybbFL7DooxAKfYrRtX9zxmH37vAci1JnaWZe5enZ46StUUeTT1S+Q80q0IlT8Wbve8sbxy5/jZnnn5Ul89+u773ivHo+OP0bf7/5YTw+K3+ZCfFdPFsAXOL9fvXz5L/nvYjqPc9r9sJ7si48jia/p2YGiEmmmr1DllRa8sevnSsgWQk2uL/+hyGnzt8Lld3K7fE6LtqQ8+T70/h/r6UHx11SGr+vxIvguV/p9ly+j9l/VwGH5Wc7q43qyL77NKfDwcvCoRJqZRqhQXrGbS9Om8AB3Z3gz6bood+9LjzZv/HY9k780sOO+IO+vg6vzWnT3RbZ9cWut9qt7w4D97JmW37IftfgHk6alv+vLsykpr/4IIWbUjS29PUP/86S79+L1S5tNC1XsNBz6zfAZkQ3XA/2S20Eg275Y9S1oI232rQxZ5i7+waRp6b2ZxPdJ8YBSzZ+FUGlyZSXjrRekUczAjbdeF7fTcJDwA7+j3QvbN7LtC3ei91e5Z+PO6d2zs91ZEaEu/sGkaektVCxCydWtz5IiVLjBrFPdbmrZTJJfPFn6ueb4ld6/3rdEyLYv9rxHs7iRhwoPf3F7C3VeYFVxsI/sBAOB7yOcxYNZi70FPgtc2hGsxRYuVLSLHgfLhSzNmQN+KGsaMK4c+geTphAqL1AfmGO7b+Bp9P+ibzAq0lPOB/uV+amAi3foH0zqL1TcieFbNE1buf3B2v1gf6IkGAz7sbFF/Ez+vOC9r8N/d6a3UPnGC+6lzvgLD3gOdiFfKg4Wj30d4YC/iTsVd07sXhvBirqvUFmkEGrb19d6gvvLIxjAgv2Qvop7+F3JsTG1UGecUXs+kx+MEvsF4YX/pt/y03uNuvLsoyzUvQtNTzH0B98qGtEKJpgG2/YNl2nu9BYqfhKJmG1Cle/pHuyPfgXDodu+0cFzp7dQ9Zvjs82n+pTZsj+Tf3TRbd+lf0R08Uwh1LmAL8+MaE8wmArd9o0nz+bOooV6NJ7JP7LItu/R+zrC8CxaqPCNxvMgaDAdsu0bu/rzp49Q5/l+1JE8sBXsD9n2XcgvEB4xphfqbI8Q8iIm7rItLyN5xH189HZ9N+VdFvrrZfvm6sRXKwdjhgfiE4v5GZajRV+hpjfJtP8QaBDw++BPxEA8AH2Fmr7eNvNrF4MgmJr+M6q4vuvbMaMGwcLpvUZNO0qzrVGDINgHvYVKcyrLNBzfIDgA+gs1CIIDI4QaBCMghBoEIyCEGgQjIIQaBCOgl1AbXyITBMHC6CNU/KhZs1hxz0Zu2eC3WvhnCjUgPXQYBMGs9BMqSa5ZqCv0yfo2CxMvSN1ZzW8wnvGXuoMgyPRzfflRB6P+yANetghdbmwde4I+5wf3Z/z93yAIHL2EKg8lKc1C1Yf2d9Y+I0LFWxqDIJgPvYTKtG8o4RXGKszN1Y/SwcoL+s7UIAjmwoxCxVzLc6l+oZz+7PCPQMS3VoNgnvQWajvr2+T6ZqHiz9r1ljeOXw6CoBGVSDNTCBVbSliJVljffiG7vvxnfTtv/lbQMgVBUEEl0kxvodorLRp8Wn4lI+7O6AYwL1D3vvRobPwGwbzov0aVX3jAzlEFnlFZrCJZUiv9t/ciucOxUA2C+dBXqOk3k4rnGPDMkvxKCxSMCZU1ik/aN4qDIJiKqYVa/rjZZvaG+ZB1qjFbNpOCINgHfYWabozGrxAGweLpv0a1+y/hzwbBwuktVNv1lT2lIAgWSW+hktPLOo2N3CA4AKYQahAEB0UINQhGQAg1CEZACDUIRkAINQhGQAg1CEbANELFt8TjeYcgWDzTCHWFVLoTSg2CxdNLqO/C00jr/4b/8BdNgyBYLL2EKtNoCDUIDop+ru/eBf7ODLu+/C8IggXTc426scXfC+dfTYqHfYNg8fTeTNoMiQbBgdFbqPw9N3wjNQiChdNLqPgu6rOPxq2ZIDgg+gh1Y+vZR/FbLHsX4mvjQXAQ9BGquy+z0vgL3EEQDEsvofKPgurPaW/GbwsGweLptUbFj7DoAnVjK7aUgmDR9BIqfrM3fN4gODD6CTUIggMlhBoEIyCEGgQjYEahuu+S46mIB1jPYmN4YytWtUEwJ2YUKr+wTd5ygRek7qzmNxgXr30LgmAW5uH6ruA7cKzLja1jT9AJvyA13mIcBPNjHkLlF7zpyxZ31j4jQt27ELdbg2BuzGtGVWFurn6UDlZeSG9pDIJgDsxBqFidbtpbGR/s8JfL2fkNgmBezC5UfLfGCRV/1q63vHH8chAEjahEmpldqCv46ltyffnP+nbe/K2gZQqCoIJKpJmZhbojcyj8X95MItXiq6tfejQ2foNgXswq1B19WH9jS2/P0P+8QN178fqlzVioBsF8mFGom+lLNTjChMoaxXdYm1zfIAj2wWxCxROE+hAhfxWOdap3VFs2k4Ig2AezbyYFQTA4IdQgGAEh1CAYASHUIBgBIdQgGAEh1CAYASHUIBgBIdQgGAEh1CAYASHUIBgBIdQgGAEh1CAYASHUIBgBIdQgGAEh1CAYASHUIBgBIdQgGAEh1CAYASHUIBgBIdQgGAEh1CAYASHUIBgBIdQgGAEh1CAYASHUIBgBIdQgGAEh1CAYATMLdWNL3rt4aX17dZUP7aUzG1v2/qggCGZkVqHyq6HyC1J3VvMbjFfipYtBMC9mFCrJU14yLrrc2Dr2BE2n/ILUeItxEMyP2deoIlR92eLO2mdEqHsXxCEOgmAOzEuoKszN1Y/SwcoLG1vxEuMgmB/zEqo6wPRnZ3X12AfY+Q2CYF7MX6j4s3a95Y3jl4MgaEQl0szcXV/+s76dN38raJmCIKigEmlmfkLVzaTrvPf7wqW9Lz0aG79BMC/mJdSNLb09Q//zAnXvxeuXNmOhGgTzYV5CpT/8wANPqKxR9n4bXd8gCPbBjELdu7DK8NTJzyixTvWOastmUhAE+2D2GTUIgsEJoQbBCAihBsEICKEGwQgIoQbBCAihBsEICKEGwQgIoQbBCAihBsEICKEGwQgIoQbBCAihBsEICKEGwQgIoQbBCAihBsEICKEGwQgIoQbBCAihBsEICKEGwQgIoQbBCAihBsEICKEGwQgIoQbBCAihBsEICKEGwQgIoQbBCAihBsEImJ9Q17dXV/G+KHvrzMYWXkITBMHMzE2oeEHqDik1vcdtJd66GARzYm5ChSz5/aj8+mJ+Q2q8xjgI5sa8hKovW9xZu65C3buA16YGQTAH5iVU1eXm6gM+WnlhYyveYhwEc2NeQk3vHX9AC9XVYx9g5zcIgjkxgFDxl1zgxleOXw6CoBGVSDPzd335z/r2g7T5W6BFCoKghoqkkfkJ1TaT6H9eoO596dGGjd+55DUSjkhdo5pzojuHeQmVb8zY/7g7s/fi9UubtYXqEelVEBa8TAxfze4c5iVUcnr5gQdMqKzR/NxDwRHpVRAWvEwMX83uHOYmVFLq6ip0qrdUGzeTjkivgrDgZWL4anbnMD+h9uKI9CoIC14mhq9mdw4h1MEIC14mhq9mdw4h1MEIC14mhq9mdw4h1MEIC14mhq9mdw4h1MEIC14mhq9mdw4h1MEIC14mhq9mdw4h1MEIC14mhq9mdw4h1MEIC14mhq9mdw4h1MEIC14mhq9mdw4h1MEIC14mhq9mdw4h1MEIC14mhq9mdw4h1MEIC14mhq9mdw4h1MEIC14mhq9mdw6LFurmlv5YS8nehdVV/p5cYiPFy0f+2F1Agaur+oW64rIUmiMjVL/UU4mroWVJ6BNJI0cmUmiOzN8dsjQ0rrWrT92BK3yVcyblFRbqr0AMlMHHzaFF6jlKLbIcl0WhDzgNH5fQ0HqxW7q01qOcgsbLR/640ktSDx/XB++7S+kDSSLHZVJwa5f+T/w3ky5w8BX4AlnCZeIvSMH+ikMl1P+bCuaax+Af7i7gCuSq2If52F/A33rdlEZwkV2oi7xCXbC+jcb3cXNopSQ7a2+tJkxYqIu8mTvI4lq7utQd+NEafIk3kTIprkih/opcOx83hxap5yhF5HRcKYrWrihECq0Xu7lLaz1KF1k835j52PdSqkcRdy5d2tyjPbq0IlS7wIFrV7xSfSbughRcXHGYhLr3kZfR0xX0d1wyFKDx8lElFCGZFe4THxlYqJ4q+Hp7La6F6ilY3/4+fva0jOxCJYDIvZriFu0qX6l36A+Wu86ulEivyKG1K1A74FNHaD31HMVHxnEZ2WoHUlwLrSXc3KW+aYRcD1/PIhQhieYenbVLm3u0T5eWQi1aSVjf5gD5X/CZuAtScHnFYRIqZVdpd7CTLC6T4/kr9Lh+gYWUySO0FtmsrxKXQytxV46921rXRbZQH9kNvxZ3glD5Yt+rjC9RvkJDa1fk/H3qCK2nnqMUkfm4jOzq7OJaaD3hxi6ttTmT4/kr9Lh2hQVUUkdwPbKWs4yM0DJuc4/26dJSqEUrCSJy/TUiI2VSXiDB5RWHX6iVugk5nr9CjhsugAERZfIcWoucHLciLkIrcfdevJ4mjxzZQovIE4RaOItg78Kzj25sVQzOlchdoaG1K6zOZeoIrcXNUXxkOS4i+zrnuCm0XuymLm3sUUrN4vkr5Lh+RXOPztilzT3aq0sLoRatpIjscq8Ay6RygQSXV4xBqP+Ul/5l4+d4/go5rl+gVS4jS2gRmVbxeV8hxU2hZcLcsvVuTaFFZF52pG0BiWvtWuSZ4V2LSldbJpUrLOvKFTYel6lrS/i4OYqP7I5d5FznMm5qiVqxm4Xa0KO5Cd2RHdeuaO5RCd53l7p6+IRTcFeXeqEW6RgbWxyZRzINYDST6gVWaX/F4Rfq+jaXd3276Nccz18hx7UL8hjvI0toLbIEEEVREFrG5V87Ta2bIqfQWsKXVjSOxPXtmvLM7Kx+50K7KfsrLLS8ws1rLq6FVlPPUXxR9NhFLuqc4rrQWrGbulSuq/Soq52/Qo6rVzT3qAbXkrdylpERWsRt7tF+XeqFWraSgcHh2H+wggPNpHqBBhdXHH6hmgloYwuuGd0Vcly7IG+1+cgSWk/dllhlUTi0iIsfaUuta5Fz6KSEi3YtlnUMCrdZUaovUb5CQytX5Dr7uBpaTz1H8UXBsYtc1tniutB6ws0zKlIoe9TqURzZcfWKXLsidQme1PIGh/q4zT3qgrsSdkKttlIBttsSkkntgrJScsUYhIqSlt2a4/kr5Lh6gd9Tz4caWk/dViJlUTi0iAvXh0Esi5xDJyVctKt9ZKhnV9a5KFG+QkIrV7g6u7ga2pB6Ts4XhY995LLOFjeHNiTcLFRk0Vo7f4UcV65o7tFZu7S5R11wV8JOqNVW8piyFcmkdoEvp11x+IWqe23Nq/CyUnpcXrCTlig+cgqtpd4+/Nbj1sdfRkInJFy0a6X/egg1XyGh5RW+zjmuhTaknpPzReHjWmQ39Lu4CO0p1MYedbXzV+hxcUVzj86nS5t7dHKXFptJhGslT3uP+gt83nbFCIS6d4Gq4HcjiRzPX6HHxQXFhSlyDnWR+VfBqcG0ZSyuC62VpLlbJdRF3thCEtrBElfbtczTcNk55MLqFRJaXJGKWMRNoUXcHMVHzsdFZAa1qxZCQmtxW7oUMXw7Mjmev0KP/RXFhf4qC3aRy3JaZBdaLUpzj2qwi1zt0n5CLQfQIhN/gQtOVxwmoe59BA6AeBMO3kr0zYZzxMtHPtRfgAU5Qa3gIrhQHxk+SDUxF+rjAus/jqFRCG3z7oStXV3qnhUO9r2aM/FXuKzzFa52Lq6vs089R/EJu+NKUaR2Pi6jda4Wu6VLXdMIuR6uRv44X9Hco0X1cmRXTh/Zld7FZZp71Ko3MeGEXuDgpskDG1Fely7IwcUVh0moEwqzXByRukY150R3DiHUwQgLXiaGr2Z3DiHUwQgLXiaGr2Z3DiHUwQgLXiaGr2Z3DiHUwQgLXiaGr2Z3DiHUwQgLXiaGr2Z3DiHUwQgLXiaGr2Z3DiHUwQgLXiaGr2Z3DiHUwQgLXiaGr2Z3DiHUwQgLXiaGr2Z3DiHUwQgLXiaGr2Z3DiHUwQgLXiaGr2Z3DiHUwQgLXiaGr2Z3DiHUwQgLXiaGr2Z3DiHUwQgLXiaGr2Z3DiHUwQgLXiaGr2Z3DiHUwQgLXiaGr2Z3DiHUwQgLXiaGr2Z3DiHUwQgLXiaGr2Z3DiHUwQgLXiaGr2Z3DiHUwQgLXiaGr2Z3DiHUwQgLXiaGr2Z3DiHUwQgLXiaGr2Z3DiHUwQgLXiaGr2Z3DssoVPxSs/zY8fo2HT5oDBqc4evaXVE+XkA9D7iavsJDMqmakwuZ35PRTHcOyyjUFWqcTbQQXpXCbxZqCBqc4evaWVH80vvyV9NVeFAmVbO7kBSyvj1Bqd05LK3rixf94IV29kKupqAhWVBd2ypK9lK+XWUgDrialaPB6FXNzkJWXh9VozuHpRUqv5cLr6XMLdQQNCQLqmtLRZllEmpHNf3RYPSqZnchJ9hcdw5LPaPuXYChmr02BA3JguraUlFm2WbUlmr6o8HoVc2uQhavqGuiO4dlFSoWCtpY+qchaFAWU9e2ijKLqOUhqKY7Go4+1WwtJDaTJpWxO4clFaq817Jos4agYVlIXVsrms8H5uCrmY8GpEc1OwtJLnG4vnVW0CiFF9IQNCwLqWtrRZlF1PIQVDMfDUiPanYWkpXavTfdncNyClVvv6hLhFV8Q9DALKKu7RVllkaondV0FR6QydXs7gueXXUjuIXuHJZSqPa2dWka/N8QNDQLqGtHRZllEWpnNX2FB2RiNSf0RcyodfL+Go54bGsIGpzh69pZUWJJhNpZzaLCAzKpml2FXN+mftjYmmB03TksoVCxxUbw+MVP51D7NAQNz+B17a7o3gUc8fA+KAdbTf/hoEyoZndfcMjEnujOYUk3kw4DR6SuUc050Z1DCHUwwoKXieGr2Z1DCHUwwoKXieGr2Z1DCHUwwoKXieGr2Z1DCHUwwoKXieGr2Z1DCHUwwoKXieGr2Z3DgoUaBMF+CKEGwQgIoQbBCAihBsEICKEGwQgIoQbBCAihBsEICKEGwQgIoQbBCAihBsEICKEeVvb18wyz/H6Q/thPG5PKM+HyYDZCqIvGfqBjRQy/9bcuD1aoK/ybBEVaIdQDJYS6aNa38Zsc69vy8yGtP3l1kELdu8BlxE/9JEKoB0oIddHoFLp3QX5Ep/XHuQ5QqDqWlIRQD5QQ6sIRMe08+7/iJ9bkBxHzS1vTEYSxaT+JRdHIG4XE5Qr5eO36DkLlf6RNh4iQU9p59m+3009rpd92cyki6gtZaV7uKb4INSfafHlOPmeqv0KNP+n6xphBKyHUhbN3gZzdja1jT/BcKr8CiyDIIx+xMPYuiBI4iGLLZOyFyqHr28/+n/xzfPgMP3oHSeSUdtbemiY7fmenvKnTpYgZlGSnsfyyOcdHhi7Rxstd8jlTcRoQK1/fGDNoJYS6cKDN9e2nsTqVeSi/UjMfkTDEkIH8ljPEUgiVkqDP+H/5DFMTUs4pyecOjZpSlClvBQFEzfPVvDimS7Ttcks+ZSpyhlzLd4fWYgathFAXDyuNTZTfyAdT1Q0lOs9H9MlO1ilZM8UTWRdC5VD7nz/DISvDpSQXOFxUTlGFk1zfBqHSJ5yLT7T1ck3eZSpTKF3krge1mEEbIdTFw+bJ77dl+4XN6m9l04ovH1EsXcyBrIseQuVUXUqThKry6SFUn2jr5Zq8y5QdXsRy14NazKCNEOriIZvd2ILZivsLQxbyERnx991LEPYh1JRSoQRaWxIpqiitnBL9GjXHF6HmRJsvz8m7TDlBFNJd3xwzaCOEegCsPPu3/P548hm/iXf06ZxUHLEw8l6S00UPobIz6lJySpAXoLionGLNd9VtWsLF51x8ok2X++RzpogM1yFf3xYzaCGEegBsrv4VjHNn7WUoMU9hbjJjYchmEeOECl1ubPH/DULlC3jicik5JYhSKkKt7Qblic/F51x8ok2X++S9/Na3fwOf5OvbYgYthFAPAFqqwWBpGSqrQXkSaIdsNx9Bfkk8ThdwNVewgK0Lde2trFE2/ZySUwKUQtlz1JwihLnyHT4U5Pbt+vbTLj5ycYk2Xe6TL+QnxXXXt8YMmgmhHgA0HZJpsxLYUPVI3gSWjyAM0RzhdMH2vfo0XmxdF+qzjxaPISAlrwQOFMe7liLpElEYXMsRcnzJJSfaeLlLvpDfpu0fpevbYgbNhFCDBeB3kYL9EEINFoDMv8H+CaEGw5M3kYJ9EkINhifvXgf7JIQaBCMghBoEIyCEGgQjIIQaBCMghBoEIyCEGgQjIIQaBCMghBoEIyCEGgQjIIQaBCMghBoEIyCEGgQjIIQaBCMghBoEIyCEGgQjIIQaBCMghBoEIyCEGgQjIIQaBCMghBoEIyCEGgQjIIQaBCMghBoEIyCEGgQjIIQaBCMghBoEIyCEGgQjIIQaBCMghBoEIyCEGgQjIIQaBCMghBoEIyCEGgQjIIQaBCMghBoEIyCEGgQjIIQaBCMghLo/NraOfUCO1refloNG9i6sPvso/d3B/93kNDNNYUPDNTqIfCv0abKjQwi1kfXtVeKBnjXQU6gbWy/IweES6maqGw0kteJPFOrGFjUOKoZ24qQagtrozjxTNllXnjhYclmHUJvYgQFtimEYm2vX9aigU6jpw/7TQ5nNYELVZFdWm4XayQq1Cxpn7wLF3GHVNAQxTW3WnXmmbLKuPFcoZH17uZUaQm0AtkBsmr2B/QjVUjpsQl37jOSyvv1RK2FmolDBCtVohQuXi1gPahRqZ+aZhiZryRPsNHfPshBCbcA6n80Bx2S6cK94+OaDZx8VS6HJYe23YNZ0xB8q5NPBO6MpQ4N3nv1b8thglvahpkSfHfsv8RmnmbLhSyl6tsh5skml1mJdh1ZS8a1Gmq+WIhXRQTpSRSeJVINSZVKVmVrmKRM65wMtjGsyozlPPQihjp7jb9zd7cfdi3e8OEilJlQ2MDE+sqHNFxCHZ1xZZ8mRGdWmBeWwHZYkHLb0oabEn1HKFCz5SjbszUmkPkL9R//wg3+nHx/8r/4Txac8UC8qAkqYii8HVELJ10rhip+gBPYuIAAxmHqQVCa3h4YVmbtMNDYdrzzonyf+Io8l5kgI9SWVYR9usywx4BNkBTAEJ1Qd0dmQZaeIjU2ObHCXM/hoWah8MV+bP9SU2EDZ6FaOvdsJleFy9BPqf1QZ9uH3KT7lAYPHX1d8XyPLF62Rip/gSKoWE01DECrj2kPDfOZAMoHWNPYUedIlOicvMUdCqNdUhL1QqwENQiWjEHMypfH/MsxLBDUeMbRkiRAx22D+UFPSzyjkckWoHL2fUH9HRdgLik95IGHSDpcnFT/XKOcL4aTiGxtbFFKKpiFIKuPaQ8N85kAyQYR6kxlteYL17dRuS8mREOpt1WAf7nrjIFuqCpUCbY0qJiVCpSGdVncSwbwzOq1bnftQUtLPKkK15V0/of6+arAPH6T4nAfJQoruip9rJPmmRWZNNCtcSquLiKYhSCrjq6x/XeYuE0TQ2FPkKeThdSk5EkI9d0JVOJlrz1B8iJPgvq8LlY3l2beRISNUharGBVSdbHdNQk0fEpQSrcOQ3Q7S1GygE47eT6j/9l+pCifzO3+P4nMeVG7OmMuTip9rpAXQUtREI956UZeGIK1MQ5jL3GWCCBqbTvvmKfRrqdFyJIQ6LTYfsDXAXGAdWah0yLOfGBF/JgZuqHHxmqxude5DhhMVoyvWqLhOog9hfshjZe2tVJSi+LlGyDeVoioaWU1q4eT/hiACGTVU2WXuMkE7pJmxd55CzKhHkBUoFXYgtmRHZGZkIWQmEBUP6PIZhnb+COAM/8k1HJSsLn2oKXEyZKE0OIj14RJY3Upv13daoJVNuOrILhWfD/KubypFRTRphxUH0FdDECP1T1UGlcxdJnIVIq483T/P9W26YGPL8lxOQqiN8K08rB/ZblbJKRV7gznRJzybsoDyZ3xBlhSfwW4ahJo/lJT4s+u0SEy3YpANLxufXhlUqJK0lDAV32pkH0opStHIohKNYXVpCBJQmTKsmnnORKNwu/Bp7zw5xLX+UhJCPXhgkUHQRQj14AmhBhMZlVBfv/fLtaMGfnTvXXrUSuf1Dfw7/dubaS4IoQYTaRTqN//gqXsP/eN369m+2fzX9+7d+95vIp33f/HeL+nBL/4N/dlXFgcm1B9p4Xsz9QVB0EmTUD//1L2f/vRnZzW1jx27d+9Tn/4I6fHn6IyEKtoQoe4vi9mF+rF/j2FiWqF++d4P9YixRBqwj8oLgmBWmoT6Kqz48//7bEKlSeVD9OdjX7nHtvv+L37vKdiwCHV/WRyYUEt6CDUI5kuDUD/27zEHzsjnRZcERPn+L/5QxAmh7jOLEGpwVGkUqjf0L//KPV1MqnFDBq/fe9eXn7r3dynynz5FHu4/sZg/jSPmR05U5OG+/4u/9L9AuirUUkuStMqXolJ2LrV0KNGO0f98JMKXBJWPHXvq3vf+iQo1p/DvKPjeP6BEX6VF8z2e4en6b9IKmsOEVCF3GccgqFCSMUW4973P+ET0msb0OQVOyxrvXd/8rGWoCQVBb5pc3x/deyjp7di9h1Y/TQtK0oIanwr10/c+9ZG/y4r73qc/Auf21XufevpPfyUJ8NV0BCWx+qBd0ZXPgvj8U6xNWsdyDsjHpZYP8cmxez98N44wAHBgWg6iNCSHymW0IF799K9w7D/59FNUnd/k63/9qe9JmGAVcpe9/4sP/eY//+y9T31Jdfejez/99D//17/sE5FrGtPnmhSNt0plkwwtoSDoTZNQP0YTg05mIgYKILMS4zOhygmphD//z9g0WS9penPOLRn8z9F/v/RuPeAYLgtGYlOinNurmMJSasXhL1P2HIePNIs8IlAof/ZlCNVd9iOe0yR2dn25/K6QrkL0v1wmas3ZyaXVRKhFmtKnT8rG4/8RKdzjYHqahCq+2U/zVpCqADNeKVS2QRGVoEcW4DSQhEqX/lA0QKQsACbbH/3if0efwY5dau6QSpCmUY7P/1l6jJYWJXSXCQjNQmI9ShioVIj+SFT5X4RqSeVE5Bqhkj4VrWy8lKFrmiDoSbNQsboikzO7w99SqDjOKiHre/pfEn+gpl8IlSJBqCzZfIlkIXz+qR/SJb/EacthSs0nzA6raAP5ewUwVlpVgyvPxzb1qBASx8QfQgOKjDmq/I9PX7/3kNwTriRCNKZvx/jrM0wJBUFf2oRK5kU2ZaqC7JKtNQmV75MKJlQ9YD1RJHEhaUrNl0gWdviLf/P5p36ZRcrpu9R8wq/f+8EXJVnkj1I5z9eSrqSAO7pyhHw4itcNSBWSqBwZFc2uL0YW7AZVEmlLv7nxfEJB0JdWoZJpZT+1nBTIIPU4q84sNOE1QHOeGDzZ7AMX0c2GlOrr7G7+0rtfpc9daj5hyvV1mYUlf8pD0hUsKpfQX/bqPV5EotwWXOiG0QB/2eefwmYSXWWfXvomntGoJNKWfnPj+YSCoC/dQsVkQFSXWWZ39jmRF4OCKorj8AUqqNfv/bmTghMqJcgKffWh//eLHOZSc4eca95MQqJfVssHDWtUQgXTS6juMor6Edvxsk/l+koibelXGq/M0CIGQS8ahPr5T+GJIuhLZCEbl/IIg+2pisGRL8ufY9cXSuRDQNfzR3wtf6BCpVAWsM9CeP8Xf/qzpFC+i8Epu9SKQzZ/jqD5v/rQr2QZozT4X0pol4mQJDMTT1U3FlBc9ud8BPjT9/85lVmFWiTSmr5vPJdhTigI+tIk1Kf43uhTMHoyP9wKhPW+eu+hT3/23q97odLneh9VYjqP7v2fvXdvlT6TEHNRXxehuiyUV3H/gtaIsHSXmjtErhSFV6vIn1JL+RH0Ed+r/IhIJl3G9y35uQwKpePvffpTNU+0qJBdxvvS9x76dd734U8pcW4JjlYm0pq+pCWN5zJ0CQVBT5pcXzxo873/Asd48siOj7Er+LoXKp4FkieTPvaneAzn/5Bw4mO8Z6JPLZF1qqKOwW59FsLrolCZf4vU8qHk+jrN7Jo/2Xxh7x/7Ayrhz6GE7jKuw0P/+MsSSjEoB6cbIVfILiOZferTOprg02/Spd/73xCnSKQ9fdd4PsOcUBD0pH2NOgbcGnnu6AI6fNTgMDBuoWKfZiB0DrS92yA4SMYtVHcTde68/4sP/YOn/+VWfno5CA6OUQt12NmOf4Ti3kOfekJPg+AAGfeMGgRHhBBqEIwACDUIgsPOW/5rPQiC4LBy+X/8/wEzcnAWHMvYnwAAAABJRU5ErkJggg=="/>
          <p:cNvSpPr>
            <a:spLocks noChangeAspect="1" noChangeArrowheads="1"/>
          </p:cNvSpPr>
          <p:nvPr/>
        </p:nvSpPr>
        <p:spPr bwMode="auto">
          <a:xfrm>
            <a:off x="204373" y="-225088"/>
            <a:ext cx="502633" cy="502633"/>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150790" tIns="75396" rIns="150790" bIns="75396" numCol="1" anchor="t" anchorCtr="0" compatLnSpc="1">
            <a:prstTxWarp prst="textNoShape">
              <a:avLst/>
            </a:prstTxWarp>
          </a:bodyPr>
          <a:lstStyle>
            <a:defPPr>
              <a:defRPr lang="en-US"/>
            </a:defPPr>
            <a:lvl1pPr marL="0" algn="l" defTabSz="554401" rtl="0" eaLnBrk="1" latinLnBrk="0" hangingPunct="1">
              <a:defRPr sz="1091" kern="1200">
                <a:solidFill>
                  <a:schemeClr val="tx1"/>
                </a:solidFill>
                <a:latin typeface="+mn-lt"/>
                <a:ea typeface="+mn-ea"/>
                <a:cs typeface="+mn-cs"/>
              </a:defRPr>
            </a:lvl1pPr>
            <a:lvl2pPr marL="277200" algn="l" defTabSz="554401" rtl="0" eaLnBrk="1" latinLnBrk="0" hangingPunct="1">
              <a:defRPr sz="1091" kern="1200">
                <a:solidFill>
                  <a:schemeClr val="tx1"/>
                </a:solidFill>
                <a:latin typeface="+mn-lt"/>
                <a:ea typeface="+mn-ea"/>
                <a:cs typeface="+mn-cs"/>
              </a:defRPr>
            </a:lvl2pPr>
            <a:lvl3pPr marL="554401" algn="l" defTabSz="554401" rtl="0" eaLnBrk="1" latinLnBrk="0" hangingPunct="1">
              <a:defRPr sz="1091" kern="1200">
                <a:solidFill>
                  <a:schemeClr val="tx1"/>
                </a:solidFill>
                <a:latin typeface="+mn-lt"/>
                <a:ea typeface="+mn-ea"/>
                <a:cs typeface="+mn-cs"/>
              </a:defRPr>
            </a:lvl3pPr>
            <a:lvl4pPr marL="831601" algn="l" defTabSz="554401" rtl="0" eaLnBrk="1" latinLnBrk="0" hangingPunct="1">
              <a:defRPr sz="1091" kern="1200">
                <a:solidFill>
                  <a:schemeClr val="tx1"/>
                </a:solidFill>
                <a:latin typeface="+mn-lt"/>
                <a:ea typeface="+mn-ea"/>
                <a:cs typeface="+mn-cs"/>
              </a:defRPr>
            </a:lvl4pPr>
            <a:lvl5pPr marL="1108801" algn="l" defTabSz="554401" rtl="0" eaLnBrk="1" latinLnBrk="0" hangingPunct="1">
              <a:defRPr sz="1091" kern="1200">
                <a:solidFill>
                  <a:schemeClr val="tx1"/>
                </a:solidFill>
                <a:latin typeface="+mn-lt"/>
                <a:ea typeface="+mn-ea"/>
                <a:cs typeface="+mn-cs"/>
              </a:defRPr>
            </a:lvl5pPr>
            <a:lvl6pPr marL="1386002" algn="l" defTabSz="554401" rtl="0" eaLnBrk="1" latinLnBrk="0" hangingPunct="1">
              <a:defRPr sz="1091" kern="1200">
                <a:solidFill>
                  <a:schemeClr val="tx1"/>
                </a:solidFill>
                <a:latin typeface="+mn-lt"/>
                <a:ea typeface="+mn-ea"/>
                <a:cs typeface="+mn-cs"/>
              </a:defRPr>
            </a:lvl6pPr>
            <a:lvl7pPr marL="1663202" algn="l" defTabSz="554401" rtl="0" eaLnBrk="1" latinLnBrk="0" hangingPunct="1">
              <a:defRPr sz="1091" kern="1200">
                <a:solidFill>
                  <a:schemeClr val="tx1"/>
                </a:solidFill>
                <a:latin typeface="+mn-lt"/>
                <a:ea typeface="+mn-ea"/>
                <a:cs typeface="+mn-cs"/>
              </a:defRPr>
            </a:lvl7pPr>
            <a:lvl8pPr marL="1940403" algn="l" defTabSz="554401" rtl="0" eaLnBrk="1" latinLnBrk="0" hangingPunct="1">
              <a:defRPr sz="1091" kern="1200">
                <a:solidFill>
                  <a:schemeClr val="tx1"/>
                </a:solidFill>
                <a:latin typeface="+mn-lt"/>
                <a:ea typeface="+mn-ea"/>
                <a:cs typeface="+mn-cs"/>
              </a:defRPr>
            </a:lvl8pPr>
            <a:lvl9pPr marL="2217603" algn="l" defTabSz="554401" rtl="0" eaLnBrk="1" latinLnBrk="0" hangingPunct="1">
              <a:defRPr sz="1091" kern="1200">
                <a:solidFill>
                  <a:schemeClr val="tx1"/>
                </a:solidFill>
                <a:latin typeface="+mn-lt"/>
                <a:ea typeface="+mn-ea"/>
                <a:cs typeface="+mn-cs"/>
              </a:defRPr>
            </a:lvl9pPr>
          </a:lstStyle>
          <a:p>
            <a:pPr defTabSz="914263"/>
            <a:endParaRPr lang="en-GB" sz="2968">
              <a:solidFill>
                <a:prstClr val="black"/>
              </a:solidFill>
              <a:latin typeface="Aptos" panose="020B0004020202020204"/>
            </a:endParaRPr>
          </a:p>
        </p:txBody>
      </p:sp>
      <p:sp>
        <p:nvSpPr>
          <p:cNvPr id="7" name="TextBox 6"/>
          <p:cNvSpPr txBox="1">
            <a:spLocks noChangeAspect="1"/>
          </p:cNvSpPr>
          <p:nvPr/>
        </p:nvSpPr>
        <p:spPr>
          <a:xfrm>
            <a:off x="13337604" y="1118799"/>
            <a:ext cx="6764410" cy="3241177"/>
          </a:xfrm>
          <a:prstGeom prst="rect">
            <a:avLst/>
          </a:prstGeom>
          <a:noFill/>
          <a:ln w="6350">
            <a:solidFill>
              <a:srgbClr val="1F355E"/>
            </a:solidFill>
          </a:ln>
        </p:spPr>
        <p:txBody>
          <a:bodyPr wrap="square" lIns="150790" tIns="75396" rIns="150790" bIns="75396" rtlCol="0" anchor="t">
            <a:noAutofit/>
          </a:bodyPr>
          <a:lstStyle>
            <a:defPPr>
              <a:defRPr lang="en-US"/>
            </a:defPPr>
            <a:lvl1pPr marL="0" algn="l" defTabSz="554401" rtl="0" eaLnBrk="1" latinLnBrk="0" hangingPunct="1">
              <a:defRPr sz="1091" kern="1200">
                <a:solidFill>
                  <a:schemeClr val="tx1"/>
                </a:solidFill>
                <a:latin typeface="+mn-lt"/>
                <a:ea typeface="+mn-ea"/>
                <a:cs typeface="+mn-cs"/>
              </a:defRPr>
            </a:lvl1pPr>
            <a:lvl2pPr marL="277200" algn="l" defTabSz="554401" rtl="0" eaLnBrk="1" latinLnBrk="0" hangingPunct="1">
              <a:defRPr sz="1091" kern="1200">
                <a:solidFill>
                  <a:schemeClr val="tx1"/>
                </a:solidFill>
                <a:latin typeface="+mn-lt"/>
                <a:ea typeface="+mn-ea"/>
                <a:cs typeface="+mn-cs"/>
              </a:defRPr>
            </a:lvl2pPr>
            <a:lvl3pPr marL="554401" algn="l" defTabSz="554401" rtl="0" eaLnBrk="1" latinLnBrk="0" hangingPunct="1">
              <a:defRPr sz="1091" kern="1200">
                <a:solidFill>
                  <a:schemeClr val="tx1"/>
                </a:solidFill>
                <a:latin typeface="+mn-lt"/>
                <a:ea typeface="+mn-ea"/>
                <a:cs typeface="+mn-cs"/>
              </a:defRPr>
            </a:lvl3pPr>
            <a:lvl4pPr marL="831601" algn="l" defTabSz="554401" rtl="0" eaLnBrk="1" latinLnBrk="0" hangingPunct="1">
              <a:defRPr sz="1091" kern="1200">
                <a:solidFill>
                  <a:schemeClr val="tx1"/>
                </a:solidFill>
                <a:latin typeface="+mn-lt"/>
                <a:ea typeface="+mn-ea"/>
                <a:cs typeface="+mn-cs"/>
              </a:defRPr>
            </a:lvl4pPr>
            <a:lvl5pPr marL="1108801" algn="l" defTabSz="554401" rtl="0" eaLnBrk="1" latinLnBrk="0" hangingPunct="1">
              <a:defRPr sz="1091" kern="1200">
                <a:solidFill>
                  <a:schemeClr val="tx1"/>
                </a:solidFill>
                <a:latin typeface="+mn-lt"/>
                <a:ea typeface="+mn-ea"/>
                <a:cs typeface="+mn-cs"/>
              </a:defRPr>
            </a:lvl5pPr>
            <a:lvl6pPr marL="1386002" algn="l" defTabSz="554401" rtl="0" eaLnBrk="1" latinLnBrk="0" hangingPunct="1">
              <a:defRPr sz="1091" kern="1200">
                <a:solidFill>
                  <a:schemeClr val="tx1"/>
                </a:solidFill>
                <a:latin typeface="+mn-lt"/>
                <a:ea typeface="+mn-ea"/>
                <a:cs typeface="+mn-cs"/>
              </a:defRPr>
            </a:lvl6pPr>
            <a:lvl7pPr marL="1663202" algn="l" defTabSz="554401" rtl="0" eaLnBrk="1" latinLnBrk="0" hangingPunct="1">
              <a:defRPr sz="1091" kern="1200">
                <a:solidFill>
                  <a:schemeClr val="tx1"/>
                </a:solidFill>
                <a:latin typeface="+mn-lt"/>
                <a:ea typeface="+mn-ea"/>
                <a:cs typeface="+mn-cs"/>
              </a:defRPr>
            </a:lvl7pPr>
            <a:lvl8pPr marL="1940403" algn="l" defTabSz="554401" rtl="0" eaLnBrk="1" latinLnBrk="0" hangingPunct="1">
              <a:defRPr sz="1091" kern="1200">
                <a:solidFill>
                  <a:schemeClr val="tx1"/>
                </a:solidFill>
                <a:latin typeface="+mn-lt"/>
                <a:ea typeface="+mn-ea"/>
                <a:cs typeface="+mn-cs"/>
              </a:defRPr>
            </a:lvl8pPr>
            <a:lvl9pPr marL="2217603" algn="l" defTabSz="554401" rtl="0" eaLnBrk="1" latinLnBrk="0" hangingPunct="1">
              <a:defRPr sz="1091" kern="1200">
                <a:solidFill>
                  <a:schemeClr val="tx1"/>
                </a:solidFill>
                <a:latin typeface="+mn-lt"/>
                <a:ea typeface="+mn-ea"/>
                <a:cs typeface="+mn-cs"/>
              </a:defRPr>
            </a:lvl9pPr>
          </a:lstStyle>
          <a:p>
            <a:pPr defTabSz="914263"/>
            <a:r>
              <a:rPr lang="en-GB" sz="1500" b="1" dirty="0">
                <a:solidFill>
                  <a:prstClr val="black"/>
                </a:solidFill>
                <a:latin typeface="Verdana" panose="020B0604030504040204" pitchFamily="34" charset="0"/>
                <a:ea typeface="Verdana" panose="020B0604030504040204" pitchFamily="34" charset="0"/>
                <a:cs typeface="Arial"/>
              </a:rPr>
              <a:t>Underlying causes:</a:t>
            </a:r>
            <a:endParaRPr lang="en-US" sz="1500" dirty="0">
              <a:solidFill>
                <a:prstClr val="black"/>
              </a:solidFill>
              <a:latin typeface="Verdana" panose="020B0604030504040204" pitchFamily="34" charset="0"/>
              <a:ea typeface="Verdana" panose="020B0604030504040204" pitchFamily="34" charset="0"/>
            </a:endParaRPr>
          </a:p>
          <a:p>
            <a:pPr marL="281691" indent="-281691" defTabSz="914263">
              <a:buFont typeface="Arial" panose="020B0604020202020204" pitchFamily="34" charset="0"/>
              <a:buChar char="•"/>
            </a:pPr>
            <a:r>
              <a:rPr lang="en-GB" sz="1500" dirty="0">
                <a:solidFill>
                  <a:prstClr val="black"/>
                </a:solidFill>
                <a:latin typeface="Verdana" panose="020B0604030504040204" pitchFamily="34" charset="0"/>
                <a:ea typeface="Verdana" panose="020B0604030504040204" pitchFamily="34" charset="0"/>
                <a:cs typeface="Arial"/>
              </a:rPr>
              <a:t>Ageing population with increasing frailty picture</a:t>
            </a:r>
            <a:endParaRPr lang="en-GB" sz="1500" dirty="0">
              <a:solidFill>
                <a:prstClr val="black"/>
              </a:solidFill>
              <a:latin typeface="Verdana" panose="020B0604030504040204" pitchFamily="34" charset="0"/>
              <a:ea typeface="Verdana" panose="020B0604030504040204" pitchFamily="34" charset="0"/>
              <a:cs typeface="Arial" panose="020B0604020202020204" pitchFamily="34" charset="0"/>
            </a:endParaRPr>
          </a:p>
          <a:p>
            <a:pPr marL="281691" indent="-281691" defTabSz="914263">
              <a:buFont typeface="Arial" panose="020B0604020202020204" pitchFamily="34" charset="0"/>
              <a:buChar char="•"/>
            </a:pPr>
            <a:r>
              <a:rPr lang="en-GB" sz="1500" dirty="0">
                <a:solidFill>
                  <a:prstClr val="black"/>
                </a:solidFill>
                <a:latin typeface="Verdana" panose="020B0604030504040204" pitchFamily="34" charset="0"/>
                <a:ea typeface="Verdana" panose="020B0604030504040204" pitchFamily="34" charset="0"/>
                <a:cs typeface="Arial"/>
              </a:rPr>
              <a:t>Increased demand on WAST and front door services</a:t>
            </a:r>
          </a:p>
          <a:p>
            <a:pPr marL="281691" indent="-281691" defTabSz="914263">
              <a:buFont typeface="Arial" panose="020B0604020202020204" pitchFamily="34" charset="0"/>
              <a:buChar char="•"/>
            </a:pPr>
            <a:r>
              <a:rPr lang="en-GB" sz="1500" dirty="0">
                <a:solidFill>
                  <a:prstClr val="black"/>
                </a:solidFill>
                <a:latin typeface="Verdana" panose="020B0604030504040204" pitchFamily="34" charset="0"/>
                <a:ea typeface="Verdana" panose="020B0604030504040204" pitchFamily="34" charset="0"/>
                <a:cs typeface="Arial"/>
              </a:rPr>
              <a:t>Limited alternative WAST response to level 1 and level 2 falls regionally </a:t>
            </a:r>
          </a:p>
          <a:p>
            <a:pPr marL="281691" indent="-281691" defTabSz="914263">
              <a:buFont typeface="Arial" panose="020B0604020202020204" pitchFamily="34" charset="0"/>
              <a:buChar char="•"/>
            </a:pPr>
            <a:r>
              <a:rPr lang="en-GB" sz="1500" dirty="0">
                <a:solidFill>
                  <a:prstClr val="black"/>
                </a:solidFill>
                <a:latin typeface="Verdana" panose="020B0604030504040204" pitchFamily="34" charset="0"/>
                <a:ea typeface="Verdana" panose="020B0604030504040204" pitchFamily="34" charset="0"/>
                <a:cs typeface="Arial"/>
              </a:rPr>
              <a:t>Inconsistent approach to falls advice in community/primary care</a:t>
            </a:r>
          </a:p>
          <a:p>
            <a:pPr marL="281691" indent="-281691" defTabSz="914263">
              <a:buFont typeface="Arial" panose="020B0604020202020204" pitchFamily="34" charset="0"/>
              <a:buChar char="•"/>
            </a:pPr>
            <a:r>
              <a:rPr lang="en-GB" sz="1500" dirty="0">
                <a:solidFill>
                  <a:prstClr val="black"/>
                </a:solidFill>
                <a:latin typeface="Verdana" panose="020B0604030504040204" pitchFamily="34" charset="0"/>
                <a:ea typeface="Verdana" panose="020B0604030504040204" pitchFamily="34" charset="0"/>
                <a:cs typeface="Arial"/>
              </a:rPr>
              <a:t>Reduced access and provision of falls clinics across region</a:t>
            </a:r>
          </a:p>
          <a:p>
            <a:pPr marL="281691" indent="-281691" defTabSz="914263">
              <a:buFont typeface="Arial" panose="020B0604020202020204" pitchFamily="34" charset="0"/>
              <a:buChar char="•"/>
            </a:pPr>
            <a:r>
              <a:rPr lang="en-GB" sz="1500" dirty="0">
                <a:solidFill>
                  <a:prstClr val="black"/>
                </a:solidFill>
                <a:latin typeface="Verdana" panose="020B0604030504040204" pitchFamily="34" charset="0"/>
                <a:ea typeface="Verdana" panose="020B0604030504040204" pitchFamily="34" charset="0"/>
                <a:cs typeface="Arial"/>
              </a:rPr>
              <a:t>Insufficient access to appropriate strength and balance exercise provision</a:t>
            </a:r>
          </a:p>
          <a:p>
            <a:pPr marL="281691" indent="-281691" defTabSz="914263">
              <a:buFont typeface="Arial" panose="020B0604020202020204" pitchFamily="34" charset="0"/>
              <a:buChar char="•"/>
            </a:pPr>
            <a:r>
              <a:rPr lang="en-GB" sz="1500" dirty="0">
                <a:solidFill>
                  <a:prstClr val="black"/>
                </a:solidFill>
                <a:latin typeface="Verdana" panose="020B0604030504040204" pitchFamily="34" charset="0"/>
                <a:ea typeface="Verdana" panose="020B0604030504040204" pitchFamily="34" charset="0"/>
                <a:cs typeface="Arial"/>
              </a:rPr>
              <a:t>Some ward areas including AMU do not have an environment which enables safe monitoring of patients at risk of falls</a:t>
            </a:r>
          </a:p>
          <a:p>
            <a:pPr marL="281691" indent="-281691" defTabSz="914263">
              <a:buFont typeface="Arial" panose="020B0604020202020204" pitchFamily="34" charset="0"/>
              <a:buChar char="•"/>
            </a:pPr>
            <a:r>
              <a:rPr lang="en-GB" sz="1500" dirty="0">
                <a:solidFill>
                  <a:prstClr val="black"/>
                </a:solidFill>
                <a:latin typeface="Verdana" panose="020B0604030504040204" pitchFamily="34" charset="0"/>
                <a:ea typeface="Verdana" panose="020B0604030504040204" pitchFamily="34" charset="0"/>
                <a:cs typeface="Arial"/>
              </a:rPr>
              <a:t>Risk assessment and care planning inconsistent and inaccurate in some areas of HB</a:t>
            </a:r>
          </a:p>
          <a:p>
            <a:pPr marL="281691" indent="-281691" defTabSz="914263">
              <a:buFont typeface="Arial" panose="020B0604020202020204" pitchFamily="34" charset="0"/>
              <a:buChar char="•"/>
            </a:pPr>
            <a:endParaRPr lang="en-GB" sz="1567" dirty="0">
              <a:solidFill>
                <a:prstClr val="black"/>
              </a:solidFill>
              <a:latin typeface="Arial"/>
              <a:cs typeface="Arial"/>
            </a:endParaRPr>
          </a:p>
        </p:txBody>
      </p:sp>
      <p:pic>
        <p:nvPicPr>
          <p:cNvPr id="4" name="Picture 3" descr="A close-up of a logo&#10;&#10;AI-generated content may be incorrect.">
            <a:extLst>
              <a:ext uri="{FF2B5EF4-FFF2-40B4-BE49-F238E27FC236}">
                <a16:creationId xmlns:a16="http://schemas.microsoft.com/office/drawing/2014/main" id="{773C1207-98C0-904B-DEB9-DFD4746C8FB8}"/>
              </a:ext>
            </a:extLst>
          </p:cNvPr>
          <p:cNvPicPr>
            <a:picLocks noChangeAspect="1"/>
          </p:cNvPicPr>
          <p:nvPr/>
        </p:nvPicPr>
        <p:blipFill>
          <a:blip r:embed="rId3"/>
          <a:stretch>
            <a:fillRect/>
          </a:stretch>
        </p:blipFill>
        <p:spPr>
          <a:xfrm>
            <a:off x="15826968" y="9935863"/>
            <a:ext cx="4115347" cy="1256594"/>
          </a:xfrm>
          <a:prstGeom prst="rect">
            <a:avLst/>
          </a:prstGeom>
        </p:spPr>
      </p:pic>
      <p:pic>
        <p:nvPicPr>
          <p:cNvPr id="10" name="Picture 9" descr="A graph with numbers and a line&#10;&#10;AI-generated content may be incorrect.">
            <a:extLst>
              <a:ext uri="{FF2B5EF4-FFF2-40B4-BE49-F238E27FC236}">
                <a16:creationId xmlns:a16="http://schemas.microsoft.com/office/drawing/2014/main" id="{8CE2FAE8-BF63-2733-6D50-A2B3CEA4DB12}"/>
              </a:ext>
            </a:extLst>
          </p:cNvPr>
          <p:cNvPicPr>
            <a:picLocks noChangeAspect="1"/>
          </p:cNvPicPr>
          <p:nvPr/>
        </p:nvPicPr>
        <p:blipFill>
          <a:blip r:embed="rId4"/>
          <a:stretch>
            <a:fillRect/>
          </a:stretch>
        </p:blipFill>
        <p:spPr>
          <a:xfrm>
            <a:off x="178214" y="3211260"/>
            <a:ext cx="6171195" cy="3742750"/>
          </a:xfrm>
          <a:prstGeom prst="rect">
            <a:avLst/>
          </a:prstGeom>
        </p:spPr>
      </p:pic>
      <p:pic>
        <p:nvPicPr>
          <p:cNvPr id="15" name="Picture 14" descr="A graph with lines and numbers&#10;&#10;AI-generated content may be incorrect.">
            <a:extLst>
              <a:ext uri="{FF2B5EF4-FFF2-40B4-BE49-F238E27FC236}">
                <a16:creationId xmlns:a16="http://schemas.microsoft.com/office/drawing/2014/main" id="{3E8E4647-5D17-4E4A-390D-261E70FBDF70}"/>
              </a:ext>
            </a:extLst>
          </p:cNvPr>
          <p:cNvPicPr>
            <a:picLocks noChangeAspect="1"/>
          </p:cNvPicPr>
          <p:nvPr/>
        </p:nvPicPr>
        <p:blipFill>
          <a:blip r:embed="rId5"/>
          <a:stretch>
            <a:fillRect/>
          </a:stretch>
        </p:blipFill>
        <p:spPr>
          <a:xfrm>
            <a:off x="6530726" y="7117659"/>
            <a:ext cx="6678946" cy="4062383"/>
          </a:xfrm>
          <a:prstGeom prst="rect">
            <a:avLst/>
          </a:prstGeom>
        </p:spPr>
      </p:pic>
      <p:pic>
        <p:nvPicPr>
          <p:cNvPr id="16" name="Picture 15" descr="A graph of blue and white numbers&#10;&#10;AI-generated content may be incorrect.">
            <a:extLst>
              <a:ext uri="{FF2B5EF4-FFF2-40B4-BE49-F238E27FC236}">
                <a16:creationId xmlns:a16="http://schemas.microsoft.com/office/drawing/2014/main" id="{01FA0C6C-604B-B937-8887-585F2C9C08C6}"/>
              </a:ext>
            </a:extLst>
          </p:cNvPr>
          <p:cNvPicPr>
            <a:picLocks noChangeAspect="1"/>
          </p:cNvPicPr>
          <p:nvPr/>
        </p:nvPicPr>
        <p:blipFill>
          <a:blip r:embed="rId6"/>
          <a:stretch>
            <a:fillRect/>
          </a:stretch>
        </p:blipFill>
        <p:spPr>
          <a:xfrm>
            <a:off x="6516709" y="3125816"/>
            <a:ext cx="6685155" cy="3857819"/>
          </a:xfrm>
          <a:prstGeom prst="rect">
            <a:avLst/>
          </a:prstGeom>
        </p:spPr>
      </p:pic>
      <p:pic>
        <p:nvPicPr>
          <p:cNvPr id="5" name="Picture 4" descr="A screenshot of a graph&#10;&#10;AI-generated content may be incorrect.">
            <a:extLst>
              <a:ext uri="{FF2B5EF4-FFF2-40B4-BE49-F238E27FC236}">
                <a16:creationId xmlns:a16="http://schemas.microsoft.com/office/drawing/2014/main" id="{0480D92A-FE99-B59D-99C2-66C65587B945}"/>
              </a:ext>
            </a:extLst>
          </p:cNvPr>
          <p:cNvPicPr>
            <a:picLocks noChangeAspect="1"/>
          </p:cNvPicPr>
          <p:nvPr/>
        </p:nvPicPr>
        <p:blipFill>
          <a:blip r:embed="rId7"/>
          <a:stretch>
            <a:fillRect/>
          </a:stretch>
        </p:blipFill>
        <p:spPr>
          <a:xfrm>
            <a:off x="200187" y="7117659"/>
            <a:ext cx="6202611" cy="4074798"/>
          </a:xfrm>
          <a:prstGeom prst="rect">
            <a:avLst/>
          </a:prstGeom>
        </p:spPr>
      </p:pic>
      <p:sp>
        <p:nvSpPr>
          <p:cNvPr id="9" name="TextBox 8">
            <a:extLst>
              <a:ext uri="{FF2B5EF4-FFF2-40B4-BE49-F238E27FC236}">
                <a16:creationId xmlns:a16="http://schemas.microsoft.com/office/drawing/2014/main" id="{4731B1C6-7DB8-5469-4B34-7CC565B19306}"/>
              </a:ext>
            </a:extLst>
          </p:cNvPr>
          <p:cNvSpPr txBox="1"/>
          <p:nvPr/>
        </p:nvSpPr>
        <p:spPr>
          <a:xfrm>
            <a:off x="13329792" y="7998487"/>
            <a:ext cx="6772222" cy="1979431"/>
          </a:xfrm>
          <a:prstGeom prst="rect">
            <a:avLst/>
          </a:prstGeom>
          <a:noFill/>
          <a:ln>
            <a:solidFill>
              <a:schemeClr val="tx1"/>
            </a:solidFill>
          </a:ln>
        </p:spPr>
        <p:txBody>
          <a:bodyPr rot="0" spcFirstLastPara="0" vertOverflow="overflow" horzOverflow="overflow" vert="horz" wrap="square" lIns="150791" tIns="75396" rIns="150791" bIns="75396" numCol="1" spcCol="0" rtlCol="0" fromWordArt="0" anchor="t" anchorCtr="0" forceAA="0" compatLnSpc="1">
            <a:prstTxWarp prst="textNoShape">
              <a:avLst/>
            </a:prstTxWarp>
            <a:spAutoFit/>
          </a:bodyPr>
          <a:lstStyle/>
          <a:p>
            <a:pPr defTabSz="1507937"/>
            <a:r>
              <a:rPr lang="en-GB" sz="1484" b="1" dirty="0">
                <a:solidFill>
                  <a:prstClr val="black"/>
                </a:solidFill>
                <a:latin typeface="Verdana" panose="020B0604030504040204" pitchFamily="34" charset="0"/>
                <a:ea typeface="Verdana" panose="020B0604030504040204" pitchFamily="34" charset="0"/>
                <a:cs typeface="Arial"/>
              </a:rPr>
              <a:t>What do we expect to see change?</a:t>
            </a:r>
          </a:p>
          <a:p>
            <a:pPr marL="282738" indent="-282738" defTabSz="1507937">
              <a:buFont typeface="Arial"/>
              <a:buChar char="•"/>
            </a:pPr>
            <a:r>
              <a:rPr lang="en-GB" sz="1484" dirty="0">
                <a:solidFill>
                  <a:prstClr val="black"/>
                </a:solidFill>
                <a:latin typeface="Verdana" panose="020B0604030504040204" pitchFamily="34" charset="0"/>
                <a:ea typeface="Verdana" panose="020B0604030504040204" pitchFamily="34" charset="0"/>
                <a:cs typeface="Arial"/>
              </a:rPr>
              <a:t>Reduction in WAST call out from care homes following falls incident (goal – 30% reduction per site by March '26)</a:t>
            </a:r>
          </a:p>
          <a:p>
            <a:pPr marL="282738" indent="-282738" defTabSz="1507937">
              <a:buFont typeface="Arial"/>
              <a:buChar char="•"/>
            </a:pPr>
            <a:r>
              <a:rPr lang="en-GB" sz="1484" dirty="0">
                <a:solidFill>
                  <a:prstClr val="black"/>
                </a:solidFill>
                <a:latin typeface="Verdana" panose="020B0604030504040204" pitchFamily="34" charset="0"/>
                <a:ea typeface="Verdana" panose="020B0604030504040204" pitchFamily="34" charset="0"/>
                <a:cs typeface="Arial"/>
              </a:rPr>
              <a:t>Falls rate not exceeding 5.0 (falls/1000beddays) over proceeding 12 months</a:t>
            </a:r>
          </a:p>
          <a:p>
            <a:pPr marL="282738" indent="-282738" defTabSz="1507937">
              <a:buFont typeface="Arial"/>
              <a:buChar char="•"/>
            </a:pPr>
            <a:r>
              <a:rPr lang="en-GB" sz="1484" dirty="0">
                <a:solidFill>
                  <a:prstClr val="black"/>
                </a:solidFill>
                <a:latin typeface="Verdana" panose="020B0604030504040204" pitchFamily="34" charset="0"/>
                <a:ea typeface="Verdana" panose="020B0604030504040204" pitchFamily="34" charset="0"/>
                <a:cs typeface="Arial"/>
              </a:rPr>
              <a:t>Reduction in conveyance to hospital via WAST for level 2 falls (WG target of 25% reduction)</a:t>
            </a:r>
          </a:p>
          <a:p>
            <a:pPr marL="282738" indent="-282738" defTabSz="1507937">
              <a:buFont typeface="Arial"/>
              <a:buChar char="•"/>
            </a:pPr>
            <a:r>
              <a:rPr lang="en-GB" sz="1484" dirty="0">
                <a:solidFill>
                  <a:prstClr val="black"/>
                </a:solidFill>
                <a:latin typeface="Verdana" panose="020B0604030504040204" pitchFamily="34" charset="0"/>
                <a:ea typeface="Verdana" panose="020B0604030504040204" pitchFamily="34" charset="0"/>
                <a:cs typeface="Arial"/>
              </a:rPr>
              <a:t>Improved accuracy of assessment and care planning compliance</a:t>
            </a:r>
          </a:p>
        </p:txBody>
      </p:sp>
      <p:sp>
        <p:nvSpPr>
          <p:cNvPr id="13" name="Rectangle: Rounded Corners 12">
            <a:extLst>
              <a:ext uri="{FF2B5EF4-FFF2-40B4-BE49-F238E27FC236}">
                <a16:creationId xmlns:a16="http://schemas.microsoft.com/office/drawing/2014/main" id="{018D2E84-A429-5031-02D5-6595C4A65D98}"/>
              </a:ext>
              <a:ext uri="{C183D7F6-B498-43B3-948B-1728B52AA6E4}">
                <adec:decorative xmlns:adec="http://schemas.microsoft.com/office/drawing/2017/decorative" val="1"/>
              </a:ext>
            </a:extLst>
          </p:cNvPr>
          <p:cNvSpPr/>
          <p:nvPr/>
        </p:nvSpPr>
        <p:spPr>
          <a:xfrm>
            <a:off x="220694" y="107284"/>
            <a:ext cx="19493578" cy="884988"/>
          </a:xfrm>
          <a:prstGeom prst="roundRect">
            <a:avLst>
              <a:gd name="adj" fmla="val 11011"/>
            </a:avLst>
          </a:prstGeom>
          <a:solidFill>
            <a:srgbClr val="285087"/>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150790" tIns="75396" rIns="150790" bIns="75396" numCol="1" spcCol="0" rtlCol="0" fromWordArt="0" anchor="ctr" anchorCtr="0" forceAA="0" compatLnSpc="1">
            <a:prstTxWarp prst="textNoShape">
              <a:avLst/>
            </a:prstTxWarp>
            <a:noAutofit/>
          </a:bodyPr>
          <a:lstStyle/>
          <a:p>
            <a:pPr defTabSz="914413">
              <a:defRPr/>
            </a:pPr>
            <a:endParaRPr lang="en-GB" sz="2968" dirty="0">
              <a:solidFill>
                <a:prstClr val="white"/>
              </a:solidFill>
              <a:latin typeface="Calibri" panose="020F0502020204030204"/>
            </a:endParaRPr>
          </a:p>
        </p:txBody>
      </p:sp>
      <p:sp>
        <p:nvSpPr>
          <p:cNvPr id="14" name="Text Box 980076608">
            <a:extLst>
              <a:ext uri="{FF2B5EF4-FFF2-40B4-BE49-F238E27FC236}">
                <a16:creationId xmlns:a16="http://schemas.microsoft.com/office/drawing/2014/main" id="{F88928CD-A4E4-DC34-FA52-44E0D9A7D805}"/>
              </a:ext>
            </a:extLst>
          </p:cNvPr>
          <p:cNvSpPr txBox="1">
            <a:spLocks noChangeArrowheads="1"/>
          </p:cNvSpPr>
          <p:nvPr/>
        </p:nvSpPr>
        <p:spPr bwMode="auto">
          <a:xfrm>
            <a:off x="1289844" y="92743"/>
            <a:ext cx="16850067" cy="866023"/>
          </a:xfrm>
          <a:prstGeom prst="rect">
            <a:avLst/>
          </a:prstGeom>
          <a:noFill/>
          <a:ln w="9525">
            <a:noFill/>
            <a:miter lim="800000"/>
            <a:headEnd/>
            <a:tailEnd/>
          </a:ln>
        </p:spPr>
        <p:txBody>
          <a:bodyPr rot="0" vert="horz" wrap="square" lIns="150790" tIns="75396" rIns="150790" bIns="75396" anchor="t" anchorCtr="0">
            <a:noAutofit/>
          </a:bodyPr>
          <a:lstStyle/>
          <a:p>
            <a:pPr defTabSz="1507958">
              <a:defRPr/>
            </a:pPr>
            <a:r>
              <a:rPr lang="en-GB" sz="4617" b="1" dirty="0">
                <a:solidFill>
                  <a:srgbClr val="FFFFFF"/>
                </a:solidFill>
                <a:latin typeface="Verdana" panose="020B0604030504040204" pitchFamily="34" charset="0"/>
                <a:ea typeface="Verdana" panose="020B0604030504040204" pitchFamily="34" charset="0"/>
              </a:rPr>
              <a:t>Falls: Action &amp; Intervention</a:t>
            </a:r>
            <a:endParaRPr lang="en-GB" sz="3628" b="1" dirty="0">
              <a:solidFill>
                <a:prstClr val="black"/>
              </a:solidFill>
              <a:latin typeface="Verdana" panose="020B0604030504040204" pitchFamily="34" charset="0"/>
              <a:ea typeface="Verdana" panose="020B0604030504040204" pitchFamily="34" charset="0"/>
            </a:endParaRPr>
          </a:p>
        </p:txBody>
      </p:sp>
      <p:sp>
        <p:nvSpPr>
          <p:cNvPr id="17" name="Oval 16" descr="Checklist with solid fill">
            <a:extLst>
              <a:ext uri="{FF2B5EF4-FFF2-40B4-BE49-F238E27FC236}">
                <a16:creationId xmlns:a16="http://schemas.microsoft.com/office/drawing/2014/main" id="{6551F96D-1AD7-14B7-B702-27CEDD060E24}"/>
              </a:ext>
            </a:extLst>
          </p:cNvPr>
          <p:cNvSpPr/>
          <p:nvPr/>
        </p:nvSpPr>
        <p:spPr>
          <a:xfrm>
            <a:off x="300498" y="92743"/>
            <a:ext cx="784781" cy="884988"/>
          </a:xfrm>
          <a:prstGeom prst="ellipse">
            <a:avLst/>
          </a:prstGeom>
          <a:blipFill>
            <a:blip r:embed="rId8">
              <a:extLst>
                <a:ext uri="{96DAC541-7B7A-43D3-8B79-37D633B846F1}">
                  <asvg:svgBlip xmlns:asvg="http://schemas.microsoft.com/office/drawing/2016/SVG/main" r:embed="rId9"/>
                </a:ext>
              </a:extLst>
            </a:blip>
            <a:srcRect/>
            <a:stretch>
              <a:fillRect/>
            </a:stretch>
          </a:blipFill>
          <a:ln>
            <a:noFill/>
          </a:ln>
        </p:spPr>
        <p:style>
          <a:lnRef idx="2">
            <a:scrgbClr r="0" g="0" b="0"/>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txBody>
          <a:bodyPr/>
          <a:lstStyle/>
          <a:p>
            <a:pPr defTabSz="914413">
              <a:defRPr/>
            </a:pPr>
            <a:endParaRPr lang="en-GB" sz="1801">
              <a:solidFill>
                <a:prstClr val="white">
                  <a:hueOff val="0"/>
                  <a:satOff val="0"/>
                  <a:lumOff val="0"/>
                  <a:alphaOff val="0"/>
                </a:prstClr>
              </a:solidFill>
              <a:latin typeface="Calibri" panose="020F0502020204030204"/>
            </a:endParaRPr>
          </a:p>
        </p:txBody>
      </p:sp>
      <p:cxnSp>
        <p:nvCxnSpPr>
          <p:cNvPr id="18" name="Straight Connector 17">
            <a:extLst>
              <a:ext uri="{FF2B5EF4-FFF2-40B4-BE49-F238E27FC236}">
                <a16:creationId xmlns:a16="http://schemas.microsoft.com/office/drawing/2014/main" id="{5F7D1116-65F2-5C06-7A22-A117E8E812FB}"/>
              </a:ext>
              <a:ext uri="{C183D7F6-B498-43B3-948B-1728B52AA6E4}">
                <adec:decorative xmlns:adec="http://schemas.microsoft.com/office/drawing/2017/decorative" val="1"/>
              </a:ext>
            </a:extLst>
          </p:cNvPr>
          <p:cNvCxnSpPr>
            <a:cxnSpLocks/>
          </p:cNvCxnSpPr>
          <p:nvPr/>
        </p:nvCxnSpPr>
        <p:spPr>
          <a:xfrm>
            <a:off x="1113251" y="264457"/>
            <a:ext cx="0" cy="603734"/>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9434941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EABEF32-11BE-CF25-5CD0-F0C6892DC943}"/>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2A427D1C-3F2F-62F0-0B73-5E85C6E35178}"/>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C1D518B6-48E1-5E4B-4C52-99522BACCCFB}"/>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29</a:t>
            </a:fld>
            <a:endParaRPr lang="en-GB"/>
          </a:p>
        </p:txBody>
      </p:sp>
      <p:sp>
        <p:nvSpPr>
          <p:cNvPr id="3" name="TextBox 2">
            <a:extLst>
              <a:ext uri="{FF2B5EF4-FFF2-40B4-BE49-F238E27FC236}">
                <a16:creationId xmlns:a16="http://schemas.microsoft.com/office/drawing/2014/main" id="{F8EAD5AC-8562-4C28-8254-31FCD2D28923}"/>
              </a:ext>
            </a:extLst>
          </p:cNvPr>
          <p:cNvSpPr txBox="1"/>
          <p:nvPr/>
        </p:nvSpPr>
        <p:spPr>
          <a:xfrm>
            <a:off x="-17588" y="-15498"/>
            <a:ext cx="20105688" cy="584775"/>
          </a:xfrm>
          <a:prstGeom prst="rect">
            <a:avLst/>
          </a:prstGeom>
          <a:solidFill>
            <a:srgbClr val="7EB0DE"/>
          </a:solidFill>
        </p:spPr>
        <p:txBody>
          <a:bodyPr wrap="square" rtlCol="0">
            <a:spAutoFit/>
          </a:bodyPr>
          <a:lstStyle/>
          <a:p>
            <a:pPr algn="ctr" defTabSz="1507937">
              <a:spcAft>
                <a:spcPts val="1979"/>
              </a:spcAft>
              <a:defRPr/>
            </a:pPr>
            <a:r>
              <a:rPr lang="en-GB" sz="3200" b="1" dirty="0">
                <a:solidFill>
                  <a:schemeClr val="bg1"/>
                </a:solidFill>
                <a:latin typeface="Calibri" panose="020F0502020204030204"/>
              </a:rPr>
              <a:t>Quality &amp; Safety</a:t>
            </a:r>
          </a:p>
        </p:txBody>
      </p:sp>
      <p:cxnSp>
        <p:nvCxnSpPr>
          <p:cNvPr id="12" name="Straight Connector 11">
            <a:extLst>
              <a:ext uri="{FF2B5EF4-FFF2-40B4-BE49-F238E27FC236}">
                <a16:creationId xmlns:a16="http://schemas.microsoft.com/office/drawing/2014/main" id="{CCC29121-94FA-633B-6CD9-A4D55F60C91F}"/>
              </a:ext>
            </a:extLst>
          </p:cNvPr>
          <p:cNvCxnSpPr/>
          <p:nvPr/>
        </p:nvCxnSpPr>
        <p:spPr>
          <a:xfrm>
            <a:off x="0" y="9464675"/>
            <a:ext cx="20105688" cy="0"/>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74077099-17E3-8ABD-C055-C04565CDB7B2}"/>
              </a:ext>
            </a:extLst>
          </p:cNvPr>
          <p:cNvSpPr txBox="1"/>
          <p:nvPr/>
        </p:nvSpPr>
        <p:spPr>
          <a:xfrm>
            <a:off x="261144" y="9652281"/>
            <a:ext cx="19583400" cy="2123658"/>
          </a:xfrm>
          <a:prstGeom prst="rect">
            <a:avLst/>
          </a:prstGeom>
          <a:noFill/>
        </p:spPr>
        <p:txBody>
          <a:bodyPr wrap="square" rtlCol="0">
            <a:spAutoFit/>
          </a:bodyPr>
          <a:lstStyle/>
          <a:p>
            <a:r>
              <a:rPr lang="en-GB" b="1" dirty="0">
                <a:solidFill>
                  <a:schemeClr val="accent1"/>
                </a:solidFill>
                <a:latin typeface="Verdana" panose="020B0604030504040204" pitchFamily="34" charset="0"/>
                <a:ea typeface="Verdana" panose="020B0604030504040204" pitchFamily="34" charset="0"/>
              </a:rPr>
              <a:t>Actions/Updates</a:t>
            </a:r>
          </a:p>
          <a:p>
            <a:pPr marL="285750" indent="-285750">
              <a:buFont typeface="Arial" panose="020B0604020202020204" pitchFamily="34" charset="0"/>
              <a:buChar char="•"/>
            </a:pPr>
            <a:r>
              <a:rPr lang="en-GB" sz="2000" dirty="0">
                <a:effectLst/>
                <a:latin typeface="Verdana" panose="020B0604030504040204" pitchFamily="34" charset="0"/>
                <a:ea typeface="Calibri" panose="020F0502020204030204" pitchFamily="34" charset="0"/>
                <a:cs typeface="Arial" panose="020B0604020202020204" pitchFamily="34" charset="0"/>
              </a:rPr>
              <a:t>The percentage of completed discharge summaries saw a reduction in August 2025, decreasing to 65% from 66% in July 2025</a:t>
            </a:r>
          </a:p>
          <a:p>
            <a:pPr marL="285750" indent="-285750">
              <a:buFont typeface="Arial" panose="020B0604020202020204" pitchFamily="34" charset="0"/>
              <a:buChar char="•"/>
            </a:pPr>
            <a:r>
              <a:rPr lang="en-GB" sz="2000" dirty="0">
                <a:effectLst/>
                <a:latin typeface="Verdana" panose="020B0604030504040204" pitchFamily="34" charset="0"/>
                <a:ea typeface="Calibri" panose="020F0502020204030204" pitchFamily="34" charset="0"/>
                <a:cs typeface="Arial" panose="020B0604020202020204" pitchFamily="34" charset="0"/>
              </a:rPr>
              <a:t>There were 96 Pressure Ulcers reported in July 2025, of which </a:t>
            </a:r>
            <a:r>
              <a:rPr lang="en-GB" sz="2000" dirty="0">
                <a:latin typeface="Verdana" panose="020B0604030504040204" pitchFamily="34" charset="0"/>
                <a:ea typeface="Calibri" panose="020F0502020204030204" pitchFamily="34" charset="0"/>
                <a:cs typeface="Arial" panose="020B0604020202020204" pitchFamily="34" charset="0"/>
              </a:rPr>
              <a:t>34</a:t>
            </a:r>
            <a:r>
              <a:rPr lang="en-GB" sz="2000" dirty="0">
                <a:effectLst/>
                <a:latin typeface="Verdana" panose="020B0604030504040204" pitchFamily="34" charset="0"/>
                <a:ea typeface="Calibri" panose="020F0502020204030204" pitchFamily="34" charset="0"/>
                <a:cs typeface="Arial" panose="020B0604020202020204" pitchFamily="34" charset="0"/>
              </a:rPr>
              <a:t> were recorded in the Community. </a:t>
            </a:r>
          </a:p>
          <a:p>
            <a:pPr marL="285750" indent="-285750">
              <a:buFont typeface="Arial" panose="020B0604020202020204" pitchFamily="34" charset="0"/>
              <a:buChar char="•"/>
            </a:pPr>
            <a:r>
              <a:rPr lang="en-GB" sz="2000" dirty="0">
                <a:effectLst/>
                <a:latin typeface="Verdana" panose="020B0604030504040204" pitchFamily="34" charset="0"/>
                <a:ea typeface="Calibri" panose="020F0502020204030204" pitchFamily="34" charset="0"/>
                <a:cs typeface="Arial" panose="020B0604020202020204" pitchFamily="34" charset="0"/>
              </a:rPr>
              <a:t>Ther was </a:t>
            </a:r>
            <a:r>
              <a:rPr lang="en-GB" sz="2000" dirty="0">
                <a:latin typeface="Verdana" panose="020B0604030504040204" pitchFamily="34" charset="0"/>
                <a:ea typeface="Calibri" panose="020F0502020204030204" pitchFamily="34" charset="0"/>
                <a:cs typeface="Arial" panose="020B0604020202020204" pitchFamily="34" charset="0"/>
              </a:rPr>
              <a:t>a reduction in the percentage of episodes clinically coded within 1 month of discharge, decreasing from 61% in June, to 51% in July 2025</a:t>
            </a:r>
            <a:endParaRPr lang="en-GB" sz="2000" dirty="0">
              <a:effectLst/>
              <a:latin typeface="Verdana" panose="020B0604030504040204" pitchFamily="34" charset="0"/>
              <a:ea typeface="Calibri" panose="020F0502020204030204" pitchFamily="34" charset="0"/>
              <a:cs typeface="Arial" panose="020B0604020202020204" pitchFamily="34" charset="0"/>
            </a:endParaRPr>
          </a:p>
          <a:p>
            <a:pPr marL="285750" indent="-285750">
              <a:buFont typeface="Arial" panose="020B0604020202020204" pitchFamily="34" charset="0"/>
              <a:buChar char="•"/>
            </a:pPr>
            <a:endParaRPr lang="en-GB" dirty="0">
              <a:latin typeface="Verdana" panose="020B0604030504040204" pitchFamily="34" charset="0"/>
              <a:ea typeface="Calibri" panose="020F0502020204030204" pitchFamily="34" charset="0"/>
              <a:cs typeface="Arial" panose="020B0604020202020204" pitchFamily="34" charset="0"/>
            </a:endParaRPr>
          </a:p>
          <a:p>
            <a:pPr marL="285750" indent="-285750">
              <a:buFont typeface="Arial" panose="020B0604020202020204" pitchFamily="34" charset="0"/>
              <a:buChar char="•"/>
            </a:pP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en-GB" b="1" dirty="0">
              <a:solidFill>
                <a:schemeClr val="accent1"/>
              </a:solidFill>
              <a:latin typeface="Verdana" panose="020B0604030504040204" pitchFamily="34" charset="0"/>
              <a:ea typeface="Verdana" panose="020B0604030504040204" pitchFamily="34" charset="0"/>
            </a:endParaRPr>
          </a:p>
        </p:txBody>
      </p:sp>
      <p:pic>
        <p:nvPicPr>
          <p:cNvPr id="7" name="Picture 6">
            <a:extLst>
              <a:ext uri="{FF2B5EF4-FFF2-40B4-BE49-F238E27FC236}">
                <a16:creationId xmlns:a16="http://schemas.microsoft.com/office/drawing/2014/main" id="{8AC95983-4D8C-9069-6DB8-D74EB80F9F5E}"/>
              </a:ext>
            </a:extLst>
          </p:cNvPr>
          <p:cNvPicPr>
            <a:picLocks noChangeAspect="1"/>
          </p:cNvPicPr>
          <p:nvPr/>
        </p:nvPicPr>
        <p:blipFill>
          <a:blip r:embed="rId3"/>
          <a:stretch>
            <a:fillRect/>
          </a:stretch>
        </p:blipFill>
        <p:spPr>
          <a:xfrm>
            <a:off x="10130908" y="5181716"/>
            <a:ext cx="6568026" cy="3822318"/>
          </a:xfrm>
          <a:prstGeom prst="rect">
            <a:avLst/>
          </a:prstGeom>
        </p:spPr>
      </p:pic>
      <p:pic>
        <p:nvPicPr>
          <p:cNvPr id="10" name="Picture 9">
            <a:extLst>
              <a:ext uri="{FF2B5EF4-FFF2-40B4-BE49-F238E27FC236}">
                <a16:creationId xmlns:a16="http://schemas.microsoft.com/office/drawing/2014/main" id="{06961C4C-E82F-5593-46C1-820DDF39E669}"/>
              </a:ext>
            </a:extLst>
          </p:cNvPr>
          <p:cNvPicPr>
            <a:picLocks noChangeAspect="1"/>
          </p:cNvPicPr>
          <p:nvPr/>
        </p:nvPicPr>
        <p:blipFill>
          <a:blip r:embed="rId4"/>
          <a:stretch>
            <a:fillRect/>
          </a:stretch>
        </p:blipFill>
        <p:spPr>
          <a:xfrm>
            <a:off x="2585242" y="5222639"/>
            <a:ext cx="6568026" cy="3613848"/>
          </a:xfrm>
          <a:prstGeom prst="rect">
            <a:avLst/>
          </a:prstGeom>
        </p:spPr>
      </p:pic>
      <p:pic>
        <p:nvPicPr>
          <p:cNvPr id="14" name="Picture 13">
            <a:extLst>
              <a:ext uri="{FF2B5EF4-FFF2-40B4-BE49-F238E27FC236}">
                <a16:creationId xmlns:a16="http://schemas.microsoft.com/office/drawing/2014/main" id="{D5EAF28B-F56B-C93F-1B37-6A891646A92D}"/>
              </a:ext>
            </a:extLst>
          </p:cNvPr>
          <p:cNvPicPr>
            <a:picLocks noChangeAspect="1"/>
          </p:cNvPicPr>
          <p:nvPr/>
        </p:nvPicPr>
        <p:blipFill>
          <a:blip r:embed="rId5"/>
          <a:stretch>
            <a:fillRect/>
          </a:stretch>
        </p:blipFill>
        <p:spPr>
          <a:xfrm>
            <a:off x="2574622" y="971904"/>
            <a:ext cx="6568025" cy="3745128"/>
          </a:xfrm>
          <a:prstGeom prst="rect">
            <a:avLst/>
          </a:prstGeom>
        </p:spPr>
      </p:pic>
      <p:pic>
        <p:nvPicPr>
          <p:cNvPr id="5" name="Picture 4">
            <a:extLst>
              <a:ext uri="{FF2B5EF4-FFF2-40B4-BE49-F238E27FC236}">
                <a16:creationId xmlns:a16="http://schemas.microsoft.com/office/drawing/2014/main" id="{D2EBC630-51BC-46EF-FAC4-825A2012B0C9}"/>
              </a:ext>
            </a:extLst>
          </p:cNvPr>
          <p:cNvPicPr>
            <a:picLocks noChangeAspect="1"/>
          </p:cNvPicPr>
          <p:nvPr/>
        </p:nvPicPr>
        <p:blipFill>
          <a:blip r:embed="rId6"/>
          <a:stretch>
            <a:fillRect/>
          </a:stretch>
        </p:blipFill>
        <p:spPr>
          <a:xfrm>
            <a:off x="10052843" y="970846"/>
            <a:ext cx="6568025" cy="3745127"/>
          </a:xfrm>
          <a:prstGeom prst="rect">
            <a:avLst/>
          </a:prstGeom>
        </p:spPr>
      </p:pic>
    </p:spTree>
    <p:extLst>
      <p:ext uri="{BB962C8B-B14F-4D97-AF65-F5344CB8AC3E}">
        <p14:creationId xmlns:p14="http://schemas.microsoft.com/office/powerpoint/2010/main" val="242788375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7AED3B54-0E1C-02F9-2F8F-669A7F3D7F2C}"/>
              </a:ext>
            </a:extLst>
          </p:cNvPr>
          <p:cNvSpPr>
            <a:spLocks noGrp="1"/>
          </p:cNvSpPr>
          <p:nvPr>
            <p:ph type="body" sz="quarter" idx="10"/>
          </p:nvPr>
        </p:nvSpPr>
        <p:spPr>
          <a:xfrm>
            <a:off x="1348251" y="3749675"/>
            <a:ext cx="17409186" cy="2810464"/>
          </a:xfrm>
        </p:spPr>
        <p:txBody>
          <a:bodyPr/>
          <a:lstStyle/>
          <a:p>
            <a:pPr algn="ctr"/>
            <a:r>
              <a:rPr lang="en-GB" sz="4800" b="1" dirty="0">
                <a:latin typeface="Verdana" panose="020B0604030504040204" pitchFamily="34" charset="0"/>
                <a:ea typeface="Verdana" panose="020B0604030504040204" pitchFamily="34" charset="0"/>
              </a:rPr>
              <a:t>Section 1: </a:t>
            </a:r>
          </a:p>
          <a:p>
            <a:pPr algn="ctr"/>
            <a:r>
              <a:rPr lang="en-GB" sz="4800" dirty="0">
                <a:latin typeface="Verdana" panose="020B0604030504040204" pitchFamily="34" charset="0"/>
                <a:ea typeface="Verdana" panose="020B0604030504040204" pitchFamily="34" charset="0"/>
              </a:rPr>
              <a:t>Updates against all Escalation areas </a:t>
            </a:r>
          </a:p>
          <a:p>
            <a:pPr algn="ctr"/>
            <a:r>
              <a:rPr lang="en-GB" sz="4800" dirty="0">
                <a:latin typeface="Verdana" panose="020B0604030504040204" pitchFamily="34" charset="0"/>
                <a:ea typeface="Verdana" panose="020B0604030504040204" pitchFamily="34" charset="0"/>
              </a:rPr>
              <a:t>with Welsh Government</a:t>
            </a:r>
          </a:p>
          <a:p>
            <a:endParaRPr lang="en-GB" dirty="0"/>
          </a:p>
        </p:txBody>
      </p:sp>
    </p:spTree>
    <p:extLst>
      <p:ext uri="{BB962C8B-B14F-4D97-AF65-F5344CB8AC3E}">
        <p14:creationId xmlns:p14="http://schemas.microsoft.com/office/powerpoint/2010/main" val="381859276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4FA925E-78F6-7769-044D-9F9E1A5DAF82}"/>
            </a:ext>
          </a:extLst>
        </p:cNvPr>
        <p:cNvGrpSpPr/>
        <p:nvPr/>
      </p:nvGrpSpPr>
      <p:grpSpPr>
        <a:xfrm>
          <a:off x="0" y="0"/>
          <a:ext cx="0" cy="0"/>
          <a:chOff x="0" y="0"/>
          <a:chExt cx="0" cy="0"/>
        </a:xfrm>
      </p:grpSpPr>
      <p:sp>
        <p:nvSpPr>
          <p:cNvPr id="23" name="TextBox 22">
            <a:extLst>
              <a:ext uri="{FF2B5EF4-FFF2-40B4-BE49-F238E27FC236}">
                <a16:creationId xmlns:a16="http://schemas.microsoft.com/office/drawing/2014/main" id="{07E218D4-E570-9756-88B0-3396ECA21CDB}"/>
              </a:ext>
            </a:extLst>
          </p:cNvPr>
          <p:cNvSpPr txBox="1"/>
          <p:nvPr/>
        </p:nvSpPr>
        <p:spPr>
          <a:xfrm>
            <a:off x="73838" y="3737494"/>
            <a:ext cx="12402175" cy="7571856"/>
          </a:xfrm>
          <a:prstGeom prst="rect">
            <a:avLst/>
          </a:prstGeom>
          <a:noFill/>
          <a:ln>
            <a:solidFill>
              <a:srgbClr val="1F355E"/>
            </a:solidFill>
          </a:ln>
        </p:spPr>
        <p:txBody>
          <a:bodyPr wrap="square" lIns="150788" tIns="75396" rIns="150788" bIns="75396" rtlCol="0" anchor="t">
            <a:noAutofit/>
          </a:bodyPr>
          <a:lstStyle>
            <a:defPPr>
              <a:defRPr lang="en-US"/>
            </a:defPPr>
            <a:lvl1pPr marL="0" algn="l" defTabSz="554401" rtl="0" eaLnBrk="1" latinLnBrk="0" hangingPunct="1">
              <a:defRPr sz="1091" kern="1200">
                <a:solidFill>
                  <a:schemeClr val="tx1"/>
                </a:solidFill>
                <a:latin typeface="+mn-lt"/>
                <a:ea typeface="+mn-ea"/>
                <a:cs typeface="+mn-cs"/>
              </a:defRPr>
            </a:lvl1pPr>
            <a:lvl2pPr marL="277200" algn="l" defTabSz="554401" rtl="0" eaLnBrk="1" latinLnBrk="0" hangingPunct="1">
              <a:defRPr sz="1091" kern="1200">
                <a:solidFill>
                  <a:schemeClr val="tx1"/>
                </a:solidFill>
                <a:latin typeface="+mn-lt"/>
                <a:ea typeface="+mn-ea"/>
                <a:cs typeface="+mn-cs"/>
              </a:defRPr>
            </a:lvl2pPr>
            <a:lvl3pPr marL="554401" algn="l" defTabSz="554401" rtl="0" eaLnBrk="1" latinLnBrk="0" hangingPunct="1">
              <a:defRPr sz="1091" kern="1200">
                <a:solidFill>
                  <a:schemeClr val="tx1"/>
                </a:solidFill>
                <a:latin typeface="+mn-lt"/>
                <a:ea typeface="+mn-ea"/>
                <a:cs typeface="+mn-cs"/>
              </a:defRPr>
            </a:lvl3pPr>
            <a:lvl4pPr marL="831601" algn="l" defTabSz="554401" rtl="0" eaLnBrk="1" latinLnBrk="0" hangingPunct="1">
              <a:defRPr sz="1091" kern="1200">
                <a:solidFill>
                  <a:schemeClr val="tx1"/>
                </a:solidFill>
                <a:latin typeface="+mn-lt"/>
                <a:ea typeface="+mn-ea"/>
                <a:cs typeface="+mn-cs"/>
              </a:defRPr>
            </a:lvl4pPr>
            <a:lvl5pPr marL="1108801" algn="l" defTabSz="554401" rtl="0" eaLnBrk="1" latinLnBrk="0" hangingPunct="1">
              <a:defRPr sz="1091" kern="1200">
                <a:solidFill>
                  <a:schemeClr val="tx1"/>
                </a:solidFill>
                <a:latin typeface="+mn-lt"/>
                <a:ea typeface="+mn-ea"/>
                <a:cs typeface="+mn-cs"/>
              </a:defRPr>
            </a:lvl5pPr>
            <a:lvl6pPr marL="1386002" algn="l" defTabSz="554401" rtl="0" eaLnBrk="1" latinLnBrk="0" hangingPunct="1">
              <a:defRPr sz="1091" kern="1200">
                <a:solidFill>
                  <a:schemeClr val="tx1"/>
                </a:solidFill>
                <a:latin typeface="+mn-lt"/>
                <a:ea typeface="+mn-ea"/>
                <a:cs typeface="+mn-cs"/>
              </a:defRPr>
            </a:lvl6pPr>
            <a:lvl7pPr marL="1663202" algn="l" defTabSz="554401" rtl="0" eaLnBrk="1" latinLnBrk="0" hangingPunct="1">
              <a:defRPr sz="1091" kern="1200">
                <a:solidFill>
                  <a:schemeClr val="tx1"/>
                </a:solidFill>
                <a:latin typeface="+mn-lt"/>
                <a:ea typeface="+mn-ea"/>
                <a:cs typeface="+mn-cs"/>
              </a:defRPr>
            </a:lvl7pPr>
            <a:lvl8pPr marL="1940403" algn="l" defTabSz="554401" rtl="0" eaLnBrk="1" latinLnBrk="0" hangingPunct="1">
              <a:defRPr sz="1091" kern="1200">
                <a:solidFill>
                  <a:schemeClr val="tx1"/>
                </a:solidFill>
                <a:latin typeface="+mn-lt"/>
                <a:ea typeface="+mn-ea"/>
                <a:cs typeface="+mn-cs"/>
              </a:defRPr>
            </a:lvl8pPr>
            <a:lvl9pPr marL="2217603" algn="l" defTabSz="554401" rtl="0" eaLnBrk="1" latinLnBrk="0" hangingPunct="1">
              <a:defRPr sz="1091" kern="1200">
                <a:solidFill>
                  <a:schemeClr val="tx1"/>
                </a:solidFill>
                <a:latin typeface="+mn-lt"/>
                <a:ea typeface="+mn-ea"/>
                <a:cs typeface="+mn-cs"/>
              </a:defRPr>
            </a:lvl9pPr>
          </a:lstStyle>
          <a:p>
            <a:pPr defTabSz="914276"/>
            <a:r>
              <a:rPr lang="en-GB" sz="1600" b="1" dirty="0">
                <a:solidFill>
                  <a:prstClr val="black"/>
                </a:solidFill>
                <a:latin typeface="Arial"/>
                <a:cs typeface="Arial"/>
              </a:rPr>
              <a:t>Key Outcome Measure/s – </a:t>
            </a:r>
          </a:p>
        </p:txBody>
      </p:sp>
      <p:sp>
        <p:nvSpPr>
          <p:cNvPr id="24" name="TextBox 23">
            <a:extLst>
              <a:ext uri="{FF2B5EF4-FFF2-40B4-BE49-F238E27FC236}">
                <a16:creationId xmlns:a16="http://schemas.microsoft.com/office/drawing/2014/main" id="{44AC7071-AC27-B052-629B-3344AFBB7BDA}"/>
              </a:ext>
            </a:extLst>
          </p:cNvPr>
          <p:cNvSpPr txBox="1">
            <a:spLocks noChangeAspect="1"/>
          </p:cNvSpPr>
          <p:nvPr/>
        </p:nvSpPr>
        <p:spPr>
          <a:xfrm>
            <a:off x="73838" y="574641"/>
            <a:ext cx="12402175" cy="3162855"/>
          </a:xfrm>
          <a:prstGeom prst="rect">
            <a:avLst/>
          </a:prstGeom>
          <a:noFill/>
          <a:ln>
            <a:solidFill>
              <a:srgbClr val="1F355E"/>
            </a:solidFill>
          </a:ln>
        </p:spPr>
        <p:txBody>
          <a:bodyPr wrap="square" lIns="150788" tIns="75396" rIns="150788" bIns="75396" rtlCol="0" anchor="t">
            <a:noAutofit/>
          </a:bodyPr>
          <a:lstStyle>
            <a:defPPr>
              <a:defRPr lang="en-US"/>
            </a:defPPr>
            <a:lvl1pPr marL="0" algn="l" defTabSz="554401" rtl="0" eaLnBrk="1" latinLnBrk="0" hangingPunct="1">
              <a:defRPr sz="1091" kern="1200">
                <a:solidFill>
                  <a:schemeClr val="tx1"/>
                </a:solidFill>
                <a:latin typeface="+mn-lt"/>
                <a:ea typeface="+mn-ea"/>
                <a:cs typeface="+mn-cs"/>
              </a:defRPr>
            </a:lvl1pPr>
            <a:lvl2pPr marL="277200" algn="l" defTabSz="554401" rtl="0" eaLnBrk="1" latinLnBrk="0" hangingPunct="1">
              <a:defRPr sz="1091" kern="1200">
                <a:solidFill>
                  <a:schemeClr val="tx1"/>
                </a:solidFill>
                <a:latin typeface="+mn-lt"/>
                <a:ea typeface="+mn-ea"/>
                <a:cs typeface="+mn-cs"/>
              </a:defRPr>
            </a:lvl2pPr>
            <a:lvl3pPr marL="554401" algn="l" defTabSz="554401" rtl="0" eaLnBrk="1" latinLnBrk="0" hangingPunct="1">
              <a:defRPr sz="1091" kern="1200">
                <a:solidFill>
                  <a:schemeClr val="tx1"/>
                </a:solidFill>
                <a:latin typeface="+mn-lt"/>
                <a:ea typeface="+mn-ea"/>
                <a:cs typeface="+mn-cs"/>
              </a:defRPr>
            </a:lvl3pPr>
            <a:lvl4pPr marL="831601" algn="l" defTabSz="554401" rtl="0" eaLnBrk="1" latinLnBrk="0" hangingPunct="1">
              <a:defRPr sz="1091" kern="1200">
                <a:solidFill>
                  <a:schemeClr val="tx1"/>
                </a:solidFill>
                <a:latin typeface="+mn-lt"/>
                <a:ea typeface="+mn-ea"/>
                <a:cs typeface="+mn-cs"/>
              </a:defRPr>
            </a:lvl4pPr>
            <a:lvl5pPr marL="1108801" algn="l" defTabSz="554401" rtl="0" eaLnBrk="1" latinLnBrk="0" hangingPunct="1">
              <a:defRPr sz="1091" kern="1200">
                <a:solidFill>
                  <a:schemeClr val="tx1"/>
                </a:solidFill>
                <a:latin typeface="+mn-lt"/>
                <a:ea typeface="+mn-ea"/>
                <a:cs typeface="+mn-cs"/>
              </a:defRPr>
            </a:lvl5pPr>
            <a:lvl6pPr marL="1386002" algn="l" defTabSz="554401" rtl="0" eaLnBrk="1" latinLnBrk="0" hangingPunct="1">
              <a:defRPr sz="1091" kern="1200">
                <a:solidFill>
                  <a:schemeClr val="tx1"/>
                </a:solidFill>
                <a:latin typeface="+mn-lt"/>
                <a:ea typeface="+mn-ea"/>
                <a:cs typeface="+mn-cs"/>
              </a:defRPr>
            </a:lvl6pPr>
            <a:lvl7pPr marL="1663202" algn="l" defTabSz="554401" rtl="0" eaLnBrk="1" latinLnBrk="0" hangingPunct="1">
              <a:defRPr sz="1091" kern="1200">
                <a:solidFill>
                  <a:schemeClr val="tx1"/>
                </a:solidFill>
                <a:latin typeface="+mn-lt"/>
                <a:ea typeface="+mn-ea"/>
                <a:cs typeface="+mn-cs"/>
              </a:defRPr>
            </a:lvl7pPr>
            <a:lvl8pPr marL="1940403" algn="l" defTabSz="554401" rtl="0" eaLnBrk="1" latinLnBrk="0" hangingPunct="1">
              <a:defRPr sz="1091" kern="1200">
                <a:solidFill>
                  <a:schemeClr val="tx1"/>
                </a:solidFill>
                <a:latin typeface="+mn-lt"/>
                <a:ea typeface="+mn-ea"/>
                <a:cs typeface="+mn-cs"/>
              </a:defRPr>
            </a:lvl8pPr>
            <a:lvl9pPr marL="2217603" algn="l" defTabSz="554401" rtl="0" eaLnBrk="1" latinLnBrk="0" hangingPunct="1">
              <a:defRPr sz="1091" kern="1200">
                <a:solidFill>
                  <a:schemeClr val="tx1"/>
                </a:solidFill>
                <a:latin typeface="+mn-lt"/>
                <a:ea typeface="+mn-ea"/>
                <a:cs typeface="+mn-cs"/>
              </a:defRPr>
            </a:lvl9pPr>
          </a:lstStyle>
          <a:p>
            <a:pPr defTabSz="914276"/>
            <a:r>
              <a:rPr lang="en-GB" sz="1484" b="1" dirty="0">
                <a:solidFill>
                  <a:prstClr val="black"/>
                </a:solidFill>
                <a:latin typeface="Arial" panose="020B0604020202020204" pitchFamily="34" charset="0"/>
                <a:ea typeface="Verdana" panose="020B0604030504040204" pitchFamily="34" charset="0"/>
                <a:cs typeface="Arial" panose="020B0604020202020204" pitchFamily="34" charset="0"/>
              </a:rPr>
              <a:t>What is the Data telling us?:</a:t>
            </a:r>
          </a:p>
          <a:p>
            <a:pPr defTabSz="914263"/>
            <a:r>
              <a:rPr lang="en-GB" sz="1319" b="1" dirty="0">
                <a:solidFill>
                  <a:prstClr val="black"/>
                </a:solidFill>
                <a:latin typeface="Aptos" panose="02110004020202020204"/>
              </a:rPr>
              <a:t>Overview</a:t>
            </a:r>
            <a:br>
              <a:rPr lang="en-GB" sz="1319" dirty="0">
                <a:solidFill>
                  <a:prstClr val="black"/>
                </a:solidFill>
                <a:latin typeface="Aptos" panose="02110004020202020204"/>
              </a:rPr>
            </a:br>
            <a:r>
              <a:rPr lang="en-GB" sz="1319" dirty="0">
                <a:solidFill>
                  <a:prstClr val="black"/>
                </a:solidFill>
                <a:latin typeface="Aptos" panose="02110004020202020204"/>
              </a:rPr>
              <a:t>Incident reporting for pressure ulcers has increased by </a:t>
            </a:r>
            <a:r>
              <a:rPr lang="en-GB" sz="1319" b="1" dirty="0">
                <a:solidFill>
                  <a:prstClr val="black"/>
                </a:solidFill>
                <a:latin typeface="Aptos" panose="02110004020202020204"/>
              </a:rPr>
              <a:t>8.4%</a:t>
            </a:r>
            <a:r>
              <a:rPr lang="en-GB" sz="1319" dirty="0">
                <a:solidFill>
                  <a:prstClr val="black"/>
                </a:solidFill>
                <a:latin typeface="Aptos" panose="02110004020202020204"/>
              </a:rPr>
              <a:t> when comparing 2024 to 2025. This reflects higher numbers both in hospital settings and on community caseloads.</a:t>
            </a:r>
          </a:p>
          <a:p>
            <a:pPr defTabSz="914263"/>
            <a:r>
              <a:rPr lang="en-GB" sz="1319" b="1" dirty="0">
                <a:solidFill>
                  <a:prstClr val="black"/>
                </a:solidFill>
                <a:latin typeface="Aptos" panose="02110004020202020204"/>
              </a:rPr>
              <a:t>Key Data Points</a:t>
            </a:r>
            <a:r>
              <a:rPr lang="en-GB" sz="1319" dirty="0">
                <a:solidFill>
                  <a:prstClr val="black"/>
                </a:solidFill>
                <a:latin typeface="Aptos" panose="02110004020202020204"/>
              </a:rPr>
              <a:t>, </a:t>
            </a:r>
            <a:r>
              <a:rPr lang="en-GB" sz="1319" b="1" dirty="0">
                <a:solidFill>
                  <a:prstClr val="black"/>
                </a:solidFill>
                <a:latin typeface="Aptos" panose="02110004020202020204"/>
              </a:rPr>
              <a:t>Graph 1</a:t>
            </a:r>
            <a:r>
              <a:rPr lang="en-GB" sz="1319" dirty="0">
                <a:solidFill>
                  <a:prstClr val="black"/>
                </a:solidFill>
                <a:latin typeface="Aptos" panose="02110004020202020204"/>
              </a:rPr>
              <a:t>: Total number of incidents across (hospital, community, MH &amp; LD combined).</a:t>
            </a:r>
            <a:r>
              <a:rPr lang="en-GB" sz="1319" b="1" dirty="0">
                <a:solidFill>
                  <a:prstClr val="black"/>
                </a:solidFill>
                <a:latin typeface="Aptos" panose="02110004020202020204"/>
              </a:rPr>
              <a:t>Graph 2</a:t>
            </a:r>
            <a:r>
              <a:rPr lang="en-GB" sz="1319" dirty="0">
                <a:solidFill>
                  <a:prstClr val="black"/>
                </a:solidFill>
                <a:latin typeface="Aptos" panose="02110004020202020204"/>
              </a:rPr>
              <a:t>:. The inpatient incident rate is </a:t>
            </a:r>
            <a:r>
              <a:rPr lang="en-GB" sz="1319" b="1" dirty="0">
                <a:solidFill>
                  <a:prstClr val="black"/>
                </a:solidFill>
                <a:latin typeface="Aptos" panose="02110004020202020204"/>
              </a:rPr>
              <a:t>1.7 per 1,000 bed days</a:t>
            </a:r>
            <a:r>
              <a:rPr lang="en-GB" sz="1319" dirty="0">
                <a:solidFill>
                  <a:prstClr val="black"/>
                </a:solidFill>
                <a:latin typeface="Aptos" panose="02110004020202020204"/>
              </a:rPr>
              <a:t>. The SPC reflects the previous </a:t>
            </a:r>
            <a:r>
              <a:rPr lang="en-GB" sz="1319" b="1" dirty="0">
                <a:solidFill>
                  <a:prstClr val="black"/>
                </a:solidFill>
                <a:latin typeface="Aptos" panose="02110004020202020204"/>
              </a:rPr>
              <a:t>4.3% reduction</a:t>
            </a:r>
            <a:r>
              <a:rPr lang="en-GB" sz="1319" dirty="0">
                <a:solidFill>
                  <a:prstClr val="black"/>
                </a:solidFill>
                <a:latin typeface="Aptos" panose="02110004020202020204"/>
              </a:rPr>
              <a:t> when comparing the same period in 2024/25; however, the overall trajectory remains upward from the </a:t>
            </a:r>
            <a:r>
              <a:rPr lang="en-GB" sz="1319" b="1" dirty="0">
                <a:solidFill>
                  <a:prstClr val="black"/>
                </a:solidFill>
                <a:latin typeface="Aptos" panose="02110004020202020204"/>
              </a:rPr>
              <a:t>previous rate of 1.38. </a:t>
            </a:r>
            <a:r>
              <a:rPr lang="en-GB" sz="1319" dirty="0">
                <a:solidFill>
                  <a:prstClr val="black"/>
                </a:solidFill>
                <a:latin typeface="Aptos" panose="02110004020202020204"/>
              </a:rPr>
              <a:t>The Highest inpatient rates were observed in </a:t>
            </a:r>
            <a:r>
              <a:rPr lang="en-GB" sz="1319" b="1" dirty="0">
                <a:solidFill>
                  <a:prstClr val="black"/>
                </a:solidFill>
                <a:latin typeface="Aptos" panose="02110004020202020204"/>
              </a:rPr>
              <a:t>Morriston </a:t>
            </a:r>
            <a:r>
              <a:rPr lang="en-GB" sz="1319" b="1" i="1" dirty="0">
                <a:solidFill>
                  <a:prstClr val="black"/>
                </a:solidFill>
                <a:latin typeface="Aptos" panose="02110004020202020204"/>
              </a:rPr>
              <a:t>(R </a:t>
            </a:r>
            <a:r>
              <a:rPr lang="en-GB" sz="1319" b="1" dirty="0">
                <a:solidFill>
                  <a:prstClr val="black"/>
                </a:solidFill>
                <a:latin typeface="Aptos" panose="02110004020202020204"/>
              </a:rPr>
              <a:t>2.6),</a:t>
            </a:r>
            <a:r>
              <a:rPr lang="en-GB" sz="1319" dirty="0">
                <a:solidFill>
                  <a:prstClr val="black"/>
                </a:solidFill>
                <a:latin typeface="Aptos" panose="02110004020202020204"/>
              </a:rPr>
              <a:t> and </a:t>
            </a:r>
            <a:r>
              <a:rPr lang="en-GB" sz="1319" b="1" dirty="0">
                <a:solidFill>
                  <a:prstClr val="black"/>
                </a:solidFill>
                <a:latin typeface="Aptos" panose="02110004020202020204"/>
              </a:rPr>
              <a:t>NPSSG remains low (</a:t>
            </a:r>
            <a:r>
              <a:rPr lang="en-GB" sz="1319" b="1" i="1" dirty="0">
                <a:solidFill>
                  <a:prstClr val="black"/>
                </a:solidFill>
                <a:latin typeface="Aptos" panose="02110004020202020204"/>
              </a:rPr>
              <a:t>R </a:t>
            </a:r>
            <a:r>
              <a:rPr lang="en-GB" sz="1319" b="1" dirty="0">
                <a:solidFill>
                  <a:prstClr val="black"/>
                </a:solidFill>
                <a:latin typeface="Aptos" panose="02110004020202020204"/>
              </a:rPr>
              <a:t>1.1)</a:t>
            </a:r>
            <a:r>
              <a:rPr lang="en-GB" sz="1319" dirty="0">
                <a:solidFill>
                  <a:prstClr val="black"/>
                </a:solidFill>
                <a:latin typeface="Aptos" panose="02110004020202020204"/>
              </a:rPr>
              <a:t>.</a:t>
            </a:r>
          </a:p>
          <a:p>
            <a:pPr defTabSz="914263"/>
            <a:r>
              <a:rPr lang="en-GB" sz="1319" b="1" dirty="0">
                <a:solidFill>
                  <a:prstClr val="black"/>
                </a:solidFill>
                <a:latin typeface="Aptos" panose="02110004020202020204"/>
              </a:rPr>
              <a:t>Severity</a:t>
            </a:r>
            <a:r>
              <a:rPr lang="en-GB" sz="1319" dirty="0">
                <a:solidFill>
                  <a:prstClr val="black"/>
                </a:solidFill>
                <a:latin typeface="Aptos" panose="02110004020202020204"/>
              </a:rPr>
              <a:t>: </a:t>
            </a:r>
            <a:r>
              <a:rPr lang="en-GB" sz="1319" b="1" dirty="0">
                <a:solidFill>
                  <a:prstClr val="black"/>
                </a:solidFill>
                <a:latin typeface="Aptos" panose="02110004020202020204"/>
              </a:rPr>
              <a:t>90% of incidents</a:t>
            </a:r>
            <a:r>
              <a:rPr lang="en-GB" sz="1319" dirty="0">
                <a:solidFill>
                  <a:prstClr val="black"/>
                </a:solidFill>
                <a:latin typeface="Aptos" panose="02110004020202020204"/>
              </a:rPr>
              <a:t> remain superficial in nature (graph 3). Of incidents closed in the last quarter: </a:t>
            </a:r>
            <a:r>
              <a:rPr lang="en-GB" sz="1319" b="1" dirty="0">
                <a:solidFill>
                  <a:prstClr val="black"/>
                </a:solidFill>
                <a:latin typeface="Aptos" panose="02110004020202020204"/>
              </a:rPr>
              <a:t>55%</a:t>
            </a:r>
            <a:r>
              <a:rPr lang="en-GB" sz="1319" dirty="0">
                <a:solidFill>
                  <a:prstClr val="black"/>
                </a:solidFill>
                <a:latin typeface="Aptos" panose="02110004020202020204"/>
              </a:rPr>
              <a:t> deemed unavoidable </a:t>
            </a:r>
            <a:r>
              <a:rPr lang="en-GB" sz="1319" b="1" dirty="0">
                <a:solidFill>
                  <a:prstClr val="black"/>
                </a:solidFill>
                <a:latin typeface="Aptos" panose="02110004020202020204"/>
              </a:rPr>
              <a:t>11%</a:t>
            </a:r>
            <a:r>
              <a:rPr lang="en-GB" sz="1319" dirty="0">
                <a:solidFill>
                  <a:prstClr val="black"/>
                </a:solidFill>
                <a:latin typeface="Aptos" panose="02110004020202020204"/>
              </a:rPr>
              <a:t> deemed avoidable </a:t>
            </a:r>
            <a:r>
              <a:rPr lang="en-GB" sz="1319" b="1" dirty="0">
                <a:solidFill>
                  <a:prstClr val="black"/>
                </a:solidFill>
                <a:latin typeface="Aptos" panose="02110004020202020204"/>
              </a:rPr>
              <a:t>34%</a:t>
            </a:r>
            <a:r>
              <a:rPr lang="en-GB" sz="1319" dirty="0">
                <a:solidFill>
                  <a:prstClr val="black"/>
                </a:solidFill>
                <a:latin typeface="Aptos" panose="02110004020202020204"/>
              </a:rPr>
              <a:t> closed without a recorded status, </a:t>
            </a:r>
            <a:r>
              <a:rPr lang="en-GB" sz="1319" b="1" dirty="0">
                <a:solidFill>
                  <a:prstClr val="black"/>
                </a:solidFill>
                <a:latin typeface="Aptos" panose="02110004020202020204"/>
              </a:rPr>
              <a:t>29%</a:t>
            </a:r>
            <a:r>
              <a:rPr lang="en-GB" sz="1319" dirty="0">
                <a:solidFill>
                  <a:prstClr val="black"/>
                </a:solidFill>
                <a:latin typeface="Aptos" panose="02110004020202020204"/>
              </a:rPr>
              <a:t> of incidents remain pending investigation and are not reflected in current figures.</a:t>
            </a:r>
          </a:p>
          <a:p>
            <a:pPr defTabSz="914263"/>
            <a:r>
              <a:rPr lang="en-GB" sz="1319" b="1" dirty="0">
                <a:solidFill>
                  <a:prstClr val="black"/>
                </a:solidFill>
                <a:latin typeface="Aptos" panose="02110004020202020204"/>
              </a:rPr>
              <a:t>Harm Profile</a:t>
            </a:r>
            <a:endParaRPr lang="en-GB" sz="1319" dirty="0">
              <a:solidFill>
                <a:prstClr val="black"/>
              </a:solidFill>
              <a:latin typeface="Aptos" panose="02110004020202020204"/>
            </a:endParaRPr>
          </a:p>
          <a:p>
            <a:pPr defTabSz="914263"/>
            <a:r>
              <a:rPr lang="en-GB" sz="1319" dirty="0">
                <a:solidFill>
                  <a:prstClr val="black"/>
                </a:solidFill>
                <a:latin typeface="Aptos" panose="02110004020202020204"/>
              </a:rPr>
              <a:t>There has been a </a:t>
            </a:r>
            <a:r>
              <a:rPr lang="en-GB" sz="1319" b="1" dirty="0">
                <a:solidFill>
                  <a:prstClr val="black"/>
                </a:solidFill>
                <a:latin typeface="Aptos" panose="02110004020202020204"/>
              </a:rPr>
              <a:t>50% reduction in serious harm incidents</a:t>
            </a:r>
            <a:r>
              <a:rPr lang="en-GB" sz="1319" dirty="0">
                <a:solidFill>
                  <a:prstClr val="black"/>
                </a:solidFill>
                <a:latin typeface="Aptos" panose="02110004020202020204"/>
              </a:rPr>
              <a:t> compared to 2024/25 to date in both NPSSG and PCS.</a:t>
            </a:r>
          </a:p>
          <a:p>
            <a:pPr defTabSz="914263"/>
            <a:r>
              <a:rPr lang="en-GB" sz="1319" b="1" dirty="0">
                <a:solidFill>
                  <a:prstClr val="black"/>
                </a:solidFill>
                <a:latin typeface="Aptos" panose="02110004020202020204"/>
              </a:rPr>
              <a:t>No nationally reportable incidents</a:t>
            </a:r>
            <a:r>
              <a:rPr lang="en-GB" sz="1319" dirty="0">
                <a:solidFill>
                  <a:prstClr val="black"/>
                </a:solidFill>
                <a:latin typeface="Aptos" panose="02110004020202020204"/>
              </a:rPr>
              <a:t> have been recorded in Morriston. </a:t>
            </a:r>
          </a:p>
          <a:p>
            <a:pPr defTabSz="914263"/>
            <a:r>
              <a:rPr lang="en-GB" sz="1319" b="1" dirty="0">
                <a:solidFill>
                  <a:prstClr val="black"/>
                </a:solidFill>
                <a:latin typeface="Aptos" panose="02110004020202020204"/>
              </a:rPr>
              <a:t>Location of Incidents</a:t>
            </a:r>
            <a:endParaRPr lang="en-GB" sz="1319" dirty="0">
              <a:solidFill>
                <a:prstClr val="black"/>
              </a:solidFill>
              <a:latin typeface="Aptos" panose="02110004020202020204"/>
            </a:endParaRPr>
          </a:p>
          <a:p>
            <a:pPr defTabSz="914263"/>
            <a:r>
              <a:rPr lang="en-GB" sz="1319" dirty="0">
                <a:solidFill>
                  <a:prstClr val="black"/>
                </a:solidFill>
                <a:latin typeface="Aptos" panose="02110004020202020204"/>
              </a:rPr>
              <a:t>Health board–acquired pressure ulcers remain </a:t>
            </a:r>
            <a:r>
              <a:rPr lang="en-GB" sz="1319" b="1" dirty="0">
                <a:solidFill>
                  <a:prstClr val="black"/>
                </a:solidFill>
                <a:latin typeface="Aptos" panose="02110004020202020204"/>
              </a:rPr>
              <a:t>more prevalent in patients’ homes. </a:t>
            </a:r>
            <a:r>
              <a:rPr lang="en-GB" sz="1319" dirty="0">
                <a:solidFill>
                  <a:prstClr val="black"/>
                </a:solidFill>
                <a:latin typeface="Aptos" panose="02110004020202020204"/>
              </a:rPr>
              <a:t>The highest report on inpatient sites remains ED/AMAU, with an average of 30 HB acquired per Quarter (graph 4)</a:t>
            </a:r>
          </a:p>
          <a:p>
            <a:pPr defTabSz="914276"/>
            <a:endParaRPr lang="en-GB" sz="1400" dirty="0">
              <a:solidFill>
                <a:prstClr val="black"/>
              </a:solidFill>
              <a:latin typeface="Arial"/>
              <a:cs typeface="Arial"/>
            </a:endParaRPr>
          </a:p>
          <a:p>
            <a:pPr defTabSz="914276"/>
            <a:endParaRPr lang="en-GB" sz="1400" dirty="0">
              <a:solidFill>
                <a:prstClr val="black"/>
              </a:solidFill>
              <a:latin typeface="Arial"/>
              <a:cs typeface="Arial"/>
            </a:endParaRPr>
          </a:p>
          <a:p>
            <a:pPr defTabSz="914276"/>
            <a:endParaRPr lang="en-GB" sz="1402" dirty="0">
              <a:solidFill>
                <a:prstClr val="black"/>
              </a:solidFill>
              <a:latin typeface="Arial"/>
              <a:cs typeface="Arial"/>
            </a:endParaRPr>
          </a:p>
        </p:txBody>
      </p:sp>
      <p:sp>
        <p:nvSpPr>
          <p:cNvPr id="26" name="TextBox 25">
            <a:extLst>
              <a:ext uri="{FF2B5EF4-FFF2-40B4-BE49-F238E27FC236}">
                <a16:creationId xmlns:a16="http://schemas.microsoft.com/office/drawing/2014/main" id="{5463F53A-3B8B-6713-1626-8E72F21C9D31}"/>
              </a:ext>
            </a:extLst>
          </p:cNvPr>
          <p:cNvSpPr txBox="1"/>
          <p:nvPr/>
        </p:nvSpPr>
        <p:spPr>
          <a:xfrm>
            <a:off x="12476013" y="5846309"/>
            <a:ext cx="7629586" cy="3483610"/>
          </a:xfrm>
          <a:prstGeom prst="rect">
            <a:avLst/>
          </a:prstGeom>
          <a:noFill/>
          <a:ln>
            <a:solidFill>
              <a:schemeClr val="accent5">
                <a:lumMod val="50000"/>
              </a:schemeClr>
            </a:solidFill>
          </a:ln>
        </p:spPr>
        <p:txBody>
          <a:bodyPr wrap="square" lIns="150788" tIns="75396" rIns="150788" bIns="75396" rtlCol="0" anchor="t">
            <a:noAutofit/>
          </a:bodyPr>
          <a:lstStyle>
            <a:defPPr>
              <a:defRPr lang="en-US"/>
            </a:defPPr>
            <a:lvl1pPr marL="0" algn="l" defTabSz="554401" rtl="0" eaLnBrk="1" latinLnBrk="0" hangingPunct="1">
              <a:defRPr sz="1091" kern="1200">
                <a:solidFill>
                  <a:schemeClr val="tx1"/>
                </a:solidFill>
                <a:latin typeface="+mn-lt"/>
                <a:ea typeface="+mn-ea"/>
                <a:cs typeface="+mn-cs"/>
              </a:defRPr>
            </a:lvl1pPr>
            <a:lvl2pPr marL="277200" algn="l" defTabSz="554401" rtl="0" eaLnBrk="1" latinLnBrk="0" hangingPunct="1">
              <a:defRPr sz="1091" kern="1200">
                <a:solidFill>
                  <a:schemeClr val="tx1"/>
                </a:solidFill>
                <a:latin typeface="+mn-lt"/>
                <a:ea typeface="+mn-ea"/>
                <a:cs typeface="+mn-cs"/>
              </a:defRPr>
            </a:lvl2pPr>
            <a:lvl3pPr marL="554401" algn="l" defTabSz="554401" rtl="0" eaLnBrk="1" latinLnBrk="0" hangingPunct="1">
              <a:defRPr sz="1091" kern="1200">
                <a:solidFill>
                  <a:schemeClr val="tx1"/>
                </a:solidFill>
                <a:latin typeface="+mn-lt"/>
                <a:ea typeface="+mn-ea"/>
                <a:cs typeface="+mn-cs"/>
              </a:defRPr>
            </a:lvl3pPr>
            <a:lvl4pPr marL="831601" algn="l" defTabSz="554401" rtl="0" eaLnBrk="1" latinLnBrk="0" hangingPunct="1">
              <a:defRPr sz="1091" kern="1200">
                <a:solidFill>
                  <a:schemeClr val="tx1"/>
                </a:solidFill>
                <a:latin typeface="+mn-lt"/>
                <a:ea typeface="+mn-ea"/>
                <a:cs typeface="+mn-cs"/>
              </a:defRPr>
            </a:lvl4pPr>
            <a:lvl5pPr marL="1108801" algn="l" defTabSz="554401" rtl="0" eaLnBrk="1" latinLnBrk="0" hangingPunct="1">
              <a:defRPr sz="1091" kern="1200">
                <a:solidFill>
                  <a:schemeClr val="tx1"/>
                </a:solidFill>
                <a:latin typeface="+mn-lt"/>
                <a:ea typeface="+mn-ea"/>
                <a:cs typeface="+mn-cs"/>
              </a:defRPr>
            </a:lvl5pPr>
            <a:lvl6pPr marL="1386002" algn="l" defTabSz="554401" rtl="0" eaLnBrk="1" latinLnBrk="0" hangingPunct="1">
              <a:defRPr sz="1091" kern="1200">
                <a:solidFill>
                  <a:schemeClr val="tx1"/>
                </a:solidFill>
                <a:latin typeface="+mn-lt"/>
                <a:ea typeface="+mn-ea"/>
                <a:cs typeface="+mn-cs"/>
              </a:defRPr>
            </a:lvl6pPr>
            <a:lvl7pPr marL="1663202" algn="l" defTabSz="554401" rtl="0" eaLnBrk="1" latinLnBrk="0" hangingPunct="1">
              <a:defRPr sz="1091" kern="1200">
                <a:solidFill>
                  <a:schemeClr val="tx1"/>
                </a:solidFill>
                <a:latin typeface="+mn-lt"/>
                <a:ea typeface="+mn-ea"/>
                <a:cs typeface="+mn-cs"/>
              </a:defRPr>
            </a:lvl7pPr>
            <a:lvl8pPr marL="1940403" algn="l" defTabSz="554401" rtl="0" eaLnBrk="1" latinLnBrk="0" hangingPunct="1">
              <a:defRPr sz="1091" kern="1200">
                <a:solidFill>
                  <a:schemeClr val="tx1"/>
                </a:solidFill>
                <a:latin typeface="+mn-lt"/>
                <a:ea typeface="+mn-ea"/>
                <a:cs typeface="+mn-cs"/>
              </a:defRPr>
            </a:lvl8pPr>
            <a:lvl9pPr marL="2217603" algn="l" defTabSz="554401" rtl="0" eaLnBrk="1" latinLnBrk="0" hangingPunct="1">
              <a:defRPr sz="1091" kern="1200">
                <a:solidFill>
                  <a:schemeClr val="tx1"/>
                </a:solidFill>
                <a:latin typeface="+mn-lt"/>
                <a:ea typeface="+mn-ea"/>
                <a:cs typeface="+mn-cs"/>
              </a:defRPr>
            </a:lvl9pPr>
          </a:lstStyle>
          <a:p>
            <a:pPr algn="just" defTabSz="914276"/>
            <a:r>
              <a:rPr lang="en-GB" sz="1319" b="1" dirty="0">
                <a:solidFill>
                  <a:prstClr val="black"/>
                </a:solidFill>
                <a:latin typeface="Arial" panose="020B0604020202020204" pitchFamily="34" charset="0"/>
                <a:ea typeface="Verdana" panose="020B0604030504040204" pitchFamily="34" charset="0"/>
                <a:cs typeface="Arial" panose="020B0604020202020204" pitchFamily="34" charset="0"/>
              </a:rPr>
              <a:t>What are we doing about it:</a:t>
            </a:r>
          </a:p>
          <a:p>
            <a:pPr marL="118735" indent="-282738" defTabSz="914276">
              <a:buFont typeface="Arial" panose="020B0604020202020204" pitchFamily="34" charset="0"/>
              <a:buChar char="•"/>
            </a:pPr>
            <a:r>
              <a:rPr lang="en-GB" sz="1319" dirty="0">
                <a:solidFill>
                  <a:prstClr val="black"/>
                </a:solidFill>
                <a:latin typeface="Arial" panose="020B0604020202020204" pitchFamily="34" charset="0"/>
                <a:ea typeface="Verdana" panose="020B0604030504040204" pitchFamily="34" charset="0"/>
                <a:cs typeface="Arial" panose="020B0604020202020204" pitchFamily="34" charset="0"/>
              </a:rPr>
              <a:t>Pressure Ulcer Prevention Strategic Group to enhance collaboration and shared responsibility</a:t>
            </a:r>
          </a:p>
          <a:p>
            <a:pPr marL="282738" indent="-282738" defTabSz="914276">
              <a:buFont typeface="Arial" panose="020B0604020202020204" pitchFamily="34" charset="0"/>
              <a:buChar char="•"/>
            </a:pPr>
            <a:r>
              <a:rPr lang="en-GB" sz="1319" dirty="0">
                <a:solidFill>
                  <a:prstClr val="black"/>
                </a:solidFill>
                <a:latin typeface="Arial" panose="020B0604020202020204" pitchFamily="34" charset="0"/>
                <a:ea typeface="Verdana" panose="020B0604030504040204" pitchFamily="34" charset="0"/>
                <a:cs typeface="Arial" panose="020B0604020202020204" pitchFamily="34" charset="0"/>
              </a:rPr>
              <a:t>HB hosts spot audits with an improvement plan set out by tissue viability </a:t>
            </a:r>
          </a:p>
          <a:p>
            <a:pPr marL="282738" indent="-282738" defTabSz="914276">
              <a:buFont typeface="Arial" panose="020B0604020202020204" pitchFamily="34" charset="0"/>
              <a:buChar char="•"/>
            </a:pPr>
            <a:r>
              <a:rPr lang="en-GB" sz="1319" dirty="0">
                <a:solidFill>
                  <a:prstClr val="black"/>
                </a:solidFill>
                <a:latin typeface="Arial" panose="020B0604020202020204" pitchFamily="34" charset="0"/>
                <a:ea typeface="Verdana" panose="020B0604030504040204" pitchFamily="34" charset="0"/>
                <a:cs typeface="Arial" panose="020B0604020202020204" pitchFamily="34" charset="0"/>
              </a:rPr>
              <a:t>Datix and Quality assurance Pressure ulcer prevention documentation audits-themes drive QI work</a:t>
            </a:r>
          </a:p>
          <a:p>
            <a:pPr marL="282738" indent="-282738" defTabSz="914276">
              <a:buFont typeface="Arial" panose="020B0604020202020204" pitchFamily="34" charset="0"/>
              <a:buChar char="•"/>
            </a:pPr>
            <a:r>
              <a:rPr lang="en-GB" sz="1319" dirty="0">
                <a:solidFill>
                  <a:prstClr val="black"/>
                </a:solidFill>
                <a:latin typeface="Arial" panose="020B0604020202020204" pitchFamily="34" charset="0"/>
                <a:ea typeface="Verdana" panose="020B0604030504040204" pitchFamily="34" charset="0"/>
                <a:cs typeface="Arial" panose="020B0604020202020204" pitchFamily="34" charset="0"/>
              </a:rPr>
              <a:t>Data review and cleanses</a:t>
            </a:r>
          </a:p>
          <a:p>
            <a:pPr marL="282738" indent="-282738" defTabSz="914276">
              <a:buFont typeface="Arial" panose="020B0604020202020204" pitchFamily="34" charset="0"/>
              <a:buChar char="•"/>
            </a:pPr>
            <a:r>
              <a:rPr lang="en-GB" sz="1319" dirty="0">
                <a:solidFill>
                  <a:prstClr val="black"/>
                </a:solidFill>
                <a:latin typeface="Arial" panose="020B0604020202020204" pitchFamily="34" charset="0"/>
                <a:ea typeface="Verdana" panose="020B0604030504040204" pitchFamily="34" charset="0"/>
                <a:cs typeface="Arial" panose="020B0604020202020204" pitchFamily="34" charset="0"/>
              </a:rPr>
              <a:t>Education platforms are multilayered, face-to-face, teams, and educational videos. </a:t>
            </a:r>
          </a:p>
          <a:p>
            <a:pPr marL="282738" indent="-282738" defTabSz="914276">
              <a:buFont typeface="Arial" panose="020B0604020202020204" pitchFamily="34" charset="0"/>
              <a:buChar char="•"/>
            </a:pPr>
            <a:r>
              <a:rPr lang="en-GB" sz="1319" dirty="0">
                <a:solidFill>
                  <a:prstClr val="black"/>
                </a:solidFill>
                <a:latin typeface="Arial" panose="020B0604020202020204" pitchFamily="34" charset="0"/>
                <a:ea typeface="Verdana" panose="020B0604030504040204" pitchFamily="34" charset="0"/>
                <a:cs typeface="Arial" panose="020B0604020202020204" pitchFamily="34" charset="0"/>
              </a:rPr>
              <a:t>Development of Pressure ulcer pathways and policies</a:t>
            </a:r>
          </a:p>
          <a:p>
            <a:pPr marL="282738" indent="-282738" defTabSz="914276">
              <a:buFont typeface="Arial" panose="020B0604020202020204" pitchFamily="34" charset="0"/>
              <a:buChar char="•"/>
            </a:pPr>
            <a:r>
              <a:rPr lang="en-GB" sz="1319" dirty="0">
                <a:solidFill>
                  <a:prstClr val="black"/>
                </a:solidFill>
                <a:latin typeface="Arial" panose="020B0604020202020204" pitchFamily="34" charset="0"/>
                <a:ea typeface="Verdana" panose="020B0604030504040204" pitchFamily="34" charset="0"/>
                <a:cs typeface="Arial" panose="020B0604020202020204" pitchFamily="34" charset="0"/>
              </a:rPr>
              <a:t>Scrutiny panel alignment and revamp in PCT with peer reviews</a:t>
            </a:r>
          </a:p>
          <a:p>
            <a:pPr marL="282738" indent="-282738" defTabSz="914276">
              <a:buFont typeface="Arial" panose="020B0604020202020204" pitchFamily="34" charset="0"/>
              <a:buChar char="•"/>
            </a:pPr>
            <a:r>
              <a:rPr lang="en-GB" sz="1319" dirty="0">
                <a:solidFill>
                  <a:prstClr val="black"/>
                </a:solidFill>
                <a:latin typeface="Arial" panose="020B0604020202020204" pitchFamily="34" charset="0"/>
                <a:ea typeface="Verdana" panose="020B0604030504040204" pitchFamily="34" charset="0"/>
                <a:cs typeface="Arial" panose="020B0604020202020204" pitchFamily="34" charset="0"/>
              </a:rPr>
              <a:t>Bed contract sign of</a:t>
            </a:r>
          </a:p>
          <a:p>
            <a:pPr marL="282738" indent="-282738" defTabSz="914276">
              <a:buFont typeface="Arial" panose="020B0604020202020204" pitchFamily="34" charset="0"/>
              <a:buChar char="•"/>
            </a:pPr>
            <a:r>
              <a:rPr lang="en-GB" sz="1319" dirty="0">
                <a:solidFill>
                  <a:prstClr val="black"/>
                </a:solidFill>
                <a:latin typeface="Arial" panose="020B0604020202020204" pitchFamily="34" charset="0"/>
                <a:ea typeface="Verdana" panose="020B0604030504040204" pitchFamily="34" charset="0"/>
                <a:cs typeface="Arial" panose="020B0604020202020204" pitchFamily="34" charset="0"/>
              </a:rPr>
              <a:t>Care home QI educational programme</a:t>
            </a:r>
          </a:p>
          <a:p>
            <a:pPr marL="282738" indent="-282738" defTabSz="914276">
              <a:buFont typeface="Arial" panose="020B0604020202020204" pitchFamily="34" charset="0"/>
              <a:buChar char="•"/>
            </a:pPr>
            <a:r>
              <a:rPr lang="en-GB" sz="1319" dirty="0">
                <a:solidFill>
                  <a:prstClr val="black"/>
                </a:solidFill>
                <a:latin typeface="Arial" panose="020B0604020202020204" pitchFamily="34" charset="0"/>
                <a:ea typeface="Verdana" panose="020B0604030504040204" pitchFamily="34" charset="0"/>
                <a:cs typeface="Arial" panose="020B0604020202020204" pitchFamily="34" charset="0"/>
              </a:rPr>
              <a:t>Improvement Cymru digital wound imaging and assessment project</a:t>
            </a:r>
          </a:p>
          <a:p>
            <a:pPr marL="282738" indent="-282738" defTabSz="914276">
              <a:buFont typeface="Arial" panose="020B0604020202020204" pitchFamily="34" charset="0"/>
              <a:buChar char="•"/>
            </a:pPr>
            <a:r>
              <a:rPr lang="en-GB" sz="1319" dirty="0">
                <a:solidFill>
                  <a:prstClr val="black"/>
                </a:solidFill>
                <a:latin typeface="Arial" panose="020B0604020202020204" pitchFamily="34" charset="0"/>
                <a:ea typeface="Verdana" panose="020B0604030504040204" pitchFamily="34" charset="0"/>
                <a:cs typeface="Arial" panose="020B0604020202020204" pitchFamily="34" charset="0"/>
              </a:rPr>
              <a:t>Guidelines for Neonates and Maternity services with new educational programmes</a:t>
            </a:r>
          </a:p>
          <a:p>
            <a:pPr marL="282738" indent="-282738" defTabSz="914276">
              <a:buFont typeface="Arial" panose="020B0604020202020204" pitchFamily="34" charset="0"/>
              <a:buChar char="•"/>
            </a:pPr>
            <a:r>
              <a:rPr lang="en-GB" sz="1319" dirty="0">
                <a:solidFill>
                  <a:prstClr val="black"/>
                </a:solidFill>
                <a:latin typeface="Arial" panose="020B0604020202020204" pitchFamily="34" charset="0"/>
                <a:ea typeface="Verdana" panose="020B0604030504040204" pitchFamily="34" charset="0"/>
                <a:cs typeface="Arial" panose="020B0604020202020204" pitchFamily="34" charset="0"/>
              </a:rPr>
              <a:t>Skills days for all levels implemented </a:t>
            </a:r>
          </a:p>
          <a:p>
            <a:pPr marL="282738" indent="-282738" defTabSz="914276">
              <a:buFont typeface="Arial" panose="020B0604020202020204" pitchFamily="34" charset="0"/>
              <a:buChar char="•"/>
            </a:pPr>
            <a:r>
              <a:rPr lang="en-GB" sz="1319" dirty="0">
                <a:solidFill>
                  <a:prstClr val="black"/>
                </a:solidFill>
                <a:latin typeface="Arial" panose="020B0604020202020204" pitchFamily="34" charset="0"/>
                <a:ea typeface="Verdana" panose="020B0604030504040204" pitchFamily="34" charset="0"/>
                <a:cs typeface="Arial" panose="020B0604020202020204" pitchFamily="34" charset="0"/>
              </a:rPr>
              <a:t>Champions programme HB-wise – monthly </a:t>
            </a:r>
          </a:p>
          <a:p>
            <a:pPr marL="282738" indent="-282738" defTabSz="914276">
              <a:buFont typeface="Arial" panose="020B0604020202020204" pitchFamily="34" charset="0"/>
              <a:buChar char="•"/>
            </a:pPr>
            <a:r>
              <a:rPr lang="en-GB" sz="1319" dirty="0">
                <a:solidFill>
                  <a:prstClr val="black"/>
                </a:solidFill>
                <a:latin typeface="Arial" panose="020B0604020202020204" pitchFamily="34" charset="0"/>
                <a:ea typeface="Verdana" panose="020B0604030504040204" pitchFamily="34" charset="0"/>
                <a:cs typeface="Arial" panose="020B0604020202020204" pitchFamily="34" charset="0"/>
              </a:rPr>
              <a:t>Tissue Viability resource and centralised service request </a:t>
            </a:r>
          </a:p>
          <a:p>
            <a:pPr marL="282738" indent="-282738" defTabSz="914276">
              <a:buFont typeface="Arial" panose="020B0604020202020204" pitchFamily="34" charset="0"/>
              <a:buChar char="•"/>
            </a:pPr>
            <a:r>
              <a:rPr lang="en-GB" sz="1319" dirty="0">
                <a:solidFill>
                  <a:prstClr val="black"/>
                </a:solidFill>
                <a:latin typeface="Arial" panose="020B0604020202020204" pitchFamily="34" charset="0"/>
                <a:ea typeface="Verdana" panose="020B0604030504040204" pitchFamily="34" charset="0"/>
                <a:cs typeface="Arial" panose="020B0604020202020204" pitchFamily="34" charset="0"/>
              </a:rPr>
              <a:t>Development of direct data sharing from  Care home/ nursing home data regarding falls</a:t>
            </a:r>
            <a:endParaRPr lang="en-GB" sz="1649" b="1" u="sng" dirty="0">
              <a:solidFill>
                <a:prstClr val="black"/>
              </a:solidFill>
              <a:latin typeface="Arial" panose="020B0604020202020204" pitchFamily="34" charset="0"/>
              <a:cs typeface="Arial" panose="020B0604020202020204" pitchFamily="34" charset="0"/>
            </a:endParaRPr>
          </a:p>
        </p:txBody>
      </p:sp>
      <p:sp>
        <p:nvSpPr>
          <p:cNvPr id="2" name="AutoShape 2" descr="https://nhswales365.sharepoint.com/sites/SBU_QualitySafetyAndImprovement/_api/siteiconmanager/getsitelogo?type=%271%27&amp;hash=638149155630763349">
            <a:extLst>
              <a:ext uri="{FF2B5EF4-FFF2-40B4-BE49-F238E27FC236}">
                <a16:creationId xmlns:a16="http://schemas.microsoft.com/office/drawing/2014/main" id="{4686AB89-80F9-96A2-A9D8-33F55D2F6370}"/>
              </a:ext>
            </a:extLst>
          </p:cNvPr>
          <p:cNvSpPr>
            <a:spLocks noChangeAspect="1" noChangeArrowheads="1"/>
          </p:cNvSpPr>
          <p:nvPr/>
        </p:nvSpPr>
        <p:spPr bwMode="auto">
          <a:xfrm>
            <a:off x="256816" y="-238124"/>
            <a:ext cx="502628" cy="50263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150788" tIns="75396" rIns="150788" bIns="75396" numCol="1" anchor="t" anchorCtr="0" compatLnSpc="1">
            <a:prstTxWarp prst="textNoShape">
              <a:avLst/>
            </a:prstTxWarp>
          </a:bodyPr>
          <a:lstStyle>
            <a:defPPr>
              <a:defRPr lang="en-US"/>
            </a:defPPr>
            <a:lvl1pPr marL="0" algn="l" defTabSz="554401" rtl="0" eaLnBrk="1" latinLnBrk="0" hangingPunct="1">
              <a:defRPr sz="1091" kern="1200">
                <a:solidFill>
                  <a:schemeClr val="tx1"/>
                </a:solidFill>
                <a:latin typeface="+mn-lt"/>
                <a:ea typeface="+mn-ea"/>
                <a:cs typeface="+mn-cs"/>
              </a:defRPr>
            </a:lvl1pPr>
            <a:lvl2pPr marL="277200" algn="l" defTabSz="554401" rtl="0" eaLnBrk="1" latinLnBrk="0" hangingPunct="1">
              <a:defRPr sz="1091" kern="1200">
                <a:solidFill>
                  <a:schemeClr val="tx1"/>
                </a:solidFill>
                <a:latin typeface="+mn-lt"/>
                <a:ea typeface="+mn-ea"/>
                <a:cs typeface="+mn-cs"/>
              </a:defRPr>
            </a:lvl2pPr>
            <a:lvl3pPr marL="554401" algn="l" defTabSz="554401" rtl="0" eaLnBrk="1" latinLnBrk="0" hangingPunct="1">
              <a:defRPr sz="1091" kern="1200">
                <a:solidFill>
                  <a:schemeClr val="tx1"/>
                </a:solidFill>
                <a:latin typeface="+mn-lt"/>
                <a:ea typeface="+mn-ea"/>
                <a:cs typeface="+mn-cs"/>
              </a:defRPr>
            </a:lvl3pPr>
            <a:lvl4pPr marL="831601" algn="l" defTabSz="554401" rtl="0" eaLnBrk="1" latinLnBrk="0" hangingPunct="1">
              <a:defRPr sz="1091" kern="1200">
                <a:solidFill>
                  <a:schemeClr val="tx1"/>
                </a:solidFill>
                <a:latin typeface="+mn-lt"/>
                <a:ea typeface="+mn-ea"/>
                <a:cs typeface="+mn-cs"/>
              </a:defRPr>
            </a:lvl4pPr>
            <a:lvl5pPr marL="1108801" algn="l" defTabSz="554401" rtl="0" eaLnBrk="1" latinLnBrk="0" hangingPunct="1">
              <a:defRPr sz="1091" kern="1200">
                <a:solidFill>
                  <a:schemeClr val="tx1"/>
                </a:solidFill>
                <a:latin typeface="+mn-lt"/>
                <a:ea typeface="+mn-ea"/>
                <a:cs typeface="+mn-cs"/>
              </a:defRPr>
            </a:lvl5pPr>
            <a:lvl6pPr marL="1386002" algn="l" defTabSz="554401" rtl="0" eaLnBrk="1" latinLnBrk="0" hangingPunct="1">
              <a:defRPr sz="1091" kern="1200">
                <a:solidFill>
                  <a:schemeClr val="tx1"/>
                </a:solidFill>
                <a:latin typeface="+mn-lt"/>
                <a:ea typeface="+mn-ea"/>
                <a:cs typeface="+mn-cs"/>
              </a:defRPr>
            </a:lvl6pPr>
            <a:lvl7pPr marL="1663202" algn="l" defTabSz="554401" rtl="0" eaLnBrk="1" latinLnBrk="0" hangingPunct="1">
              <a:defRPr sz="1091" kern="1200">
                <a:solidFill>
                  <a:schemeClr val="tx1"/>
                </a:solidFill>
                <a:latin typeface="+mn-lt"/>
                <a:ea typeface="+mn-ea"/>
                <a:cs typeface="+mn-cs"/>
              </a:defRPr>
            </a:lvl7pPr>
            <a:lvl8pPr marL="1940403" algn="l" defTabSz="554401" rtl="0" eaLnBrk="1" latinLnBrk="0" hangingPunct="1">
              <a:defRPr sz="1091" kern="1200">
                <a:solidFill>
                  <a:schemeClr val="tx1"/>
                </a:solidFill>
                <a:latin typeface="+mn-lt"/>
                <a:ea typeface="+mn-ea"/>
                <a:cs typeface="+mn-cs"/>
              </a:defRPr>
            </a:lvl8pPr>
            <a:lvl9pPr marL="2217603" algn="l" defTabSz="554401" rtl="0" eaLnBrk="1" latinLnBrk="0" hangingPunct="1">
              <a:defRPr sz="1091" kern="1200">
                <a:solidFill>
                  <a:schemeClr val="tx1"/>
                </a:solidFill>
                <a:latin typeface="+mn-lt"/>
                <a:ea typeface="+mn-ea"/>
                <a:cs typeface="+mn-cs"/>
              </a:defRPr>
            </a:lvl9pPr>
          </a:lstStyle>
          <a:p>
            <a:pPr defTabSz="914276"/>
            <a:endParaRPr lang="en-GB" sz="2968">
              <a:solidFill>
                <a:prstClr val="black"/>
              </a:solidFill>
              <a:latin typeface="Aptos" panose="020B0004020202020204"/>
            </a:endParaRPr>
          </a:p>
        </p:txBody>
      </p:sp>
      <p:sp>
        <p:nvSpPr>
          <p:cNvPr id="6" name="AutoShape 2" descr="data:image/png;base64,iVBORw0KGgoAAAANSUhEUgAAA6gAAAIzCAMAAAA6ScQuAAAAAXNSR0IArs4c6QAAAARnQU1BAACxjwv8YQUAAAJJUExURZ+fn+zs7O19MXl5efX5/AYGBqCgoC0tLXp6er3L2HWr3F+d1e7u7uDs93t7e8jIyGCe1vraxaKiosvf8tHV2MnJyXOn1qOjo8rKyvHx8bfT7H5+foex1wsLC/Ly8vSqeDIyMn9/f5q611lZWdnZ2TMzM83NzaPH6K3D11paWqenp/X19YKCgsHN2I+74lxcXKmpqWOf1vr8/umFQtDQ0Hqu3V1dXff39+Xv+NXX2Xep1hEREaurq2Wh2Pj4+PWyhe+NS+2mdtnZ2aysrPn5+f738tHj89qARtPT04uz12BgYDo6OoeHh7zW7tTU1J6812FhYa6urvv7+4iIiLHF2GJiYq+vr/z8/NbW1qjK6bCwsGag1YqKitfX18XP2GRkZLGxsYuLi5S+5Hqq1rKysv///z8/P4yMjNnZ2X+x3mZmZrOzs+ry+u+JREBAQI2NjbS0tGqk2dvb24+112hoaNbm9I+Pj6K+17a2tsHZ70RERN7e3rbI2PKeZR4eHmtra7i4uJKSkt/f363N6snR2WxsbGuj1fCRUZOTk+Dg4G1tbbq6un6s1kdHR5nB5bu7u5WVleLi4oS04JK21+Pj46W/1729vfD2+5eXl+Tk5HFxcdnZ2XCo2piYmNvp9vzr33Jycr+/v1ub1UxMTObm5sbc8LrK2HNzcwAAAE1NTefn58HBwW+l1pubm7LQ687U2SgoKMLCwpycnOnp6XZ2dsPDw4Ov1lBQUJ2dnerq6vSuf57E5pa419ra2uvr6/3z7MXFxanB14m34QXxt5UAAAC+dFJOU////////////////////////////////////////////////8f//////////////////////////////////////9//////////////////////////////////////////////////////////////////////////////////////////////////////////////////////h////////////////////////////////////////////58MW6XvAAAACXBIWXMAABcRAAAXEQHKJvM/AABr6UlEQVR4Xu29i59d13XfJwdgLcNiipSyxiTt1tbURasHJkKJCDQJRW0nbE2belnJmHVGyECBCkiwaMBEFFSyHoVGaV2FliDbsFOQ4YxDCXFtSMqIlhyqDsS/rGv91lp7r31e99y599yZc2d9Px9gztl3n/1cv73X3ufce97y/1wOguCQ8/+9RQ+CIDjEkFAvBUFwqAmhBsEICKEGwQgIoQbBCAihBsEICKEGwQgIoQbBCAihBsEICKEGwQgIoQbBCAihBsEICKEGwQgIoQbBCAihBsEICKEGwQgIoQbBCAihBsEICKEGwQgIoQbBCAihBsEICKEGwQgIoQbBCAihBsEIWBahPvHW1dVjH9CTJWVz9dlH9XD8TFeZBXXvxtbq03p42BiNUDdXX+joqM3V1bW3rl3XsyXl6Ap1Ud0bQt0XP/We1dUfaO+sb3f1EzXwC3oo/NRbLlDffuPn9XRYnlgF33n5bzRgEjt6wT/rvmDjLY//rh6CmYWqBV17z883jXnV7ObLLJWpdu9Oml1rHT+BCXUMoe6HvQurX3l5VfW50tmC69urD/QQbJJMYZILmWNVd/2zyxcUpa5CDVC4ezMLNeW7uvZ9DXJUs5svs1Sm2r37F+qEOoZQ98MK986OdMRmtw3tXSg0Qh37gz+6dOltf/jigoSKwj3R29Dlgg26oNNY17dW/74egj623RlHC/oX76JxrK7Uanb7p6kQ+6mMUeneGYRqpWjJPYS6Dza2uHf2LnCfdDu+tZ7cWdBUqpjd9M7WLqCl1zR2MS+h0spge9AWmrmgFeYnVCOEOj/Wt7kt5f9ux7dBqP2NYA6Y3ZBf1enKJuwCmvkPRqhc1H0ZeD9CqPNnFDNqk+P7od+gpZbs39jSK6nET23WyakPpI82/kSuR7r02YMN9ge/QQ4zn//hW+kzdQ6R0XtkW6q4KlEVqouVhozCompCLfJImacib/whle09f5Ssy0Uvi24twckXlRCygdPQR81Slk6zK1MkkJulmnDtnwuKEjYXIsXpqIzDJV/rXlcPFBz48hTZrl2XHK25qBRFCSuGIIU8fBz2NeomdUR1QCU23iJNje2Yzce5Wx5//L/RD1kxa9bzJoa0jbDCXUuhq2uPU//9gK2F+uejdMzJcUZ0uvodSpKv4+O1x+kTPimvSpjdqN37WGmSTQeMXUCuLwcWebjM6RBFX38Pyrb6uKRfje6K/gRnSy3xcpFOwgkVWZel0+zKFGHVqM0qp2oU7W9XqlCbC2FxuiqT6O5eVw+6HEKtlSdnu/afa46cg5TClbBmCEU5DhGHWKhkS195mTRKrSfm5FhZXeUx8EO6HVP3jajl/y85XpFeZXvjONQzlNr6v/lnHEgGqt23ukYBT4hDSOZGk8nGu/gjzDy4sVG7KqF2Y8E+FqUsNlV443IBD/SwsiIPl7mZDX1Ok8OHyN6QRhG9UnSRih6kShhOqA2l0+wqKVJEnpm+78vPZfDtbwW13JsKYXG6KpOY2L1WD0pVm9BfUGaL2uiq3EqRSlgzBHx8CDnEQkVv/uCPqFvQFx7ThB3U5lyyMroWs+qm9ZCMqamLAKZX/lCuFzm5DFPCElEpTjj+6uOP86hcdjJiSe4VCzDXC8ZVycNlrhdZZemUS1dGrxQ9V6+h1SgsCZXGK0q0KJ1mV0lRr6FQp6RK++uVKfemQmiczsoYleRzLCW1H8PXVS4os5Vr5RMraWkFhOSfKnL4OMxCFfYuUJt+iByZ99AoqeT5SebLak9Sk0OqLAQxyfXttZcRtbAINcPUP2K49L85zsm0i551Bs9ku4HwDMSS3CsFtAvkfkWZh8tci5UqK2Uoo1eKrnHk3NJJuHJbq7jSaVKVFPUaCnVCrbS/uwThTYXQOJ2VMSZ1b02olQvq2eKAYtppkR0jBUmxDx+HXqjUdg+45b/yG65t1Z0lpIvqQiV4QuZe1L479gQbHpmmGNzGh/4K02DRP8lidTama3myRETk7q9KqLW97cuSXxlLiuokQuBs4106BZd5uMy1WKmyYl216L7o2QJdOglXCp2DfOk0qUqKFJFd3/LWU6X90yWae1MhNE5nZYxK8la3RK4HpZq6GFh5KtkSiGOnqYQUo8kQDh+HXqjsxsgGsLtHk6fFDqFys3MwZga6GNOH9RAmXKboH00H24S8sqHLEsfouuKqRLIbGul5FChiIck0PAh6gRp/JY+cuRarbtsGRa8WPVtgTifhhKr7WL50mlQ1RcoPuy0SKFTaP12iuTcVok9ljEnd2yDU8oJatviELrLTXMJmQzh8HHahwvFd3+ZW5A1gZdKQq4g1skDxxARfpV1Kn3xDtv6L/snp6HScM2LKqxLpVKapWtovUJDZBdALqGBiZUVqhGauxarZto9eLXqRk/kUhiv3isTzpdOkKilurv7gZTLj8v5JLsMEoRJTVMaoJF/r3lwPlL9+AVFmSyCOnaYSthjC4eOQC5VajqQmjyftXUhGl7pDu6hVqAimOE/wBXT6Wzq1Wc9W+seng/kuZ8SUVyXSKebsaixOIo/4wC6Q1Ms8BGSuxUqfi3WV0atFLzSi6SRyuWlIkRK50mlSlRRxk6xKLgMqmy7R3JsK0acyRiX5WvfmelCqXPbqBcBnazHtNJWw7KwU+/BxyIUq+3eYVqlxxbYIGgelQXWp1SJUnTZIoC/ztaSjr6jhmnKkn1L/+HRwTOk7Oy2vSiS7oWJR7EosynWn9HzTBVL6Mg8BmWuxJFVK6D2oThm9WnQdm4yyYVJB6SoNd6XTpMoU6azh64WV9qdISJj+WoPXCqHJdlbGmNS9NaFWLwCWrVwrGWspcglbDOHwcbiFKgql9uNm3cmNSA26+vepYWmBgS4re3J9+xv8Pa632W4NGaOYB6+IpItlpuHb5EX/SN/+CyxuvgxLWtENxLe96/vVqxJqNxvfl9JUY+VcDTM0ypcPfB4+cy0W/cGtR1pMoTWKIpVF5z90vvEXZSUMzfdtvIIzfeTS5ex8irLDuvZ48dU4ilO0P0WiU/Y2kV1TIXLq7ZUxqsmX3ZvbDzFZaOUFlWxX136Xyia7VXSKylkJKSnfWfbxIeRQC5XaTeyJmvOvXpaeFez5Fn1GqCpU/XBVn6UhY8S1NKpqR3AUfnbl8bJ/RKjUt9/hh2U4b2T0uD46U16VyHcL+Ds7tVg5VyMZmgzzPg+fuRWLrIpZ+xM891wWqSw6zoljHygqYbiCpubKpdOkKilu/AdSKW8mFXWutL/kmkrYVAhLtqsyiUryE4VaXlDJ9iuaozYP8uEoqFGLIRw+DrVQ841rmqxWv+EM5dLGE9wTj39fwio9+VOf4Q/XvqHPJrExwn+jXuFHVhg8zfqen5eniFP/qG3yk6Jr9tyvPEQqaRVXJfT72PSBhFZiUeqlnWVDI/vChODycJmnYv0UPyD3jT+SLyhUopdFpwCKu/a7RToJLeh3/Bfqc+k0qUqKVguakiRYKNtfquxKWC9En8pkOru3QajlBZVsURppiVQKK2GLIRw+DrNQ9y7IgDp2KkvaQ0Z36fIXDG01Ny4OsfSm45BvJi0DNI97//OQMaF0ukswWosPoQZ9ab4FcViYUDpaUmLVsPHlqv8+DkKoQU/IVA6xzzixdO/iFSR/0azpZ5YOPyHUoCd7F7p/wuxgmVy6P+MfdJz4i4mHlRBqEASLI4QaBCMghBoEIyCEGgQjIIQaBCMghBoEIyCEGgQjIIQaBCMghBoEIyCEGgQj4OgINX0PZGoO7jG0CTlXfpuopPPDRTGfpmtPRX5N6yhwdITqfj59SkKo+2ZoodInh/hB6nlyZIQq34B2vyNb/rZIwcYf4hci7CcyZ7W2tvfRT34X//yE2p1Xw08m9GS6d+3rT0xQy041D3Y0Q+XHNpaXIyNU6dFeQuXffRHwG0gzC3VPf6OrSlt4Zn5C7c5r/0KdUIdKBfKPNk31pbmOZpj0iuul4agI1fc1GVeXv0TWhPch8K8YwtYnyGUibe/cn/wu/gk5TyHU7rz2L9Tp3rWv+fwF/07RZKWmNLuaYdI7rpeFoyJUP/J2C9V+CY0gT42tdlah7p/5CbWb/QvVmEqol+wtiN30Emou+nJzVITqDalTqGQUOaa8vXOCXAZkQs7jFSr3wcR8egm1+guFy8pREaofeE2o6eeCvHXSh9ko5ETsxCwiWY3ZEX7vsulF/YZdgV+xdC/r1/DaRRtPWLwco8wSL0Fqe71+9UPQlpfQJFT5Gc/5vmvf9YKMgYQvu7/WpcmpIE8ttW/Iw/3TcfPjiAg12x9hQrW/+YAoXsdAVkCXibXRMWyOIou1ye9n0of53fZ0UrxWX5DrEVNfWC/k8OIi+zHplLP9SUK1GI2v1698qLTkpdSFyr97K/G4ZTgHLfpM79p3QpXfHkfKqezFtS5NivQNyROldqWp5bC0HB2h5u40XVKg2I3/Jb7iV/koRpaL/gAujfQwFx3KdWaQd9tTTLzt74nCsdPrSWU0IbiX9Wt49SJKkSaLn3oPpZtjyEUqVImR3iBRFKH6odKSl1IX6sog79p3QtUIRdnLa3OalVKXDTnO3xuemiMiVFWVYEKlHoeVFNZUFSpZln4usdlo9JQjpiUS7IU+lNNqKnxB7YkLDa9clIaRf9EmVDNkCq4XofKhkVNqKCCdObiUlooeuKKnFOQTTVdL5kj+hqQjOKGKg1KW3dATL1Rf6rIhD/fPm8+NIyJUsqoGoYqxZGth9A1wAllIFqrEXt9eexmmIdaUTA9WleyycKA1lMJ0FaloeOUiL6F6DDFUjWGnvgiVD43mvIyaUHMhoANX9JQCHVBMOy1zI6RUKbZQE2pZdkNDU1il1GVDujSXmSMtVB2Ni672OqkYo9rssSfYXHSOJhfRvds+WVShfQ2lP+XL+nO4v8jPENUYYrophp36IlQ+NJrzMnILUAQWai4E2oNC5/KufdfSMiGXZS+vzWmmVKTUrjRECHWZaBEqOl4lp8h7+BQZ9rMx0kcr/PpyOlcrco86NbyoX7DQ/MJ6QcMrF3knsBrDlKmmaacJKsK8hGqFkIErFz2lIBfZac6NFpJamCI2cKKSzaSy7OW1Oc1qqYuGDKEuE6I4JQsVZllatIz0iliT2QknggcnWAxqynnqYaoWJThr1RfWCxpeucinWI1hytQYlVNQ+dBozstoEKoFJA9jHu/ad6KSJUZZ9vLanGZDqXNDlkksLUdbqDBDP4UhZup4MhA2lWQnZBNPcAhNrb+l03DhKTdZFFFYq5uxNbxykU+xGkNMN8WonILKh0ZzXkZNqDlNpwMUPaUgMe005WbxJwiV+qDMhymvzWmmVHyprSHL7ltajohQxaoUJ1SSZf29/cm29DDZCQn0ZU6HrvqKmolLi2i0qNJa3ScaXrlIbzBe2njXAxcDlkt/2XQtxnrT6/UrHxrNeRk1oVIqFk8PCFxDEeRKycgSlG0ewnQjokv5CSkfS6Use3ltTjOl4kutx5UclpYjIlTre+CtgxdJ+ROGen71Pfxa3T97i3pXyRZIoCIDd9VK14v6BQmtv6xfY1cuolO5j0o52Uc0YrhX72uM5tfrVz9UNCVLsCxgXaj0Z4h37Ws+b+M1pnRBUfby2pxmSgWlLhuS+sRJfXk5KkL1jqAXKs0LhSkR6aEcuefvrY0EimTcVXgQqO1F/YKE0v/phfWCxq5eRMUDlLl9xNcS9j59jdH8ev3Kh0pLXkpNqOn5pvm+az/fBvqB5l6Uvbw2p5lSEaEWDVlWZHk5KkL14vTH1Ov1jv6zt5C15BeYZWsjgeKbNWRR/HAM6HxRP9BQ98J6wcKrF+FhXNx/SB/p87n2Pv3O1+tXPhTa8hLqQh3mXfv6xfHvfCPdXCnLXlyb06yUumjIXPTl5qgItWIxGe8TB5NpbcgD4ojsJR0ZobaNvEdliTM3DplQ4xcelo2WHi3vDwQTOWRCjd9MWjoafSQyu6PhOc2NwyVUKs0RcYiOjlAbf9d371C/t/8wcriEGr/rGwTBISKEGgQjIIQaBCMghBoEIyCEGgQjIIQaBCMghBoEIyCEGgQjIIQaBCMghBoEIyCEGgQjIIQaBCMghBoEIyCEGgQjIIQaBCMghBoEIyCEGgQjIIQaBCMghBoEIyCEGgQjIIQaBCMghBoEIyCEGgQjYDah8uu3GP4Raxw/wIuU8AO6G1uH6h0lQTBm5jGj7l0gSeK/ndUH69sPLq2wcFfi5UtBMC/mIdQVnkGhy42tY0/QyQ4db8Y7XYJgbsxBqOvbNIGub8PR3Vn7jAh170K8KiII5sYchLrDr0lTYW6ufpQOVl7Y2Ip3LwXB/JhdqOTuktO7KW/Voj87/DZ3dn4buRwEQSMqkWZmF6pINAsVf9au2+ZvBS1TEAQVVCLNzCzUjS3oMbm+/Gd9O2/+BkEwOzMLFbdl0h+sV3mBuvelR2PjNwjmxcxCXZE37stKVf7nBerei9cvbbYtVIMgmI5ZhYp7M8wmv4haNoBJo+z9husbBPNiVqHuyO4Rsbm6uso61TuqLZtJQRDsg5ld3yAIhieEGgQjIIQaBCMghBoEIyCEGgQjYMxCvX/7jeN6GATLzYiF+tju7u6VM3oSBEvNiIV6l4S6e0pPgmCpGa9Qz7BOd3dv6GkQLDPjFeo5Eeq1O3oeBEvMeIX6jAh197SeBwvhzM3bj8UW3uIZr1CfU6HuPqcBwSLgLbyX9DhYHOMV6vMi093dk+c0ZB6ceYP3qO5eDIe6hRPc5NE6C2e8Qr3IFgOuaAg489zt50vX7PhzUzhrPGEwb+p5UOEkt07s4DVClnZrqGXBeIV6li0G/+1e1SCGlfaGHgv1kA4wYTCxDmsGjROrjUaGXBaMV6jn2WKu4mbqIxrE1F2zqZy1axyZ8eIPElfROHH3uhFYGhvOmfu3T815pB+tUI9zo5y89Ab/uaVhDJ/vvqInAM7aM3oyCVzOFEkEhtwUW+6Fwan9PpoKS+NZY4CpdbRCfZgb5YSsKd0dGuh396aeAYQ8pieTQGQmlmGN3EDjnNCzpeQUVXB/9/zQNs/TAfyy+U6poxXqI9wWpy+9wn/uahghIz43liHOWs9FqkRmCq0HBpp9d3eJH7HGDLAvlYnxkLdxBwd+QTY7oxUqptJTOoPmZpUR/6KeMSLds3o2gSzU2C9p5Ka0zsN6uoTcRgX3s0UhlnbensWZ70J+tEJlB4UdWizg8wpUDMnLUqR7Us8mgAka+HVvkLgvrTPf2eIwoS7DflY+YmmkcUwiu7c1eD6MVqinuS3IXnA7Na9AxZBoVEtoy/d7KkLbmmgeD+t3aY8Yt6R17uvpuKHevF/pzTO4jbC/kUgt7RHZ4dw9Odf1wWiFijuo5IFBmdnV1eeV3N0Yddb6tTzaGjd+mjfteKzsfU92GXmJ26ZcW4wXNpbKgCyT4f62KNTSnr90RQ7meuNgtELFVjgNh1gPZFdXDcm1kTpr/eYAtDUG1eY7EFPdk11G9Hmw4mGw0cK9ebKYUu/ArIj9rHzU0t4U2+x9p6FhXm9grELFxhp7uLLDlrwM2QrwA6I6a/3mADzpD2NsNkX+5EjfYtX29WuL8QJBFdtG2Plg9rMTpJZ2Xr+A2fceD+c5ObuxChW7PhAT7lkl7WDKK+7P6Bzbb9sXbY0r3C2fjIwKr+nZPBjb7z7JM5tL4lWgJoVQdYW6v8cV1NJ2zX2+puETqM/rTYxVqK9xS2CWxK5SupmC9WUxf6qz1m9pD6FiWm2cM2RTeI47KVz4UT3mY5a8DM+DyL04XxP91RBiP1u29jURXaL2vcdTn9ebmFmoexdWV/n9UJfWt+ngQX7pzMYW3kEzEFgPYN7E9lHa4OETws2f6qz1u/WH/bqbaDoNKZB9vfk9HCZbX2OaUm0Ntwy3mcVF9UI1p7X3ffcCs7RErx0pGRwm3pSYVajpJVF4QSqdpde4rQz60kUoCtYC8diK0h5YcPOhOWu9HFZ4L49g2mhy7uTL6nO7QQa3oO+do8OBlHiaNdyZAb/7NRtyL87bhexM8n+NK58JmKUlejVSfV5vZEah6vuLCehyY+vYEzSd8gtSB36L8ZtcOzzngFHQnmdIDyxkmZmz5h8rbAV+9A20uHdGbGNOtgv204lNvKLT06Bu5JlTffYU+5Ke3Orvr/OKbT9bM8Mj/pGf9rC6lLugdDbtTfO0wDV6TctiskMLdcfkqC9b3Fn7jAh174K9jnEYsGkkUxGWperY6j1nvzNrzlqvPTh4Lzfkfw1izNh0u2A+d7Kv2lfq5rk5VWManUz+4nPyDfs/ls/mO3mv5CCQ+57eicem7330C/Vx76Y7dfsUTwxmaYzslfSptjxvONFLnk2o8oZxRoW5ufpROlh5YWNr4JcYo1FEMJCVGnv6IaVccQ1g07o1cYsV+wBXsSvgvxhnG3OYx+fkq55JnlLfb/bsi357igJbZvcCPD+51XewkiXYoXw2WPwjf8cUDtVrmATIoerbdPZ1G77MeBOJ9PGVZLgYXKj/dGt1dZU9XVmr0p8dPmfnt5HL8+GrXLmvyfG3+PhbcvxOPmZ+LOcaEzzJH/6CBrfwNY741V/j/3+iQczPcsAnLl/+S/67u/sFDZ6JD0taxDs1ZBDexzl8VU8mgOp1xv04xwDv1ZBJvBexP65nBU/++JO/93Y9Pgh+jKL51n8HB7z3k/z/z2ivT66n1PC7ztKIb8GG+vSs2AHHVIk0M5tQ17flHePHPpCFij9r11veOC6Fm5lvc+U+Kcc/4eOvy/Hv8TGTBPkJDaCmR8PDDj/8yW81WwiECkXvfk6DiCf5fPfbavW7u3+s4TOhoid+TUMGATnQGNMHNFCjpgy0NeiM5hBpN7YYC+UdT+pJL0jZ39XDy5c/9/V35pP9AC0VrY/+ffsv8P9f0F6fXE/omoSdLY34ibfKTvJwoRJpZtYZFR7uztr15Pryn/XtvPk7DPAX1EvDFwh1mxe+C5PW8dlZk9tbvCThezvNS1ZEkXs/ziWSLZSb6TabLVzIld6/F4xVDFz1IW+kytcAe25XIW7npps+JUf0vZksVzQmCu9wmq9o85IkxWc/fbZHjsVYnK+PxjovOxE3tdcnrkt0W+Q1sTS9j7/7sLfKTmTfY+ID5HNZo0KouplEMyzLd+9Ljw658YvlhUrpDNarskmb7jVTE91/83la4qftJYU7Gq3ZKDH+4LwMA67p5LvE99OepxoLF+Lk8/vdWeKETiLlIR+c7bn5DyRu57CBdsfuZl+NyB5qY2x80m83HsjdLNvP506cbZNK7nu6kQIbsGelkvd1O3bSbpJ93ea+WNpF3VE6U+xxdiH7HhPvzc8mVN31XXn2UZGs/M8L1L0Xr1/abFuozo4OegJ2ZeTbMWg1tNUdbm7qBIjOxjni/BnVXdNQiUcE70qTu6aTWflUmp11usaMsHttf9/NlKw0w+GQuvbbV5Yt3c5ZAO3e8Sx0HbHDplvP8jxm/03vO7JLroOOjCr9nv1pQfrPFQ0jwWnM1TR+yHbspAEJkYk3dHiXLcITOl/3eC5E5hY3XDQzo1D3LpB7u8lPJuE/TKisUfZ+h3R9ixsoGLRl5OMjuWN9Q+QqrlfyiIkb2rZNtoPePyGCdJ/LxtxFe0DBbFnPdt/cz7iOrM5KGho0BDK2TNxTBDoOdRk/NCpjn4ZMQiacprFIxhAaV3t+yUGf0FPbF09ppt1kEb4bcWArz9u6Snq9GJDqd1bT123e1AWTeBCkO8zLEydKa6CJD9HMKFR5glCXp6ursrUEJ7hlM2lOoHbmBKFFUVMsMq6hR6VbX1E/BifCLV2bND38iznltojI9ZA9kJSSQc4ypjMTW7kBOFa3h/gZrAKxZ/Me2NCs1eroKqHLQ5ABUsdAofvmqy3r9dQjMxZxrde8aKOk+qLo176L72aQgh9D9HE3DFgqvPLJ+vq6OH3d5oSU6DGxFfLnkUoPZ0m8vYkOyqxCPSBgKnrsdpMgtLPpZRfc6uIki5cDzmrTNBmkTqVVh1SM4m7uFcwBOgEx+/DAcPVpcdvn8wzh/SYRyrRgG2NsaO1OlsTtXDSiuFfxv82DdeP12BMSDcODZkf0caPT4yFafhltZ3lWRPbZfD/r4266caBm5MdzmFHR2WlRdVItTfwEsi0ZoibvYCDaZEWPU6gyc+qJypa9IBkLswWQ0WFmfUbdJmACa9how0fkrvAf59uJO3MyfT1C7ANDvHg++1imopAvlT78TPBoUhehuPkmVBha65SqDkPXbpJ4MjBoq3PdeD02bTa4tzL8gcnt91hShD4TJR5jP5+eVNPwi9jqEblf00Ka5+SDu7odW4yiCPB5Yhw6jzFEH5ORrU2+CKlNHMK1FBO/EjdOoaJ2+Sk2WDu3n1h/euCXLVeU4H1fWe43DmKqHhknNYzQLjuOtBjcm0Caz6N7/NMtPUFWz0vS+50X/PPuYiA1EYoabKmEOK1LQlVO1+oTCcjAZe40gloFIwNFYxUlFZhzx0Oxp25ffO7cK9ZnDCYpnQ773iTiYlTXi2YmekrglJLnPyftMTQ3ioqovPuAXjyN/SB78JSnetQH5xPX37ZS19NWxilUzHx5ZQiXlCdIaOeWbScSZ9VZk+XXSZkaDR0rb+XBFu1Oi6DKYKgCPSejOIE+R66PwRIn7tnVgSpuiX9VbEA/Jg+O9oHzttsH4ifU7EJqrDYq1t06LOh41DUL8MfnpezqIYuH13oTw1YLDXvscF6fkZ5pnVLTM6HMeQyg6DZ1i/qOkE2zm3lWaabVmVTH6TN6q8+NQSJtP5ChyR7DYH1TLO3SnbO7JyBuqR+idWCl0NNWxilU9G4e2eCE8iimZp/cJBoX0UV3ZKl00VpFEONhqzOhidB1yzz7PDqeyyYKgzECHfEIOm/iCqMOivpcyjHBAX11z3WzW4miiJoIRXzqzcqM0DoLmWff7oiqKWM80+aXNFunRJ2WmpSMRn5YGrf1+jQ2EuefyT63ztQTnxMQZISq1Au1IJJ+YR3ctSJrzdp1ju62ua1mxLmBvryFYzfGYoxsdDX8nl6tFC2MU6ioXe4kGAvv4qoj6Rylq+KsiYOmCwgDcvOPS8hUQYasXoyhXQZRAQgTuTwsNlBd/0wGRb0pNXFO2XEUp9+UKlmr2ch2WW2GEaGo8yHjVKtxq+PQsZuE8e6KpKM7QDLLtP5+hu3iNYw9atidU6p6uOClO2L7GGh09q+6sy1IISuDhXnlSSKYvTlFcVrVVlwWekX2DtTw5ELE1w8YM6Y6nI4lWytFC+MUqvqNCUyh5PapwNKmD2mT/yNnhae/u2dkFuRD/g/WJSOaDnyYlugYZpBtR7sMycogwFdiC+GOmGLPd1A9lkdSJHZDbN5t30i/TVzZADE/KaZMbHXDFfHphCWaaN0ssvGtfTdJ5xydWIHuFrWVWJvOb+yeIeeeBzaE09+uKVWqyJzlHNA6GGi0rF0bXw5xoCt5wIiINCBjYmRlidPK/xF5hWX7wHnQgSt3W9oALe3dYmTaOOix9ZknZKWY1OXjFKoJysC8QQOd7kBqgzI4JJs6d2X3BPmyNn49BpWxjcuUo36cTnPmtZBJsbDsXiBSfxMap6QQelIV17AEa8C7tTqm6K2AhMxA/XaXxPzkAQA59ikJkp6KSgal1q+SquPQsZsEpb+kDSJB6rrVGuA4ng3Q8aPY1eQ+oFZI98C6plQo4dr53WuSPhTBdTTXyKmoCzWI0u+xDYskVPQkNz3MwBRERbQ9Y53Gs/sAO7yV7kGlhgYoe9OUL26Crqw0zVyKFsYpVDSp61o0KrWJ7AKY8TDQYTZfM5yH0T40NuvGk9qmTnPmtbBJUarJ2piXoDCaQdE7ZPRwiNtvJHpQPPVxMCVcrd6y1WG8dRlZIMtSGbPVVajt8ov4NAO1PTkRyAbTszbyKdHqhqFhqdXkfgSCdD1Qc22l7Wxa8pnqaJqHKDRFbYgBUFieldDmXEfbK/XC6EBbp/R7TCJpVMSimWc2tBNsgaCxWIeWtDZIokLJb6SRvKxF1VlKiJugiZiP1zxQZcYpVJ2OEhiUSTT8hxo2O0xyn9ONu2K453WoPmN2pis9SxcT7y2YFLkoZhVAnhGjaUzdQLHF1s0Qj6SjPYKC0HSNMAkitNuaxuE64gwgblp8V9eKGi4nOod4HXJNddGaza3VaNBatOSAgYqzppNVTTEiR53oiZwpTh+RdoO+ZUptHB3QHs51QnVoYLGhuKdQxa+orOBNdil5Xcto9+umL4dYX5nLYemk/Qn7oJjhMao0GYYUXseHWilaGKdQdVBOyLx43NZOcppa2tu92OppbWN9MogQ1wqtRj4JmvIlMamrIknjORjrqRRHM2vbTPGg/222xOxKf2EdNqfp/N7ToxPzQNxUxLxVLWiwnOgk4Ua4ZINEdhxad5Mw1VBTQT9iaTYvSRoZSOpmXoSkTCWb+2l2JtCdjaODGxGAnYszQWh4NzYElc1q9mEPzttaJg8DwitiK1Q+Gw0tHYwwLEVTWzHCVpyljDSKZmsan7R4GqdQC+tmUN0bmEm5FaGC7HbplMHI6G22lvwbdd1sAMClF8WkbpT99gzmYooOo+WxFYWZtBfASJbqJPIhWwVMz+Rldt1rolDzQ9xkuBVzN+WLjNSe3OAtaUjhs+PQukUDVdLlyE5MS32AasaS8Cl8KprVD3RMOZ3bT0fPxtHBZlAD6VFSSRka3o2tIcu9aZOIzY+oP2bAbDnMa+Kg3U+NmdJBM/Beso1W3tKqzlJGmkyzhanm01YOoVDPTH4XB6qmxwB1vw8V8nKRT++egYIY1why+4Mc3XPWQoK0PfqO8ha3VkzqEduoER5Gt1F/mgsseduw3IXkKHs5abiFyel0k0vcZ4I2YfGx+na1gdlmSfE+6h6gpCEiQnVRgtbdJIxrtNIzr4IwyVR0JhmfxTCEKGnZjYGOWgHtJzmjgZtGB6TiS2Nr1tR5jQ5zFRmdiWI4tfnRmgOxMIy6pRNxX/r/ohvJdFRCxfhYF/8VudWmE0W6QTWNY6LVi1EOj1DTXWD2EBvujzvqTgUs5zRalC89d2X37it52PXWy7bWMGyKVtD/9BcGclZM6mbuBuYOHCEyHqwQeXsCxlMMpc1YP6PrJAc6wGCs6xXJkKl6sE1YbGo002Ot4czkZAmu44Dzz8SExUiQnnzxuc38bVRBVHENbF6qeOuaMVJD56QGwhm1AsY32d5ByzSNDugjv0ED5+a0q2+fhkobEeUwpmGpObAyQfvl5JlT4q6cdRYjrSwbA9ydyecqMsAo1dCUMkJI86WsvNPcxOERKrcTCs8DTvdX9+HKFNuEmA3uOm+K0b0T53YRd67snpCBVZaMlBckh8twTn9lJJD+vZXTYVTNV2VcZDuBsTdvWhZYfsgdhszGDZlr/+ZVdbk/2Yz5yZRenvMr85I4BTZl64nTlJRJ9qxhbadgXRU/NmGmh9JLlW1uw+IuYxkT52HgqWDqpb+CysoAUjx04kHxvAkj47N5ijRfpJvKAkeoSST787amFU7Lpt2uPNeAwQ4jvdQRDlKqrbe0wllyqCMuvWBe+eEWavH1SHM7ZcDpHCnRLoVJ6t4Q/5fbypTRZvYqwIuwUG43dBBmaj44KSZ1Kq9ACPoU7X9TLJTLi7au2GkTKB0BW0AV2G4wGsjgIlMuDLiPJ23pkapwiP8qN0lt1oW5mGm6ezg2WTAyzKFR2vww9JHN4JIMHwF9Qkpx6/qzqJfkQWix5Wl87f220QHF8/eq0M8nnY/TZ0TLA6CftZNETL0omBRC5jzlrDoNDyNXaTHMIziHwJLoi+LAbuq10lFGPMIk8YpHUuNAhcpKsmYSqZE+ZTjrHClhBeUQhPkN2sltlcbdlsTOiG/8DJqZF6k4QANi3BST0q+iKTSNQFqnzQMmkG1pp03Y3AMnMFUh1+UVZHobyXe7/oKuOFn4uBLVrQwYpheMXmmNlVfAMllINTBDP9e6XmRgwHzAf3GQTLQytqRBkgZC11QEREmtgP81rG10QPEKU0cjXkXP4LCYwtpATJTd9VJNIslFyv48sH57TbbSUH6sVXTEZviIKSwNmq4Pudo00iBptXOohQr7UidXFjVUUen6dBeaOX7q9kveF0ZVy35N3o3rizRmti25jnOH3D0j/UL2gKzh0SFEeui2mRYgL1FWVG6aQIcVBW4iyQQZQEFcheQd6ELqEVv/nbl1u/uH02zYP6VjmzRnWVdNVMwpmWZ2V1TsmNhktSy1w4d10mdoH84q1aoycOY5j2qJklpdUEpqdvynYW2jA+IWzhUmx0fQMyhvH9cDC5mTELfTdRrGbdXiSpmnYP3LnMKwcQPyO82FwofS3qhNOlPERdGTjK2kkFVatFRcoRoHKVTZ7lZhSYmpIaXr/aocU401J4MWKJ/eySN48qXzUiMHVbiKTScxUZrEYMkY2twkerYYX3mqg/lg/hHbQtdNnANTCTHppU5Eda9cOqMLobtndBmGCa5tZmPSMHRRDu+KeZXeg+kFjWXTKzsd9+WbrCp2LJthyTdkvdjcYtnjSFmhyXBJ8m0BmlS46eeqcv1nndoyOkjcYrSClaOtrrXooA7WyGfR/m40Sa2howWsUVcF2hm718xrYeTH78+pwK9dhAXoxXZB0W7Iob7LaKMARG0dlMasNg5SqLKLpp6N+P5kUDLuuw7QWcFNWeKD6IkgEzLhK2zNrKetYBIjQ0PW8MWt4Ym7aepi2OKRPdQrvYAO6dIUEEeaYZMVP5MOdAcb5zxRyxrgvG6w1Fc4CTcjoCFvi1dRNouN3mjONFQ8B/ugiprjioswOOnXzvxaK389HQMCxJWyQt1lWPM+j6st6RmtqUmm8YWxdU/LbhL0W0415iJQ2yPrPmsEzAHyFUdnHVWJuA2yNMyccHbAjxwTx6Wshj47au0sZwp6qP5wqboUMjrahRM3OQ5SqGI46rxIk1C7y0iXhj6bavh5PwNWUKzb00B9DdVX9NI2Ry4h6+PjIljk7CaE3WIOSMYJZDiR+aAY+BtAN+M/HnLyWMMHu3J7d/cKj8iIc0dGsXKaKkgme1cs8SUxvXJFYPVAqA4GdGZfppNBUT/GsHZVNOg9Su4m6Q5Eh8eBpHjQQh8+D9srOsS5JHdcZW0cVtJ007ybhP4oR8A0PO3eQDckO3ms6c1rvFt5XLekRGDcS/xdizO5NVQiufNzS91OOjLIltwYlDw/7YzS0nJzecTYCLRXXrLhw3YOUqjSCmpZ4l/S+CPyTd2TBj43yerYX4Dmu/ZYIReZpf0w2oJuEKDrYTx6JYAOzf1ldy81tRqfmMCEsV3UjHS5xugguKkwcqmlNAUK84pKrH1KdV0Mu7olxS9HcBvlytHnorTxK2mFhItQEDVgXxlUHSKASpAUEuCWQsHvo/ELLzT7jKQDRNKP8yhHpEtgCmoJGZh/2a5pQr7m/B+CC1TvAU7gtDTCa+JysjfDcU+7sTjHtQLZIHjRDhI0v5/zexZqhVB51dLgr9TWnsn3g/HkAa0+zBQsWqj/6B9+8O8EQVDhf/4f/pNKpJlFC/U/armCICj4fZVIM4sW6u9oqYIgKFGJNLNoof6+FioIgoIPqkSamVGo/B4LfXfF+ra83MLeZbGxhVdbVPi3/0qLFQSB47//eyqRZmYVKr9tBuC9izur+cWoK5Pe5WbblrihYruEN+zxArlxLxusvJWbttpOy21D2+7rRHbS/cMTLWAL8DVsDyJju8GYuCkbpLp9L7umvgxy28A/leG4ijsuuJ2BbcSLdveUsW3QXEoN2L1t9yKKx7IU7JPKF/uQOt8GkPsQ/Km01o1UDb6RL5uQ/oZDvtfxvJaD6ycpcypA70Zw8bBFKR1jh/xnV9vPtTNSliv57ihio7XkLrFuprpNUtt/ZmwvWO5/6okht3fwYAIsRR4xkHuTVZvIW898vwn1P+ue2qMCSL9zXBQx1YBPiHO2K/uMPaVQudeQkGatWBpS19tSBrat0WNcB7mDg432SrwqcxMqdLmxdewJmk75vYuTX45q0kM72V3km9ZG8nwDOhw3E48npd7Jd1EmIffDJjQBg4iPoVcwbuQ7MMojYtR6B0EF4O8HyG5/4xM9x8VgYHLylEwyGkJvLLovNdutoPvpIZaGAQAfPYKbPoAllm6aaPBrSah8C0KMwt9wkDIzVDbIguuHVLI+tN1ZBDiUxxLUBm3Aqd7ClS7ioRiVlMZjI0fJzspNYl+tXBFqCm1FjDvFTR9CHmdD7+fiaHdxXmfy76n7G+DUqzgldegoy8iwxfZReeRCu0BvAdOB3a9r7GBCEq1YmliVnihoCulXOpObt/72VRvzEqq+w21n7TMiVH0DeQepGbkm6fbYfZOI1A/to3qQCY/aHLY2oV6CjNPloxGNoJ2fd4bIRx759Yj0IIB0ZJ52qDoIarztKeW+AiWKnclzgnIvXE3UiV5HcSpJGp2SBRnyyMI5SY7h9oD98x1oNavndBAgKBAmclE0I0/9YR6C0ZCJJ2vRscQQbwDjv5vCYIP6+3sUFw2t7gYjid25sntFHkBBTlxFKaIW282AxfM+OkpgRnYPpAkoD6b1PK6q8Pl5A85Z0/Xi51LrjWKUTbiNY+5UpJBneG13G+rP24zf+vyQNGvF0poMVQZTa0kMaKcQtiChqjA3Vz9KBysv8EvHJ5CakftPzYdObBKQcqMvUl9dhVG9BjP0z860IoYqzlon4veh+UQT4ktlzkm5TIji6RRGhLHXS9eQvr6rYzHs7GEUTOxJjdb5VOqd4lb5TRkSON8zj92+laZd9C0ZZrJvHswhG7K2MyquW1moVCsxCm32/LgEikcpoVU5FdQ0PWOTfAtKAZlJMAz3DZ2l1c7dQzhIzM0lKC7PlHqdFNB7RTYkAWkMOCI1X5PlK08RQMjoXHMTaCpFytKHKi4G1dFxOPsRuxfT6IQC55FGxkoanCSNK/aYgnPWS6RZK5YmVqUnCjr3MRTlnA1o4n9ohBbmsZnEYt20l6Q+2FldPfYBdn4nkJYKbK/JIbtoD26gfhWHRMdxtHRtpG1CRJCvbwUG9ybUKQGij8wdmWNlfrCBxc4AbLG6oiIk6kkzOEyvN30X8mHxpJk2hg6xMEceADiD9MAWepqGuFROthFxUnLTyuOwgNpAjEKEl5a/NAvAtNXJw0CERtdxJY+npGH+owqWmVFdN43lrBiJOUdQOpJqocoQJ8NPIjo63UYfyHyOgNryXH+hmch2YMPOw1pcMQ71Kxg42boFoY4Z8xJ0yMVAe+YCi5hpPJC5+qKNV76bCuTziqW54TghSxYtio6O1opdzChUsEIizULFn7XrLS8yvpz4MZeO+VU6+QU93v3kF/Tg6xznZ/jot/lI+GM+/4VP8v/f1qBu3sdRv6snHXyC472D/9uVAOThuHz5t/nPV+XTy2//WX8GUPC/1JPMJxBz9+N6evlbfPatn/D/P5YQJJw+J/5bDtjd/Rk5+xwf/zUd+Hjv5ePd97pyoiyI8onLX0cItRSyAZTY7/Hfn0iTfFwSYD6Bav+MXIRWRcAX+Ij4OJ8w37r8Vf7zNQnG9X8pHfKty5e/y39/Vj5icmIKqv3bT17+Nf77EzmlvxmkRAWTynM10Seu82sgEaTxl3xEfPyy1JhKRLg+/D0+1wb4VYSAdyL6r1F/4vTtuIyR8n1SC7H7YcviF/TzOk2WhkaiRBzf5qDdT2gzSHN8HIF/3S3DeQh1ffuF7Pryn/XtvPlbQctL/DWXjuG+EI0QXzPbYvlmI1VQo19F5E9oUDfc4JD8BNBRMHO1jFQ64X2S1DvkQ4JHlnzGSF8/qWfG27+G4Hfqqarwk+90gdxZX/PXYXgyRUidaQCAFqwxYEicP3qaQTBM8wsQFCPZABINBsOPo2Zfe/JJPgFPIvwnci1aFQF/jAS1C5h3iNGiX7S277uc6oHhKBs6xEDjSEJKr7l8W8ciGwwYGTmoSuhdrhqGiK7OS5lL0xOfU4VJIaEdaX9Smsb/8GUJAR9GHiRUWJ3rT2k4kqW0E40bYhA6tjbQZGluZHvynZ/8PWqeJ6H3r8ks9TntsG+jwz85vFA3tnjzSDeTyA3mBerelx6dsPGbnUs60UUVuYjmBMOPgtvnljpYPl3DleaadXPntm1nTICTBOq/ie+ToNA7b/qv5hy/LW9DccBpqy6pxP1y7g98s/Pw4XWZfe42f7vNIW6UrVnk7LhtmCCmLEK5YeBKElJslPo5C9MfkQLP6LrrhmVnza/fsHteAuC74Srb3Mr+43FbkAKU4HjaNcXVuRY5MQNdqd/t1Z/JLxpLnGOqkjjl5IPDErpWbslvTc+5n9KlLvZ8sO45Kd4/XHpdCiJAuGnOKRrO7efJVZw56kmutuw0OFus0GhpfInsP/HlJ45rd91M20yyVoVZt9zaM+Y1o7JYRbKkVvpv78XrlzZbFqpnbt1+45zYH4xbX+wgL25OhsExEeKrj94EGjAvzG5tu1P6JX1ppnVt4sC6o7LHJQZJPZRBFSAat4YrgXGkjQmU4RVZA+sqGIsa/ACcbZhIAdH/p1JdzufhhvLC3kwSj63UbotRXpRM8RFSt9VwXtHdgIRsKYXUziEDVgEqlDc9Ucnim0zSEo/ZB/hbDLa8zsRXGWG81A2y7SIfNoKCc3m0aUhytnnMQwCKe1a2KbCoxVCnv6Ej8R6xsQdN5vZsZbTgQYDtkW0ijR/TgDZFM+Do9DlkS/lZ0ZHvHQjVrfCbmE2oG1vk6W5s8cy5ucoPPPCEyhpl77fR9WW47vLLGCd0lEcTXkEPyS0mgswQFSh+NTndwp5QralJ2aokdS5CKYnyS5HNQNtuVGZw/XnZ+1BQS3RYZY8www10N1Vb3QrdbcFNRqgHktV5VvUDiWF0kxygI2RIQkV4StUGxJdkPjrrRn9oyhoYLY4kys1JFOEZ7T+dktLIg12tyq2MXG++05NusSZoSrqLKdYkgZy7bq2h7lzxNB7J76gRPF5i1HoJBZWcsCl+Re4oyfgjT4RcqRsaBIxUyJE6y8WSG4i9vLMMdMhjo5YLcj1J5oD0yaj4D42O/D+3SgczzqjY9ZWJkw9Zp3pHtWUziUlq2z2t/Ss7pmg81IWh6sDuisnMhFPp5NmRjiM0O/F9rqk6VAfd1EurMipnheQytAuVjIN/IUbBAPBGGkpoKIBdiQ2bZcoGavIB9aVz+A9ios/5TxaPzUL6A/Dn8b+oUzaP1WwhLUR+0/w1gJ57DupjS0Qh7TMpYGUstZKKk5d/tbUOEj0rPk0xxlVIrjguYM5brbi/sBX8mMsJc+k1uUo8kataUFzmu05auLizgIYovPnJoOk587wGkVZCY1zREiW9djEP13daUGXwPHrjvswW99PACGzzupijkpWXgpidlLdKEqrbvWINXPtOcwNo/HT/EYjJ6YkiQwDTs9cxw1wR54mggR+lEh3ICsImMzsjG4ON4Bo07q2qeGwqJmNELNiqFhVzrywgRcVSNWRrow5ObmEkYBccl6fhTO2wJPVd5YZFDZlSQe1r1x6ZIW15i/9sIOeK1GdkVBQ9+5J4xHcwJt2V8T8NM4Q0ZDGScjNOOz0gXS4CekM4wSOgdgb+UB3R4LiilYMQKpdKeAQDm84Wj/hhBxYEOy+WBTZi9pripiHlrQmL7yO/vU/4TmwFpuLXXaLJyromzyz99sPEHk+KZTGPiUelRVL9qk2Zmq+dSb6H/HrEqap4xJXDeA9vAoXX4Q8BMp2oX4x00R3m3soqi/+DhUFcaYGQ5jpPemFHZXlQJ82Q3WtCG3pQs2u4yOpP/oD4BcVtWEgX48Xz0BC1Bp+ctG0ABweU0/nx0+0+QBsYI6nFbOnMSE/x0cnUTsi/e9w+AKGKWwHOYVx/U5+HM1UIj2lTF+Zs88Dkzp6SlLfOnSKnUzKxutVXF9VxRSyztrxNxqTnE8EFaYjavQYX1PpV1xF6pvIkxzm7JyKptCwy1HbIkvMMps9rwJblISs0wOm85EhTFJJDjbG4UkErmmUFy6fp8a2CVKDu8RH2YU8PvZmLyOgrosuFH+Y1/Hf/0vEr2LZHKzS4npBOz5G0HYyRVF0Z9oG2imwYoKLU6GjHQyfUPKWckGP5Jcdr3uUhbkn1ypWOzQP9prgpMEVawjKa3LcW7rXbB204KxRB+XsQwNygymZLO/A38F+eapLkdHGtZ1dP7J588365KkIdLtbEIwrPz9Yx+rG4wS/dfkPfH/u8T02i6DzP/8E9FRcZnxBIoD6WqpaKpV8jWqBJPjIi6bjyfPKswWMqX40poINQ5jTwQpCoS2lovMAtQ/YDykDtgOY7zXldU/Gj9a+iT95wa9l2egt1R7Z2Vyc+wzsRGM6bj9zdPX9D1gLnUepbbiuE0V/VK8dlmWSJXlPcFKQxT9dgktFrNjAUq5U2YJ75IcI7MInavJLWar3tIJug/IoYMGuXmbOeVpqBdfdEAtz4JklhEqzOYMlveVOct+fclGDjfuoJdXFxaPum6Ln6WCot0mPrVApU3NVqAio7owunVGFwWuWrMYX6cCNJILtySX3uzdp98n0g62EdeG7SKHrNhm1I84a1E/qi28b6ChVfA9+7sLrKd2Fmw0qPLpeuI07e8T4x8aYUv3IjDQ1LdG3b74eUt40AOHnFVoZdm48J2Hfe/oCl2Fe2HCaL3jsTeUmQv9aWfjxVjK++t5ZchLsYbG7LvqxrTdlVlXHFplR1B/J6+BEY1DNOlqk+yYOXJNAxpmJbm1URMXX7eIC1V97VakLzhA1dTaMNdHtXvltYTt65IZObg/ohfNL0vR90jJStqaLa2JJ+BCbynI623V5bX6HyfVHcJp34ffCJYL43v0iXWNJOeihbAlf85mPCbqPMPtqVJEu0rlUjQFjP1Yr0R7obhxQatottTKiLq4XsaZyzmzT57g1as2HeTnPgFeR3V4zBiUesVspnRm4fp+HzLvqAFAPDIvLUnW5oyZ1VFMwmBcRu8nB5ROgzQPHkM7mLobJzGIjO5xWVtIiMPaX1JC3n/kQSaJquZ6D2C4qmL58rN7BlKEPG1E5tA5tjGqHiu2uTvxA+icIvSt3NfWzbgmi9u7D76kIOVSJ6jMrTYbZptsaDHZmUFkkDJ1CMLCL9JFuHptl7CE+DCDXG8bO2CFVEkHU305z23dtox7vS0s69kgv1SSqdUs1PsVZWqBJ3JIZ7Si4JQ/KGNs3W0IFNrhwlM/XWaTuSDXwHm7YIvFFIqIwJeXdEA9TpRDr1JpwduCZ3xbcql+wiAusTnFV8xwrTuL548B5r1ZlAsa1LZYmlTWoemNhJuZGoyAZNswBmwnrXzOvORSxS3JbLZNDu9hAhlNJ4H1AXmvVZsA1zO5rmIhFkfTRO7utFeAXnZcpzM4xEUGnqXGOVJ7/x5Js6eVe3ThM2yUqF0au2k4YC91ouzIR4jCYD9cXvpoLtnqyMFalNco2QBK7sntD2CSe8K81RerayjYQmpnYq5q5m+m8m0fKUNTq762vzPZAllg4nNr3ewpwDTVanHbWo3jumvcGoSlSmagnuue+DZZ+NnChp7d4Mo3Xu8xCFYJaXN6oyMt02zF4IJ15Sa4E1ehceAVZdGSOLyl81J6P65IKiW0PalVh+Wt3Rf72WCzMhHiOshgqhw/zptI92sraRYTXKI172Hea96wGyIZd3dMU6LlqfQLbd9tBbqJdW8IDg5J9YmUjhg8mCQp+ztOlVnkxDvGrp1XuZfee8ik5zVaGKRnouJ9UJE2AujQsf3VTt72uZG9F4A7LQm0MdbMoGzgL8k8IzUOdekAGw1BamKqJpfGB0wJGuRN1tWEW4Hg+IeIyoKLkK2oOP2Zq+rtPkNuX+tImithkyH8yqat4QFh7oOu4TqKDbw+ov1LlR+GC65yFDsbXaTcxjGP6qOxK6EmkZ5GfAhtbKLQEJbpwY62AUMTEUvmCB1sF85MnY7ZLGfcFCbw5bR6hQUZzCP7lze/dEnom5Vyqteke13jai6KNG4uKiIzUBVLDncmEWMIChYuxh6bhyQ52MBp0mtylrIgt1EAcgr4orjZjvcHCfoIMPnVBhNzYF6J6H6Na2z2/Y1Nowzolx9N6I6Y31mJ4aEtx3OYmxRauGwbR5y13WnP0XRba2alz18dc7mvZnzChvysgI3XbsVxxv2OZRH7K1oHILSCxc95Zrx0OCiUhqR2daWhppuembdJrWENlPy3dsNGDOpPVyZXGSNgjRJxjlut22/kLlRSoz82YSJnw91gJrGXUBuvuw3ONjaptG6JfeyumP+eB6avibGJOBOHQWhRqb/SnpvYZ1ZRtosikX5jbY3UySbStOK/LLih0FZfXbbI6octjD7uZCuleMgVush4tz7uzu3cZCm11lR0e7fbBxxRbyxZc1GVsuo08wXc1JqKbT2YXKhco2BxvUicduGF61RVnDrqnY3/z30nWQqPaX2ELf7CBr9f/QE83P1sjYP4VQZZetycFtRz1ByiYtlKb2RqVRGhbACk3DSRFwdSQqLpu/01ND100Ej6TiZnYO4bbNlH0EmxsGWEwJ6qnVVGjLZfQJXJDGOwSJvkJd3555t1fRe0sGLwLtS9LmuOdxrr44lIp333PaDzpIVIUqttDXSxUfFdaKwxZlSF7t9l9DRNe2qdOM+fI30ty6D+34KXMCcHXEee6xNzIX8gqQtzJk6d9pGTYF5zEyaX2ocUUX8rWhXjxDzRdF757T+wt15kcHFUzzefwqfjGIP+LpNjVfeZeYkbae/00vHSSqI5+sobuf7nJk3xdibBmmxd+fYvdCKt24M9WKDXbuh2ynH954yuz5gIJbk2OM6LtcmAEb2NWnh3PW6d2by5YjJUsb4sEkIH1XK5a5OdInfNS9sukr1B6/qN0TNE2LPy6jz908VNZ3RqWtp3Ab+4J0awWTObJ3dtn3hU7a5kBepE7ja0l79B4ugG0VX01za7cRzwpmfTE7LAWnG1b2hW6fE3DJuAT4WnYrpuw8Riatz38xZbBX0raEsz7BOglHbfReo87hBqqAVUGLXyS3FK6kbc6GR3rlowFMTjZsatJCaO+HbLLv2zmr3JEvQ/YHHTndoz42e2QneNgbJthXkArDCOfv9NThfBjRQdv+t0Pj6xmRhDpccZu9Eu0U7ROsWOWwhT5CxZdmErNuJmGqaXE0ZNOEZjX8JRo2YyCoAW56yT2T2giCSb5/dsn3hbH2v1U6AXaUpttLSiaYb0EMu73jFqboxkGe9Kkgg2vv+9y2heOeiUy3SRZRXI/ua2mfsIvV8qSmsnihYuRtcTTEH6DeFh+4sezs4Exps72Qmxi1RTFLZIqt++T7YrNgbh46P8w+ZWJqglR2W63OfwfO45Y08617B7Z1Wt/KaEG2cLz5IIAYdFnQgHaK9sm5u7vXuhust+s7N7CAaZlqxB+gZhcfuHEpe6f+09dzQW5u1kaQqyemyi75vu5uxQEhd+pIqHYLYlhbxAwuQxr0s4i6q5n091xkC8ebld3PHMBH60R3sXr3yeKF2rWAESeNxKL36AfbimtAboHMvKegvq/MZxp2MMh0Q0apNjHsElVqLDuXHbeQ54uaSf9vJ0sn+/WNTcp6ujDkdkL/Plm8UDGotUzzMvaTinVPbFhnrUQesph5T0F9X/RD9y3soRErzkIddomqPgTkiewQNjD2gF7vQUE62e/xqVCnWN3MB3G9+vdJb6Haz97P/DU32E/LECg7la+lZ70WucKXRcPMQtVdaQw5vfc4BkHcPJo9dFtp6FEP6z/uMecED4yO593bMB7pZH/nSCflaW6WzQdk279PphbqzF8c71rAiEnRdKvPEC5y4SD3HWcfGrDl+RI29RbpuddJO3Mq1KG3S/BFI7Y83PVdiDeh43nTVkYz4lz40ViFOrS7UQcOSP8+6SdUv+8764yKArbdlubP+H6hjHwDr6pK5KGC2fcqMZeehFO2gHv+HcjOHC26Zb08eGOmscnt/w6M3ozsPyCmmSAhfscBjKlT3r2YWqj87fGCjS35CdH1bfr0QX7pDH63sAG0ix7XgIppHpWRb6H+yNyepEAdsJ8y3aNE80bu1PHuGA4GnzPgknCXYZSd7sHkfaJ3iPs7kDJm+U5W73nmTcSpOXd798QU1ja161tjZ+2t/BFekLqzmt9g3LKY7X7+2IYZmd4W0tkJZDmHmwrqthNDO5vd5KeiMWoMvjGHkY7nbchnIVOU3oycYr1iM0FCfzBg5r2JoZlZqOvb38djwNDlxtaxJ2g65Rektv1aIZyP1in/jt61lOltsa5jrQ/3iX0FcTF3KNoRr4S/V4JtgeFHDXtmDA7pQqYo3c+eotN4Jih8C/WeF/1g0tT0FmobK8fezULVb9fsrH1GhNr6aHDPBQxab7GuI/fhXPZp7abBQpfYdeROHa/HplwO7Rfb9k27SoMjQp2mnWkmuFI8M61CPVjnpwf9hboia9TKI4R7L17HF2tUmJurH6WDlRfav2yDlcxknxbT23RPoc8K9+FcHnmyx+EXv+VfIF4J1+jq6d2zC2hLEygGqoX4krI3NFM76zJ3Dp7UsPQWqv3CQ7nyZEHK73LzPhL+UMRjH2DntxksK/yjIc0saBIYBn2ybbFL7DooxAKfYrRtX9zxmH37vAci1JnaWZe5enZ46StUUeTT1S+Q80q0IlT8Wbve8sbxy5/jZnnn5Ul89+u773ivHo+OP0bf7/5YTw+K3+ZCfFdPFsAXOL9fvXz5L/nvYjqPc9r9sJ7si48jia/p2YGiEmmmr1DllRa8sevnSsgWQk2uL/+hyGnzt8Lld3K7fE6LtqQ8+T70/h/r6UHx11SGr+vxIvguV/p9ly+j9l/VwGH5Wc7q43qyL77NKfDwcvCoRJqZRqhQXrGbS9Om8AB3Z3gz6bood+9LjzZv/HY9k780sOO+IO+vg6vzWnT3RbZ9cWut9qt7w4D97JmW37IftfgHk6alv+vLsykpr/4IIWbUjS29PUP/86S79+L1S5tNC1XsNBz6zfAZkQ3XA/2S20Eg275Y9S1oI232rQxZ5i7+waRp6b2ZxPdJ8YBSzZ+FUGlyZSXjrRekUczAjbdeF7fTcJDwA7+j3QvbN7LtC3ei91e5Z+PO6d2zs91ZEaEu/sGkaektVCxCydWtz5IiVLjBrFPdbmrZTJJfPFn6ueb4ld6/3rdEyLYv9rxHs7iRhwoPf3F7C3VeYFVxsI/sBAOB7yOcxYNZi70FPgtc2hGsxRYuVLSLHgfLhSzNmQN+KGsaMK4c+geTphAqL1AfmGO7b+Bp9P+ibzAq0lPOB/uV+amAi3foH0zqL1TcieFbNE1buf3B2v1gf6IkGAz7sbFF/Ez+vOC9r8N/d6a3UPnGC+6lzvgLD3gOdiFfKg4Wj30d4YC/iTsVd07sXhvBirqvUFmkEGrb19d6gvvLIxjAgv2Qvop7+F3JsTG1UGecUXs+kx+MEvsF4YX/pt/y03uNuvLsoyzUvQtNTzH0B98qGtEKJpgG2/YNl2nu9BYqfhKJmG1Cle/pHuyPfgXDodu+0cFzp7dQ9Zvjs82n+pTZsj+Tf3TRbd+lf0R08Uwh1LmAL8+MaE8wmArd9o0nz+bOooV6NJ7JP7LItu/R+zrC8CxaqPCNxvMgaDAdsu0bu/rzp49Q5/l+1JE8sBXsD9n2XcgvEB4xphfqbI8Q8iIm7rItLyN5xH189HZ9N+VdFvrrZfvm6sRXKwdjhgfiE4v5GZajRV+hpjfJtP8QaBDw++BPxEA8AH2Fmr7eNvNrF4MgmJr+M6q4vuvbMaMGwcLpvUZNO0qzrVGDINgHvYVKcyrLNBzfIDgA+gs1CIIDI4QaBCMghBoEIyCEGgQjIIQaBCOgl1AbXyITBMHC6CNU/KhZs1hxz0Zu2eC3WvhnCjUgPXQYBMGs9BMqSa5ZqCv0yfo2CxMvSN1ZzW8wnvGXuoMgyPRzfflRB6P+yANetghdbmwde4I+5wf3Z/z93yAIHL2EKg8lKc1C1Yf2d9Y+I0LFWxqDIJgPvYTKtG8o4RXGKszN1Y/SwcoL+s7UIAjmwoxCxVzLc6l+oZz+7PCPQMS3VoNgnvQWajvr2+T6ZqHiz9r1ljeOXw6CoBGVSDNTCBVbSliJVljffiG7vvxnfTtv/lbQMgVBUEEl0kxvodorLRp8Wn4lI+7O6AYwL1D3vvRobPwGwbzov0aVX3jAzlEFnlFZrCJZUiv9t/ciucOxUA2C+dBXqOk3k4rnGPDMkvxKCxSMCZU1ik/aN4qDIJiKqYVa/rjZZvaG+ZB1qjFbNpOCINgHfYWabozGrxAGweLpv0a1+y/hzwbBwuktVNv1lT2lIAgWSW+hktPLOo2N3CA4AKYQahAEB0UINQhGQAg1CEZACDUIRkAINQhGQAg1CEbANELFt8TjeYcgWDzTCHWFVLoTSg2CxdNLqO/C00jr/4b/8BdNgyBYLL2EKtNoCDUIDop+ru/eBf7ODLu+/C8IggXTc426scXfC+dfTYqHfYNg8fTeTNoMiQbBgdFbqPw9N3wjNQiChdNLqPgu6rOPxq2ZIDgg+gh1Y+vZR/FbLHsX4mvjQXAQ9BGquy+z0vgL3EEQDEsvofKPgurPaW/GbwsGweLptUbFj7DoAnVjK7aUgmDR9BIqfrM3fN4gODD6CTUIggMlhBoEIyCEGgQjYEahuu+S46mIB1jPYmN4YytWtUEwJ2YUKr+wTd5ygRek7qzmNxgXr30LgmAW5uH6ruA7cKzLja1jT9AJvyA13mIcBPNjHkLlF7zpyxZ31j4jQt27ELdbg2BuzGtGVWFurn6UDlZeSG9pDIJgDsxBqFidbtpbGR/s8JfL2fkNgmBezC5UfLfGCRV/1q63vHH8chAEjahEmpldqCv46ltyffnP+nbe/K2gZQqCoIJKpJmZhbojcyj8X95MItXiq6tfejQ2foNgXswq1B19WH9jS2/P0P+8QN178fqlzVioBsF8mFGom+lLNTjChMoaxXdYm1zfIAj2wWxCxROE+hAhfxWOdap3VFs2k4Ig2AezbyYFQTA4IdQgGAEh1CAYASHUIBgBIdQgGAEh1CAYASHUIBgBIdQgGAEh1CAYASHUIBgBIdQgGAEh1CAYASHUIBgBIdQgGAEh1CAYASHUIBgBIdQgGAEh1CAYASHUIBgBIdQgGAEh1CAYASHUIBgBIdQgGAEh1CAYASHUIBgBIdQgGAEh1CAYATMLdWNL3rt4aX17dZUP7aUzG1v2/qggCGZkVqHyq6HyC1J3VvMbjFfipYtBMC9mFCrJU14yLrrc2Dr2BE2n/ILUeItxEMyP2deoIlR92eLO2mdEqHsXxCEOgmAOzEuoKszN1Y/SwcoLG1vxEuMgmB/zEqo6wPRnZ3X12AfY+Q2CYF7MX6j4s3a95Y3jl4MgaEQl0szcXV/+s76dN38raJmCIKigEmlmfkLVzaTrvPf7wqW9Lz0aG79BMC/mJdSNLb09Q//zAnXvxeuXNmOhGgTzYV5CpT/8wANPqKxR9n4bXd8gCPbBjELdu7DK8NTJzyixTvWOastmUhAE+2D2GTUIgsEJoQbBCAihBsEICKEGwQgIoQbBCAihBsEICKEGwQgIoQbBCAihBsEICKEGwQgIoQbBCAihBsEICKEGwQgIoQbBCAihBsEICKEGwQgIoQbBCAihBsEICKEGwQgIoQbBCAihBsEICKEGwQgIoQbBCAihBsEICKEGwQgIoQbBCAihBsEImJ9Q17dXV/G+KHvrzMYWXkITBMHMzE2oeEHqDik1vcdtJd66GARzYm5ChSz5/aj8+mJ+Q2q8xjgI5sa8hKovW9xZu65C3buA16YGQTAH5iVU1eXm6gM+WnlhYyveYhwEc2NeQk3vHX9AC9XVYx9g5zcIgjkxgFDxl1zgxleOXw6CoBGVSDPzd335z/r2g7T5W6BFCoKghoqkkfkJ1TaT6H9eoO596dGGjd+55DUSjkhdo5pzojuHeQmVb8zY/7g7s/fi9UubtYXqEelVEBa8TAxfze4c5iVUcnr5gQdMqKzR/NxDwRHpVRAWvEwMX83uHOYmVFLq6ip0qrdUGzeTjkivgrDgZWL4anbnMD+h9uKI9CoIC14mhq9mdw4h1MEIC14mhq9mdw4h1MEIC14mhq9mdw4h1MEIC14mhq9mdw4h1MEIC14mhq9mdw4h1MEIC14mhq9mdw4h1MEIC14mhq9mdw4h1MEIC14mhq9mdw4h1MEIC14mhq9mdw4h1MEIC14mhq9mdw4h1MEIC14mhq9mdw4h1MEIC14mhq9mdw4h1MEIC14mhq9mdw6LFurmlv5YS8nehdVV/p5cYiPFy0f+2F1Agaur+oW64rIUmiMjVL/UU4mroWVJ6BNJI0cmUmiOzN8dsjQ0rrWrT92BK3yVcyblFRbqr0AMlMHHzaFF6jlKLbIcl0WhDzgNH5fQ0HqxW7q01qOcgsbLR/640ktSDx/XB++7S+kDSSLHZVJwa5f+T/w3ky5w8BX4AlnCZeIvSMH+ikMl1P+bCuaax+Af7i7gCuSq2If52F/A33rdlEZwkV2oi7xCXbC+jcb3cXNopSQ7a2+tJkxYqIu8mTvI4lq7utQd+NEafIk3kTIprkih/opcOx83hxap5yhF5HRcKYrWrihECq0Xu7lLaz1KF1k835j52PdSqkcRdy5d2tyjPbq0IlS7wIFrV7xSfSbughRcXHGYhLr3kZfR0xX0d1wyFKDx8lElFCGZFe4THxlYqJ4q+Hp7La6F6ilY3/4+fva0jOxCJYDIvZriFu0qX6l36A+Wu86ulEivyKG1K1A74FNHaD31HMVHxnEZ2WoHUlwLrSXc3KW+aYRcD1/PIhQhieYenbVLm3u0T5eWQi1aSVjf5gD5X/CZuAtScHnFYRIqZVdpd7CTLC6T4/kr9Lh+gYWUySO0FtmsrxKXQytxV46921rXRbZQH9kNvxZ3glD5Yt+rjC9RvkJDa1fk/H3qCK2nnqMUkfm4jOzq7OJaaD3hxi6ttTmT4/kr9Lh2hQVUUkdwPbKWs4yM0DJuc4/26dJSqEUrCSJy/TUiI2VSXiDB5RWHX6iVugk5nr9CjhsugAERZfIcWoucHLciLkIrcfdevJ4mjxzZQovIE4RaOItg78Kzj25sVQzOlchdoaG1K6zOZeoIrcXNUXxkOS4i+zrnuCm0XuymLm3sUUrN4vkr5Lh+RXOPztilzT3aq0sLoRatpIjscq8Ay6RygQSXV4xBqP+Ul/5l4+d4/go5rl+gVS4jS2gRmVbxeV8hxU2hZcLcsvVuTaFFZF52pG0BiWvtWuSZ4V2LSldbJpUrLOvKFTYel6lrS/i4OYqP7I5d5FznMm5qiVqxm4Xa0KO5Cd2RHdeuaO5RCd53l7p6+IRTcFeXeqEW6RgbWxyZRzINYDST6gVWaX/F4Rfq+jaXd3276Nccz18hx7UL8hjvI0toLbIEEEVREFrG5V87Ta2bIqfQWsKXVjSOxPXtmvLM7Kx+50K7KfsrLLS8ws1rLq6FVlPPUXxR9NhFLuqc4rrQWrGbulSuq/Soq52/Qo6rVzT3qAbXkrdylpERWsRt7tF+XeqFWraSgcHh2H+wggPNpHqBBhdXHH6hmgloYwuuGd0Vcly7IG+1+cgSWk/dllhlUTi0iIsfaUuta5Fz6KSEi3YtlnUMCrdZUaovUb5CQytX5Dr7uBpaTz1H8UXBsYtc1tniutB6ws0zKlIoe9TqURzZcfWKXLsidQme1PIGh/q4zT3qgrsSdkKttlIBttsSkkntgrJScsUYhIqSlt2a4/kr5Lh6gd9Tz4caWk/dViJlUTi0iAvXh0Esi5xDJyVctKt9ZKhnV9a5KFG+QkIrV7g6u7ga2pB6Ts4XhY995LLOFjeHNiTcLFRk0Vo7f4UcV65o7tFZu7S5R11wV8JOqNVW8piyFcmkdoEvp11x+IWqe23Nq/CyUnpcXrCTlig+cgqtpd4+/Nbj1sdfRkInJFy0a6X/egg1XyGh5RW+zjmuhTaknpPzReHjWmQ39Lu4CO0p1MYedbXzV+hxcUVzj86nS5t7dHKXFptJhGslT3uP+gt83nbFCIS6d4Gq4HcjiRzPX6HHxQXFhSlyDnWR+VfBqcG0ZSyuC62VpLlbJdRF3thCEtrBElfbtczTcNk55MLqFRJaXJGKWMRNoUXcHMVHzsdFZAa1qxZCQmtxW7oUMXw7Mjmev0KP/RXFhf4qC3aRy3JaZBdaLUpzj2qwi1zt0n5CLQfQIhN/gQtOVxwmoe59BA6AeBMO3kr0zYZzxMtHPtRfgAU5Qa3gIrhQHxk+SDUxF+rjAus/jqFRCG3z7oStXV3qnhUO9r2aM/FXuKzzFa52Lq6vs089R/EJu+NKUaR2Pi6jda4Wu6VLXdMIuR6uRv44X9Hco0X1cmRXTh/Zld7FZZp71Ko3MeGEXuDgpskDG1Fely7IwcUVh0moEwqzXByRukY150R3DiHUwQgLXiaGr2Z3DiHUwQgLXiaGr2Z3DiHUwQgLXiaGr2Z3DiHUwQgLXiaGr2Z3DiHUwQgLXiaGr2Z3DiHUwQgLXiaGr2Z3DiHUwQgLXiaGr2Z3DiHUwQgLXiaGr2Z3DiHUwQgLXiaGr2Z3DiHUwQgLXiaGr2Z3DiHUwQgLXiaGr2Z3DiHUwQgLXiaGr2Z3DiHUwQgLXiaGr2Z3DiHUwQgLXiaGr2Z3DiHUwQgLXiaGr2Z3DiHUwQgLXiaGr2Z3DiHUwQgLXiaGr2Z3DiHUwQgLXiaGr2Z3DiHUwQgLXiaGr2Z3DiHUwQgLXiaGr2Z3DiHUwQgLXiaGr2Z3DiHUwQgLXiaGr2Z3DiHUwQgLXiaGr2Z3DssoVPxSs/zY8fo2HT5oDBqc4evaXVE+XkA9D7iavsJDMqmakwuZ35PRTHcOyyjUFWqcTbQQXpXCbxZqCBqc4evaWVH80vvyV9NVeFAmVbO7kBSyvj1Bqd05LK3rixf94IV29kKupqAhWVBd2ypK9lK+XWUgDrialaPB6FXNzkJWXh9VozuHpRUqv5cLr6XMLdQQNCQLqmtLRZllEmpHNf3RYPSqZnchJ9hcdw5LPaPuXYChmr02BA3JguraUlFm2WbUlmr6o8HoVc2uQhavqGuiO4dlFSoWCtpY+qchaFAWU9e2ijKLqOUhqKY7Go4+1WwtJDaTJpWxO4clFaq817Jos4agYVlIXVsrms8H5uCrmY8GpEc1OwtJLnG4vnVW0CiFF9IQNCwLqWtrRZlF1PIQVDMfDUiPanYWkpXavTfdncNyClVvv6hLhFV8Q9DALKKu7RVllkaondV0FR6QydXs7gueXXUjuIXuHJZSqPa2dWka/N8QNDQLqGtHRZllEWpnNX2FB2RiNSf0RcyodfL+Go54bGsIGpzh69pZUWJJhNpZzaLCAzKpml2FXN+mftjYmmB03TksoVCxxUbw+MVP51D7NAQNz+B17a7o3gUc8fA+KAdbTf/hoEyoZndfcMjEnujOYUk3kw4DR6SuUc050Z1DCHUwwoKXieGr2Z1DCHUwwoKXieGr2Z1DCHUwwoKXieGr2Z1DCHUwwoKXieGr2Z1DCHUwwoKXieGr2Z3DgoUaBMF+CKEGwQgIoQbBCAihBsEICKEGwQgIoQbBCAihBsEICKEGwQgIoQbBCAihBsEICKEeVvb18wyz/H6Q/thPG5PKM+HyYDZCqIvGfqBjRQy/9bcuD1aoK/ybBEVaIdQDJYS6aNa38Zsc69vy8yGtP3l1kELdu8BlxE/9JEKoB0oIddHoFLp3QX5Ep/XHuQ5QqDqWlIRQD5QQ6sIRMe08+7/iJ9bkBxHzS1vTEYSxaT+JRdHIG4XE5Qr5eO36DkLlf6RNh4iQU9p59m+3009rpd92cyki6gtZaV7uKb4INSfafHlOPmeqv0KNP+n6xphBKyHUhbN3gZzdja1jT/BcKr8CiyDIIx+xMPYuiBI4iGLLZOyFyqHr28/+n/xzfPgMP3oHSeSUdtbemiY7fmenvKnTpYgZlGSnsfyyOcdHhi7Rxstd8jlTcRoQK1/fGDNoJYS6cKDN9e2nsTqVeSi/UjMfkTDEkIH8ljPEUgiVkqDP+H/5DFMTUs4pyecOjZpSlClvBQFEzfPVvDimS7Ttcks+ZSpyhlzLd4fWYgathFAXDyuNTZTfyAdT1Q0lOs9H9MlO1ilZM8UTWRdC5VD7nz/DISvDpSQXOFxUTlGFk1zfBqHSJ5yLT7T1ck3eZSpTKF3krge1mEEbIdTFw+bJ77dl+4XN6m9l04ovH1EsXcyBrIseQuVUXUqThKry6SFUn2jr5Zq8y5QdXsRy14NazKCNEOriIZvd2ILZivsLQxbyERnx991LEPYh1JRSoQRaWxIpqiitnBL9GjXHF6HmRJsvz8m7TDlBFNJd3xwzaCOEegCsPPu3/P548hm/iXf06ZxUHLEw8l6S00UPobIz6lJySpAXoLionGLNd9VtWsLF51x8ok2X++RzpogM1yFf3xYzaCGEegBsrv4VjHNn7WUoMU9hbjJjYchmEeOECl1ubPH/DULlC3jicik5JYhSKkKt7Qblic/F51x8ok2X++S9/Na3fwOf5OvbYgYthFAPAFqqwWBpGSqrQXkSaIdsNx9Bfkk8ThdwNVewgK0Lde2trFE2/ZySUwKUQtlz1JwihLnyHT4U5Pbt+vbTLj5ycYk2Xe6TL+QnxXXXt8YMmgmhHgA0HZJpsxLYUPVI3gSWjyAM0RzhdMH2vfo0XmxdF+qzjxaPISAlrwQOFMe7liLpElEYXMsRcnzJJSfaeLlLvpDfpu0fpevbYgbNhFCDBeB3kYL9EEINFoDMv8H+CaEGw5M3kYJ9EkINhifvXgf7JIQaBCMghBoEIyCEGgQjIIQaBCMghBoEIyCEGgQjIIQaBCMghBoEIyCEGgQjIIQaBCMghBoEIyCEGgQjIIQaBCMghBoEIyCEGgQjIIQaBCMghBoEIyCEGgQjIIQaBCMghBoEIyCEGgQjIIQaBCMghBoEIyCEGgQjIIQaBCMghBoEIyCEGgQjIIQaBCMghBoEIyCEGgQjIIQaBCMghBoEIyCEGgQjIIQaBCMghBoEIyCEGgQjIIQaBCMghLo/NraOfUCO1refloNG9i6sPvso/d3B/93kNDNNYUPDNTqIfCv0abKjQwi1kfXtVeKBnjXQU6gbWy/IweES6maqGw0kteJPFOrGFjUOKoZ24qQagtrozjxTNllXnjhYclmHUJvYgQFtimEYm2vX9aigU6jpw/7TQ5nNYELVZFdWm4XayQq1Cxpn7wLF3GHVNAQxTW3WnXmmbLKuPFcoZH17uZUaQm0AtkBsmr2B/QjVUjpsQl37jOSyvv1RK2FmolDBCtVohQuXi1gPahRqZ+aZhiZryRPsNHfPshBCbcA6n80Bx2S6cK94+OaDZx8VS6HJYe23YNZ0xB8q5NPBO6MpQ4N3nv1b8thglvahpkSfHfsv8RmnmbLhSyl6tsh5skml1mJdh1ZS8a1Gmq+WIhXRQTpSRSeJVINSZVKVmVrmKRM65wMtjGsyozlPPQihjp7jb9zd7cfdi3e8OEilJlQ2MDE+sqHNFxCHZ1xZZ8mRGdWmBeWwHZYkHLb0oabEn1HKFCz5SjbszUmkPkL9R//wg3+nHx/8r/4Txac8UC8qAkqYii8HVELJ10rhip+gBPYuIAAxmHqQVCa3h4YVmbtMNDYdrzzonyf+Io8l5kgI9SWVYR9usywx4BNkBTAEJ1Qd0dmQZaeIjU2ObHCXM/hoWah8MV+bP9SU2EDZ6FaOvdsJleFy9BPqf1QZ9uH3KT7lAYPHX1d8XyPLF62Rip/gSKoWE01DECrj2kPDfOZAMoHWNPYUedIlOicvMUdCqNdUhL1QqwENQiWjEHMypfH/MsxLBDUeMbRkiRAx22D+UFPSzyjkckWoHL2fUH9HRdgLik95IGHSDpcnFT/XKOcL4aTiGxtbFFKKpiFIKuPaQ8N85kAyQYR6kxlteYL17dRuS8mREOpt1WAf7nrjIFuqCpUCbY0qJiVCpSGdVncSwbwzOq1bnftQUtLPKkK15V0/of6+arAPH6T4nAfJQoruip9rJPmmRWZNNCtcSquLiKYhSCrjq6x/XeYuE0TQ2FPkKeThdSk5EkI9d0JVOJlrz1B8iJPgvq8LlY3l2beRISNUharGBVSdbHdNQk0fEpQSrcOQ3Q7S1GygE47eT6j/9l+pCifzO3+P4nMeVG7OmMuTip9rpAXQUtREI956UZeGIK1MQ5jL3GWCCBqbTvvmKfRrqdFyJIQ6LTYfsDXAXGAdWah0yLOfGBF/JgZuqHHxmqxude5DhhMVoyvWqLhOog9hfshjZe2tVJSi+LlGyDeVoioaWU1q4eT/hiACGTVU2WXuMkE7pJmxd55CzKhHkBUoFXYgtmRHZGZkIWQmEBUP6PIZhnb+COAM/8k1HJSsLn2oKXEyZKE0OIj14RJY3Upv13daoJVNuOrILhWfD/KubypFRTRphxUH0FdDECP1T1UGlcxdJnIVIq483T/P9W26YGPL8lxOQqiN8K08rB/ZblbJKRV7gznRJzybsoDyZ3xBlhSfwW4ahJo/lJT4s+u0SEy3YpANLxufXhlUqJK0lDAV32pkH0opStHIohKNYXVpCBJQmTKsmnnORKNwu/Bp7zw5xLX+UhJCPXhgkUHQRQj14AmhBhMZlVBfv/fLtaMGfnTvXXrUSuf1Dfw7/dubaS4IoQYTaRTqN//gqXsP/eN369m+2fzX9+7d+95vIp33f/HeL+nBL/4N/dlXFgcm1B9p4Xsz9QVB0EmTUD//1L2f/vRnZzW1jx27d+9Tn/4I6fHn6IyEKtoQoe4vi9mF+rF/j2FiWqF++d4P9YixRBqwj8oLgmBWmoT6Kqz48//7bEKlSeVD9OdjX7nHtvv+L37vKdiwCHV/WRyYUEt6CDUI5kuDUD/27zEHzsjnRZcERPn+L/5QxAmh7jOLEGpwVGkUqjf0L//KPV1MqnFDBq/fe9eXn7r3dynynz5FHu4/sZg/jSPmR05U5OG+/4u/9L9AuirUUkuStMqXolJ2LrV0KNGO0f98JMKXBJWPHXvq3vf+iQo1p/DvKPjeP6BEX6VF8z2e4en6b9IKmsOEVCF3GccgqFCSMUW4973P+ET0msb0OQVOyxrvXd/8rGWoCQVBb5pc3x/deyjp7di9h1Y/TQtK0oIanwr10/c+9ZG/y4r73qc/Auf21XufevpPfyUJ8NV0BCWx+qBd0ZXPgvj8U6xNWsdyDsjHpZYP8cmxez98N44wAHBgWg6iNCSHymW0IF799K9w7D/59FNUnd/k63/9qe9JmGAVcpe9/4sP/eY//+y9T31Jdfejez/99D//17/sE5FrGtPnmhSNt0plkwwtoSDoTZNQP0YTg05mIgYKILMS4zOhygmphD//z9g0WS9penPOLRn8z9F/v/RuPeAYLgtGYlOinNurmMJSasXhL1P2HIePNIs8IlAof/ZlCNVd9iOe0yR2dn25/K6QrkL0v1wmas3ZyaXVRKhFmtKnT8rG4/8RKdzjYHqahCq+2U/zVpCqADNeKVS2QRGVoEcW4DSQhEqX/lA0QKQsACbbH/3if0efwY5dau6QSpCmUY7P/1l6jJYWJXSXCQjNQmI9ShioVIj+SFT5X4RqSeVE5Bqhkj4VrWy8lKFrmiDoSbNQsboikzO7w99SqDjOKiHre/pfEn+gpl8IlSJBqCzZfIlkIXz+qR/SJb/EacthSs0nzA6raAP5ewUwVlpVgyvPxzb1qBASx8QfQgOKjDmq/I9PX7/3kNwTriRCNKZvx/jrM0wJBUFf2oRK5kU2ZaqC7JKtNQmV75MKJlQ9YD1RJHEhaUrNl0gWdviLf/P5p36ZRcrpu9R8wq/f+8EXJVnkj1I5z9eSrqSAO7pyhHw4itcNSBWSqBwZFc2uL0YW7AZVEmlLv7nxfEJB0JdWoZJpZT+1nBTIIPU4q84sNOE1QHOeGDzZ7AMX0c2GlOrr7G7+0rtfpc9daj5hyvV1mYUlf8pD0hUsKpfQX/bqPV5EotwWXOiG0QB/2eefwmYSXWWfXvomntGoJNKWfnPj+YSCoC/dQsVkQFSXWWZ39jmRF4OCKorj8AUqqNfv/bmTghMqJcgKffWh//eLHOZSc4eca95MQqJfVssHDWtUQgXTS6juMor6Edvxsk/l+koibelXGq/M0CIGQS8ahPr5T+GJIuhLZCEbl/IIg+2pisGRL8ufY9cXSuRDQNfzR3wtf6BCpVAWsM9CeP8Xf/qzpFC+i8Epu9SKQzZ/jqD5v/rQr2QZozT4X0pol4mQJDMTT1U3FlBc9ud8BPjT9/85lVmFWiTSmr5vPJdhTigI+tIk1Kf43uhTMHoyP9wKhPW+eu+hT3/23q97odLneh9VYjqP7v2fvXdvlT6TEHNRXxehuiyUV3H/gtaIsHSXmjtErhSFV6vIn1JL+RH0Ed+r/IhIJl3G9y35uQwKpePvffpTNU+0qJBdxvvS9x76dd734U8pcW4JjlYm0pq+pCWN5zJ0CQVBT5pcXzxo873/Asd48siOj7Er+LoXKp4FkieTPvaneAzn/5Bw4mO8Z6JPLZF1qqKOwW59FsLrolCZf4vU8qHk+jrN7Jo/2Xxh7x/7Ayrhz6GE7jKuw0P/+MsSSjEoB6cbIVfILiOZferTOprg02/Spd/73xCnSKQ9fdd4PsOcUBD0pH2NOgbcGnnu6AI6fNTgMDBuoWKfZiB0DrS92yA4SMYtVHcTde68/4sP/YOn/+VWfno5CA6OUQt12NmOf4Ti3kOfekJPg+AAGfeMGgRHhBBqEIwACDUIgsPOW/5rPQiC4LBy+X/8/wEzcnAWHMvYnwAAAABJRU5ErkJggg==">
            <a:extLst>
              <a:ext uri="{FF2B5EF4-FFF2-40B4-BE49-F238E27FC236}">
                <a16:creationId xmlns:a16="http://schemas.microsoft.com/office/drawing/2014/main" id="{B324C9F8-9974-E0C2-9403-B09FD0113DE6}"/>
              </a:ext>
            </a:extLst>
          </p:cNvPr>
          <p:cNvSpPr>
            <a:spLocks noChangeAspect="1" noChangeArrowheads="1"/>
          </p:cNvSpPr>
          <p:nvPr/>
        </p:nvSpPr>
        <p:spPr bwMode="auto">
          <a:xfrm>
            <a:off x="204460" y="-225036"/>
            <a:ext cx="502628" cy="502628"/>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150788" tIns="75396" rIns="150788" bIns="75396" numCol="1" anchor="t" anchorCtr="0" compatLnSpc="1">
            <a:prstTxWarp prst="textNoShape">
              <a:avLst/>
            </a:prstTxWarp>
          </a:bodyPr>
          <a:lstStyle>
            <a:defPPr>
              <a:defRPr lang="en-US"/>
            </a:defPPr>
            <a:lvl1pPr marL="0" algn="l" defTabSz="554401" rtl="0" eaLnBrk="1" latinLnBrk="0" hangingPunct="1">
              <a:defRPr sz="1091" kern="1200">
                <a:solidFill>
                  <a:schemeClr val="tx1"/>
                </a:solidFill>
                <a:latin typeface="+mn-lt"/>
                <a:ea typeface="+mn-ea"/>
                <a:cs typeface="+mn-cs"/>
              </a:defRPr>
            </a:lvl1pPr>
            <a:lvl2pPr marL="277200" algn="l" defTabSz="554401" rtl="0" eaLnBrk="1" latinLnBrk="0" hangingPunct="1">
              <a:defRPr sz="1091" kern="1200">
                <a:solidFill>
                  <a:schemeClr val="tx1"/>
                </a:solidFill>
                <a:latin typeface="+mn-lt"/>
                <a:ea typeface="+mn-ea"/>
                <a:cs typeface="+mn-cs"/>
              </a:defRPr>
            </a:lvl2pPr>
            <a:lvl3pPr marL="554401" algn="l" defTabSz="554401" rtl="0" eaLnBrk="1" latinLnBrk="0" hangingPunct="1">
              <a:defRPr sz="1091" kern="1200">
                <a:solidFill>
                  <a:schemeClr val="tx1"/>
                </a:solidFill>
                <a:latin typeface="+mn-lt"/>
                <a:ea typeface="+mn-ea"/>
                <a:cs typeface="+mn-cs"/>
              </a:defRPr>
            </a:lvl3pPr>
            <a:lvl4pPr marL="831601" algn="l" defTabSz="554401" rtl="0" eaLnBrk="1" latinLnBrk="0" hangingPunct="1">
              <a:defRPr sz="1091" kern="1200">
                <a:solidFill>
                  <a:schemeClr val="tx1"/>
                </a:solidFill>
                <a:latin typeface="+mn-lt"/>
                <a:ea typeface="+mn-ea"/>
                <a:cs typeface="+mn-cs"/>
              </a:defRPr>
            </a:lvl4pPr>
            <a:lvl5pPr marL="1108801" algn="l" defTabSz="554401" rtl="0" eaLnBrk="1" latinLnBrk="0" hangingPunct="1">
              <a:defRPr sz="1091" kern="1200">
                <a:solidFill>
                  <a:schemeClr val="tx1"/>
                </a:solidFill>
                <a:latin typeface="+mn-lt"/>
                <a:ea typeface="+mn-ea"/>
                <a:cs typeface="+mn-cs"/>
              </a:defRPr>
            </a:lvl5pPr>
            <a:lvl6pPr marL="1386002" algn="l" defTabSz="554401" rtl="0" eaLnBrk="1" latinLnBrk="0" hangingPunct="1">
              <a:defRPr sz="1091" kern="1200">
                <a:solidFill>
                  <a:schemeClr val="tx1"/>
                </a:solidFill>
                <a:latin typeface="+mn-lt"/>
                <a:ea typeface="+mn-ea"/>
                <a:cs typeface="+mn-cs"/>
              </a:defRPr>
            </a:lvl6pPr>
            <a:lvl7pPr marL="1663202" algn="l" defTabSz="554401" rtl="0" eaLnBrk="1" latinLnBrk="0" hangingPunct="1">
              <a:defRPr sz="1091" kern="1200">
                <a:solidFill>
                  <a:schemeClr val="tx1"/>
                </a:solidFill>
                <a:latin typeface="+mn-lt"/>
                <a:ea typeface="+mn-ea"/>
                <a:cs typeface="+mn-cs"/>
              </a:defRPr>
            </a:lvl7pPr>
            <a:lvl8pPr marL="1940403" algn="l" defTabSz="554401" rtl="0" eaLnBrk="1" latinLnBrk="0" hangingPunct="1">
              <a:defRPr sz="1091" kern="1200">
                <a:solidFill>
                  <a:schemeClr val="tx1"/>
                </a:solidFill>
                <a:latin typeface="+mn-lt"/>
                <a:ea typeface="+mn-ea"/>
                <a:cs typeface="+mn-cs"/>
              </a:defRPr>
            </a:lvl8pPr>
            <a:lvl9pPr marL="2217603" algn="l" defTabSz="554401" rtl="0" eaLnBrk="1" latinLnBrk="0" hangingPunct="1">
              <a:defRPr sz="1091" kern="1200">
                <a:solidFill>
                  <a:schemeClr val="tx1"/>
                </a:solidFill>
                <a:latin typeface="+mn-lt"/>
                <a:ea typeface="+mn-ea"/>
                <a:cs typeface="+mn-cs"/>
              </a:defRPr>
            </a:lvl9pPr>
          </a:lstStyle>
          <a:p>
            <a:pPr defTabSz="914276"/>
            <a:endParaRPr lang="en-GB" sz="2968">
              <a:solidFill>
                <a:prstClr val="black"/>
              </a:solidFill>
              <a:latin typeface="Aptos" panose="020B0004020202020204"/>
            </a:endParaRPr>
          </a:p>
        </p:txBody>
      </p:sp>
      <p:sp>
        <p:nvSpPr>
          <p:cNvPr id="7" name="TextBox 6">
            <a:extLst>
              <a:ext uri="{FF2B5EF4-FFF2-40B4-BE49-F238E27FC236}">
                <a16:creationId xmlns:a16="http://schemas.microsoft.com/office/drawing/2014/main" id="{9DCC9AF2-263D-A217-5354-08247A708538}"/>
              </a:ext>
            </a:extLst>
          </p:cNvPr>
          <p:cNvSpPr txBox="1">
            <a:spLocks noChangeAspect="1"/>
          </p:cNvSpPr>
          <p:nvPr/>
        </p:nvSpPr>
        <p:spPr>
          <a:xfrm>
            <a:off x="12476013" y="565053"/>
            <a:ext cx="7629576" cy="5280375"/>
          </a:xfrm>
          <a:prstGeom prst="rect">
            <a:avLst/>
          </a:prstGeom>
          <a:noFill/>
          <a:ln w="6350">
            <a:solidFill>
              <a:srgbClr val="1F355E"/>
            </a:solidFill>
          </a:ln>
        </p:spPr>
        <p:txBody>
          <a:bodyPr wrap="square" lIns="150788" tIns="75396" rIns="150788" bIns="75396" rtlCol="0" anchor="t">
            <a:noAutofit/>
          </a:bodyPr>
          <a:lstStyle>
            <a:defPPr>
              <a:defRPr lang="en-US"/>
            </a:defPPr>
            <a:lvl1pPr marL="0" algn="l" defTabSz="554401" rtl="0" eaLnBrk="1" latinLnBrk="0" hangingPunct="1">
              <a:defRPr sz="1091" kern="1200">
                <a:solidFill>
                  <a:schemeClr val="tx1"/>
                </a:solidFill>
                <a:latin typeface="+mn-lt"/>
                <a:ea typeface="+mn-ea"/>
                <a:cs typeface="+mn-cs"/>
              </a:defRPr>
            </a:lvl1pPr>
            <a:lvl2pPr marL="277200" algn="l" defTabSz="554401" rtl="0" eaLnBrk="1" latinLnBrk="0" hangingPunct="1">
              <a:defRPr sz="1091" kern="1200">
                <a:solidFill>
                  <a:schemeClr val="tx1"/>
                </a:solidFill>
                <a:latin typeface="+mn-lt"/>
                <a:ea typeface="+mn-ea"/>
                <a:cs typeface="+mn-cs"/>
              </a:defRPr>
            </a:lvl2pPr>
            <a:lvl3pPr marL="554401" algn="l" defTabSz="554401" rtl="0" eaLnBrk="1" latinLnBrk="0" hangingPunct="1">
              <a:defRPr sz="1091" kern="1200">
                <a:solidFill>
                  <a:schemeClr val="tx1"/>
                </a:solidFill>
                <a:latin typeface="+mn-lt"/>
                <a:ea typeface="+mn-ea"/>
                <a:cs typeface="+mn-cs"/>
              </a:defRPr>
            </a:lvl3pPr>
            <a:lvl4pPr marL="831601" algn="l" defTabSz="554401" rtl="0" eaLnBrk="1" latinLnBrk="0" hangingPunct="1">
              <a:defRPr sz="1091" kern="1200">
                <a:solidFill>
                  <a:schemeClr val="tx1"/>
                </a:solidFill>
                <a:latin typeface="+mn-lt"/>
                <a:ea typeface="+mn-ea"/>
                <a:cs typeface="+mn-cs"/>
              </a:defRPr>
            </a:lvl4pPr>
            <a:lvl5pPr marL="1108801" algn="l" defTabSz="554401" rtl="0" eaLnBrk="1" latinLnBrk="0" hangingPunct="1">
              <a:defRPr sz="1091" kern="1200">
                <a:solidFill>
                  <a:schemeClr val="tx1"/>
                </a:solidFill>
                <a:latin typeface="+mn-lt"/>
                <a:ea typeface="+mn-ea"/>
                <a:cs typeface="+mn-cs"/>
              </a:defRPr>
            </a:lvl5pPr>
            <a:lvl6pPr marL="1386002" algn="l" defTabSz="554401" rtl="0" eaLnBrk="1" latinLnBrk="0" hangingPunct="1">
              <a:defRPr sz="1091" kern="1200">
                <a:solidFill>
                  <a:schemeClr val="tx1"/>
                </a:solidFill>
                <a:latin typeface="+mn-lt"/>
                <a:ea typeface="+mn-ea"/>
                <a:cs typeface="+mn-cs"/>
              </a:defRPr>
            </a:lvl6pPr>
            <a:lvl7pPr marL="1663202" algn="l" defTabSz="554401" rtl="0" eaLnBrk="1" latinLnBrk="0" hangingPunct="1">
              <a:defRPr sz="1091" kern="1200">
                <a:solidFill>
                  <a:schemeClr val="tx1"/>
                </a:solidFill>
                <a:latin typeface="+mn-lt"/>
                <a:ea typeface="+mn-ea"/>
                <a:cs typeface="+mn-cs"/>
              </a:defRPr>
            </a:lvl7pPr>
            <a:lvl8pPr marL="1940403" algn="l" defTabSz="554401" rtl="0" eaLnBrk="1" latinLnBrk="0" hangingPunct="1">
              <a:defRPr sz="1091" kern="1200">
                <a:solidFill>
                  <a:schemeClr val="tx1"/>
                </a:solidFill>
                <a:latin typeface="+mn-lt"/>
                <a:ea typeface="+mn-ea"/>
                <a:cs typeface="+mn-cs"/>
              </a:defRPr>
            </a:lvl8pPr>
            <a:lvl9pPr marL="2217603" algn="l" defTabSz="554401" rtl="0" eaLnBrk="1" latinLnBrk="0" hangingPunct="1">
              <a:defRPr sz="1091" kern="1200">
                <a:solidFill>
                  <a:schemeClr val="tx1"/>
                </a:solidFill>
                <a:latin typeface="+mn-lt"/>
                <a:ea typeface="+mn-ea"/>
                <a:cs typeface="+mn-cs"/>
              </a:defRPr>
            </a:lvl9pPr>
          </a:lstStyle>
          <a:p>
            <a:pPr defTabSz="914276"/>
            <a:r>
              <a:rPr lang="en-GB" sz="1319" b="1" dirty="0">
                <a:solidFill>
                  <a:prstClr val="black"/>
                </a:solidFill>
                <a:latin typeface="Verdana" panose="020B0604030504040204" pitchFamily="34" charset="0"/>
                <a:ea typeface="Verdana" panose="020B0604030504040204" pitchFamily="34" charset="0"/>
                <a:cs typeface="Arial"/>
              </a:rPr>
              <a:t>Underlying causes:</a:t>
            </a:r>
          </a:p>
          <a:p>
            <a:pPr defTabSz="914276"/>
            <a:r>
              <a:rPr lang="en-GB" sz="1319" b="1" dirty="0">
                <a:solidFill>
                  <a:prstClr val="black"/>
                </a:solidFill>
                <a:latin typeface="Arial" panose="020B0604020202020204" pitchFamily="34" charset="0"/>
                <a:ea typeface="Verdana" panose="020B0604030504040204" pitchFamily="34" charset="0"/>
                <a:cs typeface="Arial" panose="020B0604020202020204" pitchFamily="34" charset="0"/>
              </a:rPr>
              <a:t>Patient Group</a:t>
            </a:r>
          </a:p>
          <a:p>
            <a:pPr defTabSz="914276"/>
            <a:r>
              <a:rPr lang="en-GB" sz="1319" dirty="0">
                <a:solidFill>
                  <a:prstClr val="black"/>
                </a:solidFill>
                <a:latin typeface="Arial" panose="020B0604020202020204" pitchFamily="34" charset="0"/>
                <a:ea typeface="Verdana" panose="020B0604030504040204" pitchFamily="34" charset="0"/>
                <a:cs typeface="Arial" panose="020B0604020202020204" pitchFamily="34" charset="0"/>
              </a:rPr>
              <a:t>Vulnerability of patients and deconditioning and care environments, Pressures at the ‘front’ door, resulting in deconditioning in the first 72 hours of admission.  </a:t>
            </a:r>
          </a:p>
          <a:p>
            <a:pPr defTabSz="914263"/>
            <a:r>
              <a:rPr lang="en-GB" sz="1319" b="1" kern="0" dirty="0">
                <a:solidFill>
                  <a:prstClr val="black"/>
                </a:solidFill>
                <a:latin typeface="Arial" panose="020B0604020202020204" pitchFamily="34" charset="0"/>
                <a:ea typeface="Times New Roman" panose="02020603050405020304" pitchFamily="18" charset="0"/>
                <a:cs typeface="Arial" panose="020B0604020202020204" pitchFamily="34" charset="0"/>
              </a:rPr>
              <a:t>Risk Assessment &amp; Care Planning</a:t>
            </a:r>
            <a:endParaRPr lang="en-GB" sz="1319" kern="100" dirty="0">
              <a:solidFill>
                <a:prstClr val="black"/>
              </a:solidFill>
              <a:latin typeface="Arial" panose="020B0604020202020204" pitchFamily="34" charset="0"/>
              <a:ea typeface="Aptos" panose="020B0004020202020204" pitchFamily="34" charset="0"/>
              <a:cs typeface="Arial" panose="020B0604020202020204" pitchFamily="34" charset="0"/>
            </a:endParaRPr>
          </a:p>
          <a:p>
            <a:pPr defTabSz="914263">
              <a:buSzPts val="1000"/>
              <a:tabLst>
                <a:tab pos="753969" algn="l"/>
              </a:tabLst>
            </a:pPr>
            <a:r>
              <a:rPr lang="en-GB" sz="1319" kern="0" dirty="0">
                <a:solidFill>
                  <a:prstClr val="black"/>
                </a:solidFill>
                <a:latin typeface="Arial" panose="020B0604020202020204" pitchFamily="34" charset="0"/>
                <a:ea typeface="Times New Roman" panose="02020603050405020304" pitchFamily="18" charset="0"/>
                <a:cs typeface="Arial" panose="020B0604020202020204" pitchFamily="34" charset="0"/>
              </a:rPr>
              <a:t>Lack of understanding of risk assessments → Care plans and interventions are not effectively linked.</a:t>
            </a:r>
            <a:endParaRPr lang="en-GB" sz="1319" kern="100" dirty="0">
              <a:solidFill>
                <a:prstClr val="black"/>
              </a:solidFill>
              <a:latin typeface="Arial" panose="020B0604020202020204" pitchFamily="34" charset="0"/>
              <a:ea typeface="Aptos" panose="020B0004020202020204" pitchFamily="34" charset="0"/>
              <a:cs typeface="Arial" panose="020B0604020202020204" pitchFamily="34" charset="0"/>
            </a:endParaRPr>
          </a:p>
          <a:p>
            <a:pPr defTabSz="914263">
              <a:buSzPts val="1000"/>
              <a:tabLst>
                <a:tab pos="753969" algn="l"/>
              </a:tabLst>
            </a:pPr>
            <a:r>
              <a:rPr lang="en-GB" sz="1319" kern="0" dirty="0">
                <a:solidFill>
                  <a:prstClr val="black"/>
                </a:solidFill>
                <a:latin typeface="Arial" panose="020B0604020202020204" pitchFamily="34" charset="0"/>
                <a:ea typeface="Times New Roman" panose="02020603050405020304" pitchFamily="18" charset="0"/>
                <a:cs typeface="Arial" panose="020B0604020202020204" pitchFamily="34" charset="0"/>
              </a:rPr>
              <a:t>Skills gap in staff to assess, categorize pressure ulcers, or identify wounds of other aetiology. Lack of understanding about repositioning, sitting, and offloading</a:t>
            </a:r>
          </a:p>
          <a:p>
            <a:pPr defTabSz="914263">
              <a:buSzPts val="1000"/>
              <a:tabLst>
                <a:tab pos="753969" algn="l"/>
              </a:tabLst>
            </a:pPr>
            <a:r>
              <a:rPr lang="en-GB" sz="1319" kern="0" dirty="0">
                <a:solidFill>
                  <a:prstClr val="black"/>
                </a:solidFill>
                <a:latin typeface="Arial" panose="020B0604020202020204" pitchFamily="34" charset="0"/>
                <a:ea typeface="Aptos" panose="020B0004020202020204" pitchFamily="34" charset="0"/>
                <a:cs typeface="Arial" panose="020B0604020202020204" pitchFamily="34" charset="0"/>
              </a:rPr>
              <a:t>Gaps in guidelines and education in bespoke services. </a:t>
            </a:r>
          </a:p>
          <a:p>
            <a:pPr defTabSz="914263">
              <a:buSzPts val="1000"/>
              <a:tabLst>
                <a:tab pos="753969" algn="l"/>
              </a:tabLst>
            </a:pPr>
            <a:r>
              <a:rPr lang="en-GB" sz="1319" b="1" kern="0" dirty="0">
                <a:solidFill>
                  <a:prstClr val="black"/>
                </a:solidFill>
                <a:latin typeface="Arial" panose="020B0604020202020204" pitchFamily="34" charset="0"/>
                <a:ea typeface="Times New Roman" panose="02020603050405020304" pitchFamily="18" charset="0"/>
                <a:cs typeface="Arial" panose="020B0604020202020204" pitchFamily="34" charset="0"/>
              </a:rPr>
              <a:t>Equipment &amp; Resources</a:t>
            </a:r>
            <a:endParaRPr lang="en-GB" sz="1319" kern="100" dirty="0">
              <a:solidFill>
                <a:prstClr val="black"/>
              </a:solidFill>
              <a:latin typeface="Arial" panose="020B0604020202020204" pitchFamily="34" charset="0"/>
              <a:ea typeface="Aptos" panose="020B0004020202020204" pitchFamily="34" charset="0"/>
              <a:cs typeface="Arial" panose="020B0604020202020204" pitchFamily="34" charset="0"/>
            </a:endParaRPr>
          </a:p>
          <a:p>
            <a:pPr defTabSz="914263">
              <a:buSzPts val="1000"/>
              <a:tabLst>
                <a:tab pos="753969" algn="l"/>
              </a:tabLst>
            </a:pPr>
            <a:r>
              <a:rPr lang="en-GB" sz="1319" kern="0" dirty="0">
                <a:solidFill>
                  <a:prstClr val="black"/>
                </a:solidFill>
                <a:latin typeface="Arial" panose="020B0604020202020204" pitchFamily="34" charset="0"/>
                <a:ea typeface="Times New Roman" panose="02020603050405020304" pitchFamily="18" charset="0"/>
                <a:cs typeface="Arial" panose="020B0604020202020204" pitchFamily="34" charset="0"/>
              </a:rPr>
              <a:t>Dynamic mattress provision delays due to equipment failure and long waiting times.</a:t>
            </a:r>
            <a:endParaRPr lang="en-GB" sz="1319" kern="100" dirty="0">
              <a:solidFill>
                <a:prstClr val="black"/>
              </a:solidFill>
              <a:latin typeface="Arial" panose="020B0604020202020204" pitchFamily="34" charset="0"/>
              <a:ea typeface="Aptos" panose="020B0004020202020204" pitchFamily="34" charset="0"/>
              <a:cs typeface="Arial" panose="020B0604020202020204" pitchFamily="34" charset="0"/>
            </a:endParaRPr>
          </a:p>
          <a:p>
            <a:pPr defTabSz="914263">
              <a:buSzPts val="1000"/>
              <a:tabLst>
                <a:tab pos="753969" algn="l"/>
              </a:tabLst>
            </a:pPr>
            <a:r>
              <a:rPr lang="en-GB" sz="1319" kern="0" dirty="0">
                <a:solidFill>
                  <a:prstClr val="black"/>
                </a:solidFill>
                <a:latin typeface="Arial" panose="020B0604020202020204" pitchFamily="34" charset="0"/>
                <a:ea typeface="Times New Roman" panose="02020603050405020304" pitchFamily="18" charset="0"/>
                <a:cs typeface="Arial" panose="020B0604020202020204" pitchFamily="34" charset="0"/>
              </a:rPr>
              <a:t>Delays in the bed contract sign-off are prolonging access to essential equipment.</a:t>
            </a:r>
            <a:endParaRPr lang="en-GB" sz="1319" kern="100" dirty="0">
              <a:solidFill>
                <a:prstClr val="black"/>
              </a:solidFill>
              <a:latin typeface="Arial" panose="020B0604020202020204" pitchFamily="34" charset="0"/>
              <a:ea typeface="Aptos" panose="020B0004020202020204" pitchFamily="34" charset="0"/>
              <a:cs typeface="Arial" panose="020B0604020202020204" pitchFamily="34" charset="0"/>
            </a:endParaRPr>
          </a:p>
          <a:p>
            <a:pPr defTabSz="914263">
              <a:buSzPts val="1000"/>
              <a:tabLst>
                <a:tab pos="753969" algn="l"/>
              </a:tabLst>
            </a:pPr>
            <a:r>
              <a:rPr lang="en-GB" sz="1319" kern="0" dirty="0">
                <a:solidFill>
                  <a:prstClr val="black"/>
                </a:solidFill>
                <a:latin typeface="Arial" panose="020B0604020202020204" pitchFamily="34" charset="0"/>
                <a:ea typeface="Times New Roman" panose="02020603050405020304" pitchFamily="18" charset="0"/>
                <a:cs typeface="Arial" panose="020B0604020202020204" pitchFamily="34" charset="0"/>
              </a:rPr>
              <a:t>No targeted additional support for wards/departments with the highest HAPU incidence.</a:t>
            </a:r>
            <a:endParaRPr lang="en-GB" sz="1319" kern="100" dirty="0">
              <a:solidFill>
                <a:prstClr val="black"/>
              </a:solidFill>
              <a:latin typeface="Arial" panose="020B0604020202020204" pitchFamily="34" charset="0"/>
              <a:ea typeface="Aptos" panose="020B0004020202020204" pitchFamily="34" charset="0"/>
              <a:cs typeface="Arial" panose="020B0604020202020204" pitchFamily="34" charset="0"/>
            </a:endParaRPr>
          </a:p>
          <a:p>
            <a:pPr defTabSz="914263"/>
            <a:r>
              <a:rPr lang="en-GB" sz="1319" b="1" kern="0" dirty="0">
                <a:solidFill>
                  <a:prstClr val="black"/>
                </a:solidFill>
                <a:latin typeface="Arial" panose="020B0604020202020204" pitchFamily="34" charset="0"/>
                <a:ea typeface="Times New Roman" panose="02020603050405020304" pitchFamily="18" charset="0"/>
                <a:cs typeface="Arial" panose="020B0604020202020204" pitchFamily="34" charset="0"/>
              </a:rPr>
              <a:t>Education &amp; Training</a:t>
            </a:r>
            <a:endParaRPr lang="en-GB" sz="1319" kern="100" dirty="0">
              <a:solidFill>
                <a:prstClr val="black"/>
              </a:solidFill>
              <a:latin typeface="Arial" panose="020B0604020202020204" pitchFamily="34" charset="0"/>
              <a:ea typeface="Aptos" panose="020B0004020202020204" pitchFamily="34" charset="0"/>
              <a:cs typeface="Arial" panose="020B0604020202020204" pitchFamily="34" charset="0"/>
            </a:endParaRPr>
          </a:p>
          <a:p>
            <a:pPr defTabSz="914263">
              <a:buSzPts val="1000"/>
              <a:tabLst>
                <a:tab pos="753969" algn="l"/>
              </a:tabLst>
            </a:pPr>
            <a:r>
              <a:rPr lang="en-GB" sz="1319" kern="0" dirty="0">
                <a:solidFill>
                  <a:prstClr val="black"/>
                </a:solidFill>
                <a:latin typeface="Arial" panose="020B0604020202020204" pitchFamily="34" charset="0"/>
                <a:ea typeface="Times New Roman" panose="02020603050405020304" pitchFamily="18" charset="0"/>
                <a:cs typeface="Arial" panose="020B0604020202020204" pitchFamily="34" charset="0"/>
              </a:rPr>
              <a:t>Limited education on pressure ulcer prevention and management in PCS.</a:t>
            </a:r>
            <a:endParaRPr lang="en-GB" sz="1319" kern="100" dirty="0">
              <a:solidFill>
                <a:prstClr val="black"/>
              </a:solidFill>
              <a:latin typeface="Arial" panose="020B0604020202020204" pitchFamily="34" charset="0"/>
              <a:ea typeface="Aptos" panose="020B0004020202020204" pitchFamily="34" charset="0"/>
              <a:cs typeface="Arial" panose="020B0604020202020204" pitchFamily="34" charset="0"/>
            </a:endParaRPr>
          </a:p>
          <a:p>
            <a:pPr defTabSz="914263">
              <a:buSzPts val="1000"/>
              <a:tabLst>
                <a:tab pos="753969" algn="l"/>
              </a:tabLst>
            </a:pPr>
            <a:r>
              <a:rPr lang="en-GB" sz="1319" kern="0" dirty="0">
                <a:solidFill>
                  <a:prstClr val="black"/>
                </a:solidFill>
                <a:latin typeface="Arial" panose="020B0604020202020204" pitchFamily="34" charset="0"/>
                <a:ea typeface="Times New Roman" panose="02020603050405020304" pitchFamily="18" charset="0"/>
                <a:cs typeface="Arial" panose="020B0604020202020204" pitchFamily="34" charset="0"/>
              </a:rPr>
              <a:t>Insufficient Tissue viability provision for clinical reviews, management planning, validation, and education.</a:t>
            </a:r>
            <a:endParaRPr lang="en-GB" sz="1319" kern="100" dirty="0">
              <a:solidFill>
                <a:prstClr val="black"/>
              </a:solidFill>
              <a:latin typeface="Arial" panose="020B0604020202020204" pitchFamily="34" charset="0"/>
              <a:ea typeface="Aptos" panose="020B0004020202020204" pitchFamily="34" charset="0"/>
              <a:cs typeface="Arial" panose="020B0604020202020204" pitchFamily="34" charset="0"/>
            </a:endParaRPr>
          </a:p>
          <a:p>
            <a:pPr defTabSz="914263">
              <a:buSzPts val="1000"/>
              <a:tabLst>
                <a:tab pos="753969" algn="l"/>
              </a:tabLst>
            </a:pPr>
            <a:r>
              <a:rPr lang="en-GB" sz="1319" kern="0" dirty="0">
                <a:solidFill>
                  <a:prstClr val="black"/>
                </a:solidFill>
                <a:latin typeface="Arial" panose="020B0604020202020204" pitchFamily="34" charset="0"/>
                <a:ea typeface="Times New Roman" panose="02020603050405020304" pitchFamily="18" charset="0"/>
                <a:cs typeface="Arial" panose="020B0604020202020204" pitchFamily="34" charset="0"/>
              </a:rPr>
              <a:t>Gaps in leadership and staff engagement with </a:t>
            </a:r>
            <a:r>
              <a:rPr lang="en-GB" sz="1319" b="1" kern="0" dirty="0">
                <a:solidFill>
                  <a:prstClr val="black"/>
                </a:solidFill>
                <a:latin typeface="Arial" panose="020B0604020202020204" pitchFamily="34" charset="0"/>
                <a:ea typeface="Times New Roman" panose="02020603050405020304" pitchFamily="18" charset="0"/>
                <a:cs typeface="Arial" panose="020B0604020202020204" pitchFamily="34" charset="0"/>
              </a:rPr>
              <a:t>Quality Improvement (QI) initiatives</a:t>
            </a:r>
            <a:r>
              <a:rPr lang="en-GB" sz="1319" kern="0" dirty="0">
                <a:solidFill>
                  <a:prstClr val="black"/>
                </a:solidFill>
                <a:latin typeface="Arial" panose="020B0604020202020204" pitchFamily="34" charset="0"/>
                <a:ea typeface="Times New Roman" panose="02020603050405020304" pitchFamily="18" charset="0"/>
                <a:cs typeface="Arial" panose="020B0604020202020204" pitchFamily="34" charset="0"/>
              </a:rPr>
              <a:t>.</a:t>
            </a:r>
            <a:endParaRPr lang="en-GB" sz="1319" kern="100" dirty="0">
              <a:solidFill>
                <a:prstClr val="black"/>
              </a:solidFill>
              <a:latin typeface="Arial" panose="020B0604020202020204" pitchFamily="34" charset="0"/>
              <a:ea typeface="Aptos" panose="020B0004020202020204" pitchFamily="34" charset="0"/>
              <a:cs typeface="Arial" panose="020B0604020202020204" pitchFamily="34" charset="0"/>
            </a:endParaRPr>
          </a:p>
          <a:p>
            <a:pPr defTabSz="914263"/>
            <a:r>
              <a:rPr lang="en-GB" sz="1319" b="1" kern="0" dirty="0">
                <a:solidFill>
                  <a:prstClr val="black"/>
                </a:solidFill>
                <a:latin typeface="Arial" panose="020B0604020202020204" pitchFamily="34" charset="0"/>
                <a:ea typeface="Times New Roman" panose="02020603050405020304" pitchFamily="18" charset="0"/>
                <a:cs typeface="Arial" panose="020B0604020202020204" pitchFamily="34" charset="0"/>
              </a:rPr>
              <a:t>Documentation &amp; Technology</a:t>
            </a:r>
            <a:endParaRPr lang="en-GB" sz="1319" kern="100" dirty="0">
              <a:solidFill>
                <a:prstClr val="black"/>
              </a:solidFill>
              <a:latin typeface="Arial" panose="020B0604020202020204" pitchFamily="34" charset="0"/>
              <a:ea typeface="Aptos" panose="020B0004020202020204" pitchFamily="34" charset="0"/>
              <a:cs typeface="Arial" panose="020B0604020202020204" pitchFamily="34" charset="0"/>
            </a:endParaRPr>
          </a:p>
          <a:p>
            <a:pPr defTabSz="914263">
              <a:buSzPts val="1000"/>
              <a:tabLst>
                <a:tab pos="753969" algn="l"/>
              </a:tabLst>
            </a:pPr>
            <a:r>
              <a:rPr lang="en-GB" sz="1319" kern="0" dirty="0">
                <a:solidFill>
                  <a:prstClr val="black"/>
                </a:solidFill>
                <a:latin typeface="Arial" panose="020B0604020202020204" pitchFamily="34" charset="0"/>
                <a:ea typeface="Times New Roman" panose="02020603050405020304" pitchFamily="18" charset="0"/>
                <a:cs typeface="Arial" panose="020B0604020202020204" pitchFamily="34" charset="0"/>
              </a:rPr>
              <a:t>Digital documentation (e.g. skin assessments, repositioning charts) often not completed in </a:t>
            </a:r>
            <a:r>
              <a:rPr lang="en-GB" sz="1319" b="1" kern="0" dirty="0">
                <a:solidFill>
                  <a:prstClr val="black"/>
                </a:solidFill>
                <a:latin typeface="Arial" panose="020B0604020202020204" pitchFamily="34" charset="0"/>
                <a:ea typeface="Times New Roman" panose="02020603050405020304" pitchFamily="18" charset="0"/>
                <a:cs typeface="Arial" panose="020B0604020202020204" pitchFamily="34" charset="0"/>
              </a:rPr>
              <a:t>real-time</a:t>
            </a:r>
            <a:r>
              <a:rPr lang="en-GB" sz="1319" kern="0" dirty="0">
                <a:solidFill>
                  <a:prstClr val="black"/>
                </a:solidFill>
                <a:latin typeface="Arial" panose="020B0604020202020204" pitchFamily="34" charset="0"/>
                <a:ea typeface="Times New Roman" panose="02020603050405020304" pitchFamily="18" charset="0"/>
                <a:cs typeface="Arial" panose="020B0604020202020204" pitchFamily="34" charset="0"/>
              </a:rPr>
              <a:t>.</a:t>
            </a:r>
            <a:endParaRPr lang="en-GB" sz="1319" kern="100" dirty="0">
              <a:solidFill>
                <a:prstClr val="black"/>
              </a:solidFill>
              <a:latin typeface="Arial" panose="020B0604020202020204" pitchFamily="34" charset="0"/>
              <a:ea typeface="Aptos" panose="020B0004020202020204" pitchFamily="34" charset="0"/>
              <a:cs typeface="Arial" panose="020B0604020202020204" pitchFamily="34" charset="0"/>
            </a:endParaRPr>
          </a:p>
          <a:p>
            <a:pPr defTabSz="914263">
              <a:buSzPts val="1000"/>
              <a:tabLst>
                <a:tab pos="753969" algn="l"/>
              </a:tabLst>
            </a:pPr>
            <a:r>
              <a:rPr lang="en-GB" sz="1319" kern="0" dirty="0">
                <a:solidFill>
                  <a:prstClr val="black"/>
                </a:solidFill>
                <a:latin typeface="Arial" panose="020B0604020202020204" pitchFamily="34" charset="0"/>
                <a:ea typeface="Times New Roman" panose="02020603050405020304" pitchFamily="18" charset="0"/>
                <a:cs typeface="Arial" panose="020B0604020202020204" pitchFamily="34" charset="0"/>
              </a:rPr>
              <a:t>Lack of medical photography to support virtual reviews and investigations.</a:t>
            </a:r>
            <a:endParaRPr lang="en-GB" sz="1319" kern="100" dirty="0">
              <a:solidFill>
                <a:prstClr val="black"/>
              </a:solidFill>
              <a:latin typeface="Arial" panose="020B0604020202020204" pitchFamily="34" charset="0"/>
              <a:ea typeface="Aptos" panose="020B0004020202020204" pitchFamily="34" charset="0"/>
              <a:cs typeface="Arial" panose="020B0604020202020204" pitchFamily="34" charset="0"/>
            </a:endParaRPr>
          </a:p>
          <a:p>
            <a:pPr defTabSz="914263"/>
            <a:r>
              <a:rPr lang="en-GB" sz="1319" b="1" kern="0" dirty="0">
                <a:solidFill>
                  <a:prstClr val="black"/>
                </a:solidFill>
                <a:latin typeface="Arial" panose="020B0604020202020204" pitchFamily="34" charset="0"/>
                <a:ea typeface="Times New Roman" panose="02020603050405020304" pitchFamily="18" charset="0"/>
                <a:cs typeface="Arial" panose="020B0604020202020204" pitchFamily="34" charset="0"/>
              </a:rPr>
              <a:t>Governance &amp; Learning</a:t>
            </a:r>
            <a:endParaRPr lang="en-GB" sz="1319" kern="100" dirty="0">
              <a:solidFill>
                <a:prstClr val="black"/>
              </a:solidFill>
              <a:latin typeface="Arial" panose="020B0604020202020204" pitchFamily="34" charset="0"/>
              <a:ea typeface="Aptos" panose="020B0004020202020204" pitchFamily="34" charset="0"/>
              <a:cs typeface="Arial" panose="020B0604020202020204" pitchFamily="34" charset="0"/>
            </a:endParaRPr>
          </a:p>
          <a:p>
            <a:pPr defTabSz="914263">
              <a:buSzPts val="1000"/>
              <a:tabLst>
                <a:tab pos="753969" algn="l"/>
              </a:tabLst>
            </a:pPr>
            <a:r>
              <a:rPr lang="en-GB" sz="1319" kern="0" dirty="0">
                <a:solidFill>
                  <a:prstClr val="black"/>
                </a:solidFill>
                <a:latin typeface="Arial" panose="020B0604020202020204" pitchFamily="34" charset="0"/>
                <a:ea typeface="Times New Roman" panose="02020603050405020304" pitchFamily="18" charset="0"/>
                <a:cs typeface="Arial" panose="020B0604020202020204" pitchFamily="34" charset="0"/>
              </a:rPr>
              <a:t>Delayed governance processes for investigations.</a:t>
            </a:r>
            <a:endParaRPr lang="en-GB" sz="1319" kern="100" dirty="0">
              <a:solidFill>
                <a:prstClr val="black"/>
              </a:solidFill>
              <a:latin typeface="Arial" panose="020B0604020202020204" pitchFamily="34" charset="0"/>
              <a:ea typeface="Aptos" panose="020B0004020202020204" pitchFamily="34" charset="0"/>
              <a:cs typeface="Arial" panose="020B0604020202020204" pitchFamily="34" charset="0"/>
            </a:endParaRPr>
          </a:p>
          <a:p>
            <a:pPr defTabSz="914263">
              <a:buSzPts val="1000"/>
              <a:tabLst>
                <a:tab pos="753969" algn="l"/>
              </a:tabLst>
            </a:pPr>
            <a:r>
              <a:rPr lang="en-GB" sz="1319" kern="0" dirty="0">
                <a:solidFill>
                  <a:prstClr val="black"/>
                </a:solidFill>
                <a:latin typeface="Arial" panose="020B0604020202020204" pitchFamily="34" charset="0"/>
                <a:ea typeface="Times New Roman" panose="02020603050405020304" pitchFamily="18" charset="0"/>
                <a:cs typeface="Arial" panose="020B0604020202020204" pitchFamily="34" charset="0"/>
              </a:rPr>
              <a:t>Slow implementation of change following lessons learned. </a:t>
            </a:r>
            <a:endParaRPr lang="en-GB" sz="1319" kern="100" dirty="0">
              <a:solidFill>
                <a:prstClr val="black"/>
              </a:solidFill>
              <a:latin typeface="Arial" panose="020B0604020202020204" pitchFamily="34" charset="0"/>
              <a:ea typeface="Aptos" panose="020B0004020202020204" pitchFamily="34" charset="0"/>
              <a:cs typeface="Arial" panose="020B0604020202020204" pitchFamily="34" charset="0"/>
            </a:endParaRPr>
          </a:p>
        </p:txBody>
      </p:sp>
      <p:pic>
        <p:nvPicPr>
          <p:cNvPr id="4" name="Picture 3" descr="A close-up of a logo&#10;&#10;AI-generated content may be incorrect.">
            <a:extLst>
              <a:ext uri="{FF2B5EF4-FFF2-40B4-BE49-F238E27FC236}">
                <a16:creationId xmlns:a16="http://schemas.microsoft.com/office/drawing/2014/main" id="{37002DE1-26C1-707B-C24F-F211229D6590}"/>
              </a:ext>
            </a:extLst>
          </p:cNvPr>
          <p:cNvPicPr>
            <a:picLocks noChangeAspect="1"/>
          </p:cNvPicPr>
          <p:nvPr/>
        </p:nvPicPr>
        <p:blipFill>
          <a:blip r:embed="rId3"/>
          <a:stretch>
            <a:fillRect/>
          </a:stretch>
        </p:blipFill>
        <p:spPr>
          <a:xfrm>
            <a:off x="15826918" y="9935825"/>
            <a:ext cx="4115311" cy="1256583"/>
          </a:xfrm>
          <a:prstGeom prst="rect">
            <a:avLst/>
          </a:prstGeom>
        </p:spPr>
      </p:pic>
      <p:sp>
        <p:nvSpPr>
          <p:cNvPr id="9" name="TextBox 8">
            <a:extLst>
              <a:ext uri="{FF2B5EF4-FFF2-40B4-BE49-F238E27FC236}">
                <a16:creationId xmlns:a16="http://schemas.microsoft.com/office/drawing/2014/main" id="{48C86175-D620-9216-9290-ABEDB5140811}"/>
              </a:ext>
            </a:extLst>
          </p:cNvPr>
          <p:cNvSpPr txBox="1"/>
          <p:nvPr/>
        </p:nvSpPr>
        <p:spPr>
          <a:xfrm>
            <a:off x="12476010" y="9330802"/>
            <a:ext cx="7629580" cy="1979303"/>
          </a:xfrm>
          <a:prstGeom prst="rect">
            <a:avLst/>
          </a:prstGeom>
          <a:solidFill>
            <a:schemeClr val="bg1"/>
          </a:solidFill>
          <a:ln>
            <a:solidFill>
              <a:schemeClr val="tx1"/>
            </a:solidFill>
          </a:ln>
        </p:spPr>
        <p:txBody>
          <a:bodyPr rot="0" spcFirstLastPara="0" vertOverflow="overflow" horzOverflow="overflow" vert="horz" wrap="square" lIns="150790" tIns="75396" rIns="150790" bIns="75396" numCol="1" spcCol="0" rtlCol="0" fromWordArt="0" anchor="t" anchorCtr="0" forceAA="0" compatLnSpc="1">
            <a:prstTxWarp prst="textNoShape">
              <a:avLst/>
            </a:prstTxWarp>
            <a:spAutoFit/>
          </a:bodyPr>
          <a:lstStyle/>
          <a:p>
            <a:pPr defTabSz="1507958"/>
            <a:r>
              <a:rPr lang="en-GB" sz="1319" b="1" dirty="0">
                <a:solidFill>
                  <a:prstClr val="black"/>
                </a:solidFill>
                <a:latin typeface="Arial" panose="020B0604020202020204" pitchFamily="34" charset="0"/>
                <a:ea typeface="Verdana" panose="020B0604030504040204" pitchFamily="34" charset="0"/>
                <a:cs typeface="Arial" panose="020B0604020202020204" pitchFamily="34" charset="0"/>
              </a:rPr>
              <a:t>What do we expect to see change?</a:t>
            </a:r>
          </a:p>
          <a:p>
            <a:pPr marL="282741" indent="-282741" defTabSz="1507958">
              <a:buFont typeface="Arial"/>
              <a:buChar char="•"/>
            </a:pPr>
            <a:r>
              <a:rPr lang="en-GB" sz="1319" dirty="0">
                <a:solidFill>
                  <a:prstClr val="black"/>
                </a:solidFill>
                <a:latin typeface="Arial" panose="020B0604020202020204" pitchFamily="34" charset="0"/>
                <a:ea typeface="Verdana" panose="020B0604030504040204" pitchFamily="34" charset="0"/>
                <a:cs typeface="Arial" panose="020B0604020202020204" pitchFamily="34" charset="0"/>
              </a:rPr>
              <a:t>Reduction in Pressure ulcer rates in Acute sites by 20% by 2026. PU rate not exceeding 1.6. (PU /1000beddays) over the preceding 12 months</a:t>
            </a:r>
          </a:p>
          <a:p>
            <a:pPr marL="282741" indent="-282741" defTabSz="1507958">
              <a:buFont typeface="Arial"/>
              <a:buChar char="•"/>
            </a:pPr>
            <a:r>
              <a:rPr lang="en-GB" sz="1319" dirty="0">
                <a:solidFill>
                  <a:prstClr val="black"/>
                </a:solidFill>
                <a:latin typeface="Arial" panose="020B0604020202020204" pitchFamily="34" charset="0"/>
                <a:ea typeface="Verdana" panose="020B0604030504040204" pitchFamily="34" charset="0"/>
                <a:cs typeface="Arial" panose="020B0604020202020204" pitchFamily="34" charset="0"/>
              </a:rPr>
              <a:t>Reduction in HB avoidable pressure ulcers by 10%, March 2026.</a:t>
            </a:r>
          </a:p>
          <a:p>
            <a:pPr marL="282741" indent="-282741" defTabSz="1507958">
              <a:buFont typeface="Arial"/>
              <a:buChar char="•"/>
            </a:pPr>
            <a:r>
              <a:rPr lang="en-GB" sz="1319" dirty="0">
                <a:solidFill>
                  <a:prstClr val="black"/>
                </a:solidFill>
                <a:latin typeface="Arial" panose="020B0604020202020204" pitchFamily="34" charset="0"/>
                <a:ea typeface="Verdana" panose="020B0604030504040204" pitchFamily="34" charset="0"/>
                <a:cs typeface="Arial" panose="020B0604020202020204" pitchFamily="34" charset="0"/>
              </a:rPr>
              <a:t>Increased skill and improved governance </a:t>
            </a:r>
          </a:p>
          <a:p>
            <a:pPr marL="282741" indent="-282741" defTabSz="1507958">
              <a:buFont typeface="Arial"/>
              <a:buChar char="•"/>
            </a:pPr>
            <a:r>
              <a:rPr lang="en-GB" sz="1319" dirty="0">
                <a:solidFill>
                  <a:prstClr val="black"/>
                </a:solidFill>
                <a:latin typeface="Arial" panose="020B0604020202020204" pitchFamily="34" charset="0"/>
                <a:ea typeface="Verdana" panose="020B0604030504040204" pitchFamily="34" charset="0"/>
                <a:cs typeface="Arial" panose="020B0604020202020204" pitchFamily="34" charset="0"/>
              </a:rPr>
              <a:t>Improved governance and applied learning </a:t>
            </a:r>
          </a:p>
          <a:p>
            <a:pPr marL="282741" indent="-282741" defTabSz="1507958">
              <a:buFont typeface="Arial"/>
              <a:buChar char="•"/>
            </a:pPr>
            <a:r>
              <a:rPr lang="en-GB" sz="1319" dirty="0">
                <a:solidFill>
                  <a:prstClr val="black"/>
                </a:solidFill>
                <a:latin typeface="Arial" panose="020B0604020202020204" pitchFamily="34" charset="0"/>
                <a:ea typeface="Verdana" panose="020B0604030504040204" pitchFamily="34" charset="0"/>
                <a:cs typeface="Arial" panose="020B0604020202020204" pitchFamily="34" charset="0"/>
              </a:rPr>
              <a:t>Access to Tissue Viability and Medical photography on all sites and PCT</a:t>
            </a:r>
          </a:p>
          <a:p>
            <a:pPr marL="282741" indent="-282741" defTabSz="1507958">
              <a:buFont typeface="Arial"/>
              <a:buChar char="•"/>
            </a:pPr>
            <a:r>
              <a:rPr lang="en-GB" sz="1319" dirty="0">
                <a:solidFill>
                  <a:prstClr val="black"/>
                </a:solidFill>
                <a:latin typeface="Arial" panose="020B0604020202020204" pitchFamily="34" charset="0"/>
                <a:ea typeface="Verdana" panose="020B0604030504040204" pitchFamily="34" charset="0"/>
                <a:cs typeface="Arial" panose="020B0604020202020204" pitchFamily="34" charset="0"/>
              </a:rPr>
              <a:t>Care home provision supported </a:t>
            </a:r>
          </a:p>
          <a:p>
            <a:pPr marL="282741" indent="-282741" defTabSz="1507958">
              <a:buFont typeface="Arial"/>
              <a:buChar char="•"/>
            </a:pPr>
            <a:r>
              <a:rPr lang="en-GB" sz="1319" dirty="0">
                <a:solidFill>
                  <a:prstClr val="black"/>
                </a:solidFill>
                <a:latin typeface="Arial" panose="020B0604020202020204" pitchFamily="34" charset="0"/>
                <a:ea typeface="Verdana" panose="020B0604030504040204" pitchFamily="34" charset="0"/>
                <a:cs typeface="Arial" panose="020B0604020202020204" pitchFamily="34" charset="0"/>
              </a:rPr>
              <a:t>Patients receive ‘right care, at the right time’ (equitable services)</a:t>
            </a:r>
          </a:p>
        </p:txBody>
      </p:sp>
      <p:graphicFrame>
        <p:nvGraphicFramePr>
          <p:cNvPr id="11" name="Chart 10">
            <a:extLst>
              <a:ext uri="{FF2B5EF4-FFF2-40B4-BE49-F238E27FC236}">
                <a16:creationId xmlns:a16="http://schemas.microsoft.com/office/drawing/2014/main" id="{0A705BF8-9DBC-B222-70BB-3A14703A0F6A}"/>
              </a:ext>
            </a:extLst>
          </p:cNvPr>
          <p:cNvGraphicFramePr>
            <a:graphicFrameLocks/>
          </p:cNvGraphicFramePr>
          <p:nvPr/>
        </p:nvGraphicFramePr>
        <p:xfrm>
          <a:off x="114209" y="4175345"/>
          <a:ext cx="6120492" cy="2954761"/>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21" name="Chart 20">
            <a:extLst>
              <a:ext uri="{FF2B5EF4-FFF2-40B4-BE49-F238E27FC236}">
                <a16:creationId xmlns:a16="http://schemas.microsoft.com/office/drawing/2014/main" id="{0DBB8326-A794-E7A1-B145-9204931E7086}"/>
              </a:ext>
            </a:extLst>
          </p:cNvPr>
          <p:cNvGraphicFramePr>
            <a:graphicFrameLocks/>
          </p:cNvGraphicFramePr>
          <p:nvPr/>
        </p:nvGraphicFramePr>
        <p:xfrm>
          <a:off x="8360709" y="7469457"/>
          <a:ext cx="4115311" cy="3569169"/>
        </p:xfrm>
        <a:graphic>
          <a:graphicData uri="http://schemas.openxmlformats.org/drawingml/2006/chart">
            <c:chart xmlns:c="http://schemas.openxmlformats.org/drawingml/2006/chart" xmlns:r="http://schemas.openxmlformats.org/officeDocument/2006/relationships" r:id="rId5"/>
          </a:graphicData>
        </a:graphic>
      </p:graphicFrame>
      <mc:AlternateContent xmlns:mc="http://schemas.openxmlformats.org/markup-compatibility/2006" xmlns:cx1="http://schemas.microsoft.com/office/drawing/2015/9/8/chartex">
        <mc:Choice Requires="cx1">
          <p:graphicFrame>
            <p:nvGraphicFramePr>
              <p:cNvPr id="25" name="Chart 24">
                <a:extLst>
                  <a:ext uri="{FF2B5EF4-FFF2-40B4-BE49-F238E27FC236}">
                    <a16:creationId xmlns:a16="http://schemas.microsoft.com/office/drawing/2014/main" id="{8C521440-D819-11FB-B5F9-EDF75F81D51B}"/>
                  </a:ext>
                </a:extLst>
              </p:cNvPr>
              <p:cNvGraphicFramePr/>
              <p:nvPr/>
            </p:nvGraphicFramePr>
            <p:xfrm>
              <a:off x="114210" y="7427155"/>
              <a:ext cx="4341169" cy="3765253"/>
            </p:xfrm>
            <a:graphic>
              <a:graphicData uri="http://schemas.microsoft.com/office/drawing/2014/chartex">
                <cx:chart xmlns:cx="http://schemas.microsoft.com/office/drawing/2014/chartex" xmlns:r="http://schemas.openxmlformats.org/officeDocument/2006/relationships" r:id="rId6"/>
              </a:graphicData>
            </a:graphic>
          </p:graphicFrame>
        </mc:Choice>
        <mc:Fallback xmlns="">
          <p:pic>
            <p:nvPicPr>
              <p:cNvPr id="25" name="Chart 24">
                <a:extLst>
                  <a:ext uri="{FF2B5EF4-FFF2-40B4-BE49-F238E27FC236}">
                    <a16:creationId xmlns:a16="http://schemas.microsoft.com/office/drawing/2014/main" id="{8C521440-D819-11FB-B5F9-EDF75F81D51B}"/>
                  </a:ext>
                </a:extLst>
              </p:cNvPr>
              <p:cNvPicPr>
                <a:picLocks noGrp="1" noRot="1" noChangeAspect="1" noMove="1" noResize="1" noEditPoints="1" noAdjustHandles="1" noChangeArrowheads="1" noChangeShapeType="1"/>
              </p:cNvPicPr>
              <p:nvPr/>
            </p:nvPicPr>
            <p:blipFill>
              <a:blip r:embed="rId7"/>
              <a:stretch>
                <a:fillRect/>
              </a:stretch>
            </p:blipFill>
            <p:spPr>
              <a:xfrm>
                <a:off x="114210" y="7427155"/>
                <a:ext cx="4341169" cy="3765253"/>
              </a:xfrm>
              <a:prstGeom prst="rect">
                <a:avLst/>
              </a:prstGeom>
            </p:spPr>
          </p:pic>
        </mc:Fallback>
      </mc:AlternateContent>
      <p:pic>
        <p:nvPicPr>
          <p:cNvPr id="8" name="Picture 7">
            <a:extLst>
              <a:ext uri="{FF2B5EF4-FFF2-40B4-BE49-F238E27FC236}">
                <a16:creationId xmlns:a16="http://schemas.microsoft.com/office/drawing/2014/main" id="{BCEC7577-17CC-53E1-9F46-1F6829B521A6}"/>
              </a:ext>
            </a:extLst>
          </p:cNvPr>
          <p:cNvPicPr>
            <a:picLocks noChangeAspect="1"/>
          </p:cNvPicPr>
          <p:nvPr/>
        </p:nvPicPr>
        <p:blipFill>
          <a:blip r:embed="rId8"/>
          <a:stretch>
            <a:fillRect/>
          </a:stretch>
        </p:blipFill>
        <p:spPr>
          <a:xfrm>
            <a:off x="4069228" y="7648045"/>
            <a:ext cx="4571474" cy="3336502"/>
          </a:xfrm>
          <a:prstGeom prst="rect">
            <a:avLst/>
          </a:prstGeom>
        </p:spPr>
      </p:pic>
      <p:pic>
        <p:nvPicPr>
          <p:cNvPr id="10" name="Picture 9">
            <a:extLst>
              <a:ext uri="{FF2B5EF4-FFF2-40B4-BE49-F238E27FC236}">
                <a16:creationId xmlns:a16="http://schemas.microsoft.com/office/drawing/2014/main" id="{E7B026E5-B1BC-263F-A5EA-A70FD713E51E}"/>
              </a:ext>
            </a:extLst>
          </p:cNvPr>
          <p:cNvPicPr>
            <a:picLocks noChangeAspect="1"/>
          </p:cNvPicPr>
          <p:nvPr/>
        </p:nvPicPr>
        <p:blipFill>
          <a:blip r:embed="rId9"/>
          <a:stretch>
            <a:fillRect/>
          </a:stretch>
        </p:blipFill>
        <p:spPr>
          <a:xfrm>
            <a:off x="5932305" y="4201277"/>
            <a:ext cx="6342077" cy="2954761"/>
          </a:xfrm>
          <a:prstGeom prst="rect">
            <a:avLst/>
          </a:prstGeom>
        </p:spPr>
      </p:pic>
      <p:sp>
        <p:nvSpPr>
          <p:cNvPr id="15" name="TextBox 14">
            <a:extLst>
              <a:ext uri="{FF2B5EF4-FFF2-40B4-BE49-F238E27FC236}">
                <a16:creationId xmlns:a16="http://schemas.microsoft.com/office/drawing/2014/main" id="{6B169E2A-8832-35D0-CE37-CFB4AED125A8}"/>
              </a:ext>
            </a:extLst>
          </p:cNvPr>
          <p:cNvSpPr txBox="1"/>
          <p:nvPr/>
        </p:nvSpPr>
        <p:spPr>
          <a:xfrm>
            <a:off x="6354966" y="3737497"/>
            <a:ext cx="1680527" cy="295337"/>
          </a:xfrm>
          <a:prstGeom prst="rect">
            <a:avLst/>
          </a:prstGeom>
          <a:noFill/>
        </p:spPr>
        <p:txBody>
          <a:bodyPr wrap="square" rtlCol="0">
            <a:spAutoFit/>
          </a:bodyPr>
          <a:lstStyle/>
          <a:p>
            <a:pPr defTabSz="1507937"/>
            <a:r>
              <a:rPr lang="en-GB" sz="1319" dirty="0">
                <a:solidFill>
                  <a:prstClr val="black"/>
                </a:solidFill>
                <a:latin typeface="Aptos" panose="02110004020202020204"/>
              </a:rPr>
              <a:t>Graph 2</a:t>
            </a:r>
          </a:p>
        </p:txBody>
      </p:sp>
      <p:sp>
        <p:nvSpPr>
          <p:cNvPr id="16" name="TextBox 15">
            <a:extLst>
              <a:ext uri="{FF2B5EF4-FFF2-40B4-BE49-F238E27FC236}">
                <a16:creationId xmlns:a16="http://schemas.microsoft.com/office/drawing/2014/main" id="{7EF75914-DBED-7F2D-1205-56ACA7BF2885}"/>
              </a:ext>
            </a:extLst>
          </p:cNvPr>
          <p:cNvSpPr txBox="1"/>
          <p:nvPr/>
        </p:nvSpPr>
        <p:spPr>
          <a:xfrm>
            <a:off x="4856692" y="6967960"/>
            <a:ext cx="1680527" cy="295337"/>
          </a:xfrm>
          <a:prstGeom prst="rect">
            <a:avLst/>
          </a:prstGeom>
          <a:noFill/>
        </p:spPr>
        <p:txBody>
          <a:bodyPr wrap="square" rtlCol="0">
            <a:spAutoFit/>
          </a:bodyPr>
          <a:lstStyle/>
          <a:p>
            <a:pPr defTabSz="1507937"/>
            <a:r>
              <a:rPr lang="en-GB" sz="1319" dirty="0">
                <a:solidFill>
                  <a:prstClr val="black"/>
                </a:solidFill>
                <a:latin typeface="Aptos" panose="02110004020202020204"/>
              </a:rPr>
              <a:t>Graph 4</a:t>
            </a:r>
          </a:p>
        </p:txBody>
      </p:sp>
      <p:sp>
        <p:nvSpPr>
          <p:cNvPr id="19" name="TextBox 18">
            <a:extLst>
              <a:ext uri="{FF2B5EF4-FFF2-40B4-BE49-F238E27FC236}">
                <a16:creationId xmlns:a16="http://schemas.microsoft.com/office/drawing/2014/main" id="{0A53356A-51D3-66F7-D0B0-0805EE6D4345}"/>
              </a:ext>
            </a:extLst>
          </p:cNvPr>
          <p:cNvSpPr txBox="1"/>
          <p:nvPr/>
        </p:nvSpPr>
        <p:spPr>
          <a:xfrm>
            <a:off x="449658" y="7046656"/>
            <a:ext cx="1680527" cy="295337"/>
          </a:xfrm>
          <a:prstGeom prst="rect">
            <a:avLst/>
          </a:prstGeom>
          <a:noFill/>
        </p:spPr>
        <p:txBody>
          <a:bodyPr wrap="square" rtlCol="0">
            <a:spAutoFit/>
          </a:bodyPr>
          <a:lstStyle/>
          <a:p>
            <a:pPr defTabSz="1507937"/>
            <a:r>
              <a:rPr lang="en-GB" sz="1319" dirty="0">
                <a:solidFill>
                  <a:prstClr val="black"/>
                </a:solidFill>
                <a:latin typeface="Aptos" panose="02110004020202020204"/>
              </a:rPr>
              <a:t>Graph 3</a:t>
            </a:r>
          </a:p>
        </p:txBody>
      </p:sp>
      <p:sp>
        <p:nvSpPr>
          <p:cNvPr id="27" name="TextBox 26">
            <a:extLst>
              <a:ext uri="{FF2B5EF4-FFF2-40B4-BE49-F238E27FC236}">
                <a16:creationId xmlns:a16="http://schemas.microsoft.com/office/drawing/2014/main" id="{5EA7BED7-98F8-4A3F-FD64-773FBA76CCC6}"/>
              </a:ext>
            </a:extLst>
          </p:cNvPr>
          <p:cNvSpPr txBox="1"/>
          <p:nvPr/>
        </p:nvSpPr>
        <p:spPr>
          <a:xfrm>
            <a:off x="9536525" y="7022639"/>
            <a:ext cx="1573954" cy="295337"/>
          </a:xfrm>
          <a:prstGeom prst="rect">
            <a:avLst/>
          </a:prstGeom>
          <a:noFill/>
        </p:spPr>
        <p:txBody>
          <a:bodyPr wrap="square" rtlCol="0">
            <a:spAutoFit/>
          </a:bodyPr>
          <a:lstStyle/>
          <a:p>
            <a:pPr defTabSz="1507937"/>
            <a:r>
              <a:rPr lang="en-GB" sz="1319" dirty="0">
                <a:solidFill>
                  <a:prstClr val="black"/>
                </a:solidFill>
                <a:latin typeface="Aptos" panose="02110004020202020204"/>
              </a:rPr>
              <a:t>Graph 5</a:t>
            </a:r>
          </a:p>
        </p:txBody>
      </p:sp>
      <p:sp>
        <p:nvSpPr>
          <p:cNvPr id="17" name="Rectangle: Rounded Corners 16">
            <a:extLst>
              <a:ext uri="{FF2B5EF4-FFF2-40B4-BE49-F238E27FC236}">
                <a16:creationId xmlns:a16="http://schemas.microsoft.com/office/drawing/2014/main" id="{4EB97B53-C00F-BE2F-1913-7D5C9D27AF8F}"/>
              </a:ext>
              <a:ext uri="{C183D7F6-B498-43B3-948B-1728B52AA6E4}">
                <adec:decorative xmlns:adec="http://schemas.microsoft.com/office/drawing/2017/decorative" val="1"/>
              </a:ext>
            </a:extLst>
          </p:cNvPr>
          <p:cNvSpPr/>
          <p:nvPr/>
        </p:nvSpPr>
        <p:spPr>
          <a:xfrm>
            <a:off x="101586" y="53562"/>
            <a:ext cx="19840643" cy="532041"/>
          </a:xfrm>
          <a:prstGeom prst="roundRect">
            <a:avLst>
              <a:gd name="adj" fmla="val 11011"/>
            </a:avLst>
          </a:prstGeom>
          <a:solidFill>
            <a:srgbClr val="285087"/>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248664" tIns="124334" rIns="248664" bIns="124334" numCol="1" spcCol="0" rtlCol="0" fromWordArt="0" anchor="ctr" anchorCtr="0" forceAA="0" compatLnSpc="1">
            <a:prstTxWarp prst="textNoShape">
              <a:avLst/>
            </a:prstTxWarp>
            <a:noAutofit/>
          </a:bodyPr>
          <a:lstStyle/>
          <a:p>
            <a:pPr defTabSz="1507958">
              <a:defRPr/>
            </a:pPr>
            <a:endParaRPr lang="en-GB" sz="4895" dirty="0">
              <a:solidFill>
                <a:prstClr val="white"/>
              </a:solidFill>
              <a:latin typeface="Calibri" panose="020F0502020204030204"/>
            </a:endParaRPr>
          </a:p>
        </p:txBody>
      </p:sp>
      <p:sp>
        <p:nvSpPr>
          <p:cNvPr id="22" name="Oval 21" descr="Checklist with solid fill">
            <a:extLst>
              <a:ext uri="{FF2B5EF4-FFF2-40B4-BE49-F238E27FC236}">
                <a16:creationId xmlns:a16="http://schemas.microsoft.com/office/drawing/2014/main" id="{698A72D5-9530-3728-588C-2206E414BACD}"/>
              </a:ext>
            </a:extLst>
          </p:cNvPr>
          <p:cNvSpPr/>
          <p:nvPr/>
        </p:nvSpPr>
        <p:spPr>
          <a:xfrm>
            <a:off x="448488" y="57259"/>
            <a:ext cx="502628" cy="532041"/>
          </a:xfrm>
          <a:prstGeom prst="ellipse">
            <a:avLst/>
          </a:prstGeom>
          <a:blipFill>
            <a:blip r:embed="rId10">
              <a:extLst>
                <a:ext uri="{96DAC541-7B7A-43D3-8B79-37D633B846F1}">
                  <asvg:svgBlip xmlns:asvg="http://schemas.microsoft.com/office/drawing/2016/SVG/main" r:embed="rId11"/>
                </a:ext>
              </a:extLst>
            </a:blip>
            <a:srcRect/>
            <a:stretch>
              <a:fillRect/>
            </a:stretch>
          </a:blipFill>
          <a:ln>
            <a:noFill/>
          </a:ln>
        </p:spPr>
        <p:style>
          <a:lnRef idx="2">
            <a:scrgbClr r="0" g="0" b="0"/>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txBody>
          <a:bodyPr/>
          <a:lstStyle/>
          <a:p>
            <a:pPr defTabSz="1507958">
              <a:defRPr/>
            </a:pPr>
            <a:endParaRPr lang="en-GB" sz="2970">
              <a:solidFill>
                <a:prstClr val="white">
                  <a:hueOff val="0"/>
                  <a:satOff val="0"/>
                  <a:lumOff val="0"/>
                  <a:alphaOff val="0"/>
                </a:prstClr>
              </a:solidFill>
              <a:latin typeface="Calibri" panose="020F0502020204030204"/>
            </a:endParaRPr>
          </a:p>
        </p:txBody>
      </p:sp>
      <p:sp>
        <p:nvSpPr>
          <p:cNvPr id="29" name="Text Box 980076608">
            <a:extLst>
              <a:ext uri="{FF2B5EF4-FFF2-40B4-BE49-F238E27FC236}">
                <a16:creationId xmlns:a16="http://schemas.microsoft.com/office/drawing/2014/main" id="{50839CEB-D84D-094D-8EAE-0E742AD63683}"/>
              </a:ext>
            </a:extLst>
          </p:cNvPr>
          <p:cNvSpPr txBox="1">
            <a:spLocks noChangeArrowheads="1"/>
          </p:cNvSpPr>
          <p:nvPr/>
        </p:nvSpPr>
        <p:spPr bwMode="auto">
          <a:xfrm>
            <a:off x="951118" y="47117"/>
            <a:ext cx="18897756" cy="487138"/>
          </a:xfrm>
          <a:prstGeom prst="rect">
            <a:avLst/>
          </a:prstGeom>
          <a:noFill/>
          <a:ln w="9525">
            <a:noFill/>
            <a:miter lim="800000"/>
            <a:headEnd/>
            <a:tailEnd/>
          </a:ln>
        </p:spPr>
        <p:txBody>
          <a:bodyPr rot="0" vert="horz" wrap="square" lIns="248664" tIns="124334" rIns="248664" bIns="124334" anchor="t" anchorCtr="0">
            <a:noAutofit/>
          </a:bodyPr>
          <a:lstStyle/>
          <a:p>
            <a:pPr defTabSz="2486774">
              <a:defRPr/>
            </a:pPr>
            <a:r>
              <a:rPr lang="en-GB" sz="2309" b="1" dirty="0">
                <a:solidFill>
                  <a:srgbClr val="FFFFFF"/>
                </a:solidFill>
                <a:latin typeface="Verdana" panose="020B0604030504040204" pitchFamily="34" charset="0"/>
                <a:ea typeface="Verdana" panose="020B0604030504040204" pitchFamily="34" charset="0"/>
              </a:rPr>
              <a:t>Pressure Ulcers: Action &amp; Intervention</a:t>
            </a:r>
            <a:endParaRPr lang="en-GB" sz="2309" b="1" dirty="0">
              <a:solidFill>
                <a:prstClr val="black"/>
              </a:solidFill>
              <a:latin typeface="Verdana" panose="020B0604030504040204" pitchFamily="34" charset="0"/>
              <a:ea typeface="Verdana" panose="020B0604030504040204" pitchFamily="34" charset="0"/>
            </a:endParaRPr>
          </a:p>
        </p:txBody>
      </p:sp>
      <p:cxnSp>
        <p:nvCxnSpPr>
          <p:cNvPr id="3" name="Straight Connector 2">
            <a:extLst>
              <a:ext uri="{FF2B5EF4-FFF2-40B4-BE49-F238E27FC236}">
                <a16:creationId xmlns:a16="http://schemas.microsoft.com/office/drawing/2014/main" id="{28E581D5-BA14-A7A1-D83E-278E7BC351B9}"/>
              </a:ext>
              <a:ext uri="{C183D7F6-B498-43B3-948B-1728B52AA6E4}">
                <adec:decorative xmlns:adec="http://schemas.microsoft.com/office/drawing/2017/decorative" val="1"/>
              </a:ext>
            </a:extLst>
          </p:cNvPr>
          <p:cNvCxnSpPr>
            <a:cxnSpLocks/>
          </p:cNvCxnSpPr>
          <p:nvPr/>
        </p:nvCxnSpPr>
        <p:spPr>
          <a:xfrm>
            <a:off x="951116" y="104910"/>
            <a:ext cx="0" cy="480693"/>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8959282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E6C86B5-21DA-C6D1-9423-6627D982DD41}"/>
            </a:ext>
          </a:extLst>
        </p:cNvPr>
        <p:cNvGrpSpPr/>
        <p:nvPr/>
      </p:nvGrpSpPr>
      <p:grpSpPr>
        <a:xfrm>
          <a:off x="0" y="0"/>
          <a:ext cx="0" cy="0"/>
          <a:chOff x="0" y="0"/>
          <a:chExt cx="0" cy="0"/>
        </a:xfrm>
      </p:grpSpPr>
      <p:sp>
        <p:nvSpPr>
          <p:cNvPr id="65" name="Rectangle: Rounded Corners 64">
            <a:extLst>
              <a:ext uri="{FF2B5EF4-FFF2-40B4-BE49-F238E27FC236}">
                <a16:creationId xmlns:a16="http://schemas.microsoft.com/office/drawing/2014/main" id="{9F706D8E-0A3A-1154-4A78-AB384B8FBE6D}"/>
              </a:ext>
              <a:ext uri="{C183D7F6-B498-43B3-948B-1728B52AA6E4}">
                <adec:decorative xmlns:adec="http://schemas.microsoft.com/office/drawing/2017/decorative" val="1"/>
              </a:ext>
            </a:extLst>
          </p:cNvPr>
          <p:cNvSpPr/>
          <p:nvPr/>
        </p:nvSpPr>
        <p:spPr>
          <a:xfrm>
            <a:off x="329533" y="403095"/>
            <a:ext cx="19412730" cy="1388441"/>
          </a:xfrm>
          <a:prstGeom prst="roundRect">
            <a:avLst>
              <a:gd name="adj" fmla="val 11011"/>
            </a:avLst>
          </a:prstGeom>
          <a:solidFill>
            <a:srgbClr val="285087"/>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150790" tIns="75396" rIns="150790" bIns="75396" numCol="1" spcCol="0" rtlCol="0" fromWordArt="0" anchor="ctr" anchorCtr="0" forceAA="0" compatLnSpc="1">
            <a:prstTxWarp prst="textNoShape">
              <a:avLst/>
            </a:prstTxWarp>
            <a:noAutofit/>
          </a:bodyPr>
          <a:lstStyle/>
          <a:p>
            <a:pPr defTabSz="914413">
              <a:defRPr/>
            </a:pPr>
            <a:endParaRPr lang="en-GB" sz="2968" dirty="0">
              <a:solidFill>
                <a:prstClr val="white"/>
              </a:solidFill>
              <a:latin typeface="Calibri" panose="020F0502020204030204"/>
            </a:endParaRPr>
          </a:p>
        </p:txBody>
      </p:sp>
      <p:cxnSp>
        <p:nvCxnSpPr>
          <p:cNvPr id="41" name="Straight Connector 40">
            <a:extLst>
              <a:ext uri="{FF2B5EF4-FFF2-40B4-BE49-F238E27FC236}">
                <a16:creationId xmlns:a16="http://schemas.microsoft.com/office/drawing/2014/main" id="{9DEC9712-BA3C-A87A-E495-739F91E32BC8}"/>
              </a:ext>
              <a:ext uri="{C183D7F6-B498-43B3-948B-1728B52AA6E4}">
                <adec:decorative xmlns:adec="http://schemas.microsoft.com/office/drawing/2017/decorative" val="1"/>
              </a:ext>
            </a:extLst>
          </p:cNvPr>
          <p:cNvCxnSpPr/>
          <p:nvPr/>
        </p:nvCxnSpPr>
        <p:spPr>
          <a:xfrm>
            <a:off x="1812962" y="503654"/>
            <a:ext cx="0" cy="1187322"/>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pic>
        <p:nvPicPr>
          <p:cNvPr id="6" name="Graphic" descr="Current rate">
            <a:hlinkClick r:id="rId3"/>
            <a:extLst>
              <a:ext uri="{FF2B5EF4-FFF2-40B4-BE49-F238E27FC236}">
                <a16:creationId xmlns:a16="http://schemas.microsoft.com/office/drawing/2014/main" id="{9B4B2698-3784-EEFB-0163-876D021CFCA0}"/>
              </a:ext>
            </a:extLst>
          </p:cNvPr>
          <p:cNvPicPr>
            <a:picLocks noChangeAspect="1"/>
          </p:cNvPicPr>
          <p:nvPr/>
        </p:nvPicPr>
        <p:blipFill>
          <a:blip r:embed="rId4" cstate="screen">
            <a:extLst>
              <a:ext uri="{28A0092B-C50C-407E-A947-70E740481C1C}">
                <a14:useLocalDpi xmlns:a14="http://schemas.microsoft.com/office/drawing/2010/main"/>
              </a:ext>
              <a:ext uri="{96DAC541-7B7A-43D3-8B79-37D633B846F1}">
                <asvg:svgBlip xmlns:asvg="http://schemas.microsoft.com/office/drawing/2016/SVG/main" r:embed="rId5"/>
              </a:ext>
            </a:extLst>
          </a:blip>
          <a:srcRect/>
          <a:stretch/>
        </p:blipFill>
        <p:spPr>
          <a:xfrm>
            <a:off x="639751" y="3077708"/>
            <a:ext cx="672354" cy="672354"/>
          </a:xfrm>
          <a:prstGeom prst="rect">
            <a:avLst/>
          </a:prstGeom>
        </p:spPr>
      </p:pic>
      <p:sp>
        <p:nvSpPr>
          <p:cNvPr id="21" name="Text Box">
            <a:hlinkClick r:id="rId6"/>
            <a:extLst>
              <a:ext uri="{FF2B5EF4-FFF2-40B4-BE49-F238E27FC236}">
                <a16:creationId xmlns:a16="http://schemas.microsoft.com/office/drawing/2014/main" id="{3BB60B02-2572-CEC2-BF34-5B12607C3433}"/>
              </a:ext>
            </a:extLst>
          </p:cNvPr>
          <p:cNvSpPr txBox="1">
            <a:spLocks noChangeArrowheads="1"/>
          </p:cNvSpPr>
          <p:nvPr/>
        </p:nvSpPr>
        <p:spPr bwMode="auto">
          <a:xfrm>
            <a:off x="1267126" y="5533131"/>
            <a:ext cx="1091675" cy="532953"/>
          </a:xfrm>
          <a:prstGeom prst="rect">
            <a:avLst/>
          </a:prstGeom>
          <a:noFill/>
          <a:ln w="9525">
            <a:noFill/>
            <a:miter lim="800000"/>
            <a:headEnd/>
            <a:tailEnd/>
          </a:ln>
        </p:spPr>
        <p:txBody>
          <a:bodyPr rot="0" vert="horz" wrap="square" lIns="150790" tIns="75396" rIns="150790" bIns="75396" anchor="t" anchorCtr="0">
            <a:noAutofit/>
          </a:bodyPr>
          <a:lstStyle/>
          <a:p>
            <a:pPr algn="ctr" defTabSz="914413">
              <a:defRPr/>
            </a:pPr>
            <a:r>
              <a:rPr lang="en-GB" sz="2144" b="1">
                <a:solidFill>
                  <a:prstClr val="white"/>
                </a:solidFill>
                <a:latin typeface="Ubuntu Light" panose="020B0304030602030204" pitchFamily="34" charset="0"/>
                <a:ea typeface="Calibri" panose="020F0502020204030204" pitchFamily="34" charset="0"/>
                <a:cs typeface="Calibri" panose="020F0502020204030204" pitchFamily="34" charset="0"/>
              </a:rPr>
              <a:t>3.25%</a:t>
            </a:r>
          </a:p>
        </p:txBody>
      </p:sp>
      <p:pic>
        <p:nvPicPr>
          <p:cNvPr id="27" name="Graphic" descr="Target">
            <a:hlinkClick r:id="rId6"/>
            <a:extLst>
              <a:ext uri="{FF2B5EF4-FFF2-40B4-BE49-F238E27FC236}">
                <a16:creationId xmlns:a16="http://schemas.microsoft.com/office/drawing/2014/main" id="{D502FE33-6861-49F9-9493-0B9A2569808F}"/>
              </a:ext>
            </a:extLst>
          </p:cNvPr>
          <p:cNvPicPr>
            <a:picLocks noChangeAspect="1"/>
          </p:cNvPicPr>
          <p:nvPr/>
        </p:nvPicPr>
        <p:blipFill>
          <a:blip r:embed="rId7" cstate="screen">
            <a:extLst>
              <a:ext uri="{28A0092B-C50C-407E-A947-70E740481C1C}">
                <a14:useLocalDpi xmlns:a14="http://schemas.microsoft.com/office/drawing/2010/main"/>
              </a:ext>
              <a:ext uri="{96DAC541-7B7A-43D3-8B79-37D633B846F1}">
                <asvg:svgBlip xmlns:asvg="http://schemas.microsoft.com/office/drawing/2016/SVG/main" r:embed="rId8"/>
              </a:ext>
            </a:extLst>
          </a:blip>
          <a:stretch>
            <a:fillRect/>
          </a:stretch>
        </p:blipFill>
        <p:spPr>
          <a:xfrm>
            <a:off x="602652" y="5450986"/>
            <a:ext cx="672354" cy="672354"/>
          </a:xfrm>
          <a:prstGeom prst="rect">
            <a:avLst/>
          </a:prstGeom>
        </p:spPr>
      </p:pic>
      <p:sp>
        <p:nvSpPr>
          <p:cNvPr id="82" name="Text Box">
            <a:hlinkClick r:id="rId3"/>
            <a:extLst>
              <a:ext uri="{FF2B5EF4-FFF2-40B4-BE49-F238E27FC236}">
                <a16:creationId xmlns:a16="http://schemas.microsoft.com/office/drawing/2014/main" id="{9E523614-B334-F9EB-65CD-8632D413324A}"/>
              </a:ext>
            </a:extLst>
          </p:cNvPr>
          <p:cNvSpPr txBox="1">
            <a:spLocks noChangeArrowheads="1"/>
          </p:cNvSpPr>
          <p:nvPr/>
        </p:nvSpPr>
        <p:spPr bwMode="auto">
          <a:xfrm>
            <a:off x="1273685" y="8624872"/>
            <a:ext cx="1268338" cy="532953"/>
          </a:xfrm>
          <a:prstGeom prst="rect">
            <a:avLst/>
          </a:prstGeom>
          <a:noFill/>
          <a:ln w="9525">
            <a:noFill/>
            <a:miter lim="800000"/>
            <a:headEnd/>
            <a:tailEnd/>
          </a:ln>
        </p:spPr>
        <p:txBody>
          <a:bodyPr rot="0" vert="horz" wrap="square" lIns="150790" tIns="75396" rIns="150790" bIns="75396" anchor="t" anchorCtr="0">
            <a:noAutofit/>
          </a:bodyPr>
          <a:lstStyle/>
          <a:p>
            <a:pPr algn="ctr" defTabSz="914413">
              <a:defRPr/>
            </a:pPr>
            <a:r>
              <a:rPr lang="en-GB" sz="2144" b="1">
                <a:solidFill>
                  <a:prstClr val="white"/>
                </a:solidFill>
                <a:latin typeface="Ubuntu Light"/>
                <a:ea typeface="Calibri"/>
                <a:cs typeface="Calibri"/>
              </a:rPr>
              <a:t>92.6%</a:t>
            </a:r>
          </a:p>
        </p:txBody>
      </p:sp>
      <p:pic>
        <p:nvPicPr>
          <p:cNvPr id="84" name="Graphic" descr="Current rate">
            <a:hlinkClick r:id="rId3"/>
            <a:extLst>
              <a:ext uri="{FF2B5EF4-FFF2-40B4-BE49-F238E27FC236}">
                <a16:creationId xmlns:a16="http://schemas.microsoft.com/office/drawing/2014/main" id="{94773BF9-AEFD-E3D3-2C82-F516A2B3B6CE}"/>
              </a:ext>
            </a:extLst>
          </p:cNvPr>
          <p:cNvPicPr>
            <a:picLocks noChangeAspect="1"/>
          </p:cNvPicPr>
          <p:nvPr/>
        </p:nvPicPr>
        <p:blipFill>
          <a:blip r:embed="rId4" cstate="screen">
            <a:extLst>
              <a:ext uri="{28A0092B-C50C-407E-A947-70E740481C1C}">
                <a14:useLocalDpi xmlns:a14="http://schemas.microsoft.com/office/drawing/2010/main"/>
              </a:ext>
              <a:ext uri="{96DAC541-7B7A-43D3-8B79-37D633B846F1}">
                <asvg:svgBlip xmlns:asvg="http://schemas.microsoft.com/office/drawing/2016/SVG/main" r:embed="rId5"/>
              </a:ext>
            </a:extLst>
          </a:blip>
          <a:srcRect/>
          <a:stretch/>
        </p:blipFill>
        <p:spPr>
          <a:xfrm>
            <a:off x="609212" y="8542730"/>
            <a:ext cx="672354" cy="672354"/>
          </a:xfrm>
          <a:prstGeom prst="rect">
            <a:avLst/>
          </a:prstGeom>
        </p:spPr>
      </p:pic>
      <p:sp>
        <p:nvSpPr>
          <p:cNvPr id="9" name="Text Box 980076608">
            <a:extLst>
              <a:ext uri="{FF2B5EF4-FFF2-40B4-BE49-F238E27FC236}">
                <a16:creationId xmlns:a16="http://schemas.microsoft.com/office/drawing/2014/main" id="{5475F280-5A34-6A17-1C15-51F610AAA48A}"/>
              </a:ext>
            </a:extLst>
          </p:cNvPr>
          <p:cNvSpPr txBox="1">
            <a:spLocks noChangeArrowheads="1"/>
          </p:cNvSpPr>
          <p:nvPr/>
        </p:nvSpPr>
        <p:spPr bwMode="auto">
          <a:xfrm>
            <a:off x="1988493" y="606962"/>
            <a:ext cx="16850067" cy="866023"/>
          </a:xfrm>
          <a:prstGeom prst="rect">
            <a:avLst/>
          </a:prstGeom>
          <a:noFill/>
          <a:ln w="9525">
            <a:noFill/>
            <a:miter lim="800000"/>
            <a:headEnd/>
            <a:tailEnd/>
          </a:ln>
        </p:spPr>
        <p:txBody>
          <a:bodyPr rot="0" vert="horz" wrap="square" lIns="150790" tIns="75396" rIns="150790" bIns="75396" anchor="t" anchorCtr="0">
            <a:noAutofit/>
          </a:bodyPr>
          <a:lstStyle/>
          <a:p>
            <a:pPr defTabSz="1507958">
              <a:defRPr/>
            </a:pPr>
            <a:r>
              <a:rPr lang="en-GB" sz="4617" b="1" dirty="0">
                <a:solidFill>
                  <a:srgbClr val="FFFFFF"/>
                </a:solidFill>
                <a:latin typeface="Verdana" panose="020B0604030504040204" pitchFamily="34" charset="0"/>
                <a:ea typeface="Verdana" panose="020B0604030504040204" pitchFamily="34" charset="0"/>
              </a:rPr>
              <a:t>Mortality: Action &amp; Intervention</a:t>
            </a:r>
            <a:endParaRPr lang="en-GB" sz="3628" b="1" dirty="0">
              <a:solidFill>
                <a:prstClr val="black"/>
              </a:solidFill>
              <a:latin typeface="Verdana" panose="020B0604030504040204" pitchFamily="34" charset="0"/>
              <a:ea typeface="Verdana" panose="020B0604030504040204" pitchFamily="34" charset="0"/>
            </a:endParaRPr>
          </a:p>
        </p:txBody>
      </p:sp>
      <p:sp>
        <p:nvSpPr>
          <p:cNvPr id="13" name="Slide Number Placeholder 2">
            <a:extLst>
              <a:ext uri="{FF2B5EF4-FFF2-40B4-BE49-F238E27FC236}">
                <a16:creationId xmlns:a16="http://schemas.microsoft.com/office/drawing/2014/main" id="{48ECF5DB-73AB-8302-722D-7D309AA9C5AB}"/>
              </a:ext>
            </a:extLst>
          </p:cNvPr>
          <p:cNvSpPr>
            <a:spLocks noGrp="1"/>
          </p:cNvSpPr>
          <p:nvPr>
            <p:ph type="sldNum" sz="quarter" idx="12"/>
          </p:nvPr>
        </p:nvSpPr>
        <p:spPr>
          <a:xfrm>
            <a:off x="19565169" y="10930591"/>
            <a:ext cx="608114" cy="364752"/>
          </a:xfrm>
        </p:spPr>
        <p:txBody>
          <a:bodyPr/>
          <a:lstStyle/>
          <a:p>
            <a:pPr defTabSz="1507958">
              <a:defRPr/>
            </a:pPr>
            <a:fld id="{19BBC658-49D8-45A7-8DA2-B6FE1BCE69C1}" type="slidenum">
              <a:rPr lang="en-GB" sz="1814">
                <a:solidFill>
                  <a:srgbClr val="285087"/>
                </a:solidFill>
                <a:latin typeface="Ubuntu Medium" panose="020B0604030602030204" pitchFamily="34" charset="0"/>
              </a:rPr>
              <a:pPr defTabSz="1507958">
                <a:defRPr/>
              </a:pPr>
              <a:t>31</a:t>
            </a:fld>
            <a:endParaRPr lang="en-GB" sz="1814">
              <a:solidFill>
                <a:srgbClr val="285087"/>
              </a:solidFill>
              <a:latin typeface="Ubuntu Medium" panose="020B0604030602030204" pitchFamily="34" charset="0"/>
            </a:endParaRPr>
          </a:p>
        </p:txBody>
      </p:sp>
      <p:sp>
        <p:nvSpPr>
          <p:cNvPr id="15" name="Oval 14" descr="Checklist with solid fill">
            <a:extLst>
              <a:ext uri="{FF2B5EF4-FFF2-40B4-BE49-F238E27FC236}">
                <a16:creationId xmlns:a16="http://schemas.microsoft.com/office/drawing/2014/main" id="{47BFDADA-4A5E-79DB-1EA3-11EC53BE6D19}"/>
              </a:ext>
            </a:extLst>
          </p:cNvPr>
          <p:cNvSpPr/>
          <p:nvPr/>
        </p:nvSpPr>
        <p:spPr>
          <a:xfrm>
            <a:off x="505063" y="502822"/>
            <a:ext cx="1132370" cy="1188155"/>
          </a:xfrm>
          <a:prstGeom prst="ellipse">
            <a:avLst/>
          </a:prstGeom>
          <a:blipFill>
            <a:blip r:embed="rId9">
              <a:extLst>
                <a:ext uri="{96DAC541-7B7A-43D3-8B79-37D633B846F1}">
                  <asvg:svgBlip xmlns:asvg="http://schemas.microsoft.com/office/drawing/2016/SVG/main" r:embed="rId10"/>
                </a:ext>
              </a:extLst>
            </a:blip>
            <a:srcRect/>
            <a:stretch>
              <a:fillRect/>
            </a:stretch>
          </a:blipFill>
          <a:ln>
            <a:noFill/>
          </a:ln>
        </p:spPr>
        <p:style>
          <a:lnRef idx="2">
            <a:scrgbClr r="0" g="0" b="0"/>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txBody>
          <a:bodyPr/>
          <a:lstStyle/>
          <a:p>
            <a:pPr defTabSz="914413">
              <a:defRPr/>
            </a:pPr>
            <a:endParaRPr lang="en-GB" sz="1801">
              <a:solidFill>
                <a:prstClr val="white">
                  <a:hueOff val="0"/>
                  <a:satOff val="0"/>
                  <a:lumOff val="0"/>
                  <a:alphaOff val="0"/>
                </a:prstClr>
              </a:solidFill>
              <a:latin typeface="Calibri" panose="020F0502020204030204"/>
            </a:endParaRPr>
          </a:p>
        </p:txBody>
      </p:sp>
      <p:pic>
        <p:nvPicPr>
          <p:cNvPr id="105" name="Graphic" descr="Target">
            <a:hlinkClick r:id="rId3"/>
            <a:extLst>
              <a:ext uri="{FF2B5EF4-FFF2-40B4-BE49-F238E27FC236}">
                <a16:creationId xmlns:a16="http://schemas.microsoft.com/office/drawing/2014/main" id="{EA22B7DC-AFFA-5117-E807-F8B791293DA7}"/>
              </a:ext>
            </a:extLst>
          </p:cNvPr>
          <p:cNvPicPr>
            <a:picLocks noChangeAspect="1"/>
          </p:cNvPicPr>
          <p:nvPr/>
        </p:nvPicPr>
        <p:blipFill>
          <a:blip r:embed="rId7" cstate="screen">
            <a:extLst>
              <a:ext uri="{28A0092B-C50C-407E-A947-70E740481C1C}">
                <a14:useLocalDpi xmlns:a14="http://schemas.microsoft.com/office/drawing/2010/main"/>
              </a:ext>
              <a:ext uri="{96DAC541-7B7A-43D3-8B79-37D633B846F1}">
                <asvg:svgBlip xmlns:asvg="http://schemas.microsoft.com/office/drawing/2016/SVG/main" r:embed="rId8"/>
              </a:ext>
            </a:extLst>
          </a:blip>
          <a:stretch>
            <a:fillRect/>
          </a:stretch>
        </p:blipFill>
        <p:spPr>
          <a:xfrm>
            <a:off x="16198327" y="7612397"/>
            <a:ext cx="716740" cy="624813"/>
          </a:xfrm>
          <a:prstGeom prst="rect">
            <a:avLst/>
          </a:prstGeom>
        </p:spPr>
      </p:pic>
      <p:sp>
        <p:nvSpPr>
          <p:cNvPr id="4" name="Rectangle: Rounded Corners 3">
            <a:extLst>
              <a:ext uri="{FF2B5EF4-FFF2-40B4-BE49-F238E27FC236}">
                <a16:creationId xmlns:a16="http://schemas.microsoft.com/office/drawing/2014/main" id="{5E8D33D7-D5D9-A0D7-83B1-A9BB46403064}"/>
              </a:ext>
              <a:ext uri="{C183D7F6-B498-43B3-948B-1728B52AA6E4}">
                <adec:decorative xmlns:adec="http://schemas.microsoft.com/office/drawing/2017/decorative" val="1"/>
              </a:ext>
            </a:extLst>
          </p:cNvPr>
          <p:cNvSpPr/>
          <p:nvPr/>
        </p:nvSpPr>
        <p:spPr>
          <a:xfrm>
            <a:off x="10566309" y="6942325"/>
            <a:ext cx="8930167" cy="2695265"/>
          </a:xfrm>
          <a:prstGeom prst="roundRect">
            <a:avLst>
              <a:gd name="adj" fmla="val 6145"/>
            </a:avLst>
          </a:prstGeom>
          <a:noFill/>
          <a:ln w="28575">
            <a:solidFill>
              <a:schemeClr val="accent1">
                <a:lumMod val="50000"/>
              </a:schemeClr>
            </a:solidFill>
          </a:ln>
          <a:effectLst>
            <a:glow rad="63500">
              <a:schemeClr val="accent3">
                <a:satMod val="175000"/>
                <a:alpha val="6000"/>
              </a:schemeClr>
            </a:glow>
            <a:outerShdw blurRad="63500" dist="254000" sx="18000" sy="18000" algn="ctr" rotWithShape="0">
              <a:prstClr val="black">
                <a:alpha val="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defTabSz="914413">
              <a:defRPr/>
            </a:pPr>
            <a:endParaRPr lang="en-GB" sz="1801">
              <a:solidFill>
                <a:srgbClr val="285087"/>
              </a:solidFill>
              <a:latin typeface="Calibri" panose="020F0502020204030204"/>
            </a:endParaRPr>
          </a:p>
        </p:txBody>
      </p:sp>
      <p:sp>
        <p:nvSpPr>
          <p:cNvPr id="7" name="Heading 2">
            <a:extLst>
              <a:ext uri="{FF2B5EF4-FFF2-40B4-BE49-F238E27FC236}">
                <a16:creationId xmlns:a16="http://schemas.microsoft.com/office/drawing/2014/main" id="{2E672342-DE3B-A333-A964-DFC901F88283}"/>
              </a:ext>
            </a:extLst>
          </p:cNvPr>
          <p:cNvSpPr txBox="1">
            <a:spLocks noChangeArrowheads="1"/>
          </p:cNvSpPr>
          <p:nvPr/>
        </p:nvSpPr>
        <p:spPr bwMode="auto">
          <a:xfrm>
            <a:off x="10767085" y="7092453"/>
            <a:ext cx="8729392" cy="2372222"/>
          </a:xfrm>
          <a:prstGeom prst="rect">
            <a:avLst/>
          </a:prstGeom>
          <a:noFill/>
          <a:ln w="9525">
            <a:noFill/>
            <a:miter lim="800000"/>
            <a:headEnd/>
            <a:tailEnd/>
          </a:ln>
        </p:spPr>
        <p:txBody>
          <a:bodyPr rot="0" vert="horz" wrap="square" lIns="91440" tIns="45719" rIns="91440" bIns="45719" anchor="t" anchorCtr="0">
            <a:no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914413">
              <a:defRPr/>
            </a:pPr>
            <a:r>
              <a:rPr lang="en-GB" sz="1700" b="1" dirty="0">
                <a:solidFill>
                  <a:srgbClr val="0070C0"/>
                </a:solidFill>
                <a:latin typeface="Verdana" panose="020B0604030504040204" pitchFamily="34" charset="0"/>
                <a:ea typeface="Verdana" panose="020B0604030504040204" pitchFamily="34" charset="0"/>
              </a:rPr>
              <a:t>Mortality Data Summary</a:t>
            </a:r>
          </a:p>
          <a:p>
            <a:pPr marL="282738" indent="-282738" defTabSz="914413">
              <a:buFont typeface="Arial" panose="020B0604020202020204" pitchFamily="34" charset="0"/>
              <a:buChar char="•"/>
              <a:defRPr/>
            </a:pPr>
            <a:r>
              <a:rPr lang="en-GB" dirty="0">
                <a:solidFill>
                  <a:srgbClr val="325A8A"/>
                </a:solidFill>
                <a:latin typeface="Verdana" panose="020B0604030504040204" pitchFamily="34" charset="0"/>
                <a:ea typeface="Verdana" panose="020B0604030504040204" pitchFamily="34" charset="0"/>
              </a:rPr>
              <a:t>The crude mortality rate has seen a recent increase reported in July 2025 to 1.24% compared to the previous figure of 1.2% in June 2025. </a:t>
            </a:r>
          </a:p>
          <a:p>
            <a:pPr marL="282738" indent="-282738" defTabSz="914413">
              <a:buFont typeface="Arial" panose="020B0604020202020204" pitchFamily="34" charset="0"/>
              <a:buChar char="•"/>
              <a:defRPr/>
            </a:pPr>
            <a:r>
              <a:rPr lang="en-GB" dirty="0">
                <a:solidFill>
                  <a:srgbClr val="325A8A"/>
                </a:solidFill>
                <a:latin typeface="Verdana" panose="020B0604030504040204" pitchFamily="34" charset="0"/>
                <a:ea typeface="Verdana" panose="020B0604030504040204" pitchFamily="34" charset="0"/>
              </a:rPr>
              <a:t>Crude mortality over the last 4 years is within the control limits and the recent data reflects the predicted decline of mortality as expected during summer months</a:t>
            </a:r>
          </a:p>
          <a:p>
            <a:pPr marL="282738" indent="-282738" defTabSz="914413">
              <a:buFont typeface="Arial" panose="020B0604020202020204" pitchFamily="34" charset="0"/>
              <a:buChar char="•"/>
              <a:defRPr/>
            </a:pPr>
            <a:r>
              <a:rPr lang="en-GB" dirty="0">
                <a:solidFill>
                  <a:srgbClr val="325A8A"/>
                </a:solidFill>
                <a:latin typeface="Verdana" panose="020B0604030504040204" pitchFamily="34" charset="0"/>
                <a:ea typeface="Verdana" panose="020B0604030504040204" pitchFamily="34" charset="0"/>
              </a:rPr>
              <a:t>The summary of deaths in the Emergency Department shows a significant reduction in deaths in recent months. </a:t>
            </a:r>
          </a:p>
          <a:p>
            <a:pPr defTabSz="914413">
              <a:defRPr/>
            </a:pPr>
            <a:endParaRPr lang="en-GB" sz="1400" dirty="0">
              <a:solidFill>
                <a:srgbClr val="285087"/>
              </a:solidFill>
              <a:latin typeface="Calibri" panose="020F0502020204030204" pitchFamily="34" charset="0"/>
              <a:ea typeface="Calibri" panose="020F0502020204030204" pitchFamily="34" charset="0"/>
            </a:endParaRPr>
          </a:p>
        </p:txBody>
      </p:sp>
      <p:sp>
        <p:nvSpPr>
          <p:cNvPr id="11" name="TextBox 10">
            <a:extLst>
              <a:ext uri="{FF2B5EF4-FFF2-40B4-BE49-F238E27FC236}">
                <a16:creationId xmlns:a16="http://schemas.microsoft.com/office/drawing/2014/main" id="{5D042517-AD4B-51B6-DC8A-68758CE778B5}"/>
              </a:ext>
            </a:extLst>
          </p:cNvPr>
          <p:cNvSpPr txBox="1"/>
          <p:nvPr/>
        </p:nvSpPr>
        <p:spPr>
          <a:xfrm>
            <a:off x="1330936" y="6572865"/>
            <a:ext cx="7306231" cy="369460"/>
          </a:xfrm>
          <a:prstGeom prst="rect">
            <a:avLst/>
          </a:prstGeom>
          <a:noFill/>
        </p:spPr>
        <p:txBody>
          <a:bodyPr wrap="none" rtlCol="0">
            <a:spAutoFit/>
          </a:bodyPr>
          <a:lstStyle/>
          <a:p>
            <a:pPr defTabSz="914413"/>
            <a:r>
              <a:rPr lang="en-GB" sz="1801" b="1" dirty="0">
                <a:solidFill>
                  <a:srgbClr val="325A8A"/>
                </a:solidFill>
                <a:latin typeface="Calibri" panose="020F0502020204030204"/>
              </a:rPr>
              <a:t>The summary of deaths in the Emergency Department can be seen below: </a:t>
            </a:r>
          </a:p>
        </p:txBody>
      </p:sp>
      <p:pic>
        <p:nvPicPr>
          <p:cNvPr id="17" name="Picture 16">
            <a:extLst>
              <a:ext uri="{FF2B5EF4-FFF2-40B4-BE49-F238E27FC236}">
                <a16:creationId xmlns:a16="http://schemas.microsoft.com/office/drawing/2014/main" id="{9EC338B0-D10B-7B9B-3EB3-038C36C03DDD}"/>
              </a:ext>
            </a:extLst>
          </p:cNvPr>
          <p:cNvPicPr>
            <a:picLocks noChangeAspect="1"/>
          </p:cNvPicPr>
          <p:nvPr/>
        </p:nvPicPr>
        <p:blipFill>
          <a:blip r:embed="rId11"/>
          <a:stretch>
            <a:fillRect/>
          </a:stretch>
        </p:blipFill>
        <p:spPr>
          <a:xfrm>
            <a:off x="1320163" y="7075596"/>
            <a:ext cx="8119172" cy="3730100"/>
          </a:xfrm>
          <a:prstGeom prst="rect">
            <a:avLst/>
          </a:prstGeom>
        </p:spPr>
      </p:pic>
      <p:pic>
        <p:nvPicPr>
          <p:cNvPr id="3" name="Picture 2">
            <a:extLst>
              <a:ext uri="{FF2B5EF4-FFF2-40B4-BE49-F238E27FC236}">
                <a16:creationId xmlns:a16="http://schemas.microsoft.com/office/drawing/2014/main" id="{BF1F8720-0033-8561-9D89-B022F8ADF757}"/>
              </a:ext>
            </a:extLst>
          </p:cNvPr>
          <p:cNvPicPr>
            <a:picLocks noChangeAspect="1"/>
          </p:cNvPicPr>
          <p:nvPr/>
        </p:nvPicPr>
        <p:blipFill>
          <a:blip r:embed="rId12"/>
          <a:stretch>
            <a:fillRect/>
          </a:stretch>
        </p:blipFill>
        <p:spPr>
          <a:xfrm>
            <a:off x="280228" y="2200965"/>
            <a:ext cx="19333970" cy="3818799"/>
          </a:xfrm>
          <a:prstGeom prst="rect">
            <a:avLst/>
          </a:prstGeom>
        </p:spPr>
      </p:pic>
    </p:spTree>
    <p:extLst>
      <p:ext uri="{BB962C8B-B14F-4D97-AF65-F5344CB8AC3E}">
        <p14:creationId xmlns:p14="http://schemas.microsoft.com/office/powerpoint/2010/main" val="386262847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5765AC5-4285-A93F-31F7-3573F7C48A61}"/>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959E26C4-7274-0804-FFC2-A0BA53E70AC5}"/>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F2D5B22D-EEDE-5D50-5A34-BD71CB784AD2}"/>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32</a:t>
            </a:fld>
            <a:endParaRPr lang="en-GB"/>
          </a:p>
        </p:txBody>
      </p:sp>
      <p:sp>
        <p:nvSpPr>
          <p:cNvPr id="3" name="TextBox 2">
            <a:extLst>
              <a:ext uri="{FF2B5EF4-FFF2-40B4-BE49-F238E27FC236}">
                <a16:creationId xmlns:a16="http://schemas.microsoft.com/office/drawing/2014/main" id="{CE7CB1C4-987F-7177-7DFD-B79F7737DE8E}"/>
              </a:ext>
            </a:extLst>
          </p:cNvPr>
          <p:cNvSpPr txBox="1"/>
          <p:nvPr/>
        </p:nvSpPr>
        <p:spPr>
          <a:xfrm>
            <a:off x="-17588" y="-15498"/>
            <a:ext cx="20105688" cy="584775"/>
          </a:xfrm>
          <a:prstGeom prst="rect">
            <a:avLst/>
          </a:prstGeom>
          <a:solidFill>
            <a:srgbClr val="7EB0DE"/>
          </a:solidFill>
        </p:spPr>
        <p:txBody>
          <a:bodyPr wrap="square" rtlCol="0">
            <a:spAutoFit/>
          </a:bodyPr>
          <a:lstStyle/>
          <a:p>
            <a:pPr algn="ctr" defTabSz="1507937">
              <a:spcAft>
                <a:spcPts val="1979"/>
              </a:spcAft>
              <a:defRPr/>
            </a:pPr>
            <a:r>
              <a:rPr lang="en-GB" sz="3200" b="1" dirty="0">
                <a:solidFill>
                  <a:schemeClr val="bg1"/>
                </a:solidFill>
                <a:latin typeface="Calibri" panose="020F0502020204030204"/>
              </a:rPr>
              <a:t>Theatre Efficiency</a:t>
            </a:r>
          </a:p>
        </p:txBody>
      </p:sp>
      <p:cxnSp>
        <p:nvCxnSpPr>
          <p:cNvPr id="12" name="Straight Connector 11">
            <a:extLst>
              <a:ext uri="{FF2B5EF4-FFF2-40B4-BE49-F238E27FC236}">
                <a16:creationId xmlns:a16="http://schemas.microsoft.com/office/drawing/2014/main" id="{A5E86D77-49BD-934E-912C-BB10771DC2C4}"/>
              </a:ext>
            </a:extLst>
          </p:cNvPr>
          <p:cNvCxnSpPr/>
          <p:nvPr/>
        </p:nvCxnSpPr>
        <p:spPr>
          <a:xfrm>
            <a:off x="0" y="9388475"/>
            <a:ext cx="20105688" cy="0"/>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DBA19C20-84EA-EEC6-532E-24F58A09A425}"/>
              </a:ext>
            </a:extLst>
          </p:cNvPr>
          <p:cNvSpPr txBox="1"/>
          <p:nvPr/>
        </p:nvSpPr>
        <p:spPr>
          <a:xfrm>
            <a:off x="243556" y="9550960"/>
            <a:ext cx="19583400" cy="1631152"/>
          </a:xfrm>
          <a:prstGeom prst="rect">
            <a:avLst/>
          </a:prstGeom>
          <a:noFill/>
        </p:spPr>
        <p:txBody>
          <a:bodyPr wrap="square" rtlCol="0">
            <a:spAutoFit/>
          </a:bodyPr>
          <a:lstStyle/>
          <a:p>
            <a:r>
              <a:rPr lang="en-GB" b="1" dirty="0">
                <a:solidFill>
                  <a:schemeClr val="accent1"/>
                </a:solidFill>
                <a:latin typeface="Verdana" panose="020B0604030504040204" pitchFamily="34" charset="0"/>
                <a:ea typeface="Verdana" panose="020B0604030504040204" pitchFamily="34" charset="0"/>
              </a:rPr>
              <a:t>Actions/Updates</a:t>
            </a:r>
          </a:p>
          <a:p>
            <a:pPr marL="285750" indent="-285750">
              <a:lnSpc>
                <a:spcPct val="107000"/>
              </a:lnSpc>
              <a:spcAft>
                <a:spcPts val="800"/>
              </a:spcAft>
              <a:buFont typeface="Arial" panose="020B0604020202020204" pitchFamily="34" charset="0"/>
              <a:buChar char="•"/>
            </a:pPr>
            <a:r>
              <a:rPr lang="en-GB" dirty="0">
                <a:latin typeface="Verdana" panose="020B0604030504040204" pitchFamily="34" charset="0"/>
                <a:ea typeface="Verdana" panose="020B0604030504040204" pitchFamily="34" charset="0"/>
              </a:rPr>
              <a:t>The Planning Framework sets out enabling actions that must underpin the delivery priorities to successfully achieve the core service and changes required. These include value </a:t>
            </a:r>
            <a:r>
              <a:rPr lang="en-GB" sz="1800" dirty="0">
                <a:effectLst/>
                <a:latin typeface="Verdana" panose="020B0604030504040204" pitchFamily="34" charset="0"/>
                <a:ea typeface="Verdana" panose="020B0604030504040204" pitchFamily="34" charset="0"/>
                <a:cs typeface="Calibri" panose="020F0502020204030204" pitchFamily="34" charset="0"/>
              </a:rPr>
              <a:t>projects, digital innovations, workforce developments, financial sustainability and ways of working.  </a:t>
            </a:r>
            <a:r>
              <a:rPr lang="en-GB" sz="1800" dirty="0">
                <a:effectLst/>
                <a:latin typeface="Verdana" panose="020B0604030504040204" pitchFamily="34" charset="0"/>
                <a:ea typeface="Verdana" panose="020B0604030504040204" pitchFamily="34" charset="0"/>
                <a:cs typeface="Times New Roman" panose="02020603050405020304" pitchFamily="18" charset="0"/>
              </a:rPr>
              <a:t>The enabling actions and planning framework have been incorporated into SBUHB’s Theatre performance framework and work is currently underway to report against these measures.</a:t>
            </a:r>
          </a:p>
          <a:p>
            <a:pPr marL="285750" indent="-285750">
              <a:lnSpc>
                <a:spcPct val="107000"/>
              </a:lnSpc>
              <a:spcAft>
                <a:spcPts val="800"/>
              </a:spcAft>
              <a:buFont typeface="Arial" panose="020B0604020202020204" pitchFamily="34" charset="0"/>
              <a:buChar char="•"/>
            </a:pPr>
            <a:r>
              <a:rPr lang="en-GB" dirty="0">
                <a:latin typeface="Verdana" panose="020B0604030504040204" pitchFamily="34" charset="0"/>
                <a:ea typeface="Verdana" panose="020B0604030504040204" pitchFamily="34" charset="0"/>
                <a:cs typeface="Times New Roman" panose="02020603050405020304" pitchFamily="18" charset="0"/>
              </a:rPr>
              <a:t>A detailed theatre service update can be found in section three of the report.</a:t>
            </a:r>
          </a:p>
        </p:txBody>
      </p:sp>
      <p:pic>
        <p:nvPicPr>
          <p:cNvPr id="6" name="Picture 5">
            <a:extLst>
              <a:ext uri="{FF2B5EF4-FFF2-40B4-BE49-F238E27FC236}">
                <a16:creationId xmlns:a16="http://schemas.microsoft.com/office/drawing/2014/main" id="{01526D85-D81B-ED6C-6E00-B6304D37A813}"/>
              </a:ext>
            </a:extLst>
          </p:cNvPr>
          <p:cNvPicPr>
            <a:picLocks noChangeAspect="1"/>
          </p:cNvPicPr>
          <p:nvPr/>
        </p:nvPicPr>
        <p:blipFill>
          <a:blip r:embed="rId2"/>
          <a:stretch>
            <a:fillRect/>
          </a:stretch>
        </p:blipFill>
        <p:spPr>
          <a:xfrm>
            <a:off x="2087975" y="803546"/>
            <a:ext cx="7552101" cy="3372322"/>
          </a:xfrm>
          <a:prstGeom prst="rect">
            <a:avLst/>
          </a:prstGeom>
        </p:spPr>
      </p:pic>
      <p:pic>
        <p:nvPicPr>
          <p:cNvPr id="10" name="Picture 9">
            <a:extLst>
              <a:ext uri="{FF2B5EF4-FFF2-40B4-BE49-F238E27FC236}">
                <a16:creationId xmlns:a16="http://schemas.microsoft.com/office/drawing/2014/main" id="{933D022C-ECFE-23DF-F63C-C07A9A181EFC}"/>
              </a:ext>
            </a:extLst>
          </p:cNvPr>
          <p:cNvPicPr>
            <a:picLocks noChangeAspect="1"/>
          </p:cNvPicPr>
          <p:nvPr/>
        </p:nvPicPr>
        <p:blipFill>
          <a:blip r:embed="rId3"/>
          <a:stretch>
            <a:fillRect/>
          </a:stretch>
        </p:blipFill>
        <p:spPr>
          <a:xfrm>
            <a:off x="10758380" y="815820"/>
            <a:ext cx="7258129" cy="3360048"/>
          </a:xfrm>
          <a:prstGeom prst="rect">
            <a:avLst/>
          </a:prstGeom>
        </p:spPr>
      </p:pic>
      <p:pic>
        <p:nvPicPr>
          <p:cNvPr id="16" name="Picture 15">
            <a:extLst>
              <a:ext uri="{FF2B5EF4-FFF2-40B4-BE49-F238E27FC236}">
                <a16:creationId xmlns:a16="http://schemas.microsoft.com/office/drawing/2014/main" id="{DFA22C1A-2BAF-03BD-9D08-D74CC822CF91}"/>
              </a:ext>
            </a:extLst>
          </p:cNvPr>
          <p:cNvPicPr>
            <a:picLocks noChangeAspect="1"/>
          </p:cNvPicPr>
          <p:nvPr/>
        </p:nvPicPr>
        <p:blipFill>
          <a:blip r:embed="rId4"/>
          <a:stretch>
            <a:fillRect/>
          </a:stretch>
        </p:blipFill>
        <p:spPr>
          <a:xfrm>
            <a:off x="10758380" y="5062526"/>
            <a:ext cx="7258129" cy="3551187"/>
          </a:xfrm>
          <a:prstGeom prst="rect">
            <a:avLst/>
          </a:prstGeom>
        </p:spPr>
      </p:pic>
      <p:pic>
        <p:nvPicPr>
          <p:cNvPr id="18" name="Picture 17">
            <a:extLst>
              <a:ext uri="{FF2B5EF4-FFF2-40B4-BE49-F238E27FC236}">
                <a16:creationId xmlns:a16="http://schemas.microsoft.com/office/drawing/2014/main" id="{4289041F-9501-F85A-2197-B4898A9B3724}"/>
              </a:ext>
            </a:extLst>
          </p:cNvPr>
          <p:cNvPicPr>
            <a:picLocks noChangeAspect="1"/>
          </p:cNvPicPr>
          <p:nvPr/>
        </p:nvPicPr>
        <p:blipFill>
          <a:blip r:embed="rId5"/>
          <a:stretch>
            <a:fillRect/>
          </a:stretch>
        </p:blipFill>
        <p:spPr>
          <a:xfrm>
            <a:off x="2212924" y="5062525"/>
            <a:ext cx="7427152" cy="3551188"/>
          </a:xfrm>
          <a:prstGeom prst="rect">
            <a:avLst/>
          </a:prstGeom>
        </p:spPr>
      </p:pic>
    </p:spTree>
    <p:extLst>
      <p:ext uri="{BB962C8B-B14F-4D97-AF65-F5344CB8AC3E}">
        <p14:creationId xmlns:p14="http://schemas.microsoft.com/office/powerpoint/2010/main" val="126113823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DD08A56-7B4C-5655-CEEB-294DF9A99C3C}"/>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38370D2A-0B15-C387-6E34-0DACEA01FEB3}"/>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3F06FF55-14A0-E6C0-36E6-61EDF82862C2}"/>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33</a:t>
            </a:fld>
            <a:endParaRPr lang="en-GB"/>
          </a:p>
        </p:txBody>
      </p:sp>
      <p:sp>
        <p:nvSpPr>
          <p:cNvPr id="3" name="TextBox 2">
            <a:extLst>
              <a:ext uri="{FF2B5EF4-FFF2-40B4-BE49-F238E27FC236}">
                <a16:creationId xmlns:a16="http://schemas.microsoft.com/office/drawing/2014/main" id="{3878B593-B899-C8D7-07A5-820148ED758C}"/>
              </a:ext>
            </a:extLst>
          </p:cNvPr>
          <p:cNvSpPr txBox="1"/>
          <p:nvPr/>
        </p:nvSpPr>
        <p:spPr>
          <a:xfrm>
            <a:off x="-17588" y="-15498"/>
            <a:ext cx="20105688" cy="584775"/>
          </a:xfrm>
          <a:prstGeom prst="rect">
            <a:avLst/>
          </a:prstGeom>
          <a:solidFill>
            <a:srgbClr val="7EB0DE"/>
          </a:solidFill>
        </p:spPr>
        <p:txBody>
          <a:bodyPr wrap="square" rtlCol="0">
            <a:spAutoFit/>
          </a:bodyPr>
          <a:lstStyle/>
          <a:p>
            <a:pPr algn="ctr" defTabSz="1507937">
              <a:spcAft>
                <a:spcPts val="1979"/>
              </a:spcAft>
              <a:defRPr/>
            </a:pPr>
            <a:r>
              <a:rPr lang="en-GB" sz="3200" b="1" dirty="0">
                <a:solidFill>
                  <a:schemeClr val="bg1"/>
                </a:solidFill>
                <a:latin typeface="Calibri" panose="020F0502020204030204"/>
              </a:rPr>
              <a:t>Fractured Neck of Femur (NOF)</a:t>
            </a:r>
          </a:p>
        </p:txBody>
      </p:sp>
      <p:pic>
        <p:nvPicPr>
          <p:cNvPr id="6" name="Picture 5">
            <a:extLst>
              <a:ext uri="{FF2B5EF4-FFF2-40B4-BE49-F238E27FC236}">
                <a16:creationId xmlns:a16="http://schemas.microsoft.com/office/drawing/2014/main" id="{DD3BA501-EE6B-1295-7443-077DAA04ACD6}"/>
              </a:ext>
            </a:extLst>
          </p:cNvPr>
          <p:cNvPicPr>
            <a:picLocks noChangeAspect="1"/>
          </p:cNvPicPr>
          <p:nvPr/>
        </p:nvPicPr>
        <p:blipFill>
          <a:blip r:embed="rId2"/>
          <a:stretch>
            <a:fillRect/>
          </a:stretch>
        </p:blipFill>
        <p:spPr>
          <a:xfrm>
            <a:off x="2661443" y="716771"/>
            <a:ext cx="7180389" cy="3107850"/>
          </a:xfrm>
          <a:prstGeom prst="rect">
            <a:avLst/>
          </a:prstGeom>
        </p:spPr>
      </p:pic>
      <p:pic>
        <p:nvPicPr>
          <p:cNvPr id="9" name="Picture 8">
            <a:extLst>
              <a:ext uri="{FF2B5EF4-FFF2-40B4-BE49-F238E27FC236}">
                <a16:creationId xmlns:a16="http://schemas.microsoft.com/office/drawing/2014/main" id="{DA430364-A60E-C111-9141-B4043399D59E}"/>
              </a:ext>
            </a:extLst>
          </p:cNvPr>
          <p:cNvPicPr>
            <a:picLocks noChangeAspect="1"/>
          </p:cNvPicPr>
          <p:nvPr/>
        </p:nvPicPr>
        <p:blipFill>
          <a:blip r:embed="rId3"/>
          <a:stretch>
            <a:fillRect/>
          </a:stretch>
        </p:blipFill>
        <p:spPr>
          <a:xfrm>
            <a:off x="10895915" y="784493"/>
            <a:ext cx="6867765" cy="3040128"/>
          </a:xfrm>
          <a:prstGeom prst="rect">
            <a:avLst/>
          </a:prstGeom>
        </p:spPr>
      </p:pic>
      <p:pic>
        <p:nvPicPr>
          <p:cNvPr id="13" name="Picture 12">
            <a:extLst>
              <a:ext uri="{FF2B5EF4-FFF2-40B4-BE49-F238E27FC236}">
                <a16:creationId xmlns:a16="http://schemas.microsoft.com/office/drawing/2014/main" id="{AACAB4C7-B9F8-5BFE-3D31-0824ECD4412F}"/>
              </a:ext>
            </a:extLst>
          </p:cNvPr>
          <p:cNvPicPr>
            <a:picLocks noChangeAspect="1"/>
          </p:cNvPicPr>
          <p:nvPr/>
        </p:nvPicPr>
        <p:blipFill>
          <a:blip r:embed="rId4"/>
          <a:stretch>
            <a:fillRect/>
          </a:stretch>
        </p:blipFill>
        <p:spPr>
          <a:xfrm>
            <a:off x="2661442" y="7818083"/>
            <a:ext cx="7143525" cy="3266134"/>
          </a:xfrm>
          <a:prstGeom prst="rect">
            <a:avLst/>
          </a:prstGeom>
        </p:spPr>
      </p:pic>
      <p:pic>
        <p:nvPicPr>
          <p:cNvPr id="16" name="Picture 15">
            <a:extLst>
              <a:ext uri="{FF2B5EF4-FFF2-40B4-BE49-F238E27FC236}">
                <a16:creationId xmlns:a16="http://schemas.microsoft.com/office/drawing/2014/main" id="{5DEC93D0-F629-AB42-1EE9-3949EA84B016}"/>
              </a:ext>
            </a:extLst>
          </p:cNvPr>
          <p:cNvPicPr>
            <a:picLocks noChangeAspect="1"/>
          </p:cNvPicPr>
          <p:nvPr/>
        </p:nvPicPr>
        <p:blipFill>
          <a:blip r:embed="rId5"/>
          <a:stretch>
            <a:fillRect/>
          </a:stretch>
        </p:blipFill>
        <p:spPr>
          <a:xfrm>
            <a:off x="2795936" y="4236105"/>
            <a:ext cx="7009031" cy="3248625"/>
          </a:xfrm>
          <a:prstGeom prst="rect">
            <a:avLst/>
          </a:prstGeom>
        </p:spPr>
      </p:pic>
      <p:pic>
        <p:nvPicPr>
          <p:cNvPr id="19" name="Picture 18">
            <a:extLst>
              <a:ext uri="{FF2B5EF4-FFF2-40B4-BE49-F238E27FC236}">
                <a16:creationId xmlns:a16="http://schemas.microsoft.com/office/drawing/2014/main" id="{CF90597F-2113-678C-AFC8-0ECB68D2689D}"/>
              </a:ext>
            </a:extLst>
          </p:cNvPr>
          <p:cNvPicPr>
            <a:picLocks noChangeAspect="1"/>
          </p:cNvPicPr>
          <p:nvPr/>
        </p:nvPicPr>
        <p:blipFill>
          <a:blip r:embed="rId6"/>
          <a:stretch>
            <a:fillRect/>
          </a:stretch>
        </p:blipFill>
        <p:spPr>
          <a:xfrm>
            <a:off x="10895915" y="4236106"/>
            <a:ext cx="6867764" cy="3223618"/>
          </a:xfrm>
          <a:prstGeom prst="rect">
            <a:avLst/>
          </a:prstGeom>
        </p:spPr>
      </p:pic>
      <p:pic>
        <p:nvPicPr>
          <p:cNvPr id="22" name="Picture 21">
            <a:extLst>
              <a:ext uri="{FF2B5EF4-FFF2-40B4-BE49-F238E27FC236}">
                <a16:creationId xmlns:a16="http://schemas.microsoft.com/office/drawing/2014/main" id="{E6CFDDEC-4CA1-994A-8ECF-F2DC4C7EB938}"/>
              </a:ext>
            </a:extLst>
          </p:cNvPr>
          <p:cNvPicPr>
            <a:picLocks noChangeAspect="1"/>
          </p:cNvPicPr>
          <p:nvPr/>
        </p:nvPicPr>
        <p:blipFill>
          <a:blip r:embed="rId7"/>
          <a:stretch>
            <a:fillRect/>
          </a:stretch>
        </p:blipFill>
        <p:spPr>
          <a:xfrm>
            <a:off x="10895915" y="7799322"/>
            <a:ext cx="6867764" cy="3223618"/>
          </a:xfrm>
          <a:prstGeom prst="rect">
            <a:avLst/>
          </a:prstGeom>
        </p:spPr>
      </p:pic>
    </p:spTree>
    <p:extLst>
      <p:ext uri="{BB962C8B-B14F-4D97-AF65-F5344CB8AC3E}">
        <p14:creationId xmlns:p14="http://schemas.microsoft.com/office/powerpoint/2010/main" val="421119855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E984A3B-7F58-6B64-65D0-7A2C4344962F}"/>
            </a:ext>
          </a:extLst>
        </p:cNvPr>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C6C34A25-8F45-6A08-0EDD-197E1AF0ACF0}"/>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34</a:t>
            </a:fld>
            <a:endParaRPr lang="en-GB"/>
          </a:p>
        </p:txBody>
      </p:sp>
      <p:sp>
        <p:nvSpPr>
          <p:cNvPr id="3" name="TextBox 2">
            <a:extLst>
              <a:ext uri="{FF2B5EF4-FFF2-40B4-BE49-F238E27FC236}">
                <a16:creationId xmlns:a16="http://schemas.microsoft.com/office/drawing/2014/main" id="{80880F59-8F38-A71C-71F3-400D23269B60}"/>
              </a:ext>
            </a:extLst>
          </p:cNvPr>
          <p:cNvSpPr txBox="1"/>
          <p:nvPr/>
        </p:nvSpPr>
        <p:spPr>
          <a:xfrm>
            <a:off x="-17588" y="-15498"/>
            <a:ext cx="20105688" cy="584775"/>
          </a:xfrm>
          <a:prstGeom prst="rect">
            <a:avLst/>
          </a:prstGeom>
          <a:solidFill>
            <a:srgbClr val="7EB0DE"/>
          </a:solidFill>
        </p:spPr>
        <p:txBody>
          <a:bodyPr wrap="square" rtlCol="0">
            <a:spAutoFit/>
          </a:bodyPr>
          <a:lstStyle/>
          <a:p>
            <a:pPr algn="ctr" defTabSz="1507937">
              <a:spcAft>
                <a:spcPts val="1979"/>
              </a:spcAft>
              <a:defRPr/>
            </a:pPr>
            <a:r>
              <a:rPr lang="en-GB" sz="3200" b="1" dirty="0">
                <a:solidFill>
                  <a:schemeClr val="bg1"/>
                </a:solidFill>
                <a:latin typeface="Calibri" panose="020F0502020204030204"/>
              </a:rPr>
              <a:t>Primary Care</a:t>
            </a:r>
          </a:p>
        </p:txBody>
      </p:sp>
      <p:pic>
        <p:nvPicPr>
          <p:cNvPr id="5" name="Picture 4">
            <a:extLst>
              <a:ext uri="{FF2B5EF4-FFF2-40B4-BE49-F238E27FC236}">
                <a16:creationId xmlns:a16="http://schemas.microsoft.com/office/drawing/2014/main" id="{9A1EDC54-39D0-5B3A-297A-C665AB27376A}"/>
              </a:ext>
            </a:extLst>
          </p:cNvPr>
          <p:cNvPicPr>
            <a:picLocks noChangeAspect="1"/>
          </p:cNvPicPr>
          <p:nvPr/>
        </p:nvPicPr>
        <p:blipFill>
          <a:blip r:embed="rId2"/>
          <a:stretch>
            <a:fillRect/>
          </a:stretch>
        </p:blipFill>
        <p:spPr>
          <a:xfrm>
            <a:off x="394161" y="1523365"/>
            <a:ext cx="5972902" cy="3674854"/>
          </a:xfrm>
          <a:prstGeom prst="rect">
            <a:avLst/>
          </a:prstGeom>
        </p:spPr>
      </p:pic>
      <p:pic>
        <p:nvPicPr>
          <p:cNvPr id="8" name="Picture 7">
            <a:extLst>
              <a:ext uri="{FF2B5EF4-FFF2-40B4-BE49-F238E27FC236}">
                <a16:creationId xmlns:a16="http://schemas.microsoft.com/office/drawing/2014/main" id="{0D0E270F-B3C0-6146-B76D-8613FE204977}"/>
              </a:ext>
            </a:extLst>
          </p:cNvPr>
          <p:cNvPicPr>
            <a:picLocks noChangeAspect="1"/>
          </p:cNvPicPr>
          <p:nvPr/>
        </p:nvPicPr>
        <p:blipFill>
          <a:blip r:embed="rId3"/>
          <a:stretch>
            <a:fillRect/>
          </a:stretch>
        </p:blipFill>
        <p:spPr>
          <a:xfrm>
            <a:off x="7218761" y="1523365"/>
            <a:ext cx="5940153" cy="3674854"/>
          </a:xfrm>
          <a:prstGeom prst="rect">
            <a:avLst/>
          </a:prstGeom>
        </p:spPr>
      </p:pic>
      <p:pic>
        <p:nvPicPr>
          <p:cNvPr id="11" name="Picture 10">
            <a:extLst>
              <a:ext uri="{FF2B5EF4-FFF2-40B4-BE49-F238E27FC236}">
                <a16:creationId xmlns:a16="http://schemas.microsoft.com/office/drawing/2014/main" id="{C622635A-4C88-C6BF-111F-31BB3D2EEA4F}"/>
              </a:ext>
            </a:extLst>
          </p:cNvPr>
          <p:cNvPicPr>
            <a:picLocks noChangeAspect="1"/>
          </p:cNvPicPr>
          <p:nvPr/>
        </p:nvPicPr>
        <p:blipFill>
          <a:blip r:embed="rId4"/>
          <a:stretch>
            <a:fillRect/>
          </a:stretch>
        </p:blipFill>
        <p:spPr>
          <a:xfrm>
            <a:off x="13989466" y="1523365"/>
            <a:ext cx="5814233" cy="3674854"/>
          </a:xfrm>
          <a:prstGeom prst="rect">
            <a:avLst/>
          </a:prstGeom>
        </p:spPr>
      </p:pic>
      <p:pic>
        <p:nvPicPr>
          <p:cNvPr id="14" name="Picture 13">
            <a:extLst>
              <a:ext uri="{FF2B5EF4-FFF2-40B4-BE49-F238E27FC236}">
                <a16:creationId xmlns:a16="http://schemas.microsoft.com/office/drawing/2014/main" id="{DBC24CEB-F9D3-8182-51D5-E0895CB86211}"/>
              </a:ext>
            </a:extLst>
          </p:cNvPr>
          <p:cNvPicPr>
            <a:picLocks noChangeAspect="1"/>
          </p:cNvPicPr>
          <p:nvPr/>
        </p:nvPicPr>
        <p:blipFill>
          <a:blip r:embed="rId5"/>
          <a:stretch>
            <a:fillRect/>
          </a:stretch>
        </p:blipFill>
        <p:spPr>
          <a:xfrm>
            <a:off x="381678" y="6440416"/>
            <a:ext cx="6019015" cy="3674853"/>
          </a:xfrm>
          <a:prstGeom prst="rect">
            <a:avLst/>
          </a:prstGeom>
        </p:spPr>
      </p:pic>
      <p:pic>
        <p:nvPicPr>
          <p:cNvPr id="16" name="Picture 15">
            <a:extLst>
              <a:ext uri="{FF2B5EF4-FFF2-40B4-BE49-F238E27FC236}">
                <a16:creationId xmlns:a16="http://schemas.microsoft.com/office/drawing/2014/main" id="{2F4775A9-4CF9-F2BD-3EAC-86C314216270}"/>
              </a:ext>
            </a:extLst>
          </p:cNvPr>
          <p:cNvPicPr>
            <a:picLocks noChangeAspect="1"/>
          </p:cNvPicPr>
          <p:nvPr/>
        </p:nvPicPr>
        <p:blipFill>
          <a:blip r:embed="rId6"/>
          <a:stretch>
            <a:fillRect/>
          </a:stretch>
        </p:blipFill>
        <p:spPr>
          <a:xfrm>
            <a:off x="7379611" y="6345505"/>
            <a:ext cx="5962090" cy="3490684"/>
          </a:xfrm>
          <a:prstGeom prst="rect">
            <a:avLst/>
          </a:prstGeom>
        </p:spPr>
      </p:pic>
      <p:pic>
        <p:nvPicPr>
          <p:cNvPr id="20" name="Picture 19">
            <a:extLst>
              <a:ext uri="{FF2B5EF4-FFF2-40B4-BE49-F238E27FC236}">
                <a16:creationId xmlns:a16="http://schemas.microsoft.com/office/drawing/2014/main" id="{FB3440D2-0B0D-D513-E610-CDAA5A931C1E}"/>
              </a:ext>
            </a:extLst>
          </p:cNvPr>
          <p:cNvPicPr>
            <a:picLocks noChangeAspect="1"/>
          </p:cNvPicPr>
          <p:nvPr/>
        </p:nvPicPr>
        <p:blipFill>
          <a:blip r:embed="rId7"/>
          <a:stretch>
            <a:fillRect/>
          </a:stretch>
        </p:blipFill>
        <p:spPr>
          <a:xfrm>
            <a:off x="14025474" y="6345505"/>
            <a:ext cx="5817037" cy="3440480"/>
          </a:xfrm>
          <a:prstGeom prst="rect">
            <a:avLst/>
          </a:prstGeom>
        </p:spPr>
      </p:pic>
    </p:spTree>
    <p:extLst>
      <p:ext uri="{BB962C8B-B14F-4D97-AF65-F5344CB8AC3E}">
        <p14:creationId xmlns:p14="http://schemas.microsoft.com/office/powerpoint/2010/main" val="487489490"/>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F010A99-59F5-D174-3211-B99582167BC2}"/>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1E107FF8-AE10-3A52-7489-7E1B4E987F8B}"/>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marL="0" marR="0" lvl="0" indent="0" algn="l" defTabSz="1225143" rtl="0" eaLnBrk="1" fontAlgn="auto" latinLnBrk="0" hangingPunct="1">
              <a:lnSpc>
                <a:spcPct val="100000"/>
              </a:lnSpc>
              <a:spcBef>
                <a:spcPts val="0"/>
              </a:spcBef>
              <a:spcAft>
                <a:spcPts val="0"/>
              </a:spcAft>
              <a:buClrTx/>
              <a:buSzTx/>
              <a:buFontTx/>
              <a:buNone/>
              <a:tabLst/>
              <a:defRPr/>
            </a:pPr>
            <a:endParaRPr kumimoji="0" lang="en-GB" sz="2411"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4" name="Slide Number Placeholder 3">
            <a:extLst>
              <a:ext uri="{FF2B5EF4-FFF2-40B4-BE49-F238E27FC236}">
                <a16:creationId xmlns:a16="http://schemas.microsoft.com/office/drawing/2014/main" id="{DBC0B453-2189-5313-1BD8-56080028C455}"/>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pPr marL="0" marR="0" lvl="0" indent="0" algn="r" defTabSz="753969" rtl="0" eaLnBrk="1" fontAlgn="auto" latinLnBrk="0" hangingPunct="1">
              <a:lnSpc>
                <a:spcPct val="100000"/>
              </a:lnSpc>
              <a:spcBef>
                <a:spcPts val="0"/>
              </a:spcBef>
              <a:spcAft>
                <a:spcPts val="0"/>
              </a:spcAft>
              <a:buClrTx/>
              <a:buSzTx/>
              <a:buFontTx/>
              <a:buNone/>
              <a:tabLst/>
              <a:defRPr/>
            </a:pPr>
            <a:fld id="{1B571774-39BD-4D3C-8315-35C0B43D4F9A}" type="slidenum">
              <a:rPr kumimoji="0" lang="en-GB" sz="1484" b="0" i="0" u="none" strike="noStrike" kern="1200" cap="none" spc="0" normalizeH="0" baseline="0" noProof="0" smtClean="0">
                <a:ln>
                  <a:noFill/>
                </a:ln>
                <a:solidFill>
                  <a:prstClr val="black">
                    <a:tint val="82000"/>
                  </a:prstClr>
                </a:solidFill>
                <a:effectLst/>
                <a:uLnTx/>
                <a:uFillTx/>
                <a:latin typeface="Calibri" panose="020F0502020204030204"/>
                <a:ea typeface="+mn-ea"/>
                <a:cs typeface="+mn-cs"/>
              </a:rPr>
              <a:pPr marL="0" marR="0" lvl="0" indent="0" algn="r" defTabSz="753969" rtl="0" eaLnBrk="1" fontAlgn="auto" latinLnBrk="0" hangingPunct="1">
                <a:lnSpc>
                  <a:spcPct val="100000"/>
                </a:lnSpc>
                <a:spcBef>
                  <a:spcPts val="0"/>
                </a:spcBef>
                <a:spcAft>
                  <a:spcPts val="0"/>
                </a:spcAft>
                <a:buClrTx/>
                <a:buSzTx/>
                <a:buFontTx/>
                <a:buNone/>
                <a:tabLst/>
                <a:defRPr/>
              </a:pPr>
              <a:t>35</a:t>
            </a:fld>
            <a:endParaRPr kumimoji="0" lang="en-GB" sz="1484" b="0" i="0" u="none" strike="noStrike" kern="1200" cap="none" spc="0" normalizeH="0" baseline="0" noProof="0">
              <a:ln>
                <a:noFill/>
              </a:ln>
              <a:solidFill>
                <a:prstClr val="black">
                  <a:tint val="82000"/>
                </a:prstClr>
              </a:solidFill>
              <a:effectLst/>
              <a:uLnTx/>
              <a:uFillTx/>
              <a:latin typeface="Calibri" panose="020F0502020204030204"/>
              <a:ea typeface="+mn-ea"/>
              <a:cs typeface="+mn-cs"/>
            </a:endParaRPr>
          </a:p>
        </p:txBody>
      </p:sp>
      <p:sp>
        <p:nvSpPr>
          <p:cNvPr id="3" name="TextBox 2">
            <a:extLst>
              <a:ext uri="{FF2B5EF4-FFF2-40B4-BE49-F238E27FC236}">
                <a16:creationId xmlns:a16="http://schemas.microsoft.com/office/drawing/2014/main" id="{FB737A90-69E1-09A9-C1FD-C00E2838A09D}"/>
              </a:ext>
            </a:extLst>
          </p:cNvPr>
          <p:cNvSpPr txBox="1"/>
          <p:nvPr/>
        </p:nvSpPr>
        <p:spPr>
          <a:xfrm>
            <a:off x="0" y="-14068"/>
            <a:ext cx="20105688" cy="584775"/>
          </a:xfrm>
          <a:prstGeom prst="rect">
            <a:avLst/>
          </a:prstGeom>
          <a:solidFill>
            <a:srgbClr val="9E4ECA"/>
          </a:solidFill>
        </p:spPr>
        <p:txBody>
          <a:bodyPr wrap="square" rtlCol="0">
            <a:spAutoFit/>
          </a:bodyPr>
          <a:lstStyle/>
          <a:p>
            <a:pPr marL="0" marR="0" lvl="0" indent="0" algn="ctr" defTabSz="1507937" rtl="0" eaLnBrk="1" fontAlgn="auto" latinLnBrk="0" hangingPunct="1">
              <a:lnSpc>
                <a:spcPct val="100000"/>
              </a:lnSpc>
              <a:spcBef>
                <a:spcPts val="0"/>
              </a:spcBef>
              <a:spcAft>
                <a:spcPts val="1979"/>
              </a:spcAft>
              <a:buClrTx/>
              <a:buSzTx/>
              <a:buFontTx/>
              <a:buNone/>
              <a:tabLst/>
              <a:defRPr/>
            </a:pPr>
            <a:r>
              <a:rPr kumimoji="0" lang="en-GB" sz="3200" b="1" i="0" u="none" strike="noStrike" kern="1200" cap="none" spc="0" normalizeH="0" baseline="0" noProof="0" dirty="0">
                <a:ln>
                  <a:noFill/>
                </a:ln>
                <a:solidFill>
                  <a:prstClr val="white"/>
                </a:solidFill>
                <a:effectLst/>
                <a:uLnTx/>
                <a:uFillTx/>
                <a:latin typeface="Calibri" panose="020F0502020204030204"/>
                <a:ea typeface="+mn-ea"/>
                <a:cs typeface="+mn-cs"/>
              </a:rPr>
              <a:t>Care is delivered in safe and appropriate settings supported by innovative digital solutions</a:t>
            </a:r>
          </a:p>
        </p:txBody>
      </p:sp>
      <p:pic>
        <p:nvPicPr>
          <p:cNvPr id="6" name="Picture 5">
            <a:extLst>
              <a:ext uri="{FF2B5EF4-FFF2-40B4-BE49-F238E27FC236}">
                <a16:creationId xmlns:a16="http://schemas.microsoft.com/office/drawing/2014/main" id="{6F1EF878-73BC-6E4A-8DE4-28F5BAA2A875}"/>
              </a:ext>
            </a:extLst>
          </p:cNvPr>
          <p:cNvPicPr>
            <a:picLocks noChangeAspect="1"/>
          </p:cNvPicPr>
          <p:nvPr/>
        </p:nvPicPr>
        <p:blipFill>
          <a:blip r:embed="rId2"/>
          <a:stretch>
            <a:fillRect/>
          </a:stretch>
        </p:blipFill>
        <p:spPr>
          <a:xfrm>
            <a:off x="57789" y="573628"/>
            <a:ext cx="19990109" cy="1753519"/>
          </a:xfrm>
          <a:prstGeom prst="rect">
            <a:avLst/>
          </a:prstGeom>
        </p:spPr>
      </p:pic>
      <p:graphicFrame>
        <p:nvGraphicFramePr>
          <p:cNvPr id="5" name="Table 6">
            <a:extLst>
              <a:ext uri="{FF2B5EF4-FFF2-40B4-BE49-F238E27FC236}">
                <a16:creationId xmlns:a16="http://schemas.microsoft.com/office/drawing/2014/main" id="{0D8B76C3-F1B8-5607-E0EB-B2E983A85D98}"/>
              </a:ext>
            </a:extLst>
          </p:cNvPr>
          <p:cNvGraphicFramePr>
            <a:graphicFrameLocks noGrp="1"/>
          </p:cNvGraphicFramePr>
          <p:nvPr/>
        </p:nvGraphicFramePr>
        <p:xfrm>
          <a:off x="57789" y="2339011"/>
          <a:ext cx="19882644" cy="7360920"/>
        </p:xfrm>
        <a:graphic>
          <a:graphicData uri="http://schemas.openxmlformats.org/drawingml/2006/table">
            <a:tbl>
              <a:tblPr firstRow="1" bandRow="1">
                <a:tableStyleId>{5C22544A-7EE6-4342-B048-85BDC9FD1C3A}</a:tableStyleId>
              </a:tblPr>
              <a:tblGrid>
                <a:gridCol w="6870855">
                  <a:extLst>
                    <a:ext uri="{9D8B030D-6E8A-4147-A177-3AD203B41FA5}">
                      <a16:colId xmlns:a16="http://schemas.microsoft.com/office/drawing/2014/main" val="1003702167"/>
                    </a:ext>
                  </a:extLst>
                </a:gridCol>
                <a:gridCol w="7825012">
                  <a:extLst>
                    <a:ext uri="{9D8B030D-6E8A-4147-A177-3AD203B41FA5}">
                      <a16:colId xmlns:a16="http://schemas.microsoft.com/office/drawing/2014/main" val="4087940648"/>
                    </a:ext>
                  </a:extLst>
                </a:gridCol>
                <a:gridCol w="5186777">
                  <a:extLst>
                    <a:ext uri="{9D8B030D-6E8A-4147-A177-3AD203B41FA5}">
                      <a16:colId xmlns:a16="http://schemas.microsoft.com/office/drawing/2014/main" val="3278173679"/>
                    </a:ext>
                  </a:extLst>
                </a:gridCol>
              </a:tblGrid>
              <a:tr h="407501">
                <a:tc>
                  <a:txBody>
                    <a:bodyPr/>
                    <a:lstStyle/>
                    <a:p>
                      <a:r>
                        <a:rPr lang="en-GB" sz="2500" dirty="0"/>
                        <a:t>Quality Aspect</a:t>
                      </a:r>
                    </a:p>
                  </a:txBody>
                  <a:tcPr/>
                </a:tc>
                <a:tc>
                  <a:txBody>
                    <a:bodyPr/>
                    <a:lstStyle/>
                    <a:p>
                      <a:r>
                        <a:rPr lang="en-GB" sz="2500" dirty="0"/>
                        <a:t>Action</a:t>
                      </a:r>
                    </a:p>
                  </a:txBody>
                  <a:tcPr/>
                </a:tc>
                <a:tc>
                  <a:txBody>
                    <a:bodyPr/>
                    <a:lstStyle/>
                    <a:p>
                      <a:r>
                        <a:rPr lang="en-GB" sz="2500" dirty="0"/>
                        <a:t>Outcome</a:t>
                      </a:r>
                    </a:p>
                  </a:txBody>
                  <a:tcPr/>
                </a:tc>
                <a:extLst>
                  <a:ext uri="{0D108BD9-81ED-4DB2-BD59-A6C34878D82A}">
                    <a16:rowId xmlns:a16="http://schemas.microsoft.com/office/drawing/2014/main" val="3952503814"/>
                  </a:ext>
                </a:extLst>
              </a:tr>
              <a:tr h="1188807">
                <a:tc>
                  <a:txBody>
                    <a:bodyPr/>
                    <a:lstStyle/>
                    <a:p>
                      <a:r>
                        <a:rPr lang="en-GB" sz="2000" kern="1200" dirty="0">
                          <a:solidFill>
                            <a:schemeClr val="dk1"/>
                          </a:solidFill>
                          <a:latin typeface="Verdana" panose="020B0604030504040204" pitchFamily="34" charset="0"/>
                          <a:ea typeface="Verdana" panose="020B0604030504040204" pitchFamily="34" charset="0"/>
                          <a:cs typeface="+mn-cs"/>
                        </a:rPr>
                        <a:t>Care is delivered around the patient in the most appropriate setting as close to home as possible supported by digital and data solutions </a:t>
                      </a:r>
                    </a:p>
                  </a:txBody>
                  <a:tcPr/>
                </a:tc>
                <a:tc>
                  <a:txBody>
                    <a:bodyPr/>
                    <a:lstStyle/>
                    <a:p>
                      <a:pPr marL="342900" indent="-342900">
                        <a:buFont typeface="Arial" panose="020B0604020202020204" pitchFamily="34" charset="0"/>
                        <a:buChar char="•"/>
                      </a:pPr>
                      <a:r>
                        <a:rPr lang="en-GB" sz="2000" kern="1200" dirty="0">
                          <a:solidFill>
                            <a:schemeClr val="dk1"/>
                          </a:solidFill>
                          <a:latin typeface="Verdana" panose="020B0604030504040204" pitchFamily="34" charset="0"/>
                          <a:ea typeface="Verdana" panose="020B0604030504040204" pitchFamily="34" charset="0"/>
                          <a:cs typeface="+mn-cs"/>
                        </a:rPr>
                        <a:t>Implementation of Rio to support integrated teams in Mental Health, Learning Disabilities and Community Services.</a:t>
                      </a:r>
                    </a:p>
                    <a:p>
                      <a:pPr marL="342900" indent="-342900">
                        <a:buFont typeface="Arial" panose="020B0604020202020204" pitchFamily="34" charset="0"/>
                        <a:buChar char="•"/>
                      </a:pPr>
                      <a:r>
                        <a:rPr lang="en-GB" sz="2000" kern="1200" dirty="0">
                          <a:solidFill>
                            <a:schemeClr val="dk1"/>
                          </a:solidFill>
                          <a:latin typeface="Verdana" panose="020B0604030504040204" pitchFamily="34" charset="0"/>
                          <a:ea typeface="Verdana" panose="020B0604030504040204" pitchFamily="34" charset="0"/>
                          <a:cs typeface="+mn-cs"/>
                        </a:rPr>
                        <a:t>Increased access to services through the development of electronic self-referral forms for the population of Swansea Bay.</a:t>
                      </a:r>
                    </a:p>
                    <a:p>
                      <a:pPr marL="342900" indent="-342900">
                        <a:buFont typeface="Arial" panose="020B0604020202020204" pitchFamily="34" charset="0"/>
                        <a:buChar char="•"/>
                      </a:pPr>
                      <a:r>
                        <a:rPr lang="en-GB" sz="2000" kern="1200" dirty="0">
                          <a:solidFill>
                            <a:schemeClr val="dk1"/>
                          </a:solidFill>
                          <a:latin typeface="Verdana" panose="020B0604030504040204" pitchFamily="34" charset="0"/>
                          <a:ea typeface="Verdana" panose="020B0604030504040204" pitchFamily="34" charset="0"/>
                          <a:cs typeface="+mn-cs"/>
                        </a:rPr>
                        <a:t>Implementation of Digital Maternity to support a single pregnancy record with real time recording of information in community and hospital settings.</a:t>
                      </a:r>
                    </a:p>
                  </a:txBody>
                  <a:tcPr/>
                </a:tc>
                <a:tc>
                  <a:txBody>
                    <a:bodyPr/>
                    <a:lstStyle/>
                    <a:p>
                      <a:pPr marL="342900" indent="-342900">
                        <a:buFont typeface="Arial" panose="020B0604020202020204" pitchFamily="34" charset="0"/>
                        <a:buChar char="•"/>
                      </a:pPr>
                      <a:r>
                        <a:rPr lang="en-GB" sz="2000" kern="1200" dirty="0">
                          <a:solidFill>
                            <a:schemeClr val="dk1"/>
                          </a:solidFill>
                          <a:latin typeface="Verdana" panose="020B0604030504040204" pitchFamily="34" charset="0"/>
                          <a:ea typeface="Verdana" panose="020B0604030504040204" pitchFamily="34" charset="0"/>
                          <a:cs typeface="+mn-cs"/>
                        </a:rPr>
                        <a:t>750 users in integrated teams will be  supported by a digital solution in the community.</a:t>
                      </a:r>
                    </a:p>
                    <a:p>
                      <a:pPr marL="342900" indent="-342900">
                        <a:buFont typeface="Arial" panose="020B0604020202020204" pitchFamily="34" charset="0"/>
                        <a:buChar char="•"/>
                      </a:pPr>
                      <a:r>
                        <a:rPr lang="en-GB" sz="2000" kern="1200" dirty="0">
                          <a:solidFill>
                            <a:schemeClr val="dk1"/>
                          </a:solidFill>
                          <a:latin typeface="Verdana" panose="020B0604030504040204" pitchFamily="34" charset="0"/>
                          <a:ea typeface="Verdana" panose="020B0604030504040204" pitchFamily="34" charset="0"/>
                          <a:cs typeface="+mn-cs"/>
                        </a:rPr>
                        <a:t>Shared Care record for maternity with a patient facing app launching by end of March 2026.</a:t>
                      </a:r>
                    </a:p>
                  </a:txBody>
                  <a:tcPr/>
                </a:tc>
                <a:extLst>
                  <a:ext uri="{0D108BD9-81ED-4DB2-BD59-A6C34878D82A}">
                    <a16:rowId xmlns:a16="http://schemas.microsoft.com/office/drawing/2014/main" val="3866069235"/>
                  </a:ext>
                </a:extLst>
              </a:tr>
              <a:tr h="2656471">
                <a:tc>
                  <a:txBody>
                    <a:bodyPr/>
                    <a:lstStyle/>
                    <a:p>
                      <a:r>
                        <a:rPr lang="en-GB" sz="2000" dirty="0">
                          <a:latin typeface="Verdana" panose="020B0604030504040204" pitchFamily="34" charset="0"/>
                          <a:ea typeface="Verdana" panose="020B0604030504040204" pitchFamily="34" charset="0"/>
                        </a:rPr>
                        <a:t>We have a digitally inclusive culture where patients, clinicians and non-clinical colleagues work collaboratively to create effective and efficient services and patients are empowered to make informed and meaningful choices about their health.</a:t>
                      </a:r>
                    </a:p>
                  </a:txBody>
                  <a:tcPr/>
                </a:tc>
                <a:tc>
                  <a:txBody>
                    <a:bodyPr/>
                    <a:lstStyle/>
                    <a:p>
                      <a:pPr marL="0" indent="0" algn="l">
                        <a:buFont typeface="Arial" panose="020B0604020202020204" pitchFamily="34" charset="0"/>
                        <a:buNone/>
                      </a:pPr>
                      <a:r>
                        <a:rPr lang="en-GB" sz="2000" dirty="0">
                          <a:latin typeface="Verdana" panose="020B0604030504040204" pitchFamily="34" charset="0"/>
                          <a:ea typeface="Verdana" panose="020B0604030504040204" pitchFamily="34" charset="0"/>
                        </a:rPr>
                        <a:t>The digital platforms listed above will support clinicians to work collaboratively and effectively. Additionally, patients will be empowered to manage their own health through the increased adoption of:</a:t>
                      </a:r>
                    </a:p>
                    <a:p>
                      <a:pPr marL="342900" indent="-342900">
                        <a:buFont typeface="Arial" panose="020B0604020202020204" pitchFamily="34" charset="0"/>
                        <a:buChar char="•"/>
                      </a:pPr>
                      <a:r>
                        <a:rPr lang="en-GB" sz="2000" dirty="0">
                          <a:latin typeface="Verdana" panose="020B0604030504040204" pitchFamily="34" charset="0"/>
                          <a:ea typeface="Verdana" panose="020B0604030504040204" pitchFamily="34" charset="0"/>
                        </a:rPr>
                        <a:t>Swansea Bay Patient Portal (SBPO) in conjunction with the roll out of Hybrid Mail to improve patient communication by delivering outpatient letters digitally via the SBPP. </a:t>
                      </a:r>
                    </a:p>
                    <a:p>
                      <a:pPr marL="342900" indent="-342900">
                        <a:buFont typeface="Arial" panose="020B0604020202020204" pitchFamily="34" charset="0"/>
                        <a:buChar char="•"/>
                      </a:pPr>
                      <a:r>
                        <a:rPr lang="en-GB" sz="2000" dirty="0">
                          <a:latin typeface="Verdana" panose="020B0604030504040204" pitchFamily="34" charset="0"/>
                          <a:ea typeface="Verdana" panose="020B0604030504040204" pitchFamily="34" charset="0"/>
                        </a:rPr>
                        <a:t>Implementation of </a:t>
                      </a:r>
                      <a:r>
                        <a:rPr lang="en-GB" sz="2000" kern="1200" dirty="0">
                          <a:solidFill>
                            <a:schemeClr val="dk1"/>
                          </a:solidFill>
                          <a:latin typeface="Verdana" panose="020B0604030504040204" pitchFamily="34" charset="0"/>
                          <a:ea typeface="Verdana" panose="020B0604030504040204" pitchFamily="34" charset="0"/>
                          <a:cs typeface="+mn-cs"/>
                        </a:rPr>
                        <a:t>Digital Health Assessments (DHA’s) to include the Waiting Well holistic assessment question set.</a:t>
                      </a:r>
                    </a:p>
                    <a:p>
                      <a:pPr marL="342900" indent="-342900">
                        <a:buFont typeface="Arial" panose="020B0604020202020204" pitchFamily="34" charset="0"/>
                        <a:buChar char="•"/>
                      </a:pPr>
                      <a:r>
                        <a:rPr lang="en-GB" sz="2000" kern="1200" dirty="0">
                          <a:solidFill>
                            <a:schemeClr val="dk1"/>
                          </a:solidFill>
                          <a:latin typeface="Verdana" panose="020B0604030504040204" pitchFamily="34" charset="0"/>
                          <a:ea typeface="Verdana" panose="020B0604030504040204" pitchFamily="34" charset="0"/>
                          <a:cs typeface="+mn-cs"/>
                        </a:rPr>
                        <a:t>Pilot the use of artificial intelligence to increase the efficiency and timeliness of clinical coding. </a:t>
                      </a:r>
                    </a:p>
                  </a:txBody>
                  <a:tcPr/>
                </a:tc>
                <a:tc>
                  <a:txBody>
                    <a:bodyPr/>
                    <a:lstStyle/>
                    <a:p>
                      <a:pPr marL="342900" marR="0" lvl="0" indent="-342900" algn="l" defTabSz="1507937"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2000" kern="1200" dirty="0">
                          <a:solidFill>
                            <a:schemeClr val="dk1"/>
                          </a:solidFill>
                          <a:latin typeface="Verdana" panose="020B0604030504040204" pitchFamily="34" charset="0"/>
                          <a:ea typeface="Verdana" panose="020B0604030504040204" pitchFamily="34" charset="0"/>
                          <a:cs typeface="+mn-cs"/>
                        </a:rPr>
                        <a:t>Over 20,000 patients are accessing the portal, increasing by 500-1000 per week, empowering them to make informed and meaningful choices about their health.</a:t>
                      </a:r>
                    </a:p>
                    <a:p>
                      <a:pPr marL="342900" indent="-342900">
                        <a:buFont typeface="Arial" panose="020B0604020202020204" pitchFamily="34" charset="0"/>
                        <a:buChar char="•"/>
                      </a:pPr>
                      <a:r>
                        <a:rPr lang="en-GB" sz="2000" dirty="0">
                          <a:latin typeface="Verdana" panose="020B0604030504040204" pitchFamily="34" charset="0"/>
                          <a:ea typeface="Verdana" panose="020B0604030504040204" pitchFamily="34" charset="0"/>
                        </a:rPr>
                        <a:t>Effective and efficient services enabled by digital technology.</a:t>
                      </a:r>
                    </a:p>
                    <a:p>
                      <a:pPr marL="342900" indent="-342900">
                        <a:buFont typeface="Arial" panose="020B0604020202020204" pitchFamily="34" charset="0"/>
                        <a:buChar char="•"/>
                      </a:pPr>
                      <a:r>
                        <a:rPr lang="en-GB" sz="2000" dirty="0">
                          <a:latin typeface="Verdana" panose="020B0604030504040204" pitchFamily="34" charset="0"/>
                          <a:ea typeface="Verdana" panose="020B0604030504040204" pitchFamily="34" charset="0"/>
                        </a:rPr>
                        <a:t>Empowering patients to make informed and meaningful choices about their health.</a:t>
                      </a:r>
                    </a:p>
                    <a:p>
                      <a:pPr marL="342900" marR="0" lvl="0" indent="-342900" algn="l" defTabSz="1507937"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2000" kern="1200" noProof="0" dirty="0">
                          <a:solidFill>
                            <a:schemeClr val="dk1"/>
                          </a:solidFill>
                          <a:latin typeface="Verdana" panose="020B0604030504040204" pitchFamily="34" charset="0"/>
                          <a:ea typeface="Verdana" panose="020B0604030504040204" pitchFamily="34" charset="0"/>
                          <a:cs typeface="+mn-cs"/>
                          <a:sym typeface="Helvetica Neue"/>
                        </a:rPr>
                        <a:t>Data </a:t>
                      </a:r>
                      <a:r>
                        <a:rPr lang="en-GB" sz="2000" kern="1200" dirty="0">
                          <a:solidFill>
                            <a:schemeClr val="dk1"/>
                          </a:solidFill>
                          <a:latin typeface="Verdana" panose="020B0604030504040204" pitchFamily="34" charset="0"/>
                          <a:ea typeface="Verdana" panose="020B0604030504040204" pitchFamily="34" charset="0"/>
                          <a:cs typeface="+mn-cs"/>
                        </a:rPr>
                        <a:t>insights will inform clinical and operational decisions to improve patient outcomes</a:t>
                      </a:r>
                      <a:endParaRPr lang="en-GB" sz="2000" kern="1200" noProof="0" dirty="0">
                        <a:solidFill>
                          <a:schemeClr val="dk1"/>
                        </a:solidFill>
                        <a:latin typeface="Verdana" panose="020B0604030504040204" pitchFamily="34" charset="0"/>
                        <a:ea typeface="Verdana" panose="020B0604030504040204" pitchFamily="34" charset="0"/>
                        <a:cs typeface="+mn-cs"/>
                      </a:endParaRPr>
                    </a:p>
                  </a:txBody>
                  <a:tcPr/>
                </a:tc>
                <a:extLst>
                  <a:ext uri="{0D108BD9-81ED-4DB2-BD59-A6C34878D82A}">
                    <a16:rowId xmlns:a16="http://schemas.microsoft.com/office/drawing/2014/main" val="1544158042"/>
                  </a:ext>
                </a:extLst>
              </a:tr>
            </a:tbl>
          </a:graphicData>
        </a:graphic>
      </p:graphicFrame>
    </p:spTree>
    <p:extLst>
      <p:ext uri="{BB962C8B-B14F-4D97-AF65-F5344CB8AC3E}">
        <p14:creationId xmlns:p14="http://schemas.microsoft.com/office/powerpoint/2010/main" val="1609715334"/>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A9ED833-2F96-3495-A61A-28A29987FA38}"/>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ED93927D-3E22-BDE9-CB85-FD8F6F5C74C1}"/>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marL="0" marR="0" lvl="0" indent="0" algn="l" defTabSz="1225143" rtl="0" eaLnBrk="1" fontAlgn="auto" latinLnBrk="0" hangingPunct="1">
              <a:lnSpc>
                <a:spcPct val="100000"/>
              </a:lnSpc>
              <a:spcBef>
                <a:spcPts val="0"/>
              </a:spcBef>
              <a:spcAft>
                <a:spcPts val="0"/>
              </a:spcAft>
              <a:buClrTx/>
              <a:buSzTx/>
              <a:buFontTx/>
              <a:buNone/>
              <a:tabLst/>
              <a:defRPr/>
            </a:pPr>
            <a:endParaRPr kumimoji="0" lang="en-GB" sz="2411"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4" name="Slide Number Placeholder 3">
            <a:extLst>
              <a:ext uri="{FF2B5EF4-FFF2-40B4-BE49-F238E27FC236}">
                <a16:creationId xmlns:a16="http://schemas.microsoft.com/office/drawing/2014/main" id="{F7429847-3169-C0C2-03D5-E47BF2B38BA4}"/>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pPr marL="0" marR="0" lvl="0" indent="0" algn="r" defTabSz="753969" rtl="0" eaLnBrk="1" fontAlgn="auto" latinLnBrk="0" hangingPunct="1">
              <a:lnSpc>
                <a:spcPct val="100000"/>
              </a:lnSpc>
              <a:spcBef>
                <a:spcPts val="0"/>
              </a:spcBef>
              <a:spcAft>
                <a:spcPts val="0"/>
              </a:spcAft>
              <a:buClrTx/>
              <a:buSzTx/>
              <a:buFontTx/>
              <a:buNone/>
              <a:tabLst/>
              <a:defRPr/>
            </a:pPr>
            <a:fld id="{1B571774-39BD-4D3C-8315-35C0B43D4F9A}" type="slidenum">
              <a:rPr kumimoji="0" lang="en-GB" sz="1484" b="0" i="0" u="none" strike="noStrike" kern="1200" cap="none" spc="0" normalizeH="0" baseline="0" noProof="0" smtClean="0">
                <a:ln>
                  <a:noFill/>
                </a:ln>
                <a:solidFill>
                  <a:prstClr val="black">
                    <a:tint val="82000"/>
                  </a:prstClr>
                </a:solidFill>
                <a:effectLst/>
                <a:uLnTx/>
                <a:uFillTx/>
                <a:latin typeface="Calibri" panose="020F0502020204030204"/>
                <a:ea typeface="+mn-ea"/>
                <a:cs typeface="+mn-cs"/>
              </a:rPr>
              <a:pPr marL="0" marR="0" lvl="0" indent="0" algn="r" defTabSz="753969" rtl="0" eaLnBrk="1" fontAlgn="auto" latinLnBrk="0" hangingPunct="1">
                <a:lnSpc>
                  <a:spcPct val="100000"/>
                </a:lnSpc>
                <a:spcBef>
                  <a:spcPts val="0"/>
                </a:spcBef>
                <a:spcAft>
                  <a:spcPts val="0"/>
                </a:spcAft>
                <a:buClrTx/>
                <a:buSzTx/>
                <a:buFontTx/>
                <a:buNone/>
                <a:tabLst/>
                <a:defRPr/>
              </a:pPr>
              <a:t>36</a:t>
            </a:fld>
            <a:endParaRPr kumimoji="0" lang="en-GB" sz="1484" b="0" i="0" u="none" strike="noStrike" kern="1200" cap="none" spc="0" normalizeH="0" baseline="0" noProof="0">
              <a:ln>
                <a:noFill/>
              </a:ln>
              <a:solidFill>
                <a:prstClr val="black">
                  <a:tint val="82000"/>
                </a:prstClr>
              </a:solidFill>
              <a:effectLst/>
              <a:uLnTx/>
              <a:uFillTx/>
              <a:latin typeface="Calibri" panose="020F0502020204030204"/>
              <a:ea typeface="+mn-ea"/>
              <a:cs typeface="+mn-cs"/>
            </a:endParaRPr>
          </a:p>
        </p:txBody>
      </p:sp>
      <p:sp>
        <p:nvSpPr>
          <p:cNvPr id="3" name="TextBox 2">
            <a:extLst>
              <a:ext uri="{FF2B5EF4-FFF2-40B4-BE49-F238E27FC236}">
                <a16:creationId xmlns:a16="http://schemas.microsoft.com/office/drawing/2014/main" id="{17E1F453-693A-765D-CB54-1651DB85BD81}"/>
              </a:ext>
            </a:extLst>
          </p:cNvPr>
          <p:cNvSpPr txBox="1"/>
          <p:nvPr/>
        </p:nvSpPr>
        <p:spPr>
          <a:xfrm>
            <a:off x="0" y="-14068"/>
            <a:ext cx="20105688" cy="584775"/>
          </a:xfrm>
          <a:prstGeom prst="rect">
            <a:avLst/>
          </a:prstGeom>
          <a:solidFill>
            <a:srgbClr val="9E4ECA"/>
          </a:solidFill>
        </p:spPr>
        <p:txBody>
          <a:bodyPr wrap="square" rtlCol="0">
            <a:spAutoFit/>
          </a:bodyPr>
          <a:lstStyle/>
          <a:p>
            <a:pPr marL="0" marR="0" lvl="0" indent="0" algn="ctr" defTabSz="1507937" rtl="0" eaLnBrk="1" fontAlgn="auto" latinLnBrk="0" hangingPunct="1">
              <a:lnSpc>
                <a:spcPct val="100000"/>
              </a:lnSpc>
              <a:spcBef>
                <a:spcPts val="0"/>
              </a:spcBef>
              <a:spcAft>
                <a:spcPts val="1979"/>
              </a:spcAft>
              <a:buClrTx/>
              <a:buSzTx/>
              <a:buFontTx/>
              <a:buNone/>
              <a:tabLst/>
              <a:defRPr/>
            </a:pPr>
            <a:r>
              <a:rPr kumimoji="0" lang="en-GB" sz="3200" b="1" i="0" u="none" strike="noStrike" kern="1200" cap="none" spc="0" normalizeH="0" baseline="0" noProof="0" dirty="0">
                <a:ln>
                  <a:noFill/>
                </a:ln>
                <a:solidFill>
                  <a:prstClr val="white"/>
                </a:solidFill>
                <a:effectLst/>
                <a:uLnTx/>
                <a:uFillTx/>
                <a:latin typeface="Calibri" panose="020F0502020204030204"/>
                <a:ea typeface="+mn-ea"/>
                <a:cs typeface="+mn-cs"/>
              </a:rPr>
              <a:t>Care is delivered in safe and appropriate settings supported by innovative digital solutions</a:t>
            </a:r>
          </a:p>
        </p:txBody>
      </p:sp>
      <p:pic>
        <p:nvPicPr>
          <p:cNvPr id="6" name="Picture 5">
            <a:extLst>
              <a:ext uri="{FF2B5EF4-FFF2-40B4-BE49-F238E27FC236}">
                <a16:creationId xmlns:a16="http://schemas.microsoft.com/office/drawing/2014/main" id="{5ACE6825-6DF2-96C5-DE9C-24E3687A003F}"/>
              </a:ext>
            </a:extLst>
          </p:cNvPr>
          <p:cNvPicPr>
            <a:picLocks noChangeAspect="1"/>
          </p:cNvPicPr>
          <p:nvPr/>
        </p:nvPicPr>
        <p:blipFill>
          <a:blip r:embed="rId2"/>
          <a:stretch>
            <a:fillRect/>
          </a:stretch>
        </p:blipFill>
        <p:spPr>
          <a:xfrm>
            <a:off x="57789" y="573628"/>
            <a:ext cx="19990109" cy="1753519"/>
          </a:xfrm>
          <a:prstGeom prst="rect">
            <a:avLst/>
          </a:prstGeom>
        </p:spPr>
      </p:pic>
      <p:graphicFrame>
        <p:nvGraphicFramePr>
          <p:cNvPr id="5" name="Table 6">
            <a:extLst>
              <a:ext uri="{FF2B5EF4-FFF2-40B4-BE49-F238E27FC236}">
                <a16:creationId xmlns:a16="http://schemas.microsoft.com/office/drawing/2014/main" id="{F6E5836F-0671-BB93-B124-CD9DBBFA3171}"/>
              </a:ext>
            </a:extLst>
          </p:cNvPr>
          <p:cNvGraphicFramePr>
            <a:graphicFrameLocks noGrp="1"/>
          </p:cNvGraphicFramePr>
          <p:nvPr/>
        </p:nvGraphicFramePr>
        <p:xfrm>
          <a:off x="57789" y="2347413"/>
          <a:ext cx="19882644" cy="9098280"/>
        </p:xfrm>
        <a:graphic>
          <a:graphicData uri="http://schemas.openxmlformats.org/drawingml/2006/table">
            <a:tbl>
              <a:tblPr firstRow="1" bandRow="1">
                <a:tableStyleId>{5C22544A-7EE6-4342-B048-85BDC9FD1C3A}</a:tableStyleId>
              </a:tblPr>
              <a:tblGrid>
                <a:gridCol w="5499255">
                  <a:extLst>
                    <a:ext uri="{9D8B030D-6E8A-4147-A177-3AD203B41FA5}">
                      <a16:colId xmlns:a16="http://schemas.microsoft.com/office/drawing/2014/main" val="1003702167"/>
                    </a:ext>
                  </a:extLst>
                </a:gridCol>
                <a:gridCol w="9601200">
                  <a:extLst>
                    <a:ext uri="{9D8B030D-6E8A-4147-A177-3AD203B41FA5}">
                      <a16:colId xmlns:a16="http://schemas.microsoft.com/office/drawing/2014/main" val="4087940648"/>
                    </a:ext>
                  </a:extLst>
                </a:gridCol>
                <a:gridCol w="4782189">
                  <a:extLst>
                    <a:ext uri="{9D8B030D-6E8A-4147-A177-3AD203B41FA5}">
                      <a16:colId xmlns:a16="http://schemas.microsoft.com/office/drawing/2014/main" val="3278173679"/>
                    </a:ext>
                  </a:extLst>
                </a:gridCol>
              </a:tblGrid>
              <a:tr h="407501">
                <a:tc>
                  <a:txBody>
                    <a:bodyPr/>
                    <a:lstStyle/>
                    <a:p>
                      <a:r>
                        <a:rPr lang="en-GB" sz="2500" dirty="0"/>
                        <a:t>Quality Aspect</a:t>
                      </a:r>
                    </a:p>
                  </a:txBody>
                  <a:tcPr/>
                </a:tc>
                <a:tc>
                  <a:txBody>
                    <a:bodyPr/>
                    <a:lstStyle/>
                    <a:p>
                      <a:r>
                        <a:rPr lang="en-GB" sz="2500" dirty="0"/>
                        <a:t>Action</a:t>
                      </a:r>
                    </a:p>
                  </a:txBody>
                  <a:tcPr/>
                </a:tc>
                <a:tc>
                  <a:txBody>
                    <a:bodyPr/>
                    <a:lstStyle/>
                    <a:p>
                      <a:r>
                        <a:rPr lang="en-GB" sz="2500" dirty="0"/>
                        <a:t>Outcome</a:t>
                      </a:r>
                    </a:p>
                  </a:txBody>
                  <a:tcPr/>
                </a:tc>
                <a:extLst>
                  <a:ext uri="{0D108BD9-81ED-4DB2-BD59-A6C34878D82A}">
                    <a16:rowId xmlns:a16="http://schemas.microsoft.com/office/drawing/2014/main" val="3952503814"/>
                  </a:ext>
                </a:extLst>
              </a:tr>
              <a:tr h="2656471">
                <a:tc>
                  <a:txBody>
                    <a:bodyPr/>
                    <a:lstStyle/>
                    <a:p>
                      <a:r>
                        <a:rPr lang="en-GB" sz="2000" dirty="0">
                          <a:latin typeface="Verdana" panose="020B0604030504040204" pitchFamily="34" charset="0"/>
                          <a:ea typeface="Verdana" panose="020B0604030504040204" pitchFamily="34" charset="0"/>
                        </a:rPr>
                        <a:t>Secure, trusted and insightful data and digital platforms empower staff to deliver more and higher quality care and improved patient outcomes and population health </a:t>
                      </a:r>
                    </a:p>
                  </a:txBody>
                  <a:tcPr/>
                </a:tc>
                <a:tc>
                  <a:txBody>
                    <a:bodyPr/>
                    <a:lstStyle/>
                    <a:p>
                      <a:pPr marL="342900" lvl="0" indent="-342900">
                        <a:buFont typeface="Arial" panose="020B0604020202020204" pitchFamily="34" charset="0"/>
                        <a:buChar char="•"/>
                      </a:pPr>
                      <a:r>
                        <a:rPr lang="en-GB" sz="2000" kern="1200" dirty="0">
                          <a:solidFill>
                            <a:schemeClr val="dk1"/>
                          </a:solidFill>
                          <a:effectLst/>
                          <a:latin typeface="Verdana" panose="020B0604030504040204" pitchFamily="34" charset="0"/>
                          <a:ea typeface="Verdana" panose="020B0604030504040204" pitchFamily="34" charset="0"/>
                          <a:cs typeface="+mn-cs"/>
                        </a:rPr>
                        <a:t>Implementation of a new pathology digital system (LIMS2.0)</a:t>
                      </a:r>
                    </a:p>
                    <a:p>
                      <a:pPr marL="342900" lvl="0" indent="-342900">
                        <a:buFont typeface="Arial" panose="020B0604020202020204" pitchFamily="34" charset="0"/>
                        <a:buChar char="•"/>
                      </a:pPr>
                      <a:r>
                        <a:rPr lang="en-GB" sz="2000" kern="1200" dirty="0">
                          <a:solidFill>
                            <a:schemeClr val="dk1"/>
                          </a:solidFill>
                          <a:effectLst/>
                          <a:latin typeface="Verdana" panose="020B0604030504040204" pitchFamily="34" charset="0"/>
                          <a:ea typeface="Verdana" panose="020B0604030504040204" pitchFamily="34" charset="0"/>
                          <a:cs typeface="+mn-cs"/>
                        </a:rPr>
                        <a:t>Implementation of a new Radiology Information System and Picture Archiving and Communication System (PACS).</a:t>
                      </a:r>
                    </a:p>
                    <a:p>
                      <a:pPr marL="342900" lvl="0" indent="-342900">
                        <a:buFont typeface="Arial" panose="020B0604020202020204" pitchFamily="34" charset="0"/>
                        <a:buChar char="•"/>
                      </a:pPr>
                      <a:r>
                        <a:rPr lang="en-GB" sz="2000" kern="1200" dirty="0">
                          <a:solidFill>
                            <a:schemeClr val="dk1"/>
                          </a:solidFill>
                          <a:effectLst/>
                          <a:latin typeface="Verdana" panose="020B0604030504040204" pitchFamily="34" charset="0"/>
                          <a:ea typeface="Verdana" panose="020B0604030504040204" pitchFamily="34" charset="0"/>
                          <a:cs typeface="+mn-cs"/>
                        </a:rPr>
                        <a:t>Enhancements to Signal functionality to support patient flow.</a:t>
                      </a:r>
                    </a:p>
                    <a:p>
                      <a:pPr marL="342900" lvl="0" indent="-342900">
                        <a:buFont typeface="Arial" panose="020B0604020202020204" pitchFamily="34" charset="0"/>
                        <a:buChar char="•"/>
                      </a:pPr>
                      <a:r>
                        <a:rPr lang="en-GB" sz="2000" kern="1200" dirty="0">
                          <a:solidFill>
                            <a:schemeClr val="dk1"/>
                          </a:solidFill>
                          <a:effectLst/>
                          <a:latin typeface="Verdana" panose="020B0604030504040204" pitchFamily="34" charset="0"/>
                          <a:ea typeface="Verdana" panose="020B0604030504040204" pitchFamily="34" charset="0"/>
                          <a:cs typeface="+mn-cs"/>
                        </a:rPr>
                        <a:t>Implementation of Open Eyes to provide a digital eye care Electronic Patient Record (EPR).</a:t>
                      </a:r>
                    </a:p>
                    <a:p>
                      <a:pPr marL="342900" lvl="0" indent="-342900" algn="l" defTabSz="1507937" rtl="0" eaLnBrk="1" latinLnBrk="0" hangingPunct="1">
                        <a:buFont typeface="Arial" panose="020B0604020202020204" pitchFamily="34" charset="0"/>
                        <a:buChar char="•"/>
                      </a:pPr>
                      <a:r>
                        <a:rPr lang="en-GB" sz="2000" kern="1200" dirty="0">
                          <a:solidFill>
                            <a:schemeClr val="dk1"/>
                          </a:solidFill>
                          <a:effectLst/>
                          <a:latin typeface="Verdana" panose="020B0604030504040204" pitchFamily="34" charset="0"/>
                          <a:ea typeface="Verdana" panose="020B0604030504040204" pitchFamily="34" charset="0"/>
                          <a:cs typeface="+mn-cs"/>
                        </a:rPr>
                        <a:t>Go live of the WNCR paediatric module, in line with the National Programme.</a:t>
                      </a:r>
                    </a:p>
                    <a:p>
                      <a:pPr marL="342900" lvl="0" indent="-342900">
                        <a:buFont typeface="Arial" panose="020B0604020202020204" pitchFamily="34" charset="0"/>
                        <a:buChar char="•"/>
                      </a:pPr>
                      <a:r>
                        <a:rPr lang="en-GB" sz="2000" kern="1200" dirty="0">
                          <a:solidFill>
                            <a:schemeClr val="dk1"/>
                          </a:solidFill>
                          <a:effectLst/>
                          <a:latin typeface="Verdana" panose="020B0604030504040204" pitchFamily="34" charset="0"/>
                          <a:ea typeface="Verdana" panose="020B0604030504040204" pitchFamily="34" charset="0"/>
                          <a:cs typeface="+mn-cs"/>
                        </a:rPr>
                        <a:t>e-Prescribing and Medicines Management - Deliver successful integration with National Shared Medicines Record and Pharmacy Stock Control.</a:t>
                      </a:r>
                    </a:p>
                    <a:p>
                      <a:pPr marL="342900" marR="0" lvl="0" indent="-342900" algn="l" defTabSz="1507937"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2000" dirty="0">
                          <a:latin typeface="Verdana" panose="020B0604030504040204" pitchFamily="34" charset="0"/>
                          <a:ea typeface="Verdana" panose="020B0604030504040204" pitchFamily="34" charset="0"/>
                        </a:rPr>
                        <a:t>Implementation of Hospital Initiated Referral (HIR), </a:t>
                      </a:r>
                      <a:r>
                        <a:rPr lang="en-GB" sz="2000" kern="1200" dirty="0">
                          <a:solidFill>
                            <a:schemeClr val="dk1"/>
                          </a:solidFill>
                          <a:latin typeface="Verdana" panose="020B0604030504040204" pitchFamily="34" charset="0"/>
                          <a:ea typeface="Verdana" panose="020B0604030504040204" pitchFamily="34" charset="0"/>
                          <a:cs typeface="+mn-cs"/>
                        </a:rPr>
                        <a:t>enabling a consistent approach to dealing with referrals and a mechanism to monitor and analyse to inform service change</a:t>
                      </a:r>
                      <a:endParaRPr lang="en-GB" sz="2000" kern="1200" dirty="0">
                        <a:solidFill>
                          <a:schemeClr val="dk1"/>
                        </a:solidFill>
                        <a:effectLst/>
                        <a:latin typeface="Verdana" panose="020B0604030504040204" pitchFamily="34" charset="0"/>
                        <a:ea typeface="Verdana" panose="020B0604030504040204" pitchFamily="34" charset="0"/>
                        <a:cs typeface="+mn-cs"/>
                      </a:endParaRPr>
                    </a:p>
                    <a:p>
                      <a:pPr marL="342900" lvl="0" indent="-342900">
                        <a:buFont typeface="Arial" panose="020B0604020202020204" pitchFamily="34" charset="0"/>
                        <a:buChar char="•"/>
                      </a:pPr>
                      <a:r>
                        <a:rPr lang="en-GB" sz="2000" kern="1200" dirty="0">
                          <a:solidFill>
                            <a:schemeClr val="dk1"/>
                          </a:solidFill>
                          <a:effectLst/>
                          <a:latin typeface="Verdana" panose="020B0604030504040204" pitchFamily="34" charset="0"/>
                          <a:ea typeface="Verdana" panose="020B0604030504040204" pitchFamily="34" charset="0"/>
                          <a:cs typeface="+mn-cs"/>
                        </a:rPr>
                        <a:t>Implement the ED app to facilitate data capture of the WECDS and explore options for the procurement of a solution to support unscheduled care.</a:t>
                      </a:r>
                    </a:p>
                    <a:p>
                      <a:pPr marL="342900" lvl="0" indent="-342900">
                        <a:buFont typeface="Arial" panose="020B0604020202020204" pitchFamily="34" charset="0"/>
                        <a:buChar char="•"/>
                      </a:pPr>
                      <a:r>
                        <a:rPr lang="en-GB" sz="2000" kern="1200" dirty="0">
                          <a:solidFill>
                            <a:schemeClr val="dk1"/>
                          </a:solidFill>
                          <a:effectLst/>
                          <a:latin typeface="Verdana" panose="020B0604030504040204" pitchFamily="34" charset="0"/>
                          <a:ea typeface="Verdana" panose="020B0604030504040204" pitchFamily="34" charset="0"/>
                          <a:cs typeface="+mn-cs"/>
                        </a:rPr>
                        <a:t>Replacement of the core networks at Morriston and Singleton. </a:t>
                      </a:r>
                    </a:p>
                    <a:p>
                      <a:pPr marL="342900" lvl="0" indent="-342900">
                        <a:buFont typeface="Arial" panose="020B0604020202020204" pitchFamily="34" charset="0"/>
                        <a:buChar char="•"/>
                      </a:pPr>
                      <a:r>
                        <a:rPr lang="en-GB" sz="2000" kern="1200" dirty="0">
                          <a:solidFill>
                            <a:schemeClr val="dk1"/>
                          </a:solidFill>
                          <a:effectLst/>
                          <a:latin typeface="Verdana" panose="020B0604030504040204" pitchFamily="34" charset="0"/>
                          <a:ea typeface="Verdana" panose="020B0604030504040204" pitchFamily="34" charset="0"/>
                          <a:cs typeface="+mn-cs"/>
                        </a:rPr>
                        <a:t>Replacement of the Singleton Hospital network by replacing the hospital network switches which provide access to computers, video surveillance systems, and medical equipment.</a:t>
                      </a:r>
                    </a:p>
                    <a:p>
                      <a:pPr marL="342900" lvl="0" indent="-342900">
                        <a:buFont typeface="Arial" panose="020B0604020202020204" pitchFamily="34" charset="0"/>
                        <a:buChar char="•"/>
                      </a:pPr>
                      <a:r>
                        <a:rPr lang="en-GB" sz="2000" kern="1200" dirty="0">
                          <a:solidFill>
                            <a:schemeClr val="dk1"/>
                          </a:solidFill>
                          <a:effectLst/>
                          <a:latin typeface="Verdana" panose="020B0604030504040204" pitchFamily="34" charset="0"/>
                          <a:ea typeface="Verdana" panose="020B0604030504040204" pitchFamily="34" charset="0"/>
                          <a:cs typeface="+mn-cs"/>
                        </a:rPr>
                        <a:t>Replacement of the wireless network at Neath Port Talbot Hospital. </a:t>
                      </a:r>
                    </a:p>
                    <a:p>
                      <a:pPr marL="342900" lvl="0" indent="-342900">
                        <a:buFont typeface="Arial" panose="020B0604020202020204" pitchFamily="34" charset="0"/>
                        <a:buChar char="•"/>
                      </a:pPr>
                      <a:r>
                        <a:rPr lang="en-GB" sz="2000" kern="1200" dirty="0">
                          <a:solidFill>
                            <a:schemeClr val="dk1"/>
                          </a:solidFill>
                          <a:effectLst/>
                          <a:latin typeface="Verdana" panose="020B0604030504040204" pitchFamily="34" charset="0"/>
                          <a:ea typeface="Verdana" panose="020B0604030504040204" pitchFamily="34" charset="0"/>
                          <a:cs typeface="+mn-cs"/>
                        </a:rPr>
                        <a:t>The replacement of the computer backup system providing additional protection against cyber-attacks.</a:t>
                      </a:r>
                    </a:p>
                    <a:p>
                      <a:pPr marL="342900" lvl="0" indent="-342900">
                        <a:buFont typeface="Arial" panose="020B0604020202020204" pitchFamily="34" charset="0"/>
                        <a:buChar char="•"/>
                      </a:pPr>
                      <a:r>
                        <a:rPr lang="en-GB" sz="2000" dirty="0">
                          <a:latin typeface="Verdana" panose="020B0604030504040204" pitchFamily="34" charset="0"/>
                          <a:ea typeface="Verdana" panose="020B0604030504040204" pitchFamily="34" charset="0"/>
                        </a:rPr>
                        <a:t>A suite of Quality and Safety dashboards to visualise key measures reporting from multiple systems.</a:t>
                      </a:r>
                    </a:p>
                    <a:p>
                      <a:pPr marL="342900" lvl="0" indent="-342900">
                        <a:buFont typeface="Arial" panose="020B0604020202020204" pitchFamily="34" charset="0"/>
                        <a:buChar char="•"/>
                      </a:pPr>
                      <a:r>
                        <a:rPr lang="en-GB" sz="2000" dirty="0">
                          <a:latin typeface="Verdana" panose="020B0604030504040204" pitchFamily="34" charset="0"/>
                          <a:ea typeface="Verdana" panose="020B0604030504040204" pitchFamily="34" charset="0"/>
                        </a:rPr>
                        <a:t>Data literacy and Value training programme to support staff in the use of data and digital technology.</a:t>
                      </a:r>
                    </a:p>
                  </a:txBody>
                  <a:tcPr/>
                </a:tc>
                <a:tc>
                  <a:txBody>
                    <a:bodyPr/>
                    <a:lstStyle/>
                    <a:p>
                      <a:pPr marL="342900" marR="0" lvl="0" indent="-342900" algn="l" defTabSz="1507937"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2000" kern="1200" dirty="0">
                          <a:solidFill>
                            <a:schemeClr val="dk1"/>
                          </a:solidFill>
                          <a:effectLst/>
                          <a:latin typeface="Verdana" panose="020B0604030504040204" pitchFamily="34" charset="0"/>
                          <a:ea typeface="Verdana" panose="020B0604030504040204" pitchFamily="34" charset="0"/>
                          <a:cs typeface="+mn-cs"/>
                        </a:rPr>
                        <a:t>Implementation of key digital platforms to enable staff to deliver higher quality of care.</a:t>
                      </a:r>
                    </a:p>
                    <a:p>
                      <a:pPr marL="342900" marR="0" lvl="0" indent="-342900" algn="l" defTabSz="1507937"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2000" kern="1200" dirty="0">
                          <a:solidFill>
                            <a:schemeClr val="dk1"/>
                          </a:solidFill>
                          <a:effectLst/>
                          <a:latin typeface="Verdana" panose="020B0604030504040204" pitchFamily="34" charset="0"/>
                          <a:ea typeface="Verdana" panose="020B0604030504040204" pitchFamily="34" charset="0"/>
                          <a:cs typeface="+mn-cs"/>
                        </a:rPr>
                        <a:t>The refresh of infrastructure technology to strengthen the Health Board’s cyber resilience.</a:t>
                      </a:r>
                    </a:p>
                    <a:p>
                      <a:endParaRPr lang="en-GB" sz="2000" dirty="0">
                        <a:latin typeface="Verdana" panose="020B0604030504040204" pitchFamily="34" charset="0"/>
                        <a:ea typeface="Verdana" panose="020B0604030504040204" pitchFamily="34" charset="0"/>
                      </a:endParaRPr>
                    </a:p>
                    <a:p>
                      <a:pPr lvl="0">
                        <a:buNone/>
                      </a:pPr>
                      <a:endParaRPr lang="en-GB" sz="2000" dirty="0">
                        <a:latin typeface="Verdana" panose="020B0604030504040204" pitchFamily="34" charset="0"/>
                        <a:ea typeface="Verdana" panose="020B0604030504040204" pitchFamily="34" charset="0"/>
                      </a:endParaRPr>
                    </a:p>
                    <a:p>
                      <a:pPr lvl="0">
                        <a:buNone/>
                      </a:pPr>
                      <a:endParaRPr lang="en-GB" sz="2000" dirty="0">
                        <a:latin typeface="Verdana" panose="020B0604030504040204" pitchFamily="34" charset="0"/>
                        <a:ea typeface="Verdana" panose="020B0604030504040204" pitchFamily="34" charset="0"/>
                      </a:endParaRPr>
                    </a:p>
                    <a:p>
                      <a:pPr lvl="0">
                        <a:buNone/>
                      </a:pPr>
                      <a:endParaRPr lang="en-GB" sz="2000" dirty="0">
                        <a:latin typeface="Verdana" panose="020B0604030504040204" pitchFamily="34" charset="0"/>
                        <a:ea typeface="Verdana" panose="020B0604030504040204" pitchFamily="34" charset="0"/>
                      </a:endParaRPr>
                    </a:p>
                  </a:txBody>
                  <a:tcPr/>
                </a:tc>
                <a:extLst>
                  <a:ext uri="{0D108BD9-81ED-4DB2-BD59-A6C34878D82A}">
                    <a16:rowId xmlns:a16="http://schemas.microsoft.com/office/drawing/2014/main" val="1544158042"/>
                  </a:ext>
                </a:extLst>
              </a:tr>
            </a:tbl>
          </a:graphicData>
        </a:graphic>
      </p:graphicFrame>
    </p:spTree>
    <p:extLst>
      <p:ext uri="{BB962C8B-B14F-4D97-AF65-F5344CB8AC3E}">
        <p14:creationId xmlns:p14="http://schemas.microsoft.com/office/powerpoint/2010/main" val="4006687485"/>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DDEB155-E65C-DFC9-8F03-3D4ABD7B2B5D}"/>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7A87F935-2C81-72A2-B306-EA798C05C713}"/>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C2CAA767-E337-37D7-2864-3DAA54D6B132}"/>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37</a:t>
            </a:fld>
            <a:endParaRPr lang="en-GB"/>
          </a:p>
        </p:txBody>
      </p:sp>
      <p:sp>
        <p:nvSpPr>
          <p:cNvPr id="3" name="TextBox 2">
            <a:extLst>
              <a:ext uri="{FF2B5EF4-FFF2-40B4-BE49-F238E27FC236}">
                <a16:creationId xmlns:a16="http://schemas.microsoft.com/office/drawing/2014/main" id="{B2DC56F2-C28C-4C58-2956-9DA0D50F3A1C}"/>
              </a:ext>
            </a:extLst>
          </p:cNvPr>
          <p:cNvSpPr txBox="1"/>
          <p:nvPr/>
        </p:nvSpPr>
        <p:spPr>
          <a:xfrm>
            <a:off x="0" y="-14068"/>
            <a:ext cx="20105688" cy="584775"/>
          </a:xfrm>
          <a:prstGeom prst="rect">
            <a:avLst/>
          </a:prstGeom>
          <a:solidFill>
            <a:srgbClr val="F8CD47"/>
          </a:solidFill>
        </p:spPr>
        <p:txBody>
          <a:bodyPr wrap="square" rtlCol="0">
            <a:spAutoFit/>
          </a:bodyPr>
          <a:lstStyle/>
          <a:p>
            <a:pPr algn="ctr" defTabSz="1507937">
              <a:spcAft>
                <a:spcPts val="1979"/>
              </a:spcAft>
              <a:defRPr/>
            </a:pPr>
            <a:r>
              <a:rPr lang="en-GB" sz="3200" b="1" dirty="0">
                <a:solidFill>
                  <a:schemeClr val="bg1"/>
                </a:solidFill>
                <a:latin typeface="Calibri" panose="020F0502020204030204"/>
              </a:rPr>
              <a:t>The health board is a great place to work where staff feel valued and work together towards a common goal</a:t>
            </a:r>
          </a:p>
        </p:txBody>
      </p:sp>
      <p:pic>
        <p:nvPicPr>
          <p:cNvPr id="6" name="Picture 5">
            <a:extLst>
              <a:ext uri="{FF2B5EF4-FFF2-40B4-BE49-F238E27FC236}">
                <a16:creationId xmlns:a16="http://schemas.microsoft.com/office/drawing/2014/main" id="{66ED6163-F7F2-D01B-8861-EC89E39085A3}"/>
              </a:ext>
            </a:extLst>
          </p:cNvPr>
          <p:cNvPicPr>
            <a:picLocks noChangeAspect="1"/>
          </p:cNvPicPr>
          <p:nvPr/>
        </p:nvPicPr>
        <p:blipFill>
          <a:blip r:embed="rId2"/>
          <a:stretch>
            <a:fillRect/>
          </a:stretch>
        </p:blipFill>
        <p:spPr>
          <a:xfrm>
            <a:off x="1137445" y="880149"/>
            <a:ext cx="16154400" cy="1381190"/>
          </a:xfrm>
          <a:prstGeom prst="rect">
            <a:avLst/>
          </a:prstGeom>
        </p:spPr>
      </p:pic>
      <p:cxnSp>
        <p:nvCxnSpPr>
          <p:cNvPr id="11" name="Straight Connector 10">
            <a:extLst>
              <a:ext uri="{FF2B5EF4-FFF2-40B4-BE49-F238E27FC236}">
                <a16:creationId xmlns:a16="http://schemas.microsoft.com/office/drawing/2014/main" id="{11E4805E-EAA8-818F-7FD7-CEE1C6E1FCEA}"/>
              </a:ext>
            </a:extLst>
          </p:cNvPr>
          <p:cNvCxnSpPr/>
          <p:nvPr/>
        </p:nvCxnSpPr>
        <p:spPr>
          <a:xfrm>
            <a:off x="0" y="9007475"/>
            <a:ext cx="20105688" cy="0"/>
          </a:xfrm>
          <a:prstGeom prst="line">
            <a:avLst/>
          </a:prstGeom>
          <a:ln w="57150">
            <a:solidFill>
              <a:srgbClr val="F8CD47"/>
            </a:solidFill>
          </a:ln>
        </p:spPr>
        <p:style>
          <a:lnRef idx="1">
            <a:schemeClr val="accent4"/>
          </a:lnRef>
          <a:fillRef idx="0">
            <a:schemeClr val="accent4"/>
          </a:fillRef>
          <a:effectRef idx="0">
            <a:schemeClr val="accent4"/>
          </a:effectRef>
          <a:fontRef idx="minor">
            <a:schemeClr val="tx1"/>
          </a:fontRef>
        </p:style>
      </p:cxnSp>
      <p:sp>
        <p:nvSpPr>
          <p:cNvPr id="12" name="TextBox 11">
            <a:extLst>
              <a:ext uri="{FF2B5EF4-FFF2-40B4-BE49-F238E27FC236}">
                <a16:creationId xmlns:a16="http://schemas.microsoft.com/office/drawing/2014/main" id="{A639BF5E-6109-0542-4F41-22631CE87FDB}"/>
              </a:ext>
            </a:extLst>
          </p:cNvPr>
          <p:cNvSpPr txBox="1"/>
          <p:nvPr/>
        </p:nvSpPr>
        <p:spPr>
          <a:xfrm>
            <a:off x="261144" y="9171085"/>
            <a:ext cx="19583400" cy="1631216"/>
          </a:xfrm>
          <a:prstGeom prst="rect">
            <a:avLst/>
          </a:prstGeom>
          <a:noFill/>
        </p:spPr>
        <p:txBody>
          <a:bodyPr wrap="square" rtlCol="0">
            <a:spAutoFit/>
          </a:bodyPr>
          <a:lstStyle/>
          <a:p>
            <a:r>
              <a:rPr lang="en-GB" sz="2000" b="1" dirty="0">
                <a:solidFill>
                  <a:srgbClr val="F8CD47"/>
                </a:solidFill>
                <a:latin typeface="Verdana" panose="020B0604030504040204" pitchFamily="34" charset="0"/>
                <a:ea typeface="Verdana" panose="020B0604030504040204" pitchFamily="34" charset="0"/>
              </a:rPr>
              <a:t>Actions/Updates:</a:t>
            </a:r>
          </a:p>
          <a:p>
            <a:pPr marL="285750" indent="-285750">
              <a:buFont typeface="Arial" panose="020B0604020202020204" pitchFamily="34" charset="0"/>
              <a:buChar char="•"/>
            </a:pPr>
            <a:r>
              <a:rPr lang="en-GB" sz="2000" dirty="0">
                <a:latin typeface="Verdana" panose="020B0604030504040204" pitchFamily="34" charset="0"/>
                <a:ea typeface="Verdana" panose="020B0604030504040204" pitchFamily="34" charset="0"/>
              </a:rPr>
              <a:t>Performance against the performance and development review compliance has deteriorated slightly in August 2025 to 72.28% from 72.78% in July 2025. Performance is currently below the Welsh Government target of 85%</a:t>
            </a:r>
          </a:p>
          <a:p>
            <a:pPr marL="285750" indent="-285750">
              <a:buFont typeface="Arial" panose="020B0604020202020204" pitchFamily="34" charset="0"/>
              <a:buChar char="•"/>
            </a:pPr>
            <a:r>
              <a:rPr lang="en-GB" sz="2000" dirty="0">
                <a:latin typeface="Verdana" panose="020B0604030504040204" pitchFamily="34" charset="0"/>
                <a:ea typeface="Verdana" panose="020B0604030504040204" pitchFamily="34" charset="0"/>
              </a:rPr>
              <a:t>Compliance with the 85% Welsh Government target has been maintained over the last year with regards to staff completing mandatory training. Performance has improved to 89.87% in August 2025 from 89.62% in July 2025. </a:t>
            </a:r>
          </a:p>
        </p:txBody>
      </p:sp>
      <p:sp>
        <p:nvSpPr>
          <p:cNvPr id="5" name="Rectangle: Rounded Corners 4">
            <a:hlinkClick r:id="rId3"/>
            <a:extLst>
              <a:ext uri="{FF2B5EF4-FFF2-40B4-BE49-F238E27FC236}">
                <a16:creationId xmlns:a16="http://schemas.microsoft.com/office/drawing/2014/main" id="{2FCF4757-E18C-BFC4-62D2-4C7732C4B51E}"/>
              </a:ext>
            </a:extLst>
          </p:cNvPr>
          <p:cNvSpPr/>
          <p:nvPr/>
        </p:nvSpPr>
        <p:spPr>
          <a:xfrm>
            <a:off x="17313184" y="1662949"/>
            <a:ext cx="2660065" cy="762000"/>
          </a:xfrm>
          <a:prstGeom prst="roundRect">
            <a:avLst/>
          </a:prstGeom>
          <a:solidFill>
            <a:schemeClr val="bg1"/>
          </a:solidFill>
          <a:ln w="19050">
            <a:solidFill>
              <a:srgbClr val="0070C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9" name="Graphic 8" descr="Cursor with solid fill">
            <a:extLst>
              <a:ext uri="{FF2B5EF4-FFF2-40B4-BE49-F238E27FC236}">
                <a16:creationId xmlns:a16="http://schemas.microsoft.com/office/drawing/2014/main" id="{4426D6E0-D32B-871E-C511-D067712C2DD3}"/>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7350517" y="1586749"/>
            <a:ext cx="914400" cy="914400"/>
          </a:xfrm>
          <a:prstGeom prst="rect">
            <a:avLst/>
          </a:prstGeom>
        </p:spPr>
      </p:pic>
      <p:sp>
        <p:nvSpPr>
          <p:cNvPr id="13" name="TextBox 12">
            <a:extLst>
              <a:ext uri="{FF2B5EF4-FFF2-40B4-BE49-F238E27FC236}">
                <a16:creationId xmlns:a16="http://schemas.microsoft.com/office/drawing/2014/main" id="{E5F210F4-C107-4281-4553-A61BD67015C4}"/>
              </a:ext>
            </a:extLst>
          </p:cNvPr>
          <p:cNvSpPr txBox="1"/>
          <p:nvPr/>
        </p:nvSpPr>
        <p:spPr>
          <a:xfrm>
            <a:off x="18136828" y="1836624"/>
            <a:ext cx="1813927" cy="400110"/>
          </a:xfrm>
          <a:prstGeom prst="rect">
            <a:avLst/>
          </a:prstGeom>
          <a:solidFill>
            <a:schemeClr val="bg1"/>
          </a:solidFill>
        </p:spPr>
        <p:txBody>
          <a:bodyPr wrap="square" rtlCol="0">
            <a:spAutoFit/>
          </a:bodyPr>
          <a:lstStyle/>
          <a:p>
            <a:r>
              <a:rPr lang="en-GB" sz="2000" b="1" dirty="0">
                <a:solidFill>
                  <a:srgbClr val="0070C0"/>
                </a:solidFill>
                <a:latin typeface="Verdana" panose="020B0604030504040204" pitchFamily="34" charset="0"/>
                <a:ea typeface="Verdana" panose="020B0604030504040204" pitchFamily="34" charset="0"/>
              </a:rPr>
              <a:t>Dashboard</a:t>
            </a:r>
          </a:p>
        </p:txBody>
      </p:sp>
      <p:pic>
        <p:nvPicPr>
          <p:cNvPr id="8" name="Picture 7">
            <a:extLst>
              <a:ext uri="{FF2B5EF4-FFF2-40B4-BE49-F238E27FC236}">
                <a16:creationId xmlns:a16="http://schemas.microsoft.com/office/drawing/2014/main" id="{B1330E29-8022-4D05-0886-50E3BFB0010B}"/>
              </a:ext>
            </a:extLst>
          </p:cNvPr>
          <p:cNvPicPr>
            <a:picLocks noChangeAspect="1"/>
          </p:cNvPicPr>
          <p:nvPr/>
        </p:nvPicPr>
        <p:blipFill>
          <a:blip r:embed="rId6"/>
          <a:stretch>
            <a:fillRect/>
          </a:stretch>
        </p:blipFill>
        <p:spPr>
          <a:xfrm>
            <a:off x="527844" y="2753655"/>
            <a:ext cx="9029698" cy="5636720"/>
          </a:xfrm>
          <a:prstGeom prst="rect">
            <a:avLst/>
          </a:prstGeom>
        </p:spPr>
      </p:pic>
      <p:pic>
        <p:nvPicPr>
          <p:cNvPr id="15" name="Picture 14">
            <a:extLst>
              <a:ext uri="{FF2B5EF4-FFF2-40B4-BE49-F238E27FC236}">
                <a16:creationId xmlns:a16="http://schemas.microsoft.com/office/drawing/2014/main" id="{CD9F8232-686E-A88B-7052-9DD3F70A9DCF}"/>
              </a:ext>
            </a:extLst>
          </p:cNvPr>
          <p:cNvPicPr>
            <a:picLocks noChangeAspect="1"/>
          </p:cNvPicPr>
          <p:nvPr/>
        </p:nvPicPr>
        <p:blipFill>
          <a:blip r:embed="rId7"/>
          <a:stretch>
            <a:fillRect/>
          </a:stretch>
        </p:blipFill>
        <p:spPr>
          <a:xfrm>
            <a:off x="10549123" y="2811583"/>
            <a:ext cx="8733465" cy="5578792"/>
          </a:xfrm>
          <a:prstGeom prst="rect">
            <a:avLst/>
          </a:prstGeom>
        </p:spPr>
      </p:pic>
    </p:spTree>
    <p:extLst>
      <p:ext uri="{BB962C8B-B14F-4D97-AF65-F5344CB8AC3E}">
        <p14:creationId xmlns:p14="http://schemas.microsoft.com/office/powerpoint/2010/main" val="1431320025"/>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45698FD-3C51-2018-155C-C0C614F40042}"/>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1F740F9C-3DDF-B6A0-2EC2-2774C4BB18CB}"/>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7F07F319-85E0-A158-C75C-A475FC62F050}"/>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38</a:t>
            </a:fld>
            <a:endParaRPr lang="en-GB"/>
          </a:p>
        </p:txBody>
      </p:sp>
      <p:sp>
        <p:nvSpPr>
          <p:cNvPr id="3" name="TextBox 2">
            <a:extLst>
              <a:ext uri="{FF2B5EF4-FFF2-40B4-BE49-F238E27FC236}">
                <a16:creationId xmlns:a16="http://schemas.microsoft.com/office/drawing/2014/main" id="{252AEF5F-A6CA-6CEB-BB19-B79E6E1CCFB3}"/>
              </a:ext>
            </a:extLst>
          </p:cNvPr>
          <p:cNvSpPr txBox="1"/>
          <p:nvPr/>
        </p:nvSpPr>
        <p:spPr>
          <a:xfrm>
            <a:off x="0" y="-14068"/>
            <a:ext cx="20105688" cy="584775"/>
          </a:xfrm>
          <a:prstGeom prst="rect">
            <a:avLst/>
          </a:prstGeom>
          <a:solidFill>
            <a:srgbClr val="F8CD47"/>
          </a:solidFill>
        </p:spPr>
        <p:txBody>
          <a:bodyPr wrap="square" rtlCol="0">
            <a:spAutoFit/>
          </a:bodyPr>
          <a:lstStyle/>
          <a:p>
            <a:pPr algn="ctr" defTabSz="1507937">
              <a:spcAft>
                <a:spcPts val="1979"/>
              </a:spcAft>
              <a:defRPr/>
            </a:pPr>
            <a:r>
              <a:rPr lang="en-GB" sz="3200" b="1" dirty="0">
                <a:solidFill>
                  <a:schemeClr val="bg1"/>
                </a:solidFill>
                <a:latin typeface="Calibri" panose="020F0502020204030204"/>
              </a:rPr>
              <a:t>Workforce Sickness</a:t>
            </a:r>
          </a:p>
        </p:txBody>
      </p:sp>
      <p:graphicFrame>
        <p:nvGraphicFramePr>
          <p:cNvPr id="7" name="Table 6">
            <a:extLst>
              <a:ext uri="{FF2B5EF4-FFF2-40B4-BE49-F238E27FC236}">
                <a16:creationId xmlns:a16="http://schemas.microsoft.com/office/drawing/2014/main" id="{4A9E5104-4E0E-F52D-7E83-EFB3BAB2B07C}"/>
              </a:ext>
            </a:extLst>
          </p:cNvPr>
          <p:cNvGraphicFramePr>
            <a:graphicFrameLocks noGrp="1"/>
          </p:cNvGraphicFramePr>
          <p:nvPr>
            <p:extLst>
              <p:ext uri="{D42A27DB-BD31-4B8C-83A1-F6EECF244321}">
                <p14:modId xmlns:p14="http://schemas.microsoft.com/office/powerpoint/2010/main" val="27437567"/>
              </p:ext>
            </p:extLst>
          </p:nvPr>
        </p:nvGraphicFramePr>
        <p:xfrm>
          <a:off x="11537197" y="1821301"/>
          <a:ext cx="8001000" cy="5650144"/>
        </p:xfrm>
        <a:graphic>
          <a:graphicData uri="http://schemas.openxmlformats.org/drawingml/2006/table">
            <a:tbl>
              <a:tblPr>
                <a:tableStyleId>{5C22544A-7EE6-4342-B048-85BDC9FD1C3A}</a:tableStyleId>
              </a:tblPr>
              <a:tblGrid>
                <a:gridCol w="3657600">
                  <a:extLst>
                    <a:ext uri="{9D8B030D-6E8A-4147-A177-3AD203B41FA5}">
                      <a16:colId xmlns:a16="http://schemas.microsoft.com/office/drawing/2014/main" val="3451840703"/>
                    </a:ext>
                  </a:extLst>
                </a:gridCol>
                <a:gridCol w="2362200">
                  <a:extLst>
                    <a:ext uri="{9D8B030D-6E8A-4147-A177-3AD203B41FA5}">
                      <a16:colId xmlns:a16="http://schemas.microsoft.com/office/drawing/2014/main" val="1259278205"/>
                    </a:ext>
                  </a:extLst>
                </a:gridCol>
                <a:gridCol w="1981200">
                  <a:extLst>
                    <a:ext uri="{9D8B030D-6E8A-4147-A177-3AD203B41FA5}">
                      <a16:colId xmlns:a16="http://schemas.microsoft.com/office/drawing/2014/main" val="3959696456"/>
                    </a:ext>
                  </a:extLst>
                </a:gridCol>
              </a:tblGrid>
              <a:tr h="338445">
                <a:tc gridSpan="3">
                  <a:txBody>
                    <a:bodyPr/>
                    <a:lstStyle/>
                    <a:p>
                      <a:pPr algn="ctr" fontAlgn="b"/>
                      <a:r>
                        <a:rPr lang="en-GB" sz="2400" b="1" u="none" strike="noStrike" dirty="0">
                          <a:effectLst/>
                          <a:latin typeface="Verrdana"/>
                        </a:rPr>
                        <a:t>July 2025</a:t>
                      </a:r>
                      <a:endParaRPr lang="en-GB" sz="2400" b="1" i="0" u="none" strike="noStrike" dirty="0">
                        <a:solidFill>
                          <a:srgbClr val="000000"/>
                        </a:solidFill>
                        <a:effectLst/>
                        <a:latin typeface="Verrdana"/>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8CD47"/>
                    </a:solidFill>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4073799814"/>
                  </a:ext>
                </a:extLst>
              </a:tr>
              <a:tr h="338445">
                <a:tc>
                  <a:txBody>
                    <a:bodyPr/>
                    <a:lstStyle/>
                    <a:p>
                      <a:pPr algn="ctr" fontAlgn="ctr"/>
                      <a:r>
                        <a:rPr lang="en-GB" sz="2400" b="1" u="none" strike="noStrike">
                          <a:effectLst/>
                          <a:latin typeface="Verrdana"/>
                        </a:rPr>
                        <a:t>Reason</a:t>
                      </a:r>
                      <a:endParaRPr lang="en-GB" sz="2400" b="1" i="0" u="none" strike="noStrike">
                        <a:solidFill>
                          <a:srgbClr val="000000"/>
                        </a:solidFill>
                        <a:effectLst/>
                        <a:latin typeface="Verrdana"/>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GB" sz="2400" b="1" u="none" strike="noStrike">
                          <a:effectLst/>
                          <a:latin typeface="Verrdana"/>
                        </a:rPr>
                        <a:t>FTE Days Lost</a:t>
                      </a:r>
                      <a:endParaRPr lang="en-GB" sz="2400" b="1" i="0" u="none" strike="noStrike">
                        <a:solidFill>
                          <a:srgbClr val="000000"/>
                        </a:solidFill>
                        <a:effectLst/>
                        <a:latin typeface="Verrdana"/>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GB" sz="2400" b="1" u="none" strike="noStrike" dirty="0">
                          <a:effectLst/>
                          <a:latin typeface="Verrdana"/>
                        </a:rPr>
                        <a:t>%</a:t>
                      </a:r>
                      <a:endParaRPr lang="en-GB" sz="2400" b="1" i="0" u="none" strike="noStrike" dirty="0">
                        <a:solidFill>
                          <a:srgbClr val="000000"/>
                        </a:solidFill>
                        <a:effectLst/>
                        <a:latin typeface="Verrdana"/>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436538334"/>
                  </a:ext>
                </a:extLst>
              </a:tr>
              <a:tr h="1011990">
                <a:tc>
                  <a:txBody>
                    <a:bodyPr/>
                    <a:lstStyle/>
                    <a:p>
                      <a:pPr algn="l" fontAlgn="ctr"/>
                      <a:r>
                        <a:rPr lang="en-GB" sz="1800" b="0" i="0" u="none" strike="noStrike" dirty="0">
                          <a:solidFill>
                            <a:srgbClr val="000000"/>
                          </a:solidFill>
                          <a:effectLst/>
                          <a:latin typeface="Verdana" panose="020B0604030504040204" pitchFamily="34" charset="0"/>
                          <a:ea typeface="Verdana" panose="020B0604030504040204" pitchFamily="34" charset="0"/>
                        </a:rPr>
                        <a:t>Anxiety/Stress/Depression/Other psychiatric illnesses</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algn="ctr" defTabSz="1507937" rtl="0" eaLnBrk="1" fontAlgn="ctr" latinLnBrk="0" hangingPunct="1">
                        <a:buNone/>
                      </a:pPr>
                      <a:r>
                        <a:rPr lang="en-GB" sz="1800" b="0" i="0" u="none" strike="noStrike" kern="1200">
                          <a:solidFill>
                            <a:srgbClr val="000000"/>
                          </a:solidFill>
                          <a:effectLst/>
                          <a:latin typeface="Verdana" panose="020B0604030504040204" pitchFamily="34" charset="0"/>
                          <a:ea typeface="Verdana" panose="020B0604030504040204" pitchFamily="34" charset="0"/>
                          <a:cs typeface="+mn-cs"/>
                        </a:rPr>
                        <a:t>11,529.65</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algn="ctr" defTabSz="1507937" rtl="0" eaLnBrk="1" fontAlgn="ctr" latinLnBrk="0" hangingPunct="1">
                        <a:buNone/>
                      </a:pPr>
                      <a:r>
                        <a:rPr lang="en-GB" sz="1800" b="0" i="0" u="none" strike="noStrike" kern="1200">
                          <a:solidFill>
                            <a:srgbClr val="000000"/>
                          </a:solidFill>
                          <a:effectLst/>
                          <a:latin typeface="Verdana" panose="020B0604030504040204" pitchFamily="34" charset="0"/>
                          <a:ea typeface="Verdana" panose="020B0604030504040204" pitchFamily="34" charset="0"/>
                          <a:cs typeface="+mn-cs"/>
                        </a:rPr>
                        <a:t>40.4%</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896652721"/>
                  </a:ext>
                </a:extLst>
              </a:tr>
              <a:tr h="851614">
                <a:tc>
                  <a:txBody>
                    <a:bodyPr/>
                    <a:lstStyle/>
                    <a:p>
                      <a:pPr algn="l" fontAlgn="ctr"/>
                      <a:r>
                        <a:rPr lang="en-GB" sz="1800" b="0" i="0" u="none" strike="noStrike" dirty="0">
                          <a:solidFill>
                            <a:srgbClr val="000000"/>
                          </a:solidFill>
                          <a:effectLst/>
                          <a:latin typeface="Verdana" panose="020B0604030504040204" pitchFamily="34" charset="0"/>
                          <a:ea typeface="Verdana" panose="020B0604030504040204" pitchFamily="34" charset="0"/>
                        </a:rPr>
                        <a:t>Other musculoskeletal problems</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algn="ctr" defTabSz="1507937" rtl="0" eaLnBrk="1" fontAlgn="ctr" latinLnBrk="0" hangingPunct="1">
                        <a:buNone/>
                      </a:pPr>
                      <a:r>
                        <a:rPr lang="en-GB" sz="1800" b="0" i="0" u="none" strike="noStrike" kern="1200">
                          <a:solidFill>
                            <a:srgbClr val="000000"/>
                          </a:solidFill>
                          <a:effectLst/>
                          <a:latin typeface="Verdana" panose="020B0604030504040204" pitchFamily="34" charset="0"/>
                          <a:ea typeface="Verdana" panose="020B0604030504040204" pitchFamily="34" charset="0"/>
                          <a:cs typeface="+mn-cs"/>
                        </a:rPr>
                        <a:t>3,407.77</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algn="ctr" defTabSz="1507937" rtl="0" eaLnBrk="1" fontAlgn="ctr" latinLnBrk="0" hangingPunct="1">
                        <a:buNone/>
                      </a:pPr>
                      <a:r>
                        <a:rPr lang="en-GB" sz="1800" b="0" i="0" u="none" strike="noStrike" kern="1200" dirty="0">
                          <a:solidFill>
                            <a:srgbClr val="000000"/>
                          </a:solidFill>
                          <a:effectLst/>
                          <a:latin typeface="Verdana" panose="020B0604030504040204" pitchFamily="34" charset="0"/>
                          <a:ea typeface="Verdana" panose="020B0604030504040204" pitchFamily="34" charset="0"/>
                          <a:cs typeface="+mn-cs"/>
                        </a:rPr>
                        <a:t>11.9%</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340659805"/>
                  </a:ext>
                </a:extLst>
              </a:tr>
              <a:tr h="1011990">
                <a:tc>
                  <a:txBody>
                    <a:bodyPr/>
                    <a:lstStyle/>
                    <a:p>
                      <a:pPr algn="l" fontAlgn="ctr"/>
                      <a:r>
                        <a:rPr lang="en-GB" sz="1800" b="0" i="0" u="none" strike="noStrike">
                          <a:solidFill>
                            <a:srgbClr val="000000"/>
                          </a:solidFill>
                          <a:effectLst/>
                          <a:latin typeface="Verdana" panose="020B0604030504040204" pitchFamily="34" charset="0"/>
                          <a:ea typeface="Verdana" panose="020B0604030504040204" pitchFamily="34" charset="0"/>
                        </a:rPr>
                        <a:t>Gastrointestinal problems</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algn="ctr" defTabSz="1507937" rtl="0" eaLnBrk="1" fontAlgn="ctr" latinLnBrk="0" hangingPunct="1">
                        <a:buNone/>
                      </a:pPr>
                      <a:r>
                        <a:rPr lang="en-GB" sz="1800" b="0" i="0" u="none" strike="noStrike" kern="1200">
                          <a:solidFill>
                            <a:srgbClr val="000000"/>
                          </a:solidFill>
                          <a:effectLst/>
                          <a:latin typeface="Verdana" panose="020B0604030504040204" pitchFamily="34" charset="0"/>
                          <a:ea typeface="Verdana" panose="020B0604030504040204" pitchFamily="34" charset="0"/>
                          <a:cs typeface="+mn-cs"/>
                        </a:rPr>
                        <a:t>1,616.39</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algn="ctr" defTabSz="1507937" rtl="0" eaLnBrk="1" fontAlgn="ctr" latinLnBrk="0" hangingPunct="1">
                        <a:buNone/>
                      </a:pPr>
                      <a:r>
                        <a:rPr lang="en-GB" sz="1800" b="0" i="0" u="none" strike="noStrike" kern="1200">
                          <a:solidFill>
                            <a:srgbClr val="000000"/>
                          </a:solidFill>
                          <a:effectLst/>
                          <a:latin typeface="Verdana" panose="020B0604030504040204" pitchFamily="34" charset="0"/>
                          <a:ea typeface="Verdana" panose="020B0604030504040204" pitchFamily="34" charset="0"/>
                          <a:cs typeface="+mn-cs"/>
                        </a:rPr>
                        <a:t>5.7%</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637282197"/>
                  </a:ext>
                </a:extLst>
              </a:tr>
              <a:tr h="1011990">
                <a:tc>
                  <a:txBody>
                    <a:bodyPr/>
                    <a:lstStyle/>
                    <a:p>
                      <a:pPr algn="l" fontAlgn="ctr"/>
                      <a:r>
                        <a:rPr lang="en-GB" sz="1800" b="0" i="0" u="none" strike="noStrike" dirty="0">
                          <a:solidFill>
                            <a:srgbClr val="000000"/>
                          </a:solidFill>
                          <a:effectLst/>
                          <a:latin typeface="Verdana" panose="020B0604030504040204" pitchFamily="34" charset="0"/>
                          <a:ea typeface="Verdana" panose="020B0604030504040204" pitchFamily="34" charset="0"/>
                        </a:rPr>
                        <a:t>Other known causes – not elsewhere classified</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algn="ctr" defTabSz="1507937" rtl="0" eaLnBrk="1" fontAlgn="ctr" latinLnBrk="0" hangingPunct="1">
                        <a:buNone/>
                      </a:pPr>
                      <a:r>
                        <a:rPr lang="en-GB" sz="1800" b="0" i="0" u="none" strike="noStrike" kern="1200">
                          <a:solidFill>
                            <a:srgbClr val="000000"/>
                          </a:solidFill>
                          <a:effectLst/>
                          <a:latin typeface="Verdana" panose="020B0604030504040204" pitchFamily="34" charset="0"/>
                          <a:ea typeface="Verdana" panose="020B0604030504040204" pitchFamily="34" charset="0"/>
                          <a:cs typeface="+mn-cs"/>
                        </a:rPr>
                        <a:t>1,413.62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algn="ctr" defTabSz="1507937" rtl="0" eaLnBrk="1" fontAlgn="ctr" latinLnBrk="0" hangingPunct="1">
                        <a:buNone/>
                      </a:pPr>
                      <a:r>
                        <a:rPr lang="en-GB" sz="1800" b="0" i="0" u="none" strike="noStrike" kern="1200">
                          <a:solidFill>
                            <a:srgbClr val="000000"/>
                          </a:solidFill>
                          <a:effectLst/>
                          <a:latin typeface="Verdana" panose="020B0604030504040204" pitchFamily="34" charset="0"/>
                          <a:ea typeface="Verdana" panose="020B0604030504040204" pitchFamily="34" charset="0"/>
                          <a:cs typeface="+mn-cs"/>
                        </a:rPr>
                        <a:t>5.0%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585633533"/>
                  </a:ext>
                </a:extLst>
              </a:tr>
              <a:tr h="1011990">
                <a:tc>
                  <a:txBody>
                    <a:bodyPr/>
                    <a:lstStyle/>
                    <a:p>
                      <a:pPr marL="0" marR="0" lvl="0" indent="0" algn="l" defTabSz="1507937" rtl="0" eaLnBrk="1" fontAlgn="ctr" latinLnBrk="0" hangingPunct="1">
                        <a:lnSpc>
                          <a:spcPct val="100000"/>
                        </a:lnSpc>
                        <a:spcBef>
                          <a:spcPts val="0"/>
                        </a:spcBef>
                        <a:spcAft>
                          <a:spcPts val="0"/>
                        </a:spcAft>
                        <a:buClrTx/>
                        <a:buSzTx/>
                        <a:buFontTx/>
                        <a:buNone/>
                        <a:tabLst/>
                        <a:defRPr/>
                      </a:pPr>
                      <a:r>
                        <a:rPr lang="en-GB" sz="1800" b="0" i="0" u="none" strike="noStrike" dirty="0">
                          <a:solidFill>
                            <a:srgbClr val="000000"/>
                          </a:solidFill>
                          <a:effectLst/>
                          <a:latin typeface="Verdana" panose="020B0604030504040204" pitchFamily="34" charset="0"/>
                          <a:ea typeface="Verdana" panose="020B0604030504040204" pitchFamily="34" charset="0"/>
                        </a:rPr>
                        <a:t>Genitourinary &amp; gynaecological disorders</a:t>
                      </a:r>
                    </a:p>
                    <a:p>
                      <a:pPr algn="l" fontAlgn="ctr"/>
                      <a:endParaRPr lang="en-GB" sz="1800" b="0" i="0" u="none" strike="noStrike" dirty="0">
                        <a:solidFill>
                          <a:srgbClr val="000000"/>
                        </a:solidFill>
                        <a:effectLst/>
                        <a:latin typeface="Verdana" panose="020B0604030504040204" pitchFamily="34" charset="0"/>
                        <a:ea typeface="Verdana" panose="020B060403050404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algn="ctr" defTabSz="1507937" rtl="0" eaLnBrk="1" fontAlgn="ctr" latinLnBrk="0" hangingPunct="1">
                        <a:buNone/>
                      </a:pPr>
                      <a:r>
                        <a:rPr lang="en-GB" sz="1800" b="0" i="0" u="none" strike="noStrike" kern="1200" dirty="0">
                          <a:solidFill>
                            <a:srgbClr val="000000"/>
                          </a:solidFill>
                          <a:effectLst/>
                          <a:latin typeface="Verdana" panose="020B0604030504040204" pitchFamily="34" charset="0"/>
                          <a:ea typeface="Verdana" panose="020B0604030504040204" pitchFamily="34" charset="0"/>
                          <a:cs typeface="+mn-cs"/>
                        </a:rPr>
                        <a:t>1,342.95</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algn="ctr" defTabSz="1507937" rtl="0" eaLnBrk="1" fontAlgn="ctr" latinLnBrk="0" hangingPunct="1">
                        <a:buNone/>
                      </a:pPr>
                      <a:r>
                        <a:rPr lang="en-GB" sz="1800" b="0" i="0" u="none" strike="noStrike" kern="1200" dirty="0">
                          <a:solidFill>
                            <a:srgbClr val="000000"/>
                          </a:solidFill>
                          <a:effectLst/>
                          <a:latin typeface="Verdana" panose="020B0604030504040204" pitchFamily="34" charset="0"/>
                          <a:ea typeface="Verdana" panose="020B0604030504040204" pitchFamily="34" charset="0"/>
                          <a:cs typeface="+mn-cs"/>
                        </a:rPr>
                        <a:t>4.7%</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904841088"/>
                  </a:ext>
                </a:extLst>
              </a:tr>
            </a:tbl>
          </a:graphicData>
        </a:graphic>
      </p:graphicFrame>
      <p:cxnSp>
        <p:nvCxnSpPr>
          <p:cNvPr id="9" name="Straight Connector 8">
            <a:extLst>
              <a:ext uri="{FF2B5EF4-FFF2-40B4-BE49-F238E27FC236}">
                <a16:creationId xmlns:a16="http://schemas.microsoft.com/office/drawing/2014/main" id="{5645F95F-CD60-A125-5079-44F77B49F172}"/>
              </a:ext>
            </a:extLst>
          </p:cNvPr>
          <p:cNvCxnSpPr/>
          <p:nvPr/>
        </p:nvCxnSpPr>
        <p:spPr>
          <a:xfrm>
            <a:off x="0" y="8474075"/>
            <a:ext cx="20105688" cy="0"/>
          </a:xfrm>
          <a:prstGeom prst="line">
            <a:avLst/>
          </a:prstGeom>
          <a:ln w="38100">
            <a:solidFill>
              <a:srgbClr val="F8CD47"/>
            </a:solidFill>
          </a:ln>
        </p:spPr>
        <p:style>
          <a:lnRef idx="1">
            <a:schemeClr val="accent4"/>
          </a:lnRef>
          <a:fillRef idx="0">
            <a:schemeClr val="accent4"/>
          </a:fillRef>
          <a:effectRef idx="0">
            <a:schemeClr val="accent4"/>
          </a:effectRef>
          <a:fontRef idx="minor">
            <a:schemeClr val="tx1"/>
          </a:fontRef>
        </p:style>
      </p:cxnSp>
      <p:sp>
        <p:nvSpPr>
          <p:cNvPr id="10" name="TextBox 9">
            <a:extLst>
              <a:ext uri="{FF2B5EF4-FFF2-40B4-BE49-F238E27FC236}">
                <a16:creationId xmlns:a16="http://schemas.microsoft.com/office/drawing/2014/main" id="{9303F272-3A96-B1A5-F7DB-CD3DE6DDD98E}"/>
              </a:ext>
            </a:extLst>
          </p:cNvPr>
          <p:cNvSpPr txBox="1"/>
          <p:nvPr/>
        </p:nvSpPr>
        <p:spPr>
          <a:xfrm>
            <a:off x="261144" y="8708796"/>
            <a:ext cx="19583400" cy="2246769"/>
          </a:xfrm>
          <a:prstGeom prst="rect">
            <a:avLst/>
          </a:prstGeom>
          <a:noFill/>
        </p:spPr>
        <p:txBody>
          <a:bodyPr wrap="square" rtlCol="0">
            <a:spAutoFit/>
          </a:bodyPr>
          <a:lstStyle/>
          <a:p>
            <a:r>
              <a:rPr lang="en-GB" sz="2000" b="1" dirty="0">
                <a:solidFill>
                  <a:srgbClr val="F8CD47"/>
                </a:solidFill>
                <a:latin typeface="Verdana" panose="020B0604030504040204" pitchFamily="34" charset="0"/>
                <a:ea typeface="Verdana" panose="020B0604030504040204" pitchFamily="34" charset="0"/>
              </a:rPr>
              <a:t>Actions/Updates:</a:t>
            </a:r>
          </a:p>
          <a:p>
            <a:pPr marL="285750" indent="-285750">
              <a:buFont typeface="Arial" panose="020B0604020202020204" pitchFamily="34" charset="0"/>
              <a:buChar char="•"/>
            </a:pPr>
            <a:r>
              <a:rPr lang="en-GB" sz="2400" dirty="0">
                <a:latin typeface="Verdana" panose="020B0604030504040204" pitchFamily="34" charset="0"/>
                <a:ea typeface="Verdana" panose="020B0604030504040204" pitchFamily="34" charset="0"/>
              </a:rPr>
              <a:t>The in-month workforce sickness rates have improved slightly in August 2025 to 7.14% from 7.31% in July 2025</a:t>
            </a:r>
          </a:p>
          <a:p>
            <a:pPr marL="285750" indent="-285750">
              <a:buFont typeface="Arial" panose="020B0604020202020204" pitchFamily="34" charset="0"/>
              <a:buChar char="•"/>
            </a:pPr>
            <a:r>
              <a:rPr lang="en-GB" sz="2400" dirty="0">
                <a:latin typeface="Verdana" panose="020B0604030504040204" pitchFamily="34" charset="0"/>
                <a:ea typeface="Verdana" panose="020B0604030504040204" pitchFamily="34" charset="0"/>
              </a:rPr>
              <a:t>The 12-month rolling rate increased slightly in August 2025, reporting 7.04% compared to 7.01% in July 2025.</a:t>
            </a:r>
          </a:p>
          <a:p>
            <a:pPr marL="285750" indent="-285750">
              <a:buFont typeface="Arial" panose="020B0604020202020204" pitchFamily="34" charset="0"/>
              <a:buChar char="•"/>
            </a:pPr>
            <a:r>
              <a:rPr lang="en-GB" sz="2400" dirty="0">
                <a:latin typeface="Verdana" panose="020B0604030504040204" pitchFamily="34" charset="0"/>
                <a:ea typeface="Verdana" panose="020B0604030504040204" pitchFamily="34" charset="0"/>
              </a:rPr>
              <a:t>Anxiety/Stress/Depression/Other psychiatric illnesses has remained the top reason for sickness absence over the last year</a:t>
            </a:r>
          </a:p>
          <a:p>
            <a:pPr marL="285750" indent="-285750">
              <a:buFont typeface="Arial" panose="020B0604020202020204" pitchFamily="34" charset="0"/>
              <a:buChar char="•"/>
            </a:pPr>
            <a:r>
              <a:rPr lang="en-GB" sz="2400" b="0" i="0" u="none" strike="noStrike" dirty="0">
                <a:effectLst/>
                <a:latin typeface="Verdana" panose="020B0604030504040204" pitchFamily="34" charset="0"/>
                <a:ea typeface="Verdana" panose="020B0604030504040204" pitchFamily="34" charset="0"/>
              </a:rPr>
              <a:t>Detailed pieces of work are being undertaken within the service groups to address large areas of sickness with workforce colleagues</a:t>
            </a:r>
            <a:endParaRPr lang="en-GB" sz="2400" b="0" i="0" u="none" strike="noStrike" dirty="0">
              <a:effectLst/>
              <a:latin typeface="Arial" panose="020B0604020202020204" pitchFamily="34" charset="0"/>
            </a:endParaRPr>
          </a:p>
        </p:txBody>
      </p:sp>
      <p:pic>
        <p:nvPicPr>
          <p:cNvPr id="6" name="Picture 5">
            <a:extLst>
              <a:ext uri="{FF2B5EF4-FFF2-40B4-BE49-F238E27FC236}">
                <a16:creationId xmlns:a16="http://schemas.microsoft.com/office/drawing/2014/main" id="{EDB36CCE-8534-8EA3-09D9-B0957BF6A2D2}"/>
              </a:ext>
            </a:extLst>
          </p:cNvPr>
          <p:cNvPicPr>
            <a:picLocks noChangeAspect="1"/>
          </p:cNvPicPr>
          <p:nvPr/>
        </p:nvPicPr>
        <p:blipFill>
          <a:blip r:embed="rId2"/>
          <a:stretch>
            <a:fillRect/>
          </a:stretch>
        </p:blipFill>
        <p:spPr>
          <a:xfrm>
            <a:off x="567491" y="1100728"/>
            <a:ext cx="10139698" cy="6918342"/>
          </a:xfrm>
          <a:prstGeom prst="rect">
            <a:avLst/>
          </a:prstGeom>
        </p:spPr>
      </p:pic>
    </p:spTree>
    <p:extLst>
      <p:ext uri="{BB962C8B-B14F-4D97-AF65-F5344CB8AC3E}">
        <p14:creationId xmlns:p14="http://schemas.microsoft.com/office/powerpoint/2010/main" val="4026780915"/>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C12E4D5-1D48-9C67-5942-E8A46DE47325}"/>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C0910AF3-F559-4045-37FF-AD1802F81C95}"/>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1CD92407-7FD0-3EB4-93D8-37BC118AE0FA}"/>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39</a:t>
            </a:fld>
            <a:endParaRPr lang="en-GB"/>
          </a:p>
        </p:txBody>
      </p:sp>
      <p:sp>
        <p:nvSpPr>
          <p:cNvPr id="3" name="TextBox 2">
            <a:extLst>
              <a:ext uri="{FF2B5EF4-FFF2-40B4-BE49-F238E27FC236}">
                <a16:creationId xmlns:a16="http://schemas.microsoft.com/office/drawing/2014/main" id="{0DC92CB8-5693-1231-2DEC-28AF3FD52DBF}"/>
              </a:ext>
            </a:extLst>
          </p:cNvPr>
          <p:cNvSpPr txBox="1"/>
          <p:nvPr/>
        </p:nvSpPr>
        <p:spPr>
          <a:xfrm>
            <a:off x="0" y="-14068"/>
            <a:ext cx="20105688" cy="584775"/>
          </a:xfrm>
          <a:prstGeom prst="rect">
            <a:avLst/>
          </a:prstGeom>
          <a:solidFill>
            <a:srgbClr val="00BC62"/>
          </a:solidFill>
        </p:spPr>
        <p:txBody>
          <a:bodyPr wrap="square" rtlCol="0">
            <a:spAutoFit/>
          </a:bodyPr>
          <a:lstStyle/>
          <a:p>
            <a:pPr algn="ctr" defTabSz="1507937">
              <a:spcAft>
                <a:spcPts val="1979"/>
              </a:spcAft>
              <a:defRPr/>
            </a:pPr>
            <a:r>
              <a:rPr lang="en-GB" sz="3200" b="1" dirty="0">
                <a:solidFill>
                  <a:schemeClr val="bg1"/>
                </a:solidFill>
                <a:latin typeface="Calibri" panose="020F0502020204030204"/>
              </a:rPr>
              <a:t>The health board is a resilient, financially sustainable and responsible organisation</a:t>
            </a:r>
          </a:p>
        </p:txBody>
      </p:sp>
      <p:sp>
        <p:nvSpPr>
          <p:cNvPr id="7" name="TextBox 6">
            <a:extLst>
              <a:ext uri="{FF2B5EF4-FFF2-40B4-BE49-F238E27FC236}">
                <a16:creationId xmlns:a16="http://schemas.microsoft.com/office/drawing/2014/main" id="{2C9EAC37-1526-8FE5-120E-5A28491E07AE}"/>
              </a:ext>
            </a:extLst>
          </p:cNvPr>
          <p:cNvSpPr txBox="1"/>
          <p:nvPr/>
        </p:nvSpPr>
        <p:spPr>
          <a:xfrm>
            <a:off x="10205245" y="2586565"/>
            <a:ext cx="9900444" cy="8273034"/>
          </a:xfrm>
          <a:prstGeom prst="rect">
            <a:avLst/>
          </a:prstGeom>
          <a:noFill/>
        </p:spPr>
        <p:txBody>
          <a:bodyPr wrap="square">
            <a:spAutoFit/>
          </a:bodyPr>
          <a:lstStyle/>
          <a:p>
            <a:pPr lvl="0">
              <a:lnSpc>
                <a:spcPct val="115000"/>
              </a:lnSpc>
            </a:pPr>
            <a:r>
              <a:rPr lang="en-GB" sz="2400" b="1" dirty="0">
                <a:effectLst/>
                <a:latin typeface="Arial" panose="020B0604020202020204" pitchFamily="34" charset="0"/>
                <a:ea typeface="Calibri" panose="020F0502020204030204" pitchFamily="34" charset="0"/>
                <a:cs typeface="Times New Roman" panose="02020603050405020304" pitchFamily="18" charset="0"/>
              </a:rPr>
              <a:t>Revenue Financial Position</a:t>
            </a:r>
          </a:p>
          <a:p>
            <a:pPr lvl="0"/>
            <a:r>
              <a:rPr lang="en-GB" sz="2400" dirty="0">
                <a:latin typeface="Verdana" panose="020B0604030504040204" pitchFamily="34" charset="0"/>
                <a:ea typeface="Verdana" panose="020B0604030504040204" pitchFamily="34" charset="0"/>
              </a:rPr>
              <a:t>The Plan submitted at the end of March, which has not been approved reported a £58.7m deficit with a requirement to deliver £55.4m of savings. The Control Total for the Health Board set by Welsh Government remains £17.1m. </a:t>
            </a:r>
          </a:p>
          <a:p>
            <a:r>
              <a:rPr lang="en-GB" sz="2400" dirty="0">
                <a:latin typeface="Verdana" panose="020B0604030504040204" pitchFamily="34" charset="0"/>
                <a:ea typeface="Verdana" panose="020B0604030504040204" pitchFamily="34" charset="0"/>
              </a:rPr>
              <a:t> </a:t>
            </a:r>
          </a:p>
          <a:p>
            <a:pPr lvl="0"/>
            <a:r>
              <a:rPr lang="en-GB" sz="2400" dirty="0">
                <a:latin typeface="Verdana" panose="020B0604030504040204" pitchFamily="34" charset="0"/>
                <a:ea typeface="Verdana" panose="020B0604030504040204" pitchFamily="34" charset="0"/>
              </a:rPr>
              <a:t>Since the plan was submitted Welsh Government has confirmed the expectation for 2025/26 only, is as a minimum the Health Board must equal the outturn from 2024/25 (£42.5m deficit). This requires an additional £16.2m of savings to be delivered, in addition to addressing and mitigating all risks arising in year. </a:t>
            </a:r>
          </a:p>
          <a:p>
            <a:r>
              <a:rPr lang="en-GB" sz="2400" dirty="0">
                <a:latin typeface="Verdana" panose="020B0604030504040204" pitchFamily="34" charset="0"/>
                <a:ea typeface="Verdana" panose="020B0604030504040204" pitchFamily="34" charset="0"/>
              </a:rPr>
              <a:t> </a:t>
            </a:r>
          </a:p>
          <a:p>
            <a:pPr lvl="0"/>
            <a:r>
              <a:rPr lang="en-GB" sz="2400" dirty="0">
                <a:latin typeface="Verdana" panose="020B0604030504040204" pitchFamily="34" charset="0"/>
                <a:ea typeface="Verdana" panose="020B0604030504040204" pitchFamily="34" charset="0"/>
              </a:rPr>
              <a:t>In Month 05 there is an in-month overspend of £6.0m which is £1.1m above the planned deficit for the month.</a:t>
            </a:r>
          </a:p>
          <a:p>
            <a:r>
              <a:rPr lang="en-GB" sz="2400" dirty="0">
                <a:latin typeface="Verdana" panose="020B0604030504040204" pitchFamily="34" charset="0"/>
                <a:ea typeface="Verdana" panose="020B0604030504040204" pitchFamily="34" charset="0"/>
              </a:rPr>
              <a:t> </a:t>
            </a:r>
          </a:p>
          <a:p>
            <a:pPr lvl="0"/>
            <a:r>
              <a:rPr lang="en-GB" sz="2400" dirty="0">
                <a:latin typeface="Verdana" panose="020B0604030504040204" pitchFamily="34" charset="0"/>
                <a:ea typeface="Verdana" panose="020B0604030504040204" pitchFamily="34" charset="0"/>
              </a:rPr>
              <a:t>The YTD overspend is £37.8m. This is £13.3m above the planned deficit of £24.5m. </a:t>
            </a:r>
          </a:p>
          <a:p>
            <a:r>
              <a:rPr lang="en-GB" sz="2400" dirty="0">
                <a:latin typeface="Verdana" panose="020B0604030504040204" pitchFamily="34" charset="0"/>
                <a:ea typeface="Verdana" panose="020B0604030504040204" pitchFamily="34" charset="0"/>
              </a:rPr>
              <a:t> </a:t>
            </a:r>
          </a:p>
          <a:p>
            <a:r>
              <a:rPr lang="en-GB" sz="2400" dirty="0">
                <a:latin typeface="Verdana" panose="020B0604030504040204" pitchFamily="34" charset="0"/>
                <a:ea typeface="Verdana" panose="020B0604030504040204" pitchFamily="34" charset="0"/>
              </a:rPr>
              <a:t>In order to deliver the £58.7m planned deficit, the Health Board needs to recover the year to date overspend of £13.3m in future months.</a:t>
            </a:r>
            <a:endParaRPr lang="en-GB" sz="3200" dirty="0">
              <a:latin typeface="Verdana" panose="020B0604030504040204" pitchFamily="34" charset="0"/>
              <a:ea typeface="Verdana" panose="020B0604030504040204" pitchFamily="34" charset="0"/>
            </a:endParaRPr>
          </a:p>
        </p:txBody>
      </p:sp>
      <p:pic>
        <p:nvPicPr>
          <p:cNvPr id="12" name="Picture 11">
            <a:extLst>
              <a:ext uri="{FF2B5EF4-FFF2-40B4-BE49-F238E27FC236}">
                <a16:creationId xmlns:a16="http://schemas.microsoft.com/office/drawing/2014/main" id="{0950BABD-277F-5FC4-AC69-9252667144C3}"/>
              </a:ext>
            </a:extLst>
          </p:cNvPr>
          <p:cNvPicPr>
            <a:picLocks noChangeAspect="1"/>
          </p:cNvPicPr>
          <p:nvPr/>
        </p:nvPicPr>
        <p:blipFill>
          <a:blip r:embed="rId2"/>
          <a:stretch>
            <a:fillRect/>
          </a:stretch>
        </p:blipFill>
        <p:spPr>
          <a:xfrm>
            <a:off x="1975644" y="772162"/>
            <a:ext cx="16677951" cy="1644970"/>
          </a:xfrm>
          <a:prstGeom prst="rect">
            <a:avLst/>
          </a:prstGeom>
        </p:spPr>
      </p:pic>
      <p:pic>
        <p:nvPicPr>
          <p:cNvPr id="5" name="Picture 4">
            <a:extLst>
              <a:ext uri="{FF2B5EF4-FFF2-40B4-BE49-F238E27FC236}">
                <a16:creationId xmlns:a16="http://schemas.microsoft.com/office/drawing/2014/main" id="{07C51ACB-C6FF-E3A3-BE96-8E5E45D3160E}"/>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27844" y="2586565"/>
            <a:ext cx="9525000" cy="8298117"/>
          </a:xfrm>
          <a:prstGeom prst="rect">
            <a:avLst/>
          </a:prstGeom>
          <a:noFill/>
        </p:spPr>
      </p:pic>
    </p:spTree>
    <p:extLst>
      <p:ext uri="{BB962C8B-B14F-4D97-AF65-F5344CB8AC3E}">
        <p14:creationId xmlns:p14="http://schemas.microsoft.com/office/powerpoint/2010/main" val="248365053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E9EA873-10E9-81EF-7457-46209DC589F6}"/>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E114C2FA-F199-49FA-7963-F39DCBC11C67}"/>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graphicFrame>
        <p:nvGraphicFramePr>
          <p:cNvPr id="5" name="Table 4">
            <a:extLst>
              <a:ext uri="{FF2B5EF4-FFF2-40B4-BE49-F238E27FC236}">
                <a16:creationId xmlns:a16="http://schemas.microsoft.com/office/drawing/2014/main" id="{787AF1C9-A16B-9F3D-C36B-53012E6F0A86}"/>
              </a:ext>
            </a:extLst>
          </p:cNvPr>
          <p:cNvGraphicFramePr>
            <a:graphicFrameLocks noGrp="1"/>
          </p:cNvGraphicFramePr>
          <p:nvPr>
            <p:extLst>
              <p:ext uri="{D42A27DB-BD31-4B8C-83A1-F6EECF244321}">
                <p14:modId xmlns:p14="http://schemas.microsoft.com/office/powerpoint/2010/main" val="1360312171"/>
              </p:ext>
            </p:extLst>
          </p:nvPr>
        </p:nvGraphicFramePr>
        <p:xfrm>
          <a:off x="185800" y="727557"/>
          <a:ext cx="19755060" cy="10581793"/>
        </p:xfrm>
        <a:graphic>
          <a:graphicData uri="http://schemas.openxmlformats.org/drawingml/2006/table">
            <a:tbl>
              <a:tblPr firstRow="1" bandRow="1">
                <a:tableStyleId>{5C22544A-7EE6-4342-B048-85BDC9FD1C3A}</a:tableStyleId>
              </a:tblPr>
              <a:tblGrid>
                <a:gridCol w="1952730">
                  <a:extLst>
                    <a:ext uri="{9D8B030D-6E8A-4147-A177-3AD203B41FA5}">
                      <a16:colId xmlns:a16="http://schemas.microsoft.com/office/drawing/2014/main" val="2762623597"/>
                    </a:ext>
                  </a:extLst>
                </a:gridCol>
                <a:gridCol w="15544800">
                  <a:extLst>
                    <a:ext uri="{9D8B030D-6E8A-4147-A177-3AD203B41FA5}">
                      <a16:colId xmlns:a16="http://schemas.microsoft.com/office/drawing/2014/main" val="1765998844"/>
                    </a:ext>
                  </a:extLst>
                </a:gridCol>
                <a:gridCol w="2257530">
                  <a:extLst>
                    <a:ext uri="{9D8B030D-6E8A-4147-A177-3AD203B41FA5}">
                      <a16:colId xmlns:a16="http://schemas.microsoft.com/office/drawing/2014/main" val="2201901794"/>
                    </a:ext>
                  </a:extLst>
                </a:gridCol>
              </a:tblGrid>
              <a:tr h="934292">
                <a:tc>
                  <a:txBody>
                    <a:bodyPr/>
                    <a:lstStyle/>
                    <a:p>
                      <a:pPr algn="ctr">
                        <a:lnSpc>
                          <a:spcPts val="800"/>
                        </a:lnSpc>
                      </a:pPr>
                      <a:r>
                        <a:rPr lang="en-GB" sz="1800" dirty="0">
                          <a:latin typeface="Verdana" panose="020B0604030504040204" pitchFamily="34" charset="0"/>
                          <a:ea typeface="Verdana" panose="020B0604030504040204" pitchFamily="34" charset="0"/>
                        </a:rPr>
                        <a:t>TI Area</a:t>
                      </a:r>
                    </a:p>
                    <a:p>
                      <a:pPr algn="ctr">
                        <a:lnSpc>
                          <a:spcPts val="800"/>
                        </a:lnSpc>
                      </a:pPr>
                      <a:endParaRPr lang="en-GB" sz="1800" dirty="0">
                        <a:latin typeface="Verdana" panose="020B0604030504040204" pitchFamily="34" charset="0"/>
                        <a:ea typeface="Verdana" panose="020B0604030504040204" pitchFamily="34" charset="0"/>
                      </a:endParaRPr>
                    </a:p>
                    <a:p>
                      <a:pPr algn="ctr">
                        <a:lnSpc>
                          <a:spcPts val="800"/>
                        </a:lnSpc>
                      </a:pPr>
                      <a:r>
                        <a:rPr lang="en-GB" sz="1800" dirty="0">
                          <a:latin typeface="Verdana" panose="020B0604030504040204" pitchFamily="34" charset="0"/>
                          <a:ea typeface="Verdana" panose="020B0604030504040204" pitchFamily="34" charset="0"/>
                        </a:rPr>
                        <a:t> (Level 4)</a:t>
                      </a:r>
                    </a:p>
                  </a:txBody>
                  <a:tcPr marL="202041" marR="202041" marT="101021" marB="10102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ts val="800"/>
                        </a:lnSpc>
                      </a:pPr>
                      <a:r>
                        <a:rPr lang="en-GB" sz="1800" dirty="0">
                          <a:latin typeface="Verdana" panose="020B0604030504040204" pitchFamily="34" charset="0"/>
                          <a:ea typeface="Verdana" panose="020B0604030504040204" pitchFamily="34" charset="0"/>
                        </a:rPr>
                        <a:t>Criteria to achieve</a:t>
                      </a:r>
                    </a:p>
                  </a:txBody>
                  <a:tcPr marL="202041" marR="202041" marT="101021" marB="10102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ts val="800"/>
                        </a:lnSpc>
                      </a:pPr>
                      <a:r>
                        <a:rPr lang="en-GB" sz="1800" dirty="0">
                          <a:latin typeface="Verdana" panose="020B0604030504040204" pitchFamily="34" charset="0"/>
                          <a:ea typeface="Verdana" panose="020B0604030504040204" pitchFamily="34" charset="0"/>
                        </a:rPr>
                        <a:t>Performance</a:t>
                      </a:r>
                    </a:p>
                    <a:p>
                      <a:pPr algn="ctr">
                        <a:lnSpc>
                          <a:spcPts val="800"/>
                        </a:lnSpc>
                      </a:pPr>
                      <a:endParaRPr lang="en-GB" sz="1800" dirty="0">
                        <a:latin typeface="Verdana" panose="020B0604030504040204" pitchFamily="34" charset="0"/>
                        <a:ea typeface="Verdana" panose="020B0604030504040204" pitchFamily="34" charset="0"/>
                      </a:endParaRPr>
                    </a:p>
                    <a:p>
                      <a:pPr algn="ctr">
                        <a:lnSpc>
                          <a:spcPts val="800"/>
                        </a:lnSpc>
                      </a:pPr>
                      <a:r>
                        <a:rPr lang="en-GB" sz="1800" dirty="0">
                          <a:latin typeface="Verdana" panose="020B0604030504040204" pitchFamily="34" charset="0"/>
                          <a:ea typeface="Verdana" panose="020B0604030504040204" pitchFamily="34" charset="0"/>
                        </a:rPr>
                        <a:t> </a:t>
                      </a:r>
                    </a:p>
                    <a:p>
                      <a:pPr algn="ctr">
                        <a:lnSpc>
                          <a:spcPts val="800"/>
                        </a:lnSpc>
                      </a:pPr>
                      <a:r>
                        <a:rPr lang="en-GB" sz="1800" dirty="0">
                          <a:latin typeface="Verdana" panose="020B0604030504040204" pitchFamily="34" charset="0"/>
                          <a:ea typeface="Verdana" panose="020B0604030504040204" pitchFamily="34" charset="0"/>
                        </a:rPr>
                        <a:t>(Aug -25)  </a:t>
                      </a:r>
                      <a:endParaRPr lang="en-GB" sz="1800" dirty="0">
                        <a:solidFill>
                          <a:srgbClr val="FF0000"/>
                        </a:solidFill>
                        <a:latin typeface="Verdana" panose="020B0604030504040204" pitchFamily="34" charset="0"/>
                        <a:ea typeface="Verdana" panose="020B0604030504040204" pitchFamily="34" charset="0"/>
                      </a:endParaRPr>
                    </a:p>
                  </a:txBody>
                  <a:tcPr marL="202041" marR="202041" marT="101021" marB="10102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500787401"/>
                  </a:ext>
                </a:extLst>
              </a:tr>
              <a:tr h="719077">
                <a:tc>
                  <a:txBody>
                    <a:bodyPr/>
                    <a:lstStyle/>
                    <a:p>
                      <a:pPr algn="ctr"/>
                      <a:r>
                        <a:rPr lang="en-GB" sz="1800" b="1">
                          <a:latin typeface="Verdana" panose="020B0604030504040204" pitchFamily="34" charset="0"/>
                          <a:ea typeface="Verdana" panose="020B0604030504040204" pitchFamily="34" charset="0"/>
                        </a:rPr>
                        <a:t>Cancer </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a:r>
                        <a:rPr lang="en-GB" sz="1800" b="0" i="0" dirty="0">
                          <a:solidFill>
                            <a:schemeClr val="dk1"/>
                          </a:solidFill>
                          <a:effectLst/>
                          <a:latin typeface="Verdana" panose="020B0604030504040204" pitchFamily="34" charset="0"/>
                          <a:ea typeface="Verdana" panose="020B0604030504040204" pitchFamily="34" charset="0"/>
                          <a:cs typeface="+mn-cs"/>
                        </a:rPr>
                        <a:t>60% performance maintained for 3 months against the SCP target. This position in </a:t>
                      </a:r>
                      <a:r>
                        <a:rPr lang="en-GB" sz="1800" b="1" i="0" dirty="0">
                          <a:solidFill>
                            <a:schemeClr val="dk1"/>
                          </a:solidFill>
                          <a:effectLst/>
                          <a:latin typeface="Verdana" panose="020B0604030504040204" pitchFamily="34" charset="0"/>
                          <a:ea typeface="Verdana" panose="020B0604030504040204" pitchFamily="34" charset="0"/>
                          <a:cs typeface="+mn-cs"/>
                        </a:rPr>
                        <a:t>draft</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61% </a:t>
                      </a:r>
                    </a:p>
                    <a:p>
                      <a:pPr algn="ctr"/>
                      <a:r>
                        <a:rPr lang="en-GB" sz="1800" b="1" dirty="0">
                          <a:solidFill>
                            <a:schemeClr val="tx1"/>
                          </a:solidFill>
                          <a:latin typeface="Verdana" panose="020B0604030504040204" pitchFamily="34" charset="0"/>
                          <a:ea typeface="Verdana" panose="020B0604030504040204" pitchFamily="34" charset="0"/>
                        </a:rPr>
                        <a:t>(July - 25)</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1242885159"/>
                  </a:ext>
                </a:extLst>
              </a:tr>
              <a:tr h="779615">
                <a:tc rowSpan="4">
                  <a:txBody>
                    <a:bodyPr/>
                    <a:lstStyle/>
                    <a:p>
                      <a:pPr marL="0" algn="ctr" defTabSz="1507846" rtl="0" eaLnBrk="1" latinLnBrk="0" hangingPunct="1"/>
                      <a:r>
                        <a:rPr lang="en-GB" sz="1800" b="1" kern="1200" dirty="0">
                          <a:solidFill>
                            <a:schemeClr val="dk1"/>
                          </a:solidFill>
                          <a:latin typeface="Verdana" panose="020B0604030504040204" pitchFamily="34" charset="0"/>
                          <a:ea typeface="Verdana" panose="020B0604030504040204" pitchFamily="34" charset="0"/>
                          <a:cs typeface="+mn-cs"/>
                        </a:rPr>
                        <a:t>UEC</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a:r>
                        <a:rPr lang="en-GB" sz="1800" b="0" i="0" dirty="0">
                          <a:solidFill>
                            <a:schemeClr val="dk1"/>
                          </a:solidFill>
                          <a:effectLst/>
                          <a:latin typeface="Verdana" panose="020B0604030504040204" pitchFamily="34" charset="0"/>
                          <a:ea typeface="Verdana" panose="020B0604030504040204" pitchFamily="34" charset="0"/>
                          <a:cs typeface="+mn-cs"/>
                        </a:rPr>
                        <a:t>Continuous reduction of ambulance handovers over an hour of at least 11% in three consecutive months and maintained for 3 months (Based on Q2/Q3 2023 baseline</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111 (22.9% reduction)</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1134687308"/>
                  </a:ext>
                </a:extLst>
              </a:tr>
              <a:tr h="476221">
                <a:tc vMerge="1">
                  <a:txBody>
                    <a:bodyPr/>
                    <a:lstStyle/>
                    <a:p>
                      <a:pPr marL="0" algn="ctr" defTabSz="1507846" rtl="0" eaLnBrk="1" latinLnBrk="0" hangingPunct="1"/>
                      <a:endParaRPr lang="en-GB" sz="1800" b="1" kern="1200" dirty="0">
                        <a:solidFill>
                          <a:schemeClr val="dk1"/>
                        </a:solidFill>
                        <a:latin typeface="Verdana" panose="020B0604030504040204" pitchFamily="34" charset="0"/>
                        <a:ea typeface="Verdana" panose="020B0604030504040204" pitchFamily="34" charset="0"/>
                        <a:cs typeface="+mn-cs"/>
                      </a:endParaRP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a:r>
                        <a:rPr lang="en-GB" sz="1800" b="0" i="0">
                          <a:solidFill>
                            <a:schemeClr val="dk1"/>
                          </a:solidFill>
                          <a:effectLst/>
                          <a:latin typeface="Verdana" panose="020B0604030504040204" pitchFamily="34" charset="0"/>
                          <a:ea typeface="Verdana" panose="020B0604030504040204" pitchFamily="34" charset="0"/>
                          <a:cs typeface="+mn-cs"/>
                        </a:rPr>
                        <a:t>Continuous improvement towards no more than 7% of patients waiting over 12 hours at each individual site and across HB</a:t>
                      </a:r>
                      <a:endParaRPr lang="en-GB" sz="1800" b="0" i="0" dirty="0">
                        <a:solidFill>
                          <a:schemeClr val="dk1"/>
                        </a:solidFill>
                        <a:effectLst/>
                        <a:latin typeface="Verdana" panose="020B0604030504040204" pitchFamily="34" charset="0"/>
                        <a:ea typeface="Verdana" panose="020B0604030504040204" pitchFamily="34" charset="0"/>
                        <a:cs typeface="+mn-cs"/>
                      </a:endParaRP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8.71%</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224009423"/>
                  </a:ext>
                </a:extLst>
              </a:tr>
              <a:tr h="476221">
                <a:tc vMerge="1">
                  <a:txBody>
                    <a:bodyPr/>
                    <a:lstStyle/>
                    <a:p>
                      <a:pPr marL="0" algn="ctr" defTabSz="1507846" rtl="0" eaLnBrk="1" latinLnBrk="0" hangingPunct="1"/>
                      <a:endParaRPr lang="en-GB" sz="1800" b="1" kern="1200" dirty="0">
                        <a:solidFill>
                          <a:schemeClr val="dk1"/>
                        </a:solidFill>
                        <a:latin typeface="Verdana" panose="020B0604030504040204" pitchFamily="34" charset="0"/>
                        <a:ea typeface="Verdana" panose="020B0604030504040204" pitchFamily="34" charset="0"/>
                        <a:cs typeface="+mn-cs"/>
                      </a:endParaRP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a:r>
                        <a:rPr lang="en-GB" sz="1800" b="0" i="0">
                          <a:solidFill>
                            <a:schemeClr val="dk1"/>
                          </a:solidFill>
                          <a:effectLst/>
                          <a:latin typeface="Verdana" panose="020B0604030504040204" pitchFamily="34" charset="0"/>
                          <a:ea typeface="Verdana" panose="020B0604030504040204" pitchFamily="34" charset="0"/>
                          <a:cs typeface="+mn-cs"/>
                        </a:rPr>
                        <a:t>Median time from arrival at emergency department to assessment by a clinical decision maker should not exceed 60 minutes</a:t>
                      </a:r>
                      <a:endParaRPr lang="en-GB" sz="1800" b="0" i="0" dirty="0">
                        <a:solidFill>
                          <a:schemeClr val="dk1"/>
                        </a:solidFill>
                        <a:effectLst/>
                        <a:latin typeface="Verdana" panose="020B0604030504040204" pitchFamily="34" charset="0"/>
                        <a:ea typeface="Verdana" panose="020B0604030504040204" pitchFamily="34" charset="0"/>
                        <a:cs typeface="+mn-cs"/>
                      </a:endParaRP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89.20%</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2061903587"/>
                  </a:ext>
                </a:extLst>
              </a:tr>
              <a:tr h="779615">
                <a:tc vMerge="1">
                  <a:txBody>
                    <a:bodyPr/>
                    <a:lstStyle/>
                    <a:p>
                      <a:pPr marL="0" algn="ctr" defTabSz="1507846" rtl="0" eaLnBrk="1" latinLnBrk="0" hangingPunct="1"/>
                      <a:endParaRPr lang="en-GB" sz="1800" b="1" kern="1200" dirty="0">
                        <a:solidFill>
                          <a:schemeClr val="dk1"/>
                        </a:solidFill>
                        <a:latin typeface="Verdana" panose="020B0604030504040204" pitchFamily="34" charset="0"/>
                        <a:ea typeface="Verdana" panose="020B0604030504040204" pitchFamily="34" charset="0"/>
                        <a:cs typeface="+mn-cs"/>
                      </a:endParaRP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a:r>
                        <a:rPr lang="en-GB" sz="1800" b="0" i="0" dirty="0">
                          <a:solidFill>
                            <a:schemeClr val="dk1"/>
                          </a:solidFill>
                          <a:effectLst/>
                          <a:latin typeface="Verdana" panose="020B0604030504040204" pitchFamily="34" charset="0"/>
                          <a:ea typeface="Verdana" panose="020B0604030504040204" pitchFamily="34" charset="0"/>
                          <a:cs typeface="+mn-cs"/>
                        </a:rPr>
                        <a:t>Continuous reduction in delayed pathways of care of 5% for three consecutive months and then maintained for three months (based on Oct-Dec 23 baseline)</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178</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2326051478"/>
                  </a:ext>
                </a:extLst>
              </a:tr>
              <a:tr h="538328">
                <a:tc rowSpan="5">
                  <a:txBody>
                    <a:bodyPr/>
                    <a:lstStyle/>
                    <a:p>
                      <a:pPr marL="0" marR="0" lvl="0" indent="0" algn="ctr" defTabSz="1507846" rtl="0" eaLnBrk="1" fontAlgn="auto" latinLnBrk="0" hangingPunct="1">
                        <a:lnSpc>
                          <a:spcPct val="100000"/>
                        </a:lnSpc>
                        <a:spcBef>
                          <a:spcPts val="0"/>
                        </a:spcBef>
                        <a:spcAft>
                          <a:spcPts val="0"/>
                        </a:spcAft>
                        <a:buClrTx/>
                        <a:buSzTx/>
                        <a:buFontTx/>
                        <a:buNone/>
                        <a:tabLst/>
                        <a:defRPr/>
                      </a:pPr>
                      <a:endParaRPr lang="en-GB" sz="1800" b="1" kern="1200">
                        <a:solidFill>
                          <a:schemeClr val="dk1"/>
                        </a:solidFill>
                        <a:latin typeface="Verdana" panose="020B0604030504040204" pitchFamily="34" charset="0"/>
                        <a:ea typeface="Verdana" panose="020B0604030504040204" pitchFamily="34" charset="0"/>
                        <a:cs typeface="+mn-cs"/>
                      </a:endParaRPr>
                    </a:p>
                    <a:p>
                      <a:pPr marL="0" marR="0" lvl="0" indent="0" algn="ctr" defTabSz="1507846" rtl="0" eaLnBrk="1" fontAlgn="auto" latinLnBrk="0" hangingPunct="1">
                        <a:lnSpc>
                          <a:spcPct val="100000"/>
                        </a:lnSpc>
                        <a:spcBef>
                          <a:spcPts val="0"/>
                        </a:spcBef>
                        <a:spcAft>
                          <a:spcPts val="0"/>
                        </a:spcAft>
                        <a:buClrTx/>
                        <a:buSzTx/>
                        <a:buFontTx/>
                        <a:buNone/>
                        <a:tabLst/>
                        <a:defRPr/>
                      </a:pPr>
                      <a:endParaRPr lang="en-GB" sz="1800" b="1" kern="1200">
                        <a:solidFill>
                          <a:schemeClr val="dk1"/>
                        </a:solidFill>
                        <a:latin typeface="Verdana" panose="020B0604030504040204" pitchFamily="34" charset="0"/>
                        <a:ea typeface="Verdana" panose="020B0604030504040204" pitchFamily="34" charset="0"/>
                        <a:cs typeface="+mn-cs"/>
                      </a:endParaRPr>
                    </a:p>
                    <a:p>
                      <a:pPr marL="0" marR="0" lvl="0" indent="0" algn="ctr" defTabSz="1507846" rtl="0" eaLnBrk="1" fontAlgn="auto" latinLnBrk="0" hangingPunct="1">
                        <a:lnSpc>
                          <a:spcPct val="100000"/>
                        </a:lnSpc>
                        <a:spcBef>
                          <a:spcPts val="0"/>
                        </a:spcBef>
                        <a:spcAft>
                          <a:spcPts val="0"/>
                        </a:spcAft>
                        <a:buClrTx/>
                        <a:buSzTx/>
                        <a:buFontTx/>
                        <a:buNone/>
                        <a:tabLst/>
                        <a:defRPr/>
                      </a:pPr>
                      <a:endParaRPr lang="en-GB" sz="1800" b="1" kern="1200">
                        <a:solidFill>
                          <a:schemeClr val="dk1"/>
                        </a:solidFill>
                        <a:latin typeface="Verdana" panose="020B0604030504040204" pitchFamily="34" charset="0"/>
                        <a:ea typeface="Verdana" panose="020B0604030504040204" pitchFamily="34" charset="0"/>
                        <a:cs typeface="+mn-cs"/>
                      </a:endParaRPr>
                    </a:p>
                    <a:p>
                      <a:pPr marL="0" marR="0" lvl="0" indent="0" algn="ctr" defTabSz="1507846" rtl="0" eaLnBrk="1" fontAlgn="auto" latinLnBrk="0" hangingPunct="1">
                        <a:lnSpc>
                          <a:spcPct val="100000"/>
                        </a:lnSpc>
                        <a:spcBef>
                          <a:spcPts val="0"/>
                        </a:spcBef>
                        <a:spcAft>
                          <a:spcPts val="0"/>
                        </a:spcAft>
                        <a:buClrTx/>
                        <a:buSzTx/>
                        <a:buFontTx/>
                        <a:buNone/>
                        <a:tabLst/>
                        <a:defRPr/>
                      </a:pPr>
                      <a:endParaRPr lang="en-GB" sz="1800" b="1" kern="1200">
                        <a:solidFill>
                          <a:schemeClr val="dk1"/>
                        </a:solidFill>
                        <a:latin typeface="Verdana" panose="020B0604030504040204" pitchFamily="34" charset="0"/>
                        <a:ea typeface="Verdana" panose="020B0604030504040204" pitchFamily="34" charset="0"/>
                        <a:cs typeface="+mn-cs"/>
                      </a:endParaRPr>
                    </a:p>
                    <a:p>
                      <a:pPr marL="0" marR="0" lvl="0" indent="0" algn="ctr" defTabSz="1507846" rtl="0" eaLnBrk="1" fontAlgn="auto" latinLnBrk="0" hangingPunct="1">
                        <a:lnSpc>
                          <a:spcPct val="100000"/>
                        </a:lnSpc>
                        <a:spcBef>
                          <a:spcPts val="0"/>
                        </a:spcBef>
                        <a:spcAft>
                          <a:spcPts val="0"/>
                        </a:spcAft>
                        <a:buClrTx/>
                        <a:buSzTx/>
                        <a:buFontTx/>
                        <a:buNone/>
                        <a:tabLst/>
                        <a:defRPr/>
                      </a:pPr>
                      <a:endParaRPr lang="en-GB" sz="1800" b="1" kern="1200">
                        <a:solidFill>
                          <a:schemeClr val="dk1"/>
                        </a:solidFill>
                        <a:latin typeface="Verdana" panose="020B0604030504040204" pitchFamily="34" charset="0"/>
                        <a:ea typeface="Verdana" panose="020B0604030504040204" pitchFamily="34" charset="0"/>
                        <a:cs typeface="+mn-cs"/>
                      </a:endParaRPr>
                    </a:p>
                    <a:p>
                      <a:pPr marL="0" marR="0" lvl="0" indent="0" algn="ctr" defTabSz="1507846" rtl="0" eaLnBrk="1" fontAlgn="auto" latinLnBrk="0" hangingPunct="1">
                        <a:lnSpc>
                          <a:spcPct val="100000"/>
                        </a:lnSpc>
                        <a:spcBef>
                          <a:spcPts val="0"/>
                        </a:spcBef>
                        <a:spcAft>
                          <a:spcPts val="0"/>
                        </a:spcAft>
                        <a:buClrTx/>
                        <a:buSzTx/>
                        <a:buFontTx/>
                        <a:buNone/>
                        <a:tabLst/>
                        <a:defRPr/>
                      </a:pPr>
                      <a:endParaRPr lang="en-GB" sz="1800" b="1" kern="1200">
                        <a:solidFill>
                          <a:schemeClr val="dk1"/>
                        </a:solidFill>
                        <a:latin typeface="Verdana" panose="020B0604030504040204" pitchFamily="34" charset="0"/>
                        <a:ea typeface="Verdana" panose="020B0604030504040204" pitchFamily="34" charset="0"/>
                        <a:cs typeface="+mn-cs"/>
                      </a:endParaRPr>
                    </a:p>
                    <a:p>
                      <a:pPr marL="0" marR="0" lvl="0" indent="0" algn="ctr" defTabSz="1507846" rtl="0" eaLnBrk="1" fontAlgn="auto" latinLnBrk="0" hangingPunct="1">
                        <a:lnSpc>
                          <a:spcPct val="100000"/>
                        </a:lnSpc>
                        <a:spcBef>
                          <a:spcPts val="0"/>
                        </a:spcBef>
                        <a:spcAft>
                          <a:spcPts val="0"/>
                        </a:spcAft>
                        <a:buClrTx/>
                        <a:buSzTx/>
                        <a:buFontTx/>
                        <a:buNone/>
                        <a:tabLst/>
                        <a:defRPr/>
                      </a:pPr>
                      <a:r>
                        <a:rPr lang="en-GB" sz="1800" b="1" kern="1200">
                          <a:solidFill>
                            <a:schemeClr val="dk1"/>
                          </a:solidFill>
                          <a:latin typeface="Verdana" panose="020B0604030504040204" pitchFamily="34" charset="0"/>
                          <a:ea typeface="Verdana" panose="020B0604030504040204" pitchFamily="34" charset="0"/>
                          <a:cs typeface="+mn-cs"/>
                        </a:rPr>
                        <a:t>HCAIs</a:t>
                      </a:r>
                    </a:p>
                    <a:p>
                      <a:pPr marL="0" algn="ctr" defTabSz="1507846" rtl="0" eaLnBrk="1" latinLnBrk="0" hangingPunct="1"/>
                      <a:endParaRPr lang="en-GB" sz="1800" b="1" kern="1200">
                        <a:solidFill>
                          <a:schemeClr val="dk1"/>
                        </a:solidFill>
                        <a:latin typeface="Verdana" panose="020B0604030504040204" pitchFamily="34" charset="0"/>
                        <a:ea typeface="Verdana" panose="020B0604030504040204" pitchFamily="34" charset="0"/>
                        <a:cs typeface="+mn-cs"/>
                      </a:endParaRPr>
                    </a:p>
                  </a:txBody>
                  <a:tcPr marL="75396" marR="75396" marT="75396" marB="7539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GB" sz="1800" b="0" i="0">
                          <a:solidFill>
                            <a:schemeClr val="dk1"/>
                          </a:solidFill>
                          <a:effectLst/>
                          <a:latin typeface="Verdana" panose="020B0604030504040204" pitchFamily="34" charset="0"/>
                          <a:ea typeface="Verdana" panose="020B0604030504040204" pitchFamily="34" charset="0"/>
                          <a:cs typeface="+mn-cs"/>
                        </a:rPr>
                        <a:t>A clear improvement plan based on a root cause analysis to address the issue of hospital onset HCAIs.</a:t>
                      </a:r>
                      <a:endParaRPr lang="en-GB" sz="1800" b="0" i="0" dirty="0">
                        <a:solidFill>
                          <a:schemeClr val="dk1"/>
                        </a:solidFill>
                        <a:effectLst/>
                        <a:latin typeface="Verdana" panose="020B0604030504040204" pitchFamily="34" charset="0"/>
                        <a:ea typeface="Verdana" panose="020B0604030504040204" pitchFamily="34" charset="0"/>
                        <a:cs typeface="+mn-cs"/>
                      </a:endParaRP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sz="1800" b="1" i="0" dirty="0">
                          <a:solidFill>
                            <a:schemeClr val="tx1"/>
                          </a:solidFill>
                          <a:effectLst/>
                          <a:latin typeface="Verdana" panose="020B0604030504040204" pitchFamily="34" charset="0"/>
                          <a:ea typeface="Verdana" panose="020B0604030504040204" pitchFamily="34" charset="0"/>
                          <a:cs typeface="+mn-cs"/>
                        </a:rPr>
                        <a:t>In place</a:t>
                      </a:r>
                      <a:endParaRPr lang="en-GB" sz="1800" b="1" dirty="0">
                        <a:solidFill>
                          <a:schemeClr val="tx1"/>
                        </a:solidFill>
                        <a:latin typeface="Verdana" panose="020B0604030504040204" pitchFamily="34" charset="0"/>
                        <a:ea typeface="Verdana" panose="020B0604030504040204" pitchFamily="34" charset="0"/>
                      </a:endParaRP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C62"/>
                    </a:solidFill>
                  </a:tcPr>
                </a:tc>
                <a:extLst>
                  <a:ext uri="{0D108BD9-81ED-4DB2-BD59-A6C34878D82A}">
                    <a16:rowId xmlns:a16="http://schemas.microsoft.com/office/drawing/2014/main" val="66509447"/>
                  </a:ext>
                </a:extLst>
              </a:tr>
              <a:tr h="796160">
                <a:tc vMerge="1">
                  <a:txBody>
                    <a:bodyPr/>
                    <a:lstStyle/>
                    <a:p>
                      <a:pPr marL="0" algn="ctr" defTabSz="1507846" rtl="0" eaLnBrk="1" latinLnBrk="0" hangingPunct="1"/>
                      <a:endParaRPr lang="en-GB" sz="1800" b="1" kern="1200">
                        <a:solidFill>
                          <a:schemeClr val="dk1"/>
                        </a:solidFill>
                        <a:latin typeface="Verdana" panose="020B0604030504040204" pitchFamily="34" charset="0"/>
                        <a:ea typeface="Verdana" panose="020B0604030504040204" pitchFamily="34" charset="0"/>
                        <a:cs typeface="+mn-cs"/>
                      </a:endParaRPr>
                    </a:p>
                  </a:txBody>
                  <a:tcPr marL="75396" marR="75396" marT="75396" marB="7539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GB" sz="1800" b="0" i="0">
                          <a:solidFill>
                            <a:schemeClr val="dk1"/>
                          </a:solidFill>
                          <a:effectLst/>
                          <a:latin typeface="Verdana" panose="020B0604030504040204" pitchFamily="34" charset="0"/>
                          <a:ea typeface="Verdana" panose="020B0604030504040204" pitchFamily="34" charset="0"/>
                          <a:cs typeface="+mn-cs"/>
                        </a:rPr>
                        <a:t>C-Diff: reduce the number of hospital onset infections by 40% and maintain for 3 months (from a baseline of the average number of cases in quarter 3 of 10 cases to no more than 6 per month</a:t>
                      </a:r>
                      <a:endParaRPr lang="en-GB" sz="1800" b="0" i="0" dirty="0">
                        <a:solidFill>
                          <a:schemeClr val="dk1"/>
                        </a:solidFill>
                        <a:effectLst/>
                        <a:latin typeface="Verdana" panose="020B0604030504040204" pitchFamily="34" charset="0"/>
                        <a:ea typeface="Verdana" panose="020B0604030504040204" pitchFamily="34" charset="0"/>
                        <a:cs typeface="+mn-cs"/>
                      </a:endParaRP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9 cases</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extLst>
                  <a:ext uri="{0D108BD9-81ED-4DB2-BD59-A6C34878D82A}">
                    <a16:rowId xmlns:a16="http://schemas.microsoft.com/office/drawing/2014/main" val="3951478333"/>
                  </a:ext>
                </a:extLst>
              </a:tr>
              <a:tr h="784365">
                <a:tc vMerge="1">
                  <a:txBody>
                    <a:bodyPr/>
                    <a:lstStyle/>
                    <a:p>
                      <a:pPr marL="0" algn="ctr" defTabSz="1507846" rtl="0" eaLnBrk="1" latinLnBrk="0" hangingPunct="1"/>
                      <a:endParaRPr lang="en-GB" sz="1800" b="1" kern="1200">
                        <a:solidFill>
                          <a:schemeClr val="dk1"/>
                        </a:solidFill>
                        <a:latin typeface="Verdana" panose="020B0604030504040204" pitchFamily="34" charset="0"/>
                        <a:ea typeface="Verdana" panose="020B0604030504040204" pitchFamily="34" charset="0"/>
                        <a:cs typeface="+mn-cs"/>
                      </a:endParaRPr>
                    </a:p>
                  </a:txBody>
                  <a:tcPr marL="75396" marR="75396" marT="75396" marB="7539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GB" sz="1800" b="0" i="0" dirty="0">
                          <a:solidFill>
                            <a:schemeClr val="dk1"/>
                          </a:solidFill>
                          <a:effectLst/>
                          <a:latin typeface="Verdana" panose="020B0604030504040204" pitchFamily="34" charset="0"/>
                          <a:ea typeface="Verdana" panose="020B0604030504040204" pitchFamily="34" charset="0"/>
                          <a:cs typeface="+mn-cs"/>
                        </a:rPr>
                        <a:t>Staph aureus: reduce the number of hospital onset infections by 25% and maintain for 3 months (from a baseline of the average number of cases in quarter 3 of 4 cases to no more than 3 per month</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4 cases </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extLst>
                  <a:ext uri="{0D108BD9-81ED-4DB2-BD59-A6C34878D82A}">
                    <a16:rowId xmlns:a16="http://schemas.microsoft.com/office/drawing/2014/main" val="3735097210"/>
                  </a:ext>
                </a:extLst>
              </a:tr>
              <a:tr h="973083">
                <a:tc vMerge="1">
                  <a:txBody>
                    <a:bodyPr/>
                    <a:lstStyle/>
                    <a:p>
                      <a:pPr marL="0" algn="ctr" defTabSz="1507846" rtl="0" eaLnBrk="1" latinLnBrk="0" hangingPunct="1"/>
                      <a:endParaRPr lang="en-GB" sz="1800" b="1" kern="1200">
                        <a:solidFill>
                          <a:schemeClr val="dk1"/>
                        </a:solidFill>
                        <a:latin typeface="Verdana" panose="020B0604030504040204" pitchFamily="34" charset="0"/>
                        <a:ea typeface="Verdana" panose="020B0604030504040204" pitchFamily="34" charset="0"/>
                        <a:cs typeface="+mn-cs"/>
                      </a:endParaRPr>
                    </a:p>
                  </a:txBody>
                  <a:tcPr marL="75396" marR="75396" marT="75396" marB="7539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GB" sz="1800" b="0" i="0">
                          <a:solidFill>
                            <a:schemeClr val="dk1"/>
                          </a:solidFill>
                          <a:effectLst/>
                          <a:latin typeface="Verdana" panose="020B0604030504040204" pitchFamily="34" charset="0"/>
                          <a:ea typeface="Verdana" panose="020B0604030504040204" pitchFamily="34" charset="0"/>
                          <a:cs typeface="+mn-cs"/>
                        </a:rPr>
                        <a:t>E-coli: reduce the number of hospital onset infections by 20% and maintain for 3 months (from a baseline of the average number of · cases in quarter 3 of 5 cases to no more than 4 per month)</a:t>
                      </a:r>
                      <a:endParaRPr lang="en-GB" sz="1800" b="0" i="0" dirty="0">
                        <a:solidFill>
                          <a:schemeClr val="dk1"/>
                        </a:solidFill>
                        <a:effectLst/>
                        <a:latin typeface="Verdana" panose="020B0604030504040204" pitchFamily="34" charset="0"/>
                        <a:ea typeface="Verdana" panose="020B0604030504040204" pitchFamily="34" charset="0"/>
                        <a:cs typeface="+mn-cs"/>
                      </a:endParaRP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5 cases</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extLst>
                  <a:ext uri="{0D108BD9-81ED-4DB2-BD59-A6C34878D82A}">
                    <a16:rowId xmlns:a16="http://schemas.microsoft.com/office/drawing/2014/main" val="2731054538"/>
                  </a:ext>
                </a:extLst>
              </a:tr>
              <a:tr h="784365">
                <a:tc vMerge="1">
                  <a:txBody>
                    <a:bodyPr/>
                    <a:lstStyle/>
                    <a:p>
                      <a:pPr marL="0" algn="ctr" defTabSz="1507846" rtl="0" eaLnBrk="1" latinLnBrk="0" hangingPunct="1"/>
                      <a:endParaRPr lang="en-GB" sz="1800" b="1" kern="1200">
                        <a:solidFill>
                          <a:schemeClr val="dk1"/>
                        </a:solidFill>
                        <a:latin typeface="Verdana" panose="020B0604030504040204" pitchFamily="34" charset="0"/>
                        <a:ea typeface="Verdana" panose="020B0604030504040204" pitchFamily="34" charset="0"/>
                        <a:cs typeface="+mn-cs"/>
                      </a:endParaRPr>
                    </a:p>
                  </a:txBody>
                  <a:tcPr marL="75396" marR="75396" marT="75396" marB="7539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GB" sz="1800" b="0" i="0" dirty="0">
                          <a:solidFill>
                            <a:schemeClr val="dk1"/>
                          </a:solidFill>
                          <a:effectLst/>
                          <a:latin typeface="Verdana" panose="020B0604030504040204" pitchFamily="34" charset="0"/>
                          <a:ea typeface="Verdana" panose="020B0604030504040204" pitchFamily="34" charset="0"/>
                          <a:cs typeface="+mn-cs"/>
                        </a:rPr>
                        <a:t>Klebsiella: reduce the number of hospital onset infections by 10% and maintain for 3 months based on 2017/18 figures (baseline –54 cases in 2017/18, reduce to average of at most 4 per month)</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5 cases</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extLst>
                  <a:ext uri="{0D108BD9-81ED-4DB2-BD59-A6C34878D82A}">
                    <a16:rowId xmlns:a16="http://schemas.microsoft.com/office/drawing/2014/main" val="2703809067"/>
                  </a:ext>
                </a:extLst>
              </a:tr>
              <a:tr h="476221">
                <a:tc rowSpan="2">
                  <a:txBody>
                    <a:bodyPr/>
                    <a:lstStyle/>
                    <a:p>
                      <a:pPr marL="0" algn="ctr" defTabSz="1507846" rtl="0" eaLnBrk="1" latinLnBrk="0" hangingPunct="1"/>
                      <a:r>
                        <a:rPr lang="en-GB" sz="1800" b="1" kern="1200" dirty="0">
                          <a:solidFill>
                            <a:schemeClr val="dk1"/>
                          </a:solidFill>
                          <a:latin typeface="Verdana" panose="020B0604030504040204" pitchFamily="34" charset="0"/>
                          <a:ea typeface="Verdana" panose="020B0604030504040204" pitchFamily="34" charset="0"/>
                          <a:cs typeface="+mn-cs"/>
                        </a:rPr>
                        <a:t>Finance</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gridSpan="2">
                  <a:txBody>
                    <a:bodyPr/>
                    <a:lstStyle/>
                    <a:p>
                      <a:pPr marL="0" lvl="0" algn="l" defTabSz="685772" rtl="0" eaLnBrk="1" latinLnBrk="0" hangingPunct="1"/>
                      <a:r>
                        <a:rPr lang="en-GB" sz="1800" b="0" i="0" kern="1200" dirty="0">
                          <a:solidFill>
                            <a:schemeClr val="dk1"/>
                          </a:solidFill>
                          <a:effectLst/>
                          <a:latin typeface="Verdana" panose="020B0604030504040204" pitchFamily="34" charset="0"/>
                          <a:ea typeface="Verdana" panose="020B0604030504040204" pitchFamily="34" charset="0"/>
                          <a:cs typeface="+mn-cs"/>
                        </a:rPr>
                        <a:t>Detailed Updates included in the monthly Escalation Report</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solidFill>
                      <a:schemeClr val="bg1">
                        <a:lumMod val="95000"/>
                      </a:schemeClr>
                    </a:solidFill>
                  </a:tcPr>
                </a:tc>
                <a:tc hMerge="1">
                  <a:txBody>
                    <a:bodyPr/>
                    <a:lstStyle/>
                    <a:p>
                      <a:pPr algn="ctr"/>
                      <a:endParaRPr lang="en-GB" sz="1800" b="1" dirty="0">
                        <a:solidFill>
                          <a:srgbClr val="FF0000"/>
                        </a:solidFill>
                        <a:latin typeface="Verdana" panose="020B0604030504040204" pitchFamily="34" charset="0"/>
                        <a:ea typeface="Verdana" panose="020B0604030504040204" pitchFamily="34" charset="0"/>
                      </a:endParaRP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solidFill>
                      <a:srgbClr val="FFC000"/>
                    </a:solidFill>
                  </a:tcPr>
                </a:tc>
                <a:extLst>
                  <a:ext uri="{0D108BD9-81ED-4DB2-BD59-A6C34878D82A}">
                    <a16:rowId xmlns:a16="http://schemas.microsoft.com/office/drawing/2014/main" val="1143421354"/>
                  </a:ext>
                </a:extLst>
              </a:tr>
              <a:tr h="437052">
                <a:tc vMerge="1">
                  <a:txBody>
                    <a:bodyPr/>
                    <a:lstStyle/>
                    <a:p>
                      <a:pPr marL="0" algn="ctr" defTabSz="1507846" rtl="0" eaLnBrk="1" latinLnBrk="0" hangingPunct="1"/>
                      <a:endParaRPr lang="en-GB" sz="1800" b="1" kern="1200" dirty="0">
                        <a:solidFill>
                          <a:schemeClr val="dk1"/>
                        </a:solidFill>
                        <a:latin typeface="Verdana" panose="020B0604030504040204" pitchFamily="34" charset="0"/>
                        <a:ea typeface="Verdana" panose="020B0604030504040204" pitchFamily="34" charset="0"/>
                        <a:cs typeface="+mn-cs"/>
                      </a:endParaRP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gridSpan="2">
                  <a:txBody>
                    <a:bodyPr/>
                    <a:lstStyle/>
                    <a:p>
                      <a:pPr marL="0" lvl="0" algn="l" defTabSz="685772" rtl="0" eaLnBrk="1" latinLnBrk="0" hangingPunct="1"/>
                      <a:endParaRPr lang="en-GB" sz="1800" b="0" i="0" kern="1200" dirty="0">
                        <a:solidFill>
                          <a:schemeClr val="dk1"/>
                        </a:solidFill>
                        <a:effectLst/>
                        <a:latin typeface="Verdana" panose="020B0604030504040204" pitchFamily="34" charset="0"/>
                        <a:ea typeface="Verdana" panose="020B0604030504040204" pitchFamily="34" charset="0"/>
                        <a:cs typeface="+mn-cs"/>
                      </a:endParaRP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hMerge="1">
                  <a:txBody>
                    <a:bodyPr/>
                    <a:lstStyle/>
                    <a:p>
                      <a:endParaRPr lang="en-GB" sz="1800" dirty="0">
                        <a:solidFill>
                          <a:srgbClr val="FF0000"/>
                        </a:solidFill>
                        <a:latin typeface="Verdana" panose="020B0604030504040204" pitchFamily="34" charset="0"/>
                        <a:ea typeface="Verdana" panose="020B0604030504040204" pitchFamily="34" charset="0"/>
                      </a:endParaRP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50"/>
                    </a:solidFill>
                  </a:tcPr>
                </a:tc>
                <a:extLst>
                  <a:ext uri="{0D108BD9-81ED-4DB2-BD59-A6C34878D82A}">
                    <a16:rowId xmlns:a16="http://schemas.microsoft.com/office/drawing/2014/main" val="563036437"/>
                  </a:ext>
                </a:extLst>
              </a:tr>
              <a:tr h="813589">
                <a:tc>
                  <a:txBody>
                    <a:bodyPr/>
                    <a:lstStyle/>
                    <a:p>
                      <a:pPr marL="0" algn="ctr" defTabSz="1507846" rtl="0" eaLnBrk="1" latinLnBrk="0" hangingPunct="1"/>
                      <a:r>
                        <a:rPr lang="en-GB" sz="1800" b="1" kern="1200" dirty="0">
                          <a:solidFill>
                            <a:schemeClr val="dk1"/>
                          </a:solidFill>
                          <a:latin typeface="Verdana" panose="020B0604030504040204" pitchFamily="34" charset="0"/>
                          <a:ea typeface="Verdana" panose="020B0604030504040204" pitchFamily="34" charset="0"/>
                          <a:cs typeface="+mn-cs"/>
                        </a:rPr>
                        <a:t>Strategy &amp; Planning</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gridSpan="2">
                  <a:txBody>
                    <a:bodyPr/>
                    <a:lstStyle/>
                    <a:p>
                      <a:pPr marL="0" marR="0" lvl="0" indent="0" algn="l" defTabSz="685772" rtl="0" eaLnBrk="1" fontAlgn="auto" latinLnBrk="0" hangingPunct="1">
                        <a:lnSpc>
                          <a:spcPct val="100000"/>
                        </a:lnSpc>
                        <a:spcBef>
                          <a:spcPts val="0"/>
                        </a:spcBef>
                        <a:spcAft>
                          <a:spcPts val="0"/>
                        </a:spcAft>
                        <a:buClrTx/>
                        <a:buSzTx/>
                        <a:buFontTx/>
                        <a:buNone/>
                        <a:tabLst/>
                        <a:defRPr/>
                      </a:pPr>
                      <a:r>
                        <a:rPr lang="en-GB" sz="1800" b="0" i="0" kern="1200" dirty="0">
                          <a:solidFill>
                            <a:schemeClr val="dk1"/>
                          </a:solidFill>
                          <a:effectLst/>
                          <a:latin typeface="Verdana" panose="020B0604030504040204" pitchFamily="34" charset="0"/>
                          <a:ea typeface="Verdana" panose="020B0604030504040204" pitchFamily="34" charset="0"/>
                          <a:cs typeface="+mn-cs"/>
                        </a:rPr>
                        <a:t>Detailed Updates included in the monthly Escalation Report</a:t>
                      </a:r>
                    </a:p>
                    <a:p>
                      <a:pPr marL="0" marR="0" lvl="0" indent="0" algn="l" defTabSz="685772" rtl="0" eaLnBrk="1" fontAlgn="auto" latinLnBrk="0" hangingPunct="1">
                        <a:lnSpc>
                          <a:spcPct val="100000"/>
                        </a:lnSpc>
                        <a:spcBef>
                          <a:spcPts val="0"/>
                        </a:spcBef>
                        <a:spcAft>
                          <a:spcPts val="0"/>
                        </a:spcAft>
                        <a:buClrTx/>
                        <a:buSzTx/>
                        <a:buFontTx/>
                        <a:buNone/>
                        <a:tabLst/>
                        <a:defRPr/>
                      </a:pPr>
                      <a:endParaRPr lang="en-GB" sz="2000" b="0" i="0" kern="1200" dirty="0">
                        <a:solidFill>
                          <a:schemeClr val="dk1"/>
                        </a:solidFill>
                        <a:effectLst/>
                        <a:latin typeface="Verdana" panose="020B0604030504040204" pitchFamily="34" charset="0"/>
                        <a:ea typeface="Verdana" panose="020B0604030504040204" pitchFamily="34" charset="0"/>
                        <a:cs typeface="+mn-cs"/>
                      </a:endParaRP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hMerge="1">
                  <a:txBody>
                    <a:bodyPr/>
                    <a:lstStyle/>
                    <a:p>
                      <a:endParaRPr lang="en-GB" sz="2000" dirty="0">
                        <a:solidFill>
                          <a:srgbClr val="FF0000"/>
                        </a:solidFill>
                        <a:latin typeface="Verdana" panose="020B0604030504040204" pitchFamily="34" charset="0"/>
                        <a:ea typeface="Verdana" panose="020B0604030504040204" pitchFamily="34" charset="0"/>
                      </a:endParaRP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extLst>
                  <a:ext uri="{0D108BD9-81ED-4DB2-BD59-A6C34878D82A}">
                    <a16:rowId xmlns:a16="http://schemas.microsoft.com/office/drawing/2014/main" val="2058768491"/>
                  </a:ext>
                </a:extLst>
              </a:tr>
              <a:tr h="813589">
                <a:tc>
                  <a:txBody>
                    <a:bodyPr/>
                    <a:lstStyle/>
                    <a:p>
                      <a:pPr algn="ctr"/>
                      <a:r>
                        <a:rPr lang="en-GB" sz="1800" b="1" dirty="0">
                          <a:latin typeface="Verdana" panose="020B0604030504040204" pitchFamily="34" charset="0"/>
                          <a:ea typeface="Verdana" panose="020B0604030504040204" pitchFamily="34" charset="0"/>
                        </a:rPr>
                        <a:t>Maternity &amp; Neonates</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gridSpan="2">
                  <a:txBody>
                    <a:bodyPr/>
                    <a:lstStyle/>
                    <a:p>
                      <a:pPr marL="0" marR="0" lvl="0" indent="0" algn="l" defTabSz="1507937" rtl="0" eaLnBrk="1" fontAlgn="auto" latinLnBrk="0" hangingPunct="1">
                        <a:lnSpc>
                          <a:spcPct val="100000"/>
                        </a:lnSpc>
                        <a:spcBef>
                          <a:spcPts val="0"/>
                        </a:spcBef>
                        <a:spcAft>
                          <a:spcPts val="0"/>
                        </a:spcAft>
                        <a:buClrTx/>
                        <a:buSzTx/>
                        <a:buFontTx/>
                        <a:buNone/>
                        <a:tabLst/>
                        <a:defRPr/>
                      </a:pPr>
                      <a:r>
                        <a:rPr lang="en-GB" sz="1800" b="0" i="0" kern="1200" dirty="0">
                          <a:solidFill>
                            <a:schemeClr val="dk1"/>
                          </a:solidFill>
                          <a:effectLst/>
                          <a:latin typeface="Verdana" panose="020B0604030504040204" pitchFamily="34" charset="0"/>
                          <a:ea typeface="Verdana" panose="020B0604030504040204" pitchFamily="34" charset="0"/>
                          <a:cs typeface="+mn-cs"/>
                        </a:rPr>
                        <a:t>Detailed Updates included in the monthly Perinatal Report</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hMerge="1">
                  <a:txBody>
                    <a:bodyPr/>
                    <a:lstStyle/>
                    <a:p>
                      <a:pPr algn="ctr"/>
                      <a:endParaRPr lang="en-GB" sz="1800" b="1" dirty="0">
                        <a:solidFill>
                          <a:srgbClr val="FF0000"/>
                        </a:solidFill>
                        <a:latin typeface="Verdana" panose="020B0604030504040204" pitchFamily="34" charset="0"/>
                        <a:ea typeface="Verdana" panose="020B0604030504040204" pitchFamily="34" charset="0"/>
                      </a:endParaRPr>
                    </a:p>
                  </a:txBody>
                  <a:tcPr marL="75396" marR="75396" marT="75396" marB="75396" anchor="ctr"/>
                </a:tc>
                <a:extLst>
                  <a:ext uri="{0D108BD9-81ED-4DB2-BD59-A6C34878D82A}">
                    <a16:rowId xmlns:a16="http://schemas.microsoft.com/office/drawing/2014/main" val="2185667078"/>
                  </a:ext>
                </a:extLst>
              </a:tr>
            </a:tbl>
          </a:graphicData>
        </a:graphic>
      </p:graphicFrame>
      <p:sp>
        <p:nvSpPr>
          <p:cNvPr id="3" name="TextBox 2">
            <a:extLst>
              <a:ext uri="{FF2B5EF4-FFF2-40B4-BE49-F238E27FC236}">
                <a16:creationId xmlns:a16="http://schemas.microsoft.com/office/drawing/2014/main" id="{A3BE3157-391A-A9F0-1CFD-8EF1A98E1217}"/>
              </a:ext>
            </a:extLst>
          </p:cNvPr>
          <p:cNvSpPr txBox="1"/>
          <p:nvPr/>
        </p:nvSpPr>
        <p:spPr>
          <a:xfrm>
            <a:off x="10486" y="0"/>
            <a:ext cx="20105688" cy="549061"/>
          </a:xfrm>
          <a:prstGeom prst="rect">
            <a:avLst/>
          </a:prstGeom>
          <a:solidFill>
            <a:srgbClr val="7030A0"/>
          </a:solidFill>
        </p:spPr>
        <p:txBody>
          <a:bodyPr wrap="square" rtlCol="0">
            <a:spAutoFit/>
          </a:bodyPr>
          <a:lstStyle/>
          <a:p>
            <a:pPr algn="just">
              <a:spcAft>
                <a:spcPts val="989"/>
              </a:spcAft>
            </a:pPr>
            <a:r>
              <a:rPr lang="en-GB" sz="2968" b="1" dirty="0">
                <a:solidFill>
                  <a:schemeClr val="bg1"/>
                </a:solidFill>
                <a:latin typeface="Aptos Black" panose="020F0502020204030204" pitchFamily="34" charset="0"/>
              </a:rPr>
              <a:t>Delivery against Targeted Intervention and Enhanced Monitoring Criteria 2025/26</a:t>
            </a:r>
          </a:p>
        </p:txBody>
      </p:sp>
      <p:sp>
        <p:nvSpPr>
          <p:cNvPr id="8" name="Rectangle: Rounded Corners 7">
            <a:hlinkClick r:id="rId2"/>
            <a:extLst>
              <a:ext uri="{FF2B5EF4-FFF2-40B4-BE49-F238E27FC236}">
                <a16:creationId xmlns:a16="http://schemas.microsoft.com/office/drawing/2014/main" id="{0BDF91EC-917B-301F-4A5C-146E9A59C77B}"/>
              </a:ext>
            </a:extLst>
          </p:cNvPr>
          <p:cNvSpPr/>
          <p:nvPr/>
        </p:nvSpPr>
        <p:spPr>
          <a:xfrm>
            <a:off x="14701044" y="808744"/>
            <a:ext cx="2781300" cy="762000"/>
          </a:xfrm>
          <a:prstGeom prst="roundRect">
            <a:avLst/>
          </a:prstGeom>
          <a:solidFill>
            <a:schemeClr val="bg1"/>
          </a:solidFill>
          <a:ln w="19050">
            <a:solidFill>
              <a:srgbClr val="0070C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9" name="TextBox 8">
            <a:extLst>
              <a:ext uri="{FF2B5EF4-FFF2-40B4-BE49-F238E27FC236}">
                <a16:creationId xmlns:a16="http://schemas.microsoft.com/office/drawing/2014/main" id="{FF715645-2DFD-6BC1-BFBA-C5DE9C58001C}"/>
              </a:ext>
            </a:extLst>
          </p:cNvPr>
          <p:cNvSpPr txBox="1"/>
          <p:nvPr/>
        </p:nvSpPr>
        <p:spPr>
          <a:xfrm>
            <a:off x="15577344" y="970580"/>
            <a:ext cx="1905000" cy="400110"/>
          </a:xfrm>
          <a:prstGeom prst="rect">
            <a:avLst/>
          </a:prstGeom>
          <a:solidFill>
            <a:schemeClr val="bg1"/>
          </a:solidFill>
        </p:spPr>
        <p:txBody>
          <a:bodyPr wrap="square" rtlCol="0">
            <a:spAutoFit/>
          </a:bodyPr>
          <a:lstStyle/>
          <a:p>
            <a:r>
              <a:rPr lang="en-GB" sz="2000" b="1" dirty="0">
                <a:solidFill>
                  <a:srgbClr val="0070C0"/>
                </a:solidFill>
                <a:latin typeface="Verdana" panose="020B0604030504040204" pitchFamily="34" charset="0"/>
                <a:ea typeface="Verdana" panose="020B0604030504040204" pitchFamily="34" charset="0"/>
              </a:rPr>
              <a:t>Dashboard</a:t>
            </a:r>
          </a:p>
        </p:txBody>
      </p:sp>
      <p:pic>
        <p:nvPicPr>
          <p:cNvPr id="7" name="Graphic 6" descr="Cursor with solid fill">
            <a:extLst>
              <a:ext uri="{FF2B5EF4-FFF2-40B4-BE49-F238E27FC236}">
                <a16:creationId xmlns:a16="http://schemas.microsoft.com/office/drawing/2014/main" id="{DA529F22-5FE1-B199-F83E-BCAEB083EA2D}"/>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4701044" y="727558"/>
            <a:ext cx="914400" cy="914400"/>
          </a:xfrm>
          <a:prstGeom prst="rect">
            <a:avLst/>
          </a:prstGeom>
        </p:spPr>
      </p:pic>
    </p:spTree>
    <p:extLst>
      <p:ext uri="{BB962C8B-B14F-4D97-AF65-F5344CB8AC3E}">
        <p14:creationId xmlns:p14="http://schemas.microsoft.com/office/powerpoint/2010/main" val="3649263356"/>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54B667B-E5E9-3B9C-68CF-776C739AA31B}"/>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EDA4F374-36BE-3BFA-79DB-C91B328908B0}"/>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74A8BFC9-17C1-C406-AC83-AF5B5FF3D076}"/>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40</a:t>
            </a:fld>
            <a:endParaRPr lang="en-GB"/>
          </a:p>
        </p:txBody>
      </p:sp>
      <p:sp>
        <p:nvSpPr>
          <p:cNvPr id="3" name="TextBox 2">
            <a:extLst>
              <a:ext uri="{FF2B5EF4-FFF2-40B4-BE49-F238E27FC236}">
                <a16:creationId xmlns:a16="http://schemas.microsoft.com/office/drawing/2014/main" id="{2B7DDD48-F67B-7A8B-3D30-2C9CCE12563E}"/>
              </a:ext>
            </a:extLst>
          </p:cNvPr>
          <p:cNvSpPr txBox="1"/>
          <p:nvPr/>
        </p:nvSpPr>
        <p:spPr>
          <a:xfrm>
            <a:off x="0" y="-14068"/>
            <a:ext cx="20105688" cy="584775"/>
          </a:xfrm>
          <a:prstGeom prst="rect">
            <a:avLst/>
          </a:prstGeom>
          <a:solidFill>
            <a:srgbClr val="00BC62"/>
          </a:solidFill>
        </p:spPr>
        <p:txBody>
          <a:bodyPr wrap="square" rtlCol="0">
            <a:spAutoFit/>
          </a:bodyPr>
          <a:lstStyle/>
          <a:p>
            <a:pPr algn="ctr" defTabSz="1507937">
              <a:spcAft>
                <a:spcPts val="1979"/>
              </a:spcAft>
              <a:defRPr/>
            </a:pPr>
            <a:r>
              <a:rPr lang="en-GB" sz="3200" b="1" dirty="0">
                <a:solidFill>
                  <a:schemeClr val="bg1"/>
                </a:solidFill>
                <a:latin typeface="Calibri" panose="020F0502020204030204"/>
              </a:rPr>
              <a:t>The health board is a resilient, financially sustainable and responsible organisation</a:t>
            </a:r>
          </a:p>
        </p:txBody>
      </p:sp>
      <p:sp>
        <p:nvSpPr>
          <p:cNvPr id="7" name="TextBox 6">
            <a:extLst>
              <a:ext uri="{FF2B5EF4-FFF2-40B4-BE49-F238E27FC236}">
                <a16:creationId xmlns:a16="http://schemas.microsoft.com/office/drawing/2014/main" id="{5DE0C3A3-F33F-B383-5E39-CAA48534DEE4}"/>
              </a:ext>
            </a:extLst>
          </p:cNvPr>
          <p:cNvSpPr txBox="1"/>
          <p:nvPr/>
        </p:nvSpPr>
        <p:spPr>
          <a:xfrm>
            <a:off x="10107414" y="6219562"/>
            <a:ext cx="9650442" cy="3157788"/>
          </a:xfrm>
          <a:prstGeom prst="rect">
            <a:avLst/>
          </a:prstGeom>
          <a:noFill/>
        </p:spPr>
        <p:txBody>
          <a:bodyPr wrap="square">
            <a:spAutoFit/>
          </a:bodyPr>
          <a:lstStyle/>
          <a:p>
            <a:pPr>
              <a:lnSpc>
                <a:spcPct val="115000"/>
              </a:lnSpc>
            </a:pPr>
            <a:r>
              <a:rPr lang="en-GB" sz="2400" b="1" dirty="0">
                <a:effectLst/>
                <a:latin typeface="Verdana" panose="020B0604030504040204" pitchFamily="34" charset="0"/>
                <a:ea typeface="Verdana" panose="020B0604030504040204" pitchFamily="34" charset="0"/>
                <a:cs typeface="Times New Roman" panose="02020603050405020304" pitchFamily="18" charset="0"/>
              </a:rPr>
              <a:t>Percentage of non-NHS invoices paid within 30 days of receipt of goods or valid invoice</a:t>
            </a:r>
            <a:endParaRPr lang="en-GB" sz="2400" dirty="0">
              <a:effectLst/>
              <a:latin typeface="Verdana" panose="020B0604030504040204" pitchFamily="34" charset="0"/>
              <a:ea typeface="Verdana" panose="020B0604030504040204" pitchFamily="34" charset="0"/>
              <a:cs typeface="Times New Roman" panose="02020603050405020304" pitchFamily="18" charset="0"/>
            </a:endParaRPr>
          </a:p>
          <a:p>
            <a:pPr marL="342900" lvl="0" indent="-342900">
              <a:buFont typeface="Arial" panose="020B0604020202020204" pitchFamily="34" charset="0"/>
              <a:buChar char="•"/>
            </a:pPr>
            <a:r>
              <a:rPr lang="en-GB" sz="2400" dirty="0">
                <a:latin typeface="Verdana" panose="020B0604030504040204" pitchFamily="34" charset="0"/>
                <a:ea typeface="Verdana" panose="020B0604030504040204" pitchFamily="34" charset="0"/>
              </a:rPr>
              <a:t>PSPP was achieved in month at 96.63% vs a target of 95%. (Cumulatively we remain above the target at 96.12%).</a:t>
            </a:r>
          </a:p>
          <a:p>
            <a:endParaRPr lang="en-GB" sz="2400" dirty="0">
              <a:latin typeface="Verdana" panose="020B0604030504040204" pitchFamily="34" charset="0"/>
              <a:ea typeface="Verdana" panose="020B0604030504040204" pitchFamily="34" charset="0"/>
            </a:endParaRPr>
          </a:p>
          <a:p>
            <a:pPr marL="342900" lvl="0" indent="-342900">
              <a:buFont typeface="Arial" panose="020B0604020202020204" pitchFamily="34" charset="0"/>
              <a:buChar char="•"/>
            </a:pPr>
            <a:r>
              <a:rPr lang="en-GB" sz="2400" dirty="0">
                <a:latin typeface="Verdana" panose="020B0604030504040204" pitchFamily="34" charset="0"/>
                <a:ea typeface="Verdana" panose="020B0604030504040204" pitchFamily="34" charset="0"/>
              </a:rPr>
              <a:t>There still remains issues with delays in receipting of invoices which is affecting the achievement of PSPP.</a:t>
            </a:r>
          </a:p>
        </p:txBody>
      </p:sp>
      <p:sp>
        <p:nvSpPr>
          <p:cNvPr id="9" name="TextBox 8">
            <a:extLst>
              <a:ext uri="{FF2B5EF4-FFF2-40B4-BE49-F238E27FC236}">
                <a16:creationId xmlns:a16="http://schemas.microsoft.com/office/drawing/2014/main" id="{14E40996-51C6-1641-5AEA-CC7923FE3F74}"/>
              </a:ext>
            </a:extLst>
          </p:cNvPr>
          <p:cNvSpPr txBox="1"/>
          <p:nvPr/>
        </p:nvSpPr>
        <p:spPr>
          <a:xfrm>
            <a:off x="10140071" y="1090680"/>
            <a:ext cx="9705012" cy="3507114"/>
          </a:xfrm>
          <a:prstGeom prst="rect">
            <a:avLst/>
          </a:prstGeom>
          <a:noFill/>
        </p:spPr>
        <p:txBody>
          <a:bodyPr wrap="square">
            <a:spAutoFit/>
          </a:bodyPr>
          <a:lstStyle/>
          <a:p>
            <a:pPr lvl="0">
              <a:lnSpc>
                <a:spcPct val="115000"/>
              </a:lnSpc>
            </a:pPr>
            <a:r>
              <a:rPr lang="en-GB" sz="2600" b="1" dirty="0">
                <a:effectLst/>
                <a:latin typeface="Verdana" panose="020B0604030504040204" pitchFamily="34" charset="0"/>
                <a:ea typeface="Verdana" panose="020B0604030504040204" pitchFamily="34" charset="0"/>
                <a:cs typeface="Times New Roman" panose="02020603050405020304" pitchFamily="18" charset="0"/>
              </a:rPr>
              <a:t>Workforce Spend </a:t>
            </a:r>
          </a:p>
          <a:p>
            <a:pPr marL="285750" lvl="0" indent="-285750">
              <a:buFont typeface="Arial" panose="020B0604020202020204" pitchFamily="34" charset="0"/>
              <a:buChar char="•"/>
            </a:pPr>
            <a:r>
              <a:rPr lang="en-GB" sz="2400" dirty="0">
                <a:latin typeface="Verdana" panose="020B0604030504040204" pitchFamily="34" charset="0"/>
                <a:ea typeface="Verdana" panose="020B0604030504040204" pitchFamily="34" charset="0"/>
              </a:rPr>
              <a:t>The pay budgets are underspent by £308k in Month</a:t>
            </a:r>
          </a:p>
          <a:p>
            <a:pPr marL="285750" indent="-285750">
              <a:buFont typeface="Arial" panose="020B0604020202020204" pitchFamily="34" charset="0"/>
              <a:buChar char="•"/>
            </a:pPr>
            <a:endParaRPr lang="en-GB" sz="2400" dirty="0">
              <a:latin typeface="Verdana" panose="020B0604030504040204" pitchFamily="34" charset="0"/>
              <a:ea typeface="Verdana" panose="020B0604030504040204" pitchFamily="34" charset="0"/>
            </a:endParaRPr>
          </a:p>
          <a:p>
            <a:pPr marL="285750" lvl="0" indent="-285750">
              <a:buFont typeface="Arial" panose="020B0604020202020204" pitchFamily="34" charset="0"/>
              <a:buChar char="•"/>
            </a:pPr>
            <a:r>
              <a:rPr lang="en-GB" sz="2400" dirty="0">
                <a:latin typeface="Verdana" panose="020B0604030504040204" pitchFamily="34" charset="0"/>
                <a:ea typeface="Verdana" panose="020B0604030504040204" pitchFamily="34" charset="0"/>
              </a:rPr>
              <a:t>Variable pay is £664k lower in August 2025 (£4.919m vs £5.583m) when compared to the same period last year. </a:t>
            </a:r>
          </a:p>
          <a:p>
            <a:pPr marL="285750" indent="-285750">
              <a:buFont typeface="Arial" panose="020B0604020202020204" pitchFamily="34" charset="0"/>
              <a:buChar char="•"/>
            </a:pPr>
            <a:endParaRPr lang="en-GB" sz="2400" dirty="0">
              <a:latin typeface="Verdana" panose="020B0604030504040204" pitchFamily="34" charset="0"/>
              <a:ea typeface="Verdana" panose="020B0604030504040204" pitchFamily="34" charset="0"/>
            </a:endParaRPr>
          </a:p>
          <a:p>
            <a:pPr marL="285750" lvl="0" indent="-285750">
              <a:buFont typeface="Arial" panose="020B0604020202020204" pitchFamily="34" charset="0"/>
              <a:buChar char="•"/>
            </a:pPr>
            <a:r>
              <a:rPr lang="en-GB" sz="2400" dirty="0">
                <a:latin typeface="Verdana" panose="020B0604030504040204" pitchFamily="34" charset="0"/>
                <a:ea typeface="Verdana" panose="020B0604030504040204" pitchFamily="34" charset="0"/>
              </a:rPr>
              <a:t>The biggest spends are attributable to ADH, Bank and Agency which make up 80% of the total variable pay spend. </a:t>
            </a:r>
          </a:p>
        </p:txBody>
      </p:sp>
      <p:cxnSp>
        <p:nvCxnSpPr>
          <p:cNvPr id="11" name="Straight Connector 10">
            <a:extLst>
              <a:ext uri="{FF2B5EF4-FFF2-40B4-BE49-F238E27FC236}">
                <a16:creationId xmlns:a16="http://schemas.microsoft.com/office/drawing/2014/main" id="{C5BEE361-55ED-0D5E-F01C-ABAAB4BF3FD3}"/>
              </a:ext>
            </a:extLst>
          </p:cNvPr>
          <p:cNvCxnSpPr/>
          <p:nvPr/>
        </p:nvCxnSpPr>
        <p:spPr>
          <a:xfrm>
            <a:off x="0" y="5959475"/>
            <a:ext cx="20105688" cy="0"/>
          </a:xfrm>
          <a:prstGeom prst="line">
            <a:avLst/>
          </a:prstGeom>
          <a:ln w="57150">
            <a:solidFill>
              <a:srgbClr val="00BC62"/>
            </a:solidFill>
          </a:ln>
        </p:spPr>
        <p:style>
          <a:lnRef idx="1">
            <a:schemeClr val="accent1"/>
          </a:lnRef>
          <a:fillRef idx="0">
            <a:schemeClr val="accent1"/>
          </a:fillRef>
          <a:effectRef idx="0">
            <a:schemeClr val="accent1"/>
          </a:effectRef>
          <a:fontRef idx="minor">
            <a:schemeClr val="tx1"/>
          </a:fontRef>
        </p:style>
      </p:cxnSp>
      <p:pic>
        <p:nvPicPr>
          <p:cNvPr id="8" name="Picture 7">
            <a:extLst>
              <a:ext uri="{FF2B5EF4-FFF2-40B4-BE49-F238E27FC236}">
                <a16:creationId xmlns:a16="http://schemas.microsoft.com/office/drawing/2014/main" id="{917E9401-25FC-8BCD-DCEB-17FE7B2077C2}"/>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47832" y="758669"/>
            <a:ext cx="9319262" cy="4940718"/>
          </a:xfrm>
          <a:prstGeom prst="rect">
            <a:avLst/>
          </a:prstGeom>
          <a:noFill/>
        </p:spPr>
      </p:pic>
      <p:pic>
        <p:nvPicPr>
          <p:cNvPr id="10" name="Picture 9">
            <a:extLst>
              <a:ext uri="{FF2B5EF4-FFF2-40B4-BE49-F238E27FC236}">
                <a16:creationId xmlns:a16="http://schemas.microsoft.com/office/drawing/2014/main" id="{FDEE661E-EA5C-BF4B-FB9E-270826D96AA5}"/>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47832" y="6219562"/>
            <a:ext cx="9319262" cy="4879558"/>
          </a:xfrm>
          <a:prstGeom prst="rect">
            <a:avLst/>
          </a:prstGeom>
          <a:noFill/>
        </p:spPr>
      </p:pic>
    </p:spTree>
    <p:extLst>
      <p:ext uri="{BB962C8B-B14F-4D97-AF65-F5344CB8AC3E}">
        <p14:creationId xmlns:p14="http://schemas.microsoft.com/office/powerpoint/2010/main" val="2931344130"/>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921400C-69A9-532A-30D4-6495A218D915}"/>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52AEC31B-737A-7632-CFE9-141A9E2BCCD8}"/>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DF7E259E-32B6-4B99-03C7-A2F97630E532}"/>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41</a:t>
            </a:fld>
            <a:endParaRPr lang="en-GB"/>
          </a:p>
        </p:txBody>
      </p:sp>
      <p:sp>
        <p:nvSpPr>
          <p:cNvPr id="3" name="TextBox 2">
            <a:extLst>
              <a:ext uri="{FF2B5EF4-FFF2-40B4-BE49-F238E27FC236}">
                <a16:creationId xmlns:a16="http://schemas.microsoft.com/office/drawing/2014/main" id="{72306FBF-8A0C-C6F1-AA0C-B171315AB502}"/>
              </a:ext>
            </a:extLst>
          </p:cNvPr>
          <p:cNvSpPr txBox="1"/>
          <p:nvPr/>
        </p:nvSpPr>
        <p:spPr>
          <a:xfrm>
            <a:off x="0" y="-14068"/>
            <a:ext cx="20105688" cy="584775"/>
          </a:xfrm>
          <a:prstGeom prst="rect">
            <a:avLst/>
          </a:prstGeom>
          <a:solidFill>
            <a:srgbClr val="00BC62"/>
          </a:solidFill>
        </p:spPr>
        <p:txBody>
          <a:bodyPr wrap="square" rtlCol="0">
            <a:spAutoFit/>
          </a:bodyPr>
          <a:lstStyle/>
          <a:p>
            <a:pPr algn="ctr" defTabSz="1507937">
              <a:spcAft>
                <a:spcPts val="1979"/>
              </a:spcAft>
              <a:defRPr/>
            </a:pPr>
            <a:r>
              <a:rPr lang="en-GB" sz="3200" b="1" dirty="0">
                <a:solidFill>
                  <a:schemeClr val="bg1"/>
                </a:solidFill>
                <a:latin typeface="Calibri" panose="020F0502020204030204"/>
              </a:rPr>
              <a:t>The health board is a resilient, financially sustainable and responsible organisation</a:t>
            </a:r>
          </a:p>
        </p:txBody>
      </p:sp>
      <p:sp>
        <p:nvSpPr>
          <p:cNvPr id="7" name="TextBox 6">
            <a:extLst>
              <a:ext uri="{FF2B5EF4-FFF2-40B4-BE49-F238E27FC236}">
                <a16:creationId xmlns:a16="http://schemas.microsoft.com/office/drawing/2014/main" id="{28DEFBE6-AFDD-2289-FA82-7B5FA57F88B7}"/>
              </a:ext>
            </a:extLst>
          </p:cNvPr>
          <p:cNvSpPr txBox="1"/>
          <p:nvPr/>
        </p:nvSpPr>
        <p:spPr>
          <a:xfrm>
            <a:off x="10040757" y="953918"/>
            <a:ext cx="9579492" cy="4451988"/>
          </a:xfrm>
          <a:prstGeom prst="rect">
            <a:avLst/>
          </a:prstGeom>
          <a:noFill/>
        </p:spPr>
        <p:txBody>
          <a:bodyPr wrap="square">
            <a:spAutoFit/>
          </a:bodyPr>
          <a:lstStyle/>
          <a:p>
            <a:pPr lvl="0">
              <a:lnSpc>
                <a:spcPct val="115000"/>
              </a:lnSpc>
            </a:pPr>
            <a:r>
              <a:rPr lang="en-GB" sz="2200" b="1" dirty="0">
                <a:effectLst/>
                <a:latin typeface="Verdana" panose="020B0604030504040204" pitchFamily="34" charset="0"/>
                <a:ea typeface="Verdana" panose="020B0604030504040204" pitchFamily="34" charset="0"/>
              </a:rPr>
              <a:t>Capital Financial Position</a:t>
            </a:r>
          </a:p>
          <a:p>
            <a:r>
              <a:rPr lang="en-GB" dirty="0"/>
              <a:t> </a:t>
            </a:r>
          </a:p>
          <a:p>
            <a:pPr marL="342900" lvl="0" indent="-342900">
              <a:buFont typeface="Arial" panose="020B0604020202020204" pitchFamily="34" charset="0"/>
              <a:buChar char="•"/>
            </a:pPr>
            <a:r>
              <a:rPr lang="en-GB" sz="2400" dirty="0">
                <a:latin typeface="Verdana" panose="020B0604030504040204" pitchFamily="34" charset="0"/>
                <a:ea typeface="Verdana" panose="020B0604030504040204" pitchFamily="34" charset="0"/>
              </a:rPr>
              <a:t>The forecast outturn capital position for 2025/26 is an overspend of £0.799m. Allocations are anticipated from Welsh Government which will balance this position. The forecast outturn capital position assumes income from disposals of £0.500m.</a:t>
            </a:r>
          </a:p>
          <a:p>
            <a:pPr marL="342900" indent="-342900">
              <a:buFont typeface="Arial" panose="020B0604020202020204" pitchFamily="34" charset="0"/>
              <a:buChar char="•"/>
            </a:pPr>
            <a:endParaRPr lang="en-GB" sz="2400" dirty="0">
              <a:latin typeface="Verdana" panose="020B0604030504040204" pitchFamily="34" charset="0"/>
              <a:ea typeface="Verdana" panose="020B0604030504040204" pitchFamily="34" charset="0"/>
            </a:endParaRPr>
          </a:p>
          <a:p>
            <a:pPr marL="342900" lvl="0" indent="-342900">
              <a:buFont typeface="Arial" panose="020B0604020202020204" pitchFamily="34" charset="0"/>
              <a:buChar char="•"/>
            </a:pPr>
            <a:r>
              <a:rPr lang="en-GB" sz="2400" dirty="0">
                <a:latin typeface="Verdana" panose="020B0604030504040204" pitchFamily="34" charset="0"/>
                <a:ea typeface="Verdana" panose="020B0604030504040204" pitchFamily="34" charset="0"/>
              </a:rPr>
              <a:t>Any All Wales Capital schemes where a high/medium risk is reported are closely monitored and discussed at the Capital Review progress meetings with Welsh Government</a:t>
            </a:r>
            <a:r>
              <a:rPr lang="en-GB" sz="2000" dirty="0"/>
              <a:t>.</a:t>
            </a:r>
          </a:p>
          <a:p>
            <a:pPr lvl="0"/>
            <a:endParaRPr lang="en-GB" sz="2400" dirty="0">
              <a:latin typeface="Verdana" panose="020B0604030504040204" pitchFamily="34" charset="0"/>
              <a:ea typeface="Verdana" panose="020B0604030504040204" pitchFamily="34" charset="0"/>
            </a:endParaRPr>
          </a:p>
        </p:txBody>
      </p:sp>
      <p:cxnSp>
        <p:nvCxnSpPr>
          <p:cNvPr id="8" name="Straight Connector 7">
            <a:extLst>
              <a:ext uri="{FF2B5EF4-FFF2-40B4-BE49-F238E27FC236}">
                <a16:creationId xmlns:a16="http://schemas.microsoft.com/office/drawing/2014/main" id="{7D1E2443-58B8-246D-ED28-FC11D5117F9C}"/>
              </a:ext>
            </a:extLst>
          </p:cNvPr>
          <p:cNvCxnSpPr/>
          <p:nvPr/>
        </p:nvCxnSpPr>
        <p:spPr>
          <a:xfrm>
            <a:off x="0" y="5883275"/>
            <a:ext cx="20105688" cy="0"/>
          </a:xfrm>
          <a:prstGeom prst="line">
            <a:avLst/>
          </a:prstGeom>
          <a:ln w="57150">
            <a:solidFill>
              <a:srgbClr val="00BC62"/>
            </a:solidFill>
          </a:ln>
        </p:spPr>
        <p:style>
          <a:lnRef idx="1">
            <a:schemeClr val="accent1"/>
          </a:lnRef>
          <a:fillRef idx="0">
            <a:schemeClr val="accent1"/>
          </a:fillRef>
          <a:effectRef idx="0">
            <a:schemeClr val="accent1"/>
          </a:effectRef>
          <a:fontRef idx="minor">
            <a:schemeClr val="tx1"/>
          </a:fontRef>
        </p:style>
      </p:cxnSp>
      <p:sp>
        <p:nvSpPr>
          <p:cNvPr id="11" name="TextBox 10">
            <a:extLst>
              <a:ext uri="{FF2B5EF4-FFF2-40B4-BE49-F238E27FC236}">
                <a16:creationId xmlns:a16="http://schemas.microsoft.com/office/drawing/2014/main" id="{BC016C49-927A-F403-873F-86BD7E1CAF25}"/>
              </a:ext>
            </a:extLst>
          </p:cNvPr>
          <p:cNvSpPr txBox="1"/>
          <p:nvPr/>
        </p:nvSpPr>
        <p:spPr>
          <a:xfrm>
            <a:off x="10343928" y="6500101"/>
            <a:ext cx="8997323" cy="2102820"/>
          </a:xfrm>
          <a:prstGeom prst="rect">
            <a:avLst/>
          </a:prstGeom>
          <a:noFill/>
        </p:spPr>
        <p:txBody>
          <a:bodyPr wrap="square">
            <a:spAutoFit/>
          </a:bodyPr>
          <a:lstStyle/>
          <a:p>
            <a:pPr lvl="0">
              <a:lnSpc>
                <a:spcPct val="115000"/>
              </a:lnSpc>
            </a:pPr>
            <a:r>
              <a:rPr lang="en-GB" sz="2200" b="1" dirty="0">
                <a:effectLst/>
                <a:latin typeface="Verdana" panose="020B0604030504040204" pitchFamily="34" charset="0"/>
                <a:ea typeface="Verdana" panose="020B0604030504040204" pitchFamily="34" charset="0"/>
              </a:rPr>
              <a:t>Agency spend as a % of the total pay bill</a:t>
            </a:r>
          </a:p>
          <a:p>
            <a:pPr lvl="0">
              <a:lnSpc>
                <a:spcPct val="115000"/>
              </a:lnSpc>
            </a:pPr>
            <a:endParaRPr lang="en-GB" sz="2200" b="1" dirty="0">
              <a:latin typeface="Verdana" panose="020B0604030504040204" pitchFamily="34" charset="0"/>
              <a:ea typeface="Verdana" panose="020B0604030504040204" pitchFamily="34" charset="0"/>
            </a:endParaRPr>
          </a:p>
          <a:p>
            <a:pPr marL="342900" lvl="0" indent="-342900">
              <a:lnSpc>
                <a:spcPct val="115000"/>
              </a:lnSpc>
              <a:buFont typeface="Arial" panose="020B0604020202020204" pitchFamily="34" charset="0"/>
              <a:buChar char="•"/>
            </a:pPr>
            <a:r>
              <a:rPr lang="en-GB" sz="2400" dirty="0">
                <a:effectLst/>
                <a:latin typeface="Verdana" panose="020B0604030504040204" pitchFamily="34" charset="0"/>
                <a:ea typeface="Verdana" panose="020B0604030504040204" pitchFamily="34" charset="0"/>
              </a:rPr>
              <a:t>Agency spend as a total percentage of the total play bill has decreased in August 2025 to 1.04% from 1.78% in July 2025</a:t>
            </a:r>
            <a:r>
              <a:rPr lang="en-GB" sz="2200" dirty="0">
                <a:effectLst/>
                <a:latin typeface="Verdana" panose="020B0604030504040204" pitchFamily="34" charset="0"/>
                <a:ea typeface="Verdana" panose="020B0604030504040204" pitchFamily="34" charset="0"/>
              </a:rPr>
              <a:t>.</a:t>
            </a:r>
          </a:p>
        </p:txBody>
      </p:sp>
      <p:pic>
        <p:nvPicPr>
          <p:cNvPr id="6" name="Picture 5">
            <a:extLst>
              <a:ext uri="{FF2B5EF4-FFF2-40B4-BE49-F238E27FC236}">
                <a16:creationId xmlns:a16="http://schemas.microsoft.com/office/drawing/2014/main" id="{9034128C-5C44-99F8-B2D9-AD6DF0CFCBDD}"/>
              </a:ext>
            </a:extLst>
          </p:cNvPr>
          <p:cNvPicPr>
            <a:picLocks noChangeAspect="1"/>
          </p:cNvPicPr>
          <p:nvPr/>
        </p:nvPicPr>
        <p:blipFill>
          <a:blip r:embed="rId2"/>
          <a:stretch>
            <a:fillRect/>
          </a:stretch>
        </p:blipFill>
        <p:spPr>
          <a:xfrm>
            <a:off x="1366044" y="6240971"/>
            <a:ext cx="8153400" cy="4593457"/>
          </a:xfrm>
          <a:prstGeom prst="rect">
            <a:avLst/>
          </a:prstGeom>
        </p:spPr>
      </p:pic>
      <p:pic>
        <p:nvPicPr>
          <p:cNvPr id="12" name="Picture 11">
            <a:extLst>
              <a:ext uri="{FF2B5EF4-FFF2-40B4-BE49-F238E27FC236}">
                <a16:creationId xmlns:a16="http://schemas.microsoft.com/office/drawing/2014/main" id="{310B4A0C-83FD-229A-A8B6-084244FF727C}"/>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366044" y="715072"/>
            <a:ext cx="8153400" cy="4918467"/>
          </a:xfrm>
          <a:prstGeom prst="rect">
            <a:avLst/>
          </a:prstGeom>
          <a:noFill/>
        </p:spPr>
      </p:pic>
    </p:spTree>
    <p:extLst>
      <p:ext uri="{BB962C8B-B14F-4D97-AF65-F5344CB8AC3E}">
        <p14:creationId xmlns:p14="http://schemas.microsoft.com/office/powerpoint/2010/main" val="4153114874"/>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46A583E-F589-DD7F-F02F-F784BBD841B8}"/>
            </a:ext>
          </a:extLst>
        </p:cNvPr>
        <p:cNvGrpSpPr/>
        <p:nvPr/>
      </p:nvGrpSpPr>
      <p:grpSpPr>
        <a:xfrm>
          <a:off x="0" y="0"/>
          <a:ext cx="0" cy="0"/>
          <a:chOff x="0" y="0"/>
          <a:chExt cx="0" cy="0"/>
        </a:xfrm>
      </p:grpSpPr>
      <p:sp>
        <p:nvSpPr>
          <p:cNvPr id="2" name="Text Placeholder 1">
            <a:extLst>
              <a:ext uri="{FF2B5EF4-FFF2-40B4-BE49-F238E27FC236}">
                <a16:creationId xmlns:a16="http://schemas.microsoft.com/office/drawing/2014/main" id="{2A1D3976-C79A-8F1C-1690-FE8737E31732}"/>
              </a:ext>
            </a:extLst>
          </p:cNvPr>
          <p:cNvSpPr>
            <a:spLocks noGrp="1"/>
          </p:cNvSpPr>
          <p:nvPr>
            <p:ph type="body" sz="quarter" idx="10"/>
          </p:nvPr>
        </p:nvSpPr>
        <p:spPr/>
        <p:txBody>
          <a:bodyPr/>
          <a:lstStyle/>
          <a:p>
            <a:pPr algn="ctr"/>
            <a:r>
              <a:rPr lang="en-GB" sz="4400" b="1" dirty="0">
                <a:latin typeface="Verdana" panose="020B0604030504040204" pitchFamily="34" charset="0"/>
                <a:ea typeface="Verdana" panose="020B0604030504040204" pitchFamily="34" charset="0"/>
              </a:rPr>
              <a:t>Section 3: </a:t>
            </a:r>
          </a:p>
          <a:p>
            <a:pPr algn="ctr"/>
            <a:r>
              <a:rPr lang="en-GB" sz="4400" dirty="0">
                <a:latin typeface="Verdana" panose="020B0604030504040204" pitchFamily="34" charset="0"/>
                <a:ea typeface="Verdana" panose="020B0604030504040204" pitchFamily="34" charset="0"/>
              </a:rPr>
              <a:t>Service Specific Updates</a:t>
            </a:r>
          </a:p>
          <a:p>
            <a:endParaRPr lang="en-GB" dirty="0"/>
          </a:p>
        </p:txBody>
      </p:sp>
    </p:spTree>
    <p:extLst>
      <p:ext uri="{BB962C8B-B14F-4D97-AF65-F5344CB8AC3E}">
        <p14:creationId xmlns:p14="http://schemas.microsoft.com/office/powerpoint/2010/main" val="2259683160"/>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9B5A151E-2F8A-FCFC-F109-9B50A8F537FD}"/>
              </a:ext>
            </a:extLst>
          </p:cNvPr>
          <p:cNvSpPr>
            <a:spLocks noGrp="1"/>
          </p:cNvSpPr>
          <p:nvPr>
            <p:ph type="body" sz="quarter" idx="10"/>
          </p:nvPr>
        </p:nvSpPr>
        <p:spPr/>
        <p:txBody>
          <a:bodyPr/>
          <a:lstStyle/>
          <a:p>
            <a:r>
              <a:rPr lang="en-GB" sz="7200" b="1" dirty="0">
                <a:latin typeface="Arial" panose="020B0604020202020204" pitchFamily="34" charset="0"/>
                <a:ea typeface="Calibri" panose="020F0502020204030204" pitchFamily="34" charset="0"/>
              </a:rPr>
              <a:t>Cancer Care</a:t>
            </a:r>
            <a:endParaRPr lang="en-GB" sz="6600" dirty="0">
              <a:latin typeface="Calibri" panose="020F0502020204030204" pitchFamily="34" charset="0"/>
              <a:ea typeface="Calibri" panose="020F0502020204030204" pitchFamily="34" charset="0"/>
            </a:endParaRPr>
          </a:p>
        </p:txBody>
      </p:sp>
    </p:spTree>
    <p:extLst>
      <p:ext uri="{BB962C8B-B14F-4D97-AF65-F5344CB8AC3E}">
        <p14:creationId xmlns:p14="http://schemas.microsoft.com/office/powerpoint/2010/main" val="2011606808"/>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5667739-5814-8ED3-2F20-AD78538B021B}"/>
            </a:ext>
          </a:extLst>
        </p:cNvPr>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7477B625-2242-4E10-D81A-8069E4554AB0}"/>
              </a:ext>
            </a:extLst>
          </p:cNvPr>
          <p:cNvSpPr>
            <a:spLocks noGrp="1"/>
          </p:cNvSpPr>
          <p:nvPr>
            <p:ph type="sldNum" sz="quarter" idx="12"/>
          </p:nvPr>
        </p:nvSpPr>
        <p:spPr/>
        <p:txBody>
          <a:bodyPr/>
          <a:lstStyle/>
          <a:p>
            <a:pPr marL="0" marR="0" lvl="0" indent="0" algn="l" defTabSz="521964" rtl="0" eaLnBrk="1" fontAlgn="auto" latinLnBrk="0" hangingPunct="1">
              <a:lnSpc>
                <a:spcPct val="100000"/>
              </a:lnSpc>
              <a:spcBef>
                <a:spcPts val="0"/>
              </a:spcBef>
              <a:spcAft>
                <a:spcPts val="0"/>
              </a:spcAft>
              <a:buClrTx/>
              <a:buSzTx/>
              <a:buFontTx/>
              <a:buNone/>
              <a:tabLst/>
              <a:defRPr/>
            </a:pPr>
            <a:fld id="{1B571774-39BD-4D3C-8315-35C0B43D4F9A}" type="slidenum">
              <a:rPr kumimoji="0" lang="en-GB" sz="1800" b="0" i="0" u="none" strike="noStrike" kern="1200" cap="none" spc="0" normalizeH="0" baseline="0" noProof="0" smtClean="0">
                <a:ln>
                  <a:noFill/>
                </a:ln>
                <a:solidFill>
                  <a:prstClr val="black">
                    <a:tint val="82000"/>
                  </a:prstClr>
                </a:solidFill>
                <a:effectLst/>
                <a:uLnTx/>
                <a:uFillTx/>
                <a:latin typeface="Aptos" panose="02110004020202020204"/>
                <a:ea typeface="+mn-ea"/>
                <a:cs typeface="+mn-cs"/>
              </a:rPr>
              <a:pPr marL="0" marR="0" lvl="0" indent="0" algn="l" defTabSz="521964" rtl="0" eaLnBrk="1" fontAlgn="auto" latinLnBrk="0" hangingPunct="1">
                <a:lnSpc>
                  <a:spcPct val="100000"/>
                </a:lnSpc>
                <a:spcBef>
                  <a:spcPts val="0"/>
                </a:spcBef>
                <a:spcAft>
                  <a:spcPts val="0"/>
                </a:spcAft>
                <a:buClrTx/>
                <a:buSzTx/>
                <a:buFontTx/>
                <a:buNone/>
                <a:tabLst/>
                <a:defRPr/>
              </a:pPr>
              <a:t>44</a:t>
            </a:fld>
            <a:endParaRPr kumimoji="0" lang="en-GB" sz="1800" b="0" i="0" u="none" strike="noStrike" kern="1200" cap="none" spc="0" normalizeH="0" baseline="0" noProof="0" dirty="0">
              <a:ln>
                <a:noFill/>
              </a:ln>
              <a:solidFill>
                <a:prstClr val="black">
                  <a:tint val="82000"/>
                </a:prstClr>
              </a:solidFill>
              <a:effectLst/>
              <a:uLnTx/>
              <a:uFillTx/>
              <a:latin typeface="Aptos" panose="02110004020202020204"/>
              <a:ea typeface="+mn-ea"/>
              <a:cs typeface="+mn-cs"/>
            </a:endParaRPr>
          </a:p>
        </p:txBody>
      </p:sp>
      <p:graphicFrame>
        <p:nvGraphicFramePr>
          <p:cNvPr id="6" name="Table 5">
            <a:extLst>
              <a:ext uri="{FF2B5EF4-FFF2-40B4-BE49-F238E27FC236}">
                <a16:creationId xmlns:a16="http://schemas.microsoft.com/office/drawing/2014/main" id="{30094D05-F8D8-3247-8DE6-F19BE0CEDECF}"/>
              </a:ext>
            </a:extLst>
          </p:cNvPr>
          <p:cNvGraphicFramePr>
            <a:graphicFrameLocks noGrp="1"/>
          </p:cNvGraphicFramePr>
          <p:nvPr>
            <p:extLst>
              <p:ext uri="{D42A27DB-BD31-4B8C-83A1-F6EECF244321}">
                <p14:modId xmlns:p14="http://schemas.microsoft.com/office/powerpoint/2010/main" val="712665951"/>
              </p:ext>
            </p:extLst>
          </p:nvPr>
        </p:nvGraphicFramePr>
        <p:xfrm>
          <a:off x="261144" y="320675"/>
          <a:ext cx="19583400" cy="10885170"/>
        </p:xfrm>
        <a:graphic>
          <a:graphicData uri="http://schemas.openxmlformats.org/drawingml/2006/table">
            <a:tbl>
              <a:tblPr firstRow="1" bandRow="1">
                <a:tableStyleId>{5C22544A-7EE6-4342-B048-85BDC9FD1C3A}</a:tableStyleId>
              </a:tblPr>
              <a:tblGrid>
                <a:gridCol w="647700">
                  <a:extLst>
                    <a:ext uri="{9D8B030D-6E8A-4147-A177-3AD203B41FA5}">
                      <a16:colId xmlns:a16="http://schemas.microsoft.com/office/drawing/2014/main" val="660515521"/>
                    </a:ext>
                  </a:extLst>
                </a:gridCol>
                <a:gridCol w="5029200">
                  <a:extLst>
                    <a:ext uri="{9D8B030D-6E8A-4147-A177-3AD203B41FA5}">
                      <a16:colId xmlns:a16="http://schemas.microsoft.com/office/drawing/2014/main" val="2140326874"/>
                    </a:ext>
                  </a:extLst>
                </a:gridCol>
                <a:gridCol w="13906500">
                  <a:extLst>
                    <a:ext uri="{9D8B030D-6E8A-4147-A177-3AD203B41FA5}">
                      <a16:colId xmlns:a16="http://schemas.microsoft.com/office/drawing/2014/main" val="648896705"/>
                    </a:ext>
                  </a:extLst>
                </a:gridCol>
              </a:tblGrid>
              <a:tr h="406759">
                <a:tc gridSpan="3">
                  <a:txBody>
                    <a:bodyPr/>
                    <a:lstStyle/>
                    <a:p>
                      <a:r>
                        <a:rPr lang="en-GB" sz="2000" dirty="0">
                          <a:latin typeface="Verdana" panose="020B0604030504040204" pitchFamily="34" charset="0"/>
                          <a:ea typeface="Verdana" panose="020B0604030504040204" pitchFamily="34" charset="0"/>
                        </a:rPr>
                        <a:t>Suspected Cancer Pathway Measures</a:t>
                      </a:r>
                    </a:p>
                  </a:txBody>
                  <a:tcPr marL="104395" marR="104395" marT="52197" marB="52197" anchor="ctr">
                    <a:solidFill>
                      <a:srgbClr val="7EB0DE"/>
                    </a:solidFill>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3969127485"/>
                  </a:ext>
                </a:extLst>
              </a:tr>
              <a:tr h="1921691">
                <a:tc gridSpan="3">
                  <a:txBody>
                    <a:bodyPr/>
                    <a:lstStyle/>
                    <a:p>
                      <a:pPr marL="0" marR="0" lvl="0" indent="0" defTabSz="914400" eaLnBrk="1" fontAlgn="auto" latinLnBrk="0" hangingPunct="1">
                        <a:lnSpc>
                          <a:spcPct val="100000"/>
                        </a:lnSpc>
                        <a:spcBef>
                          <a:spcPts val="0"/>
                        </a:spcBef>
                        <a:spcAft>
                          <a:spcPts val="0"/>
                        </a:spcAft>
                        <a:buClrTx/>
                        <a:buSzTx/>
                        <a:buFontTx/>
                        <a:buNone/>
                        <a:tabLst/>
                        <a:defRPr/>
                      </a:pPr>
                      <a:r>
                        <a:rPr lang="en-GB" sz="2000" b="1" dirty="0">
                          <a:solidFill>
                            <a:schemeClr val="dk1"/>
                          </a:solidFill>
                          <a:effectLst/>
                          <a:latin typeface="+mn-lt"/>
                          <a:ea typeface="+mn-ea"/>
                          <a:cs typeface="+mn-cs"/>
                        </a:rPr>
                        <a:t>The Health Board continues to focus efforts on the front end of pathway. </a:t>
                      </a:r>
                      <a:r>
                        <a:rPr lang="en-GB" sz="2000" dirty="0">
                          <a:solidFill>
                            <a:schemeClr val="dk1"/>
                          </a:solidFill>
                          <a:effectLst/>
                          <a:latin typeface="+mn-lt"/>
                          <a:ea typeface="+mn-ea"/>
                          <a:cs typeface="+mn-cs"/>
                        </a:rPr>
                        <a:t>Pathway milestones previously identified to further improve the SCP performance that we are monitoring are:</a:t>
                      </a:r>
                    </a:p>
                    <a:p>
                      <a:pPr marL="342900" marR="0" lvl="0" indent="-342900" defTabSz="914400" eaLnBrk="1" fontAlgn="auto" latinLnBrk="0" hangingPunct="1">
                        <a:lnSpc>
                          <a:spcPct val="100000"/>
                        </a:lnSpc>
                        <a:spcBef>
                          <a:spcPts val="0"/>
                        </a:spcBef>
                        <a:spcAft>
                          <a:spcPts val="0"/>
                        </a:spcAft>
                        <a:buClrTx/>
                        <a:buSzTx/>
                        <a:buFontTx/>
                        <a:buAutoNum type="arabicPeriod"/>
                        <a:tabLst/>
                        <a:defRPr/>
                      </a:pPr>
                      <a:r>
                        <a:rPr lang="en-GB" sz="2000" b="1" dirty="0">
                          <a:solidFill>
                            <a:schemeClr val="dk1"/>
                          </a:solidFill>
                          <a:effectLst/>
                          <a:latin typeface="+mn-lt"/>
                          <a:ea typeface="+mn-ea"/>
                          <a:cs typeface="+mn-cs"/>
                        </a:rPr>
                        <a:t>First outpatient attendance must be within two weeks of receipt of referral.</a:t>
                      </a:r>
                    </a:p>
                    <a:p>
                      <a:pPr marL="342900" marR="0" lvl="0" indent="-342900" defTabSz="914400" eaLnBrk="1" fontAlgn="auto" latinLnBrk="0" hangingPunct="1">
                        <a:lnSpc>
                          <a:spcPct val="100000"/>
                        </a:lnSpc>
                        <a:spcBef>
                          <a:spcPts val="0"/>
                        </a:spcBef>
                        <a:spcAft>
                          <a:spcPts val="0"/>
                        </a:spcAft>
                        <a:buClrTx/>
                        <a:buSzTx/>
                        <a:buFontTx/>
                        <a:buAutoNum type="arabicPeriod"/>
                        <a:tabLst/>
                        <a:defRPr/>
                      </a:pPr>
                      <a:r>
                        <a:rPr lang="en-GB" sz="2000" b="1" dirty="0">
                          <a:solidFill>
                            <a:schemeClr val="dk1"/>
                          </a:solidFill>
                          <a:effectLst/>
                          <a:latin typeface="+mn-lt"/>
                          <a:ea typeface="+mn-ea"/>
                          <a:cs typeface="+mn-cs"/>
                        </a:rPr>
                        <a:t>That decision to treat must be attained by day 31 of pathway </a:t>
                      </a:r>
                      <a:endParaRPr lang="en-GB" sz="2000" dirty="0">
                        <a:solidFill>
                          <a:schemeClr val="dk1"/>
                        </a:solidFill>
                        <a:effectLst/>
                        <a:latin typeface="+mn-lt"/>
                        <a:ea typeface="+mn-ea"/>
                        <a:cs typeface="+mn-cs"/>
                      </a:endParaRPr>
                    </a:p>
                    <a:p>
                      <a:pPr marL="342900" marR="0" lvl="0" indent="-342900" defTabSz="914400" eaLnBrk="1" fontAlgn="auto" latinLnBrk="0" hangingPunct="1">
                        <a:lnSpc>
                          <a:spcPct val="100000"/>
                        </a:lnSpc>
                        <a:spcBef>
                          <a:spcPts val="0"/>
                        </a:spcBef>
                        <a:spcAft>
                          <a:spcPts val="0"/>
                        </a:spcAft>
                        <a:buClrTx/>
                        <a:buSzTx/>
                        <a:buFontTx/>
                        <a:buAutoNum type="arabicPeriod"/>
                        <a:tabLst/>
                        <a:defRPr/>
                      </a:pPr>
                      <a:r>
                        <a:rPr lang="en-GB" sz="2000" b="1" dirty="0">
                          <a:solidFill>
                            <a:schemeClr val="dk1"/>
                          </a:solidFill>
                          <a:effectLst/>
                          <a:latin typeface="+mn-lt"/>
                          <a:ea typeface="+mn-ea"/>
                          <a:cs typeface="+mn-cs"/>
                        </a:rPr>
                        <a:t>That cellular pathology reports will be available within 5 days</a:t>
                      </a:r>
                      <a:endParaRPr lang="en-GB" sz="2000" dirty="0">
                        <a:solidFill>
                          <a:schemeClr val="dk1"/>
                        </a:solidFill>
                        <a:effectLst/>
                        <a:latin typeface="+mn-lt"/>
                        <a:ea typeface="+mn-ea"/>
                        <a:cs typeface="+mn-cs"/>
                      </a:endParaRPr>
                    </a:p>
                    <a:p>
                      <a:pPr marL="342900" marR="0" lvl="0" indent="-342900" defTabSz="914400" eaLnBrk="1" fontAlgn="auto" latinLnBrk="0" hangingPunct="1">
                        <a:lnSpc>
                          <a:spcPct val="100000"/>
                        </a:lnSpc>
                        <a:spcBef>
                          <a:spcPts val="0"/>
                        </a:spcBef>
                        <a:spcAft>
                          <a:spcPts val="0"/>
                        </a:spcAft>
                        <a:buClrTx/>
                        <a:buSzTx/>
                        <a:buFontTx/>
                        <a:buAutoNum type="arabicPeriod"/>
                        <a:tabLst/>
                        <a:defRPr/>
                      </a:pPr>
                      <a:r>
                        <a:rPr lang="en-GB" sz="2000" b="1" dirty="0">
                          <a:solidFill>
                            <a:schemeClr val="dk1"/>
                          </a:solidFill>
                          <a:effectLst/>
                          <a:latin typeface="+mn-lt"/>
                          <a:ea typeface="+mn-ea"/>
                          <a:cs typeface="+mn-cs"/>
                        </a:rPr>
                        <a:t>Additionally, we monitor time to first definitive treatment, monitoring both 21 days (NOPs) and 31 days (maximum wait if decision to treat measure is met)   </a:t>
                      </a:r>
                      <a:endParaRPr lang="en-GB" sz="2000" b="1" dirty="0">
                        <a:latin typeface="Verdana" panose="020B0604030504040204" pitchFamily="34" charset="0"/>
                        <a:ea typeface="Verdana" panose="020B0604030504040204" pitchFamily="34" charset="0"/>
                      </a:endParaRPr>
                    </a:p>
                  </a:txBody>
                  <a:tcPr marL="104395" marR="104395" marT="52197" marB="52197">
                    <a:solidFill>
                      <a:srgbClr val="AFCEEB"/>
                    </a:solidFill>
                  </a:tcPr>
                </a:tc>
                <a:tc hMerge="1">
                  <a:txBody>
                    <a:bodyPr/>
                    <a:lstStyle/>
                    <a:p>
                      <a:endParaRPr lang="en-GB"/>
                    </a:p>
                  </a:txBody>
                  <a:tcPr/>
                </a:tc>
                <a:tc hMerge="1">
                  <a:txBody>
                    <a:bodyPr/>
                    <a:lstStyle/>
                    <a:p>
                      <a:endParaRPr lang="en-GB" dirty="0"/>
                    </a:p>
                  </a:txBody>
                  <a:tcPr/>
                </a:tc>
                <a:extLst>
                  <a:ext uri="{0D108BD9-81ED-4DB2-BD59-A6C34878D82A}">
                    <a16:rowId xmlns:a16="http://schemas.microsoft.com/office/drawing/2014/main" val="4223790837"/>
                  </a:ext>
                </a:extLst>
              </a:tr>
              <a:tr h="406759">
                <a:tc gridSpan="3">
                  <a:txBody>
                    <a:bodyPr/>
                    <a:lstStyle/>
                    <a:p>
                      <a:pPr algn="just"/>
                      <a:r>
                        <a:rPr lang="en-GB" sz="2000" b="1" dirty="0">
                          <a:latin typeface="Verdana" panose="020B0604030504040204" pitchFamily="34" charset="0"/>
                          <a:ea typeface="Verdana" panose="020B0604030504040204" pitchFamily="34" charset="0"/>
                        </a:rPr>
                        <a:t>Baseline Information</a:t>
                      </a:r>
                    </a:p>
                  </a:txBody>
                  <a:tcPr marL="104395" marR="104395" marT="52197" marB="52197" anchor="ctr">
                    <a:solidFill>
                      <a:srgbClr val="AFCEEB"/>
                    </a:solidFill>
                  </a:tcPr>
                </a:tc>
                <a:tc hMerge="1">
                  <a:txBody>
                    <a:bodyPr/>
                    <a:lstStyle/>
                    <a:p>
                      <a:endParaRPr/>
                    </a:p>
                  </a:txBody>
                  <a:tcPr marL="91441" marR="91441" anchor="ctr"/>
                </a:tc>
                <a:tc hMerge="1">
                  <a:txBody>
                    <a:bodyPr/>
                    <a:lstStyle/>
                    <a:p>
                      <a:pPr algn="just"/>
                      <a:endParaRPr lang="en-GB" sz="1050" b="1" dirty="0">
                        <a:latin typeface="Verdana" panose="020B0604030504040204" pitchFamily="34" charset="0"/>
                        <a:ea typeface="Verdana" panose="020B0604030504040204" pitchFamily="34" charset="0"/>
                      </a:endParaRPr>
                    </a:p>
                  </a:txBody>
                  <a:tcPr marL="91441" marR="91441" anchor="ctr"/>
                </a:tc>
                <a:extLst>
                  <a:ext uri="{0D108BD9-81ED-4DB2-BD59-A6C34878D82A}">
                    <a16:rowId xmlns:a16="http://schemas.microsoft.com/office/drawing/2014/main" val="2252713284"/>
                  </a:ext>
                </a:extLst>
              </a:tr>
              <a:tr h="406759">
                <a:tc>
                  <a:txBody>
                    <a:bodyPr/>
                    <a:lstStyle/>
                    <a:p>
                      <a:pPr algn="just"/>
                      <a:r>
                        <a:rPr lang="en-GB" sz="2000" b="1" dirty="0">
                          <a:latin typeface="Verdana" panose="020B0604030504040204" pitchFamily="34" charset="0"/>
                          <a:ea typeface="Verdana" panose="020B0604030504040204" pitchFamily="34" charset="0"/>
                        </a:rPr>
                        <a:t>#</a:t>
                      </a:r>
                    </a:p>
                  </a:txBody>
                  <a:tcPr marL="104395" marR="104395" marT="52197" marB="52197" anchor="ctr">
                    <a:solidFill>
                      <a:srgbClr val="AFCEEB"/>
                    </a:solidFill>
                  </a:tcPr>
                </a:tc>
                <a:tc>
                  <a:txBody>
                    <a:bodyPr/>
                    <a:lstStyle/>
                    <a:p>
                      <a:pPr algn="just"/>
                      <a:r>
                        <a:rPr lang="en-GB" sz="2000" b="1" dirty="0">
                          <a:latin typeface="Verdana" panose="020B0604030504040204" pitchFamily="34" charset="0"/>
                          <a:ea typeface="Verdana" panose="020B0604030504040204" pitchFamily="34" charset="0"/>
                        </a:rPr>
                        <a:t>Measure</a:t>
                      </a:r>
                    </a:p>
                  </a:txBody>
                  <a:tcPr marL="104395" marR="104395" marT="52197" marB="52197" anchor="ctr">
                    <a:solidFill>
                      <a:srgbClr val="AFCEEB"/>
                    </a:solidFill>
                  </a:tcPr>
                </a:tc>
                <a:tc>
                  <a:txBody>
                    <a:bodyPr/>
                    <a:lstStyle/>
                    <a:p>
                      <a:pPr algn="just"/>
                      <a:r>
                        <a:rPr lang="en-GB" sz="2000" b="1" dirty="0">
                          <a:latin typeface="Verdana" panose="020B0604030504040204" pitchFamily="34" charset="0"/>
                          <a:ea typeface="Verdana" panose="020B0604030504040204" pitchFamily="34" charset="0"/>
                        </a:rPr>
                        <a:t>Current position (July &amp; August 2025)</a:t>
                      </a:r>
                    </a:p>
                  </a:txBody>
                  <a:tcPr marL="104395" marR="104395" marT="52197" marB="52197" anchor="ctr">
                    <a:solidFill>
                      <a:srgbClr val="AFCEEB"/>
                    </a:solidFill>
                  </a:tcPr>
                </a:tc>
                <a:extLst>
                  <a:ext uri="{0D108BD9-81ED-4DB2-BD59-A6C34878D82A}">
                    <a16:rowId xmlns:a16="http://schemas.microsoft.com/office/drawing/2014/main" val="271302750"/>
                  </a:ext>
                </a:extLst>
              </a:tr>
              <a:tr h="7678432">
                <a:tc>
                  <a:txBody>
                    <a:bodyPr/>
                    <a:lstStyle/>
                    <a:p>
                      <a:pPr marL="0" lvl="0" indent="0" algn="l">
                        <a:lnSpc>
                          <a:spcPct val="100000"/>
                        </a:lnSpc>
                        <a:buNone/>
                      </a:pPr>
                      <a:r>
                        <a:rPr lang="en-US" sz="2000" dirty="0">
                          <a:latin typeface="Verdana" panose="020B0604030504040204" pitchFamily="34" charset="0"/>
                          <a:ea typeface="Verdana" panose="020B0604030504040204" pitchFamily="34" charset="0"/>
                        </a:rPr>
                        <a:t>1</a:t>
                      </a:r>
                    </a:p>
                  </a:txBody>
                  <a:tcPr marL="73946" marR="73946" marT="36972" marB="36972" anchor="ctr">
                    <a:solidFill>
                      <a:srgbClr val="AFCEEB"/>
                    </a:solidFill>
                  </a:tcPr>
                </a:tc>
                <a:tc>
                  <a:txBody>
                    <a:bodyPr/>
                    <a:lstStyle/>
                    <a:p>
                      <a:pPr marL="0" lvl="0" indent="0" algn="l">
                        <a:lnSpc>
                          <a:spcPct val="100000"/>
                        </a:lnSpc>
                        <a:buNone/>
                      </a:pPr>
                      <a:r>
                        <a:rPr lang="en-GB" sz="1800" b="1" dirty="0">
                          <a:solidFill>
                            <a:schemeClr val="dk1"/>
                          </a:solidFill>
                          <a:effectLst/>
                          <a:latin typeface="+mn-lt"/>
                          <a:ea typeface="+mn-ea"/>
                          <a:cs typeface="+mn-cs"/>
                        </a:rPr>
                        <a:t>Fi</a:t>
                      </a:r>
                      <a:r>
                        <a:rPr lang="en-GB" sz="2000" b="1" dirty="0">
                          <a:solidFill>
                            <a:schemeClr val="dk1"/>
                          </a:solidFill>
                          <a:effectLst/>
                          <a:latin typeface="+mn-lt"/>
                          <a:ea typeface="+mn-ea"/>
                          <a:cs typeface="+mn-cs"/>
                        </a:rPr>
                        <a:t>rst outpatient attendance must be within two weeks of receipt of referral.</a:t>
                      </a:r>
                    </a:p>
                    <a:p>
                      <a:pPr marL="0" lvl="0" indent="0" algn="l">
                        <a:lnSpc>
                          <a:spcPct val="100000"/>
                        </a:lnSpc>
                        <a:buNone/>
                      </a:pPr>
                      <a:endParaRPr lang="en-GB" sz="2000" b="1" i="0" u="none" strike="noStrike" noProof="0" dirty="0">
                        <a:solidFill>
                          <a:schemeClr val="dk1"/>
                        </a:solidFill>
                        <a:effectLst/>
                        <a:latin typeface="+mn-lt"/>
                        <a:ea typeface="+mn-ea"/>
                        <a:cs typeface="+mn-cs"/>
                      </a:endParaRPr>
                    </a:p>
                    <a:p>
                      <a:pPr marL="0" lvl="0" indent="0" algn="l">
                        <a:lnSpc>
                          <a:spcPct val="100000"/>
                        </a:lnSpc>
                        <a:buNone/>
                      </a:pPr>
                      <a:r>
                        <a:rPr lang="en-GB" sz="2000" b="1" i="0" u="none" strike="noStrike" noProof="0" dirty="0">
                          <a:solidFill>
                            <a:schemeClr val="dk1"/>
                          </a:solidFill>
                          <a:effectLst/>
                          <a:latin typeface="+mn-lt"/>
                          <a:ea typeface="+mn-ea"/>
                          <a:cs typeface="+mn-cs"/>
                        </a:rPr>
                        <a:t>(</a:t>
                      </a:r>
                      <a:r>
                        <a:rPr lang="en-GB" sz="2000" dirty="0">
                          <a:solidFill>
                            <a:schemeClr val="dk1"/>
                          </a:solidFill>
                          <a:effectLst/>
                          <a:latin typeface="+mn-lt"/>
                          <a:ea typeface="+mn-ea"/>
                          <a:cs typeface="+mn-cs"/>
                        </a:rPr>
                        <a:t>The Planned Care Vitals Dashboard is used to report the waits based on activity within any month; this does not reflect patient choice/unavailability)</a:t>
                      </a:r>
                      <a:endParaRPr lang="en-US" sz="2000" b="0" i="0" u="none" strike="noStrike" noProof="0" dirty="0">
                        <a:effectLst/>
                        <a:latin typeface="Verdana" panose="020B0604030504040204" pitchFamily="34" charset="0"/>
                        <a:ea typeface="Verdana" panose="020B0604030504040204" pitchFamily="34" charset="0"/>
                      </a:endParaRPr>
                    </a:p>
                  </a:txBody>
                  <a:tcPr marL="73946" marR="73946" marT="36972" marB="36972" anchor="ctr">
                    <a:solidFill>
                      <a:srgbClr val="AFCEEB"/>
                    </a:solidFill>
                  </a:tcPr>
                </a:tc>
                <a:tc>
                  <a:txBody>
                    <a:bodyPr/>
                    <a:lstStyle/>
                    <a:p>
                      <a:pPr lvl="0" algn="just">
                        <a:lnSpc>
                          <a:spcPct val="100000"/>
                        </a:lnSpc>
                        <a:spcBef>
                          <a:spcPts val="0"/>
                        </a:spcBef>
                        <a:spcAft>
                          <a:spcPts val="0"/>
                        </a:spcAft>
                        <a:buNone/>
                      </a:pPr>
                      <a:endParaRPr lang="en-US" sz="1800" dirty="0">
                        <a:latin typeface="Verdana" panose="020B0604030504040204" pitchFamily="34" charset="0"/>
                        <a:ea typeface="Verdana" panose="020B0604030504040204" pitchFamily="34" charset="0"/>
                      </a:endParaRPr>
                    </a:p>
                    <a:p>
                      <a:pPr lvl="0" algn="just">
                        <a:lnSpc>
                          <a:spcPct val="100000"/>
                        </a:lnSpc>
                        <a:spcBef>
                          <a:spcPts val="0"/>
                        </a:spcBef>
                        <a:spcAft>
                          <a:spcPts val="0"/>
                        </a:spcAft>
                        <a:buNone/>
                      </a:pPr>
                      <a:endParaRPr lang="en-US" sz="1800" dirty="0">
                        <a:latin typeface="Verdana" panose="020B0604030504040204" pitchFamily="34" charset="0"/>
                        <a:ea typeface="Verdana" panose="020B0604030504040204" pitchFamily="34" charset="0"/>
                      </a:endParaRPr>
                    </a:p>
                    <a:p>
                      <a:pPr lvl="0" algn="just">
                        <a:lnSpc>
                          <a:spcPct val="100000"/>
                        </a:lnSpc>
                        <a:spcBef>
                          <a:spcPts val="0"/>
                        </a:spcBef>
                        <a:spcAft>
                          <a:spcPts val="0"/>
                        </a:spcAft>
                        <a:buNone/>
                      </a:pPr>
                      <a:endParaRPr lang="en-US" sz="1800" dirty="0">
                        <a:latin typeface="Verdana" panose="020B0604030504040204" pitchFamily="34" charset="0"/>
                        <a:ea typeface="Verdana" panose="020B0604030504040204" pitchFamily="34" charset="0"/>
                      </a:endParaRPr>
                    </a:p>
                    <a:p>
                      <a:pPr lvl="0" algn="just">
                        <a:lnSpc>
                          <a:spcPct val="100000"/>
                        </a:lnSpc>
                        <a:spcBef>
                          <a:spcPts val="0"/>
                        </a:spcBef>
                        <a:spcAft>
                          <a:spcPts val="0"/>
                        </a:spcAft>
                        <a:buNone/>
                      </a:pPr>
                      <a:endParaRPr lang="en-US" sz="1800" dirty="0">
                        <a:latin typeface="Verdana" panose="020B0604030504040204" pitchFamily="34" charset="0"/>
                        <a:ea typeface="Verdana" panose="020B0604030504040204" pitchFamily="34" charset="0"/>
                      </a:endParaRPr>
                    </a:p>
                    <a:p>
                      <a:pPr lvl="0" algn="just">
                        <a:lnSpc>
                          <a:spcPct val="100000"/>
                        </a:lnSpc>
                        <a:spcBef>
                          <a:spcPts val="0"/>
                        </a:spcBef>
                        <a:spcAft>
                          <a:spcPts val="0"/>
                        </a:spcAft>
                        <a:buNone/>
                      </a:pPr>
                      <a:endParaRPr lang="en-US" sz="1800" dirty="0">
                        <a:latin typeface="Verdana" panose="020B0604030504040204" pitchFamily="34" charset="0"/>
                        <a:ea typeface="Verdana" panose="020B0604030504040204" pitchFamily="34" charset="0"/>
                      </a:endParaRPr>
                    </a:p>
                    <a:p>
                      <a:pPr lvl="0" algn="just">
                        <a:lnSpc>
                          <a:spcPct val="100000"/>
                        </a:lnSpc>
                        <a:spcBef>
                          <a:spcPts val="0"/>
                        </a:spcBef>
                        <a:spcAft>
                          <a:spcPts val="0"/>
                        </a:spcAft>
                        <a:buNone/>
                      </a:pPr>
                      <a:endParaRPr lang="en-US" sz="1800" dirty="0">
                        <a:latin typeface="Verdana" panose="020B0604030504040204" pitchFamily="34" charset="0"/>
                        <a:ea typeface="Verdana" panose="020B0604030504040204" pitchFamily="34" charset="0"/>
                      </a:endParaRPr>
                    </a:p>
                    <a:p>
                      <a:pPr lvl="0" algn="just">
                        <a:lnSpc>
                          <a:spcPct val="100000"/>
                        </a:lnSpc>
                        <a:spcBef>
                          <a:spcPts val="0"/>
                        </a:spcBef>
                        <a:spcAft>
                          <a:spcPts val="0"/>
                        </a:spcAft>
                        <a:buNone/>
                      </a:pPr>
                      <a:endParaRPr lang="en-US" sz="1800" dirty="0">
                        <a:latin typeface="Verdana" panose="020B0604030504040204" pitchFamily="34" charset="0"/>
                        <a:ea typeface="Verdana" panose="020B0604030504040204" pitchFamily="34" charset="0"/>
                      </a:endParaRPr>
                    </a:p>
                    <a:p>
                      <a:pPr lvl="0" algn="just">
                        <a:lnSpc>
                          <a:spcPct val="100000"/>
                        </a:lnSpc>
                        <a:spcBef>
                          <a:spcPts val="0"/>
                        </a:spcBef>
                        <a:spcAft>
                          <a:spcPts val="0"/>
                        </a:spcAft>
                        <a:buNone/>
                      </a:pPr>
                      <a:endParaRPr lang="en-US" sz="1800" dirty="0">
                        <a:latin typeface="Verdana" panose="020B0604030504040204" pitchFamily="34" charset="0"/>
                        <a:ea typeface="Verdana" panose="020B0604030504040204" pitchFamily="34" charset="0"/>
                      </a:endParaRPr>
                    </a:p>
                    <a:p>
                      <a:pPr lvl="0" algn="just">
                        <a:lnSpc>
                          <a:spcPct val="100000"/>
                        </a:lnSpc>
                        <a:spcBef>
                          <a:spcPts val="0"/>
                        </a:spcBef>
                        <a:spcAft>
                          <a:spcPts val="0"/>
                        </a:spcAft>
                        <a:buNone/>
                      </a:pPr>
                      <a:endParaRPr lang="en-US" sz="1800" dirty="0">
                        <a:latin typeface="Verdana" panose="020B0604030504040204" pitchFamily="34" charset="0"/>
                        <a:ea typeface="Verdana" panose="020B0604030504040204" pitchFamily="34" charset="0"/>
                      </a:endParaRPr>
                    </a:p>
                    <a:p>
                      <a:pPr lvl="0" algn="just">
                        <a:lnSpc>
                          <a:spcPct val="100000"/>
                        </a:lnSpc>
                        <a:spcBef>
                          <a:spcPts val="0"/>
                        </a:spcBef>
                        <a:spcAft>
                          <a:spcPts val="0"/>
                        </a:spcAft>
                        <a:buNone/>
                      </a:pPr>
                      <a:endParaRPr lang="en-US" sz="1800" dirty="0">
                        <a:latin typeface="Verdana" panose="020B0604030504040204" pitchFamily="34" charset="0"/>
                        <a:ea typeface="Verdana" panose="020B0604030504040204" pitchFamily="34" charset="0"/>
                      </a:endParaRPr>
                    </a:p>
                    <a:p>
                      <a:pPr lvl="0" algn="just">
                        <a:lnSpc>
                          <a:spcPct val="100000"/>
                        </a:lnSpc>
                        <a:spcBef>
                          <a:spcPts val="0"/>
                        </a:spcBef>
                        <a:spcAft>
                          <a:spcPts val="0"/>
                        </a:spcAft>
                        <a:buNone/>
                      </a:pPr>
                      <a:endParaRPr lang="en-US" sz="1800" dirty="0">
                        <a:latin typeface="Verdana" panose="020B0604030504040204" pitchFamily="34" charset="0"/>
                        <a:ea typeface="Verdana" panose="020B0604030504040204" pitchFamily="34" charset="0"/>
                      </a:endParaRPr>
                    </a:p>
                    <a:p>
                      <a:pPr lvl="0" algn="just">
                        <a:lnSpc>
                          <a:spcPct val="100000"/>
                        </a:lnSpc>
                        <a:spcBef>
                          <a:spcPts val="0"/>
                        </a:spcBef>
                        <a:spcAft>
                          <a:spcPts val="0"/>
                        </a:spcAft>
                        <a:buNone/>
                      </a:pPr>
                      <a:endParaRPr lang="en-US" sz="1800" dirty="0">
                        <a:latin typeface="Verdana" panose="020B0604030504040204" pitchFamily="34" charset="0"/>
                        <a:ea typeface="Verdana" panose="020B0604030504040204" pitchFamily="34" charset="0"/>
                      </a:endParaRPr>
                    </a:p>
                    <a:p>
                      <a:pPr lvl="0" algn="just">
                        <a:lnSpc>
                          <a:spcPct val="100000"/>
                        </a:lnSpc>
                        <a:spcBef>
                          <a:spcPts val="0"/>
                        </a:spcBef>
                        <a:spcAft>
                          <a:spcPts val="0"/>
                        </a:spcAft>
                        <a:buNone/>
                      </a:pPr>
                      <a:endParaRPr lang="en-US" sz="1800" dirty="0">
                        <a:latin typeface="Verdana" panose="020B0604030504040204" pitchFamily="34" charset="0"/>
                        <a:ea typeface="Verdana" panose="020B0604030504040204" pitchFamily="34" charset="0"/>
                      </a:endParaRPr>
                    </a:p>
                    <a:p>
                      <a:pPr lvl="0" algn="just">
                        <a:lnSpc>
                          <a:spcPct val="100000"/>
                        </a:lnSpc>
                        <a:spcBef>
                          <a:spcPts val="0"/>
                        </a:spcBef>
                        <a:spcAft>
                          <a:spcPts val="0"/>
                        </a:spcAft>
                        <a:buNone/>
                      </a:pPr>
                      <a:endParaRPr lang="en-US" sz="1800" dirty="0">
                        <a:latin typeface="Verdana" panose="020B0604030504040204" pitchFamily="34" charset="0"/>
                        <a:ea typeface="Verdana" panose="020B0604030504040204" pitchFamily="34" charset="0"/>
                      </a:endParaRPr>
                    </a:p>
                    <a:p>
                      <a:pPr lvl="0" algn="just">
                        <a:lnSpc>
                          <a:spcPct val="100000"/>
                        </a:lnSpc>
                        <a:spcBef>
                          <a:spcPts val="0"/>
                        </a:spcBef>
                        <a:spcAft>
                          <a:spcPts val="0"/>
                        </a:spcAft>
                        <a:buNone/>
                      </a:pPr>
                      <a:endParaRPr lang="en-US" sz="1800" dirty="0">
                        <a:latin typeface="Verdana" panose="020B0604030504040204" pitchFamily="34" charset="0"/>
                        <a:ea typeface="Verdana" panose="020B0604030504040204" pitchFamily="34" charset="0"/>
                      </a:endParaRPr>
                    </a:p>
                    <a:p>
                      <a:pPr lvl="0" algn="just">
                        <a:lnSpc>
                          <a:spcPct val="100000"/>
                        </a:lnSpc>
                        <a:spcBef>
                          <a:spcPts val="0"/>
                        </a:spcBef>
                        <a:spcAft>
                          <a:spcPts val="0"/>
                        </a:spcAft>
                        <a:buNone/>
                      </a:pPr>
                      <a:endParaRPr lang="en-US" sz="1800" dirty="0">
                        <a:latin typeface="Verdana" panose="020B0604030504040204" pitchFamily="34" charset="0"/>
                        <a:ea typeface="Verdana" panose="020B0604030504040204" pitchFamily="34" charset="0"/>
                      </a:endParaRPr>
                    </a:p>
                    <a:p>
                      <a:pPr lvl="0" algn="just">
                        <a:lnSpc>
                          <a:spcPct val="100000"/>
                        </a:lnSpc>
                        <a:spcBef>
                          <a:spcPts val="0"/>
                        </a:spcBef>
                        <a:spcAft>
                          <a:spcPts val="0"/>
                        </a:spcAft>
                        <a:buNone/>
                      </a:pPr>
                      <a:endParaRPr lang="en-US" sz="1800" dirty="0">
                        <a:latin typeface="Verdana" panose="020B0604030504040204" pitchFamily="34" charset="0"/>
                        <a:ea typeface="Verdana" panose="020B0604030504040204" pitchFamily="34" charset="0"/>
                      </a:endParaRPr>
                    </a:p>
                    <a:p>
                      <a:pPr lvl="0" algn="just">
                        <a:lnSpc>
                          <a:spcPct val="100000"/>
                        </a:lnSpc>
                        <a:spcBef>
                          <a:spcPts val="0"/>
                        </a:spcBef>
                        <a:spcAft>
                          <a:spcPts val="0"/>
                        </a:spcAft>
                        <a:buNone/>
                      </a:pPr>
                      <a:endParaRPr lang="en-US" sz="1800" dirty="0">
                        <a:latin typeface="Verdana" panose="020B0604030504040204" pitchFamily="34" charset="0"/>
                        <a:ea typeface="Verdana" panose="020B0604030504040204" pitchFamily="34" charset="0"/>
                      </a:endParaRPr>
                    </a:p>
                    <a:p>
                      <a:pPr lvl="0" algn="just">
                        <a:lnSpc>
                          <a:spcPct val="100000"/>
                        </a:lnSpc>
                        <a:spcBef>
                          <a:spcPts val="0"/>
                        </a:spcBef>
                        <a:spcAft>
                          <a:spcPts val="0"/>
                        </a:spcAft>
                        <a:buNone/>
                      </a:pPr>
                      <a:endParaRPr lang="en-US" sz="1800" dirty="0">
                        <a:latin typeface="Verdana" panose="020B0604030504040204" pitchFamily="34" charset="0"/>
                        <a:ea typeface="Verdana" panose="020B0604030504040204" pitchFamily="34" charset="0"/>
                      </a:endParaRPr>
                    </a:p>
                    <a:p>
                      <a:pPr lvl="0" algn="just">
                        <a:lnSpc>
                          <a:spcPct val="100000"/>
                        </a:lnSpc>
                        <a:spcBef>
                          <a:spcPts val="0"/>
                        </a:spcBef>
                        <a:spcAft>
                          <a:spcPts val="0"/>
                        </a:spcAft>
                        <a:buNone/>
                      </a:pPr>
                      <a:endParaRPr lang="en-US" sz="1800" dirty="0">
                        <a:latin typeface="Verdana" panose="020B0604030504040204" pitchFamily="34" charset="0"/>
                        <a:ea typeface="Verdana" panose="020B0604030504040204" pitchFamily="34" charset="0"/>
                      </a:endParaRPr>
                    </a:p>
                    <a:p>
                      <a:pPr lvl="0" algn="just">
                        <a:lnSpc>
                          <a:spcPct val="100000"/>
                        </a:lnSpc>
                        <a:spcBef>
                          <a:spcPts val="0"/>
                        </a:spcBef>
                        <a:spcAft>
                          <a:spcPts val="0"/>
                        </a:spcAft>
                        <a:buNone/>
                      </a:pPr>
                      <a:r>
                        <a:rPr lang="en-US" sz="2000" dirty="0">
                          <a:latin typeface="Verdana" panose="020B0604030504040204" pitchFamily="34" charset="0"/>
                          <a:ea typeface="Verdana" panose="020B0604030504040204" pitchFamily="34" charset="0"/>
                        </a:rPr>
                        <a:t>Inability to contact patients, and patient choice has contributed to increased waits over the Summer period; the SCP does not permit pathway adjustment for patient unavailability or patient choice. However, a lack of preparedness and planning for seasonal demand and capacity changes for leave and in the example of skin specifically expected increased demand is certainly a contributing factor in some areas.</a:t>
                      </a:r>
                    </a:p>
                    <a:p>
                      <a:pPr lvl="0" algn="just">
                        <a:lnSpc>
                          <a:spcPct val="100000"/>
                        </a:lnSpc>
                        <a:spcBef>
                          <a:spcPts val="0"/>
                        </a:spcBef>
                        <a:spcAft>
                          <a:spcPts val="0"/>
                        </a:spcAft>
                        <a:buNone/>
                      </a:pPr>
                      <a:endParaRPr lang="en-US" sz="2000" dirty="0">
                        <a:latin typeface="Verdana" panose="020B0604030504040204" pitchFamily="34" charset="0"/>
                        <a:ea typeface="Verdana" panose="020B0604030504040204" pitchFamily="34" charset="0"/>
                      </a:endParaRPr>
                    </a:p>
                    <a:p>
                      <a:pPr lvl="0" algn="just">
                        <a:lnSpc>
                          <a:spcPct val="100000"/>
                        </a:lnSpc>
                        <a:spcBef>
                          <a:spcPts val="0"/>
                        </a:spcBef>
                        <a:spcAft>
                          <a:spcPts val="0"/>
                        </a:spcAft>
                        <a:buNone/>
                      </a:pPr>
                      <a:r>
                        <a:rPr lang="en-US" sz="2000" dirty="0">
                          <a:latin typeface="Verdana" panose="020B0604030504040204" pitchFamily="34" charset="0"/>
                          <a:ea typeface="Verdana" panose="020B0604030504040204" pitchFamily="34" charset="0"/>
                        </a:rPr>
                        <a:t>Skin is particular concern in this area, as a high-volume tumour site, it supports overall SCP performance and can quickly bring performance down.  HCSE team are supporting work in this area.</a:t>
                      </a:r>
                    </a:p>
                  </a:txBody>
                  <a:tcPr marL="104395" marR="104395" marT="52197" marB="52197">
                    <a:solidFill>
                      <a:schemeClr val="bg1"/>
                    </a:solidFill>
                  </a:tcPr>
                </a:tc>
                <a:extLst>
                  <a:ext uri="{0D108BD9-81ED-4DB2-BD59-A6C34878D82A}">
                    <a16:rowId xmlns:a16="http://schemas.microsoft.com/office/drawing/2014/main" val="941816535"/>
                  </a:ext>
                </a:extLst>
              </a:tr>
            </a:tbl>
          </a:graphicData>
        </a:graphic>
      </p:graphicFrame>
      <p:pic>
        <p:nvPicPr>
          <p:cNvPr id="2" name="Picture 1" descr="A screenshot of a graph&#10;&#10;AI-generated content may be incorrect.">
            <a:extLst>
              <a:ext uri="{FF2B5EF4-FFF2-40B4-BE49-F238E27FC236}">
                <a16:creationId xmlns:a16="http://schemas.microsoft.com/office/drawing/2014/main" id="{D93C92D0-30D9-F5C4-6240-286C1CAB7A46}"/>
              </a:ext>
            </a:extLst>
          </p:cNvPr>
          <p:cNvPicPr>
            <a:picLocks noChangeAspect="1"/>
          </p:cNvPicPr>
          <p:nvPr/>
        </p:nvPicPr>
        <p:blipFill>
          <a:blip r:embed="rId2"/>
          <a:stretch>
            <a:fillRect/>
          </a:stretch>
        </p:blipFill>
        <p:spPr>
          <a:xfrm>
            <a:off x="7995444" y="3597275"/>
            <a:ext cx="9220200" cy="5104020"/>
          </a:xfrm>
          <a:prstGeom prst="rect">
            <a:avLst/>
          </a:prstGeom>
        </p:spPr>
      </p:pic>
    </p:spTree>
    <p:extLst>
      <p:ext uri="{BB962C8B-B14F-4D97-AF65-F5344CB8AC3E}">
        <p14:creationId xmlns:p14="http://schemas.microsoft.com/office/powerpoint/2010/main" val="2739085366"/>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2A71515-7C58-9A2E-5F6F-A91ED314491D}"/>
            </a:ext>
          </a:extLst>
        </p:cNvPr>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40CD347F-774A-1721-D3E6-D55C99A5DF9D}"/>
              </a:ext>
            </a:extLst>
          </p:cNvPr>
          <p:cNvSpPr>
            <a:spLocks noGrp="1"/>
          </p:cNvSpPr>
          <p:nvPr>
            <p:ph type="sldNum" sz="quarter" idx="12"/>
          </p:nvPr>
        </p:nvSpPr>
        <p:spPr/>
        <p:txBody>
          <a:bodyPr/>
          <a:lstStyle/>
          <a:p>
            <a:pPr marL="0" marR="0" lvl="0" indent="0" algn="l" defTabSz="521964" rtl="0" eaLnBrk="1" fontAlgn="auto" latinLnBrk="0" hangingPunct="1">
              <a:lnSpc>
                <a:spcPct val="100000"/>
              </a:lnSpc>
              <a:spcBef>
                <a:spcPts val="0"/>
              </a:spcBef>
              <a:spcAft>
                <a:spcPts val="0"/>
              </a:spcAft>
              <a:buClrTx/>
              <a:buSzTx/>
              <a:buFontTx/>
              <a:buNone/>
              <a:tabLst/>
              <a:defRPr/>
            </a:pPr>
            <a:fld id="{1B571774-39BD-4D3C-8315-35C0B43D4F9A}" type="slidenum">
              <a:rPr kumimoji="0" lang="en-GB" sz="1800" b="0" i="0" u="none" strike="noStrike" kern="1200" cap="none" spc="0" normalizeH="0" baseline="0" noProof="0">
                <a:ln>
                  <a:noFill/>
                </a:ln>
                <a:solidFill>
                  <a:prstClr val="black">
                    <a:tint val="82000"/>
                  </a:prstClr>
                </a:solidFill>
                <a:effectLst/>
                <a:uLnTx/>
                <a:uFillTx/>
                <a:latin typeface="Aptos" panose="02110004020202020204"/>
                <a:ea typeface="+mn-ea"/>
                <a:cs typeface="+mn-cs"/>
              </a:rPr>
              <a:pPr marL="0" marR="0" lvl="0" indent="0" algn="l" defTabSz="521964" rtl="0" eaLnBrk="1" fontAlgn="auto" latinLnBrk="0" hangingPunct="1">
                <a:lnSpc>
                  <a:spcPct val="100000"/>
                </a:lnSpc>
                <a:spcBef>
                  <a:spcPts val="0"/>
                </a:spcBef>
                <a:spcAft>
                  <a:spcPts val="0"/>
                </a:spcAft>
                <a:buClrTx/>
                <a:buSzTx/>
                <a:buFontTx/>
                <a:buNone/>
                <a:tabLst/>
                <a:defRPr/>
              </a:pPr>
              <a:t>45</a:t>
            </a:fld>
            <a:endParaRPr kumimoji="0" lang="en-GB" sz="1800" b="0" i="0" u="none" strike="noStrike" kern="1200" cap="none" spc="0" normalizeH="0" baseline="0" noProof="0" dirty="0">
              <a:ln>
                <a:noFill/>
              </a:ln>
              <a:solidFill>
                <a:prstClr val="black">
                  <a:tint val="82000"/>
                </a:prstClr>
              </a:solidFill>
              <a:effectLst/>
              <a:uLnTx/>
              <a:uFillTx/>
              <a:latin typeface="Aptos" panose="02110004020202020204"/>
              <a:ea typeface="+mn-ea"/>
              <a:cs typeface="+mn-cs"/>
            </a:endParaRPr>
          </a:p>
        </p:txBody>
      </p:sp>
      <p:graphicFrame>
        <p:nvGraphicFramePr>
          <p:cNvPr id="6" name="Table 5">
            <a:extLst>
              <a:ext uri="{FF2B5EF4-FFF2-40B4-BE49-F238E27FC236}">
                <a16:creationId xmlns:a16="http://schemas.microsoft.com/office/drawing/2014/main" id="{A45E1F16-46AD-5DF1-2A4B-3A973A379BDA}"/>
              </a:ext>
            </a:extLst>
          </p:cNvPr>
          <p:cNvGraphicFramePr>
            <a:graphicFrameLocks noGrp="1"/>
          </p:cNvGraphicFramePr>
          <p:nvPr>
            <p:extLst>
              <p:ext uri="{D42A27DB-BD31-4B8C-83A1-F6EECF244321}">
                <p14:modId xmlns:p14="http://schemas.microsoft.com/office/powerpoint/2010/main" val="2754164721"/>
              </p:ext>
            </p:extLst>
          </p:nvPr>
        </p:nvGraphicFramePr>
        <p:xfrm>
          <a:off x="261144" y="171493"/>
          <a:ext cx="19583400" cy="10822749"/>
        </p:xfrm>
        <a:graphic>
          <a:graphicData uri="http://schemas.openxmlformats.org/drawingml/2006/table">
            <a:tbl>
              <a:tblPr firstRow="1" bandRow="1">
                <a:tableStyleId>{5C22544A-7EE6-4342-B048-85BDC9FD1C3A}</a:tableStyleId>
              </a:tblPr>
              <a:tblGrid>
                <a:gridCol w="1157325">
                  <a:extLst>
                    <a:ext uri="{9D8B030D-6E8A-4147-A177-3AD203B41FA5}">
                      <a16:colId xmlns:a16="http://schemas.microsoft.com/office/drawing/2014/main" val="660515521"/>
                    </a:ext>
                  </a:extLst>
                </a:gridCol>
                <a:gridCol w="4290975">
                  <a:extLst>
                    <a:ext uri="{9D8B030D-6E8A-4147-A177-3AD203B41FA5}">
                      <a16:colId xmlns:a16="http://schemas.microsoft.com/office/drawing/2014/main" val="2140326874"/>
                    </a:ext>
                  </a:extLst>
                </a:gridCol>
                <a:gridCol w="14135100">
                  <a:extLst>
                    <a:ext uri="{9D8B030D-6E8A-4147-A177-3AD203B41FA5}">
                      <a16:colId xmlns:a16="http://schemas.microsoft.com/office/drawing/2014/main" val="648896705"/>
                    </a:ext>
                  </a:extLst>
                </a:gridCol>
              </a:tblGrid>
              <a:tr h="403627">
                <a:tc gridSpan="3">
                  <a:txBody>
                    <a:bodyPr/>
                    <a:lstStyle/>
                    <a:p>
                      <a:r>
                        <a:rPr lang="en-GB" sz="2000" dirty="0">
                          <a:latin typeface="Verdana" panose="020B0604030504040204" pitchFamily="34" charset="0"/>
                          <a:ea typeface="Verdana" panose="020B0604030504040204" pitchFamily="34" charset="0"/>
                        </a:rPr>
                        <a:t>Suspected Cancer Pathway Measures</a:t>
                      </a:r>
                    </a:p>
                  </a:txBody>
                  <a:tcPr marL="104395" marR="104395" marT="52197" marB="52197" anchor="ctr">
                    <a:solidFill>
                      <a:srgbClr val="7EB0DE"/>
                    </a:solidFill>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3969127485"/>
                  </a:ext>
                </a:extLst>
              </a:tr>
              <a:tr h="416865">
                <a:tc>
                  <a:txBody>
                    <a:bodyPr/>
                    <a:lstStyle/>
                    <a:p>
                      <a:pPr algn="just"/>
                      <a:r>
                        <a:rPr lang="en-GB" sz="2000" b="1" dirty="0">
                          <a:latin typeface="Verdana" panose="020B0604030504040204" pitchFamily="34" charset="0"/>
                          <a:ea typeface="Verdana" panose="020B0604030504040204" pitchFamily="34" charset="0"/>
                        </a:rPr>
                        <a:t>#</a:t>
                      </a:r>
                    </a:p>
                  </a:txBody>
                  <a:tcPr marL="104395" marR="104395" marT="52197" marB="52197" anchor="ctr">
                    <a:solidFill>
                      <a:srgbClr val="AFCEEB"/>
                    </a:solidFill>
                  </a:tcPr>
                </a:tc>
                <a:tc>
                  <a:txBody>
                    <a:bodyPr/>
                    <a:lstStyle/>
                    <a:p>
                      <a:pPr algn="just"/>
                      <a:r>
                        <a:rPr lang="en-GB" sz="2000" b="1" dirty="0">
                          <a:latin typeface="Verdana" panose="020B0604030504040204" pitchFamily="34" charset="0"/>
                          <a:ea typeface="Verdana" panose="020B0604030504040204" pitchFamily="34" charset="0"/>
                        </a:rPr>
                        <a:t>Measure</a:t>
                      </a:r>
                    </a:p>
                  </a:txBody>
                  <a:tcPr marL="104395" marR="104395" marT="52197" marB="52197" anchor="ctr">
                    <a:solidFill>
                      <a:srgbClr val="AFCEEB"/>
                    </a:solidFill>
                  </a:tcPr>
                </a:tc>
                <a:tc>
                  <a:txBody>
                    <a:bodyPr/>
                    <a:lstStyle/>
                    <a:p>
                      <a:pPr algn="just"/>
                      <a:r>
                        <a:rPr lang="en-GB" sz="2000" b="1" dirty="0">
                          <a:latin typeface="Verdana" panose="020B0604030504040204" pitchFamily="34" charset="0"/>
                          <a:ea typeface="Verdana" panose="020B0604030504040204" pitchFamily="34" charset="0"/>
                        </a:rPr>
                        <a:t>Current position</a:t>
                      </a:r>
                    </a:p>
                  </a:txBody>
                  <a:tcPr marL="104395" marR="104395" marT="52197" marB="52197" anchor="ctr">
                    <a:solidFill>
                      <a:srgbClr val="AFCEEB"/>
                    </a:solidFill>
                  </a:tcPr>
                </a:tc>
                <a:extLst>
                  <a:ext uri="{0D108BD9-81ED-4DB2-BD59-A6C34878D82A}">
                    <a16:rowId xmlns:a16="http://schemas.microsoft.com/office/drawing/2014/main" val="271302750"/>
                  </a:ext>
                </a:extLst>
              </a:tr>
              <a:tr h="9996690">
                <a:tc>
                  <a:txBody>
                    <a:bodyPr/>
                    <a:lstStyle/>
                    <a:p>
                      <a:pPr marL="0" lvl="0" indent="0" algn="l">
                        <a:lnSpc>
                          <a:spcPct val="100000"/>
                        </a:lnSpc>
                        <a:buNone/>
                      </a:pPr>
                      <a:r>
                        <a:rPr lang="en-US" sz="2400" dirty="0">
                          <a:latin typeface="Verdana" panose="020B0604030504040204" pitchFamily="34" charset="0"/>
                          <a:ea typeface="Verdana" panose="020B0604030504040204" pitchFamily="34" charset="0"/>
                        </a:rPr>
                        <a:t>2</a:t>
                      </a:r>
                    </a:p>
                  </a:txBody>
                  <a:tcPr marL="73946" marR="73946" marT="36972" marB="36972" anchor="ctr">
                    <a:solidFill>
                      <a:srgbClr val="AFCEEB"/>
                    </a:solidFill>
                  </a:tcPr>
                </a:tc>
                <a:tc>
                  <a:txBody>
                    <a:bodyPr/>
                    <a:lstStyle/>
                    <a:p>
                      <a:pPr marL="0" marR="0" lvl="0" indent="0" defTabSz="914400" eaLnBrk="1" fontAlgn="auto" latinLnBrk="0" hangingPunct="1">
                        <a:lnSpc>
                          <a:spcPct val="100000"/>
                        </a:lnSpc>
                        <a:spcBef>
                          <a:spcPts val="0"/>
                        </a:spcBef>
                        <a:spcAft>
                          <a:spcPts val="0"/>
                        </a:spcAft>
                        <a:buClrTx/>
                        <a:buSzTx/>
                        <a:buFontTx/>
                        <a:buNone/>
                        <a:tabLst/>
                        <a:defRPr/>
                      </a:pPr>
                      <a:r>
                        <a:rPr lang="en-GB" sz="2000" b="1" dirty="0">
                          <a:solidFill>
                            <a:schemeClr val="dk1"/>
                          </a:solidFill>
                          <a:effectLst/>
                          <a:latin typeface="+mn-lt"/>
                          <a:ea typeface="+mn-ea"/>
                          <a:cs typeface="+mn-cs"/>
                        </a:rPr>
                        <a:t>That decision to treat must be attained by day 31 of pathway </a:t>
                      </a:r>
                      <a:endParaRPr lang="en-GB" sz="2000" dirty="0">
                        <a:solidFill>
                          <a:schemeClr val="dk1"/>
                        </a:solidFill>
                        <a:effectLst/>
                        <a:latin typeface="+mn-lt"/>
                        <a:ea typeface="+mn-ea"/>
                        <a:cs typeface="+mn-cs"/>
                      </a:endParaRPr>
                    </a:p>
                  </a:txBody>
                  <a:tcPr marL="73946" marR="73946" marT="36972" marB="36972" anchor="ctr">
                    <a:solidFill>
                      <a:srgbClr val="AFCEEB"/>
                    </a:solidFill>
                  </a:tcPr>
                </a:tc>
                <a:tc>
                  <a:txBody>
                    <a:bodyPr/>
                    <a:lstStyle/>
                    <a:p>
                      <a:pPr lvl="0" algn="just">
                        <a:lnSpc>
                          <a:spcPct val="100000"/>
                        </a:lnSpc>
                        <a:spcBef>
                          <a:spcPts val="0"/>
                        </a:spcBef>
                        <a:spcAft>
                          <a:spcPts val="0"/>
                        </a:spcAft>
                        <a:buNone/>
                      </a:pPr>
                      <a:endParaRPr lang="en-US" sz="1800" dirty="0">
                        <a:latin typeface="Verdana" panose="020B0604030504040204" pitchFamily="34" charset="0"/>
                        <a:ea typeface="Verdana" panose="020B0604030504040204" pitchFamily="34" charset="0"/>
                      </a:endParaRPr>
                    </a:p>
                    <a:p>
                      <a:pPr lvl="0" algn="just">
                        <a:lnSpc>
                          <a:spcPct val="100000"/>
                        </a:lnSpc>
                        <a:spcBef>
                          <a:spcPts val="0"/>
                        </a:spcBef>
                        <a:spcAft>
                          <a:spcPts val="0"/>
                        </a:spcAft>
                        <a:buNone/>
                      </a:pPr>
                      <a:endParaRPr lang="en-US" sz="1800" dirty="0">
                        <a:latin typeface="Verdana" panose="020B0604030504040204" pitchFamily="34" charset="0"/>
                        <a:ea typeface="Verdana" panose="020B0604030504040204" pitchFamily="34" charset="0"/>
                      </a:endParaRPr>
                    </a:p>
                    <a:p>
                      <a:pPr lvl="0" algn="just">
                        <a:lnSpc>
                          <a:spcPct val="100000"/>
                        </a:lnSpc>
                        <a:spcBef>
                          <a:spcPts val="0"/>
                        </a:spcBef>
                        <a:spcAft>
                          <a:spcPts val="0"/>
                        </a:spcAft>
                        <a:buNone/>
                      </a:pPr>
                      <a:endParaRPr lang="en-US" sz="1800" dirty="0">
                        <a:latin typeface="Verdana" panose="020B0604030504040204" pitchFamily="34" charset="0"/>
                        <a:ea typeface="Verdana" panose="020B0604030504040204" pitchFamily="34" charset="0"/>
                      </a:endParaRPr>
                    </a:p>
                    <a:p>
                      <a:pPr lvl="0" algn="just">
                        <a:lnSpc>
                          <a:spcPct val="100000"/>
                        </a:lnSpc>
                        <a:spcBef>
                          <a:spcPts val="0"/>
                        </a:spcBef>
                        <a:spcAft>
                          <a:spcPts val="0"/>
                        </a:spcAft>
                        <a:buNone/>
                      </a:pPr>
                      <a:endParaRPr lang="en-US" sz="1800" dirty="0">
                        <a:latin typeface="Verdana" panose="020B0604030504040204" pitchFamily="34" charset="0"/>
                        <a:ea typeface="Verdana" panose="020B0604030504040204" pitchFamily="34" charset="0"/>
                      </a:endParaRPr>
                    </a:p>
                    <a:p>
                      <a:pPr lvl="0" algn="just">
                        <a:lnSpc>
                          <a:spcPct val="100000"/>
                        </a:lnSpc>
                        <a:spcBef>
                          <a:spcPts val="0"/>
                        </a:spcBef>
                        <a:spcAft>
                          <a:spcPts val="0"/>
                        </a:spcAft>
                        <a:buNone/>
                      </a:pPr>
                      <a:endParaRPr lang="en-US" sz="1800" dirty="0">
                        <a:latin typeface="Verdana" panose="020B0604030504040204" pitchFamily="34" charset="0"/>
                        <a:ea typeface="Verdana" panose="020B0604030504040204" pitchFamily="34" charset="0"/>
                      </a:endParaRPr>
                    </a:p>
                    <a:p>
                      <a:pPr lvl="0" algn="just">
                        <a:lnSpc>
                          <a:spcPct val="100000"/>
                        </a:lnSpc>
                        <a:spcBef>
                          <a:spcPts val="0"/>
                        </a:spcBef>
                        <a:spcAft>
                          <a:spcPts val="0"/>
                        </a:spcAft>
                        <a:buNone/>
                      </a:pPr>
                      <a:endParaRPr lang="en-US" sz="1800" dirty="0">
                        <a:latin typeface="Verdana" panose="020B0604030504040204" pitchFamily="34" charset="0"/>
                        <a:ea typeface="Verdana" panose="020B0604030504040204" pitchFamily="34" charset="0"/>
                      </a:endParaRPr>
                    </a:p>
                    <a:p>
                      <a:pPr lvl="0" algn="just">
                        <a:lnSpc>
                          <a:spcPct val="100000"/>
                        </a:lnSpc>
                        <a:spcBef>
                          <a:spcPts val="0"/>
                        </a:spcBef>
                        <a:spcAft>
                          <a:spcPts val="0"/>
                        </a:spcAft>
                        <a:buNone/>
                      </a:pPr>
                      <a:endParaRPr lang="en-US" sz="1800" dirty="0">
                        <a:latin typeface="Verdana" panose="020B0604030504040204" pitchFamily="34" charset="0"/>
                        <a:ea typeface="Verdana" panose="020B0604030504040204" pitchFamily="34" charset="0"/>
                      </a:endParaRPr>
                    </a:p>
                    <a:p>
                      <a:pPr lvl="0" algn="just">
                        <a:lnSpc>
                          <a:spcPct val="100000"/>
                        </a:lnSpc>
                        <a:spcBef>
                          <a:spcPts val="0"/>
                        </a:spcBef>
                        <a:spcAft>
                          <a:spcPts val="0"/>
                        </a:spcAft>
                        <a:buNone/>
                      </a:pPr>
                      <a:endParaRPr lang="en-US" sz="1800" dirty="0">
                        <a:latin typeface="Verdana" panose="020B0604030504040204" pitchFamily="34" charset="0"/>
                        <a:ea typeface="Verdana" panose="020B0604030504040204" pitchFamily="34" charset="0"/>
                      </a:endParaRPr>
                    </a:p>
                    <a:p>
                      <a:pPr lvl="0" algn="just">
                        <a:lnSpc>
                          <a:spcPct val="100000"/>
                        </a:lnSpc>
                        <a:spcBef>
                          <a:spcPts val="0"/>
                        </a:spcBef>
                        <a:spcAft>
                          <a:spcPts val="0"/>
                        </a:spcAft>
                        <a:buNone/>
                      </a:pPr>
                      <a:endParaRPr lang="en-US" sz="1800" dirty="0">
                        <a:latin typeface="Verdana" panose="020B0604030504040204" pitchFamily="34" charset="0"/>
                        <a:ea typeface="Verdana" panose="020B0604030504040204" pitchFamily="34" charset="0"/>
                      </a:endParaRPr>
                    </a:p>
                    <a:p>
                      <a:pPr lvl="0" algn="just">
                        <a:lnSpc>
                          <a:spcPct val="100000"/>
                        </a:lnSpc>
                        <a:spcBef>
                          <a:spcPts val="0"/>
                        </a:spcBef>
                        <a:spcAft>
                          <a:spcPts val="0"/>
                        </a:spcAft>
                        <a:buNone/>
                      </a:pPr>
                      <a:endParaRPr lang="en-US" sz="1800" dirty="0">
                        <a:latin typeface="Verdana" panose="020B0604030504040204" pitchFamily="34" charset="0"/>
                        <a:ea typeface="Verdana" panose="020B0604030504040204" pitchFamily="34" charset="0"/>
                      </a:endParaRPr>
                    </a:p>
                    <a:p>
                      <a:pPr lvl="0" algn="just">
                        <a:lnSpc>
                          <a:spcPct val="100000"/>
                        </a:lnSpc>
                        <a:spcBef>
                          <a:spcPts val="0"/>
                        </a:spcBef>
                        <a:spcAft>
                          <a:spcPts val="0"/>
                        </a:spcAft>
                        <a:buNone/>
                      </a:pPr>
                      <a:endParaRPr lang="en-US" sz="1800" dirty="0">
                        <a:latin typeface="Verdana" panose="020B0604030504040204" pitchFamily="34" charset="0"/>
                        <a:ea typeface="Verdana" panose="020B0604030504040204" pitchFamily="34" charset="0"/>
                      </a:endParaRPr>
                    </a:p>
                    <a:p>
                      <a:pPr lvl="0" algn="just">
                        <a:lnSpc>
                          <a:spcPct val="100000"/>
                        </a:lnSpc>
                        <a:spcBef>
                          <a:spcPts val="0"/>
                        </a:spcBef>
                        <a:spcAft>
                          <a:spcPts val="0"/>
                        </a:spcAft>
                        <a:buNone/>
                      </a:pPr>
                      <a:endParaRPr lang="en-US" sz="1800" dirty="0">
                        <a:latin typeface="Verdana" panose="020B0604030504040204" pitchFamily="34" charset="0"/>
                        <a:ea typeface="Verdana" panose="020B0604030504040204" pitchFamily="34" charset="0"/>
                      </a:endParaRPr>
                    </a:p>
                    <a:p>
                      <a:pPr lvl="0" algn="just">
                        <a:lnSpc>
                          <a:spcPct val="100000"/>
                        </a:lnSpc>
                        <a:spcBef>
                          <a:spcPts val="0"/>
                        </a:spcBef>
                        <a:spcAft>
                          <a:spcPts val="0"/>
                        </a:spcAft>
                        <a:buNone/>
                      </a:pPr>
                      <a:endParaRPr lang="en-US" sz="1800" dirty="0">
                        <a:latin typeface="Verdana" panose="020B0604030504040204" pitchFamily="34" charset="0"/>
                        <a:ea typeface="Verdana" panose="020B0604030504040204" pitchFamily="34" charset="0"/>
                      </a:endParaRPr>
                    </a:p>
                    <a:p>
                      <a:pPr lvl="0" algn="just">
                        <a:lnSpc>
                          <a:spcPct val="100000"/>
                        </a:lnSpc>
                        <a:spcBef>
                          <a:spcPts val="0"/>
                        </a:spcBef>
                        <a:spcAft>
                          <a:spcPts val="0"/>
                        </a:spcAft>
                        <a:buNone/>
                      </a:pPr>
                      <a:endParaRPr lang="en-US" sz="1800" dirty="0">
                        <a:latin typeface="Verdana" panose="020B0604030504040204" pitchFamily="34" charset="0"/>
                        <a:ea typeface="Verdana" panose="020B0604030504040204" pitchFamily="34" charset="0"/>
                      </a:endParaRPr>
                    </a:p>
                    <a:p>
                      <a:pPr lvl="0" algn="just">
                        <a:lnSpc>
                          <a:spcPct val="100000"/>
                        </a:lnSpc>
                        <a:spcBef>
                          <a:spcPts val="0"/>
                        </a:spcBef>
                        <a:spcAft>
                          <a:spcPts val="0"/>
                        </a:spcAft>
                        <a:buNone/>
                      </a:pPr>
                      <a:endParaRPr lang="en-US" sz="1800" dirty="0">
                        <a:latin typeface="Verdana" panose="020B0604030504040204" pitchFamily="34" charset="0"/>
                        <a:ea typeface="Verdana" panose="020B0604030504040204" pitchFamily="34" charset="0"/>
                      </a:endParaRPr>
                    </a:p>
                    <a:p>
                      <a:pPr lvl="0" algn="just">
                        <a:lnSpc>
                          <a:spcPct val="100000"/>
                        </a:lnSpc>
                        <a:spcBef>
                          <a:spcPts val="0"/>
                        </a:spcBef>
                        <a:spcAft>
                          <a:spcPts val="0"/>
                        </a:spcAft>
                        <a:buNone/>
                      </a:pPr>
                      <a:endParaRPr lang="en-US" sz="1800" dirty="0">
                        <a:latin typeface="Verdana" panose="020B0604030504040204" pitchFamily="34" charset="0"/>
                        <a:ea typeface="Verdana" panose="020B0604030504040204" pitchFamily="34" charset="0"/>
                      </a:endParaRPr>
                    </a:p>
                    <a:p>
                      <a:pPr lvl="0" algn="just">
                        <a:lnSpc>
                          <a:spcPct val="100000"/>
                        </a:lnSpc>
                        <a:spcBef>
                          <a:spcPts val="0"/>
                        </a:spcBef>
                        <a:spcAft>
                          <a:spcPts val="0"/>
                        </a:spcAft>
                        <a:buNone/>
                      </a:pPr>
                      <a:endParaRPr lang="en-US" sz="1800" dirty="0">
                        <a:latin typeface="Verdana" panose="020B0604030504040204" pitchFamily="34" charset="0"/>
                        <a:ea typeface="Verdana" panose="020B0604030504040204" pitchFamily="34" charset="0"/>
                      </a:endParaRPr>
                    </a:p>
                    <a:p>
                      <a:pPr lvl="0" algn="just">
                        <a:lnSpc>
                          <a:spcPct val="100000"/>
                        </a:lnSpc>
                        <a:spcBef>
                          <a:spcPts val="0"/>
                        </a:spcBef>
                        <a:spcAft>
                          <a:spcPts val="0"/>
                        </a:spcAft>
                        <a:buNone/>
                      </a:pPr>
                      <a:endParaRPr lang="en-US" sz="1800" dirty="0">
                        <a:latin typeface="Verdana" panose="020B0604030504040204" pitchFamily="34" charset="0"/>
                        <a:ea typeface="Verdana" panose="020B0604030504040204" pitchFamily="34" charset="0"/>
                      </a:endParaRPr>
                    </a:p>
                    <a:p>
                      <a:pPr lvl="0" algn="just">
                        <a:lnSpc>
                          <a:spcPct val="100000"/>
                        </a:lnSpc>
                        <a:spcBef>
                          <a:spcPts val="0"/>
                        </a:spcBef>
                        <a:spcAft>
                          <a:spcPts val="0"/>
                        </a:spcAft>
                        <a:buNone/>
                      </a:pPr>
                      <a:endParaRPr lang="en-US" sz="1800" dirty="0">
                        <a:latin typeface="Verdana" panose="020B0604030504040204" pitchFamily="34" charset="0"/>
                        <a:ea typeface="Verdana" panose="020B0604030504040204" pitchFamily="34" charset="0"/>
                      </a:endParaRPr>
                    </a:p>
                    <a:p>
                      <a:pPr lvl="0" algn="just">
                        <a:lnSpc>
                          <a:spcPct val="100000"/>
                        </a:lnSpc>
                        <a:spcBef>
                          <a:spcPts val="0"/>
                        </a:spcBef>
                        <a:spcAft>
                          <a:spcPts val="0"/>
                        </a:spcAft>
                        <a:buNone/>
                      </a:pPr>
                      <a:endParaRPr lang="en-US" sz="1800" dirty="0">
                        <a:latin typeface="Verdana" panose="020B0604030504040204" pitchFamily="34" charset="0"/>
                        <a:ea typeface="Verdana" panose="020B0604030504040204" pitchFamily="34" charset="0"/>
                      </a:endParaRPr>
                    </a:p>
                    <a:p>
                      <a:pPr lvl="0" algn="just">
                        <a:lnSpc>
                          <a:spcPct val="100000"/>
                        </a:lnSpc>
                        <a:spcBef>
                          <a:spcPts val="0"/>
                        </a:spcBef>
                        <a:spcAft>
                          <a:spcPts val="0"/>
                        </a:spcAft>
                        <a:buNone/>
                      </a:pPr>
                      <a:r>
                        <a:rPr lang="en-US" sz="1800" dirty="0">
                          <a:latin typeface="Verdana" panose="020B0604030504040204" pitchFamily="34" charset="0"/>
                          <a:ea typeface="Verdana" panose="020B0604030504040204" pitchFamily="34" charset="0"/>
                        </a:rPr>
                        <a:t>Decision to Treat is when the patient and consultant agree a treatment plan.  It is not the day the MDT agree a plan nor is it at the point of treatment consent.  At this point in the pathway, all diagnostic and staging investigations should be complete.  The number of investigations can differ quite considerably by tumour site and tumour subsite, as such is it imperative that we adopt and adhere to Straight to Test (STT) pathways where possible and clinically appropriate to do so.</a:t>
                      </a:r>
                    </a:p>
                    <a:p>
                      <a:pPr lvl="0" algn="just">
                        <a:lnSpc>
                          <a:spcPct val="100000"/>
                        </a:lnSpc>
                        <a:spcBef>
                          <a:spcPts val="0"/>
                        </a:spcBef>
                        <a:spcAft>
                          <a:spcPts val="0"/>
                        </a:spcAft>
                        <a:buNone/>
                      </a:pPr>
                      <a:endParaRPr lang="en-US" sz="1800" dirty="0">
                        <a:latin typeface="Verdana" panose="020B0604030504040204" pitchFamily="34" charset="0"/>
                        <a:ea typeface="Verdana" panose="020B0604030504040204" pitchFamily="34" charset="0"/>
                      </a:endParaRPr>
                    </a:p>
                    <a:p>
                      <a:pPr lvl="0" algn="just">
                        <a:lnSpc>
                          <a:spcPct val="100000"/>
                        </a:lnSpc>
                        <a:spcBef>
                          <a:spcPts val="0"/>
                        </a:spcBef>
                        <a:spcAft>
                          <a:spcPts val="0"/>
                        </a:spcAft>
                        <a:buNone/>
                      </a:pPr>
                      <a:r>
                        <a:rPr lang="en-US" sz="1800" dirty="0">
                          <a:latin typeface="Verdana" panose="020B0604030504040204" pitchFamily="34" charset="0"/>
                          <a:ea typeface="Verdana" panose="020B0604030504040204" pitchFamily="34" charset="0"/>
                        </a:rPr>
                        <a:t>Skin and Breast are two tumour sites we perform well in this measure.  We now regularly achieve 70% or more of patients reaching this milestone in breast and for skin 2/3rds of patients meet the measure regularly, however when first outpatient waits are at their lowest, 80+% achieve this.  Both pathways see most patients in a STT and for many skin cancer patients, a straight to treatment pathway.</a:t>
                      </a:r>
                    </a:p>
                    <a:p>
                      <a:pPr lvl="0" algn="just">
                        <a:lnSpc>
                          <a:spcPct val="100000"/>
                        </a:lnSpc>
                        <a:spcBef>
                          <a:spcPts val="0"/>
                        </a:spcBef>
                        <a:spcAft>
                          <a:spcPts val="0"/>
                        </a:spcAft>
                        <a:buNone/>
                      </a:pPr>
                      <a:endParaRPr lang="en-US" sz="1800" dirty="0">
                        <a:latin typeface="Verdana" panose="020B0604030504040204" pitchFamily="34" charset="0"/>
                        <a:ea typeface="Verdana" panose="020B0604030504040204" pitchFamily="34" charset="0"/>
                      </a:endParaRPr>
                    </a:p>
                    <a:p>
                      <a:pPr lvl="0" algn="just">
                        <a:lnSpc>
                          <a:spcPct val="100000"/>
                        </a:lnSpc>
                        <a:spcBef>
                          <a:spcPts val="0"/>
                        </a:spcBef>
                        <a:spcAft>
                          <a:spcPts val="0"/>
                        </a:spcAft>
                        <a:buNone/>
                      </a:pPr>
                      <a:r>
                        <a:rPr lang="en-US" sz="1800" dirty="0">
                          <a:latin typeface="Verdana" panose="020B0604030504040204" pitchFamily="34" charset="0"/>
                          <a:ea typeface="Verdana" panose="020B0604030504040204" pitchFamily="34" charset="0"/>
                        </a:rPr>
                        <a:t>For most other pathways, around 1/3</a:t>
                      </a:r>
                      <a:r>
                        <a:rPr lang="en-US" sz="1800" baseline="30000" dirty="0">
                          <a:latin typeface="Verdana" panose="020B0604030504040204" pitchFamily="34" charset="0"/>
                          <a:ea typeface="Verdana" panose="020B0604030504040204" pitchFamily="34" charset="0"/>
                        </a:rPr>
                        <a:t>rd</a:t>
                      </a:r>
                      <a:r>
                        <a:rPr lang="en-US" sz="1800" dirty="0">
                          <a:latin typeface="Verdana" panose="020B0604030504040204" pitchFamily="34" charset="0"/>
                          <a:ea typeface="Verdana" panose="020B0604030504040204" pitchFamily="34" charset="0"/>
                        </a:rPr>
                        <a:t> of patients meet this measure.  Diagnostics, including endoscopy, pathology and radiology, key to delivery of this measure.  There are further opportunities for improvement, the prostate cancer pathway an example where a STT pathway is the recommendation, but we operate a virtual appointment prior to requesting MRI, at the very least 1 week of the pathway could be eliminated and provide timelier capacity later in pathway when required.</a:t>
                      </a:r>
                    </a:p>
                  </a:txBody>
                  <a:tcPr marL="104395" marR="104395" marT="52197" marB="52197">
                    <a:solidFill>
                      <a:schemeClr val="bg1"/>
                    </a:solidFill>
                  </a:tcPr>
                </a:tc>
                <a:extLst>
                  <a:ext uri="{0D108BD9-81ED-4DB2-BD59-A6C34878D82A}">
                    <a16:rowId xmlns:a16="http://schemas.microsoft.com/office/drawing/2014/main" val="941816535"/>
                  </a:ext>
                </a:extLst>
              </a:tr>
            </a:tbl>
          </a:graphicData>
        </a:graphic>
      </p:graphicFrame>
      <p:graphicFrame>
        <p:nvGraphicFramePr>
          <p:cNvPr id="3" name="Chart 2">
            <a:extLst>
              <a:ext uri="{FF2B5EF4-FFF2-40B4-BE49-F238E27FC236}">
                <a16:creationId xmlns:a16="http://schemas.microsoft.com/office/drawing/2014/main" id="{00000000-0008-0000-0300-000002000000}"/>
              </a:ext>
            </a:extLst>
          </p:cNvPr>
          <p:cNvGraphicFramePr/>
          <p:nvPr/>
        </p:nvGraphicFramePr>
        <p:xfrm>
          <a:off x="6395244" y="1235075"/>
          <a:ext cx="12801600" cy="487680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069057678"/>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D3824A4-4D90-CEB2-D52A-0A307599C128}"/>
            </a:ext>
          </a:extLst>
        </p:cNvPr>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78041901-EA31-8529-7DC7-2AA60156F348}"/>
              </a:ext>
            </a:extLst>
          </p:cNvPr>
          <p:cNvSpPr>
            <a:spLocks noGrp="1"/>
          </p:cNvSpPr>
          <p:nvPr>
            <p:ph type="sldNum" sz="quarter" idx="12"/>
          </p:nvPr>
        </p:nvSpPr>
        <p:spPr/>
        <p:txBody>
          <a:bodyPr/>
          <a:lstStyle/>
          <a:p>
            <a:pPr marL="0" marR="0" lvl="0" indent="0" algn="l" defTabSz="521964" rtl="0" eaLnBrk="1" fontAlgn="auto" latinLnBrk="0" hangingPunct="1">
              <a:lnSpc>
                <a:spcPct val="100000"/>
              </a:lnSpc>
              <a:spcBef>
                <a:spcPts val="0"/>
              </a:spcBef>
              <a:spcAft>
                <a:spcPts val="0"/>
              </a:spcAft>
              <a:buClrTx/>
              <a:buSzTx/>
              <a:buFontTx/>
              <a:buNone/>
              <a:tabLst/>
              <a:defRPr/>
            </a:pPr>
            <a:fld id="{1B571774-39BD-4D3C-8315-35C0B43D4F9A}" type="slidenum">
              <a:rPr kumimoji="0" lang="en-GB" sz="1800" b="0" i="0" u="none" strike="noStrike" kern="1200" cap="none" spc="0" normalizeH="0" baseline="0" noProof="0">
                <a:ln>
                  <a:noFill/>
                </a:ln>
                <a:solidFill>
                  <a:prstClr val="black">
                    <a:tint val="82000"/>
                  </a:prstClr>
                </a:solidFill>
                <a:effectLst/>
                <a:uLnTx/>
                <a:uFillTx/>
                <a:latin typeface="Aptos" panose="02110004020202020204"/>
                <a:ea typeface="+mn-ea"/>
                <a:cs typeface="+mn-cs"/>
              </a:rPr>
              <a:pPr marL="0" marR="0" lvl="0" indent="0" algn="l" defTabSz="521964" rtl="0" eaLnBrk="1" fontAlgn="auto" latinLnBrk="0" hangingPunct="1">
                <a:lnSpc>
                  <a:spcPct val="100000"/>
                </a:lnSpc>
                <a:spcBef>
                  <a:spcPts val="0"/>
                </a:spcBef>
                <a:spcAft>
                  <a:spcPts val="0"/>
                </a:spcAft>
                <a:buClrTx/>
                <a:buSzTx/>
                <a:buFontTx/>
                <a:buNone/>
                <a:tabLst/>
                <a:defRPr/>
              </a:pPr>
              <a:t>46</a:t>
            </a:fld>
            <a:endParaRPr kumimoji="0" lang="en-GB" sz="1800" b="0" i="0" u="none" strike="noStrike" kern="1200" cap="none" spc="0" normalizeH="0" baseline="0" noProof="0">
              <a:ln>
                <a:noFill/>
              </a:ln>
              <a:solidFill>
                <a:prstClr val="black">
                  <a:tint val="82000"/>
                </a:prstClr>
              </a:solidFill>
              <a:effectLst/>
              <a:uLnTx/>
              <a:uFillTx/>
              <a:latin typeface="Aptos" panose="02110004020202020204"/>
              <a:ea typeface="+mn-ea"/>
              <a:cs typeface="+mn-cs"/>
            </a:endParaRPr>
          </a:p>
        </p:txBody>
      </p:sp>
      <p:graphicFrame>
        <p:nvGraphicFramePr>
          <p:cNvPr id="6" name="Table 5">
            <a:extLst>
              <a:ext uri="{FF2B5EF4-FFF2-40B4-BE49-F238E27FC236}">
                <a16:creationId xmlns:a16="http://schemas.microsoft.com/office/drawing/2014/main" id="{DC6D55FF-D384-19D2-D74C-CC25E617151B}"/>
              </a:ext>
            </a:extLst>
          </p:cNvPr>
          <p:cNvGraphicFramePr>
            <a:graphicFrameLocks noGrp="1"/>
          </p:cNvGraphicFramePr>
          <p:nvPr/>
        </p:nvGraphicFramePr>
        <p:xfrm>
          <a:off x="261144" y="66830"/>
          <a:ext cx="19583400" cy="10910723"/>
        </p:xfrm>
        <a:graphic>
          <a:graphicData uri="http://schemas.openxmlformats.org/drawingml/2006/table">
            <a:tbl>
              <a:tblPr firstRow="1" bandRow="1">
                <a:tableStyleId>{5C22544A-7EE6-4342-B048-85BDC9FD1C3A}</a:tableStyleId>
              </a:tblPr>
              <a:tblGrid>
                <a:gridCol w="647700">
                  <a:extLst>
                    <a:ext uri="{9D8B030D-6E8A-4147-A177-3AD203B41FA5}">
                      <a16:colId xmlns:a16="http://schemas.microsoft.com/office/drawing/2014/main" val="660515521"/>
                    </a:ext>
                  </a:extLst>
                </a:gridCol>
                <a:gridCol w="4800600">
                  <a:extLst>
                    <a:ext uri="{9D8B030D-6E8A-4147-A177-3AD203B41FA5}">
                      <a16:colId xmlns:a16="http://schemas.microsoft.com/office/drawing/2014/main" val="2140326874"/>
                    </a:ext>
                  </a:extLst>
                </a:gridCol>
                <a:gridCol w="14135100">
                  <a:extLst>
                    <a:ext uri="{9D8B030D-6E8A-4147-A177-3AD203B41FA5}">
                      <a16:colId xmlns:a16="http://schemas.microsoft.com/office/drawing/2014/main" val="648896705"/>
                    </a:ext>
                  </a:extLst>
                </a:gridCol>
              </a:tblGrid>
              <a:tr h="558645">
                <a:tc gridSpan="3">
                  <a:txBody>
                    <a:bodyPr/>
                    <a:lstStyle/>
                    <a:p>
                      <a:r>
                        <a:rPr lang="en-GB" sz="1800" dirty="0">
                          <a:latin typeface="Verdana" panose="020B0604030504040204" pitchFamily="34" charset="0"/>
                          <a:ea typeface="Verdana" panose="020B0604030504040204" pitchFamily="34" charset="0"/>
                        </a:rPr>
                        <a:t>Suspected Cancer Pathway Measures</a:t>
                      </a:r>
                    </a:p>
                  </a:txBody>
                  <a:tcPr marL="104395" marR="104395" marT="52197" marB="52197" anchor="ctr">
                    <a:solidFill>
                      <a:srgbClr val="7EB0DE"/>
                    </a:solidFill>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3969127485"/>
                  </a:ext>
                </a:extLst>
              </a:tr>
              <a:tr h="463604">
                <a:tc>
                  <a:txBody>
                    <a:bodyPr/>
                    <a:lstStyle/>
                    <a:p>
                      <a:pPr algn="just"/>
                      <a:r>
                        <a:rPr lang="en-GB" sz="1800" b="1" dirty="0">
                          <a:latin typeface="Verdana" panose="020B0604030504040204" pitchFamily="34" charset="0"/>
                          <a:ea typeface="Verdana" panose="020B0604030504040204" pitchFamily="34" charset="0"/>
                        </a:rPr>
                        <a:t>#</a:t>
                      </a:r>
                    </a:p>
                  </a:txBody>
                  <a:tcPr marL="104395" marR="104395" marT="52197" marB="52197" anchor="ctr">
                    <a:solidFill>
                      <a:srgbClr val="AFCEEB"/>
                    </a:solidFill>
                  </a:tcPr>
                </a:tc>
                <a:tc>
                  <a:txBody>
                    <a:bodyPr/>
                    <a:lstStyle/>
                    <a:p>
                      <a:pPr algn="just"/>
                      <a:r>
                        <a:rPr lang="en-GB" sz="1800" b="1" dirty="0">
                          <a:latin typeface="Verdana" panose="020B0604030504040204" pitchFamily="34" charset="0"/>
                          <a:ea typeface="Verdana" panose="020B0604030504040204" pitchFamily="34" charset="0"/>
                        </a:rPr>
                        <a:t>Measure</a:t>
                      </a:r>
                    </a:p>
                  </a:txBody>
                  <a:tcPr marL="104395" marR="104395" marT="52197" marB="52197" anchor="ctr">
                    <a:solidFill>
                      <a:srgbClr val="AFCEEB"/>
                    </a:solidFill>
                  </a:tcPr>
                </a:tc>
                <a:tc>
                  <a:txBody>
                    <a:bodyPr/>
                    <a:lstStyle/>
                    <a:p>
                      <a:pPr algn="just"/>
                      <a:r>
                        <a:rPr lang="en-GB" sz="1800" b="1" dirty="0">
                          <a:latin typeface="Verdana" panose="020B0604030504040204" pitchFamily="34" charset="0"/>
                          <a:ea typeface="Verdana" panose="020B0604030504040204" pitchFamily="34" charset="0"/>
                        </a:rPr>
                        <a:t>Current position</a:t>
                      </a:r>
                    </a:p>
                  </a:txBody>
                  <a:tcPr marL="104395" marR="104395" marT="52197" marB="52197" anchor="ctr">
                    <a:solidFill>
                      <a:srgbClr val="AFCEEB"/>
                    </a:solidFill>
                  </a:tcPr>
                </a:tc>
                <a:extLst>
                  <a:ext uri="{0D108BD9-81ED-4DB2-BD59-A6C34878D82A}">
                    <a16:rowId xmlns:a16="http://schemas.microsoft.com/office/drawing/2014/main" val="271302750"/>
                  </a:ext>
                </a:extLst>
              </a:tr>
              <a:tr h="9176060">
                <a:tc>
                  <a:txBody>
                    <a:bodyPr/>
                    <a:lstStyle/>
                    <a:p>
                      <a:pPr marL="0" lvl="0" indent="0" algn="l">
                        <a:lnSpc>
                          <a:spcPct val="100000"/>
                        </a:lnSpc>
                        <a:buNone/>
                      </a:pPr>
                      <a:r>
                        <a:rPr lang="en-US" sz="2000" dirty="0">
                          <a:latin typeface="Verdana" panose="020B0604030504040204" pitchFamily="34" charset="0"/>
                          <a:ea typeface="Verdana" panose="020B0604030504040204" pitchFamily="34" charset="0"/>
                        </a:rPr>
                        <a:t>3</a:t>
                      </a:r>
                    </a:p>
                  </a:txBody>
                  <a:tcPr marL="73946" marR="73946" marT="36972" marB="36972" anchor="ctr">
                    <a:solidFill>
                      <a:srgbClr val="AFCEEB"/>
                    </a:solidFill>
                  </a:tcPr>
                </a:tc>
                <a:tc>
                  <a:txBody>
                    <a:bodyPr/>
                    <a:lstStyle/>
                    <a:p>
                      <a:pPr marL="0" marR="0" lvl="0" indent="0" defTabSz="914400" eaLnBrk="1" fontAlgn="auto" latinLnBrk="0" hangingPunct="1">
                        <a:lnSpc>
                          <a:spcPct val="100000"/>
                        </a:lnSpc>
                        <a:spcBef>
                          <a:spcPts val="0"/>
                        </a:spcBef>
                        <a:spcAft>
                          <a:spcPts val="0"/>
                        </a:spcAft>
                        <a:buClrTx/>
                        <a:buSzTx/>
                        <a:buFontTx/>
                        <a:buNone/>
                        <a:tabLst/>
                        <a:defRPr/>
                      </a:pPr>
                      <a:r>
                        <a:rPr lang="en-GB" sz="1800" b="1" dirty="0">
                          <a:solidFill>
                            <a:schemeClr val="dk1"/>
                          </a:solidFill>
                          <a:effectLst/>
                          <a:latin typeface="+mn-lt"/>
                          <a:ea typeface="+mn-ea"/>
                          <a:cs typeface="+mn-cs"/>
                        </a:rPr>
                        <a:t>That cellular pathology reports will be available within 5 days</a:t>
                      </a:r>
                    </a:p>
                    <a:p>
                      <a:pPr marL="0" marR="0" lvl="0" indent="0" defTabSz="914400" eaLnBrk="1" fontAlgn="auto" latinLnBrk="0" hangingPunct="1">
                        <a:lnSpc>
                          <a:spcPct val="100000"/>
                        </a:lnSpc>
                        <a:spcBef>
                          <a:spcPts val="0"/>
                        </a:spcBef>
                        <a:spcAft>
                          <a:spcPts val="0"/>
                        </a:spcAft>
                        <a:buClrTx/>
                        <a:buSzTx/>
                        <a:buFontTx/>
                        <a:buNone/>
                        <a:tabLst/>
                        <a:defRPr/>
                      </a:pPr>
                      <a:endParaRPr lang="en-GB" sz="1800" b="1" dirty="0">
                        <a:solidFill>
                          <a:schemeClr val="dk1"/>
                        </a:solidFill>
                        <a:effectLst/>
                        <a:latin typeface="+mn-lt"/>
                        <a:ea typeface="+mn-ea"/>
                        <a:cs typeface="+mn-cs"/>
                      </a:endParaRPr>
                    </a:p>
                    <a:p>
                      <a:pPr marL="0" marR="0" lvl="0" indent="0" defTabSz="914400" eaLnBrk="1" fontAlgn="auto" latinLnBrk="0" hangingPunct="1">
                        <a:lnSpc>
                          <a:spcPct val="100000"/>
                        </a:lnSpc>
                        <a:spcBef>
                          <a:spcPts val="0"/>
                        </a:spcBef>
                        <a:spcAft>
                          <a:spcPts val="0"/>
                        </a:spcAft>
                        <a:buClrTx/>
                        <a:buSzTx/>
                        <a:buFontTx/>
                        <a:buNone/>
                        <a:tabLst/>
                        <a:defRPr/>
                      </a:pPr>
                      <a:r>
                        <a:rPr lang="en-GB" sz="1800" b="0" dirty="0">
                          <a:solidFill>
                            <a:schemeClr val="dk1"/>
                          </a:solidFill>
                          <a:effectLst/>
                          <a:latin typeface="+mn-lt"/>
                          <a:ea typeface="+mn-ea"/>
                          <a:cs typeface="+mn-cs"/>
                        </a:rPr>
                        <a:t>(information provided by cellular pathology service)</a:t>
                      </a:r>
                    </a:p>
                  </a:txBody>
                  <a:tcPr marL="73946" marR="73946" marT="36972" marB="36972" anchor="ctr">
                    <a:solidFill>
                      <a:srgbClr val="AFCEEB"/>
                    </a:solidFill>
                  </a:tcPr>
                </a:tc>
                <a:tc>
                  <a:txBody>
                    <a:bodyPr/>
                    <a:lstStyle/>
                    <a:p>
                      <a:pPr lvl="0" algn="just">
                        <a:lnSpc>
                          <a:spcPct val="100000"/>
                        </a:lnSpc>
                        <a:spcBef>
                          <a:spcPts val="0"/>
                        </a:spcBef>
                        <a:spcAft>
                          <a:spcPts val="0"/>
                        </a:spcAft>
                        <a:buNone/>
                      </a:pPr>
                      <a:endParaRPr lang="en-US" sz="1800" dirty="0">
                        <a:latin typeface="Verdana" panose="020B0604030504040204" pitchFamily="34" charset="0"/>
                        <a:ea typeface="Verdana" panose="020B0604030504040204" pitchFamily="34" charset="0"/>
                      </a:endParaRPr>
                    </a:p>
                    <a:p>
                      <a:pPr lvl="0" algn="just">
                        <a:lnSpc>
                          <a:spcPct val="100000"/>
                        </a:lnSpc>
                        <a:spcBef>
                          <a:spcPts val="0"/>
                        </a:spcBef>
                        <a:spcAft>
                          <a:spcPts val="0"/>
                        </a:spcAft>
                        <a:buNone/>
                      </a:pPr>
                      <a:endParaRPr lang="en-US" sz="1800" dirty="0">
                        <a:latin typeface="Verdana" panose="020B0604030504040204" pitchFamily="34" charset="0"/>
                        <a:ea typeface="Verdana" panose="020B0604030504040204" pitchFamily="34" charset="0"/>
                      </a:endParaRPr>
                    </a:p>
                    <a:p>
                      <a:pPr lvl="0" algn="just">
                        <a:lnSpc>
                          <a:spcPct val="100000"/>
                        </a:lnSpc>
                        <a:spcBef>
                          <a:spcPts val="0"/>
                        </a:spcBef>
                        <a:spcAft>
                          <a:spcPts val="0"/>
                        </a:spcAft>
                        <a:buNone/>
                      </a:pPr>
                      <a:endParaRPr lang="en-US" sz="1800" dirty="0">
                        <a:latin typeface="Verdana" panose="020B0604030504040204" pitchFamily="34" charset="0"/>
                        <a:ea typeface="Verdana" panose="020B0604030504040204" pitchFamily="34" charset="0"/>
                      </a:endParaRPr>
                    </a:p>
                    <a:p>
                      <a:pPr lvl="0" algn="just">
                        <a:lnSpc>
                          <a:spcPct val="100000"/>
                        </a:lnSpc>
                        <a:spcBef>
                          <a:spcPts val="0"/>
                        </a:spcBef>
                        <a:spcAft>
                          <a:spcPts val="0"/>
                        </a:spcAft>
                        <a:buNone/>
                      </a:pPr>
                      <a:endParaRPr lang="en-US" sz="1800" dirty="0">
                        <a:latin typeface="Verdana" panose="020B0604030504040204" pitchFamily="34" charset="0"/>
                        <a:ea typeface="Verdana" panose="020B0604030504040204" pitchFamily="34" charset="0"/>
                      </a:endParaRPr>
                    </a:p>
                    <a:p>
                      <a:pPr lvl="0" algn="just">
                        <a:lnSpc>
                          <a:spcPct val="100000"/>
                        </a:lnSpc>
                        <a:spcBef>
                          <a:spcPts val="0"/>
                        </a:spcBef>
                        <a:spcAft>
                          <a:spcPts val="0"/>
                        </a:spcAft>
                        <a:buNone/>
                      </a:pPr>
                      <a:endParaRPr lang="en-US" sz="1800" dirty="0">
                        <a:latin typeface="Verdana" panose="020B0604030504040204" pitchFamily="34" charset="0"/>
                        <a:ea typeface="Verdana" panose="020B0604030504040204" pitchFamily="34" charset="0"/>
                      </a:endParaRPr>
                    </a:p>
                    <a:p>
                      <a:pPr lvl="0" algn="just">
                        <a:lnSpc>
                          <a:spcPct val="100000"/>
                        </a:lnSpc>
                        <a:spcBef>
                          <a:spcPts val="0"/>
                        </a:spcBef>
                        <a:spcAft>
                          <a:spcPts val="0"/>
                        </a:spcAft>
                        <a:buNone/>
                      </a:pPr>
                      <a:endParaRPr lang="en-US" sz="1800" dirty="0">
                        <a:latin typeface="Verdana" panose="020B0604030504040204" pitchFamily="34" charset="0"/>
                        <a:ea typeface="Verdana" panose="020B0604030504040204" pitchFamily="34" charset="0"/>
                      </a:endParaRPr>
                    </a:p>
                    <a:p>
                      <a:pPr lvl="0" algn="just">
                        <a:lnSpc>
                          <a:spcPct val="100000"/>
                        </a:lnSpc>
                        <a:spcBef>
                          <a:spcPts val="0"/>
                        </a:spcBef>
                        <a:spcAft>
                          <a:spcPts val="0"/>
                        </a:spcAft>
                        <a:buNone/>
                      </a:pPr>
                      <a:endParaRPr lang="en-US" sz="1800" dirty="0">
                        <a:latin typeface="Verdana" panose="020B0604030504040204" pitchFamily="34" charset="0"/>
                        <a:ea typeface="Verdana" panose="020B0604030504040204" pitchFamily="34" charset="0"/>
                      </a:endParaRPr>
                    </a:p>
                    <a:p>
                      <a:pPr lvl="0" algn="just">
                        <a:lnSpc>
                          <a:spcPct val="100000"/>
                        </a:lnSpc>
                        <a:spcBef>
                          <a:spcPts val="0"/>
                        </a:spcBef>
                        <a:spcAft>
                          <a:spcPts val="0"/>
                        </a:spcAft>
                        <a:buNone/>
                      </a:pPr>
                      <a:endParaRPr lang="en-US" sz="1800" dirty="0">
                        <a:latin typeface="Verdana" panose="020B0604030504040204" pitchFamily="34" charset="0"/>
                        <a:ea typeface="Verdana" panose="020B0604030504040204" pitchFamily="34" charset="0"/>
                      </a:endParaRPr>
                    </a:p>
                    <a:p>
                      <a:pPr lvl="0" algn="just">
                        <a:lnSpc>
                          <a:spcPct val="100000"/>
                        </a:lnSpc>
                        <a:spcBef>
                          <a:spcPts val="0"/>
                        </a:spcBef>
                        <a:spcAft>
                          <a:spcPts val="0"/>
                        </a:spcAft>
                        <a:buNone/>
                      </a:pPr>
                      <a:endParaRPr lang="en-US" sz="1800" dirty="0">
                        <a:latin typeface="Verdana" panose="020B0604030504040204" pitchFamily="34" charset="0"/>
                        <a:ea typeface="Verdana" panose="020B0604030504040204" pitchFamily="34" charset="0"/>
                      </a:endParaRPr>
                    </a:p>
                    <a:p>
                      <a:pPr lvl="0" algn="just">
                        <a:lnSpc>
                          <a:spcPct val="100000"/>
                        </a:lnSpc>
                        <a:spcBef>
                          <a:spcPts val="0"/>
                        </a:spcBef>
                        <a:spcAft>
                          <a:spcPts val="0"/>
                        </a:spcAft>
                        <a:buNone/>
                      </a:pPr>
                      <a:endParaRPr lang="en-US" sz="1800" dirty="0">
                        <a:latin typeface="Verdana" panose="020B0604030504040204" pitchFamily="34" charset="0"/>
                        <a:ea typeface="Verdana" panose="020B0604030504040204" pitchFamily="34" charset="0"/>
                      </a:endParaRPr>
                    </a:p>
                    <a:p>
                      <a:pPr lvl="0" algn="just">
                        <a:lnSpc>
                          <a:spcPct val="100000"/>
                        </a:lnSpc>
                        <a:spcBef>
                          <a:spcPts val="0"/>
                        </a:spcBef>
                        <a:spcAft>
                          <a:spcPts val="0"/>
                        </a:spcAft>
                        <a:buNone/>
                      </a:pPr>
                      <a:endParaRPr lang="en-US" sz="1800" dirty="0">
                        <a:latin typeface="Verdana" panose="020B0604030504040204" pitchFamily="34" charset="0"/>
                        <a:ea typeface="Verdana" panose="020B0604030504040204" pitchFamily="34" charset="0"/>
                      </a:endParaRPr>
                    </a:p>
                    <a:p>
                      <a:pPr lvl="0" algn="just">
                        <a:lnSpc>
                          <a:spcPct val="100000"/>
                        </a:lnSpc>
                        <a:spcBef>
                          <a:spcPts val="0"/>
                        </a:spcBef>
                        <a:spcAft>
                          <a:spcPts val="0"/>
                        </a:spcAft>
                        <a:buNone/>
                      </a:pPr>
                      <a:endParaRPr lang="en-US" sz="1800" dirty="0">
                        <a:latin typeface="Verdana" panose="020B0604030504040204" pitchFamily="34" charset="0"/>
                        <a:ea typeface="Verdana" panose="020B0604030504040204" pitchFamily="34" charset="0"/>
                      </a:endParaRPr>
                    </a:p>
                    <a:p>
                      <a:pPr lvl="0" algn="just">
                        <a:lnSpc>
                          <a:spcPct val="100000"/>
                        </a:lnSpc>
                        <a:spcBef>
                          <a:spcPts val="0"/>
                        </a:spcBef>
                        <a:spcAft>
                          <a:spcPts val="0"/>
                        </a:spcAft>
                        <a:buNone/>
                      </a:pPr>
                      <a:endParaRPr lang="en-US" sz="1800" dirty="0">
                        <a:latin typeface="Verdana" panose="020B0604030504040204" pitchFamily="34" charset="0"/>
                        <a:ea typeface="Verdana" panose="020B0604030504040204" pitchFamily="34" charset="0"/>
                      </a:endParaRPr>
                    </a:p>
                    <a:p>
                      <a:pPr lvl="0" algn="just">
                        <a:lnSpc>
                          <a:spcPct val="100000"/>
                        </a:lnSpc>
                        <a:spcBef>
                          <a:spcPts val="0"/>
                        </a:spcBef>
                        <a:spcAft>
                          <a:spcPts val="0"/>
                        </a:spcAft>
                        <a:buNone/>
                      </a:pPr>
                      <a:endParaRPr lang="en-US" sz="1800" dirty="0">
                        <a:latin typeface="Verdana" panose="020B0604030504040204" pitchFamily="34" charset="0"/>
                        <a:ea typeface="Verdana" panose="020B0604030504040204" pitchFamily="34" charset="0"/>
                      </a:endParaRPr>
                    </a:p>
                    <a:p>
                      <a:pPr lvl="0" algn="just">
                        <a:lnSpc>
                          <a:spcPct val="100000"/>
                        </a:lnSpc>
                        <a:spcBef>
                          <a:spcPts val="0"/>
                        </a:spcBef>
                        <a:spcAft>
                          <a:spcPts val="0"/>
                        </a:spcAft>
                        <a:buNone/>
                      </a:pPr>
                      <a:endParaRPr lang="en-US" sz="1800" dirty="0">
                        <a:latin typeface="Verdana" panose="020B0604030504040204" pitchFamily="34" charset="0"/>
                        <a:ea typeface="Verdana" panose="020B0604030504040204" pitchFamily="34" charset="0"/>
                      </a:endParaRPr>
                    </a:p>
                    <a:p>
                      <a:pPr lvl="0" algn="just">
                        <a:lnSpc>
                          <a:spcPct val="100000"/>
                        </a:lnSpc>
                        <a:spcBef>
                          <a:spcPts val="0"/>
                        </a:spcBef>
                        <a:spcAft>
                          <a:spcPts val="0"/>
                        </a:spcAft>
                        <a:buNone/>
                      </a:pPr>
                      <a:endParaRPr lang="en-US" sz="1800" dirty="0">
                        <a:latin typeface="Verdana" panose="020B0604030504040204" pitchFamily="34" charset="0"/>
                        <a:ea typeface="Verdana" panose="020B0604030504040204" pitchFamily="34" charset="0"/>
                      </a:endParaRPr>
                    </a:p>
                    <a:p>
                      <a:pPr lvl="0" algn="just">
                        <a:lnSpc>
                          <a:spcPct val="100000"/>
                        </a:lnSpc>
                        <a:spcBef>
                          <a:spcPts val="0"/>
                        </a:spcBef>
                        <a:spcAft>
                          <a:spcPts val="0"/>
                        </a:spcAft>
                        <a:buNone/>
                      </a:pPr>
                      <a:endParaRPr lang="en-US" sz="1800" dirty="0">
                        <a:latin typeface="Verdana" panose="020B0604030504040204" pitchFamily="34" charset="0"/>
                        <a:ea typeface="Verdana" panose="020B0604030504040204" pitchFamily="34" charset="0"/>
                      </a:endParaRPr>
                    </a:p>
                    <a:p>
                      <a:pPr lvl="0" algn="just">
                        <a:lnSpc>
                          <a:spcPct val="100000"/>
                        </a:lnSpc>
                        <a:spcBef>
                          <a:spcPts val="0"/>
                        </a:spcBef>
                        <a:spcAft>
                          <a:spcPts val="0"/>
                        </a:spcAft>
                        <a:buNone/>
                      </a:pPr>
                      <a:endParaRPr lang="en-US" sz="1800" dirty="0">
                        <a:latin typeface="Verdana" panose="020B0604030504040204" pitchFamily="34" charset="0"/>
                        <a:ea typeface="Verdana" panose="020B0604030504040204" pitchFamily="34" charset="0"/>
                      </a:endParaRPr>
                    </a:p>
                    <a:p>
                      <a:pPr lvl="0" algn="just">
                        <a:lnSpc>
                          <a:spcPct val="100000"/>
                        </a:lnSpc>
                        <a:spcBef>
                          <a:spcPts val="0"/>
                        </a:spcBef>
                        <a:spcAft>
                          <a:spcPts val="0"/>
                        </a:spcAft>
                        <a:buNone/>
                      </a:pPr>
                      <a:endParaRPr lang="en-US" sz="1800" dirty="0">
                        <a:latin typeface="Verdana" panose="020B0604030504040204" pitchFamily="34" charset="0"/>
                        <a:ea typeface="Verdana" panose="020B0604030504040204" pitchFamily="34" charset="0"/>
                      </a:endParaRPr>
                    </a:p>
                    <a:p>
                      <a:pPr lvl="0" algn="just">
                        <a:lnSpc>
                          <a:spcPct val="100000"/>
                        </a:lnSpc>
                        <a:spcBef>
                          <a:spcPts val="0"/>
                        </a:spcBef>
                        <a:spcAft>
                          <a:spcPts val="0"/>
                        </a:spcAft>
                        <a:buNone/>
                      </a:pPr>
                      <a:endParaRPr lang="en-US" sz="1800" dirty="0">
                        <a:latin typeface="Verdana" panose="020B0604030504040204" pitchFamily="34" charset="0"/>
                        <a:ea typeface="Verdana" panose="020B0604030504040204" pitchFamily="34" charset="0"/>
                      </a:endParaRPr>
                    </a:p>
                    <a:p>
                      <a:pPr lvl="0" algn="just">
                        <a:lnSpc>
                          <a:spcPct val="100000"/>
                        </a:lnSpc>
                        <a:spcBef>
                          <a:spcPts val="0"/>
                        </a:spcBef>
                        <a:spcAft>
                          <a:spcPts val="0"/>
                        </a:spcAft>
                        <a:buNone/>
                      </a:pPr>
                      <a:endParaRPr lang="en-US" sz="1800" dirty="0">
                        <a:latin typeface="Verdana" panose="020B0604030504040204" pitchFamily="34" charset="0"/>
                        <a:ea typeface="Verdana" panose="020B0604030504040204" pitchFamily="34" charset="0"/>
                      </a:endParaRPr>
                    </a:p>
                    <a:p>
                      <a:pPr lvl="0" algn="just">
                        <a:lnSpc>
                          <a:spcPct val="100000"/>
                        </a:lnSpc>
                        <a:spcBef>
                          <a:spcPts val="0"/>
                        </a:spcBef>
                        <a:spcAft>
                          <a:spcPts val="0"/>
                        </a:spcAft>
                        <a:buNone/>
                      </a:pPr>
                      <a:endParaRPr lang="en-US" sz="1800" dirty="0">
                        <a:latin typeface="Verdana" panose="020B0604030504040204" pitchFamily="34" charset="0"/>
                        <a:ea typeface="Verdana" panose="020B0604030504040204" pitchFamily="34" charset="0"/>
                      </a:endParaRPr>
                    </a:p>
                    <a:p>
                      <a:pPr lvl="0" algn="just">
                        <a:lnSpc>
                          <a:spcPct val="100000"/>
                        </a:lnSpc>
                        <a:spcBef>
                          <a:spcPts val="0"/>
                        </a:spcBef>
                        <a:spcAft>
                          <a:spcPts val="0"/>
                        </a:spcAft>
                        <a:buNone/>
                      </a:pPr>
                      <a:endParaRPr lang="en-US" sz="1800" dirty="0">
                        <a:latin typeface="Verdana" panose="020B0604030504040204" pitchFamily="34" charset="0"/>
                        <a:ea typeface="Verdana" panose="020B0604030504040204" pitchFamily="34" charset="0"/>
                      </a:endParaRPr>
                    </a:p>
                    <a:p>
                      <a:pPr lvl="0" algn="just">
                        <a:lnSpc>
                          <a:spcPct val="100000"/>
                        </a:lnSpc>
                        <a:spcBef>
                          <a:spcPts val="0"/>
                        </a:spcBef>
                        <a:spcAft>
                          <a:spcPts val="0"/>
                        </a:spcAft>
                        <a:buNone/>
                      </a:pPr>
                      <a:endParaRPr lang="en-US" sz="1800" dirty="0">
                        <a:latin typeface="Verdana" panose="020B0604030504040204" pitchFamily="34" charset="0"/>
                        <a:ea typeface="Verdana" panose="020B0604030504040204" pitchFamily="34" charset="0"/>
                      </a:endParaRPr>
                    </a:p>
                    <a:p>
                      <a:pPr lvl="0" algn="just">
                        <a:lnSpc>
                          <a:spcPct val="100000"/>
                        </a:lnSpc>
                        <a:spcBef>
                          <a:spcPts val="0"/>
                        </a:spcBef>
                        <a:spcAft>
                          <a:spcPts val="0"/>
                        </a:spcAft>
                        <a:buNone/>
                      </a:pPr>
                      <a:endParaRPr lang="en-US" sz="1800" dirty="0">
                        <a:latin typeface="Verdana" panose="020B0604030504040204" pitchFamily="34" charset="0"/>
                        <a:ea typeface="Verdana" panose="020B0604030504040204" pitchFamily="34" charset="0"/>
                      </a:endParaRPr>
                    </a:p>
                    <a:p>
                      <a:pPr marL="0" marR="0" lvl="0" indent="0" algn="just" defTabSz="914400" eaLnBrk="1" fontAlgn="auto" latinLnBrk="0" hangingPunct="1">
                        <a:lnSpc>
                          <a:spcPct val="100000"/>
                        </a:lnSpc>
                        <a:spcBef>
                          <a:spcPts val="0"/>
                        </a:spcBef>
                        <a:spcAft>
                          <a:spcPts val="0"/>
                        </a:spcAft>
                        <a:buClrTx/>
                        <a:buSzTx/>
                        <a:buFontTx/>
                        <a:buNone/>
                        <a:tabLst/>
                        <a:defRPr/>
                      </a:pPr>
                      <a:r>
                        <a:rPr lang="en-GB" sz="2000" dirty="0">
                          <a:solidFill>
                            <a:schemeClr val="dk1"/>
                          </a:solidFill>
                          <a:effectLst/>
                          <a:latin typeface="+mn-lt"/>
                          <a:ea typeface="+mn-ea"/>
                          <a:cs typeface="+mn-cs"/>
                        </a:rPr>
                        <a:t>The cellular pathology service remains under extreme pressure, and there is very much a need for improvement.  The charts above demonstrates the specimen turnaround times within cellular pathology for those labelled ‘USC’.   In addition to USC monitoring, we are also monitoring the ‘CAN5’ waiting times, these are specimens identified for accelerated diagnostic turnaround (highly suspicious of a GI malignancy endoscopically).  As demonstrated, performance in this metric is overall very good, however with upcoming retirement of a very experienced consultant, specialising in GI pathology, this too is at risk</a:t>
                      </a:r>
                      <a:r>
                        <a:rPr lang="en-GB" sz="1800" dirty="0">
                          <a:solidFill>
                            <a:schemeClr val="dk1"/>
                          </a:solidFill>
                          <a:effectLst/>
                          <a:latin typeface="+mn-lt"/>
                          <a:ea typeface="+mn-ea"/>
                          <a:cs typeface="+mn-cs"/>
                        </a:rPr>
                        <a:t>. </a:t>
                      </a:r>
                    </a:p>
                    <a:p>
                      <a:pPr marL="0" marR="0" lvl="0" indent="0" algn="just" defTabSz="914400" eaLnBrk="1" fontAlgn="auto" latinLnBrk="0" hangingPunct="1">
                        <a:lnSpc>
                          <a:spcPct val="100000"/>
                        </a:lnSpc>
                        <a:spcBef>
                          <a:spcPts val="0"/>
                        </a:spcBef>
                        <a:spcAft>
                          <a:spcPts val="0"/>
                        </a:spcAft>
                        <a:buClrTx/>
                        <a:buSzTx/>
                        <a:buFontTx/>
                        <a:buNone/>
                        <a:tabLst/>
                        <a:defRPr/>
                      </a:pPr>
                      <a:endParaRPr lang="en-GB" sz="1800" dirty="0">
                        <a:solidFill>
                          <a:schemeClr val="dk1"/>
                        </a:solidFill>
                        <a:effectLst/>
                        <a:latin typeface="+mn-lt"/>
                        <a:ea typeface="+mn-ea"/>
                        <a:cs typeface="+mn-cs"/>
                      </a:endParaRPr>
                    </a:p>
                    <a:p>
                      <a:pPr marL="0" marR="0" lvl="0" indent="0" algn="just" defTabSz="914400" eaLnBrk="1" fontAlgn="auto" latinLnBrk="0" hangingPunct="1">
                        <a:lnSpc>
                          <a:spcPct val="100000"/>
                        </a:lnSpc>
                        <a:spcBef>
                          <a:spcPts val="0"/>
                        </a:spcBef>
                        <a:spcAft>
                          <a:spcPts val="0"/>
                        </a:spcAft>
                        <a:buClrTx/>
                        <a:buSzTx/>
                        <a:buFontTx/>
                        <a:buNone/>
                        <a:tabLst/>
                        <a:defRPr/>
                      </a:pPr>
                      <a:r>
                        <a:rPr lang="en-GB" sz="1800" dirty="0">
                          <a:solidFill>
                            <a:schemeClr val="dk1"/>
                          </a:solidFill>
                          <a:effectLst/>
                          <a:latin typeface="+mn-lt"/>
                          <a:ea typeface="+mn-ea"/>
                          <a:cs typeface="+mn-cs"/>
                        </a:rPr>
                        <a:t>One of the recent MAG report recommendations includes </a:t>
                      </a:r>
                      <a:r>
                        <a:rPr lang="en-GB" sz="1800" i="1" dirty="0">
                          <a:solidFill>
                            <a:schemeClr val="dk1"/>
                          </a:solidFill>
                          <a:effectLst/>
                          <a:latin typeface="+mn-lt"/>
                          <a:ea typeface="+mn-ea"/>
                          <a:cs typeface="+mn-cs"/>
                        </a:rPr>
                        <a:t>“</a:t>
                      </a:r>
                      <a:r>
                        <a:rPr lang="en-GB" i="1" dirty="0"/>
                        <a:t>regions should develop a plan to create a regional pathology service which is safe, sustainable and fit for the future. The plan should include the full implementation of digital pathology as a key service enabler and address workforce, estate and equipment shortfalls”</a:t>
                      </a:r>
                      <a:endParaRPr lang="en-US" sz="1800" dirty="0">
                        <a:latin typeface="Verdana" panose="020B0604030504040204" pitchFamily="34" charset="0"/>
                        <a:ea typeface="Verdana" panose="020B0604030504040204" pitchFamily="34" charset="0"/>
                      </a:endParaRPr>
                    </a:p>
                  </a:txBody>
                  <a:tcPr marL="104395" marR="104395" marT="52197" marB="52197">
                    <a:solidFill>
                      <a:schemeClr val="bg1"/>
                    </a:solidFill>
                  </a:tcPr>
                </a:tc>
                <a:extLst>
                  <a:ext uri="{0D108BD9-81ED-4DB2-BD59-A6C34878D82A}">
                    <a16:rowId xmlns:a16="http://schemas.microsoft.com/office/drawing/2014/main" val="941816535"/>
                  </a:ext>
                </a:extLst>
              </a:tr>
            </a:tbl>
          </a:graphicData>
        </a:graphic>
      </p:graphicFrame>
      <p:pic>
        <p:nvPicPr>
          <p:cNvPr id="2" name="Picture 1" descr="A graph of different types of numbers&#10;&#10;AI-generated content may be incorrect.">
            <a:extLst>
              <a:ext uri="{FF2B5EF4-FFF2-40B4-BE49-F238E27FC236}">
                <a16:creationId xmlns:a16="http://schemas.microsoft.com/office/drawing/2014/main" id="{E2ED8C6C-6708-59C4-B823-DB26F346E9CB}"/>
              </a:ext>
            </a:extLst>
          </p:cNvPr>
          <p:cNvPicPr>
            <a:picLocks noChangeAspect="1"/>
          </p:cNvPicPr>
          <p:nvPr/>
        </p:nvPicPr>
        <p:blipFill>
          <a:blip r:embed="rId2"/>
          <a:srcRect b="8499"/>
          <a:stretch>
            <a:fillRect/>
          </a:stretch>
        </p:blipFill>
        <p:spPr>
          <a:xfrm>
            <a:off x="6166644" y="1158875"/>
            <a:ext cx="13335000" cy="6741583"/>
          </a:xfrm>
          <a:prstGeom prst="rect">
            <a:avLst/>
          </a:prstGeom>
          <a:ln>
            <a:noFill/>
          </a:ln>
        </p:spPr>
      </p:pic>
    </p:spTree>
    <p:extLst>
      <p:ext uri="{BB962C8B-B14F-4D97-AF65-F5344CB8AC3E}">
        <p14:creationId xmlns:p14="http://schemas.microsoft.com/office/powerpoint/2010/main" val="4169458289"/>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0785D39-ADE4-1BEE-2779-5F0E0DDB0BD3}"/>
            </a:ext>
          </a:extLst>
        </p:cNvPr>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A5E52A8C-0B7E-D6DB-756A-7FE5585C5C84}"/>
              </a:ext>
            </a:extLst>
          </p:cNvPr>
          <p:cNvSpPr>
            <a:spLocks noGrp="1"/>
          </p:cNvSpPr>
          <p:nvPr>
            <p:ph type="sldNum" sz="quarter" idx="12"/>
          </p:nvPr>
        </p:nvSpPr>
        <p:spPr/>
        <p:txBody>
          <a:bodyPr/>
          <a:lstStyle/>
          <a:p>
            <a:pPr marL="0" marR="0" lvl="0" indent="0" algn="l" defTabSz="521964" rtl="0" eaLnBrk="1" fontAlgn="auto" latinLnBrk="0" hangingPunct="1">
              <a:lnSpc>
                <a:spcPct val="100000"/>
              </a:lnSpc>
              <a:spcBef>
                <a:spcPts val="0"/>
              </a:spcBef>
              <a:spcAft>
                <a:spcPts val="0"/>
              </a:spcAft>
              <a:buClrTx/>
              <a:buSzTx/>
              <a:buFontTx/>
              <a:buNone/>
              <a:tabLst/>
              <a:defRPr/>
            </a:pPr>
            <a:fld id="{1B571774-39BD-4D3C-8315-35C0B43D4F9A}" type="slidenum">
              <a:rPr kumimoji="0" lang="en-GB" sz="1800" b="0" i="0" u="none" strike="noStrike" kern="1200" cap="none" spc="0" normalizeH="0" baseline="0" noProof="0">
                <a:ln>
                  <a:noFill/>
                </a:ln>
                <a:solidFill>
                  <a:prstClr val="black">
                    <a:tint val="82000"/>
                  </a:prstClr>
                </a:solidFill>
                <a:effectLst/>
                <a:uLnTx/>
                <a:uFillTx/>
                <a:latin typeface="Aptos" panose="02110004020202020204"/>
                <a:ea typeface="+mn-ea"/>
                <a:cs typeface="+mn-cs"/>
              </a:rPr>
              <a:pPr marL="0" marR="0" lvl="0" indent="0" algn="l" defTabSz="521964" rtl="0" eaLnBrk="1" fontAlgn="auto" latinLnBrk="0" hangingPunct="1">
                <a:lnSpc>
                  <a:spcPct val="100000"/>
                </a:lnSpc>
                <a:spcBef>
                  <a:spcPts val="0"/>
                </a:spcBef>
                <a:spcAft>
                  <a:spcPts val="0"/>
                </a:spcAft>
                <a:buClrTx/>
                <a:buSzTx/>
                <a:buFontTx/>
                <a:buNone/>
                <a:tabLst/>
                <a:defRPr/>
              </a:pPr>
              <a:t>47</a:t>
            </a:fld>
            <a:endParaRPr kumimoji="0" lang="en-GB" sz="1800" b="0" i="0" u="none" strike="noStrike" kern="1200" cap="none" spc="0" normalizeH="0" baseline="0" noProof="0">
              <a:ln>
                <a:noFill/>
              </a:ln>
              <a:solidFill>
                <a:prstClr val="black">
                  <a:tint val="82000"/>
                </a:prstClr>
              </a:solidFill>
              <a:effectLst/>
              <a:uLnTx/>
              <a:uFillTx/>
              <a:latin typeface="Aptos" panose="02110004020202020204"/>
              <a:ea typeface="+mn-ea"/>
              <a:cs typeface="+mn-cs"/>
            </a:endParaRPr>
          </a:p>
        </p:txBody>
      </p:sp>
      <p:graphicFrame>
        <p:nvGraphicFramePr>
          <p:cNvPr id="6" name="Table 5">
            <a:extLst>
              <a:ext uri="{FF2B5EF4-FFF2-40B4-BE49-F238E27FC236}">
                <a16:creationId xmlns:a16="http://schemas.microsoft.com/office/drawing/2014/main" id="{043BADD1-3C0B-45AC-1D30-26C2F3F2D890}"/>
              </a:ext>
            </a:extLst>
          </p:cNvPr>
          <p:cNvGraphicFramePr>
            <a:graphicFrameLocks noGrp="1"/>
          </p:cNvGraphicFramePr>
          <p:nvPr>
            <p:extLst>
              <p:ext uri="{D42A27DB-BD31-4B8C-83A1-F6EECF244321}">
                <p14:modId xmlns:p14="http://schemas.microsoft.com/office/powerpoint/2010/main" val="2626392715"/>
              </p:ext>
            </p:extLst>
          </p:nvPr>
        </p:nvGraphicFramePr>
        <p:xfrm>
          <a:off x="261144" y="66830"/>
          <a:ext cx="19583400" cy="11063123"/>
        </p:xfrm>
        <a:graphic>
          <a:graphicData uri="http://schemas.openxmlformats.org/drawingml/2006/table">
            <a:tbl>
              <a:tblPr firstRow="1" bandRow="1">
                <a:tableStyleId>{5C22544A-7EE6-4342-B048-85BDC9FD1C3A}</a:tableStyleId>
              </a:tblPr>
              <a:tblGrid>
                <a:gridCol w="571500">
                  <a:extLst>
                    <a:ext uri="{9D8B030D-6E8A-4147-A177-3AD203B41FA5}">
                      <a16:colId xmlns:a16="http://schemas.microsoft.com/office/drawing/2014/main" val="660515521"/>
                    </a:ext>
                  </a:extLst>
                </a:gridCol>
                <a:gridCol w="4876800">
                  <a:extLst>
                    <a:ext uri="{9D8B030D-6E8A-4147-A177-3AD203B41FA5}">
                      <a16:colId xmlns:a16="http://schemas.microsoft.com/office/drawing/2014/main" val="2140326874"/>
                    </a:ext>
                  </a:extLst>
                </a:gridCol>
                <a:gridCol w="14135100">
                  <a:extLst>
                    <a:ext uri="{9D8B030D-6E8A-4147-A177-3AD203B41FA5}">
                      <a16:colId xmlns:a16="http://schemas.microsoft.com/office/drawing/2014/main" val="648896705"/>
                    </a:ext>
                  </a:extLst>
                </a:gridCol>
              </a:tblGrid>
              <a:tr h="558645">
                <a:tc gridSpan="3">
                  <a:txBody>
                    <a:bodyPr/>
                    <a:lstStyle/>
                    <a:p>
                      <a:r>
                        <a:rPr lang="en-GB" sz="1800" dirty="0">
                          <a:latin typeface="Verdana" panose="020B0604030504040204" pitchFamily="34" charset="0"/>
                          <a:ea typeface="Verdana" panose="020B0604030504040204" pitchFamily="34" charset="0"/>
                        </a:rPr>
                        <a:t>Suspected Cancer Pathway Measures</a:t>
                      </a:r>
                    </a:p>
                  </a:txBody>
                  <a:tcPr marL="104395" marR="104395" marT="52197" marB="52197" anchor="ctr">
                    <a:solidFill>
                      <a:srgbClr val="7EB0DE"/>
                    </a:solidFill>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3969127485"/>
                  </a:ext>
                </a:extLst>
              </a:tr>
              <a:tr h="463604">
                <a:tc>
                  <a:txBody>
                    <a:bodyPr/>
                    <a:lstStyle/>
                    <a:p>
                      <a:pPr algn="just"/>
                      <a:r>
                        <a:rPr lang="en-GB" sz="1800" b="1" dirty="0">
                          <a:latin typeface="Verdana" panose="020B0604030504040204" pitchFamily="34" charset="0"/>
                          <a:ea typeface="Verdana" panose="020B0604030504040204" pitchFamily="34" charset="0"/>
                        </a:rPr>
                        <a:t>#</a:t>
                      </a:r>
                    </a:p>
                  </a:txBody>
                  <a:tcPr marL="104395" marR="104395" marT="52197" marB="52197" anchor="ctr">
                    <a:solidFill>
                      <a:srgbClr val="AFCEEB"/>
                    </a:solidFill>
                  </a:tcPr>
                </a:tc>
                <a:tc>
                  <a:txBody>
                    <a:bodyPr/>
                    <a:lstStyle/>
                    <a:p>
                      <a:pPr algn="just"/>
                      <a:r>
                        <a:rPr lang="en-GB" sz="1800" b="1" dirty="0">
                          <a:latin typeface="Verdana" panose="020B0604030504040204" pitchFamily="34" charset="0"/>
                          <a:ea typeface="Verdana" panose="020B0604030504040204" pitchFamily="34" charset="0"/>
                        </a:rPr>
                        <a:t>Measure</a:t>
                      </a:r>
                    </a:p>
                  </a:txBody>
                  <a:tcPr marL="104395" marR="104395" marT="52197" marB="52197" anchor="ctr">
                    <a:solidFill>
                      <a:srgbClr val="AFCEEB"/>
                    </a:solidFill>
                  </a:tcPr>
                </a:tc>
                <a:tc>
                  <a:txBody>
                    <a:bodyPr/>
                    <a:lstStyle/>
                    <a:p>
                      <a:pPr algn="just"/>
                      <a:r>
                        <a:rPr lang="en-GB" sz="1800" b="1" dirty="0">
                          <a:latin typeface="Verdana" panose="020B0604030504040204" pitchFamily="34" charset="0"/>
                          <a:ea typeface="Verdana" panose="020B0604030504040204" pitchFamily="34" charset="0"/>
                        </a:rPr>
                        <a:t>Current position</a:t>
                      </a:r>
                    </a:p>
                  </a:txBody>
                  <a:tcPr marL="104395" marR="104395" marT="52197" marB="52197" anchor="ctr">
                    <a:solidFill>
                      <a:srgbClr val="AFCEEB"/>
                    </a:solidFill>
                  </a:tcPr>
                </a:tc>
                <a:extLst>
                  <a:ext uri="{0D108BD9-81ED-4DB2-BD59-A6C34878D82A}">
                    <a16:rowId xmlns:a16="http://schemas.microsoft.com/office/drawing/2014/main" val="271302750"/>
                  </a:ext>
                </a:extLst>
              </a:tr>
              <a:tr h="9176060">
                <a:tc>
                  <a:txBody>
                    <a:bodyPr/>
                    <a:lstStyle/>
                    <a:p>
                      <a:pPr marL="0" lvl="0" indent="0" algn="l">
                        <a:lnSpc>
                          <a:spcPct val="100000"/>
                        </a:lnSpc>
                        <a:buNone/>
                      </a:pPr>
                      <a:r>
                        <a:rPr lang="en-US" sz="2000" dirty="0">
                          <a:latin typeface="Verdana" panose="020B0604030504040204" pitchFamily="34" charset="0"/>
                          <a:ea typeface="Verdana" panose="020B0604030504040204" pitchFamily="34" charset="0"/>
                        </a:rPr>
                        <a:t>4</a:t>
                      </a:r>
                    </a:p>
                  </a:txBody>
                  <a:tcPr marL="73946" marR="73946" marT="36972" marB="36972" anchor="ctr">
                    <a:solidFill>
                      <a:srgbClr val="AFCEEB"/>
                    </a:solidFill>
                  </a:tcPr>
                </a:tc>
                <a:tc>
                  <a:txBody>
                    <a:bodyPr/>
                    <a:lstStyle/>
                    <a:p>
                      <a:pPr marL="0" marR="0" lvl="0" indent="0" defTabSz="914400" eaLnBrk="1" fontAlgn="auto" latinLnBrk="0" hangingPunct="1">
                        <a:lnSpc>
                          <a:spcPct val="100000"/>
                        </a:lnSpc>
                        <a:spcBef>
                          <a:spcPts val="0"/>
                        </a:spcBef>
                        <a:spcAft>
                          <a:spcPts val="0"/>
                        </a:spcAft>
                        <a:buClrTx/>
                        <a:buSzTx/>
                        <a:buFontTx/>
                        <a:buNone/>
                        <a:tabLst/>
                        <a:defRPr/>
                      </a:pPr>
                      <a:r>
                        <a:rPr lang="en-GB" sz="1800" b="1" dirty="0">
                          <a:solidFill>
                            <a:schemeClr val="dk1"/>
                          </a:solidFill>
                          <a:effectLst/>
                          <a:latin typeface="+mn-lt"/>
                          <a:ea typeface="+mn-ea"/>
                          <a:cs typeface="+mn-cs"/>
                        </a:rPr>
                        <a:t>Time to first definitive treatment, monitoring both 21 days (NOPs) and 31 days (maximum wait if decision to treat measure is met) </a:t>
                      </a:r>
                      <a:endParaRPr lang="en-GB" sz="1800" b="0" dirty="0">
                        <a:solidFill>
                          <a:schemeClr val="dk1"/>
                        </a:solidFill>
                        <a:effectLst/>
                        <a:latin typeface="+mn-lt"/>
                        <a:ea typeface="+mn-ea"/>
                        <a:cs typeface="+mn-cs"/>
                      </a:endParaRPr>
                    </a:p>
                  </a:txBody>
                  <a:tcPr marL="73946" marR="73946" marT="36972" marB="36972" anchor="ctr">
                    <a:solidFill>
                      <a:srgbClr val="AFCEEB"/>
                    </a:solidFill>
                  </a:tcPr>
                </a:tc>
                <a:tc>
                  <a:txBody>
                    <a:bodyPr/>
                    <a:lstStyle/>
                    <a:p>
                      <a:pPr lvl="0" algn="just">
                        <a:lnSpc>
                          <a:spcPct val="100000"/>
                        </a:lnSpc>
                        <a:spcBef>
                          <a:spcPts val="0"/>
                        </a:spcBef>
                        <a:spcAft>
                          <a:spcPts val="0"/>
                        </a:spcAft>
                        <a:buNone/>
                      </a:pPr>
                      <a:endParaRPr lang="en-US" sz="1800" dirty="0">
                        <a:latin typeface="Verdana" panose="020B0604030504040204" pitchFamily="34" charset="0"/>
                        <a:ea typeface="Verdana" panose="020B0604030504040204" pitchFamily="34" charset="0"/>
                      </a:endParaRPr>
                    </a:p>
                    <a:p>
                      <a:pPr lvl="0" algn="just">
                        <a:lnSpc>
                          <a:spcPct val="100000"/>
                        </a:lnSpc>
                        <a:spcBef>
                          <a:spcPts val="0"/>
                        </a:spcBef>
                        <a:spcAft>
                          <a:spcPts val="0"/>
                        </a:spcAft>
                        <a:buNone/>
                      </a:pPr>
                      <a:endParaRPr lang="en-US" sz="1800" dirty="0">
                        <a:latin typeface="Verdana" panose="020B0604030504040204" pitchFamily="34" charset="0"/>
                        <a:ea typeface="Verdana" panose="020B0604030504040204" pitchFamily="34" charset="0"/>
                      </a:endParaRPr>
                    </a:p>
                    <a:p>
                      <a:pPr lvl="0" algn="just">
                        <a:lnSpc>
                          <a:spcPct val="100000"/>
                        </a:lnSpc>
                        <a:spcBef>
                          <a:spcPts val="0"/>
                        </a:spcBef>
                        <a:spcAft>
                          <a:spcPts val="0"/>
                        </a:spcAft>
                        <a:buNone/>
                      </a:pPr>
                      <a:endParaRPr lang="en-US" sz="1800" dirty="0">
                        <a:latin typeface="Verdana" panose="020B0604030504040204" pitchFamily="34" charset="0"/>
                        <a:ea typeface="Verdana" panose="020B0604030504040204" pitchFamily="34" charset="0"/>
                      </a:endParaRPr>
                    </a:p>
                    <a:p>
                      <a:pPr lvl="0" algn="just">
                        <a:lnSpc>
                          <a:spcPct val="100000"/>
                        </a:lnSpc>
                        <a:spcBef>
                          <a:spcPts val="0"/>
                        </a:spcBef>
                        <a:spcAft>
                          <a:spcPts val="0"/>
                        </a:spcAft>
                        <a:buNone/>
                      </a:pPr>
                      <a:endParaRPr lang="en-US" sz="1800" dirty="0">
                        <a:latin typeface="Verdana" panose="020B0604030504040204" pitchFamily="34" charset="0"/>
                        <a:ea typeface="Verdana" panose="020B0604030504040204" pitchFamily="34" charset="0"/>
                      </a:endParaRPr>
                    </a:p>
                    <a:p>
                      <a:pPr lvl="0" algn="just">
                        <a:lnSpc>
                          <a:spcPct val="100000"/>
                        </a:lnSpc>
                        <a:spcBef>
                          <a:spcPts val="0"/>
                        </a:spcBef>
                        <a:spcAft>
                          <a:spcPts val="0"/>
                        </a:spcAft>
                        <a:buNone/>
                      </a:pPr>
                      <a:endParaRPr lang="en-US" sz="1800" dirty="0">
                        <a:latin typeface="Verdana" panose="020B0604030504040204" pitchFamily="34" charset="0"/>
                        <a:ea typeface="Verdana" panose="020B0604030504040204" pitchFamily="34" charset="0"/>
                      </a:endParaRPr>
                    </a:p>
                    <a:p>
                      <a:pPr lvl="0" algn="just">
                        <a:lnSpc>
                          <a:spcPct val="100000"/>
                        </a:lnSpc>
                        <a:spcBef>
                          <a:spcPts val="0"/>
                        </a:spcBef>
                        <a:spcAft>
                          <a:spcPts val="0"/>
                        </a:spcAft>
                        <a:buNone/>
                      </a:pPr>
                      <a:endParaRPr lang="en-US" sz="1800" dirty="0">
                        <a:latin typeface="Verdana" panose="020B0604030504040204" pitchFamily="34" charset="0"/>
                        <a:ea typeface="Verdana" panose="020B0604030504040204" pitchFamily="34" charset="0"/>
                      </a:endParaRPr>
                    </a:p>
                    <a:p>
                      <a:pPr lvl="0" algn="just">
                        <a:lnSpc>
                          <a:spcPct val="100000"/>
                        </a:lnSpc>
                        <a:spcBef>
                          <a:spcPts val="0"/>
                        </a:spcBef>
                        <a:spcAft>
                          <a:spcPts val="0"/>
                        </a:spcAft>
                        <a:buNone/>
                      </a:pPr>
                      <a:endParaRPr lang="en-US" sz="1800" dirty="0">
                        <a:latin typeface="Verdana" panose="020B0604030504040204" pitchFamily="34" charset="0"/>
                        <a:ea typeface="Verdana" panose="020B0604030504040204" pitchFamily="34" charset="0"/>
                      </a:endParaRPr>
                    </a:p>
                    <a:p>
                      <a:pPr lvl="0" algn="just">
                        <a:lnSpc>
                          <a:spcPct val="100000"/>
                        </a:lnSpc>
                        <a:spcBef>
                          <a:spcPts val="0"/>
                        </a:spcBef>
                        <a:spcAft>
                          <a:spcPts val="0"/>
                        </a:spcAft>
                        <a:buNone/>
                      </a:pPr>
                      <a:endParaRPr lang="en-US" sz="1800" dirty="0">
                        <a:latin typeface="Verdana" panose="020B0604030504040204" pitchFamily="34" charset="0"/>
                        <a:ea typeface="Verdana" panose="020B0604030504040204" pitchFamily="34" charset="0"/>
                      </a:endParaRPr>
                    </a:p>
                    <a:p>
                      <a:pPr lvl="0" algn="just">
                        <a:lnSpc>
                          <a:spcPct val="100000"/>
                        </a:lnSpc>
                        <a:spcBef>
                          <a:spcPts val="0"/>
                        </a:spcBef>
                        <a:spcAft>
                          <a:spcPts val="0"/>
                        </a:spcAft>
                        <a:buNone/>
                      </a:pPr>
                      <a:endParaRPr lang="en-US" sz="1800" dirty="0">
                        <a:latin typeface="Verdana" panose="020B0604030504040204" pitchFamily="34" charset="0"/>
                        <a:ea typeface="Verdana" panose="020B0604030504040204" pitchFamily="34" charset="0"/>
                      </a:endParaRPr>
                    </a:p>
                    <a:p>
                      <a:pPr lvl="0" algn="just">
                        <a:lnSpc>
                          <a:spcPct val="100000"/>
                        </a:lnSpc>
                        <a:spcBef>
                          <a:spcPts val="0"/>
                        </a:spcBef>
                        <a:spcAft>
                          <a:spcPts val="0"/>
                        </a:spcAft>
                        <a:buNone/>
                      </a:pPr>
                      <a:endParaRPr lang="en-US" sz="1800" dirty="0">
                        <a:latin typeface="Verdana" panose="020B0604030504040204" pitchFamily="34" charset="0"/>
                        <a:ea typeface="Verdana" panose="020B0604030504040204" pitchFamily="34" charset="0"/>
                      </a:endParaRPr>
                    </a:p>
                    <a:p>
                      <a:pPr lvl="0" algn="just">
                        <a:lnSpc>
                          <a:spcPct val="100000"/>
                        </a:lnSpc>
                        <a:spcBef>
                          <a:spcPts val="0"/>
                        </a:spcBef>
                        <a:spcAft>
                          <a:spcPts val="0"/>
                        </a:spcAft>
                        <a:buNone/>
                      </a:pPr>
                      <a:endParaRPr lang="en-US" sz="1800" dirty="0">
                        <a:latin typeface="Verdana" panose="020B0604030504040204" pitchFamily="34" charset="0"/>
                        <a:ea typeface="Verdana" panose="020B0604030504040204" pitchFamily="34" charset="0"/>
                      </a:endParaRPr>
                    </a:p>
                    <a:p>
                      <a:pPr lvl="0" algn="just">
                        <a:lnSpc>
                          <a:spcPct val="100000"/>
                        </a:lnSpc>
                        <a:spcBef>
                          <a:spcPts val="0"/>
                        </a:spcBef>
                        <a:spcAft>
                          <a:spcPts val="0"/>
                        </a:spcAft>
                        <a:buNone/>
                      </a:pPr>
                      <a:endParaRPr lang="en-US" sz="1800" dirty="0">
                        <a:latin typeface="Verdana" panose="020B0604030504040204" pitchFamily="34" charset="0"/>
                        <a:ea typeface="Verdana" panose="020B0604030504040204" pitchFamily="34" charset="0"/>
                      </a:endParaRPr>
                    </a:p>
                    <a:p>
                      <a:pPr lvl="0" algn="just">
                        <a:lnSpc>
                          <a:spcPct val="100000"/>
                        </a:lnSpc>
                        <a:spcBef>
                          <a:spcPts val="0"/>
                        </a:spcBef>
                        <a:spcAft>
                          <a:spcPts val="0"/>
                        </a:spcAft>
                        <a:buNone/>
                      </a:pPr>
                      <a:endParaRPr lang="en-US" sz="1800" dirty="0">
                        <a:latin typeface="Verdana" panose="020B0604030504040204" pitchFamily="34" charset="0"/>
                        <a:ea typeface="Verdana" panose="020B0604030504040204" pitchFamily="34" charset="0"/>
                      </a:endParaRPr>
                    </a:p>
                    <a:p>
                      <a:pPr lvl="0" algn="just">
                        <a:lnSpc>
                          <a:spcPct val="100000"/>
                        </a:lnSpc>
                        <a:spcBef>
                          <a:spcPts val="0"/>
                        </a:spcBef>
                        <a:spcAft>
                          <a:spcPts val="0"/>
                        </a:spcAft>
                        <a:buNone/>
                      </a:pPr>
                      <a:endParaRPr lang="en-US" sz="1800" dirty="0">
                        <a:latin typeface="Verdana" panose="020B0604030504040204" pitchFamily="34" charset="0"/>
                        <a:ea typeface="Verdana" panose="020B0604030504040204" pitchFamily="34" charset="0"/>
                      </a:endParaRPr>
                    </a:p>
                    <a:p>
                      <a:pPr lvl="0" algn="just">
                        <a:lnSpc>
                          <a:spcPct val="100000"/>
                        </a:lnSpc>
                        <a:spcBef>
                          <a:spcPts val="0"/>
                        </a:spcBef>
                        <a:spcAft>
                          <a:spcPts val="0"/>
                        </a:spcAft>
                        <a:buNone/>
                      </a:pPr>
                      <a:endParaRPr lang="en-US" sz="1800" dirty="0">
                        <a:latin typeface="Verdana" panose="020B0604030504040204" pitchFamily="34" charset="0"/>
                        <a:ea typeface="Verdana" panose="020B0604030504040204" pitchFamily="34" charset="0"/>
                      </a:endParaRPr>
                    </a:p>
                    <a:p>
                      <a:pPr lvl="0" algn="just">
                        <a:lnSpc>
                          <a:spcPct val="100000"/>
                        </a:lnSpc>
                        <a:spcBef>
                          <a:spcPts val="0"/>
                        </a:spcBef>
                        <a:spcAft>
                          <a:spcPts val="0"/>
                        </a:spcAft>
                        <a:buNone/>
                      </a:pPr>
                      <a:endParaRPr lang="en-US" sz="1800" dirty="0">
                        <a:latin typeface="Verdana" panose="020B0604030504040204" pitchFamily="34" charset="0"/>
                        <a:ea typeface="Verdana" panose="020B0604030504040204" pitchFamily="34" charset="0"/>
                      </a:endParaRPr>
                    </a:p>
                    <a:p>
                      <a:pPr lvl="0" algn="just">
                        <a:lnSpc>
                          <a:spcPct val="100000"/>
                        </a:lnSpc>
                        <a:spcBef>
                          <a:spcPts val="0"/>
                        </a:spcBef>
                        <a:spcAft>
                          <a:spcPts val="0"/>
                        </a:spcAft>
                        <a:buNone/>
                      </a:pPr>
                      <a:endParaRPr lang="en-US" sz="1800" dirty="0">
                        <a:latin typeface="Verdana" panose="020B0604030504040204" pitchFamily="34" charset="0"/>
                        <a:ea typeface="Verdana" panose="020B0604030504040204" pitchFamily="34" charset="0"/>
                      </a:endParaRPr>
                    </a:p>
                    <a:p>
                      <a:pPr lvl="0" algn="just">
                        <a:lnSpc>
                          <a:spcPct val="100000"/>
                        </a:lnSpc>
                        <a:spcBef>
                          <a:spcPts val="0"/>
                        </a:spcBef>
                        <a:spcAft>
                          <a:spcPts val="0"/>
                        </a:spcAft>
                        <a:buNone/>
                      </a:pPr>
                      <a:endParaRPr lang="en-US" sz="1800" dirty="0">
                        <a:latin typeface="Verdana" panose="020B0604030504040204" pitchFamily="34" charset="0"/>
                        <a:ea typeface="Verdana" panose="020B0604030504040204" pitchFamily="34" charset="0"/>
                      </a:endParaRPr>
                    </a:p>
                    <a:p>
                      <a:pPr lvl="0" algn="just">
                        <a:lnSpc>
                          <a:spcPct val="100000"/>
                        </a:lnSpc>
                        <a:spcBef>
                          <a:spcPts val="0"/>
                        </a:spcBef>
                        <a:spcAft>
                          <a:spcPts val="0"/>
                        </a:spcAft>
                        <a:buNone/>
                      </a:pPr>
                      <a:endParaRPr lang="en-US" sz="1800" dirty="0">
                        <a:latin typeface="Verdana" panose="020B0604030504040204" pitchFamily="34" charset="0"/>
                        <a:ea typeface="Verdana" panose="020B0604030504040204" pitchFamily="34" charset="0"/>
                      </a:endParaRPr>
                    </a:p>
                    <a:p>
                      <a:pPr lvl="0" algn="just">
                        <a:lnSpc>
                          <a:spcPct val="100000"/>
                        </a:lnSpc>
                        <a:spcBef>
                          <a:spcPts val="0"/>
                        </a:spcBef>
                        <a:spcAft>
                          <a:spcPts val="0"/>
                        </a:spcAft>
                        <a:buNone/>
                      </a:pPr>
                      <a:endParaRPr lang="en-US" sz="1800" dirty="0">
                        <a:latin typeface="Verdana" panose="020B0604030504040204" pitchFamily="34" charset="0"/>
                        <a:ea typeface="Verdana" panose="020B0604030504040204" pitchFamily="34" charset="0"/>
                      </a:endParaRPr>
                    </a:p>
                    <a:p>
                      <a:pPr lvl="0" algn="just">
                        <a:lnSpc>
                          <a:spcPct val="100000"/>
                        </a:lnSpc>
                        <a:spcBef>
                          <a:spcPts val="0"/>
                        </a:spcBef>
                        <a:spcAft>
                          <a:spcPts val="0"/>
                        </a:spcAft>
                        <a:buNone/>
                      </a:pPr>
                      <a:endParaRPr lang="en-US" sz="1800" dirty="0">
                        <a:latin typeface="Verdana" panose="020B0604030504040204" pitchFamily="34" charset="0"/>
                        <a:ea typeface="Verdana" panose="020B0604030504040204" pitchFamily="34" charset="0"/>
                      </a:endParaRPr>
                    </a:p>
                    <a:p>
                      <a:pPr lvl="0" algn="just">
                        <a:lnSpc>
                          <a:spcPct val="100000"/>
                        </a:lnSpc>
                        <a:spcBef>
                          <a:spcPts val="0"/>
                        </a:spcBef>
                        <a:spcAft>
                          <a:spcPts val="0"/>
                        </a:spcAft>
                        <a:buNone/>
                      </a:pPr>
                      <a:endParaRPr lang="en-US" sz="1800" dirty="0">
                        <a:latin typeface="Verdana" panose="020B0604030504040204" pitchFamily="34" charset="0"/>
                        <a:ea typeface="Verdana" panose="020B0604030504040204" pitchFamily="34" charset="0"/>
                      </a:endParaRPr>
                    </a:p>
                    <a:p>
                      <a:pPr lvl="0" algn="just">
                        <a:lnSpc>
                          <a:spcPct val="100000"/>
                        </a:lnSpc>
                        <a:spcBef>
                          <a:spcPts val="0"/>
                        </a:spcBef>
                        <a:spcAft>
                          <a:spcPts val="0"/>
                        </a:spcAft>
                        <a:buNone/>
                      </a:pPr>
                      <a:endParaRPr lang="en-US" sz="1800" dirty="0">
                        <a:latin typeface="Verdana" panose="020B0604030504040204" pitchFamily="34" charset="0"/>
                        <a:ea typeface="Verdana" panose="020B0604030504040204" pitchFamily="34" charset="0"/>
                      </a:endParaRPr>
                    </a:p>
                    <a:p>
                      <a:pPr lvl="0" algn="just">
                        <a:lnSpc>
                          <a:spcPct val="100000"/>
                        </a:lnSpc>
                        <a:spcBef>
                          <a:spcPts val="0"/>
                        </a:spcBef>
                        <a:spcAft>
                          <a:spcPts val="0"/>
                        </a:spcAft>
                        <a:buNone/>
                      </a:pPr>
                      <a:endParaRPr lang="en-US" sz="1800" dirty="0">
                        <a:latin typeface="Verdana" panose="020B0604030504040204" pitchFamily="34" charset="0"/>
                        <a:ea typeface="Verdana" panose="020B0604030504040204" pitchFamily="34" charset="0"/>
                      </a:endParaRPr>
                    </a:p>
                    <a:p>
                      <a:pPr lvl="0" algn="just">
                        <a:lnSpc>
                          <a:spcPct val="100000"/>
                        </a:lnSpc>
                        <a:spcBef>
                          <a:spcPts val="0"/>
                        </a:spcBef>
                        <a:spcAft>
                          <a:spcPts val="0"/>
                        </a:spcAft>
                        <a:buNone/>
                      </a:pPr>
                      <a:r>
                        <a:rPr lang="en-US" sz="2000" dirty="0">
                          <a:latin typeface="Verdana" panose="020B0604030504040204" pitchFamily="34" charset="0"/>
                          <a:ea typeface="Verdana" panose="020B0604030504040204" pitchFamily="34" charset="0"/>
                        </a:rPr>
                        <a:t>Waits from decision to treat to first definitive treatment vary considerably when reviewed at a tumour site level. Surgery waits demonstrated above are skewed by skin treatments and although information is held at a tumour site level for monitoring arrangements,  the next exercise will include removal from analysis, skin patients who undergo an excision in a see and treat type setting.</a:t>
                      </a:r>
                    </a:p>
                    <a:p>
                      <a:pPr lvl="0" algn="just">
                        <a:lnSpc>
                          <a:spcPct val="100000"/>
                        </a:lnSpc>
                        <a:spcBef>
                          <a:spcPts val="0"/>
                        </a:spcBef>
                        <a:spcAft>
                          <a:spcPts val="0"/>
                        </a:spcAft>
                        <a:buNone/>
                      </a:pPr>
                      <a:r>
                        <a:rPr lang="en-US" sz="2000" dirty="0">
                          <a:latin typeface="Verdana" panose="020B0604030504040204" pitchFamily="34" charset="0"/>
                          <a:ea typeface="Verdana" panose="020B0604030504040204" pitchFamily="34" charset="0"/>
                        </a:rPr>
                        <a:t>The Oncology Service provides monthly performance stats in relation to SACT and Radiotherapy for all patients receiving treatment.  In August, 83% of patients received radiotherapy within 21 days.  Treatment machine capacity the primary cause for breach, a business case for an additional LINAC in progress.</a:t>
                      </a:r>
                    </a:p>
                    <a:p>
                      <a:pPr lvl="0" algn="just">
                        <a:lnSpc>
                          <a:spcPct val="100000"/>
                        </a:lnSpc>
                        <a:spcBef>
                          <a:spcPts val="0"/>
                        </a:spcBef>
                        <a:spcAft>
                          <a:spcPts val="0"/>
                        </a:spcAft>
                        <a:buNone/>
                      </a:pPr>
                      <a:r>
                        <a:rPr lang="en-US" sz="2000" dirty="0">
                          <a:latin typeface="Verdana" panose="020B0604030504040204" pitchFamily="34" charset="0"/>
                          <a:ea typeface="Verdana" panose="020B0604030504040204" pitchFamily="34" charset="0"/>
                        </a:rPr>
                        <a:t>Delivery of SACT has been more challenging.  In August, 33% of priority 1 patients did not receive treatment within 2 days; 70% of priority 2 patients did not receive treatment within 14 days; 33% of priority 2 patients did not receive treatment within 21 days.  Recruitment process for staff in order to safely increase the number of chairs is ongoing.</a:t>
                      </a:r>
                    </a:p>
                  </a:txBody>
                  <a:tcPr marL="104395" marR="104395" marT="52197" marB="52197">
                    <a:solidFill>
                      <a:schemeClr val="bg1"/>
                    </a:solidFill>
                  </a:tcPr>
                </a:tc>
                <a:extLst>
                  <a:ext uri="{0D108BD9-81ED-4DB2-BD59-A6C34878D82A}">
                    <a16:rowId xmlns:a16="http://schemas.microsoft.com/office/drawing/2014/main" val="941816535"/>
                  </a:ext>
                </a:extLst>
              </a:tr>
            </a:tbl>
          </a:graphicData>
        </a:graphic>
      </p:graphicFrame>
      <p:pic>
        <p:nvPicPr>
          <p:cNvPr id="3" name="Graphic 1">
            <a:extLst>
              <a:ext uri="{FF2B5EF4-FFF2-40B4-BE49-F238E27FC236}">
                <a16:creationId xmlns:a16="http://schemas.microsoft.com/office/drawing/2014/main" id="{AFCEB8EB-F98C-5B37-B0E0-ADE50BC25912}"/>
              </a:ext>
            </a:extLst>
          </p:cNvPr>
          <p:cNvPicPr>
            <a:picLocks noChangeAspect="1"/>
          </p:cNvPicPr>
          <p:nvPr/>
        </p:nvPicPr>
        <p:blipFill>
          <a:blip r:embed="rId3">
            <a:extLst>
              <a:ext uri="{96DAC541-7B7A-43D3-8B79-37D633B846F1}">
                <asvg:svgBlip xmlns:asvg="http://schemas.microsoft.com/office/drawing/2016/SVG/main" r:embed="rId4"/>
              </a:ext>
            </a:extLst>
          </a:blip>
          <a:srcRect t="10641"/>
          <a:stretch>
            <a:fillRect/>
          </a:stretch>
        </p:blipFill>
        <p:spPr>
          <a:xfrm>
            <a:off x="6090444" y="1235075"/>
            <a:ext cx="13030200" cy="6549154"/>
          </a:xfrm>
          <a:prstGeom prst="rect">
            <a:avLst/>
          </a:prstGeom>
        </p:spPr>
      </p:pic>
    </p:spTree>
    <p:extLst>
      <p:ext uri="{BB962C8B-B14F-4D97-AF65-F5344CB8AC3E}">
        <p14:creationId xmlns:p14="http://schemas.microsoft.com/office/powerpoint/2010/main" val="1501351306"/>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797C4B7-CA76-A69C-E982-57A3042E47AC}"/>
            </a:ext>
          </a:extLst>
        </p:cNvPr>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A2F73C34-EF85-D0FC-1AD6-6DC0FFC9E795}"/>
              </a:ext>
            </a:extLst>
          </p:cNvPr>
          <p:cNvSpPr>
            <a:spLocks noGrp="1"/>
          </p:cNvSpPr>
          <p:nvPr>
            <p:ph type="sldNum" sz="quarter" idx="12"/>
          </p:nvPr>
        </p:nvSpPr>
        <p:spPr/>
        <p:txBody>
          <a:bodyPr/>
          <a:lstStyle/>
          <a:p>
            <a:pPr marL="0" marR="0" lvl="0" indent="0" algn="l" defTabSz="521964" rtl="0" eaLnBrk="1" fontAlgn="auto" latinLnBrk="0" hangingPunct="1">
              <a:lnSpc>
                <a:spcPct val="100000"/>
              </a:lnSpc>
              <a:spcBef>
                <a:spcPts val="0"/>
              </a:spcBef>
              <a:spcAft>
                <a:spcPts val="0"/>
              </a:spcAft>
              <a:buClrTx/>
              <a:buSzTx/>
              <a:buFontTx/>
              <a:buNone/>
              <a:tabLst/>
              <a:defRPr/>
            </a:pPr>
            <a:fld id="{1B571774-39BD-4D3C-8315-35C0B43D4F9A}" type="slidenum">
              <a:rPr kumimoji="0" lang="en-GB" sz="1800" b="0" i="0" u="none" strike="noStrike" kern="1200" cap="none" spc="0" normalizeH="0" baseline="0" noProof="0">
                <a:ln>
                  <a:noFill/>
                </a:ln>
                <a:solidFill>
                  <a:prstClr val="black">
                    <a:tint val="82000"/>
                  </a:prstClr>
                </a:solidFill>
                <a:effectLst/>
                <a:uLnTx/>
                <a:uFillTx/>
                <a:latin typeface="Aptos" panose="02110004020202020204"/>
                <a:ea typeface="+mn-ea"/>
                <a:cs typeface="+mn-cs"/>
              </a:rPr>
              <a:pPr marL="0" marR="0" lvl="0" indent="0" algn="l" defTabSz="521964" rtl="0" eaLnBrk="1" fontAlgn="auto" latinLnBrk="0" hangingPunct="1">
                <a:lnSpc>
                  <a:spcPct val="100000"/>
                </a:lnSpc>
                <a:spcBef>
                  <a:spcPts val="0"/>
                </a:spcBef>
                <a:spcAft>
                  <a:spcPts val="0"/>
                </a:spcAft>
                <a:buClrTx/>
                <a:buSzTx/>
                <a:buFontTx/>
                <a:buNone/>
                <a:tabLst/>
                <a:defRPr/>
              </a:pPr>
              <a:t>48</a:t>
            </a:fld>
            <a:endParaRPr kumimoji="0" lang="en-GB" sz="1800" b="0" i="0" u="none" strike="noStrike" kern="1200" cap="none" spc="0" normalizeH="0" baseline="0" noProof="0">
              <a:ln>
                <a:noFill/>
              </a:ln>
              <a:solidFill>
                <a:prstClr val="black">
                  <a:tint val="82000"/>
                </a:prstClr>
              </a:solidFill>
              <a:effectLst/>
              <a:uLnTx/>
              <a:uFillTx/>
              <a:latin typeface="Aptos" panose="02110004020202020204"/>
              <a:ea typeface="+mn-ea"/>
              <a:cs typeface="+mn-cs"/>
            </a:endParaRPr>
          </a:p>
        </p:txBody>
      </p:sp>
      <p:graphicFrame>
        <p:nvGraphicFramePr>
          <p:cNvPr id="6" name="Table 5">
            <a:extLst>
              <a:ext uri="{FF2B5EF4-FFF2-40B4-BE49-F238E27FC236}">
                <a16:creationId xmlns:a16="http://schemas.microsoft.com/office/drawing/2014/main" id="{ADBA8A42-7887-700F-7001-1BE7024FA4E8}"/>
              </a:ext>
            </a:extLst>
          </p:cNvPr>
          <p:cNvGraphicFramePr>
            <a:graphicFrameLocks noGrp="1"/>
          </p:cNvGraphicFramePr>
          <p:nvPr/>
        </p:nvGraphicFramePr>
        <p:xfrm>
          <a:off x="261144" y="96846"/>
          <a:ext cx="19583400" cy="11170526"/>
        </p:xfrm>
        <a:graphic>
          <a:graphicData uri="http://schemas.openxmlformats.org/drawingml/2006/table">
            <a:tbl>
              <a:tblPr firstRow="1" bandRow="1">
                <a:tableStyleId>{5C22544A-7EE6-4342-B048-85BDC9FD1C3A}</a:tableStyleId>
              </a:tblPr>
              <a:tblGrid>
                <a:gridCol w="2171700">
                  <a:extLst>
                    <a:ext uri="{9D8B030D-6E8A-4147-A177-3AD203B41FA5}">
                      <a16:colId xmlns:a16="http://schemas.microsoft.com/office/drawing/2014/main" val="660515521"/>
                    </a:ext>
                  </a:extLst>
                </a:gridCol>
                <a:gridCol w="9010650">
                  <a:extLst>
                    <a:ext uri="{9D8B030D-6E8A-4147-A177-3AD203B41FA5}">
                      <a16:colId xmlns:a16="http://schemas.microsoft.com/office/drawing/2014/main" val="3751658316"/>
                    </a:ext>
                  </a:extLst>
                </a:gridCol>
                <a:gridCol w="8401050">
                  <a:extLst>
                    <a:ext uri="{9D8B030D-6E8A-4147-A177-3AD203B41FA5}">
                      <a16:colId xmlns:a16="http://schemas.microsoft.com/office/drawing/2014/main" val="4213449143"/>
                    </a:ext>
                  </a:extLst>
                </a:gridCol>
              </a:tblGrid>
              <a:tr h="558645">
                <a:tc gridSpan="3">
                  <a:txBody>
                    <a:bodyPr/>
                    <a:lstStyle/>
                    <a:p>
                      <a:pPr algn="just"/>
                      <a:r>
                        <a:rPr lang="en-GB" sz="1800" b="1" dirty="0">
                          <a:latin typeface="Verdana" panose="020B0604030504040204" pitchFamily="34" charset="0"/>
                          <a:ea typeface="Verdana" panose="020B0604030504040204" pitchFamily="34" charset="0"/>
                        </a:rPr>
                        <a:t>Top 5 Tumour sites</a:t>
                      </a:r>
                    </a:p>
                    <a:p>
                      <a:pPr algn="just"/>
                      <a:endParaRPr lang="en-GB" sz="1800" b="1" dirty="0">
                        <a:latin typeface="Verdana" panose="020B0604030504040204" pitchFamily="34" charset="0"/>
                        <a:ea typeface="Verdana" panose="020B0604030504040204" pitchFamily="34" charset="0"/>
                      </a:endParaRPr>
                    </a:p>
                    <a:p>
                      <a:pPr algn="just"/>
                      <a:r>
                        <a:rPr lang="en-GB" sz="1800" b="1" dirty="0">
                          <a:latin typeface="Verdana" panose="020B0604030504040204" pitchFamily="34" charset="0"/>
                          <a:ea typeface="Verdana" panose="020B0604030504040204" pitchFamily="34" charset="0"/>
                        </a:rPr>
                        <a:t>It is recognised that the 5 tumour sites of highest priority across Wales (patient volumes, pathway variation and poor performance) are:</a:t>
                      </a:r>
                    </a:p>
                    <a:p>
                      <a:pPr algn="just"/>
                      <a:r>
                        <a:rPr lang="en-GB" sz="1800" b="1" dirty="0">
                          <a:latin typeface="Verdana" panose="020B0604030504040204" pitchFamily="34" charset="0"/>
                          <a:ea typeface="Verdana" panose="020B0604030504040204" pitchFamily="34" charset="0"/>
                        </a:rPr>
                        <a:t>Lower GI;  Gynaecological; Urological; Breast and Skin</a:t>
                      </a:r>
                      <a:endParaRPr lang="en-GB" sz="1800" dirty="0">
                        <a:latin typeface="Verdana" panose="020B0604030504040204" pitchFamily="34" charset="0"/>
                        <a:ea typeface="Verdana" panose="020B0604030504040204" pitchFamily="34" charset="0"/>
                      </a:endParaRPr>
                    </a:p>
                  </a:txBody>
                  <a:tcPr marL="104395" marR="104395" marT="52197" marB="52197" anchor="ctr">
                    <a:solidFill>
                      <a:srgbClr val="7EB0DE"/>
                    </a:solidFill>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3969127485"/>
                  </a:ext>
                </a:extLst>
              </a:tr>
              <a:tr h="463604">
                <a:tc>
                  <a:txBody>
                    <a:bodyPr/>
                    <a:lstStyle/>
                    <a:p>
                      <a:pPr algn="just"/>
                      <a:r>
                        <a:rPr lang="en-GB" sz="1800" b="1" dirty="0">
                          <a:latin typeface="Verdana" panose="020B0604030504040204" pitchFamily="34" charset="0"/>
                          <a:ea typeface="Verdana" panose="020B0604030504040204" pitchFamily="34" charset="0"/>
                        </a:rPr>
                        <a:t>Tumour Site</a:t>
                      </a:r>
                    </a:p>
                  </a:txBody>
                  <a:tcPr marL="104395" marR="104395" marT="52197" marB="52197" anchor="ctr">
                    <a:solidFill>
                      <a:srgbClr val="AFCEEB"/>
                    </a:solidFill>
                  </a:tcPr>
                </a:tc>
                <a:tc gridSpan="2">
                  <a:txBody>
                    <a:bodyPr/>
                    <a:lstStyle/>
                    <a:p>
                      <a:pPr algn="just"/>
                      <a:r>
                        <a:rPr lang="en-GB" sz="1800" b="1" dirty="0">
                          <a:latin typeface="Verdana" panose="020B0604030504040204" pitchFamily="34" charset="0"/>
                          <a:ea typeface="Verdana" panose="020B0604030504040204" pitchFamily="34" charset="0"/>
                        </a:rPr>
                        <a:t>Key notes</a:t>
                      </a:r>
                    </a:p>
                  </a:txBody>
                  <a:tcPr marL="104395" marR="104395" marT="52197" marB="52197" anchor="ctr">
                    <a:solidFill>
                      <a:srgbClr val="AFCEEB"/>
                    </a:solidFill>
                  </a:tcPr>
                </a:tc>
                <a:tc hMerge="1">
                  <a:txBody>
                    <a:bodyPr/>
                    <a:lstStyle/>
                    <a:p>
                      <a:endParaRPr lang="en-GB"/>
                    </a:p>
                  </a:txBody>
                  <a:tcPr/>
                </a:tc>
                <a:extLst>
                  <a:ext uri="{0D108BD9-81ED-4DB2-BD59-A6C34878D82A}">
                    <a16:rowId xmlns:a16="http://schemas.microsoft.com/office/drawing/2014/main" val="271302750"/>
                  </a:ext>
                </a:extLst>
              </a:tr>
              <a:tr h="2399031">
                <a:tc>
                  <a:txBody>
                    <a:bodyPr/>
                    <a:lstStyle/>
                    <a:p>
                      <a:pPr marL="0" lvl="0" indent="0" algn="l">
                        <a:lnSpc>
                          <a:spcPct val="100000"/>
                        </a:lnSpc>
                        <a:buNone/>
                      </a:pPr>
                      <a:r>
                        <a:rPr lang="en-US" sz="2000" dirty="0">
                          <a:latin typeface="Verdana" panose="020B0604030504040204" pitchFamily="34" charset="0"/>
                          <a:ea typeface="Verdana" panose="020B0604030504040204" pitchFamily="34" charset="0"/>
                        </a:rPr>
                        <a:t>Lower GI</a:t>
                      </a:r>
                    </a:p>
                  </a:txBody>
                  <a:tcPr marL="73946" marR="73946" marT="36972" marB="36972" anchor="ctr">
                    <a:solidFill>
                      <a:srgbClr val="AFCEEB"/>
                    </a:solidFill>
                  </a:tcPr>
                </a:tc>
                <a:tc>
                  <a:txBody>
                    <a:bodyPr/>
                    <a:lstStyle/>
                    <a:p>
                      <a:pPr marL="0" lvl="0" indent="0">
                        <a:buFont typeface="Arial" panose="020B0604020202020204" pitchFamily="34" charset="0"/>
                        <a:buNone/>
                      </a:pPr>
                      <a:endParaRPr lang="en-GB" sz="1800" dirty="0">
                        <a:solidFill>
                          <a:schemeClr val="dk1"/>
                        </a:solidFill>
                        <a:effectLst/>
                        <a:latin typeface="+mn-lt"/>
                        <a:ea typeface="+mn-ea"/>
                        <a:cs typeface="+mn-cs"/>
                      </a:endParaRPr>
                    </a:p>
                    <a:p>
                      <a:pPr marL="285750" lvl="0" indent="-285750">
                        <a:buFont typeface="Arial" panose="020B0604020202020204" pitchFamily="34" charset="0"/>
                        <a:buChar char="•"/>
                      </a:pPr>
                      <a:r>
                        <a:rPr lang="en-GB" sz="1800" dirty="0">
                          <a:solidFill>
                            <a:schemeClr val="dk1"/>
                          </a:solidFill>
                          <a:effectLst/>
                          <a:latin typeface="+mn-lt"/>
                          <a:ea typeface="+mn-ea"/>
                          <a:cs typeface="+mn-cs"/>
                        </a:rPr>
                        <a:t>First OP waits maintained under two weeks for both surgery and gastroenterology.</a:t>
                      </a:r>
                    </a:p>
                    <a:p>
                      <a:pPr marL="285750" lvl="0" indent="-285750">
                        <a:buFont typeface="Arial" panose="020B0604020202020204" pitchFamily="34" charset="0"/>
                        <a:buChar char="•"/>
                      </a:pPr>
                      <a:r>
                        <a:rPr lang="en-GB" sz="1800" dirty="0">
                          <a:solidFill>
                            <a:schemeClr val="dk1"/>
                          </a:solidFill>
                          <a:effectLst/>
                          <a:latin typeface="+mn-lt"/>
                          <a:ea typeface="+mn-ea"/>
                          <a:cs typeface="+mn-cs"/>
                        </a:rPr>
                        <a:t>CAN 5 accelerated diagnostic pathway for patients with suspected malignancy at endoscopy (same or next day CT, histology within 5 days)</a:t>
                      </a:r>
                    </a:p>
                    <a:p>
                      <a:pPr marL="285750" lvl="0" indent="-285750">
                        <a:buFont typeface="Arial" panose="020B0604020202020204" pitchFamily="34" charset="0"/>
                        <a:buChar char="•"/>
                      </a:pPr>
                      <a:r>
                        <a:rPr lang="en-GB" sz="1800" dirty="0">
                          <a:solidFill>
                            <a:schemeClr val="dk1"/>
                          </a:solidFill>
                          <a:effectLst/>
                          <a:latin typeface="+mn-lt"/>
                          <a:ea typeface="+mn-ea"/>
                          <a:cs typeface="+mn-cs"/>
                        </a:rPr>
                        <a:t>Bowel Screening volumes increasing (age inclusion for screening lowered), screening pathway timelines are not aligned with the SCP.  Lack of screening accredited endoscopists  </a:t>
                      </a:r>
                    </a:p>
                    <a:p>
                      <a:pPr marL="285750" lvl="0" indent="-285750">
                        <a:buFont typeface="Arial" panose="020B0604020202020204" pitchFamily="34" charset="0"/>
                        <a:buChar char="•"/>
                      </a:pPr>
                      <a:r>
                        <a:rPr lang="en-GB" sz="1800" dirty="0">
                          <a:solidFill>
                            <a:schemeClr val="dk1"/>
                          </a:solidFill>
                          <a:effectLst/>
                          <a:latin typeface="+mn-lt"/>
                          <a:ea typeface="+mn-ea"/>
                          <a:cs typeface="+mn-cs"/>
                        </a:rPr>
                        <a:t>Meeting chaired by Dr Mark Ramsey 11/09/2025, involving services and clinical leads.  There is a need to think differently about how we are targeting improvement in this tumour site, despite hard work and effort, we are not seeing improvement in breaches and backlog.  Issues remain primarily within the diagnostic/to decision treat phase of the pathway, including need to review MDT working, a follow up meeting is arranged to agree approach, likely a formal time-out to be arranged.  </a:t>
                      </a:r>
                    </a:p>
                    <a:p>
                      <a:pPr marL="285750" lvl="0" indent="-285750">
                        <a:buFont typeface="Arial" panose="020B0604020202020204" pitchFamily="34" charset="0"/>
                        <a:buChar char="•"/>
                      </a:pPr>
                      <a:r>
                        <a:rPr lang="en-GB" sz="1800" dirty="0">
                          <a:solidFill>
                            <a:schemeClr val="dk1"/>
                          </a:solidFill>
                          <a:effectLst/>
                          <a:latin typeface="+mn-lt"/>
                          <a:ea typeface="+mn-ea"/>
                          <a:cs typeface="+mn-cs"/>
                        </a:rPr>
                        <a:t>Need to formalise appointment of new MDT Lead.  Discussion with lead and coordinator to take place w/c 15</a:t>
                      </a:r>
                      <a:r>
                        <a:rPr lang="en-GB" sz="1800" baseline="30000" dirty="0">
                          <a:solidFill>
                            <a:schemeClr val="dk1"/>
                          </a:solidFill>
                          <a:effectLst/>
                          <a:latin typeface="+mn-lt"/>
                          <a:ea typeface="+mn-ea"/>
                          <a:cs typeface="+mn-cs"/>
                        </a:rPr>
                        <a:t>th</a:t>
                      </a:r>
                      <a:r>
                        <a:rPr lang="en-GB" sz="1800" dirty="0">
                          <a:solidFill>
                            <a:schemeClr val="dk1"/>
                          </a:solidFill>
                          <a:effectLst/>
                          <a:latin typeface="+mn-lt"/>
                          <a:ea typeface="+mn-ea"/>
                          <a:cs typeface="+mn-cs"/>
                        </a:rPr>
                        <a:t> September, exploring opportunities to support MDM efficiency.</a:t>
                      </a:r>
                    </a:p>
                    <a:p>
                      <a:pPr marL="0" lvl="0" indent="0" algn="l">
                        <a:lnSpc>
                          <a:spcPct val="100000"/>
                        </a:lnSpc>
                        <a:buNone/>
                      </a:pPr>
                      <a:endParaRPr lang="en-US" sz="2000" dirty="0">
                        <a:latin typeface="Verdana" panose="020B0604030504040204" pitchFamily="34" charset="0"/>
                        <a:ea typeface="Verdana" panose="020B0604030504040204" pitchFamily="34" charset="0"/>
                      </a:endParaRPr>
                    </a:p>
                  </a:txBody>
                  <a:tcPr marL="73946" marR="73946" marT="36972" marB="36972" anchor="ctr">
                    <a:solidFill>
                      <a:schemeClr val="bg1"/>
                    </a:solidFill>
                  </a:tcPr>
                </a:tc>
                <a:tc>
                  <a:txBody>
                    <a:bodyPr/>
                    <a:lstStyle/>
                    <a:p>
                      <a:pPr marL="0" lvl="0" indent="0" algn="l">
                        <a:lnSpc>
                          <a:spcPct val="100000"/>
                        </a:lnSpc>
                        <a:buNone/>
                      </a:pPr>
                      <a:endParaRPr lang="en-US" sz="2000" dirty="0">
                        <a:latin typeface="Verdana" panose="020B0604030504040204" pitchFamily="34" charset="0"/>
                        <a:ea typeface="Verdana" panose="020B0604030504040204" pitchFamily="34" charset="0"/>
                      </a:endParaRPr>
                    </a:p>
                  </a:txBody>
                  <a:tcPr marL="73946" marR="73946" marT="36972" marB="36972" anchor="ctr">
                    <a:solidFill>
                      <a:schemeClr val="bg1"/>
                    </a:solidFill>
                  </a:tcPr>
                </a:tc>
                <a:extLst>
                  <a:ext uri="{0D108BD9-81ED-4DB2-BD59-A6C34878D82A}">
                    <a16:rowId xmlns:a16="http://schemas.microsoft.com/office/drawing/2014/main" val="941816535"/>
                  </a:ext>
                </a:extLst>
              </a:tr>
              <a:tr h="2399031">
                <a:tc>
                  <a:txBody>
                    <a:bodyPr/>
                    <a:lstStyle/>
                    <a:p>
                      <a:pPr marL="0" lvl="0" indent="0" algn="l">
                        <a:lnSpc>
                          <a:spcPct val="100000"/>
                        </a:lnSpc>
                        <a:buNone/>
                      </a:pPr>
                      <a:r>
                        <a:rPr lang="en-US" sz="2000" dirty="0">
                          <a:latin typeface="Verdana" panose="020B0604030504040204" pitchFamily="34" charset="0"/>
                          <a:ea typeface="Verdana" panose="020B0604030504040204" pitchFamily="34" charset="0"/>
                        </a:rPr>
                        <a:t>Gynaecological</a:t>
                      </a:r>
                    </a:p>
                  </a:txBody>
                  <a:tcPr marL="73946" marR="73946" marT="36972" marB="36972" anchor="ctr">
                    <a:solidFill>
                      <a:srgbClr val="AFCEEB"/>
                    </a:solidFill>
                  </a:tcPr>
                </a:tc>
                <a:tc>
                  <a:txBody>
                    <a:bodyPr/>
                    <a:lstStyle/>
                    <a:p>
                      <a:pPr marL="285750" lvl="0" indent="-285750">
                        <a:buFont typeface="Arial" panose="020B0604020202020204" pitchFamily="34" charset="0"/>
                        <a:buChar char="•"/>
                      </a:pPr>
                      <a:r>
                        <a:rPr lang="en-GB" sz="1800" dirty="0">
                          <a:solidFill>
                            <a:schemeClr val="dk1"/>
                          </a:solidFill>
                          <a:effectLst/>
                          <a:latin typeface="+mn-lt"/>
                          <a:ea typeface="+mn-ea"/>
                          <a:cs typeface="+mn-cs"/>
                        </a:rPr>
                        <a:t>Outpatient waits increased a little in July and August, primarily within </a:t>
                      </a:r>
                      <a:r>
                        <a:rPr lang="en-GB" sz="1800" dirty="0" err="1">
                          <a:solidFill>
                            <a:schemeClr val="dk1"/>
                          </a:solidFill>
                          <a:effectLst/>
                          <a:latin typeface="+mn-lt"/>
                          <a:ea typeface="+mn-ea"/>
                          <a:cs typeface="+mn-cs"/>
                        </a:rPr>
                        <a:t>gynae-oncology</a:t>
                      </a:r>
                      <a:r>
                        <a:rPr lang="en-GB" sz="1800" dirty="0">
                          <a:solidFill>
                            <a:schemeClr val="dk1"/>
                          </a:solidFill>
                          <a:effectLst/>
                          <a:latin typeface="+mn-lt"/>
                          <a:ea typeface="+mn-ea"/>
                          <a:cs typeface="+mn-cs"/>
                        </a:rPr>
                        <a:t> due to extended consultant annual leave. Service reports the backlog is now resolved.</a:t>
                      </a:r>
                    </a:p>
                    <a:p>
                      <a:pPr marL="285750" lvl="0" indent="-285750">
                        <a:buFont typeface="Arial" panose="020B0604020202020204" pitchFamily="34" charset="0"/>
                        <a:buChar char="•"/>
                      </a:pPr>
                      <a:r>
                        <a:rPr lang="en-GB" sz="1800" dirty="0">
                          <a:solidFill>
                            <a:schemeClr val="dk1"/>
                          </a:solidFill>
                          <a:effectLst/>
                          <a:latin typeface="+mn-lt"/>
                          <a:ea typeface="+mn-ea"/>
                          <a:cs typeface="+mn-cs"/>
                        </a:rPr>
                        <a:t>PMB waits are approx. 2 weeks</a:t>
                      </a:r>
                    </a:p>
                    <a:p>
                      <a:pPr marL="285750" lvl="0" indent="-285750">
                        <a:buFont typeface="Arial" panose="020B0604020202020204" pitchFamily="34" charset="0"/>
                        <a:buChar char="•"/>
                      </a:pPr>
                      <a:r>
                        <a:rPr lang="en-GB" sz="1800" dirty="0">
                          <a:solidFill>
                            <a:schemeClr val="dk1"/>
                          </a:solidFill>
                          <a:effectLst/>
                          <a:latin typeface="+mn-lt"/>
                          <a:ea typeface="+mn-ea"/>
                          <a:cs typeface="+mn-cs"/>
                        </a:rPr>
                        <a:t>A locum surgeon has been working with the </a:t>
                      </a:r>
                      <a:r>
                        <a:rPr lang="en-GB" sz="1800" dirty="0" err="1">
                          <a:solidFill>
                            <a:schemeClr val="dk1"/>
                          </a:solidFill>
                          <a:effectLst/>
                          <a:latin typeface="+mn-lt"/>
                          <a:ea typeface="+mn-ea"/>
                          <a:cs typeface="+mn-cs"/>
                        </a:rPr>
                        <a:t>gynae-oncology</a:t>
                      </a:r>
                      <a:r>
                        <a:rPr lang="en-GB" sz="1800" dirty="0">
                          <a:solidFill>
                            <a:schemeClr val="dk1"/>
                          </a:solidFill>
                          <a:effectLst/>
                          <a:latin typeface="+mn-lt"/>
                          <a:ea typeface="+mn-ea"/>
                          <a:cs typeface="+mn-cs"/>
                        </a:rPr>
                        <a:t> team, this is to remain in place through Q2 to end of financial year, expecting long term provision of gynaecological cancer services to continue to progress through to implementation from April 2026.</a:t>
                      </a:r>
                      <a:endParaRPr lang="en-GB" sz="1600" dirty="0">
                        <a:solidFill>
                          <a:schemeClr val="dk1"/>
                        </a:solidFill>
                        <a:effectLst/>
                        <a:latin typeface="+mn-lt"/>
                        <a:ea typeface="+mn-ea"/>
                        <a:cs typeface="+mn-cs"/>
                      </a:endParaRPr>
                    </a:p>
                    <a:p>
                      <a:pPr marL="742996" lvl="1" indent="-285750">
                        <a:buFont typeface="Arial" panose="020B0604020202020204" pitchFamily="34" charset="0"/>
                        <a:buChar char="•"/>
                      </a:pPr>
                      <a:r>
                        <a:rPr lang="en-GB" sz="1800" b="1" dirty="0">
                          <a:solidFill>
                            <a:schemeClr val="dk1"/>
                          </a:solidFill>
                          <a:effectLst/>
                          <a:latin typeface="+mn-lt"/>
                          <a:ea typeface="+mn-ea"/>
                          <a:cs typeface="+mn-cs"/>
                        </a:rPr>
                        <a:t>Phase 1 – Preparation &amp; Communication (August 2025 – October 2025) - </a:t>
                      </a:r>
                      <a:r>
                        <a:rPr lang="en-GB" sz="1800" dirty="0">
                          <a:solidFill>
                            <a:schemeClr val="dk1"/>
                          </a:solidFill>
                          <a:effectLst/>
                          <a:latin typeface="+mn-lt"/>
                          <a:ea typeface="+mn-ea"/>
                          <a:cs typeface="+mn-cs"/>
                        </a:rPr>
                        <a:t>Data gathering, engagement strategies</a:t>
                      </a:r>
                      <a:endParaRPr lang="en-GB" sz="1600" b="0" dirty="0">
                        <a:solidFill>
                          <a:schemeClr val="dk1"/>
                        </a:solidFill>
                        <a:effectLst/>
                        <a:latin typeface="+mn-lt"/>
                        <a:ea typeface="+mn-ea"/>
                        <a:cs typeface="+mn-cs"/>
                      </a:endParaRPr>
                    </a:p>
                    <a:p>
                      <a:pPr marL="742996" lvl="1" indent="-285750">
                        <a:buFont typeface="Arial" panose="020B0604020202020204" pitchFamily="34" charset="0"/>
                        <a:buChar char="•"/>
                      </a:pPr>
                      <a:r>
                        <a:rPr lang="en-GB" sz="1800" b="1" dirty="0">
                          <a:solidFill>
                            <a:schemeClr val="dk1"/>
                          </a:solidFill>
                          <a:effectLst/>
                          <a:latin typeface="+mn-lt"/>
                          <a:ea typeface="+mn-ea"/>
                          <a:cs typeface="+mn-cs"/>
                        </a:rPr>
                        <a:t>Phase 2 – Business Case Development (October 2025 – January 2026) - </a:t>
                      </a:r>
                      <a:r>
                        <a:rPr lang="en-GB" sz="1800" dirty="0">
                          <a:solidFill>
                            <a:schemeClr val="dk1"/>
                          </a:solidFill>
                          <a:effectLst/>
                          <a:latin typeface="+mn-lt"/>
                          <a:ea typeface="+mn-ea"/>
                          <a:cs typeface="+mn-cs"/>
                        </a:rPr>
                        <a:t>Model development with stakeholders including 6-week public engagement</a:t>
                      </a:r>
                      <a:endParaRPr lang="en-GB" sz="1600" dirty="0">
                        <a:solidFill>
                          <a:schemeClr val="dk1"/>
                        </a:solidFill>
                        <a:effectLst/>
                        <a:latin typeface="+mn-lt"/>
                        <a:ea typeface="+mn-ea"/>
                        <a:cs typeface="+mn-cs"/>
                      </a:endParaRPr>
                    </a:p>
                    <a:p>
                      <a:pPr marL="742996" lvl="1" indent="-285750">
                        <a:buFont typeface="Arial" panose="020B0604020202020204" pitchFamily="34" charset="0"/>
                        <a:buChar char="•"/>
                      </a:pPr>
                      <a:r>
                        <a:rPr lang="en-GB" sz="1800" b="1" dirty="0">
                          <a:solidFill>
                            <a:schemeClr val="dk1"/>
                          </a:solidFill>
                          <a:effectLst/>
                          <a:latin typeface="+mn-lt"/>
                          <a:ea typeface="+mn-ea"/>
                          <a:cs typeface="+mn-cs"/>
                        </a:rPr>
                        <a:t>Phase 3 – Launch Plan (January 2026 – March 2026) - </a:t>
                      </a:r>
                      <a:r>
                        <a:rPr lang="en-GB" sz="1800" dirty="0">
                          <a:solidFill>
                            <a:schemeClr val="dk1"/>
                          </a:solidFill>
                          <a:effectLst/>
                          <a:latin typeface="+mn-lt"/>
                          <a:ea typeface="+mn-ea"/>
                          <a:cs typeface="+mn-cs"/>
                        </a:rPr>
                        <a:t>Operationalise planning</a:t>
                      </a:r>
                      <a:endParaRPr lang="en-GB" sz="1600" dirty="0">
                        <a:solidFill>
                          <a:schemeClr val="dk1"/>
                        </a:solidFill>
                        <a:effectLst/>
                        <a:latin typeface="+mn-lt"/>
                        <a:ea typeface="+mn-ea"/>
                        <a:cs typeface="+mn-cs"/>
                      </a:endParaRPr>
                    </a:p>
                    <a:p>
                      <a:pPr marL="285750" lvl="0" indent="-285750">
                        <a:buFont typeface="Arial" panose="020B0604020202020204" pitchFamily="34" charset="0"/>
                        <a:buChar char="•"/>
                      </a:pPr>
                      <a:r>
                        <a:rPr lang="en-GB" sz="1800" dirty="0">
                          <a:solidFill>
                            <a:schemeClr val="dk1"/>
                          </a:solidFill>
                          <a:effectLst/>
                          <a:latin typeface="+mn-lt"/>
                          <a:ea typeface="+mn-ea"/>
                          <a:cs typeface="+mn-cs"/>
                        </a:rPr>
                        <a:t>A Obs &amp; Gynae consultant post was advertised, we successfully appointed with Professor Margarit who is experienced in a unit lead capacity, joining in November 2025.</a:t>
                      </a:r>
                      <a:endParaRPr lang="en-US" sz="2000" dirty="0">
                        <a:latin typeface="Verdana" panose="020B0604030504040204" pitchFamily="34" charset="0"/>
                        <a:ea typeface="Verdana" panose="020B0604030504040204" pitchFamily="34" charset="0"/>
                      </a:endParaRPr>
                    </a:p>
                  </a:txBody>
                  <a:tcPr marL="73946" marR="73946" marT="36972" marB="36972" anchor="ctr">
                    <a:solidFill>
                      <a:schemeClr val="bg1"/>
                    </a:solidFill>
                  </a:tcPr>
                </a:tc>
                <a:tc>
                  <a:txBody>
                    <a:bodyPr/>
                    <a:lstStyle/>
                    <a:p>
                      <a:pPr marL="285750" lvl="0" indent="-285750">
                        <a:buFont typeface="Arial" panose="020B0604020202020204" pitchFamily="34" charset="0"/>
                        <a:buChar char="•"/>
                      </a:pPr>
                      <a:endParaRPr lang="en-US" sz="2000" dirty="0">
                        <a:latin typeface="Verdana" panose="020B0604030504040204" pitchFamily="34" charset="0"/>
                        <a:ea typeface="Verdana" panose="020B0604030504040204" pitchFamily="34" charset="0"/>
                      </a:endParaRPr>
                    </a:p>
                  </a:txBody>
                  <a:tcPr marL="73946" marR="73946" marT="36972" marB="36972" anchor="ctr">
                    <a:solidFill>
                      <a:schemeClr val="bg1"/>
                    </a:solidFill>
                  </a:tcPr>
                </a:tc>
                <a:extLst>
                  <a:ext uri="{0D108BD9-81ED-4DB2-BD59-A6C34878D82A}">
                    <a16:rowId xmlns:a16="http://schemas.microsoft.com/office/drawing/2014/main" val="2094723040"/>
                  </a:ext>
                </a:extLst>
              </a:tr>
            </a:tbl>
          </a:graphicData>
        </a:graphic>
      </p:graphicFrame>
      <p:graphicFrame>
        <p:nvGraphicFramePr>
          <p:cNvPr id="2" name="Chart 1">
            <a:extLst>
              <a:ext uri="{FF2B5EF4-FFF2-40B4-BE49-F238E27FC236}">
                <a16:creationId xmlns:a16="http://schemas.microsoft.com/office/drawing/2014/main" id="{A477EAEA-E682-BB9B-D7F4-8BF54D22C4C7}"/>
              </a:ext>
            </a:extLst>
          </p:cNvPr>
          <p:cNvGraphicFramePr>
            <a:graphicFrameLocks noGrp="1"/>
          </p:cNvGraphicFramePr>
          <p:nvPr/>
        </p:nvGraphicFramePr>
        <p:xfrm>
          <a:off x="11500644" y="1783156"/>
          <a:ext cx="8142042" cy="4491029"/>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5" name="Chart 4">
            <a:extLst>
              <a:ext uri="{FF2B5EF4-FFF2-40B4-BE49-F238E27FC236}">
                <a16:creationId xmlns:a16="http://schemas.microsoft.com/office/drawing/2014/main" id="{D877DB0B-2A39-4A9C-1A78-77234B3A016B}"/>
              </a:ext>
            </a:extLst>
          </p:cNvPr>
          <p:cNvGraphicFramePr>
            <a:graphicFrameLocks/>
          </p:cNvGraphicFramePr>
          <p:nvPr/>
        </p:nvGraphicFramePr>
        <p:xfrm>
          <a:off x="11500644" y="6721475"/>
          <a:ext cx="8142042" cy="4491029"/>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1603439278"/>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8425DB9-7FAA-004D-3EF4-7F9930D2520F}"/>
            </a:ext>
          </a:extLst>
        </p:cNvPr>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99E06877-90C3-9C4C-2307-6F8D06698FAD}"/>
              </a:ext>
            </a:extLst>
          </p:cNvPr>
          <p:cNvSpPr>
            <a:spLocks noGrp="1"/>
          </p:cNvSpPr>
          <p:nvPr>
            <p:ph type="sldNum" sz="quarter" idx="12"/>
          </p:nvPr>
        </p:nvSpPr>
        <p:spPr/>
        <p:txBody>
          <a:bodyPr/>
          <a:lstStyle/>
          <a:p>
            <a:pPr marL="0" marR="0" lvl="0" indent="0" algn="l" defTabSz="521964" rtl="0" eaLnBrk="1" fontAlgn="auto" latinLnBrk="0" hangingPunct="1">
              <a:lnSpc>
                <a:spcPct val="100000"/>
              </a:lnSpc>
              <a:spcBef>
                <a:spcPts val="0"/>
              </a:spcBef>
              <a:spcAft>
                <a:spcPts val="0"/>
              </a:spcAft>
              <a:buClrTx/>
              <a:buSzTx/>
              <a:buFontTx/>
              <a:buNone/>
              <a:tabLst/>
              <a:defRPr/>
            </a:pPr>
            <a:fld id="{1B571774-39BD-4D3C-8315-35C0B43D4F9A}" type="slidenum">
              <a:rPr kumimoji="0" lang="en-GB" sz="1800" b="0" i="0" u="none" strike="noStrike" kern="1200" cap="none" spc="0" normalizeH="0" baseline="0" noProof="0">
                <a:ln>
                  <a:noFill/>
                </a:ln>
                <a:solidFill>
                  <a:prstClr val="black">
                    <a:tint val="82000"/>
                  </a:prstClr>
                </a:solidFill>
                <a:effectLst/>
                <a:uLnTx/>
                <a:uFillTx/>
                <a:latin typeface="Aptos" panose="02110004020202020204"/>
                <a:ea typeface="+mn-ea"/>
                <a:cs typeface="+mn-cs"/>
              </a:rPr>
              <a:pPr marL="0" marR="0" lvl="0" indent="0" algn="l" defTabSz="521964" rtl="0" eaLnBrk="1" fontAlgn="auto" latinLnBrk="0" hangingPunct="1">
                <a:lnSpc>
                  <a:spcPct val="100000"/>
                </a:lnSpc>
                <a:spcBef>
                  <a:spcPts val="0"/>
                </a:spcBef>
                <a:spcAft>
                  <a:spcPts val="0"/>
                </a:spcAft>
                <a:buClrTx/>
                <a:buSzTx/>
                <a:buFontTx/>
                <a:buNone/>
                <a:tabLst/>
                <a:defRPr/>
              </a:pPr>
              <a:t>49</a:t>
            </a:fld>
            <a:endParaRPr kumimoji="0" lang="en-GB" sz="1800" b="0" i="0" u="none" strike="noStrike" kern="1200" cap="none" spc="0" normalizeH="0" baseline="0" noProof="0">
              <a:ln>
                <a:noFill/>
              </a:ln>
              <a:solidFill>
                <a:prstClr val="black">
                  <a:tint val="82000"/>
                </a:prstClr>
              </a:solidFill>
              <a:effectLst/>
              <a:uLnTx/>
              <a:uFillTx/>
              <a:latin typeface="Aptos" panose="02110004020202020204"/>
              <a:ea typeface="+mn-ea"/>
              <a:cs typeface="+mn-cs"/>
            </a:endParaRPr>
          </a:p>
        </p:txBody>
      </p:sp>
      <p:graphicFrame>
        <p:nvGraphicFramePr>
          <p:cNvPr id="6" name="Table 5">
            <a:extLst>
              <a:ext uri="{FF2B5EF4-FFF2-40B4-BE49-F238E27FC236}">
                <a16:creationId xmlns:a16="http://schemas.microsoft.com/office/drawing/2014/main" id="{B2CD7DDE-B9C3-5FEC-D7B0-F3A4055BA397}"/>
              </a:ext>
            </a:extLst>
          </p:cNvPr>
          <p:cNvGraphicFramePr>
            <a:graphicFrameLocks noGrp="1"/>
          </p:cNvGraphicFramePr>
          <p:nvPr>
            <p:extLst>
              <p:ext uri="{D42A27DB-BD31-4B8C-83A1-F6EECF244321}">
                <p14:modId xmlns:p14="http://schemas.microsoft.com/office/powerpoint/2010/main" val="1888562389"/>
              </p:ext>
            </p:extLst>
          </p:nvPr>
        </p:nvGraphicFramePr>
        <p:xfrm>
          <a:off x="261144" y="218537"/>
          <a:ext cx="19583400" cy="10872276"/>
        </p:xfrm>
        <a:graphic>
          <a:graphicData uri="http://schemas.openxmlformats.org/drawingml/2006/table">
            <a:tbl>
              <a:tblPr firstRow="1" bandRow="1">
                <a:tableStyleId>{5C22544A-7EE6-4342-B048-85BDC9FD1C3A}</a:tableStyleId>
              </a:tblPr>
              <a:tblGrid>
                <a:gridCol w="1866900">
                  <a:extLst>
                    <a:ext uri="{9D8B030D-6E8A-4147-A177-3AD203B41FA5}">
                      <a16:colId xmlns:a16="http://schemas.microsoft.com/office/drawing/2014/main" val="660515521"/>
                    </a:ext>
                  </a:extLst>
                </a:gridCol>
                <a:gridCol w="8858250">
                  <a:extLst>
                    <a:ext uri="{9D8B030D-6E8A-4147-A177-3AD203B41FA5}">
                      <a16:colId xmlns:a16="http://schemas.microsoft.com/office/drawing/2014/main" val="3751658316"/>
                    </a:ext>
                  </a:extLst>
                </a:gridCol>
                <a:gridCol w="457200">
                  <a:extLst>
                    <a:ext uri="{9D8B030D-6E8A-4147-A177-3AD203B41FA5}">
                      <a16:colId xmlns:a16="http://schemas.microsoft.com/office/drawing/2014/main" val="2326619240"/>
                    </a:ext>
                  </a:extLst>
                </a:gridCol>
                <a:gridCol w="8401050">
                  <a:extLst>
                    <a:ext uri="{9D8B030D-6E8A-4147-A177-3AD203B41FA5}">
                      <a16:colId xmlns:a16="http://schemas.microsoft.com/office/drawing/2014/main" val="532371239"/>
                    </a:ext>
                  </a:extLst>
                </a:gridCol>
              </a:tblGrid>
              <a:tr h="335608">
                <a:tc gridSpan="4">
                  <a:txBody>
                    <a:bodyPr/>
                    <a:lstStyle/>
                    <a:p>
                      <a:pPr algn="just"/>
                      <a:r>
                        <a:rPr lang="en-GB" sz="1800" b="1" dirty="0">
                          <a:latin typeface="Verdana" panose="020B0604030504040204" pitchFamily="34" charset="0"/>
                          <a:ea typeface="Verdana" panose="020B0604030504040204" pitchFamily="34" charset="0"/>
                        </a:rPr>
                        <a:t>Top 5 Tumour sites</a:t>
                      </a:r>
                    </a:p>
                  </a:txBody>
                  <a:tcPr marL="104395" marR="104395" marT="52197" marB="52197" anchor="ctr">
                    <a:solidFill>
                      <a:srgbClr val="7EB0DE"/>
                    </a:solidFill>
                  </a:tcPr>
                </a:tc>
                <a:tc hMerge="1">
                  <a:txBody>
                    <a:bodyPr/>
                    <a:lstStyle/>
                    <a:p>
                      <a:endParaRPr lang="en-GB"/>
                    </a:p>
                  </a:txBody>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3969127485"/>
                  </a:ext>
                </a:extLst>
              </a:tr>
              <a:tr h="288521">
                <a:tc>
                  <a:txBody>
                    <a:bodyPr/>
                    <a:lstStyle/>
                    <a:p>
                      <a:pPr algn="just"/>
                      <a:r>
                        <a:rPr lang="en-GB" sz="1800" b="1" dirty="0">
                          <a:latin typeface="Verdana" panose="020B0604030504040204" pitchFamily="34" charset="0"/>
                          <a:ea typeface="Verdana" panose="020B0604030504040204" pitchFamily="34" charset="0"/>
                        </a:rPr>
                        <a:t>Tumour Site</a:t>
                      </a:r>
                    </a:p>
                  </a:txBody>
                  <a:tcPr marL="104395" marR="104395" marT="52197" marB="52197" anchor="ctr">
                    <a:solidFill>
                      <a:srgbClr val="AFCEEB"/>
                    </a:solidFill>
                  </a:tcPr>
                </a:tc>
                <a:tc gridSpan="3">
                  <a:txBody>
                    <a:bodyPr/>
                    <a:lstStyle/>
                    <a:p>
                      <a:pPr algn="just"/>
                      <a:r>
                        <a:rPr lang="en-GB" sz="1800" b="1" dirty="0">
                          <a:latin typeface="Verdana" panose="020B0604030504040204" pitchFamily="34" charset="0"/>
                          <a:ea typeface="Verdana" panose="020B0604030504040204" pitchFamily="34" charset="0"/>
                        </a:rPr>
                        <a:t>Key notes</a:t>
                      </a:r>
                    </a:p>
                  </a:txBody>
                  <a:tcPr marL="104395" marR="104395" marT="52197" marB="52197" anchor="ctr">
                    <a:solidFill>
                      <a:srgbClr val="AFCEEB"/>
                    </a:solidFill>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271302750"/>
                  </a:ext>
                </a:extLst>
              </a:tr>
              <a:tr h="3632363">
                <a:tc>
                  <a:txBody>
                    <a:bodyPr/>
                    <a:lstStyle/>
                    <a:p>
                      <a:pPr marL="0" lvl="0" indent="0" algn="l">
                        <a:lnSpc>
                          <a:spcPct val="100000"/>
                        </a:lnSpc>
                        <a:buNone/>
                      </a:pPr>
                      <a:r>
                        <a:rPr lang="en-US" sz="2000" dirty="0">
                          <a:latin typeface="Verdana" panose="020B0604030504040204" pitchFamily="34" charset="0"/>
                          <a:ea typeface="Verdana" panose="020B0604030504040204" pitchFamily="34" charset="0"/>
                        </a:rPr>
                        <a:t>Urological</a:t>
                      </a:r>
                    </a:p>
                  </a:txBody>
                  <a:tcPr marL="73946" marR="73946" marT="36972" marB="36972" anchor="ctr">
                    <a:solidFill>
                      <a:srgbClr val="AFCEEB"/>
                    </a:solidFill>
                  </a:tcPr>
                </a:tc>
                <a:tc gridSpan="2">
                  <a:txBody>
                    <a:bodyPr/>
                    <a:lstStyle/>
                    <a:p>
                      <a:pPr marL="285750" lvl="0" indent="-285750">
                        <a:buFont typeface="Arial" panose="020B0604020202020204" pitchFamily="34" charset="0"/>
                        <a:buChar char="•"/>
                      </a:pPr>
                      <a:r>
                        <a:rPr lang="en-GB" sz="1800" dirty="0">
                          <a:solidFill>
                            <a:schemeClr val="dk1"/>
                          </a:solidFill>
                          <a:effectLst/>
                          <a:latin typeface="+mn-lt"/>
                          <a:ea typeface="+mn-ea"/>
                          <a:cs typeface="+mn-cs"/>
                        </a:rPr>
                        <a:t>OP capacity review (new and follow-up, including virtual appointments) is required</a:t>
                      </a:r>
                      <a:endParaRPr lang="en-GB" sz="1600" dirty="0">
                        <a:solidFill>
                          <a:schemeClr val="dk1"/>
                        </a:solidFill>
                        <a:effectLst/>
                        <a:latin typeface="+mn-lt"/>
                        <a:ea typeface="+mn-ea"/>
                        <a:cs typeface="+mn-cs"/>
                      </a:endParaRPr>
                    </a:p>
                    <a:p>
                      <a:pPr marL="285750" lvl="0" indent="-285750">
                        <a:buFont typeface="Arial" panose="020B0604020202020204" pitchFamily="34" charset="0"/>
                        <a:buChar char="•"/>
                      </a:pPr>
                      <a:r>
                        <a:rPr lang="en-GB" sz="1800" dirty="0">
                          <a:solidFill>
                            <a:schemeClr val="dk1"/>
                          </a:solidFill>
                          <a:effectLst/>
                          <a:latin typeface="+mn-lt"/>
                          <a:ea typeface="+mn-ea"/>
                          <a:cs typeface="+mn-cs"/>
                        </a:rPr>
                        <a:t>Prostate diagnostic improvements.  Service Manager is due to present to the clinical team at audit meeting w/c 15</a:t>
                      </a:r>
                      <a:r>
                        <a:rPr lang="en-GB" sz="1800" baseline="30000" dirty="0">
                          <a:solidFill>
                            <a:schemeClr val="dk1"/>
                          </a:solidFill>
                          <a:effectLst/>
                          <a:latin typeface="+mn-lt"/>
                          <a:ea typeface="+mn-ea"/>
                          <a:cs typeface="+mn-cs"/>
                        </a:rPr>
                        <a:t>th</a:t>
                      </a:r>
                      <a:r>
                        <a:rPr lang="en-GB" sz="1800" dirty="0">
                          <a:solidFill>
                            <a:schemeClr val="dk1"/>
                          </a:solidFill>
                          <a:effectLst/>
                          <a:latin typeface="+mn-lt"/>
                          <a:ea typeface="+mn-ea"/>
                          <a:cs typeface="+mn-cs"/>
                        </a:rPr>
                        <a:t> September.</a:t>
                      </a:r>
                      <a:endParaRPr lang="en-GB" sz="1600" dirty="0">
                        <a:solidFill>
                          <a:schemeClr val="dk1"/>
                        </a:solidFill>
                        <a:effectLst/>
                        <a:latin typeface="+mn-lt"/>
                        <a:ea typeface="+mn-ea"/>
                        <a:cs typeface="+mn-cs"/>
                      </a:endParaRPr>
                    </a:p>
                    <a:p>
                      <a:pPr marL="742996" lvl="1" indent="-285750">
                        <a:buFont typeface="Arial" panose="020B0604020202020204" pitchFamily="34" charset="0"/>
                        <a:buChar char="•"/>
                      </a:pPr>
                      <a:r>
                        <a:rPr lang="en-GB" sz="1800" dirty="0">
                          <a:solidFill>
                            <a:schemeClr val="dk1"/>
                          </a:solidFill>
                          <a:effectLst/>
                          <a:latin typeface="+mn-lt"/>
                          <a:ea typeface="+mn-ea"/>
                          <a:cs typeface="+mn-cs"/>
                        </a:rPr>
                        <a:t>To progress STT discussions for prostate pathway</a:t>
                      </a:r>
                    </a:p>
                    <a:p>
                      <a:pPr marL="742996" lvl="1" indent="-285750">
                        <a:buFont typeface="Arial" panose="020B0604020202020204" pitchFamily="34" charset="0"/>
                        <a:buChar char="•"/>
                      </a:pPr>
                      <a:r>
                        <a:rPr lang="en-GB" sz="1800" dirty="0">
                          <a:solidFill>
                            <a:schemeClr val="dk1"/>
                          </a:solidFill>
                          <a:effectLst/>
                          <a:latin typeface="+mn-lt"/>
                          <a:ea typeface="+mn-ea"/>
                          <a:cs typeface="+mn-cs"/>
                        </a:rPr>
                        <a:t>Reducing number of virtual appointments per patient</a:t>
                      </a:r>
                      <a:endParaRPr lang="en-GB" sz="1600" dirty="0">
                        <a:solidFill>
                          <a:schemeClr val="dk1"/>
                        </a:solidFill>
                        <a:effectLst/>
                        <a:latin typeface="+mn-lt"/>
                        <a:ea typeface="+mn-ea"/>
                        <a:cs typeface="+mn-cs"/>
                      </a:endParaRPr>
                    </a:p>
                    <a:p>
                      <a:pPr marL="742996" lvl="1" indent="-285750">
                        <a:buFont typeface="Arial" panose="020B0604020202020204" pitchFamily="34" charset="0"/>
                        <a:buChar char="•"/>
                      </a:pPr>
                      <a:r>
                        <a:rPr lang="en-GB" sz="1800" dirty="0">
                          <a:solidFill>
                            <a:schemeClr val="dk1"/>
                          </a:solidFill>
                          <a:effectLst/>
                          <a:latin typeface="+mn-lt"/>
                          <a:ea typeface="+mn-ea"/>
                          <a:cs typeface="+mn-cs"/>
                        </a:rPr>
                        <a:t>Pathology performance</a:t>
                      </a:r>
                    </a:p>
                    <a:p>
                      <a:pPr marL="285750" lvl="0" indent="-285750">
                        <a:buFont typeface="Arial" panose="020B0604020202020204" pitchFamily="34" charset="0"/>
                        <a:buChar char="•"/>
                      </a:pPr>
                      <a:r>
                        <a:rPr lang="en-GB" sz="1800" dirty="0">
                          <a:solidFill>
                            <a:schemeClr val="dk1"/>
                          </a:solidFill>
                          <a:effectLst/>
                          <a:latin typeface="+mn-lt"/>
                          <a:ea typeface="+mn-ea"/>
                          <a:cs typeface="+mn-cs"/>
                        </a:rPr>
                        <a:t>Treatment capacity review including further financial considerations for a Surgical Care Practitioner to support the robotic surgery programme.  </a:t>
                      </a:r>
                    </a:p>
                    <a:p>
                      <a:pPr marL="285750" lvl="0" indent="-285750">
                        <a:buFont typeface="Arial" panose="020B0604020202020204" pitchFamily="34" charset="0"/>
                        <a:buChar char="•"/>
                      </a:pPr>
                      <a:r>
                        <a:rPr lang="en-GB" sz="1800" dirty="0">
                          <a:solidFill>
                            <a:schemeClr val="dk1"/>
                          </a:solidFill>
                          <a:effectLst/>
                          <a:latin typeface="+mn-lt"/>
                          <a:ea typeface="+mn-ea"/>
                          <a:cs typeface="+mn-cs"/>
                        </a:rPr>
                        <a:t>Service to initiate a weekly meeting with consultants to highlight and progress patient pathways and themes identified.</a:t>
                      </a:r>
                      <a:endParaRPr lang="en-GB" sz="1600" dirty="0">
                        <a:solidFill>
                          <a:schemeClr val="dk1"/>
                        </a:solidFill>
                        <a:effectLst/>
                        <a:latin typeface="+mn-lt"/>
                        <a:ea typeface="+mn-ea"/>
                        <a:cs typeface="+mn-cs"/>
                      </a:endParaRPr>
                    </a:p>
                    <a:p>
                      <a:pPr marL="285750" lvl="0" indent="-285750">
                        <a:buFont typeface="Arial" panose="020B0604020202020204" pitchFamily="34" charset="0"/>
                        <a:buChar char="•"/>
                      </a:pPr>
                      <a:r>
                        <a:rPr lang="en-GB" sz="1800" dirty="0">
                          <a:solidFill>
                            <a:schemeClr val="dk1"/>
                          </a:solidFill>
                          <a:effectLst/>
                          <a:latin typeface="+mn-lt"/>
                          <a:ea typeface="+mn-ea"/>
                          <a:cs typeface="+mn-cs"/>
                        </a:rPr>
                        <a:t>Procurement of new/replacement equipment at Morriston for TURBT.  Majority of patients have their procedure at Neath Port Talbot, however high risk patients need to be seen at Morriston.  We currently loan equipment for Morriston from the manufacturer who have been very accommodating, however this can lead to extended delay if we cannot align available theatre time and availability of the equipment. Awaiting confirmation of anticipated delivery timescales.</a:t>
                      </a:r>
                      <a:endParaRPr lang="en-GB" sz="1600" dirty="0">
                        <a:solidFill>
                          <a:schemeClr val="dk1"/>
                        </a:solidFill>
                        <a:effectLst/>
                        <a:latin typeface="+mn-lt"/>
                        <a:ea typeface="+mn-ea"/>
                        <a:cs typeface="+mn-cs"/>
                      </a:endParaRPr>
                    </a:p>
                    <a:p>
                      <a:pPr marL="285750" lvl="0" indent="-285750">
                        <a:buFont typeface="Arial" panose="020B0604020202020204" pitchFamily="34" charset="0"/>
                        <a:buChar char="•"/>
                      </a:pPr>
                      <a:endParaRPr lang="en-US" sz="2000" dirty="0">
                        <a:latin typeface="Verdana" panose="020B0604030504040204" pitchFamily="34" charset="0"/>
                        <a:ea typeface="Verdana" panose="020B0604030504040204" pitchFamily="34" charset="0"/>
                      </a:endParaRPr>
                    </a:p>
                  </a:txBody>
                  <a:tcPr marL="73946" marR="73946" marT="36972" marB="36972" anchor="ctr">
                    <a:solidFill>
                      <a:schemeClr val="bg1"/>
                    </a:solidFill>
                  </a:tcPr>
                </a:tc>
                <a:tc hMerge="1">
                  <a:txBody>
                    <a:bodyPr/>
                    <a:lstStyle/>
                    <a:p>
                      <a:endParaRPr lang="en-GB"/>
                    </a:p>
                  </a:txBody>
                  <a:tcPr/>
                </a:tc>
                <a:tc>
                  <a:txBody>
                    <a:bodyPr/>
                    <a:lstStyle/>
                    <a:p>
                      <a:pPr marL="285750" lvl="0" indent="-285750">
                        <a:buFont typeface="Arial" panose="020B0604020202020204" pitchFamily="34" charset="0"/>
                        <a:buChar char="•"/>
                      </a:pPr>
                      <a:endParaRPr lang="en-US" sz="2000" dirty="0">
                        <a:latin typeface="Verdana" panose="020B0604030504040204" pitchFamily="34" charset="0"/>
                        <a:ea typeface="Verdana" panose="020B0604030504040204" pitchFamily="34" charset="0"/>
                      </a:endParaRPr>
                    </a:p>
                  </a:txBody>
                  <a:tcPr marL="73946" marR="73946" marT="36972" marB="36972" anchor="ctr">
                    <a:solidFill>
                      <a:schemeClr val="bg1"/>
                    </a:solidFill>
                  </a:tcPr>
                </a:tc>
                <a:extLst>
                  <a:ext uri="{0D108BD9-81ED-4DB2-BD59-A6C34878D82A}">
                    <a16:rowId xmlns:a16="http://schemas.microsoft.com/office/drawing/2014/main" val="3020510925"/>
                  </a:ext>
                </a:extLst>
              </a:tr>
              <a:tr h="4073561">
                <a:tc>
                  <a:txBody>
                    <a:bodyPr/>
                    <a:lstStyle/>
                    <a:p>
                      <a:pPr marL="0" lvl="0" indent="0" algn="l">
                        <a:lnSpc>
                          <a:spcPct val="100000"/>
                        </a:lnSpc>
                        <a:buNone/>
                      </a:pPr>
                      <a:r>
                        <a:rPr lang="en-US" sz="2000" dirty="0">
                          <a:latin typeface="Verdana" panose="020B0604030504040204" pitchFamily="34" charset="0"/>
                          <a:ea typeface="Verdana" panose="020B0604030504040204" pitchFamily="34" charset="0"/>
                        </a:rPr>
                        <a:t>Breast</a:t>
                      </a:r>
                    </a:p>
                  </a:txBody>
                  <a:tcPr marL="73946" marR="73946" marT="36972" marB="36972" anchor="ctr">
                    <a:solidFill>
                      <a:srgbClr val="AFCEEB"/>
                    </a:solidFill>
                  </a:tcPr>
                </a:tc>
                <a:tc>
                  <a:txBody>
                    <a:bodyPr/>
                    <a:lstStyle/>
                    <a:p>
                      <a:pPr marL="285750" lvl="0" indent="-285750">
                        <a:buFont typeface="Arial" panose="020B0604020202020204" pitchFamily="34" charset="0"/>
                        <a:buChar char="•"/>
                      </a:pPr>
                      <a:r>
                        <a:rPr lang="en-GB" sz="1800" dirty="0">
                          <a:solidFill>
                            <a:schemeClr val="dk1"/>
                          </a:solidFill>
                          <a:effectLst/>
                          <a:latin typeface="+mn-lt"/>
                          <a:ea typeface="+mn-ea"/>
                          <a:cs typeface="+mn-cs"/>
                        </a:rPr>
                        <a:t>This tumour site / service has been the success story over the last 12 months</a:t>
                      </a:r>
                    </a:p>
                    <a:p>
                      <a:pPr marL="285750" lvl="0" indent="-285750">
                        <a:buFont typeface="Arial" panose="020B0604020202020204" pitchFamily="34" charset="0"/>
                        <a:buChar char="•"/>
                      </a:pPr>
                      <a:r>
                        <a:rPr lang="en-GB" sz="1800" dirty="0">
                          <a:solidFill>
                            <a:schemeClr val="dk1"/>
                          </a:solidFill>
                          <a:effectLst/>
                          <a:latin typeface="+mn-lt"/>
                          <a:ea typeface="+mn-ea"/>
                          <a:cs typeface="+mn-cs"/>
                        </a:rPr>
                        <a:t>One Stop (STT) – regularly see over 95% of patients within 2 weeks, with a median wait of approx. 7 days.</a:t>
                      </a:r>
                    </a:p>
                    <a:p>
                      <a:pPr marL="285750" lvl="0" indent="-285750">
                        <a:buFont typeface="Arial" panose="020B0604020202020204" pitchFamily="34" charset="0"/>
                        <a:buChar char="•"/>
                      </a:pPr>
                      <a:r>
                        <a:rPr lang="en-GB" sz="1800" dirty="0">
                          <a:solidFill>
                            <a:schemeClr val="dk1"/>
                          </a:solidFill>
                          <a:effectLst/>
                          <a:latin typeface="+mn-lt"/>
                          <a:ea typeface="+mn-ea"/>
                          <a:cs typeface="+mn-cs"/>
                        </a:rPr>
                        <a:t>Median wait of between 3 and 4 weeks to DTTD</a:t>
                      </a:r>
                    </a:p>
                    <a:p>
                      <a:pPr marL="285750" lvl="0" indent="-285750">
                        <a:buFont typeface="Arial" panose="020B0604020202020204" pitchFamily="34" charset="0"/>
                        <a:buChar char="•"/>
                      </a:pPr>
                      <a:r>
                        <a:rPr lang="en-GB" sz="1800" dirty="0">
                          <a:solidFill>
                            <a:schemeClr val="dk1"/>
                          </a:solidFill>
                          <a:effectLst/>
                          <a:latin typeface="+mn-lt"/>
                          <a:ea typeface="+mn-ea"/>
                          <a:cs typeface="+mn-cs"/>
                        </a:rPr>
                        <a:t>Service is engaging with the Breast Pain Only pathway discussions.</a:t>
                      </a:r>
                    </a:p>
                    <a:p>
                      <a:pPr marL="285750" lvl="0" indent="-285750">
                        <a:buFont typeface="Arial" panose="020B0604020202020204" pitchFamily="34" charset="0"/>
                        <a:buChar char="•"/>
                      </a:pPr>
                      <a:r>
                        <a:rPr lang="en-GB" sz="1800" dirty="0">
                          <a:solidFill>
                            <a:schemeClr val="dk1"/>
                          </a:solidFill>
                          <a:effectLst/>
                          <a:latin typeface="+mn-lt"/>
                          <a:ea typeface="+mn-ea"/>
                          <a:cs typeface="+mn-cs"/>
                        </a:rPr>
                        <a:t>There is very close scrutiny of the pathway within the service, who can react to issues as they arise and seeking further improvements.  </a:t>
                      </a:r>
                    </a:p>
                    <a:p>
                      <a:pPr marL="0" lvl="0" indent="0">
                        <a:buFont typeface="Arial" panose="020B0604020202020204" pitchFamily="34" charset="0"/>
                        <a:buNone/>
                      </a:pPr>
                      <a:endParaRPr lang="en-US" sz="2000" dirty="0">
                        <a:latin typeface="Verdana" panose="020B0604030504040204" pitchFamily="34" charset="0"/>
                        <a:ea typeface="Verdana" panose="020B0604030504040204" pitchFamily="34" charset="0"/>
                      </a:endParaRPr>
                    </a:p>
                    <a:p>
                      <a:pPr marL="0" lvl="0" indent="0">
                        <a:buFont typeface="Arial" panose="020B0604020202020204" pitchFamily="34" charset="0"/>
                        <a:buNone/>
                      </a:pPr>
                      <a:endParaRPr lang="en-US" sz="2000" dirty="0">
                        <a:latin typeface="Verdana" panose="020B0604030504040204" pitchFamily="34" charset="0"/>
                        <a:ea typeface="Verdana" panose="020B0604030504040204" pitchFamily="34" charset="0"/>
                      </a:endParaRPr>
                    </a:p>
                    <a:p>
                      <a:pPr marL="0" lvl="0" indent="0">
                        <a:buFont typeface="Arial" panose="020B0604020202020204" pitchFamily="34" charset="0"/>
                        <a:buNone/>
                      </a:pPr>
                      <a:endParaRPr lang="en-US" sz="2000" dirty="0">
                        <a:latin typeface="Verdana" panose="020B0604030504040204" pitchFamily="34" charset="0"/>
                        <a:ea typeface="Verdana" panose="020B0604030504040204" pitchFamily="34" charset="0"/>
                      </a:endParaRPr>
                    </a:p>
                    <a:p>
                      <a:pPr marL="0" lvl="0" indent="0">
                        <a:buFont typeface="Arial" panose="020B0604020202020204" pitchFamily="34" charset="0"/>
                        <a:buNone/>
                      </a:pPr>
                      <a:endParaRPr lang="en-US" sz="2000" dirty="0">
                        <a:latin typeface="Verdana" panose="020B0604030504040204" pitchFamily="34" charset="0"/>
                        <a:ea typeface="Verdana" panose="020B0604030504040204" pitchFamily="34" charset="0"/>
                      </a:endParaRPr>
                    </a:p>
                    <a:p>
                      <a:pPr marL="0" lvl="0" indent="0">
                        <a:buFont typeface="Arial" panose="020B0604020202020204" pitchFamily="34" charset="0"/>
                        <a:buNone/>
                      </a:pPr>
                      <a:endParaRPr lang="en-US" sz="2000" dirty="0">
                        <a:latin typeface="Verdana" panose="020B0604030504040204" pitchFamily="34" charset="0"/>
                        <a:ea typeface="Verdana" panose="020B0604030504040204" pitchFamily="34" charset="0"/>
                      </a:endParaRPr>
                    </a:p>
                    <a:p>
                      <a:pPr marL="0" lvl="0" indent="0">
                        <a:buFont typeface="Arial" panose="020B0604020202020204" pitchFamily="34" charset="0"/>
                        <a:buNone/>
                      </a:pPr>
                      <a:endParaRPr lang="en-US" sz="2000" dirty="0">
                        <a:latin typeface="Verdana" panose="020B0604030504040204" pitchFamily="34" charset="0"/>
                        <a:ea typeface="Verdana" panose="020B0604030504040204" pitchFamily="34" charset="0"/>
                      </a:endParaRPr>
                    </a:p>
                    <a:p>
                      <a:pPr marL="0" lvl="0" indent="0">
                        <a:buFont typeface="Arial" panose="020B0604020202020204" pitchFamily="34" charset="0"/>
                        <a:buNone/>
                      </a:pPr>
                      <a:endParaRPr lang="en-US" sz="2000" dirty="0">
                        <a:latin typeface="Verdana" panose="020B0604030504040204" pitchFamily="34" charset="0"/>
                        <a:ea typeface="Verdana" panose="020B0604030504040204" pitchFamily="34" charset="0"/>
                      </a:endParaRPr>
                    </a:p>
                    <a:p>
                      <a:pPr marL="0" lvl="0" indent="0">
                        <a:buFont typeface="Arial" panose="020B0604020202020204" pitchFamily="34" charset="0"/>
                        <a:buNone/>
                      </a:pPr>
                      <a:endParaRPr lang="en-US" sz="2000" dirty="0">
                        <a:latin typeface="Verdana" panose="020B0604030504040204" pitchFamily="34" charset="0"/>
                        <a:ea typeface="Verdana" panose="020B0604030504040204" pitchFamily="34" charset="0"/>
                      </a:endParaRPr>
                    </a:p>
                    <a:p>
                      <a:pPr marL="0" lvl="0" indent="0">
                        <a:buFont typeface="Arial" panose="020B0604020202020204" pitchFamily="34" charset="0"/>
                        <a:buNone/>
                      </a:pPr>
                      <a:endParaRPr lang="en-US" sz="2000" dirty="0">
                        <a:latin typeface="Verdana" panose="020B0604030504040204" pitchFamily="34" charset="0"/>
                        <a:ea typeface="Verdana" panose="020B0604030504040204" pitchFamily="34" charset="0"/>
                      </a:endParaRPr>
                    </a:p>
                    <a:p>
                      <a:pPr marL="0" lvl="0" indent="0">
                        <a:buFont typeface="Arial" panose="020B0604020202020204" pitchFamily="34" charset="0"/>
                        <a:buNone/>
                      </a:pPr>
                      <a:endParaRPr lang="en-US" sz="2000" dirty="0">
                        <a:latin typeface="Verdana" panose="020B0604030504040204" pitchFamily="34" charset="0"/>
                        <a:ea typeface="Verdana" panose="020B0604030504040204" pitchFamily="34" charset="0"/>
                      </a:endParaRPr>
                    </a:p>
                    <a:p>
                      <a:pPr marL="0" lvl="0" indent="0">
                        <a:buFont typeface="Arial" panose="020B0604020202020204" pitchFamily="34" charset="0"/>
                        <a:buNone/>
                      </a:pPr>
                      <a:endParaRPr lang="en-US" sz="2000" dirty="0">
                        <a:latin typeface="Verdana" panose="020B0604030504040204" pitchFamily="34" charset="0"/>
                        <a:ea typeface="Verdana" panose="020B0604030504040204" pitchFamily="34" charset="0"/>
                      </a:endParaRPr>
                    </a:p>
                  </a:txBody>
                  <a:tcPr marL="73946" marR="73946" marT="36972" marB="36972" anchor="ctr">
                    <a:solidFill>
                      <a:schemeClr val="bg1"/>
                    </a:solidFill>
                  </a:tcPr>
                </a:tc>
                <a:tc gridSpan="2">
                  <a:txBody>
                    <a:bodyPr/>
                    <a:lstStyle/>
                    <a:p>
                      <a:pPr marL="285750" lvl="0" indent="-285750">
                        <a:buFont typeface="Arial" panose="020B0604020202020204" pitchFamily="34" charset="0"/>
                        <a:buChar char="•"/>
                      </a:pPr>
                      <a:endParaRPr lang="en-US" sz="2000" dirty="0">
                        <a:latin typeface="Verdana" panose="020B0604030504040204" pitchFamily="34" charset="0"/>
                        <a:ea typeface="Verdana" panose="020B0604030504040204" pitchFamily="34" charset="0"/>
                      </a:endParaRPr>
                    </a:p>
                  </a:txBody>
                  <a:tcPr marL="73946" marR="73946" marT="36972" marB="36972" anchor="ctr">
                    <a:solidFill>
                      <a:schemeClr val="bg1"/>
                    </a:solidFill>
                  </a:tcPr>
                </a:tc>
                <a:tc hMerge="1">
                  <a:txBody>
                    <a:bodyPr/>
                    <a:lstStyle/>
                    <a:p>
                      <a:endParaRPr lang="en-GB"/>
                    </a:p>
                  </a:txBody>
                  <a:tcPr/>
                </a:tc>
                <a:extLst>
                  <a:ext uri="{0D108BD9-81ED-4DB2-BD59-A6C34878D82A}">
                    <a16:rowId xmlns:a16="http://schemas.microsoft.com/office/drawing/2014/main" val="941816535"/>
                  </a:ext>
                </a:extLst>
              </a:tr>
            </a:tbl>
          </a:graphicData>
        </a:graphic>
      </p:graphicFrame>
      <p:graphicFrame>
        <p:nvGraphicFramePr>
          <p:cNvPr id="2" name="Chart 1">
            <a:extLst>
              <a:ext uri="{FF2B5EF4-FFF2-40B4-BE49-F238E27FC236}">
                <a16:creationId xmlns:a16="http://schemas.microsoft.com/office/drawing/2014/main" id="{F6BEA8F7-F38E-FBF9-BE48-DC8646FA0E06}"/>
              </a:ext>
            </a:extLst>
          </p:cNvPr>
          <p:cNvGraphicFramePr>
            <a:graphicFrameLocks/>
          </p:cNvGraphicFramePr>
          <p:nvPr/>
        </p:nvGraphicFramePr>
        <p:xfrm>
          <a:off x="12034044" y="5883275"/>
          <a:ext cx="7810500" cy="464820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3" name="Chart 2">
            <a:extLst>
              <a:ext uri="{FF2B5EF4-FFF2-40B4-BE49-F238E27FC236}">
                <a16:creationId xmlns:a16="http://schemas.microsoft.com/office/drawing/2014/main" id="{727FCB28-1AD8-9BC6-DB88-0CA2EB3A25D9}"/>
              </a:ext>
            </a:extLst>
          </p:cNvPr>
          <p:cNvGraphicFramePr>
            <a:graphicFrameLocks/>
          </p:cNvGraphicFramePr>
          <p:nvPr/>
        </p:nvGraphicFramePr>
        <p:xfrm>
          <a:off x="12034044" y="1235075"/>
          <a:ext cx="7810500" cy="4419600"/>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4363431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204BC55-1F95-8DA1-12C7-D4D3B42E9036}"/>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A28C0B57-3228-191A-B180-8E0483DF8888}"/>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graphicFrame>
        <p:nvGraphicFramePr>
          <p:cNvPr id="3" name="Table 2">
            <a:extLst>
              <a:ext uri="{FF2B5EF4-FFF2-40B4-BE49-F238E27FC236}">
                <a16:creationId xmlns:a16="http://schemas.microsoft.com/office/drawing/2014/main" id="{B1AEFD05-DE1F-69D2-7B8C-4C6A9D2DD768}"/>
              </a:ext>
            </a:extLst>
          </p:cNvPr>
          <p:cNvGraphicFramePr>
            <a:graphicFrameLocks noGrp="1"/>
          </p:cNvGraphicFramePr>
          <p:nvPr>
            <p:extLst>
              <p:ext uri="{D42A27DB-BD31-4B8C-83A1-F6EECF244321}">
                <p14:modId xmlns:p14="http://schemas.microsoft.com/office/powerpoint/2010/main" val="1695547333"/>
              </p:ext>
            </p:extLst>
          </p:nvPr>
        </p:nvGraphicFramePr>
        <p:xfrm>
          <a:off x="146844" y="774890"/>
          <a:ext cx="19583400" cy="10309323"/>
        </p:xfrm>
        <a:graphic>
          <a:graphicData uri="http://schemas.openxmlformats.org/drawingml/2006/table">
            <a:tbl>
              <a:tblPr firstRow="1" bandRow="1">
                <a:tableStyleId>{5C22544A-7EE6-4342-B048-85BDC9FD1C3A}</a:tableStyleId>
              </a:tblPr>
              <a:tblGrid>
                <a:gridCol w="2752687">
                  <a:extLst>
                    <a:ext uri="{9D8B030D-6E8A-4147-A177-3AD203B41FA5}">
                      <a16:colId xmlns:a16="http://schemas.microsoft.com/office/drawing/2014/main" val="2762623597"/>
                    </a:ext>
                  </a:extLst>
                </a:gridCol>
                <a:gridCol w="13900914">
                  <a:extLst>
                    <a:ext uri="{9D8B030D-6E8A-4147-A177-3AD203B41FA5}">
                      <a16:colId xmlns:a16="http://schemas.microsoft.com/office/drawing/2014/main" val="1765998844"/>
                    </a:ext>
                  </a:extLst>
                </a:gridCol>
                <a:gridCol w="2929799">
                  <a:extLst>
                    <a:ext uri="{9D8B030D-6E8A-4147-A177-3AD203B41FA5}">
                      <a16:colId xmlns:a16="http://schemas.microsoft.com/office/drawing/2014/main" val="2201901794"/>
                    </a:ext>
                  </a:extLst>
                </a:gridCol>
              </a:tblGrid>
              <a:tr h="763248">
                <a:tc>
                  <a:txBody>
                    <a:bodyPr/>
                    <a:lstStyle/>
                    <a:p>
                      <a:pPr algn="ctr">
                        <a:lnSpc>
                          <a:spcPts val="800"/>
                        </a:lnSpc>
                      </a:pPr>
                      <a:r>
                        <a:rPr lang="en-GB" sz="1800" dirty="0">
                          <a:latin typeface="Verdana" panose="020B0604030504040204" pitchFamily="34" charset="0"/>
                          <a:ea typeface="Verdana" panose="020B0604030504040204" pitchFamily="34" charset="0"/>
                        </a:rPr>
                        <a:t>Escalation Area</a:t>
                      </a:r>
                    </a:p>
                    <a:p>
                      <a:pPr algn="ctr">
                        <a:lnSpc>
                          <a:spcPts val="800"/>
                        </a:lnSpc>
                      </a:pPr>
                      <a:endParaRPr lang="en-GB" sz="1800" dirty="0">
                        <a:latin typeface="Verdana" panose="020B0604030504040204" pitchFamily="34" charset="0"/>
                        <a:ea typeface="Verdana" panose="020B0604030504040204" pitchFamily="34" charset="0"/>
                      </a:endParaRPr>
                    </a:p>
                    <a:p>
                      <a:pPr algn="ctr">
                        <a:lnSpc>
                          <a:spcPts val="800"/>
                        </a:lnSpc>
                      </a:pPr>
                      <a:r>
                        <a:rPr lang="en-GB" sz="1800" dirty="0">
                          <a:latin typeface="Verdana" panose="020B0604030504040204" pitchFamily="34" charset="0"/>
                          <a:ea typeface="Verdana" panose="020B0604030504040204" pitchFamily="34" charset="0"/>
                        </a:rPr>
                        <a:t>(Level 3)</a:t>
                      </a:r>
                    </a:p>
                  </a:txBody>
                  <a:tcPr marL="202041" marR="202041" marT="101021" marB="10102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ts val="800"/>
                        </a:lnSpc>
                      </a:pPr>
                      <a:r>
                        <a:rPr lang="en-GB" sz="1800">
                          <a:latin typeface="Verdana" panose="020B0604030504040204" pitchFamily="34" charset="0"/>
                          <a:ea typeface="Verdana" panose="020B0604030504040204" pitchFamily="34" charset="0"/>
                        </a:rPr>
                        <a:t>Criteria to achieve</a:t>
                      </a:r>
                    </a:p>
                  </a:txBody>
                  <a:tcPr marL="202041" marR="202041" marT="101021" marB="10102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ts val="800"/>
                        </a:lnSpc>
                      </a:pPr>
                      <a:r>
                        <a:rPr lang="en-GB" sz="1800" dirty="0">
                          <a:solidFill>
                            <a:schemeClr val="bg1"/>
                          </a:solidFill>
                          <a:latin typeface="Verdana" panose="020B0604030504040204" pitchFamily="34" charset="0"/>
                          <a:ea typeface="Verdana" panose="020B0604030504040204" pitchFamily="34" charset="0"/>
                        </a:rPr>
                        <a:t>Performance  </a:t>
                      </a:r>
                    </a:p>
                    <a:p>
                      <a:pPr algn="ctr">
                        <a:lnSpc>
                          <a:spcPts val="800"/>
                        </a:lnSpc>
                      </a:pPr>
                      <a:endParaRPr lang="en-GB" sz="1800" dirty="0">
                        <a:solidFill>
                          <a:schemeClr val="bg1"/>
                        </a:solidFill>
                        <a:latin typeface="Verdana" panose="020B0604030504040204" pitchFamily="34" charset="0"/>
                        <a:ea typeface="Verdana" panose="020B0604030504040204" pitchFamily="34" charset="0"/>
                      </a:endParaRPr>
                    </a:p>
                    <a:p>
                      <a:pPr algn="ctr">
                        <a:lnSpc>
                          <a:spcPts val="800"/>
                        </a:lnSpc>
                      </a:pPr>
                      <a:r>
                        <a:rPr lang="en-GB" sz="1800" dirty="0">
                          <a:solidFill>
                            <a:schemeClr val="bg1"/>
                          </a:solidFill>
                          <a:latin typeface="Verdana" panose="020B0604030504040204" pitchFamily="34" charset="0"/>
                          <a:ea typeface="Verdana" panose="020B0604030504040204" pitchFamily="34" charset="0"/>
                        </a:rPr>
                        <a:t>(Aug-25)</a:t>
                      </a:r>
                    </a:p>
                  </a:txBody>
                  <a:tcPr marL="202041" marR="202041" marT="101021" marB="10102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500787401"/>
                  </a:ext>
                </a:extLst>
              </a:tr>
              <a:tr h="589401">
                <a:tc rowSpan="3">
                  <a:txBody>
                    <a:bodyPr/>
                    <a:lstStyle/>
                    <a:p>
                      <a:pPr algn="ctr"/>
                      <a:r>
                        <a:rPr lang="en-GB" sz="1800" b="1">
                          <a:latin typeface="Verdana" panose="020B0604030504040204" pitchFamily="34" charset="0"/>
                          <a:ea typeface="Verdana" panose="020B0604030504040204" pitchFamily="34" charset="0"/>
                        </a:rPr>
                        <a:t>CAMHS </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GB" sz="1800" b="0" i="0" dirty="0">
                          <a:solidFill>
                            <a:schemeClr val="dk1"/>
                          </a:solidFill>
                          <a:effectLst/>
                          <a:latin typeface="Verdana" panose="020B0604030504040204" pitchFamily="34" charset="0"/>
                          <a:ea typeface="Verdana" panose="020B0604030504040204" pitchFamily="34" charset="0"/>
                          <a:cs typeface="+mn-cs"/>
                        </a:rPr>
                        <a:t>80% of LPMHSS mental health assessments undertaken within 28 days from the date of receipt of referral</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81% (July-25)</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50"/>
                    </a:solidFill>
                  </a:tcPr>
                </a:tc>
                <a:extLst>
                  <a:ext uri="{0D108BD9-81ED-4DB2-BD59-A6C34878D82A}">
                    <a16:rowId xmlns:a16="http://schemas.microsoft.com/office/drawing/2014/main" val="1242885159"/>
                  </a:ext>
                </a:extLst>
              </a:tr>
              <a:tr h="970778">
                <a:tc vMerge="1">
                  <a:txBody>
                    <a:bodyPr/>
                    <a:lstStyle/>
                    <a:p>
                      <a:endParaRPr lang="en-GB" sz="1000" b="1"/>
                    </a:p>
                  </a:txBody>
                  <a:tcPr/>
                </a:tc>
                <a:tc>
                  <a:txBody>
                    <a:bodyPr/>
                    <a:lstStyle/>
                    <a:p>
                      <a:r>
                        <a:rPr lang="en-GB" sz="1800" b="0" i="0" dirty="0">
                          <a:solidFill>
                            <a:schemeClr val="dk1"/>
                          </a:solidFill>
                          <a:effectLst/>
                          <a:latin typeface="Verdana" panose="020B0604030504040204" pitchFamily="34" charset="0"/>
                          <a:ea typeface="Verdana" panose="020B0604030504040204" pitchFamily="34" charset="0"/>
                          <a:cs typeface="+mn-cs"/>
                        </a:rPr>
                        <a:t>70% of therapeutic interventions started within 28 days following an assessment by LPMHS</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53% (July-25)</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extLst>
                  <a:ext uri="{0D108BD9-81ED-4DB2-BD59-A6C34878D82A}">
                    <a16:rowId xmlns:a16="http://schemas.microsoft.com/office/drawing/2014/main" val="953620698"/>
                  </a:ext>
                </a:extLst>
              </a:tr>
              <a:tr h="970778">
                <a:tc vMerge="1">
                  <a:txBody>
                    <a:bodyPr/>
                    <a:lstStyle/>
                    <a:p>
                      <a:endParaRPr lang="en-GB" sz="1000" b="1"/>
                    </a:p>
                  </a:txBody>
                  <a:tcPr/>
                </a:tc>
                <a:tc>
                  <a:txBody>
                    <a:bodyPr/>
                    <a:lstStyle/>
                    <a:p>
                      <a:r>
                        <a:rPr lang="en-GB" sz="1800" b="0" i="0" dirty="0">
                          <a:solidFill>
                            <a:schemeClr val="dk1"/>
                          </a:solidFill>
                          <a:effectLst/>
                          <a:latin typeface="Verdana" panose="020B0604030504040204" pitchFamily="34" charset="0"/>
                          <a:ea typeface="Verdana" panose="020B0604030504040204" pitchFamily="34" charset="0"/>
                          <a:cs typeface="+mn-cs"/>
                        </a:rPr>
                        <a:t>85% of HB residents in receipt of secondary mental health services who have a valid care and treatment plan</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93% (July-25)</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50"/>
                    </a:solidFill>
                  </a:tcPr>
                </a:tc>
                <a:extLst>
                  <a:ext uri="{0D108BD9-81ED-4DB2-BD59-A6C34878D82A}">
                    <a16:rowId xmlns:a16="http://schemas.microsoft.com/office/drawing/2014/main" val="3874054585"/>
                  </a:ext>
                </a:extLst>
              </a:tr>
              <a:tr h="589401">
                <a:tc rowSpan="10">
                  <a:txBody>
                    <a:bodyPr/>
                    <a:lstStyle/>
                    <a:p>
                      <a:pPr algn="ctr"/>
                      <a:r>
                        <a:rPr lang="en-GB" sz="1800" b="1" dirty="0">
                          <a:latin typeface="Verdana" panose="020B0604030504040204" pitchFamily="34" charset="0"/>
                          <a:ea typeface="Verdana" panose="020B0604030504040204" pitchFamily="34" charset="0"/>
                        </a:rPr>
                        <a:t>Planned Care</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a:r>
                        <a:rPr lang="en-GB" sz="1800" b="0" i="0" dirty="0">
                          <a:solidFill>
                            <a:schemeClr val="tx1"/>
                          </a:solidFill>
                          <a:effectLst/>
                          <a:latin typeface="Verdana" panose="020B0604030504040204" pitchFamily="34" charset="0"/>
                          <a:ea typeface="Verdana" panose="020B0604030504040204" pitchFamily="34" charset="0"/>
                          <a:cs typeface="+mn-cs"/>
                        </a:rPr>
                        <a:t>100% of open outpatient pathways to be waiting less than 52 weeks and maintained for 3 month</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100% </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50"/>
                    </a:solidFill>
                  </a:tcPr>
                </a:tc>
                <a:extLst>
                  <a:ext uri="{0D108BD9-81ED-4DB2-BD59-A6C34878D82A}">
                    <a16:rowId xmlns:a16="http://schemas.microsoft.com/office/drawing/2014/main" val="699775071"/>
                  </a:ext>
                </a:extLst>
              </a:tr>
              <a:tr h="589401">
                <a:tc vMerge="1">
                  <a:txBody>
                    <a:bodyPr/>
                    <a:lstStyle/>
                    <a:p>
                      <a:endParaRPr lang="en-GB"/>
                    </a:p>
                  </a:txBody>
                  <a:tcPr/>
                </a:tc>
                <a:tc>
                  <a:txBody>
                    <a:bodyPr/>
                    <a:lstStyle/>
                    <a:p>
                      <a:pPr algn="l"/>
                      <a:r>
                        <a:rPr lang="en-GB" sz="1800" b="0" i="0" kern="1200" dirty="0">
                          <a:solidFill>
                            <a:schemeClr val="tx1"/>
                          </a:solidFill>
                          <a:effectLst/>
                          <a:latin typeface="Verdana" panose="020B0604030504040204" pitchFamily="34" charset="0"/>
                          <a:ea typeface="Verdana" panose="020B0604030504040204" pitchFamily="34" charset="0"/>
                          <a:cs typeface="+mn-cs"/>
                        </a:rPr>
                        <a:t>Continuous improvement towards 75% of all open outpatient pathways waiting less than 26 weeks</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72.86%</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3923686920"/>
                  </a:ext>
                </a:extLst>
              </a:tr>
              <a:tr h="648039">
                <a:tc vMerge="1">
                  <a:txBody>
                    <a:bodyPr/>
                    <a:lstStyle/>
                    <a:p>
                      <a:endParaRPr lang="en-GB" sz="1200"/>
                    </a:p>
                  </a:txBody>
                  <a:tcPr/>
                </a:tc>
                <a:tc>
                  <a:txBody>
                    <a:bodyPr/>
                    <a:lstStyle/>
                    <a:p>
                      <a:pPr algn="l"/>
                      <a:r>
                        <a:rPr lang="en-GB" sz="1800" b="0" i="0" dirty="0">
                          <a:solidFill>
                            <a:schemeClr val="tx1"/>
                          </a:solidFill>
                          <a:effectLst/>
                          <a:latin typeface="Verdana" panose="020B0604030504040204" pitchFamily="34" charset="0"/>
                          <a:ea typeface="Verdana" panose="020B0604030504040204" pitchFamily="34" charset="0"/>
                          <a:cs typeface="+mn-cs"/>
                        </a:rPr>
                        <a:t>100% of open pathways to be waiting less than 104 weeks and maintained for 3 months</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100% </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50"/>
                    </a:solidFill>
                  </a:tcPr>
                </a:tc>
                <a:extLst>
                  <a:ext uri="{0D108BD9-81ED-4DB2-BD59-A6C34878D82A}">
                    <a16:rowId xmlns:a16="http://schemas.microsoft.com/office/drawing/2014/main" val="150068624"/>
                  </a:ext>
                </a:extLst>
              </a:tr>
              <a:tr h="619350">
                <a:tc vMerge="1">
                  <a:txBody>
                    <a:bodyPr/>
                    <a:lstStyle/>
                    <a:p>
                      <a:endParaRPr lang="en-GB" sz="1200"/>
                    </a:p>
                  </a:txBody>
                  <a:tcPr/>
                </a:tc>
                <a:tc>
                  <a:txBody>
                    <a:bodyPr/>
                    <a:lstStyle/>
                    <a:p>
                      <a:pPr algn="l"/>
                      <a:r>
                        <a:rPr lang="en-GB" sz="1800" b="0" i="0" kern="1200" dirty="0">
                          <a:solidFill>
                            <a:schemeClr val="tx1"/>
                          </a:solidFill>
                          <a:effectLst/>
                          <a:latin typeface="Verdana" panose="020B0604030504040204" pitchFamily="34" charset="0"/>
                          <a:ea typeface="Verdana" panose="020B0604030504040204" pitchFamily="34" charset="0"/>
                          <a:cs typeface="+mn-cs"/>
                        </a:rPr>
                        <a:t>Continuous improvement towards 80% of all open pathways waiting less than 36 weeks</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73.18%</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3093954728"/>
                  </a:ext>
                </a:extLst>
              </a:tr>
              <a:tr h="970778">
                <a:tc vMerge="1">
                  <a:txBody>
                    <a:bodyPr/>
                    <a:lstStyle/>
                    <a:p>
                      <a:endParaRPr lang="en-GB" sz="1200"/>
                    </a:p>
                  </a:txBody>
                  <a:tcPr/>
                </a:tc>
                <a:tc>
                  <a:txBody>
                    <a:bodyPr/>
                    <a:lstStyle/>
                    <a:p>
                      <a:pPr algn="l"/>
                      <a:r>
                        <a:rPr lang="en-GB" sz="1800" b="0" i="0" dirty="0">
                          <a:solidFill>
                            <a:schemeClr val="tx1"/>
                          </a:solidFill>
                          <a:effectLst/>
                          <a:latin typeface="Verdana" panose="020B0604030504040204" pitchFamily="34" charset="0"/>
                          <a:ea typeface="Verdana" panose="020B0604030504040204" pitchFamily="34" charset="0"/>
                          <a:cs typeface="+mn-cs"/>
                        </a:rPr>
                        <a:t>12% reduction in the number of patients delayed by 100% for their follow up appointment in three consecutive months and maintained for 3 months (Based on the November 2024 baseline.)</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12.17% </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extLst>
                  <a:ext uri="{0D108BD9-81ED-4DB2-BD59-A6C34878D82A}">
                    <a16:rowId xmlns:a16="http://schemas.microsoft.com/office/drawing/2014/main" val="443173458"/>
                  </a:ext>
                </a:extLst>
              </a:tr>
              <a:tr h="970778">
                <a:tc vMerge="1">
                  <a:txBody>
                    <a:bodyPr/>
                    <a:lstStyle/>
                    <a:p>
                      <a:endParaRPr lang="en-GB" sz="1200"/>
                    </a:p>
                  </a:txBody>
                  <a:tcPr/>
                </a:tc>
                <a:tc>
                  <a:txBody>
                    <a:bodyPr/>
                    <a:lstStyle/>
                    <a:p>
                      <a:pPr algn="l"/>
                      <a:r>
                        <a:rPr lang="en-GB" sz="1800" b="0" i="0" dirty="0">
                          <a:solidFill>
                            <a:schemeClr val="tx1"/>
                          </a:solidFill>
                          <a:effectLst/>
                          <a:latin typeface="Verdana" panose="020B0604030504040204" pitchFamily="34" charset="0"/>
                          <a:ea typeface="Verdana" panose="020B0604030504040204" pitchFamily="34" charset="0"/>
                          <a:cs typeface="+mn-cs"/>
                        </a:rPr>
                        <a:t>68% R1 ophthalmology patient pathways to be waiting within or no longer than 25% of their target date for an outpatient appointment and maintained for 3 months</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76.16% </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C62"/>
                    </a:solidFill>
                  </a:tcPr>
                </a:tc>
                <a:extLst>
                  <a:ext uri="{0D108BD9-81ED-4DB2-BD59-A6C34878D82A}">
                    <a16:rowId xmlns:a16="http://schemas.microsoft.com/office/drawing/2014/main" val="1887949922"/>
                  </a:ext>
                </a:extLst>
              </a:tr>
              <a:tr h="589401">
                <a:tc vMerge="1">
                  <a:txBody>
                    <a:bodyPr/>
                    <a:lstStyle/>
                    <a:p>
                      <a:endParaRPr lang="en-GB" sz="1200"/>
                    </a:p>
                  </a:txBody>
                  <a:tcPr/>
                </a:tc>
                <a:tc>
                  <a:txBody>
                    <a:bodyPr/>
                    <a:lstStyle/>
                    <a:p>
                      <a:pPr algn="l"/>
                      <a:r>
                        <a:rPr lang="en-GB" sz="1800" b="0" i="0" dirty="0">
                          <a:solidFill>
                            <a:schemeClr val="tx1"/>
                          </a:solidFill>
                          <a:effectLst/>
                          <a:latin typeface="Verdana" panose="020B0604030504040204" pitchFamily="34" charset="0"/>
                          <a:ea typeface="Verdana" panose="020B0604030504040204" pitchFamily="34" charset="0"/>
                          <a:cs typeface="+mn-cs"/>
                        </a:rPr>
                        <a:t>85% of patients waiting for a diagnostic test to be waiting less than 8 weeks and maintained for 3 months</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81.31% </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902253331"/>
                  </a:ext>
                </a:extLst>
              </a:tr>
              <a:tr h="589401">
                <a:tc vMerge="1">
                  <a:txBody>
                    <a:bodyPr/>
                    <a:lstStyle/>
                    <a:p>
                      <a:endParaRPr lang="en-GB" sz="1200"/>
                    </a:p>
                  </a:txBody>
                  <a:tcPr/>
                </a:tc>
                <a:tc>
                  <a:txBody>
                    <a:bodyPr/>
                    <a:lstStyle/>
                    <a:p>
                      <a:pPr algn="l"/>
                      <a:r>
                        <a:rPr lang="en-GB" sz="1800" b="0" i="0" dirty="0">
                          <a:solidFill>
                            <a:schemeClr val="tx1"/>
                          </a:solidFill>
                          <a:effectLst/>
                          <a:latin typeface="Verdana" panose="020B0604030504040204" pitchFamily="34" charset="0"/>
                          <a:ea typeface="Verdana" panose="020B0604030504040204" pitchFamily="34" charset="0"/>
                          <a:cs typeface="+mn-cs"/>
                        </a:rPr>
                        <a:t>85% of patients waiting for a diagnostic endoscopy to be waiting less than 8 weeks and maintained for 3 month</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34.57% </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extLst>
                  <a:ext uri="{0D108BD9-81ED-4DB2-BD59-A6C34878D82A}">
                    <a16:rowId xmlns:a16="http://schemas.microsoft.com/office/drawing/2014/main" val="110112813"/>
                  </a:ext>
                </a:extLst>
              </a:tr>
              <a:tr h="859168">
                <a:tc vMerge="1">
                  <a:txBody>
                    <a:bodyPr/>
                    <a:lstStyle/>
                    <a:p>
                      <a:endParaRPr lang="en-GB" sz="1200"/>
                    </a:p>
                  </a:txBody>
                  <a:tcPr/>
                </a:tc>
                <a:tc>
                  <a:txBody>
                    <a:bodyPr/>
                    <a:lstStyle/>
                    <a:p>
                      <a:pPr algn="l"/>
                      <a:r>
                        <a:rPr lang="en-GB" sz="1800" b="0" i="0" dirty="0">
                          <a:solidFill>
                            <a:schemeClr val="tx1"/>
                          </a:solidFill>
                          <a:effectLst/>
                          <a:latin typeface="Verdana" panose="020B0604030504040204" pitchFamily="34" charset="0"/>
                          <a:ea typeface="Verdana" panose="020B0604030504040204" pitchFamily="34" charset="0"/>
                          <a:cs typeface="+mn-cs"/>
                        </a:rPr>
                        <a:t>85% of patients waiting for a NOUS and non cardiac MRI to be waiting less than 8 weeks and maintained for 3 months.</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98.92%</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50"/>
                    </a:solidFill>
                  </a:tcPr>
                </a:tc>
                <a:extLst>
                  <a:ext uri="{0D108BD9-81ED-4DB2-BD59-A6C34878D82A}">
                    <a16:rowId xmlns:a16="http://schemas.microsoft.com/office/drawing/2014/main" val="2274276403"/>
                  </a:ext>
                </a:extLst>
              </a:tr>
              <a:tr h="589401">
                <a:tc vMerge="1">
                  <a:txBody>
                    <a:bodyPr/>
                    <a:lstStyle/>
                    <a:p>
                      <a:endParaRPr lang="en-GB" sz="1200"/>
                    </a:p>
                  </a:txBody>
                  <a:tcPr/>
                </a:tc>
                <a:tc>
                  <a:txBody>
                    <a:bodyPr/>
                    <a:lstStyle/>
                    <a:p>
                      <a:pPr algn="l"/>
                      <a:r>
                        <a:rPr lang="en-GB" sz="1800" b="0" i="0" dirty="0">
                          <a:solidFill>
                            <a:schemeClr val="tx1"/>
                          </a:solidFill>
                          <a:effectLst/>
                          <a:latin typeface="Verdana" panose="020B0604030504040204" pitchFamily="34" charset="0"/>
                          <a:ea typeface="Verdana" panose="020B0604030504040204" pitchFamily="34" charset="0"/>
                          <a:cs typeface="+mn-cs"/>
                        </a:rPr>
                        <a:t>90% of patients waiting for therapies to be waiting less than 14 weeks and maintained for 3 months</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100% </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50"/>
                    </a:solidFill>
                  </a:tcPr>
                </a:tc>
                <a:extLst>
                  <a:ext uri="{0D108BD9-81ED-4DB2-BD59-A6C34878D82A}">
                    <a16:rowId xmlns:a16="http://schemas.microsoft.com/office/drawing/2014/main" val="3603749190"/>
                  </a:ext>
                </a:extLst>
              </a:tr>
            </a:tbl>
          </a:graphicData>
        </a:graphic>
      </p:graphicFrame>
      <p:sp>
        <p:nvSpPr>
          <p:cNvPr id="4" name="Slide Number Placeholder 3">
            <a:extLst>
              <a:ext uri="{FF2B5EF4-FFF2-40B4-BE49-F238E27FC236}">
                <a16:creationId xmlns:a16="http://schemas.microsoft.com/office/drawing/2014/main" id="{ABE90E87-6FAE-6B34-86AF-0ED9DEE9DD05}"/>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5</a:t>
            </a:fld>
            <a:endParaRPr lang="en-GB"/>
          </a:p>
        </p:txBody>
      </p:sp>
      <p:sp>
        <p:nvSpPr>
          <p:cNvPr id="6" name="TextBox 5">
            <a:extLst>
              <a:ext uri="{FF2B5EF4-FFF2-40B4-BE49-F238E27FC236}">
                <a16:creationId xmlns:a16="http://schemas.microsoft.com/office/drawing/2014/main" id="{E6CAB669-2E27-E10F-4A7E-A779E5AA1B61}"/>
              </a:ext>
            </a:extLst>
          </p:cNvPr>
          <p:cNvSpPr txBox="1"/>
          <p:nvPr/>
        </p:nvSpPr>
        <p:spPr>
          <a:xfrm>
            <a:off x="0" y="32629"/>
            <a:ext cx="20105688" cy="549061"/>
          </a:xfrm>
          <a:prstGeom prst="rect">
            <a:avLst/>
          </a:prstGeom>
          <a:solidFill>
            <a:srgbClr val="7030A0"/>
          </a:solidFill>
        </p:spPr>
        <p:txBody>
          <a:bodyPr wrap="square" rtlCol="0">
            <a:spAutoFit/>
          </a:bodyPr>
          <a:lstStyle/>
          <a:p>
            <a:pPr algn="just">
              <a:spcAft>
                <a:spcPts val="989"/>
              </a:spcAft>
            </a:pPr>
            <a:r>
              <a:rPr lang="en-GB" sz="2968" b="1" dirty="0">
                <a:solidFill>
                  <a:schemeClr val="bg1"/>
                </a:solidFill>
                <a:latin typeface="Aptos Black" panose="020F0502020204030204" pitchFamily="34" charset="0"/>
              </a:rPr>
              <a:t>Delivery against Targeted Intervention and Enhanced Monitoring Criteria 2025/26  </a:t>
            </a:r>
          </a:p>
        </p:txBody>
      </p:sp>
    </p:spTree>
    <p:extLst>
      <p:ext uri="{BB962C8B-B14F-4D97-AF65-F5344CB8AC3E}">
        <p14:creationId xmlns:p14="http://schemas.microsoft.com/office/powerpoint/2010/main" val="2595990649"/>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E9A444E-727E-5331-8A2C-CB5CC0B4CB81}"/>
            </a:ext>
          </a:extLst>
        </p:cNvPr>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39987ECB-4E0C-9F41-8E05-6EEEFCF81A58}"/>
              </a:ext>
            </a:extLst>
          </p:cNvPr>
          <p:cNvSpPr>
            <a:spLocks noGrp="1"/>
          </p:cNvSpPr>
          <p:nvPr>
            <p:ph type="sldNum" sz="quarter" idx="12"/>
          </p:nvPr>
        </p:nvSpPr>
        <p:spPr/>
        <p:txBody>
          <a:bodyPr/>
          <a:lstStyle/>
          <a:p>
            <a:pPr marL="0" marR="0" lvl="0" indent="0" algn="l" defTabSz="521964" rtl="0" eaLnBrk="1" fontAlgn="auto" latinLnBrk="0" hangingPunct="1">
              <a:lnSpc>
                <a:spcPct val="100000"/>
              </a:lnSpc>
              <a:spcBef>
                <a:spcPts val="0"/>
              </a:spcBef>
              <a:spcAft>
                <a:spcPts val="0"/>
              </a:spcAft>
              <a:buClrTx/>
              <a:buSzTx/>
              <a:buFontTx/>
              <a:buNone/>
              <a:tabLst/>
              <a:defRPr/>
            </a:pPr>
            <a:fld id="{1B571774-39BD-4D3C-8315-35C0B43D4F9A}" type="slidenum">
              <a:rPr kumimoji="0" lang="en-GB" sz="1800" b="0" i="0" u="none" strike="noStrike" kern="1200" cap="none" spc="0" normalizeH="0" baseline="0" noProof="0">
                <a:ln>
                  <a:noFill/>
                </a:ln>
                <a:solidFill>
                  <a:prstClr val="black">
                    <a:tint val="82000"/>
                  </a:prstClr>
                </a:solidFill>
                <a:effectLst/>
                <a:uLnTx/>
                <a:uFillTx/>
                <a:latin typeface="Aptos" panose="02110004020202020204"/>
                <a:ea typeface="+mn-ea"/>
                <a:cs typeface="+mn-cs"/>
              </a:rPr>
              <a:pPr marL="0" marR="0" lvl="0" indent="0" algn="l" defTabSz="521964" rtl="0" eaLnBrk="1" fontAlgn="auto" latinLnBrk="0" hangingPunct="1">
                <a:lnSpc>
                  <a:spcPct val="100000"/>
                </a:lnSpc>
                <a:spcBef>
                  <a:spcPts val="0"/>
                </a:spcBef>
                <a:spcAft>
                  <a:spcPts val="0"/>
                </a:spcAft>
                <a:buClrTx/>
                <a:buSzTx/>
                <a:buFontTx/>
                <a:buNone/>
                <a:tabLst/>
                <a:defRPr/>
              </a:pPr>
              <a:t>50</a:t>
            </a:fld>
            <a:endParaRPr kumimoji="0" lang="en-GB" sz="1800" b="0" i="0" u="none" strike="noStrike" kern="1200" cap="none" spc="0" normalizeH="0" baseline="0" noProof="0">
              <a:ln>
                <a:noFill/>
              </a:ln>
              <a:solidFill>
                <a:prstClr val="black">
                  <a:tint val="82000"/>
                </a:prstClr>
              </a:solidFill>
              <a:effectLst/>
              <a:uLnTx/>
              <a:uFillTx/>
              <a:latin typeface="Aptos" panose="02110004020202020204"/>
              <a:ea typeface="+mn-ea"/>
              <a:cs typeface="+mn-cs"/>
            </a:endParaRPr>
          </a:p>
        </p:txBody>
      </p:sp>
      <p:graphicFrame>
        <p:nvGraphicFramePr>
          <p:cNvPr id="6" name="Table 5">
            <a:extLst>
              <a:ext uri="{FF2B5EF4-FFF2-40B4-BE49-F238E27FC236}">
                <a16:creationId xmlns:a16="http://schemas.microsoft.com/office/drawing/2014/main" id="{0D111282-1234-136E-8FD7-00F0E08BC1BB}"/>
              </a:ext>
            </a:extLst>
          </p:cNvPr>
          <p:cNvGraphicFramePr>
            <a:graphicFrameLocks noGrp="1"/>
          </p:cNvGraphicFramePr>
          <p:nvPr/>
        </p:nvGraphicFramePr>
        <p:xfrm>
          <a:off x="261144" y="96846"/>
          <a:ext cx="19583400" cy="5820311"/>
        </p:xfrm>
        <a:graphic>
          <a:graphicData uri="http://schemas.openxmlformats.org/drawingml/2006/table">
            <a:tbl>
              <a:tblPr firstRow="1" bandRow="1">
                <a:tableStyleId>{5C22544A-7EE6-4342-B048-85BDC9FD1C3A}</a:tableStyleId>
              </a:tblPr>
              <a:tblGrid>
                <a:gridCol w="1866900">
                  <a:extLst>
                    <a:ext uri="{9D8B030D-6E8A-4147-A177-3AD203B41FA5}">
                      <a16:colId xmlns:a16="http://schemas.microsoft.com/office/drawing/2014/main" val="660515521"/>
                    </a:ext>
                  </a:extLst>
                </a:gridCol>
                <a:gridCol w="8858250">
                  <a:extLst>
                    <a:ext uri="{9D8B030D-6E8A-4147-A177-3AD203B41FA5}">
                      <a16:colId xmlns:a16="http://schemas.microsoft.com/office/drawing/2014/main" val="3751658316"/>
                    </a:ext>
                  </a:extLst>
                </a:gridCol>
                <a:gridCol w="8858250">
                  <a:extLst>
                    <a:ext uri="{9D8B030D-6E8A-4147-A177-3AD203B41FA5}">
                      <a16:colId xmlns:a16="http://schemas.microsoft.com/office/drawing/2014/main" val="1187763401"/>
                    </a:ext>
                  </a:extLst>
                </a:gridCol>
              </a:tblGrid>
              <a:tr h="558645">
                <a:tc gridSpan="3">
                  <a:txBody>
                    <a:bodyPr/>
                    <a:lstStyle/>
                    <a:p>
                      <a:pPr algn="just"/>
                      <a:r>
                        <a:rPr lang="en-GB" sz="1800" b="1" dirty="0">
                          <a:latin typeface="Verdana" panose="020B0604030504040204" pitchFamily="34" charset="0"/>
                          <a:ea typeface="Verdana" panose="020B0604030504040204" pitchFamily="34" charset="0"/>
                        </a:rPr>
                        <a:t>Top 5 Tumour sites</a:t>
                      </a:r>
                    </a:p>
                  </a:txBody>
                  <a:tcPr marL="104395" marR="104395" marT="52197" marB="52197" anchor="ctr">
                    <a:solidFill>
                      <a:srgbClr val="7EB0DE"/>
                    </a:solidFill>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3969127485"/>
                  </a:ext>
                </a:extLst>
              </a:tr>
              <a:tr h="463604">
                <a:tc>
                  <a:txBody>
                    <a:bodyPr/>
                    <a:lstStyle/>
                    <a:p>
                      <a:pPr algn="just"/>
                      <a:r>
                        <a:rPr lang="en-GB" sz="1800" b="1" dirty="0">
                          <a:latin typeface="Verdana" panose="020B0604030504040204" pitchFamily="34" charset="0"/>
                          <a:ea typeface="Verdana" panose="020B0604030504040204" pitchFamily="34" charset="0"/>
                        </a:rPr>
                        <a:t>Tumour Site</a:t>
                      </a:r>
                    </a:p>
                  </a:txBody>
                  <a:tcPr marL="104395" marR="104395" marT="52197" marB="52197" anchor="ctr">
                    <a:solidFill>
                      <a:srgbClr val="AFCEEB"/>
                    </a:solidFill>
                  </a:tcPr>
                </a:tc>
                <a:tc gridSpan="2">
                  <a:txBody>
                    <a:bodyPr/>
                    <a:lstStyle/>
                    <a:p>
                      <a:pPr algn="just"/>
                      <a:r>
                        <a:rPr lang="en-GB" sz="1800" b="1" dirty="0">
                          <a:latin typeface="Verdana" panose="020B0604030504040204" pitchFamily="34" charset="0"/>
                          <a:ea typeface="Verdana" panose="020B0604030504040204" pitchFamily="34" charset="0"/>
                        </a:rPr>
                        <a:t>Key notes</a:t>
                      </a:r>
                    </a:p>
                  </a:txBody>
                  <a:tcPr marL="104395" marR="104395" marT="52197" marB="52197" anchor="ctr">
                    <a:solidFill>
                      <a:srgbClr val="AFCEEB"/>
                    </a:solidFill>
                  </a:tcPr>
                </a:tc>
                <a:tc hMerge="1">
                  <a:txBody>
                    <a:bodyPr/>
                    <a:lstStyle/>
                    <a:p>
                      <a:endParaRPr lang="en-GB"/>
                    </a:p>
                  </a:txBody>
                  <a:tcPr/>
                </a:tc>
                <a:extLst>
                  <a:ext uri="{0D108BD9-81ED-4DB2-BD59-A6C34878D82A}">
                    <a16:rowId xmlns:a16="http://schemas.microsoft.com/office/drawing/2014/main" val="271302750"/>
                  </a:ext>
                </a:extLst>
              </a:tr>
              <a:tr h="4798062">
                <a:tc>
                  <a:txBody>
                    <a:bodyPr/>
                    <a:lstStyle/>
                    <a:p>
                      <a:pPr marL="0" lvl="0" indent="0" algn="l">
                        <a:lnSpc>
                          <a:spcPct val="100000"/>
                        </a:lnSpc>
                        <a:buNone/>
                      </a:pPr>
                      <a:r>
                        <a:rPr lang="en-US" sz="2000" dirty="0">
                          <a:latin typeface="Verdana" panose="020B0604030504040204" pitchFamily="34" charset="0"/>
                          <a:ea typeface="Verdana" panose="020B0604030504040204" pitchFamily="34" charset="0"/>
                        </a:rPr>
                        <a:t>Skin</a:t>
                      </a:r>
                    </a:p>
                  </a:txBody>
                  <a:tcPr marL="73946" marR="73946" marT="36972" marB="36972" anchor="ctr">
                    <a:solidFill>
                      <a:srgbClr val="AFCEEB"/>
                    </a:solidFill>
                  </a:tcPr>
                </a:tc>
                <a:tc>
                  <a:txBody>
                    <a:bodyPr/>
                    <a:lstStyle/>
                    <a:p>
                      <a:pPr marL="285750" lvl="0" indent="-285750">
                        <a:buFont typeface="Arial" panose="020B0604020202020204" pitchFamily="34" charset="0"/>
                        <a:buChar char="•"/>
                      </a:pPr>
                      <a:r>
                        <a:rPr lang="en-GB" sz="1800" dirty="0">
                          <a:solidFill>
                            <a:schemeClr val="dk1"/>
                          </a:solidFill>
                          <a:effectLst/>
                          <a:latin typeface="+mn-lt"/>
                          <a:ea typeface="+mn-ea"/>
                          <a:cs typeface="+mn-cs"/>
                        </a:rPr>
                        <a:t>Outpatient waits increased a little in July and August, primarily within </a:t>
                      </a:r>
                      <a:r>
                        <a:rPr lang="en-GB" sz="1800" dirty="0" err="1">
                          <a:solidFill>
                            <a:schemeClr val="dk1"/>
                          </a:solidFill>
                          <a:effectLst/>
                          <a:latin typeface="+mn-lt"/>
                          <a:ea typeface="+mn-ea"/>
                          <a:cs typeface="+mn-cs"/>
                        </a:rPr>
                        <a:t>gynae-oncology</a:t>
                      </a:r>
                      <a:r>
                        <a:rPr lang="en-GB" sz="1800" dirty="0">
                          <a:solidFill>
                            <a:schemeClr val="dk1"/>
                          </a:solidFill>
                          <a:effectLst/>
                          <a:latin typeface="+mn-lt"/>
                          <a:ea typeface="+mn-ea"/>
                          <a:cs typeface="+mn-cs"/>
                        </a:rPr>
                        <a:t> due to extended consultant annual leave. Service reports the backlog is now resolved.</a:t>
                      </a:r>
                    </a:p>
                    <a:p>
                      <a:pPr marL="285750" lvl="0" indent="-285750">
                        <a:buFont typeface="Arial" panose="020B0604020202020204" pitchFamily="34" charset="0"/>
                        <a:buChar char="•"/>
                      </a:pPr>
                      <a:r>
                        <a:rPr lang="en-GB" sz="1800" dirty="0">
                          <a:solidFill>
                            <a:schemeClr val="dk1"/>
                          </a:solidFill>
                          <a:effectLst/>
                          <a:latin typeface="+mn-lt"/>
                          <a:ea typeface="+mn-ea"/>
                          <a:cs typeface="+mn-cs"/>
                        </a:rPr>
                        <a:t>PMB waits are approx. 2 weeks</a:t>
                      </a:r>
                    </a:p>
                    <a:p>
                      <a:pPr marL="285750" lvl="0" indent="-285750">
                        <a:buFont typeface="Arial" panose="020B0604020202020204" pitchFamily="34" charset="0"/>
                        <a:buChar char="•"/>
                      </a:pPr>
                      <a:r>
                        <a:rPr lang="en-GB" sz="1800" dirty="0">
                          <a:solidFill>
                            <a:schemeClr val="dk1"/>
                          </a:solidFill>
                          <a:effectLst/>
                          <a:latin typeface="+mn-lt"/>
                          <a:ea typeface="+mn-ea"/>
                          <a:cs typeface="+mn-cs"/>
                        </a:rPr>
                        <a:t>A locum surgeon has been working with the </a:t>
                      </a:r>
                      <a:r>
                        <a:rPr lang="en-GB" sz="1800" dirty="0" err="1">
                          <a:solidFill>
                            <a:schemeClr val="dk1"/>
                          </a:solidFill>
                          <a:effectLst/>
                          <a:latin typeface="+mn-lt"/>
                          <a:ea typeface="+mn-ea"/>
                          <a:cs typeface="+mn-cs"/>
                        </a:rPr>
                        <a:t>gynae-oncology</a:t>
                      </a:r>
                      <a:r>
                        <a:rPr lang="en-GB" sz="1800" dirty="0">
                          <a:solidFill>
                            <a:schemeClr val="dk1"/>
                          </a:solidFill>
                          <a:effectLst/>
                          <a:latin typeface="+mn-lt"/>
                          <a:ea typeface="+mn-ea"/>
                          <a:cs typeface="+mn-cs"/>
                        </a:rPr>
                        <a:t> team, this is to remain in place through Q2 to end of financial year, expecting long term provision of gynaecological cancer services to continue to progress through to implementation from April 2026.</a:t>
                      </a:r>
                      <a:endParaRPr lang="en-GB" sz="1600" dirty="0">
                        <a:solidFill>
                          <a:schemeClr val="dk1"/>
                        </a:solidFill>
                        <a:effectLst/>
                        <a:latin typeface="+mn-lt"/>
                        <a:ea typeface="+mn-ea"/>
                        <a:cs typeface="+mn-cs"/>
                      </a:endParaRPr>
                    </a:p>
                    <a:p>
                      <a:pPr marL="742996" lvl="1" indent="-285750">
                        <a:buFont typeface="Arial" panose="020B0604020202020204" pitchFamily="34" charset="0"/>
                        <a:buChar char="•"/>
                      </a:pPr>
                      <a:r>
                        <a:rPr lang="en-GB" sz="1800" b="1" dirty="0">
                          <a:solidFill>
                            <a:schemeClr val="dk1"/>
                          </a:solidFill>
                          <a:effectLst/>
                          <a:latin typeface="+mn-lt"/>
                          <a:ea typeface="+mn-ea"/>
                          <a:cs typeface="+mn-cs"/>
                        </a:rPr>
                        <a:t>Phase 1 – Preparation &amp; Communication (August 2025 – October 2025) - </a:t>
                      </a:r>
                      <a:r>
                        <a:rPr lang="en-GB" sz="1800" dirty="0">
                          <a:solidFill>
                            <a:schemeClr val="dk1"/>
                          </a:solidFill>
                          <a:effectLst/>
                          <a:latin typeface="+mn-lt"/>
                          <a:ea typeface="+mn-ea"/>
                          <a:cs typeface="+mn-cs"/>
                        </a:rPr>
                        <a:t>Data gathering, engagement strategies</a:t>
                      </a:r>
                      <a:endParaRPr lang="en-GB" sz="1600" b="0" dirty="0">
                        <a:solidFill>
                          <a:schemeClr val="dk1"/>
                        </a:solidFill>
                        <a:effectLst/>
                        <a:latin typeface="+mn-lt"/>
                        <a:ea typeface="+mn-ea"/>
                        <a:cs typeface="+mn-cs"/>
                      </a:endParaRPr>
                    </a:p>
                    <a:p>
                      <a:pPr marL="742996" lvl="1" indent="-285750">
                        <a:buFont typeface="Arial" panose="020B0604020202020204" pitchFamily="34" charset="0"/>
                        <a:buChar char="•"/>
                      </a:pPr>
                      <a:r>
                        <a:rPr lang="en-GB" sz="1800" b="1" dirty="0">
                          <a:solidFill>
                            <a:schemeClr val="dk1"/>
                          </a:solidFill>
                          <a:effectLst/>
                          <a:latin typeface="+mn-lt"/>
                          <a:ea typeface="+mn-ea"/>
                          <a:cs typeface="+mn-cs"/>
                        </a:rPr>
                        <a:t>Phase 2 – Business Case Development (October 2025 – January 2026) - </a:t>
                      </a:r>
                      <a:r>
                        <a:rPr lang="en-GB" sz="1800" dirty="0">
                          <a:solidFill>
                            <a:schemeClr val="dk1"/>
                          </a:solidFill>
                          <a:effectLst/>
                          <a:latin typeface="+mn-lt"/>
                          <a:ea typeface="+mn-ea"/>
                          <a:cs typeface="+mn-cs"/>
                        </a:rPr>
                        <a:t>Model development with stakeholders including 6-week public engagement</a:t>
                      </a:r>
                      <a:endParaRPr lang="en-GB" sz="1600" dirty="0">
                        <a:solidFill>
                          <a:schemeClr val="dk1"/>
                        </a:solidFill>
                        <a:effectLst/>
                        <a:latin typeface="+mn-lt"/>
                        <a:ea typeface="+mn-ea"/>
                        <a:cs typeface="+mn-cs"/>
                      </a:endParaRPr>
                    </a:p>
                    <a:p>
                      <a:pPr marL="742996" lvl="1" indent="-285750">
                        <a:buFont typeface="Arial" panose="020B0604020202020204" pitchFamily="34" charset="0"/>
                        <a:buChar char="•"/>
                      </a:pPr>
                      <a:r>
                        <a:rPr lang="en-GB" sz="1800" b="1" dirty="0">
                          <a:solidFill>
                            <a:schemeClr val="dk1"/>
                          </a:solidFill>
                          <a:effectLst/>
                          <a:latin typeface="+mn-lt"/>
                          <a:ea typeface="+mn-ea"/>
                          <a:cs typeface="+mn-cs"/>
                        </a:rPr>
                        <a:t>Phase 3 – Launch Plan (January 2026 – March 2026) - </a:t>
                      </a:r>
                      <a:r>
                        <a:rPr lang="en-GB" sz="1800" dirty="0">
                          <a:solidFill>
                            <a:schemeClr val="dk1"/>
                          </a:solidFill>
                          <a:effectLst/>
                          <a:latin typeface="+mn-lt"/>
                          <a:ea typeface="+mn-ea"/>
                          <a:cs typeface="+mn-cs"/>
                        </a:rPr>
                        <a:t>Operationalise planning</a:t>
                      </a:r>
                      <a:endParaRPr lang="en-GB" sz="1600" dirty="0">
                        <a:solidFill>
                          <a:schemeClr val="dk1"/>
                        </a:solidFill>
                        <a:effectLst/>
                        <a:latin typeface="+mn-lt"/>
                        <a:ea typeface="+mn-ea"/>
                        <a:cs typeface="+mn-cs"/>
                      </a:endParaRPr>
                    </a:p>
                    <a:p>
                      <a:pPr marL="285750" lvl="0" indent="-285750">
                        <a:buFont typeface="Arial" panose="020B0604020202020204" pitchFamily="34" charset="0"/>
                        <a:buChar char="•"/>
                      </a:pPr>
                      <a:r>
                        <a:rPr lang="en-GB" sz="1800" dirty="0">
                          <a:solidFill>
                            <a:schemeClr val="dk1"/>
                          </a:solidFill>
                          <a:effectLst/>
                          <a:latin typeface="+mn-lt"/>
                          <a:ea typeface="+mn-ea"/>
                          <a:cs typeface="+mn-cs"/>
                        </a:rPr>
                        <a:t>A Obs &amp; Gynae consultant post was advertised, we successfully appointed with Professor Margarit who is experienced in a unit lead capacity, joining in November 2025.</a:t>
                      </a:r>
                      <a:endParaRPr lang="en-US" sz="2000" dirty="0">
                        <a:latin typeface="Verdana" panose="020B0604030504040204" pitchFamily="34" charset="0"/>
                        <a:ea typeface="Verdana" panose="020B0604030504040204" pitchFamily="34" charset="0"/>
                      </a:endParaRPr>
                    </a:p>
                  </a:txBody>
                  <a:tcPr marL="73946" marR="73946" marT="36972" marB="36972" anchor="ctr">
                    <a:solidFill>
                      <a:schemeClr val="bg1"/>
                    </a:solidFill>
                  </a:tcPr>
                </a:tc>
                <a:tc>
                  <a:txBody>
                    <a:bodyPr/>
                    <a:lstStyle/>
                    <a:p>
                      <a:pPr marL="0" lvl="0" indent="0">
                        <a:buFont typeface="Arial" panose="020B0604020202020204" pitchFamily="34" charset="0"/>
                        <a:buNone/>
                      </a:pPr>
                      <a:endParaRPr lang="en-US" sz="2000" dirty="0">
                        <a:latin typeface="Verdana" panose="020B0604030504040204" pitchFamily="34" charset="0"/>
                        <a:ea typeface="Verdana" panose="020B0604030504040204" pitchFamily="34" charset="0"/>
                      </a:endParaRPr>
                    </a:p>
                  </a:txBody>
                  <a:tcPr marL="73946" marR="73946" marT="36972" marB="36972" anchor="ctr">
                    <a:solidFill>
                      <a:schemeClr val="bg1"/>
                    </a:solidFill>
                  </a:tcPr>
                </a:tc>
                <a:extLst>
                  <a:ext uri="{0D108BD9-81ED-4DB2-BD59-A6C34878D82A}">
                    <a16:rowId xmlns:a16="http://schemas.microsoft.com/office/drawing/2014/main" val="2094723040"/>
                  </a:ext>
                </a:extLst>
              </a:tr>
            </a:tbl>
          </a:graphicData>
        </a:graphic>
      </p:graphicFrame>
      <p:graphicFrame>
        <p:nvGraphicFramePr>
          <p:cNvPr id="5" name="Chart 4">
            <a:extLst>
              <a:ext uri="{FF2B5EF4-FFF2-40B4-BE49-F238E27FC236}">
                <a16:creationId xmlns:a16="http://schemas.microsoft.com/office/drawing/2014/main" id="{D877DB0B-2A39-4A9C-1A78-77234B3A016B}"/>
              </a:ext>
            </a:extLst>
          </p:cNvPr>
          <p:cNvGraphicFramePr>
            <a:graphicFrameLocks/>
          </p:cNvGraphicFramePr>
          <p:nvPr/>
        </p:nvGraphicFramePr>
        <p:xfrm>
          <a:off x="11195844" y="1235075"/>
          <a:ext cx="8648700" cy="4682082"/>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1425822205"/>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287A6AC-D812-06F6-8EA7-6558AF6429A5}"/>
            </a:ext>
          </a:extLst>
        </p:cNvPr>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75BD376B-DC4A-3BDD-1910-E6525857D480}"/>
              </a:ext>
            </a:extLst>
          </p:cNvPr>
          <p:cNvSpPr>
            <a:spLocks noGrp="1"/>
          </p:cNvSpPr>
          <p:nvPr>
            <p:ph type="sldNum" sz="quarter" idx="12"/>
          </p:nvPr>
        </p:nvSpPr>
        <p:spPr/>
        <p:txBody>
          <a:bodyPr/>
          <a:lstStyle/>
          <a:p>
            <a:pPr marL="0" marR="0" lvl="0" indent="0" algn="l" defTabSz="521964" rtl="0" eaLnBrk="1" fontAlgn="auto" latinLnBrk="0" hangingPunct="1">
              <a:lnSpc>
                <a:spcPct val="100000"/>
              </a:lnSpc>
              <a:spcBef>
                <a:spcPts val="0"/>
              </a:spcBef>
              <a:spcAft>
                <a:spcPts val="0"/>
              </a:spcAft>
              <a:buClrTx/>
              <a:buSzTx/>
              <a:buFontTx/>
              <a:buNone/>
              <a:tabLst/>
              <a:defRPr/>
            </a:pPr>
            <a:fld id="{1B571774-39BD-4D3C-8315-35C0B43D4F9A}" type="slidenum">
              <a:rPr kumimoji="0" lang="en-GB" sz="1800" b="0" i="0" u="none" strike="noStrike" kern="1200" cap="none" spc="0" normalizeH="0" baseline="0" noProof="0">
                <a:ln>
                  <a:noFill/>
                </a:ln>
                <a:solidFill>
                  <a:prstClr val="black">
                    <a:tint val="82000"/>
                  </a:prstClr>
                </a:solidFill>
                <a:effectLst/>
                <a:uLnTx/>
                <a:uFillTx/>
                <a:latin typeface="Aptos" panose="02110004020202020204"/>
                <a:ea typeface="+mn-ea"/>
                <a:cs typeface="+mn-cs"/>
              </a:rPr>
              <a:pPr marL="0" marR="0" lvl="0" indent="0" algn="l" defTabSz="521964" rtl="0" eaLnBrk="1" fontAlgn="auto" latinLnBrk="0" hangingPunct="1">
                <a:lnSpc>
                  <a:spcPct val="100000"/>
                </a:lnSpc>
                <a:spcBef>
                  <a:spcPts val="0"/>
                </a:spcBef>
                <a:spcAft>
                  <a:spcPts val="0"/>
                </a:spcAft>
                <a:buClrTx/>
                <a:buSzTx/>
                <a:buFontTx/>
                <a:buNone/>
                <a:tabLst/>
                <a:defRPr/>
              </a:pPr>
              <a:t>51</a:t>
            </a:fld>
            <a:endParaRPr kumimoji="0" lang="en-GB" sz="1800" b="0" i="0" u="none" strike="noStrike" kern="1200" cap="none" spc="0" normalizeH="0" baseline="0" noProof="0">
              <a:ln>
                <a:noFill/>
              </a:ln>
              <a:solidFill>
                <a:prstClr val="black">
                  <a:tint val="82000"/>
                </a:prstClr>
              </a:solidFill>
              <a:effectLst/>
              <a:uLnTx/>
              <a:uFillTx/>
              <a:latin typeface="Aptos" panose="02110004020202020204"/>
              <a:ea typeface="+mn-ea"/>
              <a:cs typeface="+mn-cs"/>
            </a:endParaRPr>
          </a:p>
        </p:txBody>
      </p:sp>
      <p:graphicFrame>
        <p:nvGraphicFramePr>
          <p:cNvPr id="6" name="Table 5">
            <a:extLst>
              <a:ext uri="{FF2B5EF4-FFF2-40B4-BE49-F238E27FC236}">
                <a16:creationId xmlns:a16="http://schemas.microsoft.com/office/drawing/2014/main" id="{5848B0E6-686E-CFB8-1766-C92B642E7B06}"/>
              </a:ext>
            </a:extLst>
          </p:cNvPr>
          <p:cNvGraphicFramePr>
            <a:graphicFrameLocks noGrp="1"/>
          </p:cNvGraphicFramePr>
          <p:nvPr/>
        </p:nvGraphicFramePr>
        <p:xfrm>
          <a:off x="299244" y="66830"/>
          <a:ext cx="19583400" cy="10625952"/>
        </p:xfrm>
        <a:graphic>
          <a:graphicData uri="http://schemas.openxmlformats.org/drawingml/2006/table">
            <a:tbl>
              <a:tblPr firstRow="1" bandRow="1">
                <a:tableStyleId>{5C22544A-7EE6-4342-B048-85BDC9FD1C3A}</a:tableStyleId>
              </a:tblPr>
              <a:tblGrid>
                <a:gridCol w="5448300">
                  <a:extLst>
                    <a:ext uri="{9D8B030D-6E8A-4147-A177-3AD203B41FA5}">
                      <a16:colId xmlns:a16="http://schemas.microsoft.com/office/drawing/2014/main" val="660515521"/>
                    </a:ext>
                  </a:extLst>
                </a:gridCol>
                <a:gridCol w="7067550">
                  <a:extLst>
                    <a:ext uri="{9D8B030D-6E8A-4147-A177-3AD203B41FA5}">
                      <a16:colId xmlns:a16="http://schemas.microsoft.com/office/drawing/2014/main" val="648896705"/>
                    </a:ext>
                  </a:extLst>
                </a:gridCol>
                <a:gridCol w="7067550">
                  <a:extLst>
                    <a:ext uri="{9D8B030D-6E8A-4147-A177-3AD203B41FA5}">
                      <a16:colId xmlns:a16="http://schemas.microsoft.com/office/drawing/2014/main" val="2336345455"/>
                    </a:ext>
                  </a:extLst>
                </a:gridCol>
              </a:tblGrid>
              <a:tr h="399682">
                <a:tc gridSpan="3">
                  <a:txBody>
                    <a:bodyPr/>
                    <a:lstStyle/>
                    <a:p>
                      <a:r>
                        <a:rPr lang="en-GB" sz="1800" dirty="0">
                          <a:latin typeface="Verdana" panose="020B0604030504040204" pitchFamily="34" charset="0"/>
                          <a:ea typeface="Verdana" panose="020B0604030504040204" pitchFamily="34" charset="0"/>
                        </a:rPr>
                        <a:t>MAG report recommendations</a:t>
                      </a:r>
                    </a:p>
                  </a:txBody>
                  <a:tcPr marL="104395" marR="104395" marT="52197" marB="52197" anchor="ctr">
                    <a:solidFill>
                      <a:srgbClr val="7EB0DE"/>
                    </a:solidFill>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3969127485"/>
                  </a:ext>
                </a:extLst>
              </a:tr>
              <a:tr h="920963">
                <a:tc gridSpan="3">
                  <a:txBody>
                    <a:bodyPr/>
                    <a:lstStyle/>
                    <a:p>
                      <a:pPr algn="just"/>
                      <a:r>
                        <a:rPr lang="en-GB" dirty="0"/>
                        <a:t>The report by the External Ministerial Advisory Group on NHS Wales Performance and Productivity made several recommendations for cancer, some of which have resource, capacity and timescale implications that require consideration and development. Several of the recommendations that relate to cancer are referenced below.</a:t>
                      </a:r>
                    </a:p>
                  </a:txBody>
                  <a:tcPr marL="104395" marR="104395" marT="52197" marB="52197">
                    <a:solidFill>
                      <a:srgbClr val="AFCEEB"/>
                    </a:solidFill>
                  </a:tcPr>
                </a:tc>
                <a:tc hMerge="1">
                  <a:txBody>
                    <a:bodyPr/>
                    <a:lstStyle/>
                    <a:p>
                      <a:endParaRPr lang="en-GB" dirty="0"/>
                    </a:p>
                  </a:txBody>
                  <a:tcPr/>
                </a:tc>
                <a:tc hMerge="1">
                  <a:txBody>
                    <a:bodyPr/>
                    <a:lstStyle/>
                    <a:p>
                      <a:endParaRPr lang="en-GB"/>
                    </a:p>
                  </a:txBody>
                  <a:tcPr/>
                </a:tc>
                <a:extLst>
                  <a:ext uri="{0D108BD9-81ED-4DB2-BD59-A6C34878D82A}">
                    <a16:rowId xmlns:a16="http://schemas.microsoft.com/office/drawing/2014/main" val="4223790837"/>
                  </a:ext>
                </a:extLst>
              </a:tr>
              <a:tr h="399682">
                <a:tc>
                  <a:txBody>
                    <a:bodyPr/>
                    <a:lstStyle/>
                    <a:p>
                      <a:pPr algn="just"/>
                      <a:r>
                        <a:rPr lang="en-GB" sz="1800" b="1" dirty="0">
                          <a:latin typeface="Verdana" panose="020B0604030504040204" pitchFamily="34" charset="0"/>
                          <a:ea typeface="Verdana" panose="020B0604030504040204" pitchFamily="34" charset="0"/>
                        </a:rPr>
                        <a:t>Recommendation</a:t>
                      </a:r>
                    </a:p>
                  </a:txBody>
                  <a:tcPr marL="104395" marR="104395" marT="52197" marB="52197" anchor="ctr">
                    <a:solidFill>
                      <a:srgbClr val="AFCEEB"/>
                    </a:solidFill>
                  </a:tcPr>
                </a:tc>
                <a:tc gridSpan="2">
                  <a:txBody>
                    <a:bodyPr/>
                    <a:lstStyle/>
                    <a:p>
                      <a:pPr algn="just"/>
                      <a:r>
                        <a:rPr lang="en-GB" sz="1800" b="1" dirty="0">
                          <a:latin typeface="Verdana" panose="020B0604030504040204" pitchFamily="34" charset="0"/>
                          <a:ea typeface="Verdana" panose="020B0604030504040204" pitchFamily="34" charset="0"/>
                        </a:rPr>
                        <a:t>Current position</a:t>
                      </a:r>
                    </a:p>
                  </a:txBody>
                  <a:tcPr marL="104395" marR="104395" marT="52197" marB="52197" anchor="ctr">
                    <a:solidFill>
                      <a:srgbClr val="AFCEEB"/>
                    </a:solidFill>
                  </a:tcPr>
                </a:tc>
                <a:tc hMerge="1">
                  <a:txBody>
                    <a:bodyPr/>
                    <a:lstStyle/>
                    <a:p>
                      <a:endParaRPr lang="en-GB"/>
                    </a:p>
                  </a:txBody>
                  <a:tcPr/>
                </a:tc>
                <a:extLst>
                  <a:ext uri="{0D108BD9-81ED-4DB2-BD59-A6C34878D82A}">
                    <a16:rowId xmlns:a16="http://schemas.microsoft.com/office/drawing/2014/main" val="271302750"/>
                  </a:ext>
                </a:extLst>
              </a:tr>
              <a:tr h="3584304">
                <a:tc>
                  <a:txBody>
                    <a:bodyPr/>
                    <a:lstStyle/>
                    <a:p>
                      <a:pPr marL="0" lvl="0" indent="0" algn="l">
                        <a:lnSpc>
                          <a:spcPct val="100000"/>
                        </a:lnSpc>
                        <a:buNone/>
                      </a:pPr>
                      <a:r>
                        <a:rPr lang="en-GB" sz="2000" dirty="0">
                          <a:latin typeface="Verdana" panose="020B0604030504040204" pitchFamily="34" charset="0"/>
                          <a:ea typeface="Verdana" panose="020B0604030504040204" pitchFamily="34" charset="0"/>
                        </a:rPr>
                        <a:t>(!3) </a:t>
                      </a:r>
                      <a:r>
                        <a:rPr lang="en-GB" dirty="0"/>
                        <a:t>Digital Health and Care Wales (DHCW) should develop a plan to begin collecting and publishing more granular tumour-level performance from the beginning of the 2026/27 financial year at the latest. </a:t>
                      </a:r>
                    </a:p>
                    <a:p>
                      <a:pPr marL="0" lvl="0" indent="0" algn="l">
                        <a:lnSpc>
                          <a:spcPct val="100000"/>
                        </a:lnSpc>
                        <a:buNone/>
                      </a:pPr>
                      <a:endParaRPr lang="en-GB" sz="1800" b="0" dirty="0">
                        <a:solidFill>
                          <a:schemeClr val="dk1"/>
                        </a:solidFill>
                        <a:effectLst/>
                        <a:latin typeface="+mn-lt"/>
                        <a:ea typeface="+mn-ea"/>
                        <a:cs typeface="+mn-cs"/>
                      </a:endParaRPr>
                    </a:p>
                    <a:p>
                      <a:pPr marL="0" lvl="0" indent="0" algn="l">
                        <a:lnSpc>
                          <a:spcPct val="100000"/>
                        </a:lnSpc>
                        <a:buNone/>
                      </a:pPr>
                      <a:r>
                        <a:rPr lang="en-GB" dirty="0"/>
                        <a:t>DHCW should also produce an options appraisal for the production of a linked dataset containing cancer and diagnostics waiting times data, producing pathway-level insights into the key diagnostic drivers of long-waits at health board and at national level. Timescale – within 12 months.</a:t>
                      </a:r>
                      <a:endParaRPr lang="en-GB" sz="1800" b="0" dirty="0">
                        <a:solidFill>
                          <a:schemeClr val="dk1"/>
                        </a:solidFill>
                        <a:effectLst/>
                        <a:latin typeface="+mn-lt"/>
                        <a:ea typeface="+mn-ea"/>
                        <a:cs typeface="+mn-cs"/>
                      </a:endParaRPr>
                    </a:p>
                  </a:txBody>
                  <a:tcPr marL="73946" marR="73946" marT="36972" marB="36972" anchor="ctr">
                    <a:solidFill>
                      <a:srgbClr val="AFCEEB"/>
                    </a:solidFill>
                  </a:tcPr>
                </a:tc>
                <a:tc>
                  <a:txBody>
                    <a:bodyPr/>
                    <a:lstStyle/>
                    <a:p>
                      <a:pPr lvl="0" algn="just">
                        <a:lnSpc>
                          <a:spcPct val="100000"/>
                        </a:lnSpc>
                        <a:spcBef>
                          <a:spcPts val="0"/>
                        </a:spcBef>
                        <a:spcAft>
                          <a:spcPts val="0"/>
                        </a:spcAft>
                        <a:buNone/>
                      </a:pPr>
                      <a:r>
                        <a:rPr lang="en-GB" dirty="0"/>
                        <a:t>The Cabinet Secretary for Health &amp; Social Care has announced a cancer data development road map which forms part of DHCW’s 2025/26 remit letter. This will include cancer sub type reporting and better reporting of diagnostic data. </a:t>
                      </a:r>
                    </a:p>
                    <a:p>
                      <a:pPr lvl="0" algn="just">
                        <a:lnSpc>
                          <a:spcPct val="100000"/>
                        </a:lnSpc>
                        <a:spcBef>
                          <a:spcPts val="0"/>
                        </a:spcBef>
                        <a:spcAft>
                          <a:spcPts val="0"/>
                        </a:spcAft>
                        <a:buNone/>
                      </a:pPr>
                      <a:endParaRPr lang="en-GB" dirty="0"/>
                    </a:p>
                    <a:p>
                      <a:pPr lvl="0" algn="just">
                        <a:lnSpc>
                          <a:spcPct val="100000"/>
                        </a:lnSpc>
                        <a:spcBef>
                          <a:spcPts val="0"/>
                        </a:spcBef>
                        <a:spcAft>
                          <a:spcPts val="0"/>
                        </a:spcAft>
                        <a:buNone/>
                      </a:pPr>
                      <a:r>
                        <a:rPr lang="en-GB" dirty="0"/>
                        <a:t>Further consideration will be undertaken with DHCW of what can begin to be reported by 2026/27, along with the feasibility of developing a fully linked dataset across cancer and diagnostics.</a:t>
                      </a:r>
                    </a:p>
                    <a:p>
                      <a:pPr lvl="0" algn="just">
                        <a:lnSpc>
                          <a:spcPct val="100000"/>
                        </a:lnSpc>
                        <a:spcBef>
                          <a:spcPts val="0"/>
                        </a:spcBef>
                        <a:spcAft>
                          <a:spcPts val="0"/>
                        </a:spcAft>
                        <a:buNone/>
                      </a:pPr>
                      <a:endParaRPr lang="en-US" sz="1800" dirty="0">
                        <a:latin typeface="Verdana" panose="020B0604030504040204" pitchFamily="34" charset="0"/>
                        <a:ea typeface="Verdana" panose="020B0604030504040204" pitchFamily="34" charset="0"/>
                      </a:endParaRPr>
                    </a:p>
                  </a:txBody>
                  <a:tcPr marL="104395" marR="104395" marT="52197" marB="52197">
                    <a:solidFill>
                      <a:srgbClr val="D4E5F4"/>
                    </a:solidFill>
                  </a:tcPr>
                </a:tc>
                <a:tc>
                  <a:txBody>
                    <a:bodyPr/>
                    <a:lstStyle/>
                    <a:p>
                      <a:pPr marL="0" marR="0" lvl="0" indent="0" algn="just" defTabSz="914400" eaLnBrk="1" fontAlgn="auto" latinLnBrk="0" hangingPunct="1">
                        <a:lnSpc>
                          <a:spcPct val="100000"/>
                        </a:lnSpc>
                        <a:spcBef>
                          <a:spcPts val="0"/>
                        </a:spcBef>
                        <a:spcAft>
                          <a:spcPts val="0"/>
                        </a:spcAft>
                        <a:buClrTx/>
                        <a:buSzTx/>
                        <a:buFontTx/>
                        <a:buNone/>
                        <a:tabLst/>
                        <a:defRPr/>
                      </a:pPr>
                      <a:r>
                        <a:rPr lang="en-GB" dirty="0"/>
                        <a:t>The HB is engaging in early cancer data roadmap discussions that have commenced in recent weeks.</a:t>
                      </a:r>
                    </a:p>
                    <a:p>
                      <a:pPr marL="0" marR="0" lvl="0" indent="0" algn="just" defTabSz="914400" eaLnBrk="1" fontAlgn="auto" latinLnBrk="0" hangingPunct="1">
                        <a:lnSpc>
                          <a:spcPct val="100000"/>
                        </a:lnSpc>
                        <a:spcBef>
                          <a:spcPts val="0"/>
                        </a:spcBef>
                        <a:spcAft>
                          <a:spcPts val="0"/>
                        </a:spcAft>
                        <a:buClrTx/>
                        <a:buSzTx/>
                        <a:buFontTx/>
                        <a:buNone/>
                        <a:tabLst/>
                        <a:defRPr/>
                      </a:pPr>
                      <a:endParaRPr lang="en-GB" dirty="0"/>
                    </a:p>
                    <a:p>
                      <a:pPr marL="0" marR="0" lvl="0" indent="0" algn="just" defTabSz="914400" eaLnBrk="1" fontAlgn="auto" latinLnBrk="0" hangingPunct="1">
                        <a:lnSpc>
                          <a:spcPct val="100000"/>
                        </a:lnSpc>
                        <a:spcBef>
                          <a:spcPts val="0"/>
                        </a:spcBef>
                        <a:spcAft>
                          <a:spcPts val="0"/>
                        </a:spcAft>
                        <a:buClrTx/>
                        <a:buSzTx/>
                        <a:buFontTx/>
                        <a:buNone/>
                        <a:tabLst/>
                        <a:defRPr/>
                      </a:pPr>
                      <a:r>
                        <a:rPr lang="en-GB" dirty="0"/>
                        <a:t>Tumour subtype reporting changes to be deployed in WPAS Cancer Tracker.  Pre deployment testing 15</a:t>
                      </a:r>
                      <a:r>
                        <a:rPr lang="en-GB" baseline="30000" dirty="0"/>
                        <a:t>th</a:t>
                      </a:r>
                      <a:r>
                        <a:rPr lang="en-GB" dirty="0"/>
                        <a:t> September to 26</a:t>
                      </a:r>
                      <a:r>
                        <a:rPr lang="en-GB" baseline="30000" dirty="0"/>
                        <a:t>th</a:t>
                      </a:r>
                      <a:r>
                        <a:rPr lang="en-GB" dirty="0"/>
                        <a:t> September 2025.</a:t>
                      </a:r>
                    </a:p>
                  </a:txBody>
                  <a:tcPr marL="104395" marR="104395" marT="52197" marB="52197">
                    <a:solidFill>
                      <a:schemeClr val="bg1"/>
                    </a:solidFill>
                  </a:tcPr>
                </a:tc>
                <a:extLst>
                  <a:ext uri="{0D108BD9-81ED-4DB2-BD59-A6C34878D82A}">
                    <a16:rowId xmlns:a16="http://schemas.microsoft.com/office/drawing/2014/main" val="941816535"/>
                  </a:ext>
                </a:extLst>
              </a:tr>
              <a:tr h="5321321">
                <a:tc>
                  <a:txBody>
                    <a:bodyPr/>
                    <a:lstStyle/>
                    <a:p>
                      <a:pPr marL="0" lvl="0" indent="0" algn="l">
                        <a:lnSpc>
                          <a:spcPct val="100000"/>
                        </a:lnSpc>
                        <a:buNone/>
                      </a:pPr>
                      <a:r>
                        <a:rPr lang="en-US" sz="2000" dirty="0">
                          <a:latin typeface="Verdana" panose="020B0604030504040204" pitchFamily="34" charset="0"/>
                          <a:ea typeface="Verdana" panose="020B0604030504040204" pitchFamily="34" charset="0"/>
                        </a:rPr>
                        <a:t>(!!) </a:t>
                      </a:r>
                      <a:r>
                        <a:rPr lang="en-GB" sz="2000" dirty="0"/>
                        <a:t>The Welsh Government should establish financial incentives in primary care to improve cancer performance, focusing on in-depth diagnostic work-up and subsequent safety-netting in order to reduce referral volumes and provide more diagnostic information for patient triage in secondary care.</a:t>
                      </a:r>
                    </a:p>
                  </a:txBody>
                  <a:tcPr marL="73946" marR="73946" marT="36972" marB="36972" anchor="ctr">
                    <a:solidFill>
                      <a:srgbClr val="AFCEEB"/>
                    </a:solidFill>
                  </a:tcPr>
                </a:tc>
                <a:tc>
                  <a:txBody>
                    <a:bodyPr/>
                    <a:lstStyle/>
                    <a:p>
                      <a:pPr lvl="0" algn="just">
                        <a:lnSpc>
                          <a:spcPct val="100000"/>
                        </a:lnSpc>
                        <a:spcBef>
                          <a:spcPts val="0"/>
                        </a:spcBef>
                        <a:spcAft>
                          <a:spcPts val="0"/>
                        </a:spcAft>
                        <a:buNone/>
                      </a:pPr>
                      <a:r>
                        <a:rPr lang="en-GB" dirty="0"/>
                        <a:t>The Welsh Government will work with clinical experts, starting with FIT/colorectal and </a:t>
                      </a:r>
                      <a:r>
                        <a:rPr lang="en-GB" dirty="0" err="1"/>
                        <a:t>telederm</a:t>
                      </a:r>
                      <a:r>
                        <a:rPr lang="en-GB" dirty="0"/>
                        <a:t>/skin, in order to understand how this could be embedded into community diagnostics services and scaled with dedicated funding in the contract or under cluster plans.</a:t>
                      </a:r>
                    </a:p>
                    <a:p>
                      <a:pPr lvl="0" algn="just">
                        <a:lnSpc>
                          <a:spcPct val="100000"/>
                        </a:lnSpc>
                        <a:spcBef>
                          <a:spcPts val="0"/>
                        </a:spcBef>
                        <a:spcAft>
                          <a:spcPts val="0"/>
                        </a:spcAft>
                        <a:buNone/>
                      </a:pPr>
                      <a:endParaRPr lang="en-GB" dirty="0"/>
                    </a:p>
                    <a:p>
                      <a:pPr lvl="0" algn="just">
                        <a:lnSpc>
                          <a:spcPct val="100000"/>
                        </a:lnSpc>
                        <a:spcBef>
                          <a:spcPts val="0"/>
                        </a:spcBef>
                        <a:spcAft>
                          <a:spcPts val="0"/>
                        </a:spcAft>
                        <a:buNone/>
                      </a:pPr>
                      <a:r>
                        <a:rPr lang="en-GB" dirty="0"/>
                        <a:t>We will explore how funding can be better used specifically to drive service delivery and performance, along with the practical implementation elements which the report refers to.</a:t>
                      </a:r>
                      <a:endParaRPr lang="en-US" sz="1800" dirty="0">
                        <a:latin typeface="Verdana" panose="020B0604030504040204" pitchFamily="34" charset="0"/>
                        <a:ea typeface="Verdana" panose="020B0604030504040204" pitchFamily="34" charset="0"/>
                      </a:endParaRPr>
                    </a:p>
                  </a:txBody>
                  <a:tcPr marL="104395" marR="104395" marT="52197" marB="52197">
                    <a:solidFill>
                      <a:srgbClr val="D4E5F4"/>
                    </a:solidFill>
                  </a:tcPr>
                </a:tc>
                <a:tc>
                  <a:txBody>
                    <a:bodyPr/>
                    <a:lstStyle/>
                    <a:p>
                      <a:pPr lvl="0" algn="just">
                        <a:lnSpc>
                          <a:spcPct val="100000"/>
                        </a:lnSpc>
                        <a:spcBef>
                          <a:spcPts val="0"/>
                        </a:spcBef>
                        <a:spcAft>
                          <a:spcPts val="0"/>
                        </a:spcAft>
                        <a:buNone/>
                      </a:pPr>
                      <a:r>
                        <a:rPr lang="en-GB" dirty="0"/>
                        <a:t>Many clusters already operate minor operations (MOPS) clinics and </a:t>
                      </a:r>
                      <a:r>
                        <a:rPr lang="en-GB" dirty="0">
                          <a:solidFill>
                            <a:schemeClr val="dk1"/>
                          </a:solidFill>
                          <a:latin typeface="+mn-lt"/>
                          <a:ea typeface="+mn-ea"/>
                          <a:cs typeface="+mn-cs"/>
                        </a:rPr>
                        <a:t>undertake</a:t>
                      </a:r>
                      <a:r>
                        <a:rPr lang="en-GB" dirty="0"/>
                        <a:t> tele-dermatology for suspected skin cancer patients in a primary care setting</a:t>
                      </a:r>
                      <a:r>
                        <a:rPr lang="en-US" sz="1800" dirty="0">
                          <a:latin typeface="Verdana" panose="020B0604030504040204" pitchFamily="34" charset="0"/>
                          <a:ea typeface="Verdana" panose="020B0604030504040204" pitchFamily="34" charset="0"/>
                        </a:rPr>
                        <a:t>.</a:t>
                      </a:r>
                    </a:p>
                    <a:p>
                      <a:pPr lvl="0" algn="just">
                        <a:lnSpc>
                          <a:spcPct val="100000"/>
                        </a:lnSpc>
                        <a:spcBef>
                          <a:spcPts val="0"/>
                        </a:spcBef>
                        <a:spcAft>
                          <a:spcPts val="0"/>
                        </a:spcAft>
                        <a:buNone/>
                      </a:pPr>
                      <a:endParaRPr lang="en-US" sz="1800" dirty="0">
                        <a:latin typeface="Verdana" panose="020B0604030504040204" pitchFamily="34" charset="0"/>
                        <a:ea typeface="Verdana" panose="020B0604030504040204" pitchFamily="34" charset="0"/>
                      </a:endParaRPr>
                    </a:p>
                    <a:p>
                      <a:pPr lvl="0" algn="just">
                        <a:lnSpc>
                          <a:spcPct val="100000"/>
                        </a:lnSpc>
                        <a:spcBef>
                          <a:spcPts val="0"/>
                        </a:spcBef>
                        <a:spcAft>
                          <a:spcPts val="0"/>
                        </a:spcAft>
                        <a:buNone/>
                      </a:pPr>
                      <a:r>
                        <a:rPr lang="en-US" sz="1800" dirty="0">
                          <a:latin typeface="+mn-lt"/>
                          <a:ea typeface="Verdana" panose="020B0604030504040204" pitchFamily="34" charset="0"/>
                        </a:rPr>
                        <a:t>FIT testing in primary care has been embedded in practice for quite some time, as demonstrated below, most of SBUHB colorectal pathways have a positive FIT result before pathway start.   However, demand for LGI endoscopy (not incl. Bowel Screening) is increasing, including more recently USC demand.</a:t>
                      </a:r>
                      <a:endParaRPr lang="en-US" sz="1800" dirty="0">
                        <a:latin typeface="Verdana" panose="020B0604030504040204" pitchFamily="34" charset="0"/>
                        <a:ea typeface="Verdana" panose="020B0604030504040204" pitchFamily="34" charset="0"/>
                      </a:endParaRPr>
                    </a:p>
                    <a:p>
                      <a:pPr lvl="0" algn="just">
                        <a:lnSpc>
                          <a:spcPct val="100000"/>
                        </a:lnSpc>
                        <a:spcBef>
                          <a:spcPts val="0"/>
                        </a:spcBef>
                        <a:spcAft>
                          <a:spcPts val="0"/>
                        </a:spcAft>
                        <a:buNone/>
                      </a:pPr>
                      <a:endParaRPr lang="en-US" sz="1800" dirty="0">
                        <a:latin typeface="Verdana" panose="020B0604030504040204" pitchFamily="34" charset="0"/>
                        <a:ea typeface="Verdana" panose="020B0604030504040204" pitchFamily="34" charset="0"/>
                      </a:endParaRPr>
                    </a:p>
                    <a:p>
                      <a:pPr lvl="0" algn="just">
                        <a:lnSpc>
                          <a:spcPct val="100000"/>
                        </a:lnSpc>
                        <a:spcBef>
                          <a:spcPts val="0"/>
                        </a:spcBef>
                        <a:spcAft>
                          <a:spcPts val="0"/>
                        </a:spcAft>
                        <a:buNone/>
                      </a:pPr>
                      <a:endParaRPr lang="en-US" sz="1800" dirty="0">
                        <a:latin typeface="Verdana" panose="020B0604030504040204" pitchFamily="34" charset="0"/>
                        <a:ea typeface="Verdana" panose="020B0604030504040204" pitchFamily="34" charset="0"/>
                      </a:endParaRPr>
                    </a:p>
                    <a:p>
                      <a:pPr lvl="0" algn="just">
                        <a:lnSpc>
                          <a:spcPct val="100000"/>
                        </a:lnSpc>
                        <a:spcBef>
                          <a:spcPts val="0"/>
                        </a:spcBef>
                        <a:spcAft>
                          <a:spcPts val="0"/>
                        </a:spcAft>
                        <a:buNone/>
                      </a:pPr>
                      <a:endParaRPr lang="en-US" sz="1800" dirty="0">
                        <a:latin typeface="Verdana" panose="020B0604030504040204" pitchFamily="34" charset="0"/>
                        <a:ea typeface="Verdana" panose="020B0604030504040204" pitchFamily="34" charset="0"/>
                      </a:endParaRPr>
                    </a:p>
                    <a:p>
                      <a:pPr lvl="0" algn="just">
                        <a:lnSpc>
                          <a:spcPct val="100000"/>
                        </a:lnSpc>
                        <a:spcBef>
                          <a:spcPts val="0"/>
                        </a:spcBef>
                        <a:spcAft>
                          <a:spcPts val="0"/>
                        </a:spcAft>
                        <a:buNone/>
                      </a:pPr>
                      <a:endParaRPr lang="en-US" sz="1800" dirty="0">
                        <a:latin typeface="Verdana" panose="020B0604030504040204" pitchFamily="34" charset="0"/>
                        <a:ea typeface="Verdana" panose="020B0604030504040204" pitchFamily="34" charset="0"/>
                      </a:endParaRPr>
                    </a:p>
                    <a:p>
                      <a:pPr lvl="0" algn="just">
                        <a:lnSpc>
                          <a:spcPct val="100000"/>
                        </a:lnSpc>
                        <a:spcBef>
                          <a:spcPts val="0"/>
                        </a:spcBef>
                        <a:spcAft>
                          <a:spcPts val="0"/>
                        </a:spcAft>
                        <a:buNone/>
                      </a:pPr>
                      <a:endParaRPr lang="en-US" sz="1800" dirty="0">
                        <a:latin typeface="Verdana" panose="020B0604030504040204" pitchFamily="34" charset="0"/>
                        <a:ea typeface="Verdana" panose="020B0604030504040204" pitchFamily="34" charset="0"/>
                      </a:endParaRPr>
                    </a:p>
                    <a:p>
                      <a:pPr lvl="0" algn="just">
                        <a:lnSpc>
                          <a:spcPct val="100000"/>
                        </a:lnSpc>
                        <a:spcBef>
                          <a:spcPts val="0"/>
                        </a:spcBef>
                        <a:spcAft>
                          <a:spcPts val="0"/>
                        </a:spcAft>
                        <a:buNone/>
                      </a:pPr>
                      <a:endParaRPr lang="en-US" sz="1800" dirty="0">
                        <a:latin typeface="Verdana" panose="020B0604030504040204" pitchFamily="34" charset="0"/>
                        <a:ea typeface="Verdana" panose="020B0604030504040204" pitchFamily="34" charset="0"/>
                      </a:endParaRPr>
                    </a:p>
                    <a:p>
                      <a:pPr lvl="0" algn="just">
                        <a:lnSpc>
                          <a:spcPct val="100000"/>
                        </a:lnSpc>
                        <a:spcBef>
                          <a:spcPts val="0"/>
                        </a:spcBef>
                        <a:spcAft>
                          <a:spcPts val="0"/>
                        </a:spcAft>
                        <a:buNone/>
                      </a:pPr>
                      <a:endParaRPr lang="en-US" sz="1800" dirty="0">
                        <a:latin typeface="Verdana" panose="020B0604030504040204" pitchFamily="34" charset="0"/>
                        <a:ea typeface="Verdana" panose="020B0604030504040204" pitchFamily="34" charset="0"/>
                      </a:endParaRPr>
                    </a:p>
                    <a:p>
                      <a:pPr lvl="0" algn="just">
                        <a:lnSpc>
                          <a:spcPct val="100000"/>
                        </a:lnSpc>
                        <a:spcBef>
                          <a:spcPts val="0"/>
                        </a:spcBef>
                        <a:spcAft>
                          <a:spcPts val="0"/>
                        </a:spcAft>
                        <a:buNone/>
                      </a:pPr>
                      <a:endParaRPr lang="en-US" sz="1800" dirty="0">
                        <a:latin typeface="Verdana" panose="020B0604030504040204" pitchFamily="34" charset="0"/>
                        <a:ea typeface="Verdana" panose="020B0604030504040204" pitchFamily="34" charset="0"/>
                      </a:endParaRPr>
                    </a:p>
                    <a:p>
                      <a:pPr lvl="0" algn="just">
                        <a:lnSpc>
                          <a:spcPct val="100000"/>
                        </a:lnSpc>
                        <a:spcBef>
                          <a:spcPts val="0"/>
                        </a:spcBef>
                        <a:spcAft>
                          <a:spcPts val="0"/>
                        </a:spcAft>
                        <a:buNone/>
                      </a:pPr>
                      <a:endParaRPr lang="en-GB" dirty="0"/>
                    </a:p>
                  </a:txBody>
                  <a:tcPr marL="104395" marR="104395" marT="52197" marB="52197">
                    <a:solidFill>
                      <a:schemeClr val="bg1"/>
                    </a:solidFill>
                  </a:tcPr>
                </a:tc>
                <a:extLst>
                  <a:ext uri="{0D108BD9-81ED-4DB2-BD59-A6C34878D82A}">
                    <a16:rowId xmlns:a16="http://schemas.microsoft.com/office/drawing/2014/main" val="1214096883"/>
                  </a:ext>
                </a:extLst>
              </a:tr>
            </a:tbl>
          </a:graphicData>
        </a:graphic>
      </p:graphicFrame>
      <p:pic>
        <p:nvPicPr>
          <p:cNvPr id="8" name="Picture 7">
            <a:extLst>
              <a:ext uri="{FF2B5EF4-FFF2-40B4-BE49-F238E27FC236}">
                <a16:creationId xmlns:a16="http://schemas.microsoft.com/office/drawing/2014/main" id="{22571EEB-F845-981F-6593-BFC1005EE811}"/>
              </a:ext>
            </a:extLst>
          </p:cNvPr>
          <p:cNvPicPr>
            <a:picLocks noChangeAspect="1"/>
          </p:cNvPicPr>
          <p:nvPr/>
        </p:nvPicPr>
        <p:blipFill>
          <a:blip r:embed="rId3"/>
          <a:stretch>
            <a:fillRect/>
          </a:stretch>
        </p:blipFill>
        <p:spPr>
          <a:xfrm>
            <a:off x="12948444" y="8219369"/>
            <a:ext cx="6667500" cy="3023151"/>
          </a:xfrm>
          <a:prstGeom prst="rect">
            <a:avLst/>
          </a:prstGeom>
        </p:spPr>
      </p:pic>
    </p:spTree>
    <p:extLst>
      <p:ext uri="{BB962C8B-B14F-4D97-AF65-F5344CB8AC3E}">
        <p14:creationId xmlns:p14="http://schemas.microsoft.com/office/powerpoint/2010/main" val="2052921337"/>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730D7BD-DCEB-2D9A-CDEB-1EB28F3CD103}"/>
            </a:ext>
          </a:extLst>
        </p:cNvPr>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306BF526-F440-3C00-0700-BE2A433AC2C7}"/>
              </a:ext>
            </a:extLst>
          </p:cNvPr>
          <p:cNvSpPr>
            <a:spLocks noGrp="1"/>
          </p:cNvSpPr>
          <p:nvPr>
            <p:ph type="sldNum" sz="quarter" idx="12"/>
          </p:nvPr>
        </p:nvSpPr>
        <p:spPr/>
        <p:txBody>
          <a:bodyPr/>
          <a:lstStyle/>
          <a:p>
            <a:pPr marL="0" marR="0" lvl="0" indent="0" algn="l" defTabSz="521964" rtl="0" eaLnBrk="1" fontAlgn="auto" latinLnBrk="0" hangingPunct="1">
              <a:lnSpc>
                <a:spcPct val="100000"/>
              </a:lnSpc>
              <a:spcBef>
                <a:spcPts val="0"/>
              </a:spcBef>
              <a:spcAft>
                <a:spcPts val="0"/>
              </a:spcAft>
              <a:buClrTx/>
              <a:buSzTx/>
              <a:buFontTx/>
              <a:buNone/>
              <a:tabLst/>
              <a:defRPr/>
            </a:pPr>
            <a:fld id="{1B571774-39BD-4D3C-8315-35C0B43D4F9A}" type="slidenum">
              <a:rPr kumimoji="0" lang="en-GB" sz="1800" b="0" i="0" u="none" strike="noStrike" kern="1200" cap="none" spc="0" normalizeH="0" baseline="0" noProof="0">
                <a:ln>
                  <a:noFill/>
                </a:ln>
                <a:solidFill>
                  <a:prstClr val="black">
                    <a:tint val="82000"/>
                  </a:prstClr>
                </a:solidFill>
                <a:effectLst/>
                <a:uLnTx/>
                <a:uFillTx/>
                <a:latin typeface="Aptos" panose="02110004020202020204"/>
                <a:ea typeface="+mn-ea"/>
                <a:cs typeface="+mn-cs"/>
              </a:rPr>
              <a:pPr marL="0" marR="0" lvl="0" indent="0" algn="l" defTabSz="521964" rtl="0" eaLnBrk="1" fontAlgn="auto" latinLnBrk="0" hangingPunct="1">
                <a:lnSpc>
                  <a:spcPct val="100000"/>
                </a:lnSpc>
                <a:spcBef>
                  <a:spcPts val="0"/>
                </a:spcBef>
                <a:spcAft>
                  <a:spcPts val="0"/>
                </a:spcAft>
                <a:buClrTx/>
                <a:buSzTx/>
                <a:buFontTx/>
                <a:buNone/>
                <a:tabLst/>
                <a:defRPr/>
              </a:pPr>
              <a:t>52</a:t>
            </a:fld>
            <a:endParaRPr kumimoji="0" lang="en-GB" sz="1800" b="0" i="0" u="none" strike="noStrike" kern="1200" cap="none" spc="0" normalizeH="0" baseline="0" noProof="0" dirty="0">
              <a:ln>
                <a:noFill/>
              </a:ln>
              <a:solidFill>
                <a:prstClr val="black">
                  <a:tint val="82000"/>
                </a:prstClr>
              </a:solidFill>
              <a:effectLst/>
              <a:uLnTx/>
              <a:uFillTx/>
              <a:latin typeface="Aptos" panose="02110004020202020204"/>
              <a:ea typeface="+mn-ea"/>
              <a:cs typeface="+mn-cs"/>
            </a:endParaRPr>
          </a:p>
        </p:txBody>
      </p:sp>
      <p:graphicFrame>
        <p:nvGraphicFramePr>
          <p:cNvPr id="6" name="Table 5">
            <a:extLst>
              <a:ext uri="{FF2B5EF4-FFF2-40B4-BE49-F238E27FC236}">
                <a16:creationId xmlns:a16="http://schemas.microsoft.com/office/drawing/2014/main" id="{D54B8882-39B7-8850-5869-95738601C365}"/>
              </a:ext>
            </a:extLst>
          </p:cNvPr>
          <p:cNvGraphicFramePr>
            <a:graphicFrameLocks noGrp="1"/>
          </p:cNvGraphicFramePr>
          <p:nvPr/>
        </p:nvGraphicFramePr>
        <p:xfrm>
          <a:off x="299244" y="66830"/>
          <a:ext cx="19583400" cy="5525262"/>
        </p:xfrm>
        <a:graphic>
          <a:graphicData uri="http://schemas.openxmlformats.org/drawingml/2006/table">
            <a:tbl>
              <a:tblPr firstRow="1" bandRow="1">
                <a:tableStyleId>{5C22544A-7EE6-4342-B048-85BDC9FD1C3A}</a:tableStyleId>
              </a:tblPr>
              <a:tblGrid>
                <a:gridCol w="5448300">
                  <a:extLst>
                    <a:ext uri="{9D8B030D-6E8A-4147-A177-3AD203B41FA5}">
                      <a16:colId xmlns:a16="http://schemas.microsoft.com/office/drawing/2014/main" val="660515521"/>
                    </a:ext>
                  </a:extLst>
                </a:gridCol>
                <a:gridCol w="7067550">
                  <a:extLst>
                    <a:ext uri="{9D8B030D-6E8A-4147-A177-3AD203B41FA5}">
                      <a16:colId xmlns:a16="http://schemas.microsoft.com/office/drawing/2014/main" val="648896705"/>
                    </a:ext>
                  </a:extLst>
                </a:gridCol>
                <a:gridCol w="7067550">
                  <a:extLst>
                    <a:ext uri="{9D8B030D-6E8A-4147-A177-3AD203B41FA5}">
                      <a16:colId xmlns:a16="http://schemas.microsoft.com/office/drawing/2014/main" val="2336345455"/>
                    </a:ext>
                  </a:extLst>
                </a:gridCol>
              </a:tblGrid>
              <a:tr h="300035">
                <a:tc gridSpan="3">
                  <a:txBody>
                    <a:bodyPr/>
                    <a:lstStyle/>
                    <a:p>
                      <a:r>
                        <a:rPr lang="en-GB" sz="1800" dirty="0">
                          <a:latin typeface="Verdana" panose="020B0604030504040204" pitchFamily="34" charset="0"/>
                          <a:ea typeface="Verdana" panose="020B0604030504040204" pitchFamily="34" charset="0"/>
                        </a:rPr>
                        <a:t>MAG report recommendations</a:t>
                      </a:r>
                    </a:p>
                  </a:txBody>
                  <a:tcPr marL="104395" marR="104395" marT="52197" marB="52197" anchor="ctr">
                    <a:solidFill>
                      <a:srgbClr val="7EB0DE"/>
                    </a:solidFill>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3969127485"/>
                  </a:ext>
                </a:extLst>
              </a:tr>
              <a:tr h="148032">
                <a:tc>
                  <a:txBody>
                    <a:bodyPr/>
                    <a:lstStyle/>
                    <a:p>
                      <a:pPr algn="just"/>
                      <a:r>
                        <a:rPr lang="en-GB" sz="1800" b="1" dirty="0">
                          <a:latin typeface="Verdana" panose="020B0604030504040204" pitchFamily="34" charset="0"/>
                          <a:ea typeface="Verdana" panose="020B0604030504040204" pitchFamily="34" charset="0"/>
                        </a:rPr>
                        <a:t>Recommendation</a:t>
                      </a:r>
                    </a:p>
                  </a:txBody>
                  <a:tcPr marL="104395" marR="104395" marT="52197" marB="52197" anchor="ctr">
                    <a:solidFill>
                      <a:srgbClr val="AFCEEB"/>
                    </a:solidFill>
                  </a:tcPr>
                </a:tc>
                <a:tc gridSpan="2">
                  <a:txBody>
                    <a:bodyPr/>
                    <a:lstStyle/>
                    <a:p>
                      <a:pPr algn="just"/>
                      <a:r>
                        <a:rPr lang="en-GB" sz="1800" b="1" dirty="0">
                          <a:latin typeface="Verdana" panose="020B0604030504040204" pitchFamily="34" charset="0"/>
                          <a:ea typeface="Verdana" panose="020B0604030504040204" pitchFamily="34" charset="0"/>
                        </a:rPr>
                        <a:t>Current position</a:t>
                      </a:r>
                    </a:p>
                  </a:txBody>
                  <a:tcPr marL="104395" marR="104395" marT="52197" marB="52197" anchor="ctr">
                    <a:solidFill>
                      <a:srgbClr val="AFCEEB"/>
                    </a:solidFill>
                  </a:tcPr>
                </a:tc>
                <a:tc hMerge="1">
                  <a:txBody>
                    <a:bodyPr/>
                    <a:lstStyle/>
                    <a:p>
                      <a:endParaRPr lang="en-GB"/>
                    </a:p>
                  </a:txBody>
                  <a:tcPr/>
                </a:tc>
                <a:extLst>
                  <a:ext uri="{0D108BD9-81ED-4DB2-BD59-A6C34878D82A}">
                    <a16:rowId xmlns:a16="http://schemas.microsoft.com/office/drawing/2014/main" val="271302750"/>
                  </a:ext>
                </a:extLst>
              </a:tr>
              <a:tr h="1860903">
                <a:tc>
                  <a:txBody>
                    <a:bodyPr/>
                    <a:lstStyle/>
                    <a:p>
                      <a:pPr marL="0" lvl="0" indent="0" algn="l">
                        <a:lnSpc>
                          <a:spcPct val="100000"/>
                        </a:lnSpc>
                        <a:buNone/>
                      </a:pPr>
                      <a:r>
                        <a:rPr lang="en-GB" sz="2000" dirty="0">
                          <a:latin typeface="Verdana" panose="020B0604030504040204" pitchFamily="34" charset="0"/>
                          <a:ea typeface="Verdana" panose="020B0604030504040204" pitchFamily="34" charset="0"/>
                        </a:rPr>
                        <a:t>(9) </a:t>
                      </a:r>
                      <a:r>
                        <a:rPr lang="en-GB" dirty="0"/>
                        <a:t>No additional cancer performance plans should be produced for 2025/26 and 2026/27. Instead, there should be an immediate focus on implementing a narrow but nationally mandated set of deliverables drawn from existing policy proposals. </a:t>
                      </a:r>
                      <a:endParaRPr lang="en-GB" sz="1800" b="0" dirty="0">
                        <a:solidFill>
                          <a:schemeClr val="dk1"/>
                        </a:solidFill>
                        <a:effectLst/>
                        <a:latin typeface="+mn-lt"/>
                        <a:ea typeface="+mn-ea"/>
                        <a:cs typeface="+mn-cs"/>
                      </a:endParaRPr>
                    </a:p>
                  </a:txBody>
                  <a:tcPr marL="73946" marR="73946" marT="36972" marB="36972" anchor="ctr">
                    <a:solidFill>
                      <a:srgbClr val="AFCEEB"/>
                    </a:solidFill>
                  </a:tcPr>
                </a:tc>
                <a:tc>
                  <a:txBody>
                    <a:bodyPr/>
                    <a:lstStyle/>
                    <a:p>
                      <a:pPr lvl="0" algn="just">
                        <a:lnSpc>
                          <a:spcPct val="100000"/>
                        </a:lnSpc>
                        <a:spcBef>
                          <a:spcPts val="0"/>
                        </a:spcBef>
                        <a:spcAft>
                          <a:spcPts val="0"/>
                        </a:spcAft>
                        <a:buNone/>
                      </a:pPr>
                      <a:r>
                        <a:rPr lang="en-GB" dirty="0"/>
                        <a:t>These should form the basis of a much narrower, focused set of national support activities and accountability conversations with health boards, alongside the continued local focus health boards will have on their more unique challenges.</a:t>
                      </a:r>
                    </a:p>
                    <a:p>
                      <a:pPr lvl="0" algn="just">
                        <a:lnSpc>
                          <a:spcPct val="100000"/>
                        </a:lnSpc>
                        <a:spcBef>
                          <a:spcPts val="0"/>
                        </a:spcBef>
                        <a:spcAft>
                          <a:spcPts val="0"/>
                        </a:spcAft>
                        <a:buNone/>
                      </a:pPr>
                      <a:endParaRPr lang="en-GB" dirty="0"/>
                    </a:p>
                    <a:p>
                      <a:pPr lvl="0" algn="just">
                        <a:lnSpc>
                          <a:spcPct val="100000"/>
                        </a:lnSpc>
                        <a:spcBef>
                          <a:spcPts val="0"/>
                        </a:spcBef>
                        <a:spcAft>
                          <a:spcPts val="0"/>
                        </a:spcAft>
                        <a:buNone/>
                      </a:pPr>
                      <a:r>
                        <a:rPr lang="en-GB" dirty="0"/>
                        <a:t>Lower GI - focus consistent implementation of symptomatic FIT, with a new dataset created across endoscopy departments to assess whether capacity is being appropriately prioritised for FIT positive patients. </a:t>
                      </a:r>
                    </a:p>
                    <a:p>
                      <a:pPr lvl="0" algn="just">
                        <a:lnSpc>
                          <a:spcPct val="100000"/>
                        </a:lnSpc>
                        <a:spcBef>
                          <a:spcPts val="0"/>
                        </a:spcBef>
                        <a:spcAft>
                          <a:spcPts val="0"/>
                        </a:spcAft>
                        <a:buNone/>
                      </a:pPr>
                      <a:endParaRPr lang="en-GB" dirty="0"/>
                    </a:p>
                    <a:p>
                      <a:pPr lvl="0" algn="just">
                        <a:lnSpc>
                          <a:spcPct val="100000"/>
                        </a:lnSpc>
                        <a:spcBef>
                          <a:spcPts val="0"/>
                        </a:spcBef>
                        <a:spcAft>
                          <a:spcPts val="0"/>
                        </a:spcAft>
                        <a:buNone/>
                      </a:pPr>
                      <a:r>
                        <a:rPr lang="en-GB" dirty="0"/>
                        <a:t>Gynaecology, the consistent provision of post-menopausal bleeding services</a:t>
                      </a:r>
                    </a:p>
                    <a:p>
                      <a:pPr lvl="0" algn="just">
                        <a:lnSpc>
                          <a:spcPct val="100000"/>
                        </a:lnSpc>
                        <a:spcBef>
                          <a:spcPts val="0"/>
                        </a:spcBef>
                        <a:spcAft>
                          <a:spcPts val="0"/>
                        </a:spcAft>
                        <a:buNone/>
                      </a:pPr>
                      <a:endParaRPr lang="en-GB" dirty="0"/>
                    </a:p>
                    <a:p>
                      <a:pPr lvl="0" algn="just">
                        <a:lnSpc>
                          <a:spcPct val="100000"/>
                        </a:lnSpc>
                        <a:spcBef>
                          <a:spcPts val="0"/>
                        </a:spcBef>
                        <a:spcAft>
                          <a:spcPts val="0"/>
                        </a:spcAft>
                        <a:buNone/>
                      </a:pPr>
                      <a:r>
                        <a:rPr lang="en-GB" dirty="0"/>
                        <a:t>Breast - the provision of breast-pain services</a:t>
                      </a:r>
                    </a:p>
                    <a:p>
                      <a:pPr lvl="0" algn="just">
                        <a:lnSpc>
                          <a:spcPct val="100000"/>
                        </a:lnSpc>
                        <a:spcBef>
                          <a:spcPts val="0"/>
                        </a:spcBef>
                        <a:spcAft>
                          <a:spcPts val="0"/>
                        </a:spcAft>
                        <a:buNone/>
                      </a:pPr>
                      <a:endParaRPr lang="en-GB" dirty="0"/>
                    </a:p>
                    <a:p>
                      <a:pPr lvl="0" algn="just">
                        <a:lnSpc>
                          <a:spcPct val="100000"/>
                        </a:lnSpc>
                        <a:spcBef>
                          <a:spcPts val="0"/>
                        </a:spcBef>
                        <a:spcAft>
                          <a:spcPts val="0"/>
                        </a:spcAft>
                        <a:buNone/>
                      </a:pPr>
                      <a:r>
                        <a:rPr lang="en-GB" dirty="0"/>
                        <a:t>Skin the more standardised provision of </a:t>
                      </a:r>
                      <a:r>
                        <a:rPr lang="en-GB" dirty="0" err="1"/>
                        <a:t>teledermatology</a:t>
                      </a:r>
                      <a:r>
                        <a:rPr lang="en-GB" dirty="0"/>
                        <a:t> services in primary care. </a:t>
                      </a:r>
                    </a:p>
                  </a:txBody>
                  <a:tcPr marL="104395" marR="104395" marT="52197" marB="52197">
                    <a:solidFill>
                      <a:srgbClr val="D4E5F4"/>
                    </a:solidFill>
                  </a:tcPr>
                </a:tc>
                <a:tc>
                  <a:txBody>
                    <a:bodyPr/>
                    <a:lstStyle/>
                    <a:p>
                      <a:pPr lvl="0" algn="just">
                        <a:lnSpc>
                          <a:spcPct val="100000"/>
                        </a:lnSpc>
                        <a:spcBef>
                          <a:spcPts val="0"/>
                        </a:spcBef>
                        <a:spcAft>
                          <a:spcPts val="0"/>
                        </a:spcAft>
                        <a:buNone/>
                      </a:pPr>
                      <a:r>
                        <a:rPr lang="en-GB" dirty="0"/>
                        <a:t>In all cases, national specifications should ensure these initiatives are based in a primary care setting wherever possible, thereby reducing referrals to secondary care as a whole rather than substituting Single Cancer Pathway referrals for non-urgent referrals.</a:t>
                      </a:r>
                    </a:p>
                    <a:p>
                      <a:pPr lvl="0" algn="just">
                        <a:lnSpc>
                          <a:spcPct val="100000"/>
                        </a:lnSpc>
                        <a:spcBef>
                          <a:spcPts val="0"/>
                        </a:spcBef>
                        <a:spcAft>
                          <a:spcPts val="0"/>
                        </a:spcAft>
                        <a:buNone/>
                      </a:pPr>
                      <a:endParaRPr lang="en-GB" dirty="0"/>
                    </a:p>
                    <a:p>
                      <a:pPr lvl="0" algn="just">
                        <a:lnSpc>
                          <a:spcPct val="100000"/>
                        </a:lnSpc>
                        <a:spcBef>
                          <a:spcPts val="0"/>
                        </a:spcBef>
                        <a:spcAft>
                          <a:spcPts val="0"/>
                        </a:spcAft>
                        <a:buNone/>
                      </a:pPr>
                      <a:r>
                        <a:rPr lang="en-GB" dirty="0"/>
                        <a:t>A breast workshop was held on the 9</a:t>
                      </a:r>
                      <a:r>
                        <a:rPr lang="en-GB" baseline="30000" dirty="0"/>
                        <a:t>th</a:t>
                      </a:r>
                      <a:r>
                        <a:rPr lang="en-GB" dirty="0"/>
                        <a:t> September to advance discussions on the breast pain only (BPO) pathway.  A pathway has been drafted, and this is currently under further development.</a:t>
                      </a:r>
                    </a:p>
                    <a:p>
                      <a:pPr lvl="0" algn="just">
                        <a:lnSpc>
                          <a:spcPct val="100000"/>
                        </a:lnSpc>
                        <a:spcBef>
                          <a:spcPts val="0"/>
                        </a:spcBef>
                        <a:spcAft>
                          <a:spcPts val="0"/>
                        </a:spcAft>
                        <a:buNone/>
                      </a:pPr>
                      <a:endParaRPr lang="en-GB" dirty="0"/>
                    </a:p>
                    <a:p>
                      <a:pPr lvl="0" algn="just">
                        <a:lnSpc>
                          <a:spcPct val="100000"/>
                        </a:lnSpc>
                        <a:spcBef>
                          <a:spcPts val="0"/>
                        </a:spcBef>
                        <a:spcAft>
                          <a:spcPts val="0"/>
                        </a:spcAft>
                        <a:buNone/>
                      </a:pPr>
                      <a:r>
                        <a:rPr lang="en-GB" dirty="0"/>
                        <a:t>There is a need address local inconsistency in the application of PMB pathways, particularly those in relation to bleeding on HRT.  Further discussions are scheduled during September.  </a:t>
                      </a:r>
                    </a:p>
                  </a:txBody>
                  <a:tcPr marL="104395" marR="104395" marT="52197" marB="52197">
                    <a:solidFill>
                      <a:schemeClr val="bg1"/>
                    </a:solidFill>
                  </a:tcPr>
                </a:tc>
                <a:extLst>
                  <a:ext uri="{0D108BD9-81ED-4DB2-BD59-A6C34878D82A}">
                    <a16:rowId xmlns:a16="http://schemas.microsoft.com/office/drawing/2014/main" val="941816535"/>
                  </a:ext>
                </a:extLst>
              </a:tr>
            </a:tbl>
          </a:graphicData>
        </a:graphic>
      </p:graphicFrame>
    </p:spTree>
    <p:extLst>
      <p:ext uri="{BB962C8B-B14F-4D97-AF65-F5344CB8AC3E}">
        <p14:creationId xmlns:p14="http://schemas.microsoft.com/office/powerpoint/2010/main" val="2211603905"/>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F3E41A3-A623-208A-9C55-93AB7651E324}"/>
            </a:ext>
          </a:extLst>
        </p:cNvPr>
        <p:cNvGrpSpPr/>
        <p:nvPr/>
      </p:nvGrpSpPr>
      <p:grpSpPr>
        <a:xfrm>
          <a:off x="0" y="0"/>
          <a:ext cx="0" cy="0"/>
          <a:chOff x="0" y="0"/>
          <a:chExt cx="0" cy="0"/>
        </a:xfrm>
      </p:grpSpPr>
      <p:sp>
        <p:nvSpPr>
          <p:cNvPr id="3" name="Text Placeholder 2">
            <a:extLst>
              <a:ext uri="{FF2B5EF4-FFF2-40B4-BE49-F238E27FC236}">
                <a16:creationId xmlns:a16="http://schemas.microsoft.com/office/drawing/2014/main" id="{60FFC2B0-98A2-1A93-DB27-4BAE4F63D263}"/>
              </a:ext>
            </a:extLst>
          </p:cNvPr>
          <p:cNvSpPr>
            <a:spLocks noGrp="1"/>
          </p:cNvSpPr>
          <p:nvPr>
            <p:ph type="body" sz="quarter" idx="10"/>
          </p:nvPr>
        </p:nvSpPr>
        <p:spPr/>
        <p:txBody>
          <a:bodyPr/>
          <a:lstStyle/>
          <a:p>
            <a:pPr marL="0" indent="0">
              <a:buNone/>
            </a:pPr>
            <a:r>
              <a:rPr lang="en-GB" sz="7200" b="1" dirty="0">
                <a:latin typeface="Arial" panose="020B0604020202020204" pitchFamily="34" charset="0"/>
                <a:ea typeface="Calibri" panose="020F0502020204030204" pitchFamily="34" charset="0"/>
                <a:cs typeface="Arial" panose="020B0604020202020204" pitchFamily="34" charset="0"/>
              </a:rPr>
              <a:t>Theatre Service Update</a:t>
            </a:r>
          </a:p>
        </p:txBody>
      </p:sp>
    </p:spTree>
    <p:extLst>
      <p:ext uri="{BB962C8B-B14F-4D97-AF65-F5344CB8AC3E}">
        <p14:creationId xmlns:p14="http://schemas.microsoft.com/office/powerpoint/2010/main" val="1375807576"/>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7B12C35-3B93-785E-C604-4D27726E8F54}"/>
            </a:ext>
          </a:extLst>
        </p:cNvPr>
        <p:cNvGrpSpPr/>
        <p:nvPr/>
      </p:nvGrpSpPr>
      <p:grpSpPr>
        <a:xfrm>
          <a:off x="0" y="0"/>
          <a:ext cx="0" cy="0"/>
          <a:chOff x="0" y="0"/>
          <a:chExt cx="0" cy="0"/>
        </a:xfrm>
      </p:grpSpPr>
      <p:sp>
        <p:nvSpPr>
          <p:cNvPr id="65" name="Rectangle: Rounded Corners 64">
            <a:extLst>
              <a:ext uri="{FF2B5EF4-FFF2-40B4-BE49-F238E27FC236}">
                <a16:creationId xmlns:a16="http://schemas.microsoft.com/office/drawing/2014/main" id="{D9394F22-9282-A176-5913-37161A6C5615}"/>
              </a:ext>
              <a:ext uri="{C183D7F6-B498-43B3-948B-1728B52AA6E4}">
                <adec:decorative xmlns:adec="http://schemas.microsoft.com/office/drawing/2017/decorative" val="1"/>
              </a:ext>
            </a:extLst>
          </p:cNvPr>
          <p:cNvSpPr/>
          <p:nvPr/>
        </p:nvSpPr>
        <p:spPr>
          <a:xfrm>
            <a:off x="329447" y="403049"/>
            <a:ext cx="19412900" cy="1388453"/>
          </a:xfrm>
          <a:prstGeom prst="roundRect">
            <a:avLst>
              <a:gd name="adj" fmla="val 11011"/>
            </a:avLst>
          </a:prstGeom>
          <a:solidFill>
            <a:srgbClr val="285087"/>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150791" tIns="75396" rIns="150791" bIns="75396" numCol="1" spcCol="0" rtlCol="0" fromWordArt="0" anchor="ctr" anchorCtr="0" forceAA="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2968" b="0" i="0" u="none" strike="noStrike" kern="1200" cap="none" spc="0" normalizeH="0" baseline="0" noProof="0">
              <a:ln>
                <a:noFill/>
              </a:ln>
              <a:solidFill>
                <a:prstClr val="white"/>
              </a:solidFill>
              <a:effectLst/>
              <a:uLnTx/>
              <a:uFillTx/>
              <a:latin typeface="Calibri" panose="020F0502020204030204"/>
              <a:ea typeface="+mn-ea"/>
              <a:cs typeface="+mn-cs"/>
            </a:endParaRPr>
          </a:p>
        </p:txBody>
      </p:sp>
      <p:cxnSp>
        <p:nvCxnSpPr>
          <p:cNvPr id="41" name="Straight Connector 40">
            <a:extLst>
              <a:ext uri="{FF2B5EF4-FFF2-40B4-BE49-F238E27FC236}">
                <a16:creationId xmlns:a16="http://schemas.microsoft.com/office/drawing/2014/main" id="{A4364253-70D7-5917-D69B-05847EA26F67}"/>
              </a:ext>
              <a:ext uri="{C183D7F6-B498-43B3-948B-1728B52AA6E4}">
                <adec:decorative xmlns:adec="http://schemas.microsoft.com/office/drawing/2017/decorative" val="1"/>
              </a:ext>
            </a:extLst>
          </p:cNvPr>
          <p:cNvCxnSpPr/>
          <p:nvPr/>
        </p:nvCxnSpPr>
        <p:spPr>
          <a:xfrm>
            <a:off x="1812890" y="503608"/>
            <a:ext cx="0" cy="1187333"/>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pic>
        <p:nvPicPr>
          <p:cNvPr id="6" name="Graphic" descr="Current rate">
            <a:hlinkClick r:id="rId3"/>
            <a:extLst>
              <a:ext uri="{FF2B5EF4-FFF2-40B4-BE49-F238E27FC236}">
                <a16:creationId xmlns:a16="http://schemas.microsoft.com/office/drawing/2014/main" id="{72602A7A-7961-0394-8194-D3A360A4D552}"/>
              </a:ext>
            </a:extLst>
          </p:cNvPr>
          <p:cNvPicPr>
            <a:picLocks noChangeAspect="1"/>
          </p:cNvPicPr>
          <p:nvPr/>
        </p:nvPicPr>
        <p:blipFill>
          <a:blip r:embed="rId4" cstate="screen">
            <a:extLst>
              <a:ext uri="{28A0092B-C50C-407E-A947-70E740481C1C}">
                <a14:useLocalDpi xmlns:a14="http://schemas.microsoft.com/office/drawing/2010/main"/>
              </a:ext>
              <a:ext uri="{96DAC541-7B7A-43D3-8B79-37D633B846F1}">
                <asvg:svgBlip xmlns:asvg="http://schemas.microsoft.com/office/drawing/2016/SVG/main" r:embed="rId5"/>
              </a:ext>
            </a:extLst>
          </a:blip>
          <a:srcRect/>
          <a:stretch/>
        </p:blipFill>
        <p:spPr>
          <a:xfrm>
            <a:off x="639668" y="3077685"/>
            <a:ext cx="672359" cy="672359"/>
          </a:xfrm>
          <a:prstGeom prst="rect">
            <a:avLst/>
          </a:prstGeom>
        </p:spPr>
      </p:pic>
      <p:sp>
        <p:nvSpPr>
          <p:cNvPr id="21" name="Text Box">
            <a:hlinkClick r:id="rId6"/>
            <a:extLst>
              <a:ext uri="{FF2B5EF4-FFF2-40B4-BE49-F238E27FC236}">
                <a16:creationId xmlns:a16="http://schemas.microsoft.com/office/drawing/2014/main" id="{3F5DF020-74F6-6391-60F7-F303712A8792}"/>
              </a:ext>
            </a:extLst>
          </p:cNvPr>
          <p:cNvSpPr txBox="1">
            <a:spLocks noChangeArrowheads="1"/>
          </p:cNvSpPr>
          <p:nvPr/>
        </p:nvSpPr>
        <p:spPr bwMode="auto">
          <a:xfrm>
            <a:off x="1267048" y="5533128"/>
            <a:ext cx="1091685" cy="532958"/>
          </a:xfrm>
          <a:prstGeom prst="rect">
            <a:avLst/>
          </a:prstGeom>
          <a:noFill/>
          <a:ln w="9525">
            <a:noFill/>
            <a:miter lim="800000"/>
            <a:headEnd/>
            <a:tailEnd/>
          </a:ln>
        </p:spPr>
        <p:txBody>
          <a:bodyPr rot="0" vert="horz" wrap="square" lIns="150791" tIns="75396" rIns="150791" bIns="75396" anchor="t"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144" b="1" i="0" u="none" strike="noStrike" kern="1200" cap="none" spc="0" normalizeH="0" baseline="0" noProof="0">
                <a:ln>
                  <a:noFill/>
                </a:ln>
                <a:solidFill>
                  <a:prstClr val="white"/>
                </a:solidFill>
                <a:effectLst/>
                <a:uLnTx/>
                <a:uFillTx/>
                <a:latin typeface="Ubuntu Light" panose="020B0304030602030204" pitchFamily="34" charset="0"/>
                <a:ea typeface="Calibri" panose="020F0502020204030204" pitchFamily="34" charset="0"/>
                <a:cs typeface="Calibri" panose="020F0502020204030204" pitchFamily="34" charset="0"/>
              </a:rPr>
              <a:t>3.25%</a:t>
            </a:r>
          </a:p>
        </p:txBody>
      </p:sp>
      <p:pic>
        <p:nvPicPr>
          <p:cNvPr id="27" name="Graphic" descr="Target">
            <a:hlinkClick r:id="rId6"/>
            <a:extLst>
              <a:ext uri="{FF2B5EF4-FFF2-40B4-BE49-F238E27FC236}">
                <a16:creationId xmlns:a16="http://schemas.microsoft.com/office/drawing/2014/main" id="{AFF67205-A8CF-42CE-60EA-4987B894CEA8}"/>
              </a:ext>
            </a:extLst>
          </p:cNvPr>
          <p:cNvPicPr>
            <a:picLocks noChangeAspect="1"/>
          </p:cNvPicPr>
          <p:nvPr/>
        </p:nvPicPr>
        <p:blipFill>
          <a:blip r:embed="rId7" cstate="screen">
            <a:extLst>
              <a:ext uri="{28A0092B-C50C-407E-A947-70E740481C1C}">
                <a14:useLocalDpi xmlns:a14="http://schemas.microsoft.com/office/drawing/2010/main"/>
              </a:ext>
              <a:ext uri="{96DAC541-7B7A-43D3-8B79-37D633B846F1}">
                <asvg:svgBlip xmlns:asvg="http://schemas.microsoft.com/office/drawing/2016/SVG/main" r:embed="rId8"/>
              </a:ext>
            </a:extLst>
          </a:blip>
          <a:stretch>
            <a:fillRect/>
          </a:stretch>
        </p:blipFill>
        <p:spPr>
          <a:xfrm>
            <a:off x="602569" y="5450985"/>
            <a:ext cx="672359" cy="672359"/>
          </a:xfrm>
          <a:prstGeom prst="rect">
            <a:avLst/>
          </a:prstGeom>
        </p:spPr>
      </p:pic>
      <p:sp>
        <p:nvSpPr>
          <p:cNvPr id="82" name="Text Box">
            <a:hlinkClick r:id="rId3"/>
            <a:extLst>
              <a:ext uri="{FF2B5EF4-FFF2-40B4-BE49-F238E27FC236}">
                <a16:creationId xmlns:a16="http://schemas.microsoft.com/office/drawing/2014/main" id="{1A7F18F7-F659-7F34-82CE-2CE7E7760A17}"/>
              </a:ext>
            </a:extLst>
          </p:cNvPr>
          <p:cNvSpPr txBox="1">
            <a:spLocks noChangeArrowheads="1"/>
          </p:cNvSpPr>
          <p:nvPr/>
        </p:nvSpPr>
        <p:spPr bwMode="auto">
          <a:xfrm>
            <a:off x="1273607" y="8624898"/>
            <a:ext cx="1268349" cy="532958"/>
          </a:xfrm>
          <a:prstGeom prst="rect">
            <a:avLst/>
          </a:prstGeom>
          <a:noFill/>
          <a:ln w="9525">
            <a:noFill/>
            <a:miter lim="800000"/>
            <a:headEnd/>
            <a:tailEnd/>
          </a:ln>
        </p:spPr>
        <p:txBody>
          <a:bodyPr rot="0" vert="horz" wrap="square" lIns="150791" tIns="75396" rIns="150791" bIns="75396" anchor="t"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144" b="1" i="0" u="none" strike="noStrike" kern="1200" cap="none" spc="0" normalizeH="0" baseline="0" noProof="0">
                <a:ln>
                  <a:noFill/>
                </a:ln>
                <a:solidFill>
                  <a:prstClr val="white"/>
                </a:solidFill>
                <a:effectLst/>
                <a:uLnTx/>
                <a:uFillTx/>
                <a:latin typeface="Ubuntu Light"/>
                <a:ea typeface="Calibri"/>
                <a:cs typeface="Calibri"/>
              </a:rPr>
              <a:t>92.6%</a:t>
            </a:r>
          </a:p>
        </p:txBody>
      </p:sp>
      <p:pic>
        <p:nvPicPr>
          <p:cNvPr id="84" name="Graphic" descr="Current rate">
            <a:hlinkClick r:id="rId3"/>
            <a:extLst>
              <a:ext uri="{FF2B5EF4-FFF2-40B4-BE49-F238E27FC236}">
                <a16:creationId xmlns:a16="http://schemas.microsoft.com/office/drawing/2014/main" id="{A3C5903E-9397-F5F9-06B8-C032A4880E64}"/>
              </a:ext>
            </a:extLst>
          </p:cNvPr>
          <p:cNvPicPr>
            <a:picLocks noChangeAspect="1"/>
          </p:cNvPicPr>
          <p:nvPr/>
        </p:nvPicPr>
        <p:blipFill>
          <a:blip r:embed="rId4" cstate="screen">
            <a:extLst>
              <a:ext uri="{28A0092B-C50C-407E-A947-70E740481C1C}">
                <a14:useLocalDpi xmlns:a14="http://schemas.microsoft.com/office/drawing/2010/main"/>
              </a:ext>
              <a:ext uri="{96DAC541-7B7A-43D3-8B79-37D633B846F1}">
                <asvg:svgBlip xmlns:asvg="http://schemas.microsoft.com/office/drawing/2016/SVG/main" r:embed="rId5"/>
              </a:ext>
            </a:extLst>
          </a:blip>
          <a:srcRect/>
          <a:stretch/>
        </p:blipFill>
        <p:spPr>
          <a:xfrm>
            <a:off x="609129" y="8542755"/>
            <a:ext cx="672359" cy="672359"/>
          </a:xfrm>
          <a:prstGeom prst="rect">
            <a:avLst/>
          </a:prstGeom>
        </p:spPr>
      </p:pic>
      <p:sp>
        <p:nvSpPr>
          <p:cNvPr id="9" name="Text Box 980076608">
            <a:extLst>
              <a:ext uri="{FF2B5EF4-FFF2-40B4-BE49-F238E27FC236}">
                <a16:creationId xmlns:a16="http://schemas.microsoft.com/office/drawing/2014/main" id="{22E60F2A-9D08-2E8F-CF0A-62AB16928418}"/>
              </a:ext>
            </a:extLst>
          </p:cNvPr>
          <p:cNvSpPr txBox="1">
            <a:spLocks noChangeArrowheads="1"/>
          </p:cNvSpPr>
          <p:nvPr/>
        </p:nvSpPr>
        <p:spPr bwMode="auto">
          <a:xfrm>
            <a:off x="1988422" y="606917"/>
            <a:ext cx="17753924" cy="866031"/>
          </a:xfrm>
          <a:prstGeom prst="rect">
            <a:avLst/>
          </a:prstGeom>
          <a:noFill/>
          <a:ln w="9525">
            <a:noFill/>
            <a:miter lim="800000"/>
            <a:headEnd/>
            <a:tailEnd/>
          </a:ln>
        </p:spPr>
        <p:txBody>
          <a:bodyPr rot="0" vert="horz" wrap="square" lIns="150791" tIns="75396" rIns="150791" bIns="75396" anchor="t" anchorCtr="0">
            <a:noAutofit/>
          </a:bodyPr>
          <a:lstStyle/>
          <a:p>
            <a:pPr marL="0" marR="0" lvl="0" indent="0" algn="l" defTabSz="1507937" rtl="0" eaLnBrk="1" fontAlgn="auto" latinLnBrk="0" hangingPunct="1">
              <a:lnSpc>
                <a:spcPct val="100000"/>
              </a:lnSpc>
              <a:spcBef>
                <a:spcPts val="0"/>
              </a:spcBef>
              <a:spcAft>
                <a:spcPts val="0"/>
              </a:spcAft>
              <a:buClrTx/>
              <a:buSzTx/>
              <a:buFontTx/>
              <a:buNone/>
              <a:tabLst/>
              <a:defRPr/>
            </a:pPr>
            <a:r>
              <a:rPr kumimoji="0" lang="en-GB" sz="4200" b="1" i="0" u="none" strike="noStrike" kern="1200" cap="none" spc="0" normalizeH="0" baseline="0" noProof="0" dirty="0">
                <a:ln>
                  <a:noFill/>
                </a:ln>
                <a:solidFill>
                  <a:srgbClr val="FFFFFF"/>
                </a:solidFill>
                <a:effectLst/>
                <a:uLnTx/>
                <a:uFillTx/>
                <a:latin typeface="Verdana" panose="020B0604030504040204" pitchFamily="34" charset="0"/>
                <a:ea typeface="Verdana" panose="020B0604030504040204" pitchFamily="34" charset="0"/>
                <a:cs typeface="+mn-cs"/>
              </a:rPr>
              <a:t>Theatre Performance: </a:t>
            </a:r>
            <a:r>
              <a:rPr kumimoji="0" lang="en-GB" sz="4200" b="1" i="0" u="none" strike="noStrike" kern="1200" cap="none" spc="0" normalizeH="0" baseline="0" noProof="0" dirty="0">
                <a:ln>
                  <a:noFill/>
                </a:ln>
                <a:solidFill>
                  <a:srgbClr val="FF0000"/>
                </a:solidFill>
                <a:effectLst/>
                <a:uLnTx/>
                <a:uFillTx/>
                <a:latin typeface="Verdana" panose="020B0604030504040204" pitchFamily="34" charset="0"/>
                <a:ea typeface="Verdana" panose="020B0604030504040204" pitchFamily="34" charset="0"/>
                <a:cs typeface="+mn-cs"/>
              </a:rPr>
              <a:t>Morriston </a:t>
            </a:r>
          </a:p>
          <a:p>
            <a:pPr marL="0" marR="0" lvl="0" indent="0" algn="l" defTabSz="1507937" rtl="0" eaLnBrk="1" fontAlgn="auto" latinLnBrk="0" hangingPunct="1">
              <a:lnSpc>
                <a:spcPct val="100000"/>
              </a:lnSpc>
              <a:spcBef>
                <a:spcPts val="0"/>
              </a:spcBef>
              <a:spcAft>
                <a:spcPts val="0"/>
              </a:spcAft>
              <a:buClrTx/>
              <a:buSzTx/>
              <a:buFontTx/>
              <a:buNone/>
              <a:tabLst/>
              <a:defRPr/>
            </a:pPr>
            <a:endParaRPr kumimoji="0" lang="en-GB" sz="3628" b="1"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mn-cs"/>
            </a:endParaRPr>
          </a:p>
        </p:txBody>
      </p:sp>
      <p:sp>
        <p:nvSpPr>
          <p:cNvPr id="13" name="Slide Number Placeholder 2">
            <a:extLst>
              <a:ext uri="{FF2B5EF4-FFF2-40B4-BE49-F238E27FC236}">
                <a16:creationId xmlns:a16="http://schemas.microsoft.com/office/drawing/2014/main" id="{9B7FE78C-9D6F-4A21-E496-C5D6FD0D1327}"/>
              </a:ext>
            </a:extLst>
          </p:cNvPr>
          <p:cNvSpPr>
            <a:spLocks noGrp="1"/>
          </p:cNvSpPr>
          <p:nvPr>
            <p:ph type="sldNum" sz="quarter" idx="12"/>
          </p:nvPr>
        </p:nvSpPr>
        <p:spPr>
          <a:xfrm>
            <a:off x="19565251" y="10930637"/>
            <a:ext cx="608119" cy="364755"/>
          </a:xfrm>
        </p:spPr>
        <p:txBody>
          <a:bodyPr/>
          <a:lstStyle/>
          <a:p>
            <a:pPr marL="0" marR="0" lvl="0" indent="0" algn="r" defTabSz="1507937" rtl="0" eaLnBrk="1" fontAlgn="auto" latinLnBrk="0" hangingPunct="1">
              <a:lnSpc>
                <a:spcPct val="100000"/>
              </a:lnSpc>
              <a:spcBef>
                <a:spcPts val="0"/>
              </a:spcBef>
              <a:spcAft>
                <a:spcPts val="0"/>
              </a:spcAft>
              <a:buClrTx/>
              <a:buSzTx/>
              <a:buFontTx/>
              <a:buNone/>
              <a:tabLst/>
              <a:defRPr/>
            </a:pPr>
            <a:fld id="{19BBC658-49D8-45A7-8DA2-B6FE1BCE69C1}" type="slidenum">
              <a:rPr kumimoji="0" lang="en-GB" sz="1814" b="0" i="0" u="none" strike="noStrike" kern="1200" cap="none" spc="0" normalizeH="0" baseline="0" noProof="0">
                <a:ln>
                  <a:noFill/>
                </a:ln>
                <a:solidFill>
                  <a:srgbClr val="285087"/>
                </a:solidFill>
                <a:effectLst/>
                <a:uLnTx/>
                <a:uFillTx/>
                <a:latin typeface="Ubuntu Medium" panose="020B0604030602030204" pitchFamily="34" charset="0"/>
                <a:ea typeface="+mn-ea"/>
                <a:cs typeface="+mn-cs"/>
              </a:rPr>
              <a:pPr marL="0" marR="0" lvl="0" indent="0" algn="r" defTabSz="1507937" rtl="0" eaLnBrk="1" fontAlgn="auto" latinLnBrk="0" hangingPunct="1">
                <a:lnSpc>
                  <a:spcPct val="100000"/>
                </a:lnSpc>
                <a:spcBef>
                  <a:spcPts val="0"/>
                </a:spcBef>
                <a:spcAft>
                  <a:spcPts val="0"/>
                </a:spcAft>
                <a:buClrTx/>
                <a:buSzTx/>
                <a:buFontTx/>
                <a:buNone/>
                <a:tabLst/>
                <a:defRPr/>
              </a:pPr>
              <a:t>54</a:t>
            </a:fld>
            <a:endParaRPr kumimoji="0" lang="en-GB" sz="1814" b="0" i="0" u="none" strike="noStrike" kern="1200" cap="none" spc="0" normalizeH="0" baseline="0" noProof="0">
              <a:ln>
                <a:noFill/>
              </a:ln>
              <a:solidFill>
                <a:srgbClr val="285087"/>
              </a:solidFill>
              <a:effectLst/>
              <a:uLnTx/>
              <a:uFillTx/>
              <a:latin typeface="Ubuntu Medium" panose="020B0604030602030204" pitchFamily="34" charset="0"/>
              <a:ea typeface="+mn-ea"/>
              <a:cs typeface="+mn-cs"/>
            </a:endParaRPr>
          </a:p>
        </p:txBody>
      </p:sp>
      <p:sp>
        <p:nvSpPr>
          <p:cNvPr id="15" name="Oval 14" descr="Checklist with solid fill">
            <a:extLst>
              <a:ext uri="{FF2B5EF4-FFF2-40B4-BE49-F238E27FC236}">
                <a16:creationId xmlns:a16="http://schemas.microsoft.com/office/drawing/2014/main" id="{F70E1BA9-7268-212D-AE82-349948C5C57A}"/>
              </a:ext>
            </a:extLst>
          </p:cNvPr>
          <p:cNvSpPr/>
          <p:nvPr/>
        </p:nvSpPr>
        <p:spPr>
          <a:xfrm>
            <a:off x="504979" y="502776"/>
            <a:ext cx="1132379" cy="1188165"/>
          </a:xfrm>
          <a:prstGeom prst="ellipse">
            <a:avLst/>
          </a:prstGeom>
          <a:blipFill>
            <a:blip r:embed="rId9">
              <a:extLst>
                <a:ext uri="{96DAC541-7B7A-43D3-8B79-37D633B846F1}">
                  <asvg:svgBlip xmlns:asvg="http://schemas.microsoft.com/office/drawing/2016/SVG/main" r:embed="rId10"/>
                </a:ext>
              </a:extLst>
            </a:blip>
            <a:srcRect/>
            <a:stretch>
              <a:fillRect/>
            </a:stretch>
          </a:blipFill>
          <a:ln>
            <a:noFill/>
          </a:ln>
        </p:spPr>
        <p:style>
          <a:lnRef idx="2">
            <a:scrgbClr r="0" g="0" b="0"/>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hueOff val="0"/>
                  <a:satOff val="0"/>
                  <a:lumOff val="0"/>
                  <a:alphaOff val="0"/>
                </a:prstClr>
              </a:solidFill>
              <a:effectLst/>
              <a:uLnTx/>
              <a:uFillTx/>
              <a:latin typeface="Calibri" panose="020F0502020204030204"/>
              <a:ea typeface="+mn-ea"/>
              <a:cs typeface="+mn-cs"/>
            </a:endParaRPr>
          </a:p>
        </p:txBody>
      </p:sp>
      <p:pic>
        <p:nvPicPr>
          <p:cNvPr id="105" name="Graphic" descr="Target">
            <a:hlinkClick r:id="rId3"/>
            <a:extLst>
              <a:ext uri="{FF2B5EF4-FFF2-40B4-BE49-F238E27FC236}">
                <a16:creationId xmlns:a16="http://schemas.microsoft.com/office/drawing/2014/main" id="{23C7725F-4F17-32F9-8497-A4DC4053717B}"/>
              </a:ext>
            </a:extLst>
          </p:cNvPr>
          <p:cNvPicPr>
            <a:picLocks noChangeAspect="1"/>
          </p:cNvPicPr>
          <p:nvPr/>
        </p:nvPicPr>
        <p:blipFill>
          <a:blip r:embed="rId7" cstate="screen">
            <a:extLst>
              <a:ext uri="{28A0092B-C50C-407E-A947-70E740481C1C}">
                <a14:useLocalDpi xmlns:a14="http://schemas.microsoft.com/office/drawing/2010/main"/>
              </a:ext>
              <a:ext uri="{96DAC541-7B7A-43D3-8B79-37D633B846F1}">
                <asvg:svgBlip xmlns:asvg="http://schemas.microsoft.com/office/drawing/2016/SVG/main" r:embed="rId8"/>
              </a:ext>
            </a:extLst>
          </a:blip>
          <a:stretch>
            <a:fillRect/>
          </a:stretch>
        </p:blipFill>
        <p:spPr>
          <a:xfrm>
            <a:off x="16198380" y="7612414"/>
            <a:ext cx="716747" cy="624818"/>
          </a:xfrm>
          <a:prstGeom prst="rect">
            <a:avLst/>
          </a:prstGeom>
        </p:spPr>
      </p:pic>
      <p:pic>
        <p:nvPicPr>
          <p:cNvPr id="20" name="Graphic 19" descr="Bullseye with solid fill">
            <a:extLst>
              <a:ext uri="{FF2B5EF4-FFF2-40B4-BE49-F238E27FC236}">
                <a16:creationId xmlns:a16="http://schemas.microsoft.com/office/drawing/2014/main" id="{C43375E4-01D1-3492-C61E-5D158171D2EE}"/>
              </a:ext>
            </a:extLst>
          </p:cNvPr>
          <p:cNvPicPr>
            <a:picLocks noChangeAspect="1"/>
          </p:cNvPicPr>
          <p:nvPr/>
        </p:nvPicPr>
        <p:blipFill>
          <a:blip r:embed="rId11">
            <a:extLst>
              <a:ext uri="{96DAC541-7B7A-43D3-8B79-37D633B846F1}">
                <asvg:svgBlip xmlns:asvg="http://schemas.microsoft.com/office/drawing/2016/SVG/main" r:embed="rId12"/>
              </a:ext>
            </a:extLst>
          </a:blip>
          <a:stretch>
            <a:fillRect/>
          </a:stretch>
        </p:blipFill>
        <p:spPr>
          <a:xfrm>
            <a:off x="10669619" y="7246825"/>
            <a:ext cx="731177" cy="731177"/>
          </a:xfrm>
          <a:prstGeom prst="rect">
            <a:avLst/>
          </a:prstGeom>
        </p:spPr>
      </p:pic>
      <p:pic>
        <p:nvPicPr>
          <p:cNvPr id="22" name="Graphic 21" descr="Bullseye with solid fill">
            <a:extLst>
              <a:ext uri="{FF2B5EF4-FFF2-40B4-BE49-F238E27FC236}">
                <a16:creationId xmlns:a16="http://schemas.microsoft.com/office/drawing/2014/main" id="{D5F8A756-4BA0-4D11-1D58-942DCB64DEA2}"/>
              </a:ext>
            </a:extLst>
          </p:cNvPr>
          <p:cNvPicPr>
            <a:picLocks noChangeAspect="1"/>
          </p:cNvPicPr>
          <p:nvPr/>
        </p:nvPicPr>
        <p:blipFill>
          <a:blip r:embed="rId11">
            <a:extLst>
              <a:ext uri="{96DAC541-7B7A-43D3-8B79-37D633B846F1}">
                <asvg:svgBlip xmlns:asvg="http://schemas.microsoft.com/office/drawing/2016/SVG/main" r:embed="rId12"/>
              </a:ext>
            </a:extLst>
          </a:blip>
          <a:stretch>
            <a:fillRect/>
          </a:stretch>
        </p:blipFill>
        <p:spPr>
          <a:xfrm>
            <a:off x="18570028" y="7205239"/>
            <a:ext cx="780027" cy="731177"/>
          </a:xfrm>
          <a:prstGeom prst="rect">
            <a:avLst/>
          </a:prstGeom>
        </p:spPr>
      </p:pic>
      <p:sp>
        <p:nvSpPr>
          <p:cNvPr id="19" name="TextBox 18">
            <a:extLst>
              <a:ext uri="{FF2B5EF4-FFF2-40B4-BE49-F238E27FC236}">
                <a16:creationId xmlns:a16="http://schemas.microsoft.com/office/drawing/2014/main" id="{310B6922-D281-3F2D-96BA-FDA76C5E9F3F}"/>
              </a:ext>
            </a:extLst>
          </p:cNvPr>
          <p:cNvSpPr txBox="1"/>
          <p:nvPr/>
        </p:nvSpPr>
        <p:spPr>
          <a:xfrm>
            <a:off x="658431" y="6504867"/>
            <a:ext cx="19203142" cy="707886"/>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3200" b="1" i="0" u="none" strike="noStrike" kern="1200" cap="none" spc="0" normalizeH="0" baseline="0" noProof="0" dirty="0">
                <a:ln>
                  <a:noFill/>
                </a:ln>
                <a:solidFill>
                  <a:prstClr val="black"/>
                </a:solidFill>
                <a:effectLst/>
                <a:uLnTx/>
                <a:uFillTx/>
                <a:latin typeface="Calibri" panose="020F0502020204030204"/>
                <a:ea typeface="+mn-ea"/>
                <a:cs typeface="+mn-cs"/>
              </a:rPr>
              <a:t>Pareto Charts: Reasons for Late Starts and Early Finishes Recorded in TOMS system</a:t>
            </a:r>
            <a:r>
              <a:rPr kumimoji="0" lang="en-GB" sz="4000" b="1" i="0" u="none" strike="noStrike" kern="1200" cap="none" spc="0" normalizeH="0" baseline="0" noProof="0" dirty="0">
                <a:ln>
                  <a:noFill/>
                </a:ln>
                <a:solidFill>
                  <a:prstClr val="black"/>
                </a:solidFill>
                <a:effectLst/>
                <a:uLnTx/>
                <a:uFillTx/>
                <a:latin typeface="Calibri" panose="020F0502020204030204"/>
                <a:ea typeface="+mn-ea"/>
                <a:cs typeface="+mn-cs"/>
              </a:rPr>
              <a:t>: </a:t>
            </a:r>
          </a:p>
        </p:txBody>
      </p:sp>
      <p:sp>
        <p:nvSpPr>
          <p:cNvPr id="11" name="TextBox 10">
            <a:extLst>
              <a:ext uri="{FF2B5EF4-FFF2-40B4-BE49-F238E27FC236}">
                <a16:creationId xmlns:a16="http://schemas.microsoft.com/office/drawing/2014/main" id="{00263CED-2D48-0B69-C5B9-1C7E8444E41F}"/>
              </a:ext>
            </a:extLst>
          </p:cNvPr>
          <p:cNvSpPr txBox="1"/>
          <p:nvPr/>
        </p:nvSpPr>
        <p:spPr>
          <a:xfrm>
            <a:off x="94119" y="1895080"/>
            <a:ext cx="10116766" cy="369332"/>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prstClr val="black"/>
                </a:solidFill>
                <a:effectLst/>
                <a:uLnTx/>
                <a:uFillTx/>
                <a:latin typeface="Calibri" panose="020F0502020204030204"/>
                <a:ea typeface="+mn-ea"/>
                <a:cs typeface="+mn-cs"/>
              </a:rPr>
              <a:t>Theatre Utilisation Morriston: Target &gt;= 85%.</a:t>
            </a:r>
          </a:p>
        </p:txBody>
      </p:sp>
      <p:pic>
        <p:nvPicPr>
          <p:cNvPr id="25" name="Picture 24">
            <a:extLst>
              <a:ext uri="{FF2B5EF4-FFF2-40B4-BE49-F238E27FC236}">
                <a16:creationId xmlns:a16="http://schemas.microsoft.com/office/drawing/2014/main" id="{2CF40C99-B911-FE70-62E3-0BCC3B262BFB}"/>
              </a:ext>
            </a:extLst>
          </p:cNvPr>
          <p:cNvPicPr>
            <a:picLocks noChangeAspect="1"/>
          </p:cNvPicPr>
          <p:nvPr/>
        </p:nvPicPr>
        <p:blipFill>
          <a:blip r:embed="rId13"/>
          <a:stretch>
            <a:fillRect/>
          </a:stretch>
        </p:blipFill>
        <p:spPr>
          <a:xfrm>
            <a:off x="-30872" y="7091158"/>
            <a:ext cx="9931316" cy="4159191"/>
          </a:xfrm>
          <a:prstGeom prst="rect">
            <a:avLst/>
          </a:prstGeom>
        </p:spPr>
      </p:pic>
      <p:pic>
        <p:nvPicPr>
          <p:cNvPr id="28" name="Picture 27">
            <a:extLst>
              <a:ext uri="{FF2B5EF4-FFF2-40B4-BE49-F238E27FC236}">
                <a16:creationId xmlns:a16="http://schemas.microsoft.com/office/drawing/2014/main" id="{92188F62-B0D4-3083-2F8F-A38082D7E433}"/>
              </a:ext>
            </a:extLst>
          </p:cNvPr>
          <p:cNvPicPr>
            <a:picLocks noChangeAspect="1"/>
          </p:cNvPicPr>
          <p:nvPr/>
        </p:nvPicPr>
        <p:blipFill>
          <a:blip r:embed="rId14"/>
          <a:stretch>
            <a:fillRect/>
          </a:stretch>
        </p:blipFill>
        <p:spPr>
          <a:xfrm>
            <a:off x="10282376" y="7091159"/>
            <a:ext cx="9812891" cy="4159190"/>
          </a:xfrm>
          <a:prstGeom prst="rect">
            <a:avLst/>
          </a:prstGeom>
        </p:spPr>
      </p:pic>
      <p:pic>
        <p:nvPicPr>
          <p:cNvPr id="30" name="Picture 29">
            <a:extLst>
              <a:ext uri="{FF2B5EF4-FFF2-40B4-BE49-F238E27FC236}">
                <a16:creationId xmlns:a16="http://schemas.microsoft.com/office/drawing/2014/main" id="{201579FF-438D-FBC4-5248-5F18636563E0}"/>
              </a:ext>
            </a:extLst>
          </p:cNvPr>
          <p:cNvPicPr>
            <a:picLocks noChangeAspect="1"/>
          </p:cNvPicPr>
          <p:nvPr/>
        </p:nvPicPr>
        <p:blipFill>
          <a:blip r:embed="rId15"/>
          <a:stretch>
            <a:fillRect/>
          </a:stretch>
        </p:blipFill>
        <p:spPr>
          <a:xfrm>
            <a:off x="94119" y="2591555"/>
            <a:ext cx="10175153" cy="3836810"/>
          </a:xfrm>
          <a:prstGeom prst="rect">
            <a:avLst/>
          </a:prstGeom>
        </p:spPr>
      </p:pic>
      <p:sp>
        <p:nvSpPr>
          <p:cNvPr id="2" name="TextBox 1">
            <a:extLst>
              <a:ext uri="{FF2B5EF4-FFF2-40B4-BE49-F238E27FC236}">
                <a16:creationId xmlns:a16="http://schemas.microsoft.com/office/drawing/2014/main" id="{0DA5E3D0-9398-F798-7788-0B3199D8704D}"/>
              </a:ext>
            </a:extLst>
          </p:cNvPr>
          <p:cNvSpPr txBox="1"/>
          <p:nvPr/>
        </p:nvSpPr>
        <p:spPr>
          <a:xfrm>
            <a:off x="10669619" y="2591555"/>
            <a:ext cx="9072727" cy="347787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000" b="0" i="0" u="none" strike="noStrike" kern="1200" cap="none" spc="0" normalizeH="0" baseline="0" noProof="0" dirty="0">
                <a:ln>
                  <a:noFill/>
                </a:ln>
                <a:solidFill>
                  <a:prstClr val="black"/>
                </a:solidFill>
                <a:effectLst/>
                <a:uLnTx/>
                <a:uFillTx/>
                <a:latin typeface="Calibri" panose="020F0502020204030204"/>
                <a:ea typeface="+mn-ea"/>
                <a:cs typeface="+mn-cs"/>
              </a:rPr>
              <a:t>Theatres Scheduling Group has been established to improve theatre utilisation across the three hospital sites.  A focus on surgical specialties operating on the Morriston site is underway to understand the reasons behind ward based delays / availability </a:t>
            </a:r>
            <a:r>
              <a:rPr kumimoji="0" lang="en-GB" sz="2000" b="0" i="0" u="none" strike="noStrike" kern="1200" cap="none" spc="0" normalizeH="0" baseline="0" noProof="0" dirty="0" err="1">
                <a:ln>
                  <a:noFill/>
                </a:ln>
                <a:solidFill>
                  <a:prstClr val="black"/>
                </a:solidFill>
                <a:effectLst/>
                <a:uLnTx/>
                <a:uFillTx/>
                <a:latin typeface="Calibri" panose="020F0502020204030204"/>
                <a:ea typeface="+mn-ea"/>
                <a:cs typeface="+mn-cs"/>
              </a:rPr>
              <a:t>aswell</a:t>
            </a:r>
            <a:r>
              <a:rPr kumimoji="0" lang="en-GB" sz="2000" b="0" i="0" u="none" strike="noStrike" kern="1200" cap="none" spc="0" normalizeH="0" baseline="0" noProof="0" dirty="0">
                <a:ln>
                  <a:noFill/>
                </a:ln>
                <a:solidFill>
                  <a:prstClr val="black"/>
                </a:solidFill>
                <a:effectLst/>
                <a:uLnTx/>
                <a:uFillTx/>
                <a:latin typeface="Calibri" panose="020F0502020204030204"/>
                <a:ea typeface="+mn-ea"/>
                <a:cs typeface="+mn-cs"/>
              </a:rPr>
              <a:t> as scheduling issues resulting in theatre utilisation being impacted.</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20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000" b="0" i="0" u="none" strike="noStrike" kern="1200" cap="none" spc="0" normalizeH="0" baseline="0" noProof="0" dirty="0">
                <a:ln>
                  <a:noFill/>
                </a:ln>
                <a:solidFill>
                  <a:prstClr val="black"/>
                </a:solidFill>
                <a:effectLst/>
                <a:uLnTx/>
                <a:uFillTx/>
                <a:latin typeface="Calibri" panose="020F0502020204030204"/>
                <a:ea typeface="+mn-ea"/>
                <a:cs typeface="+mn-cs"/>
              </a:rPr>
              <a:t>Golden patients are now identified the evening before for CEPOD and MSK trauma lists.  This practice is now business as usual and promotes ‘starting on time’.  From an elective perspective a significant piece of work is being finalised on right sizing </a:t>
            </a:r>
            <a:r>
              <a:rPr kumimoji="0" lang="en-GB" sz="2000" b="0" i="0" u="none" strike="noStrike" kern="1200" cap="none" spc="0" normalizeH="0" baseline="0" noProof="0" dirty="0" err="1">
                <a:ln>
                  <a:noFill/>
                </a:ln>
                <a:solidFill>
                  <a:prstClr val="black"/>
                </a:solidFill>
                <a:effectLst/>
                <a:uLnTx/>
                <a:uFillTx/>
                <a:latin typeface="Calibri" panose="020F0502020204030204"/>
                <a:ea typeface="+mn-ea"/>
                <a:cs typeface="+mn-cs"/>
              </a:rPr>
              <a:t>pre-assessment</a:t>
            </a:r>
            <a:r>
              <a:rPr kumimoji="0" lang="en-GB" sz="2000" b="0" i="0" u="none" strike="noStrike" kern="1200" cap="none" spc="0" normalizeH="0" baseline="0" noProof="0" dirty="0">
                <a:ln>
                  <a:noFill/>
                </a:ln>
                <a:solidFill>
                  <a:prstClr val="black"/>
                </a:solidFill>
                <a:effectLst/>
                <a:uLnTx/>
                <a:uFillTx/>
                <a:latin typeface="Calibri" panose="020F0502020204030204"/>
                <a:ea typeface="+mn-ea"/>
                <a:cs typeface="+mn-cs"/>
              </a:rPr>
              <a:t> services which often contribute to scheduling issues.  Early indications show that </a:t>
            </a:r>
            <a:r>
              <a:rPr kumimoji="0" lang="en-GB" sz="2000" b="0" i="0" u="none" strike="noStrike" kern="1200" cap="none" spc="0" normalizeH="0" baseline="0" noProof="0" dirty="0" err="1">
                <a:ln>
                  <a:noFill/>
                </a:ln>
                <a:solidFill>
                  <a:prstClr val="black"/>
                </a:solidFill>
                <a:effectLst/>
                <a:uLnTx/>
                <a:uFillTx/>
                <a:latin typeface="Calibri" panose="020F0502020204030204"/>
                <a:ea typeface="+mn-ea"/>
                <a:cs typeface="+mn-cs"/>
              </a:rPr>
              <a:t>pre-assessment</a:t>
            </a:r>
            <a:r>
              <a:rPr kumimoji="0" lang="en-GB" sz="2000" b="0" i="0" u="none" strike="noStrike" kern="1200" cap="none" spc="0" normalizeH="0" baseline="0" noProof="0" dirty="0">
                <a:ln>
                  <a:noFill/>
                </a:ln>
                <a:solidFill>
                  <a:prstClr val="black"/>
                </a:solidFill>
                <a:effectLst/>
                <a:uLnTx/>
                <a:uFillTx/>
                <a:latin typeface="Calibri" panose="020F0502020204030204"/>
                <a:ea typeface="+mn-ea"/>
                <a:cs typeface="+mn-cs"/>
              </a:rPr>
              <a:t> capacity within the health board is sufficient but the surgical specialty usage of that capacity needs to be improved.</a:t>
            </a:r>
          </a:p>
        </p:txBody>
      </p:sp>
    </p:spTree>
    <p:extLst>
      <p:ext uri="{BB962C8B-B14F-4D97-AF65-F5344CB8AC3E}">
        <p14:creationId xmlns:p14="http://schemas.microsoft.com/office/powerpoint/2010/main" val="3138289014"/>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D5E10F0-B97C-8ACC-F05D-C6C7C56EBB30}"/>
            </a:ext>
          </a:extLst>
        </p:cNvPr>
        <p:cNvGrpSpPr/>
        <p:nvPr/>
      </p:nvGrpSpPr>
      <p:grpSpPr>
        <a:xfrm>
          <a:off x="0" y="0"/>
          <a:ext cx="0" cy="0"/>
          <a:chOff x="0" y="0"/>
          <a:chExt cx="0" cy="0"/>
        </a:xfrm>
      </p:grpSpPr>
      <p:sp>
        <p:nvSpPr>
          <p:cNvPr id="65" name="Rectangle: Rounded Corners 64">
            <a:extLst>
              <a:ext uri="{FF2B5EF4-FFF2-40B4-BE49-F238E27FC236}">
                <a16:creationId xmlns:a16="http://schemas.microsoft.com/office/drawing/2014/main" id="{03F6FCF4-66AF-2BBA-ED8A-3450FE34C544}"/>
              </a:ext>
              <a:ext uri="{C183D7F6-B498-43B3-948B-1728B52AA6E4}">
                <adec:decorative xmlns:adec="http://schemas.microsoft.com/office/drawing/2017/decorative" val="1"/>
              </a:ext>
            </a:extLst>
          </p:cNvPr>
          <p:cNvSpPr/>
          <p:nvPr/>
        </p:nvSpPr>
        <p:spPr>
          <a:xfrm>
            <a:off x="329447" y="403049"/>
            <a:ext cx="19412900" cy="1388453"/>
          </a:xfrm>
          <a:prstGeom prst="roundRect">
            <a:avLst>
              <a:gd name="adj" fmla="val 11011"/>
            </a:avLst>
          </a:prstGeom>
          <a:solidFill>
            <a:srgbClr val="285087"/>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150791" tIns="75396" rIns="150791" bIns="75396" numCol="1" spcCol="0" rtlCol="0" fromWordArt="0" anchor="ctr" anchorCtr="0" forceAA="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2968" b="0" i="0" u="none" strike="noStrike" kern="1200" cap="none" spc="0" normalizeH="0" baseline="0" noProof="0">
              <a:ln>
                <a:noFill/>
              </a:ln>
              <a:solidFill>
                <a:prstClr val="white"/>
              </a:solidFill>
              <a:effectLst/>
              <a:uLnTx/>
              <a:uFillTx/>
              <a:latin typeface="Calibri" panose="020F0502020204030204"/>
              <a:ea typeface="+mn-ea"/>
              <a:cs typeface="+mn-cs"/>
            </a:endParaRPr>
          </a:p>
        </p:txBody>
      </p:sp>
      <p:cxnSp>
        <p:nvCxnSpPr>
          <p:cNvPr id="41" name="Straight Connector 40">
            <a:extLst>
              <a:ext uri="{FF2B5EF4-FFF2-40B4-BE49-F238E27FC236}">
                <a16:creationId xmlns:a16="http://schemas.microsoft.com/office/drawing/2014/main" id="{9A934A33-81EC-9E1C-9A07-1336FA49B74F}"/>
              </a:ext>
              <a:ext uri="{C183D7F6-B498-43B3-948B-1728B52AA6E4}">
                <adec:decorative xmlns:adec="http://schemas.microsoft.com/office/drawing/2017/decorative" val="1"/>
              </a:ext>
            </a:extLst>
          </p:cNvPr>
          <p:cNvCxnSpPr/>
          <p:nvPr/>
        </p:nvCxnSpPr>
        <p:spPr>
          <a:xfrm>
            <a:off x="1812890" y="503608"/>
            <a:ext cx="0" cy="1187333"/>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pic>
        <p:nvPicPr>
          <p:cNvPr id="6" name="Graphic" descr="Current rate">
            <a:hlinkClick r:id="rId3"/>
            <a:extLst>
              <a:ext uri="{FF2B5EF4-FFF2-40B4-BE49-F238E27FC236}">
                <a16:creationId xmlns:a16="http://schemas.microsoft.com/office/drawing/2014/main" id="{02AC18EE-0111-C1B8-AF41-81B0D4FDEBF8}"/>
              </a:ext>
            </a:extLst>
          </p:cNvPr>
          <p:cNvPicPr>
            <a:picLocks noChangeAspect="1"/>
          </p:cNvPicPr>
          <p:nvPr/>
        </p:nvPicPr>
        <p:blipFill>
          <a:blip r:embed="rId4" cstate="screen">
            <a:extLst>
              <a:ext uri="{28A0092B-C50C-407E-A947-70E740481C1C}">
                <a14:useLocalDpi xmlns:a14="http://schemas.microsoft.com/office/drawing/2010/main"/>
              </a:ext>
              <a:ext uri="{96DAC541-7B7A-43D3-8B79-37D633B846F1}">
                <asvg:svgBlip xmlns:asvg="http://schemas.microsoft.com/office/drawing/2016/SVG/main" r:embed="rId5"/>
              </a:ext>
            </a:extLst>
          </a:blip>
          <a:srcRect/>
          <a:stretch/>
        </p:blipFill>
        <p:spPr>
          <a:xfrm>
            <a:off x="639668" y="3077685"/>
            <a:ext cx="672359" cy="672359"/>
          </a:xfrm>
          <a:prstGeom prst="rect">
            <a:avLst/>
          </a:prstGeom>
        </p:spPr>
      </p:pic>
      <p:sp>
        <p:nvSpPr>
          <p:cNvPr id="21" name="Text Box">
            <a:hlinkClick r:id="rId6"/>
            <a:extLst>
              <a:ext uri="{FF2B5EF4-FFF2-40B4-BE49-F238E27FC236}">
                <a16:creationId xmlns:a16="http://schemas.microsoft.com/office/drawing/2014/main" id="{3571E1BA-32EC-5FB7-26B8-63920DB30A53}"/>
              </a:ext>
            </a:extLst>
          </p:cNvPr>
          <p:cNvSpPr txBox="1">
            <a:spLocks noChangeArrowheads="1"/>
          </p:cNvSpPr>
          <p:nvPr/>
        </p:nvSpPr>
        <p:spPr bwMode="auto">
          <a:xfrm>
            <a:off x="1267048" y="5533128"/>
            <a:ext cx="1091685" cy="532958"/>
          </a:xfrm>
          <a:prstGeom prst="rect">
            <a:avLst/>
          </a:prstGeom>
          <a:noFill/>
          <a:ln w="9525">
            <a:noFill/>
            <a:miter lim="800000"/>
            <a:headEnd/>
            <a:tailEnd/>
          </a:ln>
        </p:spPr>
        <p:txBody>
          <a:bodyPr rot="0" vert="horz" wrap="square" lIns="150791" tIns="75396" rIns="150791" bIns="75396" anchor="t"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144" b="1" i="0" u="none" strike="noStrike" kern="1200" cap="none" spc="0" normalizeH="0" baseline="0" noProof="0">
                <a:ln>
                  <a:noFill/>
                </a:ln>
                <a:solidFill>
                  <a:prstClr val="white"/>
                </a:solidFill>
                <a:effectLst/>
                <a:uLnTx/>
                <a:uFillTx/>
                <a:latin typeface="Ubuntu Light" panose="020B0304030602030204" pitchFamily="34" charset="0"/>
                <a:ea typeface="Calibri" panose="020F0502020204030204" pitchFamily="34" charset="0"/>
                <a:cs typeface="Calibri" panose="020F0502020204030204" pitchFamily="34" charset="0"/>
              </a:rPr>
              <a:t>3.25%</a:t>
            </a:r>
          </a:p>
        </p:txBody>
      </p:sp>
      <p:pic>
        <p:nvPicPr>
          <p:cNvPr id="27" name="Graphic" descr="Target">
            <a:hlinkClick r:id="rId6"/>
            <a:extLst>
              <a:ext uri="{FF2B5EF4-FFF2-40B4-BE49-F238E27FC236}">
                <a16:creationId xmlns:a16="http://schemas.microsoft.com/office/drawing/2014/main" id="{0154C19D-CCE0-183E-E50C-B1B99E5091D6}"/>
              </a:ext>
            </a:extLst>
          </p:cNvPr>
          <p:cNvPicPr>
            <a:picLocks noChangeAspect="1"/>
          </p:cNvPicPr>
          <p:nvPr/>
        </p:nvPicPr>
        <p:blipFill>
          <a:blip r:embed="rId7" cstate="screen">
            <a:extLst>
              <a:ext uri="{28A0092B-C50C-407E-A947-70E740481C1C}">
                <a14:useLocalDpi xmlns:a14="http://schemas.microsoft.com/office/drawing/2010/main"/>
              </a:ext>
              <a:ext uri="{96DAC541-7B7A-43D3-8B79-37D633B846F1}">
                <asvg:svgBlip xmlns:asvg="http://schemas.microsoft.com/office/drawing/2016/SVG/main" r:embed="rId8"/>
              </a:ext>
            </a:extLst>
          </a:blip>
          <a:stretch>
            <a:fillRect/>
          </a:stretch>
        </p:blipFill>
        <p:spPr>
          <a:xfrm>
            <a:off x="602569" y="5450985"/>
            <a:ext cx="672359" cy="672359"/>
          </a:xfrm>
          <a:prstGeom prst="rect">
            <a:avLst/>
          </a:prstGeom>
        </p:spPr>
      </p:pic>
      <p:sp>
        <p:nvSpPr>
          <p:cNvPr id="82" name="Text Box">
            <a:hlinkClick r:id="rId3"/>
            <a:extLst>
              <a:ext uri="{FF2B5EF4-FFF2-40B4-BE49-F238E27FC236}">
                <a16:creationId xmlns:a16="http://schemas.microsoft.com/office/drawing/2014/main" id="{B584F37B-C784-63D0-9998-D59EFD7D4E86}"/>
              </a:ext>
            </a:extLst>
          </p:cNvPr>
          <p:cNvSpPr txBox="1">
            <a:spLocks noChangeArrowheads="1"/>
          </p:cNvSpPr>
          <p:nvPr/>
        </p:nvSpPr>
        <p:spPr bwMode="auto">
          <a:xfrm>
            <a:off x="1273607" y="8624898"/>
            <a:ext cx="1268349" cy="532958"/>
          </a:xfrm>
          <a:prstGeom prst="rect">
            <a:avLst/>
          </a:prstGeom>
          <a:noFill/>
          <a:ln w="9525">
            <a:noFill/>
            <a:miter lim="800000"/>
            <a:headEnd/>
            <a:tailEnd/>
          </a:ln>
        </p:spPr>
        <p:txBody>
          <a:bodyPr rot="0" vert="horz" wrap="square" lIns="150791" tIns="75396" rIns="150791" bIns="75396" anchor="t"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144" b="1" i="0" u="none" strike="noStrike" kern="1200" cap="none" spc="0" normalizeH="0" baseline="0" noProof="0">
                <a:ln>
                  <a:noFill/>
                </a:ln>
                <a:solidFill>
                  <a:prstClr val="white"/>
                </a:solidFill>
                <a:effectLst/>
                <a:uLnTx/>
                <a:uFillTx/>
                <a:latin typeface="Ubuntu Light"/>
                <a:ea typeface="Calibri"/>
                <a:cs typeface="Calibri"/>
              </a:rPr>
              <a:t>92.6%</a:t>
            </a:r>
          </a:p>
        </p:txBody>
      </p:sp>
      <p:pic>
        <p:nvPicPr>
          <p:cNvPr id="84" name="Graphic" descr="Current rate">
            <a:hlinkClick r:id="rId3"/>
            <a:extLst>
              <a:ext uri="{FF2B5EF4-FFF2-40B4-BE49-F238E27FC236}">
                <a16:creationId xmlns:a16="http://schemas.microsoft.com/office/drawing/2014/main" id="{269FC93D-46E7-53EE-0BA1-7790E4331FDE}"/>
              </a:ext>
            </a:extLst>
          </p:cNvPr>
          <p:cNvPicPr>
            <a:picLocks noChangeAspect="1"/>
          </p:cNvPicPr>
          <p:nvPr/>
        </p:nvPicPr>
        <p:blipFill>
          <a:blip r:embed="rId4" cstate="screen">
            <a:extLst>
              <a:ext uri="{28A0092B-C50C-407E-A947-70E740481C1C}">
                <a14:useLocalDpi xmlns:a14="http://schemas.microsoft.com/office/drawing/2010/main"/>
              </a:ext>
              <a:ext uri="{96DAC541-7B7A-43D3-8B79-37D633B846F1}">
                <asvg:svgBlip xmlns:asvg="http://schemas.microsoft.com/office/drawing/2016/SVG/main" r:embed="rId5"/>
              </a:ext>
            </a:extLst>
          </a:blip>
          <a:srcRect/>
          <a:stretch/>
        </p:blipFill>
        <p:spPr>
          <a:xfrm>
            <a:off x="609129" y="8542755"/>
            <a:ext cx="672359" cy="672359"/>
          </a:xfrm>
          <a:prstGeom prst="rect">
            <a:avLst/>
          </a:prstGeom>
        </p:spPr>
      </p:pic>
      <p:sp>
        <p:nvSpPr>
          <p:cNvPr id="9" name="Text Box 980076608">
            <a:extLst>
              <a:ext uri="{FF2B5EF4-FFF2-40B4-BE49-F238E27FC236}">
                <a16:creationId xmlns:a16="http://schemas.microsoft.com/office/drawing/2014/main" id="{0CD9C3CA-EC9D-AF2E-F003-FA81C9F6E417}"/>
              </a:ext>
            </a:extLst>
          </p:cNvPr>
          <p:cNvSpPr txBox="1">
            <a:spLocks noChangeArrowheads="1"/>
          </p:cNvSpPr>
          <p:nvPr/>
        </p:nvSpPr>
        <p:spPr bwMode="auto">
          <a:xfrm>
            <a:off x="1988422" y="606917"/>
            <a:ext cx="17753924" cy="866031"/>
          </a:xfrm>
          <a:prstGeom prst="rect">
            <a:avLst/>
          </a:prstGeom>
          <a:noFill/>
          <a:ln w="9525">
            <a:noFill/>
            <a:miter lim="800000"/>
            <a:headEnd/>
            <a:tailEnd/>
          </a:ln>
        </p:spPr>
        <p:txBody>
          <a:bodyPr rot="0" vert="horz" wrap="square" lIns="150791" tIns="75396" rIns="150791" bIns="75396" anchor="t" anchorCtr="0">
            <a:noAutofit/>
          </a:bodyPr>
          <a:lstStyle/>
          <a:p>
            <a:pPr marL="0" marR="0" lvl="0" indent="0" algn="l" defTabSz="1507937" rtl="0" eaLnBrk="1" fontAlgn="auto" latinLnBrk="0" hangingPunct="1">
              <a:lnSpc>
                <a:spcPct val="100000"/>
              </a:lnSpc>
              <a:spcBef>
                <a:spcPts val="0"/>
              </a:spcBef>
              <a:spcAft>
                <a:spcPts val="0"/>
              </a:spcAft>
              <a:buClrTx/>
              <a:buSzTx/>
              <a:buFontTx/>
              <a:buNone/>
              <a:tabLst/>
              <a:defRPr/>
            </a:pPr>
            <a:r>
              <a:rPr kumimoji="0" lang="en-GB" sz="4200" b="1" i="0" u="none" strike="noStrike" kern="1200" cap="none" spc="0" normalizeH="0" baseline="0" noProof="0" dirty="0">
                <a:ln>
                  <a:noFill/>
                </a:ln>
                <a:solidFill>
                  <a:srgbClr val="FFFFFF"/>
                </a:solidFill>
                <a:effectLst/>
                <a:uLnTx/>
                <a:uFillTx/>
                <a:latin typeface="Verdana" panose="020B0604030504040204" pitchFamily="34" charset="0"/>
                <a:ea typeface="Verdana" panose="020B0604030504040204" pitchFamily="34" charset="0"/>
                <a:cs typeface="+mn-cs"/>
              </a:rPr>
              <a:t>Theatre Performance: </a:t>
            </a:r>
            <a:r>
              <a:rPr kumimoji="0" lang="en-GB" sz="4200" b="1" i="0" u="none" strike="noStrike" kern="1200" cap="none" spc="0" normalizeH="0" baseline="0" noProof="0" dirty="0">
                <a:ln>
                  <a:noFill/>
                </a:ln>
                <a:solidFill>
                  <a:srgbClr val="FF0000"/>
                </a:solidFill>
                <a:effectLst/>
                <a:uLnTx/>
                <a:uFillTx/>
                <a:latin typeface="Verdana" panose="020B0604030504040204" pitchFamily="34" charset="0"/>
                <a:ea typeface="Verdana" panose="020B0604030504040204" pitchFamily="34" charset="0"/>
                <a:cs typeface="+mn-cs"/>
              </a:rPr>
              <a:t>Singleton</a:t>
            </a:r>
            <a:r>
              <a:rPr kumimoji="0" lang="en-GB" sz="4200" b="1" i="0" u="none" strike="noStrike" kern="1200" cap="none" spc="0" normalizeH="0" baseline="0" noProof="0" dirty="0">
                <a:ln>
                  <a:noFill/>
                </a:ln>
                <a:solidFill>
                  <a:srgbClr val="FFFFFF"/>
                </a:solidFill>
                <a:effectLst/>
                <a:uLnTx/>
                <a:uFillTx/>
                <a:latin typeface="Verdana" panose="020B0604030504040204" pitchFamily="34" charset="0"/>
                <a:ea typeface="Verdana" panose="020B0604030504040204" pitchFamily="34" charset="0"/>
                <a:cs typeface="+mn-cs"/>
              </a:rPr>
              <a:t> </a:t>
            </a:r>
          </a:p>
          <a:p>
            <a:pPr marL="0" marR="0" lvl="0" indent="0" algn="l" defTabSz="1507937" rtl="0" eaLnBrk="1" fontAlgn="auto" latinLnBrk="0" hangingPunct="1">
              <a:lnSpc>
                <a:spcPct val="100000"/>
              </a:lnSpc>
              <a:spcBef>
                <a:spcPts val="0"/>
              </a:spcBef>
              <a:spcAft>
                <a:spcPts val="0"/>
              </a:spcAft>
              <a:buClrTx/>
              <a:buSzTx/>
              <a:buFontTx/>
              <a:buNone/>
              <a:tabLst/>
              <a:defRPr/>
            </a:pPr>
            <a:endParaRPr kumimoji="0" lang="en-GB" sz="3628" b="1"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mn-cs"/>
            </a:endParaRPr>
          </a:p>
        </p:txBody>
      </p:sp>
      <p:sp>
        <p:nvSpPr>
          <p:cNvPr id="13" name="Slide Number Placeholder 2">
            <a:extLst>
              <a:ext uri="{FF2B5EF4-FFF2-40B4-BE49-F238E27FC236}">
                <a16:creationId xmlns:a16="http://schemas.microsoft.com/office/drawing/2014/main" id="{90CA16BF-E815-5BC9-A672-1C42D07A64DC}"/>
              </a:ext>
            </a:extLst>
          </p:cNvPr>
          <p:cNvSpPr>
            <a:spLocks noGrp="1"/>
          </p:cNvSpPr>
          <p:nvPr>
            <p:ph type="sldNum" sz="quarter" idx="12"/>
          </p:nvPr>
        </p:nvSpPr>
        <p:spPr>
          <a:xfrm>
            <a:off x="19565251" y="10930637"/>
            <a:ext cx="608119" cy="364755"/>
          </a:xfrm>
        </p:spPr>
        <p:txBody>
          <a:bodyPr/>
          <a:lstStyle/>
          <a:p>
            <a:pPr marL="0" marR="0" lvl="0" indent="0" algn="r" defTabSz="1507937" rtl="0" eaLnBrk="1" fontAlgn="auto" latinLnBrk="0" hangingPunct="1">
              <a:lnSpc>
                <a:spcPct val="100000"/>
              </a:lnSpc>
              <a:spcBef>
                <a:spcPts val="0"/>
              </a:spcBef>
              <a:spcAft>
                <a:spcPts val="0"/>
              </a:spcAft>
              <a:buClrTx/>
              <a:buSzTx/>
              <a:buFontTx/>
              <a:buNone/>
              <a:tabLst/>
              <a:defRPr/>
            </a:pPr>
            <a:fld id="{19BBC658-49D8-45A7-8DA2-B6FE1BCE69C1}" type="slidenum">
              <a:rPr kumimoji="0" lang="en-GB" sz="1814" b="0" i="0" u="none" strike="noStrike" kern="1200" cap="none" spc="0" normalizeH="0" baseline="0" noProof="0">
                <a:ln>
                  <a:noFill/>
                </a:ln>
                <a:solidFill>
                  <a:srgbClr val="285087"/>
                </a:solidFill>
                <a:effectLst/>
                <a:uLnTx/>
                <a:uFillTx/>
                <a:latin typeface="Ubuntu Medium" panose="020B0604030602030204" pitchFamily="34" charset="0"/>
                <a:ea typeface="+mn-ea"/>
                <a:cs typeface="+mn-cs"/>
              </a:rPr>
              <a:pPr marL="0" marR="0" lvl="0" indent="0" algn="r" defTabSz="1507937" rtl="0" eaLnBrk="1" fontAlgn="auto" latinLnBrk="0" hangingPunct="1">
                <a:lnSpc>
                  <a:spcPct val="100000"/>
                </a:lnSpc>
                <a:spcBef>
                  <a:spcPts val="0"/>
                </a:spcBef>
                <a:spcAft>
                  <a:spcPts val="0"/>
                </a:spcAft>
                <a:buClrTx/>
                <a:buSzTx/>
                <a:buFontTx/>
                <a:buNone/>
                <a:tabLst/>
                <a:defRPr/>
              </a:pPr>
              <a:t>55</a:t>
            </a:fld>
            <a:endParaRPr kumimoji="0" lang="en-GB" sz="1814" b="0" i="0" u="none" strike="noStrike" kern="1200" cap="none" spc="0" normalizeH="0" baseline="0" noProof="0">
              <a:ln>
                <a:noFill/>
              </a:ln>
              <a:solidFill>
                <a:srgbClr val="285087"/>
              </a:solidFill>
              <a:effectLst/>
              <a:uLnTx/>
              <a:uFillTx/>
              <a:latin typeface="Ubuntu Medium" panose="020B0604030602030204" pitchFamily="34" charset="0"/>
              <a:ea typeface="+mn-ea"/>
              <a:cs typeface="+mn-cs"/>
            </a:endParaRPr>
          </a:p>
        </p:txBody>
      </p:sp>
      <p:sp>
        <p:nvSpPr>
          <p:cNvPr id="15" name="Oval 14" descr="Checklist with solid fill">
            <a:extLst>
              <a:ext uri="{FF2B5EF4-FFF2-40B4-BE49-F238E27FC236}">
                <a16:creationId xmlns:a16="http://schemas.microsoft.com/office/drawing/2014/main" id="{967332DB-55F3-6196-38DA-4F8ADEDC9DC4}"/>
              </a:ext>
            </a:extLst>
          </p:cNvPr>
          <p:cNvSpPr/>
          <p:nvPr/>
        </p:nvSpPr>
        <p:spPr>
          <a:xfrm>
            <a:off x="504979" y="502776"/>
            <a:ext cx="1132379" cy="1188165"/>
          </a:xfrm>
          <a:prstGeom prst="ellipse">
            <a:avLst/>
          </a:prstGeom>
          <a:blipFill>
            <a:blip r:embed="rId9">
              <a:extLst>
                <a:ext uri="{96DAC541-7B7A-43D3-8B79-37D633B846F1}">
                  <asvg:svgBlip xmlns:asvg="http://schemas.microsoft.com/office/drawing/2016/SVG/main" r:embed="rId10"/>
                </a:ext>
              </a:extLst>
            </a:blip>
            <a:srcRect/>
            <a:stretch>
              <a:fillRect/>
            </a:stretch>
          </a:blipFill>
          <a:ln>
            <a:noFill/>
          </a:ln>
        </p:spPr>
        <p:style>
          <a:lnRef idx="2">
            <a:scrgbClr r="0" g="0" b="0"/>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hueOff val="0"/>
                  <a:satOff val="0"/>
                  <a:lumOff val="0"/>
                  <a:alphaOff val="0"/>
                </a:prstClr>
              </a:solidFill>
              <a:effectLst/>
              <a:uLnTx/>
              <a:uFillTx/>
              <a:latin typeface="Calibri" panose="020F0502020204030204"/>
              <a:ea typeface="+mn-ea"/>
              <a:cs typeface="+mn-cs"/>
            </a:endParaRPr>
          </a:p>
        </p:txBody>
      </p:sp>
      <p:pic>
        <p:nvPicPr>
          <p:cNvPr id="105" name="Graphic" descr="Target">
            <a:hlinkClick r:id="rId3"/>
            <a:extLst>
              <a:ext uri="{FF2B5EF4-FFF2-40B4-BE49-F238E27FC236}">
                <a16:creationId xmlns:a16="http://schemas.microsoft.com/office/drawing/2014/main" id="{3702AF3F-931C-D044-EDAC-A841A83325E6}"/>
              </a:ext>
            </a:extLst>
          </p:cNvPr>
          <p:cNvPicPr>
            <a:picLocks noChangeAspect="1"/>
          </p:cNvPicPr>
          <p:nvPr/>
        </p:nvPicPr>
        <p:blipFill>
          <a:blip r:embed="rId7" cstate="screen">
            <a:extLst>
              <a:ext uri="{28A0092B-C50C-407E-A947-70E740481C1C}">
                <a14:useLocalDpi xmlns:a14="http://schemas.microsoft.com/office/drawing/2010/main"/>
              </a:ext>
              <a:ext uri="{96DAC541-7B7A-43D3-8B79-37D633B846F1}">
                <asvg:svgBlip xmlns:asvg="http://schemas.microsoft.com/office/drawing/2016/SVG/main" r:embed="rId8"/>
              </a:ext>
            </a:extLst>
          </a:blip>
          <a:stretch>
            <a:fillRect/>
          </a:stretch>
        </p:blipFill>
        <p:spPr>
          <a:xfrm>
            <a:off x="16198380" y="7612414"/>
            <a:ext cx="716747" cy="624818"/>
          </a:xfrm>
          <a:prstGeom prst="rect">
            <a:avLst/>
          </a:prstGeom>
        </p:spPr>
      </p:pic>
      <p:pic>
        <p:nvPicPr>
          <p:cNvPr id="20" name="Graphic 19" descr="Bullseye with solid fill">
            <a:extLst>
              <a:ext uri="{FF2B5EF4-FFF2-40B4-BE49-F238E27FC236}">
                <a16:creationId xmlns:a16="http://schemas.microsoft.com/office/drawing/2014/main" id="{59CD8A55-3E9B-D801-8712-C4C08F6DC73D}"/>
              </a:ext>
            </a:extLst>
          </p:cNvPr>
          <p:cNvPicPr>
            <a:picLocks noChangeAspect="1"/>
          </p:cNvPicPr>
          <p:nvPr/>
        </p:nvPicPr>
        <p:blipFill>
          <a:blip r:embed="rId11">
            <a:extLst>
              <a:ext uri="{96DAC541-7B7A-43D3-8B79-37D633B846F1}">
                <asvg:svgBlip xmlns:asvg="http://schemas.microsoft.com/office/drawing/2016/SVG/main" r:embed="rId12"/>
              </a:ext>
            </a:extLst>
          </a:blip>
          <a:stretch>
            <a:fillRect/>
          </a:stretch>
        </p:blipFill>
        <p:spPr>
          <a:xfrm>
            <a:off x="10669619" y="7246825"/>
            <a:ext cx="731177" cy="731177"/>
          </a:xfrm>
          <a:prstGeom prst="rect">
            <a:avLst/>
          </a:prstGeom>
        </p:spPr>
      </p:pic>
      <p:pic>
        <p:nvPicPr>
          <p:cNvPr id="22" name="Graphic 21" descr="Bullseye with solid fill">
            <a:extLst>
              <a:ext uri="{FF2B5EF4-FFF2-40B4-BE49-F238E27FC236}">
                <a16:creationId xmlns:a16="http://schemas.microsoft.com/office/drawing/2014/main" id="{65649A44-2964-ACA8-9FF2-9C8969D0810B}"/>
              </a:ext>
            </a:extLst>
          </p:cNvPr>
          <p:cNvPicPr>
            <a:picLocks noChangeAspect="1"/>
          </p:cNvPicPr>
          <p:nvPr/>
        </p:nvPicPr>
        <p:blipFill>
          <a:blip r:embed="rId11">
            <a:extLst>
              <a:ext uri="{96DAC541-7B7A-43D3-8B79-37D633B846F1}">
                <asvg:svgBlip xmlns:asvg="http://schemas.microsoft.com/office/drawing/2016/SVG/main" r:embed="rId12"/>
              </a:ext>
            </a:extLst>
          </a:blip>
          <a:stretch>
            <a:fillRect/>
          </a:stretch>
        </p:blipFill>
        <p:spPr>
          <a:xfrm>
            <a:off x="18570028" y="7205239"/>
            <a:ext cx="780027" cy="731177"/>
          </a:xfrm>
          <a:prstGeom prst="rect">
            <a:avLst/>
          </a:prstGeom>
        </p:spPr>
      </p:pic>
      <p:sp>
        <p:nvSpPr>
          <p:cNvPr id="19" name="TextBox 18">
            <a:extLst>
              <a:ext uri="{FF2B5EF4-FFF2-40B4-BE49-F238E27FC236}">
                <a16:creationId xmlns:a16="http://schemas.microsoft.com/office/drawing/2014/main" id="{39293C9D-41A9-ACAA-D1BE-AAB86D5F713B}"/>
              </a:ext>
            </a:extLst>
          </p:cNvPr>
          <p:cNvSpPr txBox="1"/>
          <p:nvPr/>
        </p:nvSpPr>
        <p:spPr>
          <a:xfrm>
            <a:off x="658431" y="6504867"/>
            <a:ext cx="19203142" cy="646331"/>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3200" b="1" i="0" u="none" strike="noStrike" kern="1200" cap="none" spc="0" normalizeH="0" baseline="0" noProof="0" dirty="0">
                <a:ln>
                  <a:noFill/>
                </a:ln>
                <a:solidFill>
                  <a:prstClr val="black"/>
                </a:solidFill>
                <a:effectLst/>
                <a:uLnTx/>
                <a:uFillTx/>
                <a:latin typeface="Calibri" panose="020F0502020204030204"/>
                <a:ea typeface="+mn-ea"/>
                <a:cs typeface="+mn-cs"/>
              </a:rPr>
              <a:t>Pareto Charts: Reasons for Late Starts and Early Finishes Recorded in TOMS </a:t>
            </a:r>
            <a:r>
              <a:rPr kumimoji="0" lang="en-GB" sz="3600" b="1" i="0" u="none" strike="noStrike" kern="1200" cap="none" spc="0" normalizeH="0" baseline="0" noProof="0" dirty="0">
                <a:ln>
                  <a:noFill/>
                </a:ln>
                <a:solidFill>
                  <a:prstClr val="black"/>
                </a:solidFill>
                <a:effectLst/>
                <a:uLnTx/>
                <a:uFillTx/>
                <a:latin typeface="Calibri" panose="020F0502020204030204"/>
                <a:ea typeface="+mn-ea"/>
                <a:cs typeface="+mn-cs"/>
              </a:rPr>
              <a:t>system: </a:t>
            </a:r>
          </a:p>
        </p:txBody>
      </p:sp>
      <p:sp>
        <p:nvSpPr>
          <p:cNvPr id="11" name="TextBox 10">
            <a:extLst>
              <a:ext uri="{FF2B5EF4-FFF2-40B4-BE49-F238E27FC236}">
                <a16:creationId xmlns:a16="http://schemas.microsoft.com/office/drawing/2014/main" id="{25F15E5E-8481-5798-7DBF-C7DB7CA296B7}"/>
              </a:ext>
            </a:extLst>
          </p:cNvPr>
          <p:cNvSpPr txBox="1"/>
          <p:nvPr/>
        </p:nvSpPr>
        <p:spPr>
          <a:xfrm>
            <a:off x="94119" y="1895080"/>
            <a:ext cx="10116766" cy="369332"/>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prstClr val="black"/>
                </a:solidFill>
                <a:effectLst/>
                <a:uLnTx/>
                <a:uFillTx/>
                <a:latin typeface="Calibri" panose="020F0502020204030204"/>
                <a:ea typeface="+mn-ea"/>
                <a:cs typeface="+mn-cs"/>
              </a:rPr>
              <a:t>Theatre Utilisation Singleton: Target &gt;= 85%.</a:t>
            </a:r>
          </a:p>
        </p:txBody>
      </p:sp>
      <p:pic>
        <p:nvPicPr>
          <p:cNvPr id="4" name="Picture 3">
            <a:extLst>
              <a:ext uri="{FF2B5EF4-FFF2-40B4-BE49-F238E27FC236}">
                <a16:creationId xmlns:a16="http://schemas.microsoft.com/office/drawing/2014/main" id="{AC3B634A-0FC8-7492-33B3-4DE7336BEAD8}"/>
              </a:ext>
            </a:extLst>
          </p:cNvPr>
          <p:cNvPicPr>
            <a:picLocks noChangeAspect="1"/>
          </p:cNvPicPr>
          <p:nvPr/>
        </p:nvPicPr>
        <p:blipFill>
          <a:blip r:embed="rId13"/>
          <a:stretch>
            <a:fillRect/>
          </a:stretch>
        </p:blipFill>
        <p:spPr>
          <a:xfrm>
            <a:off x="90184" y="7146409"/>
            <a:ext cx="9376520" cy="3759892"/>
          </a:xfrm>
          <a:prstGeom prst="rect">
            <a:avLst/>
          </a:prstGeom>
        </p:spPr>
      </p:pic>
      <p:pic>
        <p:nvPicPr>
          <p:cNvPr id="8" name="Picture 7">
            <a:extLst>
              <a:ext uri="{FF2B5EF4-FFF2-40B4-BE49-F238E27FC236}">
                <a16:creationId xmlns:a16="http://schemas.microsoft.com/office/drawing/2014/main" id="{5A1525AE-3F54-DA2F-559D-FB152BA9BF36}"/>
              </a:ext>
            </a:extLst>
          </p:cNvPr>
          <p:cNvPicPr>
            <a:picLocks noChangeAspect="1"/>
          </p:cNvPicPr>
          <p:nvPr/>
        </p:nvPicPr>
        <p:blipFill>
          <a:blip r:embed="rId14"/>
          <a:stretch>
            <a:fillRect/>
          </a:stretch>
        </p:blipFill>
        <p:spPr>
          <a:xfrm>
            <a:off x="10040263" y="7146409"/>
            <a:ext cx="9821310" cy="3928524"/>
          </a:xfrm>
          <a:prstGeom prst="rect">
            <a:avLst/>
          </a:prstGeom>
        </p:spPr>
      </p:pic>
      <p:pic>
        <p:nvPicPr>
          <p:cNvPr id="17" name="Picture 16">
            <a:extLst>
              <a:ext uri="{FF2B5EF4-FFF2-40B4-BE49-F238E27FC236}">
                <a16:creationId xmlns:a16="http://schemas.microsoft.com/office/drawing/2014/main" id="{1FA06CC2-E28F-E530-0AFF-F69BE0E6E448}"/>
              </a:ext>
            </a:extLst>
          </p:cNvPr>
          <p:cNvPicPr>
            <a:picLocks noChangeAspect="1"/>
          </p:cNvPicPr>
          <p:nvPr/>
        </p:nvPicPr>
        <p:blipFill>
          <a:blip r:embed="rId15"/>
          <a:stretch>
            <a:fillRect/>
          </a:stretch>
        </p:blipFill>
        <p:spPr>
          <a:xfrm>
            <a:off x="91113" y="2470426"/>
            <a:ext cx="10381859" cy="3923377"/>
          </a:xfrm>
          <a:prstGeom prst="rect">
            <a:avLst/>
          </a:prstGeom>
        </p:spPr>
      </p:pic>
      <p:sp>
        <p:nvSpPr>
          <p:cNvPr id="2" name="TextBox 1">
            <a:extLst>
              <a:ext uri="{FF2B5EF4-FFF2-40B4-BE49-F238E27FC236}">
                <a16:creationId xmlns:a16="http://schemas.microsoft.com/office/drawing/2014/main" id="{36CB6F68-1888-8328-CAAC-3F9FF4CA4268}"/>
              </a:ext>
            </a:extLst>
          </p:cNvPr>
          <p:cNvSpPr txBox="1"/>
          <p:nvPr/>
        </p:nvSpPr>
        <p:spPr>
          <a:xfrm>
            <a:off x="10669619" y="2470426"/>
            <a:ext cx="8895632" cy="347787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000" b="0" i="0" u="none" strike="noStrike" kern="1200" cap="none" spc="0" normalizeH="0" baseline="0" noProof="0" dirty="0">
                <a:ln>
                  <a:noFill/>
                </a:ln>
                <a:solidFill>
                  <a:prstClr val="black"/>
                </a:solidFill>
                <a:effectLst/>
                <a:uLnTx/>
                <a:uFillTx/>
                <a:latin typeface="Calibri" panose="020F0502020204030204"/>
                <a:ea typeface="+mn-ea"/>
                <a:cs typeface="+mn-cs"/>
              </a:rPr>
              <a:t>Work is currently underway to improve theatre utilisation within Ophthalmology.  As per Cabinet Secretary objectives the service is currently working towards having 7 cataract procedures on 90% of lists.  There are currently 2 dedicated High Volume Low Complexity per week and 8 high volume any complexity lists which will be the focus for cabinet secretary.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000" b="0" i="0" u="none" strike="noStrike" kern="1200" cap="none" spc="0" normalizeH="0" baseline="0" noProof="0" dirty="0">
                <a:ln>
                  <a:noFill/>
                </a:ln>
                <a:solidFill>
                  <a:prstClr val="black"/>
                </a:solidFill>
                <a:effectLst/>
                <a:uLnTx/>
                <a:uFillTx/>
                <a:latin typeface="Calibri" panose="020F0502020204030204"/>
                <a:ea typeface="+mn-ea"/>
                <a:cs typeface="+mn-cs"/>
              </a:rPr>
              <a:t>It is important to point out that there is currently a recording issue of bilateral cases for Ophthalmology in the theatre management system (TOMS).  This is currently being investigated by Digital Services.  The impact of this is that theatre utilisation is being under reported.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000" b="0" i="0" u="none" strike="noStrike" kern="1200" cap="none" spc="0" normalizeH="0" baseline="0" noProof="0" dirty="0">
                <a:ln>
                  <a:noFill/>
                </a:ln>
                <a:solidFill>
                  <a:prstClr val="black"/>
                </a:solidFill>
                <a:effectLst/>
                <a:uLnTx/>
                <a:uFillTx/>
                <a:latin typeface="Calibri" panose="020F0502020204030204"/>
                <a:ea typeface="+mn-ea"/>
                <a:cs typeface="+mn-cs"/>
              </a:rPr>
              <a:t>Ophthalmology are also implementing a Theatre Scheduling group as per the success of Orthopaedics </a:t>
            </a:r>
          </a:p>
        </p:txBody>
      </p:sp>
    </p:spTree>
    <p:extLst>
      <p:ext uri="{BB962C8B-B14F-4D97-AF65-F5344CB8AC3E}">
        <p14:creationId xmlns:p14="http://schemas.microsoft.com/office/powerpoint/2010/main" val="278870144"/>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202861E-885E-5E0D-98E3-379B832C5DC2}"/>
            </a:ext>
          </a:extLst>
        </p:cNvPr>
        <p:cNvGrpSpPr/>
        <p:nvPr/>
      </p:nvGrpSpPr>
      <p:grpSpPr>
        <a:xfrm>
          <a:off x="0" y="0"/>
          <a:ext cx="0" cy="0"/>
          <a:chOff x="0" y="0"/>
          <a:chExt cx="0" cy="0"/>
        </a:xfrm>
      </p:grpSpPr>
      <p:sp>
        <p:nvSpPr>
          <p:cNvPr id="65" name="Rectangle: Rounded Corners 64">
            <a:extLst>
              <a:ext uri="{FF2B5EF4-FFF2-40B4-BE49-F238E27FC236}">
                <a16:creationId xmlns:a16="http://schemas.microsoft.com/office/drawing/2014/main" id="{E10FA138-C454-B8D6-508D-3923594B9938}"/>
              </a:ext>
              <a:ext uri="{C183D7F6-B498-43B3-948B-1728B52AA6E4}">
                <adec:decorative xmlns:adec="http://schemas.microsoft.com/office/drawing/2017/decorative" val="1"/>
              </a:ext>
            </a:extLst>
          </p:cNvPr>
          <p:cNvSpPr/>
          <p:nvPr/>
        </p:nvSpPr>
        <p:spPr>
          <a:xfrm>
            <a:off x="329447" y="403049"/>
            <a:ext cx="19412900" cy="1388453"/>
          </a:xfrm>
          <a:prstGeom prst="roundRect">
            <a:avLst>
              <a:gd name="adj" fmla="val 11011"/>
            </a:avLst>
          </a:prstGeom>
          <a:solidFill>
            <a:srgbClr val="285087"/>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150791" tIns="75396" rIns="150791" bIns="75396" numCol="1" spcCol="0" rtlCol="0" fromWordArt="0" anchor="ctr" anchorCtr="0" forceAA="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2968" b="0" i="0" u="none" strike="noStrike" kern="1200" cap="none" spc="0" normalizeH="0" baseline="0" noProof="0">
              <a:ln>
                <a:noFill/>
              </a:ln>
              <a:solidFill>
                <a:prstClr val="white"/>
              </a:solidFill>
              <a:effectLst/>
              <a:uLnTx/>
              <a:uFillTx/>
              <a:latin typeface="Calibri" panose="020F0502020204030204"/>
              <a:ea typeface="+mn-ea"/>
              <a:cs typeface="+mn-cs"/>
            </a:endParaRPr>
          </a:p>
        </p:txBody>
      </p:sp>
      <p:cxnSp>
        <p:nvCxnSpPr>
          <p:cNvPr id="41" name="Straight Connector 40">
            <a:extLst>
              <a:ext uri="{FF2B5EF4-FFF2-40B4-BE49-F238E27FC236}">
                <a16:creationId xmlns:a16="http://schemas.microsoft.com/office/drawing/2014/main" id="{ED6B7A95-049E-8E95-C34A-2905F574F6DE}"/>
              </a:ext>
              <a:ext uri="{C183D7F6-B498-43B3-948B-1728B52AA6E4}">
                <adec:decorative xmlns:adec="http://schemas.microsoft.com/office/drawing/2017/decorative" val="1"/>
              </a:ext>
            </a:extLst>
          </p:cNvPr>
          <p:cNvCxnSpPr/>
          <p:nvPr/>
        </p:nvCxnSpPr>
        <p:spPr>
          <a:xfrm>
            <a:off x="1812890" y="503608"/>
            <a:ext cx="0" cy="1187333"/>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pic>
        <p:nvPicPr>
          <p:cNvPr id="6" name="Graphic" descr="Current rate">
            <a:hlinkClick r:id="rId3"/>
            <a:extLst>
              <a:ext uri="{FF2B5EF4-FFF2-40B4-BE49-F238E27FC236}">
                <a16:creationId xmlns:a16="http://schemas.microsoft.com/office/drawing/2014/main" id="{B1B0D71D-3C71-0A8C-7229-A522BE9AE975}"/>
              </a:ext>
            </a:extLst>
          </p:cNvPr>
          <p:cNvPicPr>
            <a:picLocks noChangeAspect="1"/>
          </p:cNvPicPr>
          <p:nvPr/>
        </p:nvPicPr>
        <p:blipFill>
          <a:blip r:embed="rId4" cstate="screen">
            <a:extLst>
              <a:ext uri="{28A0092B-C50C-407E-A947-70E740481C1C}">
                <a14:useLocalDpi xmlns:a14="http://schemas.microsoft.com/office/drawing/2010/main"/>
              </a:ext>
              <a:ext uri="{96DAC541-7B7A-43D3-8B79-37D633B846F1}">
                <asvg:svgBlip xmlns:asvg="http://schemas.microsoft.com/office/drawing/2016/SVG/main" r:embed="rId5"/>
              </a:ext>
            </a:extLst>
          </a:blip>
          <a:srcRect/>
          <a:stretch/>
        </p:blipFill>
        <p:spPr>
          <a:xfrm>
            <a:off x="639668" y="3077685"/>
            <a:ext cx="672359" cy="672359"/>
          </a:xfrm>
          <a:prstGeom prst="rect">
            <a:avLst/>
          </a:prstGeom>
        </p:spPr>
      </p:pic>
      <p:sp>
        <p:nvSpPr>
          <p:cNvPr id="21" name="Text Box">
            <a:hlinkClick r:id="rId6"/>
            <a:extLst>
              <a:ext uri="{FF2B5EF4-FFF2-40B4-BE49-F238E27FC236}">
                <a16:creationId xmlns:a16="http://schemas.microsoft.com/office/drawing/2014/main" id="{C569CDDB-C111-6E1C-8340-F9C3D6C8AC6D}"/>
              </a:ext>
            </a:extLst>
          </p:cNvPr>
          <p:cNvSpPr txBox="1">
            <a:spLocks noChangeArrowheads="1"/>
          </p:cNvSpPr>
          <p:nvPr/>
        </p:nvSpPr>
        <p:spPr bwMode="auto">
          <a:xfrm>
            <a:off x="1267048" y="5533128"/>
            <a:ext cx="1091685" cy="532958"/>
          </a:xfrm>
          <a:prstGeom prst="rect">
            <a:avLst/>
          </a:prstGeom>
          <a:noFill/>
          <a:ln w="9525">
            <a:noFill/>
            <a:miter lim="800000"/>
            <a:headEnd/>
            <a:tailEnd/>
          </a:ln>
        </p:spPr>
        <p:txBody>
          <a:bodyPr rot="0" vert="horz" wrap="square" lIns="150791" tIns="75396" rIns="150791" bIns="75396" anchor="t"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144" b="1" i="0" u="none" strike="noStrike" kern="1200" cap="none" spc="0" normalizeH="0" baseline="0" noProof="0">
                <a:ln>
                  <a:noFill/>
                </a:ln>
                <a:solidFill>
                  <a:prstClr val="white"/>
                </a:solidFill>
                <a:effectLst/>
                <a:uLnTx/>
                <a:uFillTx/>
                <a:latin typeface="Ubuntu Light" panose="020B0304030602030204" pitchFamily="34" charset="0"/>
                <a:ea typeface="Calibri" panose="020F0502020204030204" pitchFamily="34" charset="0"/>
                <a:cs typeface="Calibri" panose="020F0502020204030204" pitchFamily="34" charset="0"/>
              </a:rPr>
              <a:t>3.25%</a:t>
            </a:r>
          </a:p>
        </p:txBody>
      </p:sp>
      <p:pic>
        <p:nvPicPr>
          <p:cNvPr id="27" name="Graphic" descr="Target">
            <a:hlinkClick r:id="rId6"/>
            <a:extLst>
              <a:ext uri="{FF2B5EF4-FFF2-40B4-BE49-F238E27FC236}">
                <a16:creationId xmlns:a16="http://schemas.microsoft.com/office/drawing/2014/main" id="{E4C752E1-0C1C-7556-2422-2B1E54DD0BB4}"/>
              </a:ext>
            </a:extLst>
          </p:cNvPr>
          <p:cNvPicPr>
            <a:picLocks noChangeAspect="1"/>
          </p:cNvPicPr>
          <p:nvPr/>
        </p:nvPicPr>
        <p:blipFill>
          <a:blip r:embed="rId7" cstate="screen">
            <a:extLst>
              <a:ext uri="{28A0092B-C50C-407E-A947-70E740481C1C}">
                <a14:useLocalDpi xmlns:a14="http://schemas.microsoft.com/office/drawing/2010/main"/>
              </a:ext>
              <a:ext uri="{96DAC541-7B7A-43D3-8B79-37D633B846F1}">
                <asvg:svgBlip xmlns:asvg="http://schemas.microsoft.com/office/drawing/2016/SVG/main" r:embed="rId8"/>
              </a:ext>
            </a:extLst>
          </a:blip>
          <a:stretch>
            <a:fillRect/>
          </a:stretch>
        </p:blipFill>
        <p:spPr>
          <a:xfrm>
            <a:off x="602569" y="5450985"/>
            <a:ext cx="672359" cy="672359"/>
          </a:xfrm>
          <a:prstGeom prst="rect">
            <a:avLst/>
          </a:prstGeom>
        </p:spPr>
      </p:pic>
      <p:sp>
        <p:nvSpPr>
          <p:cNvPr id="82" name="Text Box">
            <a:hlinkClick r:id="rId3"/>
            <a:extLst>
              <a:ext uri="{FF2B5EF4-FFF2-40B4-BE49-F238E27FC236}">
                <a16:creationId xmlns:a16="http://schemas.microsoft.com/office/drawing/2014/main" id="{C1578B96-69E4-AD27-F4EF-2D39EBA832A8}"/>
              </a:ext>
            </a:extLst>
          </p:cNvPr>
          <p:cNvSpPr txBox="1">
            <a:spLocks noChangeArrowheads="1"/>
          </p:cNvSpPr>
          <p:nvPr/>
        </p:nvSpPr>
        <p:spPr bwMode="auto">
          <a:xfrm>
            <a:off x="1273607" y="8624898"/>
            <a:ext cx="1268349" cy="532958"/>
          </a:xfrm>
          <a:prstGeom prst="rect">
            <a:avLst/>
          </a:prstGeom>
          <a:noFill/>
          <a:ln w="9525">
            <a:noFill/>
            <a:miter lim="800000"/>
            <a:headEnd/>
            <a:tailEnd/>
          </a:ln>
        </p:spPr>
        <p:txBody>
          <a:bodyPr rot="0" vert="horz" wrap="square" lIns="150791" tIns="75396" rIns="150791" bIns="75396" anchor="t"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144" b="1" i="0" u="none" strike="noStrike" kern="1200" cap="none" spc="0" normalizeH="0" baseline="0" noProof="0">
                <a:ln>
                  <a:noFill/>
                </a:ln>
                <a:solidFill>
                  <a:prstClr val="white"/>
                </a:solidFill>
                <a:effectLst/>
                <a:uLnTx/>
                <a:uFillTx/>
                <a:latin typeface="Ubuntu Light"/>
                <a:ea typeface="Calibri"/>
                <a:cs typeface="Calibri"/>
              </a:rPr>
              <a:t>92.6%</a:t>
            </a:r>
          </a:p>
        </p:txBody>
      </p:sp>
      <p:pic>
        <p:nvPicPr>
          <p:cNvPr id="84" name="Graphic" descr="Current rate">
            <a:hlinkClick r:id="rId3"/>
            <a:extLst>
              <a:ext uri="{FF2B5EF4-FFF2-40B4-BE49-F238E27FC236}">
                <a16:creationId xmlns:a16="http://schemas.microsoft.com/office/drawing/2014/main" id="{23043E83-1A28-D96A-AD0D-42D5257A7D63}"/>
              </a:ext>
            </a:extLst>
          </p:cNvPr>
          <p:cNvPicPr>
            <a:picLocks noChangeAspect="1"/>
          </p:cNvPicPr>
          <p:nvPr/>
        </p:nvPicPr>
        <p:blipFill>
          <a:blip r:embed="rId4" cstate="screen">
            <a:extLst>
              <a:ext uri="{28A0092B-C50C-407E-A947-70E740481C1C}">
                <a14:useLocalDpi xmlns:a14="http://schemas.microsoft.com/office/drawing/2010/main"/>
              </a:ext>
              <a:ext uri="{96DAC541-7B7A-43D3-8B79-37D633B846F1}">
                <asvg:svgBlip xmlns:asvg="http://schemas.microsoft.com/office/drawing/2016/SVG/main" r:embed="rId5"/>
              </a:ext>
            </a:extLst>
          </a:blip>
          <a:srcRect/>
          <a:stretch/>
        </p:blipFill>
        <p:spPr>
          <a:xfrm>
            <a:off x="609129" y="8542755"/>
            <a:ext cx="672359" cy="672359"/>
          </a:xfrm>
          <a:prstGeom prst="rect">
            <a:avLst/>
          </a:prstGeom>
        </p:spPr>
      </p:pic>
      <p:sp>
        <p:nvSpPr>
          <p:cNvPr id="9" name="Text Box 980076608">
            <a:extLst>
              <a:ext uri="{FF2B5EF4-FFF2-40B4-BE49-F238E27FC236}">
                <a16:creationId xmlns:a16="http://schemas.microsoft.com/office/drawing/2014/main" id="{5662BC09-8640-B4AD-C1F3-73474ADC27BE}"/>
              </a:ext>
            </a:extLst>
          </p:cNvPr>
          <p:cNvSpPr txBox="1">
            <a:spLocks noChangeArrowheads="1"/>
          </p:cNvSpPr>
          <p:nvPr/>
        </p:nvSpPr>
        <p:spPr bwMode="auto">
          <a:xfrm>
            <a:off x="1988422" y="606917"/>
            <a:ext cx="17753924" cy="866031"/>
          </a:xfrm>
          <a:prstGeom prst="rect">
            <a:avLst/>
          </a:prstGeom>
          <a:noFill/>
          <a:ln w="9525">
            <a:noFill/>
            <a:miter lim="800000"/>
            <a:headEnd/>
            <a:tailEnd/>
          </a:ln>
        </p:spPr>
        <p:txBody>
          <a:bodyPr rot="0" vert="horz" wrap="square" lIns="150791" tIns="75396" rIns="150791" bIns="75396" anchor="t" anchorCtr="0">
            <a:noAutofit/>
          </a:bodyPr>
          <a:lstStyle/>
          <a:p>
            <a:pPr marL="0" marR="0" lvl="0" indent="0" algn="l" defTabSz="1507937" rtl="0" eaLnBrk="1" fontAlgn="auto" latinLnBrk="0" hangingPunct="1">
              <a:lnSpc>
                <a:spcPct val="100000"/>
              </a:lnSpc>
              <a:spcBef>
                <a:spcPts val="0"/>
              </a:spcBef>
              <a:spcAft>
                <a:spcPts val="0"/>
              </a:spcAft>
              <a:buClrTx/>
              <a:buSzTx/>
              <a:buFontTx/>
              <a:buNone/>
              <a:tabLst/>
              <a:defRPr/>
            </a:pPr>
            <a:r>
              <a:rPr kumimoji="0" lang="en-GB" sz="4200" b="1" i="0" u="none" strike="noStrike" kern="1200" cap="none" spc="0" normalizeH="0" baseline="0" noProof="0" dirty="0">
                <a:ln>
                  <a:noFill/>
                </a:ln>
                <a:solidFill>
                  <a:srgbClr val="FFFFFF"/>
                </a:solidFill>
                <a:effectLst/>
                <a:uLnTx/>
                <a:uFillTx/>
                <a:latin typeface="Verdana" panose="020B0604030504040204" pitchFamily="34" charset="0"/>
                <a:ea typeface="Verdana" panose="020B0604030504040204" pitchFamily="34" charset="0"/>
                <a:cs typeface="+mn-cs"/>
              </a:rPr>
              <a:t>Theatre Performance: </a:t>
            </a:r>
            <a:r>
              <a:rPr kumimoji="0" lang="en-GB" sz="4200" b="1" i="0" u="none" strike="noStrike" kern="1200" cap="none" spc="0" normalizeH="0" baseline="0" noProof="0" dirty="0">
                <a:ln>
                  <a:noFill/>
                </a:ln>
                <a:solidFill>
                  <a:srgbClr val="FF0000"/>
                </a:solidFill>
                <a:effectLst/>
                <a:uLnTx/>
                <a:uFillTx/>
                <a:latin typeface="Verdana" panose="020B0604030504040204" pitchFamily="34" charset="0"/>
                <a:ea typeface="Verdana" panose="020B0604030504040204" pitchFamily="34" charset="0"/>
                <a:cs typeface="+mn-cs"/>
              </a:rPr>
              <a:t>NPTH</a:t>
            </a:r>
            <a:r>
              <a:rPr kumimoji="0" lang="en-GB" sz="4200" b="1" i="0" u="none" strike="noStrike" kern="1200" cap="none" spc="0" normalizeH="0" baseline="0" noProof="0" dirty="0">
                <a:ln>
                  <a:noFill/>
                </a:ln>
                <a:solidFill>
                  <a:srgbClr val="FFFFFF"/>
                </a:solidFill>
                <a:effectLst/>
                <a:uLnTx/>
                <a:uFillTx/>
                <a:latin typeface="Verdana" panose="020B0604030504040204" pitchFamily="34" charset="0"/>
                <a:ea typeface="Verdana" panose="020B0604030504040204" pitchFamily="34" charset="0"/>
                <a:cs typeface="+mn-cs"/>
              </a:rPr>
              <a:t> </a:t>
            </a:r>
          </a:p>
          <a:p>
            <a:pPr marL="0" marR="0" lvl="0" indent="0" algn="l" defTabSz="1507937" rtl="0" eaLnBrk="1" fontAlgn="auto" latinLnBrk="0" hangingPunct="1">
              <a:lnSpc>
                <a:spcPct val="100000"/>
              </a:lnSpc>
              <a:spcBef>
                <a:spcPts val="0"/>
              </a:spcBef>
              <a:spcAft>
                <a:spcPts val="0"/>
              </a:spcAft>
              <a:buClrTx/>
              <a:buSzTx/>
              <a:buFontTx/>
              <a:buNone/>
              <a:tabLst/>
              <a:defRPr/>
            </a:pPr>
            <a:endParaRPr kumimoji="0" lang="en-GB" sz="3628" b="1"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mn-cs"/>
            </a:endParaRPr>
          </a:p>
        </p:txBody>
      </p:sp>
      <p:sp>
        <p:nvSpPr>
          <p:cNvPr id="13" name="Slide Number Placeholder 2">
            <a:extLst>
              <a:ext uri="{FF2B5EF4-FFF2-40B4-BE49-F238E27FC236}">
                <a16:creationId xmlns:a16="http://schemas.microsoft.com/office/drawing/2014/main" id="{54B3972A-6460-C6CD-1220-0F8890C8BAB9}"/>
              </a:ext>
            </a:extLst>
          </p:cNvPr>
          <p:cNvSpPr>
            <a:spLocks noGrp="1"/>
          </p:cNvSpPr>
          <p:nvPr>
            <p:ph type="sldNum" sz="quarter" idx="12"/>
          </p:nvPr>
        </p:nvSpPr>
        <p:spPr>
          <a:xfrm>
            <a:off x="19565251" y="10930637"/>
            <a:ext cx="608119" cy="364755"/>
          </a:xfrm>
        </p:spPr>
        <p:txBody>
          <a:bodyPr/>
          <a:lstStyle/>
          <a:p>
            <a:pPr marL="0" marR="0" lvl="0" indent="0" algn="r" defTabSz="1507937" rtl="0" eaLnBrk="1" fontAlgn="auto" latinLnBrk="0" hangingPunct="1">
              <a:lnSpc>
                <a:spcPct val="100000"/>
              </a:lnSpc>
              <a:spcBef>
                <a:spcPts val="0"/>
              </a:spcBef>
              <a:spcAft>
                <a:spcPts val="0"/>
              </a:spcAft>
              <a:buClrTx/>
              <a:buSzTx/>
              <a:buFontTx/>
              <a:buNone/>
              <a:tabLst/>
              <a:defRPr/>
            </a:pPr>
            <a:fld id="{19BBC658-49D8-45A7-8DA2-B6FE1BCE69C1}" type="slidenum">
              <a:rPr kumimoji="0" lang="en-GB" sz="1814" b="0" i="0" u="none" strike="noStrike" kern="1200" cap="none" spc="0" normalizeH="0" baseline="0" noProof="0">
                <a:ln>
                  <a:noFill/>
                </a:ln>
                <a:solidFill>
                  <a:srgbClr val="285087"/>
                </a:solidFill>
                <a:effectLst/>
                <a:uLnTx/>
                <a:uFillTx/>
                <a:latin typeface="Ubuntu Medium" panose="020B0604030602030204" pitchFamily="34" charset="0"/>
                <a:ea typeface="+mn-ea"/>
                <a:cs typeface="+mn-cs"/>
              </a:rPr>
              <a:pPr marL="0" marR="0" lvl="0" indent="0" algn="r" defTabSz="1507937" rtl="0" eaLnBrk="1" fontAlgn="auto" latinLnBrk="0" hangingPunct="1">
                <a:lnSpc>
                  <a:spcPct val="100000"/>
                </a:lnSpc>
                <a:spcBef>
                  <a:spcPts val="0"/>
                </a:spcBef>
                <a:spcAft>
                  <a:spcPts val="0"/>
                </a:spcAft>
                <a:buClrTx/>
                <a:buSzTx/>
                <a:buFontTx/>
                <a:buNone/>
                <a:tabLst/>
                <a:defRPr/>
              </a:pPr>
              <a:t>56</a:t>
            </a:fld>
            <a:endParaRPr kumimoji="0" lang="en-GB" sz="1814" b="0" i="0" u="none" strike="noStrike" kern="1200" cap="none" spc="0" normalizeH="0" baseline="0" noProof="0">
              <a:ln>
                <a:noFill/>
              </a:ln>
              <a:solidFill>
                <a:srgbClr val="285087"/>
              </a:solidFill>
              <a:effectLst/>
              <a:uLnTx/>
              <a:uFillTx/>
              <a:latin typeface="Ubuntu Medium" panose="020B0604030602030204" pitchFamily="34" charset="0"/>
              <a:ea typeface="+mn-ea"/>
              <a:cs typeface="+mn-cs"/>
            </a:endParaRPr>
          </a:p>
        </p:txBody>
      </p:sp>
      <p:sp>
        <p:nvSpPr>
          <p:cNvPr id="15" name="Oval 14" descr="Checklist with solid fill">
            <a:extLst>
              <a:ext uri="{FF2B5EF4-FFF2-40B4-BE49-F238E27FC236}">
                <a16:creationId xmlns:a16="http://schemas.microsoft.com/office/drawing/2014/main" id="{94AA5723-91C4-BA4E-E14C-4874075CC9CF}"/>
              </a:ext>
            </a:extLst>
          </p:cNvPr>
          <p:cNvSpPr/>
          <p:nvPr/>
        </p:nvSpPr>
        <p:spPr>
          <a:xfrm>
            <a:off x="504979" y="502776"/>
            <a:ext cx="1132379" cy="1188165"/>
          </a:xfrm>
          <a:prstGeom prst="ellipse">
            <a:avLst/>
          </a:prstGeom>
          <a:blipFill>
            <a:blip r:embed="rId9">
              <a:extLst>
                <a:ext uri="{96DAC541-7B7A-43D3-8B79-37D633B846F1}">
                  <asvg:svgBlip xmlns:asvg="http://schemas.microsoft.com/office/drawing/2016/SVG/main" r:embed="rId10"/>
                </a:ext>
              </a:extLst>
            </a:blip>
            <a:srcRect/>
            <a:stretch>
              <a:fillRect/>
            </a:stretch>
          </a:blipFill>
          <a:ln>
            <a:noFill/>
          </a:ln>
        </p:spPr>
        <p:style>
          <a:lnRef idx="2">
            <a:scrgbClr r="0" g="0" b="0"/>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hueOff val="0"/>
                  <a:satOff val="0"/>
                  <a:lumOff val="0"/>
                  <a:alphaOff val="0"/>
                </a:prstClr>
              </a:solidFill>
              <a:effectLst/>
              <a:uLnTx/>
              <a:uFillTx/>
              <a:latin typeface="Calibri" panose="020F0502020204030204"/>
              <a:ea typeface="+mn-ea"/>
              <a:cs typeface="+mn-cs"/>
            </a:endParaRPr>
          </a:p>
        </p:txBody>
      </p:sp>
      <p:pic>
        <p:nvPicPr>
          <p:cNvPr id="105" name="Graphic" descr="Target">
            <a:hlinkClick r:id="rId3"/>
            <a:extLst>
              <a:ext uri="{FF2B5EF4-FFF2-40B4-BE49-F238E27FC236}">
                <a16:creationId xmlns:a16="http://schemas.microsoft.com/office/drawing/2014/main" id="{B633D756-8877-B394-BACF-2F640491F499}"/>
              </a:ext>
            </a:extLst>
          </p:cNvPr>
          <p:cNvPicPr>
            <a:picLocks noChangeAspect="1"/>
          </p:cNvPicPr>
          <p:nvPr/>
        </p:nvPicPr>
        <p:blipFill>
          <a:blip r:embed="rId7" cstate="screen">
            <a:extLst>
              <a:ext uri="{28A0092B-C50C-407E-A947-70E740481C1C}">
                <a14:useLocalDpi xmlns:a14="http://schemas.microsoft.com/office/drawing/2010/main"/>
              </a:ext>
              <a:ext uri="{96DAC541-7B7A-43D3-8B79-37D633B846F1}">
                <asvg:svgBlip xmlns:asvg="http://schemas.microsoft.com/office/drawing/2016/SVG/main" r:embed="rId8"/>
              </a:ext>
            </a:extLst>
          </a:blip>
          <a:stretch>
            <a:fillRect/>
          </a:stretch>
        </p:blipFill>
        <p:spPr>
          <a:xfrm>
            <a:off x="16198380" y="7612414"/>
            <a:ext cx="716747" cy="624818"/>
          </a:xfrm>
          <a:prstGeom prst="rect">
            <a:avLst/>
          </a:prstGeom>
        </p:spPr>
      </p:pic>
      <p:pic>
        <p:nvPicPr>
          <p:cNvPr id="20" name="Graphic 19" descr="Bullseye with solid fill">
            <a:extLst>
              <a:ext uri="{FF2B5EF4-FFF2-40B4-BE49-F238E27FC236}">
                <a16:creationId xmlns:a16="http://schemas.microsoft.com/office/drawing/2014/main" id="{ED756D72-3A5D-6BC5-5A2A-7C72A33A3D54}"/>
              </a:ext>
            </a:extLst>
          </p:cNvPr>
          <p:cNvPicPr>
            <a:picLocks noChangeAspect="1"/>
          </p:cNvPicPr>
          <p:nvPr/>
        </p:nvPicPr>
        <p:blipFill>
          <a:blip r:embed="rId11">
            <a:extLst>
              <a:ext uri="{96DAC541-7B7A-43D3-8B79-37D633B846F1}">
                <asvg:svgBlip xmlns:asvg="http://schemas.microsoft.com/office/drawing/2016/SVG/main" r:embed="rId12"/>
              </a:ext>
            </a:extLst>
          </a:blip>
          <a:stretch>
            <a:fillRect/>
          </a:stretch>
        </p:blipFill>
        <p:spPr>
          <a:xfrm>
            <a:off x="10669619" y="7246825"/>
            <a:ext cx="731177" cy="731177"/>
          </a:xfrm>
          <a:prstGeom prst="rect">
            <a:avLst/>
          </a:prstGeom>
        </p:spPr>
      </p:pic>
      <p:pic>
        <p:nvPicPr>
          <p:cNvPr id="22" name="Graphic 21" descr="Bullseye with solid fill">
            <a:extLst>
              <a:ext uri="{FF2B5EF4-FFF2-40B4-BE49-F238E27FC236}">
                <a16:creationId xmlns:a16="http://schemas.microsoft.com/office/drawing/2014/main" id="{39B31156-423F-2ED6-07D3-1B4D93E76775}"/>
              </a:ext>
            </a:extLst>
          </p:cNvPr>
          <p:cNvPicPr>
            <a:picLocks noChangeAspect="1"/>
          </p:cNvPicPr>
          <p:nvPr/>
        </p:nvPicPr>
        <p:blipFill>
          <a:blip r:embed="rId11">
            <a:extLst>
              <a:ext uri="{96DAC541-7B7A-43D3-8B79-37D633B846F1}">
                <asvg:svgBlip xmlns:asvg="http://schemas.microsoft.com/office/drawing/2016/SVG/main" r:embed="rId12"/>
              </a:ext>
            </a:extLst>
          </a:blip>
          <a:stretch>
            <a:fillRect/>
          </a:stretch>
        </p:blipFill>
        <p:spPr>
          <a:xfrm>
            <a:off x="18570028" y="7205239"/>
            <a:ext cx="780027" cy="731177"/>
          </a:xfrm>
          <a:prstGeom prst="rect">
            <a:avLst/>
          </a:prstGeom>
        </p:spPr>
      </p:pic>
      <p:sp>
        <p:nvSpPr>
          <p:cNvPr id="19" name="TextBox 18">
            <a:extLst>
              <a:ext uri="{FF2B5EF4-FFF2-40B4-BE49-F238E27FC236}">
                <a16:creationId xmlns:a16="http://schemas.microsoft.com/office/drawing/2014/main" id="{8905EC3D-6C13-845F-CFA8-30555D89E272}"/>
              </a:ext>
            </a:extLst>
          </p:cNvPr>
          <p:cNvSpPr txBox="1"/>
          <p:nvPr/>
        </p:nvSpPr>
        <p:spPr>
          <a:xfrm>
            <a:off x="0" y="6504867"/>
            <a:ext cx="20105688" cy="58477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3200" b="1" i="0" u="none" strike="noStrike" kern="1200" cap="none" spc="0" normalizeH="0" baseline="0" noProof="0" dirty="0">
                <a:ln>
                  <a:noFill/>
                </a:ln>
                <a:solidFill>
                  <a:prstClr val="black"/>
                </a:solidFill>
                <a:effectLst/>
                <a:uLnTx/>
                <a:uFillTx/>
                <a:latin typeface="Calibri" panose="020F0502020204030204"/>
                <a:ea typeface="+mn-ea"/>
                <a:cs typeface="+mn-cs"/>
              </a:rPr>
              <a:t>Pareto Charts: Reasons for Late Starts and Early Finishes Recorded in TOMS system: </a:t>
            </a:r>
          </a:p>
        </p:txBody>
      </p:sp>
      <p:sp>
        <p:nvSpPr>
          <p:cNvPr id="11" name="TextBox 10">
            <a:extLst>
              <a:ext uri="{FF2B5EF4-FFF2-40B4-BE49-F238E27FC236}">
                <a16:creationId xmlns:a16="http://schemas.microsoft.com/office/drawing/2014/main" id="{CD9A72CD-AB1C-D87C-A235-182B3DAA876E}"/>
              </a:ext>
            </a:extLst>
          </p:cNvPr>
          <p:cNvSpPr txBox="1"/>
          <p:nvPr/>
        </p:nvSpPr>
        <p:spPr>
          <a:xfrm>
            <a:off x="94119" y="1895080"/>
            <a:ext cx="10116766" cy="369332"/>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prstClr val="black"/>
                </a:solidFill>
                <a:effectLst/>
                <a:uLnTx/>
                <a:uFillTx/>
                <a:latin typeface="Calibri" panose="020F0502020204030204"/>
                <a:ea typeface="+mn-ea"/>
                <a:cs typeface="+mn-cs"/>
              </a:rPr>
              <a:t>Theatre Utilisation NPTH: Target &gt;= 85%.</a:t>
            </a:r>
          </a:p>
        </p:txBody>
      </p:sp>
      <p:pic>
        <p:nvPicPr>
          <p:cNvPr id="10" name="Picture 9">
            <a:extLst>
              <a:ext uri="{FF2B5EF4-FFF2-40B4-BE49-F238E27FC236}">
                <a16:creationId xmlns:a16="http://schemas.microsoft.com/office/drawing/2014/main" id="{DC25876B-5985-E19B-B3B3-C5517C11E9A6}"/>
              </a:ext>
            </a:extLst>
          </p:cNvPr>
          <p:cNvPicPr>
            <a:picLocks noChangeAspect="1"/>
          </p:cNvPicPr>
          <p:nvPr/>
        </p:nvPicPr>
        <p:blipFill>
          <a:blip r:embed="rId13"/>
          <a:stretch>
            <a:fillRect/>
          </a:stretch>
        </p:blipFill>
        <p:spPr>
          <a:xfrm>
            <a:off x="-1" y="7193843"/>
            <a:ext cx="10061807" cy="4101549"/>
          </a:xfrm>
          <a:prstGeom prst="rect">
            <a:avLst/>
          </a:prstGeom>
        </p:spPr>
      </p:pic>
      <p:pic>
        <p:nvPicPr>
          <p:cNvPr id="16" name="Picture 15">
            <a:extLst>
              <a:ext uri="{FF2B5EF4-FFF2-40B4-BE49-F238E27FC236}">
                <a16:creationId xmlns:a16="http://schemas.microsoft.com/office/drawing/2014/main" id="{935C4EB1-F1CB-11CA-BD83-D2AAA0CB95D4}"/>
              </a:ext>
            </a:extLst>
          </p:cNvPr>
          <p:cNvPicPr>
            <a:picLocks noChangeAspect="1"/>
          </p:cNvPicPr>
          <p:nvPr/>
        </p:nvPicPr>
        <p:blipFill>
          <a:blip r:embed="rId14"/>
          <a:stretch>
            <a:fillRect/>
          </a:stretch>
        </p:blipFill>
        <p:spPr>
          <a:xfrm>
            <a:off x="10210885" y="7078685"/>
            <a:ext cx="9898430" cy="4251412"/>
          </a:xfrm>
          <a:prstGeom prst="rect">
            <a:avLst/>
          </a:prstGeom>
        </p:spPr>
      </p:pic>
      <p:pic>
        <p:nvPicPr>
          <p:cNvPr id="23" name="Picture 22">
            <a:extLst>
              <a:ext uri="{FF2B5EF4-FFF2-40B4-BE49-F238E27FC236}">
                <a16:creationId xmlns:a16="http://schemas.microsoft.com/office/drawing/2014/main" id="{127C615C-8708-BC0B-84E5-3AF81006739E}"/>
              </a:ext>
            </a:extLst>
          </p:cNvPr>
          <p:cNvPicPr>
            <a:picLocks noChangeAspect="1"/>
          </p:cNvPicPr>
          <p:nvPr/>
        </p:nvPicPr>
        <p:blipFill>
          <a:blip r:embed="rId15"/>
          <a:stretch>
            <a:fillRect/>
          </a:stretch>
        </p:blipFill>
        <p:spPr>
          <a:xfrm>
            <a:off x="-1" y="2400984"/>
            <a:ext cx="9875424" cy="3946700"/>
          </a:xfrm>
          <a:prstGeom prst="rect">
            <a:avLst/>
          </a:prstGeom>
        </p:spPr>
      </p:pic>
      <p:sp>
        <p:nvSpPr>
          <p:cNvPr id="2" name="TextBox 1">
            <a:extLst>
              <a:ext uri="{FF2B5EF4-FFF2-40B4-BE49-F238E27FC236}">
                <a16:creationId xmlns:a16="http://schemas.microsoft.com/office/drawing/2014/main" id="{E8A967EE-7457-E55D-68A6-5B521178A307}"/>
              </a:ext>
            </a:extLst>
          </p:cNvPr>
          <p:cNvSpPr txBox="1"/>
          <p:nvPr/>
        </p:nvSpPr>
        <p:spPr>
          <a:xfrm>
            <a:off x="10269272" y="2400984"/>
            <a:ext cx="9196748" cy="286232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rPr>
              <a:t>The biggest gain in theatre utilisation at NPTH is seen within Orthopaedics over the last year.  This is as a result of implementing a specific weekly theatre scheduling group.  This brings together surgical, anaesthetic and theatre staff to scrutinise theatre performance.  </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rPr>
              <a:t>As part of establishing the health board’s Theatre Operational group, surgical specialties have been asked to focus their attention on the under booking of their theatre lists.  The surgical specialties have committed to driving improvements via clinical engagement and utilising protected time with clinical teams on audit days.  There is also a commitment from directorate leads to utilising the theatres dashboard within directorate business meetings to visualise the hotspot areas and to take action accordingly.</a:t>
            </a:r>
          </a:p>
        </p:txBody>
      </p:sp>
    </p:spTree>
    <p:extLst>
      <p:ext uri="{BB962C8B-B14F-4D97-AF65-F5344CB8AC3E}">
        <p14:creationId xmlns:p14="http://schemas.microsoft.com/office/powerpoint/2010/main" val="1517667310"/>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54674AD-3AE6-9FEC-E6D8-12A8FFB6E4E3}"/>
            </a:ext>
          </a:extLst>
        </p:cNvPr>
        <p:cNvGrpSpPr/>
        <p:nvPr/>
      </p:nvGrpSpPr>
      <p:grpSpPr>
        <a:xfrm>
          <a:off x="0" y="0"/>
          <a:ext cx="0" cy="0"/>
          <a:chOff x="0" y="0"/>
          <a:chExt cx="0" cy="0"/>
        </a:xfrm>
      </p:grpSpPr>
      <p:sp>
        <p:nvSpPr>
          <p:cNvPr id="2" name="Text Placeholder 1">
            <a:extLst>
              <a:ext uri="{FF2B5EF4-FFF2-40B4-BE49-F238E27FC236}">
                <a16:creationId xmlns:a16="http://schemas.microsoft.com/office/drawing/2014/main" id="{CE67A671-4516-2FBC-641D-50CEC98EB9F8}"/>
              </a:ext>
            </a:extLst>
          </p:cNvPr>
          <p:cNvSpPr>
            <a:spLocks noGrp="1"/>
          </p:cNvSpPr>
          <p:nvPr>
            <p:ph type="body" sz="quarter" idx="10"/>
          </p:nvPr>
        </p:nvSpPr>
        <p:spPr/>
        <p:txBody>
          <a:bodyPr/>
          <a:lstStyle/>
          <a:p>
            <a:pPr algn="ctr"/>
            <a:r>
              <a:rPr lang="en-GB" sz="4400" b="1" dirty="0">
                <a:latin typeface="Verdana" panose="020B0604030504040204" pitchFamily="34" charset="0"/>
                <a:ea typeface="Verdana" panose="020B0604030504040204" pitchFamily="34" charset="0"/>
              </a:rPr>
              <a:t>Section 4: </a:t>
            </a:r>
          </a:p>
          <a:p>
            <a:pPr algn="ctr"/>
            <a:r>
              <a:rPr lang="en-GB" sz="4400" dirty="0">
                <a:latin typeface="Verdana" panose="020B0604030504040204" pitchFamily="34" charset="0"/>
                <a:ea typeface="Verdana" panose="020B0604030504040204" pitchFamily="34" charset="0"/>
              </a:rPr>
              <a:t>Updates on Ministerial Enabling Actions</a:t>
            </a:r>
          </a:p>
          <a:p>
            <a:endParaRPr lang="en-GB" dirty="0"/>
          </a:p>
        </p:txBody>
      </p:sp>
    </p:spTree>
    <p:extLst>
      <p:ext uri="{BB962C8B-B14F-4D97-AF65-F5344CB8AC3E}">
        <p14:creationId xmlns:p14="http://schemas.microsoft.com/office/powerpoint/2010/main" val="971619785"/>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7677B04-A52F-EF92-E013-BE4E13679D8C}"/>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745D03B2-7F91-8C82-72FE-00998402B477}"/>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FB09090B-1E99-AA30-A20D-796186991D31}"/>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58</a:t>
            </a:fld>
            <a:endParaRPr lang="en-GB"/>
          </a:p>
        </p:txBody>
      </p:sp>
      <p:sp>
        <p:nvSpPr>
          <p:cNvPr id="5" name="TextBox 4">
            <a:extLst>
              <a:ext uri="{FF2B5EF4-FFF2-40B4-BE49-F238E27FC236}">
                <a16:creationId xmlns:a16="http://schemas.microsoft.com/office/drawing/2014/main" id="{343B5AF6-8755-C08A-7200-18835F0A866E}"/>
              </a:ext>
            </a:extLst>
          </p:cNvPr>
          <p:cNvSpPr txBox="1"/>
          <p:nvPr/>
        </p:nvSpPr>
        <p:spPr>
          <a:xfrm>
            <a:off x="338089" y="110681"/>
            <a:ext cx="6518366" cy="461665"/>
          </a:xfrm>
          <a:prstGeom prst="rect">
            <a:avLst/>
          </a:prstGeom>
          <a:noFill/>
        </p:spPr>
        <p:txBody>
          <a:bodyPr wrap="square" rtlCol="0">
            <a:spAutoFit/>
          </a:bodyPr>
          <a:lstStyle/>
          <a:p>
            <a:pPr defTabSz="457181">
              <a:spcAft>
                <a:spcPts val="599"/>
              </a:spcAft>
              <a:defRPr/>
            </a:pPr>
            <a:r>
              <a:rPr lang="en-GB" sz="2400" b="1" dirty="0">
                <a:solidFill>
                  <a:prstClr val="black"/>
                </a:solidFill>
                <a:latin typeface="Verdana" panose="020B0604030504040204" pitchFamily="34" charset="0"/>
                <a:ea typeface="Verdana" panose="020B0604030504040204" pitchFamily="34" charset="0"/>
              </a:rPr>
              <a:t>Enabling Actions</a:t>
            </a:r>
          </a:p>
        </p:txBody>
      </p:sp>
      <p:graphicFrame>
        <p:nvGraphicFramePr>
          <p:cNvPr id="8" name="Table 7">
            <a:extLst>
              <a:ext uri="{FF2B5EF4-FFF2-40B4-BE49-F238E27FC236}">
                <a16:creationId xmlns:a16="http://schemas.microsoft.com/office/drawing/2014/main" id="{89BC3455-8144-A472-B580-AC51FA03E8FC}"/>
              </a:ext>
            </a:extLst>
          </p:cNvPr>
          <p:cNvGraphicFramePr>
            <a:graphicFrameLocks noGrp="1"/>
          </p:cNvGraphicFramePr>
          <p:nvPr>
            <p:extLst>
              <p:ext uri="{D42A27DB-BD31-4B8C-83A1-F6EECF244321}">
                <p14:modId xmlns:p14="http://schemas.microsoft.com/office/powerpoint/2010/main" val="2694435432"/>
              </p:ext>
            </p:extLst>
          </p:nvPr>
        </p:nvGraphicFramePr>
        <p:xfrm>
          <a:off x="338088" y="704930"/>
          <a:ext cx="19392155" cy="10013927"/>
        </p:xfrm>
        <a:graphic>
          <a:graphicData uri="http://schemas.openxmlformats.org/drawingml/2006/table">
            <a:tbl>
              <a:tblPr firstRow="1" bandRow="1">
                <a:tableStyleId>{5C22544A-7EE6-4342-B048-85BDC9FD1C3A}</a:tableStyleId>
              </a:tblPr>
              <a:tblGrid>
                <a:gridCol w="918573">
                  <a:extLst>
                    <a:ext uri="{9D8B030D-6E8A-4147-A177-3AD203B41FA5}">
                      <a16:colId xmlns:a16="http://schemas.microsoft.com/office/drawing/2014/main" val="660515521"/>
                    </a:ext>
                  </a:extLst>
                </a:gridCol>
                <a:gridCol w="5181744">
                  <a:extLst>
                    <a:ext uri="{9D8B030D-6E8A-4147-A177-3AD203B41FA5}">
                      <a16:colId xmlns:a16="http://schemas.microsoft.com/office/drawing/2014/main" val="751423695"/>
                    </a:ext>
                  </a:extLst>
                </a:gridCol>
                <a:gridCol w="13291838">
                  <a:extLst>
                    <a:ext uri="{9D8B030D-6E8A-4147-A177-3AD203B41FA5}">
                      <a16:colId xmlns:a16="http://schemas.microsoft.com/office/drawing/2014/main" val="1469752202"/>
                    </a:ext>
                  </a:extLst>
                </a:gridCol>
              </a:tblGrid>
              <a:tr h="368207">
                <a:tc gridSpan="3">
                  <a:txBody>
                    <a:bodyPr/>
                    <a:lstStyle>
                      <a:lvl1pPr marL="0" algn="l" defTabSz="1507937" rtl="0" eaLnBrk="1" latinLnBrk="0" hangingPunct="1">
                        <a:defRPr sz="2968" b="1" kern="1200">
                          <a:solidFill>
                            <a:schemeClr val="lt1"/>
                          </a:solidFill>
                          <a:latin typeface="Aptos" panose="02110004020202020204"/>
                        </a:defRPr>
                      </a:lvl1pPr>
                      <a:lvl2pPr marL="753969" algn="l" defTabSz="1507937" rtl="0" eaLnBrk="1" latinLnBrk="0" hangingPunct="1">
                        <a:defRPr sz="2968" b="1" kern="1200">
                          <a:solidFill>
                            <a:schemeClr val="lt1"/>
                          </a:solidFill>
                          <a:latin typeface="Aptos" panose="02110004020202020204"/>
                        </a:defRPr>
                      </a:lvl2pPr>
                      <a:lvl3pPr marL="1507937" algn="l" defTabSz="1507937" rtl="0" eaLnBrk="1" latinLnBrk="0" hangingPunct="1">
                        <a:defRPr sz="2968" b="1" kern="1200">
                          <a:solidFill>
                            <a:schemeClr val="lt1"/>
                          </a:solidFill>
                          <a:latin typeface="Aptos" panose="02110004020202020204"/>
                        </a:defRPr>
                      </a:lvl3pPr>
                      <a:lvl4pPr marL="2261906" algn="l" defTabSz="1507937" rtl="0" eaLnBrk="1" latinLnBrk="0" hangingPunct="1">
                        <a:defRPr sz="2968" b="1" kern="1200">
                          <a:solidFill>
                            <a:schemeClr val="lt1"/>
                          </a:solidFill>
                          <a:latin typeface="Aptos" panose="02110004020202020204"/>
                        </a:defRPr>
                      </a:lvl4pPr>
                      <a:lvl5pPr marL="3015874" algn="l" defTabSz="1507937" rtl="0" eaLnBrk="1" latinLnBrk="0" hangingPunct="1">
                        <a:defRPr sz="2968" b="1" kern="1200">
                          <a:solidFill>
                            <a:schemeClr val="lt1"/>
                          </a:solidFill>
                          <a:latin typeface="Aptos" panose="02110004020202020204"/>
                        </a:defRPr>
                      </a:lvl5pPr>
                      <a:lvl6pPr marL="3769843" algn="l" defTabSz="1507937" rtl="0" eaLnBrk="1" latinLnBrk="0" hangingPunct="1">
                        <a:defRPr sz="2968" b="1" kern="1200">
                          <a:solidFill>
                            <a:schemeClr val="lt1"/>
                          </a:solidFill>
                          <a:latin typeface="Aptos" panose="02110004020202020204"/>
                        </a:defRPr>
                      </a:lvl6pPr>
                      <a:lvl7pPr marL="4523811" algn="l" defTabSz="1507937" rtl="0" eaLnBrk="1" latinLnBrk="0" hangingPunct="1">
                        <a:defRPr sz="2968" b="1" kern="1200">
                          <a:solidFill>
                            <a:schemeClr val="lt1"/>
                          </a:solidFill>
                          <a:latin typeface="Aptos" panose="02110004020202020204"/>
                        </a:defRPr>
                      </a:lvl7pPr>
                      <a:lvl8pPr marL="5277780" algn="l" defTabSz="1507937" rtl="0" eaLnBrk="1" latinLnBrk="0" hangingPunct="1">
                        <a:defRPr sz="2968" b="1" kern="1200">
                          <a:solidFill>
                            <a:schemeClr val="lt1"/>
                          </a:solidFill>
                          <a:latin typeface="Aptos" panose="02110004020202020204"/>
                        </a:defRPr>
                      </a:lvl8pPr>
                      <a:lvl9pPr marL="6031748" algn="l" defTabSz="1507937" rtl="0" eaLnBrk="1" latinLnBrk="0" hangingPunct="1">
                        <a:defRPr sz="2968" b="1" kern="1200">
                          <a:solidFill>
                            <a:schemeClr val="lt1"/>
                          </a:solidFill>
                          <a:latin typeface="Aptos" panose="02110004020202020204"/>
                        </a:defRPr>
                      </a:lvl9pPr>
                    </a:lstStyle>
                    <a:p>
                      <a:r>
                        <a:rPr lang="en-GB" sz="1600" dirty="0">
                          <a:latin typeface="Verdana" panose="020B0604030504040204" pitchFamily="34" charset="0"/>
                          <a:ea typeface="Verdana" panose="020B0604030504040204" pitchFamily="34" charset="0"/>
                        </a:rPr>
                        <a:t>Operational  Productivity and Efficiency – Urgent and Emergency Care</a:t>
                      </a:r>
                    </a:p>
                  </a:txBody>
                  <a:tcPr marL="91441" marR="91441" anchor="ct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3969127485"/>
                  </a:ext>
                </a:extLst>
              </a:tr>
              <a:tr h="602520">
                <a:tc gridSpan="3">
                  <a:txBody>
                    <a:bodyPr/>
                    <a:lstStyle>
                      <a:lvl1pPr marL="0" algn="l" defTabSz="1507937" rtl="0" eaLnBrk="1" latinLnBrk="0" hangingPunct="1">
                        <a:defRPr sz="2968" kern="1200">
                          <a:solidFill>
                            <a:schemeClr val="dk1"/>
                          </a:solidFill>
                          <a:latin typeface="Aptos" panose="02110004020202020204"/>
                        </a:defRPr>
                      </a:lvl1pPr>
                      <a:lvl2pPr marL="753969" algn="l" defTabSz="1507937" rtl="0" eaLnBrk="1" latinLnBrk="0" hangingPunct="1">
                        <a:defRPr sz="2968" kern="1200">
                          <a:solidFill>
                            <a:schemeClr val="dk1"/>
                          </a:solidFill>
                          <a:latin typeface="Aptos" panose="02110004020202020204"/>
                        </a:defRPr>
                      </a:lvl2pPr>
                      <a:lvl3pPr marL="1507937" algn="l" defTabSz="1507937" rtl="0" eaLnBrk="1" latinLnBrk="0" hangingPunct="1">
                        <a:defRPr sz="2968" kern="1200">
                          <a:solidFill>
                            <a:schemeClr val="dk1"/>
                          </a:solidFill>
                          <a:latin typeface="Aptos" panose="02110004020202020204"/>
                        </a:defRPr>
                      </a:lvl3pPr>
                      <a:lvl4pPr marL="2261906" algn="l" defTabSz="1507937" rtl="0" eaLnBrk="1" latinLnBrk="0" hangingPunct="1">
                        <a:defRPr sz="2968" kern="1200">
                          <a:solidFill>
                            <a:schemeClr val="dk1"/>
                          </a:solidFill>
                          <a:latin typeface="Aptos" panose="02110004020202020204"/>
                        </a:defRPr>
                      </a:lvl4pPr>
                      <a:lvl5pPr marL="3015874" algn="l" defTabSz="1507937" rtl="0" eaLnBrk="1" latinLnBrk="0" hangingPunct="1">
                        <a:defRPr sz="2968" kern="1200">
                          <a:solidFill>
                            <a:schemeClr val="dk1"/>
                          </a:solidFill>
                          <a:latin typeface="Aptos" panose="02110004020202020204"/>
                        </a:defRPr>
                      </a:lvl5pPr>
                      <a:lvl6pPr marL="3769843" algn="l" defTabSz="1507937" rtl="0" eaLnBrk="1" latinLnBrk="0" hangingPunct="1">
                        <a:defRPr sz="2968" kern="1200">
                          <a:solidFill>
                            <a:schemeClr val="dk1"/>
                          </a:solidFill>
                          <a:latin typeface="Aptos" panose="02110004020202020204"/>
                        </a:defRPr>
                      </a:lvl6pPr>
                      <a:lvl7pPr marL="4523811" algn="l" defTabSz="1507937" rtl="0" eaLnBrk="1" latinLnBrk="0" hangingPunct="1">
                        <a:defRPr sz="2968" kern="1200">
                          <a:solidFill>
                            <a:schemeClr val="dk1"/>
                          </a:solidFill>
                          <a:latin typeface="Aptos" panose="02110004020202020204"/>
                        </a:defRPr>
                      </a:lvl7pPr>
                      <a:lvl8pPr marL="5277780" algn="l" defTabSz="1507937" rtl="0" eaLnBrk="1" latinLnBrk="0" hangingPunct="1">
                        <a:defRPr sz="2968" kern="1200">
                          <a:solidFill>
                            <a:schemeClr val="dk1"/>
                          </a:solidFill>
                          <a:latin typeface="Aptos" panose="02110004020202020204"/>
                        </a:defRPr>
                      </a:lvl8pPr>
                      <a:lvl9pPr marL="6031748" algn="l" defTabSz="1507937" rtl="0" eaLnBrk="1" latinLnBrk="0" hangingPunct="1">
                        <a:defRPr sz="2968" kern="1200">
                          <a:solidFill>
                            <a:schemeClr val="dk1"/>
                          </a:solidFill>
                          <a:latin typeface="Aptos" panose="02110004020202020204"/>
                        </a:defRPr>
                      </a:lvl9pPr>
                    </a:lstStyle>
                    <a:p>
                      <a:r>
                        <a:rPr lang="en-US" sz="1600" b="1" dirty="0">
                          <a:latin typeface="Verdana" panose="020B0604030504040204" pitchFamily="34" charset="0"/>
                          <a:ea typeface="Verdana" panose="020B0604030504040204" pitchFamily="34" charset="0"/>
                        </a:rPr>
                        <a:t>Improve timely access to care, reducing the length of wait in key areas of the UEC stream through addressing variation </a:t>
                      </a:r>
                      <a:endParaRPr lang="en-GB" sz="1600" b="1" dirty="0">
                        <a:latin typeface="Verdana" panose="020B0604030504040204" pitchFamily="34" charset="0"/>
                        <a:ea typeface="Verdana" panose="020B0604030504040204" pitchFamily="34" charset="0"/>
                      </a:endParaRPr>
                    </a:p>
                  </a:txBody>
                  <a:tcPr marL="91441" marR="91441"/>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4223790837"/>
                  </a:ext>
                </a:extLst>
              </a:tr>
              <a:tr h="2077709">
                <a:tc gridSpan="3">
                  <a:txBody>
                    <a:bodyPr/>
                    <a:lstStyle>
                      <a:lvl1pPr marL="0" algn="l" defTabSz="1507937" rtl="0" eaLnBrk="1" latinLnBrk="0" hangingPunct="1">
                        <a:defRPr sz="2968" kern="1200">
                          <a:solidFill>
                            <a:schemeClr val="dk1"/>
                          </a:solidFill>
                          <a:latin typeface="Aptos" panose="02110004020202020204"/>
                        </a:defRPr>
                      </a:lvl1pPr>
                      <a:lvl2pPr marL="753969" algn="l" defTabSz="1507937" rtl="0" eaLnBrk="1" latinLnBrk="0" hangingPunct="1">
                        <a:defRPr sz="2968" kern="1200">
                          <a:solidFill>
                            <a:schemeClr val="dk1"/>
                          </a:solidFill>
                          <a:latin typeface="Aptos" panose="02110004020202020204"/>
                        </a:defRPr>
                      </a:lvl2pPr>
                      <a:lvl3pPr marL="1507937" algn="l" defTabSz="1507937" rtl="0" eaLnBrk="1" latinLnBrk="0" hangingPunct="1">
                        <a:defRPr sz="2968" kern="1200">
                          <a:solidFill>
                            <a:schemeClr val="dk1"/>
                          </a:solidFill>
                          <a:latin typeface="Aptos" panose="02110004020202020204"/>
                        </a:defRPr>
                      </a:lvl3pPr>
                      <a:lvl4pPr marL="2261906" algn="l" defTabSz="1507937" rtl="0" eaLnBrk="1" latinLnBrk="0" hangingPunct="1">
                        <a:defRPr sz="2968" kern="1200">
                          <a:solidFill>
                            <a:schemeClr val="dk1"/>
                          </a:solidFill>
                          <a:latin typeface="Aptos" panose="02110004020202020204"/>
                        </a:defRPr>
                      </a:lvl4pPr>
                      <a:lvl5pPr marL="3015874" algn="l" defTabSz="1507937" rtl="0" eaLnBrk="1" latinLnBrk="0" hangingPunct="1">
                        <a:defRPr sz="2968" kern="1200">
                          <a:solidFill>
                            <a:schemeClr val="dk1"/>
                          </a:solidFill>
                          <a:latin typeface="Aptos" panose="02110004020202020204"/>
                        </a:defRPr>
                      </a:lvl5pPr>
                      <a:lvl6pPr marL="3769843" algn="l" defTabSz="1507937" rtl="0" eaLnBrk="1" latinLnBrk="0" hangingPunct="1">
                        <a:defRPr sz="2968" kern="1200">
                          <a:solidFill>
                            <a:schemeClr val="dk1"/>
                          </a:solidFill>
                          <a:latin typeface="Aptos" panose="02110004020202020204"/>
                        </a:defRPr>
                      </a:lvl6pPr>
                      <a:lvl7pPr marL="4523811" algn="l" defTabSz="1507937" rtl="0" eaLnBrk="1" latinLnBrk="0" hangingPunct="1">
                        <a:defRPr sz="2968" kern="1200">
                          <a:solidFill>
                            <a:schemeClr val="dk1"/>
                          </a:solidFill>
                          <a:latin typeface="Aptos" panose="02110004020202020204"/>
                        </a:defRPr>
                      </a:lvl7pPr>
                      <a:lvl8pPr marL="5277780" algn="l" defTabSz="1507937" rtl="0" eaLnBrk="1" latinLnBrk="0" hangingPunct="1">
                        <a:defRPr sz="2968" kern="1200">
                          <a:solidFill>
                            <a:schemeClr val="dk1"/>
                          </a:solidFill>
                          <a:latin typeface="Aptos" panose="02110004020202020204"/>
                        </a:defRPr>
                      </a:lvl8pPr>
                      <a:lvl9pPr marL="6031748" algn="l" defTabSz="1507937" rtl="0" eaLnBrk="1" latinLnBrk="0" hangingPunct="1">
                        <a:defRPr sz="2968" kern="1200">
                          <a:solidFill>
                            <a:schemeClr val="dk1"/>
                          </a:solidFill>
                          <a:latin typeface="Aptos" panose="02110004020202020204"/>
                        </a:defRPr>
                      </a:lvl9pPr>
                    </a:lstStyle>
                    <a:p>
                      <a:pPr algn="just"/>
                      <a:r>
                        <a:rPr lang="en-GB" sz="1800" b="0" dirty="0">
                          <a:solidFill>
                            <a:srgbClr val="333333"/>
                          </a:solidFill>
                          <a:effectLst/>
                          <a:latin typeface="Verdana" panose="020B0604030504040204" pitchFamily="34" charset="0"/>
                          <a:ea typeface="Verdana" panose="020B0604030504040204" pitchFamily="34" charset="0"/>
                        </a:rPr>
                        <a:t>Delivery of the Urgent Emergency Care (UEC) Enabling Actions are firmly embedded in the Health Board UEC 6 Goals Programme. We will implement key initiatives aimed at enhancing patient care and operational efficiency. The focus on falls and breathing problems will drive the reworking of pre-hospital pathways, ensuring timely access to respiratory services. Additionally, management of frailty will be expanded to prevent unnecessary pre-hospital admissions, thereby optimising resource allocation. Improvements to front door services will streamline patient flow, enhancing operational management across the board. A comprehensive review of the beds will be undertaken as part of a Health Board-wide assessment of bed provision. Furthermore, working with our partners in the Local Authorities through the RPB, the ‘Discharge to Recover &amp; Assess’ model will ensure patients receive appropriate care and support during recovery, reinforcing the commitment to patient experience improvement.</a:t>
                      </a:r>
                      <a:endParaRPr lang="en-GB" sz="1800" dirty="0">
                        <a:latin typeface="Verdana" panose="020B0604030504040204" pitchFamily="34" charset="0"/>
                        <a:ea typeface="Verdana" panose="020B0604030504040204" pitchFamily="34" charset="0"/>
                      </a:endParaRPr>
                    </a:p>
                  </a:txBody>
                  <a:tcPr marL="91441" marR="91441" anchor="ct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3284688335"/>
                  </a:ext>
                </a:extLst>
              </a:tr>
              <a:tr h="368207">
                <a:tc gridSpan="3">
                  <a:txBody>
                    <a:bodyPr/>
                    <a:lstStyle>
                      <a:lvl1pPr marL="0" algn="l" defTabSz="1507937" rtl="0" eaLnBrk="1" latinLnBrk="0" hangingPunct="1">
                        <a:defRPr sz="2968" kern="1200">
                          <a:solidFill>
                            <a:schemeClr val="dk1"/>
                          </a:solidFill>
                          <a:latin typeface="Aptos" panose="02110004020202020204"/>
                        </a:defRPr>
                      </a:lvl1pPr>
                      <a:lvl2pPr marL="753969" algn="l" defTabSz="1507937" rtl="0" eaLnBrk="1" latinLnBrk="0" hangingPunct="1">
                        <a:defRPr sz="2968" kern="1200">
                          <a:solidFill>
                            <a:schemeClr val="dk1"/>
                          </a:solidFill>
                          <a:latin typeface="Aptos" panose="02110004020202020204"/>
                        </a:defRPr>
                      </a:lvl2pPr>
                      <a:lvl3pPr marL="1507937" algn="l" defTabSz="1507937" rtl="0" eaLnBrk="1" latinLnBrk="0" hangingPunct="1">
                        <a:defRPr sz="2968" kern="1200">
                          <a:solidFill>
                            <a:schemeClr val="dk1"/>
                          </a:solidFill>
                          <a:latin typeface="Aptos" panose="02110004020202020204"/>
                        </a:defRPr>
                      </a:lvl3pPr>
                      <a:lvl4pPr marL="2261906" algn="l" defTabSz="1507937" rtl="0" eaLnBrk="1" latinLnBrk="0" hangingPunct="1">
                        <a:defRPr sz="2968" kern="1200">
                          <a:solidFill>
                            <a:schemeClr val="dk1"/>
                          </a:solidFill>
                          <a:latin typeface="Aptos" panose="02110004020202020204"/>
                        </a:defRPr>
                      </a:lvl4pPr>
                      <a:lvl5pPr marL="3015874" algn="l" defTabSz="1507937" rtl="0" eaLnBrk="1" latinLnBrk="0" hangingPunct="1">
                        <a:defRPr sz="2968" kern="1200">
                          <a:solidFill>
                            <a:schemeClr val="dk1"/>
                          </a:solidFill>
                          <a:latin typeface="Aptos" panose="02110004020202020204"/>
                        </a:defRPr>
                      </a:lvl5pPr>
                      <a:lvl6pPr marL="3769843" algn="l" defTabSz="1507937" rtl="0" eaLnBrk="1" latinLnBrk="0" hangingPunct="1">
                        <a:defRPr sz="2968" kern="1200">
                          <a:solidFill>
                            <a:schemeClr val="dk1"/>
                          </a:solidFill>
                          <a:latin typeface="Aptos" panose="02110004020202020204"/>
                        </a:defRPr>
                      </a:lvl6pPr>
                      <a:lvl7pPr marL="4523811" algn="l" defTabSz="1507937" rtl="0" eaLnBrk="1" latinLnBrk="0" hangingPunct="1">
                        <a:defRPr sz="2968" kern="1200">
                          <a:solidFill>
                            <a:schemeClr val="dk1"/>
                          </a:solidFill>
                          <a:latin typeface="Aptos" panose="02110004020202020204"/>
                        </a:defRPr>
                      </a:lvl7pPr>
                      <a:lvl8pPr marL="5277780" algn="l" defTabSz="1507937" rtl="0" eaLnBrk="1" latinLnBrk="0" hangingPunct="1">
                        <a:defRPr sz="2968" kern="1200">
                          <a:solidFill>
                            <a:schemeClr val="dk1"/>
                          </a:solidFill>
                          <a:latin typeface="Aptos" panose="02110004020202020204"/>
                        </a:defRPr>
                      </a:lvl8pPr>
                      <a:lvl9pPr marL="6031748" algn="l" defTabSz="1507937" rtl="0" eaLnBrk="1" latinLnBrk="0" hangingPunct="1">
                        <a:defRPr sz="2968" kern="1200">
                          <a:solidFill>
                            <a:schemeClr val="dk1"/>
                          </a:solidFill>
                          <a:latin typeface="Aptos" panose="02110004020202020204"/>
                        </a:defRPr>
                      </a:lvl9pPr>
                    </a:lstStyle>
                    <a:p>
                      <a:pPr algn="just"/>
                      <a:r>
                        <a:rPr lang="en-GB" sz="1600" b="1" dirty="0">
                          <a:latin typeface="Verdana" panose="020B0604030504040204" pitchFamily="34" charset="0"/>
                          <a:ea typeface="Verdana" panose="020B0604030504040204" pitchFamily="34" charset="0"/>
                        </a:rPr>
                        <a:t>SBUHB Baseline Information</a:t>
                      </a:r>
                    </a:p>
                  </a:txBody>
                  <a:tcPr marL="91441" marR="91441" anchor="ct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2838835358"/>
                  </a:ext>
                </a:extLst>
              </a:tr>
              <a:tr h="379364">
                <a:tc>
                  <a:txBody>
                    <a:bodyPr/>
                    <a:lstStyle>
                      <a:lvl1pPr marL="0" algn="l" defTabSz="1507937" rtl="0" eaLnBrk="1" latinLnBrk="0" hangingPunct="1">
                        <a:defRPr sz="2968" kern="1200">
                          <a:solidFill>
                            <a:schemeClr val="dk1"/>
                          </a:solidFill>
                          <a:latin typeface="Aptos" panose="02110004020202020204"/>
                        </a:defRPr>
                      </a:lvl1pPr>
                      <a:lvl2pPr marL="753969" algn="l" defTabSz="1507937" rtl="0" eaLnBrk="1" latinLnBrk="0" hangingPunct="1">
                        <a:defRPr sz="2968" kern="1200">
                          <a:solidFill>
                            <a:schemeClr val="dk1"/>
                          </a:solidFill>
                          <a:latin typeface="Aptos" panose="02110004020202020204"/>
                        </a:defRPr>
                      </a:lvl2pPr>
                      <a:lvl3pPr marL="1507937" algn="l" defTabSz="1507937" rtl="0" eaLnBrk="1" latinLnBrk="0" hangingPunct="1">
                        <a:defRPr sz="2968" kern="1200">
                          <a:solidFill>
                            <a:schemeClr val="dk1"/>
                          </a:solidFill>
                          <a:latin typeface="Aptos" panose="02110004020202020204"/>
                        </a:defRPr>
                      </a:lvl3pPr>
                      <a:lvl4pPr marL="2261906" algn="l" defTabSz="1507937" rtl="0" eaLnBrk="1" latinLnBrk="0" hangingPunct="1">
                        <a:defRPr sz="2968" kern="1200">
                          <a:solidFill>
                            <a:schemeClr val="dk1"/>
                          </a:solidFill>
                          <a:latin typeface="Aptos" panose="02110004020202020204"/>
                        </a:defRPr>
                      </a:lvl4pPr>
                      <a:lvl5pPr marL="3015874" algn="l" defTabSz="1507937" rtl="0" eaLnBrk="1" latinLnBrk="0" hangingPunct="1">
                        <a:defRPr sz="2968" kern="1200">
                          <a:solidFill>
                            <a:schemeClr val="dk1"/>
                          </a:solidFill>
                          <a:latin typeface="Aptos" panose="02110004020202020204"/>
                        </a:defRPr>
                      </a:lvl5pPr>
                      <a:lvl6pPr marL="3769843" algn="l" defTabSz="1507937" rtl="0" eaLnBrk="1" latinLnBrk="0" hangingPunct="1">
                        <a:defRPr sz="2968" kern="1200">
                          <a:solidFill>
                            <a:schemeClr val="dk1"/>
                          </a:solidFill>
                          <a:latin typeface="Aptos" panose="02110004020202020204"/>
                        </a:defRPr>
                      </a:lvl6pPr>
                      <a:lvl7pPr marL="4523811" algn="l" defTabSz="1507937" rtl="0" eaLnBrk="1" latinLnBrk="0" hangingPunct="1">
                        <a:defRPr sz="2968" kern="1200">
                          <a:solidFill>
                            <a:schemeClr val="dk1"/>
                          </a:solidFill>
                          <a:latin typeface="Aptos" panose="02110004020202020204"/>
                        </a:defRPr>
                      </a:lvl7pPr>
                      <a:lvl8pPr marL="5277780" algn="l" defTabSz="1507937" rtl="0" eaLnBrk="1" latinLnBrk="0" hangingPunct="1">
                        <a:defRPr sz="2968" kern="1200">
                          <a:solidFill>
                            <a:schemeClr val="dk1"/>
                          </a:solidFill>
                          <a:latin typeface="Aptos" panose="02110004020202020204"/>
                        </a:defRPr>
                      </a:lvl8pPr>
                      <a:lvl9pPr marL="6031748" algn="l" defTabSz="1507937" rtl="0" eaLnBrk="1" latinLnBrk="0" hangingPunct="1">
                        <a:defRPr sz="2968" kern="1200">
                          <a:solidFill>
                            <a:schemeClr val="dk1"/>
                          </a:solidFill>
                          <a:latin typeface="Aptos" panose="02110004020202020204"/>
                        </a:defRPr>
                      </a:lvl9pPr>
                    </a:lstStyle>
                    <a:p>
                      <a:pPr algn="just"/>
                      <a:r>
                        <a:rPr lang="en-GB" sz="1800" b="1" dirty="0">
                          <a:latin typeface="Verdana" panose="020B0604030504040204" pitchFamily="34" charset="0"/>
                          <a:ea typeface="Verdana" panose="020B0604030504040204" pitchFamily="34" charset="0"/>
                        </a:rPr>
                        <a:t>#</a:t>
                      </a:r>
                    </a:p>
                  </a:txBody>
                  <a:tcPr marL="91441" marR="91441" anchor="ctr"/>
                </a:tc>
                <a:tc>
                  <a:txBody>
                    <a:bodyPr/>
                    <a:lstStyle>
                      <a:lvl1pPr marL="0" algn="l" defTabSz="1507937" rtl="0" eaLnBrk="1" latinLnBrk="0" hangingPunct="1">
                        <a:defRPr sz="2968" kern="1200">
                          <a:solidFill>
                            <a:schemeClr val="dk1"/>
                          </a:solidFill>
                          <a:latin typeface="Aptos" panose="02110004020202020204"/>
                        </a:defRPr>
                      </a:lvl1pPr>
                      <a:lvl2pPr marL="753969" algn="l" defTabSz="1507937" rtl="0" eaLnBrk="1" latinLnBrk="0" hangingPunct="1">
                        <a:defRPr sz="2968" kern="1200">
                          <a:solidFill>
                            <a:schemeClr val="dk1"/>
                          </a:solidFill>
                          <a:latin typeface="Aptos" panose="02110004020202020204"/>
                        </a:defRPr>
                      </a:lvl2pPr>
                      <a:lvl3pPr marL="1507937" algn="l" defTabSz="1507937" rtl="0" eaLnBrk="1" latinLnBrk="0" hangingPunct="1">
                        <a:defRPr sz="2968" kern="1200">
                          <a:solidFill>
                            <a:schemeClr val="dk1"/>
                          </a:solidFill>
                          <a:latin typeface="Aptos" panose="02110004020202020204"/>
                        </a:defRPr>
                      </a:lvl3pPr>
                      <a:lvl4pPr marL="2261906" algn="l" defTabSz="1507937" rtl="0" eaLnBrk="1" latinLnBrk="0" hangingPunct="1">
                        <a:defRPr sz="2968" kern="1200">
                          <a:solidFill>
                            <a:schemeClr val="dk1"/>
                          </a:solidFill>
                          <a:latin typeface="Aptos" panose="02110004020202020204"/>
                        </a:defRPr>
                      </a:lvl4pPr>
                      <a:lvl5pPr marL="3015874" algn="l" defTabSz="1507937" rtl="0" eaLnBrk="1" latinLnBrk="0" hangingPunct="1">
                        <a:defRPr sz="2968" kern="1200">
                          <a:solidFill>
                            <a:schemeClr val="dk1"/>
                          </a:solidFill>
                          <a:latin typeface="Aptos" panose="02110004020202020204"/>
                        </a:defRPr>
                      </a:lvl5pPr>
                      <a:lvl6pPr marL="3769843" algn="l" defTabSz="1507937" rtl="0" eaLnBrk="1" latinLnBrk="0" hangingPunct="1">
                        <a:defRPr sz="2968" kern="1200">
                          <a:solidFill>
                            <a:schemeClr val="dk1"/>
                          </a:solidFill>
                          <a:latin typeface="Aptos" panose="02110004020202020204"/>
                        </a:defRPr>
                      </a:lvl6pPr>
                      <a:lvl7pPr marL="4523811" algn="l" defTabSz="1507937" rtl="0" eaLnBrk="1" latinLnBrk="0" hangingPunct="1">
                        <a:defRPr sz="2968" kern="1200">
                          <a:solidFill>
                            <a:schemeClr val="dk1"/>
                          </a:solidFill>
                          <a:latin typeface="Aptos" panose="02110004020202020204"/>
                        </a:defRPr>
                      </a:lvl7pPr>
                      <a:lvl8pPr marL="5277780" algn="l" defTabSz="1507937" rtl="0" eaLnBrk="1" latinLnBrk="0" hangingPunct="1">
                        <a:defRPr sz="2968" kern="1200">
                          <a:solidFill>
                            <a:schemeClr val="dk1"/>
                          </a:solidFill>
                          <a:latin typeface="Aptos" panose="02110004020202020204"/>
                        </a:defRPr>
                      </a:lvl8pPr>
                      <a:lvl9pPr marL="6031748" algn="l" defTabSz="1507937" rtl="0" eaLnBrk="1" latinLnBrk="0" hangingPunct="1">
                        <a:defRPr sz="2968" kern="1200">
                          <a:solidFill>
                            <a:schemeClr val="dk1"/>
                          </a:solidFill>
                          <a:latin typeface="Aptos" panose="02110004020202020204"/>
                        </a:defRPr>
                      </a:lvl9pPr>
                    </a:lstStyle>
                    <a:p>
                      <a:pPr algn="just"/>
                      <a:r>
                        <a:rPr lang="en-GB" sz="1600" b="1" dirty="0">
                          <a:latin typeface="Verdana" panose="020B0604030504040204" pitchFamily="34" charset="0"/>
                          <a:ea typeface="Verdana" panose="020B0604030504040204" pitchFamily="34" charset="0"/>
                        </a:rPr>
                        <a:t>Enabling Action</a:t>
                      </a:r>
                    </a:p>
                  </a:txBody>
                  <a:tcPr marL="91441" marR="91441" anchor="ctr"/>
                </a:tc>
                <a:tc>
                  <a:txBody>
                    <a:bodyPr/>
                    <a:lstStyle>
                      <a:lvl1pPr marL="0" algn="l" defTabSz="1507937" rtl="0" eaLnBrk="1" latinLnBrk="0" hangingPunct="1">
                        <a:defRPr sz="2968" kern="1200">
                          <a:solidFill>
                            <a:schemeClr val="dk1"/>
                          </a:solidFill>
                          <a:latin typeface="Aptos" panose="02110004020202020204"/>
                        </a:defRPr>
                      </a:lvl1pPr>
                      <a:lvl2pPr marL="753969" algn="l" defTabSz="1507937" rtl="0" eaLnBrk="1" latinLnBrk="0" hangingPunct="1">
                        <a:defRPr sz="2968" kern="1200">
                          <a:solidFill>
                            <a:schemeClr val="dk1"/>
                          </a:solidFill>
                          <a:latin typeface="Aptos" panose="02110004020202020204"/>
                        </a:defRPr>
                      </a:lvl2pPr>
                      <a:lvl3pPr marL="1507937" algn="l" defTabSz="1507937" rtl="0" eaLnBrk="1" latinLnBrk="0" hangingPunct="1">
                        <a:defRPr sz="2968" kern="1200">
                          <a:solidFill>
                            <a:schemeClr val="dk1"/>
                          </a:solidFill>
                          <a:latin typeface="Aptos" panose="02110004020202020204"/>
                        </a:defRPr>
                      </a:lvl3pPr>
                      <a:lvl4pPr marL="2261906" algn="l" defTabSz="1507937" rtl="0" eaLnBrk="1" latinLnBrk="0" hangingPunct="1">
                        <a:defRPr sz="2968" kern="1200">
                          <a:solidFill>
                            <a:schemeClr val="dk1"/>
                          </a:solidFill>
                          <a:latin typeface="Aptos" panose="02110004020202020204"/>
                        </a:defRPr>
                      </a:lvl4pPr>
                      <a:lvl5pPr marL="3015874" algn="l" defTabSz="1507937" rtl="0" eaLnBrk="1" latinLnBrk="0" hangingPunct="1">
                        <a:defRPr sz="2968" kern="1200">
                          <a:solidFill>
                            <a:schemeClr val="dk1"/>
                          </a:solidFill>
                          <a:latin typeface="Aptos" panose="02110004020202020204"/>
                        </a:defRPr>
                      </a:lvl5pPr>
                      <a:lvl6pPr marL="3769843" algn="l" defTabSz="1507937" rtl="0" eaLnBrk="1" latinLnBrk="0" hangingPunct="1">
                        <a:defRPr sz="2968" kern="1200">
                          <a:solidFill>
                            <a:schemeClr val="dk1"/>
                          </a:solidFill>
                          <a:latin typeface="Aptos" panose="02110004020202020204"/>
                        </a:defRPr>
                      </a:lvl6pPr>
                      <a:lvl7pPr marL="4523811" algn="l" defTabSz="1507937" rtl="0" eaLnBrk="1" latinLnBrk="0" hangingPunct="1">
                        <a:defRPr sz="2968" kern="1200">
                          <a:solidFill>
                            <a:schemeClr val="dk1"/>
                          </a:solidFill>
                          <a:latin typeface="Aptos" panose="02110004020202020204"/>
                        </a:defRPr>
                      </a:lvl7pPr>
                      <a:lvl8pPr marL="5277780" algn="l" defTabSz="1507937" rtl="0" eaLnBrk="1" latinLnBrk="0" hangingPunct="1">
                        <a:defRPr sz="2968" kern="1200">
                          <a:solidFill>
                            <a:schemeClr val="dk1"/>
                          </a:solidFill>
                          <a:latin typeface="Aptos" panose="02110004020202020204"/>
                        </a:defRPr>
                      </a:lvl8pPr>
                      <a:lvl9pPr marL="6031748" algn="l" defTabSz="1507937" rtl="0" eaLnBrk="1" latinLnBrk="0" hangingPunct="1">
                        <a:defRPr sz="2968" kern="1200">
                          <a:solidFill>
                            <a:schemeClr val="dk1"/>
                          </a:solidFill>
                          <a:latin typeface="Aptos" panose="02110004020202020204"/>
                        </a:defRPr>
                      </a:lvl9pPr>
                    </a:lstStyle>
                    <a:p>
                      <a:pPr algn="just"/>
                      <a:r>
                        <a:rPr lang="en-GB" sz="1600" b="1" dirty="0">
                          <a:latin typeface="Verdana" panose="020B0604030504040204" pitchFamily="34" charset="0"/>
                          <a:ea typeface="Verdana" panose="020B0604030504040204" pitchFamily="34" charset="0"/>
                        </a:rPr>
                        <a:t>Current position (July 2025)</a:t>
                      </a:r>
                    </a:p>
                  </a:txBody>
                  <a:tcPr marL="91441" marR="91441" anchor="ctr"/>
                </a:tc>
                <a:extLst>
                  <a:ext uri="{0D108BD9-81ED-4DB2-BD59-A6C34878D82A}">
                    <a16:rowId xmlns:a16="http://schemas.microsoft.com/office/drawing/2014/main" val="1241476534"/>
                  </a:ext>
                </a:extLst>
              </a:tr>
              <a:tr h="624029">
                <a:tc>
                  <a:txBody>
                    <a:bodyPr/>
                    <a:lstStyle>
                      <a:lvl1pPr marL="0" algn="l" defTabSz="1507937" rtl="0" eaLnBrk="1" latinLnBrk="0" hangingPunct="1">
                        <a:defRPr sz="2968" kern="1200">
                          <a:solidFill>
                            <a:schemeClr val="dk1"/>
                          </a:solidFill>
                          <a:latin typeface="Aptos" panose="02110004020202020204"/>
                        </a:defRPr>
                      </a:lvl1pPr>
                      <a:lvl2pPr marL="753969" algn="l" defTabSz="1507937" rtl="0" eaLnBrk="1" latinLnBrk="0" hangingPunct="1">
                        <a:defRPr sz="2968" kern="1200">
                          <a:solidFill>
                            <a:schemeClr val="dk1"/>
                          </a:solidFill>
                          <a:latin typeface="Aptos" panose="02110004020202020204"/>
                        </a:defRPr>
                      </a:lvl2pPr>
                      <a:lvl3pPr marL="1507937" algn="l" defTabSz="1507937" rtl="0" eaLnBrk="1" latinLnBrk="0" hangingPunct="1">
                        <a:defRPr sz="2968" kern="1200">
                          <a:solidFill>
                            <a:schemeClr val="dk1"/>
                          </a:solidFill>
                          <a:latin typeface="Aptos" panose="02110004020202020204"/>
                        </a:defRPr>
                      </a:lvl3pPr>
                      <a:lvl4pPr marL="2261906" algn="l" defTabSz="1507937" rtl="0" eaLnBrk="1" latinLnBrk="0" hangingPunct="1">
                        <a:defRPr sz="2968" kern="1200">
                          <a:solidFill>
                            <a:schemeClr val="dk1"/>
                          </a:solidFill>
                          <a:latin typeface="Aptos" panose="02110004020202020204"/>
                        </a:defRPr>
                      </a:lvl4pPr>
                      <a:lvl5pPr marL="3015874" algn="l" defTabSz="1507937" rtl="0" eaLnBrk="1" latinLnBrk="0" hangingPunct="1">
                        <a:defRPr sz="2968" kern="1200">
                          <a:solidFill>
                            <a:schemeClr val="dk1"/>
                          </a:solidFill>
                          <a:latin typeface="Aptos" panose="02110004020202020204"/>
                        </a:defRPr>
                      </a:lvl5pPr>
                      <a:lvl6pPr marL="3769843" algn="l" defTabSz="1507937" rtl="0" eaLnBrk="1" latinLnBrk="0" hangingPunct="1">
                        <a:defRPr sz="2968" kern="1200">
                          <a:solidFill>
                            <a:schemeClr val="dk1"/>
                          </a:solidFill>
                          <a:latin typeface="Aptos" panose="02110004020202020204"/>
                        </a:defRPr>
                      </a:lvl6pPr>
                      <a:lvl7pPr marL="4523811" algn="l" defTabSz="1507937" rtl="0" eaLnBrk="1" latinLnBrk="0" hangingPunct="1">
                        <a:defRPr sz="2968" kern="1200">
                          <a:solidFill>
                            <a:schemeClr val="dk1"/>
                          </a:solidFill>
                          <a:latin typeface="Aptos" panose="02110004020202020204"/>
                        </a:defRPr>
                      </a:lvl7pPr>
                      <a:lvl8pPr marL="5277780" algn="l" defTabSz="1507937" rtl="0" eaLnBrk="1" latinLnBrk="0" hangingPunct="1">
                        <a:defRPr sz="2968" kern="1200">
                          <a:solidFill>
                            <a:schemeClr val="dk1"/>
                          </a:solidFill>
                          <a:latin typeface="Aptos" panose="02110004020202020204"/>
                        </a:defRPr>
                      </a:lvl8pPr>
                      <a:lvl9pPr marL="6031748" algn="l" defTabSz="1507937" rtl="0" eaLnBrk="1" latinLnBrk="0" hangingPunct="1">
                        <a:defRPr sz="2968" kern="1200">
                          <a:solidFill>
                            <a:schemeClr val="dk1"/>
                          </a:solidFill>
                          <a:latin typeface="Aptos" panose="02110004020202020204"/>
                        </a:defRPr>
                      </a:lvl9pPr>
                    </a:lstStyle>
                    <a:p>
                      <a:pPr algn="just"/>
                      <a:r>
                        <a:rPr lang="en-GB" sz="1800" dirty="0">
                          <a:latin typeface="Verdana" panose="020B0604030504040204" pitchFamily="34" charset="0"/>
                          <a:ea typeface="Verdana" panose="020B0604030504040204" pitchFamily="34" charset="0"/>
                        </a:rPr>
                        <a:t>1</a:t>
                      </a:r>
                    </a:p>
                  </a:txBody>
                  <a:tcPr marL="91441" marR="91441" anchor="ctr"/>
                </a:tc>
                <a:tc>
                  <a:txBody>
                    <a:bodyPr/>
                    <a:lstStyle>
                      <a:lvl1pPr marL="0" algn="l" defTabSz="1507937" rtl="0" eaLnBrk="1" latinLnBrk="0" hangingPunct="1">
                        <a:defRPr sz="2968" kern="1200">
                          <a:solidFill>
                            <a:schemeClr val="dk1"/>
                          </a:solidFill>
                          <a:latin typeface="Aptos" panose="02110004020202020204"/>
                        </a:defRPr>
                      </a:lvl1pPr>
                      <a:lvl2pPr marL="753969" algn="l" defTabSz="1507937" rtl="0" eaLnBrk="1" latinLnBrk="0" hangingPunct="1">
                        <a:defRPr sz="2968" kern="1200">
                          <a:solidFill>
                            <a:schemeClr val="dk1"/>
                          </a:solidFill>
                          <a:latin typeface="Aptos" panose="02110004020202020204"/>
                        </a:defRPr>
                      </a:lvl2pPr>
                      <a:lvl3pPr marL="1507937" algn="l" defTabSz="1507937" rtl="0" eaLnBrk="1" latinLnBrk="0" hangingPunct="1">
                        <a:defRPr sz="2968" kern="1200">
                          <a:solidFill>
                            <a:schemeClr val="dk1"/>
                          </a:solidFill>
                          <a:latin typeface="Aptos" panose="02110004020202020204"/>
                        </a:defRPr>
                      </a:lvl3pPr>
                      <a:lvl4pPr marL="2261906" algn="l" defTabSz="1507937" rtl="0" eaLnBrk="1" latinLnBrk="0" hangingPunct="1">
                        <a:defRPr sz="2968" kern="1200">
                          <a:solidFill>
                            <a:schemeClr val="dk1"/>
                          </a:solidFill>
                          <a:latin typeface="Aptos" panose="02110004020202020204"/>
                        </a:defRPr>
                      </a:lvl4pPr>
                      <a:lvl5pPr marL="3015874" algn="l" defTabSz="1507937" rtl="0" eaLnBrk="1" latinLnBrk="0" hangingPunct="1">
                        <a:defRPr sz="2968" kern="1200">
                          <a:solidFill>
                            <a:schemeClr val="dk1"/>
                          </a:solidFill>
                          <a:latin typeface="Aptos" panose="02110004020202020204"/>
                        </a:defRPr>
                      </a:lvl5pPr>
                      <a:lvl6pPr marL="3769843" algn="l" defTabSz="1507937" rtl="0" eaLnBrk="1" latinLnBrk="0" hangingPunct="1">
                        <a:defRPr sz="2968" kern="1200">
                          <a:solidFill>
                            <a:schemeClr val="dk1"/>
                          </a:solidFill>
                          <a:latin typeface="Aptos" panose="02110004020202020204"/>
                        </a:defRPr>
                      </a:lvl6pPr>
                      <a:lvl7pPr marL="4523811" algn="l" defTabSz="1507937" rtl="0" eaLnBrk="1" latinLnBrk="0" hangingPunct="1">
                        <a:defRPr sz="2968" kern="1200">
                          <a:solidFill>
                            <a:schemeClr val="dk1"/>
                          </a:solidFill>
                          <a:latin typeface="Aptos" panose="02110004020202020204"/>
                        </a:defRPr>
                      </a:lvl7pPr>
                      <a:lvl8pPr marL="5277780" algn="l" defTabSz="1507937" rtl="0" eaLnBrk="1" latinLnBrk="0" hangingPunct="1">
                        <a:defRPr sz="2968" kern="1200">
                          <a:solidFill>
                            <a:schemeClr val="dk1"/>
                          </a:solidFill>
                          <a:latin typeface="Aptos" panose="02110004020202020204"/>
                        </a:defRPr>
                      </a:lvl8pPr>
                      <a:lvl9pPr marL="6031748" algn="l" defTabSz="1507937" rtl="0" eaLnBrk="1" latinLnBrk="0" hangingPunct="1">
                        <a:defRPr sz="2968" kern="1200">
                          <a:solidFill>
                            <a:schemeClr val="dk1"/>
                          </a:solidFill>
                          <a:latin typeface="Aptos" panose="02110004020202020204"/>
                        </a:defRPr>
                      </a:lvl9pPr>
                    </a:lstStyle>
                    <a:p>
                      <a:pPr marL="0" marR="0" lvl="0" indent="0" algn="just" defTabSz="685800" rtl="0" eaLnBrk="1" fontAlgn="auto" latinLnBrk="0" hangingPunct="1">
                        <a:lnSpc>
                          <a:spcPct val="100000"/>
                        </a:lnSpc>
                        <a:spcBef>
                          <a:spcPts val="0"/>
                        </a:spcBef>
                        <a:spcAft>
                          <a:spcPts val="0"/>
                        </a:spcAft>
                        <a:buClrTx/>
                        <a:buSzTx/>
                        <a:buFontTx/>
                        <a:buNone/>
                        <a:tabLst/>
                        <a:defRPr/>
                      </a:pPr>
                      <a:r>
                        <a:rPr lang="en-US" sz="1600" dirty="0">
                          <a:effectLst/>
                          <a:latin typeface="Verdana" panose="020B0604030504040204" pitchFamily="34" charset="0"/>
                          <a:ea typeface="Verdana" panose="020B0604030504040204" pitchFamily="34" charset="0"/>
                        </a:rPr>
                        <a:t>Implementation of community falls response- 6 goals </a:t>
                      </a:r>
                    </a:p>
                  </a:txBody>
                  <a:tcPr marL="91441" marR="91441"/>
                </a:tc>
                <a:tc>
                  <a:txBody>
                    <a:bodyPr/>
                    <a:lstStyle>
                      <a:lvl1pPr marL="0" algn="l" defTabSz="1507937" rtl="0" eaLnBrk="1" latinLnBrk="0" hangingPunct="1">
                        <a:defRPr sz="2968" kern="1200">
                          <a:solidFill>
                            <a:schemeClr val="dk1"/>
                          </a:solidFill>
                          <a:latin typeface="Aptos" panose="02110004020202020204"/>
                        </a:defRPr>
                      </a:lvl1pPr>
                      <a:lvl2pPr marL="753969" algn="l" defTabSz="1507937" rtl="0" eaLnBrk="1" latinLnBrk="0" hangingPunct="1">
                        <a:defRPr sz="2968" kern="1200">
                          <a:solidFill>
                            <a:schemeClr val="dk1"/>
                          </a:solidFill>
                          <a:latin typeface="Aptos" panose="02110004020202020204"/>
                        </a:defRPr>
                      </a:lvl2pPr>
                      <a:lvl3pPr marL="1507937" algn="l" defTabSz="1507937" rtl="0" eaLnBrk="1" latinLnBrk="0" hangingPunct="1">
                        <a:defRPr sz="2968" kern="1200">
                          <a:solidFill>
                            <a:schemeClr val="dk1"/>
                          </a:solidFill>
                          <a:latin typeface="Aptos" panose="02110004020202020204"/>
                        </a:defRPr>
                      </a:lvl3pPr>
                      <a:lvl4pPr marL="2261906" algn="l" defTabSz="1507937" rtl="0" eaLnBrk="1" latinLnBrk="0" hangingPunct="1">
                        <a:defRPr sz="2968" kern="1200">
                          <a:solidFill>
                            <a:schemeClr val="dk1"/>
                          </a:solidFill>
                          <a:latin typeface="Aptos" panose="02110004020202020204"/>
                        </a:defRPr>
                      </a:lvl4pPr>
                      <a:lvl5pPr marL="3015874" algn="l" defTabSz="1507937" rtl="0" eaLnBrk="1" latinLnBrk="0" hangingPunct="1">
                        <a:defRPr sz="2968" kern="1200">
                          <a:solidFill>
                            <a:schemeClr val="dk1"/>
                          </a:solidFill>
                          <a:latin typeface="Aptos" panose="02110004020202020204"/>
                        </a:defRPr>
                      </a:lvl5pPr>
                      <a:lvl6pPr marL="3769843" algn="l" defTabSz="1507937" rtl="0" eaLnBrk="1" latinLnBrk="0" hangingPunct="1">
                        <a:defRPr sz="2968" kern="1200">
                          <a:solidFill>
                            <a:schemeClr val="dk1"/>
                          </a:solidFill>
                          <a:latin typeface="Aptos" panose="02110004020202020204"/>
                        </a:defRPr>
                      </a:lvl6pPr>
                      <a:lvl7pPr marL="4523811" algn="l" defTabSz="1507937" rtl="0" eaLnBrk="1" latinLnBrk="0" hangingPunct="1">
                        <a:defRPr sz="2968" kern="1200">
                          <a:solidFill>
                            <a:schemeClr val="dk1"/>
                          </a:solidFill>
                          <a:latin typeface="Aptos" panose="02110004020202020204"/>
                        </a:defRPr>
                      </a:lvl7pPr>
                      <a:lvl8pPr marL="5277780" algn="l" defTabSz="1507937" rtl="0" eaLnBrk="1" latinLnBrk="0" hangingPunct="1">
                        <a:defRPr sz="2968" kern="1200">
                          <a:solidFill>
                            <a:schemeClr val="dk1"/>
                          </a:solidFill>
                          <a:latin typeface="Aptos" panose="02110004020202020204"/>
                        </a:defRPr>
                      </a:lvl8pPr>
                      <a:lvl9pPr marL="6031748" algn="l" defTabSz="1507937" rtl="0" eaLnBrk="1" latinLnBrk="0" hangingPunct="1">
                        <a:defRPr sz="2968" kern="1200">
                          <a:solidFill>
                            <a:schemeClr val="dk1"/>
                          </a:solidFill>
                          <a:latin typeface="Aptos" panose="02110004020202020204"/>
                        </a:defRPr>
                      </a:lvl9pPr>
                    </a:lstStyle>
                    <a:p>
                      <a:pPr marL="0" marR="0" lvl="0" indent="0" algn="just" defTabSz="685800" rtl="0" eaLnBrk="1" fontAlgn="auto" latinLnBrk="0" hangingPunct="1">
                        <a:lnSpc>
                          <a:spcPct val="100000"/>
                        </a:lnSpc>
                        <a:spcBef>
                          <a:spcPts val="0"/>
                        </a:spcBef>
                        <a:spcAft>
                          <a:spcPts val="0"/>
                        </a:spcAft>
                        <a:buClrTx/>
                        <a:buSzTx/>
                        <a:buFontTx/>
                        <a:buNone/>
                        <a:tabLst/>
                        <a:defRPr/>
                      </a:pPr>
                      <a:r>
                        <a:rPr lang="en-GB" sz="1600" dirty="0">
                          <a:solidFill>
                            <a:schemeClr val="tx1"/>
                          </a:solidFill>
                          <a:latin typeface="Verdana" panose="020B0604030504040204" pitchFamily="34" charset="0"/>
                          <a:ea typeface="Verdana" panose="020B0604030504040204" pitchFamily="34" charset="0"/>
                        </a:rPr>
                        <a:t>Initial trial of national St Johns service within SBUHB boundaries – conveyance home and or pick up completed – trial to be continued with July with alignment to UEC Navigation Hub (SPOA)</a:t>
                      </a:r>
                    </a:p>
                    <a:p>
                      <a:pPr marL="285750" marR="0" lvl="0" indent="-285750" algn="just" defTabSz="6858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600" kern="1200" dirty="0">
                          <a:solidFill>
                            <a:schemeClr val="tx1"/>
                          </a:solidFill>
                          <a:latin typeface="Verdana" panose="020B0604030504040204" pitchFamily="34" charset="0"/>
                          <a:ea typeface="Verdana" panose="020B0604030504040204" pitchFamily="34" charset="0"/>
                          <a:cs typeface="+mn-cs"/>
                        </a:rPr>
                        <a:t>SBUHB in attendance/ contributing to National Falls Framework Implementation meetings(s) </a:t>
                      </a:r>
                    </a:p>
                    <a:p>
                      <a:pPr marL="285750" marR="0" lvl="0" indent="-285750" algn="just" defTabSz="6858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600" kern="1200" dirty="0">
                          <a:solidFill>
                            <a:schemeClr val="tx1"/>
                          </a:solidFill>
                          <a:latin typeface="Verdana" panose="020B0604030504040204" pitchFamily="34" charset="0"/>
                          <a:ea typeface="Verdana" panose="020B0604030504040204" pitchFamily="34" charset="0"/>
                          <a:cs typeface="+mn-cs"/>
                        </a:rPr>
                        <a:t>Initial scoping what is possible within resource envelope undertaken -  resource required in relation L2 falls service coverage </a:t>
                      </a:r>
                    </a:p>
                    <a:p>
                      <a:pPr marL="285750" marR="0" lvl="0" indent="-285750" algn="just" defTabSz="6858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600" kern="1200" dirty="0">
                          <a:solidFill>
                            <a:schemeClr val="tx1"/>
                          </a:solidFill>
                          <a:latin typeface="Verdana" panose="020B0604030504040204" pitchFamily="34" charset="0"/>
                          <a:ea typeface="Verdana" panose="020B0604030504040204" pitchFamily="34" charset="0"/>
                          <a:cs typeface="+mn-cs"/>
                        </a:rPr>
                        <a:t>Work underway regarding development of dashboard to monitor falls incidents and outcomes at care homes/ dom. care provider site(s)  (so as to direct resource and monitor impact of initiatives implemented)</a:t>
                      </a:r>
                    </a:p>
                  </a:txBody>
                  <a:tcPr marL="91441" marR="91441"/>
                </a:tc>
                <a:extLst>
                  <a:ext uri="{0D108BD9-81ED-4DB2-BD59-A6C34878D82A}">
                    <a16:rowId xmlns:a16="http://schemas.microsoft.com/office/drawing/2014/main" val="4224043831"/>
                  </a:ext>
                </a:extLst>
              </a:tr>
              <a:tr h="685800">
                <a:tc>
                  <a:txBody>
                    <a:bodyPr/>
                    <a:lstStyle>
                      <a:lvl1pPr marL="0" algn="l" defTabSz="1507937" rtl="0" eaLnBrk="1" latinLnBrk="0" hangingPunct="1">
                        <a:defRPr sz="2968" kern="1200">
                          <a:solidFill>
                            <a:schemeClr val="dk1"/>
                          </a:solidFill>
                          <a:latin typeface="Aptos" panose="02110004020202020204"/>
                        </a:defRPr>
                      </a:lvl1pPr>
                      <a:lvl2pPr marL="753969" algn="l" defTabSz="1507937" rtl="0" eaLnBrk="1" latinLnBrk="0" hangingPunct="1">
                        <a:defRPr sz="2968" kern="1200">
                          <a:solidFill>
                            <a:schemeClr val="dk1"/>
                          </a:solidFill>
                          <a:latin typeface="Aptos" panose="02110004020202020204"/>
                        </a:defRPr>
                      </a:lvl2pPr>
                      <a:lvl3pPr marL="1507937" algn="l" defTabSz="1507937" rtl="0" eaLnBrk="1" latinLnBrk="0" hangingPunct="1">
                        <a:defRPr sz="2968" kern="1200">
                          <a:solidFill>
                            <a:schemeClr val="dk1"/>
                          </a:solidFill>
                          <a:latin typeface="Aptos" panose="02110004020202020204"/>
                        </a:defRPr>
                      </a:lvl3pPr>
                      <a:lvl4pPr marL="2261906" algn="l" defTabSz="1507937" rtl="0" eaLnBrk="1" latinLnBrk="0" hangingPunct="1">
                        <a:defRPr sz="2968" kern="1200">
                          <a:solidFill>
                            <a:schemeClr val="dk1"/>
                          </a:solidFill>
                          <a:latin typeface="Aptos" panose="02110004020202020204"/>
                        </a:defRPr>
                      </a:lvl4pPr>
                      <a:lvl5pPr marL="3015874" algn="l" defTabSz="1507937" rtl="0" eaLnBrk="1" latinLnBrk="0" hangingPunct="1">
                        <a:defRPr sz="2968" kern="1200">
                          <a:solidFill>
                            <a:schemeClr val="dk1"/>
                          </a:solidFill>
                          <a:latin typeface="Aptos" panose="02110004020202020204"/>
                        </a:defRPr>
                      </a:lvl5pPr>
                      <a:lvl6pPr marL="3769843" algn="l" defTabSz="1507937" rtl="0" eaLnBrk="1" latinLnBrk="0" hangingPunct="1">
                        <a:defRPr sz="2968" kern="1200">
                          <a:solidFill>
                            <a:schemeClr val="dk1"/>
                          </a:solidFill>
                          <a:latin typeface="Aptos" panose="02110004020202020204"/>
                        </a:defRPr>
                      </a:lvl6pPr>
                      <a:lvl7pPr marL="4523811" algn="l" defTabSz="1507937" rtl="0" eaLnBrk="1" latinLnBrk="0" hangingPunct="1">
                        <a:defRPr sz="2968" kern="1200">
                          <a:solidFill>
                            <a:schemeClr val="dk1"/>
                          </a:solidFill>
                          <a:latin typeface="Aptos" panose="02110004020202020204"/>
                        </a:defRPr>
                      </a:lvl7pPr>
                      <a:lvl8pPr marL="5277780" algn="l" defTabSz="1507937" rtl="0" eaLnBrk="1" latinLnBrk="0" hangingPunct="1">
                        <a:defRPr sz="2968" kern="1200">
                          <a:solidFill>
                            <a:schemeClr val="dk1"/>
                          </a:solidFill>
                          <a:latin typeface="Aptos" panose="02110004020202020204"/>
                        </a:defRPr>
                      </a:lvl8pPr>
                      <a:lvl9pPr marL="6031748" algn="l" defTabSz="1507937" rtl="0" eaLnBrk="1" latinLnBrk="0" hangingPunct="1">
                        <a:defRPr sz="2968" kern="1200">
                          <a:solidFill>
                            <a:schemeClr val="dk1"/>
                          </a:solidFill>
                          <a:latin typeface="Aptos" panose="02110004020202020204"/>
                        </a:defRPr>
                      </a:lvl9pPr>
                    </a:lstStyle>
                    <a:p>
                      <a:pPr algn="just"/>
                      <a:r>
                        <a:rPr lang="en-GB" sz="1800" dirty="0">
                          <a:latin typeface="Verdana" panose="020B0604030504040204" pitchFamily="34" charset="0"/>
                          <a:ea typeface="Verdana" panose="020B0604030504040204" pitchFamily="34" charset="0"/>
                        </a:rPr>
                        <a:t>2</a:t>
                      </a:r>
                    </a:p>
                  </a:txBody>
                  <a:tcPr marL="91441" marR="91441" anchor="ctr"/>
                </a:tc>
                <a:tc>
                  <a:txBody>
                    <a:bodyPr/>
                    <a:lstStyle>
                      <a:lvl1pPr marL="0" algn="l" defTabSz="1507937" rtl="0" eaLnBrk="1" latinLnBrk="0" hangingPunct="1">
                        <a:defRPr sz="2968" kern="1200">
                          <a:solidFill>
                            <a:schemeClr val="dk1"/>
                          </a:solidFill>
                          <a:latin typeface="Aptos" panose="02110004020202020204"/>
                        </a:defRPr>
                      </a:lvl1pPr>
                      <a:lvl2pPr marL="753969" algn="l" defTabSz="1507937" rtl="0" eaLnBrk="1" latinLnBrk="0" hangingPunct="1">
                        <a:defRPr sz="2968" kern="1200">
                          <a:solidFill>
                            <a:schemeClr val="dk1"/>
                          </a:solidFill>
                          <a:latin typeface="Aptos" panose="02110004020202020204"/>
                        </a:defRPr>
                      </a:lvl2pPr>
                      <a:lvl3pPr marL="1507937" algn="l" defTabSz="1507937" rtl="0" eaLnBrk="1" latinLnBrk="0" hangingPunct="1">
                        <a:defRPr sz="2968" kern="1200">
                          <a:solidFill>
                            <a:schemeClr val="dk1"/>
                          </a:solidFill>
                          <a:latin typeface="Aptos" panose="02110004020202020204"/>
                        </a:defRPr>
                      </a:lvl3pPr>
                      <a:lvl4pPr marL="2261906" algn="l" defTabSz="1507937" rtl="0" eaLnBrk="1" latinLnBrk="0" hangingPunct="1">
                        <a:defRPr sz="2968" kern="1200">
                          <a:solidFill>
                            <a:schemeClr val="dk1"/>
                          </a:solidFill>
                          <a:latin typeface="Aptos" panose="02110004020202020204"/>
                        </a:defRPr>
                      </a:lvl4pPr>
                      <a:lvl5pPr marL="3015874" algn="l" defTabSz="1507937" rtl="0" eaLnBrk="1" latinLnBrk="0" hangingPunct="1">
                        <a:defRPr sz="2968" kern="1200">
                          <a:solidFill>
                            <a:schemeClr val="dk1"/>
                          </a:solidFill>
                          <a:latin typeface="Aptos" panose="02110004020202020204"/>
                        </a:defRPr>
                      </a:lvl5pPr>
                      <a:lvl6pPr marL="3769843" algn="l" defTabSz="1507937" rtl="0" eaLnBrk="1" latinLnBrk="0" hangingPunct="1">
                        <a:defRPr sz="2968" kern="1200">
                          <a:solidFill>
                            <a:schemeClr val="dk1"/>
                          </a:solidFill>
                          <a:latin typeface="Aptos" panose="02110004020202020204"/>
                        </a:defRPr>
                      </a:lvl6pPr>
                      <a:lvl7pPr marL="4523811" algn="l" defTabSz="1507937" rtl="0" eaLnBrk="1" latinLnBrk="0" hangingPunct="1">
                        <a:defRPr sz="2968" kern="1200">
                          <a:solidFill>
                            <a:schemeClr val="dk1"/>
                          </a:solidFill>
                          <a:latin typeface="Aptos" panose="02110004020202020204"/>
                        </a:defRPr>
                      </a:lvl7pPr>
                      <a:lvl8pPr marL="5277780" algn="l" defTabSz="1507937" rtl="0" eaLnBrk="1" latinLnBrk="0" hangingPunct="1">
                        <a:defRPr sz="2968" kern="1200">
                          <a:solidFill>
                            <a:schemeClr val="dk1"/>
                          </a:solidFill>
                          <a:latin typeface="Aptos" panose="02110004020202020204"/>
                        </a:defRPr>
                      </a:lvl8pPr>
                      <a:lvl9pPr marL="6031748" algn="l" defTabSz="1507937" rtl="0" eaLnBrk="1" latinLnBrk="0" hangingPunct="1">
                        <a:defRPr sz="2968" kern="1200">
                          <a:solidFill>
                            <a:schemeClr val="dk1"/>
                          </a:solidFill>
                          <a:latin typeface="Aptos" panose="02110004020202020204"/>
                        </a:defRPr>
                      </a:lvl9pPr>
                    </a:lstStyle>
                    <a:p>
                      <a:pPr marL="0" marR="0" lvl="0" indent="0" algn="just" defTabSz="685800" rtl="0" eaLnBrk="1" fontAlgn="auto" latinLnBrk="0" hangingPunct="1">
                        <a:lnSpc>
                          <a:spcPct val="100000"/>
                        </a:lnSpc>
                        <a:spcBef>
                          <a:spcPts val="0"/>
                        </a:spcBef>
                        <a:spcAft>
                          <a:spcPts val="0"/>
                        </a:spcAft>
                        <a:buClrTx/>
                        <a:buSzTx/>
                        <a:buFontTx/>
                        <a:buNone/>
                        <a:tabLst/>
                        <a:defRPr/>
                      </a:pPr>
                      <a:r>
                        <a:rPr lang="en-US" sz="1600" b="0" u="none" strike="noStrike" noProof="0" dirty="0">
                          <a:effectLst/>
                          <a:latin typeface="Verdana" panose="020B0604030504040204" pitchFamily="34" charset="0"/>
                          <a:ea typeface="Verdana" panose="020B0604030504040204" pitchFamily="34" charset="0"/>
                        </a:rPr>
                        <a:t>Implementation of the remote clinical assessment services framework - 6 Goals </a:t>
                      </a:r>
                      <a:endParaRPr lang="en-US" sz="1600" b="0" i="0" u="none" strike="noStrike" noProof="0" dirty="0">
                        <a:effectLst/>
                        <a:latin typeface="Verdana" panose="020B0604030504040204" pitchFamily="34" charset="0"/>
                        <a:ea typeface="Verdana" panose="020B0604030504040204" pitchFamily="34" charset="0"/>
                      </a:endParaRPr>
                    </a:p>
                  </a:txBody>
                  <a:tcPr marL="91441" marR="91441"/>
                </a:tc>
                <a:tc>
                  <a:txBody>
                    <a:bodyPr/>
                    <a:lstStyle>
                      <a:lvl1pPr marL="0" algn="l" defTabSz="1507937" rtl="0" eaLnBrk="1" latinLnBrk="0" hangingPunct="1">
                        <a:defRPr sz="2968" kern="1200">
                          <a:solidFill>
                            <a:schemeClr val="dk1"/>
                          </a:solidFill>
                          <a:latin typeface="Aptos" panose="02110004020202020204"/>
                        </a:defRPr>
                      </a:lvl1pPr>
                      <a:lvl2pPr marL="753969" algn="l" defTabSz="1507937" rtl="0" eaLnBrk="1" latinLnBrk="0" hangingPunct="1">
                        <a:defRPr sz="2968" kern="1200">
                          <a:solidFill>
                            <a:schemeClr val="dk1"/>
                          </a:solidFill>
                          <a:latin typeface="Aptos" panose="02110004020202020204"/>
                        </a:defRPr>
                      </a:lvl2pPr>
                      <a:lvl3pPr marL="1507937" algn="l" defTabSz="1507937" rtl="0" eaLnBrk="1" latinLnBrk="0" hangingPunct="1">
                        <a:defRPr sz="2968" kern="1200">
                          <a:solidFill>
                            <a:schemeClr val="dk1"/>
                          </a:solidFill>
                          <a:latin typeface="Aptos" panose="02110004020202020204"/>
                        </a:defRPr>
                      </a:lvl3pPr>
                      <a:lvl4pPr marL="2261906" algn="l" defTabSz="1507937" rtl="0" eaLnBrk="1" latinLnBrk="0" hangingPunct="1">
                        <a:defRPr sz="2968" kern="1200">
                          <a:solidFill>
                            <a:schemeClr val="dk1"/>
                          </a:solidFill>
                          <a:latin typeface="Aptos" panose="02110004020202020204"/>
                        </a:defRPr>
                      </a:lvl4pPr>
                      <a:lvl5pPr marL="3015874" algn="l" defTabSz="1507937" rtl="0" eaLnBrk="1" latinLnBrk="0" hangingPunct="1">
                        <a:defRPr sz="2968" kern="1200">
                          <a:solidFill>
                            <a:schemeClr val="dk1"/>
                          </a:solidFill>
                          <a:latin typeface="Aptos" panose="02110004020202020204"/>
                        </a:defRPr>
                      </a:lvl5pPr>
                      <a:lvl6pPr marL="3769843" algn="l" defTabSz="1507937" rtl="0" eaLnBrk="1" latinLnBrk="0" hangingPunct="1">
                        <a:defRPr sz="2968" kern="1200">
                          <a:solidFill>
                            <a:schemeClr val="dk1"/>
                          </a:solidFill>
                          <a:latin typeface="Aptos" panose="02110004020202020204"/>
                        </a:defRPr>
                      </a:lvl6pPr>
                      <a:lvl7pPr marL="4523811" algn="l" defTabSz="1507937" rtl="0" eaLnBrk="1" latinLnBrk="0" hangingPunct="1">
                        <a:defRPr sz="2968" kern="1200">
                          <a:solidFill>
                            <a:schemeClr val="dk1"/>
                          </a:solidFill>
                          <a:latin typeface="Aptos" panose="02110004020202020204"/>
                        </a:defRPr>
                      </a:lvl7pPr>
                      <a:lvl8pPr marL="5277780" algn="l" defTabSz="1507937" rtl="0" eaLnBrk="1" latinLnBrk="0" hangingPunct="1">
                        <a:defRPr sz="2968" kern="1200">
                          <a:solidFill>
                            <a:schemeClr val="dk1"/>
                          </a:solidFill>
                          <a:latin typeface="Aptos" panose="02110004020202020204"/>
                        </a:defRPr>
                      </a:lvl8pPr>
                      <a:lvl9pPr marL="6031748" algn="l" defTabSz="1507937" rtl="0" eaLnBrk="1" latinLnBrk="0" hangingPunct="1">
                        <a:defRPr sz="2968" kern="1200">
                          <a:solidFill>
                            <a:schemeClr val="dk1"/>
                          </a:solidFill>
                          <a:latin typeface="Aptos" panose="02110004020202020204"/>
                        </a:defRPr>
                      </a:lvl9pPr>
                    </a:lstStyle>
                    <a:p>
                      <a:pPr marL="0" marR="0" lvl="0" indent="0" algn="just" defTabSz="685800" rtl="0" eaLnBrk="1" fontAlgn="auto" latinLnBrk="0" hangingPunct="1">
                        <a:lnSpc>
                          <a:spcPct val="100000"/>
                        </a:lnSpc>
                        <a:spcBef>
                          <a:spcPts val="0"/>
                        </a:spcBef>
                        <a:spcAft>
                          <a:spcPts val="0"/>
                        </a:spcAft>
                        <a:buClrTx/>
                        <a:buSzTx/>
                        <a:buFontTx/>
                        <a:buNone/>
                        <a:tabLst/>
                        <a:defRPr/>
                      </a:pPr>
                      <a:r>
                        <a:rPr lang="en-GB" sz="1600" dirty="0">
                          <a:solidFill>
                            <a:schemeClr val="tx1"/>
                          </a:solidFill>
                          <a:latin typeface="Verdana" panose="020B0604030504040204" pitchFamily="34" charset="0"/>
                          <a:ea typeface="Verdana" panose="020B0604030504040204" pitchFamily="34" charset="0"/>
                        </a:rPr>
                        <a:t>Completed piloting of Single Point Of Access at front door by utilising existing workforce. Baseline review underway regarding key components of SPOA (as requested by NHS Executive/ 6 Goals Team). Understand ambition for SPOA (SBUHB UEC Navigation Hub) to be operational from Sept. 25. </a:t>
                      </a:r>
                    </a:p>
                  </a:txBody>
                  <a:tcPr marL="91441" marR="91441"/>
                </a:tc>
                <a:extLst>
                  <a:ext uri="{0D108BD9-81ED-4DB2-BD59-A6C34878D82A}">
                    <a16:rowId xmlns:a16="http://schemas.microsoft.com/office/drawing/2014/main" val="3569832334"/>
                  </a:ext>
                </a:extLst>
              </a:tr>
              <a:tr h="762000">
                <a:tc>
                  <a:txBody>
                    <a:bodyPr/>
                    <a:lstStyle>
                      <a:lvl1pPr marL="0" algn="l" defTabSz="1507937" rtl="0" eaLnBrk="1" latinLnBrk="0" hangingPunct="1">
                        <a:defRPr sz="2968" kern="1200">
                          <a:solidFill>
                            <a:schemeClr val="dk1"/>
                          </a:solidFill>
                          <a:latin typeface="Aptos" panose="02110004020202020204"/>
                        </a:defRPr>
                      </a:lvl1pPr>
                      <a:lvl2pPr marL="753969" algn="l" defTabSz="1507937" rtl="0" eaLnBrk="1" latinLnBrk="0" hangingPunct="1">
                        <a:defRPr sz="2968" kern="1200">
                          <a:solidFill>
                            <a:schemeClr val="dk1"/>
                          </a:solidFill>
                          <a:latin typeface="Aptos" panose="02110004020202020204"/>
                        </a:defRPr>
                      </a:lvl2pPr>
                      <a:lvl3pPr marL="1507937" algn="l" defTabSz="1507937" rtl="0" eaLnBrk="1" latinLnBrk="0" hangingPunct="1">
                        <a:defRPr sz="2968" kern="1200">
                          <a:solidFill>
                            <a:schemeClr val="dk1"/>
                          </a:solidFill>
                          <a:latin typeface="Aptos" panose="02110004020202020204"/>
                        </a:defRPr>
                      </a:lvl3pPr>
                      <a:lvl4pPr marL="2261906" algn="l" defTabSz="1507937" rtl="0" eaLnBrk="1" latinLnBrk="0" hangingPunct="1">
                        <a:defRPr sz="2968" kern="1200">
                          <a:solidFill>
                            <a:schemeClr val="dk1"/>
                          </a:solidFill>
                          <a:latin typeface="Aptos" panose="02110004020202020204"/>
                        </a:defRPr>
                      </a:lvl4pPr>
                      <a:lvl5pPr marL="3015874" algn="l" defTabSz="1507937" rtl="0" eaLnBrk="1" latinLnBrk="0" hangingPunct="1">
                        <a:defRPr sz="2968" kern="1200">
                          <a:solidFill>
                            <a:schemeClr val="dk1"/>
                          </a:solidFill>
                          <a:latin typeface="Aptos" panose="02110004020202020204"/>
                        </a:defRPr>
                      </a:lvl5pPr>
                      <a:lvl6pPr marL="3769843" algn="l" defTabSz="1507937" rtl="0" eaLnBrk="1" latinLnBrk="0" hangingPunct="1">
                        <a:defRPr sz="2968" kern="1200">
                          <a:solidFill>
                            <a:schemeClr val="dk1"/>
                          </a:solidFill>
                          <a:latin typeface="Aptos" panose="02110004020202020204"/>
                        </a:defRPr>
                      </a:lvl6pPr>
                      <a:lvl7pPr marL="4523811" algn="l" defTabSz="1507937" rtl="0" eaLnBrk="1" latinLnBrk="0" hangingPunct="1">
                        <a:defRPr sz="2968" kern="1200">
                          <a:solidFill>
                            <a:schemeClr val="dk1"/>
                          </a:solidFill>
                          <a:latin typeface="Aptos" panose="02110004020202020204"/>
                        </a:defRPr>
                      </a:lvl7pPr>
                      <a:lvl8pPr marL="5277780" algn="l" defTabSz="1507937" rtl="0" eaLnBrk="1" latinLnBrk="0" hangingPunct="1">
                        <a:defRPr sz="2968" kern="1200">
                          <a:solidFill>
                            <a:schemeClr val="dk1"/>
                          </a:solidFill>
                          <a:latin typeface="Aptos" panose="02110004020202020204"/>
                        </a:defRPr>
                      </a:lvl8pPr>
                      <a:lvl9pPr marL="6031748" algn="l" defTabSz="1507937" rtl="0" eaLnBrk="1" latinLnBrk="0" hangingPunct="1">
                        <a:defRPr sz="2968" kern="1200">
                          <a:solidFill>
                            <a:schemeClr val="dk1"/>
                          </a:solidFill>
                          <a:latin typeface="Aptos" panose="02110004020202020204"/>
                        </a:defRPr>
                      </a:lvl9pPr>
                    </a:lstStyle>
                    <a:p>
                      <a:pPr algn="just"/>
                      <a:r>
                        <a:rPr lang="en-GB" sz="1800" dirty="0">
                          <a:latin typeface="Verdana" panose="020B0604030504040204" pitchFamily="34" charset="0"/>
                          <a:ea typeface="Verdana" panose="020B0604030504040204" pitchFamily="34" charset="0"/>
                        </a:rPr>
                        <a:t>3</a:t>
                      </a:r>
                    </a:p>
                  </a:txBody>
                  <a:tcPr marL="91441" marR="91441" anchor="ctr"/>
                </a:tc>
                <a:tc>
                  <a:txBody>
                    <a:bodyPr/>
                    <a:lstStyle>
                      <a:lvl1pPr marL="0" algn="l" defTabSz="1507937" rtl="0" eaLnBrk="1" latinLnBrk="0" hangingPunct="1">
                        <a:defRPr sz="2968" kern="1200">
                          <a:solidFill>
                            <a:schemeClr val="dk1"/>
                          </a:solidFill>
                          <a:latin typeface="Aptos" panose="02110004020202020204"/>
                        </a:defRPr>
                      </a:lvl1pPr>
                      <a:lvl2pPr marL="753969" algn="l" defTabSz="1507937" rtl="0" eaLnBrk="1" latinLnBrk="0" hangingPunct="1">
                        <a:defRPr sz="2968" kern="1200">
                          <a:solidFill>
                            <a:schemeClr val="dk1"/>
                          </a:solidFill>
                          <a:latin typeface="Aptos" panose="02110004020202020204"/>
                        </a:defRPr>
                      </a:lvl2pPr>
                      <a:lvl3pPr marL="1507937" algn="l" defTabSz="1507937" rtl="0" eaLnBrk="1" latinLnBrk="0" hangingPunct="1">
                        <a:defRPr sz="2968" kern="1200">
                          <a:solidFill>
                            <a:schemeClr val="dk1"/>
                          </a:solidFill>
                          <a:latin typeface="Aptos" panose="02110004020202020204"/>
                        </a:defRPr>
                      </a:lvl3pPr>
                      <a:lvl4pPr marL="2261906" algn="l" defTabSz="1507937" rtl="0" eaLnBrk="1" latinLnBrk="0" hangingPunct="1">
                        <a:defRPr sz="2968" kern="1200">
                          <a:solidFill>
                            <a:schemeClr val="dk1"/>
                          </a:solidFill>
                          <a:latin typeface="Aptos" panose="02110004020202020204"/>
                        </a:defRPr>
                      </a:lvl4pPr>
                      <a:lvl5pPr marL="3015874" algn="l" defTabSz="1507937" rtl="0" eaLnBrk="1" latinLnBrk="0" hangingPunct="1">
                        <a:defRPr sz="2968" kern="1200">
                          <a:solidFill>
                            <a:schemeClr val="dk1"/>
                          </a:solidFill>
                          <a:latin typeface="Aptos" panose="02110004020202020204"/>
                        </a:defRPr>
                      </a:lvl5pPr>
                      <a:lvl6pPr marL="3769843" algn="l" defTabSz="1507937" rtl="0" eaLnBrk="1" latinLnBrk="0" hangingPunct="1">
                        <a:defRPr sz="2968" kern="1200">
                          <a:solidFill>
                            <a:schemeClr val="dk1"/>
                          </a:solidFill>
                          <a:latin typeface="Aptos" panose="02110004020202020204"/>
                        </a:defRPr>
                      </a:lvl6pPr>
                      <a:lvl7pPr marL="4523811" algn="l" defTabSz="1507937" rtl="0" eaLnBrk="1" latinLnBrk="0" hangingPunct="1">
                        <a:defRPr sz="2968" kern="1200">
                          <a:solidFill>
                            <a:schemeClr val="dk1"/>
                          </a:solidFill>
                          <a:latin typeface="Aptos" panose="02110004020202020204"/>
                        </a:defRPr>
                      </a:lvl7pPr>
                      <a:lvl8pPr marL="5277780" algn="l" defTabSz="1507937" rtl="0" eaLnBrk="1" latinLnBrk="0" hangingPunct="1">
                        <a:defRPr sz="2968" kern="1200">
                          <a:solidFill>
                            <a:schemeClr val="dk1"/>
                          </a:solidFill>
                          <a:latin typeface="Aptos" panose="02110004020202020204"/>
                        </a:defRPr>
                      </a:lvl8pPr>
                      <a:lvl9pPr marL="6031748" algn="l" defTabSz="1507937" rtl="0" eaLnBrk="1" latinLnBrk="0" hangingPunct="1">
                        <a:defRPr sz="2968" kern="1200">
                          <a:solidFill>
                            <a:schemeClr val="dk1"/>
                          </a:solidFill>
                          <a:latin typeface="Aptos" panose="02110004020202020204"/>
                        </a:defRPr>
                      </a:lvl9pPr>
                    </a:lstStyle>
                    <a:p>
                      <a:pPr marL="0" marR="0" lvl="0" indent="0" algn="just" defTabSz="685800" rtl="0" eaLnBrk="1" fontAlgn="auto" latinLnBrk="0" hangingPunct="1">
                        <a:lnSpc>
                          <a:spcPct val="100000"/>
                        </a:lnSpc>
                        <a:spcBef>
                          <a:spcPts val="0"/>
                        </a:spcBef>
                        <a:spcAft>
                          <a:spcPts val="0"/>
                        </a:spcAft>
                        <a:buClrTx/>
                        <a:buSzTx/>
                        <a:buFontTx/>
                        <a:buNone/>
                        <a:tabLst/>
                        <a:defRPr/>
                      </a:pPr>
                      <a:r>
                        <a:rPr lang="en-US" sz="1600" b="0" u="none" strike="noStrike" noProof="0" dirty="0">
                          <a:effectLst/>
                          <a:latin typeface="Verdana" panose="020B0604030504040204" pitchFamily="34" charset="0"/>
                          <a:ea typeface="Verdana" panose="020B0604030504040204" pitchFamily="34" charset="0"/>
                        </a:rPr>
                        <a:t>Implementation of acute frailty model at the front door- 6 goals </a:t>
                      </a:r>
                      <a:endParaRPr lang="en-US" sz="1600" b="0" i="0" u="none" strike="noStrike" noProof="0" dirty="0">
                        <a:effectLst/>
                        <a:latin typeface="Verdana" panose="020B0604030504040204" pitchFamily="34" charset="0"/>
                        <a:ea typeface="Verdana" panose="020B0604030504040204" pitchFamily="34" charset="0"/>
                      </a:endParaRPr>
                    </a:p>
                  </a:txBody>
                  <a:tcPr marL="91441" marR="91441"/>
                </a:tc>
                <a:tc>
                  <a:txBody>
                    <a:bodyPr/>
                    <a:lstStyle>
                      <a:lvl1pPr marL="0" algn="l" defTabSz="1507937" rtl="0" eaLnBrk="1" latinLnBrk="0" hangingPunct="1">
                        <a:defRPr sz="2968" kern="1200">
                          <a:solidFill>
                            <a:schemeClr val="dk1"/>
                          </a:solidFill>
                          <a:latin typeface="Aptos" panose="02110004020202020204"/>
                        </a:defRPr>
                      </a:lvl1pPr>
                      <a:lvl2pPr marL="753969" algn="l" defTabSz="1507937" rtl="0" eaLnBrk="1" latinLnBrk="0" hangingPunct="1">
                        <a:defRPr sz="2968" kern="1200">
                          <a:solidFill>
                            <a:schemeClr val="dk1"/>
                          </a:solidFill>
                          <a:latin typeface="Aptos" panose="02110004020202020204"/>
                        </a:defRPr>
                      </a:lvl2pPr>
                      <a:lvl3pPr marL="1507937" algn="l" defTabSz="1507937" rtl="0" eaLnBrk="1" latinLnBrk="0" hangingPunct="1">
                        <a:defRPr sz="2968" kern="1200">
                          <a:solidFill>
                            <a:schemeClr val="dk1"/>
                          </a:solidFill>
                          <a:latin typeface="Aptos" panose="02110004020202020204"/>
                        </a:defRPr>
                      </a:lvl3pPr>
                      <a:lvl4pPr marL="2261906" algn="l" defTabSz="1507937" rtl="0" eaLnBrk="1" latinLnBrk="0" hangingPunct="1">
                        <a:defRPr sz="2968" kern="1200">
                          <a:solidFill>
                            <a:schemeClr val="dk1"/>
                          </a:solidFill>
                          <a:latin typeface="Aptos" panose="02110004020202020204"/>
                        </a:defRPr>
                      </a:lvl4pPr>
                      <a:lvl5pPr marL="3015874" algn="l" defTabSz="1507937" rtl="0" eaLnBrk="1" latinLnBrk="0" hangingPunct="1">
                        <a:defRPr sz="2968" kern="1200">
                          <a:solidFill>
                            <a:schemeClr val="dk1"/>
                          </a:solidFill>
                          <a:latin typeface="Aptos" panose="02110004020202020204"/>
                        </a:defRPr>
                      </a:lvl5pPr>
                      <a:lvl6pPr marL="3769843" algn="l" defTabSz="1507937" rtl="0" eaLnBrk="1" latinLnBrk="0" hangingPunct="1">
                        <a:defRPr sz="2968" kern="1200">
                          <a:solidFill>
                            <a:schemeClr val="dk1"/>
                          </a:solidFill>
                          <a:latin typeface="Aptos" panose="02110004020202020204"/>
                        </a:defRPr>
                      </a:lvl6pPr>
                      <a:lvl7pPr marL="4523811" algn="l" defTabSz="1507937" rtl="0" eaLnBrk="1" latinLnBrk="0" hangingPunct="1">
                        <a:defRPr sz="2968" kern="1200">
                          <a:solidFill>
                            <a:schemeClr val="dk1"/>
                          </a:solidFill>
                          <a:latin typeface="Aptos" panose="02110004020202020204"/>
                        </a:defRPr>
                      </a:lvl7pPr>
                      <a:lvl8pPr marL="5277780" algn="l" defTabSz="1507937" rtl="0" eaLnBrk="1" latinLnBrk="0" hangingPunct="1">
                        <a:defRPr sz="2968" kern="1200">
                          <a:solidFill>
                            <a:schemeClr val="dk1"/>
                          </a:solidFill>
                          <a:latin typeface="Aptos" panose="02110004020202020204"/>
                        </a:defRPr>
                      </a:lvl8pPr>
                      <a:lvl9pPr marL="6031748" algn="l" defTabSz="1507937" rtl="0" eaLnBrk="1" latinLnBrk="0" hangingPunct="1">
                        <a:defRPr sz="2968" kern="1200">
                          <a:solidFill>
                            <a:schemeClr val="dk1"/>
                          </a:solidFill>
                          <a:latin typeface="Aptos" panose="02110004020202020204"/>
                        </a:defRPr>
                      </a:lvl9pPr>
                    </a:lstStyle>
                    <a:p>
                      <a:pPr marL="285750" marR="0" lvl="0" indent="-285750" algn="just" defTabSz="6858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600" dirty="0">
                          <a:solidFill>
                            <a:schemeClr val="tx1"/>
                          </a:solidFill>
                          <a:latin typeface="Verdana" panose="020B0604030504040204" pitchFamily="34" charset="0"/>
                          <a:ea typeface="Verdana" panose="020B0604030504040204" pitchFamily="34" charset="0"/>
                        </a:rPr>
                        <a:t>Baseline assessment  (as requested by NHS Executive/ 6 Goals team) underway</a:t>
                      </a:r>
                    </a:p>
                    <a:p>
                      <a:pPr marL="285750" marR="0" lvl="0" indent="-285750" algn="just" defTabSz="6858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600" dirty="0">
                          <a:solidFill>
                            <a:schemeClr val="tx1"/>
                          </a:solidFill>
                          <a:latin typeface="Verdana" panose="020B0604030504040204" pitchFamily="34" charset="0"/>
                          <a:ea typeface="Verdana" panose="020B0604030504040204" pitchFamily="34" charset="0"/>
                        </a:rPr>
                        <a:t>Older Persons Assessment Unit (OPAU) launched in July 2024 and operational since then with short stay unit and assessment/ quick turnaround space. Aim to identify, treat and turnaround from acute hospital as soon as safely possible. OPAU has seen 572 Assessment Attendances in April, May &amp; June 25. 12.2% of Medical take is an Older Persons Assessment (OPAU) Attendances. This figure skewed due to challenging patient flow and bedding in assessment space (expectation of higher throughput). Front door improvements during June 25 have shown an increase to 14.4% of Medical take through OPAU</a:t>
                      </a:r>
                    </a:p>
                  </a:txBody>
                  <a:tcPr marL="91441" marR="91441"/>
                </a:tc>
                <a:extLst>
                  <a:ext uri="{0D108BD9-81ED-4DB2-BD59-A6C34878D82A}">
                    <a16:rowId xmlns:a16="http://schemas.microsoft.com/office/drawing/2014/main" val="3679085612"/>
                  </a:ext>
                </a:extLst>
              </a:tr>
              <a:tr h="613889">
                <a:tc>
                  <a:txBody>
                    <a:bodyPr/>
                    <a:lstStyle>
                      <a:lvl1pPr marL="0" algn="l" defTabSz="1507937" rtl="0" eaLnBrk="1" latinLnBrk="0" hangingPunct="1">
                        <a:defRPr sz="2968" kern="1200">
                          <a:solidFill>
                            <a:schemeClr val="dk1"/>
                          </a:solidFill>
                          <a:latin typeface="Aptos" panose="02110004020202020204"/>
                        </a:defRPr>
                      </a:lvl1pPr>
                      <a:lvl2pPr marL="753969" algn="l" defTabSz="1507937" rtl="0" eaLnBrk="1" latinLnBrk="0" hangingPunct="1">
                        <a:defRPr sz="2968" kern="1200">
                          <a:solidFill>
                            <a:schemeClr val="dk1"/>
                          </a:solidFill>
                          <a:latin typeface="Aptos" panose="02110004020202020204"/>
                        </a:defRPr>
                      </a:lvl2pPr>
                      <a:lvl3pPr marL="1507937" algn="l" defTabSz="1507937" rtl="0" eaLnBrk="1" latinLnBrk="0" hangingPunct="1">
                        <a:defRPr sz="2968" kern="1200">
                          <a:solidFill>
                            <a:schemeClr val="dk1"/>
                          </a:solidFill>
                          <a:latin typeface="Aptos" panose="02110004020202020204"/>
                        </a:defRPr>
                      </a:lvl3pPr>
                      <a:lvl4pPr marL="2261906" algn="l" defTabSz="1507937" rtl="0" eaLnBrk="1" latinLnBrk="0" hangingPunct="1">
                        <a:defRPr sz="2968" kern="1200">
                          <a:solidFill>
                            <a:schemeClr val="dk1"/>
                          </a:solidFill>
                          <a:latin typeface="Aptos" panose="02110004020202020204"/>
                        </a:defRPr>
                      </a:lvl4pPr>
                      <a:lvl5pPr marL="3015874" algn="l" defTabSz="1507937" rtl="0" eaLnBrk="1" latinLnBrk="0" hangingPunct="1">
                        <a:defRPr sz="2968" kern="1200">
                          <a:solidFill>
                            <a:schemeClr val="dk1"/>
                          </a:solidFill>
                          <a:latin typeface="Aptos" panose="02110004020202020204"/>
                        </a:defRPr>
                      </a:lvl5pPr>
                      <a:lvl6pPr marL="3769843" algn="l" defTabSz="1507937" rtl="0" eaLnBrk="1" latinLnBrk="0" hangingPunct="1">
                        <a:defRPr sz="2968" kern="1200">
                          <a:solidFill>
                            <a:schemeClr val="dk1"/>
                          </a:solidFill>
                          <a:latin typeface="Aptos" panose="02110004020202020204"/>
                        </a:defRPr>
                      </a:lvl6pPr>
                      <a:lvl7pPr marL="4523811" algn="l" defTabSz="1507937" rtl="0" eaLnBrk="1" latinLnBrk="0" hangingPunct="1">
                        <a:defRPr sz="2968" kern="1200">
                          <a:solidFill>
                            <a:schemeClr val="dk1"/>
                          </a:solidFill>
                          <a:latin typeface="Aptos" panose="02110004020202020204"/>
                        </a:defRPr>
                      </a:lvl7pPr>
                      <a:lvl8pPr marL="5277780" algn="l" defTabSz="1507937" rtl="0" eaLnBrk="1" latinLnBrk="0" hangingPunct="1">
                        <a:defRPr sz="2968" kern="1200">
                          <a:solidFill>
                            <a:schemeClr val="dk1"/>
                          </a:solidFill>
                          <a:latin typeface="Aptos" panose="02110004020202020204"/>
                        </a:defRPr>
                      </a:lvl8pPr>
                      <a:lvl9pPr marL="6031748" algn="l" defTabSz="1507937" rtl="0" eaLnBrk="1" latinLnBrk="0" hangingPunct="1">
                        <a:defRPr sz="2968" kern="1200">
                          <a:solidFill>
                            <a:schemeClr val="dk1"/>
                          </a:solidFill>
                          <a:latin typeface="Aptos" panose="02110004020202020204"/>
                        </a:defRPr>
                      </a:lvl9pPr>
                    </a:lstStyle>
                    <a:p>
                      <a:pPr algn="just"/>
                      <a:r>
                        <a:rPr lang="en-GB" sz="1800" dirty="0">
                          <a:latin typeface="Verdana" panose="020B0604030504040204" pitchFamily="34" charset="0"/>
                          <a:ea typeface="Verdana" panose="020B0604030504040204" pitchFamily="34" charset="0"/>
                        </a:rPr>
                        <a:t>4</a:t>
                      </a:r>
                    </a:p>
                  </a:txBody>
                  <a:tcPr marL="91441" marR="91441" anchor="ctr"/>
                </a:tc>
                <a:tc>
                  <a:txBody>
                    <a:bodyPr/>
                    <a:lstStyle>
                      <a:lvl1pPr marL="0" algn="l" defTabSz="1507937" rtl="0" eaLnBrk="1" latinLnBrk="0" hangingPunct="1">
                        <a:defRPr sz="2968" kern="1200">
                          <a:solidFill>
                            <a:schemeClr val="dk1"/>
                          </a:solidFill>
                          <a:latin typeface="Aptos" panose="02110004020202020204"/>
                        </a:defRPr>
                      </a:lvl1pPr>
                      <a:lvl2pPr marL="753969" algn="l" defTabSz="1507937" rtl="0" eaLnBrk="1" latinLnBrk="0" hangingPunct="1">
                        <a:defRPr sz="2968" kern="1200">
                          <a:solidFill>
                            <a:schemeClr val="dk1"/>
                          </a:solidFill>
                          <a:latin typeface="Aptos" panose="02110004020202020204"/>
                        </a:defRPr>
                      </a:lvl2pPr>
                      <a:lvl3pPr marL="1507937" algn="l" defTabSz="1507937" rtl="0" eaLnBrk="1" latinLnBrk="0" hangingPunct="1">
                        <a:defRPr sz="2968" kern="1200">
                          <a:solidFill>
                            <a:schemeClr val="dk1"/>
                          </a:solidFill>
                          <a:latin typeface="Aptos" panose="02110004020202020204"/>
                        </a:defRPr>
                      </a:lvl3pPr>
                      <a:lvl4pPr marL="2261906" algn="l" defTabSz="1507937" rtl="0" eaLnBrk="1" latinLnBrk="0" hangingPunct="1">
                        <a:defRPr sz="2968" kern="1200">
                          <a:solidFill>
                            <a:schemeClr val="dk1"/>
                          </a:solidFill>
                          <a:latin typeface="Aptos" panose="02110004020202020204"/>
                        </a:defRPr>
                      </a:lvl4pPr>
                      <a:lvl5pPr marL="3015874" algn="l" defTabSz="1507937" rtl="0" eaLnBrk="1" latinLnBrk="0" hangingPunct="1">
                        <a:defRPr sz="2968" kern="1200">
                          <a:solidFill>
                            <a:schemeClr val="dk1"/>
                          </a:solidFill>
                          <a:latin typeface="Aptos" panose="02110004020202020204"/>
                        </a:defRPr>
                      </a:lvl5pPr>
                      <a:lvl6pPr marL="3769843" algn="l" defTabSz="1507937" rtl="0" eaLnBrk="1" latinLnBrk="0" hangingPunct="1">
                        <a:defRPr sz="2968" kern="1200">
                          <a:solidFill>
                            <a:schemeClr val="dk1"/>
                          </a:solidFill>
                          <a:latin typeface="Aptos" panose="02110004020202020204"/>
                        </a:defRPr>
                      </a:lvl6pPr>
                      <a:lvl7pPr marL="4523811" algn="l" defTabSz="1507937" rtl="0" eaLnBrk="1" latinLnBrk="0" hangingPunct="1">
                        <a:defRPr sz="2968" kern="1200">
                          <a:solidFill>
                            <a:schemeClr val="dk1"/>
                          </a:solidFill>
                          <a:latin typeface="Aptos" panose="02110004020202020204"/>
                        </a:defRPr>
                      </a:lvl7pPr>
                      <a:lvl8pPr marL="5277780" algn="l" defTabSz="1507937" rtl="0" eaLnBrk="1" latinLnBrk="0" hangingPunct="1">
                        <a:defRPr sz="2968" kern="1200">
                          <a:solidFill>
                            <a:schemeClr val="dk1"/>
                          </a:solidFill>
                          <a:latin typeface="Aptos" panose="02110004020202020204"/>
                        </a:defRPr>
                      </a:lvl8pPr>
                      <a:lvl9pPr marL="6031748" algn="l" defTabSz="1507937" rtl="0" eaLnBrk="1" latinLnBrk="0" hangingPunct="1">
                        <a:defRPr sz="2968" kern="1200">
                          <a:solidFill>
                            <a:schemeClr val="dk1"/>
                          </a:solidFill>
                          <a:latin typeface="Aptos" panose="02110004020202020204"/>
                        </a:defRPr>
                      </a:lvl9pPr>
                    </a:lstStyle>
                    <a:p>
                      <a:pPr marL="0" marR="0" lvl="0" indent="0" algn="just" defTabSz="685800" rtl="0" eaLnBrk="1" fontAlgn="auto" latinLnBrk="0" hangingPunct="1">
                        <a:lnSpc>
                          <a:spcPct val="100000"/>
                        </a:lnSpc>
                        <a:spcBef>
                          <a:spcPts val="0"/>
                        </a:spcBef>
                        <a:spcAft>
                          <a:spcPts val="0"/>
                        </a:spcAft>
                        <a:buClrTx/>
                        <a:buSzTx/>
                        <a:buFontTx/>
                        <a:buNone/>
                        <a:tabLst/>
                        <a:defRPr/>
                      </a:pPr>
                      <a:r>
                        <a:rPr lang="en-US" sz="1600" b="0" u="none" strike="noStrike" noProof="0" dirty="0">
                          <a:effectLst/>
                          <a:latin typeface="Verdana" panose="020B0604030504040204" pitchFamily="34" charset="0"/>
                          <a:ea typeface="Verdana" panose="020B0604030504040204" pitchFamily="34" charset="0"/>
                        </a:rPr>
                        <a:t>Implementation of the Welsh Health Circular - Ambulance Handover Guidance - 6 Goals </a:t>
                      </a:r>
                      <a:endParaRPr lang="en-US" sz="1600" b="0" i="0" u="none" strike="noStrike" noProof="0" dirty="0">
                        <a:effectLst/>
                        <a:latin typeface="Verdana" panose="020B0604030504040204" pitchFamily="34" charset="0"/>
                        <a:ea typeface="Verdana" panose="020B0604030504040204" pitchFamily="34" charset="0"/>
                      </a:endParaRPr>
                    </a:p>
                  </a:txBody>
                  <a:tcPr marL="91441" marR="91441"/>
                </a:tc>
                <a:tc>
                  <a:txBody>
                    <a:bodyPr/>
                    <a:lstStyle>
                      <a:lvl1pPr marL="0" algn="l" defTabSz="1507937" rtl="0" eaLnBrk="1" latinLnBrk="0" hangingPunct="1">
                        <a:defRPr sz="2968" kern="1200">
                          <a:solidFill>
                            <a:schemeClr val="dk1"/>
                          </a:solidFill>
                          <a:latin typeface="Aptos" panose="02110004020202020204"/>
                        </a:defRPr>
                      </a:lvl1pPr>
                      <a:lvl2pPr marL="753969" algn="l" defTabSz="1507937" rtl="0" eaLnBrk="1" latinLnBrk="0" hangingPunct="1">
                        <a:defRPr sz="2968" kern="1200">
                          <a:solidFill>
                            <a:schemeClr val="dk1"/>
                          </a:solidFill>
                          <a:latin typeface="Aptos" panose="02110004020202020204"/>
                        </a:defRPr>
                      </a:lvl2pPr>
                      <a:lvl3pPr marL="1507937" algn="l" defTabSz="1507937" rtl="0" eaLnBrk="1" latinLnBrk="0" hangingPunct="1">
                        <a:defRPr sz="2968" kern="1200">
                          <a:solidFill>
                            <a:schemeClr val="dk1"/>
                          </a:solidFill>
                          <a:latin typeface="Aptos" panose="02110004020202020204"/>
                        </a:defRPr>
                      </a:lvl3pPr>
                      <a:lvl4pPr marL="2261906" algn="l" defTabSz="1507937" rtl="0" eaLnBrk="1" latinLnBrk="0" hangingPunct="1">
                        <a:defRPr sz="2968" kern="1200">
                          <a:solidFill>
                            <a:schemeClr val="dk1"/>
                          </a:solidFill>
                          <a:latin typeface="Aptos" panose="02110004020202020204"/>
                        </a:defRPr>
                      </a:lvl4pPr>
                      <a:lvl5pPr marL="3015874" algn="l" defTabSz="1507937" rtl="0" eaLnBrk="1" latinLnBrk="0" hangingPunct="1">
                        <a:defRPr sz="2968" kern="1200">
                          <a:solidFill>
                            <a:schemeClr val="dk1"/>
                          </a:solidFill>
                          <a:latin typeface="Aptos" panose="02110004020202020204"/>
                        </a:defRPr>
                      </a:lvl5pPr>
                      <a:lvl6pPr marL="3769843" algn="l" defTabSz="1507937" rtl="0" eaLnBrk="1" latinLnBrk="0" hangingPunct="1">
                        <a:defRPr sz="2968" kern="1200">
                          <a:solidFill>
                            <a:schemeClr val="dk1"/>
                          </a:solidFill>
                          <a:latin typeface="Aptos" panose="02110004020202020204"/>
                        </a:defRPr>
                      </a:lvl6pPr>
                      <a:lvl7pPr marL="4523811" algn="l" defTabSz="1507937" rtl="0" eaLnBrk="1" latinLnBrk="0" hangingPunct="1">
                        <a:defRPr sz="2968" kern="1200">
                          <a:solidFill>
                            <a:schemeClr val="dk1"/>
                          </a:solidFill>
                          <a:latin typeface="Aptos" panose="02110004020202020204"/>
                        </a:defRPr>
                      </a:lvl7pPr>
                      <a:lvl8pPr marL="5277780" algn="l" defTabSz="1507937" rtl="0" eaLnBrk="1" latinLnBrk="0" hangingPunct="1">
                        <a:defRPr sz="2968" kern="1200">
                          <a:solidFill>
                            <a:schemeClr val="dk1"/>
                          </a:solidFill>
                          <a:latin typeface="Aptos" panose="02110004020202020204"/>
                        </a:defRPr>
                      </a:lvl8pPr>
                      <a:lvl9pPr marL="6031748" algn="l" defTabSz="1507937" rtl="0" eaLnBrk="1" latinLnBrk="0" hangingPunct="1">
                        <a:defRPr sz="2968" kern="1200">
                          <a:solidFill>
                            <a:schemeClr val="dk1"/>
                          </a:solidFill>
                          <a:latin typeface="Aptos" panose="02110004020202020204"/>
                        </a:defRPr>
                      </a:lvl9pPr>
                    </a:lstStyle>
                    <a:p>
                      <a:pPr marL="0" marR="0" lvl="0" indent="0" algn="just" defTabSz="685800" rtl="0" eaLnBrk="1" fontAlgn="auto" latinLnBrk="0" hangingPunct="1">
                        <a:lnSpc>
                          <a:spcPct val="100000"/>
                        </a:lnSpc>
                        <a:spcBef>
                          <a:spcPts val="0"/>
                        </a:spcBef>
                        <a:spcAft>
                          <a:spcPts val="0"/>
                        </a:spcAft>
                        <a:buClrTx/>
                        <a:buSzTx/>
                        <a:buFontTx/>
                        <a:buNone/>
                        <a:tabLst/>
                        <a:defRPr/>
                      </a:pPr>
                      <a:r>
                        <a:rPr lang="en-GB" sz="1600" dirty="0">
                          <a:solidFill>
                            <a:schemeClr val="tx1"/>
                          </a:solidFill>
                          <a:latin typeface="Verdana" panose="020B0604030504040204" pitchFamily="34" charset="0"/>
                          <a:ea typeface="Verdana" panose="020B0604030504040204" pitchFamily="34" charset="0"/>
                        </a:rPr>
                        <a:t>Work underway complete ED Quality Statement priority actions/ positively impact GIRFT SEDIT metrics. 6 Week targeted intervention to reduce overcrowding in ED and improve patient flow. Anglesey Ward temporarily operating as a General Medical ward to  decompress ED and support PDSA cycles namely:  (1) Streamlining ED assessment &amp; direct referrals to medicine; (2) Redesigning the medical assessment model in the AMU (3) Enhancing speciality assessment &amp; patient allocation; (4) Implementing a 7-day SDEC model (5) Applying a consistent criteria to reside</a:t>
                      </a:r>
                    </a:p>
                    <a:p>
                      <a:pPr marL="0" marR="0" lvl="0" indent="0" algn="just" defTabSz="685800" rtl="0" eaLnBrk="1" fontAlgn="auto" latinLnBrk="0" hangingPunct="1">
                        <a:lnSpc>
                          <a:spcPct val="100000"/>
                        </a:lnSpc>
                        <a:spcBef>
                          <a:spcPts val="0"/>
                        </a:spcBef>
                        <a:spcAft>
                          <a:spcPts val="0"/>
                        </a:spcAft>
                        <a:buClrTx/>
                        <a:buSzTx/>
                        <a:buFontTx/>
                        <a:buNone/>
                        <a:tabLst/>
                        <a:defRPr/>
                      </a:pPr>
                      <a:endParaRPr lang="en-GB" sz="1600" dirty="0">
                        <a:solidFill>
                          <a:schemeClr val="tx1"/>
                        </a:solidFill>
                        <a:latin typeface="Verdana" panose="020B0604030504040204" pitchFamily="34" charset="0"/>
                        <a:ea typeface="Verdana" panose="020B0604030504040204" pitchFamily="34" charset="0"/>
                      </a:endParaRPr>
                    </a:p>
                    <a:p>
                      <a:pPr marL="0" marR="0" lvl="0" indent="0" algn="just" defTabSz="685800" rtl="0" eaLnBrk="1" fontAlgn="auto" latinLnBrk="0" hangingPunct="1">
                        <a:lnSpc>
                          <a:spcPct val="100000"/>
                        </a:lnSpc>
                        <a:spcBef>
                          <a:spcPts val="0"/>
                        </a:spcBef>
                        <a:spcAft>
                          <a:spcPts val="0"/>
                        </a:spcAft>
                        <a:buClrTx/>
                        <a:buSzTx/>
                        <a:buFontTx/>
                        <a:buNone/>
                        <a:tabLst/>
                        <a:defRPr/>
                      </a:pPr>
                      <a:r>
                        <a:rPr lang="en-GB" sz="1600" dirty="0">
                          <a:solidFill>
                            <a:schemeClr val="tx1"/>
                          </a:solidFill>
                          <a:latin typeface="Verdana" panose="020B0604030504040204" pitchFamily="34" charset="0"/>
                          <a:ea typeface="Verdana" panose="020B0604030504040204" pitchFamily="34" charset="0"/>
                        </a:rPr>
                        <a:t>A step change improvement in performance has been seen in June since the implementation of PDSA cycles/ decompression of ED activity</a:t>
                      </a:r>
                    </a:p>
                  </a:txBody>
                  <a:tcPr marL="91441" marR="91441"/>
                </a:tc>
                <a:extLst>
                  <a:ext uri="{0D108BD9-81ED-4DB2-BD59-A6C34878D82A}">
                    <a16:rowId xmlns:a16="http://schemas.microsoft.com/office/drawing/2014/main" val="368366072"/>
                  </a:ext>
                </a:extLst>
              </a:tr>
            </a:tbl>
          </a:graphicData>
        </a:graphic>
      </p:graphicFrame>
    </p:spTree>
    <p:extLst>
      <p:ext uri="{BB962C8B-B14F-4D97-AF65-F5344CB8AC3E}">
        <p14:creationId xmlns:p14="http://schemas.microsoft.com/office/powerpoint/2010/main" val="1038795196"/>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458B489-BF06-A970-1B08-5F7D12746FDE}"/>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E4282C52-6BC0-7744-EDBB-9A8B6F8264D5}"/>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C416611F-3D72-DDC1-4D04-3AACDFDD1C95}"/>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59</a:t>
            </a:fld>
            <a:endParaRPr lang="en-GB"/>
          </a:p>
        </p:txBody>
      </p:sp>
      <p:sp>
        <p:nvSpPr>
          <p:cNvPr id="5" name="TextBox 4">
            <a:extLst>
              <a:ext uri="{FF2B5EF4-FFF2-40B4-BE49-F238E27FC236}">
                <a16:creationId xmlns:a16="http://schemas.microsoft.com/office/drawing/2014/main" id="{883F4B01-95F0-7951-B077-F1833F7BEA4E}"/>
              </a:ext>
            </a:extLst>
          </p:cNvPr>
          <p:cNvSpPr txBox="1"/>
          <p:nvPr/>
        </p:nvSpPr>
        <p:spPr>
          <a:xfrm>
            <a:off x="338089" y="110681"/>
            <a:ext cx="6518366" cy="461665"/>
          </a:xfrm>
          <a:prstGeom prst="rect">
            <a:avLst/>
          </a:prstGeom>
          <a:noFill/>
        </p:spPr>
        <p:txBody>
          <a:bodyPr wrap="square" rtlCol="0">
            <a:spAutoFit/>
          </a:bodyPr>
          <a:lstStyle/>
          <a:p>
            <a:pPr defTabSz="457181">
              <a:spcAft>
                <a:spcPts val="599"/>
              </a:spcAft>
              <a:defRPr/>
            </a:pPr>
            <a:r>
              <a:rPr lang="en-GB" sz="2400" b="1" dirty="0">
                <a:solidFill>
                  <a:prstClr val="black"/>
                </a:solidFill>
                <a:latin typeface="Verdana" panose="020B0604030504040204" pitchFamily="34" charset="0"/>
                <a:ea typeface="Verdana" panose="020B0604030504040204" pitchFamily="34" charset="0"/>
              </a:rPr>
              <a:t>Enabling Actions</a:t>
            </a:r>
          </a:p>
        </p:txBody>
      </p:sp>
      <p:graphicFrame>
        <p:nvGraphicFramePr>
          <p:cNvPr id="8" name="Table 7">
            <a:extLst>
              <a:ext uri="{FF2B5EF4-FFF2-40B4-BE49-F238E27FC236}">
                <a16:creationId xmlns:a16="http://schemas.microsoft.com/office/drawing/2014/main" id="{B51E484E-F38E-FE5B-DE5B-15E61C9B52E2}"/>
              </a:ext>
            </a:extLst>
          </p:cNvPr>
          <p:cNvGraphicFramePr>
            <a:graphicFrameLocks noGrp="1"/>
          </p:cNvGraphicFramePr>
          <p:nvPr>
            <p:extLst>
              <p:ext uri="{D42A27DB-BD31-4B8C-83A1-F6EECF244321}">
                <p14:modId xmlns:p14="http://schemas.microsoft.com/office/powerpoint/2010/main" val="1710151351"/>
              </p:ext>
            </p:extLst>
          </p:nvPr>
        </p:nvGraphicFramePr>
        <p:xfrm>
          <a:off x="338088" y="704929"/>
          <a:ext cx="19392155" cy="9064545"/>
        </p:xfrm>
        <a:graphic>
          <a:graphicData uri="http://schemas.openxmlformats.org/drawingml/2006/table">
            <a:tbl>
              <a:tblPr firstRow="1" bandRow="1">
                <a:tableStyleId>{5C22544A-7EE6-4342-B048-85BDC9FD1C3A}</a:tableStyleId>
              </a:tblPr>
              <a:tblGrid>
                <a:gridCol w="918573">
                  <a:extLst>
                    <a:ext uri="{9D8B030D-6E8A-4147-A177-3AD203B41FA5}">
                      <a16:colId xmlns:a16="http://schemas.microsoft.com/office/drawing/2014/main" val="660515521"/>
                    </a:ext>
                  </a:extLst>
                </a:gridCol>
                <a:gridCol w="5181744">
                  <a:extLst>
                    <a:ext uri="{9D8B030D-6E8A-4147-A177-3AD203B41FA5}">
                      <a16:colId xmlns:a16="http://schemas.microsoft.com/office/drawing/2014/main" val="751423695"/>
                    </a:ext>
                  </a:extLst>
                </a:gridCol>
                <a:gridCol w="13291838">
                  <a:extLst>
                    <a:ext uri="{9D8B030D-6E8A-4147-A177-3AD203B41FA5}">
                      <a16:colId xmlns:a16="http://schemas.microsoft.com/office/drawing/2014/main" val="1469752202"/>
                    </a:ext>
                  </a:extLst>
                </a:gridCol>
              </a:tblGrid>
              <a:tr h="405858">
                <a:tc gridSpan="3">
                  <a:txBody>
                    <a:bodyPr/>
                    <a:lstStyle>
                      <a:lvl1pPr marL="0" algn="l" defTabSz="1507937" rtl="0" eaLnBrk="1" latinLnBrk="0" hangingPunct="1">
                        <a:defRPr sz="2968" b="1" kern="1200">
                          <a:solidFill>
                            <a:schemeClr val="lt1"/>
                          </a:solidFill>
                          <a:latin typeface="Aptos" panose="02110004020202020204"/>
                        </a:defRPr>
                      </a:lvl1pPr>
                      <a:lvl2pPr marL="753969" algn="l" defTabSz="1507937" rtl="0" eaLnBrk="1" latinLnBrk="0" hangingPunct="1">
                        <a:defRPr sz="2968" b="1" kern="1200">
                          <a:solidFill>
                            <a:schemeClr val="lt1"/>
                          </a:solidFill>
                          <a:latin typeface="Aptos" panose="02110004020202020204"/>
                        </a:defRPr>
                      </a:lvl2pPr>
                      <a:lvl3pPr marL="1507937" algn="l" defTabSz="1507937" rtl="0" eaLnBrk="1" latinLnBrk="0" hangingPunct="1">
                        <a:defRPr sz="2968" b="1" kern="1200">
                          <a:solidFill>
                            <a:schemeClr val="lt1"/>
                          </a:solidFill>
                          <a:latin typeface="Aptos" panose="02110004020202020204"/>
                        </a:defRPr>
                      </a:lvl3pPr>
                      <a:lvl4pPr marL="2261906" algn="l" defTabSz="1507937" rtl="0" eaLnBrk="1" latinLnBrk="0" hangingPunct="1">
                        <a:defRPr sz="2968" b="1" kern="1200">
                          <a:solidFill>
                            <a:schemeClr val="lt1"/>
                          </a:solidFill>
                          <a:latin typeface="Aptos" panose="02110004020202020204"/>
                        </a:defRPr>
                      </a:lvl4pPr>
                      <a:lvl5pPr marL="3015874" algn="l" defTabSz="1507937" rtl="0" eaLnBrk="1" latinLnBrk="0" hangingPunct="1">
                        <a:defRPr sz="2968" b="1" kern="1200">
                          <a:solidFill>
                            <a:schemeClr val="lt1"/>
                          </a:solidFill>
                          <a:latin typeface="Aptos" panose="02110004020202020204"/>
                        </a:defRPr>
                      </a:lvl5pPr>
                      <a:lvl6pPr marL="3769843" algn="l" defTabSz="1507937" rtl="0" eaLnBrk="1" latinLnBrk="0" hangingPunct="1">
                        <a:defRPr sz="2968" b="1" kern="1200">
                          <a:solidFill>
                            <a:schemeClr val="lt1"/>
                          </a:solidFill>
                          <a:latin typeface="Aptos" panose="02110004020202020204"/>
                        </a:defRPr>
                      </a:lvl6pPr>
                      <a:lvl7pPr marL="4523811" algn="l" defTabSz="1507937" rtl="0" eaLnBrk="1" latinLnBrk="0" hangingPunct="1">
                        <a:defRPr sz="2968" b="1" kern="1200">
                          <a:solidFill>
                            <a:schemeClr val="lt1"/>
                          </a:solidFill>
                          <a:latin typeface="Aptos" panose="02110004020202020204"/>
                        </a:defRPr>
                      </a:lvl7pPr>
                      <a:lvl8pPr marL="5277780" algn="l" defTabSz="1507937" rtl="0" eaLnBrk="1" latinLnBrk="0" hangingPunct="1">
                        <a:defRPr sz="2968" b="1" kern="1200">
                          <a:solidFill>
                            <a:schemeClr val="lt1"/>
                          </a:solidFill>
                          <a:latin typeface="Aptos" panose="02110004020202020204"/>
                        </a:defRPr>
                      </a:lvl8pPr>
                      <a:lvl9pPr marL="6031748" algn="l" defTabSz="1507937" rtl="0" eaLnBrk="1" latinLnBrk="0" hangingPunct="1">
                        <a:defRPr sz="2968" b="1" kern="1200">
                          <a:solidFill>
                            <a:schemeClr val="lt1"/>
                          </a:solidFill>
                          <a:latin typeface="Aptos" panose="02110004020202020204"/>
                        </a:defRPr>
                      </a:lvl9pPr>
                    </a:lstStyle>
                    <a:p>
                      <a:r>
                        <a:rPr lang="en-GB" sz="1800" dirty="0">
                          <a:latin typeface="Verdana" panose="020B0604030504040204" pitchFamily="34" charset="0"/>
                          <a:ea typeface="Verdana" panose="020B0604030504040204" pitchFamily="34" charset="0"/>
                        </a:rPr>
                        <a:t>Operational  Productivity and Efficiency – Urgent and Emergency Care</a:t>
                      </a:r>
                    </a:p>
                  </a:txBody>
                  <a:tcPr marL="91441" marR="91441" anchor="ct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3969127485"/>
                  </a:ext>
                </a:extLst>
              </a:tr>
              <a:tr h="664130">
                <a:tc gridSpan="3">
                  <a:txBody>
                    <a:bodyPr/>
                    <a:lstStyle>
                      <a:lvl1pPr marL="0" algn="l" defTabSz="1507937" rtl="0" eaLnBrk="1" latinLnBrk="0" hangingPunct="1">
                        <a:defRPr sz="2968" kern="1200">
                          <a:solidFill>
                            <a:schemeClr val="dk1"/>
                          </a:solidFill>
                          <a:latin typeface="Aptos" panose="02110004020202020204"/>
                        </a:defRPr>
                      </a:lvl1pPr>
                      <a:lvl2pPr marL="753969" algn="l" defTabSz="1507937" rtl="0" eaLnBrk="1" latinLnBrk="0" hangingPunct="1">
                        <a:defRPr sz="2968" kern="1200">
                          <a:solidFill>
                            <a:schemeClr val="dk1"/>
                          </a:solidFill>
                          <a:latin typeface="Aptos" panose="02110004020202020204"/>
                        </a:defRPr>
                      </a:lvl2pPr>
                      <a:lvl3pPr marL="1507937" algn="l" defTabSz="1507937" rtl="0" eaLnBrk="1" latinLnBrk="0" hangingPunct="1">
                        <a:defRPr sz="2968" kern="1200">
                          <a:solidFill>
                            <a:schemeClr val="dk1"/>
                          </a:solidFill>
                          <a:latin typeface="Aptos" panose="02110004020202020204"/>
                        </a:defRPr>
                      </a:lvl3pPr>
                      <a:lvl4pPr marL="2261906" algn="l" defTabSz="1507937" rtl="0" eaLnBrk="1" latinLnBrk="0" hangingPunct="1">
                        <a:defRPr sz="2968" kern="1200">
                          <a:solidFill>
                            <a:schemeClr val="dk1"/>
                          </a:solidFill>
                          <a:latin typeface="Aptos" panose="02110004020202020204"/>
                        </a:defRPr>
                      </a:lvl4pPr>
                      <a:lvl5pPr marL="3015874" algn="l" defTabSz="1507937" rtl="0" eaLnBrk="1" latinLnBrk="0" hangingPunct="1">
                        <a:defRPr sz="2968" kern="1200">
                          <a:solidFill>
                            <a:schemeClr val="dk1"/>
                          </a:solidFill>
                          <a:latin typeface="Aptos" panose="02110004020202020204"/>
                        </a:defRPr>
                      </a:lvl5pPr>
                      <a:lvl6pPr marL="3769843" algn="l" defTabSz="1507937" rtl="0" eaLnBrk="1" latinLnBrk="0" hangingPunct="1">
                        <a:defRPr sz="2968" kern="1200">
                          <a:solidFill>
                            <a:schemeClr val="dk1"/>
                          </a:solidFill>
                          <a:latin typeface="Aptos" panose="02110004020202020204"/>
                        </a:defRPr>
                      </a:lvl6pPr>
                      <a:lvl7pPr marL="4523811" algn="l" defTabSz="1507937" rtl="0" eaLnBrk="1" latinLnBrk="0" hangingPunct="1">
                        <a:defRPr sz="2968" kern="1200">
                          <a:solidFill>
                            <a:schemeClr val="dk1"/>
                          </a:solidFill>
                          <a:latin typeface="Aptos" panose="02110004020202020204"/>
                        </a:defRPr>
                      </a:lvl7pPr>
                      <a:lvl8pPr marL="5277780" algn="l" defTabSz="1507937" rtl="0" eaLnBrk="1" latinLnBrk="0" hangingPunct="1">
                        <a:defRPr sz="2968" kern="1200">
                          <a:solidFill>
                            <a:schemeClr val="dk1"/>
                          </a:solidFill>
                          <a:latin typeface="Aptos" panose="02110004020202020204"/>
                        </a:defRPr>
                      </a:lvl8pPr>
                      <a:lvl9pPr marL="6031748" algn="l" defTabSz="1507937" rtl="0" eaLnBrk="1" latinLnBrk="0" hangingPunct="1">
                        <a:defRPr sz="2968" kern="1200">
                          <a:solidFill>
                            <a:schemeClr val="dk1"/>
                          </a:solidFill>
                          <a:latin typeface="Aptos" panose="02110004020202020204"/>
                        </a:defRPr>
                      </a:lvl9pPr>
                    </a:lstStyle>
                    <a:p>
                      <a:r>
                        <a:rPr lang="en-US" sz="1800" b="1" dirty="0">
                          <a:latin typeface="Verdana" panose="020B0604030504040204" pitchFamily="34" charset="0"/>
                          <a:ea typeface="Verdana" panose="020B0604030504040204" pitchFamily="34" charset="0"/>
                        </a:rPr>
                        <a:t>Improve timely access to care, reducing the length of wait in key areas of the UEC stream through addressing variation </a:t>
                      </a:r>
                      <a:endParaRPr lang="en-GB" sz="1800" b="1" dirty="0">
                        <a:latin typeface="Verdana" panose="020B0604030504040204" pitchFamily="34" charset="0"/>
                        <a:ea typeface="Verdana" panose="020B0604030504040204" pitchFamily="34" charset="0"/>
                      </a:endParaRPr>
                    </a:p>
                  </a:txBody>
                  <a:tcPr marL="91441" marR="91441"/>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4223790837"/>
                  </a:ext>
                </a:extLst>
              </a:tr>
              <a:tr h="2341219">
                <a:tc gridSpan="3">
                  <a:txBody>
                    <a:bodyPr/>
                    <a:lstStyle>
                      <a:lvl1pPr marL="0" algn="l" defTabSz="1507937" rtl="0" eaLnBrk="1" latinLnBrk="0" hangingPunct="1">
                        <a:defRPr sz="2968" kern="1200">
                          <a:solidFill>
                            <a:schemeClr val="dk1"/>
                          </a:solidFill>
                          <a:latin typeface="Aptos" panose="02110004020202020204"/>
                        </a:defRPr>
                      </a:lvl1pPr>
                      <a:lvl2pPr marL="753969" algn="l" defTabSz="1507937" rtl="0" eaLnBrk="1" latinLnBrk="0" hangingPunct="1">
                        <a:defRPr sz="2968" kern="1200">
                          <a:solidFill>
                            <a:schemeClr val="dk1"/>
                          </a:solidFill>
                          <a:latin typeface="Aptos" panose="02110004020202020204"/>
                        </a:defRPr>
                      </a:lvl2pPr>
                      <a:lvl3pPr marL="1507937" algn="l" defTabSz="1507937" rtl="0" eaLnBrk="1" latinLnBrk="0" hangingPunct="1">
                        <a:defRPr sz="2968" kern="1200">
                          <a:solidFill>
                            <a:schemeClr val="dk1"/>
                          </a:solidFill>
                          <a:latin typeface="Aptos" panose="02110004020202020204"/>
                        </a:defRPr>
                      </a:lvl3pPr>
                      <a:lvl4pPr marL="2261906" algn="l" defTabSz="1507937" rtl="0" eaLnBrk="1" latinLnBrk="0" hangingPunct="1">
                        <a:defRPr sz="2968" kern="1200">
                          <a:solidFill>
                            <a:schemeClr val="dk1"/>
                          </a:solidFill>
                          <a:latin typeface="Aptos" panose="02110004020202020204"/>
                        </a:defRPr>
                      </a:lvl4pPr>
                      <a:lvl5pPr marL="3015874" algn="l" defTabSz="1507937" rtl="0" eaLnBrk="1" latinLnBrk="0" hangingPunct="1">
                        <a:defRPr sz="2968" kern="1200">
                          <a:solidFill>
                            <a:schemeClr val="dk1"/>
                          </a:solidFill>
                          <a:latin typeface="Aptos" panose="02110004020202020204"/>
                        </a:defRPr>
                      </a:lvl5pPr>
                      <a:lvl6pPr marL="3769843" algn="l" defTabSz="1507937" rtl="0" eaLnBrk="1" latinLnBrk="0" hangingPunct="1">
                        <a:defRPr sz="2968" kern="1200">
                          <a:solidFill>
                            <a:schemeClr val="dk1"/>
                          </a:solidFill>
                          <a:latin typeface="Aptos" panose="02110004020202020204"/>
                        </a:defRPr>
                      </a:lvl6pPr>
                      <a:lvl7pPr marL="4523811" algn="l" defTabSz="1507937" rtl="0" eaLnBrk="1" latinLnBrk="0" hangingPunct="1">
                        <a:defRPr sz="2968" kern="1200">
                          <a:solidFill>
                            <a:schemeClr val="dk1"/>
                          </a:solidFill>
                          <a:latin typeface="Aptos" panose="02110004020202020204"/>
                        </a:defRPr>
                      </a:lvl7pPr>
                      <a:lvl8pPr marL="5277780" algn="l" defTabSz="1507937" rtl="0" eaLnBrk="1" latinLnBrk="0" hangingPunct="1">
                        <a:defRPr sz="2968" kern="1200">
                          <a:solidFill>
                            <a:schemeClr val="dk1"/>
                          </a:solidFill>
                          <a:latin typeface="Aptos" panose="02110004020202020204"/>
                        </a:defRPr>
                      </a:lvl8pPr>
                      <a:lvl9pPr marL="6031748" algn="l" defTabSz="1507937" rtl="0" eaLnBrk="1" latinLnBrk="0" hangingPunct="1">
                        <a:defRPr sz="2968" kern="1200">
                          <a:solidFill>
                            <a:schemeClr val="dk1"/>
                          </a:solidFill>
                          <a:latin typeface="Aptos" panose="02110004020202020204"/>
                        </a:defRPr>
                      </a:lvl9pPr>
                    </a:lstStyle>
                    <a:p>
                      <a:pPr algn="just"/>
                      <a:r>
                        <a:rPr lang="en-GB" sz="2000" b="0" dirty="0">
                          <a:solidFill>
                            <a:srgbClr val="333333"/>
                          </a:solidFill>
                          <a:effectLst/>
                          <a:latin typeface="Verdana" panose="020B0604030504040204" pitchFamily="34" charset="0"/>
                          <a:ea typeface="Verdana" panose="020B0604030504040204" pitchFamily="34" charset="0"/>
                        </a:rPr>
                        <a:t>Delivery of the Urgent Emergency Care (UEC) Enabling Actions are firmly embedded in the Health Board UEC 6 Goals Programme. We will implement key initiatives aimed at enhancing patient care and operational efficiency. The focus on falls and breathing problems will drive the reworking of pre-hospital pathways, ensuring timely access to respiratory services. Additionally, management of frailty will be expanded to prevent unnecessary pre-hospital admissions, thereby optimising resource allocation. Improvements to front door services will streamline patient flow, enhancing operational management across the board. A comprehensive review of the beds will be undertaken as part of a Health Board-wide assessment of bed provision. Furthermore, working with our partners in the Local Authorities through the RPB, the ‘Discharge to Recover &amp; Assess’ model will ensure patients receive appropriate care and support during recovery, reinforcing the commitment to patient experience improvement.</a:t>
                      </a:r>
                      <a:endParaRPr lang="en-GB" sz="2000" dirty="0">
                        <a:latin typeface="Verdana" panose="020B0604030504040204" pitchFamily="34" charset="0"/>
                        <a:ea typeface="Verdana" panose="020B0604030504040204" pitchFamily="34" charset="0"/>
                      </a:endParaRPr>
                    </a:p>
                  </a:txBody>
                  <a:tcPr marL="91441" marR="91441" anchor="ct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3284688335"/>
                  </a:ext>
                </a:extLst>
              </a:tr>
              <a:tr h="405858">
                <a:tc gridSpan="3">
                  <a:txBody>
                    <a:bodyPr/>
                    <a:lstStyle>
                      <a:lvl1pPr marL="0" algn="l" defTabSz="1507937" rtl="0" eaLnBrk="1" latinLnBrk="0" hangingPunct="1">
                        <a:defRPr sz="2968" kern="1200">
                          <a:solidFill>
                            <a:schemeClr val="dk1"/>
                          </a:solidFill>
                          <a:latin typeface="Aptos" panose="02110004020202020204"/>
                        </a:defRPr>
                      </a:lvl1pPr>
                      <a:lvl2pPr marL="753969" algn="l" defTabSz="1507937" rtl="0" eaLnBrk="1" latinLnBrk="0" hangingPunct="1">
                        <a:defRPr sz="2968" kern="1200">
                          <a:solidFill>
                            <a:schemeClr val="dk1"/>
                          </a:solidFill>
                          <a:latin typeface="Aptos" panose="02110004020202020204"/>
                        </a:defRPr>
                      </a:lvl2pPr>
                      <a:lvl3pPr marL="1507937" algn="l" defTabSz="1507937" rtl="0" eaLnBrk="1" latinLnBrk="0" hangingPunct="1">
                        <a:defRPr sz="2968" kern="1200">
                          <a:solidFill>
                            <a:schemeClr val="dk1"/>
                          </a:solidFill>
                          <a:latin typeface="Aptos" panose="02110004020202020204"/>
                        </a:defRPr>
                      </a:lvl3pPr>
                      <a:lvl4pPr marL="2261906" algn="l" defTabSz="1507937" rtl="0" eaLnBrk="1" latinLnBrk="0" hangingPunct="1">
                        <a:defRPr sz="2968" kern="1200">
                          <a:solidFill>
                            <a:schemeClr val="dk1"/>
                          </a:solidFill>
                          <a:latin typeface="Aptos" panose="02110004020202020204"/>
                        </a:defRPr>
                      </a:lvl4pPr>
                      <a:lvl5pPr marL="3015874" algn="l" defTabSz="1507937" rtl="0" eaLnBrk="1" latinLnBrk="0" hangingPunct="1">
                        <a:defRPr sz="2968" kern="1200">
                          <a:solidFill>
                            <a:schemeClr val="dk1"/>
                          </a:solidFill>
                          <a:latin typeface="Aptos" panose="02110004020202020204"/>
                        </a:defRPr>
                      </a:lvl5pPr>
                      <a:lvl6pPr marL="3769843" algn="l" defTabSz="1507937" rtl="0" eaLnBrk="1" latinLnBrk="0" hangingPunct="1">
                        <a:defRPr sz="2968" kern="1200">
                          <a:solidFill>
                            <a:schemeClr val="dk1"/>
                          </a:solidFill>
                          <a:latin typeface="Aptos" panose="02110004020202020204"/>
                        </a:defRPr>
                      </a:lvl6pPr>
                      <a:lvl7pPr marL="4523811" algn="l" defTabSz="1507937" rtl="0" eaLnBrk="1" latinLnBrk="0" hangingPunct="1">
                        <a:defRPr sz="2968" kern="1200">
                          <a:solidFill>
                            <a:schemeClr val="dk1"/>
                          </a:solidFill>
                          <a:latin typeface="Aptos" panose="02110004020202020204"/>
                        </a:defRPr>
                      </a:lvl7pPr>
                      <a:lvl8pPr marL="5277780" algn="l" defTabSz="1507937" rtl="0" eaLnBrk="1" latinLnBrk="0" hangingPunct="1">
                        <a:defRPr sz="2968" kern="1200">
                          <a:solidFill>
                            <a:schemeClr val="dk1"/>
                          </a:solidFill>
                          <a:latin typeface="Aptos" panose="02110004020202020204"/>
                        </a:defRPr>
                      </a:lvl8pPr>
                      <a:lvl9pPr marL="6031748" algn="l" defTabSz="1507937" rtl="0" eaLnBrk="1" latinLnBrk="0" hangingPunct="1">
                        <a:defRPr sz="2968" kern="1200">
                          <a:solidFill>
                            <a:schemeClr val="dk1"/>
                          </a:solidFill>
                          <a:latin typeface="Aptos" panose="02110004020202020204"/>
                        </a:defRPr>
                      </a:lvl9pPr>
                    </a:lstStyle>
                    <a:p>
                      <a:pPr algn="just"/>
                      <a:r>
                        <a:rPr lang="en-GB" sz="1800" b="1" dirty="0">
                          <a:latin typeface="Verdana" panose="020B0604030504040204" pitchFamily="34" charset="0"/>
                          <a:ea typeface="Verdana" panose="020B0604030504040204" pitchFamily="34" charset="0"/>
                        </a:rPr>
                        <a:t>SBUHB Baseline Information</a:t>
                      </a:r>
                    </a:p>
                  </a:txBody>
                  <a:tcPr marL="91441" marR="91441" anchor="ct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2838835358"/>
                  </a:ext>
                </a:extLst>
              </a:tr>
              <a:tr h="436757">
                <a:tc>
                  <a:txBody>
                    <a:bodyPr/>
                    <a:lstStyle>
                      <a:lvl1pPr marL="0" algn="l" defTabSz="1507937" rtl="0" eaLnBrk="1" latinLnBrk="0" hangingPunct="1">
                        <a:defRPr sz="2968" kern="1200">
                          <a:solidFill>
                            <a:schemeClr val="dk1"/>
                          </a:solidFill>
                          <a:latin typeface="Aptos" panose="02110004020202020204"/>
                        </a:defRPr>
                      </a:lvl1pPr>
                      <a:lvl2pPr marL="753969" algn="l" defTabSz="1507937" rtl="0" eaLnBrk="1" latinLnBrk="0" hangingPunct="1">
                        <a:defRPr sz="2968" kern="1200">
                          <a:solidFill>
                            <a:schemeClr val="dk1"/>
                          </a:solidFill>
                          <a:latin typeface="Aptos" panose="02110004020202020204"/>
                        </a:defRPr>
                      </a:lvl2pPr>
                      <a:lvl3pPr marL="1507937" algn="l" defTabSz="1507937" rtl="0" eaLnBrk="1" latinLnBrk="0" hangingPunct="1">
                        <a:defRPr sz="2968" kern="1200">
                          <a:solidFill>
                            <a:schemeClr val="dk1"/>
                          </a:solidFill>
                          <a:latin typeface="Aptos" panose="02110004020202020204"/>
                        </a:defRPr>
                      </a:lvl3pPr>
                      <a:lvl4pPr marL="2261906" algn="l" defTabSz="1507937" rtl="0" eaLnBrk="1" latinLnBrk="0" hangingPunct="1">
                        <a:defRPr sz="2968" kern="1200">
                          <a:solidFill>
                            <a:schemeClr val="dk1"/>
                          </a:solidFill>
                          <a:latin typeface="Aptos" panose="02110004020202020204"/>
                        </a:defRPr>
                      </a:lvl4pPr>
                      <a:lvl5pPr marL="3015874" algn="l" defTabSz="1507937" rtl="0" eaLnBrk="1" latinLnBrk="0" hangingPunct="1">
                        <a:defRPr sz="2968" kern="1200">
                          <a:solidFill>
                            <a:schemeClr val="dk1"/>
                          </a:solidFill>
                          <a:latin typeface="Aptos" panose="02110004020202020204"/>
                        </a:defRPr>
                      </a:lvl5pPr>
                      <a:lvl6pPr marL="3769843" algn="l" defTabSz="1507937" rtl="0" eaLnBrk="1" latinLnBrk="0" hangingPunct="1">
                        <a:defRPr sz="2968" kern="1200">
                          <a:solidFill>
                            <a:schemeClr val="dk1"/>
                          </a:solidFill>
                          <a:latin typeface="Aptos" panose="02110004020202020204"/>
                        </a:defRPr>
                      </a:lvl6pPr>
                      <a:lvl7pPr marL="4523811" algn="l" defTabSz="1507937" rtl="0" eaLnBrk="1" latinLnBrk="0" hangingPunct="1">
                        <a:defRPr sz="2968" kern="1200">
                          <a:solidFill>
                            <a:schemeClr val="dk1"/>
                          </a:solidFill>
                          <a:latin typeface="Aptos" panose="02110004020202020204"/>
                        </a:defRPr>
                      </a:lvl7pPr>
                      <a:lvl8pPr marL="5277780" algn="l" defTabSz="1507937" rtl="0" eaLnBrk="1" latinLnBrk="0" hangingPunct="1">
                        <a:defRPr sz="2968" kern="1200">
                          <a:solidFill>
                            <a:schemeClr val="dk1"/>
                          </a:solidFill>
                          <a:latin typeface="Aptos" panose="02110004020202020204"/>
                        </a:defRPr>
                      </a:lvl8pPr>
                      <a:lvl9pPr marL="6031748" algn="l" defTabSz="1507937" rtl="0" eaLnBrk="1" latinLnBrk="0" hangingPunct="1">
                        <a:defRPr sz="2968" kern="1200">
                          <a:solidFill>
                            <a:schemeClr val="dk1"/>
                          </a:solidFill>
                          <a:latin typeface="Aptos" panose="02110004020202020204"/>
                        </a:defRPr>
                      </a:lvl9pPr>
                    </a:lstStyle>
                    <a:p>
                      <a:pPr algn="just"/>
                      <a:r>
                        <a:rPr lang="en-GB" sz="2000" b="1" dirty="0">
                          <a:latin typeface="Verdana" panose="020B0604030504040204" pitchFamily="34" charset="0"/>
                          <a:ea typeface="Verdana" panose="020B0604030504040204" pitchFamily="34" charset="0"/>
                        </a:rPr>
                        <a:t>#</a:t>
                      </a:r>
                    </a:p>
                  </a:txBody>
                  <a:tcPr marL="91441" marR="91441" anchor="ctr"/>
                </a:tc>
                <a:tc>
                  <a:txBody>
                    <a:bodyPr/>
                    <a:lstStyle>
                      <a:lvl1pPr marL="0" algn="l" defTabSz="1507937" rtl="0" eaLnBrk="1" latinLnBrk="0" hangingPunct="1">
                        <a:defRPr sz="2968" kern="1200">
                          <a:solidFill>
                            <a:schemeClr val="dk1"/>
                          </a:solidFill>
                          <a:latin typeface="Aptos" panose="02110004020202020204"/>
                        </a:defRPr>
                      </a:lvl1pPr>
                      <a:lvl2pPr marL="753969" algn="l" defTabSz="1507937" rtl="0" eaLnBrk="1" latinLnBrk="0" hangingPunct="1">
                        <a:defRPr sz="2968" kern="1200">
                          <a:solidFill>
                            <a:schemeClr val="dk1"/>
                          </a:solidFill>
                          <a:latin typeface="Aptos" panose="02110004020202020204"/>
                        </a:defRPr>
                      </a:lvl2pPr>
                      <a:lvl3pPr marL="1507937" algn="l" defTabSz="1507937" rtl="0" eaLnBrk="1" latinLnBrk="0" hangingPunct="1">
                        <a:defRPr sz="2968" kern="1200">
                          <a:solidFill>
                            <a:schemeClr val="dk1"/>
                          </a:solidFill>
                          <a:latin typeface="Aptos" panose="02110004020202020204"/>
                        </a:defRPr>
                      </a:lvl3pPr>
                      <a:lvl4pPr marL="2261906" algn="l" defTabSz="1507937" rtl="0" eaLnBrk="1" latinLnBrk="0" hangingPunct="1">
                        <a:defRPr sz="2968" kern="1200">
                          <a:solidFill>
                            <a:schemeClr val="dk1"/>
                          </a:solidFill>
                          <a:latin typeface="Aptos" panose="02110004020202020204"/>
                        </a:defRPr>
                      </a:lvl4pPr>
                      <a:lvl5pPr marL="3015874" algn="l" defTabSz="1507937" rtl="0" eaLnBrk="1" latinLnBrk="0" hangingPunct="1">
                        <a:defRPr sz="2968" kern="1200">
                          <a:solidFill>
                            <a:schemeClr val="dk1"/>
                          </a:solidFill>
                          <a:latin typeface="Aptos" panose="02110004020202020204"/>
                        </a:defRPr>
                      </a:lvl5pPr>
                      <a:lvl6pPr marL="3769843" algn="l" defTabSz="1507937" rtl="0" eaLnBrk="1" latinLnBrk="0" hangingPunct="1">
                        <a:defRPr sz="2968" kern="1200">
                          <a:solidFill>
                            <a:schemeClr val="dk1"/>
                          </a:solidFill>
                          <a:latin typeface="Aptos" panose="02110004020202020204"/>
                        </a:defRPr>
                      </a:lvl6pPr>
                      <a:lvl7pPr marL="4523811" algn="l" defTabSz="1507937" rtl="0" eaLnBrk="1" latinLnBrk="0" hangingPunct="1">
                        <a:defRPr sz="2968" kern="1200">
                          <a:solidFill>
                            <a:schemeClr val="dk1"/>
                          </a:solidFill>
                          <a:latin typeface="Aptos" panose="02110004020202020204"/>
                        </a:defRPr>
                      </a:lvl7pPr>
                      <a:lvl8pPr marL="5277780" algn="l" defTabSz="1507937" rtl="0" eaLnBrk="1" latinLnBrk="0" hangingPunct="1">
                        <a:defRPr sz="2968" kern="1200">
                          <a:solidFill>
                            <a:schemeClr val="dk1"/>
                          </a:solidFill>
                          <a:latin typeface="Aptos" panose="02110004020202020204"/>
                        </a:defRPr>
                      </a:lvl8pPr>
                      <a:lvl9pPr marL="6031748" algn="l" defTabSz="1507937" rtl="0" eaLnBrk="1" latinLnBrk="0" hangingPunct="1">
                        <a:defRPr sz="2968" kern="1200">
                          <a:solidFill>
                            <a:schemeClr val="dk1"/>
                          </a:solidFill>
                          <a:latin typeface="Aptos" panose="02110004020202020204"/>
                        </a:defRPr>
                      </a:lvl9pPr>
                    </a:lstStyle>
                    <a:p>
                      <a:pPr algn="just"/>
                      <a:r>
                        <a:rPr lang="en-GB" sz="1800" b="1" dirty="0">
                          <a:latin typeface="Verdana" panose="020B0604030504040204" pitchFamily="34" charset="0"/>
                          <a:ea typeface="Verdana" panose="020B0604030504040204" pitchFamily="34" charset="0"/>
                        </a:rPr>
                        <a:t>Enabling Action</a:t>
                      </a:r>
                    </a:p>
                  </a:txBody>
                  <a:tcPr marL="91441" marR="91441" anchor="ctr"/>
                </a:tc>
                <a:tc>
                  <a:txBody>
                    <a:bodyPr/>
                    <a:lstStyle>
                      <a:lvl1pPr marL="0" algn="l" defTabSz="1507937" rtl="0" eaLnBrk="1" latinLnBrk="0" hangingPunct="1">
                        <a:defRPr sz="2968" kern="1200">
                          <a:solidFill>
                            <a:schemeClr val="dk1"/>
                          </a:solidFill>
                          <a:latin typeface="Aptos" panose="02110004020202020204"/>
                        </a:defRPr>
                      </a:lvl1pPr>
                      <a:lvl2pPr marL="753969" algn="l" defTabSz="1507937" rtl="0" eaLnBrk="1" latinLnBrk="0" hangingPunct="1">
                        <a:defRPr sz="2968" kern="1200">
                          <a:solidFill>
                            <a:schemeClr val="dk1"/>
                          </a:solidFill>
                          <a:latin typeface="Aptos" panose="02110004020202020204"/>
                        </a:defRPr>
                      </a:lvl2pPr>
                      <a:lvl3pPr marL="1507937" algn="l" defTabSz="1507937" rtl="0" eaLnBrk="1" latinLnBrk="0" hangingPunct="1">
                        <a:defRPr sz="2968" kern="1200">
                          <a:solidFill>
                            <a:schemeClr val="dk1"/>
                          </a:solidFill>
                          <a:latin typeface="Aptos" panose="02110004020202020204"/>
                        </a:defRPr>
                      </a:lvl3pPr>
                      <a:lvl4pPr marL="2261906" algn="l" defTabSz="1507937" rtl="0" eaLnBrk="1" latinLnBrk="0" hangingPunct="1">
                        <a:defRPr sz="2968" kern="1200">
                          <a:solidFill>
                            <a:schemeClr val="dk1"/>
                          </a:solidFill>
                          <a:latin typeface="Aptos" panose="02110004020202020204"/>
                        </a:defRPr>
                      </a:lvl4pPr>
                      <a:lvl5pPr marL="3015874" algn="l" defTabSz="1507937" rtl="0" eaLnBrk="1" latinLnBrk="0" hangingPunct="1">
                        <a:defRPr sz="2968" kern="1200">
                          <a:solidFill>
                            <a:schemeClr val="dk1"/>
                          </a:solidFill>
                          <a:latin typeface="Aptos" panose="02110004020202020204"/>
                        </a:defRPr>
                      </a:lvl5pPr>
                      <a:lvl6pPr marL="3769843" algn="l" defTabSz="1507937" rtl="0" eaLnBrk="1" latinLnBrk="0" hangingPunct="1">
                        <a:defRPr sz="2968" kern="1200">
                          <a:solidFill>
                            <a:schemeClr val="dk1"/>
                          </a:solidFill>
                          <a:latin typeface="Aptos" panose="02110004020202020204"/>
                        </a:defRPr>
                      </a:lvl6pPr>
                      <a:lvl7pPr marL="4523811" algn="l" defTabSz="1507937" rtl="0" eaLnBrk="1" latinLnBrk="0" hangingPunct="1">
                        <a:defRPr sz="2968" kern="1200">
                          <a:solidFill>
                            <a:schemeClr val="dk1"/>
                          </a:solidFill>
                          <a:latin typeface="Aptos" panose="02110004020202020204"/>
                        </a:defRPr>
                      </a:lvl7pPr>
                      <a:lvl8pPr marL="5277780" algn="l" defTabSz="1507937" rtl="0" eaLnBrk="1" latinLnBrk="0" hangingPunct="1">
                        <a:defRPr sz="2968" kern="1200">
                          <a:solidFill>
                            <a:schemeClr val="dk1"/>
                          </a:solidFill>
                          <a:latin typeface="Aptos" panose="02110004020202020204"/>
                        </a:defRPr>
                      </a:lvl8pPr>
                      <a:lvl9pPr marL="6031748" algn="l" defTabSz="1507937" rtl="0" eaLnBrk="1" latinLnBrk="0" hangingPunct="1">
                        <a:defRPr sz="2968" kern="1200">
                          <a:solidFill>
                            <a:schemeClr val="dk1"/>
                          </a:solidFill>
                          <a:latin typeface="Aptos" panose="02110004020202020204"/>
                        </a:defRPr>
                      </a:lvl9pPr>
                    </a:lstStyle>
                    <a:p>
                      <a:pPr algn="just"/>
                      <a:r>
                        <a:rPr lang="en-GB" sz="1800" b="1" dirty="0">
                          <a:latin typeface="Verdana" panose="020B0604030504040204" pitchFamily="34" charset="0"/>
                          <a:ea typeface="Verdana" panose="020B0604030504040204" pitchFamily="34" charset="0"/>
                        </a:rPr>
                        <a:t>Current position (July 2025)</a:t>
                      </a:r>
                    </a:p>
                  </a:txBody>
                  <a:tcPr marL="91441" marR="91441" anchor="ctr"/>
                </a:tc>
                <a:extLst>
                  <a:ext uri="{0D108BD9-81ED-4DB2-BD59-A6C34878D82A}">
                    <a16:rowId xmlns:a16="http://schemas.microsoft.com/office/drawing/2014/main" val="1241476534"/>
                  </a:ext>
                </a:extLst>
              </a:tr>
              <a:tr h="2116718">
                <a:tc>
                  <a:txBody>
                    <a:bodyPr/>
                    <a:lstStyle>
                      <a:lvl1pPr marL="0" algn="l" defTabSz="1507937" rtl="0" eaLnBrk="1" latinLnBrk="0" hangingPunct="1">
                        <a:defRPr sz="2968" kern="1200">
                          <a:solidFill>
                            <a:schemeClr val="dk1"/>
                          </a:solidFill>
                          <a:latin typeface="Aptos" panose="02110004020202020204"/>
                        </a:defRPr>
                      </a:lvl1pPr>
                      <a:lvl2pPr marL="753969" algn="l" defTabSz="1507937" rtl="0" eaLnBrk="1" latinLnBrk="0" hangingPunct="1">
                        <a:defRPr sz="2968" kern="1200">
                          <a:solidFill>
                            <a:schemeClr val="dk1"/>
                          </a:solidFill>
                          <a:latin typeface="Aptos" panose="02110004020202020204"/>
                        </a:defRPr>
                      </a:lvl2pPr>
                      <a:lvl3pPr marL="1507937" algn="l" defTabSz="1507937" rtl="0" eaLnBrk="1" latinLnBrk="0" hangingPunct="1">
                        <a:defRPr sz="2968" kern="1200">
                          <a:solidFill>
                            <a:schemeClr val="dk1"/>
                          </a:solidFill>
                          <a:latin typeface="Aptos" panose="02110004020202020204"/>
                        </a:defRPr>
                      </a:lvl3pPr>
                      <a:lvl4pPr marL="2261906" algn="l" defTabSz="1507937" rtl="0" eaLnBrk="1" latinLnBrk="0" hangingPunct="1">
                        <a:defRPr sz="2968" kern="1200">
                          <a:solidFill>
                            <a:schemeClr val="dk1"/>
                          </a:solidFill>
                          <a:latin typeface="Aptos" panose="02110004020202020204"/>
                        </a:defRPr>
                      </a:lvl4pPr>
                      <a:lvl5pPr marL="3015874" algn="l" defTabSz="1507937" rtl="0" eaLnBrk="1" latinLnBrk="0" hangingPunct="1">
                        <a:defRPr sz="2968" kern="1200">
                          <a:solidFill>
                            <a:schemeClr val="dk1"/>
                          </a:solidFill>
                          <a:latin typeface="Aptos" panose="02110004020202020204"/>
                        </a:defRPr>
                      </a:lvl5pPr>
                      <a:lvl6pPr marL="3769843" algn="l" defTabSz="1507937" rtl="0" eaLnBrk="1" latinLnBrk="0" hangingPunct="1">
                        <a:defRPr sz="2968" kern="1200">
                          <a:solidFill>
                            <a:schemeClr val="dk1"/>
                          </a:solidFill>
                          <a:latin typeface="Aptos" panose="02110004020202020204"/>
                        </a:defRPr>
                      </a:lvl6pPr>
                      <a:lvl7pPr marL="4523811" algn="l" defTabSz="1507937" rtl="0" eaLnBrk="1" latinLnBrk="0" hangingPunct="1">
                        <a:defRPr sz="2968" kern="1200">
                          <a:solidFill>
                            <a:schemeClr val="dk1"/>
                          </a:solidFill>
                          <a:latin typeface="Aptos" panose="02110004020202020204"/>
                        </a:defRPr>
                      </a:lvl7pPr>
                      <a:lvl8pPr marL="5277780" algn="l" defTabSz="1507937" rtl="0" eaLnBrk="1" latinLnBrk="0" hangingPunct="1">
                        <a:defRPr sz="2968" kern="1200">
                          <a:solidFill>
                            <a:schemeClr val="dk1"/>
                          </a:solidFill>
                          <a:latin typeface="Aptos" panose="02110004020202020204"/>
                        </a:defRPr>
                      </a:lvl8pPr>
                      <a:lvl9pPr marL="6031748" algn="l" defTabSz="1507937" rtl="0" eaLnBrk="1" latinLnBrk="0" hangingPunct="1">
                        <a:defRPr sz="2968" kern="1200">
                          <a:solidFill>
                            <a:schemeClr val="dk1"/>
                          </a:solidFill>
                          <a:latin typeface="Aptos" panose="02110004020202020204"/>
                        </a:defRPr>
                      </a:lvl9pPr>
                    </a:lstStyle>
                    <a:p>
                      <a:pPr algn="just"/>
                      <a:r>
                        <a:rPr lang="en-GB" sz="2000" dirty="0">
                          <a:latin typeface="Verdana" panose="020B0604030504040204" pitchFamily="34" charset="0"/>
                          <a:ea typeface="Verdana" panose="020B0604030504040204" pitchFamily="34" charset="0"/>
                        </a:rPr>
                        <a:t>5</a:t>
                      </a:r>
                    </a:p>
                  </a:txBody>
                  <a:tcPr marL="91441" marR="91441" anchor="ctr"/>
                </a:tc>
                <a:tc>
                  <a:txBody>
                    <a:bodyPr/>
                    <a:lstStyle>
                      <a:lvl1pPr marL="0" algn="l" defTabSz="1507937" rtl="0" eaLnBrk="1" latinLnBrk="0" hangingPunct="1">
                        <a:defRPr sz="2968" kern="1200">
                          <a:solidFill>
                            <a:schemeClr val="dk1"/>
                          </a:solidFill>
                          <a:latin typeface="Aptos" panose="02110004020202020204"/>
                        </a:defRPr>
                      </a:lvl1pPr>
                      <a:lvl2pPr marL="753969" algn="l" defTabSz="1507937" rtl="0" eaLnBrk="1" latinLnBrk="0" hangingPunct="1">
                        <a:defRPr sz="2968" kern="1200">
                          <a:solidFill>
                            <a:schemeClr val="dk1"/>
                          </a:solidFill>
                          <a:latin typeface="Aptos" panose="02110004020202020204"/>
                        </a:defRPr>
                      </a:lvl2pPr>
                      <a:lvl3pPr marL="1507937" algn="l" defTabSz="1507937" rtl="0" eaLnBrk="1" latinLnBrk="0" hangingPunct="1">
                        <a:defRPr sz="2968" kern="1200">
                          <a:solidFill>
                            <a:schemeClr val="dk1"/>
                          </a:solidFill>
                          <a:latin typeface="Aptos" panose="02110004020202020204"/>
                        </a:defRPr>
                      </a:lvl3pPr>
                      <a:lvl4pPr marL="2261906" algn="l" defTabSz="1507937" rtl="0" eaLnBrk="1" latinLnBrk="0" hangingPunct="1">
                        <a:defRPr sz="2968" kern="1200">
                          <a:solidFill>
                            <a:schemeClr val="dk1"/>
                          </a:solidFill>
                          <a:latin typeface="Aptos" panose="02110004020202020204"/>
                        </a:defRPr>
                      </a:lvl4pPr>
                      <a:lvl5pPr marL="3015874" algn="l" defTabSz="1507937" rtl="0" eaLnBrk="1" latinLnBrk="0" hangingPunct="1">
                        <a:defRPr sz="2968" kern="1200">
                          <a:solidFill>
                            <a:schemeClr val="dk1"/>
                          </a:solidFill>
                          <a:latin typeface="Aptos" panose="02110004020202020204"/>
                        </a:defRPr>
                      </a:lvl5pPr>
                      <a:lvl6pPr marL="3769843" algn="l" defTabSz="1507937" rtl="0" eaLnBrk="1" latinLnBrk="0" hangingPunct="1">
                        <a:defRPr sz="2968" kern="1200">
                          <a:solidFill>
                            <a:schemeClr val="dk1"/>
                          </a:solidFill>
                          <a:latin typeface="Aptos" panose="02110004020202020204"/>
                        </a:defRPr>
                      </a:lvl6pPr>
                      <a:lvl7pPr marL="4523811" algn="l" defTabSz="1507937" rtl="0" eaLnBrk="1" latinLnBrk="0" hangingPunct="1">
                        <a:defRPr sz="2968" kern="1200">
                          <a:solidFill>
                            <a:schemeClr val="dk1"/>
                          </a:solidFill>
                          <a:latin typeface="Aptos" panose="02110004020202020204"/>
                        </a:defRPr>
                      </a:lvl7pPr>
                      <a:lvl8pPr marL="5277780" algn="l" defTabSz="1507937" rtl="0" eaLnBrk="1" latinLnBrk="0" hangingPunct="1">
                        <a:defRPr sz="2968" kern="1200">
                          <a:solidFill>
                            <a:schemeClr val="dk1"/>
                          </a:solidFill>
                          <a:latin typeface="Aptos" panose="02110004020202020204"/>
                        </a:defRPr>
                      </a:lvl8pPr>
                      <a:lvl9pPr marL="6031748" algn="l" defTabSz="1507937" rtl="0" eaLnBrk="1" latinLnBrk="0" hangingPunct="1">
                        <a:defRPr sz="2968" kern="1200">
                          <a:solidFill>
                            <a:schemeClr val="dk1"/>
                          </a:solidFill>
                          <a:latin typeface="Aptos" panose="02110004020202020204"/>
                        </a:defRPr>
                      </a:lvl9pPr>
                    </a:lstStyle>
                    <a:p>
                      <a:pPr marL="0" marR="0" lvl="0" indent="0" algn="just" defTabSz="685800" rtl="0" eaLnBrk="1" fontAlgn="auto" latinLnBrk="0" hangingPunct="1">
                        <a:lnSpc>
                          <a:spcPct val="100000"/>
                        </a:lnSpc>
                        <a:spcBef>
                          <a:spcPts val="0"/>
                        </a:spcBef>
                        <a:spcAft>
                          <a:spcPts val="0"/>
                        </a:spcAft>
                        <a:buClrTx/>
                        <a:buSzTx/>
                        <a:buFontTx/>
                        <a:buNone/>
                        <a:tabLst/>
                        <a:defRPr/>
                      </a:pPr>
                      <a:r>
                        <a:rPr lang="en-US" sz="1800" b="0" u="none" strike="noStrike" noProof="0" dirty="0">
                          <a:effectLst/>
                          <a:latin typeface="Verdana" panose="020B0604030504040204" pitchFamily="34" charset="0"/>
                          <a:ea typeface="Verdana" panose="020B0604030504040204" pitchFamily="34" charset="0"/>
                        </a:rPr>
                        <a:t>Implement the Optimum Hospital Flow Framework</a:t>
                      </a:r>
                      <a:endParaRPr lang="en-US" sz="1800" b="0" i="0" u="none" strike="noStrike" noProof="0" dirty="0">
                        <a:effectLst/>
                        <a:latin typeface="Verdana" panose="020B0604030504040204" pitchFamily="34" charset="0"/>
                        <a:ea typeface="Verdana" panose="020B0604030504040204" pitchFamily="34" charset="0"/>
                      </a:endParaRPr>
                    </a:p>
                  </a:txBody>
                  <a:tcPr marL="91441" marR="91441"/>
                </a:tc>
                <a:tc>
                  <a:txBody>
                    <a:bodyPr/>
                    <a:lstStyle>
                      <a:lvl1pPr marL="0" algn="l" defTabSz="1507937" rtl="0" eaLnBrk="1" latinLnBrk="0" hangingPunct="1">
                        <a:defRPr sz="2968" kern="1200">
                          <a:solidFill>
                            <a:schemeClr val="dk1"/>
                          </a:solidFill>
                          <a:latin typeface="Aptos" panose="02110004020202020204"/>
                        </a:defRPr>
                      </a:lvl1pPr>
                      <a:lvl2pPr marL="753969" algn="l" defTabSz="1507937" rtl="0" eaLnBrk="1" latinLnBrk="0" hangingPunct="1">
                        <a:defRPr sz="2968" kern="1200">
                          <a:solidFill>
                            <a:schemeClr val="dk1"/>
                          </a:solidFill>
                          <a:latin typeface="Aptos" panose="02110004020202020204"/>
                        </a:defRPr>
                      </a:lvl2pPr>
                      <a:lvl3pPr marL="1507937" algn="l" defTabSz="1507937" rtl="0" eaLnBrk="1" latinLnBrk="0" hangingPunct="1">
                        <a:defRPr sz="2968" kern="1200">
                          <a:solidFill>
                            <a:schemeClr val="dk1"/>
                          </a:solidFill>
                          <a:latin typeface="Aptos" panose="02110004020202020204"/>
                        </a:defRPr>
                      </a:lvl3pPr>
                      <a:lvl4pPr marL="2261906" algn="l" defTabSz="1507937" rtl="0" eaLnBrk="1" latinLnBrk="0" hangingPunct="1">
                        <a:defRPr sz="2968" kern="1200">
                          <a:solidFill>
                            <a:schemeClr val="dk1"/>
                          </a:solidFill>
                          <a:latin typeface="Aptos" panose="02110004020202020204"/>
                        </a:defRPr>
                      </a:lvl4pPr>
                      <a:lvl5pPr marL="3015874" algn="l" defTabSz="1507937" rtl="0" eaLnBrk="1" latinLnBrk="0" hangingPunct="1">
                        <a:defRPr sz="2968" kern="1200">
                          <a:solidFill>
                            <a:schemeClr val="dk1"/>
                          </a:solidFill>
                          <a:latin typeface="Aptos" panose="02110004020202020204"/>
                        </a:defRPr>
                      </a:lvl5pPr>
                      <a:lvl6pPr marL="3769843" algn="l" defTabSz="1507937" rtl="0" eaLnBrk="1" latinLnBrk="0" hangingPunct="1">
                        <a:defRPr sz="2968" kern="1200">
                          <a:solidFill>
                            <a:schemeClr val="dk1"/>
                          </a:solidFill>
                          <a:latin typeface="Aptos" panose="02110004020202020204"/>
                        </a:defRPr>
                      </a:lvl6pPr>
                      <a:lvl7pPr marL="4523811" algn="l" defTabSz="1507937" rtl="0" eaLnBrk="1" latinLnBrk="0" hangingPunct="1">
                        <a:defRPr sz="2968" kern="1200">
                          <a:solidFill>
                            <a:schemeClr val="dk1"/>
                          </a:solidFill>
                          <a:latin typeface="Aptos" panose="02110004020202020204"/>
                        </a:defRPr>
                      </a:lvl7pPr>
                      <a:lvl8pPr marL="5277780" algn="l" defTabSz="1507937" rtl="0" eaLnBrk="1" latinLnBrk="0" hangingPunct="1">
                        <a:defRPr sz="2968" kern="1200">
                          <a:solidFill>
                            <a:schemeClr val="dk1"/>
                          </a:solidFill>
                          <a:latin typeface="Aptos" panose="02110004020202020204"/>
                        </a:defRPr>
                      </a:lvl8pPr>
                      <a:lvl9pPr marL="6031748" algn="l" defTabSz="1507937" rtl="0" eaLnBrk="1" latinLnBrk="0" hangingPunct="1">
                        <a:defRPr sz="2968" kern="1200">
                          <a:solidFill>
                            <a:schemeClr val="dk1"/>
                          </a:solidFill>
                          <a:latin typeface="Aptos" panose="02110004020202020204"/>
                        </a:defRPr>
                      </a:lvl9pPr>
                    </a:lstStyle>
                    <a:p>
                      <a:pPr marL="0" marR="0" lvl="0" indent="0" algn="just" defTabSz="685800" rtl="0" eaLnBrk="1" fontAlgn="auto" latinLnBrk="0" hangingPunct="1">
                        <a:lnSpc>
                          <a:spcPct val="100000"/>
                        </a:lnSpc>
                        <a:spcBef>
                          <a:spcPts val="0"/>
                        </a:spcBef>
                        <a:spcAft>
                          <a:spcPts val="0"/>
                        </a:spcAft>
                        <a:buClrTx/>
                        <a:buSzTx/>
                        <a:buFontTx/>
                        <a:buNone/>
                        <a:tabLst/>
                        <a:defRPr/>
                      </a:pPr>
                      <a:r>
                        <a:rPr lang="en-GB" sz="1800" dirty="0">
                          <a:solidFill>
                            <a:schemeClr val="tx1"/>
                          </a:solidFill>
                          <a:latin typeface="Verdana" panose="020B0604030504040204" pitchFamily="34" charset="0"/>
                          <a:ea typeface="Verdana" panose="020B0604030504040204" pitchFamily="34" charset="0"/>
                        </a:rPr>
                        <a:t>SAFER Board Rounds in place – refresh of Optimal Hospital Flow activity planned within 25/ 26 (test and review SAFER compliance etc)</a:t>
                      </a:r>
                    </a:p>
                    <a:p>
                      <a:pPr marL="285750" marR="0" lvl="0" indent="-285750" algn="just" defTabSz="6858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800" dirty="0">
                          <a:solidFill>
                            <a:schemeClr val="tx1"/>
                          </a:solidFill>
                          <a:latin typeface="Verdana" panose="020B0604030504040204" pitchFamily="34" charset="0"/>
                          <a:ea typeface="Verdana" panose="020B0604030504040204" pitchFamily="34" charset="0"/>
                        </a:rPr>
                        <a:t>Red2Green in place/ recorded as part of SAFER. Wards recording daily at Board Rounds (further work being undertaken re; recording of pre-COP reason codes to highlight internal delays – plan to add to digital system once resource is available)</a:t>
                      </a:r>
                    </a:p>
                    <a:p>
                      <a:pPr marL="285750" marR="0" lvl="0" indent="-285750" algn="just" defTabSz="6858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800" dirty="0">
                          <a:solidFill>
                            <a:schemeClr val="tx1"/>
                          </a:solidFill>
                          <a:latin typeface="Verdana" panose="020B0604030504040204" pitchFamily="34" charset="0"/>
                          <a:ea typeface="Verdana" panose="020B0604030504040204" pitchFamily="34" charset="0"/>
                        </a:rPr>
                        <a:t>Weekly in-depth review of all COPs undertaken by COO’s Office to ensure correct escalations are being undertaken .</a:t>
                      </a:r>
                    </a:p>
                  </a:txBody>
                  <a:tcPr marL="91441" marR="91441"/>
                </a:tc>
                <a:extLst>
                  <a:ext uri="{0D108BD9-81ED-4DB2-BD59-A6C34878D82A}">
                    <a16:rowId xmlns:a16="http://schemas.microsoft.com/office/drawing/2014/main" val="3993576702"/>
                  </a:ext>
                </a:extLst>
              </a:tr>
              <a:tr h="2694005">
                <a:tc>
                  <a:txBody>
                    <a:bodyPr/>
                    <a:lstStyle/>
                    <a:p>
                      <a:pPr marL="0" algn="just" defTabSz="1507937" rtl="0" eaLnBrk="1" latinLnBrk="0" hangingPunct="1"/>
                      <a:r>
                        <a:rPr lang="en-GB" sz="1800" kern="1200" dirty="0">
                          <a:solidFill>
                            <a:schemeClr val="dk1"/>
                          </a:solidFill>
                          <a:latin typeface="Verdana" panose="020B0604030504040204" pitchFamily="34" charset="0"/>
                          <a:ea typeface="Verdana" panose="020B0604030504040204" pitchFamily="34" charset="0"/>
                        </a:rPr>
                        <a:t>6</a:t>
                      </a:r>
                      <a:endParaRPr lang="en-GB" sz="1800" kern="1200" dirty="0">
                        <a:solidFill>
                          <a:schemeClr val="dk1"/>
                        </a:solidFill>
                        <a:latin typeface="Verdana" panose="020B0604030504040204" pitchFamily="34" charset="0"/>
                        <a:ea typeface="Verdana" panose="020B0604030504040204" pitchFamily="34" charset="0"/>
                        <a:cs typeface="+mn-cs"/>
                      </a:endParaRPr>
                    </a:p>
                  </a:txBody>
                  <a:tcPr marL="91441" marR="91441" anchor="ctr"/>
                </a:tc>
                <a:tc>
                  <a:txBody>
                    <a:bodyPr/>
                    <a:lstStyle/>
                    <a:p>
                      <a:pPr marL="0" lvl="0" indent="0" algn="just" defTabSz="1507937" rtl="0" eaLnBrk="1" latinLnBrk="0" hangingPunct="1">
                        <a:lnSpc>
                          <a:spcPct val="100000"/>
                        </a:lnSpc>
                        <a:buNone/>
                      </a:pPr>
                      <a:r>
                        <a:rPr lang="en-US" sz="1800" kern="1200" noProof="0" dirty="0">
                          <a:solidFill>
                            <a:schemeClr val="dk1"/>
                          </a:solidFill>
                          <a:latin typeface="Verdana" panose="020B0604030504040204" pitchFamily="34" charset="0"/>
                          <a:ea typeface="Verdana" panose="020B0604030504040204" pitchFamily="34" charset="0"/>
                        </a:rPr>
                        <a:t>Maintaining the actions within the 50 Day challenge that can be delivered consistently with minimal additional resource, within organisation and as a priority within regional partnership arrangements. Ensure consistent delivery of effective integrated discharge planning, utilising the National Discharge Guidance issued by the 6 Goals Programme.</a:t>
                      </a:r>
                      <a:endParaRPr lang="en-US" sz="1800" kern="1200" dirty="0">
                        <a:solidFill>
                          <a:schemeClr val="dk1"/>
                        </a:solidFill>
                        <a:latin typeface="Verdana" panose="020B0604030504040204" pitchFamily="34" charset="0"/>
                        <a:ea typeface="Verdana" panose="020B0604030504040204" pitchFamily="34" charset="0"/>
                        <a:cs typeface="+mn-cs"/>
                      </a:endParaRPr>
                    </a:p>
                  </a:txBody>
                  <a:tcPr marL="91441" marR="91441" anchor="ctr"/>
                </a:tc>
                <a:tc>
                  <a:txBody>
                    <a:bodyPr/>
                    <a:lstStyle/>
                    <a:p>
                      <a:pPr marL="0" marR="0" lvl="0" indent="0" algn="just" defTabSz="1507937" rtl="0" eaLnBrk="1" fontAlgn="auto" latinLnBrk="0" hangingPunct="1">
                        <a:lnSpc>
                          <a:spcPct val="100000"/>
                        </a:lnSpc>
                        <a:spcBef>
                          <a:spcPts val="0"/>
                        </a:spcBef>
                        <a:spcAft>
                          <a:spcPts val="0"/>
                        </a:spcAft>
                        <a:buClrTx/>
                        <a:buSzTx/>
                        <a:buFontTx/>
                        <a:buNone/>
                        <a:tabLst/>
                        <a:defRPr/>
                      </a:pPr>
                      <a:r>
                        <a:rPr lang="en-GB" sz="1800" kern="1200" dirty="0">
                          <a:solidFill>
                            <a:schemeClr val="dk1"/>
                          </a:solidFill>
                          <a:latin typeface="Verdana" panose="020B0604030504040204" pitchFamily="34" charset="0"/>
                          <a:ea typeface="Verdana" panose="020B0604030504040204" pitchFamily="34" charset="0"/>
                        </a:rPr>
                        <a:t>Current position is outlined within the weekly reporting templates submitted to WG. There will be a continued Regional focus during 2025/26 on maintaining the actions within the 50-day challenge and delivering the POCD/ CAC targets (taking into account any previously noted funding constraints). Aligning with the 6 Goals for Emergency Care,  D2RA / flow will continue to be a regional priority during 2025/26. A regional dashboard is in place to monitor compliance against CAC/ POCD National targets. Regional targets will be set early in the financial year. Regional and internal Governance arrangements are in place to monitor compliance and delivery.</a:t>
                      </a:r>
                    </a:p>
                    <a:p>
                      <a:pPr marL="0" marR="0" lvl="0" indent="0" algn="just" defTabSz="1507937" rtl="0" eaLnBrk="1" fontAlgn="auto" latinLnBrk="0" hangingPunct="1">
                        <a:lnSpc>
                          <a:spcPct val="100000"/>
                        </a:lnSpc>
                        <a:spcBef>
                          <a:spcPts val="0"/>
                        </a:spcBef>
                        <a:spcAft>
                          <a:spcPts val="0"/>
                        </a:spcAft>
                        <a:buClrTx/>
                        <a:buSzTx/>
                        <a:buFontTx/>
                        <a:buNone/>
                        <a:tabLst/>
                        <a:defRPr/>
                      </a:pPr>
                      <a:endParaRPr lang="en-GB" sz="1800" kern="1200" dirty="0">
                        <a:solidFill>
                          <a:schemeClr val="dk1"/>
                        </a:solidFill>
                        <a:latin typeface="Verdana" panose="020B0604030504040204" pitchFamily="34" charset="0"/>
                        <a:ea typeface="Verdana" panose="020B0604030504040204" pitchFamily="34" charset="0"/>
                      </a:endParaRPr>
                    </a:p>
                    <a:p>
                      <a:pPr marL="0" marR="0" lvl="0" indent="0" algn="just" defTabSz="1507937" rtl="0" eaLnBrk="1" fontAlgn="auto" latinLnBrk="0" hangingPunct="1">
                        <a:lnSpc>
                          <a:spcPct val="100000"/>
                        </a:lnSpc>
                        <a:spcBef>
                          <a:spcPts val="0"/>
                        </a:spcBef>
                        <a:spcAft>
                          <a:spcPts val="0"/>
                        </a:spcAft>
                        <a:buClrTx/>
                        <a:buSzTx/>
                        <a:buFontTx/>
                        <a:buNone/>
                        <a:tabLst/>
                        <a:defRPr/>
                      </a:pPr>
                      <a:r>
                        <a:rPr lang="en-GB" sz="1800" kern="1200" dirty="0">
                          <a:solidFill>
                            <a:schemeClr val="dk1"/>
                          </a:solidFill>
                          <a:latin typeface="Verdana" panose="020B0604030504040204" pitchFamily="34" charset="0"/>
                          <a:ea typeface="Verdana" panose="020B0604030504040204" pitchFamily="34" charset="0"/>
                        </a:rPr>
                        <a:t>50 day challenge actions aligned with 6 Goals actions - focus continues to be on Ministerial Priorities. </a:t>
                      </a:r>
                      <a:endParaRPr lang="en-GB" sz="1800" kern="1200" dirty="0">
                        <a:solidFill>
                          <a:schemeClr val="dk1"/>
                        </a:solidFill>
                        <a:latin typeface="Verdana" panose="020B0604030504040204" pitchFamily="34" charset="0"/>
                        <a:ea typeface="Verdana" panose="020B0604030504040204" pitchFamily="34" charset="0"/>
                        <a:cs typeface="+mn-cs"/>
                      </a:endParaRPr>
                    </a:p>
                  </a:txBody>
                  <a:tcPr marL="91441" marR="91441" anchor="ctr"/>
                </a:tc>
                <a:extLst>
                  <a:ext uri="{0D108BD9-81ED-4DB2-BD59-A6C34878D82A}">
                    <a16:rowId xmlns:a16="http://schemas.microsoft.com/office/drawing/2014/main" val="1463523142"/>
                  </a:ext>
                </a:extLst>
              </a:tr>
            </a:tbl>
          </a:graphicData>
        </a:graphic>
      </p:graphicFrame>
    </p:spTree>
    <p:extLst>
      <p:ext uri="{BB962C8B-B14F-4D97-AF65-F5344CB8AC3E}">
        <p14:creationId xmlns:p14="http://schemas.microsoft.com/office/powerpoint/2010/main" val="70548698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AFA522F-50B8-F2E7-7CF6-A58B9992B050}"/>
            </a:ext>
          </a:extLst>
        </p:cNvPr>
        <p:cNvGrpSpPr/>
        <p:nvPr/>
      </p:nvGrpSpPr>
      <p:grpSpPr>
        <a:xfrm>
          <a:off x="0" y="0"/>
          <a:ext cx="0" cy="0"/>
          <a:chOff x="0" y="0"/>
          <a:chExt cx="0" cy="0"/>
        </a:xfrm>
      </p:grpSpPr>
      <p:sp>
        <p:nvSpPr>
          <p:cNvPr id="2" name="Text Placeholder 1">
            <a:extLst>
              <a:ext uri="{FF2B5EF4-FFF2-40B4-BE49-F238E27FC236}">
                <a16:creationId xmlns:a16="http://schemas.microsoft.com/office/drawing/2014/main" id="{436B0BCC-38E4-5DA8-93D8-0A653077D201}"/>
              </a:ext>
            </a:extLst>
          </p:cNvPr>
          <p:cNvSpPr>
            <a:spLocks noGrp="1"/>
          </p:cNvSpPr>
          <p:nvPr>
            <p:ph type="body" sz="quarter" idx="10"/>
          </p:nvPr>
        </p:nvSpPr>
        <p:spPr/>
        <p:txBody>
          <a:bodyPr/>
          <a:lstStyle/>
          <a:p>
            <a:pPr algn="ctr"/>
            <a:r>
              <a:rPr lang="en-GB" sz="4400" b="1" dirty="0">
                <a:latin typeface="Verdana" panose="020B0604030504040204" pitchFamily="34" charset="0"/>
                <a:ea typeface="Verdana" panose="020B0604030504040204" pitchFamily="34" charset="0"/>
              </a:rPr>
              <a:t>Section 2: </a:t>
            </a:r>
          </a:p>
          <a:p>
            <a:pPr algn="ctr"/>
            <a:r>
              <a:rPr lang="en-GB" sz="4400" dirty="0">
                <a:latin typeface="Verdana" panose="020B0604030504040204" pitchFamily="34" charset="0"/>
                <a:ea typeface="Verdana" panose="020B0604030504040204" pitchFamily="34" charset="0"/>
              </a:rPr>
              <a:t>Summary of the performance against the Health Boards Strategic Objectives</a:t>
            </a:r>
          </a:p>
          <a:p>
            <a:endParaRPr lang="en-GB" dirty="0"/>
          </a:p>
        </p:txBody>
      </p:sp>
    </p:spTree>
    <p:extLst>
      <p:ext uri="{BB962C8B-B14F-4D97-AF65-F5344CB8AC3E}">
        <p14:creationId xmlns:p14="http://schemas.microsoft.com/office/powerpoint/2010/main" val="290443602"/>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171E547-0C83-6EB0-DA6E-573C42FBBFF9}"/>
            </a:ext>
          </a:extLst>
        </p:cNvPr>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1E5A4CC1-D4EA-71F0-93B2-A581FDF19D80}"/>
              </a:ext>
            </a:extLst>
          </p:cNvPr>
          <p:cNvSpPr>
            <a:spLocks noGrp="1"/>
          </p:cNvSpPr>
          <p:nvPr>
            <p:ph type="sldNum" sz="quarter" idx="12"/>
          </p:nvPr>
        </p:nvSpPr>
        <p:spPr/>
        <p:txBody>
          <a:bodyPr/>
          <a:lstStyle/>
          <a:p>
            <a:pPr defTabSz="521964">
              <a:defRPr/>
            </a:pPr>
            <a:fld id="{1B571774-39BD-4D3C-8315-35C0B43D4F9A}" type="slidenum">
              <a:rPr lang="en-GB">
                <a:solidFill>
                  <a:prstClr val="black">
                    <a:tint val="82000"/>
                  </a:prstClr>
                </a:solidFill>
                <a:latin typeface="Aptos" panose="02110004020202020204"/>
              </a:rPr>
              <a:pPr defTabSz="521964">
                <a:defRPr/>
              </a:pPr>
              <a:t>60</a:t>
            </a:fld>
            <a:endParaRPr lang="en-GB">
              <a:solidFill>
                <a:prstClr val="black">
                  <a:tint val="82000"/>
                </a:prstClr>
              </a:solidFill>
              <a:latin typeface="Aptos" panose="02110004020202020204"/>
            </a:endParaRPr>
          </a:p>
        </p:txBody>
      </p:sp>
      <p:graphicFrame>
        <p:nvGraphicFramePr>
          <p:cNvPr id="6" name="Table 5">
            <a:extLst>
              <a:ext uri="{FF2B5EF4-FFF2-40B4-BE49-F238E27FC236}">
                <a16:creationId xmlns:a16="http://schemas.microsoft.com/office/drawing/2014/main" id="{676042C4-F57A-CEDC-B29E-836A10D76876}"/>
              </a:ext>
            </a:extLst>
          </p:cNvPr>
          <p:cNvGraphicFramePr>
            <a:graphicFrameLocks noGrp="1"/>
          </p:cNvGraphicFramePr>
          <p:nvPr>
            <p:extLst>
              <p:ext uri="{D42A27DB-BD31-4B8C-83A1-F6EECF244321}">
                <p14:modId xmlns:p14="http://schemas.microsoft.com/office/powerpoint/2010/main" val="2397191104"/>
              </p:ext>
            </p:extLst>
          </p:nvPr>
        </p:nvGraphicFramePr>
        <p:xfrm>
          <a:off x="680244" y="360526"/>
          <a:ext cx="18973800" cy="10357922"/>
        </p:xfrm>
        <a:graphic>
          <a:graphicData uri="http://schemas.openxmlformats.org/drawingml/2006/table">
            <a:tbl>
              <a:tblPr firstRow="1" bandRow="1">
                <a:tableStyleId>{5C22544A-7EE6-4342-B048-85BDC9FD1C3A}</a:tableStyleId>
              </a:tblPr>
              <a:tblGrid>
                <a:gridCol w="762000">
                  <a:extLst>
                    <a:ext uri="{9D8B030D-6E8A-4147-A177-3AD203B41FA5}">
                      <a16:colId xmlns:a16="http://schemas.microsoft.com/office/drawing/2014/main" val="660515521"/>
                    </a:ext>
                  </a:extLst>
                </a:gridCol>
                <a:gridCol w="6248400">
                  <a:extLst>
                    <a:ext uri="{9D8B030D-6E8A-4147-A177-3AD203B41FA5}">
                      <a16:colId xmlns:a16="http://schemas.microsoft.com/office/drawing/2014/main" val="2140326874"/>
                    </a:ext>
                  </a:extLst>
                </a:gridCol>
                <a:gridCol w="11963400">
                  <a:extLst>
                    <a:ext uri="{9D8B030D-6E8A-4147-A177-3AD203B41FA5}">
                      <a16:colId xmlns:a16="http://schemas.microsoft.com/office/drawing/2014/main" val="648896705"/>
                    </a:ext>
                  </a:extLst>
                </a:gridCol>
              </a:tblGrid>
              <a:tr h="294717">
                <a:tc gridSpan="3">
                  <a:txBody>
                    <a:bodyPr/>
                    <a:lstStyle/>
                    <a:p>
                      <a:r>
                        <a:rPr lang="en-GB" sz="1800" dirty="0">
                          <a:latin typeface="Verdana" panose="020B0604030504040204" pitchFamily="34" charset="0"/>
                          <a:ea typeface="Verdana" panose="020B0604030504040204" pitchFamily="34" charset="0"/>
                        </a:rPr>
                        <a:t>Operational  Productivity – </a:t>
                      </a:r>
                      <a:r>
                        <a:rPr lang="en-GB" sz="1800" b="1" kern="1200" dirty="0">
                          <a:solidFill>
                            <a:schemeClr val="lt1"/>
                          </a:solidFill>
                          <a:latin typeface="Verdana" panose="020B0604030504040204" pitchFamily="34" charset="0"/>
                          <a:ea typeface="Verdana" panose="020B0604030504040204" pitchFamily="34" charset="0"/>
                          <a:cs typeface="+mn-cs"/>
                        </a:rPr>
                        <a:t>Planned</a:t>
                      </a:r>
                      <a:r>
                        <a:rPr lang="en-GB" sz="1800" dirty="0">
                          <a:latin typeface="Verdana" panose="020B0604030504040204" pitchFamily="34" charset="0"/>
                          <a:ea typeface="Verdana" panose="020B0604030504040204" pitchFamily="34" charset="0"/>
                        </a:rPr>
                        <a:t> Care</a:t>
                      </a:r>
                    </a:p>
                  </a:txBody>
                  <a:tcPr marL="104395" marR="104395" marT="52197" marB="52197" anchor="ct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3969127485"/>
                  </a:ext>
                </a:extLst>
              </a:tr>
              <a:tr h="478018">
                <a:tc gridSpan="3">
                  <a:txBody>
                    <a:bodyPr/>
                    <a:lstStyle/>
                    <a:p>
                      <a:r>
                        <a:rPr lang="en-US" sz="1800" b="1" dirty="0">
                          <a:latin typeface="Verdana" panose="020B0604030504040204" pitchFamily="34" charset="0"/>
                          <a:ea typeface="Verdana" panose="020B0604030504040204" pitchFamily="34" charset="0"/>
                          <a:cs typeface="Calibri"/>
                        </a:rPr>
                        <a:t>Improving timely access to care, reducing unwarranted variation in clinical productivity</a:t>
                      </a:r>
                      <a:endParaRPr lang="en-GB" sz="1800" b="1" dirty="0">
                        <a:latin typeface="Verdana" panose="020B0604030504040204" pitchFamily="34" charset="0"/>
                        <a:ea typeface="Verdana" panose="020B0604030504040204" pitchFamily="34" charset="0"/>
                      </a:endParaRPr>
                    </a:p>
                  </a:txBody>
                  <a:tcPr marL="104395" marR="104395" marT="52197" marB="52197"/>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4223790837"/>
                  </a:ext>
                </a:extLst>
              </a:tr>
              <a:tr h="2888054">
                <a:tc gridSpan="3">
                  <a:txBody>
                    <a:bodyPr/>
                    <a:lstStyle/>
                    <a:p>
                      <a:pPr algn="just"/>
                      <a:r>
                        <a:rPr lang="en-GB" sz="1800" b="0" i="0" dirty="0">
                          <a:solidFill>
                            <a:srgbClr val="333333"/>
                          </a:solidFill>
                          <a:effectLst/>
                          <a:latin typeface="Verdana" panose="020B0604030504040204" pitchFamily="34" charset="0"/>
                          <a:ea typeface="Verdana" panose="020B0604030504040204" pitchFamily="34" charset="0"/>
                        </a:rPr>
                        <a:t>We are committed to enhancing timely access to planned care by implementing our Outpatients Transformation Programme focused on modernising outpatient services. This includes introducing patient-initiated follow-ups and virtual reviews, enabling active discharge processes to streamline patient flow. Furthermore,  we are committed to delivering improvements in Surgical and Theatres. We aim to right-size theatre and anaesthetic capacities, while also improving efficiencies within all surgical specialities. Taking forward the major capital prioritised case to operationalise the OR1 Theatres at Neath Port Talbot Hospital, will also support our planned care ambitions.</a:t>
                      </a:r>
                    </a:p>
                    <a:p>
                      <a:pPr algn="just"/>
                      <a:r>
                        <a:rPr lang="en-GB" sz="1800" b="0" i="0" dirty="0">
                          <a:solidFill>
                            <a:srgbClr val="333333"/>
                          </a:solidFill>
                          <a:effectLst/>
                          <a:latin typeface="Verdana" panose="020B0604030504040204" pitchFamily="34" charset="0"/>
                          <a:ea typeface="Verdana" panose="020B0604030504040204" pitchFamily="34" charset="0"/>
                        </a:rPr>
                        <a:t>The Planned Care Board will monitor all of the key planned care  performance measures and delivery of related Enabling Actions set out below, which have been incorporated into respective SBUHB Outpatients and Theatres Board’s Performance Frameworks. While many measures will be available for reporting as of April 2025, further developments will be required once national data definitions and standards have been clarified. </a:t>
                      </a:r>
                      <a:endParaRPr lang="en-GB" sz="1800" dirty="0">
                        <a:latin typeface="Verdana" panose="020B0604030504040204" pitchFamily="34" charset="0"/>
                        <a:ea typeface="Verdana" panose="020B0604030504040204" pitchFamily="34" charset="0"/>
                      </a:endParaRPr>
                    </a:p>
                  </a:txBody>
                  <a:tcPr marL="104395" marR="104395" marT="52197" marB="52197"/>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3284688335"/>
                  </a:ext>
                </a:extLst>
              </a:tr>
              <a:tr h="294717">
                <a:tc gridSpan="3">
                  <a:txBody>
                    <a:bodyPr/>
                    <a:lstStyle/>
                    <a:p>
                      <a:pPr algn="just"/>
                      <a:r>
                        <a:rPr lang="en-GB" sz="1800" b="1" dirty="0">
                          <a:latin typeface="Verdana" panose="020B0604030504040204" pitchFamily="34" charset="0"/>
                          <a:ea typeface="Verdana" panose="020B0604030504040204" pitchFamily="34" charset="0"/>
                        </a:rPr>
                        <a:t>Baseline Information</a:t>
                      </a:r>
                      <a:endParaRPr lang="en-GB" sz="1800" b="1" dirty="0">
                        <a:solidFill>
                          <a:srgbClr val="FF0000"/>
                        </a:solidFill>
                        <a:latin typeface="Verdana" panose="020B0604030504040204" pitchFamily="34" charset="0"/>
                        <a:ea typeface="Verdana" panose="020B0604030504040204" pitchFamily="34" charset="0"/>
                      </a:endParaRPr>
                    </a:p>
                  </a:txBody>
                  <a:tcPr marL="104395" marR="104395" marT="52197" marB="52197" anchor="ctr"/>
                </a:tc>
                <a:tc hMerge="1">
                  <a:txBody>
                    <a:bodyPr/>
                    <a:lstStyle/>
                    <a:p>
                      <a:endParaRPr/>
                    </a:p>
                  </a:txBody>
                  <a:tcPr marL="91441" marR="91441" anchor="ctr"/>
                </a:tc>
                <a:tc hMerge="1">
                  <a:txBody>
                    <a:bodyPr/>
                    <a:lstStyle/>
                    <a:p>
                      <a:pPr algn="just"/>
                      <a:endParaRPr lang="en-GB" sz="1050" b="1" dirty="0">
                        <a:latin typeface="Verdana" panose="020B0604030504040204" pitchFamily="34" charset="0"/>
                        <a:ea typeface="Verdana" panose="020B0604030504040204" pitchFamily="34" charset="0"/>
                      </a:endParaRPr>
                    </a:p>
                  </a:txBody>
                  <a:tcPr marL="91441" marR="91441" anchor="ctr"/>
                </a:tc>
                <a:extLst>
                  <a:ext uri="{0D108BD9-81ED-4DB2-BD59-A6C34878D82A}">
                    <a16:rowId xmlns:a16="http://schemas.microsoft.com/office/drawing/2014/main" val="2252713284"/>
                  </a:ext>
                </a:extLst>
              </a:tr>
              <a:tr h="310352">
                <a:tc>
                  <a:txBody>
                    <a:bodyPr/>
                    <a:lstStyle/>
                    <a:p>
                      <a:pPr algn="just"/>
                      <a:r>
                        <a:rPr lang="en-GB" sz="1800" b="1" dirty="0">
                          <a:latin typeface="Verdana" panose="020B0604030504040204" pitchFamily="34" charset="0"/>
                          <a:ea typeface="Verdana" panose="020B0604030504040204" pitchFamily="34" charset="0"/>
                        </a:rPr>
                        <a:t>#</a:t>
                      </a:r>
                    </a:p>
                  </a:txBody>
                  <a:tcPr marL="104395" marR="104395" marT="52197" marB="52197" anchor="ctr"/>
                </a:tc>
                <a:tc>
                  <a:txBody>
                    <a:bodyPr/>
                    <a:lstStyle/>
                    <a:p>
                      <a:pPr algn="just"/>
                      <a:r>
                        <a:rPr lang="en-GB" sz="1800" b="1" dirty="0">
                          <a:latin typeface="Verdana" panose="020B0604030504040204" pitchFamily="34" charset="0"/>
                          <a:ea typeface="Verdana" panose="020B0604030504040204" pitchFamily="34" charset="0"/>
                        </a:rPr>
                        <a:t>Enabling Action</a:t>
                      </a:r>
                    </a:p>
                  </a:txBody>
                  <a:tcPr marL="104395" marR="104395" marT="52197" marB="52197" anchor="ctr"/>
                </a:tc>
                <a:tc>
                  <a:txBody>
                    <a:bodyPr/>
                    <a:lstStyle/>
                    <a:p>
                      <a:pPr algn="just"/>
                      <a:r>
                        <a:rPr lang="en-GB" sz="1800" b="1" dirty="0">
                          <a:latin typeface="Verdana" panose="020B0604030504040204" pitchFamily="34" charset="0"/>
                          <a:ea typeface="Verdana" panose="020B0604030504040204" pitchFamily="34" charset="0"/>
                        </a:rPr>
                        <a:t>Current position (July 2025)</a:t>
                      </a:r>
                    </a:p>
                  </a:txBody>
                  <a:tcPr marL="104395" marR="104395" marT="52197" marB="52197" anchor="ctr"/>
                </a:tc>
                <a:extLst>
                  <a:ext uri="{0D108BD9-81ED-4DB2-BD59-A6C34878D82A}">
                    <a16:rowId xmlns:a16="http://schemas.microsoft.com/office/drawing/2014/main" val="271302750"/>
                  </a:ext>
                </a:extLst>
              </a:tr>
              <a:tr h="5855708">
                <a:tc>
                  <a:txBody>
                    <a:bodyPr/>
                    <a:lstStyle/>
                    <a:p>
                      <a:pPr algn="just"/>
                      <a:r>
                        <a:rPr lang="en-GB" sz="1800" dirty="0">
                          <a:latin typeface="Verdana" panose="020B0604030504040204" pitchFamily="34" charset="0"/>
                          <a:ea typeface="Verdana" panose="020B0604030504040204" pitchFamily="34" charset="0"/>
                        </a:rPr>
                        <a:t>7</a:t>
                      </a:r>
                    </a:p>
                  </a:txBody>
                  <a:tcPr marL="104395" marR="104395" marT="52197" marB="52197"/>
                </a:tc>
                <a:tc>
                  <a:txBody>
                    <a:bodyPr/>
                    <a:lstStyle/>
                    <a:p>
                      <a:pPr marL="0" lvl="0" indent="0">
                        <a:lnSpc>
                          <a:spcPct val="100000"/>
                        </a:lnSpc>
                        <a:buNone/>
                      </a:pPr>
                      <a:r>
                        <a:rPr lang="en-US" sz="1800" b="0" i="0" u="none" strike="noStrike" noProof="0" dirty="0">
                          <a:effectLst/>
                          <a:latin typeface="Verdana" panose="020B0604030504040204" pitchFamily="34" charset="0"/>
                          <a:ea typeface="Verdana" panose="020B0604030504040204" pitchFamily="34" charset="0"/>
                        </a:rPr>
                        <a:t>Implement national guidelines with thresholds by Clinical Implementation Network (CIN) and procedure. This includes delivery of effective outpatients through See on Symptom (SOS) and Patient Initiated Follow-up (PIFU) by default. Individual CINs will establish PIFU / SOS targets by specialty &amp; sub-specialty on an ongoing basis by March 2025</a:t>
                      </a:r>
                      <a:endParaRPr lang="en-US" sz="1800" dirty="0">
                        <a:latin typeface="Verdana" panose="020B0604030504040204" pitchFamily="34" charset="0"/>
                        <a:ea typeface="Verdana" panose="020B0604030504040204" pitchFamily="34" charset="0"/>
                      </a:endParaRPr>
                    </a:p>
                  </a:txBody>
                  <a:tcPr marL="73946" marR="73946" marT="36972" marB="36972"/>
                </a:tc>
                <a:tc>
                  <a:txBody>
                    <a:bodyPr/>
                    <a:lstStyle/>
                    <a:p>
                      <a:pPr algn="just"/>
                      <a:r>
                        <a:rPr lang="en-GB" sz="1800" dirty="0">
                          <a:solidFill>
                            <a:schemeClr val="tx1"/>
                          </a:solidFill>
                          <a:latin typeface="Verdana" panose="020B0604030504040204" pitchFamily="34" charset="0"/>
                          <a:ea typeface="Verdana" panose="020B0604030504040204" pitchFamily="34" charset="0"/>
                        </a:rPr>
                        <a:t>In March 2025 Planned Care Board agreed to mandate all CIN approved SOS &amp; PIFU pathways. </a:t>
                      </a:r>
                    </a:p>
                    <a:p>
                      <a:pPr algn="just"/>
                      <a:endParaRPr lang="en-GB" sz="1800" dirty="0">
                        <a:solidFill>
                          <a:schemeClr val="tx1"/>
                        </a:solidFill>
                        <a:latin typeface="Verdana" panose="020B0604030504040204" pitchFamily="34" charset="0"/>
                        <a:ea typeface="Verdana" panose="020B0604030504040204" pitchFamily="34" charset="0"/>
                      </a:endParaRPr>
                    </a:p>
                    <a:p>
                      <a:pPr algn="just"/>
                      <a:r>
                        <a:rPr lang="en-GB" sz="1800" dirty="0">
                          <a:solidFill>
                            <a:schemeClr val="tx1"/>
                          </a:solidFill>
                          <a:latin typeface="Verdana" panose="020B0604030504040204" pitchFamily="34" charset="0"/>
                          <a:ea typeface="Verdana" panose="020B0604030504040204" pitchFamily="34" charset="0"/>
                        </a:rPr>
                        <a:t>At present there are x15 SOS pathways in development within T&amp;O and x1 PIFU and x5 SOS pathways that have been implemented within the organisation in T&amp;O and ENT.                                                                                                                       Another x73 PIFU and x39 SOS pathways are yet to start being developed.                                                            The average SOS rate (New and Follow up) for all CIN specialities for 1st May to 30th June was 2.55% and the Average PIFU  rate (New and Follow up) was 2.33%.</a:t>
                      </a:r>
                    </a:p>
                    <a:p>
                      <a:pPr algn="just"/>
                      <a:endParaRPr lang="en-GB" sz="1800" dirty="0">
                        <a:solidFill>
                          <a:schemeClr val="tx1"/>
                        </a:solidFill>
                        <a:latin typeface="Verdana" panose="020B0604030504040204" pitchFamily="34" charset="0"/>
                        <a:ea typeface="Verdana" panose="020B0604030504040204" pitchFamily="34" charset="0"/>
                      </a:endParaRPr>
                    </a:p>
                    <a:p>
                      <a:pPr algn="just"/>
                      <a:r>
                        <a:rPr lang="en-GB" sz="1800" dirty="0">
                          <a:solidFill>
                            <a:schemeClr val="tx1"/>
                          </a:solidFill>
                          <a:latin typeface="Verdana" panose="020B0604030504040204" pitchFamily="34" charset="0"/>
                          <a:ea typeface="Verdana" panose="020B0604030504040204" pitchFamily="34" charset="0"/>
                        </a:rPr>
                        <a:t>Due to emerging priorities and reduction in the Transformation Team size it was agreed in June 2025 to pause the Follow-Up project and reallocate the Senior Project Manager.</a:t>
                      </a:r>
                    </a:p>
                    <a:p>
                      <a:pPr algn="just"/>
                      <a:endParaRPr lang="en-GB" sz="1800" dirty="0">
                        <a:solidFill>
                          <a:schemeClr val="tx1"/>
                        </a:solidFill>
                        <a:latin typeface="Verdana" panose="020B0604030504040204" pitchFamily="34" charset="0"/>
                        <a:ea typeface="Verdana" panose="020B0604030504040204" pitchFamily="34" charset="0"/>
                      </a:endParaRPr>
                    </a:p>
                    <a:p>
                      <a:pPr algn="just"/>
                      <a:r>
                        <a:rPr lang="en-GB" sz="1800" dirty="0">
                          <a:solidFill>
                            <a:schemeClr val="tx1"/>
                          </a:solidFill>
                          <a:latin typeface="Verdana" panose="020B0604030504040204" pitchFamily="34" charset="0"/>
                          <a:ea typeface="Verdana" panose="020B0604030504040204" pitchFamily="34" charset="0"/>
                        </a:rPr>
                        <a:t>A Clinical Committee has been established to provide expert clinical leadership, oversight, and guidance to ensure the safe, effective, and locally appropriate implementation of national healthcare programmes. This includes overseeing implementation of the CIN Optimisation Frameworks and associated programmes. The CIN specialities have been asked to develop a prioritised plan for the remainder of 2025/26 and present in July's committee meeting. It is unknown at this stage if Follow-Ups and PIFU / SoS will be included in the services prioritised plans. </a:t>
                      </a:r>
                    </a:p>
                  </a:txBody>
                  <a:tcPr marL="104395" marR="104395" marT="52197" marB="52197"/>
                </a:tc>
                <a:extLst>
                  <a:ext uri="{0D108BD9-81ED-4DB2-BD59-A6C34878D82A}">
                    <a16:rowId xmlns:a16="http://schemas.microsoft.com/office/drawing/2014/main" val="941816535"/>
                  </a:ext>
                </a:extLst>
              </a:tr>
            </a:tbl>
          </a:graphicData>
        </a:graphic>
      </p:graphicFrame>
    </p:spTree>
    <p:extLst>
      <p:ext uri="{BB962C8B-B14F-4D97-AF65-F5344CB8AC3E}">
        <p14:creationId xmlns:p14="http://schemas.microsoft.com/office/powerpoint/2010/main" val="688181107"/>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C538699-732F-731A-59A1-9E09C5474809}"/>
            </a:ext>
          </a:extLst>
        </p:cNvPr>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58432478-9E68-F34E-8919-9F13326CE412}"/>
              </a:ext>
            </a:extLst>
          </p:cNvPr>
          <p:cNvSpPr>
            <a:spLocks noGrp="1"/>
          </p:cNvSpPr>
          <p:nvPr>
            <p:ph type="sldNum" sz="quarter" idx="12"/>
          </p:nvPr>
        </p:nvSpPr>
        <p:spPr/>
        <p:txBody>
          <a:bodyPr/>
          <a:lstStyle/>
          <a:p>
            <a:pPr defTabSz="521964">
              <a:defRPr/>
            </a:pPr>
            <a:fld id="{1B571774-39BD-4D3C-8315-35C0B43D4F9A}" type="slidenum">
              <a:rPr lang="en-GB">
                <a:solidFill>
                  <a:prstClr val="black">
                    <a:tint val="82000"/>
                  </a:prstClr>
                </a:solidFill>
                <a:latin typeface="Aptos" panose="02110004020202020204"/>
              </a:rPr>
              <a:pPr defTabSz="521964">
                <a:defRPr/>
              </a:pPr>
              <a:t>61</a:t>
            </a:fld>
            <a:endParaRPr lang="en-GB">
              <a:solidFill>
                <a:prstClr val="black">
                  <a:tint val="82000"/>
                </a:prstClr>
              </a:solidFill>
              <a:latin typeface="Aptos" panose="02110004020202020204"/>
            </a:endParaRPr>
          </a:p>
        </p:txBody>
      </p:sp>
      <p:graphicFrame>
        <p:nvGraphicFramePr>
          <p:cNvPr id="6" name="Table 5">
            <a:extLst>
              <a:ext uri="{FF2B5EF4-FFF2-40B4-BE49-F238E27FC236}">
                <a16:creationId xmlns:a16="http://schemas.microsoft.com/office/drawing/2014/main" id="{476A2950-48FD-6D06-2DD8-DED23482F0D1}"/>
              </a:ext>
            </a:extLst>
          </p:cNvPr>
          <p:cNvGraphicFramePr>
            <a:graphicFrameLocks noGrp="1"/>
          </p:cNvGraphicFramePr>
          <p:nvPr>
            <p:extLst>
              <p:ext uri="{D42A27DB-BD31-4B8C-83A1-F6EECF244321}">
                <p14:modId xmlns:p14="http://schemas.microsoft.com/office/powerpoint/2010/main" val="3179539881"/>
              </p:ext>
            </p:extLst>
          </p:nvPr>
        </p:nvGraphicFramePr>
        <p:xfrm>
          <a:off x="223044" y="142950"/>
          <a:ext cx="19659600" cy="11108131"/>
        </p:xfrm>
        <a:graphic>
          <a:graphicData uri="http://schemas.openxmlformats.org/drawingml/2006/table">
            <a:tbl>
              <a:tblPr firstRow="1" bandRow="1">
                <a:tableStyleId>{5C22544A-7EE6-4342-B048-85BDC9FD1C3A}</a:tableStyleId>
              </a:tblPr>
              <a:tblGrid>
                <a:gridCol w="1450373">
                  <a:extLst>
                    <a:ext uri="{9D8B030D-6E8A-4147-A177-3AD203B41FA5}">
                      <a16:colId xmlns:a16="http://schemas.microsoft.com/office/drawing/2014/main" val="660515521"/>
                    </a:ext>
                  </a:extLst>
                </a:gridCol>
                <a:gridCol w="7457895">
                  <a:extLst>
                    <a:ext uri="{9D8B030D-6E8A-4147-A177-3AD203B41FA5}">
                      <a16:colId xmlns:a16="http://schemas.microsoft.com/office/drawing/2014/main" val="2140326874"/>
                    </a:ext>
                  </a:extLst>
                </a:gridCol>
                <a:gridCol w="10751332">
                  <a:extLst>
                    <a:ext uri="{9D8B030D-6E8A-4147-A177-3AD203B41FA5}">
                      <a16:colId xmlns:a16="http://schemas.microsoft.com/office/drawing/2014/main" val="648896705"/>
                    </a:ext>
                  </a:extLst>
                </a:gridCol>
              </a:tblGrid>
              <a:tr h="285975">
                <a:tc gridSpan="3">
                  <a:txBody>
                    <a:bodyPr/>
                    <a:lstStyle/>
                    <a:p>
                      <a:r>
                        <a:rPr lang="en-GB" sz="1800" dirty="0">
                          <a:latin typeface="Verdana" panose="020B0604030504040204" pitchFamily="34" charset="0"/>
                          <a:ea typeface="Verdana" panose="020B0604030504040204" pitchFamily="34" charset="0"/>
                        </a:rPr>
                        <a:t>Operational  Productivity – Planned Care</a:t>
                      </a:r>
                    </a:p>
                  </a:txBody>
                  <a:tcPr marL="104395" marR="104395" marT="52197" marB="52197" anchor="ct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3969127485"/>
                  </a:ext>
                </a:extLst>
              </a:tr>
              <a:tr h="467199">
                <a:tc gridSpan="3">
                  <a:txBody>
                    <a:bodyPr/>
                    <a:lstStyle/>
                    <a:p>
                      <a:r>
                        <a:rPr lang="en-US" sz="1800" b="1" dirty="0">
                          <a:latin typeface="Verdana" panose="020B0604030504040204" pitchFamily="34" charset="0"/>
                          <a:ea typeface="Verdana" panose="020B0604030504040204" pitchFamily="34" charset="0"/>
                          <a:cs typeface="Calibri"/>
                        </a:rPr>
                        <a:t>Improving timely access to care, reducing unwarranted variation in clinical productivity   CONTINUED</a:t>
                      </a:r>
                      <a:endParaRPr lang="en-GB" sz="1800" b="1" dirty="0">
                        <a:latin typeface="Verdana" panose="020B0604030504040204" pitchFamily="34" charset="0"/>
                        <a:ea typeface="Verdana" panose="020B0604030504040204" pitchFamily="34" charset="0"/>
                      </a:endParaRPr>
                    </a:p>
                  </a:txBody>
                  <a:tcPr marL="104395" marR="104395" marT="52197" marB="52197"/>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4223790837"/>
                  </a:ext>
                </a:extLst>
              </a:tr>
              <a:tr h="285975">
                <a:tc gridSpan="3">
                  <a:txBody>
                    <a:bodyPr/>
                    <a:lstStyle/>
                    <a:p>
                      <a:pPr algn="just"/>
                      <a:r>
                        <a:rPr lang="en-GB" sz="1800" b="1" dirty="0">
                          <a:latin typeface="Verdana" panose="020B0604030504040204" pitchFamily="34" charset="0"/>
                          <a:ea typeface="Verdana" panose="020B0604030504040204" pitchFamily="34" charset="0"/>
                        </a:rPr>
                        <a:t>Baseline Information</a:t>
                      </a:r>
                      <a:endParaRPr lang="en-GB" sz="1800" b="1" dirty="0">
                        <a:solidFill>
                          <a:srgbClr val="FF0000"/>
                        </a:solidFill>
                        <a:latin typeface="Verdana" panose="020B0604030504040204" pitchFamily="34" charset="0"/>
                        <a:ea typeface="Verdana" panose="020B0604030504040204" pitchFamily="34" charset="0"/>
                      </a:endParaRPr>
                    </a:p>
                  </a:txBody>
                  <a:tcPr marL="104395" marR="104395" marT="52197" marB="52197" anchor="ctr"/>
                </a:tc>
                <a:tc hMerge="1">
                  <a:txBody>
                    <a:bodyPr/>
                    <a:lstStyle/>
                    <a:p>
                      <a:endParaRPr/>
                    </a:p>
                  </a:txBody>
                  <a:tcPr marL="91441" marR="91441" anchor="ctr"/>
                </a:tc>
                <a:tc hMerge="1">
                  <a:txBody>
                    <a:bodyPr/>
                    <a:lstStyle/>
                    <a:p>
                      <a:pPr algn="just"/>
                      <a:endParaRPr lang="en-GB" sz="1050" b="1" dirty="0">
                        <a:latin typeface="Verdana" panose="020B0604030504040204" pitchFamily="34" charset="0"/>
                        <a:ea typeface="Verdana" panose="020B0604030504040204" pitchFamily="34" charset="0"/>
                      </a:endParaRPr>
                    </a:p>
                  </a:txBody>
                  <a:tcPr marL="91441" marR="91441" anchor="ctr"/>
                </a:tc>
                <a:extLst>
                  <a:ext uri="{0D108BD9-81ED-4DB2-BD59-A6C34878D82A}">
                    <a16:rowId xmlns:a16="http://schemas.microsoft.com/office/drawing/2014/main" val="2252713284"/>
                  </a:ext>
                </a:extLst>
              </a:tr>
              <a:tr h="301147">
                <a:tc>
                  <a:txBody>
                    <a:bodyPr/>
                    <a:lstStyle/>
                    <a:p>
                      <a:pPr algn="just"/>
                      <a:r>
                        <a:rPr lang="en-GB" sz="1800" b="1" dirty="0">
                          <a:latin typeface="Verdana" panose="020B0604030504040204" pitchFamily="34" charset="0"/>
                          <a:ea typeface="Verdana" panose="020B0604030504040204" pitchFamily="34" charset="0"/>
                        </a:rPr>
                        <a:t>#</a:t>
                      </a:r>
                    </a:p>
                  </a:txBody>
                  <a:tcPr marL="104395" marR="104395" marT="52197" marB="52197" anchor="ctr"/>
                </a:tc>
                <a:tc>
                  <a:txBody>
                    <a:bodyPr/>
                    <a:lstStyle/>
                    <a:p>
                      <a:pPr algn="just"/>
                      <a:r>
                        <a:rPr lang="en-GB" sz="1800" b="1" dirty="0">
                          <a:latin typeface="Verdana" panose="020B0604030504040204" pitchFamily="34" charset="0"/>
                          <a:ea typeface="Verdana" panose="020B0604030504040204" pitchFamily="34" charset="0"/>
                        </a:rPr>
                        <a:t>Enabling Action</a:t>
                      </a:r>
                    </a:p>
                  </a:txBody>
                  <a:tcPr marL="104395" marR="104395" marT="52197" marB="52197" anchor="ctr"/>
                </a:tc>
                <a:tc>
                  <a:txBody>
                    <a:bodyPr/>
                    <a:lstStyle/>
                    <a:p>
                      <a:pPr algn="just"/>
                      <a:r>
                        <a:rPr lang="en-GB" sz="1800" b="1" dirty="0">
                          <a:latin typeface="Verdana" panose="020B0604030504040204" pitchFamily="34" charset="0"/>
                          <a:ea typeface="Verdana" panose="020B0604030504040204" pitchFamily="34" charset="0"/>
                        </a:rPr>
                        <a:t>Current position (July 2025)</a:t>
                      </a:r>
                    </a:p>
                  </a:txBody>
                  <a:tcPr marL="104395" marR="104395" marT="52197" marB="52197" anchor="ctr"/>
                </a:tc>
                <a:extLst>
                  <a:ext uri="{0D108BD9-81ED-4DB2-BD59-A6C34878D82A}">
                    <a16:rowId xmlns:a16="http://schemas.microsoft.com/office/drawing/2014/main" val="271302750"/>
                  </a:ext>
                </a:extLst>
              </a:tr>
              <a:tr h="1088984">
                <a:tc>
                  <a:txBody>
                    <a:bodyPr/>
                    <a:lstStyle/>
                    <a:p>
                      <a:pPr algn="just"/>
                      <a:r>
                        <a:rPr lang="en-GB" sz="1800" dirty="0">
                          <a:latin typeface="Verdana" panose="020B0604030504040204" pitchFamily="34" charset="0"/>
                          <a:ea typeface="Verdana" panose="020B0604030504040204" pitchFamily="34" charset="0"/>
                        </a:rPr>
                        <a:t>8</a:t>
                      </a:r>
                    </a:p>
                  </a:txBody>
                  <a:tcPr marL="104395" marR="104395" marT="52197" marB="52197"/>
                </a:tc>
                <a:tc>
                  <a:txBody>
                    <a:bodyPr/>
                    <a:lstStyle/>
                    <a:p>
                      <a:pPr marL="0" lvl="0" indent="0">
                        <a:lnSpc>
                          <a:spcPct val="100000"/>
                        </a:lnSpc>
                        <a:buNone/>
                      </a:pPr>
                      <a:r>
                        <a:rPr lang="en-US" sz="1800" b="0" i="0" u="none" strike="noStrike" noProof="0" dirty="0">
                          <a:effectLst/>
                          <a:latin typeface="Verdana" panose="020B0604030504040204" pitchFamily="34" charset="0"/>
                          <a:ea typeface="Verdana" panose="020B0604030504040204" pitchFamily="34" charset="0"/>
                        </a:rPr>
                        <a:t>All new Cataract referrals should be direct listed to treatment stage of the pathway following an admin triage by the end of Q2</a:t>
                      </a:r>
                    </a:p>
                  </a:txBody>
                  <a:tcPr marL="73946" marR="73946" marT="36972" marB="36972"/>
                </a:tc>
                <a:tc>
                  <a:txBody>
                    <a:bodyPr/>
                    <a:lstStyle/>
                    <a:p>
                      <a:pPr algn="just"/>
                      <a:r>
                        <a:rPr lang="en-GB" sz="1800" dirty="0">
                          <a:solidFill>
                            <a:schemeClr val="tx1"/>
                          </a:solidFill>
                          <a:latin typeface="Verdana" panose="020B0604030504040204" pitchFamily="34" charset="0"/>
                          <a:ea typeface="Verdana" panose="020B0604030504040204" pitchFamily="34" charset="0"/>
                        </a:rPr>
                        <a:t>SBUHB is due to commence with the new cataract pathway and direct booking in Q2. We currently are not recording numbers of directly booked patients.</a:t>
                      </a:r>
                    </a:p>
                  </a:txBody>
                  <a:tcPr marL="104395" marR="104395" marT="52197" marB="52197"/>
                </a:tc>
                <a:extLst>
                  <a:ext uri="{0D108BD9-81ED-4DB2-BD59-A6C34878D82A}">
                    <a16:rowId xmlns:a16="http://schemas.microsoft.com/office/drawing/2014/main" val="2631949792"/>
                  </a:ext>
                </a:extLst>
              </a:tr>
              <a:tr h="3011427">
                <a:tc>
                  <a:txBody>
                    <a:bodyPr/>
                    <a:lstStyle/>
                    <a:p>
                      <a:pPr algn="just"/>
                      <a:r>
                        <a:rPr lang="en-GB" sz="1800" dirty="0">
                          <a:latin typeface="Verdana" panose="020B0604030504040204" pitchFamily="34" charset="0"/>
                          <a:ea typeface="Verdana" panose="020B0604030504040204" pitchFamily="34" charset="0"/>
                        </a:rPr>
                        <a:t>9</a:t>
                      </a:r>
                    </a:p>
                  </a:txBody>
                  <a:tcPr marL="104395" marR="104395" marT="52197" marB="52197"/>
                </a:tc>
                <a:tc>
                  <a:txBody>
                    <a:bodyPr/>
                    <a:lstStyle/>
                    <a:p>
                      <a:pPr marL="0" lvl="0" indent="0">
                        <a:lnSpc>
                          <a:spcPct val="100000"/>
                        </a:lnSpc>
                        <a:buNone/>
                      </a:pPr>
                      <a:r>
                        <a:rPr lang="en-US" sz="1800" b="0" i="0" u="none" strike="noStrike" noProof="0" dirty="0">
                          <a:effectLst/>
                          <a:latin typeface="Verdana" panose="020B0604030504040204" pitchFamily="34" charset="0"/>
                          <a:ea typeface="Verdana" panose="020B0604030504040204" pitchFamily="34" charset="0"/>
                        </a:rPr>
                        <a:t>Ensure monitoring of DNA/CNA rates is in place for every Outpatient clinic. When DNA/CNA as a combined rate is greater than 5%, overbooking additional patients should be implemented and monitored.</a:t>
                      </a:r>
                      <a:endParaRPr lang="en-US" sz="1800" dirty="0">
                        <a:latin typeface="Verdana" panose="020B0604030504040204" pitchFamily="34" charset="0"/>
                        <a:ea typeface="Verdana" panose="020B0604030504040204" pitchFamily="34" charset="0"/>
                      </a:endParaRPr>
                    </a:p>
                  </a:txBody>
                  <a:tcPr marL="73946" marR="73946" marT="36972" marB="36972"/>
                </a:tc>
                <a:tc>
                  <a:txBody>
                    <a:bodyPr/>
                    <a:lstStyle/>
                    <a:p>
                      <a:pPr marL="0" marR="0" lvl="0" indent="0" algn="just" defTabSz="685800" rtl="0" eaLnBrk="1" fontAlgn="auto" latinLnBrk="0" hangingPunct="1">
                        <a:lnSpc>
                          <a:spcPct val="100000"/>
                        </a:lnSpc>
                        <a:spcBef>
                          <a:spcPts val="0"/>
                        </a:spcBef>
                        <a:spcAft>
                          <a:spcPts val="0"/>
                        </a:spcAft>
                        <a:buClrTx/>
                        <a:buSzTx/>
                        <a:buFontTx/>
                        <a:buNone/>
                        <a:tabLst/>
                        <a:defRPr/>
                      </a:pPr>
                      <a:r>
                        <a:rPr lang="en-GB" sz="1800" dirty="0">
                          <a:solidFill>
                            <a:schemeClr val="tx1"/>
                          </a:solidFill>
                          <a:latin typeface="Verdana" panose="020B0604030504040204" pitchFamily="34" charset="0"/>
                          <a:ea typeface="Verdana" panose="020B0604030504040204" pitchFamily="34" charset="0"/>
                        </a:rPr>
                        <a:t>Currently CNA and DNA rates are available for all CIN specialities via the FUP Vitals Dashboard. A new view will be created to show the combined view as required by the metric. Clinical decisions required as to the appropriateness of further overbooking clinic slots as many clinics overrun and are dependent on DNAs to run to time. Assessment also required on capability of the system, i.e. how long is needed to see a new patient vs FUP patient vs New USC vs follow up USC and also determining how long we currently allocate in standard template. </a:t>
                      </a:r>
                    </a:p>
                    <a:p>
                      <a:pPr marL="0" marR="0" lvl="0" indent="0" algn="just" defTabSz="685800" rtl="0" eaLnBrk="1" fontAlgn="auto" latinLnBrk="0" hangingPunct="1">
                        <a:lnSpc>
                          <a:spcPct val="100000"/>
                        </a:lnSpc>
                        <a:spcBef>
                          <a:spcPts val="0"/>
                        </a:spcBef>
                        <a:spcAft>
                          <a:spcPts val="0"/>
                        </a:spcAft>
                        <a:buClrTx/>
                        <a:buSzTx/>
                        <a:buFontTx/>
                        <a:buNone/>
                        <a:tabLst/>
                        <a:defRPr/>
                      </a:pPr>
                      <a:r>
                        <a:rPr lang="en-GB" sz="1800" dirty="0">
                          <a:solidFill>
                            <a:schemeClr val="tx1"/>
                          </a:solidFill>
                          <a:latin typeface="Verdana" panose="020B0604030504040204" pitchFamily="34" charset="0"/>
                          <a:ea typeface="Verdana" panose="020B0604030504040204" pitchFamily="34" charset="0"/>
                        </a:rPr>
                        <a:t>Dashboard developed to enable tracking of DNA rates across all specialities via the Planned Care App.</a:t>
                      </a:r>
                    </a:p>
                    <a:p>
                      <a:pPr marL="0" marR="0" lvl="0" indent="0" algn="just" defTabSz="685800" rtl="0" eaLnBrk="1" fontAlgn="auto" latinLnBrk="0" hangingPunct="1">
                        <a:lnSpc>
                          <a:spcPct val="100000"/>
                        </a:lnSpc>
                        <a:spcBef>
                          <a:spcPts val="0"/>
                        </a:spcBef>
                        <a:spcAft>
                          <a:spcPts val="0"/>
                        </a:spcAft>
                        <a:buClrTx/>
                        <a:buSzTx/>
                        <a:buFontTx/>
                        <a:buNone/>
                        <a:tabLst/>
                        <a:defRPr/>
                      </a:pPr>
                      <a:r>
                        <a:rPr lang="en-GB" sz="1800" dirty="0">
                          <a:solidFill>
                            <a:schemeClr val="tx1"/>
                          </a:solidFill>
                          <a:latin typeface="Verdana" panose="020B0604030504040204" pitchFamily="34" charset="0"/>
                          <a:ea typeface="Verdana" panose="020B0604030504040204" pitchFamily="34" charset="0"/>
                        </a:rPr>
                        <a:t>Average DNA rate (New &amp; Follow up) for all CIN specialities 1st May to 30th June was 3.73%, Average CNA rate was 8.71 % for the same time period.</a:t>
                      </a:r>
                    </a:p>
                  </a:txBody>
                  <a:tcPr marL="104395" marR="104395" marT="52197" marB="52197"/>
                </a:tc>
                <a:extLst>
                  <a:ext uri="{0D108BD9-81ED-4DB2-BD59-A6C34878D82A}">
                    <a16:rowId xmlns:a16="http://schemas.microsoft.com/office/drawing/2014/main" val="584384461"/>
                  </a:ext>
                </a:extLst>
              </a:tr>
              <a:tr h="1012391">
                <a:tc>
                  <a:txBody>
                    <a:bodyPr/>
                    <a:lstStyle/>
                    <a:p>
                      <a:pPr algn="just"/>
                      <a:r>
                        <a:rPr lang="en-GB" sz="1800" dirty="0">
                          <a:latin typeface="Verdana" panose="020B0604030504040204" pitchFamily="34" charset="0"/>
                          <a:ea typeface="Verdana" panose="020B0604030504040204" pitchFamily="34" charset="0"/>
                        </a:rPr>
                        <a:t>10</a:t>
                      </a:r>
                    </a:p>
                  </a:txBody>
                  <a:tcPr marL="104395" marR="104395" marT="52197" marB="52197"/>
                </a:tc>
                <a:tc>
                  <a:txBody>
                    <a:bodyPr/>
                    <a:lstStyle/>
                    <a:p>
                      <a:pPr marL="0" lvl="0" indent="0">
                        <a:lnSpc>
                          <a:spcPct val="100000"/>
                        </a:lnSpc>
                        <a:buNone/>
                      </a:pPr>
                      <a:r>
                        <a:rPr lang="en-US" sz="1800" b="0" i="0" u="none" strike="noStrike" noProof="0" dirty="0">
                          <a:effectLst/>
                          <a:latin typeface="Verdana" panose="020B0604030504040204" pitchFamily="34" charset="0"/>
                          <a:ea typeface="Verdana" panose="020B0604030504040204" pitchFamily="34" charset="0"/>
                        </a:rPr>
                        <a:t>Implementation of CIN follow up criteria both prospectively and retrospectively to established Follow-up waiting lists.</a:t>
                      </a:r>
                    </a:p>
                  </a:txBody>
                  <a:tcPr marL="73946" marR="73946" marT="36972" marB="36972" anchor="ctr"/>
                </a:tc>
                <a:tc>
                  <a:txBody>
                    <a:bodyPr/>
                    <a:lstStyle/>
                    <a:p>
                      <a:pPr marL="0" marR="0" lvl="0" indent="0" algn="just" defTabSz="685800" rtl="0" eaLnBrk="1" fontAlgn="auto" latinLnBrk="0" hangingPunct="1">
                        <a:lnSpc>
                          <a:spcPct val="100000"/>
                        </a:lnSpc>
                        <a:spcBef>
                          <a:spcPts val="0"/>
                        </a:spcBef>
                        <a:spcAft>
                          <a:spcPts val="0"/>
                        </a:spcAft>
                        <a:buClrTx/>
                        <a:buSzTx/>
                        <a:buFontTx/>
                        <a:buNone/>
                        <a:tabLst/>
                        <a:defRPr/>
                      </a:pPr>
                      <a:r>
                        <a:rPr lang="en-GB" sz="1800" dirty="0">
                          <a:solidFill>
                            <a:schemeClr val="tx1"/>
                          </a:solidFill>
                          <a:latin typeface="Verdana" panose="020B0604030504040204" pitchFamily="34" charset="0"/>
                          <a:ea typeface="Verdana" panose="020B0604030504040204" pitchFamily="34" charset="0"/>
                        </a:rPr>
                        <a:t>Dashboard developed by Healthcare System Engineering (HCSE) team to allow tracking of effect that implementation of follow up CIN criteria will have on follow up waiting lists and appointment outcomes.</a:t>
                      </a:r>
                    </a:p>
                  </a:txBody>
                  <a:tcPr marL="104395" marR="104395" marT="52197" marB="52197"/>
                </a:tc>
                <a:extLst>
                  <a:ext uri="{0D108BD9-81ED-4DB2-BD59-A6C34878D82A}">
                    <a16:rowId xmlns:a16="http://schemas.microsoft.com/office/drawing/2014/main" val="4171849007"/>
                  </a:ext>
                </a:extLst>
              </a:tr>
              <a:tr h="1163862">
                <a:tc>
                  <a:txBody>
                    <a:bodyPr/>
                    <a:lstStyle/>
                    <a:p>
                      <a:pPr algn="just"/>
                      <a:r>
                        <a:rPr lang="en-GB" sz="1800" dirty="0">
                          <a:latin typeface="Verdana" panose="020B0604030504040204" pitchFamily="34" charset="0"/>
                          <a:ea typeface="Verdana" panose="020B0604030504040204" pitchFamily="34" charset="0"/>
                        </a:rPr>
                        <a:t>11</a:t>
                      </a:r>
                    </a:p>
                  </a:txBody>
                  <a:tcPr marL="104395" marR="104395" marT="52197" marB="52197"/>
                </a:tc>
                <a:tc>
                  <a:txBody>
                    <a:bodyPr/>
                    <a:lstStyle/>
                    <a:p>
                      <a:pPr marL="0" lvl="0" indent="0">
                        <a:lnSpc>
                          <a:spcPct val="100000"/>
                        </a:lnSpc>
                        <a:buNone/>
                      </a:pPr>
                      <a:r>
                        <a:rPr lang="en-US" sz="1800" b="0" i="0" u="none" strike="noStrike" noProof="0" dirty="0">
                          <a:effectLst/>
                          <a:latin typeface="Verdana" panose="020B0604030504040204" pitchFamily="34" charset="0"/>
                          <a:ea typeface="Verdana" panose="020B0604030504040204" pitchFamily="34" charset="0"/>
                        </a:rPr>
                        <a:t>On 90% of days planned care inpatient/day case/theatre recovery capacity should be protected from unscheduled care pressures and outlying of patients by the end of Q1.</a:t>
                      </a:r>
                      <a:endParaRPr lang="en-US" sz="1800" dirty="0">
                        <a:latin typeface="Verdana" panose="020B0604030504040204" pitchFamily="34" charset="0"/>
                        <a:ea typeface="Verdana" panose="020B0604030504040204" pitchFamily="34" charset="0"/>
                      </a:endParaRPr>
                    </a:p>
                  </a:txBody>
                  <a:tcPr marL="73946" marR="73946" marT="36972" marB="36972"/>
                </a:tc>
                <a:tc>
                  <a:txBody>
                    <a:bodyPr/>
                    <a:lstStyle/>
                    <a:p>
                      <a:pPr algn="just"/>
                      <a:r>
                        <a:rPr lang="en-GB" sz="1800" dirty="0">
                          <a:solidFill>
                            <a:schemeClr val="tx1"/>
                          </a:solidFill>
                          <a:latin typeface="Verdana" panose="020B0604030504040204" pitchFamily="34" charset="0"/>
                          <a:ea typeface="Verdana" panose="020B0604030504040204" pitchFamily="34" charset="0"/>
                        </a:rPr>
                        <a:t>Requires  further consideration internally as to monitor in practice as currently unable to track this. </a:t>
                      </a:r>
                    </a:p>
                  </a:txBody>
                  <a:tcPr marL="104395" marR="104395" marT="52197" marB="52197"/>
                </a:tc>
                <a:extLst>
                  <a:ext uri="{0D108BD9-81ED-4DB2-BD59-A6C34878D82A}">
                    <a16:rowId xmlns:a16="http://schemas.microsoft.com/office/drawing/2014/main" val="3607510191"/>
                  </a:ext>
                </a:extLst>
              </a:tr>
              <a:tr h="3117639">
                <a:tc>
                  <a:txBody>
                    <a:bodyPr/>
                    <a:lstStyle/>
                    <a:p>
                      <a:pPr algn="just"/>
                      <a:r>
                        <a:rPr lang="en-GB" sz="1800" dirty="0">
                          <a:latin typeface="Verdana" panose="020B0604030504040204" pitchFamily="34" charset="0"/>
                          <a:ea typeface="Verdana" panose="020B0604030504040204" pitchFamily="34" charset="0"/>
                        </a:rPr>
                        <a:t>12</a:t>
                      </a:r>
                    </a:p>
                  </a:txBody>
                  <a:tcPr marL="104395" marR="104395" marT="52197" marB="52197"/>
                </a:tc>
                <a:tc>
                  <a:txBody>
                    <a:bodyPr/>
                    <a:lstStyle/>
                    <a:p>
                      <a:pPr marL="0" lvl="0" indent="0">
                        <a:lnSpc>
                          <a:spcPct val="100000"/>
                        </a:lnSpc>
                        <a:buNone/>
                      </a:pPr>
                      <a:r>
                        <a:rPr lang="en-US" sz="1800" b="0" i="0" u="none" strike="noStrike" noProof="0" dirty="0">
                          <a:effectLst/>
                          <a:latin typeface="Verdana" panose="020B0604030504040204" pitchFamily="34" charset="0"/>
                          <a:ea typeface="Verdana" panose="020B0604030504040204" pitchFamily="34" charset="0"/>
                        </a:rPr>
                        <a:t>Ensure effective utilisation of theatre capacity through: - Reducing late starts to less than 20%; - Reducing early finishes to less than 10%; and - Increasing session utilisation to the GiRFT standard of 85% by March 2026. </a:t>
                      </a:r>
                      <a:endParaRPr lang="en-US" sz="1800" dirty="0">
                        <a:latin typeface="Verdana" panose="020B0604030504040204" pitchFamily="34" charset="0"/>
                        <a:ea typeface="Verdana" panose="020B0604030504040204" pitchFamily="34" charset="0"/>
                      </a:endParaRPr>
                    </a:p>
                  </a:txBody>
                  <a:tcPr marL="73946" marR="73946" marT="36972" marB="36972"/>
                </a:tc>
                <a:tc>
                  <a:txBody>
                    <a:bodyPr/>
                    <a:lstStyle/>
                    <a:p>
                      <a:pPr marL="0" marR="0" lvl="0" indent="0" algn="just" defTabSz="6858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chemeClr val="tx1"/>
                          </a:solidFill>
                          <a:effectLst/>
                          <a:uLnTx/>
                          <a:uFillTx/>
                          <a:latin typeface="Verdana" panose="020B0604030504040204" pitchFamily="34" charset="0"/>
                          <a:ea typeface="Verdana" panose="020B0604030504040204" pitchFamily="34" charset="0"/>
                          <a:cs typeface="+mn-cs"/>
                        </a:rPr>
                        <a:t>We have created views within surgical pathway dashboard that allows tracking of late starts (locally defined as; any list which starts 15 or more mins later than its intended start time) and early finishes (locally defined as; any list which ends 15 mins earlier than its intended finish time)  list utilisation vs GIRFT 85% target and cancellation rates. See Figures 11-12 overleaf. However, clarification is required on the definition of late starts and early finishes for HBs to use, also if targets stipulated are based on number of lists or the total funded list time available. Locally we have included a Gannt chart view of individual cases and used utilisation vs effectiveness calculated from what was planned vs what was delivered. </a:t>
                      </a:r>
                    </a:p>
                  </a:txBody>
                  <a:tcPr marL="104395" marR="104395" marT="52197" marB="52197"/>
                </a:tc>
                <a:extLst>
                  <a:ext uri="{0D108BD9-81ED-4DB2-BD59-A6C34878D82A}">
                    <a16:rowId xmlns:a16="http://schemas.microsoft.com/office/drawing/2014/main" val="113214057"/>
                  </a:ext>
                </a:extLst>
              </a:tr>
            </a:tbl>
          </a:graphicData>
        </a:graphic>
      </p:graphicFrame>
    </p:spTree>
    <p:extLst>
      <p:ext uri="{BB962C8B-B14F-4D97-AF65-F5344CB8AC3E}">
        <p14:creationId xmlns:p14="http://schemas.microsoft.com/office/powerpoint/2010/main" val="3578335664"/>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4E2A50C-C2A5-A2A2-59E8-16621F9E7CF8}"/>
            </a:ext>
          </a:extLst>
        </p:cNvPr>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91B15065-DF2D-AB0F-2546-BA6F8F707629}"/>
              </a:ext>
            </a:extLst>
          </p:cNvPr>
          <p:cNvSpPr>
            <a:spLocks noGrp="1"/>
          </p:cNvSpPr>
          <p:nvPr>
            <p:ph type="sldNum" sz="quarter" idx="12"/>
          </p:nvPr>
        </p:nvSpPr>
        <p:spPr/>
        <p:txBody>
          <a:bodyPr/>
          <a:lstStyle/>
          <a:p>
            <a:pPr defTabSz="521964">
              <a:defRPr/>
            </a:pPr>
            <a:fld id="{1B571774-39BD-4D3C-8315-35C0B43D4F9A}" type="slidenum">
              <a:rPr lang="en-GB">
                <a:solidFill>
                  <a:prstClr val="black">
                    <a:tint val="82000"/>
                  </a:prstClr>
                </a:solidFill>
                <a:latin typeface="Aptos" panose="02110004020202020204"/>
              </a:rPr>
              <a:pPr defTabSz="521964">
                <a:defRPr/>
              </a:pPr>
              <a:t>62</a:t>
            </a:fld>
            <a:endParaRPr lang="en-GB">
              <a:solidFill>
                <a:prstClr val="black">
                  <a:tint val="82000"/>
                </a:prstClr>
              </a:solidFill>
              <a:latin typeface="Aptos" panose="02110004020202020204"/>
            </a:endParaRPr>
          </a:p>
        </p:txBody>
      </p:sp>
      <p:graphicFrame>
        <p:nvGraphicFramePr>
          <p:cNvPr id="6" name="Table 5">
            <a:extLst>
              <a:ext uri="{FF2B5EF4-FFF2-40B4-BE49-F238E27FC236}">
                <a16:creationId xmlns:a16="http://schemas.microsoft.com/office/drawing/2014/main" id="{71A9F131-71AF-87AC-2D23-810BA8A3BA20}"/>
              </a:ext>
            </a:extLst>
          </p:cNvPr>
          <p:cNvGraphicFramePr>
            <a:graphicFrameLocks noGrp="1"/>
          </p:cNvGraphicFramePr>
          <p:nvPr>
            <p:extLst>
              <p:ext uri="{D42A27DB-BD31-4B8C-83A1-F6EECF244321}">
                <p14:modId xmlns:p14="http://schemas.microsoft.com/office/powerpoint/2010/main" val="2518625631"/>
              </p:ext>
            </p:extLst>
          </p:nvPr>
        </p:nvGraphicFramePr>
        <p:xfrm>
          <a:off x="223044" y="218948"/>
          <a:ext cx="19659601" cy="10433517"/>
        </p:xfrm>
        <a:graphic>
          <a:graphicData uri="http://schemas.openxmlformats.org/drawingml/2006/table">
            <a:tbl>
              <a:tblPr firstRow="1" bandRow="1">
                <a:tableStyleId>{5C22544A-7EE6-4342-B048-85BDC9FD1C3A}</a:tableStyleId>
              </a:tblPr>
              <a:tblGrid>
                <a:gridCol w="1066800">
                  <a:extLst>
                    <a:ext uri="{9D8B030D-6E8A-4147-A177-3AD203B41FA5}">
                      <a16:colId xmlns:a16="http://schemas.microsoft.com/office/drawing/2014/main" val="660515521"/>
                    </a:ext>
                  </a:extLst>
                </a:gridCol>
                <a:gridCol w="6599034">
                  <a:extLst>
                    <a:ext uri="{9D8B030D-6E8A-4147-A177-3AD203B41FA5}">
                      <a16:colId xmlns:a16="http://schemas.microsoft.com/office/drawing/2014/main" val="2140326874"/>
                    </a:ext>
                  </a:extLst>
                </a:gridCol>
                <a:gridCol w="11993767">
                  <a:extLst>
                    <a:ext uri="{9D8B030D-6E8A-4147-A177-3AD203B41FA5}">
                      <a16:colId xmlns:a16="http://schemas.microsoft.com/office/drawing/2014/main" val="648896705"/>
                    </a:ext>
                  </a:extLst>
                </a:gridCol>
              </a:tblGrid>
              <a:tr h="341329">
                <a:tc gridSpan="3">
                  <a:txBody>
                    <a:bodyPr/>
                    <a:lstStyle/>
                    <a:p>
                      <a:r>
                        <a:rPr lang="en-GB" sz="1800" dirty="0">
                          <a:latin typeface="Verdana" panose="020B0604030504040204" pitchFamily="34" charset="0"/>
                          <a:ea typeface="Verdana" panose="020B0604030504040204" pitchFamily="34" charset="0"/>
                        </a:rPr>
                        <a:t>Operational  Productivity – Planned Care</a:t>
                      </a:r>
                    </a:p>
                  </a:txBody>
                  <a:tcPr marL="104395" marR="104395" marT="52197" marB="52197" anchor="ct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3969127485"/>
                  </a:ext>
                </a:extLst>
              </a:tr>
              <a:tr h="463878">
                <a:tc gridSpan="3">
                  <a:txBody>
                    <a:bodyPr/>
                    <a:lstStyle/>
                    <a:p>
                      <a:r>
                        <a:rPr lang="en-US" sz="1800" b="1" dirty="0">
                          <a:latin typeface="Verdana" panose="020B0604030504040204" pitchFamily="34" charset="0"/>
                          <a:ea typeface="Verdana" panose="020B0604030504040204" pitchFamily="34" charset="0"/>
                          <a:cs typeface="Calibri"/>
                        </a:rPr>
                        <a:t>Improving timely access to care, reducing unwarranted variation in clinical productivity   [CONTINUED]</a:t>
                      </a:r>
                      <a:endParaRPr lang="en-GB" sz="1800" b="1" dirty="0">
                        <a:latin typeface="Verdana" panose="020B0604030504040204" pitchFamily="34" charset="0"/>
                        <a:ea typeface="Verdana" panose="020B0604030504040204" pitchFamily="34" charset="0"/>
                      </a:endParaRPr>
                    </a:p>
                  </a:txBody>
                  <a:tcPr marL="104395" marR="104395" marT="52197" marB="52197"/>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4223790837"/>
                  </a:ext>
                </a:extLst>
              </a:tr>
              <a:tr h="282738">
                <a:tc gridSpan="3">
                  <a:txBody>
                    <a:bodyPr/>
                    <a:lstStyle/>
                    <a:p>
                      <a:pPr algn="just"/>
                      <a:r>
                        <a:rPr lang="en-GB" sz="1800" b="1" dirty="0">
                          <a:latin typeface="Verdana" panose="020B0604030504040204" pitchFamily="34" charset="0"/>
                          <a:ea typeface="Verdana" panose="020B0604030504040204" pitchFamily="34" charset="0"/>
                        </a:rPr>
                        <a:t>Baseline Information</a:t>
                      </a:r>
                      <a:endParaRPr lang="en-GB" sz="1800" b="1" dirty="0">
                        <a:solidFill>
                          <a:srgbClr val="FF0000"/>
                        </a:solidFill>
                        <a:latin typeface="Verdana" panose="020B0604030504040204" pitchFamily="34" charset="0"/>
                        <a:ea typeface="Verdana" panose="020B0604030504040204" pitchFamily="34" charset="0"/>
                      </a:endParaRPr>
                    </a:p>
                  </a:txBody>
                  <a:tcPr marL="104395" marR="104395" marT="52197" marB="52197" anchor="ctr"/>
                </a:tc>
                <a:tc hMerge="1">
                  <a:txBody>
                    <a:bodyPr/>
                    <a:lstStyle/>
                    <a:p>
                      <a:endParaRPr/>
                    </a:p>
                  </a:txBody>
                  <a:tcPr marL="91441" marR="91441" anchor="ctr"/>
                </a:tc>
                <a:tc hMerge="1">
                  <a:txBody>
                    <a:bodyPr/>
                    <a:lstStyle/>
                    <a:p>
                      <a:pPr algn="just"/>
                      <a:endParaRPr lang="en-GB" sz="1050" b="1" dirty="0">
                        <a:latin typeface="Verdana" panose="020B0604030504040204" pitchFamily="34" charset="0"/>
                        <a:ea typeface="Verdana" panose="020B0604030504040204" pitchFamily="34" charset="0"/>
                      </a:endParaRPr>
                    </a:p>
                  </a:txBody>
                  <a:tcPr marL="91441" marR="91441" anchor="ctr"/>
                </a:tc>
                <a:extLst>
                  <a:ext uri="{0D108BD9-81ED-4DB2-BD59-A6C34878D82A}">
                    <a16:rowId xmlns:a16="http://schemas.microsoft.com/office/drawing/2014/main" val="2252713284"/>
                  </a:ext>
                </a:extLst>
              </a:tr>
              <a:tr h="297737">
                <a:tc>
                  <a:txBody>
                    <a:bodyPr/>
                    <a:lstStyle/>
                    <a:p>
                      <a:pPr algn="just"/>
                      <a:r>
                        <a:rPr lang="en-GB" sz="1800" b="1" dirty="0">
                          <a:latin typeface="Verdana" panose="020B0604030504040204" pitchFamily="34" charset="0"/>
                          <a:ea typeface="Verdana" panose="020B0604030504040204" pitchFamily="34" charset="0"/>
                        </a:rPr>
                        <a:t>#</a:t>
                      </a:r>
                    </a:p>
                  </a:txBody>
                  <a:tcPr marL="104395" marR="104395" marT="52197" marB="52197" anchor="ctr"/>
                </a:tc>
                <a:tc>
                  <a:txBody>
                    <a:bodyPr/>
                    <a:lstStyle/>
                    <a:p>
                      <a:pPr algn="just"/>
                      <a:r>
                        <a:rPr lang="en-GB" sz="1800" b="1" dirty="0">
                          <a:latin typeface="Verdana" panose="020B0604030504040204" pitchFamily="34" charset="0"/>
                          <a:ea typeface="Verdana" panose="020B0604030504040204" pitchFamily="34" charset="0"/>
                        </a:rPr>
                        <a:t>Enabling Action</a:t>
                      </a:r>
                    </a:p>
                  </a:txBody>
                  <a:tcPr marL="104395" marR="104395" marT="52197" marB="52197" anchor="ctr"/>
                </a:tc>
                <a:tc>
                  <a:txBody>
                    <a:bodyPr/>
                    <a:lstStyle/>
                    <a:p>
                      <a:pPr algn="just"/>
                      <a:r>
                        <a:rPr lang="en-GB" sz="1800" b="1" dirty="0">
                          <a:latin typeface="Verdana" panose="020B0604030504040204" pitchFamily="34" charset="0"/>
                          <a:ea typeface="Verdana" panose="020B0604030504040204" pitchFamily="34" charset="0"/>
                        </a:rPr>
                        <a:t>Current position (July 2025)</a:t>
                      </a:r>
                    </a:p>
                  </a:txBody>
                  <a:tcPr marL="104395" marR="104395" marT="52197" marB="52197" anchor="ctr"/>
                </a:tc>
                <a:extLst>
                  <a:ext uri="{0D108BD9-81ED-4DB2-BD59-A6C34878D82A}">
                    <a16:rowId xmlns:a16="http://schemas.microsoft.com/office/drawing/2014/main" val="271302750"/>
                  </a:ext>
                </a:extLst>
              </a:tr>
              <a:tr h="3911907">
                <a:tc>
                  <a:txBody>
                    <a:bodyPr/>
                    <a:lstStyle/>
                    <a:p>
                      <a:pPr algn="just"/>
                      <a:r>
                        <a:rPr lang="en-GB" sz="1800" dirty="0">
                          <a:latin typeface="Verdana" panose="020B0604030504040204" pitchFamily="34" charset="0"/>
                          <a:ea typeface="Verdana" panose="020B0604030504040204" pitchFamily="34" charset="0"/>
                        </a:rPr>
                        <a:t>13</a:t>
                      </a:r>
                    </a:p>
                  </a:txBody>
                  <a:tcPr marL="104395" marR="104395" marT="52197" marB="52197"/>
                </a:tc>
                <a:tc>
                  <a:txBody>
                    <a:bodyPr/>
                    <a:lstStyle/>
                    <a:p>
                      <a:pPr marL="0" lvl="0" indent="0">
                        <a:lnSpc>
                          <a:spcPct val="100000"/>
                        </a:lnSpc>
                        <a:buNone/>
                      </a:pPr>
                      <a:r>
                        <a:rPr lang="en-US" sz="1800" b="0" i="0" u="none" strike="noStrike" noProof="0" dirty="0">
                          <a:effectLst/>
                          <a:latin typeface="Verdana" panose="020B0604030504040204" pitchFamily="34" charset="0"/>
                          <a:ea typeface="Verdana" panose="020B0604030504040204" pitchFamily="34" charset="0"/>
                        </a:rPr>
                        <a:t>Improvement in the implementation and delivery of High Volume Low Complexity (HVLC) Theatre lists, with an initial focus on:</a:t>
                      </a:r>
                    </a:p>
                    <a:p>
                      <a:pPr marL="0" lvl="0" indent="0">
                        <a:lnSpc>
                          <a:spcPct val="100000"/>
                        </a:lnSpc>
                        <a:spcAft>
                          <a:spcPts val="600"/>
                        </a:spcAft>
                        <a:buNone/>
                      </a:pPr>
                      <a:r>
                        <a:rPr lang="en-US" sz="1800" b="0" i="0" u="none" strike="noStrike" noProof="0" dirty="0">
                          <a:effectLst/>
                          <a:latin typeface="Verdana" panose="020B0604030504040204" pitchFamily="34" charset="0"/>
                          <a:ea typeface="Verdana" panose="020B0604030504040204" pitchFamily="34" charset="0"/>
                        </a:rPr>
                        <a:t> - Arthroplasty 90% compliance with GiRFT standard of 4 primary joints/day, 2 by end of quarter 2;</a:t>
                      </a:r>
                    </a:p>
                    <a:p>
                      <a:pPr marL="0" lvl="0" indent="0">
                        <a:lnSpc>
                          <a:spcPct val="100000"/>
                        </a:lnSpc>
                        <a:spcAft>
                          <a:spcPts val="600"/>
                        </a:spcAft>
                        <a:buNone/>
                      </a:pPr>
                      <a:r>
                        <a:rPr lang="en-US" sz="1800" b="0" i="0" u="none" strike="noStrike" noProof="0" dirty="0">
                          <a:effectLst/>
                          <a:latin typeface="Verdana" panose="020B0604030504040204" pitchFamily="34" charset="0"/>
                          <a:ea typeface="Verdana" panose="020B0604030504040204" pitchFamily="34" charset="0"/>
                        </a:rPr>
                        <a:t> - Cataract 90% of lists to have 7 Cataracts per list by end of Q2</a:t>
                      </a:r>
                    </a:p>
                    <a:p>
                      <a:pPr marL="0" lvl="0" indent="0">
                        <a:lnSpc>
                          <a:spcPct val="100000"/>
                        </a:lnSpc>
                        <a:spcAft>
                          <a:spcPts val="600"/>
                        </a:spcAft>
                        <a:buNone/>
                      </a:pPr>
                      <a:r>
                        <a:rPr lang="en-US" sz="1800" b="0" i="0" u="none" strike="noStrike" noProof="0" dirty="0">
                          <a:effectLst/>
                          <a:latin typeface="Verdana" panose="020B0604030504040204" pitchFamily="34" charset="0"/>
                          <a:ea typeface="Verdana" panose="020B0604030504040204" pitchFamily="34" charset="0"/>
                        </a:rPr>
                        <a:t> - 90% of the time achieve at least 6 HVLC general surgery procedures on an all day list made up of hernia or gallbladders by end of Q2. </a:t>
                      </a:r>
                      <a:endParaRPr lang="en-US" sz="1800" dirty="0">
                        <a:latin typeface="Verdana" panose="020B0604030504040204" pitchFamily="34" charset="0"/>
                        <a:ea typeface="Verdana" panose="020B0604030504040204" pitchFamily="34" charset="0"/>
                      </a:endParaRPr>
                    </a:p>
                  </a:txBody>
                  <a:tcPr marL="73946" marR="73946" marT="36972" marB="36972"/>
                </a:tc>
                <a:tc>
                  <a:txBody>
                    <a:bodyPr/>
                    <a:lstStyle/>
                    <a:p>
                      <a:pPr marL="0" marR="0" lvl="0" indent="0" algn="just" defTabSz="6858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chemeClr val="tx1"/>
                          </a:solidFill>
                          <a:effectLst/>
                          <a:uLnTx/>
                          <a:uFillTx/>
                          <a:latin typeface="Verdana" panose="020B0604030504040204" pitchFamily="34" charset="0"/>
                          <a:ea typeface="Verdana" panose="020B0604030504040204" pitchFamily="34" charset="0"/>
                          <a:cs typeface="+mn-cs"/>
                        </a:rPr>
                        <a:t>Through mapping and measuring the behaviour of our system and subsequently calculating what it can deliver, we are able to show that not all surgeons are able to deliver 4 joints a day; some completing 3 whilst starting on time/finishing on time/ 85% + utilisation rate; others completing 4 joints comfortably but having utilisation figures below 85% and having enough spare time to do 5 joints.</a:t>
                      </a:r>
                    </a:p>
                    <a:p>
                      <a:pPr marL="0" marR="0" lvl="0" indent="0" algn="just" defTabSz="6858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chemeClr val="tx1"/>
                          </a:solidFill>
                          <a:effectLst/>
                          <a:uLnTx/>
                          <a:uFillTx/>
                          <a:latin typeface="Verdana" panose="020B0604030504040204" pitchFamily="34" charset="0"/>
                          <a:ea typeface="Verdana" panose="020B0604030504040204" pitchFamily="34" charset="0"/>
                          <a:cs typeface="+mn-cs"/>
                        </a:rPr>
                        <a:t>As such, we are able to manually calculate compliance against these standards, however we feel that we will get more out of our system if we schedule to what is capable of being delivered – tracking increased activity and scheduling to the speed that the individual consultant is capable of working at. </a:t>
                      </a:r>
                    </a:p>
                    <a:p>
                      <a:pPr marL="0" marR="0" lvl="0" indent="0" algn="just" defTabSz="6858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chemeClr val="tx1"/>
                          </a:solidFill>
                          <a:effectLst/>
                          <a:uLnTx/>
                          <a:uFillTx/>
                          <a:latin typeface="Verdana" panose="020B0604030504040204" pitchFamily="34" charset="0"/>
                          <a:ea typeface="Verdana" panose="020B0604030504040204" pitchFamily="34" charset="0"/>
                          <a:cs typeface="+mn-cs"/>
                        </a:rPr>
                        <a:t>We have developed a dashboard (Figure 13 overleaf) that shows how each consultant benchmarks against their colleagues who do the same procedure, based on start of anaesthetic to time patient leaves theatre. This is being used to inform that can reliably fit into the available space capacity. </a:t>
                      </a:r>
                    </a:p>
                    <a:p>
                      <a:pPr marL="0" marR="0" lvl="0" indent="0" algn="just" defTabSz="6858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chemeClr val="tx1"/>
                          </a:solidFill>
                          <a:effectLst/>
                          <a:uLnTx/>
                          <a:uFillTx/>
                          <a:latin typeface="Verdana" panose="020B0604030504040204" pitchFamily="34" charset="0"/>
                          <a:ea typeface="Verdana" panose="020B0604030504040204" pitchFamily="34" charset="0"/>
                          <a:cs typeface="+mn-cs"/>
                        </a:rPr>
                        <a:t>An additional view allows us to track what was planned, how long we predicted the work would take and how long it actually took.</a:t>
                      </a:r>
                    </a:p>
                  </a:txBody>
                  <a:tcPr marL="104395" marR="104395" marT="52197" marB="52197"/>
                </a:tc>
                <a:extLst>
                  <a:ext uri="{0D108BD9-81ED-4DB2-BD59-A6C34878D82A}">
                    <a16:rowId xmlns:a16="http://schemas.microsoft.com/office/drawing/2014/main" val="1849551308"/>
                  </a:ext>
                </a:extLst>
              </a:tr>
              <a:tr h="1722675">
                <a:tc>
                  <a:txBody>
                    <a:bodyPr/>
                    <a:lstStyle/>
                    <a:p>
                      <a:pPr algn="just"/>
                      <a:r>
                        <a:rPr lang="en-GB" sz="1800" dirty="0">
                          <a:latin typeface="Verdana" panose="020B0604030504040204" pitchFamily="34" charset="0"/>
                          <a:ea typeface="Verdana" panose="020B0604030504040204" pitchFamily="34" charset="0"/>
                        </a:rPr>
                        <a:t>14</a:t>
                      </a:r>
                    </a:p>
                  </a:txBody>
                  <a:tcPr marL="104395" marR="104395" marT="52197" marB="52197"/>
                </a:tc>
                <a:tc>
                  <a:txBody>
                    <a:bodyPr/>
                    <a:lstStyle/>
                    <a:p>
                      <a:pPr marL="0" lvl="0" indent="0">
                        <a:lnSpc>
                          <a:spcPct val="100000"/>
                        </a:lnSpc>
                        <a:buNone/>
                      </a:pPr>
                      <a:r>
                        <a:rPr lang="en-US" sz="1800" b="0" i="0" u="none" strike="noStrike" noProof="0" dirty="0">
                          <a:effectLst/>
                          <a:latin typeface="Verdana" panose="020B0604030504040204" pitchFamily="34" charset="0"/>
                          <a:ea typeface="Verdana" panose="020B0604030504040204" pitchFamily="34" charset="0"/>
                        </a:rPr>
                        <a:t>Deliver improvements in day surgery rates, with an expectation to achieving a BACDS day case rate of 70% from April 2025, moving to 80% by the end of June 2025</a:t>
                      </a:r>
                      <a:endParaRPr lang="en-US" sz="1800" dirty="0">
                        <a:latin typeface="Verdana" panose="020B0604030504040204" pitchFamily="34" charset="0"/>
                        <a:ea typeface="Verdana" panose="020B0604030504040204" pitchFamily="34" charset="0"/>
                      </a:endParaRPr>
                    </a:p>
                  </a:txBody>
                  <a:tcPr marL="73946" marR="73946" marT="36972" marB="36972" anchor="ctr"/>
                </a:tc>
                <a:tc>
                  <a:txBody>
                    <a:bodyPr/>
                    <a:lstStyle/>
                    <a:p>
                      <a:pPr algn="just"/>
                      <a:r>
                        <a:rPr lang="en-GB" sz="1800" dirty="0">
                          <a:latin typeface="Verdana" panose="020B0604030504040204" pitchFamily="34" charset="0"/>
                          <a:ea typeface="Verdana" panose="020B0604030504040204" pitchFamily="34" charset="0"/>
                        </a:rPr>
                        <a:t>Further clarification required regarding the definition of a day case. This metric can be calculated manually at present. To be accurate we will need to include all surgical procedures completed in outpatient settings, such as the Plastic Surgery Treatment Centre. Once we have clarity on the definition, we can put together a view to track % compliance over time, to be available within the Surgical Vitals dashboard.</a:t>
                      </a:r>
                    </a:p>
                    <a:p>
                      <a:pPr algn="just"/>
                      <a:r>
                        <a:rPr lang="en-GB" sz="1800" dirty="0">
                          <a:latin typeface="Verdana" panose="020B0604030504040204" pitchFamily="34" charset="0"/>
                          <a:ea typeface="Verdana" panose="020B0604030504040204" pitchFamily="34" charset="0"/>
                        </a:rPr>
                        <a:t>To do this accurately we would need to include all of the day case procedures currently completed in outpatient environments. Currently these are recorded as outpatient attendances. As a result any metrics reported wouldn’t be accurate</a:t>
                      </a:r>
                    </a:p>
                  </a:txBody>
                  <a:tcPr marL="104395" marR="104395" marT="52197" marB="52197"/>
                </a:tc>
                <a:extLst>
                  <a:ext uri="{0D108BD9-81ED-4DB2-BD59-A6C34878D82A}">
                    <a16:rowId xmlns:a16="http://schemas.microsoft.com/office/drawing/2014/main" val="1150662330"/>
                  </a:ext>
                </a:extLst>
              </a:tr>
              <a:tr h="2622636">
                <a:tc>
                  <a:txBody>
                    <a:bodyPr/>
                    <a:lstStyle/>
                    <a:p>
                      <a:pPr algn="just"/>
                      <a:r>
                        <a:rPr lang="en-GB" sz="1800" dirty="0">
                          <a:latin typeface="Verdana" panose="020B0604030504040204" pitchFamily="34" charset="0"/>
                          <a:ea typeface="Verdana" panose="020B0604030504040204" pitchFamily="34" charset="0"/>
                        </a:rPr>
                        <a:t>15</a:t>
                      </a:r>
                    </a:p>
                  </a:txBody>
                  <a:tcPr marL="104395" marR="104395" marT="52197" marB="52197"/>
                </a:tc>
                <a:tc>
                  <a:txBody>
                    <a:bodyPr/>
                    <a:lstStyle/>
                    <a:p>
                      <a:pPr marL="0" lvl="0" indent="0">
                        <a:lnSpc>
                          <a:spcPct val="100000"/>
                        </a:lnSpc>
                        <a:buNone/>
                      </a:pPr>
                      <a:r>
                        <a:rPr lang="en-US" sz="1800" b="0" i="0" u="none" strike="noStrike" noProof="0" dirty="0">
                          <a:effectLst/>
                          <a:latin typeface="Verdana" panose="020B0604030504040204" pitchFamily="34" charset="0"/>
                          <a:ea typeface="Verdana" panose="020B0604030504040204" pitchFamily="34" charset="0"/>
                        </a:rPr>
                        <a:t>Consistent clerical and clinical validation should be in place on an ongoing basis and reported quarterly for impact. </a:t>
                      </a:r>
                      <a:endParaRPr lang="en-US" sz="1800" dirty="0">
                        <a:latin typeface="Verdana" panose="020B0604030504040204" pitchFamily="34" charset="0"/>
                        <a:ea typeface="Verdana" panose="020B0604030504040204" pitchFamily="34" charset="0"/>
                      </a:endParaRPr>
                    </a:p>
                  </a:txBody>
                  <a:tcPr marL="73946" marR="73946" marT="36972" marB="36972" anchor="ctr"/>
                </a:tc>
                <a:tc>
                  <a:txBody>
                    <a:bodyPr/>
                    <a:lstStyle/>
                    <a:p>
                      <a:pPr algn="just"/>
                      <a:r>
                        <a:rPr lang="en-GB" sz="1800" dirty="0">
                          <a:latin typeface="Verdana" panose="020B0604030504040204" pitchFamily="34" charset="0"/>
                          <a:ea typeface="Verdana" panose="020B0604030504040204" pitchFamily="34" charset="0"/>
                        </a:rPr>
                        <a:t>We have developed several digital solutions that provide clinicians with direct access to their waiting lists. Access has been made available to all service managers and clinicians as part of the roll out, and they have been encouraged to undertake admin and clerical validation of waiting lists, starting with patients who are most overdue. Individual performance by main speciality and consultants is available. In addition, training programme established to support the accuracy of the information being inputted into digital systems, as admin and clerical error patterns were identified as an issue.</a:t>
                      </a:r>
                    </a:p>
                  </a:txBody>
                  <a:tcPr marL="104395" marR="104395" marT="52197" marB="52197"/>
                </a:tc>
                <a:extLst>
                  <a:ext uri="{0D108BD9-81ED-4DB2-BD59-A6C34878D82A}">
                    <a16:rowId xmlns:a16="http://schemas.microsoft.com/office/drawing/2014/main" val="2151107321"/>
                  </a:ext>
                </a:extLst>
              </a:tr>
            </a:tbl>
          </a:graphicData>
        </a:graphic>
      </p:graphicFrame>
    </p:spTree>
    <p:extLst>
      <p:ext uri="{BB962C8B-B14F-4D97-AF65-F5344CB8AC3E}">
        <p14:creationId xmlns:p14="http://schemas.microsoft.com/office/powerpoint/2010/main" val="2915002003"/>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556A20F-063E-5A36-9857-C01563C840C1}"/>
            </a:ext>
          </a:extLst>
        </p:cNvPr>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B1F65BC7-6A4B-DA4B-CBE8-1C44626A9709}"/>
              </a:ext>
            </a:extLst>
          </p:cNvPr>
          <p:cNvSpPr>
            <a:spLocks noGrp="1"/>
          </p:cNvSpPr>
          <p:nvPr>
            <p:ph type="sldNum" sz="quarter" idx="12"/>
          </p:nvPr>
        </p:nvSpPr>
        <p:spPr/>
        <p:txBody>
          <a:bodyPr/>
          <a:lstStyle/>
          <a:p>
            <a:pPr defTabSz="521964">
              <a:defRPr/>
            </a:pPr>
            <a:fld id="{1B571774-39BD-4D3C-8315-35C0B43D4F9A}" type="slidenum">
              <a:rPr lang="en-GB">
                <a:solidFill>
                  <a:prstClr val="black">
                    <a:tint val="82000"/>
                  </a:prstClr>
                </a:solidFill>
                <a:latin typeface="Aptos" panose="02110004020202020204"/>
              </a:rPr>
              <a:pPr defTabSz="521964">
                <a:defRPr/>
              </a:pPr>
              <a:t>63</a:t>
            </a:fld>
            <a:endParaRPr lang="en-GB">
              <a:solidFill>
                <a:prstClr val="black">
                  <a:tint val="82000"/>
                </a:prstClr>
              </a:solidFill>
              <a:latin typeface="Aptos" panose="02110004020202020204"/>
            </a:endParaRPr>
          </a:p>
        </p:txBody>
      </p:sp>
      <p:graphicFrame>
        <p:nvGraphicFramePr>
          <p:cNvPr id="6" name="Table 5">
            <a:extLst>
              <a:ext uri="{FF2B5EF4-FFF2-40B4-BE49-F238E27FC236}">
                <a16:creationId xmlns:a16="http://schemas.microsoft.com/office/drawing/2014/main" id="{8A7CE779-20E1-FF22-C976-A8BDC41552F4}"/>
              </a:ext>
            </a:extLst>
          </p:cNvPr>
          <p:cNvGraphicFramePr>
            <a:graphicFrameLocks noGrp="1"/>
          </p:cNvGraphicFramePr>
          <p:nvPr>
            <p:extLst>
              <p:ext uri="{D42A27DB-BD31-4B8C-83A1-F6EECF244321}">
                <p14:modId xmlns:p14="http://schemas.microsoft.com/office/powerpoint/2010/main" val="3953967432"/>
              </p:ext>
            </p:extLst>
          </p:nvPr>
        </p:nvGraphicFramePr>
        <p:xfrm>
          <a:off x="375444" y="288661"/>
          <a:ext cx="19354800" cy="10688941"/>
        </p:xfrm>
        <a:graphic>
          <a:graphicData uri="http://schemas.openxmlformats.org/drawingml/2006/table">
            <a:tbl>
              <a:tblPr firstRow="1" bandRow="1">
                <a:tableStyleId>{5C22544A-7EE6-4342-B048-85BDC9FD1C3A}</a:tableStyleId>
              </a:tblPr>
              <a:tblGrid>
                <a:gridCol w="1215153">
                  <a:extLst>
                    <a:ext uri="{9D8B030D-6E8A-4147-A177-3AD203B41FA5}">
                      <a16:colId xmlns:a16="http://schemas.microsoft.com/office/drawing/2014/main" val="660515521"/>
                    </a:ext>
                  </a:extLst>
                </a:gridCol>
                <a:gridCol w="7677712">
                  <a:extLst>
                    <a:ext uri="{9D8B030D-6E8A-4147-A177-3AD203B41FA5}">
                      <a16:colId xmlns:a16="http://schemas.microsoft.com/office/drawing/2014/main" val="2140326874"/>
                    </a:ext>
                  </a:extLst>
                </a:gridCol>
                <a:gridCol w="10461935">
                  <a:extLst>
                    <a:ext uri="{9D8B030D-6E8A-4147-A177-3AD203B41FA5}">
                      <a16:colId xmlns:a16="http://schemas.microsoft.com/office/drawing/2014/main" val="648896705"/>
                    </a:ext>
                  </a:extLst>
                </a:gridCol>
              </a:tblGrid>
              <a:tr h="521046">
                <a:tc gridSpan="3">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GB" sz="1800" dirty="0">
                          <a:latin typeface="Verdana" panose="020B0604030504040204" pitchFamily="34" charset="0"/>
                          <a:ea typeface="Verdana" panose="020B0604030504040204" pitchFamily="34" charset="0"/>
                        </a:rPr>
                        <a:t>Workforce Productivity</a:t>
                      </a:r>
                    </a:p>
                  </a:txBody>
                  <a:tcPr marL="104395" marR="104395" marT="52197" marB="52197" anchor="ct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3969127485"/>
                  </a:ext>
                </a:extLst>
              </a:tr>
              <a:tr h="522763">
                <a:tc gridSpan="3">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800" b="1" kern="1200" dirty="0">
                          <a:solidFill>
                            <a:schemeClr val="dk1"/>
                          </a:solidFill>
                          <a:latin typeface="Verdana" panose="020B0604030504040204" pitchFamily="34" charset="0"/>
                          <a:ea typeface="Verdana" panose="020B0604030504040204" pitchFamily="34" charset="0"/>
                          <a:cs typeface="Calibri"/>
                        </a:rPr>
                        <a:t>Maximise workforce productivity and efficiency, strengthening value and effective deployment of workforce</a:t>
                      </a:r>
                      <a:endParaRPr lang="en-GB" sz="1800" b="1" kern="1200" dirty="0">
                        <a:solidFill>
                          <a:schemeClr val="dk1"/>
                        </a:solidFill>
                        <a:latin typeface="Verdana" panose="020B0604030504040204" pitchFamily="34" charset="0"/>
                        <a:ea typeface="Verdana" panose="020B0604030504040204" pitchFamily="34" charset="0"/>
                        <a:cs typeface="Calibri"/>
                      </a:endParaRPr>
                    </a:p>
                  </a:txBody>
                  <a:tcPr marL="104395" marR="104395" marT="52197" marB="52197"/>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4223790837"/>
                  </a:ext>
                </a:extLst>
              </a:tr>
              <a:tr h="1960005">
                <a:tc gridSpan="3">
                  <a:txBody>
                    <a:bodyPr/>
                    <a:lstStyle/>
                    <a:p>
                      <a:pPr algn="just"/>
                      <a:r>
                        <a:rPr lang="en-GB" sz="1800" b="0" i="0" dirty="0">
                          <a:solidFill>
                            <a:srgbClr val="333333"/>
                          </a:solidFill>
                          <a:effectLst/>
                          <a:latin typeface="Verdana" panose="020B0604030504040204" pitchFamily="34" charset="0"/>
                          <a:ea typeface="Verdana" panose="020B0604030504040204" pitchFamily="34" charset="0"/>
                        </a:rPr>
                        <a:t>Our People Plan approved by the Board in 2024 confirms we are committed to maximising workforce productivity and efficiency through strategic initiatives that strengthen the value and deployment of its workforce. By implementing workforce-related programmes aligned with ministerial priorities, we aim to significantly reduce agency expenditure. A key focus will be the effective execution of job planning policy, ensuring that 100% of Consultants possess an agreed job plan. This will be supported by speciality level reviews in update of existing job plans aligned to robust demand and capacity planning. To further enhance health at work, line managers will receive timely Occupational Health advice to facilitate employees' swift return post-sickness absence, fostering improved attendance and workplace morale. The Recovery &amp; Sustainability Board, established in 2024 and chaired by the CEO, will monitor delivery of the following Enabling Actions.</a:t>
                      </a:r>
                      <a:endParaRPr lang="en-GB" sz="1800" dirty="0">
                        <a:latin typeface="Verdana" panose="020B0604030504040204" pitchFamily="34" charset="0"/>
                        <a:ea typeface="Verdana" panose="020B0604030504040204" pitchFamily="34" charset="0"/>
                      </a:endParaRPr>
                    </a:p>
                  </a:txBody>
                  <a:tcPr marL="104395" marR="104395" marT="52197" marB="52197"/>
                </a:tc>
                <a:tc hMerge="1">
                  <a:txBody>
                    <a:bodyPr/>
                    <a:lstStyle/>
                    <a:p>
                      <a:endParaRPr lang="en-GB"/>
                    </a:p>
                  </a:txBody>
                  <a:tcPr/>
                </a:tc>
                <a:tc hMerge="1">
                  <a:txBody>
                    <a:bodyPr/>
                    <a:lstStyle/>
                    <a:p>
                      <a:endParaRPr lang="en-GB" dirty="0"/>
                    </a:p>
                  </a:txBody>
                  <a:tcPr/>
                </a:tc>
                <a:extLst>
                  <a:ext uri="{0D108BD9-81ED-4DB2-BD59-A6C34878D82A}">
                    <a16:rowId xmlns:a16="http://schemas.microsoft.com/office/drawing/2014/main" val="3284688335"/>
                  </a:ext>
                </a:extLst>
              </a:tr>
              <a:tr h="318417">
                <a:tc gridSpan="3">
                  <a:txBody>
                    <a:bodyPr/>
                    <a:lstStyle/>
                    <a:p>
                      <a:pPr algn="just"/>
                      <a:r>
                        <a:rPr lang="en-GB" sz="1800" b="1" dirty="0">
                          <a:latin typeface="Verdana" panose="020B0604030504040204" pitchFamily="34" charset="0"/>
                          <a:ea typeface="Verdana" panose="020B0604030504040204" pitchFamily="34" charset="0"/>
                        </a:rPr>
                        <a:t>Baseline Information</a:t>
                      </a:r>
                    </a:p>
                  </a:txBody>
                  <a:tcPr marL="104395" marR="104395" marT="52197" marB="52197" anchor="ctr"/>
                </a:tc>
                <a:tc hMerge="1">
                  <a:txBody>
                    <a:bodyPr/>
                    <a:lstStyle/>
                    <a:p>
                      <a:endParaRPr/>
                    </a:p>
                  </a:txBody>
                  <a:tcPr marL="91441" marR="91441" anchor="ctr"/>
                </a:tc>
                <a:tc hMerge="1">
                  <a:txBody>
                    <a:bodyPr/>
                    <a:lstStyle/>
                    <a:p>
                      <a:pPr algn="just"/>
                      <a:endParaRPr lang="en-GB" sz="1050" b="1" dirty="0">
                        <a:latin typeface="Verdana" panose="020B0604030504040204" pitchFamily="34" charset="0"/>
                        <a:ea typeface="Verdana" panose="020B0604030504040204" pitchFamily="34" charset="0"/>
                      </a:endParaRPr>
                    </a:p>
                  </a:txBody>
                  <a:tcPr marL="91441" marR="91441" anchor="ctr"/>
                </a:tc>
                <a:extLst>
                  <a:ext uri="{0D108BD9-81ED-4DB2-BD59-A6C34878D82A}">
                    <a16:rowId xmlns:a16="http://schemas.microsoft.com/office/drawing/2014/main" val="2252713284"/>
                  </a:ext>
                </a:extLst>
              </a:tr>
              <a:tr h="328065">
                <a:tc>
                  <a:txBody>
                    <a:bodyPr/>
                    <a:lstStyle/>
                    <a:p>
                      <a:pPr algn="just"/>
                      <a:r>
                        <a:rPr lang="en-GB" sz="1800" b="1" dirty="0">
                          <a:latin typeface="Verdana" panose="020B0604030504040204" pitchFamily="34" charset="0"/>
                          <a:ea typeface="Verdana" panose="020B0604030504040204" pitchFamily="34" charset="0"/>
                        </a:rPr>
                        <a:t>#</a:t>
                      </a:r>
                    </a:p>
                  </a:txBody>
                  <a:tcPr marL="104395" marR="104395" marT="52197" marB="52197" anchor="ctr"/>
                </a:tc>
                <a:tc>
                  <a:txBody>
                    <a:bodyPr/>
                    <a:lstStyle/>
                    <a:p>
                      <a:pPr algn="just"/>
                      <a:r>
                        <a:rPr lang="en-GB" sz="1800" b="1" dirty="0">
                          <a:latin typeface="Verdana" panose="020B0604030504040204" pitchFamily="34" charset="0"/>
                          <a:ea typeface="Verdana" panose="020B0604030504040204" pitchFamily="34" charset="0"/>
                        </a:rPr>
                        <a:t>Enabling Action</a:t>
                      </a:r>
                    </a:p>
                  </a:txBody>
                  <a:tcPr marL="104395" marR="104395" marT="52197" marB="52197" anchor="ctr"/>
                </a:tc>
                <a:tc>
                  <a:txBody>
                    <a:bodyPr/>
                    <a:lstStyle/>
                    <a:p>
                      <a:pPr algn="just"/>
                      <a:r>
                        <a:rPr lang="en-GB" sz="1800" b="1" dirty="0">
                          <a:latin typeface="Verdana" panose="020B0604030504040204" pitchFamily="34" charset="0"/>
                          <a:ea typeface="Verdana" panose="020B0604030504040204" pitchFamily="34" charset="0"/>
                        </a:rPr>
                        <a:t>Current position (July 2025)</a:t>
                      </a:r>
                    </a:p>
                  </a:txBody>
                  <a:tcPr marL="104395" marR="104395" marT="52197" marB="52197" anchor="ctr"/>
                </a:tc>
                <a:extLst>
                  <a:ext uri="{0D108BD9-81ED-4DB2-BD59-A6C34878D82A}">
                    <a16:rowId xmlns:a16="http://schemas.microsoft.com/office/drawing/2014/main" val="271302750"/>
                  </a:ext>
                </a:extLst>
              </a:tr>
              <a:tr h="892529">
                <a:tc>
                  <a:txBody>
                    <a:bodyPr/>
                    <a:lstStyle/>
                    <a:p>
                      <a:pPr marL="0" lvl="0" indent="0" algn="ctr">
                        <a:lnSpc>
                          <a:spcPct val="100000"/>
                        </a:lnSpc>
                        <a:buNone/>
                      </a:pPr>
                      <a:r>
                        <a:rPr lang="en-US" sz="2000" dirty="0">
                          <a:latin typeface="Verdana" panose="020B0604030504040204" pitchFamily="34" charset="0"/>
                          <a:ea typeface="Verdana" panose="020B0604030504040204" pitchFamily="34" charset="0"/>
                        </a:rPr>
                        <a:t>16</a:t>
                      </a:r>
                    </a:p>
                  </a:txBody>
                  <a:tcPr marL="73946" marR="73946" marT="36972" marB="36972" anchor="ctr"/>
                </a:tc>
                <a:tc>
                  <a:txBody>
                    <a:bodyPr/>
                    <a:lstStyle/>
                    <a:p>
                      <a:pPr marL="0" lvl="0" indent="0">
                        <a:lnSpc>
                          <a:spcPct val="100000"/>
                        </a:lnSpc>
                        <a:buNone/>
                      </a:pPr>
                      <a:r>
                        <a:rPr lang="en-US" sz="1800" b="0" i="0" u="none" strike="noStrike" noProof="0" dirty="0">
                          <a:effectLst/>
                          <a:latin typeface="Verdana" panose="020B0604030504040204" pitchFamily="34" charset="0"/>
                          <a:ea typeface="Verdana" panose="020B0604030504040204" pitchFamily="34" charset="0"/>
                          <a:cs typeface="Arial" panose="020B0604020202020204" pitchFamily="34" charset="0"/>
                        </a:rPr>
                        <a:t>Fully implement the actions outlined in the Variable Pay &amp; Agency Control Framework Welsh Health Circular</a:t>
                      </a:r>
                      <a:endParaRPr lang="en-US" sz="1800" dirty="0">
                        <a:latin typeface="Verdana" panose="020B0604030504040204" pitchFamily="34" charset="0"/>
                        <a:ea typeface="Verdana" panose="020B0604030504040204" pitchFamily="34" charset="0"/>
                        <a:cs typeface="Arial" panose="020B0604020202020204" pitchFamily="34" charset="0"/>
                      </a:endParaRPr>
                    </a:p>
                  </a:txBody>
                  <a:tcPr marL="73946" marR="73946" marT="36972" marB="36972"/>
                </a:tc>
                <a:tc rowSpan="3">
                  <a:txBody>
                    <a:bodyPr/>
                    <a:lstStyle/>
                    <a:p>
                      <a:pPr marL="0" indent="0" algn="just">
                        <a:buNone/>
                      </a:pPr>
                      <a:r>
                        <a:rPr lang="en-GB" sz="1800" dirty="0">
                          <a:solidFill>
                            <a:schemeClr val="tx1"/>
                          </a:solidFill>
                          <a:latin typeface="Verdana" panose="020B0604030504040204" pitchFamily="34" charset="0"/>
                          <a:ea typeface="Verdana" panose="020B0604030504040204" pitchFamily="34" charset="0"/>
                        </a:rPr>
                        <a:t>Spend on variable pay in 23/24 was £35m and forecast to be £20m in 24/25, a predicated saving of £15m from last year which is predominantly down to Registered Nursing.</a:t>
                      </a:r>
                    </a:p>
                    <a:p>
                      <a:pPr marL="0" indent="0" algn="just">
                        <a:buNone/>
                      </a:pPr>
                      <a:endParaRPr lang="en-GB" sz="1800" dirty="0">
                        <a:solidFill>
                          <a:schemeClr val="tx1"/>
                        </a:solidFill>
                        <a:latin typeface="Verdana" panose="020B0604030504040204" pitchFamily="34" charset="0"/>
                        <a:ea typeface="Verdana" panose="020B0604030504040204" pitchFamily="34" charset="0"/>
                      </a:endParaRPr>
                    </a:p>
                    <a:p>
                      <a:pPr marL="0" indent="0" algn="just">
                        <a:buNone/>
                      </a:pPr>
                      <a:r>
                        <a:rPr lang="en-GB" sz="1800" dirty="0">
                          <a:solidFill>
                            <a:schemeClr val="tx1"/>
                          </a:solidFill>
                          <a:latin typeface="Verdana" panose="020B0604030504040204" pitchFamily="34" charset="0"/>
                          <a:ea typeface="Verdana" panose="020B0604030504040204" pitchFamily="34" charset="0"/>
                          <a:cs typeface="Arial" panose="020B0604020202020204" pitchFamily="34" charset="0"/>
                        </a:rPr>
                        <a:t>Enhanced controls on Agency and recruitment also implemented.</a:t>
                      </a:r>
                    </a:p>
                    <a:p>
                      <a:pPr marL="0" indent="0" algn="just">
                        <a:buNone/>
                      </a:pPr>
                      <a:endParaRPr lang="en-GB" sz="1800" dirty="0">
                        <a:solidFill>
                          <a:schemeClr val="tx1"/>
                        </a:solidFill>
                        <a:latin typeface="Verdana" panose="020B0604030504040204" pitchFamily="34" charset="0"/>
                        <a:ea typeface="Verdana" panose="020B0604030504040204" pitchFamily="34" charset="0"/>
                        <a:cs typeface="Arial" panose="020B0604020202020204" pitchFamily="34" charset="0"/>
                      </a:endParaRPr>
                    </a:p>
                    <a:p>
                      <a:pPr marL="285750" indent="-285750" algn="just">
                        <a:buFont typeface="Arial" panose="020B0604020202020204" pitchFamily="34" charset="0"/>
                        <a:buChar char="•"/>
                      </a:pPr>
                      <a:r>
                        <a:rPr lang="en-GB" sz="1800" dirty="0">
                          <a:solidFill>
                            <a:schemeClr val="tx1"/>
                          </a:solidFill>
                          <a:latin typeface="Verdana" panose="020B0604030504040204" pitchFamily="34" charset="0"/>
                          <a:ea typeface="Verdana" panose="020B0604030504040204" pitchFamily="34" charset="0"/>
                        </a:rPr>
                        <a:t>As at month 3 total agency expenditure is £3.398m an average of £1.13m per month</a:t>
                      </a:r>
                    </a:p>
                    <a:p>
                      <a:pPr marL="285750" indent="-285750" algn="just">
                        <a:buFont typeface="Arial" panose="020B0604020202020204" pitchFamily="34" charset="0"/>
                        <a:buChar char="•"/>
                      </a:pPr>
                      <a:r>
                        <a:rPr lang="en-GB" sz="1800" dirty="0">
                          <a:solidFill>
                            <a:schemeClr val="tx1"/>
                          </a:solidFill>
                          <a:latin typeface="Verdana" panose="020B0604030504040204" pitchFamily="34" charset="0"/>
                          <a:ea typeface="Verdana" panose="020B0604030504040204" pitchFamily="34" charset="0"/>
                        </a:rPr>
                        <a:t>As at month 3 total agency spend for Healthcare Support Worker, Admin &amp; Clerical, and Estates &amp; Ancillary staff is £524,980 - month 3 expenditure reduced to £103k</a:t>
                      </a:r>
                    </a:p>
                    <a:p>
                      <a:pPr marL="0" indent="0" algn="just">
                        <a:buNone/>
                      </a:pPr>
                      <a:endParaRPr lang="en-GB" sz="1800" dirty="0">
                        <a:solidFill>
                          <a:srgbClr val="FF0000"/>
                        </a:solidFill>
                        <a:latin typeface="Verdana" panose="020B0604030504040204" pitchFamily="34" charset="0"/>
                        <a:ea typeface="Verdana" panose="020B0604030504040204" pitchFamily="34" charset="0"/>
                      </a:endParaRPr>
                    </a:p>
                  </a:txBody>
                  <a:tcPr marL="104395" marR="104395" marT="52197" marB="52197"/>
                </a:tc>
                <a:extLst>
                  <a:ext uri="{0D108BD9-81ED-4DB2-BD59-A6C34878D82A}">
                    <a16:rowId xmlns:a16="http://schemas.microsoft.com/office/drawing/2014/main" val="941816535"/>
                  </a:ext>
                </a:extLst>
              </a:tr>
              <a:tr h="1297786">
                <a:tc>
                  <a:txBody>
                    <a:bodyPr/>
                    <a:lstStyle/>
                    <a:p>
                      <a:pPr marL="0" lvl="0" indent="0" algn="ctr">
                        <a:lnSpc>
                          <a:spcPct val="100000"/>
                        </a:lnSpc>
                        <a:buNone/>
                      </a:pPr>
                      <a:r>
                        <a:rPr lang="en-US" sz="2000" dirty="0">
                          <a:latin typeface="Verdana" panose="020B0604030504040204" pitchFamily="34" charset="0"/>
                          <a:ea typeface="Verdana" panose="020B0604030504040204" pitchFamily="34" charset="0"/>
                        </a:rPr>
                        <a:t>17</a:t>
                      </a:r>
                    </a:p>
                  </a:txBody>
                  <a:tcPr marL="73946" marR="73946" marT="36972" marB="36972" anchor="ctr"/>
                </a:tc>
                <a:tc>
                  <a:txBody>
                    <a:bodyPr/>
                    <a:lstStyle/>
                    <a:p>
                      <a:pPr marL="0" lvl="0" indent="0">
                        <a:lnSpc>
                          <a:spcPct val="100000"/>
                        </a:lnSpc>
                        <a:buNone/>
                      </a:pPr>
                      <a:r>
                        <a:rPr lang="en-US" sz="1800" b="0" i="0" u="none" strike="noStrike" noProof="0" dirty="0">
                          <a:effectLst/>
                          <a:latin typeface="Verdana" panose="020B0604030504040204" pitchFamily="34" charset="0"/>
                          <a:ea typeface="Verdana" panose="020B0604030504040204" pitchFamily="34" charset="0"/>
                          <a:cs typeface="Arial" panose="020B0604020202020204" pitchFamily="34" charset="0"/>
                        </a:rPr>
                        <a:t>Deliver a further continued and sustained reduction in agency expenditure, with a target 30% reduction in 2025/26 from 2024/25 outturn, and ensuring no off-contract expenditure.</a:t>
                      </a:r>
                      <a:endParaRPr lang="en-US" sz="1800" dirty="0">
                        <a:latin typeface="Verdana" panose="020B0604030504040204" pitchFamily="34" charset="0"/>
                        <a:ea typeface="Verdana" panose="020B0604030504040204" pitchFamily="34" charset="0"/>
                        <a:cs typeface="Arial" panose="020B0604020202020204" pitchFamily="34" charset="0"/>
                      </a:endParaRPr>
                    </a:p>
                  </a:txBody>
                  <a:tcPr marL="73946" marR="73946" marT="36972" marB="36972"/>
                </a:tc>
                <a:tc vMerge="1">
                  <a:txBody>
                    <a:bodyPr/>
                    <a:lstStyle/>
                    <a:p>
                      <a:pPr algn="just"/>
                      <a:endParaRPr lang="en-GB" sz="1050" dirty="0">
                        <a:solidFill>
                          <a:srgbClr val="FF0000"/>
                        </a:solidFill>
                        <a:latin typeface="Verdana" panose="020B0604030504040204" pitchFamily="34" charset="0"/>
                        <a:ea typeface="Verdana" panose="020B0604030504040204" pitchFamily="34" charset="0"/>
                      </a:endParaRPr>
                    </a:p>
                  </a:txBody>
                  <a:tcPr marL="91441" marR="91441"/>
                </a:tc>
                <a:extLst>
                  <a:ext uri="{0D108BD9-81ED-4DB2-BD59-A6C34878D82A}">
                    <a16:rowId xmlns:a16="http://schemas.microsoft.com/office/drawing/2014/main" val="2631949792"/>
                  </a:ext>
                </a:extLst>
              </a:tr>
              <a:tr h="3804160">
                <a:tc>
                  <a:txBody>
                    <a:bodyPr/>
                    <a:lstStyle/>
                    <a:p>
                      <a:pPr marL="0" lvl="0" indent="0" algn="ctr">
                        <a:lnSpc>
                          <a:spcPct val="100000"/>
                        </a:lnSpc>
                        <a:buNone/>
                      </a:pPr>
                      <a:r>
                        <a:rPr lang="en-US" sz="2000" dirty="0">
                          <a:latin typeface="Verdana" panose="020B0604030504040204" pitchFamily="34" charset="0"/>
                          <a:ea typeface="Verdana" panose="020B0604030504040204" pitchFamily="34" charset="0"/>
                        </a:rPr>
                        <a:t>18</a:t>
                      </a:r>
                    </a:p>
                  </a:txBody>
                  <a:tcPr marL="73946" marR="73946" marT="36972" marB="36972" anchor="ctr"/>
                </a:tc>
                <a:tc>
                  <a:txBody>
                    <a:bodyPr/>
                    <a:lstStyle/>
                    <a:p>
                      <a:pPr marL="0" lvl="0" indent="0">
                        <a:lnSpc>
                          <a:spcPct val="100000"/>
                        </a:lnSpc>
                        <a:buNone/>
                      </a:pPr>
                      <a:r>
                        <a:rPr lang="en-US" sz="1800" b="0" i="0" u="none" strike="noStrike" noProof="0" dirty="0">
                          <a:effectLst/>
                          <a:latin typeface="Verdana" panose="020B0604030504040204" pitchFamily="34" charset="0"/>
                          <a:ea typeface="Verdana" panose="020B0604030504040204" pitchFamily="34" charset="0"/>
                          <a:cs typeface="Arial" panose="020B0604020202020204" pitchFamily="34" charset="0"/>
                        </a:rPr>
                        <a:t>Ensure a reduction in agency spend on Healthcare Support Worker, Admin &amp; Clerical, and Estates &amp; Ancillary staff to zero by 30th September 2025</a:t>
                      </a:r>
                    </a:p>
                    <a:p>
                      <a:pPr marL="0" lvl="0" indent="0">
                        <a:lnSpc>
                          <a:spcPct val="100000"/>
                        </a:lnSpc>
                        <a:buNone/>
                      </a:pPr>
                      <a:endParaRPr lang="en-US" sz="1800" b="0" i="0" u="none" strike="noStrike" noProof="0" dirty="0">
                        <a:effectLst/>
                        <a:latin typeface="Verdana" panose="020B0604030504040204" pitchFamily="34" charset="0"/>
                        <a:ea typeface="Verdana" panose="020B0604030504040204" pitchFamily="34" charset="0"/>
                        <a:cs typeface="Arial" panose="020B0604020202020204" pitchFamily="34" charset="0"/>
                      </a:endParaRPr>
                    </a:p>
                    <a:p>
                      <a:pPr marL="0" lvl="0" indent="0">
                        <a:lnSpc>
                          <a:spcPct val="100000"/>
                        </a:lnSpc>
                        <a:buNone/>
                      </a:pPr>
                      <a:endParaRPr lang="en-US" sz="1800" b="0" i="0" u="none" strike="noStrike" noProof="0" dirty="0">
                        <a:effectLst/>
                        <a:latin typeface="Verdana" panose="020B0604030504040204" pitchFamily="34" charset="0"/>
                        <a:ea typeface="Verdana" panose="020B0604030504040204" pitchFamily="34" charset="0"/>
                        <a:cs typeface="Arial" panose="020B0604020202020204" pitchFamily="34" charset="0"/>
                      </a:endParaRPr>
                    </a:p>
                    <a:p>
                      <a:pPr marL="0" lvl="0" indent="0">
                        <a:lnSpc>
                          <a:spcPct val="100000"/>
                        </a:lnSpc>
                        <a:buNone/>
                      </a:pPr>
                      <a:endParaRPr lang="en-US" sz="1800" b="0" i="0" u="none" strike="noStrike" noProof="0" dirty="0">
                        <a:effectLst/>
                        <a:latin typeface="Verdana" panose="020B0604030504040204" pitchFamily="34" charset="0"/>
                        <a:ea typeface="Verdana" panose="020B0604030504040204" pitchFamily="34" charset="0"/>
                        <a:cs typeface="Arial" panose="020B0604020202020204" pitchFamily="34" charset="0"/>
                      </a:endParaRPr>
                    </a:p>
                    <a:p>
                      <a:pPr marL="0" lvl="0" indent="0">
                        <a:lnSpc>
                          <a:spcPct val="100000"/>
                        </a:lnSpc>
                        <a:buNone/>
                      </a:pPr>
                      <a:endParaRPr lang="en-US" sz="1800" b="0" i="0" u="none" strike="noStrike" noProof="0" dirty="0">
                        <a:effectLst/>
                        <a:latin typeface="Verdana" panose="020B0604030504040204" pitchFamily="34" charset="0"/>
                        <a:ea typeface="Verdana" panose="020B0604030504040204" pitchFamily="34" charset="0"/>
                        <a:cs typeface="Arial" panose="020B0604020202020204" pitchFamily="34" charset="0"/>
                      </a:endParaRPr>
                    </a:p>
                    <a:p>
                      <a:pPr marL="0" lvl="0" indent="0">
                        <a:lnSpc>
                          <a:spcPct val="100000"/>
                        </a:lnSpc>
                        <a:buNone/>
                      </a:pPr>
                      <a:endParaRPr lang="en-US" sz="1800" b="0" i="0" u="none" strike="noStrike" noProof="0" dirty="0">
                        <a:effectLst/>
                        <a:latin typeface="Verdana" panose="020B0604030504040204" pitchFamily="34" charset="0"/>
                        <a:ea typeface="Verdana" panose="020B0604030504040204" pitchFamily="34" charset="0"/>
                        <a:cs typeface="Arial" panose="020B0604020202020204" pitchFamily="34" charset="0"/>
                      </a:endParaRPr>
                    </a:p>
                    <a:p>
                      <a:pPr marL="0" lvl="0" indent="0">
                        <a:lnSpc>
                          <a:spcPct val="100000"/>
                        </a:lnSpc>
                        <a:buNone/>
                      </a:pPr>
                      <a:endParaRPr lang="en-US" sz="1800" b="0" i="0" u="none" strike="noStrike" noProof="0" dirty="0">
                        <a:effectLst/>
                        <a:latin typeface="Verdana" panose="020B0604030504040204" pitchFamily="34" charset="0"/>
                        <a:ea typeface="Verdana" panose="020B0604030504040204" pitchFamily="34" charset="0"/>
                        <a:cs typeface="Arial" panose="020B0604020202020204" pitchFamily="34" charset="0"/>
                      </a:endParaRPr>
                    </a:p>
                    <a:p>
                      <a:pPr marL="0" lvl="0" indent="0">
                        <a:lnSpc>
                          <a:spcPct val="100000"/>
                        </a:lnSpc>
                        <a:buNone/>
                      </a:pPr>
                      <a:endParaRPr lang="en-US" sz="1800" b="0" i="0" u="none" strike="noStrike" noProof="0" dirty="0">
                        <a:effectLst/>
                        <a:latin typeface="Verdana" panose="020B0604030504040204" pitchFamily="34" charset="0"/>
                        <a:ea typeface="Verdana" panose="020B0604030504040204" pitchFamily="34" charset="0"/>
                        <a:cs typeface="Arial" panose="020B0604020202020204" pitchFamily="34" charset="0"/>
                      </a:endParaRPr>
                    </a:p>
                    <a:p>
                      <a:pPr marL="0" lvl="0" indent="0">
                        <a:lnSpc>
                          <a:spcPct val="100000"/>
                        </a:lnSpc>
                        <a:buNone/>
                      </a:pPr>
                      <a:endParaRPr lang="en-US" sz="1800" b="0" i="0" u="none" strike="noStrike" noProof="0" dirty="0">
                        <a:effectLst/>
                        <a:latin typeface="Verdana" panose="020B0604030504040204" pitchFamily="34" charset="0"/>
                        <a:ea typeface="Verdana" panose="020B0604030504040204" pitchFamily="34" charset="0"/>
                        <a:cs typeface="Arial" panose="020B0604020202020204" pitchFamily="34" charset="0"/>
                      </a:endParaRPr>
                    </a:p>
                    <a:p>
                      <a:pPr marL="0" lvl="0" indent="0">
                        <a:lnSpc>
                          <a:spcPct val="100000"/>
                        </a:lnSpc>
                        <a:buNone/>
                      </a:pPr>
                      <a:endParaRPr lang="en-US" sz="1800" b="0" i="0" u="none" strike="noStrike" noProof="0" dirty="0">
                        <a:effectLst/>
                        <a:latin typeface="Verdana" panose="020B0604030504040204" pitchFamily="34" charset="0"/>
                        <a:ea typeface="Verdana" panose="020B0604030504040204" pitchFamily="34" charset="0"/>
                        <a:cs typeface="Arial" panose="020B0604020202020204" pitchFamily="34" charset="0"/>
                      </a:endParaRPr>
                    </a:p>
                    <a:p>
                      <a:pPr marL="0" lvl="0" indent="0">
                        <a:lnSpc>
                          <a:spcPct val="100000"/>
                        </a:lnSpc>
                        <a:buNone/>
                      </a:pPr>
                      <a:endParaRPr lang="en-US" sz="1800" b="0" i="0" u="none" strike="noStrike" noProof="0" dirty="0">
                        <a:effectLst/>
                        <a:latin typeface="Verdana" panose="020B0604030504040204" pitchFamily="34" charset="0"/>
                        <a:ea typeface="Verdana" panose="020B0604030504040204" pitchFamily="34" charset="0"/>
                        <a:cs typeface="Arial" panose="020B0604020202020204" pitchFamily="34" charset="0"/>
                      </a:endParaRPr>
                    </a:p>
                    <a:p>
                      <a:pPr marL="0" lvl="0" indent="0">
                        <a:lnSpc>
                          <a:spcPct val="100000"/>
                        </a:lnSpc>
                        <a:buNone/>
                      </a:pPr>
                      <a:endParaRPr lang="en-US" sz="1800" b="0" i="0" u="none" strike="noStrike" noProof="0" dirty="0">
                        <a:effectLst/>
                        <a:latin typeface="Verdana" panose="020B0604030504040204" pitchFamily="34" charset="0"/>
                        <a:ea typeface="Verdana" panose="020B0604030504040204" pitchFamily="34" charset="0"/>
                        <a:cs typeface="Arial" panose="020B0604020202020204" pitchFamily="34" charset="0"/>
                      </a:endParaRPr>
                    </a:p>
                    <a:p>
                      <a:pPr marL="0" lvl="0" indent="0">
                        <a:lnSpc>
                          <a:spcPct val="100000"/>
                        </a:lnSpc>
                        <a:buNone/>
                      </a:pPr>
                      <a:endParaRPr lang="en-US" sz="1800" b="0" i="0" u="none" strike="noStrike" noProof="0" dirty="0">
                        <a:effectLst/>
                        <a:latin typeface="Verdana" panose="020B0604030504040204" pitchFamily="34" charset="0"/>
                        <a:ea typeface="Verdana" panose="020B0604030504040204" pitchFamily="34" charset="0"/>
                        <a:cs typeface="Arial" panose="020B0604020202020204" pitchFamily="34" charset="0"/>
                      </a:endParaRPr>
                    </a:p>
                    <a:p>
                      <a:pPr marL="0" lvl="0" indent="0">
                        <a:lnSpc>
                          <a:spcPct val="100000"/>
                        </a:lnSpc>
                        <a:buNone/>
                      </a:pPr>
                      <a:endParaRPr lang="en-US" sz="1800" b="0" i="0" u="none" strike="noStrike" noProof="0" dirty="0">
                        <a:effectLst/>
                        <a:latin typeface="Verdana" panose="020B0604030504040204" pitchFamily="34" charset="0"/>
                        <a:ea typeface="Verdana" panose="020B0604030504040204" pitchFamily="34" charset="0"/>
                        <a:cs typeface="Arial" panose="020B0604020202020204" pitchFamily="34" charset="0"/>
                      </a:endParaRPr>
                    </a:p>
                    <a:p>
                      <a:pPr marL="0" lvl="0" indent="0">
                        <a:lnSpc>
                          <a:spcPct val="100000"/>
                        </a:lnSpc>
                        <a:buNone/>
                      </a:pPr>
                      <a:endParaRPr lang="en-US" sz="1800" dirty="0">
                        <a:latin typeface="Verdana" panose="020B0604030504040204" pitchFamily="34" charset="0"/>
                        <a:ea typeface="Verdana" panose="020B0604030504040204" pitchFamily="34" charset="0"/>
                        <a:cs typeface="Arial" panose="020B0604020202020204" pitchFamily="34" charset="0"/>
                      </a:endParaRPr>
                    </a:p>
                  </a:txBody>
                  <a:tcPr marL="73946" marR="73946" marT="36972" marB="36972"/>
                </a:tc>
                <a:tc vMerge="1">
                  <a:txBody>
                    <a:bodyPr/>
                    <a:lstStyle/>
                    <a:p>
                      <a:pPr algn="just"/>
                      <a:endParaRPr lang="en-GB" sz="1050" dirty="0">
                        <a:solidFill>
                          <a:srgbClr val="FF0000"/>
                        </a:solidFill>
                        <a:latin typeface="Verdana" panose="020B0604030504040204" pitchFamily="34" charset="0"/>
                        <a:ea typeface="Verdana" panose="020B0604030504040204" pitchFamily="34" charset="0"/>
                      </a:endParaRPr>
                    </a:p>
                  </a:txBody>
                  <a:tcPr marL="91441" marR="91441"/>
                </a:tc>
                <a:extLst>
                  <a:ext uri="{0D108BD9-81ED-4DB2-BD59-A6C34878D82A}">
                    <a16:rowId xmlns:a16="http://schemas.microsoft.com/office/drawing/2014/main" val="584384461"/>
                  </a:ext>
                </a:extLst>
              </a:tr>
            </a:tbl>
          </a:graphicData>
        </a:graphic>
      </p:graphicFrame>
    </p:spTree>
    <p:extLst>
      <p:ext uri="{BB962C8B-B14F-4D97-AF65-F5344CB8AC3E}">
        <p14:creationId xmlns:p14="http://schemas.microsoft.com/office/powerpoint/2010/main" val="4154032096"/>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115E405-92A9-A2E0-36B1-6062197FD5B5}"/>
            </a:ext>
          </a:extLst>
        </p:cNvPr>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CC20C2AA-DE6B-6918-E1C4-0744A02A57A2}"/>
              </a:ext>
            </a:extLst>
          </p:cNvPr>
          <p:cNvSpPr>
            <a:spLocks noGrp="1"/>
          </p:cNvSpPr>
          <p:nvPr>
            <p:ph type="sldNum" sz="quarter" idx="12"/>
          </p:nvPr>
        </p:nvSpPr>
        <p:spPr/>
        <p:txBody>
          <a:bodyPr/>
          <a:lstStyle/>
          <a:p>
            <a:pPr defTabSz="521964">
              <a:defRPr/>
            </a:pPr>
            <a:fld id="{1B571774-39BD-4D3C-8315-35C0B43D4F9A}" type="slidenum">
              <a:rPr lang="en-GB">
                <a:solidFill>
                  <a:prstClr val="black">
                    <a:tint val="82000"/>
                  </a:prstClr>
                </a:solidFill>
                <a:latin typeface="Aptos" panose="02110004020202020204"/>
              </a:rPr>
              <a:pPr defTabSz="521964">
                <a:defRPr/>
              </a:pPr>
              <a:t>64</a:t>
            </a:fld>
            <a:endParaRPr lang="en-GB">
              <a:solidFill>
                <a:prstClr val="black">
                  <a:tint val="82000"/>
                </a:prstClr>
              </a:solidFill>
              <a:latin typeface="Aptos" panose="02110004020202020204"/>
            </a:endParaRPr>
          </a:p>
        </p:txBody>
      </p:sp>
      <p:graphicFrame>
        <p:nvGraphicFramePr>
          <p:cNvPr id="6" name="Table 5">
            <a:extLst>
              <a:ext uri="{FF2B5EF4-FFF2-40B4-BE49-F238E27FC236}">
                <a16:creationId xmlns:a16="http://schemas.microsoft.com/office/drawing/2014/main" id="{0E4AE38C-3841-54E8-1551-CF5E02D4E33F}"/>
              </a:ext>
            </a:extLst>
          </p:cNvPr>
          <p:cNvGraphicFramePr>
            <a:graphicFrameLocks noGrp="1"/>
          </p:cNvGraphicFramePr>
          <p:nvPr>
            <p:extLst>
              <p:ext uri="{D42A27DB-BD31-4B8C-83A1-F6EECF244321}">
                <p14:modId xmlns:p14="http://schemas.microsoft.com/office/powerpoint/2010/main" val="142166677"/>
              </p:ext>
            </p:extLst>
          </p:nvPr>
        </p:nvGraphicFramePr>
        <p:xfrm>
          <a:off x="337343" y="225140"/>
          <a:ext cx="19431001" cy="7697784"/>
        </p:xfrm>
        <a:graphic>
          <a:graphicData uri="http://schemas.openxmlformats.org/drawingml/2006/table">
            <a:tbl>
              <a:tblPr firstRow="1" bandRow="1">
                <a:tableStyleId>{5C22544A-7EE6-4342-B048-85BDC9FD1C3A}</a:tableStyleId>
              </a:tblPr>
              <a:tblGrid>
                <a:gridCol w="1219937">
                  <a:extLst>
                    <a:ext uri="{9D8B030D-6E8A-4147-A177-3AD203B41FA5}">
                      <a16:colId xmlns:a16="http://schemas.microsoft.com/office/drawing/2014/main" val="660515521"/>
                    </a:ext>
                  </a:extLst>
                </a:gridCol>
                <a:gridCol w="7707940">
                  <a:extLst>
                    <a:ext uri="{9D8B030D-6E8A-4147-A177-3AD203B41FA5}">
                      <a16:colId xmlns:a16="http://schemas.microsoft.com/office/drawing/2014/main" val="2140326874"/>
                    </a:ext>
                  </a:extLst>
                </a:gridCol>
                <a:gridCol w="10503124">
                  <a:extLst>
                    <a:ext uri="{9D8B030D-6E8A-4147-A177-3AD203B41FA5}">
                      <a16:colId xmlns:a16="http://schemas.microsoft.com/office/drawing/2014/main" val="648896705"/>
                    </a:ext>
                  </a:extLst>
                </a:gridCol>
              </a:tblGrid>
              <a:tr h="312906">
                <a:tc gridSpan="3">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GB" sz="1800" dirty="0">
                          <a:latin typeface="Verdana" panose="020B0604030504040204" pitchFamily="34" charset="0"/>
                          <a:ea typeface="Verdana" panose="020B0604030504040204" pitchFamily="34" charset="0"/>
                        </a:rPr>
                        <a:t>Workforce Productivity</a:t>
                      </a:r>
                    </a:p>
                    <a:p>
                      <a:endParaRPr lang="en-GB" sz="1800" dirty="0">
                        <a:latin typeface="Verdana" panose="020B0604030504040204" pitchFamily="34" charset="0"/>
                        <a:ea typeface="Verdana" panose="020B0604030504040204" pitchFamily="34" charset="0"/>
                      </a:endParaRPr>
                    </a:p>
                  </a:txBody>
                  <a:tcPr marL="104395" marR="104395" marT="52197" marB="52197" anchor="ct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3969127485"/>
                  </a:ext>
                </a:extLst>
              </a:tr>
              <a:tr h="228526">
                <a:tc gridSpan="3">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800" b="1" kern="1200" dirty="0">
                          <a:solidFill>
                            <a:schemeClr val="dk1"/>
                          </a:solidFill>
                          <a:latin typeface="Verdana" panose="020B0604030504040204" pitchFamily="34" charset="0"/>
                          <a:ea typeface="Verdana" panose="020B0604030504040204" pitchFamily="34" charset="0"/>
                          <a:cs typeface="Calibri"/>
                        </a:rPr>
                        <a:t>Maximise workforce productivity and efficiency, strengthening value and effective deployment of workforce</a:t>
                      </a:r>
                      <a:endParaRPr lang="en-GB" sz="1800" b="1" kern="1200" dirty="0">
                        <a:solidFill>
                          <a:schemeClr val="dk1"/>
                        </a:solidFill>
                        <a:latin typeface="Verdana" panose="020B0604030504040204" pitchFamily="34" charset="0"/>
                        <a:ea typeface="Verdana" panose="020B0604030504040204" pitchFamily="34" charset="0"/>
                        <a:cs typeface="Calibri"/>
                      </a:endParaRPr>
                    </a:p>
                  </a:txBody>
                  <a:tcPr marL="104395" marR="104395" marT="52197" marB="52197"/>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4223790837"/>
                  </a:ext>
                </a:extLst>
              </a:tr>
              <a:tr h="181464">
                <a:tc gridSpan="3">
                  <a:txBody>
                    <a:bodyPr/>
                    <a:lstStyle/>
                    <a:p>
                      <a:pPr algn="just"/>
                      <a:r>
                        <a:rPr lang="en-GB" sz="1800" b="1" dirty="0">
                          <a:latin typeface="Verdana" panose="020B0604030504040204" pitchFamily="34" charset="0"/>
                          <a:ea typeface="Verdana" panose="020B0604030504040204" pitchFamily="34" charset="0"/>
                        </a:rPr>
                        <a:t>Baseline Information   [CONTINUED]</a:t>
                      </a:r>
                    </a:p>
                  </a:txBody>
                  <a:tcPr marL="104395" marR="104395" marT="52197" marB="52197" anchor="ctr"/>
                </a:tc>
                <a:tc hMerge="1">
                  <a:txBody>
                    <a:bodyPr/>
                    <a:lstStyle/>
                    <a:p>
                      <a:endParaRPr/>
                    </a:p>
                  </a:txBody>
                  <a:tcPr marL="91441" marR="91441" anchor="ctr"/>
                </a:tc>
                <a:tc hMerge="1">
                  <a:txBody>
                    <a:bodyPr/>
                    <a:lstStyle/>
                    <a:p>
                      <a:pPr algn="just"/>
                      <a:endParaRPr lang="en-GB" sz="1050" b="1" dirty="0">
                        <a:latin typeface="Verdana" panose="020B0604030504040204" pitchFamily="34" charset="0"/>
                        <a:ea typeface="Verdana" panose="020B0604030504040204" pitchFamily="34" charset="0"/>
                      </a:endParaRPr>
                    </a:p>
                  </a:txBody>
                  <a:tcPr marL="91441" marR="91441" anchor="ctr"/>
                </a:tc>
                <a:extLst>
                  <a:ext uri="{0D108BD9-81ED-4DB2-BD59-A6C34878D82A}">
                    <a16:rowId xmlns:a16="http://schemas.microsoft.com/office/drawing/2014/main" val="2252713284"/>
                  </a:ext>
                </a:extLst>
              </a:tr>
              <a:tr h="181464">
                <a:tc>
                  <a:txBody>
                    <a:bodyPr/>
                    <a:lstStyle/>
                    <a:p>
                      <a:pPr algn="just"/>
                      <a:r>
                        <a:rPr lang="en-GB" sz="1800" b="1" dirty="0">
                          <a:latin typeface="Verdana" panose="020B0604030504040204" pitchFamily="34" charset="0"/>
                          <a:ea typeface="Verdana" panose="020B0604030504040204" pitchFamily="34" charset="0"/>
                        </a:rPr>
                        <a:t>#</a:t>
                      </a:r>
                    </a:p>
                  </a:txBody>
                  <a:tcPr marL="104395" marR="104395" marT="52197" marB="52197" anchor="ctr"/>
                </a:tc>
                <a:tc>
                  <a:txBody>
                    <a:bodyPr/>
                    <a:lstStyle/>
                    <a:p>
                      <a:pPr algn="just"/>
                      <a:r>
                        <a:rPr lang="en-GB" sz="1800" b="1" dirty="0">
                          <a:latin typeface="Verdana" panose="020B0604030504040204" pitchFamily="34" charset="0"/>
                          <a:ea typeface="Verdana" panose="020B0604030504040204" pitchFamily="34" charset="0"/>
                        </a:rPr>
                        <a:t>Enabling Action</a:t>
                      </a:r>
                    </a:p>
                  </a:txBody>
                  <a:tcPr marL="104395" marR="104395" marT="52197" marB="52197" anchor="ctr"/>
                </a:tc>
                <a:tc>
                  <a:txBody>
                    <a:bodyPr/>
                    <a:lstStyle/>
                    <a:p>
                      <a:pPr algn="just"/>
                      <a:r>
                        <a:rPr lang="en-GB" sz="1800" b="1" dirty="0">
                          <a:latin typeface="Verdana" panose="020B0604030504040204" pitchFamily="34" charset="0"/>
                          <a:ea typeface="Verdana" panose="020B0604030504040204" pitchFamily="34" charset="0"/>
                        </a:rPr>
                        <a:t>Current position (March 2025)</a:t>
                      </a:r>
                    </a:p>
                  </a:txBody>
                  <a:tcPr marL="104395" marR="104395" marT="52197" marB="52197" anchor="ctr"/>
                </a:tc>
                <a:extLst>
                  <a:ext uri="{0D108BD9-81ED-4DB2-BD59-A6C34878D82A}">
                    <a16:rowId xmlns:a16="http://schemas.microsoft.com/office/drawing/2014/main" val="271302750"/>
                  </a:ext>
                </a:extLst>
              </a:tr>
              <a:tr h="610650">
                <a:tc>
                  <a:txBody>
                    <a:bodyPr/>
                    <a:lstStyle/>
                    <a:p>
                      <a:pPr marL="0" lvl="0" indent="0" algn="ctr">
                        <a:lnSpc>
                          <a:spcPct val="100000"/>
                        </a:lnSpc>
                        <a:buNone/>
                      </a:pPr>
                      <a:r>
                        <a:rPr lang="en-US" sz="2000" dirty="0">
                          <a:latin typeface="Verdana" panose="020B0604030504040204" pitchFamily="34" charset="0"/>
                          <a:ea typeface="Verdana" panose="020B0604030504040204" pitchFamily="34" charset="0"/>
                        </a:rPr>
                        <a:t>19</a:t>
                      </a:r>
                    </a:p>
                  </a:txBody>
                  <a:tcPr marL="73946" marR="73946" marT="36972" marB="36972" anchor="ctr"/>
                </a:tc>
                <a:tc>
                  <a:txBody>
                    <a:bodyPr/>
                    <a:lstStyle/>
                    <a:p>
                      <a:pPr marL="0" lvl="0" indent="0">
                        <a:lnSpc>
                          <a:spcPct val="100000"/>
                        </a:lnSpc>
                        <a:buNone/>
                      </a:pPr>
                      <a:r>
                        <a:rPr lang="en-US" sz="1800" b="0" i="0" u="none" strike="noStrike" noProof="0" dirty="0">
                          <a:effectLst/>
                          <a:latin typeface="Verdana" panose="020B0604030504040204" pitchFamily="34" charset="0"/>
                          <a:ea typeface="Verdana" panose="020B0604030504040204" pitchFamily="34" charset="0"/>
                          <a:cs typeface="Arial" panose="020B0604020202020204" pitchFamily="34" charset="0"/>
                        </a:rPr>
                        <a:t>Ensure effective implementation of job planning policy, to include ensuring that &gt; 90% of all Consultants have an agreed job plan in place at all times by 30 September 2025.</a:t>
                      </a:r>
                      <a:endParaRPr lang="en-US" sz="1800" dirty="0">
                        <a:latin typeface="Verdana" panose="020B0604030504040204" pitchFamily="34" charset="0"/>
                        <a:ea typeface="Verdana" panose="020B0604030504040204" pitchFamily="34" charset="0"/>
                        <a:cs typeface="Arial" panose="020B0604020202020204" pitchFamily="34" charset="0"/>
                      </a:endParaRPr>
                    </a:p>
                  </a:txBody>
                  <a:tcPr marL="73946" marR="73946" marT="36972" marB="36972"/>
                </a:tc>
                <a:tc>
                  <a:txBody>
                    <a:bodyPr/>
                    <a:lstStyle/>
                    <a:p>
                      <a:pPr algn="just"/>
                      <a:r>
                        <a:rPr lang="en-GB" sz="1800" dirty="0">
                          <a:solidFill>
                            <a:schemeClr val="tx1"/>
                          </a:solidFill>
                          <a:latin typeface="Verdana" panose="020B0604030504040204" pitchFamily="34" charset="0"/>
                          <a:ea typeface="Verdana" panose="020B0604030504040204" pitchFamily="34" charset="0"/>
                        </a:rPr>
                        <a:t>SBUHB Maintain a compliance rate of 95%</a:t>
                      </a:r>
                    </a:p>
                  </a:txBody>
                  <a:tcPr marL="104395" marR="104395" marT="52197" marB="52197"/>
                </a:tc>
                <a:extLst>
                  <a:ext uri="{0D108BD9-81ED-4DB2-BD59-A6C34878D82A}">
                    <a16:rowId xmlns:a16="http://schemas.microsoft.com/office/drawing/2014/main" val="4171849007"/>
                  </a:ext>
                </a:extLst>
              </a:tr>
              <a:tr h="3685927">
                <a:tc>
                  <a:txBody>
                    <a:bodyPr/>
                    <a:lstStyle/>
                    <a:p>
                      <a:pPr marL="0" lvl="0" indent="0" algn="ctr">
                        <a:lnSpc>
                          <a:spcPct val="100000"/>
                        </a:lnSpc>
                        <a:buNone/>
                      </a:pPr>
                      <a:r>
                        <a:rPr lang="en-US" sz="2000" dirty="0">
                          <a:latin typeface="Verdana" panose="020B0604030504040204" pitchFamily="34" charset="0"/>
                          <a:ea typeface="Verdana" panose="020B0604030504040204" pitchFamily="34" charset="0"/>
                        </a:rPr>
                        <a:t>20</a:t>
                      </a:r>
                    </a:p>
                  </a:txBody>
                  <a:tcPr marL="73946" marR="73946" marT="36972" marB="36972" anchor="ctr"/>
                </a:tc>
                <a:tc>
                  <a:txBody>
                    <a:bodyPr/>
                    <a:lstStyle/>
                    <a:p>
                      <a:pPr marL="0" lvl="0" indent="0">
                        <a:lnSpc>
                          <a:spcPct val="100000"/>
                        </a:lnSpc>
                        <a:buNone/>
                      </a:pPr>
                      <a:r>
                        <a:rPr lang="en-US" sz="1800" b="0" i="0" u="none" strike="noStrike" noProof="0" dirty="0">
                          <a:latin typeface="Verdana" panose="020B0604030504040204" pitchFamily="34" charset="0"/>
                          <a:ea typeface="Verdana" panose="020B0604030504040204" pitchFamily="34" charset="0"/>
                          <a:cs typeface="Arial" panose="020B0604020202020204" pitchFamily="34" charset="0"/>
                        </a:rPr>
                        <a:t>Ensure a reduction in sickness absence in 2025/26 in comparison to 2024/25, through maximising adherence to the requirements of agreed attendance at work policies and adhering to the all-Wales Occupational Health minimum service levels</a:t>
                      </a:r>
                    </a:p>
                    <a:p>
                      <a:pPr marL="0" lvl="0" indent="0">
                        <a:lnSpc>
                          <a:spcPct val="100000"/>
                        </a:lnSpc>
                        <a:buNone/>
                      </a:pPr>
                      <a:endParaRPr lang="en-US" sz="1800" b="0" i="0" u="none" strike="noStrike" noProof="0" dirty="0">
                        <a:latin typeface="Verdana" panose="020B0604030504040204" pitchFamily="34" charset="0"/>
                        <a:ea typeface="Verdana" panose="020B0604030504040204" pitchFamily="34" charset="0"/>
                        <a:cs typeface="Arial" panose="020B0604020202020204" pitchFamily="34" charset="0"/>
                      </a:endParaRPr>
                    </a:p>
                    <a:p>
                      <a:pPr marL="0" lvl="0" indent="0">
                        <a:lnSpc>
                          <a:spcPct val="100000"/>
                        </a:lnSpc>
                        <a:buNone/>
                      </a:pPr>
                      <a:endParaRPr lang="en-US" sz="1800" b="0" i="0" u="none" strike="noStrike" noProof="0" dirty="0">
                        <a:latin typeface="Verdana" panose="020B0604030504040204" pitchFamily="34" charset="0"/>
                        <a:ea typeface="Verdana" panose="020B0604030504040204" pitchFamily="34" charset="0"/>
                        <a:cs typeface="Arial" panose="020B0604020202020204" pitchFamily="34" charset="0"/>
                      </a:endParaRPr>
                    </a:p>
                    <a:p>
                      <a:pPr marL="0" lvl="0" indent="0">
                        <a:lnSpc>
                          <a:spcPct val="100000"/>
                        </a:lnSpc>
                        <a:buNone/>
                      </a:pPr>
                      <a:endParaRPr lang="en-US" sz="1800" b="0" i="0" u="none" strike="noStrike" noProof="0" dirty="0">
                        <a:latin typeface="Verdana" panose="020B0604030504040204" pitchFamily="34" charset="0"/>
                        <a:ea typeface="Verdana" panose="020B0604030504040204" pitchFamily="34" charset="0"/>
                        <a:cs typeface="Arial" panose="020B0604020202020204" pitchFamily="34" charset="0"/>
                      </a:endParaRPr>
                    </a:p>
                    <a:p>
                      <a:pPr marL="0" lvl="0" indent="0">
                        <a:lnSpc>
                          <a:spcPct val="100000"/>
                        </a:lnSpc>
                        <a:buNone/>
                      </a:pPr>
                      <a:endParaRPr lang="en-US" sz="1800" b="0" i="0" u="none" strike="noStrike" noProof="0" dirty="0">
                        <a:latin typeface="Verdana" panose="020B0604030504040204" pitchFamily="34" charset="0"/>
                        <a:ea typeface="Verdana" panose="020B0604030504040204" pitchFamily="34" charset="0"/>
                        <a:cs typeface="Arial" panose="020B0604020202020204" pitchFamily="34" charset="0"/>
                      </a:endParaRPr>
                    </a:p>
                    <a:p>
                      <a:pPr marL="0" lvl="0" indent="0">
                        <a:lnSpc>
                          <a:spcPct val="100000"/>
                        </a:lnSpc>
                        <a:buNone/>
                      </a:pPr>
                      <a:endParaRPr lang="en-US" sz="1800" b="0" i="0" u="none" strike="noStrike" noProof="0" dirty="0">
                        <a:latin typeface="Verdana" panose="020B0604030504040204" pitchFamily="34" charset="0"/>
                        <a:ea typeface="Verdana" panose="020B0604030504040204" pitchFamily="34" charset="0"/>
                        <a:cs typeface="Arial" panose="020B0604020202020204" pitchFamily="34" charset="0"/>
                      </a:endParaRPr>
                    </a:p>
                    <a:p>
                      <a:pPr marL="0" lvl="0" indent="0">
                        <a:lnSpc>
                          <a:spcPct val="100000"/>
                        </a:lnSpc>
                        <a:buNone/>
                      </a:pPr>
                      <a:endParaRPr lang="en-US" sz="1800" b="0" i="0" u="none" strike="noStrike" noProof="0" dirty="0">
                        <a:latin typeface="Verdana" panose="020B0604030504040204" pitchFamily="34" charset="0"/>
                        <a:ea typeface="Verdana" panose="020B0604030504040204" pitchFamily="34" charset="0"/>
                        <a:cs typeface="Arial" panose="020B0604020202020204" pitchFamily="34" charset="0"/>
                      </a:endParaRPr>
                    </a:p>
                    <a:p>
                      <a:pPr marL="0" lvl="0" indent="0">
                        <a:lnSpc>
                          <a:spcPct val="100000"/>
                        </a:lnSpc>
                        <a:buNone/>
                      </a:pPr>
                      <a:endParaRPr lang="en-US" sz="1800" b="0" i="0" u="none" strike="noStrike" noProof="0" dirty="0">
                        <a:latin typeface="Verdana" panose="020B0604030504040204" pitchFamily="34" charset="0"/>
                        <a:ea typeface="Verdana" panose="020B0604030504040204" pitchFamily="34" charset="0"/>
                        <a:cs typeface="Arial" panose="020B0604020202020204" pitchFamily="34" charset="0"/>
                      </a:endParaRPr>
                    </a:p>
                    <a:p>
                      <a:pPr marL="0" lvl="0" indent="0">
                        <a:lnSpc>
                          <a:spcPct val="100000"/>
                        </a:lnSpc>
                        <a:buNone/>
                      </a:pPr>
                      <a:endParaRPr lang="en-US" sz="1800" b="0" i="0" u="none" strike="noStrike" noProof="0" dirty="0">
                        <a:latin typeface="Verdana" panose="020B0604030504040204" pitchFamily="34" charset="0"/>
                        <a:ea typeface="Verdana" panose="020B0604030504040204" pitchFamily="34" charset="0"/>
                        <a:cs typeface="Arial" panose="020B0604020202020204" pitchFamily="34" charset="0"/>
                      </a:endParaRPr>
                    </a:p>
                    <a:p>
                      <a:pPr marL="0" lvl="0" indent="0">
                        <a:lnSpc>
                          <a:spcPct val="100000"/>
                        </a:lnSpc>
                        <a:buNone/>
                      </a:pPr>
                      <a:endParaRPr lang="en-US" sz="1800" b="0" i="0" u="none" strike="noStrike" noProof="0" dirty="0">
                        <a:latin typeface="Verdana" panose="020B0604030504040204" pitchFamily="34" charset="0"/>
                        <a:ea typeface="Verdana" panose="020B0604030504040204" pitchFamily="34" charset="0"/>
                        <a:cs typeface="Arial" panose="020B0604020202020204" pitchFamily="34" charset="0"/>
                      </a:endParaRPr>
                    </a:p>
                    <a:p>
                      <a:pPr marL="0" lvl="0" indent="0">
                        <a:lnSpc>
                          <a:spcPct val="100000"/>
                        </a:lnSpc>
                        <a:buNone/>
                      </a:pPr>
                      <a:endParaRPr lang="en-US" sz="1800" b="0" i="0" u="none" strike="noStrike" noProof="0" dirty="0">
                        <a:latin typeface="Verdana" panose="020B0604030504040204" pitchFamily="34" charset="0"/>
                        <a:ea typeface="Verdana" panose="020B0604030504040204" pitchFamily="34" charset="0"/>
                        <a:cs typeface="Arial" panose="020B0604020202020204" pitchFamily="34" charset="0"/>
                      </a:endParaRPr>
                    </a:p>
                    <a:p>
                      <a:pPr marL="0" lvl="0" indent="0">
                        <a:lnSpc>
                          <a:spcPct val="100000"/>
                        </a:lnSpc>
                        <a:buNone/>
                      </a:pPr>
                      <a:endParaRPr lang="en-US" sz="1800" b="0" i="0" u="none" strike="noStrike" noProof="0" dirty="0">
                        <a:latin typeface="Verdana" panose="020B0604030504040204" pitchFamily="34" charset="0"/>
                        <a:ea typeface="Verdana" panose="020B0604030504040204" pitchFamily="34" charset="0"/>
                        <a:cs typeface="Arial" panose="020B0604020202020204" pitchFamily="34" charset="0"/>
                      </a:endParaRPr>
                    </a:p>
                    <a:p>
                      <a:pPr marL="0" lvl="0" indent="0">
                        <a:lnSpc>
                          <a:spcPct val="100000"/>
                        </a:lnSpc>
                        <a:buNone/>
                      </a:pPr>
                      <a:endParaRPr lang="en-US" sz="1800" b="0" i="0" u="none" strike="noStrike" noProof="0" dirty="0">
                        <a:latin typeface="Verdana" panose="020B0604030504040204" pitchFamily="34" charset="0"/>
                        <a:ea typeface="Verdana" panose="020B0604030504040204" pitchFamily="34" charset="0"/>
                        <a:cs typeface="Arial" panose="020B0604020202020204" pitchFamily="34" charset="0"/>
                      </a:endParaRPr>
                    </a:p>
                    <a:p>
                      <a:pPr marL="0" lvl="0" indent="0">
                        <a:lnSpc>
                          <a:spcPct val="100000"/>
                        </a:lnSpc>
                        <a:buNone/>
                      </a:pPr>
                      <a:endParaRPr lang="en-US" sz="1800" b="0" i="0" u="none" strike="noStrike" noProof="0" dirty="0">
                        <a:latin typeface="Verdana" panose="020B0604030504040204" pitchFamily="34" charset="0"/>
                        <a:ea typeface="Verdana" panose="020B0604030504040204" pitchFamily="34" charset="0"/>
                        <a:cs typeface="Arial" panose="020B0604020202020204" pitchFamily="34" charset="0"/>
                      </a:endParaRPr>
                    </a:p>
                    <a:p>
                      <a:pPr marL="0" lvl="0" indent="0">
                        <a:lnSpc>
                          <a:spcPct val="100000"/>
                        </a:lnSpc>
                        <a:buNone/>
                      </a:pPr>
                      <a:endParaRPr lang="en-US" sz="1800" b="0" i="0" u="none" strike="noStrike" noProof="0" dirty="0">
                        <a:latin typeface="Verdana" panose="020B0604030504040204" pitchFamily="34" charset="0"/>
                        <a:ea typeface="Verdana" panose="020B0604030504040204" pitchFamily="34" charset="0"/>
                        <a:cs typeface="Arial" panose="020B0604020202020204" pitchFamily="34" charset="0"/>
                      </a:endParaRPr>
                    </a:p>
                  </a:txBody>
                  <a:tcPr marL="73946" marR="73946" marT="36972" marB="36972"/>
                </a:tc>
                <a:tc>
                  <a:txBody>
                    <a:bodyPr/>
                    <a:lstStyle/>
                    <a:p>
                      <a:pPr marL="171450" indent="-171450">
                        <a:buFont typeface="Arial" panose="020B0604020202020204" pitchFamily="34" charset="0"/>
                        <a:buChar char="•"/>
                      </a:pPr>
                      <a:r>
                        <a:rPr lang="en-GB" sz="1800" dirty="0">
                          <a:latin typeface="Verdana" panose="020B0604030504040204" pitchFamily="34" charset="0"/>
                          <a:ea typeface="Verdana" panose="020B0604030504040204" pitchFamily="34" charset="0"/>
                        </a:rPr>
                        <a:t>‘Month 3 sickness absence figure  is 6.82% (there has been an increase in short term absence). We have implemented a corporate action plan which include compliance audits against the policy.  </a:t>
                      </a:r>
                    </a:p>
                    <a:p>
                      <a:pPr marL="171450" indent="-171450">
                        <a:buFont typeface="Arial" panose="020B0604020202020204" pitchFamily="34" charset="0"/>
                        <a:buChar char="•"/>
                      </a:pPr>
                      <a:r>
                        <a:rPr lang="en-GB" sz="1800" dirty="0">
                          <a:latin typeface="Verdana" panose="020B0604030504040204" pitchFamily="34" charset="0"/>
                          <a:ea typeface="Verdana" panose="020B0604030504040204" pitchFamily="34" charset="0"/>
                        </a:rPr>
                        <a:t>Action plans are monitored through the Workforce &amp; OD Committee</a:t>
                      </a:r>
                    </a:p>
                    <a:p>
                      <a:pPr marL="0" indent="0">
                        <a:buFont typeface="Arial" panose="020B0604020202020204" pitchFamily="34" charset="0"/>
                        <a:buNone/>
                      </a:pPr>
                      <a:endParaRPr lang="en-GB" sz="1800" dirty="0">
                        <a:solidFill>
                          <a:srgbClr val="FF0000"/>
                        </a:solidFill>
                        <a:latin typeface="Verdana" panose="020B0604030504040204" pitchFamily="34" charset="0"/>
                        <a:ea typeface="Verdana" panose="020B0604030504040204" pitchFamily="34" charset="0"/>
                      </a:endParaRPr>
                    </a:p>
                    <a:p>
                      <a:pPr marL="0" indent="0">
                        <a:buFont typeface="Arial" panose="020B0604020202020204" pitchFamily="34" charset="0"/>
                        <a:buNone/>
                      </a:pPr>
                      <a:endParaRPr lang="en-GB" sz="1800" dirty="0">
                        <a:solidFill>
                          <a:srgbClr val="FF0000"/>
                        </a:solidFill>
                        <a:latin typeface="Verdana" panose="020B0604030504040204" pitchFamily="34" charset="0"/>
                        <a:ea typeface="Verdana" panose="020B0604030504040204" pitchFamily="34" charset="0"/>
                      </a:endParaRPr>
                    </a:p>
                  </a:txBody>
                  <a:tcPr marL="104395" marR="104395" marT="52197" marB="52197"/>
                </a:tc>
                <a:extLst>
                  <a:ext uri="{0D108BD9-81ED-4DB2-BD59-A6C34878D82A}">
                    <a16:rowId xmlns:a16="http://schemas.microsoft.com/office/drawing/2014/main" val="3353758776"/>
                  </a:ext>
                </a:extLst>
              </a:tr>
            </a:tbl>
          </a:graphicData>
        </a:graphic>
      </p:graphicFrame>
      <p:pic>
        <p:nvPicPr>
          <p:cNvPr id="2" name="Picture 1">
            <a:extLst>
              <a:ext uri="{FF2B5EF4-FFF2-40B4-BE49-F238E27FC236}">
                <a16:creationId xmlns:a16="http://schemas.microsoft.com/office/drawing/2014/main" id="{F75C1576-B6DA-AF1F-D78F-2B1677667FA7}"/>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9978909" y="4496253"/>
            <a:ext cx="8441465" cy="2316843"/>
          </a:xfrm>
          <a:prstGeom prst="rect">
            <a:avLst/>
          </a:prstGeom>
          <a:noFill/>
        </p:spPr>
      </p:pic>
    </p:spTree>
    <p:extLst>
      <p:ext uri="{BB962C8B-B14F-4D97-AF65-F5344CB8AC3E}">
        <p14:creationId xmlns:p14="http://schemas.microsoft.com/office/powerpoint/2010/main" val="3147360657"/>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9766D7D-C9E3-2533-0D3A-BFED6C3A8F9B}"/>
            </a:ext>
          </a:extLst>
        </p:cNvPr>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9CADCB7F-D35C-4A22-CBB6-551382559030}"/>
              </a:ext>
            </a:extLst>
          </p:cNvPr>
          <p:cNvSpPr>
            <a:spLocks noGrp="1"/>
          </p:cNvSpPr>
          <p:nvPr>
            <p:ph type="sldNum" sz="quarter" idx="12"/>
          </p:nvPr>
        </p:nvSpPr>
        <p:spPr/>
        <p:txBody>
          <a:bodyPr/>
          <a:lstStyle/>
          <a:p>
            <a:pPr defTabSz="521964">
              <a:defRPr/>
            </a:pPr>
            <a:fld id="{1B571774-39BD-4D3C-8315-35C0B43D4F9A}" type="slidenum">
              <a:rPr lang="en-GB">
                <a:solidFill>
                  <a:prstClr val="black">
                    <a:tint val="82000"/>
                  </a:prstClr>
                </a:solidFill>
                <a:latin typeface="Aptos" panose="02110004020202020204"/>
              </a:rPr>
              <a:pPr defTabSz="521964">
                <a:defRPr/>
              </a:pPr>
              <a:t>65</a:t>
            </a:fld>
            <a:endParaRPr lang="en-GB">
              <a:solidFill>
                <a:prstClr val="black">
                  <a:tint val="82000"/>
                </a:prstClr>
              </a:solidFill>
              <a:latin typeface="Aptos" panose="02110004020202020204"/>
            </a:endParaRPr>
          </a:p>
        </p:txBody>
      </p:sp>
      <p:graphicFrame>
        <p:nvGraphicFramePr>
          <p:cNvPr id="6" name="Table 5">
            <a:extLst>
              <a:ext uri="{FF2B5EF4-FFF2-40B4-BE49-F238E27FC236}">
                <a16:creationId xmlns:a16="http://schemas.microsoft.com/office/drawing/2014/main" id="{B8A27973-FC9F-A1D9-AEC5-F58EF6A88C01}"/>
              </a:ext>
            </a:extLst>
          </p:cNvPr>
          <p:cNvGraphicFramePr>
            <a:graphicFrameLocks noGrp="1"/>
          </p:cNvGraphicFramePr>
          <p:nvPr>
            <p:extLst>
              <p:ext uri="{D42A27DB-BD31-4B8C-83A1-F6EECF244321}">
                <p14:modId xmlns:p14="http://schemas.microsoft.com/office/powerpoint/2010/main" val="99294366"/>
              </p:ext>
            </p:extLst>
          </p:nvPr>
        </p:nvGraphicFramePr>
        <p:xfrm>
          <a:off x="223044" y="237479"/>
          <a:ext cx="19583400" cy="10690183"/>
        </p:xfrm>
        <a:graphic>
          <a:graphicData uri="http://schemas.openxmlformats.org/drawingml/2006/table">
            <a:tbl>
              <a:tblPr firstRow="1" bandRow="1">
                <a:tableStyleId>{5C22544A-7EE6-4342-B048-85BDC9FD1C3A}</a:tableStyleId>
              </a:tblPr>
              <a:tblGrid>
                <a:gridCol w="1157325">
                  <a:extLst>
                    <a:ext uri="{9D8B030D-6E8A-4147-A177-3AD203B41FA5}">
                      <a16:colId xmlns:a16="http://schemas.microsoft.com/office/drawing/2014/main" val="660515521"/>
                    </a:ext>
                  </a:extLst>
                </a:gridCol>
                <a:gridCol w="6711005">
                  <a:extLst>
                    <a:ext uri="{9D8B030D-6E8A-4147-A177-3AD203B41FA5}">
                      <a16:colId xmlns:a16="http://schemas.microsoft.com/office/drawing/2014/main" val="2140326874"/>
                    </a:ext>
                  </a:extLst>
                </a:gridCol>
                <a:gridCol w="11715070">
                  <a:extLst>
                    <a:ext uri="{9D8B030D-6E8A-4147-A177-3AD203B41FA5}">
                      <a16:colId xmlns:a16="http://schemas.microsoft.com/office/drawing/2014/main" val="648896705"/>
                    </a:ext>
                  </a:extLst>
                </a:gridCol>
              </a:tblGrid>
              <a:tr h="361787">
                <a:tc gridSpan="3">
                  <a:txBody>
                    <a:bodyPr/>
                    <a:lstStyle/>
                    <a:p>
                      <a:r>
                        <a:rPr lang="en-GB" sz="1800" dirty="0">
                          <a:latin typeface="Verdana" panose="020B0604030504040204" pitchFamily="34" charset="0"/>
                          <a:ea typeface="Verdana" panose="020B0604030504040204" pitchFamily="34" charset="0"/>
                        </a:rPr>
                        <a:t>Maximising Value for Money</a:t>
                      </a:r>
                    </a:p>
                  </a:txBody>
                  <a:tcPr marL="104395" marR="104395" marT="52197" marB="52197" anchor="ct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3969127485"/>
                  </a:ext>
                </a:extLst>
              </a:tr>
              <a:tr h="483576">
                <a:tc gridSpan="3">
                  <a:txBody>
                    <a:bodyPr/>
                    <a:lstStyle/>
                    <a:p>
                      <a:r>
                        <a:rPr lang="en-US" sz="1800" dirty="0">
                          <a:latin typeface="Verdana" panose="020B0604030504040204" pitchFamily="34" charset="0"/>
                          <a:ea typeface="Verdana" panose="020B0604030504040204" pitchFamily="34" charset="0"/>
                          <a:cs typeface="+mn-lt"/>
                        </a:rPr>
                        <a:t>Continue to optimise value for money and contribution to overall efficiency through key non-pay areas, optimising both efficiency and effectiveness</a:t>
                      </a:r>
                      <a:endParaRPr lang="en-GB" sz="1800" dirty="0">
                        <a:latin typeface="Verdana" panose="020B0604030504040204" pitchFamily="34" charset="0"/>
                        <a:ea typeface="Verdana" panose="020B0604030504040204" pitchFamily="34" charset="0"/>
                      </a:endParaRPr>
                    </a:p>
                  </a:txBody>
                  <a:tcPr marL="104395" marR="104395" marT="52197" marB="52197"/>
                </a:tc>
                <a:tc hMerge="1">
                  <a:txBody>
                    <a:bodyPr/>
                    <a:lstStyle/>
                    <a:p>
                      <a:endParaRPr lang="en-GB"/>
                    </a:p>
                  </a:txBody>
                  <a:tcPr/>
                </a:tc>
                <a:tc hMerge="1">
                  <a:txBody>
                    <a:bodyPr/>
                    <a:lstStyle/>
                    <a:p>
                      <a:endParaRPr lang="en-GB" dirty="0"/>
                    </a:p>
                  </a:txBody>
                  <a:tcPr/>
                </a:tc>
                <a:extLst>
                  <a:ext uri="{0D108BD9-81ED-4DB2-BD59-A6C34878D82A}">
                    <a16:rowId xmlns:a16="http://schemas.microsoft.com/office/drawing/2014/main" val="4223790837"/>
                  </a:ext>
                </a:extLst>
              </a:tr>
              <a:tr h="2040306">
                <a:tc gridSpan="3">
                  <a:txBody>
                    <a:bodyPr/>
                    <a:lstStyle/>
                    <a:p>
                      <a:pPr algn="just"/>
                      <a:r>
                        <a:rPr lang="en-GB" sz="1800" dirty="0">
                          <a:latin typeface="Verdana" panose="020B0604030504040204" pitchFamily="34" charset="0"/>
                          <a:ea typeface="Verdana" panose="020B0604030504040204" pitchFamily="34" charset="0"/>
                        </a:rPr>
                        <a:t>We are committed to taking action on the recommendations from the Value &amp; Sustainability Board, with local implementation being driven through the Recovery &amp; Sustainability Board. In 2025, a series of key programmes will be delivered aligned to the Enabling Actions, such as;</a:t>
                      </a:r>
                    </a:p>
                    <a:p>
                      <a:pPr marL="171450" indent="-171450" algn="just">
                        <a:buFont typeface="Arial" panose="020B0604020202020204" pitchFamily="34" charset="0"/>
                        <a:buChar char="•"/>
                      </a:pPr>
                      <a:r>
                        <a:rPr lang="en-GB" sz="1800" b="1" dirty="0">
                          <a:solidFill>
                            <a:schemeClr val="tx1"/>
                          </a:solidFill>
                          <a:latin typeface="Verdana" panose="020B0604030504040204" pitchFamily="34" charset="0"/>
                          <a:ea typeface="Verdana" panose="020B0604030504040204" pitchFamily="34" charset="0"/>
                        </a:rPr>
                        <a:t>Accelerating non pay opportunities</a:t>
                      </a:r>
                      <a:r>
                        <a:rPr lang="en-GB" sz="1800" dirty="0">
                          <a:solidFill>
                            <a:schemeClr val="tx1"/>
                          </a:solidFill>
                          <a:latin typeface="Verdana" panose="020B0604030504040204" pitchFamily="34" charset="0"/>
                          <a:ea typeface="Verdana" panose="020B0604030504040204" pitchFamily="34" charset="0"/>
                        </a:rPr>
                        <a:t>, examples including </a:t>
                      </a:r>
                      <a:r>
                        <a:rPr lang="en-GB" sz="1800" b="0" i="0" dirty="0">
                          <a:solidFill>
                            <a:schemeClr val="tx1"/>
                          </a:solidFill>
                          <a:effectLst/>
                          <a:latin typeface="Verdana" panose="020B0604030504040204" pitchFamily="34" charset="0"/>
                          <a:ea typeface="Verdana" panose="020B0604030504040204" pitchFamily="34" charset="0"/>
                        </a:rPr>
                        <a:t>review of skin products substitutes used in Burns &amp; Plastics and Dermatology , seeking to achieve cost efficiencies without compromising quality. National </a:t>
                      </a:r>
                      <a:r>
                        <a:rPr lang="en-GB" sz="1800" b="0" i="0" kern="1200" dirty="0">
                          <a:solidFill>
                            <a:schemeClr val="dk1"/>
                          </a:solidFill>
                          <a:effectLst/>
                          <a:latin typeface="Verdana" panose="020B0604030504040204" pitchFamily="34" charset="0"/>
                          <a:ea typeface="Verdana" panose="020B0604030504040204" pitchFamily="34" charset="0"/>
                          <a:cs typeface="+mn-cs"/>
                        </a:rPr>
                        <a:t>o</a:t>
                      </a:r>
                      <a:r>
                        <a:rPr lang="en-GB" sz="1800" kern="1200" dirty="0">
                          <a:solidFill>
                            <a:schemeClr val="dk1"/>
                          </a:solidFill>
                          <a:effectLst/>
                          <a:latin typeface="Verdana" panose="020B0604030504040204" pitchFamily="34" charset="0"/>
                          <a:ea typeface="Verdana" panose="020B0604030504040204" pitchFamily="34" charset="0"/>
                          <a:cs typeface="+mn-cs"/>
                        </a:rPr>
                        <a:t>pportunities via V&amp;S Board been identified for 2025/26, and work is progressing with organisations on these. A model for the progression and adoption of savings schemes is being developed, and common principles to encourage All Wales or regional approaches are being considered. Clinical engagement will be key to progressing standardisation and product rationalisation which will be a focus area for 2025/26.</a:t>
                      </a:r>
                      <a:endParaRPr lang="en-GB" sz="1800" dirty="0">
                        <a:solidFill>
                          <a:schemeClr val="tx1"/>
                        </a:solidFill>
                        <a:latin typeface="Verdana" panose="020B0604030504040204" pitchFamily="34" charset="0"/>
                        <a:ea typeface="Verdana" panose="020B0604030504040204" pitchFamily="34" charset="0"/>
                      </a:endParaRPr>
                    </a:p>
                  </a:txBody>
                  <a:tcPr marL="104395" marR="104395" marT="52197" marB="52197"/>
                </a:tc>
                <a:tc hMerge="1">
                  <a:txBody>
                    <a:bodyPr/>
                    <a:lstStyle/>
                    <a:p>
                      <a:endParaRPr lang="en-GB"/>
                    </a:p>
                  </a:txBody>
                  <a:tcPr/>
                </a:tc>
                <a:tc hMerge="1">
                  <a:txBody>
                    <a:bodyPr/>
                    <a:lstStyle/>
                    <a:p>
                      <a:endParaRPr lang="en-GB" dirty="0"/>
                    </a:p>
                  </a:txBody>
                  <a:tcPr/>
                </a:tc>
                <a:extLst>
                  <a:ext uri="{0D108BD9-81ED-4DB2-BD59-A6C34878D82A}">
                    <a16:rowId xmlns:a16="http://schemas.microsoft.com/office/drawing/2014/main" val="3284688335"/>
                  </a:ext>
                </a:extLst>
              </a:tr>
              <a:tr h="295475">
                <a:tc gridSpan="3">
                  <a:txBody>
                    <a:bodyPr/>
                    <a:lstStyle/>
                    <a:p>
                      <a:pPr algn="just"/>
                      <a:r>
                        <a:rPr lang="en-GB" sz="1800" b="1" dirty="0">
                          <a:latin typeface="Verdana" panose="020B0604030504040204" pitchFamily="34" charset="0"/>
                          <a:ea typeface="Verdana" panose="020B0604030504040204" pitchFamily="34" charset="0"/>
                        </a:rPr>
                        <a:t>Baseline Information</a:t>
                      </a:r>
                    </a:p>
                  </a:txBody>
                  <a:tcPr marL="104395" marR="104395" marT="52197" marB="52197" anchor="ctr"/>
                </a:tc>
                <a:tc hMerge="1">
                  <a:txBody>
                    <a:bodyPr/>
                    <a:lstStyle/>
                    <a:p>
                      <a:endParaRPr/>
                    </a:p>
                  </a:txBody>
                  <a:tcPr marL="91441" marR="91441" anchor="ctr"/>
                </a:tc>
                <a:tc hMerge="1">
                  <a:txBody>
                    <a:bodyPr/>
                    <a:lstStyle/>
                    <a:p>
                      <a:pPr algn="just"/>
                      <a:endParaRPr lang="en-GB" sz="1050" b="1" dirty="0">
                        <a:latin typeface="Verdana" panose="020B0604030504040204" pitchFamily="34" charset="0"/>
                        <a:ea typeface="Verdana" panose="020B0604030504040204" pitchFamily="34" charset="0"/>
                      </a:endParaRPr>
                    </a:p>
                  </a:txBody>
                  <a:tcPr marL="91441" marR="91441" anchor="ctr"/>
                </a:tc>
                <a:extLst>
                  <a:ext uri="{0D108BD9-81ED-4DB2-BD59-A6C34878D82A}">
                    <a16:rowId xmlns:a16="http://schemas.microsoft.com/office/drawing/2014/main" val="2252713284"/>
                  </a:ext>
                </a:extLst>
              </a:tr>
              <a:tr h="311150">
                <a:tc>
                  <a:txBody>
                    <a:bodyPr/>
                    <a:lstStyle/>
                    <a:p>
                      <a:pPr algn="just"/>
                      <a:r>
                        <a:rPr lang="en-GB" sz="1800" b="1" dirty="0">
                          <a:latin typeface="Verdana" panose="020B0604030504040204" pitchFamily="34" charset="0"/>
                          <a:ea typeface="Verdana" panose="020B0604030504040204" pitchFamily="34" charset="0"/>
                        </a:rPr>
                        <a:t>#</a:t>
                      </a:r>
                    </a:p>
                  </a:txBody>
                  <a:tcPr marL="104395" marR="104395" marT="52197" marB="52197" anchor="ctr"/>
                </a:tc>
                <a:tc>
                  <a:txBody>
                    <a:bodyPr/>
                    <a:lstStyle/>
                    <a:p>
                      <a:pPr algn="just"/>
                      <a:r>
                        <a:rPr lang="en-GB" sz="1800" b="1" dirty="0">
                          <a:latin typeface="Verdana" panose="020B0604030504040204" pitchFamily="34" charset="0"/>
                          <a:ea typeface="Verdana" panose="020B0604030504040204" pitchFamily="34" charset="0"/>
                        </a:rPr>
                        <a:t>Enabling Action</a:t>
                      </a:r>
                    </a:p>
                  </a:txBody>
                  <a:tcPr marL="104395" marR="104395" marT="52197" marB="52197" anchor="ctr"/>
                </a:tc>
                <a:tc>
                  <a:txBody>
                    <a:bodyPr/>
                    <a:lstStyle/>
                    <a:p>
                      <a:pPr algn="just"/>
                      <a:r>
                        <a:rPr lang="en-GB" sz="1800" b="1" dirty="0">
                          <a:latin typeface="Verdana" panose="020B0604030504040204" pitchFamily="34" charset="0"/>
                          <a:ea typeface="Verdana" panose="020B0604030504040204" pitchFamily="34" charset="0"/>
                        </a:rPr>
                        <a:t>Current position (July 2025)</a:t>
                      </a:r>
                    </a:p>
                  </a:txBody>
                  <a:tcPr marL="104395" marR="104395" marT="52197" marB="52197" anchor="ctr"/>
                </a:tc>
                <a:extLst>
                  <a:ext uri="{0D108BD9-81ED-4DB2-BD59-A6C34878D82A}">
                    <a16:rowId xmlns:a16="http://schemas.microsoft.com/office/drawing/2014/main" val="271302750"/>
                  </a:ext>
                </a:extLst>
              </a:tr>
              <a:tr h="7030159">
                <a:tc>
                  <a:txBody>
                    <a:bodyPr/>
                    <a:lstStyle/>
                    <a:p>
                      <a:pPr marL="0" lvl="0" indent="0" algn="ctr">
                        <a:lnSpc>
                          <a:spcPct val="100000"/>
                        </a:lnSpc>
                        <a:buNone/>
                      </a:pPr>
                      <a:r>
                        <a:rPr lang="en-US" sz="2000" dirty="0">
                          <a:latin typeface="Verdana" panose="020B0604030504040204" pitchFamily="34" charset="0"/>
                          <a:ea typeface="Verdana" panose="020B0604030504040204" pitchFamily="34" charset="0"/>
                        </a:rPr>
                        <a:t>21</a:t>
                      </a:r>
                    </a:p>
                  </a:txBody>
                  <a:tcPr marL="73946" marR="73946" marT="36972" marB="36972" anchor="ctr"/>
                </a:tc>
                <a:tc>
                  <a:txBody>
                    <a:bodyPr/>
                    <a:lstStyle/>
                    <a:p>
                      <a:pPr marL="0" lvl="0" indent="0">
                        <a:lnSpc>
                          <a:spcPct val="100000"/>
                        </a:lnSpc>
                        <a:buNone/>
                      </a:pPr>
                      <a:r>
                        <a:rPr lang="en-US" sz="1800" b="0" i="0" u="none" strike="noStrike" noProof="0" dirty="0">
                          <a:effectLst/>
                          <a:latin typeface="Verdana" panose="020B0604030504040204" pitchFamily="34" charset="0"/>
                          <a:ea typeface="Verdana" panose="020B0604030504040204" pitchFamily="34" charset="0"/>
                        </a:rPr>
                        <a:t>Non-Pay - ensure implementation of Value &amp; Sustainability Board recommendations, which includes local implementation of clinically endorsed and mandated product choice to maximise market share and deliver best value. </a:t>
                      </a:r>
                    </a:p>
                  </a:txBody>
                  <a:tcPr marL="73946" marR="73946" marT="36972" marB="36972" anchor="ctr"/>
                </a:tc>
                <a:tc>
                  <a:txBody>
                    <a:bodyPr/>
                    <a:lstStyle/>
                    <a:p>
                      <a:pPr lvl="0" algn="just">
                        <a:lnSpc>
                          <a:spcPct val="100000"/>
                        </a:lnSpc>
                        <a:spcBef>
                          <a:spcPts val="0"/>
                        </a:spcBef>
                        <a:spcAft>
                          <a:spcPts val="0"/>
                        </a:spcAft>
                        <a:buNone/>
                      </a:pPr>
                      <a:r>
                        <a:rPr lang="en-US" sz="1800" b="0" i="0" u="none" strike="noStrike" noProof="0" dirty="0">
                          <a:solidFill>
                            <a:srgbClr val="000000"/>
                          </a:solidFill>
                          <a:latin typeface="Verdana" panose="020B0604030504040204" pitchFamily="34" charset="0"/>
                          <a:ea typeface="Verdana" panose="020B0604030504040204" pitchFamily="34" charset="0"/>
                        </a:rPr>
                        <a:t>For SBUHB, the work on procurement and non-pay, the Focus is placed on the following priorities; Price and Volume, Contract Negotiations and Management, Management of Service Contracts.  In response to this, the National Welsh Shared Services Partnership (NWSSP) has set an annual targets of cash releasing savings for health boards across Wales for 2024-25.  The SBUHB savings plan target has been updated to £3.464m.  Currently SBUHB are reporting a cash releasing saving of £3.6m to February 2024, against a profile target of £3.175m.</a:t>
                      </a:r>
                    </a:p>
                    <a:p>
                      <a:pPr lvl="0" algn="just">
                        <a:lnSpc>
                          <a:spcPct val="100000"/>
                        </a:lnSpc>
                        <a:spcBef>
                          <a:spcPts val="0"/>
                        </a:spcBef>
                        <a:spcAft>
                          <a:spcPts val="0"/>
                        </a:spcAft>
                        <a:buNone/>
                      </a:pPr>
                      <a:endParaRPr lang="en-US" sz="1800" dirty="0">
                        <a:latin typeface="Verdana" panose="020B0604030504040204" pitchFamily="34" charset="0"/>
                        <a:ea typeface="Verdana" panose="020B0604030504040204" pitchFamily="34" charset="0"/>
                      </a:endParaRPr>
                    </a:p>
                    <a:p>
                      <a:pPr lvl="0" algn="just">
                        <a:lnSpc>
                          <a:spcPct val="100000"/>
                        </a:lnSpc>
                        <a:spcBef>
                          <a:spcPts val="0"/>
                        </a:spcBef>
                        <a:spcAft>
                          <a:spcPts val="0"/>
                        </a:spcAft>
                        <a:buNone/>
                      </a:pPr>
                      <a:r>
                        <a:rPr lang="en-US" sz="1800" b="0" i="0" u="none" strike="noStrike" noProof="0" dirty="0">
                          <a:solidFill>
                            <a:srgbClr val="000000"/>
                          </a:solidFill>
                          <a:latin typeface="Verdana" panose="020B0604030504040204" pitchFamily="34" charset="0"/>
                          <a:ea typeface="Verdana" panose="020B0604030504040204" pitchFamily="34" charset="0"/>
                        </a:rPr>
                        <a:t>The All Wales V&amp;S procurement workstream recently gave an update on the progress made to date, with savings of £34.8m reported in year exceeding the original target of £20.4m. In addition to the cash releasing savings, there has been significant avoidance of inflationary pressures which exceeded the level of recognised cost pressures reported. The workstream reported that actions such as competitive tendering and benchmarking have contributed to achievement this year.  </a:t>
                      </a:r>
                    </a:p>
                    <a:p>
                      <a:pPr lvl="0" algn="just">
                        <a:lnSpc>
                          <a:spcPct val="100000"/>
                        </a:lnSpc>
                        <a:spcBef>
                          <a:spcPts val="0"/>
                        </a:spcBef>
                        <a:spcAft>
                          <a:spcPts val="0"/>
                        </a:spcAft>
                        <a:buNone/>
                      </a:pPr>
                      <a:endParaRPr lang="en-US" sz="1800" dirty="0">
                        <a:latin typeface="Verdana" panose="020B0604030504040204" pitchFamily="34" charset="0"/>
                        <a:ea typeface="Verdana" panose="020B0604030504040204" pitchFamily="34" charset="0"/>
                      </a:endParaRPr>
                    </a:p>
                    <a:p>
                      <a:pPr lvl="0" algn="just">
                        <a:lnSpc>
                          <a:spcPct val="100000"/>
                        </a:lnSpc>
                        <a:spcBef>
                          <a:spcPts val="0"/>
                        </a:spcBef>
                        <a:spcAft>
                          <a:spcPts val="0"/>
                        </a:spcAft>
                        <a:buNone/>
                      </a:pPr>
                      <a:r>
                        <a:rPr lang="en-GB" sz="1800" b="0" i="0" u="none" strike="noStrike" noProof="0" dirty="0">
                          <a:solidFill>
                            <a:srgbClr val="000000"/>
                          </a:solidFill>
                          <a:latin typeface="Verdana" panose="020B0604030504040204" pitchFamily="34" charset="0"/>
                          <a:ea typeface="Verdana" panose="020B0604030504040204" pitchFamily="34" charset="0"/>
                        </a:rPr>
                        <a:t>Procurement are working towards identifying further opportunities in both the Med &amp; Non Med categories from a National and Integrated Care Systems (ICS) perspective. Subsequent reporting will be designed to identify variation and highlight potential areas of focus. In addition, Procurement are developing a 3 Year pipeline of initiatives to determine the art of the possible using managed Services etc. A Theatre Procurement Group has been introduced to review saving opportunities in Theatres &amp; Critical Care Areas</a:t>
                      </a:r>
                      <a:endParaRPr lang="en-US" sz="1800" dirty="0">
                        <a:latin typeface="Verdana" panose="020B0604030504040204" pitchFamily="34" charset="0"/>
                        <a:ea typeface="Verdana" panose="020B0604030504040204" pitchFamily="34" charset="0"/>
                      </a:endParaRPr>
                    </a:p>
                  </a:txBody>
                  <a:tcPr marL="104395" marR="104395" marT="52197" marB="52197"/>
                </a:tc>
                <a:extLst>
                  <a:ext uri="{0D108BD9-81ED-4DB2-BD59-A6C34878D82A}">
                    <a16:rowId xmlns:a16="http://schemas.microsoft.com/office/drawing/2014/main" val="941816535"/>
                  </a:ext>
                </a:extLst>
              </a:tr>
            </a:tbl>
          </a:graphicData>
        </a:graphic>
      </p:graphicFrame>
    </p:spTree>
    <p:extLst>
      <p:ext uri="{BB962C8B-B14F-4D97-AF65-F5344CB8AC3E}">
        <p14:creationId xmlns:p14="http://schemas.microsoft.com/office/powerpoint/2010/main" val="959510282"/>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3D1BA37-8647-9C06-8DD1-0A49D2FF5EC2}"/>
            </a:ext>
          </a:extLst>
        </p:cNvPr>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84A3E77B-BF1F-FEBE-79DA-F8445FD93AFE}"/>
              </a:ext>
            </a:extLst>
          </p:cNvPr>
          <p:cNvSpPr>
            <a:spLocks noGrp="1"/>
          </p:cNvSpPr>
          <p:nvPr>
            <p:ph type="sldNum" sz="quarter" idx="12"/>
          </p:nvPr>
        </p:nvSpPr>
        <p:spPr/>
        <p:txBody>
          <a:bodyPr/>
          <a:lstStyle/>
          <a:p>
            <a:pPr defTabSz="521964">
              <a:defRPr/>
            </a:pPr>
            <a:fld id="{1B571774-39BD-4D3C-8315-35C0B43D4F9A}" type="slidenum">
              <a:rPr lang="en-GB">
                <a:solidFill>
                  <a:prstClr val="black">
                    <a:tint val="82000"/>
                  </a:prstClr>
                </a:solidFill>
                <a:latin typeface="Aptos" panose="02110004020202020204"/>
              </a:rPr>
              <a:pPr defTabSz="521964">
                <a:defRPr/>
              </a:pPr>
              <a:t>66</a:t>
            </a:fld>
            <a:endParaRPr lang="en-GB">
              <a:solidFill>
                <a:prstClr val="black">
                  <a:tint val="82000"/>
                </a:prstClr>
              </a:solidFill>
              <a:latin typeface="Aptos" panose="02110004020202020204"/>
            </a:endParaRPr>
          </a:p>
        </p:txBody>
      </p:sp>
      <p:graphicFrame>
        <p:nvGraphicFramePr>
          <p:cNvPr id="6" name="Table 5">
            <a:extLst>
              <a:ext uri="{FF2B5EF4-FFF2-40B4-BE49-F238E27FC236}">
                <a16:creationId xmlns:a16="http://schemas.microsoft.com/office/drawing/2014/main" id="{8DC00EBE-CA66-EE9E-1833-356F09DF772B}"/>
              </a:ext>
            </a:extLst>
          </p:cNvPr>
          <p:cNvGraphicFramePr>
            <a:graphicFrameLocks noGrp="1"/>
          </p:cNvGraphicFramePr>
          <p:nvPr>
            <p:extLst>
              <p:ext uri="{D42A27DB-BD31-4B8C-83A1-F6EECF244321}">
                <p14:modId xmlns:p14="http://schemas.microsoft.com/office/powerpoint/2010/main" val="7561770"/>
              </p:ext>
            </p:extLst>
          </p:nvPr>
        </p:nvGraphicFramePr>
        <p:xfrm>
          <a:off x="299244" y="244475"/>
          <a:ext cx="19583400" cy="10665014"/>
        </p:xfrm>
        <a:graphic>
          <a:graphicData uri="http://schemas.openxmlformats.org/drawingml/2006/table">
            <a:tbl>
              <a:tblPr firstRow="1" bandRow="1">
                <a:tableStyleId>{5C22544A-7EE6-4342-B048-85BDC9FD1C3A}</a:tableStyleId>
              </a:tblPr>
              <a:tblGrid>
                <a:gridCol w="1157325">
                  <a:extLst>
                    <a:ext uri="{9D8B030D-6E8A-4147-A177-3AD203B41FA5}">
                      <a16:colId xmlns:a16="http://schemas.microsoft.com/office/drawing/2014/main" val="660515521"/>
                    </a:ext>
                  </a:extLst>
                </a:gridCol>
                <a:gridCol w="5867238">
                  <a:extLst>
                    <a:ext uri="{9D8B030D-6E8A-4147-A177-3AD203B41FA5}">
                      <a16:colId xmlns:a16="http://schemas.microsoft.com/office/drawing/2014/main" val="2140326874"/>
                    </a:ext>
                  </a:extLst>
                </a:gridCol>
                <a:gridCol w="12558837">
                  <a:extLst>
                    <a:ext uri="{9D8B030D-6E8A-4147-A177-3AD203B41FA5}">
                      <a16:colId xmlns:a16="http://schemas.microsoft.com/office/drawing/2014/main" val="648896705"/>
                    </a:ext>
                  </a:extLst>
                </a:gridCol>
              </a:tblGrid>
              <a:tr h="397487">
                <a:tc gridSpan="3">
                  <a:txBody>
                    <a:bodyPr/>
                    <a:lstStyle/>
                    <a:p>
                      <a:r>
                        <a:rPr lang="en-GB" sz="1800" dirty="0">
                          <a:latin typeface="Verdana" panose="020B0604030504040204" pitchFamily="34" charset="0"/>
                          <a:ea typeface="Verdana" panose="020B0604030504040204" pitchFamily="34" charset="0"/>
                        </a:rPr>
                        <a:t>Maximising Value for Money</a:t>
                      </a:r>
                    </a:p>
                  </a:txBody>
                  <a:tcPr marL="104395" marR="104395" marT="52197" marB="52197" anchor="ct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3969127485"/>
                  </a:ext>
                </a:extLst>
              </a:tr>
              <a:tr h="650433">
                <a:tc gridSpan="3">
                  <a:txBody>
                    <a:bodyPr/>
                    <a:lstStyle/>
                    <a:p>
                      <a:r>
                        <a:rPr lang="en-US" sz="1800" dirty="0">
                          <a:latin typeface="Verdana" panose="020B0604030504040204" pitchFamily="34" charset="0"/>
                          <a:ea typeface="Verdana" panose="020B0604030504040204" pitchFamily="34" charset="0"/>
                          <a:cs typeface="+mn-lt"/>
                        </a:rPr>
                        <a:t>Continue to optimise value for money and contribution to overall efficiency through key non-pay areas, optimising both efficiency and effectiveness</a:t>
                      </a:r>
                      <a:endParaRPr lang="en-GB" sz="1800" dirty="0">
                        <a:latin typeface="Verdana" panose="020B0604030504040204" pitchFamily="34" charset="0"/>
                        <a:ea typeface="Verdana" panose="020B0604030504040204" pitchFamily="34" charset="0"/>
                      </a:endParaRPr>
                    </a:p>
                  </a:txBody>
                  <a:tcPr marL="104395" marR="104395" marT="52197" marB="52197"/>
                </a:tc>
                <a:tc hMerge="1">
                  <a:txBody>
                    <a:bodyPr/>
                    <a:lstStyle/>
                    <a:p>
                      <a:endParaRPr lang="en-GB"/>
                    </a:p>
                  </a:txBody>
                  <a:tcPr/>
                </a:tc>
                <a:tc hMerge="1">
                  <a:txBody>
                    <a:bodyPr/>
                    <a:lstStyle/>
                    <a:p>
                      <a:endParaRPr lang="en-GB" dirty="0"/>
                    </a:p>
                  </a:txBody>
                  <a:tcPr/>
                </a:tc>
                <a:extLst>
                  <a:ext uri="{0D108BD9-81ED-4DB2-BD59-A6C34878D82A}">
                    <a16:rowId xmlns:a16="http://schemas.microsoft.com/office/drawing/2014/main" val="4223790837"/>
                  </a:ext>
                </a:extLst>
              </a:tr>
              <a:tr h="3219280">
                <a:tc gridSpan="3">
                  <a:txBody>
                    <a:bodyPr/>
                    <a:lstStyle/>
                    <a:p>
                      <a:pPr algn="just"/>
                      <a:r>
                        <a:rPr lang="en-GB" sz="1800" dirty="0">
                          <a:latin typeface="Verdana" panose="020B0604030504040204" pitchFamily="34" charset="0"/>
                          <a:ea typeface="Verdana" panose="020B0604030504040204" pitchFamily="34" charset="0"/>
                        </a:rPr>
                        <a:t>[CONTINUED] We are committed to taking action on the recommendations from the Value &amp; Sustainability Board, with local implementation being driven through the Recovery &amp; Sustainability Board. In 2025, a series of key programmes will be delivered aligned to the Enabling Actions, such as; </a:t>
                      </a:r>
                    </a:p>
                    <a:p>
                      <a:pPr marL="171450" indent="-171450">
                        <a:buFont typeface="Arial" panose="020B0604020202020204" pitchFamily="34" charset="0"/>
                        <a:buChar char="•"/>
                      </a:pPr>
                      <a:r>
                        <a:rPr lang="en-GB" sz="1800" b="1" dirty="0">
                          <a:solidFill>
                            <a:schemeClr val="tx1"/>
                          </a:solidFill>
                          <a:latin typeface="Verdana" panose="020B0604030504040204" pitchFamily="34" charset="0"/>
                          <a:ea typeface="Verdana" panose="020B0604030504040204" pitchFamily="34" charset="0"/>
                        </a:rPr>
                        <a:t>Medicines</a:t>
                      </a:r>
                      <a:r>
                        <a:rPr lang="en-GB" sz="1800" dirty="0">
                          <a:solidFill>
                            <a:schemeClr val="tx1"/>
                          </a:solidFill>
                          <a:latin typeface="Verdana" panose="020B0604030504040204" pitchFamily="34" charset="0"/>
                          <a:ea typeface="Verdana" panose="020B0604030504040204" pitchFamily="34" charset="0"/>
                        </a:rPr>
                        <a:t> –  Acting on national recommendations balanced with </a:t>
                      </a:r>
                      <a:r>
                        <a:rPr lang="en-GB" sz="1800" kern="1200" dirty="0">
                          <a:solidFill>
                            <a:schemeClr val="dk1"/>
                          </a:solidFill>
                          <a:effectLst/>
                          <a:latin typeface="Verdana" panose="020B0604030504040204" pitchFamily="34" charset="0"/>
                          <a:ea typeface="Verdana" panose="020B0604030504040204" pitchFamily="34" charset="0"/>
                          <a:cs typeface="+mn-cs"/>
                        </a:rPr>
                        <a:t>consideration to resource requirements, </a:t>
                      </a:r>
                      <a:r>
                        <a:rPr lang="en-GB" sz="1800" kern="1200" dirty="0">
                          <a:solidFill>
                            <a:schemeClr val="tx1"/>
                          </a:solidFill>
                          <a:effectLst/>
                          <a:latin typeface="Verdana" panose="020B0604030504040204" pitchFamily="34" charset="0"/>
                          <a:ea typeface="Verdana" panose="020B0604030504040204" pitchFamily="34" charset="0"/>
                          <a:cs typeface="+mn-cs"/>
                        </a:rPr>
                        <a:t>these have </a:t>
                      </a:r>
                      <a:r>
                        <a:rPr lang="en-GB" sz="1800" kern="1200" dirty="0">
                          <a:solidFill>
                            <a:schemeClr val="dk1"/>
                          </a:solidFill>
                          <a:effectLst/>
                          <a:latin typeface="Verdana" panose="020B0604030504040204" pitchFamily="34" charset="0"/>
                          <a:ea typeface="Verdana" panose="020B0604030504040204" pitchFamily="34" charset="0"/>
                          <a:cs typeface="+mn-cs"/>
                        </a:rPr>
                        <a:t>identified national medicines financial savings opportunities, in supporting health boards to:</a:t>
                      </a:r>
                    </a:p>
                    <a:p>
                      <a:pPr marL="171450" lvl="0" indent="-171450">
                        <a:buFont typeface="Courier New" panose="02070309020205020404" pitchFamily="49" charset="0"/>
                        <a:buChar char="o"/>
                      </a:pPr>
                      <a:r>
                        <a:rPr lang="en-GB" sz="1800" kern="1200" dirty="0">
                          <a:solidFill>
                            <a:schemeClr val="dk1"/>
                          </a:solidFill>
                          <a:effectLst/>
                          <a:latin typeface="Verdana" panose="020B0604030504040204" pitchFamily="34" charset="0"/>
                          <a:ea typeface="Verdana" panose="020B0604030504040204" pitchFamily="34" charset="0"/>
                          <a:cs typeface="+mn-cs"/>
                        </a:rPr>
                        <a:t>Choose the best value product; </a:t>
                      </a:r>
                    </a:p>
                    <a:p>
                      <a:pPr marL="171450" lvl="0" indent="-171450">
                        <a:buFont typeface="Courier New" panose="02070309020205020404" pitchFamily="49" charset="0"/>
                        <a:buChar char="o"/>
                      </a:pPr>
                      <a:r>
                        <a:rPr lang="en-GB" sz="1800" kern="1200" dirty="0">
                          <a:solidFill>
                            <a:schemeClr val="dk1"/>
                          </a:solidFill>
                          <a:effectLst/>
                          <a:latin typeface="Verdana" panose="020B0604030504040204" pitchFamily="34" charset="0"/>
                          <a:ea typeface="Verdana" panose="020B0604030504040204" pitchFamily="34" charset="0"/>
                          <a:cs typeface="+mn-cs"/>
                        </a:rPr>
                        <a:t>Minimise losses from local procurement;</a:t>
                      </a:r>
                    </a:p>
                    <a:p>
                      <a:pPr marL="171450" lvl="0" indent="-171450">
                        <a:buFont typeface="Courier New" panose="02070309020205020404" pitchFamily="49" charset="0"/>
                        <a:buChar char="o"/>
                      </a:pPr>
                      <a:r>
                        <a:rPr lang="en-GB" sz="1800" kern="1200" dirty="0">
                          <a:solidFill>
                            <a:schemeClr val="dk1"/>
                          </a:solidFill>
                          <a:effectLst/>
                          <a:latin typeface="Verdana" panose="020B0604030504040204" pitchFamily="34" charset="0"/>
                          <a:ea typeface="Verdana" panose="020B0604030504040204" pitchFamily="34" charset="0"/>
                          <a:cs typeface="+mn-cs"/>
                        </a:rPr>
                        <a:t>Eliminate no or low value prescribing</a:t>
                      </a:r>
                    </a:p>
                    <a:p>
                      <a:pPr marL="171450" lvl="0" indent="-171450">
                        <a:buFont typeface="Courier New" panose="02070309020205020404" pitchFamily="49" charset="0"/>
                        <a:buChar char="o"/>
                      </a:pPr>
                      <a:endParaRPr lang="en-GB" sz="1800" kern="1200" dirty="0">
                        <a:solidFill>
                          <a:schemeClr val="dk1"/>
                        </a:solidFill>
                        <a:effectLst/>
                        <a:latin typeface="Verdana" panose="020B0604030504040204" pitchFamily="34" charset="0"/>
                        <a:ea typeface="Verdana" panose="020B0604030504040204" pitchFamily="34" charset="0"/>
                        <a:cs typeface="+mn-cs"/>
                      </a:endParaRPr>
                    </a:p>
                    <a:p>
                      <a:pPr marL="0" lvl="0" indent="0">
                        <a:buFont typeface="Courier New" panose="02070309020205020404" pitchFamily="49" charset="0"/>
                        <a:buNone/>
                      </a:pPr>
                      <a:r>
                        <a:rPr lang="en-GB" sz="1800" kern="1200" dirty="0">
                          <a:solidFill>
                            <a:schemeClr val="dk1"/>
                          </a:solidFill>
                          <a:effectLst/>
                          <a:latin typeface="Verdana" panose="020B0604030504040204" pitchFamily="34" charset="0"/>
                          <a:ea typeface="Verdana" panose="020B0604030504040204" pitchFamily="34" charset="0"/>
                          <a:cs typeface="+mn-cs"/>
                        </a:rPr>
                        <a:t>We will </a:t>
                      </a:r>
                      <a:r>
                        <a:rPr lang="en-GB" sz="1800" kern="1200" dirty="0">
                          <a:solidFill>
                            <a:schemeClr val="tx1"/>
                          </a:solidFill>
                          <a:effectLst/>
                          <a:latin typeface="Verdana" panose="020B0604030504040204" pitchFamily="34" charset="0"/>
                          <a:ea typeface="Verdana" panose="020B0604030504040204" pitchFamily="34" charset="0"/>
                          <a:cs typeface="+mn-cs"/>
                        </a:rPr>
                        <a:t>also d</a:t>
                      </a:r>
                      <a:r>
                        <a:rPr lang="en-GB" sz="1800" dirty="0">
                          <a:solidFill>
                            <a:schemeClr val="tx1"/>
                          </a:solidFill>
                          <a:latin typeface="Verdana" panose="020B0604030504040204" pitchFamily="34" charset="0"/>
                          <a:ea typeface="Verdana" panose="020B0604030504040204" pitchFamily="34" charset="0"/>
                        </a:rPr>
                        <a:t>evelop a comprehensive Medicines Management Strategy which will build on and consolidate the existing work in train to optimise the use of medicines, support patient outcomes, and manage resources effectively.</a:t>
                      </a:r>
                    </a:p>
                  </a:txBody>
                  <a:tcPr marL="104395" marR="104395" marT="52197" marB="52197"/>
                </a:tc>
                <a:tc hMerge="1">
                  <a:txBody>
                    <a:bodyPr/>
                    <a:lstStyle/>
                    <a:p>
                      <a:endParaRPr lang="en-GB"/>
                    </a:p>
                  </a:txBody>
                  <a:tcPr/>
                </a:tc>
                <a:tc hMerge="1">
                  <a:txBody>
                    <a:bodyPr/>
                    <a:lstStyle/>
                    <a:p>
                      <a:endParaRPr lang="en-GB" dirty="0"/>
                    </a:p>
                  </a:txBody>
                  <a:tcPr/>
                </a:tc>
                <a:extLst>
                  <a:ext uri="{0D108BD9-81ED-4DB2-BD59-A6C34878D82A}">
                    <a16:rowId xmlns:a16="http://schemas.microsoft.com/office/drawing/2014/main" val="3284688335"/>
                  </a:ext>
                </a:extLst>
              </a:tr>
              <a:tr h="397487">
                <a:tc gridSpan="3">
                  <a:txBody>
                    <a:bodyPr/>
                    <a:lstStyle/>
                    <a:p>
                      <a:pPr algn="just"/>
                      <a:r>
                        <a:rPr lang="en-GB" sz="1800" b="1" dirty="0">
                          <a:latin typeface="Verdana" panose="020B0604030504040204" pitchFamily="34" charset="0"/>
                          <a:ea typeface="Verdana" panose="020B0604030504040204" pitchFamily="34" charset="0"/>
                        </a:rPr>
                        <a:t>Baseline Information</a:t>
                      </a:r>
                    </a:p>
                  </a:txBody>
                  <a:tcPr marL="104395" marR="104395" marT="52197" marB="52197" anchor="ctr"/>
                </a:tc>
                <a:tc hMerge="1">
                  <a:txBody>
                    <a:bodyPr/>
                    <a:lstStyle/>
                    <a:p>
                      <a:endParaRPr/>
                    </a:p>
                  </a:txBody>
                  <a:tcPr marL="91441" marR="91441" anchor="ctr"/>
                </a:tc>
                <a:tc hMerge="1">
                  <a:txBody>
                    <a:bodyPr/>
                    <a:lstStyle/>
                    <a:p>
                      <a:pPr algn="just"/>
                      <a:endParaRPr lang="en-GB" sz="1050" b="1" dirty="0">
                        <a:latin typeface="Verdana" panose="020B0604030504040204" pitchFamily="34" charset="0"/>
                        <a:ea typeface="Verdana" panose="020B0604030504040204" pitchFamily="34" charset="0"/>
                      </a:endParaRPr>
                    </a:p>
                  </a:txBody>
                  <a:tcPr marL="91441" marR="91441" anchor="ctr"/>
                </a:tc>
                <a:extLst>
                  <a:ext uri="{0D108BD9-81ED-4DB2-BD59-A6C34878D82A}">
                    <a16:rowId xmlns:a16="http://schemas.microsoft.com/office/drawing/2014/main" val="2252713284"/>
                  </a:ext>
                </a:extLst>
              </a:tr>
              <a:tr h="409533">
                <a:tc>
                  <a:txBody>
                    <a:bodyPr/>
                    <a:lstStyle/>
                    <a:p>
                      <a:pPr algn="just"/>
                      <a:r>
                        <a:rPr lang="en-GB" sz="1800" b="1" dirty="0">
                          <a:latin typeface="Verdana" panose="020B0604030504040204" pitchFamily="34" charset="0"/>
                          <a:ea typeface="Verdana" panose="020B0604030504040204" pitchFamily="34" charset="0"/>
                        </a:rPr>
                        <a:t>#</a:t>
                      </a:r>
                    </a:p>
                  </a:txBody>
                  <a:tcPr marL="104395" marR="104395" marT="52197" marB="52197" anchor="ctr"/>
                </a:tc>
                <a:tc>
                  <a:txBody>
                    <a:bodyPr/>
                    <a:lstStyle/>
                    <a:p>
                      <a:pPr algn="just"/>
                      <a:r>
                        <a:rPr lang="en-GB" sz="1800" b="1" dirty="0">
                          <a:latin typeface="Verdana" panose="020B0604030504040204" pitchFamily="34" charset="0"/>
                          <a:ea typeface="Verdana" panose="020B0604030504040204" pitchFamily="34" charset="0"/>
                        </a:rPr>
                        <a:t>Enabling Action</a:t>
                      </a:r>
                    </a:p>
                  </a:txBody>
                  <a:tcPr marL="104395" marR="104395" marT="52197" marB="52197" anchor="ctr"/>
                </a:tc>
                <a:tc>
                  <a:txBody>
                    <a:bodyPr/>
                    <a:lstStyle/>
                    <a:p>
                      <a:pPr algn="just"/>
                      <a:r>
                        <a:rPr lang="en-GB" sz="1800" b="1" dirty="0">
                          <a:latin typeface="Verdana" panose="020B0604030504040204" pitchFamily="34" charset="0"/>
                          <a:ea typeface="Verdana" panose="020B0604030504040204" pitchFamily="34" charset="0"/>
                        </a:rPr>
                        <a:t>Current position (July 2025)</a:t>
                      </a:r>
                    </a:p>
                  </a:txBody>
                  <a:tcPr marL="104395" marR="104395" marT="52197" marB="52197" anchor="ctr"/>
                </a:tc>
                <a:extLst>
                  <a:ext uri="{0D108BD9-81ED-4DB2-BD59-A6C34878D82A}">
                    <a16:rowId xmlns:a16="http://schemas.microsoft.com/office/drawing/2014/main" val="271302750"/>
                  </a:ext>
                </a:extLst>
              </a:tr>
              <a:tr h="5203469">
                <a:tc>
                  <a:txBody>
                    <a:bodyPr/>
                    <a:lstStyle/>
                    <a:p>
                      <a:pPr marL="0" lvl="0" indent="0" algn="ctr">
                        <a:lnSpc>
                          <a:spcPct val="100000"/>
                        </a:lnSpc>
                        <a:buNone/>
                      </a:pPr>
                      <a:r>
                        <a:rPr lang="en-US" sz="2000" dirty="0">
                          <a:latin typeface="Verdana" panose="020B0604030504040204" pitchFamily="34" charset="0"/>
                          <a:ea typeface="Verdana" panose="020B0604030504040204" pitchFamily="34" charset="0"/>
                        </a:rPr>
                        <a:t>22</a:t>
                      </a:r>
                    </a:p>
                  </a:txBody>
                  <a:tcPr marL="73946" marR="73946" marT="36972" marB="36972"/>
                </a:tc>
                <a:tc>
                  <a:txBody>
                    <a:bodyPr/>
                    <a:lstStyle/>
                    <a:p>
                      <a:pPr marL="0" lvl="0" indent="0">
                        <a:lnSpc>
                          <a:spcPct val="100000"/>
                        </a:lnSpc>
                        <a:buNone/>
                      </a:pPr>
                      <a:r>
                        <a:rPr lang="en-US" sz="1800" b="0" i="0" u="none" strike="noStrike" noProof="0" dirty="0">
                          <a:effectLst/>
                          <a:latin typeface="Verdana" panose="020B0604030504040204" pitchFamily="34" charset="0"/>
                          <a:ea typeface="Verdana" panose="020B0604030504040204" pitchFamily="34" charset="0"/>
                        </a:rPr>
                        <a:t>Medicines Management - ensure full implementation of the high value medicines Value &amp; Sustainability Board programme, which includes delivering opportunities against each of the four programme areas (maximise use of biosimilars, switch to generics, preferential use of medicines in primary care, restrict low value prescriptions) </a:t>
                      </a:r>
                      <a:endParaRPr lang="en-US" sz="1800" dirty="0">
                        <a:latin typeface="Verdana" panose="020B0604030504040204" pitchFamily="34" charset="0"/>
                        <a:ea typeface="Verdana" panose="020B0604030504040204" pitchFamily="34" charset="0"/>
                      </a:endParaRPr>
                    </a:p>
                  </a:txBody>
                  <a:tcPr marL="73946" marR="73946" marT="36972" marB="36972"/>
                </a:tc>
                <a:tc>
                  <a:txBody>
                    <a:bodyPr/>
                    <a:lstStyle/>
                    <a:p>
                      <a:pPr algn="just"/>
                      <a:r>
                        <a:rPr lang="en-GB" sz="1800" kern="1200" dirty="0">
                          <a:solidFill>
                            <a:schemeClr val="tx1"/>
                          </a:solidFill>
                          <a:effectLst/>
                          <a:latin typeface="Verdana" panose="020B0604030504040204" pitchFamily="34" charset="0"/>
                          <a:ea typeface="Verdana" panose="020B0604030504040204" pitchFamily="34" charset="0"/>
                          <a:cs typeface="+mn-cs"/>
                        </a:rPr>
                        <a:t>1). Maximise use of biosimilars: All new SBUHB patients are started on biosimilars when available. Some rheumatology patients remain on reference products, mostly due to intolerance or treatment failure after switching. Recent efforts in the etanercept group of patients to identify unswitched patients have increased biosimilar use We are actively undertaking infliximab biosimilar to biosimilar switches to the least costly product (</a:t>
                      </a:r>
                      <a:r>
                        <a:rPr lang="en-GB" sz="1800" kern="1200" dirty="0" err="1">
                          <a:solidFill>
                            <a:schemeClr val="tx1"/>
                          </a:solidFill>
                          <a:effectLst/>
                          <a:latin typeface="Verdana" panose="020B0604030504040204" pitchFamily="34" charset="0"/>
                          <a:ea typeface="Verdana" panose="020B0604030504040204" pitchFamily="34" charset="0"/>
                          <a:cs typeface="+mn-cs"/>
                        </a:rPr>
                        <a:t>Flixabi</a:t>
                      </a:r>
                      <a:r>
                        <a:rPr lang="en-GB" sz="1800" kern="1200" dirty="0">
                          <a:solidFill>
                            <a:schemeClr val="tx1"/>
                          </a:solidFill>
                          <a:effectLst/>
                          <a:latin typeface="Verdana" panose="020B0604030504040204" pitchFamily="34" charset="0"/>
                          <a:ea typeface="Verdana" panose="020B0604030504040204" pitchFamily="34" charset="0"/>
                          <a:cs typeface="+mn-cs"/>
                        </a:rPr>
                        <a:t>) in Paediatrics and Rheumatology, with </a:t>
                      </a:r>
                      <a:r>
                        <a:rPr lang="en-GB" sz="1800" kern="1200" dirty="0" err="1">
                          <a:solidFill>
                            <a:schemeClr val="tx1"/>
                          </a:solidFill>
                          <a:effectLst/>
                          <a:latin typeface="Verdana" panose="020B0604030504040204" pitchFamily="34" charset="0"/>
                          <a:ea typeface="Verdana" panose="020B0604030504040204" pitchFamily="34" charset="0"/>
                          <a:cs typeface="+mn-cs"/>
                        </a:rPr>
                        <a:t>Flixabi</a:t>
                      </a:r>
                      <a:r>
                        <a:rPr lang="en-GB" sz="1800" kern="1200" dirty="0">
                          <a:solidFill>
                            <a:schemeClr val="tx1"/>
                          </a:solidFill>
                          <a:effectLst/>
                          <a:latin typeface="Verdana" panose="020B0604030504040204" pitchFamily="34" charset="0"/>
                          <a:ea typeface="Verdana" panose="020B0604030504040204" pitchFamily="34" charset="0"/>
                          <a:cs typeface="+mn-cs"/>
                        </a:rPr>
                        <a:t> now the highest prescribed infliximab preparation in these specialities.</a:t>
                      </a:r>
                    </a:p>
                    <a:p>
                      <a:pPr algn="just"/>
                      <a:r>
                        <a:rPr lang="en-GB" sz="1800" kern="1200" dirty="0">
                          <a:solidFill>
                            <a:schemeClr val="tx1"/>
                          </a:solidFill>
                          <a:effectLst/>
                          <a:latin typeface="Verdana" panose="020B0604030504040204" pitchFamily="34" charset="0"/>
                          <a:ea typeface="Verdana" panose="020B0604030504040204" pitchFamily="34" charset="0"/>
                          <a:cs typeface="+mn-cs"/>
                        </a:rPr>
                        <a:t>2). Implementing the use of six priority generic products within secondary care: performance with regard the generic use of the six priority products in secondary care  are shown in the embedded document.  Many of these switches were implemented prior to the Value and Sustainability Board recommendations being circulated.  Apixaban and </a:t>
                      </a:r>
                      <a:r>
                        <a:rPr lang="en-GB" sz="1800" kern="1200" dirty="0" err="1">
                          <a:solidFill>
                            <a:schemeClr val="tx1"/>
                          </a:solidFill>
                          <a:effectLst/>
                          <a:latin typeface="Verdana" panose="020B0604030504040204" pitchFamily="34" charset="0"/>
                          <a:ea typeface="Verdana" panose="020B0604030504040204" pitchFamily="34" charset="0"/>
                          <a:cs typeface="+mn-cs"/>
                        </a:rPr>
                        <a:t>sugammadex</a:t>
                      </a:r>
                      <a:r>
                        <a:rPr lang="en-GB" sz="1800" kern="1200" dirty="0">
                          <a:solidFill>
                            <a:schemeClr val="tx1"/>
                          </a:solidFill>
                          <a:effectLst/>
                          <a:latin typeface="Verdana" panose="020B0604030504040204" pitchFamily="34" charset="0"/>
                          <a:ea typeface="Verdana" panose="020B0604030504040204" pitchFamily="34" charset="0"/>
                          <a:cs typeface="+mn-cs"/>
                        </a:rPr>
                        <a:t> switches were implemented as soon as the generic product became available to purchase. </a:t>
                      </a:r>
                    </a:p>
                    <a:p>
                      <a:pPr algn="just"/>
                      <a:r>
                        <a:rPr lang="en-GB" sz="1800" kern="1200" dirty="0">
                          <a:solidFill>
                            <a:schemeClr val="tx1"/>
                          </a:solidFill>
                          <a:effectLst/>
                          <a:latin typeface="Verdana" panose="020B0604030504040204" pitchFamily="34" charset="0"/>
                          <a:ea typeface="Verdana" panose="020B0604030504040204" pitchFamily="34" charset="0"/>
                          <a:cs typeface="+mn-cs"/>
                        </a:rPr>
                        <a:t>3). Preferential use of medicines in Primary Care: AWTTC has produced a Brand to Generic efficiencies dashboard, updated monthly. Primary care pharmacy teams review and identify opportunities on a monthly basis. Details are also flagged to GPs at the point of prescribing via a </a:t>
                      </a:r>
                      <a:r>
                        <a:rPr lang="en-GB" sz="1800" kern="1200" dirty="0" err="1">
                          <a:solidFill>
                            <a:schemeClr val="tx1"/>
                          </a:solidFill>
                          <a:effectLst/>
                          <a:latin typeface="Verdana" panose="020B0604030504040204" pitchFamily="34" charset="0"/>
                          <a:ea typeface="Verdana" panose="020B0604030504040204" pitchFamily="34" charset="0"/>
                          <a:cs typeface="+mn-cs"/>
                        </a:rPr>
                        <a:t>ScriptSwitch</a:t>
                      </a:r>
                      <a:r>
                        <a:rPr lang="en-GB" sz="1800" kern="1200" dirty="0">
                          <a:solidFill>
                            <a:schemeClr val="tx1"/>
                          </a:solidFill>
                          <a:effectLst/>
                          <a:latin typeface="Verdana" panose="020B0604030504040204" pitchFamily="34" charset="0"/>
                          <a:ea typeface="Verdana" panose="020B0604030504040204" pitchFamily="34" charset="0"/>
                          <a:cs typeface="+mn-cs"/>
                        </a:rPr>
                        <a:t>. Data available in embedded document. </a:t>
                      </a:r>
                    </a:p>
                    <a:p>
                      <a:pPr algn="just"/>
                      <a:r>
                        <a:rPr lang="en-GB" sz="1800" kern="1200" dirty="0">
                          <a:solidFill>
                            <a:schemeClr val="tx1"/>
                          </a:solidFill>
                          <a:effectLst/>
                          <a:latin typeface="Verdana" panose="020B0604030504040204" pitchFamily="34" charset="0"/>
                          <a:ea typeface="Verdana" panose="020B0604030504040204" pitchFamily="34" charset="0"/>
                          <a:cs typeface="+mn-cs"/>
                        </a:rPr>
                        <a:t>4). Restricting the prescribing of low-value medicines: AWTTC has produced three dashboards based on three, ‘Low Value for Prescribing Papers,’ updated monthly. Primary care pharmacy teams review and identify opportunities on a monthly basis within this dashboard.  Details are also flagged to GPs at the point of prescribing via a </a:t>
                      </a:r>
                      <a:r>
                        <a:rPr lang="en-GB" sz="1800" kern="1200" dirty="0" err="1">
                          <a:solidFill>
                            <a:schemeClr val="tx1"/>
                          </a:solidFill>
                          <a:effectLst/>
                          <a:latin typeface="Verdana" panose="020B0604030504040204" pitchFamily="34" charset="0"/>
                          <a:ea typeface="Verdana" panose="020B0604030504040204" pitchFamily="34" charset="0"/>
                          <a:cs typeface="+mn-cs"/>
                        </a:rPr>
                        <a:t>ScriptSwitch</a:t>
                      </a:r>
                      <a:r>
                        <a:rPr lang="en-GB" sz="1800" kern="1200" dirty="0">
                          <a:solidFill>
                            <a:schemeClr val="tx1"/>
                          </a:solidFill>
                          <a:effectLst/>
                          <a:latin typeface="Verdana" panose="020B0604030504040204" pitchFamily="34" charset="0"/>
                          <a:ea typeface="Verdana" panose="020B0604030504040204" pitchFamily="34" charset="0"/>
                          <a:cs typeface="+mn-cs"/>
                        </a:rPr>
                        <a:t> software program.</a:t>
                      </a:r>
                      <a:endParaRPr lang="en-GB" sz="1800" dirty="0">
                        <a:solidFill>
                          <a:srgbClr val="FF0000"/>
                        </a:solidFill>
                        <a:latin typeface="Verdana" panose="020B0604030504040204" pitchFamily="34" charset="0"/>
                        <a:ea typeface="Verdana" panose="020B0604030504040204" pitchFamily="34" charset="0"/>
                      </a:endParaRPr>
                    </a:p>
                    <a:p>
                      <a:pPr marL="0" indent="0" algn="just">
                        <a:buNone/>
                      </a:pPr>
                      <a:endParaRPr lang="en-GB" sz="1800" dirty="0">
                        <a:solidFill>
                          <a:srgbClr val="FF0000"/>
                        </a:solidFill>
                        <a:latin typeface="Verdana" panose="020B0604030504040204" pitchFamily="34" charset="0"/>
                        <a:ea typeface="Verdana" panose="020B0604030504040204" pitchFamily="34" charset="0"/>
                      </a:endParaRPr>
                    </a:p>
                  </a:txBody>
                  <a:tcPr marL="104395" marR="104395" marT="52197" marB="52197"/>
                </a:tc>
                <a:extLst>
                  <a:ext uri="{0D108BD9-81ED-4DB2-BD59-A6C34878D82A}">
                    <a16:rowId xmlns:a16="http://schemas.microsoft.com/office/drawing/2014/main" val="2631949792"/>
                  </a:ext>
                </a:extLst>
              </a:tr>
            </a:tbl>
          </a:graphicData>
        </a:graphic>
      </p:graphicFrame>
    </p:spTree>
    <p:extLst>
      <p:ext uri="{BB962C8B-B14F-4D97-AF65-F5344CB8AC3E}">
        <p14:creationId xmlns:p14="http://schemas.microsoft.com/office/powerpoint/2010/main" val="2095402941"/>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C17D51E-6A22-C0E4-C6B4-6740EA7383C6}"/>
            </a:ext>
          </a:extLst>
        </p:cNvPr>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8FFB5A56-E41E-5704-32E0-C26DC5ECF14D}"/>
              </a:ext>
            </a:extLst>
          </p:cNvPr>
          <p:cNvSpPr>
            <a:spLocks noGrp="1"/>
          </p:cNvSpPr>
          <p:nvPr>
            <p:ph type="sldNum" sz="quarter" idx="12"/>
          </p:nvPr>
        </p:nvSpPr>
        <p:spPr/>
        <p:txBody>
          <a:bodyPr/>
          <a:lstStyle/>
          <a:p>
            <a:pPr defTabSz="521964">
              <a:defRPr/>
            </a:pPr>
            <a:fld id="{1B571774-39BD-4D3C-8315-35C0B43D4F9A}" type="slidenum">
              <a:rPr lang="en-GB">
                <a:solidFill>
                  <a:prstClr val="black">
                    <a:tint val="82000"/>
                  </a:prstClr>
                </a:solidFill>
                <a:latin typeface="Aptos" panose="02110004020202020204"/>
              </a:rPr>
              <a:pPr defTabSz="521964">
                <a:defRPr/>
              </a:pPr>
              <a:t>67</a:t>
            </a:fld>
            <a:endParaRPr lang="en-GB">
              <a:solidFill>
                <a:prstClr val="black">
                  <a:tint val="82000"/>
                </a:prstClr>
              </a:solidFill>
              <a:latin typeface="Aptos" panose="02110004020202020204"/>
            </a:endParaRPr>
          </a:p>
        </p:txBody>
      </p:sp>
      <p:graphicFrame>
        <p:nvGraphicFramePr>
          <p:cNvPr id="6" name="Table 5">
            <a:extLst>
              <a:ext uri="{FF2B5EF4-FFF2-40B4-BE49-F238E27FC236}">
                <a16:creationId xmlns:a16="http://schemas.microsoft.com/office/drawing/2014/main" id="{54068D50-A012-4E3F-9A7A-5397CF3BC283}"/>
              </a:ext>
            </a:extLst>
          </p:cNvPr>
          <p:cNvGraphicFramePr>
            <a:graphicFrameLocks noGrp="1"/>
          </p:cNvGraphicFramePr>
          <p:nvPr>
            <p:extLst>
              <p:ext uri="{D42A27DB-BD31-4B8C-83A1-F6EECF244321}">
                <p14:modId xmlns:p14="http://schemas.microsoft.com/office/powerpoint/2010/main" val="1597833169"/>
              </p:ext>
            </p:extLst>
          </p:nvPr>
        </p:nvGraphicFramePr>
        <p:xfrm>
          <a:off x="223044" y="244475"/>
          <a:ext cx="19659601" cy="10744199"/>
        </p:xfrm>
        <a:graphic>
          <a:graphicData uri="http://schemas.openxmlformats.org/drawingml/2006/table">
            <a:tbl>
              <a:tblPr firstRow="1" bandRow="1">
                <a:tableStyleId>{5C22544A-7EE6-4342-B048-85BDC9FD1C3A}</a:tableStyleId>
              </a:tblPr>
              <a:tblGrid>
                <a:gridCol w="1161829">
                  <a:extLst>
                    <a:ext uri="{9D8B030D-6E8A-4147-A177-3AD203B41FA5}">
                      <a16:colId xmlns:a16="http://schemas.microsoft.com/office/drawing/2014/main" val="660515521"/>
                    </a:ext>
                  </a:extLst>
                </a:gridCol>
                <a:gridCol w="6839171">
                  <a:extLst>
                    <a:ext uri="{9D8B030D-6E8A-4147-A177-3AD203B41FA5}">
                      <a16:colId xmlns:a16="http://schemas.microsoft.com/office/drawing/2014/main" val="2140326874"/>
                    </a:ext>
                  </a:extLst>
                </a:gridCol>
                <a:gridCol w="11658601">
                  <a:extLst>
                    <a:ext uri="{9D8B030D-6E8A-4147-A177-3AD203B41FA5}">
                      <a16:colId xmlns:a16="http://schemas.microsoft.com/office/drawing/2014/main" val="648896705"/>
                    </a:ext>
                  </a:extLst>
                </a:gridCol>
              </a:tblGrid>
              <a:tr h="380568">
                <a:tc gridSpan="3">
                  <a:txBody>
                    <a:bodyPr/>
                    <a:lstStyle/>
                    <a:p>
                      <a:r>
                        <a:rPr lang="en-GB" sz="1800" dirty="0">
                          <a:latin typeface="Verdana" panose="020B0604030504040204" pitchFamily="34" charset="0"/>
                          <a:ea typeface="Verdana" panose="020B0604030504040204" pitchFamily="34" charset="0"/>
                        </a:rPr>
                        <a:t>Maximising Value for Money</a:t>
                      </a:r>
                    </a:p>
                  </a:txBody>
                  <a:tcPr marL="104395" marR="104395" marT="52197" marB="52197" anchor="ct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3969127485"/>
                  </a:ext>
                </a:extLst>
              </a:tr>
              <a:tr h="622840">
                <a:tc gridSpan="3">
                  <a:txBody>
                    <a:bodyPr/>
                    <a:lstStyle/>
                    <a:p>
                      <a:r>
                        <a:rPr lang="en-US" sz="1800" dirty="0">
                          <a:latin typeface="Verdana" panose="020B0604030504040204" pitchFamily="34" charset="0"/>
                          <a:ea typeface="Verdana" panose="020B0604030504040204" pitchFamily="34" charset="0"/>
                          <a:cs typeface="+mn-lt"/>
                        </a:rPr>
                        <a:t>Continue to optimise value for money and contribution to overall efficiency through key non-pay areas, optimising both efficiency and effectiveness</a:t>
                      </a:r>
                      <a:endParaRPr lang="en-GB" sz="1800" dirty="0">
                        <a:latin typeface="Verdana" panose="020B0604030504040204" pitchFamily="34" charset="0"/>
                        <a:ea typeface="Verdana" panose="020B0604030504040204" pitchFamily="34" charset="0"/>
                      </a:endParaRPr>
                    </a:p>
                  </a:txBody>
                  <a:tcPr marL="104395" marR="104395" marT="52197" marB="52197"/>
                </a:tc>
                <a:tc hMerge="1">
                  <a:txBody>
                    <a:bodyPr/>
                    <a:lstStyle/>
                    <a:p>
                      <a:endParaRPr lang="en-GB"/>
                    </a:p>
                  </a:txBody>
                  <a:tcPr/>
                </a:tc>
                <a:tc hMerge="1">
                  <a:txBody>
                    <a:bodyPr/>
                    <a:lstStyle/>
                    <a:p>
                      <a:endParaRPr lang="en-GB" dirty="0"/>
                    </a:p>
                  </a:txBody>
                  <a:tcPr/>
                </a:tc>
                <a:extLst>
                  <a:ext uri="{0D108BD9-81ED-4DB2-BD59-A6C34878D82A}">
                    <a16:rowId xmlns:a16="http://schemas.microsoft.com/office/drawing/2014/main" val="4223790837"/>
                  </a:ext>
                </a:extLst>
              </a:tr>
              <a:tr h="1795289">
                <a:tc gridSpan="3">
                  <a:txBody>
                    <a:bodyPr/>
                    <a:lstStyle/>
                    <a:p>
                      <a:pPr algn="just"/>
                      <a:r>
                        <a:rPr lang="en-GB" sz="1800" dirty="0">
                          <a:latin typeface="Verdana" panose="020B0604030504040204" pitchFamily="34" charset="0"/>
                          <a:ea typeface="Verdana" panose="020B0604030504040204" pitchFamily="34" charset="0"/>
                        </a:rPr>
                        <a:t>[CONTINUED] We are committed to taking action on the recommendations from the Value &amp; Sustainability Board, with local implementation being driven through the Recovery &amp; Sustainability Board. In 2025, a series of key programmes will be delivered aligned to the Enabling Actions, such as; </a:t>
                      </a:r>
                    </a:p>
                    <a:p>
                      <a:pPr marL="171450" marR="0" lvl="0" indent="-171450" algn="l" defTabSz="6858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800" b="1" dirty="0">
                          <a:latin typeface="Verdana" panose="020B0604030504040204" pitchFamily="34" charset="0"/>
                          <a:ea typeface="Verdana" panose="020B0604030504040204" pitchFamily="34" charset="0"/>
                        </a:rPr>
                        <a:t>CHC Programme: </a:t>
                      </a:r>
                      <a:r>
                        <a:rPr lang="en-GB" sz="1800" kern="1200" dirty="0">
                          <a:solidFill>
                            <a:schemeClr val="dk1"/>
                          </a:solidFill>
                          <a:effectLst/>
                          <a:latin typeface="Verdana" panose="020B0604030504040204" pitchFamily="34" charset="0"/>
                          <a:ea typeface="Verdana" panose="020B0604030504040204" pitchFamily="34" charset="0"/>
                          <a:cs typeface="+mn-cs"/>
                        </a:rPr>
                        <a:t>Strengthened commissioning approach to be implemented in 2025/2026</a:t>
                      </a:r>
                      <a:r>
                        <a:rPr lang="en-GB" sz="1800" b="0" dirty="0">
                          <a:latin typeface="Verdana" panose="020B0604030504040204" pitchFamily="34" charset="0"/>
                          <a:ea typeface="Verdana" panose="020B0604030504040204" pitchFamily="34" charset="0"/>
                        </a:rPr>
                        <a:t>.</a:t>
                      </a:r>
                      <a:endParaRPr lang="en-GB" sz="1800" b="0" dirty="0">
                        <a:solidFill>
                          <a:schemeClr val="tx1"/>
                        </a:solidFill>
                        <a:latin typeface="Verdana" panose="020B0604030504040204" pitchFamily="34" charset="0"/>
                        <a:ea typeface="Verdana" panose="020B0604030504040204" pitchFamily="34" charset="0"/>
                      </a:endParaRPr>
                    </a:p>
                  </a:txBody>
                  <a:tcPr marL="104395" marR="104395" marT="52197" marB="52197"/>
                </a:tc>
                <a:tc hMerge="1">
                  <a:txBody>
                    <a:bodyPr/>
                    <a:lstStyle/>
                    <a:p>
                      <a:endParaRPr lang="en-GB"/>
                    </a:p>
                  </a:txBody>
                  <a:tcPr/>
                </a:tc>
                <a:tc hMerge="1">
                  <a:txBody>
                    <a:bodyPr/>
                    <a:lstStyle/>
                    <a:p>
                      <a:endParaRPr lang="en-GB" dirty="0"/>
                    </a:p>
                  </a:txBody>
                  <a:tcPr/>
                </a:tc>
                <a:extLst>
                  <a:ext uri="{0D108BD9-81ED-4DB2-BD59-A6C34878D82A}">
                    <a16:rowId xmlns:a16="http://schemas.microsoft.com/office/drawing/2014/main" val="3284688335"/>
                  </a:ext>
                </a:extLst>
              </a:tr>
              <a:tr h="380568">
                <a:tc gridSpan="3">
                  <a:txBody>
                    <a:bodyPr/>
                    <a:lstStyle/>
                    <a:p>
                      <a:pPr algn="just"/>
                      <a:r>
                        <a:rPr lang="en-GB" sz="1800" b="1" dirty="0">
                          <a:latin typeface="Verdana" panose="020B0604030504040204" pitchFamily="34" charset="0"/>
                          <a:ea typeface="Verdana" panose="020B0604030504040204" pitchFamily="34" charset="0"/>
                        </a:rPr>
                        <a:t>Baseline Information</a:t>
                      </a:r>
                    </a:p>
                  </a:txBody>
                  <a:tcPr marL="104395" marR="104395" marT="52197" marB="52197" anchor="ctr"/>
                </a:tc>
                <a:tc hMerge="1">
                  <a:txBody>
                    <a:bodyPr/>
                    <a:lstStyle/>
                    <a:p>
                      <a:endParaRPr/>
                    </a:p>
                  </a:txBody>
                  <a:tcPr marL="91441" marR="91441" anchor="ctr"/>
                </a:tc>
                <a:tc hMerge="1">
                  <a:txBody>
                    <a:bodyPr/>
                    <a:lstStyle/>
                    <a:p>
                      <a:pPr algn="just"/>
                      <a:endParaRPr lang="en-GB" sz="1050" b="1" dirty="0">
                        <a:latin typeface="Verdana" panose="020B0604030504040204" pitchFamily="34" charset="0"/>
                        <a:ea typeface="Verdana" panose="020B0604030504040204" pitchFamily="34" charset="0"/>
                      </a:endParaRPr>
                    </a:p>
                  </a:txBody>
                  <a:tcPr marL="91441" marR="91441" anchor="ctr"/>
                </a:tc>
                <a:extLst>
                  <a:ext uri="{0D108BD9-81ED-4DB2-BD59-A6C34878D82A}">
                    <a16:rowId xmlns:a16="http://schemas.microsoft.com/office/drawing/2014/main" val="2252713284"/>
                  </a:ext>
                </a:extLst>
              </a:tr>
              <a:tr h="400758">
                <a:tc>
                  <a:txBody>
                    <a:bodyPr/>
                    <a:lstStyle/>
                    <a:p>
                      <a:pPr algn="just"/>
                      <a:r>
                        <a:rPr lang="en-GB" sz="1800" b="1" dirty="0">
                          <a:latin typeface="Verdana" panose="020B0604030504040204" pitchFamily="34" charset="0"/>
                          <a:ea typeface="Verdana" panose="020B0604030504040204" pitchFamily="34" charset="0"/>
                        </a:rPr>
                        <a:t>#</a:t>
                      </a:r>
                    </a:p>
                  </a:txBody>
                  <a:tcPr marL="104395" marR="104395" marT="52197" marB="52197" anchor="ctr"/>
                </a:tc>
                <a:tc>
                  <a:txBody>
                    <a:bodyPr/>
                    <a:lstStyle/>
                    <a:p>
                      <a:pPr algn="just"/>
                      <a:r>
                        <a:rPr lang="en-GB" sz="1800" b="1" dirty="0">
                          <a:latin typeface="Verdana" panose="020B0604030504040204" pitchFamily="34" charset="0"/>
                          <a:ea typeface="Verdana" panose="020B0604030504040204" pitchFamily="34" charset="0"/>
                        </a:rPr>
                        <a:t>Enabling Action</a:t>
                      </a:r>
                    </a:p>
                  </a:txBody>
                  <a:tcPr marL="104395" marR="104395" marT="52197" marB="52197" anchor="ctr"/>
                </a:tc>
                <a:tc>
                  <a:txBody>
                    <a:bodyPr/>
                    <a:lstStyle/>
                    <a:p>
                      <a:pPr algn="just"/>
                      <a:r>
                        <a:rPr lang="en-GB" sz="1800" b="1" dirty="0">
                          <a:latin typeface="Verdana" panose="020B0604030504040204" pitchFamily="34" charset="0"/>
                          <a:ea typeface="Verdana" panose="020B0604030504040204" pitchFamily="34" charset="0"/>
                        </a:rPr>
                        <a:t>Current position (July 2025)</a:t>
                      </a:r>
                    </a:p>
                  </a:txBody>
                  <a:tcPr marL="104395" marR="104395" marT="52197" marB="52197" anchor="ctr"/>
                </a:tc>
                <a:extLst>
                  <a:ext uri="{0D108BD9-81ED-4DB2-BD59-A6C34878D82A}">
                    <a16:rowId xmlns:a16="http://schemas.microsoft.com/office/drawing/2014/main" val="271302750"/>
                  </a:ext>
                </a:extLst>
              </a:tr>
              <a:tr h="7164176">
                <a:tc>
                  <a:txBody>
                    <a:bodyPr/>
                    <a:lstStyle/>
                    <a:p>
                      <a:pPr marL="0" lvl="0" indent="0" algn="ctr">
                        <a:lnSpc>
                          <a:spcPct val="100000"/>
                        </a:lnSpc>
                        <a:buNone/>
                      </a:pPr>
                      <a:r>
                        <a:rPr lang="en-US" sz="2000" dirty="0">
                          <a:latin typeface="Verdana" panose="020B0604030504040204" pitchFamily="34" charset="0"/>
                          <a:ea typeface="Verdana" panose="020B0604030504040204" pitchFamily="34" charset="0"/>
                        </a:rPr>
                        <a:t>23</a:t>
                      </a:r>
                    </a:p>
                  </a:txBody>
                  <a:tcPr marL="73946" marR="73946" marT="36972" marB="36972"/>
                </a:tc>
                <a:tc>
                  <a:txBody>
                    <a:bodyPr/>
                    <a:lstStyle/>
                    <a:p>
                      <a:pPr marL="0" lvl="0" indent="0">
                        <a:lnSpc>
                          <a:spcPct val="100000"/>
                        </a:lnSpc>
                        <a:buNone/>
                      </a:pPr>
                      <a:r>
                        <a:rPr lang="en-US" sz="1800" b="0" i="0" u="none" strike="noStrike" noProof="0" dirty="0">
                          <a:effectLst/>
                          <a:latin typeface="Verdana" panose="020B0604030504040204" pitchFamily="34" charset="0"/>
                          <a:ea typeface="Verdana" panose="020B0604030504040204" pitchFamily="34" charset="0"/>
                        </a:rPr>
                        <a:t>CHC - ensure implementation of Value &amp; Sustainability Board recommendations which include continued actions to improve clinical and financial effectiveness associated with packages of care. This includes implemented a standard digital solution to support effective intelligence capture on a national basis</a:t>
                      </a:r>
                      <a:endParaRPr lang="en-US" sz="1800" dirty="0">
                        <a:latin typeface="Verdana" panose="020B0604030504040204" pitchFamily="34" charset="0"/>
                        <a:ea typeface="Verdana" panose="020B0604030504040204" pitchFamily="34" charset="0"/>
                      </a:endParaRPr>
                    </a:p>
                  </a:txBody>
                  <a:tcPr marL="73946" marR="73946" marT="36972" marB="36972"/>
                </a:tc>
                <a:tc>
                  <a:txBody>
                    <a:bodyPr/>
                    <a:lstStyle/>
                    <a:p>
                      <a:pPr marL="0" lvl="0" indent="0" algn="just">
                        <a:lnSpc>
                          <a:spcPct val="100000"/>
                        </a:lnSpc>
                        <a:buNone/>
                      </a:pPr>
                      <a:r>
                        <a:rPr lang="en-US" sz="1800" b="0" i="0" u="none" strike="noStrike" baseline="0" noProof="0" dirty="0">
                          <a:solidFill>
                            <a:srgbClr val="000000"/>
                          </a:solidFill>
                          <a:latin typeface="Verdana" panose="020B0604030504040204" pitchFamily="34" charset="0"/>
                          <a:ea typeface="Verdana" panose="020B0604030504040204" pitchFamily="34" charset="0"/>
                        </a:rPr>
                        <a:t>A review by the former National Collaborative Commissioning Unit (NCCU) identified a number of opportunities for the Health Board to strengthen its commissioning approach through the establishment of a central commissioning function.  CHC Programme Board established to design an optimum model for SBUHB which will aid in streamlining processes, negotiating contracts, ensuring consistent pricing as well as working with Local Authority partners on a joint fee setting process. A proposal to implement a pooled budget for continuing care with both LAs is being jointly developed through the RPB.</a:t>
                      </a:r>
                    </a:p>
                    <a:p>
                      <a:pPr marL="0" lvl="0" indent="0" algn="just">
                        <a:lnSpc>
                          <a:spcPct val="100000"/>
                        </a:lnSpc>
                        <a:buNone/>
                      </a:pPr>
                      <a:endParaRPr lang="en-US" sz="1800" dirty="0">
                        <a:latin typeface="Verdana" panose="020B0604030504040204" pitchFamily="34" charset="0"/>
                        <a:ea typeface="Verdana" panose="020B0604030504040204" pitchFamily="34" charset="0"/>
                      </a:endParaRPr>
                    </a:p>
                    <a:p>
                      <a:pPr marL="0" lvl="0" indent="0" algn="just">
                        <a:lnSpc>
                          <a:spcPct val="100000"/>
                        </a:lnSpc>
                        <a:buNone/>
                      </a:pPr>
                      <a:r>
                        <a:rPr lang="en-GB" sz="1800" b="0" i="0" u="none" strike="noStrike" baseline="0" noProof="0" dirty="0">
                          <a:solidFill>
                            <a:srgbClr val="000000"/>
                          </a:solidFill>
                          <a:latin typeface="Verdana" panose="020B0604030504040204" pitchFamily="34" charset="0"/>
                          <a:ea typeface="Verdana" panose="020B0604030504040204" pitchFamily="34" charset="0"/>
                        </a:rPr>
                        <a:t>Changes in senior leadership within NWJCC and lack of resources available to support a dedicated CHC programme has resulted in work being paused.  The only areas being progressed are the all-Wales IT system and nurse assessor training.  WG are funding the IT system but not the revenue costs associated with implementation, and funding source is yet to be identified for the nurse assessor training.  Market engagement sessions have just concluded for the IT system, next step is the formal tender process.</a:t>
                      </a:r>
                    </a:p>
                    <a:p>
                      <a:pPr marL="0" lvl="0" indent="0" algn="just">
                        <a:lnSpc>
                          <a:spcPct val="100000"/>
                        </a:lnSpc>
                        <a:buNone/>
                      </a:pPr>
                      <a:r>
                        <a:rPr lang="en-GB" sz="1800" b="0" i="0" u="none" strike="noStrike" baseline="0" noProof="0" dirty="0">
                          <a:solidFill>
                            <a:srgbClr val="000000"/>
                          </a:solidFill>
                          <a:latin typeface="Verdana" panose="020B0604030504040204" pitchFamily="34" charset="0"/>
                          <a:ea typeface="Verdana" panose="020B0604030504040204" pitchFamily="34" charset="0"/>
                        </a:rPr>
                        <a:t>In the absence of a national programme, the HB will look at implementing as many of the recommendations as possible at al local level:</a:t>
                      </a:r>
                    </a:p>
                    <a:p>
                      <a:pPr marL="285750" lvl="0" indent="-285750" algn="just">
                        <a:lnSpc>
                          <a:spcPct val="100000"/>
                        </a:lnSpc>
                        <a:buFont typeface="Arial" panose="020B0604020202020204" pitchFamily="34" charset="0"/>
                        <a:buChar char="•"/>
                      </a:pPr>
                      <a:r>
                        <a:rPr lang="en-GB" sz="1800" b="0" i="0" u="none" strike="noStrike" baseline="0" noProof="0" dirty="0">
                          <a:solidFill>
                            <a:srgbClr val="000000"/>
                          </a:solidFill>
                          <a:latin typeface="Verdana" panose="020B0604030504040204" pitchFamily="34" charset="0"/>
                          <a:ea typeface="Verdana" panose="020B0604030504040204" pitchFamily="34" charset="0"/>
                        </a:rPr>
                        <a:t>Work being driven through the RPB on repatriation of high cost placements</a:t>
                      </a:r>
                    </a:p>
                    <a:p>
                      <a:pPr marL="285750" lvl="0" indent="-285750" algn="just">
                        <a:lnSpc>
                          <a:spcPct val="100000"/>
                        </a:lnSpc>
                        <a:buFont typeface="Arial" panose="020B0604020202020204" pitchFamily="34" charset="0"/>
                        <a:buChar char="•"/>
                      </a:pPr>
                      <a:r>
                        <a:rPr lang="en-GB" sz="1800" b="0" i="0" u="none" strike="noStrike" baseline="0" noProof="0" dirty="0">
                          <a:solidFill>
                            <a:srgbClr val="000000"/>
                          </a:solidFill>
                          <a:latin typeface="Verdana" panose="020B0604030504040204" pitchFamily="34" charset="0"/>
                          <a:ea typeface="Verdana" panose="020B0604030504040204" pitchFamily="34" charset="0"/>
                        </a:rPr>
                        <a:t>Regional Commissioning Board being established via the RPB with supporting workstreams focusing on implementation of an integrated approach to CHC/ complex care commissioning including pooled budgets for health and social care.</a:t>
                      </a:r>
                    </a:p>
                    <a:p>
                      <a:pPr marL="285750" lvl="0" indent="-285750" algn="just">
                        <a:lnSpc>
                          <a:spcPct val="100000"/>
                        </a:lnSpc>
                        <a:buFont typeface="Arial" panose="020B0604020202020204" pitchFamily="34" charset="0"/>
                        <a:buChar char="•"/>
                      </a:pPr>
                      <a:r>
                        <a:rPr lang="en-GB" sz="1800" b="0" i="0" u="none" strike="noStrike" baseline="0" noProof="0" dirty="0">
                          <a:solidFill>
                            <a:srgbClr val="000000"/>
                          </a:solidFill>
                          <a:latin typeface="Verdana" panose="020B0604030504040204" pitchFamily="34" charset="0"/>
                          <a:ea typeface="Verdana" panose="020B0604030504040204" pitchFamily="34" charset="0"/>
                        </a:rPr>
                        <a:t>The HB is working with LAs on alignment of fee setting processes and exploring joint utilisation of benchmarking tool to aid pricing.</a:t>
                      </a:r>
                      <a:endParaRPr lang="en-GB" sz="1800" dirty="0">
                        <a:solidFill>
                          <a:srgbClr val="FF0000"/>
                        </a:solidFill>
                        <a:latin typeface="Verdana" panose="020B0604030504040204" pitchFamily="34" charset="0"/>
                        <a:ea typeface="Verdana" panose="020B0604030504040204" pitchFamily="34" charset="0"/>
                      </a:endParaRPr>
                    </a:p>
                  </a:txBody>
                  <a:tcPr marL="104395" marR="104395" marT="52197" marB="52197"/>
                </a:tc>
                <a:extLst>
                  <a:ext uri="{0D108BD9-81ED-4DB2-BD59-A6C34878D82A}">
                    <a16:rowId xmlns:a16="http://schemas.microsoft.com/office/drawing/2014/main" val="3914558238"/>
                  </a:ext>
                </a:extLst>
              </a:tr>
            </a:tbl>
          </a:graphicData>
        </a:graphic>
      </p:graphicFrame>
    </p:spTree>
    <p:extLst>
      <p:ext uri="{BB962C8B-B14F-4D97-AF65-F5344CB8AC3E}">
        <p14:creationId xmlns:p14="http://schemas.microsoft.com/office/powerpoint/2010/main" val="2470234194"/>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DA48947-24DB-8A38-03EF-F7FC7974B024}"/>
            </a:ext>
          </a:extLst>
        </p:cNvPr>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96896B8C-F91B-80DC-36DB-927B6DB7366E}"/>
              </a:ext>
            </a:extLst>
          </p:cNvPr>
          <p:cNvSpPr>
            <a:spLocks noGrp="1"/>
          </p:cNvSpPr>
          <p:nvPr>
            <p:ph type="sldNum" sz="quarter" idx="12"/>
          </p:nvPr>
        </p:nvSpPr>
        <p:spPr/>
        <p:txBody>
          <a:bodyPr/>
          <a:lstStyle/>
          <a:p>
            <a:pPr defTabSz="521964">
              <a:defRPr/>
            </a:pPr>
            <a:fld id="{1B571774-39BD-4D3C-8315-35C0B43D4F9A}" type="slidenum">
              <a:rPr lang="en-GB">
                <a:solidFill>
                  <a:prstClr val="black">
                    <a:tint val="82000"/>
                  </a:prstClr>
                </a:solidFill>
                <a:latin typeface="Aptos" panose="02110004020202020204"/>
              </a:rPr>
              <a:pPr defTabSz="521964">
                <a:defRPr/>
              </a:pPr>
              <a:t>68</a:t>
            </a:fld>
            <a:endParaRPr lang="en-GB">
              <a:solidFill>
                <a:prstClr val="black">
                  <a:tint val="82000"/>
                </a:prstClr>
              </a:solidFill>
              <a:latin typeface="Aptos" panose="02110004020202020204"/>
            </a:endParaRPr>
          </a:p>
        </p:txBody>
      </p:sp>
      <p:graphicFrame>
        <p:nvGraphicFramePr>
          <p:cNvPr id="6" name="Table 5">
            <a:extLst>
              <a:ext uri="{FF2B5EF4-FFF2-40B4-BE49-F238E27FC236}">
                <a16:creationId xmlns:a16="http://schemas.microsoft.com/office/drawing/2014/main" id="{079613B4-11FC-70FA-C35A-B7314D414F62}"/>
              </a:ext>
            </a:extLst>
          </p:cNvPr>
          <p:cNvGraphicFramePr>
            <a:graphicFrameLocks noGrp="1"/>
          </p:cNvGraphicFramePr>
          <p:nvPr>
            <p:extLst>
              <p:ext uri="{D42A27DB-BD31-4B8C-83A1-F6EECF244321}">
                <p14:modId xmlns:p14="http://schemas.microsoft.com/office/powerpoint/2010/main" val="1353643418"/>
              </p:ext>
            </p:extLst>
          </p:nvPr>
        </p:nvGraphicFramePr>
        <p:xfrm>
          <a:off x="146844" y="94687"/>
          <a:ext cx="19958844" cy="11012684"/>
        </p:xfrm>
        <a:graphic>
          <a:graphicData uri="http://schemas.openxmlformats.org/drawingml/2006/table">
            <a:tbl>
              <a:tblPr firstRow="1" bandRow="1">
                <a:tableStyleId>{5C22544A-7EE6-4342-B048-85BDC9FD1C3A}</a:tableStyleId>
              </a:tblPr>
              <a:tblGrid>
                <a:gridCol w="1179513">
                  <a:extLst>
                    <a:ext uri="{9D8B030D-6E8A-4147-A177-3AD203B41FA5}">
                      <a16:colId xmlns:a16="http://schemas.microsoft.com/office/drawing/2014/main" val="660515521"/>
                    </a:ext>
                  </a:extLst>
                </a:gridCol>
                <a:gridCol w="3367096">
                  <a:extLst>
                    <a:ext uri="{9D8B030D-6E8A-4147-A177-3AD203B41FA5}">
                      <a16:colId xmlns:a16="http://schemas.microsoft.com/office/drawing/2014/main" val="2140326874"/>
                    </a:ext>
                  </a:extLst>
                </a:gridCol>
                <a:gridCol w="15412235">
                  <a:extLst>
                    <a:ext uri="{9D8B030D-6E8A-4147-A177-3AD203B41FA5}">
                      <a16:colId xmlns:a16="http://schemas.microsoft.com/office/drawing/2014/main" val="648896705"/>
                    </a:ext>
                  </a:extLst>
                </a:gridCol>
              </a:tblGrid>
              <a:tr h="370994">
                <a:tc gridSpan="3">
                  <a:txBody>
                    <a:bodyPr/>
                    <a:lstStyle/>
                    <a:p>
                      <a:r>
                        <a:rPr lang="en-GB" sz="1800" dirty="0">
                          <a:latin typeface="Verdana" panose="020B0604030504040204" pitchFamily="34" charset="0"/>
                          <a:ea typeface="Verdana" panose="020B0604030504040204" pitchFamily="34" charset="0"/>
                        </a:rPr>
                        <a:t>Maximising Value for Money</a:t>
                      </a:r>
                    </a:p>
                  </a:txBody>
                  <a:tcPr marL="104395" marR="104395" marT="52197" marB="52197" anchor="ct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3969127485"/>
                  </a:ext>
                </a:extLst>
              </a:tr>
              <a:tr h="473837">
                <a:tc gridSpan="3">
                  <a:txBody>
                    <a:bodyPr/>
                    <a:lstStyle/>
                    <a:p>
                      <a:r>
                        <a:rPr lang="en-US" sz="1800" dirty="0">
                          <a:latin typeface="Verdana" panose="020B0604030504040204" pitchFamily="34" charset="0"/>
                          <a:ea typeface="Verdana" panose="020B0604030504040204" pitchFamily="34" charset="0"/>
                          <a:cs typeface="+mn-lt"/>
                        </a:rPr>
                        <a:t>Continue to optimise value for money and contribution to overall efficiency through key non-pay areas, optimising both efficiency and effectiveness</a:t>
                      </a:r>
                      <a:endParaRPr lang="en-GB" sz="1800" dirty="0">
                        <a:latin typeface="Verdana" panose="020B0604030504040204" pitchFamily="34" charset="0"/>
                        <a:ea typeface="Verdana" panose="020B0604030504040204" pitchFamily="34" charset="0"/>
                      </a:endParaRPr>
                    </a:p>
                  </a:txBody>
                  <a:tcPr marL="104395" marR="104395" marT="52197" marB="52197"/>
                </a:tc>
                <a:tc hMerge="1">
                  <a:txBody>
                    <a:bodyPr/>
                    <a:lstStyle/>
                    <a:p>
                      <a:endParaRPr lang="en-GB"/>
                    </a:p>
                  </a:txBody>
                  <a:tcPr/>
                </a:tc>
                <a:tc hMerge="1">
                  <a:txBody>
                    <a:bodyPr/>
                    <a:lstStyle/>
                    <a:p>
                      <a:endParaRPr lang="en-GB" dirty="0"/>
                    </a:p>
                  </a:txBody>
                  <a:tcPr/>
                </a:tc>
                <a:extLst>
                  <a:ext uri="{0D108BD9-81ED-4DB2-BD59-A6C34878D82A}">
                    <a16:rowId xmlns:a16="http://schemas.microsoft.com/office/drawing/2014/main" val="4223790837"/>
                  </a:ext>
                </a:extLst>
              </a:tr>
              <a:tr h="472663">
                <a:tc gridSpan="3">
                  <a:txBody>
                    <a:bodyPr/>
                    <a:lstStyle/>
                    <a:p>
                      <a:pPr marL="0" indent="0" algn="just">
                        <a:buFont typeface="Arial" panose="020B0604020202020204" pitchFamily="34" charset="0"/>
                        <a:buNone/>
                      </a:pPr>
                      <a:r>
                        <a:rPr lang="en-GB" sz="1800" dirty="0">
                          <a:solidFill>
                            <a:schemeClr val="tx1"/>
                          </a:solidFill>
                          <a:latin typeface="Verdana" panose="020B0604030504040204" pitchFamily="34" charset="0"/>
                          <a:ea typeface="Verdana" panose="020B0604030504040204" pitchFamily="34" charset="0"/>
                        </a:rPr>
                        <a:t>Ongoing refresh of the Health Board Estates Strategy which will include primary care estate.</a:t>
                      </a:r>
                    </a:p>
                  </a:txBody>
                  <a:tcPr marL="104395" marR="104395" marT="52197" marB="52197"/>
                </a:tc>
                <a:tc hMerge="1">
                  <a:txBody>
                    <a:bodyPr/>
                    <a:lstStyle/>
                    <a:p>
                      <a:endParaRPr lang="en-GB"/>
                    </a:p>
                  </a:txBody>
                  <a:tcPr/>
                </a:tc>
                <a:tc hMerge="1">
                  <a:txBody>
                    <a:bodyPr/>
                    <a:lstStyle/>
                    <a:p>
                      <a:endParaRPr lang="en-GB" dirty="0"/>
                    </a:p>
                  </a:txBody>
                  <a:tcPr/>
                </a:tc>
                <a:extLst>
                  <a:ext uri="{0D108BD9-81ED-4DB2-BD59-A6C34878D82A}">
                    <a16:rowId xmlns:a16="http://schemas.microsoft.com/office/drawing/2014/main" val="3284688335"/>
                  </a:ext>
                </a:extLst>
              </a:tr>
              <a:tr h="370994">
                <a:tc gridSpan="3">
                  <a:txBody>
                    <a:bodyPr/>
                    <a:lstStyle/>
                    <a:p>
                      <a:pPr algn="just"/>
                      <a:r>
                        <a:rPr lang="en-GB" sz="1800" b="1" dirty="0">
                          <a:latin typeface="Verdana" panose="020B0604030504040204" pitchFamily="34" charset="0"/>
                          <a:ea typeface="Verdana" panose="020B0604030504040204" pitchFamily="34" charset="0"/>
                        </a:rPr>
                        <a:t>Baseline Information</a:t>
                      </a:r>
                    </a:p>
                  </a:txBody>
                  <a:tcPr marL="104395" marR="104395" marT="52197" marB="52197" anchor="ctr"/>
                </a:tc>
                <a:tc hMerge="1">
                  <a:txBody>
                    <a:bodyPr/>
                    <a:lstStyle/>
                    <a:p>
                      <a:endParaRPr/>
                    </a:p>
                  </a:txBody>
                  <a:tcPr marL="91441" marR="91441" anchor="ctr"/>
                </a:tc>
                <a:tc hMerge="1">
                  <a:txBody>
                    <a:bodyPr/>
                    <a:lstStyle/>
                    <a:p>
                      <a:pPr algn="just"/>
                      <a:endParaRPr lang="en-GB" sz="1050" b="1" dirty="0">
                        <a:latin typeface="Verdana" panose="020B0604030504040204" pitchFamily="34" charset="0"/>
                        <a:ea typeface="Verdana" panose="020B0604030504040204" pitchFamily="34" charset="0"/>
                      </a:endParaRPr>
                    </a:p>
                  </a:txBody>
                  <a:tcPr marL="91441" marR="91441" anchor="ctr"/>
                </a:tc>
                <a:extLst>
                  <a:ext uri="{0D108BD9-81ED-4DB2-BD59-A6C34878D82A}">
                    <a16:rowId xmlns:a16="http://schemas.microsoft.com/office/drawing/2014/main" val="2252713284"/>
                  </a:ext>
                </a:extLst>
              </a:tr>
              <a:tr h="370994">
                <a:tc>
                  <a:txBody>
                    <a:bodyPr/>
                    <a:lstStyle/>
                    <a:p>
                      <a:pPr algn="just"/>
                      <a:r>
                        <a:rPr lang="en-GB" sz="1800" b="1" dirty="0">
                          <a:latin typeface="Verdana" panose="020B0604030504040204" pitchFamily="34" charset="0"/>
                          <a:ea typeface="Verdana" panose="020B0604030504040204" pitchFamily="34" charset="0"/>
                        </a:rPr>
                        <a:t>#</a:t>
                      </a:r>
                    </a:p>
                  </a:txBody>
                  <a:tcPr marL="104395" marR="104395" marT="52197" marB="52197" anchor="ctr"/>
                </a:tc>
                <a:tc>
                  <a:txBody>
                    <a:bodyPr/>
                    <a:lstStyle/>
                    <a:p>
                      <a:pPr algn="just"/>
                      <a:r>
                        <a:rPr lang="en-GB" sz="1800" b="1" dirty="0">
                          <a:latin typeface="Verdana" panose="020B0604030504040204" pitchFamily="34" charset="0"/>
                          <a:ea typeface="Verdana" panose="020B0604030504040204" pitchFamily="34" charset="0"/>
                        </a:rPr>
                        <a:t>Enabling Action</a:t>
                      </a:r>
                    </a:p>
                  </a:txBody>
                  <a:tcPr marL="104395" marR="104395" marT="52197" marB="52197" anchor="ctr"/>
                </a:tc>
                <a:tc>
                  <a:txBody>
                    <a:bodyPr/>
                    <a:lstStyle/>
                    <a:p>
                      <a:pPr algn="just"/>
                      <a:r>
                        <a:rPr lang="en-GB" sz="1800" b="1" dirty="0">
                          <a:latin typeface="Verdana" panose="020B0604030504040204" pitchFamily="34" charset="0"/>
                          <a:ea typeface="Verdana" panose="020B0604030504040204" pitchFamily="34" charset="0"/>
                        </a:rPr>
                        <a:t>Current position (July 2025)</a:t>
                      </a:r>
                    </a:p>
                  </a:txBody>
                  <a:tcPr marL="104395" marR="104395" marT="52197" marB="52197" anchor="ctr"/>
                </a:tc>
                <a:extLst>
                  <a:ext uri="{0D108BD9-81ED-4DB2-BD59-A6C34878D82A}">
                    <a16:rowId xmlns:a16="http://schemas.microsoft.com/office/drawing/2014/main" val="271302750"/>
                  </a:ext>
                </a:extLst>
              </a:tr>
              <a:tr h="8930042">
                <a:tc>
                  <a:txBody>
                    <a:bodyPr/>
                    <a:lstStyle/>
                    <a:p>
                      <a:pPr marL="0" lvl="0" indent="0" algn="ctr">
                        <a:lnSpc>
                          <a:spcPct val="100000"/>
                        </a:lnSpc>
                        <a:buNone/>
                      </a:pPr>
                      <a:r>
                        <a:rPr lang="en-US" sz="2000" dirty="0">
                          <a:latin typeface="Verdana" panose="020B0604030504040204" pitchFamily="34" charset="0"/>
                          <a:ea typeface="Verdana" panose="020B0604030504040204" pitchFamily="34" charset="0"/>
                        </a:rPr>
                        <a:t>24</a:t>
                      </a:r>
                    </a:p>
                  </a:txBody>
                  <a:tcPr marL="73946" marR="73946" marT="36972" marB="36972" anchor="ctr"/>
                </a:tc>
                <a:tc>
                  <a:txBody>
                    <a:bodyPr/>
                    <a:lstStyle/>
                    <a:p>
                      <a:pPr marL="0" lvl="0" indent="0">
                        <a:lnSpc>
                          <a:spcPct val="100000"/>
                        </a:lnSpc>
                        <a:buNone/>
                      </a:pPr>
                      <a:r>
                        <a:rPr lang="en-US" sz="1800" b="0" i="0" u="none" strike="noStrike" noProof="0" dirty="0">
                          <a:effectLst/>
                          <a:latin typeface="Verdana" panose="020B0604030504040204" pitchFamily="34" charset="0"/>
                          <a:ea typeface="Verdana" panose="020B0604030504040204" pitchFamily="34" charset="0"/>
                        </a:rPr>
                        <a:t>Estate - ensure ongoing actions to strengthen estate utilisation including the appropriate repurposing and disposal of under-utilised estate.</a:t>
                      </a:r>
                      <a:endParaRPr lang="en-US" sz="1800" dirty="0">
                        <a:latin typeface="Verdana" panose="020B0604030504040204" pitchFamily="34" charset="0"/>
                        <a:ea typeface="Verdana" panose="020B0604030504040204" pitchFamily="34" charset="0"/>
                      </a:endParaRPr>
                    </a:p>
                  </a:txBody>
                  <a:tcPr marL="73946" marR="73946" marT="36972" marB="36972" anchor="ctr"/>
                </a:tc>
                <a:tc>
                  <a:txBody>
                    <a:bodyPr/>
                    <a:lstStyle/>
                    <a:p>
                      <a:pPr lvl="0" algn="l">
                        <a:lnSpc>
                          <a:spcPct val="100000"/>
                        </a:lnSpc>
                        <a:spcBef>
                          <a:spcPts val="0"/>
                        </a:spcBef>
                        <a:spcAft>
                          <a:spcPts val="0"/>
                        </a:spcAft>
                        <a:buNone/>
                      </a:pPr>
                      <a:r>
                        <a:rPr lang="en-US" sz="1800" b="0" i="0" u="none" strike="noStrike" noProof="0" dirty="0">
                          <a:solidFill>
                            <a:srgbClr val="000000"/>
                          </a:solidFill>
                          <a:latin typeface="Verdana" panose="020B0604030504040204" pitchFamily="34" charset="0"/>
                          <a:ea typeface="Verdana" panose="020B0604030504040204" pitchFamily="34" charset="0"/>
                        </a:rPr>
                        <a:t>C</a:t>
                      </a:r>
                      <a:r>
                        <a:rPr lang="en-US" sz="1800" dirty="0" err="1">
                          <a:latin typeface="Verdana" panose="020B0604030504040204" pitchFamily="34" charset="0"/>
                          <a:ea typeface="Verdana" panose="020B0604030504040204" pitchFamily="34" charset="0"/>
                        </a:rPr>
                        <a:t>ompleted</a:t>
                      </a:r>
                      <a:r>
                        <a:rPr lang="en-US" sz="1800" dirty="0">
                          <a:latin typeface="Verdana" panose="020B0604030504040204" pitchFamily="34" charset="0"/>
                          <a:ea typeface="Verdana" panose="020B0604030504040204" pitchFamily="34" charset="0"/>
                        </a:rPr>
                        <a:t> Estates Strategy May 2022 which included space and utilisation reviews and concluded that due to the age of much of our estate, many of our clinical environments were not designed for the service function they are now providing. As services have grown and developed, they have expanded on an ad hoc basis into environments that are less than optimal for modern patient care in many instances The strategic objectives cannot be achieved with the existing infrastructure (estates and IT) due to restricted envelope footprint.</a:t>
                      </a:r>
                    </a:p>
                    <a:p>
                      <a:pPr lvl="0" algn="just">
                        <a:lnSpc>
                          <a:spcPct val="100000"/>
                        </a:lnSpc>
                        <a:spcBef>
                          <a:spcPts val="0"/>
                        </a:spcBef>
                        <a:spcAft>
                          <a:spcPts val="0"/>
                        </a:spcAft>
                        <a:buNone/>
                      </a:pPr>
                      <a:r>
                        <a:rPr lang="en-US" sz="1800" dirty="0">
                          <a:latin typeface="Verdana" panose="020B0604030504040204" pitchFamily="34" charset="0"/>
                          <a:ea typeface="Verdana" panose="020B0604030504040204" pitchFamily="34" charset="0"/>
                        </a:rPr>
                        <a:t>Estate utilisation is ongoing process informed by the 6 Facet Survey. Given the age of the buildings and with over 50% of the estate in Condition C or worse the cost of repurposing would be prohibitive for the benefits realised as a consequence. That said there is a proactive approach, which includes a number of initiatives. In addition, the Health Board is actively pursuing options for rationalising </a:t>
                      </a:r>
                      <a:r>
                        <a:rPr lang="en-US" sz="1800" dirty="0" err="1">
                          <a:latin typeface="Verdana" panose="020B0604030504040204" pitchFamily="34" charset="0"/>
                          <a:ea typeface="Verdana" panose="020B0604030504040204" pitchFamily="34" charset="0"/>
                        </a:rPr>
                        <a:t>Cefn</a:t>
                      </a:r>
                      <a:r>
                        <a:rPr lang="en-US" sz="1800" dirty="0">
                          <a:latin typeface="Verdana" panose="020B0604030504040204" pitchFamily="34" charset="0"/>
                          <a:ea typeface="Verdana" panose="020B0604030504040204" pitchFamily="34" charset="0"/>
                        </a:rPr>
                        <a:t> Coed Hospital, although site disposal is dependent upon more suitable adult mental health facilities; and the Health Board will be reviewing its Primary Care estate as part of a restructuring of the Operational Estates department, which will focus on ensuring that space needs to be fit for purpose. </a:t>
                      </a:r>
                    </a:p>
                    <a:p>
                      <a:pPr lvl="0" algn="l">
                        <a:lnSpc>
                          <a:spcPct val="100000"/>
                        </a:lnSpc>
                        <a:spcBef>
                          <a:spcPts val="0"/>
                        </a:spcBef>
                        <a:spcAft>
                          <a:spcPts val="0"/>
                        </a:spcAft>
                        <a:buNone/>
                      </a:pPr>
                      <a:r>
                        <a:rPr lang="en-US" sz="1800" dirty="0">
                          <a:latin typeface="Verdana" panose="020B0604030504040204" pitchFamily="34" charset="0"/>
                          <a:ea typeface="Verdana" panose="020B0604030504040204" pitchFamily="34" charset="0"/>
                        </a:rPr>
                        <a:t>Land &amp; Property Disposals:</a:t>
                      </a:r>
                    </a:p>
                    <a:p>
                      <a:pPr marL="285750" lvl="0" indent="-285750" algn="l">
                        <a:lnSpc>
                          <a:spcPct val="100000"/>
                        </a:lnSpc>
                        <a:spcBef>
                          <a:spcPts val="0"/>
                        </a:spcBef>
                        <a:spcAft>
                          <a:spcPts val="0"/>
                        </a:spcAft>
                        <a:buFont typeface="Arial" panose="020B0604020202020204" pitchFamily="34" charset="0"/>
                        <a:buChar char="•"/>
                      </a:pPr>
                      <a:r>
                        <a:rPr lang="en-GB" sz="1800" kern="1200" dirty="0">
                          <a:solidFill>
                            <a:schemeClr val="dk1"/>
                          </a:solidFill>
                          <a:latin typeface="Verdana" panose="020B0604030504040204" pitchFamily="34" charset="0"/>
                          <a:ea typeface="Verdana" panose="020B0604030504040204" pitchFamily="34" charset="0"/>
                          <a:cs typeface="+mn-cs"/>
                        </a:rPr>
                        <a:t>Phillips Parade disposal completed.</a:t>
                      </a:r>
                    </a:p>
                    <a:p>
                      <a:pPr marL="285750" lvl="0" indent="-285750" algn="l">
                        <a:lnSpc>
                          <a:spcPct val="100000"/>
                        </a:lnSpc>
                        <a:spcBef>
                          <a:spcPts val="0"/>
                        </a:spcBef>
                        <a:spcAft>
                          <a:spcPts val="0"/>
                        </a:spcAft>
                        <a:buFont typeface="Arial" panose="020B0604020202020204" pitchFamily="34" charset="0"/>
                        <a:buChar char="•"/>
                      </a:pPr>
                      <a:r>
                        <a:rPr lang="en-GB" sz="1800" kern="1200" dirty="0">
                          <a:solidFill>
                            <a:schemeClr val="dk1"/>
                          </a:solidFill>
                          <a:latin typeface="Verdana" panose="020B0604030504040204" pitchFamily="34" charset="0"/>
                          <a:ea typeface="Verdana" panose="020B0604030504040204" pitchFamily="34" charset="0"/>
                          <a:cs typeface="+mn-cs"/>
                        </a:rPr>
                        <a:t>Morriston Land disposal expected to complete Q1 2025/26 Still in progressive discussions with the land owner and agents.▪ Reviewing options to support WG request for suitable sites to support the Affordable Housing Task &amp; Finish Group for immediate development, with 2 options being proposed to undertake further feasibility on the HQ land and </a:t>
                      </a:r>
                      <a:r>
                        <a:rPr lang="en-GB" sz="1800" kern="1200" dirty="0" err="1">
                          <a:solidFill>
                            <a:schemeClr val="dk1"/>
                          </a:solidFill>
                          <a:latin typeface="Verdana" panose="020B0604030504040204" pitchFamily="34" charset="0"/>
                          <a:ea typeface="Verdana" panose="020B0604030504040204" pitchFamily="34" charset="0"/>
                          <a:cs typeface="+mn-cs"/>
                        </a:rPr>
                        <a:t>Cefn</a:t>
                      </a:r>
                      <a:r>
                        <a:rPr lang="en-GB" sz="1800" kern="1200" dirty="0">
                          <a:solidFill>
                            <a:schemeClr val="dk1"/>
                          </a:solidFill>
                          <a:latin typeface="Verdana" panose="020B0604030504040204" pitchFamily="34" charset="0"/>
                          <a:ea typeface="Verdana" panose="020B0604030504040204" pitchFamily="34" charset="0"/>
                          <a:cs typeface="+mn-cs"/>
                        </a:rPr>
                        <a:t> </a:t>
                      </a:r>
                      <a:r>
                        <a:rPr lang="en-GB" sz="1800" kern="1200" dirty="0" err="1">
                          <a:solidFill>
                            <a:schemeClr val="dk1"/>
                          </a:solidFill>
                          <a:latin typeface="Verdana" panose="020B0604030504040204" pitchFamily="34" charset="0"/>
                          <a:ea typeface="Verdana" panose="020B0604030504040204" pitchFamily="34" charset="0"/>
                          <a:cs typeface="+mn-cs"/>
                        </a:rPr>
                        <a:t>Coed</a:t>
                      </a:r>
                      <a:r>
                        <a:rPr lang="en-GB" sz="1800" kern="1200" dirty="0">
                          <a:solidFill>
                            <a:schemeClr val="dk1"/>
                          </a:solidFill>
                          <a:latin typeface="Verdana" panose="020B0604030504040204" pitchFamily="34" charset="0"/>
                          <a:ea typeface="Verdana" panose="020B0604030504040204" pitchFamily="34" charset="0"/>
                          <a:cs typeface="+mn-cs"/>
                        </a:rPr>
                        <a:t> Hospital. There is also the opportunity of redeveloping Clos George Morgan and part of the 55 acres, say 10 acres, acquired for hospital expansion (ED and possibly an Adult Acute Mental Health facility), which would strengthen the case for the access road, and provide accommodation for clinicians and researchers as the University becomes more engaged in potential catapult research initiatives. Ty Samlet, the new centralised Medical Records facility in </a:t>
                      </a:r>
                      <a:r>
                        <a:rPr lang="en-GB" sz="1800" kern="1200" dirty="0" err="1">
                          <a:solidFill>
                            <a:schemeClr val="dk1"/>
                          </a:solidFill>
                          <a:latin typeface="Verdana" panose="020B0604030504040204" pitchFamily="34" charset="0"/>
                          <a:ea typeface="Verdana" panose="020B0604030504040204" pitchFamily="34" charset="0"/>
                          <a:cs typeface="+mn-cs"/>
                        </a:rPr>
                        <a:t>Llansamlet</a:t>
                      </a:r>
                      <a:r>
                        <a:rPr lang="en-GB" sz="1800" kern="1200" dirty="0">
                          <a:solidFill>
                            <a:schemeClr val="dk1"/>
                          </a:solidFill>
                          <a:latin typeface="Verdana" panose="020B0604030504040204" pitchFamily="34" charset="0"/>
                          <a:ea typeface="Verdana" panose="020B0604030504040204" pitchFamily="34" charset="0"/>
                          <a:cs typeface="+mn-cs"/>
                        </a:rPr>
                        <a:t> that will deliver massive benefits to the service, is now online, although estates support is still being worked through, and is an additional pressure on existing resources.</a:t>
                      </a:r>
                    </a:p>
                    <a:p>
                      <a:pPr marL="285750" lvl="0" indent="-285750" algn="l">
                        <a:lnSpc>
                          <a:spcPct val="100000"/>
                        </a:lnSpc>
                        <a:spcBef>
                          <a:spcPts val="0"/>
                        </a:spcBef>
                        <a:spcAft>
                          <a:spcPts val="0"/>
                        </a:spcAft>
                        <a:buFont typeface="Arial" panose="020B0604020202020204" pitchFamily="34" charset="0"/>
                        <a:buChar char="•"/>
                      </a:pPr>
                      <a:r>
                        <a:rPr lang="en-GB" sz="1800" dirty="0">
                          <a:latin typeface="Verdana" panose="020B0604030504040204" pitchFamily="34" charset="0"/>
                          <a:ea typeface="Verdana" panose="020B0604030504040204" pitchFamily="34" charset="0"/>
                        </a:rPr>
                        <a:t>The Hybrid Planning application for the Morriston land 55 acres was submitted on the 11th July and is now awaiting approval from Swansea Local Authority by November for the full planning of the access route and outline planning for development of the 55 acres of land.  Capacity and capability. </a:t>
                      </a:r>
                    </a:p>
                    <a:p>
                      <a:pPr marL="285750" lvl="0" indent="-285750" algn="l">
                        <a:lnSpc>
                          <a:spcPct val="100000"/>
                        </a:lnSpc>
                        <a:spcBef>
                          <a:spcPts val="0"/>
                        </a:spcBef>
                        <a:spcAft>
                          <a:spcPts val="0"/>
                        </a:spcAft>
                        <a:buFont typeface="Arial" panose="020B0604020202020204" pitchFamily="34" charset="0"/>
                        <a:buChar char="•"/>
                      </a:pPr>
                      <a:r>
                        <a:rPr lang="en-GB" sz="1800" dirty="0">
                          <a:latin typeface="Verdana" panose="020B0604030504040204" pitchFamily="34" charset="0"/>
                          <a:ea typeface="Verdana" panose="020B0604030504040204" pitchFamily="34" charset="0"/>
                        </a:rPr>
                        <a:t>The Estates team has undertaken a review of current challenges facing the team and has recommended a 3-year recovery plan, which was supported by IMs (Finance &amp; Performance Committee, 27th May 2025). Restructuring proposals have been prepared for further approval. These are fully funded and it has been estimated that once new roles are in place there would be a net contribution to the Health Board of around £200k per annum. The Health Board was also successful in securing for the largest WG TEF allocation across NHS Wales. This is helping to mitigate serious risk issues, such as the viability of the steam line serving Morriston Hospital, but this has placed considerable pressure on existing Estates resources who are now fully engaged in the capital project delivery process (which is another positive)</a:t>
                      </a:r>
                      <a:endParaRPr lang="en-US" sz="1800" dirty="0">
                        <a:latin typeface="Verdana" panose="020B0604030504040204" pitchFamily="34" charset="0"/>
                        <a:ea typeface="Verdana" panose="020B0604030504040204" pitchFamily="34" charset="0"/>
                      </a:endParaRPr>
                    </a:p>
                  </a:txBody>
                  <a:tcPr marL="104395" marR="104395" marT="52197" marB="52197"/>
                </a:tc>
                <a:extLst>
                  <a:ext uri="{0D108BD9-81ED-4DB2-BD59-A6C34878D82A}">
                    <a16:rowId xmlns:a16="http://schemas.microsoft.com/office/drawing/2014/main" val="4171849007"/>
                  </a:ext>
                </a:extLst>
              </a:tr>
            </a:tbl>
          </a:graphicData>
        </a:graphic>
      </p:graphicFrame>
    </p:spTree>
    <p:extLst>
      <p:ext uri="{BB962C8B-B14F-4D97-AF65-F5344CB8AC3E}">
        <p14:creationId xmlns:p14="http://schemas.microsoft.com/office/powerpoint/2010/main" val="2007845372"/>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602BAC4-5C91-F0B8-737B-C74CA107F2ED}"/>
            </a:ext>
          </a:extLst>
        </p:cNvPr>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D39595F8-3702-B8AD-02C2-31F20007F657}"/>
              </a:ext>
            </a:extLst>
          </p:cNvPr>
          <p:cNvSpPr>
            <a:spLocks noGrp="1"/>
          </p:cNvSpPr>
          <p:nvPr>
            <p:ph type="sldNum" sz="quarter" idx="12"/>
          </p:nvPr>
        </p:nvSpPr>
        <p:spPr/>
        <p:txBody>
          <a:bodyPr/>
          <a:lstStyle/>
          <a:p>
            <a:pPr defTabSz="521964">
              <a:defRPr/>
            </a:pPr>
            <a:fld id="{1B571774-39BD-4D3C-8315-35C0B43D4F9A}" type="slidenum">
              <a:rPr lang="en-GB">
                <a:solidFill>
                  <a:prstClr val="black">
                    <a:tint val="82000"/>
                  </a:prstClr>
                </a:solidFill>
                <a:latin typeface="Aptos" panose="02110004020202020204"/>
              </a:rPr>
              <a:pPr defTabSz="521964">
                <a:defRPr/>
              </a:pPr>
              <a:t>69</a:t>
            </a:fld>
            <a:endParaRPr lang="en-GB">
              <a:solidFill>
                <a:prstClr val="black">
                  <a:tint val="82000"/>
                </a:prstClr>
              </a:solidFill>
              <a:latin typeface="Aptos" panose="02110004020202020204"/>
            </a:endParaRPr>
          </a:p>
        </p:txBody>
      </p:sp>
      <p:graphicFrame>
        <p:nvGraphicFramePr>
          <p:cNvPr id="6" name="Table 5">
            <a:extLst>
              <a:ext uri="{FF2B5EF4-FFF2-40B4-BE49-F238E27FC236}">
                <a16:creationId xmlns:a16="http://schemas.microsoft.com/office/drawing/2014/main" id="{3FB6FE92-3FEA-7023-57D5-323F1DBBE83A}"/>
              </a:ext>
            </a:extLst>
          </p:cNvPr>
          <p:cNvGraphicFramePr>
            <a:graphicFrameLocks noGrp="1"/>
          </p:cNvGraphicFramePr>
          <p:nvPr>
            <p:extLst>
              <p:ext uri="{D42A27DB-BD31-4B8C-83A1-F6EECF244321}">
                <p14:modId xmlns:p14="http://schemas.microsoft.com/office/powerpoint/2010/main" val="2077891618"/>
              </p:ext>
            </p:extLst>
          </p:nvPr>
        </p:nvGraphicFramePr>
        <p:xfrm>
          <a:off x="146844" y="168275"/>
          <a:ext cx="19735801" cy="11012369"/>
        </p:xfrm>
        <a:graphic>
          <a:graphicData uri="http://schemas.openxmlformats.org/drawingml/2006/table">
            <a:tbl>
              <a:tblPr firstRow="1" bandRow="1">
                <a:tableStyleId>{5C22544A-7EE6-4342-B048-85BDC9FD1C3A}</a:tableStyleId>
              </a:tblPr>
              <a:tblGrid>
                <a:gridCol w="1166332">
                  <a:extLst>
                    <a:ext uri="{9D8B030D-6E8A-4147-A177-3AD203B41FA5}">
                      <a16:colId xmlns:a16="http://schemas.microsoft.com/office/drawing/2014/main" val="660515521"/>
                    </a:ext>
                  </a:extLst>
                </a:gridCol>
                <a:gridCol w="4853468">
                  <a:extLst>
                    <a:ext uri="{9D8B030D-6E8A-4147-A177-3AD203B41FA5}">
                      <a16:colId xmlns:a16="http://schemas.microsoft.com/office/drawing/2014/main" val="2140326874"/>
                    </a:ext>
                  </a:extLst>
                </a:gridCol>
                <a:gridCol w="13716001">
                  <a:extLst>
                    <a:ext uri="{9D8B030D-6E8A-4147-A177-3AD203B41FA5}">
                      <a16:colId xmlns:a16="http://schemas.microsoft.com/office/drawing/2014/main" val="648896705"/>
                    </a:ext>
                  </a:extLst>
                </a:gridCol>
              </a:tblGrid>
              <a:tr h="362477">
                <a:tc gridSpan="3">
                  <a:txBody>
                    <a:bodyPr/>
                    <a:lstStyle/>
                    <a:p>
                      <a:r>
                        <a:rPr lang="en-GB" sz="1800" dirty="0">
                          <a:latin typeface="Verdana" panose="020B0604030504040204" pitchFamily="34" charset="0"/>
                          <a:ea typeface="Verdana" panose="020B0604030504040204" pitchFamily="34" charset="0"/>
                        </a:rPr>
                        <a:t>Improving Value Optimising Outcomes and Minimising Variation</a:t>
                      </a:r>
                    </a:p>
                  </a:txBody>
                  <a:tcPr marL="104395" marR="104395" marT="52197" marB="52197" anchor="ct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3969127485"/>
                  </a:ext>
                </a:extLst>
              </a:tr>
              <a:tr h="593232">
                <a:tc gridSpan="3">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800" b="1" dirty="0">
                          <a:latin typeface="Verdana" panose="020B0604030504040204" pitchFamily="34" charset="0"/>
                          <a:ea typeface="Verdana" panose="020B0604030504040204" pitchFamily="34" charset="0"/>
                          <a:cs typeface="+mn-lt"/>
                        </a:rPr>
                        <a:t>Support improvements in outcomes, effectiveness, and value, through optimising how resources are utilised and focus on improving outcomes</a:t>
                      </a:r>
                      <a:endParaRPr lang="en-GB" sz="1800" b="1" dirty="0">
                        <a:latin typeface="Verdana" panose="020B0604030504040204" pitchFamily="34" charset="0"/>
                        <a:ea typeface="Verdana" panose="020B0604030504040204" pitchFamily="34" charset="0"/>
                      </a:endParaRPr>
                    </a:p>
                  </a:txBody>
                  <a:tcPr marL="104395" marR="104395" marT="52197" marB="52197"/>
                </a:tc>
                <a:tc hMerge="1">
                  <a:txBody>
                    <a:bodyPr/>
                    <a:lstStyle/>
                    <a:p>
                      <a:endParaRPr lang="en-GB"/>
                    </a:p>
                  </a:txBody>
                  <a:tcPr/>
                </a:tc>
                <a:tc hMerge="1">
                  <a:txBody>
                    <a:bodyPr/>
                    <a:lstStyle/>
                    <a:p>
                      <a:endParaRPr lang="en-GB" dirty="0"/>
                    </a:p>
                  </a:txBody>
                  <a:tcPr/>
                </a:tc>
                <a:extLst>
                  <a:ext uri="{0D108BD9-81ED-4DB2-BD59-A6C34878D82A}">
                    <a16:rowId xmlns:a16="http://schemas.microsoft.com/office/drawing/2014/main" val="4223790837"/>
                  </a:ext>
                </a:extLst>
              </a:tr>
              <a:tr h="1390254">
                <a:tc gridSpan="3">
                  <a:txBody>
                    <a:bodyPr/>
                    <a:lstStyle/>
                    <a:p>
                      <a:pPr algn="just"/>
                      <a:r>
                        <a:rPr lang="en-GB" sz="1800" b="1" dirty="0">
                          <a:solidFill>
                            <a:schemeClr val="tx1"/>
                          </a:solidFill>
                          <a:latin typeface="Verdana" panose="020B0604030504040204" pitchFamily="34" charset="0"/>
                          <a:ea typeface="Verdana" panose="020B0604030504040204" pitchFamily="34" charset="0"/>
                        </a:rPr>
                        <a:t>Cancer focus - </a:t>
                      </a:r>
                      <a:r>
                        <a:rPr lang="en-GB" sz="1800" dirty="0">
                          <a:solidFill>
                            <a:schemeClr val="tx1"/>
                          </a:solidFill>
                          <a:latin typeface="Verdana" panose="020B0604030504040204" pitchFamily="34" charset="0"/>
                          <a:ea typeface="Verdana" panose="020B0604030504040204" pitchFamily="34" charset="0"/>
                        </a:rPr>
                        <a:t>Improving cancer care remains a key priority for the Health Board; this includes the delivery of cancer pathways that are wider than the Single Cancer Pathway key performance metric, for example, time to diagnostics (straight to test), SACT and radiotherapy pathway waiting times are essential for excellent patient outcomes and these are monitored through the Cancer Programme and Information Group. Delivery of the National Optimal Pathways for Cancer remains the ambition for all tumour sites, and we are committed to working towards these optimal standards.</a:t>
                      </a:r>
                    </a:p>
                  </a:txBody>
                  <a:tcPr marL="104395" marR="104395" marT="52197" marB="52197"/>
                </a:tc>
                <a:tc hMerge="1">
                  <a:txBody>
                    <a:bodyPr/>
                    <a:lstStyle/>
                    <a:p>
                      <a:endParaRPr lang="en-GB"/>
                    </a:p>
                  </a:txBody>
                  <a:tcPr/>
                </a:tc>
                <a:tc hMerge="1">
                  <a:txBody>
                    <a:bodyPr/>
                    <a:lstStyle/>
                    <a:p>
                      <a:endParaRPr lang="en-GB" dirty="0"/>
                    </a:p>
                  </a:txBody>
                  <a:tcPr/>
                </a:tc>
                <a:extLst>
                  <a:ext uri="{0D108BD9-81ED-4DB2-BD59-A6C34878D82A}">
                    <a16:rowId xmlns:a16="http://schemas.microsoft.com/office/drawing/2014/main" val="3284688335"/>
                  </a:ext>
                </a:extLst>
              </a:tr>
              <a:tr h="362477">
                <a:tc gridSpan="3">
                  <a:txBody>
                    <a:bodyPr/>
                    <a:lstStyle/>
                    <a:p>
                      <a:pPr algn="just"/>
                      <a:r>
                        <a:rPr lang="en-GB" sz="1800" b="1" dirty="0">
                          <a:latin typeface="Verdana" panose="020B0604030504040204" pitchFamily="34" charset="0"/>
                          <a:ea typeface="Verdana" panose="020B0604030504040204" pitchFamily="34" charset="0"/>
                        </a:rPr>
                        <a:t>Baseline Information</a:t>
                      </a:r>
                    </a:p>
                  </a:txBody>
                  <a:tcPr marL="104395" marR="104395" marT="52197" marB="52197" anchor="ctr"/>
                </a:tc>
                <a:tc hMerge="1">
                  <a:txBody>
                    <a:bodyPr/>
                    <a:lstStyle/>
                    <a:p>
                      <a:endParaRPr/>
                    </a:p>
                  </a:txBody>
                  <a:tcPr marL="91441" marR="91441" anchor="ctr"/>
                </a:tc>
                <a:tc hMerge="1">
                  <a:txBody>
                    <a:bodyPr/>
                    <a:lstStyle/>
                    <a:p>
                      <a:pPr algn="just"/>
                      <a:endParaRPr lang="en-GB" sz="1050" b="1" dirty="0">
                        <a:latin typeface="Verdana" panose="020B0604030504040204" pitchFamily="34" charset="0"/>
                        <a:ea typeface="Verdana" panose="020B0604030504040204" pitchFamily="34" charset="0"/>
                      </a:endParaRPr>
                    </a:p>
                  </a:txBody>
                  <a:tcPr marL="91441" marR="91441" anchor="ctr"/>
                </a:tc>
                <a:extLst>
                  <a:ext uri="{0D108BD9-81ED-4DB2-BD59-A6C34878D82A}">
                    <a16:rowId xmlns:a16="http://schemas.microsoft.com/office/drawing/2014/main" val="2252713284"/>
                  </a:ext>
                </a:extLst>
              </a:tr>
              <a:tr h="381707">
                <a:tc>
                  <a:txBody>
                    <a:bodyPr/>
                    <a:lstStyle/>
                    <a:p>
                      <a:pPr algn="just"/>
                      <a:r>
                        <a:rPr lang="en-GB" sz="1800" b="1" dirty="0">
                          <a:latin typeface="Verdana" panose="020B0604030504040204" pitchFamily="34" charset="0"/>
                          <a:ea typeface="Verdana" panose="020B0604030504040204" pitchFamily="34" charset="0"/>
                        </a:rPr>
                        <a:t>#</a:t>
                      </a:r>
                    </a:p>
                  </a:txBody>
                  <a:tcPr marL="104395" marR="104395" marT="52197" marB="52197" anchor="ctr"/>
                </a:tc>
                <a:tc>
                  <a:txBody>
                    <a:bodyPr/>
                    <a:lstStyle/>
                    <a:p>
                      <a:pPr algn="just"/>
                      <a:r>
                        <a:rPr lang="en-GB" sz="1800" b="1" dirty="0">
                          <a:latin typeface="Verdana" panose="020B0604030504040204" pitchFamily="34" charset="0"/>
                          <a:ea typeface="Verdana" panose="020B0604030504040204" pitchFamily="34" charset="0"/>
                        </a:rPr>
                        <a:t>Enabling Action</a:t>
                      </a:r>
                    </a:p>
                  </a:txBody>
                  <a:tcPr marL="104395" marR="104395" marT="52197" marB="52197" anchor="ctr"/>
                </a:tc>
                <a:tc>
                  <a:txBody>
                    <a:bodyPr/>
                    <a:lstStyle/>
                    <a:p>
                      <a:pPr algn="just"/>
                      <a:r>
                        <a:rPr lang="en-GB" sz="1800" b="1" dirty="0">
                          <a:latin typeface="Verdana" panose="020B0604030504040204" pitchFamily="34" charset="0"/>
                          <a:ea typeface="Verdana" panose="020B0604030504040204" pitchFamily="34" charset="0"/>
                        </a:rPr>
                        <a:t>Current position (July 2025)</a:t>
                      </a:r>
                    </a:p>
                  </a:txBody>
                  <a:tcPr marL="104395" marR="104395" marT="52197" marB="52197" anchor="ctr"/>
                </a:tc>
                <a:extLst>
                  <a:ext uri="{0D108BD9-81ED-4DB2-BD59-A6C34878D82A}">
                    <a16:rowId xmlns:a16="http://schemas.microsoft.com/office/drawing/2014/main" val="271302750"/>
                  </a:ext>
                </a:extLst>
              </a:tr>
              <a:tr h="4793466">
                <a:tc>
                  <a:txBody>
                    <a:bodyPr/>
                    <a:lstStyle/>
                    <a:p>
                      <a:pPr marL="0" lvl="0" indent="0" algn="ctr">
                        <a:lnSpc>
                          <a:spcPct val="100000"/>
                        </a:lnSpc>
                        <a:buNone/>
                      </a:pPr>
                      <a:r>
                        <a:rPr lang="en-US" sz="1800" dirty="0">
                          <a:latin typeface="Verdana" panose="020B0604030504040204" pitchFamily="34" charset="0"/>
                          <a:ea typeface="Verdana" panose="020B0604030504040204" pitchFamily="34" charset="0"/>
                        </a:rPr>
                        <a:t>25</a:t>
                      </a:r>
                    </a:p>
                  </a:txBody>
                  <a:tcPr marL="73946" marR="73946" marT="36972" marB="36972"/>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800" b="0" i="0" u="none" strike="noStrike" noProof="0" dirty="0">
                          <a:effectLst/>
                          <a:latin typeface="Verdana" panose="020B0604030504040204" pitchFamily="34" charset="0"/>
                          <a:ea typeface="Verdana" panose="020B0604030504040204" pitchFamily="34" charset="0"/>
                        </a:rPr>
                        <a:t>Ensuring full implementation of the nationally </a:t>
                      </a:r>
                      <a:r>
                        <a:rPr lang="en-US" sz="1800" b="0" i="0" u="none" strike="noStrike" noProof="0" dirty="0" err="1">
                          <a:effectLst/>
                          <a:latin typeface="Verdana" panose="020B0604030504040204" pitchFamily="34" charset="0"/>
                          <a:ea typeface="Verdana" panose="020B0604030504040204" pitchFamily="34" charset="0"/>
                        </a:rPr>
                        <a:t>optimised</a:t>
                      </a:r>
                      <a:r>
                        <a:rPr lang="en-US" sz="1800" b="0" i="0" u="none" strike="noStrike" noProof="0" dirty="0">
                          <a:effectLst/>
                          <a:latin typeface="Verdana" panose="020B0604030504040204" pitchFamily="34" charset="0"/>
                          <a:ea typeface="Verdana" panose="020B0604030504040204" pitchFamily="34" charset="0"/>
                        </a:rPr>
                        <a:t> pathways in the cancer recovery programme</a:t>
                      </a:r>
                      <a:endParaRPr lang="en-US" sz="1800" dirty="0">
                        <a:latin typeface="Verdana" panose="020B0604030504040204" pitchFamily="34" charset="0"/>
                        <a:ea typeface="Verdana" panose="020B0604030504040204" pitchFamily="34" charset="0"/>
                      </a:endParaRPr>
                    </a:p>
                    <a:p>
                      <a:pPr marL="0" lvl="0" indent="0">
                        <a:lnSpc>
                          <a:spcPct val="100000"/>
                        </a:lnSpc>
                        <a:buNone/>
                      </a:pPr>
                      <a:endParaRPr lang="en-US" sz="1800" b="0" i="0" u="none" strike="noStrike" noProof="0" dirty="0">
                        <a:effectLst/>
                        <a:latin typeface="Verdana" panose="020B0604030504040204" pitchFamily="34" charset="0"/>
                        <a:ea typeface="Verdana" panose="020B0604030504040204" pitchFamily="34" charset="0"/>
                      </a:endParaRPr>
                    </a:p>
                  </a:txBody>
                  <a:tcPr marL="73946" marR="73946" marT="36972" marB="36972"/>
                </a:tc>
                <a:tc>
                  <a:txBody>
                    <a:bodyPr/>
                    <a:lstStyle/>
                    <a:p>
                      <a:pPr lvl="0" algn="l">
                        <a:lnSpc>
                          <a:spcPct val="100000"/>
                        </a:lnSpc>
                        <a:spcBef>
                          <a:spcPts val="0"/>
                        </a:spcBef>
                        <a:spcAft>
                          <a:spcPts val="0"/>
                        </a:spcAft>
                        <a:buNone/>
                      </a:pPr>
                      <a:r>
                        <a:rPr lang="en-US" sz="1800" b="0" i="0" u="none" strike="noStrike" noProof="0" dirty="0">
                          <a:solidFill>
                            <a:schemeClr val="tx1"/>
                          </a:solidFill>
                          <a:latin typeface="Verdana" panose="020B0604030504040204" pitchFamily="34" charset="0"/>
                          <a:ea typeface="Verdana" panose="020B0604030504040204" pitchFamily="34" charset="0"/>
                        </a:rPr>
                        <a:t>Agreement that NOPs are widely followed by each tumour site MDT in SBU -however local issues with timeliness</a:t>
                      </a:r>
                      <a:endParaRPr lang="en-US" sz="1800" dirty="0">
                        <a:solidFill>
                          <a:schemeClr val="tx1"/>
                        </a:solidFill>
                        <a:latin typeface="Verdana" panose="020B0604030504040204" pitchFamily="34" charset="0"/>
                        <a:ea typeface="Verdana" panose="020B0604030504040204" pitchFamily="34" charset="0"/>
                      </a:endParaRPr>
                    </a:p>
                    <a:p>
                      <a:pPr lvl="0" algn="l">
                        <a:lnSpc>
                          <a:spcPct val="100000"/>
                        </a:lnSpc>
                        <a:spcBef>
                          <a:spcPts val="0"/>
                        </a:spcBef>
                        <a:spcAft>
                          <a:spcPts val="0"/>
                        </a:spcAft>
                        <a:buNone/>
                      </a:pPr>
                      <a:r>
                        <a:rPr lang="en-US" sz="1800" b="0" i="0" u="none" strike="noStrike" noProof="0" dirty="0">
                          <a:solidFill>
                            <a:schemeClr val="tx1"/>
                          </a:solidFill>
                          <a:latin typeface="Verdana" panose="020B0604030504040204" pitchFamily="34" charset="0"/>
                          <a:ea typeface="Verdana" panose="020B0604030504040204" pitchFamily="34" charset="0"/>
                        </a:rPr>
                        <a:t>•Wales Cancer Operational Managers Group exploring how NOPs can be measured as the Cancer Tracker cannot collect the data required as the useful information is collected in free text and is unreportable in this format</a:t>
                      </a:r>
                      <a:endParaRPr lang="en-US" sz="1800" dirty="0">
                        <a:solidFill>
                          <a:schemeClr val="tx1"/>
                        </a:solidFill>
                        <a:latin typeface="Verdana" panose="020B0604030504040204" pitchFamily="34" charset="0"/>
                        <a:ea typeface="Verdana" panose="020B0604030504040204" pitchFamily="34" charset="0"/>
                      </a:endParaRPr>
                    </a:p>
                    <a:p>
                      <a:pPr lvl="0" algn="l">
                        <a:lnSpc>
                          <a:spcPct val="100000"/>
                        </a:lnSpc>
                        <a:spcBef>
                          <a:spcPts val="0"/>
                        </a:spcBef>
                        <a:spcAft>
                          <a:spcPts val="0"/>
                        </a:spcAft>
                        <a:buNone/>
                      </a:pPr>
                      <a:r>
                        <a:rPr lang="en-US" sz="1800" b="0" i="0" u="none" strike="noStrike" noProof="0" dirty="0">
                          <a:solidFill>
                            <a:schemeClr val="tx1"/>
                          </a:solidFill>
                          <a:latin typeface="Verdana" panose="020B0604030504040204" pitchFamily="34" charset="0"/>
                          <a:ea typeface="Verdana" panose="020B0604030504040204" pitchFamily="34" charset="0"/>
                        </a:rPr>
                        <a:t>• There is no consistency between NOPs and no allowance for variation on sequencing of processes for each stage from initial referral through to DC</a:t>
                      </a:r>
                      <a:endParaRPr lang="en-US" sz="1800" dirty="0">
                        <a:solidFill>
                          <a:schemeClr val="tx1"/>
                        </a:solidFill>
                        <a:latin typeface="Verdana" panose="020B0604030504040204" pitchFamily="34" charset="0"/>
                        <a:ea typeface="Verdana" panose="020B0604030504040204" pitchFamily="34" charset="0"/>
                      </a:endParaRPr>
                    </a:p>
                    <a:p>
                      <a:pPr lvl="0" algn="l">
                        <a:lnSpc>
                          <a:spcPct val="100000"/>
                        </a:lnSpc>
                        <a:spcBef>
                          <a:spcPts val="0"/>
                        </a:spcBef>
                        <a:spcAft>
                          <a:spcPts val="0"/>
                        </a:spcAft>
                        <a:buNone/>
                      </a:pPr>
                      <a:r>
                        <a:rPr lang="en-US" sz="1800" b="0" i="0" u="none" strike="noStrike" noProof="0" dirty="0">
                          <a:solidFill>
                            <a:schemeClr val="tx1"/>
                          </a:solidFill>
                          <a:latin typeface="Verdana" panose="020B0604030504040204" pitchFamily="34" charset="0"/>
                          <a:ea typeface="Verdana" panose="020B0604030504040204" pitchFamily="34" charset="0"/>
                        </a:rPr>
                        <a:t>• Due to the above issues we are unsure of where we truly are with delivery of all NOPs</a:t>
                      </a:r>
                      <a:endParaRPr lang="en-US" sz="1800" dirty="0">
                        <a:solidFill>
                          <a:schemeClr val="tx1"/>
                        </a:solidFill>
                        <a:latin typeface="Verdana" panose="020B0604030504040204" pitchFamily="34" charset="0"/>
                        <a:ea typeface="Verdana" panose="020B0604030504040204" pitchFamily="34" charset="0"/>
                      </a:endParaRPr>
                    </a:p>
                    <a:p>
                      <a:pPr lvl="0" algn="l">
                        <a:lnSpc>
                          <a:spcPct val="100000"/>
                        </a:lnSpc>
                        <a:spcBef>
                          <a:spcPts val="0"/>
                        </a:spcBef>
                        <a:spcAft>
                          <a:spcPts val="0"/>
                        </a:spcAft>
                        <a:buNone/>
                      </a:pPr>
                      <a:r>
                        <a:rPr lang="en-US" sz="1800" b="0" i="0" u="none" strike="noStrike" noProof="0" dirty="0">
                          <a:solidFill>
                            <a:schemeClr val="tx1"/>
                          </a:solidFill>
                          <a:latin typeface="Verdana" panose="020B0604030504040204" pitchFamily="34" charset="0"/>
                          <a:ea typeface="Verdana" panose="020B0604030504040204" pitchFamily="34" charset="0"/>
                        </a:rPr>
                        <a:t>•We are able to report data in a number of pathways, per tumour sites, included in the NOPs, e.g. time to diagnostics, time to treatment, time to pathology. However unable to do all of the bespoke reporting as stated in the NOPs. The HB has set its own local targets for some reporting areas, e.g. pathology turnaround time, as it is felt the NOP targets are unachievable  </a:t>
                      </a:r>
                      <a:endParaRPr lang="en-US" sz="1800" dirty="0">
                        <a:solidFill>
                          <a:schemeClr val="tx1"/>
                        </a:solidFill>
                        <a:latin typeface="Verdana" panose="020B0604030504040204" pitchFamily="34" charset="0"/>
                        <a:ea typeface="Verdana" panose="020B0604030504040204" pitchFamily="34" charset="0"/>
                      </a:endParaRPr>
                    </a:p>
                    <a:p>
                      <a:pPr lvl="0" algn="l">
                        <a:lnSpc>
                          <a:spcPct val="100000"/>
                        </a:lnSpc>
                        <a:spcBef>
                          <a:spcPts val="0"/>
                        </a:spcBef>
                        <a:spcAft>
                          <a:spcPts val="0"/>
                        </a:spcAft>
                        <a:buNone/>
                      </a:pPr>
                      <a:r>
                        <a:rPr lang="en-US" sz="1800" b="0" i="0" u="none" strike="noStrike" noProof="0" dirty="0">
                          <a:solidFill>
                            <a:schemeClr val="tx1"/>
                          </a:solidFill>
                          <a:latin typeface="Verdana" panose="020B0604030504040204" pitchFamily="34" charset="0"/>
                          <a:ea typeface="Verdana" panose="020B0604030504040204" pitchFamily="34" charset="0"/>
                        </a:rPr>
                        <a:t>•Links to NHS Cancer Recovery funded Colorectal Pilot -data gathering from this</a:t>
                      </a:r>
                      <a:endParaRPr lang="en-US" sz="1800" dirty="0">
                        <a:solidFill>
                          <a:schemeClr val="tx1"/>
                        </a:solidFill>
                        <a:latin typeface="Verdana" panose="020B0604030504040204" pitchFamily="34" charset="0"/>
                        <a:ea typeface="Verdana" panose="020B0604030504040204" pitchFamily="34" charset="0"/>
                      </a:endParaRPr>
                    </a:p>
                    <a:p>
                      <a:pPr lvl="0" algn="l">
                        <a:lnSpc>
                          <a:spcPct val="100000"/>
                        </a:lnSpc>
                        <a:spcBef>
                          <a:spcPts val="0"/>
                        </a:spcBef>
                        <a:spcAft>
                          <a:spcPts val="0"/>
                        </a:spcAft>
                        <a:buNone/>
                      </a:pPr>
                      <a:r>
                        <a:rPr lang="en-US" sz="1800" b="0" i="0" u="none" strike="noStrike" noProof="0" dirty="0">
                          <a:solidFill>
                            <a:schemeClr val="tx1"/>
                          </a:solidFill>
                          <a:latin typeface="Verdana" panose="020B0604030504040204" pitchFamily="34" charset="0"/>
                          <a:ea typeface="Verdana" panose="020B0604030504040204" pitchFamily="34" charset="0"/>
                        </a:rPr>
                        <a:t>•Suggest to include monitoring of NOP in new JD and SOP for MDT Leads</a:t>
                      </a:r>
                    </a:p>
                    <a:p>
                      <a:pPr lvl="0" algn="l">
                        <a:lnSpc>
                          <a:spcPct val="100000"/>
                        </a:lnSpc>
                        <a:spcBef>
                          <a:spcPts val="0"/>
                        </a:spcBef>
                        <a:spcAft>
                          <a:spcPts val="0"/>
                        </a:spcAft>
                        <a:buNone/>
                      </a:pPr>
                      <a:r>
                        <a:rPr lang="en-GB" sz="1800" dirty="0">
                          <a:solidFill>
                            <a:schemeClr val="tx1"/>
                          </a:solidFill>
                          <a:latin typeface="Verdana" panose="020B0604030504040204" pitchFamily="34" charset="0"/>
                          <a:ea typeface="Verdana" panose="020B0604030504040204" pitchFamily="34" charset="0"/>
                        </a:rPr>
                        <a:t>•BCUHB digital team leading on exercise scoping suggested changes and upgrades to WPAS Cancer Tracker to submit to DHCW for consideration.  Scoping exercise commenced in June 2025.  A meeting with DHCW planned for mid July 2025,all HB's to be updated thereafter.</a:t>
                      </a:r>
                    </a:p>
                    <a:p>
                      <a:pPr lvl="0" algn="l">
                        <a:lnSpc>
                          <a:spcPct val="100000"/>
                        </a:lnSpc>
                        <a:spcBef>
                          <a:spcPts val="0"/>
                        </a:spcBef>
                        <a:spcAft>
                          <a:spcPts val="0"/>
                        </a:spcAft>
                        <a:buNone/>
                      </a:pPr>
                      <a:r>
                        <a:rPr lang="en-GB" sz="1800" dirty="0">
                          <a:solidFill>
                            <a:schemeClr val="tx1"/>
                          </a:solidFill>
                          <a:latin typeface="Verdana" panose="020B0604030504040204" pitchFamily="34" charset="0"/>
                          <a:ea typeface="Verdana" panose="020B0604030504040204" pitchFamily="34" charset="0"/>
                        </a:rPr>
                        <a:t>•We continue to report on available data in relation to USC diagnostics, USC first appointments, time to DTT and DTT to Treatment</a:t>
                      </a:r>
                    </a:p>
                    <a:p>
                      <a:pPr lvl="0" algn="l">
                        <a:lnSpc>
                          <a:spcPct val="100000"/>
                        </a:lnSpc>
                        <a:spcBef>
                          <a:spcPts val="0"/>
                        </a:spcBef>
                        <a:spcAft>
                          <a:spcPts val="0"/>
                        </a:spcAft>
                        <a:buNone/>
                      </a:pPr>
                      <a:r>
                        <a:rPr lang="en-GB" sz="1800" dirty="0">
                          <a:solidFill>
                            <a:schemeClr val="tx1"/>
                          </a:solidFill>
                          <a:latin typeface="Verdana" panose="020B0604030504040204" pitchFamily="34" charset="0"/>
                          <a:ea typeface="Verdana" panose="020B0604030504040204" pitchFamily="34" charset="0"/>
                        </a:rPr>
                        <a:t>•Digital Team are continuing to progress with work for the colorectal project, currently linking in radiology data and visualisation of data in the form of a dashboard.</a:t>
                      </a:r>
                    </a:p>
                    <a:p>
                      <a:pPr lvl="0" algn="l">
                        <a:lnSpc>
                          <a:spcPct val="100000"/>
                        </a:lnSpc>
                        <a:spcBef>
                          <a:spcPts val="0"/>
                        </a:spcBef>
                        <a:spcAft>
                          <a:spcPts val="0"/>
                        </a:spcAft>
                        <a:buNone/>
                      </a:pPr>
                      <a:r>
                        <a:rPr lang="en-GB" sz="1800" dirty="0">
                          <a:solidFill>
                            <a:schemeClr val="tx1"/>
                          </a:solidFill>
                          <a:latin typeface="Verdana" panose="020B0604030504040204" pitchFamily="34" charset="0"/>
                          <a:ea typeface="Verdana" panose="020B0604030504040204" pitchFamily="34" charset="0"/>
                        </a:rPr>
                        <a:t>•SOP for MDT's based on the national MDT Charter and JD for MDT Leads with Associate Medical Director for Cancer for review with aim to present to CPIG in September 2025. </a:t>
                      </a:r>
                    </a:p>
                  </a:txBody>
                  <a:tcPr marL="104395" marR="104395" marT="52197" marB="52197"/>
                </a:tc>
                <a:extLst>
                  <a:ext uri="{0D108BD9-81ED-4DB2-BD59-A6C34878D82A}">
                    <a16:rowId xmlns:a16="http://schemas.microsoft.com/office/drawing/2014/main" val="941816535"/>
                  </a:ext>
                </a:extLst>
              </a:tr>
              <a:tr h="1516252">
                <a:tc>
                  <a:txBody>
                    <a:bodyPr/>
                    <a:lstStyle/>
                    <a:p>
                      <a:pPr marL="0" lvl="0" indent="0" algn="ctr">
                        <a:lnSpc>
                          <a:spcPct val="100000"/>
                        </a:lnSpc>
                        <a:buNone/>
                      </a:pPr>
                      <a:r>
                        <a:rPr lang="en-US" sz="1800" dirty="0">
                          <a:latin typeface="Verdana" panose="020B0604030504040204" pitchFamily="34" charset="0"/>
                          <a:ea typeface="Verdana" panose="020B0604030504040204" pitchFamily="34" charset="0"/>
                        </a:rPr>
                        <a:t>26</a:t>
                      </a:r>
                    </a:p>
                  </a:txBody>
                  <a:tcPr marL="73946" marR="73946" marT="36972" marB="36972"/>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800" b="0" i="0" u="none" strike="noStrike" noProof="0" dirty="0">
                          <a:effectLst/>
                          <a:latin typeface="Verdana" panose="020B0604030504040204" pitchFamily="34" charset="0"/>
                          <a:ea typeface="Verdana" panose="020B0604030504040204" pitchFamily="34" charset="0"/>
                        </a:rPr>
                        <a:t>Ensuring full compliance with straight to test guidance</a:t>
                      </a:r>
                      <a:endParaRPr lang="en-US" sz="1800" dirty="0">
                        <a:latin typeface="Verdana" panose="020B0604030504040204" pitchFamily="34" charset="0"/>
                        <a:ea typeface="Verdana" panose="020B0604030504040204" pitchFamily="34" charset="0"/>
                      </a:endParaRPr>
                    </a:p>
                  </a:txBody>
                  <a:tcPr marL="73946" marR="73946" marT="36972" marB="36972"/>
                </a:tc>
                <a:tc>
                  <a:txBody>
                    <a:bodyPr/>
                    <a:lstStyle/>
                    <a:p>
                      <a:pPr algn="just"/>
                      <a:r>
                        <a:rPr lang="en-GB" sz="1800" dirty="0">
                          <a:solidFill>
                            <a:schemeClr val="tx1"/>
                          </a:solidFill>
                          <a:latin typeface="Verdana" panose="020B0604030504040204" pitchFamily="34" charset="0"/>
                          <a:ea typeface="Verdana" panose="020B0604030504040204" pitchFamily="34" charset="0"/>
                        </a:rPr>
                        <a:t>Data as per NHS Exec Cancer Resources, SCP compliance assessment dashboard:</a:t>
                      </a:r>
                    </a:p>
                    <a:p>
                      <a:pPr algn="just"/>
                      <a:r>
                        <a:rPr lang="en-GB" sz="1800" dirty="0">
                          <a:solidFill>
                            <a:schemeClr val="tx1"/>
                          </a:solidFill>
                          <a:latin typeface="Verdana" panose="020B0604030504040204" pitchFamily="34" charset="0"/>
                          <a:ea typeface="Verdana" panose="020B0604030504040204" pitchFamily="34" charset="0"/>
                        </a:rPr>
                        <a:t>% compliance STT:</a:t>
                      </a:r>
                    </a:p>
                    <a:p>
                      <a:pPr algn="just"/>
                      <a:r>
                        <a:rPr lang="en-GB" sz="1800" dirty="0">
                          <a:solidFill>
                            <a:schemeClr val="tx1"/>
                          </a:solidFill>
                          <a:latin typeface="Verdana" panose="020B0604030504040204" pitchFamily="34" charset="0"/>
                          <a:ea typeface="Verdana" panose="020B0604030504040204" pitchFamily="34" charset="0"/>
                        </a:rPr>
                        <a:t>Jan 25 = 79%    Feb 25 = 78%   Mar 25= 79%</a:t>
                      </a:r>
                    </a:p>
                    <a:p>
                      <a:pPr algn="just"/>
                      <a:r>
                        <a:rPr lang="en-GB" sz="1800" dirty="0">
                          <a:solidFill>
                            <a:schemeClr val="tx1"/>
                          </a:solidFill>
                          <a:latin typeface="Verdana" panose="020B0604030504040204" pitchFamily="34" charset="0"/>
                          <a:ea typeface="Verdana" panose="020B0604030504040204" pitchFamily="34" charset="0"/>
                        </a:rPr>
                        <a:t>Apr 25= 79%      *Data for May 2025 is not yet available nationally. </a:t>
                      </a:r>
                    </a:p>
                    <a:p>
                      <a:pPr algn="just"/>
                      <a:endParaRPr lang="en-GB" sz="1800" dirty="0">
                        <a:solidFill>
                          <a:schemeClr val="tx1"/>
                        </a:solidFill>
                        <a:latin typeface="Verdana" panose="020B0604030504040204" pitchFamily="34" charset="0"/>
                        <a:ea typeface="Verdana" panose="020B0604030504040204" pitchFamily="34" charset="0"/>
                      </a:endParaRPr>
                    </a:p>
                    <a:p>
                      <a:pPr algn="just"/>
                      <a:r>
                        <a:rPr lang="en-GB" sz="1800" dirty="0">
                          <a:solidFill>
                            <a:schemeClr val="tx1"/>
                          </a:solidFill>
                          <a:latin typeface="Verdana" panose="020B0604030504040204" pitchFamily="34" charset="0"/>
                          <a:ea typeface="Verdana" panose="020B0604030504040204" pitchFamily="34" charset="0"/>
                        </a:rPr>
                        <a:t>Percentage of patients following a STT pathway is consistently above the all Wales percentage.  There is no recommended attainment measure.</a:t>
                      </a:r>
                    </a:p>
                  </a:txBody>
                  <a:tcPr marL="104395" marR="104395" marT="52197" marB="52197"/>
                </a:tc>
                <a:extLst>
                  <a:ext uri="{0D108BD9-81ED-4DB2-BD59-A6C34878D82A}">
                    <a16:rowId xmlns:a16="http://schemas.microsoft.com/office/drawing/2014/main" val="2631949792"/>
                  </a:ext>
                </a:extLst>
              </a:tr>
            </a:tbl>
          </a:graphicData>
        </a:graphic>
      </p:graphicFrame>
    </p:spTree>
    <p:extLst>
      <p:ext uri="{BB962C8B-B14F-4D97-AF65-F5344CB8AC3E}">
        <p14:creationId xmlns:p14="http://schemas.microsoft.com/office/powerpoint/2010/main" val="425318463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ounded Rectangle 2"/>
          <p:cNvSpPr/>
          <p:nvPr/>
        </p:nvSpPr>
        <p:spPr>
          <a:xfrm>
            <a:off x="1426736" y="9542011"/>
            <a:ext cx="17797061" cy="1365433"/>
          </a:xfrm>
          <a:prstGeom prst="roundRect">
            <a:avLst>
              <a:gd name="adj" fmla="val 42961"/>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507937">
              <a:defRPr/>
            </a:pPr>
            <a:endParaRPr lang="en-GB" sz="2968">
              <a:solidFill>
                <a:prstClr val="white"/>
              </a:solidFill>
              <a:latin typeface="Calibri" panose="020F0502020204030204"/>
            </a:endParaRPr>
          </a:p>
        </p:txBody>
      </p:sp>
      <p:sp>
        <p:nvSpPr>
          <p:cNvPr id="5" name="Rounded Rectangle 4"/>
          <p:cNvSpPr/>
          <p:nvPr/>
        </p:nvSpPr>
        <p:spPr>
          <a:xfrm>
            <a:off x="1426736" y="7628284"/>
            <a:ext cx="17797061" cy="1365433"/>
          </a:xfrm>
          <a:prstGeom prst="roundRect">
            <a:avLst>
              <a:gd name="adj" fmla="val 42961"/>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507937">
              <a:defRPr/>
            </a:pPr>
            <a:endParaRPr lang="en-GB" sz="2968">
              <a:solidFill>
                <a:prstClr val="white"/>
              </a:solidFill>
              <a:latin typeface="Calibri" panose="020F0502020204030204"/>
            </a:endParaRPr>
          </a:p>
        </p:txBody>
      </p:sp>
      <p:sp>
        <p:nvSpPr>
          <p:cNvPr id="6" name="Rounded Rectangle 5"/>
          <p:cNvSpPr/>
          <p:nvPr/>
        </p:nvSpPr>
        <p:spPr>
          <a:xfrm>
            <a:off x="1426736" y="5619556"/>
            <a:ext cx="17797061" cy="1365433"/>
          </a:xfrm>
          <a:prstGeom prst="roundRect">
            <a:avLst>
              <a:gd name="adj" fmla="val 42961"/>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507937">
              <a:defRPr/>
            </a:pPr>
            <a:endParaRPr lang="en-GB" sz="2968">
              <a:solidFill>
                <a:prstClr val="white"/>
              </a:solidFill>
              <a:latin typeface="Calibri" panose="020F0502020204030204"/>
            </a:endParaRPr>
          </a:p>
        </p:txBody>
      </p:sp>
      <p:sp>
        <p:nvSpPr>
          <p:cNvPr id="7" name="Rounded Rectangle 6"/>
          <p:cNvSpPr/>
          <p:nvPr/>
        </p:nvSpPr>
        <p:spPr>
          <a:xfrm>
            <a:off x="1426736" y="3817222"/>
            <a:ext cx="17797061" cy="1365433"/>
          </a:xfrm>
          <a:prstGeom prst="roundRect">
            <a:avLst>
              <a:gd name="adj" fmla="val 42961"/>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507937">
              <a:defRPr/>
            </a:pPr>
            <a:endParaRPr lang="en-GB" sz="2968">
              <a:solidFill>
                <a:prstClr val="white"/>
              </a:solidFill>
              <a:latin typeface="Calibri" panose="020F0502020204030204"/>
            </a:endParaRPr>
          </a:p>
        </p:txBody>
      </p:sp>
      <p:sp>
        <p:nvSpPr>
          <p:cNvPr id="8" name="Rounded Rectangle 7"/>
          <p:cNvSpPr/>
          <p:nvPr/>
        </p:nvSpPr>
        <p:spPr>
          <a:xfrm>
            <a:off x="1426736" y="1874768"/>
            <a:ext cx="17797061" cy="1365433"/>
          </a:xfrm>
          <a:prstGeom prst="roundRect">
            <a:avLst>
              <a:gd name="adj" fmla="val 42961"/>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507937">
              <a:defRPr/>
            </a:pPr>
            <a:endParaRPr lang="en-GB" sz="2968">
              <a:solidFill>
                <a:prstClr val="white"/>
              </a:solidFill>
              <a:latin typeface="Calibri" panose="020F0502020204030204"/>
            </a:endParaRPr>
          </a:p>
        </p:txBody>
      </p:sp>
      <p:sp>
        <p:nvSpPr>
          <p:cNvPr id="9" name="TextBox 8">
            <a:extLst>
              <a:ext uri="{FF2B5EF4-FFF2-40B4-BE49-F238E27FC236}">
                <a16:creationId xmlns:a16="http://schemas.microsoft.com/office/drawing/2014/main" id="{0CD4469E-17F7-5EF4-56FA-2873D9D13250}"/>
              </a:ext>
            </a:extLst>
          </p:cNvPr>
          <p:cNvSpPr txBox="1"/>
          <p:nvPr/>
        </p:nvSpPr>
        <p:spPr>
          <a:xfrm>
            <a:off x="409719" y="148418"/>
            <a:ext cx="16276594" cy="549061"/>
          </a:xfrm>
          <a:prstGeom prst="rect">
            <a:avLst/>
          </a:prstGeom>
          <a:noFill/>
        </p:spPr>
        <p:txBody>
          <a:bodyPr wrap="square" rtlCol="0">
            <a:spAutoFit/>
          </a:bodyPr>
          <a:lstStyle/>
          <a:p>
            <a:pPr defTabSz="1507937">
              <a:defRPr/>
            </a:pPr>
            <a:r>
              <a:rPr lang="en-GB" sz="2968" b="1" spc="25" dirty="0">
                <a:solidFill>
                  <a:srgbClr val="1F355E"/>
                </a:solidFill>
                <a:latin typeface="Arial Black" panose="020B0604020202020204" pitchFamily="34" charset="0"/>
                <a:cs typeface="Arial Black" panose="020B0604020202020204" pitchFamily="34" charset="0"/>
              </a:rPr>
              <a:t>SBUHB Strategic Objectives and Quality Aspects </a:t>
            </a:r>
            <a:endParaRPr lang="en-GB" sz="2968" b="1" dirty="0">
              <a:solidFill>
                <a:srgbClr val="1F355E"/>
              </a:solidFill>
              <a:latin typeface="Arial Black" panose="020B0604020202020204" pitchFamily="34" charset="0"/>
              <a:cs typeface="Arial Black" panose="020B0604020202020204" pitchFamily="34" charset="0"/>
            </a:endParaRPr>
          </a:p>
        </p:txBody>
      </p:sp>
      <p:sp>
        <p:nvSpPr>
          <p:cNvPr id="10" name="Rectangle 9">
            <a:extLst>
              <a:ext uri="{FF2B5EF4-FFF2-40B4-BE49-F238E27FC236}">
                <a16:creationId xmlns:a16="http://schemas.microsoft.com/office/drawing/2014/main" id="{6052608B-D93C-9455-4781-449309ADFD6D}"/>
              </a:ext>
            </a:extLst>
          </p:cNvPr>
          <p:cNvSpPr/>
          <p:nvPr/>
        </p:nvSpPr>
        <p:spPr>
          <a:xfrm>
            <a:off x="411995" y="698166"/>
            <a:ext cx="17814177" cy="701474"/>
          </a:xfrm>
          <a:prstGeom prst="rect">
            <a:avLst/>
          </a:prstGeom>
        </p:spPr>
        <p:txBody>
          <a:bodyPr wrap="square">
            <a:spAutoFit/>
          </a:bodyPr>
          <a:lstStyle/>
          <a:p>
            <a:pPr algn="just" defTabSz="1507937">
              <a:spcAft>
                <a:spcPts val="1979"/>
              </a:spcAft>
              <a:defRPr/>
            </a:pPr>
            <a:r>
              <a:rPr lang="en-GB" sz="1979" dirty="0">
                <a:solidFill>
                  <a:prstClr val="black"/>
                </a:solidFill>
                <a:latin typeface="Calibri" panose="020F0502020204030204"/>
                <a:cs typeface="Arial" panose="020B0604020202020204" pitchFamily="34" charset="0"/>
              </a:rPr>
              <a:t>Our refreshed Strategic Objectives –aligned to ‘a Healthier Wales’ articulate the future state of Swansea Bay UHB as a high-quality organisation. We have set out what this looks like for our  population, communities, staff , partners and services and are developing strategic indicators that will tell us if our efforts are delivering </a:t>
            </a:r>
            <a:r>
              <a:rPr lang="en-GB" sz="1979">
                <a:solidFill>
                  <a:prstClr val="black"/>
                </a:solidFill>
                <a:latin typeface="Calibri" panose="020F0502020204030204"/>
                <a:cs typeface="Arial" panose="020B0604020202020204" pitchFamily="34" charset="0"/>
              </a:rPr>
              <a:t>our objectives</a:t>
            </a:r>
            <a:endParaRPr lang="en-GB" sz="1979" dirty="0">
              <a:solidFill>
                <a:prstClr val="black"/>
              </a:solidFill>
              <a:latin typeface="Calibri" panose="020F0502020204030204"/>
              <a:cs typeface="Arial" panose="020B0604020202020204" pitchFamily="34" charset="0"/>
            </a:endParaRPr>
          </a:p>
        </p:txBody>
      </p:sp>
      <p:sp>
        <p:nvSpPr>
          <p:cNvPr id="11" name="Rectangle 10"/>
          <p:cNvSpPr/>
          <p:nvPr/>
        </p:nvSpPr>
        <p:spPr>
          <a:xfrm>
            <a:off x="1474361" y="1346353"/>
            <a:ext cx="17156967" cy="498470"/>
          </a:xfrm>
          <a:prstGeom prst="rect">
            <a:avLst/>
          </a:prstGeom>
        </p:spPr>
        <p:txBody>
          <a:bodyPr wrap="square">
            <a:spAutoFit/>
          </a:bodyPr>
          <a:lstStyle/>
          <a:p>
            <a:pPr algn="ctr" defTabSz="1507937">
              <a:spcAft>
                <a:spcPts val="1979"/>
              </a:spcAft>
              <a:defRPr/>
            </a:pPr>
            <a:r>
              <a:rPr lang="en-GB" sz="2639" b="1" dirty="0">
                <a:solidFill>
                  <a:srgbClr val="C00000"/>
                </a:solidFill>
                <a:latin typeface="Calibri" panose="020F0502020204030204"/>
              </a:rPr>
              <a:t>People of Swansea Bay live healthier, equitable and more equal and prosperous lives    </a:t>
            </a:r>
          </a:p>
        </p:txBody>
      </p:sp>
      <p:sp>
        <p:nvSpPr>
          <p:cNvPr id="12" name="TextBox 11"/>
          <p:cNvSpPr txBox="1"/>
          <p:nvPr/>
        </p:nvSpPr>
        <p:spPr>
          <a:xfrm>
            <a:off x="2208837" y="1764333"/>
            <a:ext cx="8010107" cy="1488228"/>
          </a:xfrm>
          <a:prstGeom prst="rect">
            <a:avLst/>
          </a:prstGeom>
          <a:noFill/>
        </p:spPr>
        <p:txBody>
          <a:bodyPr wrap="square" numCol="1" rtlCol="0">
            <a:spAutoFit/>
          </a:bodyPr>
          <a:lstStyle/>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Every child has the best start in life</a:t>
            </a:r>
          </a:p>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All children, young people and adults are enabled to maximise their capabilities and have control over their lives</a:t>
            </a:r>
          </a:p>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Good work and fair employment is created for all</a:t>
            </a:r>
          </a:p>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A healthy standard of living is ensured for all</a:t>
            </a:r>
          </a:p>
        </p:txBody>
      </p:sp>
      <p:sp>
        <p:nvSpPr>
          <p:cNvPr id="13" name="Rectangle 12"/>
          <p:cNvSpPr/>
          <p:nvPr/>
        </p:nvSpPr>
        <p:spPr>
          <a:xfrm>
            <a:off x="10606933" y="1869252"/>
            <a:ext cx="9498667" cy="1209049"/>
          </a:xfrm>
          <a:prstGeom prst="rect">
            <a:avLst/>
          </a:prstGeom>
        </p:spPr>
        <p:txBody>
          <a:bodyPr>
            <a:spAutoFit/>
          </a:bodyPr>
          <a:lstStyle/>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Healthy and sustainable places are created through placemaking</a:t>
            </a:r>
          </a:p>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The role and impact of ill-health prevention is strengthened</a:t>
            </a:r>
          </a:p>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Racism, discrimination and their outcomes are tackled</a:t>
            </a:r>
          </a:p>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Environmental sustainability and health equity are pursued together</a:t>
            </a:r>
          </a:p>
        </p:txBody>
      </p:sp>
      <p:sp>
        <p:nvSpPr>
          <p:cNvPr id="14" name="Rectangle 13"/>
          <p:cNvSpPr/>
          <p:nvPr/>
        </p:nvSpPr>
        <p:spPr>
          <a:xfrm>
            <a:off x="1525462" y="5136769"/>
            <a:ext cx="17156967" cy="498470"/>
          </a:xfrm>
          <a:prstGeom prst="rect">
            <a:avLst/>
          </a:prstGeom>
        </p:spPr>
        <p:txBody>
          <a:bodyPr wrap="square">
            <a:spAutoFit/>
          </a:bodyPr>
          <a:lstStyle/>
          <a:p>
            <a:pPr algn="ctr" defTabSz="1507937">
              <a:spcAft>
                <a:spcPts val="1979"/>
              </a:spcAft>
              <a:defRPr/>
            </a:pPr>
            <a:r>
              <a:rPr lang="en-GB" sz="2639" b="1" dirty="0">
                <a:solidFill>
                  <a:srgbClr val="9E4ECA"/>
                </a:solidFill>
                <a:latin typeface="Calibri" panose="020F0502020204030204"/>
              </a:rPr>
              <a:t>Care is delivered in safe and appropriate settings supported by innovative digital solutions</a:t>
            </a:r>
          </a:p>
        </p:txBody>
      </p:sp>
      <p:sp>
        <p:nvSpPr>
          <p:cNvPr id="15" name="TextBox 14"/>
          <p:cNvSpPr txBox="1"/>
          <p:nvPr/>
        </p:nvSpPr>
        <p:spPr>
          <a:xfrm>
            <a:off x="2208839" y="5554129"/>
            <a:ext cx="8472276" cy="1488228"/>
          </a:xfrm>
          <a:prstGeom prst="rect">
            <a:avLst/>
          </a:prstGeom>
          <a:noFill/>
        </p:spPr>
        <p:txBody>
          <a:bodyPr wrap="square" numCol="1" rtlCol="0">
            <a:spAutoFit/>
          </a:bodyPr>
          <a:lstStyle/>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Care is delivered around the patient in the most appropriate setting as close to home as possible supported by digital and data solutions</a:t>
            </a:r>
          </a:p>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Care settings are fit for purpose, appropriately designed and equipped</a:t>
            </a:r>
          </a:p>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Secure, trusted and insightful data and digital platforms empower staff to deliver more and higher quality care and improved patient outcomes and population health</a:t>
            </a:r>
          </a:p>
        </p:txBody>
      </p:sp>
      <p:sp>
        <p:nvSpPr>
          <p:cNvPr id="16" name="Rectangle 15"/>
          <p:cNvSpPr/>
          <p:nvPr/>
        </p:nvSpPr>
        <p:spPr>
          <a:xfrm>
            <a:off x="10571863" y="5579628"/>
            <a:ext cx="8713838" cy="1488228"/>
          </a:xfrm>
          <a:prstGeom prst="rect">
            <a:avLst/>
          </a:prstGeom>
        </p:spPr>
        <p:txBody>
          <a:bodyPr wrap="square">
            <a:spAutoFit/>
          </a:bodyPr>
          <a:lstStyle/>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We have a digitally inclusive culture, where patients, clinicians and non-clinical colleagues work collaboratively to create effective and efficient services and patients are empowered to make informed and meaningful choices about their health and care</a:t>
            </a:r>
          </a:p>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Through where and how they are delivered, services contribute to the environmental, economic, social and cultural well-being of Swansea Bay</a:t>
            </a:r>
          </a:p>
        </p:txBody>
      </p:sp>
      <p:sp>
        <p:nvSpPr>
          <p:cNvPr id="17" name="Rectangle 16"/>
          <p:cNvSpPr/>
          <p:nvPr/>
        </p:nvSpPr>
        <p:spPr>
          <a:xfrm>
            <a:off x="1474361" y="3189063"/>
            <a:ext cx="17156967" cy="498470"/>
          </a:xfrm>
          <a:prstGeom prst="rect">
            <a:avLst/>
          </a:prstGeom>
        </p:spPr>
        <p:txBody>
          <a:bodyPr wrap="square">
            <a:spAutoFit/>
          </a:bodyPr>
          <a:lstStyle/>
          <a:p>
            <a:pPr algn="ctr" defTabSz="1507937">
              <a:spcAft>
                <a:spcPts val="1979"/>
              </a:spcAft>
              <a:defRPr/>
            </a:pPr>
            <a:r>
              <a:rPr lang="en-GB" sz="2639" b="1" dirty="0">
                <a:solidFill>
                  <a:srgbClr val="7EB0DE"/>
                </a:solidFill>
                <a:latin typeface="Calibri" panose="020F0502020204030204"/>
              </a:rPr>
              <a:t>Care is high quality, safe, efficient and delivers the best possible outcomes for people</a:t>
            </a:r>
          </a:p>
        </p:txBody>
      </p:sp>
      <p:sp>
        <p:nvSpPr>
          <p:cNvPr id="18" name="TextBox 17"/>
          <p:cNvSpPr txBox="1"/>
          <p:nvPr/>
        </p:nvSpPr>
        <p:spPr>
          <a:xfrm>
            <a:off x="2208837" y="3877896"/>
            <a:ext cx="8472280" cy="1209049"/>
          </a:xfrm>
          <a:prstGeom prst="rect">
            <a:avLst/>
          </a:prstGeom>
          <a:noFill/>
        </p:spPr>
        <p:txBody>
          <a:bodyPr wrap="square" numCol="1" rtlCol="0">
            <a:spAutoFit/>
          </a:bodyPr>
          <a:lstStyle/>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Care is safe, it helps people and avoids harm</a:t>
            </a:r>
          </a:p>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Care is evidence based, effective and improves outcomes</a:t>
            </a:r>
          </a:p>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Care is timely and delivered by the right person in the right place</a:t>
            </a:r>
          </a:p>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Care is efficient</a:t>
            </a:r>
          </a:p>
        </p:txBody>
      </p:sp>
      <p:sp>
        <p:nvSpPr>
          <p:cNvPr id="19" name="Rectangle 18"/>
          <p:cNvSpPr/>
          <p:nvPr/>
        </p:nvSpPr>
        <p:spPr>
          <a:xfrm>
            <a:off x="10571865" y="3869513"/>
            <a:ext cx="8507611" cy="929870"/>
          </a:xfrm>
          <a:prstGeom prst="rect">
            <a:avLst/>
          </a:prstGeom>
        </p:spPr>
        <p:txBody>
          <a:bodyPr wrap="square">
            <a:spAutoFit/>
          </a:bodyPr>
          <a:lstStyle/>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Care delivers equitable outcomes regardless of demographic, socioeconomic or geographic factors</a:t>
            </a:r>
          </a:p>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Care is person centred and delivered with compassion, dignity and mutual respect</a:t>
            </a:r>
          </a:p>
        </p:txBody>
      </p:sp>
      <p:sp>
        <p:nvSpPr>
          <p:cNvPr id="20" name="Rectangle 19"/>
          <p:cNvSpPr/>
          <p:nvPr/>
        </p:nvSpPr>
        <p:spPr>
          <a:xfrm>
            <a:off x="1746782" y="7088132"/>
            <a:ext cx="17156967" cy="498470"/>
          </a:xfrm>
          <a:prstGeom prst="rect">
            <a:avLst/>
          </a:prstGeom>
        </p:spPr>
        <p:txBody>
          <a:bodyPr wrap="square">
            <a:spAutoFit/>
          </a:bodyPr>
          <a:lstStyle/>
          <a:p>
            <a:pPr algn="ctr" defTabSz="1507937">
              <a:spcAft>
                <a:spcPts val="1979"/>
              </a:spcAft>
              <a:defRPr/>
            </a:pPr>
            <a:r>
              <a:rPr lang="en-GB" sz="2639" b="1" dirty="0">
                <a:solidFill>
                  <a:srgbClr val="FFD550"/>
                </a:solidFill>
                <a:latin typeface="Calibri" panose="020F0502020204030204"/>
              </a:rPr>
              <a:t>The health board is a great place to work where staff feel valued and work together towards a common goal</a:t>
            </a:r>
          </a:p>
        </p:txBody>
      </p:sp>
      <p:sp>
        <p:nvSpPr>
          <p:cNvPr id="21" name="TextBox 20"/>
          <p:cNvSpPr txBox="1"/>
          <p:nvPr/>
        </p:nvSpPr>
        <p:spPr>
          <a:xfrm>
            <a:off x="2295054" y="7562424"/>
            <a:ext cx="8446165" cy="1488228"/>
          </a:xfrm>
          <a:prstGeom prst="rect">
            <a:avLst/>
          </a:prstGeom>
          <a:noFill/>
        </p:spPr>
        <p:txBody>
          <a:bodyPr wrap="square" numCol="1" rtlCol="0">
            <a:spAutoFit/>
          </a:bodyPr>
          <a:lstStyle/>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Our Workforce is engaged, motivated and healthy; they feel valued, fairly-rewarded and supported </a:t>
            </a:r>
          </a:p>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The Health Board is recognised as an employer of choice</a:t>
            </a:r>
          </a:p>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We have a well-planned workforce with the right number of skilled people working on the right things</a:t>
            </a:r>
          </a:p>
        </p:txBody>
      </p:sp>
      <p:sp>
        <p:nvSpPr>
          <p:cNvPr id="22" name="Rectangle 21"/>
          <p:cNvSpPr/>
          <p:nvPr/>
        </p:nvSpPr>
        <p:spPr>
          <a:xfrm>
            <a:off x="10826222" y="7674059"/>
            <a:ext cx="8083738" cy="1209049"/>
          </a:xfrm>
          <a:prstGeom prst="rect">
            <a:avLst/>
          </a:prstGeom>
        </p:spPr>
        <p:txBody>
          <a:bodyPr wrap="square">
            <a:spAutoFit/>
          </a:bodyPr>
          <a:lstStyle/>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People feel ready for our digital future</a:t>
            </a:r>
          </a:p>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People are supported to develop the skills and capabilities they need</a:t>
            </a:r>
          </a:p>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People role model collective and compassionate leadership and live our values</a:t>
            </a:r>
          </a:p>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We are diverse and inclusive, ensuring all voices are heard</a:t>
            </a:r>
          </a:p>
        </p:txBody>
      </p:sp>
      <p:sp>
        <p:nvSpPr>
          <p:cNvPr id="23" name="Rectangle 22"/>
          <p:cNvSpPr/>
          <p:nvPr/>
        </p:nvSpPr>
        <p:spPr>
          <a:xfrm>
            <a:off x="1474360" y="9025491"/>
            <a:ext cx="17156967" cy="498470"/>
          </a:xfrm>
          <a:prstGeom prst="rect">
            <a:avLst/>
          </a:prstGeom>
        </p:spPr>
        <p:txBody>
          <a:bodyPr wrap="square">
            <a:spAutoFit/>
          </a:bodyPr>
          <a:lstStyle/>
          <a:p>
            <a:pPr algn="ctr" defTabSz="1507937">
              <a:spcAft>
                <a:spcPts val="1979"/>
              </a:spcAft>
              <a:defRPr/>
            </a:pPr>
            <a:r>
              <a:rPr lang="en-GB" sz="2639" b="1" dirty="0">
                <a:solidFill>
                  <a:srgbClr val="00BC62"/>
                </a:solidFill>
                <a:latin typeface="Calibri" panose="020F0502020204030204"/>
              </a:rPr>
              <a:t>The health board is a resilient, financially sustainable and responsible organisation</a:t>
            </a:r>
          </a:p>
        </p:txBody>
      </p:sp>
      <p:sp>
        <p:nvSpPr>
          <p:cNvPr id="24" name="TextBox 23"/>
          <p:cNvSpPr txBox="1"/>
          <p:nvPr/>
        </p:nvSpPr>
        <p:spPr>
          <a:xfrm>
            <a:off x="2208838" y="9485691"/>
            <a:ext cx="8472278" cy="1488228"/>
          </a:xfrm>
          <a:prstGeom prst="rect">
            <a:avLst/>
          </a:prstGeom>
          <a:noFill/>
        </p:spPr>
        <p:txBody>
          <a:bodyPr wrap="square" numCol="1" rtlCol="0">
            <a:spAutoFit/>
          </a:bodyPr>
          <a:lstStyle/>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The health board is financially balanced and able to invest in service transformation and change</a:t>
            </a:r>
          </a:p>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Decisions are made balancing short-term improvements and long-term impacts</a:t>
            </a:r>
          </a:p>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Resources are used efficiently and proportionately, reducing waste and variation</a:t>
            </a:r>
          </a:p>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The environmental impact of health care delivery in Swansea Bay is minimised</a:t>
            </a:r>
          </a:p>
        </p:txBody>
      </p:sp>
      <p:sp>
        <p:nvSpPr>
          <p:cNvPr id="25" name="Rectangle 24"/>
          <p:cNvSpPr/>
          <p:nvPr/>
        </p:nvSpPr>
        <p:spPr>
          <a:xfrm>
            <a:off x="10571865" y="9470375"/>
            <a:ext cx="8542680" cy="1488228"/>
          </a:xfrm>
          <a:prstGeom prst="rect">
            <a:avLst/>
          </a:prstGeom>
        </p:spPr>
        <p:txBody>
          <a:bodyPr wrap="square">
            <a:spAutoFit/>
          </a:bodyPr>
          <a:lstStyle/>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The health board invests in and works with others locally and responsibly, using our assets to positively contribute to the community</a:t>
            </a:r>
          </a:p>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Citizen stakeholders are meaningfully involved and engaged in decision making</a:t>
            </a:r>
          </a:p>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The health board has the capacity to effectively plan for and respond to incident and emergencies</a:t>
            </a:r>
          </a:p>
        </p:txBody>
      </p:sp>
      <p:sp>
        <p:nvSpPr>
          <p:cNvPr id="26" name="Slide Number Placeholder 2"/>
          <p:cNvSpPr>
            <a:spLocks noGrp="1"/>
          </p:cNvSpPr>
          <p:nvPr>
            <p:ph type="sldNum" sz="quarter" idx="12"/>
          </p:nvPr>
        </p:nvSpPr>
        <p:spPr>
          <a:xfrm>
            <a:off x="15254881" y="10530377"/>
            <a:ext cx="4523740" cy="602118"/>
          </a:xfrm>
        </p:spPr>
        <p:txBody>
          <a:bodyPr/>
          <a:lstStyle/>
          <a:p>
            <a:pPr defTabSz="1507937">
              <a:defRPr/>
            </a:pPr>
            <a:fld id="{2FC4BBEA-D2AF-4620-ADEB-12EADF4A9185}" type="slidenum">
              <a:rPr lang="en-GB">
                <a:solidFill>
                  <a:prstClr val="white">
                    <a:lumMod val="75000"/>
                  </a:prstClr>
                </a:solidFill>
                <a:latin typeface="Calibri" panose="020F0502020204030204"/>
              </a:rPr>
              <a:pPr defTabSz="1507937">
                <a:defRPr/>
              </a:pPr>
              <a:t>7</a:t>
            </a:fld>
            <a:endParaRPr lang="en-GB" dirty="0">
              <a:solidFill>
                <a:prstClr val="white">
                  <a:lumMod val="75000"/>
                </a:prstClr>
              </a:solidFill>
              <a:latin typeface="Calibri" panose="020F0502020204030204"/>
            </a:endParaRPr>
          </a:p>
        </p:txBody>
      </p:sp>
      <p:pic>
        <p:nvPicPr>
          <p:cNvPr id="27" name="Picture 2" descr="Portrait of family having fun in the living room. Happy family spending time at home together."/>
          <p:cNvPicPr>
            <a:picLocks noChangeArrowheads="1"/>
          </p:cNvPicPr>
          <p:nvPr/>
        </p:nvPicPr>
        <p:blipFill rotWithShape="1">
          <a:blip r:embed="rId2" cstate="print">
            <a:extLst>
              <a:ext uri="{28A0092B-C50C-407E-A947-70E740481C1C}">
                <a14:useLocalDpi xmlns:a14="http://schemas.microsoft.com/office/drawing/2010/main" val="0"/>
              </a:ext>
            </a:extLst>
          </a:blip>
          <a:srcRect l="14193" t="9745" r="7861" b="6535"/>
          <a:stretch/>
        </p:blipFill>
        <p:spPr bwMode="auto">
          <a:xfrm>
            <a:off x="842746" y="1874768"/>
            <a:ext cx="1365433" cy="1365433"/>
          </a:xfrm>
          <a:prstGeom prst="ellipse">
            <a:avLst/>
          </a:prstGeom>
          <a:noFill/>
          <a:ln w="38100">
            <a:solidFill>
              <a:srgbClr val="D03737"/>
            </a:solidFill>
          </a:ln>
          <a:extLst>
            <a:ext uri="{909E8E84-426E-40DD-AFC4-6F175D3DCCD1}">
              <a14:hiddenFill xmlns:a14="http://schemas.microsoft.com/office/drawing/2010/main">
                <a:solidFill>
                  <a:srgbClr val="FFFFFF"/>
                </a:solidFill>
              </a14:hiddenFill>
            </a:ext>
          </a:extLst>
        </p:spPr>
      </p:pic>
      <p:pic>
        <p:nvPicPr>
          <p:cNvPr id="28" name="Picture 27"/>
          <p:cNvPicPr>
            <a:picLocks/>
          </p:cNvPicPr>
          <p:nvPr/>
        </p:nvPicPr>
        <p:blipFill rotWithShape="1">
          <a:blip r:embed="rId3"/>
          <a:srcRect l="19516"/>
          <a:stretch/>
        </p:blipFill>
        <p:spPr>
          <a:xfrm>
            <a:off x="842746" y="5619556"/>
            <a:ext cx="1365433" cy="1365433"/>
          </a:xfrm>
          <a:prstGeom prst="ellipse">
            <a:avLst/>
          </a:prstGeom>
          <a:ln w="38100">
            <a:solidFill>
              <a:srgbClr val="9E4ECA"/>
            </a:solidFill>
          </a:ln>
        </p:spPr>
      </p:pic>
      <p:sp>
        <p:nvSpPr>
          <p:cNvPr id="29" name="AutoShape 5" descr="Surgery"/>
          <p:cNvSpPr>
            <a:spLocks noChangeArrowheads="1"/>
          </p:cNvSpPr>
          <p:nvPr/>
        </p:nvSpPr>
        <p:spPr bwMode="auto">
          <a:xfrm>
            <a:off x="792284" y="3766760"/>
            <a:ext cx="1466357" cy="1466357"/>
          </a:xfrm>
          <a:prstGeom prst="ellipse">
            <a:avLst/>
          </a:prstGeom>
          <a:blipFill dpi="0" rotWithShape="0">
            <a:blip r:embed="rId4"/>
            <a:srcRect/>
            <a:stretch>
              <a:fillRect/>
            </a:stretch>
          </a:blipFill>
          <a:ln w="38100" algn="ctr">
            <a:solidFill>
              <a:srgbClr val="7EB0DE"/>
            </a:solidFill>
            <a:miter lim="800000"/>
            <a:headEnd/>
            <a:tailEnd/>
          </a:ln>
          <a:effectLst/>
          <a:extLst>
            <a:ext uri="{AF507438-7753-43E0-B8FC-AC1667EBCBE1}">
              <a14:hiddenEffects xmlns:a14="http://schemas.microsoft.com/office/drawing/2010/main">
                <a:effectLst>
                  <a:outerShdw dist="35921" dir="2700000" algn="ctr" rotWithShape="0">
                    <a:srgbClr val="000000"/>
                  </a:outerShdw>
                </a:effectLst>
              </a14:hiddenEffects>
            </a:ext>
          </a:extLst>
        </p:spPr>
        <p:txBody>
          <a:bodyPr vert="horz" wrap="square" lIns="60317" tIns="60317" rIns="60317" bIns="60317" numCol="1" anchor="t" anchorCtr="0" compatLnSpc="1">
            <a:prstTxWarp prst="textNoShape">
              <a:avLst/>
            </a:prstTxWarp>
          </a:bodyPr>
          <a:lstStyle/>
          <a:p>
            <a:pPr defTabSz="1507937">
              <a:defRPr/>
            </a:pPr>
            <a:endParaRPr lang="en-GB" sz="2968">
              <a:solidFill>
                <a:prstClr val="black"/>
              </a:solidFill>
              <a:latin typeface="Calibri" panose="020F0502020204030204"/>
            </a:endParaRPr>
          </a:p>
        </p:txBody>
      </p:sp>
      <p:pic>
        <p:nvPicPr>
          <p:cNvPr id="30" name="Picture 9" descr="person using MacBook Pro"/>
          <p:cNvPicPr>
            <a:picLocks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42746" y="9542011"/>
            <a:ext cx="1365433" cy="1365433"/>
          </a:xfrm>
          <a:prstGeom prst="ellipse">
            <a:avLst/>
          </a:prstGeom>
          <a:noFill/>
          <a:ln w="38100">
            <a:solidFill>
              <a:srgbClr val="00BC62"/>
            </a:solidFill>
          </a:ln>
          <a:extLst>
            <a:ext uri="{909E8E84-426E-40DD-AFC4-6F175D3DCCD1}">
              <a14:hiddenFill xmlns:a14="http://schemas.microsoft.com/office/drawing/2010/main">
                <a:solidFill>
                  <a:srgbClr val="FFFFFF"/>
                </a:solidFill>
              </a14:hiddenFill>
            </a:ext>
          </a:extLst>
        </p:spPr>
      </p:pic>
      <p:sp>
        <p:nvSpPr>
          <p:cNvPr id="31" name="AutoShape 3" descr="Community Nurse"/>
          <p:cNvSpPr>
            <a:spLocks noChangeArrowheads="1"/>
          </p:cNvSpPr>
          <p:nvPr/>
        </p:nvSpPr>
        <p:spPr bwMode="auto">
          <a:xfrm>
            <a:off x="792284" y="7577822"/>
            <a:ext cx="1466357" cy="1466357"/>
          </a:xfrm>
          <a:prstGeom prst="ellipse">
            <a:avLst/>
          </a:prstGeom>
          <a:blipFill dpi="0" rotWithShape="0">
            <a:blip r:embed="rId6"/>
            <a:srcRect/>
            <a:stretch>
              <a:fillRect/>
            </a:stretch>
          </a:blipFill>
          <a:ln w="38100" algn="ctr">
            <a:solidFill>
              <a:srgbClr val="FFD550"/>
            </a:solidFill>
            <a:miter lim="800000"/>
            <a:headEnd/>
            <a:tailEnd/>
          </a:ln>
          <a:effectLst/>
          <a:extLst>
            <a:ext uri="{AF507438-7753-43E0-B8FC-AC1667EBCBE1}">
              <a14:hiddenEffects xmlns:a14="http://schemas.microsoft.com/office/drawing/2010/main">
                <a:effectLst>
                  <a:outerShdw dist="35921" dir="2700000" algn="ctr" rotWithShape="0">
                    <a:srgbClr val="000000"/>
                  </a:outerShdw>
                </a:effectLst>
              </a14:hiddenEffects>
            </a:ext>
          </a:extLst>
        </p:spPr>
        <p:txBody>
          <a:bodyPr vert="horz" wrap="square" lIns="60317" tIns="60317" rIns="60317" bIns="60317" numCol="1" anchor="t" anchorCtr="0" compatLnSpc="1">
            <a:prstTxWarp prst="textNoShape">
              <a:avLst/>
            </a:prstTxWarp>
          </a:bodyPr>
          <a:lstStyle/>
          <a:p>
            <a:pPr defTabSz="1507937">
              <a:defRPr/>
            </a:pPr>
            <a:endParaRPr lang="en-GB" sz="2968">
              <a:solidFill>
                <a:prstClr val="black"/>
              </a:solidFill>
              <a:latin typeface="Calibri" panose="020F0502020204030204"/>
            </a:endParaRPr>
          </a:p>
        </p:txBody>
      </p:sp>
    </p:spTree>
    <p:extLst>
      <p:ext uri="{BB962C8B-B14F-4D97-AF65-F5344CB8AC3E}">
        <p14:creationId xmlns:p14="http://schemas.microsoft.com/office/powerpoint/2010/main" val="813535689"/>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A42D574-F234-BA6D-DF66-B420686F1B36}"/>
            </a:ext>
          </a:extLst>
        </p:cNvPr>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BEF9DD4A-92C6-A0CA-7954-A08A65C7D691}"/>
              </a:ext>
            </a:extLst>
          </p:cNvPr>
          <p:cNvSpPr>
            <a:spLocks noGrp="1"/>
          </p:cNvSpPr>
          <p:nvPr>
            <p:ph type="sldNum" sz="quarter" idx="12"/>
          </p:nvPr>
        </p:nvSpPr>
        <p:spPr/>
        <p:txBody>
          <a:bodyPr/>
          <a:lstStyle/>
          <a:p>
            <a:pPr defTabSz="521964">
              <a:defRPr/>
            </a:pPr>
            <a:fld id="{1B571774-39BD-4D3C-8315-35C0B43D4F9A}" type="slidenum">
              <a:rPr lang="en-GB">
                <a:solidFill>
                  <a:prstClr val="black">
                    <a:tint val="82000"/>
                  </a:prstClr>
                </a:solidFill>
                <a:latin typeface="Aptos" panose="02110004020202020204"/>
              </a:rPr>
              <a:pPr defTabSz="521964">
                <a:defRPr/>
              </a:pPr>
              <a:t>70</a:t>
            </a:fld>
            <a:endParaRPr lang="en-GB">
              <a:solidFill>
                <a:prstClr val="black">
                  <a:tint val="82000"/>
                </a:prstClr>
              </a:solidFill>
              <a:latin typeface="Aptos" panose="02110004020202020204"/>
            </a:endParaRPr>
          </a:p>
        </p:txBody>
      </p:sp>
      <p:graphicFrame>
        <p:nvGraphicFramePr>
          <p:cNvPr id="6" name="Table 5">
            <a:extLst>
              <a:ext uri="{FF2B5EF4-FFF2-40B4-BE49-F238E27FC236}">
                <a16:creationId xmlns:a16="http://schemas.microsoft.com/office/drawing/2014/main" id="{7A4C7224-7B42-4C77-5A64-DA19E89CD8C2}"/>
              </a:ext>
            </a:extLst>
          </p:cNvPr>
          <p:cNvGraphicFramePr>
            <a:graphicFrameLocks noGrp="1"/>
          </p:cNvGraphicFramePr>
          <p:nvPr>
            <p:extLst>
              <p:ext uri="{D42A27DB-BD31-4B8C-83A1-F6EECF244321}">
                <p14:modId xmlns:p14="http://schemas.microsoft.com/office/powerpoint/2010/main" val="3436319813"/>
              </p:ext>
            </p:extLst>
          </p:nvPr>
        </p:nvGraphicFramePr>
        <p:xfrm>
          <a:off x="223044" y="165288"/>
          <a:ext cx="19583400" cy="10115261"/>
        </p:xfrm>
        <a:graphic>
          <a:graphicData uri="http://schemas.openxmlformats.org/drawingml/2006/table">
            <a:tbl>
              <a:tblPr firstRow="1" bandRow="1">
                <a:tableStyleId>{5C22544A-7EE6-4342-B048-85BDC9FD1C3A}</a:tableStyleId>
              </a:tblPr>
              <a:tblGrid>
                <a:gridCol w="1157324">
                  <a:extLst>
                    <a:ext uri="{9D8B030D-6E8A-4147-A177-3AD203B41FA5}">
                      <a16:colId xmlns:a16="http://schemas.microsoft.com/office/drawing/2014/main" val="660515521"/>
                    </a:ext>
                  </a:extLst>
                </a:gridCol>
                <a:gridCol w="7583088">
                  <a:extLst>
                    <a:ext uri="{9D8B030D-6E8A-4147-A177-3AD203B41FA5}">
                      <a16:colId xmlns:a16="http://schemas.microsoft.com/office/drawing/2014/main" val="2140326874"/>
                    </a:ext>
                  </a:extLst>
                </a:gridCol>
                <a:gridCol w="10842988">
                  <a:extLst>
                    <a:ext uri="{9D8B030D-6E8A-4147-A177-3AD203B41FA5}">
                      <a16:colId xmlns:a16="http://schemas.microsoft.com/office/drawing/2014/main" val="648896705"/>
                    </a:ext>
                  </a:extLst>
                </a:gridCol>
              </a:tblGrid>
              <a:tr h="421739">
                <a:tc gridSpan="3">
                  <a:txBody>
                    <a:bodyPr/>
                    <a:lstStyle/>
                    <a:p>
                      <a:r>
                        <a:rPr lang="en-GB" sz="1800" dirty="0">
                          <a:latin typeface="Verdana" panose="020B0604030504040204" pitchFamily="34" charset="0"/>
                          <a:ea typeface="Verdana" panose="020B0604030504040204" pitchFamily="34" charset="0"/>
                        </a:rPr>
                        <a:t>Improving Value Optimising Outcomes and Minimising Variation</a:t>
                      </a:r>
                    </a:p>
                  </a:txBody>
                  <a:tcPr marL="104395" marR="104395" marT="52197" marB="52197" anchor="ct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3969127485"/>
                  </a:ext>
                </a:extLst>
              </a:tr>
              <a:tr h="485242">
                <a:tc gridSpan="3">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800" b="1" dirty="0">
                          <a:latin typeface="Verdana" panose="020B0604030504040204" pitchFamily="34" charset="0"/>
                          <a:ea typeface="Verdana" panose="020B0604030504040204" pitchFamily="34" charset="0"/>
                          <a:cs typeface="+mn-lt"/>
                        </a:rPr>
                        <a:t>Support improvements in outcomes, effectiveness, and value, through optimising how resources are utilised and focus on improving outcomes</a:t>
                      </a:r>
                      <a:endParaRPr lang="en-GB" sz="1800" b="1" dirty="0">
                        <a:latin typeface="Verdana" panose="020B0604030504040204" pitchFamily="34" charset="0"/>
                        <a:ea typeface="Verdana" panose="020B0604030504040204" pitchFamily="34" charset="0"/>
                      </a:endParaRPr>
                    </a:p>
                  </a:txBody>
                  <a:tcPr marL="104395" marR="104395" marT="52197" marB="52197"/>
                </a:tc>
                <a:tc hMerge="1">
                  <a:txBody>
                    <a:bodyPr/>
                    <a:lstStyle/>
                    <a:p>
                      <a:endParaRPr lang="en-GB"/>
                    </a:p>
                  </a:txBody>
                  <a:tcPr/>
                </a:tc>
                <a:tc hMerge="1">
                  <a:txBody>
                    <a:bodyPr/>
                    <a:lstStyle/>
                    <a:p>
                      <a:endParaRPr lang="en-GB" dirty="0"/>
                    </a:p>
                  </a:txBody>
                  <a:tcPr/>
                </a:tc>
                <a:extLst>
                  <a:ext uri="{0D108BD9-81ED-4DB2-BD59-A6C34878D82A}">
                    <a16:rowId xmlns:a16="http://schemas.microsoft.com/office/drawing/2014/main" val="4223790837"/>
                  </a:ext>
                </a:extLst>
              </a:tr>
              <a:tr h="1802013">
                <a:tc gridSpan="3">
                  <a:txBody>
                    <a:bodyPr/>
                    <a:lstStyle/>
                    <a:p>
                      <a:r>
                        <a:rPr lang="en-GB" sz="1800" b="1" i="0" kern="1200" dirty="0">
                          <a:solidFill>
                            <a:schemeClr val="dk1"/>
                          </a:solidFill>
                          <a:effectLst/>
                          <a:latin typeface="Verdana" panose="020B0604030504040204" pitchFamily="34" charset="0"/>
                          <a:ea typeface="Verdana" panose="020B0604030504040204" pitchFamily="34" charset="0"/>
                          <a:cs typeface="+mn-cs"/>
                        </a:rPr>
                        <a:t>Diabetes focus</a:t>
                      </a:r>
                    </a:p>
                    <a:p>
                      <a:r>
                        <a:rPr lang="en-GB" sz="1800" b="0" i="0" kern="1200" dirty="0">
                          <a:solidFill>
                            <a:schemeClr val="dk1"/>
                          </a:solidFill>
                          <a:effectLst/>
                          <a:latin typeface="Verdana" panose="020B0604030504040204" pitchFamily="34" charset="0"/>
                          <a:ea typeface="Verdana" panose="020B0604030504040204" pitchFamily="34" charset="0"/>
                          <a:cs typeface="+mn-cs"/>
                        </a:rPr>
                        <a:t>We have taken a number of strategic and operational actions to improve performance against the diabetes eight Care Standards and has signed up to the Tackling Diabetes Together programme. The Diabetes Development &amp; Planning Group has been re-established to focus on the key goals of:</a:t>
                      </a:r>
                    </a:p>
                    <a:p>
                      <a:pPr marL="171450" indent="-171450">
                        <a:buFont typeface="Arial" panose="020B0604020202020204" pitchFamily="34" charset="0"/>
                        <a:buChar char="•"/>
                      </a:pPr>
                      <a:r>
                        <a:rPr lang="en-GB" sz="1800" b="0" i="0" kern="1200" dirty="0">
                          <a:solidFill>
                            <a:schemeClr val="dk1"/>
                          </a:solidFill>
                          <a:effectLst/>
                          <a:latin typeface="Verdana" panose="020B0604030504040204" pitchFamily="34" charset="0"/>
                          <a:ea typeface="Verdana" panose="020B0604030504040204" pitchFamily="34" charset="0"/>
                          <a:cs typeface="+mn-cs"/>
                        </a:rPr>
                        <a:t>Keeping patients with diabetes well and prevent complications</a:t>
                      </a:r>
                    </a:p>
                    <a:p>
                      <a:pPr marL="171450" indent="-171450">
                        <a:buFont typeface="Arial" panose="020B0604020202020204" pitchFamily="34" charset="0"/>
                        <a:buChar char="•"/>
                      </a:pPr>
                      <a:r>
                        <a:rPr lang="en-GB" sz="1800" b="0" i="0" kern="1200" dirty="0">
                          <a:solidFill>
                            <a:schemeClr val="dk1"/>
                          </a:solidFill>
                          <a:effectLst/>
                          <a:latin typeface="Verdana" panose="020B0604030504040204" pitchFamily="34" charset="0"/>
                          <a:ea typeface="Verdana" panose="020B0604030504040204" pitchFamily="34" charset="0"/>
                          <a:cs typeface="+mn-cs"/>
                        </a:rPr>
                        <a:t>Reducing the prevalence/onset of diabetes</a:t>
                      </a:r>
                    </a:p>
                    <a:p>
                      <a:pPr marL="0" marR="0" lvl="0" indent="0" algn="l" defTabSz="6858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800" b="0" i="0" kern="1200" dirty="0">
                          <a:solidFill>
                            <a:schemeClr val="dk1"/>
                          </a:solidFill>
                          <a:effectLst/>
                          <a:latin typeface="Verdana" panose="020B0604030504040204" pitchFamily="34" charset="0"/>
                          <a:ea typeface="Verdana" panose="020B0604030504040204" pitchFamily="34" charset="0"/>
                          <a:cs typeface="+mn-cs"/>
                        </a:rPr>
                        <a:t>The aim is also to build on work already undertaken, to establish a community multi-disciplinary diabetes service to deliver specialist care for more complex patients.</a:t>
                      </a:r>
                    </a:p>
                  </a:txBody>
                  <a:tcPr marL="104395" marR="104395" marT="52197" marB="52197"/>
                </a:tc>
                <a:tc hMerge="1">
                  <a:txBody>
                    <a:bodyPr/>
                    <a:lstStyle/>
                    <a:p>
                      <a:endParaRPr lang="en-GB"/>
                    </a:p>
                  </a:txBody>
                  <a:tcPr/>
                </a:tc>
                <a:tc hMerge="1">
                  <a:txBody>
                    <a:bodyPr/>
                    <a:lstStyle/>
                    <a:p>
                      <a:endParaRPr lang="en-GB" dirty="0"/>
                    </a:p>
                  </a:txBody>
                  <a:tcPr/>
                </a:tc>
                <a:extLst>
                  <a:ext uri="{0D108BD9-81ED-4DB2-BD59-A6C34878D82A}">
                    <a16:rowId xmlns:a16="http://schemas.microsoft.com/office/drawing/2014/main" val="3284688335"/>
                  </a:ext>
                </a:extLst>
              </a:tr>
              <a:tr h="295759">
                <a:tc gridSpan="3">
                  <a:txBody>
                    <a:bodyPr/>
                    <a:lstStyle/>
                    <a:p>
                      <a:pPr algn="just"/>
                      <a:r>
                        <a:rPr lang="en-GB" sz="1800" b="1" dirty="0">
                          <a:latin typeface="Verdana" panose="020B0604030504040204" pitchFamily="34" charset="0"/>
                          <a:ea typeface="Verdana" panose="020B0604030504040204" pitchFamily="34" charset="0"/>
                        </a:rPr>
                        <a:t>Baseline Information</a:t>
                      </a:r>
                    </a:p>
                  </a:txBody>
                  <a:tcPr marL="104395" marR="104395" marT="52197" marB="52197" anchor="ctr"/>
                </a:tc>
                <a:tc hMerge="1">
                  <a:txBody>
                    <a:bodyPr/>
                    <a:lstStyle/>
                    <a:p>
                      <a:endParaRPr/>
                    </a:p>
                  </a:txBody>
                  <a:tcPr marL="91441" marR="91441" anchor="ctr"/>
                </a:tc>
                <a:tc hMerge="1">
                  <a:txBody>
                    <a:bodyPr/>
                    <a:lstStyle/>
                    <a:p>
                      <a:pPr algn="just"/>
                      <a:endParaRPr lang="en-GB" sz="1050" b="1" dirty="0">
                        <a:latin typeface="Verdana" panose="020B0604030504040204" pitchFamily="34" charset="0"/>
                        <a:ea typeface="Verdana" panose="020B0604030504040204" pitchFamily="34" charset="0"/>
                      </a:endParaRPr>
                    </a:p>
                  </a:txBody>
                  <a:tcPr marL="91441" marR="91441" anchor="ctr"/>
                </a:tc>
                <a:extLst>
                  <a:ext uri="{0D108BD9-81ED-4DB2-BD59-A6C34878D82A}">
                    <a16:rowId xmlns:a16="http://schemas.microsoft.com/office/drawing/2014/main" val="2252713284"/>
                  </a:ext>
                </a:extLst>
              </a:tr>
              <a:tr h="311449">
                <a:tc>
                  <a:txBody>
                    <a:bodyPr/>
                    <a:lstStyle/>
                    <a:p>
                      <a:pPr algn="just"/>
                      <a:r>
                        <a:rPr lang="en-GB" sz="1800" b="1" dirty="0">
                          <a:latin typeface="Verdana" panose="020B0604030504040204" pitchFamily="34" charset="0"/>
                          <a:ea typeface="Verdana" panose="020B0604030504040204" pitchFamily="34" charset="0"/>
                        </a:rPr>
                        <a:t>#</a:t>
                      </a:r>
                    </a:p>
                  </a:txBody>
                  <a:tcPr marL="104395" marR="104395" marT="52197" marB="52197" anchor="ctr"/>
                </a:tc>
                <a:tc>
                  <a:txBody>
                    <a:bodyPr/>
                    <a:lstStyle/>
                    <a:p>
                      <a:pPr algn="just"/>
                      <a:r>
                        <a:rPr lang="en-GB" sz="1800" b="1" dirty="0">
                          <a:latin typeface="Verdana" panose="020B0604030504040204" pitchFamily="34" charset="0"/>
                          <a:ea typeface="Verdana" panose="020B0604030504040204" pitchFamily="34" charset="0"/>
                        </a:rPr>
                        <a:t>Enabling Action</a:t>
                      </a:r>
                    </a:p>
                  </a:txBody>
                  <a:tcPr marL="104395" marR="104395" marT="52197" marB="52197" anchor="ctr"/>
                </a:tc>
                <a:tc>
                  <a:txBody>
                    <a:bodyPr/>
                    <a:lstStyle/>
                    <a:p>
                      <a:pPr algn="just"/>
                      <a:r>
                        <a:rPr lang="en-GB" sz="1800" b="1" dirty="0">
                          <a:latin typeface="Verdana" panose="020B0604030504040204" pitchFamily="34" charset="0"/>
                          <a:ea typeface="Verdana" panose="020B0604030504040204" pitchFamily="34" charset="0"/>
                        </a:rPr>
                        <a:t>Current position (July 2025)</a:t>
                      </a:r>
                    </a:p>
                  </a:txBody>
                  <a:tcPr marL="104395" marR="104395" marT="52197" marB="52197" anchor="ctr"/>
                </a:tc>
                <a:extLst>
                  <a:ext uri="{0D108BD9-81ED-4DB2-BD59-A6C34878D82A}">
                    <a16:rowId xmlns:a16="http://schemas.microsoft.com/office/drawing/2014/main" val="271302750"/>
                  </a:ext>
                </a:extLst>
              </a:tr>
              <a:tr h="4613765">
                <a:tc>
                  <a:txBody>
                    <a:bodyPr/>
                    <a:lstStyle/>
                    <a:p>
                      <a:pPr marL="0" lvl="0" indent="0" algn="ctr">
                        <a:lnSpc>
                          <a:spcPct val="100000"/>
                        </a:lnSpc>
                        <a:buNone/>
                      </a:pPr>
                      <a:r>
                        <a:rPr lang="en-US" sz="2000" dirty="0">
                          <a:latin typeface="Verdana" panose="020B0604030504040204" pitchFamily="34" charset="0"/>
                          <a:ea typeface="Verdana" panose="020B0604030504040204" pitchFamily="34" charset="0"/>
                        </a:rPr>
                        <a:t>27</a:t>
                      </a:r>
                    </a:p>
                  </a:txBody>
                  <a:tcPr marL="73946" marR="73946" marT="36972" marB="36972"/>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800" b="0" i="0" u="none" strike="noStrike" noProof="0" dirty="0">
                          <a:effectLst/>
                          <a:latin typeface="Verdana" panose="020B0604030504040204" pitchFamily="34" charset="0"/>
                          <a:ea typeface="Verdana" panose="020B0604030504040204" pitchFamily="34" charset="0"/>
                        </a:rPr>
                        <a:t>Ensure progress with the implementation of Value &amp; Sustainability Board High Value High Impact pathway - Diabetes</a:t>
                      </a:r>
                      <a:endParaRPr lang="en-US" sz="1800" dirty="0">
                        <a:latin typeface="Verdana" panose="020B0604030504040204" pitchFamily="34" charset="0"/>
                        <a:ea typeface="Verdana" panose="020B0604030504040204" pitchFamily="34" charset="0"/>
                      </a:endParaRPr>
                    </a:p>
                  </a:txBody>
                  <a:tcPr marL="73946" marR="73946" marT="36972" marB="36972"/>
                </a:tc>
                <a:tc>
                  <a:txBody>
                    <a:bodyPr/>
                    <a:lstStyle/>
                    <a:p>
                      <a:r>
                        <a:rPr lang="en-GB" sz="1800" b="0" i="0" kern="1200" dirty="0">
                          <a:solidFill>
                            <a:schemeClr val="dk1"/>
                          </a:solidFill>
                          <a:effectLst/>
                          <a:latin typeface="Verdana" panose="020B0604030504040204" pitchFamily="34" charset="0"/>
                          <a:ea typeface="Verdana" panose="020B0604030504040204" pitchFamily="34" charset="0"/>
                          <a:cs typeface="+mn-cs"/>
                        </a:rPr>
                        <a:t>To deliver this agenda, performance against the Care Standards is key, with particular focus on improving the reporting against the Care Standards elements, particularly in relation Type 1 diabetes. Performance against the eight Care Standards is measured via the National Diabetes Audit tool, which is fed by the Audit+ digital system; only data held in GP records is uploaded and so secondary care data is not included. A robust digital solution will be explored so that a more accurate performance position can be demonstrated, as the Health Board’s performance position (as per Ministerial Delivery Expectations Trajectories) is much higher than nationally reported.</a:t>
                      </a:r>
                    </a:p>
                    <a:p>
                      <a:r>
                        <a:rPr lang="en-GB" sz="1800" b="0" i="0" kern="1200" dirty="0">
                          <a:solidFill>
                            <a:schemeClr val="dk1"/>
                          </a:solidFill>
                          <a:effectLst/>
                          <a:latin typeface="Verdana" panose="020B0604030504040204" pitchFamily="34" charset="0"/>
                          <a:ea typeface="Verdana" panose="020B0604030504040204" pitchFamily="34" charset="0"/>
                          <a:cs typeface="+mn-cs"/>
                        </a:rPr>
                        <a:t>In terms of cluster development, the Health Board’s largest GP practice has enrolled in a pilot for patients to have urine home testing pilot (Urine albumin), with the initial engagement and compliance rates being extremely positive. Each cluster now has a dedicated secondary care consultant from whom advice and expertise can be sought for more complex patients.</a:t>
                      </a:r>
                    </a:p>
                    <a:p>
                      <a:r>
                        <a:rPr lang="en-GB" sz="1800" b="0" i="0" kern="1200" dirty="0">
                          <a:solidFill>
                            <a:schemeClr val="dk1"/>
                          </a:solidFill>
                          <a:effectLst/>
                          <a:latin typeface="Verdana" panose="020B0604030504040204" pitchFamily="34" charset="0"/>
                          <a:ea typeface="Verdana" panose="020B0604030504040204" pitchFamily="34" charset="0"/>
                          <a:cs typeface="+mn-cs"/>
                        </a:rPr>
                        <a:t>Through the Primary Care Academy, a Diabetes Training Programme is offered to general practice with scoping/planning training for HCSWs.</a:t>
                      </a:r>
                    </a:p>
                  </a:txBody>
                  <a:tcPr marL="104395" marR="104395" marT="52197" marB="52197"/>
                </a:tc>
                <a:extLst>
                  <a:ext uri="{0D108BD9-81ED-4DB2-BD59-A6C34878D82A}">
                    <a16:rowId xmlns:a16="http://schemas.microsoft.com/office/drawing/2014/main" val="584384461"/>
                  </a:ext>
                </a:extLst>
              </a:tr>
              <a:tr h="1017537">
                <a:tc>
                  <a:txBody>
                    <a:bodyPr/>
                    <a:lstStyle/>
                    <a:p>
                      <a:pPr marL="0" lvl="0" indent="0" algn="ctr">
                        <a:lnSpc>
                          <a:spcPct val="100000"/>
                        </a:lnSpc>
                        <a:buNone/>
                      </a:pPr>
                      <a:r>
                        <a:rPr lang="en-US" sz="2000" dirty="0">
                          <a:latin typeface="Verdana" panose="020B0604030504040204" pitchFamily="34" charset="0"/>
                          <a:ea typeface="Verdana" panose="020B0604030504040204" pitchFamily="34" charset="0"/>
                        </a:rPr>
                        <a:t>28</a:t>
                      </a:r>
                    </a:p>
                  </a:txBody>
                  <a:tcPr marL="73946" marR="73946" marT="36972" marB="36972"/>
                </a:tc>
                <a:tc>
                  <a:txBody>
                    <a:bodyPr/>
                    <a:lstStyle/>
                    <a:p>
                      <a:pPr marL="0" lvl="0" indent="0">
                        <a:lnSpc>
                          <a:spcPct val="100000"/>
                        </a:lnSpc>
                        <a:buNone/>
                      </a:pPr>
                      <a:r>
                        <a:rPr lang="en-US" sz="1800" b="0" i="0" u="none" strike="noStrike" noProof="0" dirty="0">
                          <a:effectLst/>
                          <a:latin typeface="Verdana" panose="020B0604030504040204" pitchFamily="34" charset="0"/>
                          <a:ea typeface="Verdana" panose="020B0604030504040204" pitchFamily="34" charset="0"/>
                        </a:rPr>
                        <a:t>Ensure progress with the implementation of Value &amp; Sustainability Board High Value High Impact pathway - Bone Health</a:t>
                      </a:r>
                      <a:endParaRPr lang="en-US" sz="1800" dirty="0">
                        <a:latin typeface="Verdana" panose="020B0604030504040204" pitchFamily="34" charset="0"/>
                        <a:ea typeface="Verdana" panose="020B0604030504040204" pitchFamily="34" charset="0"/>
                      </a:endParaRPr>
                    </a:p>
                  </a:txBody>
                  <a:tcPr marL="73946" marR="73946" marT="36972" marB="36972"/>
                </a:tc>
                <a:tc>
                  <a:txBody>
                    <a:bodyPr/>
                    <a:lstStyle/>
                    <a:p>
                      <a:pPr algn="just"/>
                      <a:r>
                        <a:rPr lang="en-GB" sz="1800" dirty="0">
                          <a:solidFill>
                            <a:srgbClr val="FF0000"/>
                          </a:solidFill>
                          <a:latin typeface="Verdana" panose="020B0604030504040204" pitchFamily="34" charset="0"/>
                          <a:ea typeface="Verdana" panose="020B0604030504040204" pitchFamily="34" charset="0"/>
                        </a:rPr>
                        <a:t>Duplicate of EA.13</a:t>
                      </a:r>
                    </a:p>
                  </a:txBody>
                  <a:tcPr marL="104395" marR="104395" marT="52197" marB="52197"/>
                </a:tc>
                <a:extLst>
                  <a:ext uri="{0D108BD9-81ED-4DB2-BD59-A6C34878D82A}">
                    <a16:rowId xmlns:a16="http://schemas.microsoft.com/office/drawing/2014/main" val="4171849007"/>
                  </a:ext>
                </a:extLst>
              </a:tr>
              <a:tr h="1017537">
                <a:tc>
                  <a:txBody>
                    <a:bodyPr/>
                    <a:lstStyle/>
                    <a:p>
                      <a:pPr marL="0" lvl="0" indent="0" algn="ctr">
                        <a:lnSpc>
                          <a:spcPct val="100000"/>
                        </a:lnSpc>
                        <a:buNone/>
                      </a:pPr>
                      <a:r>
                        <a:rPr lang="en-US" sz="2000" dirty="0">
                          <a:latin typeface="Verdana" panose="020B0604030504040204" pitchFamily="34" charset="0"/>
                          <a:ea typeface="Verdana" panose="020B0604030504040204" pitchFamily="34" charset="0"/>
                        </a:rPr>
                        <a:t>29</a:t>
                      </a:r>
                    </a:p>
                  </a:txBody>
                  <a:tcPr marL="73946" marR="73946" marT="36972" marB="36972"/>
                </a:tc>
                <a:tc>
                  <a:txBody>
                    <a:bodyPr/>
                    <a:lstStyle/>
                    <a:p>
                      <a:pPr marL="0" lvl="0" indent="0">
                        <a:lnSpc>
                          <a:spcPct val="100000"/>
                        </a:lnSpc>
                        <a:buNone/>
                      </a:pPr>
                      <a:r>
                        <a:rPr lang="en-US" sz="1800" b="0" i="0" u="none" strike="noStrike" kern="1200" noProof="0" dirty="0">
                          <a:solidFill>
                            <a:schemeClr val="dk1"/>
                          </a:solidFill>
                          <a:effectLst/>
                          <a:latin typeface="Verdana" panose="020B0604030504040204" pitchFamily="34" charset="0"/>
                          <a:ea typeface="Verdana" panose="020B0604030504040204" pitchFamily="34" charset="0"/>
                          <a:cs typeface="+mn-cs"/>
                        </a:rPr>
                        <a:t>Ensure progress with the implementation of Value &amp; Sustainability Board High Value High Impact pathway - Arthroplasty (Hip &amp; Knee)</a:t>
                      </a:r>
                      <a:endParaRPr lang="en-US" sz="1800" b="0" i="0" u="none" strike="noStrike" kern="1200" dirty="0">
                        <a:solidFill>
                          <a:schemeClr val="dk1"/>
                        </a:solidFill>
                        <a:effectLst/>
                        <a:latin typeface="Verdana" panose="020B0604030504040204" pitchFamily="34" charset="0"/>
                        <a:ea typeface="Verdana" panose="020B0604030504040204" pitchFamily="34" charset="0"/>
                        <a:cs typeface="+mn-cs"/>
                      </a:endParaRPr>
                    </a:p>
                  </a:txBody>
                  <a:tcPr marL="73946" marR="73946" marT="36972" marB="36972"/>
                </a:tc>
                <a:tc>
                  <a:txBody>
                    <a:bodyPr/>
                    <a:lstStyle/>
                    <a:p>
                      <a:pPr marL="0" marR="0" lvl="0" indent="0" algn="just" defTabSz="685800" rtl="0" eaLnBrk="1" fontAlgn="auto" latinLnBrk="0" hangingPunct="1">
                        <a:lnSpc>
                          <a:spcPct val="100000"/>
                        </a:lnSpc>
                        <a:spcBef>
                          <a:spcPts val="0"/>
                        </a:spcBef>
                        <a:spcAft>
                          <a:spcPts val="0"/>
                        </a:spcAft>
                        <a:buClrTx/>
                        <a:buSzTx/>
                        <a:buFontTx/>
                        <a:buNone/>
                        <a:tabLst/>
                        <a:defRPr/>
                      </a:pPr>
                      <a:r>
                        <a:rPr lang="en-GB" sz="1800" dirty="0">
                          <a:solidFill>
                            <a:srgbClr val="FF0000"/>
                          </a:solidFill>
                          <a:latin typeface="Verdana" panose="020B0604030504040204" pitchFamily="34" charset="0"/>
                          <a:ea typeface="Verdana" panose="020B0604030504040204" pitchFamily="34" charset="0"/>
                        </a:rPr>
                        <a:t>Duplicate of EA.13</a:t>
                      </a:r>
                    </a:p>
                    <a:p>
                      <a:pPr algn="just"/>
                      <a:endParaRPr lang="en-GB" sz="1800" dirty="0">
                        <a:solidFill>
                          <a:srgbClr val="FF0000"/>
                        </a:solidFill>
                        <a:latin typeface="Verdana" panose="020B0604030504040204" pitchFamily="34" charset="0"/>
                        <a:ea typeface="Verdana" panose="020B0604030504040204" pitchFamily="34" charset="0"/>
                      </a:endParaRPr>
                    </a:p>
                  </a:txBody>
                  <a:tcPr marL="104395" marR="104395" marT="52197" marB="52197"/>
                </a:tc>
                <a:extLst>
                  <a:ext uri="{0D108BD9-81ED-4DB2-BD59-A6C34878D82A}">
                    <a16:rowId xmlns:a16="http://schemas.microsoft.com/office/drawing/2014/main" val="152904595"/>
                  </a:ext>
                </a:extLst>
              </a:tr>
            </a:tbl>
          </a:graphicData>
        </a:graphic>
      </p:graphicFrame>
    </p:spTree>
    <p:extLst>
      <p:ext uri="{BB962C8B-B14F-4D97-AF65-F5344CB8AC3E}">
        <p14:creationId xmlns:p14="http://schemas.microsoft.com/office/powerpoint/2010/main" val="1082428894"/>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EC96E55-4F41-8BE2-50CB-62958E2C7CE1}"/>
            </a:ext>
          </a:extLst>
        </p:cNvPr>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57ADE3B7-F4C2-1688-B8C3-FA39E3765BB2}"/>
              </a:ext>
            </a:extLst>
          </p:cNvPr>
          <p:cNvSpPr>
            <a:spLocks noGrp="1"/>
          </p:cNvSpPr>
          <p:nvPr>
            <p:ph type="sldNum" sz="quarter" idx="12"/>
          </p:nvPr>
        </p:nvSpPr>
        <p:spPr/>
        <p:txBody>
          <a:bodyPr/>
          <a:lstStyle/>
          <a:p>
            <a:pPr defTabSz="521964">
              <a:defRPr/>
            </a:pPr>
            <a:fld id="{1B571774-39BD-4D3C-8315-35C0B43D4F9A}" type="slidenum">
              <a:rPr lang="en-GB">
                <a:solidFill>
                  <a:prstClr val="black">
                    <a:tint val="82000"/>
                  </a:prstClr>
                </a:solidFill>
                <a:latin typeface="Aptos" panose="02110004020202020204"/>
              </a:rPr>
              <a:pPr defTabSz="521964">
                <a:defRPr/>
              </a:pPr>
              <a:t>71</a:t>
            </a:fld>
            <a:endParaRPr lang="en-GB">
              <a:solidFill>
                <a:prstClr val="black">
                  <a:tint val="82000"/>
                </a:prstClr>
              </a:solidFill>
              <a:latin typeface="Aptos" panose="02110004020202020204"/>
            </a:endParaRPr>
          </a:p>
        </p:txBody>
      </p:sp>
      <p:graphicFrame>
        <p:nvGraphicFramePr>
          <p:cNvPr id="6" name="Table 5">
            <a:extLst>
              <a:ext uri="{FF2B5EF4-FFF2-40B4-BE49-F238E27FC236}">
                <a16:creationId xmlns:a16="http://schemas.microsoft.com/office/drawing/2014/main" id="{4DD2C140-EB5F-B62F-5C3A-415CA3BAA139}"/>
              </a:ext>
            </a:extLst>
          </p:cNvPr>
          <p:cNvGraphicFramePr>
            <a:graphicFrameLocks noGrp="1"/>
          </p:cNvGraphicFramePr>
          <p:nvPr>
            <p:extLst>
              <p:ext uri="{D42A27DB-BD31-4B8C-83A1-F6EECF244321}">
                <p14:modId xmlns:p14="http://schemas.microsoft.com/office/powerpoint/2010/main" val="1777684523"/>
              </p:ext>
            </p:extLst>
          </p:nvPr>
        </p:nvGraphicFramePr>
        <p:xfrm>
          <a:off x="146844" y="168276"/>
          <a:ext cx="19812000" cy="9680221"/>
        </p:xfrm>
        <a:graphic>
          <a:graphicData uri="http://schemas.openxmlformats.org/drawingml/2006/table">
            <a:tbl>
              <a:tblPr firstRow="1" bandRow="1">
                <a:tableStyleId>{5C22544A-7EE6-4342-B048-85BDC9FD1C3A}</a:tableStyleId>
              </a:tblPr>
              <a:tblGrid>
                <a:gridCol w="1170834">
                  <a:extLst>
                    <a:ext uri="{9D8B030D-6E8A-4147-A177-3AD203B41FA5}">
                      <a16:colId xmlns:a16="http://schemas.microsoft.com/office/drawing/2014/main" val="660515521"/>
                    </a:ext>
                  </a:extLst>
                </a:gridCol>
                <a:gridCol w="7671606">
                  <a:extLst>
                    <a:ext uri="{9D8B030D-6E8A-4147-A177-3AD203B41FA5}">
                      <a16:colId xmlns:a16="http://schemas.microsoft.com/office/drawing/2014/main" val="2140326874"/>
                    </a:ext>
                  </a:extLst>
                </a:gridCol>
                <a:gridCol w="10969560">
                  <a:extLst>
                    <a:ext uri="{9D8B030D-6E8A-4147-A177-3AD203B41FA5}">
                      <a16:colId xmlns:a16="http://schemas.microsoft.com/office/drawing/2014/main" val="648896705"/>
                    </a:ext>
                  </a:extLst>
                </a:gridCol>
              </a:tblGrid>
              <a:tr h="385597">
                <a:tc gridSpan="3">
                  <a:txBody>
                    <a:bodyPr/>
                    <a:lstStyle/>
                    <a:p>
                      <a:r>
                        <a:rPr lang="en-GB" sz="1800" dirty="0">
                          <a:latin typeface="Verdana" panose="020B0604030504040204" pitchFamily="34" charset="0"/>
                          <a:ea typeface="Verdana" panose="020B0604030504040204" pitchFamily="34" charset="0"/>
                        </a:rPr>
                        <a:t>Improving Value Optimising Outcomes and Minimising Variation</a:t>
                      </a:r>
                    </a:p>
                  </a:txBody>
                  <a:tcPr marL="104395" marR="104395" marT="52197" marB="52197"/>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3969127485"/>
                  </a:ext>
                </a:extLst>
              </a:tr>
              <a:tr h="443657">
                <a:tc gridSpan="3">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800" b="1" dirty="0">
                          <a:latin typeface="Verdana" panose="020B0604030504040204" pitchFamily="34" charset="0"/>
                          <a:ea typeface="Verdana" panose="020B0604030504040204" pitchFamily="34" charset="0"/>
                          <a:cs typeface="+mn-lt"/>
                        </a:rPr>
                        <a:t>Support improvements in outcomes, effectiveness, and value, through optimising how resources are utilised and focus on improving outcomes</a:t>
                      </a:r>
                      <a:endParaRPr lang="en-GB" sz="1800" b="1" dirty="0">
                        <a:latin typeface="Verdana" panose="020B0604030504040204" pitchFamily="34" charset="0"/>
                        <a:ea typeface="Verdana" panose="020B0604030504040204" pitchFamily="34" charset="0"/>
                      </a:endParaRPr>
                    </a:p>
                  </a:txBody>
                  <a:tcPr marL="104395" marR="104395" marT="52197" marB="52197"/>
                </a:tc>
                <a:tc hMerge="1">
                  <a:txBody>
                    <a:bodyPr/>
                    <a:lstStyle/>
                    <a:p>
                      <a:endParaRPr lang="en-GB"/>
                    </a:p>
                  </a:txBody>
                  <a:tcPr/>
                </a:tc>
                <a:tc hMerge="1">
                  <a:txBody>
                    <a:bodyPr/>
                    <a:lstStyle/>
                    <a:p>
                      <a:endParaRPr lang="en-GB" dirty="0"/>
                    </a:p>
                  </a:txBody>
                  <a:tcPr/>
                </a:tc>
                <a:extLst>
                  <a:ext uri="{0D108BD9-81ED-4DB2-BD59-A6C34878D82A}">
                    <a16:rowId xmlns:a16="http://schemas.microsoft.com/office/drawing/2014/main" val="4223790837"/>
                  </a:ext>
                </a:extLst>
              </a:tr>
              <a:tr h="1131145">
                <a:tc gridSpan="3">
                  <a:txBody>
                    <a:bodyPr/>
                    <a:lstStyle/>
                    <a:p>
                      <a:r>
                        <a:rPr kumimoji="0" lang="en-GB" sz="1800" b="0"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mn-cs"/>
                        </a:rPr>
                        <a:t>The Health Board Digital Strategy  (approved 2025) sets out how we will deliver service driven transformation by cultivating a collaborative and inclusive digital culture. This will underpin the organisational ambitions and deliver tangible benefits to every citizen and colleague, whilst supporting and sustaining our high-quality organisation. The aspiration is for the Health board to become a UK exemplar for digital, technology and data innovation in health and care.</a:t>
                      </a:r>
                      <a:endParaRPr lang="en-GB" sz="1800" b="0" i="0" kern="1200" dirty="0">
                        <a:solidFill>
                          <a:schemeClr val="dk1"/>
                        </a:solidFill>
                        <a:effectLst/>
                        <a:latin typeface="Verdana" panose="020B0604030504040204" pitchFamily="34" charset="0"/>
                        <a:ea typeface="Verdana" panose="020B0604030504040204" pitchFamily="34" charset="0"/>
                        <a:cs typeface="+mn-cs"/>
                      </a:endParaRPr>
                    </a:p>
                  </a:txBody>
                  <a:tcPr marL="104395" marR="104395" marT="52197" marB="52197"/>
                </a:tc>
                <a:tc hMerge="1">
                  <a:txBody>
                    <a:bodyPr/>
                    <a:lstStyle/>
                    <a:p>
                      <a:endParaRPr lang="en-GB"/>
                    </a:p>
                  </a:txBody>
                  <a:tcPr/>
                </a:tc>
                <a:tc hMerge="1">
                  <a:txBody>
                    <a:bodyPr/>
                    <a:lstStyle/>
                    <a:p>
                      <a:endParaRPr lang="en-GB" dirty="0"/>
                    </a:p>
                  </a:txBody>
                  <a:tcPr/>
                </a:tc>
                <a:extLst>
                  <a:ext uri="{0D108BD9-81ED-4DB2-BD59-A6C34878D82A}">
                    <a16:rowId xmlns:a16="http://schemas.microsoft.com/office/drawing/2014/main" val="3284688335"/>
                  </a:ext>
                </a:extLst>
              </a:tr>
              <a:tr h="359354">
                <a:tc gridSpan="3">
                  <a:txBody>
                    <a:bodyPr/>
                    <a:lstStyle/>
                    <a:p>
                      <a:pPr algn="just"/>
                      <a:r>
                        <a:rPr lang="en-GB" sz="1800" b="1" dirty="0">
                          <a:latin typeface="Verdana" panose="020B0604030504040204" pitchFamily="34" charset="0"/>
                          <a:ea typeface="Verdana" panose="020B0604030504040204" pitchFamily="34" charset="0"/>
                        </a:rPr>
                        <a:t>Baseline Information</a:t>
                      </a:r>
                    </a:p>
                  </a:txBody>
                  <a:tcPr marL="104395" marR="104395" marT="52197" marB="52197"/>
                </a:tc>
                <a:tc hMerge="1">
                  <a:txBody>
                    <a:bodyPr/>
                    <a:lstStyle/>
                    <a:p>
                      <a:endParaRPr/>
                    </a:p>
                  </a:txBody>
                  <a:tcPr marL="91441" marR="91441" anchor="ctr"/>
                </a:tc>
                <a:tc hMerge="1">
                  <a:txBody>
                    <a:bodyPr/>
                    <a:lstStyle/>
                    <a:p>
                      <a:pPr algn="just"/>
                      <a:endParaRPr lang="en-GB" sz="1050" b="1" dirty="0">
                        <a:latin typeface="Verdana" panose="020B0604030504040204" pitchFamily="34" charset="0"/>
                        <a:ea typeface="Verdana" panose="020B0604030504040204" pitchFamily="34" charset="0"/>
                      </a:endParaRPr>
                    </a:p>
                  </a:txBody>
                  <a:tcPr marL="91441" marR="91441" anchor="ctr"/>
                </a:tc>
                <a:extLst>
                  <a:ext uri="{0D108BD9-81ED-4DB2-BD59-A6C34878D82A}">
                    <a16:rowId xmlns:a16="http://schemas.microsoft.com/office/drawing/2014/main" val="2252713284"/>
                  </a:ext>
                </a:extLst>
              </a:tr>
              <a:tr h="359354">
                <a:tc>
                  <a:txBody>
                    <a:bodyPr/>
                    <a:lstStyle/>
                    <a:p>
                      <a:pPr algn="just"/>
                      <a:r>
                        <a:rPr lang="en-GB" sz="1800" b="1" dirty="0">
                          <a:latin typeface="Verdana" panose="020B0604030504040204" pitchFamily="34" charset="0"/>
                          <a:ea typeface="Verdana" panose="020B0604030504040204" pitchFamily="34" charset="0"/>
                        </a:rPr>
                        <a:t>#</a:t>
                      </a:r>
                    </a:p>
                  </a:txBody>
                  <a:tcPr marL="104395" marR="104395" marT="52197" marB="52197"/>
                </a:tc>
                <a:tc>
                  <a:txBody>
                    <a:bodyPr/>
                    <a:lstStyle/>
                    <a:p>
                      <a:pPr algn="just"/>
                      <a:r>
                        <a:rPr lang="en-GB" sz="1800" b="1" dirty="0">
                          <a:latin typeface="Verdana" panose="020B0604030504040204" pitchFamily="34" charset="0"/>
                          <a:ea typeface="Verdana" panose="020B0604030504040204" pitchFamily="34" charset="0"/>
                        </a:rPr>
                        <a:t>Enabling Action</a:t>
                      </a:r>
                    </a:p>
                  </a:txBody>
                  <a:tcPr marL="104395" marR="104395" marT="52197" marB="52197"/>
                </a:tc>
                <a:tc>
                  <a:txBody>
                    <a:bodyPr/>
                    <a:lstStyle/>
                    <a:p>
                      <a:pPr algn="just"/>
                      <a:r>
                        <a:rPr lang="en-GB" sz="1800" b="1" dirty="0">
                          <a:latin typeface="Verdana" panose="020B0604030504040204" pitchFamily="34" charset="0"/>
                          <a:ea typeface="Verdana" panose="020B0604030504040204" pitchFamily="34" charset="0"/>
                        </a:rPr>
                        <a:t>Current position (July 2025)</a:t>
                      </a:r>
                    </a:p>
                  </a:txBody>
                  <a:tcPr marL="104395" marR="104395" marT="52197" marB="52197"/>
                </a:tc>
                <a:extLst>
                  <a:ext uri="{0D108BD9-81ED-4DB2-BD59-A6C34878D82A}">
                    <a16:rowId xmlns:a16="http://schemas.microsoft.com/office/drawing/2014/main" val="271302750"/>
                  </a:ext>
                </a:extLst>
              </a:tr>
              <a:tr h="930335">
                <a:tc>
                  <a:txBody>
                    <a:bodyPr/>
                    <a:lstStyle/>
                    <a:p>
                      <a:pPr marL="0" lvl="0" indent="0" algn="ctr">
                        <a:lnSpc>
                          <a:spcPct val="100000"/>
                        </a:lnSpc>
                        <a:buNone/>
                      </a:pPr>
                      <a:r>
                        <a:rPr lang="en-US" sz="2000" dirty="0">
                          <a:latin typeface="Verdana" panose="020B0604030504040204" pitchFamily="34" charset="0"/>
                          <a:ea typeface="Verdana" panose="020B0604030504040204" pitchFamily="34" charset="0"/>
                        </a:rPr>
                        <a:t>30</a:t>
                      </a:r>
                    </a:p>
                  </a:txBody>
                  <a:tcPr marL="73946" marR="73946" marT="36972" marB="36972"/>
                </a:tc>
                <a:tc>
                  <a:txBody>
                    <a:bodyPr/>
                    <a:lstStyle/>
                    <a:p>
                      <a:pPr marL="0" lvl="0" indent="0">
                        <a:lnSpc>
                          <a:spcPct val="100000"/>
                        </a:lnSpc>
                        <a:buNone/>
                      </a:pPr>
                      <a:r>
                        <a:rPr lang="en-US" sz="1800" b="0" i="0" u="none" strike="noStrike" noProof="0" dirty="0">
                          <a:effectLst/>
                          <a:latin typeface="Verdana" panose="020B0604030504040204" pitchFamily="34" charset="0"/>
                          <a:ea typeface="Verdana" panose="020B0604030504040204" pitchFamily="34" charset="0"/>
                        </a:rPr>
                        <a:t>Ensure implementation of national digital priorities, specifically the implementation of the digital maternity system, and NHS Wales app.</a:t>
                      </a:r>
                      <a:endParaRPr lang="en-US" sz="1800" dirty="0">
                        <a:latin typeface="Verdana" panose="020B0604030504040204" pitchFamily="34" charset="0"/>
                        <a:ea typeface="Verdana" panose="020B0604030504040204" pitchFamily="34" charset="0"/>
                      </a:endParaRPr>
                    </a:p>
                  </a:txBody>
                  <a:tcPr marL="73946" marR="73946" marT="36972" marB="36972"/>
                </a:tc>
                <a:tc rowSpan="3">
                  <a:txBody>
                    <a:bodyPr/>
                    <a:lstStyle/>
                    <a:p>
                      <a:r>
                        <a:rPr lang="en-GB" sz="1800" b="0" i="0" kern="1200" dirty="0">
                          <a:solidFill>
                            <a:schemeClr val="dk1"/>
                          </a:solidFill>
                          <a:effectLst/>
                          <a:latin typeface="Verdana" panose="020B0604030504040204" pitchFamily="34" charset="0"/>
                          <a:ea typeface="Verdana" panose="020B0604030504040204" pitchFamily="34" charset="0"/>
                          <a:cs typeface="+mn-cs"/>
                        </a:rPr>
                        <a:t>All national digital priorities have been included in the Annual Plan 25/26 – see Digital Delivery Actions.</a:t>
                      </a:r>
                    </a:p>
                    <a:p>
                      <a:endParaRPr lang="en-GB" sz="1800" b="0" i="0" kern="1200" dirty="0">
                        <a:solidFill>
                          <a:schemeClr val="dk1"/>
                        </a:solidFill>
                        <a:effectLst/>
                        <a:latin typeface="Verdana" panose="020B0604030504040204" pitchFamily="34" charset="0"/>
                        <a:ea typeface="Verdana" panose="020B0604030504040204" pitchFamily="34" charset="0"/>
                        <a:cs typeface="+mn-cs"/>
                      </a:endParaRPr>
                    </a:p>
                    <a:p>
                      <a:pPr marL="171450" indent="-171450">
                        <a:buFont typeface="Arial" panose="020B0604020202020204" pitchFamily="34" charset="0"/>
                        <a:buChar char="•"/>
                      </a:pPr>
                      <a:r>
                        <a:rPr lang="en-GB" sz="1800" b="0" i="0" kern="1200" dirty="0">
                          <a:solidFill>
                            <a:schemeClr val="dk1"/>
                          </a:solidFill>
                          <a:effectLst/>
                          <a:latin typeface="Verdana" panose="020B0604030504040204" pitchFamily="34" charset="0"/>
                          <a:ea typeface="Verdana" panose="020B0604030504040204" pitchFamily="34" charset="0"/>
                          <a:cs typeface="+mn-cs"/>
                        </a:rPr>
                        <a:t>Digital Maternity - The local business case has been approved by Welsh Government, recruitment and planning is underway. The inaugural local project board took place on 2nd June.</a:t>
                      </a:r>
                    </a:p>
                    <a:p>
                      <a:pPr marL="171450" indent="-171450">
                        <a:buFont typeface="Arial" panose="020B0604020202020204" pitchFamily="34" charset="0"/>
                        <a:buChar char="•"/>
                      </a:pPr>
                      <a:endParaRPr lang="en-GB" sz="1800" b="0" i="0" kern="1200" dirty="0">
                        <a:solidFill>
                          <a:schemeClr val="dk1"/>
                        </a:solidFill>
                        <a:effectLst/>
                        <a:latin typeface="Verdana" panose="020B0604030504040204" pitchFamily="34" charset="0"/>
                        <a:ea typeface="Verdana" panose="020B0604030504040204" pitchFamily="34" charset="0"/>
                        <a:cs typeface="+mn-cs"/>
                      </a:endParaRPr>
                    </a:p>
                    <a:p>
                      <a:pPr marL="171450" indent="-171450">
                        <a:buFont typeface="Arial" panose="020B0604020202020204" pitchFamily="34" charset="0"/>
                        <a:buChar char="•"/>
                      </a:pPr>
                      <a:r>
                        <a:rPr lang="en-GB" sz="1800" b="0" i="0" kern="1200" dirty="0">
                          <a:solidFill>
                            <a:schemeClr val="dk1"/>
                          </a:solidFill>
                          <a:effectLst/>
                          <a:latin typeface="Verdana" panose="020B0604030504040204" pitchFamily="34" charset="0"/>
                          <a:ea typeface="Verdana" panose="020B0604030504040204" pitchFamily="34" charset="0"/>
                          <a:cs typeface="+mn-cs"/>
                        </a:rPr>
                        <a:t>Open Eyes - The South West Wales Regional Project Board and a Clinical Reference Group have been established to ensure alignment with clinical priorities and governance, both met in June 2025. The technical configuration is in progress, including process mapping and establishment of minimum data sets. A go-live for September 2025 is being proposed.</a:t>
                      </a:r>
                    </a:p>
                    <a:p>
                      <a:pPr marL="0" indent="0">
                        <a:buFont typeface="Arial" panose="020B0604020202020204" pitchFamily="34" charset="0"/>
                        <a:buNone/>
                      </a:pPr>
                      <a:endParaRPr lang="en-GB" sz="1800" b="0" i="0" kern="1200" dirty="0">
                        <a:solidFill>
                          <a:schemeClr val="dk1"/>
                        </a:solidFill>
                        <a:effectLst/>
                        <a:latin typeface="Verdana" panose="020B0604030504040204" pitchFamily="34" charset="0"/>
                        <a:ea typeface="Verdana" panose="020B0604030504040204" pitchFamily="34" charset="0"/>
                        <a:cs typeface="+mn-cs"/>
                      </a:endParaRPr>
                    </a:p>
                    <a:p>
                      <a:pPr marL="171450" indent="-171450">
                        <a:buFont typeface="Arial" panose="020B0604020202020204" pitchFamily="34" charset="0"/>
                        <a:buChar char="•"/>
                      </a:pPr>
                      <a:r>
                        <a:rPr lang="en-GB" sz="1800" b="0" i="0" kern="1200" dirty="0">
                          <a:solidFill>
                            <a:schemeClr val="dk1"/>
                          </a:solidFill>
                          <a:effectLst/>
                          <a:latin typeface="Verdana" panose="020B0604030504040204" pitchFamily="34" charset="0"/>
                          <a:ea typeface="Verdana" panose="020B0604030504040204" pitchFamily="34" charset="0"/>
                          <a:cs typeface="+mn-cs"/>
                        </a:rPr>
                        <a:t>NHS Wales app -  Integration of the NHS Wales with the Swansea Bay Patient Portal has completed. Adoption of the Swansea Bay Patient Portal (SBPP) has reached 14,500. The digital team carried out promotion of the SBPP at the Urdd Eisteddfod in May and engagement across all Hospital sites continues</a:t>
                      </a:r>
                    </a:p>
                    <a:p>
                      <a:pPr marL="0" indent="0">
                        <a:buFont typeface="Arial" panose="020B0604020202020204" pitchFamily="34" charset="0"/>
                        <a:buNone/>
                      </a:pPr>
                      <a:endParaRPr lang="en-GB" sz="1800" b="0" i="0" kern="1200" dirty="0">
                        <a:solidFill>
                          <a:schemeClr val="dk1"/>
                        </a:solidFill>
                        <a:effectLst/>
                        <a:latin typeface="Verdana" panose="020B0604030504040204" pitchFamily="34" charset="0"/>
                        <a:ea typeface="Verdana" panose="020B0604030504040204" pitchFamily="34" charset="0"/>
                        <a:cs typeface="+mn-cs"/>
                      </a:endParaRPr>
                    </a:p>
                    <a:p>
                      <a:pPr marL="171450" indent="-171450">
                        <a:buFont typeface="Arial" panose="020B0604020202020204" pitchFamily="34" charset="0"/>
                        <a:buChar char="•"/>
                      </a:pPr>
                      <a:r>
                        <a:rPr lang="en-GB" sz="1800" b="0" i="0" kern="1200" dirty="0">
                          <a:solidFill>
                            <a:schemeClr val="dk1"/>
                          </a:solidFill>
                          <a:effectLst/>
                          <a:latin typeface="Verdana" panose="020B0604030504040204" pitchFamily="34" charset="0"/>
                          <a:ea typeface="Verdana" panose="020B0604030504040204" pitchFamily="34" charset="0"/>
                          <a:cs typeface="+mn-cs"/>
                        </a:rPr>
                        <a:t>Immutable backups system has been implemented.</a:t>
                      </a:r>
                    </a:p>
                    <a:p>
                      <a:pPr marL="171450" indent="-171450">
                        <a:buFont typeface="Arial" panose="020B0604020202020204" pitchFamily="34" charset="0"/>
                        <a:buChar char="•"/>
                      </a:pPr>
                      <a:endParaRPr lang="en-GB" sz="1800" b="0" i="0" kern="1200" dirty="0">
                        <a:solidFill>
                          <a:schemeClr val="dk1"/>
                        </a:solidFill>
                        <a:effectLst/>
                        <a:latin typeface="Verdana" panose="020B0604030504040204" pitchFamily="34" charset="0"/>
                        <a:ea typeface="Verdana" panose="020B0604030504040204" pitchFamily="34" charset="0"/>
                        <a:cs typeface="+mn-cs"/>
                      </a:endParaRPr>
                    </a:p>
                    <a:p>
                      <a:pPr marL="171450" indent="-171450">
                        <a:buFont typeface="Arial" panose="020B0604020202020204" pitchFamily="34" charset="0"/>
                        <a:buChar char="•"/>
                      </a:pPr>
                      <a:r>
                        <a:rPr lang="en-GB" sz="1800" b="0" i="0" kern="1200" dirty="0">
                          <a:solidFill>
                            <a:schemeClr val="dk1"/>
                          </a:solidFill>
                          <a:effectLst/>
                          <a:latin typeface="Verdana" panose="020B0604030504040204" pitchFamily="34" charset="0"/>
                          <a:ea typeface="Verdana" panose="020B0604030504040204" pitchFamily="34" charset="0"/>
                          <a:cs typeface="+mn-cs"/>
                        </a:rPr>
                        <a:t>Testing of Welsh Clinical Portal and the Welsh Patient Admin system has concluded in readiness to migrate Colposcopy and Screening Teams off </a:t>
                      </a:r>
                      <a:r>
                        <a:rPr lang="en-GB" sz="1800" b="0" i="0" kern="1200" dirty="0" err="1">
                          <a:solidFill>
                            <a:schemeClr val="dk1"/>
                          </a:solidFill>
                          <a:effectLst/>
                          <a:latin typeface="Verdana" panose="020B0604030504040204" pitchFamily="34" charset="0"/>
                          <a:ea typeface="Verdana" panose="020B0604030504040204" pitchFamily="34" charset="0"/>
                          <a:cs typeface="+mn-cs"/>
                        </a:rPr>
                        <a:t>CaNISC</a:t>
                      </a:r>
                      <a:r>
                        <a:rPr lang="en-GB" sz="1800" b="0" i="0" kern="1200" dirty="0">
                          <a:solidFill>
                            <a:schemeClr val="dk1"/>
                          </a:solidFill>
                          <a:effectLst/>
                          <a:latin typeface="Verdana" panose="020B0604030504040204" pitchFamily="34" charset="0"/>
                          <a:ea typeface="Verdana" panose="020B0604030504040204" pitchFamily="34" charset="0"/>
                          <a:cs typeface="+mn-cs"/>
                        </a:rPr>
                        <a:t> from early July. </a:t>
                      </a:r>
                    </a:p>
                    <a:p>
                      <a:pPr marL="171450" indent="-171450">
                        <a:buFont typeface="Arial" panose="020B0604020202020204" pitchFamily="34" charset="0"/>
                        <a:buChar char="•"/>
                      </a:pPr>
                      <a:endParaRPr lang="en-GB" sz="1800" b="0" i="0" kern="1200" dirty="0">
                        <a:solidFill>
                          <a:schemeClr val="dk1"/>
                        </a:solidFill>
                        <a:effectLst/>
                        <a:latin typeface="Verdana" panose="020B0604030504040204" pitchFamily="34" charset="0"/>
                        <a:ea typeface="Verdana" panose="020B0604030504040204" pitchFamily="34" charset="0"/>
                        <a:cs typeface="+mn-cs"/>
                      </a:endParaRPr>
                    </a:p>
                    <a:p>
                      <a:pPr marL="171450" indent="-171450">
                        <a:buFont typeface="Arial" panose="020B0604020202020204" pitchFamily="34" charset="0"/>
                        <a:buChar char="•"/>
                      </a:pPr>
                      <a:r>
                        <a:rPr lang="en-GB" sz="1800" b="0" i="0" kern="1200" dirty="0">
                          <a:solidFill>
                            <a:schemeClr val="dk1"/>
                          </a:solidFill>
                          <a:effectLst/>
                          <a:latin typeface="Verdana" panose="020B0604030504040204" pitchFamily="34" charset="0"/>
                          <a:ea typeface="Verdana" panose="020B0604030504040204" pitchFamily="34" charset="0"/>
                          <a:cs typeface="+mn-cs"/>
                        </a:rPr>
                        <a:t>Increase in proportion of devices migrated from Windows 10 to Windows 11 from 78% to 84% in Q1.</a:t>
                      </a:r>
                    </a:p>
                    <a:p>
                      <a:pPr marL="171450" indent="-171450">
                        <a:buFont typeface="Arial" panose="020B0604020202020204" pitchFamily="34" charset="0"/>
                        <a:buChar char="•"/>
                      </a:pPr>
                      <a:endParaRPr lang="en-GB" sz="1800" b="0" i="0" kern="1200" dirty="0">
                        <a:solidFill>
                          <a:schemeClr val="dk1"/>
                        </a:solidFill>
                        <a:effectLst/>
                        <a:latin typeface="Verdana" panose="020B0604030504040204" pitchFamily="34" charset="0"/>
                        <a:ea typeface="Verdana" panose="020B0604030504040204" pitchFamily="34" charset="0"/>
                        <a:cs typeface="+mn-cs"/>
                      </a:endParaRPr>
                    </a:p>
                  </a:txBody>
                  <a:tcPr marL="104395" marR="104395" marT="52197" marB="52197"/>
                </a:tc>
                <a:extLst>
                  <a:ext uri="{0D108BD9-81ED-4DB2-BD59-A6C34878D82A}">
                    <a16:rowId xmlns:a16="http://schemas.microsoft.com/office/drawing/2014/main" val="584384461"/>
                  </a:ext>
                </a:extLst>
              </a:tr>
              <a:tr h="930335">
                <a:tc>
                  <a:txBody>
                    <a:bodyPr/>
                    <a:lstStyle/>
                    <a:p>
                      <a:pPr marL="0" lvl="0" indent="0" algn="ctr">
                        <a:lnSpc>
                          <a:spcPct val="100000"/>
                        </a:lnSpc>
                        <a:buNone/>
                      </a:pPr>
                      <a:r>
                        <a:rPr lang="en-US" sz="2000" dirty="0">
                          <a:latin typeface="Verdana" panose="020B0604030504040204" pitchFamily="34" charset="0"/>
                          <a:ea typeface="Verdana" panose="020B0604030504040204" pitchFamily="34" charset="0"/>
                        </a:rPr>
                        <a:t>31</a:t>
                      </a:r>
                    </a:p>
                  </a:txBody>
                  <a:tcPr marL="73946" marR="73946" marT="36972" marB="36972"/>
                </a:tc>
                <a:tc>
                  <a:txBody>
                    <a:bodyPr/>
                    <a:lstStyle/>
                    <a:p>
                      <a:pPr marL="0" lvl="0" indent="0">
                        <a:lnSpc>
                          <a:spcPct val="100000"/>
                        </a:lnSpc>
                        <a:buNone/>
                      </a:pPr>
                      <a:r>
                        <a:rPr lang="en-US" sz="1800" b="0" i="0" u="none" strike="noStrike" noProof="0" dirty="0">
                          <a:effectLst/>
                          <a:latin typeface="Verdana" panose="020B0604030504040204" pitchFamily="34" charset="0"/>
                          <a:ea typeface="Verdana" panose="020B0604030504040204" pitchFamily="34" charset="0"/>
                        </a:rPr>
                        <a:t>Support the implementation and roll-out of the NHS Wales app for maximum impact and benefit to include the uptake of its use for repeat prescriptions.</a:t>
                      </a:r>
                      <a:endParaRPr lang="en-US" sz="1800" dirty="0">
                        <a:latin typeface="Verdana" panose="020B0604030504040204" pitchFamily="34" charset="0"/>
                        <a:ea typeface="Verdana" panose="020B0604030504040204" pitchFamily="34" charset="0"/>
                      </a:endParaRPr>
                    </a:p>
                  </a:txBody>
                  <a:tcPr marL="73946" marR="73946" marT="36972" marB="36972"/>
                </a:tc>
                <a:tc vMerge="1">
                  <a:txBody>
                    <a:bodyPr/>
                    <a:lstStyle/>
                    <a:p>
                      <a:pPr algn="just"/>
                      <a:endParaRPr lang="en-GB" sz="1050" dirty="0">
                        <a:solidFill>
                          <a:srgbClr val="FF0000"/>
                        </a:solidFill>
                        <a:latin typeface="Verdana" panose="020B0604030504040204" pitchFamily="34" charset="0"/>
                        <a:ea typeface="Verdana" panose="020B0604030504040204" pitchFamily="34" charset="0"/>
                      </a:endParaRPr>
                    </a:p>
                  </a:txBody>
                  <a:tcPr marL="91441" marR="91441"/>
                </a:tc>
                <a:extLst>
                  <a:ext uri="{0D108BD9-81ED-4DB2-BD59-A6C34878D82A}">
                    <a16:rowId xmlns:a16="http://schemas.microsoft.com/office/drawing/2014/main" val="4171849007"/>
                  </a:ext>
                </a:extLst>
              </a:tr>
              <a:tr h="3918422">
                <a:tc>
                  <a:txBody>
                    <a:bodyPr/>
                    <a:lstStyle/>
                    <a:p>
                      <a:pPr marL="0" lvl="0" indent="0" algn="ctr">
                        <a:lnSpc>
                          <a:spcPct val="100000"/>
                        </a:lnSpc>
                        <a:buNone/>
                      </a:pPr>
                      <a:r>
                        <a:rPr lang="en-US" sz="2000" dirty="0">
                          <a:latin typeface="Verdana" panose="020B0604030504040204" pitchFamily="34" charset="0"/>
                          <a:ea typeface="Verdana" panose="020B0604030504040204" pitchFamily="34" charset="0"/>
                        </a:rPr>
                        <a:t>32</a:t>
                      </a:r>
                    </a:p>
                  </a:txBody>
                  <a:tcPr marL="73946" marR="73946" marT="36972" marB="36972"/>
                </a:tc>
                <a:tc>
                  <a:txBody>
                    <a:bodyPr/>
                    <a:lstStyle/>
                    <a:p>
                      <a:r>
                        <a:rPr lang="en-GB" sz="1800" dirty="0">
                          <a:latin typeface="Verdana" panose="020B0604030504040204" pitchFamily="34" charset="0"/>
                          <a:ea typeface="Verdana" panose="020B0604030504040204" pitchFamily="34" charset="0"/>
                        </a:rPr>
                        <a:t>Eradicate unsupported systems and devices and ensure a clear cyber response plan for the organisation.</a:t>
                      </a:r>
                    </a:p>
                  </a:txBody>
                  <a:tcPr marL="73946" marR="73946" marT="36972" marB="36972"/>
                </a:tc>
                <a:tc vMerge="1">
                  <a:txBody>
                    <a:bodyPr/>
                    <a:lstStyle/>
                    <a:p>
                      <a:pPr algn="just"/>
                      <a:endParaRPr lang="en-GB" sz="1050" dirty="0">
                        <a:solidFill>
                          <a:srgbClr val="FF0000"/>
                        </a:solidFill>
                        <a:latin typeface="Verdana" panose="020B0604030504040204" pitchFamily="34" charset="0"/>
                        <a:ea typeface="Verdana" panose="020B0604030504040204" pitchFamily="34" charset="0"/>
                      </a:endParaRPr>
                    </a:p>
                  </a:txBody>
                  <a:tcPr marL="91441" marR="91441"/>
                </a:tc>
                <a:extLst>
                  <a:ext uri="{0D108BD9-81ED-4DB2-BD59-A6C34878D82A}">
                    <a16:rowId xmlns:a16="http://schemas.microsoft.com/office/drawing/2014/main" val="152904595"/>
                  </a:ext>
                </a:extLst>
              </a:tr>
            </a:tbl>
          </a:graphicData>
        </a:graphic>
      </p:graphicFrame>
    </p:spTree>
    <p:extLst>
      <p:ext uri="{BB962C8B-B14F-4D97-AF65-F5344CB8AC3E}">
        <p14:creationId xmlns:p14="http://schemas.microsoft.com/office/powerpoint/2010/main" val="3897161539"/>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9B58B63-0C1B-E287-5ED6-2F47CD807748}"/>
            </a:ext>
          </a:extLst>
        </p:cNvPr>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24082FE5-9CB3-5F7E-787D-5FDB061F7D3C}"/>
              </a:ext>
            </a:extLst>
          </p:cNvPr>
          <p:cNvSpPr>
            <a:spLocks noGrp="1"/>
          </p:cNvSpPr>
          <p:nvPr>
            <p:ph type="sldNum" sz="quarter" idx="12"/>
          </p:nvPr>
        </p:nvSpPr>
        <p:spPr/>
        <p:txBody>
          <a:bodyPr/>
          <a:lstStyle/>
          <a:p>
            <a:pPr defTabSz="521964">
              <a:defRPr/>
            </a:pPr>
            <a:fld id="{1B571774-39BD-4D3C-8315-35C0B43D4F9A}" type="slidenum">
              <a:rPr lang="en-GB">
                <a:solidFill>
                  <a:prstClr val="black">
                    <a:tint val="82000"/>
                  </a:prstClr>
                </a:solidFill>
                <a:latin typeface="Aptos" panose="02110004020202020204"/>
              </a:rPr>
              <a:pPr defTabSz="521964">
                <a:defRPr/>
              </a:pPr>
              <a:t>72</a:t>
            </a:fld>
            <a:endParaRPr lang="en-GB">
              <a:solidFill>
                <a:prstClr val="black">
                  <a:tint val="82000"/>
                </a:prstClr>
              </a:solidFill>
              <a:latin typeface="Aptos" panose="02110004020202020204"/>
            </a:endParaRPr>
          </a:p>
        </p:txBody>
      </p:sp>
      <p:graphicFrame>
        <p:nvGraphicFramePr>
          <p:cNvPr id="6" name="Table 5">
            <a:extLst>
              <a:ext uri="{FF2B5EF4-FFF2-40B4-BE49-F238E27FC236}">
                <a16:creationId xmlns:a16="http://schemas.microsoft.com/office/drawing/2014/main" id="{E95BDAC6-FA82-1A50-5A60-C8C6ECAC020A}"/>
              </a:ext>
            </a:extLst>
          </p:cNvPr>
          <p:cNvGraphicFramePr>
            <a:graphicFrameLocks noGrp="1"/>
          </p:cNvGraphicFramePr>
          <p:nvPr>
            <p:extLst>
              <p:ext uri="{D42A27DB-BD31-4B8C-83A1-F6EECF244321}">
                <p14:modId xmlns:p14="http://schemas.microsoft.com/office/powerpoint/2010/main" val="2052229670"/>
              </p:ext>
            </p:extLst>
          </p:nvPr>
        </p:nvGraphicFramePr>
        <p:xfrm>
          <a:off x="223044" y="129720"/>
          <a:ext cx="19583400" cy="10780469"/>
        </p:xfrm>
        <a:graphic>
          <a:graphicData uri="http://schemas.openxmlformats.org/drawingml/2006/table">
            <a:tbl>
              <a:tblPr firstRow="1" bandRow="1">
                <a:tableStyleId>{5C22544A-7EE6-4342-B048-85BDC9FD1C3A}</a:tableStyleId>
              </a:tblPr>
              <a:tblGrid>
                <a:gridCol w="1157324">
                  <a:extLst>
                    <a:ext uri="{9D8B030D-6E8A-4147-A177-3AD203B41FA5}">
                      <a16:colId xmlns:a16="http://schemas.microsoft.com/office/drawing/2014/main" val="660515521"/>
                    </a:ext>
                  </a:extLst>
                </a:gridCol>
                <a:gridCol w="6272343">
                  <a:extLst>
                    <a:ext uri="{9D8B030D-6E8A-4147-A177-3AD203B41FA5}">
                      <a16:colId xmlns:a16="http://schemas.microsoft.com/office/drawing/2014/main" val="2140326874"/>
                    </a:ext>
                  </a:extLst>
                </a:gridCol>
                <a:gridCol w="12153733">
                  <a:extLst>
                    <a:ext uri="{9D8B030D-6E8A-4147-A177-3AD203B41FA5}">
                      <a16:colId xmlns:a16="http://schemas.microsoft.com/office/drawing/2014/main" val="648896705"/>
                    </a:ext>
                  </a:extLst>
                </a:gridCol>
              </a:tblGrid>
              <a:tr h="406103">
                <a:tc gridSpan="3">
                  <a:txBody>
                    <a:bodyPr/>
                    <a:lstStyle/>
                    <a:p>
                      <a:r>
                        <a:rPr lang="en-GB" sz="1800" dirty="0">
                          <a:latin typeface="Verdana" panose="020B0604030504040204" pitchFamily="34" charset="0"/>
                          <a:ea typeface="Verdana" panose="020B0604030504040204" pitchFamily="34" charset="0"/>
                        </a:rPr>
                        <a:t>Improving Value Optimising Outcomes and Minimising Variation</a:t>
                      </a:r>
                    </a:p>
                  </a:txBody>
                  <a:tcPr marL="104395" marR="104395" marT="52197" marB="52197" anchor="ct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3969127485"/>
                  </a:ext>
                </a:extLst>
              </a:tr>
              <a:tr h="467251">
                <a:tc gridSpan="3">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800" b="1" dirty="0">
                          <a:latin typeface="Verdana" panose="020B0604030504040204" pitchFamily="34" charset="0"/>
                          <a:ea typeface="Verdana" panose="020B0604030504040204" pitchFamily="34" charset="0"/>
                          <a:cs typeface="+mn-lt"/>
                        </a:rPr>
                        <a:t>Support improvements in outcomes, effectiveness, and value, through optimising how resources are utilised and focus on improving outcomes</a:t>
                      </a:r>
                      <a:endParaRPr lang="en-GB" sz="1800" b="1" dirty="0">
                        <a:latin typeface="Verdana" panose="020B0604030504040204" pitchFamily="34" charset="0"/>
                        <a:ea typeface="Verdana" panose="020B0604030504040204" pitchFamily="34" charset="0"/>
                      </a:endParaRPr>
                    </a:p>
                  </a:txBody>
                  <a:tcPr marL="104395" marR="104395" marT="52197" marB="52197"/>
                </a:tc>
                <a:tc hMerge="1">
                  <a:txBody>
                    <a:bodyPr/>
                    <a:lstStyle/>
                    <a:p>
                      <a:endParaRPr lang="en-GB"/>
                    </a:p>
                  </a:txBody>
                  <a:tcPr/>
                </a:tc>
                <a:tc hMerge="1">
                  <a:txBody>
                    <a:bodyPr/>
                    <a:lstStyle/>
                    <a:p>
                      <a:endParaRPr lang="en-GB" dirty="0"/>
                    </a:p>
                  </a:txBody>
                  <a:tcPr/>
                </a:tc>
                <a:extLst>
                  <a:ext uri="{0D108BD9-81ED-4DB2-BD59-A6C34878D82A}">
                    <a16:rowId xmlns:a16="http://schemas.microsoft.com/office/drawing/2014/main" val="4223790837"/>
                  </a:ext>
                </a:extLst>
              </a:tr>
              <a:tr h="4454711">
                <a:tc gridSpan="3">
                  <a:txBody>
                    <a:bodyPr/>
                    <a:lstStyle/>
                    <a:p>
                      <a:r>
                        <a:rPr lang="en-GB" sz="1800" b="0" i="0" kern="1200" dirty="0">
                          <a:solidFill>
                            <a:schemeClr val="dk1"/>
                          </a:solidFill>
                          <a:effectLst/>
                          <a:latin typeface="Verdana" panose="020B0604030504040204" pitchFamily="34" charset="0"/>
                          <a:ea typeface="Verdana" panose="020B0604030504040204" pitchFamily="34" charset="0"/>
                          <a:cs typeface="+mn-cs"/>
                        </a:rPr>
                        <a:t>All-Wales INNU Implementation Group established  to review a number of INNU Guidelines on an All-Wales basis. One representative from each Health Board invited to contribute to the review. Phase 1 of the review has commenced, relating to the following 8 interventions:</a:t>
                      </a:r>
                    </a:p>
                    <a:p>
                      <a:r>
                        <a:rPr lang="en-GB" sz="1800" b="0" i="0" kern="1200" dirty="0">
                          <a:solidFill>
                            <a:schemeClr val="dk1"/>
                          </a:solidFill>
                          <a:effectLst/>
                          <a:latin typeface="Verdana" panose="020B0604030504040204" pitchFamily="34" charset="0"/>
                          <a:ea typeface="Verdana" panose="020B0604030504040204" pitchFamily="34" charset="0"/>
                          <a:cs typeface="+mn-cs"/>
                        </a:rPr>
                        <a:t>1. Inguinal Hernia</a:t>
                      </a:r>
                    </a:p>
                    <a:p>
                      <a:r>
                        <a:rPr lang="en-GB" sz="1800" b="0" i="0" kern="1200" dirty="0">
                          <a:solidFill>
                            <a:schemeClr val="dk1"/>
                          </a:solidFill>
                          <a:effectLst/>
                          <a:latin typeface="Verdana" panose="020B0604030504040204" pitchFamily="34" charset="0"/>
                          <a:ea typeface="Verdana" panose="020B0604030504040204" pitchFamily="34" charset="0"/>
                          <a:cs typeface="+mn-cs"/>
                        </a:rPr>
                        <a:t>2. Haemorrhoidectomy</a:t>
                      </a:r>
                    </a:p>
                    <a:p>
                      <a:r>
                        <a:rPr lang="en-GB" sz="1800" b="0" i="0" kern="1200" dirty="0">
                          <a:solidFill>
                            <a:schemeClr val="dk1"/>
                          </a:solidFill>
                          <a:effectLst/>
                          <a:latin typeface="Verdana" panose="020B0604030504040204" pitchFamily="34" charset="0"/>
                          <a:ea typeface="Verdana" panose="020B0604030504040204" pitchFamily="34" charset="0"/>
                          <a:cs typeface="+mn-cs"/>
                        </a:rPr>
                        <a:t>3. Tonsillectomy</a:t>
                      </a:r>
                    </a:p>
                    <a:p>
                      <a:r>
                        <a:rPr lang="en-GB" sz="1800" b="0" i="0" kern="1200" dirty="0">
                          <a:solidFill>
                            <a:schemeClr val="dk1"/>
                          </a:solidFill>
                          <a:effectLst/>
                          <a:latin typeface="Verdana" panose="020B0604030504040204" pitchFamily="34" charset="0"/>
                          <a:ea typeface="Verdana" panose="020B0604030504040204" pitchFamily="34" charset="0"/>
                          <a:cs typeface="+mn-cs"/>
                        </a:rPr>
                        <a:t>4. Removal of adenoids for glue ear</a:t>
                      </a:r>
                    </a:p>
                    <a:p>
                      <a:r>
                        <a:rPr lang="en-GB" sz="1800" b="0" i="0" kern="1200" dirty="0">
                          <a:solidFill>
                            <a:schemeClr val="dk1"/>
                          </a:solidFill>
                          <a:effectLst/>
                          <a:latin typeface="Verdana" panose="020B0604030504040204" pitchFamily="34" charset="0"/>
                          <a:ea typeface="Verdana" panose="020B0604030504040204" pitchFamily="34" charset="0"/>
                          <a:cs typeface="+mn-cs"/>
                        </a:rPr>
                        <a:t>5. Grommets for glue ear</a:t>
                      </a:r>
                    </a:p>
                    <a:p>
                      <a:r>
                        <a:rPr lang="en-GB" sz="1800" b="0" i="0" kern="1200" dirty="0">
                          <a:solidFill>
                            <a:schemeClr val="dk1"/>
                          </a:solidFill>
                          <a:effectLst/>
                          <a:latin typeface="Verdana" panose="020B0604030504040204" pitchFamily="34" charset="0"/>
                          <a:ea typeface="Verdana" panose="020B0604030504040204" pitchFamily="34" charset="0"/>
                          <a:cs typeface="+mn-cs"/>
                        </a:rPr>
                        <a:t>6. Carpal tunnel decompression</a:t>
                      </a:r>
                    </a:p>
                    <a:p>
                      <a:r>
                        <a:rPr lang="en-GB" sz="1800" b="0" i="0" kern="1200" dirty="0">
                          <a:solidFill>
                            <a:schemeClr val="dk1"/>
                          </a:solidFill>
                          <a:effectLst/>
                          <a:latin typeface="Verdana" panose="020B0604030504040204" pitchFamily="34" charset="0"/>
                          <a:ea typeface="Verdana" panose="020B0604030504040204" pitchFamily="34" charset="0"/>
                          <a:cs typeface="+mn-cs"/>
                        </a:rPr>
                        <a:t>7. Excision of ganglion in the hand and wrist</a:t>
                      </a:r>
                    </a:p>
                    <a:p>
                      <a:r>
                        <a:rPr lang="en-GB" sz="1800" b="0" i="0" kern="1200" dirty="0">
                          <a:solidFill>
                            <a:schemeClr val="dk1"/>
                          </a:solidFill>
                          <a:effectLst/>
                          <a:latin typeface="Verdana" panose="020B0604030504040204" pitchFamily="34" charset="0"/>
                          <a:ea typeface="Verdana" panose="020B0604030504040204" pitchFamily="34" charset="0"/>
                          <a:cs typeface="+mn-cs"/>
                        </a:rPr>
                        <a:t>8. USS guided shoulder injections</a:t>
                      </a:r>
                    </a:p>
                    <a:p>
                      <a:endParaRPr lang="en-GB" sz="1800" b="0" i="0" kern="1200" dirty="0">
                        <a:solidFill>
                          <a:schemeClr val="dk1"/>
                        </a:solidFill>
                        <a:effectLst/>
                        <a:latin typeface="Verdana" panose="020B0604030504040204" pitchFamily="34" charset="0"/>
                        <a:ea typeface="Verdana" panose="020B0604030504040204" pitchFamily="34" charset="0"/>
                        <a:cs typeface="+mn-cs"/>
                      </a:endParaRPr>
                    </a:p>
                    <a:p>
                      <a:r>
                        <a:rPr lang="en-GB" sz="1800" b="0" i="0" kern="1200" dirty="0">
                          <a:solidFill>
                            <a:schemeClr val="dk1"/>
                          </a:solidFill>
                          <a:effectLst/>
                          <a:latin typeface="Verdana" panose="020B0604030504040204" pitchFamily="34" charset="0"/>
                          <a:ea typeface="Verdana" panose="020B0604030504040204" pitchFamily="34" charset="0"/>
                          <a:cs typeface="+mn-cs"/>
                        </a:rPr>
                        <a:t>Following this initial pilot phase, a rolling programme to review every intervention on the INNU will be implemented if the pilot phase is successful.</a:t>
                      </a:r>
                    </a:p>
                    <a:p>
                      <a:endParaRPr lang="en-GB" sz="1800" b="0" i="0" kern="1200" dirty="0">
                        <a:solidFill>
                          <a:schemeClr val="dk1"/>
                        </a:solidFill>
                        <a:effectLst/>
                        <a:latin typeface="Verdana" panose="020B0604030504040204" pitchFamily="34" charset="0"/>
                        <a:ea typeface="Verdana" panose="020B0604030504040204" pitchFamily="34" charset="0"/>
                        <a:cs typeface="+mn-cs"/>
                      </a:endParaRPr>
                    </a:p>
                    <a:p>
                      <a:r>
                        <a:rPr lang="en-GB" sz="1800" b="0" i="0" kern="1200" dirty="0">
                          <a:solidFill>
                            <a:schemeClr val="tx1"/>
                          </a:solidFill>
                          <a:effectLst/>
                          <a:latin typeface="Verdana" panose="020B0604030504040204" pitchFamily="34" charset="0"/>
                          <a:ea typeface="Verdana" panose="020B0604030504040204" pitchFamily="34" charset="0"/>
                          <a:cs typeface="+mn-cs"/>
                        </a:rPr>
                        <a:t>Local work is planned to developing an amendment to the current INNU dashboard in order to ensure that we can specifically track INNU activity within the 8 priority areas in line with phase 1. The Dashboard developed to date by Informatics shows activity undertaken in relation to SBU’s local INNU policy, there are a number of exclusions that have been applied to the data e.g. malignant pathways, in an attempt to cleanse the information. Further work to be done to ensure that the tracked activity remains accurate, this is heavily reliant on validation from secondary care clinicians, and we will be progressing with this in 25/26.</a:t>
                      </a:r>
                    </a:p>
                  </a:txBody>
                  <a:tcPr marL="104395" marR="104395" marT="52197" marB="52197"/>
                </a:tc>
                <a:tc hMerge="1">
                  <a:txBody>
                    <a:bodyPr/>
                    <a:lstStyle/>
                    <a:p>
                      <a:endParaRPr lang="en-GB"/>
                    </a:p>
                  </a:txBody>
                  <a:tcPr/>
                </a:tc>
                <a:tc hMerge="1">
                  <a:txBody>
                    <a:bodyPr/>
                    <a:lstStyle/>
                    <a:p>
                      <a:endParaRPr lang="en-GB" dirty="0"/>
                    </a:p>
                  </a:txBody>
                  <a:tcPr/>
                </a:tc>
                <a:extLst>
                  <a:ext uri="{0D108BD9-81ED-4DB2-BD59-A6C34878D82A}">
                    <a16:rowId xmlns:a16="http://schemas.microsoft.com/office/drawing/2014/main" val="3284688335"/>
                  </a:ext>
                </a:extLst>
              </a:tr>
              <a:tr h="284793">
                <a:tc gridSpan="3">
                  <a:txBody>
                    <a:bodyPr/>
                    <a:lstStyle/>
                    <a:p>
                      <a:pPr algn="just"/>
                      <a:r>
                        <a:rPr lang="en-GB" sz="1800" b="1" dirty="0">
                          <a:latin typeface="Verdana" panose="020B0604030504040204" pitchFamily="34" charset="0"/>
                          <a:ea typeface="Verdana" panose="020B0604030504040204" pitchFamily="34" charset="0"/>
                        </a:rPr>
                        <a:t>Baseline Information</a:t>
                      </a:r>
                    </a:p>
                  </a:txBody>
                  <a:tcPr marL="104395" marR="104395" marT="52197" marB="52197" anchor="ctr"/>
                </a:tc>
                <a:tc hMerge="1">
                  <a:txBody>
                    <a:bodyPr/>
                    <a:lstStyle/>
                    <a:p>
                      <a:endParaRPr/>
                    </a:p>
                  </a:txBody>
                  <a:tcPr marL="91441" marR="91441" anchor="ctr"/>
                </a:tc>
                <a:tc hMerge="1">
                  <a:txBody>
                    <a:bodyPr/>
                    <a:lstStyle/>
                    <a:p>
                      <a:pPr algn="just"/>
                      <a:endParaRPr lang="en-GB" sz="1050" b="1" dirty="0">
                        <a:latin typeface="Verdana" panose="020B0604030504040204" pitchFamily="34" charset="0"/>
                        <a:ea typeface="Verdana" panose="020B0604030504040204" pitchFamily="34" charset="0"/>
                      </a:endParaRPr>
                    </a:p>
                  </a:txBody>
                  <a:tcPr marL="91441" marR="91441" anchor="ctr"/>
                </a:tc>
                <a:extLst>
                  <a:ext uri="{0D108BD9-81ED-4DB2-BD59-A6C34878D82A}">
                    <a16:rowId xmlns:a16="http://schemas.microsoft.com/office/drawing/2014/main" val="2252713284"/>
                  </a:ext>
                </a:extLst>
              </a:tr>
              <a:tr h="299902">
                <a:tc>
                  <a:txBody>
                    <a:bodyPr/>
                    <a:lstStyle/>
                    <a:p>
                      <a:pPr algn="just"/>
                      <a:r>
                        <a:rPr lang="en-GB" sz="1800" b="1" dirty="0">
                          <a:latin typeface="Verdana" panose="020B0604030504040204" pitchFamily="34" charset="0"/>
                          <a:ea typeface="Verdana" panose="020B0604030504040204" pitchFamily="34" charset="0"/>
                        </a:rPr>
                        <a:t>#</a:t>
                      </a:r>
                    </a:p>
                  </a:txBody>
                  <a:tcPr marL="104395" marR="104395" marT="52197" marB="52197" anchor="ctr"/>
                </a:tc>
                <a:tc>
                  <a:txBody>
                    <a:bodyPr/>
                    <a:lstStyle/>
                    <a:p>
                      <a:pPr algn="just"/>
                      <a:r>
                        <a:rPr lang="en-GB" sz="1800" b="1" dirty="0">
                          <a:latin typeface="Verdana" panose="020B0604030504040204" pitchFamily="34" charset="0"/>
                          <a:ea typeface="Verdana" panose="020B0604030504040204" pitchFamily="34" charset="0"/>
                        </a:rPr>
                        <a:t>Enabling Action</a:t>
                      </a:r>
                    </a:p>
                  </a:txBody>
                  <a:tcPr marL="104395" marR="104395" marT="52197" marB="52197" anchor="ctr"/>
                </a:tc>
                <a:tc>
                  <a:txBody>
                    <a:bodyPr/>
                    <a:lstStyle/>
                    <a:p>
                      <a:pPr algn="just"/>
                      <a:r>
                        <a:rPr lang="en-GB" sz="1800" b="1" dirty="0">
                          <a:latin typeface="Verdana" panose="020B0604030504040204" pitchFamily="34" charset="0"/>
                          <a:ea typeface="Verdana" panose="020B0604030504040204" pitchFamily="34" charset="0"/>
                        </a:rPr>
                        <a:t>Current position (July 2025)</a:t>
                      </a:r>
                    </a:p>
                  </a:txBody>
                  <a:tcPr marL="104395" marR="104395" marT="52197" marB="52197" anchor="ctr"/>
                </a:tc>
                <a:extLst>
                  <a:ext uri="{0D108BD9-81ED-4DB2-BD59-A6C34878D82A}">
                    <a16:rowId xmlns:a16="http://schemas.microsoft.com/office/drawing/2014/main" val="271302750"/>
                  </a:ext>
                </a:extLst>
              </a:tr>
              <a:tr h="2631539">
                <a:tc>
                  <a:txBody>
                    <a:bodyPr/>
                    <a:lstStyle/>
                    <a:p>
                      <a:pPr marL="0" lvl="0" indent="0" algn="ctr">
                        <a:lnSpc>
                          <a:spcPct val="100000"/>
                        </a:lnSpc>
                        <a:buNone/>
                      </a:pPr>
                      <a:r>
                        <a:rPr lang="en-US" sz="1800" dirty="0">
                          <a:latin typeface="Verdana" panose="020B0604030504040204" pitchFamily="34" charset="0"/>
                          <a:ea typeface="Verdana" panose="020B0604030504040204" pitchFamily="34" charset="0"/>
                        </a:rPr>
                        <a:t>33</a:t>
                      </a:r>
                    </a:p>
                  </a:txBody>
                  <a:tcPr marL="73946" marR="73946" marT="36972" marB="36972" anchor="ctr"/>
                </a:tc>
                <a:tc>
                  <a:txBody>
                    <a:bodyPr/>
                    <a:lstStyle/>
                    <a:p>
                      <a:pPr marL="0" lvl="0" indent="0">
                        <a:lnSpc>
                          <a:spcPct val="100000"/>
                        </a:lnSpc>
                        <a:buNone/>
                      </a:pPr>
                      <a:r>
                        <a:rPr lang="en-US" sz="1800" b="0" i="0" u="none" strike="noStrike" noProof="0" dirty="0">
                          <a:effectLst/>
                          <a:latin typeface="Verdana" panose="020B0604030504040204" pitchFamily="34" charset="0"/>
                          <a:ea typeface="Verdana" panose="020B0604030504040204" pitchFamily="34" charset="0"/>
                        </a:rPr>
                        <a:t>Progress implementation of the national approach to Interventions not normally undertaken (INNU) - Deliver the 8 priority procedures determined for implementation as part of Phase 1.</a:t>
                      </a:r>
                    </a:p>
                    <a:p>
                      <a:pPr marL="0" lvl="0" indent="0">
                        <a:lnSpc>
                          <a:spcPct val="100000"/>
                        </a:lnSpc>
                        <a:buNone/>
                      </a:pPr>
                      <a:endParaRPr lang="en-US" sz="1800" b="0" i="0" u="none" strike="noStrike" noProof="0" dirty="0">
                        <a:effectLst/>
                        <a:latin typeface="Verdana" panose="020B0604030504040204" pitchFamily="34" charset="0"/>
                        <a:ea typeface="Verdana" panose="020B0604030504040204" pitchFamily="34" charset="0"/>
                      </a:endParaRPr>
                    </a:p>
                    <a:p>
                      <a:pPr marL="0" lvl="0" indent="0">
                        <a:lnSpc>
                          <a:spcPct val="100000"/>
                        </a:lnSpc>
                        <a:buNone/>
                      </a:pPr>
                      <a:endParaRPr lang="en-US" sz="1800" b="0" i="0" u="none" strike="noStrike" noProof="0" dirty="0">
                        <a:effectLst/>
                        <a:latin typeface="Verdana" panose="020B0604030504040204" pitchFamily="34" charset="0"/>
                        <a:ea typeface="Verdana" panose="020B0604030504040204" pitchFamily="34" charset="0"/>
                      </a:endParaRPr>
                    </a:p>
                    <a:p>
                      <a:pPr marL="0" lvl="0" indent="0">
                        <a:lnSpc>
                          <a:spcPct val="100000"/>
                        </a:lnSpc>
                        <a:buNone/>
                      </a:pPr>
                      <a:endParaRPr lang="en-US" sz="1800" b="0" i="0" u="none" strike="noStrike" noProof="0" dirty="0">
                        <a:effectLst/>
                        <a:latin typeface="Verdana" panose="020B0604030504040204" pitchFamily="34" charset="0"/>
                        <a:ea typeface="Verdana" panose="020B0604030504040204" pitchFamily="34" charset="0"/>
                      </a:endParaRPr>
                    </a:p>
                  </a:txBody>
                  <a:tcPr marL="73946" marR="73946" marT="36972" marB="36972" anchor="ctr"/>
                </a:tc>
                <a:tc>
                  <a:txBody>
                    <a:bodyPr/>
                    <a:lstStyle/>
                    <a:p>
                      <a:r>
                        <a:rPr lang="en-GB" sz="1800" b="0" i="0" kern="1200" dirty="0">
                          <a:solidFill>
                            <a:schemeClr val="dk1"/>
                          </a:solidFill>
                          <a:effectLst/>
                          <a:latin typeface="Verdana" panose="020B0604030504040204" pitchFamily="34" charset="0"/>
                          <a:ea typeface="Verdana" panose="020B0604030504040204" pitchFamily="34" charset="0"/>
                          <a:cs typeface="+mn-cs"/>
                        </a:rPr>
                        <a:t>SBUHB has undertaken a task of reviewing the numbers of requests made from the core 8 procedure areas utilising the local Dashboard to collate this information.</a:t>
                      </a:r>
                    </a:p>
                    <a:p>
                      <a:r>
                        <a:rPr lang="en-GB" sz="1800" b="0" i="0" kern="1200" dirty="0">
                          <a:solidFill>
                            <a:schemeClr val="dk1"/>
                          </a:solidFill>
                          <a:effectLst/>
                          <a:latin typeface="Verdana" panose="020B0604030504040204" pitchFamily="34" charset="0"/>
                          <a:ea typeface="Verdana" panose="020B0604030504040204" pitchFamily="34" charset="0"/>
                          <a:cs typeface="+mn-cs"/>
                        </a:rPr>
                        <a:t>This highlighted some issues with the data collection and filtering. A meeting was held with the Information Team that manages the Dashboard and some updates were made to the Dashboard to make it more user friendly, such as adding options to filter to determine activity levels for the 8 procedures.</a:t>
                      </a:r>
                    </a:p>
                    <a:p>
                      <a:r>
                        <a:rPr lang="en-GB" sz="1800" b="0" i="0" kern="1200" dirty="0">
                          <a:solidFill>
                            <a:schemeClr val="dk1"/>
                          </a:solidFill>
                          <a:effectLst/>
                          <a:latin typeface="Verdana" panose="020B0604030504040204" pitchFamily="34" charset="0"/>
                          <a:ea typeface="Verdana" panose="020B0604030504040204" pitchFamily="34" charset="0"/>
                          <a:cs typeface="+mn-cs"/>
                        </a:rPr>
                        <a:t>This has been actioned and the dashboard is now able to provide a better accuracy of data due to the updates made.</a:t>
                      </a:r>
                    </a:p>
                  </a:txBody>
                  <a:tcPr marL="104395" marR="104395" marT="52197" marB="52197"/>
                </a:tc>
                <a:extLst>
                  <a:ext uri="{0D108BD9-81ED-4DB2-BD59-A6C34878D82A}">
                    <a16:rowId xmlns:a16="http://schemas.microsoft.com/office/drawing/2014/main" val="584384461"/>
                  </a:ext>
                </a:extLst>
              </a:tr>
              <a:tr h="1342411">
                <a:tc>
                  <a:txBody>
                    <a:bodyPr/>
                    <a:lstStyle/>
                    <a:p>
                      <a:pPr marL="0" lvl="0" indent="0" algn="ctr">
                        <a:lnSpc>
                          <a:spcPct val="100000"/>
                        </a:lnSpc>
                        <a:buNone/>
                      </a:pPr>
                      <a:r>
                        <a:rPr lang="en-US" sz="1800" dirty="0">
                          <a:latin typeface="Verdana" panose="020B0604030504040204" pitchFamily="34" charset="0"/>
                          <a:ea typeface="Verdana" panose="020B0604030504040204" pitchFamily="34" charset="0"/>
                        </a:rPr>
                        <a:t>34</a:t>
                      </a:r>
                    </a:p>
                  </a:txBody>
                  <a:tcPr marL="73946" marR="73946" marT="36972" marB="36972" anchor="ctr"/>
                </a:tc>
                <a:tc>
                  <a:txBody>
                    <a:bodyPr/>
                    <a:lstStyle/>
                    <a:p>
                      <a:pPr marL="0" lvl="0" indent="0">
                        <a:lnSpc>
                          <a:spcPct val="100000"/>
                        </a:lnSpc>
                        <a:buNone/>
                      </a:pPr>
                      <a:r>
                        <a:rPr lang="en-US" sz="1800" b="0" i="0" u="none" strike="noStrike" kern="1200" noProof="0" dirty="0">
                          <a:solidFill>
                            <a:schemeClr val="dk1"/>
                          </a:solidFill>
                          <a:effectLst/>
                          <a:latin typeface="Verdana" panose="020B0604030504040204" pitchFamily="34" charset="0"/>
                          <a:ea typeface="Verdana" panose="020B0604030504040204" pitchFamily="34" charset="0"/>
                          <a:cs typeface="+mn-cs"/>
                        </a:rPr>
                        <a:t>Progress implementation of the national approach to Interventions not normally undertaken (INNU) - continue to implement ongoing recommendations throughout 2025/26</a:t>
                      </a:r>
                      <a:endParaRPr lang="en-US" sz="1800" b="0" i="0" u="none" strike="noStrike" kern="1200" dirty="0">
                        <a:solidFill>
                          <a:schemeClr val="dk1"/>
                        </a:solidFill>
                        <a:effectLst/>
                        <a:latin typeface="Verdana" panose="020B0604030504040204" pitchFamily="34" charset="0"/>
                        <a:ea typeface="Verdana" panose="020B0604030504040204" pitchFamily="34" charset="0"/>
                        <a:cs typeface="+mn-cs"/>
                      </a:endParaRPr>
                    </a:p>
                  </a:txBody>
                  <a:tcPr marL="73946" marR="73946" marT="36972" marB="36972" anchor="ctr"/>
                </a:tc>
                <a:tc>
                  <a:txBody>
                    <a:bodyPr/>
                    <a:lstStyle/>
                    <a:p>
                      <a:pPr marL="0" marR="0" lvl="0" indent="0" algn="just" defTabSz="685800" rtl="0" eaLnBrk="1" fontAlgn="auto" latinLnBrk="0" hangingPunct="1">
                        <a:lnSpc>
                          <a:spcPct val="100000"/>
                        </a:lnSpc>
                        <a:spcBef>
                          <a:spcPts val="0"/>
                        </a:spcBef>
                        <a:spcAft>
                          <a:spcPts val="0"/>
                        </a:spcAft>
                        <a:buClrTx/>
                        <a:buSzTx/>
                        <a:buFontTx/>
                        <a:buNone/>
                        <a:tabLst/>
                        <a:defRPr/>
                      </a:pPr>
                      <a:r>
                        <a:rPr lang="en-GB" sz="1800" b="0" i="0" u="none" strike="noStrike" kern="1200" dirty="0">
                          <a:solidFill>
                            <a:schemeClr val="tx1"/>
                          </a:solidFill>
                          <a:effectLst/>
                          <a:latin typeface="Verdana" panose="020B0604030504040204" pitchFamily="34" charset="0"/>
                          <a:ea typeface="Verdana" panose="020B0604030504040204" pitchFamily="34" charset="0"/>
                          <a:cs typeface="+mn-cs"/>
                        </a:rPr>
                        <a:t>The AWCEG are considering the EBI list as part of the evidence review, however some of the evidence used in the EBI list has since been updated/out of date or not agreed by the Clinical Implementation Networks (CINs).</a:t>
                      </a:r>
                    </a:p>
                    <a:p>
                      <a:pPr marL="0" marR="0" lvl="0" indent="0" algn="just" defTabSz="685800" rtl="0" eaLnBrk="1" fontAlgn="auto" latinLnBrk="0" hangingPunct="1">
                        <a:lnSpc>
                          <a:spcPct val="100000"/>
                        </a:lnSpc>
                        <a:spcBef>
                          <a:spcPts val="0"/>
                        </a:spcBef>
                        <a:spcAft>
                          <a:spcPts val="0"/>
                        </a:spcAft>
                        <a:buClrTx/>
                        <a:buSzTx/>
                        <a:buFontTx/>
                        <a:buNone/>
                        <a:tabLst/>
                        <a:defRPr/>
                      </a:pPr>
                      <a:endParaRPr lang="en-GB" sz="1800" b="0" i="0" u="none" strike="noStrike" kern="1200" dirty="0">
                        <a:solidFill>
                          <a:schemeClr val="tx1"/>
                        </a:solidFill>
                        <a:effectLst/>
                        <a:latin typeface="Verdana" panose="020B0604030504040204" pitchFamily="34" charset="0"/>
                        <a:ea typeface="Verdana" panose="020B0604030504040204" pitchFamily="34" charset="0"/>
                        <a:cs typeface="+mn-cs"/>
                      </a:endParaRPr>
                    </a:p>
                    <a:p>
                      <a:pPr marL="0" marR="0" lvl="0" indent="0" algn="just" defTabSz="685800" rtl="0" eaLnBrk="1" fontAlgn="auto" latinLnBrk="0" hangingPunct="1">
                        <a:lnSpc>
                          <a:spcPct val="100000"/>
                        </a:lnSpc>
                        <a:spcBef>
                          <a:spcPts val="0"/>
                        </a:spcBef>
                        <a:spcAft>
                          <a:spcPts val="0"/>
                        </a:spcAft>
                        <a:buClrTx/>
                        <a:buSzTx/>
                        <a:buFontTx/>
                        <a:buNone/>
                        <a:tabLst/>
                        <a:defRPr/>
                      </a:pPr>
                      <a:r>
                        <a:rPr lang="en-GB" sz="1800" b="0" i="0" u="none" strike="noStrike" kern="1200" dirty="0">
                          <a:solidFill>
                            <a:schemeClr val="tx1"/>
                          </a:solidFill>
                          <a:effectLst/>
                          <a:latin typeface="Verdana" panose="020B0604030504040204" pitchFamily="34" charset="0"/>
                          <a:ea typeface="Verdana" panose="020B0604030504040204" pitchFamily="34" charset="0"/>
                          <a:cs typeface="+mn-cs"/>
                        </a:rPr>
                        <a:t>The All-Wales list will therefore be more up to date and supported by the clinical networks in place across Wales.</a:t>
                      </a:r>
                      <a:endParaRPr lang="en-US" sz="1800" b="0" i="0" u="none" strike="noStrike" kern="1200" dirty="0">
                        <a:solidFill>
                          <a:schemeClr val="tx1"/>
                        </a:solidFill>
                        <a:effectLst/>
                        <a:latin typeface="Verdana" panose="020B0604030504040204" pitchFamily="34" charset="0"/>
                        <a:ea typeface="Verdana" panose="020B0604030504040204" pitchFamily="34" charset="0"/>
                        <a:cs typeface="+mn-cs"/>
                      </a:endParaRPr>
                    </a:p>
                  </a:txBody>
                  <a:tcPr marL="104395" marR="104395" marT="52197" marB="52197"/>
                </a:tc>
                <a:extLst>
                  <a:ext uri="{0D108BD9-81ED-4DB2-BD59-A6C34878D82A}">
                    <a16:rowId xmlns:a16="http://schemas.microsoft.com/office/drawing/2014/main" val="4171849007"/>
                  </a:ext>
                </a:extLst>
              </a:tr>
            </a:tbl>
          </a:graphicData>
        </a:graphic>
      </p:graphicFrame>
    </p:spTree>
    <p:extLst>
      <p:ext uri="{BB962C8B-B14F-4D97-AF65-F5344CB8AC3E}">
        <p14:creationId xmlns:p14="http://schemas.microsoft.com/office/powerpoint/2010/main" val="1900588210"/>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B9B19F5-769E-97E2-56A7-3634FC1F6609}"/>
            </a:ext>
          </a:extLst>
        </p:cNvPr>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E70A55E2-C3F0-564B-A64E-1C4808000C7F}"/>
              </a:ext>
            </a:extLst>
          </p:cNvPr>
          <p:cNvSpPr>
            <a:spLocks noGrp="1"/>
          </p:cNvSpPr>
          <p:nvPr>
            <p:ph type="sldNum" sz="quarter" idx="12"/>
          </p:nvPr>
        </p:nvSpPr>
        <p:spPr/>
        <p:txBody>
          <a:bodyPr/>
          <a:lstStyle/>
          <a:p>
            <a:pPr defTabSz="521964">
              <a:defRPr/>
            </a:pPr>
            <a:fld id="{1B571774-39BD-4D3C-8315-35C0B43D4F9A}" type="slidenum">
              <a:rPr lang="en-GB">
                <a:solidFill>
                  <a:prstClr val="black">
                    <a:tint val="82000"/>
                  </a:prstClr>
                </a:solidFill>
                <a:latin typeface="Aptos" panose="02110004020202020204"/>
              </a:rPr>
              <a:pPr defTabSz="521964">
                <a:defRPr/>
              </a:pPr>
              <a:t>73</a:t>
            </a:fld>
            <a:endParaRPr lang="en-GB">
              <a:solidFill>
                <a:prstClr val="black">
                  <a:tint val="82000"/>
                </a:prstClr>
              </a:solidFill>
              <a:latin typeface="Aptos" panose="02110004020202020204"/>
            </a:endParaRPr>
          </a:p>
        </p:txBody>
      </p:sp>
      <p:graphicFrame>
        <p:nvGraphicFramePr>
          <p:cNvPr id="6" name="Table 5">
            <a:extLst>
              <a:ext uri="{FF2B5EF4-FFF2-40B4-BE49-F238E27FC236}">
                <a16:creationId xmlns:a16="http://schemas.microsoft.com/office/drawing/2014/main" id="{F9024C05-F1B1-256A-AD19-A6971D859394}"/>
              </a:ext>
            </a:extLst>
          </p:cNvPr>
          <p:cNvGraphicFramePr>
            <a:graphicFrameLocks noGrp="1"/>
          </p:cNvGraphicFramePr>
          <p:nvPr>
            <p:extLst>
              <p:ext uri="{D42A27DB-BD31-4B8C-83A1-F6EECF244321}">
                <p14:modId xmlns:p14="http://schemas.microsoft.com/office/powerpoint/2010/main" val="1737450392"/>
              </p:ext>
            </p:extLst>
          </p:nvPr>
        </p:nvGraphicFramePr>
        <p:xfrm>
          <a:off x="223044" y="244475"/>
          <a:ext cx="19659600" cy="9443066"/>
        </p:xfrm>
        <a:graphic>
          <a:graphicData uri="http://schemas.openxmlformats.org/drawingml/2006/table">
            <a:tbl>
              <a:tblPr firstRow="1" bandRow="1">
                <a:tableStyleId>{5C22544A-7EE6-4342-B048-85BDC9FD1C3A}</a:tableStyleId>
              </a:tblPr>
              <a:tblGrid>
                <a:gridCol w="1161828">
                  <a:extLst>
                    <a:ext uri="{9D8B030D-6E8A-4147-A177-3AD203B41FA5}">
                      <a16:colId xmlns:a16="http://schemas.microsoft.com/office/drawing/2014/main" val="660515521"/>
                    </a:ext>
                  </a:extLst>
                </a:gridCol>
                <a:gridCol w="7612593">
                  <a:extLst>
                    <a:ext uri="{9D8B030D-6E8A-4147-A177-3AD203B41FA5}">
                      <a16:colId xmlns:a16="http://schemas.microsoft.com/office/drawing/2014/main" val="2140326874"/>
                    </a:ext>
                  </a:extLst>
                </a:gridCol>
                <a:gridCol w="10885179">
                  <a:extLst>
                    <a:ext uri="{9D8B030D-6E8A-4147-A177-3AD203B41FA5}">
                      <a16:colId xmlns:a16="http://schemas.microsoft.com/office/drawing/2014/main" val="648896705"/>
                    </a:ext>
                  </a:extLst>
                </a:gridCol>
              </a:tblGrid>
              <a:tr h="391111">
                <a:tc gridSpan="3">
                  <a:txBody>
                    <a:bodyPr/>
                    <a:lstStyle/>
                    <a:p>
                      <a:r>
                        <a:rPr lang="en-GB" sz="1800" dirty="0">
                          <a:latin typeface="Verdana" panose="020B0604030504040204" pitchFamily="34" charset="0"/>
                          <a:ea typeface="Verdana" panose="020B0604030504040204" pitchFamily="34" charset="0"/>
                        </a:rPr>
                        <a:t>Improving Value Optimising Outcomes and Minimising Variation</a:t>
                      </a:r>
                    </a:p>
                  </a:txBody>
                  <a:tcPr marL="104395" marR="104395" marT="52197" marB="52197"/>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3969127485"/>
                  </a:ext>
                </a:extLst>
              </a:tr>
              <a:tr h="548977">
                <a:tc gridSpan="3">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800" b="1" dirty="0">
                          <a:latin typeface="Verdana" panose="020B0604030504040204" pitchFamily="34" charset="0"/>
                          <a:ea typeface="Verdana" panose="020B0604030504040204" pitchFamily="34" charset="0"/>
                          <a:cs typeface="+mn-lt"/>
                        </a:rPr>
                        <a:t>Support improvements in outcomes, effectiveness, and value, through optimising how resources are utilised and focus on improving outcomes</a:t>
                      </a:r>
                      <a:endParaRPr lang="en-GB" sz="1800" b="1" dirty="0">
                        <a:latin typeface="Verdana" panose="020B0604030504040204" pitchFamily="34" charset="0"/>
                        <a:ea typeface="Verdana" panose="020B0604030504040204" pitchFamily="34" charset="0"/>
                      </a:endParaRPr>
                    </a:p>
                  </a:txBody>
                  <a:tcPr marL="104395" marR="104395" marT="52197" marB="52197"/>
                </a:tc>
                <a:tc hMerge="1">
                  <a:txBody>
                    <a:bodyPr/>
                    <a:lstStyle/>
                    <a:p>
                      <a:endParaRPr lang="en-GB"/>
                    </a:p>
                  </a:txBody>
                  <a:tcPr/>
                </a:tc>
                <a:tc hMerge="1">
                  <a:txBody>
                    <a:bodyPr/>
                    <a:lstStyle/>
                    <a:p>
                      <a:endParaRPr lang="en-GB" dirty="0"/>
                    </a:p>
                  </a:txBody>
                  <a:tcPr/>
                </a:tc>
                <a:extLst>
                  <a:ext uri="{0D108BD9-81ED-4DB2-BD59-A6C34878D82A}">
                    <a16:rowId xmlns:a16="http://schemas.microsoft.com/office/drawing/2014/main" val="4223790837"/>
                  </a:ext>
                </a:extLst>
              </a:tr>
              <a:tr h="334606">
                <a:tc gridSpan="3">
                  <a:txBody>
                    <a:bodyPr/>
                    <a:lstStyle/>
                    <a:p>
                      <a:pPr algn="just"/>
                      <a:r>
                        <a:rPr lang="en-GB" sz="1800" b="1" dirty="0">
                          <a:latin typeface="Verdana" panose="020B0604030504040204" pitchFamily="34" charset="0"/>
                          <a:ea typeface="Verdana" panose="020B0604030504040204" pitchFamily="34" charset="0"/>
                        </a:rPr>
                        <a:t>Baseline Information</a:t>
                      </a:r>
                    </a:p>
                  </a:txBody>
                  <a:tcPr marL="104395" marR="104395" marT="52197" marB="52197"/>
                </a:tc>
                <a:tc hMerge="1">
                  <a:txBody>
                    <a:bodyPr/>
                    <a:lstStyle/>
                    <a:p>
                      <a:endParaRPr/>
                    </a:p>
                  </a:txBody>
                  <a:tcPr marL="91441" marR="91441" anchor="ctr"/>
                </a:tc>
                <a:tc hMerge="1">
                  <a:txBody>
                    <a:bodyPr/>
                    <a:lstStyle/>
                    <a:p>
                      <a:pPr algn="just"/>
                      <a:endParaRPr lang="en-GB" sz="1050" b="1" dirty="0">
                        <a:latin typeface="Verdana" panose="020B0604030504040204" pitchFamily="34" charset="0"/>
                        <a:ea typeface="Verdana" panose="020B0604030504040204" pitchFamily="34" charset="0"/>
                      </a:endParaRPr>
                    </a:p>
                  </a:txBody>
                  <a:tcPr marL="91441" marR="91441" anchor="ctr"/>
                </a:tc>
                <a:extLst>
                  <a:ext uri="{0D108BD9-81ED-4DB2-BD59-A6C34878D82A}">
                    <a16:rowId xmlns:a16="http://schemas.microsoft.com/office/drawing/2014/main" val="2252713284"/>
                  </a:ext>
                </a:extLst>
              </a:tr>
              <a:tr h="352357">
                <a:tc>
                  <a:txBody>
                    <a:bodyPr/>
                    <a:lstStyle/>
                    <a:p>
                      <a:pPr algn="just"/>
                      <a:r>
                        <a:rPr lang="en-GB" sz="1800" b="1" dirty="0">
                          <a:latin typeface="Verdana" panose="020B0604030504040204" pitchFamily="34" charset="0"/>
                          <a:ea typeface="Verdana" panose="020B0604030504040204" pitchFamily="34" charset="0"/>
                        </a:rPr>
                        <a:t>#</a:t>
                      </a:r>
                    </a:p>
                  </a:txBody>
                  <a:tcPr marL="104395" marR="104395" marT="52197" marB="52197"/>
                </a:tc>
                <a:tc>
                  <a:txBody>
                    <a:bodyPr/>
                    <a:lstStyle/>
                    <a:p>
                      <a:pPr algn="just"/>
                      <a:r>
                        <a:rPr lang="en-GB" sz="1800" b="1" dirty="0">
                          <a:latin typeface="Verdana" panose="020B0604030504040204" pitchFamily="34" charset="0"/>
                          <a:ea typeface="Verdana" panose="020B0604030504040204" pitchFamily="34" charset="0"/>
                        </a:rPr>
                        <a:t>Enabling Action</a:t>
                      </a:r>
                    </a:p>
                  </a:txBody>
                  <a:tcPr marL="104395" marR="104395" marT="52197" marB="52197"/>
                </a:tc>
                <a:tc>
                  <a:txBody>
                    <a:bodyPr/>
                    <a:lstStyle/>
                    <a:p>
                      <a:pPr algn="just"/>
                      <a:r>
                        <a:rPr lang="en-GB" sz="1800" b="1" dirty="0">
                          <a:latin typeface="Verdana" panose="020B0604030504040204" pitchFamily="34" charset="0"/>
                          <a:ea typeface="Verdana" panose="020B0604030504040204" pitchFamily="34" charset="0"/>
                        </a:rPr>
                        <a:t>Current position (July 2025)</a:t>
                      </a:r>
                    </a:p>
                  </a:txBody>
                  <a:tcPr marL="104395" marR="104395" marT="52197" marB="52197"/>
                </a:tc>
                <a:extLst>
                  <a:ext uri="{0D108BD9-81ED-4DB2-BD59-A6C34878D82A}">
                    <a16:rowId xmlns:a16="http://schemas.microsoft.com/office/drawing/2014/main" val="271302750"/>
                  </a:ext>
                </a:extLst>
              </a:tr>
              <a:tr h="7745550">
                <a:tc>
                  <a:txBody>
                    <a:bodyPr/>
                    <a:lstStyle/>
                    <a:p>
                      <a:pPr marL="0" lvl="0" indent="0" algn="ctr">
                        <a:lnSpc>
                          <a:spcPct val="100000"/>
                        </a:lnSpc>
                        <a:buNone/>
                      </a:pPr>
                      <a:r>
                        <a:rPr lang="en-US" sz="1800" dirty="0">
                          <a:latin typeface="Verdana" panose="020B0604030504040204" pitchFamily="34" charset="0"/>
                          <a:ea typeface="Verdana" panose="020B0604030504040204" pitchFamily="34" charset="0"/>
                        </a:rPr>
                        <a:t>35</a:t>
                      </a:r>
                    </a:p>
                  </a:txBody>
                  <a:tcPr marL="73946" marR="73946" marT="36972" marB="36972"/>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800" b="0" i="0" u="none" strike="noStrike" kern="1200" noProof="0" dirty="0">
                          <a:solidFill>
                            <a:schemeClr val="dk1"/>
                          </a:solidFill>
                          <a:effectLst/>
                          <a:latin typeface="Verdana" panose="020B0604030504040204" pitchFamily="34" charset="0"/>
                          <a:ea typeface="Verdana" panose="020B0604030504040204" pitchFamily="34" charset="0"/>
                          <a:cs typeface="+mn-cs"/>
                        </a:rPr>
                        <a:t>Ensure delivery of effective referral management processes. This includes consistent implementation of Health Pathways (Pathway Alliance Programme) across all Health Boards with the rapid adoption of the 282 pathways within the </a:t>
                      </a:r>
                      <a:r>
                        <a:rPr lang="en-US" sz="1800" b="0" i="0" u="none" strike="noStrike" kern="1200" noProof="0" dirty="0" err="1">
                          <a:solidFill>
                            <a:schemeClr val="dk1"/>
                          </a:solidFill>
                          <a:effectLst/>
                          <a:latin typeface="Verdana" panose="020B0604030504040204" pitchFamily="34" charset="0"/>
                          <a:ea typeface="Verdana" panose="020B0604030504040204" pitchFamily="34" charset="0"/>
                          <a:cs typeface="+mn-cs"/>
                        </a:rPr>
                        <a:t>programme</a:t>
                      </a:r>
                      <a:endParaRPr lang="en-US" sz="1800" b="0" i="0" u="none" strike="noStrike" kern="1200" dirty="0">
                        <a:solidFill>
                          <a:schemeClr val="dk1"/>
                        </a:solidFill>
                        <a:effectLst/>
                        <a:latin typeface="Verdana" panose="020B0604030504040204" pitchFamily="34" charset="0"/>
                        <a:ea typeface="Verdana" panose="020B0604030504040204" pitchFamily="34" charset="0"/>
                        <a:cs typeface="+mn-cs"/>
                      </a:endParaRPr>
                    </a:p>
                  </a:txBody>
                  <a:tcPr marL="73946" marR="73946" marT="36972" marB="36972"/>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800" b="0" i="0" u="none" strike="noStrike" baseline="0" dirty="0">
                        <a:solidFill>
                          <a:srgbClr val="000000"/>
                        </a:solidFill>
                        <a:effectLst/>
                        <a:latin typeface="Verdana" panose="020B0604030504040204" pitchFamily="34" charset="0"/>
                        <a:ea typeface="Verdana" panose="020B0604030504040204" pitchFamily="34" charset="0"/>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800" b="1" i="0" u="sng" strike="noStrike" baseline="0" dirty="0">
                          <a:solidFill>
                            <a:srgbClr val="000000"/>
                          </a:solidFill>
                          <a:effectLst/>
                          <a:latin typeface="Verdana" panose="020B0604030504040204" pitchFamily="34" charset="0"/>
                          <a:ea typeface="Verdana" panose="020B0604030504040204" pitchFamily="34" charset="0"/>
                          <a:cs typeface="Arial" panose="020B0604020202020204" pitchFamily="34" charset="0"/>
                        </a:rPr>
                        <a:t>Project Governance</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800" b="0" i="0" u="none" strike="noStrike" baseline="0" dirty="0">
                          <a:solidFill>
                            <a:srgbClr val="000000"/>
                          </a:solidFill>
                          <a:effectLst/>
                          <a:latin typeface="Verdana" panose="020B0604030504040204" pitchFamily="34" charset="0"/>
                          <a:ea typeface="Verdana" panose="020B0604030504040204" pitchFamily="34" charset="0"/>
                          <a:cs typeface="Arial" panose="020B0604020202020204" pitchFamily="34" charset="0"/>
                        </a:rPr>
                        <a:t>The SRO for the </a:t>
                      </a:r>
                      <a:r>
                        <a:rPr lang="en-GB" sz="1800" b="0" i="0" u="none" strike="noStrike" baseline="0" dirty="0" err="1">
                          <a:solidFill>
                            <a:srgbClr val="000000"/>
                          </a:solidFill>
                          <a:effectLst/>
                          <a:latin typeface="Verdana" panose="020B0604030504040204" pitchFamily="34" charset="0"/>
                          <a:ea typeface="Verdana" panose="020B0604030504040204" pitchFamily="34" charset="0"/>
                          <a:cs typeface="Arial" panose="020B0604020202020204" pitchFamily="34" charset="0"/>
                        </a:rPr>
                        <a:t>HealthPathways</a:t>
                      </a:r>
                      <a:r>
                        <a:rPr lang="en-GB" sz="1800" b="0" i="0" u="none" strike="noStrike" baseline="0" dirty="0">
                          <a:solidFill>
                            <a:srgbClr val="000000"/>
                          </a:solidFill>
                          <a:effectLst/>
                          <a:latin typeface="Verdana" panose="020B0604030504040204" pitchFamily="34" charset="0"/>
                          <a:ea typeface="Verdana" panose="020B0604030504040204" pitchFamily="34" charset="0"/>
                          <a:cs typeface="Arial" panose="020B0604020202020204" pitchFamily="34" charset="0"/>
                        </a:rPr>
                        <a:t> project is now Deb Lewis, Chief Operating Officer. The SRO changed in Q1 of 25/26 following Dr Anjula Mehta's departure from SBUHB.</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800" b="0" i="0" u="none" strike="noStrike" baseline="0" dirty="0">
                          <a:solidFill>
                            <a:srgbClr val="000000"/>
                          </a:solidFill>
                          <a:effectLst/>
                          <a:latin typeface="Verdana" panose="020B0604030504040204" pitchFamily="34" charset="0"/>
                          <a:ea typeface="Verdana" panose="020B0604030504040204" pitchFamily="34" charset="0"/>
                          <a:cs typeface="Arial" panose="020B0604020202020204" pitchFamily="34" charset="0"/>
                        </a:rPr>
                        <a:t>A </a:t>
                      </a:r>
                      <a:r>
                        <a:rPr lang="en-GB" sz="1800" b="0" i="0" u="none" strike="noStrike" baseline="0" dirty="0" err="1">
                          <a:solidFill>
                            <a:srgbClr val="000000"/>
                          </a:solidFill>
                          <a:effectLst/>
                          <a:latin typeface="Verdana" panose="020B0604030504040204" pitchFamily="34" charset="0"/>
                          <a:ea typeface="Verdana" panose="020B0604030504040204" pitchFamily="34" charset="0"/>
                          <a:cs typeface="Arial" panose="020B0604020202020204" pitchFamily="34" charset="0"/>
                        </a:rPr>
                        <a:t>HealthPathways</a:t>
                      </a:r>
                      <a:r>
                        <a:rPr lang="en-GB" sz="1800" b="0" i="0" u="none" strike="noStrike" baseline="0" dirty="0">
                          <a:solidFill>
                            <a:srgbClr val="000000"/>
                          </a:solidFill>
                          <a:effectLst/>
                          <a:latin typeface="Verdana" panose="020B0604030504040204" pitchFamily="34" charset="0"/>
                          <a:ea typeface="Verdana" panose="020B0604030504040204" pitchFamily="34" charset="0"/>
                          <a:cs typeface="Arial" panose="020B0604020202020204" pitchFamily="34" charset="0"/>
                        </a:rPr>
                        <a:t> Steering Group was established in Q1 of 25/26. The Group is chaired by Deb Lewis, project SRO and COO. An evaluation of </a:t>
                      </a:r>
                      <a:r>
                        <a:rPr lang="en-GB" sz="1800" b="0" i="0" u="none" strike="noStrike" baseline="0" dirty="0" err="1">
                          <a:solidFill>
                            <a:srgbClr val="000000"/>
                          </a:solidFill>
                          <a:effectLst/>
                          <a:latin typeface="Verdana" panose="020B0604030504040204" pitchFamily="34" charset="0"/>
                          <a:ea typeface="Verdana" panose="020B0604030504040204" pitchFamily="34" charset="0"/>
                          <a:cs typeface="Arial" panose="020B0604020202020204" pitchFamily="34" charset="0"/>
                        </a:rPr>
                        <a:t>HealthPathways</a:t>
                      </a:r>
                      <a:r>
                        <a:rPr lang="en-GB" sz="1800" b="0" i="0" u="none" strike="noStrike" baseline="0" dirty="0">
                          <a:solidFill>
                            <a:srgbClr val="000000"/>
                          </a:solidFill>
                          <a:effectLst/>
                          <a:latin typeface="Verdana" panose="020B0604030504040204" pitchFamily="34" charset="0"/>
                          <a:ea typeface="Verdana" panose="020B0604030504040204" pitchFamily="34" charset="0"/>
                          <a:cs typeface="Arial" panose="020B0604020202020204" pitchFamily="34" charset="0"/>
                        </a:rPr>
                        <a:t> has commenced and next steps will be agreed at the Steering Group on 29th July 2025.</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800" b="0" i="0" u="none" strike="noStrike" baseline="0" dirty="0">
                        <a:solidFill>
                          <a:srgbClr val="000000"/>
                        </a:solidFill>
                        <a:effectLst/>
                        <a:latin typeface="Verdana" panose="020B0604030504040204" pitchFamily="34" charset="0"/>
                        <a:ea typeface="Verdana" panose="020B0604030504040204" pitchFamily="34" charset="0"/>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800" b="1" i="0" u="sng" strike="noStrike" baseline="0" dirty="0">
                          <a:solidFill>
                            <a:srgbClr val="000000"/>
                          </a:solidFill>
                          <a:effectLst/>
                          <a:latin typeface="Verdana" panose="020B0604030504040204" pitchFamily="34" charset="0"/>
                          <a:ea typeface="Verdana" panose="020B0604030504040204" pitchFamily="34" charset="0"/>
                          <a:cs typeface="Arial" panose="020B0604020202020204" pitchFamily="34" charset="0"/>
                        </a:rPr>
                        <a:t>Pathway Development</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800" b="0" i="0" u="none" strike="noStrike" baseline="0" dirty="0">
                          <a:solidFill>
                            <a:srgbClr val="000000"/>
                          </a:solidFill>
                          <a:effectLst/>
                          <a:latin typeface="Verdana" panose="020B0604030504040204" pitchFamily="34" charset="0"/>
                          <a:ea typeface="Verdana" panose="020B0604030504040204" pitchFamily="34" charset="0"/>
                          <a:cs typeface="Arial" panose="020B0604020202020204" pitchFamily="34" charset="0"/>
                        </a:rPr>
                        <a:t>National Lead Region Pathways</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800" b="0" i="0" u="none" strike="noStrike" baseline="0" dirty="0">
                          <a:solidFill>
                            <a:srgbClr val="000000"/>
                          </a:solidFill>
                          <a:effectLst/>
                          <a:latin typeface="Verdana" panose="020B0604030504040204" pitchFamily="34" charset="0"/>
                          <a:ea typeface="Verdana" panose="020B0604030504040204" pitchFamily="34" charset="0"/>
                          <a:cs typeface="Arial" panose="020B0604020202020204" pitchFamily="34" charset="0"/>
                        </a:rPr>
                        <a:t>46 National Lead Region Pathways live on Wales Collaboration which includes: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800" b="0" i="0" u="none" strike="noStrike" baseline="0" dirty="0">
                        <a:solidFill>
                          <a:srgbClr val="000000"/>
                        </a:solidFill>
                        <a:effectLst/>
                        <a:latin typeface="Verdana" panose="020B0604030504040204" pitchFamily="34" charset="0"/>
                        <a:ea typeface="Verdana" panose="020B0604030504040204" pitchFamily="34" charset="0"/>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800" b="0" i="0" u="none" strike="noStrike" baseline="0" dirty="0">
                          <a:solidFill>
                            <a:srgbClr val="000000"/>
                          </a:solidFill>
                          <a:effectLst/>
                          <a:latin typeface="Verdana" panose="020B0604030504040204" pitchFamily="34" charset="0"/>
                          <a:ea typeface="Verdana" panose="020B0604030504040204" pitchFamily="34" charset="0"/>
                          <a:cs typeface="Arial" panose="020B0604020202020204" pitchFamily="34" charset="0"/>
                        </a:rPr>
                        <a:t>2023/24 - 19 published</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800" b="0" i="0" u="none" strike="noStrike" baseline="0" dirty="0">
                          <a:solidFill>
                            <a:srgbClr val="000000"/>
                          </a:solidFill>
                          <a:effectLst/>
                          <a:latin typeface="Verdana" panose="020B0604030504040204" pitchFamily="34" charset="0"/>
                          <a:ea typeface="Verdana" panose="020B0604030504040204" pitchFamily="34" charset="0"/>
                          <a:cs typeface="Arial" panose="020B0604020202020204" pitchFamily="34" charset="0"/>
                        </a:rPr>
                        <a:t>2024/25 - 22 published</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800" b="0" i="0" u="none" strike="noStrike" baseline="0" dirty="0">
                          <a:solidFill>
                            <a:srgbClr val="000000"/>
                          </a:solidFill>
                          <a:effectLst/>
                          <a:latin typeface="Verdana" panose="020B0604030504040204" pitchFamily="34" charset="0"/>
                          <a:ea typeface="Verdana" panose="020B0604030504040204" pitchFamily="34" charset="0"/>
                          <a:cs typeface="Arial" panose="020B0604020202020204" pitchFamily="34" charset="0"/>
                        </a:rPr>
                        <a:t>2025/26 - 5 published</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800" b="0" i="0" u="none" strike="noStrike" baseline="0" dirty="0">
                        <a:solidFill>
                          <a:srgbClr val="000000"/>
                        </a:solidFill>
                        <a:effectLst/>
                        <a:latin typeface="Verdana" panose="020B0604030504040204" pitchFamily="34" charset="0"/>
                        <a:ea typeface="Verdana" panose="020B0604030504040204" pitchFamily="34" charset="0"/>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800" b="1" i="0" u="none" strike="noStrike" baseline="0" dirty="0">
                          <a:solidFill>
                            <a:srgbClr val="000000"/>
                          </a:solidFill>
                          <a:effectLst/>
                          <a:latin typeface="Verdana" panose="020B0604030504040204" pitchFamily="34" charset="0"/>
                          <a:ea typeface="Verdana" panose="020B0604030504040204" pitchFamily="34" charset="0"/>
                          <a:cs typeface="Arial" panose="020B0604020202020204" pitchFamily="34" charset="0"/>
                        </a:rPr>
                        <a:t>Local "Lift &amp; Shift" Pathways</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800" b="0" i="0" u="none" strike="noStrike" baseline="0" dirty="0">
                          <a:solidFill>
                            <a:srgbClr val="000000"/>
                          </a:solidFill>
                          <a:effectLst/>
                          <a:latin typeface="Verdana" panose="020B0604030504040204" pitchFamily="34" charset="0"/>
                          <a:ea typeface="Verdana" panose="020B0604030504040204" pitchFamily="34" charset="0"/>
                          <a:cs typeface="Arial" panose="020B0604020202020204" pitchFamily="34" charset="0"/>
                        </a:rPr>
                        <a:t>150 Local "Lift &amp; Shift" Pathways live on Swansea Bay </a:t>
                      </a:r>
                      <a:r>
                        <a:rPr lang="en-GB" sz="1800" b="0" i="0" u="none" strike="noStrike" baseline="0" dirty="0" err="1">
                          <a:solidFill>
                            <a:srgbClr val="000000"/>
                          </a:solidFill>
                          <a:effectLst/>
                          <a:latin typeface="Verdana" panose="020B0604030504040204" pitchFamily="34" charset="0"/>
                          <a:ea typeface="Verdana" panose="020B0604030504040204" pitchFamily="34" charset="0"/>
                          <a:cs typeface="Arial" panose="020B0604020202020204" pitchFamily="34" charset="0"/>
                        </a:rPr>
                        <a:t>HealthPathways</a:t>
                      </a:r>
                      <a:r>
                        <a:rPr lang="en-GB" sz="1800" b="0" i="0" u="none" strike="noStrike" baseline="0" dirty="0">
                          <a:solidFill>
                            <a:srgbClr val="000000"/>
                          </a:solidFill>
                          <a:effectLst/>
                          <a:latin typeface="Verdana" panose="020B0604030504040204" pitchFamily="34" charset="0"/>
                          <a:ea typeface="Verdana" panose="020B0604030504040204" pitchFamily="34" charset="0"/>
                          <a:cs typeface="Arial" panose="020B0604020202020204" pitchFamily="34" charset="0"/>
                        </a:rPr>
                        <a:t> which includes: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800" b="0" i="0" u="none" strike="noStrike" baseline="0" dirty="0">
                        <a:solidFill>
                          <a:srgbClr val="000000"/>
                        </a:solidFill>
                        <a:effectLst/>
                        <a:latin typeface="Verdana" panose="020B0604030504040204" pitchFamily="34" charset="0"/>
                        <a:ea typeface="Verdana" panose="020B0604030504040204" pitchFamily="34" charset="0"/>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800" b="0" i="0" u="none" strike="noStrike" baseline="0" dirty="0">
                          <a:solidFill>
                            <a:srgbClr val="000000"/>
                          </a:solidFill>
                          <a:effectLst/>
                          <a:latin typeface="Verdana" panose="020B0604030504040204" pitchFamily="34" charset="0"/>
                          <a:ea typeface="Verdana" panose="020B0604030504040204" pitchFamily="34" charset="0"/>
                          <a:cs typeface="Arial" panose="020B0604020202020204" pitchFamily="34" charset="0"/>
                        </a:rPr>
                        <a:t>2023/24 - 57 published</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800" b="0" i="0" u="none" strike="noStrike" baseline="0" dirty="0">
                          <a:solidFill>
                            <a:srgbClr val="000000"/>
                          </a:solidFill>
                          <a:effectLst/>
                          <a:latin typeface="Verdana" panose="020B0604030504040204" pitchFamily="34" charset="0"/>
                          <a:ea typeface="Verdana" panose="020B0604030504040204" pitchFamily="34" charset="0"/>
                          <a:cs typeface="Arial" panose="020B0604020202020204" pitchFamily="34" charset="0"/>
                        </a:rPr>
                        <a:t>2024/25 - 61 published</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800" b="0" i="0" u="none" strike="noStrike" baseline="0" dirty="0">
                          <a:solidFill>
                            <a:srgbClr val="000000"/>
                          </a:solidFill>
                          <a:effectLst/>
                          <a:latin typeface="Verdana" panose="020B0604030504040204" pitchFamily="34" charset="0"/>
                          <a:ea typeface="Verdana" panose="020B0604030504040204" pitchFamily="34" charset="0"/>
                          <a:cs typeface="Arial" panose="020B0604020202020204" pitchFamily="34" charset="0"/>
                        </a:rPr>
                        <a:t>2025/26 - 32 published (inc. 12 in July)</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800" b="0" i="0" u="none" strike="noStrike" baseline="0" dirty="0">
                        <a:solidFill>
                          <a:srgbClr val="000000"/>
                        </a:solidFill>
                        <a:effectLst/>
                        <a:latin typeface="Verdana" panose="020B0604030504040204" pitchFamily="34" charset="0"/>
                        <a:ea typeface="Verdana" panose="020B0604030504040204" pitchFamily="34" charset="0"/>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800" b="1" i="0" u="none" strike="noStrike" baseline="0" dirty="0">
                          <a:solidFill>
                            <a:srgbClr val="000000"/>
                          </a:solidFill>
                          <a:effectLst/>
                          <a:latin typeface="Verdana" panose="020B0604030504040204" pitchFamily="34" charset="0"/>
                          <a:ea typeface="Verdana" panose="020B0604030504040204" pitchFamily="34" charset="0"/>
                          <a:cs typeface="Arial" panose="020B0604020202020204" pitchFamily="34" charset="0"/>
                        </a:rPr>
                        <a:t>Utilisation</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800" b="0" i="0" u="none" strike="noStrike" baseline="0" dirty="0">
                        <a:solidFill>
                          <a:srgbClr val="000000"/>
                        </a:solidFill>
                        <a:effectLst/>
                        <a:latin typeface="Verdana" panose="020B0604030504040204" pitchFamily="34" charset="0"/>
                        <a:ea typeface="Verdana" panose="020B0604030504040204" pitchFamily="34" charset="0"/>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800" b="0" i="0" u="none" strike="noStrike" baseline="0" dirty="0">
                          <a:solidFill>
                            <a:srgbClr val="000000"/>
                          </a:solidFill>
                          <a:effectLst/>
                          <a:latin typeface="Verdana" panose="020B0604030504040204" pitchFamily="34" charset="0"/>
                          <a:ea typeface="Verdana" panose="020B0604030504040204" pitchFamily="34" charset="0"/>
                          <a:cs typeface="Arial" panose="020B0604020202020204" pitchFamily="34" charset="0"/>
                        </a:rPr>
                        <a:t>The total accumulative views as of 15/07/2025 is 22,490</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800" b="0" i="0" u="none" strike="noStrike" baseline="0" dirty="0">
                        <a:solidFill>
                          <a:srgbClr val="000000"/>
                        </a:solidFill>
                        <a:effectLst/>
                        <a:latin typeface="Verdana" panose="020B0604030504040204" pitchFamily="34" charset="0"/>
                        <a:ea typeface="Verdana" panose="020B0604030504040204" pitchFamily="34" charset="0"/>
                        <a:cs typeface="Arial" panose="020B0604020202020204" pitchFamily="34" charset="0"/>
                      </a:endParaRPr>
                    </a:p>
                  </a:txBody>
                  <a:tcPr marL="104395" marR="104395" marT="52197" marB="52197"/>
                </a:tc>
                <a:extLst>
                  <a:ext uri="{0D108BD9-81ED-4DB2-BD59-A6C34878D82A}">
                    <a16:rowId xmlns:a16="http://schemas.microsoft.com/office/drawing/2014/main" val="584384461"/>
                  </a:ext>
                </a:extLst>
              </a:tr>
            </a:tbl>
          </a:graphicData>
        </a:graphic>
      </p:graphicFrame>
    </p:spTree>
    <p:extLst>
      <p:ext uri="{BB962C8B-B14F-4D97-AF65-F5344CB8AC3E}">
        <p14:creationId xmlns:p14="http://schemas.microsoft.com/office/powerpoint/2010/main" val="238305933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92CB3C8-16F8-E2E9-1B78-F4E6E6EF7EB2}"/>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44DAD07E-62F8-33EE-523D-C152AAF91F20}"/>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77B97C78-E07C-7F7D-5440-9808E97C5580}"/>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8</a:t>
            </a:fld>
            <a:endParaRPr lang="en-GB"/>
          </a:p>
        </p:txBody>
      </p:sp>
      <p:sp>
        <p:nvSpPr>
          <p:cNvPr id="3" name="TextBox 2">
            <a:extLst>
              <a:ext uri="{FF2B5EF4-FFF2-40B4-BE49-F238E27FC236}">
                <a16:creationId xmlns:a16="http://schemas.microsoft.com/office/drawing/2014/main" id="{748658C9-A574-ABB2-5129-A89CCE76CDED}"/>
              </a:ext>
            </a:extLst>
          </p:cNvPr>
          <p:cNvSpPr txBox="1"/>
          <p:nvPr/>
        </p:nvSpPr>
        <p:spPr>
          <a:xfrm>
            <a:off x="0" y="-14068"/>
            <a:ext cx="20105688" cy="584775"/>
          </a:xfrm>
          <a:prstGeom prst="rect">
            <a:avLst/>
          </a:prstGeom>
          <a:solidFill>
            <a:srgbClr val="C00000"/>
          </a:solidFill>
        </p:spPr>
        <p:txBody>
          <a:bodyPr wrap="square" rtlCol="0">
            <a:spAutoFit/>
          </a:bodyPr>
          <a:lstStyle/>
          <a:p>
            <a:pPr algn="ctr" defTabSz="1507937">
              <a:spcAft>
                <a:spcPts val="1979"/>
              </a:spcAft>
              <a:defRPr/>
            </a:pPr>
            <a:r>
              <a:rPr lang="en-GB" sz="3200" b="1" dirty="0">
                <a:solidFill>
                  <a:schemeClr val="bg1"/>
                </a:solidFill>
                <a:latin typeface="Calibri" panose="020F0502020204030204"/>
              </a:rPr>
              <a:t>People of Swansea Bay live healthier, equitable and more equal and prosperous lives    </a:t>
            </a:r>
          </a:p>
        </p:txBody>
      </p:sp>
      <p:graphicFrame>
        <p:nvGraphicFramePr>
          <p:cNvPr id="5" name="Table 4">
            <a:extLst>
              <a:ext uri="{FF2B5EF4-FFF2-40B4-BE49-F238E27FC236}">
                <a16:creationId xmlns:a16="http://schemas.microsoft.com/office/drawing/2014/main" id="{A0A1A59E-3D10-53A1-FEC3-D90C4853C3D5}"/>
              </a:ext>
            </a:extLst>
          </p:cNvPr>
          <p:cNvGraphicFramePr>
            <a:graphicFrameLocks noGrp="1"/>
          </p:cNvGraphicFramePr>
          <p:nvPr>
            <p:extLst>
              <p:ext uri="{D42A27DB-BD31-4B8C-83A1-F6EECF244321}">
                <p14:modId xmlns:p14="http://schemas.microsoft.com/office/powerpoint/2010/main" val="313316077"/>
              </p:ext>
            </p:extLst>
          </p:nvPr>
        </p:nvGraphicFramePr>
        <p:xfrm>
          <a:off x="604044" y="2347870"/>
          <a:ext cx="18897600" cy="7351752"/>
        </p:xfrm>
        <a:graphic>
          <a:graphicData uri="http://schemas.openxmlformats.org/drawingml/2006/table">
            <a:tbl>
              <a:tblPr>
                <a:tableStyleId>{5C22544A-7EE6-4342-B048-85BDC9FD1C3A}</a:tableStyleId>
              </a:tblPr>
              <a:tblGrid>
                <a:gridCol w="14017938">
                  <a:extLst>
                    <a:ext uri="{9D8B030D-6E8A-4147-A177-3AD203B41FA5}">
                      <a16:colId xmlns:a16="http://schemas.microsoft.com/office/drawing/2014/main" val="498750781"/>
                    </a:ext>
                  </a:extLst>
                </a:gridCol>
                <a:gridCol w="2572913">
                  <a:extLst>
                    <a:ext uri="{9D8B030D-6E8A-4147-A177-3AD203B41FA5}">
                      <a16:colId xmlns:a16="http://schemas.microsoft.com/office/drawing/2014/main" val="445886187"/>
                    </a:ext>
                  </a:extLst>
                </a:gridCol>
                <a:gridCol w="2306749">
                  <a:extLst>
                    <a:ext uri="{9D8B030D-6E8A-4147-A177-3AD203B41FA5}">
                      <a16:colId xmlns:a16="http://schemas.microsoft.com/office/drawing/2014/main" val="1408094447"/>
                    </a:ext>
                  </a:extLst>
                </a:gridCol>
              </a:tblGrid>
              <a:tr h="476947">
                <a:tc>
                  <a:txBody>
                    <a:bodyPr/>
                    <a:lstStyle/>
                    <a:p>
                      <a:pPr algn="l" fontAlgn="b"/>
                      <a:r>
                        <a:rPr lang="en-GB" sz="2000" b="1" u="none" strike="noStrike" dirty="0">
                          <a:solidFill>
                            <a:schemeClr val="bg1"/>
                          </a:solidFill>
                          <a:effectLst/>
                          <a:latin typeface="Verdana" panose="020B0604030504040204" pitchFamily="34" charset="0"/>
                          <a:ea typeface="Verdana" panose="020B0604030504040204" pitchFamily="34" charset="0"/>
                        </a:rPr>
                        <a:t>Childhood Immunisations</a:t>
                      </a:r>
                      <a:endParaRPr lang="en-GB" sz="2000" b="1" i="0" u="none" strike="noStrike" dirty="0">
                        <a:solidFill>
                          <a:schemeClr val="bg1"/>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C00000"/>
                    </a:solidFill>
                  </a:tcPr>
                </a:tc>
                <a:tc>
                  <a:txBody>
                    <a:bodyPr/>
                    <a:lstStyle/>
                    <a:p>
                      <a:pPr algn="ctr" fontAlgn="b"/>
                      <a:r>
                        <a:rPr lang="en-GB" sz="2000" b="1" u="none" strike="noStrike" dirty="0">
                          <a:solidFill>
                            <a:schemeClr val="bg1"/>
                          </a:solidFill>
                          <a:effectLst/>
                          <a:latin typeface="Verdana" panose="020B0604030504040204" pitchFamily="34" charset="0"/>
                          <a:ea typeface="Verdana" panose="020B0604030504040204" pitchFamily="34" charset="0"/>
                        </a:rPr>
                        <a:t>Target</a:t>
                      </a:r>
                      <a:endParaRPr lang="en-GB" sz="2000" b="1" i="0" u="none" strike="noStrike" dirty="0">
                        <a:solidFill>
                          <a:schemeClr val="bg1"/>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C00000"/>
                    </a:solidFill>
                  </a:tcPr>
                </a:tc>
                <a:tc>
                  <a:txBody>
                    <a:bodyPr/>
                    <a:lstStyle/>
                    <a:p>
                      <a:pPr algn="ctr" fontAlgn="b"/>
                      <a:r>
                        <a:rPr lang="en-GB" sz="2000" b="1" u="none" strike="noStrike" dirty="0">
                          <a:solidFill>
                            <a:schemeClr val="bg1"/>
                          </a:solidFill>
                          <a:effectLst/>
                          <a:latin typeface="Verdana" panose="020B0604030504040204" pitchFamily="34" charset="0"/>
                          <a:ea typeface="Verdana" panose="020B0604030504040204" pitchFamily="34" charset="0"/>
                        </a:rPr>
                        <a:t>July-25</a:t>
                      </a:r>
                      <a:endParaRPr lang="en-GB" sz="2000" b="1" i="0" u="none" strike="noStrike" dirty="0">
                        <a:solidFill>
                          <a:schemeClr val="bg1"/>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C00000"/>
                    </a:solidFill>
                  </a:tcPr>
                </a:tc>
                <a:extLst>
                  <a:ext uri="{0D108BD9-81ED-4DB2-BD59-A6C34878D82A}">
                    <a16:rowId xmlns:a16="http://schemas.microsoft.com/office/drawing/2014/main" val="121596945"/>
                  </a:ext>
                </a:extLst>
              </a:tr>
              <a:tr h="625070">
                <a:tc>
                  <a:txBody>
                    <a:bodyPr/>
                    <a:lstStyle/>
                    <a:p>
                      <a:pPr algn="l" fontAlgn="b"/>
                      <a:r>
                        <a:rPr lang="en-GB" sz="2000" u="none" strike="noStrike" dirty="0">
                          <a:solidFill>
                            <a:schemeClr val="tx1"/>
                          </a:solidFill>
                          <a:effectLst/>
                          <a:latin typeface="Verdana" panose="020B0604030504040204" pitchFamily="34" charset="0"/>
                          <a:ea typeface="Verdana" panose="020B0604030504040204" pitchFamily="34" charset="0"/>
                        </a:rPr>
                        <a:t>Percentage of children who are up to date with the scheduled vaccinations by age 5 (‘4 in 1’ preschool booster, the Hib/</a:t>
                      </a:r>
                      <a:r>
                        <a:rPr lang="en-GB" sz="2000" u="none" strike="noStrike" dirty="0" err="1">
                          <a:solidFill>
                            <a:schemeClr val="tx1"/>
                          </a:solidFill>
                          <a:effectLst/>
                          <a:latin typeface="Verdana" panose="020B0604030504040204" pitchFamily="34" charset="0"/>
                          <a:ea typeface="Verdana" panose="020B0604030504040204" pitchFamily="34" charset="0"/>
                        </a:rPr>
                        <a:t>MenC</a:t>
                      </a:r>
                      <a:r>
                        <a:rPr lang="en-GB" sz="2000" u="none" strike="noStrike" dirty="0">
                          <a:solidFill>
                            <a:schemeClr val="tx1"/>
                          </a:solidFill>
                          <a:effectLst/>
                          <a:latin typeface="Verdana" panose="020B0604030504040204" pitchFamily="34" charset="0"/>
                          <a:ea typeface="Verdana" panose="020B0604030504040204" pitchFamily="34" charset="0"/>
                        </a:rPr>
                        <a:t> booster and the second MMR dose) </a:t>
                      </a:r>
                      <a:endParaRPr lang="en-GB" sz="2000" b="0" i="0" u="none" strike="noStrike" dirty="0">
                        <a:solidFill>
                          <a:schemeClr val="tx1"/>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u="none" strike="noStrike" dirty="0">
                          <a:effectLst/>
                          <a:latin typeface="Verdana" panose="020B0604030504040204" pitchFamily="34" charset="0"/>
                          <a:ea typeface="Verdana" panose="020B0604030504040204" pitchFamily="34" charset="0"/>
                        </a:rPr>
                        <a:t>95%</a:t>
                      </a:r>
                      <a:endParaRPr lang="en-GB" sz="2000" b="0" i="0" u="none" strike="noStrike" dirty="0">
                        <a:solidFill>
                          <a:srgbClr val="000000"/>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u="none" strike="noStrike" dirty="0">
                          <a:solidFill>
                            <a:schemeClr val="accent2"/>
                          </a:solidFill>
                          <a:effectLst/>
                          <a:latin typeface="Verdana" panose="020B0604030504040204" pitchFamily="34" charset="0"/>
                          <a:ea typeface="Verdana" panose="020B0604030504040204" pitchFamily="34" charset="0"/>
                        </a:rPr>
                        <a:t>90.3% (Mar-25) </a:t>
                      </a:r>
                      <a:endParaRPr lang="en-GB" sz="2000" b="0" i="0" u="none" strike="noStrike" dirty="0">
                        <a:solidFill>
                          <a:schemeClr val="accent2"/>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306456631"/>
                  </a:ext>
                </a:extLst>
              </a:tr>
              <a:tr h="516475">
                <a:tc>
                  <a:txBody>
                    <a:bodyPr/>
                    <a:lstStyle/>
                    <a:p>
                      <a:pPr algn="l" fontAlgn="b"/>
                      <a:r>
                        <a:rPr lang="en-GB" sz="2000" u="none" strike="noStrike" dirty="0">
                          <a:solidFill>
                            <a:schemeClr val="tx1"/>
                          </a:solidFill>
                          <a:effectLst/>
                          <a:latin typeface="Verdana" panose="020B0604030504040204" pitchFamily="34" charset="0"/>
                          <a:ea typeface="Verdana" panose="020B0604030504040204" pitchFamily="34" charset="0"/>
                        </a:rPr>
                        <a:t>Percentage of children receiving the Human Papillomavirus (HPV) vaccination by the age of 15 </a:t>
                      </a:r>
                      <a:endParaRPr lang="en-GB" sz="2000" b="0" i="0" u="none" strike="noStrike" dirty="0">
                        <a:solidFill>
                          <a:schemeClr val="tx1"/>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u="none" strike="noStrike" dirty="0">
                          <a:effectLst/>
                          <a:latin typeface="Verdana" panose="020B0604030504040204" pitchFamily="34" charset="0"/>
                          <a:ea typeface="Verdana" panose="020B0604030504040204" pitchFamily="34" charset="0"/>
                        </a:rPr>
                        <a:t>90%</a:t>
                      </a:r>
                      <a:endParaRPr lang="en-GB" sz="2000" b="0" i="0" u="none" strike="noStrike" dirty="0">
                        <a:solidFill>
                          <a:srgbClr val="000000"/>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u="none" strike="noStrike" dirty="0">
                          <a:solidFill>
                            <a:schemeClr val="accent2"/>
                          </a:solidFill>
                          <a:effectLst/>
                          <a:latin typeface="Verdana" panose="020B0604030504040204" pitchFamily="34" charset="0"/>
                          <a:ea typeface="Verdana" panose="020B0604030504040204" pitchFamily="34" charset="0"/>
                        </a:rPr>
                        <a:t>85.7% (Mar-25) </a:t>
                      </a:r>
                      <a:endParaRPr lang="en-GB" sz="2000" b="0" i="0" u="none" strike="noStrike" dirty="0">
                        <a:solidFill>
                          <a:schemeClr val="accent2"/>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54270130"/>
                  </a:ext>
                </a:extLst>
              </a:tr>
              <a:tr h="476947">
                <a:tc>
                  <a:txBody>
                    <a:bodyPr/>
                    <a:lstStyle/>
                    <a:p>
                      <a:pPr algn="l" fontAlgn="b"/>
                      <a:r>
                        <a:rPr lang="en-GB" sz="2000" b="1" u="none" strike="noStrike" dirty="0">
                          <a:solidFill>
                            <a:schemeClr val="bg1"/>
                          </a:solidFill>
                          <a:effectLst/>
                          <a:latin typeface="Verdana" panose="020B0604030504040204" pitchFamily="34" charset="0"/>
                          <a:ea typeface="Verdana" panose="020B0604030504040204" pitchFamily="34" charset="0"/>
                        </a:rPr>
                        <a:t>Influenza &amp; Covid Immunisations</a:t>
                      </a:r>
                      <a:endParaRPr lang="en-GB" sz="2000" b="1" i="0" u="none" strike="noStrike" dirty="0">
                        <a:solidFill>
                          <a:schemeClr val="bg1"/>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C00000"/>
                    </a:solidFill>
                  </a:tcPr>
                </a:tc>
                <a:tc>
                  <a:txBody>
                    <a:bodyPr/>
                    <a:lstStyle/>
                    <a:p>
                      <a:pPr algn="l" fontAlgn="b"/>
                      <a:r>
                        <a:rPr lang="en-GB" sz="2000" u="none" strike="noStrike" dirty="0">
                          <a:effectLst/>
                          <a:latin typeface="Verdana" panose="020B0604030504040204" pitchFamily="34" charset="0"/>
                          <a:ea typeface="Verdana" panose="020B0604030504040204" pitchFamily="34" charset="0"/>
                        </a:rPr>
                        <a:t> </a:t>
                      </a:r>
                      <a:endParaRPr lang="en-GB" sz="2000" b="1" i="0" u="none" strike="noStrike" dirty="0">
                        <a:solidFill>
                          <a:srgbClr val="FFFFFF"/>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C00000"/>
                    </a:solidFill>
                  </a:tcPr>
                </a:tc>
                <a:tc>
                  <a:txBody>
                    <a:bodyPr/>
                    <a:lstStyle/>
                    <a:p>
                      <a:pPr algn="ctr" fontAlgn="b"/>
                      <a:r>
                        <a:rPr lang="en-GB" sz="2000" u="none" strike="noStrike" dirty="0">
                          <a:effectLst/>
                          <a:latin typeface="Verdana" panose="020B0604030504040204" pitchFamily="34" charset="0"/>
                          <a:ea typeface="Verdana" panose="020B0604030504040204" pitchFamily="34" charset="0"/>
                        </a:rPr>
                        <a:t> </a:t>
                      </a:r>
                      <a:endParaRPr lang="en-GB" sz="2000" b="1" i="0" u="none" strike="noStrike" dirty="0">
                        <a:solidFill>
                          <a:srgbClr val="FFFFFF"/>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C00000"/>
                    </a:solidFill>
                  </a:tcPr>
                </a:tc>
                <a:extLst>
                  <a:ext uri="{0D108BD9-81ED-4DB2-BD59-A6C34878D82A}">
                    <a16:rowId xmlns:a16="http://schemas.microsoft.com/office/drawing/2014/main" val="489342944"/>
                  </a:ext>
                </a:extLst>
              </a:tr>
              <a:tr h="516475">
                <a:tc>
                  <a:txBody>
                    <a:bodyPr/>
                    <a:lstStyle/>
                    <a:p>
                      <a:pPr algn="l" fontAlgn="b"/>
                      <a:r>
                        <a:rPr lang="en-GB" sz="2000" u="none" strike="noStrike" dirty="0">
                          <a:solidFill>
                            <a:schemeClr val="tx1"/>
                          </a:solidFill>
                          <a:effectLst/>
                          <a:latin typeface="Verdana" panose="020B0604030504040204" pitchFamily="34" charset="0"/>
                          <a:ea typeface="Verdana" panose="020B0604030504040204" pitchFamily="34" charset="0"/>
                        </a:rPr>
                        <a:t>Percentage uptake of the influenza vaccine in adults 65 years and over </a:t>
                      </a:r>
                      <a:endParaRPr lang="en-GB" sz="2000" b="0" i="0" u="none" strike="noStrike" dirty="0">
                        <a:solidFill>
                          <a:schemeClr val="tx1"/>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u="none" strike="noStrike" dirty="0">
                          <a:effectLst/>
                          <a:latin typeface="Verdana" panose="020B0604030504040204" pitchFamily="34" charset="0"/>
                          <a:ea typeface="Verdana" panose="020B0604030504040204" pitchFamily="34" charset="0"/>
                        </a:rPr>
                        <a:t>75%</a:t>
                      </a:r>
                      <a:endParaRPr lang="en-GB" sz="2000" b="0" i="0" u="none" strike="noStrike" dirty="0">
                        <a:solidFill>
                          <a:srgbClr val="000000"/>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u="none" strike="noStrike" dirty="0">
                          <a:effectLst/>
                          <a:latin typeface="Verdana" panose="020B0604030504040204" pitchFamily="34" charset="0"/>
                          <a:ea typeface="Verdana" panose="020B0604030504040204" pitchFamily="34" charset="0"/>
                        </a:rPr>
                        <a:t> </a:t>
                      </a:r>
                      <a:r>
                        <a:rPr lang="en-GB" sz="2000" u="none" strike="noStrike" dirty="0">
                          <a:solidFill>
                            <a:schemeClr val="accent2"/>
                          </a:solidFill>
                          <a:effectLst/>
                          <a:latin typeface="Verdana" panose="020B0604030504040204" pitchFamily="34" charset="0"/>
                          <a:ea typeface="Verdana" panose="020B0604030504040204" pitchFamily="34" charset="0"/>
                        </a:rPr>
                        <a:t>68.5% (24/25)</a:t>
                      </a:r>
                      <a:endParaRPr lang="en-GB" sz="2000" b="0" i="0" u="none" strike="noStrike" dirty="0">
                        <a:solidFill>
                          <a:schemeClr val="accent2"/>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623750793"/>
                  </a:ext>
                </a:extLst>
              </a:tr>
              <a:tr h="516475">
                <a:tc>
                  <a:txBody>
                    <a:bodyPr/>
                    <a:lstStyle/>
                    <a:p>
                      <a:pPr algn="l" fontAlgn="b"/>
                      <a:r>
                        <a:rPr lang="en-GB" sz="2000" u="none" strike="noStrike" dirty="0">
                          <a:solidFill>
                            <a:schemeClr val="tx1"/>
                          </a:solidFill>
                          <a:effectLst/>
                          <a:latin typeface="Verdana" panose="020B0604030504040204" pitchFamily="34" charset="0"/>
                          <a:ea typeface="Verdana" panose="020B0604030504040204" pitchFamily="34" charset="0"/>
                        </a:rPr>
                        <a:t>Percentage uptake of the COVID-19 vaccination for all those eligible – Spring Booster </a:t>
                      </a:r>
                      <a:endParaRPr lang="en-GB" sz="2000" b="0" i="0" u="none" strike="noStrike" dirty="0">
                        <a:solidFill>
                          <a:schemeClr val="tx1"/>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u="none" strike="noStrike" dirty="0">
                          <a:effectLst/>
                          <a:latin typeface="Verdana" panose="020B0604030504040204" pitchFamily="34" charset="0"/>
                          <a:ea typeface="Verdana" panose="020B0604030504040204" pitchFamily="34" charset="0"/>
                        </a:rPr>
                        <a:t>70%</a:t>
                      </a:r>
                      <a:endParaRPr lang="en-GB" sz="2000" b="0" i="0" u="none" strike="noStrike" dirty="0">
                        <a:solidFill>
                          <a:srgbClr val="000000"/>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u="none" strike="noStrike" dirty="0">
                          <a:solidFill>
                            <a:srgbClr val="FF0000"/>
                          </a:solidFill>
                          <a:effectLst/>
                          <a:latin typeface="Verdana" panose="020B0604030504040204" pitchFamily="34" charset="0"/>
                          <a:ea typeface="Verdana" panose="020B0604030504040204" pitchFamily="34" charset="0"/>
                        </a:rPr>
                        <a:t>50.8% (May-25) </a:t>
                      </a:r>
                      <a:endParaRPr lang="en-GB" sz="2000" b="0" i="0" u="none" strike="noStrike" dirty="0">
                        <a:solidFill>
                          <a:srgbClr val="FF0000"/>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2462779250"/>
                  </a:ext>
                </a:extLst>
              </a:tr>
              <a:tr h="516475">
                <a:tc>
                  <a:txBody>
                    <a:bodyPr/>
                    <a:lstStyle/>
                    <a:p>
                      <a:pPr algn="l" fontAlgn="b"/>
                      <a:r>
                        <a:rPr lang="en-GB" sz="2000" b="1" u="none" strike="noStrike" dirty="0">
                          <a:solidFill>
                            <a:schemeClr val="bg1"/>
                          </a:solidFill>
                          <a:effectLst/>
                          <a:latin typeface="Verdana" panose="020B0604030504040204" pitchFamily="34" charset="0"/>
                          <a:ea typeface="Verdana" panose="020B0604030504040204" pitchFamily="34" charset="0"/>
                        </a:rPr>
                        <a:t>Smoking Cessation</a:t>
                      </a:r>
                      <a:endParaRPr lang="en-GB" sz="2000" b="1" i="0" u="none" strike="noStrike" dirty="0">
                        <a:solidFill>
                          <a:schemeClr val="bg1"/>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C00000"/>
                    </a:solidFill>
                  </a:tcPr>
                </a:tc>
                <a:tc>
                  <a:txBody>
                    <a:bodyPr/>
                    <a:lstStyle/>
                    <a:p>
                      <a:pPr algn="l" fontAlgn="b"/>
                      <a:r>
                        <a:rPr lang="en-GB" sz="2000" u="none" strike="noStrike" dirty="0">
                          <a:effectLst/>
                          <a:latin typeface="Verdana" panose="020B0604030504040204" pitchFamily="34" charset="0"/>
                          <a:ea typeface="Verdana" panose="020B0604030504040204" pitchFamily="34" charset="0"/>
                        </a:rPr>
                        <a:t> </a:t>
                      </a:r>
                      <a:endParaRPr lang="en-GB" sz="2000" b="1" i="0" u="none" strike="noStrike" dirty="0">
                        <a:solidFill>
                          <a:srgbClr val="FFFFFF"/>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C00000"/>
                    </a:solidFill>
                  </a:tcPr>
                </a:tc>
                <a:tc>
                  <a:txBody>
                    <a:bodyPr/>
                    <a:lstStyle/>
                    <a:p>
                      <a:pPr algn="ctr" fontAlgn="b"/>
                      <a:r>
                        <a:rPr lang="en-GB" sz="2000" u="none" strike="noStrike" dirty="0">
                          <a:effectLst/>
                          <a:latin typeface="Verdana" panose="020B0604030504040204" pitchFamily="34" charset="0"/>
                          <a:ea typeface="Verdana" panose="020B0604030504040204" pitchFamily="34" charset="0"/>
                        </a:rPr>
                        <a:t> </a:t>
                      </a:r>
                      <a:endParaRPr lang="en-GB" sz="2000" b="1" i="0" u="none" strike="noStrike" dirty="0">
                        <a:solidFill>
                          <a:srgbClr val="FFFFFF"/>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C00000"/>
                    </a:solidFill>
                  </a:tcPr>
                </a:tc>
                <a:extLst>
                  <a:ext uri="{0D108BD9-81ED-4DB2-BD59-A6C34878D82A}">
                    <a16:rowId xmlns:a16="http://schemas.microsoft.com/office/drawing/2014/main" val="481336488"/>
                  </a:ext>
                </a:extLst>
              </a:tr>
              <a:tr h="516475">
                <a:tc>
                  <a:txBody>
                    <a:bodyPr/>
                    <a:lstStyle/>
                    <a:p>
                      <a:pPr algn="l" fontAlgn="b"/>
                      <a:r>
                        <a:rPr lang="en-GB" sz="2000" b="0" i="0" u="none" strike="noStrike" dirty="0">
                          <a:solidFill>
                            <a:schemeClr val="tx1"/>
                          </a:solidFill>
                          <a:effectLst/>
                          <a:latin typeface="Verdana" panose="020B0604030504040204" pitchFamily="34" charset="0"/>
                          <a:ea typeface="Verdana" panose="020B0604030504040204" pitchFamily="34" charset="0"/>
                        </a:rPr>
                        <a:t>Percentage of adult smokers who make a quit attempt via smoking cessation services</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marR="0" lvl="0" indent="0" algn="ctr" defTabSz="1507937" rtl="0" eaLnBrk="1" fontAlgn="b" latinLnBrk="0" hangingPunct="1">
                        <a:lnSpc>
                          <a:spcPct val="100000"/>
                        </a:lnSpc>
                        <a:spcBef>
                          <a:spcPts val="0"/>
                        </a:spcBef>
                        <a:spcAft>
                          <a:spcPts val="0"/>
                        </a:spcAft>
                        <a:buClrTx/>
                        <a:buSzTx/>
                        <a:buFontTx/>
                        <a:buNone/>
                        <a:tabLst/>
                        <a:defRPr/>
                      </a:pPr>
                      <a:r>
                        <a:rPr lang="en-GB" sz="2000" u="none" strike="noStrike" kern="1200" dirty="0">
                          <a:solidFill>
                            <a:schemeClr val="dk1"/>
                          </a:solidFill>
                          <a:effectLst/>
                          <a:latin typeface="Verdana" panose="020B0604030504040204" pitchFamily="34" charset="0"/>
                          <a:ea typeface="Verdana" panose="020B0604030504040204" pitchFamily="34" charset="0"/>
                          <a:cs typeface="+mn-cs"/>
                        </a:rPr>
                        <a:t>5% Annual target </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u="none" strike="noStrike" kern="1200" dirty="0">
                          <a:solidFill>
                            <a:schemeClr val="dk1"/>
                          </a:solidFill>
                          <a:effectLst/>
                          <a:latin typeface="Verdana" panose="020B0604030504040204" pitchFamily="34" charset="0"/>
                          <a:ea typeface="Verdana" panose="020B0604030504040204" pitchFamily="34" charset="0"/>
                          <a:cs typeface="+mn-cs"/>
                        </a:rPr>
                        <a:t>N/A</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671713100"/>
                  </a:ext>
                </a:extLst>
              </a:tr>
              <a:tr h="818346">
                <a:tc>
                  <a:txBody>
                    <a:bodyPr/>
                    <a:lstStyle/>
                    <a:p>
                      <a:pPr algn="l" fontAlgn="b"/>
                      <a:r>
                        <a:rPr lang="en-GB" sz="2000" b="0" i="0" u="none" strike="noStrike" dirty="0">
                          <a:solidFill>
                            <a:schemeClr val="tx1"/>
                          </a:solidFill>
                          <a:effectLst/>
                          <a:latin typeface="Verdana" panose="020B0604030504040204" pitchFamily="34" charset="0"/>
                          <a:ea typeface="Verdana" panose="020B0604030504040204" pitchFamily="34" charset="0"/>
                        </a:rPr>
                        <a:t>Percentage of adult smokers who make a quit attempt via smoking cessation services who are CO-validated as quit at 4 weeks</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marR="0" lvl="0" indent="0" algn="ctr" defTabSz="1507937" rtl="0" eaLnBrk="1" fontAlgn="b" latinLnBrk="0" hangingPunct="1">
                        <a:lnSpc>
                          <a:spcPct val="100000"/>
                        </a:lnSpc>
                        <a:spcBef>
                          <a:spcPts val="0"/>
                        </a:spcBef>
                        <a:spcAft>
                          <a:spcPts val="0"/>
                        </a:spcAft>
                        <a:buClrTx/>
                        <a:buSzTx/>
                        <a:buFontTx/>
                        <a:buNone/>
                        <a:tabLst/>
                        <a:defRPr/>
                      </a:pPr>
                      <a:r>
                        <a:rPr lang="en-GB" sz="2000" u="none" strike="noStrike" kern="1200" dirty="0">
                          <a:solidFill>
                            <a:schemeClr val="dk1"/>
                          </a:solidFill>
                          <a:effectLst/>
                          <a:latin typeface="Verdana" panose="020B0604030504040204" pitchFamily="34" charset="0"/>
                          <a:ea typeface="Verdana" panose="020B0604030504040204" pitchFamily="34" charset="0"/>
                          <a:cs typeface="+mn-cs"/>
                        </a:rPr>
                        <a:t> 40% annual target</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u="none" strike="noStrike" kern="1200" dirty="0">
                          <a:solidFill>
                            <a:schemeClr val="dk1"/>
                          </a:solidFill>
                          <a:effectLst/>
                          <a:latin typeface="Verdana" panose="020B0604030504040204" pitchFamily="34" charset="0"/>
                          <a:ea typeface="Verdana" panose="020B0604030504040204" pitchFamily="34" charset="0"/>
                          <a:cs typeface="+mn-cs"/>
                        </a:rPr>
                        <a:t> N/A </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2950311696"/>
                  </a:ext>
                </a:extLst>
              </a:tr>
              <a:tr h="516475">
                <a:tc>
                  <a:txBody>
                    <a:bodyPr/>
                    <a:lstStyle/>
                    <a:p>
                      <a:pPr algn="l" fontAlgn="b"/>
                      <a:r>
                        <a:rPr lang="en-GB" sz="2000" b="1" u="none" strike="noStrike" dirty="0">
                          <a:solidFill>
                            <a:schemeClr val="bg1"/>
                          </a:solidFill>
                          <a:effectLst/>
                          <a:latin typeface="Verdana" panose="020B0604030504040204" pitchFamily="34" charset="0"/>
                          <a:ea typeface="Verdana" panose="020B0604030504040204" pitchFamily="34" charset="0"/>
                        </a:rPr>
                        <a:t>Screening</a:t>
                      </a:r>
                      <a:endParaRPr lang="en-GB" sz="2000" b="1" i="0" u="none" strike="noStrike" dirty="0">
                        <a:solidFill>
                          <a:schemeClr val="bg1"/>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C00000"/>
                    </a:solidFill>
                  </a:tcPr>
                </a:tc>
                <a:tc>
                  <a:txBody>
                    <a:bodyPr/>
                    <a:lstStyle/>
                    <a:p>
                      <a:pPr algn="l" fontAlgn="b"/>
                      <a:r>
                        <a:rPr lang="en-GB" sz="1050" u="none" strike="noStrike" dirty="0">
                          <a:effectLst/>
                          <a:latin typeface="Verdana" panose="020B0604030504040204" pitchFamily="34" charset="0"/>
                          <a:ea typeface="Verdana" panose="020B0604030504040204" pitchFamily="34" charset="0"/>
                        </a:rPr>
                        <a:t> </a:t>
                      </a:r>
                      <a:endParaRPr lang="en-GB" sz="1050" b="1" i="0" u="none" strike="noStrike" dirty="0">
                        <a:solidFill>
                          <a:srgbClr val="FFFFFF"/>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C00000"/>
                    </a:solidFill>
                  </a:tcPr>
                </a:tc>
                <a:tc>
                  <a:txBody>
                    <a:bodyPr/>
                    <a:lstStyle/>
                    <a:p>
                      <a:pPr algn="ctr" fontAlgn="b"/>
                      <a:r>
                        <a:rPr lang="en-GB" sz="1050" u="none" strike="noStrike" dirty="0">
                          <a:effectLst/>
                          <a:latin typeface="Verdana" panose="020B0604030504040204" pitchFamily="34" charset="0"/>
                          <a:ea typeface="Verdana" panose="020B0604030504040204" pitchFamily="34" charset="0"/>
                        </a:rPr>
                        <a:t> </a:t>
                      </a:r>
                      <a:endParaRPr lang="en-GB" sz="1050" b="1" i="0" u="none" strike="noStrike" dirty="0">
                        <a:solidFill>
                          <a:srgbClr val="FFFFFF"/>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C00000"/>
                    </a:solidFill>
                  </a:tcPr>
                </a:tc>
                <a:extLst>
                  <a:ext uri="{0D108BD9-81ED-4DB2-BD59-A6C34878D82A}">
                    <a16:rowId xmlns:a16="http://schemas.microsoft.com/office/drawing/2014/main" val="45954677"/>
                  </a:ext>
                </a:extLst>
              </a:tr>
              <a:tr h="636010">
                <a:tc>
                  <a:txBody>
                    <a:bodyPr/>
                    <a:lstStyle/>
                    <a:p>
                      <a:pPr marL="0" algn="l" defTabSz="1507937" rtl="0" eaLnBrk="1" fontAlgn="b" latinLnBrk="0" hangingPunct="1"/>
                      <a:r>
                        <a:rPr lang="en-GB" sz="2000" u="none" strike="noStrike" kern="1200" dirty="0">
                          <a:solidFill>
                            <a:schemeClr val="dk1"/>
                          </a:solidFill>
                          <a:effectLst/>
                          <a:latin typeface="Verdana" panose="020B0604030504040204" pitchFamily="34" charset="0"/>
                          <a:ea typeface="Verdana" panose="020B0604030504040204" pitchFamily="34" charset="0"/>
                          <a:cs typeface="+mn-cs"/>
                        </a:rPr>
                        <a:t>Percentage of patients offered an index colonoscopy procedure within 4 weeks</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u="none" strike="noStrike" kern="1200" dirty="0">
                          <a:solidFill>
                            <a:schemeClr val="dk1"/>
                          </a:solidFill>
                          <a:effectLst/>
                          <a:latin typeface="Verdana" panose="020B0604030504040204" pitchFamily="34" charset="0"/>
                          <a:ea typeface="Verdana" panose="020B0604030504040204" pitchFamily="34" charset="0"/>
                          <a:cs typeface="+mn-cs"/>
                        </a:rPr>
                        <a:t> 90%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1050" u="none" strike="noStrike" dirty="0">
                          <a:effectLst/>
                          <a:latin typeface="Verdana" panose="020B0604030504040204" pitchFamily="34" charset="0"/>
                          <a:ea typeface="Verdana" panose="020B0604030504040204" pitchFamily="34" charset="0"/>
                        </a:rPr>
                        <a:t> </a:t>
                      </a:r>
                      <a:endParaRPr lang="en-GB" sz="1050" b="0" i="0" u="none" strike="noStrike" dirty="0">
                        <a:solidFill>
                          <a:srgbClr val="000000"/>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504649624"/>
                  </a:ext>
                </a:extLst>
              </a:tr>
              <a:tr h="603635">
                <a:tc>
                  <a:txBody>
                    <a:bodyPr/>
                    <a:lstStyle/>
                    <a:p>
                      <a:pPr algn="l" fontAlgn="b"/>
                      <a:r>
                        <a:rPr lang="en-GB" sz="2000" u="none" strike="noStrike" dirty="0">
                          <a:solidFill>
                            <a:schemeClr val="tx1"/>
                          </a:solidFill>
                          <a:effectLst/>
                          <a:latin typeface="Verdana" panose="020B0604030504040204" pitchFamily="34" charset="0"/>
                          <a:ea typeface="Verdana" panose="020B0604030504040204" pitchFamily="34" charset="0"/>
                        </a:rPr>
                        <a:t>Percentage of well babies entering the new-born hearing screening programme within 4 weeks</a:t>
                      </a:r>
                      <a:endParaRPr lang="en-GB" sz="2000" b="0" i="0" u="none" strike="noStrike" dirty="0">
                        <a:solidFill>
                          <a:schemeClr val="tx1"/>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marR="0" lvl="0" indent="0" algn="ctr" defTabSz="1507937" rtl="0" eaLnBrk="1" fontAlgn="b" latinLnBrk="0" hangingPunct="1">
                        <a:lnSpc>
                          <a:spcPct val="100000"/>
                        </a:lnSpc>
                        <a:spcBef>
                          <a:spcPts val="0"/>
                        </a:spcBef>
                        <a:spcAft>
                          <a:spcPts val="0"/>
                        </a:spcAft>
                        <a:buClrTx/>
                        <a:buSzTx/>
                        <a:buFontTx/>
                        <a:buNone/>
                        <a:tabLst/>
                        <a:defRPr/>
                      </a:pPr>
                      <a:r>
                        <a:rPr lang="en-GB" sz="1050" u="none" strike="noStrike" dirty="0">
                          <a:effectLst/>
                          <a:latin typeface="Verdana" panose="020B0604030504040204" pitchFamily="34" charset="0"/>
                          <a:ea typeface="Verdana" panose="020B0604030504040204" pitchFamily="34" charset="0"/>
                        </a:rPr>
                        <a:t> </a:t>
                      </a:r>
                      <a:r>
                        <a:rPr lang="en-GB" sz="1050" u="none" strike="noStrike" kern="1200" dirty="0">
                          <a:solidFill>
                            <a:schemeClr val="dk1"/>
                          </a:solidFill>
                          <a:effectLst/>
                          <a:latin typeface="Verdana" panose="020B0604030504040204" pitchFamily="34" charset="0"/>
                          <a:ea typeface="Verdana" panose="020B0604030504040204" pitchFamily="34" charset="0"/>
                          <a:cs typeface="+mn-cs"/>
                        </a:rPr>
                        <a:t> </a:t>
                      </a:r>
                      <a:r>
                        <a:rPr lang="en-GB" sz="2000" u="none" strike="noStrike" kern="1200" dirty="0">
                          <a:solidFill>
                            <a:schemeClr val="dk1"/>
                          </a:solidFill>
                          <a:effectLst/>
                          <a:latin typeface="Verdana" panose="020B0604030504040204" pitchFamily="34" charset="0"/>
                          <a:ea typeface="Verdana" panose="020B0604030504040204" pitchFamily="34" charset="0"/>
                          <a:cs typeface="+mn-cs"/>
                        </a:rPr>
                        <a:t>90%</a:t>
                      </a:r>
                    </a:p>
                    <a:p>
                      <a:pPr algn="l" fontAlgn="b"/>
                      <a:endParaRPr lang="en-GB" sz="1050" b="0" i="0" u="none" strike="noStrike" dirty="0">
                        <a:solidFill>
                          <a:srgbClr val="000000"/>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1050" u="none" strike="noStrike" dirty="0">
                          <a:effectLst/>
                          <a:latin typeface="Verdana" panose="020B0604030504040204" pitchFamily="34" charset="0"/>
                          <a:ea typeface="Verdana" panose="020B0604030504040204" pitchFamily="34" charset="0"/>
                        </a:rPr>
                        <a:t> </a:t>
                      </a:r>
                      <a:endParaRPr lang="en-GB" sz="1050" b="0" i="0" u="none" strike="noStrike" dirty="0">
                        <a:solidFill>
                          <a:srgbClr val="000000"/>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888390432"/>
                  </a:ext>
                </a:extLst>
              </a:tr>
              <a:tr h="315756">
                <a:tc>
                  <a:txBody>
                    <a:bodyPr/>
                    <a:lstStyle/>
                    <a:p>
                      <a:pPr marL="0" algn="l" defTabSz="1507937" rtl="0" eaLnBrk="1" fontAlgn="b" latinLnBrk="0" hangingPunct="1"/>
                      <a:r>
                        <a:rPr lang="en-GB" sz="2000" u="none" strike="noStrike" kern="1200" dirty="0">
                          <a:solidFill>
                            <a:schemeClr val="dk1"/>
                          </a:solidFill>
                          <a:effectLst/>
                          <a:latin typeface="Verdana" panose="020B0604030504040204" pitchFamily="34" charset="0"/>
                          <a:ea typeface="Verdana" panose="020B0604030504040204" pitchFamily="34" charset="0"/>
                          <a:cs typeface="+mn-cs"/>
                        </a:rPr>
                        <a:t>Percentage of eligible new-born babies who have a conclusive bloodspot screening result by day 17 of life</a:t>
                      </a:r>
                    </a:p>
                    <a:p>
                      <a:pPr marL="0" algn="l" defTabSz="1507937" rtl="0" eaLnBrk="1" fontAlgn="b" latinLnBrk="0" hangingPunct="1"/>
                      <a:endParaRPr lang="en-GB" sz="2000" u="none" strike="noStrike" kern="1200" dirty="0">
                        <a:solidFill>
                          <a:schemeClr val="dk1"/>
                        </a:solidFill>
                        <a:effectLst/>
                        <a:latin typeface="Verdana" panose="020B0604030504040204" pitchFamily="34" charset="0"/>
                        <a:ea typeface="Verdana" panose="020B0604030504040204" pitchFamily="34" charset="0"/>
                        <a:cs typeface="+mn-cs"/>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u="none" strike="noStrike" kern="1200" dirty="0">
                          <a:solidFill>
                            <a:schemeClr val="dk1"/>
                          </a:solidFill>
                          <a:effectLst/>
                          <a:latin typeface="Verdana" panose="020B0604030504040204" pitchFamily="34" charset="0"/>
                          <a:ea typeface="Verdana" panose="020B0604030504040204" pitchFamily="34" charset="0"/>
                          <a:cs typeface="+mn-cs"/>
                        </a:rPr>
                        <a:t> 95%</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1050" u="none" strike="noStrike" dirty="0">
                          <a:effectLst/>
                          <a:latin typeface="Verdana" panose="020B0604030504040204" pitchFamily="34" charset="0"/>
                          <a:ea typeface="Verdana" panose="020B0604030504040204" pitchFamily="34" charset="0"/>
                        </a:rPr>
                        <a:t> </a:t>
                      </a:r>
                      <a:endParaRPr lang="en-GB" sz="1050" b="0" i="0" u="none" strike="noStrike" dirty="0">
                        <a:solidFill>
                          <a:srgbClr val="000000"/>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289534510"/>
                  </a:ext>
                </a:extLst>
              </a:tr>
            </a:tbl>
          </a:graphicData>
        </a:graphic>
      </p:graphicFrame>
      <p:pic>
        <p:nvPicPr>
          <p:cNvPr id="22" name="Picture 21">
            <a:extLst>
              <a:ext uri="{FF2B5EF4-FFF2-40B4-BE49-F238E27FC236}">
                <a16:creationId xmlns:a16="http://schemas.microsoft.com/office/drawing/2014/main" id="{A67C91B9-1BD4-8E65-E57A-C190BE0B024C}"/>
              </a:ext>
            </a:extLst>
          </p:cNvPr>
          <p:cNvPicPr>
            <a:picLocks noChangeAspect="1"/>
          </p:cNvPicPr>
          <p:nvPr/>
        </p:nvPicPr>
        <p:blipFill>
          <a:blip r:embed="rId2"/>
          <a:stretch>
            <a:fillRect/>
          </a:stretch>
        </p:blipFill>
        <p:spPr>
          <a:xfrm>
            <a:off x="3630284" y="777875"/>
            <a:ext cx="12845120" cy="1371599"/>
          </a:xfrm>
          <a:prstGeom prst="rect">
            <a:avLst/>
          </a:prstGeom>
        </p:spPr>
      </p:pic>
      <p:sp>
        <p:nvSpPr>
          <p:cNvPr id="6" name="Oval 5">
            <a:extLst>
              <a:ext uri="{FF2B5EF4-FFF2-40B4-BE49-F238E27FC236}">
                <a16:creationId xmlns:a16="http://schemas.microsoft.com/office/drawing/2014/main" id="{E1FEEBA6-765C-A502-7AAA-C33D5593B8EF}"/>
              </a:ext>
            </a:extLst>
          </p:cNvPr>
          <p:cNvSpPr/>
          <p:nvPr/>
        </p:nvSpPr>
        <p:spPr>
          <a:xfrm>
            <a:off x="13862844" y="2835275"/>
            <a:ext cx="641686" cy="584775"/>
          </a:xfrm>
          <a:prstGeom prst="ellipse">
            <a:avLst/>
          </a:prstGeom>
          <a:solidFill>
            <a:srgbClr val="0070C0"/>
          </a:solidFill>
          <a:ln>
            <a:solidFill>
              <a:schemeClr val="accent5">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DE</a:t>
            </a:r>
          </a:p>
        </p:txBody>
      </p:sp>
      <p:sp>
        <p:nvSpPr>
          <p:cNvPr id="7" name="Oval 6">
            <a:extLst>
              <a:ext uri="{FF2B5EF4-FFF2-40B4-BE49-F238E27FC236}">
                <a16:creationId xmlns:a16="http://schemas.microsoft.com/office/drawing/2014/main" id="{94093089-01A2-0FCD-9C77-708DFE5AFD44}"/>
              </a:ext>
            </a:extLst>
          </p:cNvPr>
          <p:cNvSpPr/>
          <p:nvPr/>
        </p:nvSpPr>
        <p:spPr>
          <a:xfrm>
            <a:off x="13862844" y="4947583"/>
            <a:ext cx="641686" cy="584775"/>
          </a:xfrm>
          <a:prstGeom prst="ellipse">
            <a:avLst/>
          </a:prstGeom>
          <a:solidFill>
            <a:srgbClr val="0070C0"/>
          </a:solidFill>
          <a:ln>
            <a:solidFill>
              <a:schemeClr val="accent5">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DE</a:t>
            </a:r>
          </a:p>
        </p:txBody>
      </p:sp>
      <p:sp>
        <p:nvSpPr>
          <p:cNvPr id="8" name="Oval 7">
            <a:extLst>
              <a:ext uri="{FF2B5EF4-FFF2-40B4-BE49-F238E27FC236}">
                <a16:creationId xmlns:a16="http://schemas.microsoft.com/office/drawing/2014/main" id="{EE7B342C-5DE0-5079-DE66-86C016F80ACA}"/>
              </a:ext>
            </a:extLst>
          </p:cNvPr>
          <p:cNvSpPr/>
          <p:nvPr/>
        </p:nvSpPr>
        <p:spPr>
          <a:xfrm>
            <a:off x="13862844" y="3431468"/>
            <a:ext cx="641686" cy="584775"/>
          </a:xfrm>
          <a:prstGeom prst="ellipse">
            <a:avLst/>
          </a:prstGeom>
          <a:solidFill>
            <a:srgbClr val="0070C0"/>
          </a:solidFill>
          <a:ln>
            <a:solidFill>
              <a:schemeClr val="accent5">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DE</a:t>
            </a:r>
          </a:p>
        </p:txBody>
      </p:sp>
      <p:sp>
        <p:nvSpPr>
          <p:cNvPr id="9" name="Oval 8">
            <a:extLst>
              <a:ext uri="{FF2B5EF4-FFF2-40B4-BE49-F238E27FC236}">
                <a16:creationId xmlns:a16="http://schemas.microsoft.com/office/drawing/2014/main" id="{F71D16E9-54C3-3EC8-C7CC-449AE3F94707}"/>
              </a:ext>
            </a:extLst>
          </p:cNvPr>
          <p:cNvSpPr/>
          <p:nvPr/>
        </p:nvSpPr>
        <p:spPr>
          <a:xfrm>
            <a:off x="13862844" y="4362808"/>
            <a:ext cx="641686" cy="584775"/>
          </a:xfrm>
          <a:prstGeom prst="ellipse">
            <a:avLst/>
          </a:prstGeom>
          <a:solidFill>
            <a:srgbClr val="0070C0"/>
          </a:solidFill>
          <a:ln>
            <a:solidFill>
              <a:schemeClr val="accent5">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DE</a:t>
            </a:r>
          </a:p>
        </p:txBody>
      </p:sp>
      <p:pic>
        <p:nvPicPr>
          <p:cNvPr id="10" name="Picture 9">
            <a:extLst>
              <a:ext uri="{FF2B5EF4-FFF2-40B4-BE49-F238E27FC236}">
                <a16:creationId xmlns:a16="http://schemas.microsoft.com/office/drawing/2014/main" id="{D779DF55-C9FC-B2D3-0072-9703502E03EE}"/>
              </a:ext>
            </a:extLst>
          </p:cNvPr>
          <p:cNvPicPr>
            <a:picLocks noChangeAspect="1"/>
          </p:cNvPicPr>
          <p:nvPr/>
        </p:nvPicPr>
        <p:blipFill>
          <a:blip r:embed="rId3"/>
          <a:stretch>
            <a:fillRect/>
          </a:stretch>
        </p:blipFill>
        <p:spPr>
          <a:xfrm>
            <a:off x="3422518" y="9810858"/>
            <a:ext cx="13260651" cy="1066949"/>
          </a:xfrm>
          <a:prstGeom prst="rect">
            <a:avLst/>
          </a:prstGeom>
        </p:spPr>
      </p:pic>
    </p:spTree>
    <p:extLst>
      <p:ext uri="{BB962C8B-B14F-4D97-AF65-F5344CB8AC3E}">
        <p14:creationId xmlns:p14="http://schemas.microsoft.com/office/powerpoint/2010/main" val="286294438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D52E8AC-C86B-B969-3BC1-CDA6794B9DAC}"/>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4AB82678-138B-A5EF-2982-F3B226F72B8D}"/>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439FA30B-E1FB-92A9-FFC0-8EA3D96A0D8A}"/>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9</a:t>
            </a:fld>
            <a:endParaRPr lang="en-GB"/>
          </a:p>
        </p:txBody>
      </p:sp>
      <p:sp>
        <p:nvSpPr>
          <p:cNvPr id="3" name="TextBox 2">
            <a:extLst>
              <a:ext uri="{FF2B5EF4-FFF2-40B4-BE49-F238E27FC236}">
                <a16:creationId xmlns:a16="http://schemas.microsoft.com/office/drawing/2014/main" id="{B918053E-9D1C-8ED0-E706-2381DAA48824}"/>
              </a:ext>
            </a:extLst>
          </p:cNvPr>
          <p:cNvSpPr txBox="1"/>
          <p:nvPr/>
        </p:nvSpPr>
        <p:spPr>
          <a:xfrm>
            <a:off x="0" y="-14068"/>
            <a:ext cx="20105688" cy="646331"/>
          </a:xfrm>
          <a:prstGeom prst="rect">
            <a:avLst/>
          </a:prstGeom>
          <a:solidFill>
            <a:srgbClr val="C00000"/>
          </a:solidFill>
        </p:spPr>
        <p:txBody>
          <a:bodyPr wrap="square" rtlCol="0">
            <a:spAutoFit/>
          </a:bodyPr>
          <a:lstStyle/>
          <a:p>
            <a:pPr algn="ctr" defTabSz="1507937">
              <a:spcAft>
                <a:spcPts val="1979"/>
              </a:spcAft>
              <a:defRPr/>
            </a:pPr>
            <a:r>
              <a:rPr lang="en-GB" sz="3600" b="1" dirty="0">
                <a:solidFill>
                  <a:schemeClr val="bg1"/>
                </a:solidFill>
                <a:latin typeface="Calibri" panose="020F0502020204030204"/>
              </a:rPr>
              <a:t>Immunisations</a:t>
            </a:r>
            <a:r>
              <a:rPr lang="en-GB" sz="3200" b="1" dirty="0">
                <a:solidFill>
                  <a:schemeClr val="bg1"/>
                </a:solidFill>
                <a:latin typeface="Calibri" panose="020F0502020204030204"/>
              </a:rPr>
              <a:t> </a:t>
            </a:r>
          </a:p>
        </p:txBody>
      </p:sp>
      <p:sp>
        <p:nvSpPr>
          <p:cNvPr id="11" name="TextBox 10">
            <a:extLst>
              <a:ext uri="{FF2B5EF4-FFF2-40B4-BE49-F238E27FC236}">
                <a16:creationId xmlns:a16="http://schemas.microsoft.com/office/drawing/2014/main" id="{AFDE3509-4A4A-DA72-3A34-B39CF530C13B}"/>
              </a:ext>
            </a:extLst>
          </p:cNvPr>
          <p:cNvSpPr txBox="1"/>
          <p:nvPr/>
        </p:nvSpPr>
        <p:spPr>
          <a:xfrm>
            <a:off x="0" y="9617075"/>
            <a:ext cx="20105688" cy="1200329"/>
          </a:xfrm>
          <a:prstGeom prst="rect">
            <a:avLst/>
          </a:prstGeom>
          <a:noFill/>
        </p:spPr>
        <p:txBody>
          <a:bodyPr wrap="square" rtlCol="0">
            <a:spAutoFit/>
          </a:bodyPr>
          <a:lstStyle/>
          <a:p>
            <a:r>
              <a:rPr lang="en-GB" sz="2400" b="1" dirty="0">
                <a:solidFill>
                  <a:srgbClr val="C00000"/>
                </a:solidFill>
                <a:latin typeface="Verdana" panose="020B0604030504040204" pitchFamily="34" charset="0"/>
                <a:ea typeface="Verdana" panose="020B0604030504040204" pitchFamily="34" charset="0"/>
              </a:rPr>
              <a:t>Actions/Updates</a:t>
            </a:r>
          </a:p>
          <a:p>
            <a:pPr marL="285750" indent="-285750">
              <a:buFont typeface="Arial" panose="020B0604020202020204" pitchFamily="34" charset="0"/>
              <a:buChar char="•"/>
            </a:pPr>
            <a:r>
              <a:rPr lang="en-GB" sz="2400" dirty="0">
                <a:latin typeface="Verdana" panose="020B0604030504040204" pitchFamily="34" charset="0"/>
                <a:ea typeface="Verdana" panose="020B0604030504040204" pitchFamily="34" charset="0"/>
              </a:rPr>
              <a:t>Performance against the immunisation targets is reported in arrears on a quarterly basis</a:t>
            </a:r>
          </a:p>
          <a:p>
            <a:pPr marL="285750" indent="-285750">
              <a:buFont typeface="Arial" panose="020B0604020202020204" pitchFamily="34" charset="0"/>
              <a:buChar char="•"/>
            </a:pPr>
            <a:r>
              <a:rPr lang="en-GB" sz="2400" dirty="0">
                <a:latin typeface="Verdana" panose="020B0604030504040204" pitchFamily="34" charset="0"/>
                <a:ea typeface="Verdana" panose="020B0604030504040204" pitchFamily="34" charset="0"/>
              </a:rPr>
              <a:t>Updated targets have been set for the new financial year which can be seen on the graphs above</a:t>
            </a:r>
          </a:p>
        </p:txBody>
      </p:sp>
      <p:cxnSp>
        <p:nvCxnSpPr>
          <p:cNvPr id="23" name="Straight Connector 22">
            <a:extLst>
              <a:ext uri="{FF2B5EF4-FFF2-40B4-BE49-F238E27FC236}">
                <a16:creationId xmlns:a16="http://schemas.microsoft.com/office/drawing/2014/main" id="{F88CEB1D-CE94-9B2D-7BBD-BC3B7925D9E2}"/>
              </a:ext>
            </a:extLst>
          </p:cNvPr>
          <p:cNvCxnSpPr/>
          <p:nvPr/>
        </p:nvCxnSpPr>
        <p:spPr>
          <a:xfrm>
            <a:off x="0" y="9464675"/>
            <a:ext cx="20105688" cy="0"/>
          </a:xfrm>
          <a:prstGeom prst="line">
            <a:avLst/>
          </a:prstGeom>
          <a:ln w="57150">
            <a:solidFill>
              <a:srgbClr val="C00000"/>
            </a:solidFill>
          </a:ln>
        </p:spPr>
        <p:style>
          <a:lnRef idx="1">
            <a:schemeClr val="accent1"/>
          </a:lnRef>
          <a:fillRef idx="0">
            <a:schemeClr val="accent1"/>
          </a:fillRef>
          <a:effectRef idx="0">
            <a:schemeClr val="accent1"/>
          </a:effectRef>
          <a:fontRef idx="minor">
            <a:schemeClr val="tx1"/>
          </a:fontRef>
        </p:style>
      </p:cxnSp>
      <p:pic>
        <p:nvPicPr>
          <p:cNvPr id="24" name="Picture 23">
            <a:extLst>
              <a:ext uri="{FF2B5EF4-FFF2-40B4-BE49-F238E27FC236}">
                <a16:creationId xmlns:a16="http://schemas.microsoft.com/office/drawing/2014/main" id="{8106A18E-E929-DE07-15BE-3C70E5641316}"/>
              </a:ext>
            </a:extLst>
          </p:cNvPr>
          <p:cNvPicPr>
            <a:picLocks noChangeAspect="1"/>
          </p:cNvPicPr>
          <p:nvPr/>
        </p:nvPicPr>
        <p:blipFill>
          <a:blip r:embed="rId2"/>
          <a:stretch>
            <a:fillRect/>
          </a:stretch>
        </p:blipFill>
        <p:spPr>
          <a:xfrm>
            <a:off x="13749923" y="5276950"/>
            <a:ext cx="6075028" cy="3730526"/>
          </a:xfrm>
          <a:prstGeom prst="rect">
            <a:avLst/>
          </a:prstGeom>
        </p:spPr>
      </p:pic>
      <p:pic>
        <p:nvPicPr>
          <p:cNvPr id="7" name="Picture 6">
            <a:extLst>
              <a:ext uri="{FF2B5EF4-FFF2-40B4-BE49-F238E27FC236}">
                <a16:creationId xmlns:a16="http://schemas.microsoft.com/office/drawing/2014/main" id="{BF62E1B0-E50B-F1F0-2C81-B4E6DE0E5CE3}"/>
              </a:ext>
            </a:extLst>
          </p:cNvPr>
          <p:cNvPicPr>
            <a:picLocks noChangeAspect="1"/>
          </p:cNvPicPr>
          <p:nvPr/>
        </p:nvPicPr>
        <p:blipFill>
          <a:blip r:embed="rId3"/>
          <a:stretch>
            <a:fillRect/>
          </a:stretch>
        </p:blipFill>
        <p:spPr>
          <a:xfrm>
            <a:off x="680244" y="866571"/>
            <a:ext cx="5943600" cy="3850910"/>
          </a:xfrm>
          <a:prstGeom prst="rect">
            <a:avLst/>
          </a:prstGeom>
        </p:spPr>
      </p:pic>
      <p:pic>
        <p:nvPicPr>
          <p:cNvPr id="10" name="Picture 9">
            <a:extLst>
              <a:ext uri="{FF2B5EF4-FFF2-40B4-BE49-F238E27FC236}">
                <a16:creationId xmlns:a16="http://schemas.microsoft.com/office/drawing/2014/main" id="{C68C74E4-DB46-BE28-4F35-B66C47350BDA}"/>
              </a:ext>
            </a:extLst>
          </p:cNvPr>
          <p:cNvPicPr>
            <a:picLocks noChangeAspect="1"/>
          </p:cNvPicPr>
          <p:nvPr/>
        </p:nvPicPr>
        <p:blipFill>
          <a:blip r:embed="rId4"/>
          <a:stretch>
            <a:fillRect/>
          </a:stretch>
        </p:blipFill>
        <p:spPr>
          <a:xfrm>
            <a:off x="7205830" y="873277"/>
            <a:ext cx="5943600" cy="3837498"/>
          </a:xfrm>
          <a:prstGeom prst="rect">
            <a:avLst/>
          </a:prstGeom>
        </p:spPr>
      </p:pic>
      <p:pic>
        <p:nvPicPr>
          <p:cNvPr id="14" name="Picture 13">
            <a:extLst>
              <a:ext uri="{FF2B5EF4-FFF2-40B4-BE49-F238E27FC236}">
                <a16:creationId xmlns:a16="http://schemas.microsoft.com/office/drawing/2014/main" id="{D9763D0D-AC52-85E3-E9D3-9BCE6718E1FE}"/>
              </a:ext>
            </a:extLst>
          </p:cNvPr>
          <p:cNvPicPr>
            <a:picLocks noChangeAspect="1"/>
          </p:cNvPicPr>
          <p:nvPr/>
        </p:nvPicPr>
        <p:blipFill>
          <a:blip r:embed="rId5"/>
          <a:stretch>
            <a:fillRect/>
          </a:stretch>
        </p:blipFill>
        <p:spPr>
          <a:xfrm>
            <a:off x="13731416" y="887939"/>
            <a:ext cx="5943600" cy="3837498"/>
          </a:xfrm>
          <a:prstGeom prst="rect">
            <a:avLst/>
          </a:prstGeom>
        </p:spPr>
      </p:pic>
      <p:pic>
        <p:nvPicPr>
          <p:cNvPr id="17" name="Picture 16">
            <a:extLst>
              <a:ext uri="{FF2B5EF4-FFF2-40B4-BE49-F238E27FC236}">
                <a16:creationId xmlns:a16="http://schemas.microsoft.com/office/drawing/2014/main" id="{A68C0696-8721-2B46-E40A-7B8BEA60194D}"/>
              </a:ext>
            </a:extLst>
          </p:cNvPr>
          <p:cNvPicPr>
            <a:picLocks noChangeAspect="1"/>
          </p:cNvPicPr>
          <p:nvPr/>
        </p:nvPicPr>
        <p:blipFill>
          <a:blip r:embed="rId6"/>
          <a:stretch>
            <a:fillRect/>
          </a:stretch>
        </p:blipFill>
        <p:spPr>
          <a:xfrm>
            <a:off x="680244" y="5276949"/>
            <a:ext cx="5943600" cy="3578126"/>
          </a:xfrm>
          <a:prstGeom prst="rect">
            <a:avLst/>
          </a:prstGeom>
        </p:spPr>
      </p:pic>
      <p:pic>
        <p:nvPicPr>
          <p:cNvPr id="20" name="Picture 19">
            <a:extLst>
              <a:ext uri="{FF2B5EF4-FFF2-40B4-BE49-F238E27FC236}">
                <a16:creationId xmlns:a16="http://schemas.microsoft.com/office/drawing/2014/main" id="{933F6B1F-71D6-A447-AB3F-54C69ACEBE3D}"/>
              </a:ext>
            </a:extLst>
          </p:cNvPr>
          <p:cNvPicPr>
            <a:picLocks noChangeAspect="1"/>
          </p:cNvPicPr>
          <p:nvPr/>
        </p:nvPicPr>
        <p:blipFill>
          <a:blip r:embed="rId7"/>
          <a:stretch>
            <a:fillRect/>
          </a:stretch>
        </p:blipFill>
        <p:spPr>
          <a:xfrm>
            <a:off x="7340642" y="5344552"/>
            <a:ext cx="5791200" cy="3595322"/>
          </a:xfrm>
          <a:prstGeom prst="rect">
            <a:avLst/>
          </a:prstGeom>
        </p:spPr>
      </p:pic>
    </p:spTree>
    <p:extLst>
      <p:ext uri="{BB962C8B-B14F-4D97-AF65-F5344CB8AC3E}">
        <p14:creationId xmlns:p14="http://schemas.microsoft.com/office/powerpoint/2010/main" val="7400974"/>
      </p:ext>
    </p:extLst>
  </p:cSld>
  <p:clrMapOvr>
    <a:masterClrMapping/>
  </p:clrMapOvr>
</p:sld>
</file>

<file path=ppt/theme/theme1.xml><?xml version="1.0" encoding="utf-8"?>
<a:theme xmlns:a="http://schemas.openxmlformats.org/drawingml/2006/main" name="DARK TITLE BG">
  <a:themeElements>
    <a:clrScheme name="Escala de Cinza">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Arial Black-Arial">
      <a:majorFont>
        <a:latin typeface="Arial Black" panose="020B0A04020102020204"/>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0.xml><?xml version="1.0" encoding="utf-8"?>
<a:theme xmlns:a="http://schemas.openxmlformats.org/drawingml/2006/main" name="2_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Theme">
      <a:majorFont>
        <a:latin typeface="Aptos Display"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ptos" panose="020B000402020202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11.xml><?xml version="1.0" encoding="utf-8"?>
<a:theme xmlns:a="http://schemas.openxmlformats.org/drawingml/2006/main" name="1_WHITE TITLE BG">
  <a:themeElements>
    <a:clrScheme name="Escala de Cinza">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Arial Black-Arial">
      <a:majorFont>
        <a:latin typeface="Arial Black" panose="020B0A04020102020204"/>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2.xml><?xml version="1.0" encoding="utf-8"?>
<a:theme xmlns:a="http://schemas.openxmlformats.org/drawingml/2006/main" name="3_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13.xml><?xml version="1.0" encoding="utf-8"?>
<a:theme xmlns:a="http://schemas.openxmlformats.org/drawingml/2006/main" name="2_WHITE TITLE BG">
  <a:themeElements>
    <a:clrScheme name="Escala de Cinza">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Arial Black-Arial">
      <a:majorFont>
        <a:latin typeface="Arial Black" panose="020B0A04020102020204"/>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4.xml><?xml version="1.0" encoding="utf-8"?>
<a:theme xmlns:a="http://schemas.openxmlformats.org/drawingml/2006/main" name="Tema do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15.xml><?xml version="1.0" encoding="utf-8"?>
<a:theme xmlns:a="http://schemas.openxmlformats.org/drawingml/2006/main" name="Tema do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WHITE TITLE BG">
  <a:themeElements>
    <a:clrScheme name="Escala de Cinza">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Arial Black-Arial">
      <a:majorFont>
        <a:latin typeface="Arial Black" panose="020B0A04020102020204"/>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DARK BG (PHOTO) TITL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WHITE BG (PHOTO) TITL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WHITE BG SLID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ENDING SLIDE">
  <a:themeElements>
    <a:clrScheme name="Escala de Cinza">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Arial Black-Arial">
      <a:majorFont>
        <a:latin typeface="Arial Black" panose="020B0A04020102020204"/>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8.xml><?xml version="1.0" encoding="utf-8"?>
<a:theme xmlns:a="http://schemas.openxmlformats.org/drawingml/2006/main" name="1_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9.xml><?xml version="1.0" encoding="utf-8"?>
<a:theme xmlns:a="http://schemas.openxmlformats.org/drawingml/2006/main" name="Custom Design">
  <a:themeElements>
    <a:clrScheme name="Executive_01">
      <a:dk1>
        <a:srgbClr val="325486"/>
      </a:dk1>
      <a:lt1>
        <a:sysClr val="window" lastClr="FFFFFF"/>
      </a:lt1>
      <a:dk2>
        <a:srgbClr val="44546A"/>
      </a:dk2>
      <a:lt2>
        <a:srgbClr val="E7E6E6"/>
      </a:lt2>
      <a:accent1>
        <a:srgbClr val="28B8CE"/>
      </a:accent1>
      <a:accent2>
        <a:srgbClr val="FAC403"/>
      </a:accent2>
      <a:accent3>
        <a:srgbClr val="E03882"/>
      </a:accent3>
      <a:accent4>
        <a:srgbClr val="4FBAAB"/>
      </a:accent4>
      <a:accent5>
        <a:srgbClr val="5B9BD5"/>
      </a:accent5>
      <a:accent6>
        <a:srgbClr val="70AD47"/>
      </a:accent6>
      <a:hlink>
        <a:srgbClr val="0563C1"/>
      </a:hlink>
      <a:folHlink>
        <a:srgbClr val="954F72"/>
      </a:folHlink>
    </a:clrScheme>
    <a:fontScheme name="Custom 1">
      <a:majorFont>
        <a:latin typeface="Verdana Pro SemiBold"/>
        <a:ea typeface=""/>
        <a:cs typeface=""/>
      </a:majorFont>
      <a:minorFont>
        <a:latin typeface="Verdana"/>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NHS Wales Executive template.potx" id="{45E48A4E-9554-4AE6-A6DC-07D2055DF8A0}" vid="{7CD0DD89-9F4B-43DF-8CF0-0770B47F736F}"/>
    </a:ext>
  </a:ext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3.xml><?xml version="1.0" encoding="utf-8"?>
<a:themeOverride xmlns:a="http://schemas.openxmlformats.org/drawingml/2006/main">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Narrow"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01C022EFBB18C64ABE3B9933434D2554" ma:contentTypeVersion="15" ma:contentTypeDescription="Create a new document." ma:contentTypeScope="" ma:versionID="14ef5742ee44f370831eb0e39236f3f3">
  <xsd:schema xmlns:xsd="http://www.w3.org/2001/XMLSchema" xmlns:xs="http://www.w3.org/2001/XMLSchema" xmlns:p="http://schemas.microsoft.com/office/2006/metadata/properties" xmlns:ns1="http://schemas.microsoft.com/sharepoint/v3" xmlns:ns2="60b0568e-e574-4342-a9c0-c22c6fec6509" xmlns:ns3="fdfaf355-f7ae-47f3-8f93-739a60756710" targetNamespace="http://schemas.microsoft.com/office/2006/metadata/properties" ma:root="true" ma:fieldsID="fa9fdaba843ff9956968fdf3ffd4cc7e" ns1:_="" ns2:_="" ns3:_="">
    <xsd:import namespace="http://schemas.microsoft.com/sharepoint/v3"/>
    <xsd:import namespace="60b0568e-e574-4342-a9c0-c22c6fec6509"/>
    <xsd:import namespace="fdfaf355-f7ae-47f3-8f93-739a60756710"/>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DateTaken" minOccurs="0"/>
                <xsd:element ref="ns2:MediaServiceGenerationTime" minOccurs="0"/>
                <xsd:element ref="ns2:MediaServiceEventHashCode" minOccurs="0"/>
                <xsd:element ref="ns2:MediaLengthInSeconds" minOccurs="0"/>
                <xsd:element ref="ns2:MediaServiceLocation" minOccurs="0"/>
                <xsd:element ref="ns2:MediaServiceBillingMetadata" minOccurs="0"/>
                <xsd:element ref="ns1:_ip_UnifiedCompliancePolicyProperties" minOccurs="0"/>
                <xsd:element ref="ns1:_ip_UnifiedCompliancePolicyUIAction" minOccurs="0"/>
                <xsd:element ref="ns2:lcf76f155ced4ddcb4097134ff3c332f" minOccurs="0"/>
                <xsd:element ref="ns3:TaxCatchAll" minOccurs="0"/>
                <xsd:element ref="ns2: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17" nillable="true" ma:displayName="Unified Compliance Policy Properties" ma:hidden="true" ma:internalName="_ip_UnifiedCompliancePolicyProperties">
      <xsd:simpleType>
        <xsd:restriction base="dms:Note"/>
      </xsd:simpleType>
    </xsd:element>
    <xsd:element name="_ip_UnifiedCompliancePolicyUIAction" ma:index="18" nillable="true" ma:displayName="Unified Compliance Policy UI Ac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60b0568e-e574-4342-a9c0-c22c6fec6509"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DateTaken" ma:index="11" nillable="true" ma:displayName="MediaServiceDateTaken" ma:hidden="true" ma:indexed="true" ma:internalName="MediaServiceDateTaken" ma:readOnly="true">
      <xsd:simpleType>
        <xsd:restriction base="dms:Text"/>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LengthInSeconds" ma:index="14" nillable="true" ma:displayName="MediaLengthInSeconds" ma:hidden="true" ma:internalName="MediaLengthInSeconds" ma:readOnly="true">
      <xsd:simpleType>
        <xsd:restriction base="dms:Unknown"/>
      </xsd:simpleType>
    </xsd:element>
    <xsd:element name="MediaServiceLocation" ma:index="15" nillable="true" ma:displayName="Location" ma:indexed="true" ma:internalName="MediaServiceLocation" ma:readOnly="true">
      <xsd:simpleType>
        <xsd:restriction base="dms:Text"/>
      </xsd:simpleType>
    </xsd:element>
    <xsd:element name="MediaServiceBillingMetadata" ma:index="16" nillable="true" ma:displayName="MediaServiceBillingMetadata" ma:hidden="true" ma:internalName="MediaServiceBillingMetadata" ma:readOnly="true">
      <xsd:simpleType>
        <xsd:restriction base="dms:Note"/>
      </xsd:simpleType>
    </xsd:element>
    <xsd:element name="lcf76f155ced4ddcb4097134ff3c332f" ma:index="20" nillable="true" ma:taxonomy="true" ma:internalName="lcf76f155ced4ddcb4097134ff3c332f" ma:taxonomyFieldName="MediaServiceImageTags" ma:displayName="Image Tags" ma:readOnly="false" ma:fieldId="{5cf76f15-5ced-4ddc-b409-7134ff3c332f}" ma:taxonomyMulti="true" ma:sspId="cefaef41-70dc-4075-804e-d4e4dbdaeee0" ma:termSetId="09814cd3-568e-fe90-9814-8d621ff8fb84" ma:anchorId="fba54fb3-c3e1-fe81-a776-ca4b69148c4d" ma:open="true" ma:isKeyword="false">
      <xsd:complexType>
        <xsd:sequence>
          <xsd:element ref="pc:Terms" minOccurs="0" maxOccurs="1"/>
        </xsd:sequence>
      </xsd:complexType>
    </xsd:element>
    <xsd:element name="MediaServiceOCR" ma:index="22" nillable="true" ma:displayName="Extracted Text" ma:internalName="MediaServiceOCR"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fdfaf355-f7ae-47f3-8f93-739a60756710" elementFormDefault="qualified">
    <xsd:import namespace="http://schemas.microsoft.com/office/2006/documentManagement/types"/>
    <xsd:import namespace="http://schemas.microsoft.com/office/infopath/2007/PartnerControls"/>
    <xsd:element name="TaxCatchAll" ma:index="21" nillable="true" ma:displayName="Taxonomy Catch All Column" ma:hidden="true" ma:list="{2c2f2e62-4dc6-41ef-ad8c-e640d42d75ed}" ma:internalName="TaxCatchAll" ma:showField="CatchAllData" ma:web="fdfaf355-f7ae-47f3-8f93-739a60756710">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60b0568e-e574-4342-a9c0-c22c6fec6509">
      <Terms xmlns="http://schemas.microsoft.com/office/infopath/2007/PartnerControls"/>
    </lcf76f155ced4ddcb4097134ff3c332f>
    <TaxCatchAll xmlns="fdfaf355-f7ae-47f3-8f93-739a60756710" xsi:nil="true"/>
    <_ip_UnifiedCompliancePolicyUIAction xmlns="http://schemas.microsoft.com/sharepoint/v3" xsi:nil="true"/>
    <_ip_UnifiedCompliancePolicyProperties xmlns="http://schemas.microsoft.com/sharepoint/v3" xsi:nil="true"/>
  </documentManagement>
</p:properties>
</file>

<file path=customXml/itemProps1.xml><?xml version="1.0" encoding="utf-8"?>
<ds:datastoreItem xmlns:ds="http://schemas.openxmlformats.org/officeDocument/2006/customXml" ds:itemID="{7EE7A53A-4F8E-4FD8-8FB5-32197C056E57}">
  <ds:schemaRefs>
    <ds:schemaRef ds:uri="http://schemas.microsoft.com/sharepoint/v3/contenttype/forms"/>
  </ds:schemaRefs>
</ds:datastoreItem>
</file>

<file path=customXml/itemProps2.xml><?xml version="1.0" encoding="utf-8"?>
<ds:datastoreItem xmlns:ds="http://schemas.openxmlformats.org/officeDocument/2006/customXml" ds:itemID="{3F618031-6420-44A4-B038-FB1C20D4E18F}"/>
</file>

<file path=customXml/itemProps3.xml><?xml version="1.0" encoding="utf-8"?>
<ds:datastoreItem xmlns:ds="http://schemas.openxmlformats.org/officeDocument/2006/customXml" ds:itemID="{5353AC40-0A0E-4F46-A609-E30D51CC4C15}">
  <ds:schemaRefs>
    <ds:schemaRef ds:uri="http://www.w3.org/XML/1998/namespace"/>
    <ds:schemaRef ds:uri="http://purl.org/dc/terms/"/>
    <ds:schemaRef ds:uri="81d0f8ba-7dd4-497d-b53e-2ae497223135"/>
    <ds:schemaRef ds:uri="6652e9e4-105f-4208-b9a1-5776dfccd132"/>
    <ds:schemaRef ds:uri="http://schemas.openxmlformats.org/package/2006/metadata/core-properties"/>
    <ds:schemaRef ds:uri="http://purl.org/dc/elements/1.1/"/>
    <ds:schemaRef ds:uri="http://purl.org/dc/dcmitype/"/>
    <ds:schemaRef ds:uri="http://schemas.microsoft.com/office/2006/documentManagement/types"/>
    <ds:schemaRef ds:uri="http://schemas.microsoft.com/office/infopath/2007/PartnerControls"/>
    <ds:schemaRef ds:uri="http://schemas.microsoft.com/office/2006/metadata/properties"/>
  </ds:schemaRefs>
</ds:datastoreItem>
</file>

<file path=docProps/app.xml><?xml version="1.0" encoding="utf-8"?>
<Properties xmlns="http://schemas.openxmlformats.org/officeDocument/2006/extended-properties" xmlns:vt="http://schemas.openxmlformats.org/officeDocument/2006/docPropsVTypes">
  <Template/>
  <TotalTime>27717</TotalTime>
  <Words>17350</Words>
  <Application>Microsoft Office PowerPoint</Application>
  <PresentationFormat>Custom</PresentationFormat>
  <Paragraphs>1413</Paragraphs>
  <Slides>73</Slides>
  <Notes>16</Notes>
  <HiddenSlides>0</HiddenSlides>
  <MMClips>0</MMClips>
  <ScaleCrop>false</ScaleCrop>
  <HeadingPairs>
    <vt:vector size="6" baseType="variant">
      <vt:variant>
        <vt:lpstr>Fonts Used</vt:lpstr>
      </vt:variant>
      <vt:variant>
        <vt:i4>14</vt:i4>
      </vt:variant>
      <vt:variant>
        <vt:lpstr>Theme</vt:lpstr>
      </vt:variant>
      <vt:variant>
        <vt:i4>13</vt:i4>
      </vt:variant>
      <vt:variant>
        <vt:lpstr>Slide Titles</vt:lpstr>
      </vt:variant>
      <vt:variant>
        <vt:i4>73</vt:i4>
      </vt:variant>
    </vt:vector>
  </HeadingPairs>
  <TitlesOfParts>
    <vt:vector size="100" baseType="lpstr">
      <vt:lpstr>Aptos</vt:lpstr>
      <vt:lpstr>Aptos Black</vt:lpstr>
      <vt:lpstr>Aptos Display</vt:lpstr>
      <vt:lpstr>Arial</vt:lpstr>
      <vt:lpstr>Arial Black</vt:lpstr>
      <vt:lpstr>Calibri</vt:lpstr>
      <vt:lpstr>Calibri Light</vt:lpstr>
      <vt:lpstr>Courier New</vt:lpstr>
      <vt:lpstr>Symbol</vt:lpstr>
      <vt:lpstr>Ubuntu Light</vt:lpstr>
      <vt:lpstr>Ubuntu Medium</vt:lpstr>
      <vt:lpstr>Verdana</vt:lpstr>
      <vt:lpstr>Verdana Pro SemiBold</vt:lpstr>
      <vt:lpstr>Verrdana</vt:lpstr>
      <vt:lpstr>DARK TITLE BG</vt:lpstr>
      <vt:lpstr>WHITE TITLE BG</vt:lpstr>
      <vt:lpstr>DARK BG (PHOTO) TITLE</vt:lpstr>
      <vt:lpstr>WHITE BG (PHOTO) TITLE</vt:lpstr>
      <vt:lpstr>WHITE BG SLIDE</vt:lpstr>
      <vt:lpstr>ENDING SLIDE</vt:lpstr>
      <vt:lpstr>Office Theme</vt:lpstr>
      <vt:lpstr>1_Office Theme</vt:lpstr>
      <vt:lpstr>Custom Design</vt:lpstr>
      <vt:lpstr>2_office theme</vt:lpstr>
      <vt:lpstr>1_WHITE TITLE BG</vt:lpstr>
      <vt:lpstr>3_Office Theme</vt:lpstr>
      <vt:lpstr>2_WHITE TITLE BG</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Abby Bolter (Swansea Bay UHB - Communications)</dc:creator>
  <cp:lastModifiedBy>Charlotte Angell (Swansea Bay UHB - Performance)</cp:lastModifiedBy>
  <cp:revision>92</cp:revision>
  <dcterms:created xsi:type="dcterms:W3CDTF">2023-11-15T10:54:55Z</dcterms:created>
  <dcterms:modified xsi:type="dcterms:W3CDTF">2025-09-16T20:56:55Z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2023-11-15T00:00:00Z</vt:filetime>
  </property>
  <property fmtid="{D5CDD505-2E9C-101B-9397-08002B2CF9AE}" pid="3" name="Creator">
    <vt:lpwstr>Adobe InDesign 19.0 (Macintosh)</vt:lpwstr>
  </property>
  <property fmtid="{D5CDD505-2E9C-101B-9397-08002B2CF9AE}" pid="4" name="LastSaved">
    <vt:filetime>2023-11-15T00:00:00Z</vt:filetime>
  </property>
  <property fmtid="{D5CDD505-2E9C-101B-9397-08002B2CF9AE}" pid="5" name="ContentTypeId">
    <vt:lpwstr>0x01010001C022EFBB18C64ABE3B9933434D2554</vt:lpwstr>
  </property>
  <property fmtid="{D5CDD505-2E9C-101B-9397-08002B2CF9AE}" pid="6" name="MediaServiceImageTags">
    <vt:lpwstr/>
  </property>
</Properties>
</file>