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9"/>
  </p:notesMasterIdLst>
  <p:sldIdLst>
    <p:sldId id="256" r:id="rId6"/>
    <p:sldId id="258" r:id="rId7"/>
    <p:sldId id="257" r:id="rId8"/>
    <p:sldId id="259" r:id="rId9"/>
    <p:sldId id="260" r:id="rId10"/>
    <p:sldId id="264" r:id="rId11"/>
    <p:sldId id="263" r:id="rId12"/>
    <p:sldId id="266" r:id="rId13"/>
    <p:sldId id="261" r:id="rId14"/>
    <p:sldId id="265" r:id="rId15"/>
    <p:sldId id="268" r:id="rId16"/>
    <p:sldId id="267" r:id="rId17"/>
    <p:sldId id="26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142" autoAdjust="0"/>
  </p:normalViewPr>
  <p:slideViewPr>
    <p:cSldViewPr snapToGrid="0">
      <p:cViewPr varScale="1">
        <p:scale>
          <a:sx n="51" d="100"/>
          <a:sy n="51" d="100"/>
        </p:scale>
        <p:origin x="123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58071C-007B-4D77-BBCB-F13D59FB0699}" type="datetimeFigureOut">
              <a:rPr lang="en-GB" smtClean="0"/>
              <a:t>06/08/2026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BD938E-C610-490B-B671-4C0A598D229F}" type="slidenum">
              <a:rPr lang="en-GB" smtClean="0"/>
              <a:t>‹#›</a:t>
            </a:fld>
            <a:endParaRPr lang="en-GB"/>
          </a:p>
        </p:txBody>
      </p:sp>
    </p:spTree>
    <p:extLst>
      <p:ext uri="{BB962C8B-B14F-4D97-AF65-F5344CB8AC3E}">
        <p14:creationId xmlns:p14="http://schemas.microsoft.com/office/powerpoint/2010/main" val="3250860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9BD938E-C610-490B-B671-4C0A598D229F}" type="slidenum">
              <a:rPr lang="en-GB" smtClean="0"/>
              <a:t>1</a:t>
            </a:fld>
            <a:endParaRPr lang="en-GB"/>
          </a:p>
        </p:txBody>
      </p:sp>
    </p:spTree>
    <p:extLst>
      <p:ext uri="{BB962C8B-B14F-4D97-AF65-F5344CB8AC3E}">
        <p14:creationId xmlns:p14="http://schemas.microsoft.com/office/powerpoint/2010/main" val="668106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A98F8-12DF-33A6-0BA2-45C5A3E2C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C5B0B-2D86-A795-2A7B-1A9E4BB3D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A6C92-58F6-A8F4-5B5B-2BE9F588E98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7E0CCAA-3D35-5ED0-60ED-30B982CAB9B2}"/>
              </a:ext>
            </a:extLst>
          </p:cNvPr>
          <p:cNvSpPr>
            <a:spLocks noGrp="1"/>
          </p:cNvSpPr>
          <p:nvPr>
            <p:ph type="sldNum" sz="quarter" idx="5"/>
          </p:nvPr>
        </p:nvSpPr>
        <p:spPr/>
        <p:txBody>
          <a:bodyPr/>
          <a:lstStyle/>
          <a:p>
            <a:fld id="{F9BD938E-C610-490B-B671-4C0A598D229F}" type="slidenum">
              <a:rPr lang="en-GB" smtClean="0"/>
              <a:t>2</a:t>
            </a:fld>
            <a:endParaRPr lang="en-GB"/>
          </a:p>
        </p:txBody>
      </p:sp>
    </p:spTree>
    <p:extLst>
      <p:ext uri="{BB962C8B-B14F-4D97-AF65-F5344CB8AC3E}">
        <p14:creationId xmlns:p14="http://schemas.microsoft.com/office/powerpoint/2010/main" val="374717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F9BD938E-C610-490B-B671-4C0A598D229F}" type="slidenum">
              <a:rPr lang="en-GB" smtClean="0"/>
              <a:t>3</a:t>
            </a:fld>
            <a:endParaRPr lang="en-GB"/>
          </a:p>
        </p:txBody>
      </p:sp>
    </p:spTree>
    <p:extLst>
      <p:ext uri="{BB962C8B-B14F-4D97-AF65-F5344CB8AC3E}">
        <p14:creationId xmlns:p14="http://schemas.microsoft.com/office/powerpoint/2010/main" val="34563421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38182-B188-6DF2-F4BA-E9528F8CAC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0A10C7-C702-58A0-39AB-2EDBC2C409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74662A-1A45-96B3-A33F-8CA37FE5C5B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6229E29-E548-55F9-3A04-39F3D24C3110}"/>
              </a:ext>
            </a:extLst>
          </p:cNvPr>
          <p:cNvSpPr>
            <a:spLocks noGrp="1"/>
          </p:cNvSpPr>
          <p:nvPr>
            <p:ph type="sldNum" sz="quarter" idx="5"/>
          </p:nvPr>
        </p:nvSpPr>
        <p:spPr/>
        <p:txBody>
          <a:bodyPr/>
          <a:lstStyle/>
          <a:p>
            <a:fld id="{F9BD938E-C610-490B-B671-4C0A598D229F}" type="slidenum">
              <a:rPr lang="en-GB" smtClean="0"/>
              <a:t>4</a:t>
            </a:fld>
            <a:endParaRPr lang="en-GB"/>
          </a:p>
        </p:txBody>
      </p:sp>
    </p:spTree>
    <p:extLst>
      <p:ext uri="{BB962C8B-B14F-4D97-AF65-F5344CB8AC3E}">
        <p14:creationId xmlns:p14="http://schemas.microsoft.com/office/powerpoint/2010/main" val="13079650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52569-AD9A-53D9-216E-A2743D7B53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38123F-A064-1FEF-120E-BDAD58CD5E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1D5A49-0BFB-E8DC-709C-6CBF55D10E5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EEF0D30-BA6F-5559-BF44-B1FBDA82AF59}"/>
              </a:ext>
            </a:extLst>
          </p:cNvPr>
          <p:cNvSpPr>
            <a:spLocks noGrp="1"/>
          </p:cNvSpPr>
          <p:nvPr>
            <p:ph type="sldNum" sz="quarter" idx="5"/>
          </p:nvPr>
        </p:nvSpPr>
        <p:spPr/>
        <p:txBody>
          <a:bodyPr/>
          <a:lstStyle/>
          <a:p>
            <a:fld id="{F9BD938E-C610-490B-B671-4C0A598D229F}" type="slidenum">
              <a:rPr lang="en-GB" smtClean="0"/>
              <a:t>5</a:t>
            </a:fld>
            <a:endParaRPr lang="en-GB"/>
          </a:p>
        </p:txBody>
      </p:sp>
    </p:spTree>
    <p:extLst>
      <p:ext uri="{BB962C8B-B14F-4D97-AF65-F5344CB8AC3E}">
        <p14:creationId xmlns:p14="http://schemas.microsoft.com/office/powerpoint/2010/main" val="538410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8D530-ABBF-39D4-547D-FA9C01AD24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79340D-9910-C70E-0C3A-CBFE9DB3CC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BC435E-97D6-56AD-C465-F444662AE05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0BFB05D-55F3-772A-7372-15315F173530}"/>
              </a:ext>
            </a:extLst>
          </p:cNvPr>
          <p:cNvSpPr>
            <a:spLocks noGrp="1"/>
          </p:cNvSpPr>
          <p:nvPr>
            <p:ph type="sldNum" sz="quarter" idx="5"/>
          </p:nvPr>
        </p:nvSpPr>
        <p:spPr/>
        <p:txBody>
          <a:bodyPr/>
          <a:lstStyle/>
          <a:p>
            <a:fld id="{F9BD938E-C610-490B-B671-4C0A598D229F}" type="slidenum">
              <a:rPr lang="en-GB" smtClean="0"/>
              <a:t>6</a:t>
            </a:fld>
            <a:endParaRPr lang="en-GB"/>
          </a:p>
        </p:txBody>
      </p:sp>
    </p:spTree>
    <p:extLst>
      <p:ext uri="{BB962C8B-B14F-4D97-AF65-F5344CB8AC3E}">
        <p14:creationId xmlns:p14="http://schemas.microsoft.com/office/powerpoint/2010/main" val="4243918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D50EC-8CFE-CF18-BFF8-C4AAC477B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BC89AD-4234-2ADA-6CB9-D4821F4A15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FBB5DE-71FA-C3B4-D5EB-66714A01784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FDC5F8E-799D-16B9-C7CA-62A52C2E6C94}"/>
              </a:ext>
            </a:extLst>
          </p:cNvPr>
          <p:cNvSpPr>
            <a:spLocks noGrp="1"/>
          </p:cNvSpPr>
          <p:nvPr>
            <p:ph type="sldNum" sz="quarter" idx="5"/>
          </p:nvPr>
        </p:nvSpPr>
        <p:spPr/>
        <p:txBody>
          <a:bodyPr/>
          <a:lstStyle/>
          <a:p>
            <a:fld id="{F9BD938E-C610-490B-B671-4C0A598D229F}" type="slidenum">
              <a:rPr lang="en-GB" smtClean="0"/>
              <a:t>7</a:t>
            </a:fld>
            <a:endParaRPr lang="en-GB"/>
          </a:p>
        </p:txBody>
      </p:sp>
    </p:spTree>
    <p:extLst>
      <p:ext uri="{BB962C8B-B14F-4D97-AF65-F5344CB8AC3E}">
        <p14:creationId xmlns:p14="http://schemas.microsoft.com/office/powerpoint/2010/main" val="2449648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A4F4E-B78A-9E40-385F-ED154A5661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3AF1A0-941A-130C-780B-4CFB2F109E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969239-9EEE-3F37-B82B-81DC7E800C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74E04C9-5633-A1C0-6AED-C362A5551B48}"/>
              </a:ext>
            </a:extLst>
          </p:cNvPr>
          <p:cNvSpPr>
            <a:spLocks noGrp="1"/>
          </p:cNvSpPr>
          <p:nvPr>
            <p:ph type="sldNum" sz="quarter" idx="5"/>
          </p:nvPr>
        </p:nvSpPr>
        <p:spPr/>
        <p:txBody>
          <a:bodyPr/>
          <a:lstStyle/>
          <a:p>
            <a:fld id="{F9BD938E-C610-490B-B671-4C0A598D229F}" type="slidenum">
              <a:rPr lang="en-GB" smtClean="0"/>
              <a:t>8</a:t>
            </a:fld>
            <a:endParaRPr lang="en-GB"/>
          </a:p>
        </p:txBody>
      </p:sp>
    </p:spTree>
    <p:extLst>
      <p:ext uri="{BB962C8B-B14F-4D97-AF65-F5344CB8AC3E}">
        <p14:creationId xmlns:p14="http://schemas.microsoft.com/office/powerpoint/2010/main" val="2853967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6E108-01DC-29E7-EE14-CF4419F310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7B445D-EDAB-1080-C685-7BE37EC8D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B951E3-BE3D-DC93-3993-7C3E3C10426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9194C9A-2F7D-0558-1EC6-0BE24A4189FA}"/>
              </a:ext>
            </a:extLst>
          </p:cNvPr>
          <p:cNvSpPr>
            <a:spLocks noGrp="1"/>
          </p:cNvSpPr>
          <p:nvPr>
            <p:ph type="sldNum" sz="quarter" idx="5"/>
          </p:nvPr>
        </p:nvSpPr>
        <p:spPr/>
        <p:txBody>
          <a:bodyPr/>
          <a:lstStyle/>
          <a:p>
            <a:fld id="{F9BD938E-C610-490B-B671-4C0A598D229F}" type="slidenum">
              <a:rPr lang="en-GB" smtClean="0"/>
              <a:t>9</a:t>
            </a:fld>
            <a:endParaRPr lang="en-GB"/>
          </a:p>
        </p:txBody>
      </p:sp>
    </p:spTree>
    <p:extLst>
      <p:ext uri="{BB962C8B-B14F-4D97-AF65-F5344CB8AC3E}">
        <p14:creationId xmlns:p14="http://schemas.microsoft.com/office/powerpoint/2010/main" val="9933147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78194A-31CC-6D42-D8EB-17B8D8BAA4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C47D8B-7895-B197-1F1B-2F53708C51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E2E8B5-7478-F3E9-2815-AF41F0B4C03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1ACD9C3-EBA5-E7B6-6966-86DB46FD2DA5}"/>
              </a:ext>
            </a:extLst>
          </p:cNvPr>
          <p:cNvSpPr>
            <a:spLocks noGrp="1"/>
          </p:cNvSpPr>
          <p:nvPr>
            <p:ph type="sldNum" sz="quarter" idx="5"/>
          </p:nvPr>
        </p:nvSpPr>
        <p:spPr/>
        <p:txBody>
          <a:bodyPr/>
          <a:lstStyle/>
          <a:p>
            <a:fld id="{F9BD938E-C610-490B-B671-4C0A598D229F}" type="slidenum">
              <a:rPr lang="en-GB" smtClean="0"/>
              <a:t>10</a:t>
            </a:fld>
            <a:endParaRPr lang="en-GB"/>
          </a:p>
        </p:txBody>
      </p:sp>
    </p:spTree>
    <p:extLst>
      <p:ext uri="{BB962C8B-B14F-4D97-AF65-F5344CB8AC3E}">
        <p14:creationId xmlns:p14="http://schemas.microsoft.com/office/powerpoint/2010/main" val="1203993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51FFE-B089-D1DE-BBFE-B14A0047DD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441E75-7378-D9D3-B672-633D85E04E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6BF6A1-A406-031F-EE2B-82323EA837F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BDDA2F0-A7DB-2C66-0C30-1CC58F92DA20}"/>
              </a:ext>
            </a:extLst>
          </p:cNvPr>
          <p:cNvSpPr>
            <a:spLocks noGrp="1"/>
          </p:cNvSpPr>
          <p:nvPr>
            <p:ph type="sldNum" sz="quarter" idx="5"/>
          </p:nvPr>
        </p:nvSpPr>
        <p:spPr/>
        <p:txBody>
          <a:bodyPr/>
          <a:lstStyle/>
          <a:p>
            <a:fld id="{F9BD938E-C610-490B-B671-4C0A598D229F}" type="slidenum">
              <a:rPr lang="en-GB" smtClean="0"/>
              <a:t>11</a:t>
            </a:fld>
            <a:endParaRPr lang="en-GB"/>
          </a:p>
        </p:txBody>
      </p:sp>
    </p:spTree>
    <p:extLst>
      <p:ext uri="{BB962C8B-B14F-4D97-AF65-F5344CB8AC3E}">
        <p14:creationId xmlns:p14="http://schemas.microsoft.com/office/powerpoint/2010/main" val="38441965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726BE-E3E2-7D42-4897-F5EDA04BC0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52E87C-9F2C-DEC0-5420-2779F5973B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3DA02-77B7-A050-3874-44707D1917A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E64F71-C3FB-EB2F-665D-B2900872A78F}"/>
              </a:ext>
            </a:extLst>
          </p:cNvPr>
          <p:cNvSpPr>
            <a:spLocks noGrp="1"/>
          </p:cNvSpPr>
          <p:nvPr>
            <p:ph type="sldNum" sz="quarter" idx="5"/>
          </p:nvPr>
        </p:nvSpPr>
        <p:spPr/>
        <p:txBody>
          <a:bodyPr/>
          <a:lstStyle/>
          <a:p>
            <a:fld id="{F9BD938E-C610-490B-B671-4C0A598D229F}" type="slidenum">
              <a:rPr lang="en-GB" smtClean="0"/>
              <a:t>12</a:t>
            </a:fld>
            <a:endParaRPr lang="en-GB"/>
          </a:p>
        </p:txBody>
      </p:sp>
    </p:spTree>
    <p:extLst>
      <p:ext uri="{BB962C8B-B14F-4D97-AF65-F5344CB8AC3E}">
        <p14:creationId xmlns:p14="http://schemas.microsoft.com/office/powerpoint/2010/main" val="760706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7A3F9-FE81-323F-2272-AB6F3B2AA6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C54348-B1FC-8003-0E3A-FFA471DE5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AB95A8-0D6B-1FD7-A016-2579ED311A7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8D3DA71-7B15-81D6-A0D1-06726A2E4D37}"/>
              </a:ext>
            </a:extLst>
          </p:cNvPr>
          <p:cNvSpPr>
            <a:spLocks noGrp="1"/>
          </p:cNvSpPr>
          <p:nvPr>
            <p:ph type="sldNum" sz="quarter" idx="5"/>
          </p:nvPr>
        </p:nvSpPr>
        <p:spPr/>
        <p:txBody>
          <a:bodyPr/>
          <a:lstStyle/>
          <a:p>
            <a:fld id="{F9BD938E-C610-490B-B671-4C0A598D229F}" type="slidenum">
              <a:rPr lang="en-GB" smtClean="0"/>
              <a:t>13</a:t>
            </a:fld>
            <a:endParaRPr lang="en-GB"/>
          </a:p>
        </p:txBody>
      </p:sp>
    </p:spTree>
    <p:extLst>
      <p:ext uri="{BB962C8B-B14F-4D97-AF65-F5344CB8AC3E}">
        <p14:creationId xmlns:p14="http://schemas.microsoft.com/office/powerpoint/2010/main" val="32915436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078A8-08D3-0E07-215C-3F76B19EC3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940DDA8-76CD-A8CE-0406-A5C5A6909E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0010511-17BC-7D38-8135-EF9DBD9ACE49}"/>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5" name="Footer Placeholder 4">
            <a:extLst>
              <a:ext uri="{FF2B5EF4-FFF2-40B4-BE49-F238E27FC236}">
                <a16:creationId xmlns:a16="http://schemas.microsoft.com/office/drawing/2014/main" id="{FF53AA99-D423-F676-F45E-B76D8F49C0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9D0601-7575-FEC5-649F-FA3D355A3094}"/>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17478735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8A1CA-2F2A-1308-F5F7-E83AA6CD82E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5E4FD8-8A63-5FB9-D3D3-E50AF70AD8E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BB1D05-058D-2D53-4339-251383F62944}"/>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5" name="Footer Placeholder 4">
            <a:extLst>
              <a:ext uri="{FF2B5EF4-FFF2-40B4-BE49-F238E27FC236}">
                <a16:creationId xmlns:a16="http://schemas.microsoft.com/office/drawing/2014/main" id="{12249B10-33A1-72DB-14D3-ACDEB9B4DFD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F0C81C-7FED-1C0E-A3EB-EDC875AF87D6}"/>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19851307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E9BBB-848E-6BB0-F6E0-F82E2BD79C8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D84E26D-E813-9ADD-8733-21D10F88A94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2CC604-CC17-BC94-3D8A-693A73E33AAC}"/>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5" name="Footer Placeholder 4">
            <a:extLst>
              <a:ext uri="{FF2B5EF4-FFF2-40B4-BE49-F238E27FC236}">
                <a16:creationId xmlns:a16="http://schemas.microsoft.com/office/drawing/2014/main" id="{A24A8E1F-B27B-D885-89D2-067611ED34A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91349F-D878-698A-B3C4-9CB25409B7FA}"/>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2258031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CE2E8-9E59-FA6A-8A49-B615D487F39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70769CE-FF12-4906-DC33-C4D0D0A14A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6CBA6C0-7BE2-0499-5F2F-CA1D052D21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C65DD90-44BB-4E95-DD5C-B4688170E1F9}"/>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6" name="Footer Placeholder 5">
            <a:extLst>
              <a:ext uri="{FF2B5EF4-FFF2-40B4-BE49-F238E27FC236}">
                <a16:creationId xmlns:a16="http://schemas.microsoft.com/office/drawing/2014/main" id="{BDF1A2D2-20EB-C44F-B3B3-5CBDDF17A6C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3C4206-A334-48F2-9A05-AFF78AF9C75B}"/>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2512836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95188-2EB4-F188-FD38-8EB3BEF9A77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92A7CEB-2989-DD6F-24E0-34D0D5D65E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8C1AFA-63AF-DF1A-963A-32EB6DA67D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8730144-E108-324A-6582-92D0DE6A6E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6AC015B-065C-57B3-9021-6645665A30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F5176C1-03B9-A2C8-C534-665A1A834488}"/>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8" name="Footer Placeholder 7">
            <a:extLst>
              <a:ext uri="{FF2B5EF4-FFF2-40B4-BE49-F238E27FC236}">
                <a16:creationId xmlns:a16="http://schemas.microsoft.com/office/drawing/2014/main" id="{4C0B6574-63C1-A95A-B2F7-852A0AE364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820D22-7881-5B27-FE3E-39C646DB1CB8}"/>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3412523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28BC5-DED0-C795-90F4-F2E1091ECCF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DFA5069-2E7E-8449-6A68-8BBAB044B710}"/>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4" name="Footer Placeholder 3">
            <a:extLst>
              <a:ext uri="{FF2B5EF4-FFF2-40B4-BE49-F238E27FC236}">
                <a16:creationId xmlns:a16="http://schemas.microsoft.com/office/drawing/2014/main" id="{EAEDD75D-9325-9123-96E5-4AE49F34637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57D037-5CA6-AF35-3829-E2FD14FA6ED7}"/>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4033143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D5E06B-8656-75E0-7DD0-3EC2D36AE2CC}"/>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3" name="Footer Placeholder 2">
            <a:extLst>
              <a:ext uri="{FF2B5EF4-FFF2-40B4-BE49-F238E27FC236}">
                <a16:creationId xmlns:a16="http://schemas.microsoft.com/office/drawing/2014/main" id="{50BB1376-E049-6B69-B77D-549B76BD575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57CF200-9A13-D19C-AEDA-A0F0EF86A857}"/>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3385203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AD6D-F68D-4CA8-A293-27A51060AE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F9789C9-EDAA-6F2B-C4E2-EB7B5259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ED69B7C-AF2E-0E36-AB9E-471440541E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3AC2C8-1430-094F-7EDD-4CD7A1E019FF}"/>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6" name="Footer Placeholder 5">
            <a:extLst>
              <a:ext uri="{FF2B5EF4-FFF2-40B4-BE49-F238E27FC236}">
                <a16:creationId xmlns:a16="http://schemas.microsoft.com/office/drawing/2014/main" id="{C5518E9C-8E7C-B5C4-F56D-316F4010501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3F24A6A-D3D5-15A4-5E9D-B284E6C136DC}"/>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18694206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02913-69B9-0D6C-945E-317332BB69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FC4606B-6BBE-112A-745B-9955E0B040B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40819F-8726-1124-18B5-500CEA082C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71C7AD-0F1F-06E8-69CB-9E97276CB3B0}"/>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6" name="Footer Placeholder 5">
            <a:extLst>
              <a:ext uri="{FF2B5EF4-FFF2-40B4-BE49-F238E27FC236}">
                <a16:creationId xmlns:a16="http://schemas.microsoft.com/office/drawing/2014/main" id="{58E7EE8B-2B92-A39A-9B3E-654D1A1DD1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D7ABAE-0BF2-8F66-0D26-1EB16AC162EC}"/>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2833299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157FDE-71E6-81CE-992E-BCE130A9D63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CF5C832-FDD1-B2FB-17BC-C7A8EC4A2B5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01400AB-C729-9CB2-0C1B-5A6CD7E5B15C}"/>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5" name="Footer Placeholder 4">
            <a:extLst>
              <a:ext uri="{FF2B5EF4-FFF2-40B4-BE49-F238E27FC236}">
                <a16:creationId xmlns:a16="http://schemas.microsoft.com/office/drawing/2014/main" id="{F3F47D53-D9DF-EC18-1CA9-8B428E3370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923662-1E63-055F-F9D3-C6C90CDB81F8}"/>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2551272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5FAC1F-CAB1-4A0F-847A-8CAD73BDB5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F6AC44F-C3F3-2FEC-4F1F-5525F09D0B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E06852-56B3-AD3B-94DB-1CF4C6E7C062}"/>
              </a:ext>
            </a:extLst>
          </p:cNvPr>
          <p:cNvSpPr>
            <a:spLocks noGrp="1"/>
          </p:cNvSpPr>
          <p:nvPr>
            <p:ph type="dt" sz="half" idx="10"/>
          </p:nvPr>
        </p:nvSpPr>
        <p:spPr/>
        <p:txBody>
          <a:bodyPr/>
          <a:lstStyle/>
          <a:p>
            <a:fld id="{ADEDC723-9761-41B5-AAA2-546B31CDD339}" type="datetimeFigureOut">
              <a:rPr lang="en-GB" smtClean="0"/>
              <a:t>06/08/2026</a:t>
            </a:fld>
            <a:endParaRPr lang="en-GB"/>
          </a:p>
        </p:txBody>
      </p:sp>
      <p:sp>
        <p:nvSpPr>
          <p:cNvPr id="5" name="Footer Placeholder 4">
            <a:extLst>
              <a:ext uri="{FF2B5EF4-FFF2-40B4-BE49-F238E27FC236}">
                <a16:creationId xmlns:a16="http://schemas.microsoft.com/office/drawing/2014/main" id="{8C18EF1B-E55C-4475-D082-44F79FC406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75A5B3-7C75-5314-F88D-58C4DDB97D7B}"/>
              </a:ext>
            </a:extLst>
          </p:cNvPr>
          <p:cNvSpPr>
            <a:spLocks noGrp="1"/>
          </p:cNvSpPr>
          <p:nvPr>
            <p:ph type="sldNum" sz="quarter" idx="12"/>
          </p:nvPr>
        </p:nvSpPr>
        <p:spPr/>
        <p:txBody>
          <a:bodyPr/>
          <a:lstStyle/>
          <a:p>
            <a:fld id="{8E4BE3E9-3ED3-4326-9752-6A71F042EF8E}" type="slidenum">
              <a:rPr lang="en-GB" smtClean="0"/>
              <a:t>‹#›</a:t>
            </a:fld>
            <a:endParaRPr lang="en-GB"/>
          </a:p>
        </p:txBody>
      </p:sp>
    </p:spTree>
    <p:extLst>
      <p:ext uri="{BB962C8B-B14F-4D97-AF65-F5344CB8AC3E}">
        <p14:creationId xmlns:p14="http://schemas.microsoft.com/office/powerpoint/2010/main" val="10573263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70BF84-BC47-7D88-8F4B-621BDB8F12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800B96D-DFC5-E092-4130-1B685EAC66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CAE2F6-C3B9-1696-1262-C4189DEEE7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DEDC723-9761-41B5-AAA2-546B31CDD339}" type="datetimeFigureOut">
              <a:rPr lang="en-GB" smtClean="0"/>
              <a:t>06/08/2026</a:t>
            </a:fld>
            <a:endParaRPr lang="en-GB"/>
          </a:p>
        </p:txBody>
      </p:sp>
      <p:sp>
        <p:nvSpPr>
          <p:cNvPr id="5" name="Footer Placeholder 4">
            <a:extLst>
              <a:ext uri="{FF2B5EF4-FFF2-40B4-BE49-F238E27FC236}">
                <a16:creationId xmlns:a16="http://schemas.microsoft.com/office/drawing/2014/main" id="{4BDEB8B2-8EAE-2F45-664C-97AA179BA2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7E1F882-F5EC-0976-A8D5-589399439B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E4BE3E9-3ED3-4326-9752-6A71F042EF8E}" type="slidenum">
              <a:rPr lang="en-GB" smtClean="0"/>
              <a:t>‹#›</a:t>
            </a:fld>
            <a:endParaRPr lang="en-GB"/>
          </a:p>
        </p:txBody>
      </p:sp>
    </p:spTree>
    <p:extLst>
      <p:ext uri="{BB962C8B-B14F-4D97-AF65-F5344CB8AC3E}">
        <p14:creationId xmlns:p14="http://schemas.microsoft.com/office/powerpoint/2010/main" val="39872293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D1F7A8C-C97F-48FF-56D9-D03B9E20021C}"/>
              </a:ext>
            </a:extLst>
          </p:cNvPr>
          <p:cNvSpPr txBox="1"/>
          <p:nvPr/>
        </p:nvSpPr>
        <p:spPr>
          <a:xfrm>
            <a:off x="624159" y="1074509"/>
            <a:ext cx="10938076" cy="5632311"/>
          </a:xfrm>
          <a:prstGeom prst="rect">
            <a:avLst/>
          </a:prstGeom>
          <a:noFill/>
        </p:spPr>
        <p:txBody>
          <a:bodyPr wrap="square" lIns="91440" tIns="45720" rIns="91440" bIns="45720" rtlCol="0" anchor="t">
            <a:spAutoFit/>
          </a:bodyPr>
          <a:lstStyle/>
          <a:p>
            <a:pPr algn="ctr"/>
            <a:endParaRPr lang="en-GB" sz="3600" b="1" dirty="0"/>
          </a:p>
          <a:p>
            <a:pPr algn="ctr"/>
            <a:r>
              <a:rPr lang="en-GB" sz="3600" b="1" dirty="0"/>
              <a:t>Marmot Nation Health / Equity Wales Initiative</a:t>
            </a:r>
          </a:p>
          <a:p>
            <a:pPr algn="ctr"/>
            <a:r>
              <a:rPr lang="en-GB" sz="3600" b="1" dirty="0"/>
              <a:t>(2026/27 &amp; 2027/2028)</a:t>
            </a:r>
          </a:p>
          <a:p>
            <a:pPr algn="ctr"/>
            <a:endParaRPr lang="en-GB" sz="3600" b="1" dirty="0"/>
          </a:p>
          <a:p>
            <a:pPr algn="ctr"/>
            <a:endParaRPr lang="en-GB" sz="3600" b="1" dirty="0"/>
          </a:p>
          <a:p>
            <a:pPr algn="ctr"/>
            <a:r>
              <a:rPr lang="en-GB" sz="3600" b="1" dirty="0"/>
              <a:t>A Marmot Approach in NPT</a:t>
            </a:r>
          </a:p>
          <a:p>
            <a:pPr algn="ctr"/>
            <a:endParaRPr lang="en-GB" sz="3600" b="1" dirty="0"/>
          </a:p>
          <a:p>
            <a:pPr algn="ctr"/>
            <a:endParaRPr lang="en-GB" sz="3600" b="1" dirty="0"/>
          </a:p>
          <a:p>
            <a:pPr algn="ctr"/>
            <a:r>
              <a:rPr lang="en-GB" sz="3600" b="1" dirty="0"/>
              <a:t>Health Equity Wales Delivery Board </a:t>
            </a:r>
          </a:p>
          <a:p>
            <a:pPr algn="ctr"/>
            <a:r>
              <a:rPr lang="en-GB" sz="3600" b="1" dirty="0"/>
              <a:t>30</a:t>
            </a:r>
            <a:r>
              <a:rPr lang="en-GB" sz="3600" b="1" baseline="30000" dirty="0"/>
              <a:t>th</a:t>
            </a:r>
            <a:r>
              <a:rPr lang="en-GB" sz="3600" b="1" dirty="0"/>
              <a:t> April 2026</a:t>
            </a:r>
          </a:p>
        </p:txBody>
      </p:sp>
      <p:pic>
        <p:nvPicPr>
          <p:cNvPr id="2" name="Picture 1" descr="Neath Port Talbot Council Logo&#10;">
            <a:extLst>
              <a:ext uri="{FF2B5EF4-FFF2-40B4-BE49-F238E27FC236}">
                <a16:creationId xmlns:a16="http://schemas.microsoft.com/office/drawing/2014/main" id="{75A44298-474A-DB1A-1D1C-94ADCB5195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4159" y="292463"/>
            <a:ext cx="2931795" cy="670560"/>
          </a:xfrm>
          <a:prstGeom prst="rect">
            <a:avLst/>
          </a:prstGeom>
        </p:spPr>
      </p:pic>
    </p:spTree>
    <p:extLst>
      <p:ext uri="{BB962C8B-B14F-4D97-AF65-F5344CB8AC3E}">
        <p14:creationId xmlns:p14="http://schemas.microsoft.com/office/powerpoint/2010/main" val="38347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F0D08-D780-631A-B3B1-DCA9F289EE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96AD7-8E1B-45F5-FD4B-1E0A0FBAC6E8}"/>
              </a:ext>
            </a:extLst>
          </p:cNvPr>
          <p:cNvSpPr>
            <a:spLocks noGrp="1"/>
          </p:cNvSpPr>
          <p:nvPr>
            <p:ph type="title"/>
          </p:nvPr>
        </p:nvSpPr>
        <p:spPr>
          <a:xfrm>
            <a:off x="150514" y="281275"/>
            <a:ext cx="10606269" cy="1325563"/>
          </a:xfrm>
        </p:spPr>
        <p:txBody>
          <a:bodyPr>
            <a:normAutofit/>
          </a:bodyPr>
          <a:lstStyle/>
          <a:p>
            <a:r>
              <a:rPr lang="en-GB" b="1" dirty="0"/>
              <a:t>How the local place plan has been</a:t>
            </a:r>
            <a:br>
              <a:rPr lang="en-GB" b="1" dirty="0"/>
            </a:br>
            <a:r>
              <a:rPr lang="en-GB" b="1" dirty="0"/>
              <a:t>developed (story so far)</a:t>
            </a:r>
          </a:p>
        </p:txBody>
      </p:sp>
      <p:sp>
        <p:nvSpPr>
          <p:cNvPr id="3" name="Content Placeholder 2">
            <a:extLst>
              <a:ext uri="{FF2B5EF4-FFF2-40B4-BE49-F238E27FC236}">
                <a16:creationId xmlns:a16="http://schemas.microsoft.com/office/drawing/2014/main" id="{6AD4BAC2-CB9F-6D0C-5A7E-92136BEDF115}"/>
              </a:ext>
            </a:extLst>
          </p:cNvPr>
          <p:cNvSpPr>
            <a:spLocks noGrp="1"/>
          </p:cNvSpPr>
          <p:nvPr>
            <p:ph idx="1"/>
          </p:nvPr>
        </p:nvSpPr>
        <p:spPr>
          <a:xfrm>
            <a:off x="150515" y="1741714"/>
            <a:ext cx="5599376" cy="4325234"/>
          </a:xfrm>
        </p:spPr>
        <p:txBody>
          <a:bodyPr>
            <a:normAutofit/>
          </a:bodyPr>
          <a:lstStyle/>
          <a:p>
            <a:pPr marL="0" indent="0">
              <a:buNone/>
            </a:pPr>
            <a:r>
              <a:rPr lang="en-GB" sz="3200" b="1" dirty="0"/>
              <a:t>Who has been involved….</a:t>
            </a:r>
          </a:p>
          <a:p>
            <a:pPr marL="0" indent="0">
              <a:buNone/>
            </a:pPr>
            <a:endParaRPr lang="en-GB" sz="2400" dirty="0"/>
          </a:p>
          <a:p>
            <a:r>
              <a:rPr lang="en-GB" sz="2400" dirty="0"/>
              <a:t>NPTCBC Senior Leadership Team (Chief Executive, Strategic Directors)</a:t>
            </a:r>
          </a:p>
          <a:p>
            <a:r>
              <a:rPr lang="en-GB" sz="2400" dirty="0"/>
              <a:t>Cabinet</a:t>
            </a:r>
          </a:p>
          <a:p>
            <a:r>
              <a:rPr lang="en-GB" sz="2400" dirty="0"/>
              <a:t>Strategic Manager – Policy, Governance &amp; Performance</a:t>
            </a:r>
          </a:p>
          <a:p>
            <a:r>
              <a:rPr lang="en-GB" sz="2400" dirty="0"/>
              <a:t>Public Services Board Co-Ordinator</a:t>
            </a:r>
          </a:p>
          <a:p>
            <a:r>
              <a:rPr lang="en-GB" sz="2400" dirty="0"/>
              <a:t>Head of Data – Digital Services</a:t>
            </a:r>
          </a:p>
          <a:p>
            <a:pPr marL="0" indent="0">
              <a:buNone/>
            </a:pPr>
            <a:endParaRPr lang="en-GB" sz="2400" dirty="0"/>
          </a:p>
          <a:p>
            <a:endParaRPr lang="en-GB" dirty="0"/>
          </a:p>
          <a:p>
            <a:endParaRPr lang="en-GB" dirty="0"/>
          </a:p>
        </p:txBody>
      </p:sp>
      <p:pic>
        <p:nvPicPr>
          <p:cNvPr id="4" name="Picture 3" descr="Neath Port Talbot Council Logo&#10;">
            <a:extLst>
              <a:ext uri="{FF2B5EF4-FFF2-40B4-BE49-F238E27FC236}">
                <a16:creationId xmlns:a16="http://schemas.microsoft.com/office/drawing/2014/main" id="{A1A3328E-66FA-659E-6F7E-7729F4502EA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
        <p:nvSpPr>
          <p:cNvPr id="6" name="Content Placeholder 2">
            <a:extLst>
              <a:ext uri="{FF2B5EF4-FFF2-40B4-BE49-F238E27FC236}">
                <a16:creationId xmlns:a16="http://schemas.microsoft.com/office/drawing/2014/main" id="{CC66829C-E182-463A-C80C-E9CBD69E463D}"/>
              </a:ext>
            </a:extLst>
          </p:cNvPr>
          <p:cNvSpPr txBox="1">
            <a:spLocks/>
          </p:cNvSpPr>
          <p:nvPr/>
        </p:nvSpPr>
        <p:spPr>
          <a:xfrm>
            <a:off x="6640799" y="1963748"/>
            <a:ext cx="5275385" cy="326296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Public Services Board Steering Group:</a:t>
            </a:r>
          </a:p>
          <a:p>
            <a:pPr lvl="1"/>
            <a:r>
              <a:rPr lang="en-GB" sz="2000" dirty="0"/>
              <a:t>Swansea Bay University Health Board (Strategy &amp; Public Health</a:t>
            </a:r>
          </a:p>
          <a:p>
            <a:pPr lvl="1"/>
            <a:r>
              <a:rPr lang="en-GB" sz="2000" dirty="0"/>
              <a:t>Natural Resources Wales</a:t>
            </a:r>
          </a:p>
          <a:p>
            <a:pPr lvl="1"/>
            <a:r>
              <a:rPr lang="en-GB" sz="2000" dirty="0"/>
              <a:t>Mid &amp; West Wales Fire &amp; rescue Service</a:t>
            </a:r>
          </a:p>
          <a:p>
            <a:pPr lvl="1"/>
            <a:r>
              <a:rPr lang="en-GB" sz="2000" dirty="0"/>
              <a:t>South Wales Police</a:t>
            </a:r>
          </a:p>
          <a:p>
            <a:pPr lvl="1"/>
            <a:r>
              <a:rPr lang="en-GB" sz="2000" dirty="0"/>
              <a:t>NPT Community for Voluntary Service</a:t>
            </a:r>
          </a:p>
          <a:p>
            <a:pPr lvl="1"/>
            <a:r>
              <a:rPr lang="en-GB" sz="2000" dirty="0"/>
              <a:t>Codi Housing</a:t>
            </a:r>
          </a:p>
          <a:p>
            <a:endParaRPr lang="en-GB" dirty="0"/>
          </a:p>
          <a:p>
            <a:endParaRPr lang="en-GB" dirty="0"/>
          </a:p>
        </p:txBody>
      </p:sp>
      <p:sp>
        <p:nvSpPr>
          <p:cNvPr id="7" name="Content Placeholder 2">
            <a:extLst>
              <a:ext uri="{FF2B5EF4-FFF2-40B4-BE49-F238E27FC236}">
                <a16:creationId xmlns:a16="http://schemas.microsoft.com/office/drawing/2014/main" id="{156EF0BE-2FF4-F689-62CF-B15B93FD194C}"/>
              </a:ext>
            </a:extLst>
          </p:cNvPr>
          <p:cNvSpPr txBox="1">
            <a:spLocks/>
          </p:cNvSpPr>
          <p:nvPr/>
        </p:nvSpPr>
        <p:spPr>
          <a:xfrm>
            <a:off x="6766100" y="5312232"/>
            <a:ext cx="5275385" cy="172380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400" dirty="0"/>
              <a:t>Institute of Health Equity (Deputy Director / Senior Consultant – Marmot Places / Researcher</a:t>
            </a:r>
          </a:p>
          <a:p>
            <a:pPr marL="0" indent="0">
              <a:buNone/>
            </a:pPr>
            <a:endParaRPr lang="en-GB" dirty="0"/>
          </a:p>
          <a:p>
            <a:endParaRPr lang="en-GB" dirty="0"/>
          </a:p>
        </p:txBody>
      </p:sp>
    </p:spTree>
    <p:extLst>
      <p:ext uri="{BB962C8B-B14F-4D97-AF65-F5344CB8AC3E}">
        <p14:creationId xmlns:p14="http://schemas.microsoft.com/office/powerpoint/2010/main" val="1810622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7CC74-A56B-9FD5-BD6F-3AE00F371881}"/>
              </a:ext>
            </a:extLst>
          </p:cNvPr>
          <p:cNvSpPr>
            <a:spLocks noGrp="1"/>
          </p:cNvSpPr>
          <p:nvPr>
            <p:ph type="title"/>
          </p:nvPr>
        </p:nvSpPr>
        <p:spPr>
          <a:xfrm>
            <a:off x="150514" y="382053"/>
            <a:ext cx="10606269" cy="1325563"/>
          </a:xfrm>
        </p:spPr>
        <p:txBody>
          <a:bodyPr/>
          <a:lstStyle/>
          <a:p>
            <a:r>
              <a:rPr lang="en-GB" b="1" dirty="0"/>
              <a:t>How the local place plan has been</a:t>
            </a:r>
            <a:br>
              <a:rPr lang="en-GB" b="1" dirty="0"/>
            </a:br>
            <a:r>
              <a:rPr lang="en-GB" b="1" dirty="0"/>
              <a:t>developed (story so far)</a:t>
            </a:r>
          </a:p>
        </p:txBody>
      </p:sp>
      <p:sp>
        <p:nvSpPr>
          <p:cNvPr id="3" name="Content Placeholder 2">
            <a:extLst>
              <a:ext uri="{FF2B5EF4-FFF2-40B4-BE49-F238E27FC236}">
                <a16:creationId xmlns:a16="http://schemas.microsoft.com/office/drawing/2014/main" id="{C5682425-FF6A-7A42-9FE8-EFBB287126E8}"/>
              </a:ext>
            </a:extLst>
          </p:cNvPr>
          <p:cNvSpPr>
            <a:spLocks noGrp="1"/>
          </p:cNvSpPr>
          <p:nvPr>
            <p:ph idx="1"/>
          </p:nvPr>
        </p:nvSpPr>
        <p:spPr>
          <a:xfrm>
            <a:off x="150514" y="1925332"/>
            <a:ext cx="11331615" cy="4550616"/>
          </a:xfrm>
        </p:spPr>
        <p:txBody>
          <a:bodyPr>
            <a:normAutofit fontScale="92500" lnSpcReduction="10000"/>
          </a:bodyPr>
          <a:lstStyle/>
          <a:p>
            <a:pPr marL="0" indent="0">
              <a:buNone/>
            </a:pPr>
            <a:r>
              <a:rPr lang="en-GB" sz="3200" b="1" dirty="0"/>
              <a:t>The process….</a:t>
            </a:r>
          </a:p>
          <a:p>
            <a:pPr marL="0" indent="0">
              <a:buNone/>
            </a:pPr>
            <a:endParaRPr lang="en-GB" sz="2400" dirty="0"/>
          </a:p>
          <a:p>
            <a:r>
              <a:rPr lang="en-GB" sz="2400" dirty="0"/>
              <a:t>(EOI) developed in partnership with Public Health (Swansea Bay University Health Board) on behalf of the NPT Public Services Board(PSB) and discussed and agreed at the PSB Steering Group meeting (15</a:t>
            </a:r>
            <a:r>
              <a:rPr lang="en-GB" sz="2400" baseline="30000" dirty="0"/>
              <a:t>th</a:t>
            </a:r>
            <a:r>
              <a:rPr lang="en-GB" sz="2400" dirty="0"/>
              <a:t> January 2026).</a:t>
            </a:r>
          </a:p>
          <a:p>
            <a:pPr marL="0" indent="0">
              <a:buNone/>
            </a:pPr>
            <a:endParaRPr lang="en-GB" sz="2400" dirty="0"/>
          </a:p>
          <a:p>
            <a:r>
              <a:rPr lang="en-GB" sz="2400" b="1" dirty="0"/>
              <a:t>Workshop 1 (1</a:t>
            </a:r>
            <a:r>
              <a:rPr lang="en-GB" sz="2400" b="1" baseline="30000" dirty="0"/>
              <a:t>st</a:t>
            </a:r>
            <a:r>
              <a:rPr lang="en-GB" sz="2400" b="1" dirty="0"/>
              <a:t> April) </a:t>
            </a:r>
            <a:r>
              <a:rPr lang="en-GB" sz="2400" dirty="0"/>
              <a:t>– To establish a shared understanding of current priorities for the PSB (NPTCBC, Public Health, IHE)</a:t>
            </a:r>
          </a:p>
          <a:p>
            <a:endParaRPr lang="en-GB" sz="2400" dirty="0"/>
          </a:p>
          <a:p>
            <a:r>
              <a:rPr lang="en-GB" sz="2400" b="1" dirty="0"/>
              <a:t>Workshop 2 (20</a:t>
            </a:r>
            <a:r>
              <a:rPr lang="en-GB" sz="2400" b="1" baseline="30000" dirty="0"/>
              <a:t>th</a:t>
            </a:r>
            <a:r>
              <a:rPr lang="en-GB" sz="2400" b="1" dirty="0"/>
              <a:t> April</a:t>
            </a:r>
            <a:r>
              <a:rPr lang="en-GB" sz="2400" dirty="0"/>
              <a:t>) – To consider more specific aims based on data provided by the IHE, input from partners and the ambitions of the PSB (NPTCBC, Public Health, IHE, Natural Resources Wales, NPT Community for Voluntary Service)</a:t>
            </a:r>
          </a:p>
          <a:p>
            <a:endParaRPr lang="en-GB" dirty="0"/>
          </a:p>
          <a:p>
            <a:endParaRPr lang="en-GB" dirty="0"/>
          </a:p>
        </p:txBody>
      </p:sp>
      <p:pic>
        <p:nvPicPr>
          <p:cNvPr id="4" name="Picture 3" descr="Neath Port Talbot Council Logo&#10;">
            <a:extLst>
              <a:ext uri="{FF2B5EF4-FFF2-40B4-BE49-F238E27FC236}">
                <a16:creationId xmlns:a16="http://schemas.microsoft.com/office/drawing/2014/main" id="{E36257A0-A860-F6B8-FB2E-6D9758687ED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2261200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E5A82-8414-56A3-9721-CA106DE9D4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35F0DD-13AA-9B22-8987-CB85C1D08E99}"/>
              </a:ext>
            </a:extLst>
          </p:cNvPr>
          <p:cNvSpPr>
            <a:spLocks noGrp="1"/>
          </p:cNvSpPr>
          <p:nvPr>
            <p:ph type="title"/>
          </p:nvPr>
        </p:nvSpPr>
        <p:spPr>
          <a:xfrm>
            <a:off x="150514" y="382053"/>
            <a:ext cx="10606269" cy="1325563"/>
          </a:xfrm>
        </p:spPr>
        <p:txBody>
          <a:bodyPr/>
          <a:lstStyle/>
          <a:p>
            <a:r>
              <a:rPr lang="en-GB" b="1" dirty="0"/>
              <a:t>What we have found…</a:t>
            </a:r>
            <a:br>
              <a:rPr lang="en-GB" b="1" dirty="0"/>
            </a:br>
            <a:r>
              <a:rPr lang="en-GB" b="1" dirty="0"/>
              <a:t>key themes and priority areas</a:t>
            </a:r>
          </a:p>
        </p:txBody>
      </p:sp>
      <p:sp>
        <p:nvSpPr>
          <p:cNvPr id="3" name="Content Placeholder 2">
            <a:extLst>
              <a:ext uri="{FF2B5EF4-FFF2-40B4-BE49-F238E27FC236}">
                <a16:creationId xmlns:a16="http://schemas.microsoft.com/office/drawing/2014/main" id="{E0D0777C-D4E9-4E71-2581-6D45D47033BD}"/>
              </a:ext>
            </a:extLst>
          </p:cNvPr>
          <p:cNvSpPr>
            <a:spLocks noGrp="1"/>
          </p:cNvSpPr>
          <p:nvPr>
            <p:ph idx="1"/>
          </p:nvPr>
        </p:nvSpPr>
        <p:spPr>
          <a:xfrm>
            <a:off x="150514" y="2158235"/>
            <a:ext cx="11331615" cy="5382227"/>
          </a:xfrm>
        </p:spPr>
        <p:txBody>
          <a:bodyPr>
            <a:normAutofit/>
          </a:bodyPr>
          <a:lstStyle/>
          <a:p>
            <a:r>
              <a:rPr lang="en-GB" dirty="0"/>
              <a:t>Strong partnership working and a willingness to collaborate and make a change embedding health equity in all aspects of work:</a:t>
            </a:r>
          </a:p>
          <a:p>
            <a:pPr marL="0" indent="0">
              <a:buNone/>
            </a:pPr>
            <a:endParaRPr lang="en-GB" dirty="0"/>
          </a:p>
          <a:p>
            <a:pPr lvl="1"/>
            <a:r>
              <a:rPr lang="en-GB" sz="2800" dirty="0"/>
              <a:t>Shared ambitions and understanding a need to focus our efforts in areas where we can make a difference utilising a positive narrative</a:t>
            </a:r>
          </a:p>
          <a:p>
            <a:pPr lvl="1"/>
            <a:r>
              <a:rPr lang="en-GB" sz="2800" dirty="0"/>
              <a:t>Strong foundations to build on what the PSB has achieved to date for the next 5,10,15 years</a:t>
            </a:r>
          </a:p>
          <a:p>
            <a:pPr lvl="1"/>
            <a:r>
              <a:rPr lang="en-GB" sz="2800" dirty="0"/>
              <a:t>Recognition of partners ability to influence policy and change across the social determinants of health</a:t>
            </a:r>
          </a:p>
          <a:p>
            <a:pPr marL="0" indent="0">
              <a:buNone/>
            </a:pPr>
            <a:endParaRPr lang="en-GB" dirty="0"/>
          </a:p>
          <a:p>
            <a:endParaRPr lang="en-GB" dirty="0"/>
          </a:p>
        </p:txBody>
      </p:sp>
      <p:pic>
        <p:nvPicPr>
          <p:cNvPr id="4" name="Picture 3" descr="Neath Port Talbot Council Logo&#10;">
            <a:extLst>
              <a:ext uri="{FF2B5EF4-FFF2-40B4-BE49-F238E27FC236}">
                <a16:creationId xmlns:a16="http://schemas.microsoft.com/office/drawing/2014/main" id="{60F1979F-80E1-A399-5B0D-527B8BEFD4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2651905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A69E5-C25D-6378-7082-8C5AFEA344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F8EEC6-1409-31F0-01EF-EAD8859EE692}"/>
              </a:ext>
            </a:extLst>
          </p:cNvPr>
          <p:cNvSpPr>
            <a:spLocks noGrp="1"/>
          </p:cNvSpPr>
          <p:nvPr>
            <p:ph type="title"/>
          </p:nvPr>
        </p:nvSpPr>
        <p:spPr>
          <a:xfrm>
            <a:off x="150514" y="382053"/>
            <a:ext cx="10606269" cy="1325563"/>
          </a:xfrm>
        </p:spPr>
        <p:txBody>
          <a:bodyPr/>
          <a:lstStyle/>
          <a:p>
            <a:r>
              <a:rPr lang="en-GB" b="1" dirty="0"/>
              <a:t>What we have found…</a:t>
            </a:r>
            <a:br>
              <a:rPr lang="en-GB" b="1" dirty="0"/>
            </a:br>
            <a:r>
              <a:rPr lang="en-GB" b="1" dirty="0"/>
              <a:t>key themes and priority areas</a:t>
            </a:r>
          </a:p>
        </p:txBody>
      </p:sp>
      <p:sp>
        <p:nvSpPr>
          <p:cNvPr id="3" name="Content Placeholder 2">
            <a:extLst>
              <a:ext uri="{FF2B5EF4-FFF2-40B4-BE49-F238E27FC236}">
                <a16:creationId xmlns:a16="http://schemas.microsoft.com/office/drawing/2014/main" id="{08E45305-0C33-7EB3-6B11-DD6C787F9AD8}"/>
              </a:ext>
            </a:extLst>
          </p:cNvPr>
          <p:cNvSpPr>
            <a:spLocks noGrp="1"/>
          </p:cNvSpPr>
          <p:nvPr>
            <p:ph idx="1"/>
          </p:nvPr>
        </p:nvSpPr>
        <p:spPr>
          <a:xfrm>
            <a:off x="150514" y="2158236"/>
            <a:ext cx="11331615" cy="5382227"/>
          </a:xfrm>
        </p:spPr>
        <p:txBody>
          <a:bodyPr>
            <a:normAutofit/>
          </a:bodyPr>
          <a:lstStyle/>
          <a:p>
            <a:r>
              <a:rPr lang="en-GB" dirty="0"/>
              <a:t>An ambition to optimise the opportunities the inward investment in NPT will bring to benefit everyone (a “just” transition) with a particular focus on future generations. By ……..</a:t>
            </a:r>
          </a:p>
          <a:p>
            <a:pPr marL="0" indent="0">
              <a:buNone/>
            </a:pPr>
            <a:endParaRPr lang="en-GB" dirty="0"/>
          </a:p>
          <a:p>
            <a:pPr lvl="1"/>
            <a:r>
              <a:rPr lang="en-GB" dirty="0"/>
              <a:t>Understanding the health and wellbeing impacts of the Tata Transition</a:t>
            </a:r>
            <a:r>
              <a:rPr lang="en-GB" dirty="0">
                <a:solidFill>
                  <a:srgbClr val="FF0000"/>
                </a:solidFill>
              </a:rPr>
              <a:t> </a:t>
            </a:r>
            <a:r>
              <a:rPr lang="en-GB" dirty="0"/>
              <a:t>on people, communities and place (HIA in progress)</a:t>
            </a:r>
          </a:p>
          <a:p>
            <a:pPr lvl="1"/>
            <a:r>
              <a:rPr lang="en-GB" dirty="0"/>
              <a:t>Creation of new jobs to benefit local people and action to remove barriers to employment (including qualifications, skills, health), employment aspirations</a:t>
            </a:r>
          </a:p>
          <a:p>
            <a:pPr lvl="1"/>
            <a:r>
              <a:rPr lang="en-GB" dirty="0"/>
              <a:t>Having a Future Generations focus – impact on children and young people – opportunities - reducing child poverty (Principles 2 &amp; 3)  / access to employment (Principle 3)  / environmental sustainability (Principle 8)</a:t>
            </a:r>
          </a:p>
          <a:p>
            <a:pPr marL="457200" lvl="1" indent="0">
              <a:buNone/>
            </a:pPr>
            <a:endParaRPr lang="en-GB" dirty="0"/>
          </a:p>
          <a:p>
            <a:endParaRPr lang="en-GB" dirty="0"/>
          </a:p>
          <a:p>
            <a:endParaRPr lang="en-GB" dirty="0"/>
          </a:p>
        </p:txBody>
      </p:sp>
      <p:pic>
        <p:nvPicPr>
          <p:cNvPr id="4" name="Picture 3" descr="Neath Port Talbot Council Logo&#10;">
            <a:extLst>
              <a:ext uri="{FF2B5EF4-FFF2-40B4-BE49-F238E27FC236}">
                <a16:creationId xmlns:a16="http://schemas.microsoft.com/office/drawing/2014/main" id="{0B485B1F-827F-B16E-FAED-A60911954B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2310924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7BAB95-FE1E-0583-1C43-7A90F52F1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DB3EB1-7E1B-F9EA-E8A6-698645EA4641}"/>
              </a:ext>
            </a:extLst>
          </p:cNvPr>
          <p:cNvSpPr>
            <a:spLocks noGrp="1"/>
          </p:cNvSpPr>
          <p:nvPr>
            <p:ph type="title"/>
          </p:nvPr>
        </p:nvSpPr>
        <p:spPr>
          <a:xfrm>
            <a:off x="150514" y="382053"/>
            <a:ext cx="10606269" cy="1325563"/>
          </a:xfrm>
        </p:spPr>
        <p:txBody>
          <a:bodyPr/>
          <a:lstStyle/>
          <a:p>
            <a:r>
              <a:rPr lang="en-GB" b="1" dirty="0"/>
              <a:t>What we have found…</a:t>
            </a:r>
            <a:br>
              <a:rPr lang="en-GB" b="1" dirty="0"/>
            </a:br>
            <a:r>
              <a:rPr lang="en-GB" b="1" dirty="0"/>
              <a:t>key themes and priority areas</a:t>
            </a:r>
          </a:p>
        </p:txBody>
      </p:sp>
      <p:sp>
        <p:nvSpPr>
          <p:cNvPr id="3" name="Content Placeholder 2">
            <a:extLst>
              <a:ext uri="{FF2B5EF4-FFF2-40B4-BE49-F238E27FC236}">
                <a16:creationId xmlns:a16="http://schemas.microsoft.com/office/drawing/2014/main" id="{354E2D3B-DC9A-8652-56F1-DA9F5204FD36}"/>
              </a:ext>
            </a:extLst>
          </p:cNvPr>
          <p:cNvSpPr>
            <a:spLocks noGrp="1"/>
          </p:cNvSpPr>
          <p:nvPr>
            <p:ph idx="1"/>
          </p:nvPr>
        </p:nvSpPr>
        <p:spPr>
          <a:xfrm>
            <a:off x="150514" y="1911335"/>
            <a:ext cx="11331615" cy="4768331"/>
          </a:xfrm>
        </p:spPr>
        <p:txBody>
          <a:bodyPr>
            <a:normAutofit lnSpcReduction="10000"/>
          </a:bodyPr>
          <a:lstStyle/>
          <a:p>
            <a:r>
              <a:rPr lang="en-GB" dirty="0"/>
              <a:t>Partnership approach…</a:t>
            </a:r>
          </a:p>
          <a:p>
            <a:endParaRPr lang="en-GB" dirty="0"/>
          </a:p>
          <a:p>
            <a:pPr lvl="1"/>
            <a:r>
              <a:rPr lang="en-GB" dirty="0"/>
              <a:t>To deliver tangible action by coalescing around the following Marmot principles </a:t>
            </a:r>
          </a:p>
          <a:p>
            <a:pPr marL="914400" lvl="2" indent="0">
              <a:buNone/>
            </a:pPr>
            <a:r>
              <a:rPr lang="en-GB" sz="2400" dirty="0"/>
              <a:t>2. and 3: Enable all children, young people, and adults to maximise their capabilities and have control over their lives and ensure a healthy standard of living for all (reduce child poverty)</a:t>
            </a:r>
          </a:p>
          <a:p>
            <a:pPr marL="914400" lvl="2" indent="0">
              <a:buNone/>
            </a:pPr>
            <a:r>
              <a:rPr lang="en-GB" sz="2400" dirty="0"/>
              <a:t>3. Create fair employment and good work for all</a:t>
            </a:r>
          </a:p>
          <a:p>
            <a:pPr marL="914400" lvl="2" indent="0">
              <a:buNone/>
            </a:pPr>
            <a:r>
              <a:rPr lang="en-GB" sz="2400" dirty="0"/>
              <a:t>8. Pursue environmental sustainability and health equity together</a:t>
            </a:r>
          </a:p>
          <a:p>
            <a:pPr lvl="2"/>
            <a:endParaRPr lang="en-GB" sz="2400" dirty="0"/>
          </a:p>
          <a:p>
            <a:pPr lvl="1"/>
            <a:r>
              <a:rPr lang="en-GB" dirty="0"/>
              <a:t>Learn from others…</a:t>
            </a:r>
          </a:p>
          <a:p>
            <a:pPr lvl="2"/>
            <a:r>
              <a:rPr lang="en-GB" sz="2400" dirty="0"/>
              <a:t>Make best use of available data to prioritise &amp; equitably allocate resources</a:t>
            </a:r>
          </a:p>
          <a:p>
            <a:pPr lvl="2"/>
            <a:r>
              <a:rPr lang="en-GB" sz="2400" dirty="0"/>
              <a:t>To inform approach to reducing child poverty</a:t>
            </a:r>
          </a:p>
          <a:p>
            <a:pPr lvl="2"/>
            <a:r>
              <a:rPr lang="en-GB" sz="2400" dirty="0"/>
              <a:t>From other areas with a similar diverse geography</a:t>
            </a:r>
          </a:p>
          <a:p>
            <a:pPr lvl="1"/>
            <a:endParaRPr lang="en-GB" dirty="0"/>
          </a:p>
          <a:p>
            <a:pPr lvl="1"/>
            <a:endParaRPr lang="en-GB" dirty="0"/>
          </a:p>
          <a:p>
            <a:pPr lvl="1"/>
            <a:endParaRPr lang="en-GB" dirty="0"/>
          </a:p>
          <a:p>
            <a:pPr lvl="1"/>
            <a:endParaRPr lang="en-GB" dirty="0"/>
          </a:p>
          <a:p>
            <a:endParaRPr lang="en-GB" dirty="0"/>
          </a:p>
        </p:txBody>
      </p:sp>
      <p:pic>
        <p:nvPicPr>
          <p:cNvPr id="4" name="Picture 3" descr="Neath Port Talbot Council Logo&#10;">
            <a:extLst>
              <a:ext uri="{FF2B5EF4-FFF2-40B4-BE49-F238E27FC236}">
                <a16:creationId xmlns:a16="http://schemas.microsoft.com/office/drawing/2014/main" id="{9A25C44D-F48F-5805-673E-4B54C25FD7B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1462623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DFFCB-0BAB-432E-3358-54ACD77C50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132DB4-8A4B-0D26-063A-E2454716D751}"/>
              </a:ext>
            </a:extLst>
          </p:cNvPr>
          <p:cNvSpPr>
            <a:spLocks noGrp="1"/>
          </p:cNvSpPr>
          <p:nvPr>
            <p:ph type="title"/>
          </p:nvPr>
        </p:nvSpPr>
        <p:spPr>
          <a:xfrm>
            <a:off x="150514" y="382053"/>
            <a:ext cx="10606269" cy="1325563"/>
          </a:xfrm>
        </p:spPr>
        <p:txBody>
          <a:bodyPr/>
          <a:lstStyle/>
          <a:p>
            <a:r>
              <a:rPr lang="en-GB" b="1" dirty="0"/>
              <a:t>What we have found…</a:t>
            </a:r>
            <a:br>
              <a:rPr lang="en-GB" b="1" dirty="0"/>
            </a:br>
            <a:r>
              <a:rPr lang="en-GB" b="1" dirty="0"/>
              <a:t>key themes and priority areas</a:t>
            </a:r>
          </a:p>
        </p:txBody>
      </p:sp>
      <p:sp>
        <p:nvSpPr>
          <p:cNvPr id="3" name="Content Placeholder 2">
            <a:extLst>
              <a:ext uri="{FF2B5EF4-FFF2-40B4-BE49-F238E27FC236}">
                <a16:creationId xmlns:a16="http://schemas.microsoft.com/office/drawing/2014/main" id="{24CCF4E8-DAC0-A3E7-4D4F-5445D9ED43EA}"/>
              </a:ext>
            </a:extLst>
          </p:cNvPr>
          <p:cNvSpPr>
            <a:spLocks noGrp="1"/>
          </p:cNvSpPr>
          <p:nvPr>
            <p:ph idx="1"/>
          </p:nvPr>
        </p:nvSpPr>
        <p:spPr>
          <a:xfrm>
            <a:off x="150514" y="1837598"/>
            <a:ext cx="11331615" cy="4768331"/>
          </a:xfrm>
        </p:spPr>
        <p:txBody>
          <a:bodyPr>
            <a:normAutofit fontScale="92500" lnSpcReduction="20000"/>
          </a:bodyPr>
          <a:lstStyle/>
          <a:p>
            <a:r>
              <a:rPr lang="en-GB" dirty="0"/>
              <a:t>IHE…</a:t>
            </a:r>
          </a:p>
          <a:p>
            <a:endParaRPr lang="en-GB" dirty="0"/>
          </a:p>
          <a:p>
            <a:pPr lvl="1"/>
            <a:r>
              <a:rPr lang="en-GB" sz="2800" dirty="0"/>
              <a:t>To provide support to make progress in optimising the opportunities inward investment will bring to drive health equity</a:t>
            </a:r>
          </a:p>
          <a:p>
            <a:pPr lvl="1"/>
            <a:r>
              <a:rPr lang="en-GB" sz="2800" dirty="0"/>
              <a:t>Help understand the “so what ?” from local assessments through a health equity lens – an opportunity to build on the Wellbeing Assessment and the Population Needs Assessment with more granular data to better inform action</a:t>
            </a:r>
          </a:p>
          <a:p>
            <a:pPr lvl="1"/>
            <a:r>
              <a:rPr lang="en-GB" sz="2800" dirty="0"/>
              <a:t>Engage with children and young people to understand what we are doing well and what to do next (as part of Wellbeing Assessment)</a:t>
            </a:r>
          </a:p>
          <a:p>
            <a:pPr lvl="1"/>
            <a:r>
              <a:rPr lang="en-GB" sz="2800" dirty="0"/>
              <a:t>Build on good PSB participation to improve health equity by better understanding what it is doing well and what it can improve – initial focus here on reducing child poverty</a:t>
            </a:r>
          </a:p>
          <a:p>
            <a:pPr lvl="1"/>
            <a:r>
              <a:rPr lang="en-GB" sz="2800" dirty="0"/>
              <a:t>Raise the profile of the role of climate change in health equity</a:t>
            </a:r>
          </a:p>
          <a:p>
            <a:pPr lvl="1"/>
            <a:endParaRPr lang="en-GB" dirty="0"/>
          </a:p>
          <a:p>
            <a:pPr lvl="1"/>
            <a:endParaRPr lang="en-GB" dirty="0"/>
          </a:p>
          <a:p>
            <a:pPr lvl="1"/>
            <a:endParaRPr lang="en-GB" dirty="0"/>
          </a:p>
          <a:p>
            <a:pPr lvl="1"/>
            <a:endParaRPr lang="en-GB" dirty="0"/>
          </a:p>
          <a:p>
            <a:pPr lvl="1"/>
            <a:endParaRPr lang="en-GB" dirty="0"/>
          </a:p>
          <a:p>
            <a:endParaRPr lang="en-GB" dirty="0"/>
          </a:p>
        </p:txBody>
      </p:sp>
      <p:pic>
        <p:nvPicPr>
          <p:cNvPr id="4" name="Picture 3" descr="Neath Port Talbot Council Logo&#10;">
            <a:extLst>
              <a:ext uri="{FF2B5EF4-FFF2-40B4-BE49-F238E27FC236}">
                <a16:creationId xmlns:a16="http://schemas.microsoft.com/office/drawing/2014/main" id="{E621C629-CBF1-39BE-1993-C15A43D396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509812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95471-4902-E118-4BBA-6E77F4BE6A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6FB42-2613-5974-9F10-89D50E4436B1}"/>
              </a:ext>
            </a:extLst>
          </p:cNvPr>
          <p:cNvSpPr>
            <a:spLocks noGrp="1"/>
          </p:cNvSpPr>
          <p:nvPr>
            <p:ph type="title"/>
          </p:nvPr>
        </p:nvSpPr>
        <p:spPr>
          <a:xfrm>
            <a:off x="150514" y="382053"/>
            <a:ext cx="10606269" cy="1325563"/>
          </a:xfrm>
        </p:spPr>
        <p:txBody>
          <a:bodyPr/>
          <a:lstStyle/>
          <a:p>
            <a:r>
              <a:rPr lang="en-GB" b="1" dirty="0"/>
              <a:t>What we have found…</a:t>
            </a:r>
            <a:br>
              <a:rPr lang="en-GB" b="1" dirty="0"/>
            </a:br>
            <a:r>
              <a:rPr lang="en-GB" b="1" dirty="0"/>
              <a:t>key themes and priority areas</a:t>
            </a:r>
          </a:p>
        </p:txBody>
      </p:sp>
      <p:sp>
        <p:nvSpPr>
          <p:cNvPr id="3" name="Content Placeholder 2">
            <a:extLst>
              <a:ext uri="{FF2B5EF4-FFF2-40B4-BE49-F238E27FC236}">
                <a16:creationId xmlns:a16="http://schemas.microsoft.com/office/drawing/2014/main" id="{D0BA01FE-C018-040D-BE04-01A29BC7DB51}"/>
              </a:ext>
            </a:extLst>
          </p:cNvPr>
          <p:cNvSpPr>
            <a:spLocks noGrp="1"/>
          </p:cNvSpPr>
          <p:nvPr>
            <p:ph idx="1"/>
          </p:nvPr>
        </p:nvSpPr>
        <p:spPr>
          <a:xfrm>
            <a:off x="0" y="2068497"/>
            <a:ext cx="11331615" cy="4768331"/>
          </a:xfrm>
        </p:spPr>
        <p:txBody>
          <a:bodyPr>
            <a:normAutofit/>
          </a:bodyPr>
          <a:lstStyle/>
          <a:p>
            <a:r>
              <a:rPr lang="en-GB" dirty="0"/>
              <a:t>Need to evaluate and communicate progress:</a:t>
            </a:r>
          </a:p>
          <a:p>
            <a:pPr marL="0" indent="0">
              <a:buNone/>
            </a:pPr>
            <a:endParaRPr lang="en-GB" dirty="0"/>
          </a:p>
          <a:p>
            <a:pPr lvl="1"/>
            <a:r>
              <a:rPr lang="en-GB" dirty="0"/>
              <a:t>Development of local evaluation and monitoring tool to evidence progress</a:t>
            </a:r>
          </a:p>
          <a:p>
            <a:pPr lvl="1"/>
            <a:r>
              <a:rPr lang="en-GB" dirty="0"/>
              <a:t>Develop mechanism for capturing learning</a:t>
            </a:r>
          </a:p>
          <a:p>
            <a:pPr lvl="1"/>
            <a:r>
              <a:rPr lang="en-GB" dirty="0"/>
              <a:t>Communicate progress and learning </a:t>
            </a:r>
          </a:p>
          <a:p>
            <a:pPr lvl="1"/>
            <a:endParaRPr lang="en-GB" dirty="0"/>
          </a:p>
          <a:p>
            <a:pPr lvl="1"/>
            <a:endParaRPr lang="en-GB" dirty="0"/>
          </a:p>
          <a:p>
            <a:pPr lvl="1"/>
            <a:endParaRPr lang="en-GB" dirty="0"/>
          </a:p>
          <a:p>
            <a:pPr lvl="1"/>
            <a:endParaRPr lang="en-GB" dirty="0"/>
          </a:p>
          <a:p>
            <a:pPr lvl="1"/>
            <a:endParaRPr lang="en-GB" dirty="0"/>
          </a:p>
          <a:p>
            <a:endParaRPr lang="en-GB" dirty="0"/>
          </a:p>
        </p:txBody>
      </p:sp>
      <p:pic>
        <p:nvPicPr>
          <p:cNvPr id="4" name="Picture 3" descr="Neath Port Talbot Council Logo&#10;">
            <a:extLst>
              <a:ext uri="{FF2B5EF4-FFF2-40B4-BE49-F238E27FC236}">
                <a16:creationId xmlns:a16="http://schemas.microsoft.com/office/drawing/2014/main" id="{C839892C-440C-6AE8-3688-F842EDCED7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1699220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5FA9A-255C-E498-FEF7-04C426C7F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B81F4E-CA77-3EEB-92A7-27565943AA35}"/>
              </a:ext>
            </a:extLst>
          </p:cNvPr>
          <p:cNvSpPr>
            <a:spLocks noGrp="1"/>
          </p:cNvSpPr>
          <p:nvPr>
            <p:ph type="title"/>
          </p:nvPr>
        </p:nvSpPr>
        <p:spPr>
          <a:xfrm>
            <a:off x="150514" y="382053"/>
            <a:ext cx="10606269" cy="1325563"/>
          </a:xfrm>
        </p:spPr>
        <p:txBody>
          <a:bodyPr/>
          <a:lstStyle/>
          <a:p>
            <a:r>
              <a:rPr lang="en-GB" b="1" dirty="0"/>
              <a:t>What we have found…</a:t>
            </a:r>
          </a:p>
        </p:txBody>
      </p:sp>
      <p:sp>
        <p:nvSpPr>
          <p:cNvPr id="3" name="Content Placeholder 2">
            <a:extLst>
              <a:ext uri="{FF2B5EF4-FFF2-40B4-BE49-F238E27FC236}">
                <a16:creationId xmlns:a16="http://schemas.microsoft.com/office/drawing/2014/main" id="{B9616EF6-F347-E359-F50D-1AAF541F6720}"/>
              </a:ext>
            </a:extLst>
          </p:cNvPr>
          <p:cNvSpPr>
            <a:spLocks noGrp="1"/>
          </p:cNvSpPr>
          <p:nvPr>
            <p:ph idx="1"/>
          </p:nvPr>
        </p:nvSpPr>
        <p:spPr>
          <a:xfrm>
            <a:off x="0" y="1743898"/>
            <a:ext cx="11331615" cy="4768331"/>
          </a:xfrm>
        </p:spPr>
        <p:txBody>
          <a:bodyPr>
            <a:normAutofit fontScale="92500" lnSpcReduction="10000"/>
          </a:bodyPr>
          <a:lstStyle/>
          <a:p>
            <a:r>
              <a:rPr lang="en-GB" dirty="0"/>
              <a:t>Identified specific opportunities that will support / contribute to embedding health equity:</a:t>
            </a:r>
          </a:p>
          <a:p>
            <a:pPr marL="0" indent="0">
              <a:buNone/>
            </a:pPr>
            <a:endParaRPr lang="en-GB" dirty="0"/>
          </a:p>
          <a:p>
            <a:pPr lvl="1"/>
            <a:r>
              <a:rPr lang="en-GB" dirty="0"/>
              <a:t>NPT PSB Well-being Assessment 2027</a:t>
            </a:r>
          </a:p>
          <a:p>
            <a:pPr lvl="1"/>
            <a:r>
              <a:rPr lang="en-GB" dirty="0"/>
              <a:t>NPT PSB Well-being Plan 2028-2033</a:t>
            </a:r>
          </a:p>
          <a:p>
            <a:pPr lvl="1"/>
            <a:r>
              <a:rPr lang="en-GB" dirty="0"/>
              <a:t>NPT Corporate Strategy 2028 – 2033</a:t>
            </a:r>
          </a:p>
          <a:p>
            <a:pPr lvl="1"/>
            <a:r>
              <a:rPr lang="en-GB" dirty="0"/>
              <a:t>NPT Children &amp; Young People’s Plan</a:t>
            </a:r>
          </a:p>
          <a:p>
            <a:pPr lvl="1"/>
            <a:r>
              <a:rPr lang="en-GB" dirty="0"/>
              <a:t>NPT Economic &amp; Regeneration Strategy</a:t>
            </a:r>
          </a:p>
          <a:p>
            <a:pPr lvl="1"/>
            <a:r>
              <a:rPr lang="en-GB" dirty="0"/>
              <a:t>Cost of Living &amp; Poverty Prevention Partnership</a:t>
            </a:r>
          </a:p>
          <a:p>
            <a:pPr lvl="1"/>
            <a:r>
              <a:rPr lang="en-GB" dirty="0"/>
              <a:t>Climate Change Risk Assessment and Adaptation Strategy</a:t>
            </a:r>
          </a:p>
          <a:p>
            <a:pPr lvl="1"/>
            <a:r>
              <a:rPr lang="en-GB" dirty="0"/>
              <a:t>Employment &amp; Skills Strategy</a:t>
            </a:r>
          </a:p>
          <a:p>
            <a:pPr lvl="1"/>
            <a:r>
              <a:rPr lang="en-GB" dirty="0"/>
              <a:t>State of the Population Health Report</a:t>
            </a:r>
          </a:p>
          <a:p>
            <a:pPr lvl="1"/>
            <a:r>
              <a:rPr lang="en-GB" dirty="0"/>
              <a:t>Health Impact Assessment (TATA Transition)</a:t>
            </a:r>
          </a:p>
          <a:p>
            <a:pPr lvl="1"/>
            <a:endParaRPr lang="en-GB" dirty="0"/>
          </a:p>
          <a:p>
            <a:pPr lvl="1"/>
            <a:endParaRPr lang="en-GB" dirty="0"/>
          </a:p>
          <a:p>
            <a:pPr lvl="1"/>
            <a:endParaRPr lang="en-GB" dirty="0"/>
          </a:p>
          <a:p>
            <a:pPr lvl="1"/>
            <a:endParaRPr lang="en-GB" dirty="0"/>
          </a:p>
          <a:p>
            <a:endParaRPr lang="en-GB" dirty="0"/>
          </a:p>
        </p:txBody>
      </p:sp>
      <p:pic>
        <p:nvPicPr>
          <p:cNvPr id="4" name="Picture 3" descr="Neath Port Talbot Council Logo&#10;">
            <a:extLst>
              <a:ext uri="{FF2B5EF4-FFF2-40B4-BE49-F238E27FC236}">
                <a16:creationId xmlns:a16="http://schemas.microsoft.com/office/drawing/2014/main" id="{DEBB2575-AFDE-E06D-D656-17B6478C80A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1933789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3C2B76-7C8B-6B03-0D4A-5E41F9779B1E}"/>
            </a:ext>
          </a:extLst>
        </p:cNvPr>
        <p:cNvGrpSpPr/>
        <p:nvPr/>
      </p:nvGrpSpPr>
      <p:grpSpPr>
        <a:xfrm>
          <a:off x="0" y="0"/>
          <a:ext cx="0" cy="0"/>
          <a:chOff x="0" y="0"/>
          <a:chExt cx="0" cy="0"/>
        </a:xfrm>
      </p:grpSpPr>
      <p:pic>
        <p:nvPicPr>
          <p:cNvPr id="4" name="Picture 3" descr="Neath Port Talbot Council Logo&#10;">
            <a:extLst>
              <a:ext uri="{FF2B5EF4-FFF2-40B4-BE49-F238E27FC236}">
                <a16:creationId xmlns:a16="http://schemas.microsoft.com/office/drawing/2014/main" id="{312CC5ED-EBC0-352F-227E-8BE57A84D91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graphicFrame>
        <p:nvGraphicFramePr>
          <p:cNvPr id="9" name="Content Placeholder 8">
            <a:extLst>
              <a:ext uri="{FF2B5EF4-FFF2-40B4-BE49-F238E27FC236}">
                <a16:creationId xmlns:a16="http://schemas.microsoft.com/office/drawing/2014/main" id="{F9FB0AD6-C30C-12AB-1C48-4B8D425E9F7B}"/>
              </a:ext>
            </a:extLst>
          </p:cNvPr>
          <p:cNvGraphicFramePr>
            <a:graphicFrameLocks noGrp="1"/>
          </p:cNvGraphicFramePr>
          <p:nvPr>
            <p:ph idx="1"/>
            <p:extLst>
              <p:ext uri="{D42A27DB-BD31-4B8C-83A1-F6EECF244321}">
                <p14:modId xmlns:p14="http://schemas.microsoft.com/office/powerpoint/2010/main" val="1293168070"/>
              </p:ext>
            </p:extLst>
          </p:nvPr>
        </p:nvGraphicFramePr>
        <p:xfrm>
          <a:off x="838200" y="1500187"/>
          <a:ext cx="10634663" cy="3447844"/>
        </p:xfrm>
        <a:graphic>
          <a:graphicData uri="http://schemas.openxmlformats.org/drawingml/2006/table">
            <a:tbl>
              <a:tblPr firstRow="1" firstCol="1" bandRow="1">
                <a:tableStyleId>{5C22544A-7EE6-4342-B048-85BDC9FD1C3A}</a:tableStyleId>
              </a:tblPr>
              <a:tblGrid>
                <a:gridCol w="7291022">
                  <a:extLst>
                    <a:ext uri="{9D8B030D-6E8A-4147-A177-3AD203B41FA5}">
                      <a16:colId xmlns:a16="http://schemas.microsoft.com/office/drawing/2014/main" val="3539850315"/>
                    </a:ext>
                  </a:extLst>
                </a:gridCol>
                <a:gridCol w="3343641">
                  <a:extLst>
                    <a:ext uri="{9D8B030D-6E8A-4147-A177-3AD203B41FA5}">
                      <a16:colId xmlns:a16="http://schemas.microsoft.com/office/drawing/2014/main" val="3187797850"/>
                    </a:ext>
                  </a:extLst>
                </a:gridCol>
              </a:tblGrid>
              <a:tr h="365809">
                <a:tc>
                  <a:txBody>
                    <a:bodyPr/>
                    <a:lstStyle/>
                    <a:p>
                      <a:pPr>
                        <a:lnSpc>
                          <a:spcPct val="115000"/>
                        </a:lnSpc>
                        <a:spcAft>
                          <a:spcPts val="800"/>
                        </a:spcAft>
                        <a:buNone/>
                      </a:pPr>
                      <a:r>
                        <a:rPr lang="en-GB" sz="1200" kern="100">
                          <a:effectLst/>
                        </a:rPr>
                        <a:t>What / How</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Who</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89689758"/>
                  </a:ext>
                </a:extLst>
              </a:tr>
              <a:tr h="365809">
                <a:tc>
                  <a:txBody>
                    <a:bodyPr/>
                    <a:lstStyle/>
                    <a:p>
                      <a:pPr>
                        <a:lnSpc>
                          <a:spcPct val="115000"/>
                        </a:lnSpc>
                        <a:spcAft>
                          <a:spcPts val="800"/>
                        </a:spcAft>
                        <a:buNone/>
                      </a:pPr>
                      <a:r>
                        <a:rPr lang="en-GB" sz="1200" kern="100">
                          <a:effectLst/>
                        </a:rPr>
                        <a:t>Further develop local ownership / understanding of the initiative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3496125"/>
                  </a:ext>
                </a:extLst>
              </a:tr>
              <a:tr h="750676">
                <a:tc>
                  <a:txBody>
                    <a:bodyPr/>
                    <a:lstStyle/>
                    <a:p>
                      <a:pPr>
                        <a:lnSpc>
                          <a:spcPct val="115000"/>
                        </a:lnSpc>
                        <a:spcAft>
                          <a:spcPts val="800"/>
                        </a:spcAft>
                        <a:buNone/>
                      </a:pPr>
                      <a:r>
                        <a:rPr lang="en-GB" sz="1200" kern="100" dirty="0">
                          <a:effectLst/>
                        </a:rPr>
                        <a:t>Enable programme delivery (capacity) – confirm Programme Structure – Programme Lead, Working Group (to work with IHE) and Steering Group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 / PSB</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33319313"/>
                  </a:ext>
                </a:extLst>
              </a:tr>
              <a:tr h="365809">
                <a:tc>
                  <a:txBody>
                    <a:bodyPr/>
                    <a:lstStyle/>
                    <a:p>
                      <a:pPr>
                        <a:lnSpc>
                          <a:spcPct val="115000"/>
                        </a:lnSpc>
                        <a:spcAft>
                          <a:spcPts val="800"/>
                        </a:spcAft>
                        <a:buNone/>
                      </a:pPr>
                      <a:r>
                        <a:rPr lang="en-GB" sz="1200" kern="100" dirty="0">
                          <a:effectLst/>
                        </a:rPr>
                        <a:t>Develop and clarify the PSB’s advisory board role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 / PSB / IHE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15272035"/>
                  </a:ext>
                </a:extLst>
              </a:tr>
              <a:tr h="495048">
                <a:tc>
                  <a:txBody>
                    <a:bodyPr/>
                    <a:lstStyle/>
                    <a:p>
                      <a:pPr>
                        <a:lnSpc>
                          <a:spcPct val="115000"/>
                        </a:lnSpc>
                        <a:spcAft>
                          <a:spcPts val="800"/>
                        </a:spcAft>
                        <a:buNone/>
                      </a:pPr>
                      <a:r>
                        <a:rPr lang="en-GB" sz="1200" kern="100" dirty="0">
                          <a:effectLst/>
                        </a:rPr>
                        <a:t>Develop shared goal and narrative which everyone can coalesce</a:t>
                      </a:r>
                    </a:p>
                    <a:p>
                      <a:pPr>
                        <a:lnSpc>
                          <a:spcPct val="115000"/>
                        </a:lnSpc>
                        <a:spcAft>
                          <a:spcPts val="800"/>
                        </a:spcAft>
                        <a:buNone/>
                      </a:pPr>
                      <a:r>
                        <a:rPr lang="en-GB" sz="1200" kern="100" dirty="0">
                          <a:effectLst/>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 / PSB / IHE </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90876964"/>
                  </a:ext>
                </a:extLst>
              </a:tr>
              <a:tr h="365809">
                <a:tc>
                  <a:txBody>
                    <a:bodyPr/>
                    <a:lstStyle/>
                    <a:p>
                      <a:pPr>
                        <a:lnSpc>
                          <a:spcPct val="115000"/>
                        </a:lnSpc>
                        <a:spcAft>
                          <a:spcPts val="800"/>
                        </a:spcAft>
                        <a:buNone/>
                      </a:pPr>
                      <a:r>
                        <a:rPr lang="en-GB" sz="1200" kern="100">
                          <a:effectLst/>
                        </a:rPr>
                        <a:t>Develop communication plan, including mechanism/s to share existing work and report on progress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 / PSB / IHE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28968168"/>
                  </a:ext>
                </a:extLst>
              </a:tr>
              <a:tr h="703279">
                <a:tc>
                  <a:txBody>
                    <a:bodyPr/>
                    <a:lstStyle/>
                    <a:p>
                      <a:pPr>
                        <a:lnSpc>
                          <a:spcPct val="115000"/>
                        </a:lnSpc>
                        <a:spcAft>
                          <a:spcPts val="800"/>
                        </a:spcAft>
                        <a:buNone/>
                      </a:pPr>
                      <a:r>
                        <a:rPr lang="en-GB" sz="1200" kern="100" dirty="0">
                          <a:effectLst/>
                        </a:rPr>
                        <a:t>Design and deliver PSB Workshop (July) – to further develop understanding of the programme, the inward investment opportunities, identify key stakeholders and next steps to inform Delivery Plan</a:t>
                      </a:r>
                    </a:p>
                    <a:p>
                      <a:pPr>
                        <a:lnSpc>
                          <a:spcPct val="115000"/>
                        </a:lnSpc>
                        <a:spcAft>
                          <a:spcPts val="800"/>
                        </a:spcAft>
                        <a:buNone/>
                      </a:pPr>
                      <a:r>
                        <a:rPr lang="en-GB" sz="1200" kern="100" dirty="0">
                          <a:effectLst/>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dirty="0">
                          <a:effectLst/>
                        </a:rPr>
                        <a:t>NPT Council / PSB / IHE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48936004"/>
                  </a:ext>
                </a:extLst>
              </a:tr>
            </a:tbl>
          </a:graphicData>
        </a:graphic>
      </p:graphicFrame>
      <p:sp>
        <p:nvSpPr>
          <p:cNvPr id="8" name="Title 7">
            <a:extLst>
              <a:ext uri="{FF2B5EF4-FFF2-40B4-BE49-F238E27FC236}">
                <a16:creationId xmlns:a16="http://schemas.microsoft.com/office/drawing/2014/main" id="{12C28EDD-0ED4-34D0-2877-7A044C202C6E}"/>
              </a:ext>
            </a:extLst>
          </p:cNvPr>
          <p:cNvSpPr>
            <a:spLocks noGrp="1"/>
          </p:cNvSpPr>
          <p:nvPr>
            <p:ph type="title"/>
          </p:nvPr>
        </p:nvSpPr>
        <p:spPr/>
        <p:txBody>
          <a:bodyPr/>
          <a:lstStyle/>
          <a:p>
            <a:r>
              <a:rPr lang="en-GB" b="1" dirty="0"/>
              <a:t>What / How / Who – first 6 months</a:t>
            </a:r>
          </a:p>
        </p:txBody>
      </p:sp>
      <p:sp>
        <p:nvSpPr>
          <p:cNvPr id="10" name="Rectangle 1">
            <a:extLst>
              <a:ext uri="{FF2B5EF4-FFF2-40B4-BE49-F238E27FC236}">
                <a16:creationId xmlns:a16="http://schemas.microsoft.com/office/drawing/2014/main" id="{4B401C26-4E1F-D5F8-9370-59126C9FDF34}"/>
              </a:ext>
            </a:extLst>
          </p:cNvPr>
          <p:cNvSpPr>
            <a:spLocks noChangeArrowheads="1"/>
          </p:cNvSpPr>
          <p:nvPr/>
        </p:nvSpPr>
        <p:spPr bwMode="auto">
          <a:xfrm>
            <a:off x="-4083465" y="28545"/>
            <a:ext cx="205894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sz="2000"/>
          </a:p>
        </p:txBody>
      </p:sp>
    </p:spTree>
    <p:extLst>
      <p:ext uri="{BB962C8B-B14F-4D97-AF65-F5344CB8AC3E}">
        <p14:creationId xmlns:p14="http://schemas.microsoft.com/office/powerpoint/2010/main" val="1047056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44040-0968-85AA-2CB1-08B0B79BC885}"/>
            </a:ext>
          </a:extLst>
        </p:cNvPr>
        <p:cNvGrpSpPr/>
        <p:nvPr/>
      </p:nvGrpSpPr>
      <p:grpSpPr>
        <a:xfrm>
          <a:off x="0" y="0"/>
          <a:ext cx="0" cy="0"/>
          <a:chOff x="0" y="0"/>
          <a:chExt cx="0" cy="0"/>
        </a:xfrm>
      </p:grpSpPr>
      <p:pic>
        <p:nvPicPr>
          <p:cNvPr id="4" name="Picture 3" descr="Neath Port Talbot Council Logo&#10;">
            <a:extLst>
              <a:ext uri="{FF2B5EF4-FFF2-40B4-BE49-F238E27FC236}">
                <a16:creationId xmlns:a16="http://schemas.microsoft.com/office/drawing/2014/main" id="{419BABB3-DB81-29BB-3344-25A5FA6CB2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
        <p:nvSpPr>
          <p:cNvPr id="8" name="Title 7">
            <a:extLst>
              <a:ext uri="{FF2B5EF4-FFF2-40B4-BE49-F238E27FC236}">
                <a16:creationId xmlns:a16="http://schemas.microsoft.com/office/drawing/2014/main" id="{C9D12EA2-796A-4538-33B4-CA0DB4C233E1}"/>
              </a:ext>
            </a:extLst>
          </p:cNvPr>
          <p:cNvSpPr>
            <a:spLocks noGrp="1"/>
          </p:cNvSpPr>
          <p:nvPr>
            <p:ph type="title"/>
          </p:nvPr>
        </p:nvSpPr>
        <p:spPr/>
        <p:txBody>
          <a:bodyPr/>
          <a:lstStyle/>
          <a:p>
            <a:r>
              <a:rPr lang="en-GB" b="1" dirty="0"/>
              <a:t>What / How / Who – first 6 months</a:t>
            </a:r>
          </a:p>
        </p:txBody>
      </p:sp>
      <p:sp>
        <p:nvSpPr>
          <p:cNvPr id="10" name="Rectangle 1">
            <a:extLst>
              <a:ext uri="{FF2B5EF4-FFF2-40B4-BE49-F238E27FC236}">
                <a16:creationId xmlns:a16="http://schemas.microsoft.com/office/drawing/2014/main" id="{E1560A63-CA6A-1CAE-005B-E7A45E87B19D}"/>
              </a:ext>
            </a:extLst>
          </p:cNvPr>
          <p:cNvSpPr>
            <a:spLocks noChangeArrowheads="1"/>
          </p:cNvSpPr>
          <p:nvPr/>
        </p:nvSpPr>
        <p:spPr bwMode="auto">
          <a:xfrm>
            <a:off x="-4083465" y="28545"/>
            <a:ext cx="205894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sz="2000"/>
          </a:p>
        </p:txBody>
      </p:sp>
      <p:graphicFrame>
        <p:nvGraphicFramePr>
          <p:cNvPr id="5" name="Content Placeholder 4">
            <a:extLst>
              <a:ext uri="{FF2B5EF4-FFF2-40B4-BE49-F238E27FC236}">
                <a16:creationId xmlns:a16="http://schemas.microsoft.com/office/drawing/2014/main" id="{44F8C89B-8BAF-5243-0889-91C28A404C5A}"/>
              </a:ext>
            </a:extLst>
          </p:cNvPr>
          <p:cNvGraphicFramePr>
            <a:graphicFrameLocks noGrp="1"/>
          </p:cNvGraphicFramePr>
          <p:nvPr>
            <p:ph idx="1"/>
            <p:extLst>
              <p:ext uri="{D42A27DB-BD31-4B8C-83A1-F6EECF244321}">
                <p14:modId xmlns:p14="http://schemas.microsoft.com/office/powerpoint/2010/main" val="38716064"/>
              </p:ext>
            </p:extLst>
          </p:nvPr>
        </p:nvGraphicFramePr>
        <p:xfrm>
          <a:off x="838200" y="1690687"/>
          <a:ext cx="9386887" cy="2031333"/>
        </p:xfrm>
        <a:graphic>
          <a:graphicData uri="http://schemas.openxmlformats.org/drawingml/2006/table">
            <a:tbl>
              <a:tblPr firstRow="1" firstCol="1" bandRow="1">
                <a:tableStyleId>{5C22544A-7EE6-4342-B048-85BDC9FD1C3A}</a:tableStyleId>
              </a:tblPr>
              <a:tblGrid>
                <a:gridCol w="6435559">
                  <a:extLst>
                    <a:ext uri="{9D8B030D-6E8A-4147-A177-3AD203B41FA5}">
                      <a16:colId xmlns:a16="http://schemas.microsoft.com/office/drawing/2014/main" val="3713892539"/>
                    </a:ext>
                  </a:extLst>
                </a:gridCol>
                <a:gridCol w="2951328">
                  <a:extLst>
                    <a:ext uri="{9D8B030D-6E8A-4147-A177-3AD203B41FA5}">
                      <a16:colId xmlns:a16="http://schemas.microsoft.com/office/drawing/2014/main" val="516919604"/>
                    </a:ext>
                  </a:extLst>
                </a:gridCol>
              </a:tblGrid>
              <a:tr h="721645">
                <a:tc>
                  <a:txBody>
                    <a:bodyPr/>
                    <a:lstStyle/>
                    <a:p>
                      <a:pPr>
                        <a:lnSpc>
                          <a:spcPct val="115000"/>
                        </a:lnSpc>
                        <a:spcAft>
                          <a:spcPts val="800"/>
                        </a:spcAft>
                        <a:buNone/>
                      </a:pPr>
                      <a:r>
                        <a:rPr lang="en-GB" sz="1200" kern="100">
                          <a:effectLst/>
                        </a:rPr>
                        <a:t>What / How</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Who</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79180458"/>
                  </a:ext>
                </a:extLst>
              </a:tr>
              <a:tr h="588043">
                <a:tc>
                  <a:txBody>
                    <a:bodyPr/>
                    <a:lstStyle/>
                    <a:p>
                      <a:pPr>
                        <a:lnSpc>
                          <a:spcPct val="115000"/>
                        </a:lnSpc>
                        <a:spcAft>
                          <a:spcPts val="800"/>
                        </a:spcAft>
                        <a:buNone/>
                      </a:pPr>
                      <a:r>
                        <a:rPr lang="en-GB" sz="1200" kern="100" dirty="0">
                          <a:effectLst/>
                        </a:rPr>
                        <a:t>Determine wider stakeholder involvement (coalition of willing) to participate in work to appraise and prioritise proposals for tangible action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 / PSB / IHE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59672955"/>
                  </a:ext>
                </a:extLst>
              </a:tr>
              <a:tr h="721645">
                <a:tc>
                  <a:txBody>
                    <a:bodyPr/>
                    <a:lstStyle/>
                    <a:p>
                      <a:pPr>
                        <a:lnSpc>
                          <a:spcPct val="115000"/>
                        </a:lnSpc>
                        <a:spcAft>
                          <a:spcPts val="800"/>
                        </a:spcAft>
                        <a:buNone/>
                      </a:pPr>
                      <a:r>
                        <a:rPr lang="en-GB" sz="1200" kern="100">
                          <a:effectLst/>
                        </a:rPr>
                        <a:t>Develop proposals on how to initiate / launch programme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dirty="0">
                          <a:effectLst/>
                        </a:rPr>
                        <a:t>NPT Council / PSB / IHE / Stakeholders</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57681871"/>
                  </a:ext>
                </a:extLst>
              </a:tr>
            </a:tbl>
          </a:graphicData>
        </a:graphic>
      </p:graphicFrame>
      <p:sp>
        <p:nvSpPr>
          <p:cNvPr id="6" name="Rectangle 1">
            <a:extLst>
              <a:ext uri="{FF2B5EF4-FFF2-40B4-BE49-F238E27FC236}">
                <a16:creationId xmlns:a16="http://schemas.microsoft.com/office/drawing/2014/main" id="{35429029-F1EB-29B1-277B-A5FE1F8A55BB}"/>
              </a:ext>
            </a:extLst>
          </p:cNvPr>
          <p:cNvSpPr>
            <a:spLocks noChangeArrowheads="1"/>
          </p:cNvSpPr>
          <p:nvPr/>
        </p:nvSpPr>
        <p:spPr bwMode="auto">
          <a:xfrm>
            <a:off x="-3624287" y="-566735"/>
            <a:ext cx="18173664"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196355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ACC577-B505-DA8C-8F04-690911801F5B}"/>
            </a:ext>
          </a:extLst>
        </p:cNvPr>
        <p:cNvGrpSpPr/>
        <p:nvPr/>
      </p:nvGrpSpPr>
      <p:grpSpPr>
        <a:xfrm>
          <a:off x="0" y="0"/>
          <a:ext cx="0" cy="0"/>
          <a:chOff x="0" y="0"/>
          <a:chExt cx="0" cy="0"/>
        </a:xfrm>
      </p:grpSpPr>
      <p:pic>
        <p:nvPicPr>
          <p:cNvPr id="4" name="Picture 3" descr="Neath Port Talbot Council Logo&#10;">
            <a:extLst>
              <a:ext uri="{FF2B5EF4-FFF2-40B4-BE49-F238E27FC236}">
                <a16:creationId xmlns:a16="http://schemas.microsoft.com/office/drawing/2014/main" id="{853B1F58-FCD4-F163-B116-4AB9826439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
        <p:nvSpPr>
          <p:cNvPr id="8" name="Title 7">
            <a:extLst>
              <a:ext uri="{FF2B5EF4-FFF2-40B4-BE49-F238E27FC236}">
                <a16:creationId xmlns:a16="http://schemas.microsoft.com/office/drawing/2014/main" id="{99EBC99D-BD4F-C95C-5572-447307150529}"/>
              </a:ext>
            </a:extLst>
          </p:cNvPr>
          <p:cNvSpPr>
            <a:spLocks noGrp="1"/>
          </p:cNvSpPr>
          <p:nvPr>
            <p:ph type="title"/>
          </p:nvPr>
        </p:nvSpPr>
        <p:spPr/>
        <p:txBody>
          <a:bodyPr/>
          <a:lstStyle/>
          <a:p>
            <a:r>
              <a:rPr lang="en-GB" b="1" dirty="0"/>
              <a:t>What / How / Who – first 6 months</a:t>
            </a:r>
          </a:p>
        </p:txBody>
      </p:sp>
      <p:sp>
        <p:nvSpPr>
          <p:cNvPr id="10" name="Rectangle 1">
            <a:extLst>
              <a:ext uri="{FF2B5EF4-FFF2-40B4-BE49-F238E27FC236}">
                <a16:creationId xmlns:a16="http://schemas.microsoft.com/office/drawing/2014/main" id="{6DB9298A-4D6D-5B5A-8DE7-549B2406EB8F}"/>
              </a:ext>
            </a:extLst>
          </p:cNvPr>
          <p:cNvSpPr>
            <a:spLocks noChangeArrowheads="1"/>
          </p:cNvSpPr>
          <p:nvPr/>
        </p:nvSpPr>
        <p:spPr bwMode="auto">
          <a:xfrm>
            <a:off x="-4083465" y="28545"/>
            <a:ext cx="2058944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sz="2000"/>
          </a:p>
        </p:txBody>
      </p:sp>
      <p:graphicFrame>
        <p:nvGraphicFramePr>
          <p:cNvPr id="5" name="Content Placeholder 4">
            <a:extLst>
              <a:ext uri="{FF2B5EF4-FFF2-40B4-BE49-F238E27FC236}">
                <a16:creationId xmlns:a16="http://schemas.microsoft.com/office/drawing/2014/main" id="{0FC112F8-32E2-AA5A-DF10-E0B43F9DDC09}"/>
              </a:ext>
            </a:extLst>
          </p:cNvPr>
          <p:cNvGraphicFramePr>
            <a:graphicFrameLocks noGrp="1"/>
          </p:cNvGraphicFramePr>
          <p:nvPr>
            <p:ph idx="1"/>
          </p:nvPr>
        </p:nvGraphicFramePr>
        <p:xfrm>
          <a:off x="2947352" y="3385979"/>
          <a:ext cx="6297295" cy="1230630"/>
        </p:xfrm>
        <a:graphic>
          <a:graphicData uri="http://schemas.openxmlformats.org/drawingml/2006/table">
            <a:tbl>
              <a:tblPr firstRow="1" firstCol="1" bandRow="1">
                <a:tableStyleId>{5C22544A-7EE6-4342-B048-85BDC9FD1C3A}</a:tableStyleId>
              </a:tblPr>
              <a:tblGrid>
                <a:gridCol w="4317365">
                  <a:extLst>
                    <a:ext uri="{9D8B030D-6E8A-4147-A177-3AD203B41FA5}">
                      <a16:colId xmlns:a16="http://schemas.microsoft.com/office/drawing/2014/main" val="1187264229"/>
                    </a:ext>
                  </a:extLst>
                </a:gridCol>
                <a:gridCol w="1979930">
                  <a:extLst>
                    <a:ext uri="{9D8B030D-6E8A-4147-A177-3AD203B41FA5}">
                      <a16:colId xmlns:a16="http://schemas.microsoft.com/office/drawing/2014/main" val="2046350916"/>
                    </a:ext>
                  </a:extLst>
                </a:gridCol>
              </a:tblGrid>
              <a:tr h="0">
                <a:tc>
                  <a:txBody>
                    <a:bodyPr/>
                    <a:lstStyle/>
                    <a:p>
                      <a:pPr>
                        <a:lnSpc>
                          <a:spcPct val="115000"/>
                        </a:lnSpc>
                        <a:spcAft>
                          <a:spcPts val="800"/>
                        </a:spcAft>
                        <a:buNone/>
                      </a:pPr>
                      <a:r>
                        <a:rPr lang="en-GB" sz="1200" kern="100">
                          <a:effectLst/>
                        </a:rPr>
                        <a:t>What / How</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Who</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05631354"/>
                  </a:ext>
                </a:extLst>
              </a:tr>
              <a:tr h="0">
                <a:tc>
                  <a:txBody>
                    <a:bodyPr/>
                    <a:lstStyle/>
                    <a:p>
                      <a:pPr>
                        <a:lnSpc>
                          <a:spcPct val="115000"/>
                        </a:lnSpc>
                        <a:spcAft>
                          <a:spcPts val="800"/>
                        </a:spcAft>
                        <a:buNone/>
                      </a:pPr>
                      <a:r>
                        <a:rPr lang="en-GB" sz="1200" kern="100">
                          <a:effectLst/>
                        </a:rPr>
                        <a:t>Determine wider stakeholder involvement (coalition of willing) to participate in work to appraise and prioritise proposals for tangible action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 / PSB / IHE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563941"/>
                  </a:ext>
                </a:extLst>
              </a:tr>
              <a:tr h="0">
                <a:tc>
                  <a:txBody>
                    <a:bodyPr/>
                    <a:lstStyle/>
                    <a:p>
                      <a:pPr>
                        <a:lnSpc>
                          <a:spcPct val="115000"/>
                        </a:lnSpc>
                        <a:spcAft>
                          <a:spcPts val="800"/>
                        </a:spcAft>
                        <a:buNone/>
                      </a:pPr>
                      <a:r>
                        <a:rPr lang="en-GB" sz="1200" kern="100">
                          <a:effectLst/>
                        </a:rPr>
                        <a:t>Develop proposals on how to initiate / launch programme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NPT Council / PSB / IHE / Stakeholders</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3317698"/>
                  </a:ext>
                </a:extLst>
              </a:tr>
            </a:tbl>
          </a:graphicData>
        </a:graphic>
      </p:graphicFrame>
      <p:graphicFrame>
        <p:nvGraphicFramePr>
          <p:cNvPr id="6" name="Table 5">
            <a:extLst>
              <a:ext uri="{FF2B5EF4-FFF2-40B4-BE49-F238E27FC236}">
                <a16:creationId xmlns:a16="http://schemas.microsoft.com/office/drawing/2014/main" id="{4CC35875-43E0-B105-FFA7-7FFAA3E3874D}"/>
              </a:ext>
            </a:extLst>
          </p:cNvPr>
          <p:cNvGraphicFramePr>
            <a:graphicFrameLocks noGrp="1"/>
          </p:cNvGraphicFramePr>
          <p:nvPr>
            <p:extLst>
              <p:ext uri="{D42A27DB-BD31-4B8C-83A1-F6EECF244321}">
                <p14:modId xmlns:p14="http://schemas.microsoft.com/office/powerpoint/2010/main" val="2441821029"/>
              </p:ext>
            </p:extLst>
          </p:nvPr>
        </p:nvGraphicFramePr>
        <p:xfrm>
          <a:off x="838200" y="1900237"/>
          <a:ext cx="10148888" cy="4300674"/>
        </p:xfrm>
        <a:graphic>
          <a:graphicData uri="http://schemas.openxmlformats.org/drawingml/2006/table">
            <a:tbl>
              <a:tblPr firstRow="1" firstCol="1" bandRow="1">
                <a:tableStyleId>{5C22544A-7EE6-4342-B048-85BDC9FD1C3A}</a:tableStyleId>
              </a:tblPr>
              <a:tblGrid>
                <a:gridCol w="6957980">
                  <a:extLst>
                    <a:ext uri="{9D8B030D-6E8A-4147-A177-3AD203B41FA5}">
                      <a16:colId xmlns:a16="http://schemas.microsoft.com/office/drawing/2014/main" val="64080332"/>
                    </a:ext>
                  </a:extLst>
                </a:gridCol>
                <a:gridCol w="3190908">
                  <a:extLst>
                    <a:ext uri="{9D8B030D-6E8A-4147-A177-3AD203B41FA5}">
                      <a16:colId xmlns:a16="http://schemas.microsoft.com/office/drawing/2014/main" val="2517452678"/>
                    </a:ext>
                  </a:extLst>
                </a:gridCol>
              </a:tblGrid>
              <a:tr h="330746">
                <a:tc>
                  <a:txBody>
                    <a:bodyPr/>
                    <a:lstStyle/>
                    <a:p>
                      <a:pPr>
                        <a:lnSpc>
                          <a:spcPct val="115000"/>
                        </a:lnSpc>
                        <a:spcAft>
                          <a:spcPts val="800"/>
                        </a:spcAft>
                        <a:buNone/>
                      </a:pPr>
                      <a:r>
                        <a:rPr lang="en-GB" sz="1200" kern="100">
                          <a:effectLst/>
                        </a:rPr>
                        <a:t>What / How</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Who</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4052209"/>
                  </a:ext>
                </a:extLst>
              </a:tr>
              <a:tr h="1890758">
                <a:tc>
                  <a:txBody>
                    <a:bodyPr/>
                    <a:lstStyle/>
                    <a:p>
                      <a:pPr>
                        <a:lnSpc>
                          <a:spcPct val="115000"/>
                        </a:lnSpc>
                        <a:spcAft>
                          <a:spcPts val="800"/>
                        </a:spcAft>
                        <a:buNone/>
                      </a:pPr>
                      <a:r>
                        <a:rPr lang="en-GB" sz="1200" kern="100">
                          <a:effectLst/>
                        </a:rPr>
                        <a:t>Provide full data pack &amp; capacity to help understand the “so what” for NPT’s programme and health equity in the longer term</a:t>
                      </a:r>
                    </a:p>
                    <a:p>
                      <a:pPr marL="342900" lvl="0" indent="-342900">
                        <a:lnSpc>
                          <a:spcPct val="115000"/>
                        </a:lnSpc>
                        <a:buFont typeface="Symbol" panose="05050102010706020507" pitchFamily="18" charset="2"/>
                        <a:buChar char=""/>
                      </a:pPr>
                      <a:r>
                        <a:rPr lang="en-GB" sz="1200" kern="100">
                          <a:effectLst/>
                        </a:rPr>
                        <a:t>Develop data-based local intelligence building on / into the Wellbeing Assessment and Population Needs Assessment &amp; MSOA work</a:t>
                      </a:r>
                    </a:p>
                    <a:p>
                      <a:pPr marL="342900" lvl="0" indent="-342900">
                        <a:lnSpc>
                          <a:spcPct val="115000"/>
                        </a:lnSpc>
                        <a:spcAft>
                          <a:spcPts val="800"/>
                        </a:spcAft>
                        <a:buFont typeface="Symbol" panose="05050102010706020507" pitchFamily="18" charset="2"/>
                        <a:buChar char=""/>
                      </a:pPr>
                      <a:r>
                        <a:rPr lang="en-GB" sz="1200" kern="100">
                          <a:effectLst/>
                        </a:rPr>
                        <a:t>To gather insight, advocate for health equity and programme participation</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IHE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4535518"/>
                  </a:ext>
                </a:extLst>
              </a:tr>
              <a:tr h="721722">
                <a:tc>
                  <a:txBody>
                    <a:bodyPr/>
                    <a:lstStyle/>
                    <a:p>
                      <a:pPr>
                        <a:lnSpc>
                          <a:spcPct val="115000"/>
                        </a:lnSpc>
                        <a:spcAft>
                          <a:spcPts val="800"/>
                        </a:spcAft>
                        <a:buNone/>
                      </a:pPr>
                      <a:r>
                        <a:rPr lang="en-GB" sz="1200" kern="100" dirty="0">
                          <a:effectLst/>
                        </a:rPr>
                        <a:t>Map existing work on child poverty, including contribution of NPT Community Voluntary Service in readiness for deep dive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IHE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4860202"/>
                  </a:ext>
                </a:extLst>
              </a:tr>
              <a:tr h="678724">
                <a:tc>
                  <a:txBody>
                    <a:bodyPr/>
                    <a:lstStyle/>
                    <a:p>
                      <a:pPr>
                        <a:lnSpc>
                          <a:spcPct val="115000"/>
                        </a:lnSpc>
                        <a:spcAft>
                          <a:spcPts val="800"/>
                        </a:spcAft>
                        <a:buNone/>
                      </a:pPr>
                      <a:r>
                        <a:rPr lang="en-GB" sz="1200" kern="100" dirty="0">
                          <a:effectLst/>
                        </a:rPr>
                        <a:t>Work with PSB Subgroups, appraise existing strategies and </a:t>
                      </a:r>
                      <a:r>
                        <a:rPr lang="en-GB" sz="1200" kern="100" dirty="0">
                          <a:solidFill>
                            <a:schemeClr val="bg1"/>
                          </a:solidFill>
                          <a:effectLst/>
                        </a:rPr>
                        <a:t>upcoming</a:t>
                      </a:r>
                      <a:r>
                        <a:rPr lang="en-GB" sz="1200" kern="100" dirty="0">
                          <a:effectLst/>
                        </a:rPr>
                        <a:t> decisions for impact and opportunities to improve health equity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a:effectLst/>
                        </a:rPr>
                        <a:t>IHE</a:t>
                      </a:r>
                      <a:endParaRPr lang="en-GB"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55623393"/>
                  </a:ext>
                </a:extLst>
              </a:tr>
              <a:tr h="678724">
                <a:tc>
                  <a:txBody>
                    <a:bodyPr/>
                    <a:lstStyle/>
                    <a:p>
                      <a:pPr>
                        <a:lnSpc>
                          <a:spcPct val="115000"/>
                        </a:lnSpc>
                        <a:spcAft>
                          <a:spcPts val="800"/>
                        </a:spcAft>
                        <a:buNone/>
                      </a:pPr>
                      <a:r>
                        <a:rPr lang="en-GB" sz="1200" kern="100" dirty="0">
                          <a:effectLst/>
                        </a:rPr>
                        <a:t>Speak to relevant stakeholders to gather insight, advocate for health equity and programme participation</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GB" sz="1200" kern="100" dirty="0">
                          <a:effectLst/>
                        </a:rPr>
                        <a:t>IHE</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79050769"/>
                  </a:ext>
                </a:extLst>
              </a:tr>
            </a:tbl>
          </a:graphicData>
        </a:graphic>
      </p:graphicFrame>
      <p:sp>
        <p:nvSpPr>
          <p:cNvPr id="7" name="Rectangle 1">
            <a:extLst>
              <a:ext uri="{FF2B5EF4-FFF2-40B4-BE49-F238E27FC236}">
                <a16:creationId xmlns:a16="http://schemas.microsoft.com/office/drawing/2014/main" id="{89FEAC09-3C41-4D84-0910-34520CCDAC65}"/>
              </a:ext>
            </a:extLst>
          </p:cNvPr>
          <p:cNvSpPr>
            <a:spLocks noChangeArrowheads="1"/>
          </p:cNvSpPr>
          <p:nvPr/>
        </p:nvSpPr>
        <p:spPr bwMode="auto">
          <a:xfrm>
            <a:off x="-4083465" y="0"/>
            <a:ext cx="1964895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spTree>
    <p:extLst>
      <p:ext uri="{BB962C8B-B14F-4D97-AF65-F5344CB8AC3E}">
        <p14:creationId xmlns:p14="http://schemas.microsoft.com/office/powerpoint/2010/main" val="3387365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3878B-A7DB-9421-1BC3-2A4E2CD6A0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AE6413-F6AC-3A5A-FB55-D98E4340BD52}"/>
              </a:ext>
            </a:extLst>
          </p:cNvPr>
          <p:cNvSpPr>
            <a:spLocks noGrp="1"/>
          </p:cNvSpPr>
          <p:nvPr>
            <p:ph type="title"/>
          </p:nvPr>
        </p:nvSpPr>
        <p:spPr>
          <a:xfrm>
            <a:off x="150514" y="382053"/>
            <a:ext cx="10606269" cy="1325563"/>
          </a:xfrm>
        </p:spPr>
        <p:txBody>
          <a:bodyPr/>
          <a:lstStyle/>
          <a:p>
            <a:r>
              <a:rPr lang="en-GB" b="1" dirty="0"/>
              <a:t>What else would help us…asks of </a:t>
            </a:r>
            <a:br>
              <a:rPr lang="en-GB" b="1" dirty="0"/>
            </a:br>
            <a:r>
              <a:rPr lang="en-GB" b="1" dirty="0"/>
              <a:t>HEW national partners</a:t>
            </a:r>
          </a:p>
        </p:txBody>
      </p:sp>
      <p:sp>
        <p:nvSpPr>
          <p:cNvPr id="3" name="Content Placeholder 2">
            <a:extLst>
              <a:ext uri="{FF2B5EF4-FFF2-40B4-BE49-F238E27FC236}">
                <a16:creationId xmlns:a16="http://schemas.microsoft.com/office/drawing/2014/main" id="{B58767DA-467B-CD43-9D6D-F3DB027B8F7B}"/>
              </a:ext>
            </a:extLst>
          </p:cNvPr>
          <p:cNvSpPr>
            <a:spLocks noGrp="1"/>
          </p:cNvSpPr>
          <p:nvPr>
            <p:ph idx="1"/>
          </p:nvPr>
        </p:nvSpPr>
        <p:spPr>
          <a:xfrm>
            <a:off x="0" y="2089670"/>
            <a:ext cx="11331615" cy="2868094"/>
          </a:xfrm>
        </p:spPr>
        <p:txBody>
          <a:bodyPr>
            <a:normAutofit/>
          </a:bodyPr>
          <a:lstStyle/>
          <a:p>
            <a:r>
              <a:rPr lang="en-GB" dirty="0"/>
              <a:t>Wales Council for Voluntary Action (WCVA) and environment and nature to be represented on Delivery Board </a:t>
            </a:r>
          </a:p>
          <a:p>
            <a:r>
              <a:rPr lang="en-GB" dirty="0"/>
              <a:t>Example outputs from other Marmot places – learning from others</a:t>
            </a:r>
          </a:p>
          <a:p>
            <a:r>
              <a:rPr lang="en-GB" dirty="0"/>
              <a:t>Longer term  funding to enable strategic planning and sustainability of projects</a:t>
            </a:r>
          </a:p>
          <a:p>
            <a:pPr lvl="1"/>
            <a:endParaRPr lang="en-GB" dirty="0"/>
          </a:p>
          <a:p>
            <a:pPr lvl="1"/>
            <a:endParaRPr lang="en-GB" dirty="0"/>
          </a:p>
          <a:p>
            <a:pPr lvl="1"/>
            <a:endParaRPr lang="en-GB" dirty="0"/>
          </a:p>
          <a:p>
            <a:pPr lvl="1"/>
            <a:endParaRPr lang="en-GB" dirty="0"/>
          </a:p>
          <a:p>
            <a:endParaRPr lang="en-GB" dirty="0"/>
          </a:p>
        </p:txBody>
      </p:sp>
      <p:pic>
        <p:nvPicPr>
          <p:cNvPr id="4" name="Picture 3" descr="Neath Port Talbot Council Logo&#10;">
            <a:extLst>
              <a:ext uri="{FF2B5EF4-FFF2-40B4-BE49-F238E27FC236}">
                <a16:creationId xmlns:a16="http://schemas.microsoft.com/office/drawing/2014/main" id="{1F4F71C0-A566-F525-C5A9-2F9EA13518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30012" y="345771"/>
            <a:ext cx="2931795" cy="670560"/>
          </a:xfrm>
          <a:prstGeom prst="rect">
            <a:avLst/>
          </a:prstGeom>
        </p:spPr>
      </p:pic>
    </p:spTree>
    <p:extLst>
      <p:ext uri="{BB962C8B-B14F-4D97-AF65-F5344CB8AC3E}">
        <p14:creationId xmlns:p14="http://schemas.microsoft.com/office/powerpoint/2010/main" val="23768093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1C022EFBB18C64ABE3B9933434D2554" ma:contentTypeVersion="15" ma:contentTypeDescription="Create a new document." ma:contentTypeScope="" ma:versionID="2b64952811415c62d0d0df39f3d34ba2">
  <xsd:schema xmlns:xsd="http://www.w3.org/2001/XMLSchema" xmlns:xs="http://www.w3.org/2001/XMLSchema" xmlns:p="http://schemas.microsoft.com/office/2006/metadata/properties" xmlns:ns1="http://schemas.microsoft.com/sharepoint/v3" xmlns:ns2="60b0568e-e574-4342-a9c0-c22c6fec6509" xmlns:ns3="fdfaf355-f7ae-47f3-8f93-739a60756710" targetNamespace="http://schemas.microsoft.com/office/2006/metadata/properties" ma:root="true" ma:fieldsID="b85015dbfa83b7beca0f1d5edc8036d9" ns1:_="" ns2:_="" ns3:_="">
    <xsd:import namespace="http://schemas.microsoft.com/sharepoint/v3"/>
    <xsd:import namespace="60b0568e-e574-4342-a9c0-c22c6fec6509"/>
    <xsd:import namespace="fdfaf355-f7ae-47f3-8f93-739a6075671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element ref="ns1:_ip_UnifiedCompliancePolicyProperties" minOccurs="0"/>
                <xsd:element ref="ns1:_ip_UnifiedCompliancePolicyUIAc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b0568e-e574-4342-a9c0-c22c6fec65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faef41-70dc-4075-804e-d4e4dbdaeee0"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faf355-f7ae-47f3-8f93-739a60756710"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c2f2e62-4dc6-41ef-ad8c-e640d42d75ed}" ma:internalName="TaxCatchAll" ma:showField="CatchAllData" ma:web="fdfaf355-f7ae-47f3-8f93-739a6075671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etadata xmlns="http://www.objective.com/ecm/document/metadata/FF3C5B18883D4E21973B57C2EEED7FD1" version="1.0.0">
  <systemFields>
    <field name="Objective-Id">
      <value order="0">A62737625</value>
    </field>
    <field name="Objective-Title">
      <value order="0">20260430 - Health Equity Wales - Delivery Board - Neath Port Talbot - Marmot Delivery Board Presentation</value>
    </field>
    <field name="Objective-Description">
      <value order="0"/>
    </field>
    <field name="Objective-CreationStamp">
      <value order="0">2026-04-29T09:01:20Z</value>
    </field>
    <field name="Objective-IsApproved">
      <value order="0">false</value>
    </field>
    <field name="Objective-IsPublished">
      <value order="0">true</value>
    </field>
    <field name="Objective-DatePublished">
      <value order="0">2026-04-29T09:01:33Z</value>
    </field>
    <field name="Objective-ModificationStamp">
      <value order="0">2026-04-29T09:50:13Z</value>
    </field>
    <field name="Objective-Owner">
      <value order="0">Bristow, Christopher (HSCEY - Healthier Futures)</value>
    </field>
    <field name="Objective-Path">
      <value order="0">Objective Global Folder:#Business File Plan:WG Organisational Groups:Post April 2024 - Health, Social Care &amp; Early Years:HSCEY Population Health DIrectorate / Chief Medical Officer:HSS Director of Health &amp; Wellbeing:Health, Social Care &amp; Early Years (HSCEY) - DHW - Healthy Futures:1 - Save:Healthier Futures:HSCEY - Health Inequalities and Healthy Communities:Health Inequalities:National Health Inequalities plan :Health Inequalities &amp; Healthy Communities - Inequalities - IHE/Marmot consultancy - 2025-2029 - HSS-HFD :Marmot Nation Delivery Board Meeting 5 - 30 April 2026</value>
    </field>
    <field name="Objective-Parent">
      <value order="0">Marmot Nation Delivery Board Meeting 5 - 30 April 2026</value>
    </field>
    <field name="Objective-State">
      <value order="0">Published</value>
    </field>
    <field name="Objective-VersionId">
      <value order="0">vA112791687</value>
    </field>
    <field name="Objective-Version">
      <value order="0">1.0</value>
    </field>
    <field name="Objective-VersionNumber">
      <value order="0">2</value>
    </field>
    <field name="Objective-VersionComment">
      <value order="0">Version 2</value>
    </field>
    <field name="Objective-FileNumber">
      <value order="0">qA2283078</value>
    </field>
    <field name="Objective-Classification">
      <value order="0">Official</value>
    </field>
    <field name="Objective-Caveats">
      <value order="0"/>
    </field>
  </systemFields>
  <catalogues>
    <catalogue name="Document Type Catalogue" type="type" ori="id:cA14">
      <field name="Objective-Date Acquired">
        <value order="0">2026-04-28T23:00:00Z</value>
      </field>
      <field name="Objective-Official Translation">
        <value order="0"/>
      </field>
      <field name="Objective-Connect Creator">
        <value order="0"/>
      </field>
    </catalogue>
  </catalogues>
</metadat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60b0568e-e574-4342-a9c0-c22c6fec6509">
      <Terms xmlns="http://schemas.microsoft.com/office/infopath/2007/PartnerControls"/>
    </lcf76f155ced4ddcb4097134ff3c332f>
    <TaxCatchAll xmlns="fdfaf355-f7ae-47f3-8f93-739a60756710" xsi:nil="true"/>
  </documentManagement>
</p:properties>
</file>

<file path=customXml/itemProps1.xml><?xml version="1.0" encoding="utf-8"?>
<ds:datastoreItem xmlns:ds="http://schemas.openxmlformats.org/officeDocument/2006/customXml" ds:itemID="{61966424-C028-4E2A-8B4B-EC1B047DE6F2}"/>
</file>

<file path=customXml/itemProps2.xml><?xml version="1.0" encoding="utf-8"?>
<ds:datastoreItem xmlns:ds="http://schemas.openxmlformats.org/officeDocument/2006/customXml" ds:itemID="{5745109E-2DDF-40CB-AC2B-FF9B10C90820}">
  <ds:schemaRefs>
    <ds:schemaRef ds:uri="http://www.objective.com/ecm/document/metadata/FF3C5B18883D4E21973B57C2EEED7FD1"/>
  </ds:schemaRefs>
</ds:datastoreItem>
</file>

<file path=customXml/itemProps3.xml><?xml version="1.0" encoding="utf-8"?>
<ds:datastoreItem xmlns:ds="http://schemas.openxmlformats.org/officeDocument/2006/customXml" ds:itemID="{43CC6868-D554-4E1B-95BE-418E0AEB982D}">
  <ds:schemaRefs>
    <ds:schemaRef ds:uri="http://schemas.microsoft.com/sharepoint/v3/contenttype/forms"/>
  </ds:schemaRefs>
</ds:datastoreItem>
</file>

<file path=customXml/itemProps4.xml><?xml version="1.0" encoding="utf-8"?>
<ds:datastoreItem xmlns:ds="http://schemas.openxmlformats.org/officeDocument/2006/customXml" ds:itemID="{2E1532C4-3348-4792-B4AE-16DDBAA2498C}">
  <ds:schemaRefs>
    <ds:schemaRef ds:uri="862bea29-1c2e-4f0e-a4f2-d082c2d72133"/>
    <ds:schemaRef ds:uri="http://www.w3.org/XML/1998/namespace"/>
    <ds:schemaRef ds:uri="http://schemas.microsoft.com/office/2006/documentManagement/types"/>
    <ds:schemaRef ds:uri="http://purl.org/dc/terms/"/>
    <ds:schemaRef ds:uri="http://purl.org/dc/dcmityp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otalTime>1531</TotalTime>
  <Words>1270</Words>
  <Application>Microsoft Office PowerPoint</Application>
  <PresentationFormat>Widescreen</PresentationFormat>
  <Paragraphs>164</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Aptos</vt:lpstr>
      <vt:lpstr>Aptos Display</vt:lpstr>
      <vt:lpstr>Arial</vt:lpstr>
      <vt:lpstr>Symbol</vt:lpstr>
      <vt:lpstr>Office Theme</vt:lpstr>
      <vt:lpstr>PowerPoint Presentation</vt:lpstr>
      <vt:lpstr>How the local place plan has been developed (story so far)</vt:lpstr>
      <vt:lpstr>How the local place plan has been developed (story so far)</vt:lpstr>
      <vt:lpstr>What we have found… key themes and priority areas</vt:lpstr>
      <vt:lpstr>What we have found… key themes and priority areas</vt:lpstr>
      <vt:lpstr>What we have found… key themes and priority areas</vt:lpstr>
      <vt:lpstr>What we have found… key themes and priority areas</vt:lpstr>
      <vt:lpstr>What we have found… key themes and priority areas</vt:lpstr>
      <vt:lpstr>What we have found…</vt:lpstr>
      <vt:lpstr>What / How / Who – first 6 months</vt:lpstr>
      <vt:lpstr>What / How / Who – first 6 months</vt:lpstr>
      <vt:lpstr>What / How / Who – first 6 months</vt:lpstr>
      <vt:lpstr>What else would help us…asks of  HEW national partners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Caryn Furlow</dc:creator>
  <cp:lastModifiedBy>Marc Davies (Swansea Bay UHB - Public Health)</cp:lastModifiedBy>
  <cp:revision>16</cp:revision>
  <dcterms:created xsi:type="dcterms:W3CDTF">2025-09-01T12:33:15Z</dcterms:created>
  <dcterms:modified xsi:type="dcterms:W3CDTF">2026-08-06T13:07:44Z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0x01010001C022EFBB18C64ABE3B9933434D2554</vt:lpwstr>
  </property>
  <property fmtid="{D5CDD505-2E9C-101B-9397-08002B2CF9AE}" pid="3" name="Customer-Id">
    <vt:lpwstr>FF3C5B18883D4E21973B57C2EEED7FD1</vt:lpwstr>
  </property>
  <property fmtid="{D5CDD505-2E9C-101B-9397-08002B2CF9AE}" pid="4" name="Objective-Id">
    <vt:lpwstr>A62737625</vt:lpwstr>
  </property>
  <property fmtid="{D5CDD505-2E9C-101B-9397-08002B2CF9AE}" pid="5" name="Objective-Title">
    <vt:lpwstr>20260430 - Health Equity Wales - Delivery Board - Neath Port Talbot - Marmot Delivery Board Presentation</vt:lpwstr>
  </property>
  <property fmtid="{D5CDD505-2E9C-101B-9397-08002B2CF9AE}" pid="6" name="Objective-Description">
    <vt:lpwstr/>
  </property>
  <property fmtid="{D5CDD505-2E9C-101B-9397-08002B2CF9AE}" pid="7" name="Objective-CreationStamp">
    <vt:filetime>2026-04-29T09:01:20Z</vt:filetime>
  </property>
  <property fmtid="{D5CDD505-2E9C-101B-9397-08002B2CF9AE}" pid="8" name="Objective-IsApproved">
    <vt:bool>false</vt:bool>
  </property>
  <property fmtid="{D5CDD505-2E9C-101B-9397-08002B2CF9AE}" pid="9" name="Objective-IsPublished">
    <vt:bool>true</vt:bool>
  </property>
  <property fmtid="{D5CDD505-2E9C-101B-9397-08002B2CF9AE}" pid="10" name="Objective-DatePublished">
    <vt:filetime>2026-04-29T09:01:33Z</vt:filetime>
  </property>
  <property fmtid="{D5CDD505-2E9C-101B-9397-08002B2CF9AE}" pid="11" name="Objective-ModificationStamp">
    <vt:filetime>2026-04-29T09:50:13Z</vt:filetime>
  </property>
  <property fmtid="{D5CDD505-2E9C-101B-9397-08002B2CF9AE}" pid="12" name="Objective-Owner">
    <vt:lpwstr>Bristow, Christopher (HSCEY - Healthier Futures)</vt:lpwstr>
  </property>
  <property fmtid="{D5CDD505-2E9C-101B-9397-08002B2CF9AE}" pid="13" name="Objective-Path">
    <vt:lpwstr>Objective Global Folder:#Business File Plan:WG Organisational Groups:Post April 2024 - Health, Social Care &amp; Early Years:HSCEY Population Health DIrectorate / Chief Medical Officer:HSS Director of Health &amp; Wellbeing:Health, Social Care &amp; Early Years (HSCEY) - DHW - Healthy Futures:1 - Save:Healthier Futures:HSCEY - Health Inequalities and Healthy Communities:Health Inequalities:National Health Inequalities plan :Health Inequalities &amp; Healthy Communities - Inequalities - IHE/Marmot consultancy - 2025-2029 - HSS-HFD :Marmot Nation Delivery Board Meeting 5 - 30 April 2026:</vt:lpwstr>
  </property>
  <property fmtid="{D5CDD505-2E9C-101B-9397-08002B2CF9AE}" pid="14" name="Objective-Parent">
    <vt:lpwstr>Marmot Nation Delivery Board Meeting 5 - 30 April 2026</vt:lpwstr>
  </property>
  <property fmtid="{D5CDD505-2E9C-101B-9397-08002B2CF9AE}" pid="15" name="Objective-State">
    <vt:lpwstr>Published</vt:lpwstr>
  </property>
  <property fmtid="{D5CDD505-2E9C-101B-9397-08002B2CF9AE}" pid="16" name="Objective-VersionId">
    <vt:lpwstr>vA112791687</vt:lpwstr>
  </property>
  <property fmtid="{D5CDD505-2E9C-101B-9397-08002B2CF9AE}" pid="17" name="Objective-Version">
    <vt:lpwstr>1.0</vt:lpwstr>
  </property>
  <property fmtid="{D5CDD505-2E9C-101B-9397-08002B2CF9AE}" pid="18" name="Objective-VersionNumber">
    <vt:r8>2</vt:r8>
  </property>
  <property fmtid="{D5CDD505-2E9C-101B-9397-08002B2CF9AE}" pid="19" name="Objective-VersionComment">
    <vt:lpwstr>Version 2</vt:lpwstr>
  </property>
  <property fmtid="{D5CDD505-2E9C-101B-9397-08002B2CF9AE}" pid="20" name="Objective-FileNumber">
    <vt:lpwstr/>
  </property>
  <property fmtid="{D5CDD505-2E9C-101B-9397-08002B2CF9AE}" pid="21" name="Objective-Classification">
    <vt:lpwstr>[Inherited - Official]</vt:lpwstr>
  </property>
  <property fmtid="{D5CDD505-2E9C-101B-9397-08002B2CF9AE}" pid="22" name="Objective-Caveats">
    <vt:lpwstr/>
  </property>
  <property fmtid="{D5CDD505-2E9C-101B-9397-08002B2CF9AE}" pid="23" name="Objective-Date Acquired">
    <vt:filetime>2026-04-28T23:00:00Z</vt:filetime>
  </property>
  <property fmtid="{D5CDD505-2E9C-101B-9397-08002B2CF9AE}" pid="24" name="Objective-Official Translation">
    <vt:lpwstr/>
  </property>
  <property fmtid="{D5CDD505-2E9C-101B-9397-08002B2CF9AE}" pid="25" name="Objective-Connect Creator">
    <vt:lpwstr/>
  </property>
  <property fmtid="{D5CDD505-2E9C-101B-9397-08002B2CF9AE}" pid="26" name="Objective-Comment">
    <vt:lpwstr/>
  </property>
</Properties>
</file>