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theme/theme6.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7.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8.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9.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10.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11.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12.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13.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14.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1.xml" ContentType="application/vnd.openxmlformats-officedocument.themeOverr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2.xml" ContentType="application/vnd.openxmlformats-officedocument.themeOverr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3.xml" ContentType="application/vnd.openxmlformats-officedocument.themeOverr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4.xml" ContentType="application/vnd.openxmlformats-officedocument.themeOverride+xml"/>
  <Override PartName="/ppt/notesSlides/notesSlide12.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drawings/drawing1.xml" ContentType="application/vnd.openxmlformats-officedocument.drawingml.chartshapes+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 id="2147483731" r:id="rId10"/>
    <p:sldMasterId id="2147483743" r:id="rId11"/>
    <p:sldMasterId id="2147483755" r:id="rId12"/>
    <p:sldMasterId id="2147483788" r:id="rId13"/>
    <p:sldMasterId id="2147483796" r:id="rId14"/>
    <p:sldMasterId id="2147483809" r:id="rId15"/>
    <p:sldMasterId id="2147483816" r:id="rId16"/>
    <p:sldMasterId id="2147483823" r:id="rId17"/>
    <p:sldMasterId id="2147483833" r:id="rId18"/>
  </p:sldMasterIdLst>
  <p:notesMasterIdLst>
    <p:notesMasterId r:id="rId75"/>
  </p:notesMasterIdLst>
  <p:handoutMasterIdLst>
    <p:handoutMasterId r:id="rId76"/>
  </p:handoutMasterIdLst>
  <p:sldIdLst>
    <p:sldId id="309" r:id="rId19"/>
    <p:sldId id="312" r:id="rId20"/>
    <p:sldId id="737" r:id="rId21"/>
    <p:sldId id="721" r:id="rId22"/>
    <p:sldId id="735" r:id="rId23"/>
    <p:sldId id="746" r:id="rId24"/>
    <p:sldId id="297" r:id="rId25"/>
    <p:sldId id="736" r:id="rId26"/>
    <p:sldId id="740" r:id="rId27"/>
    <p:sldId id="742" r:id="rId28"/>
    <p:sldId id="743" r:id="rId29"/>
    <p:sldId id="780" r:id="rId30"/>
    <p:sldId id="2141413475" r:id="rId31"/>
    <p:sldId id="761" r:id="rId32"/>
    <p:sldId id="786" r:id="rId33"/>
    <p:sldId id="762" r:id="rId34"/>
    <p:sldId id="763" r:id="rId35"/>
    <p:sldId id="2141413476" r:id="rId36"/>
    <p:sldId id="765" r:id="rId37"/>
    <p:sldId id="767" r:id="rId38"/>
    <p:sldId id="2147482341" r:id="rId39"/>
    <p:sldId id="2147482342" r:id="rId40"/>
    <p:sldId id="2147482343" r:id="rId41"/>
    <p:sldId id="2147482344" r:id="rId42"/>
    <p:sldId id="768" r:id="rId43"/>
    <p:sldId id="770" r:id="rId44"/>
    <p:sldId id="771" r:id="rId45"/>
    <p:sldId id="782" r:id="rId46"/>
    <p:sldId id="783" r:id="rId47"/>
    <p:sldId id="784" r:id="rId48"/>
    <p:sldId id="2141413477" r:id="rId49"/>
    <p:sldId id="764" r:id="rId50"/>
    <p:sldId id="779" r:id="rId51"/>
    <p:sldId id="483" r:id="rId52"/>
    <p:sldId id="485" r:id="rId53"/>
    <p:sldId id="272" r:id="rId54"/>
    <p:sldId id="778" r:id="rId55"/>
    <p:sldId id="478" r:id="rId56"/>
    <p:sldId id="486" r:id="rId57"/>
    <p:sldId id="794" r:id="rId58"/>
    <p:sldId id="2147482340" r:id="rId59"/>
    <p:sldId id="797" r:id="rId60"/>
    <p:sldId id="2147482328" r:id="rId61"/>
    <p:sldId id="2147482337" r:id="rId62"/>
    <p:sldId id="2147482338" r:id="rId63"/>
    <p:sldId id="2147482331" r:id="rId64"/>
    <p:sldId id="2147482333" r:id="rId65"/>
    <p:sldId id="2147482334" r:id="rId66"/>
    <p:sldId id="2141413357" r:id="rId67"/>
    <p:sldId id="2141413358" r:id="rId68"/>
    <p:sldId id="2147482332" r:id="rId69"/>
    <p:sldId id="757" r:id="rId70"/>
    <p:sldId id="758" r:id="rId71"/>
    <p:sldId id="759" r:id="rId72"/>
    <p:sldId id="760" r:id="rId73"/>
    <p:sldId id="788" r:id="rId74"/>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851DCC3-CE5A-5A7A-7427-8CE93FFAAA31}" name="Meghann Protheroe (Swansea Bay UHB - Performance)" initials="MP" userId="S::Meghann.Reynolds@wales.nhs.uk::e81fe544-e0cb-483b-8d62-fe58b709c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62"/>
    <a:srgbClr val="F8CD47"/>
    <a:srgbClr val="7EB0DE"/>
    <a:srgbClr val="4EB3BE"/>
    <a:srgbClr val="60BAC4"/>
    <a:srgbClr val="79C5CD"/>
    <a:srgbClr val="325A8A"/>
    <a:srgbClr val="9E4ECA"/>
    <a:srgbClr val="1F355E"/>
    <a:srgbClr val="CE36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5029" autoAdjust="0"/>
  </p:normalViewPr>
  <p:slideViewPr>
    <p:cSldViewPr>
      <p:cViewPr varScale="1">
        <p:scale>
          <a:sx n="53" d="100"/>
          <a:sy n="53" d="100"/>
        </p:scale>
        <p:origin x="1536" y="276"/>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8.xml"/><Relationship Id="rId21" Type="http://schemas.openxmlformats.org/officeDocument/2006/relationships/slide" Target="slides/slide3.xml"/><Relationship Id="rId42" Type="http://schemas.openxmlformats.org/officeDocument/2006/relationships/slide" Target="slides/slide24.xml"/><Relationship Id="rId47" Type="http://schemas.openxmlformats.org/officeDocument/2006/relationships/slide" Target="slides/slide29.xml"/><Relationship Id="rId63" Type="http://schemas.openxmlformats.org/officeDocument/2006/relationships/slide" Target="slides/slide45.xml"/><Relationship Id="rId68" Type="http://schemas.openxmlformats.org/officeDocument/2006/relationships/slide" Target="slides/slide50.xml"/><Relationship Id="rId16" Type="http://schemas.openxmlformats.org/officeDocument/2006/relationships/slideMaster" Target="slideMasters/slideMaster13.xml"/><Relationship Id="rId11" Type="http://schemas.openxmlformats.org/officeDocument/2006/relationships/slideMaster" Target="slideMasters/slideMaster8.xml"/><Relationship Id="rId32" Type="http://schemas.openxmlformats.org/officeDocument/2006/relationships/slide" Target="slides/slide14.xml"/><Relationship Id="rId37" Type="http://schemas.openxmlformats.org/officeDocument/2006/relationships/slide" Target="slides/slide19.xml"/><Relationship Id="rId53" Type="http://schemas.openxmlformats.org/officeDocument/2006/relationships/slide" Target="slides/slide35.xml"/><Relationship Id="rId58" Type="http://schemas.openxmlformats.org/officeDocument/2006/relationships/slide" Target="slides/slide40.xml"/><Relationship Id="rId74" Type="http://schemas.openxmlformats.org/officeDocument/2006/relationships/slide" Target="slides/slide56.xml"/><Relationship Id="rId79" Type="http://schemas.openxmlformats.org/officeDocument/2006/relationships/theme" Target="theme/theme1.xml"/><Relationship Id="rId5" Type="http://schemas.openxmlformats.org/officeDocument/2006/relationships/slideMaster" Target="slideMasters/slideMaster2.xml"/><Relationship Id="rId61" Type="http://schemas.openxmlformats.org/officeDocument/2006/relationships/slide" Target="slides/slide43.xml"/><Relationship Id="rId19" Type="http://schemas.openxmlformats.org/officeDocument/2006/relationships/slide" Target="slides/slide1.xml"/><Relationship Id="rId14" Type="http://schemas.openxmlformats.org/officeDocument/2006/relationships/slideMaster" Target="slideMasters/slideMaster11.xml"/><Relationship Id="rId22" Type="http://schemas.openxmlformats.org/officeDocument/2006/relationships/slide" Target="slides/slide4.xml"/><Relationship Id="rId27" Type="http://schemas.openxmlformats.org/officeDocument/2006/relationships/slide" Target="slides/slide9.xml"/><Relationship Id="rId30" Type="http://schemas.openxmlformats.org/officeDocument/2006/relationships/slide" Target="slides/slide12.xml"/><Relationship Id="rId35" Type="http://schemas.openxmlformats.org/officeDocument/2006/relationships/slide" Target="slides/slide17.xml"/><Relationship Id="rId43" Type="http://schemas.openxmlformats.org/officeDocument/2006/relationships/slide" Target="slides/slide25.xml"/><Relationship Id="rId48" Type="http://schemas.openxmlformats.org/officeDocument/2006/relationships/slide" Target="slides/slide30.xml"/><Relationship Id="rId56" Type="http://schemas.openxmlformats.org/officeDocument/2006/relationships/slide" Target="slides/slide38.xml"/><Relationship Id="rId64" Type="http://schemas.openxmlformats.org/officeDocument/2006/relationships/slide" Target="slides/slide46.xml"/><Relationship Id="rId69" Type="http://schemas.openxmlformats.org/officeDocument/2006/relationships/slide" Target="slides/slide51.xml"/><Relationship Id="rId77" Type="http://schemas.openxmlformats.org/officeDocument/2006/relationships/presProps" Target="presProps.xml"/><Relationship Id="rId8" Type="http://schemas.openxmlformats.org/officeDocument/2006/relationships/slideMaster" Target="slideMasters/slideMaster5.xml"/><Relationship Id="rId51" Type="http://schemas.openxmlformats.org/officeDocument/2006/relationships/slide" Target="slides/slide33.xml"/><Relationship Id="rId72" Type="http://schemas.openxmlformats.org/officeDocument/2006/relationships/slide" Target="slides/slide54.xml"/><Relationship Id="rId80"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slide" Target="slides/slide20.xml"/><Relationship Id="rId46" Type="http://schemas.openxmlformats.org/officeDocument/2006/relationships/slide" Target="slides/slide28.xml"/><Relationship Id="rId59" Type="http://schemas.openxmlformats.org/officeDocument/2006/relationships/slide" Target="slides/slide41.xml"/><Relationship Id="rId67" Type="http://schemas.openxmlformats.org/officeDocument/2006/relationships/slide" Target="slides/slide49.xml"/><Relationship Id="rId20" Type="http://schemas.openxmlformats.org/officeDocument/2006/relationships/slide" Target="slides/slide2.xml"/><Relationship Id="rId41" Type="http://schemas.openxmlformats.org/officeDocument/2006/relationships/slide" Target="slides/slide23.xml"/><Relationship Id="rId54" Type="http://schemas.openxmlformats.org/officeDocument/2006/relationships/slide" Target="slides/slide36.xml"/><Relationship Id="rId62" Type="http://schemas.openxmlformats.org/officeDocument/2006/relationships/slide" Target="slides/slide44.xml"/><Relationship Id="rId70" Type="http://schemas.openxmlformats.org/officeDocument/2006/relationships/slide" Target="slides/slide52.xml"/><Relationship Id="rId75"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slide" Target="slides/slide18.xml"/><Relationship Id="rId49" Type="http://schemas.openxmlformats.org/officeDocument/2006/relationships/slide" Target="slides/slide31.xml"/><Relationship Id="rId57" Type="http://schemas.openxmlformats.org/officeDocument/2006/relationships/slide" Target="slides/slide39.xml"/><Relationship Id="rId10" Type="http://schemas.openxmlformats.org/officeDocument/2006/relationships/slideMaster" Target="slideMasters/slideMaster7.xml"/><Relationship Id="rId31" Type="http://schemas.openxmlformats.org/officeDocument/2006/relationships/slide" Target="slides/slide13.xml"/><Relationship Id="rId44" Type="http://schemas.openxmlformats.org/officeDocument/2006/relationships/slide" Target="slides/slide26.xml"/><Relationship Id="rId52" Type="http://schemas.openxmlformats.org/officeDocument/2006/relationships/slide" Target="slides/slide34.xml"/><Relationship Id="rId60" Type="http://schemas.openxmlformats.org/officeDocument/2006/relationships/slide" Target="slides/slide42.xml"/><Relationship Id="rId65" Type="http://schemas.openxmlformats.org/officeDocument/2006/relationships/slide" Target="slides/slide47.xml"/><Relationship Id="rId73" Type="http://schemas.openxmlformats.org/officeDocument/2006/relationships/slide" Target="slides/slide55.xml"/><Relationship Id="rId78" Type="http://schemas.openxmlformats.org/officeDocument/2006/relationships/viewProps" Target="viewProps.xml"/><Relationship Id="rId8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Master" Target="slideMasters/slideMaster15.xml"/><Relationship Id="rId39" Type="http://schemas.openxmlformats.org/officeDocument/2006/relationships/slide" Target="slides/slide21.xml"/><Relationship Id="rId34" Type="http://schemas.openxmlformats.org/officeDocument/2006/relationships/slide" Target="slides/slide16.xml"/><Relationship Id="rId50" Type="http://schemas.openxmlformats.org/officeDocument/2006/relationships/slide" Target="slides/slide32.xml"/><Relationship Id="rId55" Type="http://schemas.openxmlformats.org/officeDocument/2006/relationships/slide" Target="slides/slide37.xml"/><Relationship Id="rId76" Type="http://schemas.openxmlformats.org/officeDocument/2006/relationships/handoutMaster" Target="handoutMasters/handoutMaster1.xml"/><Relationship Id="rId7" Type="http://schemas.openxmlformats.org/officeDocument/2006/relationships/slideMaster" Target="slideMasters/slideMaster4.xml"/><Relationship Id="rId71" Type="http://schemas.openxmlformats.org/officeDocument/2006/relationships/slide" Target="slides/slide53.xml"/><Relationship Id="rId2" Type="http://schemas.openxmlformats.org/officeDocument/2006/relationships/customXml" Target="../customXml/item2.xml"/><Relationship Id="rId29" Type="http://schemas.openxmlformats.org/officeDocument/2006/relationships/slide" Target="slides/slide11.xml"/><Relationship Id="rId24" Type="http://schemas.openxmlformats.org/officeDocument/2006/relationships/slide" Target="slides/slide6.xml"/><Relationship Id="rId40" Type="http://schemas.openxmlformats.org/officeDocument/2006/relationships/slide" Target="slides/slide22.xml"/><Relationship Id="rId45" Type="http://schemas.openxmlformats.org/officeDocument/2006/relationships/slide" Target="slides/slide27.xml"/><Relationship Id="rId66" Type="http://schemas.openxmlformats.org/officeDocument/2006/relationships/slide" Target="slides/slide48.xml"/></Relationships>
</file>

<file path=ppt/charts/_rels/chart1.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April%2015%20-%20to%20present%20summary%20-%20restored.xls"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ymru.nhs.uk\abm_ulhb\group\thq_fs1\Patient%20Experience%20Unit\Service%20Group%20Reports%20-%20Civica\Reports%20to%20complete%20monthly\Intergrated%20Performance%20Report\2025\Satisfaction%20Score.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cymru.nhs.uk\abm_ulhb\group\thq_fs1\Patient%20Experience%20Unit\Service%20Group%20Reports%20-%20Civica\Reports%20to%20complete%20monthly\Intergrated%20Performance%20Report\2025\Satisfaction%20Score.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cymru.nhs.uk\abm_ulhb\group\thq_fs1\Patient%20Experience%20Unit\Service%20Group%20Reports%20-%20Civica\Reports%20to%20complete%20monthly\Intergrated%20Performance%20Report\2025\Satisfaction%20Score.xlsx" TargetMode="Externa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chartUserShapes" Target="../drawings/drawing1.xml"/></Relationships>
</file>

<file path=ppt/charts/_rels/chart13.xml.rels><?xml version="1.0" encoding="UTF-8" standalone="yes"?>
<Relationships xmlns="http://schemas.openxmlformats.org/package/2006/relationships"><Relationship Id="rId3" Type="http://schemas.openxmlformats.org/officeDocument/2006/relationships/oleObject" Target="file:///\\cymru.nhs.uk\abm_ulhb\group\thq_fs1\Patient%20Experience%20Unit\Service%20Group%20Reports%20-%20Civica\Reports%20to%20complete%20monthly\Intergrated%20Performance%20Report\2025\Satisfaction%20Score.xlsx" TargetMode="External"/><Relationship Id="rId2" Type="http://schemas.microsoft.com/office/2011/relationships/chartColorStyle" Target="colors13.xml"/><Relationship Id="rId1" Type="http://schemas.microsoft.com/office/2011/relationships/chartStyle" Target="style13.xml"/></Relationships>
</file>

<file path=ppt/charts/_rels/chart2.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Backlog%20and%20Trajectories\Backlog%20Trajectories%20-%2025-26%20v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ymru.nhs.uk\abm_ulhb\group\thq_fs1\Governance%20Support\INCIDENTS\PSIIT\Reports\Integrated%20Performance%20Review\NRI%20and%20NE's%20Rolling%20Monthly%20summary.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ymru.nhs.uk\abm_ulhb\group\thq_fs1\Governance%20Support\INCIDENTS\PSIIT\Reports\Integrated%20Performance%20Review\NRI%20and%20NE's%20Rolling%20Monthly%20summary.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ymru.nhs.uk\abm_ulhb\group\thq_fs1\Governance%20Support\INCIDENTS\PSIIT\Reports\Integrated%20Performance%20Review\NRI%20and%20NE's%20Rolling%20Monthly%20summary.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xlsx"/></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1.xlsx"/></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package" Target="../embeddings/Microsoft_Excel_Worksheet2.xlsx"/></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a:t>% of patients that started treatment within 62 days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Sheet2!$B$3</c:f>
              <c:strCache>
                <c:ptCount val="1"/>
                <c:pt idx="0">
                  <c:v>% within 62 days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Sheet2!$B$4:$B$24</c:f>
              <c:numCache>
                <c:formatCode>0%</c:formatCode>
                <c:ptCount val="21"/>
                <c:pt idx="0">
                  <c:v>0.59539473684210531</c:v>
                </c:pt>
                <c:pt idx="1">
                  <c:v>0.59859154929577463</c:v>
                </c:pt>
                <c:pt idx="2">
                  <c:v>0.6</c:v>
                </c:pt>
                <c:pt idx="3">
                  <c:v>0.5667752442996743</c:v>
                </c:pt>
                <c:pt idx="4">
                  <c:v>0.66917293233082709</c:v>
                </c:pt>
                <c:pt idx="5">
                  <c:v>0.63274336283185839</c:v>
                </c:pt>
                <c:pt idx="6">
                  <c:v>0.55594405594405594</c:v>
                </c:pt>
                <c:pt idx="7">
                  <c:v>0.58914728682170547</c:v>
                </c:pt>
                <c:pt idx="8">
                  <c:v>0.66431095406360419</c:v>
                </c:pt>
                <c:pt idx="9">
                  <c:v>0.65217391304347827</c:v>
                </c:pt>
                <c:pt idx="10">
                  <c:v>0.63035019455252916</c:v>
                </c:pt>
                <c:pt idx="11">
                  <c:v>0.53281853281853286</c:v>
                </c:pt>
                <c:pt idx="12">
                  <c:v>0.60617760617760619</c:v>
                </c:pt>
                <c:pt idx="13">
                  <c:v>0.61165048543689315</c:v>
                </c:pt>
                <c:pt idx="14">
                  <c:v>0.5962264150943396</c:v>
                </c:pt>
                <c:pt idx="15">
                  <c:v>0.56000000000000005</c:v>
                </c:pt>
                <c:pt idx="16">
                  <c:v>0.52</c:v>
                </c:pt>
              </c:numCache>
            </c:numRef>
          </c:val>
          <c:extLst>
            <c:ext xmlns:c16="http://schemas.microsoft.com/office/drawing/2014/chart" uri="{C3380CC4-5D6E-409C-BE32-E72D297353CC}">
              <c16:uniqueId val="{00000000-DFB1-44E7-90FD-A5F99DC311B1}"/>
            </c:ext>
          </c:extLst>
        </c:ser>
        <c:dLbls>
          <c:showLegendKey val="0"/>
          <c:showVal val="0"/>
          <c:showCatName val="0"/>
          <c:showSerName val="0"/>
          <c:showPercent val="0"/>
          <c:showBubbleSize val="0"/>
        </c:dLbls>
        <c:gapWidth val="219"/>
        <c:overlap val="-27"/>
        <c:axId val="1546199983"/>
        <c:axId val="1"/>
      </c:barChart>
      <c:lineChart>
        <c:grouping val="standard"/>
        <c:varyColors val="0"/>
        <c:ser>
          <c:idx val="1"/>
          <c:order val="1"/>
          <c:tx>
            <c:strRef>
              <c:f>Sheet2!$C$3</c:f>
              <c:strCache>
                <c:ptCount val="1"/>
                <c:pt idx="0">
                  <c:v>HB Trajectory</c:v>
                </c:pt>
              </c:strCache>
            </c:strRef>
          </c:tx>
          <c:spPr>
            <a:ln w="28575" cap="rnd">
              <a:solidFill>
                <a:schemeClr val="accent2"/>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Sheet2!$C$4:$C$24</c:f>
              <c:numCache>
                <c:formatCode>General</c:formatCode>
                <c:ptCount val="21"/>
                <c:pt idx="9" formatCode="0%">
                  <c:v>0.6</c:v>
                </c:pt>
                <c:pt idx="10" formatCode="0%">
                  <c:v>0.62</c:v>
                </c:pt>
                <c:pt idx="11" formatCode="0%">
                  <c:v>0.63</c:v>
                </c:pt>
                <c:pt idx="12" formatCode="0%">
                  <c:v>0.65</c:v>
                </c:pt>
                <c:pt idx="13" formatCode="0%">
                  <c:v>0.68</c:v>
                </c:pt>
                <c:pt idx="14" formatCode="0%">
                  <c:v>0.7</c:v>
                </c:pt>
                <c:pt idx="15" formatCode="0%">
                  <c:v>0.7</c:v>
                </c:pt>
                <c:pt idx="16" formatCode="0%">
                  <c:v>0.72</c:v>
                </c:pt>
                <c:pt idx="17" formatCode="0%">
                  <c:v>0.75</c:v>
                </c:pt>
                <c:pt idx="18" formatCode="0%">
                  <c:v>0.74</c:v>
                </c:pt>
                <c:pt idx="19" formatCode="0%">
                  <c:v>0.77</c:v>
                </c:pt>
                <c:pt idx="20" formatCode="0%">
                  <c:v>0.8</c:v>
                </c:pt>
              </c:numCache>
            </c:numRef>
          </c:val>
          <c:smooth val="0"/>
          <c:extLst>
            <c:ext xmlns:c16="http://schemas.microsoft.com/office/drawing/2014/chart" uri="{C3380CC4-5D6E-409C-BE32-E72D297353CC}">
              <c16:uniqueId val="{00000001-DFB1-44E7-90FD-A5F99DC311B1}"/>
            </c:ext>
          </c:extLst>
        </c:ser>
        <c:ser>
          <c:idx val="2"/>
          <c:order val="2"/>
          <c:tx>
            <c:strRef>
              <c:f>Sheet2!$D$3</c:f>
              <c:strCache>
                <c:ptCount val="1"/>
                <c:pt idx="0">
                  <c:v>WG Target</c:v>
                </c:pt>
              </c:strCache>
            </c:strRef>
          </c:tx>
          <c:spPr>
            <a:ln w="28575" cap="rnd">
              <a:solidFill>
                <a:schemeClr val="accent3"/>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Sheet2!$D$4:$D$24</c:f>
              <c:numCache>
                <c:formatCode>0%</c:formatCode>
                <c:ptCount val="21"/>
                <c:pt idx="0">
                  <c:v>0.75</c:v>
                </c:pt>
                <c:pt idx="1">
                  <c:v>0.75</c:v>
                </c:pt>
                <c:pt idx="2">
                  <c:v>0.75</c:v>
                </c:pt>
                <c:pt idx="3">
                  <c:v>0.75</c:v>
                </c:pt>
                <c:pt idx="4">
                  <c:v>0.75</c:v>
                </c:pt>
                <c:pt idx="5">
                  <c:v>0.75</c:v>
                </c:pt>
                <c:pt idx="6">
                  <c:v>0.75</c:v>
                </c:pt>
                <c:pt idx="7">
                  <c:v>0.75</c:v>
                </c:pt>
                <c:pt idx="8">
                  <c:v>0.75</c:v>
                </c:pt>
                <c:pt idx="9">
                  <c:v>0.75</c:v>
                </c:pt>
                <c:pt idx="10">
                  <c:v>0.75</c:v>
                </c:pt>
                <c:pt idx="11">
                  <c:v>0.75</c:v>
                </c:pt>
                <c:pt idx="12">
                  <c:v>0.75</c:v>
                </c:pt>
                <c:pt idx="13">
                  <c:v>0.75</c:v>
                </c:pt>
                <c:pt idx="14">
                  <c:v>0.75</c:v>
                </c:pt>
                <c:pt idx="15">
                  <c:v>0.75</c:v>
                </c:pt>
                <c:pt idx="16">
                  <c:v>0.75</c:v>
                </c:pt>
                <c:pt idx="17">
                  <c:v>0.75</c:v>
                </c:pt>
                <c:pt idx="18">
                  <c:v>0.75</c:v>
                </c:pt>
                <c:pt idx="19">
                  <c:v>0.75</c:v>
                </c:pt>
                <c:pt idx="20">
                  <c:v>0.75</c:v>
                </c:pt>
              </c:numCache>
            </c:numRef>
          </c:val>
          <c:smooth val="0"/>
          <c:extLst>
            <c:ext xmlns:c16="http://schemas.microsoft.com/office/drawing/2014/chart" uri="{C3380CC4-5D6E-409C-BE32-E72D297353CC}">
              <c16:uniqueId val="{00000002-DFB1-44E7-90FD-A5F99DC311B1}"/>
            </c:ext>
          </c:extLst>
        </c:ser>
        <c:ser>
          <c:idx val="3"/>
          <c:order val="3"/>
          <c:tx>
            <c:strRef>
              <c:f>Sheet2!$E$3</c:f>
              <c:strCache>
                <c:ptCount val="1"/>
                <c:pt idx="0">
                  <c:v>TI Target</c:v>
                </c:pt>
              </c:strCache>
            </c:strRef>
          </c:tx>
          <c:spPr>
            <a:ln w="28575" cap="rnd">
              <a:solidFill>
                <a:schemeClr val="accent4"/>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Sheet2!$E$4:$E$24</c:f>
              <c:numCache>
                <c:formatCode>0%</c:formatCode>
                <c:ptCount val="21"/>
                <c:pt idx="0">
                  <c:v>0.6</c:v>
                </c:pt>
                <c:pt idx="1">
                  <c:v>0.6</c:v>
                </c:pt>
                <c:pt idx="2">
                  <c:v>0.6</c:v>
                </c:pt>
                <c:pt idx="3">
                  <c:v>0.6</c:v>
                </c:pt>
                <c:pt idx="4">
                  <c:v>0.6</c:v>
                </c:pt>
                <c:pt idx="5">
                  <c:v>0.6</c:v>
                </c:pt>
                <c:pt idx="6">
                  <c:v>0.6</c:v>
                </c:pt>
                <c:pt idx="7">
                  <c:v>0.6</c:v>
                </c:pt>
                <c:pt idx="8">
                  <c:v>0.6</c:v>
                </c:pt>
                <c:pt idx="9">
                  <c:v>0.6</c:v>
                </c:pt>
                <c:pt idx="10">
                  <c:v>0.6</c:v>
                </c:pt>
                <c:pt idx="11">
                  <c:v>0.6</c:v>
                </c:pt>
                <c:pt idx="12">
                  <c:v>0.6</c:v>
                </c:pt>
                <c:pt idx="13">
                  <c:v>0.6</c:v>
                </c:pt>
                <c:pt idx="14">
                  <c:v>0.6</c:v>
                </c:pt>
                <c:pt idx="15">
                  <c:v>0.6</c:v>
                </c:pt>
                <c:pt idx="16">
                  <c:v>0.6</c:v>
                </c:pt>
                <c:pt idx="17">
                  <c:v>0.6</c:v>
                </c:pt>
                <c:pt idx="18">
                  <c:v>0.6</c:v>
                </c:pt>
                <c:pt idx="19">
                  <c:v>0.6</c:v>
                </c:pt>
                <c:pt idx="20">
                  <c:v>0.6</c:v>
                </c:pt>
              </c:numCache>
            </c:numRef>
          </c:val>
          <c:smooth val="0"/>
          <c:extLst>
            <c:ext xmlns:c16="http://schemas.microsoft.com/office/drawing/2014/chart" uri="{C3380CC4-5D6E-409C-BE32-E72D297353CC}">
              <c16:uniqueId val="{00000003-DFB1-44E7-90FD-A5F99DC311B1}"/>
            </c:ext>
          </c:extLst>
        </c:ser>
        <c:dLbls>
          <c:showLegendKey val="0"/>
          <c:showVal val="0"/>
          <c:showCatName val="0"/>
          <c:showSerName val="0"/>
          <c:showPercent val="0"/>
          <c:showBubbleSize val="0"/>
        </c:dLbls>
        <c:marker val="1"/>
        <c:smooth val="0"/>
        <c:axId val="1546199983"/>
        <c:axId val="1"/>
      </c:lineChart>
      <c:dateAx>
        <c:axId val="1546199983"/>
        <c:scaling>
          <c:orientation val="minMax"/>
        </c:scaling>
        <c:delete val="0"/>
        <c:axPos val="b"/>
        <c:numFmt formatCode="mmm\ yyyy"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
        <c:crosses val="autoZero"/>
        <c:auto val="1"/>
        <c:lblOffset val="100"/>
        <c:baseTimeUnit val="months"/>
      </c:dateAx>
      <c:valAx>
        <c:axId val="1"/>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6199983"/>
        <c:crosses val="autoZero"/>
        <c:crossBetween val="between"/>
        <c:majorUnit val="0.2"/>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b="0" i="0" u="none" strike="noStrike" kern="1200" baseline="0">
                <a:solidFill>
                  <a:schemeClr val="dk1">
                    <a:lumMod val="65000"/>
                    <a:lumOff val="35000"/>
                  </a:schemeClr>
                </a:solidFill>
                <a:effectLst/>
                <a:latin typeface="+mn-lt"/>
                <a:ea typeface="+mn-ea"/>
                <a:cs typeface="+mn-cs"/>
              </a:defRPr>
            </a:pPr>
            <a:r>
              <a:rPr lang="en-GB"/>
              <a:t>SBU Individual Sevice Group Satisfaction Scores</a:t>
            </a:r>
          </a:p>
        </c:rich>
      </c:tx>
      <c:overlay val="0"/>
      <c:spPr>
        <a:noFill/>
        <a:ln>
          <a:noFill/>
        </a:ln>
        <a:effectLst/>
      </c:spPr>
      <c:txPr>
        <a:bodyPr rot="0" spcFirstLastPara="1" vertOverflow="ellipsis" vert="horz" wrap="square" anchor="ctr" anchorCtr="1"/>
        <a:lstStyle/>
        <a:p>
          <a:pPr>
            <a:defRPr b="0" i="0" u="none" strike="noStrike" kern="1200" baseline="0">
              <a:solidFill>
                <a:schemeClr val="dk1">
                  <a:lumMod val="65000"/>
                  <a:lumOff val="35000"/>
                </a:schemeClr>
              </a:solidFill>
              <a:effectLst/>
              <a:latin typeface="+mn-lt"/>
              <a:ea typeface="+mn-ea"/>
              <a:cs typeface="+mn-cs"/>
            </a:defRPr>
          </a:pPr>
          <a:endParaRPr lang="en-US"/>
        </a:p>
      </c:txPr>
    </c:title>
    <c:autoTitleDeleted val="0"/>
    <c:plotArea>
      <c:layout/>
      <c:barChart>
        <c:barDir val="col"/>
        <c:grouping val="clustered"/>
        <c:varyColors val="0"/>
        <c:ser>
          <c:idx val="0"/>
          <c:order val="0"/>
          <c:tx>
            <c:strRef>
              <c:f>'SG Satisfaction Scores'!$B$1</c:f>
              <c:strCache>
                <c:ptCount val="1"/>
                <c:pt idx="0">
                  <c:v>Dec-25</c:v>
                </c:pt>
              </c:strCache>
            </c:strRef>
          </c:tx>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'SG Satisfaction Scores'!$A$2:$A$4</c:f>
              <c:strCache>
                <c:ptCount val="3"/>
                <c:pt idx="0">
                  <c:v>NPT/Sing</c:v>
                </c:pt>
                <c:pt idx="1">
                  <c:v>Morriston</c:v>
                </c:pt>
                <c:pt idx="2">
                  <c:v>PC&amp;T</c:v>
                </c:pt>
              </c:strCache>
            </c:strRef>
          </c:cat>
          <c:val>
            <c:numRef>
              <c:f>'SG Satisfaction Scores'!$B$2:$B$4</c:f>
              <c:numCache>
                <c:formatCode>0%</c:formatCode>
                <c:ptCount val="3"/>
                <c:pt idx="0">
                  <c:v>0.93</c:v>
                </c:pt>
                <c:pt idx="1">
                  <c:v>0.91</c:v>
                </c:pt>
                <c:pt idx="2">
                  <c:v>0.94</c:v>
                </c:pt>
              </c:numCache>
            </c:numRef>
          </c:val>
          <c:extLst>
            <c:ext xmlns:c16="http://schemas.microsoft.com/office/drawing/2014/chart" uri="{C3380CC4-5D6E-409C-BE32-E72D297353CC}">
              <c16:uniqueId val="{00000000-835C-426C-8AC9-35B006477B80}"/>
            </c:ext>
          </c:extLst>
        </c:ser>
        <c:dLbls>
          <c:dLblPos val="inEnd"/>
          <c:showLegendKey val="0"/>
          <c:showVal val="1"/>
          <c:showCatName val="0"/>
          <c:showSerName val="0"/>
          <c:showPercent val="0"/>
          <c:showBubbleSize val="0"/>
        </c:dLbls>
        <c:gapWidth val="41"/>
        <c:axId val="1188815951"/>
        <c:axId val="1188821231"/>
      </c:barChart>
      <c:catAx>
        <c:axId val="1188815951"/>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effectLst/>
                <a:latin typeface="+mn-lt"/>
                <a:ea typeface="+mn-ea"/>
                <a:cs typeface="+mn-cs"/>
              </a:defRPr>
            </a:pPr>
            <a:endParaRPr lang="en-US"/>
          </a:p>
        </c:txPr>
        <c:crossAx val="1188821231"/>
        <c:crosses val="autoZero"/>
        <c:auto val="1"/>
        <c:lblAlgn val="ctr"/>
        <c:lblOffset val="100"/>
        <c:noMultiLvlLbl val="0"/>
      </c:catAx>
      <c:valAx>
        <c:axId val="1188821231"/>
        <c:scaling>
          <c:orientation val="minMax"/>
          <c:max val="1"/>
        </c:scaling>
        <c:delete val="1"/>
        <c:axPos val="l"/>
        <c:numFmt formatCode="0%" sourceLinked="1"/>
        <c:majorTickMark val="none"/>
        <c:minorTickMark val="none"/>
        <c:tickLblPos val="nextTo"/>
        <c:crossAx val="1188815951"/>
        <c:crosses val="autoZero"/>
        <c:crossBetween val="between"/>
      </c:valAx>
      <c:spPr>
        <a:noFill/>
        <a:ln>
          <a:noFill/>
        </a:ln>
        <a:effectLst/>
      </c:spPr>
    </c:plotArea>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b="0" i="0" u="none" strike="noStrike" kern="1200" baseline="0">
                <a:solidFill>
                  <a:schemeClr val="dk1">
                    <a:lumMod val="65000"/>
                    <a:lumOff val="35000"/>
                  </a:schemeClr>
                </a:solidFill>
                <a:effectLst/>
                <a:latin typeface="+mn-lt"/>
                <a:ea typeface="+mn-ea"/>
                <a:cs typeface="+mn-cs"/>
              </a:defRPr>
            </a:pPr>
            <a:r>
              <a:rPr lang="en-US"/>
              <a:t>Overall Satisfaction Score</a:t>
            </a:r>
          </a:p>
        </c:rich>
      </c:tx>
      <c:overlay val="0"/>
      <c:spPr>
        <a:noFill/>
        <a:ln>
          <a:noFill/>
        </a:ln>
        <a:effectLst/>
      </c:spPr>
      <c:txPr>
        <a:bodyPr rot="0" spcFirstLastPara="1" vertOverflow="ellipsis" vert="horz" wrap="square" anchor="ctr" anchorCtr="1"/>
        <a:lstStyle/>
        <a:p>
          <a:pPr>
            <a:defRPr b="0" i="0" u="none" strike="noStrike" kern="1200" baseline="0">
              <a:solidFill>
                <a:schemeClr val="dk1">
                  <a:lumMod val="65000"/>
                  <a:lumOff val="35000"/>
                </a:schemeClr>
              </a:solidFill>
              <a:effectLst/>
              <a:latin typeface="+mn-lt"/>
              <a:ea typeface="+mn-ea"/>
              <a:cs typeface="+mn-cs"/>
            </a:defRPr>
          </a:pPr>
          <a:endParaRPr lang="en-US"/>
        </a:p>
      </c:txPr>
    </c:title>
    <c:autoTitleDeleted val="0"/>
    <c:plotArea>
      <c:layout>
        <c:manualLayout>
          <c:layoutTarget val="inner"/>
          <c:xMode val="edge"/>
          <c:yMode val="edge"/>
          <c:x val="3.5953281820980912E-2"/>
          <c:y val="0.20356481481481481"/>
          <c:w val="0.93888888888888888"/>
          <c:h val="0.69866542723826186"/>
        </c:manualLayout>
      </c:layout>
      <c:barChart>
        <c:barDir val="col"/>
        <c:grouping val="clustered"/>
        <c:varyColors val="0"/>
        <c:ser>
          <c:idx val="0"/>
          <c:order val="0"/>
          <c:tx>
            <c:strRef>
              <c:f>'Satisfaction score'!$A$2</c:f>
              <c:strCache>
                <c:ptCount val="1"/>
                <c:pt idx="0">
                  <c:v>2025</c:v>
                </c:pt>
              </c:strCache>
            </c:strRef>
          </c:tx>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'Satisfaction score'!$B$1:$H$1</c:f>
              <c:strCache>
                <c:ptCount val="7"/>
                <c:pt idx="0">
                  <c:v>June</c:v>
                </c:pt>
                <c:pt idx="1">
                  <c:v>July</c:v>
                </c:pt>
                <c:pt idx="2">
                  <c:v>August</c:v>
                </c:pt>
                <c:pt idx="3">
                  <c:v>September</c:v>
                </c:pt>
                <c:pt idx="4">
                  <c:v>October</c:v>
                </c:pt>
                <c:pt idx="5">
                  <c:v>November </c:v>
                </c:pt>
                <c:pt idx="6">
                  <c:v>December</c:v>
                </c:pt>
              </c:strCache>
            </c:strRef>
          </c:cat>
          <c:val>
            <c:numRef>
              <c:f>'Satisfaction score'!$B$2:$H$2</c:f>
              <c:numCache>
                <c:formatCode>0%</c:formatCode>
                <c:ptCount val="7"/>
                <c:pt idx="0">
                  <c:v>0.92</c:v>
                </c:pt>
                <c:pt idx="1">
                  <c:v>0.93</c:v>
                </c:pt>
                <c:pt idx="2">
                  <c:v>0.92</c:v>
                </c:pt>
                <c:pt idx="3">
                  <c:v>0.92</c:v>
                </c:pt>
                <c:pt idx="4">
                  <c:v>0.92</c:v>
                </c:pt>
                <c:pt idx="5">
                  <c:v>0.92</c:v>
                </c:pt>
                <c:pt idx="6">
                  <c:v>0.93</c:v>
                </c:pt>
              </c:numCache>
            </c:numRef>
          </c:val>
          <c:extLst>
            <c:ext xmlns:c16="http://schemas.microsoft.com/office/drawing/2014/chart" uri="{C3380CC4-5D6E-409C-BE32-E72D297353CC}">
              <c16:uniqueId val="{00000000-B169-4425-9309-4B5672CB191A}"/>
            </c:ext>
          </c:extLst>
        </c:ser>
        <c:dLbls>
          <c:dLblPos val="inEnd"/>
          <c:showLegendKey val="0"/>
          <c:showVal val="1"/>
          <c:showCatName val="0"/>
          <c:showSerName val="0"/>
          <c:showPercent val="0"/>
          <c:showBubbleSize val="0"/>
        </c:dLbls>
        <c:gapWidth val="41"/>
        <c:axId val="177612383"/>
        <c:axId val="177613343"/>
      </c:barChart>
      <c:catAx>
        <c:axId val="177612383"/>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65000"/>
                    <a:lumOff val="35000"/>
                  </a:schemeClr>
                </a:solidFill>
                <a:effectLst/>
                <a:latin typeface="+mn-lt"/>
                <a:ea typeface="+mn-ea"/>
                <a:cs typeface="+mn-cs"/>
              </a:defRPr>
            </a:pPr>
            <a:endParaRPr lang="en-US"/>
          </a:p>
        </c:txPr>
        <c:crossAx val="177613343"/>
        <c:crosses val="autoZero"/>
        <c:auto val="1"/>
        <c:lblAlgn val="ctr"/>
        <c:lblOffset val="100"/>
        <c:noMultiLvlLbl val="0"/>
      </c:catAx>
      <c:valAx>
        <c:axId val="177613343"/>
        <c:scaling>
          <c:orientation val="minMax"/>
          <c:max val="1"/>
        </c:scaling>
        <c:delete val="1"/>
        <c:axPos val="l"/>
        <c:numFmt formatCode="0%" sourceLinked="1"/>
        <c:majorTickMark val="none"/>
        <c:minorTickMark val="none"/>
        <c:tickLblPos val="nextTo"/>
        <c:crossAx val="177612383"/>
        <c:crosses val="autoZero"/>
        <c:crossBetween val="between"/>
      </c:valAx>
      <c:spPr>
        <a:noFill/>
        <a:ln>
          <a:noFill/>
        </a:ln>
        <a:effectLst/>
      </c:spPr>
    </c:plotArea>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cap="all" spc="50" baseline="0">
                <a:solidFill>
                  <a:schemeClr val="tx1">
                    <a:lumMod val="65000"/>
                    <a:lumOff val="35000"/>
                  </a:schemeClr>
                </a:solidFill>
                <a:latin typeface="+mn-lt"/>
                <a:ea typeface="+mn-ea"/>
                <a:cs typeface="+mn-cs"/>
              </a:defRPr>
            </a:pPr>
            <a:r>
              <a:rPr lang="en-US" sz="1600"/>
              <a:t>Ward/cLINIC'S 100% FEEDBACK &amp; NUMBER OF RESPONSES</a:t>
            </a:r>
          </a:p>
        </c:rich>
      </c:tx>
      <c:layout>
        <c:manualLayout>
          <c:xMode val="edge"/>
          <c:yMode val="edge"/>
          <c:x val="0.12700075861547822"/>
          <c:y val="3.2407407407407406E-2"/>
        </c:manualLayout>
      </c:layout>
      <c:overlay val="0"/>
      <c:spPr>
        <a:noFill/>
        <a:ln>
          <a:noFill/>
        </a:ln>
        <a:effectLst/>
      </c:spPr>
      <c:txPr>
        <a:bodyPr rot="0" spcFirstLastPara="1" vertOverflow="ellipsis" vert="horz" wrap="square" anchor="ctr" anchorCtr="1"/>
        <a:lstStyle/>
        <a:p>
          <a:pPr>
            <a:defRPr sz="1800" b="1" i="0" u="none" strike="noStrike" kern="1200" cap="all" spc="50" baseline="0">
              <a:solidFill>
                <a:schemeClr val="tx1">
                  <a:lumMod val="65000"/>
                  <a:lumOff val="35000"/>
                </a:schemeClr>
              </a:solidFill>
              <a:latin typeface="+mn-lt"/>
              <a:ea typeface="+mn-ea"/>
              <a:cs typeface="+mn-cs"/>
            </a:defRPr>
          </a:pPr>
          <a:endParaRPr lang="en-US"/>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9247594050743655E-2"/>
          <c:y val="0.19430555555555556"/>
          <c:w val="0.90297462817147855"/>
          <c:h val="0.54609543598716825"/>
        </c:manualLayout>
      </c:layout>
      <c:bar3DChart>
        <c:barDir val="col"/>
        <c:grouping val="clustered"/>
        <c:varyColors val="0"/>
        <c:ser>
          <c:idx val="0"/>
          <c:order val="0"/>
          <c:tx>
            <c:strRef>
              <c:f>'100% Scores'!$B$1</c:f>
              <c:strCache>
                <c:ptCount val="1"/>
                <c:pt idx="0">
                  <c:v>Number of responses</c:v>
                </c:pt>
              </c:strCache>
            </c:strRef>
          </c:tx>
          <c:spPr>
            <a:gradFill>
              <a:gsLst>
                <a:gs pos="100000">
                  <a:schemeClr val="accent1">
                    <a:alpha val="0"/>
                  </a:schemeClr>
                </a:gs>
                <a:gs pos="50000">
                  <a:schemeClr val="accent1"/>
                </a:gs>
              </a:gsLst>
              <a:lin ang="5400000" scaled="0"/>
            </a:gradFill>
            <a:ln>
              <a:noFill/>
            </a:ln>
            <a:effectLst/>
            <a:sp3d/>
          </c:spPr>
          <c:invertIfNegative val="0"/>
          <c:dLbls>
            <c:dLbl>
              <c:idx val="0"/>
              <c:layout>
                <c:manualLayout>
                  <c:x val="2.7777777777777779E-3"/>
                  <c:y val="0.10185185185185185"/>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D890-48FB-9F80-697CE7041639}"/>
                </c:ext>
              </c:extLst>
            </c:dLbl>
            <c:dLbl>
              <c:idx val="1"/>
              <c:layout>
                <c:manualLayout>
                  <c:x val="6.9444444444443938E-3"/>
                  <c:y val="0.1111111111111110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7.2555555555555554E-2"/>
                      <c:h val="7.4004811898512685E-2"/>
                    </c:manualLayout>
                  </c15:layout>
                </c:ext>
                <c:ext xmlns:c16="http://schemas.microsoft.com/office/drawing/2014/chart" uri="{C3380CC4-5D6E-409C-BE32-E72D297353CC}">
                  <c16:uniqueId val="{00000001-D890-48FB-9F80-697CE7041639}"/>
                </c:ext>
              </c:extLst>
            </c:dLbl>
            <c:dLbl>
              <c:idx val="2"/>
              <c:layout>
                <c:manualLayout>
                  <c:x val="2.7777777777777779E-3"/>
                  <c:y val="0.1111111111111111"/>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D890-48FB-9F80-697CE7041639}"/>
                </c:ext>
              </c:extLst>
            </c:dLbl>
            <c:dLbl>
              <c:idx val="3"/>
              <c:layout>
                <c:manualLayout>
                  <c:x val="2.7777777777777779E-3"/>
                  <c:y val="8.796296296296296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D890-48FB-9F80-697CE7041639}"/>
                </c:ext>
              </c:extLst>
            </c:dLbl>
            <c:dLbl>
              <c:idx val="4"/>
              <c:layout>
                <c:manualLayout>
                  <c:x val="2.7777777777777779E-3"/>
                  <c:y val="0.10185185185185185"/>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D890-48FB-9F80-697CE7041639}"/>
                </c:ext>
              </c:extLst>
            </c:dLbl>
            <c:dLbl>
              <c:idx val="5"/>
              <c:layout>
                <c:manualLayout>
                  <c:x val="2.7777777777778798E-3"/>
                  <c:y val="0.10185185185185185"/>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D890-48FB-9F80-697CE7041639}"/>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'100% Scores'!$A$2:$A$7</c:f>
              <c:strCache>
                <c:ptCount val="6"/>
                <c:pt idx="0">
                  <c:v>Sarcoma Clinic</c:v>
                </c:pt>
                <c:pt idx="1">
                  <c:v>Day Surgery Unit</c:v>
                </c:pt>
                <c:pt idx="2">
                  <c:v>DXA</c:v>
                </c:pt>
                <c:pt idx="3">
                  <c:v>Endoscopy Unit - NPTH</c:v>
                </c:pt>
                <c:pt idx="4">
                  <c:v>Ward 20 (Postnatal)</c:v>
                </c:pt>
                <c:pt idx="5">
                  <c:v>Plastic Surgery Treatment Centre</c:v>
                </c:pt>
              </c:strCache>
            </c:strRef>
          </c:cat>
          <c:val>
            <c:numRef>
              <c:f>'100% Scores'!$B$2:$B$7</c:f>
              <c:numCache>
                <c:formatCode>General</c:formatCode>
                <c:ptCount val="6"/>
                <c:pt idx="0">
                  <c:v>24</c:v>
                </c:pt>
                <c:pt idx="1">
                  <c:v>25</c:v>
                </c:pt>
                <c:pt idx="2">
                  <c:v>23</c:v>
                </c:pt>
                <c:pt idx="3">
                  <c:v>40</c:v>
                </c:pt>
                <c:pt idx="4">
                  <c:v>28</c:v>
                </c:pt>
                <c:pt idx="5">
                  <c:v>26</c:v>
                </c:pt>
              </c:numCache>
            </c:numRef>
          </c:val>
          <c:extLst>
            <c:ext xmlns:c16="http://schemas.microsoft.com/office/drawing/2014/chart" uri="{C3380CC4-5D6E-409C-BE32-E72D297353CC}">
              <c16:uniqueId val="{00000006-D890-48FB-9F80-697CE7041639}"/>
            </c:ext>
          </c:extLst>
        </c:ser>
        <c:dLbls>
          <c:showLegendKey val="0"/>
          <c:showVal val="1"/>
          <c:showCatName val="0"/>
          <c:showSerName val="0"/>
          <c:showPercent val="0"/>
          <c:showBubbleSize val="0"/>
        </c:dLbls>
        <c:gapWidth val="150"/>
        <c:gapDepth val="0"/>
        <c:shape val="box"/>
        <c:axId val="2027106047"/>
        <c:axId val="2027098847"/>
        <c:axId val="0"/>
      </c:bar3DChart>
      <c:catAx>
        <c:axId val="2027106047"/>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2027098847"/>
        <c:crosses val="autoZero"/>
        <c:auto val="1"/>
        <c:lblAlgn val="ctr"/>
        <c:lblOffset val="100"/>
        <c:noMultiLvlLbl val="0"/>
      </c:catAx>
      <c:valAx>
        <c:axId val="2027098847"/>
        <c:scaling>
          <c:orientation val="minMax"/>
        </c:scaling>
        <c:delete val="0"/>
        <c:axPos val="l"/>
        <c:majorGridlines>
          <c:spPr>
            <a:ln w="9525" cap="flat" cmpd="sng" algn="ctr">
              <a:solidFill>
                <a:schemeClr val="tx1">
                  <a:lumMod val="5000"/>
                  <a:lumOff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27106047"/>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GB"/>
              <a:t>Ward/Clinics</a:t>
            </a:r>
            <a:r>
              <a:rPr lang="en-GB" baseline="0"/>
              <a:t> with the lowest % feedback</a:t>
            </a:r>
            <a:endParaRPr lang="en-GB"/>
          </a:p>
        </c:rich>
      </c:tx>
      <c:layout>
        <c:manualLayout>
          <c:xMode val="edge"/>
          <c:yMode val="edge"/>
          <c:x val="8.7948312236286921E-2"/>
          <c:y val="3.4582397131956155E-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clustered"/>
        <c:varyColors val="0"/>
        <c:ser>
          <c:idx val="0"/>
          <c:order val="0"/>
          <c:tx>
            <c:strRef>
              <c:f>'Lowest scores'!$B$4</c:f>
              <c:strCache>
                <c:ptCount val="1"/>
                <c:pt idx="0">
                  <c:v>Total Responses</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dLbl>
              <c:idx val="0"/>
              <c:layout>
                <c:manualLayout>
                  <c:x val="-1.0548523206751079E-2"/>
                  <c:y val="1.283697047496782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173-4858-9949-B2A6AC6CCA06}"/>
                </c:ext>
              </c:extLst>
            </c:dLbl>
            <c:dLbl>
              <c:idx val="2"/>
              <c:layout>
                <c:manualLayout>
                  <c:x val="0"/>
                  <c:y val="1.283697047496790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173-4858-9949-B2A6AC6CCA06}"/>
                </c:ext>
              </c:extLst>
            </c:dLbl>
            <c:dLbl>
              <c:idx val="3"/>
              <c:layout>
                <c:manualLayout>
                  <c:x val="-2.6371308016877636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5173-4858-9949-B2A6AC6CCA06}"/>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'Lowest scores'!$A$5:$A$10</c:f>
              <c:strCache>
                <c:ptCount val="6"/>
                <c:pt idx="0">
                  <c:v>Acute Medical Unit – Assessment</c:v>
                </c:pt>
                <c:pt idx="1">
                  <c:v>Emergency Department</c:v>
                </c:pt>
                <c:pt idx="2">
                  <c:v>Antenatal Clinic - Singleton</c:v>
                </c:pt>
                <c:pt idx="3">
                  <c:v>Gynaecology Outpatients Dept</c:v>
                </c:pt>
                <c:pt idx="4">
                  <c:v>Paediatric Assessment Unit</c:v>
                </c:pt>
                <c:pt idx="5">
                  <c:v>Theatre Admissions Unit</c:v>
                </c:pt>
              </c:strCache>
            </c:strRef>
          </c:cat>
          <c:val>
            <c:numRef>
              <c:f>'Lowest scores'!$B$5:$B$10</c:f>
              <c:numCache>
                <c:formatCode>General</c:formatCode>
                <c:ptCount val="6"/>
                <c:pt idx="0">
                  <c:v>36</c:v>
                </c:pt>
                <c:pt idx="1">
                  <c:v>272</c:v>
                </c:pt>
                <c:pt idx="2">
                  <c:v>18</c:v>
                </c:pt>
                <c:pt idx="3">
                  <c:v>118</c:v>
                </c:pt>
                <c:pt idx="4">
                  <c:v>12</c:v>
                </c:pt>
                <c:pt idx="5">
                  <c:v>10</c:v>
                </c:pt>
              </c:numCache>
            </c:numRef>
          </c:val>
          <c:extLst>
            <c:ext xmlns:c16="http://schemas.microsoft.com/office/drawing/2014/chart" uri="{C3380CC4-5D6E-409C-BE32-E72D297353CC}">
              <c16:uniqueId val="{00000003-5173-4858-9949-B2A6AC6CCA06}"/>
            </c:ext>
          </c:extLst>
        </c:ser>
        <c:dLbls>
          <c:showLegendKey val="0"/>
          <c:showVal val="0"/>
          <c:showCatName val="0"/>
          <c:showSerName val="0"/>
          <c:showPercent val="0"/>
          <c:showBubbleSize val="0"/>
        </c:dLbls>
        <c:gapWidth val="269"/>
        <c:overlap val="-27"/>
        <c:axId val="2111923247"/>
        <c:axId val="2111924687"/>
      </c:barChart>
      <c:lineChart>
        <c:grouping val="standard"/>
        <c:varyColors val="0"/>
        <c:ser>
          <c:idx val="1"/>
          <c:order val="1"/>
          <c:tx>
            <c:strRef>
              <c:f>'Lowest scores'!$C$4</c:f>
              <c:strCache>
                <c:ptCount val="1"/>
                <c:pt idx="0">
                  <c:v>% Poor</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dLbls>
            <c:dLbl>
              <c:idx val="0"/>
              <c:layout>
                <c:manualLayout>
                  <c:x val="-6.8565400843881893E-2"/>
                  <c:y val="-2.139495079161325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5173-4858-9949-B2A6AC6CCA06}"/>
                </c:ext>
              </c:extLst>
            </c:dLbl>
            <c:dLbl>
              <c:idx val="1"/>
              <c:layout>
                <c:manualLayout>
                  <c:x val="-9.2299578059071755E-2"/>
                  <c:y val="-4.706889174154899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5173-4858-9949-B2A6AC6CCA06}"/>
                </c:ext>
              </c:extLst>
            </c:dLbl>
            <c:dLbl>
              <c:idx val="2"/>
              <c:layout>
                <c:manualLayout>
                  <c:x val="-6.0654008438818567E-2"/>
                  <c:y val="-6.84638425331622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5173-4858-9949-B2A6AC6CCA06}"/>
                </c:ext>
              </c:extLst>
            </c:dLbl>
            <c:dLbl>
              <c:idx val="3"/>
              <c:layout>
                <c:manualLayout>
                  <c:x val="1.0548523206751054E-2"/>
                  <c:y val="-7.8447246673293925E-1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5173-4858-9949-B2A6AC6CCA06}"/>
                </c:ext>
              </c:extLst>
            </c:dLbl>
            <c:dLbl>
              <c:idx val="4"/>
              <c:layout>
                <c:manualLayout>
                  <c:x val="-1.3185654008438916E-2"/>
                  <c:y val="-5.562687205819426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5173-4858-9949-B2A6AC6CCA06}"/>
                </c:ext>
              </c:extLst>
            </c:dLbl>
            <c:dLbl>
              <c:idx val="5"/>
              <c:layout>
                <c:manualLayout>
                  <c:x val="2.6371308016875702E-3"/>
                  <c:y val="3.851091142490372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5173-4858-9949-B2A6AC6CCA0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FF0000"/>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'Lowest scores'!$A$5:$A$10</c:f>
              <c:strCache>
                <c:ptCount val="6"/>
                <c:pt idx="0">
                  <c:v>Acute Medical Unit – Assessment</c:v>
                </c:pt>
                <c:pt idx="1">
                  <c:v>Emergency Department</c:v>
                </c:pt>
                <c:pt idx="2">
                  <c:v>Antenatal Clinic - Singleton</c:v>
                </c:pt>
                <c:pt idx="3">
                  <c:v>Gynaecology Outpatients Dept</c:v>
                </c:pt>
                <c:pt idx="4">
                  <c:v>Paediatric Assessment Unit</c:v>
                </c:pt>
                <c:pt idx="5">
                  <c:v>Theatre Admissions Unit</c:v>
                </c:pt>
              </c:strCache>
            </c:strRef>
          </c:cat>
          <c:val>
            <c:numRef>
              <c:f>'Lowest scores'!$C$5:$C$10</c:f>
              <c:numCache>
                <c:formatCode>0%</c:formatCode>
                <c:ptCount val="6"/>
                <c:pt idx="0">
                  <c:v>0.19</c:v>
                </c:pt>
                <c:pt idx="1">
                  <c:v>0.21</c:v>
                </c:pt>
                <c:pt idx="2">
                  <c:v>0.17</c:v>
                </c:pt>
                <c:pt idx="3">
                  <c:v>0.15</c:v>
                </c:pt>
                <c:pt idx="4">
                  <c:v>0.17</c:v>
                </c:pt>
                <c:pt idx="5">
                  <c:v>0.2</c:v>
                </c:pt>
              </c:numCache>
            </c:numRef>
          </c:val>
          <c:smooth val="0"/>
          <c:extLst>
            <c:ext xmlns:c16="http://schemas.microsoft.com/office/drawing/2014/chart" uri="{C3380CC4-5D6E-409C-BE32-E72D297353CC}">
              <c16:uniqueId val="{0000000A-5173-4858-9949-B2A6AC6CCA06}"/>
            </c:ext>
          </c:extLst>
        </c:ser>
        <c:dLbls>
          <c:showLegendKey val="0"/>
          <c:showVal val="0"/>
          <c:showCatName val="0"/>
          <c:showSerName val="0"/>
          <c:showPercent val="0"/>
          <c:showBubbleSize val="0"/>
        </c:dLbls>
        <c:marker val="1"/>
        <c:smooth val="0"/>
        <c:axId val="2111922767"/>
        <c:axId val="2111925647"/>
      </c:lineChart>
      <c:catAx>
        <c:axId val="2111923247"/>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1924687"/>
        <c:crosses val="autoZero"/>
        <c:auto val="1"/>
        <c:lblAlgn val="ctr"/>
        <c:lblOffset val="100"/>
        <c:noMultiLvlLbl val="0"/>
      </c:catAx>
      <c:valAx>
        <c:axId val="2111924687"/>
        <c:scaling>
          <c:orientation val="minMax"/>
          <c:max val="3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1923247"/>
        <c:crosses val="autoZero"/>
        <c:crossBetween val="between"/>
      </c:valAx>
      <c:valAx>
        <c:axId val="2111925647"/>
        <c:scaling>
          <c:orientation val="minMax"/>
        </c:scaling>
        <c:delete val="0"/>
        <c:axPos val="r"/>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1922767"/>
        <c:crosses val="max"/>
        <c:crossBetween val="between"/>
      </c:valAx>
      <c:catAx>
        <c:axId val="2111922767"/>
        <c:scaling>
          <c:orientation val="minMax"/>
        </c:scaling>
        <c:delete val="1"/>
        <c:axPos val="b"/>
        <c:numFmt formatCode="General" sourceLinked="1"/>
        <c:majorTickMark val="none"/>
        <c:minorTickMark val="none"/>
        <c:tickLblPos val="nextTo"/>
        <c:crossAx val="2111925647"/>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4.9465338289150784E-2"/>
          <c:y val="7.3616502652106855E-2"/>
          <c:w val="0.93146227332766762"/>
          <c:h val="0.8028195115572575"/>
        </c:manualLayout>
      </c:layout>
      <c:barChart>
        <c:barDir val="col"/>
        <c:grouping val="stacked"/>
        <c:varyColors val="0"/>
        <c:ser>
          <c:idx val="59"/>
          <c:order val="59"/>
          <c:tx>
            <c:strRef>
              <c:f>'Table for graphs 25-26'!$A$61</c:f>
              <c:strCache>
                <c:ptCount val="1"/>
                <c:pt idx="0">
                  <c:v>- Reported 63 - 103 days All Sites</c:v>
                </c:pt>
              </c:strCache>
            </c:strRef>
          </c:tx>
          <c:spPr>
            <a:solidFill>
              <a:schemeClr val="accent1">
                <a:lumMod val="60000"/>
                <a:lumOff val="40000"/>
              </a:schemeClr>
            </a:solidFill>
            <a:ln w="31750">
              <a:solidFill>
                <a:srgbClr val="8DD1EF"/>
              </a:solidFill>
            </a:ln>
            <a:effectLst/>
          </c:spPr>
          <c:invertIfNegative val="0"/>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25-26'!$B$61:$DA$61</c:f>
              <c:numCache>
                <c:formatCode>0</c:formatCode>
                <c:ptCount val="104"/>
                <c:pt idx="0">
                  <c:v>129</c:v>
                </c:pt>
                <c:pt idx="1">
                  <c:v>140</c:v>
                </c:pt>
                <c:pt idx="2">
                  <c:v>147</c:v>
                </c:pt>
                <c:pt idx="3">
                  <c:v>136</c:v>
                </c:pt>
                <c:pt idx="4">
                  <c:v>161</c:v>
                </c:pt>
                <c:pt idx="5">
                  <c:v>171</c:v>
                </c:pt>
                <c:pt idx="6">
                  <c:v>153</c:v>
                </c:pt>
                <c:pt idx="7">
                  <c:v>168</c:v>
                </c:pt>
                <c:pt idx="8">
                  <c:v>154</c:v>
                </c:pt>
                <c:pt idx="9">
                  <c:v>154</c:v>
                </c:pt>
                <c:pt idx="10">
                  <c:v>138</c:v>
                </c:pt>
                <c:pt idx="11">
                  <c:v>151</c:v>
                </c:pt>
                <c:pt idx="12">
                  <c:v>154</c:v>
                </c:pt>
                <c:pt idx="13">
                  <c:v>174</c:v>
                </c:pt>
                <c:pt idx="14">
                  <c:v>185</c:v>
                </c:pt>
                <c:pt idx="15">
                  <c:v>172</c:v>
                </c:pt>
                <c:pt idx="16">
                  <c:v>198</c:v>
                </c:pt>
                <c:pt idx="17">
                  <c:v>174</c:v>
                </c:pt>
                <c:pt idx="18">
                  <c:v>178</c:v>
                </c:pt>
                <c:pt idx="19">
                  <c:v>180</c:v>
                </c:pt>
                <c:pt idx="20">
                  <c:v>194</c:v>
                </c:pt>
                <c:pt idx="21">
                  <c:v>221</c:v>
                </c:pt>
                <c:pt idx="22">
                  <c:v>235</c:v>
                </c:pt>
                <c:pt idx="23">
                  <c:v>254</c:v>
                </c:pt>
                <c:pt idx="24">
                  <c:v>259</c:v>
                </c:pt>
                <c:pt idx="25">
                  <c:v>255</c:v>
                </c:pt>
                <c:pt idx="26">
                  <c:v>258</c:v>
                </c:pt>
                <c:pt idx="27">
                  <c:v>222</c:v>
                </c:pt>
                <c:pt idx="28">
                  <c:v>210</c:v>
                </c:pt>
                <c:pt idx="29">
                  <c:v>242</c:v>
                </c:pt>
                <c:pt idx="30">
                  <c:v>229</c:v>
                </c:pt>
                <c:pt idx="31">
                  <c:v>232</c:v>
                </c:pt>
                <c:pt idx="32">
                  <c:v>179</c:v>
                </c:pt>
                <c:pt idx="33">
                  <c:v>193</c:v>
                </c:pt>
                <c:pt idx="34">
                  <c:v>201</c:v>
                </c:pt>
                <c:pt idx="35">
                  <c:v>214</c:v>
                </c:pt>
                <c:pt idx="36">
                  <c:v>192</c:v>
                </c:pt>
                <c:pt idx="37">
                  <c:v>236</c:v>
                </c:pt>
                <c:pt idx="38">
                  <c:v>268</c:v>
                </c:pt>
                <c:pt idx="39">
                  <c:v>285</c:v>
                </c:pt>
                <c:pt idx="40">
                  <c:v>255</c:v>
                </c:pt>
                <c:pt idx="41">
                  <c:v>194</c:v>
                </c:pt>
                <c:pt idx="42">
                  <c:v>191</c:v>
                </c:pt>
                <c:pt idx="43">
                  <c:v>171</c:v>
                </c:pt>
                <c:pt idx="44">
                  <c:v>156</c:v>
                </c:pt>
                <c:pt idx="45">
                  <c:v>147</c:v>
                </c:pt>
                <c:pt idx="46">
                  <c:v>147</c:v>
                </c:pt>
                <c:pt idx="47">
                  <c:v>124</c:v>
                </c:pt>
                <c:pt idx="48">
                  <c:v>112</c:v>
                </c:pt>
                <c:pt idx="49">
                  <c:v>126</c:v>
                </c:pt>
                <c:pt idx="50">
                  <c:v>129</c:v>
                </c:pt>
                <c:pt idx="51">
                  <c:v>135</c:v>
                </c:pt>
                <c:pt idx="52">
                  <c:v>125</c:v>
                </c:pt>
                <c:pt idx="53">
                  <c:v>143</c:v>
                </c:pt>
                <c:pt idx="54">
                  <c:v>170</c:v>
                </c:pt>
                <c:pt idx="55">
                  <c:v>230</c:v>
                </c:pt>
                <c:pt idx="56">
                  <c:v>214</c:v>
                </c:pt>
                <c:pt idx="57">
                  <c:v>187</c:v>
                </c:pt>
                <c:pt idx="58">
                  <c:v>210</c:v>
                </c:pt>
                <c:pt idx="59">
                  <c:v>213</c:v>
                </c:pt>
                <c:pt idx="60">
                  <c:v>207</c:v>
                </c:pt>
                <c:pt idx="61">
                  <c:v>197</c:v>
                </c:pt>
                <c:pt idx="62">
                  <c:v>198</c:v>
                </c:pt>
                <c:pt idx="63">
                  <c:v>177</c:v>
                </c:pt>
                <c:pt idx="64">
                  <c:v>170</c:v>
                </c:pt>
                <c:pt idx="65">
                  <c:v>191</c:v>
                </c:pt>
                <c:pt idx="66">
                  <c:v>168</c:v>
                </c:pt>
                <c:pt idx="67">
                  <c:v>182</c:v>
                </c:pt>
                <c:pt idx="68">
                  <c:v>173</c:v>
                </c:pt>
                <c:pt idx="69">
                  <c:v>200</c:v>
                </c:pt>
                <c:pt idx="70">
                  <c:v>187</c:v>
                </c:pt>
                <c:pt idx="71">
                  <c:v>198</c:v>
                </c:pt>
                <c:pt idx="72">
                  <c:v>196</c:v>
                </c:pt>
                <c:pt idx="73">
                  <c:v>212</c:v>
                </c:pt>
                <c:pt idx="74">
                  <c:v>246</c:v>
                </c:pt>
                <c:pt idx="75">
                  <c:v>254</c:v>
                </c:pt>
                <c:pt idx="76">
                  <c:v>254</c:v>
                </c:pt>
                <c:pt idx="77">
                  <c:v>239</c:v>
                </c:pt>
                <c:pt idx="78">
                  <c:v>260</c:v>
                </c:pt>
                <c:pt idx="79">
                  <c:v>275</c:v>
                </c:pt>
                <c:pt idx="80">
                  <c:v>258</c:v>
                </c:pt>
                <c:pt idx="81">
                  <c:v>269</c:v>
                </c:pt>
                <c:pt idx="82">
                  <c:v>249</c:v>
                </c:pt>
                <c:pt idx="83">
                  <c:v>235</c:v>
                </c:pt>
                <c:pt idx="84">
                  <c:v>220</c:v>
                </c:pt>
                <c:pt idx="85">
                  <c:v>198</c:v>
                </c:pt>
                <c:pt idx="86">
                  <c:v>206</c:v>
                </c:pt>
                <c:pt idx="87">
                  <c:v>203</c:v>
                </c:pt>
                <c:pt idx="88">
                  <c:v>211</c:v>
                </c:pt>
                <c:pt idx="89">
                  <c:v>195</c:v>
                </c:pt>
                <c:pt idx="90">
                  <c:v>231</c:v>
                </c:pt>
                <c:pt idx="91">
                  <c:v>254</c:v>
                </c:pt>
                <c:pt idx="92">
                  <c:v>0</c:v>
                </c:pt>
                <c:pt idx="93">
                  <c:v>0</c:v>
                </c:pt>
                <c:pt idx="94">
                  <c:v>0</c:v>
                </c:pt>
                <c:pt idx="95">
                  <c:v>0</c:v>
                </c:pt>
                <c:pt idx="96">
                  <c:v>0</c:v>
                </c:pt>
                <c:pt idx="97">
                  <c:v>0</c:v>
                </c:pt>
                <c:pt idx="98">
                  <c:v>0</c:v>
                </c:pt>
                <c:pt idx="99">
                  <c:v>0</c:v>
                </c:pt>
                <c:pt idx="100">
                  <c:v>0</c:v>
                </c:pt>
                <c:pt idx="101">
                  <c:v>0</c:v>
                </c:pt>
                <c:pt idx="102">
                  <c:v>0</c:v>
                </c:pt>
                <c:pt idx="103">
                  <c:v>0</c:v>
                </c:pt>
              </c:numCache>
            </c:numRef>
          </c:val>
          <c:extLst>
            <c:ext xmlns:c16="http://schemas.microsoft.com/office/drawing/2014/chart" uri="{C3380CC4-5D6E-409C-BE32-E72D297353CC}">
              <c16:uniqueId val="{00000000-705D-4F0A-A385-AB4DC8980013}"/>
            </c:ext>
          </c:extLst>
        </c:ser>
        <c:ser>
          <c:idx val="74"/>
          <c:order val="74"/>
          <c:tx>
            <c:strRef>
              <c:f>'Table for graphs 25-26'!$A$76</c:f>
              <c:strCache>
                <c:ptCount val="1"/>
                <c:pt idx="0">
                  <c:v>Reported &gt;103 days All Sites</c:v>
                </c:pt>
              </c:strCache>
            </c:strRef>
          </c:tx>
          <c:spPr>
            <a:solidFill>
              <a:schemeClr val="accent3">
                <a:lumMod val="20000"/>
                <a:lumOff val="80000"/>
              </a:schemeClr>
            </a:solidFill>
            <a:ln w="28575">
              <a:solidFill>
                <a:schemeClr val="accent3">
                  <a:lumMod val="40000"/>
                  <a:lumOff val="60000"/>
                </a:schemeClr>
              </a:solidFill>
            </a:ln>
            <a:effectLst/>
          </c:spPr>
          <c:invertIfNegative val="0"/>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25-26'!$B$76:$DA$76</c:f>
              <c:numCache>
                <c:formatCode>0</c:formatCode>
                <c:ptCount val="104"/>
                <c:pt idx="0">
                  <c:v>74</c:v>
                </c:pt>
                <c:pt idx="1">
                  <c:v>68</c:v>
                </c:pt>
                <c:pt idx="2">
                  <c:v>63</c:v>
                </c:pt>
                <c:pt idx="3">
                  <c:v>66</c:v>
                </c:pt>
                <c:pt idx="4">
                  <c:v>68</c:v>
                </c:pt>
                <c:pt idx="5">
                  <c:v>75</c:v>
                </c:pt>
                <c:pt idx="6">
                  <c:v>67</c:v>
                </c:pt>
                <c:pt idx="7">
                  <c:v>76</c:v>
                </c:pt>
                <c:pt idx="8">
                  <c:v>83</c:v>
                </c:pt>
                <c:pt idx="9">
                  <c:v>86</c:v>
                </c:pt>
                <c:pt idx="10">
                  <c:v>81</c:v>
                </c:pt>
                <c:pt idx="11">
                  <c:v>76</c:v>
                </c:pt>
                <c:pt idx="12">
                  <c:v>75</c:v>
                </c:pt>
                <c:pt idx="13">
                  <c:v>71</c:v>
                </c:pt>
                <c:pt idx="14">
                  <c:v>64</c:v>
                </c:pt>
                <c:pt idx="15">
                  <c:v>75</c:v>
                </c:pt>
                <c:pt idx="16">
                  <c:v>75</c:v>
                </c:pt>
                <c:pt idx="17">
                  <c:v>74</c:v>
                </c:pt>
                <c:pt idx="18">
                  <c:v>79</c:v>
                </c:pt>
                <c:pt idx="19">
                  <c:v>78</c:v>
                </c:pt>
                <c:pt idx="20">
                  <c:v>78</c:v>
                </c:pt>
                <c:pt idx="21">
                  <c:v>84</c:v>
                </c:pt>
                <c:pt idx="22">
                  <c:v>77</c:v>
                </c:pt>
                <c:pt idx="23">
                  <c:v>77</c:v>
                </c:pt>
                <c:pt idx="24">
                  <c:v>72</c:v>
                </c:pt>
                <c:pt idx="25">
                  <c:v>85</c:v>
                </c:pt>
                <c:pt idx="26">
                  <c:v>76</c:v>
                </c:pt>
                <c:pt idx="27">
                  <c:v>68</c:v>
                </c:pt>
                <c:pt idx="28">
                  <c:v>75</c:v>
                </c:pt>
                <c:pt idx="29">
                  <c:v>80</c:v>
                </c:pt>
                <c:pt idx="30">
                  <c:v>75</c:v>
                </c:pt>
                <c:pt idx="31">
                  <c:v>67</c:v>
                </c:pt>
                <c:pt idx="32">
                  <c:v>60</c:v>
                </c:pt>
                <c:pt idx="33">
                  <c:v>62</c:v>
                </c:pt>
                <c:pt idx="34">
                  <c:v>65</c:v>
                </c:pt>
                <c:pt idx="35">
                  <c:v>66</c:v>
                </c:pt>
                <c:pt idx="36">
                  <c:v>68</c:v>
                </c:pt>
                <c:pt idx="37">
                  <c:v>61</c:v>
                </c:pt>
                <c:pt idx="38">
                  <c:v>71</c:v>
                </c:pt>
                <c:pt idx="39">
                  <c:v>76</c:v>
                </c:pt>
                <c:pt idx="40">
                  <c:v>81</c:v>
                </c:pt>
                <c:pt idx="41">
                  <c:v>85</c:v>
                </c:pt>
                <c:pt idx="42">
                  <c:v>81</c:v>
                </c:pt>
                <c:pt idx="43">
                  <c:v>77</c:v>
                </c:pt>
                <c:pt idx="44">
                  <c:v>77</c:v>
                </c:pt>
                <c:pt idx="45">
                  <c:v>77</c:v>
                </c:pt>
                <c:pt idx="46">
                  <c:v>80</c:v>
                </c:pt>
                <c:pt idx="47">
                  <c:v>79</c:v>
                </c:pt>
                <c:pt idx="48">
                  <c:v>80</c:v>
                </c:pt>
                <c:pt idx="49">
                  <c:v>69</c:v>
                </c:pt>
                <c:pt idx="50">
                  <c:v>64</c:v>
                </c:pt>
                <c:pt idx="51">
                  <c:v>71</c:v>
                </c:pt>
                <c:pt idx="52">
                  <c:v>71</c:v>
                </c:pt>
                <c:pt idx="53">
                  <c:v>64</c:v>
                </c:pt>
                <c:pt idx="54">
                  <c:v>65</c:v>
                </c:pt>
                <c:pt idx="55">
                  <c:v>75</c:v>
                </c:pt>
                <c:pt idx="56">
                  <c:v>71</c:v>
                </c:pt>
                <c:pt idx="57">
                  <c:v>78</c:v>
                </c:pt>
                <c:pt idx="58">
                  <c:v>75</c:v>
                </c:pt>
                <c:pt idx="59">
                  <c:v>77</c:v>
                </c:pt>
                <c:pt idx="60">
                  <c:v>64</c:v>
                </c:pt>
                <c:pt idx="61">
                  <c:v>64</c:v>
                </c:pt>
                <c:pt idx="62">
                  <c:v>66</c:v>
                </c:pt>
                <c:pt idx="63">
                  <c:v>70</c:v>
                </c:pt>
                <c:pt idx="64">
                  <c:v>83</c:v>
                </c:pt>
                <c:pt idx="65">
                  <c:v>82</c:v>
                </c:pt>
                <c:pt idx="66">
                  <c:v>82</c:v>
                </c:pt>
                <c:pt idx="67">
                  <c:v>73</c:v>
                </c:pt>
                <c:pt idx="68">
                  <c:v>78</c:v>
                </c:pt>
                <c:pt idx="69">
                  <c:v>75</c:v>
                </c:pt>
                <c:pt idx="70">
                  <c:v>85</c:v>
                </c:pt>
                <c:pt idx="71">
                  <c:v>91</c:v>
                </c:pt>
                <c:pt idx="72">
                  <c:v>99</c:v>
                </c:pt>
                <c:pt idx="73">
                  <c:v>111</c:v>
                </c:pt>
                <c:pt idx="74">
                  <c:v>109</c:v>
                </c:pt>
                <c:pt idx="75">
                  <c:v>103</c:v>
                </c:pt>
                <c:pt idx="76">
                  <c:v>107</c:v>
                </c:pt>
                <c:pt idx="77">
                  <c:v>92</c:v>
                </c:pt>
                <c:pt idx="78">
                  <c:v>83</c:v>
                </c:pt>
                <c:pt idx="79">
                  <c:v>85</c:v>
                </c:pt>
                <c:pt idx="80">
                  <c:v>97</c:v>
                </c:pt>
                <c:pt idx="81">
                  <c:v>94</c:v>
                </c:pt>
                <c:pt idx="82">
                  <c:v>103</c:v>
                </c:pt>
                <c:pt idx="83">
                  <c:v>107</c:v>
                </c:pt>
                <c:pt idx="84">
                  <c:v>104</c:v>
                </c:pt>
                <c:pt idx="85">
                  <c:v>105</c:v>
                </c:pt>
                <c:pt idx="86">
                  <c:v>107</c:v>
                </c:pt>
                <c:pt idx="87">
                  <c:v>109</c:v>
                </c:pt>
                <c:pt idx="88">
                  <c:v>101</c:v>
                </c:pt>
                <c:pt idx="89">
                  <c:v>103</c:v>
                </c:pt>
                <c:pt idx="90">
                  <c:v>104</c:v>
                </c:pt>
                <c:pt idx="91">
                  <c:v>104</c:v>
                </c:pt>
                <c:pt idx="92">
                  <c:v>0</c:v>
                </c:pt>
                <c:pt idx="93">
                  <c:v>0</c:v>
                </c:pt>
                <c:pt idx="94">
                  <c:v>0</c:v>
                </c:pt>
                <c:pt idx="95">
                  <c:v>0</c:v>
                </c:pt>
                <c:pt idx="96">
                  <c:v>0</c:v>
                </c:pt>
                <c:pt idx="97">
                  <c:v>0</c:v>
                </c:pt>
                <c:pt idx="98">
                  <c:v>0</c:v>
                </c:pt>
                <c:pt idx="99">
                  <c:v>0</c:v>
                </c:pt>
                <c:pt idx="100">
                  <c:v>0</c:v>
                </c:pt>
                <c:pt idx="101">
                  <c:v>0</c:v>
                </c:pt>
                <c:pt idx="102">
                  <c:v>0</c:v>
                </c:pt>
                <c:pt idx="103">
                  <c:v>0</c:v>
                </c:pt>
              </c:numCache>
            </c:numRef>
          </c:val>
          <c:extLst>
            <c:ext xmlns:c16="http://schemas.microsoft.com/office/drawing/2014/chart" uri="{C3380CC4-5D6E-409C-BE32-E72D297353CC}">
              <c16:uniqueId val="{00000001-705D-4F0A-A385-AB4DC8980013}"/>
            </c:ext>
          </c:extLst>
        </c:ser>
        <c:dLbls>
          <c:showLegendKey val="0"/>
          <c:showVal val="0"/>
          <c:showCatName val="0"/>
          <c:showSerName val="0"/>
          <c:showPercent val="0"/>
          <c:showBubbleSize val="0"/>
        </c:dLbls>
        <c:gapWidth val="150"/>
        <c:overlap val="100"/>
        <c:axId val="545995631"/>
        <c:axId val="545998543"/>
        <c:extLst>
          <c:ext xmlns:c15="http://schemas.microsoft.com/office/drawing/2012/chart" uri="{02D57815-91ED-43cb-92C2-25804820EDAC}">
            <c15:filteredBarSeries>
              <c15:ser>
                <c:idx val="45"/>
                <c:order val="45"/>
                <c:tx>
                  <c:strRef>
                    <c:extLst>
                      <c:ext uri="{02D57815-91ED-43cb-92C2-25804820EDAC}">
                        <c15:formulaRef>
                          <c15:sqref>'Table for graphs 25-26'!$A$47</c15:sqref>
                        </c15:formulaRef>
                      </c:ext>
                    </c:extLst>
                    <c:strCache>
                      <c:ptCount val="1"/>
                      <c:pt idx="0">
                        <c:v>Acute Leukaemia - Reported 63 - 103 days</c:v>
                      </c:pt>
                    </c:strCache>
                  </c:strRef>
                </c:tx>
                <c:spPr>
                  <a:solidFill>
                    <a:schemeClr val="accent5">
                      <a:shade val="97000"/>
                    </a:schemeClr>
                  </a:solidFill>
                  <a:ln>
                    <a:noFill/>
                  </a:ln>
                  <a:effectLst/>
                </c:spPr>
                <c:invertIfNegative val="0"/>
                <c:cat>
                  <c:numRef>
                    <c:extLst>
                      <c:ex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c:ext uri="{02D57815-91ED-43cb-92C2-25804820EDAC}">
                        <c15:formulaRef>
                          <c15:sqref>'Table for graphs 25-26'!$B$47:$DA$47</c15:sqref>
                        </c15:formulaRef>
                      </c:ext>
                    </c:extLst>
                    <c:numCache>
                      <c:formatCode>0</c:formatCode>
                      <c:ptCount val="104"/>
                      <c:pt idx="0">
                        <c:v>0</c:v>
                      </c:pt>
                      <c:pt idx="1">
                        <c:v>0</c:v>
                      </c:pt>
                      <c:pt idx="2" formatCode="General">
                        <c:v>0</c:v>
                      </c:pt>
                      <c:pt idx="3" formatCode="General">
                        <c:v>0</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0</c:v>
                      </c:pt>
                      <c:pt idx="13" formatCode="General">
                        <c:v>0</c:v>
                      </c:pt>
                      <c:pt idx="14" formatCode="General">
                        <c:v>0</c:v>
                      </c:pt>
                      <c:pt idx="15" formatCode="General">
                        <c:v>0</c:v>
                      </c:pt>
                      <c:pt idx="16" formatCode="General">
                        <c:v>0</c:v>
                      </c:pt>
                      <c:pt idx="17" formatCode="General">
                        <c:v>0</c:v>
                      </c:pt>
                      <c:pt idx="18" formatCode="General">
                        <c:v>0</c:v>
                      </c:pt>
                      <c:pt idx="19" formatCode="General">
                        <c:v>0</c:v>
                      </c:pt>
                      <c:pt idx="20" formatCode="General">
                        <c:v>0</c:v>
                      </c:pt>
                      <c:pt idx="21" formatCode="General">
                        <c:v>0</c:v>
                      </c:pt>
                      <c:pt idx="22" formatCode="General">
                        <c:v>0</c:v>
                      </c:pt>
                      <c:pt idx="23" formatCode="General">
                        <c:v>0</c:v>
                      </c:pt>
                      <c:pt idx="24" formatCode="General">
                        <c:v>0</c:v>
                      </c:pt>
                      <c:pt idx="25" formatCode="General">
                        <c:v>0</c:v>
                      </c:pt>
                      <c:pt idx="26" formatCode="General">
                        <c:v>0</c:v>
                      </c:pt>
                      <c:pt idx="27" formatCode="General">
                        <c:v>0</c:v>
                      </c:pt>
                      <c:pt idx="28" formatCode="General">
                        <c:v>0</c:v>
                      </c:pt>
                      <c:pt idx="29" formatCode="General">
                        <c:v>0</c:v>
                      </c:pt>
                      <c:pt idx="30" formatCode="General">
                        <c:v>0</c:v>
                      </c:pt>
                      <c:pt idx="31" formatCode="General">
                        <c:v>0</c:v>
                      </c:pt>
                      <c:pt idx="32" formatCode="General">
                        <c:v>0</c:v>
                      </c:pt>
                      <c:pt idx="33" formatCode="General">
                        <c:v>0</c:v>
                      </c:pt>
                      <c:pt idx="34" formatCode="General">
                        <c:v>0</c:v>
                      </c:pt>
                      <c:pt idx="35" formatCode="General">
                        <c:v>0</c:v>
                      </c:pt>
                      <c:pt idx="36" formatCode="General">
                        <c:v>0</c:v>
                      </c:pt>
                      <c:pt idx="37" formatCode="General">
                        <c:v>0</c:v>
                      </c:pt>
                      <c:pt idx="38" formatCode="General">
                        <c:v>0</c:v>
                      </c:pt>
                      <c:pt idx="39" formatCode="General">
                        <c:v>0</c:v>
                      </c:pt>
                      <c:pt idx="40" formatCode="General">
                        <c:v>0</c:v>
                      </c:pt>
                      <c:pt idx="41" formatCode="General">
                        <c:v>0</c:v>
                      </c:pt>
                      <c:pt idx="42" formatCode="General">
                        <c:v>0</c:v>
                      </c:pt>
                      <c:pt idx="43" formatCode="General">
                        <c:v>0</c:v>
                      </c:pt>
                      <c:pt idx="44" formatCode="General">
                        <c:v>0</c:v>
                      </c:pt>
                      <c:pt idx="45" formatCode="General">
                        <c:v>0</c:v>
                      </c:pt>
                      <c:pt idx="46" formatCode="General">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numCache>
                  </c:numRef>
                </c:val>
                <c:extLst>
                  <c:ext xmlns:c16="http://schemas.microsoft.com/office/drawing/2014/chart" uri="{C3380CC4-5D6E-409C-BE32-E72D297353CC}">
                    <c16:uniqueId val="{00000030-705D-4F0A-A385-AB4DC8980013}"/>
                  </c:ext>
                </c:extLst>
              </c15:ser>
            </c15:filteredBarSeries>
            <c15:filteredBarSeries>
              <c15:ser>
                <c:idx val="46"/>
                <c:order val="46"/>
                <c:tx>
                  <c:strRef>
                    <c:extLst xmlns:c15="http://schemas.microsoft.com/office/drawing/2012/chart">
                      <c:ext xmlns:c15="http://schemas.microsoft.com/office/drawing/2012/chart" uri="{02D57815-91ED-43cb-92C2-25804820EDAC}">
                        <c15:formulaRef>
                          <c15:sqref>'Table for graphs 25-26'!$A$48</c15:sqref>
                        </c15:formulaRef>
                      </c:ext>
                    </c:extLst>
                    <c:strCache>
                      <c:ptCount val="1"/>
                      <c:pt idx="0">
                        <c:v>Brain/CNS - Reported 63 - 103 days</c:v>
                      </c:pt>
                    </c:strCache>
                  </c:strRef>
                </c:tx>
                <c:spPr>
                  <a:solidFill>
                    <a:schemeClr val="accent5">
                      <a:shade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25-26'!$B$48:$DA$48</c15:sqref>
                        </c15:formulaRef>
                      </c:ext>
                    </c:extLst>
                    <c:numCache>
                      <c:formatCode>0</c:formatCode>
                      <c:ptCount val="104"/>
                      <c:pt idx="0">
                        <c:v>0</c:v>
                      </c:pt>
                      <c:pt idx="1">
                        <c:v>0</c:v>
                      </c:pt>
                      <c:pt idx="2" formatCode="General">
                        <c:v>0</c:v>
                      </c:pt>
                      <c:pt idx="3" formatCode="General">
                        <c:v>0</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0</c:v>
                      </c:pt>
                      <c:pt idx="13" formatCode="General">
                        <c:v>0</c:v>
                      </c:pt>
                      <c:pt idx="14" formatCode="General">
                        <c:v>0</c:v>
                      </c:pt>
                      <c:pt idx="15" formatCode="General">
                        <c:v>0</c:v>
                      </c:pt>
                      <c:pt idx="16" formatCode="General">
                        <c:v>0</c:v>
                      </c:pt>
                      <c:pt idx="17" formatCode="General">
                        <c:v>0</c:v>
                      </c:pt>
                      <c:pt idx="18" formatCode="General">
                        <c:v>0</c:v>
                      </c:pt>
                      <c:pt idx="19" formatCode="General">
                        <c:v>1</c:v>
                      </c:pt>
                      <c:pt idx="20" formatCode="General">
                        <c:v>1</c:v>
                      </c:pt>
                      <c:pt idx="21" formatCode="General">
                        <c:v>0</c:v>
                      </c:pt>
                      <c:pt idx="22" formatCode="General">
                        <c:v>0</c:v>
                      </c:pt>
                      <c:pt idx="23" formatCode="General">
                        <c:v>0</c:v>
                      </c:pt>
                      <c:pt idx="24" formatCode="General">
                        <c:v>0</c:v>
                      </c:pt>
                      <c:pt idx="25" formatCode="General">
                        <c:v>0</c:v>
                      </c:pt>
                      <c:pt idx="26" formatCode="General">
                        <c:v>1</c:v>
                      </c:pt>
                      <c:pt idx="27" formatCode="General">
                        <c:v>1</c:v>
                      </c:pt>
                      <c:pt idx="28" formatCode="General">
                        <c:v>1</c:v>
                      </c:pt>
                      <c:pt idx="29" formatCode="General">
                        <c:v>1</c:v>
                      </c:pt>
                      <c:pt idx="30" formatCode="General">
                        <c:v>1</c:v>
                      </c:pt>
                      <c:pt idx="31" formatCode="General">
                        <c:v>1</c:v>
                      </c:pt>
                      <c:pt idx="32" formatCode="General">
                        <c:v>0</c:v>
                      </c:pt>
                      <c:pt idx="33" formatCode="General">
                        <c:v>0</c:v>
                      </c:pt>
                      <c:pt idx="34" formatCode="General">
                        <c:v>0</c:v>
                      </c:pt>
                      <c:pt idx="35" formatCode="General">
                        <c:v>0</c:v>
                      </c:pt>
                      <c:pt idx="36" formatCode="General">
                        <c:v>0</c:v>
                      </c:pt>
                      <c:pt idx="37" formatCode="General">
                        <c:v>0</c:v>
                      </c:pt>
                      <c:pt idx="38" formatCode="General">
                        <c:v>0</c:v>
                      </c:pt>
                      <c:pt idx="39" formatCode="General">
                        <c:v>1</c:v>
                      </c:pt>
                      <c:pt idx="40" formatCode="General">
                        <c:v>1</c:v>
                      </c:pt>
                      <c:pt idx="41" formatCode="General">
                        <c:v>1</c:v>
                      </c:pt>
                      <c:pt idx="42" formatCode="General">
                        <c:v>2</c:v>
                      </c:pt>
                      <c:pt idx="43" formatCode="General">
                        <c:v>1</c:v>
                      </c:pt>
                      <c:pt idx="44" formatCode="General">
                        <c:v>0</c:v>
                      </c:pt>
                      <c:pt idx="45" formatCode="General">
                        <c:v>0</c:v>
                      </c:pt>
                      <c:pt idx="46" formatCode="General">
                        <c:v>0</c:v>
                      </c:pt>
                      <c:pt idx="47" formatCode="General">
                        <c:v>0</c:v>
                      </c:pt>
                      <c:pt idx="48" formatCode="General">
                        <c:v>0</c:v>
                      </c:pt>
                      <c:pt idx="49" formatCode="General">
                        <c:v>0</c:v>
                      </c:pt>
                      <c:pt idx="50" formatCode="General">
                        <c:v>1</c:v>
                      </c:pt>
                      <c:pt idx="51" formatCode="General">
                        <c:v>1</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1</c:v>
                      </c:pt>
                      <c:pt idx="60" formatCode="General">
                        <c:v>1</c:v>
                      </c:pt>
                      <c:pt idx="61" formatCode="General">
                        <c:v>2</c:v>
                      </c:pt>
                      <c:pt idx="62" formatCode="General">
                        <c:v>1</c:v>
                      </c:pt>
                      <c:pt idx="63" formatCode="General">
                        <c:v>1</c:v>
                      </c:pt>
                      <c:pt idx="64" formatCode="General">
                        <c:v>2</c:v>
                      </c:pt>
                      <c:pt idx="65" formatCode="General">
                        <c:v>1</c:v>
                      </c:pt>
                      <c:pt idx="66" formatCode="General">
                        <c:v>0</c:v>
                      </c:pt>
                      <c:pt idx="67" formatCode="General">
                        <c:v>1</c:v>
                      </c:pt>
                      <c:pt idx="68" formatCode="General">
                        <c:v>0</c:v>
                      </c:pt>
                      <c:pt idx="69" formatCode="General">
                        <c:v>0</c:v>
                      </c:pt>
                      <c:pt idx="70" formatCode="General">
                        <c:v>0</c:v>
                      </c:pt>
                      <c:pt idx="71" formatCode="General">
                        <c:v>0</c:v>
                      </c:pt>
                      <c:pt idx="72" formatCode="General">
                        <c:v>0</c:v>
                      </c:pt>
                      <c:pt idx="73" formatCode="General">
                        <c:v>0</c:v>
                      </c:pt>
                      <c:pt idx="74" formatCode="General">
                        <c:v>1</c:v>
                      </c:pt>
                      <c:pt idx="75" formatCode="General">
                        <c:v>0</c:v>
                      </c:pt>
                      <c:pt idx="76" formatCode="General">
                        <c:v>0</c:v>
                      </c:pt>
                      <c:pt idx="77" formatCode="General">
                        <c:v>0</c:v>
                      </c:pt>
                      <c:pt idx="78" formatCode="General">
                        <c:v>0</c:v>
                      </c:pt>
                      <c:pt idx="79" formatCode="General">
                        <c:v>0</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numCache>
                  </c:numRef>
                </c:val>
                <c:extLst xmlns:c15="http://schemas.microsoft.com/office/drawing/2012/chart">
                  <c:ext xmlns:c16="http://schemas.microsoft.com/office/drawing/2014/chart" uri="{C3380CC4-5D6E-409C-BE32-E72D297353CC}">
                    <c16:uniqueId val="{00000031-705D-4F0A-A385-AB4DC8980013}"/>
                  </c:ext>
                </c:extLst>
              </c15:ser>
            </c15:filteredBarSeries>
            <c15:filteredBarSeries>
              <c15:ser>
                <c:idx val="47"/>
                <c:order val="47"/>
                <c:tx>
                  <c:strRef>
                    <c:extLst xmlns:c15="http://schemas.microsoft.com/office/drawing/2012/chart">
                      <c:ext xmlns:c15="http://schemas.microsoft.com/office/drawing/2012/chart" uri="{02D57815-91ED-43cb-92C2-25804820EDAC}">
                        <c15:formulaRef>
                          <c15:sqref>'Table for graphs 25-26'!$A$49</c15:sqref>
                        </c15:formulaRef>
                      </c:ext>
                    </c:extLst>
                    <c:strCache>
                      <c:ptCount val="1"/>
                      <c:pt idx="0">
                        <c:v>Breast - Reported 63 - 103 days</c:v>
                      </c:pt>
                    </c:strCache>
                  </c:strRef>
                </c:tx>
                <c:spPr>
                  <a:solidFill>
                    <a:schemeClr val="accent5"/>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25-26'!$B$49:$DA$49</c15:sqref>
                        </c15:formulaRef>
                      </c:ext>
                    </c:extLst>
                    <c:numCache>
                      <c:formatCode>0</c:formatCode>
                      <c:ptCount val="104"/>
                      <c:pt idx="0">
                        <c:v>9</c:v>
                      </c:pt>
                      <c:pt idx="1">
                        <c:v>10</c:v>
                      </c:pt>
                      <c:pt idx="2" formatCode="General">
                        <c:v>10</c:v>
                      </c:pt>
                      <c:pt idx="3" formatCode="General">
                        <c:v>8</c:v>
                      </c:pt>
                      <c:pt idx="4" formatCode="General">
                        <c:v>13</c:v>
                      </c:pt>
                      <c:pt idx="5" formatCode="General">
                        <c:v>22</c:v>
                      </c:pt>
                      <c:pt idx="6" formatCode="General">
                        <c:v>17</c:v>
                      </c:pt>
                      <c:pt idx="7" formatCode="General">
                        <c:v>22</c:v>
                      </c:pt>
                      <c:pt idx="8" formatCode="General">
                        <c:v>18</c:v>
                      </c:pt>
                      <c:pt idx="9" formatCode="General">
                        <c:v>15</c:v>
                      </c:pt>
                      <c:pt idx="10" formatCode="General">
                        <c:v>13</c:v>
                      </c:pt>
                      <c:pt idx="11" formatCode="General">
                        <c:v>8</c:v>
                      </c:pt>
                      <c:pt idx="12" formatCode="General">
                        <c:v>10</c:v>
                      </c:pt>
                      <c:pt idx="13" formatCode="General">
                        <c:v>11</c:v>
                      </c:pt>
                      <c:pt idx="14" formatCode="General">
                        <c:v>13</c:v>
                      </c:pt>
                      <c:pt idx="15" formatCode="General">
                        <c:v>13</c:v>
                      </c:pt>
                      <c:pt idx="16" formatCode="General">
                        <c:v>12</c:v>
                      </c:pt>
                      <c:pt idx="17" formatCode="General">
                        <c:v>9</c:v>
                      </c:pt>
                      <c:pt idx="18" formatCode="General">
                        <c:v>15</c:v>
                      </c:pt>
                      <c:pt idx="19" formatCode="General">
                        <c:v>11</c:v>
                      </c:pt>
                      <c:pt idx="20" formatCode="General">
                        <c:v>12</c:v>
                      </c:pt>
                      <c:pt idx="21" formatCode="General">
                        <c:v>5</c:v>
                      </c:pt>
                      <c:pt idx="22" formatCode="General">
                        <c:v>8</c:v>
                      </c:pt>
                      <c:pt idx="23" formatCode="General">
                        <c:v>11</c:v>
                      </c:pt>
                      <c:pt idx="24" formatCode="General">
                        <c:v>6</c:v>
                      </c:pt>
                      <c:pt idx="25" formatCode="General">
                        <c:v>2</c:v>
                      </c:pt>
                      <c:pt idx="26" formatCode="General">
                        <c:v>3</c:v>
                      </c:pt>
                      <c:pt idx="27" formatCode="General">
                        <c:v>5</c:v>
                      </c:pt>
                      <c:pt idx="28" formatCode="General">
                        <c:v>3</c:v>
                      </c:pt>
                      <c:pt idx="29" formatCode="General">
                        <c:v>3</c:v>
                      </c:pt>
                      <c:pt idx="30" formatCode="General">
                        <c:v>4</c:v>
                      </c:pt>
                      <c:pt idx="31" formatCode="General">
                        <c:v>6</c:v>
                      </c:pt>
                      <c:pt idx="32" formatCode="General">
                        <c:v>6</c:v>
                      </c:pt>
                      <c:pt idx="33" formatCode="General">
                        <c:v>6</c:v>
                      </c:pt>
                      <c:pt idx="34" formatCode="General">
                        <c:v>2</c:v>
                      </c:pt>
                      <c:pt idx="35" formatCode="General">
                        <c:v>2</c:v>
                      </c:pt>
                      <c:pt idx="36" formatCode="General">
                        <c:v>4</c:v>
                      </c:pt>
                      <c:pt idx="37" formatCode="General">
                        <c:v>9</c:v>
                      </c:pt>
                      <c:pt idx="38" formatCode="General">
                        <c:v>8</c:v>
                      </c:pt>
                      <c:pt idx="39" formatCode="General">
                        <c:v>5</c:v>
                      </c:pt>
                      <c:pt idx="40" formatCode="General">
                        <c:v>4</c:v>
                      </c:pt>
                      <c:pt idx="41" formatCode="General">
                        <c:v>2</c:v>
                      </c:pt>
                      <c:pt idx="42" formatCode="General">
                        <c:v>2</c:v>
                      </c:pt>
                      <c:pt idx="43" formatCode="General">
                        <c:v>3</c:v>
                      </c:pt>
                      <c:pt idx="44" formatCode="General">
                        <c:v>1</c:v>
                      </c:pt>
                      <c:pt idx="45" formatCode="General">
                        <c:v>3</c:v>
                      </c:pt>
                      <c:pt idx="46" formatCode="General">
                        <c:v>6</c:v>
                      </c:pt>
                      <c:pt idx="47" formatCode="General">
                        <c:v>4</c:v>
                      </c:pt>
                      <c:pt idx="48" formatCode="General">
                        <c:v>7</c:v>
                      </c:pt>
                      <c:pt idx="49" formatCode="General">
                        <c:v>7</c:v>
                      </c:pt>
                      <c:pt idx="50" formatCode="General">
                        <c:v>7</c:v>
                      </c:pt>
                      <c:pt idx="51" formatCode="General">
                        <c:v>6</c:v>
                      </c:pt>
                      <c:pt idx="52" formatCode="General">
                        <c:v>7</c:v>
                      </c:pt>
                      <c:pt idx="53" formatCode="General">
                        <c:v>4</c:v>
                      </c:pt>
                      <c:pt idx="54" formatCode="General">
                        <c:v>3</c:v>
                      </c:pt>
                      <c:pt idx="55" formatCode="General">
                        <c:v>5</c:v>
                      </c:pt>
                      <c:pt idx="56" formatCode="General">
                        <c:v>5</c:v>
                      </c:pt>
                      <c:pt idx="57" formatCode="General">
                        <c:v>2</c:v>
                      </c:pt>
                      <c:pt idx="58" formatCode="General">
                        <c:v>6</c:v>
                      </c:pt>
                      <c:pt idx="59" formatCode="General">
                        <c:v>5</c:v>
                      </c:pt>
                      <c:pt idx="60" formatCode="General">
                        <c:v>7</c:v>
                      </c:pt>
                      <c:pt idx="61" formatCode="General">
                        <c:v>4</c:v>
                      </c:pt>
                      <c:pt idx="62" formatCode="General">
                        <c:v>5</c:v>
                      </c:pt>
                      <c:pt idx="63" formatCode="General">
                        <c:v>4</c:v>
                      </c:pt>
                      <c:pt idx="64" formatCode="General">
                        <c:v>4</c:v>
                      </c:pt>
                      <c:pt idx="65" formatCode="General">
                        <c:v>3</c:v>
                      </c:pt>
                      <c:pt idx="66" formatCode="General">
                        <c:v>2</c:v>
                      </c:pt>
                      <c:pt idx="67" formatCode="General">
                        <c:v>4</c:v>
                      </c:pt>
                      <c:pt idx="68" formatCode="General">
                        <c:v>4</c:v>
                      </c:pt>
                      <c:pt idx="69" formatCode="General">
                        <c:v>5</c:v>
                      </c:pt>
                      <c:pt idx="70" formatCode="General">
                        <c:v>4</c:v>
                      </c:pt>
                      <c:pt idx="71" formatCode="General">
                        <c:v>3</c:v>
                      </c:pt>
                      <c:pt idx="72" formatCode="General">
                        <c:v>4</c:v>
                      </c:pt>
                      <c:pt idx="73" formatCode="General">
                        <c:v>5</c:v>
                      </c:pt>
                      <c:pt idx="74" formatCode="General">
                        <c:v>6</c:v>
                      </c:pt>
                      <c:pt idx="75" formatCode="General">
                        <c:v>9</c:v>
                      </c:pt>
                      <c:pt idx="76" formatCode="General">
                        <c:v>8</c:v>
                      </c:pt>
                      <c:pt idx="77" formatCode="General">
                        <c:v>9</c:v>
                      </c:pt>
                      <c:pt idx="78" formatCode="General">
                        <c:v>10</c:v>
                      </c:pt>
                      <c:pt idx="79" formatCode="General">
                        <c:v>8</c:v>
                      </c:pt>
                      <c:pt idx="80" formatCode="General">
                        <c:v>9</c:v>
                      </c:pt>
                      <c:pt idx="81" formatCode="General">
                        <c:v>8</c:v>
                      </c:pt>
                      <c:pt idx="82" formatCode="General">
                        <c:v>7</c:v>
                      </c:pt>
                      <c:pt idx="83" formatCode="General">
                        <c:v>9</c:v>
                      </c:pt>
                      <c:pt idx="84" formatCode="General">
                        <c:v>11</c:v>
                      </c:pt>
                      <c:pt idx="85" formatCode="General">
                        <c:v>10</c:v>
                      </c:pt>
                      <c:pt idx="86" formatCode="General">
                        <c:v>5</c:v>
                      </c:pt>
                      <c:pt idx="87" formatCode="General">
                        <c:v>3</c:v>
                      </c:pt>
                      <c:pt idx="88" formatCode="General">
                        <c:v>5</c:v>
                      </c:pt>
                      <c:pt idx="89" formatCode="General">
                        <c:v>4</c:v>
                      </c:pt>
                      <c:pt idx="90" formatCode="General">
                        <c:v>5</c:v>
                      </c:pt>
                      <c:pt idx="91" formatCode="General">
                        <c:v>7</c:v>
                      </c:pt>
                    </c:numCache>
                  </c:numRef>
                </c:val>
                <c:extLst xmlns:c15="http://schemas.microsoft.com/office/drawing/2012/chart">
                  <c:ext xmlns:c16="http://schemas.microsoft.com/office/drawing/2014/chart" uri="{C3380CC4-5D6E-409C-BE32-E72D297353CC}">
                    <c16:uniqueId val="{00000032-705D-4F0A-A385-AB4DC8980013}"/>
                  </c:ext>
                </c:extLst>
              </c15:ser>
            </c15:filteredBarSeries>
            <c15:filteredBarSeries>
              <c15:ser>
                <c:idx val="48"/>
                <c:order val="48"/>
                <c:tx>
                  <c:strRef>
                    <c:extLst xmlns:c15="http://schemas.microsoft.com/office/drawing/2012/chart">
                      <c:ext xmlns:c15="http://schemas.microsoft.com/office/drawing/2012/chart" uri="{02D57815-91ED-43cb-92C2-25804820EDAC}">
                        <c15:formulaRef>
                          <c15:sqref>'Table for graphs 25-26'!$A$50</c15:sqref>
                        </c15:formulaRef>
                      </c:ext>
                    </c:extLst>
                    <c:strCache>
                      <c:ptCount val="1"/>
                      <c:pt idx="0">
                        <c:v>Children's cancer - Reported 63 - 103 days</c:v>
                      </c:pt>
                    </c:strCache>
                  </c:strRef>
                </c:tx>
                <c:spPr>
                  <a:solidFill>
                    <a:schemeClr val="accent5">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25-26'!$B$50:$DA$50</c15:sqref>
                        </c15:formulaRef>
                      </c:ext>
                    </c:extLst>
                    <c:numCache>
                      <c:formatCode>0</c:formatCode>
                      <c:ptCount val="104"/>
                      <c:pt idx="0">
                        <c:v>0</c:v>
                      </c:pt>
                      <c:pt idx="1">
                        <c:v>0</c:v>
                      </c:pt>
                      <c:pt idx="2" formatCode="General">
                        <c:v>0</c:v>
                      </c:pt>
                      <c:pt idx="3" formatCode="General">
                        <c:v>1</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1</c:v>
                      </c:pt>
                      <c:pt idx="13" formatCode="General">
                        <c:v>0</c:v>
                      </c:pt>
                      <c:pt idx="14" formatCode="General">
                        <c:v>0</c:v>
                      </c:pt>
                      <c:pt idx="15" formatCode="General">
                        <c:v>0</c:v>
                      </c:pt>
                      <c:pt idx="16" formatCode="General">
                        <c:v>0</c:v>
                      </c:pt>
                      <c:pt idx="17" formatCode="General">
                        <c:v>0</c:v>
                      </c:pt>
                      <c:pt idx="18" formatCode="General">
                        <c:v>0</c:v>
                      </c:pt>
                      <c:pt idx="19" formatCode="General">
                        <c:v>0</c:v>
                      </c:pt>
                      <c:pt idx="20" formatCode="General">
                        <c:v>0</c:v>
                      </c:pt>
                      <c:pt idx="21" formatCode="General">
                        <c:v>0</c:v>
                      </c:pt>
                      <c:pt idx="22" formatCode="General">
                        <c:v>1</c:v>
                      </c:pt>
                      <c:pt idx="23" formatCode="General">
                        <c:v>1</c:v>
                      </c:pt>
                      <c:pt idx="24" formatCode="General">
                        <c:v>1</c:v>
                      </c:pt>
                      <c:pt idx="25" formatCode="General">
                        <c:v>3</c:v>
                      </c:pt>
                      <c:pt idx="26" formatCode="General">
                        <c:v>3</c:v>
                      </c:pt>
                      <c:pt idx="27" formatCode="General">
                        <c:v>2</c:v>
                      </c:pt>
                      <c:pt idx="28" formatCode="General">
                        <c:v>2</c:v>
                      </c:pt>
                      <c:pt idx="29" formatCode="General">
                        <c:v>2</c:v>
                      </c:pt>
                      <c:pt idx="30" formatCode="General">
                        <c:v>1</c:v>
                      </c:pt>
                      <c:pt idx="31" formatCode="General">
                        <c:v>1</c:v>
                      </c:pt>
                      <c:pt idx="32" formatCode="General">
                        <c:v>2</c:v>
                      </c:pt>
                      <c:pt idx="33" formatCode="General">
                        <c:v>1</c:v>
                      </c:pt>
                      <c:pt idx="34" formatCode="General">
                        <c:v>1</c:v>
                      </c:pt>
                      <c:pt idx="35" formatCode="General">
                        <c:v>2</c:v>
                      </c:pt>
                      <c:pt idx="36" formatCode="General">
                        <c:v>2</c:v>
                      </c:pt>
                      <c:pt idx="37" formatCode="General">
                        <c:v>1</c:v>
                      </c:pt>
                      <c:pt idx="38" formatCode="General">
                        <c:v>0</c:v>
                      </c:pt>
                      <c:pt idx="39" formatCode="General">
                        <c:v>0</c:v>
                      </c:pt>
                      <c:pt idx="40" formatCode="General">
                        <c:v>0</c:v>
                      </c:pt>
                      <c:pt idx="41" formatCode="General">
                        <c:v>0</c:v>
                      </c:pt>
                      <c:pt idx="42" formatCode="General">
                        <c:v>1</c:v>
                      </c:pt>
                      <c:pt idx="43" formatCode="General">
                        <c:v>0</c:v>
                      </c:pt>
                      <c:pt idx="44" formatCode="General">
                        <c:v>1</c:v>
                      </c:pt>
                      <c:pt idx="45" formatCode="General">
                        <c:v>1</c:v>
                      </c:pt>
                      <c:pt idx="46" formatCode="General">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1</c:v>
                      </c:pt>
                      <c:pt idx="56" formatCode="General">
                        <c:v>0</c:v>
                      </c:pt>
                      <c:pt idx="57" formatCode="General">
                        <c:v>0</c:v>
                      </c:pt>
                      <c:pt idx="58" formatCode="General">
                        <c:v>0</c:v>
                      </c:pt>
                      <c:pt idx="59" formatCode="General">
                        <c:v>1</c:v>
                      </c:pt>
                      <c:pt idx="60" formatCode="General">
                        <c:v>1</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1</c:v>
                      </c:pt>
                      <c:pt idx="72" formatCode="General">
                        <c:v>1</c:v>
                      </c:pt>
                      <c:pt idx="73" formatCode="General">
                        <c:v>1</c:v>
                      </c:pt>
                      <c:pt idx="74" formatCode="General">
                        <c:v>1</c:v>
                      </c:pt>
                      <c:pt idx="75" formatCode="General">
                        <c:v>0</c:v>
                      </c:pt>
                      <c:pt idx="76" formatCode="General">
                        <c:v>0</c:v>
                      </c:pt>
                      <c:pt idx="77" formatCode="General">
                        <c:v>1</c:v>
                      </c:pt>
                      <c:pt idx="78" formatCode="General">
                        <c:v>1</c:v>
                      </c:pt>
                      <c:pt idx="79" formatCode="General">
                        <c:v>0</c:v>
                      </c:pt>
                      <c:pt idx="81" formatCode="General">
                        <c:v>1</c:v>
                      </c:pt>
                      <c:pt idx="82" formatCode="General">
                        <c:v>0</c:v>
                      </c:pt>
                      <c:pt idx="83" formatCode="General">
                        <c:v>1</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2</c:v>
                      </c:pt>
                    </c:numCache>
                  </c:numRef>
                </c:val>
                <c:extLst xmlns:c15="http://schemas.microsoft.com/office/drawing/2012/chart">
                  <c:ext xmlns:c16="http://schemas.microsoft.com/office/drawing/2014/chart" uri="{C3380CC4-5D6E-409C-BE32-E72D297353CC}">
                    <c16:uniqueId val="{00000033-705D-4F0A-A385-AB4DC8980013}"/>
                  </c:ext>
                </c:extLst>
              </c15:ser>
            </c15:filteredBarSeries>
            <c15:filteredBarSeries>
              <c15:ser>
                <c:idx val="49"/>
                <c:order val="49"/>
                <c:tx>
                  <c:strRef>
                    <c:extLst xmlns:c15="http://schemas.microsoft.com/office/drawing/2012/chart">
                      <c:ext xmlns:c15="http://schemas.microsoft.com/office/drawing/2012/chart" uri="{02D57815-91ED-43cb-92C2-25804820EDAC}">
                        <c15:formulaRef>
                          <c15:sqref>'Table for graphs 25-26'!$A$51</c15:sqref>
                        </c15:formulaRef>
                      </c:ext>
                    </c:extLst>
                    <c:strCache>
                      <c:ptCount val="1"/>
                      <c:pt idx="0">
                        <c:v>Gynaecological - Reported 63 - 103 days</c:v>
                      </c:pt>
                    </c:strCache>
                  </c:strRef>
                </c:tx>
                <c:spPr>
                  <a:solidFill>
                    <a:schemeClr val="accent5">
                      <a:tint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25-26'!$B$51:$DA$51</c15:sqref>
                        </c15:formulaRef>
                      </c:ext>
                    </c:extLst>
                    <c:numCache>
                      <c:formatCode>0</c:formatCode>
                      <c:ptCount val="104"/>
                      <c:pt idx="0">
                        <c:v>27</c:v>
                      </c:pt>
                      <c:pt idx="1">
                        <c:v>35</c:v>
                      </c:pt>
                      <c:pt idx="2" formatCode="General">
                        <c:v>35</c:v>
                      </c:pt>
                      <c:pt idx="3" formatCode="General">
                        <c:v>31</c:v>
                      </c:pt>
                      <c:pt idx="4" formatCode="General">
                        <c:v>27</c:v>
                      </c:pt>
                      <c:pt idx="5" formatCode="General">
                        <c:v>26</c:v>
                      </c:pt>
                      <c:pt idx="6" formatCode="General">
                        <c:v>26</c:v>
                      </c:pt>
                      <c:pt idx="7" formatCode="General">
                        <c:v>25</c:v>
                      </c:pt>
                      <c:pt idx="8" formatCode="General">
                        <c:v>24</c:v>
                      </c:pt>
                      <c:pt idx="9" formatCode="General">
                        <c:v>25</c:v>
                      </c:pt>
                      <c:pt idx="10" formatCode="General">
                        <c:v>25</c:v>
                      </c:pt>
                      <c:pt idx="11" formatCode="General">
                        <c:v>25</c:v>
                      </c:pt>
                      <c:pt idx="12" formatCode="General">
                        <c:v>19</c:v>
                      </c:pt>
                      <c:pt idx="13" formatCode="General">
                        <c:v>25</c:v>
                      </c:pt>
                      <c:pt idx="14" formatCode="General">
                        <c:v>26</c:v>
                      </c:pt>
                      <c:pt idx="15" formatCode="General">
                        <c:v>21</c:v>
                      </c:pt>
                      <c:pt idx="16" formatCode="General">
                        <c:v>26</c:v>
                      </c:pt>
                      <c:pt idx="17" formatCode="General">
                        <c:v>27</c:v>
                      </c:pt>
                      <c:pt idx="18" formatCode="General">
                        <c:v>27</c:v>
                      </c:pt>
                      <c:pt idx="19" formatCode="General">
                        <c:v>29</c:v>
                      </c:pt>
                      <c:pt idx="20" formatCode="General">
                        <c:v>27</c:v>
                      </c:pt>
                      <c:pt idx="21" formatCode="General">
                        <c:v>26</c:v>
                      </c:pt>
                      <c:pt idx="22" formatCode="General">
                        <c:v>23</c:v>
                      </c:pt>
                      <c:pt idx="23" formatCode="General">
                        <c:v>21</c:v>
                      </c:pt>
                      <c:pt idx="24" formatCode="General">
                        <c:v>20</c:v>
                      </c:pt>
                      <c:pt idx="25" formatCode="General">
                        <c:v>19</c:v>
                      </c:pt>
                      <c:pt idx="26" formatCode="General">
                        <c:v>17</c:v>
                      </c:pt>
                      <c:pt idx="27" formatCode="General">
                        <c:v>21</c:v>
                      </c:pt>
                      <c:pt idx="28" formatCode="General">
                        <c:v>23</c:v>
                      </c:pt>
                      <c:pt idx="29" formatCode="General">
                        <c:v>27</c:v>
                      </c:pt>
                      <c:pt idx="30" formatCode="General">
                        <c:v>25</c:v>
                      </c:pt>
                      <c:pt idx="31" formatCode="General">
                        <c:v>24</c:v>
                      </c:pt>
                      <c:pt idx="32" formatCode="General">
                        <c:v>17</c:v>
                      </c:pt>
                      <c:pt idx="33" formatCode="General">
                        <c:v>22</c:v>
                      </c:pt>
                      <c:pt idx="34" formatCode="General">
                        <c:v>19</c:v>
                      </c:pt>
                      <c:pt idx="35" formatCode="General">
                        <c:v>18</c:v>
                      </c:pt>
                      <c:pt idx="36" formatCode="General">
                        <c:v>18</c:v>
                      </c:pt>
                      <c:pt idx="37" formatCode="General">
                        <c:v>17</c:v>
                      </c:pt>
                      <c:pt idx="38" formatCode="General">
                        <c:v>20</c:v>
                      </c:pt>
                      <c:pt idx="39" formatCode="General">
                        <c:v>21</c:v>
                      </c:pt>
                      <c:pt idx="40" formatCode="General">
                        <c:v>17</c:v>
                      </c:pt>
                      <c:pt idx="41" formatCode="General">
                        <c:v>18</c:v>
                      </c:pt>
                      <c:pt idx="42" formatCode="General">
                        <c:v>20</c:v>
                      </c:pt>
                      <c:pt idx="43" formatCode="General">
                        <c:v>17</c:v>
                      </c:pt>
                      <c:pt idx="44" formatCode="General">
                        <c:v>18</c:v>
                      </c:pt>
                      <c:pt idx="45" formatCode="General">
                        <c:v>11</c:v>
                      </c:pt>
                      <c:pt idx="46" formatCode="General">
                        <c:v>12</c:v>
                      </c:pt>
                      <c:pt idx="47" formatCode="General">
                        <c:v>10</c:v>
                      </c:pt>
                      <c:pt idx="48" formatCode="General">
                        <c:v>10</c:v>
                      </c:pt>
                      <c:pt idx="49" formatCode="General">
                        <c:v>14</c:v>
                      </c:pt>
                      <c:pt idx="50" formatCode="General">
                        <c:v>12</c:v>
                      </c:pt>
                      <c:pt idx="51" formatCode="General">
                        <c:v>13</c:v>
                      </c:pt>
                      <c:pt idx="52" formatCode="General">
                        <c:v>12</c:v>
                      </c:pt>
                      <c:pt idx="53" formatCode="General">
                        <c:v>10</c:v>
                      </c:pt>
                      <c:pt idx="54" formatCode="General">
                        <c:v>15</c:v>
                      </c:pt>
                      <c:pt idx="55" formatCode="General">
                        <c:v>25</c:v>
                      </c:pt>
                      <c:pt idx="56" formatCode="General">
                        <c:v>27</c:v>
                      </c:pt>
                      <c:pt idx="57" formatCode="General">
                        <c:v>28</c:v>
                      </c:pt>
                      <c:pt idx="58" formatCode="General">
                        <c:v>27</c:v>
                      </c:pt>
                      <c:pt idx="59" formatCode="General">
                        <c:v>26</c:v>
                      </c:pt>
                      <c:pt idx="60" formatCode="General">
                        <c:v>21</c:v>
                      </c:pt>
                      <c:pt idx="61" formatCode="General">
                        <c:v>14</c:v>
                      </c:pt>
                      <c:pt idx="62" formatCode="General">
                        <c:v>16</c:v>
                      </c:pt>
                      <c:pt idx="63" formatCode="General">
                        <c:v>13</c:v>
                      </c:pt>
                      <c:pt idx="64" formatCode="General">
                        <c:v>11</c:v>
                      </c:pt>
                      <c:pt idx="65" formatCode="General">
                        <c:v>19</c:v>
                      </c:pt>
                      <c:pt idx="66" formatCode="General">
                        <c:v>19</c:v>
                      </c:pt>
                      <c:pt idx="67" formatCode="General">
                        <c:v>23</c:v>
                      </c:pt>
                      <c:pt idx="68" formatCode="General">
                        <c:v>19</c:v>
                      </c:pt>
                      <c:pt idx="69" formatCode="General">
                        <c:v>22</c:v>
                      </c:pt>
                      <c:pt idx="70" formatCode="General">
                        <c:v>26</c:v>
                      </c:pt>
                      <c:pt idx="71" formatCode="General">
                        <c:v>22</c:v>
                      </c:pt>
                      <c:pt idx="72" formatCode="General">
                        <c:v>22</c:v>
                      </c:pt>
                      <c:pt idx="73" formatCode="General">
                        <c:v>16</c:v>
                      </c:pt>
                      <c:pt idx="74" formatCode="General">
                        <c:v>22</c:v>
                      </c:pt>
                      <c:pt idx="75" formatCode="General">
                        <c:v>20</c:v>
                      </c:pt>
                      <c:pt idx="76" formatCode="General">
                        <c:v>19</c:v>
                      </c:pt>
                      <c:pt idx="77" formatCode="General">
                        <c:v>18</c:v>
                      </c:pt>
                      <c:pt idx="78" formatCode="General">
                        <c:v>24</c:v>
                      </c:pt>
                      <c:pt idx="79" formatCode="General">
                        <c:v>38</c:v>
                      </c:pt>
                      <c:pt idx="80" formatCode="General">
                        <c:v>23</c:v>
                      </c:pt>
                      <c:pt idx="81" formatCode="General">
                        <c:v>23</c:v>
                      </c:pt>
                      <c:pt idx="82" formatCode="General">
                        <c:v>22</c:v>
                      </c:pt>
                      <c:pt idx="83" formatCode="General">
                        <c:v>27</c:v>
                      </c:pt>
                      <c:pt idx="84" formatCode="General">
                        <c:v>31</c:v>
                      </c:pt>
                      <c:pt idx="85" formatCode="General">
                        <c:v>16</c:v>
                      </c:pt>
                      <c:pt idx="86" formatCode="General">
                        <c:v>18</c:v>
                      </c:pt>
                      <c:pt idx="87" formatCode="General">
                        <c:v>29</c:v>
                      </c:pt>
                      <c:pt idx="88" formatCode="General">
                        <c:v>25</c:v>
                      </c:pt>
                      <c:pt idx="89" formatCode="General">
                        <c:v>23</c:v>
                      </c:pt>
                      <c:pt idx="90" formatCode="General">
                        <c:v>26</c:v>
                      </c:pt>
                      <c:pt idx="91" formatCode="General">
                        <c:v>36</c:v>
                      </c:pt>
                    </c:numCache>
                  </c:numRef>
                </c:val>
                <c:extLst xmlns:c15="http://schemas.microsoft.com/office/drawing/2012/chart">
                  <c:ext xmlns:c16="http://schemas.microsoft.com/office/drawing/2014/chart" uri="{C3380CC4-5D6E-409C-BE32-E72D297353CC}">
                    <c16:uniqueId val="{00000034-705D-4F0A-A385-AB4DC8980013}"/>
                  </c:ext>
                </c:extLst>
              </c15:ser>
            </c15:filteredBarSeries>
            <c15:filteredBarSeries>
              <c15:ser>
                <c:idx val="50"/>
                <c:order val="50"/>
                <c:tx>
                  <c:strRef>
                    <c:extLst xmlns:c15="http://schemas.microsoft.com/office/drawing/2012/chart">
                      <c:ext xmlns:c15="http://schemas.microsoft.com/office/drawing/2012/chart" uri="{02D57815-91ED-43cb-92C2-25804820EDAC}">
                        <c15:formulaRef>
                          <c15:sqref>'Table for graphs 25-26'!$A$52</c15:sqref>
                        </c15:formulaRef>
                      </c:ext>
                    </c:extLst>
                    <c:strCache>
                      <c:ptCount val="1"/>
                      <c:pt idx="0">
                        <c:v>Haematological - Reported 63 - 103 days</c:v>
                      </c:pt>
                    </c:strCache>
                  </c:strRef>
                </c:tx>
                <c:spPr>
                  <a:solidFill>
                    <a:schemeClr val="accent5">
                      <a:tint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25-26'!$B$52:$DA$52</c15:sqref>
                        </c15:formulaRef>
                      </c:ext>
                    </c:extLst>
                    <c:numCache>
                      <c:formatCode>0</c:formatCode>
                      <c:ptCount val="104"/>
                      <c:pt idx="0">
                        <c:v>6</c:v>
                      </c:pt>
                      <c:pt idx="1">
                        <c:v>4</c:v>
                      </c:pt>
                      <c:pt idx="2" formatCode="General">
                        <c:v>5</c:v>
                      </c:pt>
                      <c:pt idx="3" formatCode="General">
                        <c:v>4</c:v>
                      </c:pt>
                      <c:pt idx="4" formatCode="General">
                        <c:v>4</c:v>
                      </c:pt>
                      <c:pt idx="5" formatCode="General">
                        <c:v>4</c:v>
                      </c:pt>
                      <c:pt idx="6" formatCode="General">
                        <c:v>3</c:v>
                      </c:pt>
                      <c:pt idx="7" formatCode="General">
                        <c:v>4</c:v>
                      </c:pt>
                      <c:pt idx="8" formatCode="General">
                        <c:v>3</c:v>
                      </c:pt>
                      <c:pt idx="9" formatCode="General">
                        <c:v>3</c:v>
                      </c:pt>
                      <c:pt idx="10" formatCode="General">
                        <c:v>2</c:v>
                      </c:pt>
                      <c:pt idx="11" formatCode="General">
                        <c:v>7</c:v>
                      </c:pt>
                      <c:pt idx="12" formatCode="General">
                        <c:v>6</c:v>
                      </c:pt>
                      <c:pt idx="13" formatCode="General">
                        <c:v>6</c:v>
                      </c:pt>
                      <c:pt idx="14" formatCode="General">
                        <c:v>8</c:v>
                      </c:pt>
                      <c:pt idx="15" formatCode="General">
                        <c:v>7</c:v>
                      </c:pt>
                      <c:pt idx="16" formatCode="General">
                        <c:v>8</c:v>
                      </c:pt>
                      <c:pt idx="17" formatCode="General">
                        <c:v>5</c:v>
                      </c:pt>
                      <c:pt idx="18" formatCode="General">
                        <c:v>4</c:v>
                      </c:pt>
                      <c:pt idx="19" formatCode="General">
                        <c:v>4</c:v>
                      </c:pt>
                      <c:pt idx="20" formatCode="General">
                        <c:v>3</c:v>
                      </c:pt>
                      <c:pt idx="21" formatCode="General">
                        <c:v>4</c:v>
                      </c:pt>
                      <c:pt idx="22" formatCode="General">
                        <c:v>3</c:v>
                      </c:pt>
                      <c:pt idx="23" formatCode="General">
                        <c:v>2</c:v>
                      </c:pt>
                      <c:pt idx="24" formatCode="General">
                        <c:v>3</c:v>
                      </c:pt>
                      <c:pt idx="25" formatCode="General">
                        <c:v>6</c:v>
                      </c:pt>
                      <c:pt idx="26" formatCode="General">
                        <c:v>4</c:v>
                      </c:pt>
                      <c:pt idx="27" formatCode="General">
                        <c:v>5</c:v>
                      </c:pt>
                      <c:pt idx="28" formatCode="General">
                        <c:v>4</c:v>
                      </c:pt>
                      <c:pt idx="29" formatCode="General">
                        <c:v>5</c:v>
                      </c:pt>
                      <c:pt idx="30" formatCode="General">
                        <c:v>4</c:v>
                      </c:pt>
                      <c:pt idx="31" formatCode="General">
                        <c:v>3</c:v>
                      </c:pt>
                      <c:pt idx="32" formatCode="General">
                        <c:v>6</c:v>
                      </c:pt>
                      <c:pt idx="33" formatCode="General">
                        <c:v>5</c:v>
                      </c:pt>
                      <c:pt idx="34" formatCode="General">
                        <c:v>4</c:v>
                      </c:pt>
                      <c:pt idx="35" formatCode="General">
                        <c:v>6</c:v>
                      </c:pt>
                      <c:pt idx="36" formatCode="General">
                        <c:v>6</c:v>
                      </c:pt>
                      <c:pt idx="37" formatCode="General">
                        <c:v>6</c:v>
                      </c:pt>
                      <c:pt idx="38" formatCode="General">
                        <c:v>9</c:v>
                      </c:pt>
                      <c:pt idx="39" formatCode="General">
                        <c:v>7</c:v>
                      </c:pt>
                      <c:pt idx="40" formatCode="General">
                        <c:v>7</c:v>
                      </c:pt>
                      <c:pt idx="41" formatCode="General">
                        <c:v>6</c:v>
                      </c:pt>
                      <c:pt idx="42" formatCode="General">
                        <c:v>5</c:v>
                      </c:pt>
                      <c:pt idx="43" formatCode="General">
                        <c:v>7</c:v>
                      </c:pt>
                      <c:pt idx="44" formatCode="General">
                        <c:v>8</c:v>
                      </c:pt>
                      <c:pt idx="45" formatCode="General">
                        <c:v>6</c:v>
                      </c:pt>
                      <c:pt idx="46" formatCode="General">
                        <c:v>6</c:v>
                      </c:pt>
                      <c:pt idx="47" formatCode="General">
                        <c:v>5</c:v>
                      </c:pt>
                      <c:pt idx="48" formatCode="General">
                        <c:v>3</c:v>
                      </c:pt>
                      <c:pt idx="49" formatCode="General">
                        <c:v>6</c:v>
                      </c:pt>
                      <c:pt idx="50" formatCode="General">
                        <c:v>5</c:v>
                      </c:pt>
                      <c:pt idx="51" formatCode="General">
                        <c:v>6</c:v>
                      </c:pt>
                      <c:pt idx="52" formatCode="General">
                        <c:v>4</c:v>
                      </c:pt>
                      <c:pt idx="53" formatCode="General">
                        <c:v>5</c:v>
                      </c:pt>
                      <c:pt idx="54" formatCode="General">
                        <c:v>6</c:v>
                      </c:pt>
                      <c:pt idx="55" formatCode="General">
                        <c:v>7</c:v>
                      </c:pt>
                      <c:pt idx="56" formatCode="General">
                        <c:v>9</c:v>
                      </c:pt>
                      <c:pt idx="57" formatCode="General">
                        <c:v>8</c:v>
                      </c:pt>
                      <c:pt idx="58" formatCode="General">
                        <c:v>11</c:v>
                      </c:pt>
                      <c:pt idx="59" formatCode="General">
                        <c:v>11</c:v>
                      </c:pt>
                      <c:pt idx="60" formatCode="General">
                        <c:v>11</c:v>
                      </c:pt>
                      <c:pt idx="61" formatCode="General">
                        <c:v>10</c:v>
                      </c:pt>
                      <c:pt idx="62" formatCode="General">
                        <c:v>16</c:v>
                      </c:pt>
                      <c:pt idx="63" formatCode="General">
                        <c:v>10</c:v>
                      </c:pt>
                      <c:pt idx="64" formatCode="General">
                        <c:v>6</c:v>
                      </c:pt>
                      <c:pt idx="65" formatCode="General">
                        <c:v>6</c:v>
                      </c:pt>
                      <c:pt idx="66" formatCode="General">
                        <c:v>4</c:v>
                      </c:pt>
                      <c:pt idx="67" formatCode="General">
                        <c:v>6</c:v>
                      </c:pt>
                      <c:pt idx="68" formatCode="General">
                        <c:v>10</c:v>
                      </c:pt>
                      <c:pt idx="69" formatCode="General">
                        <c:v>11</c:v>
                      </c:pt>
                      <c:pt idx="70" formatCode="General">
                        <c:v>13</c:v>
                      </c:pt>
                      <c:pt idx="71" formatCode="General">
                        <c:v>14</c:v>
                      </c:pt>
                      <c:pt idx="72" formatCode="General">
                        <c:v>10</c:v>
                      </c:pt>
                      <c:pt idx="73" formatCode="General">
                        <c:v>8</c:v>
                      </c:pt>
                      <c:pt idx="74" formatCode="General">
                        <c:v>9</c:v>
                      </c:pt>
                      <c:pt idx="75" formatCode="General">
                        <c:v>9</c:v>
                      </c:pt>
                      <c:pt idx="76" formatCode="General">
                        <c:v>12</c:v>
                      </c:pt>
                      <c:pt idx="77" formatCode="General">
                        <c:v>13</c:v>
                      </c:pt>
                      <c:pt idx="78" formatCode="General">
                        <c:v>13</c:v>
                      </c:pt>
                      <c:pt idx="79" formatCode="General">
                        <c:v>14</c:v>
                      </c:pt>
                      <c:pt idx="80" formatCode="General">
                        <c:v>8</c:v>
                      </c:pt>
                      <c:pt idx="81" formatCode="General">
                        <c:v>5</c:v>
                      </c:pt>
                      <c:pt idx="82" formatCode="General">
                        <c:v>2</c:v>
                      </c:pt>
                      <c:pt idx="83" formatCode="General">
                        <c:v>4</c:v>
                      </c:pt>
                      <c:pt idx="84" formatCode="General">
                        <c:v>8</c:v>
                      </c:pt>
                      <c:pt idx="85" formatCode="General">
                        <c:v>9</c:v>
                      </c:pt>
                      <c:pt idx="86" formatCode="General">
                        <c:v>7</c:v>
                      </c:pt>
                      <c:pt idx="87" formatCode="General">
                        <c:v>8</c:v>
                      </c:pt>
                      <c:pt idx="88" formatCode="General">
                        <c:v>9</c:v>
                      </c:pt>
                      <c:pt idx="89" formatCode="General">
                        <c:v>6</c:v>
                      </c:pt>
                      <c:pt idx="90" formatCode="General">
                        <c:v>9</c:v>
                      </c:pt>
                      <c:pt idx="91" formatCode="General">
                        <c:v>7</c:v>
                      </c:pt>
                    </c:numCache>
                  </c:numRef>
                </c:val>
                <c:extLst xmlns:c15="http://schemas.microsoft.com/office/drawing/2012/chart">
                  <c:ext xmlns:c16="http://schemas.microsoft.com/office/drawing/2014/chart" uri="{C3380CC4-5D6E-409C-BE32-E72D297353CC}">
                    <c16:uniqueId val="{00000035-705D-4F0A-A385-AB4DC8980013}"/>
                  </c:ext>
                </c:extLst>
              </c15:ser>
            </c15:filteredBarSeries>
            <c15:filteredBarSeries>
              <c15:ser>
                <c:idx val="51"/>
                <c:order val="51"/>
                <c:tx>
                  <c:strRef>
                    <c:extLst xmlns:c15="http://schemas.microsoft.com/office/drawing/2012/chart">
                      <c:ext xmlns:c15="http://schemas.microsoft.com/office/drawing/2012/chart" uri="{02D57815-91ED-43cb-92C2-25804820EDAC}">
                        <c15:formulaRef>
                          <c15:sqref>'Table for graphs 25-26'!$A$53</c15:sqref>
                        </c15:formulaRef>
                      </c:ext>
                    </c:extLst>
                    <c:strCache>
                      <c:ptCount val="1"/>
                      <c:pt idx="0">
                        <c:v>Head and neck - Reported 63 - 103 days</c:v>
                      </c:pt>
                    </c:strCache>
                  </c:strRef>
                </c:tx>
                <c:spPr>
                  <a:solidFill>
                    <a:schemeClr val="accent5">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25-26'!$B$53:$DA$53</c15:sqref>
                        </c15:formulaRef>
                      </c:ext>
                    </c:extLst>
                    <c:numCache>
                      <c:formatCode>0</c:formatCode>
                      <c:ptCount val="104"/>
                      <c:pt idx="0">
                        <c:v>4</c:v>
                      </c:pt>
                      <c:pt idx="1">
                        <c:v>6</c:v>
                      </c:pt>
                      <c:pt idx="2" formatCode="General">
                        <c:v>9</c:v>
                      </c:pt>
                      <c:pt idx="3" formatCode="General">
                        <c:v>9</c:v>
                      </c:pt>
                      <c:pt idx="4" formatCode="General">
                        <c:v>7</c:v>
                      </c:pt>
                      <c:pt idx="5" formatCode="General">
                        <c:v>5</c:v>
                      </c:pt>
                      <c:pt idx="6" formatCode="General">
                        <c:v>4</c:v>
                      </c:pt>
                      <c:pt idx="7" formatCode="General">
                        <c:v>7</c:v>
                      </c:pt>
                      <c:pt idx="8" formatCode="General">
                        <c:v>5</c:v>
                      </c:pt>
                      <c:pt idx="9" formatCode="General">
                        <c:v>8</c:v>
                      </c:pt>
                      <c:pt idx="10" formatCode="General">
                        <c:v>11</c:v>
                      </c:pt>
                      <c:pt idx="11" formatCode="General">
                        <c:v>8</c:v>
                      </c:pt>
                      <c:pt idx="12" formatCode="General">
                        <c:v>10</c:v>
                      </c:pt>
                      <c:pt idx="13" formatCode="General">
                        <c:v>8</c:v>
                      </c:pt>
                      <c:pt idx="14" formatCode="General">
                        <c:v>12</c:v>
                      </c:pt>
                      <c:pt idx="15" formatCode="General">
                        <c:v>13</c:v>
                      </c:pt>
                      <c:pt idx="16" formatCode="General">
                        <c:v>14</c:v>
                      </c:pt>
                      <c:pt idx="17" formatCode="General">
                        <c:v>10</c:v>
                      </c:pt>
                      <c:pt idx="18" formatCode="General">
                        <c:v>9</c:v>
                      </c:pt>
                      <c:pt idx="19" formatCode="General">
                        <c:v>11</c:v>
                      </c:pt>
                      <c:pt idx="20" formatCode="General">
                        <c:v>13</c:v>
                      </c:pt>
                      <c:pt idx="21" formatCode="General">
                        <c:v>12</c:v>
                      </c:pt>
                      <c:pt idx="22" formatCode="General">
                        <c:v>11</c:v>
                      </c:pt>
                      <c:pt idx="23" formatCode="General">
                        <c:v>12</c:v>
                      </c:pt>
                      <c:pt idx="24" formatCode="General">
                        <c:v>10</c:v>
                      </c:pt>
                      <c:pt idx="25" formatCode="General">
                        <c:v>8</c:v>
                      </c:pt>
                      <c:pt idx="26" formatCode="General">
                        <c:v>12</c:v>
                      </c:pt>
                      <c:pt idx="27" formatCode="General">
                        <c:v>10</c:v>
                      </c:pt>
                      <c:pt idx="28" formatCode="General">
                        <c:v>6</c:v>
                      </c:pt>
                      <c:pt idx="29" formatCode="General">
                        <c:v>10</c:v>
                      </c:pt>
                      <c:pt idx="30" formatCode="General">
                        <c:v>6</c:v>
                      </c:pt>
                      <c:pt idx="31" formatCode="General">
                        <c:v>6</c:v>
                      </c:pt>
                      <c:pt idx="32" formatCode="General">
                        <c:v>4</c:v>
                      </c:pt>
                      <c:pt idx="33" formatCode="General">
                        <c:v>5</c:v>
                      </c:pt>
                      <c:pt idx="34" formatCode="General">
                        <c:v>8</c:v>
                      </c:pt>
                      <c:pt idx="35" formatCode="General">
                        <c:v>9</c:v>
                      </c:pt>
                      <c:pt idx="36" formatCode="General">
                        <c:v>8</c:v>
                      </c:pt>
                      <c:pt idx="37" formatCode="General">
                        <c:v>10</c:v>
                      </c:pt>
                      <c:pt idx="38" formatCode="General">
                        <c:v>12</c:v>
                      </c:pt>
                      <c:pt idx="39" formatCode="General">
                        <c:v>12</c:v>
                      </c:pt>
                      <c:pt idx="40" formatCode="General">
                        <c:v>11</c:v>
                      </c:pt>
                      <c:pt idx="41" formatCode="General">
                        <c:v>11</c:v>
                      </c:pt>
                      <c:pt idx="42" formatCode="General">
                        <c:v>11</c:v>
                      </c:pt>
                      <c:pt idx="43" formatCode="General">
                        <c:v>12</c:v>
                      </c:pt>
                      <c:pt idx="44" formatCode="General">
                        <c:v>10</c:v>
                      </c:pt>
                      <c:pt idx="45" formatCode="General">
                        <c:v>7</c:v>
                      </c:pt>
                      <c:pt idx="46" formatCode="General">
                        <c:v>4</c:v>
                      </c:pt>
                      <c:pt idx="47" formatCode="General">
                        <c:v>3</c:v>
                      </c:pt>
                      <c:pt idx="48" formatCode="General">
                        <c:v>4</c:v>
                      </c:pt>
                      <c:pt idx="49" formatCode="General">
                        <c:v>9</c:v>
                      </c:pt>
                      <c:pt idx="50" formatCode="General">
                        <c:v>8</c:v>
                      </c:pt>
                      <c:pt idx="51" formatCode="General">
                        <c:v>8</c:v>
                      </c:pt>
                      <c:pt idx="52" formatCode="General">
                        <c:v>9</c:v>
                      </c:pt>
                      <c:pt idx="53" formatCode="General">
                        <c:v>9</c:v>
                      </c:pt>
                      <c:pt idx="54" formatCode="General">
                        <c:v>7</c:v>
                      </c:pt>
                      <c:pt idx="55" formatCode="General">
                        <c:v>4</c:v>
                      </c:pt>
                      <c:pt idx="56" formatCode="General">
                        <c:v>4</c:v>
                      </c:pt>
                      <c:pt idx="57" formatCode="General">
                        <c:v>5</c:v>
                      </c:pt>
                      <c:pt idx="58" formatCode="General">
                        <c:v>6</c:v>
                      </c:pt>
                      <c:pt idx="59" formatCode="General">
                        <c:v>10</c:v>
                      </c:pt>
                      <c:pt idx="60" formatCode="General">
                        <c:v>13</c:v>
                      </c:pt>
                      <c:pt idx="61" formatCode="General">
                        <c:v>20</c:v>
                      </c:pt>
                      <c:pt idx="62" formatCode="General">
                        <c:v>17</c:v>
                      </c:pt>
                      <c:pt idx="63" formatCode="General">
                        <c:v>14</c:v>
                      </c:pt>
                      <c:pt idx="64" formatCode="General">
                        <c:v>15</c:v>
                      </c:pt>
                      <c:pt idx="65" formatCode="General">
                        <c:v>16</c:v>
                      </c:pt>
                      <c:pt idx="66" formatCode="General">
                        <c:v>11</c:v>
                      </c:pt>
                      <c:pt idx="67" formatCode="General">
                        <c:v>8</c:v>
                      </c:pt>
                      <c:pt idx="68" formatCode="General">
                        <c:v>6</c:v>
                      </c:pt>
                      <c:pt idx="69" formatCode="General">
                        <c:v>8</c:v>
                      </c:pt>
                      <c:pt idx="70" formatCode="General">
                        <c:v>6</c:v>
                      </c:pt>
                      <c:pt idx="71" formatCode="General">
                        <c:v>9</c:v>
                      </c:pt>
                      <c:pt idx="72" formatCode="General">
                        <c:v>12</c:v>
                      </c:pt>
                      <c:pt idx="73" formatCode="General">
                        <c:v>14</c:v>
                      </c:pt>
                      <c:pt idx="74" formatCode="General">
                        <c:v>9</c:v>
                      </c:pt>
                      <c:pt idx="75" formatCode="General">
                        <c:v>12</c:v>
                      </c:pt>
                      <c:pt idx="76" formatCode="General">
                        <c:v>13</c:v>
                      </c:pt>
                      <c:pt idx="77" formatCode="General">
                        <c:v>11</c:v>
                      </c:pt>
                      <c:pt idx="78" formatCode="General">
                        <c:v>12</c:v>
                      </c:pt>
                      <c:pt idx="79" formatCode="General">
                        <c:v>9</c:v>
                      </c:pt>
                      <c:pt idx="80" formatCode="General">
                        <c:v>9</c:v>
                      </c:pt>
                      <c:pt idx="81" formatCode="General">
                        <c:v>8</c:v>
                      </c:pt>
                      <c:pt idx="82" formatCode="General">
                        <c:v>12</c:v>
                      </c:pt>
                      <c:pt idx="83" formatCode="General">
                        <c:v>7</c:v>
                      </c:pt>
                      <c:pt idx="84" formatCode="General">
                        <c:v>7</c:v>
                      </c:pt>
                      <c:pt idx="85" formatCode="General">
                        <c:v>9</c:v>
                      </c:pt>
                      <c:pt idx="86" formatCode="General">
                        <c:v>13</c:v>
                      </c:pt>
                      <c:pt idx="87" formatCode="General">
                        <c:v>10</c:v>
                      </c:pt>
                      <c:pt idx="88" formatCode="General">
                        <c:v>11</c:v>
                      </c:pt>
                      <c:pt idx="89" formatCode="General">
                        <c:v>13</c:v>
                      </c:pt>
                      <c:pt idx="90" formatCode="General">
                        <c:v>16</c:v>
                      </c:pt>
                      <c:pt idx="91" formatCode="General">
                        <c:v>16</c:v>
                      </c:pt>
                    </c:numCache>
                  </c:numRef>
                </c:val>
                <c:extLst xmlns:c15="http://schemas.microsoft.com/office/drawing/2012/chart">
                  <c:ext xmlns:c16="http://schemas.microsoft.com/office/drawing/2014/chart" uri="{C3380CC4-5D6E-409C-BE32-E72D297353CC}">
                    <c16:uniqueId val="{00000036-705D-4F0A-A385-AB4DC8980013}"/>
                  </c:ext>
                </c:extLst>
              </c15:ser>
            </c15:filteredBarSeries>
            <c15:filteredBarSeries>
              <c15:ser>
                <c:idx val="52"/>
                <c:order val="52"/>
                <c:tx>
                  <c:strRef>
                    <c:extLst xmlns:c15="http://schemas.microsoft.com/office/drawing/2012/chart">
                      <c:ext xmlns:c15="http://schemas.microsoft.com/office/drawing/2012/chart" uri="{02D57815-91ED-43cb-92C2-25804820EDAC}">
                        <c15:formulaRef>
                          <c15:sqref>'Table for graphs 25-26'!$A$54</c15:sqref>
                        </c15:formulaRef>
                      </c:ext>
                    </c:extLst>
                    <c:strCache>
                      <c:ptCount val="1"/>
                      <c:pt idx="0">
                        <c:v>Lower Gastrointestinal - Reported 63 - 103 days</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25-26'!$B$54:$DA$54</c15:sqref>
                        </c15:formulaRef>
                      </c:ext>
                    </c:extLst>
                    <c:numCache>
                      <c:formatCode>0</c:formatCode>
                      <c:ptCount val="104"/>
                      <c:pt idx="0">
                        <c:v>21</c:v>
                      </c:pt>
                      <c:pt idx="1">
                        <c:v>22</c:v>
                      </c:pt>
                      <c:pt idx="2" formatCode="General">
                        <c:v>22</c:v>
                      </c:pt>
                      <c:pt idx="3" formatCode="General">
                        <c:v>21</c:v>
                      </c:pt>
                      <c:pt idx="4" formatCode="General">
                        <c:v>41</c:v>
                      </c:pt>
                      <c:pt idx="5" formatCode="General">
                        <c:v>48</c:v>
                      </c:pt>
                      <c:pt idx="6" formatCode="General">
                        <c:v>40</c:v>
                      </c:pt>
                      <c:pt idx="7" formatCode="General">
                        <c:v>43</c:v>
                      </c:pt>
                      <c:pt idx="8" formatCode="General">
                        <c:v>43</c:v>
                      </c:pt>
                      <c:pt idx="9" formatCode="General">
                        <c:v>38</c:v>
                      </c:pt>
                      <c:pt idx="10" formatCode="General">
                        <c:v>31</c:v>
                      </c:pt>
                      <c:pt idx="11" formatCode="General">
                        <c:v>43</c:v>
                      </c:pt>
                      <c:pt idx="12" formatCode="General">
                        <c:v>38</c:v>
                      </c:pt>
                      <c:pt idx="13" formatCode="General">
                        <c:v>44</c:v>
                      </c:pt>
                      <c:pt idx="14" formatCode="General">
                        <c:v>44</c:v>
                      </c:pt>
                      <c:pt idx="15" formatCode="General">
                        <c:v>37</c:v>
                      </c:pt>
                      <c:pt idx="16" formatCode="General">
                        <c:v>47</c:v>
                      </c:pt>
                      <c:pt idx="17" formatCode="General">
                        <c:v>41</c:v>
                      </c:pt>
                      <c:pt idx="18" formatCode="General">
                        <c:v>37</c:v>
                      </c:pt>
                      <c:pt idx="19" formatCode="General">
                        <c:v>43</c:v>
                      </c:pt>
                      <c:pt idx="20" formatCode="General">
                        <c:v>45</c:v>
                      </c:pt>
                      <c:pt idx="21" formatCode="General">
                        <c:v>44</c:v>
                      </c:pt>
                      <c:pt idx="22" formatCode="General">
                        <c:v>42</c:v>
                      </c:pt>
                      <c:pt idx="23" formatCode="General">
                        <c:v>39</c:v>
                      </c:pt>
                      <c:pt idx="24" formatCode="General">
                        <c:v>39</c:v>
                      </c:pt>
                      <c:pt idx="25" formatCode="General">
                        <c:v>24</c:v>
                      </c:pt>
                      <c:pt idx="26" formatCode="General">
                        <c:v>26</c:v>
                      </c:pt>
                      <c:pt idx="27" formatCode="General">
                        <c:v>26</c:v>
                      </c:pt>
                      <c:pt idx="28" formatCode="General">
                        <c:v>30</c:v>
                      </c:pt>
                      <c:pt idx="29" formatCode="General">
                        <c:v>37</c:v>
                      </c:pt>
                      <c:pt idx="30" formatCode="General">
                        <c:v>36</c:v>
                      </c:pt>
                      <c:pt idx="31" formatCode="General">
                        <c:v>32</c:v>
                      </c:pt>
                      <c:pt idx="32" formatCode="General">
                        <c:v>28</c:v>
                      </c:pt>
                      <c:pt idx="33" formatCode="General">
                        <c:v>32</c:v>
                      </c:pt>
                      <c:pt idx="34" formatCode="General">
                        <c:v>26</c:v>
                      </c:pt>
                      <c:pt idx="35" formatCode="General">
                        <c:v>27</c:v>
                      </c:pt>
                      <c:pt idx="36" formatCode="General">
                        <c:v>26</c:v>
                      </c:pt>
                      <c:pt idx="37" formatCode="General">
                        <c:v>25</c:v>
                      </c:pt>
                      <c:pt idx="38" formatCode="General">
                        <c:v>34</c:v>
                      </c:pt>
                      <c:pt idx="39" formatCode="General">
                        <c:v>36</c:v>
                      </c:pt>
                      <c:pt idx="40" formatCode="General">
                        <c:v>39</c:v>
                      </c:pt>
                      <c:pt idx="41" formatCode="General">
                        <c:v>35</c:v>
                      </c:pt>
                      <c:pt idx="42" formatCode="General">
                        <c:v>32</c:v>
                      </c:pt>
                      <c:pt idx="43" formatCode="General">
                        <c:v>31</c:v>
                      </c:pt>
                      <c:pt idx="44" formatCode="General">
                        <c:v>30</c:v>
                      </c:pt>
                      <c:pt idx="45" formatCode="General">
                        <c:v>29</c:v>
                      </c:pt>
                      <c:pt idx="46" formatCode="General">
                        <c:v>32</c:v>
                      </c:pt>
                      <c:pt idx="47" formatCode="General">
                        <c:v>29</c:v>
                      </c:pt>
                      <c:pt idx="48" formatCode="General">
                        <c:v>26</c:v>
                      </c:pt>
                      <c:pt idx="49" formatCode="General">
                        <c:v>22</c:v>
                      </c:pt>
                      <c:pt idx="50" formatCode="General">
                        <c:v>22</c:v>
                      </c:pt>
                      <c:pt idx="51" formatCode="General">
                        <c:v>29</c:v>
                      </c:pt>
                      <c:pt idx="52" formatCode="General">
                        <c:v>32</c:v>
                      </c:pt>
                      <c:pt idx="53" formatCode="General">
                        <c:v>38</c:v>
                      </c:pt>
                      <c:pt idx="54" formatCode="General">
                        <c:v>44</c:v>
                      </c:pt>
                      <c:pt idx="55" formatCode="General">
                        <c:v>47</c:v>
                      </c:pt>
                      <c:pt idx="56" formatCode="General">
                        <c:v>44</c:v>
                      </c:pt>
                      <c:pt idx="57" formatCode="General">
                        <c:v>47</c:v>
                      </c:pt>
                      <c:pt idx="58" formatCode="General">
                        <c:v>53</c:v>
                      </c:pt>
                      <c:pt idx="59" formatCode="General">
                        <c:v>52</c:v>
                      </c:pt>
                      <c:pt idx="60" formatCode="General">
                        <c:v>47</c:v>
                      </c:pt>
                      <c:pt idx="61" formatCode="General">
                        <c:v>48</c:v>
                      </c:pt>
                      <c:pt idx="62" formatCode="General">
                        <c:v>52</c:v>
                      </c:pt>
                      <c:pt idx="63" formatCode="General">
                        <c:v>42</c:v>
                      </c:pt>
                      <c:pt idx="64" formatCode="General">
                        <c:v>43</c:v>
                      </c:pt>
                      <c:pt idx="65" formatCode="General">
                        <c:v>46</c:v>
                      </c:pt>
                      <c:pt idx="66" formatCode="General">
                        <c:v>45</c:v>
                      </c:pt>
                      <c:pt idx="67" formatCode="General">
                        <c:v>51</c:v>
                      </c:pt>
                      <c:pt idx="68" formatCode="General">
                        <c:v>43</c:v>
                      </c:pt>
                      <c:pt idx="69" formatCode="General">
                        <c:v>43</c:v>
                      </c:pt>
                      <c:pt idx="70" formatCode="General">
                        <c:v>37</c:v>
                      </c:pt>
                      <c:pt idx="71" formatCode="General">
                        <c:v>38</c:v>
                      </c:pt>
                      <c:pt idx="72" formatCode="General">
                        <c:v>39</c:v>
                      </c:pt>
                      <c:pt idx="73" formatCode="General">
                        <c:v>28</c:v>
                      </c:pt>
                      <c:pt idx="74" formatCode="General">
                        <c:v>37</c:v>
                      </c:pt>
                      <c:pt idx="75" formatCode="General">
                        <c:v>40</c:v>
                      </c:pt>
                      <c:pt idx="76" formatCode="General">
                        <c:v>52</c:v>
                      </c:pt>
                      <c:pt idx="77" formatCode="General">
                        <c:v>53</c:v>
                      </c:pt>
                      <c:pt idx="78" formatCode="General">
                        <c:v>51</c:v>
                      </c:pt>
                      <c:pt idx="79" formatCode="General">
                        <c:v>68</c:v>
                      </c:pt>
                      <c:pt idx="80" formatCode="General">
                        <c:v>69</c:v>
                      </c:pt>
                      <c:pt idx="81" formatCode="General">
                        <c:v>83</c:v>
                      </c:pt>
                      <c:pt idx="82" formatCode="General">
                        <c:v>70</c:v>
                      </c:pt>
                      <c:pt idx="83" formatCode="General">
                        <c:v>67</c:v>
                      </c:pt>
                      <c:pt idx="84" formatCode="General">
                        <c:v>53</c:v>
                      </c:pt>
                      <c:pt idx="85" formatCode="General">
                        <c:v>55</c:v>
                      </c:pt>
                      <c:pt idx="86" formatCode="General">
                        <c:v>67</c:v>
                      </c:pt>
                      <c:pt idx="87" formatCode="General">
                        <c:v>63</c:v>
                      </c:pt>
                      <c:pt idx="88" formatCode="General">
                        <c:v>58</c:v>
                      </c:pt>
                      <c:pt idx="89" formatCode="General">
                        <c:v>46</c:v>
                      </c:pt>
                      <c:pt idx="90" formatCode="General">
                        <c:v>58</c:v>
                      </c:pt>
                      <c:pt idx="91" formatCode="General">
                        <c:v>67</c:v>
                      </c:pt>
                    </c:numCache>
                  </c:numRef>
                </c:val>
                <c:extLst xmlns:c15="http://schemas.microsoft.com/office/drawing/2012/chart">
                  <c:ext xmlns:c16="http://schemas.microsoft.com/office/drawing/2014/chart" uri="{C3380CC4-5D6E-409C-BE32-E72D297353CC}">
                    <c16:uniqueId val="{00000037-705D-4F0A-A385-AB4DC8980013}"/>
                  </c:ext>
                </c:extLst>
              </c15:ser>
            </c15:filteredBarSeries>
            <c15:filteredBarSeries>
              <c15:ser>
                <c:idx val="53"/>
                <c:order val="53"/>
                <c:tx>
                  <c:strRef>
                    <c:extLst xmlns:c15="http://schemas.microsoft.com/office/drawing/2012/chart">
                      <c:ext xmlns:c15="http://schemas.microsoft.com/office/drawing/2012/chart" uri="{02D57815-91ED-43cb-92C2-25804820EDAC}">
                        <c15:formulaRef>
                          <c15:sqref>'Table for graphs 25-26'!$A$55</c15:sqref>
                        </c15:formulaRef>
                      </c:ext>
                    </c:extLst>
                    <c:strCache>
                      <c:ptCount val="1"/>
                      <c:pt idx="0">
                        <c:v>Lung - Reported 63 - 103 days</c:v>
                      </c:pt>
                    </c:strCache>
                  </c:strRef>
                </c:tx>
                <c:spPr>
                  <a:solidFill>
                    <a:schemeClr val="accent5">
                      <a:tint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25-26'!$B$55:$DA$55</c15:sqref>
                        </c15:formulaRef>
                      </c:ext>
                    </c:extLst>
                    <c:numCache>
                      <c:formatCode>0</c:formatCode>
                      <c:ptCount val="104"/>
                      <c:pt idx="0">
                        <c:v>11</c:v>
                      </c:pt>
                      <c:pt idx="1">
                        <c:v>13</c:v>
                      </c:pt>
                      <c:pt idx="2" formatCode="General">
                        <c:v>16</c:v>
                      </c:pt>
                      <c:pt idx="3" formatCode="General">
                        <c:v>13</c:v>
                      </c:pt>
                      <c:pt idx="4" formatCode="General">
                        <c:v>11</c:v>
                      </c:pt>
                      <c:pt idx="5" formatCode="General">
                        <c:v>10</c:v>
                      </c:pt>
                      <c:pt idx="6" formatCode="General">
                        <c:v>6</c:v>
                      </c:pt>
                      <c:pt idx="7" formatCode="General">
                        <c:v>8</c:v>
                      </c:pt>
                      <c:pt idx="8" formatCode="General">
                        <c:v>9</c:v>
                      </c:pt>
                      <c:pt idx="9" formatCode="General">
                        <c:v>11</c:v>
                      </c:pt>
                      <c:pt idx="10" formatCode="General">
                        <c:v>8</c:v>
                      </c:pt>
                      <c:pt idx="11" formatCode="General">
                        <c:v>8</c:v>
                      </c:pt>
                      <c:pt idx="12" formatCode="General">
                        <c:v>11</c:v>
                      </c:pt>
                      <c:pt idx="13" formatCode="General">
                        <c:v>13</c:v>
                      </c:pt>
                      <c:pt idx="14" formatCode="General">
                        <c:v>14</c:v>
                      </c:pt>
                      <c:pt idx="15" formatCode="General">
                        <c:v>14</c:v>
                      </c:pt>
                      <c:pt idx="16" formatCode="General">
                        <c:v>16</c:v>
                      </c:pt>
                      <c:pt idx="17" formatCode="General">
                        <c:v>17</c:v>
                      </c:pt>
                      <c:pt idx="18" formatCode="General">
                        <c:v>16</c:v>
                      </c:pt>
                      <c:pt idx="19" formatCode="General">
                        <c:v>16</c:v>
                      </c:pt>
                      <c:pt idx="20" formatCode="General">
                        <c:v>15</c:v>
                      </c:pt>
                      <c:pt idx="21" formatCode="General">
                        <c:v>14</c:v>
                      </c:pt>
                      <c:pt idx="22" formatCode="General">
                        <c:v>13</c:v>
                      </c:pt>
                      <c:pt idx="23" formatCode="General">
                        <c:v>14</c:v>
                      </c:pt>
                      <c:pt idx="24" formatCode="General">
                        <c:v>13</c:v>
                      </c:pt>
                      <c:pt idx="25" formatCode="General">
                        <c:v>12</c:v>
                      </c:pt>
                      <c:pt idx="26" formatCode="General">
                        <c:v>14</c:v>
                      </c:pt>
                      <c:pt idx="27" formatCode="General">
                        <c:v>16</c:v>
                      </c:pt>
                      <c:pt idx="28" formatCode="General">
                        <c:v>17</c:v>
                      </c:pt>
                      <c:pt idx="29" formatCode="General">
                        <c:v>19</c:v>
                      </c:pt>
                      <c:pt idx="30" formatCode="General">
                        <c:v>18</c:v>
                      </c:pt>
                      <c:pt idx="31" formatCode="General">
                        <c:v>12</c:v>
                      </c:pt>
                      <c:pt idx="32" formatCode="General">
                        <c:v>10</c:v>
                      </c:pt>
                      <c:pt idx="33" formatCode="General">
                        <c:v>6</c:v>
                      </c:pt>
                      <c:pt idx="34" formatCode="General">
                        <c:v>9</c:v>
                      </c:pt>
                      <c:pt idx="35" formatCode="General">
                        <c:v>9</c:v>
                      </c:pt>
                      <c:pt idx="36" formatCode="General">
                        <c:v>7</c:v>
                      </c:pt>
                      <c:pt idx="37" formatCode="General">
                        <c:v>9</c:v>
                      </c:pt>
                      <c:pt idx="38" formatCode="General">
                        <c:v>12</c:v>
                      </c:pt>
                      <c:pt idx="39" formatCode="General">
                        <c:v>14</c:v>
                      </c:pt>
                      <c:pt idx="40" formatCode="General">
                        <c:v>18</c:v>
                      </c:pt>
                      <c:pt idx="41" formatCode="General">
                        <c:v>17</c:v>
                      </c:pt>
                      <c:pt idx="42" formatCode="General">
                        <c:v>16</c:v>
                      </c:pt>
                      <c:pt idx="43" formatCode="General">
                        <c:v>16</c:v>
                      </c:pt>
                      <c:pt idx="44" formatCode="General">
                        <c:v>14</c:v>
                      </c:pt>
                      <c:pt idx="45" formatCode="General">
                        <c:v>14</c:v>
                      </c:pt>
                      <c:pt idx="46" formatCode="General">
                        <c:v>8</c:v>
                      </c:pt>
                      <c:pt idx="47" formatCode="General">
                        <c:v>7</c:v>
                      </c:pt>
                      <c:pt idx="48" formatCode="General">
                        <c:v>9</c:v>
                      </c:pt>
                      <c:pt idx="49" formatCode="General">
                        <c:v>13</c:v>
                      </c:pt>
                      <c:pt idx="50" formatCode="General">
                        <c:v>18</c:v>
                      </c:pt>
                      <c:pt idx="51" formatCode="General">
                        <c:v>18</c:v>
                      </c:pt>
                      <c:pt idx="52" formatCode="General">
                        <c:v>15</c:v>
                      </c:pt>
                      <c:pt idx="53" formatCode="General">
                        <c:v>14</c:v>
                      </c:pt>
                      <c:pt idx="54" formatCode="General">
                        <c:v>18</c:v>
                      </c:pt>
                      <c:pt idx="55" formatCode="General">
                        <c:v>18</c:v>
                      </c:pt>
                      <c:pt idx="56" formatCode="General">
                        <c:v>19</c:v>
                      </c:pt>
                      <c:pt idx="57" formatCode="General">
                        <c:v>18</c:v>
                      </c:pt>
                      <c:pt idx="58" formatCode="General">
                        <c:v>17</c:v>
                      </c:pt>
                      <c:pt idx="59" formatCode="General">
                        <c:v>17</c:v>
                      </c:pt>
                      <c:pt idx="60" formatCode="General">
                        <c:v>14</c:v>
                      </c:pt>
                      <c:pt idx="61" formatCode="General">
                        <c:v>16</c:v>
                      </c:pt>
                      <c:pt idx="62" formatCode="General">
                        <c:v>12</c:v>
                      </c:pt>
                      <c:pt idx="63" formatCode="General">
                        <c:v>6</c:v>
                      </c:pt>
                      <c:pt idx="64" formatCode="General">
                        <c:v>4</c:v>
                      </c:pt>
                      <c:pt idx="65" formatCode="General">
                        <c:v>7</c:v>
                      </c:pt>
                      <c:pt idx="66" formatCode="General">
                        <c:v>10</c:v>
                      </c:pt>
                      <c:pt idx="67" formatCode="General">
                        <c:v>11</c:v>
                      </c:pt>
                      <c:pt idx="68" formatCode="General">
                        <c:v>12</c:v>
                      </c:pt>
                      <c:pt idx="69" formatCode="General">
                        <c:v>15</c:v>
                      </c:pt>
                      <c:pt idx="70" formatCode="General">
                        <c:v>11</c:v>
                      </c:pt>
                      <c:pt idx="71" formatCode="General">
                        <c:v>11</c:v>
                      </c:pt>
                      <c:pt idx="72" formatCode="General">
                        <c:v>10</c:v>
                      </c:pt>
                      <c:pt idx="73" formatCode="General">
                        <c:v>10</c:v>
                      </c:pt>
                      <c:pt idx="74" formatCode="General">
                        <c:v>10</c:v>
                      </c:pt>
                      <c:pt idx="75" formatCode="General">
                        <c:v>12</c:v>
                      </c:pt>
                      <c:pt idx="76" formatCode="General">
                        <c:v>13</c:v>
                      </c:pt>
                      <c:pt idx="77" formatCode="General">
                        <c:v>12</c:v>
                      </c:pt>
                      <c:pt idx="78" formatCode="General">
                        <c:v>14</c:v>
                      </c:pt>
                      <c:pt idx="79" formatCode="General">
                        <c:v>13</c:v>
                      </c:pt>
                      <c:pt idx="80" formatCode="General">
                        <c:v>13</c:v>
                      </c:pt>
                      <c:pt idx="81" formatCode="General">
                        <c:v>14</c:v>
                      </c:pt>
                      <c:pt idx="82" formatCode="General">
                        <c:v>14</c:v>
                      </c:pt>
                      <c:pt idx="83" formatCode="General">
                        <c:v>11</c:v>
                      </c:pt>
                      <c:pt idx="84" formatCode="General">
                        <c:v>9</c:v>
                      </c:pt>
                      <c:pt idx="85" formatCode="General">
                        <c:v>14</c:v>
                      </c:pt>
                      <c:pt idx="86" formatCode="General">
                        <c:v>13</c:v>
                      </c:pt>
                      <c:pt idx="87" formatCode="General">
                        <c:v>11</c:v>
                      </c:pt>
                      <c:pt idx="88" formatCode="General">
                        <c:v>13</c:v>
                      </c:pt>
                      <c:pt idx="89" formatCode="General">
                        <c:v>11</c:v>
                      </c:pt>
                      <c:pt idx="90" formatCode="General">
                        <c:v>13</c:v>
                      </c:pt>
                      <c:pt idx="91" formatCode="General">
                        <c:v>13</c:v>
                      </c:pt>
                    </c:numCache>
                  </c:numRef>
                </c:val>
                <c:extLst xmlns:c15="http://schemas.microsoft.com/office/drawing/2012/chart">
                  <c:ext xmlns:c16="http://schemas.microsoft.com/office/drawing/2014/chart" uri="{C3380CC4-5D6E-409C-BE32-E72D297353CC}">
                    <c16:uniqueId val="{00000038-705D-4F0A-A385-AB4DC8980013}"/>
                  </c:ext>
                </c:extLst>
              </c15:ser>
            </c15:filteredBarSeries>
            <c15:filteredBarSeries>
              <c15:ser>
                <c:idx val="54"/>
                <c:order val="54"/>
                <c:tx>
                  <c:strRef>
                    <c:extLst xmlns:c15="http://schemas.microsoft.com/office/drawing/2012/chart">
                      <c:ext xmlns:c15="http://schemas.microsoft.com/office/drawing/2012/chart" uri="{02D57815-91ED-43cb-92C2-25804820EDAC}">
                        <c15:formulaRef>
                          <c15:sqref>'Table for graphs 25-26'!$A$56</c15:sqref>
                        </c15:formulaRef>
                      </c:ext>
                    </c:extLst>
                    <c:strCache>
                      <c:ptCount val="1"/>
                      <c:pt idx="0">
                        <c:v>Other - Reported 63 - 103 days</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25-26'!$B$56:$DA$56</c15:sqref>
                        </c15:formulaRef>
                      </c:ext>
                    </c:extLst>
                    <c:numCache>
                      <c:formatCode>0</c:formatCode>
                      <c:ptCount val="104"/>
                      <c:pt idx="0">
                        <c:v>0</c:v>
                      </c:pt>
                      <c:pt idx="1">
                        <c:v>0</c:v>
                      </c:pt>
                      <c:pt idx="2" formatCode="General">
                        <c:v>0</c:v>
                      </c:pt>
                      <c:pt idx="3" formatCode="General">
                        <c:v>1</c:v>
                      </c:pt>
                      <c:pt idx="4" formatCode="General">
                        <c:v>1</c:v>
                      </c:pt>
                      <c:pt idx="5" formatCode="General">
                        <c:v>1</c:v>
                      </c:pt>
                      <c:pt idx="6" formatCode="General">
                        <c:v>3</c:v>
                      </c:pt>
                      <c:pt idx="7" formatCode="General">
                        <c:v>2</c:v>
                      </c:pt>
                      <c:pt idx="8" formatCode="General">
                        <c:v>2</c:v>
                      </c:pt>
                      <c:pt idx="9" formatCode="General">
                        <c:v>2</c:v>
                      </c:pt>
                      <c:pt idx="10" formatCode="General">
                        <c:v>1</c:v>
                      </c:pt>
                      <c:pt idx="11" formatCode="General">
                        <c:v>1</c:v>
                      </c:pt>
                      <c:pt idx="12" formatCode="General">
                        <c:v>0</c:v>
                      </c:pt>
                      <c:pt idx="13" formatCode="General">
                        <c:v>2</c:v>
                      </c:pt>
                      <c:pt idx="14" formatCode="General">
                        <c:v>1</c:v>
                      </c:pt>
                      <c:pt idx="15" formatCode="General">
                        <c:v>2</c:v>
                      </c:pt>
                      <c:pt idx="16" formatCode="General">
                        <c:v>2</c:v>
                      </c:pt>
                      <c:pt idx="17" formatCode="General">
                        <c:v>1</c:v>
                      </c:pt>
                      <c:pt idx="18" formatCode="General">
                        <c:v>0</c:v>
                      </c:pt>
                      <c:pt idx="19" formatCode="General">
                        <c:v>0</c:v>
                      </c:pt>
                      <c:pt idx="20" formatCode="General">
                        <c:v>1</c:v>
                      </c:pt>
                      <c:pt idx="21" formatCode="General">
                        <c:v>1</c:v>
                      </c:pt>
                      <c:pt idx="22" formatCode="General">
                        <c:v>1</c:v>
                      </c:pt>
                      <c:pt idx="23" formatCode="General">
                        <c:v>0</c:v>
                      </c:pt>
                      <c:pt idx="24" formatCode="General">
                        <c:v>2</c:v>
                      </c:pt>
                      <c:pt idx="25" formatCode="General">
                        <c:v>1</c:v>
                      </c:pt>
                      <c:pt idx="26" formatCode="General">
                        <c:v>1</c:v>
                      </c:pt>
                      <c:pt idx="27" formatCode="General">
                        <c:v>2</c:v>
                      </c:pt>
                      <c:pt idx="28" formatCode="General">
                        <c:v>2</c:v>
                      </c:pt>
                      <c:pt idx="29" formatCode="General">
                        <c:v>2</c:v>
                      </c:pt>
                      <c:pt idx="30" formatCode="General">
                        <c:v>1</c:v>
                      </c:pt>
                      <c:pt idx="31" formatCode="General">
                        <c:v>2</c:v>
                      </c:pt>
                      <c:pt idx="32" formatCode="General">
                        <c:v>1</c:v>
                      </c:pt>
                      <c:pt idx="33" formatCode="General">
                        <c:v>2</c:v>
                      </c:pt>
                      <c:pt idx="34" formatCode="General">
                        <c:v>1</c:v>
                      </c:pt>
                      <c:pt idx="35" formatCode="General">
                        <c:v>2</c:v>
                      </c:pt>
                      <c:pt idx="36" formatCode="General">
                        <c:v>2</c:v>
                      </c:pt>
                      <c:pt idx="37" formatCode="General">
                        <c:v>2</c:v>
                      </c:pt>
                      <c:pt idx="38" formatCode="General">
                        <c:v>4</c:v>
                      </c:pt>
                      <c:pt idx="39" formatCode="General">
                        <c:v>4</c:v>
                      </c:pt>
                      <c:pt idx="40" formatCode="General">
                        <c:v>4</c:v>
                      </c:pt>
                      <c:pt idx="41" formatCode="General">
                        <c:v>3</c:v>
                      </c:pt>
                      <c:pt idx="42" formatCode="General">
                        <c:v>1</c:v>
                      </c:pt>
                      <c:pt idx="43" formatCode="General">
                        <c:v>2</c:v>
                      </c:pt>
                      <c:pt idx="44" formatCode="General">
                        <c:v>0</c:v>
                      </c:pt>
                      <c:pt idx="45" formatCode="General">
                        <c:v>0</c:v>
                      </c:pt>
                      <c:pt idx="46" formatCode="General">
                        <c:v>0</c:v>
                      </c:pt>
                      <c:pt idx="47" formatCode="General">
                        <c:v>1</c:v>
                      </c:pt>
                      <c:pt idx="48" formatCode="General">
                        <c:v>3</c:v>
                      </c:pt>
                      <c:pt idx="49" formatCode="General">
                        <c:v>1</c:v>
                      </c:pt>
                      <c:pt idx="50" formatCode="General">
                        <c:v>2</c:v>
                      </c:pt>
                      <c:pt idx="51" formatCode="General">
                        <c:v>1</c:v>
                      </c:pt>
                      <c:pt idx="52" formatCode="General">
                        <c:v>1</c:v>
                      </c:pt>
                      <c:pt idx="53" formatCode="General">
                        <c:v>0</c:v>
                      </c:pt>
                      <c:pt idx="54" formatCode="General">
                        <c:v>1</c:v>
                      </c:pt>
                      <c:pt idx="55" formatCode="General">
                        <c:v>2</c:v>
                      </c:pt>
                      <c:pt idx="56" formatCode="General">
                        <c:v>1</c:v>
                      </c:pt>
                      <c:pt idx="57" formatCode="General">
                        <c:v>2</c:v>
                      </c:pt>
                      <c:pt idx="58" formatCode="General">
                        <c:v>2</c:v>
                      </c:pt>
                      <c:pt idx="59" formatCode="General">
                        <c:v>1</c:v>
                      </c:pt>
                      <c:pt idx="60" formatCode="General">
                        <c:v>1</c:v>
                      </c:pt>
                      <c:pt idx="61" formatCode="General">
                        <c:v>1</c:v>
                      </c:pt>
                      <c:pt idx="62" formatCode="General">
                        <c:v>0</c:v>
                      </c:pt>
                      <c:pt idx="63" formatCode="General">
                        <c:v>2</c:v>
                      </c:pt>
                      <c:pt idx="64" formatCode="General">
                        <c:v>3</c:v>
                      </c:pt>
                      <c:pt idx="65" formatCode="General">
                        <c:v>4</c:v>
                      </c:pt>
                      <c:pt idx="66" formatCode="General">
                        <c:v>3</c:v>
                      </c:pt>
                      <c:pt idx="67" formatCode="General">
                        <c:v>2</c:v>
                      </c:pt>
                      <c:pt idx="68" formatCode="General">
                        <c:v>3</c:v>
                      </c:pt>
                      <c:pt idx="69" formatCode="General">
                        <c:v>2</c:v>
                      </c:pt>
                      <c:pt idx="70" formatCode="General">
                        <c:v>4</c:v>
                      </c:pt>
                      <c:pt idx="71" formatCode="General">
                        <c:v>2</c:v>
                      </c:pt>
                      <c:pt idx="72" formatCode="General">
                        <c:v>2</c:v>
                      </c:pt>
                      <c:pt idx="73" formatCode="General">
                        <c:v>5</c:v>
                      </c:pt>
                      <c:pt idx="74" formatCode="General">
                        <c:v>4</c:v>
                      </c:pt>
                      <c:pt idx="75" formatCode="General">
                        <c:v>3</c:v>
                      </c:pt>
                      <c:pt idx="76" formatCode="General">
                        <c:v>1</c:v>
                      </c:pt>
                      <c:pt idx="77" formatCode="General">
                        <c:v>2</c:v>
                      </c:pt>
                      <c:pt idx="78" formatCode="General">
                        <c:v>2</c:v>
                      </c:pt>
                      <c:pt idx="79" formatCode="General">
                        <c:v>1</c:v>
                      </c:pt>
                      <c:pt idx="80" formatCode="General">
                        <c:v>1</c:v>
                      </c:pt>
                      <c:pt idx="81" formatCode="General">
                        <c:v>3</c:v>
                      </c:pt>
                      <c:pt idx="82" formatCode="General">
                        <c:v>1</c:v>
                      </c:pt>
                      <c:pt idx="83" formatCode="General">
                        <c:v>0</c:v>
                      </c:pt>
                      <c:pt idx="84" formatCode="General">
                        <c:v>1</c:v>
                      </c:pt>
                      <c:pt idx="85" formatCode="General">
                        <c:v>1</c:v>
                      </c:pt>
                      <c:pt idx="86" formatCode="General">
                        <c:v>0</c:v>
                      </c:pt>
                      <c:pt idx="87" formatCode="General">
                        <c:v>0</c:v>
                      </c:pt>
                      <c:pt idx="88" formatCode="General">
                        <c:v>1</c:v>
                      </c:pt>
                      <c:pt idx="89" formatCode="General">
                        <c:v>4</c:v>
                      </c:pt>
                      <c:pt idx="90" formatCode="General">
                        <c:v>1</c:v>
                      </c:pt>
                      <c:pt idx="91" formatCode="General">
                        <c:v>2</c:v>
                      </c:pt>
                    </c:numCache>
                  </c:numRef>
                </c:val>
                <c:extLst xmlns:c15="http://schemas.microsoft.com/office/drawing/2012/chart">
                  <c:ext xmlns:c16="http://schemas.microsoft.com/office/drawing/2014/chart" uri="{C3380CC4-5D6E-409C-BE32-E72D297353CC}">
                    <c16:uniqueId val="{00000039-705D-4F0A-A385-AB4DC8980013}"/>
                  </c:ext>
                </c:extLst>
              </c15:ser>
            </c15:filteredBarSeries>
            <c15:filteredBarSeries>
              <c15:ser>
                <c:idx val="55"/>
                <c:order val="55"/>
                <c:tx>
                  <c:strRef>
                    <c:extLst xmlns:c15="http://schemas.microsoft.com/office/drawing/2012/chart">
                      <c:ext xmlns:c15="http://schemas.microsoft.com/office/drawing/2012/chart" uri="{02D57815-91ED-43cb-92C2-25804820EDAC}">
                        <c15:formulaRef>
                          <c15:sqref>'Table for graphs 25-26'!$A$57</c15:sqref>
                        </c15:formulaRef>
                      </c:ext>
                    </c:extLst>
                    <c:strCache>
                      <c:ptCount val="1"/>
                      <c:pt idx="0">
                        <c:v>Sarcoma - Reported 63 - 103 days</c:v>
                      </c:pt>
                    </c:strCache>
                  </c:strRef>
                </c:tx>
                <c:spPr>
                  <a:solidFill>
                    <a:schemeClr val="accent5">
                      <a:tint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25-26'!$B$57:$DA$57</c15:sqref>
                        </c15:formulaRef>
                      </c:ext>
                    </c:extLst>
                    <c:numCache>
                      <c:formatCode>0</c:formatCode>
                      <c:ptCount val="104"/>
                      <c:pt idx="0">
                        <c:v>1</c:v>
                      </c:pt>
                      <c:pt idx="1">
                        <c:v>2</c:v>
                      </c:pt>
                      <c:pt idx="2" formatCode="General">
                        <c:v>2</c:v>
                      </c:pt>
                      <c:pt idx="3" formatCode="General">
                        <c:v>1</c:v>
                      </c:pt>
                      <c:pt idx="4" formatCode="General">
                        <c:v>2</c:v>
                      </c:pt>
                      <c:pt idx="5" formatCode="General">
                        <c:v>2</c:v>
                      </c:pt>
                      <c:pt idx="6" formatCode="General">
                        <c:v>3</c:v>
                      </c:pt>
                      <c:pt idx="7" formatCode="General">
                        <c:v>2</c:v>
                      </c:pt>
                      <c:pt idx="8" formatCode="General">
                        <c:v>2</c:v>
                      </c:pt>
                      <c:pt idx="9" formatCode="General">
                        <c:v>3</c:v>
                      </c:pt>
                      <c:pt idx="10" formatCode="General">
                        <c:v>5</c:v>
                      </c:pt>
                      <c:pt idx="11" formatCode="General">
                        <c:v>4</c:v>
                      </c:pt>
                      <c:pt idx="12" formatCode="General">
                        <c:v>5</c:v>
                      </c:pt>
                      <c:pt idx="13" formatCode="General">
                        <c:v>7</c:v>
                      </c:pt>
                      <c:pt idx="14" formatCode="General">
                        <c:v>4</c:v>
                      </c:pt>
                      <c:pt idx="15" formatCode="General">
                        <c:v>5</c:v>
                      </c:pt>
                      <c:pt idx="16" formatCode="General">
                        <c:v>1</c:v>
                      </c:pt>
                      <c:pt idx="17" formatCode="General">
                        <c:v>0</c:v>
                      </c:pt>
                      <c:pt idx="18" formatCode="General">
                        <c:v>0</c:v>
                      </c:pt>
                      <c:pt idx="19" formatCode="General">
                        <c:v>0</c:v>
                      </c:pt>
                      <c:pt idx="20" formatCode="General">
                        <c:v>1</c:v>
                      </c:pt>
                      <c:pt idx="21" formatCode="General">
                        <c:v>2</c:v>
                      </c:pt>
                      <c:pt idx="22" formatCode="General">
                        <c:v>1</c:v>
                      </c:pt>
                      <c:pt idx="23" formatCode="General">
                        <c:v>3</c:v>
                      </c:pt>
                      <c:pt idx="24" formatCode="General">
                        <c:v>3</c:v>
                      </c:pt>
                      <c:pt idx="25" formatCode="General">
                        <c:v>2</c:v>
                      </c:pt>
                      <c:pt idx="26" formatCode="General">
                        <c:v>1</c:v>
                      </c:pt>
                      <c:pt idx="27" formatCode="General">
                        <c:v>0</c:v>
                      </c:pt>
                      <c:pt idx="28" formatCode="General">
                        <c:v>0</c:v>
                      </c:pt>
                      <c:pt idx="29" formatCode="General">
                        <c:v>2</c:v>
                      </c:pt>
                      <c:pt idx="30" formatCode="General">
                        <c:v>1</c:v>
                      </c:pt>
                      <c:pt idx="31" formatCode="General">
                        <c:v>2</c:v>
                      </c:pt>
                      <c:pt idx="32" formatCode="General">
                        <c:v>2</c:v>
                      </c:pt>
                      <c:pt idx="33" formatCode="General">
                        <c:v>2</c:v>
                      </c:pt>
                      <c:pt idx="34" formatCode="General">
                        <c:v>1</c:v>
                      </c:pt>
                      <c:pt idx="35" formatCode="General">
                        <c:v>2</c:v>
                      </c:pt>
                      <c:pt idx="36" formatCode="General">
                        <c:v>0</c:v>
                      </c:pt>
                      <c:pt idx="37" formatCode="General">
                        <c:v>3</c:v>
                      </c:pt>
                      <c:pt idx="38" formatCode="General">
                        <c:v>3</c:v>
                      </c:pt>
                      <c:pt idx="39" formatCode="General">
                        <c:v>3</c:v>
                      </c:pt>
                      <c:pt idx="40" formatCode="General">
                        <c:v>3</c:v>
                      </c:pt>
                      <c:pt idx="41" formatCode="General">
                        <c:v>3</c:v>
                      </c:pt>
                      <c:pt idx="42" formatCode="General">
                        <c:v>2</c:v>
                      </c:pt>
                      <c:pt idx="43" formatCode="General">
                        <c:v>3</c:v>
                      </c:pt>
                      <c:pt idx="44" formatCode="General">
                        <c:v>4</c:v>
                      </c:pt>
                      <c:pt idx="45" formatCode="General">
                        <c:v>4</c:v>
                      </c:pt>
                      <c:pt idx="46" formatCode="General">
                        <c:v>3</c:v>
                      </c:pt>
                      <c:pt idx="47" formatCode="General">
                        <c:v>3</c:v>
                      </c:pt>
                      <c:pt idx="48" formatCode="General">
                        <c:v>2</c:v>
                      </c:pt>
                      <c:pt idx="49" formatCode="General">
                        <c:v>1</c:v>
                      </c:pt>
                      <c:pt idx="50" formatCode="General">
                        <c:v>1</c:v>
                      </c:pt>
                      <c:pt idx="51" formatCode="General">
                        <c:v>2</c:v>
                      </c:pt>
                      <c:pt idx="52" formatCode="General">
                        <c:v>2</c:v>
                      </c:pt>
                      <c:pt idx="53" formatCode="General">
                        <c:v>3</c:v>
                      </c:pt>
                      <c:pt idx="54" formatCode="General">
                        <c:v>3</c:v>
                      </c:pt>
                      <c:pt idx="55" formatCode="General">
                        <c:v>5</c:v>
                      </c:pt>
                      <c:pt idx="56" formatCode="General">
                        <c:v>3</c:v>
                      </c:pt>
                      <c:pt idx="57" formatCode="General">
                        <c:v>0</c:v>
                      </c:pt>
                      <c:pt idx="58" formatCode="General">
                        <c:v>2</c:v>
                      </c:pt>
                      <c:pt idx="59" formatCode="General">
                        <c:v>2</c:v>
                      </c:pt>
                      <c:pt idx="60" formatCode="General">
                        <c:v>4</c:v>
                      </c:pt>
                      <c:pt idx="61" formatCode="General">
                        <c:v>4</c:v>
                      </c:pt>
                      <c:pt idx="62" formatCode="General">
                        <c:v>5</c:v>
                      </c:pt>
                      <c:pt idx="63" formatCode="General">
                        <c:v>4</c:v>
                      </c:pt>
                      <c:pt idx="64" formatCode="General">
                        <c:v>5</c:v>
                      </c:pt>
                      <c:pt idx="65" formatCode="General">
                        <c:v>7</c:v>
                      </c:pt>
                      <c:pt idx="66" formatCode="General">
                        <c:v>2</c:v>
                      </c:pt>
                      <c:pt idx="67" formatCode="General">
                        <c:v>2</c:v>
                      </c:pt>
                      <c:pt idx="68" formatCode="General">
                        <c:v>0</c:v>
                      </c:pt>
                      <c:pt idx="69" formatCode="General">
                        <c:v>0</c:v>
                      </c:pt>
                      <c:pt idx="70" formatCode="General">
                        <c:v>0</c:v>
                      </c:pt>
                      <c:pt idx="71" formatCode="General">
                        <c:v>1</c:v>
                      </c:pt>
                      <c:pt idx="72" formatCode="General">
                        <c:v>1</c:v>
                      </c:pt>
                      <c:pt idx="73" formatCode="General">
                        <c:v>1</c:v>
                      </c:pt>
                      <c:pt idx="74" formatCode="General">
                        <c:v>2</c:v>
                      </c:pt>
                      <c:pt idx="75" formatCode="General">
                        <c:v>1</c:v>
                      </c:pt>
                      <c:pt idx="76" formatCode="General">
                        <c:v>0</c:v>
                      </c:pt>
                      <c:pt idx="77" formatCode="General">
                        <c:v>2</c:v>
                      </c:pt>
                      <c:pt idx="78" formatCode="General">
                        <c:v>5</c:v>
                      </c:pt>
                      <c:pt idx="79" formatCode="General">
                        <c:v>3</c:v>
                      </c:pt>
                      <c:pt idx="80" formatCode="General">
                        <c:v>7</c:v>
                      </c:pt>
                      <c:pt idx="81" formatCode="General">
                        <c:v>7</c:v>
                      </c:pt>
                      <c:pt idx="82" formatCode="General">
                        <c:v>8</c:v>
                      </c:pt>
                      <c:pt idx="83" formatCode="General">
                        <c:v>5</c:v>
                      </c:pt>
                      <c:pt idx="84" formatCode="General">
                        <c:v>4</c:v>
                      </c:pt>
                      <c:pt idx="85" formatCode="General">
                        <c:v>2</c:v>
                      </c:pt>
                      <c:pt idx="86" formatCode="General">
                        <c:v>2</c:v>
                      </c:pt>
                      <c:pt idx="87" formatCode="General">
                        <c:v>1</c:v>
                      </c:pt>
                      <c:pt idx="88" formatCode="General">
                        <c:v>2</c:v>
                      </c:pt>
                      <c:pt idx="89" formatCode="General">
                        <c:v>3</c:v>
                      </c:pt>
                      <c:pt idx="90" formatCode="General">
                        <c:v>4</c:v>
                      </c:pt>
                      <c:pt idx="91" formatCode="General">
                        <c:v>3</c:v>
                      </c:pt>
                    </c:numCache>
                  </c:numRef>
                </c:val>
                <c:extLst xmlns:c15="http://schemas.microsoft.com/office/drawing/2012/chart">
                  <c:ext xmlns:c16="http://schemas.microsoft.com/office/drawing/2014/chart" uri="{C3380CC4-5D6E-409C-BE32-E72D297353CC}">
                    <c16:uniqueId val="{0000003A-705D-4F0A-A385-AB4DC8980013}"/>
                  </c:ext>
                </c:extLst>
              </c15:ser>
            </c15:filteredBarSeries>
            <c15:filteredBarSeries>
              <c15:ser>
                <c:idx val="56"/>
                <c:order val="56"/>
                <c:tx>
                  <c:strRef>
                    <c:extLst xmlns:c15="http://schemas.microsoft.com/office/drawing/2012/chart">
                      <c:ext xmlns:c15="http://schemas.microsoft.com/office/drawing/2012/chart" uri="{02D57815-91ED-43cb-92C2-25804820EDAC}">
                        <c15:formulaRef>
                          <c15:sqref>'Table for graphs 25-26'!$A$58</c15:sqref>
                        </c15:formulaRef>
                      </c:ext>
                    </c:extLst>
                    <c:strCache>
                      <c:ptCount val="1"/>
                      <c:pt idx="0">
                        <c:v>Skin - Reported 63 - 103 days</c:v>
                      </c:pt>
                    </c:strCache>
                  </c:strRef>
                </c:tx>
                <c:spPr>
                  <a:solidFill>
                    <a:schemeClr val="accent5">
                      <a:tint val="8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25-26'!$B$58:$DA$58</c15:sqref>
                        </c15:formulaRef>
                      </c:ext>
                    </c:extLst>
                    <c:numCache>
                      <c:formatCode>0</c:formatCode>
                      <c:ptCount val="104"/>
                      <c:pt idx="0">
                        <c:v>12</c:v>
                      </c:pt>
                      <c:pt idx="1">
                        <c:v>15</c:v>
                      </c:pt>
                      <c:pt idx="2" formatCode="General">
                        <c:v>15</c:v>
                      </c:pt>
                      <c:pt idx="3" formatCode="General">
                        <c:v>17</c:v>
                      </c:pt>
                      <c:pt idx="4" formatCode="General">
                        <c:v>20</c:v>
                      </c:pt>
                      <c:pt idx="5" formatCode="General">
                        <c:v>16</c:v>
                      </c:pt>
                      <c:pt idx="6" formatCode="General">
                        <c:v>13</c:v>
                      </c:pt>
                      <c:pt idx="7" formatCode="General">
                        <c:v>17</c:v>
                      </c:pt>
                      <c:pt idx="8" formatCode="General">
                        <c:v>15</c:v>
                      </c:pt>
                      <c:pt idx="9" formatCode="General">
                        <c:v>12</c:v>
                      </c:pt>
                      <c:pt idx="10" formatCode="General">
                        <c:v>9</c:v>
                      </c:pt>
                      <c:pt idx="11" formatCode="General">
                        <c:v>16</c:v>
                      </c:pt>
                      <c:pt idx="12" formatCode="General">
                        <c:v>19</c:v>
                      </c:pt>
                      <c:pt idx="13" formatCode="General">
                        <c:v>21</c:v>
                      </c:pt>
                      <c:pt idx="14" formatCode="General">
                        <c:v>26</c:v>
                      </c:pt>
                      <c:pt idx="15" formatCode="General">
                        <c:v>27</c:v>
                      </c:pt>
                      <c:pt idx="16" formatCode="General">
                        <c:v>34</c:v>
                      </c:pt>
                      <c:pt idx="17" formatCode="General">
                        <c:v>31</c:v>
                      </c:pt>
                      <c:pt idx="18" formatCode="General">
                        <c:v>41</c:v>
                      </c:pt>
                      <c:pt idx="19" formatCode="General">
                        <c:v>32</c:v>
                      </c:pt>
                      <c:pt idx="20" formatCode="General">
                        <c:v>37</c:v>
                      </c:pt>
                      <c:pt idx="21" formatCode="General">
                        <c:v>70</c:v>
                      </c:pt>
                      <c:pt idx="22" formatCode="General">
                        <c:v>96</c:v>
                      </c:pt>
                      <c:pt idx="23" formatCode="General">
                        <c:v>105</c:v>
                      </c:pt>
                      <c:pt idx="24" formatCode="General">
                        <c:v>112</c:v>
                      </c:pt>
                      <c:pt idx="25" formatCode="General">
                        <c:v>135</c:v>
                      </c:pt>
                      <c:pt idx="26" formatCode="General">
                        <c:v>138</c:v>
                      </c:pt>
                      <c:pt idx="27" formatCode="General">
                        <c:v>104</c:v>
                      </c:pt>
                      <c:pt idx="28" formatCode="General">
                        <c:v>95</c:v>
                      </c:pt>
                      <c:pt idx="29" formatCode="General">
                        <c:v>105</c:v>
                      </c:pt>
                      <c:pt idx="30" formatCode="General">
                        <c:v>107</c:v>
                      </c:pt>
                      <c:pt idx="31" formatCode="General">
                        <c:v>120</c:v>
                      </c:pt>
                      <c:pt idx="32" formatCode="General">
                        <c:v>67</c:v>
                      </c:pt>
                      <c:pt idx="33" formatCode="General">
                        <c:v>73</c:v>
                      </c:pt>
                      <c:pt idx="34" formatCode="General">
                        <c:v>93</c:v>
                      </c:pt>
                      <c:pt idx="35" formatCode="General">
                        <c:v>103</c:v>
                      </c:pt>
                      <c:pt idx="36" formatCode="General">
                        <c:v>94</c:v>
                      </c:pt>
                      <c:pt idx="37" formatCode="General">
                        <c:v>117</c:v>
                      </c:pt>
                      <c:pt idx="38" formatCode="General">
                        <c:v>127</c:v>
                      </c:pt>
                      <c:pt idx="39" formatCode="General">
                        <c:v>138</c:v>
                      </c:pt>
                      <c:pt idx="40" formatCode="General">
                        <c:v>110</c:v>
                      </c:pt>
                      <c:pt idx="41" formatCode="General">
                        <c:v>58</c:v>
                      </c:pt>
                      <c:pt idx="42" formatCode="General">
                        <c:v>50</c:v>
                      </c:pt>
                      <c:pt idx="43" formatCode="General">
                        <c:v>36</c:v>
                      </c:pt>
                      <c:pt idx="44" formatCode="General">
                        <c:v>28</c:v>
                      </c:pt>
                      <c:pt idx="45" formatCode="General">
                        <c:v>23</c:v>
                      </c:pt>
                      <c:pt idx="46" formatCode="General">
                        <c:v>26</c:v>
                      </c:pt>
                      <c:pt idx="47" formatCode="General">
                        <c:v>19</c:v>
                      </c:pt>
                      <c:pt idx="48" formatCode="General">
                        <c:v>18</c:v>
                      </c:pt>
                      <c:pt idx="49" formatCode="General">
                        <c:v>22</c:v>
                      </c:pt>
                      <c:pt idx="50" formatCode="General">
                        <c:v>24</c:v>
                      </c:pt>
                      <c:pt idx="51" formatCode="General">
                        <c:v>25</c:v>
                      </c:pt>
                      <c:pt idx="52" formatCode="General">
                        <c:v>19</c:v>
                      </c:pt>
                      <c:pt idx="53" formatCode="General">
                        <c:v>25</c:v>
                      </c:pt>
                      <c:pt idx="54" formatCode="General">
                        <c:v>25</c:v>
                      </c:pt>
                      <c:pt idx="55" formatCode="General">
                        <c:v>65</c:v>
                      </c:pt>
                      <c:pt idx="56" formatCode="General">
                        <c:v>54</c:v>
                      </c:pt>
                      <c:pt idx="57" formatCode="General">
                        <c:v>34</c:v>
                      </c:pt>
                      <c:pt idx="58" formatCode="General">
                        <c:v>34</c:v>
                      </c:pt>
                      <c:pt idx="59" formatCode="General">
                        <c:v>30</c:v>
                      </c:pt>
                      <c:pt idx="60" formatCode="General">
                        <c:v>36</c:v>
                      </c:pt>
                      <c:pt idx="61" formatCode="General">
                        <c:v>28</c:v>
                      </c:pt>
                      <c:pt idx="62" formatCode="General">
                        <c:v>26</c:v>
                      </c:pt>
                      <c:pt idx="63" formatCode="General">
                        <c:v>26</c:v>
                      </c:pt>
                      <c:pt idx="64" formatCode="General">
                        <c:v>24</c:v>
                      </c:pt>
                      <c:pt idx="65" formatCode="General">
                        <c:v>35</c:v>
                      </c:pt>
                      <c:pt idx="66" formatCode="General">
                        <c:v>26</c:v>
                      </c:pt>
                      <c:pt idx="67" formatCode="General">
                        <c:v>32</c:v>
                      </c:pt>
                      <c:pt idx="68" formatCode="General">
                        <c:v>35</c:v>
                      </c:pt>
                      <c:pt idx="69" formatCode="General">
                        <c:v>50</c:v>
                      </c:pt>
                      <c:pt idx="70" formatCode="General">
                        <c:v>44</c:v>
                      </c:pt>
                      <c:pt idx="71" formatCode="General">
                        <c:v>49</c:v>
                      </c:pt>
                      <c:pt idx="72" formatCode="General">
                        <c:v>57</c:v>
                      </c:pt>
                      <c:pt idx="73" formatCode="General">
                        <c:v>77</c:v>
                      </c:pt>
                      <c:pt idx="74" formatCode="General">
                        <c:v>98</c:v>
                      </c:pt>
                      <c:pt idx="75" formatCode="General">
                        <c:v>98</c:v>
                      </c:pt>
                      <c:pt idx="76" formatCode="General">
                        <c:v>88</c:v>
                      </c:pt>
                      <c:pt idx="77" formatCode="General">
                        <c:v>74</c:v>
                      </c:pt>
                      <c:pt idx="78" formatCode="General">
                        <c:v>83</c:v>
                      </c:pt>
                      <c:pt idx="79" formatCode="General">
                        <c:v>66</c:v>
                      </c:pt>
                      <c:pt idx="80" formatCode="General">
                        <c:v>72</c:v>
                      </c:pt>
                      <c:pt idx="81" formatCode="General">
                        <c:v>64</c:v>
                      </c:pt>
                      <c:pt idx="82" formatCode="General">
                        <c:v>62</c:v>
                      </c:pt>
                      <c:pt idx="83" formatCode="General">
                        <c:v>57</c:v>
                      </c:pt>
                      <c:pt idx="84" formatCode="General">
                        <c:v>58</c:v>
                      </c:pt>
                      <c:pt idx="85" formatCode="General">
                        <c:v>46</c:v>
                      </c:pt>
                      <c:pt idx="86" formatCode="General">
                        <c:v>49</c:v>
                      </c:pt>
                      <c:pt idx="87" formatCode="General">
                        <c:v>45</c:v>
                      </c:pt>
                      <c:pt idx="88" formatCode="General">
                        <c:v>41</c:v>
                      </c:pt>
                      <c:pt idx="89" formatCode="General">
                        <c:v>42</c:v>
                      </c:pt>
                      <c:pt idx="90" formatCode="General">
                        <c:v>45</c:v>
                      </c:pt>
                      <c:pt idx="91" formatCode="General">
                        <c:v>49</c:v>
                      </c:pt>
                    </c:numCache>
                  </c:numRef>
                </c:val>
                <c:extLst xmlns:c15="http://schemas.microsoft.com/office/drawing/2012/chart">
                  <c:ext xmlns:c16="http://schemas.microsoft.com/office/drawing/2014/chart" uri="{C3380CC4-5D6E-409C-BE32-E72D297353CC}">
                    <c16:uniqueId val="{0000003B-705D-4F0A-A385-AB4DC8980013}"/>
                  </c:ext>
                </c:extLst>
              </c15:ser>
            </c15:filteredBarSeries>
            <c15:filteredBarSeries>
              <c15:ser>
                <c:idx val="57"/>
                <c:order val="57"/>
                <c:tx>
                  <c:strRef>
                    <c:extLst xmlns:c15="http://schemas.microsoft.com/office/drawing/2012/chart">
                      <c:ext xmlns:c15="http://schemas.microsoft.com/office/drawing/2012/chart" uri="{02D57815-91ED-43cb-92C2-25804820EDAC}">
                        <c15:formulaRef>
                          <c15:sqref>'Table for graphs 25-26'!$A$59</c15:sqref>
                        </c15:formulaRef>
                      </c:ext>
                    </c:extLst>
                    <c:strCache>
                      <c:ptCount val="1"/>
                      <c:pt idx="0">
                        <c:v>Upper Gastrointestinal - Reported 63 - 103 days</c:v>
                      </c:pt>
                    </c:strCache>
                  </c:strRef>
                </c:tx>
                <c:spPr>
                  <a:solidFill>
                    <a:schemeClr val="accent5">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25-26'!$B$59:$DA$59</c15:sqref>
                        </c15:formulaRef>
                      </c:ext>
                    </c:extLst>
                    <c:numCache>
                      <c:formatCode>0</c:formatCode>
                      <c:ptCount val="104"/>
                      <c:pt idx="0">
                        <c:v>8</c:v>
                      </c:pt>
                      <c:pt idx="1">
                        <c:v>11</c:v>
                      </c:pt>
                      <c:pt idx="2" formatCode="General">
                        <c:v>12</c:v>
                      </c:pt>
                      <c:pt idx="3" formatCode="General">
                        <c:v>13</c:v>
                      </c:pt>
                      <c:pt idx="4" formatCode="General">
                        <c:v>12</c:v>
                      </c:pt>
                      <c:pt idx="5" formatCode="General">
                        <c:v>13</c:v>
                      </c:pt>
                      <c:pt idx="6" formatCode="General">
                        <c:v>15</c:v>
                      </c:pt>
                      <c:pt idx="7" formatCode="General">
                        <c:v>13</c:v>
                      </c:pt>
                      <c:pt idx="8" formatCode="General">
                        <c:v>9</c:v>
                      </c:pt>
                      <c:pt idx="9" formatCode="General">
                        <c:v>9</c:v>
                      </c:pt>
                      <c:pt idx="10" formatCode="General">
                        <c:v>9</c:v>
                      </c:pt>
                      <c:pt idx="11" formatCode="General">
                        <c:v>12</c:v>
                      </c:pt>
                      <c:pt idx="12" formatCode="General">
                        <c:v>13</c:v>
                      </c:pt>
                      <c:pt idx="13" formatCode="General">
                        <c:v>11</c:v>
                      </c:pt>
                      <c:pt idx="14" formatCode="General">
                        <c:v>15</c:v>
                      </c:pt>
                      <c:pt idx="15" formatCode="General">
                        <c:v>14</c:v>
                      </c:pt>
                      <c:pt idx="16" formatCode="General">
                        <c:v>12</c:v>
                      </c:pt>
                      <c:pt idx="17" formatCode="General">
                        <c:v>13</c:v>
                      </c:pt>
                      <c:pt idx="18" formatCode="General">
                        <c:v>12</c:v>
                      </c:pt>
                      <c:pt idx="19" formatCode="General">
                        <c:v>17</c:v>
                      </c:pt>
                      <c:pt idx="20" formatCode="General">
                        <c:v>13</c:v>
                      </c:pt>
                      <c:pt idx="21" formatCode="General">
                        <c:v>14</c:v>
                      </c:pt>
                      <c:pt idx="22" formatCode="General">
                        <c:v>14</c:v>
                      </c:pt>
                      <c:pt idx="23" formatCode="General">
                        <c:v>20</c:v>
                      </c:pt>
                      <c:pt idx="24" formatCode="General">
                        <c:v>17</c:v>
                      </c:pt>
                      <c:pt idx="25" formatCode="General">
                        <c:v>12</c:v>
                      </c:pt>
                      <c:pt idx="26" formatCode="General">
                        <c:v>15</c:v>
                      </c:pt>
                      <c:pt idx="27" formatCode="General">
                        <c:v>11</c:v>
                      </c:pt>
                      <c:pt idx="28" formatCode="General">
                        <c:v>11</c:v>
                      </c:pt>
                      <c:pt idx="29" formatCode="General">
                        <c:v>12</c:v>
                      </c:pt>
                      <c:pt idx="30" formatCode="General">
                        <c:v>10</c:v>
                      </c:pt>
                      <c:pt idx="31" formatCode="General">
                        <c:v>10</c:v>
                      </c:pt>
                      <c:pt idx="32" formatCode="General">
                        <c:v>16</c:v>
                      </c:pt>
                      <c:pt idx="33" formatCode="General">
                        <c:v>17</c:v>
                      </c:pt>
                      <c:pt idx="34" formatCode="General">
                        <c:v>14</c:v>
                      </c:pt>
                      <c:pt idx="35" formatCode="General">
                        <c:v>15</c:v>
                      </c:pt>
                      <c:pt idx="36" formatCode="General">
                        <c:v>10</c:v>
                      </c:pt>
                      <c:pt idx="37" formatCode="General">
                        <c:v>17</c:v>
                      </c:pt>
                      <c:pt idx="38" formatCode="General">
                        <c:v>15</c:v>
                      </c:pt>
                      <c:pt idx="39" formatCode="General">
                        <c:v>19</c:v>
                      </c:pt>
                      <c:pt idx="40" formatCode="General">
                        <c:v>12</c:v>
                      </c:pt>
                      <c:pt idx="41" formatCode="General">
                        <c:v>11</c:v>
                      </c:pt>
                      <c:pt idx="42" formatCode="General">
                        <c:v>14</c:v>
                      </c:pt>
                      <c:pt idx="43" formatCode="General">
                        <c:v>15</c:v>
                      </c:pt>
                      <c:pt idx="44" formatCode="General">
                        <c:v>16</c:v>
                      </c:pt>
                      <c:pt idx="45" formatCode="General">
                        <c:v>15</c:v>
                      </c:pt>
                      <c:pt idx="46" formatCode="General">
                        <c:v>20</c:v>
                      </c:pt>
                      <c:pt idx="47" formatCode="General">
                        <c:v>17</c:v>
                      </c:pt>
                      <c:pt idx="48" formatCode="General">
                        <c:v>13</c:v>
                      </c:pt>
                      <c:pt idx="49" formatCode="General">
                        <c:v>9</c:v>
                      </c:pt>
                      <c:pt idx="50" formatCode="General">
                        <c:v>8</c:v>
                      </c:pt>
                      <c:pt idx="51" formatCode="General">
                        <c:v>8</c:v>
                      </c:pt>
                      <c:pt idx="52" formatCode="General">
                        <c:v>7</c:v>
                      </c:pt>
                      <c:pt idx="53" formatCode="General">
                        <c:v>7</c:v>
                      </c:pt>
                      <c:pt idx="54" formatCode="General">
                        <c:v>13</c:v>
                      </c:pt>
                      <c:pt idx="55" formatCode="General">
                        <c:v>14</c:v>
                      </c:pt>
                      <c:pt idx="56" formatCode="General">
                        <c:v>12</c:v>
                      </c:pt>
                      <c:pt idx="57" formatCode="General">
                        <c:v>13</c:v>
                      </c:pt>
                      <c:pt idx="58" formatCode="General">
                        <c:v>12</c:v>
                      </c:pt>
                      <c:pt idx="59" formatCode="General">
                        <c:v>10</c:v>
                      </c:pt>
                      <c:pt idx="60" formatCode="General">
                        <c:v>13</c:v>
                      </c:pt>
                      <c:pt idx="61" formatCode="General">
                        <c:v>12</c:v>
                      </c:pt>
                      <c:pt idx="62" formatCode="General">
                        <c:v>11</c:v>
                      </c:pt>
                      <c:pt idx="63" formatCode="General">
                        <c:v>15</c:v>
                      </c:pt>
                      <c:pt idx="64" formatCode="General">
                        <c:v>13</c:v>
                      </c:pt>
                      <c:pt idx="65" formatCode="General">
                        <c:v>12</c:v>
                      </c:pt>
                      <c:pt idx="66" formatCode="General">
                        <c:v>10</c:v>
                      </c:pt>
                      <c:pt idx="67" formatCode="General">
                        <c:v>8</c:v>
                      </c:pt>
                      <c:pt idx="68" formatCode="General">
                        <c:v>10</c:v>
                      </c:pt>
                      <c:pt idx="69" formatCode="General">
                        <c:v>11</c:v>
                      </c:pt>
                      <c:pt idx="70" formatCode="General">
                        <c:v>16</c:v>
                      </c:pt>
                      <c:pt idx="71" formatCode="General">
                        <c:v>22</c:v>
                      </c:pt>
                      <c:pt idx="72" formatCode="General">
                        <c:v>19</c:v>
                      </c:pt>
                      <c:pt idx="73" formatCode="General">
                        <c:v>27</c:v>
                      </c:pt>
                      <c:pt idx="74" formatCode="General">
                        <c:v>19</c:v>
                      </c:pt>
                      <c:pt idx="75" formatCode="General">
                        <c:v>17</c:v>
                      </c:pt>
                      <c:pt idx="76" formatCode="General">
                        <c:v>16</c:v>
                      </c:pt>
                      <c:pt idx="77" formatCode="General">
                        <c:v>13</c:v>
                      </c:pt>
                      <c:pt idx="78" formatCode="General">
                        <c:v>10</c:v>
                      </c:pt>
                      <c:pt idx="79" formatCode="General">
                        <c:v>14</c:v>
                      </c:pt>
                      <c:pt idx="80" formatCode="General">
                        <c:v>11</c:v>
                      </c:pt>
                      <c:pt idx="81" formatCode="General">
                        <c:v>12</c:v>
                      </c:pt>
                      <c:pt idx="82" formatCode="General">
                        <c:v>10</c:v>
                      </c:pt>
                      <c:pt idx="83" formatCode="General">
                        <c:v>9</c:v>
                      </c:pt>
                      <c:pt idx="84" formatCode="General">
                        <c:v>11</c:v>
                      </c:pt>
                      <c:pt idx="85" formatCode="General">
                        <c:v>10</c:v>
                      </c:pt>
                      <c:pt idx="86" formatCode="General">
                        <c:v>6</c:v>
                      </c:pt>
                      <c:pt idx="87" formatCode="General">
                        <c:v>11</c:v>
                      </c:pt>
                      <c:pt idx="88" formatCode="General">
                        <c:v>16</c:v>
                      </c:pt>
                      <c:pt idx="89" formatCode="General">
                        <c:v>12</c:v>
                      </c:pt>
                      <c:pt idx="90" formatCode="General">
                        <c:v>15</c:v>
                      </c:pt>
                      <c:pt idx="91" formatCode="General">
                        <c:v>15</c:v>
                      </c:pt>
                    </c:numCache>
                  </c:numRef>
                </c:val>
                <c:extLst xmlns:c15="http://schemas.microsoft.com/office/drawing/2012/chart">
                  <c:ext xmlns:c16="http://schemas.microsoft.com/office/drawing/2014/chart" uri="{C3380CC4-5D6E-409C-BE32-E72D297353CC}">
                    <c16:uniqueId val="{0000003C-705D-4F0A-A385-AB4DC8980013}"/>
                  </c:ext>
                </c:extLst>
              </c15:ser>
            </c15:filteredBarSeries>
            <c15:filteredBarSeries>
              <c15:ser>
                <c:idx val="58"/>
                <c:order val="58"/>
                <c:tx>
                  <c:strRef>
                    <c:extLst xmlns:c15="http://schemas.microsoft.com/office/drawing/2012/chart">
                      <c:ext xmlns:c15="http://schemas.microsoft.com/office/drawing/2012/chart" uri="{02D57815-91ED-43cb-92C2-25804820EDAC}">
                        <c15:formulaRef>
                          <c15:sqref>'Table for graphs 25-26'!$A$60</c15:sqref>
                        </c15:formulaRef>
                      </c:ext>
                    </c:extLst>
                    <c:strCache>
                      <c:ptCount val="1"/>
                      <c:pt idx="0">
                        <c:v>Urological - Reported 63 - 103 days</c:v>
                      </c:pt>
                    </c:strCache>
                  </c:strRef>
                </c:tx>
                <c:spPr>
                  <a:solidFill>
                    <a:schemeClr val="accent5">
                      <a:tint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25-26'!$B$60:$DA$60</c15:sqref>
                        </c15:formulaRef>
                      </c:ext>
                    </c:extLst>
                    <c:numCache>
                      <c:formatCode>0</c:formatCode>
                      <c:ptCount val="104"/>
                      <c:pt idx="0">
                        <c:v>30</c:v>
                      </c:pt>
                      <c:pt idx="1">
                        <c:v>22</c:v>
                      </c:pt>
                      <c:pt idx="2" formatCode="General">
                        <c:v>21</c:v>
                      </c:pt>
                      <c:pt idx="3" formatCode="General">
                        <c:v>17</c:v>
                      </c:pt>
                      <c:pt idx="4" formatCode="General">
                        <c:v>23</c:v>
                      </c:pt>
                      <c:pt idx="5" formatCode="General">
                        <c:v>24</c:v>
                      </c:pt>
                      <c:pt idx="6" formatCode="General">
                        <c:v>23</c:v>
                      </c:pt>
                      <c:pt idx="7" formatCode="General">
                        <c:v>25</c:v>
                      </c:pt>
                      <c:pt idx="8" formatCode="General">
                        <c:v>24</c:v>
                      </c:pt>
                      <c:pt idx="9" formatCode="General">
                        <c:v>28</c:v>
                      </c:pt>
                      <c:pt idx="10" formatCode="General">
                        <c:v>24</c:v>
                      </c:pt>
                      <c:pt idx="11" formatCode="General">
                        <c:v>19</c:v>
                      </c:pt>
                      <c:pt idx="12" formatCode="General">
                        <c:v>22</c:v>
                      </c:pt>
                      <c:pt idx="13" formatCode="General">
                        <c:v>26</c:v>
                      </c:pt>
                      <c:pt idx="14" formatCode="General">
                        <c:v>22</c:v>
                      </c:pt>
                      <c:pt idx="15" formatCode="General">
                        <c:v>19</c:v>
                      </c:pt>
                      <c:pt idx="16" formatCode="General">
                        <c:v>26</c:v>
                      </c:pt>
                      <c:pt idx="17" formatCode="General">
                        <c:v>20</c:v>
                      </c:pt>
                      <c:pt idx="18" formatCode="General">
                        <c:v>17</c:v>
                      </c:pt>
                      <c:pt idx="19" formatCode="General">
                        <c:v>16</c:v>
                      </c:pt>
                      <c:pt idx="20" formatCode="General">
                        <c:v>26</c:v>
                      </c:pt>
                      <c:pt idx="21" formatCode="General">
                        <c:v>29</c:v>
                      </c:pt>
                      <c:pt idx="22" formatCode="General">
                        <c:v>22</c:v>
                      </c:pt>
                      <c:pt idx="23" formatCode="General">
                        <c:v>26</c:v>
                      </c:pt>
                      <c:pt idx="24" formatCode="General">
                        <c:v>33</c:v>
                      </c:pt>
                      <c:pt idx="25" formatCode="General">
                        <c:v>31</c:v>
                      </c:pt>
                      <c:pt idx="26" formatCode="General">
                        <c:v>23</c:v>
                      </c:pt>
                      <c:pt idx="27" formatCode="General">
                        <c:v>19</c:v>
                      </c:pt>
                      <c:pt idx="28" formatCode="General">
                        <c:v>16</c:v>
                      </c:pt>
                      <c:pt idx="29" formatCode="General">
                        <c:v>17</c:v>
                      </c:pt>
                      <c:pt idx="30" formatCode="General">
                        <c:v>15</c:v>
                      </c:pt>
                      <c:pt idx="31" formatCode="General">
                        <c:v>13</c:v>
                      </c:pt>
                      <c:pt idx="32" formatCode="General">
                        <c:v>20</c:v>
                      </c:pt>
                      <c:pt idx="33" formatCode="General">
                        <c:v>22</c:v>
                      </c:pt>
                      <c:pt idx="34" formatCode="General">
                        <c:v>23</c:v>
                      </c:pt>
                      <c:pt idx="35" formatCode="General">
                        <c:v>19</c:v>
                      </c:pt>
                      <c:pt idx="36" formatCode="General">
                        <c:v>15</c:v>
                      </c:pt>
                      <c:pt idx="37" formatCode="General">
                        <c:v>20</c:v>
                      </c:pt>
                      <c:pt idx="38" formatCode="General">
                        <c:v>24</c:v>
                      </c:pt>
                      <c:pt idx="39" formatCode="General">
                        <c:v>25</c:v>
                      </c:pt>
                      <c:pt idx="40" formatCode="General">
                        <c:v>29</c:v>
                      </c:pt>
                      <c:pt idx="41" formatCode="General">
                        <c:v>29</c:v>
                      </c:pt>
                      <c:pt idx="42" formatCode="General">
                        <c:v>35</c:v>
                      </c:pt>
                      <c:pt idx="43" formatCode="General">
                        <c:v>28</c:v>
                      </c:pt>
                      <c:pt idx="44" formatCode="General">
                        <c:v>26</c:v>
                      </c:pt>
                      <c:pt idx="45" formatCode="General">
                        <c:v>34</c:v>
                      </c:pt>
                      <c:pt idx="46" formatCode="General">
                        <c:v>30</c:v>
                      </c:pt>
                      <c:pt idx="47" formatCode="General">
                        <c:v>26</c:v>
                      </c:pt>
                      <c:pt idx="48" formatCode="General">
                        <c:v>17</c:v>
                      </c:pt>
                      <c:pt idx="49" formatCode="General">
                        <c:v>22</c:v>
                      </c:pt>
                      <c:pt idx="50" formatCode="General">
                        <c:v>21</c:v>
                      </c:pt>
                      <c:pt idx="51" formatCode="General">
                        <c:v>18</c:v>
                      </c:pt>
                      <c:pt idx="52" formatCode="General">
                        <c:v>17</c:v>
                      </c:pt>
                      <c:pt idx="53" formatCode="General">
                        <c:v>28</c:v>
                      </c:pt>
                      <c:pt idx="54" formatCode="General">
                        <c:v>35</c:v>
                      </c:pt>
                      <c:pt idx="55" formatCode="General">
                        <c:v>37</c:v>
                      </c:pt>
                      <c:pt idx="56" formatCode="General">
                        <c:v>36</c:v>
                      </c:pt>
                      <c:pt idx="57" formatCode="General">
                        <c:v>30</c:v>
                      </c:pt>
                      <c:pt idx="58" formatCode="General">
                        <c:v>40</c:v>
                      </c:pt>
                      <c:pt idx="59" formatCode="General">
                        <c:v>47</c:v>
                      </c:pt>
                      <c:pt idx="60" formatCode="General">
                        <c:v>38</c:v>
                      </c:pt>
                      <c:pt idx="61" formatCode="General">
                        <c:v>38</c:v>
                      </c:pt>
                      <c:pt idx="62" formatCode="General">
                        <c:v>37</c:v>
                      </c:pt>
                      <c:pt idx="63" formatCode="General">
                        <c:v>40</c:v>
                      </c:pt>
                      <c:pt idx="64" formatCode="General">
                        <c:v>40</c:v>
                      </c:pt>
                      <c:pt idx="65" formatCode="General">
                        <c:v>35</c:v>
                      </c:pt>
                      <c:pt idx="66" formatCode="General">
                        <c:v>36</c:v>
                      </c:pt>
                      <c:pt idx="67" formatCode="General">
                        <c:v>34</c:v>
                      </c:pt>
                      <c:pt idx="68" formatCode="General">
                        <c:v>31</c:v>
                      </c:pt>
                      <c:pt idx="69" formatCode="General">
                        <c:v>33</c:v>
                      </c:pt>
                      <c:pt idx="70" formatCode="General">
                        <c:v>26</c:v>
                      </c:pt>
                      <c:pt idx="71" formatCode="General">
                        <c:v>26</c:v>
                      </c:pt>
                      <c:pt idx="72" formatCode="General">
                        <c:v>19</c:v>
                      </c:pt>
                      <c:pt idx="73" formatCode="General">
                        <c:v>20</c:v>
                      </c:pt>
                      <c:pt idx="74" formatCode="General">
                        <c:v>28</c:v>
                      </c:pt>
                      <c:pt idx="75" formatCode="General">
                        <c:v>33</c:v>
                      </c:pt>
                      <c:pt idx="76" formatCode="General">
                        <c:v>32</c:v>
                      </c:pt>
                      <c:pt idx="77" formatCode="General">
                        <c:v>31</c:v>
                      </c:pt>
                      <c:pt idx="78" formatCode="General">
                        <c:v>35</c:v>
                      </c:pt>
                      <c:pt idx="79" formatCode="General">
                        <c:v>41</c:v>
                      </c:pt>
                      <c:pt idx="80" formatCode="General">
                        <c:v>35</c:v>
                      </c:pt>
                      <c:pt idx="81" formatCode="General">
                        <c:v>40</c:v>
                      </c:pt>
                      <c:pt idx="82" formatCode="General">
                        <c:v>40</c:v>
                      </c:pt>
                      <c:pt idx="83" formatCode="General">
                        <c:v>37</c:v>
                      </c:pt>
                      <c:pt idx="84" formatCode="General">
                        <c:v>25</c:v>
                      </c:pt>
                      <c:pt idx="85" formatCode="General">
                        <c:v>25</c:v>
                      </c:pt>
                      <c:pt idx="86" formatCode="General">
                        <c:v>26</c:v>
                      </c:pt>
                      <c:pt idx="87" formatCode="General">
                        <c:v>22</c:v>
                      </c:pt>
                      <c:pt idx="88" formatCode="General">
                        <c:v>30</c:v>
                      </c:pt>
                      <c:pt idx="89" formatCode="General">
                        <c:v>31</c:v>
                      </c:pt>
                      <c:pt idx="90" formatCode="General">
                        <c:v>39</c:v>
                      </c:pt>
                      <c:pt idx="91" formatCode="General">
                        <c:v>37</c:v>
                      </c:pt>
                    </c:numCache>
                  </c:numRef>
                </c:val>
                <c:extLst xmlns:c15="http://schemas.microsoft.com/office/drawing/2012/chart">
                  <c:ext xmlns:c16="http://schemas.microsoft.com/office/drawing/2014/chart" uri="{C3380CC4-5D6E-409C-BE32-E72D297353CC}">
                    <c16:uniqueId val="{0000003D-705D-4F0A-A385-AB4DC8980013}"/>
                  </c:ext>
                </c:extLst>
              </c15:ser>
            </c15:filteredBarSeries>
            <c15:filteredBarSeries>
              <c15:ser>
                <c:idx val="60"/>
                <c:order val="60"/>
                <c:tx>
                  <c:strRef>
                    <c:extLst xmlns:c15="http://schemas.microsoft.com/office/drawing/2012/chart">
                      <c:ext xmlns:c15="http://schemas.microsoft.com/office/drawing/2012/chart" uri="{02D57815-91ED-43cb-92C2-25804820EDAC}">
                        <c15:formulaRef>
                          <c15:sqref>'Table for graphs 25-26'!$A$62</c15:sqref>
                        </c15:formulaRef>
                      </c:ext>
                    </c:extLst>
                    <c:strCache>
                      <c:ptCount val="1"/>
                      <c:pt idx="0">
                        <c:v>Acute Leukaemia - Reported &gt;103 days</c:v>
                      </c:pt>
                    </c:strCache>
                  </c:strRef>
                </c:tx>
                <c:spPr>
                  <a:solidFill>
                    <a:schemeClr val="accent5">
                      <a:tint val="8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25-26'!$B$62:$DA$62</c15:sqref>
                        </c15:formulaRef>
                      </c:ext>
                    </c:extLst>
                    <c:numCache>
                      <c:formatCode>General</c:formatCode>
                      <c:ptCount val="104"/>
                      <c:pt idx="0">
                        <c:v>0</c:v>
                      </c:pt>
                      <c:pt idx="1">
                        <c:v>0</c:v>
                      </c:pt>
                      <c:pt idx="2">
                        <c:v>1</c:v>
                      </c:pt>
                      <c:pt idx="3">
                        <c:v>1</c:v>
                      </c:pt>
                      <c:pt idx="4">
                        <c:v>1</c:v>
                      </c:pt>
                      <c:pt idx="5">
                        <c:v>1</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numCache>
                  </c:numRef>
                </c:val>
                <c:extLst xmlns:c15="http://schemas.microsoft.com/office/drawing/2012/chart">
                  <c:ext xmlns:c16="http://schemas.microsoft.com/office/drawing/2014/chart" uri="{C3380CC4-5D6E-409C-BE32-E72D297353CC}">
                    <c16:uniqueId val="{0000003E-705D-4F0A-A385-AB4DC8980013}"/>
                  </c:ext>
                </c:extLst>
              </c15:ser>
            </c15:filteredBarSeries>
            <c15:filteredBarSeries>
              <c15:ser>
                <c:idx val="61"/>
                <c:order val="61"/>
                <c:tx>
                  <c:strRef>
                    <c:extLst xmlns:c15="http://schemas.microsoft.com/office/drawing/2012/chart">
                      <c:ext xmlns:c15="http://schemas.microsoft.com/office/drawing/2012/chart" uri="{02D57815-91ED-43cb-92C2-25804820EDAC}">
                        <c15:formulaRef>
                          <c15:sqref>'Table for graphs 25-26'!$A$63</c15:sqref>
                        </c15:formulaRef>
                      </c:ext>
                    </c:extLst>
                    <c:strCache>
                      <c:ptCount val="1"/>
                      <c:pt idx="0">
                        <c:v>Brain/CNS - Reported &gt;103 days</c:v>
                      </c:pt>
                    </c:strCache>
                  </c:strRef>
                </c:tx>
                <c:spPr>
                  <a:solidFill>
                    <a:schemeClr val="accent5">
                      <a:tint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25-26'!$B$63:$DA$63</c15:sqref>
                        </c15:formulaRef>
                      </c:ext>
                    </c:extLst>
                    <c:numCache>
                      <c:formatCode>General</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1</c:v>
                      </c:pt>
                      <c:pt idx="33">
                        <c:v>0</c:v>
                      </c:pt>
                      <c:pt idx="34">
                        <c:v>0</c:v>
                      </c:pt>
                      <c:pt idx="35">
                        <c:v>0</c:v>
                      </c:pt>
                      <c:pt idx="36">
                        <c:v>0</c:v>
                      </c:pt>
                      <c:pt idx="37">
                        <c:v>0</c:v>
                      </c:pt>
                      <c:pt idx="38">
                        <c:v>0</c:v>
                      </c:pt>
                      <c:pt idx="39">
                        <c:v>0</c:v>
                      </c:pt>
                      <c:pt idx="40">
                        <c:v>0</c:v>
                      </c:pt>
                      <c:pt idx="41">
                        <c:v>0</c:v>
                      </c:pt>
                      <c:pt idx="42">
                        <c:v>0</c:v>
                      </c:pt>
                      <c:pt idx="43">
                        <c:v>0</c:v>
                      </c:pt>
                      <c:pt idx="44">
                        <c:v>2</c:v>
                      </c:pt>
                      <c:pt idx="45">
                        <c:v>2</c:v>
                      </c:pt>
                      <c:pt idx="46">
                        <c:v>2</c:v>
                      </c:pt>
                      <c:pt idx="47">
                        <c:v>2</c:v>
                      </c:pt>
                      <c:pt idx="48">
                        <c:v>2</c:v>
                      </c:pt>
                      <c:pt idx="49">
                        <c:v>2</c:v>
                      </c:pt>
                      <c:pt idx="50">
                        <c:v>2</c:v>
                      </c:pt>
                      <c:pt idx="51">
                        <c:v>2</c:v>
                      </c:pt>
                      <c:pt idx="52">
                        <c:v>2</c:v>
                      </c:pt>
                      <c:pt idx="53">
                        <c:v>1</c:v>
                      </c:pt>
                      <c:pt idx="54">
                        <c:v>1</c:v>
                      </c:pt>
                      <c:pt idx="55">
                        <c:v>1</c:v>
                      </c:pt>
                      <c:pt idx="56">
                        <c:v>1</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numCache>
                  </c:numRef>
                </c:val>
                <c:extLst xmlns:c15="http://schemas.microsoft.com/office/drawing/2012/chart">
                  <c:ext xmlns:c16="http://schemas.microsoft.com/office/drawing/2014/chart" uri="{C3380CC4-5D6E-409C-BE32-E72D297353CC}">
                    <c16:uniqueId val="{0000003F-705D-4F0A-A385-AB4DC8980013}"/>
                  </c:ext>
                </c:extLst>
              </c15:ser>
            </c15:filteredBarSeries>
            <c15:filteredBarSeries>
              <c15:ser>
                <c:idx val="62"/>
                <c:order val="62"/>
                <c:tx>
                  <c:strRef>
                    <c:extLst xmlns:c15="http://schemas.microsoft.com/office/drawing/2012/chart">
                      <c:ext xmlns:c15="http://schemas.microsoft.com/office/drawing/2012/chart" uri="{02D57815-91ED-43cb-92C2-25804820EDAC}">
                        <c15:formulaRef>
                          <c15:sqref>'Table for graphs 25-26'!$A$64</c15:sqref>
                        </c15:formulaRef>
                      </c:ext>
                    </c:extLst>
                    <c:strCache>
                      <c:ptCount val="1"/>
                      <c:pt idx="0">
                        <c:v>Breast - Reported &gt;103 days</c:v>
                      </c:pt>
                    </c:strCache>
                  </c:strRef>
                </c:tx>
                <c:spPr>
                  <a:solidFill>
                    <a:schemeClr val="accent5">
                      <a:tint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25-26'!$B$64:$DA$64</c15:sqref>
                        </c15:formulaRef>
                      </c:ext>
                    </c:extLst>
                    <c:numCache>
                      <c:formatCode>General</c:formatCode>
                      <c:ptCount val="104"/>
                      <c:pt idx="0">
                        <c:v>2</c:v>
                      </c:pt>
                      <c:pt idx="1">
                        <c:v>2</c:v>
                      </c:pt>
                      <c:pt idx="2">
                        <c:v>0</c:v>
                      </c:pt>
                      <c:pt idx="3">
                        <c:v>0</c:v>
                      </c:pt>
                      <c:pt idx="4">
                        <c:v>0</c:v>
                      </c:pt>
                      <c:pt idx="5">
                        <c:v>1</c:v>
                      </c:pt>
                      <c:pt idx="6">
                        <c:v>1</c:v>
                      </c:pt>
                      <c:pt idx="7">
                        <c:v>1</c:v>
                      </c:pt>
                      <c:pt idx="8">
                        <c:v>1</c:v>
                      </c:pt>
                      <c:pt idx="9">
                        <c:v>2</c:v>
                      </c:pt>
                      <c:pt idx="10">
                        <c:v>5</c:v>
                      </c:pt>
                      <c:pt idx="11">
                        <c:v>5</c:v>
                      </c:pt>
                      <c:pt idx="12">
                        <c:v>4</c:v>
                      </c:pt>
                      <c:pt idx="13">
                        <c:v>3</c:v>
                      </c:pt>
                      <c:pt idx="14">
                        <c:v>2</c:v>
                      </c:pt>
                      <c:pt idx="15">
                        <c:v>2</c:v>
                      </c:pt>
                      <c:pt idx="16">
                        <c:v>1</c:v>
                      </c:pt>
                      <c:pt idx="17">
                        <c:v>2</c:v>
                      </c:pt>
                      <c:pt idx="18">
                        <c:v>2</c:v>
                      </c:pt>
                      <c:pt idx="19">
                        <c:v>2</c:v>
                      </c:pt>
                      <c:pt idx="20">
                        <c:v>1</c:v>
                      </c:pt>
                      <c:pt idx="21">
                        <c:v>2</c:v>
                      </c:pt>
                      <c:pt idx="22">
                        <c:v>2</c:v>
                      </c:pt>
                      <c:pt idx="23">
                        <c:v>2</c:v>
                      </c:pt>
                      <c:pt idx="24">
                        <c:v>1</c:v>
                      </c:pt>
                      <c:pt idx="25">
                        <c:v>0</c:v>
                      </c:pt>
                      <c:pt idx="26">
                        <c:v>1</c:v>
                      </c:pt>
                      <c:pt idx="27">
                        <c:v>0</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1</c:v>
                      </c:pt>
                      <c:pt idx="47">
                        <c:v>1</c:v>
                      </c:pt>
                      <c:pt idx="48">
                        <c:v>0</c:v>
                      </c:pt>
                      <c:pt idx="49">
                        <c:v>0</c:v>
                      </c:pt>
                      <c:pt idx="50">
                        <c:v>0</c:v>
                      </c:pt>
                      <c:pt idx="51">
                        <c:v>0</c:v>
                      </c:pt>
                      <c:pt idx="52">
                        <c:v>0</c:v>
                      </c:pt>
                      <c:pt idx="53">
                        <c:v>2</c:v>
                      </c:pt>
                      <c:pt idx="54">
                        <c:v>2</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2</c:v>
                      </c:pt>
                      <c:pt idx="81">
                        <c:v>1</c:v>
                      </c:pt>
                      <c:pt idx="82">
                        <c:v>2</c:v>
                      </c:pt>
                      <c:pt idx="83">
                        <c:v>1</c:v>
                      </c:pt>
                      <c:pt idx="84">
                        <c:v>1</c:v>
                      </c:pt>
                      <c:pt idx="85">
                        <c:v>1</c:v>
                      </c:pt>
                      <c:pt idx="86">
                        <c:v>4</c:v>
                      </c:pt>
                      <c:pt idx="87">
                        <c:v>5</c:v>
                      </c:pt>
                      <c:pt idx="88">
                        <c:v>2</c:v>
                      </c:pt>
                      <c:pt idx="89">
                        <c:v>0</c:v>
                      </c:pt>
                      <c:pt idx="90">
                        <c:v>0</c:v>
                      </c:pt>
                      <c:pt idx="91">
                        <c:v>0</c:v>
                      </c:pt>
                    </c:numCache>
                  </c:numRef>
                </c:val>
                <c:extLst xmlns:c15="http://schemas.microsoft.com/office/drawing/2012/chart">
                  <c:ext xmlns:c16="http://schemas.microsoft.com/office/drawing/2014/chart" uri="{C3380CC4-5D6E-409C-BE32-E72D297353CC}">
                    <c16:uniqueId val="{00000040-705D-4F0A-A385-AB4DC8980013}"/>
                  </c:ext>
                </c:extLst>
              </c15:ser>
            </c15:filteredBarSeries>
            <c15:filteredBarSeries>
              <c15:ser>
                <c:idx val="63"/>
                <c:order val="63"/>
                <c:tx>
                  <c:strRef>
                    <c:extLst xmlns:c15="http://schemas.microsoft.com/office/drawing/2012/chart">
                      <c:ext xmlns:c15="http://schemas.microsoft.com/office/drawing/2012/chart" uri="{02D57815-91ED-43cb-92C2-25804820EDAC}">
                        <c15:formulaRef>
                          <c15:sqref>'Table for graphs 25-26'!$A$65</c15:sqref>
                        </c15:formulaRef>
                      </c:ext>
                    </c:extLst>
                    <c:strCache>
                      <c:ptCount val="1"/>
                      <c:pt idx="0">
                        <c:v>Children's cancer - Reported &gt;103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25-26'!$B$65:$DA$65</c15:sqref>
                        </c15:formulaRef>
                      </c:ext>
                    </c:extLst>
                    <c:numCache>
                      <c:formatCode>General</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1</c:v>
                      </c:pt>
                      <c:pt idx="29">
                        <c:v>1</c:v>
                      </c:pt>
                      <c:pt idx="30">
                        <c:v>1</c:v>
                      </c:pt>
                      <c:pt idx="31">
                        <c:v>0</c:v>
                      </c:pt>
                      <c:pt idx="32">
                        <c:v>0</c:v>
                      </c:pt>
                      <c:pt idx="33">
                        <c:v>0</c:v>
                      </c:pt>
                      <c:pt idx="34">
                        <c:v>0</c:v>
                      </c:pt>
                      <c:pt idx="35">
                        <c:v>0</c:v>
                      </c:pt>
                      <c:pt idx="36">
                        <c:v>0</c:v>
                      </c:pt>
                      <c:pt idx="37">
                        <c:v>0</c:v>
                      </c:pt>
                      <c:pt idx="38">
                        <c:v>1</c:v>
                      </c:pt>
                      <c:pt idx="39">
                        <c:v>1</c:v>
                      </c:pt>
                      <c:pt idx="40">
                        <c:v>1</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1</c:v>
                      </c:pt>
                      <c:pt idx="84">
                        <c:v>0</c:v>
                      </c:pt>
                      <c:pt idx="85">
                        <c:v>0</c:v>
                      </c:pt>
                      <c:pt idx="86">
                        <c:v>0</c:v>
                      </c:pt>
                      <c:pt idx="87">
                        <c:v>0</c:v>
                      </c:pt>
                      <c:pt idx="88">
                        <c:v>0</c:v>
                      </c:pt>
                      <c:pt idx="89">
                        <c:v>0</c:v>
                      </c:pt>
                      <c:pt idx="90">
                        <c:v>0</c:v>
                      </c:pt>
                      <c:pt idx="91">
                        <c:v>0</c:v>
                      </c:pt>
                    </c:numCache>
                  </c:numRef>
                </c:val>
                <c:extLst xmlns:c15="http://schemas.microsoft.com/office/drawing/2012/chart">
                  <c:ext xmlns:c16="http://schemas.microsoft.com/office/drawing/2014/chart" uri="{C3380CC4-5D6E-409C-BE32-E72D297353CC}">
                    <c16:uniqueId val="{00000041-705D-4F0A-A385-AB4DC8980013}"/>
                  </c:ext>
                </c:extLst>
              </c15:ser>
            </c15:filteredBarSeries>
            <c15:filteredBarSeries>
              <c15:ser>
                <c:idx val="64"/>
                <c:order val="64"/>
                <c:tx>
                  <c:strRef>
                    <c:extLst xmlns:c15="http://schemas.microsoft.com/office/drawing/2012/chart">
                      <c:ext xmlns:c15="http://schemas.microsoft.com/office/drawing/2012/chart" uri="{02D57815-91ED-43cb-92C2-25804820EDAC}">
                        <c15:formulaRef>
                          <c15:sqref>'Table for graphs 25-26'!$A$66</c15:sqref>
                        </c15:formulaRef>
                      </c:ext>
                    </c:extLst>
                    <c:strCache>
                      <c:ptCount val="1"/>
                      <c:pt idx="0">
                        <c:v>Gynaecological - Reported &gt;103 days</c:v>
                      </c:pt>
                    </c:strCache>
                  </c:strRef>
                </c:tx>
                <c:spPr>
                  <a:solidFill>
                    <a:schemeClr val="accent5">
                      <a:tint val="7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25-26'!$B$66:$DA$66</c15:sqref>
                        </c15:formulaRef>
                      </c:ext>
                    </c:extLst>
                    <c:numCache>
                      <c:formatCode>General</c:formatCode>
                      <c:ptCount val="104"/>
                      <c:pt idx="0">
                        <c:v>9</c:v>
                      </c:pt>
                      <c:pt idx="1">
                        <c:v>8</c:v>
                      </c:pt>
                      <c:pt idx="2">
                        <c:v>8</c:v>
                      </c:pt>
                      <c:pt idx="3">
                        <c:v>9</c:v>
                      </c:pt>
                      <c:pt idx="4">
                        <c:v>9</c:v>
                      </c:pt>
                      <c:pt idx="5">
                        <c:v>11</c:v>
                      </c:pt>
                      <c:pt idx="6">
                        <c:v>9</c:v>
                      </c:pt>
                      <c:pt idx="7">
                        <c:v>14</c:v>
                      </c:pt>
                      <c:pt idx="8">
                        <c:v>15</c:v>
                      </c:pt>
                      <c:pt idx="9">
                        <c:v>17</c:v>
                      </c:pt>
                      <c:pt idx="10">
                        <c:v>16</c:v>
                      </c:pt>
                      <c:pt idx="11">
                        <c:v>18</c:v>
                      </c:pt>
                      <c:pt idx="12">
                        <c:v>18</c:v>
                      </c:pt>
                      <c:pt idx="13">
                        <c:v>13</c:v>
                      </c:pt>
                      <c:pt idx="14">
                        <c:v>13</c:v>
                      </c:pt>
                      <c:pt idx="15">
                        <c:v>14</c:v>
                      </c:pt>
                      <c:pt idx="16">
                        <c:v>14</c:v>
                      </c:pt>
                      <c:pt idx="17">
                        <c:v>15</c:v>
                      </c:pt>
                      <c:pt idx="18">
                        <c:v>14</c:v>
                      </c:pt>
                      <c:pt idx="19">
                        <c:v>13</c:v>
                      </c:pt>
                      <c:pt idx="20">
                        <c:v>11</c:v>
                      </c:pt>
                      <c:pt idx="21">
                        <c:v>12</c:v>
                      </c:pt>
                      <c:pt idx="22">
                        <c:v>9</c:v>
                      </c:pt>
                      <c:pt idx="23">
                        <c:v>9</c:v>
                      </c:pt>
                      <c:pt idx="24">
                        <c:v>11</c:v>
                      </c:pt>
                      <c:pt idx="25">
                        <c:v>14</c:v>
                      </c:pt>
                      <c:pt idx="26">
                        <c:v>10</c:v>
                      </c:pt>
                      <c:pt idx="27">
                        <c:v>7</c:v>
                      </c:pt>
                      <c:pt idx="28">
                        <c:v>8</c:v>
                      </c:pt>
                      <c:pt idx="29">
                        <c:v>8</c:v>
                      </c:pt>
                      <c:pt idx="30">
                        <c:v>10</c:v>
                      </c:pt>
                      <c:pt idx="31">
                        <c:v>10</c:v>
                      </c:pt>
                      <c:pt idx="32">
                        <c:v>11</c:v>
                      </c:pt>
                      <c:pt idx="33">
                        <c:v>10</c:v>
                      </c:pt>
                      <c:pt idx="34">
                        <c:v>11</c:v>
                      </c:pt>
                      <c:pt idx="35">
                        <c:v>10</c:v>
                      </c:pt>
                      <c:pt idx="36">
                        <c:v>11</c:v>
                      </c:pt>
                      <c:pt idx="37">
                        <c:v>10</c:v>
                      </c:pt>
                      <c:pt idx="38">
                        <c:v>10</c:v>
                      </c:pt>
                      <c:pt idx="39">
                        <c:v>9</c:v>
                      </c:pt>
                      <c:pt idx="40">
                        <c:v>10</c:v>
                      </c:pt>
                      <c:pt idx="41">
                        <c:v>12</c:v>
                      </c:pt>
                      <c:pt idx="42">
                        <c:v>10</c:v>
                      </c:pt>
                      <c:pt idx="43">
                        <c:v>10</c:v>
                      </c:pt>
                      <c:pt idx="44">
                        <c:v>7</c:v>
                      </c:pt>
                      <c:pt idx="45">
                        <c:v>10</c:v>
                      </c:pt>
                      <c:pt idx="46">
                        <c:v>7</c:v>
                      </c:pt>
                      <c:pt idx="47">
                        <c:v>7</c:v>
                      </c:pt>
                      <c:pt idx="48">
                        <c:v>6</c:v>
                      </c:pt>
                      <c:pt idx="49">
                        <c:v>5</c:v>
                      </c:pt>
                      <c:pt idx="50">
                        <c:v>4</c:v>
                      </c:pt>
                      <c:pt idx="51">
                        <c:v>4</c:v>
                      </c:pt>
                      <c:pt idx="52">
                        <c:v>5</c:v>
                      </c:pt>
                      <c:pt idx="53">
                        <c:v>5</c:v>
                      </c:pt>
                      <c:pt idx="54">
                        <c:v>5</c:v>
                      </c:pt>
                      <c:pt idx="55">
                        <c:v>5</c:v>
                      </c:pt>
                      <c:pt idx="56">
                        <c:v>5</c:v>
                      </c:pt>
                      <c:pt idx="57">
                        <c:v>6</c:v>
                      </c:pt>
                      <c:pt idx="58">
                        <c:v>5</c:v>
                      </c:pt>
                      <c:pt idx="59">
                        <c:v>7</c:v>
                      </c:pt>
                      <c:pt idx="60">
                        <c:v>8</c:v>
                      </c:pt>
                      <c:pt idx="61">
                        <c:v>10</c:v>
                      </c:pt>
                      <c:pt idx="62">
                        <c:v>12</c:v>
                      </c:pt>
                      <c:pt idx="63">
                        <c:v>11</c:v>
                      </c:pt>
                      <c:pt idx="64">
                        <c:v>11</c:v>
                      </c:pt>
                      <c:pt idx="65">
                        <c:v>13</c:v>
                      </c:pt>
                      <c:pt idx="66">
                        <c:v>14</c:v>
                      </c:pt>
                      <c:pt idx="67">
                        <c:v>11</c:v>
                      </c:pt>
                      <c:pt idx="68">
                        <c:v>11</c:v>
                      </c:pt>
                      <c:pt idx="69">
                        <c:v>12</c:v>
                      </c:pt>
                      <c:pt idx="70">
                        <c:v>10</c:v>
                      </c:pt>
                      <c:pt idx="71">
                        <c:v>14</c:v>
                      </c:pt>
                      <c:pt idx="72">
                        <c:v>15</c:v>
                      </c:pt>
                      <c:pt idx="73">
                        <c:v>20</c:v>
                      </c:pt>
                      <c:pt idx="74">
                        <c:v>20</c:v>
                      </c:pt>
                      <c:pt idx="75">
                        <c:v>18</c:v>
                      </c:pt>
                      <c:pt idx="76">
                        <c:v>19</c:v>
                      </c:pt>
                      <c:pt idx="77">
                        <c:v>12</c:v>
                      </c:pt>
                      <c:pt idx="78">
                        <c:v>11</c:v>
                      </c:pt>
                      <c:pt idx="79">
                        <c:v>10</c:v>
                      </c:pt>
                      <c:pt idx="80">
                        <c:v>11</c:v>
                      </c:pt>
                      <c:pt idx="81">
                        <c:v>9</c:v>
                      </c:pt>
                      <c:pt idx="82">
                        <c:v>9</c:v>
                      </c:pt>
                      <c:pt idx="83">
                        <c:v>11</c:v>
                      </c:pt>
                      <c:pt idx="84">
                        <c:v>10</c:v>
                      </c:pt>
                      <c:pt idx="85">
                        <c:v>11</c:v>
                      </c:pt>
                      <c:pt idx="86">
                        <c:v>13</c:v>
                      </c:pt>
                      <c:pt idx="87">
                        <c:v>10</c:v>
                      </c:pt>
                      <c:pt idx="88">
                        <c:v>10</c:v>
                      </c:pt>
                      <c:pt idx="89">
                        <c:v>9</c:v>
                      </c:pt>
                      <c:pt idx="90">
                        <c:v>9</c:v>
                      </c:pt>
                      <c:pt idx="91">
                        <c:v>4</c:v>
                      </c:pt>
                    </c:numCache>
                  </c:numRef>
                </c:val>
                <c:extLst xmlns:c15="http://schemas.microsoft.com/office/drawing/2012/chart">
                  <c:ext xmlns:c16="http://schemas.microsoft.com/office/drawing/2014/chart" uri="{C3380CC4-5D6E-409C-BE32-E72D297353CC}">
                    <c16:uniqueId val="{00000042-705D-4F0A-A385-AB4DC8980013}"/>
                  </c:ext>
                </c:extLst>
              </c15:ser>
            </c15:filteredBarSeries>
            <c15:filteredBarSeries>
              <c15:ser>
                <c:idx val="65"/>
                <c:order val="65"/>
                <c:tx>
                  <c:strRef>
                    <c:extLst xmlns:c15="http://schemas.microsoft.com/office/drawing/2012/chart">
                      <c:ext xmlns:c15="http://schemas.microsoft.com/office/drawing/2012/chart" uri="{02D57815-91ED-43cb-92C2-25804820EDAC}">
                        <c15:formulaRef>
                          <c15:sqref>'Table for graphs 25-26'!$A$67</c15:sqref>
                        </c15:formulaRef>
                      </c:ext>
                    </c:extLst>
                    <c:strCache>
                      <c:ptCount val="1"/>
                      <c:pt idx="0">
                        <c:v>Haematological - Reported &gt;103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25-26'!$B$67:$DA$67</c15:sqref>
                        </c15:formulaRef>
                      </c:ext>
                    </c:extLst>
                    <c:numCache>
                      <c:formatCode>General</c:formatCode>
                      <c:ptCount val="104"/>
                      <c:pt idx="0">
                        <c:v>3</c:v>
                      </c:pt>
                      <c:pt idx="1">
                        <c:v>2</c:v>
                      </c:pt>
                      <c:pt idx="2">
                        <c:v>2</c:v>
                      </c:pt>
                      <c:pt idx="3">
                        <c:v>3</c:v>
                      </c:pt>
                      <c:pt idx="4">
                        <c:v>4</c:v>
                      </c:pt>
                      <c:pt idx="5">
                        <c:v>4</c:v>
                      </c:pt>
                      <c:pt idx="6">
                        <c:v>3</c:v>
                      </c:pt>
                      <c:pt idx="7">
                        <c:v>3</c:v>
                      </c:pt>
                      <c:pt idx="8">
                        <c:v>4</c:v>
                      </c:pt>
                      <c:pt idx="9">
                        <c:v>3</c:v>
                      </c:pt>
                      <c:pt idx="10">
                        <c:v>2</c:v>
                      </c:pt>
                      <c:pt idx="11">
                        <c:v>0</c:v>
                      </c:pt>
                      <c:pt idx="12">
                        <c:v>0</c:v>
                      </c:pt>
                      <c:pt idx="13">
                        <c:v>0</c:v>
                      </c:pt>
                      <c:pt idx="14">
                        <c:v>3</c:v>
                      </c:pt>
                      <c:pt idx="15">
                        <c:v>2</c:v>
                      </c:pt>
                      <c:pt idx="16">
                        <c:v>2</c:v>
                      </c:pt>
                      <c:pt idx="17">
                        <c:v>4</c:v>
                      </c:pt>
                      <c:pt idx="18">
                        <c:v>5</c:v>
                      </c:pt>
                      <c:pt idx="19">
                        <c:v>3</c:v>
                      </c:pt>
                      <c:pt idx="20">
                        <c:v>3</c:v>
                      </c:pt>
                      <c:pt idx="21">
                        <c:v>3</c:v>
                      </c:pt>
                      <c:pt idx="22">
                        <c:v>5</c:v>
                      </c:pt>
                      <c:pt idx="23">
                        <c:v>4</c:v>
                      </c:pt>
                      <c:pt idx="24">
                        <c:v>5</c:v>
                      </c:pt>
                      <c:pt idx="25">
                        <c:v>4</c:v>
                      </c:pt>
                      <c:pt idx="26">
                        <c:v>4</c:v>
                      </c:pt>
                      <c:pt idx="27">
                        <c:v>3</c:v>
                      </c:pt>
                      <c:pt idx="28">
                        <c:v>3</c:v>
                      </c:pt>
                      <c:pt idx="29">
                        <c:v>2</c:v>
                      </c:pt>
                      <c:pt idx="30">
                        <c:v>2</c:v>
                      </c:pt>
                      <c:pt idx="31">
                        <c:v>1</c:v>
                      </c:pt>
                      <c:pt idx="32">
                        <c:v>1</c:v>
                      </c:pt>
                      <c:pt idx="33">
                        <c:v>2</c:v>
                      </c:pt>
                      <c:pt idx="34">
                        <c:v>2</c:v>
                      </c:pt>
                      <c:pt idx="35">
                        <c:v>0</c:v>
                      </c:pt>
                      <c:pt idx="36">
                        <c:v>2</c:v>
                      </c:pt>
                      <c:pt idx="37">
                        <c:v>2</c:v>
                      </c:pt>
                      <c:pt idx="38">
                        <c:v>3</c:v>
                      </c:pt>
                      <c:pt idx="39">
                        <c:v>5</c:v>
                      </c:pt>
                      <c:pt idx="40">
                        <c:v>6</c:v>
                      </c:pt>
                      <c:pt idx="41">
                        <c:v>7</c:v>
                      </c:pt>
                      <c:pt idx="42">
                        <c:v>6</c:v>
                      </c:pt>
                      <c:pt idx="43">
                        <c:v>4</c:v>
                      </c:pt>
                      <c:pt idx="44">
                        <c:v>5</c:v>
                      </c:pt>
                      <c:pt idx="45">
                        <c:v>7</c:v>
                      </c:pt>
                      <c:pt idx="46">
                        <c:v>6</c:v>
                      </c:pt>
                      <c:pt idx="47">
                        <c:v>5</c:v>
                      </c:pt>
                      <c:pt idx="48">
                        <c:v>6</c:v>
                      </c:pt>
                      <c:pt idx="49">
                        <c:v>5</c:v>
                      </c:pt>
                      <c:pt idx="50">
                        <c:v>6</c:v>
                      </c:pt>
                      <c:pt idx="51">
                        <c:v>7</c:v>
                      </c:pt>
                      <c:pt idx="52">
                        <c:v>7</c:v>
                      </c:pt>
                      <c:pt idx="53">
                        <c:v>5</c:v>
                      </c:pt>
                      <c:pt idx="54">
                        <c:v>6</c:v>
                      </c:pt>
                      <c:pt idx="55">
                        <c:v>7</c:v>
                      </c:pt>
                      <c:pt idx="56">
                        <c:v>4</c:v>
                      </c:pt>
                      <c:pt idx="57">
                        <c:v>7</c:v>
                      </c:pt>
                      <c:pt idx="58">
                        <c:v>6</c:v>
                      </c:pt>
                      <c:pt idx="59">
                        <c:v>6</c:v>
                      </c:pt>
                      <c:pt idx="60">
                        <c:v>6</c:v>
                      </c:pt>
                      <c:pt idx="61">
                        <c:v>7</c:v>
                      </c:pt>
                      <c:pt idx="62">
                        <c:v>10</c:v>
                      </c:pt>
                      <c:pt idx="63">
                        <c:v>10</c:v>
                      </c:pt>
                      <c:pt idx="64">
                        <c:v>10</c:v>
                      </c:pt>
                      <c:pt idx="65">
                        <c:v>12</c:v>
                      </c:pt>
                      <c:pt idx="66">
                        <c:v>12</c:v>
                      </c:pt>
                      <c:pt idx="67">
                        <c:v>9</c:v>
                      </c:pt>
                      <c:pt idx="68">
                        <c:v>10</c:v>
                      </c:pt>
                      <c:pt idx="69">
                        <c:v>9</c:v>
                      </c:pt>
                      <c:pt idx="70">
                        <c:v>10</c:v>
                      </c:pt>
                      <c:pt idx="71">
                        <c:v>9</c:v>
                      </c:pt>
                      <c:pt idx="72">
                        <c:v>8</c:v>
                      </c:pt>
                      <c:pt idx="73">
                        <c:v>12</c:v>
                      </c:pt>
                      <c:pt idx="74">
                        <c:v>13</c:v>
                      </c:pt>
                      <c:pt idx="75">
                        <c:v>11</c:v>
                      </c:pt>
                      <c:pt idx="76">
                        <c:v>7</c:v>
                      </c:pt>
                      <c:pt idx="77">
                        <c:v>8</c:v>
                      </c:pt>
                      <c:pt idx="78">
                        <c:v>8</c:v>
                      </c:pt>
                      <c:pt idx="79">
                        <c:v>8</c:v>
                      </c:pt>
                      <c:pt idx="80">
                        <c:v>12</c:v>
                      </c:pt>
                      <c:pt idx="81">
                        <c:v>11</c:v>
                      </c:pt>
                      <c:pt idx="82">
                        <c:v>10</c:v>
                      </c:pt>
                      <c:pt idx="83">
                        <c:v>9</c:v>
                      </c:pt>
                      <c:pt idx="84">
                        <c:v>8</c:v>
                      </c:pt>
                      <c:pt idx="85">
                        <c:v>8</c:v>
                      </c:pt>
                      <c:pt idx="86">
                        <c:v>6</c:v>
                      </c:pt>
                      <c:pt idx="87">
                        <c:v>4</c:v>
                      </c:pt>
                      <c:pt idx="88">
                        <c:v>4</c:v>
                      </c:pt>
                      <c:pt idx="89">
                        <c:v>3</c:v>
                      </c:pt>
                      <c:pt idx="90">
                        <c:v>3</c:v>
                      </c:pt>
                      <c:pt idx="91">
                        <c:v>2</c:v>
                      </c:pt>
                    </c:numCache>
                  </c:numRef>
                </c:val>
                <c:extLst xmlns:c15="http://schemas.microsoft.com/office/drawing/2012/chart">
                  <c:ext xmlns:c16="http://schemas.microsoft.com/office/drawing/2014/chart" uri="{C3380CC4-5D6E-409C-BE32-E72D297353CC}">
                    <c16:uniqueId val="{00000043-705D-4F0A-A385-AB4DC8980013}"/>
                  </c:ext>
                </c:extLst>
              </c15:ser>
            </c15:filteredBarSeries>
            <c15:filteredBarSeries>
              <c15:ser>
                <c:idx val="66"/>
                <c:order val="66"/>
                <c:tx>
                  <c:strRef>
                    <c:extLst xmlns:c15="http://schemas.microsoft.com/office/drawing/2012/chart">
                      <c:ext xmlns:c15="http://schemas.microsoft.com/office/drawing/2012/chart" uri="{02D57815-91ED-43cb-92C2-25804820EDAC}">
                        <c15:formulaRef>
                          <c15:sqref>'Table for graphs 25-26'!$A$68</c15:sqref>
                        </c15:formulaRef>
                      </c:ext>
                    </c:extLst>
                    <c:strCache>
                      <c:ptCount val="1"/>
                      <c:pt idx="0">
                        <c:v>Head and neck - Reported &gt;103 days</c:v>
                      </c:pt>
                    </c:strCache>
                  </c:strRef>
                </c:tx>
                <c:spPr>
                  <a:solidFill>
                    <a:schemeClr val="accent5">
                      <a:tint val="7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25-26'!$B$68:$DA$68</c15:sqref>
                        </c15:formulaRef>
                      </c:ext>
                    </c:extLst>
                    <c:numCache>
                      <c:formatCode>General</c:formatCode>
                      <c:ptCount val="104"/>
                      <c:pt idx="0">
                        <c:v>2</c:v>
                      </c:pt>
                      <c:pt idx="1">
                        <c:v>4</c:v>
                      </c:pt>
                      <c:pt idx="2">
                        <c:v>4</c:v>
                      </c:pt>
                      <c:pt idx="3">
                        <c:v>3</c:v>
                      </c:pt>
                      <c:pt idx="4">
                        <c:v>2</c:v>
                      </c:pt>
                      <c:pt idx="5">
                        <c:v>1</c:v>
                      </c:pt>
                      <c:pt idx="6">
                        <c:v>1</c:v>
                      </c:pt>
                      <c:pt idx="7">
                        <c:v>1</c:v>
                      </c:pt>
                      <c:pt idx="8">
                        <c:v>1</c:v>
                      </c:pt>
                      <c:pt idx="9">
                        <c:v>3</c:v>
                      </c:pt>
                      <c:pt idx="10">
                        <c:v>4</c:v>
                      </c:pt>
                      <c:pt idx="11">
                        <c:v>3</c:v>
                      </c:pt>
                      <c:pt idx="12">
                        <c:v>1</c:v>
                      </c:pt>
                      <c:pt idx="13">
                        <c:v>3</c:v>
                      </c:pt>
                      <c:pt idx="14">
                        <c:v>2</c:v>
                      </c:pt>
                      <c:pt idx="15">
                        <c:v>3</c:v>
                      </c:pt>
                      <c:pt idx="16">
                        <c:v>2</c:v>
                      </c:pt>
                      <c:pt idx="17">
                        <c:v>2</c:v>
                      </c:pt>
                      <c:pt idx="18">
                        <c:v>3</c:v>
                      </c:pt>
                      <c:pt idx="19">
                        <c:v>3</c:v>
                      </c:pt>
                      <c:pt idx="20">
                        <c:v>4</c:v>
                      </c:pt>
                      <c:pt idx="21">
                        <c:v>6</c:v>
                      </c:pt>
                      <c:pt idx="22">
                        <c:v>4</c:v>
                      </c:pt>
                      <c:pt idx="23">
                        <c:v>4</c:v>
                      </c:pt>
                      <c:pt idx="24">
                        <c:v>4</c:v>
                      </c:pt>
                      <c:pt idx="25">
                        <c:v>5</c:v>
                      </c:pt>
                      <c:pt idx="26">
                        <c:v>4</c:v>
                      </c:pt>
                      <c:pt idx="27">
                        <c:v>3</c:v>
                      </c:pt>
                      <c:pt idx="28">
                        <c:v>3</c:v>
                      </c:pt>
                      <c:pt idx="29">
                        <c:v>3</c:v>
                      </c:pt>
                      <c:pt idx="30">
                        <c:v>1</c:v>
                      </c:pt>
                      <c:pt idx="31">
                        <c:v>1</c:v>
                      </c:pt>
                      <c:pt idx="32">
                        <c:v>3</c:v>
                      </c:pt>
                      <c:pt idx="33">
                        <c:v>2</c:v>
                      </c:pt>
                      <c:pt idx="34">
                        <c:v>2</c:v>
                      </c:pt>
                      <c:pt idx="35">
                        <c:v>2</c:v>
                      </c:pt>
                      <c:pt idx="36">
                        <c:v>2</c:v>
                      </c:pt>
                      <c:pt idx="37">
                        <c:v>2</c:v>
                      </c:pt>
                      <c:pt idx="38">
                        <c:v>2</c:v>
                      </c:pt>
                      <c:pt idx="39">
                        <c:v>1</c:v>
                      </c:pt>
                      <c:pt idx="40">
                        <c:v>1</c:v>
                      </c:pt>
                      <c:pt idx="41">
                        <c:v>4</c:v>
                      </c:pt>
                      <c:pt idx="42">
                        <c:v>6</c:v>
                      </c:pt>
                      <c:pt idx="43">
                        <c:v>3</c:v>
                      </c:pt>
                      <c:pt idx="44">
                        <c:v>3</c:v>
                      </c:pt>
                      <c:pt idx="45">
                        <c:v>3</c:v>
                      </c:pt>
                      <c:pt idx="46">
                        <c:v>3</c:v>
                      </c:pt>
                      <c:pt idx="47">
                        <c:v>2</c:v>
                      </c:pt>
                      <c:pt idx="48">
                        <c:v>2</c:v>
                      </c:pt>
                      <c:pt idx="49">
                        <c:v>0</c:v>
                      </c:pt>
                      <c:pt idx="50">
                        <c:v>0</c:v>
                      </c:pt>
                      <c:pt idx="51">
                        <c:v>0</c:v>
                      </c:pt>
                      <c:pt idx="52">
                        <c:v>1</c:v>
                      </c:pt>
                      <c:pt idx="53">
                        <c:v>1</c:v>
                      </c:pt>
                      <c:pt idx="54">
                        <c:v>0</c:v>
                      </c:pt>
                      <c:pt idx="55">
                        <c:v>4</c:v>
                      </c:pt>
                      <c:pt idx="56">
                        <c:v>0</c:v>
                      </c:pt>
                      <c:pt idx="57">
                        <c:v>0</c:v>
                      </c:pt>
                      <c:pt idx="58">
                        <c:v>2</c:v>
                      </c:pt>
                      <c:pt idx="59">
                        <c:v>3</c:v>
                      </c:pt>
                      <c:pt idx="60">
                        <c:v>2</c:v>
                      </c:pt>
                      <c:pt idx="61">
                        <c:v>1</c:v>
                      </c:pt>
                      <c:pt idx="62">
                        <c:v>1</c:v>
                      </c:pt>
                      <c:pt idx="63">
                        <c:v>3</c:v>
                      </c:pt>
                      <c:pt idx="64">
                        <c:v>1</c:v>
                      </c:pt>
                      <c:pt idx="65">
                        <c:v>0</c:v>
                      </c:pt>
                      <c:pt idx="66">
                        <c:v>2</c:v>
                      </c:pt>
                      <c:pt idx="67">
                        <c:v>4</c:v>
                      </c:pt>
                      <c:pt idx="68">
                        <c:v>3</c:v>
                      </c:pt>
                      <c:pt idx="69">
                        <c:v>3</c:v>
                      </c:pt>
                      <c:pt idx="70">
                        <c:v>4</c:v>
                      </c:pt>
                      <c:pt idx="71">
                        <c:v>5</c:v>
                      </c:pt>
                      <c:pt idx="72">
                        <c:v>4</c:v>
                      </c:pt>
                      <c:pt idx="73">
                        <c:v>4</c:v>
                      </c:pt>
                      <c:pt idx="74">
                        <c:v>5</c:v>
                      </c:pt>
                      <c:pt idx="75">
                        <c:v>5</c:v>
                      </c:pt>
                      <c:pt idx="76">
                        <c:v>5</c:v>
                      </c:pt>
                      <c:pt idx="77">
                        <c:v>4</c:v>
                      </c:pt>
                      <c:pt idx="78">
                        <c:v>3</c:v>
                      </c:pt>
                      <c:pt idx="79">
                        <c:v>5</c:v>
                      </c:pt>
                      <c:pt idx="80">
                        <c:v>4</c:v>
                      </c:pt>
                      <c:pt idx="81">
                        <c:v>4</c:v>
                      </c:pt>
                      <c:pt idx="82">
                        <c:v>3</c:v>
                      </c:pt>
                      <c:pt idx="83">
                        <c:v>5</c:v>
                      </c:pt>
                      <c:pt idx="84">
                        <c:v>5</c:v>
                      </c:pt>
                      <c:pt idx="85">
                        <c:v>5</c:v>
                      </c:pt>
                      <c:pt idx="86">
                        <c:v>2</c:v>
                      </c:pt>
                      <c:pt idx="87">
                        <c:v>4</c:v>
                      </c:pt>
                      <c:pt idx="88">
                        <c:v>1</c:v>
                      </c:pt>
                      <c:pt idx="89">
                        <c:v>1</c:v>
                      </c:pt>
                      <c:pt idx="90">
                        <c:v>2</c:v>
                      </c:pt>
                      <c:pt idx="91">
                        <c:v>2</c:v>
                      </c:pt>
                    </c:numCache>
                  </c:numRef>
                </c:val>
                <c:extLst xmlns:c15="http://schemas.microsoft.com/office/drawing/2012/chart">
                  <c:ext xmlns:c16="http://schemas.microsoft.com/office/drawing/2014/chart" uri="{C3380CC4-5D6E-409C-BE32-E72D297353CC}">
                    <c16:uniqueId val="{00000044-705D-4F0A-A385-AB4DC8980013}"/>
                  </c:ext>
                </c:extLst>
              </c15:ser>
            </c15:filteredBarSeries>
            <c15:filteredBarSeries>
              <c15:ser>
                <c:idx val="67"/>
                <c:order val="67"/>
                <c:tx>
                  <c:strRef>
                    <c:extLst xmlns:c15="http://schemas.microsoft.com/office/drawing/2012/chart">
                      <c:ext xmlns:c15="http://schemas.microsoft.com/office/drawing/2012/chart" uri="{02D57815-91ED-43cb-92C2-25804820EDAC}">
                        <c15:formulaRef>
                          <c15:sqref>'Table for graphs 25-26'!$A$69</c15:sqref>
                        </c15:formulaRef>
                      </c:ext>
                    </c:extLst>
                    <c:strCache>
                      <c:ptCount val="1"/>
                      <c:pt idx="0">
                        <c:v>Lower Gastrointestinal - Reported &gt;103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25-26'!$B$69:$DA$69</c15:sqref>
                        </c15:formulaRef>
                      </c:ext>
                    </c:extLst>
                    <c:numCache>
                      <c:formatCode>General</c:formatCode>
                      <c:ptCount val="104"/>
                      <c:pt idx="0">
                        <c:v>17</c:v>
                      </c:pt>
                      <c:pt idx="1">
                        <c:v>13</c:v>
                      </c:pt>
                      <c:pt idx="2">
                        <c:v>10</c:v>
                      </c:pt>
                      <c:pt idx="3">
                        <c:v>9</c:v>
                      </c:pt>
                      <c:pt idx="4">
                        <c:v>11</c:v>
                      </c:pt>
                      <c:pt idx="5">
                        <c:v>12</c:v>
                      </c:pt>
                      <c:pt idx="6">
                        <c:v>14</c:v>
                      </c:pt>
                      <c:pt idx="7">
                        <c:v>18</c:v>
                      </c:pt>
                      <c:pt idx="8">
                        <c:v>16</c:v>
                      </c:pt>
                      <c:pt idx="9">
                        <c:v>18</c:v>
                      </c:pt>
                      <c:pt idx="10">
                        <c:v>18</c:v>
                      </c:pt>
                      <c:pt idx="11">
                        <c:v>19</c:v>
                      </c:pt>
                      <c:pt idx="12">
                        <c:v>24</c:v>
                      </c:pt>
                      <c:pt idx="13">
                        <c:v>25</c:v>
                      </c:pt>
                      <c:pt idx="14">
                        <c:v>22</c:v>
                      </c:pt>
                      <c:pt idx="15">
                        <c:v>25</c:v>
                      </c:pt>
                      <c:pt idx="16">
                        <c:v>10</c:v>
                      </c:pt>
                      <c:pt idx="17">
                        <c:v>22</c:v>
                      </c:pt>
                      <c:pt idx="18">
                        <c:v>21</c:v>
                      </c:pt>
                      <c:pt idx="19">
                        <c:v>20</c:v>
                      </c:pt>
                      <c:pt idx="20">
                        <c:v>24</c:v>
                      </c:pt>
                      <c:pt idx="21">
                        <c:v>25</c:v>
                      </c:pt>
                      <c:pt idx="22">
                        <c:v>23</c:v>
                      </c:pt>
                      <c:pt idx="23">
                        <c:v>21</c:v>
                      </c:pt>
                      <c:pt idx="24">
                        <c:v>19</c:v>
                      </c:pt>
                      <c:pt idx="25">
                        <c:v>23</c:v>
                      </c:pt>
                      <c:pt idx="26">
                        <c:v>21</c:v>
                      </c:pt>
                      <c:pt idx="27">
                        <c:v>19</c:v>
                      </c:pt>
                      <c:pt idx="28">
                        <c:v>19</c:v>
                      </c:pt>
                      <c:pt idx="29">
                        <c:v>21</c:v>
                      </c:pt>
                      <c:pt idx="30">
                        <c:v>19</c:v>
                      </c:pt>
                      <c:pt idx="31">
                        <c:v>19</c:v>
                      </c:pt>
                      <c:pt idx="32">
                        <c:v>16</c:v>
                      </c:pt>
                      <c:pt idx="33">
                        <c:v>13</c:v>
                      </c:pt>
                      <c:pt idx="34">
                        <c:v>14</c:v>
                      </c:pt>
                      <c:pt idx="35">
                        <c:v>11</c:v>
                      </c:pt>
                      <c:pt idx="36">
                        <c:v>11</c:v>
                      </c:pt>
                      <c:pt idx="37">
                        <c:v>13</c:v>
                      </c:pt>
                      <c:pt idx="38">
                        <c:v>14</c:v>
                      </c:pt>
                      <c:pt idx="39">
                        <c:v>16</c:v>
                      </c:pt>
                      <c:pt idx="40">
                        <c:v>14</c:v>
                      </c:pt>
                      <c:pt idx="41">
                        <c:v>16</c:v>
                      </c:pt>
                      <c:pt idx="42">
                        <c:v>13</c:v>
                      </c:pt>
                      <c:pt idx="43">
                        <c:v>11</c:v>
                      </c:pt>
                      <c:pt idx="44">
                        <c:v>11</c:v>
                      </c:pt>
                      <c:pt idx="45">
                        <c:v>13</c:v>
                      </c:pt>
                      <c:pt idx="46">
                        <c:v>17</c:v>
                      </c:pt>
                      <c:pt idx="47">
                        <c:v>13</c:v>
                      </c:pt>
                      <c:pt idx="48">
                        <c:v>13</c:v>
                      </c:pt>
                      <c:pt idx="49">
                        <c:v>14</c:v>
                      </c:pt>
                      <c:pt idx="50">
                        <c:v>13</c:v>
                      </c:pt>
                      <c:pt idx="51">
                        <c:v>12</c:v>
                      </c:pt>
                      <c:pt idx="52">
                        <c:v>13</c:v>
                      </c:pt>
                      <c:pt idx="53">
                        <c:v>19</c:v>
                      </c:pt>
                      <c:pt idx="54">
                        <c:v>19</c:v>
                      </c:pt>
                      <c:pt idx="55">
                        <c:v>21</c:v>
                      </c:pt>
                      <c:pt idx="56">
                        <c:v>23</c:v>
                      </c:pt>
                      <c:pt idx="57">
                        <c:v>22</c:v>
                      </c:pt>
                      <c:pt idx="58">
                        <c:v>20</c:v>
                      </c:pt>
                      <c:pt idx="59">
                        <c:v>18</c:v>
                      </c:pt>
                      <c:pt idx="60">
                        <c:v>16</c:v>
                      </c:pt>
                      <c:pt idx="61">
                        <c:v>10</c:v>
                      </c:pt>
                      <c:pt idx="62">
                        <c:v>12</c:v>
                      </c:pt>
                      <c:pt idx="63">
                        <c:v>13</c:v>
                      </c:pt>
                      <c:pt idx="64">
                        <c:v>17</c:v>
                      </c:pt>
                      <c:pt idx="65">
                        <c:v>15</c:v>
                      </c:pt>
                      <c:pt idx="66">
                        <c:v>14</c:v>
                      </c:pt>
                      <c:pt idx="67">
                        <c:v>18</c:v>
                      </c:pt>
                      <c:pt idx="68">
                        <c:v>19</c:v>
                      </c:pt>
                      <c:pt idx="69">
                        <c:v>15</c:v>
                      </c:pt>
                      <c:pt idx="70">
                        <c:v>14</c:v>
                      </c:pt>
                      <c:pt idx="71">
                        <c:v>16</c:v>
                      </c:pt>
                      <c:pt idx="72">
                        <c:v>17</c:v>
                      </c:pt>
                      <c:pt idx="73">
                        <c:v>17</c:v>
                      </c:pt>
                      <c:pt idx="74">
                        <c:v>18</c:v>
                      </c:pt>
                      <c:pt idx="75">
                        <c:v>21</c:v>
                      </c:pt>
                      <c:pt idx="76">
                        <c:v>21</c:v>
                      </c:pt>
                      <c:pt idx="77">
                        <c:v>19</c:v>
                      </c:pt>
                      <c:pt idx="78">
                        <c:v>18</c:v>
                      </c:pt>
                      <c:pt idx="79">
                        <c:v>18</c:v>
                      </c:pt>
                      <c:pt idx="80">
                        <c:v>19</c:v>
                      </c:pt>
                      <c:pt idx="81">
                        <c:v>18</c:v>
                      </c:pt>
                      <c:pt idx="82">
                        <c:v>24</c:v>
                      </c:pt>
                      <c:pt idx="83">
                        <c:v>29</c:v>
                      </c:pt>
                      <c:pt idx="84">
                        <c:v>26</c:v>
                      </c:pt>
                      <c:pt idx="85">
                        <c:v>28</c:v>
                      </c:pt>
                      <c:pt idx="86">
                        <c:v>24</c:v>
                      </c:pt>
                      <c:pt idx="87">
                        <c:v>32</c:v>
                      </c:pt>
                      <c:pt idx="88">
                        <c:v>32</c:v>
                      </c:pt>
                      <c:pt idx="89">
                        <c:v>37</c:v>
                      </c:pt>
                      <c:pt idx="90">
                        <c:v>37</c:v>
                      </c:pt>
                      <c:pt idx="91">
                        <c:v>41</c:v>
                      </c:pt>
                    </c:numCache>
                  </c:numRef>
                </c:val>
                <c:extLst xmlns:c15="http://schemas.microsoft.com/office/drawing/2012/chart">
                  <c:ext xmlns:c16="http://schemas.microsoft.com/office/drawing/2014/chart" uri="{C3380CC4-5D6E-409C-BE32-E72D297353CC}">
                    <c16:uniqueId val="{00000045-705D-4F0A-A385-AB4DC8980013}"/>
                  </c:ext>
                </c:extLst>
              </c15:ser>
            </c15:filteredBarSeries>
            <c15:filteredBarSeries>
              <c15:ser>
                <c:idx val="68"/>
                <c:order val="68"/>
                <c:tx>
                  <c:strRef>
                    <c:extLst xmlns:c15="http://schemas.microsoft.com/office/drawing/2012/chart">
                      <c:ext xmlns:c15="http://schemas.microsoft.com/office/drawing/2012/chart" uri="{02D57815-91ED-43cb-92C2-25804820EDAC}">
                        <c15:formulaRef>
                          <c15:sqref>'Table for graphs 25-26'!$A$70</c15:sqref>
                        </c15:formulaRef>
                      </c:ext>
                    </c:extLst>
                    <c:strCache>
                      <c:ptCount val="1"/>
                      <c:pt idx="0">
                        <c:v>Lung - Reported &gt;103 days</c:v>
                      </c:pt>
                    </c:strCache>
                  </c:strRef>
                </c:tx>
                <c:spPr>
                  <a:solidFill>
                    <a:schemeClr val="accent5">
                      <a:tint val="6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25-26'!$B$70:$DA$70</c15:sqref>
                        </c15:formulaRef>
                      </c:ext>
                    </c:extLst>
                    <c:numCache>
                      <c:formatCode>General</c:formatCode>
                      <c:ptCount val="104"/>
                      <c:pt idx="0">
                        <c:v>8</c:v>
                      </c:pt>
                      <c:pt idx="1">
                        <c:v>8</c:v>
                      </c:pt>
                      <c:pt idx="2">
                        <c:v>8</c:v>
                      </c:pt>
                      <c:pt idx="3">
                        <c:v>8</c:v>
                      </c:pt>
                      <c:pt idx="4">
                        <c:v>8</c:v>
                      </c:pt>
                      <c:pt idx="5">
                        <c:v>9</c:v>
                      </c:pt>
                      <c:pt idx="6">
                        <c:v>9</c:v>
                      </c:pt>
                      <c:pt idx="7">
                        <c:v>8</c:v>
                      </c:pt>
                      <c:pt idx="8">
                        <c:v>9</c:v>
                      </c:pt>
                      <c:pt idx="9">
                        <c:v>8</c:v>
                      </c:pt>
                      <c:pt idx="10">
                        <c:v>7</c:v>
                      </c:pt>
                      <c:pt idx="11">
                        <c:v>8</c:v>
                      </c:pt>
                      <c:pt idx="12">
                        <c:v>5</c:v>
                      </c:pt>
                      <c:pt idx="13">
                        <c:v>4</c:v>
                      </c:pt>
                      <c:pt idx="14">
                        <c:v>3</c:v>
                      </c:pt>
                      <c:pt idx="15">
                        <c:v>6</c:v>
                      </c:pt>
                      <c:pt idx="16">
                        <c:v>19</c:v>
                      </c:pt>
                      <c:pt idx="17">
                        <c:v>4</c:v>
                      </c:pt>
                      <c:pt idx="18">
                        <c:v>4</c:v>
                      </c:pt>
                      <c:pt idx="19">
                        <c:v>7</c:v>
                      </c:pt>
                      <c:pt idx="20">
                        <c:v>6</c:v>
                      </c:pt>
                      <c:pt idx="21">
                        <c:v>8</c:v>
                      </c:pt>
                      <c:pt idx="22">
                        <c:v>7</c:v>
                      </c:pt>
                      <c:pt idx="23">
                        <c:v>7</c:v>
                      </c:pt>
                      <c:pt idx="24">
                        <c:v>6</c:v>
                      </c:pt>
                      <c:pt idx="25">
                        <c:v>9</c:v>
                      </c:pt>
                      <c:pt idx="26">
                        <c:v>7</c:v>
                      </c:pt>
                      <c:pt idx="27">
                        <c:v>6</c:v>
                      </c:pt>
                      <c:pt idx="28">
                        <c:v>4</c:v>
                      </c:pt>
                      <c:pt idx="29">
                        <c:v>5</c:v>
                      </c:pt>
                      <c:pt idx="30">
                        <c:v>4</c:v>
                      </c:pt>
                      <c:pt idx="31">
                        <c:v>5</c:v>
                      </c:pt>
                      <c:pt idx="32">
                        <c:v>3</c:v>
                      </c:pt>
                      <c:pt idx="33">
                        <c:v>5</c:v>
                      </c:pt>
                      <c:pt idx="34">
                        <c:v>5</c:v>
                      </c:pt>
                      <c:pt idx="35">
                        <c:v>6</c:v>
                      </c:pt>
                      <c:pt idx="36">
                        <c:v>7</c:v>
                      </c:pt>
                      <c:pt idx="37">
                        <c:v>5</c:v>
                      </c:pt>
                      <c:pt idx="38">
                        <c:v>5</c:v>
                      </c:pt>
                      <c:pt idx="39">
                        <c:v>6</c:v>
                      </c:pt>
                      <c:pt idx="40">
                        <c:v>4</c:v>
                      </c:pt>
                      <c:pt idx="41">
                        <c:v>5</c:v>
                      </c:pt>
                      <c:pt idx="42">
                        <c:v>5</c:v>
                      </c:pt>
                      <c:pt idx="43">
                        <c:v>5</c:v>
                      </c:pt>
                      <c:pt idx="44">
                        <c:v>6</c:v>
                      </c:pt>
                      <c:pt idx="45">
                        <c:v>5</c:v>
                      </c:pt>
                      <c:pt idx="46">
                        <c:v>9</c:v>
                      </c:pt>
                      <c:pt idx="47">
                        <c:v>9</c:v>
                      </c:pt>
                      <c:pt idx="48">
                        <c:v>8</c:v>
                      </c:pt>
                      <c:pt idx="49">
                        <c:v>7</c:v>
                      </c:pt>
                      <c:pt idx="50">
                        <c:v>5</c:v>
                      </c:pt>
                      <c:pt idx="51">
                        <c:v>6</c:v>
                      </c:pt>
                      <c:pt idx="52">
                        <c:v>8</c:v>
                      </c:pt>
                      <c:pt idx="53">
                        <c:v>5</c:v>
                      </c:pt>
                      <c:pt idx="54">
                        <c:v>5</c:v>
                      </c:pt>
                      <c:pt idx="55">
                        <c:v>6</c:v>
                      </c:pt>
                      <c:pt idx="56">
                        <c:v>7</c:v>
                      </c:pt>
                      <c:pt idx="57">
                        <c:v>5</c:v>
                      </c:pt>
                      <c:pt idx="58">
                        <c:v>6</c:v>
                      </c:pt>
                      <c:pt idx="59">
                        <c:v>3</c:v>
                      </c:pt>
                      <c:pt idx="60">
                        <c:v>2</c:v>
                      </c:pt>
                      <c:pt idx="61">
                        <c:v>2</c:v>
                      </c:pt>
                      <c:pt idx="62">
                        <c:v>2</c:v>
                      </c:pt>
                      <c:pt idx="63">
                        <c:v>3</c:v>
                      </c:pt>
                      <c:pt idx="64">
                        <c:v>3</c:v>
                      </c:pt>
                      <c:pt idx="65">
                        <c:v>4</c:v>
                      </c:pt>
                      <c:pt idx="66">
                        <c:v>5</c:v>
                      </c:pt>
                      <c:pt idx="67">
                        <c:v>5</c:v>
                      </c:pt>
                      <c:pt idx="68">
                        <c:v>3</c:v>
                      </c:pt>
                      <c:pt idx="69">
                        <c:v>3</c:v>
                      </c:pt>
                      <c:pt idx="70">
                        <c:v>4</c:v>
                      </c:pt>
                      <c:pt idx="71">
                        <c:v>5</c:v>
                      </c:pt>
                      <c:pt idx="72">
                        <c:v>3</c:v>
                      </c:pt>
                      <c:pt idx="73">
                        <c:v>5</c:v>
                      </c:pt>
                      <c:pt idx="74">
                        <c:v>3</c:v>
                      </c:pt>
                      <c:pt idx="75">
                        <c:v>2</c:v>
                      </c:pt>
                      <c:pt idx="76">
                        <c:v>3</c:v>
                      </c:pt>
                      <c:pt idx="77">
                        <c:v>4</c:v>
                      </c:pt>
                      <c:pt idx="78">
                        <c:v>2</c:v>
                      </c:pt>
                      <c:pt idx="79">
                        <c:v>3</c:v>
                      </c:pt>
                      <c:pt idx="80">
                        <c:v>4</c:v>
                      </c:pt>
                      <c:pt idx="81">
                        <c:v>5</c:v>
                      </c:pt>
                      <c:pt idx="82">
                        <c:v>5</c:v>
                      </c:pt>
                      <c:pt idx="83">
                        <c:v>4</c:v>
                      </c:pt>
                      <c:pt idx="84">
                        <c:v>5</c:v>
                      </c:pt>
                      <c:pt idx="85">
                        <c:v>5</c:v>
                      </c:pt>
                      <c:pt idx="86">
                        <c:v>5</c:v>
                      </c:pt>
                      <c:pt idx="87">
                        <c:v>4</c:v>
                      </c:pt>
                      <c:pt idx="88">
                        <c:v>5</c:v>
                      </c:pt>
                      <c:pt idx="89">
                        <c:v>6</c:v>
                      </c:pt>
                      <c:pt idx="90">
                        <c:v>6</c:v>
                      </c:pt>
                      <c:pt idx="91">
                        <c:v>6</c:v>
                      </c:pt>
                    </c:numCache>
                  </c:numRef>
                </c:val>
                <c:extLst xmlns:c15="http://schemas.microsoft.com/office/drawing/2012/chart">
                  <c:ext xmlns:c16="http://schemas.microsoft.com/office/drawing/2014/chart" uri="{C3380CC4-5D6E-409C-BE32-E72D297353CC}">
                    <c16:uniqueId val="{00000046-705D-4F0A-A385-AB4DC8980013}"/>
                  </c:ext>
                </c:extLst>
              </c15:ser>
            </c15:filteredBarSeries>
            <c15:filteredBarSeries>
              <c15:ser>
                <c:idx val="69"/>
                <c:order val="69"/>
                <c:tx>
                  <c:strRef>
                    <c:extLst xmlns:c15="http://schemas.microsoft.com/office/drawing/2012/chart">
                      <c:ext xmlns:c15="http://schemas.microsoft.com/office/drawing/2012/chart" uri="{02D57815-91ED-43cb-92C2-25804820EDAC}">
                        <c15:formulaRef>
                          <c15:sqref>'Table for graphs 25-26'!$A$71</c15:sqref>
                        </c15:formulaRef>
                      </c:ext>
                    </c:extLst>
                    <c:strCache>
                      <c:ptCount val="1"/>
                      <c:pt idx="0">
                        <c:v>Other - Reported &gt;103 days</c:v>
                      </c:pt>
                    </c:strCache>
                  </c:strRef>
                </c:tx>
                <c:spPr>
                  <a:solidFill>
                    <a:schemeClr val="accent5">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25-26'!$B$71:$DA$71</c15:sqref>
                        </c15:formulaRef>
                      </c:ext>
                    </c:extLst>
                    <c:numCache>
                      <c:formatCode>General</c:formatCode>
                      <c:ptCount val="104"/>
                      <c:pt idx="0">
                        <c:v>0</c:v>
                      </c:pt>
                      <c:pt idx="1">
                        <c:v>0</c:v>
                      </c:pt>
                      <c:pt idx="2">
                        <c:v>0</c:v>
                      </c:pt>
                      <c:pt idx="3">
                        <c:v>0</c:v>
                      </c:pt>
                      <c:pt idx="4">
                        <c:v>1</c:v>
                      </c:pt>
                      <c:pt idx="5">
                        <c:v>1</c:v>
                      </c:pt>
                      <c:pt idx="6">
                        <c:v>1</c:v>
                      </c:pt>
                      <c:pt idx="7">
                        <c:v>1</c:v>
                      </c:pt>
                      <c:pt idx="8">
                        <c:v>2</c:v>
                      </c:pt>
                      <c:pt idx="9">
                        <c:v>1</c:v>
                      </c:pt>
                      <c:pt idx="10">
                        <c:v>2</c:v>
                      </c:pt>
                      <c:pt idx="11">
                        <c:v>0</c:v>
                      </c:pt>
                      <c:pt idx="12">
                        <c:v>1</c:v>
                      </c:pt>
                      <c:pt idx="13">
                        <c:v>1</c:v>
                      </c:pt>
                      <c:pt idx="14">
                        <c:v>0</c:v>
                      </c:pt>
                      <c:pt idx="15">
                        <c:v>0</c:v>
                      </c:pt>
                      <c:pt idx="16">
                        <c:v>0</c:v>
                      </c:pt>
                      <c:pt idx="17">
                        <c:v>0</c:v>
                      </c:pt>
                      <c:pt idx="18">
                        <c:v>0</c:v>
                      </c:pt>
                      <c:pt idx="19">
                        <c:v>0</c:v>
                      </c:pt>
                      <c:pt idx="20">
                        <c:v>0</c:v>
                      </c:pt>
                      <c:pt idx="21">
                        <c:v>0</c:v>
                      </c:pt>
                      <c:pt idx="22">
                        <c:v>0</c:v>
                      </c:pt>
                      <c:pt idx="23">
                        <c:v>1</c:v>
                      </c:pt>
                      <c:pt idx="24">
                        <c:v>0</c:v>
                      </c:pt>
                      <c:pt idx="25">
                        <c:v>0</c:v>
                      </c:pt>
                      <c:pt idx="26">
                        <c:v>0</c:v>
                      </c:pt>
                      <c:pt idx="27">
                        <c:v>1</c:v>
                      </c:pt>
                      <c:pt idx="28">
                        <c:v>1</c:v>
                      </c:pt>
                      <c:pt idx="29">
                        <c:v>1</c:v>
                      </c:pt>
                      <c:pt idx="30">
                        <c:v>2</c:v>
                      </c:pt>
                      <c:pt idx="31">
                        <c:v>1</c:v>
                      </c:pt>
                      <c:pt idx="32">
                        <c:v>2</c:v>
                      </c:pt>
                      <c:pt idx="33">
                        <c:v>1</c:v>
                      </c:pt>
                      <c:pt idx="34">
                        <c:v>1</c:v>
                      </c:pt>
                      <c:pt idx="35">
                        <c:v>1</c:v>
                      </c:pt>
                      <c:pt idx="36">
                        <c:v>0</c:v>
                      </c:pt>
                      <c:pt idx="37">
                        <c:v>1</c:v>
                      </c:pt>
                      <c:pt idx="38">
                        <c:v>1</c:v>
                      </c:pt>
                      <c:pt idx="39">
                        <c:v>1</c:v>
                      </c:pt>
                      <c:pt idx="40">
                        <c:v>1</c:v>
                      </c:pt>
                      <c:pt idx="41">
                        <c:v>1</c:v>
                      </c:pt>
                      <c:pt idx="42">
                        <c:v>0</c:v>
                      </c:pt>
                      <c:pt idx="43">
                        <c:v>0</c:v>
                      </c:pt>
                      <c:pt idx="44">
                        <c:v>0</c:v>
                      </c:pt>
                      <c:pt idx="45">
                        <c:v>0</c:v>
                      </c:pt>
                      <c:pt idx="46">
                        <c:v>0</c:v>
                      </c:pt>
                      <c:pt idx="47">
                        <c:v>0</c:v>
                      </c:pt>
                      <c:pt idx="48">
                        <c:v>0</c:v>
                      </c:pt>
                      <c:pt idx="49">
                        <c:v>0</c:v>
                      </c:pt>
                      <c:pt idx="50">
                        <c:v>0</c:v>
                      </c:pt>
                      <c:pt idx="51">
                        <c:v>0</c:v>
                      </c:pt>
                      <c:pt idx="52">
                        <c:v>0</c:v>
                      </c:pt>
                      <c:pt idx="53">
                        <c:v>1</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1</c:v>
                      </c:pt>
                      <c:pt idx="72">
                        <c:v>1</c:v>
                      </c:pt>
                      <c:pt idx="73">
                        <c:v>1</c:v>
                      </c:pt>
                      <c:pt idx="74">
                        <c:v>2</c:v>
                      </c:pt>
                      <c:pt idx="75">
                        <c:v>3</c:v>
                      </c:pt>
                      <c:pt idx="76">
                        <c:v>4</c:v>
                      </c:pt>
                      <c:pt idx="77">
                        <c:v>3</c:v>
                      </c:pt>
                      <c:pt idx="78">
                        <c:v>2</c:v>
                      </c:pt>
                      <c:pt idx="79">
                        <c:v>2</c:v>
                      </c:pt>
                      <c:pt idx="80">
                        <c:v>2</c:v>
                      </c:pt>
                      <c:pt idx="81">
                        <c:v>2</c:v>
                      </c:pt>
                      <c:pt idx="82">
                        <c:v>1</c:v>
                      </c:pt>
                      <c:pt idx="83">
                        <c:v>1</c:v>
                      </c:pt>
                      <c:pt idx="84">
                        <c:v>2</c:v>
                      </c:pt>
                      <c:pt idx="85">
                        <c:v>3</c:v>
                      </c:pt>
                      <c:pt idx="86">
                        <c:v>4</c:v>
                      </c:pt>
                      <c:pt idx="87">
                        <c:v>3</c:v>
                      </c:pt>
                      <c:pt idx="88">
                        <c:v>3</c:v>
                      </c:pt>
                      <c:pt idx="89">
                        <c:v>1</c:v>
                      </c:pt>
                      <c:pt idx="90">
                        <c:v>0</c:v>
                      </c:pt>
                      <c:pt idx="91">
                        <c:v>0</c:v>
                      </c:pt>
                    </c:numCache>
                  </c:numRef>
                </c:val>
                <c:extLst xmlns:c15="http://schemas.microsoft.com/office/drawing/2012/chart">
                  <c:ext xmlns:c16="http://schemas.microsoft.com/office/drawing/2014/chart" uri="{C3380CC4-5D6E-409C-BE32-E72D297353CC}">
                    <c16:uniqueId val="{00000047-705D-4F0A-A385-AB4DC8980013}"/>
                  </c:ext>
                </c:extLst>
              </c15:ser>
            </c15:filteredBarSeries>
            <c15:filteredBarSeries>
              <c15:ser>
                <c:idx val="70"/>
                <c:order val="70"/>
                <c:tx>
                  <c:strRef>
                    <c:extLst xmlns:c15="http://schemas.microsoft.com/office/drawing/2012/chart">
                      <c:ext xmlns:c15="http://schemas.microsoft.com/office/drawing/2012/chart" uri="{02D57815-91ED-43cb-92C2-25804820EDAC}">
                        <c15:formulaRef>
                          <c15:sqref>'Table for graphs 25-26'!$A$72</c15:sqref>
                        </c15:formulaRef>
                      </c:ext>
                    </c:extLst>
                    <c:strCache>
                      <c:ptCount val="1"/>
                      <c:pt idx="0">
                        <c:v>Sarcoma - Reported &gt;103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25-26'!$B$72:$DA$72</c15:sqref>
                        </c15:formulaRef>
                      </c:ext>
                    </c:extLst>
                    <c:numCache>
                      <c:formatCode>General</c:formatCode>
                      <c:ptCount val="104"/>
                      <c:pt idx="0">
                        <c:v>1</c:v>
                      </c:pt>
                      <c:pt idx="1">
                        <c:v>1</c:v>
                      </c:pt>
                      <c:pt idx="2">
                        <c:v>1</c:v>
                      </c:pt>
                      <c:pt idx="3">
                        <c:v>0</c:v>
                      </c:pt>
                      <c:pt idx="4">
                        <c:v>0</c:v>
                      </c:pt>
                      <c:pt idx="5">
                        <c:v>1</c:v>
                      </c:pt>
                      <c:pt idx="6">
                        <c:v>1</c:v>
                      </c:pt>
                      <c:pt idx="7">
                        <c:v>1</c:v>
                      </c:pt>
                      <c:pt idx="8">
                        <c:v>2</c:v>
                      </c:pt>
                      <c:pt idx="9">
                        <c:v>3</c:v>
                      </c:pt>
                      <c:pt idx="10">
                        <c:v>3</c:v>
                      </c:pt>
                      <c:pt idx="11">
                        <c:v>2</c:v>
                      </c:pt>
                      <c:pt idx="12">
                        <c:v>0</c:v>
                      </c:pt>
                      <c:pt idx="13">
                        <c:v>2</c:v>
                      </c:pt>
                      <c:pt idx="14">
                        <c:v>3</c:v>
                      </c:pt>
                      <c:pt idx="15">
                        <c:v>2</c:v>
                      </c:pt>
                      <c:pt idx="16">
                        <c:v>4</c:v>
                      </c:pt>
                      <c:pt idx="17">
                        <c:v>2</c:v>
                      </c:pt>
                      <c:pt idx="18">
                        <c:v>2</c:v>
                      </c:pt>
                      <c:pt idx="19">
                        <c:v>2</c:v>
                      </c:pt>
                      <c:pt idx="20">
                        <c:v>2</c:v>
                      </c:pt>
                      <c:pt idx="21">
                        <c:v>0</c:v>
                      </c:pt>
                      <c:pt idx="22">
                        <c:v>1</c:v>
                      </c:pt>
                      <c:pt idx="23">
                        <c:v>1</c:v>
                      </c:pt>
                      <c:pt idx="24">
                        <c:v>1</c:v>
                      </c:pt>
                      <c:pt idx="25">
                        <c:v>0</c:v>
                      </c:pt>
                      <c:pt idx="26">
                        <c:v>0</c:v>
                      </c:pt>
                      <c:pt idx="27">
                        <c:v>0</c:v>
                      </c:pt>
                      <c:pt idx="28">
                        <c:v>0</c:v>
                      </c:pt>
                      <c:pt idx="29">
                        <c:v>0</c:v>
                      </c:pt>
                      <c:pt idx="30">
                        <c:v>0</c:v>
                      </c:pt>
                      <c:pt idx="32">
                        <c:v>0</c:v>
                      </c:pt>
                      <c:pt idx="33">
                        <c:v>0</c:v>
                      </c:pt>
                      <c:pt idx="34">
                        <c:v>0</c:v>
                      </c:pt>
                      <c:pt idx="35">
                        <c:v>0</c:v>
                      </c:pt>
                      <c:pt idx="36">
                        <c:v>0</c:v>
                      </c:pt>
                      <c:pt idx="37">
                        <c:v>0</c:v>
                      </c:pt>
                      <c:pt idx="38">
                        <c:v>1</c:v>
                      </c:pt>
                      <c:pt idx="39">
                        <c:v>1</c:v>
                      </c:pt>
                      <c:pt idx="40">
                        <c:v>1</c:v>
                      </c:pt>
                      <c:pt idx="41">
                        <c:v>2</c:v>
                      </c:pt>
                      <c:pt idx="42">
                        <c:v>3</c:v>
                      </c:pt>
                      <c:pt idx="43">
                        <c:v>2</c:v>
                      </c:pt>
                      <c:pt idx="44">
                        <c:v>3</c:v>
                      </c:pt>
                      <c:pt idx="45">
                        <c:v>2</c:v>
                      </c:pt>
                      <c:pt idx="46">
                        <c:v>2</c:v>
                      </c:pt>
                      <c:pt idx="47">
                        <c:v>2</c:v>
                      </c:pt>
                      <c:pt idx="48">
                        <c:v>3</c:v>
                      </c:pt>
                      <c:pt idx="49">
                        <c:v>2</c:v>
                      </c:pt>
                      <c:pt idx="50">
                        <c:v>1</c:v>
                      </c:pt>
                      <c:pt idx="51">
                        <c:v>2</c:v>
                      </c:pt>
                      <c:pt idx="52">
                        <c:v>2</c:v>
                      </c:pt>
                      <c:pt idx="53">
                        <c:v>0</c:v>
                      </c:pt>
                      <c:pt idx="54">
                        <c:v>0</c:v>
                      </c:pt>
                      <c:pt idx="55">
                        <c:v>0</c:v>
                      </c:pt>
                      <c:pt idx="56">
                        <c:v>0</c:v>
                      </c:pt>
                      <c:pt idx="57">
                        <c:v>2</c:v>
                      </c:pt>
                      <c:pt idx="58">
                        <c:v>1</c:v>
                      </c:pt>
                      <c:pt idx="59">
                        <c:v>1</c:v>
                      </c:pt>
                      <c:pt idx="60">
                        <c:v>1</c:v>
                      </c:pt>
                      <c:pt idx="61">
                        <c:v>1</c:v>
                      </c:pt>
                      <c:pt idx="62">
                        <c:v>1</c:v>
                      </c:pt>
                      <c:pt idx="63">
                        <c:v>1</c:v>
                      </c:pt>
                      <c:pt idx="64">
                        <c:v>2</c:v>
                      </c:pt>
                      <c:pt idx="65">
                        <c:v>2</c:v>
                      </c:pt>
                      <c:pt idx="66">
                        <c:v>4</c:v>
                      </c:pt>
                      <c:pt idx="67">
                        <c:v>2</c:v>
                      </c:pt>
                      <c:pt idx="68">
                        <c:v>3</c:v>
                      </c:pt>
                      <c:pt idx="69">
                        <c:v>2</c:v>
                      </c:pt>
                      <c:pt idx="70">
                        <c:v>2</c:v>
                      </c:pt>
                      <c:pt idx="71">
                        <c:v>0</c:v>
                      </c:pt>
                      <c:pt idx="72">
                        <c:v>0</c:v>
                      </c:pt>
                      <c:pt idx="73">
                        <c:v>0</c:v>
                      </c:pt>
                      <c:pt idx="74">
                        <c:v>0</c:v>
                      </c:pt>
                      <c:pt idx="75">
                        <c:v>0</c:v>
                      </c:pt>
                      <c:pt idx="76">
                        <c:v>0</c:v>
                      </c:pt>
                      <c:pt idx="77">
                        <c:v>0</c:v>
                      </c:pt>
                      <c:pt idx="78">
                        <c:v>0</c:v>
                      </c:pt>
                      <c:pt idx="79">
                        <c:v>0</c:v>
                      </c:pt>
                      <c:pt idx="80">
                        <c:v>0</c:v>
                      </c:pt>
                      <c:pt idx="81">
                        <c:v>0</c:v>
                      </c:pt>
                      <c:pt idx="82">
                        <c:v>0</c:v>
                      </c:pt>
                      <c:pt idx="83">
                        <c:v>0</c:v>
                      </c:pt>
                      <c:pt idx="84">
                        <c:v>1</c:v>
                      </c:pt>
                      <c:pt idx="85">
                        <c:v>2</c:v>
                      </c:pt>
                      <c:pt idx="86">
                        <c:v>1</c:v>
                      </c:pt>
                      <c:pt idx="87">
                        <c:v>1</c:v>
                      </c:pt>
                      <c:pt idx="88">
                        <c:v>1</c:v>
                      </c:pt>
                      <c:pt idx="89">
                        <c:v>2</c:v>
                      </c:pt>
                      <c:pt idx="90">
                        <c:v>1</c:v>
                      </c:pt>
                      <c:pt idx="91">
                        <c:v>1</c:v>
                      </c:pt>
                    </c:numCache>
                  </c:numRef>
                </c:val>
                <c:extLst xmlns:c15="http://schemas.microsoft.com/office/drawing/2012/chart">
                  <c:ext xmlns:c16="http://schemas.microsoft.com/office/drawing/2014/chart" uri="{C3380CC4-5D6E-409C-BE32-E72D297353CC}">
                    <c16:uniqueId val="{00000048-705D-4F0A-A385-AB4DC8980013}"/>
                  </c:ext>
                </c:extLst>
              </c15:ser>
            </c15:filteredBarSeries>
            <c15:filteredBarSeries>
              <c15:ser>
                <c:idx val="71"/>
                <c:order val="71"/>
                <c:tx>
                  <c:strRef>
                    <c:extLst xmlns:c15="http://schemas.microsoft.com/office/drawing/2012/chart">
                      <c:ext xmlns:c15="http://schemas.microsoft.com/office/drawing/2012/chart" uri="{02D57815-91ED-43cb-92C2-25804820EDAC}">
                        <c15:formulaRef>
                          <c15:sqref>'Table for graphs 25-26'!$A$73</c15:sqref>
                        </c15:formulaRef>
                      </c:ext>
                    </c:extLst>
                    <c:strCache>
                      <c:ptCount val="1"/>
                      <c:pt idx="0">
                        <c:v>Skin - Reported &gt;103 days</c:v>
                      </c:pt>
                    </c:strCache>
                  </c:strRef>
                </c:tx>
                <c:spPr>
                  <a:solidFill>
                    <a:schemeClr val="accent5">
                      <a:tint val="6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25-26'!$B$73:$DA$73</c15:sqref>
                        </c15:formulaRef>
                      </c:ext>
                    </c:extLst>
                    <c:numCache>
                      <c:formatCode>General</c:formatCode>
                      <c:ptCount val="104"/>
                      <c:pt idx="0">
                        <c:v>5</c:v>
                      </c:pt>
                      <c:pt idx="1">
                        <c:v>3</c:v>
                      </c:pt>
                      <c:pt idx="2">
                        <c:v>3</c:v>
                      </c:pt>
                      <c:pt idx="3">
                        <c:v>3</c:v>
                      </c:pt>
                      <c:pt idx="4">
                        <c:v>2</c:v>
                      </c:pt>
                      <c:pt idx="5">
                        <c:v>3</c:v>
                      </c:pt>
                      <c:pt idx="6">
                        <c:v>4</c:v>
                      </c:pt>
                      <c:pt idx="7">
                        <c:v>4</c:v>
                      </c:pt>
                      <c:pt idx="8">
                        <c:v>6</c:v>
                      </c:pt>
                      <c:pt idx="9">
                        <c:v>5</c:v>
                      </c:pt>
                      <c:pt idx="10">
                        <c:v>3</c:v>
                      </c:pt>
                      <c:pt idx="11">
                        <c:v>3</c:v>
                      </c:pt>
                      <c:pt idx="12">
                        <c:v>2</c:v>
                      </c:pt>
                      <c:pt idx="13">
                        <c:v>3</c:v>
                      </c:pt>
                      <c:pt idx="14">
                        <c:v>2</c:v>
                      </c:pt>
                      <c:pt idx="15">
                        <c:v>3</c:v>
                      </c:pt>
                      <c:pt idx="16">
                        <c:v>4</c:v>
                      </c:pt>
                      <c:pt idx="17">
                        <c:v>3</c:v>
                      </c:pt>
                      <c:pt idx="18">
                        <c:v>6</c:v>
                      </c:pt>
                      <c:pt idx="19">
                        <c:v>5</c:v>
                      </c:pt>
                      <c:pt idx="20">
                        <c:v>6</c:v>
                      </c:pt>
                      <c:pt idx="21">
                        <c:v>5</c:v>
                      </c:pt>
                      <c:pt idx="22">
                        <c:v>4</c:v>
                      </c:pt>
                      <c:pt idx="23">
                        <c:v>5</c:v>
                      </c:pt>
                      <c:pt idx="24">
                        <c:v>3</c:v>
                      </c:pt>
                      <c:pt idx="25">
                        <c:v>5</c:v>
                      </c:pt>
                      <c:pt idx="26">
                        <c:v>5</c:v>
                      </c:pt>
                      <c:pt idx="27">
                        <c:v>4</c:v>
                      </c:pt>
                      <c:pt idx="28">
                        <c:v>8</c:v>
                      </c:pt>
                      <c:pt idx="29">
                        <c:v>10</c:v>
                      </c:pt>
                      <c:pt idx="30">
                        <c:v>9</c:v>
                      </c:pt>
                      <c:pt idx="31">
                        <c:v>8</c:v>
                      </c:pt>
                      <c:pt idx="32">
                        <c:v>8</c:v>
                      </c:pt>
                      <c:pt idx="33">
                        <c:v>14</c:v>
                      </c:pt>
                      <c:pt idx="34">
                        <c:v>15</c:v>
                      </c:pt>
                      <c:pt idx="35">
                        <c:v>13</c:v>
                      </c:pt>
                      <c:pt idx="36">
                        <c:v>12</c:v>
                      </c:pt>
                      <c:pt idx="37">
                        <c:v>8</c:v>
                      </c:pt>
                      <c:pt idx="38">
                        <c:v>8</c:v>
                      </c:pt>
                      <c:pt idx="39">
                        <c:v>10</c:v>
                      </c:pt>
                      <c:pt idx="40">
                        <c:v>18</c:v>
                      </c:pt>
                      <c:pt idx="41">
                        <c:v>17</c:v>
                      </c:pt>
                      <c:pt idx="42">
                        <c:v>22</c:v>
                      </c:pt>
                      <c:pt idx="43">
                        <c:v>20</c:v>
                      </c:pt>
                      <c:pt idx="44">
                        <c:v>18</c:v>
                      </c:pt>
                      <c:pt idx="45">
                        <c:v>15</c:v>
                      </c:pt>
                      <c:pt idx="46">
                        <c:v>11</c:v>
                      </c:pt>
                      <c:pt idx="47">
                        <c:v>16</c:v>
                      </c:pt>
                      <c:pt idx="48">
                        <c:v>15</c:v>
                      </c:pt>
                      <c:pt idx="49">
                        <c:v>12</c:v>
                      </c:pt>
                      <c:pt idx="50">
                        <c:v>12</c:v>
                      </c:pt>
                      <c:pt idx="51">
                        <c:v>12</c:v>
                      </c:pt>
                      <c:pt idx="52">
                        <c:v>10</c:v>
                      </c:pt>
                      <c:pt idx="53">
                        <c:v>8</c:v>
                      </c:pt>
                      <c:pt idx="54">
                        <c:v>8</c:v>
                      </c:pt>
                      <c:pt idx="55">
                        <c:v>9</c:v>
                      </c:pt>
                      <c:pt idx="56">
                        <c:v>8</c:v>
                      </c:pt>
                      <c:pt idx="57">
                        <c:v>8</c:v>
                      </c:pt>
                      <c:pt idx="58">
                        <c:v>9</c:v>
                      </c:pt>
                      <c:pt idx="59">
                        <c:v>10</c:v>
                      </c:pt>
                      <c:pt idx="60">
                        <c:v>7</c:v>
                      </c:pt>
                      <c:pt idx="61">
                        <c:v>10</c:v>
                      </c:pt>
                      <c:pt idx="62">
                        <c:v>9</c:v>
                      </c:pt>
                      <c:pt idx="63">
                        <c:v>10</c:v>
                      </c:pt>
                      <c:pt idx="64">
                        <c:v>15</c:v>
                      </c:pt>
                      <c:pt idx="65">
                        <c:v>10</c:v>
                      </c:pt>
                      <c:pt idx="66">
                        <c:v>7</c:v>
                      </c:pt>
                      <c:pt idx="67">
                        <c:v>5</c:v>
                      </c:pt>
                      <c:pt idx="68">
                        <c:v>4</c:v>
                      </c:pt>
                      <c:pt idx="69">
                        <c:v>2</c:v>
                      </c:pt>
                      <c:pt idx="70">
                        <c:v>3</c:v>
                      </c:pt>
                      <c:pt idx="71">
                        <c:v>7</c:v>
                      </c:pt>
                      <c:pt idx="72">
                        <c:v>12</c:v>
                      </c:pt>
                      <c:pt idx="73">
                        <c:v>14</c:v>
                      </c:pt>
                      <c:pt idx="74">
                        <c:v>8</c:v>
                      </c:pt>
                      <c:pt idx="75">
                        <c:v>8</c:v>
                      </c:pt>
                      <c:pt idx="76">
                        <c:v>9</c:v>
                      </c:pt>
                      <c:pt idx="77">
                        <c:v>9</c:v>
                      </c:pt>
                      <c:pt idx="78">
                        <c:v>11</c:v>
                      </c:pt>
                      <c:pt idx="79">
                        <c:v>10</c:v>
                      </c:pt>
                      <c:pt idx="80">
                        <c:v>12</c:v>
                      </c:pt>
                      <c:pt idx="81">
                        <c:v>11</c:v>
                      </c:pt>
                      <c:pt idx="82">
                        <c:v>13</c:v>
                      </c:pt>
                      <c:pt idx="83">
                        <c:v>12</c:v>
                      </c:pt>
                      <c:pt idx="84">
                        <c:v>12</c:v>
                      </c:pt>
                      <c:pt idx="85">
                        <c:v>8</c:v>
                      </c:pt>
                      <c:pt idx="86">
                        <c:v>17</c:v>
                      </c:pt>
                      <c:pt idx="87">
                        <c:v>16</c:v>
                      </c:pt>
                      <c:pt idx="88">
                        <c:v>12</c:v>
                      </c:pt>
                      <c:pt idx="89">
                        <c:v>12</c:v>
                      </c:pt>
                      <c:pt idx="90">
                        <c:v>12</c:v>
                      </c:pt>
                      <c:pt idx="91">
                        <c:v>11</c:v>
                      </c:pt>
                    </c:numCache>
                  </c:numRef>
                </c:val>
                <c:extLst xmlns:c15="http://schemas.microsoft.com/office/drawing/2012/chart">
                  <c:ext xmlns:c16="http://schemas.microsoft.com/office/drawing/2014/chart" uri="{C3380CC4-5D6E-409C-BE32-E72D297353CC}">
                    <c16:uniqueId val="{00000049-705D-4F0A-A385-AB4DC8980013}"/>
                  </c:ext>
                </c:extLst>
              </c15:ser>
            </c15:filteredBarSeries>
            <c15:filteredBarSeries>
              <c15:ser>
                <c:idx val="72"/>
                <c:order val="72"/>
                <c:tx>
                  <c:strRef>
                    <c:extLst xmlns:c15="http://schemas.microsoft.com/office/drawing/2012/chart">
                      <c:ext xmlns:c15="http://schemas.microsoft.com/office/drawing/2012/chart" uri="{02D57815-91ED-43cb-92C2-25804820EDAC}">
                        <c15:formulaRef>
                          <c15:sqref>'Table for graphs 25-26'!$A$74</c15:sqref>
                        </c15:formulaRef>
                      </c:ext>
                    </c:extLst>
                    <c:strCache>
                      <c:ptCount val="1"/>
                      <c:pt idx="0">
                        <c:v>Upper Gastrointestinal - Reported &gt;103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25-26'!$B$74:$DA$74</c15:sqref>
                        </c15:formulaRef>
                      </c:ext>
                    </c:extLst>
                    <c:numCache>
                      <c:formatCode>General</c:formatCode>
                      <c:ptCount val="104"/>
                      <c:pt idx="0">
                        <c:v>7</c:v>
                      </c:pt>
                      <c:pt idx="1">
                        <c:v>7</c:v>
                      </c:pt>
                      <c:pt idx="2">
                        <c:v>8</c:v>
                      </c:pt>
                      <c:pt idx="3">
                        <c:v>11</c:v>
                      </c:pt>
                      <c:pt idx="4">
                        <c:v>12</c:v>
                      </c:pt>
                      <c:pt idx="5">
                        <c:v>12</c:v>
                      </c:pt>
                      <c:pt idx="6">
                        <c:v>7</c:v>
                      </c:pt>
                      <c:pt idx="7">
                        <c:v>7</c:v>
                      </c:pt>
                      <c:pt idx="8">
                        <c:v>8</c:v>
                      </c:pt>
                      <c:pt idx="9">
                        <c:v>6</c:v>
                      </c:pt>
                      <c:pt idx="10">
                        <c:v>5</c:v>
                      </c:pt>
                      <c:pt idx="11">
                        <c:v>4</c:v>
                      </c:pt>
                      <c:pt idx="12">
                        <c:v>7</c:v>
                      </c:pt>
                      <c:pt idx="13">
                        <c:v>7</c:v>
                      </c:pt>
                      <c:pt idx="14">
                        <c:v>5</c:v>
                      </c:pt>
                      <c:pt idx="15">
                        <c:v>4</c:v>
                      </c:pt>
                      <c:pt idx="16">
                        <c:v>7</c:v>
                      </c:pt>
                      <c:pt idx="17">
                        <c:v>6</c:v>
                      </c:pt>
                      <c:pt idx="18">
                        <c:v>6</c:v>
                      </c:pt>
                      <c:pt idx="19">
                        <c:v>7</c:v>
                      </c:pt>
                      <c:pt idx="20">
                        <c:v>8</c:v>
                      </c:pt>
                      <c:pt idx="21">
                        <c:v>9</c:v>
                      </c:pt>
                      <c:pt idx="22">
                        <c:v>8</c:v>
                      </c:pt>
                      <c:pt idx="23">
                        <c:v>11</c:v>
                      </c:pt>
                      <c:pt idx="24">
                        <c:v>10</c:v>
                      </c:pt>
                      <c:pt idx="25">
                        <c:v>10</c:v>
                      </c:pt>
                      <c:pt idx="26">
                        <c:v>9</c:v>
                      </c:pt>
                      <c:pt idx="27">
                        <c:v>13</c:v>
                      </c:pt>
                      <c:pt idx="28">
                        <c:v>14</c:v>
                      </c:pt>
                      <c:pt idx="29">
                        <c:v>14</c:v>
                      </c:pt>
                      <c:pt idx="30">
                        <c:v>12</c:v>
                      </c:pt>
                      <c:pt idx="31">
                        <c:v>8</c:v>
                      </c:pt>
                      <c:pt idx="32">
                        <c:v>6</c:v>
                      </c:pt>
                      <c:pt idx="33">
                        <c:v>8</c:v>
                      </c:pt>
                      <c:pt idx="34">
                        <c:v>9</c:v>
                      </c:pt>
                      <c:pt idx="35">
                        <c:v>13</c:v>
                      </c:pt>
                      <c:pt idx="36">
                        <c:v>14</c:v>
                      </c:pt>
                      <c:pt idx="37">
                        <c:v>14</c:v>
                      </c:pt>
                      <c:pt idx="38">
                        <c:v>18</c:v>
                      </c:pt>
                      <c:pt idx="39">
                        <c:v>15</c:v>
                      </c:pt>
                      <c:pt idx="40">
                        <c:v>13</c:v>
                      </c:pt>
                      <c:pt idx="41">
                        <c:v>12</c:v>
                      </c:pt>
                      <c:pt idx="42">
                        <c:v>9</c:v>
                      </c:pt>
                      <c:pt idx="43">
                        <c:v>11</c:v>
                      </c:pt>
                      <c:pt idx="44">
                        <c:v>12</c:v>
                      </c:pt>
                      <c:pt idx="45">
                        <c:v>11</c:v>
                      </c:pt>
                      <c:pt idx="46">
                        <c:v>10</c:v>
                      </c:pt>
                      <c:pt idx="47">
                        <c:v>11</c:v>
                      </c:pt>
                      <c:pt idx="48">
                        <c:v>10</c:v>
                      </c:pt>
                      <c:pt idx="49">
                        <c:v>11</c:v>
                      </c:pt>
                      <c:pt idx="50">
                        <c:v>8</c:v>
                      </c:pt>
                      <c:pt idx="51">
                        <c:v>9</c:v>
                      </c:pt>
                      <c:pt idx="52">
                        <c:v>10</c:v>
                      </c:pt>
                      <c:pt idx="53">
                        <c:v>7</c:v>
                      </c:pt>
                      <c:pt idx="54">
                        <c:v>8</c:v>
                      </c:pt>
                      <c:pt idx="55">
                        <c:v>7</c:v>
                      </c:pt>
                      <c:pt idx="56">
                        <c:v>7</c:v>
                      </c:pt>
                      <c:pt idx="57">
                        <c:v>10</c:v>
                      </c:pt>
                      <c:pt idx="58">
                        <c:v>5</c:v>
                      </c:pt>
                      <c:pt idx="59">
                        <c:v>7</c:v>
                      </c:pt>
                      <c:pt idx="60">
                        <c:v>6</c:v>
                      </c:pt>
                      <c:pt idx="61">
                        <c:v>7</c:v>
                      </c:pt>
                      <c:pt idx="62">
                        <c:v>5</c:v>
                      </c:pt>
                      <c:pt idx="63">
                        <c:v>5</c:v>
                      </c:pt>
                      <c:pt idx="64">
                        <c:v>5</c:v>
                      </c:pt>
                      <c:pt idx="65">
                        <c:v>4</c:v>
                      </c:pt>
                      <c:pt idx="66">
                        <c:v>7</c:v>
                      </c:pt>
                      <c:pt idx="67">
                        <c:v>3</c:v>
                      </c:pt>
                      <c:pt idx="68">
                        <c:v>5</c:v>
                      </c:pt>
                      <c:pt idx="69">
                        <c:v>7</c:v>
                      </c:pt>
                      <c:pt idx="70">
                        <c:v>9</c:v>
                      </c:pt>
                      <c:pt idx="71">
                        <c:v>9</c:v>
                      </c:pt>
                      <c:pt idx="72">
                        <c:v>8</c:v>
                      </c:pt>
                      <c:pt idx="73">
                        <c:v>10</c:v>
                      </c:pt>
                      <c:pt idx="74">
                        <c:v>13</c:v>
                      </c:pt>
                      <c:pt idx="75">
                        <c:v>11</c:v>
                      </c:pt>
                      <c:pt idx="76">
                        <c:v>13</c:v>
                      </c:pt>
                      <c:pt idx="77">
                        <c:v>12</c:v>
                      </c:pt>
                      <c:pt idx="78">
                        <c:v>10</c:v>
                      </c:pt>
                      <c:pt idx="79">
                        <c:v>10</c:v>
                      </c:pt>
                      <c:pt idx="80">
                        <c:v>11</c:v>
                      </c:pt>
                      <c:pt idx="81">
                        <c:v>11</c:v>
                      </c:pt>
                      <c:pt idx="82">
                        <c:v>14</c:v>
                      </c:pt>
                      <c:pt idx="83">
                        <c:v>12</c:v>
                      </c:pt>
                      <c:pt idx="84">
                        <c:v>9</c:v>
                      </c:pt>
                      <c:pt idx="85">
                        <c:v>7</c:v>
                      </c:pt>
                      <c:pt idx="86">
                        <c:v>6</c:v>
                      </c:pt>
                      <c:pt idx="87">
                        <c:v>7</c:v>
                      </c:pt>
                      <c:pt idx="88">
                        <c:v>10</c:v>
                      </c:pt>
                      <c:pt idx="89">
                        <c:v>12</c:v>
                      </c:pt>
                      <c:pt idx="90">
                        <c:v>13</c:v>
                      </c:pt>
                      <c:pt idx="91">
                        <c:v>14</c:v>
                      </c:pt>
                    </c:numCache>
                  </c:numRef>
                </c:val>
                <c:extLst xmlns:c15="http://schemas.microsoft.com/office/drawing/2012/chart">
                  <c:ext xmlns:c16="http://schemas.microsoft.com/office/drawing/2014/chart" uri="{C3380CC4-5D6E-409C-BE32-E72D297353CC}">
                    <c16:uniqueId val="{0000004A-705D-4F0A-A385-AB4DC8980013}"/>
                  </c:ext>
                </c:extLst>
              </c15:ser>
            </c15:filteredBarSeries>
            <c15:filteredBarSeries>
              <c15:ser>
                <c:idx val="73"/>
                <c:order val="73"/>
                <c:tx>
                  <c:strRef>
                    <c:extLst xmlns:c15="http://schemas.microsoft.com/office/drawing/2012/chart">
                      <c:ext xmlns:c15="http://schemas.microsoft.com/office/drawing/2012/chart" uri="{02D57815-91ED-43cb-92C2-25804820EDAC}">
                        <c15:formulaRef>
                          <c15:sqref>'Table for graphs 25-26'!$A$75</c15:sqref>
                        </c15:formulaRef>
                      </c:ext>
                    </c:extLst>
                    <c:strCache>
                      <c:ptCount val="1"/>
                      <c:pt idx="0">
                        <c:v>Urological - Reported &gt;103 days</c:v>
                      </c:pt>
                    </c:strCache>
                  </c:strRef>
                </c:tx>
                <c:spPr>
                  <a:solidFill>
                    <a:schemeClr val="accent5">
                      <a:tint val="6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25-26'!$B$75:$DA$75</c15:sqref>
                        </c15:formulaRef>
                      </c:ext>
                    </c:extLst>
                    <c:numCache>
                      <c:formatCode>General</c:formatCode>
                      <c:ptCount val="104"/>
                      <c:pt idx="0">
                        <c:v>20</c:v>
                      </c:pt>
                      <c:pt idx="1">
                        <c:v>20</c:v>
                      </c:pt>
                      <c:pt idx="2">
                        <c:v>18</c:v>
                      </c:pt>
                      <c:pt idx="3">
                        <c:v>19</c:v>
                      </c:pt>
                      <c:pt idx="4">
                        <c:v>18</c:v>
                      </c:pt>
                      <c:pt idx="5">
                        <c:v>19</c:v>
                      </c:pt>
                      <c:pt idx="6">
                        <c:v>17</c:v>
                      </c:pt>
                      <c:pt idx="7">
                        <c:v>18</c:v>
                      </c:pt>
                      <c:pt idx="8">
                        <c:v>19</c:v>
                      </c:pt>
                      <c:pt idx="9">
                        <c:v>20</c:v>
                      </c:pt>
                      <c:pt idx="10">
                        <c:v>16</c:v>
                      </c:pt>
                      <c:pt idx="11">
                        <c:v>14</c:v>
                      </c:pt>
                      <c:pt idx="12">
                        <c:v>13</c:v>
                      </c:pt>
                      <c:pt idx="13">
                        <c:v>10</c:v>
                      </c:pt>
                      <c:pt idx="14">
                        <c:v>9</c:v>
                      </c:pt>
                      <c:pt idx="15">
                        <c:v>14</c:v>
                      </c:pt>
                      <c:pt idx="16">
                        <c:v>12</c:v>
                      </c:pt>
                      <c:pt idx="17">
                        <c:v>14</c:v>
                      </c:pt>
                      <c:pt idx="18">
                        <c:v>16</c:v>
                      </c:pt>
                      <c:pt idx="19">
                        <c:v>16</c:v>
                      </c:pt>
                      <c:pt idx="20">
                        <c:v>13</c:v>
                      </c:pt>
                      <c:pt idx="21">
                        <c:v>14</c:v>
                      </c:pt>
                      <c:pt idx="22">
                        <c:v>14</c:v>
                      </c:pt>
                      <c:pt idx="23">
                        <c:v>12</c:v>
                      </c:pt>
                      <c:pt idx="24">
                        <c:v>12</c:v>
                      </c:pt>
                      <c:pt idx="25">
                        <c:v>15</c:v>
                      </c:pt>
                      <c:pt idx="26">
                        <c:v>15</c:v>
                      </c:pt>
                      <c:pt idx="27">
                        <c:v>12</c:v>
                      </c:pt>
                      <c:pt idx="28">
                        <c:v>13</c:v>
                      </c:pt>
                      <c:pt idx="29">
                        <c:v>15</c:v>
                      </c:pt>
                      <c:pt idx="30">
                        <c:v>15</c:v>
                      </c:pt>
                      <c:pt idx="31">
                        <c:v>14</c:v>
                      </c:pt>
                      <c:pt idx="32">
                        <c:v>9</c:v>
                      </c:pt>
                      <c:pt idx="33">
                        <c:v>7</c:v>
                      </c:pt>
                      <c:pt idx="34">
                        <c:v>6</c:v>
                      </c:pt>
                      <c:pt idx="35">
                        <c:v>10</c:v>
                      </c:pt>
                      <c:pt idx="36">
                        <c:v>9</c:v>
                      </c:pt>
                      <c:pt idx="37">
                        <c:v>6</c:v>
                      </c:pt>
                      <c:pt idx="38">
                        <c:v>8</c:v>
                      </c:pt>
                      <c:pt idx="39">
                        <c:v>11</c:v>
                      </c:pt>
                      <c:pt idx="40">
                        <c:v>12</c:v>
                      </c:pt>
                      <c:pt idx="41">
                        <c:v>9</c:v>
                      </c:pt>
                      <c:pt idx="42">
                        <c:v>7</c:v>
                      </c:pt>
                      <c:pt idx="43">
                        <c:v>11</c:v>
                      </c:pt>
                      <c:pt idx="44">
                        <c:v>10</c:v>
                      </c:pt>
                      <c:pt idx="45">
                        <c:v>9</c:v>
                      </c:pt>
                      <c:pt idx="46">
                        <c:v>12</c:v>
                      </c:pt>
                      <c:pt idx="47">
                        <c:v>11</c:v>
                      </c:pt>
                      <c:pt idx="48">
                        <c:v>15</c:v>
                      </c:pt>
                      <c:pt idx="49">
                        <c:v>11</c:v>
                      </c:pt>
                      <c:pt idx="50">
                        <c:v>13</c:v>
                      </c:pt>
                      <c:pt idx="51">
                        <c:v>17</c:v>
                      </c:pt>
                      <c:pt idx="52">
                        <c:v>13</c:v>
                      </c:pt>
                      <c:pt idx="53">
                        <c:v>10</c:v>
                      </c:pt>
                      <c:pt idx="54">
                        <c:v>11</c:v>
                      </c:pt>
                      <c:pt idx="55">
                        <c:v>15</c:v>
                      </c:pt>
                      <c:pt idx="56">
                        <c:v>16</c:v>
                      </c:pt>
                      <c:pt idx="57">
                        <c:v>18</c:v>
                      </c:pt>
                      <c:pt idx="58">
                        <c:v>21</c:v>
                      </c:pt>
                      <c:pt idx="59">
                        <c:v>22</c:v>
                      </c:pt>
                      <c:pt idx="60">
                        <c:v>16</c:v>
                      </c:pt>
                      <c:pt idx="61">
                        <c:v>16</c:v>
                      </c:pt>
                      <c:pt idx="62">
                        <c:v>14</c:v>
                      </c:pt>
                      <c:pt idx="63">
                        <c:v>14</c:v>
                      </c:pt>
                      <c:pt idx="64">
                        <c:v>19</c:v>
                      </c:pt>
                      <c:pt idx="65">
                        <c:v>22</c:v>
                      </c:pt>
                      <c:pt idx="66">
                        <c:v>17</c:v>
                      </c:pt>
                      <c:pt idx="67">
                        <c:v>16</c:v>
                      </c:pt>
                      <c:pt idx="68">
                        <c:v>20</c:v>
                      </c:pt>
                      <c:pt idx="69">
                        <c:v>22</c:v>
                      </c:pt>
                      <c:pt idx="70">
                        <c:v>29</c:v>
                      </c:pt>
                      <c:pt idx="71">
                        <c:v>25</c:v>
                      </c:pt>
                      <c:pt idx="72">
                        <c:v>31</c:v>
                      </c:pt>
                      <c:pt idx="73">
                        <c:v>28</c:v>
                      </c:pt>
                      <c:pt idx="74">
                        <c:v>27</c:v>
                      </c:pt>
                      <c:pt idx="75">
                        <c:v>24</c:v>
                      </c:pt>
                      <c:pt idx="76">
                        <c:v>26</c:v>
                      </c:pt>
                      <c:pt idx="77">
                        <c:v>21</c:v>
                      </c:pt>
                      <c:pt idx="78">
                        <c:v>18</c:v>
                      </c:pt>
                      <c:pt idx="79">
                        <c:v>19</c:v>
                      </c:pt>
                      <c:pt idx="80">
                        <c:v>20</c:v>
                      </c:pt>
                      <c:pt idx="81">
                        <c:v>22</c:v>
                      </c:pt>
                      <c:pt idx="82">
                        <c:v>22</c:v>
                      </c:pt>
                      <c:pt idx="83">
                        <c:v>22</c:v>
                      </c:pt>
                      <c:pt idx="84">
                        <c:v>25</c:v>
                      </c:pt>
                      <c:pt idx="85">
                        <c:v>27</c:v>
                      </c:pt>
                      <c:pt idx="86">
                        <c:v>25</c:v>
                      </c:pt>
                      <c:pt idx="87">
                        <c:v>23</c:v>
                      </c:pt>
                      <c:pt idx="88">
                        <c:v>21</c:v>
                      </c:pt>
                      <c:pt idx="89">
                        <c:v>20</c:v>
                      </c:pt>
                      <c:pt idx="90">
                        <c:v>21</c:v>
                      </c:pt>
                      <c:pt idx="91">
                        <c:v>23</c:v>
                      </c:pt>
                    </c:numCache>
                  </c:numRef>
                </c:val>
                <c:extLst xmlns:c15="http://schemas.microsoft.com/office/drawing/2012/chart">
                  <c:ext xmlns:c16="http://schemas.microsoft.com/office/drawing/2014/chart" uri="{C3380CC4-5D6E-409C-BE32-E72D297353CC}">
                    <c16:uniqueId val="{0000004B-705D-4F0A-A385-AB4DC8980013}"/>
                  </c:ext>
                </c:extLst>
              </c15:ser>
            </c15:filteredBarSeries>
            <c15:filteredBarSeries>
              <c15:ser>
                <c:idx val="75"/>
                <c:order val="75"/>
                <c:tx>
                  <c:strRef>
                    <c:extLst xmlns:c15="http://schemas.microsoft.com/office/drawing/2012/chart">
                      <c:ext xmlns:c15="http://schemas.microsoft.com/office/drawing/2012/chart" uri="{02D57815-91ED-43cb-92C2-25804820EDAC}">
                        <c15:formulaRef>
                          <c15:sqref>'Table for graphs 25-26'!$A$77</c15:sqref>
                        </c15:formulaRef>
                      </c:ext>
                    </c:extLst>
                    <c:strCache>
                      <c:ptCount val="1"/>
                      <c:pt idx="0">
                        <c:v>Acute Leukaemia - Reported Backlog Total</c:v>
                      </c:pt>
                    </c:strCache>
                  </c:strRef>
                </c:tx>
                <c:spPr>
                  <a:solidFill>
                    <a:schemeClr val="accent5">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25-26'!$B$77:$DA$77</c15:sqref>
                        </c15:formulaRef>
                      </c:ext>
                    </c:extLst>
                    <c:numCache>
                      <c:formatCode>0</c:formatCode>
                      <c:ptCount val="104"/>
                      <c:pt idx="0">
                        <c:v>0</c:v>
                      </c:pt>
                      <c:pt idx="1">
                        <c:v>0</c:v>
                      </c:pt>
                      <c:pt idx="2">
                        <c:v>1</c:v>
                      </c:pt>
                      <c:pt idx="3">
                        <c:v>1</c:v>
                      </c:pt>
                      <c:pt idx="4">
                        <c:v>1</c:v>
                      </c:pt>
                      <c:pt idx="5">
                        <c:v>1</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numCache>
                  </c:numRef>
                </c:val>
                <c:extLst xmlns:c15="http://schemas.microsoft.com/office/drawing/2012/chart">
                  <c:ext xmlns:c16="http://schemas.microsoft.com/office/drawing/2014/chart" uri="{C3380CC4-5D6E-409C-BE32-E72D297353CC}">
                    <c16:uniqueId val="{0000004C-705D-4F0A-A385-AB4DC8980013}"/>
                  </c:ext>
                </c:extLst>
              </c15:ser>
            </c15:filteredBarSeries>
            <c15:filteredBarSeries>
              <c15:ser>
                <c:idx val="76"/>
                <c:order val="76"/>
                <c:tx>
                  <c:strRef>
                    <c:extLst xmlns:c15="http://schemas.microsoft.com/office/drawing/2012/chart">
                      <c:ext xmlns:c15="http://schemas.microsoft.com/office/drawing/2012/chart" uri="{02D57815-91ED-43cb-92C2-25804820EDAC}">
                        <c15:formulaRef>
                          <c15:sqref>'Table for graphs 25-26'!$A$78</c15:sqref>
                        </c15:formulaRef>
                      </c:ext>
                    </c:extLst>
                    <c:strCache>
                      <c:ptCount val="1"/>
                      <c:pt idx="0">
                        <c:v>Brain/CNS - Reported Backlog Total</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25-26'!$B$78:$DA$78</c15:sqref>
                        </c15:formulaRef>
                      </c:ext>
                    </c:extLst>
                    <c:numCache>
                      <c:formatCode>0</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1</c:v>
                      </c:pt>
                      <c:pt idx="20">
                        <c:v>1</c:v>
                      </c:pt>
                      <c:pt idx="21">
                        <c:v>0</c:v>
                      </c:pt>
                      <c:pt idx="22">
                        <c:v>0</c:v>
                      </c:pt>
                      <c:pt idx="23">
                        <c:v>0</c:v>
                      </c:pt>
                      <c:pt idx="24">
                        <c:v>0</c:v>
                      </c:pt>
                      <c:pt idx="25">
                        <c:v>0</c:v>
                      </c:pt>
                      <c:pt idx="26">
                        <c:v>1</c:v>
                      </c:pt>
                      <c:pt idx="27">
                        <c:v>1</c:v>
                      </c:pt>
                      <c:pt idx="28">
                        <c:v>1</c:v>
                      </c:pt>
                      <c:pt idx="29">
                        <c:v>1</c:v>
                      </c:pt>
                      <c:pt idx="30">
                        <c:v>1</c:v>
                      </c:pt>
                      <c:pt idx="31">
                        <c:v>1</c:v>
                      </c:pt>
                      <c:pt idx="32">
                        <c:v>1</c:v>
                      </c:pt>
                      <c:pt idx="33">
                        <c:v>0</c:v>
                      </c:pt>
                      <c:pt idx="34">
                        <c:v>0</c:v>
                      </c:pt>
                      <c:pt idx="35">
                        <c:v>0</c:v>
                      </c:pt>
                      <c:pt idx="36">
                        <c:v>0</c:v>
                      </c:pt>
                      <c:pt idx="37">
                        <c:v>0</c:v>
                      </c:pt>
                      <c:pt idx="38">
                        <c:v>0</c:v>
                      </c:pt>
                      <c:pt idx="39">
                        <c:v>1</c:v>
                      </c:pt>
                      <c:pt idx="40">
                        <c:v>1</c:v>
                      </c:pt>
                      <c:pt idx="41">
                        <c:v>1</c:v>
                      </c:pt>
                      <c:pt idx="42">
                        <c:v>2</c:v>
                      </c:pt>
                      <c:pt idx="43">
                        <c:v>1</c:v>
                      </c:pt>
                      <c:pt idx="44">
                        <c:v>2</c:v>
                      </c:pt>
                      <c:pt idx="45">
                        <c:v>2</c:v>
                      </c:pt>
                      <c:pt idx="46">
                        <c:v>2</c:v>
                      </c:pt>
                      <c:pt idx="47" formatCode="General">
                        <c:v>2</c:v>
                      </c:pt>
                      <c:pt idx="48" formatCode="General">
                        <c:v>2</c:v>
                      </c:pt>
                      <c:pt idx="49" formatCode="General">
                        <c:v>2</c:v>
                      </c:pt>
                      <c:pt idx="50" formatCode="General">
                        <c:v>3</c:v>
                      </c:pt>
                      <c:pt idx="51" formatCode="General">
                        <c:v>3</c:v>
                      </c:pt>
                      <c:pt idx="52" formatCode="General">
                        <c:v>2</c:v>
                      </c:pt>
                      <c:pt idx="53" formatCode="General">
                        <c:v>1</c:v>
                      </c:pt>
                      <c:pt idx="54" formatCode="General">
                        <c:v>1</c:v>
                      </c:pt>
                      <c:pt idx="55" formatCode="General">
                        <c:v>1</c:v>
                      </c:pt>
                      <c:pt idx="56" formatCode="General">
                        <c:v>1</c:v>
                      </c:pt>
                      <c:pt idx="57" formatCode="General">
                        <c:v>0</c:v>
                      </c:pt>
                      <c:pt idx="58" formatCode="General">
                        <c:v>0</c:v>
                      </c:pt>
                      <c:pt idx="59" formatCode="General">
                        <c:v>1</c:v>
                      </c:pt>
                      <c:pt idx="60" formatCode="General">
                        <c:v>1</c:v>
                      </c:pt>
                      <c:pt idx="61" formatCode="General">
                        <c:v>2</c:v>
                      </c:pt>
                      <c:pt idx="62" formatCode="General">
                        <c:v>1</c:v>
                      </c:pt>
                      <c:pt idx="63" formatCode="General">
                        <c:v>1</c:v>
                      </c:pt>
                      <c:pt idx="64" formatCode="General">
                        <c:v>2</c:v>
                      </c:pt>
                      <c:pt idx="65" formatCode="General">
                        <c:v>1</c:v>
                      </c:pt>
                      <c:pt idx="66" formatCode="General">
                        <c:v>0</c:v>
                      </c:pt>
                      <c:pt idx="67" formatCode="General">
                        <c:v>1</c:v>
                      </c:pt>
                      <c:pt idx="68" formatCode="General">
                        <c:v>0</c:v>
                      </c:pt>
                      <c:pt idx="69" formatCode="General">
                        <c:v>0</c:v>
                      </c:pt>
                      <c:pt idx="70" formatCode="General">
                        <c:v>0</c:v>
                      </c:pt>
                      <c:pt idx="71" formatCode="General">
                        <c:v>0</c:v>
                      </c:pt>
                      <c:pt idx="72" formatCode="General">
                        <c:v>0</c:v>
                      </c:pt>
                      <c:pt idx="73" formatCode="General">
                        <c:v>0</c:v>
                      </c:pt>
                      <c:pt idx="74" formatCode="General">
                        <c:v>1</c:v>
                      </c:pt>
                      <c:pt idx="75" formatCode="General">
                        <c:v>0</c:v>
                      </c:pt>
                      <c:pt idx="76" formatCode="General">
                        <c:v>0</c:v>
                      </c:pt>
                      <c:pt idx="77" formatCode="General">
                        <c:v>0</c:v>
                      </c:pt>
                      <c:pt idx="78" formatCode="General">
                        <c:v>0</c:v>
                      </c:pt>
                      <c:pt idx="79" formatCode="General">
                        <c:v>0</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numCache>
                  </c:numRef>
                </c:val>
                <c:extLst xmlns:c15="http://schemas.microsoft.com/office/drawing/2012/chart">
                  <c:ext xmlns:c16="http://schemas.microsoft.com/office/drawing/2014/chart" uri="{C3380CC4-5D6E-409C-BE32-E72D297353CC}">
                    <c16:uniqueId val="{0000004D-705D-4F0A-A385-AB4DC8980013}"/>
                  </c:ext>
                </c:extLst>
              </c15:ser>
            </c15:filteredBarSeries>
            <c15:filteredBarSeries>
              <c15:ser>
                <c:idx val="77"/>
                <c:order val="77"/>
                <c:tx>
                  <c:strRef>
                    <c:extLst xmlns:c15="http://schemas.microsoft.com/office/drawing/2012/chart">
                      <c:ext xmlns:c15="http://schemas.microsoft.com/office/drawing/2012/chart" uri="{02D57815-91ED-43cb-92C2-25804820EDAC}">
                        <c15:formulaRef>
                          <c15:sqref>'Table for graphs 25-26'!$A$79</c15:sqref>
                        </c15:formulaRef>
                      </c:ext>
                    </c:extLst>
                    <c:strCache>
                      <c:ptCount val="1"/>
                      <c:pt idx="0">
                        <c:v>Breast - Reported Backlog Total</c:v>
                      </c:pt>
                    </c:strCache>
                  </c:strRef>
                </c:tx>
                <c:spPr>
                  <a:solidFill>
                    <a:schemeClr val="accent5">
                      <a:tint val="5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25-26'!$B$79:$DA$79</c15:sqref>
                        </c15:formulaRef>
                      </c:ext>
                    </c:extLst>
                    <c:numCache>
                      <c:formatCode>0</c:formatCode>
                      <c:ptCount val="104"/>
                      <c:pt idx="0">
                        <c:v>11</c:v>
                      </c:pt>
                      <c:pt idx="1">
                        <c:v>12</c:v>
                      </c:pt>
                      <c:pt idx="2">
                        <c:v>10</c:v>
                      </c:pt>
                      <c:pt idx="3">
                        <c:v>8</c:v>
                      </c:pt>
                      <c:pt idx="4">
                        <c:v>13</c:v>
                      </c:pt>
                      <c:pt idx="5">
                        <c:v>23</c:v>
                      </c:pt>
                      <c:pt idx="6">
                        <c:v>18</c:v>
                      </c:pt>
                      <c:pt idx="7">
                        <c:v>23</c:v>
                      </c:pt>
                      <c:pt idx="8">
                        <c:v>19</c:v>
                      </c:pt>
                      <c:pt idx="9">
                        <c:v>17</c:v>
                      </c:pt>
                      <c:pt idx="10">
                        <c:v>18</c:v>
                      </c:pt>
                      <c:pt idx="11">
                        <c:v>13</c:v>
                      </c:pt>
                      <c:pt idx="12">
                        <c:v>14</c:v>
                      </c:pt>
                      <c:pt idx="13">
                        <c:v>14</c:v>
                      </c:pt>
                      <c:pt idx="14">
                        <c:v>15</c:v>
                      </c:pt>
                      <c:pt idx="15">
                        <c:v>15</c:v>
                      </c:pt>
                      <c:pt idx="16">
                        <c:v>13</c:v>
                      </c:pt>
                      <c:pt idx="17">
                        <c:v>11</c:v>
                      </c:pt>
                      <c:pt idx="18">
                        <c:v>17</c:v>
                      </c:pt>
                      <c:pt idx="19">
                        <c:v>13</c:v>
                      </c:pt>
                      <c:pt idx="20">
                        <c:v>13</c:v>
                      </c:pt>
                      <c:pt idx="21">
                        <c:v>7</c:v>
                      </c:pt>
                      <c:pt idx="22">
                        <c:v>10</c:v>
                      </c:pt>
                      <c:pt idx="23">
                        <c:v>13</c:v>
                      </c:pt>
                      <c:pt idx="24">
                        <c:v>7</c:v>
                      </c:pt>
                      <c:pt idx="25">
                        <c:v>2</c:v>
                      </c:pt>
                      <c:pt idx="26">
                        <c:v>4</c:v>
                      </c:pt>
                      <c:pt idx="27">
                        <c:v>5</c:v>
                      </c:pt>
                      <c:pt idx="28">
                        <c:v>4</c:v>
                      </c:pt>
                      <c:pt idx="29">
                        <c:v>3</c:v>
                      </c:pt>
                      <c:pt idx="30">
                        <c:v>4</c:v>
                      </c:pt>
                      <c:pt idx="31">
                        <c:v>6</c:v>
                      </c:pt>
                      <c:pt idx="32">
                        <c:v>6</c:v>
                      </c:pt>
                      <c:pt idx="33">
                        <c:v>6</c:v>
                      </c:pt>
                      <c:pt idx="34">
                        <c:v>2</c:v>
                      </c:pt>
                      <c:pt idx="35">
                        <c:v>2</c:v>
                      </c:pt>
                      <c:pt idx="36">
                        <c:v>4</c:v>
                      </c:pt>
                      <c:pt idx="37">
                        <c:v>9</c:v>
                      </c:pt>
                      <c:pt idx="38">
                        <c:v>8</c:v>
                      </c:pt>
                      <c:pt idx="39">
                        <c:v>5</c:v>
                      </c:pt>
                      <c:pt idx="40">
                        <c:v>4</c:v>
                      </c:pt>
                      <c:pt idx="41">
                        <c:v>2</c:v>
                      </c:pt>
                      <c:pt idx="42">
                        <c:v>2</c:v>
                      </c:pt>
                      <c:pt idx="43">
                        <c:v>3</c:v>
                      </c:pt>
                      <c:pt idx="44">
                        <c:v>1</c:v>
                      </c:pt>
                      <c:pt idx="45">
                        <c:v>3</c:v>
                      </c:pt>
                      <c:pt idx="46">
                        <c:v>7</c:v>
                      </c:pt>
                      <c:pt idx="47" formatCode="General">
                        <c:v>5</c:v>
                      </c:pt>
                      <c:pt idx="48" formatCode="General">
                        <c:v>7</c:v>
                      </c:pt>
                      <c:pt idx="49" formatCode="General">
                        <c:v>7</c:v>
                      </c:pt>
                      <c:pt idx="50" formatCode="General">
                        <c:v>7</c:v>
                      </c:pt>
                      <c:pt idx="51" formatCode="General">
                        <c:v>6</c:v>
                      </c:pt>
                      <c:pt idx="52" formatCode="General">
                        <c:v>7</c:v>
                      </c:pt>
                      <c:pt idx="53" formatCode="General">
                        <c:v>6</c:v>
                      </c:pt>
                      <c:pt idx="54" formatCode="General">
                        <c:v>5</c:v>
                      </c:pt>
                      <c:pt idx="55" formatCode="General">
                        <c:v>5</c:v>
                      </c:pt>
                      <c:pt idx="56" formatCode="General">
                        <c:v>5</c:v>
                      </c:pt>
                      <c:pt idx="57" formatCode="General">
                        <c:v>2</c:v>
                      </c:pt>
                      <c:pt idx="58" formatCode="General">
                        <c:v>6</c:v>
                      </c:pt>
                      <c:pt idx="59" formatCode="General">
                        <c:v>5</c:v>
                      </c:pt>
                      <c:pt idx="60" formatCode="General">
                        <c:v>7</c:v>
                      </c:pt>
                      <c:pt idx="61" formatCode="General">
                        <c:v>4</c:v>
                      </c:pt>
                      <c:pt idx="62" formatCode="General">
                        <c:v>5</c:v>
                      </c:pt>
                      <c:pt idx="63" formatCode="General">
                        <c:v>4</c:v>
                      </c:pt>
                      <c:pt idx="64" formatCode="General">
                        <c:v>4</c:v>
                      </c:pt>
                      <c:pt idx="65" formatCode="General">
                        <c:v>3</c:v>
                      </c:pt>
                      <c:pt idx="66" formatCode="General">
                        <c:v>2</c:v>
                      </c:pt>
                      <c:pt idx="67" formatCode="General">
                        <c:v>4</c:v>
                      </c:pt>
                      <c:pt idx="68" formatCode="General">
                        <c:v>4</c:v>
                      </c:pt>
                      <c:pt idx="69" formatCode="General">
                        <c:v>5</c:v>
                      </c:pt>
                      <c:pt idx="70" formatCode="General">
                        <c:v>4</c:v>
                      </c:pt>
                      <c:pt idx="71" formatCode="General">
                        <c:v>3</c:v>
                      </c:pt>
                      <c:pt idx="72" formatCode="General">
                        <c:v>4</c:v>
                      </c:pt>
                      <c:pt idx="73" formatCode="General">
                        <c:v>5</c:v>
                      </c:pt>
                      <c:pt idx="74" formatCode="General">
                        <c:v>6</c:v>
                      </c:pt>
                      <c:pt idx="75" formatCode="General">
                        <c:v>9</c:v>
                      </c:pt>
                      <c:pt idx="76" formatCode="General">
                        <c:v>8</c:v>
                      </c:pt>
                      <c:pt idx="77" formatCode="General">
                        <c:v>9</c:v>
                      </c:pt>
                      <c:pt idx="78" formatCode="General">
                        <c:v>10</c:v>
                      </c:pt>
                      <c:pt idx="79" formatCode="General">
                        <c:v>8</c:v>
                      </c:pt>
                      <c:pt idx="80" formatCode="General">
                        <c:v>11</c:v>
                      </c:pt>
                      <c:pt idx="81" formatCode="General">
                        <c:v>9</c:v>
                      </c:pt>
                      <c:pt idx="82" formatCode="General">
                        <c:v>9</c:v>
                      </c:pt>
                      <c:pt idx="83" formatCode="General">
                        <c:v>10</c:v>
                      </c:pt>
                      <c:pt idx="84" formatCode="General">
                        <c:v>12</c:v>
                      </c:pt>
                      <c:pt idx="85" formatCode="General">
                        <c:v>11</c:v>
                      </c:pt>
                      <c:pt idx="86" formatCode="General">
                        <c:v>9</c:v>
                      </c:pt>
                      <c:pt idx="87" formatCode="General">
                        <c:v>8</c:v>
                      </c:pt>
                      <c:pt idx="88" formatCode="General">
                        <c:v>7</c:v>
                      </c:pt>
                      <c:pt idx="89" formatCode="General">
                        <c:v>4</c:v>
                      </c:pt>
                      <c:pt idx="90" formatCode="General">
                        <c:v>5</c:v>
                      </c:pt>
                      <c:pt idx="91" formatCode="General">
                        <c:v>7</c:v>
                      </c:pt>
                    </c:numCache>
                  </c:numRef>
                </c:val>
                <c:extLst xmlns:c15="http://schemas.microsoft.com/office/drawing/2012/chart">
                  <c:ext xmlns:c16="http://schemas.microsoft.com/office/drawing/2014/chart" uri="{C3380CC4-5D6E-409C-BE32-E72D297353CC}">
                    <c16:uniqueId val="{0000004E-705D-4F0A-A385-AB4DC8980013}"/>
                  </c:ext>
                </c:extLst>
              </c15:ser>
            </c15:filteredBarSeries>
            <c15:filteredBarSeries>
              <c15:ser>
                <c:idx val="78"/>
                <c:order val="78"/>
                <c:tx>
                  <c:strRef>
                    <c:extLst xmlns:c15="http://schemas.microsoft.com/office/drawing/2012/chart">
                      <c:ext xmlns:c15="http://schemas.microsoft.com/office/drawing/2012/chart" uri="{02D57815-91ED-43cb-92C2-25804820EDAC}">
                        <c15:formulaRef>
                          <c15:sqref>'Table for graphs 25-26'!$A$80</c15:sqref>
                        </c15:formulaRef>
                      </c:ext>
                    </c:extLst>
                    <c:strCache>
                      <c:ptCount val="1"/>
                      <c:pt idx="0">
                        <c:v>Children's cancer - Reported Backlog Total</c:v>
                      </c:pt>
                    </c:strCache>
                  </c:strRef>
                </c:tx>
                <c:spPr>
                  <a:solidFill>
                    <a:schemeClr val="accent5">
                      <a:tint val="5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25-26'!$B$80:$DA$80</c15:sqref>
                        </c15:formulaRef>
                      </c:ext>
                    </c:extLst>
                    <c:numCache>
                      <c:formatCode>0</c:formatCode>
                      <c:ptCount val="104"/>
                      <c:pt idx="0">
                        <c:v>0</c:v>
                      </c:pt>
                      <c:pt idx="1">
                        <c:v>0</c:v>
                      </c:pt>
                      <c:pt idx="2">
                        <c:v>0</c:v>
                      </c:pt>
                      <c:pt idx="3">
                        <c:v>1</c:v>
                      </c:pt>
                      <c:pt idx="4">
                        <c:v>0</c:v>
                      </c:pt>
                      <c:pt idx="5">
                        <c:v>0</c:v>
                      </c:pt>
                      <c:pt idx="6">
                        <c:v>0</c:v>
                      </c:pt>
                      <c:pt idx="7">
                        <c:v>0</c:v>
                      </c:pt>
                      <c:pt idx="8">
                        <c:v>0</c:v>
                      </c:pt>
                      <c:pt idx="9">
                        <c:v>0</c:v>
                      </c:pt>
                      <c:pt idx="10">
                        <c:v>0</c:v>
                      </c:pt>
                      <c:pt idx="11">
                        <c:v>0</c:v>
                      </c:pt>
                      <c:pt idx="12">
                        <c:v>1</c:v>
                      </c:pt>
                      <c:pt idx="13">
                        <c:v>0</c:v>
                      </c:pt>
                      <c:pt idx="14">
                        <c:v>0</c:v>
                      </c:pt>
                      <c:pt idx="15">
                        <c:v>0</c:v>
                      </c:pt>
                      <c:pt idx="16">
                        <c:v>0</c:v>
                      </c:pt>
                      <c:pt idx="17">
                        <c:v>0</c:v>
                      </c:pt>
                      <c:pt idx="18">
                        <c:v>0</c:v>
                      </c:pt>
                      <c:pt idx="19">
                        <c:v>0</c:v>
                      </c:pt>
                      <c:pt idx="20">
                        <c:v>0</c:v>
                      </c:pt>
                      <c:pt idx="21">
                        <c:v>0</c:v>
                      </c:pt>
                      <c:pt idx="22">
                        <c:v>1</c:v>
                      </c:pt>
                      <c:pt idx="23">
                        <c:v>1</c:v>
                      </c:pt>
                      <c:pt idx="24">
                        <c:v>1</c:v>
                      </c:pt>
                      <c:pt idx="25">
                        <c:v>3</c:v>
                      </c:pt>
                      <c:pt idx="26">
                        <c:v>3</c:v>
                      </c:pt>
                      <c:pt idx="27">
                        <c:v>2</c:v>
                      </c:pt>
                      <c:pt idx="28">
                        <c:v>3</c:v>
                      </c:pt>
                      <c:pt idx="29">
                        <c:v>3</c:v>
                      </c:pt>
                      <c:pt idx="30">
                        <c:v>2</c:v>
                      </c:pt>
                      <c:pt idx="31">
                        <c:v>1</c:v>
                      </c:pt>
                      <c:pt idx="32">
                        <c:v>2</c:v>
                      </c:pt>
                      <c:pt idx="33">
                        <c:v>1</c:v>
                      </c:pt>
                      <c:pt idx="34">
                        <c:v>1</c:v>
                      </c:pt>
                      <c:pt idx="35">
                        <c:v>2</c:v>
                      </c:pt>
                      <c:pt idx="36">
                        <c:v>2</c:v>
                      </c:pt>
                      <c:pt idx="37">
                        <c:v>1</c:v>
                      </c:pt>
                      <c:pt idx="38">
                        <c:v>1</c:v>
                      </c:pt>
                      <c:pt idx="39">
                        <c:v>1</c:v>
                      </c:pt>
                      <c:pt idx="40">
                        <c:v>1</c:v>
                      </c:pt>
                      <c:pt idx="41">
                        <c:v>0</c:v>
                      </c:pt>
                      <c:pt idx="42">
                        <c:v>1</c:v>
                      </c:pt>
                      <c:pt idx="43">
                        <c:v>0</c:v>
                      </c:pt>
                      <c:pt idx="44">
                        <c:v>1</c:v>
                      </c:pt>
                      <c:pt idx="45">
                        <c:v>1</c:v>
                      </c:pt>
                      <c:pt idx="46">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1</c:v>
                      </c:pt>
                      <c:pt idx="56" formatCode="General">
                        <c:v>0</c:v>
                      </c:pt>
                      <c:pt idx="57" formatCode="General">
                        <c:v>0</c:v>
                      </c:pt>
                      <c:pt idx="58" formatCode="General">
                        <c:v>0</c:v>
                      </c:pt>
                      <c:pt idx="59" formatCode="General">
                        <c:v>1</c:v>
                      </c:pt>
                      <c:pt idx="60" formatCode="General">
                        <c:v>1</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1</c:v>
                      </c:pt>
                      <c:pt idx="72" formatCode="General">
                        <c:v>1</c:v>
                      </c:pt>
                      <c:pt idx="73" formatCode="General">
                        <c:v>1</c:v>
                      </c:pt>
                      <c:pt idx="74" formatCode="General">
                        <c:v>1</c:v>
                      </c:pt>
                      <c:pt idx="75" formatCode="General">
                        <c:v>0</c:v>
                      </c:pt>
                      <c:pt idx="76" formatCode="General">
                        <c:v>0</c:v>
                      </c:pt>
                      <c:pt idx="77" formatCode="General">
                        <c:v>1</c:v>
                      </c:pt>
                      <c:pt idx="78" formatCode="General">
                        <c:v>1</c:v>
                      </c:pt>
                      <c:pt idx="79" formatCode="General">
                        <c:v>0</c:v>
                      </c:pt>
                      <c:pt idx="80" formatCode="General">
                        <c:v>0</c:v>
                      </c:pt>
                      <c:pt idx="81" formatCode="General">
                        <c:v>1</c:v>
                      </c:pt>
                      <c:pt idx="82" formatCode="General">
                        <c:v>0</c:v>
                      </c:pt>
                      <c:pt idx="83" formatCode="General">
                        <c:v>2</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2</c:v>
                      </c:pt>
                    </c:numCache>
                  </c:numRef>
                </c:val>
                <c:extLst xmlns:c15="http://schemas.microsoft.com/office/drawing/2012/chart">
                  <c:ext xmlns:c16="http://schemas.microsoft.com/office/drawing/2014/chart" uri="{C3380CC4-5D6E-409C-BE32-E72D297353CC}">
                    <c16:uniqueId val="{0000004F-705D-4F0A-A385-AB4DC8980013}"/>
                  </c:ext>
                </c:extLst>
              </c15:ser>
            </c15:filteredBarSeries>
            <c15:filteredBarSeries>
              <c15:ser>
                <c:idx val="79"/>
                <c:order val="79"/>
                <c:tx>
                  <c:strRef>
                    <c:extLst xmlns:c15="http://schemas.microsoft.com/office/drawing/2012/chart">
                      <c:ext xmlns:c15="http://schemas.microsoft.com/office/drawing/2012/chart" uri="{02D57815-91ED-43cb-92C2-25804820EDAC}">
                        <c15:formulaRef>
                          <c15:sqref>'Table for graphs 25-26'!$A$81</c15:sqref>
                        </c15:formulaRef>
                      </c:ext>
                    </c:extLst>
                    <c:strCache>
                      <c:ptCount val="1"/>
                      <c:pt idx="0">
                        <c:v>Gynaecological - Reported Backlog Total</c:v>
                      </c:pt>
                    </c:strCache>
                  </c:strRef>
                </c:tx>
                <c:spPr>
                  <a:solidFill>
                    <a:schemeClr val="accent5">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25-26'!$B$81:$DA$81</c15:sqref>
                        </c15:formulaRef>
                      </c:ext>
                    </c:extLst>
                    <c:numCache>
                      <c:formatCode>0</c:formatCode>
                      <c:ptCount val="104"/>
                      <c:pt idx="0">
                        <c:v>36</c:v>
                      </c:pt>
                      <c:pt idx="1">
                        <c:v>43</c:v>
                      </c:pt>
                      <c:pt idx="2">
                        <c:v>43</c:v>
                      </c:pt>
                      <c:pt idx="3">
                        <c:v>40</c:v>
                      </c:pt>
                      <c:pt idx="4">
                        <c:v>36</c:v>
                      </c:pt>
                      <c:pt idx="5">
                        <c:v>37</c:v>
                      </c:pt>
                      <c:pt idx="6">
                        <c:v>35</c:v>
                      </c:pt>
                      <c:pt idx="7">
                        <c:v>39</c:v>
                      </c:pt>
                      <c:pt idx="8">
                        <c:v>39</c:v>
                      </c:pt>
                      <c:pt idx="9">
                        <c:v>42</c:v>
                      </c:pt>
                      <c:pt idx="10">
                        <c:v>41</c:v>
                      </c:pt>
                      <c:pt idx="11">
                        <c:v>43</c:v>
                      </c:pt>
                      <c:pt idx="12">
                        <c:v>37</c:v>
                      </c:pt>
                      <c:pt idx="13">
                        <c:v>38</c:v>
                      </c:pt>
                      <c:pt idx="14">
                        <c:v>39</c:v>
                      </c:pt>
                      <c:pt idx="15">
                        <c:v>35</c:v>
                      </c:pt>
                      <c:pt idx="16">
                        <c:v>40</c:v>
                      </c:pt>
                      <c:pt idx="17">
                        <c:v>42</c:v>
                      </c:pt>
                      <c:pt idx="18">
                        <c:v>41</c:v>
                      </c:pt>
                      <c:pt idx="19">
                        <c:v>42</c:v>
                      </c:pt>
                      <c:pt idx="20">
                        <c:v>38</c:v>
                      </c:pt>
                      <c:pt idx="21">
                        <c:v>38</c:v>
                      </c:pt>
                      <c:pt idx="22">
                        <c:v>32</c:v>
                      </c:pt>
                      <c:pt idx="23">
                        <c:v>30</c:v>
                      </c:pt>
                      <c:pt idx="24">
                        <c:v>31</c:v>
                      </c:pt>
                      <c:pt idx="25">
                        <c:v>33</c:v>
                      </c:pt>
                      <c:pt idx="26">
                        <c:v>27</c:v>
                      </c:pt>
                      <c:pt idx="27">
                        <c:v>28</c:v>
                      </c:pt>
                      <c:pt idx="28">
                        <c:v>31</c:v>
                      </c:pt>
                      <c:pt idx="29">
                        <c:v>35</c:v>
                      </c:pt>
                      <c:pt idx="30">
                        <c:v>35</c:v>
                      </c:pt>
                      <c:pt idx="31">
                        <c:v>34</c:v>
                      </c:pt>
                      <c:pt idx="32">
                        <c:v>28</c:v>
                      </c:pt>
                      <c:pt idx="33">
                        <c:v>32</c:v>
                      </c:pt>
                      <c:pt idx="34">
                        <c:v>30</c:v>
                      </c:pt>
                      <c:pt idx="35">
                        <c:v>28</c:v>
                      </c:pt>
                      <c:pt idx="36">
                        <c:v>29</c:v>
                      </c:pt>
                      <c:pt idx="37">
                        <c:v>27</c:v>
                      </c:pt>
                      <c:pt idx="38">
                        <c:v>30</c:v>
                      </c:pt>
                      <c:pt idx="39">
                        <c:v>30</c:v>
                      </c:pt>
                      <c:pt idx="40">
                        <c:v>27</c:v>
                      </c:pt>
                      <c:pt idx="41">
                        <c:v>30</c:v>
                      </c:pt>
                      <c:pt idx="42">
                        <c:v>30</c:v>
                      </c:pt>
                      <c:pt idx="43">
                        <c:v>27</c:v>
                      </c:pt>
                      <c:pt idx="44">
                        <c:v>25</c:v>
                      </c:pt>
                      <c:pt idx="45">
                        <c:v>21</c:v>
                      </c:pt>
                      <c:pt idx="46">
                        <c:v>19</c:v>
                      </c:pt>
                      <c:pt idx="47" formatCode="General">
                        <c:v>17</c:v>
                      </c:pt>
                      <c:pt idx="48" formatCode="General">
                        <c:v>16</c:v>
                      </c:pt>
                      <c:pt idx="49" formatCode="General">
                        <c:v>19</c:v>
                      </c:pt>
                      <c:pt idx="50" formatCode="General">
                        <c:v>16</c:v>
                      </c:pt>
                      <c:pt idx="51" formatCode="General">
                        <c:v>17</c:v>
                      </c:pt>
                      <c:pt idx="52" formatCode="General">
                        <c:v>17</c:v>
                      </c:pt>
                      <c:pt idx="53" formatCode="General">
                        <c:v>15</c:v>
                      </c:pt>
                      <c:pt idx="54" formatCode="General">
                        <c:v>20</c:v>
                      </c:pt>
                      <c:pt idx="55" formatCode="General">
                        <c:v>30</c:v>
                      </c:pt>
                      <c:pt idx="56" formatCode="General">
                        <c:v>32</c:v>
                      </c:pt>
                      <c:pt idx="57" formatCode="General">
                        <c:v>34</c:v>
                      </c:pt>
                      <c:pt idx="58" formatCode="General">
                        <c:v>32</c:v>
                      </c:pt>
                      <c:pt idx="59" formatCode="General">
                        <c:v>33</c:v>
                      </c:pt>
                      <c:pt idx="60" formatCode="General">
                        <c:v>29</c:v>
                      </c:pt>
                      <c:pt idx="61" formatCode="General">
                        <c:v>24</c:v>
                      </c:pt>
                      <c:pt idx="62" formatCode="General">
                        <c:v>28</c:v>
                      </c:pt>
                      <c:pt idx="63" formatCode="General">
                        <c:v>24</c:v>
                      </c:pt>
                      <c:pt idx="64" formatCode="General">
                        <c:v>22</c:v>
                      </c:pt>
                      <c:pt idx="65" formatCode="General">
                        <c:v>32</c:v>
                      </c:pt>
                      <c:pt idx="66" formatCode="General">
                        <c:v>33</c:v>
                      </c:pt>
                      <c:pt idx="67" formatCode="General">
                        <c:v>34</c:v>
                      </c:pt>
                      <c:pt idx="68" formatCode="General">
                        <c:v>30</c:v>
                      </c:pt>
                      <c:pt idx="69" formatCode="General">
                        <c:v>34</c:v>
                      </c:pt>
                      <c:pt idx="70" formatCode="General">
                        <c:v>36</c:v>
                      </c:pt>
                      <c:pt idx="71" formatCode="General">
                        <c:v>36</c:v>
                      </c:pt>
                      <c:pt idx="72" formatCode="General">
                        <c:v>37</c:v>
                      </c:pt>
                      <c:pt idx="73" formatCode="General">
                        <c:v>36</c:v>
                      </c:pt>
                      <c:pt idx="74" formatCode="General">
                        <c:v>42</c:v>
                      </c:pt>
                      <c:pt idx="75" formatCode="General">
                        <c:v>38</c:v>
                      </c:pt>
                      <c:pt idx="76" formatCode="General">
                        <c:v>38</c:v>
                      </c:pt>
                      <c:pt idx="77" formatCode="General">
                        <c:v>30</c:v>
                      </c:pt>
                      <c:pt idx="78" formatCode="General">
                        <c:v>35</c:v>
                      </c:pt>
                      <c:pt idx="79" formatCode="General">
                        <c:v>48</c:v>
                      </c:pt>
                      <c:pt idx="80" formatCode="General">
                        <c:v>34</c:v>
                      </c:pt>
                      <c:pt idx="81" formatCode="General">
                        <c:v>32</c:v>
                      </c:pt>
                      <c:pt idx="82" formatCode="General">
                        <c:v>31</c:v>
                      </c:pt>
                      <c:pt idx="83" formatCode="General">
                        <c:v>38</c:v>
                      </c:pt>
                      <c:pt idx="84" formatCode="General">
                        <c:v>41</c:v>
                      </c:pt>
                      <c:pt idx="85" formatCode="General">
                        <c:v>27</c:v>
                      </c:pt>
                      <c:pt idx="86" formatCode="General">
                        <c:v>31</c:v>
                      </c:pt>
                      <c:pt idx="87" formatCode="General">
                        <c:v>39</c:v>
                      </c:pt>
                      <c:pt idx="88" formatCode="General">
                        <c:v>35</c:v>
                      </c:pt>
                      <c:pt idx="89" formatCode="General">
                        <c:v>32</c:v>
                      </c:pt>
                      <c:pt idx="90" formatCode="General">
                        <c:v>35</c:v>
                      </c:pt>
                      <c:pt idx="91" formatCode="General">
                        <c:v>40</c:v>
                      </c:pt>
                    </c:numCache>
                  </c:numRef>
                </c:val>
                <c:extLst xmlns:c15="http://schemas.microsoft.com/office/drawing/2012/chart">
                  <c:ext xmlns:c16="http://schemas.microsoft.com/office/drawing/2014/chart" uri="{C3380CC4-5D6E-409C-BE32-E72D297353CC}">
                    <c16:uniqueId val="{00000050-705D-4F0A-A385-AB4DC8980013}"/>
                  </c:ext>
                </c:extLst>
              </c15:ser>
            </c15:filteredBarSeries>
            <c15:filteredBarSeries>
              <c15:ser>
                <c:idx val="80"/>
                <c:order val="80"/>
                <c:tx>
                  <c:strRef>
                    <c:extLst xmlns:c15="http://schemas.microsoft.com/office/drawing/2012/chart">
                      <c:ext xmlns:c15="http://schemas.microsoft.com/office/drawing/2012/chart" uri="{02D57815-91ED-43cb-92C2-25804820EDAC}">
                        <c15:formulaRef>
                          <c15:sqref>'Table for graphs 25-26'!$A$82</c15:sqref>
                        </c15:formulaRef>
                      </c:ext>
                    </c:extLst>
                    <c:strCache>
                      <c:ptCount val="1"/>
                      <c:pt idx="0">
                        <c:v>Haematological - Reported Backlog Total</c:v>
                      </c:pt>
                    </c:strCache>
                  </c:strRef>
                </c:tx>
                <c:spPr>
                  <a:solidFill>
                    <a:schemeClr val="accent5">
                      <a:tint val="5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25-26'!$B$82:$DA$82</c15:sqref>
                        </c15:formulaRef>
                      </c:ext>
                    </c:extLst>
                    <c:numCache>
                      <c:formatCode>0</c:formatCode>
                      <c:ptCount val="104"/>
                      <c:pt idx="0">
                        <c:v>9</c:v>
                      </c:pt>
                      <c:pt idx="1">
                        <c:v>6</c:v>
                      </c:pt>
                      <c:pt idx="2">
                        <c:v>7</c:v>
                      </c:pt>
                      <c:pt idx="3">
                        <c:v>7</c:v>
                      </c:pt>
                      <c:pt idx="4">
                        <c:v>8</c:v>
                      </c:pt>
                      <c:pt idx="5">
                        <c:v>8</c:v>
                      </c:pt>
                      <c:pt idx="6">
                        <c:v>6</c:v>
                      </c:pt>
                      <c:pt idx="7">
                        <c:v>7</c:v>
                      </c:pt>
                      <c:pt idx="8">
                        <c:v>7</c:v>
                      </c:pt>
                      <c:pt idx="9">
                        <c:v>6</c:v>
                      </c:pt>
                      <c:pt idx="10">
                        <c:v>4</c:v>
                      </c:pt>
                      <c:pt idx="11">
                        <c:v>7</c:v>
                      </c:pt>
                      <c:pt idx="12">
                        <c:v>6</c:v>
                      </c:pt>
                      <c:pt idx="13">
                        <c:v>6</c:v>
                      </c:pt>
                      <c:pt idx="14">
                        <c:v>11</c:v>
                      </c:pt>
                      <c:pt idx="15">
                        <c:v>9</c:v>
                      </c:pt>
                      <c:pt idx="16">
                        <c:v>10</c:v>
                      </c:pt>
                      <c:pt idx="17">
                        <c:v>9</c:v>
                      </c:pt>
                      <c:pt idx="18">
                        <c:v>9</c:v>
                      </c:pt>
                      <c:pt idx="19">
                        <c:v>7</c:v>
                      </c:pt>
                      <c:pt idx="20">
                        <c:v>6</c:v>
                      </c:pt>
                      <c:pt idx="21">
                        <c:v>7</c:v>
                      </c:pt>
                      <c:pt idx="22">
                        <c:v>8</c:v>
                      </c:pt>
                      <c:pt idx="23">
                        <c:v>6</c:v>
                      </c:pt>
                      <c:pt idx="24">
                        <c:v>8</c:v>
                      </c:pt>
                      <c:pt idx="25">
                        <c:v>10</c:v>
                      </c:pt>
                      <c:pt idx="26">
                        <c:v>8</c:v>
                      </c:pt>
                      <c:pt idx="27">
                        <c:v>8</c:v>
                      </c:pt>
                      <c:pt idx="28">
                        <c:v>7</c:v>
                      </c:pt>
                      <c:pt idx="29">
                        <c:v>7</c:v>
                      </c:pt>
                      <c:pt idx="30">
                        <c:v>6</c:v>
                      </c:pt>
                      <c:pt idx="31">
                        <c:v>4</c:v>
                      </c:pt>
                      <c:pt idx="32">
                        <c:v>7</c:v>
                      </c:pt>
                      <c:pt idx="33">
                        <c:v>7</c:v>
                      </c:pt>
                      <c:pt idx="34">
                        <c:v>6</c:v>
                      </c:pt>
                      <c:pt idx="35">
                        <c:v>6</c:v>
                      </c:pt>
                      <c:pt idx="36">
                        <c:v>8</c:v>
                      </c:pt>
                      <c:pt idx="37">
                        <c:v>8</c:v>
                      </c:pt>
                      <c:pt idx="38">
                        <c:v>12</c:v>
                      </c:pt>
                      <c:pt idx="39">
                        <c:v>12</c:v>
                      </c:pt>
                      <c:pt idx="40">
                        <c:v>13</c:v>
                      </c:pt>
                      <c:pt idx="41">
                        <c:v>13</c:v>
                      </c:pt>
                      <c:pt idx="42">
                        <c:v>11</c:v>
                      </c:pt>
                      <c:pt idx="43">
                        <c:v>11</c:v>
                      </c:pt>
                      <c:pt idx="44">
                        <c:v>13</c:v>
                      </c:pt>
                      <c:pt idx="45">
                        <c:v>13</c:v>
                      </c:pt>
                      <c:pt idx="46">
                        <c:v>12</c:v>
                      </c:pt>
                      <c:pt idx="47" formatCode="General">
                        <c:v>10</c:v>
                      </c:pt>
                      <c:pt idx="48" formatCode="General">
                        <c:v>9</c:v>
                      </c:pt>
                      <c:pt idx="49" formatCode="General">
                        <c:v>11</c:v>
                      </c:pt>
                      <c:pt idx="50" formatCode="General">
                        <c:v>11</c:v>
                      </c:pt>
                      <c:pt idx="51" formatCode="General">
                        <c:v>13</c:v>
                      </c:pt>
                      <c:pt idx="52" formatCode="General">
                        <c:v>11</c:v>
                      </c:pt>
                      <c:pt idx="53" formatCode="General">
                        <c:v>10</c:v>
                      </c:pt>
                      <c:pt idx="54" formatCode="General">
                        <c:v>12</c:v>
                      </c:pt>
                      <c:pt idx="55" formatCode="General">
                        <c:v>14</c:v>
                      </c:pt>
                      <c:pt idx="56" formatCode="General">
                        <c:v>13</c:v>
                      </c:pt>
                      <c:pt idx="57" formatCode="General">
                        <c:v>15</c:v>
                      </c:pt>
                      <c:pt idx="58" formatCode="General">
                        <c:v>17</c:v>
                      </c:pt>
                      <c:pt idx="59" formatCode="General">
                        <c:v>17</c:v>
                      </c:pt>
                      <c:pt idx="60" formatCode="General">
                        <c:v>17</c:v>
                      </c:pt>
                      <c:pt idx="61" formatCode="General">
                        <c:v>17</c:v>
                      </c:pt>
                      <c:pt idx="62" formatCode="General">
                        <c:v>26</c:v>
                      </c:pt>
                      <c:pt idx="63" formatCode="General">
                        <c:v>20</c:v>
                      </c:pt>
                      <c:pt idx="64" formatCode="General">
                        <c:v>16</c:v>
                      </c:pt>
                      <c:pt idx="65" formatCode="General">
                        <c:v>18</c:v>
                      </c:pt>
                      <c:pt idx="66" formatCode="General">
                        <c:v>16</c:v>
                      </c:pt>
                      <c:pt idx="67" formatCode="General">
                        <c:v>15</c:v>
                      </c:pt>
                      <c:pt idx="68" formatCode="General">
                        <c:v>20</c:v>
                      </c:pt>
                      <c:pt idx="69" formatCode="General">
                        <c:v>20</c:v>
                      </c:pt>
                      <c:pt idx="70" formatCode="General">
                        <c:v>23</c:v>
                      </c:pt>
                      <c:pt idx="71" formatCode="General">
                        <c:v>23</c:v>
                      </c:pt>
                      <c:pt idx="72" formatCode="General">
                        <c:v>18</c:v>
                      </c:pt>
                      <c:pt idx="73" formatCode="General">
                        <c:v>20</c:v>
                      </c:pt>
                      <c:pt idx="74" formatCode="General">
                        <c:v>22</c:v>
                      </c:pt>
                      <c:pt idx="75" formatCode="General">
                        <c:v>20</c:v>
                      </c:pt>
                      <c:pt idx="76" formatCode="General">
                        <c:v>19</c:v>
                      </c:pt>
                      <c:pt idx="77" formatCode="General">
                        <c:v>21</c:v>
                      </c:pt>
                      <c:pt idx="78" formatCode="General">
                        <c:v>21</c:v>
                      </c:pt>
                      <c:pt idx="79" formatCode="General">
                        <c:v>22</c:v>
                      </c:pt>
                      <c:pt idx="80" formatCode="General">
                        <c:v>20</c:v>
                      </c:pt>
                      <c:pt idx="81" formatCode="General">
                        <c:v>16</c:v>
                      </c:pt>
                      <c:pt idx="82" formatCode="General">
                        <c:v>12</c:v>
                      </c:pt>
                      <c:pt idx="83" formatCode="General">
                        <c:v>13</c:v>
                      </c:pt>
                      <c:pt idx="84" formatCode="General">
                        <c:v>16</c:v>
                      </c:pt>
                      <c:pt idx="85" formatCode="General">
                        <c:v>17</c:v>
                      </c:pt>
                      <c:pt idx="86" formatCode="General">
                        <c:v>13</c:v>
                      </c:pt>
                      <c:pt idx="87" formatCode="General">
                        <c:v>12</c:v>
                      </c:pt>
                      <c:pt idx="88" formatCode="General">
                        <c:v>13</c:v>
                      </c:pt>
                      <c:pt idx="89" formatCode="General">
                        <c:v>9</c:v>
                      </c:pt>
                      <c:pt idx="90" formatCode="General">
                        <c:v>12</c:v>
                      </c:pt>
                      <c:pt idx="91" formatCode="General">
                        <c:v>9</c:v>
                      </c:pt>
                    </c:numCache>
                  </c:numRef>
                </c:val>
                <c:extLst xmlns:c15="http://schemas.microsoft.com/office/drawing/2012/chart">
                  <c:ext xmlns:c16="http://schemas.microsoft.com/office/drawing/2014/chart" uri="{C3380CC4-5D6E-409C-BE32-E72D297353CC}">
                    <c16:uniqueId val="{00000051-705D-4F0A-A385-AB4DC8980013}"/>
                  </c:ext>
                </c:extLst>
              </c15:ser>
            </c15:filteredBarSeries>
            <c15:filteredBarSeries>
              <c15:ser>
                <c:idx val="81"/>
                <c:order val="81"/>
                <c:tx>
                  <c:strRef>
                    <c:extLst xmlns:c15="http://schemas.microsoft.com/office/drawing/2012/chart">
                      <c:ext xmlns:c15="http://schemas.microsoft.com/office/drawing/2012/chart" uri="{02D57815-91ED-43cb-92C2-25804820EDAC}">
                        <c15:formulaRef>
                          <c15:sqref>'Table for graphs 25-26'!$A$83</c15:sqref>
                        </c15:formulaRef>
                      </c:ext>
                    </c:extLst>
                    <c:strCache>
                      <c:ptCount val="1"/>
                      <c:pt idx="0">
                        <c:v>Head and neck - Reported Backlog Total</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25-26'!$B$83:$DA$83</c15:sqref>
                        </c15:formulaRef>
                      </c:ext>
                    </c:extLst>
                    <c:numCache>
                      <c:formatCode>0</c:formatCode>
                      <c:ptCount val="104"/>
                      <c:pt idx="0">
                        <c:v>6</c:v>
                      </c:pt>
                      <c:pt idx="1">
                        <c:v>10</c:v>
                      </c:pt>
                      <c:pt idx="2">
                        <c:v>13</c:v>
                      </c:pt>
                      <c:pt idx="3">
                        <c:v>12</c:v>
                      </c:pt>
                      <c:pt idx="4">
                        <c:v>9</c:v>
                      </c:pt>
                      <c:pt idx="5">
                        <c:v>6</c:v>
                      </c:pt>
                      <c:pt idx="6">
                        <c:v>5</c:v>
                      </c:pt>
                      <c:pt idx="7">
                        <c:v>8</c:v>
                      </c:pt>
                      <c:pt idx="8">
                        <c:v>6</c:v>
                      </c:pt>
                      <c:pt idx="9">
                        <c:v>11</c:v>
                      </c:pt>
                      <c:pt idx="10">
                        <c:v>15</c:v>
                      </c:pt>
                      <c:pt idx="11">
                        <c:v>11</c:v>
                      </c:pt>
                      <c:pt idx="12">
                        <c:v>11</c:v>
                      </c:pt>
                      <c:pt idx="13">
                        <c:v>11</c:v>
                      </c:pt>
                      <c:pt idx="14">
                        <c:v>14</c:v>
                      </c:pt>
                      <c:pt idx="15">
                        <c:v>16</c:v>
                      </c:pt>
                      <c:pt idx="16">
                        <c:v>16</c:v>
                      </c:pt>
                      <c:pt idx="17">
                        <c:v>12</c:v>
                      </c:pt>
                      <c:pt idx="18">
                        <c:v>12</c:v>
                      </c:pt>
                      <c:pt idx="19">
                        <c:v>14</c:v>
                      </c:pt>
                      <c:pt idx="20">
                        <c:v>17</c:v>
                      </c:pt>
                      <c:pt idx="21">
                        <c:v>18</c:v>
                      </c:pt>
                      <c:pt idx="22">
                        <c:v>15</c:v>
                      </c:pt>
                      <c:pt idx="23">
                        <c:v>16</c:v>
                      </c:pt>
                      <c:pt idx="24">
                        <c:v>14</c:v>
                      </c:pt>
                      <c:pt idx="25">
                        <c:v>13</c:v>
                      </c:pt>
                      <c:pt idx="26">
                        <c:v>16</c:v>
                      </c:pt>
                      <c:pt idx="27">
                        <c:v>13</c:v>
                      </c:pt>
                      <c:pt idx="28">
                        <c:v>9</c:v>
                      </c:pt>
                      <c:pt idx="29">
                        <c:v>13</c:v>
                      </c:pt>
                      <c:pt idx="30">
                        <c:v>7</c:v>
                      </c:pt>
                      <c:pt idx="31">
                        <c:v>7</c:v>
                      </c:pt>
                      <c:pt idx="32">
                        <c:v>7</c:v>
                      </c:pt>
                      <c:pt idx="33">
                        <c:v>7</c:v>
                      </c:pt>
                      <c:pt idx="34">
                        <c:v>10</c:v>
                      </c:pt>
                      <c:pt idx="35">
                        <c:v>11</c:v>
                      </c:pt>
                      <c:pt idx="36">
                        <c:v>10</c:v>
                      </c:pt>
                      <c:pt idx="37">
                        <c:v>12</c:v>
                      </c:pt>
                      <c:pt idx="38">
                        <c:v>14</c:v>
                      </c:pt>
                      <c:pt idx="39">
                        <c:v>13</c:v>
                      </c:pt>
                      <c:pt idx="40">
                        <c:v>12</c:v>
                      </c:pt>
                      <c:pt idx="41">
                        <c:v>15</c:v>
                      </c:pt>
                      <c:pt idx="42">
                        <c:v>17</c:v>
                      </c:pt>
                      <c:pt idx="43">
                        <c:v>15</c:v>
                      </c:pt>
                      <c:pt idx="44">
                        <c:v>13</c:v>
                      </c:pt>
                      <c:pt idx="45">
                        <c:v>10</c:v>
                      </c:pt>
                      <c:pt idx="46">
                        <c:v>7</c:v>
                      </c:pt>
                      <c:pt idx="47" formatCode="General">
                        <c:v>5</c:v>
                      </c:pt>
                      <c:pt idx="48" formatCode="General">
                        <c:v>6</c:v>
                      </c:pt>
                      <c:pt idx="49" formatCode="General">
                        <c:v>9</c:v>
                      </c:pt>
                      <c:pt idx="50" formatCode="General">
                        <c:v>8</c:v>
                      </c:pt>
                      <c:pt idx="51" formatCode="General">
                        <c:v>8</c:v>
                      </c:pt>
                      <c:pt idx="52" formatCode="General">
                        <c:v>10</c:v>
                      </c:pt>
                      <c:pt idx="53" formatCode="General">
                        <c:v>10</c:v>
                      </c:pt>
                      <c:pt idx="54" formatCode="General">
                        <c:v>7</c:v>
                      </c:pt>
                      <c:pt idx="55" formatCode="General">
                        <c:v>8</c:v>
                      </c:pt>
                      <c:pt idx="56" formatCode="General">
                        <c:v>4</c:v>
                      </c:pt>
                      <c:pt idx="57" formatCode="General">
                        <c:v>5</c:v>
                      </c:pt>
                      <c:pt idx="58" formatCode="General">
                        <c:v>8</c:v>
                      </c:pt>
                      <c:pt idx="59" formatCode="General">
                        <c:v>13</c:v>
                      </c:pt>
                      <c:pt idx="60" formatCode="General">
                        <c:v>15</c:v>
                      </c:pt>
                      <c:pt idx="61" formatCode="General">
                        <c:v>21</c:v>
                      </c:pt>
                      <c:pt idx="62" formatCode="General">
                        <c:v>18</c:v>
                      </c:pt>
                      <c:pt idx="63" formatCode="General">
                        <c:v>17</c:v>
                      </c:pt>
                      <c:pt idx="64" formatCode="General">
                        <c:v>16</c:v>
                      </c:pt>
                      <c:pt idx="65" formatCode="General">
                        <c:v>16</c:v>
                      </c:pt>
                      <c:pt idx="66" formatCode="General">
                        <c:v>13</c:v>
                      </c:pt>
                      <c:pt idx="67" formatCode="General">
                        <c:v>12</c:v>
                      </c:pt>
                      <c:pt idx="68" formatCode="General">
                        <c:v>9</c:v>
                      </c:pt>
                      <c:pt idx="69" formatCode="General">
                        <c:v>11</c:v>
                      </c:pt>
                      <c:pt idx="70" formatCode="General">
                        <c:v>10</c:v>
                      </c:pt>
                      <c:pt idx="71" formatCode="General">
                        <c:v>14</c:v>
                      </c:pt>
                      <c:pt idx="72" formatCode="General">
                        <c:v>16</c:v>
                      </c:pt>
                      <c:pt idx="73" formatCode="General">
                        <c:v>18</c:v>
                      </c:pt>
                      <c:pt idx="74" formatCode="General">
                        <c:v>14</c:v>
                      </c:pt>
                      <c:pt idx="75" formatCode="General">
                        <c:v>17</c:v>
                      </c:pt>
                      <c:pt idx="76" formatCode="General">
                        <c:v>18</c:v>
                      </c:pt>
                      <c:pt idx="77" formatCode="General">
                        <c:v>15</c:v>
                      </c:pt>
                      <c:pt idx="78" formatCode="General">
                        <c:v>15</c:v>
                      </c:pt>
                      <c:pt idx="79" formatCode="General">
                        <c:v>14</c:v>
                      </c:pt>
                      <c:pt idx="80" formatCode="General">
                        <c:v>13</c:v>
                      </c:pt>
                      <c:pt idx="81" formatCode="General">
                        <c:v>12</c:v>
                      </c:pt>
                      <c:pt idx="82" formatCode="General">
                        <c:v>15</c:v>
                      </c:pt>
                      <c:pt idx="83" formatCode="General">
                        <c:v>12</c:v>
                      </c:pt>
                      <c:pt idx="84" formatCode="General">
                        <c:v>12</c:v>
                      </c:pt>
                      <c:pt idx="85" formatCode="General">
                        <c:v>14</c:v>
                      </c:pt>
                      <c:pt idx="86" formatCode="General">
                        <c:v>15</c:v>
                      </c:pt>
                      <c:pt idx="87" formatCode="General">
                        <c:v>14</c:v>
                      </c:pt>
                      <c:pt idx="88" formatCode="General">
                        <c:v>12</c:v>
                      </c:pt>
                      <c:pt idx="89" formatCode="General">
                        <c:v>14</c:v>
                      </c:pt>
                      <c:pt idx="90" formatCode="General">
                        <c:v>18</c:v>
                      </c:pt>
                      <c:pt idx="91" formatCode="General">
                        <c:v>18</c:v>
                      </c:pt>
                    </c:numCache>
                  </c:numRef>
                </c:val>
                <c:extLst xmlns:c15="http://schemas.microsoft.com/office/drawing/2012/chart">
                  <c:ext xmlns:c16="http://schemas.microsoft.com/office/drawing/2014/chart" uri="{C3380CC4-5D6E-409C-BE32-E72D297353CC}">
                    <c16:uniqueId val="{00000052-705D-4F0A-A385-AB4DC8980013}"/>
                  </c:ext>
                </c:extLst>
              </c15:ser>
            </c15:filteredBarSeries>
            <c15:filteredBarSeries>
              <c15:ser>
                <c:idx val="82"/>
                <c:order val="82"/>
                <c:tx>
                  <c:strRef>
                    <c:extLst xmlns:c15="http://schemas.microsoft.com/office/drawing/2012/chart">
                      <c:ext xmlns:c15="http://schemas.microsoft.com/office/drawing/2012/chart" uri="{02D57815-91ED-43cb-92C2-25804820EDAC}">
                        <c15:formulaRef>
                          <c15:sqref>'Table for graphs 25-26'!$A$84</c15:sqref>
                        </c15:formulaRef>
                      </c:ext>
                    </c:extLst>
                    <c:strCache>
                      <c:ptCount val="1"/>
                      <c:pt idx="0">
                        <c:v>Lower Gastrointestinal - Reported Backlog Total</c:v>
                      </c:pt>
                    </c:strCache>
                  </c:strRef>
                </c:tx>
                <c:spPr>
                  <a:solidFill>
                    <a:schemeClr val="accent5">
                      <a:tint val="4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25-26'!$B$84:$DA$84</c15:sqref>
                        </c15:formulaRef>
                      </c:ext>
                    </c:extLst>
                    <c:numCache>
                      <c:formatCode>0</c:formatCode>
                      <c:ptCount val="104"/>
                      <c:pt idx="0">
                        <c:v>38</c:v>
                      </c:pt>
                      <c:pt idx="1">
                        <c:v>35</c:v>
                      </c:pt>
                      <c:pt idx="2">
                        <c:v>32</c:v>
                      </c:pt>
                      <c:pt idx="3">
                        <c:v>30</c:v>
                      </c:pt>
                      <c:pt idx="4">
                        <c:v>52</c:v>
                      </c:pt>
                      <c:pt idx="5">
                        <c:v>60</c:v>
                      </c:pt>
                      <c:pt idx="6">
                        <c:v>54</c:v>
                      </c:pt>
                      <c:pt idx="7">
                        <c:v>61</c:v>
                      </c:pt>
                      <c:pt idx="8">
                        <c:v>59</c:v>
                      </c:pt>
                      <c:pt idx="9">
                        <c:v>56</c:v>
                      </c:pt>
                      <c:pt idx="10">
                        <c:v>49</c:v>
                      </c:pt>
                      <c:pt idx="11">
                        <c:v>62</c:v>
                      </c:pt>
                      <c:pt idx="12">
                        <c:v>62</c:v>
                      </c:pt>
                      <c:pt idx="13">
                        <c:v>69</c:v>
                      </c:pt>
                      <c:pt idx="14">
                        <c:v>66</c:v>
                      </c:pt>
                      <c:pt idx="15">
                        <c:v>62</c:v>
                      </c:pt>
                      <c:pt idx="16">
                        <c:v>57</c:v>
                      </c:pt>
                      <c:pt idx="17">
                        <c:v>63</c:v>
                      </c:pt>
                      <c:pt idx="18">
                        <c:v>58</c:v>
                      </c:pt>
                      <c:pt idx="19">
                        <c:v>63</c:v>
                      </c:pt>
                      <c:pt idx="20">
                        <c:v>69</c:v>
                      </c:pt>
                      <c:pt idx="21">
                        <c:v>69</c:v>
                      </c:pt>
                      <c:pt idx="22">
                        <c:v>65</c:v>
                      </c:pt>
                      <c:pt idx="23">
                        <c:v>60</c:v>
                      </c:pt>
                      <c:pt idx="24">
                        <c:v>58</c:v>
                      </c:pt>
                      <c:pt idx="25">
                        <c:v>47</c:v>
                      </c:pt>
                      <c:pt idx="26">
                        <c:v>47</c:v>
                      </c:pt>
                      <c:pt idx="27">
                        <c:v>45</c:v>
                      </c:pt>
                      <c:pt idx="28">
                        <c:v>49</c:v>
                      </c:pt>
                      <c:pt idx="29">
                        <c:v>58</c:v>
                      </c:pt>
                      <c:pt idx="30">
                        <c:v>55</c:v>
                      </c:pt>
                      <c:pt idx="31">
                        <c:v>51</c:v>
                      </c:pt>
                      <c:pt idx="32">
                        <c:v>44</c:v>
                      </c:pt>
                      <c:pt idx="33">
                        <c:v>45</c:v>
                      </c:pt>
                      <c:pt idx="34">
                        <c:v>40</c:v>
                      </c:pt>
                      <c:pt idx="35">
                        <c:v>38</c:v>
                      </c:pt>
                      <c:pt idx="36">
                        <c:v>37</c:v>
                      </c:pt>
                      <c:pt idx="37">
                        <c:v>38</c:v>
                      </c:pt>
                      <c:pt idx="38">
                        <c:v>48</c:v>
                      </c:pt>
                      <c:pt idx="39">
                        <c:v>52</c:v>
                      </c:pt>
                      <c:pt idx="40">
                        <c:v>53</c:v>
                      </c:pt>
                      <c:pt idx="41">
                        <c:v>51</c:v>
                      </c:pt>
                      <c:pt idx="42">
                        <c:v>45</c:v>
                      </c:pt>
                      <c:pt idx="43">
                        <c:v>42</c:v>
                      </c:pt>
                      <c:pt idx="44">
                        <c:v>41</c:v>
                      </c:pt>
                      <c:pt idx="45">
                        <c:v>42</c:v>
                      </c:pt>
                      <c:pt idx="46">
                        <c:v>49</c:v>
                      </c:pt>
                      <c:pt idx="47" formatCode="General">
                        <c:v>42</c:v>
                      </c:pt>
                      <c:pt idx="48" formatCode="General">
                        <c:v>39</c:v>
                      </c:pt>
                      <c:pt idx="49" formatCode="General">
                        <c:v>36</c:v>
                      </c:pt>
                      <c:pt idx="50" formatCode="General">
                        <c:v>35</c:v>
                      </c:pt>
                      <c:pt idx="51" formatCode="General">
                        <c:v>41</c:v>
                      </c:pt>
                      <c:pt idx="52" formatCode="General">
                        <c:v>45</c:v>
                      </c:pt>
                      <c:pt idx="53" formatCode="General">
                        <c:v>57</c:v>
                      </c:pt>
                      <c:pt idx="54" formatCode="General">
                        <c:v>63</c:v>
                      </c:pt>
                      <c:pt idx="55" formatCode="General">
                        <c:v>68</c:v>
                      </c:pt>
                      <c:pt idx="56" formatCode="General">
                        <c:v>67</c:v>
                      </c:pt>
                      <c:pt idx="57" formatCode="General">
                        <c:v>69</c:v>
                      </c:pt>
                      <c:pt idx="58" formatCode="General">
                        <c:v>73</c:v>
                      </c:pt>
                      <c:pt idx="59" formatCode="General">
                        <c:v>70</c:v>
                      </c:pt>
                      <c:pt idx="60" formatCode="General">
                        <c:v>63</c:v>
                      </c:pt>
                      <c:pt idx="61" formatCode="General">
                        <c:v>58</c:v>
                      </c:pt>
                      <c:pt idx="62" formatCode="General">
                        <c:v>64</c:v>
                      </c:pt>
                      <c:pt idx="63" formatCode="General">
                        <c:v>55</c:v>
                      </c:pt>
                      <c:pt idx="64" formatCode="General">
                        <c:v>60</c:v>
                      </c:pt>
                      <c:pt idx="65" formatCode="General">
                        <c:v>61</c:v>
                      </c:pt>
                      <c:pt idx="66" formatCode="General">
                        <c:v>59</c:v>
                      </c:pt>
                      <c:pt idx="67" formatCode="General">
                        <c:v>69</c:v>
                      </c:pt>
                      <c:pt idx="68" formatCode="General">
                        <c:v>62</c:v>
                      </c:pt>
                      <c:pt idx="69" formatCode="General">
                        <c:v>58</c:v>
                      </c:pt>
                      <c:pt idx="70" formatCode="General">
                        <c:v>51</c:v>
                      </c:pt>
                      <c:pt idx="71" formatCode="General">
                        <c:v>54</c:v>
                      </c:pt>
                      <c:pt idx="72" formatCode="General">
                        <c:v>56</c:v>
                      </c:pt>
                      <c:pt idx="73" formatCode="General">
                        <c:v>45</c:v>
                      </c:pt>
                      <c:pt idx="74" formatCode="General">
                        <c:v>55</c:v>
                      </c:pt>
                      <c:pt idx="75" formatCode="General">
                        <c:v>61</c:v>
                      </c:pt>
                      <c:pt idx="76" formatCode="General">
                        <c:v>73</c:v>
                      </c:pt>
                      <c:pt idx="77" formatCode="General">
                        <c:v>72</c:v>
                      </c:pt>
                      <c:pt idx="78" formatCode="General">
                        <c:v>69</c:v>
                      </c:pt>
                      <c:pt idx="79" formatCode="General">
                        <c:v>86</c:v>
                      </c:pt>
                      <c:pt idx="80" formatCode="General">
                        <c:v>88</c:v>
                      </c:pt>
                      <c:pt idx="81" formatCode="General">
                        <c:v>101</c:v>
                      </c:pt>
                      <c:pt idx="82" formatCode="General">
                        <c:v>94</c:v>
                      </c:pt>
                      <c:pt idx="83" formatCode="General">
                        <c:v>96</c:v>
                      </c:pt>
                      <c:pt idx="84" formatCode="General">
                        <c:v>79</c:v>
                      </c:pt>
                      <c:pt idx="85" formatCode="General">
                        <c:v>83</c:v>
                      </c:pt>
                      <c:pt idx="86" formatCode="General">
                        <c:v>91</c:v>
                      </c:pt>
                      <c:pt idx="87" formatCode="General">
                        <c:v>95</c:v>
                      </c:pt>
                      <c:pt idx="88" formatCode="General">
                        <c:v>90</c:v>
                      </c:pt>
                      <c:pt idx="89" formatCode="General">
                        <c:v>83</c:v>
                      </c:pt>
                      <c:pt idx="90" formatCode="General">
                        <c:v>95</c:v>
                      </c:pt>
                      <c:pt idx="91" formatCode="General">
                        <c:v>108</c:v>
                      </c:pt>
                    </c:numCache>
                  </c:numRef>
                </c:val>
                <c:extLst xmlns:c15="http://schemas.microsoft.com/office/drawing/2012/chart">
                  <c:ext xmlns:c16="http://schemas.microsoft.com/office/drawing/2014/chart" uri="{C3380CC4-5D6E-409C-BE32-E72D297353CC}">
                    <c16:uniqueId val="{00000053-705D-4F0A-A385-AB4DC8980013}"/>
                  </c:ext>
                </c:extLst>
              </c15:ser>
            </c15:filteredBarSeries>
            <c15:filteredBarSeries>
              <c15:ser>
                <c:idx val="83"/>
                <c:order val="83"/>
                <c:tx>
                  <c:strRef>
                    <c:extLst xmlns:c15="http://schemas.microsoft.com/office/drawing/2012/chart">
                      <c:ext xmlns:c15="http://schemas.microsoft.com/office/drawing/2012/chart" uri="{02D57815-91ED-43cb-92C2-25804820EDAC}">
                        <c15:formulaRef>
                          <c15:sqref>'Table for graphs 25-26'!$A$85</c15:sqref>
                        </c15:formulaRef>
                      </c:ext>
                    </c:extLst>
                    <c:strCache>
                      <c:ptCount val="1"/>
                      <c:pt idx="0">
                        <c:v>Lung - Reported Backlog Total</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25-26'!$B$85:$DA$85</c15:sqref>
                        </c15:formulaRef>
                      </c:ext>
                    </c:extLst>
                    <c:numCache>
                      <c:formatCode>0</c:formatCode>
                      <c:ptCount val="104"/>
                      <c:pt idx="0">
                        <c:v>19</c:v>
                      </c:pt>
                      <c:pt idx="1">
                        <c:v>21</c:v>
                      </c:pt>
                      <c:pt idx="2">
                        <c:v>24</c:v>
                      </c:pt>
                      <c:pt idx="3">
                        <c:v>21</c:v>
                      </c:pt>
                      <c:pt idx="4">
                        <c:v>19</c:v>
                      </c:pt>
                      <c:pt idx="5">
                        <c:v>19</c:v>
                      </c:pt>
                      <c:pt idx="6">
                        <c:v>15</c:v>
                      </c:pt>
                      <c:pt idx="7">
                        <c:v>16</c:v>
                      </c:pt>
                      <c:pt idx="8">
                        <c:v>18</c:v>
                      </c:pt>
                      <c:pt idx="9">
                        <c:v>19</c:v>
                      </c:pt>
                      <c:pt idx="10">
                        <c:v>15</c:v>
                      </c:pt>
                      <c:pt idx="11">
                        <c:v>16</c:v>
                      </c:pt>
                      <c:pt idx="12">
                        <c:v>16</c:v>
                      </c:pt>
                      <c:pt idx="13">
                        <c:v>17</c:v>
                      </c:pt>
                      <c:pt idx="14">
                        <c:v>17</c:v>
                      </c:pt>
                      <c:pt idx="15">
                        <c:v>20</c:v>
                      </c:pt>
                      <c:pt idx="16">
                        <c:v>35</c:v>
                      </c:pt>
                      <c:pt idx="17">
                        <c:v>21</c:v>
                      </c:pt>
                      <c:pt idx="18">
                        <c:v>20</c:v>
                      </c:pt>
                      <c:pt idx="19">
                        <c:v>23</c:v>
                      </c:pt>
                      <c:pt idx="20">
                        <c:v>21</c:v>
                      </c:pt>
                      <c:pt idx="21">
                        <c:v>22</c:v>
                      </c:pt>
                      <c:pt idx="22">
                        <c:v>20</c:v>
                      </c:pt>
                      <c:pt idx="23">
                        <c:v>21</c:v>
                      </c:pt>
                      <c:pt idx="24">
                        <c:v>19</c:v>
                      </c:pt>
                      <c:pt idx="25">
                        <c:v>21</c:v>
                      </c:pt>
                      <c:pt idx="26">
                        <c:v>21</c:v>
                      </c:pt>
                      <c:pt idx="27">
                        <c:v>22</c:v>
                      </c:pt>
                      <c:pt idx="28">
                        <c:v>21</c:v>
                      </c:pt>
                      <c:pt idx="29">
                        <c:v>24</c:v>
                      </c:pt>
                      <c:pt idx="30">
                        <c:v>22</c:v>
                      </c:pt>
                      <c:pt idx="31">
                        <c:v>17</c:v>
                      </c:pt>
                      <c:pt idx="32">
                        <c:v>13</c:v>
                      </c:pt>
                      <c:pt idx="33">
                        <c:v>11</c:v>
                      </c:pt>
                      <c:pt idx="34">
                        <c:v>14</c:v>
                      </c:pt>
                      <c:pt idx="35">
                        <c:v>15</c:v>
                      </c:pt>
                      <c:pt idx="36">
                        <c:v>14</c:v>
                      </c:pt>
                      <c:pt idx="37">
                        <c:v>14</c:v>
                      </c:pt>
                      <c:pt idx="38">
                        <c:v>17</c:v>
                      </c:pt>
                      <c:pt idx="39">
                        <c:v>20</c:v>
                      </c:pt>
                      <c:pt idx="40">
                        <c:v>22</c:v>
                      </c:pt>
                      <c:pt idx="41">
                        <c:v>22</c:v>
                      </c:pt>
                      <c:pt idx="42">
                        <c:v>21</c:v>
                      </c:pt>
                      <c:pt idx="43">
                        <c:v>21</c:v>
                      </c:pt>
                      <c:pt idx="44">
                        <c:v>20</c:v>
                      </c:pt>
                      <c:pt idx="45">
                        <c:v>19</c:v>
                      </c:pt>
                      <c:pt idx="46">
                        <c:v>17</c:v>
                      </c:pt>
                      <c:pt idx="47" formatCode="General">
                        <c:v>16</c:v>
                      </c:pt>
                      <c:pt idx="48" formatCode="General">
                        <c:v>17</c:v>
                      </c:pt>
                      <c:pt idx="49" formatCode="General">
                        <c:v>20</c:v>
                      </c:pt>
                      <c:pt idx="50" formatCode="General">
                        <c:v>23</c:v>
                      </c:pt>
                      <c:pt idx="51" formatCode="General">
                        <c:v>24</c:v>
                      </c:pt>
                      <c:pt idx="52" formatCode="General">
                        <c:v>23</c:v>
                      </c:pt>
                      <c:pt idx="53" formatCode="General">
                        <c:v>19</c:v>
                      </c:pt>
                      <c:pt idx="54" formatCode="General">
                        <c:v>23</c:v>
                      </c:pt>
                      <c:pt idx="55" formatCode="General">
                        <c:v>24</c:v>
                      </c:pt>
                      <c:pt idx="56" formatCode="General">
                        <c:v>26</c:v>
                      </c:pt>
                      <c:pt idx="57" formatCode="General">
                        <c:v>23</c:v>
                      </c:pt>
                      <c:pt idx="58" formatCode="General">
                        <c:v>23</c:v>
                      </c:pt>
                      <c:pt idx="59" formatCode="General">
                        <c:v>20</c:v>
                      </c:pt>
                      <c:pt idx="60" formatCode="General">
                        <c:v>16</c:v>
                      </c:pt>
                      <c:pt idx="61" formatCode="General">
                        <c:v>18</c:v>
                      </c:pt>
                      <c:pt idx="62" formatCode="General">
                        <c:v>14</c:v>
                      </c:pt>
                      <c:pt idx="63" formatCode="General">
                        <c:v>9</c:v>
                      </c:pt>
                      <c:pt idx="64" formatCode="General">
                        <c:v>7</c:v>
                      </c:pt>
                      <c:pt idx="65" formatCode="General">
                        <c:v>11</c:v>
                      </c:pt>
                      <c:pt idx="66" formatCode="General">
                        <c:v>15</c:v>
                      </c:pt>
                      <c:pt idx="67" formatCode="General">
                        <c:v>16</c:v>
                      </c:pt>
                      <c:pt idx="68" formatCode="General">
                        <c:v>15</c:v>
                      </c:pt>
                      <c:pt idx="69" formatCode="General">
                        <c:v>18</c:v>
                      </c:pt>
                      <c:pt idx="70" formatCode="General">
                        <c:v>15</c:v>
                      </c:pt>
                      <c:pt idx="71" formatCode="General">
                        <c:v>16</c:v>
                      </c:pt>
                      <c:pt idx="72" formatCode="General">
                        <c:v>13</c:v>
                      </c:pt>
                      <c:pt idx="73" formatCode="General">
                        <c:v>15</c:v>
                      </c:pt>
                      <c:pt idx="74" formatCode="General">
                        <c:v>13</c:v>
                      </c:pt>
                      <c:pt idx="75" formatCode="General">
                        <c:v>14</c:v>
                      </c:pt>
                      <c:pt idx="76" formatCode="General">
                        <c:v>16</c:v>
                      </c:pt>
                      <c:pt idx="77" formatCode="General">
                        <c:v>16</c:v>
                      </c:pt>
                      <c:pt idx="78" formatCode="General">
                        <c:v>16</c:v>
                      </c:pt>
                      <c:pt idx="79" formatCode="General">
                        <c:v>16</c:v>
                      </c:pt>
                      <c:pt idx="80" formatCode="General">
                        <c:v>17</c:v>
                      </c:pt>
                      <c:pt idx="81" formatCode="General">
                        <c:v>19</c:v>
                      </c:pt>
                      <c:pt idx="82" formatCode="General">
                        <c:v>19</c:v>
                      </c:pt>
                      <c:pt idx="83" formatCode="General">
                        <c:v>15</c:v>
                      </c:pt>
                      <c:pt idx="84" formatCode="General">
                        <c:v>14</c:v>
                      </c:pt>
                      <c:pt idx="85" formatCode="General">
                        <c:v>19</c:v>
                      </c:pt>
                      <c:pt idx="86" formatCode="General">
                        <c:v>18</c:v>
                      </c:pt>
                      <c:pt idx="87" formatCode="General">
                        <c:v>15</c:v>
                      </c:pt>
                      <c:pt idx="88" formatCode="General">
                        <c:v>18</c:v>
                      </c:pt>
                      <c:pt idx="89" formatCode="General">
                        <c:v>17</c:v>
                      </c:pt>
                      <c:pt idx="90" formatCode="General">
                        <c:v>19</c:v>
                      </c:pt>
                      <c:pt idx="91" formatCode="General">
                        <c:v>19</c:v>
                      </c:pt>
                    </c:numCache>
                  </c:numRef>
                </c:val>
                <c:extLst xmlns:c15="http://schemas.microsoft.com/office/drawing/2012/chart">
                  <c:ext xmlns:c16="http://schemas.microsoft.com/office/drawing/2014/chart" uri="{C3380CC4-5D6E-409C-BE32-E72D297353CC}">
                    <c16:uniqueId val="{00000054-705D-4F0A-A385-AB4DC8980013}"/>
                  </c:ext>
                </c:extLst>
              </c15:ser>
            </c15:filteredBarSeries>
            <c15:filteredBarSeries>
              <c15:ser>
                <c:idx val="84"/>
                <c:order val="84"/>
                <c:tx>
                  <c:strRef>
                    <c:extLst xmlns:c15="http://schemas.microsoft.com/office/drawing/2012/chart">
                      <c:ext xmlns:c15="http://schemas.microsoft.com/office/drawing/2012/chart" uri="{02D57815-91ED-43cb-92C2-25804820EDAC}">
                        <c15:formulaRef>
                          <c15:sqref>'Table for graphs 25-26'!$A$86</c15:sqref>
                        </c15:formulaRef>
                      </c:ext>
                    </c:extLst>
                    <c:strCache>
                      <c:ptCount val="1"/>
                      <c:pt idx="0">
                        <c:v>Other - Reported Backlog Total</c:v>
                      </c:pt>
                    </c:strCache>
                  </c:strRef>
                </c:tx>
                <c:spPr>
                  <a:solidFill>
                    <a:schemeClr val="accent5">
                      <a:tint val="4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25-26'!$B$86:$DA$86</c15:sqref>
                        </c15:formulaRef>
                      </c:ext>
                    </c:extLst>
                    <c:numCache>
                      <c:formatCode>0</c:formatCode>
                      <c:ptCount val="104"/>
                      <c:pt idx="0">
                        <c:v>0</c:v>
                      </c:pt>
                      <c:pt idx="1">
                        <c:v>0</c:v>
                      </c:pt>
                      <c:pt idx="2">
                        <c:v>0</c:v>
                      </c:pt>
                      <c:pt idx="3">
                        <c:v>1</c:v>
                      </c:pt>
                      <c:pt idx="4">
                        <c:v>2</c:v>
                      </c:pt>
                      <c:pt idx="5">
                        <c:v>2</c:v>
                      </c:pt>
                      <c:pt idx="6">
                        <c:v>4</c:v>
                      </c:pt>
                      <c:pt idx="7">
                        <c:v>3</c:v>
                      </c:pt>
                      <c:pt idx="8">
                        <c:v>4</c:v>
                      </c:pt>
                      <c:pt idx="9">
                        <c:v>3</c:v>
                      </c:pt>
                      <c:pt idx="10">
                        <c:v>3</c:v>
                      </c:pt>
                      <c:pt idx="11">
                        <c:v>1</c:v>
                      </c:pt>
                      <c:pt idx="12">
                        <c:v>1</c:v>
                      </c:pt>
                      <c:pt idx="13">
                        <c:v>3</c:v>
                      </c:pt>
                      <c:pt idx="14">
                        <c:v>1</c:v>
                      </c:pt>
                      <c:pt idx="15">
                        <c:v>2</c:v>
                      </c:pt>
                      <c:pt idx="16">
                        <c:v>2</c:v>
                      </c:pt>
                      <c:pt idx="17">
                        <c:v>1</c:v>
                      </c:pt>
                      <c:pt idx="18">
                        <c:v>0</c:v>
                      </c:pt>
                      <c:pt idx="19">
                        <c:v>0</c:v>
                      </c:pt>
                      <c:pt idx="20">
                        <c:v>1</c:v>
                      </c:pt>
                      <c:pt idx="21">
                        <c:v>1</c:v>
                      </c:pt>
                      <c:pt idx="22">
                        <c:v>1</c:v>
                      </c:pt>
                      <c:pt idx="23">
                        <c:v>1</c:v>
                      </c:pt>
                      <c:pt idx="24">
                        <c:v>2</c:v>
                      </c:pt>
                      <c:pt idx="25">
                        <c:v>1</c:v>
                      </c:pt>
                      <c:pt idx="26">
                        <c:v>1</c:v>
                      </c:pt>
                      <c:pt idx="27">
                        <c:v>3</c:v>
                      </c:pt>
                      <c:pt idx="28">
                        <c:v>3</c:v>
                      </c:pt>
                      <c:pt idx="29">
                        <c:v>3</c:v>
                      </c:pt>
                      <c:pt idx="30">
                        <c:v>3</c:v>
                      </c:pt>
                      <c:pt idx="31">
                        <c:v>3</c:v>
                      </c:pt>
                      <c:pt idx="32">
                        <c:v>3</c:v>
                      </c:pt>
                      <c:pt idx="33">
                        <c:v>3</c:v>
                      </c:pt>
                      <c:pt idx="34">
                        <c:v>2</c:v>
                      </c:pt>
                      <c:pt idx="35">
                        <c:v>3</c:v>
                      </c:pt>
                      <c:pt idx="36">
                        <c:v>2</c:v>
                      </c:pt>
                      <c:pt idx="37">
                        <c:v>3</c:v>
                      </c:pt>
                      <c:pt idx="38">
                        <c:v>5</c:v>
                      </c:pt>
                      <c:pt idx="39">
                        <c:v>5</c:v>
                      </c:pt>
                      <c:pt idx="40">
                        <c:v>5</c:v>
                      </c:pt>
                      <c:pt idx="41">
                        <c:v>4</c:v>
                      </c:pt>
                      <c:pt idx="42">
                        <c:v>1</c:v>
                      </c:pt>
                      <c:pt idx="43">
                        <c:v>2</c:v>
                      </c:pt>
                      <c:pt idx="44">
                        <c:v>0</c:v>
                      </c:pt>
                      <c:pt idx="45">
                        <c:v>0</c:v>
                      </c:pt>
                      <c:pt idx="46">
                        <c:v>0</c:v>
                      </c:pt>
                      <c:pt idx="47" formatCode="General">
                        <c:v>1</c:v>
                      </c:pt>
                      <c:pt idx="48" formatCode="General">
                        <c:v>3</c:v>
                      </c:pt>
                      <c:pt idx="49" formatCode="General">
                        <c:v>1</c:v>
                      </c:pt>
                      <c:pt idx="50" formatCode="General">
                        <c:v>2</c:v>
                      </c:pt>
                      <c:pt idx="51" formatCode="General">
                        <c:v>1</c:v>
                      </c:pt>
                      <c:pt idx="52" formatCode="General">
                        <c:v>1</c:v>
                      </c:pt>
                      <c:pt idx="53" formatCode="General">
                        <c:v>1</c:v>
                      </c:pt>
                      <c:pt idx="54" formatCode="General">
                        <c:v>1</c:v>
                      </c:pt>
                      <c:pt idx="55" formatCode="General">
                        <c:v>2</c:v>
                      </c:pt>
                      <c:pt idx="56" formatCode="General">
                        <c:v>1</c:v>
                      </c:pt>
                      <c:pt idx="57" formatCode="General">
                        <c:v>2</c:v>
                      </c:pt>
                      <c:pt idx="58" formatCode="General">
                        <c:v>2</c:v>
                      </c:pt>
                      <c:pt idx="59" formatCode="General">
                        <c:v>1</c:v>
                      </c:pt>
                      <c:pt idx="60" formatCode="General">
                        <c:v>1</c:v>
                      </c:pt>
                      <c:pt idx="61" formatCode="General">
                        <c:v>1</c:v>
                      </c:pt>
                      <c:pt idx="62" formatCode="General">
                        <c:v>0</c:v>
                      </c:pt>
                      <c:pt idx="63" formatCode="General">
                        <c:v>2</c:v>
                      </c:pt>
                      <c:pt idx="64" formatCode="General">
                        <c:v>3</c:v>
                      </c:pt>
                      <c:pt idx="65" formatCode="General">
                        <c:v>4</c:v>
                      </c:pt>
                      <c:pt idx="66" formatCode="General">
                        <c:v>3</c:v>
                      </c:pt>
                      <c:pt idx="67" formatCode="General">
                        <c:v>2</c:v>
                      </c:pt>
                      <c:pt idx="68" formatCode="General">
                        <c:v>3</c:v>
                      </c:pt>
                      <c:pt idx="69" formatCode="General">
                        <c:v>2</c:v>
                      </c:pt>
                      <c:pt idx="70" formatCode="General">
                        <c:v>4</c:v>
                      </c:pt>
                      <c:pt idx="71" formatCode="General">
                        <c:v>3</c:v>
                      </c:pt>
                      <c:pt idx="72" formatCode="General">
                        <c:v>3</c:v>
                      </c:pt>
                      <c:pt idx="73" formatCode="General">
                        <c:v>6</c:v>
                      </c:pt>
                      <c:pt idx="74" formatCode="General">
                        <c:v>6</c:v>
                      </c:pt>
                      <c:pt idx="75" formatCode="General">
                        <c:v>6</c:v>
                      </c:pt>
                      <c:pt idx="76" formatCode="General">
                        <c:v>5</c:v>
                      </c:pt>
                      <c:pt idx="77" formatCode="General">
                        <c:v>5</c:v>
                      </c:pt>
                      <c:pt idx="78" formatCode="General">
                        <c:v>4</c:v>
                      </c:pt>
                      <c:pt idx="79" formatCode="General">
                        <c:v>3</c:v>
                      </c:pt>
                      <c:pt idx="80" formatCode="General">
                        <c:v>3</c:v>
                      </c:pt>
                      <c:pt idx="81" formatCode="General">
                        <c:v>5</c:v>
                      </c:pt>
                      <c:pt idx="82" formatCode="General">
                        <c:v>2</c:v>
                      </c:pt>
                      <c:pt idx="83" formatCode="General">
                        <c:v>1</c:v>
                      </c:pt>
                      <c:pt idx="84" formatCode="General">
                        <c:v>3</c:v>
                      </c:pt>
                      <c:pt idx="85" formatCode="General">
                        <c:v>4</c:v>
                      </c:pt>
                      <c:pt idx="86" formatCode="General">
                        <c:v>4</c:v>
                      </c:pt>
                      <c:pt idx="87" formatCode="General">
                        <c:v>3</c:v>
                      </c:pt>
                      <c:pt idx="88" formatCode="General">
                        <c:v>4</c:v>
                      </c:pt>
                      <c:pt idx="89" formatCode="General">
                        <c:v>5</c:v>
                      </c:pt>
                      <c:pt idx="90" formatCode="General">
                        <c:v>1</c:v>
                      </c:pt>
                      <c:pt idx="91" formatCode="General">
                        <c:v>2</c:v>
                      </c:pt>
                    </c:numCache>
                  </c:numRef>
                </c:val>
                <c:extLst xmlns:c15="http://schemas.microsoft.com/office/drawing/2012/chart">
                  <c:ext xmlns:c16="http://schemas.microsoft.com/office/drawing/2014/chart" uri="{C3380CC4-5D6E-409C-BE32-E72D297353CC}">
                    <c16:uniqueId val="{00000055-705D-4F0A-A385-AB4DC8980013}"/>
                  </c:ext>
                </c:extLst>
              </c15:ser>
            </c15:filteredBarSeries>
            <c15:filteredBarSeries>
              <c15:ser>
                <c:idx val="85"/>
                <c:order val="85"/>
                <c:tx>
                  <c:strRef>
                    <c:extLst xmlns:c15="http://schemas.microsoft.com/office/drawing/2012/chart">
                      <c:ext xmlns:c15="http://schemas.microsoft.com/office/drawing/2012/chart" uri="{02D57815-91ED-43cb-92C2-25804820EDAC}">
                        <c15:formulaRef>
                          <c15:sqref>'Table for graphs 25-26'!$A$87</c15:sqref>
                        </c15:formulaRef>
                      </c:ext>
                    </c:extLst>
                    <c:strCache>
                      <c:ptCount val="1"/>
                      <c:pt idx="0">
                        <c:v>Sarcoma - Reported Backlog Total</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25-26'!$B$87:$DA$87</c15:sqref>
                        </c15:formulaRef>
                      </c:ext>
                    </c:extLst>
                    <c:numCache>
                      <c:formatCode>0</c:formatCode>
                      <c:ptCount val="104"/>
                      <c:pt idx="0">
                        <c:v>2</c:v>
                      </c:pt>
                      <c:pt idx="1">
                        <c:v>3</c:v>
                      </c:pt>
                      <c:pt idx="2">
                        <c:v>3</c:v>
                      </c:pt>
                      <c:pt idx="3">
                        <c:v>1</c:v>
                      </c:pt>
                      <c:pt idx="4">
                        <c:v>2</c:v>
                      </c:pt>
                      <c:pt idx="5">
                        <c:v>3</c:v>
                      </c:pt>
                      <c:pt idx="6">
                        <c:v>4</c:v>
                      </c:pt>
                      <c:pt idx="7">
                        <c:v>3</c:v>
                      </c:pt>
                      <c:pt idx="8">
                        <c:v>4</c:v>
                      </c:pt>
                      <c:pt idx="9">
                        <c:v>6</c:v>
                      </c:pt>
                      <c:pt idx="10">
                        <c:v>8</c:v>
                      </c:pt>
                      <c:pt idx="11">
                        <c:v>6</c:v>
                      </c:pt>
                      <c:pt idx="12">
                        <c:v>5</c:v>
                      </c:pt>
                      <c:pt idx="13">
                        <c:v>9</c:v>
                      </c:pt>
                      <c:pt idx="14">
                        <c:v>7</c:v>
                      </c:pt>
                      <c:pt idx="15">
                        <c:v>7</c:v>
                      </c:pt>
                      <c:pt idx="16">
                        <c:v>5</c:v>
                      </c:pt>
                      <c:pt idx="17">
                        <c:v>2</c:v>
                      </c:pt>
                      <c:pt idx="18">
                        <c:v>2</c:v>
                      </c:pt>
                      <c:pt idx="19">
                        <c:v>2</c:v>
                      </c:pt>
                      <c:pt idx="20">
                        <c:v>3</c:v>
                      </c:pt>
                      <c:pt idx="21">
                        <c:v>2</c:v>
                      </c:pt>
                      <c:pt idx="22">
                        <c:v>2</c:v>
                      </c:pt>
                      <c:pt idx="23">
                        <c:v>4</c:v>
                      </c:pt>
                      <c:pt idx="24">
                        <c:v>4</c:v>
                      </c:pt>
                      <c:pt idx="25">
                        <c:v>2</c:v>
                      </c:pt>
                      <c:pt idx="26">
                        <c:v>1</c:v>
                      </c:pt>
                      <c:pt idx="27">
                        <c:v>0</c:v>
                      </c:pt>
                      <c:pt idx="28">
                        <c:v>0</c:v>
                      </c:pt>
                      <c:pt idx="29">
                        <c:v>2</c:v>
                      </c:pt>
                      <c:pt idx="30">
                        <c:v>1</c:v>
                      </c:pt>
                      <c:pt idx="31">
                        <c:v>2</c:v>
                      </c:pt>
                      <c:pt idx="32">
                        <c:v>2</c:v>
                      </c:pt>
                      <c:pt idx="33">
                        <c:v>2</c:v>
                      </c:pt>
                      <c:pt idx="34">
                        <c:v>1</c:v>
                      </c:pt>
                      <c:pt idx="35">
                        <c:v>2</c:v>
                      </c:pt>
                      <c:pt idx="36">
                        <c:v>0</c:v>
                      </c:pt>
                      <c:pt idx="37">
                        <c:v>3</c:v>
                      </c:pt>
                      <c:pt idx="38">
                        <c:v>4</c:v>
                      </c:pt>
                      <c:pt idx="39">
                        <c:v>4</c:v>
                      </c:pt>
                      <c:pt idx="40">
                        <c:v>4</c:v>
                      </c:pt>
                      <c:pt idx="41">
                        <c:v>5</c:v>
                      </c:pt>
                      <c:pt idx="42">
                        <c:v>5</c:v>
                      </c:pt>
                      <c:pt idx="43">
                        <c:v>5</c:v>
                      </c:pt>
                      <c:pt idx="44">
                        <c:v>7</c:v>
                      </c:pt>
                      <c:pt idx="45">
                        <c:v>6</c:v>
                      </c:pt>
                      <c:pt idx="46">
                        <c:v>5</c:v>
                      </c:pt>
                      <c:pt idx="47" formatCode="General">
                        <c:v>5</c:v>
                      </c:pt>
                      <c:pt idx="48" formatCode="General">
                        <c:v>5</c:v>
                      </c:pt>
                      <c:pt idx="49" formatCode="General">
                        <c:v>3</c:v>
                      </c:pt>
                      <c:pt idx="50" formatCode="General">
                        <c:v>2</c:v>
                      </c:pt>
                      <c:pt idx="51" formatCode="General">
                        <c:v>4</c:v>
                      </c:pt>
                      <c:pt idx="52" formatCode="General">
                        <c:v>4</c:v>
                      </c:pt>
                      <c:pt idx="53" formatCode="General">
                        <c:v>3</c:v>
                      </c:pt>
                      <c:pt idx="54" formatCode="General">
                        <c:v>3</c:v>
                      </c:pt>
                      <c:pt idx="55" formatCode="General">
                        <c:v>5</c:v>
                      </c:pt>
                      <c:pt idx="56" formatCode="General">
                        <c:v>3</c:v>
                      </c:pt>
                      <c:pt idx="57" formatCode="General">
                        <c:v>2</c:v>
                      </c:pt>
                      <c:pt idx="58" formatCode="General">
                        <c:v>3</c:v>
                      </c:pt>
                      <c:pt idx="59" formatCode="General">
                        <c:v>3</c:v>
                      </c:pt>
                      <c:pt idx="60" formatCode="General">
                        <c:v>5</c:v>
                      </c:pt>
                      <c:pt idx="61" formatCode="General">
                        <c:v>5</c:v>
                      </c:pt>
                      <c:pt idx="62" formatCode="General">
                        <c:v>6</c:v>
                      </c:pt>
                      <c:pt idx="63" formatCode="General">
                        <c:v>5</c:v>
                      </c:pt>
                      <c:pt idx="64" formatCode="General">
                        <c:v>7</c:v>
                      </c:pt>
                      <c:pt idx="65" formatCode="General">
                        <c:v>9</c:v>
                      </c:pt>
                      <c:pt idx="66" formatCode="General">
                        <c:v>6</c:v>
                      </c:pt>
                      <c:pt idx="67" formatCode="General">
                        <c:v>4</c:v>
                      </c:pt>
                      <c:pt idx="68" formatCode="General">
                        <c:v>3</c:v>
                      </c:pt>
                      <c:pt idx="69" formatCode="General">
                        <c:v>2</c:v>
                      </c:pt>
                      <c:pt idx="70" formatCode="General">
                        <c:v>2</c:v>
                      </c:pt>
                      <c:pt idx="71" formatCode="General">
                        <c:v>1</c:v>
                      </c:pt>
                      <c:pt idx="72" formatCode="General">
                        <c:v>1</c:v>
                      </c:pt>
                      <c:pt idx="73" formatCode="General">
                        <c:v>1</c:v>
                      </c:pt>
                      <c:pt idx="74" formatCode="General">
                        <c:v>2</c:v>
                      </c:pt>
                      <c:pt idx="75" formatCode="General">
                        <c:v>1</c:v>
                      </c:pt>
                      <c:pt idx="76" formatCode="General">
                        <c:v>0</c:v>
                      </c:pt>
                      <c:pt idx="77" formatCode="General">
                        <c:v>2</c:v>
                      </c:pt>
                      <c:pt idx="78" formatCode="General">
                        <c:v>5</c:v>
                      </c:pt>
                      <c:pt idx="79" formatCode="General">
                        <c:v>3</c:v>
                      </c:pt>
                      <c:pt idx="80" formatCode="General">
                        <c:v>7</c:v>
                      </c:pt>
                      <c:pt idx="81" formatCode="General">
                        <c:v>7</c:v>
                      </c:pt>
                      <c:pt idx="82" formatCode="General">
                        <c:v>8</c:v>
                      </c:pt>
                      <c:pt idx="83" formatCode="General">
                        <c:v>5</c:v>
                      </c:pt>
                      <c:pt idx="84" formatCode="General">
                        <c:v>5</c:v>
                      </c:pt>
                      <c:pt idx="85" formatCode="General">
                        <c:v>4</c:v>
                      </c:pt>
                      <c:pt idx="86" formatCode="General">
                        <c:v>3</c:v>
                      </c:pt>
                      <c:pt idx="87" formatCode="General">
                        <c:v>2</c:v>
                      </c:pt>
                      <c:pt idx="88" formatCode="General">
                        <c:v>3</c:v>
                      </c:pt>
                      <c:pt idx="89" formatCode="General">
                        <c:v>5</c:v>
                      </c:pt>
                      <c:pt idx="90" formatCode="General">
                        <c:v>5</c:v>
                      </c:pt>
                      <c:pt idx="91" formatCode="General">
                        <c:v>4</c:v>
                      </c:pt>
                    </c:numCache>
                  </c:numRef>
                </c:val>
                <c:extLst xmlns:c15="http://schemas.microsoft.com/office/drawing/2012/chart">
                  <c:ext xmlns:c16="http://schemas.microsoft.com/office/drawing/2014/chart" uri="{C3380CC4-5D6E-409C-BE32-E72D297353CC}">
                    <c16:uniqueId val="{00000056-705D-4F0A-A385-AB4DC8980013}"/>
                  </c:ext>
                </c:extLst>
              </c15:ser>
            </c15:filteredBarSeries>
            <c15:filteredBarSeries>
              <c15:ser>
                <c:idx val="86"/>
                <c:order val="86"/>
                <c:tx>
                  <c:strRef>
                    <c:extLst xmlns:c15="http://schemas.microsoft.com/office/drawing/2012/chart">
                      <c:ext xmlns:c15="http://schemas.microsoft.com/office/drawing/2012/chart" uri="{02D57815-91ED-43cb-92C2-25804820EDAC}">
                        <c15:formulaRef>
                          <c15:sqref>'Table for graphs 25-26'!$A$88</c15:sqref>
                        </c15:formulaRef>
                      </c:ext>
                    </c:extLst>
                    <c:strCache>
                      <c:ptCount val="1"/>
                      <c:pt idx="0">
                        <c:v>Skin - Reported Backlog Total</c:v>
                      </c:pt>
                    </c:strCache>
                  </c:strRef>
                </c:tx>
                <c:spPr>
                  <a:solidFill>
                    <a:schemeClr val="accent5">
                      <a:tint val="4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25-26'!$B$88:$DA$88</c15:sqref>
                        </c15:formulaRef>
                      </c:ext>
                    </c:extLst>
                    <c:numCache>
                      <c:formatCode>0</c:formatCode>
                      <c:ptCount val="104"/>
                      <c:pt idx="0">
                        <c:v>17</c:v>
                      </c:pt>
                      <c:pt idx="1">
                        <c:v>18</c:v>
                      </c:pt>
                      <c:pt idx="2">
                        <c:v>18</c:v>
                      </c:pt>
                      <c:pt idx="3">
                        <c:v>20</c:v>
                      </c:pt>
                      <c:pt idx="4">
                        <c:v>22</c:v>
                      </c:pt>
                      <c:pt idx="5">
                        <c:v>19</c:v>
                      </c:pt>
                      <c:pt idx="6">
                        <c:v>17</c:v>
                      </c:pt>
                      <c:pt idx="7">
                        <c:v>21</c:v>
                      </c:pt>
                      <c:pt idx="8">
                        <c:v>21</c:v>
                      </c:pt>
                      <c:pt idx="9">
                        <c:v>17</c:v>
                      </c:pt>
                      <c:pt idx="10">
                        <c:v>12</c:v>
                      </c:pt>
                      <c:pt idx="11">
                        <c:v>19</c:v>
                      </c:pt>
                      <c:pt idx="12">
                        <c:v>21</c:v>
                      </c:pt>
                      <c:pt idx="13">
                        <c:v>24</c:v>
                      </c:pt>
                      <c:pt idx="14">
                        <c:v>28</c:v>
                      </c:pt>
                      <c:pt idx="15">
                        <c:v>30</c:v>
                      </c:pt>
                      <c:pt idx="16">
                        <c:v>38</c:v>
                      </c:pt>
                      <c:pt idx="17">
                        <c:v>34</c:v>
                      </c:pt>
                      <c:pt idx="18">
                        <c:v>47</c:v>
                      </c:pt>
                      <c:pt idx="19">
                        <c:v>37</c:v>
                      </c:pt>
                      <c:pt idx="20">
                        <c:v>43</c:v>
                      </c:pt>
                      <c:pt idx="21">
                        <c:v>75</c:v>
                      </c:pt>
                      <c:pt idx="22">
                        <c:v>100</c:v>
                      </c:pt>
                      <c:pt idx="23">
                        <c:v>110</c:v>
                      </c:pt>
                      <c:pt idx="24">
                        <c:v>115</c:v>
                      </c:pt>
                      <c:pt idx="25">
                        <c:v>140</c:v>
                      </c:pt>
                      <c:pt idx="26">
                        <c:v>143</c:v>
                      </c:pt>
                      <c:pt idx="27">
                        <c:v>108</c:v>
                      </c:pt>
                      <c:pt idx="28">
                        <c:v>103</c:v>
                      </c:pt>
                      <c:pt idx="29">
                        <c:v>115</c:v>
                      </c:pt>
                      <c:pt idx="30">
                        <c:v>116</c:v>
                      </c:pt>
                      <c:pt idx="31">
                        <c:v>128</c:v>
                      </c:pt>
                      <c:pt idx="32">
                        <c:v>75</c:v>
                      </c:pt>
                      <c:pt idx="33">
                        <c:v>87</c:v>
                      </c:pt>
                      <c:pt idx="34">
                        <c:v>108</c:v>
                      </c:pt>
                      <c:pt idx="35">
                        <c:v>116</c:v>
                      </c:pt>
                      <c:pt idx="36">
                        <c:v>106</c:v>
                      </c:pt>
                      <c:pt idx="37">
                        <c:v>125</c:v>
                      </c:pt>
                      <c:pt idx="38">
                        <c:v>135</c:v>
                      </c:pt>
                      <c:pt idx="39">
                        <c:v>148</c:v>
                      </c:pt>
                      <c:pt idx="40">
                        <c:v>128</c:v>
                      </c:pt>
                      <c:pt idx="41">
                        <c:v>75</c:v>
                      </c:pt>
                      <c:pt idx="42">
                        <c:v>72</c:v>
                      </c:pt>
                      <c:pt idx="43">
                        <c:v>56</c:v>
                      </c:pt>
                      <c:pt idx="44">
                        <c:v>46</c:v>
                      </c:pt>
                      <c:pt idx="45">
                        <c:v>38</c:v>
                      </c:pt>
                      <c:pt idx="46">
                        <c:v>37</c:v>
                      </c:pt>
                      <c:pt idx="47" formatCode="General">
                        <c:v>35</c:v>
                      </c:pt>
                      <c:pt idx="48" formatCode="General">
                        <c:v>33</c:v>
                      </c:pt>
                      <c:pt idx="49" formatCode="General">
                        <c:v>34</c:v>
                      </c:pt>
                      <c:pt idx="50" formatCode="General">
                        <c:v>36</c:v>
                      </c:pt>
                      <c:pt idx="51" formatCode="General">
                        <c:v>37</c:v>
                      </c:pt>
                      <c:pt idx="52" formatCode="General">
                        <c:v>29</c:v>
                      </c:pt>
                      <c:pt idx="53" formatCode="General">
                        <c:v>33</c:v>
                      </c:pt>
                      <c:pt idx="54" formatCode="General">
                        <c:v>33</c:v>
                      </c:pt>
                      <c:pt idx="55" formatCode="General">
                        <c:v>74</c:v>
                      </c:pt>
                      <c:pt idx="56" formatCode="General">
                        <c:v>62</c:v>
                      </c:pt>
                      <c:pt idx="57" formatCode="General">
                        <c:v>42</c:v>
                      </c:pt>
                      <c:pt idx="58" formatCode="General">
                        <c:v>43</c:v>
                      </c:pt>
                      <c:pt idx="59" formatCode="General">
                        <c:v>40</c:v>
                      </c:pt>
                      <c:pt idx="60" formatCode="General">
                        <c:v>43</c:v>
                      </c:pt>
                      <c:pt idx="61" formatCode="General">
                        <c:v>38</c:v>
                      </c:pt>
                      <c:pt idx="62" formatCode="General">
                        <c:v>35</c:v>
                      </c:pt>
                      <c:pt idx="63" formatCode="General">
                        <c:v>36</c:v>
                      </c:pt>
                      <c:pt idx="64" formatCode="General">
                        <c:v>39</c:v>
                      </c:pt>
                      <c:pt idx="65" formatCode="General">
                        <c:v>45</c:v>
                      </c:pt>
                      <c:pt idx="66" formatCode="General">
                        <c:v>33</c:v>
                      </c:pt>
                      <c:pt idx="67" formatCode="General">
                        <c:v>37</c:v>
                      </c:pt>
                      <c:pt idx="68" formatCode="General">
                        <c:v>39</c:v>
                      </c:pt>
                      <c:pt idx="69" formatCode="General">
                        <c:v>52</c:v>
                      </c:pt>
                      <c:pt idx="70" formatCode="General">
                        <c:v>47</c:v>
                      </c:pt>
                      <c:pt idx="71" formatCode="General">
                        <c:v>56</c:v>
                      </c:pt>
                      <c:pt idx="72" formatCode="General">
                        <c:v>69</c:v>
                      </c:pt>
                      <c:pt idx="73" formatCode="General">
                        <c:v>91</c:v>
                      </c:pt>
                      <c:pt idx="74" formatCode="General">
                        <c:v>106</c:v>
                      </c:pt>
                      <c:pt idx="75" formatCode="General">
                        <c:v>106</c:v>
                      </c:pt>
                      <c:pt idx="76" formatCode="General">
                        <c:v>97</c:v>
                      </c:pt>
                      <c:pt idx="77" formatCode="General">
                        <c:v>83</c:v>
                      </c:pt>
                      <c:pt idx="78" formatCode="General">
                        <c:v>94</c:v>
                      </c:pt>
                      <c:pt idx="79" formatCode="General">
                        <c:v>76</c:v>
                      </c:pt>
                      <c:pt idx="80" formatCode="General">
                        <c:v>84</c:v>
                      </c:pt>
                      <c:pt idx="81" formatCode="General">
                        <c:v>75</c:v>
                      </c:pt>
                      <c:pt idx="82" formatCode="General">
                        <c:v>75</c:v>
                      </c:pt>
                      <c:pt idx="83" formatCode="General">
                        <c:v>69</c:v>
                      </c:pt>
                      <c:pt idx="84" formatCode="General">
                        <c:v>70</c:v>
                      </c:pt>
                      <c:pt idx="85" formatCode="General">
                        <c:v>54</c:v>
                      </c:pt>
                      <c:pt idx="86" formatCode="General">
                        <c:v>66</c:v>
                      </c:pt>
                      <c:pt idx="87" formatCode="General">
                        <c:v>61</c:v>
                      </c:pt>
                      <c:pt idx="88" formatCode="General">
                        <c:v>53</c:v>
                      </c:pt>
                      <c:pt idx="89" formatCode="General">
                        <c:v>54</c:v>
                      </c:pt>
                      <c:pt idx="90" formatCode="General">
                        <c:v>57</c:v>
                      </c:pt>
                      <c:pt idx="91" formatCode="General">
                        <c:v>60</c:v>
                      </c:pt>
                    </c:numCache>
                  </c:numRef>
                </c:val>
                <c:extLst xmlns:c15="http://schemas.microsoft.com/office/drawing/2012/chart">
                  <c:ext xmlns:c16="http://schemas.microsoft.com/office/drawing/2014/chart" uri="{C3380CC4-5D6E-409C-BE32-E72D297353CC}">
                    <c16:uniqueId val="{00000057-705D-4F0A-A385-AB4DC8980013}"/>
                  </c:ext>
                </c:extLst>
              </c15:ser>
            </c15:filteredBarSeries>
            <c15:filteredBarSeries>
              <c15:ser>
                <c:idx val="87"/>
                <c:order val="87"/>
                <c:tx>
                  <c:strRef>
                    <c:extLst xmlns:c15="http://schemas.microsoft.com/office/drawing/2012/chart">
                      <c:ext xmlns:c15="http://schemas.microsoft.com/office/drawing/2012/chart" uri="{02D57815-91ED-43cb-92C2-25804820EDAC}">
                        <c15:formulaRef>
                          <c15:sqref>'Table for graphs 25-26'!$A$89</c15:sqref>
                        </c15:formulaRef>
                      </c:ext>
                    </c:extLst>
                    <c:strCache>
                      <c:ptCount val="1"/>
                      <c:pt idx="0">
                        <c:v>Upper Gastrointestinal - Reported Backlog Total</c:v>
                      </c:pt>
                    </c:strCache>
                  </c:strRef>
                </c:tx>
                <c:spPr>
                  <a:solidFill>
                    <a:schemeClr val="accent5">
                      <a:tint val="4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25-26'!$B$89:$DA$89</c15:sqref>
                        </c15:formulaRef>
                      </c:ext>
                    </c:extLst>
                    <c:numCache>
                      <c:formatCode>0</c:formatCode>
                      <c:ptCount val="104"/>
                      <c:pt idx="0">
                        <c:v>15</c:v>
                      </c:pt>
                      <c:pt idx="1">
                        <c:v>18</c:v>
                      </c:pt>
                      <c:pt idx="2">
                        <c:v>20</c:v>
                      </c:pt>
                      <c:pt idx="3">
                        <c:v>24</c:v>
                      </c:pt>
                      <c:pt idx="4">
                        <c:v>24</c:v>
                      </c:pt>
                      <c:pt idx="5">
                        <c:v>25</c:v>
                      </c:pt>
                      <c:pt idx="6">
                        <c:v>22</c:v>
                      </c:pt>
                      <c:pt idx="7">
                        <c:v>20</c:v>
                      </c:pt>
                      <c:pt idx="8">
                        <c:v>17</c:v>
                      </c:pt>
                      <c:pt idx="9">
                        <c:v>15</c:v>
                      </c:pt>
                      <c:pt idx="10">
                        <c:v>14</c:v>
                      </c:pt>
                      <c:pt idx="11">
                        <c:v>16</c:v>
                      </c:pt>
                      <c:pt idx="12">
                        <c:v>20</c:v>
                      </c:pt>
                      <c:pt idx="13">
                        <c:v>18</c:v>
                      </c:pt>
                      <c:pt idx="14">
                        <c:v>20</c:v>
                      </c:pt>
                      <c:pt idx="15">
                        <c:v>18</c:v>
                      </c:pt>
                      <c:pt idx="16">
                        <c:v>19</c:v>
                      </c:pt>
                      <c:pt idx="17">
                        <c:v>19</c:v>
                      </c:pt>
                      <c:pt idx="18">
                        <c:v>18</c:v>
                      </c:pt>
                      <c:pt idx="19">
                        <c:v>24</c:v>
                      </c:pt>
                      <c:pt idx="20">
                        <c:v>21</c:v>
                      </c:pt>
                      <c:pt idx="21">
                        <c:v>23</c:v>
                      </c:pt>
                      <c:pt idx="22">
                        <c:v>22</c:v>
                      </c:pt>
                      <c:pt idx="23">
                        <c:v>31</c:v>
                      </c:pt>
                      <c:pt idx="24">
                        <c:v>27</c:v>
                      </c:pt>
                      <c:pt idx="25">
                        <c:v>22</c:v>
                      </c:pt>
                      <c:pt idx="26">
                        <c:v>24</c:v>
                      </c:pt>
                      <c:pt idx="27">
                        <c:v>24</c:v>
                      </c:pt>
                      <c:pt idx="28">
                        <c:v>25</c:v>
                      </c:pt>
                      <c:pt idx="29">
                        <c:v>26</c:v>
                      </c:pt>
                      <c:pt idx="30">
                        <c:v>22</c:v>
                      </c:pt>
                      <c:pt idx="31">
                        <c:v>18</c:v>
                      </c:pt>
                      <c:pt idx="32">
                        <c:v>22</c:v>
                      </c:pt>
                      <c:pt idx="33">
                        <c:v>25</c:v>
                      </c:pt>
                      <c:pt idx="34">
                        <c:v>23</c:v>
                      </c:pt>
                      <c:pt idx="35">
                        <c:v>28</c:v>
                      </c:pt>
                      <c:pt idx="36">
                        <c:v>24</c:v>
                      </c:pt>
                      <c:pt idx="37">
                        <c:v>31</c:v>
                      </c:pt>
                      <c:pt idx="38">
                        <c:v>33</c:v>
                      </c:pt>
                      <c:pt idx="39">
                        <c:v>34</c:v>
                      </c:pt>
                      <c:pt idx="40">
                        <c:v>25</c:v>
                      </c:pt>
                      <c:pt idx="41">
                        <c:v>23</c:v>
                      </c:pt>
                      <c:pt idx="42">
                        <c:v>23</c:v>
                      </c:pt>
                      <c:pt idx="43">
                        <c:v>26</c:v>
                      </c:pt>
                      <c:pt idx="44">
                        <c:v>28</c:v>
                      </c:pt>
                      <c:pt idx="45">
                        <c:v>26</c:v>
                      </c:pt>
                      <c:pt idx="46">
                        <c:v>30</c:v>
                      </c:pt>
                      <c:pt idx="47" formatCode="General">
                        <c:v>28</c:v>
                      </c:pt>
                      <c:pt idx="48" formatCode="General">
                        <c:v>23</c:v>
                      </c:pt>
                      <c:pt idx="49" formatCode="General">
                        <c:v>20</c:v>
                      </c:pt>
                      <c:pt idx="50" formatCode="General">
                        <c:v>16</c:v>
                      </c:pt>
                      <c:pt idx="51" formatCode="General">
                        <c:v>17</c:v>
                      </c:pt>
                      <c:pt idx="52" formatCode="General">
                        <c:v>17</c:v>
                      </c:pt>
                      <c:pt idx="53" formatCode="General">
                        <c:v>14</c:v>
                      </c:pt>
                      <c:pt idx="54" formatCode="General">
                        <c:v>21</c:v>
                      </c:pt>
                      <c:pt idx="55" formatCode="General">
                        <c:v>21</c:v>
                      </c:pt>
                      <c:pt idx="56" formatCode="General">
                        <c:v>19</c:v>
                      </c:pt>
                      <c:pt idx="57" formatCode="General">
                        <c:v>23</c:v>
                      </c:pt>
                      <c:pt idx="58" formatCode="General">
                        <c:v>17</c:v>
                      </c:pt>
                      <c:pt idx="59" formatCode="General">
                        <c:v>17</c:v>
                      </c:pt>
                      <c:pt idx="60" formatCode="General">
                        <c:v>19</c:v>
                      </c:pt>
                      <c:pt idx="61" formatCode="General">
                        <c:v>19</c:v>
                      </c:pt>
                      <c:pt idx="62" formatCode="General">
                        <c:v>16</c:v>
                      </c:pt>
                      <c:pt idx="63" formatCode="General">
                        <c:v>20</c:v>
                      </c:pt>
                      <c:pt idx="64" formatCode="General">
                        <c:v>18</c:v>
                      </c:pt>
                      <c:pt idx="65" formatCode="General">
                        <c:v>16</c:v>
                      </c:pt>
                      <c:pt idx="66" formatCode="General">
                        <c:v>17</c:v>
                      </c:pt>
                      <c:pt idx="67" formatCode="General">
                        <c:v>11</c:v>
                      </c:pt>
                      <c:pt idx="68" formatCode="General">
                        <c:v>15</c:v>
                      </c:pt>
                      <c:pt idx="69" formatCode="General">
                        <c:v>18</c:v>
                      </c:pt>
                      <c:pt idx="70" formatCode="General">
                        <c:v>25</c:v>
                      </c:pt>
                      <c:pt idx="71" formatCode="General">
                        <c:v>31</c:v>
                      </c:pt>
                      <c:pt idx="72" formatCode="General">
                        <c:v>27</c:v>
                      </c:pt>
                      <c:pt idx="73" formatCode="General">
                        <c:v>37</c:v>
                      </c:pt>
                      <c:pt idx="74" formatCode="General">
                        <c:v>32</c:v>
                      </c:pt>
                      <c:pt idx="75" formatCode="General">
                        <c:v>28</c:v>
                      </c:pt>
                      <c:pt idx="76" formatCode="General">
                        <c:v>29</c:v>
                      </c:pt>
                      <c:pt idx="77" formatCode="General">
                        <c:v>25</c:v>
                      </c:pt>
                      <c:pt idx="78" formatCode="General">
                        <c:v>20</c:v>
                      </c:pt>
                      <c:pt idx="79" formatCode="General">
                        <c:v>24</c:v>
                      </c:pt>
                      <c:pt idx="80" formatCode="General">
                        <c:v>22</c:v>
                      </c:pt>
                      <c:pt idx="81" formatCode="General">
                        <c:v>23</c:v>
                      </c:pt>
                      <c:pt idx="82" formatCode="General">
                        <c:v>24</c:v>
                      </c:pt>
                      <c:pt idx="83" formatCode="General">
                        <c:v>21</c:v>
                      </c:pt>
                      <c:pt idx="84" formatCode="General">
                        <c:v>20</c:v>
                      </c:pt>
                      <c:pt idx="85" formatCode="General">
                        <c:v>17</c:v>
                      </c:pt>
                      <c:pt idx="86" formatCode="General">
                        <c:v>12</c:v>
                      </c:pt>
                      <c:pt idx="87" formatCode="General">
                        <c:v>18</c:v>
                      </c:pt>
                      <c:pt idx="88" formatCode="General">
                        <c:v>26</c:v>
                      </c:pt>
                      <c:pt idx="89" formatCode="General">
                        <c:v>24</c:v>
                      </c:pt>
                      <c:pt idx="90" formatCode="General">
                        <c:v>28</c:v>
                      </c:pt>
                      <c:pt idx="91" formatCode="General">
                        <c:v>29</c:v>
                      </c:pt>
                    </c:numCache>
                  </c:numRef>
                </c:val>
                <c:extLst xmlns:c15="http://schemas.microsoft.com/office/drawing/2012/chart">
                  <c:ext xmlns:c16="http://schemas.microsoft.com/office/drawing/2014/chart" uri="{C3380CC4-5D6E-409C-BE32-E72D297353CC}">
                    <c16:uniqueId val="{00000058-705D-4F0A-A385-AB4DC8980013}"/>
                  </c:ext>
                </c:extLst>
              </c15:ser>
            </c15:filteredBarSeries>
            <c15:filteredBarSeries>
              <c15:ser>
                <c:idx val="88"/>
                <c:order val="88"/>
                <c:tx>
                  <c:strRef>
                    <c:extLst xmlns:c15="http://schemas.microsoft.com/office/drawing/2012/chart">
                      <c:ext xmlns:c15="http://schemas.microsoft.com/office/drawing/2012/chart" uri="{02D57815-91ED-43cb-92C2-25804820EDAC}">
                        <c15:formulaRef>
                          <c15:sqref>'Table for graphs 25-26'!$A$90</c15:sqref>
                        </c15:formulaRef>
                      </c:ext>
                    </c:extLst>
                    <c:strCache>
                      <c:ptCount val="1"/>
                      <c:pt idx="0">
                        <c:v>Urological - Reported Backlog Total</c:v>
                      </c:pt>
                    </c:strCache>
                  </c:strRef>
                </c:tx>
                <c:spPr>
                  <a:solidFill>
                    <a:schemeClr val="accent5">
                      <a:tint val="3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25-26'!$B$90:$DA$90</c15:sqref>
                        </c15:formulaRef>
                      </c:ext>
                    </c:extLst>
                    <c:numCache>
                      <c:formatCode>0</c:formatCode>
                      <c:ptCount val="104"/>
                      <c:pt idx="0">
                        <c:v>50</c:v>
                      </c:pt>
                      <c:pt idx="1">
                        <c:v>42</c:v>
                      </c:pt>
                      <c:pt idx="2">
                        <c:v>39</c:v>
                      </c:pt>
                      <c:pt idx="3">
                        <c:v>36</c:v>
                      </c:pt>
                      <c:pt idx="4">
                        <c:v>41</c:v>
                      </c:pt>
                      <c:pt idx="5">
                        <c:v>43</c:v>
                      </c:pt>
                      <c:pt idx="6">
                        <c:v>40</c:v>
                      </c:pt>
                      <c:pt idx="7">
                        <c:v>43</c:v>
                      </c:pt>
                      <c:pt idx="8">
                        <c:v>43</c:v>
                      </c:pt>
                      <c:pt idx="9">
                        <c:v>48</c:v>
                      </c:pt>
                      <c:pt idx="10">
                        <c:v>40</c:v>
                      </c:pt>
                      <c:pt idx="11">
                        <c:v>33</c:v>
                      </c:pt>
                      <c:pt idx="12">
                        <c:v>35</c:v>
                      </c:pt>
                      <c:pt idx="13">
                        <c:v>36</c:v>
                      </c:pt>
                      <c:pt idx="14">
                        <c:v>31</c:v>
                      </c:pt>
                      <c:pt idx="15">
                        <c:v>33</c:v>
                      </c:pt>
                      <c:pt idx="16">
                        <c:v>38</c:v>
                      </c:pt>
                      <c:pt idx="17">
                        <c:v>34</c:v>
                      </c:pt>
                      <c:pt idx="18">
                        <c:v>33</c:v>
                      </c:pt>
                      <c:pt idx="19">
                        <c:v>32</c:v>
                      </c:pt>
                      <c:pt idx="20">
                        <c:v>39</c:v>
                      </c:pt>
                      <c:pt idx="21">
                        <c:v>43</c:v>
                      </c:pt>
                      <c:pt idx="22">
                        <c:v>36</c:v>
                      </c:pt>
                      <c:pt idx="23">
                        <c:v>38</c:v>
                      </c:pt>
                      <c:pt idx="24">
                        <c:v>45</c:v>
                      </c:pt>
                      <c:pt idx="25">
                        <c:v>46</c:v>
                      </c:pt>
                      <c:pt idx="26">
                        <c:v>38</c:v>
                      </c:pt>
                      <c:pt idx="27">
                        <c:v>31</c:v>
                      </c:pt>
                      <c:pt idx="28">
                        <c:v>29</c:v>
                      </c:pt>
                      <c:pt idx="29">
                        <c:v>32</c:v>
                      </c:pt>
                      <c:pt idx="30">
                        <c:v>30</c:v>
                      </c:pt>
                      <c:pt idx="31">
                        <c:v>27</c:v>
                      </c:pt>
                      <c:pt idx="32">
                        <c:v>29</c:v>
                      </c:pt>
                      <c:pt idx="33">
                        <c:v>29</c:v>
                      </c:pt>
                      <c:pt idx="34">
                        <c:v>29</c:v>
                      </c:pt>
                      <c:pt idx="35">
                        <c:v>29</c:v>
                      </c:pt>
                      <c:pt idx="36">
                        <c:v>24</c:v>
                      </c:pt>
                      <c:pt idx="37">
                        <c:v>26</c:v>
                      </c:pt>
                      <c:pt idx="38">
                        <c:v>32</c:v>
                      </c:pt>
                      <c:pt idx="39">
                        <c:v>36</c:v>
                      </c:pt>
                      <c:pt idx="40">
                        <c:v>41</c:v>
                      </c:pt>
                      <c:pt idx="41">
                        <c:v>38</c:v>
                      </c:pt>
                      <c:pt idx="42">
                        <c:v>42</c:v>
                      </c:pt>
                      <c:pt idx="43">
                        <c:v>39</c:v>
                      </c:pt>
                      <c:pt idx="44">
                        <c:v>36</c:v>
                      </c:pt>
                      <c:pt idx="45">
                        <c:v>43</c:v>
                      </c:pt>
                      <c:pt idx="46">
                        <c:v>42</c:v>
                      </c:pt>
                      <c:pt idx="47" formatCode="General">
                        <c:v>37</c:v>
                      </c:pt>
                      <c:pt idx="48" formatCode="General">
                        <c:v>32</c:v>
                      </c:pt>
                      <c:pt idx="49" formatCode="General">
                        <c:v>33</c:v>
                      </c:pt>
                      <c:pt idx="50" formatCode="General">
                        <c:v>34</c:v>
                      </c:pt>
                      <c:pt idx="51" formatCode="General">
                        <c:v>35</c:v>
                      </c:pt>
                      <c:pt idx="52" formatCode="General">
                        <c:v>30</c:v>
                      </c:pt>
                      <c:pt idx="53" formatCode="General">
                        <c:v>38</c:v>
                      </c:pt>
                      <c:pt idx="54" formatCode="General">
                        <c:v>46</c:v>
                      </c:pt>
                      <c:pt idx="55" formatCode="General">
                        <c:v>52</c:v>
                      </c:pt>
                      <c:pt idx="56" formatCode="General">
                        <c:v>52</c:v>
                      </c:pt>
                      <c:pt idx="57" formatCode="General">
                        <c:v>48</c:v>
                      </c:pt>
                      <c:pt idx="58" formatCode="General">
                        <c:v>61</c:v>
                      </c:pt>
                      <c:pt idx="59" formatCode="General">
                        <c:v>69</c:v>
                      </c:pt>
                      <c:pt idx="60" formatCode="General">
                        <c:v>54</c:v>
                      </c:pt>
                      <c:pt idx="61" formatCode="General">
                        <c:v>54</c:v>
                      </c:pt>
                      <c:pt idx="62" formatCode="General">
                        <c:v>51</c:v>
                      </c:pt>
                      <c:pt idx="63" formatCode="General">
                        <c:v>54</c:v>
                      </c:pt>
                      <c:pt idx="64" formatCode="General">
                        <c:v>59</c:v>
                      </c:pt>
                      <c:pt idx="65" formatCode="General">
                        <c:v>57</c:v>
                      </c:pt>
                      <c:pt idx="66" formatCode="General">
                        <c:v>53</c:v>
                      </c:pt>
                      <c:pt idx="67" formatCode="General">
                        <c:v>50</c:v>
                      </c:pt>
                      <c:pt idx="68" formatCode="General">
                        <c:v>51</c:v>
                      </c:pt>
                      <c:pt idx="69" formatCode="General">
                        <c:v>55</c:v>
                      </c:pt>
                      <c:pt idx="70" formatCode="General">
                        <c:v>55</c:v>
                      </c:pt>
                      <c:pt idx="71" formatCode="General">
                        <c:v>51</c:v>
                      </c:pt>
                      <c:pt idx="72" formatCode="General">
                        <c:v>50</c:v>
                      </c:pt>
                      <c:pt idx="73" formatCode="General">
                        <c:v>48</c:v>
                      </c:pt>
                      <c:pt idx="74" formatCode="General">
                        <c:v>55</c:v>
                      </c:pt>
                      <c:pt idx="75" formatCode="General">
                        <c:v>57</c:v>
                      </c:pt>
                      <c:pt idx="76" formatCode="General">
                        <c:v>58</c:v>
                      </c:pt>
                      <c:pt idx="77" formatCode="General">
                        <c:v>52</c:v>
                      </c:pt>
                      <c:pt idx="78" formatCode="General">
                        <c:v>53</c:v>
                      </c:pt>
                      <c:pt idx="79" formatCode="General">
                        <c:v>60</c:v>
                      </c:pt>
                      <c:pt idx="80" formatCode="General">
                        <c:v>55</c:v>
                      </c:pt>
                      <c:pt idx="81" formatCode="General">
                        <c:v>62</c:v>
                      </c:pt>
                      <c:pt idx="82" formatCode="General">
                        <c:v>62</c:v>
                      </c:pt>
                      <c:pt idx="83" formatCode="General">
                        <c:v>59</c:v>
                      </c:pt>
                      <c:pt idx="84" formatCode="General">
                        <c:v>50</c:v>
                      </c:pt>
                      <c:pt idx="85" formatCode="General">
                        <c:v>52</c:v>
                      </c:pt>
                      <c:pt idx="86" formatCode="General">
                        <c:v>51</c:v>
                      </c:pt>
                      <c:pt idx="87" formatCode="General">
                        <c:v>45</c:v>
                      </c:pt>
                      <c:pt idx="88" formatCode="General">
                        <c:v>51</c:v>
                      </c:pt>
                      <c:pt idx="89" formatCode="General">
                        <c:v>51</c:v>
                      </c:pt>
                      <c:pt idx="90" formatCode="General">
                        <c:v>60</c:v>
                      </c:pt>
                      <c:pt idx="91" formatCode="General">
                        <c:v>60</c:v>
                      </c:pt>
                    </c:numCache>
                  </c:numRef>
                </c:val>
                <c:extLst xmlns:c15="http://schemas.microsoft.com/office/drawing/2012/chart">
                  <c:ext xmlns:c16="http://schemas.microsoft.com/office/drawing/2014/chart" uri="{C3380CC4-5D6E-409C-BE32-E72D297353CC}">
                    <c16:uniqueId val="{00000059-705D-4F0A-A385-AB4DC8980013}"/>
                  </c:ext>
                </c:extLst>
              </c15:ser>
            </c15:filteredBarSeries>
            <c15:filteredBarSeries>
              <c15:ser>
                <c:idx val="90"/>
                <c:order val="90"/>
                <c:tx>
                  <c:strRef>
                    <c:extLst xmlns:c15="http://schemas.microsoft.com/office/drawing/2012/chart">
                      <c:ext xmlns:c15="http://schemas.microsoft.com/office/drawing/2012/chart" uri="{02D57815-91ED-43cb-92C2-25804820EDAC}">
                        <c15:formulaRef>
                          <c15:sqref>'Table for graphs 25-26'!$A$92</c15:sqref>
                        </c15:formulaRef>
                      </c:ext>
                    </c:extLst>
                    <c:strCache>
                      <c:ptCount val="1"/>
                      <c:pt idx="0">
                        <c:v>Difference (Trajectory to reported)</c:v>
                      </c:pt>
                    </c:strCache>
                  </c:strRef>
                </c:tx>
                <c:spPr>
                  <a:solidFill>
                    <a:schemeClr val="accent5">
                      <a:tint val="3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25-26'!$B$92:$DA$92</c15:sqref>
                        </c15:formulaRef>
                      </c:ext>
                    </c:extLst>
                    <c:numCache>
                      <c:formatCode>0</c:formatCode>
                      <c:ptCount val="104"/>
                      <c:pt idx="0">
                        <c:v>203</c:v>
                      </c:pt>
                      <c:pt idx="1">
                        <c:v>208</c:v>
                      </c:pt>
                      <c:pt idx="2">
                        <c:v>210</c:v>
                      </c:pt>
                      <c:pt idx="3">
                        <c:v>202</c:v>
                      </c:pt>
                      <c:pt idx="4">
                        <c:v>229</c:v>
                      </c:pt>
                      <c:pt idx="5">
                        <c:v>246</c:v>
                      </c:pt>
                      <c:pt idx="6">
                        <c:v>220</c:v>
                      </c:pt>
                      <c:pt idx="7">
                        <c:v>244</c:v>
                      </c:pt>
                      <c:pt idx="8">
                        <c:v>237</c:v>
                      </c:pt>
                      <c:pt idx="9">
                        <c:v>240</c:v>
                      </c:pt>
                      <c:pt idx="10">
                        <c:v>219</c:v>
                      </c:pt>
                      <c:pt idx="11">
                        <c:v>227</c:v>
                      </c:pt>
                      <c:pt idx="12">
                        <c:v>229</c:v>
                      </c:pt>
                      <c:pt idx="13">
                        <c:v>245</c:v>
                      </c:pt>
                      <c:pt idx="14">
                        <c:v>249</c:v>
                      </c:pt>
                      <c:pt idx="15">
                        <c:v>247</c:v>
                      </c:pt>
                      <c:pt idx="16">
                        <c:v>273</c:v>
                      </c:pt>
                      <c:pt idx="17">
                        <c:v>248</c:v>
                      </c:pt>
                      <c:pt idx="18">
                        <c:v>257</c:v>
                      </c:pt>
                      <c:pt idx="19">
                        <c:v>258</c:v>
                      </c:pt>
                      <c:pt idx="20">
                        <c:v>272</c:v>
                      </c:pt>
                      <c:pt idx="21">
                        <c:v>305</c:v>
                      </c:pt>
                      <c:pt idx="22">
                        <c:v>312</c:v>
                      </c:pt>
                      <c:pt idx="23">
                        <c:v>331</c:v>
                      </c:pt>
                      <c:pt idx="24">
                        <c:v>331</c:v>
                      </c:pt>
                      <c:pt idx="25">
                        <c:v>340</c:v>
                      </c:pt>
                      <c:pt idx="26">
                        <c:v>334</c:v>
                      </c:pt>
                      <c:pt idx="27">
                        <c:v>290</c:v>
                      </c:pt>
                      <c:pt idx="28">
                        <c:v>285</c:v>
                      </c:pt>
                      <c:pt idx="29">
                        <c:v>322</c:v>
                      </c:pt>
                      <c:pt idx="30">
                        <c:v>304</c:v>
                      </c:pt>
                      <c:pt idx="31">
                        <c:v>299</c:v>
                      </c:pt>
                      <c:pt idx="32">
                        <c:v>239</c:v>
                      </c:pt>
                      <c:pt idx="33">
                        <c:v>255</c:v>
                      </c:pt>
                      <c:pt idx="34">
                        <c:v>266</c:v>
                      </c:pt>
                      <c:pt idx="35">
                        <c:v>280</c:v>
                      </c:pt>
                      <c:pt idx="36">
                        <c:v>260</c:v>
                      </c:pt>
                      <c:pt idx="37">
                        <c:v>297</c:v>
                      </c:pt>
                      <c:pt idx="38">
                        <c:v>339</c:v>
                      </c:pt>
                      <c:pt idx="39">
                        <c:v>361</c:v>
                      </c:pt>
                      <c:pt idx="40">
                        <c:v>336</c:v>
                      </c:pt>
                      <c:pt idx="41">
                        <c:v>279</c:v>
                      </c:pt>
                      <c:pt idx="42">
                        <c:v>272</c:v>
                      </c:pt>
                      <c:pt idx="43">
                        <c:v>248</c:v>
                      </c:pt>
                      <c:pt idx="44">
                        <c:v>233</c:v>
                      </c:pt>
                      <c:pt idx="45">
                        <c:v>224</c:v>
                      </c:pt>
                      <c:pt idx="46">
                        <c:v>227</c:v>
                      </c:pt>
                      <c:pt idx="47">
                        <c:v>203</c:v>
                      </c:pt>
                      <c:pt idx="48">
                        <c:v>192</c:v>
                      </c:pt>
                      <c:pt idx="49">
                        <c:v>195</c:v>
                      </c:pt>
                      <c:pt idx="50">
                        <c:v>193</c:v>
                      </c:pt>
                      <c:pt idx="51">
                        <c:v>206</c:v>
                      </c:pt>
                      <c:pt idx="52">
                        <c:v>16.940425000000005</c:v>
                      </c:pt>
                      <c:pt idx="53">
                        <c:v>29.590821000000005</c:v>
                      </c:pt>
                      <c:pt idx="54">
                        <c:v>60.656118499999991</c:v>
                      </c:pt>
                      <c:pt idx="55">
                        <c:v>134.15757612499999</c:v>
                      </c:pt>
                      <c:pt idx="56">
                        <c:v>119.381605275</c:v>
                      </c:pt>
                      <c:pt idx="57">
                        <c:v>102.17439686874999</c:v>
                      </c:pt>
                      <c:pt idx="58">
                        <c:v>122.09238051874999</c:v>
                      </c:pt>
                      <c:pt idx="59">
                        <c:v>129.06678334718748</c:v>
                      </c:pt>
                      <c:pt idx="60">
                        <c:v>108.26079909846874</c:v>
                      </c:pt>
                      <c:pt idx="61">
                        <c:v>94.634622486503105</c:v>
                      </c:pt>
                      <c:pt idx="62">
                        <c:v>100.39499940115343</c:v>
                      </c:pt>
                      <c:pt idx="63">
                        <c:v>88.376056775439508</c:v>
                      </c:pt>
                      <c:pt idx="64">
                        <c:v>100.45073149740045</c:v>
                      </c:pt>
                      <c:pt idx="65">
                        <c:v>117.22460649740046</c:v>
                      </c:pt>
                      <c:pt idx="66">
                        <c:v>94.343990614720639</c:v>
                      </c:pt>
                      <c:pt idx="67">
                        <c:v>98.225006205424847</c:v>
                      </c:pt>
                      <c:pt idx="68">
                        <c:v>88.453204975944658</c:v>
                      </c:pt>
                      <c:pt idx="69">
                        <c:v>100.63158697380322</c:v>
                      </c:pt>
                      <c:pt idx="70">
                        <c:v>92.581754857751861</c:v>
                      </c:pt>
                      <c:pt idx="71">
                        <c:v>108.88825958939643</c:v>
                      </c:pt>
                      <c:pt idx="72">
                        <c:v>105.16932755810097</c:v>
                      </c:pt>
                      <c:pt idx="73">
                        <c:v>118.93049701647516</c:v>
                      </c:pt>
                      <c:pt idx="74">
                        <c:v>160.38793856870967</c:v>
                      </c:pt>
                      <c:pt idx="75">
                        <c:v>169.70742787205336</c:v>
                      </c:pt>
                      <c:pt idx="76">
                        <c:v>179.74953888436562</c:v>
                      </c:pt>
                      <c:pt idx="77">
                        <c:v>164.78129429002729</c:v>
                      </c:pt>
                      <c:pt idx="78">
                        <c:v>179.43863689836255</c:v>
                      </c:pt>
                      <c:pt idx="79">
                        <c:v>201.0884641227625</c:v>
                      </c:pt>
                      <c:pt idx="80">
                        <c:v>205.36568610520595</c:v>
                      </c:pt>
                      <c:pt idx="81">
                        <c:v>210.45668361171332</c:v>
                      </c:pt>
                      <c:pt idx="82">
                        <c:v>200.78480221247113</c:v>
                      </c:pt>
                      <c:pt idx="83">
                        <c:v>188.50214917546592</c:v>
                      </c:pt>
                      <c:pt idx="84">
                        <c:v>178.49164523558204</c:v>
                      </c:pt>
                      <c:pt idx="85">
                        <c:v>170.56666380051149</c:v>
                      </c:pt>
                      <c:pt idx="86">
                        <c:v>184.42351890487851</c:v>
                      </c:pt>
                      <c:pt idx="87">
                        <c:v>180.56867117105338</c:v>
                      </c:pt>
                      <c:pt idx="88">
                        <c:v>178.68740104697395</c:v>
                      </c:pt>
                      <c:pt idx="89">
                        <c:v>152.39142905769228</c:v>
                      </c:pt>
                      <c:pt idx="90">
                        <c:v>180.93519245899822</c:v>
                      </c:pt>
                      <c:pt idx="91">
                        <c:v>216.37422721812527</c:v>
                      </c:pt>
                    </c:numCache>
                  </c:numRef>
                </c:val>
                <c:extLst xmlns:c15="http://schemas.microsoft.com/office/drawing/2012/chart">
                  <c:ext xmlns:c16="http://schemas.microsoft.com/office/drawing/2014/chart" uri="{C3380CC4-5D6E-409C-BE32-E72D297353CC}">
                    <c16:uniqueId val="{0000005A-705D-4F0A-A385-AB4DC8980013}"/>
                  </c:ext>
                </c:extLst>
              </c15:ser>
            </c15:filteredBarSeries>
            <c15:filteredBarSeries>
              <c15:ser>
                <c:idx val="91"/>
                <c:order val="91"/>
                <c:tx>
                  <c:strRef>
                    <c:extLst xmlns:c15="http://schemas.microsoft.com/office/drawing/2012/chart">
                      <c:ext xmlns:c15="http://schemas.microsoft.com/office/drawing/2012/chart" uri="{02D57815-91ED-43cb-92C2-25804820EDAC}">
                        <c15:formulaRef>
                          <c15:sqref>'Table for graphs 25-26'!$A$93</c15:sqref>
                        </c15:formulaRef>
                      </c:ext>
                    </c:extLst>
                    <c:strCache>
                      <c:ptCount val="1"/>
                      <c:pt idx="0">
                        <c:v>% Difference (Trajectory to Reported)</c:v>
                      </c:pt>
                    </c:strCache>
                  </c:strRef>
                </c:tx>
                <c:spPr>
                  <a:solidFill>
                    <a:schemeClr val="accent5">
                      <a:tint val="3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25-26'!$B$93:$DA$93</c15:sqref>
                        </c15:formulaRef>
                      </c:ext>
                    </c:extLst>
                    <c:numCache>
                      <c:formatCode>0%</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9.4607758339647602E-2</c:v>
                      </c:pt>
                      <c:pt idx="53">
                        <c:v>0.16679419389004674</c:v>
                      </c:pt>
                      <c:pt idx="54">
                        <c:v>0.34791079548151499</c:v>
                      </c:pt>
                      <c:pt idx="55">
                        <c:v>0.78527085417120301</c:v>
                      </c:pt>
                      <c:pt idx="56">
                        <c:v>0.7208233449746112</c:v>
                      </c:pt>
                      <c:pt idx="57">
                        <c:v>0.62750817379985102</c:v>
                      </c:pt>
                      <c:pt idx="58">
                        <c:v>0.74945776574190448</c:v>
                      </c:pt>
                      <c:pt idx="59">
                        <c:v>0.80198970747989373</c:v>
                      </c:pt>
                      <c:pt idx="60">
                        <c:v>0.66524106360811119</c:v>
                      </c:pt>
                      <c:pt idx="61">
                        <c:v>0.56883603969116459</c:v>
                      </c:pt>
                      <c:pt idx="62">
                        <c:v>0.61364260892806244</c:v>
                      </c:pt>
                      <c:pt idx="63">
                        <c:v>0.55714197351863481</c:v>
                      </c:pt>
                      <c:pt idx="64">
                        <c:v>0.65848058455743241</c:v>
                      </c:pt>
                      <c:pt idx="65">
                        <c:v>0.7525232571179109</c:v>
                      </c:pt>
                      <c:pt idx="66">
                        <c:v>0.60610567486155087</c:v>
                      </c:pt>
                      <c:pt idx="67">
                        <c:v>0.62653490730881922</c:v>
                      </c:pt>
                      <c:pt idx="68">
                        <c:v>0.54417071073504986</c:v>
                      </c:pt>
                      <c:pt idx="69">
                        <c:v>0.57712050724854924</c:v>
                      </c:pt>
                      <c:pt idx="70">
                        <c:v>0.5160108147549336</c:v>
                      </c:pt>
                      <c:pt idx="71">
                        <c:v>0.60455947702888302</c:v>
                      </c:pt>
                      <c:pt idx="72">
                        <c:v>0.55401651485109649</c:v>
                      </c:pt>
                      <c:pt idx="73">
                        <c:v>0.58279407396840077</c:v>
                      </c:pt>
                      <c:pt idx="74">
                        <c:v>0.82414182034311467</c:v>
                      </c:pt>
                      <c:pt idx="75">
                        <c:v>0.90610869370793734</c:v>
                      </c:pt>
                      <c:pt idx="76">
                        <c:v>0.99171907082591526</c:v>
                      </c:pt>
                      <c:pt idx="77">
                        <c:v>0.99135228845751278</c:v>
                      </c:pt>
                      <c:pt idx="78">
                        <c:v>1.0970722760904048</c:v>
                      </c:pt>
                      <c:pt idx="79">
                        <c:v>1.265411368738564</c:v>
                      </c:pt>
                      <c:pt idx="80">
                        <c:v>1.3724504811750327</c:v>
                      </c:pt>
                      <c:pt idx="81">
                        <c:v>1.3796519480146403</c:v>
                      </c:pt>
                      <c:pt idx="82">
                        <c:v>1.3278083496249635</c:v>
                      </c:pt>
                      <c:pt idx="83">
                        <c:v>1.228044224481982</c:v>
                      </c:pt>
                      <c:pt idx="84">
                        <c:v>1.2266762655970163</c:v>
                      </c:pt>
                      <c:pt idx="85">
                        <c:v>1.287943569914916</c:v>
                      </c:pt>
                      <c:pt idx="86">
                        <c:v>1.4343487808508393</c:v>
                      </c:pt>
                      <c:pt idx="87">
                        <c:v>1.3738632393046664</c:v>
                      </c:pt>
                      <c:pt idx="88">
                        <c:v>1.3403639449706934</c:v>
                      </c:pt>
                      <c:pt idx="89">
                        <c:v>1.0465828218180373</c:v>
                      </c:pt>
                      <c:pt idx="90">
                        <c:v>1.1744096224625817</c:v>
                      </c:pt>
                      <c:pt idx="91">
                        <c:v>1.5277885018242727</c:v>
                      </c:pt>
                    </c:numCache>
                  </c:numRef>
                </c:val>
                <c:extLst xmlns:c15="http://schemas.microsoft.com/office/drawing/2012/chart">
                  <c:ext xmlns:c16="http://schemas.microsoft.com/office/drawing/2014/chart" uri="{C3380CC4-5D6E-409C-BE32-E72D297353CC}">
                    <c16:uniqueId val="{0000005B-705D-4F0A-A385-AB4DC8980013}"/>
                  </c:ext>
                </c:extLst>
              </c15:ser>
            </c15:filteredBarSeries>
            <c15:filteredBarSeries>
              <c15:ser>
                <c:idx val="92"/>
                <c:order val="92"/>
                <c:tx>
                  <c:strRef>
                    <c:extLst xmlns:c15="http://schemas.microsoft.com/office/drawing/2012/chart">
                      <c:ext xmlns:c15="http://schemas.microsoft.com/office/drawing/2012/chart" uri="{02D57815-91ED-43cb-92C2-25804820EDAC}">
                        <c15:formulaRef>
                          <c15:sqref>'Table for graphs 25-26'!$A$94</c15:sqref>
                        </c15:formulaRef>
                      </c:ext>
                    </c:extLst>
                    <c:strCache>
                      <c:ptCount val="1"/>
                      <c:pt idx="0">
                        <c:v>Difference (Week to Week)</c:v>
                      </c:pt>
                    </c:strCache>
                  </c:strRef>
                </c:tx>
                <c:spPr>
                  <a:solidFill>
                    <a:schemeClr val="accent5">
                      <a:tint val="3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25-26'!$B$94:$DA$94</c15:sqref>
                        </c15:formulaRef>
                      </c:ext>
                    </c:extLst>
                    <c:numCache>
                      <c:formatCode>0</c:formatCode>
                      <c:ptCount val="104"/>
                      <c:pt idx="0">
                        <c:v>0</c:v>
                      </c:pt>
                      <c:pt idx="1">
                        <c:v>5</c:v>
                      </c:pt>
                      <c:pt idx="2">
                        <c:v>2</c:v>
                      </c:pt>
                      <c:pt idx="3">
                        <c:v>-8</c:v>
                      </c:pt>
                      <c:pt idx="4">
                        <c:v>27</c:v>
                      </c:pt>
                      <c:pt idx="5">
                        <c:v>17</c:v>
                      </c:pt>
                      <c:pt idx="6">
                        <c:v>-26</c:v>
                      </c:pt>
                      <c:pt idx="7">
                        <c:v>24</c:v>
                      </c:pt>
                      <c:pt idx="8">
                        <c:v>-7</c:v>
                      </c:pt>
                      <c:pt idx="9">
                        <c:v>3</c:v>
                      </c:pt>
                      <c:pt idx="10">
                        <c:v>-21</c:v>
                      </c:pt>
                      <c:pt idx="11">
                        <c:v>8</c:v>
                      </c:pt>
                      <c:pt idx="12">
                        <c:v>2</c:v>
                      </c:pt>
                      <c:pt idx="13">
                        <c:v>16</c:v>
                      </c:pt>
                      <c:pt idx="14">
                        <c:v>4</c:v>
                      </c:pt>
                      <c:pt idx="15">
                        <c:v>-2</c:v>
                      </c:pt>
                      <c:pt idx="16">
                        <c:v>26</c:v>
                      </c:pt>
                      <c:pt idx="17">
                        <c:v>-25</c:v>
                      </c:pt>
                      <c:pt idx="18">
                        <c:v>9</c:v>
                      </c:pt>
                      <c:pt idx="19">
                        <c:v>1</c:v>
                      </c:pt>
                      <c:pt idx="20">
                        <c:v>14</c:v>
                      </c:pt>
                      <c:pt idx="21">
                        <c:v>33</c:v>
                      </c:pt>
                      <c:pt idx="22">
                        <c:v>7</c:v>
                      </c:pt>
                      <c:pt idx="23">
                        <c:v>19</c:v>
                      </c:pt>
                      <c:pt idx="24">
                        <c:v>0</c:v>
                      </c:pt>
                      <c:pt idx="25">
                        <c:v>9</c:v>
                      </c:pt>
                      <c:pt idx="26">
                        <c:v>-6</c:v>
                      </c:pt>
                      <c:pt idx="27">
                        <c:v>-44</c:v>
                      </c:pt>
                      <c:pt idx="28">
                        <c:v>-5</c:v>
                      </c:pt>
                      <c:pt idx="29">
                        <c:v>37</c:v>
                      </c:pt>
                      <c:pt idx="30">
                        <c:v>-18</c:v>
                      </c:pt>
                      <c:pt idx="31">
                        <c:v>-5</c:v>
                      </c:pt>
                      <c:pt idx="32">
                        <c:v>-60</c:v>
                      </c:pt>
                      <c:pt idx="33">
                        <c:v>16</c:v>
                      </c:pt>
                      <c:pt idx="34">
                        <c:v>11</c:v>
                      </c:pt>
                      <c:pt idx="35">
                        <c:v>14</c:v>
                      </c:pt>
                      <c:pt idx="36">
                        <c:v>-20</c:v>
                      </c:pt>
                      <c:pt idx="37">
                        <c:v>37</c:v>
                      </c:pt>
                      <c:pt idx="38">
                        <c:v>42</c:v>
                      </c:pt>
                      <c:pt idx="39">
                        <c:v>22</c:v>
                      </c:pt>
                      <c:pt idx="40">
                        <c:v>-25</c:v>
                      </c:pt>
                      <c:pt idx="41">
                        <c:v>-57</c:v>
                      </c:pt>
                      <c:pt idx="42">
                        <c:v>-7</c:v>
                      </c:pt>
                      <c:pt idx="43">
                        <c:v>-24</c:v>
                      </c:pt>
                      <c:pt idx="44">
                        <c:v>-15</c:v>
                      </c:pt>
                      <c:pt idx="45">
                        <c:v>-9</c:v>
                      </c:pt>
                      <c:pt idx="46">
                        <c:v>3</c:v>
                      </c:pt>
                      <c:pt idx="47">
                        <c:v>-24</c:v>
                      </c:pt>
                      <c:pt idx="48">
                        <c:v>-11</c:v>
                      </c:pt>
                      <c:pt idx="49">
                        <c:v>3</c:v>
                      </c:pt>
                      <c:pt idx="50">
                        <c:v>-2</c:v>
                      </c:pt>
                      <c:pt idx="51">
                        <c:v>13</c:v>
                      </c:pt>
                      <c:pt idx="52">
                        <c:v>-10</c:v>
                      </c:pt>
                      <c:pt idx="53">
                        <c:v>11</c:v>
                      </c:pt>
                      <c:pt idx="54">
                        <c:v>28</c:v>
                      </c:pt>
                      <c:pt idx="55">
                        <c:v>70</c:v>
                      </c:pt>
                      <c:pt idx="56">
                        <c:v>-20</c:v>
                      </c:pt>
                      <c:pt idx="57">
                        <c:v>-20</c:v>
                      </c:pt>
                      <c:pt idx="58">
                        <c:v>20</c:v>
                      </c:pt>
                      <c:pt idx="59">
                        <c:v>5</c:v>
                      </c:pt>
                      <c:pt idx="60">
                        <c:v>-19</c:v>
                      </c:pt>
                      <c:pt idx="61">
                        <c:v>-10</c:v>
                      </c:pt>
                      <c:pt idx="62">
                        <c:v>3</c:v>
                      </c:pt>
                      <c:pt idx="63">
                        <c:v>-17</c:v>
                      </c:pt>
                      <c:pt idx="64">
                        <c:v>6</c:v>
                      </c:pt>
                      <c:pt idx="65">
                        <c:v>20</c:v>
                      </c:pt>
                      <c:pt idx="66">
                        <c:v>-23</c:v>
                      </c:pt>
                      <c:pt idx="67">
                        <c:v>5</c:v>
                      </c:pt>
                      <c:pt idx="68">
                        <c:v>-4</c:v>
                      </c:pt>
                      <c:pt idx="69">
                        <c:v>24</c:v>
                      </c:pt>
                      <c:pt idx="70">
                        <c:v>-3</c:v>
                      </c:pt>
                      <c:pt idx="71">
                        <c:v>17</c:v>
                      </c:pt>
                      <c:pt idx="72">
                        <c:v>6</c:v>
                      </c:pt>
                      <c:pt idx="73">
                        <c:v>28</c:v>
                      </c:pt>
                      <c:pt idx="74">
                        <c:v>32</c:v>
                      </c:pt>
                      <c:pt idx="75">
                        <c:v>2</c:v>
                      </c:pt>
                      <c:pt idx="76">
                        <c:v>4</c:v>
                      </c:pt>
                      <c:pt idx="77">
                        <c:v>-30</c:v>
                      </c:pt>
                      <c:pt idx="78">
                        <c:v>12</c:v>
                      </c:pt>
                      <c:pt idx="79">
                        <c:v>17</c:v>
                      </c:pt>
                      <c:pt idx="80">
                        <c:v>-5</c:v>
                      </c:pt>
                      <c:pt idx="81">
                        <c:v>8</c:v>
                      </c:pt>
                      <c:pt idx="82">
                        <c:v>-11</c:v>
                      </c:pt>
                      <c:pt idx="83">
                        <c:v>-10</c:v>
                      </c:pt>
                      <c:pt idx="84">
                        <c:v>-18</c:v>
                      </c:pt>
                      <c:pt idx="85">
                        <c:v>-21</c:v>
                      </c:pt>
                      <c:pt idx="86">
                        <c:v>10</c:v>
                      </c:pt>
                      <c:pt idx="87">
                        <c:v>-1</c:v>
                      </c:pt>
                      <c:pt idx="88">
                        <c:v>0</c:v>
                      </c:pt>
                      <c:pt idx="89">
                        <c:v>-14</c:v>
                      </c:pt>
                      <c:pt idx="90">
                        <c:v>37</c:v>
                      </c:pt>
                      <c:pt idx="91">
                        <c:v>23</c:v>
                      </c:pt>
                    </c:numCache>
                  </c:numRef>
                </c:val>
                <c:extLst xmlns:c15="http://schemas.microsoft.com/office/drawing/2012/chart">
                  <c:ext xmlns:c16="http://schemas.microsoft.com/office/drawing/2014/chart" uri="{C3380CC4-5D6E-409C-BE32-E72D297353CC}">
                    <c16:uniqueId val="{0000005C-705D-4F0A-A385-AB4DC8980013}"/>
                  </c:ext>
                </c:extLst>
              </c15:ser>
            </c15:filteredBarSeries>
            <c15:filteredBarSeries>
              <c15:ser>
                <c:idx val="93"/>
                <c:order val="93"/>
                <c:tx>
                  <c:strRef>
                    <c:extLst xmlns:c15="http://schemas.microsoft.com/office/drawing/2012/chart">
                      <c:ext xmlns:c15="http://schemas.microsoft.com/office/drawing/2012/chart" uri="{02D57815-91ED-43cb-92C2-25804820EDAC}">
                        <c15:formulaRef>
                          <c15:sqref>'Table for graphs 25-26'!$A$95</c15:sqref>
                        </c15:formulaRef>
                      </c:ext>
                    </c:extLst>
                    <c:strCache>
                      <c:ptCount val="1"/>
                      <c:pt idx="0">
                        <c:v>% Difference (Week to Week)</c:v>
                      </c:pt>
                    </c:strCache>
                  </c:strRef>
                </c:tx>
                <c:spPr>
                  <a:solidFill>
                    <a:schemeClr val="accent5">
                      <a:tint val="3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25-26'!$B$95:$DA$95</c15:sqref>
                        </c15:formulaRef>
                      </c:ext>
                    </c:extLst>
                    <c:numCache>
                      <c:formatCode>0%</c:formatCode>
                      <c:ptCount val="104"/>
                      <c:pt idx="0">
                        <c:v>0</c:v>
                      </c:pt>
                      <c:pt idx="1">
                        <c:v>2.4630541871921183E-2</c:v>
                      </c:pt>
                      <c:pt idx="2">
                        <c:v>9.6153846153846159E-3</c:v>
                      </c:pt>
                      <c:pt idx="3">
                        <c:v>-3.8095238095238099E-2</c:v>
                      </c:pt>
                      <c:pt idx="4">
                        <c:v>0.13366336633663367</c:v>
                      </c:pt>
                      <c:pt idx="5">
                        <c:v>7.4235807860262015E-2</c:v>
                      </c:pt>
                      <c:pt idx="6">
                        <c:v>-0.10569105691056911</c:v>
                      </c:pt>
                      <c:pt idx="7">
                        <c:v>0.10909090909090909</c:v>
                      </c:pt>
                      <c:pt idx="8">
                        <c:v>-2.8688524590163935E-2</c:v>
                      </c:pt>
                      <c:pt idx="9">
                        <c:v>1.2658227848101266E-2</c:v>
                      </c:pt>
                      <c:pt idx="10">
                        <c:v>-8.7499999999999994E-2</c:v>
                      </c:pt>
                      <c:pt idx="11">
                        <c:v>3.6529680365296802E-2</c:v>
                      </c:pt>
                      <c:pt idx="12">
                        <c:v>8.8105726872246704E-3</c:v>
                      </c:pt>
                      <c:pt idx="13">
                        <c:v>6.9868995633187769E-2</c:v>
                      </c:pt>
                      <c:pt idx="14">
                        <c:v>1.6326530612244899E-2</c:v>
                      </c:pt>
                      <c:pt idx="15">
                        <c:v>-8.0321285140562242E-3</c:v>
                      </c:pt>
                      <c:pt idx="16">
                        <c:v>0.10526315789473684</c:v>
                      </c:pt>
                      <c:pt idx="17">
                        <c:v>-9.1575091575091569E-2</c:v>
                      </c:pt>
                      <c:pt idx="18">
                        <c:v>3.6290322580645164E-2</c:v>
                      </c:pt>
                      <c:pt idx="19">
                        <c:v>3.8910505836575876E-3</c:v>
                      </c:pt>
                      <c:pt idx="20">
                        <c:v>5.4263565891472867E-2</c:v>
                      </c:pt>
                      <c:pt idx="21">
                        <c:v>0.12132352941176471</c:v>
                      </c:pt>
                      <c:pt idx="22">
                        <c:v>2.2950819672131147E-2</c:v>
                      </c:pt>
                      <c:pt idx="23">
                        <c:v>6.0897435897435896E-2</c:v>
                      </c:pt>
                      <c:pt idx="24">
                        <c:v>0</c:v>
                      </c:pt>
                      <c:pt idx="25">
                        <c:v>2.7190332326283987E-2</c:v>
                      </c:pt>
                      <c:pt idx="26">
                        <c:v>-1.7647058823529412E-2</c:v>
                      </c:pt>
                      <c:pt idx="27">
                        <c:v>-0.1317365269461078</c:v>
                      </c:pt>
                      <c:pt idx="28">
                        <c:v>-1.7241379310344827E-2</c:v>
                      </c:pt>
                      <c:pt idx="29">
                        <c:v>0.12982456140350876</c:v>
                      </c:pt>
                      <c:pt idx="30">
                        <c:v>-5.5900621118012424E-2</c:v>
                      </c:pt>
                      <c:pt idx="31">
                        <c:v>-1.6447368421052631E-2</c:v>
                      </c:pt>
                      <c:pt idx="32">
                        <c:v>-0.20066889632107024</c:v>
                      </c:pt>
                      <c:pt idx="33">
                        <c:v>6.6945606694560664E-2</c:v>
                      </c:pt>
                      <c:pt idx="34">
                        <c:v>4.3137254901960784E-2</c:v>
                      </c:pt>
                      <c:pt idx="35">
                        <c:v>5.2631578947368418E-2</c:v>
                      </c:pt>
                      <c:pt idx="36">
                        <c:v>-7.1428571428571425E-2</c:v>
                      </c:pt>
                      <c:pt idx="37">
                        <c:v>0.1423076923076923</c:v>
                      </c:pt>
                      <c:pt idx="38">
                        <c:v>0.14141414141414141</c:v>
                      </c:pt>
                      <c:pt idx="39">
                        <c:v>6.4896755162241887E-2</c:v>
                      </c:pt>
                      <c:pt idx="40">
                        <c:v>-6.9252077562326875E-2</c:v>
                      </c:pt>
                      <c:pt idx="41">
                        <c:v>-0.16964285714285715</c:v>
                      </c:pt>
                      <c:pt idx="42">
                        <c:v>-2.5089605734767026E-2</c:v>
                      </c:pt>
                      <c:pt idx="43">
                        <c:v>-8.8235294117647065E-2</c:v>
                      </c:pt>
                      <c:pt idx="44">
                        <c:v>-6.0483870967741937E-2</c:v>
                      </c:pt>
                      <c:pt idx="45">
                        <c:v>-3.8626609442060089E-2</c:v>
                      </c:pt>
                      <c:pt idx="46">
                        <c:v>1.3392857142857142E-2</c:v>
                      </c:pt>
                      <c:pt idx="47">
                        <c:v>-0.10572687224669604</c:v>
                      </c:pt>
                      <c:pt idx="48">
                        <c:v>-5.4187192118226604E-2</c:v>
                      </c:pt>
                      <c:pt idx="49">
                        <c:v>1.5625E-2</c:v>
                      </c:pt>
                      <c:pt idx="50">
                        <c:v>-1.0256410256410256E-2</c:v>
                      </c:pt>
                      <c:pt idx="51">
                        <c:v>6.7357512953367879E-2</c:v>
                      </c:pt>
                      <c:pt idx="52">
                        <c:v>-4.8543689320388349E-2</c:v>
                      </c:pt>
                      <c:pt idx="53">
                        <c:v>5.6122448979591837E-2</c:v>
                      </c:pt>
                      <c:pt idx="54">
                        <c:v>0.13526570048309178</c:v>
                      </c:pt>
                      <c:pt idx="55">
                        <c:v>0.2978723404255319</c:v>
                      </c:pt>
                      <c:pt idx="56">
                        <c:v>-6.5573770491803282E-2</c:v>
                      </c:pt>
                      <c:pt idx="57">
                        <c:v>-7.0175438596491224E-2</c:v>
                      </c:pt>
                      <c:pt idx="58">
                        <c:v>7.5471698113207544E-2</c:v>
                      </c:pt>
                      <c:pt idx="59">
                        <c:v>1.7543859649122806E-2</c:v>
                      </c:pt>
                      <c:pt idx="60">
                        <c:v>-6.5517241379310351E-2</c:v>
                      </c:pt>
                      <c:pt idx="61">
                        <c:v>-3.6900369003690037E-2</c:v>
                      </c:pt>
                      <c:pt idx="62">
                        <c:v>1.1494252873563218E-2</c:v>
                      </c:pt>
                      <c:pt idx="63">
                        <c:v>-6.4393939393939392E-2</c:v>
                      </c:pt>
                      <c:pt idx="64">
                        <c:v>2.4291497975708502E-2</c:v>
                      </c:pt>
                      <c:pt idx="65">
                        <c:v>7.9051383399209488E-2</c:v>
                      </c:pt>
                      <c:pt idx="66">
                        <c:v>-8.4249084249084255E-2</c:v>
                      </c:pt>
                      <c:pt idx="67">
                        <c:v>0.02</c:v>
                      </c:pt>
                      <c:pt idx="68">
                        <c:v>-1.5686274509803921E-2</c:v>
                      </c:pt>
                      <c:pt idx="69">
                        <c:v>9.5617529880478086E-2</c:v>
                      </c:pt>
                      <c:pt idx="70">
                        <c:v>-1.090909090909091E-2</c:v>
                      </c:pt>
                      <c:pt idx="71">
                        <c:v>6.25E-2</c:v>
                      </c:pt>
                      <c:pt idx="72">
                        <c:v>2.0761245674740483E-2</c:v>
                      </c:pt>
                      <c:pt idx="73">
                        <c:v>9.4915254237288138E-2</c:v>
                      </c:pt>
                      <c:pt idx="74">
                        <c:v>9.9071207430340563E-2</c:v>
                      </c:pt>
                      <c:pt idx="75">
                        <c:v>5.6338028169014088E-3</c:v>
                      </c:pt>
                      <c:pt idx="76">
                        <c:v>1.1204481792717087E-2</c:v>
                      </c:pt>
                      <c:pt idx="77">
                        <c:v>-8.3102493074792241E-2</c:v>
                      </c:pt>
                      <c:pt idx="78">
                        <c:v>3.6253776435045321E-2</c:v>
                      </c:pt>
                      <c:pt idx="79">
                        <c:v>4.9562682215743441E-2</c:v>
                      </c:pt>
                      <c:pt idx="80">
                        <c:v>-1.3888888888888888E-2</c:v>
                      </c:pt>
                      <c:pt idx="81">
                        <c:v>2.2535211267605635E-2</c:v>
                      </c:pt>
                      <c:pt idx="82">
                        <c:v>-3.0303030303030304E-2</c:v>
                      </c:pt>
                      <c:pt idx="83">
                        <c:v>-2.8409090909090908E-2</c:v>
                      </c:pt>
                      <c:pt idx="84">
                        <c:v>-5.2631578947368418E-2</c:v>
                      </c:pt>
                      <c:pt idx="85">
                        <c:v>-6.4814814814814811E-2</c:v>
                      </c:pt>
                      <c:pt idx="86">
                        <c:v>3.3003300330033E-2</c:v>
                      </c:pt>
                      <c:pt idx="87">
                        <c:v>-3.1948881789137379E-3</c:v>
                      </c:pt>
                      <c:pt idx="88">
                        <c:v>0</c:v>
                      </c:pt>
                      <c:pt idx="89">
                        <c:v>-4.4871794871794872E-2</c:v>
                      </c:pt>
                      <c:pt idx="90">
                        <c:v>0.12416107382550336</c:v>
                      </c:pt>
                      <c:pt idx="91">
                        <c:v>6.8656716417910449E-2</c:v>
                      </c:pt>
                    </c:numCache>
                  </c:numRef>
                </c:val>
                <c:extLst xmlns:c15="http://schemas.microsoft.com/office/drawing/2012/chart">
                  <c:ext xmlns:c16="http://schemas.microsoft.com/office/drawing/2014/chart" uri="{C3380CC4-5D6E-409C-BE32-E72D297353CC}">
                    <c16:uniqueId val="{0000005D-705D-4F0A-A385-AB4DC8980013}"/>
                  </c:ext>
                </c:extLst>
              </c15:ser>
            </c15:filteredBarSeries>
          </c:ext>
        </c:extLst>
      </c:barChart>
      <c:lineChart>
        <c:grouping val="standard"/>
        <c:varyColors val="0"/>
        <c:ser>
          <c:idx val="89"/>
          <c:order val="89"/>
          <c:tx>
            <c:strRef>
              <c:f>'Table for graphs 25-26'!$A$91</c:f>
              <c:strCache>
                <c:ptCount val="1"/>
                <c:pt idx="0">
                  <c:v>Total Reported Backlog All Sites</c:v>
                </c:pt>
              </c:strCache>
            </c:strRef>
          </c:tx>
          <c:spPr>
            <a:ln w="28575" cap="rnd">
              <a:solidFill>
                <a:schemeClr val="tx1"/>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25-26'!$B$91:$DA$91</c:f>
              <c:numCache>
                <c:formatCode>0</c:formatCode>
                <c:ptCount val="104"/>
                <c:pt idx="0">
                  <c:v>203</c:v>
                </c:pt>
                <c:pt idx="1">
                  <c:v>208</c:v>
                </c:pt>
                <c:pt idx="2">
                  <c:v>210</c:v>
                </c:pt>
                <c:pt idx="3">
                  <c:v>202</c:v>
                </c:pt>
                <c:pt idx="4">
                  <c:v>229</c:v>
                </c:pt>
                <c:pt idx="5">
                  <c:v>246</c:v>
                </c:pt>
                <c:pt idx="6">
                  <c:v>220</c:v>
                </c:pt>
                <c:pt idx="7">
                  <c:v>244</c:v>
                </c:pt>
                <c:pt idx="8">
                  <c:v>237</c:v>
                </c:pt>
                <c:pt idx="9">
                  <c:v>240</c:v>
                </c:pt>
                <c:pt idx="10">
                  <c:v>219</c:v>
                </c:pt>
                <c:pt idx="11">
                  <c:v>227</c:v>
                </c:pt>
                <c:pt idx="12">
                  <c:v>229</c:v>
                </c:pt>
                <c:pt idx="13">
                  <c:v>245</c:v>
                </c:pt>
                <c:pt idx="14">
                  <c:v>249</c:v>
                </c:pt>
                <c:pt idx="15">
                  <c:v>247</c:v>
                </c:pt>
                <c:pt idx="16">
                  <c:v>273</c:v>
                </c:pt>
                <c:pt idx="17">
                  <c:v>248</c:v>
                </c:pt>
                <c:pt idx="18">
                  <c:v>257</c:v>
                </c:pt>
                <c:pt idx="19">
                  <c:v>258</c:v>
                </c:pt>
                <c:pt idx="20">
                  <c:v>272</c:v>
                </c:pt>
                <c:pt idx="21">
                  <c:v>305</c:v>
                </c:pt>
                <c:pt idx="22">
                  <c:v>312</c:v>
                </c:pt>
                <c:pt idx="23">
                  <c:v>331</c:v>
                </c:pt>
                <c:pt idx="24">
                  <c:v>331</c:v>
                </c:pt>
                <c:pt idx="25">
                  <c:v>340</c:v>
                </c:pt>
                <c:pt idx="26">
                  <c:v>334</c:v>
                </c:pt>
                <c:pt idx="27">
                  <c:v>290</c:v>
                </c:pt>
                <c:pt idx="28">
                  <c:v>285</c:v>
                </c:pt>
                <c:pt idx="29">
                  <c:v>322</c:v>
                </c:pt>
                <c:pt idx="30">
                  <c:v>304</c:v>
                </c:pt>
                <c:pt idx="31">
                  <c:v>299</c:v>
                </c:pt>
                <c:pt idx="32">
                  <c:v>239</c:v>
                </c:pt>
                <c:pt idx="33">
                  <c:v>255</c:v>
                </c:pt>
                <c:pt idx="34">
                  <c:v>266</c:v>
                </c:pt>
                <c:pt idx="35">
                  <c:v>280</c:v>
                </c:pt>
                <c:pt idx="36">
                  <c:v>260</c:v>
                </c:pt>
                <c:pt idx="37">
                  <c:v>297</c:v>
                </c:pt>
                <c:pt idx="38">
                  <c:v>339</c:v>
                </c:pt>
                <c:pt idx="39">
                  <c:v>361</c:v>
                </c:pt>
                <c:pt idx="40">
                  <c:v>336</c:v>
                </c:pt>
                <c:pt idx="41">
                  <c:v>279</c:v>
                </c:pt>
                <c:pt idx="42">
                  <c:v>272</c:v>
                </c:pt>
                <c:pt idx="43">
                  <c:v>248</c:v>
                </c:pt>
                <c:pt idx="44">
                  <c:v>233</c:v>
                </c:pt>
                <c:pt idx="45">
                  <c:v>224</c:v>
                </c:pt>
                <c:pt idx="46">
                  <c:v>227</c:v>
                </c:pt>
                <c:pt idx="47">
                  <c:v>203</c:v>
                </c:pt>
                <c:pt idx="48">
                  <c:v>192</c:v>
                </c:pt>
                <c:pt idx="49">
                  <c:v>195</c:v>
                </c:pt>
                <c:pt idx="50">
                  <c:v>193</c:v>
                </c:pt>
                <c:pt idx="51">
                  <c:v>206</c:v>
                </c:pt>
                <c:pt idx="52">
                  <c:v>196</c:v>
                </c:pt>
                <c:pt idx="53">
                  <c:v>207</c:v>
                </c:pt>
                <c:pt idx="54">
                  <c:v>235</c:v>
                </c:pt>
                <c:pt idx="55">
                  <c:v>305</c:v>
                </c:pt>
                <c:pt idx="56">
                  <c:v>285</c:v>
                </c:pt>
                <c:pt idx="57">
                  <c:v>265</c:v>
                </c:pt>
                <c:pt idx="58">
                  <c:v>285</c:v>
                </c:pt>
                <c:pt idx="59">
                  <c:v>290</c:v>
                </c:pt>
                <c:pt idx="60">
                  <c:v>271</c:v>
                </c:pt>
                <c:pt idx="61">
                  <c:v>261</c:v>
                </c:pt>
                <c:pt idx="62">
                  <c:v>264</c:v>
                </c:pt>
                <c:pt idx="63">
                  <c:v>247</c:v>
                </c:pt>
                <c:pt idx="64">
                  <c:v>253</c:v>
                </c:pt>
                <c:pt idx="65">
                  <c:v>273</c:v>
                </c:pt>
                <c:pt idx="66">
                  <c:v>250</c:v>
                </c:pt>
                <c:pt idx="67">
                  <c:v>255</c:v>
                </c:pt>
                <c:pt idx="68">
                  <c:v>251</c:v>
                </c:pt>
                <c:pt idx="69">
                  <c:v>275</c:v>
                </c:pt>
                <c:pt idx="70">
                  <c:v>272</c:v>
                </c:pt>
                <c:pt idx="71">
                  <c:v>289</c:v>
                </c:pt>
                <c:pt idx="72">
                  <c:v>295</c:v>
                </c:pt>
                <c:pt idx="73">
                  <c:v>323</c:v>
                </c:pt>
                <c:pt idx="74">
                  <c:v>355</c:v>
                </c:pt>
                <c:pt idx="75">
                  <c:v>357</c:v>
                </c:pt>
                <c:pt idx="76">
                  <c:v>361</c:v>
                </c:pt>
                <c:pt idx="77">
                  <c:v>331</c:v>
                </c:pt>
                <c:pt idx="78">
                  <c:v>343</c:v>
                </c:pt>
                <c:pt idx="79">
                  <c:v>360</c:v>
                </c:pt>
                <c:pt idx="80">
                  <c:v>355</c:v>
                </c:pt>
                <c:pt idx="81">
                  <c:v>363</c:v>
                </c:pt>
                <c:pt idx="82">
                  <c:v>352</c:v>
                </c:pt>
                <c:pt idx="83">
                  <c:v>342</c:v>
                </c:pt>
                <c:pt idx="84">
                  <c:v>324</c:v>
                </c:pt>
                <c:pt idx="85">
                  <c:v>303</c:v>
                </c:pt>
                <c:pt idx="86">
                  <c:v>313</c:v>
                </c:pt>
                <c:pt idx="87">
                  <c:v>312</c:v>
                </c:pt>
                <c:pt idx="88">
                  <c:v>312</c:v>
                </c:pt>
                <c:pt idx="89">
                  <c:v>298</c:v>
                </c:pt>
                <c:pt idx="90">
                  <c:v>335</c:v>
                </c:pt>
                <c:pt idx="91">
                  <c:v>358</c:v>
                </c:pt>
              </c:numCache>
            </c:numRef>
          </c:val>
          <c:smooth val="0"/>
          <c:extLst>
            <c:ext xmlns:c16="http://schemas.microsoft.com/office/drawing/2014/chart" uri="{C3380CC4-5D6E-409C-BE32-E72D297353CC}">
              <c16:uniqueId val="{00000002-705D-4F0A-A385-AB4DC8980013}"/>
            </c:ext>
          </c:extLst>
        </c:ser>
        <c:ser>
          <c:idx val="44"/>
          <c:order val="44"/>
          <c:tx>
            <c:strRef>
              <c:f>'Table for graphs 25-26'!$A$46</c:f>
              <c:strCache>
                <c:ptCount val="1"/>
                <c:pt idx="0">
                  <c:v>Trajectory Total Backlog All Sites</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14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25-26'!$B$46:$DA$46</c:f>
              <c:numCache>
                <c:formatCode>General</c:formatCode>
                <c:ptCount val="104"/>
                <c:pt idx="52" formatCode="0">
                  <c:v>179.059575</c:v>
                </c:pt>
                <c:pt idx="53" formatCode="0">
                  <c:v>177.40917899999999</c:v>
                </c:pt>
                <c:pt idx="54" formatCode="0">
                  <c:v>174.34388150000001</c:v>
                </c:pt>
                <c:pt idx="55" formatCode="0">
                  <c:v>170.84242387500001</c:v>
                </c:pt>
                <c:pt idx="56" formatCode="0">
                  <c:v>165.618394725</c:v>
                </c:pt>
                <c:pt idx="57" formatCode="0">
                  <c:v>162.82560313125001</c:v>
                </c:pt>
                <c:pt idx="58" formatCode="0">
                  <c:v>162.90761948125001</c:v>
                </c:pt>
                <c:pt idx="59" formatCode="0">
                  <c:v>160.93321665281252</c:v>
                </c:pt>
                <c:pt idx="60" formatCode="0">
                  <c:v>162.73920090153126</c:v>
                </c:pt>
                <c:pt idx="61" formatCode="0">
                  <c:v>166.3653775134969</c:v>
                </c:pt>
                <c:pt idx="62" formatCode="0">
                  <c:v>163.60500059884657</c:v>
                </c:pt>
                <c:pt idx="63" formatCode="0">
                  <c:v>158.62394322456049</c:v>
                </c:pt>
                <c:pt idx="64" formatCode="0">
                  <c:v>152.54926850259955</c:v>
                </c:pt>
                <c:pt idx="65" formatCode="0">
                  <c:v>155.77539350259954</c:v>
                </c:pt>
                <c:pt idx="66" formatCode="0">
                  <c:v>155.65600938527936</c:v>
                </c:pt>
                <c:pt idx="67" formatCode="0">
                  <c:v>156.77499379457515</c:v>
                </c:pt>
                <c:pt idx="68" formatCode="0">
                  <c:v>162.54679502405534</c:v>
                </c:pt>
                <c:pt idx="69" formatCode="0">
                  <c:v>174.36841302619678</c:v>
                </c:pt>
                <c:pt idx="70" formatCode="0">
                  <c:v>179.41824514224814</c:v>
                </c:pt>
                <c:pt idx="71" formatCode="0">
                  <c:v>180.11174041060357</c:v>
                </c:pt>
                <c:pt idx="72" formatCode="0">
                  <c:v>189.83067244189903</c:v>
                </c:pt>
                <c:pt idx="73" formatCode="0">
                  <c:v>204.06950298352484</c:v>
                </c:pt>
                <c:pt idx="74" formatCode="0">
                  <c:v>194.61206143129033</c:v>
                </c:pt>
                <c:pt idx="75" formatCode="0">
                  <c:v>187.29257212794664</c:v>
                </c:pt>
                <c:pt idx="76" formatCode="0">
                  <c:v>181.25046111563438</c:v>
                </c:pt>
                <c:pt idx="77" formatCode="0">
                  <c:v>166.21870570997271</c:v>
                </c:pt>
                <c:pt idx="78" formatCode="0">
                  <c:v>163.56136310163745</c:v>
                </c:pt>
                <c:pt idx="79" formatCode="0">
                  <c:v>158.9115358772375</c:v>
                </c:pt>
                <c:pt idx="80" formatCode="0">
                  <c:v>149.63431389479405</c:v>
                </c:pt>
                <c:pt idx="81" formatCode="0">
                  <c:v>152.54331638828668</c:v>
                </c:pt>
                <c:pt idx="82" formatCode="0">
                  <c:v>151.21519778752887</c:v>
                </c:pt>
                <c:pt idx="83" formatCode="0">
                  <c:v>153.49785082453408</c:v>
                </c:pt>
                <c:pt idx="84" formatCode="0">
                  <c:v>145.50835476441796</c:v>
                </c:pt>
                <c:pt idx="85" formatCode="0">
                  <c:v>132.43333619948851</c:v>
                </c:pt>
                <c:pt idx="86" formatCode="0">
                  <c:v>128.57648109512149</c:v>
                </c:pt>
                <c:pt idx="87" formatCode="0">
                  <c:v>131.43132882894662</c:v>
                </c:pt>
                <c:pt idx="88" formatCode="0">
                  <c:v>133.31259895302605</c:v>
                </c:pt>
                <c:pt idx="89" formatCode="0">
                  <c:v>145.60857094230772</c:v>
                </c:pt>
                <c:pt idx="90" formatCode="0">
                  <c:v>154.06480754100178</c:v>
                </c:pt>
                <c:pt idx="91" formatCode="0">
                  <c:v>141.62577278187473</c:v>
                </c:pt>
                <c:pt idx="92" formatCode="0">
                  <c:v>135.54092847483622</c:v>
                </c:pt>
                <c:pt idx="93" formatCode="0">
                  <c:v>130.77196433977716</c:v>
                </c:pt>
                <c:pt idx="94" formatCode="0">
                  <c:v>119.38737689867688</c:v>
                </c:pt>
                <c:pt idx="95" formatCode="0">
                  <c:v>110.38093576758</c:v>
                </c:pt>
                <c:pt idx="96" formatCode="0">
                  <c:v>105.01054666295747</c:v>
                </c:pt>
                <c:pt idx="97" formatCode="0">
                  <c:v>100.81359126521326</c:v>
                </c:pt>
                <c:pt idx="98" formatCode="0">
                  <c:v>112.41354614089897</c:v>
                </c:pt>
                <c:pt idx="99" formatCode="0">
                  <c:v>99.286920341376828</c:v>
                </c:pt>
                <c:pt idx="100" formatCode="0">
                  <c:v>99.079681110910855</c:v>
                </c:pt>
                <c:pt idx="101" formatCode="0">
                  <c:v>95.03202704204557</c:v>
                </c:pt>
                <c:pt idx="102" formatCode="0">
                  <c:v>97.749298744958949</c:v>
                </c:pt>
                <c:pt idx="103" formatCode="0">
                  <c:v>93.468357330490136</c:v>
                </c:pt>
              </c:numCache>
            </c:numRef>
          </c:val>
          <c:smooth val="0"/>
          <c:extLst>
            <c:ext xmlns:c16="http://schemas.microsoft.com/office/drawing/2014/chart" uri="{C3380CC4-5D6E-409C-BE32-E72D297353CC}">
              <c16:uniqueId val="{00000003-705D-4F0A-A385-AB4DC8980013}"/>
            </c:ext>
          </c:extLst>
        </c:ser>
        <c:dLbls>
          <c:showLegendKey val="0"/>
          <c:showVal val="0"/>
          <c:showCatName val="0"/>
          <c:showSerName val="0"/>
          <c:showPercent val="0"/>
          <c:showBubbleSize val="0"/>
        </c:dLbls>
        <c:marker val="1"/>
        <c:smooth val="0"/>
        <c:axId val="545995631"/>
        <c:axId val="545998543"/>
        <c:extLst>
          <c:ext xmlns:c15="http://schemas.microsoft.com/office/drawing/2012/chart" uri="{02D57815-91ED-43cb-92C2-25804820EDAC}">
            <c15:filteredLineSeries>
              <c15:ser>
                <c:idx val="0"/>
                <c:order val="0"/>
                <c:tx>
                  <c:strRef>
                    <c:extLst>
                      <c:ext uri="{02D57815-91ED-43cb-92C2-25804820EDAC}">
                        <c15:formulaRef>
                          <c15:sqref>'Table for graphs 25-26'!$A$2</c15:sqref>
                        </c15:formulaRef>
                      </c:ext>
                    </c:extLst>
                    <c:strCache>
                      <c:ptCount val="1"/>
                      <c:pt idx="0">
                        <c:v>Acute Leukaemia - Trajectory 63- 103 days</c:v>
                      </c:pt>
                    </c:strCache>
                  </c:strRef>
                </c:tx>
                <c:spPr>
                  <a:ln w="28575" cap="rnd">
                    <a:solidFill>
                      <a:schemeClr val="accent5">
                        <a:shade val="31000"/>
                      </a:schemeClr>
                    </a:solidFill>
                    <a:round/>
                  </a:ln>
                  <a:effectLst/>
                </c:spPr>
                <c:marker>
                  <c:symbol val="none"/>
                </c:marker>
                <c:cat>
                  <c:numRef>
                    <c:extLst>
                      <c:ex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c:ext uri="{02D57815-91ED-43cb-92C2-25804820EDAC}">
                        <c15:formulaRef>
                          <c15:sqref>'Table for graphs 25-26'!$B$2:$DA$2</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c:ext xmlns:c16="http://schemas.microsoft.com/office/drawing/2014/chart" uri="{C3380CC4-5D6E-409C-BE32-E72D297353CC}">
                    <c16:uniqueId val="{00000004-705D-4F0A-A385-AB4DC8980013}"/>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'Table for graphs 25-26'!$A$3</c15:sqref>
                        </c15:formulaRef>
                      </c:ext>
                    </c:extLst>
                    <c:strCache>
                      <c:ptCount val="1"/>
                      <c:pt idx="0">
                        <c:v>Brain/CNS - Trajectory 63- 103 days</c:v>
                      </c:pt>
                    </c:strCache>
                  </c:strRef>
                </c:tx>
                <c:spPr>
                  <a:ln w="28575" cap="rnd">
                    <a:solidFill>
                      <a:schemeClr val="accent5">
                        <a:shade val="3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25-26'!$B$3:$DA$3</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05-705D-4F0A-A385-AB4DC8980013}"/>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'Table for graphs 25-26'!$A$4</c15:sqref>
                        </c15:formulaRef>
                      </c:ext>
                    </c:extLst>
                    <c:strCache>
                      <c:ptCount val="1"/>
                      <c:pt idx="0">
                        <c:v>Breast - Trajectory 63- 103 days</c:v>
                      </c:pt>
                    </c:strCache>
                  </c:strRef>
                </c:tx>
                <c:spPr>
                  <a:ln w="28575" cap="rnd">
                    <a:solidFill>
                      <a:schemeClr val="accent5">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25-26'!$B$4:$DA$4</c15:sqref>
                        </c15:formulaRef>
                      </c:ext>
                    </c:extLst>
                    <c:numCache>
                      <c:formatCode>General</c:formatCode>
                      <c:ptCount val="104"/>
                      <c:pt idx="52" formatCode="0">
                        <c:v>4</c:v>
                      </c:pt>
                      <c:pt idx="53" formatCode="0">
                        <c:v>5</c:v>
                      </c:pt>
                      <c:pt idx="54" formatCode="0">
                        <c:v>6</c:v>
                      </c:pt>
                      <c:pt idx="55" formatCode="0">
                        <c:v>7.1999999999999993</c:v>
                      </c:pt>
                      <c:pt idx="56" formatCode="0">
                        <c:v>7.1999999999999993</c:v>
                      </c:pt>
                      <c:pt idx="57" formatCode="0">
                        <c:v>7.1999999999999993</c:v>
                      </c:pt>
                      <c:pt idx="58" formatCode="0">
                        <c:v>7.92</c:v>
                      </c:pt>
                      <c:pt idx="59" formatCode="0">
                        <c:v>7.1280000000000001</c:v>
                      </c:pt>
                      <c:pt idx="60" formatCode="0">
                        <c:v>7.1280000000000001</c:v>
                      </c:pt>
                      <c:pt idx="61" formatCode="0">
                        <c:v>6.4152000000000005</c:v>
                      </c:pt>
                      <c:pt idx="62" formatCode="0">
                        <c:v>6.4152000000000005</c:v>
                      </c:pt>
                      <c:pt idx="63" formatCode="0">
                        <c:v>5.7736800000000006</c:v>
                      </c:pt>
                      <c:pt idx="64" formatCode="0">
                        <c:v>5.1963120000000007</c:v>
                      </c:pt>
                      <c:pt idx="65" formatCode="0">
                        <c:v>5.1963120000000007</c:v>
                      </c:pt>
                      <c:pt idx="66" formatCode="0">
                        <c:v>5.7159432000000017</c:v>
                      </c:pt>
                      <c:pt idx="67" formatCode="0">
                        <c:v>6.2875375200000025</c:v>
                      </c:pt>
                      <c:pt idx="68" formatCode="0">
                        <c:v>6.2875375200000025</c:v>
                      </c:pt>
                      <c:pt idx="69" formatCode="0">
                        <c:v>7.2306681480000021</c:v>
                      </c:pt>
                      <c:pt idx="70" formatCode="0">
                        <c:v>6.507601333200002</c:v>
                      </c:pt>
                      <c:pt idx="71" formatCode="0">
                        <c:v>6.507601333200002</c:v>
                      </c:pt>
                      <c:pt idx="72" formatCode="0">
                        <c:v>7.1583614665200024</c:v>
                      </c:pt>
                      <c:pt idx="73" formatCode="0">
                        <c:v>7.8741976131720035</c:v>
                      </c:pt>
                      <c:pt idx="74" formatCode="0">
                        <c:v>6.6930679711962027</c:v>
                      </c:pt>
                      <c:pt idx="75" formatCode="0">
                        <c:v>6.0237611740765828</c:v>
                      </c:pt>
                      <c:pt idx="76" formatCode="0">
                        <c:v>6.0237611740765828</c:v>
                      </c:pt>
                      <c:pt idx="77" formatCode="0">
                        <c:v>6.0237611740765828</c:v>
                      </c:pt>
                      <c:pt idx="78" formatCode="0">
                        <c:v>6.0237611740765828</c:v>
                      </c:pt>
                      <c:pt idx="79" formatCode="0">
                        <c:v>6.0237611740765828</c:v>
                      </c:pt>
                      <c:pt idx="80" formatCode="0">
                        <c:v>5.4213850566689246</c:v>
                      </c:pt>
                      <c:pt idx="81" formatCode="0">
                        <c:v>5.4213850566689246</c:v>
                      </c:pt>
                      <c:pt idx="82" formatCode="0">
                        <c:v>5.9635235623358174</c:v>
                      </c:pt>
                      <c:pt idx="83" formatCode="0">
                        <c:v>5.9635235623358174</c:v>
                      </c:pt>
                      <c:pt idx="84" formatCode="0">
                        <c:v>5.9635235623358174</c:v>
                      </c:pt>
                      <c:pt idx="85" formatCode="0">
                        <c:v>5.0689950279854443</c:v>
                      </c:pt>
                      <c:pt idx="86" formatCode="0">
                        <c:v>5.0689950279854443</c:v>
                      </c:pt>
                      <c:pt idx="87" formatCode="0">
                        <c:v>5.0689950279854443</c:v>
                      </c:pt>
                      <c:pt idx="88" formatCode="0">
                        <c:v>4.0551960223883556</c:v>
                      </c:pt>
                      <c:pt idx="89" formatCode="0">
                        <c:v>5.3934107097765134</c:v>
                      </c:pt>
                      <c:pt idx="90" formatCode="0">
                        <c:v>6.7417633872206419</c:v>
                      </c:pt>
                      <c:pt idx="91" formatCode="0">
                        <c:v>5.3934107097765143</c:v>
                      </c:pt>
                      <c:pt idx="92" formatCode="0">
                        <c:v>4.8540696387988627</c:v>
                      </c:pt>
                      <c:pt idx="93" formatCode="0">
                        <c:v>4.8540696387988627</c:v>
                      </c:pt>
                      <c:pt idx="94" formatCode="0">
                        <c:v>4.1259591929790336</c:v>
                      </c:pt>
                      <c:pt idx="95" formatCode="0">
                        <c:v>3.7133632736811304</c:v>
                      </c:pt>
                      <c:pt idx="96" formatCode="0">
                        <c:v>3.7133632736811304</c:v>
                      </c:pt>
                      <c:pt idx="97" formatCode="0">
                        <c:v>3.7133632736811304</c:v>
                      </c:pt>
                      <c:pt idx="98" formatCode="0">
                        <c:v>4.0846996010492438</c:v>
                      </c:pt>
                      <c:pt idx="99" formatCode="0">
                        <c:v>3.2677596808393954</c:v>
                      </c:pt>
                      <c:pt idx="100" formatCode="0">
                        <c:v>2.9409837127554561</c:v>
                      </c:pt>
                      <c:pt idx="101" formatCode="0">
                        <c:v>2.6468853414799107</c:v>
                      </c:pt>
                      <c:pt idx="102" formatCode="0">
                        <c:v>3.3086066768498883</c:v>
                      </c:pt>
                      <c:pt idx="103" formatCode="0">
                        <c:v>3.3086066768498883</c:v>
                      </c:pt>
                    </c:numCache>
                  </c:numRef>
                </c:val>
                <c:smooth val="0"/>
                <c:extLst xmlns:c15="http://schemas.microsoft.com/office/drawing/2012/chart">
                  <c:ext xmlns:c16="http://schemas.microsoft.com/office/drawing/2014/chart" uri="{C3380CC4-5D6E-409C-BE32-E72D297353CC}">
                    <c16:uniqueId val="{00000006-705D-4F0A-A385-AB4DC8980013}"/>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'Table for graphs 25-26'!$A$5</c15:sqref>
                        </c15:formulaRef>
                      </c:ext>
                    </c:extLst>
                    <c:strCache>
                      <c:ptCount val="1"/>
                      <c:pt idx="0">
                        <c:v>Children's cancer - Trajectory 63- 103 days</c:v>
                      </c:pt>
                    </c:strCache>
                  </c:strRef>
                </c:tx>
                <c:spPr>
                  <a:ln w="28575" cap="rnd">
                    <a:solidFill>
                      <a:schemeClr val="accent5">
                        <a:shade val="3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25-26'!$B$5:$DA$5</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07-705D-4F0A-A385-AB4DC8980013}"/>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'Table for graphs 25-26'!$A$6</c15:sqref>
                        </c15:formulaRef>
                      </c:ext>
                    </c:extLst>
                    <c:strCache>
                      <c:ptCount val="1"/>
                      <c:pt idx="0">
                        <c:v>Gynaecological - Trajectory 63- 103 days</c:v>
                      </c:pt>
                    </c:strCache>
                  </c:strRef>
                </c:tx>
                <c:spPr>
                  <a:ln w="28575" cap="rnd">
                    <a:solidFill>
                      <a:schemeClr val="accent5">
                        <a:shade val="3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25-26'!$B$6:$DA$6</c15:sqref>
                        </c15:formulaRef>
                      </c:ext>
                    </c:extLst>
                    <c:numCache>
                      <c:formatCode>General</c:formatCode>
                      <c:ptCount val="104"/>
                      <c:pt idx="52" formatCode="0">
                        <c:v>8.1224999999999987</c:v>
                      </c:pt>
                      <c:pt idx="53" formatCode="0">
                        <c:v>8.5286249999999999</c:v>
                      </c:pt>
                      <c:pt idx="54" formatCode="0">
                        <c:v>8.1021937499999996</c:v>
                      </c:pt>
                      <c:pt idx="55" formatCode="0">
                        <c:v>7.6970840624999992</c:v>
                      </c:pt>
                      <c:pt idx="56" formatCode="0">
                        <c:v>7.6970840624999992</c:v>
                      </c:pt>
                      <c:pt idx="57" formatCode="0">
                        <c:v>8.4667924687500005</c:v>
                      </c:pt>
                      <c:pt idx="58" formatCode="0">
                        <c:v>9.3134717156250009</c:v>
                      </c:pt>
                      <c:pt idx="59" formatCode="0">
                        <c:v>10.244818887187503</c:v>
                      </c:pt>
                      <c:pt idx="60" formatCode="0">
                        <c:v>11.269300775906254</c:v>
                      </c:pt>
                      <c:pt idx="61" formatCode="0">
                        <c:v>12.396230853496881</c:v>
                      </c:pt>
                      <c:pt idx="62" formatCode="0">
                        <c:v>13.635853938846571</c:v>
                      </c:pt>
                      <c:pt idx="63" formatCode="0">
                        <c:v>12.954061241904242</c:v>
                      </c:pt>
                      <c:pt idx="64" formatCode="0">
                        <c:v>12.954061241904242</c:v>
                      </c:pt>
                      <c:pt idx="65" formatCode="0">
                        <c:v>12.954061241904242</c:v>
                      </c:pt>
                      <c:pt idx="66" formatCode="0">
                        <c:v>12.306358179809029</c:v>
                      </c:pt>
                      <c:pt idx="67" formatCode="0">
                        <c:v>11.691040270818577</c:v>
                      </c:pt>
                      <c:pt idx="68" formatCode="0">
                        <c:v>12.041771478943135</c:v>
                      </c:pt>
                      <c:pt idx="69" formatCode="0">
                        <c:v>13.24594862683745</c:v>
                      </c:pt>
                      <c:pt idx="70" formatCode="0">
                        <c:v>13.908246058179323</c:v>
                      </c:pt>
                      <c:pt idx="71" formatCode="0">
                        <c:v>13.908246058179323</c:v>
                      </c:pt>
                      <c:pt idx="72" formatCode="0">
                        <c:v>14.603658361088289</c:v>
                      </c:pt>
                      <c:pt idx="73" formatCode="0">
                        <c:v>15.333841279142705</c:v>
                      </c:pt>
                      <c:pt idx="74" formatCode="0">
                        <c:v>14.567149215185569</c:v>
                      </c:pt>
                      <c:pt idx="75" formatCode="0">
                        <c:v>13.838791754426291</c:v>
                      </c:pt>
                      <c:pt idx="76" formatCode="0">
                        <c:v>13.838791754426291</c:v>
                      </c:pt>
                      <c:pt idx="77" formatCode="0">
                        <c:v>13.146852166704976</c:v>
                      </c:pt>
                      <c:pt idx="78" formatCode="0">
                        <c:v>12.489509558369727</c:v>
                      </c:pt>
                      <c:pt idx="79" formatCode="0">
                        <c:v>11.240558602532754</c:v>
                      </c:pt>
                      <c:pt idx="80" formatCode="0">
                        <c:v>10.116502742279479</c:v>
                      </c:pt>
                      <c:pt idx="81" formatCode="0">
                        <c:v>10.622327879393454</c:v>
                      </c:pt>
                      <c:pt idx="82" formatCode="0">
                        <c:v>11.6845606673328</c:v>
                      </c:pt>
                      <c:pt idx="83" formatCode="0">
                        <c:v>12.853016734066081</c:v>
                      </c:pt>
                      <c:pt idx="84" formatCode="0">
                        <c:v>12.210365897362776</c:v>
                      </c:pt>
                      <c:pt idx="85" formatCode="0">
                        <c:v>10.989329307626498</c:v>
                      </c:pt>
                      <c:pt idx="86" formatCode="0">
                        <c:v>10.989329307626498</c:v>
                      </c:pt>
                      <c:pt idx="87" formatCode="0">
                        <c:v>10.989329307626498</c:v>
                      </c:pt>
                      <c:pt idx="88" formatCode="0">
                        <c:v>12.088262238389149</c:v>
                      </c:pt>
                      <c:pt idx="89" formatCode="0">
                        <c:v>13.297088462228064</c:v>
                      </c:pt>
                      <c:pt idx="90" formatCode="0">
                        <c:v>13.961942885339468</c:v>
                      </c:pt>
                      <c:pt idx="91" formatCode="0">
                        <c:v>12.565748596805522</c:v>
                      </c:pt>
                      <c:pt idx="92" formatCode="0">
                        <c:v>12.565748596805522</c:v>
                      </c:pt>
                      <c:pt idx="93" formatCode="0">
                        <c:v>12.565748596805522</c:v>
                      </c:pt>
                      <c:pt idx="94" formatCode="0">
                        <c:v>11.937461166965244</c:v>
                      </c:pt>
                      <c:pt idx="95" formatCode="0">
                        <c:v>11.937461166965244</c:v>
                      </c:pt>
                      <c:pt idx="96" formatCode="0">
                        <c:v>11.937461166965244</c:v>
                      </c:pt>
                      <c:pt idx="97" formatCode="0">
                        <c:v>10.743715050268721</c:v>
                      </c:pt>
                      <c:pt idx="98" formatCode="0">
                        <c:v>11.818086555295594</c:v>
                      </c:pt>
                      <c:pt idx="99" formatCode="0">
                        <c:v>11.818086555295594</c:v>
                      </c:pt>
                      <c:pt idx="100" formatCode="0">
                        <c:v>11.818086555295594</c:v>
                      </c:pt>
                      <c:pt idx="101" formatCode="0">
                        <c:v>11.818086555295594</c:v>
                      </c:pt>
                      <c:pt idx="102" formatCode="0">
                        <c:v>10.636277899766034</c:v>
                      </c:pt>
                      <c:pt idx="103" formatCode="0">
                        <c:v>9.5726501097894303</c:v>
                      </c:pt>
                    </c:numCache>
                  </c:numRef>
                </c:val>
                <c:smooth val="0"/>
                <c:extLst xmlns:c15="http://schemas.microsoft.com/office/drawing/2012/chart">
                  <c:ext xmlns:c16="http://schemas.microsoft.com/office/drawing/2014/chart" uri="{C3380CC4-5D6E-409C-BE32-E72D297353CC}">
                    <c16:uniqueId val="{00000008-705D-4F0A-A385-AB4DC8980013}"/>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'Table for graphs 25-26'!$A$7</c15:sqref>
                        </c15:formulaRef>
                      </c:ext>
                    </c:extLst>
                    <c:strCache>
                      <c:ptCount val="1"/>
                      <c:pt idx="0">
                        <c:v>Haematological - Trajectory 63- 103 days</c:v>
                      </c:pt>
                    </c:strCache>
                  </c:strRef>
                </c:tx>
                <c:spPr>
                  <a:ln w="28575" cap="rnd">
                    <a:solidFill>
                      <a:schemeClr val="accent5">
                        <a:shade val="3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25-26'!$B$7:$DA$7</c15:sqref>
                        </c15:formulaRef>
                      </c:ext>
                    </c:extLst>
                    <c:numCache>
                      <c:formatCode>General</c:formatCode>
                      <c:ptCount val="104"/>
                      <c:pt idx="52" formatCode="0">
                        <c:v>5</c:v>
                      </c:pt>
                      <c:pt idx="53" formatCode="0">
                        <c:v>5</c:v>
                      </c:pt>
                      <c:pt idx="54" formatCode="0">
                        <c:v>4.5</c:v>
                      </c:pt>
                      <c:pt idx="55" formatCode="0">
                        <c:v>4.05</c:v>
                      </c:pt>
                      <c:pt idx="56" formatCode="0">
                        <c:v>3.0374999999999996</c:v>
                      </c:pt>
                      <c:pt idx="57" formatCode="0">
                        <c:v>3.0374999999999996</c:v>
                      </c:pt>
                      <c:pt idx="58" formatCode="0">
                        <c:v>3.0374999999999996</c:v>
                      </c:pt>
                      <c:pt idx="59" formatCode="0">
                        <c:v>3.0374999999999996</c:v>
                      </c:pt>
                      <c:pt idx="60" formatCode="0">
                        <c:v>4.0398749999999994</c:v>
                      </c:pt>
                      <c:pt idx="61" formatCode="0">
                        <c:v>4.0398749999999994</c:v>
                      </c:pt>
                      <c:pt idx="62" formatCode="0">
                        <c:v>4.0398749999999994</c:v>
                      </c:pt>
                      <c:pt idx="63" formatCode="0">
                        <c:v>3.0299062499999998</c:v>
                      </c:pt>
                      <c:pt idx="64" formatCode="0">
                        <c:v>3.0299062499999998</c:v>
                      </c:pt>
                      <c:pt idx="65" formatCode="0">
                        <c:v>3.0299062499999998</c:v>
                      </c:pt>
                      <c:pt idx="66" formatCode="0">
                        <c:v>3.0299062499999998</c:v>
                      </c:pt>
                      <c:pt idx="67" formatCode="0">
                        <c:v>4.5448593749999997</c:v>
                      </c:pt>
                      <c:pt idx="68" formatCode="0">
                        <c:v>5.4538312499999995</c:v>
                      </c:pt>
                      <c:pt idx="69" formatCode="0">
                        <c:v>6.5445974999999992</c:v>
                      </c:pt>
                      <c:pt idx="70" formatCode="0">
                        <c:v>6.5445974999999992</c:v>
                      </c:pt>
                      <c:pt idx="71" formatCode="0">
                        <c:v>5.8901377499999992</c:v>
                      </c:pt>
                      <c:pt idx="72" formatCode="0">
                        <c:v>6.4791515249999998</c:v>
                      </c:pt>
                      <c:pt idx="73" formatCode="0">
                        <c:v>6.4791515249999998</c:v>
                      </c:pt>
                      <c:pt idx="74" formatCode="0">
                        <c:v>6.4791515249999998</c:v>
                      </c:pt>
                      <c:pt idx="75" formatCode="0">
                        <c:v>6.4791515249999998</c:v>
                      </c:pt>
                      <c:pt idx="76" formatCode="0">
                        <c:v>6.4791515249999998</c:v>
                      </c:pt>
                      <c:pt idx="77" formatCode="0">
                        <c:v>5.8312363725000003</c:v>
                      </c:pt>
                      <c:pt idx="78" formatCode="0">
                        <c:v>5.8312363725000003</c:v>
                      </c:pt>
                      <c:pt idx="79" formatCode="0">
                        <c:v>5.8312363725000003</c:v>
                      </c:pt>
                      <c:pt idx="80" formatCode="0">
                        <c:v>5.8312363725000003</c:v>
                      </c:pt>
                      <c:pt idx="81" formatCode="0">
                        <c:v>5.8312363725000003</c:v>
                      </c:pt>
                      <c:pt idx="82" formatCode="0">
                        <c:v>5.8312363725000003</c:v>
                      </c:pt>
                      <c:pt idx="83" formatCode="0">
                        <c:v>6.4143600097500011</c:v>
                      </c:pt>
                      <c:pt idx="84" formatCode="0">
                        <c:v>6.093642009262501</c:v>
                      </c:pt>
                      <c:pt idx="85" formatCode="0">
                        <c:v>5.7889599087993755</c:v>
                      </c:pt>
                      <c:pt idx="86" formatCode="0">
                        <c:v>5.4995119133594068</c:v>
                      </c:pt>
                      <c:pt idx="87" formatCode="0">
                        <c:v>5.4995119133594068</c:v>
                      </c:pt>
                      <c:pt idx="88" formatCode="0">
                        <c:v>5.4995119133594068</c:v>
                      </c:pt>
                      <c:pt idx="89" formatCode="0">
                        <c:v>7.1493654873672288</c:v>
                      </c:pt>
                      <c:pt idx="90" formatCode="0">
                        <c:v>6.0769606642621445</c:v>
                      </c:pt>
                      <c:pt idx="91" formatCode="0">
                        <c:v>6.0769606642621445</c:v>
                      </c:pt>
                      <c:pt idx="92" formatCode="0">
                        <c:v>6.0769606642621445</c:v>
                      </c:pt>
                      <c:pt idx="93" formatCode="0">
                        <c:v>6.0769606642621445</c:v>
                      </c:pt>
                      <c:pt idx="94" formatCode="0">
                        <c:v>4.8615685314097163</c:v>
                      </c:pt>
                      <c:pt idx="95" formatCode="0">
                        <c:v>4.8615685314097163</c:v>
                      </c:pt>
                      <c:pt idx="96" formatCode="0">
                        <c:v>4.8615685314097163</c:v>
                      </c:pt>
                      <c:pt idx="97" formatCode="0">
                        <c:v>4.8615685314097163</c:v>
                      </c:pt>
                      <c:pt idx="98" formatCode="0">
                        <c:v>5.8338822376916593</c:v>
                      </c:pt>
                      <c:pt idx="99" formatCode="0">
                        <c:v>5.8338822376916593</c:v>
                      </c:pt>
                      <c:pt idx="100" formatCode="0">
                        <c:v>5.8338822376916593</c:v>
                      </c:pt>
                      <c:pt idx="101" formatCode="0">
                        <c:v>5.8338822376916593</c:v>
                      </c:pt>
                      <c:pt idx="102" formatCode="0">
                        <c:v>7.2923527971145745</c:v>
                      </c:pt>
                      <c:pt idx="103" formatCode="0">
                        <c:v>7.2923527971145745</c:v>
                      </c:pt>
                    </c:numCache>
                  </c:numRef>
                </c:val>
                <c:smooth val="0"/>
                <c:extLst xmlns:c15="http://schemas.microsoft.com/office/drawing/2012/chart">
                  <c:ext xmlns:c16="http://schemas.microsoft.com/office/drawing/2014/chart" uri="{C3380CC4-5D6E-409C-BE32-E72D297353CC}">
                    <c16:uniqueId val="{00000009-705D-4F0A-A385-AB4DC8980013}"/>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 for graphs 25-26'!$A$8</c15:sqref>
                        </c15:formulaRef>
                      </c:ext>
                    </c:extLst>
                    <c:strCache>
                      <c:ptCount val="1"/>
                      <c:pt idx="0">
                        <c:v>Head and neck - Trajectory 63- 103 days</c:v>
                      </c:pt>
                    </c:strCache>
                  </c:strRef>
                </c:tx>
                <c:spPr>
                  <a:ln w="28575" cap="rnd">
                    <a:solidFill>
                      <a:schemeClr val="accent5">
                        <a:shade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25-26'!$B$8:$DA$8</c15:sqref>
                        </c15:formulaRef>
                      </c:ext>
                    </c:extLst>
                    <c:numCache>
                      <c:formatCode>General</c:formatCode>
                      <c:ptCount val="104"/>
                      <c:pt idx="52" formatCode="0">
                        <c:v>2.88</c:v>
                      </c:pt>
                      <c:pt idx="53" formatCode="0">
                        <c:v>3.5999999999999996</c:v>
                      </c:pt>
                      <c:pt idx="54" formatCode="0">
                        <c:v>2.88</c:v>
                      </c:pt>
                      <c:pt idx="55" formatCode="0">
                        <c:v>2.3039999999999998</c:v>
                      </c:pt>
                      <c:pt idx="56" formatCode="0">
                        <c:v>2.3039999999999998</c:v>
                      </c:pt>
                      <c:pt idx="57" formatCode="0">
                        <c:v>2.3039999999999998</c:v>
                      </c:pt>
                      <c:pt idx="58" formatCode="0">
                        <c:v>2.3039999999999998</c:v>
                      </c:pt>
                      <c:pt idx="59" formatCode="0">
                        <c:v>2.3039999999999998</c:v>
                      </c:pt>
                      <c:pt idx="60" formatCode="0">
                        <c:v>3.4559999999999995</c:v>
                      </c:pt>
                      <c:pt idx="61" formatCode="0">
                        <c:v>2.7647999999999997</c:v>
                      </c:pt>
                      <c:pt idx="62" formatCode="0">
                        <c:v>2.7647999999999997</c:v>
                      </c:pt>
                      <c:pt idx="63" formatCode="0">
                        <c:v>2.4883199999999999</c:v>
                      </c:pt>
                      <c:pt idx="64" formatCode="0">
                        <c:v>2.4883199999999999</c:v>
                      </c:pt>
                      <c:pt idx="65" formatCode="0">
                        <c:v>2.4883199999999999</c:v>
                      </c:pt>
                      <c:pt idx="66" formatCode="0">
                        <c:v>2.737152</c:v>
                      </c:pt>
                      <c:pt idx="67" formatCode="0">
                        <c:v>2.737152</c:v>
                      </c:pt>
                      <c:pt idx="68" formatCode="0">
                        <c:v>2.737152</c:v>
                      </c:pt>
                      <c:pt idx="69" formatCode="0">
                        <c:v>3.0108672000000003</c:v>
                      </c:pt>
                      <c:pt idx="70" formatCode="0">
                        <c:v>3.6130406400000004</c:v>
                      </c:pt>
                      <c:pt idx="71" formatCode="0">
                        <c:v>3.6130406400000004</c:v>
                      </c:pt>
                      <c:pt idx="72" formatCode="0">
                        <c:v>3.6130406400000004</c:v>
                      </c:pt>
                      <c:pt idx="73" formatCode="0">
                        <c:v>4.1549967360000002</c:v>
                      </c:pt>
                      <c:pt idx="74" formatCode="0">
                        <c:v>3.3239973888000005</c:v>
                      </c:pt>
                      <c:pt idx="75" formatCode="0">
                        <c:v>2.8253977804800003</c:v>
                      </c:pt>
                      <c:pt idx="76" formatCode="0">
                        <c:v>3.1079375585280005</c:v>
                      </c:pt>
                      <c:pt idx="77" formatCode="0">
                        <c:v>2.0823181642137603</c:v>
                      </c:pt>
                      <c:pt idx="78" formatCode="0">
                        <c:v>2.0823181642137603</c:v>
                      </c:pt>
                      <c:pt idx="79" formatCode="0">
                        <c:v>2.0823181642137603</c:v>
                      </c:pt>
                      <c:pt idx="80" formatCode="0">
                        <c:v>2.3946658888458243</c:v>
                      </c:pt>
                      <c:pt idx="81" formatCode="0">
                        <c:v>3.1849056321649467</c:v>
                      </c:pt>
                      <c:pt idx="82" formatCode="0">
                        <c:v>4.4588678850309247</c:v>
                      </c:pt>
                      <c:pt idx="83" formatCode="0">
                        <c:v>4.4588678850309247</c:v>
                      </c:pt>
                      <c:pt idx="84" formatCode="0">
                        <c:v>4.4588678850309247</c:v>
                      </c:pt>
                      <c:pt idx="85" formatCode="0">
                        <c:v>4.4588678850309247</c:v>
                      </c:pt>
                      <c:pt idx="86" formatCode="0">
                        <c:v>4.4588678850309247</c:v>
                      </c:pt>
                      <c:pt idx="87" formatCode="0">
                        <c:v>4.4588678850309247</c:v>
                      </c:pt>
                      <c:pt idx="88" formatCode="0">
                        <c:v>2.9874414829707194</c:v>
                      </c:pt>
                      <c:pt idx="89" formatCode="0">
                        <c:v>3.7343018537133994</c:v>
                      </c:pt>
                      <c:pt idx="90" formatCode="0">
                        <c:v>4.4811622244560789</c:v>
                      </c:pt>
                      <c:pt idx="91" formatCode="0">
                        <c:v>3.8089878907876669</c:v>
                      </c:pt>
                      <c:pt idx="92" formatCode="0">
                        <c:v>4.3803360744058164</c:v>
                      </c:pt>
                      <c:pt idx="93" formatCode="0">
                        <c:v>4.3803360744058164</c:v>
                      </c:pt>
                      <c:pt idx="94" formatCode="0">
                        <c:v>3.9423024669652347</c:v>
                      </c:pt>
                      <c:pt idx="95" formatCode="0">
                        <c:v>3.5480722202687112</c:v>
                      </c:pt>
                      <c:pt idx="96" formatCode="0">
                        <c:v>2.8384577762149692</c:v>
                      </c:pt>
                      <c:pt idx="97" formatCode="0">
                        <c:v>2.8384577762149692</c:v>
                      </c:pt>
                      <c:pt idx="98" formatCode="0">
                        <c:v>4.2576866643224536</c:v>
                      </c:pt>
                      <c:pt idx="99" formatCode="0">
                        <c:v>4.2576866643224536</c:v>
                      </c:pt>
                      <c:pt idx="100" formatCode="0">
                        <c:v>3.8319179978902085</c:v>
                      </c:pt>
                      <c:pt idx="101" formatCode="0">
                        <c:v>2.5673850585864395</c:v>
                      </c:pt>
                      <c:pt idx="102" formatCode="0">
                        <c:v>2.5673850585864395</c:v>
                      </c:pt>
                      <c:pt idx="103" formatCode="0">
                        <c:v>3.8510775878796593</c:v>
                      </c:pt>
                    </c:numCache>
                  </c:numRef>
                </c:val>
                <c:smooth val="0"/>
                <c:extLst xmlns:c15="http://schemas.microsoft.com/office/drawing/2012/chart">
                  <c:ext xmlns:c16="http://schemas.microsoft.com/office/drawing/2014/chart" uri="{C3380CC4-5D6E-409C-BE32-E72D297353CC}">
                    <c16:uniqueId val="{0000000A-705D-4F0A-A385-AB4DC8980013}"/>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 for graphs 25-26'!$A$9</c15:sqref>
                        </c15:formulaRef>
                      </c:ext>
                    </c:extLst>
                    <c:strCache>
                      <c:ptCount val="1"/>
                      <c:pt idx="0">
                        <c:v>Lower Gastrointestinal - Trajectory 63- 103 days</c:v>
                      </c:pt>
                    </c:strCache>
                  </c:strRef>
                </c:tx>
                <c:spPr>
                  <a:ln w="28575" cap="rnd">
                    <a:solidFill>
                      <a:schemeClr val="accent5">
                        <a:shade val="4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25-26'!$B$9:$DA$9</c15:sqref>
                        </c15:formulaRef>
                      </c:ext>
                    </c:extLst>
                    <c:numCache>
                      <c:formatCode>General</c:formatCode>
                      <c:ptCount val="104"/>
                      <c:pt idx="52" formatCode="0">
                        <c:v>26.723499999999998</c:v>
                      </c:pt>
                      <c:pt idx="53" formatCode="0">
                        <c:v>25.387324999999997</c:v>
                      </c:pt>
                      <c:pt idx="54" formatCode="0">
                        <c:v>24.117958749999996</c:v>
                      </c:pt>
                      <c:pt idx="55" formatCode="0">
                        <c:v>22.912060812499995</c:v>
                      </c:pt>
                      <c:pt idx="56" formatCode="0">
                        <c:v>22.912060812499995</c:v>
                      </c:pt>
                      <c:pt idx="57" formatCode="0">
                        <c:v>22.912060812499995</c:v>
                      </c:pt>
                      <c:pt idx="58" formatCode="0">
                        <c:v>24.057663853124996</c:v>
                      </c:pt>
                      <c:pt idx="59" formatCode="0">
                        <c:v>24.057663853124996</c:v>
                      </c:pt>
                      <c:pt idx="60" formatCode="0">
                        <c:v>24.057663853124996</c:v>
                      </c:pt>
                      <c:pt idx="61" formatCode="0">
                        <c:v>24.057663853124996</c:v>
                      </c:pt>
                      <c:pt idx="62" formatCode="0">
                        <c:v>24.057663853124996</c:v>
                      </c:pt>
                      <c:pt idx="63" formatCode="0">
                        <c:v>22.854780660468744</c:v>
                      </c:pt>
                      <c:pt idx="64" formatCode="0">
                        <c:v>21.712041627445306</c:v>
                      </c:pt>
                      <c:pt idx="65" formatCode="0">
                        <c:v>21.712041627445306</c:v>
                      </c:pt>
                      <c:pt idx="66" formatCode="0">
                        <c:v>21.712041627445306</c:v>
                      </c:pt>
                      <c:pt idx="67" formatCode="0">
                        <c:v>21.712041627445306</c:v>
                      </c:pt>
                      <c:pt idx="68" formatCode="0">
                        <c:v>21.712041627445306</c:v>
                      </c:pt>
                      <c:pt idx="69" formatCode="0">
                        <c:v>23.883245790189839</c:v>
                      </c:pt>
                      <c:pt idx="70" formatCode="0">
                        <c:v>25.077408079699332</c:v>
                      </c:pt>
                      <c:pt idx="71" formatCode="0">
                        <c:v>25.077408079699332</c:v>
                      </c:pt>
                      <c:pt idx="72" formatCode="0">
                        <c:v>26.331278483684301</c:v>
                      </c:pt>
                      <c:pt idx="73" formatCode="0">
                        <c:v>28.964406332052732</c:v>
                      </c:pt>
                      <c:pt idx="74" formatCode="0">
                        <c:v>26.067965698847459</c:v>
                      </c:pt>
                      <c:pt idx="75" formatCode="0">
                        <c:v>24.764567413905084</c:v>
                      </c:pt>
                      <c:pt idx="76" formatCode="0">
                        <c:v>23.526339043209827</c:v>
                      </c:pt>
                      <c:pt idx="77" formatCode="0">
                        <c:v>21.173705138888845</c:v>
                      </c:pt>
                      <c:pt idx="78" formatCode="0">
                        <c:v>21.173705138888845</c:v>
                      </c:pt>
                      <c:pt idx="79" formatCode="0">
                        <c:v>21.173705138888845</c:v>
                      </c:pt>
                      <c:pt idx="80" formatCode="0">
                        <c:v>19.056334624999963</c:v>
                      </c:pt>
                      <c:pt idx="81" formatCode="0">
                        <c:v>20.009151356249962</c:v>
                      </c:pt>
                      <c:pt idx="82" formatCode="0">
                        <c:v>19.008693788437462</c:v>
                      </c:pt>
                      <c:pt idx="83" formatCode="0">
                        <c:v>19.008693788437462</c:v>
                      </c:pt>
                      <c:pt idx="84" formatCode="0">
                        <c:v>19.008693788437462</c:v>
                      </c:pt>
                      <c:pt idx="85" formatCode="0">
                        <c:v>16.157389720171842</c:v>
                      </c:pt>
                      <c:pt idx="86" formatCode="0">
                        <c:v>15.349520234163249</c:v>
                      </c:pt>
                      <c:pt idx="87" formatCode="0">
                        <c:v>15.349520234163249</c:v>
                      </c:pt>
                      <c:pt idx="88" formatCode="0">
                        <c:v>15.349520234163249</c:v>
                      </c:pt>
                      <c:pt idx="89" formatCode="0">
                        <c:v>16.884472257579574</c:v>
                      </c:pt>
                      <c:pt idx="90" formatCode="0">
                        <c:v>18.572919483337532</c:v>
                      </c:pt>
                      <c:pt idx="91" formatCode="0">
                        <c:v>18.572919483337532</c:v>
                      </c:pt>
                      <c:pt idx="92" formatCode="0">
                        <c:v>17.644273509170656</c:v>
                      </c:pt>
                      <c:pt idx="93" formatCode="0">
                        <c:v>15.87984615825359</c:v>
                      </c:pt>
                      <c:pt idx="94" formatCode="0">
                        <c:v>15.87984615825359</c:v>
                      </c:pt>
                      <c:pt idx="95" formatCode="0">
                        <c:v>15.085853850340911</c:v>
                      </c:pt>
                      <c:pt idx="96" formatCode="0">
                        <c:v>14.331561157823865</c:v>
                      </c:pt>
                      <c:pt idx="97" formatCode="0">
                        <c:v>13.328351876776193</c:v>
                      </c:pt>
                      <c:pt idx="98" formatCode="0">
                        <c:v>15.99402225213143</c:v>
                      </c:pt>
                      <c:pt idx="99" formatCode="0">
                        <c:v>13.594918914311714</c:v>
                      </c:pt>
                      <c:pt idx="100" formatCode="0">
                        <c:v>13.594918914311714</c:v>
                      </c:pt>
                      <c:pt idx="101" formatCode="0">
                        <c:v>12.235427022880543</c:v>
                      </c:pt>
                      <c:pt idx="102" formatCode="0">
                        <c:v>13.458969725168599</c:v>
                      </c:pt>
                      <c:pt idx="103" formatCode="0">
                        <c:v>12.113072752651739</c:v>
                      </c:pt>
                    </c:numCache>
                  </c:numRef>
                </c:val>
                <c:smooth val="0"/>
                <c:extLst xmlns:c15="http://schemas.microsoft.com/office/drawing/2012/chart">
                  <c:ext xmlns:c16="http://schemas.microsoft.com/office/drawing/2014/chart" uri="{C3380CC4-5D6E-409C-BE32-E72D297353CC}">
                    <c16:uniqueId val="{0000000B-705D-4F0A-A385-AB4DC8980013}"/>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 for graphs 25-26'!$A$10</c15:sqref>
                        </c15:formulaRef>
                      </c:ext>
                    </c:extLst>
                    <c:strCache>
                      <c:ptCount val="1"/>
                      <c:pt idx="0">
                        <c:v>Lung - Trajectory 63- 103 days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25-26'!$B$10:$DA$10</c15:sqref>
                        </c15:formulaRef>
                      </c:ext>
                    </c:extLst>
                    <c:numCache>
                      <c:formatCode>General</c:formatCode>
                      <c:ptCount val="104"/>
                      <c:pt idx="52" formatCode="0">
                        <c:v>6.3</c:v>
                      </c:pt>
                      <c:pt idx="53" formatCode="0">
                        <c:v>6.9300000000000006</c:v>
                      </c:pt>
                      <c:pt idx="54" formatCode="0">
                        <c:v>6.9300000000000006</c:v>
                      </c:pt>
                      <c:pt idx="55" formatCode="0">
                        <c:v>6.9300000000000006</c:v>
                      </c:pt>
                      <c:pt idx="56" formatCode="0">
                        <c:v>6.237000000000001</c:v>
                      </c:pt>
                      <c:pt idx="57" formatCode="0">
                        <c:v>6.237000000000001</c:v>
                      </c:pt>
                      <c:pt idx="58" formatCode="0">
                        <c:v>6.8607000000000014</c:v>
                      </c:pt>
                      <c:pt idx="59" formatCode="0">
                        <c:v>6.8607000000000014</c:v>
                      </c:pt>
                      <c:pt idx="60" formatCode="0">
                        <c:v>6.8607000000000014</c:v>
                      </c:pt>
                      <c:pt idx="61" formatCode="0">
                        <c:v>6.1746300000000014</c:v>
                      </c:pt>
                      <c:pt idx="62" formatCode="0">
                        <c:v>6.1746300000000014</c:v>
                      </c:pt>
                      <c:pt idx="63" formatCode="0">
                        <c:v>5.5571670000000015</c:v>
                      </c:pt>
                      <c:pt idx="64" formatCode="0">
                        <c:v>5.5571670000000015</c:v>
                      </c:pt>
                      <c:pt idx="65" formatCode="0">
                        <c:v>5.5571670000000015</c:v>
                      </c:pt>
                      <c:pt idx="66" formatCode="0">
                        <c:v>5.5571670000000015</c:v>
                      </c:pt>
                      <c:pt idx="67" formatCode="0">
                        <c:v>5.5571670000000015</c:v>
                      </c:pt>
                      <c:pt idx="68" formatCode="0">
                        <c:v>5.5571670000000015</c:v>
                      </c:pt>
                      <c:pt idx="69" formatCode="0">
                        <c:v>6.112883700000002</c:v>
                      </c:pt>
                      <c:pt idx="70" formatCode="0">
                        <c:v>6.7241720700000025</c:v>
                      </c:pt>
                      <c:pt idx="71" formatCode="0">
                        <c:v>6.7241720700000025</c:v>
                      </c:pt>
                      <c:pt idx="72" formatCode="0">
                        <c:v>7.396589277000003</c:v>
                      </c:pt>
                      <c:pt idx="73" formatCode="0">
                        <c:v>7.396589277000003</c:v>
                      </c:pt>
                      <c:pt idx="74" formatCode="0">
                        <c:v>7.396589277000003</c:v>
                      </c:pt>
                      <c:pt idx="75" formatCode="0">
                        <c:v>6.6569303493000032</c:v>
                      </c:pt>
                      <c:pt idx="76" formatCode="0">
                        <c:v>6.6569303493000032</c:v>
                      </c:pt>
                      <c:pt idx="77" formatCode="0">
                        <c:v>5.9912373143700028</c:v>
                      </c:pt>
                      <c:pt idx="78" formatCode="0">
                        <c:v>5.9912373143700028</c:v>
                      </c:pt>
                      <c:pt idx="79" formatCode="0">
                        <c:v>6.5903610458070032</c:v>
                      </c:pt>
                      <c:pt idx="80" formatCode="0">
                        <c:v>5.9313249412263032</c:v>
                      </c:pt>
                      <c:pt idx="81" formatCode="0">
                        <c:v>7.1175899294715634</c:v>
                      </c:pt>
                      <c:pt idx="82" formatCode="0">
                        <c:v>6.7617104329979849</c:v>
                      </c:pt>
                      <c:pt idx="83" formatCode="0">
                        <c:v>7.4378814762977843</c:v>
                      </c:pt>
                      <c:pt idx="84" formatCode="0">
                        <c:v>7.4378814762977843</c:v>
                      </c:pt>
                      <c:pt idx="85" formatCode="0">
                        <c:v>6.6940933286680062</c:v>
                      </c:pt>
                      <c:pt idx="86" formatCode="0">
                        <c:v>6.6940933286680062</c:v>
                      </c:pt>
                      <c:pt idx="87" formatCode="0">
                        <c:v>8.0329119944016067</c:v>
                      </c:pt>
                      <c:pt idx="88" formatCode="0">
                        <c:v>8.0329119944016067</c:v>
                      </c:pt>
                      <c:pt idx="89" formatCode="0">
                        <c:v>8.8362031938417687</c:v>
                      </c:pt>
                      <c:pt idx="90" formatCode="0">
                        <c:v>9.719823513225947</c:v>
                      </c:pt>
                      <c:pt idx="91" formatCode="0">
                        <c:v>9.2338323375646496</c:v>
                      </c:pt>
                      <c:pt idx="92" formatCode="0">
                        <c:v>9.2338323375646496</c:v>
                      </c:pt>
                      <c:pt idx="93" formatCode="0">
                        <c:v>9.2338323375646496</c:v>
                      </c:pt>
                      <c:pt idx="94" formatCode="0">
                        <c:v>8.3104491038081854</c:v>
                      </c:pt>
                      <c:pt idx="95" formatCode="0">
                        <c:v>7.4794041934273672</c:v>
                      </c:pt>
                      <c:pt idx="96" formatCode="0">
                        <c:v>6.7314637740846308</c:v>
                      </c:pt>
                      <c:pt idx="97" formatCode="0">
                        <c:v>6.7314637740846308</c:v>
                      </c:pt>
                      <c:pt idx="98" formatCode="0">
                        <c:v>7.4046101514930944</c:v>
                      </c:pt>
                      <c:pt idx="99" formatCode="0">
                        <c:v>5.5534576136198206</c:v>
                      </c:pt>
                      <c:pt idx="100" formatCode="0">
                        <c:v>5.5534576136198206</c:v>
                      </c:pt>
                      <c:pt idx="101" formatCode="0">
                        <c:v>5.5534576136198206</c:v>
                      </c:pt>
                      <c:pt idx="102" formatCode="0">
                        <c:v>6.1088033749818029</c:v>
                      </c:pt>
                      <c:pt idx="103" formatCode="0">
                        <c:v>5.4979230374836225</c:v>
                      </c:pt>
                    </c:numCache>
                  </c:numRef>
                </c:val>
                <c:smooth val="0"/>
                <c:extLst xmlns:c15="http://schemas.microsoft.com/office/drawing/2012/chart">
                  <c:ext xmlns:c16="http://schemas.microsoft.com/office/drawing/2014/chart" uri="{C3380CC4-5D6E-409C-BE32-E72D297353CC}">
                    <c16:uniqueId val="{0000000C-705D-4F0A-A385-AB4DC8980013}"/>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 for graphs 25-26'!$A$11</c15:sqref>
                        </c15:formulaRef>
                      </c:ext>
                    </c:extLst>
                    <c:strCache>
                      <c:ptCount val="1"/>
                      <c:pt idx="0">
                        <c:v>Other - Trajectory 63- 103 days</c:v>
                      </c:pt>
                    </c:strCache>
                  </c:strRef>
                </c:tx>
                <c:spPr>
                  <a:ln w="28575" cap="rnd">
                    <a:solidFill>
                      <a:schemeClr val="accent5">
                        <a:shade val="4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25-26'!$B$11:$DA$11</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1</c:v>
                      </c:pt>
                      <c:pt idx="64" formatCode="0">
                        <c:v>1</c:v>
                      </c:pt>
                      <c:pt idx="65" formatCode="0">
                        <c:v>1</c:v>
                      </c:pt>
                      <c:pt idx="66" formatCode="0">
                        <c:v>1</c:v>
                      </c:pt>
                      <c:pt idx="67" formatCode="0">
                        <c:v>1</c:v>
                      </c:pt>
                      <c:pt idx="68" formatCode="0">
                        <c:v>1</c:v>
                      </c:pt>
                      <c:pt idx="69" formatCode="0">
                        <c:v>1</c:v>
                      </c:pt>
                      <c:pt idx="70" formatCode="0">
                        <c:v>1</c:v>
                      </c:pt>
                      <c:pt idx="71" formatCode="0">
                        <c:v>1</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numCache>
                  </c:numRef>
                </c:val>
                <c:smooth val="0"/>
                <c:extLst xmlns:c15="http://schemas.microsoft.com/office/drawing/2012/chart">
                  <c:ext xmlns:c16="http://schemas.microsoft.com/office/drawing/2014/chart" uri="{C3380CC4-5D6E-409C-BE32-E72D297353CC}">
                    <c16:uniqueId val="{0000000D-705D-4F0A-A385-AB4DC8980013}"/>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 for graphs 25-26'!$A$12</c15:sqref>
                        </c15:formulaRef>
                      </c:ext>
                    </c:extLst>
                    <c:strCache>
                      <c:ptCount val="1"/>
                      <c:pt idx="0">
                        <c:v>Sarcoma - Trajectory 63- 103 days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25-26'!$B$12:$DA$12</c15:sqref>
                        </c15:formulaRef>
                      </c:ext>
                    </c:extLst>
                    <c:numCache>
                      <c:formatCode>General</c:formatCode>
                      <c:ptCount val="104"/>
                      <c:pt idx="52" formatCode="0">
                        <c:v>6</c:v>
                      </c:pt>
                      <c:pt idx="53" formatCode="0">
                        <c:v>6</c:v>
                      </c:pt>
                      <c:pt idx="54" formatCode="0">
                        <c:v>6</c:v>
                      </c:pt>
                      <c:pt idx="55" formatCode="0">
                        <c:v>6</c:v>
                      </c:pt>
                      <c:pt idx="56" formatCode="0">
                        <c:v>6</c:v>
                      </c:pt>
                      <c:pt idx="57" formatCode="0">
                        <c:v>6</c:v>
                      </c:pt>
                      <c:pt idx="58" formatCode="0">
                        <c:v>5</c:v>
                      </c:pt>
                      <c:pt idx="59" formatCode="0">
                        <c:v>5</c:v>
                      </c:pt>
                      <c:pt idx="60" formatCode="0">
                        <c:v>4</c:v>
                      </c:pt>
                      <c:pt idx="61" formatCode="0">
                        <c:v>5</c:v>
                      </c:pt>
                      <c:pt idx="62" formatCode="0">
                        <c:v>5</c:v>
                      </c:pt>
                      <c:pt idx="63" formatCode="0">
                        <c:v>5</c:v>
                      </c:pt>
                      <c:pt idx="64" formatCode="0">
                        <c:v>5</c:v>
                      </c:pt>
                      <c:pt idx="65" formatCode="0">
                        <c:v>5</c:v>
                      </c:pt>
                      <c:pt idx="66" formatCode="0">
                        <c:v>5</c:v>
                      </c:pt>
                      <c:pt idx="67" formatCode="0">
                        <c:v>5</c:v>
                      </c:pt>
                      <c:pt idx="68" formatCode="0">
                        <c:v>5</c:v>
                      </c:pt>
                      <c:pt idx="69" formatCode="0">
                        <c:v>5</c:v>
                      </c:pt>
                      <c:pt idx="70" formatCode="0">
                        <c:v>5</c:v>
                      </c:pt>
                      <c:pt idx="71" formatCode="0">
                        <c:v>5</c:v>
                      </c:pt>
                      <c:pt idx="72" formatCode="0">
                        <c:v>4</c:v>
                      </c:pt>
                      <c:pt idx="73" formatCode="0">
                        <c:v>5</c:v>
                      </c:pt>
                      <c:pt idx="74" formatCode="0">
                        <c:v>5</c:v>
                      </c:pt>
                      <c:pt idx="75" formatCode="0">
                        <c:v>4</c:v>
                      </c:pt>
                      <c:pt idx="76" formatCode="0">
                        <c:v>4</c:v>
                      </c:pt>
                      <c:pt idx="77" formatCode="0">
                        <c:v>3</c:v>
                      </c:pt>
                      <c:pt idx="78" formatCode="0">
                        <c:v>3</c:v>
                      </c:pt>
                      <c:pt idx="79" formatCode="0">
                        <c:v>3</c:v>
                      </c:pt>
                      <c:pt idx="80" formatCode="0">
                        <c:v>3</c:v>
                      </c:pt>
                      <c:pt idx="81" formatCode="0">
                        <c:v>4</c:v>
                      </c:pt>
                      <c:pt idx="82" formatCode="0">
                        <c:v>4</c:v>
                      </c:pt>
                      <c:pt idx="83" formatCode="0">
                        <c:v>4</c:v>
                      </c:pt>
                      <c:pt idx="84" formatCode="0">
                        <c:v>4</c:v>
                      </c:pt>
                      <c:pt idx="85" formatCode="0">
                        <c:v>4</c:v>
                      </c:pt>
                      <c:pt idx="86" formatCode="0">
                        <c:v>4</c:v>
                      </c:pt>
                      <c:pt idx="87" formatCode="0">
                        <c:v>4</c:v>
                      </c:pt>
                      <c:pt idx="88" formatCode="0">
                        <c:v>4</c:v>
                      </c:pt>
                      <c:pt idx="89" formatCode="0">
                        <c:v>5</c:v>
                      </c:pt>
                      <c:pt idx="90" formatCode="0">
                        <c:v>6</c:v>
                      </c:pt>
                      <c:pt idx="91" formatCode="0">
                        <c:v>5</c:v>
                      </c:pt>
                      <c:pt idx="92" formatCode="0">
                        <c:v>5</c:v>
                      </c:pt>
                      <c:pt idx="93" formatCode="0">
                        <c:v>5</c:v>
                      </c:pt>
                      <c:pt idx="94" formatCode="0">
                        <c:v>4</c:v>
                      </c:pt>
                      <c:pt idx="95" formatCode="0">
                        <c:v>3</c:v>
                      </c:pt>
                      <c:pt idx="96" formatCode="0">
                        <c:v>3</c:v>
                      </c:pt>
                      <c:pt idx="97" formatCode="0">
                        <c:v>3</c:v>
                      </c:pt>
                      <c:pt idx="98" formatCode="0">
                        <c:v>4</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0E-705D-4F0A-A385-AB4DC8980013}"/>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 for graphs 25-26'!$A$13</c15:sqref>
                        </c15:formulaRef>
                      </c:ext>
                    </c:extLst>
                    <c:strCache>
                      <c:ptCount val="1"/>
                      <c:pt idx="0">
                        <c:v>Skin - Trajectory 63- 103 days</c:v>
                      </c:pt>
                    </c:strCache>
                  </c:strRef>
                </c:tx>
                <c:spPr>
                  <a:ln w="28575" cap="rnd">
                    <a:solidFill>
                      <a:schemeClr val="accent5">
                        <a:shade val="4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25-26'!$B$13:$DA$13</c15:sqref>
                        </c15:formulaRef>
                      </c:ext>
                    </c:extLst>
                    <c:numCache>
                      <c:formatCode>General</c:formatCode>
                      <c:ptCount val="104"/>
                      <c:pt idx="52" formatCode="0">
                        <c:v>17</c:v>
                      </c:pt>
                      <c:pt idx="53" formatCode="0">
                        <c:v>17</c:v>
                      </c:pt>
                      <c:pt idx="54" formatCode="0">
                        <c:v>17</c:v>
                      </c:pt>
                      <c:pt idx="55" formatCode="0">
                        <c:v>16</c:v>
                      </c:pt>
                      <c:pt idx="56" formatCode="0">
                        <c:v>15</c:v>
                      </c:pt>
                      <c:pt idx="57" formatCode="0">
                        <c:v>15</c:v>
                      </c:pt>
                      <c:pt idx="58" formatCode="0">
                        <c:v>14</c:v>
                      </c:pt>
                      <c:pt idx="59" formatCode="0">
                        <c:v>13</c:v>
                      </c:pt>
                      <c:pt idx="60" formatCode="0">
                        <c:v>12</c:v>
                      </c:pt>
                      <c:pt idx="61" formatCode="0">
                        <c:v>11</c:v>
                      </c:pt>
                      <c:pt idx="62" formatCode="0">
                        <c:v>9</c:v>
                      </c:pt>
                      <c:pt idx="63" formatCode="0">
                        <c:v>10</c:v>
                      </c:pt>
                      <c:pt idx="64" formatCode="0">
                        <c:v>11</c:v>
                      </c:pt>
                      <c:pt idx="65" formatCode="0">
                        <c:v>12</c:v>
                      </c:pt>
                      <c:pt idx="66" formatCode="0">
                        <c:v>13</c:v>
                      </c:pt>
                      <c:pt idx="67" formatCode="0">
                        <c:v>14</c:v>
                      </c:pt>
                      <c:pt idx="68" formatCode="0">
                        <c:v>14</c:v>
                      </c:pt>
                      <c:pt idx="69" formatCode="0">
                        <c:v>16</c:v>
                      </c:pt>
                      <c:pt idx="70" formatCode="0">
                        <c:v>18</c:v>
                      </c:pt>
                      <c:pt idx="71" formatCode="0">
                        <c:v>20</c:v>
                      </c:pt>
                      <c:pt idx="72" formatCode="0">
                        <c:v>22</c:v>
                      </c:pt>
                      <c:pt idx="73" formatCode="0">
                        <c:v>25</c:v>
                      </c:pt>
                      <c:pt idx="74" formatCode="0">
                        <c:v>28</c:v>
                      </c:pt>
                      <c:pt idx="75" formatCode="0">
                        <c:v>28</c:v>
                      </c:pt>
                      <c:pt idx="76" formatCode="0">
                        <c:v>28</c:v>
                      </c:pt>
                      <c:pt idx="77" formatCode="0">
                        <c:v>26</c:v>
                      </c:pt>
                      <c:pt idx="78" formatCode="0">
                        <c:v>26</c:v>
                      </c:pt>
                      <c:pt idx="79" formatCode="0">
                        <c:v>24</c:v>
                      </c:pt>
                      <c:pt idx="80" formatCode="0">
                        <c:v>22</c:v>
                      </c:pt>
                      <c:pt idx="81" formatCode="0">
                        <c:v>20</c:v>
                      </c:pt>
                      <c:pt idx="82" formatCode="0">
                        <c:v>20</c:v>
                      </c:pt>
                      <c:pt idx="83" formatCode="0">
                        <c:v>20</c:v>
                      </c:pt>
                      <c:pt idx="84" formatCode="0">
                        <c:v>18</c:v>
                      </c:pt>
                      <c:pt idx="85" formatCode="0">
                        <c:v>18</c:v>
                      </c:pt>
                      <c:pt idx="86" formatCode="0">
                        <c:v>18</c:v>
                      </c:pt>
                      <c:pt idx="87" formatCode="0">
                        <c:v>20</c:v>
                      </c:pt>
                      <c:pt idx="88" formatCode="0">
                        <c:v>21</c:v>
                      </c:pt>
                      <c:pt idx="89" formatCode="0">
                        <c:v>23</c:v>
                      </c:pt>
                      <c:pt idx="90" formatCode="0">
                        <c:v>25</c:v>
                      </c:pt>
                      <c:pt idx="91" formatCode="0">
                        <c:v>20</c:v>
                      </c:pt>
                      <c:pt idx="92" formatCode="0">
                        <c:v>18</c:v>
                      </c:pt>
                      <c:pt idx="93" formatCode="0">
                        <c:v>17</c:v>
                      </c:pt>
                      <c:pt idx="94" formatCode="0">
                        <c:v>16</c:v>
                      </c:pt>
                      <c:pt idx="95" formatCode="0">
                        <c:v>15</c:v>
                      </c:pt>
                      <c:pt idx="96" formatCode="0">
                        <c:v>14</c:v>
                      </c:pt>
                      <c:pt idx="97" formatCode="0">
                        <c:v>13</c:v>
                      </c:pt>
                      <c:pt idx="98" formatCode="0">
                        <c:v>12</c:v>
                      </c:pt>
                      <c:pt idx="99" formatCode="0">
                        <c:v>11</c:v>
                      </c:pt>
                      <c:pt idx="100" formatCode="0">
                        <c:v>13</c:v>
                      </c:pt>
                      <c:pt idx="101" formatCode="0">
                        <c:v>13</c:v>
                      </c:pt>
                      <c:pt idx="102" formatCode="0">
                        <c:v>12</c:v>
                      </c:pt>
                      <c:pt idx="103" formatCode="0">
                        <c:v>11</c:v>
                      </c:pt>
                    </c:numCache>
                  </c:numRef>
                </c:val>
                <c:smooth val="0"/>
                <c:extLst xmlns:c15="http://schemas.microsoft.com/office/drawing/2012/chart">
                  <c:ext xmlns:c16="http://schemas.microsoft.com/office/drawing/2014/chart" uri="{C3380CC4-5D6E-409C-BE32-E72D297353CC}">
                    <c16:uniqueId val="{0000000F-705D-4F0A-A385-AB4DC8980013}"/>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 for graphs 25-26'!$A$14</c15:sqref>
                        </c15:formulaRef>
                      </c:ext>
                    </c:extLst>
                    <c:strCache>
                      <c:ptCount val="1"/>
                      <c:pt idx="0">
                        <c:v>Upper Gastrointestinal - Trajectory 63- 103 days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25-26'!$B$14:$DA$14</c15:sqref>
                        </c15:formulaRef>
                      </c:ext>
                    </c:extLst>
                    <c:numCache>
                      <c:formatCode>General</c:formatCode>
                      <c:ptCount val="104"/>
                      <c:pt idx="52" formatCode="0">
                        <c:v>15</c:v>
                      </c:pt>
                      <c:pt idx="53" formatCode="0">
                        <c:v>15</c:v>
                      </c:pt>
                      <c:pt idx="54" formatCode="0">
                        <c:v>15</c:v>
                      </c:pt>
                      <c:pt idx="55" formatCode="0">
                        <c:v>15</c:v>
                      </c:pt>
                      <c:pt idx="56" formatCode="0">
                        <c:v>14</c:v>
                      </c:pt>
                      <c:pt idx="57" formatCode="0">
                        <c:v>14</c:v>
                      </c:pt>
                      <c:pt idx="58" formatCode="0">
                        <c:v>11</c:v>
                      </c:pt>
                      <c:pt idx="59" formatCode="0">
                        <c:v>11</c:v>
                      </c:pt>
                      <c:pt idx="60" formatCode="0">
                        <c:v>10</c:v>
                      </c:pt>
                      <c:pt idx="61" formatCode="0">
                        <c:v>11</c:v>
                      </c:pt>
                      <c:pt idx="62" formatCode="0">
                        <c:v>11</c:v>
                      </c:pt>
                      <c:pt idx="63" formatCode="0">
                        <c:v>11</c:v>
                      </c:pt>
                      <c:pt idx="64" formatCode="0">
                        <c:v>11</c:v>
                      </c:pt>
                      <c:pt idx="65" formatCode="0">
                        <c:v>13</c:v>
                      </c:pt>
                      <c:pt idx="66" formatCode="0">
                        <c:v>13</c:v>
                      </c:pt>
                      <c:pt idx="67" formatCode="0">
                        <c:v>13</c:v>
                      </c:pt>
                      <c:pt idx="68" formatCode="0">
                        <c:v>13</c:v>
                      </c:pt>
                      <c:pt idx="69" formatCode="0">
                        <c:v>14</c:v>
                      </c:pt>
                      <c:pt idx="70" formatCode="0">
                        <c:v>13</c:v>
                      </c:pt>
                      <c:pt idx="71" formatCode="0">
                        <c:v>13</c:v>
                      </c:pt>
                      <c:pt idx="72" formatCode="0">
                        <c:v>13</c:v>
                      </c:pt>
                      <c:pt idx="73" formatCode="0">
                        <c:v>12</c:v>
                      </c:pt>
                      <c:pt idx="74" formatCode="0">
                        <c:v>13</c:v>
                      </c:pt>
                      <c:pt idx="75" formatCode="0">
                        <c:v>14</c:v>
                      </c:pt>
                      <c:pt idx="76" formatCode="0">
                        <c:v>12</c:v>
                      </c:pt>
                      <c:pt idx="77" formatCode="0">
                        <c:v>11</c:v>
                      </c:pt>
                      <c:pt idx="78" formatCode="0">
                        <c:v>11</c:v>
                      </c:pt>
                      <c:pt idx="79" formatCode="0">
                        <c:v>10</c:v>
                      </c:pt>
                      <c:pt idx="80" formatCode="0">
                        <c:v>10</c:v>
                      </c:pt>
                      <c:pt idx="81" formatCode="0">
                        <c:v>9</c:v>
                      </c:pt>
                      <c:pt idx="82" formatCode="0">
                        <c:v>9</c:v>
                      </c:pt>
                      <c:pt idx="83" formatCode="0">
                        <c:v>10</c:v>
                      </c:pt>
                      <c:pt idx="84" formatCode="0">
                        <c:v>9</c:v>
                      </c:pt>
                      <c:pt idx="85" formatCode="0">
                        <c:v>9</c:v>
                      </c:pt>
                      <c:pt idx="86" formatCode="0">
                        <c:v>8</c:v>
                      </c:pt>
                      <c:pt idx="87" formatCode="0">
                        <c:v>8</c:v>
                      </c:pt>
                      <c:pt idx="88" formatCode="0">
                        <c:v>9</c:v>
                      </c:pt>
                      <c:pt idx="89" formatCode="0">
                        <c:v>10</c:v>
                      </c:pt>
                      <c:pt idx="90" formatCode="0">
                        <c:v>10</c:v>
                      </c:pt>
                      <c:pt idx="91" formatCode="0">
                        <c:v>9</c:v>
                      </c:pt>
                      <c:pt idx="92" formatCode="0">
                        <c:v>9</c:v>
                      </c:pt>
                      <c:pt idx="93" formatCode="0">
                        <c:v>8</c:v>
                      </c:pt>
                      <c:pt idx="94" formatCode="0">
                        <c:v>7</c:v>
                      </c:pt>
                      <c:pt idx="95" formatCode="0">
                        <c:v>7</c:v>
                      </c:pt>
                      <c:pt idx="96" formatCode="0">
                        <c:v>7</c:v>
                      </c:pt>
                      <c:pt idx="97" formatCode="0">
                        <c:v>6</c:v>
                      </c:pt>
                      <c:pt idx="98" formatCode="0">
                        <c:v>7</c:v>
                      </c:pt>
                      <c:pt idx="99" formatCode="0">
                        <c:v>7</c:v>
                      </c:pt>
                      <c:pt idx="100" formatCode="0">
                        <c:v>7</c:v>
                      </c:pt>
                      <c:pt idx="101" formatCode="0">
                        <c:v>7</c:v>
                      </c:pt>
                      <c:pt idx="102" formatCode="0">
                        <c:v>8</c:v>
                      </c:pt>
                      <c:pt idx="103" formatCode="0">
                        <c:v>8</c:v>
                      </c:pt>
                    </c:numCache>
                  </c:numRef>
                </c:val>
                <c:smooth val="0"/>
                <c:extLst xmlns:c15="http://schemas.microsoft.com/office/drawing/2012/chart">
                  <c:ext xmlns:c16="http://schemas.microsoft.com/office/drawing/2014/chart" uri="{C3380CC4-5D6E-409C-BE32-E72D297353CC}">
                    <c16:uniqueId val="{00000010-705D-4F0A-A385-AB4DC8980013}"/>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 for graphs 25-26'!$A$15</c15:sqref>
                        </c15:formulaRef>
                      </c:ext>
                    </c:extLst>
                    <c:strCache>
                      <c:ptCount val="1"/>
                      <c:pt idx="0">
                        <c:v>Urological - Trajectory 63- 103 days</c:v>
                      </c:pt>
                    </c:strCache>
                  </c:strRef>
                </c:tx>
                <c:spPr>
                  <a:ln w="28575" cap="rnd">
                    <a:solidFill>
                      <a:schemeClr val="accent5">
                        <a:shade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25-26'!$B$15:$DA$15</c15:sqref>
                        </c15:formulaRef>
                      </c:ext>
                    </c:extLst>
                    <c:numCache>
                      <c:formatCode>General</c:formatCode>
                      <c:ptCount val="104"/>
                      <c:pt idx="52" formatCode="0">
                        <c:v>23</c:v>
                      </c:pt>
                      <c:pt idx="53" formatCode="0">
                        <c:v>23</c:v>
                      </c:pt>
                      <c:pt idx="54" formatCode="0">
                        <c:v>23</c:v>
                      </c:pt>
                      <c:pt idx="55" formatCode="0">
                        <c:v>23</c:v>
                      </c:pt>
                      <c:pt idx="56" formatCode="0">
                        <c:v>22</c:v>
                      </c:pt>
                      <c:pt idx="57" formatCode="0">
                        <c:v>21</c:v>
                      </c:pt>
                      <c:pt idx="58" formatCode="0">
                        <c:v>21</c:v>
                      </c:pt>
                      <c:pt idx="59" formatCode="0">
                        <c:v>21</c:v>
                      </c:pt>
                      <c:pt idx="60" formatCode="0">
                        <c:v>20</c:v>
                      </c:pt>
                      <c:pt idx="61" formatCode="0">
                        <c:v>22</c:v>
                      </c:pt>
                      <c:pt idx="62" formatCode="0">
                        <c:v>21</c:v>
                      </c:pt>
                      <c:pt idx="63" formatCode="0">
                        <c:v>21</c:v>
                      </c:pt>
                      <c:pt idx="64" formatCode="0">
                        <c:v>21</c:v>
                      </c:pt>
                      <c:pt idx="65" formatCode="0">
                        <c:v>21</c:v>
                      </c:pt>
                      <c:pt idx="66" formatCode="0">
                        <c:v>21</c:v>
                      </c:pt>
                      <c:pt idx="67" formatCode="0">
                        <c:v>20</c:v>
                      </c:pt>
                      <c:pt idx="68" formatCode="0">
                        <c:v>20</c:v>
                      </c:pt>
                      <c:pt idx="69" formatCode="0">
                        <c:v>21</c:v>
                      </c:pt>
                      <c:pt idx="70" formatCode="0">
                        <c:v>20</c:v>
                      </c:pt>
                      <c:pt idx="71" formatCode="0">
                        <c:v>19</c:v>
                      </c:pt>
                      <c:pt idx="72" formatCode="0">
                        <c:v>19</c:v>
                      </c:pt>
                      <c:pt idx="73" formatCode="0">
                        <c:v>20</c:v>
                      </c:pt>
                      <c:pt idx="74" formatCode="0">
                        <c:v>19</c:v>
                      </c:pt>
                      <c:pt idx="75" formatCode="0">
                        <c:v>19</c:v>
                      </c:pt>
                      <c:pt idx="76" formatCode="0">
                        <c:v>19</c:v>
                      </c:pt>
                      <c:pt idx="77" formatCode="0">
                        <c:v>19</c:v>
                      </c:pt>
                      <c:pt idx="78" formatCode="0">
                        <c:v>19</c:v>
                      </c:pt>
                      <c:pt idx="79" formatCode="0">
                        <c:v>18</c:v>
                      </c:pt>
                      <c:pt idx="80" formatCode="0">
                        <c:v>17</c:v>
                      </c:pt>
                      <c:pt idx="81" formatCode="0">
                        <c:v>17</c:v>
                      </c:pt>
                      <c:pt idx="82" formatCode="0">
                        <c:v>16</c:v>
                      </c:pt>
                      <c:pt idx="83" formatCode="0">
                        <c:v>15</c:v>
                      </c:pt>
                      <c:pt idx="84" formatCode="0">
                        <c:v>14</c:v>
                      </c:pt>
                      <c:pt idx="85" formatCode="0">
                        <c:v>14</c:v>
                      </c:pt>
                      <c:pt idx="86" formatCode="0">
                        <c:v>13</c:v>
                      </c:pt>
                      <c:pt idx="87" formatCode="0">
                        <c:v>13</c:v>
                      </c:pt>
                      <c:pt idx="88" formatCode="0">
                        <c:v>14</c:v>
                      </c:pt>
                      <c:pt idx="89" formatCode="0">
                        <c:v>13</c:v>
                      </c:pt>
                      <c:pt idx="90" formatCode="0">
                        <c:v>13</c:v>
                      </c:pt>
                      <c:pt idx="91" formatCode="0">
                        <c:v>15</c:v>
                      </c:pt>
                      <c:pt idx="92" formatCode="0">
                        <c:v>14</c:v>
                      </c:pt>
                      <c:pt idx="93" formatCode="0">
                        <c:v>14</c:v>
                      </c:pt>
                      <c:pt idx="94" formatCode="0">
                        <c:v>13</c:v>
                      </c:pt>
                      <c:pt idx="95" formatCode="0">
                        <c:v>12</c:v>
                      </c:pt>
                      <c:pt idx="96" formatCode="0">
                        <c:v>11</c:v>
                      </c:pt>
                      <c:pt idx="97" formatCode="0">
                        <c:v>11</c:v>
                      </c:pt>
                      <c:pt idx="98" formatCode="0">
                        <c:v>12</c:v>
                      </c:pt>
                      <c:pt idx="99" formatCode="0">
                        <c:v>10</c:v>
                      </c:pt>
                      <c:pt idx="100" formatCode="0">
                        <c:v>9</c:v>
                      </c:pt>
                      <c:pt idx="101" formatCode="0">
                        <c:v>9</c:v>
                      </c:pt>
                      <c:pt idx="102" formatCode="0">
                        <c:v>9</c:v>
                      </c:pt>
                      <c:pt idx="103" formatCode="0">
                        <c:v>9</c:v>
                      </c:pt>
                    </c:numCache>
                  </c:numRef>
                </c:val>
                <c:smooth val="0"/>
                <c:extLst xmlns:c15="http://schemas.microsoft.com/office/drawing/2012/chart">
                  <c:ext xmlns:c16="http://schemas.microsoft.com/office/drawing/2014/chart" uri="{C3380CC4-5D6E-409C-BE32-E72D297353CC}">
                    <c16:uniqueId val="{00000011-705D-4F0A-A385-AB4DC8980013}"/>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 for graphs 25-26'!$A$16</c15:sqref>
                        </c15:formulaRef>
                      </c:ext>
                    </c:extLst>
                    <c:strCache>
                      <c:ptCount val="1"/>
                      <c:pt idx="0">
                        <c:v>Trajectory 63 - 103 days All Sites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25-26'!$B$16:$DA$16</c15:sqref>
                        </c15:formulaRef>
                      </c:ext>
                    </c:extLst>
                    <c:numCache>
                      <c:formatCode>General</c:formatCode>
                      <c:ptCount val="104"/>
                      <c:pt idx="52" formatCode="0">
                        <c:v>114.026</c:v>
                      </c:pt>
                      <c:pt idx="53" formatCode="0">
                        <c:v>115.44595</c:v>
                      </c:pt>
                      <c:pt idx="54" formatCode="0">
                        <c:v>113.53015249999999</c:v>
                      </c:pt>
                      <c:pt idx="55" formatCode="0">
                        <c:v>111.09314487499999</c:v>
                      </c:pt>
                      <c:pt idx="56" formatCode="0">
                        <c:v>106.38764487500001</c:v>
                      </c:pt>
                      <c:pt idx="57" formatCode="0">
                        <c:v>106.15735328124998</c:v>
                      </c:pt>
                      <c:pt idx="58" formatCode="0">
                        <c:v>104.49333556875</c:v>
                      </c:pt>
                      <c:pt idx="59" formatCode="0">
                        <c:v>103.6326827403125</c:v>
                      </c:pt>
                      <c:pt idx="60" formatCode="0">
                        <c:v>102.81153962903124</c:v>
                      </c:pt>
                      <c:pt idx="61" formatCode="0">
                        <c:v>104.84839970662188</c:v>
                      </c:pt>
                      <c:pt idx="62" formatCode="0">
                        <c:v>103.08802279197157</c:v>
                      </c:pt>
                      <c:pt idx="63" formatCode="0">
                        <c:v>100.65791515237299</c:v>
                      </c:pt>
                      <c:pt idx="64" formatCode="0">
                        <c:v>99.93780811934954</c:v>
                      </c:pt>
                      <c:pt idx="65" formatCode="0">
                        <c:v>102.93780811934954</c:v>
                      </c:pt>
                      <c:pt idx="66" formatCode="0">
                        <c:v>104.05856825725434</c:v>
                      </c:pt>
                      <c:pt idx="67" formatCode="0">
                        <c:v>105.5297977932639</c:v>
                      </c:pt>
                      <c:pt idx="68" formatCode="0">
                        <c:v>106.78950087638844</c:v>
                      </c:pt>
                      <c:pt idx="69" formatCode="0">
                        <c:v>117.02821096502728</c:v>
                      </c:pt>
                      <c:pt idx="70" formatCode="0">
                        <c:v>119.37506568107867</c:v>
                      </c:pt>
                      <c:pt idx="71" formatCode="0">
                        <c:v>119.72060593107867</c:v>
                      </c:pt>
                      <c:pt idx="72" formatCode="0">
                        <c:v>124.58207975329259</c:v>
                      </c:pt>
                      <c:pt idx="73" formatCode="0">
                        <c:v>133.20318276236742</c:v>
                      </c:pt>
                      <c:pt idx="74" formatCode="0">
                        <c:v>130.52792107602923</c:v>
                      </c:pt>
                      <c:pt idx="75" formatCode="0">
                        <c:v>126.58859999718797</c:v>
                      </c:pt>
                      <c:pt idx="76" formatCode="0">
                        <c:v>123.63291140454069</c:v>
                      </c:pt>
                      <c:pt idx="77" formatCode="0">
                        <c:v>114.24911033075418</c:v>
                      </c:pt>
                      <c:pt idx="78" formatCode="0">
                        <c:v>113.59176772241892</c:v>
                      </c:pt>
                      <c:pt idx="79" formatCode="0">
                        <c:v>108.94194049801894</c:v>
                      </c:pt>
                      <c:pt idx="80" formatCode="0">
                        <c:v>101.7514496265205</c:v>
                      </c:pt>
                      <c:pt idx="81" formatCode="0">
                        <c:v>103.18659622644886</c:v>
                      </c:pt>
                      <c:pt idx="82" formatCode="0">
                        <c:v>103.708592708635</c:v>
                      </c:pt>
                      <c:pt idx="83" formatCode="0">
                        <c:v>106.13634345591807</c:v>
                      </c:pt>
                      <c:pt idx="84" formatCode="0">
                        <c:v>101.17297461872727</c:v>
                      </c:pt>
                      <c:pt idx="85" formatCode="0">
                        <c:v>95.157635178282092</c:v>
                      </c:pt>
                      <c:pt idx="86" formatCode="0">
                        <c:v>92.060317696833522</c:v>
                      </c:pt>
                      <c:pt idx="87" formatCode="0">
                        <c:v>95.399136362567134</c:v>
                      </c:pt>
                      <c:pt idx="88" formatCode="0">
                        <c:v>97.012843885672481</c:v>
                      </c:pt>
                      <c:pt idx="89" formatCode="0">
                        <c:v>107.29484196450655</c:v>
                      </c:pt>
                      <c:pt idx="90" formatCode="0">
                        <c:v>114.55457215784182</c:v>
                      </c:pt>
                      <c:pt idx="91" formatCode="0">
                        <c:v>105.65185968253402</c:v>
                      </c:pt>
                      <c:pt idx="92" formatCode="0">
                        <c:v>101.75522082100765</c:v>
                      </c:pt>
                      <c:pt idx="93" formatCode="0">
                        <c:v>97.99079347009058</c:v>
                      </c:pt>
                      <c:pt idx="94" formatCode="0">
                        <c:v>90.057586620381002</c:v>
                      </c:pt>
                      <c:pt idx="95" formatCode="0">
                        <c:v>84.62572323609308</c:v>
                      </c:pt>
                      <c:pt idx="96" formatCode="0">
                        <c:v>80.413875680179558</c:v>
                      </c:pt>
                      <c:pt idx="97" formatCode="0">
                        <c:v>76.216920282435353</c:v>
                      </c:pt>
                      <c:pt idx="98" formatCode="0">
                        <c:v>85.392987461983466</c:v>
                      </c:pt>
                      <c:pt idx="99" formatCode="0">
                        <c:v>76.325791666080633</c:v>
                      </c:pt>
                      <c:pt idx="100" formatCode="0">
                        <c:v>76.573247031564449</c:v>
                      </c:pt>
                      <c:pt idx="101" formatCode="0">
                        <c:v>73.655123829553958</c:v>
                      </c:pt>
                      <c:pt idx="102" formatCode="0">
                        <c:v>76.372395532467337</c:v>
                      </c:pt>
                      <c:pt idx="103" formatCode="0">
                        <c:v>73.635682961768907</c:v>
                      </c:pt>
                    </c:numCache>
                  </c:numRef>
                </c:val>
                <c:smooth val="0"/>
                <c:extLst xmlns:c15="http://schemas.microsoft.com/office/drawing/2012/chart">
                  <c:ext xmlns:c16="http://schemas.microsoft.com/office/drawing/2014/chart" uri="{C3380CC4-5D6E-409C-BE32-E72D297353CC}">
                    <c16:uniqueId val="{00000012-705D-4F0A-A385-AB4DC8980013}"/>
                  </c:ext>
                </c:extLst>
              </c15:ser>
            </c15:filteredLineSeries>
            <c15:filteredLineSeries>
              <c15:ser>
                <c:idx val="15"/>
                <c:order val="15"/>
                <c:tx>
                  <c:strRef>
                    <c:extLst xmlns:c15="http://schemas.microsoft.com/office/drawing/2012/chart">
                      <c:ext xmlns:c15="http://schemas.microsoft.com/office/drawing/2012/chart" uri="{02D57815-91ED-43cb-92C2-25804820EDAC}">
                        <c15:formulaRef>
                          <c15:sqref>'Table for graphs 25-26'!$A$17</c15:sqref>
                        </c15:formulaRef>
                      </c:ext>
                    </c:extLst>
                    <c:strCache>
                      <c:ptCount val="1"/>
                      <c:pt idx="0">
                        <c:v>Acute Leukaemia - Trajectory &gt;103 days</c:v>
                      </c:pt>
                    </c:strCache>
                  </c:strRef>
                </c:tx>
                <c:spPr>
                  <a:ln w="28575" cap="rnd">
                    <a:solidFill>
                      <a:schemeClr val="accent5">
                        <a:shade val="5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25-26'!$B$17:$DA$17</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3-705D-4F0A-A385-AB4DC8980013}"/>
                  </c:ext>
                </c:extLst>
              </c15:ser>
            </c15:filteredLineSeries>
            <c15:filteredLineSeries>
              <c15:ser>
                <c:idx val="16"/>
                <c:order val="16"/>
                <c:tx>
                  <c:strRef>
                    <c:extLst xmlns:c15="http://schemas.microsoft.com/office/drawing/2012/chart">
                      <c:ext xmlns:c15="http://schemas.microsoft.com/office/drawing/2012/chart" uri="{02D57815-91ED-43cb-92C2-25804820EDAC}">
                        <c15:formulaRef>
                          <c15:sqref>'Table for graphs 25-26'!$A$18</c15:sqref>
                        </c15:formulaRef>
                      </c:ext>
                    </c:extLst>
                    <c:strCache>
                      <c:ptCount val="1"/>
                      <c:pt idx="0">
                        <c:v>Brain/CNS - Trajectory &gt;103 days</c:v>
                      </c:pt>
                    </c:strCache>
                  </c:strRef>
                </c:tx>
                <c:spPr>
                  <a:ln w="28575" cap="rnd">
                    <a:solidFill>
                      <a:schemeClr val="accent5">
                        <a:shade val="5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25-26'!$B$18:$DA$18</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4-705D-4F0A-A385-AB4DC8980013}"/>
                  </c:ext>
                </c:extLst>
              </c15:ser>
            </c15:filteredLineSeries>
            <c15:filteredLineSeries>
              <c15:ser>
                <c:idx val="17"/>
                <c:order val="17"/>
                <c:tx>
                  <c:strRef>
                    <c:extLst xmlns:c15="http://schemas.microsoft.com/office/drawing/2012/chart">
                      <c:ext xmlns:c15="http://schemas.microsoft.com/office/drawing/2012/chart" uri="{02D57815-91ED-43cb-92C2-25804820EDAC}">
                        <c15:formulaRef>
                          <c15:sqref>'Table for graphs 25-26'!$A$19</c15:sqref>
                        </c15:formulaRef>
                      </c:ext>
                    </c:extLst>
                    <c:strCache>
                      <c:ptCount val="1"/>
                      <c:pt idx="0">
                        <c:v>Breast - Trajectory &gt;103 days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25-26'!$B$19:$DA$19</c15:sqref>
                        </c15:formulaRef>
                      </c:ext>
                    </c:extLst>
                    <c:numCache>
                      <c:formatCode>General</c:formatCode>
                      <c:ptCount val="104"/>
                      <c:pt idx="52" formatCode="0">
                        <c:v>3</c:v>
                      </c:pt>
                      <c:pt idx="53" formatCode="0">
                        <c:v>2.25</c:v>
                      </c:pt>
                      <c:pt idx="54" formatCode="0">
                        <c:v>2.25</c:v>
                      </c:pt>
                      <c:pt idx="55" formatCode="0">
                        <c:v>2.25</c:v>
                      </c:pt>
                      <c:pt idx="56" formatCode="0">
                        <c:v>2.25</c:v>
                      </c:pt>
                      <c:pt idx="57" formatCode="0">
                        <c:v>2.25</c:v>
                      </c:pt>
                      <c:pt idx="58" formatCode="0">
                        <c:v>3.375</c:v>
                      </c:pt>
                      <c:pt idx="59" formatCode="0">
                        <c:v>2.2612499999999995</c:v>
                      </c:pt>
                      <c:pt idx="60" formatCode="0">
                        <c:v>2.2612499999999995</c:v>
                      </c:pt>
                      <c:pt idx="61" formatCode="0">
                        <c:v>2.2612499999999995</c:v>
                      </c:pt>
                      <c:pt idx="62" formatCode="0">
                        <c:v>2.2612499999999995</c:v>
                      </c:pt>
                      <c:pt idx="63" formatCode="0">
                        <c:v>2.2612499999999995</c:v>
                      </c:pt>
                      <c:pt idx="64" formatCode="0">
                        <c:v>2.2612499999999995</c:v>
                      </c:pt>
                      <c:pt idx="65" formatCode="0">
                        <c:v>2.4873749999999997</c:v>
                      </c:pt>
                      <c:pt idx="66" formatCode="0">
                        <c:v>2.4873749999999997</c:v>
                      </c:pt>
                      <c:pt idx="67" formatCode="0">
                        <c:v>2.4873749999999997</c:v>
                      </c:pt>
                      <c:pt idx="68" formatCode="0">
                        <c:v>2.4873749999999997</c:v>
                      </c:pt>
                      <c:pt idx="69" formatCode="0">
                        <c:v>2.9848499999999993</c:v>
                      </c:pt>
                      <c:pt idx="70" formatCode="0">
                        <c:v>2.9848499999999993</c:v>
                      </c:pt>
                      <c:pt idx="71" formatCode="0">
                        <c:v>3.5818199999999991</c:v>
                      </c:pt>
                      <c:pt idx="72" formatCode="0">
                        <c:v>3.5818199999999991</c:v>
                      </c:pt>
                      <c:pt idx="73" formatCode="0">
                        <c:v>3.9400019999999993</c:v>
                      </c:pt>
                      <c:pt idx="74" formatCode="0">
                        <c:v>3.5460017999999995</c:v>
                      </c:pt>
                      <c:pt idx="75" formatCode="0">
                        <c:v>3.1914016199999997</c:v>
                      </c:pt>
                      <c:pt idx="76" formatCode="0">
                        <c:v>2.8722614579999997</c:v>
                      </c:pt>
                      <c:pt idx="77" formatCode="0">
                        <c:v>2.2978091664</c:v>
                      </c:pt>
                      <c:pt idx="78" formatCode="0">
                        <c:v>2.2978091664</c:v>
                      </c:pt>
                      <c:pt idx="79" formatCode="0">
                        <c:v>2.2978091664</c:v>
                      </c:pt>
                      <c:pt idx="80" formatCode="0">
                        <c:v>2.2978091664</c:v>
                      </c:pt>
                      <c:pt idx="81" formatCode="0">
                        <c:v>2.2978091664</c:v>
                      </c:pt>
                      <c:pt idx="82" formatCode="0">
                        <c:v>2.2978091664</c:v>
                      </c:pt>
                      <c:pt idx="83" formatCode="0">
                        <c:v>2.2978091664</c:v>
                      </c:pt>
                      <c:pt idx="84" formatCode="0">
                        <c:v>1.1489045832</c:v>
                      </c:pt>
                      <c:pt idx="85" formatCode="0">
                        <c:v>0.97656889571999994</c:v>
                      </c:pt>
                      <c:pt idx="86" formatCode="0">
                        <c:v>0.97656889571999994</c:v>
                      </c:pt>
                      <c:pt idx="87" formatCode="0">
                        <c:v>0.97656889571999994</c:v>
                      </c:pt>
                      <c:pt idx="88" formatCode="0">
                        <c:v>0.97656889571999994</c:v>
                      </c:pt>
                      <c:pt idx="89" formatCode="0">
                        <c:v>0.97656889571999994</c:v>
                      </c:pt>
                      <c:pt idx="90" formatCode="0">
                        <c:v>1.22071111965</c:v>
                      </c:pt>
                      <c:pt idx="91" formatCode="0">
                        <c:v>0.97656889572000005</c:v>
                      </c:pt>
                      <c:pt idx="92" formatCode="0">
                        <c:v>0.78125511657600011</c:v>
                      </c:pt>
                      <c:pt idx="93" formatCode="0">
                        <c:v>0.78125511657600011</c:v>
                      </c:pt>
                      <c:pt idx="94" formatCode="0">
                        <c:v>0.78125511657600011</c:v>
                      </c:pt>
                      <c:pt idx="95" formatCode="0">
                        <c:v>0.78125511657600011</c:v>
                      </c:pt>
                      <c:pt idx="96" formatCode="0">
                        <c:v>0.78125511657600011</c:v>
                      </c:pt>
                      <c:pt idx="97" formatCode="0">
                        <c:v>0.78125511657600011</c:v>
                      </c:pt>
                      <c:pt idx="98" formatCode="0">
                        <c:v>0.78125511657600011</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5-705D-4F0A-A385-AB4DC8980013}"/>
                  </c:ext>
                </c:extLst>
              </c15:ser>
            </c15:filteredLineSeries>
            <c15:filteredLineSeries>
              <c15:ser>
                <c:idx val="18"/>
                <c:order val="18"/>
                <c:tx>
                  <c:strRef>
                    <c:extLst xmlns:c15="http://schemas.microsoft.com/office/drawing/2012/chart">
                      <c:ext xmlns:c15="http://schemas.microsoft.com/office/drawing/2012/chart" uri="{02D57815-91ED-43cb-92C2-25804820EDAC}">
                        <c15:formulaRef>
                          <c15:sqref>'Table for graphs 25-26'!$A$20</c15:sqref>
                        </c15:formulaRef>
                      </c:ext>
                    </c:extLst>
                    <c:strCache>
                      <c:ptCount val="1"/>
                      <c:pt idx="0">
                        <c:v>Children's cancer - Trajectory &gt;103 days</c:v>
                      </c:pt>
                    </c:strCache>
                  </c:strRef>
                </c:tx>
                <c:spPr>
                  <a:ln w="28575" cap="rnd">
                    <a:solidFill>
                      <a:schemeClr val="accent5">
                        <a:shade val="5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25-26'!$B$20:$DA$20</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6-705D-4F0A-A385-AB4DC8980013}"/>
                  </c:ext>
                </c:extLst>
              </c15:ser>
            </c15:filteredLineSeries>
            <c15:filteredLineSeries>
              <c15:ser>
                <c:idx val="19"/>
                <c:order val="19"/>
                <c:tx>
                  <c:strRef>
                    <c:extLst xmlns:c15="http://schemas.microsoft.com/office/drawing/2012/chart">
                      <c:ext xmlns:c15="http://schemas.microsoft.com/office/drawing/2012/chart" uri="{02D57815-91ED-43cb-92C2-25804820EDAC}">
                        <c15:formulaRef>
                          <c15:sqref>'Table for graphs 25-26'!$A$21</c15:sqref>
                        </c15:formulaRef>
                      </c:ext>
                    </c:extLst>
                    <c:strCache>
                      <c:ptCount val="1"/>
                      <c:pt idx="0">
                        <c:v>Gynaecological - Trajectory &gt;103 days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25-26'!$B$21:$DA$21</c15:sqref>
                        </c15:formulaRef>
                      </c:ext>
                    </c:extLst>
                    <c:numCache>
                      <c:formatCode>General</c:formatCode>
                      <c:ptCount val="104"/>
                      <c:pt idx="52" formatCode="0">
                        <c:v>6.4827000000000004</c:v>
                      </c:pt>
                      <c:pt idx="53" formatCode="0">
                        <c:v>6.6123540000000007</c:v>
                      </c:pt>
                      <c:pt idx="54" formatCode="0">
                        <c:v>6.6123540000000007</c:v>
                      </c:pt>
                      <c:pt idx="55" formatCode="0">
                        <c:v>6.6123540000000007</c:v>
                      </c:pt>
                      <c:pt idx="56" formatCode="0">
                        <c:v>5.9511186000000009</c:v>
                      </c:pt>
                      <c:pt idx="57" formatCode="0">
                        <c:v>5.9511186000000009</c:v>
                      </c:pt>
                      <c:pt idx="58" formatCode="0">
                        <c:v>5.9511186000000009</c:v>
                      </c:pt>
                      <c:pt idx="59" formatCode="0">
                        <c:v>5.9511186000000009</c:v>
                      </c:pt>
                      <c:pt idx="60" formatCode="0">
                        <c:v>6.5462304600000012</c:v>
                      </c:pt>
                      <c:pt idx="61" formatCode="0">
                        <c:v>6.5462304600000012</c:v>
                      </c:pt>
                      <c:pt idx="62" formatCode="0">
                        <c:v>6.5462304600000012</c:v>
                      </c:pt>
                      <c:pt idx="63" formatCode="0">
                        <c:v>6.5462304600000012</c:v>
                      </c:pt>
                      <c:pt idx="64" formatCode="0">
                        <c:v>5.891607414000001</c:v>
                      </c:pt>
                      <c:pt idx="65" formatCode="0">
                        <c:v>5.891607414000001</c:v>
                      </c:pt>
                      <c:pt idx="66" formatCode="0">
                        <c:v>5.3024466726000012</c:v>
                      </c:pt>
                      <c:pt idx="67" formatCode="0">
                        <c:v>5.3024466726000012</c:v>
                      </c:pt>
                      <c:pt idx="68" formatCode="0">
                        <c:v>5.832691339860002</c:v>
                      </c:pt>
                      <c:pt idx="69" formatCode="0">
                        <c:v>5.832691339860002</c:v>
                      </c:pt>
                      <c:pt idx="70" formatCode="0">
                        <c:v>5.832691339860002</c:v>
                      </c:pt>
                      <c:pt idx="71" formatCode="0">
                        <c:v>5.832691339860002</c:v>
                      </c:pt>
                      <c:pt idx="72" formatCode="0">
                        <c:v>6.4159604738460025</c:v>
                      </c:pt>
                      <c:pt idx="73" formatCode="0">
                        <c:v>6.4159604738460025</c:v>
                      </c:pt>
                      <c:pt idx="74" formatCode="0">
                        <c:v>5.7743644264614025</c:v>
                      </c:pt>
                      <c:pt idx="75" formatCode="0">
                        <c:v>5.4279025608737177</c:v>
                      </c:pt>
                      <c:pt idx="76" formatCode="0">
                        <c:v>5.4279025608737177</c:v>
                      </c:pt>
                      <c:pt idx="77" formatCode="0">
                        <c:v>4.8851123047863458</c:v>
                      </c:pt>
                      <c:pt idx="78" formatCode="0">
                        <c:v>4.8851123047863458</c:v>
                      </c:pt>
                      <c:pt idx="79" formatCode="0">
                        <c:v>4.8851123047863458</c:v>
                      </c:pt>
                      <c:pt idx="80" formatCode="0">
                        <c:v>4.7385589356427555</c:v>
                      </c:pt>
                      <c:pt idx="81" formatCode="0">
                        <c:v>5.2124148292070318</c:v>
                      </c:pt>
                      <c:pt idx="82" formatCode="0">
                        <c:v>5.2124148292070318</c:v>
                      </c:pt>
                      <c:pt idx="83" formatCode="0">
                        <c:v>5.7336563121277351</c:v>
                      </c:pt>
                      <c:pt idx="84" formatCode="0">
                        <c:v>5.7336563121277351</c:v>
                      </c:pt>
                      <c:pt idx="85" formatCode="0">
                        <c:v>5.1602906809149616</c:v>
                      </c:pt>
                      <c:pt idx="86" formatCode="0">
                        <c:v>5.1602906809149616</c:v>
                      </c:pt>
                      <c:pt idx="87" formatCode="0">
                        <c:v>5.6763197490064581</c:v>
                      </c:pt>
                      <c:pt idx="88" formatCode="0">
                        <c:v>5.6763197490064581</c:v>
                      </c:pt>
                      <c:pt idx="89" formatCode="0">
                        <c:v>6.2439517239071041</c:v>
                      </c:pt>
                      <c:pt idx="90" formatCode="0">
                        <c:v>6.2439517239071041</c:v>
                      </c:pt>
                      <c:pt idx="91" formatCode="0">
                        <c:v>6.2439517239071041</c:v>
                      </c:pt>
                      <c:pt idx="92" formatCode="0">
                        <c:v>4.9951613791256833</c:v>
                      </c:pt>
                      <c:pt idx="93" formatCode="0">
                        <c:v>4.9951613791256833</c:v>
                      </c:pt>
                      <c:pt idx="94" formatCode="0">
                        <c:v>4.9951613791256833</c:v>
                      </c:pt>
                      <c:pt idx="95" formatCode="0">
                        <c:v>4.4956452412131149</c:v>
                      </c:pt>
                      <c:pt idx="96" formatCode="0">
                        <c:v>3.3717339309098362</c:v>
                      </c:pt>
                      <c:pt idx="97" formatCode="0">
                        <c:v>3.3717339309098362</c:v>
                      </c:pt>
                      <c:pt idx="98" formatCode="0">
                        <c:v>3.3717339309098362</c:v>
                      </c:pt>
                      <c:pt idx="99" formatCode="0">
                        <c:v>2.25906173370959</c:v>
                      </c:pt>
                      <c:pt idx="100" formatCode="0">
                        <c:v>2.25906173370959</c:v>
                      </c:pt>
                      <c:pt idx="101" formatCode="0">
                        <c:v>1.129530866854795</c:v>
                      </c:pt>
                      <c:pt idx="102" formatCode="0">
                        <c:v>1.129530866854795</c:v>
                      </c:pt>
                      <c:pt idx="103" formatCode="0">
                        <c:v>1.129530866854795</c:v>
                      </c:pt>
                    </c:numCache>
                  </c:numRef>
                </c:val>
                <c:smooth val="0"/>
                <c:extLst xmlns:c15="http://schemas.microsoft.com/office/drawing/2012/chart">
                  <c:ext xmlns:c16="http://schemas.microsoft.com/office/drawing/2014/chart" uri="{C3380CC4-5D6E-409C-BE32-E72D297353CC}">
                    <c16:uniqueId val="{00000017-705D-4F0A-A385-AB4DC8980013}"/>
                  </c:ext>
                </c:extLst>
              </c15:ser>
            </c15:filteredLineSeries>
            <c15:filteredLineSeries>
              <c15:ser>
                <c:idx val="20"/>
                <c:order val="20"/>
                <c:tx>
                  <c:strRef>
                    <c:extLst xmlns:c15="http://schemas.microsoft.com/office/drawing/2012/chart">
                      <c:ext xmlns:c15="http://schemas.microsoft.com/office/drawing/2012/chart" uri="{02D57815-91ED-43cb-92C2-25804820EDAC}">
                        <c15:formulaRef>
                          <c15:sqref>'Table for graphs 25-26'!$A$22</c15:sqref>
                        </c15:formulaRef>
                      </c:ext>
                    </c:extLst>
                    <c:strCache>
                      <c:ptCount val="1"/>
                      <c:pt idx="0">
                        <c:v>Haematological - Trajectory &gt;103 days</c:v>
                      </c:pt>
                    </c:strCache>
                  </c:strRef>
                </c:tx>
                <c:spPr>
                  <a:ln w="28575" cap="rnd">
                    <a:solidFill>
                      <a:schemeClr val="accent5">
                        <a:shade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25-26'!$B$22:$DA$22</c15:sqref>
                        </c15:formulaRef>
                      </c:ext>
                    </c:extLst>
                    <c:numCache>
                      <c:formatCode>General</c:formatCode>
                      <c:ptCount val="104"/>
                      <c:pt idx="52" formatCode="0">
                        <c:v>5</c:v>
                      </c:pt>
                      <c:pt idx="53" formatCode="0">
                        <c:v>5</c:v>
                      </c:pt>
                      <c:pt idx="54" formatCode="0">
                        <c:v>5</c:v>
                      </c:pt>
                      <c:pt idx="55" formatCode="0">
                        <c:v>5</c:v>
                      </c:pt>
                      <c:pt idx="56" formatCode="0">
                        <c:v>6.25</c:v>
                      </c:pt>
                      <c:pt idx="57" formatCode="0">
                        <c:v>4.6875</c:v>
                      </c:pt>
                      <c:pt idx="58" formatCode="0">
                        <c:v>3.75</c:v>
                      </c:pt>
                      <c:pt idx="59" formatCode="0">
                        <c:v>3.75</c:v>
                      </c:pt>
                      <c:pt idx="60" formatCode="0">
                        <c:v>3.75</c:v>
                      </c:pt>
                      <c:pt idx="61" formatCode="0">
                        <c:v>3.75</c:v>
                      </c:pt>
                      <c:pt idx="62" formatCode="0">
                        <c:v>3.75</c:v>
                      </c:pt>
                      <c:pt idx="63" formatCode="0">
                        <c:v>5.625</c:v>
                      </c:pt>
                      <c:pt idx="64" formatCode="0">
                        <c:v>4.95</c:v>
                      </c:pt>
                      <c:pt idx="65" formatCode="0">
                        <c:v>4.95</c:v>
                      </c:pt>
                      <c:pt idx="66" formatCode="0">
                        <c:v>4.95</c:v>
                      </c:pt>
                      <c:pt idx="67" formatCode="0">
                        <c:v>3.3164999999999996</c:v>
                      </c:pt>
                      <c:pt idx="68" formatCode="0">
                        <c:v>3.6481499999999998</c:v>
                      </c:pt>
                      <c:pt idx="69" formatCode="0">
                        <c:v>3.8305574999999998</c:v>
                      </c:pt>
                      <c:pt idx="70" formatCode="0">
                        <c:v>3.8305574999999998</c:v>
                      </c:pt>
                      <c:pt idx="71" formatCode="0">
                        <c:v>3.8305574999999998</c:v>
                      </c:pt>
                      <c:pt idx="72" formatCode="0">
                        <c:v>3.8305574999999998</c:v>
                      </c:pt>
                      <c:pt idx="73" formatCode="0">
                        <c:v>4.4051411249999992</c:v>
                      </c:pt>
                      <c:pt idx="74" formatCode="0">
                        <c:v>3.744369956249999</c:v>
                      </c:pt>
                      <c:pt idx="75" formatCode="0">
                        <c:v>3.744369956249999</c:v>
                      </c:pt>
                      <c:pt idx="76" formatCode="0">
                        <c:v>3.744369956249999</c:v>
                      </c:pt>
                      <c:pt idx="77" formatCode="0">
                        <c:v>3.744369956249999</c:v>
                      </c:pt>
                      <c:pt idx="78" formatCode="0">
                        <c:v>3.744369956249999</c:v>
                      </c:pt>
                      <c:pt idx="79" formatCode="0">
                        <c:v>3.744369956249999</c:v>
                      </c:pt>
                      <c:pt idx="80" formatCode="0">
                        <c:v>2.5087278706874989</c:v>
                      </c:pt>
                      <c:pt idx="81" formatCode="0">
                        <c:v>2.5087278706874989</c:v>
                      </c:pt>
                      <c:pt idx="82" formatCode="0">
                        <c:v>3.3366080680143737</c:v>
                      </c:pt>
                      <c:pt idx="83" formatCode="0">
                        <c:v>3.6702688748158114</c:v>
                      </c:pt>
                      <c:pt idx="84" formatCode="0">
                        <c:v>3.3032419873342302</c:v>
                      </c:pt>
                      <c:pt idx="85" formatCode="0">
                        <c:v>2.9729177886008071</c:v>
                      </c:pt>
                      <c:pt idx="86" formatCode="0">
                        <c:v>2.6756260097407263</c:v>
                      </c:pt>
                      <c:pt idx="87" formatCode="0">
                        <c:v>2.6756260097407263</c:v>
                      </c:pt>
                      <c:pt idx="88" formatCode="0">
                        <c:v>2.9431886107147993</c:v>
                      </c:pt>
                      <c:pt idx="89" formatCode="0">
                        <c:v>3.5318263328577593</c:v>
                      </c:pt>
                      <c:pt idx="90" formatCode="0">
                        <c:v>3.5318263328577593</c:v>
                      </c:pt>
                      <c:pt idx="91" formatCode="0">
                        <c:v>1.7659131664288796</c:v>
                      </c:pt>
                      <c:pt idx="92" formatCode="0">
                        <c:v>1.7659131664288796</c:v>
                      </c:pt>
                      <c:pt idx="93" formatCode="0">
                        <c:v>1.7659131664288796</c:v>
                      </c:pt>
                      <c:pt idx="94" formatCode="0">
                        <c:v>1.7659131664288796</c:v>
                      </c:pt>
                      <c:pt idx="95" formatCode="0">
                        <c:v>1.7659131664288796</c:v>
                      </c:pt>
                      <c:pt idx="96" formatCode="0">
                        <c:v>1.7659131664288796</c:v>
                      </c:pt>
                      <c:pt idx="97" formatCode="0">
                        <c:v>1.7659131664288796</c:v>
                      </c:pt>
                      <c:pt idx="98" formatCode="0">
                        <c:v>3.5318263328577593</c:v>
                      </c:pt>
                      <c:pt idx="99" formatCode="0">
                        <c:v>2.3663236430146983</c:v>
                      </c:pt>
                      <c:pt idx="100" formatCode="0">
                        <c:v>2.3663236430146983</c:v>
                      </c:pt>
                      <c:pt idx="101" formatCode="0">
                        <c:v>2.3663236430146983</c:v>
                      </c:pt>
                      <c:pt idx="102" formatCode="0">
                        <c:v>2.3663236430146983</c:v>
                      </c:pt>
                      <c:pt idx="103" formatCode="0">
                        <c:v>1.419794185808819</c:v>
                      </c:pt>
                    </c:numCache>
                  </c:numRef>
                </c:val>
                <c:smooth val="0"/>
                <c:extLst xmlns:c15="http://schemas.microsoft.com/office/drawing/2012/chart">
                  <c:ext xmlns:c16="http://schemas.microsoft.com/office/drawing/2014/chart" uri="{C3380CC4-5D6E-409C-BE32-E72D297353CC}">
                    <c16:uniqueId val="{00000018-705D-4F0A-A385-AB4DC8980013}"/>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'Table for graphs 25-26'!$A$23</c15:sqref>
                        </c15:formulaRef>
                      </c:ext>
                    </c:extLst>
                    <c:strCache>
                      <c:ptCount val="1"/>
                      <c:pt idx="0">
                        <c:v>Head and neck - Trajectory &gt;103 days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25-26'!$B$23:$DA$23</c15:sqref>
                        </c15:formulaRef>
                      </c:ext>
                    </c:extLst>
                    <c:numCache>
                      <c:formatCode>General</c:formatCode>
                      <c:ptCount val="104"/>
                      <c:pt idx="52" formatCode="0">
                        <c:v>0.9</c:v>
                      </c:pt>
                      <c:pt idx="53" formatCode="0">
                        <c:v>0.45</c:v>
                      </c:pt>
                      <c:pt idx="54" formatCode="0">
                        <c:v>0.45</c:v>
                      </c:pt>
                      <c:pt idx="55" formatCode="0">
                        <c:v>0.45</c:v>
                      </c:pt>
                      <c:pt idx="56" formatCode="0">
                        <c:v>0.9</c:v>
                      </c:pt>
                      <c:pt idx="57" formatCode="0">
                        <c:v>0.9</c:v>
                      </c:pt>
                      <c:pt idx="58" formatCode="0">
                        <c:v>0.9</c:v>
                      </c:pt>
                      <c:pt idx="59" formatCode="0">
                        <c:v>0.9</c:v>
                      </c:pt>
                      <c:pt idx="60" formatCode="0">
                        <c:v>1.8</c:v>
                      </c:pt>
                      <c:pt idx="61" formatCode="0">
                        <c:v>2.7</c:v>
                      </c:pt>
                      <c:pt idx="62" formatCode="0">
                        <c:v>2.7</c:v>
                      </c:pt>
                      <c:pt idx="63" formatCode="0">
                        <c:v>2.7</c:v>
                      </c:pt>
                      <c:pt idx="64" formatCode="0">
                        <c:v>1.8089999999999999</c:v>
                      </c:pt>
                      <c:pt idx="65" formatCode="0">
                        <c:v>1.8089999999999999</c:v>
                      </c:pt>
                      <c:pt idx="66" formatCode="0">
                        <c:v>1.8089999999999999</c:v>
                      </c:pt>
                      <c:pt idx="67" formatCode="0">
                        <c:v>1.2120299999999999</c:v>
                      </c:pt>
                      <c:pt idx="68" formatCode="0">
                        <c:v>1.2120299999999999</c:v>
                      </c:pt>
                      <c:pt idx="69" formatCode="0">
                        <c:v>1.7574434999999999</c:v>
                      </c:pt>
                      <c:pt idx="70" formatCode="0">
                        <c:v>2.4604208999999999</c:v>
                      </c:pt>
                      <c:pt idx="71" formatCode="0">
                        <c:v>2.4604208999999999</c:v>
                      </c:pt>
                      <c:pt idx="72" formatCode="0">
                        <c:v>3.3215682150000001</c:v>
                      </c:pt>
                      <c:pt idx="73" formatCode="0">
                        <c:v>3.3215682150000001</c:v>
                      </c:pt>
                      <c:pt idx="74" formatCode="0">
                        <c:v>2.3250977504999999</c:v>
                      </c:pt>
                      <c:pt idx="75" formatCode="0">
                        <c:v>2.3250977504999999</c:v>
                      </c:pt>
                      <c:pt idx="76" formatCode="0">
                        <c:v>1.5578154928349999</c:v>
                      </c:pt>
                      <c:pt idx="77" formatCode="0">
                        <c:v>1.5578154928349999</c:v>
                      </c:pt>
                      <c:pt idx="78" formatCode="0">
                        <c:v>1.5578154928349999</c:v>
                      </c:pt>
                      <c:pt idx="79" formatCode="0">
                        <c:v>1.5578154928349999</c:v>
                      </c:pt>
                      <c:pt idx="80" formatCode="0">
                        <c:v>1.5578154928349999</c:v>
                      </c:pt>
                      <c:pt idx="81" formatCode="0">
                        <c:v>1.5578154928349999</c:v>
                      </c:pt>
                      <c:pt idx="82" formatCode="0">
                        <c:v>1.5578154928349999</c:v>
                      </c:pt>
                      <c:pt idx="83" formatCode="0">
                        <c:v>1.5578154928349999</c:v>
                      </c:pt>
                      <c:pt idx="84" formatCode="0">
                        <c:v>1.5578154928349999</c:v>
                      </c:pt>
                      <c:pt idx="85" formatCode="0">
                        <c:v>0.77890774641749994</c:v>
                      </c:pt>
                      <c:pt idx="86" formatCode="0">
                        <c:v>0.77890774641749994</c:v>
                      </c:pt>
                      <c:pt idx="87" formatCode="0">
                        <c:v>0.77890774641749994</c:v>
                      </c:pt>
                      <c:pt idx="88" formatCode="0">
                        <c:v>0.77890774641749994</c:v>
                      </c:pt>
                      <c:pt idx="89" formatCode="0">
                        <c:v>1.0125800703427499</c:v>
                      </c:pt>
                      <c:pt idx="90" formatCode="0">
                        <c:v>0.81006405627419997</c:v>
                      </c:pt>
                      <c:pt idx="91" formatCode="0">
                        <c:v>0.81006405627419997</c:v>
                      </c:pt>
                      <c:pt idx="92" formatCode="0">
                        <c:v>0.81006405627419997</c:v>
                      </c:pt>
                      <c:pt idx="93" formatCode="0">
                        <c:v>0.81006405627419997</c:v>
                      </c:pt>
                      <c:pt idx="94" formatCode="0">
                        <c:v>0.72905765064677996</c:v>
                      </c:pt>
                      <c:pt idx="95" formatCode="0">
                        <c:v>0.69260476811444094</c:v>
                      </c:pt>
                      <c:pt idx="96" formatCode="0">
                        <c:v>0.65797452970871884</c:v>
                      </c:pt>
                      <c:pt idx="97" formatCode="0">
                        <c:v>0.65797452970871884</c:v>
                      </c:pt>
                      <c:pt idx="98" formatCode="0">
                        <c:v>1.3159490594174377</c:v>
                      </c:pt>
                      <c:pt idx="99" formatCode="0">
                        <c:v>1.3159490594174377</c:v>
                      </c:pt>
                      <c:pt idx="100" formatCode="0">
                        <c:v>1.3159490594174377</c:v>
                      </c:pt>
                      <c:pt idx="101" formatCode="0">
                        <c:v>1.3159490594174377</c:v>
                      </c:pt>
                      <c:pt idx="102" formatCode="0">
                        <c:v>1.3159490594174377</c:v>
                      </c:pt>
                      <c:pt idx="103" formatCode="0">
                        <c:v>1.3159490594174377</c:v>
                      </c:pt>
                    </c:numCache>
                  </c:numRef>
                </c:val>
                <c:smooth val="0"/>
                <c:extLst xmlns:c15="http://schemas.microsoft.com/office/drawing/2012/chart">
                  <c:ext xmlns:c16="http://schemas.microsoft.com/office/drawing/2014/chart" uri="{C3380CC4-5D6E-409C-BE32-E72D297353CC}">
                    <c16:uniqueId val="{00000019-705D-4F0A-A385-AB4DC8980013}"/>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'Table for graphs 25-26'!$A$24</c15:sqref>
                        </c15:formulaRef>
                      </c:ext>
                    </c:extLst>
                    <c:strCache>
                      <c:ptCount val="1"/>
                      <c:pt idx="0">
                        <c:v>Lower Gastrointestinal - Trajectory &gt;103 days</c:v>
                      </c:pt>
                    </c:strCache>
                  </c:strRef>
                </c:tx>
                <c:spPr>
                  <a:ln w="28575" cap="rnd">
                    <a:solidFill>
                      <a:schemeClr val="accent5">
                        <a:shade val="6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25-26'!$B$24:$DA$24</c15:sqref>
                        </c15:formulaRef>
                      </c:ext>
                    </c:extLst>
                    <c:numCache>
                      <c:formatCode>General</c:formatCode>
                      <c:ptCount val="104"/>
                      <c:pt idx="52" formatCode="0">
                        <c:v>11.145875</c:v>
                      </c:pt>
                      <c:pt idx="53" formatCode="0">
                        <c:v>11.145875</c:v>
                      </c:pt>
                      <c:pt idx="54" formatCode="0">
                        <c:v>11.145875</c:v>
                      </c:pt>
                      <c:pt idx="55" formatCode="0">
                        <c:v>11.145875</c:v>
                      </c:pt>
                      <c:pt idx="56" formatCode="0">
                        <c:v>10.588581249999999</c:v>
                      </c:pt>
                      <c:pt idx="57" formatCode="0">
                        <c:v>10.588581249999999</c:v>
                      </c:pt>
                      <c:pt idx="58" formatCode="0">
                        <c:v>11.118010312499999</c:v>
                      </c:pt>
                      <c:pt idx="59" formatCode="0">
                        <c:v>11.118010312499999</c:v>
                      </c:pt>
                      <c:pt idx="60" formatCode="0">
                        <c:v>11.118010312499999</c:v>
                      </c:pt>
                      <c:pt idx="61" formatCode="0">
                        <c:v>10.562109796874999</c:v>
                      </c:pt>
                      <c:pt idx="62" formatCode="0">
                        <c:v>10.562109796874999</c:v>
                      </c:pt>
                      <c:pt idx="63" formatCode="0">
                        <c:v>9.5058988171875001</c:v>
                      </c:pt>
                      <c:pt idx="64" formatCode="0">
                        <c:v>7.6047190537500002</c:v>
                      </c:pt>
                      <c:pt idx="65" formatCode="0">
                        <c:v>7.6047190537500002</c:v>
                      </c:pt>
                      <c:pt idx="66" formatCode="0">
                        <c:v>6.8442471483750005</c:v>
                      </c:pt>
                      <c:pt idx="67" formatCode="0">
                        <c:v>6.5020347909562499</c:v>
                      </c:pt>
                      <c:pt idx="68" formatCode="0">
                        <c:v>7.1522382700518756</c:v>
                      </c:pt>
                      <c:pt idx="69" formatCode="0">
                        <c:v>7.5098501835544695</c:v>
                      </c:pt>
                      <c:pt idx="70" formatCode="0">
                        <c:v>7.5098501835544695</c:v>
                      </c:pt>
                      <c:pt idx="71" formatCode="0">
                        <c:v>8.2608352019099165</c:v>
                      </c:pt>
                      <c:pt idx="72" formatCode="0">
                        <c:v>8.6738769620054121</c:v>
                      </c:pt>
                      <c:pt idx="73" formatCode="0">
                        <c:v>8.6738769620054121</c:v>
                      </c:pt>
                      <c:pt idx="74" formatCode="0">
                        <c:v>7.8064892658048715</c:v>
                      </c:pt>
                      <c:pt idx="75" formatCode="0">
                        <c:v>7.4161648025146274</c:v>
                      </c:pt>
                      <c:pt idx="76" formatCode="0">
                        <c:v>7.4161648025146274</c:v>
                      </c:pt>
                      <c:pt idx="77" formatCode="0">
                        <c:v>7.0453565623888954</c:v>
                      </c:pt>
                      <c:pt idx="78" formatCode="0">
                        <c:v>7.0453565623888954</c:v>
                      </c:pt>
                      <c:pt idx="79" formatCode="0">
                        <c:v>7.0453565623888954</c:v>
                      </c:pt>
                      <c:pt idx="80" formatCode="0">
                        <c:v>6.3408209061500056</c:v>
                      </c:pt>
                      <c:pt idx="81" formatCode="0">
                        <c:v>6.3408209061500056</c:v>
                      </c:pt>
                      <c:pt idx="82" formatCode="0">
                        <c:v>5.7067388155350054</c:v>
                      </c:pt>
                      <c:pt idx="83" formatCode="0">
                        <c:v>5.7067388155350054</c:v>
                      </c:pt>
                      <c:pt idx="84" formatCode="0">
                        <c:v>5.1360649339815048</c:v>
                      </c:pt>
                      <c:pt idx="85" formatCode="0">
                        <c:v>4.6224584405833546</c:v>
                      </c:pt>
                      <c:pt idx="86" formatCode="0">
                        <c:v>4.1602125965250192</c:v>
                      </c:pt>
                      <c:pt idx="87" formatCode="0">
                        <c:v>4.1602125965250192</c:v>
                      </c:pt>
                      <c:pt idx="88" formatCode="0">
                        <c:v>4.1602125965250192</c:v>
                      </c:pt>
                      <c:pt idx="89" formatCode="0">
                        <c:v>4.7842444860037716</c:v>
                      </c:pt>
                      <c:pt idx="90" formatCode="0">
                        <c:v>5.2626689346041493</c:v>
                      </c:pt>
                      <c:pt idx="91" formatCode="0">
                        <c:v>4.7364020411437346</c:v>
                      </c:pt>
                      <c:pt idx="92" formatCode="0">
                        <c:v>4.7364020411437346</c:v>
                      </c:pt>
                      <c:pt idx="93" formatCode="0">
                        <c:v>4.7364020411437346</c:v>
                      </c:pt>
                      <c:pt idx="94" formatCode="0">
                        <c:v>3.7891216329149877</c:v>
                      </c:pt>
                      <c:pt idx="95" formatCode="0">
                        <c:v>3.0312973063319903</c:v>
                      </c:pt>
                      <c:pt idx="96" formatCode="0">
                        <c:v>3.0312973063319903</c:v>
                      </c:pt>
                      <c:pt idx="97" formatCode="0">
                        <c:v>3.0312973063319903</c:v>
                      </c:pt>
                      <c:pt idx="98" formatCode="0">
                        <c:v>3.0312973063319903</c:v>
                      </c:pt>
                      <c:pt idx="99" formatCode="0">
                        <c:v>3.0312973063319903</c:v>
                      </c:pt>
                      <c:pt idx="100" formatCode="0">
                        <c:v>2.5766027103821916</c:v>
                      </c:pt>
                      <c:pt idx="101" formatCode="0">
                        <c:v>2.5766027103821916</c:v>
                      </c:pt>
                      <c:pt idx="102" formatCode="0">
                        <c:v>2.5766027103821916</c:v>
                      </c:pt>
                      <c:pt idx="103" formatCode="0">
                        <c:v>2.5766027103821916</c:v>
                      </c:pt>
                    </c:numCache>
                  </c:numRef>
                </c:val>
                <c:smooth val="0"/>
                <c:extLst xmlns:c15="http://schemas.microsoft.com/office/drawing/2012/chart">
                  <c:ext xmlns:c16="http://schemas.microsoft.com/office/drawing/2014/chart" uri="{C3380CC4-5D6E-409C-BE32-E72D297353CC}">
                    <c16:uniqueId val="{0000001A-705D-4F0A-A385-AB4DC8980013}"/>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'Table for graphs 25-26'!$A$25</c15:sqref>
                        </c15:formulaRef>
                      </c:ext>
                    </c:extLst>
                    <c:strCache>
                      <c:ptCount val="1"/>
                      <c:pt idx="0">
                        <c:v>Lung - Trajectory &gt;103 days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25-26'!$B$25:$DA$25</c15:sqref>
                        </c15:formulaRef>
                      </c:ext>
                    </c:extLst>
                    <c:numCache>
                      <c:formatCode>General</c:formatCode>
                      <c:ptCount val="104"/>
                      <c:pt idx="52" formatCode="0">
                        <c:v>8.5050000000000008</c:v>
                      </c:pt>
                      <c:pt idx="53" formatCode="0">
                        <c:v>8.5050000000000008</c:v>
                      </c:pt>
                      <c:pt idx="54" formatCode="0">
                        <c:v>9.355500000000001</c:v>
                      </c:pt>
                      <c:pt idx="55" formatCode="0">
                        <c:v>10.291050000000002</c:v>
                      </c:pt>
                      <c:pt idx="56" formatCode="0">
                        <c:v>10.291050000000002</c:v>
                      </c:pt>
                      <c:pt idx="57" formatCode="0">
                        <c:v>10.291050000000002</c:v>
                      </c:pt>
                      <c:pt idx="58" formatCode="0">
                        <c:v>11.320155000000003</c:v>
                      </c:pt>
                      <c:pt idx="59" formatCode="0">
                        <c:v>11.320155000000003</c:v>
                      </c:pt>
                      <c:pt idx="60" formatCode="0">
                        <c:v>12.452170500000005</c:v>
                      </c:pt>
                      <c:pt idx="61" formatCode="0">
                        <c:v>13.697387550000006</c:v>
                      </c:pt>
                      <c:pt idx="62" formatCode="0">
                        <c:v>13.697387550000006</c:v>
                      </c:pt>
                      <c:pt idx="63" formatCode="0">
                        <c:v>12.327648795000005</c:v>
                      </c:pt>
                      <c:pt idx="64" formatCode="0">
                        <c:v>11.094883915500006</c:v>
                      </c:pt>
                      <c:pt idx="65" formatCode="0">
                        <c:v>11.094883915500006</c:v>
                      </c:pt>
                      <c:pt idx="66" formatCode="0">
                        <c:v>12.204372307050008</c:v>
                      </c:pt>
                      <c:pt idx="67" formatCode="0">
                        <c:v>13.42480953775501</c:v>
                      </c:pt>
                      <c:pt idx="68" formatCode="0">
                        <c:v>13.42480953775501</c:v>
                      </c:pt>
                      <c:pt idx="69" formatCode="0">
                        <c:v>13.42480953775501</c:v>
                      </c:pt>
                      <c:pt idx="70" formatCode="0">
                        <c:v>13.42480953775501</c:v>
                      </c:pt>
                      <c:pt idx="71" formatCode="0">
                        <c:v>13.42480953775501</c:v>
                      </c:pt>
                      <c:pt idx="72" formatCode="0">
                        <c:v>13.42480953775501</c:v>
                      </c:pt>
                      <c:pt idx="73" formatCode="0">
                        <c:v>16.109771445306013</c:v>
                      </c:pt>
                      <c:pt idx="74" formatCode="0">
                        <c:v>12.887817156244811</c:v>
                      </c:pt>
                      <c:pt idx="75" formatCode="0">
                        <c:v>11.59903544062033</c:v>
                      </c:pt>
                      <c:pt idx="76" formatCode="0">
                        <c:v>11.59903544062033</c:v>
                      </c:pt>
                      <c:pt idx="77" formatCode="0">
                        <c:v>10.439131896558298</c:v>
                      </c:pt>
                      <c:pt idx="78" formatCode="0">
                        <c:v>10.439131896558298</c:v>
                      </c:pt>
                      <c:pt idx="79" formatCode="0">
                        <c:v>10.439131896558298</c:v>
                      </c:pt>
                      <c:pt idx="80" formatCode="0">
                        <c:v>10.439131896558298</c:v>
                      </c:pt>
                      <c:pt idx="81" formatCode="0">
                        <c:v>10.439131896558298</c:v>
                      </c:pt>
                      <c:pt idx="82" formatCode="0">
                        <c:v>9.3952187069024689</c:v>
                      </c:pt>
                      <c:pt idx="83" formatCode="0">
                        <c:v>9.3952187069024689</c:v>
                      </c:pt>
                      <c:pt idx="84" formatCode="0">
                        <c:v>8.4556968362122227</c:v>
                      </c:pt>
                      <c:pt idx="85" formatCode="0">
                        <c:v>6.7645574689697785</c:v>
                      </c:pt>
                      <c:pt idx="86" formatCode="0">
                        <c:v>6.7645574689697785</c:v>
                      </c:pt>
                      <c:pt idx="87" formatCode="0">
                        <c:v>6.7645574689697785</c:v>
                      </c:pt>
                      <c:pt idx="88" formatCode="0">
                        <c:v>6.7645574689697785</c:v>
                      </c:pt>
                      <c:pt idx="89" formatCode="0">
                        <c:v>6.7645574689697785</c:v>
                      </c:pt>
                      <c:pt idx="90" formatCode="0">
                        <c:v>7.4410132158667572</c:v>
                      </c:pt>
                      <c:pt idx="91" formatCode="0">
                        <c:v>7.4410132158667572</c:v>
                      </c:pt>
                      <c:pt idx="92" formatCode="0">
                        <c:v>6.696911894280082</c:v>
                      </c:pt>
                      <c:pt idx="93" formatCode="0">
                        <c:v>5.6923751101380695</c:v>
                      </c:pt>
                      <c:pt idx="94" formatCode="0">
                        <c:v>4.2692813326035521</c:v>
                      </c:pt>
                      <c:pt idx="95" formatCode="0">
                        <c:v>2.9884969328224864</c:v>
                      </c:pt>
                      <c:pt idx="96" formatCode="0">
                        <c:v>2.9884969328224864</c:v>
                      </c:pt>
                      <c:pt idx="97" formatCode="0">
                        <c:v>2.9884969328224864</c:v>
                      </c:pt>
                      <c:pt idx="98" formatCode="0">
                        <c:v>2.9884969328224864</c:v>
                      </c:pt>
                      <c:pt idx="99" formatCode="0">
                        <c:v>2.9884969328224864</c:v>
                      </c:pt>
                      <c:pt idx="100" formatCode="0">
                        <c:v>2.9884969328224864</c:v>
                      </c:pt>
                      <c:pt idx="101" formatCode="0">
                        <c:v>2.9884969328224864</c:v>
                      </c:pt>
                      <c:pt idx="102" formatCode="0">
                        <c:v>2.9884969328224864</c:v>
                      </c:pt>
                      <c:pt idx="103" formatCode="0">
                        <c:v>2.3907975462579891</c:v>
                      </c:pt>
                    </c:numCache>
                  </c:numRef>
                </c:val>
                <c:smooth val="0"/>
                <c:extLst xmlns:c15="http://schemas.microsoft.com/office/drawing/2012/chart">
                  <c:ext xmlns:c16="http://schemas.microsoft.com/office/drawing/2014/chart" uri="{C3380CC4-5D6E-409C-BE32-E72D297353CC}">
                    <c16:uniqueId val="{0000001B-705D-4F0A-A385-AB4DC8980013}"/>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'Table for graphs 25-26'!$A$26</c15:sqref>
                        </c15:formulaRef>
                      </c:ext>
                    </c:extLst>
                    <c:strCache>
                      <c:ptCount val="1"/>
                      <c:pt idx="0">
                        <c:v>Other - Trajectory &gt;103 days</c:v>
                      </c:pt>
                    </c:strCache>
                  </c:strRef>
                </c:tx>
                <c:spPr>
                  <a:ln w="28575" cap="rnd">
                    <a:solidFill>
                      <a:schemeClr val="accent5">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25-26'!$B$26:$DA$26</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numCache>
                  </c:numRef>
                </c:val>
                <c:smooth val="0"/>
                <c:extLst xmlns:c15="http://schemas.microsoft.com/office/drawing/2012/chart">
                  <c:ext xmlns:c16="http://schemas.microsoft.com/office/drawing/2014/chart" uri="{C3380CC4-5D6E-409C-BE32-E72D297353CC}">
                    <c16:uniqueId val="{0000001C-705D-4F0A-A385-AB4DC8980013}"/>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'Table for graphs 25-26'!$A$27</c15:sqref>
                        </c15:formulaRef>
                      </c:ext>
                    </c:extLst>
                    <c:strCache>
                      <c:ptCount val="1"/>
                      <c:pt idx="0">
                        <c:v>Sarcoma - Trajectory &gt;103 days</c:v>
                      </c:pt>
                    </c:strCache>
                  </c:strRef>
                </c:tx>
                <c:spPr>
                  <a:ln w="28575" cap="rnd">
                    <a:solidFill>
                      <a:schemeClr val="accent5">
                        <a:shade val="6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25-26'!$B$27:$DA$27</c15:sqref>
                        </c15:formulaRef>
                      </c:ext>
                    </c:extLst>
                    <c:numCache>
                      <c:formatCode>General</c:formatCode>
                      <c:ptCount val="104"/>
                      <c:pt idx="52" formatCode="0">
                        <c:v>1</c:v>
                      </c:pt>
                      <c:pt idx="53" formatCode="0">
                        <c:v>1</c:v>
                      </c:pt>
                      <c:pt idx="54" formatCode="0">
                        <c:v>1</c:v>
                      </c:pt>
                      <c:pt idx="55" formatCode="0">
                        <c:v>1</c:v>
                      </c:pt>
                      <c:pt idx="56" formatCode="0">
                        <c:v>1</c:v>
                      </c:pt>
                      <c:pt idx="57" formatCode="0">
                        <c:v>1</c:v>
                      </c:pt>
                      <c:pt idx="58" formatCode="0">
                        <c:v>1</c:v>
                      </c:pt>
                      <c:pt idx="59" formatCode="0">
                        <c:v>1</c:v>
                      </c:pt>
                      <c:pt idx="60" formatCode="0">
                        <c:v>1</c:v>
                      </c:pt>
                      <c:pt idx="61" formatCode="0">
                        <c:v>1</c:v>
                      </c:pt>
                      <c:pt idx="62" formatCode="0">
                        <c:v>1</c:v>
                      </c:pt>
                      <c:pt idx="63" formatCode="0">
                        <c:v>1</c:v>
                      </c:pt>
                      <c:pt idx="64" formatCode="0">
                        <c:v>1</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D-705D-4F0A-A385-AB4DC8980013}"/>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'Table for graphs 25-26'!$A$28</c15:sqref>
                        </c15:formulaRef>
                      </c:ext>
                    </c:extLst>
                    <c:strCache>
                      <c:ptCount val="1"/>
                      <c:pt idx="0">
                        <c:v>Skin - Trajectory &gt;103 days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25-26'!$B$28:$DA$28</c15:sqref>
                        </c15:formulaRef>
                      </c:ext>
                    </c:extLst>
                    <c:numCache>
                      <c:formatCode>General</c:formatCode>
                      <c:ptCount val="104"/>
                      <c:pt idx="52" formatCode="0">
                        <c:v>10</c:v>
                      </c:pt>
                      <c:pt idx="53" formatCode="0">
                        <c:v>8</c:v>
                      </c:pt>
                      <c:pt idx="54" formatCode="0">
                        <c:v>7</c:v>
                      </c:pt>
                      <c:pt idx="55" formatCode="0">
                        <c:v>6</c:v>
                      </c:pt>
                      <c:pt idx="56" formatCode="0">
                        <c:v>5</c:v>
                      </c:pt>
                      <c:pt idx="57" formatCode="0">
                        <c:v>4</c:v>
                      </c:pt>
                      <c:pt idx="58" formatCode="0">
                        <c:v>4</c:v>
                      </c:pt>
                      <c:pt idx="59" formatCode="0">
                        <c:v>4</c:v>
                      </c:pt>
                      <c:pt idx="60" formatCode="0">
                        <c:v>3</c:v>
                      </c:pt>
                      <c:pt idx="61" formatCode="0">
                        <c:v>3</c:v>
                      </c:pt>
                      <c:pt idx="62" formatCode="0">
                        <c:v>3</c:v>
                      </c:pt>
                      <c:pt idx="63" formatCode="0">
                        <c:v>3</c:v>
                      </c:pt>
                      <c:pt idx="64" formatCode="0">
                        <c:v>3</c:v>
                      </c:pt>
                      <c:pt idx="65" formatCode="0">
                        <c:v>4</c:v>
                      </c:pt>
                      <c:pt idx="66" formatCode="0">
                        <c:v>4</c:v>
                      </c:pt>
                      <c:pt idx="67" formatCode="0">
                        <c:v>5</c:v>
                      </c:pt>
                      <c:pt idx="68" formatCode="0">
                        <c:v>8</c:v>
                      </c:pt>
                      <c:pt idx="69" formatCode="0">
                        <c:v>8</c:v>
                      </c:pt>
                      <c:pt idx="70" formatCode="0">
                        <c:v>9</c:v>
                      </c:pt>
                      <c:pt idx="71" formatCode="0">
                        <c:v>9</c:v>
                      </c:pt>
                      <c:pt idx="72" formatCode="0">
                        <c:v>10</c:v>
                      </c:pt>
                      <c:pt idx="73" formatCode="0">
                        <c:v>11</c:v>
                      </c:pt>
                      <c:pt idx="74" formatCode="0">
                        <c:v>13</c:v>
                      </c:pt>
                      <c:pt idx="75" formatCode="0">
                        <c:v>12</c:v>
                      </c:pt>
                      <c:pt idx="76" formatCode="0">
                        <c:v>10</c:v>
                      </c:pt>
                      <c:pt idx="77" formatCode="0">
                        <c:v>8</c:v>
                      </c:pt>
                      <c:pt idx="78" formatCode="0">
                        <c:v>7</c:v>
                      </c:pt>
                      <c:pt idx="79" formatCode="0">
                        <c:v>7</c:v>
                      </c:pt>
                      <c:pt idx="80" formatCode="0">
                        <c:v>7</c:v>
                      </c:pt>
                      <c:pt idx="81" formatCode="0">
                        <c:v>7</c:v>
                      </c:pt>
                      <c:pt idx="82" formatCode="0">
                        <c:v>6</c:v>
                      </c:pt>
                      <c:pt idx="83" formatCode="0">
                        <c:v>4</c:v>
                      </c:pt>
                      <c:pt idx="84" formatCode="0">
                        <c:v>4</c:v>
                      </c:pt>
                      <c:pt idx="85" formatCode="0">
                        <c:v>2</c:v>
                      </c:pt>
                      <c:pt idx="86" formatCode="0">
                        <c:v>2</c:v>
                      </c:pt>
                      <c:pt idx="87" formatCode="0">
                        <c:v>2</c:v>
                      </c:pt>
                      <c:pt idx="88" formatCode="0">
                        <c:v>2</c:v>
                      </c:pt>
                      <c:pt idx="89" formatCode="0">
                        <c:v>2</c:v>
                      </c:pt>
                      <c:pt idx="90" formatCode="0">
                        <c:v>3</c:v>
                      </c:pt>
                      <c:pt idx="91" formatCode="0">
                        <c:v>2</c:v>
                      </c:pt>
                      <c:pt idx="92" formatCode="0">
                        <c:v>2</c:v>
                      </c:pt>
                      <c:pt idx="93" formatCode="0">
                        <c:v>2</c:v>
                      </c:pt>
                      <c:pt idx="94" formatCode="0">
                        <c:v>2</c:v>
                      </c:pt>
                      <c:pt idx="95" formatCode="0">
                        <c:v>2</c:v>
                      </c:pt>
                      <c:pt idx="96" formatCode="0">
                        <c:v>2</c:v>
                      </c:pt>
                      <c:pt idx="97" formatCode="0">
                        <c:v>2</c:v>
                      </c:pt>
                      <c:pt idx="98" formatCode="0">
                        <c:v>2</c:v>
                      </c:pt>
                      <c:pt idx="99" formatCode="0">
                        <c:v>2</c:v>
                      </c:pt>
                      <c:pt idx="100" formatCode="0">
                        <c:v>2</c:v>
                      </c:pt>
                      <c:pt idx="101" formatCode="0">
                        <c:v>2</c:v>
                      </c:pt>
                      <c:pt idx="102" formatCode="0">
                        <c:v>2</c:v>
                      </c:pt>
                      <c:pt idx="103" formatCode="0">
                        <c:v>2</c:v>
                      </c:pt>
                    </c:numCache>
                  </c:numRef>
                </c:val>
                <c:smooth val="0"/>
                <c:extLst xmlns:c15="http://schemas.microsoft.com/office/drawing/2012/chart">
                  <c:ext xmlns:c16="http://schemas.microsoft.com/office/drawing/2014/chart" uri="{C3380CC4-5D6E-409C-BE32-E72D297353CC}">
                    <c16:uniqueId val="{0000001E-705D-4F0A-A385-AB4DC8980013}"/>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'Table for graphs 25-26'!$A$29</c15:sqref>
                        </c15:formulaRef>
                      </c:ext>
                    </c:extLst>
                    <c:strCache>
                      <c:ptCount val="1"/>
                      <c:pt idx="0">
                        <c:v>Upper Gastrointestinal - Trajectory &gt;103 days</c:v>
                      </c:pt>
                    </c:strCache>
                  </c:strRef>
                </c:tx>
                <c:spPr>
                  <a:ln w="28575" cap="rnd">
                    <a:solidFill>
                      <a:schemeClr val="accent5">
                        <a:shade val="7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25-26'!$B$29:$DA$29</c15:sqref>
                        </c15:formulaRef>
                      </c:ext>
                    </c:extLst>
                    <c:numCache>
                      <c:formatCode>General</c:formatCode>
                      <c:ptCount val="104"/>
                      <c:pt idx="52" formatCode="0">
                        <c:v>8</c:v>
                      </c:pt>
                      <c:pt idx="53" formatCode="0">
                        <c:v>8</c:v>
                      </c:pt>
                      <c:pt idx="54" formatCode="0">
                        <c:v>7</c:v>
                      </c:pt>
                      <c:pt idx="55" formatCode="0">
                        <c:v>6</c:v>
                      </c:pt>
                      <c:pt idx="56" formatCode="0">
                        <c:v>6</c:v>
                      </c:pt>
                      <c:pt idx="57" formatCode="0">
                        <c:v>6</c:v>
                      </c:pt>
                      <c:pt idx="58" formatCode="0">
                        <c:v>6</c:v>
                      </c:pt>
                      <c:pt idx="59" formatCode="0">
                        <c:v>6</c:v>
                      </c:pt>
                      <c:pt idx="60" formatCode="0">
                        <c:v>7</c:v>
                      </c:pt>
                      <c:pt idx="61" formatCode="0">
                        <c:v>7</c:v>
                      </c:pt>
                      <c:pt idx="62" formatCode="0">
                        <c:v>6</c:v>
                      </c:pt>
                      <c:pt idx="63" formatCode="0">
                        <c:v>5</c:v>
                      </c:pt>
                      <c:pt idx="64" formatCode="0">
                        <c:v>5</c:v>
                      </c:pt>
                      <c:pt idx="65" formatCode="0">
                        <c:v>5</c:v>
                      </c:pt>
                      <c:pt idx="66" formatCode="0">
                        <c:v>5</c:v>
                      </c:pt>
                      <c:pt idx="67" formatCode="0">
                        <c:v>5</c:v>
                      </c:pt>
                      <c:pt idx="68" formatCode="0">
                        <c:v>5</c:v>
                      </c:pt>
                      <c:pt idx="69" formatCode="0">
                        <c:v>5</c:v>
                      </c:pt>
                      <c:pt idx="70" formatCode="0">
                        <c:v>6</c:v>
                      </c:pt>
                      <c:pt idx="71" formatCode="0">
                        <c:v>5</c:v>
                      </c:pt>
                      <c:pt idx="72" formatCode="0">
                        <c:v>5</c:v>
                      </c:pt>
                      <c:pt idx="73" formatCode="0">
                        <c:v>5</c:v>
                      </c:pt>
                      <c:pt idx="74" formatCode="0">
                        <c:v>5</c:v>
                      </c:pt>
                      <c:pt idx="75" formatCode="0">
                        <c:v>5</c:v>
                      </c:pt>
                      <c:pt idx="76" formatCode="0">
                        <c:v>5</c:v>
                      </c:pt>
                      <c:pt idx="77" formatCode="0">
                        <c:v>5</c:v>
                      </c:pt>
                      <c:pt idx="78" formatCode="0">
                        <c:v>4</c:v>
                      </c:pt>
                      <c:pt idx="79" formatCode="0">
                        <c:v>4</c:v>
                      </c:pt>
                      <c:pt idx="80" formatCode="0">
                        <c:v>4</c:v>
                      </c:pt>
                      <c:pt idx="81" formatCode="0">
                        <c:v>5</c:v>
                      </c:pt>
                      <c:pt idx="82" formatCode="0">
                        <c:v>5</c:v>
                      </c:pt>
                      <c:pt idx="83" formatCode="0">
                        <c:v>6</c:v>
                      </c:pt>
                      <c:pt idx="84" formatCode="0">
                        <c:v>6</c:v>
                      </c:pt>
                      <c:pt idx="85" formatCode="0">
                        <c:v>6</c:v>
                      </c:pt>
                      <c:pt idx="86" formatCode="0">
                        <c:v>6</c:v>
                      </c:pt>
                      <c:pt idx="87" formatCode="0">
                        <c:v>5</c:v>
                      </c:pt>
                      <c:pt idx="88" formatCode="0">
                        <c:v>5</c:v>
                      </c:pt>
                      <c:pt idx="89" formatCode="0">
                        <c:v>5</c:v>
                      </c:pt>
                      <c:pt idx="90" formatCode="0">
                        <c:v>4</c:v>
                      </c:pt>
                      <c:pt idx="91" formatCode="0">
                        <c:v>4</c:v>
                      </c:pt>
                      <c:pt idx="92" formatCode="0">
                        <c:v>4</c:v>
                      </c:pt>
                      <c:pt idx="93" formatCode="0">
                        <c:v>4</c:v>
                      </c:pt>
                      <c:pt idx="94" formatCode="0">
                        <c:v>4</c:v>
                      </c:pt>
                      <c:pt idx="95" formatCode="0">
                        <c:v>3</c:v>
                      </c:pt>
                      <c:pt idx="96" formatCode="0">
                        <c:v>3</c:v>
                      </c:pt>
                      <c:pt idx="97" formatCode="0">
                        <c:v>4</c:v>
                      </c:pt>
                      <c:pt idx="98" formatCode="0">
                        <c:v>3</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1F-705D-4F0A-A385-AB4DC8980013}"/>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'Table for graphs 25-26'!$A$30</c15:sqref>
                        </c15:formulaRef>
                      </c:ext>
                    </c:extLst>
                    <c:strCache>
                      <c:ptCount val="1"/>
                      <c:pt idx="0">
                        <c:v>Urological - Trajectory &gt;103 days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25-26'!$B$30:$DA$30</c15:sqref>
                        </c15:formulaRef>
                      </c:ext>
                    </c:extLst>
                    <c:numCache>
                      <c:formatCode>General</c:formatCode>
                      <c:ptCount val="104"/>
                      <c:pt idx="52" formatCode="0">
                        <c:v>11</c:v>
                      </c:pt>
                      <c:pt idx="53" formatCode="0">
                        <c:v>11</c:v>
                      </c:pt>
                      <c:pt idx="54" formatCode="0">
                        <c:v>11</c:v>
                      </c:pt>
                      <c:pt idx="55" formatCode="0">
                        <c:v>11</c:v>
                      </c:pt>
                      <c:pt idx="56" formatCode="0">
                        <c:v>11</c:v>
                      </c:pt>
                      <c:pt idx="57" formatCode="0">
                        <c:v>11</c:v>
                      </c:pt>
                      <c:pt idx="58" formatCode="0">
                        <c:v>11</c:v>
                      </c:pt>
                      <c:pt idx="59" formatCode="0">
                        <c:v>11</c:v>
                      </c:pt>
                      <c:pt idx="60" formatCode="0">
                        <c:v>11</c:v>
                      </c:pt>
                      <c:pt idx="61" formatCode="0">
                        <c:v>11</c:v>
                      </c:pt>
                      <c:pt idx="62" formatCode="0">
                        <c:v>11</c:v>
                      </c:pt>
                      <c:pt idx="63" formatCode="0">
                        <c:v>10</c:v>
                      </c:pt>
                      <c:pt idx="64" formatCode="0">
                        <c:v>10</c:v>
                      </c:pt>
                      <c:pt idx="65" formatCode="0">
                        <c:v>10</c:v>
                      </c:pt>
                      <c:pt idx="66" formatCode="0">
                        <c:v>9</c:v>
                      </c:pt>
                      <c:pt idx="67" formatCode="0">
                        <c:v>9</c:v>
                      </c:pt>
                      <c:pt idx="68" formatCode="0">
                        <c:v>9</c:v>
                      </c:pt>
                      <c:pt idx="69" formatCode="0">
                        <c:v>9</c:v>
                      </c:pt>
                      <c:pt idx="70" formatCode="0">
                        <c:v>9</c:v>
                      </c:pt>
                      <c:pt idx="71" formatCode="0">
                        <c:v>9</c:v>
                      </c:pt>
                      <c:pt idx="72" formatCode="0">
                        <c:v>10</c:v>
                      </c:pt>
                      <c:pt idx="73" formatCode="0">
                        <c:v>11</c:v>
                      </c:pt>
                      <c:pt idx="74" formatCode="0">
                        <c:v>9</c:v>
                      </c:pt>
                      <c:pt idx="75" formatCode="0">
                        <c:v>9</c:v>
                      </c:pt>
                      <c:pt idx="76" formatCode="0">
                        <c:v>9</c:v>
                      </c:pt>
                      <c:pt idx="77" formatCode="0">
                        <c:v>8</c:v>
                      </c:pt>
                      <c:pt idx="78" formatCode="0">
                        <c:v>8</c:v>
                      </c:pt>
                      <c:pt idx="79" formatCode="0">
                        <c:v>8</c:v>
                      </c:pt>
                      <c:pt idx="80" formatCode="0">
                        <c:v>8</c:v>
                      </c:pt>
                      <c:pt idx="81" formatCode="0">
                        <c:v>8</c:v>
                      </c:pt>
                      <c:pt idx="82" formatCode="0">
                        <c:v>8</c:v>
                      </c:pt>
                      <c:pt idx="83" formatCode="0">
                        <c:v>8</c:v>
                      </c:pt>
                      <c:pt idx="84" formatCode="0">
                        <c:v>8</c:v>
                      </c:pt>
                      <c:pt idx="85" formatCode="0">
                        <c:v>7</c:v>
                      </c:pt>
                      <c:pt idx="86" formatCode="0">
                        <c:v>7</c:v>
                      </c:pt>
                      <c:pt idx="87" formatCode="0">
                        <c:v>7</c:v>
                      </c:pt>
                      <c:pt idx="88" formatCode="0">
                        <c:v>7</c:v>
                      </c:pt>
                      <c:pt idx="89" formatCode="0">
                        <c:v>7</c:v>
                      </c:pt>
                      <c:pt idx="90" formatCode="0">
                        <c:v>7</c:v>
                      </c:pt>
                      <c:pt idx="91" formatCode="0">
                        <c:v>7</c:v>
                      </c:pt>
                      <c:pt idx="92" formatCode="0">
                        <c:v>7</c:v>
                      </c:pt>
                      <c:pt idx="93" formatCode="0">
                        <c:v>7</c:v>
                      </c:pt>
                      <c:pt idx="94" formatCode="0">
                        <c:v>6</c:v>
                      </c:pt>
                      <c:pt idx="95" formatCode="0">
                        <c:v>6</c:v>
                      </c:pt>
                      <c:pt idx="96" formatCode="0">
                        <c:v>6</c:v>
                      </c:pt>
                      <c:pt idx="97" formatCode="0">
                        <c:v>5</c:v>
                      </c:pt>
                      <c:pt idx="98" formatCode="0">
                        <c:v>6</c:v>
                      </c:pt>
                      <c:pt idx="99" formatCode="0">
                        <c:v>5</c:v>
                      </c:pt>
                      <c:pt idx="100" formatCode="0">
                        <c:v>5</c:v>
                      </c:pt>
                      <c:pt idx="101" formatCode="0">
                        <c:v>5</c:v>
                      </c:pt>
                      <c:pt idx="102" formatCode="0">
                        <c:v>5</c:v>
                      </c:pt>
                      <c:pt idx="103" formatCode="0">
                        <c:v>5</c:v>
                      </c:pt>
                    </c:numCache>
                  </c:numRef>
                </c:val>
                <c:smooth val="0"/>
                <c:extLst xmlns:c15="http://schemas.microsoft.com/office/drawing/2012/chart">
                  <c:ext xmlns:c16="http://schemas.microsoft.com/office/drawing/2014/chart" uri="{C3380CC4-5D6E-409C-BE32-E72D297353CC}">
                    <c16:uniqueId val="{00000020-705D-4F0A-A385-AB4DC8980013}"/>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'Table for graphs 25-26'!$A$31</c15:sqref>
                        </c15:formulaRef>
                      </c:ext>
                    </c:extLst>
                    <c:strCache>
                      <c:ptCount val="1"/>
                      <c:pt idx="0">
                        <c:v>Trajectory &gt;103 days All Sites</c:v>
                      </c:pt>
                    </c:strCache>
                  </c:strRef>
                </c:tx>
                <c:spPr>
                  <a:ln w="28575" cap="rnd">
                    <a:solidFill>
                      <a:schemeClr val="accent5">
                        <a:shade val="7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25-26'!$B$31:$DA$31</c15:sqref>
                        </c15:formulaRef>
                      </c:ext>
                    </c:extLst>
                    <c:numCache>
                      <c:formatCode>General</c:formatCode>
                      <c:ptCount val="104"/>
                      <c:pt idx="52" formatCode="0">
                        <c:v>65.033575000000013</c:v>
                      </c:pt>
                      <c:pt idx="53" formatCode="0">
                        <c:v>61.963228999999998</c:v>
                      </c:pt>
                      <c:pt idx="54" formatCode="0">
                        <c:v>60.813729000000002</c:v>
                      </c:pt>
                      <c:pt idx="55" formatCode="0">
                        <c:v>59.749279000000001</c:v>
                      </c:pt>
                      <c:pt idx="56" formatCode="0">
                        <c:v>59.230749850000002</c:v>
                      </c:pt>
                      <c:pt idx="57" formatCode="0">
                        <c:v>56.668249850000002</c:v>
                      </c:pt>
                      <c:pt idx="58" formatCode="0">
                        <c:v>58.414283912500004</c:v>
                      </c:pt>
                      <c:pt idx="59" formatCode="0">
                        <c:v>57.300533912500001</c:v>
                      </c:pt>
                      <c:pt idx="60" formatCode="0">
                        <c:v>59.927661272500004</c:v>
                      </c:pt>
                      <c:pt idx="61" formatCode="0">
                        <c:v>61.516977806875005</c:v>
                      </c:pt>
                      <c:pt idx="62" formatCode="0">
                        <c:v>60.516977806875005</c:v>
                      </c:pt>
                      <c:pt idx="63" formatCode="0">
                        <c:v>57.966028072187505</c:v>
                      </c:pt>
                      <c:pt idx="64" formatCode="0">
                        <c:v>52.611460383250005</c:v>
                      </c:pt>
                      <c:pt idx="65" formatCode="0">
                        <c:v>52.837585383250008</c:v>
                      </c:pt>
                      <c:pt idx="66" formatCode="0">
                        <c:v>51.597441128025011</c:v>
                      </c:pt>
                      <c:pt idx="67" formatCode="0">
                        <c:v>51.245196001311257</c:v>
                      </c:pt>
                      <c:pt idx="68" formatCode="0">
                        <c:v>55.757294147666883</c:v>
                      </c:pt>
                      <c:pt idx="69" formatCode="0">
                        <c:v>57.340202061169478</c:v>
                      </c:pt>
                      <c:pt idx="70" formatCode="0">
                        <c:v>60.04317946116948</c:v>
                      </c:pt>
                      <c:pt idx="71" formatCode="0">
                        <c:v>60.391134479524922</c:v>
                      </c:pt>
                      <c:pt idx="72" formatCode="0">
                        <c:v>65.248592688606422</c:v>
                      </c:pt>
                      <c:pt idx="73" formatCode="0">
                        <c:v>70.866320221157423</c:v>
                      </c:pt>
                      <c:pt idx="74" formatCode="0">
                        <c:v>64.084140355261084</c:v>
                      </c:pt>
                      <c:pt idx="75" formatCode="0">
                        <c:v>60.703972130758672</c:v>
                      </c:pt>
                      <c:pt idx="76" formatCode="0">
                        <c:v>57.617549711093673</c:v>
                      </c:pt>
                      <c:pt idx="77" formatCode="0">
                        <c:v>51.969595379218532</c:v>
                      </c:pt>
                      <c:pt idx="78" formatCode="0">
                        <c:v>49.969595379218532</c:v>
                      </c:pt>
                      <c:pt idx="79" formatCode="0">
                        <c:v>49.969595379218532</c:v>
                      </c:pt>
                      <c:pt idx="80" formatCode="0">
                        <c:v>47.882864268273558</c:v>
                      </c:pt>
                      <c:pt idx="81" formatCode="0">
                        <c:v>49.356720161837828</c:v>
                      </c:pt>
                      <c:pt idx="82" formatCode="0">
                        <c:v>47.506605078893884</c:v>
                      </c:pt>
                      <c:pt idx="83" formatCode="0">
                        <c:v>47.361507368616017</c:v>
                      </c:pt>
                      <c:pt idx="84" formatCode="0">
                        <c:v>44.335380145690692</c:v>
                      </c:pt>
                      <c:pt idx="85" formatCode="0">
                        <c:v>37.275701021206402</c:v>
                      </c:pt>
                      <c:pt idx="86" formatCode="0">
                        <c:v>36.516163398287986</c:v>
                      </c:pt>
                      <c:pt idx="87" formatCode="0">
                        <c:v>36.032192466379485</c:v>
                      </c:pt>
                      <c:pt idx="88" formatCode="0">
                        <c:v>36.299755067353559</c:v>
                      </c:pt>
                      <c:pt idx="89" formatCode="0">
                        <c:v>38.313728977801162</c:v>
                      </c:pt>
                      <c:pt idx="90" formatCode="0">
                        <c:v>39.510235383159966</c:v>
                      </c:pt>
                      <c:pt idx="91" formatCode="0">
                        <c:v>35.973913099340677</c:v>
                      </c:pt>
                      <c:pt idx="92" formatCode="0">
                        <c:v>33.785707653828581</c:v>
                      </c:pt>
                      <c:pt idx="93" formatCode="0">
                        <c:v>32.781170869686562</c:v>
                      </c:pt>
                      <c:pt idx="94" formatCode="0">
                        <c:v>29.329790278295881</c:v>
                      </c:pt>
                      <c:pt idx="95" formatCode="0">
                        <c:v>25.755212531486912</c:v>
                      </c:pt>
                      <c:pt idx="96" formatCode="0">
                        <c:v>24.596670982777912</c:v>
                      </c:pt>
                      <c:pt idx="97" formatCode="0">
                        <c:v>24.596670982777912</c:v>
                      </c:pt>
                      <c:pt idx="98" formatCode="0">
                        <c:v>27.02055867891551</c:v>
                      </c:pt>
                      <c:pt idx="99" formatCode="0">
                        <c:v>22.961128675296202</c:v>
                      </c:pt>
                      <c:pt idx="100" formatCode="0">
                        <c:v>22.506434079346405</c:v>
                      </c:pt>
                      <c:pt idx="101" formatCode="0">
                        <c:v>21.376903212491609</c:v>
                      </c:pt>
                      <c:pt idx="102" formatCode="0">
                        <c:v>21.376903212491609</c:v>
                      </c:pt>
                      <c:pt idx="103" formatCode="0">
                        <c:v>19.832674368721232</c:v>
                      </c:pt>
                    </c:numCache>
                  </c:numRef>
                </c:val>
                <c:smooth val="0"/>
                <c:extLst xmlns:c15="http://schemas.microsoft.com/office/drawing/2012/chart">
                  <c:ext xmlns:c16="http://schemas.microsoft.com/office/drawing/2014/chart" uri="{C3380CC4-5D6E-409C-BE32-E72D297353CC}">
                    <c16:uniqueId val="{00000021-705D-4F0A-A385-AB4DC8980013}"/>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'Table for graphs 25-26'!$A$32</c15:sqref>
                        </c15:formulaRef>
                      </c:ext>
                    </c:extLst>
                    <c:strCache>
                      <c:ptCount val="1"/>
                      <c:pt idx="0">
                        <c:v>Acute Leukaemia - Trajectory Total</c:v>
                      </c:pt>
                    </c:strCache>
                  </c:strRef>
                </c:tx>
                <c:spPr>
                  <a:ln w="28575" cap="rnd">
                    <a:solidFill>
                      <a:schemeClr val="accent5">
                        <a:shade val="7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25-26'!$B$32:$DA$32</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2-705D-4F0A-A385-AB4DC8980013}"/>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'Table for graphs 25-26'!$A$33</c15:sqref>
                        </c15:formulaRef>
                      </c:ext>
                    </c:extLst>
                    <c:strCache>
                      <c:ptCount val="1"/>
                      <c:pt idx="0">
                        <c:v>Brain/CNS - Trajectory Total</c:v>
                      </c:pt>
                    </c:strCache>
                  </c:strRef>
                </c:tx>
                <c:spPr>
                  <a:ln w="28575" cap="rnd">
                    <a:solidFill>
                      <a:schemeClr val="accent5">
                        <a:shade val="7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25-26'!$B$33:$DA$33</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3-705D-4F0A-A385-AB4DC8980013}"/>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'Table for graphs 25-26'!$A$34</c15:sqref>
                        </c15:formulaRef>
                      </c:ext>
                    </c:extLst>
                    <c:strCache>
                      <c:ptCount val="1"/>
                      <c:pt idx="0">
                        <c:v>Breast - Trajectory Total</c:v>
                      </c:pt>
                    </c:strCache>
                  </c:strRef>
                </c:tx>
                <c:spPr>
                  <a:ln w="28575" cap="rnd">
                    <a:solidFill>
                      <a:schemeClr val="accent5">
                        <a:shade val="7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25-26'!$B$34:$DA$34</c15:sqref>
                        </c15:formulaRef>
                      </c:ext>
                    </c:extLst>
                    <c:numCache>
                      <c:formatCode>General</c:formatCode>
                      <c:ptCount val="104"/>
                      <c:pt idx="52" formatCode="0">
                        <c:v>7</c:v>
                      </c:pt>
                      <c:pt idx="53" formatCode="0">
                        <c:v>7.25</c:v>
                      </c:pt>
                      <c:pt idx="54" formatCode="0">
                        <c:v>8.25</c:v>
                      </c:pt>
                      <c:pt idx="55" formatCode="0">
                        <c:v>9.4499999999999993</c:v>
                      </c:pt>
                      <c:pt idx="56" formatCode="0">
                        <c:v>9.4499999999999993</c:v>
                      </c:pt>
                      <c:pt idx="57" formatCode="0">
                        <c:v>9.4499999999999993</c:v>
                      </c:pt>
                      <c:pt idx="58" formatCode="0">
                        <c:v>11.295</c:v>
                      </c:pt>
                      <c:pt idx="59" formatCode="0">
                        <c:v>9.3892500000000005</c:v>
                      </c:pt>
                      <c:pt idx="60" formatCode="0">
                        <c:v>9.3892500000000005</c:v>
                      </c:pt>
                      <c:pt idx="61" formatCode="0">
                        <c:v>8.6764499999999991</c:v>
                      </c:pt>
                      <c:pt idx="62" formatCode="0">
                        <c:v>8.6764499999999991</c:v>
                      </c:pt>
                      <c:pt idx="63" formatCode="0">
                        <c:v>8.0349299999999992</c:v>
                      </c:pt>
                      <c:pt idx="64" formatCode="0">
                        <c:v>7.4575620000000002</c:v>
                      </c:pt>
                      <c:pt idx="65" formatCode="0">
                        <c:v>7.6836870000000008</c:v>
                      </c:pt>
                      <c:pt idx="66" formatCode="0">
                        <c:v>8.2033182000000018</c:v>
                      </c:pt>
                      <c:pt idx="67" formatCode="0">
                        <c:v>8.7749125200000027</c:v>
                      </c:pt>
                      <c:pt idx="68" formatCode="0">
                        <c:v>8.7749125200000027</c:v>
                      </c:pt>
                      <c:pt idx="69" formatCode="0">
                        <c:v>10.215518148000001</c:v>
                      </c:pt>
                      <c:pt idx="70" formatCode="0">
                        <c:v>9.4924513332000018</c:v>
                      </c:pt>
                      <c:pt idx="71" formatCode="0">
                        <c:v>10.089421333200001</c:v>
                      </c:pt>
                      <c:pt idx="72" formatCode="0">
                        <c:v>10.740181466520001</c:v>
                      </c:pt>
                      <c:pt idx="73" formatCode="0">
                        <c:v>11.814199613172002</c:v>
                      </c:pt>
                      <c:pt idx="74" formatCode="0">
                        <c:v>10.239069771196203</c:v>
                      </c:pt>
                      <c:pt idx="75" formatCode="0">
                        <c:v>9.2151627940765835</c:v>
                      </c:pt>
                      <c:pt idx="76" formatCode="0">
                        <c:v>8.8960226320765834</c:v>
                      </c:pt>
                      <c:pt idx="77" formatCode="0">
                        <c:v>8.3215703404765833</c:v>
                      </c:pt>
                      <c:pt idx="78" formatCode="0">
                        <c:v>8.3215703404765833</c:v>
                      </c:pt>
                      <c:pt idx="79" formatCode="0">
                        <c:v>8.3215703404765833</c:v>
                      </c:pt>
                      <c:pt idx="80" formatCode="0">
                        <c:v>7.719194223068925</c:v>
                      </c:pt>
                      <c:pt idx="81" formatCode="0">
                        <c:v>7.719194223068925</c:v>
                      </c:pt>
                      <c:pt idx="82" formatCode="0">
                        <c:v>8.2613327287358178</c:v>
                      </c:pt>
                      <c:pt idx="83" formatCode="0">
                        <c:v>8.2613327287358178</c:v>
                      </c:pt>
                      <c:pt idx="84" formatCode="0">
                        <c:v>7.1124281455358176</c:v>
                      </c:pt>
                      <c:pt idx="85" formatCode="0">
                        <c:v>6.0455639237054442</c:v>
                      </c:pt>
                      <c:pt idx="86" formatCode="0">
                        <c:v>6.0455639237054442</c:v>
                      </c:pt>
                      <c:pt idx="87" formatCode="0">
                        <c:v>6.0455639237054442</c:v>
                      </c:pt>
                      <c:pt idx="88" formatCode="0">
                        <c:v>5.0317649181083555</c:v>
                      </c:pt>
                      <c:pt idx="89" formatCode="0">
                        <c:v>6.3699796054965132</c:v>
                      </c:pt>
                      <c:pt idx="90" formatCode="0">
                        <c:v>7.9624745068706417</c:v>
                      </c:pt>
                      <c:pt idx="91" formatCode="0">
                        <c:v>6.3699796054965141</c:v>
                      </c:pt>
                      <c:pt idx="92" formatCode="0">
                        <c:v>5.6353247553748629</c:v>
                      </c:pt>
                      <c:pt idx="93" formatCode="0">
                        <c:v>5.6353247553748629</c:v>
                      </c:pt>
                      <c:pt idx="94" formatCode="0">
                        <c:v>4.9072143095550338</c:v>
                      </c:pt>
                      <c:pt idx="95" formatCode="0">
                        <c:v>4.4946183902571306</c:v>
                      </c:pt>
                      <c:pt idx="96" formatCode="0">
                        <c:v>4.4946183902571306</c:v>
                      </c:pt>
                      <c:pt idx="97" formatCode="0">
                        <c:v>4.4946183902571306</c:v>
                      </c:pt>
                      <c:pt idx="98" formatCode="0">
                        <c:v>4.865954717625244</c:v>
                      </c:pt>
                      <c:pt idx="99" formatCode="0">
                        <c:v>3.2677596808393954</c:v>
                      </c:pt>
                      <c:pt idx="100" formatCode="0">
                        <c:v>2.9409837127554561</c:v>
                      </c:pt>
                      <c:pt idx="101" formatCode="0">
                        <c:v>2.6468853414799107</c:v>
                      </c:pt>
                      <c:pt idx="102" formatCode="0">
                        <c:v>3.3086066768498883</c:v>
                      </c:pt>
                      <c:pt idx="103" formatCode="0">
                        <c:v>3.3086066768498883</c:v>
                      </c:pt>
                    </c:numCache>
                  </c:numRef>
                </c:val>
                <c:smooth val="0"/>
                <c:extLst xmlns:c15="http://schemas.microsoft.com/office/drawing/2012/chart">
                  <c:ext xmlns:c16="http://schemas.microsoft.com/office/drawing/2014/chart" uri="{C3380CC4-5D6E-409C-BE32-E72D297353CC}">
                    <c16:uniqueId val="{00000024-705D-4F0A-A385-AB4DC8980013}"/>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'Table for graphs 25-26'!$A$35</c15:sqref>
                        </c15:formulaRef>
                      </c:ext>
                    </c:extLst>
                    <c:strCache>
                      <c:ptCount val="1"/>
                      <c:pt idx="0">
                        <c:v>Children's cancer - Trajectory Total</c:v>
                      </c:pt>
                    </c:strCache>
                  </c:strRef>
                </c:tx>
                <c:spPr>
                  <a:ln w="28575" cap="rnd">
                    <a:solidFill>
                      <a:schemeClr val="accent5">
                        <a:shade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25-26'!$B$35:$DA$35</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5-705D-4F0A-A385-AB4DC8980013}"/>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'Table for graphs 25-26'!$A$36</c15:sqref>
                        </c15:formulaRef>
                      </c:ext>
                    </c:extLst>
                    <c:strCache>
                      <c:ptCount val="1"/>
                      <c:pt idx="0">
                        <c:v>Gynaecological - Trajectory Total</c:v>
                      </c:pt>
                    </c:strCache>
                  </c:strRef>
                </c:tx>
                <c:spPr>
                  <a:ln w="28575" cap="rnd">
                    <a:solidFill>
                      <a:schemeClr val="accent5">
                        <a:shade val="8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25-26'!$B$36:$DA$36</c15:sqref>
                        </c15:formulaRef>
                      </c:ext>
                    </c:extLst>
                    <c:numCache>
                      <c:formatCode>General</c:formatCode>
                      <c:ptCount val="104"/>
                      <c:pt idx="52" formatCode="0">
                        <c:v>14.6052</c:v>
                      </c:pt>
                      <c:pt idx="53" formatCode="0">
                        <c:v>15.140979000000002</c:v>
                      </c:pt>
                      <c:pt idx="54" formatCode="0">
                        <c:v>14.714547750000001</c:v>
                      </c:pt>
                      <c:pt idx="55" formatCode="0">
                        <c:v>14.3094380625</c:v>
                      </c:pt>
                      <c:pt idx="56" formatCode="0">
                        <c:v>13.648202662500001</c:v>
                      </c:pt>
                      <c:pt idx="57" formatCode="0">
                        <c:v>14.417911068750001</c:v>
                      </c:pt>
                      <c:pt idx="58" formatCode="0">
                        <c:v>15.264590315625002</c:v>
                      </c:pt>
                      <c:pt idx="59" formatCode="0">
                        <c:v>16.195937487187503</c:v>
                      </c:pt>
                      <c:pt idx="60" formatCode="0">
                        <c:v>17.815531235906256</c:v>
                      </c:pt>
                      <c:pt idx="61" formatCode="0">
                        <c:v>18.942461313496882</c:v>
                      </c:pt>
                      <c:pt idx="62" formatCode="0">
                        <c:v>20.182084398846573</c:v>
                      </c:pt>
                      <c:pt idx="63" formatCode="0">
                        <c:v>19.500291701904242</c:v>
                      </c:pt>
                      <c:pt idx="64" formatCode="0">
                        <c:v>18.845668655904241</c:v>
                      </c:pt>
                      <c:pt idx="65" formatCode="0">
                        <c:v>18.845668655904241</c:v>
                      </c:pt>
                      <c:pt idx="66" formatCode="0">
                        <c:v>17.60880485240903</c:v>
                      </c:pt>
                      <c:pt idx="67" formatCode="0">
                        <c:v>16.993486943418578</c:v>
                      </c:pt>
                      <c:pt idx="68" formatCode="0">
                        <c:v>17.874462818803138</c:v>
                      </c:pt>
                      <c:pt idx="69" formatCode="0">
                        <c:v>19.078639966697452</c:v>
                      </c:pt>
                      <c:pt idx="70" formatCode="0">
                        <c:v>19.740937398039325</c:v>
                      </c:pt>
                      <c:pt idx="71" formatCode="0">
                        <c:v>19.740937398039325</c:v>
                      </c:pt>
                      <c:pt idx="72" formatCode="0">
                        <c:v>21.019618834934292</c:v>
                      </c:pt>
                      <c:pt idx="73" formatCode="0">
                        <c:v>21.749801752988709</c:v>
                      </c:pt>
                      <c:pt idx="74" formatCode="0">
                        <c:v>20.341513641646973</c:v>
                      </c:pt>
                      <c:pt idx="75" formatCode="0">
                        <c:v>19.266694315300008</c:v>
                      </c:pt>
                      <c:pt idx="76" formatCode="0">
                        <c:v>19.266694315300008</c:v>
                      </c:pt>
                      <c:pt idx="77" formatCode="0">
                        <c:v>18.031964471491321</c:v>
                      </c:pt>
                      <c:pt idx="78" formatCode="0">
                        <c:v>17.374621863156072</c:v>
                      </c:pt>
                      <c:pt idx="79" formatCode="0">
                        <c:v>16.125670907319101</c:v>
                      </c:pt>
                      <c:pt idx="80" formatCode="0">
                        <c:v>14.855061677922235</c:v>
                      </c:pt>
                      <c:pt idx="81" formatCode="0">
                        <c:v>15.834742708600487</c:v>
                      </c:pt>
                      <c:pt idx="82" formatCode="0">
                        <c:v>16.896975496539831</c:v>
                      </c:pt>
                      <c:pt idx="83" formatCode="0">
                        <c:v>18.586673046193816</c:v>
                      </c:pt>
                      <c:pt idx="84" formatCode="0">
                        <c:v>17.944022209490512</c:v>
                      </c:pt>
                      <c:pt idx="85" formatCode="0">
                        <c:v>16.14961998854146</c:v>
                      </c:pt>
                      <c:pt idx="86" formatCode="0">
                        <c:v>16.14961998854146</c:v>
                      </c:pt>
                      <c:pt idx="87" formatCode="0">
                        <c:v>16.665649056632958</c:v>
                      </c:pt>
                      <c:pt idx="88" formatCode="0">
                        <c:v>17.764581987395609</c:v>
                      </c:pt>
                      <c:pt idx="89" formatCode="0">
                        <c:v>19.54104018613517</c:v>
                      </c:pt>
                      <c:pt idx="90" formatCode="0">
                        <c:v>20.20589460924657</c:v>
                      </c:pt>
                      <c:pt idx="91" formatCode="0">
                        <c:v>18.809700320712626</c:v>
                      </c:pt>
                      <c:pt idx="92" formatCode="0">
                        <c:v>17.560909975931203</c:v>
                      </c:pt>
                      <c:pt idx="93" formatCode="0">
                        <c:v>17.560909975931203</c:v>
                      </c:pt>
                      <c:pt idx="94" formatCode="0">
                        <c:v>16.932622546090926</c:v>
                      </c:pt>
                      <c:pt idx="95" formatCode="0">
                        <c:v>16.433106408178361</c:v>
                      </c:pt>
                      <c:pt idx="96" formatCode="0">
                        <c:v>15.309195097875079</c:v>
                      </c:pt>
                      <c:pt idx="97" formatCode="0">
                        <c:v>14.115448981178556</c:v>
                      </c:pt>
                      <c:pt idx="98" formatCode="0">
                        <c:v>15.189820486205431</c:v>
                      </c:pt>
                      <c:pt idx="99" formatCode="0">
                        <c:v>14.077148289005184</c:v>
                      </c:pt>
                      <c:pt idx="100" formatCode="0">
                        <c:v>14.077148289005184</c:v>
                      </c:pt>
                      <c:pt idx="101" formatCode="0">
                        <c:v>12.947617422150389</c:v>
                      </c:pt>
                      <c:pt idx="102" formatCode="0">
                        <c:v>11.765808766620829</c:v>
                      </c:pt>
                      <c:pt idx="103" formatCode="0">
                        <c:v>10.702180976644225</c:v>
                      </c:pt>
                    </c:numCache>
                  </c:numRef>
                </c:val>
                <c:smooth val="0"/>
                <c:extLst xmlns:c15="http://schemas.microsoft.com/office/drawing/2012/chart">
                  <c:ext xmlns:c16="http://schemas.microsoft.com/office/drawing/2014/chart" uri="{C3380CC4-5D6E-409C-BE32-E72D297353CC}">
                    <c16:uniqueId val="{00000026-705D-4F0A-A385-AB4DC8980013}"/>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'Table for graphs 25-26'!$A$37</c15:sqref>
                        </c15:formulaRef>
                      </c:ext>
                    </c:extLst>
                    <c:strCache>
                      <c:ptCount val="1"/>
                      <c:pt idx="0">
                        <c:v>Haematological - Trajectory Total</c:v>
                      </c:pt>
                    </c:strCache>
                  </c:strRef>
                </c:tx>
                <c:spPr>
                  <a:ln w="28575" cap="rnd">
                    <a:solidFill>
                      <a:schemeClr val="accent5">
                        <a:shade val="8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25-26'!$B$37:$DA$37</c15:sqref>
                        </c15:formulaRef>
                      </c:ext>
                    </c:extLst>
                    <c:numCache>
                      <c:formatCode>General</c:formatCode>
                      <c:ptCount val="104"/>
                      <c:pt idx="52" formatCode="0">
                        <c:v>10</c:v>
                      </c:pt>
                      <c:pt idx="53" formatCode="0">
                        <c:v>10</c:v>
                      </c:pt>
                      <c:pt idx="54" formatCode="0">
                        <c:v>9.5</c:v>
                      </c:pt>
                      <c:pt idx="55" formatCode="0">
                        <c:v>9.0500000000000007</c:v>
                      </c:pt>
                      <c:pt idx="56" formatCode="0">
                        <c:v>9.2874999999999996</c:v>
                      </c:pt>
                      <c:pt idx="57" formatCode="0">
                        <c:v>7.7249999999999996</c:v>
                      </c:pt>
                      <c:pt idx="58" formatCode="0">
                        <c:v>6.7874999999999996</c:v>
                      </c:pt>
                      <c:pt idx="59" formatCode="0">
                        <c:v>6.7874999999999996</c:v>
                      </c:pt>
                      <c:pt idx="60" formatCode="0">
                        <c:v>7.7898749999999994</c:v>
                      </c:pt>
                      <c:pt idx="61" formatCode="0">
                        <c:v>7.7898749999999994</c:v>
                      </c:pt>
                      <c:pt idx="62" formatCode="0">
                        <c:v>7.7898749999999994</c:v>
                      </c:pt>
                      <c:pt idx="63" formatCode="0">
                        <c:v>8.6549062499999998</c:v>
                      </c:pt>
                      <c:pt idx="64" formatCode="0">
                        <c:v>7.97990625</c:v>
                      </c:pt>
                      <c:pt idx="65" formatCode="0">
                        <c:v>7.97990625</c:v>
                      </c:pt>
                      <c:pt idx="66" formatCode="0">
                        <c:v>7.97990625</c:v>
                      </c:pt>
                      <c:pt idx="67" formatCode="0">
                        <c:v>7.8613593749999993</c:v>
                      </c:pt>
                      <c:pt idx="68" formatCode="0">
                        <c:v>9.1019812499999997</c:v>
                      </c:pt>
                      <c:pt idx="69" formatCode="0">
                        <c:v>10.375154999999999</c:v>
                      </c:pt>
                      <c:pt idx="70" formatCode="0">
                        <c:v>10.375154999999999</c:v>
                      </c:pt>
                      <c:pt idx="71" formatCode="0">
                        <c:v>9.7206952499999986</c:v>
                      </c:pt>
                      <c:pt idx="72" formatCode="0">
                        <c:v>10.309709025</c:v>
                      </c:pt>
                      <c:pt idx="73" formatCode="0">
                        <c:v>10.884292649999999</c:v>
                      </c:pt>
                      <c:pt idx="74" formatCode="0">
                        <c:v>10.22352148125</c:v>
                      </c:pt>
                      <c:pt idx="75" formatCode="0">
                        <c:v>10.22352148125</c:v>
                      </c:pt>
                      <c:pt idx="76" formatCode="0">
                        <c:v>10.22352148125</c:v>
                      </c:pt>
                      <c:pt idx="77" formatCode="0">
                        <c:v>9.5756063287499984</c:v>
                      </c:pt>
                      <c:pt idx="78" formatCode="0">
                        <c:v>9.5756063287499984</c:v>
                      </c:pt>
                      <c:pt idx="79" formatCode="0">
                        <c:v>9.5756063287499984</c:v>
                      </c:pt>
                      <c:pt idx="80" formatCode="0">
                        <c:v>8.3399642431874987</c:v>
                      </c:pt>
                      <c:pt idx="81" formatCode="0">
                        <c:v>8.3399642431874987</c:v>
                      </c:pt>
                      <c:pt idx="82" formatCode="0">
                        <c:v>9.167844440514374</c:v>
                      </c:pt>
                      <c:pt idx="83" formatCode="0">
                        <c:v>10.084628884565813</c:v>
                      </c:pt>
                      <c:pt idx="84" formatCode="0">
                        <c:v>9.3968839965967312</c:v>
                      </c:pt>
                      <c:pt idx="85" formatCode="0">
                        <c:v>8.7618776974001822</c:v>
                      </c:pt>
                      <c:pt idx="86" formatCode="0">
                        <c:v>8.1751379231001327</c:v>
                      </c:pt>
                      <c:pt idx="87" formatCode="0">
                        <c:v>8.1751379231001327</c:v>
                      </c:pt>
                      <c:pt idx="88" formatCode="0">
                        <c:v>8.4427005240742066</c:v>
                      </c:pt>
                      <c:pt idx="89" formatCode="0">
                        <c:v>10.681191820224988</c:v>
                      </c:pt>
                      <c:pt idx="90" formatCode="0">
                        <c:v>9.6087869971199034</c:v>
                      </c:pt>
                      <c:pt idx="91" formatCode="0">
                        <c:v>7.8428738306910244</c:v>
                      </c:pt>
                      <c:pt idx="92" formatCode="0">
                        <c:v>7.8428738306910244</c:v>
                      </c:pt>
                      <c:pt idx="93" formatCode="0">
                        <c:v>7.8428738306910244</c:v>
                      </c:pt>
                      <c:pt idx="94" formatCode="0">
                        <c:v>6.6274816978385962</c:v>
                      </c:pt>
                      <c:pt idx="95" formatCode="0">
                        <c:v>6.6274816978385962</c:v>
                      </c:pt>
                      <c:pt idx="96" formatCode="0">
                        <c:v>6.6274816978385962</c:v>
                      </c:pt>
                      <c:pt idx="97" formatCode="0">
                        <c:v>6.6274816978385962</c:v>
                      </c:pt>
                      <c:pt idx="98" formatCode="0">
                        <c:v>9.365708570549419</c:v>
                      </c:pt>
                      <c:pt idx="99" formatCode="0">
                        <c:v>8.200205880706358</c:v>
                      </c:pt>
                      <c:pt idx="100" formatCode="0">
                        <c:v>8.200205880706358</c:v>
                      </c:pt>
                      <c:pt idx="101" formatCode="0">
                        <c:v>8.200205880706358</c:v>
                      </c:pt>
                      <c:pt idx="102" formatCode="0">
                        <c:v>9.6586764401292733</c:v>
                      </c:pt>
                      <c:pt idx="103" formatCode="0">
                        <c:v>8.7121469829233931</c:v>
                      </c:pt>
                    </c:numCache>
                  </c:numRef>
                </c:val>
                <c:smooth val="0"/>
                <c:extLst xmlns:c15="http://schemas.microsoft.com/office/drawing/2012/chart">
                  <c:ext xmlns:c16="http://schemas.microsoft.com/office/drawing/2014/chart" uri="{C3380CC4-5D6E-409C-BE32-E72D297353CC}">
                    <c16:uniqueId val="{00000027-705D-4F0A-A385-AB4DC8980013}"/>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'Table for graphs 25-26'!$A$38</c15:sqref>
                        </c15:formulaRef>
                      </c:ext>
                    </c:extLst>
                    <c:strCache>
                      <c:ptCount val="1"/>
                      <c:pt idx="0">
                        <c:v>Head and neck - Trajectory Total</c:v>
                      </c:pt>
                    </c:strCache>
                  </c:strRef>
                </c:tx>
                <c:spPr>
                  <a:ln w="28575" cap="rnd">
                    <a:solidFill>
                      <a:schemeClr val="accent5">
                        <a:shade val="8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25-26'!$B$38:$DA$38</c15:sqref>
                        </c15:formulaRef>
                      </c:ext>
                    </c:extLst>
                    <c:numCache>
                      <c:formatCode>General</c:formatCode>
                      <c:ptCount val="104"/>
                      <c:pt idx="52" formatCode="0">
                        <c:v>3.78</c:v>
                      </c:pt>
                      <c:pt idx="53" formatCode="0">
                        <c:v>4.05</c:v>
                      </c:pt>
                      <c:pt idx="54" formatCode="0">
                        <c:v>3.33</c:v>
                      </c:pt>
                      <c:pt idx="55" formatCode="0">
                        <c:v>2.754</c:v>
                      </c:pt>
                      <c:pt idx="56" formatCode="0">
                        <c:v>3.2039999999999997</c:v>
                      </c:pt>
                      <c:pt idx="57" formatCode="0">
                        <c:v>3.2039999999999997</c:v>
                      </c:pt>
                      <c:pt idx="58" formatCode="0">
                        <c:v>3.2039999999999997</c:v>
                      </c:pt>
                      <c:pt idx="59" formatCode="0">
                        <c:v>3.2039999999999997</c:v>
                      </c:pt>
                      <c:pt idx="60" formatCode="0">
                        <c:v>5.2559999999999993</c:v>
                      </c:pt>
                      <c:pt idx="61" formatCode="0">
                        <c:v>5.4648000000000003</c:v>
                      </c:pt>
                      <c:pt idx="62" formatCode="0">
                        <c:v>5.4648000000000003</c:v>
                      </c:pt>
                      <c:pt idx="63" formatCode="0">
                        <c:v>5.18832</c:v>
                      </c:pt>
                      <c:pt idx="64" formatCode="0">
                        <c:v>4.29732</c:v>
                      </c:pt>
                      <c:pt idx="65" formatCode="0">
                        <c:v>4.29732</c:v>
                      </c:pt>
                      <c:pt idx="66" formatCode="0">
                        <c:v>4.5461520000000002</c:v>
                      </c:pt>
                      <c:pt idx="67" formatCode="0">
                        <c:v>3.949182</c:v>
                      </c:pt>
                      <c:pt idx="68" formatCode="0">
                        <c:v>3.949182</c:v>
                      </c:pt>
                      <c:pt idx="69" formatCode="0">
                        <c:v>4.7683107000000007</c:v>
                      </c:pt>
                      <c:pt idx="70" formatCode="0">
                        <c:v>6.0734615400000003</c:v>
                      </c:pt>
                      <c:pt idx="71" formatCode="0">
                        <c:v>6.0734615400000003</c:v>
                      </c:pt>
                      <c:pt idx="72" formatCode="0">
                        <c:v>6.9346088550000005</c:v>
                      </c:pt>
                      <c:pt idx="73" formatCode="0">
                        <c:v>7.4765649510000003</c:v>
                      </c:pt>
                      <c:pt idx="74" formatCode="0">
                        <c:v>5.6490951393</c:v>
                      </c:pt>
                      <c:pt idx="75" formatCode="0">
                        <c:v>5.1504955309800007</c:v>
                      </c:pt>
                      <c:pt idx="76" formatCode="0">
                        <c:v>4.6657530513630006</c:v>
                      </c:pt>
                      <c:pt idx="77" formatCode="0">
                        <c:v>3.6401336570487599</c:v>
                      </c:pt>
                      <c:pt idx="78" formatCode="0">
                        <c:v>3.6401336570487599</c:v>
                      </c:pt>
                      <c:pt idx="79" formatCode="0">
                        <c:v>3.6401336570487599</c:v>
                      </c:pt>
                      <c:pt idx="80" formatCode="0">
                        <c:v>3.9524813816808244</c:v>
                      </c:pt>
                      <c:pt idx="81" formatCode="0">
                        <c:v>4.7427211249999468</c:v>
                      </c:pt>
                      <c:pt idx="82" formatCode="0">
                        <c:v>6.0166833778659248</c:v>
                      </c:pt>
                      <c:pt idx="83" formatCode="0">
                        <c:v>6.0166833778659248</c:v>
                      </c:pt>
                      <c:pt idx="84" formatCode="0">
                        <c:v>6.0166833778659248</c:v>
                      </c:pt>
                      <c:pt idx="85" formatCode="0">
                        <c:v>5.2377756314484243</c:v>
                      </c:pt>
                      <c:pt idx="86" formatCode="0">
                        <c:v>5.2377756314484243</c:v>
                      </c:pt>
                      <c:pt idx="87" formatCode="0">
                        <c:v>5.2377756314484243</c:v>
                      </c:pt>
                      <c:pt idx="88" formatCode="0">
                        <c:v>3.7663492293882195</c:v>
                      </c:pt>
                      <c:pt idx="89" formatCode="0">
                        <c:v>4.7468819240561491</c:v>
                      </c:pt>
                      <c:pt idx="90" formatCode="0">
                        <c:v>5.291226280730279</c:v>
                      </c:pt>
                      <c:pt idx="91" formatCode="0">
                        <c:v>4.6190519470618669</c:v>
                      </c:pt>
                      <c:pt idx="92" formatCode="0">
                        <c:v>5.1904001306800165</c:v>
                      </c:pt>
                      <c:pt idx="93" formatCode="0">
                        <c:v>5.1904001306800165</c:v>
                      </c:pt>
                      <c:pt idx="94" formatCode="0">
                        <c:v>4.6713601176120143</c:v>
                      </c:pt>
                      <c:pt idx="95" formatCode="0">
                        <c:v>4.2406769883831519</c:v>
                      </c:pt>
                      <c:pt idx="96" formatCode="0">
                        <c:v>3.4964323059236881</c:v>
                      </c:pt>
                      <c:pt idx="97" formatCode="0">
                        <c:v>3.4964323059236881</c:v>
                      </c:pt>
                      <c:pt idx="98" formatCode="0">
                        <c:v>5.5736357237398915</c:v>
                      </c:pt>
                      <c:pt idx="99" formatCode="0">
                        <c:v>5.5736357237398915</c:v>
                      </c:pt>
                      <c:pt idx="100" formatCode="0">
                        <c:v>5.1478670573076464</c:v>
                      </c:pt>
                      <c:pt idx="101" formatCode="0">
                        <c:v>3.8833341180038774</c:v>
                      </c:pt>
                      <c:pt idx="102" formatCode="0">
                        <c:v>3.8833341180038774</c:v>
                      </c:pt>
                      <c:pt idx="103" formatCode="0">
                        <c:v>5.1670266472970967</c:v>
                      </c:pt>
                    </c:numCache>
                  </c:numRef>
                </c:val>
                <c:smooth val="0"/>
                <c:extLst xmlns:c15="http://schemas.microsoft.com/office/drawing/2012/chart">
                  <c:ext xmlns:c16="http://schemas.microsoft.com/office/drawing/2014/chart" uri="{C3380CC4-5D6E-409C-BE32-E72D297353CC}">
                    <c16:uniqueId val="{00000028-705D-4F0A-A385-AB4DC8980013}"/>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'Table for graphs 25-26'!$A$39</c15:sqref>
                        </c15:formulaRef>
                      </c:ext>
                    </c:extLst>
                    <c:strCache>
                      <c:ptCount val="1"/>
                      <c:pt idx="0">
                        <c:v>Lower Gastrointestinal - Trajectory Total</c:v>
                      </c:pt>
                    </c:strCache>
                  </c:strRef>
                </c:tx>
                <c:spPr>
                  <a:ln w="28575" cap="rnd">
                    <a:solidFill>
                      <a:schemeClr val="accent5">
                        <a:shade val="8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25-26'!$B$39:$DA$39</c15:sqref>
                        </c15:formulaRef>
                      </c:ext>
                    </c:extLst>
                    <c:numCache>
                      <c:formatCode>General</c:formatCode>
                      <c:ptCount val="104"/>
                      <c:pt idx="52" formatCode="0">
                        <c:v>37.869374999999998</c:v>
                      </c:pt>
                      <c:pt idx="53" formatCode="0">
                        <c:v>36.533199999999994</c:v>
                      </c:pt>
                      <c:pt idx="54" formatCode="0">
                        <c:v>35.263833749999996</c:v>
                      </c:pt>
                      <c:pt idx="55" formatCode="0">
                        <c:v>34.057935812499991</c:v>
                      </c:pt>
                      <c:pt idx="56" formatCode="0">
                        <c:v>33.500642062499992</c:v>
                      </c:pt>
                      <c:pt idx="57" formatCode="0">
                        <c:v>33.500642062499992</c:v>
                      </c:pt>
                      <c:pt idx="58" formatCode="0">
                        <c:v>35.175674165624997</c:v>
                      </c:pt>
                      <c:pt idx="59" formatCode="0">
                        <c:v>35.175674165624997</c:v>
                      </c:pt>
                      <c:pt idx="60" formatCode="0">
                        <c:v>35.175674165624997</c:v>
                      </c:pt>
                      <c:pt idx="61" formatCode="0">
                        <c:v>34.619773649999999</c:v>
                      </c:pt>
                      <c:pt idx="62" formatCode="0">
                        <c:v>34.619773649999999</c:v>
                      </c:pt>
                      <c:pt idx="63" formatCode="0">
                        <c:v>32.360679477656248</c:v>
                      </c:pt>
                      <c:pt idx="64" formatCode="0">
                        <c:v>29.316760681195305</c:v>
                      </c:pt>
                      <c:pt idx="65" formatCode="0">
                        <c:v>29.316760681195305</c:v>
                      </c:pt>
                      <c:pt idx="66" formatCode="0">
                        <c:v>28.556288775820306</c:v>
                      </c:pt>
                      <c:pt idx="67" formatCode="0">
                        <c:v>28.214076418401554</c:v>
                      </c:pt>
                      <c:pt idx="68" formatCode="0">
                        <c:v>28.86427989749718</c:v>
                      </c:pt>
                      <c:pt idx="69" formatCode="0">
                        <c:v>31.393095973744309</c:v>
                      </c:pt>
                      <c:pt idx="70" formatCode="0">
                        <c:v>32.587258263253801</c:v>
                      </c:pt>
                      <c:pt idx="71" formatCode="0">
                        <c:v>33.338243281609252</c:v>
                      </c:pt>
                      <c:pt idx="72" formatCode="0">
                        <c:v>35.005155445689709</c:v>
                      </c:pt>
                      <c:pt idx="73" formatCode="0">
                        <c:v>37.638283294058141</c:v>
                      </c:pt>
                      <c:pt idx="74" formatCode="0">
                        <c:v>33.87445496465233</c:v>
                      </c:pt>
                      <c:pt idx="75" formatCode="0">
                        <c:v>32.180732216419713</c:v>
                      </c:pt>
                      <c:pt idx="76" formatCode="0">
                        <c:v>30.942503845724453</c:v>
                      </c:pt>
                      <c:pt idx="77" formatCode="0">
                        <c:v>28.219061701277742</c:v>
                      </c:pt>
                      <c:pt idx="78" formatCode="0">
                        <c:v>28.219061701277742</c:v>
                      </c:pt>
                      <c:pt idx="79" formatCode="0">
                        <c:v>28.219061701277742</c:v>
                      </c:pt>
                      <c:pt idx="80" formatCode="0">
                        <c:v>25.39715553114997</c:v>
                      </c:pt>
                      <c:pt idx="81" formatCode="0">
                        <c:v>26.349972262399966</c:v>
                      </c:pt>
                      <c:pt idx="82" formatCode="0">
                        <c:v>24.715432603972467</c:v>
                      </c:pt>
                      <c:pt idx="83" formatCode="0">
                        <c:v>24.715432603972467</c:v>
                      </c:pt>
                      <c:pt idx="84" formatCode="0">
                        <c:v>24.144758722418967</c:v>
                      </c:pt>
                      <c:pt idx="85" formatCode="0">
                        <c:v>20.779848160755197</c:v>
                      </c:pt>
                      <c:pt idx="86" formatCode="0">
                        <c:v>19.509732830688268</c:v>
                      </c:pt>
                      <c:pt idx="87" formatCode="0">
                        <c:v>19.509732830688268</c:v>
                      </c:pt>
                      <c:pt idx="88" formatCode="0">
                        <c:v>19.509732830688268</c:v>
                      </c:pt>
                      <c:pt idx="89" formatCode="0">
                        <c:v>21.668716743583346</c:v>
                      </c:pt>
                      <c:pt idx="90" formatCode="0">
                        <c:v>23.835588417941683</c:v>
                      </c:pt>
                      <c:pt idx="91" formatCode="0">
                        <c:v>23.309321524481266</c:v>
                      </c:pt>
                      <c:pt idx="92" formatCode="0">
                        <c:v>22.38067555031439</c:v>
                      </c:pt>
                      <c:pt idx="93" formatCode="0">
                        <c:v>20.616248199397326</c:v>
                      </c:pt>
                      <c:pt idx="94" formatCode="0">
                        <c:v>19.668967791168576</c:v>
                      </c:pt>
                      <c:pt idx="95" formatCode="0">
                        <c:v>18.1171511566729</c:v>
                      </c:pt>
                      <c:pt idx="96" formatCode="0">
                        <c:v>17.362858464155856</c:v>
                      </c:pt>
                      <c:pt idx="97" formatCode="0">
                        <c:v>16.359649183108182</c:v>
                      </c:pt>
                      <c:pt idx="98" formatCode="0">
                        <c:v>19.025319558463419</c:v>
                      </c:pt>
                      <c:pt idx="99" formatCode="0">
                        <c:v>16.626216220643705</c:v>
                      </c:pt>
                      <c:pt idx="100" formatCode="0">
                        <c:v>16.171521624693906</c:v>
                      </c:pt>
                      <c:pt idx="101" formatCode="0">
                        <c:v>14.812029733262735</c:v>
                      </c:pt>
                      <c:pt idx="102" formatCode="0">
                        <c:v>16.03557243555079</c:v>
                      </c:pt>
                      <c:pt idx="103" formatCode="0">
                        <c:v>14.689675463033931</c:v>
                      </c:pt>
                    </c:numCache>
                  </c:numRef>
                </c:val>
                <c:smooth val="0"/>
                <c:extLst xmlns:c15="http://schemas.microsoft.com/office/drawing/2012/chart">
                  <c:ext xmlns:c16="http://schemas.microsoft.com/office/drawing/2014/chart" uri="{C3380CC4-5D6E-409C-BE32-E72D297353CC}">
                    <c16:uniqueId val="{00000029-705D-4F0A-A385-AB4DC8980013}"/>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'Table for graphs 25-26'!$A$40</c15:sqref>
                        </c15:formulaRef>
                      </c:ext>
                    </c:extLst>
                    <c:strCache>
                      <c:ptCount val="1"/>
                      <c:pt idx="0">
                        <c:v>Lung - Trajectory Total</c:v>
                      </c:pt>
                    </c:strCache>
                  </c:strRef>
                </c:tx>
                <c:spPr>
                  <a:ln w="28575" cap="rnd">
                    <a:solidFill>
                      <a:schemeClr val="accent5">
                        <a:shade val="8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25-26'!$B$40:$DA$40</c15:sqref>
                        </c15:formulaRef>
                      </c:ext>
                    </c:extLst>
                    <c:numCache>
                      <c:formatCode>General</c:formatCode>
                      <c:ptCount val="104"/>
                      <c:pt idx="52" formatCode="0">
                        <c:v>14.805</c:v>
                      </c:pt>
                      <c:pt idx="53" formatCode="0">
                        <c:v>15.435000000000002</c:v>
                      </c:pt>
                      <c:pt idx="54" formatCode="0">
                        <c:v>16.285500000000003</c:v>
                      </c:pt>
                      <c:pt idx="55" formatCode="0">
                        <c:v>17.221050000000002</c:v>
                      </c:pt>
                      <c:pt idx="56" formatCode="0">
                        <c:v>16.528050000000004</c:v>
                      </c:pt>
                      <c:pt idx="57" formatCode="0">
                        <c:v>16.528050000000004</c:v>
                      </c:pt>
                      <c:pt idx="58" formatCode="0">
                        <c:v>18.180855000000005</c:v>
                      </c:pt>
                      <c:pt idx="59" formatCode="0">
                        <c:v>18.180855000000005</c:v>
                      </c:pt>
                      <c:pt idx="60" formatCode="0">
                        <c:v>19.312870500000006</c:v>
                      </c:pt>
                      <c:pt idx="61" formatCode="0">
                        <c:v>19.872017550000006</c:v>
                      </c:pt>
                      <c:pt idx="62" formatCode="0">
                        <c:v>19.872017550000006</c:v>
                      </c:pt>
                      <c:pt idx="63" formatCode="0">
                        <c:v>17.884815795000009</c:v>
                      </c:pt>
                      <c:pt idx="64" formatCode="0">
                        <c:v>16.652050915500006</c:v>
                      </c:pt>
                      <c:pt idx="65" formatCode="0">
                        <c:v>16.652050915500006</c:v>
                      </c:pt>
                      <c:pt idx="66" formatCode="0">
                        <c:v>17.761539307050008</c:v>
                      </c:pt>
                      <c:pt idx="67" formatCode="0">
                        <c:v>18.98197653775501</c:v>
                      </c:pt>
                      <c:pt idx="68" formatCode="0">
                        <c:v>18.98197653775501</c:v>
                      </c:pt>
                      <c:pt idx="69" formatCode="0">
                        <c:v>19.537693237755011</c:v>
                      </c:pt>
                      <c:pt idx="70" formatCode="0">
                        <c:v>20.148981607755012</c:v>
                      </c:pt>
                      <c:pt idx="71" formatCode="0">
                        <c:v>20.148981607755012</c:v>
                      </c:pt>
                      <c:pt idx="72" formatCode="0">
                        <c:v>20.821398814755014</c:v>
                      </c:pt>
                      <c:pt idx="73" formatCode="0">
                        <c:v>23.506360722306017</c:v>
                      </c:pt>
                      <c:pt idx="74" formatCode="0">
                        <c:v>20.284406433244815</c:v>
                      </c:pt>
                      <c:pt idx="75" formatCode="0">
                        <c:v>18.255965789920332</c:v>
                      </c:pt>
                      <c:pt idx="76" formatCode="0">
                        <c:v>18.255965789920332</c:v>
                      </c:pt>
                      <c:pt idx="77" formatCode="0">
                        <c:v>16.430369210928301</c:v>
                      </c:pt>
                      <c:pt idx="78" formatCode="0">
                        <c:v>16.430369210928301</c:v>
                      </c:pt>
                      <c:pt idx="79" formatCode="0">
                        <c:v>17.029492942365302</c:v>
                      </c:pt>
                      <c:pt idx="80" formatCode="0">
                        <c:v>16.370456837784602</c:v>
                      </c:pt>
                      <c:pt idx="81" formatCode="0">
                        <c:v>17.556721826029861</c:v>
                      </c:pt>
                      <c:pt idx="82" formatCode="0">
                        <c:v>16.156929139900456</c:v>
                      </c:pt>
                      <c:pt idx="83" formatCode="0">
                        <c:v>16.833100183200251</c:v>
                      </c:pt>
                      <c:pt idx="84" formatCode="0">
                        <c:v>15.893578312510007</c:v>
                      </c:pt>
                      <c:pt idx="85" formatCode="0">
                        <c:v>13.458650797637784</c:v>
                      </c:pt>
                      <c:pt idx="86" formatCode="0">
                        <c:v>13.458650797637784</c:v>
                      </c:pt>
                      <c:pt idx="87" formatCode="0">
                        <c:v>14.797469463371385</c:v>
                      </c:pt>
                      <c:pt idx="88" formatCode="0">
                        <c:v>14.797469463371385</c:v>
                      </c:pt>
                      <c:pt idx="89" formatCode="0">
                        <c:v>15.600760662811547</c:v>
                      </c:pt>
                      <c:pt idx="90" formatCode="0">
                        <c:v>17.160836729092704</c:v>
                      </c:pt>
                      <c:pt idx="91" formatCode="0">
                        <c:v>16.674845553431407</c:v>
                      </c:pt>
                      <c:pt idx="92" formatCode="0">
                        <c:v>15.930744231844731</c:v>
                      </c:pt>
                      <c:pt idx="93" formatCode="0">
                        <c:v>14.926207447702719</c:v>
                      </c:pt>
                      <c:pt idx="94" formatCode="0">
                        <c:v>12.579730436411737</c:v>
                      </c:pt>
                      <c:pt idx="95" formatCode="0">
                        <c:v>10.467901126249853</c:v>
                      </c:pt>
                      <c:pt idx="96" formatCode="0">
                        <c:v>9.7199607069071163</c:v>
                      </c:pt>
                      <c:pt idx="97" formatCode="0">
                        <c:v>9.7199607069071163</c:v>
                      </c:pt>
                      <c:pt idx="98" formatCode="0">
                        <c:v>10.393107084315581</c:v>
                      </c:pt>
                      <c:pt idx="99" formatCode="0">
                        <c:v>8.541954546442307</c:v>
                      </c:pt>
                      <c:pt idx="100" formatCode="0">
                        <c:v>8.541954546442307</c:v>
                      </c:pt>
                      <c:pt idx="101" formatCode="0">
                        <c:v>8.541954546442307</c:v>
                      </c:pt>
                      <c:pt idx="102" formatCode="0">
                        <c:v>9.0973003078042893</c:v>
                      </c:pt>
                      <c:pt idx="103" formatCode="0">
                        <c:v>7.8887205837416117</c:v>
                      </c:pt>
                    </c:numCache>
                  </c:numRef>
                </c:val>
                <c:smooth val="0"/>
                <c:extLst xmlns:c15="http://schemas.microsoft.com/office/drawing/2012/chart">
                  <c:ext xmlns:c16="http://schemas.microsoft.com/office/drawing/2014/chart" uri="{C3380CC4-5D6E-409C-BE32-E72D297353CC}">
                    <c16:uniqueId val="{0000002A-705D-4F0A-A385-AB4DC8980013}"/>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'Table for graphs 25-26'!$A$41</c15:sqref>
                        </c15:formulaRef>
                      </c:ext>
                    </c:extLst>
                    <c:strCache>
                      <c:ptCount val="1"/>
                      <c:pt idx="0">
                        <c:v>Other - Trajectory Total</c:v>
                      </c:pt>
                    </c:strCache>
                  </c:strRef>
                </c:tx>
                <c:spPr>
                  <a:ln w="28575" cap="rnd">
                    <a:solidFill>
                      <a:schemeClr val="accent5">
                        <a:shade val="8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25-26'!$B$41:$DA$41</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1</c:v>
                      </c:pt>
                      <c:pt idx="64" formatCode="0">
                        <c:v>1</c:v>
                      </c:pt>
                      <c:pt idx="65" formatCode="0">
                        <c:v>1</c:v>
                      </c:pt>
                      <c:pt idx="66" formatCode="0">
                        <c:v>1</c:v>
                      </c:pt>
                      <c:pt idx="67" formatCode="0">
                        <c:v>1</c:v>
                      </c:pt>
                      <c:pt idx="68" formatCode="0">
                        <c:v>1</c:v>
                      </c:pt>
                      <c:pt idx="69" formatCode="0">
                        <c:v>1</c:v>
                      </c:pt>
                      <c:pt idx="70" formatCode="0">
                        <c:v>1</c:v>
                      </c:pt>
                      <c:pt idx="71" formatCode="0">
                        <c:v>1</c:v>
                      </c:pt>
                      <c:pt idx="72" formatCode="0">
                        <c:v>2</c:v>
                      </c:pt>
                      <c:pt idx="73" formatCode="0">
                        <c:v>2</c:v>
                      </c:pt>
                      <c:pt idx="74" formatCode="0">
                        <c:v>2</c:v>
                      </c:pt>
                      <c:pt idx="75" formatCode="0">
                        <c:v>2</c:v>
                      </c:pt>
                      <c:pt idx="76" formatCode="0">
                        <c:v>2</c:v>
                      </c:pt>
                      <c:pt idx="77" formatCode="0">
                        <c:v>2</c:v>
                      </c:pt>
                      <c:pt idx="78" formatCode="0">
                        <c:v>2</c:v>
                      </c:pt>
                      <c:pt idx="79" formatCode="0">
                        <c:v>2</c:v>
                      </c:pt>
                      <c:pt idx="80" formatCode="0">
                        <c:v>2</c:v>
                      </c:pt>
                      <c:pt idx="81" formatCode="0">
                        <c:v>2</c:v>
                      </c:pt>
                      <c:pt idx="82" formatCode="0">
                        <c:v>2</c:v>
                      </c:pt>
                      <c:pt idx="83" formatCode="0">
                        <c:v>2</c:v>
                      </c:pt>
                      <c:pt idx="84" formatCode="0">
                        <c:v>2</c:v>
                      </c:pt>
                      <c:pt idx="85" formatCode="0">
                        <c:v>2</c:v>
                      </c:pt>
                      <c:pt idx="86" formatCode="0">
                        <c:v>2</c:v>
                      </c:pt>
                      <c:pt idx="87" formatCode="0">
                        <c:v>2</c:v>
                      </c:pt>
                      <c:pt idx="88" formatCode="0">
                        <c:v>2</c:v>
                      </c:pt>
                      <c:pt idx="89" formatCode="0">
                        <c:v>2</c:v>
                      </c:pt>
                      <c:pt idx="90" formatCode="0">
                        <c:v>2</c:v>
                      </c:pt>
                      <c:pt idx="91" formatCode="0">
                        <c:v>2</c:v>
                      </c:pt>
                      <c:pt idx="92" formatCode="0">
                        <c:v>2</c:v>
                      </c:pt>
                      <c:pt idx="93" formatCode="0">
                        <c:v>2</c:v>
                      </c:pt>
                      <c:pt idx="94" formatCode="0">
                        <c:v>2</c:v>
                      </c:pt>
                      <c:pt idx="95" formatCode="0">
                        <c:v>2</c:v>
                      </c:pt>
                      <c:pt idx="96" formatCode="0">
                        <c:v>2</c:v>
                      </c:pt>
                      <c:pt idx="97" formatCode="0">
                        <c:v>2</c:v>
                      </c:pt>
                      <c:pt idx="98" formatCode="0">
                        <c:v>2</c:v>
                      </c:pt>
                      <c:pt idx="99" formatCode="0">
                        <c:v>2</c:v>
                      </c:pt>
                      <c:pt idx="100" formatCode="0">
                        <c:v>2</c:v>
                      </c:pt>
                      <c:pt idx="101" formatCode="0">
                        <c:v>2</c:v>
                      </c:pt>
                      <c:pt idx="102" formatCode="0">
                        <c:v>2</c:v>
                      </c:pt>
                      <c:pt idx="103" formatCode="0">
                        <c:v>2</c:v>
                      </c:pt>
                    </c:numCache>
                  </c:numRef>
                </c:val>
                <c:smooth val="0"/>
                <c:extLst xmlns:c15="http://schemas.microsoft.com/office/drawing/2012/chart">
                  <c:ext xmlns:c16="http://schemas.microsoft.com/office/drawing/2014/chart" uri="{C3380CC4-5D6E-409C-BE32-E72D297353CC}">
                    <c16:uniqueId val="{0000002B-705D-4F0A-A385-AB4DC8980013}"/>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'Table for graphs 25-26'!$A$42</c15:sqref>
                        </c15:formulaRef>
                      </c:ext>
                    </c:extLst>
                    <c:strCache>
                      <c:ptCount val="1"/>
                      <c:pt idx="0">
                        <c:v>Sarcoma - Trajectory Total</c:v>
                      </c:pt>
                    </c:strCache>
                  </c:strRef>
                </c:tx>
                <c:spPr>
                  <a:ln w="28575" cap="rnd">
                    <a:solidFill>
                      <a:schemeClr val="accent5">
                        <a:shade val="9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25-26'!$B$42:$DA$42</c15:sqref>
                        </c15:formulaRef>
                      </c:ext>
                    </c:extLst>
                    <c:numCache>
                      <c:formatCode>General</c:formatCode>
                      <c:ptCount val="104"/>
                      <c:pt idx="52" formatCode="0">
                        <c:v>7</c:v>
                      </c:pt>
                      <c:pt idx="53" formatCode="0">
                        <c:v>7</c:v>
                      </c:pt>
                      <c:pt idx="54" formatCode="0">
                        <c:v>7</c:v>
                      </c:pt>
                      <c:pt idx="55" formatCode="0">
                        <c:v>7</c:v>
                      </c:pt>
                      <c:pt idx="56" formatCode="0">
                        <c:v>7</c:v>
                      </c:pt>
                      <c:pt idx="57" formatCode="0">
                        <c:v>7</c:v>
                      </c:pt>
                      <c:pt idx="58" formatCode="0">
                        <c:v>6</c:v>
                      </c:pt>
                      <c:pt idx="59" formatCode="0">
                        <c:v>6</c:v>
                      </c:pt>
                      <c:pt idx="60" formatCode="0">
                        <c:v>5</c:v>
                      </c:pt>
                      <c:pt idx="61" formatCode="0">
                        <c:v>6</c:v>
                      </c:pt>
                      <c:pt idx="62" formatCode="0">
                        <c:v>6</c:v>
                      </c:pt>
                      <c:pt idx="63" formatCode="0">
                        <c:v>6</c:v>
                      </c:pt>
                      <c:pt idx="64" formatCode="0">
                        <c:v>6</c:v>
                      </c:pt>
                      <c:pt idx="65" formatCode="0">
                        <c:v>5</c:v>
                      </c:pt>
                      <c:pt idx="66" formatCode="0">
                        <c:v>5</c:v>
                      </c:pt>
                      <c:pt idx="67" formatCode="0">
                        <c:v>5</c:v>
                      </c:pt>
                      <c:pt idx="68" formatCode="0">
                        <c:v>5</c:v>
                      </c:pt>
                      <c:pt idx="69" formatCode="0">
                        <c:v>5</c:v>
                      </c:pt>
                      <c:pt idx="70" formatCode="0">
                        <c:v>5</c:v>
                      </c:pt>
                      <c:pt idx="71" formatCode="0">
                        <c:v>5</c:v>
                      </c:pt>
                      <c:pt idx="72" formatCode="0">
                        <c:v>4</c:v>
                      </c:pt>
                      <c:pt idx="73" formatCode="0">
                        <c:v>5</c:v>
                      </c:pt>
                      <c:pt idx="74" formatCode="0">
                        <c:v>5</c:v>
                      </c:pt>
                      <c:pt idx="75" formatCode="0">
                        <c:v>4</c:v>
                      </c:pt>
                      <c:pt idx="76" formatCode="0">
                        <c:v>4</c:v>
                      </c:pt>
                      <c:pt idx="77" formatCode="0">
                        <c:v>3</c:v>
                      </c:pt>
                      <c:pt idx="78" formatCode="0">
                        <c:v>3</c:v>
                      </c:pt>
                      <c:pt idx="79" formatCode="0">
                        <c:v>3</c:v>
                      </c:pt>
                      <c:pt idx="80" formatCode="0">
                        <c:v>3</c:v>
                      </c:pt>
                      <c:pt idx="81" formatCode="0">
                        <c:v>4</c:v>
                      </c:pt>
                      <c:pt idx="82" formatCode="0">
                        <c:v>4</c:v>
                      </c:pt>
                      <c:pt idx="83" formatCode="0">
                        <c:v>4</c:v>
                      </c:pt>
                      <c:pt idx="84" formatCode="0">
                        <c:v>4</c:v>
                      </c:pt>
                      <c:pt idx="85" formatCode="0">
                        <c:v>4</c:v>
                      </c:pt>
                      <c:pt idx="86" formatCode="0">
                        <c:v>4</c:v>
                      </c:pt>
                      <c:pt idx="87" formatCode="0">
                        <c:v>4</c:v>
                      </c:pt>
                      <c:pt idx="88" formatCode="0">
                        <c:v>4</c:v>
                      </c:pt>
                      <c:pt idx="89" formatCode="0">
                        <c:v>5</c:v>
                      </c:pt>
                      <c:pt idx="90" formatCode="0">
                        <c:v>6</c:v>
                      </c:pt>
                      <c:pt idx="91" formatCode="0">
                        <c:v>5</c:v>
                      </c:pt>
                      <c:pt idx="92" formatCode="0">
                        <c:v>5</c:v>
                      </c:pt>
                      <c:pt idx="93" formatCode="0">
                        <c:v>5</c:v>
                      </c:pt>
                      <c:pt idx="94" formatCode="0">
                        <c:v>4</c:v>
                      </c:pt>
                      <c:pt idx="95" formatCode="0">
                        <c:v>3</c:v>
                      </c:pt>
                      <c:pt idx="96" formatCode="0">
                        <c:v>3</c:v>
                      </c:pt>
                      <c:pt idx="97" formatCode="0">
                        <c:v>3</c:v>
                      </c:pt>
                      <c:pt idx="98" formatCode="0">
                        <c:v>4</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2C-705D-4F0A-A385-AB4DC8980013}"/>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'Table for graphs 25-26'!$A$43</c15:sqref>
                        </c15:formulaRef>
                      </c:ext>
                    </c:extLst>
                    <c:strCache>
                      <c:ptCount val="1"/>
                      <c:pt idx="0">
                        <c:v>Skin - Trajectory Total</c:v>
                      </c:pt>
                    </c:strCache>
                  </c:strRef>
                </c:tx>
                <c:spPr>
                  <a:ln w="28575" cap="rnd">
                    <a:solidFill>
                      <a:schemeClr val="accent5">
                        <a:shade val="9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25-26'!$B$43:$DA$43</c15:sqref>
                        </c15:formulaRef>
                      </c:ext>
                    </c:extLst>
                    <c:numCache>
                      <c:formatCode>General</c:formatCode>
                      <c:ptCount val="104"/>
                      <c:pt idx="52" formatCode="0">
                        <c:v>27</c:v>
                      </c:pt>
                      <c:pt idx="53" formatCode="0">
                        <c:v>25</c:v>
                      </c:pt>
                      <c:pt idx="54" formatCode="0">
                        <c:v>24</c:v>
                      </c:pt>
                      <c:pt idx="55" formatCode="0">
                        <c:v>22</c:v>
                      </c:pt>
                      <c:pt idx="56" formatCode="0">
                        <c:v>20</c:v>
                      </c:pt>
                      <c:pt idx="57" formatCode="0">
                        <c:v>19</c:v>
                      </c:pt>
                      <c:pt idx="58" formatCode="0">
                        <c:v>18</c:v>
                      </c:pt>
                      <c:pt idx="59" formatCode="0">
                        <c:v>17</c:v>
                      </c:pt>
                      <c:pt idx="60" formatCode="0">
                        <c:v>15</c:v>
                      </c:pt>
                      <c:pt idx="61" formatCode="0">
                        <c:v>14</c:v>
                      </c:pt>
                      <c:pt idx="62" formatCode="0">
                        <c:v>12</c:v>
                      </c:pt>
                      <c:pt idx="63" formatCode="0">
                        <c:v>13</c:v>
                      </c:pt>
                      <c:pt idx="64" formatCode="0">
                        <c:v>14</c:v>
                      </c:pt>
                      <c:pt idx="65" formatCode="0">
                        <c:v>16</c:v>
                      </c:pt>
                      <c:pt idx="66" formatCode="0">
                        <c:v>17</c:v>
                      </c:pt>
                      <c:pt idx="67" formatCode="0">
                        <c:v>19</c:v>
                      </c:pt>
                      <c:pt idx="68" formatCode="0">
                        <c:v>22</c:v>
                      </c:pt>
                      <c:pt idx="69" formatCode="0">
                        <c:v>24</c:v>
                      </c:pt>
                      <c:pt idx="70" formatCode="0">
                        <c:v>27</c:v>
                      </c:pt>
                      <c:pt idx="71" formatCode="0">
                        <c:v>29</c:v>
                      </c:pt>
                      <c:pt idx="72" formatCode="0">
                        <c:v>32</c:v>
                      </c:pt>
                      <c:pt idx="73" formatCode="0">
                        <c:v>36</c:v>
                      </c:pt>
                      <c:pt idx="74" formatCode="0">
                        <c:v>41</c:v>
                      </c:pt>
                      <c:pt idx="75" formatCode="0">
                        <c:v>40</c:v>
                      </c:pt>
                      <c:pt idx="76" formatCode="0">
                        <c:v>38</c:v>
                      </c:pt>
                      <c:pt idx="77" formatCode="0">
                        <c:v>34</c:v>
                      </c:pt>
                      <c:pt idx="78" formatCode="0">
                        <c:v>33</c:v>
                      </c:pt>
                      <c:pt idx="79" formatCode="0">
                        <c:v>31</c:v>
                      </c:pt>
                      <c:pt idx="80" formatCode="0">
                        <c:v>29</c:v>
                      </c:pt>
                      <c:pt idx="81" formatCode="0">
                        <c:v>27</c:v>
                      </c:pt>
                      <c:pt idx="82" formatCode="0">
                        <c:v>26</c:v>
                      </c:pt>
                      <c:pt idx="83" formatCode="0">
                        <c:v>24</c:v>
                      </c:pt>
                      <c:pt idx="84" formatCode="0">
                        <c:v>22</c:v>
                      </c:pt>
                      <c:pt idx="85" formatCode="0">
                        <c:v>20</c:v>
                      </c:pt>
                      <c:pt idx="86" formatCode="0">
                        <c:v>20</c:v>
                      </c:pt>
                      <c:pt idx="87" formatCode="0">
                        <c:v>22</c:v>
                      </c:pt>
                      <c:pt idx="88" formatCode="0">
                        <c:v>23</c:v>
                      </c:pt>
                      <c:pt idx="89" formatCode="0">
                        <c:v>25</c:v>
                      </c:pt>
                      <c:pt idx="90" formatCode="0">
                        <c:v>28</c:v>
                      </c:pt>
                      <c:pt idx="91" formatCode="0">
                        <c:v>22</c:v>
                      </c:pt>
                      <c:pt idx="92" formatCode="0">
                        <c:v>20</c:v>
                      </c:pt>
                      <c:pt idx="93" formatCode="0">
                        <c:v>19</c:v>
                      </c:pt>
                      <c:pt idx="94" formatCode="0">
                        <c:v>18</c:v>
                      </c:pt>
                      <c:pt idx="95" formatCode="0">
                        <c:v>17</c:v>
                      </c:pt>
                      <c:pt idx="96" formatCode="0">
                        <c:v>16</c:v>
                      </c:pt>
                      <c:pt idx="97" formatCode="0">
                        <c:v>15</c:v>
                      </c:pt>
                      <c:pt idx="98" formatCode="0">
                        <c:v>14</c:v>
                      </c:pt>
                      <c:pt idx="99" formatCode="0">
                        <c:v>13</c:v>
                      </c:pt>
                      <c:pt idx="100" formatCode="0">
                        <c:v>15</c:v>
                      </c:pt>
                      <c:pt idx="101" formatCode="0">
                        <c:v>15</c:v>
                      </c:pt>
                      <c:pt idx="102" formatCode="0">
                        <c:v>14</c:v>
                      </c:pt>
                      <c:pt idx="103" formatCode="0">
                        <c:v>13</c:v>
                      </c:pt>
                    </c:numCache>
                  </c:numRef>
                </c:val>
                <c:smooth val="0"/>
                <c:extLst xmlns:c15="http://schemas.microsoft.com/office/drawing/2012/chart">
                  <c:ext xmlns:c16="http://schemas.microsoft.com/office/drawing/2014/chart" uri="{C3380CC4-5D6E-409C-BE32-E72D297353CC}">
                    <c16:uniqueId val="{0000002D-705D-4F0A-A385-AB4DC8980013}"/>
                  </c:ext>
                </c:extLst>
              </c15:ser>
            </c15:filteredLineSeries>
            <c15:filteredLineSeries>
              <c15:ser>
                <c:idx val="42"/>
                <c:order val="42"/>
                <c:tx>
                  <c:strRef>
                    <c:extLst xmlns:c15="http://schemas.microsoft.com/office/drawing/2012/chart">
                      <c:ext xmlns:c15="http://schemas.microsoft.com/office/drawing/2012/chart" uri="{02D57815-91ED-43cb-92C2-25804820EDAC}">
                        <c15:formulaRef>
                          <c15:sqref>'Table for graphs 25-26'!$A$44</c15:sqref>
                        </c15:formulaRef>
                      </c:ext>
                    </c:extLst>
                    <c:strCache>
                      <c:ptCount val="1"/>
                      <c:pt idx="0">
                        <c:v>Upper Gastrointestinal - Trajectory Total</c:v>
                      </c:pt>
                    </c:strCache>
                  </c:strRef>
                </c:tx>
                <c:spPr>
                  <a:ln w="28575" cap="rnd">
                    <a:solidFill>
                      <a:schemeClr val="accent5">
                        <a:shade val="9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25-26'!$B$44:$DA$44</c15:sqref>
                        </c15:formulaRef>
                      </c:ext>
                    </c:extLst>
                    <c:numCache>
                      <c:formatCode>General</c:formatCode>
                      <c:ptCount val="104"/>
                      <c:pt idx="52" formatCode="0">
                        <c:v>23</c:v>
                      </c:pt>
                      <c:pt idx="53" formatCode="0">
                        <c:v>23</c:v>
                      </c:pt>
                      <c:pt idx="54" formatCode="0">
                        <c:v>22</c:v>
                      </c:pt>
                      <c:pt idx="55" formatCode="0">
                        <c:v>21</c:v>
                      </c:pt>
                      <c:pt idx="56" formatCode="0">
                        <c:v>20</c:v>
                      </c:pt>
                      <c:pt idx="57" formatCode="0">
                        <c:v>20</c:v>
                      </c:pt>
                      <c:pt idx="58" formatCode="0">
                        <c:v>17</c:v>
                      </c:pt>
                      <c:pt idx="59" formatCode="0">
                        <c:v>17</c:v>
                      </c:pt>
                      <c:pt idx="60" formatCode="0">
                        <c:v>17</c:v>
                      </c:pt>
                      <c:pt idx="61" formatCode="0">
                        <c:v>18</c:v>
                      </c:pt>
                      <c:pt idx="62" formatCode="0">
                        <c:v>17</c:v>
                      </c:pt>
                      <c:pt idx="63" formatCode="0">
                        <c:v>16</c:v>
                      </c:pt>
                      <c:pt idx="64" formatCode="0">
                        <c:v>16</c:v>
                      </c:pt>
                      <c:pt idx="65" formatCode="0">
                        <c:v>18</c:v>
                      </c:pt>
                      <c:pt idx="66" formatCode="0">
                        <c:v>18</c:v>
                      </c:pt>
                      <c:pt idx="67" formatCode="0">
                        <c:v>18</c:v>
                      </c:pt>
                      <c:pt idx="68" formatCode="0">
                        <c:v>18</c:v>
                      </c:pt>
                      <c:pt idx="69" formatCode="0">
                        <c:v>19</c:v>
                      </c:pt>
                      <c:pt idx="70" formatCode="0">
                        <c:v>19</c:v>
                      </c:pt>
                      <c:pt idx="71" formatCode="0">
                        <c:v>18</c:v>
                      </c:pt>
                      <c:pt idx="72" formatCode="0">
                        <c:v>18</c:v>
                      </c:pt>
                      <c:pt idx="73" formatCode="0">
                        <c:v>17</c:v>
                      </c:pt>
                      <c:pt idx="74" formatCode="0">
                        <c:v>18</c:v>
                      </c:pt>
                      <c:pt idx="75" formatCode="0">
                        <c:v>19</c:v>
                      </c:pt>
                      <c:pt idx="76" formatCode="0">
                        <c:v>17</c:v>
                      </c:pt>
                      <c:pt idx="77" formatCode="0">
                        <c:v>16</c:v>
                      </c:pt>
                      <c:pt idx="78" formatCode="0">
                        <c:v>15</c:v>
                      </c:pt>
                      <c:pt idx="79" formatCode="0">
                        <c:v>14</c:v>
                      </c:pt>
                      <c:pt idx="80" formatCode="0">
                        <c:v>14</c:v>
                      </c:pt>
                      <c:pt idx="81" formatCode="0">
                        <c:v>14</c:v>
                      </c:pt>
                      <c:pt idx="82" formatCode="0">
                        <c:v>14</c:v>
                      </c:pt>
                      <c:pt idx="83" formatCode="0">
                        <c:v>16</c:v>
                      </c:pt>
                      <c:pt idx="84" formatCode="0">
                        <c:v>15</c:v>
                      </c:pt>
                      <c:pt idx="85" formatCode="0">
                        <c:v>15</c:v>
                      </c:pt>
                      <c:pt idx="86" formatCode="0">
                        <c:v>14</c:v>
                      </c:pt>
                      <c:pt idx="87" formatCode="0">
                        <c:v>13</c:v>
                      </c:pt>
                      <c:pt idx="88" formatCode="0">
                        <c:v>14</c:v>
                      </c:pt>
                      <c:pt idx="89" formatCode="0">
                        <c:v>15</c:v>
                      </c:pt>
                      <c:pt idx="90" formatCode="0">
                        <c:v>14</c:v>
                      </c:pt>
                      <c:pt idx="91" formatCode="0">
                        <c:v>13</c:v>
                      </c:pt>
                      <c:pt idx="92" formatCode="0">
                        <c:v>13</c:v>
                      </c:pt>
                      <c:pt idx="93" formatCode="0">
                        <c:v>12</c:v>
                      </c:pt>
                      <c:pt idx="94" formatCode="0">
                        <c:v>11</c:v>
                      </c:pt>
                      <c:pt idx="95" formatCode="0">
                        <c:v>10</c:v>
                      </c:pt>
                      <c:pt idx="96" formatCode="0">
                        <c:v>10</c:v>
                      </c:pt>
                      <c:pt idx="97" formatCode="0">
                        <c:v>10</c:v>
                      </c:pt>
                      <c:pt idx="98" formatCode="0">
                        <c:v>10</c:v>
                      </c:pt>
                      <c:pt idx="99" formatCode="0">
                        <c:v>10</c:v>
                      </c:pt>
                      <c:pt idx="100" formatCode="0">
                        <c:v>10</c:v>
                      </c:pt>
                      <c:pt idx="101" formatCode="0">
                        <c:v>10</c:v>
                      </c:pt>
                      <c:pt idx="102" formatCode="0">
                        <c:v>11</c:v>
                      </c:pt>
                      <c:pt idx="103" formatCode="0">
                        <c:v>11</c:v>
                      </c:pt>
                    </c:numCache>
                  </c:numRef>
                </c:val>
                <c:smooth val="0"/>
                <c:extLst xmlns:c15="http://schemas.microsoft.com/office/drawing/2012/chart">
                  <c:ext xmlns:c16="http://schemas.microsoft.com/office/drawing/2014/chart" uri="{C3380CC4-5D6E-409C-BE32-E72D297353CC}">
                    <c16:uniqueId val="{0000002E-705D-4F0A-A385-AB4DC8980013}"/>
                  </c:ext>
                </c:extLst>
              </c15:ser>
            </c15:filteredLineSeries>
            <c15:filteredLineSeries>
              <c15:ser>
                <c:idx val="43"/>
                <c:order val="43"/>
                <c:tx>
                  <c:strRef>
                    <c:extLst xmlns:c15="http://schemas.microsoft.com/office/drawing/2012/chart">
                      <c:ext xmlns:c15="http://schemas.microsoft.com/office/drawing/2012/chart" uri="{02D57815-91ED-43cb-92C2-25804820EDAC}">
                        <c15:formulaRef>
                          <c15:sqref>'Table for graphs 25-26'!$A$45</c15:sqref>
                        </c15:formulaRef>
                      </c:ext>
                    </c:extLst>
                    <c:strCache>
                      <c:ptCount val="1"/>
                      <c:pt idx="0">
                        <c:v>Urological - Trajectory Total</c:v>
                      </c:pt>
                    </c:strCache>
                  </c:strRef>
                </c:tx>
                <c:spPr>
                  <a:ln w="28575" cap="rnd">
                    <a:solidFill>
                      <a:schemeClr val="accent5">
                        <a:shade val="9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25-26'!$B$45:$DA$45</c15:sqref>
                        </c15:formulaRef>
                      </c:ext>
                    </c:extLst>
                    <c:numCache>
                      <c:formatCode>General</c:formatCode>
                      <c:ptCount val="104"/>
                      <c:pt idx="52" formatCode="0">
                        <c:v>34</c:v>
                      </c:pt>
                      <c:pt idx="53" formatCode="0">
                        <c:v>34</c:v>
                      </c:pt>
                      <c:pt idx="54" formatCode="0">
                        <c:v>34</c:v>
                      </c:pt>
                      <c:pt idx="55" formatCode="0">
                        <c:v>34</c:v>
                      </c:pt>
                      <c:pt idx="56" formatCode="0">
                        <c:v>33</c:v>
                      </c:pt>
                      <c:pt idx="57" formatCode="0">
                        <c:v>32</c:v>
                      </c:pt>
                      <c:pt idx="58" formatCode="0">
                        <c:v>32</c:v>
                      </c:pt>
                      <c:pt idx="59" formatCode="0">
                        <c:v>32</c:v>
                      </c:pt>
                      <c:pt idx="60" formatCode="0">
                        <c:v>31</c:v>
                      </c:pt>
                      <c:pt idx="61" formatCode="0">
                        <c:v>33</c:v>
                      </c:pt>
                      <c:pt idx="62" formatCode="0">
                        <c:v>32</c:v>
                      </c:pt>
                      <c:pt idx="63" formatCode="0">
                        <c:v>31</c:v>
                      </c:pt>
                      <c:pt idx="64" formatCode="0">
                        <c:v>31</c:v>
                      </c:pt>
                      <c:pt idx="65" formatCode="0">
                        <c:v>31</c:v>
                      </c:pt>
                      <c:pt idx="66" formatCode="0">
                        <c:v>30</c:v>
                      </c:pt>
                      <c:pt idx="67" formatCode="0">
                        <c:v>29</c:v>
                      </c:pt>
                      <c:pt idx="68" formatCode="0">
                        <c:v>29</c:v>
                      </c:pt>
                      <c:pt idx="69" formatCode="0">
                        <c:v>30</c:v>
                      </c:pt>
                      <c:pt idx="70" formatCode="0">
                        <c:v>29</c:v>
                      </c:pt>
                      <c:pt idx="71" formatCode="0">
                        <c:v>28</c:v>
                      </c:pt>
                      <c:pt idx="72" formatCode="0">
                        <c:v>29</c:v>
                      </c:pt>
                      <c:pt idx="73" formatCode="0">
                        <c:v>31</c:v>
                      </c:pt>
                      <c:pt idx="74" formatCode="0">
                        <c:v>28</c:v>
                      </c:pt>
                      <c:pt idx="75" formatCode="0">
                        <c:v>28</c:v>
                      </c:pt>
                      <c:pt idx="76" formatCode="0">
                        <c:v>28</c:v>
                      </c:pt>
                      <c:pt idx="77" formatCode="0">
                        <c:v>27</c:v>
                      </c:pt>
                      <c:pt idx="78" formatCode="0">
                        <c:v>27</c:v>
                      </c:pt>
                      <c:pt idx="79" formatCode="0">
                        <c:v>26</c:v>
                      </c:pt>
                      <c:pt idx="80" formatCode="0">
                        <c:v>25</c:v>
                      </c:pt>
                      <c:pt idx="81" formatCode="0">
                        <c:v>25</c:v>
                      </c:pt>
                      <c:pt idx="82" formatCode="0">
                        <c:v>24</c:v>
                      </c:pt>
                      <c:pt idx="83" formatCode="0">
                        <c:v>23</c:v>
                      </c:pt>
                      <c:pt idx="84" formatCode="0">
                        <c:v>22</c:v>
                      </c:pt>
                      <c:pt idx="85" formatCode="0">
                        <c:v>21</c:v>
                      </c:pt>
                      <c:pt idx="86" formatCode="0">
                        <c:v>20</c:v>
                      </c:pt>
                      <c:pt idx="87" formatCode="0">
                        <c:v>20</c:v>
                      </c:pt>
                      <c:pt idx="88" formatCode="0">
                        <c:v>21</c:v>
                      </c:pt>
                      <c:pt idx="89" formatCode="0">
                        <c:v>20</c:v>
                      </c:pt>
                      <c:pt idx="90" formatCode="0">
                        <c:v>20</c:v>
                      </c:pt>
                      <c:pt idx="91" formatCode="0">
                        <c:v>22</c:v>
                      </c:pt>
                      <c:pt idx="92" formatCode="0">
                        <c:v>21</c:v>
                      </c:pt>
                      <c:pt idx="93" formatCode="0">
                        <c:v>21</c:v>
                      </c:pt>
                      <c:pt idx="94" formatCode="0">
                        <c:v>19</c:v>
                      </c:pt>
                      <c:pt idx="95" formatCode="0">
                        <c:v>18</c:v>
                      </c:pt>
                      <c:pt idx="96" formatCode="0">
                        <c:v>17</c:v>
                      </c:pt>
                      <c:pt idx="97" formatCode="0">
                        <c:v>16</c:v>
                      </c:pt>
                      <c:pt idx="98" formatCode="0">
                        <c:v>18</c:v>
                      </c:pt>
                      <c:pt idx="99" formatCode="0">
                        <c:v>15</c:v>
                      </c:pt>
                      <c:pt idx="100" formatCode="0">
                        <c:v>14</c:v>
                      </c:pt>
                      <c:pt idx="101" formatCode="0">
                        <c:v>14</c:v>
                      </c:pt>
                      <c:pt idx="102" formatCode="0">
                        <c:v>14</c:v>
                      </c:pt>
                      <c:pt idx="103" formatCode="0">
                        <c:v>14</c:v>
                      </c:pt>
                    </c:numCache>
                  </c:numRef>
                </c:val>
                <c:smooth val="0"/>
                <c:extLst xmlns:c15="http://schemas.microsoft.com/office/drawing/2012/chart">
                  <c:ext xmlns:c16="http://schemas.microsoft.com/office/drawing/2014/chart" uri="{C3380CC4-5D6E-409C-BE32-E72D297353CC}">
                    <c16:uniqueId val="{0000002F-705D-4F0A-A385-AB4DC8980013}"/>
                  </c:ext>
                </c:extLst>
              </c15:ser>
            </c15:filteredLineSeries>
          </c:ext>
        </c:extLst>
      </c:lineChart>
      <c:dateAx>
        <c:axId val="545995631"/>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545998543"/>
        <c:crosses val="autoZero"/>
        <c:auto val="1"/>
        <c:lblOffset val="100"/>
        <c:baseTimeUnit val="days"/>
        <c:majorUnit val="14"/>
        <c:majorTimeUnit val="days"/>
        <c:minorUnit val="7"/>
        <c:minorTimeUnit val="days"/>
      </c:dateAx>
      <c:valAx>
        <c:axId val="545998543"/>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995631"/>
        <c:crosses val="autoZero"/>
        <c:crossBetween val="between"/>
      </c:valAx>
      <c:spPr>
        <a:noFill/>
        <a:ln>
          <a:noFill/>
        </a:ln>
        <a:effectLst/>
      </c:spPr>
    </c:plotArea>
    <c:legend>
      <c:legendPos val="b"/>
      <c:layout>
        <c:manualLayout>
          <c:xMode val="edge"/>
          <c:yMode val="edge"/>
          <c:x val="2.1541785537677355E-2"/>
          <c:y val="0.95651202050500383"/>
          <c:w val="0.96211775868718619"/>
          <c:h val="4.096317316637537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solidFill>
        <a:schemeClr val="tx1">
          <a:lumMod val="15000"/>
          <a:lumOff val="85000"/>
        </a:schemeClr>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000" b="1"/>
              <a:t>Graph 1 - NRIs/NE's Reported July-Dec 2025</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NRIs</c:v>
          </c:tx>
          <c:spPr>
            <a:ln w="28575" cap="rnd">
              <a:solidFill>
                <a:srgbClr val="FF0000"/>
              </a:solidFill>
              <a:round/>
            </a:ln>
            <a:effectLst/>
          </c:spPr>
          <c:marker>
            <c:symbol val="none"/>
          </c:marker>
          <c:cat>
            <c:numRef>
              <c:f>'NRI NE Rolling monthly summary'!$E$4:$E$9</c:f>
              <c:numCache>
                <c:formatCode>mmm\-yy</c:formatCode>
                <c:ptCount val="6"/>
                <c:pt idx="0">
                  <c:v>45839</c:v>
                </c:pt>
                <c:pt idx="1">
                  <c:v>45870</c:v>
                </c:pt>
                <c:pt idx="2">
                  <c:v>45901</c:v>
                </c:pt>
                <c:pt idx="3">
                  <c:v>45931</c:v>
                </c:pt>
                <c:pt idx="4">
                  <c:v>45962</c:v>
                </c:pt>
                <c:pt idx="5">
                  <c:v>45992</c:v>
                </c:pt>
              </c:numCache>
            </c:numRef>
          </c:cat>
          <c:val>
            <c:numRef>
              <c:f>'NRI NE Rolling monthly summary'!$F$4:$F$9</c:f>
              <c:numCache>
                <c:formatCode>0</c:formatCode>
                <c:ptCount val="6"/>
                <c:pt idx="0">
                  <c:v>5</c:v>
                </c:pt>
                <c:pt idx="1">
                  <c:v>6</c:v>
                </c:pt>
                <c:pt idx="2">
                  <c:v>4</c:v>
                </c:pt>
                <c:pt idx="3">
                  <c:v>9</c:v>
                </c:pt>
                <c:pt idx="4">
                  <c:v>7</c:v>
                </c:pt>
                <c:pt idx="5">
                  <c:v>13</c:v>
                </c:pt>
              </c:numCache>
            </c:numRef>
          </c:val>
          <c:smooth val="0"/>
          <c:extLst>
            <c:ext xmlns:c16="http://schemas.microsoft.com/office/drawing/2014/chart" uri="{C3380CC4-5D6E-409C-BE32-E72D297353CC}">
              <c16:uniqueId val="{00000000-4212-4D8C-92C0-6578DD6E706C}"/>
            </c:ext>
          </c:extLst>
        </c:ser>
        <c:ser>
          <c:idx val="1"/>
          <c:order val="1"/>
          <c:tx>
            <c:v>Never Events</c:v>
          </c:tx>
          <c:spPr>
            <a:ln w="28575" cap="rnd">
              <a:solidFill>
                <a:srgbClr val="92D050"/>
              </a:solidFill>
              <a:round/>
            </a:ln>
            <a:effectLst/>
          </c:spPr>
          <c:marker>
            <c:symbol val="none"/>
          </c:marker>
          <c:cat>
            <c:numRef>
              <c:f>'NRI NE Rolling monthly summary'!$E$4:$E$9</c:f>
              <c:numCache>
                <c:formatCode>mmm\-yy</c:formatCode>
                <c:ptCount val="6"/>
                <c:pt idx="0">
                  <c:v>45839</c:v>
                </c:pt>
                <c:pt idx="1">
                  <c:v>45870</c:v>
                </c:pt>
                <c:pt idx="2">
                  <c:v>45901</c:v>
                </c:pt>
                <c:pt idx="3">
                  <c:v>45931</c:v>
                </c:pt>
                <c:pt idx="4">
                  <c:v>45962</c:v>
                </c:pt>
                <c:pt idx="5">
                  <c:v>45992</c:v>
                </c:pt>
              </c:numCache>
            </c:numRef>
          </c:cat>
          <c:val>
            <c:numRef>
              <c:f>'NRI NE Rolling monthly summary'!$G$4:$G$9</c:f>
              <c:numCache>
                <c:formatCode>General</c:formatCode>
                <c:ptCount val="6"/>
                <c:pt idx="0">
                  <c:v>0</c:v>
                </c:pt>
                <c:pt idx="1">
                  <c:v>0</c:v>
                </c:pt>
                <c:pt idx="2">
                  <c:v>0</c:v>
                </c:pt>
                <c:pt idx="3">
                  <c:v>0</c:v>
                </c:pt>
                <c:pt idx="4">
                  <c:v>0</c:v>
                </c:pt>
                <c:pt idx="5">
                  <c:v>0</c:v>
                </c:pt>
              </c:numCache>
            </c:numRef>
          </c:val>
          <c:smooth val="0"/>
          <c:extLst>
            <c:ext xmlns:c16="http://schemas.microsoft.com/office/drawing/2014/chart" uri="{C3380CC4-5D6E-409C-BE32-E72D297353CC}">
              <c16:uniqueId val="{00000001-4212-4D8C-92C0-6578DD6E706C}"/>
            </c:ext>
          </c:extLst>
        </c:ser>
        <c:dLbls>
          <c:showLegendKey val="0"/>
          <c:showVal val="0"/>
          <c:showCatName val="0"/>
          <c:showSerName val="0"/>
          <c:showPercent val="0"/>
          <c:showBubbleSize val="0"/>
        </c:dLbls>
        <c:smooth val="0"/>
        <c:axId val="1081449167"/>
        <c:axId val="1081443887"/>
      </c:lineChart>
      <c:dateAx>
        <c:axId val="1081449167"/>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81443887"/>
        <c:crosses val="autoZero"/>
        <c:auto val="1"/>
        <c:lblOffset val="100"/>
        <c:baseTimeUnit val="months"/>
      </c:dateAx>
      <c:valAx>
        <c:axId val="1081443887"/>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8144916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000" b="1"/>
              <a:t>Graph 3 - Outcome Forms submitted May-Dec 2025</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'NRIs hit or missed'!$B$1</c:f>
              <c:strCache>
                <c:ptCount val="1"/>
                <c:pt idx="0">
                  <c:v>Submitted within target date</c:v>
                </c:pt>
              </c:strCache>
            </c:strRef>
          </c:tx>
          <c:spPr>
            <a:solidFill>
              <a:srgbClr val="92D050"/>
            </a:solidFill>
            <a:ln>
              <a:solidFill>
                <a:srgbClr val="92D050"/>
              </a:solidFill>
            </a:ln>
            <a:effectLst/>
          </c:spPr>
          <c:invertIfNegative val="0"/>
          <c:cat>
            <c:numRef>
              <c:f>'NRIs hit or missed'!$A$2:$A$9</c:f>
              <c:numCache>
                <c:formatCode>mmm\-yy</c:formatCode>
                <c:ptCount val="8"/>
                <c:pt idx="0">
                  <c:v>45778</c:v>
                </c:pt>
                <c:pt idx="1">
                  <c:v>45809</c:v>
                </c:pt>
                <c:pt idx="2">
                  <c:v>45839</c:v>
                </c:pt>
                <c:pt idx="3">
                  <c:v>45870</c:v>
                </c:pt>
                <c:pt idx="4">
                  <c:v>45901</c:v>
                </c:pt>
                <c:pt idx="5">
                  <c:v>45931</c:v>
                </c:pt>
                <c:pt idx="6">
                  <c:v>45962</c:v>
                </c:pt>
                <c:pt idx="7">
                  <c:v>45992</c:v>
                </c:pt>
              </c:numCache>
            </c:numRef>
          </c:cat>
          <c:val>
            <c:numRef>
              <c:f>'NRIs hit or missed'!$B$2:$B$9</c:f>
              <c:numCache>
                <c:formatCode>General</c:formatCode>
                <c:ptCount val="8"/>
                <c:pt idx="0">
                  <c:v>4</c:v>
                </c:pt>
                <c:pt idx="1">
                  <c:v>2</c:v>
                </c:pt>
                <c:pt idx="2">
                  <c:v>4</c:v>
                </c:pt>
                <c:pt idx="3">
                  <c:v>1</c:v>
                </c:pt>
                <c:pt idx="4">
                  <c:v>2</c:v>
                </c:pt>
                <c:pt idx="5">
                  <c:v>4</c:v>
                </c:pt>
                <c:pt idx="6">
                  <c:v>1</c:v>
                </c:pt>
                <c:pt idx="7">
                  <c:v>6</c:v>
                </c:pt>
              </c:numCache>
            </c:numRef>
          </c:val>
          <c:extLst>
            <c:ext xmlns:c16="http://schemas.microsoft.com/office/drawing/2014/chart" uri="{C3380CC4-5D6E-409C-BE32-E72D297353CC}">
              <c16:uniqueId val="{00000000-2A21-4532-999E-83470A62160E}"/>
            </c:ext>
          </c:extLst>
        </c:ser>
        <c:ser>
          <c:idx val="1"/>
          <c:order val="1"/>
          <c:tx>
            <c:strRef>
              <c:f>'NRIs hit or missed'!$C$1</c:f>
              <c:strCache>
                <c:ptCount val="1"/>
                <c:pt idx="0">
                  <c:v>Submitted - Missed target</c:v>
                </c:pt>
              </c:strCache>
            </c:strRef>
          </c:tx>
          <c:spPr>
            <a:solidFill>
              <a:srgbClr val="FF0000"/>
            </a:solidFill>
            <a:ln>
              <a:solidFill>
                <a:srgbClr val="FF0000"/>
              </a:solidFill>
            </a:ln>
            <a:effectLst/>
          </c:spPr>
          <c:invertIfNegative val="0"/>
          <c:cat>
            <c:numRef>
              <c:f>'NRIs hit or missed'!$A$2:$A$9</c:f>
              <c:numCache>
                <c:formatCode>mmm\-yy</c:formatCode>
                <c:ptCount val="8"/>
                <c:pt idx="0">
                  <c:v>45778</c:v>
                </c:pt>
                <c:pt idx="1">
                  <c:v>45809</c:v>
                </c:pt>
                <c:pt idx="2">
                  <c:v>45839</c:v>
                </c:pt>
                <c:pt idx="3">
                  <c:v>45870</c:v>
                </c:pt>
                <c:pt idx="4">
                  <c:v>45901</c:v>
                </c:pt>
                <c:pt idx="5">
                  <c:v>45931</c:v>
                </c:pt>
                <c:pt idx="6">
                  <c:v>45962</c:v>
                </c:pt>
                <c:pt idx="7">
                  <c:v>45992</c:v>
                </c:pt>
              </c:numCache>
            </c:numRef>
          </c:cat>
          <c:val>
            <c:numRef>
              <c:f>'NRIs hit or missed'!$C$2:$C$9</c:f>
              <c:numCache>
                <c:formatCode>General</c:formatCode>
                <c:ptCount val="8"/>
                <c:pt idx="0">
                  <c:v>6</c:v>
                </c:pt>
                <c:pt idx="1">
                  <c:v>5</c:v>
                </c:pt>
                <c:pt idx="2">
                  <c:v>3</c:v>
                </c:pt>
                <c:pt idx="3">
                  <c:v>8</c:v>
                </c:pt>
                <c:pt idx="4">
                  <c:v>4</c:v>
                </c:pt>
                <c:pt idx="5">
                  <c:v>7</c:v>
                </c:pt>
                <c:pt idx="6">
                  <c:v>10</c:v>
                </c:pt>
                <c:pt idx="7">
                  <c:v>3</c:v>
                </c:pt>
              </c:numCache>
            </c:numRef>
          </c:val>
          <c:extLst>
            <c:ext xmlns:c16="http://schemas.microsoft.com/office/drawing/2014/chart" uri="{C3380CC4-5D6E-409C-BE32-E72D297353CC}">
              <c16:uniqueId val="{00000001-2A21-4532-999E-83470A62160E}"/>
            </c:ext>
          </c:extLst>
        </c:ser>
        <c:dLbls>
          <c:showLegendKey val="0"/>
          <c:showVal val="0"/>
          <c:showCatName val="0"/>
          <c:showSerName val="0"/>
          <c:showPercent val="0"/>
          <c:showBubbleSize val="0"/>
        </c:dLbls>
        <c:gapWidth val="150"/>
        <c:overlap val="100"/>
        <c:axId val="1408769232"/>
        <c:axId val="1408760112"/>
      </c:barChart>
      <c:dateAx>
        <c:axId val="1408769232"/>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08760112"/>
        <c:crosses val="autoZero"/>
        <c:auto val="1"/>
        <c:lblOffset val="100"/>
        <c:baseTimeUnit val="months"/>
      </c:dateAx>
      <c:valAx>
        <c:axId val="14087601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087692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000" b="1"/>
              <a:t>Graph 2 - Open NRIs Dec 2025</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'Open NRIs'!$A$2</c:f>
              <c:strCache>
                <c:ptCount val="1"/>
                <c:pt idx="0">
                  <c:v>Total Open NRIs</c:v>
                </c:pt>
              </c:strCache>
            </c:strRef>
          </c:tx>
          <c:spPr>
            <a:solidFill>
              <a:srgbClr val="92D050"/>
            </a:solidFill>
            <a:ln>
              <a:solidFill>
                <a:srgbClr val="92D050"/>
              </a:solidFill>
            </a:ln>
            <a:effectLst/>
          </c:spPr>
          <c:invertIfNegative val="0"/>
          <c:cat>
            <c:numRef>
              <c:f>'Open NRIs'!$B$1:$C$1</c:f>
              <c:numCache>
                <c:formatCode>mmm\-yy</c:formatCode>
                <c:ptCount val="2"/>
                <c:pt idx="0">
                  <c:v>45962</c:v>
                </c:pt>
                <c:pt idx="1">
                  <c:v>45992</c:v>
                </c:pt>
              </c:numCache>
            </c:numRef>
          </c:cat>
          <c:val>
            <c:numRef>
              <c:f>'Open NRIs'!$B$2:$C$2</c:f>
              <c:numCache>
                <c:formatCode>General</c:formatCode>
                <c:ptCount val="2"/>
                <c:pt idx="0">
                  <c:v>21</c:v>
                </c:pt>
                <c:pt idx="1">
                  <c:v>23</c:v>
                </c:pt>
              </c:numCache>
            </c:numRef>
          </c:val>
          <c:extLst>
            <c:ext xmlns:c16="http://schemas.microsoft.com/office/drawing/2014/chart" uri="{C3380CC4-5D6E-409C-BE32-E72D297353CC}">
              <c16:uniqueId val="{00000000-0337-4435-87D0-E197FDE0AC5F}"/>
            </c:ext>
          </c:extLst>
        </c:ser>
        <c:ser>
          <c:idx val="1"/>
          <c:order val="1"/>
          <c:tx>
            <c:strRef>
              <c:f>'Open NRIs'!$A$3</c:f>
              <c:strCache>
                <c:ptCount val="1"/>
                <c:pt idx="0">
                  <c:v>Overdue Closure</c:v>
                </c:pt>
              </c:strCache>
            </c:strRef>
          </c:tx>
          <c:spPr>
            <a:solidFill>
              <a:srgbClr val="FF0000"/>
            </a:solidFill>
            <a:ln>
              <a:noFill/>
            </a:ln>
            <a:effectLst/>
          </c:spPr>
          <c:invertIfNegative val="0"/>
          <c:cat>
            <c:numRef>
              <c:f>'Open NRIs'!$B$1:$C$1</c:f>
              <c:numCache>
                <c:formatCode>mmm\-yy</c:formatCode>
                <c:ptCount val="2"/>
                <c:pt idx="0">
                  <c:v>45962</c:v>
                </c:pt>
                <c:pt idx="1">
                  <c:v>45992</c:v>
                </c:pt>
              </c:numCache>
            </c:numRef>
          </c:cat>
          <c:val>
            <c:numRef>
              <c:f>'Open NRIs'!$B$3:$C$3</c:f>
              <c:numCache>
                <c:formatCode>General</c:formatCode>
                <c:ptCount val="2"/>
                <c:pt idx="0">
                  <c:v>12</c:v>
                </c:pt>
                <c:pt idx="1">
                  <c:v>14</c:v>
                </c:pt>
              </c:numCache>
            </c:numRef>
          </c:val>
          <c:extLst>
            <c:ext xmlns:c16="http://schemas.microsoft.com/office/drawing/2014/chart" uri="{C3380CC4-5D6E-409C-BE32-E72D297353CC}">
              <c16:uniqueId val="{00000001-0337-4435-87D0-E197FDE0AC5F}"/>
            </c:ext>
          </c:extLst>
        </c:ser>
        <c:dLbls>
          <c:showLegendKey val="0"/>
          <c:showVal val="0"/>
          <c:showCatName val="0"/>
          <c:showSerName val="0"/>
          <c:showPercent val="0"/>
          <c:showBubbleSize val="0"/>
        </c:dLbls>
        <c:gapWidth val="150"/>
        <c:overlap val="100"/>
        <c:axId val="1408783152"/>
        <c:axId val="1408778352"/>
      </c:barChart>
      <c:dateAx>
        <c:axId val="1408783152"/>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08778352"/>
        <c:crosses val="autoZero"/>
        <c:auto val="1"/>
        <c:lblOffset val="100"/>
        <c:baseTimeUnit val="months"/>
      </c:dateAx>
      <c:valAx>
        <c:axId val="14087783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087831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050" b="1"/>
              <a:t>Formal</a:t>
            </a:r>
            <a:r>
              <a:rPr lang="en-GB" sz="1050" b="1" baseline="0"/>
              <a:t> c</a:t>
            </a:r>
            <a:r>
              <a:rPr lang="en-GB" sz="1050" b="1"/>
              <a:t>omplaints</a:t>
            </a:r>
            <a:r>
              <a:rPr lang="en-GB" sz="1050" b="1" baseline="0"/>
              <a:t> rec'd per month - closure against 30 working days</a:t>
            </a:r>
            <a:endParaRPr lang="en-GB" sz="1050" b="1"/>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stacked"/>
        <c:varyColors val="0"/>
        <c:ser>
          <c:idx val="0"/>
          <c:order val="0"/>
          <c:tx>
            <c:strRef>
              <c:f>'Closure against 30 days'!$B$1</c:f>
              <c:strCache>
                <c:ptCount val="1"/>
                <c:pt idx="0">
                  <c:v>Closed within 30 working days</c:v>
                </c:pt>
              </c:strCache>
            </c:strRef>
          </c:tx>
          <c:spPr>
            <a:solidFill>
              <a:schemeClr val="accent6"/>
            </a:solidFill>
            <a:ln>
              <a:noFill/>
            </a:ln>
            <a:effectLst/>
          </c:spPr>
          <c:invertIfNegative val="0"/>
          <c:cat>
            <c:strRef>
              <c:f>'Closure against 30 days'!$A$6:$A$11</c:f>
              <c:strCache>
                <c:ptCount val="6"/>
                <c:pt idx="0">
                  <c:v>May</c:v>
                </c:pt>
                <c:pt idx="1">
                  <c:v>Jun</c:v>
                </c:pt>
                <c:pt idx="2">
                  <c:v>Jul</c:v>
                </c:pt>
                <c:pt idx="3">
                  <c:v>Aug</c:v>
                </c:pt>
                <c:pt idx="4">
                  <c:v>Sep</c:v>
                </c:pt>
                <c:pt idx="5">
                  <c:v>Oct</c:v>
                </c:pt>
              </c:strCache>
            </c:strRef>
          </c:cat>
          <c:val>
            <c:numRef>
              <c:f>'Closure against 30 days'!$B$6:$B$11</c:f>
              <c:numCache>
                <c:formatCode>General</c:formatCode>
                <c:ptCount val="6"/>
                <c:pt idx="0">
                  <c:v>121</c:v>
                </c:pt>
                <c:pt idx="1">
                  <c:v>128</c:v>
                </c:pt>
                <c:pt idx="2">
                  <c:v>108</c:v>
                </c:pt>
                <c:pt idx="3">
                  <c:v>68</c:v>
                </c:pt>
                <c:pt idx="4">
                  <c:v>85</c:v>
                </c:pt>
                <c:pt idx="5">
                  <c:v>121</c:v>
                </c:pt>
              </c:numCache>
            </c:numRef>
          </c:val>
          <c:extLst>
            <c:ext xmlns:c16="http://schemas.microsoft.com/office/drawing/2014/chart" uri="{C3380CC4-5D6E-409C-BE32-E72D297353CC}">
              <c16:uniqueId val="{00000000-FF98-4627-AD8E-3E6075C6D062}"/>
            </c:ext>
          </c:extLst>
        </c:ser>
        <c:ser>
          <c:idx val="1"/>
          <c:order val="1"/>
          <c:tx>
            <c:strRef>
              <c:f>'Closure against 30 days'!$C$1</c:f>
              <c:strCache>
                <c:ptCount val="1"/>
                <c:pt idx="0">
                  <c:v>Closed over 30 working days or still open</c:v>
                </c:pt>
              </c:strCache>
            </c:strRef>
          </c:tx>
          <c:spPr>
            <a:solidFill>
              <a:srgbClr val="FF0000"/>
            </a:solidFill>
            <a:ln>
              <a:noFill/>
            </a:ln>
            <a:effectLst/>
          </c:spPr>
          <c:invertIfNegative val="0"/>
          <c:cat>
            <c:strRef>
              <c:f>'Closure against 30 days'!$A$6:$A$11</c:f>
              <c:strCache>
                <c:ptCount val="6"/>
                <c:pt idx="0">
                  <c:v>May</c:v>
                </c:pt>
                <c:pt idx="1">
                  <c:v>Jun</c:v>
                </c:pt>
                <c:pt idx="2">
                  <c:v>Jul</c:v>
                </c:pt>
                <c:pt idx="3">
                  <c:v>Aug</c:v>
                </c:pt>
                <c:pt idx="4">
                  <c:v>Sep</c:v>
                </c:pt>
                <c:pt idx="5">
                  <c:v>Oct</c:v>
                </c:pt>
              </c:strCache>
            </c:strRef>
          </c:cat>
          <c:val>
            <c:numRef>
              <c:f>'Closure against 30 days'!$C$6:$C$11</c:f>
              <c:numCache>
                <c:formatCode>General</c:formatCode>
                <c:ptCount val="6"/>
                <c:pt idx="0">
                  <c:v>56</c:v>
                </c:pt>
                <c:pt idx="1">
                  <c:v>79</c:v>
                </c:pt>
                <c:pt idx="2">
                  <c:v>84</c:v>
                </c:pt>
                <c:pt idx="3">
                  <c:v>90</c:v>
                </c:pt>
                <c:pt idx="4">
                  <c:v>105</c:v>
                </c:pt>
                <c:pt idx="5">
                  <c:v>103</c:v>
                </c:pt>
              </c:numCache>
            </c:numRef>
          </c:val>
          <c:extLst>
            <c:ext xmlns:c16="http://schemas.microsoft.com/office/drawing/2014/chart" uri="{C3380CC4-5D6E-409C-BE32-E72D297353CC}">
              <c16:uniqueId val="{00000001-FF98-4627-AD8E-3E6075C6D062}"/>
            </c:ext>
          </c:extLst>
        </c:ser>
        <c:dLbls>
          <c:showLegendKey val="0"/>
          <c:showVal val="0"/>
          <c:showCatName val="0"/>
          <c:showSerName val="0"/>
          <c:showPercent val="0"/>
          <c:showBubbleSize val="0"/>
        </c:dLbls>
        <c:gapWidth val="150"/>
        <c:overlap val="100"/>
        <c:axId val="298685408"/>
        <c:axId val="298702208"/>
      </c:barChart>
      <c:catAx>
        <c:axId val="298685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8702208"/>
        <c:crosses val="autoZero"/>
        <c:auto val="1"/>
        <c:lblAlgn val="ctr"/>
        <c:lblOffset val="100"/>
        <c:noMultiLvlLbl val="0"/>
      </c:catAx>
      <c:valAx>
        <c:axId val="2987022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86854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1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'Number of complaints rec''d'!$B$1</c:f>
              <c:strCache>
                <c:ptCount val="1"/>
                <c:pt idx="0">
                  <c:v>Number of formal complaints rec'd</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'Number of complaints rec''d'!$A$5:$A$10</c:f>
              <c:numCache>
                <c:formatCode>mmm\-yy</c:formatCode>
                <c:ptCount val="6"/>
                <c:pt idx="0">
                  <c:v>45839</c:v>
                </c:pt>
                <c:pt idx="1">
                  <c:v>45870</c:v>
                </c:pt>
                <c:pt idx="2">
                  <c:v>45901</c:v>
                </c:pt>
                <c:pt idx="3">
                  <c:v>45931</c:v>
                </c:pt>
                <c:pt idx="4">
                  <c:v>45962</c:v>
                </c:pt>
                <c:pt idx="5">
                  <c:v>45992</c:v>
                </c:pt>
              </c:numCache>
            </c:numRef>
          </c:cat>
          <c:val>
            <c:numRef>
              <c:f>'Number of complaints rec''d'!$B$5:$B$10</c:f>
              <c:numCache>
                <c:formatCode>General</c:formatCode>
                <c:ptCount val="6"/>
                <c:pt idx="0">
                  <c:v>192</c:v>
                </c:pt>
                <c:pt idx="1">
                  <c:v>160</c:v>
                </c:pt>
                <c:pt idx="2">
                  <c:v>178</c:v>
                </c:pt>
                <c:pt idx="3">
                  <c:v>216</c:v>
                </c:pt>
                <c:pt idx="4">
                  <c:v>170</c:v>
                </c:pt>
                <c:pt idx="5">
                  <c:v>162</c:v>
                </c:pt>
              </c:numCache>
            </c:numRef>
          </c:val>
          <c:smooth val="0"/>
          <c:extLst>
            <c:ext xmlns:c16="http://schemas.microsoft.com/office/drawing/2014/chart" uri="{C3380CC4-5D6E-409C-BE32-E72D297353CC}">
              <c16:uniqueId val="{00000000-262E-4D2B-8DB0-DBA788C7A50F}"/>
            </c:ext>
          </c:extLst>
        </c:ser>
        <c:dLbls>
          <c:showLegendKey val="0"/>
          <c:showVal val="0"/>
          <c:showCatName val="0"/>
          <c:showSerName val="0"/>
          <c:showPercent val="0"/>
          <c:showBubbleSize val="0"/>
        </c:dLbls>
        <c:marker val="1"/>
        <c:smooth val="0"/>
        <c:axId val="11910048"/>
        <c:axId val="11910528"/>
      </c:lineChart>
      <c:dateAx>
        <c:axId val="11910048"/>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10528"/>
        <c:crosses val="autoZero"/>
        <c:auto val="1"/>
        <c:lblOffset val="100"/>
        <c:baseTimeUnit val="months"/>
      </c:dateAx>
      <c:valAx>
        <c:axId val="119105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1004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'Overdue formals'!$B$3</c:f>
              <c:strCache>
                <c:ptCount val="1"/>
                <c:pt idx="0">
                  <c:v>Overdue formal complaints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'Overdue formals'!$A$12:$A$20</c:f>
              <c:strCache>
                <c:ptCount val="9"/>
                <c:pt idx="0">
                  <c:v>31st July 25</c:v>
                </c:pt>
                <c:pt idx="1">
                  <c:v>20th Aug 25</c:v>
                </c:pt>
                <c:pt idx="2">
                  <c:v>5th Sept 25</c:v>
                </c:pt>
                <c:pt idx="3">
                  <c:v>30th Sept 25</c:v>
                </c:pt>
                <c:pt idx="4">
                  <c:v>14th Oct 25</c:v>
                </c:pt>
                <c:pt idx="5">
                  <c:v>24th Oct 25</c:v>
                </c:pt>
                <c:pt idx="6">
                  <c:v>12th Nov 25</c:v>
                </c:pt>
                <c:pt idx="7">
                  <c:v>25th Nov 25</c:v>
                </c:pt>
                <c:pt idx="8">
                  <c:v>30th Dec</c:v>
                </c:pt>
              </c:strCache>
            </c:strRef>
          </c:cat>
          <c:val>
            <c:numRef>
              <c:f>'Overdue formals'!$B$12:$B$20</c:f>
              <c:numCache>
                <c:formatCode>General</c:formatCode>
                <c:ptCount val="9"/>
                <c:pt idx="0">
                  <c:v>222</c:v>
                </c:pt>
                <c:pt idx="1">
                  <c:v>227</c:v>
                </c:pt>
                <c:pt idx="2">
                  <c:v>236</c:v>
                </c:pt>
                <c:pt idx="3">
                  <c:v>277</c:v>
                </c:pt>
                <c:pt idx="4">
                  <c:v>289</c:v>
                </c:pt>
                <c:pt idx="5">
                  <c:v>287</c:v>
                </c:pt>
                <c:pt idx="6">
                  <c:v>305</c:v>
                </c:pt>
                <c:pt idx="7">
                  <c:v>300</c:v>
                </c:pt>
                <c:pt idx="8">
                  <c:v>330</c:v>
                </c:pt>
              </c:numCache>
            </c:numRef>
          </c:val>
          <c:smooth val="0"/>
          <c:extLst>
            <c:ext xmlns:c16="http://schemas.microsoft.com/office/drawing/2014/chart" uri="{C3380CC4-5D6E-409C-BE32-E72D297353CC}">
              <c16:uniqueId val="{00000000-F7F5-4129-87A0-882776C1C48A}"/>
            </c:ext>
          </c:extLst>
        </c:ser>
        <c:dLbls>
          <c:showLegendKey val="0"/>
          <c:showVal val="0"/>
          <c:showCatName val="0"/>
          <c:showSerName val="0"/>
          <c:showPercent val="0"/>
          <c:showBubbleSize val="0"/>
        </c:dLbls>
        <c:marker val="1"/>
        <c:smooth val="0"/>
        <c:axId val="11891808"/>
        <c:axId val="11896128"/>
      </c:lineChart>
      <c:catAx>
        <c:axId val="118918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crossAx val="11896128"/>
        <c:crosses val="autoZero"/>
        <c:auto val="1"/>
        <c:lblAlgn val="ctr"/>
        <c:lblOffset val="100"/>
        <c:noMultiLvlLbl val="0"/>
      </c:catAx>
      <c:valAx>
        <c:axId val="118961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89180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'Average days to close'!$B$1</c:f>
              <c:strCache>
                <c:ptCount val="1"/>
                <c:pt idx="0">
                  <c:v>Average no. of days taken to close</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'Average days to close'!$A$6:$A$11</c:f>
              <c:strCache>
                <c:ptCount val="6"/>
                <c:pt idx="0">
                  <c:v>May</c:v>
                </c:pt>
                <c:pt idx="1">
                  <c:v>Jun</c:v>
                </c:pt>
                <c:pt idx="2">
                  <c:v>Jul</c:v>
                </c:pt>
                <c:pt idx="3">
                  <c:v>Aug</c:v>
                </c:pt>
                <c:pt idx="4">
                  <c:v>Sep</c:v>
                </c:pt>
                <c:pt idx="5">
                  <c:v>Oct</c:v>
                </c:pt>
              </c:strCache>
            </c:strRef>
          </c:cat>
          <c:val>
            <c:numRef>
              <c:f>'Average days to close'!$B$6:$B$11</c:f>
              <c:numCache>
                <c:formatCode>General</c:formatCode>
                <c:ptCount val="6"/>
                <c:pt idx="0">
                  <c:v>31</c:v>
                </c:pt>
                <c:pt idx="1">
                  <c:v>29</c:v>
                </c:pt>
                <c:pt idx="2">
                  <c:v>30</c:v>
                </c:pt>
                <c:pt idx="3">
                  <c:v>34</c:v>
                </c:pt>
                <c:pt idx="4">
                  <c:v>33</c:v>
                </c:pt>
                <c:pt idx="5">
                  <c:v>29</c:v>
                </c:pt>
              </c:numCache>
            </c:numRef>
          </c:val>
          <c:smooth val="0"/>
          <c:extLst>
            <c:ext xmlns:c16="http://schemas.microsoft.com/office/drawing/2014/chart" uri="{C3380CC4-5D6E-409C-BE32-E72D297353CC}">
              <c16:uniqueId val="{00000000-7693-411E-9A9B-6F81EB7852B9}"/>
            </c:ext>
          </c:extLst>
        </c:ser>
        <c:dLbls>
          <c:showLegendKey val="0"/>
          <c:showVal val="0"/>
          <c:showCatName val="0"/>
          <c:showSerName val="0"/>
          <c:showPercent val="0"/>
          <c:showBubbleSize val="0"/>
        </c:dLbls>
        <c:marker val="1"/>
        <c:smooth val="0"/>
        <c:axId val="457047039"/>
        <c:axId val="457047519"/>
      </c:lineChart>
      <c:catAx>
        <c:axId val="4570470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7047519"/>
        <c:crosses val="autoZero"/>
        <c:auto val="1"/>
        <c:lblAlgn val="ctr"/>
        <c:lblOffset val="100"/>
        <c:noMultiLvlLbl val="0"/>
      </c:catAx>
      <c:valAx>
        <c:axId val="45704751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7047039"/>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8">
  <a:schemeClr val="accent5"/>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330" kern="1200"/>
  </cs:chartArea>
  <cs:dataLabel>
    <cs:lnRef idx="0"/>
    <cs:fillRef idx="0"/>
    <cs:effectRef idx="0"/>
    <cs:fontRef idx="minor">
      <a:schemeClr val="lt1"/>
    </cs:fontRef>
    <cs:spPr/>
    <cs:defRPr sz="133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33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11.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000" kern="1200"/>
  </cs:chartArea>
  <cs:dataLabel>
    <cs:lnRef idx="0"/>
    <cs:fillRef idx="0"/>
    <cs:effectRef idx="0"/>
    <cs:fontRef idx="minor">
      <a:schemeClr val="lt1"/>
    </cs:fontRef>
    <cs:spPr/>
    <cs:defRPr sz="10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0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12.xml><?xml version="1.0" encoding="utf-8"?>
<cs:chartStyle xmlns:cs="http://schemas.microsoft.com/office/drawing/2012/chartStyle" xmlns:a="http://schemas.openxmlformats.org/drawingml/2006/main" id="293">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bg1"/>
    </cs:fontRef>
    <cs:spPr>
      <a:solidFill>
        <a:schemeClr val="tx1">
          <a:lumMod val="50000"/>
          <a:lumOff val="50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
  <cs:dataPoint3D>
    <cs:lnRef idx="0"/>
    <cs:fillRef idx="0">
      <cs:styleClr val="auto"/>
    </cs:fillRef>
    <cs:effectRef idx="0"/>
    <cs:fontRef idx="minor">
      <a:schemeClr val="tx1"/>
    </cs:fontRef>
    <cs:spPr>
      <a:gradFill>
        <a:gsLst>
          <a:gs pos="100000">
            <a:schemeClr val="phClr">
              <a:alpha val="0"/>
            </a:schemeClr>
          </a:gs>
          <a:gs pos="50000">
            <a:schemeClr val="phClr"/>
          </a:gs>
        </a:gsLst>
        <a:lin ang="5400000" scaled="0"/>
      </a:gradFill>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tx1">
            <a:lumMod val="5000"/>
            <a:lumOff val="9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8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13.xml><?xml version="1.0" encoding="utf-8"?>
<cs:chartStyle xmlns:cs="http://schemas.microsoft.com/office/drawing/2012/chartStyle" xmlns:a="http://schemas.openxmlformats.org/drawingml/2006/main" id="352">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4" Type="http://schemas.openxmlformats.org/officeDocument/2006/relationships/image" Target="../media/image14.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4" Type="http://schemas.openxmlformats.org/officeDocument/2006/relationships/image" Target="../media/image1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CB81A5-91B0-40F2-BAEE-DFAF8BCFE0C7}"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GB"/>
        </a:p>
      </dgm:t>
    </dgm:pt>
    <dgm:pt modelId="{A234D1E4-870D-4C0F-95CE-D75C5CD14EC0}">
      <dgm:prSet phldrT="[Text]"/>
      <dgm:spPr>
        <a:solidFill>
          <a:srgbClr val="9E4ECA"/>
        </a:solidFill>
      </dgm:spPr>
      <dgm:t>
        <a:bodyPr/>
        <a:lstStyle/>
        <a:p>
          <a:pPr algn="ctr"/>
          <a:r>
            <a:rPr lang="en-GB" b="1" dirty="0"/>
            <a:t>Section 1: </a:t>
          </a:r>
          <a:r>
            <a:rPr lang="en-GB" dirty="0"/>
            <a:t>Updates against all Escalation areas with Welsh Government</a:t>
          </a:r>
        </a:p>
      </dgm:t>
    </dgm:pt>
    <dgm:pt modelId="{9DA472F7-1664-40F6-B438-D62D6F3C09E2}" type="parTrans" cxnId="{37826977-176F-40AD-8268-9564D1BE12FB}">
      <dgm:prSet/>
      <dgm:spPr/>
      <dgm:t>
        <a:bodyPr/>
        <a:lstStyle/>
        <a:p>
          <a:endParaRPr lang="en-GB"/>
        </a:p>
      </dgm:t>
    </dgm:pt>
    <dgm:pt modelId="{1ABC5F00-1D96-42C0-984F-5B39B031A9E7}" type="sibTrans" cxnId="{37826977-176F-40AD-8268-9564D1BE12FB}">
      <dgm:prSet/>
      <dgm:spPr/>
      <dgm:t>
        <a:bodyPr/>
        <a:lstStyle/>
        <a:p>
          <a:endParaRPr lang="en-GB"/>
        </a:p>
      </dgm:t>
    </dgm:pt>
    <dgm:pt modelId="{0986C25D-ACCD-455E-9E7A-A6DDC2F8DBD8}">
      <dgm:prSet phldrT="[Text]"/>
      <dgm:spPr>
        <a:solidFill>
          <a:schemeClr val="accent5">
            <a:lumMod val="60000"/>
            <a:lumOff val="40000"/>
          </a:schemeClr>
        </a:solidFill>
      </dgm:spPr>
      <dgm:t>
        <a:bodyPr/>
        <a:lstStyle/>
        <a:p>
          <a:pPr algn="ctr"/>
          <a:endParaRPr lang="en-GB" b="1" dirty="0"/>
        </a:p>
        <a:p>
          <a:pPr algn="ctr"/>
          <a:r>
            <a:rPr lang="en-GB" b="1" dirty="0"/>
            <a:t>Section 2</a:t>
          </a:r>
          <a:r>
            <a:rPr lang="en-GB" dirty="0"/>
            <a:t>: Performance against the Health Board’s Strategic Objectives</a:t>
          </a:r>
        </a:p>
      </dgm:t>
    </dgm:pt>
    <dgm:pt modelId="{96609BE5-B92D-4F92-8CB8-8D3C5BC1E3F5}" type="parTrans" cxnId="{5E297324-D474-424C-A20B-E2E9AEF18465}">
      <dgm:prSet/>
      <dgm:spPr/>
      <dgm:t>
        <a:bodyPr/>
        <a:lstStyle/>
        <a:p>
          <a:endParaRPr lang="en-GB"/>
        </a:p>
      </dgm:t>
    </dgm:pt>
    <dgm:pt modelId="{031278E4-47D8-40CC-8E9A-D8788D8D1381}" type="sibTrans" cxnId="{5E297324-D474-424C-A20B-E2E9AEF18465}">
      <dgm:prSet/>
      <dgm:spPr/>
      <dgm:t>
        <a:bodyPr/>
        <a:lstStyle/>
        <a:p>
          <a:endParaRPr lang="en-GB"/>
        </a:p>
      </dgm:t>
    </dgm:pt>
    <dgm:pt modelId="{FB9320CF-4C4C-46C8-9228-ECCB91AA990D}">
      <dgm:prSet/>
      <dgm:spPr>
        <a:solidFill>
          <a:schemeClr val="accent5">
            <a:lumMod val="60000"/>
            <a:lumOff val="40000"/>
          </a:schemeClr>
        </a:solidFill>
      </dgm:spPr>
      <dgm:t>
        <a:bodyPr/>
        <a:lstStyle/>
        <a:p>
          <a:pPr algn="l"/>
          <a:endParaRPr lang="en-GB" dirty="0"/>
        </a:p>
      </dgm:t>
    </dgm:pt>
    <dgm:pt modelId="{DCA3AF48-331A-4004-B0C9-0B02D352FEB4}" type="parTrans" cxnId="{67CF27F7-EB08-4567-A68B-EDF885977A72}">
      <dgm:prSet/>
      <dgm:spPr/>
      <dgm:t>
        <a:bodyPr/>
        <a:lstStyle/>
        <a:p>
          <a:endParaRPr lang="en-GB"/>
        </a:p>
      </dgm:t>
    </dgm:pt>
    <dgm:pt modelId="{1BD6215B-30CC-4468-AC86-462C69F0E2BC}" type="sibTrans" cxnId="{67CF27F7-EB08-4567-A68B-EDF885977A72}">
      <dgm:prSet/>
      <dgm:spPr/>
      <dgm:t>
        <a:bodyPr/>
        <a:lstStyle/>
        <a:p>
          <a:endParaRPr lang="en-GB"/>
        </a:p>
      </dgm:t>
    </dgm:pt>
    <dgm:pt modelId="{FEFE71CE-EB5C-4199-8D48-4A7544A10A1A}" type="pres">
      <dgm:prSet presAssocID="{6CCB81A5-91B0-40F2-BAEE-DFAF8BCFE0C7}" presName="linearFlow" presStyleCnt="0">
        <dgm:presLayoutVars>
          <dgm:dir/>
          <dgm:resizeHandles val="exact"/>
        </dgm:presLayoutVars>
      </dgm:prSet>
      <dgm:spPr/>
    </dgm:pt>
    <dgm:pt modelId="{18DB83F6-6A68-46FF-AC90-5333A3AE1AD8}" type="pres">
      <dgm:prSet presAssocID="{A234D1E4-870D-4C0F-95CE-D75C5CD14EC0}" presName="composite" presStyleCnt="0"/>
      <dgm:spPr/>
    </dgm:pt>
    <dgm:pt modelId="{F9E476B7-A246-4EEE-9E1A-6E631012DA9E}" type="pres">
      <dgm:prSet presAssocID="{A234D1E4-870D-4C0F-95CE-D75C5CD14EC0}" presName="imgShp" presStyleLbl="fgImgPlace1" presStyleIdx="0" presStyleCnt="2"/>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hecklist with solid fill"/>
        </a:ext>
      </dgm:extLst>
    </dgm:pt>
    <dgm:pt modelId="{2094783E-7C65-48B5-8ADA-5899B25B8974}" type="pres">
      <dgm:prSet presAssocID="{A234D1E4-870D-4C0F-95CE-D75C5CD14EC0}" presName="txShp" presStyleLbl="node1" presStyleIdx="0" presStyleCnt="2" custLinFactNeighborX="8345" custLinFactNeighborY="639">
        <dgm:presLayoutVars>
          <dgm:bulletEnabled val="1"/>
        </dgm:presLayoutVars>
      </dgm:prSet>
      <dgm:spPr/>
    </dgm:pt>
    <dgm:pt modelId="{D2E4F8DB-AD73-40B6-8430-D102E20CDADF}" type="pres">
      <dgm:prSet presAssocID="{1ABC5F00-1D96-42C0-984F-5B39B031A9E7}" presName="spacing" presStyleCnt="0"/>
      <dgm:spPr/>
    </dgm:pt>
    <dgm:pt modelId="{C72CFC3C-1B6E-449F-9600-CB2C06FA36D6}" type="pres">
      <dgm:prSet presAssocID="{0986C25D-ACCD-455E-9E7A-A6DDC2F8DBD8}" presName="composite" presStyleCnt="0"/>
      <dgm:spPr/>
    </dgm:pt>
    <dgm:pt modelId="{C0FBD90D-9B30-43B9-97E9-94BEF7DC7598}" type="pres">
      <dgm:prSet presAssocID="{0986C25D-ACCD-455E-9E7A-A6DDC2F8DBD8}" presName="imgShp" presStyleLbl="fgImgPlace1" presStyleIdx="1" presStyleCnt="2"/>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ar graph with upward trend with solid fill"/>
        </a:ext>
      </dgm:extLst>
    </dgm:pt>
    <dgm:pt modelId="{D2AFC09E-EE91-46FC-A104-32B60545D046}" type="pres">
      <dgm:prSet presAssocID="{0986C25D-ACCD-455E-9E7A-A6DDC2F8DBD8}" presName="txShp" presStyleLbl="node1" presStyleIdx="1" presStyleCnt="2" custLinFactNeighborX="9008" custLinFactNeighborY="-5786">
        <dgm:presLayoutVars>
          <dgm:bulletEnabled val="1"/>
        </dgm:presLayoutVars>
      </dgm:prSet>
      <dgm:spPr/>
    </dgm:pt>
  </dgm:ptLst>
  <dgm:cxnLst>
    <dgm:cxn modelId="{5E297324-D474-424C-A20B-E2E9AEF18465}" srcId="{6CCB81A5-91B0-40F2-BAEE-DFAF8BCFE0C7}" destId="{0986C25D-ACCD-455E-9E7A-A6DDC2F8DBD8}" srcOrd="1" destOrd="0" parTransId="{96609BE5-B92D-4F92-8CB8-8D3C5BC1E3F5}" sibTransId="{031278E4-47D8-40CC-8E9A-D8788D8D1381}"/>
    <dgm:cxn modelId="{66CE8366-BAAE-470E-A092-92D8DA48C2C7}" type="presOf" srcId="{6CCB81A5-91B0-40F2-BAEE-DFAF8BCFE0C7}" destId="{FEFE71CE-EB5C-4199-8D48-4A7544A10A1A}" srcOrd="0" destOrd="0" presId="urn:microsoft.com/office/officeart/2005/8/layout/vList3"/>
    <dgm:cxn modelId="{38B7266C-DE8F-43AB-9200-640B1382F0D0}" type="presOf" srcId="{0986C25D-ACCD-455E-9E7A-A6DDC2F8DBD8}" destId="{D2AFC09E-EE91-46FC-A104-32B60545D046}" srcOrd="0" destOrd="0" presId="urn:microsoft.com/office/officeart/2005/8/layout/vList3"/>
    <dgm:cxn modelId="{37826977-176F-40AD-8268-9564D1BE12FB}" srcId="{6CCB81A5-91B0-40F2-BAEE-DFAF8BCFE0C7}" destId="{A234D1E4-870D-4C0F-95CE-D75C5CD14EC0}" srcOrd="0" destOrd="0" parTransId="{9DA472F7-1664-40F6-B438-D62D6F3C09E2}" sibTransId="{1ABC5F00-1D96-42C0-984F-5B39B031A9E7}"/>
    <dgm:cxn modelId="{B5D6A3C8-EDDE-482E-B402-8596C2E4D51F}" type="presOf" srcId="{FB9320CF-4C4C-46C8-9228-ECCB91AA990D}" destId="{D2AFC09E-EE91-46FC-A104-32B60545D046}" srcOrd="0" destOrd="1" presId="urn:microsoft.com/office/officeart/2005/8/layout/vList3"/>
    <dgm:cxn modelId="{149C4ADC-DD30-48BD-8E18-57A2B525BED9}" type="presOf" srcId="{A234D1E4-870D-4C0F-95CE-D75C5CD14EC0}" destId="{2094783E-7C65-48B5-8ADA-5899B25B8974}" srcOrd="0" destOrd="0" presId="urn:microsoft.com/office/officeart/2005/8/layout/vList3"/>
    <dgm:cxn modelId="{67CF27F7-EB08-4567-A68B-EDF885977A72}" srcId="{0986C25D-ACCD-455E-9E7A-A6DDC2F8DBD8}" destId="{FB9320CF-4C4C-46C8-9228-ECCB91AA990D}" srcOrd="0" destOrd="0" parTransId="{DCA3AF48-331A-4004-B0C9-0B02D352FEB4}" sibTransId="{1BD6215B-30CC-4468-AC86-462C69F0E2BC}"/>
    <dgm:cxn modelId="{8F37962A-363B-403F-8436-894FBB8926A7}" type="presParOf" srcId="{FEFE71CE-EB5C-4199-8D48-4A7544A10A1A}" destId="{18DB83F6-6A68-46FF-AC90-5333A3AE1AD8}" srcOrd="0" destOrd="0" presId="urn:microsoft.com/office/officeart/2005/8/layout/vList3"/>
    <dgm:cxn modelId="{E8A452AA-BEB8-4ABB-B701-78B024B44AD0}" type="presParOf" srcId="{18DB83F6-6A68-46FF-AC90-5333A3AE1AD8}" destId="{F9E476B7-A246-4EEE-9E1A-6E631012DA9E}" srcOrd="0" destOrd="0" presId="urn:microsoft.com/office/officeart/2005/8/layout/vList3"/>
    <dgm:cxn modelId="{65249FB1-8416-44EB-989B-5722279B4A79}" type="presParOf" srcId="{18DB83F6-6A68-46FF-AC90-5333A3AE1AD8}" destId="{2094783E-7C65-48B5-8ADA-5899B25B8974}" srcOrd="1" destOrd="0" presId="urn:microsoft.com/office/officeart/2005/8/layout/vList3"/>
    <dgm:cxn modelId="{110981BC-0F5E-44FF-92B1-02494AC8C4DD}" type="presParOf" srcId="{FEFE71CE-EB5C-4199-8D48-4A7544A10A1A}" destId="{D2E4F8DB-AD73-40B6-8430-D102E20CDADF}" srcOrd="1" destOrd="0" presId="urn:microsoft.com/office/officeart/2005/8/layout/vList3"/>
    <dgm:cxn modelId="{6C1C195C-0C7F-4F21-87E2-640BAFD80EB2}" type="presParOf" srcId="{FEFE71CE-EB5C-4199-8D48-4A7544A10A1A}" destId="{C72CFC3C-1B6E-449F-9600-CB2C06FA36D6}" srcOrd="2" destOrd="0" presId="urn:microsoft.com/office/officeart/2005/8/layout/vList3"/>
    <dgm:cxn modelId="{CFA8043F-1D4F-4D3A-AA82-99D34F7EB314}" type="presParOf" srcId="{C72CFC3C-1B6E-449F-9600-CB2C06FA36D6}" destId="{C0FBD90D-9B30-43B9-97E9-94BEF7DC7598}" srcOrd="0" destOrd="0" presId="urn:microsoft.com/office/officeart/2005/8/layout/vList3"/>
    <dgm:cxn modelId="{746B31CC-D077-48F2-8109-78CDA3A20290}" type="presParOf" srcId="{C72CFC3C-1B6E-449F-9600-CB2C06FA36D6}" destId="{D2AFC09E-EE91-46FC-A104-32B60545D046}"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4783E-7C65-48B5-8ADA-5899B25B8974}">
      <dsp:nvSpPr>
        <dsp:cNvPr id="0" name=""/>
        <dsp:cNvSpPr/>
      </dsp:nvSpPr>
      <dsp:spPr>
        <a:xfrm rot="10800000">
          <a:off x="4737166" y="26196"/>
          <a:ext cx="11502771" cy="3519784"/>
        </a:xfrm>
        <a:prstGeom prst="homePlate">
          <a:avLst/>
        </a:prstGeom>
        <a:solidFill>
          <a:srgbClr val="9E4EC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52127" tIns="182880" rIns="341376" bIns="182880" numCol="1" spcCol="1270" anchor="ctr" anchorCtr="0">
          <a:noAutofit/>
        </a:bodyPr>
        <a:lstStyle/>
        <a:p>
          <a:pPr marL="0" lvl="0" indent="0" algn="ctr" defTabSz="2133600">
            <a:lnSpc>
              <a:spcPct val="90000"/>
            </a:lnSpc>
            <a:spcBef>
              <a:spcPct val="0"/>
            </a:spcBef>
            <a:spcAft>
              <a:spcPct val="35000"/>
            </a:spcAft>
            <a:buNone/>
          </a:pPr>
          <a:r>
            <a:rPr lang="en-GB" sz="4800" b="1" kern="1200" dirty="0"/>
            <a:t>Section 1: </a:t>
          </a:r>
          <a:r>
            <a:rPr lang="en-GB" sz="4800" kern="1200" dirty="0"/>
            <a:t>Updates against all Escalation areas with Welsh Government</a:t>
          </a:r>
        </a:p>
      </dsp:txBody>
      <dsp:txXfrm rot="10800000">
        <a:off x="5617112" y="26196"/>
        <a:ext cx="10622825" cy="3519784"/>
      </dsp:txXfrm>
    </dsp:sp>
    <dsp:sp modelId="{F9E476B7-A246-4EEE-9E1A-6E631012DA9E}">
      <dsp:nvSpPr>
        <dsp:cNvPr id="0" name=""/>
        <dsp:cNvSpPr/>
      </dsp:nvSpPr>
      <dsp:spPr>
        <a:xfrm>
          <a:off x="2017368" y="3705"/>
          <a:ext cx="3519784" cy="3519784"/>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2AFC09E-EE91-46FC-A104-32B60545D046}">
      <dsp:nvSpPr>
        <dsp:cNvPr id="0" name=""/>
        <dsp:cNvSpPr/>
      </dsp:nvSpPr>
      <dsp:spPr>
        <a:xfrm rot="10800000">
          <a:off x="4813430" y="4370516"/>
          <a:ext cx="11502771" cy="3519784"/>
        </a:xfrm>
        <a:prstGeom prst="homePlate">
          <a:avLst/>
        </a:prstGeom>
        <a:solidFill>
          <a:schemeClr val="accent5">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52127" tIns="182880" rIns="341376" bIns="182880" numCol="1" spcCol="1270" anchor="t" anchorCtr="0">
          <a:noAutofit/>
        </a:bodyPr>
        <a:lstStyle/>
        <a:p>
          <a:pPr marL="0" lvl="0" indent="0" algn="ctr" defTabSz="2133600">
            <a:lnSpc>
              <a:spcPct val="90000"/>
            </a:lnSpc>
            <a:spcBef>
              <a:spcPct val="0"/>
            </a:spcBef>
            <a:spcAft>
              <a:spcPct val="35000"/>
            </a:spcAft>
            <a:buNone/>
          </a:pPr>
          <a:endParaRPr lang="en-GB" sz="4800" b="1" kern="1200" dirty="0"/>
        </a:p>
        <a:p>
          <a:pPr marL="0" lvl="0" indent="0" algn="ctr" defTabSz="2133600">
            <a:lnSpc>
              <a:spcPct val="90000"/>
            </a:lnSpc>
            <a:spcBef>
              <a:spcPct val="0"/>
            </a:spcBef>
            <a:spcAft>
              <a:spcPct val="35000"/>
            </a:spcAft>
            <a:buNone/>
          </a:pPr>
          <a:r>
            <a:rPr lang="en-GB" sz="4800" b="1" kern="1200" dirty="0"/>
            <a:t>Section 2</a:t>
          </a:r>
          <a:r>
            <a:rPr lang="en-GB" sz="4800" kern="1200" dirty="0"/>
            <a:t>: Performance against the Health Board’s Strategic Objectives</a:t>
          </a:r>
        </a:p>
        <a:p>
          <a:pPr marL="285750" lvl="1" indent="-285750" algn="l" defTabSz="1644650">
            <a:lnSpc>
              <a:spcPct val="90000"/>
            </a:lnSpc>
            <a:spcBef>
              <a:spcPct val="0"/>
            </a:spcBef>
            <a:spcAft>
              <a:spcPct val="15000"/>
            </a:spcAft>
            <a:buChar char="•"/>
          </a:pPr>
          <a:endParaRPr lang="en-GB" sz="3700" kern="1200" dirty="0"/>
        </a:p>
      </dsp:txBody>
      <dsp:txXfrm rot="10800000">
        <a:off x="5693376" y="4370516"/>
        <a:ext cx="10622825" cy="3519784"/>
      </dsp:txXfrm>
    </dsp:sp>
    <dsp:sp modelId="{C0FBD90D-9B30-43B9-97E9-94BEF7DC7598}">
      <dsp:nvSpPr>
        <dsp:cNvPr id="0" name=""/>
        <dsp:cNvSpPr/>
      </dsp:nvSpPr>
      <dsp:spPr>
        <a:xfrm>
          <a:off x="2017368" y="4574171"/>
          <a:ext cx="3519784" cy="3519784"/>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0.01833</cdr:x>
      <cdr:y>0.30972</cdr:y>
    </cdr:from>
    <cdr:to>
      <cdr:x>0.03</cdr:x>
      <cdr:y>0.73194</cdr:y>
    </cdr:to>
    <cdr:sp macro="" textlink="">
      <cdr:nvSpPr>
        <cdr:cNvPr id="2" name="TextBox 1">
          <a:extLst xmlns:a="http://schemas.openxmlformats.org/drawingml/2006/main">
            <a:ext uri="{FF2B5EF4-FFF2-40B4-BE49-F238E27FC236}">
              <a16:creationId xmlns:a16="http://schemas.microsoft.com/office/drawing/2014/main" id="{EC14052C-9C58-8DA6-0E2A-9C42E0C7C2DB}"/>
            </a:ext>
          </a:extLst>
        </cdr:cNvPr>
        <cdr:cNvSpPr txBox="1"/>
      </cdr:nvSpPr>
      <cdr:spPr>
        <a:xfrm xmlns:a="http://schemas.openxmlformats.org/drawingml/2006/main">
          <a:off x="83820" y="849630"/>
          <a:ext cx="53340" cy="115824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kern="120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1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28/01/2026</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28/01/2026</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80A04D-F516-ED81-4F98-D17A76076E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7F9049-5B5F-E7EB-EC76-ACB7B37D258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2CC17986-ECC9-9B5A-D8B3-356D02BB176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7262DE8-A38A-DCC7-EA70-CC322A9CCC2D}"/>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817241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37</a:t>
            </a:fld>
            <a:endParaRPr lang="pt-BR"/>
          </a:p>
        </p:txBody>
      </p:sp>
    </p:spTree>
    <p:extLst>
      <p:ext uri="{BB962C8B-B14F-4D97-AF65-F5344CB8AC3E}">
        <p14:creationId xmlns:p14="http://schemas.microsoft.com/office/powerpoint/2010/main" val="32212410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46AEFB-0653-4324-91FD-C86045907DC2}"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507650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40</a:t>
            </a:fld>
            <a:endParaRPr lang="pt-BR"/>
          </a:p>
        </p:txBody>
      </p:sp>
    </p:spTree>
    <p:extLst>
      <p:ext uri="{BB962C8B-B14F-4D97-AF65-F5344CB8AC3E}">
        <p14:creationId xmlns:p14="http://schemas.microsoft.com/office/powerpoint/2010/main" val="26183657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2BAC2-554B-000F-1C13-380728FD4D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1491C5-DB70-527F-E41A-E5A08453998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FEDC2E28-4EB8-F0E1-6845-5143DA23D80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492F457-101B-DFDB-45CF-D2A5E461421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00544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E99A1-211D-92D7-5E9B-0CCB117133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8EF7D6-E710-4BBB-D723-E9AE9C09852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F679083-9DB6-1CD4-61B9-2AF5AFEB513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51438EE-EC7A-F78E-F7BC-A78E71FEC80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85678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218E61-EADB-7F9E-65B2-7F5FA144DF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967B93-CA46-7E82-3A04-60D221F49B8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F188680-9EE3-BAFB-C501-9A239EEAFF4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D4621D9-61D0-68D6-20E5-F82B920C8501}"/>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19723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D531B6-C296-6073-EE37-5D16E7D4AC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61278E-4451-81F4-0098-0F1B49B62F8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89305BA-8624-E708-586A-ACF4EA556A4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F96C64C-0C58-6D49-3EE6-7FDC30AF3B2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00942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1FD86F-BA81-799F-7FB4-D2379CABFF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096422-694D-A694-D6FC-9B8AB05CC9A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4099234-216B-199F-7215-7352CB44ACD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448078D-51A7-F63D-637C-407291EA9DA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43818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F8C49A-5A58-631D-B35D-E2B6D39154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93E272-C28D-562E-3F94-D2775F8CDC04}"/>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27DC5A6B-216A-827A-C2B9-D5B5347070B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DD18DC5-F941-9CB7-F90D-6766FA70B57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9883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12515756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52</a:t>
            </a:fld>
            <a:endParaRPr lang="pt-BR"/>
          </a:p>
        </p:txBody>
      </p:sp>
    </p:spTree>
    <p:extLst>
      <p:ext uri="{BB962C8B-B14F-4D97-AF65-F5344CB8AC3E}">
        <p14:creationId xmlns:p14="http://schemas.microsoft.com/office/powerpoint/2010/main" val="11397135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53</a:t>
            </a:fld>
            <a:endParaRPr lang="pt-BR"/>
          </a:p>
        </p:txBody>
      </p:sp>
    </p:spTree>
    <p:extLst>
      <p:ext uri="{BB962C8B-B14F-4D97-AF65-F5344CB8AC3E}">
        <p14:creationId xmlns:p14="http://schemas.microsoft.com/office/powerpoint/2010/main" val="3055689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827FAB-E63F-096C-FA83-AD9DD711F9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937627-B672-79C6-1608-4B507A7E1AB3}"/>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58C5E1A-3AD5-2713-9EB8-28EBFD4CDB6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A151C64-9541-3F79-3224-8480C419FC4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04672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0EB9C5-9D3E-BD76-DB1C-B5642EC732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EEEE0C-C022-913F-55A5-8D6C2DF32789}"/>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5E3CB4A-41F1-3D15-3401-8CA4F0272C5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37445D7-5E96-F7F9-50A8-CBA6E0385B5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77227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249ED7-B01E-5D50-14BE-6A3506333B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E5C9D4-ABAE-DB20-2209-AFBEABC3D7FD}"/>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316D2952-0BB0-FD93-D9B3-B57C91639E7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6636A57-EE4F-7DB1-25DB-A291FACEE1EC}"/>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59767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19</a:t>
            </a:fld>
            <a:endParaRPr lang="pt-BR"/>
          </a:p>
        </p:txBody>
      </p:sp>
    </p:spTree>
    <p:extLst>
      <p:ext uri="{BB962C8B-B14F-4D97-AF65-F5344CB8AC3E}">
        <p14:creationId xmlns:p14="http://schemas.microsoft.com/office/powerpoint/2010/main" val="3529540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27</a:t>
            </a:fld>
            <a:endParaRPr lang="pt-BR"/>
          </a:p>
        </p:txBody>
      </p:sp>
    </p:spTree>
    <p:extLst>
      <p:ext uri="{BB962C8B-B14F-4D97-AF65-F5344CB8AC3E}">
        <p14:creationId xmlns:p14="http://schemas.microsoft.com/office/powerpoint/2010/main" val="28312551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7E11C-42BC-CE84-B4F2-9CAC74C968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257F94-7232-DC81-ED4A-B773F8E4B5A2}"/>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F4991615-E595-BADD-3B45-4D442E6852E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FD49B8E-1107-EDDF-1965-898366A389F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4366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33</a:t>
            </a:fld>
            <a:endParaRPr lang="pt-BR"/>
          </a:p>
        </p:txBody>
      </p:sp>
    </p:spTree>
    <p:extLst>
      <p:ext uri="{BB962C8B-B14F-4D97-AF65-F5344CB8AC3E}">
        <p14:creationId xmlns:p14="http://schemas.microsoft.com/office/powerpoint/2010/main" val="41283924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9.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3.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116098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96329151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9079847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542949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28/01/2026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106369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28/01/2026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722207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28/01/2026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5604199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28/01/2026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793878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28/01/2026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479765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28/01/2026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568712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28/01/2026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209097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28/01/2026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6422156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28/01/2026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2037356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28/01/2026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296662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28/01/2026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648730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80" indent="0" algn="ctr">
              <a:buNone/>
              <a:defRPr sz="3298"/>
            </a:lvl2pPr>
            <a:lvl3pPr marL="1507958" indent="0" algn="ctr">
              <a:buNone/>
              <a:defRPr sz="2968"/>
            </a:lvl3pPr>
            <a:lvl4pPr marL="2261939" indent="0" algn="ctr">
              <a:buNone/>
              <a:defRPr sz="2639"/>
            </a:lvl4pPr>
            <a:lvl5pPr marL="3015917" indent="0" algn="ctr">
              <a:buNone/>
              <a:defRPr sz="2639"/>
            </a:lvl5pPr>
            <a:lvl6pPr marL="3769897" indent="0" algn="ctr">
              <a:buNone/>
              <a:defRPr sz="2639"/>
            </a:lvl6pPr>
            <a:lvl7pPr marL="4523875" indent="0" algn="ctr">
              <a:buNone/>
              <a:defRPr sz="2639"/>
            </a:lvl7pPr>
            <a:lvl8pPr marL="5277855" indent="0" algn="ctr">
              <a:buNone/>
              <a:defRPr sz="2639"/>
            </a:lvl8pPr>
            <a:lvl9pPr marL="6031834"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28/01/2026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834528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28/01/2026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9285003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7"/>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7"/>
            <a:ext cx="17341156" cy="2473919"/>
          </a:xfrm>
        </p:spPr>
        <p:txBody>
          <a:bodyPr/>
          <a:lstStyle>
            <a:lvl1pPr marL="0" indent="0">
              <a:buNone/>
              <a:defRPr sz="3958">
                <a:solidFill>
                  <a:schemeClr val="tx1">
                    <a:tint val="75000"/>
                  </a:schemeClr>
                </a:solidFill>
              </a:defRPr>
            </a:lvl1pPr>
            <a:lvl2pPr marL="753980" indent="0">
              <a:buNone/>
              <a:defRPr sz="3298">
                <a:solidFill>
                  <a:schemeClr val="tx1">
                    <a:tint val="75000"/>
                  </a:schemeClr>
                </a:solidFill>
              </a:defRPr>
            </a:lvl2pPr>
            <a:lvl3pPr marL="1507958" indent="0">
              <a:buNone/>
              <a:defRPr sz="2968">
                <a:solidFill>
                  <a:schemeClr val="tx1">
                    <a:tint val="75000"/>
                  </a:schemeClr>
                </a:solidFill>
              </a:defRPr>
            </a:lvl3pPr>
            <a:lvl4pPr marL="2261939" indent="0">
              <a:buNone/>
              <a:defRPr sz="2639">
                <a:solidFill>
                  <a:schemeClr val="tx1">
                    <a:tint val="75000"/>
                  </a:schemeClr>
                </a:solidFill>
              </a:defRPr>
            </a:lvl4pPr>
            <a:lvl5pPr marL="3015917" indent="0">
              <a:buNone/>
              <a:defRPr sz="2639">
                <a:solidFill>
                  <a:schemeClr val="tx1">
                    <a:tint val="75000"/>
                  </a:schemeClr>
                </a:solidFill>
              </a:defRPr>
            </a:lvl5pPr>
            <a:lvl6pPr marL="3769897" indent="0">
              <a:buNone/>
              <a:defRPr sz="2639">
                <a:solidFill>
                  <a:schemeClr val="tx1">
                    <a:tint val="75000"/>
                  </a:schemeClr>
                </a:solidFill>
              </a:defRPr>
            </a:lvl6pPr>
            <a:lvl7pPr marL="4523875" indent="0">
              <a:buNone/>
              <a:defRPr sz="2639">
                <a:solidFill>
                  <a:schemeClr val="tx1">
                    <a:tint val="75000"/>
                  </a:schemeClr>
                </a:solidFill>
              </a:defRPr>
            </a:lvl7pPr>
            <a:lvl8pPr marL="5277855" indent="0">
              <a:buNone/>
              <a:defRPr sz="2639">
                <a:solidFill>
                  <a:schemeClr val="tx1">
                    <a:tint val="75000"/>
                  </a:schemeClr>
                </a:solidFill>
              </a:defRPr>
            </a:lvl8pPr>
            <a:lvl9pPr marL="6031834"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28/01/2026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8760719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28/01/2026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6164541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20"/>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28/01/2026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26932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28/01/2026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874074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28/01/2026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27734422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9"/>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28/01/2026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940796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9"/>
            <a:ext cx="10178505" cy="8036969"/>
          </a:xfrm>
        </p:spPr>
        <p:txBody>
          <a:bodyPr/>
          <a:lstStyle>
            <a:lvl1pPr marL="0" indent="0">
              <a:buNone/>
              <a:defRPr sz="5277"/>
            </a:lvl1pPr>
            <a:lvl2pPr marL="753980" indent="0">
              <a:buNone/>
              <a:defRPr sz="4617"/>
            </a:lvl2pPr>
            <a:lvl3pPr marL="1507958" indent="0">
              <a:buNone/>
              <a:defRPr sz="3958"/>
            </a:lvl3pPr>
            <a:lvl4pPr marL="2261939" indent="0">
              <a:buNone/>
              <a:defRPr sz="3298"/>
            </a:lvl4pPr>
            <a:lvl5pPr marL="3015917" indent="0">
              <a:buNone/>
              <a:defRPr sz="3298"/>
            </a:lvl5pPr>
            <a:lvl6pPr marL="3769897" indent="0">
              <a:buNone/>
              <a:defRPr sz="3298"/>
            </a:lvl6pPr>
            <a:lvl7pPr marL="4523875" indent="0">
              <a:buNone/>
              <a:defRPr sz="3298"/>
            </a:lvl7pPr>
            <a:lvl8pPr marL="5277855" indent="0">
              <a:buNone/>
              <a:defRPr sz="3298"/>
            </a:lvl8pPr>
            <a:lvl9pPr marL="6031834" indent="0">
              <a:buNone/>
              <a:defRPr sz="3298"/>
            </a:lvl9pPr>
          </a:lstStyle>
          <a:p>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28/01/2026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631312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28/01/2026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31155380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28/01/2026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1724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Cover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424BA-8B5F-BCB5-D819-AA5D61D2B23C}"/>
              </a:ext>
            </a:extLst>
          </p:cNvPr>
          <p:cNvSpPr>
            <a:spLocks noGrp="1"/>
          </p:cNvSpPr>
          <p:nvPr>
            <p:ph type="ctrTitle"/>
          </p:nvPr>
        </p:nvSpPr>
        <p:spPr>
          <a:xfrm>
            <a:off x="2513211" y="4178177"/>
            <a:ext cx="15079266" cy="3133633"/>
          </a:xfrm>
        </p:spPr>
        <p:txBody>
          <a:bodyPr anchor="b"/>
          <a:lstStyle>
            <a:lvl1pPr algn="ctr">
              <a:defRPr sz="9895">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2498F876-8D23-C4F8-2AC4-2F833E8DFA0E}"/>
              </a:ext>
            </a:extLst>
          </p:cNvPr>
          <p:cNvSpPr>
            <a:spLocks noGrp="1"/>
          </p:cNvSpPr>
          <p:nvPr>
            <p:ph type="subTitle" idx="1"/>
          </p:nvPr>
        </p:nvSpPr>
        <p:spPr>
          <a:xfrm>
            <a:off x="2513211" y="7447942"/>
            <a:ext cx="15079266" cy="1489587"/>
          </a:xfrm>
        </p:spPr>
        <p:txBody>
          <a:bodyPr/>
          <a:lstStyle>
            <a:lvl1pPr marL="0" indent="0" algn="ctr">
              <a:buNone/>
              <a:defRPr sz="3958">
                <a:solidFill>
                  <a:schemeClr val="bg1"/>
                </a:solidFill>
              </a:defRPr>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dirty="0"/>
              <a:t>Click to edit Master subtitle style</a:t>
            </a:r>
            <a:endParaRPr lang="en-GB" dirty="0"/>
          </a:p>
        </p:txBody>
      </p:sp>
      <p:pic>
        <p:nvPicPr>
          <p:cNvPr id="8" name="Picture 7" descr="Text&#10;&#10;Description automatically generated">
            <a:extLst>
              <a:ext uri="{FF2B5EF4-FFF2-40B4-BE49-F238E27FC236}">
                <a16:creationId xmlns:a16="http://schemas.microsoft.com/office/drawing/2014/main" id="{124AB827-6F30-98D9-8515-0754654598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79622" y="565468"/>
            <a:ext cx="12452469" cy="2957080"/>
          </a:xfrm>
          <a:prstGeom prst="rect">
            <a:avLst/>
          </a:prstGeom>
        </p:spPr>
      </p:pic>
    </p:spTree>
    <p:extLst>
      <p:ext uri="{BB962C8B-B14F-4D97-AF65-F5344CB8AC3E}">
        <p14:creationId xmlns:p14="http://schemas.microsoft.com/office/powerpoint/2010/main" val="210227118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3F174-2B9D-1E35-5A83-955058D7E6B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E3FC60-EB28-55E1-F92F-EC460CF65B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B7AF451A-3556-A1C0-EB4B-FBCEA87C5C2D}"/>
              </a:ext>
            </a:extLst>
          </p:cNvPr>
          <p:cNvSpPr>
            <a:spLocks noGrp="1"/>
          </p:cNvSpPr>
          <p:nvPr>
            <p:ph type="sldNum" sz="quarter" idx="12"/>
          </p:nvPr>
        </p:nvSpPr>
        <p:spPr>
          <a:xfrm>
            <a:off x="18461122" y="10406173"/>
            <a:ext cx="1257824" cy="602118"/>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57470054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23F14-93B3-08BD-571F-586A5A3ACD6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1C2F75A-A5DF-B3C8-0A4C-636B24B0EDEB}"/>
              </a:ext>
            </a:extLst>
          </p:cNvPr>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AFA38468-A6F6-2B8B-EB0D-2F7E8559FCDA}"/>
              </a:ext>
            </a:extLst>
          </p:cNvPr>
          <p:cNvSpPr>
            <a:spLocks noGrp="1"/>
          </p:cNvSpPr>
          <p:nvPr>
            <p:ph type="sldNum" sz="quarter" idx="12"/>
          </p:nvPr>
        </p:nvSpPr>
        <p:spPr>
          <a:xfrm>
            <a:off x="18712950" y="10434971"/>
            <a:ext cx="103146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01803181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9B1DF-59C9-2B8C-4C7C-E2052274DF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E151983-7002-636C-4D7C-A3D41E7C9A03}"/>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B0E3599-4A02-D96C-C1A6-89E5F002744F}"/>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80D3DB69-4620-C4C0-B1EF-623319F0FC4C}"/>
              </a:ext>
            </a:extLst>
          </p:cNvPr>
          <p:cNvSpPr>
            <a:spLocks noGrp="1"/>
          </p:cNvSpPr>
          <p:nvPr>
            <p:ph type="sldNum" sz="quarter" idx="12"/>
          </p:nvPr>
        </p:nvSpPr>
        <p:spPr>
          <a:xfrm>
            <a:off x="18723423" y="10408792"/>
            <a:ext cx="113094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43807387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23131-6AF1-01B3-CDFF-6A978FF1AA08}"/>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CE3ED76-2A3F-D322-A519-7F8EB68F8B16}"/>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02B1F82C-3143-8AE9-CD56-77525B5BACE3}"/>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87BFB4F-2E83-A643-A653-CCD6A2B57594}"/>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D956472F-0E1A-FDFF-ADFA-28BEF7F1317E}"/>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a:extLst>
              <a:ext uri="{FF2B5EF4-FFF2-40B4-BE49-F238E27FC236}">
                <a16:creationId xmlns:a16="http://schemas.microsoft.com/office/drawing/2014/main" id="{8999BE3E-F91E-2986-701E-71023E3CFBD2}"/>
              </a:ext>
            </a:extLst>
          </p:cNvPr>
          <p:cNvSpPr>
            <a:spLocks noGrp="1"/>
          </p:cNvSpPr>
          <p:nvPr>
            <p:ph type="sldNum" sz="quarter" idx="12"/>
          </p:nvPr>
        </p:nvSpPr>
        <p:spPr>
          <a:xfrm>
            <a:off x="18726041" y="10406173"/>
            <a:ext cx="108120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82958394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E589B-11BE-A445-1CBC-AA238ED298E6}"/>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62A099FA-09E8-74A6-4D66-B011FAC585C2}"/>
              </a:ext>
            </a:extLst>
          </p:cNvPr>
          <p:cNvSpPr>
            <a:spLocks noGrp="1"/>
          </p:cNvSpPr>
          <p:nvPr>
            <p:ph type="sldNum" sz="quarter" idx="12"/>
          </p:nvPr>
        </p:nvSpPr>
        <p:spPr>
          <a:xfrm>
            <a:off x="18723422" y="10406173"/>
            <a:ext cx="1083821"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18474141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68B3645-4DD2-49F2-F9B0-EA8EBF72AB1F}"/>
              </a:ext>
            </a:extLst>
          </p:cNvPr>
          <p:cNvSpPr>
            <a:spLocks noGrp="1"/>
          </p:cNvSpPr>
          <p:nvPr>
            <p:ph type="sldNum" sz="quarter" idx="12"/>
          </p:nvPr>
        </p:nvSpPr>
        <p:spPr>
          <a:xfrm>
            <a:off x="18786253" y="1041926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67061608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90D46-BA4C-9A5C-B218-74AF51EF0F59}"/>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6331063-AA51-D81C-C4ED-7E07303362D5}"/>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5032455-2A10-18B5-F7E4-B31A85049D25}"/>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61DC1C7A-D602-FE95-2C39-EB5F68E17A8F}"/>
              </a:ext>
            </a:extLst>
          </p:cNvPr>
          <p:cNvSpPr>
            <a:spLocks noGrp="1"/>
          </p:cNvSpPr>
          <p:nvPr>
            <p:ph type="sldNum" sz="quarter" idx="12"/>
          </p:nvPr>
        </p:nvSpPr>
        <p:spPr>
          <a:xfrm>
            <a:off x="18726041" y="10434971"/>
            <a:ext cx="1128325"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7915565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7595E-C5BB-383F-EA05-522EC0E4FF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9F153BE-0966-1C70-7320-83D7CA9B228E}"/>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274FD499-5355-4CC8-FC99-69D17EFA3B2D}"/>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D23F2848-84A5-AF5C-3838-392AFA02E134}"/>
              </a:ext>
            </a:extLst>
          </p:cNvPr>
          <p:cNvSpPr>
            <a:spLocks noGrp="1"/>
          </p:cNvSpPr>
          <p:nvPr>
            <p:ph type="sldNum" sz="quarter" idx="12"/>
          </p:nvPr>
        </p:nvSpPr>
        <p:spPr>
          <a:xfrm>
            <a:off x="18726042" y="10434971"/>
            <a:ext cx="1065494"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51160373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04AAD-8454-7A9E-44F8-13E973888D9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0DFA29C-8D93-0C19-33AE-6FF8A44A19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510E934B-6E49-CE4B-A228-DB7EBA4CB1FC}"/>
              </a:ext>
            </a:extLst>
          </p:cNvPr>
          <p:cNvSpPr>
            <a:spLocks noGrp="1"/>
          </p:cNvSpPr>
          <p:nvPr>
            <p:ph type="sldNum" sz="quarter" idx="12"/>
          </p:nvPr>
        </p:nvSpPr>
        <p:spPr>
          <a:xfrm>
            <a:off x="18723423" y="10429735"/>
            <a:ext cx="1099528"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814767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CF5740-0195-7F2B-A96E-77D8442D4669}"/>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E1EA67C-F929-357F-6ED9-61AC46731179}"/>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C04A0AEC-217C-23BD-E075-9C0809F1EC2C}"/>
              </a:ext>
            </a:extLst>
          </p:cNvPr>
          <p:cNvSpPr>
            <a:spLocks noGrp="1"/>
          </p:cNvSpPr>
          <p:nvPr>
            <p:ph type="sldNum" sz="quarter" idx="12"/>
          </p:nvPr>
        </p:nvSpPr>
        <p:spPr>
          <a:xfrm>
            <a:off x="18723421" y="1040617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82352956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8453979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2961349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4414409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7967273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934885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2735839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DCB6C-0320-CBCE-685B-FAB745D6E08C}"/>
              </a:ext>
            </a:extLst>
          </p:cNvPr>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a:extLst>
              <a:ext uri="{FF2B5EF4-FFF2-40B4-BE49-F238E27FC236}">
                <a16:creationId xmlns:a16="http://schemas.microsoft.com/office/drawing/2014/main" id="{6A7B1A7E-FEF9-F1B7-25D4-C4D5F43C90C5}"/>
              </a:ext>
            </a:extLst>
          </p:cNvPr>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F98FEB-E644-CC87-3DF9-1FEB1E980C9D}"/>
              </a:ext>
            </a:extLst>
          </p:cNvPr>
          <p:cNvSpPr>
            <a:spLocks noGrp="1"/>
          </p:cNvSpPr>
          <p:nvPr>
            <p:ph type="dt" sz="half" idx="10"/>
          </p:nvPr>
        </p:nvSpPr>
        <p:spPr/>
        <p:txBody>
          <a:bodyPr/>
          <a:lstStyle/>
          <a:p>
            <a:fld id="{983591C0-8E51-4E72-897B-D13A95DE2F86}" type="datetimeFigureOut">
              <a:rPr lang="en-GB" smtClean="0"/>
              <a:t>28/01/2026</a:t>
            </a:fld>
            <a:endParaRPr lang="en-GB"/>
          </a:p>
        </p:txBody>
      </p:sp>
      <p:sp>
        <p:nvSpPr>
          <p:cNvPr id="5" name="Footer Placeholder 4">
            <a:extLst>
              <a:ext uri="{FF2B5EF4-FFF2-40B4-BE49-F238E27FC236}">
                <a16:creationId xmlns:a16="http://schemas.microsoft.com/office/drawing/2014/main" id="{2407EEAC-21BC-A937-9C6D-8D3A80043F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787F0D-D9BA-7395-1E72-2EB4193C94E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54864085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23E51-7C40-1C1E-C3E9-939B01DD97B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A5D3CB2-825C-D43A-4F6C-17A1B33BF9D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802A43C-6D3D-70E0-B93C-43DE6BD91FAF}"/>
              </a:ext>
            </a:extLst>
          </p:cNvPr>
          <p:cNvSpPr>
            <a:spLocks noGrp="1"/>
          </p:cNvSpPr>
          <p:nvPr>
            <p:ph type="dt" sz="half" idx="10"/>
          </p:nvPr>
        </p:nvSpPr>
        <p:spPr/>
        <p:txBody>
          <a:bodyPr/>
          <a:lstStyle/>
          <a:p>
            <a:fld id="{983591C0-8E51-4E72-897B-D13A95DE2F86}" type="datetimeFigureOut">
              <a:rPr lang="en-GB" smtClean="0"/>
              <a:t>28/01/2026</a:t>
            </a:fld>
            <a:endParaRPr lang="en-GB"/>
          </a:p>
        </p:txBody>
      </p:sp>
      <p:sp>
        <p:nvSpPr>
          <p:cNvPr id="5" name="Footer Placeholder 4">
            <a:extLst>
              <a:ext uri="{FF2B5EF4-FFF2-40B4-BE49-F238E27FC236}">
                <a16:creationId xmlns:a16="http://schemas.microsoft.com/office/drawing/2014/main" id="{C28060F8-EB45-6C37-2AE1-FECE2BA758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324763-A928-D735-6C48-8E7AF84962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338362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7213D-C636-01CD-BED0-5DC9FAEE63D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A42D305-7845-4CA9-5ADA-EF759E25B08C}"/>
              </a:ext>
            </a:extLst>
          </p:cNvPr>
          <p:cNvSpPr>
            <a:spLocks noGrp="1"/>
          </p:cNvSpPr>
          <p:nvPr>
            <p:ph type="body" idx="1"/>
          </p:nvPr>
        </p:nvSpPr>
        <p:spPr>
          <a:xfrm>
            <a:off x="1371794" y="7568366"/>
            <a:ext cx="17341156" cy="2473919"/>
          </a:xfrm>
        </p:spPr>
        <p:txBody>
          <a:bodyPr/>
          <a:lstStyle>
            <a:lvl1pPr marL="0" indent="0">
              <a:buNone/>
              <a:defRPr sz="3958">
                <a:solidFill>
                  <a:schemeClr val="tx1">
                    <a:tint val="82000"/>
                  </a:schemeClr>
                </a:solidFill>
              </a:defRPr>
            </a:lvl1pPr>
            <a:lvl2pPr marL="753969" indent="0">
              <a:buNone/>
              <a:defRPr sz="3298">
                <a:solidFill>
                  <a:schemeClr val="tx1">
                    <a:tint val="82000"/>
                  </a:schemeClr>
                </a:solidFill>
              </a:defRPr>
            </a:lvl2pPr>
            <a:lvl3pPr marL="1507937" indent="0">
              <a:buNone/>
              <a:defRPr sz="2968">
                <a:solidFill>
                  <a:schemeClr val="tx1">
                    <a:tint val="82000"/>
                  </a:schemeClr>
                </a:solidFill>
              </a:defRPr>
            </a:lvl3pPr>
            <a:lvl4pPr marL="2261906" indent="0">
              <a:buNone/>
              <a:defRPr sz="2639">
                <a:solidFill>
                  <a:schemeClr val="tx1">
                    <a:tint val="82000"/>
                  </a:schemeClr>
                </a:solidFill>
              </a:defRPr>
            </a:lvl4pPr>
            <a:lvl5pPr marL="3015874" indent="0">
              <a:buNone/>
              <a:defRPr sz="2639">
                <a:solidFill>
                  <a:schemeClr val="tx1">
                    <a:tint val="82000"/>
                  </a:schemeClr>
                </a:solidFill>
              </a:defRPr>
            </a:lvl5pPr>
            <a:lvl6pPr marL="3769843" indent="0">
              <a:buNone/>
              <a:defRPr sz="2639">
                <a:solidFill>
                  <a:schemeClr val="tx1">
                    <a:tint val="82000"/>
                  </a:schemeClr>
                </a:solidFill>
              </a:defRPr>
            </a:lvl6pPr>
            <a:lvl7pPr marL="4523811" indent="0">
              <a:buNone/>
              <a:defRPr sz="2639">
                <a:solidFill>
                  <a:schemeClr val="tx1">
                    <a:tint val="82000"/>
                  </a:schemeClr>
                </a:solidFill>
              </a:defRPr>
            </a:lvl7pPr>
            <a:lvl8pPr marL="5277780" indent="0">
              <a:buNone/>
              <a:defRPr sz="2639">
                <a:solidFill>
                  <a:schemeClr val="tx1">
                    <a:tint val="82000"/>
                  </a:schemeClr>
                </a:solidFill>
              </a:defRPr>
            </a:lvl8pPr>
            <a:lvl9pPr marL="6031748" indent="0">
              <a:buNone/>
              <a:defRPr sz="2639">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CB1B78-C15E-9026-6457-0D8B1C96CE64}"/>
              </a:ext>
            </a:extLst>
          </p:cNvPr>
          <p:cNvSpPr>
            <a:spLocks noGrp="1"/>
          </p:cNvSpPr>
          <p:nvPr>
            <p:ph type="dt" sz="half" idx="10"/>
          </p:nvPr>
        </p:nvSpPr>
        <p:spPr/>
        <p:txBody>
          <a:bodyPr/>
          <a:lstStyle/>
          <a:p>
            <a:fld id="{983591C0-8E51-4E72-897B-D13A95DE2F86}" type="datetimeFigureOut">
              <a:rPr lang="en-GB" smtClean="0"/>
              <a:t>28/01/2026</a:t>
            </a:fld>
            <a:endParaRPr lang="en-GB"/>
          </a:p>
        </p:txBody>
      </p:sp>
      <p:sp>
        <p:nvSpPr>
          <p:cNvPr id="5" name="Footer Placeholder 4">
            <a:extLst>
              <a:ext uri="{FF2B5EF4-FFF2-40B4-BE49-F238E27FC236}">
                <a16:creationId xmlns:a16="http://schemas.microsoft.com/office/drawing/2014/main" id="{06560A08-F951-A480-50C1-56DEB5676DA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8E6B84-F7F2-5D01-94C0-4B6FB851279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65082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42C2E-627E-814C-EC9E-DADD3DE9FF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93868E7-03AE-1D51-45FB-FC5FB94BAEB8}"/>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6A3D79C-495D-ECE0-588A-2837A0606E46}"/>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7F61AAD-CA34-3EB9-2037-B30EC5E21BAF}"/>
              </a:ext>
            </a:extLst>
          </p:cNvPr>
          <p:cNvSpPr>
            <a:spLocks noGrp="1"/>
          </p:cNvSpPr>
          <p:nvPr>
            <p:ph type="dt" sz="half" idx="10"/>
          </p:nvPr>
        </p:nvSpPr>
        <p:spPr/>
        <p:txBody>
          <a:bodyPr/>
          <a:lstStyle/>
          <a:p>
            <a:fld id="{983591C0-8E51-4E72-897B-D13A95DE2F86}" type="datetimeFigureOut">
              <a:rPr lang="en-GB" smtClean="0"/>
              <a:t>28/01/2026</a:t>
            </a:fld>
            <a:endParaRPr lang="en-GB"/>
          </a:p>
        </p:txBody>
      </p:sp>
      <p:sp>
        <p:nvSpPr>
          <p:cNvPr id="6" name="Footer Placeholder 5">
            <a:extLst>
              <a:ext uri="{FF2B5EF4-FFF2-40B4-BE49-F238E27FC236}">
                <a16:creationId xmlns:a16="http://schemas.microsoft.com/office/drawing/2014/main" id="{291AF2A2-B5E9-F6E3-0E5C-85D0C4B9104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6F98B93-06A0-C511-A4B8-4F46288D7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42384493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E1F29-B57D-0CAE-9C92-1F85B8AD89B7}"/>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D714219-2D46-5D88-1132-326CB0166699}"/>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E61B2026-086E-144F-26EE-D67F27C02CC0}"/>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09E9022-7E85-BD36-B8D9-6E6D241A3FF1}"/>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F678242B-020C-56FF-4064-1BAF3DF83FA3}"/>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5F52889-C29C-2D2B-C191-75CB219CCB8D}"/>
              </a:ext>
            </a:extLst>
          </p:cNvPr>
          <p:cNvSpPr>
            <a:spLocks noGrp="1"/>
          </p:cNvSpPr>
          <p:nvPr>
            <p:ph type="dt" sz="half" idx="10"/>
          </p:nvPr>
        </p:nvSpPr>
        <p:spPr/>
        <p:txBody>
          <a:bodyPr/>
          <a:lstStyle/>
          <a:p>
            <a:fld id="{983591C0-8E51-4E72-897B-D13A95DE2F86}" type="datetimeFigureOut">
              <a:rPr lang="en-GB" smtClean="0"/>
              <a:t>28/01/2026</a:t>
            </a:fld>
            <a:endParaRPr lang="en-GB"/>
          </a:p>
        </p:txBody>
      </p:sp>
      <p:sp>
        <p:nvSpPr>
          <p:cNvPr id="8" name="Footer Placeholder 7">
            <a:extLst>
              <a:ext uri="{FF2B5EF4-FFF2-40B4-BE49-F238E27FC236}">
                <a16:creationId xmlns:a16="http://schemas.microsoft.com/office/drawing/2014/main" id="{D6879492-39EB-EBBA-436D-CB87227D230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32F72E0-869D-0596-2314-208614F1E8CA}"/>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820510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E385C-DFE1-02B6-80F3-2F94C97B915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F9E9F60-D19C-1069-DBDA-4773146E1FEC}"/>
              </a:ext>
            </a:extLst>
          </p:cNvPr>
          <p:cNvSpPr>
            <a:spLocks noGrp="1"/>
          </p:cNvSpPr>
          <p:nvPr>
            <p:ph type="dt" sz="half" idx="10"/>
          </p:nvPr>
        </p:nvSpPr>
        <p:spPr/>
        <p:txBody>
          <a:bodyPr/>
          <a:lstStyle/>
          <a:p>
            <a:fld id="{983591C0-8E51-4E72-897B-D13A95DE2F86}" type="datetimeFigureOut">
              <a:rPr lang="en-GB" smtClean="0"/>
              <a:t>28/01/2026</a:t>
            </a:fld>
            <a:endParaRPr lang="en-GB"/>
          </a:p>
        </p:txBody>
      </p:sp>
      <p:sp>
        <p:nvSpPr>
          <p:cNvPr id="4" name="Footer Placeholder 3">
            <a:extLst>
              <a:ext uri="{FF2B5EF4-FFF2-40B4-BE49-F238E27FC236}">
                <a16:creationId xmlns:a16="http://schemas.microsoft.com/office/drawing/2014/main" id="{5875BC4E-1749-6818-6512-11E0FFE1924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04F7B1-D99A-568F-88D9-27658A24152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10760138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EB3CC5-0E86-3254-ADB0-ADB245E65AAB}"/>
              </a:ext>
            </a:extLst>
          </p:cNvPr>
          <p:cNvSpPr>
            <a:spLocks noGrp="1"/>
          </p:cNvSpPr>
          <p:nvPr>
            <p:ph type="dt" sz="half" idx="10"/>
          </p:nvPr>
        </p:nvSpPr>
        <p:spPr/>
        <p:txBody>
          <a:bodyPr/>
          <a:lstStyle/>
          <a:p>
            <a:fld id="{983591C0-8E51-4E72-897B-D13A95DE2F86}" type="datetimeFigureOut">
              <a:rPr lang="en-GB" smtClean="0"/>
              <a:t>28/01/2026</a:t>
            </a:fld>
            <a:endParaRPr lang="en-GB"/>
          </a:p>
        </p:txBody>
      </p:sp>
      <p:sp>
        <p:nvSpPr>
          <p:cNvPr id="3" name="Footer Placeholder 2">
            <a:extLst>
              <a:ext uri="{FF2B5EF4-FFF2-40B4-BE49-F238E27FC236}">
                <a16:creationId xmlns:a16="http://schemas.microsoft.com/office/drawing/2014/main" id="{42BB924F-8D28-C737-6A28-50B38A23A86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2EAA5E9-C6CC-A5F3-8306-0FF12EEC2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34849226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D0A51-080F-B670-7A60-F79C3DA95CE7}"/>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2343DF2-430E-A82E-9036-06382D0D21E7}"/>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4CD2402-D02D-6A22-76EE-4722E30C37D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7A568690-992C-7740-94ED-54FECC646CF4}"/>
              </a:ext>
            </a:extLst>
          </p:cNvPr>
          <p:cNvSpPr>
            <a:spLocks noGrp="1"/>
          </p:cNvSpPr>
          <p:nvPr>
            <p:ph type="dt" sz="half" idx="10"/>
          </p:nvPr>
        </p:nvSpPr>
        <p:spPr/>
        <p:txBody>
          <a:bodyPr/>
          <a:lstStyle/>
          <a:p>
            <a:fld id="{983591C0-8E51-4E72-897B-D13A95DE2F86}" type="datetimeFigureOut">
              <a:rPr lang="en-GB" smtClean="0"/>
              <a:t>28/01/2026</a:t>
            </a:fld>
            <a:endParaRPr lang="en-GB"/>
          </a:p>
        </p:txBody>
      </p:sp>
      <p:sp>
        <p:nvSpPr>
          <p:cNvPr id="6" name="Footer Placeholder 5">
            <a:extLst>
              <a:ext uri="{FF2B5EF4-FFF2-40B4-BE49-F238E27FC236}">
                <a16:creationId xmlns:a16="http://schemas.microsoft.com/office/drawing/2014/main" id="{CD2338B9-410C-B385-6548-F0F810A0298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7B7FC4-1595-EB80-B5E1-1827EDFF357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2298010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4534C-7721-CDE5-3250-F9D68BE3E3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7A301BB-F117-AC16-A0F4-80EC1EF42959}"/>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DA63D211-32D8-24FD-EF92-E39066799A2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EE97AEC8-E650-F6F2-93E9-2D5AEA398D75}"/>
              </a:ext>
            </a:extLst>
          </p:cNvPr>
          <p:cNvSpPr>
            <a:spLocks noGrp="1"/>
          </p:cNvSpPr>
          <p:nvPr>
            <p:ph type="dt" sz="half" idx="10"/>
          </p:nvPr>
        </p:nvSpPr>
        <p:spPr/>
        <p:txBody>
          <a:bodyPr/>
          <a:lstStyle/>
          <a:p>
            <a:fld id="{983591C0-8E51-4E72-897B-D13A95DE2F86}" type="datetimeFigureOut">
              <a:rPr lang="en-GB" smtClean="0"/>
              <a:t>28/01/2026</a:t>
            </a:fld>
            <a:endParaRPr lang="en-GB"/>
          </a:p>
        </p:txBody>
      </p:sp>
      <p:sp>
        <p:nvSpPr>
          <p:cNvPr id="6" name="Footer Placeholder 5">
            <a:extLst>
              <a:ext uri="{FF2B5EF4-FFF2-40B4-BE49-F238E27FC236}">
                <a16:creationId xmlns:a16="http://schemas.microsoft.com/office/drawing/2014/main" id="{31977942-9898-5757-019D-488DE07AA62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8F1AFF1-E297-A3C4-74EE-C6EC4EFAEBF0}"/>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9742413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7B680-BC3B-E16E-E74D-FA86C070985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36BB8E9-4A04-1775-3B44-9AE8728018E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80C0BE-8EDE-72B3-3487-86788AB333F5}"/>
              </a:ext>
            </a:extLst>
          </p:cNvPr>
          <p:cNvSpPr>
            <a:spLocks noGrp="1"/>
          </p:cNvSpPr>
          <p:nvPr>
            <p:ph type="dt" sz="half" idx="10"/>
          </p:nvPr>
        </p:nvSpPr>
        <p:spPr/>
        <p:txBody>
          <a:bodyPr/>
          <a:lstStyle/>
          <a:p>
            <a:fld id="{983591C0-8E51-4E72-897B-D13A95DE2F86}" type="datetimeFigureOut">
              <a:rPr lang="en-GB" smtClean="0"/>
              <a:t>28/01/2026</a:t>
            </a:fld>
            <a:endParaRPr lang="en-GB"/>
          </a:p>
        </p:txBody>
      </p:sp>
      <p:sp>
        <p:nvSpPr>
          <p:cNvPr id="5" name="Footer Placeholder 4">
            <a:extLst>
              <a:ext uri="{FF2B5EF4-FFF2-40B4-BE49-F238E27FC236}">
                <a16:creationId xmlns:a16="http://schemas.microsoft.com/office/drawing/2014/main" id="{F66B6842-982F-E6F9-62BE-7C610E87F1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B12E7B-BF07-45D1-584E-03EFA0A1C1F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92640651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75010C-E395-B3EB-396F-F484E1E55F50}"/>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4D78A8E-F2DB-E91E-4D30-F5980BB4A552}"/>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6BFB25-07D8-9134-5607-C789489EEAE1}"/>
              </a:ext>
            </a:extLst>
          </p:cNvPr>
          <p:cNvSpPr>
            <a:spLocks noGrp="1"/>
          </p:cNvSpPr>
          <p:nvPr>
            <p:ph type="dt" sz="half" idx="10"/>
          </p:nvPr>
        </p:nvSpPr>
        <p:spPr/>
        <p:txBody>
          <a:bodyPr/>
          <a:lstStyle/>
          <a:p>
            <a:fld id="{983591C0-8E51-4E72-897B-D13A95DE2F86}" type="datetimeFigureOut">
              <a:rPr lang="en-GB" smtClean="0"/>
              <a:t>28/01/2026</a:t>
            </a:fld>
            <a:endParaRPr lang="en-GB"/>
          </a:p>
        </p:txBody>
      </p:sp>
      <p:sp>
        <p:nvSpPr>
          <p:cNvPr id="5" name="Footer Placeholder 4">
            <a:extLst>
              <a:ext uri="{FF2B5EF4-FFF2-40B4-BE49-F238E27FC236}">
                <a16:creationId xmlns:a16="http://schemas.microsoft.com/office/drawing/2014/main" id="{E08369F6-CA4B-D2E5-0E35-4F018A69118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94C49E-D98C-BC34-F6C0-4AC9F02B8BC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30582745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7"/>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187344632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65398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2440162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8688008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1819874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857024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7730782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926" y="3505899"/>
            <a:ext cx="17089836"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3015853" y="6333237"/>
            <a:ext cx="14073982"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1/28/2026</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19050082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1/28/2026</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42768884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1005284" y="2601151"/>
            <a:ext cx="8745975"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4429" y="2601151"/>
            <a:ext cx="8745975"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1/28/2026</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25844964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1/28/2026</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60117406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1/28/2026</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659665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35931887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000339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83088985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0669017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7524289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465739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0103851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08772453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35455898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993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63.xml"/><Relationship Id="rId7" Type="http://schemas.openxmlformats.org/officeDocument/2006/relationships/theme" Target="../theme/theme10.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5" Type="http://schemas.openxmlformats.org/officeDocument/2006/relationships/slideLayout" Target="../slideLayouts/slideLayout65.xml"/><Relationship Id="rId4" Type="http://schemas.openxmlformats.org/officeDocument/2006/relationships/slideLayout" Target="../slideLayouts/slideLayout64.xml"/><Relationship Id="rId9" Type="http://schemas.openxmlformats.org/officeDocument/2006/relationships/image" Target="../media/image5.emf"/></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theme" Target="../theme/theme11.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1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81.xml"/><Relationship Id="rId7" Type="http://schemas.openxmlformats.org/officeDocument/2006/relationships/theme" Target="../theme/theme12.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5" Type="http://schemas.openxmlformats.org/officeDocument/2006/relationships/slideLayout" Target="../slideLayouts/slideLayout83.xml"/><Relationship Id="rId4" Type="http://schemas.openxmlformats.org/officeDocument/2006/relationships/slideLayout" Target="../slideLayouts/slideLayout82.xml"/><Relationship Id="rId9" Type="http://schemas.openxmlformats.org/officeDocument/2006/relationships/image" Target="../media/image5.emf"/></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87.xml"/><Relationship Id="rId7" Type="http://schemas.openxmlformats.org/officeDocument/2006/relationships/theme" Target="../theme/theme13.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5" Type="http://schemas.openxmlformats.org/officeDocument/2006/relationships/slideLayout" Target="../slideLayouts/slideLayout89.xml"/><Relationship Id="rId4" Type="http://schemas.openxmlformats.org/officeDocument/2006/relationships/slideLayout" Target="../slideLayouts/slideLayout88.xml"/></Relationships>
</file>

<file path=ppt/slideMasters/_rels/slideMaster14.xml.rels><?xml version="1.0" encoding="UTF-8" standalone="yes"?>
<Relationships xmlns="http://schemas.openxmlformats.org/package/2006/relationships"><Relationship Id="rId8" Type="http://schemas.openxmlformats.org/officeDocument/2006/relationships/theme" Target="../theme/theme14.xml"/><Relationship Id="rId3" Type="http://schemas.openxmlformats.org/officeDocument/2006/relationships/slideLayout" Target="../slideLayouts/slideLayout93.xml"/><Relationship Id="rId7" Type="http://schemas.openxmlformats.org/officeDocument/2006/relationships/slideLayout" Target="../slideLayouts/slideLayout97.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5" Type="http://schemas.openxmlformats.org/officeDocument/2006/relationships/slideLayout" Target="../slideLayouts/slideLayout95.xml"/><Relationship Id="rId10" Type="http://schemas.openxmlformats.org/officeDocument/2006/relationships/image" Target="../media/image5.emf"/><Relationship Id="rId4" Type="http://schemas.openxmlformats.org/officeDocument/2006/relationships/slideLayout" Target="../slideLayouts/slideLayout94.xml"/><Relationship Id="rId9" Type="http://schemas.openxmlformats.org/officeDocument/2006/relationships/image" Target="../media/image4.png"/></Relationships>
</file>

<file path=ppt/slideMasters/_rels/slideMaster1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00.xml"/><Relationship Id="rId7" Type="http://schemas.openxmlformats.org/officeDocument/2006/relationships/theme" Target="../theme/theme15.xml"/><Relationship Id="rId2" Type="http://schemas.openxmlformats.org/officeDocument/2006/relationships/slideLayout" Target="../slideLayouts/slideLayout99.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5" Type="http://schemas.openxmlformats.org/officeDocument/2006/relationships/slideLayout" Target="../slideLayouts/slideLayout102.xml"/><Relationship Id="rId4" Type="http://schemas.openxmlformats.org/officeDocument/2006/relationships/slideLayout" Target="../slideLayouts/slideLayout101.xml"/><Relationship Id="rId9" Type="http://schemas.openxmlformats.org/officeDocument/2006/relationships/image" Target="../media/image5.e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7.xml"/><Relationship Id="rId5" Type="http://schemas.openxmlformats.org/officeDocument/2006/relationships/image" Target="../media/image2.png"/><Relationship Id="rId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7.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8.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9.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828365108"/>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09B4E6-EF76-11EE-3392-28FE1CA692F4}"/>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7299631-5E1D-B74C-5B03-ACA7B7BCAE5A}"/>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7806085-D5A7-96E0-B49A-0F268514BAED}"/>
              </a:ext>
            </a:extLst>
          </p:cNvPr>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82000"/>
                  </a:schemeClr>
                </a:solidFill>
              </a:defRPr>
            </a:lvl1pPr>
          </a:lstStyle>
          <a:p>
            <a:fld id="{983591C0-8E51-4E72-897B-D13A95DE2F86}" type="datetimeFigureOut">
              <a:rPr lang="en-GB" smtClean="0"/>
              <a:t>28/01/2026</a:t>
            </a:fld>
            <a:endParaRPr lang="en-GB"/>
          </a:p>
        </p:txBody>
      </p:sp>
      <p:sp>
        <p:nvSpPr>
          <p:cNvPr id="5" name="Footer Placeholder 4">
            <a:extLst>
              <a:ext uri="{FF2B5EF4-FFF2-40B4-BE49-F238E27FC236}">
                <a16:creationId xmlns:a16="http://schemas.microsoft.com/office/drawing/2014/main" id="{C4E7CD44-1EFD-A41D-5367-DEBA919612D7}"/>
              </a:ext>
            </a:extLst>
          </p:cNvPr>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DF6FE003-AA84-18AD-6F96-372DDF212F50}"/>
              </a:ext>
            </a:extLst>
          </p:cNvPr>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8A25A9B9-B2CC-4CE9-9E9A-F0E085E3F9B2}" type="slidenum">
              <a:rPr lang="en-GB" smtClean="0"/>
              <a:t>‹#›</a:t>
            </a:fld>
            <a:endParaRPr lang="en-GB"/>
          </a:p>
        </p:txBody>
      </p:sp>
    </p:spTree>
    <p:extLst>
      <p:ext uri="{BB962C8B-B14F-4D97-AF65-F5344CB8AC3E}">
        <p14:creationId xmlns:p14="http://schemas.microsoft.com/office/powerpoint/2010/main" val="230621454"/>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3611620162"/>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05285" y="452374"/>
            <a:ext cx="18095119"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1005285" y="2601151"/>
            <a:ext cx="1809511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934" y="10517697"/>
            <a:ext cx="6433820" cy="276999"/>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1005285" y="10517697"/>
            <a:ext cx="4624308"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1/28/2026</a:t>
            </a:fld>
            <a:endParaRPr lang="en-US" dirty="0"/>
          </a:p>
        </p:txBody>
      </p:sp>
      <p:sp>
        <p:nvSpPr>
          <p:cNvPr id="6" name="Holder 6"/>
          <p:cNvSpPr>
            <a:spLocks noGrp="1"/>
          </p:cNvSpPr>
          <p:nvPr>
            <p:ph type="sldNum" sz="quarter" idx="7"/>
          </p:nvPr>
        </p:nvSpPr>
        <p:spPr>
          <a:xfrm>
            <a:off x="14476097" y="10517697"/>
            <a:ext cx="4624308"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453952945"/>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9"/>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10"/>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2210149835"/>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1" r:id="rId7"/>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3698760878"/>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28/01/2026</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70749842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20"/>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5"/>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28/01/2026</a:t>
            </a:fld>
            <a:endParaRPr lang="en-GB"/>
          </a:p>
        </p:txBody>
      </p:sp>
      <p:sp>
        <p:nvSpPr>
          <p:cNvPr id="5" name="Footer Placeholder 4"/>
          <p:cNvSpPr>
            <a:spLocks noGrp="1"/>
          </p:cNvSpPr>
          <p:nvPr>
            <p:ph type="ftr" sz="quarter" idx="3"/>
          </p:nvPr>
        </p:nvSpPr>
        <p:spPr>
          <a:xfrm>
            <a:off x="6660009" y="10482095"/>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5"/>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499625728"/>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l" defTabSz="1507958"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9" indent="-376989" algn="l" defTabSz="1507958"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69" indent="-376989" algn="l" defTabSz="1507958"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48" indent="-376989" algn="l" defTabSz="1507958"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928"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906"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86"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865"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845"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823"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58" rtl="0" eaLnBrk="1" latinLnBrk="0" hangingPunct="1">
        <a:defRPr sz="2968" kern="1200">
          <a:solidFill>
            <a:schemeClr val="tx1"/>
          </a:solidFill>
          <a:latin typeface="+mn-lt"/>
          <a:ea typeface="+mn-ea"/>
          <a:cs typeface="+mn-cs"/>
        </a:defRPr>
      </a:lvl1pPr>
      <a:lvl2pPr marL="753980" algn="l" defTabSz="1507958" rtl="0" eaLnBrk="1" latinLnBrk="0" hangingPunct="1">
        <a:defRPr sz="2968" kern="1200">
          <a:solidFill>
            <a:schemeClr val="tx1"/>
          </a:solidFill>
          <a:latin typeface="+mn-lt"/>
          <a:ea typeface="+mn-ea"/>
          <a:cs typeface="+mn-cs"/>
        </a:defRPr>
      </a:lvl2pPr>
      <a:lvl3pPr marL="1507958" algn="l" defTabSz="1507958" rtl="0" eaLnBrk="1" latinLnBrk="0" hangingPunct="1">
        <a:defRPr sz="2968" kern="1200">
          <a:solidFill>
            <a:schemeClr val="tx1"/>
          </a:solidFill>
          <a:latin typeface="+mn-lt"/>
          <a:ea typeface="+mn-ea"/>
          <a:cs typeface="+mn-cs"/>
        </a:defRPr>
      </a:lvl3pPr>
      <a:lvl4pPr marL="2261939" algn="l" defTabSz="1507958" rtl="0" eaLnBrk="1" latinLnBrk="0" hangingPunct="1">
        <a:defRPr sz="2968" kern="1200">
          <a:solidFill>
            <a:schemeClr val="tx1"/>
          </a:solidFill>
          <a:latin typeface="+mn-lt"/>
          <a:ea typeface="+mn-ea"/>
          <a:cs typeface="+mn-cs"/>
        </a:defRPr>
      </a:lvl4pPr>
      <a:lvl5pPr marL="3015917" algn="l" defTabSz="1507958" rtl="0" eaLnBrk="1" latinLnBrk="0" hangingPunct="1">
        <a:defRPr sz="2968" kern="1200">
          <a:solidFill>
            <a:schemeClr val="tx1"/>
          </a:solidFill>
          <a:latin typeface="+mn-lt"/>
          <a:ea typeface="+mn-ea"/>
          <a:cs typeface="+mn-cs"/>
        </a:defRPr>
      </a:lvl5pPr>
      <a:lvl6pPr marL="3769897" algn="l" defTabSz="1507958" rtl="0" eaLnBrk="1" latinLnBrk="0" hangingPunct="1">
        <a:defRPr sz="2968" kern="1200">
          <a:solidFill>
            <a:schemeClr val="tx1"/>
          </a:solidFill>
          <a:latin typeface="+mn-lt"/>
          <a:ea typeface="+mn-ea"/>
          <a:cs typeface="+mn-cs"/>
        </a:defRPr>
      </a:lvl6pPr>
      <a:lvl7pPr marL="4523875" algn="l" defTabSz="1507958" rtl="0" eaLnBrk="1" latinLnBrk="0" hangingPunct="1">
        <a:defRPr sz="2968" kern="1200">
          <a:solidFill>
            <a:schemeClr val="tx1"/>
          </a:solidFill>
          <a:latin typeface="+mn-lt"/>
          <a:ea typeface="+mn-ea"/>
          <a:cs typeface="+mn-cs"/>
        </a:defRPr>
      </a:lvl7pPr>
      <a:lvl8pPr marL="5277855" algn="l" defTabSz="1507958" rtl="0" eaLnBrk="1" latinLnBrk="0" hangingPunct="1">
        <a:defRPr sz="2968" kern="1200">
          <a:solidFill>
            <a:schemeClr val="tx1"/>
          </a:solidFill>
          <a:latin typeface="+mn-lt"/>
          <a:ea typeface="+mn-ea"/>
          <a:cs typeface="+mn-cs"/>
        </a:defRPr>
      </a:lvl8pPr>
      <a:lvl9pPr marL="6031834" algn="l" defTabSz="1507958" rtl="0" eaLnBrk="1" latinLnBrk="0" hangingPunct="1">
        <a:defRPr sz="2968"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EECB-4590-D42A-F2D2-A4717BF3596A}"/>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6AEEDB8-C292-448E-02AB-3D82FCB043C8}"/>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765532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0.png"/><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0.xml"/></Relationships>
</file>

<file path=ppt/slides/_rels/slide14.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15.png"/><Relationship Id="rId7" Type="http://schemas.openxmlformats.org/officeDocument/2006/relationships/image" Target="../media/image33.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16.svg"/></Relationships>
</file>

<file path=ppt/slides/_rels/slide15.xml.rels><?xml version="1.0" encoding="UTF-8" standalone="yes"?>
<Relationships xmlns="http://schemas.openxmlformats.org/package/2006/relationships"><Relationship Id="rId8" Type="http://schemas.openxmlformats.org/officeDocument/2006/relationships/image" Target="../media/image38.svg"/><Relationship Id="rId13" Type="http://schemas.openxmlformats.org/officeDocument/2006/relationships/image" Target="../media/image43.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37.png"/><Relationship Id="rId12" Type="http://schemas.openxmlformats.org/officeDocument/2006/relationships/image" Target="../media/image42.svg"/><Relationship Id="rId2" Type="http://schemas.openxmlformats.org/officeDocument/2006/relationships/notesSlide" Target="../notesSlides/notesSlide4.xml"/><Relationship Id="rId1" Type="http://schemas.openxmlformats.org/officeDocument/2006/relationships/slideLayout" Target="../slideLayouts/slideLayout28.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1.png"/><Relationship Id="rId5" Type="http://schemas.openxmlformats.org/officeDocument/2006/relationships/image" Target="../media/image36.svg"/><Relationship Id="rId10" Type="http://schemas.openxmlformats.org/officeDocument/2006/relationships/image" Target="../media/image40.svg"/><Relationship Id="rId4" Type="http://schemas.openxmlformats.org/officeDocument/2006/relationships/image" Target="../media/image35.png"/><Relationship Id="rId9" Type="http://schemas.openxmlformats.org/officeDocument/2006/relationships/image" Target="../media/image39.png"/></Relationships>
</file>

<file path=ppt/slides/_rels/slide16.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15.png"/><Relationship Id="rId7" Type="http://schemas.openxmlformats.org/officeDocument/2006/relationships/image" Target="../media/image46.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16.svg"/></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34.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0.xml"/></Relationships>
</file>

<file path=ppt/slides/_rels/slide19.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hyperlink" Target="https://app.powerbi.com/groups/me/apps/91f92297-8f0c-4d0e-9794-74bc601cc644/reports/e37586d0-c6f1-423f-9bc9-f80a86000651/ReportSection2b5d36c03ec96e829905?ctid=bb5628b8-e328-4082-a856-433c9edc8fae&amp;experience=power-bi" TargetMode="External"/><Relationship Id="rId7" Type="http://schemas.openxmlformats.org/officeDocument/2006/relationships/image" Target="../media/image55.png"/><Relationship Id="rId2" Type="http://schemas.openxmlformats.org/officeDocument/2006/relationships/notesSlide" Target="../notesSlides/notesSlide6.xml"/><Relationship Id="rId1" Type="http://schemas.openxmlformats.org/officeDocument/2006/relationships/slideLayout" Target="../slideLayouts/slideLayout34.xml"/><Relationship Id="rId6" Type="http://schemas.openxmlformats.org/officeDocument/2006/relationships/image" Target="../media/image54.png"/><Relationship Id="rId5" Type="http://schemas.openxmlformats.org/officeDocument/2006/relationships/image" Target="../media/image16.svg"/><Relationship Id="rId4" Type="http://schemas.openxmlformats.org/officeDocument/2006/relationships/image" Target="../media/image15.png"/><Relationship Id="rId9" Type="http://schemas.openxmlformats.org/officeDocument/2006/relationships/image" Target="../media/image57.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chart" Target="../charts/chart1.xml"/><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chart" Target="../charts/chart2.xml"/><Relationship Id="rId1" Type="http://schemas.openxmlformats.org/officeDocument/2006/relationships/slideLayout" Target="../slideLayouts/slideLayout34.xml"/><Relationship Id="rId4" Type="http://schemas.openxmlformats.org/officeDocument/2006/relationships/image" Target="../media/image62.png"/></Relationships>
</file>

<file path=ppt/slides/_rels/slide2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34.xml"/><Relationship Id="rId5" Type="http://schemas.openxmlformats.org/officeDocument/2006/relationships/image" Target="../media/image69.png"/><Relationship Id="rId4" Type="http://schemas.openxmlformats.org/officeDocument/2006/relationships/image" Target="../media/image68.png"/></Relationships>
</file>

<file path=ppt/slides/_rels/slide2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34.xml"/><Relationship Id="rId5" Type="http://schemas.openxmlformats.org/officeDocument/2006/relationships/image" Target="../media/image73.png"/><Relationship Id="rId4" Type="http://schemas.openxmlformats.org/officeDocument/2006/relationships/image" Target="../media/image72.png"/></Relationships>
</file>

<file path=ppt/slides/_rels/slide2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7.xml"/><Relationship Id="rId1" Type="http://schemas.openxmlformats.org/officeDocument/2006/relationships/slideLayout" Target="../slideLayouts/slideLayout34.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2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34.xml"/><Relationship Id="rId5" Type="http://schemas.openxmlformats.org/officeDocument/2006/relationships/image" Target="../media/image81.png"/><Relationship Id="rId4" Type="http://schemas.openxmlformats.org/officeDocument/2006/relationships/image" Target="../media/image80.png"/></Relationships>
</file>

<file path=ppt/slides/_rels/slide29.xml.rels><?xml version="1.0" encoding="UTF-8" standalone="yes"?>
<Relationships xmlns="http://schemas.openxmlformats.org/package/2006/relationships"><Relationship Id="rId3" Type="http://schemas.openxmlformats.org/officeDocument/2006/relationships/image" Target="../media/image83.png"/><Relationship Id="rId7" Type="http://schemas.openxmlformats.org/officeDocument/2006/relationships/image" Target="../media/image87.png"/><Relationship Id="rId2" Type="http://schemas.openxmlformats.org/officeDocument/2006/relationships/image" Target="../media/image82.png"/><Relationship Id="rId1" Type="http://schemas.openxmlformats.org/officeDocument/2006/relationships/slideLayout" Target="../slideLayouts/slideLayout34.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png"/><Relationship Id="rId1" Type="http://schemas.openxmlformats.org/officeDocument/2006/relationships/slideLayout" Target="../slideLayouts/slideLayout34.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0.xml"/></Relationships>
</file>

<file path=ppt/slides/_rels/slide32.xml.rels><?xml version="1.0" encoding="UTF-8" standalone="yes"?>
<Relationships xmlns="http://schemas.openxmlformats.org/package/2006/relationships"><Relationship Id="rId8" Type="http://schemas.openxmlformats.org/officeDocument/2006/relationships/image" Target="../media/image97.png"/><Relationship Id="rId3" Type="http://schemas.openxmlformats.org/officeDocument/2006/relationships/image" Target="../media/image15.png"/><Relationship Id="rId7" Type="http://schemas.openxmlformats.org/officeDocument/2006/relationships/image" Target="../media/image96.png"/><Relationship Id="rId2" Type="http://schemas.openxmlformats.org/officeDocument/2006/relationships/hyperlink" Target="https://app.powerbi.com/groups/me/reports/a676d2c5-f997-44a4-8c95-1d527e5c0f3b/ReportSection457f3cc2c520a4bee1e1?experience=power-bi" TargetMode="External"/><Relationship Id="rId1" Type="http://schemas.openxmlformats.org/officeDocument/2006/relationships/slideLayout" Target="../slideLayouts/slideLayout34.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16.svg"/></Relationships>
</file>

<file path=ppt/slides/_rels/slide33.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9.xml"/><Relationship Id="rId1" Type="http://schemas.openxmlformats.org/officeDocument/2006/relationships/slideLayout" Target="../slideLayouts/slideLayout34.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3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4.png"/><Relationship Id="rId1" Type="http://schemas.openxmlformats.org/officeDocument/2006/relationships/slideLayout" Target="../slideLayouts/slideLayout73.xml"/><Relationship Id="rId5" Type="http://schemas.openxmlformats.org/officeDocument/2006/relationships/chart" Target="../charts/chart5.xml"/><Relationship Id="rId4" Type="http://schemas.openxmlformats.org/officeDocument/2006/relationships/chart" Target="../charts/chart4.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3.xml"/></Relationships>
</file>

<file path=ppt/slides/_rels/slide36.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10.xml"/><Relationship Id="rId1" Type="http://schemas.openxmlformats.org/officeDocument/2006/relationships/slideLayout" Target="../slideLayouts/slideLayout78.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s>
</file>

<file path=ppt/slides/_rels/slide37.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11.xml"/><Relationship Id="rId1" Type="http://schemas.openxmlformats.org/officeDocument/2006/relationships/slideLayout" Target="../slideLayouts/slideLayout34.xml"/><Relationship Id="rId6" Type="http://schemas.openxmlformats.org/officeDocument/2006/relationships/image" Target="../media/image109.png"/><Relationship Id="rId5" Type="http://schemas.openxmlformats.org/officeDocument/2006/relationships/image" Target="../media/image108.png"/><Relationship Id="rId4" Type="http://schemas.openxmlformats.org/officeDocument/2006/relationships/image" Target="../media/image107.png"/></Relationships>
</file>

<file path=ppt/slides/_rels/slide3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4.png"/><Relationship Id="rId1" Type="http://schemas.openxmlformats.org/officeDocument/2006/relationships/slideLayout" Target="../slideLayouts/slideLayout73.xml"/><Relationship Id="rId6" Type="http://schemas.openxmlformats.org/officeDocument/2006/relationships/chart" Target="../charts/chart9.xml"/><Relationship Id="rId5" Type="http://schemas.openxmlformats.org/officeDocument/2006/relationships/chart" Target="../charts/chart8.xml"/><Relationship Id="rId4" Type="http://schemas.openxmlformats.org/officeDocument/2006/relationships/chart" Target="../charts/chart7.xm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chart" Target="../charts/chart13.xml"/><Relationship Id="rId2" Type="http://schemas.openxmlformats.org/officeDocument/2006/relationships/notesSlide" Target="../notesSlides/notesSlide12.xml"/><Relationship Id="rId1" Type="http://schemas.openxmlformats.org/officeDocument/2006/relationships/slideLayout" Target="../slideLayouts/slideLayout73.xml"/><Relationship Id="rId6" Type="http://schemas.openxmlformats.org/officeDocument/2006/relationships/chart" Target="../charts/chart12.xml"/><Relationship Id="rId5" Type="http://schemas.openxmlformats.org/officeDocument/2006/relationships/chart" Target="../charts/chart11.xml"/><Relationship Id="rId4" Type="http://schemas.openxmlformats.org/officeDocument/2006/relationships/chart" Target="../charts/chart10.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app.powerbi.com/groups/me/reports/c95606a2-0de4-4e5b-ad29-cdce3dcd9431/ReportSection0340fdbd0019b01d0e40?ctid=bb5628b8-e328-4082-a856-433c9edc8fae&amp;experience=power-bi" TargetMode="External"/><Relationship Id="rId1" Type="http://schemas.openxmlformats.org/officeDocument/2006/relationships/slideLayout" Target="../slideLayouts/slideLayout34.xml"/><Relationship Id="rId4" Type="http://schemas.openxmlformats.org/officeDocument/2006/relationships/image" Target="../media/image16.svg"/></Relationships>
</file>

<file path=ppt/slides/_rels/slide40.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13.xml"/><Relationship Id="rId1" Type="http://schemas.openxmlformats.org/officeDocument/2006/relationships/slideLayout" Target="../slideLayouts/slideLayout34.xml"/><Relationship Id="rId6" Type="http://schemas.openxmlformats.org/officeDocument/2006/relationships/image" Target="../media/image113.png"/><Relationship Id="rId5" Type="http://schemas.openxmlformats.org/officeDocument/2006/relationships/image" Target="../media/image112.png"/><Relationship Id="rId4" Type="http://schemas.openxmlformats.org/officeDocument/2006/relationships/image" Target="../media/image111.png"/></Relationships>
</file>

<file path=ppt/slides/_rels/slide4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14.xml"/><Relationship Id="rId1" Type="http://schemas.openxmlformats.org/officeDocument/2006/relationships/slideLayout" Target="../slideLayouts/slideLayout78.xml"/><Relationship Id="rId5" Type="http://schemas.openxmlformats.org/officeDocument/2006/relationships/image" Target="../media/image115.png"/><Relationship Id="rId4" Type="http://schemas.openxmlformats.org/officeDocument/2006/relationships/image" Target="../media/image114.png"/></Relationships>
</file>

<file path=ppt/slides/_rels/slide42.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37.png"/><Relationship Id="rId12" Type="http://schemas.openxmlformats.org/officeDocument/2006/relationships/image" Target="../media/image117.png"/><Relationship Id="rId2" Type="http://schemas.openxmlformats.org/officeDocument/2006/relationships/notesSlide" Target="../notesSlides/notesSlide15.xml"/><Relationship Id="rId1" Type="http://schemas.openxmlformats.org/officeDocument/2006/relationships/slideLayout" Target="../slideLayouts/slideLayout39.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116.png"/><Relationship Id="rId5" Type="http://schemas.openxmlformats.org/officeDocument/2006/relationships/image" Target="../media/image36.svg"/><Relationship Id="rId10" Type="http://schemas.openxmlformats.org/officeDocument/2006/relationships/image" Target="../media/image40.svg"/><Relationship Id="rId4" Type="http://schemas.openxmlformats.org/officeDocument/2006/relationships/image" Target="../media/image35.png"/><Relationship Id="rId9" Type="http://schemas.openxmlformats.org/officeDocument/2006/relationships/image" Target="../media/image39.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0.xml"/></Relationships>
</file>

<file path=ppt/slides/_rels/slide44.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17.xml"/><Relationship Id="rId1" Type="http://schemas.openxmlformats.org/officeDocument/2006/relationships/slideLayout" Target="../slideLayouts/slideLayout34.xml"/><Relationship Id="rId6" Type="http://schemas.openxmlformats.org/officeDocument/2006/relationships/image" Target="../media/image121.png"/><Relationship Id="rId5" Type="http://schemas.openxmlformats.org/officeDocument/2006/relationships/image" Target="../media/image120.png"/><Relationship Id="rId4" Type="http://schemas.openxmlformats.org/officeDocument/2006/relationships/image" Target="../media/image119.png"/></Relationships>
</file>

<file path=ppt/slides/_rels/slide45.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18.xml"/><Relationship Id="rId1" Type="http://schemas.openxmlformats.org/officeDocument/2006/relationships/slideLayout" Target="../slideLayouts/slideLayout34.xml"/><Relationship Id="rId4" Type="http://schemas.openxmlformats.org/officeDocument/2006/relationships/image" Target="../media/image123.png"/></Relationships>
</file>

<file path=ppt/slides/_rels/slide46.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19.xml"/><Relationship Id="rId1" Type="http://schemas.openxmlformats.org/officeDocument/2006/relationships/slideLayout" Target="../slideLayouts/slideLayout34.xml"/><Relationship Id="rId5" Type="http://schemas.openxmlformats.org/officeDocument/2006/relationships/image" Target="../media/image126.png"/><Relationship Id="rId4" Type="http://schemas.openxmlformats.org/officeDocument/2006/relationships/image" Target="../media/image125.png"/></Relationships>
</file>

<file path=ppt/slides/_rels/slide47.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34.xml"/></Relationships>
</file>

<file path=ppt/slides/_rels/slide48.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34.xml"/><Relationship Id="rId4" Type="http://schemas.openxmlformats.org/officeDocument/2006/relationships/image" Target="../media/image129.png"/></Relationships>
</file>

<file path=ppt/slides/_rels/slide49.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2.xml.rels><?xml version="1.0" encoding="UTF-8" standalone="yes"?>
<Relationships xmlns="http://schemas.openxmlformats.org/package/2006/relationships"><Relationship Id="rId8" Type="http://schemas.openxmlformats.org/officeDocument/2006/relationships/image" Target="../media/image132.png"/><Relationship Id="rId3" Type="http://schemas.openxmlformats.org/officeDocument/2006/relationships/image" Target="../media/image130.png"/><Relationship Id="rId7" Type="http://schemas.openxmlformats.org/officeDocument/2006/relationships/image" Target="../media/image131.png"/><Relationship Id="rId2" Type="http://schemas.openxmlformats.org/officeDocument/2006/relationships/notesSlide" Target="../notesSlides/notesSlide20.xml"/><Relationship Id="rId1" Type="http://schemas.openxmlformats.org/officeDocument/2006/relationships/slideLayout" Target="../slideLayouts/slideLayout34.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hyperlink" Target="https://app.powerbi.com/groups/me/reports/8df0bdaa-716f-4f38-ae5a-e355db1c9496/ReportSectionab0307511235a56572da?ctid=bb5628b8-e328-4082-a856-433c9edc8fae&amp;experience=power-bi" TargetMode="External"/></Relationships>
</file>

<file path=ppt/slides/_rels/slide53.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21.xml"/><Relationship Id="rId1" Type="http://schemas.openxmlformats.org/officeDocument/2006/relationships/slideLayout" Target="../slideLayouts/slideLayout34.xml"/></Relationships>
</file>

<file path=ppt/slides/_rels/slide54.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png"/><Relationship Id="rId1" Type="http://schemas.openxmlformats.org/officeDocument/2006/relationships/slideLayout" Target="../slideLayouts/slideLayout34.xml"/></Relationships>
</file>

<file path=ppt/slides/_rels/slide55.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34.xml"/></Relationships>
</file>

<file path=ppt/slides/_rels/slide56.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png"/><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9.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34.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75444" y="3597275"/>
            <a:ext cx="17409186" cy="2810464"/>
          </a:xfrm>
        </p:spPr>
        <p:txBody>
          <a:bodyPr/>
          <a:lstStyle/>
          <a:p>
            <a:r>
              <a:rPr lang="pt-BR" sz="6000" b="1" dirty="0">
                <a:latin typeface="Verdana" panose="020B0604030504040204" pitchFamily="34" charset="0"/>
                <a:ea typeface="Verdana" panose="020B0604030504040204" pitchFamily="34" charset="0"/>
              </a:rPr>
              <a:t>Swansea Bay University Health Board </a:t>
            </a:r>
          </a:p>
          <a:p>
            <a:r>
              <a:rPr lang="pt-BR" sz="6000" b="1" dirty="0">
                <a:latin typeface="Verdana" panose="020B0604030504040204" pitchFamily="34" charset="0"/>
                <a:ea typeface="Verdana" panose="020B0604030504040204" pitchFamily="34" charset="0"/>
              </a:rPr>
              <a:t>Integrated Performance Report</a:t>
            </a:r>
          </a:p>
          <a:p>
            <a:r>
              <a:rPr lang="pt-BR" sz="6000" dirty="0">
                <a:latin typeface="Verdana" panose="020B0604030504040204" pitchFamily="34" charset="0"/>
                <a:ea typeface="Verdana" panose="020B0604030504040204" pitchFamily="34" charset="0"/>
                <a:cs typeface="Arial" panose="020B0604020202020204" pitchFamily="34" charset="0"/>
              </a:rPr>
              <a:t>January</a:t>
            </a:r>
            <a:r>
              <a:rPr lang="pt-BR" sz="5400" dirty="0">
                <a:latin typeface="Arial" panose="020B0604020202020204" pitchFamily="34" charset="0"/>
                <a:cs typeface="Arial" panose="020B0604020202020204" pitchFamily="34" charset="0"/>
              </a:rPr>
              <a:t> 2026</a:t>
            </a:r>
          </a:p>
          <a:p>
            <a:endParaRPr lang="pt-BR" dirty="0"/>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14773-1B32-2492-9FA1-BDD87E632F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2C7A49E-9D75-D6F8-8411-83BE3DAE35A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1C52184-A2F4-813B-D324-384B7A33D38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10</a:t>
            </a:fld>
            <a:endParaRPr lang="en-GB"/>
          </a:p>
        </p:txBody>
      </p:sp>
      <p:sp>
        <p:nvSpPr>
          <p:cNvPr id="3" name="TextBox 2">
            <a:extLst>
              <a:ext uri="{FF2B5EF4-FFF2-40B4-BE49-F238E27FC236}">
                <a16:creationId xmlns:a16="http://schemas.microsoft.com/office/drawing/2014/main" id="{A36E6676-9E65-9F08-3068-269FDAC56082}"/>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pic>
        <p:nvPicPr>
          <p:cNvPr id="6" name="Picture 5">
            <a:extLst>
              <a:ext uri="{FF2B5EF4-FFF2-40B4-BE49-F238E27FC236}">
                <a16:creationId xmlns:a16="http://schemas.microsoft.com/office/drawing/2014/main" id="{0BB56E47-FF93-D2FE-5277-697837CA7DBF}"/>
              </a:ext>
            </a:extLst>
          </p:cNvPr>
          <p:cNvPicPr>
            <a:picLocks noChangeAspect="1"/>
          </p:cNvPicPr>
          <p:nvPr/>
        </p:nvPicPr>
        <p:blipFill>
          <a:blip r:embed="rId2"/>
          <a:stretch>
            <a:fillRect/>
          </a:stretch>
        </p:blipFill>
        <p:spPr>
          <a:xfrm>
            <a:off x="3423444" y="751857"/>
            <a:ext cx="13764390" cy="1362618"/>
          </a:xfrm>
          <a:prstGeom prst="rect">
            <a:avLst/>
          </a:prstGeom>
        </p:spPr>
      </p:pic>
      <p:graphicFrame>
        <p:nvGraphicFramePr>
          <p:cNvPr id="7" name="Table 6">
            <a:extLst>
              <a:ext uri="{FF2B5EF4-FFF2-40B4-BE49-F238E27FC236}">
                <a16:creationId xmlns:a16="http://schemas.microsoft.com/office/drawing/2014/main" id="{4D7012D6-D405-B408-3F09-4F0A58F21D56}"/>
              </a:ext>
            </a:extLst>
          </p:cNvPr>
          <p:cNvGraphicFramePr>
            <a:graphicFrameLocks noGrp="1"/>
          </p:cNvGraphicFramePr>
          <p:nvPr>
            <p:extLst>
              <p:ext uri="{D42A27DB-BD31-4B8C-83A1-F6EECF244321}">
                <p14:modId xmlns:p14="http://schemas.microsoft.com/office/powerpoint/2010/main" val="2594246967"/>
              </p:ext>
            </p:extLst>
          </p:nvPr>
        </p:nvGraphicFramePr>
        <p:xfrm>
          <a:off x="375444" y="2295624"/>
          <a:ext cx="19050000" cy="6305274"/>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511448">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Accident &amp; Emergency</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Dec-25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487592">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4 -hour performance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71.96%</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611154">
                <a:tc>
                  <a:txBody>
                    <a:bodyPr/>
                    <a:lstStyle/>
                    <a:p>
                      <a:pPr algn="l" fontAlgn="b"/>
                      <a:r>
                        <a:rPr lang="en-GB" sz="2000" u="none" strike="noStrike" dirty="0">
                          <a:effectLst/>
                          <a:latin typeface="Verdana" panose="020B0604030504040204" pitchFamily="34" charset="0"/>
                          <a:ea typeface="Verdana" panose="020B0604030504040204" pitchFamily="34" charset="0"/>
                        </a:rPr>
                        <a:t>12-hour performance</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1,053</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64110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Delayed Pathways of Care (HB wide)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Continuous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B050"/>
                          </a:solidFill>
                          <a:effectLst/>
                          <a:latin typeface="Verdana" panose="020B0604030504040204" pitchFamily="34" charset="0"/>
                          <a:ea typeface="Verdana" panose="020B0604030504040204" pitchFamily="34" charset="0"/>
                        </a:rPr>
                        <a:t>169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53834">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cancelled Electives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0000"/>
                          </a:solidFill>
                          <a:effectLst/>
                          <a:latin typeface="Verdana" panose="020B0604030504040204" pitchFamily="34" charset="0"/>
                          <a:ea typeface="Verdana" panose="020B0604030504040204" pitchFamily="34" charset="0"/>
                        </a:rPr>
                        <a:t>17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53834">
                <a:tc>
                  <a:txBody>
                    <a:bodyPr/>
                    <a:lstStyle/>
                    <a:p>
                      <a:pPr marL="0" algn="l"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Median time of arrival to assessment within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a:t>
                      </a:r>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84.87%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55383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Ambulance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45954677"/>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purple: arrest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6.41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73096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red: emergency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7.41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Handovers lost over 15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938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1121370"/>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 Delays &gt; 45 minutes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396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975197"/>
                  </a:ext>
                </a:extLst>
              </a:tr>
            </a:tbl>
          </a:graphicData>
        </a:graphic>
      </p:graphicFrame>
      <p:pic>
        <p:nvPicPr>
          <p:cNvPr id="8" name="Picture 7">
            <a:extLst>
              <a:ext uri="{FF2B5EF4-FFF2-40B4-BE49-F238E27FC236}">
                <a16:creationId xmlns:a16="http://schemas.microsoft.com/office/drawing/2014/main" id="{E610DC13-2698-16EB-D893-688F4CDF484F}"/>
              </a:ext>
            </a:extLst>
          </p:cNvPr>
          <p:cNvPicPr>
            <a:picLocks noChangeAspect="1"/>
          </p:cNvPicPr>
          <p:nvPr/>
        </p:nvPicPr>
        <p:blipFill>
          <a:blip r:embed="rId3"/>
          <a:stretch>
            <a:fillRect/>
          </a:stretch>
        </p:blipFill>
        <p:spPr>
          <a:xfrm>
            <a:off x="3422518" y="9250165"/>
            <a:ext cx="13260651" cy="1066949"/>
          </a:xfrm>
          <a:prstGeom prst="rect">
            <a:avLst/>
          </a:prstGeom>
        </p:spPr>
      </p:pic>
      <p:sp>
        <p:nvSpPr>
          <p:cNvPr id="9" name="Oval 8">
            <a:extLst>
              <a:ext uri="{FF2B5EF4-FFF2-40B4-BE49-F238E27FC236}">
                <a16:creationId xmlns:a16="http://schemas.microsoft.com/office/drawing/2014/main" id="{00FB6F97-91DE-01C5-0B27-F228AD3D3D9C}"/>
              </a:ext>
            </a:extLst>
          </p:cNvPr>
          <p:cNvSpPr/>
          <p:nvPr/>
        </p:nvSpPr>
        <p:spPr>
          <a:xfrm>
            <a:off x="14015244" y="330801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B109CA38-644B-332A-03BF-38602CE233FA}"/>
              </a:ext>
            </a:extLst>
          </p:cNvPr>
          <p:cNvSpPr/>
          <p:nvPr/>
        </p:nvSpPr>
        <p:spPr>
          <a:xfrm>
            <a:off x="14030846" y="385641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3" name="Oval 12">
            <a:extLst>
              <a:ext uri="{FF2B5EF4-FFF2-40B4-BE49-F238E27FC236}">
                <a16:creationId xmlns:a16="http://schemas.microsoft.com/office/drawing/2014/main" id="{AE796AF8-A170-A1E1-35B4-4F7B4E565788}"/>
              </a:ext>
            </a:extLst>
          </p:cNvPr>
          <p:cNvSpPr/>
          <p:nvPr/>
        </p:nvSpPr>
        <p:spPr>
          <a:xfrm>
            <a:off x="14030846" y="509542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5" name="Oval 14">
            <a:extLst>
              <a:ext uri="{FF2B5EF4-FFF2-40B4-BE49-F238E27FC236}">
                <a16:creationId xmlns:a16="http://schemas.microsoft.com/office/drawing/2014/main" id="{1F2BF9A0-7546-FF3A-C4F5-EDB24F29872E}"/>
              </a:ext>
            </a:extLst>
          </p:cNvPr>
          <p:cNvSpPr/>
          <p:nvPr/>
        </p:nvSpPr>
        <p:spPr>
          <a:xfrm>
            <a:off x="13355970" y="328131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6" name="Oval 15">
            <a:extLst>
              <a:ext uri="{FF2B5EF4-FFF2-40B4-BE49-F238E27FC236}">
                <a16:creationId xmlns:a16="http://schemas.microsoft.com/office/drawing/2014/main" id="{A6672B9E-3411-4AA2-3047-AEBEE3642AC9}"/>
              </a:ext>
            </a:extLst>
          </p:cNvPr>
          <p:cNvSpPr/>
          <p:nvPr/>
        </p:nvSpPr>
        <p:spPr>
          <a:xfrm>
            <a:off x="13355970" y="386609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103752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2D2AA-94EF-4B8D-4A7C-D328418811F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7F680BB-8B5F-01E8-9310-A58F92B252B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8D463E9-5169-48AA-589E-2B87455CD44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11</a:t>
            </a:fld>
            <a:endParaRPr lang="en-GB"/>
          </a:p>
        </p:txBody>
      </p:sp>
      <p:sp>
        <p:nvSpPr>
          <p:cNvPr id="3" name="TextBox 2">
            <a:extLst>
              <a:ext uri="{FF2B5EF4-FFF2-40B4-BE49-F238E27FC236}">
                <a16:creationId xmlns:a16="http://schemas.microsoft.com/office/drawing/2014/main" id="{609E6AEC-BE1F-C757-7166-C0A5183EEA0E}"/>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FF8515F6-F4E1-EBC4-0A4C-EAF60365B4C2}"/>
              </a:ext>
            </a:extLst>
          </p:cNvPr>
          <p:cNvGraphicFramePr>
            <a:graphicFrameLocks noGrp="1"/>
          </p:cNvGraphicFramePr>
          <p:nvPr>
            <p:extLst>
              <p:ext uri="{D42A27DB-BD31-4B8C-83A1-F6EECF244321}">
                <p14:modId xmlns:p14="http://schemas.microsoft.com/office/powerpoint/2010/main" val="1323156995"/>
              </p:ext>
            </p:extLst>
          </p:nvPr>
        </p:nvGraphicFramePr>
        <p:xfrm>
          <a:off x="527844" y="1006475"/>
          <a:ext cx="19050000" cy="765570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69986">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Stroke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Nov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admission within 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37.5%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stroke patients receiving a CT scan within 20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40%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11.5%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69540">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assessed by a stroke consultant within 14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48.1%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to receive a mechanical Thrombectomy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156666740"/>
                  </a:ext>
                </a:extLst>
              </a:tr>
              <a:tr h="508937">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Planned Care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Dec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&lt; 26 weeks for an outpatient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78.44%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&lt; 36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at Stage 1 &gt; 52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104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93117388"/>
                  </a:ext>
                </a:extLst>
              </a:tr>
              <a:tr h="508937">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Diagnostics &amp;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Dec – 25</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8 weeks for diagnostics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6,042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08937">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8 weeks for an Endoscopy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1,760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14 weeks for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children waiting &gt; 6 weeks for Audiology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127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F72CC20C-E4AB-B721-140A-3104DA3F0B60}"/>
              </a:ext>
            </a:extLst>
          </p:cNvPr>
          <p:cNvPicPr>
            <a:picLocks noChangeAspect="1"/>
          </p:cNvPicPr>
          <p:nvPr/>
        </p:nvPicPr>
        <p:blipFill>
          <a:blip r:embed="rId2"/>
          <a:stretch>
            <a:fillRect/>
          </a:stretch>
        </p:blipFill>
        <p:spPr>
          <a:xfrm>
            <a:off x="3422518" y="9092170"/>
            <a:ext cx="13260651" cy="1066949"/>
          </a:xfrm>
          <a:prstGeom prst="rect">
            <a:avLst/>
          </a:prstGeom>
        </p:spPr>
      </p:pic>
      <p:sp>
        <p:nvSpPr>
          <p:cNvPr id="8" name="Oval 7">
            <a:extLst>
              <a:ext uri="{FF2B5EF4-FFF2-40B4-BE49-F238E27FC236}">
                <a16:creationId xmlns:a16="http://schemas.microsoft.com/office/drawing/2014/main" id="{6011E090-F240-AFC2-5FF2-D1543FC984DB}"/>
              </a:ext>
            </a:extLst>
          </p:cNvPr>
          <p:cNvSpPr/>
          <p:nvPr/>
        </p:nvSpPr>
        <p:spPr>
          <a:xfrm>
            <a:off x="14091444" y="413067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205281EF-11BF-87DB-D87B-598309CB473D}"/>
              </a:ext>
            </a:extLst>
          </p:cNvPr>
          <p:cNvSpPr/>
          <p:nvPr/>
        </p:nvSpPr>
        <p:spPr>
          <a:xfrm>
            <a:off x="14091444" y="465603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0" name="Oval 9">
            <a:extLst>
              <a:ext uri="{FF2B5EF4-FFF2-40B4-BE49-F238E27FC236}">
                <a16:creationId xmlns:a16="http://schemas.microsoft.com/office/drawing/2014/main" id="{22769D44-209A-DAE2-0EA3-D303D2A27491}"/>
              </a:ext>
            </a:extLst>
          </p:cNvPr>
          <p:cNvSpPr/>
          <p:nvPr/>
        </p:nvSpPr>
        <p:spPr>
          <a:xfrm>
            <a:off x="14091444" y="570334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59325FCC-A82D-5F35-0038-39F23B6B1B36}"/>
              </a:ext>
            </a:extLst>
          </p:cNvPr>
          <p:cNvSpPr/>
          <p:nvPr/>
        </p:nvSpPr>
        <p:spPr>
          <a:xfrm>
            <a:off x="14091444" y="517798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2" name="Oval 11">
            <a:extLst>
              <a:ext uri="{FF2B5EF4-FFF2-40B4-BE49-F238E27FC236}">
                <a16:creationId xmlns:a16="http://schemas.microsoft.com/office/drawing/2014/main" id="{EF444F15-1E44-2559-25FC-97EDF9333905}"/>
              </a:ext>
            </a:extLst>
          </p:cNvPr>
          <p:cNvSpPr/>
          <p:nvPr/>
        </p:nvSpPr>
        <p:spPr>
          <a:xfrm>
            <a:off x="13253244" y="569714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3" name="Oval 12">
            <a:extLst>
              <a:ext uri="{FF2B5EF4-FFF2-40B4-BE49-F238E27FC236}">
                <a16:creationId xmlns:a16="http://schemas.microsoft.com/office/drawing/2014/main" id="{5E922ACC-4842-D86F-C80B-DE8D89B17FDC}"/>
              </a:ext>
            </a:extLst>
          </p:cNvPr>
          <p:cNvSpPr/>
          <p:nvPr/>
        </p:nvSpPr>
        <p:spPr>
          <a:xfrm>
            <a:off x="14077959" y="6720117"/>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1337389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FB823-D648-8955-20AD-13E65BC1190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8B42185-C29D-6709-E79F-06E2BE1F440A}"/>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298F0BF2-119C-9842-EA83-CB2ADFB6DE2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12</a:t>
            </a:fld>
            <a:endParaRPr lang="en-GB"/>
          </a:p>
        </p:txBody>
      </p:sp>
      <p:sp>
        <p:nvSpPr>
          <p:cNvPr id="3" name="TextBox 2">
            <a:extLst>
              <a:ext uri="{FF2B5EF4-FFF2-40B4-BE49-F238E27FC236}">
                <a16:creationId xmlns:a16="http://schemas.microsoft.com/office/drawing/2014/main" id="{94055147-F550-8C5A-91DB-0D5CD19F3B1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5EC27E07-BA6E-2195-FCD9-0555DF51BE44}"/>
              </a:ext>
            </a:extLst>
          </p:cNvPr>
          <p:cNvGraphicFramePr>
            <a:graphicFrameLocks noGrp="1"/>
          </p:cNvGraphicFramePr>
          <p:nvPr>
            <p:extLst>
              <p:ext uri="{D42A27DB-BD31-4B8C-83A1-F6EECF244321}">
                <p14:modId xmlns:p14="http://schemas.microsoft.com/office/powerpoint/2010/main" val="1136728379"/>
              </p:ext>
            </p:extLst>
          </p:nvPr>
        </p:nvGraphicFramePr>
        <p:xfrm>
          <a:off x="527844" y="1006475"/>
          <a:ext cx="19050000" cy="7619999"/>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943">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FUNB</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Dec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for an outpatient follow-up (booked and not booked) who are delayed past their agreed target date (All Specialties)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77,580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100% over their target date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46,418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96148">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for a follow-up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162,627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644723">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Mental Health &amp; Learning Disabilities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Dec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mental health assessments undertaken within (up to and including) 28 days from the date of receipt of referral</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98%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therapeutic interventions started within (up to and including) 28 days following an         assessment by LPMHSS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89%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less than 26 weeks to start a psychological therapy in Specialist Adult Mental Health</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41.7%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3271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Quality &amp; Safety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Dec – 25</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service user feedback experience responses on CIVICA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Monthly improvement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5,489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32714">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Percentage of complaint responses sent within 30 working days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54% (Oct-25)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Nationally Reported Incidents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New Never Events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A9B093F0-7EE2-A4ED-5679-FBCE7BF5189A}"/>
              </a:ext>
            </a:extLst>
          </p:cNvPr>
          <p:cNvPicPr>
            <a:picLocks noChangeAspect="1"/>
          </p:cNvPicPr>
          <p:nvPr/>
        </p:nvPicPr>
        <p:blipFill>
          <a:blip r:embed="rId2"/>
          <a:stretch>
            <a:fillRect/>
          </a:stretch>
        </p:blipFill>
        <p:spPr>
          <a:xfrm>
            <a:off x="3422518" y="9062242"/>
            <a:ext cx="13260651" cy="1066949"/>
          </a:xfrm>
          <a:prstGeom prst="rect">
            <a:avLst/>
          </a:prstGeom>
        </p:spPr>
      </p:pic>
      <p:sp>
        <p:nvSpPr>
          <p:cNvPr id="8" name="Oval 7">
            <a:extLst>
              <a:ext uri="{FF2B5EF4-FFF2-40B4-BE49-F238E27FC236}">
                <a16:creationId xmlns:a16="http://schemas.microsoft.com/office/drawing/2014/main" id="{417FF749-25E0-A960-FCB6-04BC1AAC989D}"/>
              </a:ext>
            </a:extLst>
          </p:cNvPr>
          <p:cNvSpPr/>
          <p:nvPr/>
        </p:nvSpPr>
        <p:spPr>
          <a:xfrm>
            <a:off x="14320044" y="2151498"/>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3CB7BBDF-7B2E-E18E-A878-3378C9804049}"/>
              </a:ext>
            </a:extLst>
          </p:cNvPr>
          <p:cNvSpPr/>
          <p:nvPr/>
        </p:nvSpPr>
        <p:spPr>
          <a:xfrm>
            <a:off x="14320044" y="397445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0" name="Oval 9">
            <a:extLst>
              <a:ext uri="{FF2B5EF4-FFF2-40B4-BE49-F238E27FC236}">
                <a16:creationId xmlns:a16="http://schemas.microsoft.com/office/drawing/2014/main" id="{CBD6AC5B-BA9E-C1F2-B358-4703824ACA79}"/>
              </a:ext>
            </a:extLst>
          </p:cNvPr>
          <p:cNvSpPr/>
          <p:nvPr/>
        </p:nvSpPr>
        <p:spPr>
          <a:xfrm>
            <a:off x="14320044" y="4623569"/>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1" name="Oval 10">
            <a:extLst>
              <a:ext uri="{FF2B5EF4-FFF2-40B4-BE49-F238E27FC236}">
                <a16:creationId xmlns:a16="http://schemas.microsoft.com/office/drawing/2014/main" id="{5ACFC8E6-7D10-BC9D-7B89-F3FDC67C3CAD}"/>
              </a:ext>
            </a:extLst>
          </p:cNvPr>
          <p:cNvSpPr/>
          <p:nvPr/>
        </p:nvSpPr>
        <p:spPr>
          <a:xfrm>
            <a:off x="14315593" y="5266040"/>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793061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2AD3DB-12D1-66D0-7468-12ACECB5B9A9}"/>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8D0EF5D-6E90-7D0A-8A92-C690D03BED64}"/>
              </a:ext>
            </a:extLst>
          </p:cNvPr>
          <p:cNvSpPr>
            <a:spLocks noGrp="1"/>
          </p:cNvSpPr>
          <p:nvPr>
            <p:ph type="body" sz="quarter" idx="10"/>
          </p:nvPr>
        </p:nvSpPr>
        <p:spPr>
          <a:xfrm>
            <a:off x="604044" y="3978275"/>
            <a:ext cx="17409186" cy="1231106"/>
          </a:xfrm>
        </p:spPr>
        <p:txBody>
          <a:bodyPr/>
          <a:lstStyle/>
          <a:p>
            <a:r>
              <a:rPr lang="en-GB" sz="8000" b="1" dirty="0">
                <a:effectLst/>
                <a:latin typeface="Calibri" panose="020F0502020204030204" pitchFamily="34" charset="0"/>
                <a:ea typeface="Calibri" panose="020F0502020204030204" pitchFamily="34" charset="0"/>
              </a:rPr>
              <a:t>Unscheduled Care</a:t>
            </a:r>
          </a:p>
        </p:txBody>
      </p:sp>
    </p:spTree>
    <p:extLst>
      <p:ext uri="{BB962C8B-B14F-4D97-AF65-F5344CB8AC3E}">
        <p14:creationId xmlns:p14="http://schemas.microsoft.com/office/powerpoint/2010/main" val="18726586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DA7CE-8BE2-9AD2-AEE8-54FE0375DB7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6A12A14F-276A-2CA0-A54F-CED70B9C009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0917471-56BA-6302-FBFB-ACFA8895BFF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14</a:t>
            </a:fld>
            <a:endParaRPr lang="en-GB"/>
          </a:p>
        </p:txBody>
      </p:sp>
      <p:sp>
        <p:nvSpPr>
          <p:cNvPr id="3" name="TextBox 2">
            <a:extLst>
              <a:ext uri="{FF2B5EF4-FFF2-40B4-BE49-F238E27FC236}">
                <a16:creationId xmlns:a16="http://schemas.microsoft.com/office/drawing/2014/main" id="{3784DCAD-A9CE-959F-EEA9-D14F00D220C6}"/>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Unscheduled Care</a:t>
            </a:r>
          </a:p>
        </p:txBody>
      </p:sp>
      <p:cxnSp>
        <p:nvCxnSpPr>
          <p:cNvPr id="14" name="Straight Connector 13">
            <a:extLst>
              <a:ext uri="{FF2B5EF4-FFF2-40B4-BE49-F238E27FC236}">
                <a16:creationId xmlns:a16="http://schemas.microsoft.com/office/drawing/2014/main" id="{E8D81A45-5236-0C25-ECD5-2C5C58EB4445}"/>
              </a:ext>
            </a:extLst>
          </p:cNvPr>
          <p:cNvCxnSpPr/>
          <p:nvPr/>
        </p:nvCxnSpPr>
        <p:spPr>
          <a:xfrm>
            <a:off x="0" y="8199787"/>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8365AC1-0352-01BD-6AD3-6DB9B857ED03}"/>
              </a:ext>
            </a:extLst>
          </p:cNvPr>
          <p:cNvSpPr txBox="1"/>
          <p:nvPr/>
        </p:nvSpPr>
        <p:spPr>
          <a:xfrm>
            <a:off x="146844" y="8199787"/>
            <a:ext cx="19958844" cy="3139321"/>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Full implementation of D2RA model </a:t>
            </a:r>
            <a:r>
              <a:rPr lang="en-GB" dirty="0">
                <a:latin typeface="Verdana" panose="020B0604030504040204" pitchFamily="34" charset="0"/>
                <a:ea typeface="Verdana" panose="020B0604030504040204" pitchFamily="34" charset="0"/>
              </a:rPr>
              <a:t>– Focus on D2RA has rapidly shifted into understanding the demand and capacity position for pathway 2 beds and utilisation of that bed pool. Therapy led audit undertaken in December of all patients occupying a pathway 2 bed. Data analysis in progress with Deloitte’s support. Early indication is that there is opportunity to work with Local Authority partners to potentially reduce the Pathway 2 bed pool and enhance the Pathway 1 offer. The reset fortnight in December demonstrated good opportunity for partnership working, with a focus on those patients who are clinically optimised. This process has continued and there has been some improvement in patient flow. Planning for the transfer of 30 clinically optimised patients from Morriston to Singleton took place during December 2025 and the plan was implemented w/c 5</a:t>
            </a:r>
            <a:r>
              <a:rPr lang="en-GB" baseline="30000" dirty="0">
                <a:latin typeface="Verdana" panose="020B0604030504040204" pitchFamily="34" charset="0"/>
                <a:ea typeface="Verdana" panose="020B0604030504040204" pitchFamily="34" charset="0"/>
              </a:rPr>
              <a:t>th</a:t>
            </a:r>
            <a:r>
              <a:rPr lang="en-GB" dirty="0">
                <a:latin typeface="Verdana" panose="020B0604030504040204" pitchFamily="34" charset="0"/>
                <a:ea typeface="Verdana" panose="020B0604030504040204" pitchFamily="34" charset="0"/>
              </a:rPr>
              <a:t> January 2026.  </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UEC Care co-ordination Hub – </a:t>
            </a:r>
            <a:r>
              <a:rPr lang="en-GB" dirty="0">
                <a:latin typeface="Verdana" panose="020B0604030504040204" pitchFamily="34" charset="0"/>
                <a:ea typeface="Verdana" panose="020B0604030504040204" pitchFamily="34" charset="0"/>
              </a:rPr>
              <a:t>The single point of access has been in place since the 1</a:t>
            </a:r>
            <a:r>
              <a:rPr lang="en-GB" baseline="30000" dirty="0">
                <a:latin typeface="Verdana" panose="020B0604030504040204" pitchFamily="34" charset="0"/>
                <a:ea typeface="Verdana" panose="020B0604030504040204" pitchFamily="34" charset="0"/>
              </a:rPr>
              <a:t>st</a:t>
            </a:r>
            <a:r>
              <a:rPr lang="en-GB" dirty="0">
                <a:latin typeface="Verdana" panose="020B0604030504040204" pitchFamily="34" charset="0"/>
                <a:ea typeface="Verdana" panose="020B0604030504040204" pitchFamily="34" charset="0"/>
              </a:rPr>
              <a:t> October 2025 and the first data submission took place on the 21</a:t>
            </a:r>
            <a:r>
              <a:rPr lang="en-GB" baseline="30000" dirty="0">
                <a:latin typeface="Verdana" panose="020B0604030504040204" pitchFamily="34" charset="0"/>
                <a:ea typeface="Verdana" panose="020B0604030504040204" pitchFamily="34" charset="0"/>
              </a:rPr>
              <a:t>st</a:t>
            </a:r>
            <a:r>
              <a:rPr lang="en-GB" dirty="0">
                <a:latin typeface="Verdana" panose="020B0604030504040204" pitchFamily="34" charset="0"/>
                <a:ea typeface="Verdana" panose="020B0604030504040204" pitchFamily="34" charset="0"/>
              </a:rPr>
              <a:t> November. There is specific focus on the “clinical conversation before convey”, aimed at reducing conveyance of patients from care homes where clinically appropriate to do so. Work is also focussed on the management of patients who fall with the implementation of a level 2 Falls service made up of therapy technicians and a registered therapist, supported by St Johns ambulance provision.</a:t>
            </a:r>
          </a:p>
        </p:txBody>
      </p:sp>
      <p:sp>
        <p:nvSpPr>
          <p:cNvPr id="16" name="Rectangle: Rounded Corners 15">
            <a:hlinkClick r:id="rId2"/>
            <a:extLst>
              <a:ext uri="{FF2B5EF4-FFF2-40B4-BE49-F238E27FC236}">
                <a16:creationId xmlns:a16="http://schemas.microsoft.com/office/drawing/2014/main" id="{0BD497C0-0353-9B1B-9471-F58F438D2E15}"/>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B2660089-4651-AC0D-5A76-C5DA79A77AC8}"/>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8" name="Graphic 17" descr="Cursor with solid fill">
            <a:extLst>
              <a:ext uri="{FF2B5EF4-FFF2-40B4-BE49-F238E27FC236}">
                <a16:creationId xmlns:a16="http://schemas.microsoft.com/office/drawing/2014/main" id="{F2954D28-8C96-E048-AD4F-F5F5918803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7" name="Picture 6">
            <a:extLst>
              <a:ext uri="{FF2B5EF4-FFF2-40B4-BE49-F238E27FC236}">
                <a16:creationId xmlns:a16="http://schemas.microsoft.com/office/drawing/2014/main" id="{363D1880-6098-4B42-6306-E61F44C6FE7D}"/>
              </a:ext>
            </a:extLst>
          </p:cNvPr>
          <p:cNvPicPr>
            <a:picLocks noChangeAspect="1"/>
          </p:cNvPicPr>
          <p:nvPr/>
        </p:nvPicPr>
        <p:blipFill>
          <a:blip r:embed="rId5"/>
          <a:stretch>
            <a:fillRect/>
          </a:stretch>
        </p:blipFill>
        <p:spPr>
          <a:xfrm>
            <a:off x="3182810" y="752730"/>
            <a:ext cx="6305074" cy="3434277"/>
          </a:xfrm>
          <a:prstGeom prst="rect">
            <a:avLst/>
          </a:prstGeom>
        </p:spPr>
      </p:pic>
      <p:pic>
        <p:nvPicPr>
          <p:cNvPr id="10" name="Picture 9">
            <a:extLst>
              <a:ext uri="{FF2B5EF4-FFF2-40B4-BE49-F238E27FC236}">
                <a16:creationId xmlns:a16="http://schemas.microsoft.com/office/drawing/2014/main" id="{CCFD92B3-955F-DC85-936F-4CE52C29B05C}"/>
              </a:ext>
            </a:extLst>
          </p:cNvPr>
          <p:cNvPicPr>
            <a:picLocks noChangeAspect="1"/>
          </p:cNvPicPr>
          <p:nvPr/>
        </p:nvPicPr>
        <p:blipFill>
          <a:blip r:embed="rId6"/>
          <a:stretch>
            <a:fillRect/>
          </a:stretch>
        </p:blipFill>
        <p:spPr>
          <a:xfrm>
            <a:off x="11068907" y="770783"/>
            <a:ext cx="5765737" cy="3434278"/>
          </a:xfrm>
          <a:prstGeom prst="rect">
            <a:avLst/>
          </a:prstGeom>
        </p:spPr>
      </p:pic>
      <p:pic>
        <p:nvPicPr>
          <p:cNvPr id="13" name="Picture 12">
            <a:extLst>
              <a:ext uri="{FF2B5EF4-FFF2-40B4-BE49-F238E27FC236}">
                <a16:creationId xmlns:a16="http://schemas.microsoft.com/office/drawing/2014/main" id="{471B6F21-1413-79FD-9ED6-E0C430674E0D}"/>
              </a:ext>
            </a:extLst>
          </p:cNvPr>
          <p:cNvPicPr>
            <a:picLocks noChangeAspect="1"/>
          </p:cNvPicPr>
          <p:nvPr/>
        </p:nvPicPr>
        <p:blipFill>
          <a:blip r:embed="rId7"/>
          <a:stretch>
            <a:fillRect/>
          </a:stretch>
        </p:blipFill>
        <p:spPr>
          <a:xfrm>
            <a:off x="3275294" y="4501942"/>
            <a:ext cx="6212590" cy="3483360"/>
          </a:xfrm>
          <a:prstGeom prst="rect">
            <a:avLst/>
          </a:prstGeom>
        </p:spPr>
      </p:pic>
      <p:pic>
        <p:nvPicPr>
          <p:cNvPr id="21" name="Picture 20">
            <a:extLst>
              <a:ext uri="{FF2B5EF4-FFF2-40B4-BE49-F238E27FC236}">
                <a16:creationId xmlns:a16="http://schemas.microsoft.com/office/drawing/2014/main" id="{33B53415-63AF-26F0-0539-902FBF09F02A}"/>
              </a:ext>
            </a:extLst>
          </p:cNvPr>
          <p:cNvPicPr>
            <a:picLocks noChangeAspect="1"/>
          </p:cNvPicPr>
          <p:nvPr/>
        </p:nvPicPr>
        <p:blipFill>
          <a:blip r:embed="rId8"/>
          <a:stretch>
            <a:fillRect/>
          </a:stretch>
        </p:blipFill>
        <p:spPr>
          <a:xfrm>
            <a:off x="11068907" y="4501942"/>
            <a:ext cx="5839373" cy="3483360"/>
          </a:xfrm>
          <a:prstGeom prst="rect">
            <a:avLst/>
          </a:prstGeom>
        </p:spPr>
      </p:pic>
    </p:spTree>
    <p:extLst>
      <p:ext uri="{BB962C8B-B14F-4D97-AF65-F5344CB8AC3E}">
        <p14:creationId xmlns:p14="http://schemas.microsoft.com/office/powerpoint/2010/main" val="27592070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E7F4D0-39BA-189D-DA0C-6BBAB5A90037}"/>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2146DC6E-DC9B-E47D-999B-C7B879C005C5}"/>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98D9B9FF-65A5-E86F-B6AF-5F936D174AC0}"/>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E526EEAC-139B-2C11-8A83-A8D46E3EDDD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C9FB6FAF-D4CA-AD15-E7C6-90085D6BC512}"/>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ABD75469-D6A1-1283-B788-B44D94887BFA}"/>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38E31EFF-2644-AB9C-B3D3-C272C286E23D}"/>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0D6232FA-9F1E-3A23-AD44-920CD28F92A7}"/>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703C230B-3B52-54F1-384F-1A007361B618}"/>
              </a:ext>
            </a:extLst>
          </p:cNvPr>
          <p:cNvSpPr txBox="1">
            <a:spLocks noChangeArrowheads="1"/>
          </p:cNvSpPr>
          <p:nvPr/>
        </p:nvSpPr>
        <p:spPr bwMode="auto">
          <a:xfrm>
            <a:off x="1988422" y="606917"/>
            <a:ext cx="16850215"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Pathways of Care Delay: Action &amp; Intervention</a:t>
            </a: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64E0BB65-0716-BF8A-35F6-F669109F43DE}"/>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15</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A9914C8D-1D2D-8EC2-D5B2-EB58A1B6A63A}"/>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C1C3F765-8455-9007-FCA4-19A41D30B578}"/>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sp>
        <p:nvSpPr>
          <p:cNvPr id="4" name="Rectangle: Rounded Corners 3">
            <a:extLst>
              <a:ext uri="{FF2B5EF4-FFF2-40B4-BE49-F238E27FC236}">
                <a16:creationId xmlns:a16="http://schemas.microsoft.com/office/drawing/2014/main" id="{ED700ADA-CC51-9B6D-FEE0-E1CF390D0E8C}"/>
              </a:ext>
              <a:ext uri="{C183D7F6-B498-43B3-948B-1728B52AA6E4}">
                <adec:decorative xmlns:adec="http://schemas.microsoft.com/office/drawing/2017/decorative" val="1"/>
              </a:ext>
            </a:extLst>
          </p:cNvPr>
          <p:cNvSpPr/>
          <p:nvPr/>
        </p:nvSpPr>
        <p:spPr>
          <a:xfrm>
            <a:off x="631739" y="6275328"/>
            <a:ext cx="9336274" cy="4655308"/>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7" name="Heading 2">
            <a:extLst>
              <a:ext uri="{FF2B5EF4-FFF2-40B4-BE49-F238E27FC236}">
                <a16:creationId xmlns:a16="http://schemas.microsoft.com/office/drawing/2014/main" id="{9517F709-AA00-292F-A02B-BED644538B4C}"/>
              </a:ext>
            </a:extLst>
          </p:cNvPr>
          <p:cNvSpPr txBox="1">
            <a:spLocks noChangeArrowheads="1"/>
          </p:cNvSpPr>
          <p:nvPr/>
        </p:nvSpPr>
        <p:spPr bwMode="auto">
          <a:xfrm>
            <a:off x="731021" y="7612413"/>
            <a:ext cx="9266162" cy="3229285"/>
          </a:xfrm>
          <a:prstGeom prst="rect">
            <a:avLst/>
          </a:prstGeom>
          <a:noFill/>
          <a:ln w="9525">
            <a:noFill/>
            <a:miter lim="800000"/>
            <a:headEnd/>
            <a:tailEnd/>
          </a:ln>
        </p:spPr>
        <p:txBody>
          <a:bodyPr rot="0" vert="horz" wrap="square" lIns="91440" tIns="45720" rIns="91440" bIns="45720"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en-GB" b="1" dirty="0">
                <a:solidFill>
                  <a:srgbClr val="0070C0"/>
                </a:solidFill>
                <a:latin typeface="Verdana" panose="020B0604030504040204" pitchFamily="34" charset="0"/>
                <a:ea typeface="Verdana" panose="020B0604030504040204" pitchFamily="34" charset="0"/>
              </a:rPr>
              <a:t>What have we done to achieve the positive reduction</a:t>
            </a:r>
          </a:p>
          <a:p>
            <a:pPr marL="285750" lvl="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Discharge Sprint utilized to focus on long delay cohort, of which 2/3 discharged – ongoing reviews on back of success</a:t>
            </a:r>
          </a:p>
          <a:p>
            <a:pPr marL="285750" lvl="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Established assessment and recovery beds to support earlier decision-making and flow</a:t>
            </a:r>
          </a:p>
          <a:p>
            <a:pPr marL="285750" lvl="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Adjusted IDH processes to better meet increased demand and acuity</a:t>
            </a:r>
          </a:p>
          <a:p>
            <a:pPr marL="285750" lvl="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Increased use of alternative settings to reduce pressure on acute beds</a:t>
            </a:r>
          </a:p>
          <a:p>
            <a:pPr marL="285750" lvl="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Maintained a multi-agency focus on longest delays, supported by POCD sprint approaches</a:t>
            </a:r>
          </a:p>
          <a:p>
            <a:pPr marL="285750" lvl="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Used existing escalation and coordination arrangements to manage system pace and complexity</a:t>
            </a:r>
          </a:p>
          <a:p>
            <a:pPr marL="342900" lvl="0" indent="-342900">
              <a:buFont typeface="Symbol" panose="05050102010706020507" pitchFamily="18" charset="2"/>
              <a:buChar char=""/>
              <a:defRPr/>
            </a:pPr>
            <a:endParaRPr lang="en-GB" sz="2000" dirty="0">
              <a:solidFill>
                <a:prstClr val="black"/>
              </a:solidFill>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285087"/>
              </a:solidFill>
              <a:effectLst/>
              <a:uLnTx/>
              <a:uFillTx/>
              <a:latin typeface="Calibri" panose="020F0502020204030204" pitchFamily="34" charset="0"/>
              <a:ea typeface="Calibri" panose="020F0502020204030204" pitchFamily="34" charset="0"/>
              <a:cs typeface="+mn-cs"/>
            </a:endParaRPr>
          </a:p>
        </p:txBody>
      </p:sp>
      <p:sp>
        <p:nvSpPr>
          <p:cNvPr id="18" name="Rectangle: Rounded Corners 17">
            <a:extLst>
              <a:ext uri="{FF2B5EF4-FFF2-40B4-BE49-F238E27FC236}">
                <a16:creationId xmlns:a16="http://schemas.microsoft.com/office/drawing/2014/main" id="{20F33491-176E-4E71-E541-30466ECDA2A6}"/>
              </a:ext>
            </a:extLst>
          </p:cNvPr>
          <p:cNvSpPr/>
          <p:nvPr/>
        </p:nvSpPr>
        <p:spPr>
          <a:xfrm>
            <a:off x="818731" y="6431512"/>
            <a:ext cx="8874670" cy="978015"/>
          </a:xfrm>
          <a:prstGeom prst="roundRect">
            <a:avLst/>
          </a:prstGeom>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WG target</a:t>
            </a: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-15% reduction in total delays,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assessment delays,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total days delayed from March 2024 baseline </a:t>
            </a:r>
          </a:p>
        </p:txBody>
      </p:sp>
      <p:pic>
        <p:nvPicPr>
          <p:cNvPr id="20" name="Graphic 19" descr="Bullseye with solid fill">
            <a:extLst>
              <a:ext uri="{FF2B5EF4-FFF2-40B4-BE49-F238E27FC236}">
                <a16:creationId xmlns:a16="http://schemas.microsoft.com/office/drawing/2014/main" id="{9E0EC0AB-0D6C-C72F-B04C-9D5DCAF54E2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20344" y="6488770"/>
            <a:ext cx="731177" cy="731177"/>
          </a:xfrm>
          <a:prstGeom prst="rect">
            <a:avLst/>
          </a:prstGeom>
        </p:spPr>
      </p:pic>
      <p:pic>
        <p:nvPicPr>
          <p:cNvPr id="22" name="Graphic 21" descr="Bullseye with solid fill">
            <a:extLst>
              <a:ext uri="{FF2B5EF4-FFF2-40B4-BE49-F238E27FC236}">
                <a16:creationId xmlns:a16="http://schemas.microsoft.com/office/drawing/2014/main" id="{C88A1684-F131-5EE2-3127-3760F5D5684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850545" y="6488769"/>
            <a:ext cx="780027" cy="731177"/>
          </a:xfrm>
          <a:prstGeom prst="rect">
            <a:avLst/>
          </a:prstGeom>
        </p:spPr>
      </p:pic>
      <p:sp>
        <p:nvSpPr>
          <p:cNvPr id="17" name="Rectangle: Rounded Corners 16">
            <a:extLst>
              <a:ext uri="{FF2B5EF4-FFF2-40B4-BE49-F238E27FC236}">
                <a16:creationId xmlns:a16="http://schemas.microsoft.com/office/drawing/2014/main" id="{8122CC64-6D96-AA3E-CEB5-51DED32286AB}"/>
              </a:ext>
              <a:ext uri="{C183D7F6-B498-43B3-948B-1728B52AA6E4}">
                <adec:decorative xmlns:adec="http://schemas.microsoft.com/office/drawing/2017/decorative" val="1"/>
              </a:ext>
            </a:extLst>
          </p:cNvPr>
          <p:cNvSpPr/>
          <p:nvPr/>
        </p:nvSpPr>
        <p:spPr>
          <a:xfrm>
            <a:off x="10467202" y="6275328"/>
            <a:ext cx="9149557" cy="4566371"/>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9CD0F353-1D6D-DFD7-DBE7-D93FD083789F}"/>
              </a:ext>
            </a:extLst>
          </p:cNvPr>
          <p:cNvSpPr txBox="1"/>
          <p:nvPr/>
        </p:nvSpPr>
        <p:spPr>
          <a:xfrm>
            <a:off x="10766959" y="6363536"/>
            <a:ext cx="8607707" cy="4216539"/>
          </a:xfrm>
          <a:prstGeom prst="rect">
            <a:avLst/>
          </a:prstGeom>
          <a:noFill/>
        </p:spPr>
        <p:txBody>
          <a:bodyPr wrap="square">
            <a:spAutoFit/>
          </a:bodyPr>
          <a:lstStyle/>
          <a:p>
            <a:pPr marL="22860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What specific improvements will be delivered?</a:t>
            </a:r>
          </a:p>
          <a:p>
            <a:pPr marL="22860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endParaRPr>
          </a:p>
          <a:p>
            <a:pPr marL="28575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Further optimize assessment and recovery bed models</a:t>
            </a:r>
          </a:p>
          <a:p>
            <a:pPr marL="28575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Continue refining IDH processes to improve consistency and timeliness</a:t>
            </a:r>
          </a:p>
          <a:p>
            <a:pPr marL="28575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Expand and standardize alternative settings to support discharge and flow</a:t>
            </a:r>
          </a:p>
          <a:p>
            <a:pPr marL="28575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Progress joint work on NPT transfers to Singleton</a:t>
            </a:r>
          </a:p>
          <a:p>
            <a:pPr marL="28575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Maintain POCD sprint methodologies and system-wide coordination</a:t>
            </a:r>
          </a:p>
          <a:p>
            <a:pPr marL="285750" indent="-285750" eaLnBrk="0" fontAlgn="base" hangingPunct="0">
              <a:spcBef>
                <a:spcPct val="0"/>
              </a:spcBef>
              <a:spcAft>
                <a:spcPct val="0"/>
              </a:spcAft>
              <a:buFont typeface="Arial" panose="020B0604020202020204" pitchFamily="34" charset="0"/>
              <a:buChar char="•"/>
              <a:defRPr/>
            </a:pPr>
            <a:r>
              <a:rPr lang="en-GB" dirty="0">
                <a:latin typeface="Verdana" panose="020B0604030504040204" pitchFamily="34" charset="0"/>
                <a:ea typeface="Verdana" panose="020B0604030504040204" pitchFamily="34" charset="0"/>
              </a:rPr>
              <a:t>Deloitte Activity in conjunction with West Glamorgan:</a:t>
            </a:r>
          </a:p>
          <a:p>
            <a:pPr marL="742950" lvl="1" indent="-285750" eaLnBrk="0" fontAlgn="base" hangingPunct="0">
              <a:spcBef>
                <a:spcPct val="0"/>
              </a:spcBef>
              <a:spcAft>
                <a:spcPct val="0"/>
              </a:spcAft>
              <a:buFont typeface="Arial" panose="020B0604020202020204" pitchFamily="34" charset="0"/>
              <a:buChar char="•"/>
              <a:defRPr/>
            </a:pPr>
            <a:r>
              <a:rPr lang="en-GB" dirty="0">
                <a:latin typeface="Verdana" panose="020B0604030504040204" pitchFamily="34" charset="0"/>
                <a:ea typeface="Verdana" panose="020B0604030504040204" pitchFamily="34" charset="0"/>
              </a:rPr>
              <a:t>Map D2RA pathways</a:t>
            </a:r>
          </a:p>
          <a:p>
            <a:pPr marL="742950" lvl="1" indent="-285750" eaLnBrk="0" fontAlgn="base" hangingPunct="0">
              <a:spcBef>
                <a:spcPct val="0"/>
              </a:spcBef>
              <a:spcAft>
                <a:spcPct val="0"/>
              </a:spcAft>
              <a:buFont typeface="Arial" panose="020B0604020202020204" pitchFamily="34" charset="0"/>
              <a:buChar char="•"/>
              <a:defRPr/>
            </a:pPr>
            <a:r>
              <a:rPr lang="en-GB" dirty="0">
                <a:latin typeface="Verdana" panose="020B0604030504040204" pitchFamily="34" charset="0"/>
                <a:ea typeface="Verdana" panose="020B0604030504040204" pitchFamily="34" charset="0"/>
              </a:rPr>
              <a:t>Process mapping workshops</a:t>
            </a:r>
          </a:p>
          <a:p>
            <a:pPr marL="742950" lvl="1" indent="-285750" eaLnBrk="0" fontAlgn="base" hangingPunct="0">
              <a:spcBef>
                <a:spcPct val="0"/>
              </a:spcBef>
              <a:spcAft>
                <a:spcPct val="0"/>
              </a:spcAft>
              <a:buFont typeface="Arial" panose="020B0604020202020204" pitchFamily="34" charset="0"/>
              <a:buChar char="•"/>
              <a:defRPr/>
            </a:pPr>
            <a:r>
              <a:rPr lang="en-GB" dirty="0">
                <a:latin typeface="Verdana" panose="020B0604030504040204" pitchFamily="34" charset="0"/>
                <a:ea typeface="Verdana" panose="020B0604030504040204" pitchFamily="34" charset="0"/>
              </a:rPr>
              <a:t>Changes required escalated to appropriate board</a:t>
            </a:r>
          </a:p>
          <a:p>
            <a:pPr marL="285750" indent="-285750" eaLnBrk="0" fontAlgn="base" hangingPunct="0">
              <a:spcBef>
                <a:spcPct val="0"/>
              </a:spcBef>
              <a:spcAft>
                <a:spcPct val="0"/>
              </a:spcAft>
              <a:buFont typeface="Arial" panose="020B0604020202020204" pitchFamily="34" charset="0"/>
              <a:buChar char="•"/>
            </a:pPr>
            <a:r>
              <a:rPr lang="en-GB" dirty="0">
                <a:latin typeface="Verdana" panose="020B0604030504040204" pitchFamily="34" charset="0"/>
                <a:ea typeface="Verdana" panose="020B0604030504040204" pitchFamily="34" charset="0"/>
              </a:rPr>
              <a:t>Reduce LOS through improved Board Rounds and enhanced MDT approach</a:t>
            </a:r>
          </a:p>
        </p:txBody>
      </p:sp>
      <p:graphicFrame>
        <p:nvGraphicFramePr>
          <p:cNvPr id="5" name="Table 4">
            <a:extLst>
              <a:ext uri="{FF2B5EF4-FFF2-40B4-BE49-F238E27FC236}">
                <a16:creationId xmlns:a16="http://schemas.microsoft.com/office/drawing/2014/main" id="{9E3B6869-0521-6380-1524-91FCCFFB1FE5}"/>
              </a:ext>
            </a:extLst>
          </p:cNvPr>
          <p:cNvGraphicFramePr>
            <a:graphicFrameLocks noGrp="1"/>
          </p:cNvGraphicFramePr>
          <p:nvPr>
            <p:extLst>
              <p:ext uri="{D42A27DB-BD31-4B8C-83A1-F6EECF244321}">
                <p14:modId xmlns:p14="http://schemas.microsoft.com/office/powerpoint/2010/main" val="4247158204"/>
              </p:ext>
            </p:extLst>
          </p:nvPr>
        </p:nvGraphicFramePr>
        <p:xfrm>
          <a:off x="10766959" y="1959195"/>
          <a:ext cx="8477219" cy="3954223"/>
        </p:xfrm>
        <a:graphic>
          <a:graphicData uri="http://schemas.openxmlformats.org/drawingml/2006/table">
            <a:tbl>
              <a:tblPr/>
              <a:tblGrid>
                <a:gridCol w="1529907">
                  <a:extLst>
                    <a:ext uri="{9D8B030D-6E8A-4147-A177-3AD203B41FA5}">
                      <a16:colId xmlns:a16="http://schemas.microsoft.com/office/drawing/2014/main" val="1801267775"/>
                    </a:ext>
                  </a:extLst>
                </a:gridCol>
                <a:gridCol w="1711069">
                  <a:extLst>
                    <a:ext uri="{9D8B030D-6E8A-4147-A177-3AD203B41FA5}">
                      <a16:colId xmlns:a16="http://schemas.microsoft.com/office/drawing/2014/main" val="2316852373"/>
                    </a:ext>
                  </a:extLst>
                </a:gridCol>
                <a:gridCol w="1752600">
                  <a:extLst>
                    <a:ext uri="{9D8B030D-6E8A-4147-A177-3AD203B41FA5}">
                      <a16:colId xmlns:a16="http://schemas.microsoft.com/office/drawing/2014/main" val="4094950006"/>
                    </a:ext>
                  </a:extLst>
                </a:gridCol>
                <a:gridCol w="1752600">
                  <a:extLst>
                    <a:ext uri="{9D8B030D-6E8A-4147-A177-3AD203B41FA5}">
                      <a16:colId xmlns:a16="http://schemas.microsoft.com/office/drawing/2014/main" val="2139180870"/>
                    </a:ext>
                  </a:extLst>
                </a:gridCol>
                <a:gridCol w="1731043">
                  <a:extLst>
                    <a:ext uri="{9D8B030D-6E8A-4147-A177-3AD203B41FA5}">
                      <a16:colId xmlns:a16="http://schemas.microsoft.com/office/drawing/2014/main" val="1753244442"/>
                    </a:ext>
                  </a:extLst>
                </a:gridCol>
              </a:tblGrid>
              <a:tr h="912245">
                <a:tc>
                  <a:txBody>
                    <a:bodyPr/>
                    <a:lstStyle/>
                    <a:p>
                      <a:pPr algn="l" fontAlgn="b">
                        <a:buNone/>
                      </a:pPr>
                      <a:r>
                        <a:rPr lang="en-GB" sz="1800" b="1" i="0" u="none" strike="noStrike" dirty="0">
                          <a:solidFill>
                            <a:srgbClr val="104861"/>
                          </a:solidFill>
                          <a:effectLst/>
                          <a:latin typeface="Aptos Narrow" panose="020B0004020202020204" pitchFamily="34" charset="0"/>
                        </a:rPr>
                        <a:t>Site</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Delayed Pathways of Care: December 9th</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Delayed Pathways of Care: December 17th</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Delayed Pathways of Care: December 23rd</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Delayed Pathways of Care: December 30th</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extLst>
                  <a:ext uri="{0D108BD9-81ED-4DB2-BD59-A6C34878D82A}">
                    <a16:rowId xmlns:a16="http://schemas.microsoft.com/office/drawing/2014/main" val="3268287668"/>
                  </a:ext>
                </a:extLst>
              </a:tr>
              <a:tr h="510528">
                <a:tc>
                  <a:txBody>
                    <a:bodyPr/>
                    <a:lstStyle/>
                    <a:p>
                      <a:pPr algn="l" fontAlgn="b">
                        <a:buNone/>
                      </a:pPr>
                      <a:r>
                        <a:rPr lang="en-GB" sz="1800" b="0" i="0" u="none" strike="noStrike" dirty="0">
                          <a:solidFill>
                            <a:srgbClr val="104861"/>
                          </a:solidFill>
                          <a:effectLst/>
                          <a:latin typeface="Aptos Narrow" panose="020B0004020202020204" pitchFamily="34" charset="0"/>
                        </a:rPr>
                        <a:t>Learning Disabilities</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9</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9</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9</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9</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extLst>
                  <a:ext uri="{0D108BD9-81ED-4DB2-BD59-A6C34878D82A}">
                    <a16:rowId xmlns:a16="http://schemas.microsoft.com/office/drawing/2014/main" val="695663171"/>
                  </a:ext>
                </a:extLst>
              </a:tr>
              <a:tr h="346210">
                <a:tc>
                  <a:txBody>
                    <a:bodyPr/>
                    <a:lstStyle/>
                    <a:p>
                      <a:pPr algn="l" fontAlgn="b">
                        <a:buNone/>
                      </a:pPr>
                      <a:r>
                        <a:rPr lang="en-GB" sz="1800" b="0" i="0" u="none" strike="noStrike">
                          <a:solidFill>
                            <a:srgbClr val="104861"/>
                          </a:solidFill>
                          <a:effectLst/>
                          <a:latin typeface="Aptos Narrow" panose="020B0004020202020204" pitchFamily="34" charset="0"/>
                        </a:rPr>
                        <a:t>Mental Health</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34</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36</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33</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33</a:t>
                      </a:r>
                    </a:p>
                  </a:txBody>
                  <a:tcPr marL="6350" marR="6350" marT="6350" marB="0" anchor="b">
                    <a:lnL>
                      <a:noFill/>
                    </a:lnL>
                    <a:lnR>
                      <a:noFill/>
                    </a:lnR>
                    <a:lnT>
                      <a:noFill/>
                    </a:lnT>
                    <a:lnB>
                      <a:noFill/>
                    </a:lnB>
                    <a:noFill/>
                  </a:tcPr>
                </a:tc>
                <a:extLst>
                  <a:ext uri="{0D108BD9-81ED-4DB2-BD59-A6C34878D82A}">
                    <a16:rowId xmlns:a16="http://schemas.microsoft.com/office/drawing/2014/main" val="115574637"/>
                  </a:ext>
                </a:extLst>
              </a:tr>
              <a:tr h="458747">
                <a:tc>
                  <a:txBody>
                    <a:bodyPr/>
                    <a:lstStyle/>
                    <a:p>
                      <a:pPr algn="l" fontAlgn="b">
                        <a:buNone/>
                      </a:pPr>
                      <a:r>
                        <a:rPr lang="en-GB" sz="1800" b="0" i="0" u="none" strike="noStrike" dirty="0">
                          <a:solidFill>
                            <a:srgbClr val="104861"/>
                          </a:solidFill>
                          <a:effectLst/>
                          <a:latin typeface="Aptos Narrow" panose="020B0004020202020204" pitchFamily="34" charset="0"/>
                        </a:rPr>
                        <a:t>Morriston Hospital</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95</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73</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65</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70</a:t>
                      </a:r>
                    </a:p>
                  </a:txBody>
                  <a:tcPr marL="6350" marR="6350" marT="6350" marB="0" anchor="b">
                    <a:lnL>
                      <a:noFill/>
                    </a:lnL>
                    <a:lnR>
                      <a:noFill/>
                    </a:lnR>
                    <a:lnT>
                      <a:noFill/>
                    </a:lnT>
                    <a:lnB>
                      <a:noFill/>
                    </a:lnB>
                    <a:solidFill>
                      <a:srgbClr val="C0E6F5"/>
                    </a:solidFill>
                  </a:tcPr>
                </a:tc>
                <a:extLst>
                  <a:ext uri="{0D108BD9-81ED-4DB2-BD59-A6C34878D82A}">
                    <a16:rowId xmlns:a16="http://schemas.microsoft.com/office/drawing/2014/main" val="3015176923"/>
                  </a:ext>
                </a:extLst>
              </a:tr>
              <a:tr h="684588">
                <a:tc>
                  <a:txBody>
                    <a:bodyPr/>
                    <a:lstStyle/>
                    <a:p>
                      <a:pPr algn="l" fontAlgn="b">
                        <a:buNone/>
                      </a:pPr>
                      <a:r>
                        <a:rPr lang="en-GB" sz="1800" b="0" i="0" u="none" strike="noStrike" dirty="0">
                          <a:solidFill>
                            <a:srgbClr val="104861"/>
                          </a:solidFill>
                          <a:effectLst/>
                          <a:latin typeface="Aptos Narrow" panose="020B0004020202020204" pitchFamily="34" charset="0"/>
                        </a:rPr>
                        <a:t>Neath Port Talbot Hospital</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38</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33</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27</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34</a:t>
                      </a:r>
                    </a:p>
                  </a:txBody>
                  <a:tcPr marL="6350" marR="6350" marT="6350" marB="0" anchor="b">
                    <a:lnL>
                      <a:noFill/>
                    </a:lnL>
                    <a:lnR>
                      <a:noFill/>
                    </a:lnR>
                    <a:lnT>
                      <a:noFill/>
                    </a:lnT>
                    <a:lnB>
                      <a:noFill/>
                    </a:lnB>
                    <a:noFill/>
                  </a:tcPr>
                </a:tc>
                <a:extLst>
                  <a:ext uri="{0D108BD9-81ED-4DB2-BD59-A6C34878D82A}">
                    <a16:rowId xmlns:a16="http://schemas.microsoft.com/office/drawing/2014/main" val="3751295141"/>
                  </a:ext>
                </a:extLst>
              </a:tr>
              <a:tr h="458747">
                <a:tc>
                  <a:txBody>
                    <a:bodyPr/>
                    <a:lstStyle/>
                    <a:p>
                      <a:pPr algn="l" fontAlgn="b">
                        <a:buNone/>
                      </a:pPr>
                      <a:r>
                        <a:rPr lang="en-GB" sz="1800" b="0" i="0" u="none" strike="noStrike">
                          <a:solidFill>
                            <a:srgbClr val="104861"/>
                          </a:solidFill>
                          <a:effectLst/>
                          <a:latin typeface="Aptos Narrow" panose="020B0004020202020204" pitchFamily="34" charset="0"/>
                        </a:rPr>
                        <a:t>Singleton Hospital</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21</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18</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15</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19</a:t>
                      </a:r>
                    </a:p>
                  </a:txBody>
                  <a:tcPr marL="6350" marR="6350" marT="6350" marB="0" anchor="b">
                    <a:lnL>
                      <a:noFill/>
                    </a:lnL>
                    <a:lnR>
                      <a:noFill/>
                    </a:lnR>
                    <a:lnT>
                      <a:noFill/>
                    </a:lnT>
                    <a:lnB>
                      <a:noFill/>
                    </a:lnB>
                    <a:solidFill>
                      <a:srgbClr val="C0E6F5"/>
                    </a:solidFill>
                  </a:tcPr>
                </a:tc>
                <a:extLst>
                  <a:ext uri="{0D108BD9-81ED-4DB2-BD59-A6C34878D82A}">
                    <a16:rowId xmlns:a16="http://schemas.microsoft.com/office/drawing/2014/main" val="928873691"/>
                  </a:ext>
                </a:extLst>
              </a:tr>
              <a:tr h="346210">
                <a:tc>
                  <a:txBody>
                    <a:bodyPr/>
                    <a:lstStyle/>
                    <a:p>
                      <a:pPr algn="l" fontAlgn="b">
                        <a:buNone/>
                      </a:pPr>
                      <a:r>
                        <a:rPr lang="en-GB" sz="1800" b="1" i="0" u="none" strike="noStrike">
                          <a:solidFill>
                            <a:srgbClr val="104861"/>
                          </a:solidFill>
                          <a:effectLst/>
                          <a:latin typeface="Aptos Narrow" panose="020B0004020202020204" pitchFamily="34" charset="0"/>
                        </a:rPr>
                        <a:t>Total</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197</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169</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149</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165</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extLst>
                  <a:ext uri="{0D108BD9-81ED-4DB2-BD59-A6C34878D82A}">
                    <a16:rowId xmlns:a16="http://schemas.microsoft.com/office/drawing/2014/main" val="3355778579"/>
                  </a:ext>
                </a:extLst>
              </a:tr>
            </a:tbl>
          </a:graphicData>
        </a:graphic>
      </p:graphicFrame>
      <p:pic>
        <p:nvPicPr>
          <p:cNvPr id="8" name="Picture 7">
            <a:extLst>
              <a:ext uri="{FF2B5EF4-FFF2-40B4-BE49-F238E27FC236}">
                <a16:creationId xmlns:a16="http://schemas.microsoft.com/office/drawing/2014/main" id="{CE213D6B-62B8-791B-FB3D-5CCECB06A8FA}"/>
              </a:ext>
            </a:extLst>
          </p:cNvPr>
          <p:cNvPicPr>
            <a:picLocks noChangeAspect="1"/>
          </p:cNvPicPr>
          <p:nvPr/>
        </p:nvPicPr>
        <p:blipFill>
          <a:blip r:embed="rId13"/>
          <a:stretch>
            <a:fillRect/>
          </a:stretch>
        </p:blipFill>
        <p:spPr>
          <a:xfrm>
            <a:off x="1606322" y="1937250"/>
            <a:ext cx="7515559" cy="4128836"/>
          </a:xfrm>
          <a:prstGeom prst="rect">
            <a:avLst/>
          </a:prstGeom>
        </p:spPr>
      </p:pic>
    </p:spTree>
    <p:extLst>
      <p:ext uri="{BB962C8B-B14F-4D97-AF65-F5344CB8AC3E}">
        <p14:creationId xmlns:p14="http://schemas.microsoft.com/office/powerpoint/2010/main" val="35852251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159C5-64F3-9AB7-661C-D4DCF34238F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2CEE10F-F2E7-83B9-F03A-833DCEE07392}"/>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4AABD70-F1B5-28F7-C853-C32D30661B98}"/>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16</a:t>
            </a:fld>
            <a:endParaRPr lang="en-GB"/>
          </a:p>
        </p:txBody>
      </p:sp>
      <p:sp>
        <p:nvSpPr>
          <p:cNvPr id="3" name="TextBox 2">
            <a:extLst>
              <a:ext uri="{FF2B5EF4-FFF2-40B4-BE49-F238E27FC236}">
                <a16:creationId xmlns:a16="http://schemas.microsoft.com/office/drawing/2014/main" id="{0C2C36AB-464F-39A6-5D0E-E8DBB733BBC8}"/>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Ambulance</a:t>
            </a:r>
          </a:p>
        </p:txBody>
      </p:sp>
      <p:cxnSp>
        <p:nvCxnSpPr>
          <p:cNvPr id="5" name="Straight Connector 4">
            <a:extLst>
              <a:ext uri="{FF2B5EF4-FFF2-40B4-BE49-F238E27FC236}">
                <a16:creationId xmlns:a16="http://schemas.microsoft.com/office/drawing/2014/main" id="{364DFC4C-5AF1-3F43-015C-B31EF58A6CD5}"/>
              </a:ext>
            </a:extLst>
          </p:cNvPr>
          <p:cNvCxnSpPr/>
          <p:nvPr/>
        </p:nvCxnSpPr>
        <p:spPr>
          <a:xfrm>
            <a:off x="0" y="8672782"/>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7F4BC56-3A12-B424-C8EF-FA425F5CD1CF}"/>
              </a:ext>
            </a:extLst>
          </p:cNvPr>
          <p:cNvSpPr txBox="1"/>
          <p:nvPr/>
        </p:nvSpPr>
        <p:spPr>
          <a:xfrm>
            <a:off x="261144" y="8748982"/>
            <a:ext cx="19583400" cy="2554545"/>
          </a:xfrm>
          <a:prstGeom prst="rect">
            <a:avLst/>
          </a:prstGeom>
          <a:noFill/>
        </p:spPr>
        <p:txBody>
          <a:bodyPr wrap="square" rtlCol="0">
            <a:spAutoFit/>
          </a:bodyPr>
          <a:lstStyle/>
          <a:p>
            <a:r>
              <a:rPr lang="en-GB" sz="1600"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Revised flow operating model: </a:t>
            </a:r>
            <a:r>
              <a:rPr lang="en-GB" dirty="0">
                <a:latin typeface="Verdana" panose="020B0604030504040204" pitchFamily="34" charset="0"/>
                <a:ea typeface="Verdana" panose="020B0604030504040204" pitchFamily="34" charset="0"/>
              </a:rPr>
              <a:t>The revised operating models implemented as part of the test of change in Morriston remain in place. However, increase in demand for emergency care, high levels of patient occupancy driven by medical bed day utilisation has challenged the Health Board’s ability to maintain flow and thus the level of ambulance handover performance achieved following the tests of change. The emergency pressures have tipped the Health Board into two formal Business Continuity incidents, consistent with the pattern currently seen across NHS Wales. A complicated Infection Control picture further contributes to the interruption of patient flow with capacity reduced as a result of winter illnesses. </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UEC capital redesign – </a:t>
            </a:r>
            <a:r>
              <a:rPr lang="en-GB" dirty="0">
                <a:latin typeface="Verdana" panose="020B0604030504040204" pitchFamily="34" charset="0"/>
                <a:ea typeface="Verdana" panose="020B0604030504040204" pitchFamily="34" charset="0"/>
              </a:rPr>
              <a:t>Recent communication from the Chief Executive to the Director General of NHS Wales sets out an urgency to progress to an Electronic Patient Record across the Urgent and Emergency care services. Whilst there remains ambition to co-locate front door assessment processes with the emergency department, this programme of work cannot be progressed in the absence of Capital investment. </a:t>
            </a:r>
          </a:p>
        </p:txBody>
      </p:sp>
      <p:sp>
        <p:nvSpPr>
          <p:cNvPr id="18" name="Rectangle: Rounded Corners 17">
            <a:hlinkClick r:id="rId2"/>
            <a:extLst>
              <a:ext uri="{FF2B5EF4-FFF2-40B4-BE49-F238E27FC236}">
                <a16:creationId xmlns:a16="http://schemas.microsoft.com/office/drawing/2014/main" id="{A826C4A3-A975-8E8F-D1D7-40EF74F50959}"/>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6A48E941-CF44-C2AF-78E4-9FEF598BF763}"/>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0" name="Graphic 19" descr="Cursor with solid fill">
            <a:extLst>
              <a:ext uri="{FF2B5EF4-FFF2-40B4-BE49-F238E27FC236}">
                <a16:creationId xmlns:a16="http://schemas.microsoft.com/office/drawing/2014/main" id="{9B29EBCD-C341-4327-8CB7-C6B66EDCDA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7" name="Picture 6">
            <a:extLst>
              <a:ext uri="{FF2B5EF4-FFF2-40B4-BE49-F238E27FC236}">
                <a16:creationId xmlns:a16="http://schemas.microsoft.com/office/drawing/2014/main" id="{04A86121-8CA7-410A-4720-B566E4479D92}"/>
              </a:ext>
            </a:extLst>
          </p:cNvPr>
          <p:cNvPicPr>
            <a:picLocks noChangeAspect="1"/>
          </p:cNvPicPr>
          <p:nvPr/>
        </p:nvPicPr>
        <p:blipFill>
          <a:blip r:embed="rId5"/>
          <a:stretch>
            <a:fillRect/>
          </a:stretch>
        </p:blipFill>
        <p:spPr>
          <a:xfrm>
            <a:off x="3389632" y="830160"/>
            <a:ext cx="6334488" cy="3529113"/>
          </a:xfrm>
          <a:prstGeom prst="rect">
            <a:avLst/>
          </a:prstGeom>
        </p:spPr>
      </p:pic>
      <p:pic>
        <p:nvPicPr>
          <p:cNvPr id="9" name="Picture 8">
            <a:extLst>
              <a:ext uri="{FF2B5EF4-FFF2-40B4-BE49-F238E27FC236}">
                <a16:creationId xmlns:a16="http://schemas.microsoft.com/office/drawing/2014/main" id="{04564BD2-7281-AAA1-09F9-0B3246950513}"/>
              </a:ext>
            </a:extLst>
          </p:cNvPr>
          <p:cNvPicPr>
            <a:picLocks noChangeAspect="1"/>
          </p:cNvPicPr>
          <p:nvPr/>
        </p:nvPicPr>
        <p:blipFill>
          <a:blip r:embed="rId6"/>
          <a:stretch>
            <a:fillRect/>
          </a:stretch>
        </p:blipFill>
        <p:spPr>
          <a:xfrm>
            <a:off x="11180115" y="830160"/>
            <a:ext cx="6267125" cy="3529113"/>
          </a:xfrm>
          <a:prstGeom prst="rect">
            <a:avLst/>
          </a:prstGeom>
        </p:spPr>
      </p:pic>
      <p:pic>
        <p:nvPicPr>
          <p:cNvPr id="12" name="Picture 11">
            <a:extLst>
              <a:ext uri="{FF2B5EF4-FFF2-40B4-BE49-F238E27FC236}">
                <a16:creationId xmlns:a16="http://schemas.microsoft.com/office/drawing/2014/main" id="{A7D4046D-6C56-CC6C-376D-8DD8BBFCF558}"/>
              </a:ext>
            </a:extLst>
          </p:cNvPr>
          <p:cNvPicPr>
            <a:picLocks noChangeAspect="1"/>
          </p:cNvPicPr>
          <p:nvPr/>
        </p:nvPicPr>
        <p:blipFill>
          <a:blip r:embed="rId7"/>
          <a:stretch>
            <a:fillRect/>
          </a:stretch>
        </p:blipFill>
        <p:spPr>
          <a:xfrm>
            <a:off x="3389632" y="4876979"/>
            <a:ext cx="6334488" cy="3529112"/>
          </a:xfrm>
          <a:prstGeom prst="rect">
            <a:avLst/>
          </a:prstGeom>
        </p:spPr>
      </p:pic>
      <p:pic>
        <p:nvPicPr>
          <p:cNvPr id="15" name="Picture 14">
            <a:extLst>
              <a:ext uri="{FF2B5EF4-FFF2-40B4-BE49-F238E27FC236}">
                <a16:creationId xmlns:a16="http://schemas.microsoft.com/office/drawing/2014/main" id="{9386A3BA-9532-8E32-B105-8103E277D244}"/>
              </a:ext>
            </a:extLst>
          </p:cNvPr>
          <p:cNvPicPr>
            <a:picLocks noChangeAspect="1"/>
          </p:cNvPicPr>
          <p:nvPr/>
        </p:nvPicPr>
        <p:blipFill>
          <a:blip r:embed="rId8"/>
          <a:stretch>
            <a:fillRect/>
          </a:stretch>
        </p:blipFill>
        <p:spPr>
          <a:xfrm>
            <a:off x="11180115" y="4862374"/>
            <a:ext cx="6313032" cy="3529111"/>
          </a:xfrm>
          <a:prstGeom prst="rect">
            <a:avLst/>
          </a:prstGeom>
        </p:spPr>
      </p:pic>
    </p:spTree>
    <p:extLst>
      <p:ext uri="{BB962C8B-B14F-4D97-AF65-F5344CB8AC3E}">
        <p14:creationId xmlns:p14="http://schemas.microsoft.com/office/powerpoint/2010/main" val="40829040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28D1F5-1417-B0AE-E2AD-919C784D787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F766ADA-D52F-0258-1037-F1AC33CDDF9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A2C7FB4C-983A-79DE-F81C-A4EA554D0F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17</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6C00F995-A417-33C0-69C8-C25350027ABC}"/>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Stroke</a:t>
            </a:r>
          </a:p>
        </p:txBody>
      </p:sp>
      <p:cxnSp>
        <p:nvCxnSpPr>
          <p:cNvPr id="5" name="Straight Connector 4">
            <a:extLst>
              <a:ext uri="{FF2B5EF4-FFF2-40B4-BE49-F238E27FC236}">
                <a16:creationId xmlns:a16="http://schemas.microsoft.com/office/drawing/2014/main" id="{419CFD79-7274-C13D-997C-222B693C7996}"/>
              </a:ext>
            </a:extLst>
          </p:cNvPr>
          <p:cNvCxnSpPr/>
          <p:nvPr/>
        </p:nvCxnSpPr>
        <p:spPr>
          <a:xfrm>
            <a:off x="0" y="8496027"/>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2700BF0-5C30-1839-D234-D29E5C0EFD0B}"/>
              </a:ext>
            </a:extLst>
          </p:cNvPr>
          <p:cNvSpPr txBox="1"/>
          <p:nvPr/>
        </p:nvSpPr>
        <p:spPr>
          <a:xfrm>
            <a:off x="261144" y="8462567"/>
            <a:ext cx="19583400" cy="27266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rPr>
              <a:t>Actions/Updates</a:t>
            </a:r>
          </a:p>
          <a:p>
            <a:pPr marL="285750" marR="0" lvl="0" indent="-285750" algn="just"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rPr>
              <a:t>The directorate management team have introduced several successful ‘Stroke Tests of Change’ in order to improve the flow of stroke patients between Morriston and Neath Port Talbot Hospital, and several actions are currently underway to support further improvement:</a:t>
            </a:r>
          </a:p>
          <a:p>
            <a:pPr marL="800100" lvl="1" indent="-342900">
              <a:buFont typeface="Arial" panose="020B0604020202020204" pitchFamily="34" charset="0"/>
              <a:buChar char="•"/>
            </a:pPr>
            <a:r>
              <a:rPr lang="en-GB" dirty="0">
                <a:latin typeface="Verdana" panose="020B0604030504040204" pitchFamily="34" charset="0"/>
                <a:ea typeface="Verdana" panose="020B0604030504040204" pitchFamily="34" charset="0"/>
              </a:rPr>
              <a:t>Further increase the stroke Ring-Fenced capacity to enable timely admission </a:t>
            </a:r>
          </a:p>
          <a:p>
            <a:pPr marL="800100" lvl="1" indent="-342900">
              <a:buFont typeface="Arial" panose="020B0604020202020204" pitchFamily="34" charset="0"/>
              <a:buChar char="•"/>
            </a:pPr>
            <a:r>
              <a:rPr lang="en-GB" dirty="0">
                <a:latin typeface="Verdana" panose="020B0604030504040204" pitchFamily="34" charset="0"/>
                <a:ea typeface="Verdana" panose="020B0604030504040204" pitchFamily="34" charset="0"/>
              </a:rPr>
              <a:t>Development of a dedicated stroke weekend plan </a:t>
            </a:r>
          </a:p>
          <a:p>
            <a:pPr marL="800100" lvl="1" indent="-342900">
              <a:buFont typeface="Arial" panose="020B0604020202020204" pitchFamily="34" charset="0"/>
              <a:buChar char="•"/>
            </a:pPr>
            <a:r>
              <a:rPr lang="en-GB" dirty="0">
                <a:latin typeface="Verdana" panose="020B0604030504040204" pitchFamily="34" charset="0"/>
                <a:ea typeface="Verdana" panose="020B0604030504040204" pitchFamily="34" charset="0"/>
              </a:rPr>
              <a:t>Implementation and expansion of the CT Perfusion service which will improve access to Thrombolysis and increase compliance </a:t>
            </a:r>
          </a:p>
          <a:p>
            <a:pPr marL="800100" lvl="1" indent="-342900">
              <a:buFont typeface="Arial" panose="020B0604020202020204" pitchFamily="34" charset="0"/>
              <a:buChar char="•"/>
            </a:pPr>
            <a:r>
              <a:rPr lang="en-GB" dirty="0">
                <a:latin typeface="Verdana" panose="020B0604030504040204" pitchFamily="34" charset="0"/>
                <a:ea typeface="Verdana" panose="020B0604030504040204" pitchFamily="34" charset="0"/>
              </a:rPr>
              <a:t>Introduction of the Tenecteplase to improve time to Thrombolysis </a:t>
            </a:r>
          </a:p>
          <a:p>
            <a:pPr marL="800100" lvl="1" indent="-342900">
              <a:buFont typeface="Arial" panose="020B0604020202020204" pitchFamily="34" charset="0"/>
              <a:buChar char="•"/>
            </a:pPr>
            <a:r>
              <a:rPr lang="en-GB" dirty="0">
                <a:latin typeface="Verdana" panose="020B0604030504040204" pitchFamily="34" charset="0"/>
                <a:ea typeface="Verdana" panose="020B0604030504040204" pitchFamily="34" charset="0"/>
              </a:rPr>
              <a:t>Implementation of the stroke ACP/CNS Pre-Triage Assessment </a:t>
            </a:r>
          </a:p>
          <a:p>
            <a:pPr marL="800100" lvl="1" indent="-342900">
              <a:buFont typeface="Arial" panose="020B0604020202020204" pitchFamily="34" charset="0"/>
              <a:buChar char="•"/>
            </a:pPr>
            <a:r>
              <a:rPr lang="en-GB" dirty="0">
                <a:latin typeface="Verdana" panose="020B0604030504040204" pitchFamily="34" charset="0"/>
                <a:ea typeface="Verdana" panose="020B0604030504040204" pitchFamily="34" charset="0"/>
              </a:rPr>
              <a:t>Expansion of the stroke specialised team - CNS/ACP cover 07:30am to midnight 7 days per week. </a:t>
            </a:r>
          </a:p>
        </p:txBody>
      </p:sp>
      <p:pic>
        <p:nvPicPr>
          <p:cNvPr id="8" name="Picture 7">
            <a:extLst>
              <a:ext uri="{FF2B5EF4-FFF2-40B4-BE49-F238E27FC236}">
                <a16:creationId xmlns:a16="http://schemas.microsoft.com/office/drawing/2014/main" id="{E0D8E900-5BD6-E424-DBE2-E61AF2EBA7A6}"/>
              </a:ext>
            </a:extLst>
          </p:cNvPr>
          <p:cNvPicPr>
            <a:picLocks noChangeAspect="1"/>
          </p:cNvPicPr>
          <p:nvPr/>
        </p:nvPicPr>
        <p:blipFill>
          <a:blip r:embed="rId2"/>
          <a:stretch>
            <a:fillRect/>
          </a:stretch>
        </p:blipFill>
        <p:spPr>
          <a:xfrm>
            <a:off x="756444" y="871871"/>
            <a:ext cx="5486400" cy="3330935"/>
          </a:xfrm>
          <a:prstGeom prst="rect">
            <a:avLst/>
          </a:prstGeom>
        </p:spPr>
      </p:pic>
      <p:pic>
        <p:nvPicPr>
          <p:cNvPr id="11" name="Picture 10">
            <a:extLst>
              <a:ext uri="{FF2B5EF4-FFF2-40B4-BE49-F238E27FC236}">
                <a16:creationId xmlns:a16="http://schemas.microsoft.com/office/drawing/2014/main" id="{1D6167CB-3378-50FA-7B97-DF6FC622E352}"/>
              </a:ext>
            </a:extLst>
          </p:cNvPr>
          <p:cNvPicPr>
            <a:picLocks noChangeAspect="1"/>
          </p:cNvPicPr>
          <p:nvPr/>
        </p:nvPicPr>
        <p:blipFill>
          <a:blip r:embed="rId3"/>
          <a:stretch>
            <a:fillRect/>
          </a:stretch>
        </p:blipFill>
        <p:spPr>
          <a:xfrm>
            <a:off x="7214394" y="4654324"/>
            <a:ext cx="5676900" cy="3373755"/>
          </a:xfrm>
          <a:prstGeom prst="rect">
            <a:avLst/>
          </a:prstGeom>
        </p:spPr>
      </p:pic>
      <p:pic>
        <p:nvPicPr>
          <p:cNvPr id="14" name="Picture 13">
            <a:extLst>
              <a:ext uri="{FF2B5EF4-FFF2-40B4-BE49-F238E27FC236}">
                <a16:creationId xmlns:a16="http://schemas.microsoft.com/office/drawing/2014/main" id="{FB3D6A53-2883-26C4-F61F-8E7B5AD6A305}"/>
              </a:ext>
            </a:extLst>
          </p:cNvPr>
          <p:cNvPicPr>
            <a:picLocks noChangeAspect="1"/>
          </p:cNvPicPr>
          <p:nvPr/>
        </p:nvPicPr>
        <p:blipFill>
          <a:blip r:embed="rId4"/>
          <a:stretch>
            <a:fillRect/>
          </a:stretch>
        </p:blipFill>
        <p:spPr>
          <a:xfrm>
            <a:off x="13862844" y="775613"/>
            <a:ext cx="5486400" cy="3592830"/>
          </a:xfrm>
          <a:prstGeom prst="rect">
            <a:avLst/>
          </a:prstGeom>
        </p:spPr>
      </p:pic>
      <p:pic>
        <p:nvPicPr>
          <p:cNvPr id="17" name="Picture 16">
            <a:extLst>
              <a:ext uri="{FF2B5EF4-FFF2-40B4-BE49-F238E27FC236}">
                <a16:creationId xmlns:a16="http://schemas.microsoft.com/office/drawing/2014/main" id="{E725285C-EF7D-6EB0-5804-A6469C3CC94D}"/>
              </a:ext>
            </a:extLst>
          </p:cNvPr>
          <p:cNvPicPr>
            <a:picLocks noChangeAspect="1"/>
          </p:cNvPicPr>
          <p:nvPr/>
        </p:nvPicPr>
        <p:blipFill>
          <a:blip r:embed="rId5"/>
          <a:stretch>
            <a:fillRect/>
          </a:stretch>
        </p:blipFill>
        <p:spPr>
          <a:xfrm>
            <a:off x="7214394" y="775613"/>
            <a:ext cx="5676900" cy="3373755"/>
          </a:xfrm>
          <a:prstGeom prst="rect">
            <a:avLst/>
          </a:prstGeom>
        </p:spPr>
      </p:pic>
      <p:pic>
        <p:nvPicPr>
          <p:cNvPr id="19" name="Picture 18">
            <a:extLst>
              <a:ext uri="{FF2B5EF4-FFF2-40B4-BE49-F238E27FC236}">
                <a16:creationId xmlns:a16="http://schemas.microsoft.com/office/drawing/2014/main" id="{F55D2EEB-0EF8-3559-F76C-9FE5B06865D8}"/>
              </a:ext>
            </a:extLst>
          </p:cNvPr>
          <p:cNvPicPr>
            <a:picLocks noChangeAspect="1"/>
          </p:cNvPicPr>
          <p:nvPr/>
        </p:nvPicPr>
        <p:blipFill>
          <a:blip r:embed="rId6"/>
          <a:stretch>
            <a:fillRect/>
          </a:stretch>
        </p:blipFill>
        <p:spPr>
          <a:xfrm>
            <a:off x="13862844" y="4654323"/>
            <a:ext cx="5486400" cy="3373755"/>
          </a:xfrm>
          <a:prstGeom prst="rect">
            <a:avLst/>
          </a:prstGeom>
        </p:spPr>
      </p:pic>
      <p:pic>
        <p:nvPicPr>
          <p:cNvPr id="23" name="Picture 22">
            <a:extLst>
              <a:ext uri="{FF2B5EF4-FFF2-40B4-BE49-F238E27FC236}">
                <a16:creationId xmlns:a16="http://schemas.microsoft.com/office/drawing/2014/main" id="{374720DD-287A-981A-AF98-C783CCD8B7C2}"/>
              </a:ext>
            </a:extLst>
          </p:cNvPr>
          <p:cNvPicPr>
            <a:picLocks noChangeAspect="1"/>
          </p:cNvPicPr>
          <p:nvPr/>
        </p:nvPicPr>
        <p:blipFill>
          <a:blip r:embed="rId7"/>
          <a:stretch>
            <a:fillRect/>
          </a:stretch>
        </p:blipFill>
        <p:spPr>
          <a:xfrm>
            <a:off x="756444" y="4654324"/>
            <a:ext cx="5486400" cy="3376840"/>
          </a:xfrm>
          <a:prstGeom prst="rect">
            <a:avLst/>
          </a:prstGeom>
        </p:spPr>
      </p:pic>
    </p:spTree>
    <p:extLst>
      <p:ext uri="{BB962C8B-B14F-4D97-AF65-F5344CB8AC3E}">
        <p14:creationId xmlns:p14="http://schemas.microsoft.com/office/powerpoint/2010/main" val="6662166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CCFB2-A739-8304-F9DE-E70B8F21C800}"/>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9072E0C6-B818-3F45-7AA1-7C8FDD5B5A07}"/>
              </a:ext>
            </a:extLst>
          </p:cNvPr>
          <p:cNvSpPr>
            <a:spLocks noGrp="1"/>
          </p:cNvSpPr>
          <p:nvPr>
            <p:ph type="body" sz="quarter" idx="10"/>
          </p:nvPr>
        </p:nvSpPr>
        <p:spPr>
          <a:xfrm>
            <a:off x="604044" y="3978275"/>
            <a:ext cx="17409186" cy="1231106"/>
          </a:xfrm>
        </p:spPr>
        <p:txBody>
          <a:bodyPr/>
          <a:lstStyle/>
          <a:p>
            <a:r>
              <a:rPr lang="en-GB" sz="8000" b="1" dirty="0">
                <a:latin typeface="Calibri" panose="020F0502020204030204" pitchFamily="34" charset="0"/>
                <a:ea typeface="Calibri" panose="020F0502020204030204" pitchFamily="34" charset="0"/>
              </a:rPr>
              <a:t>Planned</a:t>
            </a:r>
            <a:r>
              <a:rPr lang="en-GB" sz="8000" b="1" dirty="0">
                <a:effectLst/>
                <a:latin typeface="Calibri" panose="020F0502020204030204" pitchFamily="34" charset="0"/>
                <a:ea typeface="Calibri" panose="020F0502020204030204" pitchFamily="34" charset="0"/>
              </a:rPr>
              <a:t> Care</a:t>
            </a:r>
          </a:p>
        </p:txBody>
      </p:sp>
    </p:spTree>
    <p:extLst>
      <p:ext uri="{BB962C8B-B14F-4D97-AF65-F5344CB8AC3E}">
        <p14:creationId xmlns:p14="http://schemas.microsoft.com/office/powerpoint/2010/main" val="27874631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F0058-52BB-CA06-B956-AC72FDA7B83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8978B6A-4527-0415-2AFB-5537790182C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9E9CBAE-7DF2-C22F-A760-59735006085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19</a:t>
            </a:fld>
            <a:endParaRPr lang="en-GB"/>
          </a:p>
        </p:txBody>
      </p:sp>
      <p:sp>
        <p:nvSpPr>
          <p:cNvPr id="3" name="TextBox 2">
            <a:extLst>
              <a:ext uri="{FF2B5EF4-FFF2-40B4-BE49-F238E27FC236}">
                <a16:creationId xmlns:a16="http://schemas.microsoft.com/office/drawing/2014/main" id="{49DBA734-2FBF-38B4-B1FB-4AB1B5EED6C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Planned Care</a:t>
            </a:r>
          </a:p>
        </p:txBody>
      </p:sp>
      <p:cxnSp>
        <p:nvCxnSpPr>
          <p:cNvPr id="5" name="Straight Connector 4">
            <a:extLst>
              <a:ext uri="{FF2B5EF4-FFF2-40B4-BE49-F238E27FC236}">
                <a16:creationId xmlns:a16="http://schemas.microsoft.com/office/drawing/2014/main" id="{B4AA34D0-472A-74E2-CF6E-7F5208511763}"/>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6BFBAC9-D0FD-B853-B79D-77B12FC22AED}"/>
              </a:ext>
            </a:extLst>
          </p:cNvPr>
          <p:cNvSpPr txBox="1"/>
          <p:nvPr/>
        </p:nvSpPr>
        <p:spPr>
          <a:xfrm>
            <a:off x="261144" y="9083675"/>
            <a:ext cx="19583400" cy="203132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Stage 1 &gt; 52 weeks target of 0 for December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number of patients waiting &gt; 104 weeks for treatment target of 0 for December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Focus has now been placed on achieving a new Targeted Intervention Target for patients waiting &gt;36 weeks for treatment. Welsh Government have provided updated de-escalation criteria for all planned care metrics which reflect encouragement towards an improved position.</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Key Risks to delivery include the current physical infrastructure to hold additional clinics, workforce availability, funding and willingness of patients to attend out of hours</a:t>
            </a:r>
          </a:p>
        </p:txBody>
      </p:sp>
      <p:sp>
        <p:nvSpPr>
          <p:cNvPr id="17" name="Rectangle: Rounded Corners 16">
            <a:hlinkClick r:id="rId3"/>
            <a:extLst>
              <a:ext uri="{FF2B5EF4-FFF2-40B4-BE49-F238E27FC236}">
                <a16:creationId xmlns:a16="http://schemas.microsoft.com/office/drawing/2014/main" id="{2B728D65-C516-CFD7-1E73-88645399C1CF}"/>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3341C0B3-C222-4F23-B90C-7AC6A58B1E2A}"/>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9" name="Graphic 18" descr="Cursor with solid fill">
            <a:extLst>
              <a:ext uri="{FF2B5EF4-FFF2-40B4-BE49-F238E27FC236}">
                <a16:creationId xmlns:a16="http://schemas.microsoft.com/office/drawing/2014/main" id="{9C636EA1-F172-CCDC-54F6-2876B2C5ED8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298779" y="654124"/>
            <a:ext cx="914400" cy="914400"/>
          </a:xfrm>
          <a:prstGeom prst="rect">
            <a:avLst/>
          </a:prstGeom>
        </p:spPr>
      </p:pic>
      <p:pic>
        <p:nvPicPr>
          <p:cNvPr id="8" name="Picture 7">
            <a:extLst>
              <a:ext uri="{FF2B5EF4-FFF2-40B4-BE49-F238E27FC236}">
                <a16:creationId xmlns:a16="http://schemas.microsoft.com/office/drawing/2014/main" id="{C35EA877-7D54-E932-9505-3A16A6D2FF01}"/>
              </a:ext>
            </a:extLst>
          </p:cNvPr>
          <p:cNvPicPr>
            <a:picLocks noChangeAspect="1"/>
          </p:cNvPicPr>
          <p:nvPr/>
        </p:nvPicPr>
        <p:blipFill>
          <a:blip r:embed="rId6"/>
          <a:stretch>
            <a:fillRect/>
          </a:stretch>
        </p:blipFill>
        <p:spPr>
          <a:xfrm>
            <a:off x="2887583" y="911269"/>
            <a:ext cx="6380288" cy="3637630"/>
          </a:xfrm>
          <a:prstGeom prst="rect">
            <a:avLst/>
          </a:prstGeom>
        </p:spPr>
      </p:pic>
      <p:pic>
        <p:nvPicPr>
          <p:cNvPr id="11" name="Picture 10">
            <a:extLst>
              <a:ext uri="{FF2B5EF4-FFF2-40B4-BE49-F238E27FC236}">
                <a16:creationId xmlns:a16="http://schemas.microsoft.com/office/drawing/2014/main" id="{6F7E69C2-804C-F307-B2D3-F128884150A9}"/>
              </a:ext>
            </a:extLst>
          </p:cNvPr>
          <p:cNvPicPr>
            <a:picLocks noChangeAspect="1"/>
          </p:cNvPicPr>
          <p:nvPr/>
        </p:nvPicPr>
        <p:blipFill>
          <a:blip r:embed="rId7"/>
          <a:stretch>
            <a:fillRect/>
          </a:stretch>
        </p:blipFill>
        <p:spPr>
          <a:xfrm>
            <a:off x="2887583" y="4889461"/>
            <a:ext cx="6380288" cy="3951167"/>
          </a:xfrm>
          <a:prstGeom prst="rect">
            <a:avLst/>
          </a:prstGeom>
        </p:spPr>
      </p:pic>
      <p:pic>
        <p:nvPicPr>
          <p:cNvPr id="14" name="Picture 13">
            <a:extLst>
              <a:ext uri="{FF2B5EF4-FFF2-40B4-BE49-F238E27FC236}">
                <a16:creationId xmlns:a16="http://schemas.microsoft.com/office/drawing/2014/main" id="{690E7B61-DE73-888A-30D8-5490509CEAF0}"/>
              </a:ext>
            </a:extLst>
          </p:cNvPr>
          <p:cNvPicPr>
            <a:picLocks noChangeAspect="1"/>
          </p:cNvPicPr>
          <p:nvPr/>
        </p:nvPicPr>
        <p:blipFill>
          <a:blip r:embed="rId8"/>
          <a:stretch>
            <a:fillRect/>
          </a:stretch>
        </p:blipFill>
        <p:spPr>
          <a:xfrm>
            <a:off x="10503315" y="986384"/>
            <a:ext cx="6380288" cy="3637630"/>
          </a:xfrm>
          <a:prstGeom prst="rect">
            <a:avLst/>
          </a:prstGeom>
        </p:spPr>
      </p:pic>
      <p:pic>
        <p:nvPicPr>
          <p:cNvPr id="21" name="Picture 20">
            <a:extLst>
              <a:ext uri="{FF2B5EF4-FFF2-40B4-BE49-F238E27FC236}">
                <a16:creationId xmlns:a16="http://schemas.microsoft.com/office/drawing/2014/main" id="{8C6502CE-E2E6-8EF5-2796-F00C74FBDB68}"/>
              </a:ext>
            </a:extLst>
          </p:cNvPr>
          <p:cNvPicPr>
            <a:picLocks noChangeAspect="1"/>
          </p:cNvPicPr>
          <p:nvPr/>
        </p:nvPicPr>
        <p:blipFill>
          <a:blip r:embed="rId9"/>
          <a:stretch>
            <a:fillRect/>
          </a:stretch>
        </p:blipFill>
        <p:spPr>
          <a:xfrm>
            <a:off x="10503315" y="4889459"/>
            <a:ext cx="6380288" cy="3951167"/>
          </a:xfrm>
          <a:prstGeom prst="rect">
            <a:avLst/>
          </a:prstGeom>
        </p:spPr>
      </p:pic>
    </p:spTree>
    <p:extLst>
      <p:ext uri="{BB962C8B-B14F-4D97-AF65-F5344CB8AC3E}">
        <p14:creationId xmlns:p14="http://schemas.microsoft.com/office/powerpoint/2010/main" val="1113541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0D74F92-4F0C-EAB0-5440-A7242FE9232D}"/>
              </a:ext>
            </a:extLst>
          </p:cNvPr>
          <p:cNvSpPr>
            <a:spLocks noGrp="1"/>
          </p:cNvSpPr>
          <p:nvPr>
            <p:ph type="body" sz="quarter" idx="10"/>
          </p:nvPr>
        </p:nvSpPr>
        <p:spPr>
          <a:xfrm>
            <a:off x="299244" y="250156"/>
            <a:ext cx="12293600" cy="558800"/>
          </a:xfrm>
        </p:spPr>
        <p:txBody>
          <a:bodyPr/>
          <a:lstStyle/>
          <a:p>
            <a:r>
              <a:rPr lang="pt-BR" sz="4400" b="1" dirty="0">
                <a:latin typeface="Verdana" panose="020B0604030504040204" pitchFamily="34" charset="0"/>
                <a:ea typeface="Verdana" panose="020B0604030504040204" pitchFamily="34" charset="0"/>
              </a:rPr>
              <a:t>Report Overview</a:t>
            </a:r>
          </a:p>
        </p:txBody>
      </p:sp>
      <p:graphicFrame>
        <p:nvGraphicFramePr>
          <p:cNvPr id="18" name="Diagram 17">
            <a:extLst>
              <a:ext uri="{FF2B5EF4-FFF2-40B4-BE49-F238E27FC236}">
                <a16:creationId xmlns:a16="http://schemas.microsoft.com/office/drawing/2014/main" id="{46172A51-8F6A-1FB4-5FF3-21E961BD36D7}"/>
              </a:ext>
            </a:extLst>
          </p:cNvPr>
          <p:cNvGraphicFramePr/>
          <p:nvPr>
            <p:extLst>
              <p:ext uri="{D42A27DB-BD31-4B8C-83A1-F6EECF244321}">
                <p14:modId xmlns:p14="http://schemas.microsoft.com/office/powerpoint/2010/main" val="1858594479"/>
              </p:ext>
            </p:extLst>
          </p:nvPr>
        </p:nvGraphicFramePr>
        <p:xfrm>
          <a:off x="832644" y="2174874"/>
          <a:ext cx="17297400" cy="80976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a:extLst>
              <a:ext uri="{FF2B5EF4-FFF2-40B4-BE49-F238E27FC236}">
                <a16:creationId xmlns:a16="http://schemas.microsoft.com/office/drawing/2014/main" id="{84A4EC6F-6E2B-B310-4516-33263B66D093}"/>
              </a:ext>
            </a:extLst>
          </p:cNvPr>
          <p:cNvSpPr txBox="1"/>
          <p:nvPr/>
        </p:nvSpPr>
        <p:spPr>
          <a:xfrm>
            <a:off x="565944" y="1036815"/>
            <a:ext cx="18973800" cy="923330"/>
          </a:xfrm>
          <a:prstGeom prst="rect">
            <a:avLst/>
          </a:prstGeom>
          <a:noFill/>
        </p:spPr>
        <p:txBody>
          <a:bodyPr wrap="square" rtlCol="0">
            <a:spAutoFit/>
          </a:bodyPr>
          <a:lstStyle/>
          <a:p>
            <a:r>
              <a:rPr lang="en-GB" dirty="0">
                <a:latin typeface="Verdana" panose="020B0604030504040204" pitchFamily="34" charset="0"/>
                <a:ea typeface="Verdana" panose="020B0604030504040204" pitchFamily="34" charset="0"/>
              </a:rPr>
              <a:t>The Health Board Integrated Performance Report will provide updates against all areas under escalation with Welsh Government, all performance metrics outlined within the NHS Wales Performance Framework 202-26, along with updates against the Delivery Expectations and the Ministerial Enabling actions as outlined in the NHS Wales Planning Framework 2025-2028 </a:t>
            </a:r>
          </a:p>
        </p:txBody>
      </p:sp>
    </p:spTree>
    <p:extLst>
      <p:ext uri="{BB962C8B-B14F-4D97-AF65-F5344CB8AC3E}">
        <p14:creationId xmlns:p14="http://schemas.microsoft.com/office/powerpoint/2010/main" val="4180633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AADB0-B179-EDAF-62F7-EE22CE24ACEA}"/>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3BF7F5F-8C1F-C82F-363A-EC4EABCC2E0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83693AD-C805-CA80-2B22-80149A9E87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20</a:t>
            </a:fld>
            <a:endParaRPr lang="en-GB"/>
          </a:p>
        </p:txBody>
      </p:sp>
      <p:sp>
        <p:nvSpPr>
          <p:cNvPr id="3" name="TextBox 2">
            <a:extLst>
              <a:ext uri="{FF2B5EF4-FFF2-40B4-BE49-F238E27FC236}">
                <a16:creationId xmlns:a16="http://schemas.microsoft.com/office/drawing/2014/main" id="{C510F0A0-8CC0-E9DF-F7C3-EF99AD92C7E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Diagnostics and Therapies</a:t>
            </a:r>
          </a:p>
        </p:txBody>
      </p:sp>
      <p:cxnSp>
        <p:nvCxnSpPr>
          <p:cNvPr id="5" name="Straight Connector 4">
            <a:extLst>
              <a:ext uri="{FF2B5EF4-FFF2-40B4-BE49-F238E27FC236}">
                <a16:creationId xmlns:a16="http://schemas.microsoft.com/office/drawing/2014/main" id="{AF0C17A2-8249-1611-EEC0-D65525162FCC}"/>
              </a:ext>
            </a:extLst>
          </p:cNvPr>
          <p:cNvCxnSpPr/>
          <p:nvPr/>
        </p:nvCxnSpPr>
        <p:spPr>
          <a:xfrm>
            <a:off x="0" y="8474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E1059D0-93CA-DB46-9F23-6E0177D3D277}"/>
              </a:ext>
            </a:extLst>
          </p:cNvPr>
          <p:cNvSpPr txBox="1"/>
          <p:nvPr/>
        </p:nvSpPr>
        <p:spPr>
          <a:xfrm>
            <a:off x="261144" y="8677659"/>
            <a:ext cx="19583400" cy="2246769"/>
          </a:xfrm>
          <a:prstGeom prst="rect">
            <a:avLst/>
          </a:prstGeom>
          <a:noFill/>
        </p:spPr>
        <p:txBody>
          <a:bodyPr wrap="square" rtlCol="0">
            <a:spAutoFit/>
          </a:bodyPr>
          <a:lstStyle/>
          <a:p>
            <a:r>
              <a:rPr lang="en-GB" sz="2000"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The total number of patients waiting &gt; 8 weeks fo</a:t>
            </a:r>
            <a:r>
              <a:rPr lang="en-GB" sz="2000" dirty="0">
                <a:latin typeface="Verdana" panose="020B0604030504040204" pitchFamily="34" charset="0"/>
                <a:ea typeface="Verdana" panose="020B0604030504040204" pitchFamily="34" charset="0"/>
                <a:cs typeface="Aptos" panose="020B0004020202020204" pitchFamily="34" charset="0"/>
              </a:rPr>
              <a:t>r diagnostics has increased in December to 6,042 compared to 4,434 in November 2025. The increase in the number of patients waiting &gt; 8 weeks for diagnostics is mainly a result of a significant increase in Radiology waits. </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As part of the recovery plan, the WG have funded a mobile Endoscopy unit which has been sited on Morriston Hospital to support additional capacity. The unit was unfortunately non-operational throughout the month of December 2025, due to a leak in the roof. The unit has however been running live activity again since the 30th December and is supporting the reduction of the number of patients waiting &gt; 8 weeks for an Endoscopy.</a:t>
            </a:r>
            <a:endParaRPr lang="en-GB" sz="2000" dirty="0">
              <a:latin typeface="Verdana" panose="020B0604030504040204" pitchFamily="34" charset="0"/>
              <a:ea typeface="Verdana" panose="020B0604030504040204" pitchFamily="34" charset="0"/>
              <a:cs typeface="Aptos" panose="020B0004020202020204" pitchFamily="34" charset="0"/>
            </a:endParaRP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cs typeface="Aptos" panose="020B0004020202020204" pitchFamily="34" charset="0"/>
              </a:rPr>
              <a:t>The number of patients waiting &gt; 14 weeks for therapies has been reported as 0 in December 2025</a:t>
            </a:r>
            <a:endParaRPr lang="en-GB" sz="2000" dirty="0">
              <a:effectLst/>
              <a:latin typeface="Verdana" panose="020B0604030504040204" pitchFamily="34" charset="0"/>
              <a:ea typeface="Verdana" panose="020B0604030504040204" pitchFamily="34" charset="0"/>
              <a:cs typeface="Aptos" panose="020B0004020202020204" pitchFamily="34" charset="0"/>
            </a:endParaRPr>
          </a:p>
        </p:txBody>
      </p:sp>
      <p:pic>
        <p:nvPicPr>
          <p:cNvPr id="8" name="Picture 7">
            <a:extLst>
              <a:ext uri="{FF2B5EF4-FFF2-40B4-BE49-F238E27FC236}">
                <a16:creationId xmlns:a16="http://schemas.microsoft.com/office/drawing/2014/main" id="{3F3E9FEE-0584-99F0-2816-C0C6D86AB2BB}"/>
              </a:ext>
            </a:extLst>
          </p:cNvPr>
          <p:cNvPicPr>
            <a:picLocks noChangeAspect="1"/>
          </p:cNvPicPr>
          <p:nvPr/>
        </p:nvPicPr>
        <p:blipFill>
          <a:blip r:embed="rId2"/>
          <a:stretch>
            <a:fillRect/>
          </a:stretch>
        </p:blipFill>
        <p:spPr>
          <a:xfrm>
            <a:off x="666680" y="1754952"/>
            <a:ext cx="9242868" cy="5738462"/>
          </a:xfrm>
          <a:prstGeom prst="rect">
            <a:avLst/>
          </a:prstGeom>
        </p:spPr>
      </p:pic>
      <p:pic>
        <p:nvPicPr>
          <p:cNvPr id="12" name="Picture 11">
            <a:extLst>
              <a:ext uri="{FF2B5EF4-FFF2-40B4-BE49-F238E27FC236}">
                <a16:creationId xmlns:a16="http://schemas.microsoft.com/office/drawing/2014/main" id="{AE475F00-45D3-259D-8792-BD6864CDBE7E}"/>
              </a:ext>
            </a:extLst>
          </p:cNvPr>
          <p:cNvPicPr>
            <a:picLocks noChangeAspect="1"/>
          </p:cNvPicPr>
          <p:nvPr/>
        </p:nvPicPr>
        <p:blipFill>
          <a:blip r:embed="rId3"/>
          <a:stretch>
            <a:fillRect/>
          </a:stretch>
        </p:blipFill>
        <p:spPr>
          <a:xfrm>
            <a:off x="10586244" y="1829621"/>
            <a:ext cx="9179680" cy="5425249"/>
          </a:xfrm>
          <a:prstGeom prst="rect">
            <a:avLst/>
          </a:prstGeom>
        </p:spPr>
      </p:pic>
    </p:spTree>
    <p:extLst>
      <p:ext uri="{BB962C8B-B14F-4D97-AF65-F5344CB8AC3E}">
        <p14:creationId xmlns:p14="http://schemas.microsoft.com/office/powerpoint/2010/main" val="1867538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AF322-EB65-E77C-2CBA-C31BB2004FE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78A32C-9F4F-E60D-12EF-DABAEAFD9239}"/>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3" name="TextBox 2">
            <a:extLst>
              <a:ext uri="{FF2B5EF4-FFF2-40B4-BE49-F238E27FC236}">
                <a16:creationId xmlns:a16="http://schemas.microsoft.com/office/drawing/2014/main" id="{10F66417-AD3E-D3EA-5BE9-CFE4827E2B7A}"/>
              </a:ext>
            </a:extLst>
          </p:cNvPr>
          <p:cNvSpPr txBox="1"/>
          <p:nvPr/>
        </p:nvSpPr>
        <p:spPr>
          <a:xfrm>
            <a:off x="89" y="-14016"/>
            <a:ext cx="20105511" cy="584647"/>
          </a:xfrm>
          <a:prstGeom prst="rect">
            <a:avLst/>
          </a:prstGeom>
          <a:solidFill>
            <a:srgbClr val="7EB0DE"/>
          </a:solidFill>
        </p:spPr>
        <p:txBody>
          <a:bodyPr wrap="square" rtlCol="0">
            <a:spAutoFit/>
          </a:bodyPr>
          <a:lstStyle/>
          <a:p>
            <a:pPr algn="ctr" defTabSz="1507958">
              <a:spcAft>
                <a:spcPts val="1979"/>
              </a:spcAft>
              <a:defRPr/>
            </a:pPr>
            <a:r>
              <a:rPr lang="en-GB" sz="3199" b="1" dirty="0">
                <a:solidFill>
                  <a:prstClr val="white"/>
                </a:solidFill>
                <a:latin typeface="Calibri" panose="020F0502020204030204"/>
              </a:rPr>
              <a:t>Cancer Performance &amp; Breaches</a:t>
            </a:r>
          </a:p>
        </p:txBody>
      </p:sp>
      <p:cxnSp>
        <p:nvCxnSpPr>
          <p:cNvPr id="10" name="Straight Connector 9">
            <a:extLst>
              <a:ext uri="{FF2B5EF4-FFF2-40B4-BE49-F238E27FC236}">
                <a16:creationId xmlns:a16="http://schemas.microsoft.com/office/drawing/2014/main" id="{55AE1257-6094-B07D-6CC2-8884BB900DB0}"/>
              </a:ext>
            </a:extLst>
          </p:cNvPr>
          <p:cNvCxnSpPr/>
          <p:nvPr/>
        </p:nvCxnSpPr>
        <p:spPr>
          <a:xfrm>
            <a:off x="89" y="8626448"/>
            <a:ext cx="20105511"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aphicFrame>
        <p:nvGraphicFramePr>
          <p:cNvPr id="4" name="Chart 3">
            <a:extLst>
              <a:ext uri="{FF2B5EF4-FFF2-40B4-BE49-F238E27FC236}">
                <a16:creationId xmlns:a16="http://schemas.microsoft.com/office/drawing/2014/main" id="{F415D220-A399-C17A-2F26-5C5DD18E1D44}"/>
              </a:ext>
            </a:extLst>
          </p:cNvPr>
          <p:cNvGraphicFramePr>
            <a:graphicFrameLocks/>
          </p:cNvGraphicFramePr>
          <p:nvPr/>
        </p:nvGraphicFramePr>
        <p:xfrm>
          <a:off x="261230" y="1290536"/>
          <a:ext cx="9530472" cy="6802518"/>
        </p:xfrm>
        <a:graphic>
          <a:graphicData uri="http://schemas.openxmlformats.org/drawingml/2006/chart">
            <c:chart xmlns:c="http://schemas.openxmlformats.org/drawingml/2006/chart" xmlns:r="http://schemas.openxmlformats.org/officeDocument/2006/relationships" r:id="rId2"/>
          </a:graphicData>
        </a:graphic>
      </p:graphicFrame>
      <p:pic>
        <p:nvPicPr>
          <p:cNvPr id="6" name="Picture 5">
            <a:extLst>
              <a:ext uri="{FF2B5EF4-FFF2-40B4-BE49-F238E27FC236}">
                <a16:creationId xmlns:a16="http://schemas.microsoft.com/office/drawing/2014/main" id="{84B94274-0709-D0F3-9A45-5D6A4C1558CF}"/>
              </a:ext>
            </a:extLst>
          </p:cNvPr>
          <p:cNvPicPr>
            <a:picLocks noChangeAspect="1"/>
          </p:cNvPicPr>
          <p:nvPr/>
        </p:nvPicPr>
        <p:blipFill>
          <a:blip r:embed="rId3"/>
          <a:stretch>
            <a:fillRect/>
          </a:stretch>
        </p:blipFill>
        <p:spPr>
          <a:xfrm>
            <a:off x="10052845" y="1287328"/>
            <a:ext cx="9902705" cy="3910144"/>
          </a:xfrm>
          <a:prstGeom prst="rect">
            <a:avLst/>
          </a:prstGeom>
        </p:spPr>
      </p:pic>
      <p:sp>
        <p:nvSpPr>
          <p:cNvPr id="9" name="TextBox 8">
            <a:extLst>
              <a:ext uri="{FF2B5EF4-FFF2-40B4-BE49-F238E27FC236}">
                <a16:creationId xmlns:a16="http://schemas.microsoft.com/office/drawing/2014/main" id="{F36B7570-A728-05FF-5697-5059C361C021}"/>
              </a:ext>
            </a:extLst>
          </p:cNvPr>
          <p:cNvSpPr txBox="1"/>
          <p:nvPr/>
        </p:nvSpPr>
        <p:spPr>
          <a:xfrm>
            <a:off x="87" y="8644060"/>
            <a:ext cx="20105511" cy="2751010"/>
          </a:xfrm>
          <a:prstGeom prst="rect">
            <a:avLst/>
          </a:prstGeom>
          <a:noFill/>
        </p:spPr>
        <p:txBody>
          <a:bodyPr wrap="square">
            <a:spAutoFit/>
          </a:bodyPr>
          <a:lstStyle/>
          <a:p>
            <a:pPr algn="just" defTabSz="914413">
              <a:lnSpc>
                <a:spcPct val="107000"/>
              </a:lnSpc>
              <a:spcAft>
                <a:spcPts val="800"/>
              </a:spcAft>
            </a:pPr>
            <a:r>
              <a:rPr lang="en-GB" sz="1801" b="1" dirty="0">
                <a:solidFill>
                  <a:srgbClr val="5B9BD5"/>
                </a:solidFill>
                <a:latin typeface="Verdana" panose="020B0604030504040204" pitchFamily="34" charset="0"/>
                <a:ea typeface="Verdana" panose="020B0604030504040204" pitchFamily="34" charset="0"/>
              </a:rPr>
              <a:t>Actions/Updates</a:t>
            </a:r>
          </a:p>
          <a:p>
            <a:pPr marL="285754" indent="-285754" algn="just" defTabSz="914413">
              <a:lnSpc>
                <a:spcPct val="107000"/>
              </a:lnSpc>
              <a:spcAft>
                <a:spcPts val="800"/>
              </a:spcAft>
              <a:buFont typeface="Arial" panose="020B0604020202020204" pitchFamily="34" charset="0"/>
              <a:buChar char="•"/>
            </a:pPr>
            <a:r>
              <a:rPr lang="en-GB" sz="1801" dirty="0">
                <a:solidFill>
                  <a:prstClr val="black"/>
                </a:solidFill>
                <a:latin typeface="Arial" panose="020B0604020202020204" pitchFamily="34" charset="0"/>
                <a:ea typeface="Calibri" panose="020F0502020204030204" pitchFamily="34" charset="0"/>
                <a:cs typeface="Times New Roman" panose="02020603050405020304" pitchFamily="18" charset="0"/>
              </a:rPr>
              <a:t>Disappointingly, in October performance fell to 56% and then to 52% in November 2025.  It is worth noting that the volume treated in November was particularly low, the lowest since February 2022. There are approximately 60 pathways that are awaiting pathology results at the time of submission, this reduction is predominantly noted for the skin pathway, where volumes reported are 63% lower than November 2024.  This is due to delayed pathology reporting, as such we expect the number of confirmed and treated cancers, and consequently performance, will increase at resubmission. </a:t>
            </a:r>
            <a:endParaRPr lang="en-GB" sz="16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285754" indent="-285754" algn="just" defTabSz="914413">
              <a:lnSpc>
                <a:spcPct val="107000"/>
              </a:lnSpc>
              <a:spcAft>
                <a:spcPts val="800"/>
              </a:spcAft>
              <a:buFont typeface="Arial" panose="020B0604020202020204" pitchFamily="34" charset="0"/>
              <a:buChar char="•"/>
            </a:pPr>
            <a:r>
              <a:rPr lang="en-GB" sz="1801" dirty="0">
                <a:solidFill>
                  <a:prstClr val="black"/>
                </a:solidFill>
                <a:latin typeface="Arial" panose="020B0604020202020204" pitchFamily="34" charset="0"/>
                <a:ea typeface="Calibri" panose="020F0502020204030204" pitchFamily="34" charset="0"/>
                <a:cs typeface="Times New Roman" panose="02020603050405020304" pitchFamily="18" charset="0"/>
              </a:rPr>
              <a:t>Early indications are that performance between July and September will increase by 1-2%, October performance has already increased to 58% with results still outstanding.</a:t>
            </a:r>
          </a:p>
          <a:p>
            <a:pPr marL="285754" indent="-285754" algn="just" defTabSz="914413">
              <a:lnSpc>
                <a:spcPct val="107000"/>
              </a:lnSpc>
              <a:spcAft>
                <a:spcPts val="800"/>
              </a:spcAft>
              <a:buFont typeface="Arial" panose="020B0604020202020204" pitchFamily="34" charset="0"/>
              <a:buChar char="•"/>
            </a:pPr>
            <a:r>
              <a:rPr lang="en-GB" sz="1801" b="1" i="1" dirty="0">
                <a:solidFill>
                  <a:prstClr val="black"/>
                </a:solidFill>
                <a:latin typeface="Arial" panose="020B0604020202020204" pitchFamily="34" charset="0"/>
                <a:ea typeface="Calibri" panose="020F0502020204030204" pitchFamily="34" charset="0"/>
                <a:cs typeface="Times New Roman" panose="02020603050405020304" pitchFamily="18" charset="0"/>
              </a:rPr>
              <a:t>Proactive arrangements are being made with pathology to ensure 4-8 weeks notice for the authorisation of results to support our SCP position at first submission and reduce variation at resubmission</a:t>
            </a:r>
          </a:p>
        </p:txBody>
      </p:sp>
    </p:spTree>
    <p:extLst>
      <p:ext uri="{BB962C8B-B14F-4D97-AF65-F5344CB8AC3E}">
        <p14:creationId xmlns:p14="http://schemas.microsoft.com/office/powerpoint/2010/main" val="31879517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3A41F-7894-9DCD-7C90-68D884C9ABE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5B93DC1-46C1-605B-BC2A-6B3E12634018}"/>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13A589D-CD4D-A934-CD08-05FF0452D979}"/>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fld id="{1B571774-39BD-4D3C-8315-35C0B43D4F9A}" type="slidenum">
              <a:rPr lang="en-GB">
                <a:solidFill>
                  <a:prstClr val="black">
                    <a:tint val="82000"/>
                  </a:prstClr>
                </a:solidFill>
                <a:latin typeface="Calibri" panose="020F0502020204030204"/>
              </a:rPr>
              <a:pPr/>
              <a:t>22</a:t>
            </a:fld>
            <a:endParaRPr lang="en-GB">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0F39C042-13F1-D706-9574-34E5D7F53B3A}"/>
              </a:ext>
            </a:extLst>
          </p:cNvPr>
          <p:cNvSpPr txBox="1"/>
          <p:nvPr/>
        </p:nvSpPr>
        <p:spPr>
          <a:xfrm>
            <a:off x="89" y="-14016"/>
            <a:ext cx="20105511" cy="584647"/>
          </a:xfrm>
          <a:prstGeom prst="rect">
            <a:avLst/>
          </a:prstGeom>
          <a:solidFill>
            <a:srgbClr val="7EB0DE"/>
          </a:solidFill>
        </p:spPr>
        <p:txBody>
          <a:bodyPr wrap="square" rtlCol="0">
            <a:spAutoFit/>
          </a:bodyPr>
          <a:lstStyle/>
          <a:p>
            <a:pPr algn="ctr" defTabSz="1507958">
              <a:spcAft>
                <a:spcPts val="1979"/>
              </a:spcAft>
              <a:defRPr/>
            </a:pPr>
            <a:r>
              <a:rPr lang="en-GB" sz="3199" b="1" dirty="0">
                <a:solidFill>
                  <a:prstClr val="white"/>
                </a:solidFill>
                <a:latin typeface="Calibri" panose="020F0502020204030204"/>
              </a:rPr>
              <a:t>Cancer Backlog</a:t>
            </a:r>
          </a:p>
        </p:txBody>
      </p:sp>
      <p:sp>
        <p:nvSpPr>
          <p:cNvPr id="9" name="TextBox 8">
            <a:extLst>
              <a:ext uri="{FF2B5EF4-FFF2-40B4-BE49-F238E27FC236}">
                <a16:creationId xmlns:a16="http://schemas.microsoft.com/office/drawing/2014/main" id="{9A92DECB-9B25-DB5B-C724-014C7DACEE58}"/>
              </a:ext>
            </a:extLst>
          </p:cNvPr>
          <p:cNvSpPr txBox="1"/>
          <p:nvPr/>
        </p:nvSpPr>
        <p:spPr>
          <a:xfrm>
            <a:off x="89" y="9031824"/>
            <a:ext cx="19730071" cy="1877694"/>
          </a:xfrm>
          <a:prstGeom prst="rect">
            <a:avLst/>
          </a:prstGeom>
          <a:noFill/>
        </p:spPr>
        <p:txBody>
          <a:bodyPr wrap="square" rtlCol="0">
            <a:spAutoFit/>
          </a:bodyPr>
          <a:lstStyle/>
          <a:p>
            <a:pPr defTabSz="914413"/>
            <a:endParaRPr lang="en-GB" sz="1801" b="1" dirty="0">
              <a:solidFill>
                <a:srgbClr val="5B9BD5"/>
              </a:solidFill>
              <a:latin typeface="Verdana" panose="020B0604030504040204" pitchFamily="34" charset="0"/>
              <a:ea typeface="Verdana" panose="020B0604030504040204" pitchFamily="34" charset="0"/>
            </a:endParaRPr>
          </a:p>
          <a:p>
            <a:pPr defTabSz="914413"/>
            <a:r>
              <a:rPr lang="en-GB" sz="1801" b="1" dirty="0">
                <a:solidFill>
                  <a:srgbClr val="5B9BD5"/>
                </a:solidFill>
                <a:latin typeface="Verdana" panose="020B0604030504040204" pitchFamily="34" charset="0"/>
                <a:ea typeface="Verdana" panose="020B0604030504040204" pitchFamily="34" charset="0"/>
              </a:rPr>
              <a:t>Actions/Updates</a:t>
            </a:r>
          </a:p>
          <a:p>
            <a:pPr marL="285754" indent="-285754"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All cancer tracking vacancies were filled in November 2025.</a:t>
            </a:r>
          </a:p>
          <a:p>
            <a:pPr marL="285754" indent="-285754"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An increase in the cancer backlog was anticipated at the end of December, moving into January as a consequence of the holiday period and patient led deferrals</a:t>
            </a:r>
            <a:r>
              <a:rPr lang="en-GB" sz="1801" dirty="0">
                <a:solidFill>
                  <a:prstClr val="black"/>
                </a:solidFill>
                <a:latin typeface="Verdana" panose="020B0604030504040204" pitchFamily="34" charset="0"/>
                <a:ea typeface="Verdana" panose="020B0604030504040204" pitchFamily="34" charset="0"/>
              </a:rPr>
              <a:t>.</a:t>
            </a:r>
          </a:p>
          <a:p>
            <a:pPr defTabSz="914413"/>
            <a:endParaRPr lang="en-GB" sz="2000" dirty="0">
              <a:solidFill>
                <a:prstClr val="black"/>
              </a:solidFill>
              <a:latin typeface="Verdana" panose="020B0604030504040204" pitchFamily="34" charset="0"/>
              <a:ea typeface="Verdana" panose="020B0604030504040204" pitchFamily="34" charset="0"/>
            </a:endParaRPr>
          </a:p>
        </p:txBody>
      </p:sp>
      <p:cxnSp>
        <p:nvCxnSpPr>
          <p:cNvPr id="10" name="Straight Connector 9">
            <a:extLst>
              <a:ext uri="{FF2B5EF4-FFF2-40B4-BE49-F238E27FC236}">
                <a16:creationId xmlns:a16="http://schemas.microsoft.com/office/drawing/2014/main" id="{A9F36734-D320-F4EB-CDA9-7D65994B104C}"/>
              </a:ext>
            </a:extLst>
          </p:cNvPr>
          <p:cNvCxnSpPr/>
          <p:nvPr/>
        </p:nvCxnSpPr>
        <p:spPr>
          <a:xfrm>
            <a:off x="89" y="9007445"/>
            <a:ext cx="20105511"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aphicFrame>
        <p:nvGraphicFramePr>
          <p:cNvPr id="5" name="Chart 4">
            <a:extLst>
              <a:ext uri="{FF2B5EF4-FFF2-40B4-BE49-F238E27FC236}">
                <a16:creationId xmlns:a16="http://schemas.microsoft.com/office/drawing/2014/main" id="{2BD62C3E-1F82-7ACE-8D59-68AB4B9BBE3B}"/>
              </a:ext>
            </a:extLst>
          </p:cNvPr>
          <p:cNvGraphicFramePr/>
          <p:nvPr/>
        </p:nvGraphicFramePr>
        <p:xfrm>
          <a:off x="146932" y="760958"/>
          <a:ext cx="12725288" cy="8099511"/>
        </p:xfrm>
        <a:graphic>
          <a:graphicData uri="http://schemas.openxmlformats.org/drawingml/2006/chart">
            <c:chart xmlns:c="http://schemas.openxmlformats.org/drawingml/2006/chart" xmlns:r="http://schemas.openxmlformats.org/officeDocument/2006/relationships" r:id="rId2"/>
          </a:graphicData>
        </a:graphic>
      </p:graphicFrame>
      <p:pic>
        <p:nvPicPr>
          <p:cNvPr id="8" name="Picture 7">
            <a:extLst>
              <a:ext uri="{FF2B5EF4-FFF2-40B4-BE49-F238E27FC236}">
                <a16:creationId xmlns:a16="http://schemas.microsoft.com/office/drawing/2014/main" id="{D24C675E-2C63-0BBC-4E29-A35D5300CD09}"/>
              </a:ext>
            </a:extLst>
          </p:cNvPr>
          <p:cNvPicPr>
            <a:picLocks noChangeAspect="1"/>
          </p:cNvPicPr>
          <p:nvPr/>
        </p:nvPicPr>
        <p:blipFill>
          <a:blip r:embed="rId3"/>
          <a:stretch>
            <a:fillRect/>
          </a:stretch>
        </p:blipFill>
        <p:spPr>
          <a:xfrm>
            <a:off x="12134095" y="612896"/>
            <a:ext cx="7824664" cy="4003703"/>
          </a:xfrm>
          <a:prstGeom prst="rect">
            <a:avLst/>
          </a:prstGeom>
        </p:spPr>
      </p:pic>
      <p:pic>
        <p:nvPicPr>
          <p:cNvPr id="13" name="Picture 12">
            <a:extLst>
              <a:ext uri="{FF2B5EF4-FFF2-40B4-BE49-F238E27FC236}">
                <a16:creationId xmlns:a16="http://schemas.microsoft.com/office/drawing/2014/main" id="{11FF93BB-51A6-EAFB-EF17-D938931A7983}"/>
              </a:ext>
            </a:extLst>
          </p:cNvPr>
          <p:cNvPicPr>
            <a:picLocks noChangeAspect="1"/>
          </p:cNvPicPr>
          <p:nvPr/>
        </p:nvPicPr>
        <p:blipFill>
          <a:blip r:embed="rId4"/>
          <a:stretch>
            <a:fillRect/>
          </a:stretch>
        </p:blipFill>
        <p:spPr>
          <a:xfrm>
            <a:off x="13032327" y="4658741"/>
            <a:ext cx="6926431" cy="4773474"/>
          </a:xfrm>
          <a:prstGeom prst="rect">
            <a:avLst/>
          </a:prstGeom>
        </p:spPr>
      </p:pic>
    </p:spTree>
    <p:extLst>
      <p:ext uri="{BB962C8B-B14F-4D97-AF65-F5344CB8AC3E}">
        <p14:creationId xmlns:p14="http://schemas.microsoft.com/office/powerpoint/2010/main" val="25825334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230D2E-D41B-EF10-E007-37812F900D5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9AEB53B-F6B6-B0C4-94E4-B3CE0B9584A7}"/>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FAC092B-D5EF-FA4E-13CF-8BBF162306EB}"/>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fld id="{1B571774-39BD-4D3C-8315-35C0B43D4F9A}" type="slidenum">
              <a:rPr lang="en-GB">
                <a:solidFill>
                  <a:prstClr val="black">
                    <a:tint val="82000"/>
                  </a:prstClr>
                </a:solidFill>
                <a:latin typeface="Calibri" panose="020F0502020204030204"/>
              </a:rPr>
              <a:pPr/>
              <a:t>23</a:t>
            </a:fld>
            <a:endParaRPr lang="en-GB">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79206B95-E170-D4E4-203D-A2745F24CE97}"/>
              </a:ext>
            </a:extLst>
          </p:cNvPr>
          <p:cNvSpPr txBox="1"/>
          <p:nvPr/>
        </p:nvSpPr>
        <p:spPr>
          <a:xfrm>
            <a:off x="89" y="-14016"/>
            <a:ext cx="20105511" cy="584647"/>
          </a:xfrm>
          <a:prstGeom prst="rect">
            <a:avLst/>
          </a:prstGeom>
          <a:solidFill>
            <a:srgbClr val="7EB0DE"/>
          </a:solidFill>
        </p:spPr>
        <p:txBody>
          <a:bodyPr wrap="square" rtlCol="0">
            <a:spAutoFit/>
          </a:bodyPr>
          <a:lstStyle/>
          <a:p>
            <a:pPr algn="ctr" defTabSz="1507958">
              <a:spcAft>
                <a:spcPts val="1979"/>
              </a:spcAft>
              <a:defRPr/>
            </a:pPr>
            <a:r>
              <a:rPr lang="en-GB" sz="3199" b="1" dirty="0">
                <a:solidFill>
                  <a:prstClr val="white"/>
                </a:solidFill>
                <a:latin typeface="Calibri" panose="020F0502020204030204"/>
              </a:rPr>
              <a:t>Pathology</a:t>
            </a:r>
          </a:p>
        </p:txBody>
      </p:sp>
      <p:sp>
        <p:nvSpPr>
          <p:cNvPr id="9" name="TextBox 8">
            <a:extLst>
              <a:ext uri="{FF2B5EF4-FFF2-40B4-BE49-F238E27FC236}">
                <a16:creationId xmlns:a16="http://schemas.microsoft.com/office/drawing/2014/main" id="{E51FBE11-8472-65F5-9747-67314AE12AA3}"/>
              </a:ext>
            </a:extLst>
          </p:cNvPr>
          <p:cNvSpPr txBox="1"/>
          <p:nvPr/>
        </p:nvSpPr>
        <p:spPr>
          <a:xfrm>
            <a:off x="89" y="7891590"/>
            <a:ext cx="19730071" cy="3724353"/>
          </a:xfrm>
          <a:prstGeom prst="rect">
            <a:avLst/>
          </a:prstGeom>
          <a:noFill/>
        </p:spPr>
        <p:txBody>
          <a:bodyPr wrap="square" rtlCol="0">
            <a:spAutoFit/>
          </a:bodyPr>
          <a:lstStyle/>
          <a:p>
            <a:pPr defTabSz="914413"/>
            <a:r>
              <a:rPr lang="en-GB" sz="1801" b="1" dirty="0">
                <a:solidFill>
                  <a:srgbClr val="5B9BD5"/>
                </a:solidFill>
                <a:latin typeface="Verdana" panose="020B0604030504040204" pitchFamily="34" charset="0"/>
                <a:ea typeface="Verdana" panose="020B0604030504040204" pitchFamily="34" charset="0"/>
              </a:rPr>
              <a:t>Actions/Updates</a:t>
            </a:r>
          </a:p>
          <a:p>
            <a:pPr marL="285754" indent="-285754"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Turnaround Time (TAT) overall have increased in the last year, reaching a peak in December 2025.</a:t>
            </a:r>
          </a:p>
          <a:p>
            <a:pPr marL="285754" indent="-285754"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Single Cancer Pathway TAT’s have followed the same pattern; however, the median is lower due to the samples being prioritised.</a:t>
            </a:r>
          </a:p>
          <a:p>
            <a:pPr marL="285754" indent="-285754"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Additional outsourcing was commissioned in October 2025 to address the accumulated backlog of skin and GI SCP samples following the cessation of planned care outsourcing during a three-month period prior to September 2025.</a:t>
            </a:r>
          </a:p>
          <a:p>
            <a:pPr marL="285754" indent="-285754"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An escalation process has been implemented internally so that SCP samples can be identified and expedited on request to ensure samples reach MDT as soon as possible, TAT’s still remain too high.</a:t>
            </a:r>
          </a:p>
          <a:p>
            <a:pPr marL="285754" indent="-285754"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Consultant staffing has reduced further in Q3 25/26 due to retirement and short-term notice of a resignation of a locum, vacant sessions are being used to supplement additional outsourcing whilst recruitment is attempted to increase the current staff in post.</a:t>
            </a:r>
          </a:p>
          <a:p>
            <a:pPr marL="285754" indent="-285754"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Additional BMS hours are still being relied upon to supplement the existing workforce whilst ongoing recruitment takes place.</a:t>
            </a:r>
          </a:p>
          <a:p>
            <a:pPr marL="285754" indent="-285754" defTabSz="914413">
              <a:buFont typeface="Arial" panose="020B0604020202020204" pitchFamily="34" charset="0"/>
              <a:buChar char="•"/>
            </a:pPr>
            <a:endParaRPr lang="en-GB" sz="1801" dirty="0">
              <a:solidFill>
                <a:prstClr val="black"/>
              </a:solidFill>
              <a:latin typeface="Verdana" panose="020B0604030504040204" pitchFamily="34" charset="0"/>
              <a:ea typeface="Verdana" panose="020B0604030504040204" pitchFamily="34" charset="0"/>
            </a:endParaRPr>
          </a:p>
          <a:p>
            <a:pPr defTabSz="914413"/>
            <a:endParaRPr lang="en-GB" sz="2000" dirty="0">
              <a:solidFill>
                <a:prstClr val="black"/>
              </a:solidFill>
              <a:latin typeface="Verdana" panose="020B0604030504040204" pitchFamily="34" charset="0"/>
              <a:ea typeface="Verdana" panose="020B0604030504040204" pitchFamily="34" charset="0"/>
            </a:endParaRPr>
          </a:p>
        </p:txBody>
      </p:sp>
      <p:cxnSp>
        <p:nvCxnSpPr>
          <p:cNvPr id="10" name="Straight Connector 9">
            <a:extLst>
              <a:ext uri="{FF2B5EF4-FFF2-40B4-BE49-F238E27FC236}">
                <a16:creationId xmlns:a16="http://schemas.microsoft.com/office/drawing/2014/main" id="{46608571-22B0-9E18-19BD-3D8E23DF4944}"/>
              </a:ext>
            </a:extLst>
          </p:cNvPr>
          <p:cNvCxnSpPr>
            <a:cxnSpLocks/>
          </p:cNvCxnSpPr>
          <p:nvPr/>
        </p:nvCxnSpPr>
        <p:spPr>
          <a:xfrm>
            <a:off x="88" y="7759471"/>
            <a:ext cx="20157520"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E93C14B9-CFBF-B9FE-B0FD-45AC7357B42D}"/>
              </a:ext>
            </a:extLst>
          </p:cNvPr>
          <p:cNvPicPr>
            <a:picLocks noChangeAspect="1"/>
          </p:cNvPicPr>
          <p:nvPr/>
        </p:nvPicPr>
        <p:blipFill>
          <a:blip r:embed="rId2"/>
          <a:stretch>
            <a:fillRect/>
          </a:stretch>
        </p:blipFill>
        <p:spPr>
          <a:xfrm>
            <a:off x="152278" y="1921322"/>
            <a:ext cx="9513536" cy="5481893"/>
          </a:xfrm>
          <a:prstGeom prst="rect">
            <a:avLst/>
          </a:prstGeom>
        </p:spPr>
      </p:pic>
      <p:pic>
        <p:nvPicPr>
          <p:cNvPr id="12" name="Picture 11">
            <a:extLst>
              <a:ext uri="{FF2B5EF4-FFF2-40B4-BE49-F238E27FC236}">
                <a16:creationId xmlns:a16="http://schemas.microsoft.com/office/drawing/2014/main" id="{11EE6A03-F562-F787-F0E1-FA663D9C713F}"/>
              </a:ext>
            </a:extLst>
          </p:cNvPr>
          <p:cNvPicPr>
            <a:picLocks noChangeAspect="1"/>
          </p:cNvPicPr>
          <p:nvPr/>
        </p:nvPicPr>
        <p:blipFill>
          <a:blip r:embed="rId3"/>
          <a:stretch>
            <a:fillRect/>
          </a:stretch>
        </p:blipFill>
        <p:spPr>
          <a:xfrm>
            <a:off x="10017314" y="1921323"/>
            <a:ext cx="9936098" cy="5648402"/>
          </a:xfrm>
          <a:prstGeom prst="rect">
            <a:avLst/>
          </a:prstGeom>
        </p:spPr>
      </p:pic>
      <p:sp>
        <p:nvSpPr>
          <p:cNvPr id="14" name="TextBox 13">
            <a:extLst>
              <a:ext uri="{FF2B5EF4-FFF2-40B4-BE49-F238E27FC236}">
                <a16:creationId xmlns:a16="http://schemas.microsoft.com/office/drawing/2014/main" id="{21B7BF8F-A94B-A158-3D6C-22E60FE42537}"/>
              </a:ext>
            </a:extLst>
          </p:cNvPr>
          <p:cNvSpPr txBox="1"/>
          <p:nvPr/>
        </p:nvSpPr>
        <p:spPr>
          <a:xfrm>
            <a:off x="1945297" y="1266251"/>
            <a:ext cx="5217380" cy="549061"/>
          </a:xfrm>
          <a:prstGeom prst="rect">
            <a:avLst/>
          </a:prstGeom>
          <a:noFill/>
          <a:ln>
            <a:solidFill>
              <a:schemeClr val="tx1"/>
            </a:solidFill>
          </a:ln>
        </p:spPr>
        <p:txBody>
          <a:bodyPr wrap="square" rtlCol="0">
            <a:spAutoFit/>
          </a:bodyPr>
          <a:lstStyle/>
          <a:p>
            <a:r>
              <a:rPr lang="en-GB" sz="2968" dirty="0"/>
              <a:t>  All Cellular Pathology Samples</a:t>
            </a:r>
          </a:p>
        </p:txBody>
      </p:sp>
      <p:sp>
        <p:nvSpPr>
          <p:cNvPr id="16" name="TextBox 15">
            <a:extLst>
              <a:ext uri="{FF2B5EF4-FFF2-40B4-BE49-F238E27FC236}">
                <a16:creationId xmlns:a16="http://schemas.microsoft.com/office/drawing/2014/main" id="{F5E86215-A646-DCCB-5FD2-69F046B4E383}"/>
              </a:ext>
            </a:extLst>
          </p:cNvPr>
          <p:cNvSpPr txBox="1"/>
          <p:nvPr/>
        </p:nvSpPr>
        <p:spPr>
          <a:xfrm>
            <a:off x="12224239" y="1266251"/>
            <a:ext cx="5217380" cy="549061"/>
          </a:xfrm>
          <a:prstGeom prst="rect">
            <a:avLst/>
          </a:prstGeom>
          <a:noFill/>
          <a:ln>
            <a:solidFill>
              <a:schemeClr val="tx1"/>
            </a:solidFill>
          </a:ln>
        </p:spPr>
        <p:txBody>
          <a:bodyPr wrap="square" rtlCol="0">
            <a:spAutoFit/>
          </a:bodyPr>
          <a:lstStyle/>
          <a:p>
            <a:r>
              <a:rPr lang="en-GB" sz="2968" dirty="0"/>
              <a:t>                  SCP Samples</a:t>
            </a:r>
          </a:p>
        </p:txBody>
      </p:sp>
    </p:spTree>
    <p:extLst>
      <p:ext uri="{BB962C8B-B14F-4D97-AF65-F5344CB8AC3E}">
        <p14:creationId xmlns:p14="http://schemas.microsoft.com/office/powerpoint/2010/main" val="728559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FB40EB-88D2-32EF-1F4D-E8D272986F8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92E61AF-4B44-DB70-4614-81C5AFB3DDCD}"/>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9A00932E-2696-ECB4-6561-5C5A255E7920}"/>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fld id="{1B571774-39BD-4D3C-8315-35C0B43D4F9A}" type="slidenum">
              <a:rPr lang="en-GB">
                <a:solidFill>
                  <a:prstClr val="black">
                    <a:tint val="82000"/>
                  </a:prstClr>
                </a:solidFill>
                <a:latin typeface="Calibri" panose="020F0502020204030204"/>
              </a:rPr>
              <a:pPr/>
              <a:t>24</a:t>
            </a:fld>
            <a:endParaRPr lang="en-GB">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FD81040A-BFFA-DCE8-4753-E0702B337248}"/>
              </a:ext>
            </a:extLst>
          </p:cNvPr>
          <p:cNvSpPr txBox="1"/>
          <p:nvPr/>
        </p:nvSpPr>
        <p:spPr>
          <a:xfrm>
            <a:off x="89" y="-14016"/>
            <a:ext cx="20105511" cy="584647"/>
          </a:xfrm>
          <a:prstGeom prst="rect">
            <a:avLst/>
          </a:prstGeom>
          <a:solidFill>
            <a:srgbClr val="7EB0DE"/>
          </a:solidFill>
        </p:spPr>
        <p:txBody>
          <a:bodyPr wrap="square" rtlCol="0">
            <a:spAutoFit/>
          </a:bodyPr>
          <a:lstStyle/>
          <a:p>
            <a:pPr algn="ctr" defTabSz="1507958">
              <a:spcAft>
                <a:spcPts val="1979"/>
              </a:spcAft>
              <a:defRPr/>
            </a:pPr>
            <a:r>
              <a:rPr lang="en-GB" sz="3199" b="1" dirty="0">
                <a:solidFill>
                  <a:prstClr val="white"/>
                </a:solidFill>
                <a:latin typeface="Calibri" panose="020F0502020204030204"/>
              </a:rPr>
              <a:t>Pathology</a:t>
            </a:r>
          </a:p>
        </p:txBody>
      </p:sp>
      <p:sp>
        <p:nvSpPr>
          <p:cNvPr id="9" name="TextBox 8">
            <a:extLst>
              <a:ext uri="{FF2B5EF4-FFF2-40B4-BE49-F238E27FC236}">
                <a16:creationId xmlns:a16="http://schemas.microsoft.com/office/drawing/2014/main" id="{36875431-AC41-289D-6E80-5F62DB12D685}"/>
              </a:ext>
            </a:extLst>
          </p:cNvPr>
          <p:cNvSpPr txBox="1"/>
          <p:nvPr/>
        </p:nvSpPr>
        <p:spPr>
          <a:xfrm>
            <a:off x="187808" y="7636943"/>
            <a:ext cx="19730071" cy="3447226"/>
          </a:xfrm>
          <a:prstGeom prst="rect">
            <a:avLst/>
          </a:prstGeom>
          <a:noFill/>
        </p:spPr>
        <p:txBody>
          <a:bodyPr wrap="square" rtlCol="0">
            <a:spAutoFit/>
          </a:bodyPr>
          <a:lstStyle/>
          <a:p>
            <a:pPr defTabSz="914413"/>
            <a:r>
              <a:rPr lang="en-GB" sz="1801" b="1" dirty="0">
                <a:solidFill>
                  <a:srgbClr val="5B9BD5"/>
                </a:solidFill>
                <a:latin typeface="Verdana" panose="020B0604030504040204" pitchFamily="34" charset="0"/>
                <a:ea typeface="Verdana" panose="020B0604030504040204" pitchFamily="34" charset="0"/>
              </a:rPr>
              <a:t>Actions/Updates</a:t>
            </a:r>
          </a:p>
          <a:p>
            <a:pPr defTabSz="914413"/>
            <a:endParaRPr lang="en-GB" sz="2000" dirty="0">
              <a:solidFill>
                <a:prstClr val="black"/>
              </a:solidFill>
              <a:latin typeface="Verdana" panose="020B0604030504040204" pitchFamily="34" charset="0"/>
              <a:ea typeface="Verdana" panose="020B0604030504040204" pitchFamily="34" charset="0"/>
            </a:endParaRPr>
          </a:p>
          <a:p>
            <a:pPr marL="471230" indent="-471230"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The national Cellular Pathology Dashboard shows that SBUHB as an organisation has by far the highest volume of SCP requests processed via its laboratory.</a:t>
            </a:r>
          </a:p>
          <a:p>
            <a:pPr marL="471230" indent="-471230"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This does not fit with the population size of the organisation in comparison to our peers, this warrants further investigation by tumour site and specialty, this has been identified as an issue through the analysis work Deloitte are currently supporting.</a:t>
            </a:r>
          </a:p>
          <a:p>
            <a:pPr marL="471230" indent="-471230"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The viability of the CTM SLA has also been reviewed, there is scope to disaggregate this and provide an option to reduce demand into cellular pathology from outside of SBUHB in 2026/27, thus providing clinical capacity back into the system, full financial analysis will be available in February, a formal request will then be made to our executive team via Morriston SLT to serve notice on the current agreement.</a:t>
            </a:r>
          </a:p>
          <a:p>
            <a:pPr marL="471230" indent="-471230" defTabSz="914413">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The service is considering options as to how the level of activity required to meet the current demand levels can be delivered from 1</a:t>
            </a:r>
            <a:r>
              <a:rPr lang="en-GB" sz="2000" baseline="30000" dirty="0">
                <a:solidFill>
                  <a:prstClr val="black"/>
                </a:solidFill>
                <a:latin typeface="Verdana" panose="020B0604030504040204" pitchFamily="34" charset="0"/>
                <a:ea typeface="Verdana" panose="020B0604030504040204" pitchFamily="34" charset="0"/>
              </a:rPr>
              <a:t>st</a:t>
            </a:r>
            <a:r>
              <a:rPr lang="en-GB" sz="2000" dirty="0">
                <a:solidFill>
                  <a:prstClr val="black"/>
                </a:solidFill>
                <a:latin typeface="Verdana" panose="020B0604030504040204" pitchFamily="34" charset="0"/>
                <a:ea typeface="Verdana" panose="020B0604030504040204" pitchFamily="34" charset="0"/>
              </a:rPr>
              <a:t> April, formal paper will come to execs via Morriston SLT in February.</a:t>
            </a:r>
          </a:p>
        </p:txBody>
      </p:sp>
      <p:cxnSp>
        <p:nvCxnSpPr>
          <p:cNvPr id="10" name="Straight Connector 9">
            <a:extLst>
              <a:ext uri="{FF2B5EF4-FFF2-40B4-BE49-F238E27FC236}">
                <a16:creationId xmlns:a16="http://schemas.microsoft.com/office/drawing/2014/main" id="{192A0612-2907-44DB-242C-D55683D28625}"/>
              </a:ext>
            </a:extLst>
          </p:cNvPr>
          <p:cNvCxnSpPr>
            <a:cxnSpLocks/>
          </p:cNvCxnSpPr>
          <p:nvPr/>
        </p:nvCxnSpPr>
        <p:spPr>
          <a:xfrm flipV="1">
            <a:off x="0" y="7329591"/>
            <a:ext cx="20293230" cy="106873"/>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5649C6A9-2AEB-0ED2-E2E1-56E6C3D556A8}"/>
              </a:ext>
            </a:extLst>
          </p:cNvPr>
          <p:cNvPicPr>
            <a:picLocks noChangeAspect="1"/>
          </p:cNvPicPr>
          <p:nvPr/>
        </p:nvPicPr>
        <p:blipFill>
          <a:blip r:embed="rId2"/>
          <a:stretch>
            <a:fillRect/>
          </a:stretch>
        </p:blipFill>
        <p:spPr>
          <a:xfrm>
            <a:off x="4273625" y="1495552"/>
            <a:ext cx="11558438" cy="5699834"/>
          </a:xfrm>
          <a:prstGeom prst="rect">
            <a:avLst/>
          </a:prstGeom>
        </p:spPr>
      </p:pic>
      <p:sp>
        <p:nvSpPr>
          <p:cNvPr id="12" name="TextBox 11">
            <a:extLst>
              <a:ext uri="{FF2B5EF4-FFF2-40B4-BE49-F238E27FC236}">
                <a16:creationId xmlns:a16="http://schemas.microsoft.com/office/drawing/2014/main" id="{2E4539F1-54B2-51C8-279C-8E3291F7A844}"/>
              </a:ext>
            </a:extLst>
          </p:cNvPr>
          <p:cNvSpPr txBox="1"/>
          <p:nvPr/>
        </p:nvSpPr>
        <p:spPr>
          <a:xfrm>
            <a:off x="7256433" y="839617"/>
            <a:ext cx="5217380" cy="549061"/>
          </a:xfrm>
          <a:prstGeom prst="rect">
            <a:avLst/>
          </a:prstGeom>
          <a:noFill/>
          <a:ln>
            <a:solidFill>
              <a:schemeClr val="tx1"/>
            </a:solidFill>
          </a:ln>
        </p:spPr>
        <p:txBody>
          <a:bodyPr wrap="square" rtlCol="0">
            <a:spAutoFit/>
          </a:bodyPr>
          <a:lstStyle/>
          <a:p>
            <a:r>
              <a:rPr lang="en-GB" sz="2968" dirty="0"/>
              <a:t>                  SCP Samples</a:t>
            </a:r>
          </a:p>
        </p:txBody>
      </p:sp>
    </p:spTree>
    <p:extLst>
      <p:ext uri="{BB962C8B-B14F-4D97-AF65-F5344CB8AC3E}">
        <p14:creationId xmlns:p14="http://schemas.microsoft.com/office/powerpoint/2010/main" val="42459896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5C696-DD81-1F19-7B84-FD2423FAAF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76319CE-6E14-261E-2ACB-EEDADF7F51AE}"/>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B7C6C82-F207-7834-1C1D-A72CA4F0E00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25</a:t>
            </a:fld>
            <a:endParaRPr lang="en-GB"/>
          </a:p>
        </p:txBody>
      </p:sp>
      <p:sp>
        <p:nvSpPr>
          <p:cNvPr id="3" name="TextBox 2">
            <a:extLst>
              <a:ext uri="{FF2B5EF4-FFF2-40B4-BE49-F238E27FC236}">
                <a16:creationId xmlns:a16="http://schemas.microsoft.com/office/drawing/2014/main" id="{7D6361AC-38AD-A182-DBCA-61E786F05684}"/>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a:solidFill>
                  <a:schemeClr val="bg1"/>
                </a:solidFill>
                <a:latin typeface="Calibri" panose="020F0502020204030204"/>
              </a:rPr>
              <a:t>Follow-Ups &amp; Activity</a:t>
            </a:r>
            <a:endParaRPr lang="en-GB" sz="3200" b="1" dirty="0">
              <a:solidFill>
                <a:schemeClr val="bg1"/>
              </a:solidFill>
              <a:latin typeface="Calibri" panose="020F0502020204030204"/>
            </a:endParaRPr>
          </a:p>
        </p:txBody>
      </p:sp>
      <p:pic>
        <p:nvPicPr>
          <p:cNvPr id="7" name="Picture 6">
            <a:extLst>
              <a:ext uri="{FF2B5EF4-FFF2-40B4-BE49-F238E27FC236}">
                <a16:creationId xmlns:a16="http://schemas.microsoft.com/office/drawing/2014/main" id="{19676C76-A965-97C7-C995-295A5FA2F117}"/>
              </a:ext>
            </a:extLst>
          </p:cNvPr>
          <p:cNvPicPr>
            <a:picLocks noChangeAspect="1"/>
          </p:cNvPicPr>
          <p:nvPr/>
        </p:nvPicPr>
        <p:blipFill>
          <a:blip r:embed="rId2"/>
          <a:stretch>
            <a:fillRect/>
          </a:stretch>
        </p:blipFill>
        <p:spPr>
          <a:xfrm>
            <a:off x="2617546" y="1047750"/>
            <a:ext cx="7130498" cy="4174117"/>
          </a:xfrm>
          <a:prstGeom prst="rect">
            <a:avLst/>
          </a:prstGeom>
        </p:spPr>
      </p:pic>
      <p:pic>
        <p:nvPicPr>
          <p:cNvPr id="10" name="Picture 9">
            <a:extLst>
              <a:ext uri="{FF2B5EF4-FFF2-40B4-BE49-F238E27FC236}">
                <a16:creationId xmlns:a16="http://schemas.microsoft.com/office/drawing/2014/main" id="{97BC2C37-C114-D18A-737C-A4D1F4BA3083}"/>
              </a:ext>
            </a:extLst>
          </p:cNvPr>
          <p:cNvPicPr>
            <a:picLocks noChangeAspect="1"/>
          </p:cNvPicPr>
          <p:nvPr/>
        </p:nvPicPr>
        <p:blipFill>
          <a:blip r:embed="rId3"/>
          <a:stretch>
            <a:fillRect/>
          </a:stretch>
        </p:blipFill>
        <p:spPr>
          <a:xfrm>
            <a:off x="11115063" y="1047750"/>
            <a:ext cx="6813832" cy="4174117"/>
          </a:xfrm>
          <a:prstGeom prst="rect">
            <a:avLst/>
          </a:prstGeom>
        </p:spPr>
      </p:pic>
      <p:pic>
        <p:nvPicPr>
          <p:cNvPr id="13" name="Picture 12">
            <a:extLst>
              <a:ext uri="{FF2B5EF4-FFF2-40B4-BE49-F238E27FC236}">
                <a16:creationId xmlns:a16="http://schemas.microsoft.com/office/drawing/2014/main" id="{025B7084-1F89-C5A8-AFEB-5F5067DDC636}"/>
              </a:ext>
            </a:extLst>
          </p:cNvPr>
          <p:cNvPicPr>
            <a:picLocks noChangeAspect="1"/>
          </p:cNvPicPr>
          <p:nvPr/>
        </p:nvPicPr>
        <p:blipFill>
          <a:blip r:embed="rId4"/>
          <a:stretch>
            <a:fillRect/>
          </a:stretch>
        </p:blipFill>
        <p:spPr>
          <a:xfrm>
            <a:off x="2664241" y="6087484"/>
            <a:ext cx="7083803" cy="4330476"/>
          </a:xfrm>
          <a:prstGeom prst="rect">
            <a:avLst/>
          </a:prstGeom>
        </p:spPr>
      </p:pic>
      <p:pic>
        <p:nvPicPr>
          <p:cNvPr id="16" name="Picture 15">
            <a:extLst>
              <a:ext uri="{FF2B5EF4-FFF2-40B4-BE49-F238E27FC236}">
                <a16:creationId xmlns:a16="http://schemas.microsoft.com/office/drawing/2014/main" id="{B61644D1-1BE4-0403-B332-425AA5BB1946}"/>
              </a:ext>
            </a:extLst>
          </p:cNvPr>
          <p:cNvPicPr>
            <a:picLocks noChangeAspect="1"/>
          </p:cNvPicPr>
          <p:nvPr/>
        </p:nvPicPr>
        <p:blipFill>
          <a:blip r:embed="rId5"/>
          <a:stretch>
            <a:fillRect/>
          </a:stretch>
        </p:blipFill>
        <p:spPr>
          <a:xfrm>
            <a:off x="11115063" y="6125130"/>
            <a:ext cx="6813832" cy="4136470"/>
          </a:xfrm>
          <a:prstGeom prst="rect">
            <a:avLst/>
          </a:prstGeom>
        </p:spPr>
      </p:pic>
    </p:spTree>
    <p:extLst>
      <p:ext uri="{BB962C8B-B14F-4D97-AF65-F5344CB8AC3E}">
        <p14:creationId xmlns:p14="http://schemas.microsoft.com/office/powerpoint/2010/main" val="32020674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81158-C118-728D-6E97-786060E497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9D8C50A-E1B3-90C3-EAC4-B43DCF63811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B9151C16-12EA-9039-F23B-A1B910CE044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26</a:t>
            </a:fld>
            <a:endParaRPr lang="en-GB"/>
          </a:p>
        </p:txBody>
      </p:sp>
      <p:sp>
        <p:nvSpPr>
          <p:cNvPr id="3" name="TextBox 2">
            <a:extLst>
              <a:ext uri="{FF2B5EF4-FFF2-40B4-BE49-F238E27FC236}">
                <a16:creationId xmlns:a16="http://schemas.microsoft.com/office/drawing/2014/main" id="{FBB640D1-1564-330D-2391-A8DD67043A0B}"/>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Mental Health &amp; Learning Disabilities</a:t>
            </a:r>
          </a:p>
        </p:txBody>
      </p:sp>
      <p:cxnSp>
        <p:nvCxnSpPr>
          <p:cNvPr id="15" name="Straight Connector 14">
            <a:extLst>
              <a:ext uri="{FF2B5EF4-FFF2-40B4-BE49-F238E27FC236}">
                <a16:creationId xmlns:a16="http://schemas.microsoft.com/office/drawing/2014/main" id="{19EDA504-FF05-85F9-129F-EA73CE40DF0C}"/>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F6F8F5C-7505-11C3-B85C-580F904D5887}"/>
              </a:ext>
            </a:extLst>
          </p:cNvPr>
          <p:cNvSpPr txBox="1"/>
          <p:nvPr/>
        </p:nvSpPr>
        <p:spPr>
          <a:xfrm>
            <a:off x="261144" y="9438045"/>
            <a:ext cx="19583400" cy="134511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service continues to meet all of the Welsh Government targets, apart from for patients waiting &lt; 26 weeks for Psychological therapies. Waits within this area continue to be a concern Nationally and th</a:t>
            </a:r>
            <a:r>
              <a:rPr lang="en-GB" dirty="0">
                <a:latin typeface="Verdana" panose="020B0604030504040204" pitchFamily="34" charset="0"/>
                <a:ea typeface="Calibri" panose="020F0502020204030204" pitchFamily="34" charset="0"/>
                <a:cs typeface="Arial" panose="020B0604020202020204" pitchFamily="34" charset="0"/>
              </a:rPr>
              <a:t>e service are working closely with Welsh Government colleagues for a solution. </a:t>
            </a:r>
            <a:endParaRPr lang="en-GB" sz="1800" dirty="0">
              <a:effectLst/>
              <a:latin typeface="Verdana" panose="020B060403050404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Health Board continues to report on the work being undertaken as part of the Transformation programme, routine updated are provided to Board.</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C2EF9ACB-05AC-9DE7-47A7-18E807398FC1}"/>
              </a:ext>
            </a:extLst>
          </p:cNvPr>
          <p:cNvPicPr>
            <a:picLocks noChangeAspect="1"/>
          </p:cNvPicPr>
          <p:nvPr/>
        </p:nvPicPr>
        <p:blipFill>
          <a:blip r:embed="rId2"/>
          <a:stretch>
            <a:fillRect/>
          </a:stretch>
        </p:blipFill>
        <p:spPr>
          <a:xfrm>
            <a:off x="3659842" y="949252"/>
            <a:ext cx="6222520" cy="3735038"/>
          </a:xfrm>
          <a:prstGeom prst="rect">
            <a:avLst/>
          </a:prstGeom>
        </p:spPr>
      </p:pic>
      <p:pic>
        <p:nvPicPr>
          <p:cNvPr id="8" name="Picture 7">
            <a:extLst>
              <a:ext uri="{FF2B5EF4-FFF2-40B4-BE49-F238E27FC236}">
                <a16:creationId xmlns:a16="http://schemas.microsoft.com/office/drawing/2014/main" id="{41569CD8-EEC2-BC68-8A94-B0DFDE60E35C}"/>
              </a:ext>
            </a:extLst>
          </p:cNvPr>
          <p:cNvPicPr>
            <a:picLocks noChangeAspect="1"/>
          </p:cNvPicPr>
          <p:nvPr/>
        </p:nvPicPr>
        <p:blipFill>
          <a:blip r:embed="rId3"/>
          <a:stretch>
            <a:fillRect/>
          </a:stretch>
        </p:blipFill>
        <p:spPr>
          <a:xfrm>
            <a:off x="11537197" y="1065216"/>
            <a:ext cx="6144470" cy="3612090"/>
          </a:xfrm>
          <a:prstGeom prst="rect">
            <a:avLst/>
          </a:prstGeom>
        </p:spPr>
      </p:pic>
      <p:pic>
        <p:nvPicPr>
          <p:cNvPr id="11" name="Picture 10">
            <a:extLst>
              <a:ext uri="{FF2B5EF4-FFF2-40B4-BE49-F238E27FC236}">
                <a16:creationId xmlns:a16="http://schemas.microsoft.com/office/drawing/2014/main" id="{B28D710C-6BD3-14C7-46B7-55A1F37C0430}"/>
              </a:ext>
            </a:extLst>
          </p:cNvPr>
          <p:cNvPicPr>
            <a:picLocks noChangeAspect="1"/>
          </p:cNvPicPr>
          <p:nvPr/>
        </p:nvPicPr>
        <p:blipFill>
          <a:blip r:embed="rId4"/>
          <a:stretch>
            <a:fillRect/>
          </a:stretch>
        </p:blipFill>
        <p:spPr>
          <a:xfrm>
            <a:off x="3880643" y="5196487"/>
            <a:ext cx="6001719" cy="3735038"/>
          </a:xfrm>
          <a:prstGeom prst="rect">
            <a:avLst/>
          </a:prstGeom>
        </p:spPr>
      </p:pic>
      <p:pic>
        <p:nvPicPr>
          <p:cNvPr id="17" name="Picture 16">
            <a:extLst>
              <a:ext uri="{FF2B5EF4-FFF2-40B4-BE49-F238E27FC236}">
                <a16:creationId xmlns:a16="http://schemas.microsoft.com/office/drawing/2014/main" id="{90C3E901-ABE5-A677-74F3-862BF9870B9E}"/>
              </a:ext>
            </a:extLst>
          </p:cNvPr>
          <p:cNvPicPr>
            <a:picLocks noChangeAspect="1"/>
          </p:cNvPicPr>
          <p:nvPr/>
        </p:nvPicPr>
        <p:blipFill>
          <a:blip r:embed="rId5"/>
          <a:stretch>
            <a:fillRect/>
          </a:stretch>
        </p:blipFill>
        <p:spPr>
          <a:xfrm>
            <a:off x="11542363" y="5163741"/>
            <a:ext cx="6158735" cy="3684483"/>
          </a:xfrm>
          <a:prstGeom prst="rect">
            <a:avLst/>
          </a:prstGeom>
        </p:spPr>
      </p:pic>
    </p:spTree>
    <p:extLst>
      <p:ext uri="{BB962C8B-B14F-4D97-AF65-F5344CB8AC3E}">
        <p14:creationId xmlns:p14="http://schemas.microsoft.com/office/powerpoint/2010/main" val="37509954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5E0F5-92AE-7867-F7AA-1AA502BA619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D458F0C-9812-44F6-A332-F832FAD5680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977EABB2-A5DB-F2DC-142C-5FB62CE7AF1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27</a:t>
            </a:fld>
            <a:endParaRPr lang="en-GB"/>
          </a:p>
        </p:txBody>
      </p:sp>
      <p:sp>
        <p:nvSpPr>
          <p:cNvPr id="3" name="TextBox 2">
            <a:extLst>
              <a:ext uri="{FF2B5EF4-FFF2-40B4-BE49-F238E27FC236}">
                <a16:creationId xmlns:a16="http://schemas.microsoft.com/office/drawing/2014/main" id="{86FC3EF8-4FEA-BA23-F42E-7D47B6DFA77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Child and Adolescent Mental Health Service (CAMHS)</a:t>
            </a:r>
          </a:p>
        </p:txBody>
      </p:sp>
      <p:cxnSp>
        <p:nvCxnSpPr>
          <p:cNvPr id="12" name="Straight Connector 11">
            <a:extLst>
              <a:ext uri="{FF2B5EF4-FFF2-40B4-BE49-F238E27FC236}">
                <a16:creationId xmlns:a16="http://schemas.microsoft.com/office/drawing/2014/main" id="{FE2E330C-A9AE-72DE-9F6E-56F0B4129880}"/>
              </a:ext>
            </a:extLst>
          </p:cNvPr>
          <p:cNvCxnSpPr/>
          <p:nvPr/>
        </p:nvCxnSpPr>
        <p:spPr>
          <a:xfrm>
            <a:off x="0" y="9007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47CE397-25D0-5A7B-53F6-C1E9E09C508E}"/>
              </a:ext>
            </a:extLst>
          </p:cNvPr>
          <p:cNvSpPr txBox="1"/>
          <p:nvPr/>
        </p:nvSpPr>
        <p:spPr>
          <a:xfrm>
            <a:off x="261144" y="9096441"/>
            <a:ext cx="19583400" cy="203132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CAMHS Part 1B:</a:t>
            </a:r>
            <a:endParaRPr lang="en-GB" dirty="0">
              <a:latin typeface="Verdana" panose="020B0604030504040204" pitchFamily="34" charset="0"/>
              <a:ea typeface="Verdana" panose="020B0604030504040204" pitchFamily="34" charset="0"/>
            </a:endParaRPr>
          </a:p>
          <a:p>
            <a:pPr marL="742950" lvl="1" indent="-285750">
              <a:buFont typeface="Arial" panose="020B0604020202020204" pitchFamily="34" charset="0"/>
              <a:buChar char="•"/>
            </a:pPr>
            <a:r>
              <a:rPr lang="en-GB" dirty="0">
                <a:latin typeface="Verdana" panose="020B0604030504040204" pitchFamily="34" charset="0"/>
                <a:ea typeface="Verdana" panose="020B0604030504040204" pitchFamily="34" charset="0"/>
              </a:rPr>
              <a:t>Recruitment to vacancies has been successful (1.65wte recruited, due to start in February and March 2026), however sickness and maternity leave weakens the capacity pool to almost pre-recruitment levels presently. The CAMHS Directorate continues to utilise agency staff to offset staffing gap.</a:t>
            </a:r>
          </a:p>
          <a:p>
            <a:pPr marL="742950" lvl="1"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This has resulted in 4 months of small, but consistent improvement in the Part 1B performance irrespective of staffing challenges, which is now at 70% (submitted for Dec 2025). Weekly meetings continue to oversee booking and clinic capacity utilisation, and to utilise our staffing resource as flexibly as possible.</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Part 1A has been maintained at 98% in December, with Part 2 also maintaining performance against the trajectory reporting 98% in December. </a:t>
            </a:r>
          </a:p>
        </p:txBody>
      </p:sp>
      <p:pic>
        <p:nvPicPr>
          <p:cNvPr id="7" name="Picture 6">
            <a:extLst>
              <a:ext uri="{FF2B5EF4-FFF2-40B4-BE49-F238E27FC236}">
                <a16:creationId xmlns:a16="http://schemas.microsoft.com/office/drawing/2014/main" id="{4C1ACDDD-CAC3-7BB8-820E-27E86A1EFB3C}"/>
              </a:ext>
            </a:extLst>
          </p:cNvPr>
          <p:cNvPicPr>
            <a:picLocks noChangeAspect="1"/>
          </p:cNvPicPr>
          <p:nvPr/>
        </p:nvPicPr>
        <p:blipFill>
          <a:blip r:embed="rId3"/>
          <a:stretch>
            <a:fillRect/>
          </a:stretch>
        </p:blipFill>
        <p:spPr>
          <a:xfrm>
            <a:off x="2890043" y="914248"/>
            <a:ext cx="6889017" cy="3440808"/>
          </a:xfrm>
          <a:prstGeom prst="rect">
            <a:avLst/>
          </a:prstGeom>
        </p:spPr>
      </p:pic>
      <p:pic>
        <p:nvPicPr>
          <p:cNvPr id="10" name="Picture 9">
            <a:extLst>
              <a:ext uri="{FF2B5EF4-FFF2-40B4-BE49-F238E27FC236}">
                <a16:creationId xmlns:a16="http://schemas.microsoft.com/office/drawing/2014/main" id="{298E4E1C-958D-4D6B-96BE-88D0D30E3E68}"/>
              </a:ext>
            </a:extLst>
          </p:cNvPr>
          <p:cNvPicPr>
            <a:picLocks noChangeAspect="1"/>
          </p:cNvPicPr>
          <p:nvPr/>
        </p:nvPicPr>
        <p:blipFill>
          <a:blip r:embed="rId4"/>
          <a:stretch>
            <a:fillRect/>
          </a:stretch>
        </p:blipFill>
        <p:spPr>
          <a:xfrm>
            <a:off x="11537197" y="914248"/>
            <a:ext cx="6813609" cy="3440808"/>
          </a:xfrm>
          <a:prstGeom prst="rect">
            <a:avLst/>
          </a:prstGeom>
        </p:spPr>
      </p:pic>
      <p:pic>
        <p:nvPicPr>
          <p:cNvPr id="15" name="Picture 14">
            <a:extLst>
              <a:ext uri="{FF2B5EF4-FFF2-40B4-BE49-F238E27FC236}">
                <a16:creationId xmlns:a16="http://schemas.microsoft.com/office/drawing/2014/main" id="{08BE727A-D7AF-1BE0-7318-A577C9A8E146}"/>
              </a:ext>
            </a:extLst>
          </p:cNvPr>
          <p:cNvPicPr>
            <a:picLocks noChangeAspect="1"/>
          </p:cNvPicPr>
          <p:nvPr/>
        </p:nvPicPr>
        <p:blipFill>
          <a:blip r:embed="rId5"/>
          <a:stretch>
            <a:fillRect/>
          </a:stretch>
        </p:blipFill>
        <p:spPr>
          <a:xfrm>
            <a:off x="3118643" y="4887849"/>
            <a:ext cx="6660417" cy="3794131"/>
          </a:xfrm>
          <a:prstGeom prst="rect">
            <a:avLst/>
          </a:prstGeom>
        </p:spPr>
      </p:pic>
      <p:pic>
        <p:nvPicPr>
          <p:cNvPr id="18" name="Picture 17">
            <a:extLst>
              <a:ext uri="{FF2B5EF4-FFF2-40B4-BE49-F238E27FC236}">
                <a16:creationId xmlns:a16="http://schemas.microsoft.com/office/drawing/2014/main" id="{BF13FB7B-D4B1-F582-756B-86D9059B5678}"/>
              </a:ext>
            </a:extLst>
          </p:cNvPr>
          <p:cNvPicPr>
            <a:picLocks noChangeAspect="1"/>
          </p:cNvPicPr>
          <p:nvPr/>
        </p:nvPicPr>
        <p:blipFill>
          <a:blip r:embed="rId6"/>
          <a:stretch>
            <a:fillRect/>
          </a:stretch>
        </p:blipFill>
        <p:spPr>
          <a:xfrm>
            <a:off x="11729245" y="4883469"/>
            <a:ext cx="6621562" cy="3794128"/>
          </a:xfrm>
          <a:prstGeom prst="rect">
            <a:avLst/>
          </a:prstGeom>
        </p:spPr>
      </p:pic>
    </p:spTree>
    <p:extLst>
      <p:ext uri="{BB962C8B-B14F-4D97-AF65-F5344CB8AC3E}">
        <p14:creationId xmlns:p14="http://schemas.microsoft.com/office/powerpoint/2010/main" val="25255519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65AC5-4285-A93F-31F7-3573F7C48A6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59E26C4-7274-0804-FFC2-A0BA53E70AC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2D5B22D-EEDE-5D50-5A34-BD71CB784A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28</a:t>
            </a:fld>
            <a:endParaRPr lang="en-GB"/>
          </a:p>
        </p:txBody>
      </p:sp>
      <p:sp>
        <p:nvSpPr>
          <p:cNvPr id="3" name="TextBox 2">
            <a:extLst>
              <a:ext uri="{FF2B5EF4-FFF2-40B4-BE49-F238E27FC236}">
                <a16:creationId xmlns:a16="http://schemas.microsoft.com/office/drawing/2014/main" id="{CE7CB1C4-987F-7177-7DFD-B79F7737DE8E}"/>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Theatre Efficiency</a:t>
            </a:r>
          </a:p>
        </p:txBody>
      </p:sp>
      <p:cxnSp>
        <p:nvCxnSpPr>
          <p:cNvPr id="12" name="Straight Connector 11">
            <a:extLst>
              <a:ext uri="{FF2B5EF4-FFF2-40B4-BE49-F238E27FC236}">
                <a16:creationId xmlns:a16="http://schemas.microsoft.com/office/drawing/2014/main" id="{A5E86D77-49BD-934E-912C-BB10771DC2C4}"/>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BA19C20-84EA-EEC6-532E-24F58A09A425}"/>
              </a:ext>
            </a:extLst>
          </p:cNvPr>
          <p:cNvSpPr txBox="1"/>
          <p:nvPr/>
        </p:nvSpPr>
        <p:spPr>
          <a:xfrm>
            <a:off x="243556" y="9550960"/>
            <a:ext cx="19583400" cy="2030108"/>
          </a:xfrm>
          <a:prstGeom prst="rect">
            <a:avLst/>
          </a:prstGeom>
          <a:noFill/>
        </p:spPr>
        <p:txBody>
          <a:bodyPr wrap="square" rtlCol="0">
            <a:spAutoFit/>
          </a:bodyPr>
          <a:lstStyle/>
          <a:p>
            <a:r>
              <a:rPr lang="en-GB" b="1" dirty="0">
                <a:latin typeface="Verdana" panose="020B0604030504040204" pitchFamily="34" charset="0"/>
                <a:ea typeface="Verdana" panose="020B0604030504040204" pitchFamily="34" charset="0"/>
              </a:rPr>
              <a:t>Actions/Updates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rPr>
              <a:t>The Planning Framework sets out enabling actions that must underpin the delivery priorities to successfully achieve the core service and changes required. These include value </a:t>
            </a:r>
            <a:r>
              <a:rPr lang="en-GB" sz="1800" dirty="0">
                <a:effectLst/>
                <a:latin typeface="Verdana" panose="020B0604030504040204" pitchFamily="34" charset="0"/>
                <a:ea typeface="Verdana" panose="020B0604030504040204" pitchFamily="34" charset="0"/>
                <a:cs typeface="Calibri" panose="020F0502020204030204" pitchFamily="34" charset="0"/>
              </a:rPr>
              <a:t>projects, digital innovations, workforce developments, financial sustainability and ways of working.  </a:t>
            </a:r>
            <a:r>
              <a:rPr lang="en-GB" sz="1800" dirty="0">
                <a:effectLst/>
                <a:latin typeface="Verdana" panose="020B0604030504040204" pitchFamily="34" charset="0"/>
                <a:ea typeface="Verdana" panose="020B0604030504040204" pitchFamily="34" charset="0"/>
                <a:cs typeface="Times New Roman" panose="02020603050405020304" pitchFamily="18" charset="0"/>
              </a:rPr>
              <a:t>The enabling actions and planning framework have been incorporated into SBUHB’s Theatre performance framework and work is currently underway to report against these measures.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cs typeface="Times New Roman" panose="02020603050405020304" pitchFamily="18" charset="0"/>
              </a:rPr>
              <a:t>A specific update around Theatre performance has been included in Appendix 1.</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07000"/>
              </a:lnSpc>
              <a:spcAft>
                <a:spcPts val="800"/>
              </a:spcAft>
            </a:pPr>
            <a:endParaRPr lang="en-GB" dirty="0">
              <a:latin typeface="Verdana" panose="020B0604030504040204" pitchFamily="34" charset="0"/>
              <a:ea typeface="Verdana" panose="020B060403050404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E2C282FA-D8BB-A07A-4D0C-67BF0DCF075E}"/>
              </a:ext>
            </a:extLst>
          </p:cNvPr>
          <p:cNvPicPr>
            <a:picLocks noChangeAspect="1"/>
          </p:cNvPicPr>
          <p:nvPr/>
        </p:nvPicPr>
        <p:blipFill>
          <a:blip r:embed="rId2"/>
          <a:stretch>
            <a:fillRect/>
          </a:stretch>
        </p:blipFill>
        <p:spPr>
          <a:xfrm>
            <a:off x="2336669" y="1087285"/>
            <a:ext cx="6967513" cy="3367008"/>
          </a:xfrm>
          <a:prstGeom prst="rect">
            <a:avLst/>
          </a:prstGeom>
        </p:spPr>
      </p:pic>
      <p:pic>
        <p:nvPicPr>
          <p:cNvPr id="10" name="Picture 9">
            <a:extLst>
              <a:ext uri="{FF2B5EF4-FFF2-40B4-BE49-F238E27FC236}">
                <a16:creationId xmlns:a16="http://schemas.microsoft.com/office/drawing/2014/main" id="{E2EF6038-2CBA-064B-C278-0A9BE1DC50C3}"/>
              </a:ext>
            </a:extLst>
          </p:cNvPr>
          <p:cNvPicPr>
            <a:picLocks noChangeAspect="1"/>
          </p:cNvPicPr>
          <p:nvPr/>
        </p:nvPicPr>
        <p:blipFill>
          <a:blip r:embed="rId3"/>
          <a:stretch>
            <a:fillRect/>
          </a:stretch>
        </p:blipFill>
        <p:spPr>
          <a:xfrm>
            <a:off x="10768063" y="1087285"/>
            <a:ext cx="7224686" cy="3367008"/>
          </a:xfrm>
          <a:prstGeom prst="rect">
            <a:avLst/>
          </a:prstGeom>
        </p:spPr>
      </p:pic>
      <p:pic>
        <p:nvPicPr>
          <p:cNvPr id="15" name="Picture 14">
            <a:extLst>
              <a:ext uri="{FF2B5EF4-FFF2-40B4-BE49-F238E27FC236}">
                <a16:creationId xmlns:a16="http://schemas.microsoft.com/office/drawing/2014/main" id="{76DC5EC3-FE5E-24E6-8F76-C20F354DD818}"/>
              </a:ext>
            </a:extLst>
          </p:cNvPr>
          <p:cNvPicPr>
            <a:picLocks noChangeAspect="1"/>
          </p:cNvPicPr>
          <p:nvPr/>
        </p:nvPicPr>
        <p:blipFill>
          <a:blip r:embed="rId4"/>
          <a:stretch>
            <a:fillRect/>
          </a:stretch>
        </p:blipFill>
        <p:spPr>
          <a:xfrm>
            <a:off x="2482484" y="5001466"/>
            <a:ext cx="6855142" cy="3367007"/>
          </a:xfrm>
          <a:prstGeom prst="rect">
            <a:avLst/>
          </a:prstGeom>
        </p:spPr>
      </p:pic>
      <p:pic>
        <p:nvPicPr>
          <p:cNvPr id="17" name="Picture 16">
            <a:extLst>
              <a:ext uri="{FF2B5EF4-FFF2-40B4-BE49-F238E27FC236}">
                <a16:creationId xmlns:a16="http://schemas.microsoft.com/office/drawing/2014/main" id="{08C85ED7-297E-D5A5-C292-CB2B9CC3C823}"/>
              </a:ext>
            </a:extLst>
          </p:cNvPr>
          <p:cNvPicPr>
            <a:picLocks noChangeAspect="1"/>
          </p:cNvPicPr>
          <p:nvPr/>
        </p:nvPicPr>
        <p:blipFill>
          <a:blip r:embed="rId5"/>
          <a:stretch>
            <a:fillRect/>
          </a:stretch>
        </p:blipFill>
        <p:spPr>
          <a:xfrm>
            <a:off x="10868730" y="5001466"/>
            <a:ext cx="7124019" cy="3367002"/>
          </a:xfrm>
          <a:prstGeom prst="rect">
            <a:avLst/>
          </a:prstGeom>
        </p:spPr>
      </p:pic>
    </p:spTree>
    <p:extLst>
      <p:ext uri="{BB962C8B-B14F-4D97-AF65-F5344CB8AC3E}">
        <p14:creationId xmlns:p14="http://schemas.microsoft.com/office/powerpoint/2010/main" val="12611382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08A56-7B4C-5655-CEEB-294DF9A99C3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8370D2A-0B15-C387-6E34-0DACEA01FEB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F06FF55-14A0-E6C0-36E6-61EDF82862C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29</a:t>
            </a:fld>
            <a:endParaRPr lang="en-GB"/>
          </a:p>
        </p:txBody>
      </p:sp>
      <p:sp>
        <p:nvSpPr>
          <p:cNvPr id="3" name="TextBox 2">
            <a:extLst>
              <a:ext uri="{FF2B5EF4-FFF2-40B4-BE49-F238E27FC236}">
                <a16:creationId xmlns:a16="http://schemas.microsoft.com/office/drawing/2014/main" id="{3878B593-B899-C8D7-07A5-820148ED758C}"/>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Fractured Neck of Femur (NOF)</a:t>
            </a:r>
          </a:p>
        </p:txBody>
      </p:sp>
      <p:pic>
        <p:nvPicPr>
          <p:cNvPr id="6" name="Picture 5">
            <a:extLst>
              <a:ext uri="{FF2B5EF4-FFF2-40B4-BE49-F238E27FC236}">
                <a16:creationId xmlns:a16="http://schemas.microsoft.com/office/drawing/2014/main" id="{A00F6CF6-B7E7-9D69-61F5-147D68336FBE}"/>
              </a:ext>
            </a:extLst>
          </p:cNvPr>
          <p:cNvPicPr>
            <a:picLocks noChangeAspect="1"/>
          </p:cNvPicPr>
          <p:nvPr/>
        </p:nvPicPr>
        <p:blipFill>
          <a:blip r:embed="rId2"/>
          <a:stretch>
            <a:fillRect/>
          </a:stretch>
        </p:blipFill>
        <p:spPr>
          <a:xfrm>
            <a:off x="2813844" y="860703"/>
            <a:ext cx="6771246" cy="3002405"/>
          </a:xfrm>
          <a:prstGeom prst="rect">
            <a:avLst/>
          </a:prstGeom>
        </p:spPr>
      </p:pic>
      <p:pic>
        <p:nvPicPr>
          <p:cNvPr id="8" name="Picture 7">
            <a:extLst>
              <a:ext uri="{FF2B5EF4-FFF2-40B4-BE49-F238E27FC236}">
                <a16:creationId xmlns:a16="http://schemas.microsoft.com/office/drawing/2014/main" id="{D9C9C210-D473-6993-BF99-E919363A4D42}"/>
              </a:ext>
            </a:extLst>
          </p:cNvPr>
          <p:cNvPicPr>
            <a:picLocks noChangeAspect="1"/>
          </p:cNvPicPr>
          <p:nvPr/>
        </p:nvPicPr>
        <p:blipFill>
          <a:blip r:embed="rId3"/>
          <a:stretch>
            <a:fillRect/>
          </a:stretch>
        </p:blipFill>
        <p:spPr>
          <a:xfrm>
            <a:off x="10924697" y="909786"/>
            <a:ext cx="6742654" cy="2953321"/>
          </a:xfrm>
          <a:prstGeom prst="rect">
            <a:avLst/>
          </a:prstGeom>
        </p:spPr>
      </p:pic>
      <p:pic>
        <p:nvPicPr>
          <p:cNvPr id="11" name="Picture 10">
            <a:extLst>
              <a:ext uri="{FF2B5EF4-FFF2-40B4-BE49-F238E27FC236}">
                <a16:creationId xmlns:a16="http://schemas.microsoft.com/office/drawing/2014/main" id="{4BD11892-7B58-BFB4-C461-D15DB31B3EE3}"/>
              </a:ext>
            </a:extLst>
          </p:cNvPr>
          <p:cNvPicPr>
            <a:picLocks noChangeAspect="1"/>
          </p:cNvPicPr>
          <p:nvPr/>
        </p:nvPicPr>
        <p:blipFill>
          <a:blip r:embed="rId4"/>
          <a:stretch>
            <a:fillRect/>
          </a:stretch>
        </p:blipFill>
        <p:spPr>
          <a:xfrm>
            <a:off x="2813844" y="4244432"/>
            <a:ext cx="6743629" cy="3233392"/>
          </a:xfrm>
          <a:prstGeom prst="rect">
            <a:avLst/>
          </a:prstGeom>
        </p:spPr>
      </p:pic>
      <p:pic>
        <p:nvPicPr>
          <p:cNvPr id="13" name="Picture 12">
            <a:extLst>
              <a:ext uri="{FF2B5EF4-FFF2-40B4-BE49-F238E27FC236}">
                <a16:creationId xmlns:a16="http://schemas.microsoft.com/office/drawing/2014/main" id="{A177A96C-CE75-C2A2-C0B3-82CAAA7F4D09}"/>
              </a:ext>
            </a:extLst>
          </p:cNvPr>
          <p:cNvPicPr>
            <a:picLocks noChangeAspect="1"/>
          </p:cNvPicPr>
          <p:nvPr/>
        </p:nvPicPr>
        <p:blipFill>
          <a:blip r:embed="rId5"/>
          <a:stretch>
            <a:fillRect/>
          </a:stretch>
        </p:blipFill>
        <p:spPr>
          <a:xfrm>
            <a:off x="10924697" y="4203700"/>
            <a:ext cx="6742654" cy="3274123"/>
          </a:xfrm>
          <a:prstGeom prst="rect">
            <a:avLst/>
          </a:prstGeom>
        </p:spPr>
      </p:pic>
      <p:pic>
        <p:nvPicPr>
          <p:cNvPr id="17" name="Picture 16">
            <a:extLst>
              <a:ext uri="{FF2B5EF4-FFF2-40B4-BE49-F238E27FC236}">
                <a16:creationId xmlns:a16="http://schemas.microsoft.com/office/drawing/2014/main" id="{03102ECC-0B4D-DBCB-A2D3-8C718A1C9BEA}"/>
              </a:ext>
            </a:extLst>
          </p:cNvPr>
          <p:cNvPicPr>
            <a:picLocks noChangeAspect="1"/>
          </p:cNvPicPr>
          <p:nvPr/>
        </p:nvPicPr>
        <p:blipFill>
          <a:blip r:embed="rId6"/>
          <a:stretch>
            <a:fillRect/>
          </a:stretch>
        </p:blipFill>
        <p:spPr>
          <a:xfrm>
            <a:off x="2813844" y="7842751"/>
            <a:ext cx="6742654" cy="3233392"/>
          </a:xfrm>
          <a:prstGeom prst="rect">
            <a:avLst/>
          </a:prstGeom>
        </p:spPr>
      </p:pic>
      <p:pic>
        <p:nvPicPr>
          <p:cNvPr id="21" name="Picture 20">
            <a:extLst>
              <a:ext uri="{FF2B5EF4-FFF2-40B4-BE49-F238E27FC236}">
                <a16:creationId xmlns:a16="http://schemas.microsoft.com/office/drawing/2014/main" id="{A29C1859-D57F-C587-0F91-2835648ECB0B}"/>
              </a:ext>
            </a:extLst>
          </p:cNvPr>
          <p:cNvPicPr>
            <a:picLocks noChangeAspect="1"/>
          </p:cNvPicPr>
          <p:nvPr/>
        </p:nvPicPr>
        <p:blipFill>
          <a:blip r:embed="rId7"/>
          <a:stretch>
            <a:fillRect/>
          </a:stretch>
        </p:blipFill>
        <p:spPr>
          <a:xfrm>
            <a:off x="10924696" y="7842751"/>
            <a:ext cx="6742654" cy="3233392"/>
          </a:xfrm>
          <a:prstGeom prst="rect">
            <a:avLst/>
          </a:prstGeom>
        </p:spPr>
      </p:pic>
    </p:spTree>
    <p:extLst>
      <p:ext uri="{BB962C8B-B14F-4D97-AF65-F5344CB8AC3E}">
        <p14:creationId xmlns:p14="http://schemas.microsoft.com/office/powerpoint/2010/main" val="4211198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ED3B54-0E1C-02F9-2F8F-669A7F3D7F2C}"/>
              </a:ext>
            </a:extLst>
          </p:cNvPr>
          <p:cNvSpPr>
            <a:spLocks noGrp="1"/>
          </p:cNvSpPr>
          <p:nvPr>
            <p:ph type="body" sz="quarter" idx="10"/>
          </p:nvPr>
        </p:nvSpPr>
        <p:spPr>
          <a:xfrm>
            <a:off x="1348251" y="3749675"/>
            <a:ext cx="17409186" cy="2810464"/>
          </a:xfrm>
        </p:spPr>
        <p:txBody>
          <a:bodyPr/>
          <a:lstStyle/>
          <a:p>
            <a:pPr algn="ctr"/>
            <a:r>
              <a:rPr lang="en-GB" sz="4800" b="1" dirty="0">
                <a:latin typeface="Verdana" panose="020B0604030504040204" pitchFamily="34" charset="0"/>
                <a:ea typeface="Verdana" panose="020B0604030504040204" pitchFamily="34" charset="0"/>
              </a:rPr>
              <a:t>Section 1: </a:t>
            </a:r>
          </a:p>
          <a:p>
            <a:pPr algn="ctr"/>
            <a:r>
              <a:rPr lang="en-GB" sz="4800" dirty="0">
                <a:latin typeface="Verdana" panose="020B0604030504040204" pitchFamily="34" charset="0"/>
                <a:ea typeface="Verdana" panose="020B0604030504040204" pitchFamily="34" charset="0"/>
              </a:rPr>
              <a:t>Updates against all Escalation areas </a:t>
            </a:r>
          </a:p>
          <a:p>
            <a:pPr algn="ctr"/>
            <a:r>
              <a:rPr lang="en-GB" sz="4800" dirty="0">
                <a:latin typeface="Verdana" panose="020B0604030504040204" pitchFamily="34" charset="0"/>
                <a:ea typeface="Verdana" panose="020B0604030504040204" pitchFamily="34" charset="0"/>
              </a:rPr>
              <a:t>with Welsh Government</a:t>
            </a:r>
          </a:p>
          <a:p>
            <a:endParaRPr lang="en-GB" dirty="0"/>
          </a:p>
        </p:txBody>
      </p:sp>
    </p:spTree>
    <p:extLst>
      <p:ext uri="{BB962C8B-B14F-4D97-AF65-F5344CB8AC3E}">
        <p14:creationId xmlns:p14="http://schemas.microsoft.com/office/powerpoint/2010/main" val="3818592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84A3B-7F58-6B64-65D0-7A2C4344962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6C34A25-8F45-6A08-0EDD-197E1AF0ACF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30</a:t>
            </a:fld>
            <a:endParaRPr lang="en-GB"/>
          </a:p>
        </p:txBody>
      </p:sp>
      <p:sp>
        <p:nvSpPr>
          <p:cNvPr id="3" name="TextBox 2">
            <a:extLst>
              <a:ext uri="{FF2B5EF4-FFF2-40B4-BE49-F238E27FC236}">
                <a16:creationId xmlns:a16="http://schemas.microsoft.com/office/drawing/2014/main" id="{80880F59-8F38-A71C-71F3-400D23269B60}"/>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Primary Care</a:t>
            </a:r>
          </a:p>
        </p:txBody>
      </p:sp>
      <p:cxnSp>
        <p:nvCxnSpPr>
          <p:cNvPr id="22" name="Straight Connector 21">
            <a:extLst>
              <a:ext uri="{FF2B5EF4-FFF2-40B4-BE49-F238E27FC236}">
                <a16:creationId xmlns:a16="http://schemas.microsoft.com/office/drawing/2014/main" id="{ABC535ED-74FC-FF58-7135-5E8DBB6FF5B8}"/>
              </a:ext>
            </a:extLst>
          </p:cNvPr>
          <p:cNvCxnSpPr/>
          <p:nvPr/>
        </p:nvCxnSpPr>
        <p:spPr>
          <a:xfrm>
            <a:off x="-17588" y="85502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1ECF8EBC-2CE0-D522-A8FD-A3AAC522311C}"/>
              </a:ext>
            </a:extLst>
          </p:cNvPr>
          <p:cNvSpPr txBox="1"/>
          <p:nvPr/>
        </p:nvSpPr>
        <p:spPr>
          <a:xfrm>
            <a:off x="35176" y="8690869"/>
            <a:ext cx="20070512" cy="285546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GMS escalation levels are currently remaining steady as we head into the winter period.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number of ACORNS completed is showing a steady increase towards the target as the year goes on.</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Floride varnish remains over target for both children and adults.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number of patients for eye health care Wales (emergency eye care) has increased from an average of 2,245 per month last year to an average of 2,641 per month this year to date. There is a slight increase in the number of patients receiving low vision services with an increase in domiciliary visits in particular.</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Common ailments consultations continue to increase with an average of 900 more consultations per month in comparison to  24/25. If this trend continues this would be a further 17% increase on last year.</a:t>
            </a:r>
          </a:p>
          <a:p>
            <a:r>
              <a:rPr lang="en-GB" dirty="0"/>
              <a:t> </a:t>
            </a:r>
          </a:p>
          <a:p>
            <a:pPr>
              <a:lnSpc>
                <a:spcPct val="107000"/>
              </a:lnSpc>
              <a:spcAft>
                <a:spcPts val="800"/>
              </a:spcAft>
            </a:pPr>
            <a:endParaRPr lang="en-GB" dirty="0">
              <a:latin typeface="Verdana" panose="020B0604030504040204" pitchFamily="34" charset="0"/>
              <a:ea typeface="Verdana" panose="020B060403050404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0B2714CA-9437-FA96-4D86-015DEB6BAD2A}"/>
              </a:ext>
            </a:extLst>
          </p:cNvPr>
          <p:cNvPicPr>
            <a:picLocks noChangeAspect="1"/>
          </p:cNvPicPr>
          <p:nvPr/>
        </p:nvPicPr>
        <p:blipFill>
          <a:blip r:embed="rId2"/>
          <a:stretch>
            <a:fillRect/>
          </a:stretch>
        </p:blipFill>
        <p:spPr>
          <a:xfrm>
            <a:off x="831293" y="885300"/>
            <a:ext cx="5807662" cy="3324699"/>
          </a:xfrm>
          <a:prstGeom prst="rect">
            <a:avLst/>
          </a:prstGeom>
        </p:spPr>
      </p:pic>
      <p:pic>
        <p:nvPicPr>
          <p:cNvPr id="9" name="Picture 8">
            <a:extLst>
              <a:ext uri="{FF2B5EF4-FFF2-40B4-BE49-F238E27FC236}">
                <a16:creationId xmlns:a16="http://schemas.microsoft.com/office/drawing/2014/main" id="{CF0187C7-FCB8-F5D2-D0AF-F6CB9402C388}"/>
              </a:ext>
            </a:extLst>
          </p:cNvPr>
          <p:cNvPicPr>
            <a:picLocks noChangeAspect="1"/>
          </p:cNvPicPr>
          <p:nvPr/>
        </p:nvPicPr>
        <p:blipFill>
          <a:blip r:embed="rId3"/>
          <a:stretch>
            <a:fillRect/>
          </a:stretch>
        </p:blipFill>
        <p:spPr>
          <a:xfrm>
            <a:off x="7485424" y="902718"/>
            <a:ext cx="5722156" cy="3241466"/>
          </a:xfrm>
          <a:prstGeom prst="rect">
            <a:avLst/>
          </a:prstGeom>
        </p:spPr>
      </p:pic>
      <p:pic>
        <p:nvPicPr>
          <p:cNvPr id="13" name="Picture 12">
            <a:extLst>
              <a:ext uri="{FF2B5EF4-FFF2-40B4-BE49-F238E27FC236}">
                <a16:creationId xmlns:a16="http://schemas.microsoft.com/office/drawing/2014/main" id="{3C42DC8E-B590-0B01-18BA-DE1D16F1C514}"/>
              </a:ext>
            </a:extLst>
          </p:cNvPr>
          <p:cNvPicPr>
            <a:picLocks noChangeAspect="1"/>
          </p:cNvPicPr>
          <p:nvPr/>
        </p:nvPicPr>
        <p:blipFill>
          <a:blip r:embed="rId4"/>
          <a:stretch>
            <a:fillRect/>
          </a:stretch>
        </p:blipFill>
        <p:spPr>
          <a:xfrm>
            <a:off x="14054049" y="902717"/>
            <a:ext cx="5517544" cy="3241466"/>
          </a:xfrm>
          <a:prstGeom prst="rect">
            <a:avLst/>
          </a:prstGeom>
        </p:spPr>
      </p:pic>
      <p:pic>
        <p:nvPicPr>
          <p:cNvPr id="15" name="Picture 14">
            <a:extLst>
              <a:ext uri="{FF2B5EF4-FFF2-40B4-BE49-F238E27FC236}">
                <a16:creationId xmlns:a16="http://schemas.microsoft.com/office/drawing/2014/main" id="{CC32D0B2-F62B-4E98-A627-2F4F6D7FF32A}"/>
              </a:ext>
            </a:extLst>
          </p:cNvPr>
          <p:cNvPicPr>
            <a:picLocks noChangeAspect="1"/>
          </p:cNvPicPr>
          <p:nvPr/>
        </p:nvPicPr>
        <p:blipFill>
          <a:blip r:embed="rId5"/>
          <a:stretch>
            <a:fillRect/>
          </a:stretch>
        </p:blipFill>
        <p:spPr>
          <a:xfrm>
            <a:off x="831293" y="4699420"/>
            <a:ext cx="5807662" cy="3409458"/>
          </a:xfrm>
          <a:prstGeom prst="rect">
            <a:avLst/>
          </a:prstGeom>
        </p:spPr>
      </p:pic>
      <p:pic>
        <p:nvPicPr>
          <p:cNvPr id="18" name="Picture 17">
            <a:extLst>
              <a:ext uri="{FF2B5EF4-FFF2-40B4-BE49-F238E27FC236}">
                <a16:creationId xmlns:a16="http://schemas.microsoft.com/office/drawing/2014/main" id="{398B7F22-115F-A95A-25D9-B8F74A211107}"/>
              </a:ext>
            </a:extLst>
          </p:cNvPr>
          <p:cNvPicPr>
            <a:picLocks noChangeAspect="1"/>
          </p:cNvPicPr>
          <p:nvPr/>
        </p:nvPicPr>
        <p:blipFill>
          <a:blip r:embed="rId6"/>
          <a:stretch>
            <a:fillRect/>
          </a:stretch>
        </p:blipFill>
        <p:spPr>
          <a:xfrm>
            <a:off x="7551239" y="4699418"/>
            <a:ext cx="5656342" cy="3409460"/>
          </a:xfrm>
          <a:prstGeom prst="rect">
            <a:avLst/>
          </a:prstGeom>
        </p:spPr>
      </p:pic>
      <p:pic>
        <p:nvPicPr>
          <p:cNvPr id="21" name="Picture 20">
            <a:extLst>
              <a:ext uri="{FF2B5EF4-FFF2-40B4-BE49-F238E27FC236}">
                <a16:creationId xmlns:a16="http://schemas.microsoft.com/office/drawing/2014/main" id="{9162F504-2CEE-B713-1565-937CFC71844D}"/>
              </a:ext>
            </a:extLst>
          </p:cNvPr>
          <p:cNvPicPr>
            <a:picLocks noChangeAspect="1"/>
          </p:cNvPicPr>
          <p:nvPr/>
        </p:nvPicPr>
        <p:blipFill>
          <a:blip r:embed="rId7"/>
          <a:stretch>
            <a:fillRect/>
          </a:stretch>
        </p:blipFill>
        <p:spPr>
          <a:xfrm>
            <a:off x="14054048" y="4699417"/>
            <a:ext cx="5656343" cy="3409457"/>
          </a:xfrm>
          <a:prstGeom prst="rect">
            <a:avLst/>
          </a:prstGeom>
        </p:spPr>
      </p:pic>
    </p:spTree>
    <p:extLst>
      <p:ext uri="{BB962C8B-B14F-4D97-AF65-F5344CB8AC3E}">
        <p14:creationId xmlns:p14="http://schemas.microsoft.com/office/powerpoint/2010/main" val="4874894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85BAC9-87C0-CC68-3908-D8F6D8F48DD8}"/>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47D0D51-471D-4616-E474-94DE4E7500A6}"/>
              </a:ext>
            </a:extLst>
          </p:cNvPr>
          <p:cNvSpPr>
            <a:spLocks noGrp="1"/>
          </p:cNvSpPr>
          <p:nvPr>
            <p:ph type="body" sz="quarter" idx="10"/>
          </p:nvPr>
        </p:nvSpPr>
        <p:spPr>
          <a:xfrm>
            <a:off x="604044" y="3978275"/>
            <a:ext cx="17409186" cy="1231106"/>
          </a:xfrm>
        </p:spPr>
        <p:txBody>
          <a:bodyPr/>
          <a:lstStyle/>
          <a:p>
            <a:r>
              <a:rPr lang="en-GB" sz="8000" b="1" dirty="0">
                <a:latin typeface="Calibri" panose="020F0502020204030204" pitchFamily="34" charset="0"/>
                <a:ea typeface="Calibri" panose="020F0502020204030204" pitchFamily="34" charset="0"/>
              </a:rPr>
              <a:t>Quality &amp; Safety</a:t>
            </a:r>
            <a:endParaRPr lang="en-GB" sz="8000" b="1"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2113660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D788C-9414-3036-8FA4-03BB77787A8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7E659C7-0F73-390E-5D31-8974AC00DAD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E0281F76-75C7-7948-EED5-CEB9F82B93E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32</a:t>
            </a:fld>
            <a:endParaRPr lang="en-GB"/>
          </a:p>
        </p:txBody>
      </p:sp>
      <p:sp>
        <p:nvSpPr>
          <p:cNvPr id="3" name="TextBox 2">
            <a:extLst>
              <a:ext uri="{FF2B5EF4-FFF2-40B4-BE49-F238E27FC236}">
                <a16:creationId xmlns:a16="http://schemas.microsoft.com/office/drawing/2014/main" id="{FC3E45FE-D6FC-B713-6A85-98477A3C699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Infection, Prevention &amp; Control</a:t>
            </a:r>
          </a:p>
        </p:txBody>
      </p:sp>
      <p:cxnSp>
        <p:nvCxnSpPr>
          <p:cNvPr id="5" name="Straight Connector 4">
            <a:extLst>
              <a:ext uri="{FF2B5EF4-FFF2-40B4-BE49-F238E27FC236}">
                <a16:creationId xmlns:a16="http://schemas.microsoft.com/office/drawing/2014/main" id="{2B6A4112-B72E-03F5-2729-3206839B3F81}"/>
              </a:ext>
            </a:extLst>
          </p:cNvPr>
          <p:cNvCxnSpPr/>
          <p:nvPr/>
        </p:nvCxnSpPr>
        <p:spPr>
          <a:xfrm>
            <a:off x="0" y="8855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7FE908A-8117-DBDA-C012-3F5522EAEBF5}"/>
              </a:ext>
            </a:extLst>
          </p:cNvPr>
          <p:cNvSpPr txBox="1"/>
          <p:nvPr/>
        </p:nvSpPr>
        <p:spPr>
          <a:xfrm>
            <a:off x="271126" y="9027055"/>
            <a:ext cx="19563435" cy="230832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endParaRPr lang="en-GB" b="1" dirty="0">
              <a:solidFill>
                <a:schemeClr val="accent1"/>
              </a:solidFill>
              <a:highlight>
                <a:srgbClr val="FFFF00"/>
              </a:highlight>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dirty="0"/>
              <a:t>Gold </a:t>
            </a:r>
            <a:r>
              <a:rPr lang="en-GB" i="1" dirty="0"/>
              <a:t>C. difficile </a:t>
            </a:r>
            <a:r>
              <a:rPr lang="en-GB" dirty="0"/>
              <a:t>High Incidence Management Group.</a:t>
            </a:r>
          </a:p>
          <a:p>
            <a:pPr marL="285750" lvl="0" indent="-285750">
              <a:buFont typeface="Arial" panose="020B0604020202020204" pitchFamily="34" charset="0"/>
              <a:buChar char="•"/>
            </a:pPr>
            <a:r>
              <a:rPr lang="en-GB" dirty="0"/>
              <a:t>Monitoring of </a:t>
            </a:r>
            <a:r>
              <a:rPr lang="en-GB" i="1" dirty="0"/>
              <a:t>C. difficile </a:t>
            </a:r>
            <a:r>
              <a:rPr lang="en-GB" dirty="0"/>
              <a:t>Standards: Risk Assessment &amp; Governance Framework. Continuation of QI Project in Acute Medical Unit focusing on AMS and 72-hour review and improving switch to oral route for administration.</a:t>
            </a:r>
          </a:p>
          <a:p>
            <a:pPr marL="285750" lvl="0" indent="-285750">
              <a:buFont typeface="Arial" panose="020B0604020202020204" pitchFamily="34" charset="0"/>
              <a:buChar char="•"/>
            </a:pPr>
            <a:r>
              <a:rPr lang="en-GB" dirty="0"/>
              <a:t>Scoping exercise to explore the feasibility of extending role of ward based enhanced cleaner. Trial of new Microfibre cleaning systems</a:t>
            </a:r>
          </a:p>
          <a:p>
            <a:pPr marL="285750" lvl="0" indent="-285750">
              <a:buFont typeface="Arial" panose="020B0604020202020204" pitchFamily="34" charset="0"/>
              <a:buChar char="•"/>
            </a:pPr>
            <a:r>
              <a:rPr lang="en-GB" dirty="0"/>
              <a:t>Primary care QI projects to reduce urinary tract infections in care home residents.</a:t>
            </a:r>
          </a:p>
          <a:p>
            <a:pPr marL="285750" lvl="0" indent="-285750">
              <a:buFont typeface="Arial" panose="020B0604020202020204" pitchFamily="34" charset="0"/>
              <a:buChar char="•"/>
            </a:pPr>
            <a:r>
              <a:rPr lang="en-GB" dirty="0"/>
              <a:t>Scoping the development of an equipment decontamination facility.</a:t>
            </a:r>
          </a:p>
          <a:p>
            <a:pPr marL="285750" lvl="0" indent="-285750">
              <a:buFont typeface="Arial" panose="020B0604020202020204" pitchFamily="34" charset="0"/>
              <a:buChar char="•"/>
            </a:pPr>
            <a:r>
              <a:rPr lang="en-GB" dirty="0"/>
              <a:t>Review of prescribing guidelines for antibiotic prophylaxis during prolonged surgical interventions.</a:t>
            </a:r>
          </a:p>
        </p:txBody>
      </p:sp>
      <p:sp>
        <p:nvSpPr>
          <p:cNvPr id="20" name="Rectangle: Rounded Corners 19">
            <a:hlinkClick r:id="rId2"/>
            <a:extLst>
              <a:ext uri="{FF2B5EF4-FFF2-40B4-BE49-F238E27FC236}">
                <a16:creationId xmlns:a16="http://schemas.microsoft.com/office/drawing/2014/main" id="{2DCC67AF-F4BA-6A90-30D1-64DE45B02053}"/>
              </a:ext>
            </a:extLst>
          </p:cNvPr>
          <p:cNvSpPr/>
          <p:nvPr/>
        </p:nvSpPr>
        <p:spPr>
          <a:xfrm>
            <a:off x="17399852" y="918423"/>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CA684AF5-66AC-35D8-7C23-A3DB977F502B}"/>
              </a:ext>
            </a:extLst>
          </p:cNvPr>
          <p:cNvSpPr txBox="1"/>
          <p:nvPr/>
        </p:nvSpPr>
        <p:spPr>
          <a:xfrm>
            <a:off x="18229584" y="1099368"/>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2" name="Graphic 21" descr="Cursor with solid fill">
            <a:extLst>
              <a:ext uri="{FF2B5EF4-FFF2-40B4-BE49-F238E27FC236}">
                <a16:creationId xmlns:a16="http://schemas.microsoft.com/office/drawing/2014/main" id="{73CC4752-8F62-C9AD-E67D-BC4883A182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408441" y="843950"/>
            <a:ext cx="914400" cy="914400"/>
          </a:xfrm>
          <a:prstGeom prst="rect">
            <a:avLst/>
          </a:prstGeom>
        </p:spPr>
      </p:pic>
      <p:pic>
        <p:nvPicPr>
          <p:cNvPr id="8" name="Picture 7">
            <a:extLst>
              <a:ext uri="{FF2B5EF4-FFF2-40B4-BE49-F238E27FC236}">
                <a16:creationId xmlns:a16="http://schemas.microsoft.com/office/drawing/2014/main" id="{4FC45754-4069-6E4B-93B7-F1F6C6613FBF}"/>
              </a:ext>
            </a:extLst>
          </p:cNvPr>
          <p:cNvPicPr>
            <a:picLocks noChangeAspect="1"/>
          </p:cNvPicPr>
          <p:nvPr/>
        </p:nvPicPr>
        <p:blipFill>
          <a:blip r:embed="rId5"/>
          <a:stretch>
            <a:fillRect/>
          </a:stretch>
        </p:blipFill>
        <p:spPr>
          <a:xfrm>
            <a:off x="2735403" y="725449"/>
            <a:ext cx="6589412" cy="3884203"/>
          </a:xfrm>
          <a:prstGeom prst="rect">
            <a:avLst/>
          </a:prstGeom>
        </p:spPr>
      </p:pic>
      <p:pic>
        <p:nvPicPr>
          <p:cNvPr id="11" name="Picture 10">
            <a:extLst>
              <a:ext uri="{FF2B5EF4-FFF2-40B4-BE49-F238E27FC236}">
                <a16:creationId xmlns:a16="http://schemas.microsoft.com/office/drawing/2014/main" id="{30E89490-94B7-1717-022F-005A6C44FD30}"/>
              </a:ext>
            </a:extLst>
          </p:cNvPr>
          <p:cNvPicPr>
            <a:picLocks noChangeAspect="1"/>
          </p:cNvPicPr>
          <p:nvPr/>
        </p:nvPicPr>
        <p:blipFill>
          <a:blip r:embed="rId6"/>
          <a:stretch>
            <a:fillRect/>
          </a:stretch>
        </p:blipFill>
        <p:spPr>
          <a:xfrm>
            <a:off x="10775316" y="4819630"/>
            <a:ext cx="6206172" cy="3760137"/>
          </a:xfrm>
          <a:prstGeom prst="rect">
            <a:avLst/>
          </a:prstGeom>
        </p:spPr>
      </p:pic>
      <p:pic>
        <p:nvPicPr>
          <p:cNvPr id="17" name="Picture 16">
            <a:extLst>
              <a:ext uri="{FF2B5EF4-FFF2-40B4-BE49-F238E27FC236}">
                <a16:creationId xmlns:a16="http://schemas.microsoft.com/office/drawing/2014/main" id="{B558A1A4-5EC3-7CC6-EFD6-49053B36BFAD}"/>
              </a:ext>
            </a:extLst>
          </p:cNvPr>
          <p:cNvPicPr>
            <a:picLocks noChangeAspect="1"/>
          </p:cNvPicPr>
          <p:nvPr/>
        </p:nvPicPr>
        <p:blipFill>
          <a:blip r:embed="rId7"/>
          <a:stretch>
            <a:fillRect/>
          </a:stretch>
        </p:blipFill>
        <p:spPr>
          <a:xfrm>
            <a:off x="2735403" y="4868409"/>
            <a:ext cx="6589412" cy="3760138"/>
          </a:xfrm>
          <a:prstGeom prst="rect">
            <a:avLst/>
          </a:prstGeom>
        </p:spPr>
      </p:pic>
      <p:pic>
        <p:nvPicPr>
          <p:cNvPr id="23" name="Picture 22">
            <a:extLst>
              <a:ext uri="{FF2B5EF4-FFF2-40B4-BE49-F238E27FC236}">
                <a16:creationId xmlns:a16="http://schemas.microsoft.com/office/drawing/2014/main" id="{ADEA2C1A-716F-0B8A-72CB-767261EC81D5}"/>
              </a:ext>
            </a:extLst>
          </p:cNvPr>
          <p:cNvPicPr>
            <a:picLocks noChangeAspect="1"/>
          </p:cNvPicPr>
          <p:nvPr/>
        </p:nvPicPr>
        <p:blipFill>
          <a:blip r:embed="rId8"/>
          <a:stretch>
            <a:fillRect/>
          </a:stretch>
        </p:blipFill>
        <p:spPr>
          <a:xfrm>
            <a:off x="10775316" y="747675"/>
            <a:ext cx="6206172" cy="3861977"/>
          </a:xfrm>
          <a:prstGeom prst="rect">
            <a:avLst/>
          </a:prstGeom>
        </p:spPr>
      </p:pic>
    </p:spTree>
    <p:extLst>
      <p:ext uri="{BB962C8B-B14F-4D97-AF65-F5344CB8AC3E}">
        <p14:creationId xmlns:p14="http://schemas.microsoft.com/office/powerpoint/2010/main" val="28635670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6924D-6E68-BB0E-956E-2760BB2BBB5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9F13C04-5CB0-FDA8-6865-A6B724E2324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5D9894C-ED5E-D903-F94C-F0D87C947A0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33</a:t>
            </a:fld>
            <a:endParaRPr lang="en-GB"/>
          </a:p>
        </p:txBody>
      </p:sp>
      <p:sp>
        <p:nvSpPr>
          <p:cNvPr id="3" name="TextBox 2">
            <a:extLst>
              <a:ext uri="{FF2B5EF4-FFF2-40B4-BE49-F238E27FC236}">
                <a16:creationId xmlns:a16="http://schemas.microsoft.com/office/drawing/2014/main" id="{2CCEBF9A-9975-6228-4506-A9ABF2FC8F6D}"/>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Serious Incidents and Risks</a:t>
            </a:r>
          </a:p>
        </p:txBody>
      </p:sp>
      <p:cxnSp>
        <p:nvCxnSpPr>
          <p:cNvPr id="12" name="Straight Connector 11">
            <a:extLst>
              <a:ext uri="{FF2B5EF4-FFF2-40B4-BE49-F238E27FC236}">
                <a16:creationId xmlns:a16="http://schemas.microsoft.com/office/drawing/2014/main" id="{BAE0E20C-120D-6127-D8FB-62EA69658E68}"/>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8C639AF-8C86-E9D7-26F8-90B33E67BF0F}"/>
              </a:ext>
            </a:extLst>
          </p:cNvPr>
          <p:cNvSpPr txBox="1"/>
          <p:nvPr/>
        </p:nvSpPr>
        <p:spPr>
          <a:xfrm>
            <a:off x="243556" y="9263966"/>
            <a:ext cx="19583400" cy="2040430"/>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a:t>
            </a:r>
            <a:r>
              <a:rPr lang="en-GB" dirty="0">
                <a:latin typeface="Verdana" panose="020B0604030504040204" pitchFamily="34" charset="0"/>
                <a:ea typeface="Calibri" panose="020F0502020204030204" pitchFamily="34" charset="0"/>
                <a:cs typeface="Arial" panose="020B0604020202020204" pitchFamily="34" charset="0"/>
              </a:rPr>
              <a:t>13</a:t>
            </a:r>
            <a:r>
              <a:rPr lang="en-GB" sz="1800" dirty="0">
                <a:effectLst/>
                <a:latin typeface="Verdana" panose="020B0604030504040204" pitchFamily="34" charset="0"/>
                <a:ea typeface="Calibri" panose="020F0502020204030204" pitchFamily="34" charset="0"/>
                <a:cs typeface="Arial" panose="020B0604020202020204" pitchFamily="34" charset="0"/>
              </a:rPr>
              <a:t> Nationally Reported Incidents reported in December 2025 and there were no new never events reported. The detail surrounding the nature of the reported NRI’s can be found on the subsequent pages.</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In December 2025, there were 105 open risks with a score &gt;20 recorded for the Health Bord which is slightly higher than the figure reported in November. There were 246 open risks with a score &gt;16, which again is a slight increase compared to 243 in November 2025.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140 hospital falls recorded in December 2025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D90CAA9F-BC0E-F8D7-70AF-80CEF2941AA1}"/>
              </a:ext>
            </a:extLst>
          </p:cNvPr>
          <p:cNvPicPr>
            <a:picLocks noChangeAspect="1"/>
          </p:cNvPicPr>
          <p:nvPr/>
        </p:nvPicPr>
        <p:blipFill>
          <a:blip r:embed="rId3"/>
          <a:stretch>
            <a:fillRect/>
          </a:stretch>
        </p:blipFill>
        <p:spPr>
          <a:xfrm>
            <a:off x="3328625" y="977885"/>
            <a:ext cx="6724218" cy="3748589"/>
          </a:xfrm>
          <a:prstGeom prst="rect">
            <a:avLst/>
          </a:prstGeom>
        </p:spPr>
      </p:pic>
      <p:pic>
        <p:nvPicPr>
          <p:cNvPr id="10" name="Picture 9">
            <a:extLst>
              <a:ext uri="{FF2B5EF4-FFF2-40B4-BE49-F238E27FC236}">
                <a16:creationId xmlns:a16="http://schemas.microsoft.com/office/drawing/2014/main" id="{7C80CADD-AFCF-D4D1-538D-04FA16E645EC}"/>
              </a:ext>
            </a:extLst>
          </p:cNvPr>
          <p:cNvPicPr>
            <a:picLocks noChangeAspect="1"/>
          </p:cNvPicPr>
          <p:nvPr/>
        </p:nvPicPr>
        <p:blipFill>
          <a:blip r:embed="rId4"/>
          <a:stretch>
            <a:fillRect/>
          </a:stretch>
        </p:blipFill>
        <p:spPr>
          <a:xfrm>
            <a:off x="10588709" y="976344"/>
            <a:ext cx="6724218" cy="3823130"/>
          </a:xfrm>
          <a:prstGeom prst="rect">
            <a:avLst/>
          </a:prstGeom>
        </p:spPr>
      </p:pic>
      <p:pic>
        <p:nvPicPr>
          <p:cNvPr id="15" name="Picture 14">
            <a:extLst>
              <a:ext uri="{FF2B5EF4-FFF2-40B4-BE49-F238E27FC236}">
                <a16:creationId xmlns:a16="http://schemas.microsoft.com/office/drawing/2014/main" id="{E8549827-C7CF-E16A-D21F-2F9050A15B09}"/>
              </a:ext>
            </a:extLst>
          </p:cNvPr>
          <p:cNvPicPr>
            <a:picLocks noChangeAspect="1"/>
          </p:cNvPicPr>
          <p:nvPr/>
        </p:nvPicPr>
        <p:blipFill>
          <a:blip r:embed="rId5"/>
          <a:stretch>
            <a:fillRect/>
          </a:stretch>
        </p:blipFill>
        <p:spPr>
          <a:xfrm>
            <a:off x="3652044" y="5171582"/>
            <a:ext cx="6400799" cy="3616182"/>
          </a:xfrm>
          <a:prstGeom prst="rect">
            <a:avLst/>
          </a:prstGeom>
        </p:spPr>
      </p:pic>
      <p:pic>
        <p:nvPicPr>
          <p:cNvPr id="18" name="Picture 17">
            <a:extLst>
              <a:ext uri="{FF2B5EF4-FFF2-40B4-BE49-F238E27FC236}">
                <a16:creationId xmlns:a16="http://schemas.microsoft.com/office/drawing/2014/main" id="{E19C25F6-F7C0-583E-F0EF-4F78225C315A}"/>
              </a:ext>
            </a:extLst>
          </p:cNvPr>
          <p:cNvPicPr>
            <a:picLocks noChangeAspect="1"/>
          </p:cNvPicPr>
          <p:nvPr/>
        </p:nvPicPr>
        <p:blipFill>
          <a:blip r:embed="rId6"/>
          <a:stretch>
            <a:fillRect/>
          </a:stretch>
        </p:blipFill>
        <p:spPr>
          <a:xfrm>
            <a:off x="10588709" y="5206541"/>
            <a:ext cx="6724218" cy="3581222"/>
          </a:xfrm>
          <a:prstGeom prst="rect">
            <a:avLst/>
          </a:prstGeom>
        </p:spPr>
      </p:pic>
    </p:spTree>
    <p:extLst>
      <p:ext uri="{BB962C8B-B14F-4D97-AF65-F5344CB8AC3E}">
        <p14:creationId xmlns:p14="http://schemas.microsoft.com/office/powerpoint/2010/main" val="1208477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16247330" y="10112093"/>
            <a:ext cx="3690672" cy="1141755"/>
          </a:xfrm>
          <a:prstGeom prst="rect">
            <a:avLst/>
          </a:prstGeom>
        </p:spPr>
      </p:pic>
      <p:sp>
        <p:nvSpPr>
          <p:cNvPr id="2" name="Rectangle 1"/>
          <p:cNvSpPr/>
          <p:nvPr/>
        </p:nvSpPr>
        <p:spPr>
          <a:xfrm>
            <a:off x="195072" y="359739"/>
            <a:ext cx="9561913" cy="701410"/>
          </a:xfrm>
          <a:prstGeom prst="rect">
            <a:avLst/>
          </a:prstGeom>
        </p:spPr>
        <p:txBody>
          <a:bodyPr wrap="none">
            <a:spAutoFit/>
          </a:bodyPr>
          <a:lstStyle/>
          <a:p>
            <a:pPr defTabSz="914413">
              <a:defRPr/>
            </a:pPr>
            <a:r>
              <a:rPr lang="en-GB" sz="3958" b="1">
                <a:solidFill>
                  <a:srgbClr val="7030A0"/>
                </a:solidFill>
                <a:latin typeface="Arial Black" panose="020B0A04020102020204" pitchFamily="34" charset="0"/>
              </a:rPr>
              <a:t>NRIs/NE’s/EWNs – December 2025</a:t>
            </a:r>
            <a:endParaRPr lang="en-GB" sz="3958">
              <a:solidFill>
                <a:srgbClr val="9E4ECA"/>
              </a:solidFill>
              <a:latin typeface="Calibri"/>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276313" y="1018848"/>
            <a:ext cx="5512513" cy="9967216"/>
          </a:xfrm>
          <a:prstGeom prst="rect">
            <a:avLst/>
          </a:prstGeom>
          <a:noFill/>
        </p:spPr>
        <p:txBody>
          <a:bodyPr wrap="square">
            <a:spAutoFit/>
          </a:bodyPr>
          <a:lstStyle/>
          <a:p>
            <a:pPr defTabSz="1075350">
              <a:defRPr/>
            </a:pPr>
            <a:r>
              <a:rPr lang="en-GB" sz="1814" b="1" dirty="0">
                <a:solidFill>
                  <a:prstClr val="black"/>
                </a:solidFill>
                <a:latin typeface="Arial" panose="020B060402020202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732" b="1" dirty="0">
                <a:solidFill>
                  <a:prstClr val="black"/>
                </a:solidFill>
                <a:latin typeface="Arial" panose="020B0604020202020204" pitchFamily="34" charset="0"/>
                <a:cs typeface="Arial" panose="020B0604020202020204" pitchFamily="34" charset="0"/>
              </a:rPr>
              <a:t>Graph 1</a:t>
            </a:r>
            <a:r>
              <a:rPr lang="en-GB" sz="1732" dirty="0">
                <a:solidFill>
                  <a:prstClr val="black"/>
                </a:solidFill>
                <a:latin typeface="Arial" panose="020B0604020202020204" pitchFamily="34" charset="0"/>
                <a:cs typeface="Arial" panose="020B0604020202020204" pitchFamily="34" charset="0"/>
              </a:rPr>
              <a:t> – Number of NRIs/NE’s reported to P&amp;I (</a:t>
            </a:r>
            <a:r>
              <a:rPr lang="en-GB" sz="1732" i="1" dirty="0">
                <a:solidFill>
                  <a:prstClr val="black"/>
                </a:solidFill>
                <a:latin typeface="Arial" panose="020B0604020202020204" pitchFamily="34" charset="0"/>
                <a:cs typeface="Arial" panose="020B0604020202020204" pitchFamily="34" charset="0"/>
              </a:rPr>
              <a:t>includes retrospective reporting of: 3 avoidable in-patient falls; 1 avoidable pressure damage; 1 prison death; 2 Must Reports</a:t>
            </a:r>
          </a:p>
          <a:p>
            <a:pPr marL="282738" indent="-282738" algn="just" defTabSz="1075350">
              <a:buFont typeface="Arial" panose="020B0604020202020204" pitchFamily="34" charset="0"/>
              <a:buChar char="•"/>
              <a:defRPr/>
            </a:pPr>
            <a:r>
              <a:rPr lang="en-GB" sz="1732" b="1" dirty="0">
                <a:solidFill>
                  <a:prstClr val="black"/>
                </a:solidFill>
                <a:latin typeface="Arial" panose="020B0604020202020204" pitchFamily="34" charset="0"/>
                <a:cs typeface="Arial" panose="020B0604020202020204" pitchFamily="34" charset="0"/>
              </a:rPr>
              <a:t>Graph 2</a:t>
            </a:r>
            <a:r>
              <a:rPr lang="en-GB" sz="1732" dirty="0">
                <a:solidFill>
                  <a:prstClr val="black"/>
                </a:solidFill>
                <a:latin typeface="Arial" panose="020B0604020202020204" pitchFamily="34" charset="0"/>
                <a:cs typeface="Arial" panose="020B0604020202020204" pitchFamily="34" charset="0"/>
              </a:rPr>
              <a:t> – 37 NRIs open with NHSWP&amp;I – 14 open past closure date </a:t>
            </a:r>
            <a:r>
              <a:rPr lang="en-GB" sz="1732" i="1" dirty="0">
                <a:solidFill>
                  <a:prstClr val="black"/>
                </a:solidFill>
                <a:latin typeface="Arial" panose="020B0604020202020204" pitchFamily="34" charset="0"/>
                <a:cs typeface="Arial" panose="020B0604020202020204" pitchFamily="34" charset="0"/>
              </a:rPr>
              <a:t>of which 6 are awaiting outcome of external reviews; 2 infant deaths require receipt of external review before closure can occur; 6 remain under investigation</a:t>
            </a:r>
          </a:p>
          <a:p>
            <a:pPr marL="282738" indent="-282738" algn="just" defTabSz="1075350">
              <a:buFont typeface="Arial" panose="020B0604020202020204" pitchFamily="34" charset="0"/>
              <a:buChar char="•"/>
              <a:defRPr/>
            </a:pPr>
            <a:r>
              <a:rPr lang="en-GB" sz="1732" b="1" dirty="0">
                <a:solidFill>
                  <a:prstClr val="black"/>
                </a:solidFill>
                <a:latin typeface="Arial" panose="020B0604020202020204" pitchFamily="34" charset="0"/>
                <a:cs typeface="Arial" panose="020B0604020202020204" pitchFamily="34" charset="0"/>
              </a:rPr>
              <a:t>Graph 3</a:t>
            </a:r>
            <a:r>
              <a:rPr lang="en-GB" sz="1732" dirty="0">
                <a:solidFill>
                  <a:prstClr val="black"/>
                </a:solidFill>
                <a:latin typeface="Arial" panose="020B0604020202020204" pitchFamily="34" charset="0"/>
                <a:cs typeface="Arial" panose="020B0604020202020204" pitchFamily="34" charset="0"/>
              </a:rPr>
              <a:t> – Outcome forms submitted in month (67% performance)</a:t>
            </a:r>
          </a:p>
          <a:p>
            <a:pPr algn="just" defTabSz="1075350">
              <a:defRPr/>
            </a:pPr>
            <a:r>
              <a:rPr lang="en-GB" sz="1732" b="1" dirty="0">
                <a:solidFill>
                  <a:prstClr val="black"/>
                </a:solidFill>
                <a:latin typeface="Arial" panose="020B060402020202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732" dirty="0">
                <a:solidFill>
                  <a:prstClr val="black"/>
                </a:solidFill>
                <a:latin typeface="Arial" panose="020B0604020202020204" pitchFamily="34" charset="0"/>
                <a:cs typeface="Arial" panose="020B0604020202020204" pitchFamily="34" charset="0"/>
              </a:rPr>
              <a:t>Weekly review with PSI investigator to: </a:t>
            </a:r>
          </a:p>
          <a:p>
            <a:pPr marL="1036707" lvl="1" indent="-282738" defTabSz="1075350">
              <a:buFont typeface="Wingdings" panose="05000000000000000000" pitchFamily="2" charset="2"/>
              <a:buChar char="ü"/>
              <a:defRPr/>
            </a:pPr>
            <a:r>
              <a:rPr lang="en-GB" sz="1732" dirty="0">
                <a:solidFill>
                  <a:prstClr val="black"/>
                </a:solidFill>
                <a:latin typeface="Arial" panose="020B0604020202020204" pitchFamily="34" charset="0"/>
                <a:cs typeface="Arial" panose="020B0604020202020204" pitchFamily="34" charset="0"/>
              </a:rPr>
              <a:t>monitor  progress of corporate investigations; identify barriers </a:t>
            </a:r>
          </a:p>
          <a:p>
            <a:pPr marL="1036707" lvl="1" indent="-282738" algn="just" defTabSz="1075350">
              <a:buFont typeface="Wingdings" panose="05000000000000000000" pitchFamily="2" charset="2"/>
              <a:buChar char="ü"/>
              <a:defRPr/>
            </a:pPr>
            <a:r>
              <a:rPr lang="en-GB" sz="1732" dirty="0">
                <a:solidFill>
                  <a:prstClr val="black"/>
                </a:solidFill>
                <a:latin typeface="Arial" panose="020B0604020202020204" pitchFamily="34" charset="0"/>
                <a:cs typeface="Arial" panose="020B0604020202020204" pitchFamily="34" charset="0"/>
              </a:rPr>
              <a:t>escalate outstanding actions required</a:t>
            </a:r>
          </a:p>
          <a:p>
            <a:pPr marL="282738" indent="-282738" algn="just" defTabSz="1075350">
              <a:buFont typeface="Arial" panose="020B0604020202020204" pitchFamily="34" charset="0"/>
              <a:buChar char="•"/>
              <a:defRPr/>
            </a:pPr>
            <a:r>
              <a:rPr lang="en-GB" sz="1732" dirty="0">
                <a:solidFill>
                  <a:prstClr val="black"/>
                </a:solidFill>
                <a:latin typeface="Arial" panose="020B0604020202020204" pitchFamily="34" charset="0"/>
                <a:cs typeface="Arial" panose="020B0604020202020204" pitchFamily="34" charset="0"/>
              </a:rPr>
              <a:t>Fortnightly service group meetings: </a:t>
            </a:r>
          </a:p>
          <a:p>
            <a:pPr marL="1036707" lvl="1" indent="-282738" algn="just" defTabSz="1075350">
              <a:buFont typeface="Wingdings" panose="05000000000000000000" pitchFamily="2" charset="2"/>
              <a:buChar char="ü"/>
              <a:defRPr/>
            </a:pPr>
            <a:r>
              <a:rPr lang="en-GB" sz="1732" dirty="0">
                <a:solidFill>
                  <a:prstClr val="black"/>
                </a:solidFill>
                <a:latin typeface="Arial" panose="020B0604020202020204" pitchFamily="34" charset="0"/>
                <a:cs typeface="Arial" panose="020B0604020202020204" pitchFamily="34" charset="0"/>
              </a:rPr>
              <a:t>service group investigations - progress towards closure date discussed</a:t>
            </a:r>
          </a:p>
          <a:p>
            <a:pPr marL="1036707" lvl="1" indent="-282738" algn="just" defTabSz="1075350">
              <a:buFont typeface="Wingdings" panose="05000000000000000000" pitchFamily="2" charset="2"/>
              <a:buChar char="ü"/>
              <a:defRPr/>
            </a:pPr>
            <a:r>
              <a:rPr lang="en-GB" sz="1732" dirty="0">
                <a:solidFill>
                  <a:prstClr val="black"/>
                </a:solidFill>
                <a:latin typeface="Arial" panose="020B0604020202020204" pitchFamily="34" charset="0"/>
                <a:cs typeface="Arial" panose="020B0604020202020204" pitchFamily="34" charset="0"/>
              </a:rPr>
              <a:t>updates on PSI investigation given</a:t>
            </a:r>
          </a:p>
          <a:p>
            <a:pPr marL="1036707" lvl="1" indent="-282738" algn="just" defTabSz="1075350">
              <a:buFont typeface="Wingdings" panose="05000000000000000000" pitchFamily="2" charset="2"/>
              <a:buChar char="ü"/>
              <a:defRPr/>
            </a:pPr>
            <a:r>
              <a:rPr lang="en-GB" sz="1732" dirty="0">
                <a:solidFill>
                  <a:prstClr val="black"/>
                </a:solidFill>
                <a:latin typeface="Arial" panose="020B0604020202020204" pitchFamily="34" charset="0"/>
                <a:cs typeface="Arial" panose="020B0604020202020204" pitchFamily="34" charset="0"/>
              </a:rPr>
              <a:t>escalate to service group barriers identified with corporate PSI investigations </a:t>
            </a:r>
          </a:p>
          <a:p>
            <a:pPr marL="282738" indent="-282738" algn="just" defTabSz="1075350">
              <a:buFont typeface="Arial" panose="020B0604020202020204" pitchFamily="34" charset="0"/>
              <a:buChar char="•"/>
              <a:defRPr/>
            </a:pPr>
            <a:r>
              <a:rPr lang="en-GB" sz="1732" dirty="0">
                <a:solidFill>
                  <a:prstClr val="black"/>
                </a:solidFill>
                <a:latin typeface="Arial" panose="020B0604020202020204" pitchFamily="34" charset="0"/>
                <a:cs typeface="Arial" panose="020B0604020202020204" pitchFamily="34" charset="0"/>
              </a:rPr>
              <a:t>Service Group Directors contacted separately for outstanding actions</a:t>
            </a:r>
          </a:p>
          <a:p>
            <a:pPr marL="282738" indent="-282738" algn="just" defTabSz="1075350">
              <a:buFont typeface="Arial" panose="020B0604020202020204" pitchFamily="34" charset="0"/>
              <a:buChar char="•"/>
              <a:defRPr/>
            </a:pPr>
            <a:r>
              <a:rPr lang="en-GB" sz="1732" dirty="0">
                <a:solidFill>
                  <a:prstClr val="black"/>
                </a:solidFill>
                <a:latin typeface="Arial" panose="020B0604020202020204" pitchFamily="34" charset="0"/>
                <a:cs typeface="Arial" panose="020B0604020202020204" pitchFamily="34" charset="0"/>
              </a:rPr>
              <a:t>Data presented and discussed at health board Patient Safety and Compliance Group; Quality and Safety Group; Patient Stakeholder and Experience Group - Service Group assurance sought against outstanding actions for completion of investigation / outcome form</a:t>
            </a:r>
          </a:p>
          <a:p>
            <a:pPr algn="just" defTabSz="1075350">
              <a:defRPr/>
            </a:pPr>
            <a:r>
              <a:rPr lang="en-GB" sz="1649" b="1" dirty="0">
                <a:solidFill>
                  <a:prstClr val="black"/>
                </a:solidFill>
                <a:latin typeface="Arial" panose="020B0604020202020204" pitchFamily="34" charset="0"/>
                <a:cs typeface="Arial" panose="020B0604020202020204" pitchFamily="34" charset="0"/>
              </a:rPr>
              <a:t>What do we expect to see change and when</a:t>
            </a:r>
            <a:r>
              <a:rPr lang="en-GB" sz="1732" b="1" dirty="0">
                <a:solidFill>
                  <a:prstClr val="black"/>
                </a:solidFill>
                <a:latin typeface="Arial" panose="020B0604020202020204" pitchFamily="34" charset="0"/>
                <a:cs typeface="Arial" panose="020B0604020202020204" pitchFamily="34" charset="0"/>
              </a:rPr>
              <a:t>?</a:t>
            </a:r>
          </a:p>
          <a:p>
            <a:pPr marL="282738" indent="-282738" algn="just" defTabSz="1075350">
              <a:buFont typeface="Arial" panose="020B0604020202020204" pitchFamily="34" charset="0"/>
              <a:buChar char="•"/>
              <a:defRPr/>
            </a:pPr>
            <a:r>
              <a:rPr lang="en-GB" sz="1732" dirty="0">
                <a:solidFill>
                  <a:prstClr val="black"/>
                </a:solidFill>
                <a:latin typeface="Arial" panose="020B0604020202020204" pitchFamily="34" charset="0"/>
                <a:cs typeface="Arial" panose="020B0604020202020204" pitchFamily="34" charset="0"/>
              </a:rPr>
              <a:t>Reduction in number of overdue investigation outcomes forms </a:t>
            </a:r>
          </a:p>
          <a:p>
            <a:pPr marL="282738" indent="-282738" algn="just" defTabSz="1075350">
              <a:buFont typeface="Arial" panose="020B0604020202020204" pitchFamily="34" charset="0"/>
              <a:buChar char="•"/>
              <a:defRPr/>
            </a:pPr>
            <a:r>
              <a:rPr lang="en-GB" sz="1732" dirty="0">
                <a:solidFill>
                  <a:prstClr val="black"/>
                </a:solidFill>
                <a:latin typeface="Arial" panose="020B0604020202020204" pitchFamily="34" charset="0"/>
                <a:cs typeface="Arial" panose="020B0604020202020204" pitchFamily="34" charset="0"/>
              </a:rPr>
              <a:t>Reduction in number of NRIs/NEs reported through recommendations/learning monthly. </a:t>
            </a:r>
            <a:endParaRPr lang="en-GB" sz="1649" b="1" dirty="0">
              <a:solidFill>
                <a:prstClr val="black"/>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6ED965DB-DD58-4A81-A3DF-6015162EF38A}"/>
              </a:ext>
            </a:extLst>
          </p:cNvPr>
          <p:cNvSpPr txBox="1"/>
          <p:nvPr/>
        </p:nvSpPr>
        <p:spPr>
          <a:xfrm>
            <a:off x="13786644" y="6002456"/>
            <a:ext cx="5266163" cy="5423280"/>
          </a:xfrm>
          <a:prstGeom prst="rect">
            <a:avLst/>
          </a:prstGeom>
          <a:noFill/>
        </p:spPr>
        <p:txBody>
          <a:bodyPr wrap="square">
            <a:spAutoFit/>
          </a:bodyPr>
          <a:lstStyle/>
          <a:p>
            <a:pPr defTabSz="1507937"/>
            <a:r>
              <a:rPr lang="en-GB" sz="1732" b="1" dirty="0">
                <a:solidFill>
                  <a:prstClr val="black"/>
                </a:solidFill>
                <a:latin typeface="Arial" panose="020B0604020202020204" pitchFamily="34" charset="0"/>
                <a:cs typeface="Arial" panose="020B0604020202020204" pitchFamily="34" charset="0"/>
              </a:rPr>
              <a:t>EWNs – December 2025 </a:t>
            </a:r>
          </a:p>
          <a:p>
            <a:pPr defTabSz="1507937"/>
            <a:endParaRPr lang="en-GB" sz="1732" b="1" dirty="0">
              <a:solidFill>
                <a:prstClr val="black"/>
              </a:solidFill>
              <a:latin typeface="Arial" panose="020B0604020202020204" pitchFamily="34" charset="0"/>
              <a:cs typeface="Arial" panose="020B0604020202020204" pitchFamily="34" charset="0"/>
            </a:endParaRPr>
          </a:p>
          <a:p>
            <a:pPr marL="282738" indent="-282738" defTabSz="1507937">
              <a:buFont typeface="Arial" panose="020B0604020202020204" pitchFamily="34" charset="0"/>
              <a:buChar char="•"/>
            </a:pPr>
            <a:r>
              <a:rPr lang="en-GB" sz="1732" dirty="0">
                <a:solidFill>
                  <a:prstClr val="black"/>
                </a:solidFill>
                <a:latin typeface="Arial" panose="020B0604020202020204" pitchFamily="34" charset="0"/>
                <a:cs typeface="Arial" panose="020B0604020202020204" pitchFamily="34" charset="0"/>
              </a:rPr>
              <a:t>Ombudsman Public Interest report re Orthopaedic waiting times</a:t>
            </a:r>
          </a:p>
          <a:p>
            <a:pPr marL="282738" indent="-282738" defTabSz="1507937">
              <a:buFont typeface="Arial" panose="020B0604020202020204" pitchFamily="34" charset="0"/>
              <a:buChar char="•"/>
            </a:pPr>
            <a:r>
              <a:rPr lang="en-GB" sz="1732" dirty="0">
                <a:solidFill>
                  <a:prstClr val="black"/>
                </a:solidFill>
                <a:latin typeface="Arial" panose="020B0604020202020204" pitchFamily="34" charset="0"/>
                <a:cs typeface="Arial" panose="020B0604020202020204" pitchFamily="34" charset="0"/>
              </a:rPr>
              <a:t>Patient known previously to SBU MH Services charged with murder in Birmingham area</a:t>
            </a:r>
          </a:p>
          <a:p>
            <a:pPr marL="282738" indent="-282738" defTabSz="1507937">
              <a:buFont typeface="Arial" panose="020B0604020202020204" pitchFamily="34" charset="0"/>
              <a:buChar char="•"/>
            </a:pPr>
            <a:r>
              <a:rPr lang="en-GB" sz="1732" dirty="0">
                <a:solidFill>
                  <a:prstClr val="black"/>
                </a:solidFill>
                <a:latin typeface="Arial" panose="020B0604020202020204" pitchFamily="34" charset="0"/>
                <a:cs typeface="Arial" panose="020B0604020202020204" pitchFamily="34" charset="0"/>
              </a:rPr>
              <a:t>Abscondment of patient detained under Section 3 MHA (has since returned)</a:t>
            </a:r>
          </a:p>
          <a:p>
            <a:pPr marL="282738" indent="-282738" defTabSz="1507937">
              <a:buFont typeface="Arial" panose="020B0604020202020204" pitchFamily="34" charset="0"/>
              <a:buChar char="•"/>
            </a:pPr>
            <a:r>
              <a:rPr lang="en-GB" sz="1732" dirty="0">
                <a:solidFill>
                  <a:prstClr val="black"/>
                </a:solidFill>
                <a:latin typeface="Arial" panose="020B0604020202020204" pitchFamily="34" charset="0"/>
                <a:cs typeface="Arial" panose="020B0604020202020204" pitchFamily="34" charset="0"/>
              </a:rPr>
              <a:t>NMC hearing – gross misconduct </a:t>
            </a:r>
          </a:p>
          <a:p>
            <a:pPr marL="282738" indent="-282738" defTabSz="1507937">
              <a:buFont typeface="Arial" panose="020B0604020202020204" pitchFamily="34" charset="0"/>
              <a:buChar char="•"/>
            </a:pPr>
            <a:r>
              <a:rPr lang="en-GB" sz="1732" dirty="0">
                <a:solidFill>
                  <a:prstClr val="black"/>
                </a:solidFill>
                <a:latin typeface="Arial" panose="020B0604020202020204" pitchFamily="34" charset="0"/>
                <a:cs typeface="Arial" panose="020B0604020202020204" pitchFamily="34" charset="0"/>
              </a:rPr>
              <a:t>GMS – data breach involving patient email addresses </a:t>
            </a:r>
          </a:p>
          <a:p>
            <a:pPr marL="282738" indent="-282738" defTabSz="1507937">
              <a:buFont typeface="Arial" panose="020B0604020202020204" pitchFamily="34" charset="0"/>
              <a:buChar char="•"/>
            </a:pPr>
            <a:r>
              <a:rPr lang="en-GB" sz="1732" dirty="0">
                <a:solidFill>
                  <a:prstClr val="black"/>
                </a:solidFill>
                <a:latin typeface="Arial" panose="020B0604020202020204" pitchFamily="34" charset="0"/>
                <a:cs typeface="Arial" panose="020B0604020202020204" pitchFamily="34" charset="0"/>
              </a:rPr>
              <a:t>Risk or adverse publicity - Parents approached ‘Wales On-line’ following care episode </a:t>
            </a:r>
          </a:p>
          <a:p>
            <a:pPr defTabSz="1507937"/>
            <a:r>
              <a:rPr lang="en-GB" sz="1732" dirty="0">
                <a:solidFill>
                  <a:prstClr val="black"/>
                </a:solidFill>
                <a:latin typeface="Arial" panose="020B0604020202020204" pitchFamily="34" charset="0"/>
                <a:cs typeface="Arial" panose="020B0604020202020204" pitchFamily="34" charset="0"/>
              </a:rPr>
              <a:t> </a:t>
            </a:r>
          </a:p>
          <a:p>
            <a:pPr marL="282738" indent="-282738" defTabSz="1507937">
              <a:buFont typeface="Arial" panose="020B0604020202020204" pitchFamily="34" charset="0"/>
              <a:buChar char="•"/>
            </a:pPr>
            <a:endParaRPr lang="en-GB" sz="1732" dirty="0">
              <a:solidFill>
                <a:prstClr val="black"/>
              </a:solidFill>
              <a:latin typeface="Arial" panose="020B0604020202020204" pitchFamily="34" charset="0"/>
              <a:cs typeface="Arial" panose="020B0604020202020204" pitchFamily="34" charset="0"/>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p:txBody>
      </p:sp>
      <p:graphicFrame>
        <p:nvGraphicFramePr>
          <p:cNvPr id="7" name="Chart 6">
            <a:extLst>
              <a:ext uri="{FF2B5EF4-FFF2-40B4-BE49-F238E27FC236}">
                <a16:creationId xmlns:a16="http://schemas.microsoft.com/office/drawing/2014/main" id="{630B0A60-BF02-291D-83C2-F4E2BA7E5149}"/>
              </a:ext>
            </a:extLst>
          </p:cNvPr>
          <p:cNvGraphicFramePr>
            <a:graphicFrameLocks/>
          </p:cNvGraphicFramePr>
          <p:nvPr>
            <p:extLst>
              <p:ext uri="{D42A27DB-BD31-4B8C-83A1-F6EECF244321}">
                <p14:modId xmlns:p14="http://schemas.microsoft.com/office/powerpoint/2010/main" val="3090738641"/>
              </p:ext>
            </p:extLst>
          </p:nvPr>
        </p:nvGraphicFramePr>
        <p:xfrm>
          <a:off x="5901959" y="1306183"/>
          <a:ext cx="6970285" cy="381509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a:extLst>
              <a:ext uri="{FF2B5EF4-FFF2-40B4-BE49-F238E27FC236}">
                <a16:creationId xmlns:a16="http://schemas.microsoft.com/office/drawing/2014/main" id="{296439D5-252E-CEE2-6933-BFC6B56F0022}"/>
              </a:ext>
            </a:extLst>
          </p:cNvPr>
          <p:cNvGraphicFramePr>
            <a:graphicFrameLocks/>
          </p:cNvGraphicFramePr>
          <p:nvPr>
            <p:extLst>
              <p:ext uri="{D42A27DB-BD31-4B8C-83A1-F6EECF244321}">
                <p14:modId xmlns:p14="http://schemas.microsoft.com/office/powerpoint/2010/main" val="2946283566"/>
              </p:ext>
            </p:extLst>
          </p:nvPr>
        </p:nvGraphicFramePr>
        <p:xfrm>
          <a:off x="6033567" y="6002456"/>
          <a:ext cx="6724264" cy="410963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a:extLst>
              <a:ext uri="{FF2B5EF4-FFF2-40B4-BE49-F238E27FC236}">
                <a16:creationId xmlns:a16="http://schemas.microsoft.com/office/drawing/2014/main" id="{C19D01CA-9EE7-A720-DF0E-0B501A14E995}"/>
              </a:ext>
            </a:extLst>
          </p:cNvPr>
          <p:cNvGraphicFramePr>
            <a:graphicFrameLocks/>
          </p:cNvGraphicFramePr>
          <p:nvPr>
            <p:extLst>
              <p:ext uri="{D42A27DB-BD31-4B8C-83A1-F6EECF244321}">
                <p14:modId xmlns:p14="http://schemas.microsoft.com/office/powerpoint/2010/main" val="4188791817"/>
              </p:ext>
            </p:extLst>
          </p:nvPr>
        </p:nvGraphicFramePr>
        <p:xfrm>
          <a:off x="12872244" y="1218642"/>
          <a:ext cx="6922413" cy="407029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7055986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6FE480-89DC-3A87-3A4D-1B1F6C1ABF62}"/>
            </a:ext>
          </a:extLst>
        </p:cNvPr>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A813C034-3E1E-907B-37EB-8C8B515BC46A}"/>
              </a:ext>
            </a:extLst>
          </p:cNvPr>
          <p:cNvPicPr>
            <a:picLocks noChangeAspect="1"/>
          </p:cNvPicPr>
          <p:nvPr/>
        </p:nvPicPr>
        <p:blipFill>
          <a:blip r:embed="rId2"/>
          <a:stretch>
            <a:fillRect/>
          </a:stretch>
        </p:blipFill>
        <p:spPr>
          <a:xfrm>
            <a:off x="16247330" y="10112093"/>
            <a:ext cx="3690672" cy="1141755"/>
          </a:xfrm>
          <a:prstGeom prst="rect">
            <a:avLst/>
          </a:prstGeom>
        </p:spPr>
      </p:pic>
      <p:sp>
        <p:nvSpPr>
          <p:cNvPr id="2" name="Rectangle 1">
            <a:extLst>
              <a:ext uri="{FF2B5EF4-FFF2-40B4-BE49-F238E27FC236}">
                <a16:creationId xmlns:a16="http://schemas.microsoft.com/office/drawing/2014/main" id="{A47E6AD0-D5F1-885C-E7E5-ED837370DE60}"/>
              </a:ext>
            </a:extLst>
          </p:cNvPr>
          <p:cNvSpPr/>
          <p:nvPr/>
        </p:nvSpPr>
        <p:spPr>
          <a:xfrm>
            <a:off x="146844" y="106241"/>
            <a:ext cx="11062259" cy="701410"/>
          </a:xfrm>
          <a:prstGeom prst="rect">
            <a:avLst/>
          </a:prstGeom>
        </p:spPr>
        <p:txBody>
          <a:bodyPr wrap="none">
            <a:spAutoFit/>
          </a:bodyPr>
          <a:lstStyle/>
          <a:p>
            <a:pPr defTabSz="914413">
              <a:defRPr/>
            </a:pPr>
            <a:r>
              <a:rPr lang="en-GB" sz="3958" b="1" dirty="0">
                <a:solidFill>
                  <a:srgbClr val="7030A0"/>
                </a:solidFill>
                <a:latin typeface="Arial Black" panose="020B0A04020102020204" pitchFamily="34" charset="0"/>
              </a:rPr>
              <a:t>NRI Learning (YCFFs) – December 2025</a:t>
            </a:r>
            <a:endParaRPr lang="en-GB" sz="3958" dirty="0">
              <a:solidFill>
                <a:srgbClr val="9E4ECA"/>
              </a:solidFill>
              <a:latin typeface="Calibri"/>
            </a:endParaRPr>
          </a:p>
        </p:txBody>
      </p:sp>
      <p:sp>
        <p:nvSpPr>
          <p:cNvPr id="5" name="Content Placeholder 2">
            <a:extLst>
              <a:ext uri="{FF2B5EF4-FFF2-40B4-BE49-F238E27FC236}">
                <a16:creationId xmlns:a16="http://schemas.microsoft.com/office/drawing/2014/main" id="{F32E5ABA-4310-4B2F-8D3C-28403A10A60E}"/>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a:solidFill>
                <a:srgbClr val="002060"/>
              </a:solidFill>
              <a:latin typeface="Arial" panose="020B0604020202020204" pitchFamily="34" charset="0"/>
              <a:cs typeface="Arial" panose="020B0604020202020204" pitchFamily="34" charset="0"/>
            </a:endParaRPr>
          </a:p>
        </p:txBody>
      </p:sp>
      <p:graphicFrame>
        <p:nvGraphicFramePr>
          <p:cNvPr id="3" name="Table 2">
            <a:extLst>
              <a:ext uri="{FF2B5EF4-FFF2-40B4-BE49-F238E27FC236}">
                <a16:creationId xmlns:a16="http://schemas.microsoft.com/office/drawing/2014/main" id="{EB3EDD49-1675-93B3-19E3-4DE154CB1E0D}"/>
              </a:ext>
            </a:extLst>
          </p:cNvPr>
          <p:cNvGraphicFramePr>
            <a:graphicFrameLocks noGrp="1"/>
          </p:cNvGraphicFramePr>
          <p:nvPr>
            <p:extLst>
              <p:ext uri="{D42A27DB-BD31-4B8C-83A1-F6EECF244321}">
                <p14:modId xmlns:p14="http://schemas.microsoft.com/office/powerpoint/2010/main" val="2658991243"/>
              </p:ext>
            </p:extLst>
          </p:nvPr>
        </p:nvGraphicFramePr>
        <p:xfrm>
          <a:off x="299244" y="823526"/>
          <a:ext cx="19170648" cy="10165149"/>
        </p:xfrm>
        <a:graphic>
          <a:graphicData uri="http://schemas.openxmlformats.org/drawingml/2006/table">
            <a:tbl>
              <a:tblPr firstRow="1" firstCol="1" bandRow="1">
                <a:tableStyleId>{5C22544A-7EE6-4342-B048-85BDC9FD1C3A}</a:tableStyleId>
              </a:tblPr>
              <a:tblGrid>
                <a:gridCol w="1243417">
                  <a:extLst>
                    <a:ext uri="{9D8B030D-6E8A-4147-A177-3AD203B41FA5}">
                      <a16:colId xmlns:a16="http://schemas.microsoft.com/office/drawing/2014/main" val="1590569480"/>
                    </a:ext>
                  </a:extLst>
                </a:gridCol>
                <a:gridCol w="8341908">
                  <a:extLst>
                    <a:ext uri="{9D8B030D-6E8A-4147-A177-3AD203B41FA5}">
                      <a16:colId xmlns:a16="http://schemas.microsoft.com/office/drawing/2014/main" val="4165011073"/>
                    </a:ext>
                  </a:extLst>
                </a:gridCol>
                <a:gridCol w="9585323">
                  <a:extLst>
                    <a:ext uri="{9D8B030D-6E8A-4147-A177-3AD203B41FA5}">
                      <a16:colId xmlns:a16="http://schemas.microsoft.com/office/drawing/2014/main" val="3061590278"/>
                    </a:ext>
                  </a:extLst>
                </a:gridCol>
              </a:tblGrid>
              <a:tr h="2536135">
                <a:tc>
                  <a:txBody>
                    <a:bodyPr/>
                    <a:lstStyle/>
                    <a:p>
                      <a:pPr>
                        <a:buNone/>
                      </a:pPr>
                      <a:r>
                        <a:rPr lang="en-GB" sz="1600" kern="0">
                          <a:effectLst/>
                        </a:rPr>
                        <a:t>Domain 1 – Situational Factors</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kern="0">
                          <a:effectLst/>
                        </a:rPr>
                        <a:t>Team Factors: </a:t>
                      </a:r>
                      <a:endParaRPr lang="en-GB" sz="1600" kern="150">
                        <a:effectLst/>
                      </a:endParaRPr>
                    </a:p>
                    <a:p>
                      <a:pPr marL="342900" lvl="0" indent="-342900">
                        <a:buFont typeface="Arial" panose="020B0604020202020204" pitchFamily="34" charset="0"/>
                        <a:buChar char="•"/>
                        <a:tabLst>
                          <a:tab pos="457200" algn="l"/>
                        </a:tabLst>
                      </a:pPr>
                      <a:r>
                        <a:rPr lang="en-GB" sz="1600" b="0" kern="0">
                          <a:effectLst/>
                        </a:rPr>
                        <a:t>Absence of feedback</a:t>
                      </a:r>
                      <a:endParaRPr lang="en-GB" sz="1600" b="0" kern="150">
                        <a:effectLst/>
                      </a:endParaRPr>
                    </a:p>
                    <a:p>
                      <a:pPr marL="342900" lvl="0" indent="-342900">
                        <a:buFont typeface="Arial" panose="020B0604020202020204" pitchFamily="34" charset="0"/>
                        <a:buChar char="•"/>
                        <a:tabLst>
                          <a:tab pos="457200" algn="l"/>
                        </a:tabLst>
                      </a:pPr>
                      <a:r>
                        <a:rPr lang="en-GB" sz="1600" b="0" kern="0">
                          <a:effectLst/>
                        </a:rPr>
                        <a:t>Known to mobilise with Zimmer frame without assistance – patient on 15-min checks</a:t>
                      </a:r>
                      <a:endParaRPr lang="en-GB" sz="1600" b="0" kern="150">
                        <a:effectLst/>
                      </a:endParaRPr>
                    </a:p>
                    <a:p>
                      <a:pPr marL="342900" lvl="0" indent="-342900">
                        <a:buFont typeface="Arial" panose="020B0604020202020204" pitchFamily="34" charset="0"/>
                        <a:buChar char="•"/>
                        <a:tabLst>
                          <a:tab pos="457200" algn="l"/>
                        </a:tabLst>
                      </a:pPr>
                      <a:r>
                        <a:rPr lang="en-GB" sz="1600" b="0" kern="0">
                          <a:effectLst/>
                        </a:rPr>
                        <a:t>Low staff morale due to ward move </a:t>
                      </a:r>
                      <a:endParaRPr lang="en-GB" sz="1600" b="0" kern="150">
                        <a:effectLst/>
                      </a:endParaRPr>
                    </a:p>
                    <a:p>
                      <a:pPr marL="342900" lvl="0" indent="-342900">
                        <a:buFont typeface="Arial" panose="020B0604020202020204" pitchFamily="34" charset="0"/>
                        <a:buChar char="•"/>
                        <a:tabLst>
                          <a:tab pos="457200" algn="l"/>
                        </a:tabLst>
                      </a:pPr>
                      <a:r>
                        <a:rPr lang="en-GB" sz="1600" b="0" kern="0">
                          <a:effectLst/>
                        </a:rPr>
                        <a:t>Staff from other areas have joined to support team but needed to settle</a:t>
                      </a:r>
                      <a:endParaRPr lang="en-GB" sz="1600" b="0" kern="150">
                        <a:effectLst/>
                      </a:endParaRPr>
                    </a:p>
                    <a:p>
                      <a:pPr marL="342900" lvl="0" indent="-342900">
                        <a:buFont typeface="Arial" panose="020B0604020202020204" pitchFamily="34" charset="0"/>
                        <a:buChar char="•"/>
                        <a:tabLst>
                          <a:tab pos="457200" algn="l"/>
                        </a:tabLst>
                      </a:pPr>
                      <a:r>
                        <a:rPr lang="en-GB" sz="1600" b="0" kern="0">
                          <a:effectLst/>
                        </a:rPr>
                        <a:t>Although evidence of turning patient 4-hrly, gaps seen on skin bundle </a:t>
                      </a:r>
                      <a:endParaRPr lang="en-GB" sz="1600" b="0" kern="150">
                        <a:effectLst/>
                      </a:endParaRPr>
                    </a:p>
                    <a:p>
                      <a:pPr>
                        <a:buNone/>
                      </a:pPr>
                      <a:r>
                        <a:rPr lang="en-GB" sz="1600" kern="0">
                          <a:effectLst/>
                        </a:rPr>
                        <a:t>Individual Staff Factors: </a:t>
                      </a:r>
                      <a:endParaRPr lang="en-GB" sz="1600" kern="150">
                        <a:effectLst/>
                      </a:endParaRPr>
                    </a:p>
                    <a:p>
                      <a:pPr marL="342900" lvl="0" indent="-342900">
                        <a:buFont typeface="Arial" panose="020B0604020202020204" pitchFamily="34" charset="0"/>
                        <a:buChar char="•"/>
                        <a:tabLst>
                          <a:tab pos="457200" algn="l"/>
                        </a:tabLst>
                      </a:pPr>
                      <a:r>
                        <a:rPr lang="en-GB" sz="1600" b="0" kern="0">
                          <a:effectLst/>
                        </a:rPr>
                        <a:t>Ward recently relocated from neighbouring hospital </a:t>
                      </a:r>
                      <a:endParaRPr lang="en-GB" sz="1600" b="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kern="0">
                          <a:effectLst/>
                        </a:rPr>
                        <a:t> Patient factors: </a:t>
                      </a:r>
                      <a:endParaRPr lang="en-GB" sz="1600" kern="150">
                        <a:effectLst/>
                      </a:endParaRPr>
                    </a:p>
                    <a:p>
                      <a:pPr marL="342900" lvl="0" indent="-342900">
                        <a:buFont typeface="Arial" panose="020B0604020202020204" pitchFamily="34" charset="0"/>
                        <a:buChar char="•"/>
                        <a:tabLst>
                          <a:tab pos="457200" algn="l"/>
                        </a:tabLst>
                      </a:pPr>
                      <a:r>
                        <a:rPr lang="en-GB" sz="1600" b="0" kern="0">
                          <a:effectLst/>
                        </a:rPr>
                        <a:t>Birth outside midwifery led guidance a home. Counselling of risks documented in detail</a:t>
                      </a:r>
                      <a:endParaRPr lang="en-GB" sz="1600" b="0" kern="150">
                        <a:effectLst/>
                      </a:endParaRPr>
                    </a:p>
                    <a:p>
                      <a:pPr marL="342900" lvl="0" indent="-342900">
                        <a:buFont typeface="Arial" panose="020B0604020202020204" pitchFamily="34" charset="0"/>
                        <a:buChar char="•"/>
                        <a:tabLst>
                          <a:tab pos="457200" algn="l"/>
                        </a:tabLst>
                      </a:pPr>
                      <a:r>
                        <a:rPr lang="en-GB" sz="1600" b="0" kern="0">
                          <a:effectLst/>
                        </a:rPr>
                        <a:t>Uncooperative at times / did not always accept help when offered</a:t>
                      </a:r>
                      <a:endParaRPr lang="en-GB" sz="1600" b="0" kern="150">
                        <a:effectLst/>
                      </a:endParaRPr>
                    </a:p>
                    <a:p>
                      <a:pPr marL="342900" lvl="0" indent="-342900">
                        <a:buFont typeface="Arial" panose="020B0604020202020204" pitchFamily="34" charset="0"/>
                        <a:buChar char="•"/>
                        <a:tabLst>
                          <a:tab pos="457200" algn="l"/>
                        </a:tabLst>
                      </a:pPr>
                      <a:r>
                        <a:rPr lang="en-GB" sz="1600" b="0" kern="0">
                          <a:effectLst/>
                        </a:rPr>
                        <a:t>Complex medical history with LD/MH diagnoses </a:t>
                      </a:r>
                      <a:endParaRPr lang="en-GB" sz="1600" b="0" kern="150">
                        <a:effectLst/>
                      </a:endParaRPr>
                    </a:p>
                    <a:p>
                      <a:pPr marL="342900" lvl="0" indent="-342900">
                        <a:buFont typeface="Arial" panose="020B0604020202020204" pitchFamily="34" charset="0"/>
                        <a:buChar char="•"/>
                        <a:tabLst>
                          <a:tab pos="457200" algn="l"/>
                        </a:tabLst>
                      </a:pPr>
                      <a:r>
                        <a:rPr lang="en-GB" sz="1600" b="0" kern="0">
                          <a:effectLst/>
                        </a:rPr>
                        <a:t>Extreme pre-term infant born at 22+2 weeks – expected mortality due to risks BAPM framework</a:t>
                      </a:r>
                      <a:endParaRPr lang="en-GB" sz="1600" b="0" kern="150">
                        <a:effectLst/>
                      </a:endParaRPr>
                    </a:p>
                    <a:p>
                      <a:pPr marL="342900" lvl="0" indent="-342900">
                        <a:buFont typeface="Arial" panose="020B0604020202020204" pitchFamily="34" charset="0"/>
                        <a:buChar char="•"/>
                        <a:tabLst>
                          <a:tab pos="457200" algn="l"/>
                        </a:tabLst>
                      </a:pPr>
                      <a:r>
                        <a:rPr lang="en-GB" sz="1600" b="0" kern="0">
                          <a:effectLst/>
                        </a:rPr>
                        <a:t>History of previous falls suffering fractured NOF and ongoing cognitive impairment </a:t>
                      </a:r>
                      <a:endParaRPr lang="en-GB" sz="1600" b="0" kern="150">
                        <a:effectLst/>
                      </a:endParaRPr>
                    </a:p>
                    <a:p>
                      <a:pPr marL="342900" lvl="0" indent="-342900">
                        <a:buFont typeface="Arial" panose="020B0604020202020204" pitchFamily="34" charset="0"/>
                        <a:buChar char="•"/>
                        <a:tabLst>
                          <a:tab pos="457200" algn="l"/>
                        </a:tabLst>
                      </a:pPr>
                      <a:r>
                        <a:rPr lang="en-GB" sz="1600" b="0" kern="0">
                          <a:effectLst/>
                        </a:rPr>
                        <a:t>Declining mobility (COPD/AF/frailty) – identified placement in nursing home prior to admission to hospital</a:t>
                      </a:r>
                      <a:endParaRPr lang="en-GB" sz="1600" b="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extLst>
                  <a:ext uri="{0D108BD9-81ED-4DB2-BD59-A6C34878D82A}">
                    <a16:rowId xmlns:a16="http://schemas.microsoft.com/office/drawing/2014/main" val="120354157"/>
                  </a:ext>
                </a:extLst>
              </a:tr>
              <a:tr h="2374276">
                <a:tc>
                  <a:txBody>
                    <a:bodyPr/>
                    <a:lstStyle/>
                    <a:p>
                      <a:pPr>
                        <a:buNone/>
                      </a:pPr>
                      <a:r>
                        <a:rPr lang="en-GB" sz="1600" kern="0">
                          <a:effectLst/>
                        </a:rPr>
                        <a:t>Domain 2 – Local Working Conditions</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b="1" kern="0" dirty="0">
                          <a:effectLst/>
                        </a:rPr>
                        <a:t>Workload and staffing issues</a:t>
                      </a:r>
                      <a:r>
                        <a:rPr lang="en-GB" sz="1600" kern="0" dirty="0">
                          <a:effectLst/>
                        </a:rPr>
                        <a:t>:  </a:t>
                      </a:r>
                      <a:endParaRPr lang="en-GB" sz="1600" kern="150" dirty="0">
                        <a:effectLst/>
                      </a:endParaRPr>
                    </a:p>
                    <a:p>
                      <a:pPr marL="342900" lvl="0" indent="-342900">
                        <a:buFont typeface="Arial" panose="020B0604020202020204" pitchFamily="34" charset="0"/>
                        <a:buChar char="•"/>
                        <a:tabLst>
                          <a:tab pos="457200" algn="l"/>
                        </a:tabLst>
                      </a:pPr>
                      <a:r>
                        <a:rPr lang="en-GB" sz="1600" kern="0" dirty="0">
                          <a:effectLst/>
                        </a:rPr>
                        <a:t>Staff sickness within team – maintained with support from other areas</a:t>
                      </a:r>
                      <a:endParaRPr lang="en-GB" sz="1600" kern="150" dirty="0">
                        <a:effectLst/>
                      </a:endParaRPr>
                    </a:p>
                    <a:p>
                      <a:pPr marL="342900" lvl="0" indent="-342900">
                        <a:buFont typeface="Arial" panose="020B0604020202020204" pitchFamily="34" charset="0"/>
                        <a:buChar char="•"/>
                        <a:tabLst>
                          <a:tab pos="457200" algn="l"/>
                        </a:tabLst>
                      </a:pPr>
                      <a:r>
                        <a:rPr lang="en-GB" sz="1600" kern="0" dirty="0">
                          <a:effectLst/>
                        </a:rPr>
                        <a:t>Due to vacancies in RNs/sickness – reliant on bank staff each shift</a:t>
                      </a:r>
                      <a:endParaRPr lang="en-GB" sz="1600" kern="150" dirty="0">
                        <a:effectLst/>
                      </a:endParaRPr>
                    </a:p>
                    <a:p>
                      <a:pPr>
                        <a:buNone/>
                      </a:pPr>
                      <a:r>
                        <a:rPr lang="en-GB" sz="1600" b="1" kern="0" dirty="0">
                          <a:effectLst/>
                        </a:rPr>
                        <a:t>Leadership, supervision and roles: </a:t>
                      </a:r>
                      <a:endParaRPr lang="en-GB" sz="1600" b="1" kern="150" dirty="0">
                        <a:effectLst/>
                      </a:endParaRPr>
                    </a:p>
                    <a:p>
                      <a:pPr marL="457200" lvl="0" indent="-228600">
                        <a:buFont typeface="Arial" panose="020B0604020202020204" pitchFamily="34" charset="0"/>
                        <a:buChar char="•"/>
                        <a:tabLst>
                          <a:tab pos="457200" algn="l"/>
                        </a:tabLst>
                      </a:pPr>
                      <a:r>
                        <a:rPr lang="en-GB" sz="1600" kern="0" dirty="0">
                          <a:effectLst/>
                        </a:rPr>
                        <a:t>Unclear responsibilities – CTP did not accurately reflect services open to the patient at the time of the incident </a:t>
                      </a:r>
                      <a:endParaRPr lang="en-GB" sz="1600" kern="150" dirty="0">
                        <a:effectLst/>
                      </a:endParaRPr>
                    </a:p>
                    <a:p>
                      <a:pPr marL="457200" lvl="0" indent="-228600">
                        <a:buFont typeface="Arial" panose="020B0604020202020204" pitchFamily="34" charset="0"/>
                        <a:buChar char="•"/>
                        <a:tabLst>
                          <a:tab pos="457200" algn="l"/>
                        </a:tabLst>
                      </a:pPr>
                      <a:r>
                        <a:rPr lang="en-GB" sz="1600" kern="0" dirty="0">
                          <a:effectLst/>
                        </a:rPr>
                        <a:t>MHS assessment not undertaken as required following assessment by LD Psych – lack of understanding of process for initiating MHA assessment</a:t>
                      </a:r>
                      <a:endParaRPr lang="en-GB" sz="1600" kern="150" dirty="0">
                        <a:effectLst/>
                      </a:endParaRPr>
                    </a:p>
                    <a:p>
                      <a:pPr marL="457200" lvl="0" indent="-228600">
                        <a:buFont typeface="Arial" panose="020B0604020202020204" pitchFamily="34" charset="0"/>
                        <a:buChar char="•"/>
                        <a:tabLst>
                          <a:tab pos="457200" algn="l"/>
                        </a:tabLst>
                      </a:pPr>
                      <a:r>
                        <a:rPr lang="en-GB" sz="1600" kern="0" dirty="0">
                          <a:effectLst/>
                        </a:rPr>
                        <a:t>Failure to undertake 15-min checks in place</a:t>
                      </a:r>
                      <a:endParaRPr lang="en-GB" sz="1600" kern="150" dirty="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b="1" kern="0">
                          <a:effectLst/>
                        </a:rPr>
                        <a:t>Drugs, equipment and supplies: </a:t>
                      </a:r>
                      <a:endParaRPr lang="en-GB" sz="1600" b="1" kern="150">
                        <a:effectLst/>
                      </a:endParaRPr>
                    </a:p>
                    <a:p>
                      <a:pPr marL="457200" indent="-228600">
                        <a:buFont typeface="Arial" panose="020B0604020202020204" pitchFamily="34" charset="0"/>
                        <a:buChar char="•"/>
                        <a:tabLst>
                          <a:tab pos="457200" algn="l"/>
                        </a:tabLst>
                      </a:pPr>
                      <a:r>
                        <a:rPr lang="en-GB" sz="1600" kern="0">
                          <a:effectLst/>
                        </a:rPr>
                        <a:t>Recommendation from external review for community midwives to carry pulse oximetry, oxygen and portable suction</a:t>
                      </a:r>
                      <a:endParaRPr lang="en-GB" sz="1600" kern="150">
                        <a:effectLst/>
                      </a:endParaRPr>
                    </a:p>
                    <a:p>
                      <a:pPr marL="457200" indent="-228600">
                        <a:buFont typeface="Arial" panose="020B0604020202020204" pitchFamily="34" charset="0"/>
                        <a:buChar char="•"/>
                        <a:tabLst>
                          <a:tab pos="457200" algn="l"/>
                        </a:tabLst>
                      </a:pPr>
                      <a:r>
                        <a:rPr lang="en-GB" sz="1600" kern="0">
                          <a:effectLst/>
                        </a:rPr>
                        <a:t>Recommendation in relation to PPH management in Community</a:t>
                      </a:r>
                      <a:endParaRPr lang="en-GB" sz="1600" kern="150">
                        <a:effectLst/>
                      </a:endParaRPr>
                    </a:p>
                    <a:p>
                      <a:pPr marL="457200" indent="-228600">
                        <a:buFont typeface="Arial" panose="020B0604020202020204" pitchFamily="34" charset="0"/>
                        <a:buChar char="•"/>
                        <a:tabLst>
                          <a:tab pos="457200" algn="l"/>
                        </a:tabLst>
                      </a:pPr>
                      <a:r>
                        <a:rPr lang="en-GB" sz="1600" kern="0">
                          <a:effectLst/>
                        </a:rPr>
                        <a:t>Multiple mattress failures have occurred on ward.  On initial transfer to ward, approx. 1/3 of the mattresses delivered failed</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extLst>
                  <a:ext uri="{0D108BD9-81ED-4DB2-BD59-A6C34878D82A}">
                    <a16:rowId xmlns:a16="http://schemas.microsoft.com/office/drawing/2014/main" val="245423639"/>
                  </a:ext>
                </a:extLst>
              </a:tr>
              <a:tr h="2111753">
                <a:tc>
                  <a:txBody>
                    <a:bodyPr/>
                    <a:lstStyle/>
                    <a:p>
                      <a:pPr>
                        <a:buNone/>
                      </a:pPr>
                      <a:r>
                        <a:rPr lang="en-GB" sz="1600" kern="0">
                          <a:effectLst/>
                        </a:rPr>
                        <a:t>Domain 3 – Organisational Factors</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kern="0">
                          <a:effectLst/>
                        </a:rPr>
                        <a:t>Physical environment:</a:t>
                      </a:r>
                      <a:endParaRPr lang="en-GB" sz="1600" kern="150">
                        <a:effectLst/>
                      </a:endParaRPr>
                    </a:p>
                    <a:p>
                      <a:pPr marL="342900" lvl="0" indent="-342900">
                        <a:buFont typeface="Arial" panose="020B0604020202020204" pitchFamily="34" charset="0"/>
                        <a:buChar char="•"/>
                        <a:tabLst>
                          <a:tab pos="457200" algn="l"/>
                        </a:tabLst>
                      </a:pPr>
                      <a:r>
                        <a:rPr lang="en-GB" sz="1600" kern="0">
                          <a:effectLst/>
                        </a:rPr>
                        <a:t>No mobile phone signal at property </a:t>
                      </a:r>
                      <a:endParaRPr lang="en-GB" sz="1600" kern="150">
                        <a:effectLst/>
                      </a:endParaRPr>
                    </a:p>
                    <a:p>
                      <a:pPr>
                        <a:buNone/>
                      </a:pPr>
                      <a:r>
                        <a:rPr lang="en-GB" sz="1600" b="1" kern="0">
                          <a:effectLst/>
                        </a:rPr>
                        <a:t>Support from other departments: </a:t>
                      </a:r>
                      <a:endParaRPr lang="en-GB" sz="1600" b="1" kern="150">
                        <a:effectLst/>
                      </a:endParaRPr>
                    </a:p>
                    <a:p>
                      <a:pPr marL="342900" lvl="0" indent="-342900">
                        <a:buFont typeface="Arial" panose="020B0604020202020204" pitchFamily="34" charset="0"/>
                        <a:buChar char="•"/>
                        <a:tabLst>
                          <a:tab pos="457200" algn="l"/>
                        </a:tabLst>
                      </a:pPr>
                      <a:r>
                        <a:rPr lang="en-GB" sz="1600" kern="0">
                          <a:effectLst/>
                        </a:rPr>
                        <a:t>Delay in provision of care due to lack of organisational clarity between MH &amp; LD services</a:t>
                      </a:r>
                      <a:endParaRPr lang="en-GB" sz="1600" kern="150">
                        <a:effectLst/>
                      </a:endParaRPr>
                    </a:p>
                    <a:p>
                      <a:pPr marL="342900" lvl="0" indent="-342900">
                        <a:buFont typeface="Arial" panose="020B0604020202020204" pitchFamily="34" charset="0"/>
                        <a:buChar char="•"/>
                        <a:tabLst>
                          <a:tab pos="457200" algn="l"/>
                        </a:tabLst>
                      </a:pPr>
                      <a:r>
                        <a:rPr lang="en-GB" sz="1600" kern="0">
                          <a:effectLst/>
                        </a:rPr>
                        <a:t>Transfer to an appropriate ward/hospital</a:t>
                      </a:r>
                      <a:endParaRPr lang="en-GB" sz="1600" kern="150">
                        <a:effectLst/>
                      </a:endParaRPr>
                    </a:p>
                    <a:p>
                      <a:pPr marL="342900" lvl="0" indent="-342900">
                        <a:buFont typeface="Arial" panose="020B0604020202020204" pitchFamily="34" charset="0"/>
                        <a:buChar char="•"/>
                        <a:tabLst>
                          <a:tab pos="457200" algn="l"/>
                        </a:tabLst>
                      </a:pPr>
                      <a:r>
                        <a:rPr lang="en-GB" sz="1600" kern="0">
                          <a:effectLst/>
                        </a:rPr>
                        <a:t>Difficulties in findings a bed</a:t>
                      </a:r>
                      <a:endParaRPr lang="en-GB" sz="1600" kern="150">
                        <a:effectLst/>
                      </a:endParaRPr>
                    </a:p>
                    <a:p>
                      <a:pPr marL="342900" lvl="0" indent="-342900">
                        <a:buFont typeface="Arial" panose="020B0604020202020204" pitchFamily="34" charset="0"/>
                        <a:buChar char="•"/>
                        <a:tabLst>
                          <a:tab pos="457200" algn="l"/>
                        </a:tabLst>
                      </a:pPr>
                      <a:r>
                        <a:rPr lang="en-GB" sz="1600" kern="0">
                          <a:effectLst/>
                        </a:rPr>
                        <a:t>Lack of out of hours support </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b="1" kern="0">
                          <a:effectLst/>
                        </a:rPr>
                        <a:t>Staff training and education: </a:t>
                      </a:r>
                      <a:endParaRPr lang="en-GB" sz="1600" b="1" kern="150">
                        <a:effectLst/>
                      </a:endParaRPr>
                    </a:p>
                    <a:p>
                      <a:pPr marL="342900" lvl="0" indent="-342900">
                        <a:buFont typeface="Arial" panose="020B0604020202020204" pitchFamily="34" charset="0"/>
                        <a:buChar char="•"/>
                        <a:tabLst>
                          <a:tab pos="457200" algn="l"/>
                        </a:tabLst>
                      </a:pPr>
                      <a:r>
                        <a:rPr lang="en-GB" sz="1600" kern="0">
                          <a:effectLst/>
                        </a:rPr>
                        <a:t>TVNs and PDNs providing updated training to staff due to knowledge gaps identified </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extLst>
                  <a:ext uri="{0D108BD9-81ED-4DB2-BD59-A6C34878D82A}">
                    <a16:rowId xmlns:a16="http://schemas.microsoft.com/office/drawing/2014/main" val="1955322315"/>
                  </a:ext>
                </a:extLst>
              </a:tr>
              <a:tr h="799142">
                <a:tc>
                  <a:txBody>
                    <a:bodyPr/>
                    <a:lstStyle/>
                    <a:p>
                      <a:pPr>
                        <a:buNone/>
                      </a:pPr>
                      <a:r>
                        <a:rPr lang="en-GB" sz="1600" kern="0">
                          <a:effectLst/>
                        </a:rPr>
                        <a:t>Domain 4 –</a:t>
                      </a:r>
                    </a:p>
                    <a:p>
                      <a:pPr>
                        <a:buNone/>
                      </a:pPr>
                      <a:r>
                        <a:rPr lang="en-GB" sz="1600" kern="0">
                          <a:effectLst/>
                        </a:rPr>
                        <a:t>External factors  </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b="1" kern="0">
                          <a:effectLst/>
                        </a:rPr>
                        <a:t>National Policies: </a:t>
                      </a:r>
                      <a:endParaRPr lang="en-GB" sz="1600" b="1" kern="150">
                        <a:effectLst/>
                      </a:endParaRPr>
                    </a:p>
                    <a:p>
                      <a:pPr marL="171450" lvl="0" indent="-171450">
                        <a:buFont typeface="Arial" panose="020B0604020202020204" pitchFamily="34" charset="0"/>
                        <a:buChar char="•"/>
                      </a:pPr>
                      <a:r>
                        <a:rPr lang="en-GB" sz="1600" kern="0">
                          <a:effectLst/>
                        </a:rPr>
                        <a:t>Infection prevention management</a:t>
                      </a:r>
                      <a:endParaRPr lang="en-GB" sz="1600" kern="150">
                        <a:effectLst/>
                        <a:latin typeface="Symbol" panose="05050102010706020507" pitchFamily="18" charset="2"/>
                        <a:ea typeface="Times New Roman" panose="02020603050405020304" pitchFamily="18" charset="0"/>
                        <a:cs typeface="Arial" panose="020B0604020202020204" pitchFamily="34" charset="0"/>
                      </a:endParaRPr>
                    </a:p>
                  </a:txBody>
                  <a:tcPr marL="45803" marR="45803" marT="11082" marB="0"/>
                </a:tc>
                <a:tc>
                  <a:txBody>
                    <a:bodyPr/>
                    <a:lstStyle/>
                    <a:p>
                      <a:pPr>
                        <a:buNone/>
                      </a:pPr>
                      <a:r>
                        <a:rPr lang="en-GB" sz="1600" kern="0">
                          <a:effectLst/>
                        </a:rPr>
                        <a:t> </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extLst>
                  <a:ext uri="{0D108BD9-81ED-4DB2-BD59-A6C34878D82A}">
                    <a16:rowId xmlns:a16="http://schemas.microsoft.com/office/drawing/2014/main" val="308013571"/>
                  </a:ext>
                </a:extLst>
              </a:tr>
              <a:tr h="2343843">
                <a:tc>
                  <a:txBody>
                    <a:bodyPr/>
                    <a:lstStyle/>
                    <a:p>
                      <a:pPr>
                        <a:buNone/>
                      </a:pPr>
                      <a:r>
                        <a:rPr lang="en-GB" sz="1600" kern="0">
                          <a:effectLst/>
                        </a:rPr>
                        <a:t>Domain 5 – Communication and Culture</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b="1" kern="0">
                          <a:effectLst/>
                        </a:rPr>
                        <a:t>Safety culture: </a:t>
                      </a:r>
                      <a:endParaRPr lang="en-GB" sz="1600" b="1" kern="150">
                        <a:effectLst/>
                      </a:endParaRPr>
                    </a:p>
                    <a:p>
                      <a:pPr marL="342900" lvl="0" indent="-342900">
                        <a:buFont typeface="Arial" panose="020B0604020202020204" pitchFamily="34" charset="0"/>
                        <a:buChar char="•"/>
                        <a:tabLst>
                          <a:tab pos="457200" algn="l"/>
                        </a:tabLst>
                      </a:pPr>
                      <a:r>
                        <a:rPr lang="en-GB" sz="1600" kern="0">
                          <a:effectLst/>
                        </a:rPr>
                        <a:t>Patient Safety awareness</a:t>
                      </a:r>
                      <a:endParaRPr lang="en-GB" sz="1600" kern="150">
                        <a:effectLst/>
                      </a:endParaRPr>
                    </a:p>
                    <a:p>
                      <a:pPr marL="342900" lvl="0" indent="-342900">
                        <a:buFont typeface="Arial" panose="020B0604020202020204" pitchFamily="34" charset="0"/>
                        <a:buChar char="•"/>
                        <a:tabLst>
                          <a:tab pos="457200" algn="l"/>
                        </a:tabLst>
                      </a:pPr>
                      <a:r>
                        <a:rPr lang="en-GB" sz="1600" kern="0">
                          <a:effectLst/>
                        </a:rPr>
                        <a:t>Lack of awareness of harm</a:t>
                      </a:r>
                      <a:endParaRPr lang="en-GB" sz="1600" kern="150">
                        <a:effectLst/>
                      </a:endParaRPr>
                    </a:p>
                    <a:p>
                      <a:pPr marL="342900" lvl="0" indent="-342900">
                        <a:buFont typeface="Arial" panose="020B0604020202020204" pitchFamily="34" charset="0"/>
                        <a:buChar char="•"/>
                        <a:tabLst>
                          <a:tab pos="457200" algn="l"/>
                        </a:tabLst>
                      </a:pPr>
                      <a:r>
                        <a:rPr lang="en-GB" sz="1600" kern="0">
                          <a:effectLst/>
                        </a:rPr>
                        <a:t>Attitude to risk management</a:t>
                      </a:r>
                      <a:endParaRPr lang="en-GB" sz="1600" kern="150">
                        <a:effectLst/>
                      </a:endParaRPr>
                    </a:p>
                    <a:p>
                      <a:pPr marL="342900" lvl="0" indent="-342900">
                        <a:buFont typeface="Arial" panose="020B0604020202020204" pitchFamily="34" charset="0"/>
                        <a:buChar char="•"/>
                        <a:tabLst>
                          <a:tab pos="457200" algn="l"/>
                        </a:tabLst>
                      </a:pPr>
                      <a:r>
                        <a:rPr lang="en-GB" sz="1600" kern="0">
                          <a:effectLst/>
                        </a:rPr>
                        <a:t>The presence of spilled water on floor likely contributed to fall due to loss of balance/slipping</a:t>
                      </a:r>
                      <a:endParaRPr lang="en-GB" sz="1600" kern="150">
                        <a:effectLst/>
                      </a:endParaRPr>
                    </a:p>
                    <a:p>
                      <a:pPr marL="342900" lvl="0" indent="-342900">
                        <a:buFont typeface="Arial" panose="020B0604020202020204" pitchFamily="34" charset="0"/>
                        <a:buChar char="•"/>
                        <a:tabLst>
                          <a:tab pos="457200" algn="l"/>
                        </a:tabLst>
                      </a:pPr>
                      <a:r>
                        <a:rPr lang="en-GB" sz="1600" kern="0">
                          <a:effectLst/>
                        </a:rPr>
                        <a:t>Previous pressure damage reported on the ward not identified to the wider team</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b="1" kern="0" dirty="0">
                          <a:effectLst/>
                        </a:rPr>
                        <a:t>Verbal and Written communication: </a:t>
                      </a:r>
                      <a:endParaRPr lang="en-GB" sz="1600" b="1" kern="150" dirty="0">
                        <a:effectLst/>
                      </a:endParaRPr>
                    </a:p>
                    <a:p>
                      <a:pPr marL="342900" lvl="0" indent="-342900">
                        <a:buFont typeface="Arial" panose="020B0604020202020204" pitchFamily="34" charset="0"/>
                        <a:buChar char="•"/>
                        <a:tabLst>
                          <a:tab pos="457200" algn="l"/>
                        </a:tabLst>
                      </a:pPr>
                      <a:r>
                        <a:rPr lang="en-GB" sz="1600" kern="0" dirty="0">
                          <a:effectLst/>
                        </a:rPr>
                        <a:t>Poor communication between staff.</a:t>
                      </a:r>
                      <a:endParaRPr lang="en-GB" sz="1600" kern="150" dirty="0">
                        <a:effectLst/>
                      </a:endParaRPr>
                    </a:p>
                    <a:p>
                      <a:pPr marL="342900" lvl="0" indent="-342900">
                        <a:buFont typeface="Arial" panose="020B0604020202020204" pitchFamily="34" charset="0"/>
                        <a:buChar char="•"/>
                        <a:tabLst>
                          <a:tab pos="457200" algn="l"/>
                        </a:tabLst>
                      </a:pPr>
                      <a:r>
                        <a:rPr lang="en-GB" sz="1600" kern="0" dirty="0">
                          <a:effectLst/>
                        </a:rPr>
                        <a:t>Poor communication/handover between teams</a:t>
                      </a:r>
                      <a:endParaRPr lang="en-GB" sz="1600" kern="150" dirty="0">
                        <a:effectLst/>
                      </a:endParaRPr>
                    </a:p>
                    <a:p>
                      <a:pPr marL="342900" lvl="0" indent="-342900">
                        <a:buFont typeface="Arial" panose="020B0604020202020204" pitchFamily="34" charset="0"/>
                        <a:buChar char="•"/>
                        <a:tabLst>
                          <a:tab pos="457200" algn="l"/>
                        </a:tabLst>
                      </a:pPr>
                      <a:r>
                        <a:rPr lang="en-GB" sz="1600" kern="0" dirty="0">
                          <a:effectLst/>
                        </a:rPr>
                        <a:t>Documentation did not clearly record the rationale for not using flat lifting equipment following the fall despite the patient’s known injury history and difficulties weight-bearing.</a:t>
                      </a:r>
                      <a:endParaRPr lang="en-GB" sz="1600" kern="150" dirty="0">
                        <a:effectLst/>
                      </a:endParaRPr>
                    </a:p>
                    <a:p>
                      <a:pPr marL="342900" lvl="0" indent="-342900">
                        <a:buFont typeface="Arial" panose="020B0604020202020204" pitchFamily="34" charset="0"/>
                        <a:buChar char="•"/>
                        <a:tabLst>
                          <a:tab pos="457200" algn="l"/>
                        </a:tabLst>
                      </a:pPr>
                      <a:r>
                        <a:rPr lang="en-GB" sz="1600" kern="0" dirty="0">
                          <a:effectLst/>
                        </a:rPr>
                        <a:t>Inconsistencies in the Purpose T and skin inspection assessments.</a:t>
                      </a:r>
                      <a:endParaRPr lang="en-GB" sz="1600" kern="150" dirty="0">
                        <a:effectLst/>
                      </a:endParaRPr>
                    </a:p>
                    <a:p>
                      <a:pPr marL="342900" lvl="0" indent="-342900">
                        <a:buFont typeface="Arial" panose="020B0604020202020204" pitchFamily="34" charset="0"/>
                        <a:buChar char="•"/>
                        <a:tabLst>
                          <a:tab pos="457200" algn="l"/>
                        </a:tabLst>
                      </a:pPr>
                      <a:r>
                        <a:rPr lang="en-GB" sz="1600" kern="0" dirty="0">
                          <a:effectLst/>
                        </a:rPr>
                        <a:t>Not clearly documented on SIGNAL when PU identified</a:t>
                      </a:r>
                      <a:endParaRPr lang="en-GB" sz="1600" kern="150" dirty="0">
                        <a:effectLst/>
                      </a:endParaRPr>
                    </a:p>
                    <a:p>
                      <a:pPr marL="342900" lvl="0" indent="-342900">
                        <a:buFont typeface="Arial" panose="020B0604020202020204" pitchFamily="34" charset="0"/>
                        <a:buChar char="•"/>
                        <a:tabLst>
                          <a:tab pos="457200" algn="l"/>
                        </a:tabLst>
                      </a:pPr>
                      <a:r>
                        <a:rPr lang="en-GB" sz="1600" kern="0" dirty="0">
                          <a:effectLst/>
                        </a:rPr>
                        <a:t>Poor written communication</a:t>
                      </a:r>
                      <a:endParaRPr lang="en-GB" sz="1600" kern="150" dirty="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extLst>
                  <a:ext uri="{0D108BD9-81ED-4DB2-BD59-A6C34878D82A}">
                    <a16:rowId xmlns:a16="http://schemas.microsoft.com/office/drawing/2014/main" val="445530223"/>
                  </a:ext>
                </a:extLst>
              </a:tr>
            </a:tbl>
          </a:graphicData>
        </a:graphic>
      </p:graphicFrame>
    </p:spTree>
    <p:extLst>
      <p:ext uri="{BB962C8B-B14F-4D97-AF65-F5344CB8AC3E}">
        <p14:creationId xmlns:p14="http://schemas.microsoft.com/office/powerpoint/2010/main" val="15844286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5D11A-6A0E-E2CB-DCA1-EACC82C3095F}"/>
            </a:ext>
          </a:extLst>
        </p:cNvPr>
        <p:cNvGrpSpPr/>
        <p:nvPr/>
      </p:nvGrpSpPr>
      <p:grpSpPr>
        <a:xfrm>
          <a:off x="0" y="0"/>
          <a:ext cx="0" cy="0"/>
          <a:chOff x="0" y="0"/>
          <a:chExt cx="0" cy="0"/>
        </a:xfrm>
      </p:grpSpPr>
      <p:sp>
        <p:nvSpPr>
          <p:cNvPr id="23" name="TextBox 22">
            <a:extLst>
              <a:ext uri="{FF2B5EF4-FFF2-40B4-BE49-F238E27FC236}">
                <a16:creationId xmlns:a16="http://schemas.microsoft.com/office/drawing/2014/main" id="{4672C891-A641-5505-F880-ABC34A3A96FD}"/>
              </a:ext>
            </a:extLst>
          </p:cNvPr>
          <p:cNvSpPr txBox="1"/>
          <p:nvPr/>
        </p:nvSpPr>
        <p:spPr>
          <a:xfrm>
            <a:off x="-19264" y="3167532"/>
            <a:ext cx="13338801" cy="8141817"/>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67" b="1" dirty="0">
                <a:solidFill>
                  <a:prstClr val="black"/>
                </a:solidFill>
                <a:latin typeface="Arial"/>
              </a:rPr>
              <a:t>Safe Care partnership work on deconditioning progressing </a:t>
            </a:r>
            <a:endParaRPr lang="en-GB" sz="1649" b="1" dirty="0">
              <a:solidFill>
                <a:prstClr val="black"/>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77A0B523-1718-292B-57E2-614BB1BB18FB}"/>
              </a:ext>
            </a:extLst>
          </p:cNvPr>
          <p:cNvSpPr txBox="1"/>
          <p:nvPr/>
        </p:nvSpPr>
        <p:spPr>
          <a:xfrm>
            <a:off x="17372445" y="141811"/>
            <a:ext cx="2432745" cy="549061"/>
          </a:xfrm>
          <a:prstGeom prst="rect">
            <a:avLst/>
          </a:prstGeom>
          <a:noFill/>
        </p:spPr>
        <p:txBody>
          <a:bodyPr wrap="square" rtlCol="0">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r" defTabSz="914263"/>
            <a:r>
              <a:rPr lang="en-GB" sz="2968">
                <a:solidFill>
                  <a:prstClr val="white"/>
                </a:solidFill>
                <a:latin typeface="Aptos" panose="02110004020202020204"/>
              </a:rPr>
              <a:t>Page 1</a:t>
            </a:r>
          </a:p>
        </p:txBody>
      </p:sp>
      <p:sp>
        <p:nvSpPr>
          <p:cNvPr id="19" name="Title 1">
            <a:extLst>
              <a:ext uri="{FF2B5EF4-FFF2-40B4-BE49-F238E27FC236}">
                <a16:creationId xmlns:a16="http://schemas.microsoft.com/office/drawing/2014/main" id="{F70210D3-F831-444E-88FA-B430284B5471}"/>
              </a:ext>
            </a:extLst>
          </p:cNvPr>
          <p:cNvSpPr txBox="1">
            <a:spLocks/>
          </p:cNvSpPr>
          <p:nvPr/>
        </p:nvSpPr>
        <p:spPr>
          <a:xfrm>
            <a:off x="178" y="-238"/>
            <a:ext cx="20105335" cy="463908"/>
          </a:xfrm>
          <a:prstGeom prst="rect">
            <a:avLst/>
          </a:prstGeom>
          <a:solidFill>
            <a:srgbClr val="1F355E"/>
          </a:solidFill>
          <a:ln>
            <a:noFill/>
          </a:ln>
        </p:spPr>
        <p:style>
          <a:lnRef idx="1">
            <a:schemeClr val="accent1"/>
          </a:lnRef>
          <a:fillRef idx="2">
            <a:schemeClr val="accent1"/>
          </a:fillRef>
          <a:effectRef idx="1">
            <a:schemeClr val="accent1"/>
          </a:effectRef>
          <a:fontRef idx="minor">
            <a:schemeClr val="dk1"/>
          </a:fontRef>
        </p:style>
        <p:txBody>
          <a:bodyPr vert="horz" lIns="150790" tIns="75396" rIns="150790" bIns="75396" rtlCol="0" anchor="ctr">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2391" b="1">
                <a:solidFill>
                  <a:prstClr val="white"/>
                </a:solidFill>
                <a:latin typeface="Arial"/>
                <a:cs typeface="Arial"/>
              </a:rPr>
              <a:t>Falls Prevention</a:t>
            </a:r>
            <a:endParaRPr lang="en-GB" sz="2451" b="1">
              <a:solidFill>
                <a:prstClr val="white"/>
              </a:solidFill>
              <a:latin typeface="Arial"/>
              <a:cs typeface="Arial"/>
            </a:endParaRPr>
          </a:p>
        </p:txBody>
      </p:sp>
      <p:sp>
        <p:nvSpPr>
          <p:cNvPr id="24" name="TextBox 23">
            <a:extLst>
              <a:ext uri="{FF2B5EF4-FFF2-40B4-BE49-F238E27FC236}">
                <a16:creationId xmlns:a16="http://schemas.microsoft.com/office/drawing/2014/main" id="{16495F44-E355-2E84-E9F6-0E2F75757DEA}"/>
              </a:ext>
            </a:extLst>
          </p:cNvPr>
          <p:cNvSpPr txBox="1">
            <a:spLocks noChangeAspect="1"/>
          </p:cNvSpPr>
          <p:nvPr/>
        </p:nvSpPr>
        <p:spPr>
          <a:xfrm>
            <a:off x="3674" y="408666"/>
            <a:ext cx="13336184" cy="2748872"/>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700" b="1" dirty="0">
                <a:solidFill>
                  <a:prstClr val="black"/>
                </a:solidFill>
                <a:latin typeface="Arial"/>
                <a:cs typeface="Arial"/>
              </a:rPr>
              <a:t>What is the Data telling us?: </a:t>
            </a:r>
            <a:endParaRPr lang="en-GB" sz="1700" b="1" dirty="0">
              <a:solidFill>
                <a:srgbClr val="FF0000"/>
              </a:solidFill>
              <a:latin typeface="Arial"/>
              <a:cs typeface="Arial"/>
            </a:endParaRPr>
          </a:p>
          <a:p>
            <a:pPr defTabSz="914263"/>
            <a:r>
              <a:rPr lang="en-GB" sz="1700" dirty="0">
                <a:solidFill>
                  <a:prstClr val="black"/>
                </a:solidFill>
                <a:latin typeface="Arial"/>
                <a:cs typeface="Arial"/>
              </a:rPr>
              <a:t>In-patient falls rate remains below National average </a:t>
            </a:r>
          </a:p>
          <a:p>
            <a:pPr defTabSz="914263"/>
            <a:r>
              <a:rPr lang="en-GB" sz="1700" i="1" dirty="0">
                <a:solidFill>
                  <a:prstClr val="black"/>
                </a:solidFill>
                <a:latin typeface="Arial"/>
                <a:cs typeface="Arial"/>
              </a:rPr>
              <a:t>December 2025 saw the lowest reported incidents for falls in for 18 months (15% lower than same time previous year)</a:t>
            </a:r>
          </a:p>
          <a:p>
            <a:pPr defTabSz="914263"/>
            <a:r>
              <a:rPr lang="en-GB" sz="1700" dirty="0">
                <a:solidFill>
                  <a:prstClr val="black"/>
                </a:solidFill>
                <a:latin typeface="Arial"/>
                <a:cs typeface="Arial"/>
              </a:rPr>
              <a:t>Falls rate by ward has seen biggest reduction at Cefn Coed site across all older persons wards</a:t>
            </a:r>
          </a:p>
          <a:p>
            <a:pPr defTabSz="914263"/>
            <a:r>
              <a:rPr lang="en-GB" sz="1700" dirty="0">
                <a:solidFill>
                  <a:prstClr val="black"/>
                </a:solidFill>
                <a:latin typeface="Arial"/>
                <a:cs typeface="Arial"/>
              </a:rPr>
              <a:t>Falls related attendance to MIU down 14%  compared to same time last year. ED MGH up 4% when comparing the same period. </a:t>
            </a:r>
          </a:p>
          <a:p>
            <a:pPr defTabSz="914263"/>
            <a:r>
              <a:rPr lang="en-GB" sz="1700" dirty="0">
                <a:solidFill>
                  <a:prstClr val="black"/>
                </a:solidFill>
                <a:latin typeface="Arial"/>
                <a:cs typeface="Arial"/>
              </a:rPr>
              <a:t>There have been 5 NRI falls related incidents in the last 12 months (Sept'24-Aug'25) compared to 10 in the previous 12 months = 50% decrease</a:t>
            </a:r>
          </a:p>
          <a:p>
            <a:pPr defTabSz="914263"/>
            <a:r>
              <a:rPr lang="en-GB" sz="1700" dirty="0">
                <a:solidFill>
                  <a:prstClr val="black"/>
                </a:solidFill>
                <a:latin typeface="Arial"/>
                <a:cs typeface="Arial"/>
              </a:rPr>
              <a:t>Care Home falls project continuing roll out – now live across 8 homes and preparatory work across other sites complete – current ambulance call out rate at under 17% (compared to previous 94%)</a:t>
            </a:r>
          </a:p>
          <a:p>
            <a:pPr defTabSz="914263"/>
            <a:endParaRPr lang="en-GB" sz="1567" dirty="0">
              <a:solidFill>
                <a:prstClr val="black"/>
              </a:solidFill>
              <a:latin typeface="Arial"/>
              <a:cs typeface="Arial"/>
            </a:endParaRPr>
          </a:p>
          <a:p>
            <a:pPr defTabSz="914263"/>
            <a:endParaRPr lang="en-GB" sz="1402" dirty="0">
              <a:solidFill>
                <a:prstClr val="black"/>
              </a:solidFill>
              <a:latin typeface="Arial"/>
              <a:cs typeface="Arial"/>
            </a:endParaRPr>
          </a:p>
        </p:txBody>
      </p:sp>
      <p:sp>
        <p:nvSpPr>
          <p:cNvPr id="26" name="TextBox 25">
            <a:extLst>
              <a:ext uri="{FF2B5EF4-FFF2-40B4-BE49-F238E27FC236}">
                <a16:creationId xmlns:a16="http://schemas.microsoft.com/office/drawing/2014/main" id="{C94F4918-364D-4AC6-EE86-7D93B9C8C7F0}"/>
              </a:ext>
            </a:extLst>
          </p:cNvPr>
          <p:cNvSpPr txBox="1"/>
          <p:nvPr/>
        </p:nvSpPr>
        <p:spPr>
          <a:xfrm>
            <a:off x="13354317" y="3716118"/>
            <a:ext cx="6747255" cy="3326403"/>
          </a:xfrm>
          <a:prstGeom prst="rect">
            <a:avLst/>
          </a:prstGeom>
          <a:noFill/>
          <a:ln>
            <a:solidFill>
              <a:schemeClr val="accent5">
                <a:lumMod val="50000"/>
              </a:schemeClr>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just" defTabSz="914263"/>
            <a:r>
              <a:rPr lang="en-GB" sz="1567" b="1">
                <a:solidFill>
                  <a:prstClr val="black"/>
                </a:solidFill>
                <a:latin typeface="Arial"/>
                <a:cs typeface="Arial"/>
              </a:rPr>
              <a:t>What are we doing about it:</a:t>
            </a:r>
            <a:endParaRPr lang="en-US" sz="1799">
              <a:solidFill>
                <a:prstClr val="black"/>
              </a:solidFill>
              <a:latin typeface="Aptos" panose="02110004020202020204"/>
            </a:endParaRPr>
          </a:p>
          <a:p>
            <a:pPr marL="284833" indent="-284833" defTabSz="914263">
              <a:buFont typeface="Arial"/>
              <a:buChar char="•"/>
            </a:pPr>
            <a:r>
              <a:rPr lang="en-GB" sz="1567">
                <a:solidFill>
                  <a:prstClr val="black"/>
                </a:solidFill>
                <a:latin typeface="Arial"/>
                <a:cs typeface="Arial"/>
              </a:rPr>
              <a:t>Regional Falls Prevention taskforce enabling collaboration</a:t>
            </a:r>
          </a:p>
          <a:p>
            <a:pPr marL="284833" indent="-284833" defTabSz="914263">
              <a:buFont typeface="Arial"/>
              <a:buChar char="•"/>
            </a:pPr>
            <a:r>
              <a:rPr lang="en-GB" sz="1567">
                <a:solidFill>
                  <a:prstClr val="black"/>
                </a:solidFill>
                <a:latin typeface="Arial"/>
                <a:cs typeface="Arial"/>
              </a:rPr>
              <a:t>Primary Care action plan agreed </a:t>
            </a:r>
            <a:endParaRPr lang="en-GB" sz="1567">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r>
              <a:rPr lang="en-GB" sz="1567">
                <a:solidFill>
                  <a:prstClr val="black"/>
                </a:solidFill>
                <a:latin typeface="Arial"/>
                <a:cs typeface="Arial"/>
              </a:rPr>
              <a:t>Roll out of level 1 falls response across care homes and Dom care</a:t>
            </a:r>
          </a:p>
          <a:p>
            <a:pPr marL="284833" indent="-284833" defTabSz="914263">
              <a:buFont typeface="Arial"/>
              <a:buChar char="•"/>
            </a:pPr>
            <a:r>
              <a:rPr lang="en-GB" sz="1567">
                <a:solidFill>
                  <a:prstClr val="black"/>
                </a:solidFill>
                <a:latin typeface="Arial"/>
                <a:cs typeface="Arial"/>
              </a:rPr>
              <a:t>Enhanced falls response service launched (initial data suggests 50% stay home rate from otherwise inevitable conveyence)</a:t>
            </a:r>
            <a:endParaRPr lang="en-GB" sz="1484">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r>
              <a:rPr lang="en-GB" sz="1567">
                <a:solidFill>
                  <a:prstClr val="black"/>
                </a:solidFill>
                <a:latin typeface="Arial"/>
                <a:cs typeface="Arial"/>
              </a:rPr>
              <a:t>Falls page on Waiting Well internet pages</a:t>
            </a:r>
            <a:endParaRPr lang="en-GB" sz="1567">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r>
              <a:rPr lang="en-GB" sz="1567">
                <a:solidFill>
                  <a:prstClr val="black"/>
                </a:solidFill>
                <a:latin typeface="Arial"/>
                <a:cs typeface="Arial"/>
              </a:rPr>
              <a:t>Falls response project won NHS Wales award and shortlisted for HSJ award</a:t>
            </a:r>
            <a:endParaRPr lang="en-GB" sz="1567">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r>
              <a:rPr lang="en-GB" sz="1567">
                <a:solidFill>
                  <a:prstClr val="black"/>
                </a:solidFill>
                <a:latin typeface="Arial"/>
                <a:cs typeface="Arial"/>
              </a:rPr>
              <a:t>Safe Care partnership work on deconditioning concluded </a:t>
            </a:r>
          </a:p>
          <a:p>
            <a:pPr marL="284833" indent="-284833" defTabSz="914263">
              <a:buFont typeface="Arial"/>
              <a:buChar char="•"/>
            </a:pPr>
            <a:r>
              <a:rPr lang="en-GB" sz="1567">
                <a:solidFill>
                  <a:prstClr val="black"/>
                </a:solidFill>
                <a:latin typeface="Arial"/>
                <a:cs typeface="Arial"/>
              </a:rPr>
              <a:t>3 patient engagement events attended with over 40 meaningful interactions with members of public re falls prevention and active ageing   </a:t>
            </a:r>
          </a:p>
          <a:p>
            <a:pPr marL="284833" indent="-284833" defTabSz="914263">
              <a:buFont typeface="Arial"/>
              <a:buChar char="•"/>
            </a:pPr>
            <a:endParaRPr lang="en-GB" sz="1484">
              <a:solidFill>
                <a:prstClr val="black"/>
              </a:solidFill>
              <a:latin typeface="Arial"/>
              <a:cs typeface="Arial"/>
            </a:endParaRPr>
          </a:p>
          <a:p>
            <a:pPr marL="284833" indent="-284833" defTabSz="914263">
              <a:buFont typeface="Arial"/>
              <a:buChar char="•"/>
            </a:pPr>
            <a:endParaRPr lang="en-GB" sz="1484">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484">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567">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567">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600">
              <a:solidFill>
                <a:prstClr val="black"/>
              </a:solidFill>
              <a:latin typeface="Arial" panose="020B0604020202020204" pitchFamily="34" charset="0"/>
              <a:cs typeface="Arial" panose="020B0604020202020204" pitchFamily="34" charset="0"/>
            </a:endParaRPr>
          </a:p>
          <a:p>
            <a:pPr marL="281691" indent="-281691" algn="just" defTabSz="914263">
              <a:buFont typeface="Arial" panose="020B0604020202020204" pitchFamily="34" charset="0"/>
              <a:buChar char="•"/>
            </a:pPr>
            <a:endParaRPr lang="en-GB" sz="1649" b="1" u="sng">
              <a:solidFill>
                <a:prstClr val="black"/>
              </a:solidFill>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a:extLst>
              <a:ext uri="{FF2B5EF4-FFF2-40B4-BE49-F238E27FC236}">
                <a16:creationId xmlns:a16="http://schemas.microsoft.com/office/drawing/2014/main" id="{46F2A526-0DE0-0057-4207-63BF166DD0B6}"/>
              </a:ext>
            </a:extLst>
          </p:cNvPr>
          <p:cNvSpPr>
            <a:spLocks noChangeAspect="1" noChangeArrowheads="1"/>
          </p:cNvSpPr>
          <p:nvPr/>
        </p:nvSpPr>
        <p:spPr bwMode="auto">
          <a:xfrm>
            <a:off x="256730" y="-238177"/>
            <a:ext cx="502633" cy="50263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11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a:extLst>
              <a:ext uri="{FF2B5EF4-FFF2-40B4-BE49-F238E27FC236}">
                <a16:creationId xmlns:a16="http://schemas.microsoft.com/office/drawing/2014/main" id="{625B19CE-FBA3-C91D-5321-294F7E72D9F5}"/>
              </a:ext>
            </a:extLst>
          </p:cNvPr>
          <p:cNvSpPr>
            <a:spLocks noChangeAspect="1" noChangeArrowheads="1"/>
          </p:cNvSpPr>
          <p:nvPr/>
        </p:nvSpPr>
        <p:spPr bwMode="auto">
          <a:xfrm>
            <a:off x="204373" y="-225088"/>
            <a:ext cx="502633" cy="50263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110004020202020204"/>
            </a:endParaRPr>
          </a:p>
        </p:txBody>
      </p:sp>
      <p:sp>
        <p:nvSpPr>
          <p:cNvPr id="7" name="TextBox 6">
            <a:extLst>
              <a:ext uri="{FF2B5EF4-FFF2-40B4-BE49-F238E27FC236}">
                <a16:creationId xmlns:a16="http://schemas.microsoft.com/office/drawing/2014/main" id="{58953730-E91C-32C0-B73B-E09EA329D929}"/>
              </a:ext>
            </a:extLst>
          </p:cNvPr>
          <p:cNvSpPr txBox="1">
            <a:spLocks noChangeAspect="1"/>
          </p:cNvSpPr>
          <p:nvPr/>
        </p:nvSpPr>
        <p:spPr>
          <a:xfrm>
            <a:off x="13342475" y="464329"/>
            <a:ext cx="6759097" cy="3239974"/>
          </a:xfrm>
          <a:prstGeom prst="rect">
            <a:avLst/>
          </a:prstGeom>
          <a:noFill/>
          <a:ln w="6350">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67" b="1">
                <a:solidFill>
                  <a:prstClr val="black"/>
                </a:solidFill>
                <a:latin typeface="Arial"/>
                <a:cs typeface="Arial"/>
              </a:rPr>
              <a:t>Underlying causes:</a:t>
            </a:r>
            <a:endParaRPr lang="en-US" sz="1799">
              <a:solidFill>
                <a:prstClr val="black"/>
              </a:solidFill>
              <a:latin typeface="Aptos" panose="02110004020202020204"/>
            </a:endParaRPr>
          </a:p>
          <a:p>
            <a:pPr marL="281691" indent="-281691" defTabSz="914263">
              <a:buFont typeface="Arial" panose="020B0604020202020204" pitchFamily="34" charset="0"/>
              <a:buChar char="•"/>
            </a:pPr>
            <a:r>
              <a:rPr lang="en-GB" sz="1567">
                <a:solidFill>
                  <a:prstClr val="black"/>
                </a:solidFill>
                <a:latin typeface="Arial"/>
                <a:cs typeface="Arial"/>
              </a:rPr>
              <a:t>Ageing population with increasing frailty picture</a:t>
            </a:r>
            <a:endParaRPr lang="en-GB" sz="1600">
              <a:solidFill>
                <a:prstClr val="black"/>
              </a:solidFill>
              <a:latin typeface="Arial" panose="020B0604020202020204" pitchFamily="34" charset="0"/>
              <a:cs typeface="Arial" panose="020B0604020202020204" pitchFamily="34" charset="0"/>
            </a:endParaRPr>
          </a:p>
          <a:p>
            <a:pPr marL="281691" indent="-281691" defTabSz="914263">
              <a:buFont typeface="Arial" panose="020B0604020202020204" pitchFamily="34" charset="0"/>
              <a:buChar char="•"/>
            </a:pPr>
            <a:r>
              <a:rPr lang="en-GB" sz="1567">
                <a:solidFill>
                  <a:prstClr val="black"/>
                </a:solidFill>
                <a:latin typeface="Arial"/>
                <a:cs typeface="Arial"/>
              </a:rPr>
              <a:t>Increased demand on WAST and front door services</a:t>
            </a:r>
          </a:p>
          <a:p>
            <a:pPr marL="281691" indent="-281691" defTabSz="914263">
              <a:buFont typeface="Arial" panose="020B0604020202020204" pitchFamily="34" charset="0"/>
              <a:buChar char="•"/>
            </a:pPr>
            <a:r>
              <a:rPr lang="en-GB" sz="1567">
                <a:solidFill>
                  <a:prstClr val="black"/>
                </a:solidFill>
                <a:latin typeface="Arial"/>
                <a:cs typeface="Arial"/>
              </a:rPr>
              <a:t>Limited alternative WAST response to level 1 and level 2 falls regionally </a:t>
            </a:r>
          </a:p>
          <a:p>
            <a:pPr marL="281691" indent="-281691" defTabSz="914263">
              <a:buFont typeface="Arial" panose="020B0604020202020204" pitchFamily="34" charset="0"/>
              <a:buChar char="•"/>
            </a:pPr>
            <a:r>
              <a:rPr lang="en-GB" sz="1567">
                <a:solidFill>
                  <a:prstClr val="black"/>
                </a:solidFill>
                <a:latin typeface="Arial"/>
                <a:cs typeface="Arial"/>
              </a:rPr>
              <a:t>Inconsistent approach to falls advice in community/primary care</a:t>
            </a:r>
          </a:p>
          <a:p>
            <a:pPr marL="281691" indent="-281691" defTabSz="914263">
              <a:buFont typeface="Arial" panose="020B0604020202020204" pitchFamily="34" charset="0"/>
              <a:buChar char="•"/>
            </a:pPr>
            <a:r>
              <a:rPr lang="en-GB" sz="1567">
                <a:solidFill>
                  <a:prstClr val="black"/>
                </a:solidFill>
                <a:latin typeface="Arial"/>
                <a:cs typeface="Arial"/>
              </a:rPr>
              <a:t>Reduced access and provision of falls clinics across region</a:t>
            </a:r>
          </a:p>
          <a:p>
            <a:pPr marL="281691" indent="-281691" defTabSz="914263">
              <a:buFont typeface="Arial" panose="020B0604020202020204" pitchFamily="34" charset="0"/>
              <a:buChar char="•"/>
            </a:pPr>
            <a:r>
              <a:rPr lang="en-GB" sz="1567">
                <a:solidFill>
                  <a:prstClr val="black"/>
                </a:solidFill>
                <a:latin typeface="Arial"/>
                <a:cs typeface="Arial"/>
              </a:rPr>
              <a:t>Insufficient access to appropriate strength and balance exercise provision</a:t>
            </a:r>
          </a:p>
          <a:p>
            <a:pPr marL="281691" indent="-281691" defTabSz="914263">
              <a:buFont typeface="Arial" panose="020B0604020202020204" pitchFamily="34" charset="0"/>
              <a:buChar char="•"/>
            </a:pPr>
            <a:r>
              <a:rPr lang="en-GB" sz="1567">
                <a:solidFill>
                  <a:prstClr val="black"/>
                </a:solidFill>
                <a:latin typeface="Arial"/>
                <a:cs typeface="Arial"/>
              </a:rPr>
              <a:t>Some ward areas including AMU do not have an environment which enables safe monitoring of patients at risk of falls</a:t>
            </a:r>
          </a:p>
          <a:p>
            <a:pPr marL="281691" indent="-281691" defTabSz="914263">
              <a:buFont typeface="Arial" panose="020B0604020202020204" pitchFamily="34" charset="0"/>
              <a:buChar char="•"/>
            </a:pPr>
            <a:r>
              <a:rPr lang="en-GB" sz="1567">
                <a:solidFill>
                  <a:prstClr val="black"/>
                </a:solidFill>
                <a:latin typeface="Arial"/>
                <a:cs typeface="Arial"/>
              </a:rPr>
              <a:t>Risk assessment and care planning inconsistent and inaccurate in some areas of HB</a:t>
            </a:r>
          </a:p>
          <a:p>
            <a:pPr defTabSz="914263"/>
            <a:endParaRPr lang="en-GB" sz="1567">
              <a:solidFill>
                <a:prstClr val="black"/>
              </a:solidFill>
              <a:latin typeface="Arial"/>
              <a:cs typeface="Arial"/>
            </a:endParaRPr>
          </a:p>
          <a:p>
            <a:pPr marL="284833" indent="-284833" defTabSz="914263">
              <a:buFont typeface="Arial,Sans-Serif" panose="020B0604020202020204" pitchFamily="34" charset="0"/>
              <a:buChar char="•"/>
            </a:pPr>
            <a:endParaRPr lang="en-GB" sz="1567">
              <a:solidFill>
                <a:prstClr val="black"/>
              </a:solidFill>
              <a:latin typeface="Arial"/>
              <a:cs typeface="Arial"/>
            </a:endParaRPr>
          </a:p>
        </p:txBody>
      </p:sp>
      <p:sp>
        <p:nvSpPr>
          <p:cNvPr id="8" name="TextBox 7">
            <a:extLst>
              <a:ext uri="{FF2B5EF4-FFF2-40B4-BE49-F238E27FC236}">
                <a16:creationId xmlns:a16="http://schemas.microsoft.com/office/drawing/2014/main" id="{82E1485D-1CC9-3A76-D212-7CF68055290C}"/>
              </a:ext>
            </a:extLst>
          </p:cNvPr>
          <p:cNvSpPr txBox="1"/>
          <p:nvPr/>
        </p:nvSpPr>
        <p:spPr>
          <a:xfrm>
            <a:off x="16912785" y="3490"/>
            <a:ext cx="3198480" cy="464651"/>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marL="456570" lvl="1" defTabSz="914263"/>
            <a:r>
              <a:rPr lang="en-GB" sz="2309" b="1">
                <a:solidFill>
                  <a:prstClr val="white"/>
                </a:solidFill>
                <a:latin typeface="Arial"/>
                <a:cs typeface="Arial"/>
              </a:rPr>
              <a:t>December 2025</a:t>
            </a:r>
            <a:endParaRPr lang="en-GB" sz="2309">
              <a:solidFill>
                <a:prstClr val="white"/>
              </a:solidFill>
              <a:latin typeface="Arial" panose="020B0604020202020204" pitchFamily="34" charset="0"/>
              <a:cs typeface="Arial" panose="020B0604020202020204" pitchFamily="34" charset="0"/>
            </a:endParaRPr>
          </a:p>
        </p:txBody>
      </p:sp>
      <p:pic>
        <p:nvPicPr>
          <p:cNvPr id="4" name="Picture 3" descr="A close-up of a logo&#10;&#10;AI-generated content may be incorrect.">
            <a:extLst>
              <a:ext uri="{FF2B5EF4-FFF2-40B4-BE49-F238E27FC236}">
                <a16:creationId xmlns:a16="http://schemas.microsoft.com/office/drawing/2014/main" id="{6529BA95-B8FE-ABD7-327C-B91D36D43814}"/>
              </a:ext>
            </a:extLst>
          </p:cNvPr>
          <p:cNvPicPr>
            <a:picLocks noChangeAspect="1"/>
          </p:cNvPicPr>
          <p:nvPr/>
        </p:nvPicPr>
        <p:blipFill>
          <a:blip r:embed="rId3"/>
          <a:stretch>
            <a:fillRect/>
          </a:stretch>
        </p:blipFill>
        <p:spPr>
          <a:xfrm>
            <a:off x="15826968" y="9935863"/>
            <a:ext cx="4115347" cy="1256594"/>
          </a:xfrm>
          <a:prstGeom prst="rect">
            <a:avLst/>
          </a:prstGeom>
        </p:spPr>
      </p:pic>
      <p:sp>
        <p:nvSpPr>
          <p:cNvPr id="9" name="TextBox 8">
            <a:extLst>
              <a:ext uri="{FF2B5EF4-FFF2-40B4-BE49-F238E27FC236}">
                <a16:creationId xmlns:a16="http://schemas.microsoft.com/office/drawing/2014/main" id="{8B0482D5-25F6-3A67-293A-AD043D4C8452}"/>
              </a:ext>
            </a:extLst>
          </p:cNvPr>
          <p:cNvSpPr txBox="1"/>
          <p:nvPr/>
        </p:nvSpPr>
        <p:spPr>
          <a:xfrm>
            <a:off x="13354316" y="7042521"/>
            <a:ext cx="6747255" cy="2792218"/>
          </a:xfrm>
          <a:prstGeom prst="rect">
            <a:avLst/>
          </a:prstGeom>
          <a:noFill/>
          <a:ln>
            <a:solidFill>
              <a:schemeClr val="tx1"/>
            </a:solidFill>
          </a:ln>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567" b="1" dirty="0">
                <a:solidFill>
                  <a:prstClr val="black"/>
                </a:solidFill>
                <a:latin typeface="Arial"/>
                <a:cs typeface="Arial"/>
              </a:rPr>
              <a:t>What do we expect to see change?</a:t>
            </a:r>
          </a:p>
          <a:p>
            <a:pPr marL="282738" indent="-282738" defTabSz="1507937">
              <a:buFont typeface="Arial"/>
              <a:buChar char="•"/>
            </a:pPr>
            <a:r>
              <a:rPr lang="en-GB" sz="1567" dirty="0">
                <a:solidFill>
                  <a:prstClr val="black"/>
                </a:solidFill>
                <a:latin typeface="Arial"/>
                <a:cs typeface="Arial"/>
              </a:rPr>
              <a:t>Reduction in WAST call out from care homes following falls incident (goal – 30% reduction per site by March '26) - ON TRACKI</a:t>
            </a:r>
          </a:p>
          <a:p>
            <a:pPr marL="282738" indent="-282738" defTabSz="1507937">
              <a:buFont typeface="Arial"/>
              <a:buChar char="•"/>
            </a:pPr>
            <a:r>
              <a:rPr lang="en-GB" sz="1567" dirty="0">
                <a:solidFill>
                  <a:prstClr val="black"/>
                </a:solidFill>
                <a:latin typeface="Arial"/>
                <a:cs typeface="Arial"/>
              </a:rPr>
              <a:t>Falls rate not exceeding 5.0 (falls/1000beddays) over proceeding 12 months – ON TRACK</a:t>
            </a:r>
          </a:p>
          <a:p>
            <a:pPr marL="282738" indent="-282738" defTabSz="1507937">
              <a:buFont typeface="Arial"/>
              <a:buChar char="•"/>
            </a:pPr>
            <a:r>
              <a:rPr lang="en-GB" sz="1567" dirty="0">
                <a:solidFill>
                  <a:prstClr val="black"/>
                </a:solidFill>
                <a:latin typeface="Arial"/>
                <a:cs typeface="Arial"/>
              </a:rPr>
              <a:t>Reduction in conveyance to hospital via WAST for level 2 falls (WG target of 25% reduction) - OFF TRACK - initial data suggests minimal impact currently on level 2 falls however service evolving to offer enhanced response to patients in ED and OPAU to improve admission rates</a:t>
            </a:r>
          </a:p>
          <a:p>
            <a:pPr marL="282738" indent="-282738" defTabSz="1507937">
              <a:buFont typeface="Arial"/>
              <a:buChar char="•"/>
            </a:pPr>
            <a:endParaRPr lang="en-GB" sz="1484" dirty="0">
              <a:solidFill>
                <a:prstClr val="black"/>
              </a:solidFill>
              <a:latin typeface="Arial"/>
              <a:cs typeface="Arial"/>
            </a:endParaRPr>
          </a:p>
        </p:txBody>
      </p:sp>
      <p:pic>
        <p:nvPicPr>
          <p:cNvPr id="15" name="Picture 14" descr="All calls">
            <a:extLst>
              <a:ext uri="{FF2B5EF4-FFF2-40B4-BE49-F238E27FC236}">
                <a16:creationId xmlns:a16="http://schemas.microsoft.com/office/drawing/2014/main" id="{49B30683-A0FE-48F3-ACA7-B919C3E167F6}"/>
              </a:ext>
            </a:extLst>
          </p:cNvPr>
          <p:cNvPicPr>
            <a:picLocks noChangeAspect="1"/>
          </p:cNvPicPr>
          <p:nvPr/>
        </p:nvPicPr>
        <p:blipFill>
          <a:blip r:embed="rId4"/>
          <a:stretch>
            <a:fillRect/>
          </a:stretch>
        </p:blipFill>
        <p:spPr>
          <a:xfrm>
            <a:off x="115649" y="7451104"/>
            <a:ext cx="13169110" cy="3486002"/>
          </a:xfrm>
          <a:prstGeom prst="rect">
            <a:avLst/>
          </a:prstGeom>
        </p:spPr>
      </p:pic>
      <p:pic>
        <p:nvPicPr>
          <p:cNvPr id="10" name="Picture 9" descr="A graph with numbers and a line&#10;&#10;AI-generated content may be incorrect.">
            <a:extLst>
              <a:ext uri="{FF2B5EF4-FFF2-40B4-BE49-F238E27FC236}">
                <a16:creationId xmlns:a16="http://schemas.microsoft.com/office/drawing/2014/main" id="{2ED76AD6-C9F0-95C9-660B-0867CA11DC58}"/>
              </a:ext>
            </a:extLst>
          </p:cNvPr>
          <p:cNvPicPr>
            <a:picLocks noChangeAspect="1"/>
          </p:cNvPicPr>
          <p:nvPr/>
        </p:nvPicPr>
        <p:blipFill>
          <a:blip r:embed="rId5"/>
          <a:stretch>
            <a:fillRect/>
          </a:stretch>
        </p:blipFill>
        <p:spPr>
          <a:xfrm>
            <a:off x="-3938" y="3707558"/>
            <a:ext cx="6597122" cy="3475369"/>
          </a:xfrm>
          <a:prstGeom prst="rect">
            <a:avLst/>
          </a:prstGeom>
        </p:spPr>
      </p:pic>
      <p:pic>
        <p:nvPicPr>
          <p:cNvPr id="12" name="Picture 11" descr="A graph with numbers and lines&#10;&#10;AI-generated content may be incorrect.">
            <a:extLst>
              <a:ext uri="{FF2B5EF4-FFF2-40B4-BE49-F238E27FC236}">
                <a16:creationId xmlns:a16="http://schemas.microsoft.com/office/drawing/2014/main" id="{B506CB77-F83A-73D9-465A-C6CE0E2B40F5}"/>
              </a:ext>
            </a:extLst>
          </p:cNvPr>
          <p:cNvPicPr>
            <a:picLocks noChangeAspect="1"/>
          </p:cNvPicPr>
          <p:nvPr/>
        </p:nvPicPr>
        <p:blipFill>
          <a:blip r:embed="rId6"/>
          <a:stretch>
            <a:fillRect/>
          </a:stretch>
        </p:blipFill>
        <p:spPr>
          <a:xfrm>
            <a:off x="6803454" y="3709593"/>
            <a:ext cx="6291722" cy="3473334"/>
          </a:xfrm>
          <a:prstGeom prst="rect">
            <a:avLst/>
          </a:prstGeom>
        </p:spPr>
      </p:pic>
      <p:sp>
        <p:nvSpPr>
          <p:cNvPr id="5" name="TextBox 4">
            <a:extLst>
              <a:ext uri="{FF2B5EF4-FFF2-40B4-BE49-F238E27FC236}">
                <a16:creationId xmlns:a16="http://schemas.microsoft.com/office/drawing/2014/main" id="{2CB69C91-A16F-A9AA-1E30-8649781D0DDB}"/>
              </a:ext>
            </a:extLst>
          </p:cNvPr>
          <p:cNvSpPr txBox="1"/>
          <p:nvPr/>
        </p:nvSpPr>
        <p:spPr>
          <a:xfrm>
            <a:off x="10264804" y="3707083"/>
            <a:ext cx="2481375" cy="659839"/>
          </a:xfrm>
          <a:prstGeom prst="rect">
            <a:avLst/>
          </a:prstGeom>
          <a:noFill/>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649" dirty="0">
                <a:solidFill>
                  <a:prstClr val="black"/>
                </a:solidFill>
                <a:latin typeface="Aptos" panose="02110004020202020204"/>
              </a:rPr>
              <a:t>Cefn Coed Falls rates/1000 bed days</a:t>
            </a:r>
          </a:p>
        </p:txBody>
      </p:sp>
      <p:sp>
        <p:nvSpPr>
          <p:cNvPr id="13" name="TextBox 12">
            <a:extLst>
              <a:ext uri="{FF2B5EF4-FFF2-40B4-BE49-F238E27FC236}">
                <a16:creationId xmlns:a16="http://schemas.microsoft.com/office/drawing/2014/main" id="{82D9FADA-D1B4-CB9F-42C0-4E2D32B922F2}"/>
              </a:ext>
            </a:extLst>
          </p:cNvPr>
          <p:cNvSpPr txBox="1"/>
          <p:nvPr/>
        </p:nvSpPr>
        <p:spPr>
          <a:xfrm>
            <a:off x="4186175" y="3726859"/>
            <a:ext cx="2408318" cy="406052"/>
          </a:xfrm>
          <a:prstGeom prst="rect">
            <a:avLst/>
          </a:prstGeom>
          <a:noFill/>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649" dirty="0">
                <a:solidFill>
                  <a:prstClr val="black"/>
                </a:solidFill>
                <a:latin typeface="Aptos" panose="02110004020202020204"/>
              </a:rPr>
              <a:t>HB wide falls incident</a:t>
            </a:r>
          </a:p>
        </p:txBody>
      </p:sp>
    </p:spTree>
    <p:extLst>
      <p:ext uri="{BB962C8B-B14F-4D97-AF65-F5344CB8AC3E}">
        <p14:creationId xmlns:p14="http://schemas.microsoft.com/office/powerpoint/2010/main" val="22043628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135A8-C6F3-184F-3121-EBE3C24F444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84E1B93-AA72-B54B-0FD2-E75CD1F2EE4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677A5C9-9374-9D6C-176C-43381AF956EF}"/>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37</a:t>
            </a:fld>
            <a:endParaRPr lang="en-GB"/>
          </a:p>
        </p:txBody>
      </p:sp>
      <p:sp>
        <p:nvSpPr>
          <p:cNvPr id="3" name="TextBox 2">
            <a:extLst>
              <a:ext uri="{FF2B5EF4-FFF2-40B4-BE49-F238E27FC236}">
                <a16:creationId xmlns:a16="http://schemas.microsoft.com/office/drawing/2014/main" id="{584B39D5-BEBA-3A00-C491-795C2C3F0E6C}"/>
              </a:ext>
            </a:extLst>
          </p:cNvPr>
          <p:cNvSpPr txBox="1"/>
          <p:nvPr/>
        </p:nvSpPr>
        <p:spPr>
          <a:xfrm>
            <a:off x="0" y="0"/>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Patient Experience &amp; Concerns</a:t>
            </a:r>
          </a:p>
        </p:txBody>
      </p:sp>
      <p:cxnSp>
        <p:nvCxnSpPr>
          <p:cNvPr id="12" name="Straight Connector 11">
            <a:extLst>
              <a:ext uri="{FF2B5EF4-FFF2-40B4-BE49-F238E27FC236}">
                <a16:creationId xmlns:a16="http://schemas.microsoft.com/office/drawing/2014/main" id="{C89215BB-38AB-63EF-B33D-9643A160852E}"/>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A1974E4-BBE3-03D9-E5E6-1C1AF8EAF797}"/>
              </a:ext>
            </a:extLst>
          </p:cNvPr>
          <p:cNvSpPr txBox="1"/>
          <p:nvPr/>
        </p:nvSpPr>
        <p:spPr>
          <a:xfrm>
            <a:off x="261144" y="9652280"/>
            <a:ext cx="19583400" cy="184941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endParaRPr lang="en-GB" b="1" dirty="0">
              <a:latin typeface="Verdana" panose="020B0604030504040204" pitchFamily="34" charset="0"/>
              <a:ea typeface="Verdana" panose="020B0604030504040204" pitchFamily="34" charset="0"/>
            </a:endParaRP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a:t>
            </a:r>
            <a:r>
              <a:rPr lang="en-GB" dirty="0">
                <a:latin typeface="Verdana" panose="020B0604030504040204" pitchFamily="34" charset="0"/>
                <a:ea typeface="Calibri" panose="020F0502020204030204" pitchFamily="34" charset="0"/>
                <a:cs typeface="Arial" panose="020B0604020202020204" pitchFamily="34" charset="0"/>
              </a:rPr>
              <a:t>5,070</a:t>
            </a:r>
            <a:r>
              <a:rPr lang="en-GB" sz="1800" dirty="0">
                <a:effectLst/>
                <a:latin typeface="Verdana" panose="020B0604030504040204" pitchFamily="34" charset="0"/>
                <a:ea typeface="Calibri" panose="020F0502020204030204" pitchFamily="34" charset="0"/>
                <a:cs typeface="Arial" panose="020B0604020202020204" pitchFamily="34" charset="0"/>
              </a:rPr>
              <a:t> friends and family surveys completed in December 2025 which is a reduction on the previous month where 5,565 surveys were completed.</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Of those surveys completed, the 92% of patients would highly recommend the services they received.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224 concerns received in October 2025, and 54% of those concerns had responses sent within 30 days in October. </a:t>
            </a:r>
          </a:p>
          <a:p>
            <a:pPr marL="342900" lvl="0" indent="-342900" algn="just">
              <a:lnSpc>
                <a:spcPct val="107000"/>
              </a:lnSpc>
              <a:spcAft>
                <a:spcPts val="800"/>
              </a:spcAft>
              <a:buFont typeface="Symbol" panose="05050102010706020507" pitchFamily="18" charset="2"/>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8D8DFBC4-3278-BBA0-7805-4843258E19DB}"/>
              </a:ext>
            </a:extLst>
          </p:cNvPr>
          <p:cNvPicPr>
            <a:picLocks noChangeAspect="1"/>
          </p:cNvPicPr>
          <p:nvPr/>
        </p:nvPicPr>
        <p:blipFill>
          <a:blip r:embed="rId3"/>
          <a:stretch>
            <a:fillRect/>
          </a:stretch>
        </p:blipFill>
        <p:spPr>
          <a:xfrm>
            <a:off x="2473700" y="908675"/>
            <a:ext cx="7577716" cy="3872813"/>
          </a:xfrm>
          <a:prstGeom prst="rect">
            <a:avLst/>
          </a:prstGeom>
        </p:spPr>
      </p:pic>
      <p:pic>
        <p:nvPicPr>
          <p:cNvPr id="10" name="Picture 9">
            <a:extLst>
              <a:ext uri="{FF2B5EF4-FFF2-40B4-BE49-F238E27FC236}">
                <a16:creationId xmlns:a16="http://schemas.microsoft.com/office/drawing/2014/main" id="{4EDAD8DC-D3B7-A979-5235-4F6604DCA2B4}"/>
              </a:ext>
            </a:extLst>
          </p:cNvPr>
          <p:cNvPicPr>
            <a:picLocks noChangeAspect="1"/>
          </p:cNvPicPr>
          <p:nvPr/>
        </p:nvPicPr>
        <p:blipFill>
          <a:blip r:embed="rId4"/>
          <a:stretch>
            <a:fillRect/>
          </a:stretch>
        </p:blipFill>
        <p:spPr>
          <a:xfrm>
            <a:off x="10976575" y="908675"/>
            <a:ext cx="6614512" cy="3872813"/>
          </a:xfrm>
          <a:prstGeom prst="rect">
            <a:avLst/>
          </a:prstGeom>
        </p:spPr>
      </p:pic>
      <p:pic>
        <p:nvPicPr>
          <p:cNvPr id="15" name="Picture 14">
            <a:extLst>
              <a:ext uri="{FF2B5EF4-FFF2-40B4-BE49-F238E27FC236}">
                <a16:creationId xmlns:a16="http://schemas.microsoft.com/office/drawing/2014/main" id="{B88A81FB-E08E-1A9C-286C-F1E1978ABC50}"/>
              </a:ext>
            </a:extLst>
          </p:cNvPr>
          <p:cNvPicPr>
            <a:picLocks noChangeAspect="1"/>
          </p:cNvPicPr>
          <p:nvPr/>
        </p:nvPicPr>
        <p:blipFill>
          <a:blip r:embed="rId5"/>
          <a:stretch>
            <a:fillRect/>
          </a:stretch>
        </p:blipFill>
        <p:spPr>
          <a:xfrm>
            <a:off x="2737644" y="5426075"/>
            <a:ext cx="7313772" cy="3604187"/>
          </a:xfrm>
          <a:prstGeom prst="rect">
            <a:avLst/>
          </a:prstGeom>
        </p:spPr>
      </p:pic>
      <p:pic>
        <p:nvPicPr>
          <p:cNvPr id="18" name="Picture 17">
            <a:extLst>
              <a:ext uri="{FF2B5EF4-FFF2-40B4-BE49-F238E27FC236}">
                <a16:creationId xmlns:a16="http://schemas.microsoft.com/office/drawing/2014/main" id="{55F37EDA-C72B-5271-B782-7BEF4C1224C0}"/>
              </a:ext>
            </a:extLst>
          </p:cNvPr>
          <p:cNvPicPr>
            <a:picLocks noChangeAspect="1"/>
          </p:cNvPicPr>
          <p:nvPr/>
        </p:nvPicPr>
        <p:blipFill>
          <a:blip r:embed="rId6"/>
          <a:stretch>
            <a:fillRect/>
          </a:stretch>
        </p:blipFill>
        <p:spPr>
          <a:xfrm>
            <a:off x="10978195" y="5363810"/>
            <a:ext cx="6612892" cy="3604185"/>
          </a:xfrm>
          <a:prstGeom prst="rect">
            <a:avLst/>
          </a:prstGeom>
        </p:spPr>
      </p:pic>
    </p:spTree>
    <p:extLst>
      <p:ext uri="{BB962C8B-B14F-4D97-AF65-F5344CB8AC3E}">
        <p14:creationId xmlns:p14="http://schemas.microsoft.com/office/powerpoint/2010/main" val="33934533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16247330" y="10112093"/>
            <a:ext cx="3690672" cy="1141755"/>
          </a:xfrm>
          <a:prstGeom prst="rect">
            <a:avLst/>
          </a:prstGeom>
        </p:spPr>
      </p:pic>
      <p:sp>
        <p:nvSpPr>
          <p:cNvPr id="2" name="Rectangle 1"/>
          <p:cNvSpPr/>
          <p:nvPr/>
        </p:nvSpPr>
        <p:spPr>
          <a:xfrm>
            <a:off x="195073" y="359739"/>
            <a:ext cx="8247771" cy="701410"/>
          </a:xfrm>
          <a:prstGeom prst="rect">
            <a:avLst/>
          </a:prstGeom>
        </p:spPr>
        <p:txBody>
          <a:bodyPr wrap="none">
            <a:spAutoFit/>
          </a:bodyPr>
          <a:lstStyle/>
          <a:p>
            <a:pPr defTabSz="914413">
              <a:defRPr/>
            </a:pPr>
            <a:r>
              <a:rPr lang="en-GB" sz="3958" b="1">
                <a:solidFill>
                  <a:srgbClr val="7030A0"/>
                </a:solidFill>
                <a:latin typeface="Arial Black" panose="020B0A04020102020204" pitchFamily="34" charset="0"/>
              </a:rPr>
              <a:t>Complaints – December 2025</a:t>
            </a:r>
            <a:endParaRPr lang="en-GB" sz="3958">
              <a:solidFill>
                <a:srgbClr val="9E4ECA"/>
              </a:solidFill>
              <a:latin typeface="Calibri"/>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69692" y="1147085"/>
            <a:ext cx="5266163" cy="8471422"/>
          </a:xfrm>
          <a:prstGeom prst="rect">
            <a:avLst/>
          </a:prstGeom>
          <a:noFill/>
        </p:spPr>
        <p:txBody>
          <a:bodyPr wrap="square">
            <a:spAutoFit/>
          </a:bodyPr>
          <a:lstStyle/>
          <a:p>
            <a:pPr defTabSz="1075350">
              <a:defRPr/>
            </a:pPr>
            <a:r>
              <a:rPr lang="en-GB" sz="1600" b="1" dirty="0">
                <a:solidFill>
                  <a:prstClr val="black"/>
                </a:solidFill>
                <a:latin typeface="Arial" panose="020B060402020202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600" dirty="0">
                <a:solidFill>
                  <a:prstClr val="black"/>
                </a:solidFill>
                <a:latin typeface="Arial" panose="020B0604020202020204" pitchFamily="34" charset="0"/>
                <a:cs typeface="Arial" panose="020B0604020202020204" pitchFamily="34" charset="0"/>
              </a:rPr>
              <a:t>Graph 1 – is indicating that a number of complaints are not compliant with the 30 working day target for responding to formal complaints in line with the Putting Things Right Guidance.</a:t>
            </a:r>
          </a:p>
          <a:p>
            <a:pPr marL="282738" indent="-282738" algn="just" defTabSz="1075350">
              <a:buFont typeface="Arial" panose="020B0604020202020204" pitchFamily="34" charset="0"/>
              <a:buChar char="•"/>
              <a:defRPr/>
            </a:pPr>
            <a:r>
              <a:rPr lang="en-GB" sz="1600" dirty="0">
                <a:solidFill>
                  <a:prstClr val="black"/>
                </a:solidFill>
                <a:latin typeface="Arial" panose="020B0604020202020204" pitchFamily="34" charset="0"/>
                <a:cs typeface="Arial" panose="020B0604020202020204" pitchFamily="34" charset="0"/>
              </a:rPr>
              <a:t>Graph 2 – 162 new formal complaints in December which is a decrease compared to 170  in November.</a:t>
            </a:r>
          </a:p>
          <a:p>
            <a:pPr marL="282738" indent="-282738" algn="just" defTabSz="1075350">
              <a:buFont typeface="Arial" panose="020B0604020202020204" pitchFamily="34" charset="0"/>
              <a:buChar char="•"/>
              <a:defRPr/>
            </a:pPr>
            <a:r>
              <a:rPr lang="en-GB" sz="1600" dirty="0">
                <a:solidFill>
                  <a:prstClr val="black"/>
                </a:solidFill>
                <a:latin typeface="Arial" panose="020B0604020202020204" pitchFamily="34" charset="0"/>
                <a:cs typeface="Arial" panose="020B0604020202020204" pitchFamily="34" charset="0"/>
              </a:rPr>
              <a:t>Graph 3 - The average number of days taken to close a formal complaint has decreased by 4 working days compared to the previous month. Average days for October being 29 days which is within the Welsh Government target of 30 working days.</a:t>
            </a:r>
          </a:p>
          <a:p>
            <a:pPr marL="282738" indent="-282738" algn="just" defTabSz="1075350">
              <a:buFont typeface="Arial" panose="020B0604020202020204" pitchFamily="34" charset="0"/>
              <a:buChar char="•"/>
              <a:defRPr/>
            </a:pPr>
            <a:r>
              <a:rPr lang="en-GB" sz="1600" dirty="0">
                <a:solidFill>
                  <a:prstClr val="black"/>
                </a:solidFill>
                <a:latin typeface="Arial" panose="020B0604020202020204" pitchFamily="34" charset="0"/>
                <a:cs typeface="Arial" panose="020B0604020202020204" pitchFamily="34" charset="0"/>
              </a:rPr>
              <a:t>Graph 4 - The number of overdue formal complaints is increasing bi-weekly. As of the 30</a:t>
            </a:r>
            <a:r>
              <a:rPr lang="en-GB" sz="1600" baseline="30000" dirty="0">
                <a:solidFill>
                  <a:prstClr val="black"/>
                </a:solidFill>
                <a:latin typeface="Arial" panose="020B0604020202020204" pitchFamily="34" charset="0"/>
                <a:cs typeface="Arial" panose="020B0604020202020204" pitchFamily="34" charset="0"/>
              </a:rPr>
              <a:t>th</a:t>
            </a:r>
            <a:r>
              <a:rPr lang="en-GB" sz="1600" dirty="0">
                <a:solidFill>
                  <a:prstClr val="black"/>
                </a:solidFill>
                <a:latin typeface="Arial" panose="020B0604020202020204" pitchFamily="34" charset="0"/>
                <a:cs typeface="Arial" panose="020B0604020202020204" pitchFamily="34" charset="0"/>
              </a:rPr>
              <a:t> December, 330 formal complaints were overdue</a:t>
            </a:r>
            <a:endParaRPr lang="en-GB" sz="1600" b="1" dirty="0">
              <a:solidFill>
                <a:prstClr val="black"/>
              </a:solidFill>
              <a:latin typeface="Arial" panose="020B0604020202020204" pitchFamily="34" charset="0"/>
              <a:cs typeface="Arial" panose="020B0604020202020204" pitchFamily="34" charset="0"/>
            </a:endParaRPr>
          </a:p>
          <a:p>
            <a:pPr algn="just" defTabSz="1075350">
              <a:defRPr/>
            </a:pPr>
            <a:r>
              <a:rPr lang="en-GB" sz="1600" b="1" dirty="0">
                <a:solidFill>
                  <a:prstClr val="black"/>
                </a:solidFill>
                <a:latin typeface="Arial" panose="020B060402020202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600" dirty="0">
                <a:solidFill>
                  <a:prstClr val="black"/>
                </a:solidFill>
                <a:latin typeface="Arial" panose="020B0604020202020204" pitchFamily="34" charset="0"/>
                <a:cs typeface="Arial" panose="020B0604020202020204" pitchFamily="34" charset="0"/>
              </a:rPr>
              <a:t>Bi-weekly report run on all overdue complaints which is sent to each Service Groups requesting updates.</a:t>
            </a:r>
          </a:p>
          <a:p>
            <a:pPr marL="282738" indent="-282738" algn="just" defTabSz="1075350">
              <a:buFont typeface="Arial" panose="020B0604020202020204" pitchFamily="34" charset="0"/>
              <a:buChar char="•"/>
              <a:defRPr/>
            </a:pPr>
            <a:r>
              <a:rPr lang="en-GB" sz="1600" dirty="0">
                <a:solidFill>
                  <a:prstClr val="black"/>
                </a:solidFill>
                <a:latin typeface="Arial" panose="020B0604020202020204" pitchFamily="34" charset="0"/>
                <a:cs typeface="Arial" panose="020B0604020202020204" pitchFamily="34" charset="0"/>
              </a:rPr>
              <a:t>Bi-weekly drop-in sessions where complaint handlers can join to discuss any issues.</a:t>
            </a:r>
          </a:p>
          <a:p>
            <a:pPr marL="282738" indent="-282738" algn="just" defTabSz="1075350">
              <a:buFont typeface="Arial" panose="020B0604020202020204" pitchFamily="34" charset="0"/>
              <a:buChar char="•"/>
              <a:defRPr/>
            </a:pPr>
            <a:r>
              <a:rPr lang="en-GB" sz="1600" dirty="0">
                <a:solidFill>
                  <a:prstClr val="black"/>
                </a:solidFill>
                <a:latin typeface="Arial" panose="020B0604020202020204" pitchFamily="34" charset="0"/>
                <a:cs typeface="Arial" panose="020B0604020202020204" pitchFamily="34" charset="0"/>
              </a:rPr>
              <a:t>Bi-weekly meetings with Service Groups to discuss open complaints and Ombudsman cases.</a:t>
            </a:r>
          </a:p>
          <a:p>
            <a:pPr marL="282738" indent="-282738" algn="just" defTabSz="1075350">
              <a:buFont typeface="Arial" panose="020B0604020202020204" pitchFamily="34" charset="0"/>
              <a:buChar char="•"/>
              <a:defRPr/>
            </a:pPr>
            <a:r>
              <a:rPr lang="en-GB" sz="1600" dirty="0">
                <a:solidFill>
                  <a:prstClr val="black"/>
                </a:solidFill>
                <a:latin typeface="Arial" panose="020B0604020202020204" pitchFamily="34" charset="0"/>
                <a:cs typeface="Arial" panose="020B0604020202020204" pitchFamily="34" charset="0"/>
              </a:rPr>
              <a:t>Test to Change in SNPT to trial new way of managing complaints and trying to resolve early on.</a:t>
            </a:r>
          </a:p>
          <a:p>
            <a:pPr algn="just" defTabSz="1075350">
              <a:defRPr/>
            </a:pPr>
            <a:endParaRPr lang="en-GB" sz="1600" b="1" dirty="0">
              <a:solidFill>
                <a:prstClr val="black"/>
              </a:solidFill>
              <a:latin typeface="Arial" panose="020B0604020202020204" pitchFamily="34" charset="0"/>
              <a:cs typeface="Arial" panose="020B0604020202020204" pitchFamily="34" charset="0"/>
            </a:endParaRPr>
          </a:p>
          <a:p>
            <a:pPr algn="just" defTabSz="1075350">
              <a:defRPr/>
            </a:pPr>
            <a:r>
              <a:rPr lang="en-GB" sz="1600" b="1" dirty="0">
                <a:solidFill>
                  <a:prstClr val="black"/>
                </a:solidFill>
                <a:latin typeface="Arial" panose="020B0604020202020204" pitchFamily="34" charset="0"/>
                <a:cs typeface="Arial" panose="020B0604020202020204" pitchFamily="34" charset="0"/>
              </a:rPr>
              <a:t>What do we expect to see change and when?</a:t>
            </a:r>
          </a:p>
          <a:p>
            <a:pPr marL="282738" indent="-282738" algn="just" defTabSz="1075350">
              <a:buFont typeface="Arial" panose="020B0604020202020204" pitchFamily="34" charset="0"/>
              <a:buChar char="•"/>
              <a:defRPr/>
            </a:pPr>
            <a:r>
              <a:rPr lang="en-GB" sz="1600" dirty="0">
                <a:solidFill>
                  <a:prstClr val="black"/>
                </a:solidFill>
                <a:latin typeface="Arial" panose="020B0604020202020204" pitchFamily="34" charset="0"/>
                <a:cs typeface="Arial" panose="020B0604020202020204" pitchFamily="34" charset="0"/>
              </a:rPr>
              <a:t>Reduction in the overdue complaints by January 2026, in readiness for the new Putting Things Right Guidance being introduced in April 2026.</a:t>
            </a:r>
          </a:p>
          <a:p>
            <a:pPr marL="282738" indent="-282738" algn="just" defTabSz="1075350">
              <a:buFont typeface="Arial" panose="020B0604020202020204" pitchFamily="34" charset="0"/>
              <a:buChar char="•"/>
              <a:defRPr/>
            </a:pPr>
            <a:r>
              <a:rPr lang="en-GB" sz="1600" dirty="0">
                <a:solidFill>
                  <a:prstClr val="black"/>
                </a:solidFill>
                <a:latin typeface="Arial" panose="020B0604020202020204" pitchFamily="34" charset="0"/>
                <a:cs typeface="Arial" panose="020B0604020202020204" pitchFamily="34" charset="0"/>
              </a:rPr>
              <a:t>Early engagement with the complainant combined with listening meetings which will support an empathetic and compassionate handling of the complaint.</a:t>
            </a:r>
          </a:p>
          <a:p>
            <a:pPr algn="just" defTabSz="1075350">
              <a:defRPr/>
            </a:pPr>
            <a:endParaRPr lang="en-GB" sz="1649" b="1" dirty="0">
              <a:solidFill>
                <a:prstClr val="black"/>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FAAE5C29-7FB9-2613-140B-5E8C76186011}"/>
              </a:ext>
            </a:extLst>
          </p:cNvPr>
          <p:cNvSpPr txBox="1"/>
          <p:nvPr/>
        </p:nvSpPr>
        <p:spPr>
          <a:xfrm>
            <a:off x="375444" y="10117084"/>
            <a:ext cx="16656048" cy="396904"/>
          </a:xfrm>
          <a:prstGeom prst="rect">
            <a:avLst/>
          </a:prstGeom>
          <a:noFill/>
        </p:spPr>
        <p:txBody>
          <a:bodyPr wrap="square" rtlCol="0">
            <a:spAutoFit/>
          </a:bodyPr>
          <a:lstStyle/>
          <a:p>
            <a:pPr algn="just" defTabSz="1507937"/>
            <a:r>
              <a:rPr lang="en-GB" sz="1979" b="1" dirty="0">
                <a:solidFill>
                  <a:prstClr val="black"/>
                </a:solidFill>
                <a:latin typeface="Aptos" panose="02110004020202020204"/>
              </a:rPr>
              <a:t>**Please note two graphs only go up as far as October, this is due to the 30 working days for complaints received in Nov/Dec not being up yet</a:t>
            </a:r>
          </a:p>
        </p:txBody>
      </p:sp>
      <p:graphicFrame>
        <p:nvGraphicFramePr>
          <p:cNvPr id="10" name="Chart 9">
            <a:extLst>
              <a:ext uri="{FF2B5EF4-FFF2-40B4-BE49-F238E27FC236}">
                <a16:creationId xmlns:a16="http://schemas.microsoft.com/office/drawing/2014/main" id="{9E327431-7F93-2815-DC76-8A1E05153323}"/>
              </a:ext>
            </a:extLst>
          </p:cNvPr>
          <p:cNvGraphicFramePr>
            <a:graphicFrameLocks/>
          </p:cNvGraphicFramePr>
          <p:nvPr>
            <p:extLst>
              <p:ext uri="{D42A27DB-BD31-4B8C-83A1-F6EECF244321}">
                <p14:modId xmlns:p14="http://schemas.microsoft.com/office/powerpoint/2010/main" val="1813370740"/>
              </p:ext>
            </p:extLst>
          </p:nvPr>
        </p:nvGraphicFramePr>
        <p:xfrm>
          <a:off x="5672786" y="1175488"/>
          <a:ext cx="6995905" cy="393260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a:extLst>
              <a:ext uri="{FF2B5EF4-FFF2-40B4-BE49-F238E27FC236}">
                <a16:creationId xmlns:a16="http://schemas.microsoft.com/office/drawing/2014/main" id="{67BE243A-4806-13D7-6CE9-90E709DD6179}"/>
              </a:ext>
            </a:extLst>
          </p:cNvPr>
          <p:cNvGraphicFramePr>
            <a:graphicFrameLocks/>
          </p:cNvGraphicFramePr>
          <p:nvPr>
            <p:extLst>
              <p:ext uri="{D42A27DB-BD31-4B8C-83A1-F6EECF244321}">
                <p14:modId xmlns:p14="http://schemas.microsoft.com/office/powerpoint/2010/main" val="1428140820"/>
              </p:ext>
            </p:extLst>
          </p:nvPr>
        </p:nvGraphicFramePr>
        <p:xfrm>
          <a:off x="12970794" y="1175488"/>
          <a:ext cx="6794777" cy="362652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Chart 12">
            <a:extLst>
              <a:ext uri="{FF2B5EF4-FFF2-40B4-BE49-F238E27FC236}">
                <a16:creationId xmlns:a16="http://schemas.microsoft.com/office/drawing/2014/main" id="{02B341D2-2FC7-0416-B3F3-8C876150248A}"/>
              </a:ext>
            </a:extLst>
          </p:cNvPr>
          <p:cNvGraphicFramePr>
            <a:graphicFrameLocks/>
          </p:cNvGraphicFramePr>
          <p:nvPr>
            <p:extLst>
              <p:ext uri="{D42A27DB-BD31-4B8C-83A1-F6EECF244321}">
                <p14:modId xmlns:p14="http://schemas.microsoft.com/office/powerpoint/2010/main" val="3052547541"/>
              </p:ext>
            </p:extLst>
          </p:nvPr>
        </p:nvGraphicFramePr>
        <p:xfrm>
          <a:off x="12954579" y="5324611"/>
          <a:ext cx="7005686" cy="404626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Chart 13">
            <a:extLst>
              <a:ext uri="{FF2B5EF4-FFF2-40B4-BE49-F238E27FC236}">
                <a16:creationId xmlns:a16="http://schemas.microsoft.com/office/drawing/2014/main" id="{A088AB4D-D584-88A6-0E5A-1868E5C57FF1}"/>
              </a:ext>
            </a:extLst>
          </p:cNvPr>
          <p:cNvGraphicFramePr>
            <a:graphicFrameLocks/>
          </p:cNvGraphicFramePr>
          <p:nvPr>
            <p:extLst>
              <p:ext uri="{D42A27DB-BD31-4B8C-83A1-F6EECF244321}">
                <p14:modId xmlns:p14="http://schemas.microsoft.com/office/powerpoint/2010/main" val="3338012392"/>
              </p:ext>
            </p:extLst>
          </p:nvPr>
        </p:nvGraphicFramePr>
        <p:xfrm>
          <a:off x="5672786" y="5211060"/>
          <a:ext cx="7281793" cy="41661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3294340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3"/>
          <a:stretch>
            <a:fillRect/>
          </a:stretch>
        </p:blipFill>
        <p:spPr>
          <a:xfrm>
            <a:off x="16247330" y="10470801"/>
            <a:ext cx="3690672" cy="783046"/>
          </a:xfrm>
          <a:prstGeom prst="rect">
            <a:avLst/>
          </a:prstGeom>
        </p:spPr>
      </p:pic>
      <p:sp>
        <p:nvSpPr>
          <p:cNvPr id="2" name="Rectangle 1"/>
          <p:cNvSpPr/>
          <p:nvPr/>
        </p:nvSpPr>
        <p:spPr>
          <a:xfrm>
            <a:off x="195072" y="359739"/>
            <a:ext cx="10404130" cy="701410"/>
          </a:xfrm>
          <a:prstGeom prst="rect">
            <a:avLst/>
          </a:prstGeom>
        </p:spPr>
        <p:txBody>
          <a:bodyPr wrap="none">
            <a:spAutoFit/>
          </a:bodyPr>
          <a:lstStyle/>
          <a:p>
            <a:pPr defTabSz="914413">
              <a:defRPr/>
            </a:pPr>
            <a:r>
              <a:rPr lang="en-GB" sz="3958" b="1">
                <a:solidFill>
                  <a:srgbClr val="7030A0"/>
                </a:solidFill>
                <a:latin typeface="Arial Black" panose="020B0A04020102020204" pitchFamily="34" charset="0"/>
              </a:rPr>
              <a:t>Patient Experience – December 2025</a:t>
            </a:r>
            <a:endParaRPr lang="en-GB" sz="3958">
              <a:solidFill>
                <a:srgbClr val="9E4ECA"/>
              </a:solidFill>
              <a:latin typeface="Calibri"/>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848409"/>
            <a:ext cx="18561049" cy="7921067"/>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69693" y="1147085"/>
            <a:ext cx="4990585" cy="8733866"/>
          </a:xfrm>
          <a:prstGeom prst="rect">
            <a:avLst/>
          </a:prstGeom>
          <a:noFill/>
        </p:spPr>
        <p:txBody>
          <a:bodyPr wrap="square">
            <a:spAutoFit/>
          </a:bodyPr>
          <a:lstStyle/>
          <a:p>
            <a:pPr defTabSz="1075350">
              <a:defRPr/>
            </a:pPr>
            <a:r>
              <a:rPr lang="en-GB" sz="1649" b="1">
                <a:solidFill>
                  <a:prstClr val="black"/>
                </a:solidFill>
                <a:latin typeface="Arial" panose="020B060402020202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Graph 1 – Illustrates that Swansea Bay UHB’s overall score consistently exceeds the benchmark of 85%, maintaining a performance of 90% or higher.</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Graph 2 – Displays the overall satisfaction scores across the different Service Groups.</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Graph 3 – Highlights wards/clinics achieving scores above 100%, based on more than 25 responses.. </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Graph 4 – Identifies the wards/clinics with the lowest satisfaction percentages.</a:t>
            </a:r>
          </a:p>
          <a:p>
            <a:pPr algn="just" defTabSz="1075350">
              <a:defRPr/>
            </a:pPr>
            <a:endParaRPr lang="en-GB" sz="1649" b="1">
              <a:solidFill>
                <a:prstClr val="black"/>
              </a:solidFill>
              <a:latin typeface="Arial" panose="020B0604020202020204" pitchFamily="34" charset="0"/>
              <a:cs typeface="Arial" panose="020B0604020202020204" pitchFamily="34" charset="0"/>
            </a:endParaRPr>
          </a:p>
          <a:p>
            <a:pPr algn="just" defTabSz="1075350">
              <a:defRPr/>
            </a:pPr>
            <a:r>
              <a:rPr lang="en-GB" sz="1649" b="1">
                <a:solidFill>
                  <a:prstClr val="black"/>
                </a:solidFill>
                <a:latin typeface="Arial" panose="020B060402020202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The system generates weekly feedback summaries for Service Group Leads, enabling timely action on low scores and recognition of positive feedback and comments. </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Ongoing drop-in feedback sessions are held to support teams in using Civica effectively and managing their feedback constructively.</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For alerts flagged as very poor or poor, the Action Manager is triggered. This tool tracks the progress and resolution of issues within Civica, managed by the PALS and Quality &amp; Safety departments.</a:t>
            </a:r>
          </a:p>
          <a:p>
            <a:pPr marL="282738" indent="-282738" algn="just" defTabSz="1075350">
              <a:buFont typeface="Arial" panose="020B0604020202020204" pitchFamily="34" charset="0"/>
              <a:buChar char="•"/>
              <a:defRPr/>
            </a:pPr>
            <a:endParaRPr lang="en-GB" sz="1732">
              <a:solidFill>
                <a:prstClr val="black"/>
              </a:solidFill>
              <a:latin typeface="Arial" panose="020B0604020202020204" pitchFamily="34" charset="0"/>
              <a:cs typeface="Arial" panose="020B0604020202020204" pitchFamily="34" charset="0"/>
            </a:endParaRPr>
          </a:p>
          <a:p>
            <a:pPr algn="just" defTabSz="1075350">
              <a:defRPr/>
            </a:pPr>
            <a:r>
              <a:rPr lang="en-GB" sz="1649" b="1">
                <a:solidFill>
                  <a:prstClr val="black"/>
                </a:solidFill>
                <a:latin typeface="Arial" panose="020B0604020202020204" pitchFamily="34" charset="0"/>
                <a:cs typeface="Arial" panose="020B0604020202020204" pitchFamily="34" charset="0"/>
              </a:rPr>
              <a:t>What do we expect to see change and when?</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We expect departments to take ownership of their low scores and implement improvements based on the feedback provided. Our role is to ensure timely alerts and supply weekly comment reports to support this process. </a:t>
            </a:r>
          </a:p>
          <a:p>
            <a:pPr algn="just" defTabSz="1075350">
              <a:defRPr/>
            </a:pPr>
            <a:endParaRPr lang="en-GB" sz="1649">
              <a:solidFill>
                <a:prstClr val="black"/>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F0DCFA83-9B42-CA52-B710-26F5CC3A4BEC}"/>
              </a:ext>
            </a:extLst>
          </p:cNvPr>
          <p:cNvSpPr txBox="1"/>
          <p:nvPr/>
        </p:nvSpPr>
        <p:spPr>
          <a:xfrm>
            <a:off x="5322357" y="1063913"/>
            <a:ext cx="1947222" cy="346120"/>
          </a:xfrm>
          <a:prstGeom prst="rect">
            <a:avLst/>
          </a:prstGeom>
          <a:noFill/>
        </p:spPr>
        <p:txBody>
          <a:bodyPr wrap="square" rtlCol="0">
            <a:spAutoFit/>
          </a:bodyPr>
          <a:lstStyle/>
          <a:p>
            <a:pPr defTabSz="1507937"/>
            <a:r>
              <a:rPr lang="en-GB" sz="1649">
                <a:solidFill>
                  <a:prstClr val="black"/>
                </a:solidFill>
                <a:latin typeface="Arial" panose="020B0604020202020204" pitchFamily="34" charset="0"/>
                <a:cs typeface="Arial" panose="020B0604020202020204" pitchFamily="34" charset="0"/>
              </a:rPr>
              <a:t>Graph 1</a:t>
            </a:r>
          </a:p>
        </p:txBody>
      </p:sp>
      <p:sp>
        <p:nvSpPr>
          <p:cNvPr id="10" name="TextBox 9">
            <a:extLst>
              <a:ext uri="{FF2B5EF4-FFF2-40B4-BE49-F238E27FC236}">
                <a16:creationId xmlns:a16="http://schemas.microsoft.com/office/drawing/2014/main" id="{9BA0544A-A581-0E98-D2F5-6ED62AAC0C1A}"/>
              </a:ext>
            </a:extLst>
          </p:cNvPr>
          <p:cNvSpPr txBox="1"/>
          <p:nvPr/>
        </p:nvSpPr>
        <p:spPr>
          <a:xfrm>
            <a:off x="5322357" y="5654676"/>
            <a:ext cx="1936780" cy="549061"/>
          </a:xfrm>
          <a:prstGeom prst="rect">
            <a:avLst/>
          </a:prstGeom>
          <a:noFill/>
        </p:spPr>
        <p:txBody>
          <a:bodyPr wrap="square" rtlCol="0">
            <a:spAutoFit/>
          </a:bodyPr>
          <a:lstStyle/>
          <a:p>
            <a:pPr defTabSz="1507937"/>
            <a:r>
              <a:rPr lang="en-GB" sz="1649">
                <a:solidFill>
                  <a:prstClr val="black"/>
                </a:solidFill>
                <a:latin typeface="Arial" panose="020B0604020202020204" pitchFamily="34" charset="0"/>
                <a:cs typeface="Arial" panose="020B0604020202020204" pitchFamily="34" charset="0"/>
              </a:rPr>
              <a:t>Graph</a:t>
            </a:r>
            <a:r>
              <a:rPr lang="en-GB" sz="2968">
                <a:solidFill>
                  <a:prstClr val="black"/>
                </a:solidFill>
                <a:latin typeface="Aptos" panose="02110004020202020204"/>
              </a:rPr>
              <a:t> </a:t>
            </a:r>
            <a:r>
              <a:rPr lang="en-GB" sz="1649">
                <a:solidFill>
                  <a:prstClr val="black"/>
                </a:solidFill>
                <a:latin typeface="Arial" panose="020B0604020202020204" pitchFamily="34" charset="0"/>
                <a:cs typeface="Arial" panose="020B0604020202020204" pitchFamily="34" charset="0"/>
              </a:rPr>
              <a:t>2</a:t>
            </a:r>
          </a:p>
        </p:txBody>
      </p:sp>
      <p:sp>
        <p:nvSpPr>
          <p:cNvPr id="12" name="TextBox 11">
            <a:extLst>
              <a:ext uri="{FF2B5EF4-FFF2-40B4-BE49-F238E27FC236}">
                <a16:creationId xmlns:a16="http://schemas.microsoft.com/office/drawing/2014/main" id="{A66BB3FA-F64F-A5A8-DFC7-D0C56487C144}"/>
              </a:ext>
            </a:extLst>
          </p:cNvPr>
          <p:cNvSpPr txBox="1"/>
          <p:nvPr/>
        </p:nvSpPr>
        <p:spPr>
          <a:xfrm>
            <a:off x="12722613" y="966152"/>
            <a:ext cx="2178254" cy="549061"/>
          </a:xfrm>
          <a:prstGeom prst="rect">
            <a:avLst/>
          </a:prstGeom>
          <a:noFill/>
        </p:spPr>
        <p:txBody>
          <a:bodyPr wrap="square" rtlCol="0">
            <a:spAutoFit/>
          </a:bodyPr>
          <a:lstStyle/>
          <a:p>
            <a:pPr defTabSz="1507937"/>
            <a:r>
              <a:rPr lang="en-GB" sz="1649">
                <a:solidFill>
                  <a:prstClr val="black"/>
                </a:solidFill>
                <a:latin typeface="Arial" panose="020B0604020202020204" pitchFamily="34" charset="0"/>
                <a:cs typeface="Arial" panose="020B0604020202020204" pitchFamily="34" charset="0"/>
              </a:rPr>
              <a:t>Graph</a:t>
            </a:r>
            <a:r>
              <a:rPr lang="en-GB" sz="2968">
                <a:solidFill>
                  <a:prstClr val="black"/>
                </a:solidFill>
                <a:latin typeface="Aptos" panose="02110004020202020204"/>
              </a:rPr>
              <a:t> </a:t>
            </a:r>
            <a:r>
              <a:rPr lang="en-GB" sz="1649">
                <a:solidFill>
                  <a:prstClr val="black"/>
                </a:solidFill>
                <a:latin typeface="Arial" panose="020B0604020202020204" pitchFamily="34" charset="0"/>
                <a:cs typeface="Arial" panose="020B0604020202020204" pitchFamily="34" charset="0"/>
              </a:rPr>
              <a:t>3</a:t>
            </a:r>
          </a:p>
        </p:txBody>
      </p:sp>
      <p:sp>
        <p:nvSpPr>
          <p:cNvPr id="15" name="TextBox 11">
            <a:extLst>
              <a:ext uri="{FF2B5EF4-FFF2-40B4-BE49-F238E27FC236}">
                <a16:creationId xmlns:a16="http://schemas.microsoft.com/office/drawing/2014/main" id="{EB797DB9-A9CE-EA38-4624-69FB55409269}"/>
              </a:ext>
            </a:extLst>
          </p:cNvPr>
          <p:cNvSpPr txBox="1"/>
          <p:nvPr/>
        </p:nvSpPr>
        <p:spPr>
          <a:xfrm>
            <a:off x="12614680" y="5654676"/>
            <a:ext cx="2178254" cy="549061"/>
          </a:xfrm>
          <a:prstGeom prst="rect">
            <a:avLst/>
          </a:prstGeom>
          <a:noFill/>
        </p:spPr>
        <p:txBody>
          <a:bodyPr wrap="square" rtlCol="0">
            <a:spAutoFit/>
          </a:bodyPr>
          <a:lstStyle>
            <a:defPPr>
              <a:defRPr lang="en-US"/>
            </a:defPPr>
            <a:lvl1pPr marL="0" indent="0" algn="l" defTabSz="914400" rtl="0" eaLnBrk="1" latinLnBrk="0" hangingPunct="1">
              <a:defRPr sz="1800" kern="1200">
                <a:solidFill>
                  <a:schemeClr val="tx1"/>
                </a:solidFill>
                <a:latin typeface="+mn-lt"/>
                <a:ea typeface="+mn-ea"/>
                <a:cs typeface="+mn-cs"/>
              </a:defRPr>
            </a:lvl1pPr>
            <a:lvl2pPr marL="457200" indent="0" algn="l" defTabSz="914400" rtl="0" eaLnBrk="1" latinLnBrk="0" hangingPunct="1">
              <a:defRPr sz="1800" kern="1200">
                <a:solidFill>
                  <a:schemeClr val="tx1"/>
                </a:solidFill>
                <a:latin typeface="+mn-lt"/>
                <a:ea typeface="+mn-ea"/>
                <a:cs typeface="+mn-cs"/>
              </a:defRPr>
            </a:lvl2pPr>
            <a:lvl3pPr marL="914400" indent="0" algn="l" defTabSz="914400" rtl="0" eaLnBrk="1" latinLnBrk="0" hangingPunct="1">
              <a:defRPr sz="1800" kern="1200">
                <a:solidFill>
                  <a:schemeClr val="tx1"/>
                </a:solidFill>
                <a:latin typeface="+mn-lt"/>
                <a:ea typeface="+mn-ea"/>
                <a:cs typeface="+mn-cs"/>
              </a:defRPr>
            </a:lvl3pPr>
            <a:lvl4pPr marL="1371600" indent="0" algn="l" defTabSz="914400" rtl="0" eaLnBrk="1" latinLnBrk="0" hangingPunct="1">
              <a:defRPr sz="1800" kern="1200">
                <a:solidFill>
                  <a:schemeClr val="tx1"/>
                </a:solidFill>
                <a:latin typeface="+mn-lt"/>
                <a:ea typeface="+mn-ea"/>
                <a:cs typeface="+mn-cs"/>
              </a:defRPr>
            </a:lvl4pPr>
            <a:lvl5pPr marL="1828800" indent="0" algn="l" defTabSz="914400" rtl="0" eaLnBrk="1" latinLnBrk="0" hangingPunct="1">
              <a:defRPr sz="1800" kern="1200">
                <a:solidFill>
                  <a:schemeClr val="tx1"/>
                </a:solidFill>
                <a:latin typeface="+mn-lt"/>
                <a:ea typeface="+mn-ea"/>
                <a:cs typeface="+mn-cs"/>
              </a:defRPr>
            </a:lvl5pPr>
            <a:lvl6pPr marL="2286000" indent="0" algn="l" defTabSz="914400" rtl="0" eaLnBrk="1" latinLnBrk="0" hangingPunct="1">
              <a:defRPr sz="1800" kern="1200">
                <a:solidFill>
                  <a:schemeClr val="tx1"/>
                </a:solidFill>
                <a:latin typeface="+mn-lt"/>
                <a:ea typeface="+mn-ea"/>
                <a:cs typeface="+mn-cs"/>
              </a:defRPr>
            </a:lvl6pPr>
            <a:lvl7pPr marL="2743200" indent="0" algn="l" defTabSz="914400" rtl="0" eaLnBrk="1" latinLnBrk="0" hangingPunct="1">
              <a:defRPr sz="1800" kern="1200">
                <a:solidFill>
                  <a:schemeClr val="tx1"/>
                </a:solidFill>
                <a:latin typeface="+mn-lt"/>
                <a:ea typeface="+mn-ea"/>
                <a:cs typeface="+mn-cs"/>
              </a:defRPr>
            </a:lvl7pPr>
            <a:lvl8pPr marL="3200400" indent="0" algn="l" defTabSz="914400" rtl="0" eaLnBrk="1" latinLnBrk="0" hangingPunct="1">
              <a:defRPr sz="1800" kern="1200">
                <a:solidFill>
                  <a:schemeClr val="tx1"/>
                </a:solidFill>
                <a:latin typeface="+mn-lt"/>
                <a:ea typeface="+mn-ea"/>
                <a:cs typeface="+mn-cs"/>
              </a:defRPr>
            </a:lvl8pPr>
            <a:lvl9pPr marL="3657600" indent="0" algn="l" defTabSz="914400" rtl="0" eaLnBrk="1" latinLnBrk="0" hangingPunct="1">
              <a:defRPr sz="1800" kern="1200">
                <a:solidFill>
                  <a:schemeClr val="tx1"/>
                </a:solidFill>
                <a:latin typeface="+mn-lt"/>
                <a:ea typeface="+mn-ea"/>
                <a:cs typeface="+mn-cs"/>
              </a:defRPr>
            </a:lvl9pPr>
          </a:lstStyle>
          <a:p>
            <a:pPr defTabSz="1507937"/>
            <a:r>
              <a:rPr lang="en-GB" sz="1649">
                <a:solidFill>
                  <a:prstClr val="black"/>
                </a:solidFill>
                <a:latin typeface="Arial" panose="020B0604020202020204" pitchFamily="34" charset="0"/>
                <a:cs typeface="Arial" panose="020B0604020202020204" pitchFamily="34" charset="0"/>
              </a:rPr>
              <a:t>Graph</a:t>
            </a:r>
            <a:r>
              <a:rPr lang="en-GB" sz="2968">
                <a:solidFill>
                  <a:prstClr val="black"/>
                </a:solidFill>
                <a:latin typeface="Aptos" panose="02110004020202020204"/>
              </a:rPr>
              <a:t> </a:t>
            </a:r>
            <a:r>
              <a:rPr lang="en-GB" sz="1649">
                <a:solidFill>
                  <a:prstClr val="black"/>
                </a:solidFill>
                <a:latin typeface="Arial" panose="020B0604020202020204" pitchFamily="34" charset="0"/>
                <a:cs typeface="Arial" panose="020B0604020202020204" pitchFamily="34" charset="0"/>
              </a:rPr>
              <a:t>4</a:t>
            </a:r>
          </a:p>
        </p:txBody>
      </p:sp>
      <p:graphicFrame>
        <p:nvGraphicFramePr>
          <p:cNvPr id="3" name="Chart 2">
            <a:extLst>
              <a:ext uri="{FF2B5EF4-FFF2-40B4-BE49-F238E27FC236}">
                <a16:creationId xmlns:a16="http://schemas.microsoft.com/office/drawing/2014/main" id="{A4EAD13D-5161-A10A-A53B-730CF581FB29}"/>
              </a:ext>
            </a:extLst>
          </p:cNvPr>
          <p:cNvGraphicFramePr>
            <a:graphicFrameLocks/>
          </p:cNvGraphicFramePr>
          <p:nvPr>
            <p:extLst>
              <p:ext uri="{D42A27DB-BD31-4B8C-83A1-F6EECF244321}">
                <p14:modId xmlns:p14="http://schemas.microsoft.com/office/powerpoint/2010/main" val="1643573139"/>
              </p:ext>
            </p:extLst>
          </p:nvPr>
        </p:nvGraphicFramePr>
        <p:xfrm>
          <a:off x="5238154" y="6259778"/>
          <a:ext cx="7245129" cy="398566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a:extLst>
              <a:ext uri="{FF2B5EF4-FFF2-40B4-BE49-F238E27FC236}">
                <a16:creationId xmlns:a16="http://schemas.microsoft.com/office/drawing/2014/main" id="{E87A4524-1F67-474F-B40E-14D94B5F1A49}"/>
              </a:ext>
            </a:extLst>
          </p:cNvPr>
          <p:cNvGraphicFramePr>
            <a:graphicFrameLocks/>
          </p:cNvGraphicFramePr>
          <p:nvPr/>
        </p:nvGraphicFramePr>
        <p:xfrm>
          <a:off x="5291673" y="1499518"/>
          <a:ext cx="7191609" cy="422433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1" name="Chart 10">
            <a:extLst>
              <a:ext uri="{FF2B5EF4-FFF2-40B4-BE49-F238E27FC236}">
                <a16:creationId xmlns:a16="http://schemas.microsoft.com/office/drawing/2014/main" id="{343150BB-9ECF-B522-1FE4-5295A2753EFD}"/>
              </a:ext>
            </a:extLst>
          </p:cNvPr>
          <p:cNvGraphicFramePr>
            <a:graphicFrameLocks/>
          </p:cNvGraphicFramePr>
          <p:nvPr/>
        </p:nvGraphicFramePr>
        <p:xfrm>
          <a:off x="12353762" y="1539874"/>
          <a:ext cx="7678031" cy="452374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8" name="Chart 17">
            <a:extLst>
              <a:ext uri="{FF2B5EF4-FFF2-40B4-BE49-F238E27FC236}">
                <a16:creationId xmlns:a16="http://schemas.microsoft.com/office/drawing/2014/main" id="{8993FF6F-4557-A614-E848-CDFDF2986F92}"/>
              </a:ext>
            </a:extLst>
          </p:cNvPr>
          <p:cNvGraphicFramePr>
            <a:graphicFrameLocks/>
          </p:cNvGraphicFramePr>
          <p:nvPr/>
        </p:nvGraphicFramePr>
        <p:xfrm>
          <a:off x="12466496" y="6103970"/>
          <a:ext cx="7708714" cy="4239229"/>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467259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A873-10E9-81EF-7457-46209DC589F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114C2FA-F199-49FA-7963-F39DCBC11C6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5" name="Table 4">
            <a:extLst>
              <a:ext uri="{FF2B5EF4-FFF2-40B4-BE49-F238E27FC236}">
                <a16:creationId xmlns:a16="http://schemas.microsoft.com/office/drawing/2014/main" id="{787AF1C9-A16B-9F3D-C36B-53012E6F0A86}"/>
              </a:ext>
            </a:extLst>
          </p:cNvPr>
          <p:cNvGraphicFramePr>
            <a:graphicFrameLocks noGrp="1"/>
          </p:cNvGraphicFramePr>
          <p:nvPr>
            <p:extLst>
              <p:ext uri="{D42A27DB-BD31-4B8C-83A1-F6EECF244321}">
                <p14:modId xmlns:p14="http://schemas.microsoft.com/office/powerpoint/2010/main" val="3993428566"/>
              </p:ext>
            </p:extLst>
          </p:nvPr>
        </p:nvGraphicFramePr>
        <p:xfrm>
          <a:off x="185800" y="727557"/>
          <a:ext cx="19755060" cy="10581793"/>
        </p:xfrm>
        <a:graphic>
          <a:graphicData uri="http://schemas.openxmlformats.org/drawingml/2006/table">
            <a:tbl>
              <a:tblPr firstRow="1" bandRow="1">
                <a:tableStyleId>{5C22544A-7EE6-4342-B048-85BDC9FD1C3A}</a:tableStyleId>
              </a:tblPr>
              <a:tblGrid>
                <a:gridCol w="1952730">
                  <a:extLst>
                    <a:ext uri="{9D8B030D-6E8A-4147-A177-3AD203B41FA5}">
                      <a16:colId xmlns:a16="http://schemas.microsoft.com/office/drawing/2014/main" val="2762623597"/>
                    </a:ext>
                  </a:extLst>
                </a:gridCol>
                <a:gridCol w="15544800">
                  <a:extLst>
                    <a:ext uri="{9D8B030D-6E8A-4147-A177-3AD203B41FA5}">
                      <a16:colId xmlns:a16="http://schemas.microsoft.com/office/drawing/2014/main" val="1765998844"/>
                    </a:ext>
                  </a:extLst>
                </a:gridCol>
                <a:gridCol w="2257530">
                  <a:extLst>
                    <a:ext uri="{9D8B030D-6E8A-4147-A177-3AD203B41FA5}">
                      <a16:colId xmlns:a16="http://schemas.microsoft.com/office/drawing/2014/main" val="2201901794"/>
                    </a:ext>
                  </a:extLst>
                </a:gridCol>
              </a:tblGrid>
              <a:tr h="934292">
                <a:tc>
                  <a:txBody>
                    <a:bodyPr/>
                    <a:lstStyle/>
                    <a:p>
                      <a:pPr algn="ctr">
                        <a:lnSpc>
                          <a:spcPts val="800"/>
                        </a:lnSpc>
                      </a:pPr>
                      <a:r>
                        <a:rPr lang="en-GB" sz="1800" dirty="0">
                          <a:latin typeface="Verdana" panose="020B0604030504040204" pitchFamily="34" charset="0"/>
                          <a:ea typeface="Verdana" panose="020B0604030504040204" pitchFamily="34" charset="0"/>
                        </a:rPr>
                        <a:t>TI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(Level 4)</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dirty="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a:t>
                      </a:r>
                    </a:p>
                    <a:p>
                      <a:pPr algn="ctr">
                        <a:lnSpc>
                          <a:spcPts val="800"/>
                        </a:lnSpc>
                      </a:pPr>
                      <a:r>
                        <a:rPr lang="en-GB" sz="1800" dirty="0">
                          <a:latin typeface="Verdana" panose="020B0604030504040204" pitchFamily="34" charset="0"/>
                          <a:ea typeface="Verdana" panose="020B0604030504040204" pitchFamily="34" charset="0"/>
                        </a:rPr>
                        <a:t>(Dec -25)  </a:t>
                      </a:r>
                      <a:endParaRPr lang="en-GB" sz="1800" dirty="0">
                        <a:solidFill>
                          <a:srgbClr val="FF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719077">
                <a:tc>
                  <a:txBody>
                    <a:bodyPr/>
                    <a:lstStyle/>
                    <a:p>
                      <a:pPr algn="ctr"/>
                      <a:r>
                        <a:rPr lang="en-GB" sz="1800" b="1">
                          <a:latin typeface="Verdana" panose="020B0604030504040204" pitchFamily="34" charset="0"/>
                          <a:ea typeface="Verdana" panose="020B0604030504040204" pitchFamily="34" charset="0"/>
                        </a:rPr>
                        <a:t>Cancer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60% performance maintained for 3 months against the SCP target. </a:t>
                      </a:r>
                      <a:endParaRPr lang="en-GB" sz="1800" b="1"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52% </a:t>
                      </a:r>
                    </a:p>
                    <a:p>
                      <a:pPr algn="ctr"/>
                      <a:r>
                        <a:rPr lang="en-GB" sz="1800" b="1" dirty="0">
                          <a:solidFill>
                            <a:schemeClr val="tx1"/>
                          </a:solidFill>
                          <a:latin typeface="Verdana" panose="020B0604030504040204" pitchFamily="34" charset="0"/>
                          <a:ea typeface="Verdana" panose="020B0604030504040204" pitchFamily="34" charset="0"/>
                        </a:rPr>
                        <a:t>(Nov- 25)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779615">
                <a:tc rowSpan="4">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UEC</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of ambulance handovers over an hour of at least 11% in three consecutive months and maintained for 3 months (Based on Q2/Q3 2023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329 (104% increase)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34687308"/>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Continuous improvement towards no more than 7% of patients waiting over 12 hours at each individual site and across HB</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9.95%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4009423"/>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Median time from arrival at emergency department to assessment by a clinical decision maker should not exceed 60 minutes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84.87%</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61903587"/>
                  </a:ext>
                </a:extLst>
              </a:tr>
              <a:tr h="779615">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in delayed pathways of care of 5% for three consecutive months and then maintained for three months (based on Oct-Dec 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169 (5.6% Reduction)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326051478"/>
                  </a:ext>
                </a:extLst>
              </a:tr>
              <a:tr h="538328">
                <a:tc rowSpan="5">
                  <a:txBody>
                    <a:bodyPr/>
                    <a:lstStyle/>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r>
                        <a:rPr lang="en-GB" sz="1800" b="1" kern="1200">
                          <a:solidFill>
                            <a:schemeClr val="dk1"/>
                          </a:solidFill>
                          <a:latin typeface="Verdana" panose="020B0604030504040204" pitchFamily="34" charset="0"/>
                          <a:ea typeface="Verdana" panose="020B0604030504040204" pitchFamily="34" charset="0"/>
                          <a:cs typeface="+mn-cs"/>
                        </a:rPr>
                        <a:t>HCAIs</a:t>
                      </a:r>
                    </a:p>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i="0" dirty="0">
                          <a:solidFill>
                            <a:schemeClr val="tx1"/>
                          </a:solidFill>
                          <a:effectLst/>
                          <a:latin typeface="Verdana" panose="020B0604030504040204" pitchFamily="34" charset="0"/>
                          <a:ea typeface="Verdana" panose="020B0604030504040204" pitchFamily="34" charset="0"/>
                          <a:cs typeface="+mn-cs"/>
                        </a:rPr>
                        <a:t>In place</a:t>
                      </a:r>
                      <a:endParaRPr lang="en-GB" sz="1800" b="1" dirty="0">
                        <a:solidFill>
                          <a:schemeClr val="tx1"/>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66509447"/>
                  </a:ext>
                </a:extLst>
              </a:tr>
              <a:tr h="796160">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951478333"/>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3 cases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735097210"/>
                  </a:ext>
                </a:extLst>
              </a:tr>
              <a:tr h="9730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4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31054538"/>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03809067"/>
                  </a:ext>
                </a:extLst>
              </a:tr>
              <a:tr h="476221">
                <a:tc rowSpan="2">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Finance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C000"/>
                    </a:solidFill>
                  </a:tcPr>
                </a:tc>
                <a:extLst>
                  <a:ext uri="{0D108BD9-81ED-4DB2-BD59-A6C34878D82A}">
                    <a16:rowId xmlns:a16="http://schemas.microsoft.com/office/drawing/2014/main" val="1143421354"/>
                  </a:ext>
                </a:extLst>
              </a:tr>
              <a:tr h="437052">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18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563036437"/>
                  </a:ext>
                </a:extLst>
              </a:tr>
              <a:tr h="813589">
                <a:tc>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Strategy &amp; Planning</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p>
                      <a:pPr marL="0" marR="0" lvl="0" indent="0" algn="l" defTabSz="685772" rtl="0" eaLnBrk="1" fontAlgn="auto" latinLnBrk="0" hangingPunct="1">
                        <a:lnSpc>
                          <a:spcPct val="100000"/>
                        </a:lnSpc>
                        <a:spcBef>
                          <a:spcPts val="0"/>
                        </a:spcBef>
                        <a:spcAft>
                          <a:spcPts val="0"/>
                        </a:spcAft>
                        <a:buClrTx/>
                        <a:buSzTx/>
                        <a:buFontTx/>
                        <a:buNone/>
                        <a:tabLst/>
                        <a:defRPr/>
                      </a:pPr>
                      <a:endParaRPr lang="en-GB" sz="20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20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58768491"/>
                  </a:ext>
                </a:extLst>
              </a:tr>
              <a:tr h="813589">
                <a:tc>
                  <a:txBody>
                    <a:bodyPr/>
                    <a:lstStyle/>
                    <a:p>
                      <a:pPr algn="ctr"/>
                      <a:r>
                        <a:rPr lang="en-GB" sz="1800" b="1" dirty="0">
                          <a:latin typeface="Verdana" panose="020B0604030504040204" pitchFamily="34" charset="0"/>
                          <a:ea typeface="Verdana" panose="020B0604030504040204" pitchFamily="34" charset="0"/>
                        </a:rPr>
                        <a:t>Maternity &amp; Neonates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Perinatal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tc>
                <a:extLst>
                  <a:ext uri="{0D108BD9-81ED-4DB2-BD59-A6C34878D82A}">
                    <a16:rowId xmlns:a16="http://schemas.microsoft.com/office/drawing/2014/main" val="2185667078"/>
                  </a:ext>
                </a:extLst>
              </a:tr>
            </a:tbl>
          </a:graphicData>
        </a:graphic>
      </p:graphicFrame>
      <p:sp>
        <p:nvSpPr>
          <p:cNvPr id="3" name="TextBox 2">
            <a:extLst>
              <a:ext uri="{FF2B5EF4-FFF2-40B4-BE49-F238E27FC236}">
                <a16:creationId xmlns:a16="http://schemas.microsoft.com/office/drawing/2014/main" id="{A3BE3157-391A-A9F0-1CFD-8EF1A98E1217}"/>
              </a:ext>
            </a:extLst>
          </p:cNvPr>
          <p:cNvSpPr txBox="1"/>
          <p:nvPr/>
        </p:nvSpPr>
        <p:spPr>
          <a:xfrm>
            <a:off x="10486" y="0"/>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2025/26</a:t>
            </a:r>
          </a:p>
        </p:txBody>
      </p:sp>
      <p:sp>
        <p:nvSpPr>
          <p:cNvPr id="8" name="Rectangle: Rounded Corners 7">
            <a:hlinkClick r:id="rId2"/>
            <a:extLst>
              <a:ext uri="{FF2B5EF4-FFF2-40B4-BE49-F238E27FC236}">
                <a16:creationId xmlns:a16="http://schemas.microsoft.com/office/drawing/2014/main" id="{0BDF91EC-917B-301F-4A5C-146E9A59C77B}"/>
              </a:ext>
            </a:extLst>
          </p:cNvPr>
          <p:cNvSpPr/>
          <p:nvPr/>
        </p:nvSpPr>
        <p:spPr>
          <a:xfrm>
            <a:off x="14701044" y="808744"/>
            <a:ext cx="2781300"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FF715645-2DFD-6BC1-BFBA-C5DE9C58001C}"/>
              </a:ext>
            </a:extLst>
          </p:cNvPr>
          <p:cNvSpPr txBox="1"/>
          <p:nvPr/>
        </p:nvSpPr>
        <p:spPr>
          <a:xfrm>
            <a:off x="15577344" y="970580"/>
            <a:ext cx="1905000"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7" name="Graphic 6" descr="Cursor with solid fill">
            <a:extLst>
              <a:ext uri="{FF2B5EF4-FFF2-40B4-BE49-F238E27FC236}">
                <a16:creationId xmlns:a16="http://schemas.microsoft.com/office/drawing/2014/main" id="{DA529F22-5FE1-B199-F83E-BCAEB083EA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01044" y="727558"/>
            <a:ext cx="914400" cy="914400"/>
          </a:xfrm>
          <a:prstGeom prst="rect">
            <a:avLst/>
          </a:prstGeom>
        </p:spPr>
      </p:pic>
    </p:spTree>
    <p:extLst>
      <p:ext uri="{BB962C8B-B14F-4D97-AF65-F5344CB8AC3E}">
        <p14:creationId xmlns:p14="http://schemas.microsoft.com/office/powerpoint/2010/main" val="36492633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BEF32-11BE-CF25-5CD0-F0C6892DC94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A427D1C-3F2F-62F0-0B73-5E85C6E3517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1D518B6-48E1-5E4B-4C52-99522BACCCF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40</a:t>
            </a:fld>
            <a:endParaRPr lang="en-GB"/>
          </a:p>
        </p:txBody>
      </p:sp>
      <p:sp>
        <p:nvSpPr>
          <p:cNvPr id="3" name="TextBox 2">
            <a:extLst>
              <a:ext uri="{FF2B5EF4-FFF2-40B4-BE49-F238E27FC236}">
                <a16:creationId xmlns:a16="http://schemas.microsoft.com/office/drawing/2014/main" id="{F8EAD5AC-8562-4C28-8254-31FCD2D28923}"/>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Quality &amp; Safety</a:t>
            </a:r>
          </a:p>
        </p:txBody>
      </p:sp>
      <p:cxnSp>
        <p:nvCxnSpPr>
          <p:cNvPr id="12" name="Straight Connector 11">
            <a:extLst>
              <a:ext uri="{FF2B5EF4-FFF2-40B4-BE49-F238E27FC236}">
                <a16:creationId xmlns:a16="http://schemas.microsoft.com/office/drawing/2014/main" id="{CCC29121-94FA-633B-6CD9-A4D55F60C91F}"/>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4077099-17E3-8ABD-C055-C04565CDB7B2}"/>
              </a:ext>
            </a:extLst>
          </p:cNvPr>
          <p:cNvSpPr txBox="1"/>
          <p:nvPr/>
        </p:nvSpPr>
        <p:spPr>
          <a:xfrm>
            <a:off x="261144" y="9567439"/>
            <a:ext cx="19583400" cy="2123658"/>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 percentage of completed discharge summaries was 71% in </a:t>
            </a:r>
            <a:r>
              <a:rPr lang="en-GB" sz="2000" dirty="0">
                <a:latin typeface="Verdana" panose="020B0604030504040204" pitchFamily="34" charset="0"/>
                <a:ea typeface="Calibri" panose="020F0502020204030204" pitchFamily="34" charset="0"/>
                <a:cs typeface="Arial" panose="020B0604020202020204" pitchFamily="34" charset="0"/>
              </a:rPr>
              <a:t>December </a:t>
            </a:r>
            <a:r>
              <a:rPr lang="en-GB" sz="2000" dirty="0">
                <a:effectLst/>
                <a:latin typeface="Verdana" panose="020B0604030504040204" pitchFamily="34" charset="0"/>
                <a:ea typeface="Calibri" panose="020F0502020204030204" pitchFamily="34" charset="0"/>
                <a:cs typeface="Arial" panose="020B0604020202020204" pitchFamily="34" charset="0"/>
              </a:rPr>
              <a:t>2025, which is </a:t>
            </a:r>
            <a:r>
              <a:rPr lang="en-GB" sz="2000" dirty="0">
                <a:latin typeface="Verdana" panose="020B0604030504040204" pitchFamily="34" charset="0"/>
                <a:ea typeface="Calibri" panose="020F0502020204030204" pitchFamily="34" charset="0"/>
                <a:cs typeface="Arial" panose="020B0604020202020204" pitchFamily="34" charset="0"/>
              </a:rPr>
              <a:t>higher than the figure which was </a:t>
            </a:r>
            <a:r>
              <a:rPr lang="en-GB" sz="2000" dirty="0">
                <a:effectLst/>
                <a:latin typeface="Verdana" panose="020B0604030504040204" pitchFamily="34" charset="0"/>
                <a:ea typeface="Calibri" panose="020F0502020204030204" pitchFamily="34" charset="0"/>
                <a:cs typeface="Arial" panose="020B0604020202020204" pitchFamily="34" charset="0"/>
              </a:rPr>
              <a:t>reported in November.</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There were </a:t>
            </a:r>
            <a:r>
              <a:rPr lang="en-GB" sz="2000" dirty="0">
                <a:latin typeface="Verdana" panose="020B0604030504040204" pitchFamily="34" charset="0"/>
                <a:ea typeface="Calibri" panose="020F0502020204030204" pitchFamily="34" charset="0"/>
                <a:cs typeface="Arial" panose="020B0604020202020204" pitchFamily="34" charset="0"/>
              </a:rPr>
              <a:t>134</a:t>
            </a:r>
            <a:r>
              <a:rPr lang="en-GB" sz="2000" dirty="0">
                <a:effectLst/>
                <a:latin typeface="Verdana" panose="020B0604030504040204" pitchFamily="34" charset="0"/>
                <a:ea typeface="Calibri" panose="020F0502020204030204" pitchFamily="34" charset="0"/>
                <a:cs typeface="Arial" panose="020B0604020202020204" pitchFamily="34" charset="0"/>
              </a:rPr>
              <a:t> Pressure Ulcers reported in November 2025, of which 32 were recorded in the Community. </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 </a:t>
            </a:r>
            <a:r>
              <a:rPr lang="en-GB" sz="2000" dirty="0">
                <a:latin typeface="Verdana" panose="020B0604030504040204" pitchFamily="34" charset="0"/>
                <a:ea typeface="Calibri" panose="020F0502020204030204" pitchFamily="34" charset="0"/>
                <a:cs typeface="Arial" panose="020B0604020202020204" pitchFamily="34" charset="0"/>
              </a:rPr>
              <a:t>percentage of episodes clinically coded within 1 month of discharge remained the same in November, reporting 63%.</a:t>
            </a:r>
            <a:endParaRPr lang="en-GB" sz="2000" dirty="0">
              <a:effectLst/>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dirty="0">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b="1" dirty="0">
              <a:solidFill>
                <a:schemeClr val="accent1"/>
              </a:solidFill>
              <a:latin typeface="Verdana" panose="020B0604030504040204" pitchFamily="34" charset="0"/>
              <a:ea typeface="Verdana" panose="020B0604030504040204" pitchFamily="34" charset="0"/>
            </a:endParaRPr>
          </a:p>
        </p:txBody>
      </p:sp>
      <p:pic>
        <p:nvPicPr>
          <p:cNvPr id="7" name="Picture 6">
            <a:extLst>
              <a:ext uri="{FF2B5EF4-FFF2-40B4-BE49-F238E27FC236}">
                <a16:creationId xmlns:a16="http://schemas.microsoft.com/office/drawing/2014/main" id="{7CC445A1-3A98-5E89-59BA-81D2ACE3D8D0}"/>
              </a:ext>
            </a:extLst>
          </p:cNvPr>
          <p:cNvPicPr>
            <a:picLocks noChangeAspect="1"/>
          </p:cNvPicPr>
          <p:nvPr/>
        </p:nvPicPr>
        <p:blipFill>
          <a:blip r:embed="rId3"/>
          <a:stretch>
            <a:fillRect/>
          </a:stretch>
        </p:blipFill>
        <p:spPr>
          <a:xfrm>
            <a:off x="2366555" y="953951"/>
            <a:ext cx="7083078" cy="3768215"/>
          </a:xfrm>
          <a:prstGeom prst="rect">
            <a:avLst/>
          </a:prstGeom>
        </p:spPr>
      </p:pic>
      <p:pic>
        <p:nvPicPr>
          <p:cNvPr id="10" name="Picture 9">
            <a:extLst>
              <a:ext uri="{FF2B5EF4-FFF2-40B4-BE49-F238E27FC236}">
                <a16:creationId xmlns:a16="http://schemas.microsoft.com/office/drawing/2014/main" id="{AD86412B-0634-19A0-5541-BAA3EAFF7AA3}"/>
              </a:ext>
            </a:extLst>
          </p:cNvPr>
          <p:cNvPicPr>
            <a:picLocks noChangeAspect="1"/>
          </p:cNvPicPr>
          <p:nvPr/>
        </p:nvPicPr>
        <p:blipFill>
          <a:blip r:embed="rId4"/>
          <a:stretch>
            <a:fillRect/>
          </a:stretch>
        </p:blipFill>
        <p:spPr>
          <a:xfrm>
            <a:off x="10652769" y="5110182"/>
            <a:ext cx="6366393" cy="3768214"/>
          </a:xfrm>
          <a:prstGeom prst="rect">
            <a:avLst/>
          </a:prstGeom>
        </p:spPr>
      </p:pic>
      <p:pic>
        <p:nvPicPr>
          <p:cNvPr id="15" name="Picture 14">
            <a:extLst>
              <a:ext uri="{FF2B5EF4-FFF2-40B4-BE49-F238E27FC236}">
                <a16:creationId xmlns:a16="http://schemas.microsoft.com/office/drawing/2014/main" id="{76C920F5-CE48-F624-D6F2-ABE226C7F22A}"/>
              </a:ext>
            </a:extLst>
          </p:cNvPr>
          <p:cNvPicPr>
            <a:picLocks noChangeAspect="1"/>
          </p:cNvPicPr>
          <p:nvPr/>
        </p:nvPicPr>
        <p:blipFill>
          <a:blip r:embed="rId5"/>
          <a:stretch>
            <a:fillRect/>
          </a:stretch>
        </p:blipFill>
        <p:spPr>
          <a:xfrm>
            <a:off x="2366555" y="5137086"/>
            <a:ext cx="7083078" cy="3741310"/>
          </a:xfrm>
          <a:prstGeom prst="rect">
            <a:avLst/>
          </a:prstGeom>
        </p:spPr>
      </p:pic>
      <p:pic>
        <p:nvPicPr>
          <p:cNvPr id="18" name="Picture 17">
            <a:extLst>
              <a:ext uri="{FF2B5EF4-FFF2-40B4-BE49-F238E27FC236}">
                <a16:creationId xmlns:a16="http://schemas.microsoft.com/office/drawing/2014/main" id="{40F939FC-E323-53C0-5B03-1B20146D19CF}"/>
              </a:ext>
            </a:extLst>
          </p:cNvPr>
          <p:cNvPicPr>
            <a:picLocks noChangeAspect="1"/>
          </p:cNvPicPr>
          <p:nvPr/>
        </p:nvPicPr>
        <p:blipFill>
          <a:blip r:embed="rId6"/>
          <a:stretch>
            <a:fillRect/>
          </a:stretch>
        </p:blipFill>
        <p:spPr>
          <a:xfrm>
            <a:off x="10697256" y="1041052"/>
            <a:ext cx="6321906" cy="3681111"/>
          </a:xfrm>
          <a:prstGeom prst="rect">
            <a:avLst/>
          </a:prstGeom>
        </p:spPr>
      </p:pic>
    </p:spTree>
    <p:extLst>
      <p:ext uri="{BB962C8B-B14F-4D97-AF65-F5344CB8AC3E}">
        <p14:creationId xmlns:p14="http://schemas.microsoft.com/office/powerpoint/2010/main" val="24278837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A925E-78F6-7769-044D-9F9E1A5DAF82}"/>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44AC7071-AC27-B052-629B-3344AFBB7BDA}"/>
              </a:ext>
            </a:extLst>
          </p:cNvPr>
          <p:cNvSpPr txBox="1">
            <a:spLocks noChangeAspect="1"/>
          </p:cNvSpPr>
          <p:nvPr/>
        </p:nvSpPr>
        <p:spPr>
          <a:xfrm>
            <a:off x="8176521" y="639290"/>
            <a:ext cx="11960210" cy="10670060"/>
          </a:xfrm>
          <a:prstGeom prst="rect">
            <a:avLst/>
          </a:prstGeom>
          <a:noFill/>
          <a:ln>
            <a:solidFill>
              <a:srgbClr val="1F355E"/>
            </a:solidFill>
          </a:ln>
        </p:spPr>
        <p:txBody>
          <a:bodyPr wrap="square" lIns="150786" tIns="75396" rIns="150786"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89"/>
            <a:r>
              <a:rPr lang="en-GB" sz="1649" b="1" dirty="0">
                <a:solidFill>
                  <a:prstClr val="black"/>
                </a:solidFill>
                <a:latin typeface="Verdana" panose="020B0604030504040204" pitchFamily="34" charset="0"/>
                <a:ea typeface="Verdana" panose="020B0604030504040204" pitchFamily="34" charset="0"/>
                <a:cs typeface="Arial"/>
              </a:rPr>
              <a:t>Quarter 3 2025 </a:t>
            </a:r>
            <a:r>
              <a:rPr lang="en-GB" sz="1649" dirty="0">
                <a:solidFill>
                  <a:prstClr val="black"/>
                </a:solidFill>
                <a:latin typeface="Verdana" panose="020B0604030504040204" pitchFamily="34" charset="0"/>
                <a:ea typeface="Verdana" panose="020B0604030504040204" pitchFamily="34" charset="0"/>
                <a:cs typeface="Arial"/>
              </a:rPr>
              <a:t>: </a:t>
            </a:r>
            <a:r>
              <a:rPr lang="en-GB" sz="1649" dirty="0">
                <a:solidFill>
                  <a:srgbClr val="92D050"/>
                </a:solidFill>
                <a:latin typeface="Verdana" panose="020B0604030504040204" pitchFamily="34" charset="0"/>
                <a:ea typeface="Verdana" panose="020B0604030504040204" pitchFamily="34" charset="0"/>
                <a:cs typeface="Arial"/>
              </a:rPr>
              <a:t> 9 % reduction</a:t>
            </a:r>
            <a:r>
              <a:rPr lang="en-GB" sz="1649" dirty="0">
                <a:solidFill>
                  <a:prstClr val="black"/>
                </a:solidFill>
                <a:latin typeface="Verdana" panose="020B0604030504040204" pitchFamily="34" charset="0"/>
                <a:ea typeface="Verdana" panose="020B0604030504040204" pitchFamily="34" charset="0"/>
                <a:cs typeface="Arial"/>
              </a:rPr>
              <a:t> in total numbers of  HB acquired incidents reported  and  </a:t>
            </a:r>
            <a:r>
              <a:rPr lang="en-GB" sz="1649" b="1" dirty="0">
                <a:solidFill>
                  <a:prstClr val="black"/>
                </a:solidFill>
                <a:latin typeface="Verdana" panose="020B0604030504040204" pitchFamily="34" charset="0"/>
                <a:ea typeface="Verdana" panose="020B0604030504040204" pitchFamily="34" charset="0"/>
                <a:cs typeface="Arial"/>
              </a:rPr>
              <a:t>15 %</a:t>
            </a:r>
            <a:r>
              <a:rPr lang="en-GB" sz="1649" dirty="0">
                <a:solidFill>
                  <a:prstClr val="black"/>
                </a:solidFill>
                <a:latin typeface="Verdana" panose="020B0604030504040204" pitchFamily="34" charset="0"/>
                <a:ea typeface="Verdana" panose="020B0604030504040204" pitchFamily="34" charset="0"/>
                <a:cs typeface="Arial"/>
              </a:rPr>
              <a:t> reduction comparing April  - Nov 2024 to April to Nov 2025. </a:t>
            </a:r>
            <a:endParaRPr lang="en-GB" sz="1649" b="1" u="sng" dirty="0">
              <a:solidFill>
                <a:prstClr val="black"/>
              </a:solidFill>
              <a:latin typeface="Verdana" panose="020B0604030504040204" pitchFamily="34" charset="0"/>
              <a:ea typeface="Verdana" panose="020B0604030504040204" pitchFamily="34" charset="0"/>
              <a:cs typeface="Arial"/>
            </a:endParaRPr>
          </a:p>
          <a:p>
            <a:pPr defTabSz="914263"/>
            <a:r>
              <a:rPr lang="en-GB" sz="1649" b="1" dirty="0">
                <a:solidFill>
                  <a:prstClr val="black"/>
                </a:solidFill>
                <a:latin typeface="Verdana" panose="020B0604030504040204" pitchFamily="34" charset="0"/>
                <a:ea typeface="Verdana" panose="020B0604030504040204" pitchFamily="34" charset="0"/>
                <a:cs typeface="+mn-lt"/>
              </a:rPr>
              <a:t>Primary and community services have seen</a:t>
            </a:r>
            <a:r>
              <a:rPr lang="en-GB" sz="1649" b="1" dirty="0">
                <a:solidFill>
                  <a:srgbClr val="92D050"/>
                </a:solidFill>
                <a:latin typeface="Verdana" panose="020B0604030504040204" pitchFamily="34" charset="0"/>
                <a:ea typeface="Verdana" panose="020B0604030504040204" pitchFamily="34" charset="0"/>
                <a:cs typeface="+mn-lt"/>
              </a:rPr>
              <a:t> 27% decrease compared</a:t>
            </a:r>
            <a:r>
              <a:rPr lang="en-GB" sz="1649" b="1" dirty="0">
                <a:solidFill>
                  <a:prstClr val="black"/>
                </a:solidFill>
                <a:latin typeface="Verdana" panose="020B0604030504040204" pitchFamily="34" charset="0"/>
                <a:ea typeface="Verdana" panose="020B0604030504040204" pitchFamily="34" charset="0"/>
                <a:cs typeface="+mn-lt"/>
              </a:rPr>
              <a:t> to the previous 2 quarters.</a:t>
            </a:r>
            <a:r>
              <a:rPr lang="en-GB" sz="1649" dirty="0">
                <a:solidFill>
                  <a:prstClr val="black"/>
                </a:solidFill>
                <a:latin typeface="Verdana" panose="020B0604030504040204" pitchFamily="34" charset="0"/>
                <a:ea typeface="Verdana" panose="020B0604030504040204" pitchFamily="34" charset="0"/>
                <a:cs typeface="+mn-lt"/>
              </a:rPr>
              <a:t> (PCS shows quarter-to-quarter fluctuations: both increases and decreases. A sustained decrease is atypical and should be examined carefully).</a:t>
            </a:r>
          </a:p>
          <a:p>
            <a:pPr defTabSz="914263"/>
            <a:r>
              <a:rPr lang="en-GB" sz="1649" b="1" dirty="0">
                <a:solidFill>
                  <a:prstClr val="black"/>
                </a:solidFill>
                <a:latin typeface="Verdana" panose="020B0604030504040204" pitchFamily="34" charset="0"/>
                <a:ea typeface="Verdana" panose="020B0604030504040204" pitchFamily="34" charset="0"/>
                <a:cs typeface="+mn-lt"/>
              </a:rPr>
              <a:t>The inpatient incident rate is 1.8 per 1,000 bed days, 0.1 % increase to  previous quarter</a:t>
            </a:r>
            <a:r>
              <a:rPr lang="en-GB" sz="1649" dirty="0">
                <a:solidFill>
                  <a:prstClr val="black"/>
                </a:solidFill>
                <a:latin typeface="Verdana" panose="020B0604030504040204" pitchFamily="34" charset="0"/>
                <a:ea typeface="Verdana" panose="020B0604030504040204" pitchFamily="34" charset="0"/>
                <a:cs typeface="+mn-lt"/>
              </a:rPr>
              <a:t>.  </a:t>
            </a:r>
          </a:p>
          <a:p>
            <a:pPr defTabSz="914263"/>
            <a:r>
              <a:rPr lang="en-GB" sz="1649" dirty="0">
                <a:solidFill>
                  <a:prstClr val="black"/>
                </a:solidFill>
                <a:latin typeface="Verdana" panose="020B0604030504040204" pitchFamily="34" charset="0"/>
                <a:ea typeface="Verdana" panose="020B0604030504040204" pitchFamily="34" charset="0"/>
                <a:cs typeface="+mn-lt"/>
              </a:rPr>
              <a:t>Morriston has seen a total rate reduction from </a:t>
            </a:r>
            <a:r>
              <a:rPr lang="en-GB" sz="1649" b="1" dirty="0">
                <a:solidFill>
                  <a:prstClr val="black"/>
                </a:solidFill>
                <a:latin typeface="Verdana" panose="020B0604030504040204" pitchFamily="34" charset="0"/>
                <a:ea typeface="Verdana" panose="020B0604030504040204" pitchFamily="34" charset="0"/>
                <a:cs typeface="+mn-lt"/>
              </a:rPr>
              <a:t>(</a:t>
            </a:r>
            <a:r>
              <a:rPr lang="en-GB" sz="1649" b="1" i="1" dirty="0">
                <a:solidFill>
                  <a:prstClr val="black"/>
                </a:solidFill>
                <a:latin typeface="Verdana" panose="020B0604030504040204" pitchFamily="34" charset="0"/>
                <a:ea typeface="Verdana" panose="020B0604030504040204" pitchFamily="34" charset="0"/>
                <a:cs typeface="+mn-lt"/>
              </a:rPr>
              <a:t>R</a:t>
            </a:r>
            <a:r>
              <a:rPr lang="en-GB" sz="1649" b="1" dirty="0">
                <a:solidFill>
                  <a:prstClr val="black"/>
                </a:solidFill>
                <a:latin typeface="Verdana" panose="020B0604030504040204" pitchFamily="34" charset="0"/>
                <a:ea typeface="Verdana" panose="020B0604030504040204" pitchFamily="34" charset="0"/>
                <a:cs typeface="+mn-lt"/>
              </a:rPr>
              <a:t>2.4)</a:t>
            </a:r>
            <a:r>
              <a:rPr lang="en-GB" sz="1649" dirty="0">
                <a:solidFill>
                  <a:prstClr val="black"/>
                </a:solidFill>
                <a:latin typeface="Verdana" panose="020B0604030504040204" pitchFamily="34" charset="0"/>
                <a:ea typeface="Verdana" panose="020B0604030504040204" pitchFamily="34" charset="0"/>
                <a:cs typeface="+mn-lt"/>
              </a:rPr>
              <a:t> to  </a:t>
            </a:r>
            <a:r>
              <a:rPr lang="en-GB" sz="1649" b="1" dirty="0">
                <a:solidFill>
                  <a:prstClr val="black"/>
                </a:solidFill>
                <a:latin typeface="Verdana" panose="020B0604030504040204" pitchFamily="34" charset="0"/>
                <a:ea typeface="Verdana" panose="020B0604030504040204" pitchFamily="34" charset="0"/>
                <a:cs typeface="+mn-lt"/>
              </a:rPr>
              <a:t>(</a:t>
            </a:r>
            <a:r>
              <a:rPr lang="en-GB" sz="1649" b="1" i="1" dirty="0">
                <a:solidFill>
                  <a:prstClr val="black"/>
                </a:solidFill>
                <a:latin typeface="Verdana" panose="020B0604030504040204" pitchFamily="34" charset="0"/>
                <a:ea typeface="Verdana" panose="020B0604030504040204" pitchFamily="34" charset="0"/>
                <a:cs typeface="+mn-lt"/>
              </a:rPr>
              <a:t>R</a:t>
            </a:r>
            <a:r>
              <a:rPr lang="en-GB" sz="1649" b="1" dirty="0">
                <a:solidFill>
                  <a:prstClr val="black"/>
                </a:solidFill>
                <a:latin typeface="Verdana" panose="020B0604030504040204" pitchFamily="34" charset="0"/>
                <a:ea typeface="Verdana" panose="020B0604030504040204" pitchFamily="34" charset="0"/>
                <a:cs typeface="+mn-lt"/>
              </a:rPr>
              <a:t> 2.1 </a:t>
            </a:r>
            <a:r>
              <a:rPr lang="en-GB" sz="1649" dirty="0">
                <a:solidFill>
                  <a:prstClr val="black"/>
                </a:solidFill>
                <a:latin typeface="Verdana" panose="020B0604030504040204" pitchFamily="34" charset="0"/>
                <a:ea typeface="Verdana" panose="020B0604030504040204" pitchFamily="34" charset="0"/>
                <a:cs typeface="+mn-lt"/>
              </a:rPr>
              <a:t>) NPSSG has seen a total rate of (</a:t>
            </a:r>
            <a:r>
              <a:rPr lang="en-GB" sz="1649" i="1" dirty="0">
                <a:solidFill>
                  <a:prstClr val="black"/>
                </a:solidFill>
                <a:latin typeface="Verdana" panose="020B0604030504040204" pitchFamily="34" charset="0"/>
                <a:ea typeface="Verdana" panose="020B0604030504040204" pitchFamily="34" charset="0"/>
                <a:cs typeface="+mn-lt"/>
              </a:rPr>
              <a:t>R 1</a:t>
            </a:r>
            <a:r>
              <a:rPr lang="en-GB" sz="1649" dirty="0">
                <a:solidFill>
                  <a:prstClr val="black"/>
                </a:solidFill>
                <a:latin typeface="Verdana" panose="020B0604030504040204" pitchFamily="34" charset="0"/>
                <a:ea typeface="Verdana" panose="020B0604030504040204" pitchFamily="34" charset="0"/>
                <a:cs typeface="+mn-lt"/>
              </a:rPr>
              <a:t>.5).</a:t>
            </a:r>
          </a:p>
          <a:p>
            <a:pPr defTabSz="914263"/>
            <a:r>
              <a:rPr lang="en-GB" sz="1649" dirty="0">
                <a:solidFill>
                  <a:prstClr val="black"/>
                </a:solidFill>
                <a:latin typeface="Verdana" panose="020B0604030504040204" pitchFamily="34" charset="0"/>
                <a:ea typeface="Verdana" panose="020B0604030504040204" pitchFamily="34" charset="0"/>
                <a:cs typeface="+mn-lt"/>
              </a:rPr>
              <a:t> The highest inpatient rates were observed in Morriston </a:t>
            </a:r>
            <a:r>
              <a:rPr lang="en-GB" sz="1649" b="1" i="1" dirty="0">
                <a:solidFill>
                  <a:prstClr val="black"/>
                </a:solidFill>
                <a:latin typeface="Verdana" panose="020B0604030504040204" pitchFamily="34" charset="0"/>
                <a:ea typeface="Verdana" panose="020B0604030504040204" pitchFamily="34" charset="0"/>
                <a:cs typeface="+mn-lt"/>
              </a:rPr>
              <a:t>(R </a:t>
            </a:r>
            <a:r>
              <a:rPr lang="en-GB" sz="1649" b="1" dirty="0">
                <a:solidFill>
                  <a:prstClr val="black"/>
                </a:solidFill>
                <a:latin typeface="Verdana" panose="020B0604030504040204" pitchFamily="34" charset="0"/>
                <a:ea typeface="Verdana" panose="020B0604030504040204" pitchFamily="34" charset="0"/>
                <a:cs typeface="+mn-lt"/>
              </a:rPr>
              <a:t>2.6)</a:t>
            </a:r>
            <a:r>
              <a:rPr lang="en-GB" sz="1649" dirty="0">
                <a:solidFill>
                  <a:prstClr val="black"/>
                </a:solidFill>
                <a:latin typeface="Verdana" panose="020B0604030504040204" pitchFamily="34" charset="0"/>
                <a:ea typeface="Verdana" panose="020B0604030504040204" pitchFamily="34" charset="0"/>
                <a:cs typeface="+mn-lt"/>
              </a:rPr>
              <a:t> early 2025, and the lowest NPSSG </a:t>
            </a:r>
            <a:r>
              <a:rPr lang="en-GB" sz="1649" b="1" dirty="0">
                <a:solidFill>
                  <a:prstClr val="black"/>
                </a:solidFill>
                <a:latin typeface="Verdana" panose="020B0604030504040204" pitchFamily="34" charset="0"/>
                <a:ea typeface="Verdana" panose="020B0604030504040204" pitchFamily="34" charset="0"/>
                <a:cs typeface="+mn-lt"/>
              </a:rPr>
              <a:t>(</a:t>
            </a:r>
            <a:r>
              <a:rPr lang="en-GB" sz="1649" b="1" i="1" dirty="0">
                <a:solidFill>
                  <a:prstClr val="black"/>
                </a:solidFill>
                <a:latin typeface="Verdana" panose="020B0604030504040204" pitchFamily="34" charset="0"/>
                <a:ea typeface="Verdana" panose="020B0604030504040204" pitchFamily="34" charset="0"/>
                <a:cs typeface="+mn-lt"/>
              </a:rPr>
              <a:t>R </a:t>
            </a:r>
            <a:r>
              <a:rPr lang="en-GB" sz="1649" b="1" dirty="0">
                <a:solidFill>
                  <a:prstClr val="black"/>
                </a:solidFill>
                <a:latin typeface="Verdana" panose="020B0604030504040204" pitchFamily="34" charset="0"/>
                <a:ea typeface="Verdana" panose="020B0604030504040204" pitchFamily="34" charset="0"/>
                <a:cs typeface="+mn-lt"/>
              </a:rPr>
              <a:t>1.1)</a:t>
            </a:r>
            <a:r>
              <a:rPr lang="en-GB" sz="1649" dirty="0">
                <a:solidFill>
                  <a:prstClr val="black"/>
                </a:solidFill>
                <a:latin typeface="Verdana" panose="020B0604030504040204" pitchFamily="34" charset="0"/>
                <a:ea typeface="Verdana" panose="020B0604030504040204" pitchFamily="34" charset="0"/>
                <a:cs typeface="+mn-lt"/>
              </a:rPr>
              <a:t>.</a:t>
            </a:r>
            <a:r>
              <a:rPr lang="en-GB" sz="1649" dirty="0">
                <a:solidFill>
                  <a:prstClr val="black"/>
                </a:solidFill>
                <a:latin typeface="Verdana" panose="020B0604030504040204" pitchFamily="34" charset="0"/>
                <a:ea typeface="Verdana" panose="020B0604030504040204" pitchFamily="34" charset="0"/>
                <a:cs typeface="Calibri"/>
              </a:rPr>
              <a:t> PCS rates prove challenging due to inaccuracy on caseload dashboards. These figures are reflecting increased numbers but do not reflect </a:t>
            </a:r>
            <a:r>
              <a:rPr lang="en-GB" sz="1649" dirty="0" err="1">
                <a:solidFill>
                  <a:prstClr val="black"/>
                </a:solidFill>
                <a:latin typeface="Verdana" panose="020B0604030504040204" pitchFamily="34" charset="0"/>
                <a:ea typeface="Verdana" panose="020B0604030504040204" pitchFamily="34" charset="0"/>
                <a:cs typeface="Calibri"/>
              </a:rPr>
              <a:t>avoidability</a:t>
            </a:r>
            <a:r>
              <a:rPr lang="en-GB" sz="1649" dirty="0">
                <a:solidFill>
                  <a:prstClr val="black"/>
                </a:solidFill>
                <a:latin typeface="Verdana" panose="020B0604030504040204" pitchFamily="34" charset="0"/>
                <a:ea typeface="Verdana" panose="020B0604030504040204" pitchFamily="34" charset="0"/>
                <a:cs typeface="Calibri"/>
              </a:rPr>
              <a:t> status.</a:t>
            </a:r>
            <a:endParaRPr lang="en-GB" sz="1649" dirty="0">
              <a:solidFill>
                <a:prstClr val="black"/>
              </a:solidFill>
              <a:latin typeface="Verdana" panose="020B0604030504040204" pitchFamily="34" charset="0"/>
              <a:ea typeface="Verdana" panose="020B0604030504040204" pitchFamily="34" charset="0"/>
              <a:cs typeface="Arial"/>
            </a:endParaRPr>
          </a:p>
          <a:p>
            <a:pPr defTabSz="914263"/>
            <a:r>
              <a:rPr lang="en-GB" sz="1649" b="1" dirty="0">
                <a:solidFill>
                  <a:prstClr val="black"/>
                </a:solidFill>
                <a:latin typeface="Verdana" panose="020B0604030504040204" pitchFamily="34" charset="0"/>
                <a:ea typeface="Verdana" panose="020B0604030504040204" pitchFamily="34" charset="0"/>
                <a:cs typeface="Arial"/>
              </a:rPr>
              <a:t>Severity</a:t>
            </a:r>
            <a:r>
              <a:rPr lang="en-GB" sz="1649" dirty="0">
                <a:solidFill>
                  <a:prstClr val="black"/>
                </a:solidFill>
                <a:latin typeface="Verdana" panose="020B0604030504040204" pitchFamily="34" charset="0"/>
                <a:ea typeface="Verdana" panose="020B0604030504040204" pitchFamily="34" charset="0"/>
                <a:cs typeface="Arial"/>
              </a:rPr>
              <a:t>: </a:t>
            </a:r>
            <a:r>
              <a:rPr lang="en-GB" sz="1649" b="1" dirty="0">
                <a:solidFill>
                  <a:prstClr val="black"/>
                </a:solidFill>
                <a:latin typeface="Verdana" panose="020B0604030504040204" pitchFamily="34" charset="0"/>
                <a:ea typeface="Verdana" panose="020B0604030504040204" pitchFamily="34" charset="0"/>
                <a:cs typeface="Arial"/>
              </a:rPr>
              <a:t>90 % </a:t>
            </a:r>
            <a:r>
              <a:rPr lang="en-GB" sz="1649" dirty="0">
                <a:solidFill>
                  <a:prstClr val="black"/>
                </a:solidFill>
                <a:latin typeface="Verdana" panose="020B0604030504040204" pitchFamily="34" charset="0"/>
                <a:ea typeface="Verdana" panose="020B0604030504040204" pitchFamily="34" charset="0"/>
                <a:cs typeface="Arial"/>
              </a:rPr>
              <a:t>of all HBA  incidents remain superficial in nature . </a:t>
            </a:r>
          </a:p>
          <a:p>
            <a:pPr defTabSz="914263"/>
            <a:r>
              <a:rPr lang="en-GB" sz="1649" b="1" dirty="0">
                <a:solidFill>
                  <a:prstClr val="black"/>
                </a:solidFill>
                <a:latin typeface="Verdana" panose="020B0604030504040204" pitchFamily="34" charset="0"/>
                <a:ea typeface="Verdana" panose="020B0604030504040204" pitchFamily="34" charset="0"/>
                <a:cs typeface="Arial"/>
              </a:rPr>
              <a:t>10%</a:t>
            </a:r>
            <a:r>
              <a:rPr lang="en-GB" sz="1649" dirty="0">
                <a:solidFill>
                  <a:prstClr val="black"/>
                </a:solidFill>
                <a:latin typeface="Verdana" panose="020B0604030504040204" pitchFamily="34" charset="0"/>
                <a:ea typeface="Verdana" panose="020B0604030504040204" pitchFamily="34" charset="0"/>
                <a:cs typeface="Arial"/>
              </a:rPr>
              <a:t> are deep in nature. </a:t>
            </a:r>
            <a:endParaRPr lang="en-GB" sz="1649" dirty="0">
              <a:solidFill>
                <a:prstClr val="black"/>
              </a:solidFill>
              <a:latin typeface="Verdana" panose="020B0604030504040204" pitchFamily="34" charset="0"/>
              <a:ea typeface="Verdana" panose="020B0604030504040204" pitchFamily="34" charset="0"/>
              <a:cs typeface="Calibri"/>
            </a:endParaRPr>
          </a:p>
          <a:p>
            <a:pPr defTabSz="914263"/>
            <a:r>
              <a:rPr lang="en-GB" sz="1649" b="1" dirty="0">
                <a:solidFill>
                  <a:prstClr val="black"/>
                </a:solidFill>
                <a:latin typeface="Verdana" panose="020B0604030504040204" pitchFamily="34" charset="0"/>
                <a:ea typeface="Verdana" panose="020B0604030504040204" pitchFamily="34" charset="0"/>
                <a:cs typeface="Calibri"/>
              </a:rPr>
              <a:t>76%  </a:t>
            </a:r>
            <a:r>
              <a:rPr lang="en-GB" sz="1649" dirty="0">
                <a:solidFill>
                  <a:prstClr val="black"/>
                </a:solidFill>
                <a:latin typeface="Verdana" panose="020B0604030504040204" pitchFamily="34" charset="0"/>
                <a:ea typeface="Verdana" panose="020B0604030504040204" pitchFamily="34" charset="0"/>
                <a:cs typeface="Calibri"/>
              </a:rPr>
              <a:t>of deep damage ulcers developed under </a:t>
            </a:r>
            <a:r>
              <a:rPr lang="en-GB" sz="1649" b="1" dirty="0">
                <a:solidFill>
                  <a:prstClr val="black"/>
                </a:solidFill>
                <a:latin typeface="Verdana" panose="020B0604030504040204" pitchFamily="34" charset="0"/>
                <a:ea typeface="Verdana" panose="020B0604030504040204" pitchFamily="34" charset="0"/>
                <a:cs typeface="Calibri"/>
              </a:rPr>
              <a:t>PCS</a:t>
            </a:r>
            <a:r>
              <a:rPr lang="en-GB" sz="1649" dirty="0">
                <a:solidFill>
                  <a:prstClr val="black"/>
                </a:solidFill>
                <a:latin typeface="Verdana" panose="020B0604030504040204" pitchFamily="34" charset="0"/>
                <a:ea typeface="Verdana" panose="020B0604030504040204" pitchFamily="34" charset="0"/>
                <a:cs typeface="Calibri"/>
              </a:rPr>
              <a:t> in patients’ own homes, </a:t>
            </a:r>
            <a:r>
              <a:rPr lang="en-GB" sz="1649" b="1" dirty="0">
                <a:solidFill>
                  <a:prstClr val="black"/>
                </a:solidFill>
                <a:latin typeface="Verdana" panose="020B0604030504040204" pitchFamily="34" charset="0"/>
                <a:ea typeface="Verdana" panose="020B0604030504040204" pitchFamily="34" charset="0"/>
                <a:cs typeface="Calibri"/>
              </a:rPr>
              <a:t>24 %</a:t>
            </a:r>
            <a:r>
              <a:rPr lang="en-GB" sz="1649" dirty="0">
                <a:solidFill>
                  <a:prstClr val="black"/>
                </a:solidFill>
                <a:latin typeface="Verdana" panose="020B0604030504040204" pitchFamily="34" charset="0"/>
                <a:ea typeface="Verdana" panose="020B0604030504040204" pitchFamily="34" charset="0"/>
                <a:cs typeface="Calibri"/>
              </a:rPr>
              <a:t> In our hospital settings. </a:t>
            </a:r>
          </a:p>
          <a:p>
            <a:pPr defTabSz="914263"/>
            <a:r>
              <a:rPr lang="en-GB" sz="1649" b="1" dirty="0">
                <a:solidFill>
                  <a:srgbClr val="000000"/>
                </a:solidFill>
                <a:latin typeface="Verdana" panose="020B0604030504040204" pitchFamily="34" charset="0"/>
                <a:ea typeface="Verdana" panose="020B0604030504040204" pitchFamily="34" charset="0"/>
                <a:cs typeface="Calibri"/>
              </a:rPr>
              <a:t>The HB have seen an </a:t>
            </a:r>
            <a:r>
              <a:rPr lang="en-GB" sz="1649" b="1" dirty="0">
                <a:solidFill>
                  <a:srgbClr val="4EA72E"/>
                </a:solidFill>
                <a:latin typeface="Verdana" panose="020B0604030504040204" pitchFamily="34" charset="0"/>
                <a:ea typeface="Verdana" panose="020B0604030504040204" pitchFamily="34" charset="0"/>
                <a:cs typeface="Calibri"/>
              </a:rPr>
              <a:t>8% reduction </a:t>
            </a:r>
            <a:r>
              <a:rPr lang="en-GB" sz="1649" b="1" dirty="0">
                <a:solidFill>
                  <a:prstClr val="black"/>
                </a:solidFill>
                <a:latin typeface="Verdana" panose="020B0604030504040204" pitchFamily="34" charset="0"/>
                <a:ea typeface="Verdana" panose="020B0604030504040204" pitchFamily="34" charset="0"/>
                <a:cs typeface="Calibri"/>
              </a:rPr>
              <a:t>in deep tissue damage reflecting the last cleansed data. </a:t>
            </a:r>
            <a:endParaRPr lang="en-GB" sz="1649" dirty="0">
              <a:solidFill>
                <a:prstClr val="black"/>
              </a:solidFill>
              <a:latin typeface="Verdana" panose="020B0604030504040204" pitchFamily="34" charset="0"/>
              <a:ea typeface="Verdana" panose="020B0604030504040204" pitchFamily="34" charset="0"/>
              <a:cs typeface="Calibri"/>
            </a:endParaRPr>
          </a:p>
          <a:p>
            <a:pPr defTabSz="914263"/>
            <a:r>
              <a:rPr lang="en-GB" sz="1649" dirty="0">
                <a:solidFill>
                  <a:prstClr val="black"/>
                </a:solidFill>
                <a:latin typeface="Verdana" panose="020B0604030504040204" pitchFamily="34" charset="0"/>
                <a:ea typeface="Verdana" panose="020B0604030504040204" pitchFamily="34" charset="0"/>
                <a:cs typeface="Calibri"/>
              </a:rPr>
              <a:t>70% all HBA investigated deemed </a:t>
            </a:r>
            <a:r>
              <a:rPr lang="en-GB" sz="1649" b="1" dirty="0">
                <a:solidFill>
                  <a:prstClr val="black"/>
                </a:solidFill>
                <a:latin typeface="Verdana" panose="020B0604030504040204" pitchFamily="34" charset="0"/>
                <a:ea typeface="Verdana" panose="020B0604030504040204" pitchFamily="34" charset="0"/>
                <a:cs typeface="Calibri"/>
              </a:rPr>
              <a:t>unavoidable</a:t>
            </a:r>
            <a:r>
              <a:rPr lang="en-GB" sz="1649" dirty="0">
                <a:solidFill>
                  <a:prstClr val="black"/>
                </a:solidFill>
                <a:latin typeface="Verdana" panose="020B0604030504040204" pitchFamily="34" charset="0"/>
                <a:ea typeface="Verdana" panose="020B0604030504040204" pitchFamily="34" charset="0"/>
                <a:cs typeface="Calibri"/>
              </a:rPr>
              <a:t> </a:t>
            </a:r>
            <a:r>
              <a:rPr lang="en-GB" sz="1649" dirty="0">
                <a:solidFill>
                  <a:srgbClr val="4EA72E"/>
                </a:solidFill>
                <a:latin typeface="Verdana" panose="020B0604030504040204" pitchFamily="34" charset="0"/>
                <a:ea typeface="Verdana" panose="020B0604030504040204" pitchFamily="34" charset="0"/>
                <a:cs typeface="Calibri"/>
              </a:rPr>
              <a:t>(</a:t>
            </a:r>
            <a:r>
              <a:rPr lang="en-GB" sz="1649" b="1" dirty="0">
                <a:solidFill>
                  <a:srgbClr val="4EA72E"/>
                </a:solidFill>
                <a:latin typeface="Verdana" panose="020B0604030504040204" pitchFamily="34" charset="0"/>
                <a:ea typeface="Verdana" panose="020B0604030504040204" pitchFamily="34" charset="0"/>
                <a:cs typeface="Calibri"/>
              </a:rPr>
              <a:t>15% improvement</a:t>
            </a:r>
            <a:r>
              <a:rPr lang="en-GB" sz="1649" dirty="0">
                <a:solidFill>
                  <a:srgbClr val="4EA72E"/>
                </a:solidFill>
                <a:latin typeface="Verdana" panose="020B0604030504040204" pitchFamily="34" charset="0"/>
                <a:ea typeface="Verdana" panose="020B0604030504040204" pitchFamily="34" charset="0"/>
                <a:cs typeface="Calibri"/>
              </a:rPr>
              <a:t>)- </a:t>
            </a:r>
            <a:r>
              <a:rPr lang="en-GB" sz="1649" dirty="0">
                <a:solidFill>
                  <a:prstClr val="black"/>
                </a:solidFill>
                <a:latin typeface="Verdana" panose="020B0604030504040204" pitchFamily="34" charset="0"/>
                <a:ea typeface="Verdana" panose="020B0604030504040204" pitchFamily="34" charset="0"/>
                <a:cs typeface="Calibri"/>
              </a:rPr>
              <a:t>since Quarter 1</a:t>
            </a:r>
          </a:p>
          <a:p>
            <a:pPr defTabSz="914263"/>
            <a:r>
              <a:rPr lang="en-GB" sz="1649" dirty="0">
                <a:solidFill>
                  <a:prstClr val="black"/>
                </a:solidFill>
                <a:latin typeface="Verdana" panose="020B0604030504040204" pitchFamily="34" charset="0"/>
                <a:ea typeface="Verdana" panose="020B0604030504040204" pitchFamily="34" charset="0"/>
                <a:cs typeface="Calibri"/>
              </a:rPr>
              <a:t>Over 90% of all community damage incidents investigated were deemed unavoidable. </a:t>
            </a:r>
          </a:p>
          <a:p>
            <a:pPr defTabSz="914263"/>
            <a:r>
              <a:rPr lang="en-GB" sz="1649" b="1" dirty="0">
                <a:solidFill>
                  <a:prstClr val="black"/>
                </a:solidFill>
                <a:latin typeface="Verdana" panose="020B0604030504040204" pitchFamily="34" charset="0"/>
                <a:ea typeface="Verdana" panose="020B0604030504040204" pitchFamily="34" charset="0"/>
                <a:cs typeface="Arial"/>
              </a:rPr>
              <a:t>Governance &amp; Learning </a:t>
            </a:r>
            <a:r>
              <a:rPr lang="en-GB" sz="1649" dirty="0">
                <a:solidFill>
                  <a:prstClr val="black"/>
                </a:solidFill>
                <a:latin typeface="Verdana" panose="020B0604030504040204" pitchFamily="34" charset="0"/>
                <a:ea typeface="Verdana" panose="020B0604030504040204" pitchFamily="34" charset="0"/>
                <a:cs typeface="Arial"/>
              </a:rPr>
              <a:t>Of incidents closed in the last quarter: we now see an Improving picture that 65% of all incidents have been investigated and closed. This still requires work and the efficiency of investigating and scrutiny is key to this.</a:t>
            </a:r>
            <a:endParaRPr lang="en-GB" sz="1649" dirty="0">
              <a:solidFill>
                <a:prstClr val="black"/>
              </a:solidFill>
              <a:latin typeface="Verdana" panose="020B0604030504040204" pitchFamily="34" charset="0"/>
              <a:ea typeface="Verdana" panose="020B0604030504040204" pitchFamily="34" charset="0"/>
              <a:cs typeface="Calibri"/>
            </a:endParaRPr>
          </a:p>
          <a:p>
            <a:pPr defTabSz="914263"/>
            <a:r>
              <a:rPr lang="en-GB" sz="1649" b="1" dirty="0">
                <a:solidFill>
                  <a:prstClr val="black"/>
                </a:solidFill>
                <a:latin typeface="Verdana" panose="020B0604030504040204" pitchFamily="34" charset="0"/>
                <a:ea typeface="Verdana" panose="020B0604030504040204" pitchFamily="34" charset="0"/>
                <a:cs typeface="Arial"/>
              </a:rPr>
              <a:t>70%</a:t>
            </a:r>
            <a:r>
              <a:rPr lang="en-GB" sz="1649" dirty="0">
                <a:solidFill>
                  <a:prstClr val="black"/>
                </a:solidFill>
                <a:latin typeface="Verdana" panose="020B0604030504040204" pitchFamily="34" charset="0"/>
                <a:ea typeface="Verdana" panose="020B0604030504040204" pitchFamily="34" charset="0"/>
                <a:cs typeface="Arial"/>
              </a:rPr>
              <a:t> deemed </a:t>
            </a:r>
            <a:r>
              <a:rPr lang="en-GB" sz="1649" b="1" dirty="0">
                <a:solidFill>
                  <a:prstClr val="black"/>
                </a:solidFill>
                <a:latin typeface="Verdana" panose="020B0604030504040204" pitchFamily="34" charset="0"/>
                <a:ea typeface="Verdana" panose="020B0604030504040204" pitchFamily="34" charset="0"/>
                <a:cs typeface="Arial"/>
              </a:rPr>
              <a:t>unavoidable</a:t>
            </a:r>
            <a:r>
              <a:rPr lang="en-GB" sz="1649" dirty="0">
                <a:solidFill>
                  <a:prstClr val="black"/>
                </a:solidFill>
                <a:latin typeface="Verdana" panose="020B0604030504040204" pitchFamily="34" charset="0"/>
                <a:ea typeface="Verdana" panose="020B0604030504040204" pitchFamily="34" charset="0"/>
                <a:cs typeface="Arial"/>
              </a:rPr>
              <a:t> 30% deemed avoidable, which is a significant improvement however with </a:t>
            </a:r>
            <a:r>
              <a:rPr lang="en-GB" sz="1649" b="1" dirty="0">
                <a:solidFill>
                  <a:prstClr val="black"/>
                </a:solidFill>
                <a:latin typeface="Verdana" panose="020B0604030504040204" pitchFamily="34" charset="0"/>
                <a:ea typeface="Verdana" panose="020B0604030504040204" pitchFamily="34" charset="0"/>
                <a:cs typeface="Arial"/>
              </a:rPr>
              <a:t>35%</a:t>
            </a:r>
            <a:r>
              <a:rPr lang="en-GB" sz="1649" dirty="0">
                <a:solidFill>
                  <a:prstClr val="black"/>
                </a:solidFill>
                <a:latin typeface="Verdana" panose="020B0604030504040204" pitchFamily="34" charset="0"/>
                <a:ea typeface="Verdana" panose="020B0604030504040204" pitchFamily="34" charset="0"/>
                <a:cs typeface="Arial"/>
              </a:rPr>
              <a:t> not investigated or closed, this does not reflect total status until end of next quarter.  </a:t>
            </a:r>
            <a:endParaRPr lang="en-GB" sz="1649" dirty="0">
              <a:solidFill>
                <a:prstClr val="black"/>
              </a:solidFill>
              <a:latin typeface="Verdana" panose="020B0604030504040204" pitchFamily="34" charset="0"/>
              <a:ea typeface="Verdana" panose="020B0604030504040204" pitchFamily="34" charset="0"/>
              <a:cs typeface="Calibri"/>
            </a:endParaRPr>
          </a:p>
          <a:p>
            <a:pPr defTabSz="914263"/>
            <a:endParaRPr lang="en-GB" sz="1484" dirty="0">
              <a:solidFill>
                <a:prstClr val="black"/>
              </a:solidFill>
              <a:latin typeface="Arial"/>
              <a:ea typeface="Calibri"/>
              <a:cs typeface="Arial"/>
            </a:endParaRPr>
          </a:p>
          <a:p>
            <a:pPr defTabSz="914263"/>
            <a:endParaRPr lang="en-GB" sz="1319" b="1" dirty="0">
              <a:solidFill>
                <a:prstClr val="black"/>
              </a:solidFill>
              <a:latin typeface="Arial"/>
              <a:ea typeface="Calibri"/>
              <a:cs typeface="Calibri"/>
            </a:endParaRPr>
          </a:p>
        </p:txBody>
      </p:sp>
      <p:sp>
        <p:nvSpPr>
          <p:cNvPr id="26" name="TextBox 25">
            <a:extLst>
              <a:ext uri="{FF2B5EF4-FFF2-40B4-BE49-F238E27FC236}">
                <a16:creationId xmlns:a16="http://schemas.microsoft.com/office/drawing/2014/main" id="{5463F53A-3B8B-6713-1626-8E72F21C9D31}"/>
              </a:ext>
            </a:extLst>
          </p:cNvPr>
          <p:cNvSpPr txBox="1"/>
          <p:nvPr/>
        </p:nvSpPr>
        <p:spPr>
          <a:xfrm>
            <a:off x="8185704" y="6237884"/>
            <a:ext cx="6403273" cy="4432176"/>
          </a:xfrm>
          <a:prstGeom prst="rect">
            <a:avLst/>
          </a:prstGeom>
          <a:noFill/>
          <a:ln>
            <a:solidFill>
              <a:schemeClr val="accent5">
                <a:lumMod val="50000"/>
              </a:schemeClr>
            </a:solidFill>
          </a:ln>
        </p:spPr>
        <p:txBody>
          <a:bodyPr wrap="square" lIns="150786" tIns="75396" rIns="150786"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67" b="1" dirty="0">
                <a:solidFill>
                  <a:prstClr val="black"/>
                </a:solidFill>
                <a:latin typeface="Verdana" panose="020B0604030504040204" pitchFamily="34" charset="0"/>
                <a:ea typeface="Verdana" panose="020B0604030504040204" pitchFamily="34" charset="0"/>
                <a:cs typeface="Arial"/>
              </a:rPr>
              <a:t>Actions to Address Pressure Ulcers:</a:t>
            </a:r>
            <a:endParaRPr lang="en-GB" sz="1567" dirty="0">
              <a:solidFill>
                <a:prstClr val="black"/>
              </a:solidFill>
              <a:latin typeface="Verdana" panose="020B0604030504040204" pitchFamily="34" charset="0"/>
              <a:ea typeface="Verdana" panose="020B0604030504040204" pitchFamily="34" charset="0"/>
              <a:cs typeface="Arial"/>
            </a:endParaRPr>
          </a:p>
          <a:p>
            <a:pPr defTabSz="914263"/>
            <a:r>
              <a:rPr lang="en-GB" sz="1567" b="1" dirty="0">
                <a:solidFill>
                  <a:prstClr val="black"/>
                </a:solidFill>
                <a:latin typeface="Verdana" panose="020B0604030504040204" pitchFamily="34" charset="0"/>
                <a:ea typeface="Verdana" panose="020B0604030504040204" pitchFamily="34" charset="0"/>
                <a:cs typeface="Arial"/>
              </a:rPr>
              <a:t>Governance &amp; Oversight:</a:t>
            </a:r>
            <a:r>
              <a:rPr lang="en-GB" sz="1567" dirty="0">
                <a:solidFill>
                  <a:prstClr val="black"/>
                </a:solidFill>
                <a:latin typeface="Verdana" panose="020B0604030504040204" pitchFamily="34" charset="0"/>
                <a:ea typeface="Verdana" panose="020B0604030504040204" pitchFamily="34" charset="0"/>
                <a:cs typeface="Arial"/>
              </a:rPr>
              <a:t> Pressure Ulcer Strategic  Group, scrutiny panels, peer reviews.</a:t>
            </a:r>
          </a:p>
          <a:p>
            <a:pPr defTabSz="914263"/>
            <a:r>
              <a:rPr lang="en-GB" sz="1567" b="1" dirty="0">
                <a:solidFill>
                  <a:prstClr val="black"/>
                </a:solidFill>
                <a:latin typeface="Verdana" panose="020B0604030504040204" pitchFamily="34" charset="0"/>
                <a:ea typeface="Verdana" panose="020B0604030504040204" pitchFamily="34" charset="0"/>
                <a:cs typeface="Arial"/>
              </a:rPr>
              <a:t>Audits &amp; Data:</a:t>
            </a:r>
            <a:r>
              <a:rPr lang="en-GB" sz="1567" dirty="0">
                <a:solidFill>
                  <a:prstClr val="black"/>
                </a:solidFill>
                <a:latin typeface="Verdana" panose="020B0604030504040204" pitchFamily="34" charset="0"/>
                <a:ea typeface="Verdana" panose="020B0604030504040204" pitchFamily="34" charset="0"/>
                <a:cs typeface="Arial"/>
              </a:rPr>
              <a:t> audits and review</a:t>
            </a:r>
          </a:p>
          <a:p>
            <a:pPr defTabSz="914263"/>
            <a:r>
              <a:rPr lang="en-GB" sz="1567" b="1" dirty="0">
                <a:solidFill>
                  <a:prstClr val="black"/>
                </a:solidFill>
                <a:latin typeface="Verdana" panose="020B0604030504040204" pitchFamily="34" charset="0"/>
                <a:ea typeface="Verdana" panose="020B0604030504040204" pitchFamily="34" charset="0"/>
                <a:cs typeface="Arial"/>
              </a:rPr>
              <a:t>Education &amp; Training:</a:t>
            </a:r>
            <a:r>
              <a:rPr lang="en-GB" sz="1567" dirty="0">
                <a:solidFill>
                  <a:prstClr val="black"/>
                </a:solidFill>
                <a:latin typeface="Verdana" panose="020B0604030504040204" pitchFamily="34" charset="0"/>
                <a:ea typeface="Verdana" panose="020B0604030504040204" pitchFamily="34" charset="0"/>
                <a:cs typeface="Arial"/>
              </a:rPr>
              <a:t> Multilayered education across staff groups</a:t>
            </a:r>
          </a:p>
          <a:p>
            <a:pPr defTabSz="914263"/>
            <a:r>
              <a:rPr lang="en-GB" sz="1567" b="1" dirty="0">
                <a:solidFill>
                  <a:prstClr val="black"/>
                </a:solidFill>
                <a:latin typeface="Verdana" panose="020B0604030504040204" pitchFamily="34" charset="0"/>
                <a:ea typeface="Verdana" panose="020B0604030504040204" pitchFamily="34" charset="0"/>
                <a:cs typeface="Arial"/>
              </a:rPr>
              <a:t>Pathways &amp; Policies:</a:t>
            </a:r>
            <a:r>
              <a:rPr lang="en-GB" sz="1567" dirty="0">
                <a:solidFill>
                  <a:prstClr val="black"/>
                </a:solidFill>
                <a:latin typeface="Verdana" panose="020B0604030504040204" pitchFamily="34" charset="0"/>
                <a:ea typeface="Verdana" panose="020B0604030504040204" pitchFamily="34" charset="0"/>
                <a:cs typeface="Arial"/>
              </a:rPr>
              <a:t> Development of PU pathways, policies, and improvement plans </a:t>
            </a:r>
          </a:p>
          <a:p>
            <a:pPr defTabSz="914263"/>
            <a:r>
              <a:rPr lang="en-GB" sz="1567" b="1" dirty="0">
                <a:solidFill>
                  <a:prstClr val="black"/>
                </a:solidFill>
                <a:latin typeface="Verdana" panose="020B0604030504040204" pitchFamily="34" charset="0"/>
                <a:ea typeface="Verdana" panose="020B0604030504040204" pitchFamily="34" charset="0"/>
                <a:cs typeface="Arial"/>
              </a:rPr>
              <a:t>Resources &amp; Technology:</a:t>
            </a:r>
            <a:r>
              <a:rPr lang="en-GB" sz="1567" dirty="0">
                <a:solidFill>
                  <a:prstClr val="black"/>
                </a:solidFill>
                <a:latin typeface="Verdana" panose="020B0604030504040204" pitchFamily="34" charset="0"/>
                <a:ea typeface="Verdana" panose="020B0604030504040204" pitchFamily="34" charset="0"/>
                <a:cs typeface="Arial"/>
              </a:rPr>
              <a:t> Centralised Tissue Viability service, digital wound imaging, bed contract finalisation. Shared education, champions and skills programme</a:t>
            </a:r>
          </a:p>
          <a:p>
            <a:pPr defTabSz="914263"/>
            <a:r>
              <a:rPr lang="en-GB" sz="1567" b="1" dirty="0">
                <a:solidFill>
                  <a:prstClr val="black"/>
                </a:solidFill>
                <a:latin typeface="Verdana" panose="020B0604030504040204" pitchFamily="34" charset="0"/>
                <a:ea typeface="Verdana" panose="020B0604030504040204" pitchFamily="34" charset="0"/>
                <a:cs typeface="Arial"/>
              </a:rPr>
              <a:t>Collaboration:</a:t>
            </a:r>
            <a:r>
              <a:rPr lang="en-GB" sz="1567" dirty="0">
                <a:solidFill>
                  <a:prstClr val="black"/>
                </a:solidFill>
                <a:latin typeface="Verdana" panose="020B0604030504040204" pitchFamily="34" charset="0"/>
                <a:ea typeface="Verdana" panose="020B0604030504040204" pitchFamily="34" charset="0"/>
                <a:cs typeface="Arial"/>
              </a:rPr>
              <a:t> Shared responsibility and learning</a:t>
            </a:r>
          </a:p>
          <a:p>
            <a:pPr defTabSz="914263"/>
            <a:r>
              <a:rPr lang="en-GB" sz="1567" b="1" dirty="0">
                <a:solidFill>
                  <a:prstClr val="black"/>
                </a:solidFill>
                <a:latin typeface="Verdana" panose="020B0604030504040204" pitchFamily="34" charset="0"/>
                <a:ea typeface="Verdana" panose="020B0604030504040204" pitchFamily="34" charset="0"/>
                <a:cs typeface="Calibri"/>
              </a:rPr>
              <a:t>Leadership-</a:t>
            </a:r>
            <a:r>
              <a:rPr lang="en-GB" sz="1567" dirty="0">
                <a:solidFill>
                  <a:prstClr val="black"/>
                </a:solidFill>
                <a:latin typeface="Verdana" panose="020B0604030504040204" pitchFamily="34" charset="0"/>
                <a:ea typeface="Verdana" panose="020B0604030504040204" pitchFamily="34" charset="0"/>
                <a:cs typeface="Calibri"/>
              </a:rPr>
              <a:t> Strengthen leadership and accountability</a:t>
            </a:r>
          </a:p>
        </p:txBody>
      </p:sp>
      <p:sp>
        <p:nvSpPr>
          <p:cNvPr id="2" name="AutoShape 2" descr="https://nhswales365.sharepoint.com/sites/SBU_QualitySafetyAndImprovement/_api/siteiconmanager/getsitelogo?type=%271%27&amp;hash=638149155630763349">
            <a:extLst>
              <a:ext uri="{FF2B5EF4-FFF2-40B4-BE49-F238E27FC236}">
                <a16:creationId xmlns:a16="http://schemas.microsoft.com/office/drawing/2014/main" id="{4686AB89-80F9-96A2-A9D8-33F55D2F6370}"/>
              </a:ext>
            </a:extLst>
          </p:cNvPr>
          <p:cNvSpPr>
            <a:spLocks noChangeAspect="1" noChangeArrowheads="1"/>
          </p:cNvSpPr>
          <p:nvPr/>
        </p:nvSpPr>
        <p:spPr bwMode="auto">
          <a:xfrm>
            <a:off x="256903" y="-238071"/>
            <a:ext cx="502623" cy="5026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6" tIns="75396" rIns="150786"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89"/>
            <a:endParaRPr lang="en-GB" sz="2968">
              <a:solidFill>
                <a:prstClr val="black"/>
              </a:solidFill>
              <a:latin typeface="Aptos" panose="020B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a:extLst>
              <a:ext uri="{FF2B5EF4-FFF2-40B4-BE49-F238E27FC236}">
                <a16:creationId xmlns:a16="http://schemas.microsoft.com/office/drawing/2014/main" id="{B324C9F8-9974-E0C2-9403-B09FD0113DE6}"/>
              </a:ext>
            </a:extLst>
          </p:cNvPr>
          <p:cNvSpPr>
            <a:spLocks noChangeAspect="1" noChangeArrowheads="1"/>
          </p:cNvSpPr>
          <p:nvPr/>
        </p:nvSpPr>
        <p:spPr bwMode="auto">
          <a:xfrm>
            <a:off x="204548" y="-224984"/>
            <a:ext cx="502623" cy="50262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6" tIns="75396" rIns="150786"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89"/>
            <a:endParaRPr lang="en-GB" sz="2968">
              <a:solidFill>
                <a:prstClr val="black"/>
              </a:solidFill>
              <a:latin typeface="Aptos" panose="020B0004020202020204"/>
            </a:endParaRPr>
          </a:p>
        </p:txBody>
      </p:sp>
      <p:pic>
        <p:nvPicPr>
          <p:cNvPr id="4" name="Picture 3" descr="A close-up of a logo&#10;&#10;AI-generated content may be incorrect.">
            <a:extLst>
              <a:ext uri="{FF2B5EF4-FFF2-40B4-BE49-F238E27FC236}">
                <a16:creationId xmlns:a16="http://schemas.microsoft.com/office/drawing/2014/main" id="{37002DE1-26C1-707B-C24F-F211229D6590}"/>
              </a:ext>
            </a:extLst>
          </p:cNvPr>
          <p:cNvPicPr>
            <a:picLocks noChangeAspect="1"/>
          </p:cNvPicPr>
          <p:nvPr/>
        </p:nvPicPr>
        <p:blipFill>
          <a:blip r:embed="rId3"/>
          <a:stretch>
            <a:fillRect/>
          </a:stretch>
        </p:blipFill>
        <p:spPr>
          <a:xfrm>
            <a:off x="15826868" y="9935789"/>
            <a:ext cx="4115274" cy="1256571"/>
          </a:xfrm>
          <a:prstGeom prst="rect">
            <a:avLst/>
          </a:prstGeom>
        </p:spPr>
      </p:pic>
      <p:sp>
        <p:nvSpPr>
          <p:cNvPr id="9" name="TextBox 8">
            <a:extLst>
              <a:ext uri="{FF2B5EF4-FFF2-40B4-BE49-F238E27FC236}">
                <a16:creationId xmlns:a16="http://schemas.microsoft.com/office/drawing/2014/main" id="{48C86175-D620-9216-9290-ABEDB5140811}"/>
              </a:ext>
            </a:extLst>
          </p:cNvPr>
          <p:cNvSpPr txBox="1"/>
          <p:nvPr/>
        </p:nvSpPr>
        <p:spPr>
          <a:xfrm>
            <a:off x="14588977" y="6219892"/>
            <a:ext cx="5478825" cy="3287290"/>
          </a:xfrm>
          <a:prstGeom prst="rect">
            <a:avLst/>
          </a:prstGeom>
          <a:solidFill>
            <a:schemeClr val="bg1"/>
          </a:solidFill>
          <a:ln>
            <a:solidFill>
              <a:schemeClr val="tx1"/>
            </a:solidFill>
          </a:ln>
        </p:spPr>
        <p:txBody>
          <a:bodyPr rot="0" spcFirstLastPara="0" vertOverflow="overflow" horzOverflow="overflow" vert="horz" wrap="square" lIns="150788" tIns="75396" rIns="150788" bIns="75396" numCol="1" spcCol="0" rtlCol="0" fromWordArt="0" anchor="t" anchorCtr="0" forceAA="0" compatLnSpc="1">
            <a:prstTxWarp prst="textNoShape">
              <a:avLst/>
            </a:prstTxWarp>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67" b="1" dirty="0">
                <a:solidFill>
                  <a:prstClr val="black"/>
                </a:solidFill>
                <a:latin typeface="Verdana" panose="020B0604030504040204" pitchFamily="34" charset="0"/>
                <a:ea typeface="Verdana" panose="020B0604030504040204" pitchFamily="34" charset="0"/>
                <a:cs typeface="Arial"/>
              </a:rPr>
              <a:t>Improvement Goals</a:t>
            </a:r>
          </a:p>
          <a:p>
            <a:pPr defTabSz="914263">
              <a:buFont typeface="Arial" panose="020B0604020202020204" pitchFamily="34" charset="0"/>
              <a:buChar char="•"/>
            </a:pPr>
            <a:r>
              <a:rPr lang="en-GB" sz="1567" dirty="0">
                <a:solidFill>
                  <a:prstClr val="black"/>
                </a:solidFill>
                <a:latin typeface="Verdana" panose="020B0604030504040204" pitchFamily="34" charset="0"/>
                <a:ea typeface="Verdana" panose="020B0604030504040204" pitchFamily="34" charset="0"/>
                <a:cs typeface="Arial"/>
              </a:rPr>
              <a:t>↓ 20% PU rates in acute sites; ≤1.6/1000 bed days.</a:t>
            </a:r>
          </a:p>
          <a:p>
            <a:pPr defTabSz="914263">
              <a:buFont typeface="Arial" panose="020B0604020202020204" pitchFamily="34" charset="0"/>
              <a:buChar char="•"/>
            </a:pPr>
            <a:r>
              <a:rPr lang="en-GB" sz="1567" dirty="0">
                <a:solidFill>
                  <a:prstClr val="black"/>
                </a:solidFill>
                <a:latin typeface="Verdana" panose="020B0604030504040204" pitchFamily="34" charset="0"/>
                <a:ea typeface="Verdana" panose="020B0604030504040204" pitchFamily="34" charset="0"/>
                <a:cs typeface="Arial"/>
              </a:rPr>
              <a:t>↓ 20 % avoidable PU in HB.</a:t>
            </a:r>
          </a:p>
          <a:p>
            <a:pPr defTabSz="914263">
              <a:buFont typeface="Arial" panose="020B0604020202020204" pitchFamily="34" charset="0"/>
              <a:buChar char="•"/>
            </a:pPr>
            <a:r>
              <a:rPr lang="en-GB" sz="1567" dirty="0">
                <a:solidFill>
                  <a:prstClr val="black"/>
                </a:solidFill>
                <a:latin typeface="Verdana" panose="020B0604030504040204" pitchFamily="34" charset="0"/>
                <a:ea typeface="Verdana" panose="020B0604030504040204" pitchFamily="34" charset="0"/>
                <a:cs typeface="Arial"/>
              </a:rPr>
              <a:t> ↓ Reduce total number of HBA incidents by 10% </a:t>
            </a:r>
          </a:p>
          <a:p>
            <a:pPr defTabSz="914263">
              <a:buFont typeface="Arial" panose="020B0604020202020204" pitchFamily="34" charset="0"/>
              <a:buChar char="•"/>
            </a:pPr>
            <a:r>
              <a:rPr lang="en-GB" sz="1567" dirty="0">
                <a:solidFill>
                  <a:prstClr val="black"/>
                </a:solidFill>
                <a:latin typeface="Verdana" panose="020B0604030504040204" pitchFamily="34" charset="0"/>
                <a:ea typeface="Verdana" panose="020B0604030504040204" pitchFamily="34" charset="0"/>
                <a:cs typeface="Arial"/>
              </a:rPr>
              <a:t> ↓ Reduce HB acquired Deep damage by 10% </a:t>
            </a:r>
          </a:p>
          <a:p>
            <a:pPr defTabSz="914263">
              <a:buFont typeface="Arial" panose="020B0604020202020204" pitchFamily="34" charset="0"/>
              <a:buChar char="•"/>
            </a:pPr>
            <a:r>
              <a:rPr lang="en-GB" sz="1567" dirty="0">
                <a:solidFill>
                  <a:prstClr val="black"/>
                </a:solidFill>
                <a:latin typeface="Verdana" panose="020B0604030504040204" pitchFamily="34" charset="0"/>
                <a:ea typeface="Verdana" panose="020B0604030504040204" pitchFamily="34" charset="0"/>
                <a:cs typeface="Arial"/>
              </a:rPr>
              <a:t>Improved staff skills, governance, and learning culture.</a:t>
            </a:r>
          </a:p>
          <a:p>
            <a:pPr defTabSz="914263">
              <a:buFont typeface="Arial" panose="020B0604020202020204" pitchFamily="34" charset="0"/>
              <a:buChar char="•"/>
            </a:pPr>
            <a:r>
              <a:rPr lang="en-GB" sz="1567" b="1" dirty="0">
                <a:solidFill>
                  <a:prstClr val="black"/>
                </a:solidFill>
                <a:latin typeface="Verdana" panose="020B0604030504040204" pitchFamily="34" charset="0"/>
                <a:ea typeface="Verdana" panose="020B0604030504040204" pitchFamily="34" charset="0"/>
                <a:cs typeface="Arial"/>
              </a:rPr>
              <a:t>Equitable access to tissue viability services &amp; medical photography across sites.</a:t>
            </a:r>
          </a:p>
          <a:p>
            <a:pPr defTabSz="914263">
              <a:buFont typeface="Arial" panose="020B0604020202020204" pitchFamily="34" charset="0"/>
              <a:buChar char="•"/>
            </a:pPr>
            <a:r>
              <a:rPr lang="en-GB" sz="1567" dirty="0">
                <a:solidFill>
                  <a:prstClr val="black"/>
                </a:solidFill>
                <a:latin typeface="Verdana" panose="020B0604030504040204" pitchFamily="34" charset="0"/>
                <a:ea typeface="Verdana" panose="020B0604030504040204" pitchFamily="34" charset="0"/>
                <a:cs typeface="Arial"/>
              </a:rPr>
              <a:t>Better supported care homes.</a:t>
            </a:r>
          </a:p>
          <a:p>
            <a:pPr defTabSz="914263">
              <a:buFont typeface="Arial" panose="020B0604020202020204" pitchFamily="34" charset="0"/>
              <a:buChar char="•"/>
            </a:pPr>
            <a:r>
              <a:rPr lang="en-GB" sz="1567" dirty="0">
                <a:solidFill>
                  <a:prstClr val="black"/>
                </a:solidFill>
                <a:latin typeface="Verdana" panose="020B0604030504040204" pitchFamily="34" charset="0"/>
                <a:ea typeface="Verdana" panose="020B0604030504040204" pitchFamily="34" charset="0"/>
                <a:cs typeface="Arial"/>
              </a:rPr>
              <a:t>Patients consistently receive “right care, right time.”</a:t>
            </a:r>
          </a:p>
        </p:txBody>
      </p:sp>
      <p:cxnSp>
        <p:nvCxnSpPr>
          <p:cNvPr id="18" name="Straight Connector 17">
            <a:extLst>
              <a:ext uri="{FF2B5EF4-FFF2-40B4-BE49-F238E27FC236}">
                <a16:creationId xmlns:a16="http://schemas.microsoft.com/office/drawing/2014/main" id="{D9CBAA5C-38FA-669C-C7A8-5DB730DD02A5}"/>
              </a:ext>
              <a:ext uri="{C183D7F6-B498-43B3-948B-1728B52AA6E4}">
                <adec:decorative xmlns:adec="http://schemas.microsoft.com/office/drawing/2017/decorative" val="1"/>
              </a:ext>
            </a:extLst>
          </p:cNvPr>
          <p:cNvCxnSpPr>
            <a:cxnSpLocks/>
          </p:cNvCxnSpPr>
          <p:nvPr/>
        </p:nvCxnSpPr>
        <p:spPr>
          <a:xfrm>
            <a:off x="-180770" y="301912"/>
            <a:ext cx="29816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Rectangle 1">
            <a:extLst>
              <a:ext uri="{FF2B5EF4-FFF2-40B4-BE49-F238E27FC236}">
                <a16:creationId xmlns:a16="http://schemas.microsoft.com/office/drawing/2014/main" id="{34FE63C1-DAF3-20DE-5ACB-8760386DB172}"/>
              </a:ext>
            </a:extLst>
          </p:cNvPr>
          <p:cNvSpPr>
            <a:spLocks noChangeArrowheads="1"/>
          </p:cNvSpPr>
          <p:nvPr/>
        </p:nvSpPr>
        <p:spPr bwMode="auto">
          <a:xfrm>
            <a:off x="7385225" y="7356838"/>
            <a:ext cx="20105335" cy="905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50790" tIns="75396" rIns="150790" bIns="75396" numCol="1" anchor="ctr" anchorCtr="0" compatLnSpc="1">
            <a:prstTxWarp prst="textNoShape">
              <a:avLst/>
            </a:prstTxWarp>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4895">
              <a:solidFill>
                <a:prstClr val="black"/>
              </a:solidFill>
              <a:latin typeface="Aptos" panose="02110004020202020204"/>
            </a:endParaRPr>
          </a:p>
        </p:txBody>
      </p:sp>
      <p:sp>
        <p:nvSpPr>
          <p:cNvPr id="30" name="Title 1">
            <a:extLst>
              <a:ext uri="{FF2B5EF4-FFF2-40B4-BE49-F238E27FC236}">
                <a16:creationId xmlns:a16="http://schemas.microsoft.com/office/drawing/2014/main" id="{DB77669E-DEB2-8469-1784-A4BE86B0F9C1}"/>
              </a:ext>
            </a:extLst>
          </p:cNvPr>
          <p:cNvSpPr txBox="1">
            <a:spLocks/>
          </p:cNvSpPr>
          <p:nvPr/>
        </p:nvSpPr>
        <p:spPr>
          <a:xfrm>
            <a:off x="3190" y="1"/>
            <a:ext cx="20141251" cy="534642"/>
          </a:xfrm>
          <a:prstGeom prst="rect">
            <a:avLst/>
          </a:prstGeom>
          <a:solidFill>
            <a:srgbClr val="1F355E"/>
          </a:solidFill>
          <a:ln>
            <a:noFill/>
          </a:ln>
        </p:spPr>
        <p:style>
          <a:lnRef idx="1">
            <a:schemeClr val="accent1"/>
          </a:lnRef>
          <a:fillRef idx="2">
            <a:schemeClr val="accent1"/>
          </a:fillRef>
          <a:effectRef idx="1">
            <a:schemeClr val="accent1"/>
          </a:effectRef>
          <a:fontRef idx="minor">
            <a:schemeClr val="dk1"/>
          </a:fontRef>
        </p:style>
        <p:txBody>
          <a:bodyPr vert="horz" lIns="150788" tIns="75396" rIns="150788" bIns="75396" rtlCol="0" anchor="ctr">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2000" b="1" dirty="0">
                <a:solidFill>
                  <a:prstClr val="white"/>
                </a:solidFill>
                <a:latin typeface="Verdana" panose="020B0604030504040204" pitchFamily="34" charset="0"/>
                <a:ea typeface="Verdana" panose="020B0604030504040204" pitchFamily="34" charset="0"/>
                <a:cs typeface="Arial"/>
              </a:rPr>
              <a:t>Pressure Damage</a:t>
            </a:r>
            <a:endParaRPr lang="en-GB" sz="2000" b="1" dirty="0">
              <a:solidFill>
                <a:prstClr val="white"/>
              </a:solidFill>
              <a:latin typeface="Verdana" panose="020B0604030504040204" pitchFamily="34" charset="0"/>
              <a:ea typeface="Verdana" panose="020B0604030504040204" pitchFamily="34" charset="0"/>
              <a:cs typeface="Arial" panose="020B0604020202020204" pitchFamily="34" charset="0"/>
            </a:endParaRPr>
          </a:p>
          <a:p>
            <a:pPr defTabSz="914263"/>
            <a:r>
              <a:rPr lang="en-GB" sz="1567" b="1" dirty="0">
                <a:solidFill>
                  <a:prstClr val="white"/>
                </a:solidFill>
                <a:latin typeface="Arial"/>
                <a:cs typeface="Arial"/>
              </a:rPr>
              <a:t>                            </a:t>
            </a:r>
            <a:endParaRPr lang="en-GB" sz="1567" dirty="0">
              <a:solidFill>
                <a:prstClr val="white"/>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B9E101FF-2DFC-3A75-110B-CDA1F5E263FB}"/>
              </a:ext>
            </a:extLst>
          </p:cNvPr>
          <p:cNvSpPr txBox="1"/>
          <p:nvPr/>
        </p:nvSpPr>
        <p:spPr>
          <a:xfrm>
            <a:off x="198992" y="5365534"/>
            <a:ext cx="7079914" cy="473076"/>
          </a:xfrm>
          <a:prstGeom prst="rect">
            <a:avLst/>
          </a:prstGeom>
          <a:noFill/>
        </p:spPr>
        <p:txBody>
          <a:bodyPr wrap="square" lIns="91440" tIns="45719" rIns="91440" bIns="45719" rtlCol="0" anchor="t">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237">
                <a:solidFill>
                  <a:prstClr val="black"/>
                </a:solidFill>
                <a:latin typeface="Arial"/>
                <a:cs typeface="Arial"/>
              </a:rPr>
              <a:t>Graph 1 Total numbers of Incidents HB acquired. November and December  require cleansing and scrutinising, not a reflective number</a:t>
            </a:r>
            <a:r>
              <a:rPr lang="en-GB" sz="1237">
                <a:solidFill>
                  <a:prstClr val="black"/>
                </a:solidFill>
                <a:latin typeface="Aptos" panose="02110004020202020204"/>
              </a:rPr>
              <a:t>. </a:t>
            </a:r>
          </a:p>
        </p:txBody>
      </p:sp>
      <p:pic>
        <p:nvPicPr>
          <p:cNvPr id="8" name="Picture 7">
            <a:extLst>
              <a:ext uri="{FF2B5EF4-FFF2-40B4-BE49-F238E27FC236}">
                <a16:creationId xmlns:a16="http://schemas.microsoft.com/office/drawing/2014/main" id="{CB4727B6-F023-D20D-20FD-CB211F6AF909}"/>
              </a:ext>
            </a:extLst>
          </p:cNvPr>
          <p:cNvPicPr>
            <a:picLocks noChangeAspect="1"/>
          </p:cNvPicPr>
          <p:nvPr/>
        </p:nvPicPr>
        <p:blipFill>
          <a:blip r:embed="rId4"/>
          <a:stretch>
            <a:fillRect/>
          </a:stretch>
        </p:blipFill>
        <p:spPr>
          <a:xfrm>
            <a:off x="129205" y="644385"/>
            <a:ext cx="7784019" cy="4708376"/>
          </a:xfrm>
          <a:prstGeom prst="rect">
            <a:avLst/>
          </a:prstGeom>
        </p:spPr>
      </p:pic>
      <p:sp>
        <p:nvSpPr>
          <p:cNvPr id="16" name="Oval 15">
            <a:extLst>
              <a:ext uri="{FF2B5EF4-FFF2-40B4-BE49-F238E27FC236}">
                <a16:creationId xmlns:a16="http://schemas.microsoft.com/office/drawing/2014/main" id="{12BB2908-F96A-F717-CF05-14BC9AE998E0}"/>
              </a:ext>
            </a:extLst>
          </p:cNvPr>
          <p:cNvSpPr/>
          <p:nvPr/>
        </p:nvSpPr>
        <p:spPr>
          <a:xfrm>
            <a:off x="4936927" y="6982537"/>
            <a:ext cx="272752" cy="245478"/>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ctr" defTabSz="914263"/>
            <a:endParaRPr lang="en-GB" sz="1092">
              <a:solidFill>
                <a:prstClr val="black"/>
              </a:solidFill>
              <a:latin typeface="Aptos" panose="02110004020202020204"/>
            </a:endParaRPr>
          </a:p>
        </p:txBody>
      </p:sp>
      <p:pic>
        <p:nvPicPr>
          <p:cNvPr id="22" name="Picture 21">
            <a:extLst>
              <a:ext uri="{FF2B5EF4-FFF2-40B4-BE49-F238E27FC236}">
                <a16:creationId xmlns:a16="http://schemas.microsoft.com/office/drawing/2014/main" id="{FDA6CB68-5063-A7F0-3062-768CB881D513}"/>
              </a:ext>
            </a:extLst>
          </p:cNvPr>
          <p:cNvPicPr>
            <a:picLocks noChangeAspect="1"/>
          </p:cNvPicPr>
          <p:nvPr/>
        </p:nvPicPr>
        <p:blipFill>
          <a:blip r:embed="rId5"/>
          <a:stretch>
            <a:fillRect/>
          </a:stretch>
        </p:blipFill>
        <p:spPr>
          <a:xfrm>
            <a:off x="129205" y="6340475"/>
            <a:ext cx="7784019" cy="4264875"/>
          </a:xfrm>
          <a:prstGeom prst="rect">
            <a:avLst/>
          </a:prstGeom>
        </p:spPr>
      </p:pic>
      <p:sp>
        <p:nvSpPr>
          <p:cNvPr id="25" name="TextBox 24">
            <a:extLst>
              <a:ext uri="{FF2B5EF4-FFF2-40B4-BE49-F238E27FC236}">
                <a16:creationId xmlns:a16="http://schemas.microsoft.com/office/drawing/2014/main" id="{2C958C39-8F95-F9D8-3F29-8B3717076C2F}"/>
              </a:ext>
            </a:extLst>
          </p:cNvPr>
          <p:cNvSpPr txBox="1"/>
          <p:nvPr/>
        </p:nvSpPr>
        <p:spPr>
          <a:xfrm>
            <a:off x="5912510" y="9050608"/>
            <a:ext cx="1026120" cy="215442"/>
          </a:xfrm>
          <a:prstGeom prst="rect">
            <a:avLst/>
          </a:prstGeom>
          <a:noFill/>
        </p:spPr>
        <p:txBody>
          <a:bodyPr rot="0" spcFirstLastPara="0" vertOverflow="overflow" horzOverflow="overflow" vert="horz" wrap="square" lIns="91440" tIns="45719" rIns="91440" bIns="45719" numCol="1" spcCol="0" rtlCol="0" fromWordArt="0" anchor="t" anchorCtr="0" forceAA="0" compatLnSpc="1">
            <a:prstTxWarp prst="textNoShape">
              <a:avLst/>
            </a:prstTxWarp>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800">
                <a:solidFill>
                  <a:prstClr val="black"/>
                </a:solidFill>
                <a:latin typeface="Aptos" panose="02110004020202020204"/>
                <a:ea typeface="Calibri"/>
                <a:cs typeface="Calibri"/>
              </a:rPr>
              <a:t>Graph 3</a:t>
            </a:r>
            <a:endParaRPr lang="en-GB" sz="800">
              <a:solidFill>
                <a:prstClr val="black"/>
              </a:solidFill>
              <a:latin typeface="Aptos" panose="02110004020202020204"/>
            </a:endParaRPr>
          </a:p>
        </p:txBody>
      </p:sp>
    </p:spTree>
    <p:extLst>
      <p:ext uri="{BB962C8B-B14F-4D97-AF65-F5344CB8AC3E}">
        <p14:creationId xmlns:p14="http://schemas.microsoft.com/office/powerpoint/2010/main" val="3053136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C86B5-21DA-C6D1-9423-6627D982DD41}"/>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9F706D8E-0A3A-1154-4A78-AB384B8FBE6D}"/>
              </a:ext>
              <a:ext uri="{C183D7F6-B498-43B3-948B-1728B52AA6E4}">
                <adec:decorative xmlns:adec="http://schemas.microsoft.com/office/drawing/2017/decorative" val="1"/>
              </a:ext>
            </a:extLst>
          </p:cNvPr>
          <p:cNvSpPr/>
          <p:nvPr/>
        </p:nvSpPr>
        <p:spPr>
          <a:xfrm>
            <a:off x="329533" y="403095"/>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dirty="0">
              <a:solidFill>
                <a:prstClr val="white"/>
              </a:solidFill>
              <a:latin typeface="Calibri" panose="020F0502020204030204"/>
            </a:endParaRPr>
          </a:p>
        </p:txBody>
      </p:sp>
      <p:cxnSp>
        <p:nvCxnSpPr>
          <p:cNvPr id="41" name="Straight Connector 40">
            <a:extLst>
              <a:ext uri="{FF2B5EF4-FFF2-40B4-BE49-F238E27FC236}">
                <a16:creationId xmlns:a16="http://schemas.microsoft.com/office/drawing/2014/main" id="{9DEC9712-BA3C-A87A-E495-739F91E32BC8}"/>
              </a:ext>
              <a:ext uri="{C183D7F6-B498-43B3-948B-1728B52AA6E4}">
                <adec:decorative xmlns:adec="http://schemas.microsoft.com/office/drawing/2017/decorative" val="1"/>
              </a:ext>
            </a:extLst>
          </p:cNvPr>
          <p:cNvCxnSpPr/>
          <p:nvPr/>
        </p:nvCxnSpPr>
        <p:spPr>
          <a:xfrm>
            <a:off x="1812962" y="503654"/>
            <a:ext cx="0" cy="118732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9B4B2698-3784-EEFB-0163-876D021CFCA0}"/>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751" y="3077708"/>
            <a:ext cx="672354" cy="672354"/>
          </a:xfrm>
          <a:prstGeom prst="rect">
            <a:avLst/>
          </a:prstGeom>
        </p:spPr>
      </p:pic>
      <p:sp>
        <p:nvSpPr>
          <p:cNvPr id="21" name="Text Box">
            <a:hlinkClick r:id="rId6"/>
            <a:extLst>
              <a:ext uri="{FF2B5EF4-FFF2-40B4-BE49-F238E27FC236}">
                <a16:creationId xmlns:a16="http://schemas.microsoft.com/office/drawing/2014/main" id="{3BB60B02-2572-CEC2-BF34-5B12607C3433}"/>
              </a:ext>
            </a:extLst>
          </p:cNvPr>
          <p:cNvSpPr txBox="1">
            <a:spLocks noChangeArrowheads="1"/>
          </p:cNvSpPr>
          <p:nvPr/>
        </p:nvSpPr>
        <p:spPr bwMode="auto">
          <a:xfrm>
            <a:off x="1267126" y="5533131"/>
            <a:ext cx="1091675"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D502FE33-6861-49F9-9493-0B9A2569808F}"/>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652" y="5450986"/>
            <a:ext cx="672354" cy="672354"/>
          </a:xfrm>
          <a:prstGeom prst="rect">
            <a:avLst/>
          </a:prstGeom>
        </p:spPr>
      </p:pic>
      <p:sp>
        <p:nvSpPr>
          <p:cNvPr id="82" name="Text Box">
            <a:hlinkClick r:id="rId3"/>
            <a:extLst>
              <a:ext uri="{FF2B5EF4-FFF2-40B4-BE49-F238E27FC236}">
                <a16:creationId xmlns:a16="http://schemas.microsoft.com/office/drawing/2014/main" id="{9E523614-B334-F9EB-65CD-8632D413324A}"/>
              </a:ext>
            </a:extLst>
          </p:cNvPr>
          <p:cNvSpPr txBox="1">
            <a:spLocks noChangeArrowheads="1"/>
          </p:cNvSpPr>
          <p:nvPr/>
        </p:nvSpPr>
        <p:spPr bwMode="auto">
          <a:xfrm>
            <a:off x="1273685" y="8624872"/>
            <a:ext cx="1268338"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94773BF9-AEFD-E3D3-2C82-F516A2B3B6C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212" y="8542730"/>
            <a:ext cx="672354" cy="672354"/>
          </a:xfrm>
          <a:prstGeom prst="rect">
            <a:avLst/>
          </a:prstGeom>
        </p:spPr>
      </p:pic>
      <p:sp>
        <p:nvSpPr>
          <p:cNvPr id="9" name="Text Box 980076608">
            <a:extLst>
              <a:ext uri="{FF2B5EF4-FFF2-40B4-BE49-F238E27FC236}">
                <a16:creationId xmlns:a16="http://schemas.microsoft.com/office/drawing/2014/main" id="{5475F280-5A34-6A17-1C15-51F610AAA48A}"/>
              </a:ext>
            </a:extLst>
          </p:cNvPr>
          <p:cNvSpPr txBox="1">
            <a:spLocks noChangeArrowheads="1"/>
          </p:cNvSpPr>
          <p:nvPr/>
        </p:nvSpPr>
        <p:spPr bwMode="auto">
          <a:xfrm>
            <a:off x="1988493" y="606962"/>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Mortality: Action &amp; Intervention</a:t>
            </a:r>
            <a:endParaRPr lang="en-GB" sz="3628" b="1" dirty="0">
              <a:solidFill>
                <a:prstClr val="black"/>
              </a:solidFill>
              <a:latin typeface="Verdana" panose="020B0604030504040204" pitchFamily="34" charset="0"/>
              <a:ea typeface="Verdana" panose="020B0604030504040204" pitchFamily="34" charset="0"/>
            </a:endParaRPr>
          </a:p>
        </p:txBody>
      </p:sp>
      <p:sp>
        <p:nvSpPr>
          <p:cNvPr id="13" name="Slide Number Placeholder 2">
            <a:extLst>
              <a:ext uri="{FF2B5EF4-FFF2-40B4-BE49-F238E27FC236}">
                <a16:creationId xmlns:a16="http://schemas.microsoft.com/office/drawing/2014/main" id="{48ECF5DB-73AB-8302-722D-7D309AA9C5AB}"/>
              </a:ext>
            </a:extLst>
          </p:cNvPr>
          <p:cNvSpPr>
            <a:spLocks noGrp="1"/>
          </p:cNvSpPr>
          <p:nvPr>
            <p:ph type="sldNum" sz="quarter" idx="12"/>
          </p:nvPr>
        </p:nvSpPr>
        <p:spPr>
          <a:xfrm>
            <a:off x="19565169" y="10930591"/>
            <a:ext cx="608114" cy="364752"/>
          </a:xfrm>
        </p:spPr>
        <p:txBody>
          <a:bodyPr/>
          <a:lstStyle/>
          <a:p>
            <a:pPr defTabSz="1507958">
              <a:defRPr/>
            </a:pPr>
            <a:fld id="{19BBC658-49D8-45A7-8DA2-B6FE1BCE69C1}" type="slidenum">
              <a:rPr lang="en-GB" sz="1814">
                <a:solidFill>
                  <a:srgbClr val="285087"/>
                </a:solidFill>
                <a:latin typeface="Ubuntu Medium" panose="020B0604030602030204" pitchFamily="34" charset="0"/>
              </a:rPr>
              <a:pPr defTabSz="1507958">
                <a:defRPr/>
              </a:pPr>
              <a:t>42</a:t>
            </a:fld>
            <a:endParaRPr lang="en-GB" sz="1814">
              <a:solidFill>
                <a:srgbClr val="285087"/>
              </a:solidFill>
              <a:latin typeface="Ubuntu Medium" panose="020B0604030602030204" pitchFamily="34" charset="0"/>
            </a:endParaRPr>
          </a:p>
        </p:txBody>
      </p:sp>
      <p:sp>
        <p:nvSpPr>
          <p:cNvPr id="15" name="Oval 14" descr="Checklist with solid fill">
            <a:extLst>
              <a:ext uri="{FF2B5EF4-FFF2-40B4-BE49-F238E27FC236}">
                <a16:creationId xmlns:a16="http://schemas.microsoft.com/office/drawing/2014/main" id="{47BFDADA-4A5E-79DB-1EA3-11EC53BE6D19}"/>
              </a:ext>
            </a:extLst>
          </p:cNvPr>
          <p:cNvSpPr/>
          <p:nvPr/>
        </p:nvSpPr>
        <p:spPr>
          <a:xfrm>
            <a:off x="505063" y="502822"/>
            <a:ext cx="1132370" cy="118815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914413">
              <a:defRPr/>
            </a:pPr>
            <a:endParaRPr lang="en-GB" sz="1801">
              <a:solidFill>
                <a:prstClr val="white">
                  <a:hueOff val="0"/>
                  <a:satOff val="0"/>
                  <a:lumOff val="0"/>
                  <a:alphaOff val="0"/>
                </a:prstClr>
              </a:solidFill>
              <a:latin typeface="Calibri" panose="020F0502020204030204"/>
            </a:endParaRPr>
          </a:p>
        </p:txBody>
      </p:sp>
      <p:pic>
        <p:nvPicPr>
          <p:cNvPr id="105" name="Graphic" descr="Target">
            <a:hlinkClick r:id="rId3"/>
            <a:extLst>
              <a:ext uri="{FF2B5EF4-FFF2-40B4-BE49-F238E27FC236}">
                <a16:creationId xmlns:a16="http://schemas.microsoft.com/office/drawing/2014/main" id="{EA22B7DC-AFFA-5117-E807-F8B791293DA7}"/>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27" y="7612397"/>
            <a:ext cx="716740" cy="624813"/>
          </a:xfrm>
          <a:prstGeom prst="rect">
            <a:avLst/>
          </a:prstGeom>
        </p:spPr>
      </p:pic>
      <p:sp>
        <p:nvSpPr>
          <p:cNvPr id="4" name="Rectangle: Rounded Corners 3">
            <a:extLst>
              <a:ext uri="{FF2B5EF4-FFF2-40B4-BE49-F238E27FC236}">
                <a16:creationId xmlns:a16="http://schemas.microsoft.com/office/drawing/2014/main" id="{5E8D33D7-D5D9-A0D7-83B1-A9BB46403064}"/>
              </a:ext>
              <a:ext uri="{C183D7F6-B498-43B3-948B-1728B52AA6E4}">
                <adec:decorative xmlns:adec="http://schemas.microsoft.com/office/drawing/2017/decorative" val="1"/>
              </a:ext>
            </a:extLst>
          </p:cNvPr>
          <p:cNvSpPr/>
          <p:nvPr/>
        </p:nvSpPr>
        <p:spPr>
          <a:xfrm>
            <a:off x="10566309" y="6942325"/>
            <a:ext cx="8930167" cy="2979550"/>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13">
              <a:defRPr/>
            </a:pPr>
            <a:endParaRPr lang="en-GB" sz="1801">
              <a:solidFill>
                <a:srgbClr val="285087"/>
              </a:solidFill>
              <a:latin typeface="Calibri" panose="020F0502020204030204"/>
            </a:endParaRPr>
          </a:p>
        </p:txBody>
      </p:sp>
      <p:sp>
        <p:nvSpPr>
          <p:cNvPr id="7" name="Heading 2">
            <a:extLst>
              <a:ext uri="{FF2B5EF4-FFF2-40B4-BE49-F238E27FC236}">
                <a16:creationId xmlns:a16="http://schemas.microsoft.com/office/drawing/2014/main" id="{2E672342-DE3B-A333-A964-DFC901F88283}"/>
              </a:ext>
            </a:extLst>
          </p:cNvPr>
          <p:cNvSpPr txBox="1">
            <a:spLocks noChangeArrowheads="1"/>
          </p:cNvSpPr>
          <p:nvPr/>
        </p:nvSpPr>
        <p:spPr bwMode="auto">
          <a:xfrm>
            <a:off x="10767085" y="7092453"/>
            <a:ext cx="8729392" cy="2677022"/>
          </a:xfrm>
          <a:prstGeom prst="rect">
            <a:avLst/>
          </a:prstGeom>
          <a:noFill/>
          <a:ln w="9525">
            <a:noFill/>
            <a:miter lim="800000"/>
            <a:headEnd/>
            <a:tailEnd/>
          </a:ln>
        </p:spPr>
        <p:txBody>
          <a:bodyPr rot="0" vert="horz" wrap="square" lIns="91440" tIns="45719" rIns="91440" bIns="45719"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13">
              <a:defRPr/>
            </a:pPr>
            <a:r>
              <a:rPr lang="en-GB" sz="1700" b="1" dirty="0">
                <a:solidFill>
                  <a:srgbClr val="0070C0"/>
                </a:solidFill>
                <a:latin typeface="Verdana" panose="020B0604030504040204" pitchFamily="34" charset="0"/>
                <a:ea typeface="Verdana" panose="020B0604030504040204" pitchFamily="34" charset="0"/>
              </a:rPr>
              <a:t>Mortality Data Summary</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crude mortality rate has seen an increase in December 2025, reporting 1.53% compared to the previous figure of 1.32% in November 2025. </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Crude mortality over the last 4 years is within the control limits and the recent data reflects the predicted decline of mortality as expected during summer months</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summary of deaths in the Emergency Department has remained relatively stable in recent months</a:t>
            </a:r>
          </a:p>
          <a:p>
            <a:pPr defTabSz="914413">
              <a:defRPr/>
            </a:pPr>
            <a:endParaRPr lang="en-GB" sz="1400" dirty="0">
              <a:solidFill>
                <a:srgbClr val="285087"/>
              </a:solidFill>
              <a:latin typeface="Calibri" panose="020F0502020204030204" pitchFamily="34" charset="0"/>
              <a:ea typeface="Calibri" panose="020F0502020204030204" pitchFamily="34" charset="0"/>
            </a:endParaRPr>
          </a:p>
        </p:txBody>
      </p:sp>
      <p:sp>
        <p:nvSpPr>
          <p:cNvPr id="11" name="TextBox 10">
            <a:extLst>
              <a:ext uri="{FF2B5EF4-FFF2-40B4-BE49-F238E27FC236}">
                <a16:creationId xmlns:a16="http://schemas.microsoft.com/office/drawing/2014/main" id="{5D042517-AD4B-51B6-DC8A-68758CE778B5}"/>
              </a:ext>
            </a:extLst>
          </p:cNvPr>
          <p:cNvSpPr txBox="1"/>
          <p:nvPr/>
        </p:nvSpPr>
        <p:spPr>
          <a:xfrm>
            <a:off x="1312105" y="6441916"/>
            <a:ext cx="7306231" cy="369460"/>
          </a:xfrm>
          <a:prstGeom prst="rect">
            <a:avLst/>
          </a:prstGeom>
          <a:noFill/>
        </p:spPr>
        <p:txBody>
          <a:bodyPr wrap="none" rtlCol="0">
            <a:spAutoFit/>
          </a:bodyPr>
          <a:lstStyle/>
          <a:p>
            <a:pPr defTabSz="914413"/>
            <a:r>
              <a:rPr lang="en-GB" sz="1801" b="1" dirty="0">
                <a:solidFill>
                  <a:srgbClr val="325A8A"/>
                </a:solidFill>
                <a:latin typeface="Calibri" panose="020F0502020204030204"/>
              </a:rPr>
              <a:t>The summary of deaths in the Emergency Department can be seen below: </a:t>
            </a:r>
          </a:p>
        </p:txBody>
      </p:sp>
      <p:pic>
        <p:nvPicPr>
          <p:cNvPr id="5" name="Picture 4">
            <a:extLst>
              <a:ext uri="{FF2B5EF4-FFF2-40B4-BE49-F238E27FC236}">
                <a16:creationId xmlns:a16="http://schemas.microsoft.com/office/drawing/2014/main" id="{8AF8CF4E-83EA-5365-125D-1A7E00AC452D}"/>
              </a:ext>
            </a:extLst>
          </p:cNvPr>
          <p:cNvPicPr>
            <a:picLocks noChangeAspect="1"/>
          </p:cNvPicPr>
          <p:nvPr/>
        </p:nvPicPr>
        <p:blipFill>
          <a:blip r:embed="rId11"/>
          <a:stretch>
            <a:fillRect/>
          </a:stretch>
        </p:blipFill>
        <p:spPr>
          <a:xfrm>
            <a:off x="488620" y="2104472"/>
            <a:ext cx="19253643" cy="4106476"/>
          </a:xfrm>
          <a:prstGeom prst="rect">
            <a:avLst/>
          </a:prstGeom>
        </p:spPr>
      </p:pic>
      <p:pic>
        <p:nvPicPr>
          <p:cNvPr id="12" name="Picture 11">
            <a:extLst>
              <a:ext uri="{FF2B5EF4-FFF2-40B4-BE49-F238E27FC236}">
                <a16:creationId xmlns:a16="http://schemas.microsoft.com/office/drawing/2014/main" id="{F7277520-CAB5-486E-CC49-EF426E0152F7}"/>
              </a:ext>
            </a:extLst>
          </p:cNvPr>
          <p:cNvPicPr>
            <a:picLocks noChangeAspect="1"/>
          </p:cNvPicPr>
          <p:nvPr/>
        </p:nvPicPr>
        <p:blipFill>
          <a:blip r:embed="rId12"/>
          <a:stretch>
            <a:fillRect/>
          </a:stretch>
        </p:blipFill>
        <p:spPr>
          <a:xfrm>
            <a:off x="811454" y="6811376"/>
            <a:ext cx="8727926" cy="4228396"/>
          </a:xfrm>
          <a:prstGeom prst="rect">
            <a:avLst/>
          </a:prstGeom>
        </p:spPr>
      </p:pic>
    </p:spTree>
    <p:extLst>
      <p:ext uri="{BB962C8B-B14F-4D97-AF65-F5344CB8AC3E}">
        <p14:creationId xmlns:p14="http://schemas.microsoft.com/office/powerpoint/2010/main" val="38626284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2A106A-9315-7405-4822-758243734322}"/>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1A2C860-7FFD-1041-89F3-221FC4E18B5A}"/>
              </a:ext>
            </a:extLst>
          </p:cNvPr>
          <p:cNvSpPr>
            <a:spLocks noGrp="1"/>
          </p:cNvSpPr>
          <p:nvPr>
            <p:ph type="body" sz="quarter" idx="10"/>
          </p:nvPr>
        </p:nvSpPr>
        <p:spPr>
          <a:xfrm>
            <a:off x="604044" y="3978275"/>
            <a:ext cx="17409186" cy="1231106"/>
          </a:xfrm>
        </p:spPr>
        <p:txBody>
          <a:bodyPr/>
          <a:lstStyle/>
          <a:p>
            <a:r>
              <a:rPr lang="en-GB" sz="8000" b="1" dirty="0">
                <a:latin typeface="Calibri" panose="020F0502020204030204" pitchFamily="34" charset="0"/>
                <a:ea typeface="Calibri" panose="020F0502020204030204" pitchFamily="34" charset="0"/>
              </a:rPr>
              <a:t>Maternity &amp; Neonates</a:t>
            </a:r>
            <a:endParaRPr lang="en-GB" sz="8000" b="1"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1157158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F2448B-36CA-94FC-AB93-5E42CA83CB2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8C68DE-6918-4177-828C-FAE1E1F417F6}"/>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665F9C58-1298-1881-3B35-88865ED6679C}"/>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44</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65DDD61-398E-DAE5-F4F0-71A74194DFE3}"/>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Maternity &amp; Neonates</a:t>
            </a:r>
          </a:p>
        </p:txBody>
      </p:sp>
      <p:graphicFrame>
        <p:nvGraphicFramePr>
          <p:cNvPr id="8" name="Table 7">
            <a:extLst>
              <a:ext uri="{FF2B5EF4-FFF2-40B4-BE49-F238E27FC236}">
                <a16:creationId xmlns:a16="http://schemas.microsoft.com/office/drawing/2014/main" id="{E6777DA4-13C3-D7C5-CC96-C7D756595820}"/>
              </a:ext>
            </a:extLst>
          </p:cNvPr>
          <p:cNvGraphicFramePr>
            <a:graphicFrameLocks noGrp="1"/>
          </p:cNvGraphicFramePr>
          <p:nvPr/>
        </p:nvGraphicFramePr>
        <p:xfrm>
          <a:off x="206728" y="604869"/>
          <a:ext cx="19626052" cy="10378329"/>
        </p:xfrm>
        <a:graphic>
          <a:graphicData uri="http://schemas.openxmlformats.org/drawingml/2006/table">
            <a:tbl>
              <a:tblPr firstRow="1" bandRow="1">
                <a:tableStyleId>{5C22544A-7EE6-4342-B048-85BDC9FD1C3A}</a:tableStyleId>
              </a:tblPr>
              <a:tblGrid>
                <a:gridCol w="9813026">
                  <a:extLst>
                    <a:ext uri="{9D8B030D-6E8A-4147-A177-3AD203B41FA5}">
                      <a16:colId xmlns:a16="http://schemas.microsoft.com/office/drawing/2014/main" val="1790976562"/>
                    </a:ext>
                  </a:extLst>
                </a:gridCol>
                <a:gridCol w="9813026">
                  <a:extLst>
                    <a:ext uri="{9D8B030D-6E8A-4147-A177-3AD203B41FA5}">
                      <a16:colId xmlns:a16="http://schemas.microsoft.com/office/drawing/2014/main" val="3715746704"/>
                    </a:ext>
                  </a:extLst>
                </a:gridCol>
              </a:tblGrid>
              <a:tr h="679813">
                <a:tc>
                  <a:txBody>
                    <a:bodyPr/>
                    <a:lstStyle/>
                    <a:p>
                      <a:r>
                        <a:rPr lang="en-GB" dirty="0"/>
                        <a:t>Perinatal Mortality - Stillbirths</a:t>
                      </a:r>
                    </a:p>
                  </a:txBody>
                  <a:tcPr/>
                </a:tc>
                <a:tc>
                  <a:txBody>
                    <a:bodyPr/>
                    <a:lstStyle/>
                    <a:p>
                      <a:r>
                        <a:rPr lang="en-GB" dirty="0"/>
                        <a:t>Perinatal Mortality - Neonatal Deaths</a:t>
                      </a:r>
                    </a:p>
                  </a:txBody>
                  <a:tcPr/>
                </a:tc>
                <a:extLst>
                  <a:ext uri="{0D108BD9-81ED-4DB2-BD59-A6C34878D82A}">
                    <a16:rowId xmlns:a16="http://schemas.microsoft.com/office/drawing/2014/main" val="1696863262"/>
                  </a:ext>
                </a:extLst>
              </a:tr>
              <a:tr h="4294825">
                <a:tc>
                  <a:txBody>
                    <a:bodyPr/>
                    <a:lstStyle/>
                    <a:p>
                      <a:endParaRPr lang="en-GB" dirty="0"/>
                    </a:p>
                    <a:p>
                      <a:endParaRPr lang="en-GB" dirty="0"/>
                    </a:p>
                    <a:p>
                      <a:endParaRPr lang="en-GB" dirty="0"/>
                    </a:p>
                    <a:p>
                      <a:endParaRPr lang="en-GB" dirty="0"/>
                    </a:p>
                    <a:p>
                      <a:endParaRPr lang="en-GB" dirty="0"/>
                    </a:p>
                  </a:txBody>
                  <a:tcPr/>
                </a:tc>
                <a:tc>
                  <a:txBody>
                    <a:bodyPr/>
                    <a:lstStyle/>
                    <a:p>
                      <a:endParaRPr lang="en-GB" dirty="0"/>
                    </a:p>
                  </a:txBody>
                  <a:tcPr/>
                </a:tc>
                <a:extLst>
                  <a:ext uri="{0D108BD9-81ED-4DB2-BD59-A6C34878D82A}">
                    <a16:rowId xmlns:a16="http://schemas.microsoft.com/office/drawing/2014/main" val="4033310865"/>
                  </a:ext>
                </a:extLst>
              </a:tr>
              <a:tr h="5403691">
                <a:tc>
                  <a:txBody>
                    <a:bodyPr/>
                    <a:lstStyle/>
                    <a:p>
                      <a:endParaRPr lang="en-GB" dirty="0"/>
                    </a:p>
                    <a:p>
                      <a:endParaRPr lang="en-GB" dirty="0"/>
                    </a:p>
                    <a:p>
                      <a:endParaRPr lang="en-GB" dirty="0"/>
                    </a:p>
                    <a:p>
                      <a:endParaRPr lang="en-GB" dirty="0"/>
                    </a:p>
                    <a:p>
                      <a:endParaRPr lang="en-GB" dirty="0"/>
                    </a:p>
                  </a:txBody>
                  <a:tcPr/>
                </a:tc>
                <a:tc>
                  <a:txBody>
                    <a:bodyPr/>
                    <a:lstStyle/>
                    <a:p>
                      <a:endParaRPr lang="en-GB" dirty="0"/>
                    </a:p>
                  </a:txBody>
                  <a:tcPr/>
                </a:tc>
                <a:extLst>
                  <a:ext uri="{0D108BD9-81ED-4DB2-BD59-A6C34878D82A}">
                    <a16:rowId xmlns:a16="http://schemas.microsoft.com/office/drawing/2014/main" val="4069449202"/>
                  </a:ext>
                </a:extLst>
              </a:tr>
            </a:tbl>
          </a:graphicData>
        </a:graphic>
      </p:graphicFrame>
      <p:pic>
        <p:nvPicPr>
          <p:cNvPr id="10" name="Picture 9">
            <a:extLst>
              <a:ext uri="{FF2B5EF4-FFF2-40B4-BE49-F238E27FC236}">
                <a16:creationId xmlns:a16="http://schemas.microsoft.com/office/drawing/2014/main" id="{5390A2A5-AAB3-E19B-5A5B-07527E7B13E7}"/>
              </a:ext>
            </a:extLst>
          </p:cNvPr>
          <p:cNvPicPr>
            <a:picLocks noChangeAspect="1"/>
          </p:cNvPicPr>
          <p:nvPr/>
        </p:nvPicPr>
        <p:blipFill>
          <a:blip r:embed="rId3"/>
          <a:stretch>
            <a:fillRect/>
          </a:stretch>
        </p:blipFill>
        <p:spPr>
          <a:xfrm>
            <a:off x="272908" y="1264116"/>
            <a:ext cx="5791702" cy="2536156"/>
          </a:xfrm>
          <a:prstGeom prst="rect">
            <a:avLst/>
          </a:prstGeom>
        </p:spPr>
      </p:pic>
      <p:pic>
        <p:nvPicPr>
          <p:cNvPr id="14" name="Picture 13">
            <a:extLst>
              <a:ext uri="{FF2B5EF4-FFF2-40B4-BE49-F238E27FC236}">
                <a16:creationId xmlns:a16="http://schemas.microsoft.com/office/drawing/2014/main" id="{A98E3091-2660-AC8A-87D6-C09D16144A5F}"/>
              </a:ext>
            </a:extLst>
          </p:cNvPr>
          <p:cNvPicPr>
            <a:picLocks noChangeAspect="1"/>
          </p:cNvPicPr>
          <p:nvPr/>
        </p:nvPicPr>
        <p:blipFill>
          <a:blip r:embed="rId4"/>
          <a:stretch>
            <a:fillRect/>
          </a:stretch>
        </p:blipFill>
        <p:spPr>
          <a:xfrm>
            <a:off x="10084801" y="1193731"/>
            <a:ext cx="5782482" cy="2543530"/>
          </a:xfrm>
          <a:prstGeom prst="rect">
            <a:avLst/>
          </a:prstGeom>
        </p:spPr>
      </p:pic>
      <p:sp>
        <p:nvSpPr>
          <p:cNvPr id="15" name="TextBox 14">
            <a:extLst>
              <a:ext uri="{FF2B5EF4-FFF2-40B4-BE49-F238E27FC236}">
                <a16:creationId xmlns:a16="http://schemas.microsoft.com/office/drawing/2014/main" id="{23731466-1207-C4E0-945E-776432C8A5FC}"/>
              </a:ext>
            </a:extLst>
          </p:cNvPr>
          <p:cNvSpPr txBox="1"/>
          <p:nvPr/>
        </p:nvSpPr>
        <p:spPr>
          <a:xfrm>
            <a:off x="6074513" y="1446209"/>
            <a:ext cx="3810084" cy="286232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11 stillbirths during this period, all are included in the MBRRACE reporting data. One case did not receive any antenatal care within Swansea Bay; one was an unknown pregnancy that delivered pre-hospital with maternity services involved postnatally to provide care and support.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958866E5-A767-35B5-9CAB-32BF42F85C5E}"/>
              </a:ext>
            </a:extLst>
          </p:cNvPr>
          <p:cNvSpPr txBox="1"/>
          <p:nvPr/>
        </p:nvSpPr>
        <p:spPr>
          <a:xfrm>
            <a:off x="15858693" y="1441445"/>
            <a:ext cx="3810084" cy="424731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seven neonatal deaths between January 2025 and November 2025 and of these cases only five are reportable to MBRRACE as two were over 28 days of life. Of these five, only two will be represented in the MBRRACE report as deaths &lt;24 weeks gestation are not included in the final report for analysis. The three deaths not included in MBRRACE analysis were extremely pre-term (less than 24 weeks) at the limit of viability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982CB56A-0A22-3C77-EA80-5F2F9001269E}"/>
              </a:ext>
            </a:extLst>
          </p:cNvPr>
          <p:cNvSpPr txBox="1"/>
          <p:nvPr/>
        </p:nvSpPr>
        <p:spPr>
          <a:xfrm>
            <a:off x="10117932" y="3840024"/>
            <a:ext cx="5791702"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no deaths reported since August 2025. This is lower than what has been seen in recent years for SBUHB. December data required to make a final assessment.</a:t>
            </a:r>
          </a:p>
        </p:txBody>
      </p:sp>
      <p:graphicFrame>
        <p:nvGraphicFramePr>
          <p:cNvPr id="18" name="Table 17">
            <a:extLst>
              <a:ext uri="{FF2B5EF4-FFF2-40B4-BE49-F238E27FC236}">
                <a16:creationId xmlns:a16="http://schemas.microsoft.com/office/drawing/2014/main" id="{875F6A83-0C21-4AA3-088E-82B04A7CEB38}"/>
              </a:ext>
            </a:extLst>
          </p:cNvPr>
          <p:cNvGraphicFramePr>
            <a:graphicFrameLocks noGrp="1"/>
          </p:cNvGraphicFramePr>
          <p:nvPr/>
        </p:nvGraphicFramePr>
        <p:xfrm>
          <a:off x="230257" y="5068011"/>
          <a:ext cx="19626052" cy="605134"/>
        </p:xfrm>
        <a:graphic>
          <a:graphicData uri="http://schemas.openxmlformats.org/drawingml/2006/table">
            <a:tbl>
              <a:tblPr firstRow="1" bandRow="1">
                <a:tableStyleId>{5C22544A-7EE6-4342-B048-85BDC9FD1C3A}</a:tableStyleId>
              </a:tblPr>
              <a:tblGrid>
                <a:gridCol w="9813026">
                  <a:extLst>
                    <a:ext uri="{9D8B030D-6E8A-4147-A177-3AD203B41FA5}">
                      <a16:colId xmlns:a16="http://schemas.microsoft.com/office/drawing/2014/main" val="2608378766"/>
                    </a:ext>
                  </a:extLst>
                </a:gridCol>
                <a:gridCol w="9813026">
                  <a:extLst>
                    <a:ext uri="{9D8B030D-6E8A-4147-A177-3AD203B41FA5}">
                      <a16:colId xmlns:a16="http://schemas.microsoft.com/office/drawing/2014/main" val="2343288635"/>
                    </a:ext>
                  </a:extLst>
                </a:gridCol>
              </a:tblGrid>
              <a:tr h="605134">
                <a:tc>
                  <a:txBody>
                    <a:bodyPr/>
                    <a:lstStyle/>
                    <a:p>
                      <a:r>
                        <a:rPr lang="en-GB" dirty="0"/>
                        <a:t>Perinatal Morbidity – HIE Grade 2 and 3</a:t>
                      </a:r>
                    </a:p>
                  </a:txBody>
                  <a:tcPr/>
                </a:tc>
                <a:tc>
                  <a:txBody>
                    <a:bodyPr/>
                    <a:lstStyle/>
                    <a:p>
                      <a:r>
                        <a:rPr lang="en-GB" dirty="0"/>
                        <a:t>Maternal Morbidity – PPH &lt;1.5litres</a:t>
                      </a:r>
                    </a:p>
                  </a:txBody>
                  <a:tcPr/>
                </a:tc>
                <a:extLst>
                  <a:ext uri="{0D108BD9-81ED-4DB2-BD59-A6C34878D82A}">
                    <a16:rowId xmlns:a16="http://schemas.microsoft.com/office/drawing/2014/main" val="4098797734"/>
                  </a:ext>
                </a:extLst>
              </a:tr>
            </a:tbl>
          </a:graphicData>
        </a:graphic>
      </p:graphicFrame>
      <p:pic>
        <p:nvPicPr>
          <p:cNvPr id="20" name="Picture 19">
            <a:extLst>
              <a:ext uri="{FF2B5EF4-FFF2-40B4-BE49-F238E27FC236}">
                <a16:creationId xmlns:a16="http://schemas.microsoft.com/office/drawing/2014/main" id="{E7B242AF-B4EC-CC2C-6784-9C4AA3AD628A}"/>
              </a:ext>
            </a:extLst>
          </p:cNvPr>
          <p:cNvPicPr>
            <a:picLocks noChangeAspect="1"/>
          </p:cNvPicPr>
          <p:nvPr/>
        </p:nvPicPr>
        <p:blipFill>
          <a:blip r:embed="rId5"/>
          <a:stretch>
            <a:fillRect/>
          </a:stretch>
        </p:blipFill>
        <p:spPr>
          <a:xfrm>
            <a:off x="339903" y="5700803"/>
            <a:ext cx="5772956" cy="2543530"/>
          </a:xfrm>
          <a:prstGeom prst="rect">
            <a:avLst/>
          </a:prstGeom>
        </p:spPr>
      </p:pic>
      <p:sp>
        <p:nvSpPr>
          <p:cNvPr id="21" name="TextBox 20">
            <a:extLst>
              <a:ext uri="{FF2B5EF4-FFF2-40B4-BE49-F238E27FC236}">
                <a16:creationId xmlns:a16="http://schemas.microsoft.com/office/drawing/2014/main" id="{7538EE5D-5BF6-4D80-BFD1-C87B9DF1E300}"/>
              </a:ext>
            </a:extLst>
          </p:cNvPr>
          <p:cNvSpPr txBox="1"/>
          <p:nvPr/>
        </p:nvSpPr>
        <p:spPr>
          <a:xfrm>
            <a:off x="6136288" y="5715654"/>
            <a:ext cx="3772570" cy="397031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five cases of HIE reported in this period. All babies survived to discharge with good outcomes. There is limited data published to allow National benchmarking. Latest published data from National Neonatal Research Database (NNRD) is 4 years out of date (Department of Health, 2021 data). This reports a UK average incidence for Moderate and Severe HIE cases of 1.59/1000 births (1.49-1.70).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F9736177-CFDD-A827-9F64-2DDC269A78AF}"/>
              </a:ext>
            </a:extLst>
          </p:cNvPr>
          <p:cNvSpPr txBox="1"/>
          <p:nvPr/>
        </p:nvSpPr>
        <p:spPr>
          <a:xfrm>
            <a:off x="339070" y="8397875"/>
            <a:ext cx="5725540" cy="258532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Due to the low number of HIE and births in SBUHB a rolling 12-month HIE incidence reporting is more appropriate. This shows that in November our moderate to severe rolling 12-month HIE rate was 1.84/1000 births. This represents a 45% decrease since its peak in April 2024 of 3.32/1000 births. The 2025 HIE rate up until November was 1.68/1000 births.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4" name="Picture 23">
            <a:extLst>
              <a:ext uri="{FF2B5EF4-FFF2-40B4-BE49-F238E27FC236}">
                <a16:creationId xmlns:a16="http://schemas.microsoft.com/office/drawing/2014/main" id="{32019C9F-7647-C772-F357-DE4BF14C0404}"/>
              </a:ext>
            </a:extLst>
          </p:cNvPr>
          <p:cNvPicPr>
            <a:picLocks noChangeAspect="1"/>
          </p:cNvPicPr>
          <p:nvPr/>
        </p:nvPicPr>
        <p:blipFill>
          <a:blip r:embed="rId6"/>
          <a:stretch>
            <a:fillRect/>
          </a:stretch>
        </p:blipFill>
        <p:spPr>
          <a:xfrm>
            <a:off x="10107055" y="5734550"/>
            <a:ext cx="5782482" cy="2543530"/>
          </a:xfrm>
          <a:prstGeom prst="rect">
            <a:avLst/>
          </a:prstGeom>
        </p:spPr>
      </p:pic>
      <p:sp>
        <p:nvSpPr>
          <p:cNvPr id="25" name="TextBox 24">
            <a:extLst>
              <a:ext uri="{FF2B5EF4-FFF2-40B4-BE49-F238E27FC236}">
                <a16:creationId xmlns:a16="http://schemas.microsoft.com/office/drawing/2014/main" id="{BD7E6416-AE25-2BAD-866D-4A76C67CAA84}"/>
              </a:ext>
            </a:extLst>
          </p:cNvPr>
          <p:cNvSpPr txBox="1"/>
          <p:nvPr/>
        </p:nvSpPr>
        <p:spPr>
          <a:xfrm>
            <a:off x="10281444" y="8397875"/>
            <a:ext cx="9387333"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 NMPA published 2023 data for National benchmarking and reported postpartum haemorrhage incidence as 3.41/1000 births (2.98-3.79). SBUHB rate for postpartum haemorrhage in 2025 was reported as 2.49/1000 births, lower than the National benchmark. This showed a steady reduction from 2024 data, of 3.51/1000 births.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491740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FA5B3-178C-C9D8-DFB6-F8CBF00AEA4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2632F24-95CC-DA9E-A66D-C6E6006E38C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0A85D2EE-FC4C-0D52-6D5F-324D85DBED33}"/>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45</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55FD783A-FD6A-02AE-0CCF-AE9D6333E162}"/>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Calibri" panose="020F0502020204030204"/>
                <a:ea typeface="+mn-ea"/>
                <a:cs typeface="+mn-cs"/>
              </a:rPr>
              <a:t>Maternity &amp; Neonates</a:t>
            </a:r>
            <a:endPar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0C1FCCB6-7DDF-CE95-CF3B-EB7CAAFC053A}"/>
              </a:ext>
            </a:extLst>
          </p:cNvPr>
          <p:cNvGraphicFramePr>
            <a:graphicFrameLocks noGrp="1"/>
          </p:cNvGraphicFramePr>
          <p:nvPr/>
        </p:nvGraphicFramePr>
        <p:xfrm>
          <a:off x="223044" y="701674"/>
          <a:ext cx="19659600" cy="10054321"/>
        </p:xfrm>
        <a:graphic>
          <a:graphicData uri="http://schemas.openxmlformats.org/drawingml/2006/table">
            <a:tbl>
              <a:tblPr firstRow="1" bandRow="1">
                <a:tableStyleId>{5C22544A-7EE6-4342-B048-85BDC9FD1C3A}</a:tableStyleId>
              </a:tblPr>
              <a:tblGrid>
                <a:gridCol w="9829800">
                  <a:extLst>
                    <a:ext uri="{9D8B030D-6E8A-4147-A177-3AD203B41FA5}">
                      <a16:colId xmlns:a16="http://schemas.microsoft.com/office/drawing/2014/main" val="48947419"/>
                    </a:ext>
                  </a:extLst>
                </a:gridCol>
                <a:gridCol w="9829800">
                  <a:extLst>
                    <a:ext uri="{9D8B030D-6E8A-4147-A177-3AD203B41FA5}">
                      <a16:colId xmlns:a16="http://schemas.microsoft.com/office/drawing/2014/main" val="3778020355"/>
                    </a:ext>
                  </a:extLst>
                </a:gridCol>
              </a:tblGrid>
              <a:tr h="673590">
                <a:tc gridSpan="2">
                  <a:txBody>
                    <a:bodyPr/>
                    <a:lstStyle/>
                    <a:p>
                      <a:r>
                        <a:rPr lang="en-GB" dirty="0"/>
                        <a:t>Maternity Triage - BSOTS</a:t>
                      </a:r>
                    </a:p>
                  </a:txBody>
                  <a:tcPr/>
                </a:tc>
                <a:tc hMerge="1">
                  <a:txBody>
                    <a:bodyPr/>
                    <a:lstStyle/>
                    <a:p>
                      <a:endParaRPr lang="en-GB" dirty="0"/>
                    </a:p>
                  </a:txBody>
                  <a:tcPr/>
                </a:tc>
                <a:extLst>
                  <a:ext uri="{0D108BD9-81ED-4DB2-BD59-A6C34878D82A}">
                    <a16:rowId xmlns:a16="http://schemas.microsoft.com/office/drawing/2014/main" val="1061403091"/>
                  </a:ext>
                </a:extLst>
              </a:tr>
              <a:tr h="3170343">
                <a:tc gridSpan="2">
                  <a:txBody>
                    <a:bodyPr/>
                    <a:lstStyle/>
                    <a:p>
                      <a:pPr algn="just"/>
                      <a:r>
                        <a:rPr lang="en-GB" sz="2000" kern="1200" dirty="0">
                          <a:solidFill>
                            <a:schemeClr val="dk1"/>
                          </a:solidFill>
                          <a:effectLst/>
                          <a:latin typeface="+mn-lt"/>
                          <a:ea typeface="+mn-ea"/>
                          <a:cs typeface="+mn-cs"/>
                        </a:rPr>
                        <a:t>Birmingham Symptom Specific Obstetric Triage System (BSOTS) is the Maternity services emergency department to support women experiencing concerns or urgent complications with their pregnancy or postnatal period. The following metrics help the system understand how effective, efficient, timely and safe our triage system is in responding to these.</a:t>
                      </a:r>
                    </a:p>
                    <a:p>
                      <a:pPr algn="just"/>
                      <a:r>
                        <a:rPr lang="en-GB" sz="2000" kern="1200" dirty="0">
                          <a:solidFill>
                            <a:schemeClr val="dk1"/>
                          </a:solidFill>
                          <a:effectLst/>
                          <a:latin typeface="+mn-lt"/>
                          <a:ea typeface="+mn-ea"/>
                          <a:cs typeface="+mn-cs"/>
                        </a:rPr>
                        <a:t> </a:t>
                      </a:r>
                    </a:p>
                    <a:p>
                      <a:pPr algn="just"/>
                      <a:r>
                        <a:rPr lang="en-GB" sz="2000" kern="1200" dirty="0">
                          <a:solidFill>
                            <a:schemeClr val="dk1"/>
                          </a:solidFill>
                          <a:effectLst/>
                          <a:latin typeface="+mn-lt"/>
                          <a:ea typeface="+mn-ea"/>
                          <a:cs typeface="+mn-cs"/>
                        </a:rPr>
                        <a:t>In October 466 women were reviewed in triage and assessed for ongoing care requirements.    </a:t>
                      </a:r>
                    </a:p>
                    <a:p>
                      <a:pPr algn="just"/>
                      <a:r>
                        <a:rPr lang="en-GB" sz="2000" kern="1200" dirty="0">
                          <a:solidFill>
                            <a:schemeClr val="dk1"/>
                          </a:solidFill>
                          <a:effectLst/>
                          <a:latin typeface="+mn-lt"/>
                          <a:ea typeface="+mn-ea"/>
                          <a:cs typeface="+mn-cs"/>
                        </a:rPr>
                        <a:t>Initial trigae within 15 minutes, standard is 90% - rate in October 90.80%.</a:t>
                      </a:r>
                    </a:p>
                    <a:p>
                      <a:pPr algn="just"/>
                      <a:r>
                        <a:rPr lang="en-GB" sz="2000" kern="1200" dirty="0">
                          <a:solidFill>
                            <a:schemeClr val="dk1"/>
                          </a:solidFill>
                          <a:effectLst/>
                          <a:latin typeface="+mn-lt"/>
                          <a:ea typeface="+mn-ea"/>
                          <a:cs typeface="+mn-cs"/>
                        </a:rPr>
                        <a:t> </a:t>
                      </a:r>
                    </a:p>
                    <a:p>
                      <a:pPr algn="just"/>
                      <a:r>
                        <a:rPr lang="en-GB" sz="2000" kern="1200" dirty="0">
                          <a:solidFill>
                            <a:schemeClr val="dk1"/>
                          </a:solidFill>
                          <a:effectLst/>
                          <a:latin typeface="+mn-lt"/>
                          <a:ea typeface="+mn-ea"/>
                          <a:cs typeface="+mn-cs"/>
                        </a:rPr>
                        <a:t>There were 4 incidents reported due to delay in obtaining medical review following initial assessment and risk stratification for yellow, amber and red pathways, which amounts to a breach of time for review of 6.9%. There were no incidents relating to harm reported as a result.  Where breach in time to review is identified, an additional  measure which looks at what time review was achieved will be introduced.</a:t>
                      </a:r>
                    </a:p>
                    <a:p>
                      <a:pPr algn="just"/>
                      <a:r>
                        <a:rPr lang="en-GB" sz="2000" dirty="0"/>
                        <a:t>Singleton Maternity Triage Team celebrated 1 year since roll out of BSOTS in November 2024. During this period 5955 women attended for review - 4426 women self-referred, 526 were referred by Antenatal Clinic, 588 were referred by other allied health professionals. </a:t>
                      </a:r>
                    </a:p>
                  </a:txBody>
                  <a:tcPr/>
                </a:tc>
                <a:tc hMerge="1">
                  <a:txBody>
                    <a:bodyPr/>
                    <a:lstStyle/>
                    <a:p>
                      <a:endParaRPr lang="en-GB" dirty="0"/>
                    </a:p>
                  </a:txBody>
                  <a:tcPr/>
                </a:tc>
                <a:extLst>
                  <a:ext uri="{0D108BD9-81ED-4DB2-BD59-A6C34878D82A}">
                    <a16:rowId xmlns:a16="http://schemas.microsoft.com/office/drawing/2014/main" val="2564628124"/>
                  </a:ext>
                </a:extLst>
              </a:tr>
              <a:tr h="673590">
                <a:tc>
                  <a:txBody>
                    <a:bodyPr/>
                    <a:lstStyle/>
                    <a:p>
                      <a:r>
                        <a:rPr lang="en-GB" b="1" dirty="0">
                          <a:solidFill>
                            <a:schemeClr val="bg1"/>
                          </a:solidFill>
                        </a:rPr>
                        <a:t>Workforce – Maternity Staffing Establishment</a:t>
                      </a:r>
                    </a:p>
                  </a:txBody>
                  <a:tcPr>
                    <a:solidFill>
                      <a:schemeClr val="accent1"/>
                    </a:solidFill>
                  </a:tcPr>
                </a:tc>
                <a:tc>
                  <a:txBody>
                    <a:bodyPr/>
                    <a:lstStyle/>
                    <a:p>
                      <a:r>
                        <a:rPr lang="en-GB" b="1" dirty="0">
                          <a:solidFill>
                            <a:schemeClr val="bg1"/>
                          </a:solidFill>
                        </a:rPr>
                        <a:t>Workforce – Neonatal Staffing Establishment</a:t>
                      </a:r>
                      <a:endParaRPr lang="en-GB" dirty="0">
                        <a:solidFill>
                          <a:schemeClr val="bg1"/>
                        </a:solidFill>
                      </a:endParaRPr>
                    </a:p>
                  </a:txBody>
                  <a:tcPr>
                    <a:solidFill>
                      <a:schemeClr val="accent1"/>
                    </a:solidFill>
                  </a:tcPr>
                </a:tc>
                <a:extLst>
                  <a:ext uri="{0D108BD9-81ED-4DB2-BD59-A6C34878D82A}">
                    <a16:rowId xmlns:a16="http://schemas.microsoft.com/office/drawing/2014/main" val="2915054611"/>
                  </a:ext>
                </a:extLst>
              </a:tr>
              <a:tr h="5262901">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884505210"/>
                  </a:ext>
                </a:extLst>
              </a:tr>
            </a:tbl>
          </a:graphicData>
        </a:graphic>
      </p:graphicFrame>
      <p:pic>
        <p:nvPicPr>
          <p:cNvPr id="9" name="Picture 8">
            <a:extLst>
              <a:ext uri="{FF2B5EF4-FFF2-40B4-BE49-F238E27FC236}">
                <a16:creationId xmlns:a16="http://schemas.microsoft.com/office/drawing/2014/main" id="{1C524A48-482F-62B3-8CC8-8E6CD63189B4}"/>
              </a:ext>
            </a:extLst>
          </p:cNvPr>
          <p:cNvPicPr>
            <a:picLocks noChangeAspect="1"/>
          </p:cNvPicPr>
          <p:nvPr/>
        </p:nvPicPr>
        <p:blipFill>
          <a:blip r:embed="rId3"/>
          <a:stretch>
            <a:fillRect/>
          </a:stretch>
        </p:blipFill>
        <p:spPr>
          <a:xfrm>
            <a:off x="335122" y="5520001"/>
            <a:ext cx="8229600" cy="5319132"/>
          </a:xfrm>
          <a:prstGeom prst="rect">
            <a:avLst/>
          </a:prstGeom>
        </p:spPr>
      </p:pic>
      <p:pic>
        <p:nvPicPr>
          <p:cNvPr id="11" name="Picture 10">
            <a:extLst>
              <a:ext uri="{FF2B5EF4-FFF2-40B4-BE49-F238E27FC236}">
                <a16:creationId xmlns:a16="http://schemas.microsoft.com/office/drawing/2014/main" id="{1F279706-3523-F02B-AA33-72344A795524}"/>
              </a:ext>
            </a:extLst>
          </p:cNvPr>
          <p:cNvPicPr>
            <a:picLocks noChangeAspect="1"/>
          </p:cNvPicPr>
          <p:nvPr/>
        </p:nvPicPr>
        <p:blipFill>
          <a:blip r:embed="rId4"/>
          <a:stretch>
            <a:fillRect/>
          </a:stretch>
        </p:blipFill>
        <p:spPr>
          <a:xfrm>
            <a:off x="10035256" y="5520001"/>
            <a:ext cx="9740076" cy="5235994"/>
          </a:xfrm>
          <a:prstGeom prst="rect">
            <a:avLst/>
          </a:prstGeom>
        </p:spPr>
      </p:pic>
    </p:spTree>
    <p:extLst>
      <p:ext uri="{BB962C8B-B14F-4D97-AF65-F5344CB8AC3E}">
        <p14:creationId xmlns:p14="http://schemas.microsoft.com/office/powerpoint/2010/main" val="17040183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C79E90-B5DB-3460-A5F5-4D3AA9D084C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B2A1411-BCD7-75C7-3843-3AE2819CB75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6EE41753-A0CF-FF3D-F203-842E47F8A24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46</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7B4070A6-9318-0A28-2D89-4E1FE68D29D0}"/>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Calibri" panose="020F0502020204030204"/>
                <a:ea typeface="+mn-ea"/>
                <a:cs typeface="+mn-cs"/>
              </a:rPr>
              <a:t>Maternity &amp; Neonates</a:t>
            </a:r>
            <a:endPar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8003187B-6F65-5043-84E4-90327FED23BC}"/>
              </a:ext>
            </a:extLst>
          </p:cNvPr>
          <p:cNvGraphicFramePr>
            <a:graphicFrameLocks noGrp="1"/>
          </p:cNvGraphicFramePr>
          <p:nvPr/>
        </p:nvGraphicFramePr>
        <p:xfrm>
          <a:off x="123653" y="744316"/>
          <a:ext cx="19659600" cy="10300868"/>
        </p:xfrm>
        <a:graphic>
          <a:graphicData uri="http://schemas.openxmlformats.org/drawingml/2006/table">
            <a:tbl>
              <a:tblPr firstRow="1" bandRow="1">
                <a:tableStyleId>{5C22544A-7EE6-4342-B048-85BDC9FD1C3A}</a:tableStyleId>
              </a:tblPr>
              <a:tblGrid>
                <a:gridCol w="8024191">
                  <a:extLst>
                    <a:ext uri="{9D8B030D-6E8A-4147-A177-3AD203B41FA5}">
                      <a16:colId xmlns:a16="http://schemas.microsoft.com/office/drawing/2014/main" val="48947419"/>
                    </a:ext>
                  </a:extLst>
                </a:gridCol>
                <a:gridCol w="11635409">
                  <a:extLst>
                    <a:ext uri="{9D8B030D-6E8A-4147-A177-3AD203B41FA5}">
                      <a16:colId xmlns:a16="http://schemas.microsoft.com/office/drawing/2014/main" val="3778020355"/>
                    </a:ext>
                  </a:extLst>
                </a:gridCol>
              </a:tblGrid>
              <a:tr h="533401">
                <a:tc gridSpan="2">
                  <a:txBody>
                    <a:bodyPr/>
                    <a:lstStyle/>
                    <a:p>
                      <a:r>
                        <a:rPr lang="en-GB" dirty="0"/>
                        <a:t>Perinatal Training Compliance</a:t>
                      </a:r>
                    </a:p>
                  </a:txBody>
                  <a:tcPr/>
                </a:tc>
                <a:tc hMerge="1">
                  <a:txBody>
                    <a:bodyPr/>
                    <a:lstStyle/>
                    <a:p>
                      <a:endParaRPr dirty="0"/>
                    </a:p>
                  </a:txBody>
                  <a:tcPr/>
                </a:tc>
                <a:extLst>
                  <a:ext uri="{0D108BD9-81ED-4DB2-BD59-A6C34878D82A}">
                    <a16:rowId xmlns:a16="http://schemas.microsoft.com/office/drawing/2014/main" val="1061403091"/>
                  </a:ext>
                </a:extLst>
              </a:tr>
              <a:tr h="4622041">
                <a:tc>
                  <a:txBody>
                    <a:bodyPr/>
                    <a:lstStyle/>
                    <a:p>
                      <a:pPr algn="just"/>
                      <a:endParaRPr lang="en-GB" sz="1800" dirty="0"/>
                    </a:p>
                  </a:txBody>
                  <a:tcPr/>
                </a:tc>
                <a:tc>
                  <a:txBody>
                    <a:bodyPr/>
                    <a:lstStyle/>
                    <a:p>
                      <a:endParaRPr lang="en-GB" dirty="0"/>
                    </a:p>
                  </a:txBody>
                  <a:tcPr/>
                </a:tc>
                <a:extLst>
                  <a:ext uri="{0D108BD9-81ED-4DB2-BD59-A6C34878D82A}">
                    <a16:rowId xmlns:a16="http://schemas.microsoft.com/office/drawing/2014/main" val="2564628124"/>
                  </a:ext>
                </a:extLst>
              </a:tr>
              <a:tr h="567965">
                <a:tc>
                  <a:txBody>
                    <a:bodyPr/>
                    <a:lstStyle/>
                    <a:p>
                      <a:endParaRPr lang="en-GB" b="1" dirty="0">
                        <a:solidFill>
                          <a:schemeClr val="bg1"/>
                        </a:solidFill>
                      </a:endParaRPr>
                    </a:p>
                  </a:txBody>
                  <a:tcPr>
                    <a:solidFill>
                      <a:schemeClr val="accent1"/>
                    </a:solidFill>
                  </a:tcPr>
                </a:tc>
                <a:tc>
                  <a:txBody>
                    <a:bodyPr/>
                    <a:lstStyle/>
                    <a:p>
                      <a:endParaRPr lang="en-GB" dirty="0">
                        <a:solidFill>
                          <a:schemeClr val="bg1"/>
                        </a:solidFill>
                      </a:endParaRPr>
                    </a:p>
                  </a:txBody>
                  <a:tcPr>
                    <a:solidFill>
                      <a:schemeClr val="accent1"/>
                    </a:solidFill>
                  </a:tcPr>
                </a:tc>
                <a:extLst>
                  <a:ext uri="{0D108BD9-81ED-4DB2-BD59-A6C34878D82A}">
                    <a16:rowId xmlns:a16="http://schemas.microsoft.com/office/drawing/2014/main" val="2915054611"/>
                  </a:ext>
                </a:extLst>
              </a:tr>
              <a:tr h="4248444">
                <a:tc>
                  <a:txBody>
                    <a:bodyPr/>
                    <a:lstStyle/>
                    <a:p>
                      <a:endParaRPr lang="en-GB" dirty="0"/>
                    </a:p>
                  </a:txBody>
                  <a:tcPr/>
                </a:tc>
                <a:tc>
                  <a:txBody>
                    <a:bodyPr/>
                    <a:lstStyle/>
                    <a:p>
                      <a:r>
                        <a:rPr lang="en-GB" sz="2400" kern="1200" dirty="0">
                          <a:solidFill>
                            <a:schemeClr val="dk1"/>
                          </a:solidFill>
                          <a:effectLst/>
                          <a:latin typeface="+mn-lt"/>
                          <a:ea typeface="+mn-ea"/>
                          <a:cs typeface="+mn-cs"/>
                        </a:rPr>
                        <a:t>There have been some challenges within the Neonatal medical workforce due to unavailability, this has been mitigated with flexible working arrangements which has meant there has been no gap in service.  A Neonatal Consultant was successfully recruited on the 9</a:t>
                      </a:r>
                      <a:r>
                        <a:rPr lang="en-GB" sz="2400" kern="1200" baseline="30000" dirty="0">
                          <a:solidFill>
                            <a:schemeClr val="dk1"/>
                          </a:solidFill>
                          <a:effectLst/>
                          <a:latin typeface="+mn-lt"/>
                          <a:ea typeface="+mn-ea"/>
                          <a:cs typeface="+mn-cs"/>
                        </a:rPr>
                        <a:t>th</a:t>
                      </a:r>
                      <a:r>
                        <a:rPr lang="en-GB" sz="2400" kern="1200" dirty="0">
                          <a:solidFill>
                            <a:schemeClr val="dk1"/>
                          </a:solidFill>
                          <a:effectLst/>
                          <a:latin typeface="+mn-lt"/>
                          <a:ea typeface="+mn-ea"/>
                          <a:cs typeface="+mn-cs"/>
                        </a:rPr>
                        <a:t> December, with 1 expected return following maternity leave in January.</a:t>
                      </a:r>
                    </a:p>
                    <a:p>
                      <a:r>
                        <a:rPr lang="en-GB" sz="2400" kern="1200" dirty="0">
                          <a:solidFill>
                            <a:schemeClr val="dk1"/>
                          </a:solidFill>
                          <a:effectLst/>
                          <a:latin typeface="+mn-lt"/>
                          <a:ea typeface="+mn-ea"/>
                          <a:cs typeface="+mn-cs"/>
                        </a:rPr>
                        <a:t> </a:t>
                      </a:r>
                    </a:p>
                    <a:p>
                      <a:r>
                        <a:rPr lang="en-GB" sz="2400" kern="1200" dirty="0">
                          <a:solidFill>
                            <a:schemeClr val="dk1"/>
                          </a:solidFill>
                          <a:effectLst/>
                          <a:latin typeface="+mn-lt"/>
                          <a:ea typeface="+mn-ea"/>
                          <a:cs typeface="+mn-cs"/>
                        </a:rPr>
                        <a:t>Obstetric workforce – 2 fixed term gaps for career break and other leave have been covered with no vacancies impacting on services.</a:t>
                      </a:r>
                    </a:p>
                    <a:p>
                      <a:endParaRPr lang="en-GB" sz="2400" kern="1200" dirty="0">
                        <a:solidFill>
                          <a:schemeClr val="dk1"/>
                        </a:solidFill>
                        <a:effectLst/>
                        <a:latin typeface="+mn-lt"/>
                        <a:ea typeface="+mn-ea"/>
                        <a:cs typeface="+mn-cs"/>
                      </a:endParaRPr>
                    </a:p>
                    <a:p>
                      <a:pPr marL="0" marR="0" lvl="0" indent="0" algn="l" defTabSz="1507937" rtl="0" eaLnBrk="1" fontAlgn="auto" latinLnBrk="0" hangingPunct="1">
                        <a:lnSpc>
                          <a:spcPct val="100000"/>
                        </a:lnSpc>
                        <a:spcBef>
                          <a:spcPts val="0"/>
                        </a:spcBef>
                        <a:spcAft>
                          <a:spcPts val="0"/>
                        </a:spcAft>
                        <a:buClrTx/>
                        <a:buSzTx/>
                        <a:buFontTx/>
                        <a:buNone/>
                        <a:tabLst/>
                        <a:defRPr/>
                      </a:pPr>
                      <a:r>
                        <a:rPr lang="en-GB" sz="2400" kern="1200" dirty="0">
                          <a:solidFill>
                            <a:schemeClr val="dk1"/>
                          </a:solidFill>
                          <a:effectLst/>
                          <a:latin typeface="+mn-lt"/>
                          <a:ea typeface="+mn-ea"/>
                          <a:cs typeface="+mn-cs"/>
                        </a:rPr>
                        <a:t>Training compliance is improving across the board and individual staff out of compliance have been emailed to complete their mandatory training. Respective line managers follow up is in place. </a:t>
                      </a:r>
                    </a:p>
                    <a:p>
                      <a:endParaRPr lang="en-GB" dirty="0"/>
                    </a:p>
                  </a:txBody>
                  <a:tcPr/>
                </a:tc>
                <a:extLst>
                  <a:ext uri="{0D108BD9-81ED-4DB2-BD59-A6C34878D82A}">
                    <a16:rowId xmlns:a16="http://schemas.microsoft.com/office/drawing/2014/main" val="3884505210"/>
                  </a:ext>
                </a:extLst>
              </a:tr>
            </a:tbl>
          </a:graphicData>
        </a:graphic>
      </p:graphicFrame>
      <p:pic>
        <p:nvPicPr>
          <p:cNvPr id="8" name="Picture 7">
            <a:extLst>
              <a:ext uri="{FF2B5EF4-FFF2-40B4-BE49-F238E27FC236}">
                <a16:creationId xmlns:a16="http://schemas.microsoft.com/office/drawing/2014/main" id="{327C1960-1B40-3198-2D7F-B9F4016D3954}"/>
              </a:ext>
            </a:extLst>
          </p:cNvPr>
          <p:cNvPicPr>
            <a:picLocks noChangeAspect="1"/>
          </p:cNvPicPr>
          <p:nvPr/>
        </p:nvPicPr>
        <p:blipFill>
          <a:blip r:embed="rId3"/>
          <a:stretch>
            <a:fillRect/>
          </a:stretch>
        </p:blipFill>
        <p:spPr>
          <a:xfrm>
            <a:off x="356636" y="1359142"/>
            <a:ext cx="7605840" cy="4569553"/>
          </a:xfrm>
          <a:prstGeom prst="rect">
            <a:avLst/>
          </a:prstGeom>
        </p:spPr>
      </p:pic>
      <p:pic>
        <p:nvPicPr>
          <p:cNvPr id="9" name="Picture 8">
            <a:extLst>
              <a:ext uri="{FF2B5EF4-FFF2-40B4-BE49-F238E27FC236}">
                <a16:creationId xmlns:a16="http://schemas.microsoft.com/office/drawing/2014/main" id="{F198ED8D-0ADF-3F90-4F7B-36E5D97CA735}"/>
              </a:ext>
            </a:extLst>
          </p:cNvPr>
          <p:cNvPicPr>
            <a:picLocks noChangeAspect="1"/>
          </p:cNvPicPr>
          <p:nvPr/>
        </p:nvPicPr>
        <p:blipFill>
          <a:blip r:embed="rId4"/>
          <a:stretch>
            <a:fillRect/>
          </a:stretch>
        </p:blipFill>
        <p:spPr>
          <a:xfrm>
            <a:off x="8495072" y="1365685"/>
            <a:ext cx="7882372" cy="4454684"/>
          </a:xfrm>
          <a:prstGeom prst="rect">
            <a:avLst/>
          </a:prstGeom>
        </p:spPr>
      </p:pic>
      <p:pic>
        <p:nvPicPr>
          <p:cNvPr id="10" name="Picture 9">
            <a:extLst>
              <a:ext uri="{FF2B5EF4-FFF2-40B4-BE49-F238E27FC236}">
                <a16:creationId xmlns:a16="http://schemas.microsoft.com/office/drawing/2014/main" id="{FCBB4E91-AC43-0AEB-42D2-80BD1D368D63}"/>
              </a:ext>
            </a:extLst>
          </p:cNvPr>
          <p:cNvPicPr>
            <a:picLocks noChangeAspect="1"/>
          </p:cNvPicPr>
          <p:nvPr/>
        </p:nvPicPr>
        <p:blipFill>
          <a:blip r:embed="rId5"/>
          <a:stretch>
            <a:fillRect/>
          </a:stretch>
        </p:blipFill>
        <p:spPr>
          <a:xfrm>
            <a:off x="356636" y="6569074"/>
            <a:ext cx="7605840" cy="4476109"/>
          </a:xfrm>
          <a:prstGeom prst="rect">
            <a:avLst/>
          </a:prstGeom>
        </p:spPr>
      </p:pic>
    </p:spTree>
    <p:extLst>
      <p:ext uri="{BB962C8B-B14F-4D97-AF65-F5344CB8AC3E}">
        <p14:creationId xmlns:p14="http://schemas.microsoft.com/office/powerpoint/2010/main" val="347345475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a:defRPr/>
            </a:pPr>
            <a:fld id="{1B571774-39BD-4D3C-8315-35C0B43D4F9A}" type="slidenum">
              <a:rPr lang="en-GB">
                <a:solidFill>
                  <a:prstClr val="black">
                    <a:tint val="82000"/>
                  </a:prstClr>
                </a:solidFill>
                <a:latin typeface="Calibri" panose="020F0502020204030204"/>
              </a:rPr>
              <a:pPr>
                <a:defRPr/>
              </a:pPr>
              <a:t>47</a:t>
            </a:fld>
            <a:endParaRPr lang="en-GB">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FB737A90-69E1-09A9-C1FD-C00E2838A09D}"/>
              </a:ext>
            </a:extLst>
          </p:cNvPr>
          <p:cNvSpPr txBox="1"/>
          <p:nvPr/>
        </p:nvSpPr>
        <p:spPr>
          <a:xfrm>
            <a:off x="89" y="-14016"/>
            <a:ext cx="20105511" cy="584647"/>
          </a:xfrm>
          <a:prstGeom prst="rect">
            <a:avLst/>
          </a:prstGeom>
          <a:solidFill>
            <a:srgbClr val="9E4ECA"/>
          </a:solidFill>
        </p:spPr>
        <p:txBody>
          <a:bodyPr wrap="square" rtlCol="0">
            <a:spAutoFit/>
          </a:bodyPr>
          <a:lstStyle/>
          <a:p>
            <a:pPr algn="ctr" defTabSz="1507958">
              <a:spcAft>
                <a:spcPts val="1979"/>
              </a:spcAft>
              <a:defRPr/>
            </a:pPr>
            <a:r>
              <a:rPr lang="en-GB" sz="3199" b="1">
                <a:solidFill>
                  <a:prstClr val="white"/>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877" y="573673"/>
            <a:ext cx="19989934" cy="1753503"/>
          </a:xfrm>
          <a:prstGeom prst="rect">
            <a:avLst/>
          </a:prstGeom>
        </p:spPr>
      </p:pic>
      <p:graphicFrame>
        <p:nvGraphicFramePr>
          <p:cNvPr id="7" name="Table 6">
            <a:extLst>
              <a:ext uri="{FF2B5EF4-FFF2-40B4-BE49-F238E27FC236}">
                <a16:creationId xmlns:a16="http://schemas.microsoft.com/office/drawing/2014/main" id="{01CD0062-D5EB-D125-C8E4-E7A92AC44C41}"/>
              </a:ext>
            </a:extLst>
          </p:cNvPr>
          <p:cNvGraphicFramePr>
            <a:graphicFrameLocks noGrp="1"/>
          </p:cNvGraphicFramePr>
          <p:nvPr/>
        </p:nvGraphicFramePr>
        <p:xfrm>
          <a:off x="442536" y="2497423"/>
          <a:ext cx="19306352" cy="8092010"/>
        </p:xfrm>
        <a:graphic>
          <a:graphicData uri="http://schemas.openxmlformats.org/drawingml/2006/table">
            <a:tbl>
              <a:tblPr/>
              <a:tblGrid>
                <a:gridCol w="8515311">
                  <a:extLst>
                    <a:ext uri="{9D8B030D-6E8A-4147-A177-3AD203B41FA5}">
                      <a16:colId xmlns:a16="http://schemas.microsoft.com/office/drawing/2014/main" val="1352849746"/>
                    </a:ext>
                  </a:extLst>
                </a:gridCol>
                <a:gridCol w="1901504">
                  <a:extLst>
                    <a:ext uri="{9D8B030D-6E8A-4147-A177-3AD203B41FA5}">
                      <a16:colId xmlns:a16="http://schemas.microsoft.com/office/drawing/2014/main" val="2078059697"/>
                    </a:ext>
                  </a:extLst>
                </a:gridCol>
                <a:gridCol w="2825458">
                  <a:extLst>
                    <a:ext uri="{9D8B030D-6E8A-4147-A177-3AD203B41FA5}">
                      <a16:colId xmlns:a16="http://schemas.microsoft.com/office/drawing/2014/main" val="982040654"/>
                    </a:ext>
                  </a:extLst>
                </a:gridCol>
                <a:gridCol w="2902327">
                  <a:extLst>
                    <a:ext uri="{9D8B030D-6E8A-4147-A177-3AD203B41FA5}">
                      <a16:colId xmlns:a16="http://schemas.microsoft.com/office/drawing/2014/main" val="26766385"/>
                    </a:ext>
                  </a:extLst>
                </a:gridCol>
                <a:gridCol w="3161752">
                  <a:extLst>
                    <a:ext uri="{9D8B030D-6E8A-4147-A177-3AD203B41FA5}">
                      <a16:colId xmlns:a16="http://schemas.microsoft.com/office/drawing/2014/main" val="2202677127"/>
                    </a:ext>
                  </a:extLst>
                </a:gridCol>
              </a:tblGrid>
              <a:tr h="816424">
                <a:tc>
                  <a:txBody>
                    <a:bodyPr/>
                    <a:lstStyle/>
                    <a:p>
                      <a:pPr algn="l" fontAlgn="base">
                        <a:lnSpc>
                          <a:spcPts val="2400"/>
                        </a:lnSpc>
                        <a:buNone/>
                      </a:pPr>
                      <a:r>
                        <a:rPr lang="en-GB" sz="1800" b="1" i="0" u="none" strike="noStrike" dirty="0">
                          <a:solidFill>
                            <a:srgbClr val="FFFFFF"/>
                          </a:solidFill>
                          <a:effectLst/>
                          <a:latin typeface="Verdana"/>
                        </a:rPr>
                        <a:t>Communication with primary care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Oct 25</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Nov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Dec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580123821"/>
                  </a:ext>
                </a:extLst>
              </a:tr>
              <a:tr h="510316">
                <a:tc>
                  <a:txBody>
                    <a:bodyPr/>
                    <a:lstStyle/>
                    <a:p>
                      <a:pPr algn="l" fontAlgn="base">
                        <a:lnSpc>
                          <a:spcPts val="2400"/>
                        </a:lnSpc>
                        <a:buNone/>
                      </a:pPr>
                      <a:r>
                        <a:rPr lang="en-GB" sz="1800" b="0" i="0" u="none" strike="noStrike" dirty="0">
                          <a:solidFill>
                            <a:srgbClr val="000000"/>
                          </a:solidFill>
                          <a:effectLst/>
                          <a:latin typeface="Verdana"/>
                        </a:rPr>
                        <a:t>% of discharge letters sent to GP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​69%</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73%​</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71%​</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94052166"/>
                  </a:ext>
                </a:extLst>
              </a:tr>
              <a:tr h="510316">
                <a:tc>
                  <a:txBody>
                    <a:bodyPr/>
                    <a:lstStyle/>
                    <a:p>
                      <a:pPr algn="l" fontAlgn="base">
                        <a:lnSpc>
                          <a:spcPts val="2400"/>
                        </a:lnSpc>
                        <a:buNone/>
                      </a:pPr>
                      <a:r>
                        <a:rPr lang="en-GB" sz="1800" b="1" i="0" u="none" strike="noStrike" dirty="0">
                          <a:solidFill>
                            <a:srgbClr val="FFFFFF"/>
                          </a:solidFill>
                          <a:effectLst/>
                          <a:latin typeface="Verdana"/>
                        </a:rPr>
                        <a:t>Digital Inclusion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dirty="0">
                          <a:solidFill>
                            <a:srgbClr val="FFFFFF"/>
                          </a:solidFill>
                          <a:effectLst/>
                          <a:latin typeface="Verdana"/>
                        </a:rPr>
                        <a:t>Target</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dirty="0">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dirty="0">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2191084555"/>
                  </a:ext>
                </a:extLst>
              </a:tr>
              <a:tr h="1009078">
                <a:tc>
                  <a:txBody>
                    <a:bodyPr/>
                    <a:lstStyle/>
                    <a:p>
                      <a:pPr algn="l" fontAlgn="base">
                        <a:lnSpc>
                          <a:spcPts val="2400"/>
                        </a:lnSpc>
                        <a:buNone/>
                      </a:pPr>
                      <a:r>
                        <a:rPr lang="en-GB" sz="1800" b="0" i="0" u="none" strike="noStrike" kern="1200">
                          <a:solidFill>
                            <a:srgbClr val="000000"/>
                          </a:solidFill>
                          <a:effectLst/>
                          <a:latin typeface="Verdana"/>
                          <a:ea typeface="+mn-ea"/>
                          <a:cs typeface="+mn-cs"/>
                        </a:rPr>
                        <a:t>Total number of citizens that have downloaded the NHS Wales App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​TBC</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72,651</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75,406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marL="0" algn="ctr" defTabSz="1507937" rtl="0" eaLnBrk="1" fontAlgn="auto" latinLnBrk="0" hangingPunct="1">
                        <a:lnSpc>
                          <a:spcPts val="2400"/>
                        </a:lnSpc>
                        <a:buNone/>
                      </a:pPr>
                      <a:r>
                        <a:rPr lang="en-US" sz="1800" b="0" i="0" u="none" strike="noStrike" kern="1200" dirty="0">
                          <a:solidFill>
                            <a:srgbClr val="000000"/>
                          </a:solidFill>
                          <a:effectLst/>
                          <a:latin typeface="Verdana"/>
                          <a:ea typeface="+mn-ea"/>
                          <a:cs typeface="+mn-cs"/>
                        </a:rPr>
                        <a:t>77,829 (16% of population)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066766147"/>
                  </a:ext>
                </a:extLst>
              </a:tr>
              <a:tr h="1009078">
                <a:tc>
                  <a:txBody>
                    <a:bodyPr/>
                    <a:lstStyle/>
                    <a:p>
                      <a:pPr algn="l" fontAlgn="base">
                        <a:lnSpc>
                          <a:spcPts val="2400"/>
                        </a:lnSpc>
                        <a:buNone/>
                      </a:pPr>
                      <a:r>
                        <a:rPr lang="en-GB" sz="1800" b="0" i="0" u="none" strike="noStrike">
                          <a:solidFill>
                            <a:srgbClr val="000000"/>
                          </a:solidFill>
                          <a:effectLst/>
                          <a:latin typeface="Verdana"/>
                        </a:rPr>
                        <a:t>Total number of outpatients that have downloaded the Swansea Bay Patient Portal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50%​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33,949</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37,388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ea typeface="Verdana"/>
                        </a:rPr>
                        <a:t>40,699 (​</a:t>
                      </a:r>
                      <a:r>
                        <a:rPr lang="en-GB" sz="1800" b="0" i="0" u="none" strike="noStrike" noProof="0" dirty="0">
                          <a:solidFill>
                            <a:srgbClr val="000000"/>
                          </a:solidFill>
                          <a:effectLst/>
                          <a:latin typeface="Verdana"/>
                          <a:ea typeface="Verdana"/>
                        </a:rPr>
                        <a:t>14% of outpatients)</a:t>
                      </a:r>
                      <a:endParaRPr lang="en-GB" sz="1800" b="0" i="0" u="none" strike="noStrike" dirty="0">
                        <a:solidFill>
                          <a:srgbClr val="000000"/>
                        </a:solidFill>
                        <a:effectLst/>
                        <a:latin typeface="Verdana"/>
                        <a:ea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3842305373"/>
                  </a:ext>
                </a:extLst>
              </a:tr>
              <a:tr h="1009078">
                <a:tc>
                  <a:txBody>
                    <a:bodyPr/>
                    <a:lstStyle/>
                    <a:p>
                      <a:pPr algn="l" fontAlgn="base">
                        <a:lnSpc>
                          <a:spcPts val="2400"/>
                        </a:lnSpc>
                        <a:buNone/>
                      </a:pPr>
                      <a:r>
                        <a:rPr lang="en-GB" sz="1800" b="0" i="0" u="none" strike="noStrike" dirty="0">
                          <a:solidFill>
                            <a:srgbClr val="000000"/>
                          </a:solidFill>
                          <a:effectLst/>
                          <a:latin typeface="Verdana"/>
                        </a:rPr>
                        <a:t>% of Digital Health Assessment forms Completion Rate </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60%​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34.32%​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27.22%​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lvl="0" algn="ctr">
                        <a:lnSpc>
                          <a:spcPts val="2400"/>
                        </a:lnSpc>
                        <a:buNone/>
                      </a:pPr>
                      <a:r>
                        <a:rPr lang="en-GB" sz="1800" b="0" i="0" u="none" strike="noStrike" dirty="0">
                          <a:solidFill>
                            <a:srgbClr val="000000"/>
                          </a:solidFill>
                          <a:effectLst/>
                          <a:latin typeface="Verdana"/>
                        </a:rPr>
                        <a:t>56.15%</a:t>
                      </a:r>
                    </a:p>
                    <a:p>
                      <a:pPr lvl="0" algn="ctr">
                        <a:lnSpc>
                          <a:spcPts val="2400"/>
                        </a:lnSpc>
                        <a:buNone/>
                      </a:pPr>
                      <a:r>
                        <a:rPr lang="en-GB" sz="1800" b="0" i="0" u="none" strike="noStrike" dirty="0">
                          <a:solidFill>
                            <a:srgbClr val="000000"/>
                          </a:solidFill>
                          <a:effectLst/>
                          <a:latin typeface="Verdana"/>
                        </a:rPr>
                        <a:t>(</a:t>
                      </a:r>
                      <a:r>
                        <a:rPr lang="en-GB" sz="1800" b="0" i="0" u="none" strike="noStrike">
                          <a:solidFill>
                            <a:srgbClr val="000000"/>
                          </a:solidFill>
                          <a:effectLst/>
                          <a:latin typeface="Verdana"/>
                        </a:rPr>
                        <a:t>2652 completed forms)</a:t>
                      </a:r>
                      <a:endParaRPr lang="en-GB" sz="1600" b="0" i="0" u="none" strike="noStrike"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537347152"/>
                  </a:ext>
                </a:extLst>
              </a:tr>
              <a:tr h="531624">
                <a:tc>
                  <a:txBody>
                    <a:bodyPr/>
                    <a:lstStyle/>
                    <a:p>
                      <a:pPr algn="l" fontAlgn="base">
                        <a:lnSpc>
                          <a:spcPts val="2400"/>
                        </a:lnSpc>
                        <a:buNone/>
                      </a:pPr>
                      <a:r>
                        <a:rPr lang="en-GB" sz="1800" b="1" i="0" u="none" strike="noStrike">
                          <a:solidFill>
                            <a:srgbClr val="FFFFFF"/>
                          </a:solidFill>
                          <a:effectLst/>
                          <a:latin typeface="Verdana"/>
                        </a:rPr>
                        <a:t>Diagnostic requesting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2282709682"/>
                  </a:ext>
                </a:extLst>
              </a:tr>
              <a:tr h="816424">
                <a:tc>
                  <a:txBody>
                    <a:bodyPr/>
                    <a:lstStyle/>
                    <a:p>
                      <a:pPr algn="l" fontAlgn="base">
                        <a:lnSpc>
                          <a:spcPts val="2400"/>
                        </a:lnSpc>
                        <a:buNone/>
                      </a:pPr>
                      <a:r>
                        <a:rPr lang="en-GB" sz="1800" b="0" i="0" u="none" strike="noStrike">
                          <a:solidFill>
                            <a:srgbClr val="000000"/>
                          </a:solidFill>
                          <a:effectLst/>
                          <a:latin typeface="Verdana"/>
                        </a:rPr>
                        <a:t>% of secondary care pathology tests raised electronically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​90%</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​83%</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​83.2%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​85%</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248675754"/>
                  </a:ext>
                </a:extLst>
              </a:tr>
              <a:tr h="531624">
                <a:tc>
                  <a:txBody>
                    <a:bodyPr/>
                    <a:lstStyle/>
                    <a:p>
                      <a:pPr algn="l" fontAlgn="base">
                        <a:lnSpc>
                          <a:spcPts val="2400"/>
                        </a:lnSpc>
                        <a:buNone/>
                      </a:pPr>
                      <a:r>
                        <a:rPr lang="en-GB" sz="1800" b="0" i="0" u="none" strike="noStrike">
                          <a:solidFill>
                            <a:srgbClr val="000000"/>
                          </a:solidFill>
                          <a:effectLst/>
                          <a:latin typeface="Verdana"/>
                        </a:rPr>
                        <a:t>% of primary care pathology tests raised electronically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3854707773"/>
                  </a:ext>
                </a:extLst>
              </a:tr>
              <a:tr h="531624">
                <a:tc>
                  <a:txBody>
                    <a:bodyPr/>
                    <a:lstStyle/>
                    <a:p>
                      <a:pPr algn="l" fontAlgn="base">
                        <a:lnSpc>
                          <a:spcPts val="2400"/>
                        </a:lnSpc>
                        <a:buNone/>
                      </a:pPr>
                      <a:r>
                        <a:rPr lang="en-GB" sz="1800" b="1" i="0" u="none" strike="noStrike">
                          <a:solidFill>
                            <a:srgbClr val="FFFFFF"/>
                          </a:solidFill>
                          <a:effectLst/>
                          <a:latin typeface="Verdana"/>
                        </a:rPr>
                        <a:t>Supporting safe discharge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664553538"/>
                  </a:ext>
                </a:extLst>
              </a:tr>
              <a:tr h="816424">
                <a:tc>
                  <a:txBody>
                    <a:bodyPr/>
                    <a:lstStyle/>
                    <a:p>
                      <a:pPr algn="l" fontAlgn="base">
                        <a:lnSpc>
                          <a:spcPts val="2400"/>
                        </a:lnSpc>
                        <a:buNone/>
                      </a:pPr>
                      <a:r>
                        <a:rPr lang="en-GB" sz="1800" b="0" i="0" u="none" strike="noStrike" dirty="0">
                          <a:solidFill>
                            <a:srgbClr val="000000"/>
                          </a:solidFill>
                          <a:effectLst/>
                          <a:latin typeface="Verdana"/>
                        </a:rPr>
                        <a:t>% of patients with a recorded estimated date of discharge </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38%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35%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37%</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134318211"/>
                  </a:ext>
                </a:extLst>
              </a:tr>
            </a:tbl>
          </a:graphicData>
        </a:graphic>
      </p:graphicFrame>
      <p:sp>
        <p:nvSpPr>
          <p:cNvPr id="8" name="Rectangle 1">
            <a:extLst>
              <a:ext uri="{FF2B5EF4-FFF2-40B4-BE49-F238E27FC236}">
                <a16:creationId xmlns:a16="http://schemas.microsoft.com/office/drawing/2014/main" id="{FB4B8FF7-698F-F58D-2E88-D27E57BFC3FE}"/>
              </a:ext>
            </a:extLst>
          </p:cNvPr>
          <p:cNvSpPr>
            <a:spLocks noChangeArrowheads="1"/>
          </p:cNvSpPr>
          <p:nvPr/>
        </p:nvSpPr>
        <p:spPr bwMode="auto">
          <a:xfrm>
            <a:off x="1412951" y="2429459"/>
            <a:ext cx="20105511" cy="646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19" rIns="91440" bIns="45719"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13">
              <a:defRPr/>
            </a:pPr>
            <a:r>
              <a:rPr lang="en-US" altLang="en-US" sz="1801">
                <a:solidFill>
                  <a:srgbClr val="000000"/>
                </a:solidFill>
                <a:latin typeface="Times New Roman" panose="02020603050405020304" pitchFamily="18" charset="0"/>
                <a:cs typeface="Times New Roman" panose="02020603050405020304" pitchFamily="18" charset="0"/>
              </a:rPr>
              <a:t> </a:t>
            </a:r>
            <a:endParaRPr lang="en-US" altLang="en-US" sz="1801">
              <a:solidFill>
                <a:prstClr val="black"/>
              </a:solidFill>
            </a:endParaRPr>
          </a:p>
          <a:p>
            <a:pPr defTabSz="914413">
              <a:defRPr/>
            </a:pPr>
            <a:endParaRPr lang="en-US" altLang="en-US" sz="1801">
              <a:solidFill>
                <a:prstClr val="black"/>
              </a:solidFill>
            </a:endParaRPr>
          </a:p>
        </p:txBody>
      </p:sp>
    </p:spTree>
    <p:extLst>
      <p:ext uri="{BB962C8B-B14F-4D97-AF65-F5344CB8AC3E}">
        <p14:creationId xmlns:p14="http://schemas.microsoft.com/office/powerpoint/2010/main" val="100815489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a:defRPr/>
            </a:pPr>
            <a:fld id="{1B571774-39BD-4D3C-8315-35C0B43D4F9A}" type="slidenum">
              <a:rPr lang="en-GB">
                <a:solidFill>
                  <a:prstClr val="black">
                    <a:tint val="82000"/>
                  </a:prstClr>
                </a:solidFill>
                <a:latin typeface="Calibri" panose="020F0502020204030204"/>
              </a:rPr>
              <a:pPr>
                <a:defRPr/>
              </a:pPr>
              <a:t>48</a:t>
            </a:fld>
            <a:endParaRPr lang="en-GB">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17E1F453-693A-765D-CB54-1651DB85BD81}"/>
              </a:ext>
            </a:extLst>
          </p:cNvPr>
          <p:cNvSpPr txBox="1"/>
          <p:nvPr/>
        </p:nvSpPr>
        <p:spPr>
          <a:xfrm>
            <a:off x="89" y="-14016"/>
            <a:ext cx="20105511" cy="584647"/>
          </a:xfrm>
          <a:prstGeom prst="rect">
            <a:avLst/>
          </a:prstGeom>
          <a:solidFill>
            <a:srgbClr val="9E4ECA"/>
          </a:solidFill>
        </p:spPr>
        <p:txBody>
          <a:bodyPr wrap="square" rtlCol="0">
            <a:spAutoFit/>
          </a:bodyPr>
          <a:lstStyle/>
          <a:p>
            <a:pPr algn="ctr" defTabSz="1507958">
              <a:spcAft>
                <a:spcPts val="1979"/>
              </a:spcAft>
              <a:defRPr/>
            </a:pPr>
            <a:r>
              <a:rPr lang="en-GB" sz="3199" b="1">
                <a:solidFill>
                  <a:prstClr val="white"/>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5ACE6825-6DF2-96C5-DE9C-24E3687A003F}"/>
              </a:ext>
            </a:extLst>
          </p:cNvPr>
          <p:cNvPicPr>
            <a:picLocks noChangeAspect="1"/>
          </p:cNvPicPr>
          <p:nvPr/>
        </p:nvPicPr>
        <p:blipFill>
          <a:blip r:embed="rId2"/>
          <a:stretch>
            <a:fillRect/>
          </a:stretch>
        </p:blipFill>
        <p:spPr>
          <a:xfrm>
            <a:off x="57877" y="573673"/>
            <a:ext cx="19989934" cy="1753503"/>
          </a:xfrm>
          <a:prstGeom prst="rect">
            <a:avLst/>
          </a:prstGeom>
        </p:spPr>
      </p:pic>
      <p:pic>
        <p:nvPicPr>
          <p:cNvPr id="7" name="Picture 6">
            <a:extLst>
              <a:ext uri="{FF2B5EF4-FFF2-40B4-BE49-F238E27FC236}">
                <a16:creationId xmlns:a16="http://schemas.microsoft.com/office/drawing/2014/main" id="{583FBC6D-F766-9AB2-7E2F-C8C458669DF4}"/>
              </a:ext>
            </a:extLst>
          </p:cNvPr>
          <p:cNvPicPr>
            <a:picLocks noChangeAspect="1"/>
          </p:cNvPicPr>
          <p:nvPr/>
        </p:nvPicPr>
        <p:blipFill>
          <a:blip r:embed="rId3"/>
          <a:stretch>
            <a:fillRect/>
          </a:stretch>
        </p:blipFill>
        <p:spPr>
          <a:xfrm>
            <a:off x="2982809" y="7352497"/>
            <a:ext cx="5902618" cy="3569187"/>
          </a:xfrm>
          <a:prstGeom prst="rect">
            <a:avLst/>
          </a:prstGeom>
        </p:spPr>
      </p:pic>
      <p:grpSp>
        <p:nvGrpSpPr>
          <p:cNvPr id="9" name="Group 8">
            <a:extLst>
              <a:ext uri="{FF2B5EF4-FFF2-40B4-BE49-F238E27FC236}">
                <a16:creationId xmlns:a16="http://schemas.microsoft.com/office/drawing/2014/main" id="{8CFF5617-2370-34B0-2B7E-29F774563C65}"/>
              </a:ext>
            </a:extLst>
          </p:cNvPr>
          <p:cNvGrpSpPr/>
          <p:nvPr/>
        </p:nvGrpSpPr>
        <p:grpSpPr>
          <a:xfrm>
            <a:off x="10325272" y="7298681"/>
            <a:ext cx="6099330" cy="3676820"/>
            <a:chOff x="11300048" y="3671278"/>
            <a:chExt cx="4581566" cy="5590867"/>
          </a:xfrm>
        </p:grpSpPr>
        <p:pic>
          <p:nvPicPr>
            <p:cNvPr id="5" name="Picture 4" descr="A graph on a screen&#10;&#10;AI-generated content may be incorrect.">
              <a:extLst>
                <a:ext uri="{FF2B5EF4-FFF2-40B4-BE49-F238E27FC236}">
                  <a16:creationId xmlns:a16="http://schemas.microsoft.com/office/drawing/2014/main" id="{97C5A3FD-3746-7DBE-8A18-4FAEF575285D}"/>
                </a:ext>
              </a:extLst>
            </p:cNvPr>
            <p:cNvPicPr>
              <a:picLocks noChangeAspect="1"/>
            </p:cNvPicPr>
            <p:nvPr/>
          </p:nvPicPr>
          <p:blipFill>
            <a:blip r:embed="rId4"/>
            <a:stretch>
              <a:fillRect/>
            </a:stretch>
          </p:blipFill>
          <p:spPr>
            <a:xfrm>
              <a:off x="11300049" y="4604420"/>
              <a:ext cx="4581565" cy="4657725"/>
            </a:xfrm>
            <a:prstGeom prst="rect">
              <a:avLst/>
            </a:prstGeom>
            <a:ln>
              <a:solidFill>
                <a:schemeClr val="tx1"/>
              </a:solidFill>
            </a:ln>
          </p:spPr>
        </p:pic>
        <p:sp>
          <p:nvSpPr>
            <p:cNvPr id="8" name="TextBox 7">
              <a:extLst>
                <a:ext uri="{FF2B5EF4-FFF2-40B4-BE49-F238E27FC236}">
                  <a16:creationId xmlns:a16="http://schemas.microsoft.com/office/drawing/2014/main" id="{998A613D-8A67-AB53-2ECC-47AB445F381A}"/>
                </a:ext>
              </a:extLst>
            </p:cNvPr>
            <p:cNvSpPr txBox="1">
              <a:spLocks/>
            </p:cNvSpPr>
            <p:nvPr/>
          </p:nvSpPr>
          <p:spPr>
            <a:xfrm>
              <a:off x="11300048" y="3671278"/>
              <a:ext cx="4581564" cy="983182"/>
            </a:xfrm>
            <a:prstGeom prst="rect">
              <a:avLst/>
            </a:prstGeom>
            <a:noFill/>
          </p:spPr>
          <p:txBody>
            <a:bodyPr wrap="square" rtlCol="0">
              <a:spAutoFit/>
            </a:bodyPr>
            <a:lstStyle/>
            <a:p>
              <a:pPr defTabSz="914413">
                <a:defRPr/>
              </a:pPr>
              <a:r>
                <a:rPr lang="en-GB" sz="1801">
                  <a:solidFill>
                    <a:prstClr val="black"/>
                  </a:solidFill>
                  <a:latin typeface="Calibri" panose="020F0502020204030204"/>
                </a:rPr>
                <a:t>M365 Digital Champions engagement over the previous 12 months</a:t>
              </a:r>
            </a:p>
          </p:txBody>
        </p:sp>
      </p:grpSp>
      <p:graphicFrame>
        <p:nvGraphicFramePr>
          <p:cNvPr id="10" name="Table 9">
            <a:extLst>
              <a:ext uri="{FF2B5EF4-FFF2-40B4-BE49-F238E27FC236}">
                <a16:creationId xmlns:a16="http://schemas.microsoft.com/office/drawing/2014/main" id="{0D82BDF3-2D47-DCBD-FC55-8C1211785577}"/>
              </a:ext>
            </a:extLst>
          </p:cNvPr>
          <p:cNvGraphicFramePr>
            <a:graphicFrameLocks noGrp="1"/>
          </p:cNvGraphicFramePr>
          <p:nvPr/>
        </p:nvGraphicFramePr>
        <p:xfrm>
          <a:off x="895029" y="2694581"/>
          <a:ext cx="18413400" cy="4183293"/>
        </p:xfrm>
        <a:graphic>
          <a:graphicData uri="http://schemas.openxmlformats.org/drawingml/2006/table">
            <a:tbl>
              <a:tblPr/>
              <a:tblGrid>
                <a:gridCol w="8063557">
                  <a:extLst>
                    <a:ext uri="{9D8B030D-6E8A-4147-A177-3AD203B41FA5}">
                      <a16:colId xmlns:a16="http://schemas.microsoft.com/office/drawing/2014/main" val="3482179417"/>
                    </a:ext>
                  </a:extLst>
                </a:gridCol>
                <a:gridCol w="1823760">
                  <a:extLst>
                    <a:ext uri="{9D8B030D-6E8A-4147-A177-3AD203B41FA5}">
                      <a16:colId xmlns:a16="http://schemas.microsoft.com/office/drawing/2014/main" val="3594056476"/>
                    </a:ext>
                  </a:extLst>
                </a:gridCol>
                <a:gridCol w="3136869">
                  <a:extLst>
                    <a:ext uri="{9D8B030D-6E8A-4147-A177-3AD203B41FA5}">
                      <a16:colId xmlns:a16="http://schemas.microsoft.com/office/drawing/2014/main" val="2397113472"/>
                    </a:ext>
                  </a:extLst>
                </a:gridCol>
                <a:gridCol w="3063919">
                  <a:extLst>
                    <a:ext uri="{9D8B030D-6E8A-4147-A177-3AD203B41FA5}">
                      <a16:colId xmlns:a16="http://schemas.microsoft.com/office/drawing/2014/main" val="1834362378"/>
                    </a:ext>
                  </a:extLst>
                </a:gridCol>
                <a:gridCol w="2325295">
                  <a:extLst>
                    <a:ext uri="{9D8B030D-6E8A-4147-A177-3AD203B41FA5}">
                      <a16:colId xmlns:a16="http://schemas.microsoft.com/office/drawing/2014/main" val="3783675376"/>
                    </a:ext>
                  </a:extLst>
                </a:gridCol>
              </a:tblGrid>
              <a:tr h="971085">
                <a:tc>
                  <a:txBody>
                    <a:bodyPr/>
                    <a:lstStyle/>
                    <a:p>
                      <a:pPr algn="l" fontAlgn="base">
                        <a:lnSpc>
                          <a:spcPts val="2400"/>
                        </a:lnSpc>
                        <a:buNone/>
                      </a:pPr>
                      <a:r>
                        <a:rPr lang="en-GB" sz="1800" b="1" i="0" u="none" strike="noStrike" dirty="0">
                          <a:solidFill>
                            <a:srgbClr val="FFFFFF"/>
                          </a:solidFill>
                          <a:effectLst/>
                          <a:latin typeface="Verdana"/>
                        </a:rPr>
                        <a:t>National and Local Digital </a:t>
                      </a:r>
                      <a:r>
                        <a:rPr lang="en-GB" sz="1800" b="1" i="0" u="none" strike="noStrike" kern="1200" dirty="0">
                          <a:solidFill>
                            <a:srgbClr val="FFFFFF"/>
                          </a:solidFill>
                          <a:effectLst/>
                          <a:latin typeface="Verdana"/>
                          <a:ea typeface="+mn-ea"/>
                          <a:cs typeface="+mn-cs"/>
                        </a:rPr>
                        <a:t>System</a:t>
                      </a:r>
                      <a:r>
                        <a:rPr lang="en-GB" sz="1800" b="1" i="0" u="none" strike="noStrike" dirty="0">
                          <a:solidFill>
                            <a:srgbClr val="FFFFFF"/>
                          </a:solidFill>
                          <a:effectLst/>
                          <a:latin typeface="Verdana"/>
                        </a:rPr>
                        <a:t> availability</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Oct 25</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Nov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Dec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037045765"/>
                  </a:ext>
                </a:extLst>
              </a:tr>
              <a:tr h="510316">
                <a:tc>
                  <a:txBody>
                    <a:bodyPr/>
                    <a:lstStyle/>
                    <a:p>
                      <a:pPr algn="l" fontAlgn="base">
                        <a:lnSpc>
                          <a:spcPts val="2400"/>
                        </a:lnSpc>
                        <a:buNone/>
                      </a:pPr>
                      <a:r>
                        <a:rPr lang="en-GB" sz="1800" b="0" i="0" u="none" strike="noStrike" kern="1200">
                          <a:solidFill>
                            <a:srgbClr val="000000"/>
                          </a:solidFill>
                          <a:effectLst/>
                          <a:latin typeface="Verdana"/>
                          <a:ea typeface="+mn-ea"/>
                          <a:cs typeface="+mn-cs"/>
                        </a:rPr>
                        <a:t>National</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kern="1200" noProof="0">
                          <a:solidFill>
                            <a:srgbClr val="000000"/>
                          </a:solidFill>
                          <a:effectLst/>
                          <a:latin typeface="Verdana"/>
                          <a:ea typeface="+mn-ea"/>
                          <a:cs typeface="+mn-cs"/>
                        </a:rPr>
                        <a:t>99.96%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99.998%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249213913"/>
                  </a:ext>
                </a:extLst>
              </a:tr>
              <a:tr h="510316">
                <a:tc>
                  <a:txBody>
                    <a:bodyPr/>
                    <a:lstStyle/>
                    <a:p>
                      <a:pPr algn="l" fontAlgn="base">
                        <a:lnSpc>
                          <a:spcPts val="2400"/>
                        </a:lnSpc>
                        <a:buNone/>
                      </a:pPr>
                      <a:r>
                        <a:rPr lang="en-GB" sz="1800" b="0" i="0" u="none" strike="noStrike" dirty="0">
                          <a:solidFill>
                            <a:srgbClr val="000000"/>
                          </a:solidFill>
                          <a:effectLst/>
                          <a:latin typeface="Verdana"/>
                        </a:rPr>
                        <a:t>Local</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99.996%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2522458544"/>
                  </a:ext>
                </a:extLst>
              </a:tr>
              <a:tr h="993823">
                <a:tc>
                  <a:txBody>
                    <a:bodyPr/>
                    <a:lstStyle/>
                    <a:p>
                      <a:pPr lvl="0" algn="l">
                        <a:lnSpc>
                          <a:spcPts val="2400"/>
                        </a:lnSpc>
                        <a:buNone/>
                      </a:pPr>
                      <a:r>
                        <a:rPr lang="en-GB" sz="1800" b="1" i="0" u="none" strike="noStrike" dirty="0">
                          <a:solidFill>
                            <a:srgbClr val="FFFFFF"/>
                          </a:solidFill>
                          <a:effectLst/>
                          <a:latin typeface="Verdana"/>
                        </a:rPr>
                        <a:t>Data Driven Organisation</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dirty="0">
                          <a:solidFill>
                            <a:srgbClr val="FFFFFF"/>
                          </a:solidFill>
                          <a:effectLst/>
                          <a:latin typeface="Verdana"/>
                        </a:rPr>
                        <a:t>Target</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a:solidFill>
                            <a:srgbClr val="FFFFFF"/>
                          </a:solidFill>
                          <a:effectLst/>
                          <a:latin typeface="Verdana"/>
                        </a:rPr>
                        <a:t>Oct 25</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a:solidFill>
                            <a:srgbClr val="FFFFFF"/>
                          </a:solidFill>
                          <a:effectLst/>
                          <a:latin typeface="Verdana"/>
                        </a:rPr>
                        <a:t>Nov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a:solidFill>
                            <a:srgbClr val="FFFFFF"/>
                          </a:solidFill>
                          <a:effectLst/>
                          <a:latin typeface="Verdana"/>
                        </a:rPr>
                        <a:t>Dec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1123153745"/>
                  </a:ext>
                </a:extLst>
              </a:tr>
              <a:tr h="506441">
                <a:tc>
                  <a:txBody>
                    <a:bodyPr/>
                    <a:lstStyle/>
                    <a:p>
                      <a:pPr lvl="0" algn="l">
                        <a:lnSpc>
                          <a:spcPct val="100000"/>
                        </a:lnSpc>
                        <a:spcBef>
                          <a:spcPts val="0"/>
                        </a:spcBef>
                        <a:spcAft>
                          <a:spcPts val="0"/>
                        </a:spcAft>
                        <a:buNone/>
                      </a:pPr>
                      <a:r>
                        <a:rPr lang="en-GB" sz="2000" b="0" i="0" u="none" strike="noStrike" noProof="0">
                          <a:solidFill>
                            <a:srgbClr val="000000"/>
                          </a:solidFill>
                          <a:effectLst/>
                          <a:latin typeface="Verdana"/>
                        </a:rPr>
                        <a:t>No. Staff attended Digital Intelligence Data Literacy Course</a:t>
                      </a:r>
                      <a:endParaRPr lang="en-US" sz="1800"/>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10</a:t>
                      </a:r>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0</a:t>
                      </a:r>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10</a:t>
                      </a:r>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dirty="0">
                          <a:solidFill>
                            <a:srgbClr val="000000"/>
                          </a:solidFill>
                          <a:effectLst/>
                          <a:latin typeface="Verdana"/>
                        </a:rPr>
                        <a:t>0</a:t>
                      </a:r>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extLst>
                  <a:ext uri="{0D108BD9-81ED-4DB2-BD59-A6C34878D82A}">
                    <a16:rowId xmlns:a16="http://schemas.microsoft.com/office/drawing/2014/main" val="126028063"/>
                  </a:ext>
                </a:extLst>
              </a:tr>
              <a:tr h="684877">
                <a:tc>
                  <a:txBody>
                    <a:bodyPr/>
                    <a:lstStyle/>
                    <a:p>
                      <a:pPr lvl="0" algn="l">
                        <a:lnSpc>
                          <a:spcPct val="100000"/>
                        </a:lnSpc>
                        <a:spcBef>
                          <a:spcPts val="0"/>
                        </a:spcBef>
                        <a:spcAft>
                          <a:spcPts val="0"/>
                        </a:spcAft>
                        <a:buNone/>
                      </a:pPr>
                      <a:r>
                        <a:rPr lang="en-GB" sz="2000" b="0" i="0" u="none" strike="noStrike" noProof="0">
                          <a:solidFill>
                            <a:srgbClr val="000000"/>
                          </a:solidFill>
                          <a:effectLst/>
                          <a:latin typeface="Verdana"/>
                        </a:rPr>
                        <a:t>No. Unique Users Accessed Digital Intelligence Analytical Tools</a:t>
                      </a:r>
                      <a:endParaRPr lang="en-US" sz="1800"/>
                    </a:p>
                  </a:txBody>
                  <a:tcPr marL="81712" marR="81712" marT="40856" marB="40856" anchor="ctr">
                    <a:lnL w="9524">
                      <a:solidFill>
                        <a:srgbClr val="808080"/>
                      </a:solidFill>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a:solidFill>
                            <a:srgbClr val="000000"/>
                          </a:solidFill>
                          <a:effectLst/>
                          <a:latin typeface="Verdana"/>
                        </a:rPr>
                        <a:t>356</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a:solidFill>
                            <a:srgbClr val="000000"/>
                          </a:solidFill>
                          <a:effectLst/>
                          <a:latin typeface="Verdana"/>
                        </a:rPr>
                        <a:t>493</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a:solidFill>
                            <a:srgbClr val="000000"/>
                          </a:solidFill>
                          <a:effectLst/>
                          <a:latin typeface="Verdana"/>
                        </a:rPr>
                        <a:t>480</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dirty="0">
                          <a:solidFill>
                            <a:srgbClr val="000000"/>
                          </a:solidFill>
                          <a:effectLst/>
                          <a:latin typeface="Verdana"/>
                        </a:rPr>
                        <a:t>456</a:t>
                      </a:r>
                    </a:p>
                  </a:txBody>
                  <a:tcPr marL="81712" marR="81712" marT="40856" marB="40856" anchor="ctr">
                    <a:lnL w="9524" cap="flat" cmpd="sng" algn="ctr">
                      <a:solidFill>
                        <a:srgbClr val="808080"/>
                      </a:solidFill>
                      <a:prstDash val="solid"/>
                      <a:round/>
                      <a:headEnd type="none" w="med" len="med"/>
                      <a:tailEnd type="none" w="med" len="med"/>
                    </a:lnL>
                    <a:lnR w="9524">
                      <a:solidFill>
                        <a:srgbClr val="808080"/>
                      </a:solidFill>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extLst>
                  <a:ext uri="{0D108BD9-81ED-4DB2-BD59-A6C34878D82A}">
                    <a16:rowId xmlns:a16="http://schemas.microsoft.com/office/drawing/2014/main" val="174251730"/>
                  </a:ext>
                </a:extLst>
              </a:tr>
            </a:tbl>
          </a:graphicData>
        </a:graphic>
      </p:graphicFrame>
    </p:spTree>
    <p:extLst>
      <p:ext uri="{BB962C8B-B14F-4D97-AF65-F5344CB8AC3E}">
        <p14:creationId xmlns:p14="http://schemas.microsoft.com/office/powerpoint/2010/main" val="10872238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a:defRPr/>
            </a:pPr>
            <a:fld id="{1B571774-39BD-4D3C-8315-35C0B43D4F9A}" type="slidenum">
              <a:rPr lang="en-GB">
                <a:solidFill>
                  <a:prstClr val="black">
                    <a:tint val="82000"/>
                  </a:prstClr>
                </a:solidFill>
                <a:latin typeface="Calibri" panose="020F0502020204030204"/>
              </a:rPr>
              <a:pPr>
                <a:defRPr/>
              </a:pPr>
              <a:t>49</a:t>
            </a:fld>
            <a:endParaRPr lang="en-GB">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FB737A90-69E1-09A9-C1FD-C00E2838A09D}"/>
              </a:ext>
            </a:extLst>
          </p:cNvPr>
          <p:cNvSpPr txBox="1"/>
          <p:nvPr/>
        </p:nvSpPr>
        <p:spPr>
          <a:xfrm>
            <a:off x="89" y="-14016"/>
            <a:ext cx="20105511" cy="584647"/>
          </a:xfrm>
          <a:prstGeom prst="rect">
            <a:avLst/>
          </a:prstGeom>
          <a:solidFill>
            <a:srgbClr val="9E4ECA"/>
          </a:solidFill>
        </p:spPr>
        <p:txBody>
          <a:bodyPr wrap="square" rtlCol="0">
            <a:spAutoFit/>
          </a:bodyPr>
          <a:lstStyle/>
          <a:p>
            <a:pPr algn="ctr" defTabSz="1507958">
              <a:spcAft>
                <a:spcPts val="1979"/>
              </a:spcAft>
              <a:defRPr/>
            </a:pPr>
            <a:r>
              <a:rPr lang="en-GB" sz="3199" b="1" dirty="0">
                <a:solidFill>
                  <a:prstClr val="white"/>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877" y="573673"/>
            <a:ext cx="19989934" cy="1753503"/>
          </a:xfrm>
          <a:prstGeom prst="rect">
            <a:avLst/>
          </a:prstGeom>
        </p:spPr>
      </p:pic>
      <p:graphicFrame>
        <p:nvGraphicFramePr>
          <p:cNvPr id="8" name="Table 7">
            <a:extLst>
              <a:ext uri="{FF2B5EF4-FFF2-40B4-BE49-F238E27FC236}">
                <a16:creationId xmlns:a16="http://schemas.microsoft.com/office/drawing/2014/main" id="{626DAE38-6B49-FD61-1904-AADF877622AB}"/>
              </a:ext>
            </a:extLst>
          </p:cNvPr>
          <p:cNvGraphicFramePr>
            <a:graphicFrameLocks noGrp="1"/>
          </p:cNvGraphicFramePr>
          <p:nvPr/>
        </p:nvGraphicFramePr>
        <p:xfrm>
          <a:off x="257538" y="3278371"/>
          <a:ext cx="19320227" cy="7132803"/>
        </p:xfrm>
        <a:graphic>
          <a:graphicData uri="http://schemas.openxmlformats.org/drawingml/2006/table">
            <a:tbl>
              <a:tblPr firstRow="1" firstCol="1" bandRow="1"/>
              <a:tblGrid>
                <a:gridCol w="3893123">
                  <a:extLst>
                    <a:ext uri="{9D8B030D-6E8A-4147-A177-3AD203B41FA5}">
                      <a16:colId xmlns:a16="http://schemas.microsoft.com/office/drawing/2014/main" val="826797498"/>
                    </a:ext>
                  </a:extLst>
                </a:gridCol>
                <a:gridCol w="2170648">
                  <a:extLst>
                    <a:ext uri="{9D8B030D-6E8A-4147-A177-3AD203B41FA5}">
                      <a16:colId xmlns:a16="http://schemas.microsoft.com/office/drawing/2014/main" val="3872260172"/>
                    </a:ext>
                  </a:extLst>
                </a:gridCol>
                <a:gridCol w="13256456">
                  <a:extLst>
                    <a:ext uri="{9D8B030D-6E8A-4147-A177-3AD203B41FA5}">
                      <a16:colId xmlns:a16="http://schemas.microsoft.com/office/drawing/2014/main" val="2680523508"/>
                    </a:ext>
                  </a:extLst>
                </a:gridCol>
              </a:tblGrid>
              <a:tr h="343631">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Title</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RAG Status</a:t>
                      </a:r>
                      <a:endParaRPr lang="en-GB" sz="1600"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Rationale for RAG Status</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extLst>
                  <a:ext uri="{0D108BD9-81ED-4DB2-BD59-A6C34878D82A}">
                    <a16:rowId xmlns:a16="http://schemas.microsoft.com/office/drawing/2014/main" val="3795493690"/>
                  </a:ext>
                </a:extLst>
              </a:tr>
              <a:tr h="1872850">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D01 &amp; D04 - Unscheduled and Emergency Care Solution encompassing delivery of the WECDS dataset </a:t>
                      </a:r>
                      <a:endParaRPr lang="en-GB" sz="1600" b="1" kern="100" dirty="0">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1" kern="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Amber</a:t>
                      </a:r>
                      <a:endParaRPr lang="en-GB" sz="1600" b="1" kern="100">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rPr>
                        <a:t>There is a requirement to provide a digital system to span UEC, rationalising the 7 different systems currently deployed across the UEC footprint. The solution must deliver against the WECDS dataset whilst also serving as replacement solution for the national WEDS solution in the MIU. The contract for WEDS in the MIU expires in May 2026.  The digital team along with operational colleagues are developing a document to set out the proposed way forward for consideration by Execs at the end of Jan. </a:t>
                      </a:r>
                    </a:p>
                    <a:p>
                      <a:pPr algn="l">
                        <a:lnSpc>
                          <a:spcPct val="115000"/>
                        </a:lnSpc>
                        <a:spcAft>
                          <a:spcPts val="800"/>
                        </a:spcAft>
                        <a:buNone/>
                      </a:pPr>
                      <a:endParaRPr lang="en-GB" sz="1600"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79386045"/>
                  </a:ext>
                </a:extLst>
              </a:tr>
              <a:tr h="2465438">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D02 - Pathology digital system replacement (LIMS 2.0)</a:t>
                      </a:r>
                      <a:endParaRPr lang="en-GB" sz="1600" b="1" kern="100" dirty="0">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Red</a:t>
                      </a:r>
                      <a:endParaRPr lang="en-GB" sz="1600" b="1" kern="100" dirty="0">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SBUHB Cellular Pathology’s go-live was delayed from November due to defect resolution and bulk data upload issues. A revised date of 12 January 2026 is confirmed. Blood Sciences aims for an ambitious Wales-wide go-live by end of Q1, but 217 critical defects pose significant risk. Microbiology is planned for a “big bang” implementation by April 2026, with confidence in meeting this deadline. Blood Bank faces risks as its current LIMS module becomes unsupported from August 2026, and the national migration plan is only now being worked up. To mitigate delays, a backup plan with estimated SBUHB costs of £0.4m per quarter is under review. These delays are recorded on the Health Board risk register (Datix ID 3114, score 16).</a:t>
                      </a:r>
                    </a:p>
                    <a:p>
                      <a:pPr algn="l">
                        <a:lnSpc>
                          <a:spcPct val="115000"/>
                        </a:lnSpc>
                        <a:spcAft>
                          <a:spcPts val="800"/>
                        </a:spcAft>
                        <a:buNone/>
                      </a:pPr>
                      <a:endParaRPr lang="en-GB" sz="1600" kern="100" dirty="0">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7291377"/>
                  </a:ext>
                </a:extLst>
              </a:tr>
              <a:tr h="2450884">
                <a:tc>
                  <a:txBody>
                    <a:bodyPr/>
                    <a:lstStyle/>
                    <a:p>
                      <a:pPr marL="0" algn="l" defTabSz="1507937" rtl="0" eaLnBrk="1" latinLnBrk="0" hangingPunct="1">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D03 - Radiology digital systems replacement (RISP)</a:t>
                      </a:r>
                      <a:endParaRPr lang="en-GB" sz="1600" b="1"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Red</a:t>
                      </a:r>
                      <a:endParaRPr lang="en-GB" sz="1600" b="1"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algn="l"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SBUHB is scheduled to go live with the Radiology system on 23 February 2026, with strong resource commitment across digital and operational teams. Quarter 3 saw good progress in system configuration and PACS data migration. Risks remain around testing (starting 5 January) and checks of scanner connectivity (21 January–11 February) potentially surfacing critical defects. The project team is closely monitoring the critical path and dependencies with DHCW, Soliton, and Philips. Concerns persist about Philips’ capacity to meet milestones; escalations continue, including a request to meet with their Managing Director in early January. Financial risk exists if Philips misses deadlines, with a potential impact of £150k. The Fuji PACS contract has been extended to March 2027 as mitigation to any further delays. </a:t>
                      </a:r>
                    </a:p>
                    <a:p>
                      <a:pPr marL="0" algn="l" defTabSz="1507937" rtl="0" eaLnBrk="1" latinLnBrk="0" hangingPunct="1">
                        <a:lnSpc>
                          <a:spcPct val="115000"/>
                        </a:lnSpc>
                        <a:spcAft>
                          <a:spcPts val="800"/>
                        </a:spcAft>
                        <a:buNone/>
                      </a:pPr>
                      <a:endParaRPr lang="en-GB" sz="1600" b="0"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50282375"/>
                  </a:ext>
                </a:extLst>
              </a:tr>
            </a:tbl>
          </a:graphicData>
        </a:graphic>
      </p:graphicFrame>
      <p:sp>
        <p:nvSpPr>
          <p:cNvPr id="9" name="TextBox 8">
            <a:extLst>
              <a:ext uri="{FF2B5EF4-FFF2-40B4-BE49-F238E27FC236}">
                <a16:creationId xmlns:a16="http://schemas.microsoft.com/office/drawing/2014/main" id="{948F140F-B9A2-AF19-18F4-29D98CECF3DB}"/>
              </a:ext>
            </a:extLst>
          </p:cNvPr>
          <p:cNvSpPr txBox="1"/>
          <p:nvPr/>
        </p:nvSpPr>
        <p:spPr>
          <a:xfrm>
            <a:off x="421052" y="2567887"/>
            <a:ext cx="19126032" cy="461537"/>
          </a:xfrm>
          <a:prstGeom prst="rect">
            <a:avLst/>
          </a:prstGeom>
          <a:solidFill>
            <a:schemeClr val="accent1"/>
          </a:solidFill>
          <a:ln>
            <a:solidFill>
              <a:schemeClr val="accent1"/>
            </a:solidFill>
          </a:ln>
        </p:spPr>
        <p:txBody>
          <a:bodyPr wrap="square" rtlCol="0">
            <a:spAutoFit/>
          </a:bodyPr>
          <a:lstStyle/>
          <a:p>
            <a:pPr defTabSz="914413"/>
            <a:r>
              <a:rPr lang="en-GB" sz="2399" b="1" dirty="0">
                <a:solidFill>
                  <a:prstClr val="white"/>
                </a:solidFill>
                <a:latin typeface="Calibri" panose="020F0502020204030204"/>
              </a:rPr>
              <a:t>A summary of the digital projects and their delivery status has been outlined below for Quarter 3</a:t>
            </a:r>
            <a:r>
              <a:rPr lang="en-GB" sz="1801" dirty="0">
                <a:solidFill>
                  <a:prstClr val="black"/>
                </a:solidFill>
                <a:latin typeface="Calibri" panose="020F0502020204030204"/>
              </a:rPr>
              <a:t>:</a:t>
            </a:r>
          </a:p>
        </p:txBody>
      </p:sp>
    </p:spTree>
    <p:extLst>
      <p:ext uri="{BB962C8B-B14F-4D97-AF65-F5344CB8AC3E}">
        <p14:creationId xmlns:p14="http://schemas.microsoft.com/office/powerpoint/2010/main" val="1609715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4BC55-1F95-8DA1-12C7-D4D3B42E903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28C0B57-3228-191A-B180-8E0483DF888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3" name="Table 2">
            <a:extLst>
              <a:ext uri="{FF2B5EF4-FFF2-40B4-BE49-F238E27FC236}">
                <a16:creationId xmlns:a16="http://schemas.microsoft.com/office/drawing/2014/main" id="{B1AEFD05-DE1F-69D2-7B8C-4C6A9D2DD768}"/>
              </a:ext>
            </a:extLst>
          </p:cNvPr>
          <p:cNvGraphicFramePr>
            <a:graphicFrameLocks noGrp="1"/>
          </p:cNvGraphicFramePr>
          <p:nvPr>
            <p:extLst>
              <p:ext uri="{D42A27DB-BD31-4B8C-83A1-F6EECF244321}">
                <p14:modId xmlns:p14="http://schemas.microsoft.com/office/powerpoint/2010/main" val="1985093888"/>
              </p:ext>
            </p:extLst>
          </p:nvPr>
        </p:nvGraphicFramePr>
        <p:xfrm>
          <a:off x="146844" y="774890"/>
          <a:ext cx="19583400" cy="10250356"/>
        </p:xfrm>
        <a:graphic>
          <a:graphicData uri="http://schemas.openxmlformats.org/drawingml/2006/table">
            <a:tbl>
              <a:tblPr firstRow="1" bandRow="1">
                <a:tableStyleId>{5C22544A-7EE6-4342-B048-85BDC9FD1C3A}</a:tableStyleId>
              </a:tblPr>
              <a:tblGrid>
                <a:gridCol w="2752687">
                  <a:extLst>
                    <a:ext uri="{9D8B030D-6E8A-4147-A177-3AD203B41FA5}">
                      <a16:colId xmlns:a16="http://schemas.microsoft.com/office/drawing/2014/main" val="2762623597"/>
                    </a:ext>
                  </a:extLst>
                </a:gridCol>
                <a:gridCol w="13900914">
                  <a:extLst>
                    <a:ext uri="{9D8B030D-6E8A-4147-A177-3AD203B41FA5}">
                      <a16:colId xmlns:a16="http://schemas.microsoft.com/office/drawing/2014/main" val="1765998844"/>
                    </a:ext>
                  </a:extLst>
                </a:gridCol>
                <a:gridCol w="2929799">
                  <a:extLst>
                    <a:ext uri="{9D8B030D-6E8A-4147-A177-3AD203B41FA5}">
                      <a16:colId xmlns:a16="http://schemas.microsoft.com/office/drawing/2014/main" val="2201901794"/>
                    </a:ext>
                  </a:extLst>
                </a:gridCol>
              </a:tblGrid>
              <a:tr h="763248">
                <a:tc>
                  <a:txBody>
                    <a:bodyPr/>
                    <a:lstStyle/>
                    <a:p>
                      <a:pPr algn="ctr">
                        <a:lnSpc>
                          <a:spcPts val="800"/>
                        </a:lnSpc>
                      </a:pPr>
                      <a:r>
                        <a:rPr lang="en-GB" sz="1800" dirty="0">
                          <a:latin typeface="Verdana" panose="020B0604030504040204" pitchFamily="34" charset="0"/>
                          <a:ea typeface="Verdana" panose="020B0604030504040204" pitchFamily="34" charset="0"/>
                        </a:rPr>
                        <a:t>Escalation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(Level 3)</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solidFill>
                            <a:schemeClr val="bg1"/>
                          </a:solidFill>
                          <a:latin typeface="Verdana" panose="020B0604030504040204" pitchFamily="34" charset="0"/>
                          <a:ea typeface="Verdana" panose="020B0604030504040204" pitchFamily="34" charset="0"/>
                        </a:rPr>
                        <a:t>Performance</a:t>
                      </a:r>
                    </a:p>
                    <a:p>
                      <a:pPr algn="ctr">
                        <a:lnSpc>
                          <a:spcPts val="800"/>
                        </a:lnSpc>
                      </a:pPr>
                      <a:endParaRPr lang="en-GB" sz="1800" dirty="0">
                        <a:solidFill>
                          <a:schemeClr val="bg1"/>
                        </a:solidFill>
                        <a:latin typeface="Verdana" panose="020B0604030504040204" pitchFamily="34" charset="0"/>
                        <a:ea typeface="Verdana" panose="020B0604030504040204" pitchFamily="34" charset="0"/>
                      </a:endParaRPr>
                    </a:p>
                    <a:p>
                      <a:pPr algn="ctr">
                        <a:lnSpc>
                          <a:spcPts val="800"/>
                        </a:lnSpc>
                      </a:pPr>
                      <a:r>
                        <a:rPr lang="en-GB" sz="1800" dirty="0">
                          <a:solidFill>
                            <a:schemeClr val="bg1"/>
                          </a:solidFill>
                          <a:latin typeface="Verdana" panose="020B0604030504040204" pitchFamily="34" charset="0"/>
                          <a:ea typeface="Verdana" panose="020B0604030504040204" pitchFamily="34" charset="0"/>
                        </a:rPr>
                        <a:t>(Dec-25)</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589401">
                <a:tc rowSpan="3">
                  <a:txBody>
                    <a:bodyPr/>
                    <a:lstStyle/>
                    <a:p>
                      <a:pPr algn="ctr"/>
                      <a:r>
                        <a:rPr lang="en-GB" sz="1800" b="1">
                          <a:latin typeface="Verdana" panose="020B0604030504040204" pitchFamily="34" charset="0"/>
                          <a:ea typeface="Verdana" panose="020B0604030504040204" pitchFamily="34" charset="0"/>
                        </a:rPr>
                        <a:t>CAMHS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98%</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242885159"/>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70%</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953620698"/>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98%</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874054585"/>
                  </a:ext>
                </a:extLst>
              </a:tr>
              <a:tr h="589401">
                <a:tc rowSpan="10">
                  <a:txBody>
                    <a:bodyPr/>
                    <a:lstStyle/>
                    <a:p>
                      <a:pPr algn="ctr"/>
                      <a:r>
                        <a:rPr lang="en-GB" sz="1800" b="1" dirty="0">
                          <a:latin typeface="Verdana" panose="020B0604030504040204" pitchFamily="34" charset="0"/>
                          <a:ea typeface="Verdana" panose="020B0604030504040204" pitchFamily="34" charset="0"/>
                        </a:rPr>
                        <a:t>Planned Care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outpatient pathways to be waiting less than 52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699775071"/>
                  </a:ext>
                </a:extLst>
              </a:tr>
              <a:tr h="589401">
                <a:tc vMerge="1">
                  <a:txBody>
                    <a:bodyPr/>
                    <a:lstStyle/>
                    <a:p>
                      <a:endParaRPr lang="en-GB"/>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75% of all open outpatient pathways waiting less than 26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78.44%</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923686920"/>
                  </a:ext>
                </a:extLst>
              </a:tr>
              <a:tr h="648039">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pathways to be waiting less than 104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50068624"/>
                  </a:ext>
                </a:extLst>
              </a:tr>
              <a:tr h="619350">
                <a:tc vMerge="1">
                  <a:txBody>
                    <a:bodyPr/>
                    <a:lstStyle/>
                    <a:p>
                      <a:endParaRPr lang="en-GB" sz="1200"/>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80% of all open pathways waiting less than 36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75.11%</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09395472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20.76%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43173458"/>
                  </a:ext>
                </a:extLst>
              </a:tr>
              <a:tr h="91181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68% R1 ophthalmology patient pathways to be waiting within or no longer than 25% of their target date for an outpatient appointment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71.94%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887949922"/>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66.84%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902253331"/>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43.95%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0112813"/>
                  </a:ext>
                </a:extLst>
              </a:tr>
              <a:tr h="85916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67.65%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74276403"/>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90% of patients waiting for therapies to be waiting less than 14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603749190"/>
                  </a:ext>
                </a:extLst>
              </a:tr>
            </a:tbl>
          </a:graphicData>
        </a:graphic>
      </p:graphicFrame>
      <p:sp>
        <p:nvSpPr>
          <p:cNvPr id="4" name="Slide Number Placeholder 3">
            <a:extLst>
              <a:ext uri="{FF2B5EF4-FFF2-40B4-BE49-F238E27FC236}">
                <a16:creationId xmlns:a16="http://schemas.microsoft.com/office/drawing/2014/main" id="{ABE90E87-6FAE-6B34-86AF-0ED9DEE9DD0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a:t>
            </a:fld>
            <a:endParaRPr lang="en-GB"/>
          </a:p>
        </p:txBody>
      </p:sp>
      <p:sp>
        <p:nvSpPr>
          <p:cNvPr id="6" name="TextBox 5">
            <a:extLst>
              <a:ext uri="{FF2B5EF4-FFF2-40B4-BE49-F238E27FC236}">
                <a16:creationId xmlns:a16="http://schemas.microsoft.com/office/drawing/2014/main" id="{E6CAB669-2E27-E10F-4A7E-A779E5AA1B61}"/>
              </a:ext>
            </a:extLst>
          </p:cNvPr>
          <p:cNvSpPr txBox="1"/>
          <p:nvPr/>
        </p:nvSpPr>
        <p:spPr>
          <a:xfrm>
            <a:off x="0" y="32629"/>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2025/26  </a:t>
            </a:r>
          </a:p>
        </p:txBody>
      </p:sp>
    </p:spTree>
    <p:extLst>
      <p:ext uri="{BB962C8B-B14F-4D97-AF65-F5344CB8AC3E}">
        <p14:creationId xmlns:p14="http://schemas.microsoft.com/office/powerpoint/2010/main" val="25959906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a:defRPr/>
            </a:pPr>
            <a:fld id="{1B571774-39BD-4D3C-8315-35C0B43D4F9A}" type="slidenum">
              <a:rPr lang="en-GB">
                <a:solidFill>
                  <a:prstClr val="black">
                    <a:tint val="82000"/>
                  </a:prstClr>
                </a:solidFill>
                <a:latin typeface="Calibri" panose="020F0502020204030204"/>
              </a:rPr>
              <a:pPr>
                <a:defRPr/>
              </a:pPr>
              <a:t>50</a:t>
            </a:fld>
            <a:endParaRPr lang="en-GB">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17E1F453-693A-765D-CB54-1651DB85BD81}"/>
              </a:ext>
            </a:extLst>
          </p:cNvPr>
          <p:cNvSpPr txBox="1"/>
          <p:nvPr/>
        </p:nvSpPr>
        <p:spPr>
          <a:xfrm>
            <a:off x="89" y="-14016"/>
            <a:ext cx="20105511" cy="584647"/>
          </a:xfrm>
          <a:prstGeom prst="rect">
            <a:avLst/>
          </a:prstGeom>
          <a:solidFill>
            <a:srgbClr val="9E4ECA"/>
          </a:solidFill>
        </p:spPr>
        <p:txBody>
          <a:bodyPr wrap="square" rtlCol="0">
            <a:spAutoFit/>
          </a:bodyPr>
          <a:lstStyle/>
          <a:p>
            <a:pPr algn="ctr" defTabSz="1507958">
              <a:spcAft>
                <a:spcPts val="1979"/>
              </a:spcAft>
              <a:defRPr/>
            </a:pPr>
            <a:r>
              <a:rPr lang="en-GB" sz="3199" b="1" dirty="0">
                <a:solidFill>
                  <a:prstClr val="white"/>
                </a:solidFill>
                <a:latin typeface="Calibri" panose="020F0502020204030204"/>
              </a:rPr>
              <a:t>Care is delivered in safe and appropriate settings supported by innovative digital solutions</a:t>
            </a:r>
          </a:p>
        </p:txBody>
      </p:sp>
      <p:graphicFrame>
        <p:nvGraphicFramePr>
          <p:cNvPr id="7" name="Table 6">
            <a:extLst>
              <a:ext uri="{FF2B5EF4-FFF2-40B4-BE49-F238E27FC236}">
                <a16:creationId xmlns:a16="http://schemas.microsoft.com/office/drawing/2014/main" id="{A94E22BD-EBEB-55DF-A4EC-0B5A9C61E5B4}"/>
              </a:ext>
            </a:extLst>
          </p:cNvPr>
          <p:cNvGraphicFramePr>
            <a:graphicFrameLocks noGrp="1"/>
          </p:cNvGraphicFramePr>
          <p:nvPr/>
        </p:nvGraphicFramePr>
        <p:xfrm>
          <a:off x="110103" y="550086"/>
          <a:ext cx="19615773" cy="10886295"/>
        </p:xfrm>
        <a:graphic>
          <a:graphicData uri="http://schemas.openxmlformats.org/drawingml/2006/table">
            <a:tbl>
              <a:tblPr firstRow="1" firstCol="1" bandRow="1"/>
              <a:tblGrid>
                <a:gridCol w="4830547">
                  <a:extLst>
                    <a:ext uri="{9D8B030D-6E8A-4147-A177-3AD203B41FA5}">
                      <a16:colId xmlns:a16="http://schemas.microsoft.com/office/drawing/2014/main" val="826797498"/>
                    </a:ext>
                  </a:extLst>
                </a:gridCol>
                <a:gridCol w="1421492">
                  <a:extLst>
                    <a:ext uri="{9D8B030D-6E8A-4147-A177-3AD203B41FA5}">
                      <a16:colId xmlns:a16="http://schemas.microsoft.com/office/drawing/2014/main" val="3872260172"/>
                    </a:ext>
                  </a:extLst>
                </a:gridCol>
                <a:gridCol w="13363734">
                  <a:extLst>
                    <a:ext uri="{9D8B030D-6E8A-4147-A177-3AD203B41FA5}">
                      <a16:colId xmlns:a16="http://schemas.microsoft.com/office/drawing/2014/main" val="2680523508"/>
                    </a:ext>
                  </a:extLst>
                </a:gridCol>
              </a:tblGrid>
              <a:tr h="271634">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Title</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RAG Status</a:t>
                      </a:r>
                      <a:endParaRPr lang="en-GB" sz="1600"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Rationale for RAG Status</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extLst>
                  <a:ext uri="{0D108BD9-81ED-4DB2-BD59-A6C34878D82A}">
                    <a16:rowId xmlns:a16="http://schemas.microsoft.com/office/drawing/2014/main" val="3795493690"/>
                  </a:ext>
                </a:extLst>
              </a:tr>
              <a:tr h="533881">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D05 - Patient Portal/NHS App</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b="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20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79386045"/>
                  </a:ext>
                </a:extLst>
              </a:tr>
              <a:tr h="838254">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D06 - Connecting Care (Rio Implementation across Integrated Teams)</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b="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20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7291377"/>
                  </a:ext>
                </a:extLst>
              </a:tr>
              <a:tr h="441299">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D07 - Hybrid Mail</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b="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20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50282375"/>
                  </a:ext>
                </a:extLst>
              </a:tr>
              <a:tr h="439703">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D08 - Signal</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b="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20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45499574"/>
                  </a:ext>
                </a:extLst>
              </a:tr>
              <a:tr h="609595">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D09 - Welsh Clinical Portal - Hospital Initiated Referrals</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48207608"/>
                  </a:ext>
                </a:extLst>
              </a:tr>
              <a:tr h="533395">
                <a:tc>
                  <a:txBody>
                    <a:bodyPr/>
                    <a:lstStyle/>
                    <a:p>
                      <a:pPr marL="0" algn="l" defTabSz="1507937" rtl="0" eaLnBrk="1" latinLnBrk="0" hangingPunct="1">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D10 - Digital Health Assessments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50306563"/>
                  </a:ext>
                </a:extLst>
              </a:tr>
              <a:tr h="549237">
                <a:tc>
                  <a:txBody>
                    <a:bodyPr/>
                    <a:lstStyle/>
                    <a:p>
                      <a:pPr marL="0" algn="l" defTabSz="1507937" rtl="0" eaLnBrk="1" latinLnBrk="0" hangingPunct="1">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D11 - Welsh Nursing Care Record - Paediatrics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0" kern="100" dirty="0">
                          <a:effectLst/>
                          <a:latin typeface="Verdana" panose="020B0604030504040204" pitchFamily="34" charset="0"/>
                          <a:ea typeface="Verdana" panose="020B0604030504040204" pitchFamily="34" charset="0"/>
                          <a:cs typeface="Arial" panose="020B0604020202020204" pitchFamily="34" charset="0"/>
                        </a:rPr>
                        <a:t>Green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50098331"/>
                  </a:ext>
                </a:extLst>
              </a:tr>
              <a:tr h="1127271">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D12 - Digital Maternity Cymru</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lang="en-GB" sz="1600" b="0" kern="0" noProof="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RAG status remains as Amber due to ongoing concerns regarding the limited integrations scheduled for delivery in readiness for go live in March 2026. A clinical risk assessment has been undertaken, which is being escalated nationally. There is also slippage within the configuration workstream, however the team remain committed to working to meet the challenging timescales which were agreed nationally.</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36596666"/>
                  </a:ext>
                </a:extLst>
              </a:tr>
              <a:tr h="838254">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D13 - e-Prescribing &amp; Meds Management (shared medicines record) </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lang="en-GB" sz="1600" b="0" kern="0" noProof="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There is still a dependency on System C to provide us with development timescales and costs. We are working with System C to review what is required to develop the integration to the SMR, with a view this capability will be on their roadmap for 26/27. </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10858710"/>
                  </a:ext>
                </a:extLst>
              </a:tr>
              <a:tr h="549237">
                <a:tc>
                  <a:txBody>
                    <a:bodyPr/>
                    <a:lstStyle/>
                    <a:p>
                      <a:pPr algn="l">
                        <a:lnSpc>
                          <a:spcPct val="115000"/>
                        </a:lnSpc>
                        <a:spcAft>
                          <a:spcPts val="800"/>
                        </a:spcAft>
                        <a:buNone/>
                      </a:pPr>
                      <a:r>
                        <a:rPr lang="en-GB" sz="1600" b="1" kern="1200" dirty="0">
                          <a:solidFill>
                            <a:schemeClr val="tx1"/>
                          </a:solidFill>
                          <a:effectLst/>
                          <a:latin typeface="Verdana" panose="020B0604030504040204" pitchFamily="34" charset="0"/>
                          <a:ea typeface="Verdana" panose="020B0604030504040204" pitchFamily="34" charset="0"/>
                          <a:cs typeface="+mn-cs"/>
                        </a:rPr>
                        <a:t>D14 - WPAS and associated services disaggregation</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88181389"/>
                  </a:ext>
                </a:extLst>
              </a:tr>
              <a:tr h="1127271">
                <a:tc>
                  <a:txBody>
                    <a:bodyPr/>
                    <a:lstStyle/>
                    <a:p>
                      <a:pPr algn="l">
                        <a:lnSpc>
                          <a:spcPct val="115000"/>
                        </a:lnSpc>
                        <a:spcAft>
                          <a:spcPts val="800"/>
                        </a:spcAft>
                        <a:buNone/>
                      </a:pPr>
                      <a:r>
                        <a:rPr lang="en-GB" sz="1600" b="1" kern="1200" dirty="0">
                          <a:solidFill>
                            <a:schemeClr val="tx1"/>
                          </a:solidFill>
                          <a:effectLst/>
                          <a:latin typeface="Verdana" panose="020B0604030504040204" pitchFamily="34" charset="0"/>
                          <a:ea typeface="Verdana" panose="020B0604030504040204" pitchFamily="34" charset="0"/>
                          <a:cs typeface="+mn-cs"/>
                        </a:rPr>
                        <a:t>D15 - Implement Open Eyes (Open ERS/Open EPR)</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1200" dirty="0">
                          <a:solidFill>
                            <a:schemeClr val="tx1"/>
                          </a:solidFill>
                          <a:effectLst/>
                          <a:latin typeface="Verdana" panose="020B0604030504040204" pitchFamily="34" charset="0"/>
                          <a:ea typeface="Verdana" panose="020B0604030504040204" pitchFamily="34" charset="0"/>
                          <a:cs typeface="+mn-cs"/>
                        </a:rPr>
                        <a:t>Open Eyes continues to well received by the Ophthalmology Service.  Welsh Government have written to all organisations to mandate the implementation of the Electronic Referral System solution to support WGOS pathways which is currently being configured nationally by DHCW. Timescales for completion are unavailable. In addition, DHCW are yet to engage with Health Boards to agree a rollout schedule. </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44458235"/>
                  </a:ext>
                </a:extLst>
              </a:tr>
              <a:tr h="549237">
                <a:tc>
                  <a:txBody>
                    <a:bodyPr/>
                    <a:lstStyle/>
                    <a:p>
                      <a:pPr marL="0" algn="l" defTabSz="1507937" rtl="0" eaLnBrk="1" latinLnBrk="0" hangingPunct="1">
                        <a:lnSpc>
                          <a:spcPct val="115000"/>
                        </a:lnSpc>
                        <a:spcAft>
                          <a:spcPts val="800"/>
                        </a:spcAft>
                        <a:buNone/>
                      </a:pPr>
                      <a:r>
                        <a:rPr lang="en-GB" sz="1600" b="1" kern="1200">
                          <a:solidFill>
                            <a:schemeClr val="tx1"/>
                          </a:solidFill>
                          <a:effectLst/>
                          <a:latin typeface="Verdana" panose="020B0604030504040204" pitchFamily="34" charset="0"/>
                          <a:ea typeface="Verdana" panose="020B0604030504040204" pitchFamily="34" charset="0"/>
                          <a:cs typeface="+mn-cs"/>
                        </a:rPr>
                        <a:t>D16 - Welsh Intensive Care Information System - Implementation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61926660"/>
                  </a:ext>
                </a:extLst>
              </a:tr>
              <a:tr h="1379553">
                <a:tc>
                  <a:txBody>
                    <a:bodyPr/>
                    <a:lstStyle/>
                    <a:p>
                      <a:pPr marL="0" algn="l" defTabSz="1507937" rtl="0" eaLnBrk="1" latinLnBrk="0" hangingPunct="1">
                        <a:lnSpc>
                          <a:spcPct val="115000"/>
                        </a:lnSpc>
                        <a:spcAft>
                          <a:spcPts val="800"/>
                        </a:spcAft>
                        <a:buNone/>
                      </a:pPr>
                      <a:r>
                        <a:rPr lang="en-GB" sz="1600" b="1" kern="1200" dirty="0">
                          <a:solidFill>
                            <a:schemeClr val="tx1"/>
                          </a:solidFill>
                          <a:effectLst/>
                          <a:latin typeface="Verdana" panose="020B0604030504040204" pitchFamily="34" charset="0"/>
                          <a:ea typeface="Verdana" panose="020B0604030504040204" pitchFamily="34" charset="0"/>
                          <a:cs typeface="+mn-cs"/>
                        </a:rPr>
                        <a:t>D17 - Expand Electronic Test Requesting to cardiology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algn="l" defTabSz="1507937" rtl="0" eaLnBrk="1" latinLnBrk="0" hangingPunct="1">
                        <a:lnSpc>
                          <a:spcPct val="115000"/>
                        </a:lnSpc>
                        <a:spcAft>
                          <a:spcPts val="800"/>
                        </a:spcAft>
                        <a:buNone/>
                      </a:pPr>
                      <a:r>
                        <a:rPr lang="en-GB" sz="1600" kern="1200" dirty="0">
                          <a:solidFill>
                            <a:schemeClr val="tx1"/>
                          </a:solidFill>
                          <a:effectLst/>
                          <a:latin typeface="Verdana" panose="020B0604030504040204" pitchFamily="34" charset="0"/>
                          <a:ea typeface="Verdana" panose="020B0604030504040204" pitchFamily="34" charset="0"/>
                          <a:cs typeface="+mn-cs"/>
                        </a:rPr>
                        <a:t>Timescales elongated for a number of integrations due to:</a:t>
                      </a:r>
                      <a:br>
                        <a:rPr lang="en-GB" sz="1600" kern="1200" dirty="0">
                          <a:solidFill>
                            <a:schemeClr val="tx1"/>
                          </a:solidFill>
                          <a:effectLst/>
                          <a:latin typeface="Verdana" panose="020B0604030504040204" pitchFamily="34" charset="0"/>
                          <a:ea typeface="Verdana" panose="020B0604030504040204" pitchFamily="34" charset="0"/>
                          <a:cs typeface="+mn-cs"/>
                        </a:rPr>
                      </a:br>
                      <a:r>
                        <a:rPr lang="en-GB" sz="1600" kern="1200" dirty="0">
                          <a:solidFill>
                            <a:schemeClr val="tx1"/>
                          </a:solidFill>
                          <a:effectLst/>
                          <a:latin typeface="Verdana" panose="020B0604030504040204" pitchFamily="34" charset="0"/>
                          <a:ea typeface="Verdana" panose="020B0604030504040204" pitchFamily="34" charset="0"/>
                          <a:cs typeface="+mn-cs"/>
                        </a:rPr>
                        <a:t>- Awaiting supplier quote for Development (</a:t>
                      </a:r>
                      <a:r>
                        <a:rPr lang="en-GB" sz="1600" kern="1200" dirty="0" err="1">
                          <a:solidFill>
                            <a:schemeClr val="tx1"/>
                          </a:solidFill>
                          <a:effectLst/>
                          <a:latin typeface="Verdana" panose="020B0604030504040204" pitchFamily="34" charset="0"/>
                          <a:ea typeface="Verdana" panose="020B0604030504040204" pitchFamily="34" charset="0"/>
                          <a:cs typeface="+mn-cs"/>
                        </a:rPr>
                        <a:t>SpaceLabs</a:t>
                      </a:r>
                      <a:r>
                        <a:rPr lang="en-GB" sz="1600" kern="1200" dirty="0">
                          <a:solidFill>
                            <a:schemeClr val="tx1"/>
                          </a:solidFill>
                          <a:effectLst/>
                          <a:latin typeface="Verdana" panose="020B0604030504040204" pitchFamily="34" charset="0"/>
                          <a:ea typeface="Verdana" panose="020B0604030504040204" pitchFamily="34" charset="0"/>
                          <a:cs typeface="+mn-cs"/>
                        </a:rPr>
                        <a:t>) </a:t>
                      </a:r>
                      <a:br>
                        <a:rPr lang="en-GB" sz="1600" kern="1200" dirty="0">
                          <a:solidFill>
                            <a:schemeClr val="tx1"/>
                          </a:solidFill>
                          <a:effectLst/>
                          <a:latin typeface="Verdana" panose="020B0604030504040204" pitchFamily="34" charset="0"/>
                          <a:ea typeface="Verdana" panose="020B0604030504040204" pitchFamily="34" charset="0"/>
                          <a:cs typeface="+mn-cs"/>
                        </a:rPr>
                      </a:br>
                      <a:r>
                        <a:rPr lang="en-GB" sz="1600" kern="1200" dirty="0">
                          <a:solidFill>
                            <a:schemeClr val="tx1"/>
                          </a:solidFill>
                          <a:effectLst/>
                          <a:latin typeface="Verdana" panose="020B0604030504040204" pitchFamily="34" charset="0"/>
                          <a:ea typeface="Verdana" panose="020B0604030504040204" pitchFamily="34" charset="0"/>
                          <a:cs typeface="+mn-cs"/>
                        </a:rPr>
                        <a:t>- Timelines extended for all cardiology integrations</a:t>
                      </a:r>
                      <a:br>
                        <a:rPr lang="en-GB" sz="1600" kern="1200" dirty="0">
                          <a:solidFill>
                            <a:schemeClr val="tx1"/>
                          </a:solidFill>
                          <a:effectLst/>
                          <a:latin typeface="Verdana" panose="020B0604030504040204" pitchFamily="34" charset="0"/>
                          <a:ea typeface="Verdana" panose="020B0604030504040204" pitchFamily="34" charset="0"/>
                          <a:cs typeface="+mn-cs"/>
                        </a:rPr>
                      </a:br>
                      <a:r>
                        <a:rPr lang="en-GB" sz="1600" kern="1200" dirty="0">
                          <a:solidFill>
                            <a:schemeClr val="tx1"/>
                          </a:solidFill>
                          <a:effectLst/>
                          <a:latin typeface="Verdana" panose="020B0604030504040204" pitchFamily="34" charset="0"/>
                          <a:ea typeface="Verdana" panose="020B0604030504040204" pitchFamily="34" charset="0"/>
                          <a:cs typeface="+mn-cs"/>
                        </a:rPr>
                        <a:t>- New API DHCW Process to undertake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74315601"/>
                  </a:ext>
                </a:extLst>
              </a:tr>
              <a:tr h="549237">
                <a:tc>
                  <a:txBody>
                    <a:bodyPr/>
                    <a:lstStyle/>
                    <a:p>
                      <a:pPr algn="l">
                        <a:lnSpc>
                          <a:spcPct val="115000"/>
                        </a:lnSpc>
                        <a:spcAft>
                          <a:spcPts val="800"/>
                        </a:spcAft>
                        <a:buNone/>
                      </a:pPr>
                      <a:r>
                        <a:rPr lang="en-GB" sz="1600" b="1" kern="1200" dirty="0">
                          <a:solidFill>
                            <a:schemeClr val="tx1"/>
                          </a:solidFill>
                          <a:effectLst/>
                          <a:latin typeface="Verdana" panose="020B0604030504040204" pitchFamily="34" charset="0"/>
                          <a:ea typeface="Verdana" panose="020B0604030504040204" pitchFamily="34" charset="0"/>
                          <a:cs typeface="+mn-cs"/>
                        </a:rPr>
                        <a:t>D18 - Systemic Anti-Cancer Therapy (SACT)</a:t>
                      </a:r>
                      <a:endParaRPr lang="en-GB" sz="1600" b="1" kern="100" dirty="0">
                        <a:solidFill>
                          <a:schemeClr val="bg1"/>
                        </a:solidFill>
                        <a:effectLst/>
                        <a:latin typeface="Verdana" panose="020B0604030504040204" pitchFamily="34" charset="0"/>
                        <a:ea typeface="Verdana" panose="020B060403050404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kern="100" dirty="0">
                          <a:solidFill>
                            <a:schemeClr val="tx1"/>
                          </a:solidFill>
                          <a:effectLst/>
                          <a:latin typeface="Verdana" panose="020B0604030504040204" pitchFamily="34" charset="0"/>
                          <a:ea typeface="Verdana" panose="020B0604030504040204" pitchFamily="34" charset="0"/>
                          <a:cs typeface="Arial" panose="020B0604020202020204" pitchFamily="34" charset="0"/>
                        </a:rPr>
                        <a:t>Green </a:t>
                      </a: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1200" dirty="0">
                          <a:solidFill>
                            <a:schemeClr val="tx1"/>
                          </a:solidFill>
                          <a:effectLst/>
                          <a:latin typeface="Verdana" panose="020B0604030504040204" pitchFamily="34" charset="0"/>
                          <a:ea typeface="Verdana" panose="020B0604030504040204" pitchFamily="34" charset="0"/>
                          <a:cs typeface="+mn-cs"/>
                        </a:rPr>
                        <a:t>Contract extended for 3 years. New procurement process for replacement system being planned </a:t>
                      </a:r>
                      <a:endParaRPr lang="en-GB" sz="1600" kern="100" dirty="0">
                        <a:solidFill>
                          <a:schemeClr val="bg1"/>
                        </a:solidFill>
                        <a:effectLst/>
                        <a:latin typeface="Verdana" panose="020B0604030504040204" pitchFamily="34" charset="0"/>
                        <a:ea typeface="Verdana" panose="020B060403050404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30532229"/>
                  </a:ext>
                </a:extLst>
              </a:tr>
              <a:tr h="549237">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D19 - In-Touch - Go Live with 'In Touch' in Singleton Hospital</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25438817"/>
                  </a:ext>
                </a:extLst>
              </a:tr>
            </a:tbl>
          </a:graphicData>
        </a:graphic>
      </p:graphicFrame>
    </p:spTree>
    <p:extLst>
      <p:ext uri="{BB962C8B-B14F-4D97-AF65-F5344CB8AC3E}">
        <p14:creationId xmlns:p14="http://schemas.microsoft.com/office/powerpoint/2010/main" val="400668748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C2B60918-48CB-9CB3-B719-7C5DB5FC5F80}"/>
              </a:ext>
            </a:extLst>
          </p:cNvPr>
          <p:cNvGraphicFramePr>
            <a:graphicFrameLocks noGrp="1"/>
          </p:cNvGraphicFramePr>
          <p:nvPr/>
        </p:nvGraphicFramePr>
        <p:xfrm>
          <a:off x="375528" y="613388"/>
          <a:ext cx="19507029" cy="10542736"/>
        </p:xfrm>
        <a:graphic>
          <a:graphicData uri="http://schemas.openxmlformats.org/drawingml/2006/table">
            <a:tbl>
              <a:tblPr firstRow="1" firstCol="1" bandRow="1"/>
              <a:tblGrid>
                <a:gridCol w="4857328">
                  <a:extLst>
                    <a:ext uri="{9D8B030D-6E8A-4147-A177-3AD203B41FA5}">
                      <a16:colId xmlns:a16="http://schemas.microsoft.com/office/drawing/2014/main" val="826797498"/>
                    </a:ext>
                  </a:extLst>
                </a:gridCol>
                <a:gridCol w="1709780">
                  <a:extLst>
                    <a:ext uri="{9D8B030D-6E8A-4147-A177-3AD203B41FA5}">
                      <a16:colId xmlns:a16="http://schemas.microsoft.com/office/drawing/2014/main" val="3872260172"/>
                    </a:ext>
                  </a:extLst>
                </a:gridCol>
                <a:gridCol w="12939921">
                  <a:extLst>
                    <a:ext uri="{9D8B030D-6E8A-4147-A177-3AD203B41FA5}">
                      <a16:colId xmlns:a16="http://schemas.microsoft.com/office/drawing/2014/main" val="2680523508"/>
                    </a:ext>
                  </a:extLst>
                </a:gridCol>
              </a:tblGrid>
              <a:tr h="271634">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Title</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RAG Status</a:t>
                      </a:r>
                      <a:endParaRPr lang="en-GB" sz="1600"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Rationale for RAG Status</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extLst>
                  <a:ext uri="{0D108BD9-81ED-4DB2-BD59-A6C34878D82A}">
                    <a16:rowId xmlns:a16="http://schemas.microsoft.com/office/drawing/2014/main" val="3795493690"/>
                  </a:ext>
                </a:extLst>
              </a:tr>
              <a:tr h="575685">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D20 - </a:t>
                      </a:r>
                      <a:r>
                        <a:rPr lang="en-GB" sz="1600" b="1" kern="0" dirty="0" err="1">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Millcare</a:t>
                      </a: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System in Sexual Health</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645552461"/>
                  </a:ext>
                </a:extLst>
              </a:tr>
              <a:tr h="838254">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D21 - WPAS Roll out across Mental Health, Learning Disabilities and Primary Care and Therapies</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548396330"/>
                  </a:ext>
                </a:extLst>
              </a:tr>
              <a:tr h="515489">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D22- Cyber Secure Back Ups</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618780346"/>
                  </a:ext>
                </a:extLst>
              </a:tr>
              <a:tr h="549237">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D23 - NPT wireless equipment replacement</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Prioritisation of another Delivery Action with support ending soon (D29 - Call Manager Upgrade to Cloud Voice)</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217639277"/>
                  </a:ext>
                </a:extLst>
              </a:tr>
              <a:tr h="606955">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D24 - Laptop, PC, iPad and Printer Replacement</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826724024"/>
                  </a:ext>
                </a:extLst>
              </a:tr>
              <a:tr h="549237">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D25 - Additional Server Equipment including Storage</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956533499"/>
                  </a:ext>
                </a:extLst>
              </a:tr>
              <a:tr h="611119">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D26 - Imprivata Rollout</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21797759"/>
                  </a:ext>
                </a:extLst>
              </a:tr>
              <a:tr h="596868">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D27 - Implement New Core Network at Morriston &amp; Singleton</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106333933"/>
                  </a:ext>
                </a:extLst>
              </a:tr>
              <a:tr h="604923">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D28 - Windows 10 Removal</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856131470"/>
                  </a:ext>
                </a:extLst>
              </a:tr>
              <a:tr h="625570">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D29 - Call Manager Upgrade to Cloud Voice</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The implementation had stalled in Q3 due to the lack response from a third-party supplier (Call Recording Supplier). Work now continues with the migration partner and the migration is now due to commence in January 2026.</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288393849"/>
                  </a:ext>
                </a:extLst>
              </a:tr>
              <a:tr h="838254">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D31 - Creation of a measures to be visualised in Dashboard pulling data from various systems</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kumimoji="0" lang="en-GB" sz="1600" b="0" i="0" u="none" strike="noStrike" kern="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Green</a:t>
                      </a:r>
                      <a:endParaRPr kumimoji="0" lang="en-GB" sz="1600" b="0" i="0" u="none" strike="noStrike" kern="1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911728786"/>
                  </a:ext>
                </a:extLst>
              </a:tr>
              <a:tr h="593456">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D32- Re-banding of Coding Staff and Development of Auto-coding Software</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kumimoji="0" lang="en-GB" sz="1600" b="0" i="0" u="none" strike="noStrike" kern="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Green</a:t>
                      </a:r>
                      <a:endParaRPr kumimoji="0" lang="en-GB" sz="1600" b="0" i="0" u="none" strike="noStrike" kern="1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636199464"/>
                  </a:ext>
                </a:extLst>
              </a:tr>
              <a:tr h="536449">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D33 - Data Literacy and Value</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kumimoji="0" lang="en-GB" sz="1600" b="0" i="0" u="none" strike="noStrike" kern="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Green</a:t>
                      </a:r>
                      <a:endParaRPr kumimoji="0" lang="en-GB" sz="1600" b="0" i="0" u="none" strike="noStrike" kern="1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496878488"/>
                  </a:ext>
                </a:extLst>
              </a:tr>
              <a:tr h="473398">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D34 - National Data Resource (NDR)</a:t>
                      </a:r>
                      <a:endParaRPr lang="en-GB" sz="1600" b="1"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kumimoji="0" lang="en-GB" sz="1600" b="0" i="0" u="none" strike="noStrike" kern="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Green</a:t>
                      </a:r>
                      <a:endParaRPr kumimoji="0" lang="en-GB" sz="1600" b="0" i="0" u="none" strike="noStrike" kern="1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824939406"/>
                  </a:ext>
                </a:extLst>
              </a:tr>
              <a:tr h="460758">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D35- Health Records Centralisation</a:t>
                      </a:r>
                      <a:endParaRPr lang="en-GB" sz="1600" b="1"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kumimoji="0" lang="en-GB" sz="1600" b="0" i="0" u="none" strike="noStrike" kern="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Green</a:t>
                      </a:r>
                      <a:endParaRPr kumimoji="0" lang="en-GB" sz="1600" b="0" i="0" u="none" strike="noStrike" kern="1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27699751"/>
                  </a:ext>
                </a:extLst>
              </a:tr>
              <a:tr h="457196">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D36 - Digital Cellular Pathology</a:t>
                      </a:r>
                      <a:endParaRPr lang="en-GB" sz="1600" b="1"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Publication of national Invitation to Tender delayed as not all Health Boards have yet agreed a Business Case.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629622147"/>
                  </a:ext>
                </a:extLst>
              </a:tr>
              <a:tr h="838254">
                <a:tc>
                  <a:txBody>
                    <a:bodyPr/>
                    <a:lstStyle/>
                    <a:p>
                      <a:pPr marL="0" algn="l" defTabSz="1507937" rtl="0" eaLnBrk="1" latinLnBrk="0" hangingPunct="1">
                        <a:lnSpc>
                          <a:spcPct val="115000"/>
                        </a:lnSpc>
                        <a:spcAft>
                          <a:spcPts val="800"/>
                        </a:spcAft>
                        <a:buNone/>
                      </a:pPr>
                      <a:r>
                        <a:rPr lang="en-GB" sz="1600" b="1" kern="0" dirty="0">
                          <a:solidFill>
                            <a:srgbClr val="000000"/>
                          </a:solidFill>
                          <a:effectLst/>
                          <a:latin typeface="Verdana" panose="020B0604030504040204" pitchFamily="34" charset="0"/>
                          <a:ea typeface="+mn-ea"/>
                          <a:cs typeface="Times New Roman" panose="02020603050405020304" pitchFamily="18" charset="0"/>
                        </a:rPr>
                        <a:t>D37 - </a:t>
                      </a:r>
                      <a:r>
                        <a:rPr lang="en-GB" sz="1600" b="1" kern="0" dirty="0" err="1">
                          <a:solidFill>
                            <a:srgbClr val="000000"/>
                          </a:solidFill>
                          <a:effectLst/>
                          <a:latin typeface="Verdana" panose="020B0604030504040204" pitchFamily="34" charset="0"/>
                          <a:ea typeface="+mn-ea"/>
                          <a:cs typeface="Times New Roman" panose="02020603050405020304" pitchFamily="18" charset="0"/>
                        </a:rPr>
                        <a:t>eTriage</a:t>
                      </a:r>
                      <a:endParaRPr lang="en-GB" sz="1600" b="1"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lvl="0" indent="0" algn="l" defTabSz="1507937" rtl="0" eaLnBrk="1" fontAlgn="auto" latinLnBrk="0" hangingPunct="1">
                        <a:lnSpc>
                          <a:spcPct val="115000"/>
                        </a:lnSpc>
                        <a:spcBef>
                          <a:spcPts val="0"/>
                        </a:spcBef>
                        <a:spcAft>
                          <a:spcPts val="800"/>
                        </a:spcAft>
                        <a:buClrTx/>
                        <a:buSzTx/>
                        <a:buFontTx/>
                        <a:buNone/>
                        <a:tabLst/>
                        <a:defRPr/>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This is on hold as the requirements to integrate with WEDS (Symphony) did not make the investment worthwhile, due to the Symphony contract expiring August 2026. SBUHB will continue to engage with DHCW to inform the integration requirements for the UEC App.</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28458150"/>
                  </a:ext>
                </a:extLst>
              </a:tr>
            </a:tbl>
          </a:graphicData>
        </a:graphic>
      </p:graphicFrame>
      <p:sp>
        <p:nvSpPr>
          <p:cNvPr id="3" name="TextBox 2">
            <a:extLst>
              <a:ext uri="{FF2B5EF4-FFF2-40B4-BE49-F238E27FC236}">
                <a16:creationId xmlns:a16="http://schemas.microsoft.com/office/drawing/2014/main" id="{781EA73B-55B8-6DFA-FDF0-DECB27A56B8C}"/>
              </a:ext>
            </a:extLst>
          </p:cNvPr>
          <p:cNvSpPr txBox="1"/>
          <p:nvPr/>
        </p:nvSpPr>
        <p:spPr>
          <a:xfrm>
            <a:off x="89" y="-14016"/>
            <a:ext cx="20105511" cy="584647"/>
          </a:xfrm>
          <a:prstGeom prst="rect">
            <a:avLst/>
          </a:prstGeom>
          <a:solidFill>
            <a:srgbClr val="9E4ECA"/>
          </a:solidFill>
        </p:spPr>
        <p:txBody>
          <a:bodyPr wrap="square" rtlCol="0">
            <a:spAutoFit/>
          </a:bodyPr>
          <a:lstStyle/>
          <a:p>
            <a:pPr algn="ctr" defTabSz="1507958">
              <a:spcAft>
                <a:spcPts val="1979"/>
              </a:spcAft>
              <a:defRPr/>
            </a:pPr>
            <a:r>
              <a:rPr lang="en-GB" sz="3199" b="1" dirty="0">
                <a:solidFill>
                  <a:prstClr val="white"/>
                </a:solidFill>
                <a:latin typeface="Calibri" panose="020F0502020204030204"/>
              </a:rPr>
              <a:t>Care is delivered in safe and appropriate settings supported by innovative digital solutions</a:t>
            </a:r>
          </a:p>
        </p:txBody>
      </p:sp>
    </p:spTree>
    <p:extLst>
      <p:ext uri="{BB962C8B-B14F-4D97-AF65-F5344CB8AC3E}">
        <p14:creationId xmlns:p14="http://schemas.microsoft.com/office/powerpoint/2010/main" val="370854971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EB155-E65C-DFC9-8F03-3D4ABD7B2B5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A87F935-2C81-72A2-B306-EA798C05C71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2CAA767-E337-37D7-2864-3DAA54D6B1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52</a:t>
            </a:fld>
            <a:endParaRPr lang="en-GB"/>
          </a:p>
        </p:txBody>
      </p:sp>
      <p:sp>
        <p:nvSpPr>
          <p:cNvPr id="3" name="TextBox 2">
            <a:extLst>
              <a:ext uri="{FF2B5EF4-FFF2-40B4-BE49-F238E27FC236}">
                <a16:creationId xmlns:a16="http://schemas.microsoft.com/office/drawing/2014/main" id="{B2DC56F2-C28C-4C58-2956-9DA0D50F3A1C}"/>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great place to work where staff feel valued and work together towards a common goal</a:t>
            </a:r>
          </a:p>
        </p:txBody>
      </p:sp>
      <p:pic>
        <p:nvPicPr>
          <p:cNvPr id="6" name="Picture 5">
            <a:extLst>
              <a:ext uri="{FF2B5EF4-FFF2-40B4-BE49-F238E27FC236}">
                <a16:creationId xmlns:a16="http://schemas.microsoft.com/office/drawing/2014/main" id="{66ED6163-F7F2-D01B-8861-EC89E39085A3}"/>
              </a:ext>
            </a:extLst>
          </p:cNvPr>
          <p:cNvPicPr>
            <a:picLocks noChangeAspect="1"/>
          </p:cNvPicPr>
          <p:nvPr/>
        </p:nvPicPr>
        <p:blipFill>
          <a:blip r:embed="rId3"/>
          <a:stretch>
            <a:fillRect/>
          </a:stretch>
        </p:blipFill>
        <p:spPr>
          <a:xfrm>
            <a:off x="1137445" y="880149"/>
            <a:ext cx="16154400" cy="1381190"/>
          </a:xfrm>
          <a:prstGeom prst="rect">
            <a:avLst/>
          </a:prstGeom>
        </p:spPr>
      </p:pic>
      <p:cxnSp>
        <p:nvCxnSpPr>
          <p:cNvPr id="11" name="Straight Connector 10">
            <a:extLst>
              <a:ext uri="{FF2B5EF4-FFF2-40B4-BE49-F238E27FC236}">
                <a16:creationId xmlns:a16="http://schemas.microsoft.com/office/drawing/2014/main" id="{11E4805E-EAA8-818F-7FD7-CEE1C6E1FCEA}"/>
              </a:ext>
            </a:extLst>
          </p:cNvPr>
          <p:cNvCxnSpPr/>
          <p:nvPr/>
        </p:nvCxnSpPr>
        <p:spPr>
          <a:xfrm>
            <a:off x="0" y="8778875"/>
            <a:ext cx="20105688" cy="0"/>
          </a:xfrm>
          <a:prstGeom prst="line">
            <a:avLst/>
          </a:prstGeom>
          <a:ln w="57150">
            <a:solidFill>
              <a:srgbClr val="F8CD47"/>
            </a:solidFill>
          </a:ln>
        </p:spPr>
        <p:style>
          <a:lnRef idx="1">
            <a:schemeClr val="accent4"/>
          </a:lnRef>
          <a:fillRef idx="0">
            <a:schemeClr val="accent4"/>
          </a:fillRef>
          <a:effectRef idx="0">
            <a:schemeClr val="accent4"/>
          </a:effectRef>
          <a:fontRef idx="minor">
            <a:schemeClr val="tx1"/>
          </a:fontRef>
        </p:style>
      </p:cxnSp>
      <p:sp>
        <p:nvSpPr>
          <p:cNvPr id="12" name="TextBox 11">
            <a:extLst>
              <a:ext uri="{FF2B5EF4-FFF2-40B4-BE49-F238E27FC236}">
                <a16:creationId xmlns:a16="http://schemas.microsoft.com/office/drawing/2014/main" id="{A639BF5E-6109-0542-4F41-22631CE87FDB}"/>
              </a:ext>
            </a:extLst>
          </p:cNvPr>
          <p:cNvSpPr txBox="1"/>
          <p:nvPr/>
        </p:nvSpPr>
        <p:spPr>
          <a:xfrm>
            <a:off x="261144" y="8855075"/>
            <a:ext cx="19583400" cy="2308324"/>
          </a:xfrm>
          <a:prstGeom prst="rect">
            <a:avLst/>
          </a:prstGeom>
          <a:noFill/>
        </p:spPr>
        <p:txBody>
          <a:bodyPr wrap="square" rtlCol="0">
            <a:spAutoFit/>
          </a:bodyPr>
          <a:lstStyle/>
          <a:p>
            <a:r>
              <a:rPr lang="en-GB" sz="24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Performance against the performance and development review compliance has improved slightly in December 2025 to 73.73% from 72.79% in November 2025. Performance is currently below the Welsh Government target of 85%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Compliance with the 85% Welsh Government target has been maintained over the last year with regards to staff completing mandatory training. Performance has improved slightly to 88.79% in December 2025 from 88.10% in November 2025. </a:t>
            </a:r>
          </a:p>
        </p:txBody>
      </p:sp>
      <p:sp>
        <p:nvSpPr>
          <p:cNvPr id="5" name="Rectangle: Rounded Corners 4">
            <a:hlinkClick r:id="rId4"/>
            <a:extLst>
              <a:ext uri="{FF2B5EF4-FFF2-40B4-BE49-F238E27FC236}">
                <a16:creationId xmlns:a16="http://schemas.microsoft.com/office/drawing/2014/main" id="{2FCF4757-E18C-BFC4-62D2-4C7732C4B51E}"/>
              </a:ext>
            </a:extLst>
          </p:cNvPr>
          <p:cNvSpPr/>
          <p:nvPr/>
        </p:nvSpPr>
        <p:spPr>
          <a:xfrm>
            <a:off x="17313184" y="1662949"/>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Graphic 8" descr="Cursor with solid fill">
            <a:extLst>
              <a:ext uri="{FF2B5EF4-FFF2-40B4-BE49-F238E27FC236}">
                <a16:creationId xmlns:a16="http://schemas.microsoft.com/office/drawing/2014/main" id="{4426D6E0-D32B-871E-C511-D067712C2DD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7350517" y="1586749"/>
            <a:ext cx="914400" cy="914400"/>
          </a:xfrm>
          <a:prstGeom prst="rect">
            <a:avLst/>
          </a:prstGeom>
        </p:spPr>
      </p:pic>
      <p:sp>
        <p:nvSpPr>
          <p:cNvPr id="13" name="TextBox 12">
            <a:extLst>
              <a:ext uri="{FF2B5EF4-FFF2-40B4-BE49-F238E27FC236}">
                <a16:creationId xmlns:a16="http://schemas.microsoft.com/office/drawing/2014/main" id="{E5F210F4-C107-4281-4553-A61BD67015C4}"/>
              </a:ext>
            </a:extLst>
          </p:cNvPr>
          <p:cNvSpPr txBox="1"/>
          <p:nvPr/>
        </p:nvSpPr>
        <p:spPr>
          <a:xfrm>
            <a:off x="18136828" y="1836624"/>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8" name="Picture 7">
            <a:extLst>
              <a:ext uri="{FF2B5EF4-FFF2-40B4-BE49-F238E27FC236}">
                <a16:creationId xmlns:a16="http://schemas.microsoft.com/office/drawing/2014/main" id="{05D60322-81DB-11DF-1BD5-AD43D1F87A38}"/>
              </a:ext>
            </a:extLst>
          </p:cNvPr>
          <p:cNvPicPr>
            <a:picLocks noChangeAspect="1"/>
          </p:cNvPicPr>
          <p:nvPr/>
        </p:nvPicPr>
        <p:blipFill>
          <a:blip r:embed="rId7"/>
          <a:stretch>
            <a:fillRect/>
          </a:stretch>
        </p:blipFill>
        <p:spPr>
          <a:xfrm>
            <a:off x="1366044" y="2704579"/>
            <a:ext cx="8458200" cy="5505052"/>
          </a:xfrm>
          <a:prstGeom prst="rect">
            <a:avLst/>
          </a:prstGeom>
        </p:spPr>
      </p:pic>
      <p:pic>
        <p:nvPicPr>
          <p:cNvPr id="15" name="Picture 14">
            <a:extLst>
              <a:ext uri="{FF2B5EF4-FFF2-40B4-BE49-F238E27FC236}">
                <a16:creationId xmlns:a16="http://schemas.microsoft.com/office/drawing/2014/main" id="{69D4A43F-C6C9-C7E8-4AF1-91733E29AB6B}"/>
              </a:ext>
            </a:extLst>
          </p:cNvPr>
          <p:cNvPicPr>
            <a:picLocks noChangeAspect="1"/>
          </p:cNvPicPr>
          <p:nvPr/>
        </p:nvPicPr>
        <p:blipFill>
          <a:blip r:embed="rId8"/>
          <a:stretch>
            <a:fillRect/>
          </a:stretch>
        </p:blipFill>
        <p:spPr>
          <a:xfrm>
            <a:off x="10286776" y="2830583"/>
            <a:ext cx="8833868" cy="5379045"/>
          </a:xfrm>
          <a:prstGeom prst="rect">
            <a:avLst/>
          </a:prstGeom>
        </p:spPr>
      </p:pic>
    </p:spTree>
    <p:extLst>
      <p:ext uri="{BB962C8B-B14F-4D97-AF65-F5344CB8AC3E}">
        <p14:creationId xmlns:p14="http://schemas.microsoft.com/office/powerpoint/2010/main" val="143132002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698FD-3C51-2018-155C-C0C614F4004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F740F9C-3DDF-B6A0-2EC2-2774C4BB18C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F07F319-85E0-A158-C75C-A475FC62F05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53</a:t>
            </a:fld>
            <a:endParaRPr lang="en-GB"/>
          </a:p>
        </p:txBody>
      </p:sp>
      <p:sp>
        <p:nvSpPr>
          <p:cNvPr id="3" name="TextBox 2">
            <a:extLst>
              <a:ext uri="{FF2B5EF4-FFF2-40B4-BE49-F238E27FC236}">
                <a16:creationId xmlns:a16="http://schemas.microsoft.com/office/drawing/2014/main" id="{252AEF5F-A6CA-6CEB-BB19-B79E6E1CCFB3}"/>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Workforce Sickness</a:t>
            </a:r>
          </a:p>
        </p:txBody>
      </p:sp>
      <p:graphicFrame>
        <p:nvGraphicFramePr>
          <p:cNvPr id="7" name="Table 6">
            <a:extLst>
              <a:ext uri="{FF2B5EF4-FFF2-40B4-BE49-F238E27FC236}">
                <a16:creationId xmlns:a16="http://schemas.microsoft.com/office/drawing/2014/main" id="{4A9E5104-4E0E-F52D-7E83-EFB3BAB2B07C}"/>
              </a:ext>
            </a:extLst>
          </p:cNvPr>
          <p:cNvGraphicFramePr>
            <a:graphicFrameLocks noGrp="1"/>
          </p:cNvGraphicFramePr>
          <p:nvPr>
            <p:extLst>
              <p:ext uri="{D42A27DB-BD31-4B8C-83A1-F6EECF244321}">
                <p14:modId xmlns:p14="http://schemas.microsoft.com/office/powerpoint/2010/main" val="2409751748"/>
              </p:ext>
            </p:extLst>
          </p:nvPr>
        </p:nvGraphicFramePr>
        <p:xfrm>
          <a:off x="11381874" y="1379157"/>
          <a:ext cx="8189953" cy="6125710"/>
        </p:xfrm>
        <a:graphic>
          <a:graphicData uri="http://schemas.openxmlformats.org/drawingml/2006/table">
            <a:tbl>
              <a:tblPr>
                <a:tableStyleId>{5C22544A-7EE6-4342-B048-85BDC9FD1C3A}</a:tableStyleId>
              </a:tblPr>
              <a:tblGrid>
                <a:gridCol w="3743979">
                  <a:extLst>
                    <a:ext uri="{9D8B030D-6E8A-4147-A177-3AD203B41FA5}">
                      <a16:colId xmlns:a16="http://schemas.microsoft.com/office/drawing/2014/main" val="3451840703"/>
                    </a:ext>
                  </a:extLst>
                </a:gridCol>
                <a:gridCol w="2417986">
                  <a:extLst>
                    <a:ext uri="{9D8B030D-6E8A-4147-A177-3AD203B41FA5}">
                      <a16:colId xmlns:a16="http://schemas.microsoft.com/office/drawing/2014/main" val="1259278205"/>
                    </a:ext>
                  </a:extLst>
                </a:gridCol>
                <a:gridCol w="2027988">
                  <a:extLst>
                    <a:ext uri="{9D8B030D-6E8A-4147-A177-3AD203B41FA5}">
                      <a16:colId xmlns:a16="http://schemas.microsoft.com/office/drawing/2014/main" val="3959696456"/>
                    </a:ext>
                  </a:extLst>
                </a:gridCol>
              </a:tblGrid>
              <a:tr h="406872">
                <a:tc gridSpan="3">
                  <a:txBody>
                    <a:bodyPr/>
                    <a:lstStyle/>
                    <a:p>
                      <a:pPr algn="ctr" fontAlgn="b"/>
                      <a:r>
                        <a:rPr lang="en-GB" sz="2400" b="1" u="none" strike="noStrike" dirty="0">
                          <a:effectLst/>
                          <a:latin typeface="Verrdana"/>
                        </a:rPr>
                        <a:t>November 2025</a:t>
                      </a:r>
                      <a:endParaRPr lang="en-GB" sz="2400" b="1" i="0" u="none" strike="noStrike" dirty="0">
                        <a:solidFill>
                          <a:srgbClr val="000000"/>
                        </a:solidFill>
                        <a:effectLst/>
                        <a:latin typeface="Verrdana"/>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D4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73799814"/>
                  </a:ext>
                </a:extLst>
              </a:tr>
              <a:tr h="406872">
                <a:tc>
                  <a:txBody>
                    <a:bodyPr/>
                    <a:lstStyle/>
                    <a:p>
                      <a:pPr algn="ctr" fontAlgn="ctr"/>
                      <a:r>
                        <a:rPr lang="en-GB" sz="2400" b="1" u="none" strike="noStrike">
                          <a:effectLst/>
                          <a:latin typeface="Verrdana"/>
                        </a:rPr>
                        <a:t>Reason</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a:effectLst/>
                          <a:latin typeface="Verrdana"/>
                        </a:rPr>
                        <a:t>FTE Days Lost</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dirty="0">
                          <a:effectLst/>
                          <a:latin typeface="Verrdana"/>
                        </a:rPr>
                        <a:t>%</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6538334"/>
                  </a:ext>
                </a:extLst>
              </a:tr>
              <a:tr h="1097168">
                <a:tc>
                  <a:txBody>
                    <a:bodyPr/>
                    <a:lstStyle/>
                    <a:p>
                      <a:pPr algn="l" fontAlgn="ctr">
                        <a:buNone/>
                      </a:pPr>
                      <a:r>
                        <a:rPr lang="en-GB" sz="2000" b="0" i="0" u="none" strike="noStrike">
                          <a:solidFill>
                            <a:srgbClr val="000000"/>
                          </a:solidFill>
                          <a:effectLst/>
                          <a:latin typeface="Arial" panose="020B0604020202020204" pitchFamily="34" charset="0"/>
                        </a:rPr>
                        <a:t>Anxiety/Stress/Depression/Other psychiatric illnesses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12,168.16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37.7%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6652721"/>
                  </a:ext>
                </a:extLst>
              </a:tr>
              <a:tr h="923294">
                <a:tc>
                  <a:txBody>
                    <a:bodyPr/>
                    <a:lstStyle/>
                    <a:p>
                      <a:pPr algn="l" fontAlgn="ctr">
                        <a:buNone/>
                      </a:pPr>
                      <a:r>
                        <a:rPr lang="en-GB" sz="2000" b="0" i="0" u="none" strike="noStrike" dirty="0">
                          <a:solidFill>
                            <a:srgbClr val="000000"/>
                          </a:solidFill>
                          <a:effectLst/>
                          <a:latin typeface="Arial" panose="020B0604020202020204" pitchFamily="34" charset="0"/>
                        </a:rPr>
                        <a:t>Cold, Cough, Flu - Influenza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4,105.96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12.7%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0659805"/>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Other musculoskeletal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3,031.99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9.4%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7282197"/>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Gastrointestinal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2,078.51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6.4%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5633533"/>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Other known causes - not elsewhere classified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dirty="0">
                          <a:solidFill>
                            <a:srgbClr val="000000"/>
                          </a:solidFill>
                          <a:effectLst/>
                          <a:latin typeface="Arial" panose="020B0604020202020204" pitchFamily="34" charset="0"/>
                        </a:rPr>
                        <a:t>1,649.89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dirty="0">
                          <a:solidFill>
                            <a:srgbClr val="000000"/>
                          </a:solidFill>
                          <a:effectLst/>
                          <a:latin typeface="Arial" panose="020B0604020202020204" pitchFamily="34" charset="0"/>
                        </a:rPr>
                        <a:t>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4841088"/>
                  </a:ext>
                </a:extLst>
              </a:tr>
            </a:tbl>
          </a:graphicData>
        </a:graphic>
      </p:graphicFrame>
      <p:cxnSp>
        <p:nvCxnSpPr>
          <p:cNvPr id="9" name="Straight Connector 8">
            <a:extLst>
              <a:ext uri="{FF2B5EF4-FFF2-40B4-BE49-F238E27FC236}">
                <a16:creationId xmlns:a16="http://schemas.microsoft.com/office/drawing/2014/main" id="{5645F95F-CD60-A125-5079-44F77B49F172}"/>
              </a:ext>
            </a:extLst>
          </p:cNvPr>
          <p:cNvCxnSpPr/>
          <p:nvPr/>
        </p:nvCxnSpPr>
        <p:spPr>
          <a:xfrm>
            <a:off x="0" y="8321675"/>
            <a:ext cx="20105688" cy="0"/>
          </a:xfrm>
          <a:prstGeom prst="line">
            <a:avLst/>
          </a:prstGeom>
          <a:ln w="38100">
            <a:solidFill>
              <a:srgbClr val="F8CD47"/>
            </a:solidFill>
          </a:ln>
        </p:spPr>
        <p:style>
          <a:lnRef idx="1">
            <a:schemeClr val="accent4"/>
          </a:lnRef>
          <a:fillRef idx="0">
            <a:schemeClr val="accent4"/>
          </a:fillRef>
          <a:effectRef idx="0">
            <a:schemeClr val="accent4"/>
          </a:effectRef>
          <a:fontRef idx="minor">
            <a:schemeClr val="tx1"/>
          </a:fontRef>
        </p:style>
      </p:cxnSp>
      <p:sp>
        <p:nvSpPr>
          <p:cNvPr id="10" name="TextBox 9">
            <a:extLst>
              <a:ext uri="{FF2B5EF4-FFF2-40B4-BE49-F238E27FC236}">
                <a16:creationId xmlns:a16="http://schemas.microsoft.com/office/drawing/2014/main" id="{9303F272-3A96-B1A5-F7DB-CD3DE6DDD98E}"/>
              </a:ext>
            </a:extLst>
          </p:cNvPr>
          <p:cNvSpPr txBox="1"/>
          <p:nvPr/>
        </p:nvSpPr>
        <p:spPr>
          <a:xfrm>
            <a:off x="261144" y="8503004"/>
            <a:ext cx="19583400" cy="2677656"/>
          </a:xfrm>
          <a:prstGeom prst="rect">
            <a:avLst/>
          </a:prstGeom>
          <a:noFill/>
        </p:spPr>
        <p:txBody>
          <a:bodyPr wrap="square" rtlCol="0">
            <a:spAutoFit/>
          </a:bodyPr>
          <a:lstStyle/>
          <a:p>
            <a:r>
              <a:rPr lang="en-GB" sz="24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in-month workforce sickness rates have increased slightly in December 2025 to 8.04% from 7.60% in November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12-month rolling rate also increased slightly in December 2025, reporting 7.17% compared to 7.13% in November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Anxiety/Stress/Depression/Other psychiatric illnesses has remained the top reason for sickness absence over the last year</a:t>
            </a:r>
          </a:p>
          <a:p>
            <a:pPr marL="285750" indent="-285750">
              <a:buFont typeface="Arial" panose="020B0604020202020204" pitchFamily="34" charset="0"/>
              <a:buChar char="•"/>
            </a:pPr>
            <a:r>
              <a:rPr lang="en-GB" sz="2400" b="0" i="0" u="none" strike="noStrike" dirty="0">
                <a:effectLst/>
                <a:latin typeface="Verdana" panose="020B0604030504040204" pitchFamily="34" charset="0"/>
                <a:ea typeface="Verdana" panose="020B0604030504040204" pitchFamily="34" charset="0"/>
              </a:rPr>
              <a:t>Detailed pieces of work are being undertaken within the service groups to address large areas of sickness with workforce colleagues</a:t>
            </a:r>
            <a:endParaRPr lang="en-GB" sz="2400" b="0" i="0" u="none" strike="noStrike" dirty="0">
              <a:effectLst/>
              <a:latin typeface="Arial" panose="020B0604020202020204" pitchFamily="34" charset="0"/>
            </a:endParaRPr>
          </a:p>
        </p:txBody>
      </p:sp>
      <p:pic>
        <p:nvPicPr>
          <p:cNvPr id="8" name="Picture 7">
            <a:extLst>
              <a:ext uri="{FF2B5EF4-FFF2-40B4-BE49-F238E27FC236}">
                <a16:creationId xmlns:a16="http://schemas.microsoft.com/office/drawing/2014/main" id="{67A5FFCC-BDEC-D37A-9C7F-8C2238FCBD66}"/>
              </a:ext>
            </a:extLst>
          </p:cNvPr>
          <p:cNvPicPr>
            <a:picLocks noChangeAspect="1"/>
          </p:cNvPicPr>
          <p:nvPr/>
        </p:nvPicPr>
        <p:blipFill>
          <a:blip r:embed="rId3"/>
          <a:stretch>
            <a:fillRect/>
          </a:stretch>
        </p:blipFill>
        <p:spPr>
          <a:xfrm>
            <a:off x="513065" y="1312808"/>
            <a:ext cx="9753600" cy="6258408"/>
          </a:xfrm>
          <a:prstGeom prst="rect">
            <a:avLst/>
          </a:prstGeom>
        </p:spPr>
      </p:pic>
    </p:spTree>
    <p:extLst>
      <p:ext uri="{BB962C8B-B14F-4D97-AF65-F5344CB8AC3E}">
        <p14:creationId xmlns:p14="http://schemas.microsoft.com/office/powerpoint/2010/main" val="402678091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2E4D5-1D48-9C67-5942-E8A46DE4732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0910AF3-F559-4045-37FF-AD1802F81C9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CD92407-7FD0-3EB4-93D8-37BC118AE0F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54</a:t>
            </a:fld>
            <a:endParaRPr lang="en-GB"/>
          </a:p>
        </p:txBody>
      </p:sp>
      <p:sp>
        <p:nvSpPr>
          <p:cNvPr id="3" name="TextBox 2">
            <a:extLst>
              <a:ext uri="{FF2B5EF4-FFF2-40B4-BE49-F238E27FC236}">
                <a16:creationId xmlns:a16="http://schemas.microsoft.com/office/drawing/2014/main" id="{0DC92CB8-5693-1231-2DEC-28AF3FD52DBF}"/>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C9EAC37-1526-8FE5-120E-5A28491E07AE}"/>
              </a:ext>
            </a:extLst>
          </p:cNvPr>
          <p:cNvSpPr txBox="1"/>
          <p:nvPr/>
        </p:nvSpPr>
        <p:spPr>
          <a:xfrm>
            <a:off x="10205245" y="2586565"/>
            <a:ext cx="9617591" cy="5758499"/>
          </a:xfrm>
          <a:prstGeom prst="rect">
            <a:avLst/>
          </a:prstGeom>
          <a:noFill/>
        </p:spPr>
        <p:txBody>
          <a:bodyPr wrap="square">
            <a:spAutoFit/>
          </a:bodyPr>
          <a:lstStyle/>
          <a:p>
            <a:pPr lvl="0">
              <a:lnSpc>
                <a:spcPct val="115000"/>
              </a:lnSpc>
            </a:pPr>
            <a:r>
              <a:rPr lang="en-GB" sz="2800" b="1" dirty="0">
                <a:effectLst/>
                <a:latin typeface="Verdana" panose="020B0604030504040204" pitchFamily="34" charset="0"/>
                <a:ea typeface="Verdana" panose="020B0604030504040204" pitchFamily="34" charset="0"/>
                <a:cs typeface="Times New Roman" panose="02020603050405020304" pitchFamily="18" charset="0"/>
              </a:rPr>
              <a:t>Revenue Financial Position</a:t>
            </a:r>
          </a:p>
          <a:p>
            <a:pPr lvl="0"/>
            <a:r>
              <a:rPr lang="en-GB" sz="2800" dirty="0">
                <a:latin typeface="Verdana" panose="020B0604030504040204" pitchFamily="34" charset="0"/>
                <a:ea typeface="Verdana" panose="020B0604030504040204" pitchFamily="34" charset="0"/>
              </a:rPr>
              <a:t>The Plan submitted at the end of March, which has not been approved reported a £58.7m deficit with a requirement to deliver £55.4m of savings. The Control Total for the Health Board set by Welsh Government remains £17.1m. </a:t>
            </a:r>
          </a:p>
          <a:p>
            <a:r>
              <a:rPr lang="en-GB" sz="2800" dirty="0">
                <a:latin typeface="Verdana" panose="020B0604030504040204" pitchFamily="34" charset="0"/>
                <a:ea typeface="Verdana" panose="020B0604030504040204" pitchFamily="34" charset="0"/>
              </a:rPr>
              <a:t> </a:t>
            </a:r>
          </a:p>
          <a:p>
            <a:pPr lvl="0"/>
            <a:r>
              <a:rPr lang="en-GB" sz="2800" dirty="0">
                <a:latin typeface="Verdana" panose="020B0604030504040204" pitchFamily="34" charset="0"/>
                <a:ea typeface="Verdana" panose="020B0604030504040204" pitchFamily="34" charset="0"/>
              </a:rPr>
              <a:t>In Month 09 there is an in-month overspend of £3.8m which is £1.1m below the planned deficit of £4.9m for the month.</a:t>
            </a:r>
          </a:p>
          <a:p>
            <a:r>
              <a:rPr lang="en-GB" sz="2800" dirty="0">
                <a:latin typeface="Verdana" panose="020B0604030504040204" pitchFamily="34" charset="0"/>
                <a:ea typeface="Verdana" panose="020B0604030504040204" pitchFamily="34" charset="0"/>
              </a:rPr>
              <a:t> </a:t>
            </a:r>
          </a:p>
          <a:p>
            <a:pPr lvl="0"/>
            <a:r>
              <a:rPr lang="en-GB" sz="2800" dirty="0">
                <a:latin typeface="Verdana" panose="020B0604030504040204" pitchFamily="34" charset="0"/>
                <a:ea typeface="Verdana" panose="020B0604030504040204" pitchFamily="34" charset="0"/>
              </a:rPr>
              <a:t>The YTD overspend is £55.2m. This is £11.2m above the planned deficit of £44m.</a:t>
            </a:r>
          </a:p>
        </p:txBody>
      </p:sp>
      <p:pic>
        <p:nvPicPr>
          <p:cNvPr id="12" name="Picture 11">
            <a:extLst>
              <a:ext uri="{FF2B5EF4-FFF2-40B4-BE49-F238E27FC236}">
                <a16:creationId xmlns:a16="http://schemas.microsoft.com/office/drawing/2014/main" id="{0950BABD-277F-5FC4-AC69-9252667144C3}"/>
              </a:ext>
            </a:extLst>
          </p:cNvPr>
          <p:cNvPicPr>
            <a:picLocks noChangeAspect="1"/>
          </p:cNvPicPr>
          <p:nvPr/>
        </p:nvPicPr>
        <p:blipFill>
          <a:blip r:embed="rId2"/>
          <a:stretch>
            <a:fillRect/>
          </a:stretch>
        </p:blipFill>
        <p:spPr>
          <a:xfrm>
            <a:off x="1975644" y="772162"/>
            <a:ext cx="16677951" cy="1644970"/>
          </a:xfrm>
          <a:prstGeom prst="rect">
            <a:avLst/>
          </a:prstGeom>
        </p:spPr>
      </p:pic>
      <p:pic>
        <p:nvPicPr>
          <p:cNvPr id="5" name="Picture 4">
            <a:extLst>
              <a:ext uri="{FF2B5EF4-FFF2-40B4-BE49-F238E27FC236}">
                <a16:creationId xmlns:a16="http://schemas.microsoft.com/office/drawing/2014/main" id="{26050806-BFC4-7597-9CB0-EBAC67B6214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068" y="2623575"/>
            <a:ext cx="9837686" cy="7858523"/>
          </a:xfrm>
          <a:prstGeom prst="rect">
            <a:avLst/>
          </a:prstGeom>
          <a:noFill/>
        </p:spPr>
      </p:pic>
    </p:spTree>
    <p:extLst>
      <p:ext uri="{BB962C8B-B14F-4D97-AF65-F5344CB8AC3E}">
        <p14:creationId xmlns:p14="http://schemas.microsoft.com/office/powerpoint/2010/main" val="248365053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B667B-E5E9-3B9C-68CF-776C739AA31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A4F374-36BE-3BFA-79DB-C91B328908B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4A8BFC9-17C1-C406-AC83-AF5B5FF3D07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55</a:t>
            </a:fld>
            <a:endParaRPr lang="en-GB"/>
          </a:p>
        </p:txBody>
      </p:sp>
      <p:sp>
        <p:nvSpPr>
          <p:cNvPr id="3" name="TextBox 2">
            <a:extLst>
              <a:ext uri="{FF2B5EF4-FFF2-40B4-BE49-F238E27FC236}">
                <a16:creationId xmlns:a16="http://schemas.microsoft.com/office/drawing/2014/main" id="{2B7DDD48-F67B-7A8B-3D30-2C9CCE12563E}"/>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5DE0C3A3-F33F-B383-5E39-CAA48534DEE4}"/>
              </a:ext>
            </a:extLst>
          </p:cNvPr>
          <p:cNvSpPr txBox="1"/>
          <p:nvPr/>
        </p:nvSpPr>
        <p:spPr>
          <a:xfrm>
            <a:off x="10107414" y="6219562"/>
            <a:ext cx="9650442" cy="3527119"/>
          </a:xfrm>
          <a:prstGeom prst="rect">
            <a:avLst/>
          </a:prstGeom>
          <a:noFill/>
        </p:spPr>
        <p:txBody>
          <a:bodyPr wrap="square">
            <a:spAutoFit/>
          </a:bodyPr>
          <a:lstStyle/>
          <a:p>
            <a:pPr>
              <a:lnSpc>
                <a:spcPct val="115000"/>
              </a:lnSpc>
            </a:pPr>
            <a:r>
              <a:rPr lang="en-GB" sz="2400" b="1" dirty="0">
                <a:effectLst/>
                <a:latin typeface="Verdana" panose="020B0604030504040204" pitchFamily="34" charset="0"/>
                <a:ea typeface="Verdana" panose="020B0604030504040204" pitchFamily="34" charset="0"/>
                <a:cs typeface="Times New Roman" panose="02020603050405020304" pitchFamily="18" charset="0"/>
              </a:rPr>
              <a:t>Percentage of non-NHS invoices paid within 30 days of receipt of goods or valid invoice</a:t>
            </a:r>
            <a:endParaRPr lang="en-GB" sz="2400" dirty="0">
              <a:effectLst/>
              <a:latin typeface="Verdana" panose="020B0604030504040204" pitchFamily="34" charset="0"/>
              <a:ea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PSPP was achieved in month at 97.74% vs a target of 95%. (Cumulatively we remain above the target at 96.38%).</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There still remains issues with delays in receipting of invoices which is affecting the achievement of PSPP.</a:t>
            </a:r>
          </a:p>
          <a:p>
            <a:pPr marL="342900" lvl="0" indent="-34290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p:txBody>
      </p:sp>
      <p:sp>
        <p:nvSpPr>
          <p:cNvPr id="9" name="TextBox 8">
            <a:extLst>
              <a:ext uri="{FF2B5EF4-FFF2-40B4-BE49-F238E27FC236}">
                <a16:creationId xmlns:a16="http://schemas.microsoft.com/office/drawing/2014/main" id="{14E40996-51C6-1641-5AEA-CC7923FE3F74}"/>
              </a:ext>
            </a:extLst>
          </p:cNvPr>
          <p:cNvSpPr txBox="1"/>
          <p:nvPr/>
        </p:nvSpPr>
        <p:spPr>
          <a:xfrm>
            <a:off x="10140071" y="1090680"/>
            <a:ext cx="9705012" cy="3876446"/>
          </a:xfrm>
          <a:prstGeom prst="rect">
            <a:avLst/>
          </a:prstGeom>
          <a:noFill/>
        </p:spPr>
        <p:txBody>
          <a:bodyPr wrap="square">
            <a:spAutoFit/>
          </a:bodyPr>
          <a:lstStyle/>
          <a:p>
            <a:pPr lvl="0">
              <a:lnSpc>
                <a:spcPct val="115000"/>
              </a:lnSpc>
            </a:pPr>
            <a:r>
              <a:rPr lang="en-GB" sz="2600" b="1" dirty="0">
                <a:effectLst/>
                <a:latin typeface="Verdana" panose="020B0604030504040204" pitchFamily="34" charset="0"/>
                <a:ea typeface="Verdana" panose="020B0604030504040204" pitchFamily="34" charset="0"/>
                <a:cs typeface="Times New Roman" panose="02020603050405020304" pitchFamily="18" charset="0"/>
              </a:rPr>
              <a:t>Workforce Spend </a:t>
            </a: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pay budgets are underspent by £1.1m in Month</a:t>
            </a:r>
          </a:p>
          <a:p>
            <a:pPr marL="285750" indent="-28575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Variable pay is £0.904m lower in December 2025 (£4.161m vs £5.065m) when compared to the same period last year. </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biggest spends are attributable to ADH, Bank and Agency which make up 84% of the total variable pay spend. </a:t>
            </a:r>
          </a:p>
          <a:p>
            <a:pPr lvl="0"/>
            <a:endParaRPr lang="en-GB" sz="2400" dirty="0">
              <a:latin typeface="Verdana" panose="020B0604030504040204" pitchFamily="34" charset="0"/>
              <a:ea typeface="Verdana" panose="020B0604030504040204" pitchFamily="34" charset="0"/>
            </a:endParaRPr>
          </a:p>
        </p:txBody>
      </p:sp>
      <p:cxnSp>
        <p:nvCxnSpPr>
          <p:cNvPr id="11" name="Straight Connector 10">
            <a:extLst>
              <a:ext uri="{FF2B5EF4-FFF2-40B4-BE49-F238E27FC236}">
                <a16:creationId xmlns:a16="http://schemas.microsoft.com/office/drawing/2014/main" id="{C5BEE361-55ED-0D5E-F01C-ABAAB4BF3FD3}"/>
              </a:ext>
            </a:extLst>
          </p:cNvPr>
          <p:cNvCxnSpPr/>
          <p:nvPr/>
        </p:nvCxnSpPr>
        <p:spPr>
          <a:xfrm>
            <a:off x="0" y="59594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49F7518A-928C-9F0D-7B0F-834F0C60E6F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1870" y="864826"/>
            <a:ext cx="9305224" cy="4834561"/>
          </a:xfrm>
          <a:prstGeom prst="rect">
            <a:avLst/>
          </a:prstGeom>
          <a:noFill/>
        </p:spPr>
      </p:pic>
      <p:pic>
        <p:nvPicPr>
          <p:cNvPr id="13" name="Picture 12">
            <a:extLst>
              <a:ext uri="{FF2B5EF4-FFF2-40B4-BE49-F238E27FC236}">
                <a16:creationId xmlns:a16="http://schemas.microsoft.com/office/drawing/2014/main" id="{8C36C893-CFAF-2E33-271B-58DB2B3FB813}"/>
              </a:ext>
            </a:extLst>
          </p:cNvPr>
          <p:cNvPicPr>
            <a:picLocks noChangeAspect="1"/>
          </p:cNvPicPr>
          <p:nvPr/>
        </p:nvPicPr>
        <p:blipFill>
          <a:blip r:embed="rId3"/>
          <a:stretch>
            <a:fillRect/>
          </a:stretch>
        </p:blipFill>
        <p:spPr>
          <a:xfrm>
            <a:off x="527844" y="6219562"/>
            <a:ext cx="9139250" cy="4925378"/>
          </a:xfrm>
          <a:prstGeom prst="rect">
            <a:avLst/>
          </a:prstGeom>
        </p:spPr>
      </p:pic>
    </p:spTree>
    <p:extLst>
      <p:ext uri="{BB962C8B-B14F-4D97-AF65-F5344CB8AC3E}">
        <p14:creationId xmlns:p14="http://schemas.microsoft.com/office/powerpoint/2010/main" val="293134413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21400C-69A9-532A-30D4-6495A218D91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2AEC31B-737A-7632-CFE9-141A9E2BCCD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F7E259E-32B6-4B99-03C7-A2F97630E5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56</a:t>
            </a:fld>
            <a:endParaRPr lang="en-GB"/>
          </a:p>
        </p:txBody>
      </p:sp>
      <p:sp>
        <p:nvSpPr>
          <p:cNvPr id="3" name="TextBox 2">
            <a:extLst>
              <a:ext uri="{FF2B5EF4-FFF2-40B4-BE49-F238E27FC236}">
                <a16:creationId xmlns:a16="http://schemas.microsoft.com/office/drawing/2014/main" id="{72306FBF-8A0C-C6F1-AA0C-B171315AB502}"/>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8DEFBE6-AFDD-2289-FA82-7B5FA57F88B7}"/>
              </a:ext>
            </a:extLst>
          </p:cNvPr>
          <p:cNvSpPr txBox="1"/>
          <p:nvPr/>
        </p:nvSpPr>
        <p:spPr>
          <a:xfrm>
            <a:off x="10040757" y="953918"/>
            <a:ext cx="9579492" cy="3713324"/>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Capital Financial Position</a:t>
            </a:r>
          </a:p>
          <a:p>
            <a:r>
              <a:rPr lang="en-GB" dirty="0"/>
              <a:t> </a:t>
            </a: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forecast outturn capital position for 2025/26 is an overspend of £0.140m. Allocations are anticipated from Welsh Government which will balance this position.</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Any All Wales Capital schemes where a high/medium risk is reported are closely monitored and discussed at the Capital Review progress meetings with Welsh Government.</a:t>
            </a:r>
          </a:p>
          <a:p>
            <a:pPr lvl="0"/>
            <a:endParaRPr lang="en-GB" sz="2400" dirty="0">
              <a:latin typeface="Verdana" panose="020B0604030504040204" pitchFamily="34" charset="0"/>
              <a:ea typeface="Verdana" panose="020B0604030504040204" pitchFamily="34" charset="0"/>
            </a:endParaRPr>
          </a:p>
        </p:txBody>
      </p:sp>
      <p:cxnSp>
        <p:nvCxnSpPr>
          <p:cNvPr id="8" name="Straight Connector 7">
            <a:extLst>
              <a:ext uri="{FF2B5EF4-FFF2-40B4-BE49-F238E27FC236}">
                <a16:creationId xmlns:a16="http://schemas.microsoft.com/office/drawing/2014/main" id="{7D1E2443-58B8-246D-ED28-FC11D5117F9C}"/>
              </a:ext>
            </a:extLst>
          </p:cNvPr>
          <p:cNvCxnSpPr/>
          <p:nvPr/>
        </p:nvCxnSpPr>
        <p:spPr>
          <a:xfrm>
            <a:off x="0" y="58832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C016C49-927A-F403-873F-86BD7E1CAF25}"/>
              </a:ext>
            </a:extLst>
          </p:cNvPr>
          <p:cNvSpPr txBox="1"/>
          <p:nvPr/>
        </p:nvSpPr>
        <p:spPr>
          <a:xfrm>
            <a:off x="10343928" y="6500101"/>
            <a:ext cx="8997323" cy="2102820"/>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Agency spend as a % of the total pay bill</a:t>
            </a:r>
          </a:p>
          <a:p>
            <a:pPr lvl="0">
              <a:lnSpc>
                <a:spcPct val="115000"/>
              </a:lnSpc>
            </a:pPr>
            <a:endParaRPr lang="en-GB" sz="2200" b="1" dirty="0">
              <a:latin typeface="Verdana" panose="020B0604030504040204" pitchFamily="34" charset="0"/>
              <a:ea typeface="Verdana" panose="020B0604030504040204" pitchFamily="34" charset="0"/>
            </a:endParaRPr>
          </a:p>
          <a:p>
            <a:pPr marL="342900" lvl="0" indent="-342900">
              <a:lnSpc>
                <a:spcPct val="115000"/>
              </a:lnSpc>
              <a:buFont typeface="Arial" panose="020B0604020202020204" pitchFamily="34" charset="0"/>
              <a:buChar char="•"/>
            </a:pPr>
            <a:r>
              <a:rPr lang="en-GB" sz="2400" dirty="0">
                <a:effectLst/>
                <a:latin typeface="Verdana" panose="020B0604030504040204" pitchFamily="34" charset="0"/>
                <a:ea typeface="Verdana" panose="020B0604030504040204" pitchFamily="34" charset="0"/>
              </a:rPr>
              <a:t>Agency spend as a total percentage of the total play bill has decreased in November 2025 to 1.24% from 1.25% in October 2025</a:t>
            </a:r>
            <a:r>
              <a:rPr lang="en-GB" sz="2200" dirty="0">
                <a:effectLst/>
                <a:latin typeface="Verdana" panose="020B0604030504040204" pitchFamily="34" charset="0"/>
                <a:ea typeface="Verdana" panose="020B0604030504040204" pitchFamily="34" charset="0"/>
              </a:rPr>
              <a:t>.</a:t>
            </a:r>
          </a:p>
        </p:txBody>
      </p:sp>
      <p:pic>
        <p:nvPicPr>
          <p:cNvPr id="12" name="Picture 11">
            <a:extLst>
              <a:ext uri="{FF2B5EF4-FFF2-40B4-BE49-F238E27FC236}">
                <a16:creationId xmlns:a16="http://schemas.microsoft.com/office/drawing/2014/main" id="{5CA2CA13-D4A4-8D65-A122-1567A721B079}"/>
              </a:ext>
            </a:extLst>
          </p:cNvPr>
          <p:cNvPicPr>
            <a:picLocks noChangeAspect="1"/>
          </p:cNvPicPr>
          <p:nvPr/>
        </p:nvPicPr>
        <p:blipFill>
          <a:blip r:embed="rId2"/>
          <a:stretch>
            <a:fillRect/>
          </a:stretch>
        </p:blipFill>
        <p:spPr>
          <a:xfrm>
            <a:off x="1581049" y="6178567"/>
            <a:ext cx="7430266" cy="4723949"/>
          </a:xfrm>
          <a:prstGeom prst="rect">
            <a:avLst/>
          </a:prstGeom>
        </p:spPr>
      </p:pic>
      <p:pic>
        <p:nvPicPr>
          <p:cNvPr id="5" name="Picture 4">
            <a:extLst>
              <a:ext uri="{FF2B5EF4-FFF2-40B4-BE49-F238E27FC236}">
                <a16:creationId xmlns:a16="http://schemas.microsoft.com/office/drawing/2014/main" id="{8C44CA78-6013-38F5-7744-5CBF5D5E4B8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42244" y="599645"/>
            <a:ext cx="7707876" cy="4901465"/>
          </a:xfrm>
          <a:prstGeom prst="rect">
            <a:avLst/>
          </a:prstGeom>
          <a:noFill/>
        </p:spPr>
      </p:pic>
    </p:spTree>
    <p:extLst>
      <p:ext uri="{BB962C8B-B14F-4D97-AF65-F5344CB8AC3E}">
        <p14:creationId xmlns:p14="http://schemas.microsoft.com/office/powerpoint/2010/main" val="4153114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A522F-50B8-F2E7-7CF6-A58B9992B05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36B0BCC-38E4-5DA8-93D8-0A653077D201}"/>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2: </a:t>
            </a:r>
          </a:p>
          <a:p>
            <a:pPr algn="ctr"/>
            <a:r>
              <a:rPr lang="en-GB" sz="4400" dirty="0">
                <a:latin typeface="Verdana" panose="020B0604030504040204" pitchFamily="34" charset="0"/>
                <a:ea typeface="Verdana" panose="020B0604030504040204" pitchFamily="34" charset="0"/>
              </a:rPr>
              <a:t>Summary of the performance against the Health Boards Strategic Objectives</a:t>
            </a:r>
          </a:p>
          <a:p>
            <a:endParaRPr lang="en-GB" dirty="0"/>
          </a:p>
        </p:txBody>
      </p:sp>
    </p:spTree>
    <p:extLst>
      <p:ext uri="{BB962C8B-B14F-4D97-AF65-F5344CB8AC3E}">
        <p14:creationId xmlns:p14="http://schemas.microsoft.com/office/powerpoint/2010/main" val="290443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26736" y="9542011"/>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5" name="Rounded Rectangle 4"/>
          <p:cNvSpPr/>
          <p:nvPr/>
        </p:nvSpPr>
        <p:spPr>
          <a:xfrm>
            <a:off x="1426736" y="7628284"/>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6" name="Rounded Rectangle 5"/>
          <p:cNvSpPr/>
          <p:nvPr/>
        </p:nvSpPr>
        <p:spPr>
          <a:xfrm>
            <a:off x="1426736" y="5619556"/>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7" name="Rounded Rectangle 6"/>
          <p:cNvSpPr/>
          <p:nvPr/>
        </p:nvSpPr>
        <p:spPr>
          <a:xfrm>
            <a:off x="1426736" y="3817222"/>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8" name="Rounded Rectangle 7"/>
          <p:cNvSpPr/>
          <p:nvPr/>
        </p:nvSpPr>
        <p:spPr>
          <a:xfrm>
            <a:off x="1426736" y="1874768"/>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9" name="TextBox 8">
            <a:extLst>
              <a:ext uri="{FF2B5EF4-FFF2-40B4-BE49-F238E27FC236}">
                <a16:creationId xmlns:a16="http://schemas.microsoft.com/office/drawing/2014/main" id="{0CD4469E-17F7-5EF4-56FA-2873D9D13250}"/>
              </a:ext>
            </a:extLst>
          </p:cNvPr>
          <p:cNvSpPr txBox="1"/>
          <p:nvPr/>
        </p:nvSpPr>
        <p:spPr>
          <a:xfrm>
            <a:off x="409719" y="148418"/>
            <a:ext cx="16276594" cy="549061"/>
          </a:xfrm>
          <a:prstGeom prst="rect">
            <a:avLst/>
          </a:prstGeom>
          <a:noFill/>
        </p:spPr>
        <p:txBody>
          <a:bodyPr wrap="square" rtlCol="0">
            <a:spAutoFit/>
          </a:bodyPr>
          <a:lstStyle/>
          <a:p>
            <a:pPr defTabSz="1507937">
              <a:defRPr/>
            </a:pPr>
            <a:r>
              <a:rPr lang="en-GB" sz="2968" b="1" spc="25" dirty="0">
                <a:solidFill>
                  <a:srgbClr val="1F355E"/>
                </a:solidFill>
                <a:latin typeface="Arial Black" panose="020B0604020202020204" pitchFamily="34" charset="0"/>
                <a:cs typeface="Arial Black" panose="020B0604020202020204" pitchFamily="34" charset="0"/>
              </a:rPr>
              <a:t>SBUHB Strategic Objectives and Quality Aspects </a:t>
            </a:r>
            <a:endParaRPr lang="en-GB" sz="2968" b="1" dirty="0">
              <a:solidFill>
                <a:srgbClr val="1F355E"/>
              </a:solidFill>
              <a:latin typeface="Arial Black" panose="020B0604020202020204" pitchFamily="34" charset="0"/>
              <a:cs typeface="Arial Black" panose="020B0604020202020204" pitchFamily="34" charset="0"/>
            </a:endParaRPr>
          </a:p>
        </p:txBody>
      </p:sp>
      <p:sp>
        <p:nvSpPr>
          <p:cNvPr id="10" name="Rectangle 9">
            <a:extLst>
              <a:ext uri="{FF2B5EF4-FFF2-40B4-BE49-F238E27FC236}">
                <a16:creationId xmlns:a16="http://schemas.microsoft.com/office/drawing/2014/main" id="{6052608B-D93C-9455-4781-449309ADFD6D}"/>
              </a:ext>
            </a:extLst>
          </p:cNvPr>
          <p:cNvSpPr/>
          <p:nvPr/>
        </p:nvSpPr>
        <p:spPr>
          <a:xfrm>
            <a:off x="411995" y="698166"/>
            <a:ext cx="17814177" cy="701474"/>
          </a:xfrm>
          <a:prstGeom prst="rect">
            <a:avLst/>
          </a:prstGeom>
        </p:spPr>
        <p:txBody>
          <a:bodyPr wrap="square">
            <a:spAutoFit/>
          </a:bodyPr>
          <a:lstStyle/>
          <a:p>
            <a:pPr algn="just" defTabSz="1507937">
              <a:spcAft>
                <a:spcPts val="1979"/>
              </a:spcAft>
              <a:defRPr/>
            </a:pPr>
            <a:r>
              <a:rPr lang="en-GB" sz="1979" dirty="0">
                <a:solidFill>
                  <a:prstClr val="black"/>
                </a:solidFill>
                <a:latin typeface="Calibri" panose="020F0502020204030204"/>
                <a:cs typeface="Arial" panose="020B0604020202020204" pitchFamily="34" charset="0"/>
              </a:rPr>
              <a:t>Our refreshed Strategic Objectives –aligned to ‘a Healthier Wales’ articulate the future state of Swansea Bay UHB as a high-quality organisation. We have set out what this looks like for our  population, communities, staff , partners and services and are developing strategic indicators that will tell us if our efforts are delivering </a:t>
            </a:r>
            <a:r>
              <a:rPr lang="en-GB" sz="1979">
                <a:solidFill>
                  <a:prstClr val="black"/>
                </a:solidFill>
                <a:latin typeface="Calibri" panose="020F0502020204030204"/>
                <a:cs typeface="Arial" panose="020B0604020202020204" pitchFamily="34" charset="0"/>
              </a:rPr>
              <a:t>our objectives</a:t>
            </a:r>
            <a:endParaRPr lang="en-GB" sz="1979" dirty="0">
              <a:solidFill>
                <a:prstClr val="black"/>
              </a:solidFill>
              <a:latin typeface="Calibri" panose="020F0502020204030204"/>
              <a:cs typeface="Arial" panose="020B0604020202020204" pitchFamily="34" charset="0"/>
            </a:endParaRPr>
          </a:p>
        </p:txBody>
      </p:sp>
      <p:sp>
        <p:nvSpPr>
          <p:cNvPr id="11" name="Rectangle 10"/>
          <p:cNvSpPr/>
          <p:nvPr/>
        </p:nvSpPr>
        <p:spPr>
          <a:xfrm>
            <a:off x="1474361" y="1346353"/>
            <a:ext cx="17156967" cy="498470"/>
          </a:xfrm>
          <a:prstGeom prst="rect">
            <a:avLst/>
          </a:prstGeom>
        </p:spPr>
        <p:txBody>
          <a:bodyPr wrap="square">
            <a:spAutoFit/>
          </a:bodyPr>
          <a:lstStyle/>
          <a:p>
            <a:pPr algn="ctr" defTabSz="1507937">
              <a:spcAft>
                <a:spcPts val="1979"/>
              </a:spcAft>
              <a:defRPr/>
            </a:pPr>
            <a:r>
              <a:rPr lang="en-GB" sz="2639" b="1" dirty="0">
                <a:solidFill>
                  <a:srgbClr val="C00000"/>
                </a:solidFill>
                <a:latin typeface="Calibri" panose="020F0502020204030204"/>
              </a:rPr>
              <a:t>People of Swansea Bay live healthier, equitable and more equal and prosperous lives    </a:t>
            </a:r>
          </a:p>
        </p:txBody>
      </p:sp>
      <p:sp>
        <p:nvSpPr>
          <p:cNvPr id="12" name="TextBox 11"/>
          <p:cNvSpPr txBox="1"/>
          <p:nvPr/>
        </p:nvSpPr>
        <p:spPr>
          <a:xfrm>
            <a:off x="2208837" y="1764333"/>
            <a:ext cx="8010107"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Every child has the best start in life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All children, young people and adults are enabled to maximise their capabilities and have control over their lives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Good work and fair employment is created for all</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 healthy standard of living is ensured for all</a:t>
            </a:r>
          </a:p>
        </p:txBody>
      </p:sp>
      <p:sp>
        <p:nvSpPr>
          <p:cNvPr id="13" name="Rectangle 12"/>
          <p:cNvSpPr/>
          <p:nvPr/>
        </p:nvSpPr>
        <p:spPr>
          <a:xfrm>
            <a:off x="10606933" y="1869252"/>
            <a:ext cx="9498667" cy="1209049"/>
          </a:xfrm>
          <a:prstGeom prst="rect">
            <a:avLst/>
          </a:prstGeom>
        </p:spPr>
        <p:txBody>
          <a:bodyPr>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Healthy and sustainable places are created through placemaking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role and impact of ill-health prevention is strengthened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Racism, discrimination and their outcomes are tackled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Environmental sustainability and health equity are pursued together</a:t>
            </a:r>
          </a:p>
        </p:txBody>
      </p:sp>
      <p:sp>
        <p:nvSpPr>
          <p:cNvPr id="14" name="Rectangle 13"/>
          <p:cNvSpPr/>
          <p:nvPr/>
        </p:nvSpPr>
        <p:spPr>
          <a:xfrm>
            <a:off x="1525462" y="5136769"/>
            <a:ext cx="17156967" cy="498470"/>
          </a:xfrm>
          <a:prstGeom prst="rect">
            <a:avLst/>
          </a:prstGeom>
        </p:spPr>
        <p:txBody>
          <a:bodyPr wrap="square">
            <a:spAutoFit/>
          </a:bodyPr>
          <a:lstStyle/>
          <a:p>
            <a:pPr algn="ctr" defTabSz="1507937">
              <a:spcAft>
                <a:spcPts val="1979"/>
              </a:spcAft>
              <a:defRPr/>
            </a:pPr>
            <a:r>
              <a:rPr lang="en-GB" sz="2639" b="1" dirty="0">
                <a:solidFill>
                  <a:srgbClr val="9E4ECA"/>
                </a:solidFill>
                <a:latin typeface="Calibri" panose="020F0502020204030204"/>
              </a:rPr>
              <a:t>Care is delivered in safe and appropriate settings supported by innovative digital solutions</a:t>
            </a:r>
          </a:p>
        </p:txBody>
      </p:sp>
      <p:sp>
        <p:nvSpPr>
          <p:cNvPr id="15" name="TextBox 14"/>
          <p:cNvSpPr txBox="1"/>
          <p:nvPr/>
        </p:nvSpPr>
        <p:spPr>
          <a:xfrm>
            <a:off x="2208839" y="5554129"/>
            <a:ext cx="8472276"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delivered around the patient in the most appropriate setting as close to home as possible supported by digital and data solutions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settings are fit for purpose, appropriately designed and equipped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Secure, trusted and insightful data and digital platforms empower staff to deliver more and higher quality care and improved patient outcomes and population health</a:t>
            </a:r>
          </a:p>
        </p:txBody>
      </p:sp>
      <p:sp>
        <p:nvSpPr>
          <p:cNvPr id="16" name="Rectangle 15"/>
          <p:cNvSpPr/>
          <p:nvPr/>
        </p:nvSpPr>
        <p:spPr>
          <a:xfrm>
            <a:off x="10571863" y="5579628"/>
            <a:ext cx="8713838"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digitally inclusive culture, where patients, clinicians and non-clinical colleagues work collaboratively to create effective and efficient services and patients are empowered to make informed and meaningful choices about their health and care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Through where and how they are delivered, services contribute to the environmental, economic, social and cultural well-being of Swansea Bay</a:t>
            </a:r>
          </a:p>
        </p:txBody>
      </p:sp>
      <p:sp>
        <p:nvSpPr>
          <p:cNvPr id="17" name="Rectangle 16"/>
          <p:cNvSpPr/>
          <p:nvPr/>
        </p:nvSpPr>
        <p:spPr>
          <a:xfrm>
            <a:off x="1474361" y="3189063"/>
            <a:ext cx="17156967" cy="498470"/>
          </a:xfrm>
          <a:prstGeom prst="rect">
            <a:avLst/>
          </a:prstGeom>
        </p:spPr>
        <p:txBody>
          <a:bodyPr wrap="square">
            <a:spAutoFit/>
          </a:bodyPr>
          <a:lstStyle/>
          <a:p>
            <a:pPr algn="ctr" defTabSz="1507937">
              <a:spcAft>
                <a:spcPts val="1979"/>
              </a:spcAft>
              <a:defRPr/>
            </a:pPr>
            <a:r>
              <a:rPr lang="en-GB" sz="2639" b="1" dirty="0">
                <a:solidFill>
                  <a:srgbClr val="7EB0DE"/>
                </a:solidFill>
                <a:latin typeface="Calibri" panose="020F0502020204030204"/>
              </a:rPr>
              <a:t>Care is high quality, safe, efficient and delivers the best possible outcomes for people</a:t>
            </a:r>
          </a:p>
        </p:txBody>
      </p:sp>
      <p:sp>
        <p:nvSpPr>
          <p:cNvPr id="18" name="TextBox 17"/>
          <p:cNvSpPr txBox="1"/>
          <p:nvPr/>
        </p:nvSpPr>
        <p:spPr>
          <a:xfrm>
            <a:off x="2208837" y="3877896"/>
            <a:ext cx="8472280" cy="1209049"/>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safe, it helps people and avoids harm</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evidence based, effective and improves outcomes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timely and delivered by the right person in the right place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efficient</a:t>
            </a:r>
          </a:p>
        </p:txBody>
      </p:sp>
      <p:sp>
        <p:nvSpPr>
          <p:cNvPr id="19" name="Rectangle 18"/>
          <p:cNvSpPr/>
          <p:nvPr/>
        </p:nvSpPr>
        <p:spPr>
          <a:xfrm>
            <a:off x="10571865" y="3869513"/>
            <a:ext cx="8507611" cy="929870"/>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delivers equitable outcomes regardless of demographic, socioeconomic or geographic factors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person centred and delivered with compassion, dignity and mutual respect</a:t>
            </a:r>
          </a:p>
        </p:txBody>
      </p:sp>
      <p:sp>
        <p:nvSpPr>
          <p:cNvPr id="20" name="Rectangle 19"/>
          <p:cNvSpPr/>
          <p:nvPr/>
        </p:nvSpPr>
        <p:spPr>
          <a:xfrm>
            <a:off x="1746782" y="7088132"/>
            <a:ext cx="17156967" cy="498470"/>
          </a:xfrm>
          <a:prstGeom prst="rect">
            <a:avLst/>
          </a:prstGeom>
        </p:spPr>
        <p:txBody>
          <a:bodyPr wrap="square">
            <a:spAutoFit/>
          </a:bodyPr>
          <a:lstStyle/>
          <a:p>
            <a:pPr algn="ctr" defTabSz="1507937">
              <a:spcAft>
                <a:spcPts val="1979"/>
              </a:spcAft>
              <a:defRPr/>
            </a:pPr>
            <a:r>
              <a:rPr lang="en-GB" sz="2639" b="1" dirty="0">
                <a:solidFill>
                  <a:srgbClr val="FFD550"/>
                </a:solidFill>
                <a:latin typeface="Calibri" panose="020F0502020204030204"/>
              </a:rPr>
              <a:t>The health board is a great place to work where staff feel valued and work together towards a common goal</a:t>
            </a:r>
          </a:p>
        </p:txBody>
      </p:sp>
      <p:sp>
        <p:nvSpPr>
          <p:cNvPr id="21" name="TextBox 20"/>
          <p:cNvSpPr txBox="1"/>
          <p:nvPr/>
        </p:nvSpPr>
        <p:spPr>
          <a:xfrm>
            <a:off x="2295054" y="7562424"/>
            <a:ext cx="8446165"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Our Workforce is engaged, motivated and healthy; they feel valued, fairly-rewarded and supported </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recognised as an employer of choice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well-planned workforce with the right number of skilled people working on the right things</a:t>
            </a:r>
          </a:p>
        </p:txBody>
      </p:sp>
      <p:sp>
        <p:nvSpPr>
          <p:cNvPr id="22" name="Rectangle 21"/>
          <p:cNvSpPr/>
          <p:nvPr/>
        </p:nvSpPr>
        <p:spPr>
          <a:xfrm>
            <a:off x="10826222" y="7674059"/>
            <a:ext cx="8083738" cy="1209049"/>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feel ready for our digital future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are supported to develop the skills and capabilities they need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role model collective and compassionate leadership and live our values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are diverse and inclusive, ensuring all voices are heard</a:t>
            </a:r>
          </a:p>
        </p:txBody>
      </p:sp>
      <p:sp>
        <p:nvSpPr>
          <p:cNvPr id="23" name="Rectangle 22"/>
          <p:cNvSpPr/>
          <p:nvPr/>
        </p:nvSpPr>
        <p:spPr>
          <a:xfrm>
            <a:off x="1474360" y="9025491"/>
            <a:ext cx="17156967" cy="498470"/>
          </a:xfrm>
          <a:prstGeom prst="rect">
            <a:avLst/>
          </a:prstGeom>
        </p:spPr>
        <p:txBody>
          <a:bodyPr wrap="square">
            <a:spAutoFit/>
          </a:bodyPr>
          <a:lstStyle/>
          <a:p>
            <a:pPr algn="ctr" defTabSz="1507937">
              <a:spcAft>
                <a:spcPts val="1979"/>
              </a:spcAft>
              <a:defRPr/>
            </a:pPr>
            <a:r>
              <a:rPr lang="en-GB" sz="2639" b="1" dirty="0">
                <a:solidFill>
                  <a:srgbClr val="00BC62"/>
                </a:solidFill>
                <a:latin typeface="Calibri" panose="020F0502020204030204"/>
              </a:rPr>
              <a:t>The health board is a resilient, financially sustainable and responsible organisation</a:t>
            </a:r>
          </a:p>
        </p:txBody>
      </p:sp>
      <p:sp>
        <p:nvSpPr>
          <p:cNvPr id="24" name="TextBox 23"/>
          <p:cNvSpPr txBox="1"/>
          <p:nvPr/>
        </p:nvSpPr>
        <p:spPr>
          <a:xfrm>
            <a:off x="2208838" y="9485691"/>
            <a:ext cx="8472278"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financially balanced and able to invest in service transformation and change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Decisions are made balancing short-term improvements and long-term impacts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Resources are used efficiently and proportionately, reducing waste and variation</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environmental impact of health care delivery in Swansea Bay is minimised</a:t>
            </a:r>
          </a:p>
        </p:txBody>
      </p:sp>
      <p:sp>
        <p:nvSpPr>
          <p:cNvPr id="25" name="Rectangle 24"/>
          <p:cNvSpPr/>
          <p:nvPr/>
        </p:nvSpPr>
        <p:spPr>
          <a:xfrm>
            <a:off x="10571865" y="9470375"/>
            <a:ext cx="8542680"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invests in and works with others locally and responsibly, using our assets to positively contribute to the community</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Citizen stakeholders are meaningfully involved and engaged in decision 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has the capacity to effectively plan for and respond to incident and emergencies</a:t>
            </a:r>
          </a:p>
        </p:txBody>
      </p:sp>
      <p:sp>
        <p:nvSpPr>
          <p:cNvPr id="26" name="Slide Number Placeholder 2"/>
          <p:cNvSpPr>
            <a:spLocks noGrp="1"/>
          </p:cNvSpPr>
          <p:nvPr>
            <p:ph type="sldNum" sz="quarter" idx="12"/>
          </p:nvPr>
        </p:nvSpPr>
        <p:spPr>
          <a:xfrm>
            <a:off x="15254881" y="10530377"/>
            <a:ext cx="4523740" cy="602118"/>
          </a:xfrm>
        </p:spPr>
        <p:txBody>
          <a:bodyPr/>
          <a:lstStyle/>
          <a:p>
            <a:pPr defTabSz="1507937">
              <a:defRPr/>
            </a:pPr>
            <a:fld id="{2FC4BBEA-D2AF-4620-ADEB-12EADF4A9185}" type="slidenum">
              <a:rPr lang="en-GB">
                <a:solidFill>
                  <a:prstClr val="white">
                    <a:lumMod val="75000"/>
                  </a:prstClr>
                </a:solidFill>
                <a:latin typeface="Calibri" panose="020F0502020204030204"/>
              </a:rPr>
              <a:pPr defTabSz="1507937">
                <a:defRPr/>
              </a:pPr>
              <a:t>7</a:t>
            </a:fld>
            <a:endParaRPr lang="en-GB" dirty="0">
              <a:solidFill>
                <a:prstClr val="white">
                  <a:lumMod val="75000"/>
                </a:prstClr>
              </a:solidFill>
              <a:latin typeface="Calibri" panose="020F0502020204030204"/>
            </a:endParaRPr>
          </a:p>
        </p:txBody>
      </p:sp>
      <p:pic>
        <p:nvPicPr>
          <p:cNvPr id="27" name="Picture 2" descr="Portrait of family having fun in the living room. Happy family spending time at home together."/>
          <p:cNvPicPr>
            <a:picLocks noChangeArrowheads="1"/>
          </p:cNvPicPr>
          <p:nvPr/>
        </p:nvPicPr>
        <p:blipFill rotWithShape="1">
          <a:blip r:embed="rId2" cstate="print">
            <a:extLst>
              <a:ext uri="{28A0092B-C50C-407E-A947-70E740481C1C}">
                <a14:useLocalDpi xmlns:a14="http://schemas.microsoft.com/office/drawing/2010/main" val="0"/>
              </a:ext>
            </a:extLst>
          </a:blip>
          <a:srcRect l="14193" t="9745" r="7861" b="6535"/>
          <a:stretch/>
        </p:blipFill>
        <p:spPr bwMode="auto">
          <a:xfrm>
            <a:off x="842746" y="1874768"/>
            <a:ext cx="1365433" cy="1365433"/>
          </a:xfrm>
          <a:prstGeom prst="ellipse">
            <a:avLst/>
          </a:prstGeom>
          <a:noFill/>
          <a:ln w="38100">
            <a:solidFill>
              <a:srgbClr val="D03737"/>
            </a:solidFill>
          </a:ln>
          <a:extLst>
            <a:ext uri="{909E8E84-426E-40DD-AFC4-6F175D3DCCD1}">
              <a14:hiddenFill xmlns:a14="http://schemas.microsoft.com/office/drawing/2010/main">
                <a:solidFill>
                  <a:srgbClr val="FFFFFF"/>
                </a:solidFill>
              </a14:hiddenFill>
            </a:ext>
          </a:extLst>
        </p:spPr>
      </p:pic>
      <p:pic>
        <p:nvPicPr>
          <p:cNvPr id="28" name="Picture 27"/>
          <p:cNvPicPr>
            <a:picLocks/>
          </p:cNvPicPr>
          <p:nvPr/>
        </p:nvPicPr>
        <p:blipFill rotWithShape="1">
          <a:blip r:embed="rId3"/>
          <a:srcRect l="19516"/>
          <a:stretch/>
        </p:blipFill>
        <p:spPr>
          <a:xfrm>
            <a:off x="842746" y="5619556"/>
            <a:ext cx="1365433" cy="1365433"/>
          </a:xfrm>
          <a:prstGeom prst="ellipse">
            <a:avLst/>
          </a:prstGeom>
          <a:ln w="38100">
            <a:solidFill>
              <a:srgbClr val="9E4ECA"/>
            </a:solidFill>
          </a:ln>
        </p:spPr>
      </p:pic>
      <p:sp>
        <p:nvSpPr>
          <p:cNvPr id="29" name="AutoShape 5" descr="Surgery"/>
          <p:cNvSpPr>
            <a:spLocks noChangeArrowheads="1"/>
          </p:cNvSpPr>
          <p:nvPr/>
        </p:nvSpPr>
        <p:spPr bwMode="auto">
          <a:xfrm>
            <a:off x="792284" y="3766760"/>
            <a:ext cx="1466357" cy="1466357"/>
          </a:xfrm>
          <a:prstGeom prst="ellipse">
            <a:avLst/>
          </a:prstGeom>
          <a:blipFill dpi="0" rotWithShape="0">
            <a:blip r:embed="rId4"/>
            <a:srcRect/>
            <a:stretch>
              <a:fillRect/>
            </a:stretch>
          </a:blipFill>
          <a:ln w="38100" algn="ctr">
            <a:solidFill>
              <a:srgbClr val="7EB0DE"/>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pic>
        <p:nvPicPr>
          <p:cNvPr id="30" name="Picture 9" descr="person using MacBook Pro"/>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2746" y="9542011"/>
            <a:ext cx="1365433" cy="1365433"/>
          </a:xfrm>
          <a:prstGeom prst="ellipse">
            <a:avLst/>
          </a:prstGeom>
          <a:noFill/>
          <a:ln w="38100">
            <a:solidFill>
              <a:srgbClr val="00BC62"/>
            </a:solidFill>
          </a:ln>
          <a:extLst>
            <a:ext uri="{909E8E84-426E-40DD-AFC4-6F175D3DCCD1}">
              <a14:hiddenFill xmlns:a14="http://schemas.microsoft.com/office/drawing/2010/main">
                <a:solidFill>
                  <a:srgbClr val="FFFFFF"/>
                </a:solidFill>
              </a14:hiddenFill>
            </a:ext>
          </a:extLst>
        </p:spPr>
      </p:pic>
      <p:sp>
        <p:nvSpPr>
          <p:cNvPr id="31" name="AutoShape 3" descr="Community Nurse"/>
          <p:cNvSpPr>
            <a:spLocks noChangeArrowheads="1"/>
          </p:cNvSpPr>
          <p:nvPr/>
        </p:nvSpPr>
        <p:spPr bwMode="auto">
          <a:xfrm>
            <a:off x="792284" y="7577822"/>
            <a:ext cx="1466357" cy="1466357"/>
          </a:xfrm>
          <a:prstGeom prst="ellipse">
            <a:avLst/>
          </a:prstGeom>
          <a:blipFill dpi="0" rotWithShape="0">
            <a:blip r:embed="rId6"/>
            <a:srcRect/>
            <a:stretch>
              <a:fillRect/>
            </a:stretch>
          </a:blipFill>
          <a:ln w="38100" algn="ctr">
            <a:solidFill>
              <a:srgbClr val="FFD55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spTree>
    <p:extLst>
      <p:ext uri="{BB962C8B-B14F-4D97-AF65-F5344CB8AC3E}">
        <p14:creationId xmlns:p14="http://schemas.microsoft.com/office/powerpoint/2010/main" val="813535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2CB3C8-16F8-E2E9-1B78-F4E6E6EF7E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4DAD07E-62F8-33EE-523D-C152AAF91F2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7B97C78-E07C-7F7D-5440-9808E97C558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8</a:t>
            </a:fld>
            <a:endParaRPr lang="en-GB"/>
          </a:p>
        </p:txBody>
      </p:sp>
      <p:sp>
        <p:nvSpPr>
          <p:cNvPr id="3" name="TextBox 2">
            <a:extLst>
              <a:ext uri="{FF2B5EF4-FFF2-40B4-BE49-F238E27FC236}">
                <a16:creationId xmlns:a16="http://schemas.microsoft.com/office/drawing/2014/main" id="{748658C9-A574-ABB2-5129-A89CCE76CDED}"/>
              </a:ext>
            </a:extLst>
          </p:cNvPr>
          <p:cNvSpPr txBox="1"/>
          <p:nvPr/>
        </p:nvSpPr>
        <p:spPr>
          <a:xfrm>
            <a:off x="0" y="-14068"/>
            <a:ext cx="20105688" cy="584775"/>
          </a:xfrm>
          <a:prstGeom prst="rect">
            <a:avLst/>
          </a:prstGeom>
          <a:solidFill>
            <a:srgbClr val="C00000"/>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People of Swansea Bay live healthier, equitable and more equal and prosperous lives    </a:t>
            </a:r>
          </a:p>
        </p:txBody>
      </p:sp>
      <p:graphicFrame>
        <p:nvGraphicFramePr>
          <p:cNvPr id="5" name="Table 4">
            <a:extLst>
              <a:ext uri="{FF2B5EF4-FFF2-40B4-BE49-F238E27FC236}">
                <a16:creationId xmlns:a16="http://schemas.microsoft.com/office/drawing/2014/main" id="{A0A1A59E-3D10-53A1-FEC3-D90C4853C3D5}"/>
              </a:ext>
            </a:extLst>
          </p:cNvPr>
          <p:cNvGraphicFramePr>
            <a:graphicFrameLocks noGrp="1"/>
          </p:cNvGraphicFramePr>
          <p:nvPr>
            <p:extLst>
              <p:ext uri="{D42A27DB-BD31-4B8C-83A1-F6EECF244321}">
                <p14:modId xmlns:p14="http://schemas.microsoft.com/office/powerpoint/2010/main" val="569678799"/>
              </p:ext>
            </p:extLst>
          </p:nvPr>
        </p:nvGraphicFramePr>
        <p:xfrm>
          <a:off x="604044" y="2347870"/>
          <a:ext cx="18897600" cy="7351752"/>
        </p:xfrm>
        <a:graphic>
          <a:graphicData uri="http://schemas.openxmlformats.org/drawingml/2006/table">
            <a:tbl>
              <a:tblPr>
                <a:tableStyleId>{5C22544A-7EE6-4342-B048-85BDC9FD1C3A}</a:tableStyleId>
              </a:tblPr>
              <a:tblGrid>
                <a:gridCol w="14017938">
                  <a:extLst>
                    <a:ext uri="{9D8B030D-6E8A-4147-A177-3AD203B41FA5}">
                      <a16:colId xmlns:a16="http://schemas.microsoft.com/office/drawing/2014/main" val="498750781"/>
                    </a:ext>
                  </a:extLst>
                </a:gridCol>
                <a:gridCol w="2572913">
                  <a:extLst>
                    <a:ext uri="{9D8B030D-6E8A-4147-A177-3AD203B41FA5}">
                      <a16:colId xmlns:a16="http://schemas.microsoft.com/office/drawing/2014/main" val="445886187"/>
                    </a:ext>
                  </a:extLst>
                </a:gridCol>
                <a:gridCol w="2306749">
                  <a:extLst>
                    <a:ext uri="{9D8B030D-6E8A-4147-A177-3AD203B41FA5}">
                      <a16:colId xmlns:a16="http://schemas.microsoft.com/office/drawing/2014/main" val="1408094447"/>
                    </a:ext>
                  </a:extLst>
                </a:gridCol>
              </a:tblGrid>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Childhood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Sep-25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121596945"/>
                  </a:ext>
                </a:extLst>
              </a:tr>
              <a:tr h="625070">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who are up to date with the scheduled vaccinations by age 5 (‘4 in 1’ preschool booster, the Hib/</a:t>
                      </a:r>
                      <a:r>
                        <a:rPr lang="en-GB" sz="2000" u="none" strike="noStrike" dirty="0" err="1">
                          <a:solidFill>
                            <a:schemeClr val="tx1"/>
                          </a:solidFill>
                          <a:effectLst/>
                          <a:latin typeface="Verdana" panose="020B0604030504040204" pitchFamily="34" charset="0"/>
                          <a:ea typeface="Verdana" panose="020B0604030504040204" pitchFamily="34" charset="0"/>
                        </a:rPr>
                        <a:t>MenC</a:t>
                      </a:r>
                      <a:r>
                        <a:rPr lang="en-GB" sz="2000" u="none" strike="noStrike" dirty="0">
                          <a:solidFill>
                            <a:schemeClr val="tx1"/>
                          </a:solidFill>
                          <a:effectLst/>
                          <a:latin typeface="Verdana" panose="020B0604030504040204" pitchFamily="34" charset="0"/>
                          <a:ea typeface="Verdana" panose="020B0604030504040204" pitchFamily="34" charset="0"/>
                        </a:rPr>
                        <a:t> booster and the second MMR dose)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90.2%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receiving the Human Papillomavirus (HPV) vaccination by the age of 15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84.2%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Influenza &amp; Covid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9342944"/>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influenza vaccine in adults 65 years and over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r>
                        <a:rPr lang="en-GB" sz="2000" u="none" strike="noStrike" dirty="0">
                          <a:solidFill>
                            <a:schemeClr val="accent2"/>
                          </a:solidFill>
                          <a:effectLst/>
                          <a:latin typeface="Verdana" panose="020B0604030504040204" pitchFamily="34" charset="0"/>
                          <a:ea typeface="Verdana" panose="020B0604030504040204" pitchFamily="34" charset="0"/>
                        </a:rPr>
                        <a:t>67.6% (25/26)</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COVID-19 vaccination for all those eligible</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51.9% (Nov-25) </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Smoking Cessation</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1336488"/>
                  </a:ext>
                </a:extLst>
              </a:tr>
              <a:tr h="516475">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5% Annual target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81834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 who are CO-validated as quit at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40% annual 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N/A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950311696"/>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Screening</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5954677"/>
                  </a:ext>
                </a:extLst>
              </a:tr>
              <a:tr h="636010">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patients offered an index colonoscopy procedure within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rowSpan="3">
                  <a:txBody>
                    <a:bodyPr/>
                    <a:lstStyle/>
                    <a:p>
                      <a:pPr algn="ctr" fontAlgn="b"/>
                      <a:r>
                        <a:rPr lang="en-GB" sz="1400" i="1" u="none" strike="noStrike" dirty="0">
                          <a:effectLst/>
                          <a:latin typeface="Verdana" panose="020B0604030504040204" pitchFamily="34" charset="0"/>
                          <a:ea typeface="Verdana" panose="020B0604030504040204" pitchFamily="34" charset="0"/>
                        </a:rPr>
                        <a:t>Please note: PHW data is currently not available for the measures outlined in the Performance Framework </a:t>
                      </a:r>
                      <a:endParaRPr lang="en-GB" sz="1400" b="0" i="1" u="none" strike="noStrike" dirty="0">
                        <a:solidFill>
                          <a:srgbClr val="000000"/>
                        </a:solidFill>
                        <a:effectLst/>
                        <a:latin typeface="Verdana" panose="020B0604030504040204" pitchFamily="34" charset="0"/>
                        <a:ea typeface="Verdana" panose="020B0604030504040204" pitchFamily="34" charset="0"/>
                      </a:endParaRPr>
                    </a:p>
                    <a:p>
                      <a:pPr algn="ctr" fontAlgn="b"/>
                      <a:r>
                        <a:rPr lang="en-GB" sz="1400" u="none" strike="noStrike" dirty="0">
                          <a:effectLst/>
                          <a:latin typeface="Verdana" panose="020B0604030504040204" pitchFamily="34" charset="0"/>
                          <a:ea typeface="Verdana" panose="020B0604030504040204" pitchFamily="34" charset="0"/>
                        </a:rPr>
                        <a:t> </a:t>
                      </a:r>
                      <a:endParaRPr lang="en-GB" sz="1400" b="0" i="0" u="none" strike="noStrike" dirty="0">
                        <a:solidFill>
                          <a:srgbClr val="000000"/>
                        </a:solidFill>
                        <a:effectLst/>
                        <a:latin typeface="Verdana" panose="020B0604030504040204" pitchFamily="34" charset="0"/>
                        <a:ea typeface="Verdana" panose="020B0604030504040204" pitchFamily="34" charset="0"/>
                      </a:endParaRPr>
                    </a:p>
                    <a:p>
                      <a:pPr algn="ctr" fontAlgn="b"/>
                      <a:r>
                        <a:rPr lang="en-GB" sz="1400" u="none" strike="noStrike" dirty="0">
                          <a:effectLst/>
                          <a:latin typeface="Verdana" panose="020B0604030504040204" pitchFamily="34" charset="0"/>
                          <a:ea typeface="Verdana" panose="020B0604030504040204" pitchFamily="34" charset="0"/>
                        </a:rPr>
                        <a:t> </a:t>
                      </a:r>
                      <a:endParaRPr lang="en-GB" sz="14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60363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well babies entering the new-born hearing screening programme within 4 weeks</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050" u="none" strike="noStrike" dirty="0">
                          <a:effectLst/>
                          <a:latin typeface="Verdana" panose="020B0604030504040204" pitchFamily="34" charset="0"/>
                          <a:ea typeface="Verdana" panose="020B0604030504040204" pitchFamily="34" charset="0"/>
                        </a:rPr>
                        <a:t> </a:t>
                      </a:r>
                      <a:r>
                        <a:rPr lang="en-GB" sz="1050" u="none" strike="noStrike" kern="1200" dirty="0">
                          <a:solidFill>
                            <a:schemeClr val="dk1"/>
                          </a:solidFill>
                          <a:effectLst/>
                          <a:latin typeface="Verdana" panose="020B0604030504040204" pitchFamily="34" charset="0"/>
                          <a:ea typeface="Verdana" panose="020B0604030504040204" pitchFamily="34" charset="0"/>
                          <a:cs typeface="+mn-cs"/>
                        </a:rPr>
                        <a:t> </a:t>
                      </a: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90%</a:t>
                      </a:r>
                    </a:p>
                    <a:p>
                      <a:pPr algn="l"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vMerge="1">
                  <a:txBody>
                    <a:bodyPr/>
                    <a:lstStyle/>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315756">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eligible new-born babies who have a conclusive bloodspot screening result by day 17 of life</a:t>
                      </a:r>
                    </a:p>
                    <a:p>
                      <a:pPr marL="0" algn="l" defTabSz="1507937" rtl="0" eaLnBrk="1" fontAlgn="b" latinLnBrk="0" hangingPunct="1"/>
                      <a:endParaRPr lang="en-GB" sz="200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vMerge="1">
                  <a:txBody>
                    <a:bodyPr/>
                    <a:lstStyle/>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bl>
          </a:graphicData>
        </a:graphic>
      </p:graphicFrame>
      <p:pic>
        <p:nvPicPr>
          <p:cNvPr id="22" name="Picture 21">
            <a:extLst>
              <a:ext uri="{FF2B5EF4-FFF2-40B4-BE49-F238E27FC236}">
                <a16:creationId xmlns:a16="http://schemas.microsoft.com/office/drawing/2014/main" id="{A67C91B9-1BD4-8E65-E57A-C190BE0B024C}"/>
              </a:ext>
            </a:extLst>
          </p:cNvPr>
          <p:cNvPicPr>
            <a:picLocks noChangeAspect="1"/>
          </p:cNvPicPr>
          <p:nvPr/>
        </p:nvPicPr>
        <p:blipFill>
          <a:blip r:embed="rId2"/>
          <a:stretch>
            <a:fillRect/>
          </a:stretch>
        </p:blipFill>
        <p:spPr>
          <a:xfrm>
            <a:off x="3630284" y="777875"/>
            <a:ext cx="12845120" cy="1371599"/>
          </a:xfrm>
          <a:prstGeom prst="rect">
            <a:avLst/>
          </a:prstGeom>
        </p:spPr>
      </p:pic>
      <p:sp>
        <p:nvSpPr>
          <p:cNvPr id="6" name="Oval 5">
            <a:extLst>
              <a:ext uri="{FF2B5EF4-FFF2-40B4-BE49-F238E27FC236}">
                <a16:creationId xmlns:a16="http://schemas.microsoft.com/office/drawing/2014/main" id="{E1FEEBA6-765C-A502-7AAA-C33D5593B8EF}"/>
              </a:ext>
            </a:extLst>
          </p:cNvPr>
          <p:cNvSpPr/>
          <p:nvPr/>
        </p:nvSpPr>
        <p:spPr>
          <a:xfrm>
            <a:off x="13862844" y="2835275"/>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7" name="Oval 6">
            <a:extLst>
              <a:ext uri="{FF2B5EF4-FFF2-40B4-BE49-F238E27FC236}">
                <a16:creationId xmlns:a16="http://schemas.microsoft.com/office/drawing/2014/main" id="{94093089-01A2-0FCD-9C77-708DFE5AFD44}"/>
              </a:ext>
            </a:extLst>
          </p:cNvPr>
          <p:cNvSpPr/>
          <p:nvPr/>
        </p:nvSpPr>
        <p:spPr>
          <a:xfrm>
            <a:off x="13862844" y="4947583"/>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8" name="Oval 7">
            <a:extLst>
              <a:ext uri="{FF2B5EF4-FFF2-40B4-BE49-F238E27FC236}">
                <a16:creationId xmlns:a16="http://schemas.microsoft.com/office/drawing/2014/main" id="{EE7B342C-5DE0-5079-DE66-86C016F80ACA}"/>
              </a:ext>
            </a:extLst>
          </p:cNvPr>
          <p:cNvSpPr/>
          <p:nvPr/>
        </p:nvSpPr>
        <p:spPr>
          <a:xfrm>
            <a:off x="13862844" y="343146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9" name="Oval 8">
            <a:extLst>
              <a:ext uri="{FF2B5EF4-FFF2-40B4-BE49-F238E27FC236}">
                <a16:creationId xmlns:a16="http://schemas.microsoft.com/office/drawing/2014/main" id="{F71D16E9-54C3-3EC8-C7CC-449AE3F94707}"/>
              </a:ext>
            </a:extLst>
          </p:cNvPr>
          <p:cNvSpPr/>
          <p:nvPr/>
        </p:nvSpPr>
        <p:spPr>
          <a:xfrm>
            <a:off x="13862844" y="436280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pic>
        <p:nvPicPr>
          <p:cNvPr id="10" name="Picture 9">
            <a:extLst>
              <a:ext uri="{FF2B5EF4-FFF2-40B4-BE49-F238E27FC236}">
                <a16:creationId xmlns:a16="http://schemas.microsoft.com/office/drawing/2014/main" id="{D779DF55-C9FC-B2D3-0072-9703502E03EE}"/>
              </a:ext>
            </a:extLst>
          </p:cNvPr>
          <p:cNvPicPr>
            <a:picLocks noChangeAspect="1"/>
          </p:cNvPicPr>
          <p:nvPr/>
        </p:nvPicPr>
        <p:blipFill>
          <a:blip r:embed="rId3"/>
          <a:stretch>
            <a:fillRect/>
          </a:stretch>
        </p:blipFill>
        <p:spPr>
          <a:xfrm>
            <a:off x="3422518" y="9810858"/>
            <a:ext cx="13260651" cy="1066949"/>
          </a:xfrm>
          <a:prstGeom prst="rect">
            <a:avLst/>
          </a:prstGeom>
        </p:spPr>
      </p:pic>
    </p:spTree>
    <p:extLst>
      <p:ext uri="{BB962C8B-B14F-4D97-AF65-F5344CB8AC3E}">
        <p14:creationId xmlns:p14="http://schemas.microsoft.com/office/powerpoint/2010/main" val="2862944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2E8AC-C86B-B969-3BC1-CDA6794B9DA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AB82678-138B-A5EF-2982-F3B226F72B8D}"/>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439FA30B-E1FB-92A9-FFC0-8EA3D96A0D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9</a:t>
            </a:fld>
            <a:endParaRPr lang="en-GB"/>
          </a:p>
        </p:txBody>
      </p:sp>
      <p:sp>
        <p:nvSpPr>
          <p:cNvPr id="3" name="TextBox 2">
            <a:extLst>
              <a:ext uri="{FF2B5EF4-FFF2-40B4-BE49-F238E27FC236}">
                <a16:creationId xmlns:a16="http://schemas.microsoft.com/office/drawing/2014/main" id="{B918053E-9D1C-8ED0-E706-2381DAA48824}"/>
              </a:ext>
            </a:extLst>
          </p:cNvPr>
          <p:cNvSpPr txBox="1"/>
          <p:nvPr/>
        </p:nvSpPr>
        <p:spPr>
          <a:xfrm>
            <a:off x="0" y="-14068"/>
            <a:ext cx="20105688" cy="646331"/>
          </a:xfrm>
          <a:prstGeom prst="rect">
            <a:avLst/>
          </a:prstGeom>
          <a:solidFill>
            <a:srgbClr val="C00000"/>
          </a:solidFill>
        </p:spPr>
        <p:txBody>
          <a:bodyPr wrap="square" rtlCol="0">
            <a:spAutoFit/>
          </a:bodyPr>
          <a:lstStyle/>
          <a:p>
            <a:pPr algn="ctr" defTabSz="1507937">
              <a:spcAft>
                <a:spcPts val="1979"/>
              </a:spcAft>
              <a:defRPr/>
            </a:pPr>
            <a:r>
              <a:rPr lang="en-GB" sz="3600" b="1" dirty="0">
                <a:solidFill>
                  <a:schemeClr val="bg1"/>
                </a:solidFill>
                <a:latin typeface="Calibri" panose="020F0502020204030204"/>
              </a:rPr>
              <a:t>Immunisations</a:t>
            </a:r>
            <a:r>
              <a:rPr lang="en-GB" sz="3200" b="1" dirty="0">
                <a:solidFill>
                  <a:schemeClr val="bg1"/>
                </a:solidFill>
                <a:latin typeface="Calibri" panose="020F0502020204030204"/>
              </a:rPr>
              <a:t> </a:t>
            </a:r>
          </a:p>
        </p:txBody>
      </p:sp>
      <p:sp>
        <p:nvSpPr>
          <p:cNvPr id="11" name="TextBox 10">
            <a:extLst>
              <a:ext uri="{FF2B5EF4-FFF2-40B4-BE49-F238E27FC236}">
                <a16:creationId xmlns:a16="http://schemas.microsoft.com/office/drawing/2014/main" id="{AFDE3509-4A4A-DA72-3A34-B39CF530C13B}"/>
              </a:ext>
            </a:extLst>
          </p:cNvPr>
          <p:cNvSpPr txBox="1"/>
          <p:nvPr/>
        </p:nvSpPr>
        <p:spPr>
          <a:xfrm>
            <a:off x="21658" y="9617076"/>
            <a:ext cx="20105688" cy="1200329"/>
          </a:xfrm>
          <a:prstGeom prst="rect">
            <a:avLst/>
          </a:prstGeom>
          <a:noFill/>
        </p:spPr>
        <p:txBody>
          <a:bodyPr wrap="square" rtlCol="0">
            <a:spAutoFit/>
          </a:bodyPr>
          <a:lstStyle/>
          <a:p>
            <a:r>
              <a:rPr lang="en-GB" sz="2400" b="1" dirty="0">
                <a:solidFill>
                  <a:srgbClr val="C00000"/>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Performance against the immunisation targets is reported in arrears on a quarterly basis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Updated targets have been set for the new financial year which can be seen on the graphs above</a:t>
            </a:r>
          </a:p>
        </p:txBody>
      </p:sp>
      <p:cxnSp>
        <p:nvCxnSpPr>
          <p:cNvPr id="23" name="Straight Connector 22">
            <a:extLst>
              <a:ext uri="{FF2B5EF4-FFF2-40B4-BE49-F238E27FC236}">
                <a16:creationId xmlns:a16="http://schemas.microsoft.com/office/drawing/2014/main" id="{F88CEB1D-CE94-9B2D-7BBD-BC3B7925D9E2}"/>
              </a:ext>
            </a:extLst>
          </p:cNvPr>
          <p:cNvCxnSpPr/>
          <p:nvPr/>
        </p:nvCxnSpPr>
        <p:spPr>
          <a:xfrm>
            <a:off x="0" y="9464675"/>
            <a:ext cx="20105688"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BC9CBB8D-3383-A11E-BAFA-25EE4993296E}"/>
              </a:ext>
            </a:extLst>
          </p:cNvPr>
          <p:cNvPicPr>
            <a:picLocks noChangeAspect="1"/>
          </p:cNvPicPr>
          <p:nvPr/>
        </p:nvPicPr>
        <p:blipFill>
          <a:blip r:embed="rId2"/>
          <a:stretch>
            <a:fillRect/>
          </a:stretch>
        </p:blipFill>
        <p:spPr>
          <a:xfrm>
            <a:off x="844836" y="932751"/>
            <a:ext cx="5510929" cy="3808559"/>
          </a:xfrm>
          <a:prstGeom prst="rect">
            <a:avLst/>
          </a:prstGeom>
        </p:spPr>
      </p:pic>
      <p:pic>
        <p:nvPicPr>
          <p:cNvPr id="19" name="Picture 18">
            <a:extLst>
              <a:ext uri="{FF2B5EF4-FFF2-40B4-BE49-F238E27FC236}">
                <a16:creationId xmlns:a16="http://schemas.microsoft.com/office/drawing/2014/main" id="{00559F47-6996-9907-133D-D002B449722D}"/>
              </a:ext>
            </a:extLst>
          </p:cNvPr>
          <p:cNvPicPr>
            <a:picLocks noChangeAspect="1"/>
          </p:cNvPicPr>
          <p:nvPr/>
        </p:nvPicPr>
        <p:blipFill>
          <a:blip r:embed="rId3"/>
          <a:stretch>
            <a:fillRect/>
          </a:stretch>
        </p:blipFill>
        <p:spPr>
          <a:xfrm>
            <a:off x="7192764" y="932750"/>
            <a:ext cx="5880369" cy="3808559"/>
          </a:xfrm>
          <a:prstGeom prst="rect">
            <a:avLst/>
          </a:prstGeom>
        </p:spPr>
      </p:pic>
      <p:pic>
        <p:nvPicPr>
          <p:cNvPr id="22" name="Picture 21">
            <a:extLst>
              <a:ext uri="{FF2B5EF4-FFF2-40B4-BE49-F238E27FC236}">
                <a16:creationId xmlns:a16="http://schemas.microsoft.com/office/drawing/2014/main" id="{6E846071-D607-983E-D963-C1C5776AF67E}"/>
              </a:ext>
            </a:extLst>
          </p:cNvPr>
          <p:cNvPicPr>
            <a:picLocks noChangeAspect="1"/>
          </p:cNvPicPr>
          <p:nvPr/>
        </p:nvPicPr>
        <p:blipFill>
          <a:blip r:embed="rId4"/>
          <a:stretch>
            <a:fillRect/>
          </a:stretch>
        </p:blipFill>
        <p:spPr>
          <a:xfrm>
            <a:off x="14091444" y="932750"/>
            <a:ext cx="5779007" cy="3734596"/>
          </a:xfrm>
          <a:prstGeom prst="rect">
            <a:avLst/>
          </a:prstGeom>
        </p:spPr>
      </p:pic>
      <p:pic>
        <p:nvPicPr>
          <p:cNvPr id="6" name="Picture 5">
            <a:extLst>
              <a:ext uri="{FF2B5EF4-FFF2-40B4-BE49-F238E27FC236}">
                <a16:creationId xmlns:a16="http://schemas.microsoft.com/office/drawing/2014/main" id="{4785CD1B-466D-7C4A-694E-5FD97C040BF5}"/>
              </a:ext>
            </a:extLst>
          </p:cNvPr>
          <p:cNvPicPr>
            <a:picLocks noChangeAspect="1"/>
          </p:cNvPicPr>
          <p:nvPr/>
        </p:nvPicPr>
        <p:blipFill>
          <a:blip r:embed="rId5"/>
          <a:stretch>
            <a:fillRect/>
          </a:stretch>
        </p:blipFill>
        <p:spPr>
          <a:xfrm>
            <a:off x="844836" y="5276950"/>
            <a:ext cx="5510929" cy="3609614"/>
          </a:xfrm>
          <a:prstGeom prst="rect">
            <a:avLst/>
          </a:prstGeom>
        </p:spPr>
      </p:pic>
      <p:pic>
        <p:nvPicPr>
          <p:cNvPr id="9" name="Picture 8">
            <a:extLst>
              <a:ext uri="{FF2B5EF4-FFF2-40B4-BE49-F238E27FC236}">
                <a16:creationId xmlns:a16="http://schemas.microsoft.com/office/drawing/2014/main" id="{2C9862E7-7732-4123-5FCC-81F6F2A0AA43}"/>
              </a:ext>
            </a:extLst>
          </p:cNvPr>
          <p:cNvPicPr>
            <a:picLocks noChangeAspect="1"/>
          </p:cNvPicPr>
          <p:nvPr/>
        </p:nvPicPr>
        <p:blipFill>
          <a:blip r:embed="rId6"/>
          <a:stretch>
            <a:fillRect/>
          </a:stretch>
        </p:blipFill>
        <p:spPr>
          <a:xfrm>
            <a:off x="7299635" y="5227004"/>
            <a:ext cx="5880369" cy="3659559"/>
          </a:xfrm>
          <a:prstGeom prst="rect">
            <a:avLst/>
          </a:prstGeom>
        </p:spPr>
      </p:pic>
      <p:pic>
        <p:nvPicPr>
          <p:cNvPr id="13" name="Picture 12">
            <a:extLst>
              <a:ext uri="{FF2B5EF4-FFF2-40B4-BE49-F238E27FC236}">
                <a16:creationId xmlns:a16="http://schemas.microsoft.com/office/drawing/2014/main" id="{28F783FC-1C2A-E81B-6F48-C02BB58ED1E4}"/>
              </a:ext>
            </a:extLst>
          </p:cNvPr>
          <p:cNvPicPr>
            <a:picLocks noChangeAspect="1"/>
          </p:cNvPicPr>
          <p:nvPr/>
        </p:nvPicPr>
        <p:blipFill>
          <a:blip r:embed="rId7"/>
          <a:stretch>
            <a:fillRect/>
          </a:stretch>
        </p:blipFill>
        <p:spPr>
          <a:xfrm>
            <a:off x="14320044" y="5227004"/>
            <a:ext cx="5550407" cy="3609613"/>
          </a:xfrm>
          <a:prstGeom prst="rect">
            <a:avLst/>
          </a:prstGeom>
        </p:spPr>
      </p:pic>
    </p:spTree>
    <p:extLst>
      <p:ext uri="{BB962C8B-B14F-4D97-AF65-F5344CB8AC3E}">
        <p14:creationId xmlns:p14="http://schemas.microsoft.com/office/powerpoint/2010/main" val="7400974"/>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3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2.xml><?xml version="1.0" encoding="utf-8"?>
<a:theme xmlns:a="http://schemas.openxmlformats.org/drawingml/2006/main" name="2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3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4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Custom Design">
  <a:themeElements>
    <a:clrScheme name="Executive_01">
      <a:dk1>
        <a:srgbClr val="325486"/>
      </a:dk1>
      <a:lt1>
        <a:sysClr val="window" lastClr="FFFFFF"/>
      </a:lt1>
      <a:dk2>
        <a:srgbClr val="44546A"/>
      </a:dk2>
      <a:lt2>
        <a:srgbClr val="E7E6E6"/>
      </a:lt2>
      <a:accent1>
        <a:srgbClr val="28B8CE"/>
      </a:accent1>
      <a:accent2>
        <a:srgbClr val="FAC403"/>
      </a:accent2>
      <a:accent3>
        <a:srgbClr val="E03882"/>
      </a:accent3>
      <a:accent4>
        <a:srgbClr val="4FBAAB"/>
      </a:accent4>
      <a:accent5>
        <a:srgbClr val="5B9BD5"/>
      </a:accent5>
      <a:accent6>
        <a:srgbClr val="70AD47"/>
      </a:accent6>
      <a:hlink>
        <a:srgbClr val="0563C1"/>
      </a:hlink>
      <a:folHlink>
        <a:srgbClr val="954F72"/>
      </a:folHlink>
    </a:clrScheme>
    <a:fontScheme name="Custom 1">
      <a:majorFont>
        <a:latin typeface="Verdana Pro SemiBold"/>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 Wales Executive template.potx" id="{45E48A4E-9554-4AE6-A6DC-07D2055DF8A0}" vid="{7CD0DD89-9F4B-43DF-8CF0-0770B47F736F}"/>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60b0568e-e574-4342-a9c0-c22c6fec6509">
      <Terms xmlns="http://schemas.microsoft.com/office/infopath/2007/PartnerControls"/>
    </lcf76f155ced4ddcb4097134ff3c332f>
    <TaxCatchAll xmlns="fdfaf355-f7ae-47f3-8f93-739a60756710" xsi:nil="true"/>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53AC40-0A0E-4F46-A609-E30D51CC4C15}">
  <ds:schemaRefs>
    <ds:schemaRef ds:uri="http://www.w3.org/XML/1998/namespace"/>
    <ds:schemaRef ds:uri="http://purl.org/dc/terms/"/>
    <ds:schemaRef ds:uri="81d0f8ba-7dd4-497d-b53e-2ae497223135"/>
    <ds:schemaRef ds:uri="6652e9e4-105f-4208-b9a1-5776dfccd132"/>
    <ds:schemaRef ds:uri="http://schemas.openxmlformats.org/package/2006/metadata/core-properties"/>
    <ds:schemaRef ds:uri="http://purl.org/dc/elements/1.1/"/>
    <ds:schemaRef ds:uri="http://purl.org/dc/dcmitype/"/>
    <ds:schemaRef ds:uri="http://schemas.microsoft.com/office/2006/documentManagement/types"/>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3.xml><?xml version="1.0" encoding="utf-8"?>
<ds:datastoreItem xmlns:ds="http://schemas.openxmlformats.org/officeDocument/2006/customXml" ds:itemID="{B4BB8D93-E04C-4ECD-89D7-853D13FF6A50}"/>
</file>

<file path=docProps/app.xml><?xml version="1.0" encoding="utf-8"?>
<Properties xmlns="http://schemas.openxmlformats.org/officeDocument/2006/extended-properties" xmlns:vt="http://schemas.openxmlformats.org/officeDocument/2006/docPropsVTypes">
  <Template/>
  <TotalTime>43502</TotalTime>
  <Words>9959</Words>
  <Application>Microsoft Office PowerPoint</Application>
  <PresentationFormat>Custom</PresentationFormat>
  <Paragraphs>1058</Paragraphs>
  <Slides>56</Slides>
  <Notes>21</Notes>
  <HiddenSlides>0</HiddenSlides>
  <MMClips>0</MMClips>
  <ScaleCrop>false</ScaleCrop>
  <HeadingPairs>
    <vt:vector size="6" baseType="variant">
      <vt:variant>
        <vt:lpstr>Fonts Used</vt:lpstr>
      </vt:variant>
      <vt:variant>
        <vt:i4>17</vt:i4>
      </vt:variant>
      <vt:variant>
        <vt:lpstr>Theme</vt:lpstr>
      </vt:variant>
      <vt:variant>
        <vt:i4>15</vt:i4>
      </vt:variant>
      <vt:variant>
        <vt:lpstr>Slide Titles</vt:lpstr>
      </vt:variant>
      <vt:variant>
        <vt:i4>56</vt:i4>
      </vt:variant>
    </vt:vector>
  </HeadingPairs>
  <TitlesOfParts>
    <vt:vector size="88" baseType="lpstr">
      <vt:lpstr>Aptos</vt:lpstr>
      <vt:lpstr>Aptos Black</vt:lpstr>
      <vt:lpstr>Aptos Display</vt:lpstr>
      <vt:lpstr>Aptos Narrow</vt:lpstr>
      <vt:lpstr>Arial</vt:lpstr>
      <vt:lpstr>Arial Black</vt:lpstr>
      <vt:lpstr>Arial,Sans-Serif</vt:lpstr>
      <vt:lpstr>Calibri</vt:lpstr>
      <vt:lpstr>Calibri Light</vt:lpstr>
      <vt:lpstr>Symbol</vt:lpstr>
      <vt:lpstr>Times New Roman</vt:lpstr>
      <vt:lpstr>Ubuntu Light</vt:lpstr>
      <vt:lpstr>Ubuntu Medium</vt:lpstr>
      <vt:lpstr>Verdana</vt:lpstr>
      <vt:lpstr>Verdana Pro SemiBold</vt:lpstr>
      <vt:lpstr>Verrdana</vt:lpstr>
      <vt:lpstr>Wingdings</vt:lpstr>
      <vt:lpstr>DARK TITLE BG</vt:lpstr>
      <vt:lpstr>WHITE TITLE BG</vt:lpstr>
      <vt:lpstr>DARK BG (PHOTO) TITLE</vt:lpstr>
      <vt:lpstr>WHITE BG (PHOTO) TITLE</vt:lpstr>
      <vt:lpstr>WHITE BG SLIDE</vt:lpstr>
      <vt:lpstr>ENDING SLIDE</vt:lpstr>
      <vt:lpstr>Office Theme</vt:lpstr>
      <vt:lpstr>1_Office Theme</vt:lpstr>
      <vt:lpstr>Custom Design</vt:lpstr>
      <vt:lpstr>1_WHITE TITLE BG</vt:lpstr>
      <vt:lpstr>3_Office Theme</vt:lpstr>
      <vt:lpstr>2_WHITE TITLE BG</vt:lpstr>
      <vt:lpstr>4_Office Theme</vt:lpstr>
      <vt:lpstr>3_WHITE TITLE BG</vt:lpstr>
      <vt:lpstr>4_WHITE TITLE BG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Meghann Protheroe (Swansea Bay UHB - Performance)</cp:lastModifiedBy>
  <cp:revision>186</cp:revision>
  <dcterms:created xsi:type="dcterms:W3CDTF">2023-11-15T10:54:55Z</dcterms:created>
  <dcterms:modified xsi:type="dcterms:W3CDTF">2026-01-28T15:04:46Z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