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revisionInfo.xml" ContentType="application/vnd.ms-powerpoint.revisioninfo+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2"/>
  </p:notesMasterIdLst>
  <p:sldIdLst>
    <p:sldId id="257" r:id="rId5"/>
    <p:sldId id="263" r:id="rId6"/>
    <p:sldId id="267" r:id="rId7"/>
    <p:sldId id="259" r:id="rId8"/>
    <p:sldId id="266" r:id="rId9"/>
    <p:sldId id="265" r:id="rId10"/>
    <p:sldId id="264"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8A8C"/>
    <a:srgbClr val="6E609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C9771C7-CB19-4985-9185-2B2FDDC9501D}" v="12" dt="2024-03-08T14:10:20.828"/>
    <p1510:client id="{DBAD1311-6140-4C70-8A7E-3AF3BBF1D4E8}" v="19" dt="2024-03-08T14:42:56.436"/>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9" d="100"/>
          <a:sy n="79" d="100"/>
        </p:scale>
        <p:origin x="96" y="51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presProps" Target="presProps.xml"/><Relationship Id="rId18" Type="http://schemas.microsoft.com/office/2015/10/relationships/revisionInfo" Target="revisionInfo.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notesMaster" Target="notesMasters/notesMaster1.xml"/><Relationship Id="rId17"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theme" Target="theme/theme1.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amantha Scott (Swansea Bay UHB - Quality, Safety &amp; Improvement)" userId="d193b5b4-1228-42f3-9f6d-69cc985ea5a3" providerId="ADAL" clId="{DBAD1311-6140-4C70-8A7E-3AF3BBF1D4E8}"/>
    <pc:docChg chg="undo custSel modSld">
      <pc:chgData name="Samantha Scott (Swansea Bay UHB - Quality, Safety &amp; Improvement)" userId="d193b5b4-1228-42f3-9f6d-69cc985ea5a3" providerId="ADAL" clId="{DBAD1311-6140-4C70-8A7E-3AF3BBF1D4E8}" dt="2024-03-08T14:42:56.436" v="24" actId="14100"/>
      <pc:docMkLst>
        <pc:docMk/>
      </pc:docMkLst>
      <pc:sldChg chg="addSp delSp modSp mod">
        <pc:chgData name="Samantha Scott (Swansea Bay UHB - Quality, Safety &amp; Improvement)" userId="d193b5b4-1228-42f3-9f6d-69cc985ea5a3" providerId="ADAL" clId="{DBAD1311-6140-4C70-8A7E-3AF3BBF1D4E8}" dt="2024-03-08T14:35:50.986" v="13" actId="14100"/>
        <pc:sldMkLst>
          <pc:docMk/>
          <pc:sldMk cId="351628508" sldId="264"/>
        </pc:sldMkLst>
        <pc:picChg chg="add mod">
          <ac:chgData name="Samantha Scott (Swansea Bay UHB - Quality, Safety &amp; Improvement)" userId="d193b5b4-1228-42f3-9f6d-69cc985ea5a3" providerId="ADAL" clId="{DBAD1311-6140-4C70-8A7E-3AF3BBF1D4E8}" dt="2024-03-08T14:24:03.695" v="6" actId="14100"/>
          <ac:picMkLst>
            <pc:docMk/>
            <pc:sldMk cId="351628508" sldId="264"/>
            <ac:picMk id="4" creationId="{F761B666-CEC0-F23B-77CC-2B59CF2819FE}"/>
          </ac:picMkLst>
        </pc:picChg>
        <pc:picChg chg="del">
          <ac:chgData name="Samantha Scott (Swansea Bay UHB - Quality, Safety &amp; Improvement)" userId="d193b5b4-1228-42f3-9f6d-69cc985ea5a3" providerId="ADAL" clId="{DBAD1311-6140-4C70-8A7E-3AF3BBF1D4E8}" dt="2024-03-08T14:35:35.151" v="9" actId="478"/>
          <ac:picMkLst>
            <pc:docMk/>
            <pc:sldMk cId="351628508" sldId="264"/>
            <ac:picMk id="5" creationId="{71FB5B85-F155-40E6-7AF6-A0E363BC8DC1}"/>
          </ac:picMkLst>
        </pc:picChg>
        <pc:picChg chg="add mod">
          <ac:chgData name="Samantha Scott (Swansea Bay UHB - Quality, Safety &amp; Improvement)" userId="d193b5b4-1228-42f3-9f6d-69cc985ea5a3" providerId="ADAL" clId="{DBAD1311-6140-4C70-8A7E-3AF3BBF1D4E8}" dt="2024-03-08T14:35:50.986" v="13" actId="14100"/>
          <ac:picMkLst>
            <pc:docMk/>
            <pc:sldMk cId="351628508" sldId="264"/>
            <ac:picMk id="8" creationId="{3642BC83-281A-8115-1350-02D0C97AA364}"/>
          </ac:picMkLst>
        </pc:picChg>
        <pc:picChg chg="del">
          <ac:chgData name="Samantha Scott (Swansea Bay UHB - Quality, Safety &amp; Improvement)" userId="d193b5b4-1228-42f3-9f6d-69cc985ea5a3" providerId="ADAL" clId="{DBAD1311-6140-4C70-8A7E-3AF3BBF1D4E8}" dt="2024-03-08T14:23:40.133" v="0" actId="478"/>
          <ac:picMkLst>
            <pc:docMk/>
            <pc:sldMk cId="351628508" sldId="264"/>
            <ac:picMk id="13" creationId="{D82FE430-1BB1-2909-16D0-F60E0D27CC57}"/>
          </ac:picMkLst>
        </pc:picChg>
      </pc:sldChg>
      <pc:sldChg chg="addSp delSp modSp mod">
        <pc:chgData name="Samantha Scott (Swansea Bay UHB - Quality, Safety &amp; Improvement)" userId="d193b5b4-1228-42f3-9f6d-69cc985ea5a3" providerId="ADAL" clId="{DBAD1311-6140-4C70-8A7E-3AF3BBF1D4E8}" dt="2024-03-08T14:42:56.436" v="24" actId="14100"/>
        <pc:sldMkLst>
          <pc:docMk/>
          <pc:sldMk cId="576849138" sldId="265"/>
        </pc:sldMkLst>
        <pc:picChg chg="add mod">
          <ac:chgData name="Samantha Scott (Swansea Bay UHB - Quality, Safety &amp; Improvement)" userId="d193b5b4-1228-42f3-9f6d-69cc985ea5a3" providerId="ADAL" clId="{DBAD1311-6140-4C70-8A7E-3AF3BBF1D4E8}" dt="2024-03-08T14:42:56.436" v="24" actId="14100"/>
          <ac:picMkLst>
            <pc:docMk/>
            <pc:sldMk cId="576849138" sldId="265"/>
            <ac:picMk id="4" creationId="{A97082BE-2386-3098-1706-C893C7A1FC80}"/>
          </ac:picMkLst>
        </pc:picChg>
        <pc:picChg chg="add del">
          <ac:chgData name="Samantha Scott (Swansea Bay UHB - Quality, Safety &amp; Improvement)" userId="d193b5b4-1228-42f3-9f6d-69cc985ea5a3" providerId="ADAL" clId="{DBAD1311-6140-4C70-8A7E-3AF3BBF1D4E8}" dt="2024-03-08T14:42:38.107" v="20" actId="478"/>
          <ac:picMkLst>
            <pc:docMk/>
            <pc:sldMk cId="576849138" sldId="265"/>
            <ac:picMk id="5" creationId="{FF534AFE-0376-AED6-BEEF-B7DC5BE224BC}"/>
          </ac:picMkLst>
        </pc:picChg>
      </pc:sldChg>
    </pc:docChg>
  </pc:docChgLst>
  <pc:docChgLst>
    <pc:chgData name="Emma Smith (Swansea Bay UHB - Quality, Safety and Improvement)" userId="637b5184-dae1-4b7a-92fe-5822fba6ed3b" providerId="ADAL" clId="{DAEBA820-A16C-4D4C-9A0A-5DF6DAFC602E}"/>
    <pc:docChg chg="custSel modSld">
      <pc:chgData name="Emma Smith (Swansea Bay UHB - Quality, Safety and Improvement)" userId="637b5184-dae1-4b7a-92fe-5822fba6ed3b" providerId="ADAL" clId="{DAEBA820-A16C-4D4C-9A0A-5DF6DAFC602E}" dt="2024-03-04T14:24:27.963" v="260" actId="20577"/>
      <pc:docMkLst>
        <pc:docMk/>
      </pc:docMkLst>
      <pc:sldChg chg="addSp delSp modSp mod">
        <pc:chgData name="Emma Smith (Swansea Bay UHB - Quality, Safety and Improvement)" userId="637b5184-dae1-4b7a-92fe-5822fba6ed3b" providerId="ADAL" clId="{DAEBA820-A16C-4D4C-9A0A-5DF6DAFC602E}" dt="2024-03-04T14:24:27.963" v="260" actId="20577"/>
        <pc:sldMkLst>
          <pc:docMk/>
          <pc:sldMk cId="2763876990" sldId="259"/>
        </pc:sldMkLst>
        <pc:spChg chg="mod">
          <ac:chgData name="Emma Smith (Swansea Bay UHB - Quality, Safety and Improvement)" userId="637b5184-dae1-4b7a-92fe-5822fba6ed3b" providerId="ADAL" clId="{DAEBA820-A16C-4D4C-9A0A-5DF6DAFC602E}" dt="2024-03-04T14:22:48.664" v="222" actId="20577"/>
          <ac:spMkLst>
            <pc:docMk/>
            <pc:sldMk cId="2763876990" sldId="259"/>
            <ac:spMk id="23" creationId="{00000000-0000-0000-0000-000000000000}"/>
          </ac:spMkLst>
        </pc:spChg>
        <pc:spChg chg="mod">
          <ac:chgData name="Emma Smith (Swansea Bay UHB - Quality, Safety and Improvement)" userId="637b5184-dae1-4b7a-92fe-5822fba6ed3b" providerId="ADAL" clId="{DAEBA820-A16C-4D4C-9A0A-5DF6DAFC602E}" dt="2024-03-04T14:24:27.963" v="260" actId="20577"/>
          <ac:spMkLst>
            <pc:docMk/>
            <pc:sldMk cId="2763876990" sldId="259"/>
            <ac:spMk id="26" creationId="{00000000-0000-0000-0000-000000000000}"/>
          </ac:spMkLst>
        </pc:spChg>
        <pc:graphicFrameChg chg="modGraphic">
          <ac:chgData name="Emma Smith (Swansea Bay UHB - Quality, Safety and Improvement)" userId="637b5184-dae1-4b7a-92fe-5822fba6ed3b" providerId="ADAL" clId="{DAEBA820-A16C-4D4C-9A0A-5DF6DAFC602E}" dt="2024-03-04T13:57:51.982" v="172" actId="313"/>
          <ac:graphicFrameMkLst>
            <pc:docMk/>
            <pc:sldMk cId="2763876990" sldId="259"/>
            <ac:graphicFrameMk id="12" creationId="{00000000-0000-0000-0000-000000000000}"/>
          </ac:graphicFrameMkLst>
        </pc:graphicFrameChg>
        <pc:picChg chg="add mod">
          <ac:chgData name="Emma Smith (Swansea Bay UHB - Quality, Safety and Improvement)" userId="637b5184-dae1-4b7a-92fe-5822fba6ed3b" providerId="ADAL" clId="{DAEBA820-A16C-4D4C-9A0A-5DF6DAFC602E}" dt="2024-03-04T14:08:35.224" v="180" actId="14100"/>
          <ac:picMkLst>
            <pc:docMk/>
            <pc:sldMk cId="2763876990" sldId="259"/>
            <ac:picMk id="4" creationId="{C700197A-BD86-C209-6772-72BCC348914B}"/>
          </ac:picMkLst>
        </pc:picChg>
        <pc:picChg chg="add del mod">
          <ac:chgData name="Emma Smith (Swansea Bay UHB - Quality, Safety and Improvement)" userId="637b5184-dae1-4b7a-92fe-5822fba6ed3b" providerId="ADAL" clId="{DAEBA820-A16C-4D4C-9A0A-5DF6DAFC602E}" dt="2024-03-04T14:13:58.515" v="189" actId="478"/>
          <ac:picMkLst>
            <pc:docMk/>
            <pc:sldMk cId="2763876990" sldId="259"/>
            <ac:picMk id="5" creationId="{42D8E29E-E894-A4D5-2EBF-B455E86733FC}"/>
          </ac:picMkLst>
        </pc:picChg>
        <pc:picChg chg="del">
          <ac:chgData name="Emma Smith (Swansea Bay UHB - Quality, Safety and Improvement)" userId="637b5184-dae1-4b7a-92fe-5822fba6ed3b" providerId="ADAL" clId="{DAEBA820-A16C-4D4C-9A0A-5DF6DAFC602E}" dt="2024-03-04T14:13:33.224" v="181" actId="478"/>
          <ac:picMkLst>
            <pc:docMk/>
            <pc:sldMk cId="2763876990" sldId="259"/>
            <ac:picMk id="8" creationId="{52F7E222-E03E-6C4F-62B5-2722BF139DC9}"/>
          </ac:picMkLst>
        </pc:picChg>
        <pc:picChg chg="add del mod">
          <ac:chgData name="Emma Smith (Swansea Bay UHB - Quality, Safety and Improvement)" userId="637b5184-dae1-4b7a-92fe-5822fba6ed3b" providerId="ADAL" clId="{DAEBA820-A16C-4D4C-9A0A-5DF6DAFC602E}" dt="2024-03-04T14:14:07.992" v="192" actId="478"/>
          <ac:picMkLst>
            <pc:docMk/>
            <pc:sldMk cId="2763876990" sldId="259"/>
            <ac:picMk id="10" creationId="{62C3CF2D-EB1E-AA6A-2749-F021B44BCF82}"/>
          </ac:picMkLst>
        </pc:picChg>
        <pc:picChg chg="del">
          <ac:chgData name="Emma Smith (Swansea Bay UHB - Quality, Safety and Improvement)" userId="637b5184-dae1-4b7a-92fe-5822fba6ed3b" providerId="ADAL" clId="{DAEBA820-A16C-4D4C-9A0A-5DF6DAFC602E}" dt="2024-03-04T14:08:19.960" v="173" actId="478"/>
          <ac:picMkLst>
            <pc:docMk/>
            <pc:sldMk cId="2763876990" sldId="259"/>
            <ac:picMk id="13" creationId="{164CE3A6-D1AB-9DBC-AD8E-3DC2A44E27BF}"/>
          </ac:picMkLst>
        </pc:picChg>
        <pc:picChg chg="add del mod">
          <ac:chgData name="Emma Smith (Swansea Bay UHB - Quality, Safety and Improvement)" userId="637b5184-dae1-4b7a-92fe-5822fba6ed3b" providerId="ADAL" clId="{DAEBA820-A16C-4D4C-9A0A-5DF6DAFC602E}" dt="2024-03-04T14:21:28.032" v="207" actId="478"/>
          <ac:picMkLst>
            <pc:docMk/>
            <pc:sldMk cId="2763876990" sldId="259"/>
            <ac:picMk id="14" creationId="{E0C64CE7-2136-B8F0-6A01-C9DF82900871}"/>
          </ac:picMkLst>
        </pc:picChg>
        <pc:picChg chg="add mod">
          <ac:chgData name="Emma Smith (Swansea Bay UHB - Quality, Safety and Improvement)" userId="637b5184-dae1-4b7a-92fe-5822fba6ed3b" providerId="ADAL" clId="{DAEBA820-A16C-4D4C-9A0A-5DF6DAFC602E}" dt="2024-03-04T14:22:02.916" v="216" actId="14100"/>
          <ac:picMkLst>
            <pc:docMk/>
            <pc:sldMk cId="2763876990" sldId="259"/>
            <ac:picMk id="15" creationId="{1DFCAF4A-917B-100A-8A8C-AF32D45F29B9}"/>
          </ac:picMkLst>
        </pc:picChg>
      </pc:sldChg>
    </pc:docChg>
  </pc:docChgLst>
  <pc:docChgLst>
    <pc:chgData name="Jayne Whitney (Swansea Bay UHB - Quality &amp; Safety Team - Corporate Nursing)" userId="S::jayne.whitney@wales.nhs.uk::633ec8a6-cccb-437f-8d5d-74f3092f2e16" providerId="AD" clId="Web-{A7E5EE41-F52B-F51B-2F0E-5FA2D8F1268A}"/>
    <pc:docChg chg="modSld">
      <pc:chgData name="Jayne Whitney (Swansea Bay UHB - Quality &amp; Safety Team - Corporate Nursing)" userId="S::jayne.whitney@wales.nhs.uk::633ec8a6-cccb-437f-8d5d-74f3092f2e16" providerId="AD" clId="Web-{A7E5EE41-F52B-F51B-2F0E-5FA2D8F1268A}" dt="2024-03-06T12:55:24.235" v="1353"/>
      <pc:docMkLst>
        <pc:docMk/>
      </pc:docMkLst>
      <pc:sldChg chg="modSp">
        <pc:chgData name="Jayne Whitney (Swansea Bay UHB - Quality &amp; Safety Team - Corporate Nursing)" userId="S::jayne.whitney@wales.nhs.uk::633ec8a6-cccb-437f-8d5d-74f3092f2e16" providerId="AD" clId="Web-{A7E5EE41-F52B-F51B-2F0E-5FA2D8F1268A}" dt="2024-03-06T12:47:45.857" v="1075" actId="20577"/>
        <pc:sldMkLst>
          <pc:docMk/>
          <pc:sldMk cId="351628508" sldId="264"/>
        </pc:sldMkLst>
        <pc:spChg chg="mod">
          <ac:chgData name="Jayne Whitney (Swansea Bay UHB - Quality &amp; Safety Team - Corporate Nursing)" userId="S::jayne.whitney@wales.nhs.uk::633ec8a6-cccb-437f-8d5d-74f3092f2e16" providerId="AD" clId="Web-{A7E5EE41-F52B-F51B-2F0E-5FA2D8F1268A}" dt="2024-03-06T12:12:06.430" v="40" actId="20577"/>
          <ac:spMkLst>
            <pc:docMk/>
            <pc:sldMk cId="351628508" sldId="264"/>
            <ac:spMk id="14" creationId="{3CFBE399-AE38-C488-F582-C72B09FFD084}"/>
          </ac:spMkLst>
        </pc:spChg>
        <pc:spChg chg="mod">
          <ac:chgData name="Jayne Whitney (Swansea Bay UHB - Quality &amp; Safety Team - Corporate Nursing)" userId="S::jayne.whitney@wales.nhs.uk::633ec8a6-cccb-437f-8d5d-74f3092f2e16" providerId="AD" clId="Web-{A7E5EE41-F52B-F51B-2F0E-5FA2D8F1268A}" dt="2024-03-06T12:47:45.857" v="1075" actId="20577"/>
          <ac:spMkLst>
            <pc:docMk/>
            <pc:sldMk cId="351628508" sldId="264"/>
            <ac:spMk id="26" creationId="{00000000-0000-0000-0000-000000000000}"/>
          </ac:spMkLst>
        </pc:spChg>
        <pc:graphicFrameChg chg="mod modGraphic">
          <ac:chgData name="Jayne Whitney (Swansea Bay UHB - Quality &amp; Safety Team - Corporate Nursing)" userId="S::jayne.whitney@wales.nhs.uk::633ec8a6-cccb-437f-8d5d-74f3092f2e16" providerId="AD" clId="Web-{A7E5EE41-F52B-F51B-2F0E-5FA2D8F1268A}" dt="2024-03-06T12:33:16.478" v="1059" actId="1076"/>
          <ac:graphicFrameMkLst>
            <pc:docMk/>
            <pc:sldMk cId="351628508" sldId="264"/>
            <ac:graphicFrameMk id="12" creationId="{00000000-0000-0000-0000-000000000000}"/>
          </ac:graphicFrameMkLst>
        </pc:graphicFrameChg>
      </pc:sldChg>
      <pc:sldChg chg="modSp">
        <pc:chgData name="Jayne Whitney (Swansea Bay UHB - Quality &amp; Safety Team - Corporate Nursing)" userId="S::jayne.whitney@wales.nhs.uk::633ec8a6-cccb-437f-8d5d-74f3092f2e16" providerId="AD" clId="Web-{A7E5EE41-F52B-F51B-2F0E-5FA2D8F1268A}" dt="2024-03-06T12:55:24.235" v="1353"/>
        <pc:sldMkLst>
          <pc:docMk/>
          <pc:sldMk cId="4260981340" sldId="267"/>
        </pc:sldMkLst>
        <pc:spChg chg="mod">
          <ac:chgData name="Jayne Whitney (Swansea Bay UHB - Quality &amp; Safety Team - Corporate Nursing)" userId="S::jayne.whitney@wales.nhs.uk::633ec8a6-cccb-437f-8d5d-74f3092f2e16" providerId="AD" clId="Web-{A7E5EE41-F52B-F51B-2F0E-5FA2D8F1268A}" dt="2024-03-06T12:53:29.664" v="1093" actId="20577"/>
          <ac:spMkLst>
            <pc:docMk/>
            <pc:sldMk cId="4260981340" sldId="267"/>
            <ac:spMk id="7" creationId="{00000000-0000-0000-0000-000000000000}"/>
          </ac:spMkLst>
        </pc:spChg>
        <pc:spChg chg="mod">
          <ac:chgData name="Jayne Whitney (Swansea Bay UHB - Quality &amp; Safety Team - Corporate Nursing)" userId="S::jayne.whitney@wales.nhs.uk::633ec8a6-cccb-437f-8d5d-74f3092f2e16" providerId="AD" clId="Web-{A7E5EE41-F52B-F51B-2F0E-5FA2D8F1268A}" dt="2024-03-06T12:11:26.067" v="18" actId="20577"/>
          <ac:spMkLst>
            <pc:docMk/>
            <pc:sldMk cId="4260981340" sldId="267"/>
            <ac:spMk id="28" creationId="{00000000-0000-0000-0000-000000000000}"/>
          </ac:spMkLst>
        </pc:spChg>
        <pc:graphicFrameChg chg="mod modGraphic">
          <ac:chgData name="Jayne Whitney (Swansea Bay UHB - Quality &amp; Safety Team - Corporate Nursing)" userId="S::jayne.whitney@wales.nhs.uk::633ec8a6-cccb-437f-8d5d-74f3092f2e16" providerId="AD" clId="Web-{A7E5EE41-F52B-F51B-2F0E-5FA2D8F1268A}" dt="2024-03-06T12:55:24.235" v="1353"/>
          <ac:graphicFrameMkLst>
            <pc:docMk/>
            <pc:sldMk cId="4260981340" sldId="267"/>
            <ac:graphicFrameMk id="12" creationId="{00000000-0000-0000-0000-000000000000}"/>
          </ac:graphicFrameMkLst>
        </pc:graphicFrameChg>
      </pc:sldChg>
    </pc:docChg>
  </pc:docChgLst>
  <pc:docChgLst>
    <pc:chgData name="Samantha Scott (Swansea Bay UHB - Quality, Safety &amp; Improvement)" userId="S::samantha.scott@wales.nhs.uk::d193b5b4-1228-42f3-9f6d-69cc985ea5a3" providerId="AD" clId="Web-{1C9771C7-CB19-4985-9185-2B2FDDC9501D}"/>
    <pc:docChg chg="modSld">
      <pc:chgData name="Samantha Scott (Swansea Bay UHB - Quality, Safety &amp; Improvement)" userId="S::samantha.scott@wales.nhs.uk::d193b5b4-1228-42f3-9f6d-69cc985ea5a3" providerId="AD" clId="Web-{1C9771C7-CB19-4985-9185-2B2FDDC9501D}" dt="2024-03-08T14:10:20.828" v="11" actId="20577"/>
      <pc:docMkLst>
        <pc:docMk/>
      </pc:docMkLst>
      <pc:sldChg chg="modSp">
        <pc:chgData name="Samantha Scott (Swansea Bay UHB - Quality, Safety &amp; Improvement)" userId="S::samantha.scott@wales.nhs.uk::d193b5b4-1228-42f3-9f6d-69cc985ea5a3" providerId="AD" clId="Web-{1C9771C7-CB19-4985-9185-2B2FDDC9501D}" dt="2024-03-08T14:10:20.828" v="11" actId="20577"/>
        <pc:sldMkLst>
          <pc:docMk/>
          <pc:sldMk cId="351628508" sldId="264"/>
        </pc:sldMkLst>
        <pc:spChg chg="mod">
          <ac:chgData name="Samantha Scott (Swansea Bay UHB - Quality, Safety &amp; Improvement)" userId="S::samantha.scott@wales.nhs.uk::d193b5b4-1228-42f3-9f6d-69cc985ea5a3" providerId="AD" clId="Web-{1C9771C7-CB19-4985-9185-2B2FDDC9501D}" dt="2024-03-08T14:10:20.828" v="11" actId="20577"/>
          <ac:spMkLst>
            <pc:docMk/>
            <pc:sldMk cId="351628508" sldId="264"/>
            <ac:spMk id="14" creationId="{3CFBE399-AE38-C488-F582-C72B09FFD084}"/>
          </ac:spMkLst>
        </pc:spChg>
      </pc:sldChg>
      <pc:sldChg chg="modSp">
        <pc:chgData name="Samantha Scott (Swansea Bay UHB - Quality, Safety &amp; Improvement)" userId="S::samantha.scott@wales.nhs.uk::d193b5b4-1228-42f3-9f6d-69cc985ea5a3" providerId="AD" clId="Web-{1C9771C7-CB19-4985-9185-2B2FDDC9501D}" dt="2024-03-08T14:09:56.812" v="6" actId="20577"/>
        <pc:sldMkLst>
          <pc:docMk/>
          <pc:sldMk cId="4260981340" sldId="267"/>
        </pc:sldMkLst>
        <pc:spChg chg="mod">
          <ac:chgData name="Samantha Scott (Swansea Bay UHB - Quality, Safety &amp; Improvement)" userId="S::samantha.scott@wales.nhs.uk::d193b5b4-1228-42f3-9f6d-69cc985ea5a3" providerId="AD" clId="Web-{1C9771C7-CB19-4985-9185-2B2FDDC9501D}" dt="2024-03-08T14:09:56.812" v="6" actId="20577"/>
          <ac:spMkLst>
            <pc:docMk/>
            <pc:sldMk cId="4260981340" sldId="267"/>
            <ac:spMk id="28" creationId="{00000000-0000-0000-0000-000000000000}"/>
          </ac:spMkLst>
        </pc:spChg>
      </pc:sldChg>
    </pc:docChg>
  </pc:docChgLst>
  <pc:docChgLst>
    <pc:chgData name="Jayne Whitney (Swansea Bay UHB - Quality &amp; Safety Team - Corporate Nursing)" userId="S::jayne.whitney@wales.nhs.uk::633ec8a6-cccb-437f-8d5d-74f3092f2e16" providerId="AD" clId="Web-{5AD33366-FCF8-530C-57A3-A2E2A55225F9}"/>
    <pc:docChg chg="modSld">
      <pc:chgData name="Jayne Whitney (Swansea Bay UHB - Quality &amp; Safety Team - Corporate Nursing)" userId="S::jayne.whitney@wales.nhs.uk::633ec8a6-cccb-437f-8d5d-74f3092f2e16" providerId="AD" clId="Web-{5AD33366-FCF8-530C-57A3-A2E2A55225F9}" dt="2024-03-05T15:39:25.550" v="781"/>
      <pc:docMkLst>
        <pc:docMk/>
      </pc:docMkLst>
      <pc:sldChg chg="modSp">
        <pc:chgData name="Jayne Whitney (Swansea Bay UHB - Quality &amp; Safety Team - Corporate Nursing)" userId="S::jayne.whitney@wales.nhs.uk::633ec8a6-cccb-437f-8d5d-74f3092f2e16" providerId="AD" clId="Web-{5AD33366-FCF8-530C-57A3-A2E2A55225F9}" dt="2024-03-05T15:39:25.550" v="781"/>
        <pc:sldMkLst>
          <pc:docMk/>
          <pc:sldMk cId="4260981340" sldId="267"/>
        </pc:sldMkLst>
        <pc:spChg chg="mod">
          <ac:chgData name="Jayne Whitney (Swansea Bay UHB - Quality &amp; Safety Team - Corporate Nursing)" userId="S::jayne.whitney@wales.nhs.uk::633ec8a6-cccb-437f-8d5d-74f3092f2e16" providerId="AD" clId="Web-{5AD33366-FCF8-530C-57A3-A2E2A55225F9}" dt="2024-03-05T15:34:53.446" v="329" actId="20577"/>
          <ac:spMkLst>
            <pc:docMk/>
            <pc:sldMk cId="4260981340" sldId="267"/>
            <ac:spMk id="7" creationId="{00000000-0000-0000-0000-000000000000}"/>
          </ac:spMkLst>
        </pc:spChg>
        <pc:spChg chg="mod">
          <ac:chgData name="Jayne Whitney (Swansea Bay UHB - Quality &amp; Safety Team - Corporate Nursing)" userId="S::jayne.whitney@wales.nhs.uk::633ec8a6-cccb-437f-8d5d-74f3092f2e16" providerId="AD" clId="Web-{5AD33366-FCF8-530C-57A3-A2E2A55225F9}" dt="2024-03-05T15:30:04.811" v="28" actId="20577"/>
          <ac:spMkLst>
            <pc:docMk/>
            <pc:sldMk cId="4260981340" sldId="267"/>
            <ac:spMk id="28" creationId="{00000000-0000-0000-0000-000000000000}"/>
          </ac:spMkLst>
        </pc:spChg>
        <pc:graphicFrameChg chg="mod modGraphic">
          <ac:chgData name="Jayne Whitney (Swansea Bay UHB - Quality &amp; Safety Team - Corporate Nursing)" userId="S::jayne.whitney@wales.nhs.uk::633ec8a6-cccb-437f-8d5d-74f3092f2e16" providerId="AD" clId="Web-{5AD33366-FCF8-530C-57A3-A2E2A55225F9}" dt="2024-03-05T15:39:25.550" v="781"/>
          <ac:graphicFrameMkLst>
            <pc:docMk/>
            <pc:sldMk cId="4260981340" sldId="267"/>
            <ac:graphicFrameMk id="12" creationId="{00000000-0000-0000-0000-000000000000}"/>
          </ac:graphicFrameMkLst>
        </pc:graphicFrameChg>
      </pc:sldChg>
    </pc:docChg>
  </pc:docChgLst>
  <pc:docChgLst>
    <pc:chgData name="Emma Smith (Swansea Bay UHB - Quality, Safety and Improvement)" userId="S::emma.smith8@wales.nhs.uk::637b5184-dae1-4b7a-92fe-5822fba6ed3b" providerId="AD" clId="Web-{38FC191F-BA7D-4FA0-B479-2FE63E072D01}"/>
    <pc:docChg chg="modSld">
      <pc:chgData name="Emma Smith (Swansea Bay UHB - Quality, Safety and Improvement)" userId="S::emma.smith8@wales.nhs.uk::637b5184-dae1-4b7a-92fe-5822fba6ed3b" providerId="AD" clId="Web-{38FC191F-BA7D-4FA0-B479-2FE63E072D01}" dt="2024-03-04T13:55:24.633" v="2" actId="20577"/>
      <pc:docMkLst>
        <pc:docMk/>
      </pc:docMkLst>
      <pc:sldChg chg="modSp">
        <pc:chgData name="Emma Smith (Swansea Bay UHB - Quality, Safety and Improvement)" userId="S::emma.smith8@wales.nhs.uk::637b5184-dae1-4b7a-92fe-5822fba6ed3b" providerId="AD" clId="Web-{38FC191F-BA7D-4FA0-B479-2FE63E072D01}" dt="2024-03-04T13:55:24.633" v="2" actId="20577"/>
        <pc:sldMkLst>
          <pc:docMk/>
          <pc:sldMk cId="2763876990" sldId="259"/>
        </pc:sldMkLst>
        <pc:spChg chg="mod">
          <ac:chgData name="Emma Smith (Swansea Bay UHB - Quality, Safety and Improvement)" userId="S::emma.smith8@wales.nhs.uk::637b5184-dae1-4b7a-92fe-5822fba6ed3b" providerId="AD" clId="Web-{38FC191F-BA7D-4FA0-B479-2FE63E072D01}" dt="2024-03-04T13:55:24.633" v="2" actId="20577"/>
          <ac:spMkLst>
            <pc:docMk/>
            <pc:sldMk cId="2763876990" sldId="259"/>
            <ac:spMk id="23" creationId="{00000000-0000-0000-0000-000000000000}"/>
          </ac:spMkLst>
        </pc:spChg>
      </pc:sldChg>
    </pc:docChg>
  </pc:docChgLst>
  <pc:docChgLst>
    <pc:chgData name="Samantha Scott (Swansea Bay UHB - Quality, Safety &amp; Improvement)" userId="S::samantha.scott@wales.nhs.uk::d193b5b4-1228-42f3-9f6d-69cc985ea5a3" providerId="AD" clId="Web-{6109F10C-2197-AD66-E910-F455F76D2880}"/>
    <pc:docChg chg="modSld">
      <pc:chgData name="Samantha Scott (Swansea Bay UHB - Quality, Safety &amp; Improvement)" userId="S::samantha.scott@wales.nhs.uk::d193b5b4-1228-42f3-9f6d-69cc985ea5a3" providerId="AD" clId="Web-{6109F10C-2197-AD66-E910-F455F76D2880}" dt="2024-03-06T09:17:22.664" v="8" actId="20577"/>
      <pc:docMkLst>
        <pc:docMk/>
      </pc:docMkLst>
      <pc:sldChg chg="modSp">
        <pc:chgData name="Samantha Scott (Swansea Bay UHB - Quality, Safety &amp; Improvement)" userId="S::samantha.scott@wales.nhs.uk::d193b5b4-1228-42f3-9f6d-69cc985ea5a3" providerId="AD" clId="Web-{6109F10C-2197-AD66-E910-F455F76D2880}" dt="2024-03-06T09:17:22.664" v="8" actId="20577"/>
        <pc:sldMkLst>
          <pc:docMk/>
          <pc:sldMk cId="4260981340" sldId="267"/>
        </pc:sldMkLst>
        <pc:spChg chg="mod">
          <ac:chgData name="Samantha Scott (Swansea Bay UHB - Quality, Safety &amp; Improvement)" userId="S::samantha.scott@wales.nhs.uk::d193b5b4-1228-42f3-9f6d-69cc985ea5a3" providerId="AD" clId="Web-{6109F10C-2197-AD66-E910-F455F76D2880}" dt="2024-03-06T09:17:22.664" v="8" actId="20577"/>
          <ac:spMkLst>
            <pc:docMk/>
            <pc:sldMk cId="4260981340" sldId="267"/>
            <ac:spMk id="28" creationId="{00000000-0000-0000-0000-000000000000}"/>
          </ac:spMkLst>
        </pc:spChg>
      </pc:sldChg>
    </pc:docChg>
  </pc:docChgLst>
  <pc:docChgLst>
    <pc:chgData name="Samantha Scott (Swansea Bay UHB - Quality, Safety &amp; Improvement)" userId="S::samantha.scott@wales.nhs.uk::d193b5b4-1228-42f3-9f6d-69cc985ea5a3" providerId="AD" clId="Web-{DB10657D-8B7A-4BE5-9EA4-F142D2E2B0D9}"/>
    <pc:docChg chg="modSld">
      <pc:chgData name="Samantha Scott (Swansea Bay UHB - Quality, Safety &amp; Improvement)" userId="S::samantha.scott@wales.nhs.uk::d193b5b4-1228-42f3-9f6d-69cc985ea5a3" providerId="AD" clId="Web-{DB10657D-8B7A-4BE5-9EA4-F142D2E2B0D9}" dt="2024-02-23T15:10:32.456" v="28" actId="14100"/>
      <pc:docMkLst>
        <pc:docMk/>
      </pc:docMkLst>
      <pc:sldChg chg="modSp">
        <pc:chgData name="Samantha Scott (Swansea Bay UHB - Quality, Safety &amp; Improvement)" userId="S::samantha.scott@wales.nhs.uk::d193b5b4-1228-42f3-9f6d-69cc985ea5a3" providerId="AD" clId="Web-{DB10657D-8B7A-4BE5-9EA4-F142D2E2B0D9}" dt="2024-02-23T15:07:14.209" v="3" actId="20577"/>
        <pc:sldMkLst>
          <pc:docMk/>
          <pc:sldMk cId="1349986642" sldId="257"/>
        </pc:sldMkLst>
        <pc:spChg chg="mod">
          <ac:chgData name="Samantha Scott (Swansea Bay UHB - Quality, Safety &amp; Improvement)" userId="S::samantha.scott@wales.nhs.uk::d193b5b4-1228-42f3-9f6d-69cc985ea5a3" providerId="AD" clId="Web-{DB10657D-8B7A-4BE5-9EA4-F142D2E2B0D9}" dt="2024-02-23T15:07:14.209" v="3" actId="20577"/>
          <ac:spMkLst>
            <pc:docMk/>
            <pc:sldMk cId="1349986642" sldId="257"/>
            <ac:spMk id="3" creationId="{00000000-0000-0000-0000-000000000000}"/>
          </ac:spMkLst>
        </pc:spChg>
      </pc:sldChg>
      <pc:sldChg chg="modSp">
        <pc:chgData name="Samantha Scott (Swansea Bay UHB - Quality, Safety &amp; Improvement)" userId="S::samantha.scott@wales.nhs.uk::d193b5b4-1228-42f3-9f6d-69cc985ea5a3" providerId="AD" clId="Web-{DB10657D-8B7A-4BE5-9EA4-F142D2E2B0D9}" dt="2024-02-23T15:08:30.183" v="20" actId="20577"/>
        <pc:sldMkLst>
          <pc:docMk/>
          <pc:sldMk cId="2763876990" sldId="259"/>
        </pc:sldMkLst>
        <pc:spChg chg="mod">
          <ac:chgData name="Samantha Scott (Swansea Bay UHB - Quality, Safety &amp; Improvement)" userId="S::samantha.scott@wales.nhs.uk::d193b5b4-1228-42f3-9f6d-69cc985ea5a3" providerId="AD" clId="Web-{DB10657D-8B7A-4BE5-9EA4-F142D2E2B0D9}" dt="2024-02-23T15:08:30.183" v="20" actId="20577"/>
          <ac:spMkLst>
            <pc:docMk/>
            <pc:sldMk cId="2763876990" sldId="259"/>
            <ac:spMk id="28" creationId="{00000000-0000-0000-0000-000000000000}"/>
          </ac:spMkLst>
        </pc:spChg>
      </pc:sldChg>
      <pc:sldChg chg="modSp">
        <pc:chgData name="Samantha Scott (Swansea Bay UHB - Quality, Safety &amp; Improvement)" userId="S::samantha.scott@wales.nhs.uk::d193b5b4-1228-42f3-9f6d-69cc985ea5a3" providerId="AD" clId="Web-{DB10657D-8B7A-4BE5-9EA4-F142D2E2B0D9}" dt="2024-02-23T15:10:32.456" v="28" actId="14100"/>
        <pc:sldMkLst>
          <pc:docMk/>
          <pc:sldMk cId="3751318825" sldId="263"/>
        </pc:sldMkLst>
        <pc:spChg chg="mod">
          <ac:chgData name="Samantha Scott (Swansea Bay UHB - Quality, Safety &amp; Improvement)" userId="S::samantha.scott@wales.nhs.uk::d193b5b4-1228-42f3-9f6d-69cc985ea5a3" providerId="AD" clId="Web-{DB10657D-8B7A-4BE5-9EA4-F142D2E2B0D9}" dt="2024-02-23T15:10:32.456" v="28" actId="14100"/>
          <ac:spMkLst>
            <pc:docMk/>
            <pc:sldMk cId="3751318825" sldId="263"/>
            <ac:spMk id="8" creationId="{00000000-0000-0000-0000-000000000000}"/>
          </ac:spMkLst>
        </pc:spChg>
      </pc:sldChg>
      <pc:sldChg chg="modSp">
        <pc:chgData name="Samantha Scott (Swansea Bay UHB - Quality, Safety &amp; Improvement)" userId="S::samantha.scott@wales.nhs.uk::d193b5b4-1228-42f3-9f6d-69cc985ea5a3" providerId="AD" clId="Web-{DB10657D-8B7A-4BE5-9EA4-F142D2E2B0D9}" dt="2024-02-23T15:08:50.809" v="23" actId="20577"/>
        <pc:sldMkLst>
          <pc:docMk/>
          <pc:sldMk cId="351628508" sldId="264"/>
        </pc:sldMkLst>
        <pc:spChg chg="mod">
          <ac:chgData name="Samantha Scott (Swansea Bay UHB - Quality, Safety &amp; Improvement)" userId="S::samantha.scott@wales.nhs.uk::d193b5b4-1228-42f3-9f6d-69cc985ea5a3" providerId="AD" clId="Web-{DB10657D-8B7A-4BE5-9EA4-F142D2E2B0D9}" dt="2024-02-23T15:08:50.809" v="23" actId="20577"/>
          <ac:spMkLst>
            <pc:docMk/>
            <pc:sldMk cId="351628508" sldId="264"/>
            <ac:spMk id="14" creationId="{3CFBE399-AE38-C488-F582-C72B09FFD084}"/>
          </ac:spMkLst>
        </pc:spChg>
      </pc:sldChg>
      <pc:sldChg chg="modSp">
        <pc:chgData name="Samantha Scott (Swansea Bay UHB - Quality, Safety &amp; Improvement)" userId="S::samantha.scott@wales.nhs.uk::d193b5b4-1228-42f3-9f6d-69cc985ea5a3" providerId="AD" clId="Web-{DB10657D-8B7A-4BE5-9EA4-F142D2E2B0D9}" dt="2024-02-23T15:08:44.808" v="22" actId="20577"/>
        <pc:sldMkLst>
          <pc:docMk/>
          <pc:sldMk cId="576849138" sldId="265"/>
        </pc:sldMkLst>
        <pc:spChg chg="mod">
          <ac:chgData name="Samantha Scott (Swansea Bay UHB - Quality, Safety &amp; Improvement)" userId="S::samantha.scott@wales.nhs.uk::d193b5b4-1228-42f3-9f6d-69cc985ea5a3" providerId="AD" clId="Web-{DB10657D-8B7A-4BE5-9EA4-F142D2E2B0D9}" dt="2024-02-23T15:08:44.808" v="22" actId="20577"/>
          <ac:spMkLst>
            <pc:docMk/>
            <pc:sldMk cId="576849138" sldId="265"/>
            <ac:spMk id="8" creationId="{00000000-0000-0000-0000-000000000000}"/>
          </ac:spMkLst>
        </pc:spChg>
      </pc:sldChg>
      <pc:sldChg chg="modSp">
        <pc:chgData name="Samantha Scott (Swansea Bay UHB - Quality, Safety &amp; Improvement)" userId="S::samantha.scott@wales.nhs.uk::d193b5b4-1228-42f3-9f6d-69cc985ea5a3" providerId="AD" clId="Web-{DB10657D-8B7A-4BE5-9EA4-F142D2E2B0D9}" dt="2024-02-23T15:08:38.308" v="21" actId="20577"/>
        <pc:sldMkLst>
          <pc:docMk/>
          <pc:sldMk cId="4140435969" sldId="266"/>
        </pc:sldMkLst>
        <pc:spChg chg="mod">
          <ac:chgData name="Samantha Scott (Swansea Bay UHB - Quality, Safety &amp; Improvement)" userId="S::samantha.scott@wales.nhs.uk::d193b5b4-1228-42f3-9f6d-69cc985ea5a3" providerId="AD" clId="Web-{DB10657D-8B7A-4BE5-9EA4-F142D2E2B0D9}" dt="2024-02-23T15:08:38.308" v="21" actId="20577"/>
          <ac:spMkLst>
            <pc:docMk/>
            <pc:sldMk cId="4140435969" sldId="266"/>
            <ac:spMk id="28" creationId="{00000000-0000-0000-0000-000000000000}"/>
          </ac:spMkLst>
        </pc:spChg>
      </pc:sldChg>
      <pc:sldChg chg="modSp">
        <pc:chgData name="Samantha Scott (Swansea Bay UHB - Quality, Safety &amp; Improvement)" userId="S::samantha.scott@wales.nhs.uk::d193b5b4-1228-42f3-9f6d-69cc985ea5a3" providerId="AD" clId="Web-{DB10657D-8B7A-4BE5-9EA4-F142D2E2B0D9}" dt="2024-02-23T15:08:14.713" v="19" actId="20577"/>
        <pc:sldMkLst>
          <pc:docMk/>
          <pc:sldMk cId="4260981340" sldId="267"/>
        </pc:sldMkLst>
        <pc:spChg chg="mod">
          <ac:chgData name="Samantha Scott (Swansea Bay UHB - Quality, Safety &amp; Improvement)" userId="S::samantha.scott@wales.nhs.uk::d193b5b4-1228-42f3-9f6d-69cc985ea5a3" providerId="AD" clId="Web-{DB10657D-8B7A-4BE5-9EA4-F142D2E2B0D9}" dt="2024-02-23T15:08:14.713" v="19" actId="20577"/>
          <ac:spMkLst>
            <pc:docMk/>
            <pc:sldMk cId="4260981340" sldId="267"/>
            <ac:spMk id="28"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7A14B9C-865A-495C-AC01-5143550771D1}" type="datetimeFigureOut">
              <a:rPr lang="en-GB" smtClean="0"/>
              <a:t>19/03/2024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AD73042-B544-49F1-9852-C4C8EF6B07B0}" type="slidenum">
              <a:rPr lang="en-GB" smtClean="0"/>
              <a:t>‹#›</a:t>
            </a:fld>
            <a:endParaRPr lang="en-GB"/>
          </a:p>
        </p:txBody>
      </p:sp>
    </p:spTree>
    <p:extLst>
      <p:ext uri="{BB962C8B-B14F-4D97-AF65-F5344CB8AC3E}">
        <p14:creationId xmlns:p14="http://schemas.microsoft.com/office/powerpoint/2010/main" val="352202380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1A4D267A-3C4D-4751-844D-141815D54B07}" type="slidenum">
              <a:rPr lang="en-GB" smtClean="0"/>
              <a:t>2</a:t>
            </a:fld>
            <a:endParaRPr lang="en-GB"/>
          </a:p>
        </p:txBody>
      </p:sp>
    </p:spTree>
    <p:extLst>
      <p:ext uri="{BB962C8B-B14F-4D97-AF65-F5344CB8AC3E}">
        <p14:creationId xmlns:p14="http://schemas.microsoft.com/office/powerpoint/2010/main" val="155856106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1A4D267A-3C4D-4751-844D-141815D54B07}" type="slidenum">
              <a:rPr lang="en-GB" smtClean="0"/>
              <a:t>3</a:t>
            </a:fld>
            <a:endParaRPr lang="en-GB"/>
          </a:p>
        </p:txBody>
      </p:sp>
    </p:spTree>
    <p:extLst>
      <p:ext uri="{BB962C8B-B14F-4D97-AF65-F5344CB8AC3E}">
        <p14:creationId xmlns:p14="http://schemas.microsoft.com/office/powerpoint/2010/main" val="229089744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1A4D267A-3C4D-4751-844D-141815D54B07}" type="slidenum">
              <a:rPr lang="en-GB" smtClean="0"/>
              <a:t>4</a:t>
            </a:fld>
            <a:endParaRPr lang="en-GB"/>
          </a:p>
        </p:txBody>
      </p:sp>
    </p:spTree>
    <p:extLst>
      <p:ext uri="{BB962C8B-B14F-4D97-AF65-F5344CB8AC3E}">
        <p14:creationId xmlns:p14="http://schemas.microsoft.com/office/powerpoint/2010/main" val="41074439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1A4D267A-3C4D-4751-844D-141815D54B07}" type="slidenum">
              <a:rPr lang="en-GB" smtClean="0"/>
              <a:t>5</a:t>
            </a:fld>
            <a:endParaRPr lang="en-GB"/>
          </a:p>
        </p:txBody>
      </p:sp>
    </p:spTree>
    <p:extLst>
      <p:ext uri="{BB962C8B-B14F-4D97-AF65-F5344CB8AC3E}">
        <p14:creationId xmlns:p14="http://schemas.microsoft.com/office/powerpoint/2010/main" val="308793612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1A4D267A-3C4D-4751-844D-141815D54B07}" type="slidenum">
              <a:rPr lang="en-GB" smtClean="0"/>
              <a:t>6</a:t>
            </a:fld>
            <a:endParaRPr lang="en-GB"/>
          </a:p>
        </p:txBody>
      </p:sp>
    </p:spTree>
    <p:extLst>
      <p:ext uri="{BB962C8B-B14F-4D97-AF65-F5344CB8AC3E}">
        <p14:creationId xmlns:p14="http://schemas.microsoft.com/office/powerpoint/2010/main" val="116229596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1A4D267A-3C4D-4751-844D-141815D54B07}" type="slidenum">
              <a:rPr lang="en-GB" smtClean="0"/>
              <a:t>7</a:t>
            </a:fld>
            <a:endParaRPr lang="en-GB"/>
          </a:p>
        </p:txBody>
      </p:sp>
    </p:spTree>
    <p:extLst>
      <p:ext uri="{BB962C8B-B14F-4D97-AF65-F5344CB8AC3E}">
        <p14:creationId xmlns:p14="http://schemas.microsoft.com/office/powerpoint/2010/main" val="116229596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jpeg"/></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1524000" y="1122363"/>
            <a:ext cx="9144000" cy="2387600"/>
          </a:xfrm>
        </p:spPr>
        <p:txBody>
          <a:bodyPr anchor="b"/>
          <a:lstStyle>
            <a:lvl1pPr algn="ctr">
              <a:defRPr sz="6000" baseline="0"/>
            </a:lvl1pPr>
          </a:lstStyle>
          <a:p>
            <a:r>
              <a:rPr lang="en-US"/>
              <a:t>Title in Ariel 60pt</a:t>
            </a:r>
            <a:endParaRPr lang="en-GB"/>
          </a:p>
        </p:txBody>
      </p:sp>
      <p:sp>
        <p:nvSpPr>
          <p:cNvPr id="3" name="Subtitle 2"/>
          <p:cNvSpPr>
            <a:spLocks noGrp="1"/>
          </p:cNvSpPr>
          <p:nvPr>
            <p:ph type="subTitle" idx="1" hasCustomPrompt="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Subtitle in Ariel 24pt</a:t>
            </a:r>
            <a:endParaRPr lang="en-GB"/>
          </a:p>
        </p:txBody>
      </p:sp>
      <p:sp>
        <p:nvSpPr>
          <p:cNvPr id="4" name="Date Placeholder 3"/>
          <p:cNvSpPr>
            <a:spLocks noGrp="1"/>
          </p:cNvSpPr>
          <p:nvPr>
            <p:ph type="dt" sz="half" idx="10"/>
          </p:nvPr>
        </p:nvSpPr>
        <p:spPr>
          <a:xfrm>
            <a:off x="609600" y="5753100"/>
            <a:ext cx="2971800" cy="968375"/>
          </a:xfrm>
          <a:prstGeom prst="rect">
            <a:avLst/>
          </a:prstGeom>
        </p:spPr>
        <p:txBody>
          <a:bodyPr/>
          <a:lstStyle>
            <a:lvl1pPr>
              <a:defRPr sz="1600" b="1">
                <a:solidFill>
                  <a:srgbClr val="6E609E"/>
                </a:solidFill>
              </a:defRPr>
            </a:lvl1pPr>
          </a:lstStyle>
          <a:p>
            <a:r>
              <a:rPr lang="en-GB"/>
              <a:t>golfalu am ein gilydd</a:t>
            </a:r>
          </a:p>
          <a:p>
            <a:r>
              <a:rPr lang="en-GB"/>
              <a:t>cydweithio</a:t>
            </a:r>
          </a:p>
          <a:p>
            <a:r>
              <a:rPr lang="en-GB"/>
              <a:t>gwella bob amser</a:t>
            </a:r>
          </a:p>
        </p:txBody>
      </p:sp>
      <p:sp>
        <p:nvSpPr>
          <p:cNvPr id="5" name="Footer Placeholder 4"/>
          <p:cNvSpPr>
            <a:spLocks noGrp="1"/>
          </p:cNvSpPr>
          <p:nvPr>
            <p:ph type="ftr" sz="quarter" idx="11"/>
          </p:nvPr>
        </p:nvSpPr>
        <p:spPr>
          <a:xfrm>
            <a:off x="4038600" y="6356351"/>
            <a:ext cx="1130300" cy="107950"/>
          </a:xfrm>
          <a:prstGeom prst="rect">
            <a:avLst/>
          </a:prstGeom>
        </p:spPr>
        <p:txBody>
          <a:bodyPr/>
          <a:lstStyle/>
          <a:p>
            <a:endParaRPr lang="en-GB"/>
          </a:p>
        </p:txBody>
      </p:sp>
      <p:sp>
        <p:nvSpPr>
          <p:cNvPr id="6" name="Slide Number Placeholder 5"/>
          <p:cNvSpPr>
            <a:spLocks noGrp="1"/>
          </p:cNvSpPr>
          <p:nvPr>
            <p:ph type="sldNum" sz="quarter" idx="12"/>
          </p:nvPr>
        </p:nvSpPr>
        <p:spPr>
          <a:xfrm>
            <a:off x="8940800" y="5753100"/>
            <a:ext cx="2607732" cy="968375"/>
          </a:xfrm>
        </p:spPr>
        <p:txBody>
          <a:bodyPr/>
          <a:lstStyle>
            <a:lvl1pPr algn="l">
              <a:defRPr sz="1600" b="1">
                <a:solidFill>
                  <a:srgbClr val="008A8C"/>
                </a:solidFill>
              </a:defRPr>
            </a:lvl1pPr>
          </a:lstStyle>
          <a:p>
            <a:r>
              <a:rPr lang="en-GB"/>
              <a:t>caring for each other</a:t>
            </a:r>
          </a:p>
          <a:p>
            <a:r>
              <a:rPr lang="en-GB"/>
              <a:t>working together</a:t>
            </a:r>
          </a:p>
          <a:p>
            <a:r>
              <a:rPr lang="en-GB"/>
              <a:t>always improving</a:t>
            </a:r>
          </a:p>
        </p:txBody>
      </p:sp>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173419" y="5130800"/>
            <a:ext cx="5526081" cy="1590675"/>
          </a:xfrm>
          <a:prstGeom prst="rect">
            <a:avLst/>
          </a:prstGeom>
        </p:spPr>
      </p:pic>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84556" y="313437"/>
            <a:ext cx="4212844" cy="1075470"/>
          </a:xfrm>
          <a:prstGeom prst="rect">
            <a:avLst/>
          </a:prstGeom>
        </p:spPr>
      </p:pic>
    </p:spTree>
    <p:extLst>
      <p:ext uri="{BB962C8B-B14F-4D97-AF65-F5344CB8AC3E}">
        <p14:creationId xmlns:p14="http://schemas.microsoft.com/office/powerpoint/2010/main" val="6627558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1524000" y="1122363"/>
            <a:ext cx="9144000" cy="2387600"/>
          </a:xfrm>
        </p:spPr>
        <p:txBody>
          <a:bodyPr anchor="b"/>
          <a:lstStyle>
            <a:lvl1pPr algn="ctr">
              <a:defRPr sz="6000" baseline="0"/>
            </a:lvl1pPr>
          </a:lstStyle>
          <a:p>
            <a:r>
              <a:rPr lang="en-US"/>
              <a:t>Title in Ariel 60pt</a:t>
            </a:r>
            <a:endParaRPr lang="en-GB"/>
          </a:p>
        </p:txBody>
      </p:sp>
      <p:sp>
        <p:nvSpPr>
          <p:cNvPr id="3" name="Subtitle 2"/>
          <p:cNvSpPr>
            <a:spLocks noGrp="1"/>
          </p:cNvSpPr>
          <p:nvPr>
            <p:ph type="subTitle" idx="1" hasCustomPrompt="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Subtitle in Ariel 24pt</a:t>
            </a:r>
            <a:endParaRPr lang="en-GB"/>
          </a:p>
        </p:txBody>
      </p:sp>
      <p:sp>
        <p:nvSpPr>
          <p:cNvPr id="4" name="Date Placeholder 3"/>
          <p:cNvSpPr>
            <a:spLocks noGrp="1"/>
          </p:cNvSpPr>
          <p:nvPr>
            <p:ph type="dt" sz="half" idx="10"/>
          </p:nvPr>
        </p:nvSpPr>
        <p:spPr>
          <a:xfrm>
            <a:off x="609600" y="5753100"/>
            <a:ext cx="2971800" cy="968375"/>
          </a:xfrm>
          <a:prstGeom prst="rect">
            <a:avLst/>
          </a:prstGeom>
        </p:spPr>
        <p:txBody>
          <a:bodyPr/>
          <a:lstStyle>
            <a:lvl1pPr>
              <a:defRPr sz="1600" b="1">
                <a:solidFill>
                  <a:srgbClr val="6E609E"/>
                </a:solidFill>
              </a:defRPr>
            </a:lvl1pPr>
          </a:lstStyle>
          <a:p>
            <a:r>
              <a:rPr lang="en-GB"/>
              <a:t>golfalu am ein gilydd</a:t>
            </a:r>
          </a:p>
          <a:p>
            <a:r>
              <a:rPr lang="en-GB"/>
              <a:t>cydweithio</a:t>
            </a:r>
          </a:p>
          <a:p>
            <a:r>
              <a:rPr lang="en-GB"/>
              <a:t>gwella bob amser</a:t>
            </a:r>
          </a:p>
        </p:txBody>
      </p:sp>
      <p:sp>
        <p:nvSpPr>
          <p:cNvPr id="5" name="Footer Placeholder 4"/>
          <p:cNvSpPr>
            <a:spLocks noGrp="1"/>
          </p:cNvSpPr>
          <p:nvPr>
            <p:ph type="ftr" sz="quarter" idx="11"/>
          </p:nvPr>
        </p:nvSpPr>
        <p:spPr>
          <a:xfrm>
            <a:off x="4038600" y="6356351"/>
            <a:ext cx="1130300" cy="107950"/>
          </a:xfrm>
          <a:prstGeom prst="rect">
            <a:avLst/>
          </a:prstGeom>
        </p:spPr>
        <p:txBody>
          <a:bodyPr/>
          <a:lstStyle/>
          <a:p>
            <a:endParaRPr lang="en-GB"/>
          </a:p>
        </p:txBody>
      </p:sp>
      <p:sp>
        <p:nvSpPr>
          <p:cNvPr id="6" name="Slide Number Placeholder 5"/>
          <p:cNvSpPr>
            <a:spLocks noGrp="1"/>
          </p:cNvSpPr>
          <p:nvPr>
            <p:ph type="sldNum" sz="quarter" idx="12"/>
          </p:nvPr>
        </p:nvSpPr>
        <p:spPr>
          <a:xfrm>
            <a:off x="8940800" y="5753100"/>
            <a:ext cx="2607732" cy="968375"/>
          </a:xfrm>
        </p:spPr>
        <p:txBody>
          <a:bodyPr/>
          <a:lstStyle>
            <a:lvl1pPr algn="l">
              <a:defRPr sz="1600" b="1">
                <a:solidFill>
                  <a:srgbClr val="008A8C"/>
                </a:solidFill>
              </a:defRPr>
            </a:lvl1pPr>
          </a:lstStyle>
          <a:p>
            <a:r>
              <a:rPr lang="en-GB"/>
              <a:t>caring for each other</a:t>
            </a:r>
          </a:p>
          <a:p>
            <a:r>
              <a:rPr lang="en-GB"/>
              <a:t>working together</a:t>
            </a:r>
          </a:p>
          <a:p>
            <a:r>
              <a:rPr lang="en-GB"/>
              <a:t>always improving</a:t>
            </a:r>
          </a:p>
        </p:txBody>
      </p:sp>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173419" y="5130800"/>
            <a:ext cx="5526081" cy="1590675"/>
          </a:xfrm>
          <a:prstGeom prst="rect">
            <a:avLst/>
          </a:prstGeom>
        </p:spPr>
      </p:pic>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84556" y="313437"/>
            <a:ext cx="4212844" cy="1075470"/>
          </a:xfrm>
          <a:prstGeom prst="rect">
            <a:avLst/>
          </a:prstGeom>
        </p:spPr>
      </p:pic>
      <p:pic>
        <p:nvPicPr>
          <p:cNvPr id="9" name="Picture 8"/>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1062499" y="313437"/>
            <a:ext cx="972065" cy="1086359"/>
          </a:xfrm>
          <a:prstGeom prst="rect">
            <a:avLst/>
          </a:prstGeom>
        </p:spPr>
      </p:pic>
    </p:spTree>
    <p:extLst>
      <p:ext uri="{BB962C8B-B14F-4D97-AF65-F5344CB8AC3E}">
        <p14:creationId xmlns:p14="http://schemas.microsoft.com/office/powerpoint/2010/main" val="6627558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a:t>Title Ariel 44pt</a:t>
            </a:r>
            <a:endParaRPr lang="en-GB"/>
          </a:p>
        </p:txBody>
      </p:sp>
      <p:sp>
        <p:nvSpPr>
          <p:cNvPr id="3" name="Content Placeholder 2"/>
          <p:cNvSpPr>
            <a:spLocks noGrp="1"/>
          </p:cNvSpPr>
          <p:nvPr>
            <p:ph idx="1" hasCustomPrompt="1"/>
          </p:nvPr>
        </p:nvSpPr>
        <p:spPr/>
        <p:txBody>
          <a:bodyPr/>
          <a:lstStyle>
            <a:lvl1pPr>
              <a:defRPr/>
            </a:lvl1pPr>
            <a:lvl2pPr>
              <a:defRPr/>
            </a:lvl2pPr>
          </a:lstStyle>
          <a:p>
            <a:pPr lvl="0"/>
            <a:r>
              <a:rPr lang="en-US"/>
              <a:t>Bullet point 28pt</a:t>
            </a:r>
          </a:p>
          <a:p>
            <a:pPr lvl="1"/>
            <a:r>
              <a:rPr lang="en-US"/>
              <a:t>Second level 24pt</a:t>
            </a:r>
          </a:p>
        </p:txBody>
      </p:sp>
      <p:sp>
        <p:nvSpPr>
          <p:cNvPr id="6" name="Slide Number Placeholder 5"/>
          <p:cNvSpPr>
            <a:spLocks noGrp="1"/>
          </p:cNvSpPr>
          <p:nvPr>
            <p:ph type="sldNum" sz="quarter" idx="12"/>
          </p:nvPr>
        </p:nvSpPr>
        <p:spPr/>
        <p:txBody>
          <a:bodyPr/>
          <a:lstStyle/>
          <a:p>
            <a:fld id="{428EB037-5E3B-48C4-97BB-734080DA86A8}" type="slidenum">
              <a:rPr lang="en-GB" smtClean="0"/>
              <a:t>‹#›</a:t>
            </a:fld>
            <a:endParaRPr lang="en-GB"/>
          </a:p>
        </p:txBody>
      </p:sp>
      <p:pic>
        <p:nvPicPr>
          <p:cNvPr id="7" name="Picture 6"/>
          <p:cNvPicPr>
            <a:picLocks noChangeAspect="1"/>
          </p:cNvPicPr>
          <p:nvPr userDrawn="1"/>
        </p:nvPicPr>
        <p:blipFill>
          <a:blip r:embed="rId2" cstate="print">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9024734" y="5972175"/>
            <a:ext cx="2735466" cy="787400"/>
          </a:xfrm>
          <a:prstGeom prst="rect">
            <a:avLst/>
          </a:prstGeom>
        </p:spPr>
      </p:pic>
    </p:spTree>
    <p:extLst>
      <p:ext uri="{BB962C8B-B14F-4D97-AF65-F5344CB8AC3E}">
        <p14:creationId xmlns:p14="http://schemas.microsoft.com/office/powerpoint/2010/main" val="2000943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831850" y="1709738"/>
            <a:ext cx="10515600" cy="2852737"/>
          </a:xfrm>
        </p:spPr>
        <p:txBody>
          <a:bodyPr anchor="b"/>
          <a:lstStyle>
            <a:lvl1pPr>
              <a:defRPr sz="6000"/>
            </a:lvl1pPr>
          </a:lstStyle>
          <a:p>
            <a:r>
              <a:rPr lang="en-US"/>
              <a:t>Section title Ariel 60pt</a:t>
            </a:r>
            <a:endParaRPr lang="en-GB"/>
          </a:p>
        </p:txBody>
      </p:sp>
      <p:sp>
        <p:nvSpPr>
          <p:cNvPr id="3" name="Text Placeholder 2"/>
          <p:cNvSpPr>
            <a:spLocks noGrp="1"/>
          </p:cNvSpPr>
          <p:nvPr>
            <p:ph type="body" idx="1" hasCustomPrompt="1"/>
          </p:nvPr>
        </p:nvSpPr>
        <p:spPr>
          <a:xfrm>
            <a:off x="831850" y="4589463"/>
            <a:ext cx="10515600" cy="1500187"/>
          </a:xfrm>
        </p:spPr>
        <p:txBody>
          <a:bodyPr/>
          <a:lstStyle>
            <a:lvl1pPr marL="0" indent="0">
              <a:buNone/>
              <a:defRPr sz="2400" baseline="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Subtitle Ariel 24pt</a:t>
            </a:r>
          </a:p>
        </p:txBody>
      </p:sp>
      <p:sp>
        <p:nvSpPr>
          <p:cNvPr id="6" name="Slide Number Placeholder 5"/>
          <p:cNvSpPr>
            <a:spLocks noGrp="1"/>
          </p:cNvSpPr>
          <p:nvPr>
            <p:ph type="sldNum" sz="quarter" idx="12"/>
          </p:nvPr>
        </p:nvSpPr>
        <p:spPr/>
        <p:txBody>
          <a:bodyPr/>
          <a:lstStyle/>
          <a:p>
            <a:fld id="{428EB037-5E3B-48C4-97BB-734080DA86A8}" type="slidenum">
              <a:rPr lang="en-GB" smtClean="0"/>
              <a:t>‹#›</a:t>
            </a:fld>
            <a:endParaRPr lang="en-GB"/>
          </a:p>
        </p:txBody>
      </p:sp>
      <p:pic>
        <p:nvPicPr>
          <p:cNvPr id="7" name="Picture 6"/>
          <p:cNvPicPr>
            <a:picLocks noChangeAspect="1"/>
          </p:cNvPicPr>
          <p:nvPr userDrawn="1"/>
        </p:nvPicPr>
        <p:blipFill>
          <a:blip r:embed="rId2" cstate="print">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9024734" y="5972175"/>
            <a:ext cx="2735466" cy="787400"/>
          </a:xfrm>
          <a:prstGeom prst="rect">
            <a:avLst/>
          </a:prstGeom>
        </p:spPr>
      </p:pic>
    </p:spTree>
    <p:extLst>
      <p:ext uri="{BB962C8B-B14F-4D97-AF65-F5344CB8AC3E}">
        <p14:creationId xmlns:p14="http://schemas.microsoft.com/office/powerpoint/2010/main" val="42796311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a:t>Title Ariel 44pt</a:t>
            </a:r>
            <a:endParaRPr lang="en-GB"/>
          </a:p>
        </p:txBody>
      </p:sp>
      <p:sp>
        <p:nvSpPr>
          <p:cNvPr id="3" name="Content Placeholder 2"/>
          <p:cNvSpPr>
            <a:spLocks noGrp="1"/>
          </p:cNvSpPr>
          <p:nvPr>
            <p:ph sz="half" idx="1" hasCustomPrompt="1"/>
          </p:nvPr>
        </p:nvSpPr>
        <p:spPr>
          <a:xfrm>
            <a:off x="838200" y="1825625"/>
            <a:ext cx="5181600" cy="4351338"/>
          </a:xfrm>
        </p:spPr>
        <p:txBody>
          <a:bodyPr/>
          <a:lstStyle>
            <a:lvl1pPr>
              <a:defRPr/>
            </a:lvl1pPr>
            <a:lvl2pPr>
              <a:defRPr/>
            </a:lvl2pPr>
          </a:lstStyle>
          <a:p>
            <a:pPr lvl="0"/>
            <a:r>
              <a:rPr lang="en-US"/>
              <a:t>Subtitle Ariel 28pt</a:t>
            </a:r>
          </a:p>
          <a:p>
            <a:pPr lvl="1"/>
            <a:r>
              <a:rPr lang="en-US"/>
              <a:t>Second level 24pt</a:t>
            </a:r>
          </a:p>
        </p:txBody>
      </p:sp>
      <p:sp>
        <p:nvSpPr>
          <p:cNvPr id="4" name="Content Placeholder 3"/>
          <p:cNvSpPr>
            <a:spLocks noGrp="1"/>
          </p:cNvSpPr>
          <p:nvPr>
            <p:ph sz="half" idx="2" hasCustomPrompt="1"/>
          </p:nvPr>
        </p:nvSpPr>
        <p:spPr>
          <a:xfrm>
            <a:off x="6172200" y="1825625"/>
            <a:ext cx="5181600" cy="4351338"/>
          </a:xfrm>
        </p:spPr>
        <p:txBody>
          <a:bodyPr/>
          <a:lstStyle>
            <a:lvl1pPr>
              <a:defRPr/>
            </a:lvl1pPr>
            <a:lvl2pPr>
              <a:defRPr/>
            </a:lvl2pPr>
          </a:lstStyle>
          <a:p>
            <a:pPr lvl="0"/>
            <a:r>
              <a:rPr lang="en-US"/>
              <a:t>Subtitle Ariel 28pt</a:t>
            </a:r>
          </a:p>
          <a:p>
            <a:pPr lvl="1"/>
            <a:r>
              <a:rPr lang="en-US"/>
              <a:t>Second level 24pt</a:t>
            </a:r>
          </a:p>
        </p:txBody>
      </p:sp>
      <p:sp>
        <p:nvSpPr>
          <p:cNvPr id="7" name="Slide Number Placeholder 6"/>
          <p:cNvSpPr>
            <a:spLocks noGrp="1"/>
          </p:cNvSpPr>
          <p:nvPr>
            <p:ph type="sldNum" sz="quarter" idx="12"/>
          </p:nvPr>
        </p:nvSpPr>
        <p:spPr/>
        <p:txBody>
          <a:bodyPr/>
          <a:lstStyle/>
          <a:p>
            <a:fld id="{428EB037-5E3B-48C4-97BB-734080DA86A8}" type="slidenum">
              <a:rPr lang="en-GB" smtClean="0"/>
              <a:t>‹#›</a:t>
            </a:fld>
            <a:endParaRPr lang="en-GB"/>
          </a:p>
        </p:txBody>
      </p:sp>
      <p:pic>
        <p:nvPicPr>
          <p:cNvPr id="8" name="Picture 7"/>
          <p:cNvPicPr>
            <a:picLocks noChangeAspect="1"/>
          </p:cNvPicPr>
          <p:nvPr userDrawn="1"/>
        </p:nvPicPr>
        <p:blipFill>
          <a:blip r:embed="rId2" cstate="print">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9024734" y="5972175"/>
            <a:ext cx="2735466" cy="787400"/>
          </a:xfrm>
          <a:prstGeom prst="rect">
            <a:avLst/>
          </a:prstGeom>
        </p:spPr>
      </p:pic>
    </p:spTree>
    <p:extLst>
      <p:ext uri="{BB962C8B-B14F-4D97-AF65-F5344CB8AC3E}">
        <p14:creationId xmlns:p14="http://schemas.microsoft.com/office/powerpoint/2010/main" val="153962099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839788" y="365125"/>
            <a:ext cx="10515600" cy="1325563"/>
          </a:xfrm>
        </p:spPr>
        <p:txBody>
          <a:bodyPr/>
          <a:lstStyle>
            <a:lvl1pPr>
              <a:defRPr baseline="0"/>
            </a:lvl1pPr>
          </a:lstStyle>
          <a:p>
            <a:r>
              <a:rPr lang="en-US"/>
              <a:t>Title Ariel 44pt</a:t>
            </a:r>
            <a:endParaRPr lang="en-GB"/>
          </a:p>
        </p:txBody>
      </p:sp>
      <p:sp>
        <p:nvSpPr>
          <p:cNvPr id="3" name="Text Placeholder 2"/>
          <p:cNvSpPr>
            <a:spLocks noGrp="1"/>
          </p:cNvSpPr>
          <p:nvPr>
            <p:ph type="body" idx="1" hasCustomPrompt="1"/>
          </p:nvPr>
        </p:nvSpPr>
        <p:spPr>
          <a:xfrm>
            <a:off x="839788" y="1681163"/>
            <a:ext cx="5157787" cy="823912"/>
          </a:xfrm>
        </p:spPr>
        <p:txBody>
          <a:bodyPr anchor="b"/>
          <a:lstStyle>
            <a:lvl1pPr marL="0" indent="0">
              <a:buNone/>
              <a:defRPr sz="24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Subtitle Ariel 24pt bold</a:t>
            </a:r>
          </a:p>
        </p:txBody>
      </p:sp>
      <p:sp>
        <p:nvSpPr>
          <p:cNvPr id="4" name="Content Placeholder 3"/>
          <p:cNvSpPr>
            <a:spLocks noGrp="1"/>
          </p:cNvSpPr>
          <p:nvPr>
            <p:ph sz="half" idx="2" hasCustomPrompt="1"/>
          </p:nvPr>
        </p:nvSpPr>
        <p:spPr>
          <a:xfrm>
            <a:off x="839788" y="2505075"/>
            <a:ext cx="5157787" cy="3684588"/>
          </a:xfrm>
        </p:spPr>
        <p:txBody>
          <a:bodyPr/>
          <a:lstStyle>
            <a:lvl1pPr>
              <a:defRPr/>
            </a:lvl1pPr>
            <a:lvl2pPr>
              <a:defRPr/>
            </a:lvl2pPr>
          </a:lstStyle>
          <a:p>
            <a:pPr lvl="0"/>
            <a:r>
              <a:rPr lang="en-US"/>
              <a:t>Bulletin point Ariel 28pt</a:t>
            </a:r>
          </a:p>
          <a:p>
            <a:pPr lvl="1"/>
            <a:r>
              <a:rPr lang="en-US"/>
              <a:t>Second level 24pt</a:t>
            </a:r>
          </a:p>
        </p:txBody>
      </p:sp>
      <p:sp>
        <p:nvSpPr>
          <p:cNvPr id="5" name="Text Placeholder 4"/>
          <p:cNvSpPr>
            <a:spLocks noGrp="1"/>
          </p:cNvSpPr>
          <p:nvPr>
            <p:ph type="body" sz="quarter" idx="3" hasCustomPrompt="1"/>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Subtitle Ariel 24pt bold</a:t>
            </a:r>
          </a:p>
        </p:txBody>
      </p:sp>
      <p:sp>
        <p:nvSpPr>
          <p:cNvPr id="6" name="Content Placeholder 5"/>
          <p:cNvSpPr>
            <a:spLocks noGrp="1"/>
          </p:cNvSpPr>
          <p:nvPr>
            <p:ph sz="quarter" idx="4" hasCustomPrompt="1"/>
          </p:nvPr>
        </p:nvSpPr>
        <p:spPr>
          <a:xfrm>
            <a:off x="6172200" y="2505075"/>
            <a:ext cx="5183188" cy="3684588"/>
          </a:xfrm>
        </p:spPr>
        <p:txBody>
          <a:bodyPr/>
          <a:lstStyle>
            <a:lvl1pPr>
              <a:defRPr/>
            </a:lvl1pPr>
            <a:lvl2pPr>
              <a:defRPr baseline="0"/>
            </a:lvl2pPr>
          </a:lstStyle>
          <a:p>
            <a:pPr lvl="0"/>
            <a:r>
              <a:rPr lang="en-US"/>
              <a:t>Bulletin point Ariel 28pt</a:t>
            </a:r>
          </a:p>
          <a:p>
            <a:pPr lvl="1"/>
            <a:r>
              <a:rPr lang="en-US"/>
              <a:t>Second level 24pt</a:t>
            </a:r>
          </a:p>
        </p:txBody>
      </p:sp>
      <p:sp>
        <p:nvSpPr>
          <p:cNvPr id="9" name="Slide Number Placeholder 8"/>
          <p:cNvSpPr>
            <a:spLocks noGrp="1"/>
          </p:cNvSpPr>
          <p:nvPr>
            <p:ph type="sldNum" sz="quarter" idx="12"/>
          </p:nvPr>
        </p:nvSpPr>
        <p:spPr/>
        <p:txBody>
          <a:bodyPr/>
          <a:lstStyle/>
          <a:p>
            <a:fld id="{428EB037-5E3B-48C4-97BB-734080DA86A8}" type="slidenum">
              <a:rPr lang="en-GB" smtClean="0"/>
              <a:t>‹#›</a:t>
            </a:fld>
            <a:endParaRPr lang="en-GB"/>
          </a:p>
        </p:txBody>
      </p:sp>
      <p:pic>
        <p:nvPicPr>
          <p:cNvPr id="10" name="Picture 9"/>
          <p:cNvPicPr>
            <a:picLocks noChangeAspect="1"/>
          </p:cNvPicPr>
          <p:nvPr userDrawn="1"/>
        </p:nvPicPr>
        <p:blipFill>
          <a:blip r:embed="rId2" cstate="print">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9024734" y="5972175"/>
            <a:ext cx="2735466" cy="787400"/>
          </a:xfrm>
          <a:prstGeom prst="rect">
            <a:avLst/>
          </a:prstGeom>
        </p:spPr>
      </p:pic>
    </p:spTree>
    <p:extLst>
      <p:ext uri="{BB962C8B-B14F-4D97-AF65-F5344CB8AC3E}">
        <p14:creationId xmlns:p14="http://schemas.microsoft.com/office/powerpoint/2010/main" val="14144216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en-US"/>
              <a:t>Title Ariel 44pt</a:t>
            </a:r>
            <a:endParaRPr lang="en-GB"/>
          </a:p>
        </p:txBody>
      </p:sp>
      <p:sp>
        <p:nvSpPr>
          <p:cNvPr id="5" name="Slide Number Placeholder 4"/>
          <p:cNvSpPr>
            <a:spLocks noGrp="1"/>
          </p:cNvSpPr>
          <p:nvPr>
            <p:ph type="sldNum" sz="quarter" idx="12"/>
          </p:nvPr>
        </p:nvSpPr>
        <p:spPr/>
        <p:txBody>
          <a:bodyPr/>
          <a:lstStyle/>
          <a:p>
            <a:fld id="{428EB037-5E3B-48C4-97BB-734080DA86A8}" type="slidenum">
              <a:rPr lang="en-GB" smtClean="0"/>
              <a:t>‹#›</a:t>
            </a:fld>
            <a:endParaRPr lang="en-GB"/>
          </a:p>
        </p:txBody>
      </p:sp>
      <p:pic>
        <p:nvPicPr>
          <p:cNvPr id="6" name="Picture 5"/>
          <p:cNvPicPr>
            <a:picLocks noChangeAspect="1"/>
          </p:cNvPicPr>
          <p:nvPr userDrawn="1"/>
        </p:nvPicPr>
        <p:blipFill>
          <a:blip r:embed="rId2" cstate="print">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9024734" y="5972175"/>
            <a:ext cx="2735466" cy="787400"/>
          </a:xfrm>
          <a:prstGeom prst="rect">
            <a:avLst/>
          </a:prstGeom>
        </p:spPr>
      </p:pic>
    </p:spTree>
    <p:extLst>
      <p:ext uri="{BB962C8B-B14F-4D97-AF65-F5344CB8AC3E}">
        <p14:creationId xmlns:p14="http://schemas.microsoft.com/office/powerpoint/2010/main" val="42339857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428EB037-5E3B-48C4-97BB-734080DA86A8}" type="slidenum">
              <a:rPr lang="en-GB" smtClean="0"/>
              <a:t>‹#›</a:t>
            </a:fld>
            <a:endParaRPr lang="en-GB"/>
          </a:p>
        </p:txBody>
      </p:sp>
      <p:pic>
        <p:nvPicPr>
          <p:cNvPr id="5" name="Picture 4"/>
          <p:cNvPicPr>
            <a:picLocks noChangeAspect="1"/>
          </p:cNvPicPr>
          <p:nvPr userDrawn="1"/>
        </p:nvPicPr>
        <p:blipFill>
          <a:blip r:embed="rId2" cstate="print">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9024734" y="5972175"/>
            <a:ext cx="2735466" cy="787400"/>
          </a:xfrm>
          <a:prstGeom prst="rect">
            <a:avLst/>
          </a:prstGeom>
        </p:spPr>
      </p:pic>
    </p:spTree>
    <p:extLst>
      <p:ext uri="{BB962C8B-B14F-4D97-AF65-F5344CB8AC3E}">
        <p14:creationId xmlns:p14="http://schemas.microsoft.com/office/powerpoint/2010/main" val="265224789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Title Ariel 44pt</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Bullet point Ariel 28pt</a:t>
            </a:r>
          </a:p>
          <a:p>
            <a:pPr lvl="1"/>
            <a:r>
              <a:rPr lang="en-US"/>
              <a:t>Second level 24pt</a:t>
            </a: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28EB037-5E3B-48C4-97BB-734080DA86A8}" type="slidenum">
              <a:rPr lang="en-GB" smtClean="0"/>
              <a:t>‹#›</a:t>
            </a:fld>
            <a:endParaRPr lang="en-GB"/>
          </a:p>
        </p:txBody>
      </p:sp>
      <p:pic>
        <p:nvPicPr>
          <p:cNvPr id="7" name="Picture 6"/>
          <p:cNvPicPr>
            <a:picLocks noChangeAspect="1"/>
          </p:cNvPicPr>
          <p:nvPr userDrawn="1"/>
        </p:nvPicPr>
        <p:blipFill>
          <a:blip r:embed="rId10" cstate="print">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9024734" y="5972175"/>
            <a:ext cx="2735466" cy="787400"/>
          </a:xfrm>
          <a:prstGeom prst="rect">
            <a:avLst/>
          </a:prstGeom>
        </p:spPr>
      </p:pic>
    </p:spTree>
    <p:extLst>
      <p:ext uri="{BB962C8B-B14F-4D97-AF65-F5344CB8AC3E}">
        <p14:creationId xmlns:p14="http://schemas.microsoft.com/office/powerpoint/2010/main" val="3687055342"/>
      </p:ext>
    </p:extLst>
  </p:cSld>
  <p:clrMap bg1="lt1" tx1="dk1" bg2="lt2" tx2="dk2" accent1="accent1" accent2="accent2" accent3="accent3" accent4="accent4" accent5="accent5" accent6="accent6" hlink="hlink" folHlink="folHlink"/>
  <p:sldLayoutIdLst>
    <p:sldLayoutId id="2147483656" r:id="rId1"/>
    <p:sldLayoutId id="2147483649" r:id="rId2"/>
    <p:sldLayoutId id="2147483650" r:id="rId3"/>
    <p:sldLayoutId id="2147483651" r:id="rId4"/>
    <p:sldLayoutId id="2147483652" r:id="rId5"/>
    <p:sldLayoutId id="2147483653" r:id="rId6"/>
    <p:sldLayoutId id="2147483654" r:id="rId7"/>
    <p:sldLayoutId id="2147483655" r:id="rId8"/>
  </p:sldLayoutIdLst>
  <p:txStyles>
    <p:titleStyle>
      <a:lvl1pPr algn="l" defTabSz="914400" rtl="0" eaLnBrk="1" latinLnBrk="0" hangingPunct="1">
        <a:lnSpc>
          <a:spcPct val="90000"/>
        </a:lnSpc>
        <a:spcBef>
          <a:spcPct val="0"/>
        </a:spcBef>
        <a:buNone/>
        <a:defRPr sz="4400" kern="1200" baseline="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3.xml"/><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3.xml"/><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hyperlink" Target="https://www.gov.wales/sites/default/files/publications/2019-06/talk-to-me-2-suicide-and-self-harm-prevention-action-plan-for-wales-2015-2020.pdf" TargetMode="External"/><Relationship Id="rId2" Type="http://schemas.openxmlformats.org/officeDocument/2006/relationships/notesSlide" Target="../notesSlides/notesSlide6.xml"/><Relationship Id="rId1" Type="http://schemas.openxmlformats.org/officeDocument/2006/relationships/slideLayout" Target="../slideLayouts/slideLayout3.xml"/><Relationship Id="rId5" Type="http://schemas.openxmlformats.org/officeDocument/2006/relationships/image" Target="../media/image12.png"/><Relationship Id="rId4"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GB"/>
              <a:t>Quality Priorities highlight report</a:t>
            </a:r>
          </a:p>
        </p:txBody>
      </p:sp>
      <p:sp>
        <p:nvSpPr>
          <p:cNvPr id="3" name="Subtitle 2"/>
          <p:cNvSpPr>
            <a:spLocks noGrp="1"/>
          </p:cNvSpPr>
          <p:nvPr>
            <p:ph type="subTitle" idx="1"/>
          </p:nvPr>
        </p:nvSpPr>
        <p:spPr/>
        <p:txBody>
          <a:bodyPr vert="horz" lIns="91440" tIns="45720" rIns="91440" bIns="45720" rtlCol="0" anchor="t">
            <a:normAutofit lnSpcReduction="10000"/>
          </a:bodyPr>
          <a:lstStyle/>
          <a:p>
            <a:r>
              <a:rPr lang="en-GB"/>
              <a:t>February 2024</a:t>
            </a:r>
          </a:p>
          <a:p>
            <a:r>
              <a:rPr lang="en-GB"/>
              <a:t>Author - Angharad Higgins and Quality Priority Teams</a:t>
            </a:r>
            <a:endParaRPr lang="en-GB">
              <a:cs typeface="Arial"/>
            </a:endParaRPr>
          </a:p>
          <a:p>
            <a:r>
              <a:rPr lang="en-GB"/>
              <a:t>Sponsor - Gareth Howells, Director of Nursing and Hazel Powell, Deputy Director of Nursing</a:t>
            </a:r>
            <a:endParaRPr lang="en-GB">
              <a:cs typeface="Arial"/>
            </a:endParaRPr>
          </a:p>
        </p:txBody>
      </p:sp>
      <p:sp>
        <p:nvSpPr>
          <p:cNvPr id="4" name="AutoShape 2" descr="https://nhswales365.sharepoint.com/sites/SBU_QualitySafetyAndImprovement/_api/siteiconmanager/getsitelogo?type=%271%27&amp;hash=638149155630763349"/>
          <p:cNvSpPr>
            <a:spLocks noChangeAspect="1" noChangeArrowheads="1"/>
          </p:cNvSpPr>
          <p:nvPr/>
        </p:nvSpPr>
        <p:spPr bwMode="auto">
          <a:xfrm>
            <a:off x="296890" y="562118"/>
            <a:ext cx="1099647" cy="109965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Tree>
    <p:extLst>
      <p:ext uri="{BB962C8B-B14F-4D97-AF65-F5344CB8AC3E}">
        <p14:creationId xmlns:p14="http://schemas.microsoft.com/office/powerpoint/2010/main" val="134998664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0534650" y="85964"/>
            <a:ext cx="1475232" cy="369332"/>
          </a:xfrm>
          <a:prstGeom prst="rect">
            <a:avLst/>
          </a:prstGeom>
          <a:noFill/>
        </p:spPr>
        <p:txBody>
          <a:bodyPr wrap="square" rtlCol="0">
            <a:spAutoFit/>
          </a:bodyPr>
          <a:lstStyle/>
          <a:p>
            <a:pPr algn="r"/>
            <a:r>
              <a:rPr lang="en-GB">
                <a:solidFill>
                  <a:schemeClr val="bg1"/>
                </a:solidFill>
              </a:rPr>
              <a:t>Page 1</a:t>
            </a:r>
          </a:p>
        </p:txBody>
      </p:sp>
      <p:sp>
        <p:nvSpPr>
          <p:cNvPr id="19" name="Title 1"/>
          <p:cNvSpPr txBox="1">
            <a:spLocks/>
          </p:cNvSpPr>
          <p:nvPr/>
        </p:nvSpPr>
        <p:spPr>
          <a:xfrm>
            <a:off x="0" y="-9034"/>
            <a:ext cx="12192000" cy="635738"/>
          </a:xfrm>
          <a:prstGeom prst="rect">
            <a:avLst/>
          </a:prstGeom>
        </p:spPr>
        <p:style>
          <a:lnRef idx="1">
            <a:schemeClr val="accent1"/>
          </a:lnRef>
          <a:fillRef idx="2">
            <a:schemeClr val="accent1"/>
          </a:fillRef>
          <a:effectRef idx="1">
            <a:schemeClr val="accent1"/>
          </a:effectRef>
          <a:fontRef idx="minor">
            <a:schemeClr val="dk1"/>
          </a:fontRef>
        </p:style>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1500" b="1">
                <a:latin typeface="Arial"/>
                <a:cs typeface="Arial"/>
              </a:rPr>
              <a:t>Quality Priority – Falls</a:t>
            </a:r>
          </a:p>
          <a:p>
            <a:r>
              <a:rPr lang="en-GB" sz="1500" b="1">
                <a:latin typeface="Arial"/>
                <a:cs typeface="Arial"/>
              </a:rPr>
              <a:t>Goal – </a:t>
            </a:r>
            <a:r>
              <a:rPr lang="en-GB" sz="1500" i="1">
                <a:latin typeface="Arial"/>
                <a:cs typeface="Arial"/>
              </a:rPr>
              <a:t>Reduced falls and harm in hospital and across Primary Care and Community services by 10% in 2023/2024</a:t>
            </a:r>
            <a:endParaRPr lang="en-GB" sz="1500" i="1">
              <a:latin typeface="Arial" panose="020B0604020202020204" pitchFamily="34" charset="0"/>
              <a:cs typeface="Arial" panose="020B0604020202020204" pitchFamily="34" charset="0"/>
            </a:endParaRPr>
          </a:p>
        </p:txBody>
      </p:sp>
      <p:sp>
        <p:nvSpPr>
          <p:cNvPr id="24" name="TextBox 23"/>
          <p:cNvSpPr txBox="1">
            <a:spLocks noChangeAspect="1"/>
          </p:cNvSpPr>
          <p:nvPr/>
        </p:nvSpPr>
        <p:spPr>
          <a:xfrm>
            <a:off x="71683" y="942928"/>
            <a:ext cx="5953197" cy="2165830"/>
          </a:xfrm>
          <a:prstGeom prst="rect">
            <a:avLst/>
          </a:prstGeom>
          <a:noFill/>
          <a:ln>
            <a:solidFill>
              <a:schemeClr val="accent5">
                <a:lumMod val="50000"/>
              </a:schemeClr>
            </a:solidFill>
          </a:ln>
        </p:spPr>
        <p:txBody>
          <a:bodyPr wrap="square" lIns="91440" tIns="45720" rIns="91440" bIns="45720" rtlCol="0" anchor="t">
            <a:noAutofit/>
          </a:bodyPr>
          <a:lstStyle/>
          <a:p>
            <a:r>
              <a:rPr lang="en-GB" sz="1000" b="1">
                <a:latin typeface="Arial"/>
                <a:cs typeface="Arial"/>
              </a:rPr>
              <a:t>Methods </a:t>
            </a:r>
            <a:endParaRPr lang="en-GB" sz="1000" b="1">
              <a:latin typeface="Arial" panose="020B0604020202020204" pitchFamily="34" charset="0"/>
              <a:cs typeface="Arial" panose="020B0604020202020204" pitchFamily="34" charset="0"/>
            </a:endParaRPr>
          </a:p>
          <a:p>
            <a:pPr>
              <a:buFont typeface="Arial" panose="020B0604020202020204" pitchFamily="34" charset="0"/>
              <a:buChar char="•"/>
            </a:pPr>
            <a:r>
              <a:rPr lang="en-GB" sz="900">
                <a:ea typeface="+mn-lt"/>
                <a:cs typeface="+mn-lt"/>
              </a:rPr>
              <a:t>Build on Quality improvement programme.  </a:t>
            </a:r>
            <a:endParaRPr lang="en-GB" sz="900" b="1">
              <a:latin typeface="Arial" panose="020B0604020202020204" pitchFamily="34" charset="0"/>
              <a:cs typeface="Arial" panose="020B0604020202020204" pitchFamily="34" charset="0"/>
            </a:endParaRPr>
          </a:p>
          <a:p>
            <a:pPr>
              <a:buFont typeface="Arial" panose="020B0604020202020204" pitchFamily="34" charset="0"/>
              <a:buChar char="•"/>
            </a:pPr>
            <a:r>
              <a:rPr lang="en-GB" sz="900">
                <a:ea typeface="+mn-lt"/>
                <a:cs typeface="+mn-lt"/>
              </a:rPr>
              <a:t>Embed Falls audit programme.</a:t>
            </a:r>
            <a:endParaRPr lang="en-GB" sz="900">
              <a:cs typeface="Arial"/>
            </a:endParaRPr>
          </a:p>
          <a:p>
            <a:pPr>
              <a:buFont typeface="Arial" panose="020B0604020202020204" pitchFamily="34" charset="0"/>
              <a:buChar char="•"/>
            </a:pPr>
            <a:r>
              <a:rPr lang="en-GB" sz="900">
                <a:ea typeface="+mn-lt"/>
                <a:cs typeface="+mn-lt"/>
              </a:rPr>
              <a:t>Embed reporting structures from service groups Targeted QI input to high falls rate wards</a:t>
            </a:r>
            <a:endParaRPr lang="en-GB" sz="900">
              <a:cs typeface="Arial"/>
            </a:endParaRPr>
          </a:p>
          <a:p>
            <a:pPr>
              <a:buFont typeface="Arial" panose="020B0604020202020204" pitchFamily="34" charset="0"/>
              <a:buChar char="•"/>
            </a:pPr>
            <a:r>
              <a:rPr lang="en-GB" sz="900">
                <a:ea typeface="+mn-lt"/>
                <a:cs typeface="+mn-lt"/>
              </a:rPr>
              <a:t>Develop/Educate clinical workforce </a:t>
            </a:r>
            <a:endParaRPr lang="en-GB" sz="900">
              <a:cs typeface="Arial"/>
            </a:endParaRPr>
          </a:p>
          <a:p>
            <a:pPr>
              <a:buFont typeface="Arial" panose="020B0604020202020204" pitchFamily="34" charset="0"/>
              <a:buChar char="•"/>
            </a:pPr>
            <a:r>
              <a:rPr lang="en-GB" sz="900">
                <a:ea typeface="+mn-lt"/>
                <a:cs typeface="+mn-lt"/>
              </a:rPr>
              <a:t>Development of HB Falls Strategy / input into HB Frailty Strategy</a:t>
            </a:r>
            <a:endParaRPr lang="en-GB" sz="900">
              <a:cs typeface="Arial"/>
            </a:endParaRPr>
          </a:p>
          <a:p>
            <a:pPr>
              <a:buFont typeface="Arial" panose="020B0604020202020204" pitchFamily="34" charset="0"/>
              <a:buChar char="•"/>
            </a:pPr>
            <a:r>
              <a:rPr lang="en-GB" sz="900">
                <a:ea typeface="+mn-lt"/>
                <a:cs typeface="+mn-lt"/>
              </a:rPr>
              <a:t>Engagement with Improvement Cymru and participation in Safe Care Collaboration Consider training to be mandatory</a:t>
            </a:r>
            <a:endParaRPr lang="en-GB" sz="900">
              <a:cs typeface="Arial"/>
            </a:endParaRPr>
          </a:p>
          <a:p>
            <a:pPr>
              <a:buFont typeface="Arial" panose="020B0604020202020204" pitchFamily="34" charset="0"/>
              <a:buChar char="•"/>
            </a:pPr>
            <a:r>
              <a:rPr lang="en-GB" sz="900">
                <a:ea typeface="+mn-lt"/>
                <a:cs typeface="+mn-lt"/>
              </a:rPr>
              <a:t>Promote public health campaigns re: healthy lifestyle and physical activity </a:t>
            </a:r>
            <a:r>
              <a:rPr lang="en-GB" sz="900" err="1">
                <a:ea typeface="+mn-lt"/>
                <a:cs typeface="+mn-lt"/>
              </a:rPr>
              <a:t>e.g</a:t>
            </a:r>
            <a:r>
              <a:rPr lang="en-GB" sz="900">
                <a:ea typeface="+mn-lt"/>
                <a:cs typeface="+mn-lt"/>
              </a:rPr>
              <a:t> Reconditioning. </a:t>
            </a:r>
            <a:endParaRPr lang="en-GB" sz="900">
              <a:cs typeface="Arial"/>
            </a:endParaRPr>
          </a:p>
          <a:p>
            <a:pPr>
              <a:buFont typeface="Arial" panose="020B0604020202020204" pitchFamily="34" charset="0"/>
              <a:buChar char="•"/>
            </a:pPr>
            <a:r>
              <a:rPr lang="en-GB" sz="900">
                <a:ea typeface="+mn-lt"/>
                <a:cs typeface="+mn-lt"/>
              </a:rPr>
              <a:t>Community Falls services review</a:t>
            </a:r>
            <a:endParaRPr lang="en-GB" sz="900">
              <a:cs typeface="Arial"/>
            </a:endParaRPr>
          </a:p>
          <a:p>
            <a:r>
              <a:rPr lang="en-GB" sz="900" b="1">
                <a:latin typeface="Arial"/>
                <a:cs typeface="Arial"/>
              </a:rPr>
              <a:t>Other critical success factors</a:t>
            </a:r>
          </a:p>
          <a:p>
            <a:pPr marL="171450" indent="-171450">
              <a:buFont typeface="Arial" panose="020B0604020202020204" pitchFamily="34" charset="0"/>
              <a:buChar char="•"/>
            </a:pPr>
            <a:r>
              <a:rPr lang="en-GB" sz="900" i="1">
                <a:latin typeface="Arial"/>
                <a:cs typeface="Arial"/>
              </a:rPr>
              <a:t>Regional falls prevention taskforce</a:t>
            </a:r>
          </a:p>
          <a:p>
            <a:pPr marL="171450" indent="-171450">
              <a:buFont typeface="Arial" panose="020B0604020202020204" pitchFamily="34" charset="0"/>
              <a:buChar char="•"/>
            </a:pPr>
            <a:r>
              <a:rPr lang="en-GB" sz="900" i="1">
                <a:latin typeface="Arial"/>
                <a:cs typeface="Arial"/>
              </a:rPr>
              <a:t>Overarching Falls Prevention steering group</a:t>
            </a:r>
          </a:p>
          <a:p>
            <a:pPr marL="171450" indent="-171450">
              <a:buFont typeface="Arial" panose="020B0604020202020204" pitchFamily="34" charset="0"/>
              <a:buChar char="•"/>
            </a:pPr>
            <a:r>
              <a:rPr lang="en-GB" sz="900" i="1">
                <a:latin typeface="Arial"/>
                <a:cs typeface="Arial"/>
              </a:rPr>
              <a:t>Identified lead for PCC&amp;T</a:t>
            </a:r>
          </a:p>
        </p:txBody>
      </p:sp>
      <p:sp>
        <p:nvSpPr>
          <p:cNvPr id="26" name="TextBox 25"/>
          <p:cNvSpPr txBox="1"/>
          <p:nvPr/>
        </p:nvSpPr>
        <p:spPr>
          <a:xfrm>
            <a:off x="6139122" y="2089183"/>
            <a:ext cx="5975999" cy="2608634"/>
          </a:xfrm>
          <a:prstGeom prst="rect">
            <a:avLst/>
          </a:prstGeom>
          <a:noFill/>
          <a:ln>
            <a:solidFill>
              <a:schemeClr val="accent5">
                <a:lumMod val="50000"/>
              </a:schemeClr>
            </a:solidFill>
          </a:ln>
        </p:spPr>
        <p:txBody>
          <a:bodyPr wrap="square" lIns="91440" tIns="45720" rIns="91440" bIns="45720" rtlCol="0" anchor="t">
            <a:noAutofit/>
          </a:bodyPr>
          <a:lstStyle/>
          <a:p>
            <a:pPr algn="just"/>
            <a:r>
              <a:rPr lang="en-GB" sz="1000" b="1">
                <a:latin typeface="Arial"/>
                <a:cs typeface="Arial"/>
              </a:rPr>
              <a:t>Progress in the last month</a:t>
            </a:r>
          </a:p>
          <a:p>
            <a:pPr marL="285750" indent="-285750">
              <a:buFont typeface="Arial,Sans-Serif" panose="020B0604020202020204" pitchFamily="34" charset="0"/>
              <a:buChar char="•"/>
            </a:pPr>
            <a:r>
              <a:rPr lang="en-GB" sz="900">
                <a:latin typeface="Arial"/>
                <a:cs typeface="Arial"/>
              </a:rPr>
              <a:t>HB Community Falls scoping exercise, Gap analysis and duplication report completed – scheduled for management board - February</a:t>
            </a:r>
          </a:p>
          <a:p>
            <a:pPr marL="285750" indent="-285750">
              <a:buFont typeface="Arial,Sans-Serif" panose="020B0604020202020204" pitchFamily="34" charset="0"/>
              <a:buChar char="•"/>
            </a:pPr>
            <a:r>
              <a:rPr lang="en-GB" sz="900">
                <a:latin typeface="Arial"/>
                <a:cs typeface="Arial"/>
              </a:rPr>
              <a:t>National Falls Prevention education pack launched following success of falls Crime scene</a:t>
            </a:r>
          </a:p>
          <a:p>
            <a:pPr marL="285750" indent="-285750">
              <a:buFont typeface="Arial,Sans-Serif" panose="020B0604020202020204" pitchFamily="34" charset="0"/>
              <a:buChar char="•"/>
            </a:pPr>
            <a:r>
              <a:rPr lang="en-GB" sz="900">
                <a:latin typeface="Arial"/>
                <a:cs typeface="Arial"/>
              </a:rPr>
              <a:t>Deconditioning project group established and two main objectives identified Patient Activity planning and Out of bed for all meals as default position.  </a:t>
            </a:r>
            <a:endParaRPr lang="en-GB" sz="900">
              <a:cs typeface="Arial"/>
            </a:endParaRPr>
          </a:p>
          <a:p>
            <a:pPr marL="285750" indent="-285750">
              <a:buFont typeface="Arial,Sans-Serif" panose="020B0604020202020204" pitchFamily="34" charset="0"/>
              <a:buChar char="•"/>
            </a:pPr>
            <a:r>
              <a:rPr lang="en-GB" sz="900">
                <a:latin typeface="Arial"/>
                <a:cs typeface="Arial"/>
              </a:rPr>
              <a:t>Progression with Safe Care Collaborative Project – </a:t>
            </a:r>
            <a:r>
              <a:rPr lang="en-GB" sz="900" err="1">
                <a:latin typeface="Arial"/>
                <a:cs typeface="Arial"/>
              </a:rPr>
              <a:t>iSTUMBLE</a:t>
            </a:r>
            <a:r>
              <a:rPr lang="en-GB" sz="900">
                <a:latin typeface="Arial"/>
                <a:cs typeface="Arial"/>
              </a:rPr>
              <a:t> app use with Domiciliary Care agency. Initial data shows reduction of WAST callouts from 100% to 25% - however further analysis required</a:t>
            </a:r>
            <a:endParaRPr lang="en-GB" sz="900">
              <a:latin typeface="Arial" panose="020B0604020202020204" pitchFamily="34" charset="0"/>
              <a:cs typeface="Arial" panose="020B0604020202020204" pitchFamily="34" charset="0"/>
            </a:endParaRPr>
          </a:p>
          <a:p>
            <a:pPr marL="285750" indent="-285750">
              <a:buFont typeface="Arial,Sans-Serif" panose="020B0604020202020204" pitchFamily="34" charset="0"/>
              <a:buChar char="•"/>
            </a:pPr>
            <a:r>
              <a:rPr lang="en-GB" sz="900">
                <a:latin typeface="Arial"/>
                <a:cs typeface="Arial"/>
              </a:rPr>
              <a:t>SCC project mirrored with Care homes in partnership with Swansea LA</a:t>
            </a:r>
            <a:endParaRPr lang="en-GB" sz="900">
              <a:latin typeface="Arial" panose="020B0604020202020204" pitchFamily="34" charset="0"/>
              <a:cs typeface="Arial" panose="020B0604020202020204" pitchFamily="34" charset="0"/>
            </a:endParaRPr>
          </a:p>
          <a:p>
            <a:pPr marL="285750" indent="-285750">
              <a:buFont typeface="Arial,Sans-Serif" panose="020B0604020202020204" pitchFamily="34" charset="0"/>
              <a:buChar char="•"/>
            </a:pPr>
            <a:r>
              <a:rPr lang="en-GB" sz="900">
                <a:latin typeface="Arial"/>
                <a:cs typeface="Arial"/>
              </a:rPr>
              <a:t>Focussed work the falls rate analysis with AMU (MGH) and Ward C (NPTH)</a:t>
            </a:r>
          </a:p>
          <a:p>
            <a:pPr marL="285750" indent="-285750">
              <a:buFont typeface="Arial,Sans-Serif" panose="020B0604020202020204" pitchFamily="34" charset="0"/>
              <a:buChar char="•"/>
            </a:pPr>
            <a:r>
              <a:rPr lang="en-GB" sz="900">
                <a:latin typeface="Arial"/>
                <a:cs typeface="Arial"/>
              </a:rPr>
              <a:t>AMU developing new falls prevention 'CRASHED' bundle – to look at supporting staff in creating individualised meaningful falls prevention care planning (identified need through NAIF) </a:t>
            </a:r>
          </a:p>
          <a:p>
            <a:pPr marL="285750" indent="-285750">
              <a:buFont typeface="Arial,Sans-Serif" panose="020B0604020202020204" pitchFamily="34" charset="0"/>
              <a:buChar char="•"/>
            </a:pPr>
            <a:r>
              <a:rPr lang="en-GB" sz="900">
                <a:latin typeface="Arial"/>
                <a:cs typeface="Arial"/>
              </a:rPr>
              <a:t>Engagement with front door services at NPTH and MGH to launch falls screening tool</a:t>
            </a:r>
            <a:endParaRPr lang="en-GB" sz="900">
              <a:latin typeface="Arial" panose="020B0604020202020204" pitchFamily="34" charset="0"/>
              <a:cs typeface="Arial" panose="020B0604020202020204" pitchFamily="34" charset="0"/>
            </a:endParaRPr>
          </a:p>
          <a:p>
            <a:pPr marL="285750" indent="-285750">
              <a:buFont typeface="Arial,Sans-Serif" panose="020B0604020202020204" pitchFamily="34" charset="0"/>
              <a:buChar char="•"/>
            </a:pPr>
            <a:r>
              <a:rPr lang="en-GB" sz="900">
                <a:latin typeface="Arial"/>
                <a:cs typeface="Arial"/>
              </a:rPr>
              <a:t>Patient deconditioning education leaflet in draft form.</a:t>
            </a:r>
          </a:p>
          <a:p>
            <a:pPr marL="285750" indent="-285750">
              <a:buFont typeface="Arial,Sans-Serif" panose="020B0604020202020204" pitchFamily="34" charset="0"/>
              <a:buChar char="•"/>
            </a:pPr>
            <a:r>
              <a:rPr lang="en-GB" sz="900">
                <a:latin typeface="Arial"/>
                <a:cs typeface="Arial"/>
              </a:rPr>
              <a:t>PCCT have set up Quality Priority steering group and new rep for falls in SG identified – meeting to further develop scoping work in diary fir Feb 2024 (lead – Laura Turner)</a:t>
            </a:r>
            <a:endParaRPr lang="en-GB" sz="900">
              <a:latin typeface="Arial" panose="020B0604020202020204" pitchFamily="34" charset="0"/>
              <a:cs typeface="Arial" panose="020B0604020202020204" pitchFamily="34" charset="0"/>
            </a:endParaRPr>
          </a:p>
          <a:p>
            <a:pPr marL="285750" indent="-285750">
              <a:buFont typeface="Arial,Sans-Serif" panose="020B0604020202020204" pitchFamily="34" charset="0"/>
              <a:buChar char="•"/>
            </a:pPr>
            <a:r>
              <a:rPr lang="en-GB" sz="900">
                <a:latin typeface="Arial"/>
                <a:cs typeface="Arial"/>
              </a:rPr>
              <a:t>Improvement Cymru comms team recording podcast using falls project as episode focus</a:t>
            </a:r>
            <a:endParaRPr lang="en-GB" sz="900">
              <a:latin typeface="Arial" panose="020B0604020202020204" pitchFamily="34" charset="0"/>
              <a:cs typeface="Arial" panose="020B0604020202020204" pitchFamily="34" charset="0"/>
            </a:endParaRPr>
          </a:p>
          <a:p>
            <a:pPr marL="285750" indent="-285750">
              <a:buFont typeface="Arial,Sans-Serif" panose="020B0604020202020204" pitchFamily="34" charset="0"/>
              <a:buChar char="•"/>
            </a:pPr>
            <a:r>
              <a:rPr lang="en-GB" sz="900">
                <a:latin typeface="Arial"/>
                <a:cs typeface="Arial"/>
              </a:rPr>
              <a:t>Roll out of new reporting structures to include all SGs reporting in falls rates</a:t>
            </a:r>
            <a:endParaRPr lang="en-GB" sz="900">
              <a:latin typeface="Arial" panose="020B0604020202020204" pitchFamily="34" charset="0"/>
              <a:cs typeface="Arial" panose="020B0604020202020204" pitchFamily="34" charset="0"/>
            </a:endParaRPr>
          </a:p>
          <a:p>
            <a:pPr marL="285750" indent="-285750">
              <a:buFont typeface="Arial,Sans-Serif" panose="020B0604020202020204" pitchFamily="34" charset="0"/>
              <a:buChar char="•"/>
            </a:pPr>
            <a:endParaRPr lang="en-GB" sz="900" i="1">
              <a:latin typeface="Arial" panose="020B0604020202020204" pitchFamily="34" charset="0"/>
              <a:cs typeface="Arial" panose="020B0604020202020204" pitchFamily="34" charset="0"/>
            </a:endParaRPr>
          </a:p>
          <a:p>
            <a:pPr marL="285750" indent="-285750">
              <a:buFont typeface="Arial,Sans-Serif" panose="020B0604020202020204" pitchFamily="34" charset="0"/>
              <a:buChar char="•"/>
            </a:pPr>
            <a:endParaRPr lang="en-GB" sz="900" i="1">
              <a:latin typeface="Arial" panose="020B0604020202020204" pitchFamily="34" charset="0"/>
              <a:cs typeface="Arial" panose="020B0604020202020204" pitchFamily="34" charset="0"/>
            </a:endParaRPr>
          </a:p>
          <a:p>
            <a:pPr marL="171450" indent="-171450" algn="just">
              <a:buFont typeface="Arial" panose="020B0604020202020204" pitchFamily="34" charset="0"/>
              <a:buChar char="•"/>
            </a:pPr>
            <a:endParaRPr lang="en-GB" sz="1000" b="1" u="sng">
              <a:latin typeface="Arial" panose="020B0604020202020204" pitchFamily="34" charset="0"/>
              <a:cs typeface="Arial" panose="020B0604020202020204" pitchFamily="34" charset="0"/>
            </a:endParaRPr>
          </a:p>
        </p:txBody>
      </p:sp>
      <p:sp>
        <p:nvSpPr>
          <p:cNvPr id="29" name="TextBox 28"/>
          <p:cNvSpPr txBox="1"/>
          <p:nvPr/>
        </p:nvSpPr>
        <p:spPr>
          <a:xfrm>
            <a:off x="71682" y="663122"/>
            <a:ext cx="10086671" cy="261407"/>
          </a:xfrm>
          <a:prstGeom prst="rect">
            <a:avLst/>
          </a:prstGeom>
          <a:noFill/>
          <a:ln>
            <a:solidFill>
              <a:schemeClr val="accent5">
                <a:lumMod val="50000"/>
              </a:schemeClr>
            </a:solidFill>
          </a:ln>
        </p:spPr>
        <p:txBody>
          <a:bodyPr wrap="square" lIns="91440" tIns="45720" rIns="91440" bIns="45720" rtlCol="0" anchor="t">
            <a:noAutofit/>
          </a:bodyPr>
          <a:lstStyle/>
          <a:p>
            <a:r>
              <a:rPr lang="en-GB" sz="1000" b="1">
                <a:latin typeface="Arial"/>
                <a:cs typeface="Arial"/>
              </a:rPr>
              <a:t>Project Team: </a:t>
            </a:r>
            <a:r>
              <a:rPr lang="en-GB" sz="1000">
                <a:latin typeface="Arial"/>
                <a:cs typeface="Arial"/>
              </a:rPr>
              <a:t>Senior Responsible Officer: Helen Annandale, QI lead – Eleri D'Arcy</a:t>
            </a:r>
            <a:endParaRPr lang="en-GB" sz="1000">
              <a:solidFill>
                <a:srgbClr val="FF0000"/>
              </a:solidFill>
              <a:latin typeface="Arial" panose="020B0604020202020204" pitchFamily="34" charset="0"/>
              <a:cs typeface="Arial" panose="020B0604020202020204" pitchFamily="34" charset="0"/>
            </a:endParaRPr>
          </a:p>
        </p:txBody>
      </p:sp>
      <p:sp>
        <p:nvSpPr>
          <p:cNvPr id="2" name="AutoShape 2" descr="https://nhswales365.sharepoint.com/sites/SBU_QualitySafetyAndImprovement/_api/siteiconmanager/getsitelogo?type=%271%27&amp;hash=638149155630763349"/>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6" name="AutoShape 2" descr="data:image/png;base64,iVBORw0KGgoAAAANSUhEUgAAA6gAAAIzCAMAAAA6ScQuAAAAAXNSR0IArs4c6QAAAARnQU1BAACxjwv8YQUAAAJJUExURZ+fn+zs7O19MXl5efX5/AYGBqCgoC0tLXp6er3L2HWr3F+d1e7u7uDs93t7e8jIyGCe1vraxaKiosvf8tHV2MnJyXOn1qOjo8rKyvHx8bfT7H5+foex1wsLC/Ly8vSqeDIyMn9/f5q611lZWdnZ2TMzM83NzaPH6K3D11paWqenp/X19YKCgsHN2I+74lxcXKmpqWOf1vr8/umFQtDQ0Hqu3V1dXff39+Xv+NXX2Xep1hEREaurq2Wh2Pj4+PWyhe+NS+2mdtnZ2aysrPn5+f738tHj89qARtPT04uz12BgYDo6OoeHh7zW7tTU1J6812FhYa6urvv7+4iIiLHF2GJiYq+vr/z8/NbW1qjK6bCwsGag1YqKitfX18XP2GRkZLGxsYuLi5S+5Hqq1rKysv///z8/P4yMjNnZ2X+x3mZmZrOzs+ry+u+JREBAQI2NjbS0tGqk2dvb24+112hoaNbm9I+Pj6K+17a2tsHZ70RERN7e3rbI2PKeZR4eHmtra7i4uJKSkt/f363N6snR2WxsbGuj1fCRUZOTk+Dg4G1tbbq6un6s1kdHR5nB5bu7u5WVleLi4oS04JK21+Pj46W/1729vfD2+5eXl+Tk5HFxcdnZ2XCo2piYmNvp9vzr33Jycr+/v1ub1UxMTObm5sbc8LrK2HNzcwAAAE1NTefn58HBwW+l1pubm7LQ687U2SgoKMLCwpycnOnp6XZ2dsPDw4Ov1lBQUJ2dnerq6vSuf57E5pa419ra2uvr6/3z7MXFxanB14m34QXxt5UAAAC+dFJOU////////////////////////////////////////////////8f//////////////////////////////////////9//////////////////////////////////////////////////////////////////////////////////////////////////////////////////////h////////////////////////////////////////////58MW6XvAAAACXBIWXMAABcRAAAXEQHKJvM/AABr6UlEQVR4Xu29i59d13XfJwdgLcNiipSyxiTt1tbURasHJkKJCDQJRW0nbE2belnJmHVGyECBCkiwaMBEFFSyHoVGaV2FliDbsFOQ4YxDCXFtSMqIlhyqDsS/rGv91lp7r31e99y599yZc2d9Px9gztl3n/1cv73X3ufce97y/1wOguCQ8/+9RQ+CIDjEkFAvBUFwqAmhBsEICKEGwQgIoQbBCAihBsEICKEGwQgIoQbBCAihBsEICKEGwQgIoQbBCAihBsEICKEGwQgIoQbBCAihBsEICKEGwQgIoQbBCAihBsEICKEGwQgIoQbBCAihBsEICKEGwQgIoQbBCAihBsEIWBahPvHW1dVjH9CTJWVz9dlH9XD8TFeZBXXvxtbq03p42BiNUDdXX+joqM3V1bW3rl3XsyXl6Ap1Ud0bQt0XP/We1dUfaO+sb3f1EzXwC3oo/NRbLlDffuPn9XRYnlgF33n5bzRgEjt6wT/rvmDjLY//rh6CmYWqBV17z883jXnV7ObLLJWpdu9Oml1rHT+BCXUMoe6HvQurX3l5VfW50tmC69urD/QQbJJMYZILmWNVd/2zyxcUpa5CDVC4ezMLNeW7uvZ9DXJUs5svs1Sm2r37F+qEOoZQ98MK986OdMRmtw3tXSg0Qh37gz+6dOltf/jigoSKwj3R29Dlgg26oNNY17dW/74egj623RlHC/oX76JxrK7Uanb7p6kQ+6mMUeneGYRqpWjJPYS6Dza2uHf2LnCfdDu+tZ7cWdBUqpjd9M7WLqCl1zR2MS+h0spge9AWmrmgFeYnVCOEOj/Wt7kt5f9ux7dBqP2NYA6Y3ZBf1enKJuwCmvkPRqhc1H0ZeD9CqPNnFDNqk+P7od+gpZbs39jSK6nET23WyakPpI82/kSuR7r02YMN9ge/QQ4zn//hW+kzdQ6R0XtkW6q4KlEVqouVhozCompCLfJImacib/whle09f5Ssy0Uvi24twckXlRCygdPQR81Slk6zK1MkkJulmnDtnwuKEjYXIsXpqIzDJV/rXlcPFBz48hTZrl2XHK25qBRFCSuGIIU8fBz2NeomdUR1QCU23iJNje2Yzce5Wx5//L/RD1kxa9bzJoa0jbDCXUuhq2uPU//9gK2F+uejdMzJcUZ0uvodSpKv4+O1x+kTPimvSpjdqN37WGmSTQeMXUCuLwcWebjM6RBFX38Pyrb6uKRfje6K/gRnSy3xcpFOwgkVWZel0+zKFGHVqM0qp2oU7W9XqlCbC2FxuiqT6O5eVw+6HEKtlSdnu/afa46cg5TClbBmCEU5DhGHWKhkS195mTRKrSfm5FhZXeUx8EO6HVP3jajl/y85XpFeZXvjONQzlNr6v/lnHEgGqt23ukYBT4hDSOZGk8nGu/gjzDy4sVG7KqF2Y8E+FqUsNlV443IBD/SwsiIPl7mZDX1Ok8OHyN6QRhG9UnSRih6kShhOqA2l0+wqKVJEnpm+78vPZfDtbwW13JsKYXG6KpOY2L1WD0pVm9BfUGaL2uiq3EqRSlgzBHx8CDnEQkVv/uCPqFvQFx7ThB3U5lyyMroWs+qm9ZCMqamLAKZX/lCuFzm5DFPCElEpTjj+6uOP86hcdjJiSe4VCzDXC8ZVycNlrhdZZemUS1dGrxQ9V6+h1SgsCZXGK0q0KJ1mV0lRr6FQp6RK++uVKfemQmiczsoYleRzLCW1H8PXVS4os5Vr5RMraWkFhOSfKnL4OMxCFfYuUJt+iByZ99AoqeT5SebLak9Sk0OqLAQxyfXttZcRtbAINcPUP2K49L85zsm0i551Bs9ku4HwDMSS3CsFtAvkfkWZh8tci5UqK2Uoo1eKrnHk3NJJuHJbq7jSaVKVFPUaCnVCrbS/uwThTYXQOJ2VMSZ1b02olQvq2eKAYtppkR0jBUmxDx+HXqjUdg+45b/yG65t1Z0lpIvqQiV4QuZe1L479gQbHpmmGNzGh/4K02DRP8lidTama3myRETk7q9KqLW97cuSXxlLiuokQuBs4106BZd5uMy1WKmyYl216L7o2QJdOglXCp2DfOk0qUqKFJFd3/LWU6X90yWae1MhNE5nZYxK8la3RK4HpZq6GFh5KtkSiGOnqYQUo8kQDh+HXqjsxsgGsLtHk6fFDqFys3MwZga6GNOH9RAmXKboH00H24S8sqHLEsfouuKqRLIbGul5FChiIck0PAh6gRp/JY+cuRarbtsGRa8WPVtgTifhhKr7WL50mlQ1RcoPuy0SKFTaP12iuTcVok9ljEnd2yDU8oJatviELrLTXMJmQzh8HHahwvFd3+ZW5A1gZdKQq4g1skDxxARfpV1Kn3xDtv6L/snp6HScM2LKqxLpVKapWtovUJDZBdALqGBiZUVqhGauxarZto9eLXqRk/kUhiv3isTzpdOkKilurv7gZTLj8v5JLsMEoRJTVMaoJF/r3lwPlL9+AVFmSyCOnaYSthjC4eOQC5VajqQmjyftXUhGl7pDu6hVqAimOE/wBXT6Wzq1Wc9W+seng/kuZ8SUVyXSKebsaixOIo/4wC6Q1Ms8BGSuxUqfi3WV0atFLzSi6SRyuWlIkRK50mlSlRRxk6xKLgMqmy7R3JsK0acyRiX5WvfmelCqXPbqBcBnazHtNJWw7KwU+/BxyIUq+3eYVqlxxbYIGgelQXWp1SJUnTZIoC/ztaSjr6jhmnKkn1L/+HRwTOk7Oy2vSiS7oWJR7EosynWn9HzTBVL6Mg8BmWuxJFVK6D2oThm9WnQdm4yyYVJB6SoNd6XTpMoU6azh64WV9qdISJj+WoPXCqHJdlbGmNS9NaFWLwCWrVwrGWspcglbDOHwcbiFKgql9uNm3cmNSA26+vepYWmBgS4re3J9+xv8Pa632W4NGaOYB6+IpItlpuHb5EX/SN/+CyxuvgxLWtENxLe96/vVqxJqNxvfl9JUY+VcDTM0ypcPfB4+cy0W/cGtR1pMoTWKIpVF5z90vvEXZSUMzfdtvIIzfeTS5ex8irLDuvZ48dU4ilO0P0WiU/Y2kV1TIXLq7ZUxqsmX3ZvbDzFZaOUFlWxX136Xyia7VXSKylkJKSnfWfbxIeRQC5XaTeyJmvOvXpaeFez5Fn1GqCpU/XBVn6UhY8S1NKpqR3AUfnbl8bJ/RKjUt9/hh2U4b2T0uD46U16VyHcL+Ds7tVg5VyMZmgzzPg+fuRWLrIpZ+xM891wWqSw6zoljHygqYbiCpubKpdOkKilu/AdSKW8mFXWutL/kmkrYVAhLtqsyiUryE4VaXlDJ9iuaozYP8uEoqFGLIRw+DrVQ841rmqxWv+EM5dLGE9wTj39fwio9+VOf4Q/XvqHPJrExwn+jXuFHVhg8zfqen5eniFP/qG3yk6Jr9tyvPEQqaRVXJfT72PSBhFZiUeqlnWVDI/vChODycJmnYv0UPyD3jT+SLyhUopdFpwCKu/a7RToJLeh3/Bfqc+k0qUqKVguakiRYKNtfquxKWC9En8pkOru3QajlBZVsURppiVQKK2GLIRw+DrNQ9y7IgDp2KkvaQ0Z36fIXDG01Ny4OsfSm45BvJi0DNI97//OQMaF0ukswWosPoQZ9ab4FcViYUDpaUmLVsPHlqv8+DkKoQU/IVA6xzzixdO/iFSR/0azpZ5YOPyHUoCd7F7p/wuxgmVy6P+MfdJz4i4mHlRBqEASLI4QaBCMghBoEIyCEGgQjIIQaBCMghBoEIyCEGgQjIIQaBCMghBoEIyCEGgQj4OgINX0PZGoO7jG0CTlXfpuopPPDRTGfpmtPRX5N6yhwdITqfj59SkKo+2ZoodInh/hB6nlyZIQq34B2vyNb/rZIwcYf4hci7CcyZ7W2tvfRT34X//yE2p1Xw08m9GS6d+3rT0xQy041D3Y0Q+XHNpaXIyNU6dFeQuXffRHwG0gzC3VPf6OrSlt4Zn5C7c5r/0KdUIdKBfKPNk31pbmOZpj0iuul4agI1fc1GVeXv0TWhPch8K8YwtYnyGUibe/cn/wu/gk5TyHU7rz2L9Tp3rWv+fwF/07RZKWmNLuaYdI7rpeFoyJUP/J2C9V+CY0gT42tdlah7p/5CbWb/QvVmEqol+wtiN30Emou+nJzVITqDalTqGQUOaa8vXOCXAZkQs7jFSr3wcR8egm1+guFy8pREaofeE2o6eeCvHXSh9ko5ETsxCwiWY3ZEX7vsulF/YZdgV+xdC/r1/DaRRtPWLwco8wSL0Fqe71+9UPQlpfQJFT5Gc/5vmvf9YKMgYQvu7/WpcmpIE8ttW/Iw/3TcfPjiAg12x9hQrW/+YAoXsdAVkCXibXRMWyOIou1ye9n0of53fZ0UrxWX5DrEVNfWC/k8OIi+zHplLP9SUK1GI2v1698qLTkpdSFyr97K/G4ZTgHLfpM79p3QpXfHkfKqezFtS5NivQNyROldqWp5bC0HB2h5u40XVKg2I3/Jb7iV/koRpaL/gAujfQwFx3KdWaQd9tTTLzt74nCsdPrSWU0IbiX9Wt49SJKkSaLn3oPpZtjyEUqVImR3iBRFKH6odKSl1IX6sog79p3QtUIRdnLa3OalVKXDTnO3xuemiMiVFWVYEKlHoeVFNZUFSpZln4usdlo9JQjpiUS7IU+lNNqKnxB7YkLDa9clIaRf9EmVDNkCq4XofKhkVNqKCCdObiUlooeuKKnFOQTTVdL5kj+hqQjOKGKg1KW3dATL1Rf6rIhD/fPm8+NIyJUsqoGoYqxZGth9A1wAllIFqrEXt9eexmmIdaUTA9WleyycKA1lMJ0FaloeOUiL6F6DDFUjWGnvgiVD43mvIyaUHMhoANX9JQCHVBMOy1zI6RUKbZQE2pZdkNDU1il1GVDujSXmSMtVB2Ni672OqkYo9rssSfYXHSOJhfRvds+WVShfQ2lP+XL+nO4v8jPENUYYrophp36IlQ+NJrzMnILUAQWai4E2oNC5/KufdfSMiGXZS+vzWmmVKTUrjRECHWZaBEqOl4lp8h7+BQZ9rMx0kcr/PpyOlcrco86NbyoX7DQ/MJ6QcMrF3knsBrDlKmmaacJKsK8hGqFkIErFz2lIBfZac6NFpJamCI2cKKSzaSy7OW1Oc1qqYuGDKEuE6I4JQsVZllatIz0iliT2QknggcnWAxqynnqYaoWJThr1RfWCxpeucinWI1hytQYlVNQ+dBozstoEKoFJA9jHu/ad6KSJUZZ9vLanGZDqXNDlkksLUdbqDBDP4UhZup4MhA2lWQnZBNPcAhNrb+l03DhKTdZFFFYq5uxNbxykU+xGkNMN8WonILKh0ZzXkZNqDlNpwMUPaUgMe005WbxJwiV+qDMhymvzWmmVHyprSHL7ltajohQxaoUJ1SSZf29/cm29DDZCQn0ZU6HrvqKmolLi2i0qNJa3ScaXrlIbzBe2njXAxcDlkt/2XQtxnrT6/UrHxrNeRk1oVIqFk8PCFxDEeRKycgSlG0ewnQjokv5CSkfS6Use3ltTjOl4kutx5UclpYjIlTre+CtgxdJ+ROGen71Pfxa3T97i3pXyRZIoCIDd9VK14v6BQmtv6xfY1cuolO5j0o52Uc0YrhX72uM5tfrVz9UNCVLsCxgXaj0Z4h37Ws+b+M1pnRBUfby2pxmSgWlLhuS+sRJfXk5KkL1jqAXKs0LhSkR6aEcuefvrY0EimTcVXgQqO1F/YKE0v/phfWCxq5eRMUDlLl9xNcS9j59jdH8ev3Kh0pLXkpNqOn5pvm+az/fBvqB5l6Uvbw2p5lSEaEWDVlWZHk5KkL14vTH1Ov1jv6zt5C15BeYZWsjgeKbNWRR/HAM6HxRP9BQ98J6wcKrF+FhXNx/SB/p87n2Pv3O1+tXPhTa8hLqQh3mXfv6xfHvfCPdXCnLXlyb06yUumjIXPTl5qgItWIxGe8TB5NpbcgD4ojsJR0ZobaNvEdliTM3DplQ4xcelo2WHi3vDwQTOWRCjd9MWjoafSQyu6PhOc2NwyVUKs0RcYiOjlAbf9d371C/t/8wcriEGr/rGwTBISKEGgQjIIQaBCMghBoEIyCEGgQjIIQaBCMghBoEIyCEGgQjIIQaBCMghBoEIyCEGgQjIIQaBCMghBoEIyCEGgQjIIQaBCMghBoEIyCEGgQjIIQaBCMghBoEIyCEGgQjIIQaBCMghBoEIyCEGgQjYDah8uu3GP4Raxw/wIuU8AO6G1uH6h0lQTBm5jGj7l0gSeK/ndUH69sPLq2wcFfi5UtBMC/mIdQVnkGhy42tY0/QyQ4db8Y7XYJgbsxBqOvbNIGub8PR3Vn7jAh170K8KiII5sYchLrDr0lTYW6ufpQOVl7Y2Ip3LwXB/JhdqOTuktO7KW/Voj87/DZ3dn4buRwEQSMqkWZmF6pINAsVf9au2+ZvBS1TEAQVVCLNzCzUjS3oMbm+/Gd9O2/+BkEwOzMLFbdl0h+sV3mBuvelR2PjNwjmxcxCXZE37stKVf7nBerei9cvbbYtVIMgmI5ZhYp7M8wmv4haNoBJo+z9husbBPNiVqHuyO4Rsbm6uso61TuqLZtJQRDsg5ld3yAIhieEGgQjIIQaBCMghBoEIyCEGgQjYMxCvX/7jeN6GATLzYiF+tju7u6VM3oSBEvNiIV6l4S6e0pPgmCpGa9Qz7BOd3dv6GkQLDPjFeo5Eeq1O3oeBEvMeIX6jAh197SeBwvhzM3bj8UW3uIZr1CfU6HuPqcBwSLgLbyX9DhYHOMV6vMi093dk+c0ZB6ceYP3qO5eDIe6hRPc5NE6C2e8Qr3IFgOuaAg489zt50vX7PhzUzhrPGEwb+p5UOEkt07s4DVClnZrqGXBeIV6li0G/+1e1SCGlfaGHgv1kA4wYTCxDmsGjROrjUaGXBaMV6jn2WKu4mbqIxrE1F2zqZy1axyZ8eIPElfROHH3uhFYGhvOmfu3T815pB+tUI9zo5y89Ab/uaVhDJ/vvqInAM7aM3oyCVzOFEkEhtwUW+6Fwan9PpoKS+NZY4CpdbRCfZgb5YSsKd0dGuh396aeAYQ8pieTQGQmlmGN3EDjnNCzpeQUVXB/9/zQNs/TAfyy+U6poxXqI9wWpy+9wn/uahghIz43liHOWs9FqkRmCq0HBpp9d3eJH7HGDLAvlYnxkLdxBwd+QTY7oxUqptJTOoPmZpUR/6KeMSLds3o2gSzU2C9p5Ka0zsN6uoTcRgX3s0UhlnbensWZ70J+tEJlB4UdWizg8wpUDMnLUqR7Us8mgAka+HVvkLgvrTPf2eIwoS7DflY+YmmkcUwiu7c1eD6MVqinuS3IXnA7Na9AxZBoVEtoy/d7KkLbmmgeD+t3aY8Yt6R17uvpuKHevF/pzTO4jbC/kUgt7RHZ4dw9Odf1wWiFijuo5IFBmdnV1eeV3N0Yddb6tTzaGjd+mjfteKzsfU92GXmJ26ZcW4wXNpbKgCyT4f62KNTSnr90RQ7meuNgtELFVjgNh1gPZFdXDcm1kTpr/eYAtDUG1eY7EFPdk11G9Hmw4mGw0cK9ebKYUu/ArIj9rHzU0t4U2+x9p6FhXm9grELFxhp7uLLDlrwM2QrwA6I6a/3mADzpD2NsNkX+5EjfYtX29WuL8QJBFdtG2Plg9rMTpJZ2Xr+A2fceD+c5ObuxChW7PhAT7lkl7WDKK+7P6Bzbb9sXbY0r3C2fjIwKr+nZPBjb7z7JM5tL4lWgJoVQdYW6v8cV1NJ2zX2+puETqM/rTYxVqK9xS2CWxK5SupmC9WUxf6qz1m9pD6FiWm2cM2RTeI47KVz4UT3mY5a8DM+DyL04XxP91RBiP1u29jURXaL2vcdTn9ebmFmoexdWV/n9UJfWt+ngQX7pzMYW3kEzEFgPYN7E9lHa4OETws2f6qz1u/WH/bqbaDoNKZB9vfk9HCZbX2OaUm0Ntwy3mcVF9UI1p7X3ffcCs7RErx0pGRwm3pSYVajpJVF4QSqdpde4rQz60kUoCtYC8diK0h5YcPOhOWu9HFZ4L49g2mhy7uTL6nO7QQa3oO+do8OBlHiaNdyZAb/7NRtyL87bhexM8n+NK58JmKUlejVSfV5vZEah6vuLCehyY+vYEzSd8gtSB36L8ZtcOzzngFHQnmdIDyxkmZmz5h8rbAV+9A20uHdGbGNOtgv204lNvKLT06Bu5JlTffYU+5Ke3Orvr/OKbT9bM8Mj/pGf9rC6lLugdDbtTfO0wDV6TctiskMLdcfkqC9b3Fn7jAh174K9jnEYsGkkUxGWperY6j1nvzNrzlqvPTh4Lzfkfw1izNh0u2A+d7Kv2lfq5rk5VWManUz+4nPyDfs/ls/mO3mv5CCQ+57eicem7330C/Vx76Y7dfsUTwxmaYzslfSptjxvONFLnk2o8oZxRoW5ufpROlh5YWNr4JcYo1FEMJCVGnv6IaVccQ1g07o1cYsV+wBXsSvgvxhnG3OYx+fkq55JnlLfb/bsi357igJbZvcCPD+51XewkiXYoXw2WPwjf8cUDtVrmATIoerbdPZ1G77MeBOJ9PGVZLgYXKj/dGt1dZU9XVmr0p8dPmfnt5HL8+GrXLmvyfG3+PhbcvxOPmZ+LOcaEzzJH/6CBrfwNY741V/j/3+iQczPcsAnLl/+S/67u/sFDZ6JD0taxDs1ZBDexzl8VU8mgOp1xv04xwDv1ZBJvBexP65nBU/++JO/93Y9Pgh+jKL51n8HB7z3k/z/z2ivT66n1PC7ztKIb8GG+vSs2AHHVIk0M5tQ17flHePHPpCFij9r11veOC6Fm5lvc+U+Kcc/4eOvy/Hv8TGTBPkJDaCmR8PDDj/8yW81WwiECkXvfk6DiCf5fPfbavW7u3+s4TOhoid+TUMGATnQGNMHNFCjpgy0NeiM5hBpN7YYC+UdT+pJL0jZ39XDy5c/9/V35pP9AC0VrY/+ffsv8P9f0F6fXE/omoSdLY34ibfKTvJwoRJpZtYZFR7uztr15Pryn/XtvPk7DPAX1EvDFwh1mxe+C5PW8dlZk9tbvCThezvNS1ZEkXs/ziWSLZSb6TabLVzIld6/F4xVDFz1IW+kytcAe25XIW7npps+JUf0vZksVzQmCu9wmq9o85IkxWc/fbZHjsVYnK+PxjovOxE3tdcnrkt0W+Q1sTS9j7/7sLfKTmTfY+ID5HNZo0KouplEMyzLd+9Ljw658YvlhUrpDNarskmb7jVTE91/83la4qftJYU7Gq3ZKDH+4LwMA67p5LvE99OepxoLF+Lk8/vdWeKETiLlIR+c7bn5DyRu57CBdsfuZl+NyB5qY2x80m83HsjdLNvP506cbZNK7nu6kQIbsGelkvd1O3bSbpJ93ea+WNpF3VE6U+xxdiH7HhPvzc8mVN31XXn2UZGs/M8L1L0Xr1/abFuozo4OegJ2ZeTbMWg1tNUdbm7qBIjOxjni/BnVXdNQiUcE70qTu6aTWflUmp11usaMsHttf9/NlKw0w+GQuvbbV5Yt3c5ZAO3e8Sx0HbHDplvP8jxm/03vO7JLroOOjCr9nv1pQfrPFQ0jwWnM1TR+yHbspAEJkYk3dHiXLcITOl/3eC5E5hY3XDQzo1D3LpB7u8lPJuE/TKisUfZ+h3R9ixsoGLRl5OMjuWN9Q+QqrlfyiIkb2rZNtoPePyGCdJ/LxtxFe0DBbFnPdt/cz7iOrM5KGho0BDK2TNxTBDoOdRk/NCpjn4ZMQiacprFIxhAaV3t+yUGf0FPbF09ppt1kEb4bcWArz9u6Snq9GJDqd1bT123e1AWTeBCkO8zLEydKa6CJD9HMKFR5glCXp6ursrUEJ7hlM2lOoHbmBKFFUVMsMq6hR6VbX1E/BifCLV2bND38iznltojI9ZA9kJSSQc4ypjMTW7kBOFa3h/gZrAKxZ/Me2NCs1eroKqHLQ5ABUsdAofvmqy3r9dQjMxZxrde8aKOk+qLo176L72aQgh9D9HE3DFgqvPLJ+vq6OH3d5oSU6DGxFfLnkUoPZ0m8vYkOyqxCPSBgKnrsdpMgtLPpZRfc6uIki5cDzmrTNBmkTqVVh1SM4m7uFcwBOgEx+/DAcPVpcdvn8wzh/SYRyrRgG2NsaO1OlsTtXDSiuFfxv82DdeP12BMSDcODZkf0caPT4yFafhltZ3lWRPbZfD/r4266caBm5MdzmFHR2WlRdVItTfwEsi0ZoibvYCDaZEWPU6gyc+qJypa9IBkLswWQ0WFmfUbdJmACa9how0fkrvAf59uJO3MyfT1C7ANDvHg++1imopAvlT78TPBoUhehuPkmVBha65SqDkPXbpJ4MjBoq3PdeD02bTa4tzL8gcnt91hShD4TJR5jP5+eVNPwi9jqEblf00Ka5+SDu7odW4yiCPB5Yhw6jzFEH5ORrU2+CKlNHMK1FBO/EjdOoaJ2+Sk2WDu3n1h/euCXLVeU4H1fWe43DmKqHhknNYzQLjuOtBjcm0Caz6N7/NMtPUFWz0vS+50X/PPuYiA1EYoabKmEOK1LQlVO1+oTCcjAZe40gloFIwNFYxUlFZhzx0Oxp25ffO7cK9ZnDCYpnQ773iTiYlTXi2YmekrglJLnPyftMTQ3ioqovPuAXjyN/SB78JSnetQH5xPX37ZS19NWxilUzHx5ZQiXlCdIaOeWbScSZ9VZk+XXSZkaDR0rb+XBFu1Oi6DKYKgCPSejOIE+R66PwRIn7tnVgSpuiX9VbEA/Jg+O9oHzttsH4ifU7EJqrDYq1t06LOh41DUL8MfnpezqIYuH13oTw1YLDXvscF6fkZ5pnVLTM6HMeQyg6DZ1i/qOkE2zm3lWaabVmVTH6TN6q8+NQSJtP5ChyR7DYH1TLO3SnbO7JyBuqR+idWCl0NNWxilU9G4e2eCE8iimZp/cJBoX0UV3ZKl00VpFEONhqzOhidB1yzz7PDqeyyYKgzECHfEIOm/iCqMOivpcyjHBAX11z3WzW4miiJoIRXzqzcqM0DoLmWff7oiqKWM80+aXNFunRJ2WmpSMRn5YGrf1+jQ2EuefyT63ztQTnxMQZISq1Au1IJJ+YR3ctSJrzdp1ju62ua1mxLmBvryFYzfGYoxsdDX8nl6tFC2MU6ioXe4kGAvv4qoj6Rylq+KsiYOmCwgDcvOPS8hUQYasXoyhXQZRAQgTuTwsNlBd/0wGRb0pNXFO2XEUp9+UKlmr2ch2WW2GEaGo8yHjVKtxq+PQsZuE8e6KpKM7QDLLtP5+hu3iNYw9atidU6p6uOClO2L7GGh09q+6sy1IISuDhXnlSSKYvTlFcVrVVlwWekX2DtTw5ELE1w8YM6Y6nI4lWytFC+MUqvqNCUyh5PapwNKmD2mT/yNnhae/u2dkFuRD/g/WJSOaDnyYlugYZpBtR7sMycogwFdiC+GOmGLPd1A9lkdSJHZDbN5t30i/TVzZADE/KaZMbHXDFfHphCWaaN0ssvGtfTdJ5xydWIHuFrWVWJvOb+yeIeeeBzaE09+uKVWqyJzlHNA6GGi0rF0bXw5xoCt5wIiINCBjYmRlidPK/xF5hWX7wHnQgSt3W9oALe3dYmTaOOix9ZknZKWY1OXjFKoJysC8QQOd7kBqgzI4JJs6d2X3BPmyNn49BpWxjcuUo36cTnPmtZBJsbDsXiBSfxMap6QQelIV17AEa8C7tTqm6K2AhMxA/XaXxPzkAQA59ikJkp6KSgal1q+SquPQsZsEpb+kDSJB6rrVGuA4ng3Q8aPY1eQ+oFZI98C6plQo4dr53WuSPhTBdTTXyKmoCzWI0u+xDYskVPQkNz3MwBRERbQ9Y53Gs/sAO7yV7kGlhgYoe9OUL26Crqw0zVyKFsYpVDSp61o0KrWJ7AKY8TDQYTZfM5yH0T40NuvGk9qmTnPmtbBJUarJ2piXoDCaQdE7ZPRwiNtvJHpQPPVxMCVcrd6y1WG8dRlZIMtSGbPVVajt8ov4NAO1PTkRyAbTszbyKdHqhqFhqdXkfgSCdD1Qc22l7Wxa8pnqaJqHKDRFbYgBUFieldDmXEfbK/XC6EBbp/R7TCJpVMSimWc2tBNsgaCxWIeWtDZIokLJb6SRvKxF1VlKiJugiZiP1zxQZcYpVJ2OEhiUSTT8hxo2O0xyn9ONu2K453WoPmN2pis9SxcT7y2YFLkoZhVAnhGjaUzdQLHF1s0Qj6SjPYKC0HSNMAkitNuaxuE64gwgblp8V9eKGi4nOod4HXJNddGaza3VaNBatOSAgYqzppNVTTEiR53oiZwpTh+RdoO+ZUptHB3QHs51QnVoYLGhuKdQxa+orOBNdil5Xcto9+umL4dYX5nLYemk/Qn7oJjhMao0GYYUXseHWilaGKdQdVBOyLx43NZOcppa2tu92OppbWN9MogQ1wqtRj4JmvIlMamrIknjORjrqRRHM2vbTPGg/222xOxKf2EdNqfp/N7ToxPzQNxUxLxVLWiwnOgk4Ua4ZINEdhxad5Mw1VBTQT9iaTYvSRoZSOpmXoSkTCWb+2l2JtCdjaODGxGAnYszQWh4NzYElc1q9mEPzttaJg8DwitiK1Q+Gw0tHYwwLEVTWzHCVpyljDSKZmsan7R4GqdQC+tmUN0bmEm5FaGC7HbplMHI6G22lvwbdd1sAMClF8WkbpT99gzmYooOo+WxFYWZtBfASJbqJPIhWwVMz+Rldt1rolDzQ9xkuBVzN+WLjNSe3OAtaUjhs+PQukUDVdLlyE5MS32AasaS8Cl8KprVD3RMOZ3bT0fPxtHBZlAD6VFSSRka3o2tIcu9aZOIzY+oP2bAbDnMa+Kg3U+NmdJBM/Beso1W3tKqzlJGmkyzhanm01YOoVDPTH4XB6qmxwB1vw8V8nKRT++egYIY1why+4Mc3XPWQoK0PfqO8ha3VkzqEduoER5Gt1F/mgsseduw3IXkKHs5abiFyel0k0vcZ4I2YfGx+na1gdlmSfE+6h6gpCEiQnVRgtbdJIxrtNIzr4IwyVR0JhmfxTCEKGnZjYGOWgHtJzmjgZtGB6TiS2Nr1tR5jQ5zFRmdiWI4tfnRmgOxMIy6pRNxX/r/ohvJdFRCxfhYF/8VudWmE0W6QTWNY6LVi1EOj1DTXWD2EBvujzvqTgUs5zRalC89d2X37it52PXWy7bWMGyKVtD/9BcGclZM6mbuBuYOHCEyHqwQeXsCxlMMpc1YP6PrJAc6wGCs6xXJkKl6sE1YbGo002Ot4czkZAmu44Dzz8SExUiQnnzxuc38bVRBVHENbF6qeOuaMVJD56QGwhm1AsY32d5ByzSNDugjv0ED5+a0q2+fhkobEeUwpmGpObAyQfvl5JlT4q6cdRYjrSwbA9ydyecqMsAo1dCUMkJI86WsvNPcxOERKrcTCs8DTvdX9+HKFNuEmA3uOm+K0b0T53YRd67snpCBVZaMlBckh8twTn9lJJD+vZXTYVTNV2VcZDuBsTdvWhZYfsgdhszGDZlr/+ZVdbk/2Yz5yZRenvMr85I4BTZl64nTlJRJ9qxhbadgXRU/NmGmh9JLlW1uw+IuYxkT52HgqWDqpb+CysoAUjx04kHxvAkj47N5ijRfpJvKAkeoSST787amFU7Lpt2uPNeAwQ4jvdQRDlKqrbe0wllyqCMuvWBe+eEWavH1SHM7ZcDpHCnRLoVJ6t4Q/5fbypTRZvYqwIuwUG43dBBmaj44KSZ1Kq9ACPoU7X9TLJTLi7au2GkTKB0BW0AV2G4wGsjgIlMuDLiPJ23pkapwiP8qN0lt1oW5mGm6ezg2WTAyzKFR2vww9JHN4JIMHwF9Qkpx6/qzqJfkQWix5Wl87f220QHF8/eq0M8nnY/TZ0TLA6CftZNETL0omBRC5jzlrDoNDyNXaTHMIziHwJLoi+LAbuq10lFGPMIk8YpHUuNAhcpKsmYSqZE+ZTjrHClhBeUQhPkN2sltlcbdlsTOiG/8DJqZF6k4QANi3BST0q+iKTSNQFqnzQMmkG1pp03Y3AMnMFUh1+UVZHobyXe7/oKuOFn4uBLVrQwYpheMXmmNlVfAMllINTBDP9e6XmRgwHzAf3GQTLQytqRBkgZC11QEREmtgP81rG10QPEKU0cjXkXP4LCYwtpATJTd9VJNIslFyv48sH57TbbSUH6sVXTEZviIKSwNmq4Pudo00iBptXOohQr7UidXFjVUUen6dBeaOX7q9kveF0ZVy35N3o3rizRmti25jnOH3D0j/UL2gKzh0SFEeui2mRYgL1FWVG6aQIcVBW4iyQQZQEFcheQd6ELqEVv/nbl1u/uH02zYP6VjmzRnWVdNVMwpmWZ2V1TsmNhktSy1w4d10mdoH84q1aoycOY5j2qJklpdUEpqdvynYW2jA+IWzhUmx0fQMyhvH9cDC5mTELfTdRrGbdXiSpmnYP3LnMKwcQPyO82FwofS3qhNOlPERdGTjK2kkFVatFRcoRoHKVTZ7lZhSYmpIaXr/aocU401J4MWKJ/eySN48qXzUiMHVbiKTScxUZrEYMkY2twkerYYX3mqg/lg/hHbQtdNnANTCTHppU5Eda9cOqMLobtndBmGCa5tZmPSMHRRDu+KeZXeg+kFjWXTKzsd9+WbrCp2LJthyTdkvdjcYtnjSFmhyXBJ8m0BmlS46eeqcv1nndoyOkjcYrSClaOtrrXooA7WyGfR/m40Sa2howWsUVcF2hm718xrYeTH78+pwK9dhAXoxXZB0W7Iob7LaKMARG0dlMasNg5SqLKLpp6N+P5kUDLuuw7QWcFNWeKD6IkgEzLhK2zNrKetYBIjQ0PW8MWt4Ym7aepi2OKRPdQrvYAO6dIUEEeaYZMVP5MOdAcb5zxRyxrgvG6w1Fc4CTcjoCFvi1dRNouN3mjONFQ8B/ugiprjioswOOnXzvxaK389HQMCxJWyQt1lWPM+j6st6RmtqUmm8YWxdU/LbhL0W0415iJQ2yPrPmsEzAHyFUdnHVWJuA2yNMyccHbAjxwTx6Wshj47au0sZwp6qP5wqboUMjrahRM3OQ5SqGI46rxIk1C7y0iXhj6bavh5PwNWUKzb00B9DdVX9NI2Ry4h6+PjIljk7CaE3WIOSMYJZDiR+aAY+BtAN+M/HnLyWMMHu3J7d/cKj8iIc0dGsXKaKkgme1cs8SUxvXJFYPVAqA4GdGZfppNBUT/GsHZVNOg9Su4m6Q5Eh8eBpHjQQh8+D9srOsS5JHdcZW0cVtJ007ybhP4oR8A0PO3eQDckO3ms6c1rvFt5XLekRGDcS/xdizO5NVQiufNzS91OOjLIltwYlDw/7YzS0nJzecTYCLRXXrLhw3YOUqjSCmpZ4l/S+CPyTd2TBj43yerYX4Dmu/ZYIReZpf0w2oJuEKDrYTx6JYAOzf1ldy81tRqfmMCEsV3UjHS5xugguKkwcqmlNAUK84pKrH1KdV0Mu7olxS9HcBvlytHnorTxK2mFhItQEDVgXxlUHSKASpAUEuCWQsHvo/ELLzT7jKQDRNKP8yhHpEtgCmoJGZh/2a5pQr7m/B+CC1TvAU7gtDTCa+JysjfDcU+7sTjHtQLZIHjRDhI0v5/zexZqhVB51dLgr9TWnsn3g/HkAa0+zBQsWqj/6B9+8O8EQVDhf/4f/pNKpJlFC/U/armCICj4fZVIM4sW6u9oqYIgKFGJNLNoof6+FioIgoIPqkSamVGo/B4LfXfF+ra83MLeZbGxhVdbVPi3/0qLFQSB47//eyqRZmYVKr9tBuC9izur+cWoK5Pe5WbblrihYruEN+zxArlxLxusvJWbttpOy21D2+7rRHbS/cMTLWAL8DVsDyJju8GYuCkbpLp9L7umvgxy28A/leG4ijsuuJ2BbcSLdveUsW3QXEoN2L1t9yKKx7IU7JPKF/uQOt8GkPsQ/Km01o1UDb6RL5uQ/oZDvtfxvJaD6ycpcypA70Zw8bBFKR1jh/xnV9vPtTNSliv57ihio7XkLrFuprpNUtt/ZmwvWO5/6okht3fwYAIsRR4xkHuTVZvIW898vwn1P+ue2qMCSL9zXBQx1YBPiHO2K/uMPaVQudeQkGatWBpS19tSBrat0WNcB7mDg432SrwqcxMqdLmxdewJmk75vYuTX45q0kM72V3km9ZG8nwDOhw3E48npd7Jd1EmIffDJjQBg4iPoVcwbuQ7MMojYtR6B0EF4O8HyG5/4xM9x8VgYHLylEwyGkJvLLovNdutoPvpIZaGAQAfPYKbPoAllm6aaPBrSah8C0KMwt9wkDIzVDbIguuHVLI+tN1ZBDiUxxLUBm3Aqd7ClS7ioRiVlMZjI0fJzspNYl+tXBFqCm1FjDvFTR9CHmdD7+fiaHdxXmfy76n7G+DUqzgldegoy8iwxfZReeRCu0BvAdOB3a9r7GBCEq1YmliVnihoCulXOpObt/72VRvzEqq+w21n7TMiVH0DeQepGbkm6fbYfZOI1A/to3qQCY/aHLY2oV6CjNPloxGNoJ2fd4bIRx759Yj0IIB0ZJ52qDoIarztKeW+AiWKnclzgnIvXE3UiV5HcSpJGp2SBRnyyMI5SY7h9oD98x1oNavndBAgKBAmclE0I0/9YR6C0ZCJJ2vRscQQbwDjv5vCYIP6+3sUFw2t7gYjid25sntFHkBBTlxFKaIW282AxfM+OkpgRnYPpAkoD6b1PK6q8Pl5A85Z0/Xi51LrjWKUTbiNY+5UpJBneG13G+rP24zf+vyQNGvF0poMVQZTa0kMaKcQtiChqjA3Vz9KBysv8EvHJ5CakftPzYdObBKQcqMvUl9dhVG9BjP0z860IoYqzlon4veh+UQT4ktlzkm5TIji6RRGhLHXS9eQvr6rYzHs7GEUTOxJjdb5VOqd4lb5TRkSON8zj92+laZd9C0ZZrJvHswhG7K2MyquW1moVCsxCm32/LgEikcpoVU5FdQ0PWOTfAtKAZlJMAz3DZ2l1c7dQzhIzM0lKC7PlHqdFNB7RTYkAWkMOCI1X5PlK08RQMjoXHMTaCpFytKHKi4G1dFxOPsRuxfT6IQC55FGxkoanCSNK/aYgnPWS6RZK5YmVqUnCjr3MRTlnA1o4n9ohBbmsZnEYt20l6Q+2FldPfYBdn4nkJYKbK/JIbtoD26gfhWHRMdxtHRtpG1CRJCvbwUG9ybUKQGij8wdmWNlfrCBxc4AbLG6oiIk6kkzOEyvN30X8mHxpJk2hg6xMEceADiD9MAWepqGuFROthFxUnLTyuOwgNpAjEKEl5a/NAvAtNXJw0CERtdxJY+npGH+owqWmVFdN43lrBiJOUdQOpJqocoQJ8NPIjo63UYfyHyOgNryXH+hmch2YMPOw1pcMQ71Kxg42boFoY4Z8xJ0yMVAe+YCi5hpPJC5+qKNV76bCuTziqW54TghSxYtio6O1opdzChUsEIizULFn7XrLS8yvpz4MZeO+VU6+QU93v3kF/Tg6xznZ/jot/lI+GM+/4VP8v/f1qBu3sdRv6snHXyC472D/9uVAOThuHz5t/nPV+XTy2//WX8GUPC/1JPMJxBz9+N6evlbfPatn/D/P5YQJJw+J/5bDtjd/Rk5+xwf/zUd+Hjv5ePd97pyoiyI8onLX0cItRSyAZTY7/Hfn0iTfFwSYD6Bav+MXIRWRcAX+Ij4OJ8w37r8Vf7zNQnG9X8pHfKty5e/y39/Vj5icmIKqv3bT17+Nf77EzmlvxmkRAWTynM10Seu82sgEaTxl3xEfPyy1JhKRLg+/D0+1wb4VYSAdyL6r1F/4vTtuIyR8n1SC7H7YcviF/TzOk2WhkaiRBzf5qDdT2gzSHN8HIF/3S3DeQh1ffuF7Pryn/XtvPlbQctL/DWXjuG+EI0QXzPbYvlmI1VQo19F5E9oUDfc4JD8BNBRMHO1jFQ64X2S1DvkQ4JHlnzGSF8/qWfG27+G4Hfqqarwk+90gdxZX/PXYXgyRUidaQCAFqwxYEicP3qaQTBM8wsQFCPZABINBsOPo2Zfe/JJPgFPIvwnci1aFQF/jAS1C5h3iNGiX7S277uc6oHhKBs6xEDjSEJKr7l8W8ciGwwYGTmoSuhdrhqGiK7OS5lL0xOfU4VJIaEdaX9Smsb/8GUJAR9GHiRUWJ3rT2k4kqW0E40bYhA6tjbQZGluZHvynZ/8PWqeJ6H3r8ks9TntsG+jwz85vFA3tnjzSDeTyA3mBerelx6dsPGbnUs60UUVuYjmBMOPgtvnljpYPl3DleaadXPntm1nTICTBOq/ie+ToNA7b/qv5hy/LW9DccBpqy6pxP1y7g98s/Pw4XWZfe42f7vNIW6UrVnk7LhtmCCmLEK5YeBKElJslPo5C9MfkQLP6LrrhmVnza/fsHteAuC74Srb3Mr+43FbkAKU4HjaNcXVuRY5MQNdqd/t1Z/JLxpLnGOqkjjl5IPDErpWbslvTc+5n9KlLvZ8sO45Kd4/XHpdCiJAuGnOKRrO7efJVZw56kmutuw0OFus0GhpfInsP/HlJ45rd91M20yyVoVZt9zaM+Y1o7JYRbKkVvpv78XrlzZbFqpnbt1+45zYH4xbX+wgL25OhsExEeKrj94EGjAvzG5tu1P6JX1ppnVt4sC6o7LHJQZJPZRBFSAat4YrgXGkjQmU4RVZA+sqGIsa/ACcbZhIAdH/p1JdzufhhvLC3kwSj63UbotRXpRM8RFSt9VwXtHdgIRsKYXUziEDVgEqlDc9Ucnim0zSEo/ZB/hbDLa8zsRXGWG81A2y7SIfNoKCc3m0aUhytnnMQwCKe1a2KbCoxVCnv6Ej8R6xsQdN5vZsZbTgQYDtkW0ijR/TgDZFM+Do9DlkS/lZ0ZHvHQjVrfCbmE2oG1vk6W5s8cy5ucoPPPCEyhpl77fR9WW47vLLGCd0lEcTXkEPyS0mgswQFSh+NTndwp5QralJ2aokdS5CKYnyS5HNQNtuVGZw/XnZ+1BQS3RYZY8www10N1Vb3QrdbcFNRqgHktV5VvUDiWF0kxygI2RIQkV4StUGxJdkPjrrRn9oyhoYLY4kys1JFOEZ7T+dktLIg12tyq2MXG++05NusSZoSrqLKdYkgZy7bq2h7lzxNB7J76gRPF5i1HoJBZWcsCl+Re4oyfgjT4RcqRsaBIxUyJE6y8WSG4i9vLMMdMhjo5YLcj1J5oD0yaj4D42O/D+3SgczzqjY9ZWJkw9Zp3pHtWUziUlq2z2t/Ss7pmg81IWh6sDuisnMhFPp5NmRjiM0O/F9rqk6VAfd1EurMipnheQytAuVjIN/IUbBAPBGGkpoKIBdiQ2bZcoGavIB9aVz+A9ios/5TxaPzUL6A/Dn8b+oUzaP1WwhLUR+0/w1gJ57DupjS0Qh7TMpYGUstZKKk5d/tbUOEj0rPk0xxlVIrjguYM5brbi/sBX8mMsJc+k1uUo8kataUFzmu05auLizgIYovPnJoOk587wGkVZCY1zREiW9djEP13daUGXwPHrjvswW99PACGzzupijkpWXgpidlLdKEqrbvWINXPtOcwNo/HT/EYjJ6YkiQwDTs9cxw1wR54mggR+lEh3ICsImMzsjG4ON4Bo07q2qeGwqJmNELNiqFhVzrywgRcVSNWRrow5ObmEkYBccl6fhTO2wJPVd5YZFDZlSQe1r1x6ZIW15i/9sIOeK1GdkVBQ9+5J4xHcwJt2V8T8NM4Q0ZDGScjNOOz0gXS4CekM4wSOgdgb+UB3R4LiilYMQKpdKeAQDm84Wj/hhBxYEOy+WBTZi9pripiHlrQmL7yO/vU/4TmwFpuLXXaLJyromzyz99sPEHk+KZTGPiUelRVL9qk2Zmq+dSb6H/HrEqap4xJXDeA9vAoXX4Q8BMp2oX4x00R3m3soqi/+DhUFcaYGQ5jpPemFHZXlQJ82Q3WtCG3pQs2u4yOpP/oD4BcVtWEgX48Xz0BC1Bp+ctG0ABweU0/nx0+0+QBsYI6nFbOnMSE/x0cnUTsi/e9w+AKGKWwHOYVx/U5+HM1UIj2lTF+Zs88Dkzp6SlLfOnSKnUzKxutVXF9VxRSyztrxNxqTnE8EFaYjavQYX1PpV1xF6pvIkxzm7JyKptCwy1HbIkvMMps9rwJblISs0wOm85EhTFJJDjbG4UkErmmUFy6fp8a2CVKDu8RH2YU8PvZmLyOgrosuFH+Y1/Hf/0vEr2LZHKzS4npBOz5G0HYyRVF0Z9oG2imwYoKLU6GjHQyfUPKWckGP5Jcdr3uUhbkn1ypWOzQP9prgpMEVawjKa3LcW7rXbB204KxRB+XsQwNygymZLO/A38F+eapLkdHGtZ1dP7J588365KkIdLtbEIwrPz9Yx+rG4wS/dfkPfH/u8T02i6DzP/8E9FRcZnxBIoD6WqpaKpV8jWqBJPjIi6bjyfPKswWMqX40poINQ5jTwQpCoS2lovMAtQ/YDykDtgOY7zXldU/Gj9a+iT95wa9l2egt1R7Z2Vyc+wzsRGM6bj9zdPX9D1gLnUepbbiuE0V/VK8dlmWSJXlPcFKQxT9dgktFrNjAUq5U2YJ75IcI7MInavJLWar3tIJug/IoYMGuXmbOeVpqBdfdEAtz4JklhEqzOYMlveVOct+fclGDjfuoJdXFxaPum6Ln6WCot0mPrVApU3NVqAio7owunVGFwWuWrMYX6cCNJILtySX3uzdp98n0g62EdeG7SKHrNhm1I84a1E/qi28b6ChVfA9+7sLrKd2Fmw0qPLpeuI07e8T4x8aYUv3IjDQ1LdG3b74eUt40AOHnFVoZdm48J2Hfe/oCl2Fe2HCaL3jsTeUmQv9aWfjxVjK++t5ZchLsYbG7LvqxrTdlVlXHFplR1B/J6+BEY1DNOlqk+yYOXJNAxpmJbm1URMXX7eIC1V97VakLzhA1dTaMNdHtXvltYTt65IZObg/ohfNL0vR90jJStqaLa2JJ+BCbynI623V5bX6HyfVHcJp34ffCJYL43v0iXWNJOeihbAlf85mPCbqPMPtqVJEu0rlUjQFjP1Yr0R7obhxQatottTKiLq4XsaZyzmzT57g1as2HeTnPgFeR3V4zBiUesVspnRm4fp+HzLvqAFAPDIvLUnW5oyZ1VFMwmBcRu8nB5ROgzQPHkM7mLobJzGIjO5xWVtIiMPaX1JC3n/kQSaJquZ6D2C4qmL58rN7BlKEPG1E5tA5tjGqHiu2uTvxA+icIvSt3NfWzbgmi9u7D76kIOVSJ6jMrTYbZptsaDHZmUFkkDJ1CMLCL9JFuHptl7CE+DCDXG8bO2CFVEkHU305z23dtox7vS0s69kgv1SSqdUs1PsVZWqBJ3JIZ7Si4JQ/KGNs3W0IFNrhwlM/XWaTuSDXwHm7YIvFFIqIwJeXdEA9TpRDr1JpwduCZ3xbcql+wiAusTnFV8xwrTuL548B5r1ZlAsa1LZYmlTWoemNhJuZGoyAZNswBmwnrXzOvORSxS3JbLZNDu9hAhlNJ4H1AXmvVZsA1zO5rmIhFkfTRO7utFeAXnZcpzM4xEUGnqXGOVJ7/x5Js6eVe3ThM2yUqF0au2k4YC91ouzIR4jCYD9cXvpoLtnqyMFalNco2QBK7sntD2CSe8K81RerayjYQmpnYq5q5m+m8m0fKUNTq762vzPZAllg4nNr3ewpwDTVanHbWo3jumvcGoSlSmagnuue+DZZ+NnChp7d4Mo3Xu8xCFYJaXN6oyMt02zF4IJ15Sa4E1ehceAVZdGSOLyl81J6P65IKiW0PalVh+Wt3Rf72WCzMhHiOshgqhw/zptI92sraRYTXKI172Hea96wGyIZd3dMU6LlqfQLbd9tBbqJdW8IDg5J9YmUjhg8mCQp+ztOlVnkxDvGrp1XuZfee8ik5zVaGKRnouJ9UJE2AujQsf3VTt72uZG9F4A7LQm0MdbMoGzgL8k8IzUOdekAGw1BamKqJpfGB0wJGuRN1tWEW4Hg+IeIyoKLkK2oOP2Zq+rtPkNuX+tImithkyH8yqat4QFh7oOu4TqKDbw+ov1LlR+GC65yFDsbXaTcxjGP6qOxK6EmkZ5GfAhtbKLQEJbpwY62AUMTEUvmCB1sF85MnY7ZLGfcFCbw5bR6hQUZzCP7lze/dEnom5Vyqteke13jai6KNG4uKiIzUBVLDncmEWMIChYuxh6bhyQ52MBp0mtylrIgt1EAcgr4orjZjvcHCfoIMPnVBhNzYF6J6H6Na2z2/Y1Nowzolx9N6I6Y31mJ4aEtx3OYmxRauGwbR5y13WnP0XRba2alz18dc7mvZnzChvysgI3XbsVxxv2OZRH7K1oHILSCxc95Zrx0OCiUhqR2daWhppuembdJrWENlPy3dsNGDOpPVyZXGSNgjRJxjlut22/kLlRSoz82YSJnw91gJrGXUBuvuw3ONjaptG6JfeyumP+eB6avibGJOBOHQWhRqb/SnpvYZ1ZRtosikX5jbY3UySbStOK/LLih0FZfXbbI6octjD7uZCuleMgVush4tz7uzu3cZCm11lR0e7fbBxxRbyxZc1GVsuo08wXc1JqKbT2YXKhco2BxvUicduGF61RVnDrqnY3/z30nWQqPaX2ELf7CBr9f/QE83P1sjYP4VQZZetycFtRz1ByiYtlKb2RqVRGhbACk3DSRFwdSQqLpu/01ND100Ej6TiZnYO4bbNlH0EmxsGWEwJ6qnVVGjLZfQJXJDGOwSJvkJd3555t1fRe0sGLwLtS9LmuOdxrr44lIp333PaDzpIVIUqttDXSxUfFdaKwxZlSF7t9l9DRNe2qdOM+fI30ty6D+34KXMCcHXEee6xNzIX8gqQtzJk6d9pGTYF5zEyaX2ocUUX8rWhXjxDzRdF757T+wt15kcHFUzzefwqfjGIP+LpNjVfeZeYkbae/00vHSSqI5+sobuf7nJk3xdibBmmxd+fYvdCKt24M9WKDXbuh2ynH954yuz5gIJbk2OM6LtcmAEb2NWnh3PW6d2by5YjJUsb4sEkIH1XK5a5OdInfNS9sukr1B6/qN0TNE2LPy6jz908VNZ3RqWtp3Ab+4J0awWTObJ3dtn3hU7a5kBepE7ja0l79B4ugG0VX01za7cRzwpmfTE7LAWnG1b2hW6fE3DJuAT4WnYrpuw8Riatz38xZbBX0raEsz7BOglHbfReo87hBqqAVUGLXyS3FK6kbc6GR3rlowFMTjZsatJCaO+HbLLv2zmr3JEvQ/YHHTndoz42e2QneNgbJthXkArDCOfv9NThfBjRQdv+t0Pj6xmRhDpccZu9Eu0U7ROsWOWwhT5CxZdmErNuJmGqaXE0ZNOEZjX8JRo2YyCoAW56yT2T2giCSb5/dsn3hbH2v1U6AXaUpttLSiaYb0EMu73jFqboxkGe9Kkgg2vv+9y2heOeiUy3SRZRXI/ua2mfsIvV8qSmsnihYuRtcTTEH6DeFh+4sezs4Exps72Qmxi1RTFLZIqt++T7YrNgbh46P8w+ZWJqglR2W63OfwfO45Y08617B7Z1Wt/KaEG2cLz5IIAYdFnQgHaK9sm5u7vXuhust+s7N7CAaZlqxB+gZhcfuHEpe6f+09dzQW5u1kaQqyemyi75vu5uxQEhd+pIqHYLYlhbxAwuQxr0s4i6q5n091xkC8ebld3PHMBH60R3sXr3yeKF2rWAESeNxKL36AfbimtAboHMvKegvq/MZxp2MMh0Q0apNjHsElVqLDuXHbeQ54uaSf9vJ0sn+/WNTcp6ujDkdkL/Plm8UDGotUzzMvaTinVPbFhnrUQesph5T0F9X/RD9y3soRErzkIddomqPgTkiewQNjD2gF7vQUE62e/xqVCnWN3MB3G9+vdJb6Haz97P/DU32E/LECg7la+lZ70WucKXRcPMQtVdaQw5vfc4BkHcPJo9dFtp6FEP6z/uMecED4yO593bMB7pZH/nSCflaW6WzQdk279PphbqzF8c71rAiEnRdKvPEC5y4SD3HWcfGrDl+RI29RbpuddJO3Mq1KG3S/BFI7Y83PVdiDeh43nTVkYz4lz40ViFOrS7UQcOSP8+6SdUv+8764yKArbdlubP+H6hjHwDr6pK5KGC2fcqMZeehFO2gHv+HcjOHC26Zb08eGOmscnt/w6M3ozsPyCmmSAhfscBjKlT3r2YWqj87fGCjS35CdH1bfr0QX7pDH63sAG0ix7XgIppHpWRb6H+yNyepEAdsJ8y3aNE80bu1PHuGA4GnzPgknCXYZSd7sHkfaJ3iPs7kDJm+U5W73nmTcSpOXd798QU1ja161tjZ+2t/BFekLqzmt9g3LKY7X7+2IYZmd4W0tkJZDmHmwrqthNDO5vd5KeiMWoMvjGHkY7nbchnIVOU3oycYr1iM0FCfzBg5r2JoZlZqOvb38djwNDlxtaxJ2g65Rektv1aIZyP1in/jt61lOltsa5jrQ/3iX0FcTF3KNoRr4S/V4JtgeFHDXtmDA7pQqYo3c+eotN4Jih8C/WeF/1g0tT0FmobK8fezULVb9fsrH1GhNr6aHDPBQxab7GuI/fhXPZp7abBQpfYdeROHa/HplwO7Rfb9k27SoMjQp2mnWkmuFI8M61CPVjnpwf9hboia9TKI4R7L17HF2tUmJurH6WDlRfav2yDlcxknxbT23RPoc8K9+FcHnmyx+EXv+VfIF4J1+jq6d2zC2hLEygGqoX4krI3NFM76zJ3Dp7UsPQWqv3CQ7nyZEHK73LzPhL+UMRjH2DntxksK/yjIc0saBIYBn2ybbFL7DooxAKfYrRtX9zxmH37vAci1JnaWZe5enZ46StUUeTT1S+Q80q0IlT8Wbve8sbxy5/jZnnn5Ul89+u773ivHo+OP0bf7/5YTw+K3+ZCfFdPFsAXOL9fvXz5L/nvYjqPc9r9sJ7si48jia/p2YGiEmmmr1DllRa8sevnSsgWQk2uL/+hyGnzt8Lld3K7fE6LtqQ8+T70/h/r6UHx11SGr+vxIvguV/p9ly+j9l/VwGH5Wc7q43qyL77NKfDwcvCoRJqZRqhQXrGbS9Om8AB3Z3gz6bood+9LjzZv/HY9k780sOO+IO+vg6vzWnT3RbZ9cWut9qt7w4D97JmW37IftfgHk6alv+vLsykpr/4IIWbUjS29PUP/86S79+L1S5tNC1XsNBz6zfAZkQ3XA/2S20Eg275Y9S1oI232rQxZ5i7+waRp6b2ZxPdJ8YBSzZ+FUGlyZSXjrRekUczAjbdeF7fTcJDwA7+j3QvbN7LtC3ei91e5Z+PO6d2zs91ZEaEu/sGkaektVCxCydWtz5IiVLjBrFPdbmrZTJJfPFn6ueb4ld6/3rdEyLYv9rxHs7iRhwoPf3F7C3VeYFVxsI/sBAOB7yOcxYNZi70FPgtc2hGsxRYuVLSLHgfLhSzNmQN+KGsaMK4c+geTphAqL1AfmGO7b+Bp9P+ibzAq0lPOB/uV+amAi3foH0zqL1TcieFbNE1buf3B2v1gf6IkGAz7sbFF/Ez+vOC9r8N/d6a3UPnGC+6lzvgLD3gOdiFfKg4Wj30d4YC/iTsVd07sXhvBirqvUFmkEGrb19d6gvvLIxjAgv2Qvop7+F3JsTG1UGecUXs+kx+MEvsF4YX/pt/y03uNuvLsoyzUvQtNTzH0B98qGtEKJpgG2/YNl2nu9BYqfhKJmG1Cle/pHuyPfgXDodu+0cFzp7dQ9Zvjs82n+pTZsj+Tf3TRbd+lf0R08Uwh1LmAL8+MaE8wmArd9o0nz+bOooV6NJ7JP7LItu/R+zrC8CxaqPCNxvMgaDAdsu0bu/rzp49Q5/l+1JE8sBXsD9n2XcgvEB4xphfqbI8Q8iIm7rItLyN5xH189HZ9N+VdFvrrZfvm6sRXKwdjhgfiE4v5GZajRV+hpjfJtP8QaBDw++BPxEA8AH2Fmr7eNvNrF4MgmJr+M6q4vuvbMaMGwcLpvUZNO0qzrVGDINgHvYVKcyrLNBzfIDgA+gs1CIIDI4QaBCMghBoEIyCEGgQjIIQaBCOgl1AbXyITBMHC6CNU/KhZs1hxz0Zu2eC3WvhnCjUgPXQYBMGs9BMqSa5ZqCv0yfo2CxMvSN1ZzW8wnvGXuoMgyPRzfflRB6P+yANetghdbmwde4I+5wf3Z/z93yAIHL2EKg8lKc1C1Yf2d9Y+I0LFWxqDIJgPvYTKtG8o4RXGKszN1Y/SwcoL+s7UIAjmwoxCxVzLc6l+oZz+7PCPQMS3VoNgnvQWajvr2+T6ZqHiz9r1ljeOXw6CoBGVSDNTCBVbSliJVljffiG7vvxnfTtv/lbQMgVBUEEl0kxvodorLRp8Wn4lI+7O6AYwL1D3vvRobPwGwbzov0aVX3jAzlEFnlFZrCJZUiv9t/ciucOxUA2C+dBXqOk3k4rnGPDMkvxKCxSMCZU1ik/aN4qDIJiKqYVa/rjZZvaG+ZB1qjFbNpOCINgHfYWabozGrxAGweLpv0a1+y/hzwbBwuktVNv1lT2lIAgWSW+hktPLOo2N3CA4AKYQahAEB0UINQhGQAg1CEZACDUIRkAINQhGQAg1CEbANELFt8TjeYcgWDzTCHWFVLoTSg2CxdNLqO/C00jr/4b/8BdNgyBYLL2EKtNoCDUIDop+ru/eBf7ODLu+/C8IggXTc426scXfC+dfTYqHfYNg8fTeTNoMiQbBgdFbqPw9N3wjNQiChdNLqPgu6rOPxq2ZIDgg+gh1Y+vZR/FbLHsX4mvjQXAQ9BGquy+z0vgL3EEQDEsvofKPgurPaW/GbwsGweLptUbFj7DoAnVjK7aUgmDR9BIqfrM3fN4gODD6CTUIggMlhBoEIyCEGgQjYEahuu+S46mIB1jPYmN4YytWtUEwJ2YUKr+wTd5ygRek7qzmNxgXr30LgmAW5uH6ruA7cKzLja1jT9AJvyA13mIcBPNjHkLlF7zpyxZ31j4jQt27ELdbg2BuzGtGVWFurn6UDlZeSG9pDIJgDsxBqFidbtpbGR/s8JfL2fkNgmBezC5UfLfGCRV/1q63vHH8chAEjahEmpldqCv46ltyffnP+nbe/K2gZQqCoIJKpJmZhbojcyj8X95MItXiq6tfejQ2foNgXswq1B19WH9jS2/P0P+8QN178fqlzVioBsF8mFGom+lLNTjChMoaxXdYm1zfIAj2wWxCxROE+hAhfxWOdap3VFs2k4Ig2AezbyYFQTA4IdQgGAEh1CAYASHUIBgBIdQgGAEh1CAYASHUIBgBIdQgGAEh1CAYASHUIBgBIdQgGAEh1CAYASHUIBgBIdQgGAEh1CAYASHUIBgBIdQgGAEh1CAYASHUIBgBIdQgGAEh1CAYASHUIBgBIdQgGAEh1CAYASHUIBgBIdQgGAEh1CAYATMLdWNL3rt4aX17dZUP7aUzG1v2/qggCGZkVqHyq6HyC1J3VvMbjFfipYtBMC9mFCrJU14yLrrc2Dr2BE2n/ILUeItxEMyP2deoIlR92eLO2mdEqHsXxCEOgmAOzEuoKszN1Y/SwcoLG1vxEuMgmB/zEqo6wPRnZ3X12AfY+Q2CYF7MX6j4s3a95Y3jl4MgaEQl0szcXV/+s76dN38raJmCIKigEmlmfkLVzaTrvPf7wqW9Lz0aG79BMC/mJdSNLb09Q//zAnXvxeuXNmOhGgTzYV5CpT/8wANPqKxR9n4bXd8gCPbBjELdu7DK8NTJzyixTvWOastmUhAE+2D2GTUIgsEJoQbBCAihBsEICKEGwQgIoQbBCAihBsEICKEGwQgIoQbBCAihBsEICKEGwQgIoQbBCAihBsEICKEGwQgIoQbBCAihBsEICKEGwQgIoQbBCAihBsEICKEGwQgIoQbBCAihBsEICKEGwQgIoQbBCAihBsEICKEGwQgIoQbBCAihBsEImJ9Q17dXV/G+KHvrzMYWXkITBMHMzE2oeEHqDik1vcdtJd66GARzYm5ChSz5/aj8+mJ+Q2q8xjgI5sa8hKovW9xZu65C3buA16YGQTAH5iVU1eXm6gM+WnlhYyveYhwEc2NeQk3vHX9AC9XVYx9g5zcIgjkxgFDxl1zgxleOXw6CoBGVSDPzd335z/r2g7T5W6BFCoKghoqkkfkJ1TaT6H9eoO596dGGjd+55DUSjkhdo5pzojuHeQmVb8zY/7g7s/fi9UubtYXqEelVEBa8TAxfze4c5iVUcnr5gQdMqKzR/NxDwRHpVRAWvEwMX83uHOYmVFLq6ip0qrdUGzeTjkivgrDgZWL4anbnMD+h9uKI9CoIC14mhq9mdw4h1MEIC14mhq9mdw4h1MEIC14mhq9mdw4h1MEIC14mhq9mdw4h1MEIC14mhq9mdw4h1MEIC14mhq9mdw4h1MEIC14mhq9mdw4h1MEIC14mhq9mdw4h1MEIC14mhq9mdw4h1MEIC14mhq9mdw4h1MEIC14mhq9mdw4h1MEIC14mhq9mdw4h1MEIC14mhq9mdw6LFurmlv5YS8nehdVV/p5cYiPFy0f+2F1Agaur+oW64rIUmiMjVL/UU4mroWVJ6BNJI0cmUmiOzN8dsjQ0rrWrT92BK3yVcyblFRbqr0AMlMHHzaFF6jlKLbIcl0WhDzgNH5fQ0HqxW7q01qOcgsbLR/640ktSDx/XB++7S+kDSSLHZVJwa5f+T/w3ky5w8BX4AlnCZeIvSMH+ikMl1P+bCuaax+Af7i7gCuSq2If52F/A33rdlEZwkV2oi7xCXbC+jcb3cXNopSQ7a2+tJkxYqIu8mTvI4lq7utQd+NEafIk3kTIprkih/opcOx83hxap5yhF5HRcKYrWrihECq0Xu7lLaz1KF1k835j52PdSqkcRdy5d2tyjPbq0IlS7wIFrV7xSfSbughRcXHGYhLr3kZfR0xX0d1wyFKDx8lElFCGZFe4THxlYqJ4q+Hp7La6F6ilY3/4+fva0jOxCJYDIvZriFu0qX6l36A+Wu86ulEivyKG1K1A74FNHaD31HMVHxnEZ2WoHUlwLrSXc3KW+aYRcD1/PIhQhieYenbVLm3u0T5eWQi1aSVjf5gD5X/CZuAtScHnFYRIqZVdpd7CTLC6T4/kr9Lh+gYWUySO0FtmsrxKXQytxV46921rXRbZQH9kNvxZ3glD5Yt+rjC9RvkJDa1fk/H3qCK2nnqMUkfm4jOzq7OJaaD3hxi6ttTmT4/kr9Lh2hQVUUkdwPbKWs4yM0DJuc4/26dJSqEUrCSJy/TUiI2VSXiDB5RWHX6iVugk5nr9CjhsugAERZfIcWoucHLciLkIrcfdevJ4mjxzZQovIE4RaOItg78Kzj25sVQzOlchdoaG1K6zOZeoIrcXNUXxkOS4i+zrnuCm0XuymLm3sUUrN4vkr5Lh+RXOPztilzT3aq0sLoRatpIjscq8Ay6RygQSXV4xBqP+Ul/5l4+d4/go5rl+gVS4jS2gRmVbxeV8hxU2hZcLcsvVuTaFFZF52pG0BiWvtWuSZ4V2LSldbJpUrLOvKFTYel6lrS/i4OYqP7I5d5FznMm5qiVqxm4Xa0KO5Cd2RHdeuaO5RCd53l7p6+IRTcFeXeqEW6RgbWxyZRzINYDST6gVWaX/F4Rfq+jaXd3276Nccz18hx7UL8hjvI0toLbIEEEVREFrG5V87Ta2bIqfQWsKXVjSOxPXtmvLM7Kx+50K7KfsrLLS8ws1rLq6FVlPPUXxR9NhFLuqc4rrQWrGbulSuq/Soq52/Qo6rVzT3qAbXkrdylpERWsRt7tF+XeqFWraSgcHh2H+wggPNpHqBBhdXHH6hmgloYwuuGd0Vcly7IG+1+cgSWk/dllhlUTi0iIsfaUuta5Fz6KSEi3YtlnUMCrdZUaovUb5CQytX5Dr7uBpaTz1H8UXBsYtc1tniutB6ws0zKlIoe9TqURzZcfWKXLsidQme1PIGh/q4zT3qgrsSdkKttlIBttsSkkntgrJScsUYhIqSlt2a4/kr5Lh6gd9Tz4caWk/dViJlUTi0iAvXh0Esi5xDJyVctKt9ZKhnV9a5KFG+QkIrV7g6u7ga2pB6Ts4XhY995LLOFjeHNiTcLFRk0Vo7f4UcV65o7tFZu7S5R11wV8JOqNVW8piyFcmkdoEvp11x+IWqe23Nq/CyUnpcXrCTlig+cgqtpd4+/Nbj1sdfRkInJFy0a6X/egg1XyGh5RW+zjmuhTaknpPzReHjWmQ39Lu4CO0p1MYedbXzV+hxcUVzj86nS5t7dHKXFptJhGslT3uP+gt83nbFCIS6d4Gq4HcjiRzPX6HHxQXFhSlyDnWR+VfBqcG0ZSyuC62VpLlbJdRF3thCEtrBElfbtczTcNk55MLqFRJaXJGKWMRNoUXcHMVHzsdFZAa1qxZCQmtxW7oUMXw7Mjmev0KP/RXFhf4qC3aRy3JaZBdaLUpzj2qwi1zt0n5CLQfQIhN/gQtOVxwmoe59BA6AeBMO3kr0zYZzxMtHPtRfgAU5Qa3gIrhQHxk+SDUxF+rjAus/jqFRCG3z7oStXV3qnhUO9r2aM/FXuKzzFa52Lq6vs089R/EJu+NKUaR2Pi6jda4Wu6VLXdMIuR6uRv44X9Hco0X1cmRXTh/Zld7FZZp71Ko3MeGEXuDgpskDG1Fely7IwcUVh0moEwqzXByRukY150R3DiHUwQgLXiaGr2Z3DiHUwQgLXiaGr2Z3DiHUwQgLXiaGr2Z3DiHUwQgLXiaGr2Z3DiHUwQgLXiaGr2Z3DiHUwQgLXiaGr2Z3DiHUwQgLXiaGr2Z3DiHUwQgLXiaGr2Z3DiHUwQgLXiaGr2Z3DiHUwQgLXiaGr2Z3DiHUwQgLXiaGr2Z3DiHUwQgLXiaGr2Z3DiHUwQgLXiaGr2Z3DiHUwQgLXiaGr2Z3DiHUwQgLXiaGr2Z3DiHUwQgLXiaGr2Z3DiHUwQgLXiaGr2Z3DiHUwQgLXiaGr2Z3DiHUwQgLXiaGr2Z3DiHUwQgLXiaGr2Z3DiHUwQgLXiaGr2Z3DiHUwQgLXiaGr2Z3DiHUwQgLXiaGr2Z3DssoVPxSs/zY8fo2HT5oDBqc4evaXVE+XkA9D7iavsJDMqmakwuZ35PRTHcOyyjUFWqcTbQQXpXCbxZqCBqc4evaWVH80vvyV9NVeFAmVbO7kBSyvj1Bqd05LK3rixf94IV29kKupqAhWVBd2ypK9lK+XWUgDrialaPB6FXNzkJWXh9VozuHpRUqv5cLr6XMLdQQNCQLqmtLRZllEmpHNf3RYPSqZnchJ9hcdw5LPaPuXYChmr02BA3JguraUlFm2WbUlmr6o8HoVc2uQhavqGuiO4dlFSoWCtpY+qchaFAWU9e2ijKLqOUhqKY7Go4+1WwtJDaTJpWxO4clFaq817Jos4agYVlIXVsrms8H5uCrmY8GpEc1OwtJLnG4vnVW0CiFF9IQNCwLqWtrRZlF1PIQVDMfDUiPanYWkpXavTfdncNyClVvv6hLhFV8Q9DALKKu7RVllkaondV0FR6QydXs7gueXXUjuIXuHJZSqPa2dWka/N8QNDQLqGtHRZllEWpnNX2FB2RiNSf0RcyodfL+Go54bGsIGpzh69pZUWJJhNpZzaLCAzKpml2FXN+mftjYmmB03TksoVCxxUbw+MVP51D7NAQNz+B17a7o3gUc8fA+KAdbTf/hoEyoZndfcMjEnujOYUk3kw4DR6SuUc050Z1DCHUwwoKXieGr2Z1DCHUwwoKXieGr2Z1DCHUwwoKXieGr2Z1DCHUwwoKXieGr2Z1DCHUwwoKXieGr2Z3DgoUaBMF+CKEGwQgIoQbBCAihBsEICKEGwQgIoQbBCAihBsEICKEGwQgIoQbBCAihBsEICKEeVvb18wyz/H6Q/thPG5PKM+HyYDZCqIvGfqBjRQy/9bcuD1aoK/ybBEVaIdQDJYS6aNa38Zsc69vy8yGtP3l1kELdu8BlxE/9JEKoB0oIddHoFLp3QX5Ep/XHuQ5QqDqWlIRQD5QQ6sIRMe08+7/iJ9bkBxHzS1vTEYSxaT+JRdHIG4XE5Qr5eO36DkLlf6RNh4iQU9p59m+3009rpd92cyki6gtZaV7uKb4INSfafHlOPmeqv0KNP+n6xphBKyHUhbN3gZzdja1jT/BcKr8CiyDIIx+xMPYuiBI4iGLLZOyFyqHr28/+n/xzfPgMP3oHSeSUdtbemiY7fmenvKnTpYgZlGSnsfyyOcdHhi7Rxstd8jlTcRoQK1/fGDNoJYS6cKDN9e2nsTqVeSi/UjMfkTDEkIH8ljPEUgiVkqDP+H/5DFMTUs4pyecOjZpSlClvBQFEzfPVvDimS7Ttcks+ZSpyhlzLd4fWYgathFAXDyuNTZTfyAdT1Q0lOs9H9MlO1ilZM8UTWRdC5VD7nz/DISvDpSQXOFxUTlGFk1zfBqHSJ5yLT7T1ck3eZSpTKF3krge1mEEbIdTFw+bJ77dl+4XN6m9l04ovH1EsXcyBrIseQuVUXUqThKry6SFUn2jr5Zq8y5QdXsRy14NazKCNEOriIZvd2ILZivsLQxbyERnx991LEPYh1JRSoQRaWxIpqiitnBL9GjXHF6HmRJsvz8m7TDlBFNJd3xwzaCOEegCsPPu3/P548hm/iXf06ZxUHLEw8l6S00UPobIz6lJySpAXoLionGLNd9VtWsLF51x8ok2X++RzpogM1yFf3xYzaCGEegBsrv4VjHNn7WUoMU9hbjJjYchmEeOECl1ubPH/DULlC3jicik5JYhSKkKt7Qblic/F51x8ok2X++S9/Na3fwOf5OvbYgYthFAPAFqqwWBpGSqrQXkSaIdsNx9Bfkk8ThdwNVewgK0Lde2trFE2/ZySUwKUQtlz1JwihLnyHT4U5Pbt+vbTLj5ycYk2Xe6TL+QnxXXXt8YMmgmhHgA0HZJpsxLYUPVI3gSWjyAM0RzhdMH2vfo0XmxdF+qzjxaPISAlrwQOFMe7liLpElEYXMsRcnzJJSfaeLlLvpDfpu0fpevbYgbNhFCDBeB3kYL9EEINFoDMv8H+CaEGw5M3kYJ9EkINhifvXgf7JIQaBCMghBoEIyCEGgQjIIQaBCMghBoEIyCEGgQjIIQaBCMghBoEIyCEGgQjIIQaBCMghBoEIyCEGgQjIIQaBCMghBoEIyCEGgQjIIQaBCMghBoEIyCEGgQjIIQaBCMghBoEIyCEGgQjIIQaBCMghBoEIyCEGgQjIIQaBCMghBoEIyCEGgQjIIQaBCMghBoEIyCEGgQjIIQaBCMghBoEIyCEGgQjIIQaBCMghBoEIyCEGgQjIIQaBCMghLo/NraOfUCO1refloNG9i6sPvso/d3B/93kNDNNYUPDNTqIfCv0abKjQwi1kfXtVeKBnjXQU6gbWy/IweES6maqGw0kteJPFOrGFjUOKoZ24qQagtrozjxTNllXnjhYclmHUJvYgQFtimEYm2vX9aigU6jpw/7TQ5nNYELVZFdWm4XayQq1Cxpn7wLF3GHVNAQxTW3WnXmmbLKuPFcoZH17uZUaQm0AtkBsmr2B/QjVUjpsQl37jOSyvv1RK2FmolDBCtVohQuXi1gPahRqZ+aZhiZryRPsNHfPshBCbcA6n80Bx2S6cK94+OaDZx8VS6HJYe23YNZ0xB8q5NPBO6MpQ4N3nv1b8thglvahpkSfHfsv8RmnmbLhSyl6tsh5skml1mJdh1ZS8a1Gmq+WIhXRQTpSRSeJVINSZVKVmVrmKRM65wMtjGsyozlPPQihjp7jb9zd7cfdi3e8OEilJlQ2MDE+sqHNFxCHZ1xZZ8mRGdWmBeWwHZYkHLb0oabEn1HKFCz5SjbszUmkPkL9R//wg3+nHx/8r/4Txac8UC8qAkqYii8HVELJ10rhip+gBPYuIAAxmHqQVCa3h4YVmbtMNDYdrzzonyf+Io8l5kgI9SWVYR9usywx4BNkBTAEJ1Qd0dmQZaeIjU2ObHCXM/hoWah8MV+bP9SU2EDZ6FaOvdsJleFy9BPqf1QZ9uH3KT7lAYPHX1d8XyPLF62Rip/gSKoWE01DECrj2kPDfOZAMoHWNPYUedIlOicvMUdCqNdUhL1QqwENQiWjEHMypfH/MsxLBDUeMbRkiRAx22D+UFPSzyjkckWoHL2fUH9HRdgLik95IGHSDpcnFT/XKOcL4aTiGxtbFFKKpiFIKuPaQ8N85kAyQYR6kxlteYL17dRuS8mREOpt1WAf7nrjIFuqCpUCbY0qJiVCpSGdVncSwbwzOq1bnftQUtLPKkK15V0/of6+arAPH6T4nAfJQoruip9rJPmmRWZNNCtcSquLiKYhSCrjq6x/XeYuE0TQ2FPkKeThdSk5EkI9d0JVOJlrz1B8iJPgvq8LlY3l2beRISNUharGBVSdbHdNQk0fEpQSrcOQ3Q7S1GygE47eT6j/9l+pCifzO3+P4nMeVG7OmMuTip9rpAXQUtREI956UZeGIK1MQ5jL3GWCCBqbTvvmKfRrqdFyJIQ6LTYfsDXAXGAdWah0yLOfGBF/JgZuqHHxmqxude5DhhMVoyvWqLhOog9hfshjZe2tVJSi+LlGyDeVoioaWU1q4eT/hiACGTVU2WXuMkE7pJmxd55CzKhHkBUoFXYgtmRHZGZkIWQmEBUP6PIZhnb+COAM/8k1HJSsLn2oKXEyZKE0OIj14RJY3Upv13daoJVNuOrILhWfD/KubypFRTRphxUH0FdDECP1T1UGlcxdJnIVIq483T/P9W26YGPL8lxOQqiN8K08rB/ZblbJKRV7gznRJzybsoDyZ3xBlhSfwW4ahJo/lJT4s+u0SEy3YpANLxufXhlUqJK0lDAV32pkH0opStHIohKNYXVpCBJQmTKsmnnORKNwu/Bp7zw5xLX+UhJCPXhgkUHQRQj14AmhBhMZlVBfv/fLtaMGfnTvXXrUSuf1Dfw7/dubaS4IoQYTaRTqN//gqXsP/eN369m+2fzX9+7d+95vIp33f/HeL+nBL/4N/dlXFgcm1B9p4Xsz9QVB0EmTUD//1L2f/vRnZzW1jx27d+9Tn/4I6fHn6IyEKtoQoe4vi9mF+rF/j2FiWqF++d4P9YixRBqwj8oLgmBWmoT6Kqz48//7bEKlSeVD9OdjX7nHtvv+L37vKdiwCHV/WRyYUEt6CDUI5kuDUD/27zEHzsjnRZcERPn+L/5QxAmh7jOLEGpwVGkUqjf0L//KPV1MqnFDBq/fe9eXn7r3dynynz5FHu4/sZg/jSPmR05U5OG+/4u/9L9AuirUUkuStMqXolJ2LrV0KNGO0f98JMKXBJWPHXvq3vf+iQo1p/DvKPjeP6BEX6VF8z2e4en6b9IKmsOEVCF3GccgqFCSMUW4973P+ET0msb0OQVOyxrvXd/8rGWoCQVBb5pc3x/deyjp7di9h1Y/TQtK0oIanwr10/c+9ZG/y4r73qc/Auf21XufevpPfyUJ8NV0BCWx+qBd0ZXPgvj8U6xNWsdyDsjHpZYP8cmxez98N44wAHBgWg6iNCSHymW0IF799K9w7D/59FNUnd/k63/9qe9JmGAVcpe9/4sP/eY//+y9T31Jdfejez/99D//17/sE5FrGtPnmhSNt0plkwwtoSDoTZNQP0YTg05mIgYKILMS4zOhygmphD//z9g0WS9penPOLRn8z9F/v/RuPeAYLgtGYlOinNurmMJSasXhL1P2HIePNIs8IlAof/ZlCNVd9iOe0yR2dn25/K6QrkL0v1wmas3ZyaXVRKhFmtKnT8rG4/8RKdzjYHqahCq+2U/zVpCqADNeKVS2QRGVoEcW4DSQhEqX/lA0QKQsACbbH/3if0efwY5dau6QSpCmUY7P/1l6jJYWJXSXCQjNQmI9ShioVIj+SFT5X4RqSeVE5Bqhkj4VrWy8lKFrmiDoSbNQsboikzO7w99SqDjOKiHre/pfEn+gpl8IlSJBqCzZfIlkIXz+qR/SJb/EacthSs0nzA6raAP5ewUwVlpVgyvPxzb1qBASx8QfQgOKjDmq/I9PX7/3kNwTriRCNKZvx/jrM0wJBUFf2oRK5kU2ZaqC7JKtNQmV75MKJlQ9YD1RJHEhaUrNl0gWdviLf/P5p36ZRcrpu9R8wq/f+8EXJVnkj1I5z9eSrqSAO7pyhHw4itcNSBWSqBwZFc2uL0YW7AZVEmlLv7nxfEJB0JdWoZJpZT+1nBTIIPU4q84sNOE1QHOeGDzZ7AMX0c2GlOrr7G7+0rtfpc9daj5hyvV1mYUlf8pD0hUsKpfQX/bqPV5EotwWXOiG0QB/2eefwmYSXWWfXvomntGoJNKWfnPj+YSCoC/dQsVkQFSXWWZ39jmRF4OCKorj8AUqqNfv/bmTghMqJcgKffWh//eLHOZSc4eca95MQqJfVssHDWtUQgXTS6juMor6Edvxsk/l+koibelXGq/M0CIGQS8ahPr5T+GJIuhLZCEbl/IIg+2pisGRL8ufY9cXSuRDQNfzR3wtf6BCpVAWsM9CeP8Xf/qzpFC+i8Epu9SKQzZ/jqD5v/rQr2QZozT4X0pol4mQJDMTT1U3FlBc9ud8BPjT9/85lVmFWiTSmr5vPJdhTigI+tIk1Kf43uhTMHoyP9wKhPW+eu+hT3/23q97odLneh9VYjqP7v2fvXdvlT6TEHNRXxehuiyUV3H/gtaIsHSXmjtErhSFV6vIn1JL+RH0Ed+r/IhIJl3G9y35uQwKpePvffpTNU+0qJBdxvvS9x76dd734U8pcW4JjlYm0pq+pCWN5zJ0CQVBT5pcXzxo873/Asd48siOj7Er+LoXKp4FkieTPvaneAzn/5Bw4mO8Z6JPLZF1qqKOwW59FsLrolCZf4vU8qHk+jrN7Jo/2Xxh7x/7Ayrhz6GE7jKuw0P/+MsSSjEoB6cbIVfILiOZferTOprg02/Spd/73xCnSKQ9fdd4PsOcUBD0pH2NOgbcGnnu6AI6fNTgMDBuoWKfZiB0DrS92yA4SMYtVHcTde68/4sP/YOn/+VWfno5CA6OUQt12NmOf4Ti3kOfekJPg+AAGfeMGgRHhBBqEIwACDUIgsPOW/5rPQiC4LBy+X/8/wEzcnAWHMvYnwAAAABJRU5ErkJggg=="/>
          <p:cNvSpPr>
            <a:spLocks noChangeAspect="1" noChangeArrowheads="1"/>
          </p:cNvSpPr>
          <p:nvPr/>
        </p:nvSpPr>
        <p:spPr bwMode="auto">
          <a:xfrm>
            <a:off x="123825" y="-13652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23" name="TextBox 22"/>
          <p:cNvSpPr txBox="1"/>
          <p:nvPr/>
        </p:nvSpPr>
        <p:spPr>
          <a:xfrm>
            <a:off x="126081" y="3291510"/>
            <a:ext cx="5883953" cy="2005390"/>
          </a:xfrm>
          <a:prstGeom prst="rect">
            <a:avLst/>
          </a:prstGeom>
          <a:noFill/>
          <a:ln>
            <a:solidFill>
              <a:schemeClr val="accent5">
                <a:lumMod val="50000"/>
              </a:schemeClr>
            </a:solidFill>
          </a:ln>
        </p:spPr>
        <p:txBody>
          <a:bodyPr wrap="square" lIns="91440" tIns="45720" rIns="91440" bIns="45720" rtlCol="0" anchor="t">
            <a:noAutofit/>
          </a:bodyPr>
          <a:lstStyle/>
          <a:p>
            <a:r>
              <a:rPr lang="en-GB" sz="1000" b="1">
                <a:latin typeface="Arial"/>
                <a:cs typeface="Arial"/>
              </a:rPr>
              <a:t>Key Outcome Measure/s – </a:t>
            </a:r>
          </a:p>
          <a:p>
            <a:endParaRPr lang="en-GB" sz="1000" b="1">
              <a:latin typeface="Arial"/>
              <a:cs typeface="Arial"/>
            </a:endParaRPr>
          </a:p>
          <a:p>
            <a:r>
              <a:rPr lang="en-GB" sz="1000">
                <a:latin typeface="Arial"/>
                <a:cs typeface="Arial"/>
              </a:rPr>
              <a:t>HB Falls Rate since April 2022 – </a:t>
            </a:r>
            <a:endParaRPr lang="en-GB" sz="1000">
              <a:latin typeface="Arial" panose="020B0604020202020204" pitchFamily="34" charset="0"/>
              <a:cs typeface="Arial" panose="020B0604020202020204" pitchFamily="34" charset="0"/>
            </a:endParaRPr>
          </a:p>
          <a:p>
            <a:r>
              <a:rPr lang="en-GB" sz="1000">
                <a:latin typeface="Arial"/>
                <a:cs typeface="Arial"/>
              </a:rPr>
              <a:t>continued trend of reduction noted</a:t>
            </a:r>
            <a:endParaRPr lang="en-GB" sz="1000">
              <a:latin typeface="Arial" panose="020B0604020202020204" pitchFamily="34" charset="0"/>
              <a:cs typeface="Arial" panose="020B0604020202020204" pitchFamily="34" charset="0"/>
            </a:endParaRPr>
          </a:p>
        </p:txBody>
      </p:sp>
      <p:sp>
        <p:nvSpPr>
          <p:cNvPr id="7" name="TextBox 6"/>
          <p:cNvSpPr txBox="1">
            <a:spLocks noChangeAspect="1"/>
          </p:cNvSpPr>
          <p:nvPr/>
        </p:nvSpPr>
        <p:spPr>
          <a:xfrm>
            <a:off x="6139121" y="946866"/>
            <a:ext cx="5975511" cy="1102083"/>
          </a:xfrm>
          <a:prstGeom prst="rect">
            <a:avLst/>
          </a:prstGeom>
          <a:noFill/>
          <a:ln w="6350">
            <a:solidFill>
              <a:schemeClr val="tx1"/>
            </a:solidFill>
          </a:ln>
        </p:spPr>
        <p:txBody>
          <a:bodyPr wrap="square" lIns="91440" tIns="45720" rIns="91440" bIns="45720" rtlCol="0" anchor="t">
            <a:noAutofit/>
          </a:bodyPr>
          <a:lstStyle/>
          <a:p>
            <a:r>
              <a:rPr lang="en-GB" sz="1000" b="1">
                <a:latin typeface="Arial"/>
                <a:cs typeface="Arial"/>
              </a:rPr>
              <a:t>Key achievements</a:t>
            </a:r>
          </a:p>
          <a:p>
            <a:pPr marL="171450" indent="-171450">
              <a:buFont typeface="Arial" panose="020B0604020202020204" pitchFamily="34" charset="0"/>
              <a:buChar char="•"/>
            </a:pPr>
            <a:r>
              <a:rPr lang="en-GB" sz="900">
                <a:latin typeface="Arial"/>
                <a:cs typeface="Arial"/>
              </a:rPr>
              <a:t>reduction of inpatient falls &gt;10% 2022-2023</a:t>
            </a:r>
            <a:endParaRPr lang="en-GB" sz="900">
              <a:latin typeface="Arial" panose="020B0604020202020204" pitchFamily="34" charset="0"/>
              <a:cs typeface="Arial" panose="020B0604020202020204" pitchFamily="34" charset="0"/>
            </a:endParaRPr>
          </a:p>
          <a:p>
            <a:pPr marL="171450" indent="-171450">
              <a:buFont typeface="Arial" panose="020B0604020202020204" pitchFamily="34" charset="0"/>
              <a:buChar char="•"/>
            </a:pPr>
            <a:r>
              <a:rPr lang="en-GB" sz="900">
                <a:latin typeface="Arial"/>
                <a:cs typeface="Arial"/>
              </a:rPr>
              <a:t>Agreed Governance structure with nominated SRO and Chair</a:t>
            </a:r>
          </a:p>
          <a:p>
            <a:pPr marL="171450" indent="-171450">
              <a:buFont typeface="Arial" panose="020B0604020202020204" pitchFamily="34" charset="0"/>
              <a:buChar char="•"/>
            </a:pPr>
            <a:r>
              <a:rPr lang="en-GB" sz="900">
                <a:latin typeface="Arial"/>
                <a:cs typeface="Arial"/>
              </a:rPr>
              <a:t>Improvements noted in National Audit of Inpatient falls 2023</a:t>
            </a:r>
            <a:endParaRPr lang="en-GB" sz="900">
              <a:latin typeface="Arial" panose="020B0604020202020204" pitchFamily="34" charset="0"/>
              <a:cs typeface="Arial" panose="020B0604020202020204" pitchFamily="34" charset="0"/>
            </a:endParaRPr>
          </a:p>
          <a:p>
            <a:pPr marL="171450" indent="-171450">
              <a:buFont typeface="Arial" panose="020B0604020202020204" pitchFamily="34" charset="0"/>
              <a:buChar char="•"/>
            </a:pPr>
            <a:r>
              <a:rPr lang="en-GB" sz="900">
                <a:latin typeface="Arial"/>
                <a:cs typeface="Arial"/>
              </a:rPr>
              <a:t>Inaugural Falls Summit held in March 2023</a:t>
            </a:r>
            <a:endParaRPr lang="en-GB" sz="900">
              <a:latin typeface="Arial" panose="020B0604020202020204" pitchFamily="34" charset="0"/>
              <a:cs typeface="Arial" panose="020B0604020202020204" pitchFamily="34" charset="0"/>
            </a:endParaRPr>
          </a:p>
          <a:p>
            <a:pPr marL="171450" indent="-171450">
              <a:buFont typeface="Arial" panose="020B0604020202020204" pitchFamily="34" charset="0"/>
              <a:buChar char="•"/>
            </a:pPr>
            <a:r>
              <a:rPr lang="en-GB" sz="900">
                <a:latin typeface="Arial"/>
                <a:cs typeface="Arial"/>
              </a:rPr>
              <a:t>Active engagement with Safe Care Collaborative (SCC) programme with Improvement Cymru</a:t>
            </a:r>
          </a:p>
          <a:p>
            <a:pPr marL="171450" indent="-171450">
              <a:buFont typeface="Arial" panose="020B0604020202020204" pitchFamily="34" charset="0"/>
              <a:buChar char="•"/>
            </a:pPr>
            <a:r>
              <a:rPr lang="en-GB" sz="900">
                <a:latin typeface="Arial"/>
                <a:cs typeface="Arial"/>
              </a:rPr>
              <a:t>Acceptance of Poster at BMJ conference 2024 – Intergenerational Falls prevention Project</a:t>
            </a:r>
          </a:p>
          <a:p>
            <a:pPr marL="171450" indent="-171450">
              <a:buFont typeface="Arial" panose="020B0604020202020204" pitchFamily="34" charset="0"/>
              <a:buChar char="•"/>
            </a:pPr>
            <a:endParaRPr lang="en-GB" sz="900" i="1">
              <a:latin typeface="Arial" panose="020B0604020202020204" pitchFamily="34" charset="0"/>
              <a:cs typeface="Arial" panose="020B0604020202020204" pitchFamily="34" charset="0"/>
            </a:endParaRPr>
          </a:p>
          <a:p>
            <a:endParaRPr lang="en-GB" sz="800">
              <a:latin typeface="Arial" panose="020B0604020202020204" pitchFamily="34" charset="0"/>
              <a:cs typeface="Arial" panose="020B0604020202020204" pitchFamily="34" charset="0"/>
            </a:endParaRPr>
          </a:p>
          <a:p>
            <a:pPr>
              <a:buFont typeface="Arial" panose="020B0604020202020204" pitchFamily="34" charset="0"/>
              <a:buChar char="•"/>
            </a:pPr>
            <a:endParaRPr lang="en-GB" sz="800">
              <a:latin typeface="Arial" panose="020B0604020202020204" pitchFamily="34" charset="0"/>
              <a:cs typeface="Arial" panose="020B0604020202020204" pitchFamily="34" charset="0"/>
            </a:endParaRPr>
          </a:p>
          <a:p>
            <a:pPr marL="171450" indent="-171450">
              <a:buFont typeface="Arial" panose="020B0604020202020204" pitchFamily="34" charset="0"/>
              <a:buChar char="•"/>
            </a:pPr>
            <a:endParaRPr lang="en-GB" sz="1000" i="1">
              <a:latin typeface="Arial" panose="020B0604020202020204" pitchFamily="34" charset="0"/>
              <a:cs typeface="Arial" panose="020B0604020202020204" pitchFamily="34" charset="0"/>
            </a:endParaRPr>
          </a:p>
          <a:p>
            <a:pPr marL="171450" indent="-171450">
              <a:buFont typeface="Arial" panose="020B0604020202020204" pitchFamily="34" charset="0"/>
              <a:buChar char="•"/>
            </a:pPr>
            <a:endParaRPr lang="en-GB" sz="1000" i="1">
              <a:latin typeface="Arial" panose="020B0604020202020204" pitchFamily="34" charset="0"/>
              <a:cs typeface="Arial" panose="020B0604020202020204" pitchFamily="34" charset="0"/>
            </a:endParaRPr>
          </a:p>
          <a:p>
            <a:endParaRPr lang="en-GB" sz="1000" b="1" u="sng">
              <a:latin typeface="Arial" panose="020B0604020202020204" pitchFamily="34" charset="0"/>
              <a:cs typeface="Arial" panose="020B0604020202020204" pitchFamily="34" charset="0"/>
            </a:endParaRPr>
          </a:p>
        </p:txBody>
      </p:sp>
      <p:sp>
        <p:nvSpPr>
          <p:cNvPr id="8" name="TextBox 7"/>
          <p:cNvSpPr txBox="1"/>
          <p:nvPr/>
        </p:nvSpPr>
        <p:spPr>
          <a:xfrm>
            <a:off x="10247050" y="648744"/>
            <a:ext cx="1868071" cy="299569"/>
          </a:xfrm>
          <a:prstGeom prst="rect">
            <a:avLst/>
          </a:prstGeom>
          <a:noFill/>
          <a:ln>
            <a:solidFill>
              <a:schemeClr val="tx1"/>
            </a:solidFill>
          </a:ln>
        </p:spPr>
        <p:txBody>
          <a:bodyPr wrap="square" lIns="91440" tIns="45720" rIns="91440" bIns="45720" rtlCol="0" anchor="t">
            <a:noAutofit/>
          </a:bodyPr>
          <a:lstStyle/>
          <a:p>
            <a:r>
              <a:rPr lang="en-GB" sz="1000" b="1">
                <a:latin typeface="Arial"/>
                <a:cs typeface="Arial"/>
              </a:rPr>
              <a:t>Month – February 2024</a:t>
            </a:r>
            <a:endParaRPr lang="en-GB" sz="1000">
              <a:latin typeface="Arial" panose="020B0604020202020204" pitchFamily="34" charset="0"/>
              <a:cs typeface="Arial" panose="020B0604020202020204" pitchFamily="34" charset="0"/>
            </a:endParaRPr>
          </a:p>
        </p:txBody>
      </p:sp>
      <p:sp>
        <p:nvSpPr>
          <p:cNvPr id="9" name="Footer Placeholder 8"/>
          <p:cNvSpPr>
            <a:spLocks noGrp="1"/>
          </p:cNvSpPr>
          <p:nvPr>
            <p:ph type="ftr" sz="quarter" idx="4294967295"/>
          </p:nvPr>
        </p:nvSpPr>
        <p:spPr>
          <a:xfrm>
            <a:off x="0" y="6620933"/>
            <a:ext cx="12120317" cy="237067"/>
          </a:xfrm>
        </p:spPr>
        <p:txBody>
          <a:bodyPr lIns="91440" tIns="45720" rIns="91440" bIns="45720" anchor="t"/>
          <a:lstStyle/>
          <a:p>
            <a:r>
              <a:rPr lang="en-GB" sz="1000" b="1">
                <a:solidFill>
                  <a:schemeClr val="bg1">
                    <a:lumMod val="50000"/>
                  </a:schemeClr>
                </a:solidFill>
              </a:rPr>
              <a:t>Evidence – </a:t>
            </a:r>
            <a:r>
              <a:rPr lang="en-GB" sz="1100">
                <a:solidFill>
                  <a:srgbClr val="006D21"/>
                </a:solidFill>
                <a:ea typeface="+mn-lt"/>
                <a:cs typeface="+mn-lt"/>
              </a:rPr>
              <a:t>https://www.nice.org.uk/Guidance/CG161</a:t>
            </a:r>
            <a:endParaRPr lang="en-GB" sz="1000" i="1">
              <a:solidFill>
                <a:schemeClr val="bg1">
                  <a:lumMod val="50000"/>
                </a:schemeClr>
              </a:solidFill>
              <a:cs typeface="Arial"/>
            </a:endParaRPr>
          </a:p>
        </p:txBody>
      </p:sp>
      <p:graphicFrame>
        <p:nvGraphicFramePr>
          <p:cNvPr id="11" name="Table 10"/>
          <p:cNvGraphicFramePr>
            <a:graphicFrameLocks noGrp="1"/>
          </p:cNvGraphicFramePr>
          <p:nvPr>
            <p:extLst>
              <p:ext uri="{D42A27DB-BD31-4B8C-83A1-F6EECF244321}">
                <p14:modId xmlns:p14="http://schemas.microsoft.com/office/powerpoint/2010/main" val="1986586835"/>
              </p:ext>
            </p:extLst>
          </p:nvPr>
        </p:nvGraphicFramePr>
        <p:xfrm>
          <a:off x="101371" y="5493879"/>
          <a:ext cx="5953197" cy="1036320"/>
        </p:xfrm>
        <a:graphic>
          <a:graphicData uri="http://schemas.openxmlformats.org/drawingml/2006/table">
            <a:tbl>
              <a:tblPr firstRow="1" bandRow="1">
                <a:tableStyleId>{5C22544A-7EE6-4342-B048-85BDC9FD1C3A}</a:tableStyleId>
              </a:tblPr>
              <a:tblGrid>
                <a:gridCol w="3435817">
                  <a:extLst>
                    <a:ext uri="{9D8B030D-6E8A-4147-A177-3AD203B41FA5}">
                      <a16:colId xmlns:a16="http://schemas.microsoft.com/office/drawing/2014/main" val="3756780484"/>
                    </a:ext>
                  </a:extLst>
                </a:gridCol>
                <a:gridCol w="1258690">
                  <a:extLst>
                    <a:ext uri="{9D8B030D-6E8A-4147-A177-3AD203B41FA5}">
                      <a16:colId xmlns:a16="http://schemas.microsoft.com/office/drawing/2014/main" val="340496374"/>
                    </a:ext>
                  </a:extLst>
                </a:gridCol>
                <a:gridCol w="1258690">
                  <a:extLst>
                    <a:ext uri="{9D8B030D-6E8A-4147-A177-3AD203B41FA5}">
                      <a16:colId xmlns:a16="http://schemas.microsoft.com/office/drawing/2014/main" val="582136262"/>
                    </a:ext>
                  </a:extLst>
                </a:gridCol>
              </a:tblGrid>
              <a:tr h="190470">
                <a:tc>
                  <a:txBody>
                    <a:bodyPr/>
                    <a:lstStyle/>
                    <a:p>
                      <a:r>
                        <a:rPr lang="en-GB" sz="1000">
                          <a:latin typeface="Arial"/>
                          <a:cs typeface="Arial"/>
                        </a:rPr>
                        <a:t>Risks</a:t>
                      </a:r>
                      <a:r>
                        <a:rPr lang="en-GB" sz="1000" baseline="0">
                          <a:latin typeface="Arial"/>
                          <a:cs typeface="Arial"/>
                        </a:rPr>
                        <a:t> to delivery</a:t>
                      </a:r>
                      <a:endParaRPr lang="en-GB" sz="1000">
                        <a:latin typeface="Arial"/>
                        <a:cs typeface="Arial"/>
                      </a:endParaRPr>
                    </a:p>
                  </a:txBody>
                  <a:tcPr/>
                </a:tc>
                <a:tc>
                  <a:txBody>
                    <a:bodyPr/>
                    <a:lstStyle/>
                    <a:p>
                      <a:r>
                        <a:rPr lang="en-GB" sz="1000">
                          <a:latin typeface="Arial"/>
                          <a:cs typeface="Arial"/>
                        </a:rPr>
                        <a:t>Owner</a:t>
                      </a:r>
                    </a:p>
                  </a:txBody>
                  <a:tcPr/>
                </a:tc>
                <a:tc>
                  <a:txBody>
                    <a:bodyPr/>
                    <a:lstStyle/>
                    <a:p>
                      <a:r>
                        <a:rPr lang="en-GB" sz="1000">
                          <a:latin typeface="Arial"/>
                          <a:cs typeface="Arial"/>
                        </a:rPr>
                        <a:t>Next Steps</a:t>
                      </a:r>
                    </a:p>
                  </a:txBody>
                  <a:tcPr/>
                </a:tc>
                <a:extLst>
                  <a:ext uri="{0D108BD9-81ED-4DB2-BD59-A6C34878D82A}">
                    <a16:rowId xmlns:a16="http://schemas.microsoft.com/office/drawing/2014/main" val="2403941587"/>
                  </a:ext>
                </a:extLst>
              </a:tr>
              <a:tr h="344662">
                <a:tc>
                  <a:txBody>
                    <a:bodyPr/>
                    <a:lstStyle/>
                    <a:p>
                      <a:r>
                        <a:rPr lang="en-GB" sz="1000">
                          <a:latin typeface="Arial"/>
                          <a:cs typeface="Arial"/>
                        </a:rPr>
                        <a:t>Awaiting Digital dashboard </a:t>
                      </a:r>
                      <a:endParaRPr lang="en-GB" sz="1000">
                        <a:latin typeface="Arial" panose="020B0604020202020204" pitchFamily="34" charset="0"/>
                        <a:cs typeface="Arial" panose="020B0604020202020204" pitchFamily="34" charset="0"/>
                      </a:endParaRPr>
                    </a:p>
                  </a:txBody>
                  <a:tcPr/>
                </a:tc>
                <a:tc>
                  <a:txBody>
                    <a:bodyPr/>
                    <a:lstStyle/>
                    <a:p>
                      <a:r>
                        <a:rPr lang="en-GB" sz="1000">
                          <a:latin typeface="Arial"/>
                          <a:cs typeface="Arial"/>
                        </a:rPr>
                        <a:t>Digital</a:t>
                      </a:r>
                      <a:endParaRPr lang="en-GB" sz="1000">
                        <a:latin typeface="Arial" panose="020B0604020202020204" pitchFamily="34" charset="0"/>
                        <a:cs typeface="Arial" panose="020B0604020202020204" pitchFamily="34" charset="0"/>
                      </a:endParaRPr>
                    </a:p>
                  </a:txBody>
                  <a:tcPr/>
                </a:tc>
                <a:tc>
                  <a:txBody>
                    <a:bodyPr/>
                    <a:lstStyle/>
                    <a:p>
                      <a:pPr marL="0" marR="0" lvl="0" indent="0" algn="l" rtl="0" eaLnBrk="1" fontAlgn="auto" latinLnBrk="0" hangingPunct="1">
                        <a:lnSpc>
                          <a:spcPct val="100000"/>
                        </a:lnSpc>
                        <a:spcBef>
                          <a:spcPts val="0"/>
                        </a:spcBef>
                        <a:spcAft>
                          <a:spcPts val="0"/>
                        </a:spcAft>
                        <a:buClrTx/>
                        <a:buSzTx/>
                        <a:buFontTx/>
                        <a:buNone/>
                      </a:pPr>
                      <a:r>
                        <a:rPr lang="en-GB" sz="1000">
                          <a:latin typeface="Arial"/>
                          <a:cs typeface="Arial"/>
                        </a:rPr>
                        <a:t>Under development</a:t>
                      </a:r>
                      <a:endParaRPr lang="en-GB" sz="100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2085390978"/>
                  </a:ext>
                </a:extLst>
              </a:tr>
              <a:tr h="344661">
                <a:tc>
                  <a:txBody>
                    <a:bodyPr/>
                    <a:lstStyle/>
                    <a:p>
                      <a:pPr lvl="0">
                        <a:buNone/>
                      </a:pPr>
                      <a:r>
                        <a:rPr lang="en-GB" sz="1000">
                          <a:latin typeface="Arial"/>
                          <a:cs typeface="Arial"/>
                        </a:rPr>
                        <a:t>Governance process to investigated falls incidence – slowing learning and sharing of information</a:t>
                      </a:r>
                    </a:p>
                  </a:txBody>
                  <a:tcPr/>
                </a:tc>
                <a:tc>
                  <a:txBody>
                    <a:bodyPr/>
                    <a:lstStyle/>
                    <a:p>
                      <a:pPr lvl="0">
                        <a:buNone/>
                      </a:pPr>
                      <a:r>
                        <a:rPr lang="en-GB" sz="1000">
                          <a:latin typeface="Arial"/>
                          <a:cs typeface="Arial"/>
                        </a:rPr>
                        <a:t>SGs/HB</a:t>
                      </a:r>
                    </a:p>
                  </a:txBody>
                  <a:tcPr/>
                </a:tc>
                <a:tc>
                  <a:txBody>
                    <a:bodyPr/>
                    <a:lstStyle/>
                    <a:p>
                      <a:pPr marL="0" lvl="0" indent="0" algn="l">
                        <a:lnSpc>
                          <a:spcPct val="100000"/>
                        </a:lnSpc>
                        <a:spcBef>
                          <a:spcPts val="0"/>
                        </a:spcBef>
                        <a:spcAft>
                          <a:spcPts val="0"/>
                        </a:spcAft>
                        <a:buNone/>
                      </a:pPr>
                      <a:r>
                        <a:rPr lang="en-GB" sz="1000">
                          <a:latin typeface="Arial"/>
                          <a:cs typeface="Arial"/>
                        </a:rPr>
                        <a:t>Explore options</a:t>
                      </a:r>
                    </a:p>
                  </a:txBody>
                  <a:tcPr/>
                </a:tc>
                <a:extLst>
                  <a:ext uri="{0D108BD9-81ED-4DB2-BD59-A6C34878D82A}">
                    <a16:rowId xmlns:a16="http://schemas.microsoft.com/office/drawing/2014/main" val="2208881673"/>
                  </a:ext>
                </a:extLst>
              </a:tr>
            </a:tbl>
          </a:graphicData>
        </a:graphic>
      </p:graphicFrame>
      <p:graphicFrame>
        <p:nvGraphicFramePr>
          <p:cNvPr id="12" name="Table 11"/>
          <p:cNvGraphicFramePr>
            <a:graphicFrameLocks noGrp="1"/>
          </p:cNvGraphicFramePr>
          <p:nvPr>
            <p:extLst>
              <p:ext uri="{D42A27DB-BD31-4B8C-83A1-F6EECF244321}">
                <p14:modId xmlns:p14="http://schemas.microsoft.com/office/powerpoint/2010/main" val="750055060"/>
              </p:ext>
            </p:extLst>
          </p:nvPr>
        </p:nvGraphicFramePr>
        <p:xfrm>
          <a:off x="6139295" y="4779818"/>
          <a:ext cx="5976000" cy="1958037"/>
        </p:xfrm>
        <a:graphic>
          <a:graphicData uri="http://schemas.openxmlformats.org/drawingml/2006/table">
            <a:tbl>
              <a:tblPr firstRow="1" bandRow="1">
                <a:tableStyleId>{5C22544A-7EE6-4342-B048-85BDC9FD1C3A}</a:tableStyleId>
              </a:tblPr>
              <a:tblGrid>
                <a:gridCol w="3474721">
                  <a:extLst>
                    <a:ext uri="{9D8B030D-6E8A-4147-A177-3AD203B41FA5}">
                      <a16:colId xmlns:a16="http://schemas.microsoft.com/office/drawing/2014/main" val="2232684934"/>
                    </a:ext>
                  </a:extLst>
                </a:gridCol>
                <a:gridCol w="1645920">
                  <a:extLst>
                    <a:ext uri="{9D8B030D-6E8A-4147-A177-3AD203B41FA5}">
                      <a16:colId xmlns:a16="http://schemas.microsoft.com/office/drawing/2014/main" val="1392341808"/>
                    </a:ext>
                  </a:extLst>
                </a:gridCol>
                <a:gridCol w="855359">
                  <a:extLst>
                    <a:ext uri="{9D8B030D-6E8A-4147-A177-3AD203B41FA5}">
                      <a16:colId xmlns:a16="http://schemas.microsoft.com/office/drawing/2014/main" val="3224507551"/>
                    </a:ext>
                  </a:extLst>
                </a:gridCol>
              </a:tblGrid>
              <a:tr h="268113">
                <a:tc>
                  <a:txBody>
                    <a:bodyPr/>
                    <a:lstStyle/>
                    <a:p>
                      <a:r>
                        <a:rPr lang="en-GB" sz="1000">
                          <a:latin typeface="Arial"/>
                          <a:cs typeface="Arial"/>
                        </a:rPr>
                        <a:t>Actions for the next month</a:t>
                      </a:r>
                    </a:p>
                  </a:txBody>
                  <a:tcPr/>
                </a:tc>
                <a:tc>
                  <a:txBody>
                    <a:bodyPr/>
                    <a:lstStyle/>
                    <a:p>
                      <a:r>
                        <a:rPr lang="en-GB" sz="1000">
                          <a:latin typeface="Arial"/>
                          <a:cs typeface="Arial"/>
                        </a:rPr>
                        <a:t>Responsible</a:t>
                      </a:r>
                      <a:r>
                        <a:rPr lang="en-GB" sz="1000" baseline="0">
                          <a:latin typeface="Arial"/>
                          <a:cs typeface="Arial"/>
                        </a:rPr>
                        <a:t> Owner</a:t>
                      </a:r>
                      <a:endParaRPr lang="en-GB" sz="1000">
                        <a:latin typeface="Arial"/>
                        <a:cs typeface="Arial"/>
                      </a:endParaRPr>
                    </a:p>
                  </a:txBody>
                  <a:tcPr/>
                </a:tc>
                <a:tc>
                  <a:txBody>
                    <a:bodyPr/>
                    <a:lstStyle/>
                    <a:p>
                      <a:r>
                        <a:rPr lang="en-GB" sz="1000">
                          <a:latin typeface="Arial"/>
                          <a:cs typeface="Arial"/>
                        </a:rPr>
                        <a:t>Due Date</a:t>
                      </a:r>
                    </a:p>
                  </a:txBody>
                  <a:tcPr/>
                </a:tc>
                <a:extLst>
                  <a:ext uri="{0D108BD9-81ED-4DB2-BD59-A6C34878D82A}">
                    <a16:rowId xmlns:a16="http://schemas.microsoft.com/office/drawing/2014/main" val="3210150886"/>
                  </a:ext>
                </a:extLst>
              </a:tr>
              <a:tr h="422481">
                <a:tc>
                  <a:txBody>
                    <a:bodyPr/>
                    <a:lstStyle/>
                    <a:p>
                      <a:pPr marL="0" marR="0" lvl="0" indent="0" algn="l" rtl="0" eaLnBrk="1" fontAlgn="auto" latinLnBrk="0" hangingPunct="1">
                        <a:lnSpc>
                          <a:spcPct val="100000"/>
                        </a:lnSpc>
                        <a:spcBef>
                          <a:spcPts val="0"/>
                        </a:spcBef>
                        <a:spcAft>
                          <a:spcPts val="0"/>
                        </a:spcAft>
                        <a:buClrTx/>
                        <a:buSzTx/>
                        <a:buFontTx/>
                        <a:buNone/>
                      </a:pPr>
                      <a:r>
                        <a:rPr lang="en-GB" sz="1000">
                          <a:latin typeface="Arial"/>
                          <a:cs typeface="Arial"/>
                        </a:rPr>
                        <a:t>NHS Wales Internal Audit Process </a:t>
                      </a:r>
                    </a:p>
                  </a:txBody>
                  <a:tcPr/>
                </a:tc>
                <a:tc>
                  <a:txBody>
                    <a:bodyPr/>
                    <a:lstStyle/>
                    <a:p>
                      <a:endParaRPr lang="en-GB" sz="1000">
                        <a:latin typeface="Arial"/>
                        <a:cs typeface="Arial"/>
                      </a:endParaRPr>
                    </a:p>
                  </a:txBody>
                  <a:tcPr/>
                </a:tc>
                <a:tc>
                  <a:txBody>
                    <a:bodyPr/>
                    <a:lstStyle/>
                    <a:p>
                      <a:endParaRPr lang="en-GB" sz="1000">
                        <a:latin typeface="Arial"/>
                        <a:cs typeface="Arial"/>
                      </a:endParaRPr>
                    </a:p>
                  </a:txBody>
                  <a:tcPr/>
                </a:tc>
                <a:extLst>
                  <a:ext uri="{0D108BD9-81ED-4DB2-BD59-A6C34878D82A}">
                    <a16:rowId xmlns:a16="http://schemas.microsoft.com/office/drawing/2014/main" val="4159380428"/>
                  </a:ext>
                </a:extLst>
              </a:tr>
              <a:tr h="422481">
                <a:tc>
                  <a:txBody>
                    <a:bodyPr/>
                    <a:lstStyle/>
                    <a:p>
                      <a:pPr marL="0" marR="0" lvl="0" indent="0" algn="l" rtl="0" eaLnBrk="1" fontAlgn="auto" latinLnBrk="0" hangingPunct="1">
                        <a:lnSpc>
                          <a:spcPct val="100000"/>
                        </a:lnSpc>
                        <a:spcBef>
                          <a:spcPts val="0"/>
                        </a:spcBef>
                        <a:spcAft>
                          <a:spcPts val="0"/>
                        </a:spcAft>
                        <a:buClrTx/>
                        <a:buSzTx/>
                        <a:buFontTx/>
                        <a:buNone/>
                      </a:pPr>
                      <a:r>
                        <a:rPr lang="en-GB" sz="1000">
                          <a:latin typeface="Arial"/>
                          <a:cs typeface="Arial"/>
                        </a:rPr>
                        <a:t>Agree BAU  Plan</a:t>
                      </a:r>
                    </a:p>
                  </a:txBody>
                  <a:tcPr/>
                </a:tc>
                <a:tc>
                  <a:txBody>
                    <a:bodyPr/>
                    <a:lstStyle/>
                    <a:p>
                      <a:r>
                        <a:rPr lang="en-GB" sz="1000">
                          <a:latin typeface="Arial"/>
                          <a:cs typeface="Arial"/>
                        </a:rPr>
                        <a:t>HA/EDA</a:t>
                      </a:r>
                    </a:p>
                  </a:txBody>
                  <a:tcPr/>
                </a:tc>
                <a:tc>
                  <a:txBody>
                    <a:bodyPr/>
                    <a:lstStyle/>
                    <a:p>
                      <a:pPr marL="0" marR="0" lvl="0" indent="0" algn="l" rtl="0" eaLnBrk="1" fontAlgn="auto" latinLnBrk="0" hangingPunct="1">
                        <a:lnSpc>
                          <a:spcPct val="100000"/>
                        </a:lnSpc>
                        <a:spcBef>
                          <a:spcPts val="0"/>
                        </a:spcBef>
                        <a:spcAft>
                          <a:spcPts val="0"/>
                        </a:spcAft>
                        <a:buClrTx/>
                        <a:buSzTx/>
                        <a:buFontTx/>
                        <a:buNone/>
                      </a:pPr>
                      <a:r>
                        <a:rPr lang="en-GB" sz="900">
                          <a:latin typeface="Arial"/>
                          <a:cs typeface="Arial"/>
                        </a:rPr>
                        <a:t>March 24</a:t>
                      </a:r>
                    </a:p>
                  </a:txBody>
                  <a:tcPr/>
                </a:tc>
                <a:extLst>
                  <a:ext uri="{0D108BD9-81ED-4DB2-BD59-A6C34878D82A}">
                    <a16:rowId xmlns:a16="http://schemas.microsoft.com/office/drawing/2014/main" val="3535384573"/>
                  </a:ext>
                </a:extLst>
              </a:tr>
              <a:tr h="422481">
                <a:tc>
                  <a:txBody>
                    <a:bodyPr/>
                    <a:lstStyle/>
                    <a:p>
                      <a:pPr marL="0" marR="0" lvl="0" indent="0" algn="l" rtl="0" eaLnBrk="1" fontAlgn="auto" latinLnBrk="0" hangingPunct="1">
                        <a:lnSpc>
                          <a:spcPct val="100000"/>
                        </a:lnSpc>
                        <a:spcBef>
                          <a:spcPts val="0"/>
                        </a:spcBef>
                        <a:spcAft>
                          <a:spcPts val="0"/>
                        </a:spcAft>
                        <a:buClrTx/>
                        <a:buSzTx/>
                        <a:buFontTx/>
                        <a:buNone/>
                      </a:pPr>
                      <a:r>
                        <a:rPr lang="en-GB" sz="1000">
                          <a:latin typeface="Arial"/>
                          <a:cs typeface="Arial"/>
                        </a:rPr>
                        <a:t>SCC Comms plan for falls project - podcast</a:t>
                      </a:r>
                    </a:p>
                  </a:txBody>
                  <a:tcPr/>
                </a:tc>
                <a:tc>
                  <a:txBody>
                    <a:bodyPr/>
                    <a:lstStyle/>
                    <a:p>
                      <a:r>
                        <a:rPr lang="en-GB" sz="1000">
                          <a:latin typeface="Arial"/>
                          <a:cs typeface="Arial"/>
                        </a:rPr>
                        <a:t>EDA</a:t>
                      </a:r>
                    </a:p>
                  </a:txBody>
                  <a:tcPr/>
                </a:tc>
                <a:tc>
                  <a:txBody>
                    <a:bodyPr/>
                    <a:lstStyle/>
                    <a:p>
                      <a:r>
                        <a:rPr lang="en-GB" sz="1000">
                          <a:latin typeface="Arial"/>
                          <a:cs typeface="Arial"/>
                        </a:rPr>
                        <a:t>Feb 24</a:t>
                      </a:r>
                    </a:p>
                  </a:txBody>
                  <a:tcPr/>
                </a:tc>
                <a:extLst>
                  <a:ext uri="{0D108BD9-81ED-4DB2-BD59-A6C34878D82A}">
                    <a16:rowId xmlns:a16="http://schemas.microsoft.com/office/drawing/2014/main" val="221750474"/>
                  </a:ext>
                </a:extLst>
              </a:tr>
              <a:tr h="422481">
                <a:tc>
                  <a:txBody>
                    <a:bodyPr/>
                    <a:lstStyle/>
                    <a:p>
                      <a:pPr marL="0" lvl="0" indent="0" algn="l">
                        <a:lnSpc>
                          <a:spcPct val="100000"/>
                        </a:lnSpc>
                        <a:spcBef>
                          <a:spcPts val="0"/>
                        </a:spcBef>
                        <a:spcAft>
                          <a:spcPts val="0"/>
                        </a:spcAft>
                        <a:buNone/>
                      </a:pPr>
                      <a:r>
                        <a:rPr lang="en-GB" sz="1000">
                          <a:latin typeface="Arial"/>
                          <a:cs typeface="Arial"/>
                        </a:rPr>
                        <a:t>Focus on establishing Community Governance structure and progressing individualised QI projects across HB </a:t>
                      </a:r>
                    </a:p>
                  </a:txBody>
                  <a:tcPr/>
                </a:tc>
                <a:tc>
                  <a:txBody>
                    <a:bodyPr/>
                    <a:lstStyle/>
                    <a:p>
                      <a:pPr lvl="0">
                        <a:buNone/>
                      </a:pPr>
                      <a:r>
                        <a:rPr lang="en-GB" sz="1000">
                          <a:latin typeface="Arial"/>
                          <a:cs typeface="Arial"/>
                        </a:rPr>
                        <a:t>EDA</a:t>
                      </a:r>
                    </a:p>
                  </a:txBody>
                  <a:tcPr/>
                </a:tc>
                <a:tc>
                  <a:txBody>
                    <a:bodyPr/>
                    <a:lstStyle/>
                    <a:p>
                      <a:pPr lvl="0">
                        <a:buNone/>
                      </a:pPr>
                      <a:r>
                        <a:rPr lang="en-GB" sz="1000">
                          <a:latin typeface="Arial"/>
                          <a:cs typeface="Arial"/>
                        </a:rPr>
                        <a:t>April 2024</a:t>
                      </a:r>
                    </a:p>
                  </a:txBody>
                  <a:tcPr/>
                </a:tc>
                <a:extLst>
                  <a:ext uri="{0D108BD9-81ED-4DB2-BD59-A6C34878D82A}">
                    <a16:rowId xmlns:a16="http://schemas.microsoft.com/office/drawing/2014/main" val="1886187677"/>
                  </a:ext>
                </a:extLst>
              </a:tr>
            </a:tbl>
          </a:graphicData>
        </a:graphic>
      </p:graphicFrame>
      <p:sp>
        <p:nvSpPr>
          <p:cNvPr id="10" name="TextBox 9">
            <a:extLst>
              <a:ext uri="{FF2B5EF4-FFF2-40B4-BE49-F238E27FC236}">
                <a16:creationId xmlns:a16="http://schemas.microsoft.com/office/drawing/2014/main" id="{2830E641-3B2B-EFE4-1874-9CB7177DBE8B}"/>
              </a:ext>
            </a:extLst>
          </p:cNvPr>
          <p:cNvSpPr txBox="1"/>
          <p:nvPr/>
        </p:nvSpPr>
        <p:spPr>
          <a:xfrm>
            <a:off x="3175000" y="2916296"/>
            <a:ext cx="2540000" cy="18814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endParaRPr lang="en-GB"/>
          </a:p>
        </p:txBody>
      </p:sp>
      <p:pic>
        <p:nvPicPr>
          <p:cNvPr id="4" name="Picture 3" descr="A graph with red line and numbers&#10;&#10;Description automatically generated">
            <a:extLst>
              <a:ext uri="{FF2B5EF4-FFF2-40B4-BE49-F238E27FC236}">
                <a16:creationId xmlns:a16="http://schemas.microsoft.com/office/drawing/2014/main" id="{E36A5221-1F22-828A-B7EE-46A3BCDD5C12}"/>
              </a:ext>
            </a:extLst>
          </p:cNvPr>
          <p:cNvPicPr>
            <a:picLocks noChangeAspect="1"/>
          </p:cNvPicPr>
          <p:nvPr/>
        </p:nvPicPr>
        <p:blipFill>
          <a:blip r:embed="rId3"/>
          <a:stretch>
            <a:fillRect/>
          </a:stretch>
        </p:blipFill>
        <p:spPr>
          <a:xfrm>
            <a:off x="2700770" y="3432462"/>
            <a:ext cx="3179619" cy="1750869"/>
          </a:xfrm>
          <a:prstGeom prst="rect">
            <a:avLst/>
          </a:prstGeom>
        </p:spPr>
      </p:pic>
    </p:spTree>
    <p:extLst>
      <p:ext uri="{BB962C8B-B14F-4D97-AF65-F5344CB8AC3E}">
        <p14:creationId xmlns:p14="http://schemas.microsoft.com/office/powerpoint/2010/main" val="375131882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0534650" y="85964"/>
            <a:ext cx="1475232" cy="369332"/>
          </a:xfrm>
          <a:prstGeom prst="rect">
            <a:avLst/>
          </a:prstGeom>
          <a:noFill/>
        </p:spPr>
        <p:txBody>
          <a:bodyPr wrap="square" rtlCol="0">
            <a:spAutoFit/>
          </a:bodyPr>
          <a:lstStyle/>
          <a:p>
            <a:pPr algn="r"/>
            <a:r>
              <a:rPr lang="en-GB">
                <a:solidFill>
                  <a:schemeClr val="bg1"/>
                </a:solidFill>
              </a:rPr>
              <a:t>Page 1</a:t>
            </a:r>
          </a:p>
        </p:txBody>
      </p:sp>
      <p:sp>
        <p:nvSpPr>
          <p:cNvPr id="19" name="Title 1"/>
          <p:cNvSpPr txBox="1">
            <a:spLocks/>
          </p:cNvSpPr>
          <p:nvPr/>
        </p:nvSpPr>
        <p:spPr>
          <a:xfrm>
            <a:off x="0" y="-9034"/>
            <a:ext cx="12192000" cy="635738"/>
          </a:xfrm>
          <a:prstGeom prst="rect">
            <a:avLst/>
          </a:prstGeom>
        </p:spPr>
        <p:style>
          <a:lnRef idx="1">
            <a:schemeClr val="accent1"/>
          </a:lnRef>
          <a:fillRef idx="2">
            <a:schemeClr val="accent1"/>
          </a:fillRef>
          <a:effectRef idx="1">
            <a:schemeClr val="accent1"/>
          </a:effectRef>
          <a:fontRef idx="minor">
            <a:schemeClr val="dk1"/>
          </a:fontRef>
        </p:style>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1500" b="1">
                <a:latin typeface="Arial"/>
                <a:cs typeface="Arial"/>
              </a:rPr>
              <a:t>Quality Priority – Nutrition &amp; Hydration</a:t>
            </a:r>
            <a:endParaRPr lang="en-GB" sz="1500" b="1">
              <a:latin typeface="Arial" panose="020B0604020202020204" pitchFamily="34" charset="0"/>
              <a:cs typeface="Arial" panose="020B0604020202020204" pitchFamily="34" charset="0"/>
            </a:endParaRPr>
          </a:p>
          <a:p>
            <a:r>
              <a:rPr lang="en-GB" sz="1500" b="1">
                <a:latin typeface="Arial"/>
                <a:cs typeface="Arial"/>
              </a:rPr>
              <a:t>Goal - </a:t>
            </a:r>
            <a:endParaRPr lang="en-GB" sz="1500">
              <a:latin typeface="Arial" panose="020B0604020202020204" pitchFamily="34" charset="0"/>
              <a:cs typeface="Arial" panose="020B0604020202020204" pitchFamily="34" charset="0"/>
            </a:endParaRPr>
          </a:p>
        </p:txBody>
      </p:sp>
      <p:sp>
        <p:nvSpPr>
          <p:cNvPr id="24" name="TextBox 23"/>
          <p:cNvSpPr txBox="1">
            <a:spLocks noChangeAspect="1"/>
          </p:cNvSpPr>
          <p:nvPr/>
        </p:nvSpPr>
        <p:spPr>
          <a:xfrm>
            <a:off x="71683" y="942928"/>
            <a:ext cx="5967574" cy="1902954"/>
          </a:xfrm>
          <a:prstGeom prst="rect">
            <a:avLst/>
          </a:prstGeom>
          <a:noFill/>
          <a:ln>
            <a:solidFill>
              <a:schemeClr val="accent5">
                <a:lumMod val="50000"/>
              </a:schemeClr>
            </a:solidFill>
          </a:ln>
        </p:spPr>
        <p:txBody>
          <a:bodyPr wrap="square" lIns="91440" tIns="45720" rIns="91440" bIns="45720" rtlCol="0" anchor="t">
            <a:noAutofit/>
          </a:bodyPr>
          <a:lstStyle/>
          <a:p>
            <a:r>
              <a:rPr lang="en-GB" sz="1100" b="1" u="sng">
                <a:latin typeface="Arial"/>
                <a:ea typeface="Arial"/>
                <a:cs typeface="Arial"/>
              </a:rPr>
              <a:t>Methods </a:t>
            </a:r>
          </a:p>
          <a:p>
            <a:r>
              <a:rPr lang="en-GB" sz="1000" b="1" u="sng">
                <a:latin typeface="Arial"/>
                <a:ea typeface="Arial"/>
                <a:cs typeface="Arial"/>
              </a:rPr>
              <a:t>QI areas discussed by N &amp; H committee</a:t>
            </a:r>
            <a:r>
              <a:rPr lang="en-GB" sz="1000">
                <a:latin typeface="Arial"/>
                <a:ea typeface="Arial"/>
                <a:cs typeface="Arial"/>
              </a:rPr>
              <a:t>: </a:t>
            </a:r>
            <a:br>
              <a:rPr lang="en-GB" sz="1000">
                <a:latin typeface="Arial"/>
                <a:ea typeface="Arial"/>
                <a:cs typeface="Arial"/>
              </a:rPr>
            </a:br>
            <a:r>
              <a:rPr lang="en-GB" sz="1000">
                <a:latin typeface="Arial"/>
                <a:ea typeface="Arial"/>
                <a:cs typeface="Arial"/>
              </a:rPr>
              <a:t>1. Meet minimum standards all Wales catering standards </a:t>
            </a:r>
            <a:br>
              <a:rPr lang="en-GB" sz="1000">
                <a:latin typeface="Arial"/>
                <a:ea typeface="Arial"/>
                <a:cs typeface="Arial"/>
              </a:rPr>
            </a:br>
            <a:r>
              <a:rPr lang="en-GB" sz="1000">
                <a:latin typeface="Arial"/>
                <a:ea typeface="Arial"/>
                <a:cs typeface="Arial"/>
              </a:rPr>
              <a:t>2. Nutritional screening &amp; processes </a:t>
            </a:r>
            <a:br>
              <a:rPr lang="en-GB" sz="1000">
                <a:latin typeface="Arial"/>
                <a:ea typeface="Arial"/>
                <a:cs typeface="Arial"/>
              </a:rPr>
            </a:br>
            <a:r>
              <a:rPr lang="en-GB" sz="1000">
                <a:latin typeface="Arial"/>
                <a:ea typeface="Arial"/>
                <a:cs typeface="Arial"/>
              </a:rPr>
              <a:t>3. Compliance with taking weights </a:t>
            </a:r>
            <a:br>
              <a:rPr lang="en-GB" sz="1000">
                <a:latin typeface="Arial"/>
                <a:ea typeface="Arial"/>
                <a:cs typeface="Arial"/>
              </a:rPr>
            </a:br>
            <a:r>
              <a:rPr lang="en-GB" sz="1000">
                <a:latin typeface="Arial"/>
                <a:ea typeface="Arial"/>
                <a:cs typeface="Arial"/>
              </a:rPr>
              <a:t>4. Safe artificial nutrition non oral </a:t>
            </a:r>
            <a:br>
              <a:rPr lang="en-GB" sz="1000">
                <a:latin typeface="Arial"/>
                <a:ea typeface="Arial"/>
                <a:cs typeface="Arial"/>
              </a:rPr>
            </a:br>
            <a:r>
              <a:rPr lang="en-GB" sz="1000">
                <a:latin typeface="Arial"/>
                <a:ea typeface="Arial"/>
                <a:cs typeface="Arial"/>
              </a:rPr>
              <a:t>5. Hydration - jugs</a:t>
            </a:r>
            <a:br>
              <a:rPr lang="en-GB" sz="1000">
                <a:latin typeface="Arial"/>
                <a:ea typeface="Arial"/>
                <a:cs typeface="Arial"/>
              </a:rPr>
            </a:br>
            <a:r>
              <a:rPr lang="en-GB" sz="1000">
                <a:latin typeface="Arial"/>
                <a:ea typeface="Arial"/>
                <a:cs typeface="Arial"/>
              </a:rPr>
              <a:t>6. Nil by mouth days - </a:t>
            </a:r>
            <a:br>
              <a:rPr lang="en-GB" sz="1000">
                <a:latin typeface="Arial"/>
                <a:ea typeface="Arial"/>
                <a:cs typeface="Arial"/>
              </a:rPr>
            </a:br>
            <a:r>
              <a:rPr lang="en-GB" sz="1000">
                <a:latin typeface="Arial"/>
                <a:ea typeface="Arial"/>
                <a:cs typeface="Arial"/>
              </a:rPr>
              <a:t>7. MH &amp; LD, re-visit </a:t>
            </a:r>
            <a:r>
              <a:rPr lang="en-GB" sz="1000" err="1">
                <a:latin typeface="Arial"/>
                <a:ea typeface="Arial"/>
                <a:cs typeface="Arial"/>
              </a:rPr>
              <a:t>SLT</a:t>
            </a:r>
            <a:r>
              <a:rPr lang="en-GB" sz="1000">
                <a:latin typeface="Arial"/>
                <a:ea typeface="Arial"/>
                <a:cs typeface="Arial"/>
              </a:rPr>
              <a:t> &amp; RD provision </a:t>
            </a:r>
            <a:r>
              <a:rPr lang="en-GB" sz="1000" err="1">
                <a:latin typeface="Arial"/>
                <a:ea typeface="Arial"/>
                <a:cs typeface="Arial"/>
              </a:rPr>
              <a:t>OPMH</a:t>
            </a:r>
            <a:r>
              <a:rPr lang="en-GB" sz="1000">
                <a:latin typeface="Arial"/>
                <a:ea typeface="Arial"/>
                <a:cs typeface="Arial"/>
              </a:rPr>
              <a:t> </a:t>
            </a:r>
            <a:endParaRPr lang="en-GB" sz="1000">
              <a:latin typeface="Arial" panose="020B0604020202020204" pitchFamily="34" charset="0"/>
              <a:cs typeface="Arial" panose="020B0604020202020204" pitchFamily="34" charset="0"/>
            </a:endParaRPr>
          </a:p>
        </p:txBody>
      </p:sp>
      <p:sp>
        <p:nvSpPr>
          <p:cNvPr id="26" name="TextBox 25"/>
          <p:cNvSpPr txBox="1"/>
          <p:nvPr/>
        </p:nvSpPr>
        <p:spPr>
          <a:xfrm>
            <a:off x="6147556" y="2728886"/>
            <a:ext cx="5961622" cy="2505561"/>
          </a:xfrm>
          <a:prstGeom prst="rect">
            <a:avLst/>
          </a:prstGeom>
          <a:noFill/>
          <a:ln>
            <a:solidFill>
              <a:schemeClr val="accent5">
                <a:lumMod val="50000"/>
              </a:schemeClr>
            </a:solidFill>
          </a:ln>
        </p:spPr>
        <p:txBody>
          <a:bodyPr wrap="square" lIns="91440" tIns="45720" rIns="91440" bIns="45720" rtlCol="0" anchor="t">
            <a:noAutofit/>
          </a:bodyPr>
          <a:lstStyle/>
          <a:p>
            <a:pPr algn="just"/>
            <a:r>
              <a:rPr lang="en-GB" sz="1000" b="1">
                <a:latin typeface="Arial"/>
                <a:cs typeface="Arial"/>
              </a:rPr>
              <a:t>Progress in the last month</a:t>
            </a:r>
          </a:p>
          <a:p>
            <a:pPr algn="just"/>
            <a:endParaRPr lang="en-GB" sz="1000" b="1">
              <a:latin typeface="Arial" panose="020B0604020202020204" pitchFamily="34" charset="0"/>
              <a:cs typeface="Arial" panose="020B0604020202020204" pitchFamily="34" charset="0"/>
            </a:endParaRPr>
          </a:p>
          <a:p>
            <a:pPr algn="just"/>
            <a:r>
              <a:rPr lang="en-GB" sz="1000" b="1" u="sng">
                <a:latin typeface="Arial" panose="020B0604020202020204" pitchFamily="34" charset="0"/>
                <a:cs typeface="Arial" panose="020B0604020202020204" pitchFamily="34" charset="0"/>
              </a:rPr>
              <a:t/>
            </a:r>
            <a:br>
              <a:rPr lang="en-GB" sz="1000" b="1" u="sng">
                <a:latin typeface="Arial" panose="020B0604020202020204" pitchFamily="34" charset="0"/>
                <a:cs typeface="Arial" panose="020B0604020202020204" pitchFamily="34" charset="0"/>
              </a:rPr>
            </a:br>
            <a:r>
              <a:rPr lang="en-GB" sz="1300">
                <a:latin typeface="Arial" panose="020B0604020202020204" pitchFamily="34" charset="0"/>
                <a:cs typeface="Arial" panose="020B0604020202020204" pitchFamily="34" charset="0"/>
              </a:rPr>
              <a:t/>
            </a:r>
            <a:br>
              <a:rPr lang="en-GB" sz="1300">
                <a:latin typeface="Arial" panose="020B0604020202020204" pitchFamily="34" charset="0"/>
                <a:cs typeface="Arial" panose="020B0604020202020204" pitchFamily="34" charset="0"/>
              </a:rPr>
            </a:br>
            <a:endParaRPr lang="en-GB" sz="1300">
              <a:latin typeface="Arial" panose="020B0604020202020204" pitchFamily="34" charset="0"/>
              <a:cs typeface="Arial" panose="020B0604020202020204" pitchFamily="34" charset="0"/>
            </a:endParaRPr>
          </a:p>
          <a:p>
            <a:pPr marL="171450" indent="-171450" algn="just">
              <a:buFont typeface="Arial"/>
              <a:buChar char="•"/>
            </a:pPr>
            <a:endParaRPr lang="en-GB" sz="1000">
              <a:latin typeface="Arial" panose="020B0604020202020204" pitchFamily="34" charset="0"/>
              <a:cs typeface="Arial" panose="020B0604020202020204" pitchFamily="34" charset="0"/>
            </a:endParaRPr>
          </a:p>
          <a:p>
            <a:pPr marL="171450" indent="-171450" algn="just">
              <a:buFont typeface="Arial" panose="020B0604020202020204" pitchFamily="34" charset="0"/>
              <a:buChar char="•"/>
            </a:pPr>
            <a:endParaRPr lang="en-GB" sz="1000" b="1" u="sng">
              <a:latin typeface="Arial" panose="020B0604020202020204" pitchFamily="34" charset="0"/>
              <a:cs typeface="Arial" panose="020B0604020202020204" pitchFamily="34" charset="0"/>
            </a:endParaRPr>
          </a:p>
          <a:p>
            <a:pPr marL="171450" indent="-171450" algn="just">
              <a:buFont typeface="Arial" panose="020B0604020202020204" pitchFamily="34" charset="0"/>
              <a:buChar char="•"/>
            </a:pPr>
            <a:endParaRPr lang="en-GB" sz="1000" b="1" u="sng">
              <a:latin typeface="Arial" panose="020B0604020202020204" pitchFamily="34" charset="0"/>
              <a:cs typeface="Arial" panose="020B0604020202020204" pitchFamily="34" charset="0"/>
            </a:endParaRPr>
          </a:p>
        </p:txBody>
      </p:sp>
      <p:sp>
        <p:nvSpPr>
          <p:cNvPr id="2" name="AutoShape 2" descr="https://nhswales365.sharepoint.com/sites/SBU_QualitySafetyAndImprovement/_api/siteiconmanager/getsitelogo?type=%271%27&amp;hash=638149155630763349"/>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6" name="AutoShape 2" descr="data:image/png;base64,iVBORw0KGgoAAAANSUhEUgAAA6gAAAIzCAMAAAA6ScQuAAAAAXNSR0IArs4c6QAAAARnQU1BAACxjwv8YQUAAAJJUExURZ+fn+zs7O19MXl5efX5/AYGBqCgoC0tLXp6er3L2HWr3F+d1e7u7uDs93t7e8jIyGCe1vraxaKiosvf8tHV2MnJyXOn1qOjo8rKyvHx8bfT7H5+foex1wsLC/Ly8vSqeDIyMn9/f5q611lZWdnZ2TMzM83NzaPH6K3D11paWqenp/X19YKCgsHN2I+74lxcXKmpqWOf1vr8/umFQtDQ0Hqu3V1dXff39+Xv+NXX2Xep1hEREaurq2Wh2Pj4+PWyhe+NS+2mdtnZ2aysrPn5+f738tHj89qARtPT04uz12BgYDo6OoeHh7zW7tTU1J6812FhYa6urvv7+4iIiLHF2GJiYq+vr/z8/NbW1qjK6bCwsGag1YqKitfX18XP2GRkZLGxsYuLi5S+5Hqq1rKysv///z8/P4yMjNnZ2X+x3mZmZrOzs+ry+u+JREBAQI2NjbS0tGqk2dvb24+112hoaNbm9I+Pj6K+17a2tsHZ70RERN7e3rbI2PKeZR4eHmtra7i4uJKSkt/f363N6snR2WxsbGuj1fCRUZOTk+Dg4G1tbbq6un6s1kdHR5nB5bu7u5WVleLi4oS04JK21+Pj46W/1729vfD2+5eXl+Tk5HFxcdnZ2XCo2piYmNvp9vzr33Jycr+/v1ub1UxMTObm5sbc8LrK2HNzcwAAAE1NTefn58HBwW+l1pubm7LQ687U2SgoKMLCwpycnOnp6XZ2dsPDw4Ov1lBQUJ2dnerq6vSuf57E5pa419ra2uvr6/3z7MXFxanB14m34QXxt5UAAAC+dFJOU////////////////////////////////////////////////8f//////////////////////////////////////9//////////////////////////////////////////////////////////////////////////////////////////////////////////////////////h////////////////////////////////////////////58MW6XvAAAACXBIWXMAABcRAAAXEQHKJvM/AABr6UlEQVR4Xu29i59d13XfJwdgLcNiipSyxiTt1tbURasHJkKJCDQJRW0nbE2belnJmHVGyECBCkiwaMBEFFSyHoVGaV2FliDbsFOQ4YxDCXFtSMqIlhyqDsS/rGv91lp7r31e99y599yZc2d9Px9gztl3n/1cv73X3ufce97y/1wOguCQ8/+9RQ+CIDjEkFAvBUFwqAmhBsEICKEGwQgIoQbBCAihBsEICKEGwQgIoQbBCAihBsEICKEGwQgIoQbBCAihBsEICKEGwQgIoQbBCAihBsEICKEGwQgIoQbBCAihBsEICKEGwQgIoQbBCAihBsEICKEGwQgIoQbBCAihBsEIWBahPvHW1dVjH9CTJWVz9dlH9XD8TFeZBXXvxtbq03p42BiNUDdXX+joqM3V1bW3rl3XsyXl6Ap1Ud0bQt0XP/We1dUfaO+sb3f1EzXwC3oo/NRbLlDffuPn9XRYnlgF33n5bzRgEjt6wT/rvmDjLY//rh6CmYWqBV17z883jXnV7ObLLJWpdu9Oml1rHT+BCXUMoe6HvQurX3l5VfW50tmC69urD/QQbJJMYZILmWNVd/2zyxcUpa5CDVC4ezMLNeW7uvZ9DXJUs5svs1Sm2r37F+qEOoZQ98MK986OdMRmtw3tXSg0Qh37gz+6dOltf/jigoSKwj3R29Dlgg26oNNY17dW/74egj623RlHC/oX76JxrK7Uanb7p6kQ+6mMUeneGYRqpWjJPYS6Dza2uHf2LnCfdDu+tZ7cWdBUqpjd9M7WLqCl1zR2MS+h0spge9AWmrmgFeYnVCOEOj/Wt7kt5f9ux7dBqP2NYA6Y3ZBf1enKJuwCmvkPRqhc1H0ZeD9CqPNnFDNqk+P7od+gpZbs39jSK6nET23WyakPpI82/kSuR7r02YMN9ge/QQ4zn//hW+kzdQ6R0XtkW6q4KlEVqouVhozCompCLfJImacib/whle09f5Ssy0Uvi24twckXlRCygdPQR81Slk6zK1MkkJulmnDtnwuKEjYXIsXpqIzDJV/rXlcPFBz48hTZrl2XHK25qBRFCSuGIIU8fBz2NeomdUR1QCU23iJNje2Yzce5Wx5//L/RD1kxa9bzJoa0jbDCXUuhq2uPU//9gK2F+uejdMzJcUZ0uvodSpKv4+O1x+kTPimvSpjdqN37WGmSTQeMXUCuLwcWebjM6RBFX38Pyrb6uKRfje6K/gRnSy3xcpFOwgkVWZel0+zKFGHVqM0qp2oU7W9XqlCbC2FxuiqT6O5eVw+6HEKtlSdnu/afa46cg5TClbBmCEU5DhGHWKhkS195mTRKrSfm5FhZXeUx8EO6HVP3jajl/y85XpFeZXvjONQzlNr6v/lnHEgGqt23ukYBT4hDSOZGk8nGu/gjzDy4sVG7KqF2Y8E+FqUsNlV443IBD/SwsiIPl7mZDX1Ok8OHyN6QRhG9UnSRih6kShhOqA2l0+wqKVJEnpm+78vPZfDtbwW13JsKYXG6KpOY2L1WD0pVm9BfUGaL2uiq3EqRSlgzBHx8CDnEQkVv/uCPqFvQFx7ThB3U5lyyMroWs+qm9ZCMqamLAKZX/lCuFzm5DFPCElEpTjj+6uOP86hcdjJiSe4VCzDXC8ZVycNlrhdZZemUS1dGrxQ9V6+h1SgsCZXGK0q0KJ1mV0lRr6FQp6RK++uVKfemQmiczsoYleRzLCW1H8PXVS4os5Vr5RMraWkFhOSfKnL4OMxCFfYuUJt+iByZ99AoqeT5SebLak9Sk0OqLAQxyfXttZcRtbAINcPUP2K49L85zsm0i551Bs9ku4HwDMSS3CsFtAvkfkWZh8tci5UqK2Uoo1eKrnHk3NJJuHJbq7jSaVKVFPUaCnVCrbS/uwThTYXQOJ2VMSZ1b02olQvq2eKAYtppkR0jBUmxDx+HXqjUdg+45b/yG65t1Z0lpIvqQiV4QuZe1L479gQbHpmmGNzGh/4K02DRP8lidTama3myRETk7q9KqLW97cuSXxlLiuokQuBs4106BZd5uMy1WKmyYl216L7o2QJdOglXCp2DfOk0qUqKFJFd3/LWU6X90yWae1MhNE5nZYxK8la3RK4HpZq6GFh5KtkSiGOnqYQUo8kQDh+HXqjsxsgGsLtHk6fFDqFys3MwZga6GNOH9RAmXKboH00H24S8sqHLEsfouuKqRLIbGul5FChiIck0PAh6gRp/JY+cuRarbtsGRa8WPVtgTifhhKr7WL50mlQ1RcoPuy0SKFTaP12iuTcVok9ljEnd2yDU8oJatviELrLTXMJmQzh8HHahwvFd3+ZW5A1gZdKQq4g1skDxxARfpV1Kn3xDtv6L/snp6HScM2LKqxLpVKapWtovUJDZBdALqGBiZUVqhGauxarZto9eLXqRk/kUhiv3isTzpdOkKilurv7gZTLj8v5JLsMEoRJTVMaoJF/r3lwPlL9+AVFmSyCOnaYSthjC4eOQC5VajqQmjyftXUhGl7pDu6hVqAimOE/wBXT6Wzq1Wc9W+seng/kuZ8SUVyXSKebsaixOIo/4wC6Q1Ms8BGSuxUqfi3WV0atFLzSi6SRyuWlIkRK50mlSlRRxk6xKLgMqmy7R3JsK0acyRiX5WvfmelCqXPbqBcBnazHtNJWw7KwU+/BxyIUq+3eYVqlxxbYIGgelQXWp1SJUnTZIoC/ztaSjr6jhmnKkn1L/+HRwTOk7Oy2vSiS7oWJR7EosynWn9HzTBVL6Mg8BmWuxJFVK6D2oThm9WnQdm4yyYVJB6SoNd6XTpMoU6azh64WV9qdISJj+WoPXCqHJdlbGmNS9NaFWLwCWrVwrGWspcglbDOHwcbiFKgql9uNm3cmNSA26+vepYWmBgS4re3J9+xv8Pa632W4NGaOYB6+IpItlpuHb5EX/SN/+CyxuvgxLWtENxLe96/vVqxJqNxvfl9JUY+VcDTM0ypcPfB4+cy0W/cGtR1pMoTWKIpVF5z90vvEXZSUMzfdtvIIzfeTS5ex8irLDuvZ48dU4ilO0P0WiU/Y2kV1TIXLq7ZUxqsmX3ZvbDzFZaOUFlWxX136Xyia7VXSKylkJKSnfWfbxIeRQC5XaTeyJmvOvXpaeFez5Fn1GqCpU/XBVn6UhY8S1NKpqR3AUfnbl8bJ/RKjUt9/hh2U4b2T0uD46U16VyHcL+Ds7tVg5VyMZmgzzPg+fuRWLrIpZ+xM891wWqSw6zoljHygqYbiCpubKpdOkKilu/AdSKW8mFXWutL/kmkrYVAhLtqsyiUryE4VaXlDJ9iuaozYP8uEoqFGLIRw+DrVQ841rmqxWv+EM5dLGE9wTj39fwio9+VOf4Q/XvqHPJrExwn+jXuFHVhg8zfqen5eniFP/qG3yk6Jr9tyvPEQqaRVXJfT72PSBhFZiUeqlnWVDI/vChODycJmnYv0UPyD3jT+SLyhUopdFpwCKu/a7RToJLeh3/Bfqc+k0qUqKVguakiRYKNtfquxKWC9En8pkOru3QajlBZVsURppiVQKK2GLIRw+DrNQ9y7IgDp2KkvaQ0Z36fIXDG01Ny4OsfSm45BvJi0DNI97//OQMaF0ukswWosPoQZ9ab4FcViYUDpaUmLVsPHlqv8+DkKoQU/IVA6xzzixdO/iFSR/0azpZ5YOPyHUoCd7F7p/wuxgmVy6P+MfdJz4i4mHlRBqEASLI4QaBCMghBoEIyCEGgQjIIQaBCMghBoEIyCEGgQjIIQaBCMghBoEIyCEGgQj4OgINX0PZGoO7jG0CTlXfpuopPPDRTGfpmtPRX5N6yhwdITqfj59SkKo+2ZoodInh/hB6nlyZIQq34B2vyNb/rZIwcYf4hci7CcyZ7W2tvfRT34X//yE2p1Xw08m9GS6d+3rT0xQy041D3Y0Q+XHNpaXIyNU6dFeQuXffRHwG0gzC3VPf6OrSlt4Zn5C7c5r/0KdUIdKBfKPNk31pbmOZpj0iuul4agI1fc1GVeXv0TWhPch8K8YwtYnyGUibe/cn/wu/gk5TyHU7rz2L9Tp3rWv+fwF/07RZKWmNLuaYdI7rpeFoyJUP/J2C9V+CY0gT42tdlah7p/5CbWb/QvVmEqol+wtiN30Emou+nJzVITqDalTqGQUOaa8vXOCXAZkQs7jFSr3wcR8egm1+guFy8pREaofeE2o6eeCvHXSh9ko5ETsxCwiWY3ZEX7vsulF/YZdgV+xdC/r1/DaRRtPWLwco8wSL0Fqe71+9UPQlpfQJFT5Gc/5vmvf9YKMgYQvu7/WpcmpIE8ttW/Iw/3TcfPjiAg12x9hQrW/+YAoXsdAVkCXibXRMWyOIou1ye9n0of53fZ0UrxWX5DrEVNfWC/k8OIi+zHplLP9SUK1GI2v1698qLTkpdSFyr97K/G4ZTgHLfpM79p3QpXfHkfKqezFtS5NivQNyROldqWp5bC0HB2h5u40XVKg2I3/Jb7iV/koRpaL/gAujfQwFx3KdWaQd9tTTLzt74nCsdPrSWU0IbiX9Wt49SJKkSaLn3oPpZtjyEUqVImR3iBRFKH6odKSl1IX6sog79p3QtUIRdnLa3OalVKXDTnO3xuemiMiVFWVYEKlHoeVFNZUFSpZln4usdlo9JQjpiUS7IU+lNNqKnxB7YkLDa9clIaRf9EmVDNkCq4XofKhkVNqKCCdObiUlooeuKKnFOQTTVdL5kj+hqQjOKGKg1KW3dATL1Rf6rIhD/fPm8+NIyJUsqoGoYqxZGth9A1wAllIFqrEXt9eexmmIdaUTA9WleyycKA1lMJ0FaloeOUiL6F6DDFUjWGnvgiVD43mvIyaUHMhoANX9JQCHVBMOy1zI6RUKbZQE2pZdkNDU1il1GVDujSXmSMtVB2Ni672OqkYo9rssSfYXHSOJhfRvds+WVShfQ2lP+XL+nO4v8jPENUYYrophp36IlQ+NJrzMnILUAQWai4E2oNC5/KufdfSMiGXZS+vzWmmVKTUrjRECHWZaBEqOl4lp8h7+BQZ9rMx0kcr/PpyOlcrco86NbyoX7DQ/MJ6QcMrF3knsBrDlKmmaacJKsK8hGqFkIErFz2lIBfZac6NFpJamCI2cKKSzaSy7OW1Oc1qqYuGDKEuE6I4JQsVZllatIz0iliT2QknggcnWAxqynnqYaoWJThr1RfWCxpeucinWI1hytQYlVNQ+dBozstoEKoFJA9jHu/ad6KSJUZZ9vLanGZDqXNDlkksLUdbqDBDP4UhZup4MhA2lWQnZBNPcAhNrb+l03DhKTdZFFFYq5uxNbxykU+xGkNMN8WonILKh0ZzXkZNqDlNpwMUPaUgMe005WbxJwiV+qDMhymvzWmmVHyprSHL7ltajohQxaoUJ1SSZf29/cm29DDZCQn0ZU6HrvqKmolLi2i0qNJa3ScaXrlIbzBe2njXAxcDlkt/2XQtxnrT6/UrHxrNeRk1oVIqFk8PCFxDEeRKycgSlG0ewnQjokv5CSkfS6Use3ltTjOl4kutx5UclpYjIlTre+CtgxdJ+ROGen71Pfxa3T97i3pXyRZIoCIDd9VK14v6BQmtv6xfY1cuolO5j0o52Uc0YrhX72uM5tfrVz9UNCVLsCxgXaj0Z4h37Ws+b+M1pnRBUfby2pxmSgWlLhuS+sRJfXk5KkL1jqAXKs0LhSkR6aEcuefvrY0EimTcVXgQqO1F/YKE0v/phfWCxq5eRMUDlLl9xNcS9j59jdH8ev3Kh0pLXkpNqOn5pvm+az/fBvqB5l6Uvbw2p5lSEaEWDVlWZHk5KkL14vTH1Ov1jv6zt5C15BeYZWsjgeKbNWRR/HAM6HxRP9BQ98J6wcKrF+FhXNx/SB/p87n2Pv3O1+tXPhTa8hLqQh3mXfv6xfHvfCPdXCnLXlyb06yUumjIXPTl5qgItWIxGe8TB5NpbcgD4ojsJR0ZobaNvEdliTM3DplQ4xcelo2WHi3vDwQTOWRCjd9MWjoafSQyu6PhOc2NwyVUKs0RcYiOjlAbf9d371C/t/8wcriEGr/rGwTBISKEGgQjIIQaBCMghBoEIyCEGgQjIIQaBCMghBoEIyCEGgQjIIQaBCMghBoEIyCEGgQjIIQaBCMghBoEIyCEGgQjIIQaBCMghBoEIyCEGgQjIIQaBCMghBoEIyCEGgQjIIQaBCMghBoEIyCEGgQjYDah8uu3GP4Raxw/wIuU8AO6G1uH6h0lQTBm5jGj7l0gSeK/ndUH69sPLq2wcFfi5UtBMC/mIdQVnkGhy42tY0/QyQ4db8Y7XYJgbsxBqOvbNIGub8PR3Vn7jAh170K8KiII5sYchLrDr0lTYW6ufpQOVl7Y2Ip3LwXB/JhdqOTuktO7KW/Voj87/DZ3dn4buRwEQSMqkWZmF6pINAsVf9au2+ZvBS1TEAQVVCLNzCzUjS3oMbm+/Gd9O2/+BkEwOzMLFbdl0h+sV3mBuvelR2PjNwjmxcxCXZE37stKVf7nBerei9cvbbYtVIMgmI5ZhYp7M8wmv4haNoBJo+z9husbBPNiVqHuyO4Rsbm6uso61TuqLZtJQRDsg5ld3yAIhieEGgQjIIQaBCMghBoEIyCEGgQjYMxCvX/7jeN6GATLzYiF+tju7u6VM3oSBEvNiIV6l4S6e0pPgmCpGa9Qz7BOd3dv6GkQLDPjFeo5Eeq1O3oeBEvMeIX6jAh197SeBwvhzM3bj8UW3uIZr1CfU6HuPqcBwSLgLbyX9DhYHOMV6vMi093dk+c0ZB6ceYP3qO5eDIe6hRPc5NE6C2e8Qr3IFgOuaAg489zt50vX7PhzUzhrPGEwb+p5UOEkt07s4DVClnZrqGXBeIV6li0G/+1e1SCGlfaGHgv1kA4wYTCxDmsGjROrjUaGXBaMV6jn2WKu4mbqIxrE1F2zqZy1axyZ8eIPElfROHH3uhFYGhvOmfu3T815pB+tUI9zo5y89Ab/uaVhDJ/vvqInAM7aM3oyCVzOFEkEhtwUW+6Fwan9PpoKS+NZY4CpdbRCfZgb5YSsKd0dGuh396aeAYQ8pieTQGQmlmGN3EDjnNCzpeQUVXB/9/zQNs/TAfyy+U6poxXqI9wWpy+9wn/uahghIz43liHOWs9FqkRmCq0HBpp9d3eJH7HGDLAvlYnxkLdxBwd+QTY7oxUqptJTOoPmZpUR/6KeMSLds3o2gSzU2C9p5Ka0zsN6uoTcRgX3s0UhlnbensWZ70J+tEJlB4UdWizg8wpUDMnLUqR7Us8mgAka+HVvkLgvrTPf2eIwoS7DflY+YmmkcUwiu7c1eD6MVqinuS3IXnA7Na9AxZBoVEtoy/d7KkLbmmgeD+t3aY8Yt6R17uvpuKHevF/pzTO4jbC/kUgt7RHZ4dw9Odf1wWiFijuo5IFBmdnV1eeV3N0Yddb6tTzaGjd+mjfteKzsfU92GXmJ26ZcW4wXNpbKgCyT4f62KNTSnr90RQ7meuNgtELFVjgNh1gPZFdXDcm1kTpr/eYAtDUG1eY7EFPdk11G9Hmw4mGw0cK9ebKYUu/ArIj9rHzU0t4U2+x9p6FhXm9grELFxhp7uLLDlrwM2QrwA6I6a/3mADzpD2NsNkX+5EjfYtX29WuL8QJBFdtG2Plg9rMTpJZ2Xr+A2fceD+c5ObuxChW7PhAT7lkl7WDKK+7P6Bzbb9sXbY0r3C2fjIwKr+nZPBjb7z7JM5tL4lWgJoVQdYW6v8cV1NJ2zX2+puETqM/rTYxVqK9xS2CWxK5SupmC9WUxf6qz1m9pD6FiWm2cM2RTeI47KVz4UT3mY5a8DM+DyL04XxP91RBiP1u29jURXaL2vcdTn9ebmFmoexdWV/n9UJfWt+ngQX7pzMYW3kEzEFgPYN7E9lHa4OETws2f6qz1u/WH/bqbaDoNKZB9vfk9HCZbX2OaUm0Ntwy3mcVF9UI1p7X3ffcCs7RErx0pGRwm3pSYVajpJVF4QSqdpde4rQz60kUoCtYC8diK0h5YcPOhOWu9HFZ4L49g2mhy7uTL6nO7QQa3oO+do8OBlHiaNdyZAb/7NRtyL87bhexM8n+NK58JmKUlejVSfV5vZEah6vuLCehyY+vYEzSd8gtSB36L8ZtcOzzngFHQnmdIDyxkmZmz5h8rbAV+9A20uHdGbGNOtgv204lNvKLT06Bu5JlTffYU+5Ke3Orvr/OKbT9bM8Mj/pGf9rC6lLugdDbtTfO0wDV6TctiskMLdcfkqC9b3Fn7jAh174K9jnEYsGkkUxGWperY6j1nvzNrzlqvPTh4Lzfkfw1izNh0u2A+d7Kv2lfq5rk5VWManUz+4nPyDfs/ls/mO3mv5CCQ+57eicem7330C/Vx76Y7dfsUTwxmaYzslfSptjxvONFLnk2o8oZxRoW5ufpROlh5YWNr4JcYo1FEMJCVGnv6IaVccQ1g07o1cYsV+wBXsSvgvxhnG3OYx+fkq55JnlLfb/bsi357igJbZvcCPD+51XewkiXYoXw2WPwjf8cUDtVrmATIoerbdPZ1G77MeBOJ9PGVZLgYXKj/dGt1dZU9XVmr0p8dPmfnt5HL8+GrXLmvyfG3+PhbcvxOPmZ+LOcaEzzJH/6CBrfwNY741V/j/3+iQczPcsAnLl/+S/67u/sFDZ6JD0taxDs1ZBDexzl8VU8mgOp1xv04xwDv1ZBJvBexP65nBU/++JO/93Y9Pgh+jKL51n8HB7z3k/z/z2ivT66n1PC7ztKIb8GG+vSs2AHHVIk0M5tQ17flHePHPpCFij9r11veOC6Fm5lvc+U+Kcc/4eOvy/Hv8TGTBPkJDaCmR8PDDj/8yW81WwiECkXvfk6DiCf5fPfbavW7u3+s4TOhoid+TUMGATnQGNMHNFCjpgy0NeiM5hBpN7YYC+UdT+pJL0jZ39XDy5c/9/V35pP9AC0VrY/+ffsv8P9f0F6fXE/omoSdLY34ibfKTvJwoRJpZtYZFR7uztr15Pryn/XtvPk7DPAX1EvDFwh1mxe+C5PW8dlZk9tbvCThezvNS1ZEkXs/ziWSLZSb6TabLVzIld6/F4xVDFz1IW+kytcAe25XIW7npps+JUf0vZksVzQmCu9wmq9o85IkxWc/fbZHjsVYnK+PxjovOxE3tdcnrkt0W+Q1sTS9j7/7sLfKTmTfY+ID5HNZo0KouplEMyzLd+9Ljw658YvlhUrpDNarskmb7jVTE91/83la4qftJYU7Gq3ZKDH+4LwMA67p5LvE99OepxoLF+Lk8/vdWeKETiLlIR+c7bn5DyRu57CBdsfuZl+NyB5qY2x80m83HsjdLNvP506cbZNK7nu6kQIbsGelkvd1O3bSbpJ93ea+WNpF3VE6U+xxdiH7HhPvzc8mVN31XXn2UZGs/M8L1L0Xr1/abFuozo4OegJ2ZeTbMWg1tNUdbm7qBIjOxjni/BnVXdNQiUcE70qTu6aTWflUmp11usaMsHttf9/NlKw0w+GQuvbbV5Yt3c5ZAO3e8Sx0HbHDplvP8jxm/03vO7JLroOOjCr9nv1pQfrPFQ0jwWnM1TR+yHbspAEJkYk3dHiXLcITOl/3eC5E5hY3XDQzo1D3LpB7u8lPJuE/TKisUfZ+h3R9ixsoGLRl5OMjuWN9Q+QqrlfyiIkb2rZNtoPePyGCdJ/LxtxFe0DBbFnPdt/cz7iOrM5KGho0BDK2TNxTBDoOdRk/NCpjn4ZMQiacprFIxhAaV3t+yUGf0FPbF09ppt1kEb4bcWArz9u6Snq9GJDqd1bT123e1AWTeBCkO8zLEydKa6CJD9HMKFR5glCXp6ursrUEJ7hlM2lOoHbmBKFFUVMsMq6hR6VbX1E/BifCLV2bND38iznltojI9ZA9kJSSQc4ypjMTW7kBOFa3h/gZrAKxZ/Me2NCs1eroKqHLQ5ABUsdAofvmqy3r9dQjMxZxrde8aKOk+qLo176L72aQgh9D9HE3DFgqvPLJ+vq6OH3d5oSU6DGxFfLnkUoPZ0m8vYkOyqxCPSBgKnrsdpMgtLPpZRfc6uIki5cDzmrTNBmkTqVVh1SM4m7uFcwBOgEx+/DAcPVpcdvn8wzh/SYRyrRgG2NsaO1OlsTtXDSiuFfxv82DdeP12BMSDcODZkf0caPT4yFafhltZ3lWRPbZfD/r4266caBm5MdzmFHR2WlRdVItTfwEsi0ZoibvYCDaZEWPU6gyc+qJypa9IBkLswWQ0WFmfUbdJmACa9how0fkrvAf59uJO3MyfT1C7ANDvHg++1imopAvlT78TPBoUhehuPkmVBha65SqDkPXbpJ4MjBoq3PdeD02bTa4tzL8gcnt91hShD4TJR5jP5+eVNPwi9jqEblf00Ka5+SDu7odW4yiCPB5Yhw6jzFEH5ORrU2+CKlNHMK1FBO/EjdOoaJ2+Sk2WDu3n1h/euCXLVeU4H1fWe43DmKqHhknNYzQLjuOtBjcm0Caz6N7/NMtPUFWz0vS+50X/PPuYiA1EYoabKmEOK1LQlVO1+oTCcjAZe40gloFIwNFYxUlFZhzx0Oxp25ffO7cK9ZnDCYpnQ773iTiYlTXi2YmekrglJLnPyftMTQ3ioqovPuAXjyN/SB78JSnetQH5xPX37ZS19NWxilUzHx5ZQiXlCdIaOeWbScSZ9VZk+XXSZkaDR0rb+XBFu1Oi6DKYKgCPSejOIE+R66PwRIn7tnVgSpuiX9VbEA/Jg+O9oHzttsH4ifU7EJqrDYq1t06LOh41DUL8MfnpezqIYuH13oTw1YLDXvscF6fkZ5pnVLTM6HMeQyg6DZ1i/qOkE2zm3lWaabVmVTH6TN6q8+NQSJtP5ChyR7DYH1TLO3SnbO7JyBuqR+idWCl0NNWxilU9G4e2eCE8iimZp/cJBoX0UV3ZKl00VpFEONhqzOhidB1yzz7PDqeyyYKgzECHfEIOm/iCqMOivpcyjHBAX11z3WzW4miiJoIRXzqzcqM0DoLmWff7oiqKWM80+aXNFunRJ2WmpSMRn5YGrf1+jQ2EuefyT63ztQTnxMQZISq1Au1IJJ+YR3ctSJrzdp1ju62ua1mxLmBvryFYzfGYoxsdDX8nl6tFC2MU6ioXe4kGAvv4qoj6Rylq+KsiYOmCwgDcvOPS8hUQYasXoyhXQZRAQgTuTwsNlBd/0wGRb0pNXFO2XEUp9+UKlmr2ch2WW2GEaGo8yHjVKtxq+PQsZuE8e6KpKM7QDLLtP5+hu3iNYw9atidU6p6uOClO2L7GGh09q+6sy1IISuDhXnlSSKYvTlFcVrVVlwWekX2DtTw5ELE1w8YM6Y6nI4lWytFC+MUqvqNCUyh5PapwNKmD2mT/yNnhae/u2dkFuRD/g/WJSOaDnyYlugYZpBtR7sMycogwFdiC+GOmGLPd1A9lkdSJHZDbN5t30i/TVzZADE/KaZMbHXDFfHphCWaaN0ssvGtfTdJ5xydWIHuFrWVWJvOb+yeIeeeBzaE09+uKVWqyJzlHNA6GGi0rF0bXw5xoCt5wIiINCBjYmRlidPK/xF5hWX7wHnQgSt3W9oALe3dYmTaOOix9ZknZKWY1OXjFKoJysC8QQOd7kBqgzI4JJs6d2X3BPmyNn49BpWxjcuUo36cTnPmtZBJsbDsXiBSfxMap6QQelIV17AEa8C7tTqm6K2AhMxA/XaXxPzkAQA59ikJkp6KSgal1q+SquPQsZsEpb+kDSJB6rrVGuA4ng3Q8aPY1eQ+oFZI98C6plQo4dr53WuSPhTBdTTXyKmoCzWI0u+xDYskVPQkNz3MwBRERbQ9Y53Gs/sAO7yV7kGlhgYoe9OUL26Crqw0zVyKFsYpVDSp61o0KrWJ7AKY8TDQYTZfM5yH0T40NuvGk9qmTnPmtbBJUarJ2piXoDCaQdE7ZPRwiNtvJHpQPPVxMCVcrd6y1WG8dRlZIMtSGbPVVajt8ov4NAO1PTkRyAbTszbyKdHqhqFhqdXkfgSCdD1Qc22l7Wxa8pnqaJqHKDRFbYgBUFieldDmXEfbK/XC6EBbp/R7TCJpVMSimWc2tBNsgaCxWIeWtDZIokLJb6SRvKxF1VlKiJugiZiP1zxQZcYpVJ2OEhiUSTT8hxo2O0xyn9ONu2K453WoPmN2pis9SxcT7y2YFLkoZhVAnhGjaUzdQLHF1s0Qj6SjPYKC0HSNMAkitNuaxuE64gwgblp8V9eKGi4nOod4HXJNddGaza3VaNBatOSAgYqzppNVTTEiR53oiZwpTh+RdoO+ZUptHB3QHs51QnVoYLGhuKdQxa+orOBNdil5Xcto9+umL4dYX5nLYemk/Qn7oJjhMao0GYYUXseHWilaGKdQdVBOyLx43NZOcppa2tu92OppbWN9MogQ1wqtRj4JmvIlMamrIknjORjrqRRHM2vbTPGg/222xOxKf2EdNqfp/N7ToxPzQNxUxLxVLWiwnOgk4Ua4ZINEdhxad5Mw1VBTQT9iaTYvSRoZSOpmXoSkTCWb+2l2JtCdjaODGxGAnYszQWh4NzYElc1q9mEPzttaJg8DwitiK1Q+Gw0tHYwwLEVTWzHCVpyljDSKZmsan7R4GqdQC+tmUN0bmEm5FaGC7HbplMHI6G22lvwbdd1sAMClF8WkbpT99gzmYooOo+WxFYWZtBfASJbqJPIhWwVMz+Rldt1rolDzQ9xkuBVzN+WLjNSe3OAtaUjhs+PQukUDVdLlyE5MS32AasaS8Cl8KprVD3RMOZ3bT0fPxtHBZlAD6VFSSRka3o2tIcu9aZOIzY+oP2bAbDnMa+Kg3U+NmdJBM/Beso1W3tKqzlJGmkyzhanm01YOoVDPTH4XB6qmxwB1vw8V8nKRT++egYIY1why+4Mc3XPWQoK0PfqO8ha3VkzqEduoER5Gt1F/mgsseduw3IXkKHs5abiFyel0k0vcZ4I2YfGx+na1gdlmSfE+6h6gpCEiQnVRgtbdJIxrtNIzr4IwyVR0JhmfxTCEKGnZjYGOWgHtJzmjgZtGB6TiS2Nr1tR5jQ5zFRmdiWI4tfnRmgOxMIy6pRNxX/r/ohvJdFRCxfhYF/8VudWmE0W6QTWNY6LVi1EOj1DTXWD2EBvujzvqTgUs5zRalC89d2X37it52PXWy7bWMGyKVtD/9BcGclZM6mbuBuYOHCEyHqwQeXsCxlMMpc1YP6PrJAc6wGCs6xXJkKl6sE1YbGo002Ot4czkZAmu44Dzz8SExUiQnnzxuc38bVRBVHENbF6qeOuaMVJD56QGwhm1AsY32d5ByzSNDugjv0ED5+a0q2+fhkobEeUwpmGpObAyQfvl5JlT4q6cdRYjrSwbA9ydyecqMsAo1dCUMkJI86WsvNPcxOERKrcTCs8DTvdX9+HKFNuEmA3uOm+K0b0T53YRd67snpCBVZaMlBckh8twTn9lJJD+vZXTYVTNV2VcZDuBsTdvWhZYfsgdhszGDZlr/+ZVdbk/2Yz5yZRenvMr85I4BTZl64nTlJRJ9qxhbadgXRU/NmGmh9JLlW1uw+IuYxkT52HgqWDqpb+CysoAUjx04kHxvAkj47N5ijRfpJvKAkeoSST787amFU7Lpt2uPNeAwQ4jvdQRDlKqrbe0wllyqCMuvWBe+eEWavH1SHM7ZcDpHCnRLoVJ6t4Q/5fbypTRZvYqwIuwUG43dBBmaj44KSZ1Kq9ACPoU7X9TLJTLi7au2GkTKB0BW0AV2G4wGsjgIlMuDLiPJ23pkapwiP8qN0lt1oW5mGm6ezg2WTAyzKFR2vww9JHN4JIMHwF9Qkpx6/qzqJfkQWix5Wl87f220QHF8/eq0M8nnY/TZ0TLA6CftZNETL0omBRC5jzlrDoNDyNXaTHMIziHwJLoi+LAbuq10lFGPMIk8YpHUuNAhcpKsmYSqZE+ZTjrHClhBeUQhPkN2sltlcbdlsTOiG/8DJqZF6k4QANi3BST0q+iKTSNQFqnzQMmkG1pp03Y3AMnMFUh1+UVZHobyXe7/oKuOFn4uBLVrQwYpheMXmmNlVfAMllINTBDP9e6XmRgwHzAf3GQTLQytqRBkgZC11QEREmtgP81rG10QPEKU0cjXkXP4LCYwtpATJTd9VJNIslFyv48sH57TbbSUH6sVXTEZviIKSwNmq4Pudo00iBptXOohQr7UidXFjVUUen6dBeaOX7q9kveF0ZVy35N3o3rizRmti25jnOH3D0j/UL2gKzh0SFEeui2mRYgL1FWVG6aQIcVBW4iyQQZQEFcheQd6ELqEVv/nbl1u/uH02zYP6VjmzRnWVdNVMwpmWZ2V1TsmNhktSy1w4d10mdoH84q1aoycOY5j2qJklpdUEpqdvynYW2jA+IWzhUmx0fQMyhvH9cDC5mTELfTdRrGbdXiSpmnYP3LnMKwcQPyO82FwofS3qhNOlPERdGTjK2kkFVatFRcoRoHKVTZ7lZhSYmpIaXr/aocU401J4MWKJ/eySN48qXzUiMHVbiKTScxUZrEYMkY2twkerYYX3mqg/lg/hHbQtdNnANTCTHppU5Eda9cOqMLobtndBmGCa5tZmPSMHRRDu+KeZXeg+kFjWXTKzsd9+WbrCp2LJthyTdkvdjcYtnjSFmhyXBJ8m0BmlS46eeqcv1nndoyOkjcYrSClaOtrrXooA7WyGfR/m40Sa2howWsUVcF2hm718xrYeTH78+pwK9dhAXoxXZB0W7Iob7LaKMARG0dlMasNg5SqLKLpp6N+P5kUDLuuw7QWcFNWeKD6IkgEzLhK2zNrKetYBIjQ0PW8MWt4Ym7aepi2OKRPdQrvYAO6dIUEEeaYZMVP5MOdAcb5zxRyxrgvG6w1Fc4CTcjoCFvi1dRNouN3mjONFQ8B/ugiprjioswOOnXzvxaK389HQMCxJWyQt1lWPM+j6st6RmtqUmm8YWxdU/LbhL0W0415iJQ2yPrPmsEzAHyFUdnHVWJuA2yNMyccHbAjxwTx6Wshj47au0sZwp6qP5wqboUMjrahRM3OQ5SqGI46rxIk1C7y0iXhj6bavh5PwNWUKzb00B9DdVX9NI2Ry4h6+PjIljk7CaE3WIOSMYJZDiR+aAY+BtAN+M/HnLyWMMHu3J7d/cKj8iIc0dGsXKaKkgme1cs8SUxvXJFYPVAqA4GdGZfppNBUT/GsHZVNOg9Su4m6Q5Eh8eBpHjQQh8+D9srOsS5JHdcZW0cVtJ007ybhP4oR8A0PO3eQDckO3ms6c1rvFt5XLekRGDcS/xdizO5NVQiufNzS91OOjLIltwYlDw/7YzS0nJzecTYCLRXXrLhw3YOUqjSCmpZ4l/S+CPyTd2TBj43yerYX4Dmu/ZYIReZpf0w2oJuEKDrYTx6JYAOzf1ldy81tRqfmMCEsV3UjHS5xugguKkwcqmlNAUK84pKrH1KdV0Mu7olxS9HcBvlytHnorTxK2mFhItQEDVgXxlUHSKASpAUEuCWQsHvo/ELLzT7jKQDRNKP8yhHpEtgCmoJGZh/2a5pQr7m/B+CC1TvAU7gtDTCa+JysjfDcU+7sTjHtQLZIHjRDhI0v5/zexZqhVB51dLgr9TWnsn3g/HkAa0+zBQsWqj/6B9+8O8EQVDhf/4f/pNKpJlFC/U/armCICj4fZVIM4sW6u9oqYIgKFGJNLNoof6+FioIgoIPqkSamVGo/B4LfXfF+ra83MLeZbGxhVdbVPi3/0qLFQSB47//eyqRZmYVKr9tBuC9izur+cWoK5Pe5WbblrihYruEN+zxArlxLxusvJWbttpOy21D2+7rRHbS/cMTLWAL8DVsDyJju8GYuCkbpLp9L7umvgxy28A/leG4ijsuuJ2BbcSLdveUsW3QXEoN2L1t9yKKx7IU7JPKF/uQOt8GkPsQ/Km01o1UDb6RL5uQ/oZDvtfxvJaD6ycpcypA70Zw8bBFKR1jh/xnV9vPtTNSliv57ihio7XkLrFuprpNUtt/ZmwvWO5/6okht3fwYAIsRR4xkHuTVZvIW898vwn1P+ue2qMCSL9zXBQx1YBPiHO2K/uMPaVQudeQkGatWBpS19tSBrat0WNcB7mDg432SrwqcxMqdLmxdewJmk75vYuTX45q0kM72V3km9ZG8nwDOhw3E48npd7Jd1EmIffDJjQBg4iPoVcwbuQ7MMojYtR6B0EF4O8HyG5/4xM9x8VgYHLylEwyGkJvLLovNdutoPvpIZaGAQAfPYKbPoAllm6aaPBrSah8C0KMwt9wkDIzVDbIguuHVLI+tN1ZBDiUxxLUBm3Aqd7ClS7ioRiVlMZjI0fJzspNYl+tXBFqCm1FjDvFTR9CHmdD7+fiaHdxXmfy76n7G+DUqzgldegoy8iwxfZReeRCu0BvAdOB3a9r7GBCEq1YmliVnihoCulXOpObt/72VRvzEqq+w21n7TMiVH0DeQepGbkm6fbYfZOI1A/to3qQCY/aHLY2oV6CjNPloxGNoJ2fd4bIRx759Yj0IIB0ZJ52qDoIarztKeW+AiWKnclzgnIvXE3UiV5HcSpJGp2SBRnyyMI5SY7h9oD98x1oNavndBAgKBAmclE0I0/9YR6C0ZCJJ2vRscQQbwDjv5vCYIP6+3sUFw2t7gYjid25sntFHkBBTlxFKaIW282AxfM+OkpgRnYPpAkoD6b1PK6q8Pl5A85Z0/Xi51LrjWKUTbiNY+5UpJBneG13G+rP24zf+vyQNGvF0poMVQZTa0kMaKcQtiChqjA3Vz9KBysv8EvHJ5CakftPzYdObBKQcqMvUl9dhVG9BjP0z860IoYqzlon4veh+UQT4ktlzkm5TIji6RRGhLHXS9eQvr6rYzHs7GEUTOxJjdb5VOqd4lb5TRkSON8zj92+laZd9C0ZZrJvHswhG7K2MyquW1moVCsxCm32/LgEikcpoVU5FdQ0PWOTfAtKAZlJMAz3DZ2l1c7dQzhIzM0lKC7PlHqdFNB7RTYkAWkMOCI1X5PlK08RQMjoXHMTaCpFytKHKi4G1dFxOPsRuxfT6IQC55FGxkoanCSNK/aYgnPWS6RZK5YmVqUnCjr3MRTlnA1o4n9ohBbmsZnEYt20l6Q+2FldPfYBdn4nkJYKbK/JIbtoD26gfhWHRMdxtHRtpG1CRJCvbwUG9ybUKQGij8wdmWNlfrCBxc4AbLG6oiIk6kkzOEyvN30X8mHxpJk2hg6xMEceADiD9MAWepqGuFROthFxUnLTyuOwgNpAjEKEl5a/NAvAtNXJw0CERtdxJY+npGH+owqWmVFdN43lrBiJOUdQOpJqocoQJ8NPIjo63UYfyHyOgNryXH+hmch2YMPOw1pcMQ71Kxg42boFoY4Z8xJ0yMVAe+YCi5hpPJC5+qKNV76bCuTziqW54TghSxYtio6O1opdzChUsEIizULFn7XrLS8yvpz4MZeO+VU6+QU93v3kF/Tg6xznZ/jot/lI+GM+/4VP8v/f1qBu3sdRv6snHXyC472D/9uVAOThuHz5t/nPV+XTy2//WX8GUPC/1JPMJxBz9+N6evlbfPatn/D/P5YQJJw+J/5bDtjd/Rk5+xwf/zUd+Hjv5ePd97pyoiyI8onLX0cItRSyAZTY7/Hfn0iTfFwSYD6Bav+MXIRWRcAX+Ij4OJ8w37r8Vf7zNQnG9X8pHfKty5e/y39/Vj5icmIKqv3bT17+Nf77EzmlvxmkRAWTynM10Seu82sgEaTxl3xEfPyy1JhKRLg+/D0+1wb4VYSAdyL6r1F/4vTtuIyR8n1SC7H7YcviF/TzOk2WhkaiRBzf5qDdT2gzSHN8HIF/3S3DeQh1ffuF7Pryn/XtvPlbQctL/DWXjuG+EI0QXzPbYvlmI1VQo19F5E9oUDfc4JD8BNBRMHO1jFQ64X2S1DvkQ4JHlnzGSF8/qWfG27+G4Hfqqarwk+90gdxZX/PXYXgyRUidaQCAFqwxYEicP3qaQTBM8wsQFCPZABINBsOPo2Zfe/JJPgFPIvwnci1aFQF/jAS1C5h3iNGiX7S277uc6oHhKBs6xEDjSEJKr7l8W8ciGwwYGTmoSuhdrhqGiK7OS5lL0xOfU4VJIaEdaX9Smsb/8GUJAR9GHiRUWJ3rT2k4kqW0E40bYhA6tjbQZGluZHvynZ/8PWqeJ6H3r8ks9TntsG+jwz85vFA3tnjzSDeTyA3mBerelx6dsPGbnUs60UUVuYjmBMOPgtvnljpYPl3DleaadXPntm1nTICTBOq/ie+ToNA7b/qv5hy/LW9DccBpqy6pxP1y7g98s/Pw4XWZfe42f7vNIW6UrVnk7LhtmCCmLEK5YeBKElJslPo5C9MfkQLP6LrrhmVnza/fsHteAuC74Srb3Mr+43FbkAKU4HjaNcXVuRY5MQNdqd/t1Z/JLxpLnGOqkjjl5IPDErpWbslvTc+5n9KlLvZ8sO45Kd4/XHpdCiJAuGnOKRrO7efJVZw56kmutuw0OFus0GhpfInsP/HlJ45rd91M20yyVoVZt9zaM+Y1o7JYRbKkVvpv78XrlzZbFqpnbt1+45zYH4xbX+wgL25OhsExEeKrj94EGjAvzG5tu1P6JX1ppnVt4sC6o7LHJQZJPZRBFSAat4YrgXGkjQmU4RVZA+sqGIsa/ACcbZhIAdH/p1JdzufhhvLC3kwSj63UbotRXpRM8RFSt9VwXtHdgIRsKYXUziEDVgEqlDc9Ucnim0zSEo/ZB/hbDLa8zsRXGWG81A2y7SIfNoKCc3m0aUhytnnMQwCKe1a2KbCoxVCnv6Ej8R6xsQdN5vZsZbTgQYDtkW0ijR/TgDZFM+Do9DlkS/lZ0ZHvHQjVrfCbmE2oG1vk6W5s8cy5ucoPPPCEyhpl77fR9WW47vLLGCd0lEcTXkEPyS0mgswQFSh+NTndwp5QralJ2aokdS5CKYnyS5HNQNtuVGZw/XnZ+1BQS3RYZY8www10N1Vb3QrdbcFNRqgHktV5VvUDiWF0kxygI2RIQkV4StUGxJdkPjrrRn9oyhoYLY4kys1JFOEZ7T+dktLIg12tyq2MXG++05NusSZoSrqLKdYkgZy7bq2h7lzxNB7J76gRPF5i1HoJBZWcsCl+Re4oyfgjT4RcqRsaBIxUyJE6y8WSG4i9vLMMdMhjo5YLcj1J5oD0yaj4D42O/D+3SgczzqjY9ZWJkw9Zp3pHtWUziUlq2z2t/Ss7pmg81IWh6sDuisnMhFPp5NmRjiM0O/F9rqk6VAfd1EurMipnheQytAuVjIN/IUbBAPBGGkpoKIBdiQ2bZcoGavIB9aVz+A9ios/5TxaPzUL6A/Dn8b+oUzaP1WwhLUR+0/w1gJ57DupjS0Qh7TMpYGUstZKKk5d/tbUOEj0rPk0xxlVIrjguYM5brbi/sBX8mMsJc+k1uUo8kataUFzmu05auLizgIYovPnJoOk587wGkVZCY1zREiW9djEP13daUGXwPHrjvswW99PACGzzupijkpWXgpidlLdKEqrbvWINXPtOcwNo/HT/EYjJ6YkiQwDTs9cxw1wR54mggR+lEh3ICsImMzsjG4ON4Bo07q2qeGwqJmNELNiqFhVzrywgRcVSNWRrow5ObmEkYBccl6fhTO2wJPVd5YZFDZlSQe1r1x6ZIW15i/9sIOeK1GdkVBQ9+5J4xHcwJt2V8T8NM4Q0ZDGScjNOOz0gXS4CekM4wSOgdgb+UB3R4LiilYMQKpdKeAQDm84Wj/hhBxYEOy+WBTZi9pripiHlrQmL7yO/vU/4TmwFpuLXXaLJyromzyz99sPEHk+KZTGPiUelRVL9qk2Zmq+dSb6H/HrEqap4xJXDeA9vAoXX4Q8BMp2oX4x00R3m3soqi/+DhUFcaYGQ5jpPemFHZXlQJ82Q3WtCG3pQs2u4yOpP/oD4BcVtWEgX48Xz0BC1Bp+ctG0ABweU0/nx0+0+QBsYI6nFbOnMSE/x0cnUTsi/e9w+AKGKWwHOYVx/U5+HM1UIj2lTF+Zs88Dkzp6SlLfOnSKnUzKxutVXF9VxRSyztrxNxqTnE8EFaYjavQYX1PpV1xF6pvIkxzm7JyKptCwy1HbIkvMMps9rwJblISs0wOm85EhTFJJDjbG4UkErmmUFy6fp8a2CVKDu8RH2YU8PvZmLyOgrosuFH+Y1/Hf/0vEr2LZHKzS4npBOz5G0HYyRVF0Z9oG2imwYoKLU6GjHQyfUPKWckGP5Jcdr3uUhbkn1ypWOzQP9prgpMEVawjKa3LcW7rXbB204KxRB+XsQwNygymZLO/A38F+eapLkdHGtZ1dP7J588365KkIdLtbEIwrPz9Yx+rG4wS/dfkPfH/u8T02i6DzP/8E9FRcZnxBIoD6WqpaKpV8jWqBJPjIi6bjyfPKswWMqX40poINQ5jTwQpCoS2lovMAtQ/YDykDtgOY7zXldU/Gj9a+iT95wa9l2egt1R7Z2Vyc+wzsRGM6bj9zdPX9D1gLnUepbbiuE0V/VK8dlmWSJXlPcFKQxT9dgktFrNjAUq5U2YJ75IcI7MInavJLWar3tIJug/IoYMGuXmbOeVpqBdfdEAtz4JklhEqzOYMlveVOct+fclGDjfuoJdXFxaPum6Ln6WCot0mPrVApU3NVqAio7owunVGFwWuWrMYX6cCNJILtySX3uzdp98n0g62EdeG7SKHrNhm1I84a1E/qi28b6ChVfA9+7sLrKd2Fmw0qPLpeuI07e8T4x8aYUv3IjDQ1LdG3b74eUt40AOHnFVoZdm48J2Hfe/oCl2Fe2HCaL3jsTeUmQv9aWfjxVjK++t5ZchLsYbG7LvqxrTdlVlXHFplR1B/J6+BEY1DNOlqk+yYOXJNAxpmJbm1URMXX7eIC1V97VakLzhA1dTaMNdHtXvltYTt65IZObg/ohfNL0vR90jJStqaLa2JJ+BCbynI623V5bX6HyfVHcJp34ffCJYL43v0iXWNJOeihbAlf85mPCbqPMPtqVJEu0rlUjQFjP1Yr0R7obhxQatottTKiLq4XsaZyzmzT57g1as2HeTnPgFeR3V4zBiUesVspnRm4fp+HzLvqAFAPDIvLUnW5oyZ1VFMwmBcRu8nB5ROgzQPHkM7mLobJzGIjO5xWVtIiMPaX1JC3n/kQSaJquZ6D2C4qmL58rN7BlKEPG1E5tA5tjGqHiu2uTvxA+icIvSt3NfWzbgmi9u7D76kIOVSJ6jMrTYbZptsaDHZmUFkkDJ1CMLCL9JFuHptl7CE+DCDXG8bO2CFVEkHU305z23dtox7vS0s69kgv1SSqdUs1PsVZWqBJ3JIZ7Si4JQ/KGNs3W0IFNrhwlM/XWaTuSDXwHm7YIvFFIqIwJeXdEA9TpRDr1JpwduCZ3xbcql+wiAusTnFV8xwrTuL548B5r1ZlAsa1LZYmlTWoemNhJuZGoyAZNswBmwnrXzOvORSxS3JbLZNDu9hAhlNJ4H1AXmvVZsA1zO5rmIhFkfTRO7utFeAXnZcpzM4xEUGnqXGOVJ7/x5Js6eVe3ThM2yUqF0au2k4YC91ouzIR4jCYD9cXvpoLtnqyMFalNco2QBK7sntD2CSe8K81RerayjYQmpnYq5q5m+m8m0fKUNTq762vzPZAllg4nNr3ewpwDTVanHbWo3jumvcGoSlSmagnuue+DZZ+NnChp7d4Mo3Xu8xCFYJaXN6oyMt02zF4IJ15Sa4E1ehceAVZdGSOLyl81J6P65IKiW0PalVh+Wt3Rf72WCzMhHiOshgqhw/zptI92sraRYTXKI172Hea96wGyIZd3dMU6LlqfQLbd9tBbqJdW8IDg5J9YmUjhg8mCQp+ztOlVnkxDvGrp1XuZfee8ik5zVaGKRnouJ9UJE2AujQsf3VTt72uZG9F4A7LQm0MdbMoGzgL8k8IzUOdekAGw1BamKqJpfGB0wJGuRN1tWEW4Hg+IeIyoKLkK2oOP2Zq+rtPkNuX+tImithkyH8yqat4QFh7oOu4TqKDbw+ov1LlR+GC65yFDsbXaTcxjGP6qOxK6EmkZ5GfAhtbKLQEJbpwY62AUMTEUvmCB1sF85MnY7ZLGfcFCbw5bR6hQUZzCP7lze/dEnom5Vyqteke13jai6KNG4uKiIzUBVLDncmEWMIChYuxh6bhyQ52MBp0mtylrIgt1EAcgr4orjZjvcHCfoIMPnVBhNzYF6J6H6Na2z2/Y1Nowzolx9N6I6Y31mJ4aEtx3OYmxRauGwbR5y13WnP0XRba2alz18dc7mvZnzChvysgI3XbsVxxv2OZRH7K1oHILSCxc95Zrx0OCiUhqR2daWhppuembdJrWENlPy3dsNGDOpPVyZXGSNgjRJxjlut22/kLlRSoz82YSJnw91gJrGXUBuvuw3ONjaptG6JfeyumP+eB6avibGJOBOHQWhRqb/SnpvYZ1ZRtosikX5jbY3UySbStOK/LLih0FZfXbbI6octjD7uZCuleMgVush4tz7uzu3cZCm11lR0e7fbBxxRbyxZc1GVsuo08wXc1JqKbT2YXKhco2BxvUicduGF61RVnDrqnY3/z30nWQqPaX2ELf7CBr9f/QE83P1sjYP4VQZZetycFtRz1ByiYtlKb2RqVRGhbACk3DSRFwdSQqLpu/01ND100Ej6TiZnYO4bbNlH0EmxsGWEwJ6qnVVGjLZfQJXJDGOwSJvkJd3555t1fRe0sGLwLtS9LmuOdxrr44lIp333PaDzpIVIUqttDXSxUfFdaKwxZlSF7t9l9DRNe2qdOM+fI30ty6D+34KXMCcHXEee6xNzIX8gqQtzJk6d9pGTYF5zEyaX2ocUUX8rWhXjxDzRdF757T+wt15kcHFUzzefwqfjGIP+LpNjVfeZeYkbae/00vHSSqI5+sobuf7nJk3xdibBmmxd+fYvdCKt24M9WKDXbuh2ynH954yuz5gIJbk2OM6LtcmAEb2NWnh3PW6d2by5YjJUsb4sEkIH1XK5a5OdInfNS9sukr1B6/qN0TNE2LPy6jz908VNZ3RqWtp3Ab+4J0awWTObJ3dtn3hU7a5kBepE7ja0l79B4ugG0VX01za7cRzwpmfTE7LAWnG1b2hW6fE3DJuAT4WnYrpuw8Riatz38xZbBX0raEsz7BOglHbfReo87hBqqAVUGLXyS3FK6kbc6GR3rlowFMTjZsatJCaO+HbLLv2zmr3JEvQ/YHHTndoz42e2QneNgbJthXkArDCOfv9NThfBjRQdv+t0Pj6xmRhDpccZu9Eu0U7ROsWOWwhT5CxZdmErNuJmGqaXE0ZNOEZjX8JRo2YyCoAW56yT2T2giCSb5/dsn3hbH2v1U6AXaUpttLSiaYb0EMu73jFqboxkGe9Kkgg2vv+9y2heOeiUy3SRZRXI/ua2mfsIvV8qSmsnihYuRtcTTEH6DeFh+4sezs4Exps72Qmxi1RTFLZIqt++T7YrNgbh46P8w+ZWJqglR2W63OfwfO45Y08617B7Z1Wt/KaEG2cLz5IIAYdFnQgHaK9sm5u7vXuhust+s7N7CAaZlqxB+gZhcfuHEpe6f+09dzQW5u1kaQqyemyi75vu5uxQEhd+pIqHYLYlhbxAwuQxr0s4i6q5n091xkC8ebld3PHMBH60R3sXr3yeKF2rWAESeNxKL36AfbimtAboHMvKegvq/MZxp2MMh0Q0apNjHsElVqLDuXHbeQ54uaSf9vJ0sn+/WNTcp6ujDkdkL/Plm8UDGotUzzMvaTinVPbFhnrUQesph5T0F9X/RD9y3soRErzkIddomqPgTkiewQNjD2gF7vQUE62e/xqVCnWN3MB3G9+vdJb6Haz97P/DU32E/LECg7la+lZ70WucKXRcPMQtVdaQw5vfc4BkHcPJo9dFtp6FEP6z/uMecED4yO593bMB7pZH/nSCflaW6WzQdk279PphbqzF8c71rAiEnRdKvPEC5y4SD3HWcfGrDl+RI29RbpuddJO3Mq1KG3S/BFI7Y83PVdiDeh43nTVkYz4lz40ViFOrS7UQcOSP8+6SdUv+8764yKArbdlubP+H6hjHwDr6pK5KGC2fcqMZeehFO2gHv+HcjOHC26Zb08eGOmscnt/w6M3ozsPyCmmSAhfscBjKlT3r2YWqj87fGCjS35CdH1bfr0QX7pDH63sAG0ix7XgIppHpWRb6H+yNyepEAdsJ8y3aNE80bu1PHuGA4GnzPgknCXYZSd7sHkfaJ3iPs7kDJm+U5W73nmTcSpOXd798QU1ja161tjZ+2t/BFekLqzmt9g3LKY7X7+2IYZmd4W0tkJZDmHmwrqthNDO5vd5KeiMWoMvjGHkY7nbchnIVOU3oycYr1iM0FCfzBg5r2JoZlZqOvb38djwNDlxtaxJ2g65Rektv1aIZyP1in/jt61lOltsa5jrQ/3iX0FcTF3KNoRr4S/V4JtgeFHDXtmDA7pQqYo3c+eotN4Jih8C/WeF/1g0tT0FmobK8fezULVb9fsrH1GhNr6aHDPBQxab7GuI/fhXPZp7abBQpfYdeROHa/HplwO7Rfb9k27SoMjQp2mnWkmuFI8M61CPVjnpwf9hboia9TKI4R7L17HF2tUmJurH6WDlRfav2yDlcxknxbT23RPoc8K9+FcHnmyx+EXv+VfIF4J1+jq6d2zC2hLEygGqoX4krI3NFM76zJ3Dp7UsPQWqv3CQ7nyZEHK73LzPhL+UMRjH2DntxksK/yjIc0saBIYBn2ybbFL7DooxAKfYrRtX9zxmH37vAci1JnaWZe5enZ46StUUeTT1S+Q80q0IlT8Wbve8sbxy5/jZnnn5Ul89+u773ivHo+OP0bf7/5YTw+K3+ZCfFdPFsAXOL9fvXz5L/nvYjqPc9r9sJ7si48jia/p2YGiEmmmr1DllRa8sevnSsgWQk2uL/+hyGnzt8Lld3K7fE6LtqQ8+T70/h/r6UHx11SGr+vxIvguV/p9ly+j9l/VwGH5Wc7q43qyL77NKfDwcvCoRJqZRqhQXrGbS9Om8AB3Z3gz6bood+9LjzZv/HY9k780sOO+IO+vg6vzWnT3RbZ9cWut9qt7w4D97JmW37IftfgHk6alv+vLsykpr/4IIWbUjS29PUP/86S79+L1S5tNC1XsNBz6zfAZkQ3XA/2S20Eg275Y9S1oI232rQxZ5i7+waRp6b2ZxPdJ8YBSzZ+FUGlyZSXjrRekUczAjbdeF7fTcJDwA7+j3QvbN7LtC3ei91e5Z+PO6d2zs91ZEaEu/sGkaektVCxCydWtz5IiVLjBrFPdbmrZTJJfPFn6ueb4ld6/3rdEyLYv9rxHs7iRhwoPf3F7C3VeYFVxsI/sBAOB7yOcxYNZi70FPgtc2hGsxRYuVLSLHgfLhSzNmQN+KGsaMK4c+geTphAqL1AfmGO7b+Bp9P+ibzAq0lPOB/uV+amAi3foH0zqL1TcieFbNE1buf3B2v1gf6IkGAz7sbFF/Ez+vOC9r8N/d6a3UPnGC+6lzvgLD3gOdiFfKg4Wj30d4YC/iTsVd07sXhvBirqvUFmkEGrb19d6gvvLIxjAgv2Qvop7+F3JsTG1UGecUXs+kx+MEvsF4YX/pt/y03uNuvLsoyzUvQtNTzH0B98qGtEKJpgG2/YNl2nu9BYqfhKJmG1Cle/pHuyPfgXDodu+0cFzp7dQ9Zvjs82n+pTZsj+Tf3TRbd+lf0R08Uwh1LmAL8+MaE8wmArd9o0nz+bOooV6NJ7JP7LItu/R+zrC8CxaqPCNxvMgaDAdsu0bu/rzp49Q5/l+1JE8sBXsD9n2XcgvEB4xphfqbI8Q8iIm7rItLyN5xH189HZ9N+VdFvrrZfvm6sRXKwdjhgfiE4v5GZajRV+hpjfJtP8QaBDw++BPxEA8AH2Fmr7eNvNrF4MgmJr+M6q4vuvbMaMGwcLpvUZNO0qzrVGDINgHvYVKcyrLNBzfIDgA+gs1CIIDI4QaBCMghBoEIyCEGgQjIIQaBCOgl1AbXyITBMHC6CNU/KhZs1hxz0Zu2eC3WvhnCjUgPXQYBMGs9BMqSa5ZqCv0yfo2CxMvSN1ZzW8wnvGXuoMgyPRzfflRB6P+yANetghdbmwde4I+5wf3Z/z93yAIHL2EKg8lKc1C1Yf2d9Y+I0LFWxqDIJgPvYTKtG8o4RXGKszN1Y/SwcoL+s7UIAjmwoxCxVzLc6l+oZz+7PCPQMS3VoNgnvQWajvr2+T6ZqHiz9r1ljeOXw6CoBGVSDNTCBVbSliJVljffiG7vvxnfTtv/lbQMgVBUEEl0kxvodorLRp8Wn4lI+7O6AYwL1D3vvRobPwGwbzov0aVX3jAzlEFnlFZrCJZUiv9t/ciucOxUA2C+dBXqOk3k4rnGPDMkvxKCxSMCZU1ik/aN4qDIJiKqYVa/rjZZvaG+ZB1qjFbNpOCINgHfYWabozGrxAGweLpv0a1+y/hzwbBwuktVNv1lT2lIAgWSW+hktPLOo2N3CA4AKYQahAEB0UINQhGQAg1CEZACDUIRkAINQhGQAg1CEbANELFt8TjeYcgWDzTCHWFVLoTSg2CxdNLqO/C00jr/4b/8BdNgyBYLL2EKtNoCDUIDop+ru/eBf7ODLu+/C8IggXTc426scXfC+dfTYqHfYNg8fTeTNoMiQbBgdFbqPw9N3wjNQiChdNLqPgu6rOPxq2ZIDgg+gh1Y+vZR/FbLHsX4mvjQXAQ9BGquy+z0vgL3EEQDEsvofKPgurPaW/GbwsGweLptUbFj7DoAnVjK7aUgmDR9BIqfrM3fN4gODD6CTUIggMlhBoEIyCEGgQjYEahuu+S46mIB1jPYmN4YytWtUEwJ2YUKr+wTd5ygRek7qzmNxgXr30LgmAW5uH6ruA7cKzLja1jT9AJvyA13mIcBPNjHkLlF7zpyxZ31j4jQt27ELdbg2BuzGtGVWFurn6UDlZeSG9pDIJgDsxBqFidbtpbGR/s8JfL2fkNgmBezC5UfLfGCRV/1q63vHH8chAEjahEmpldqCv46ltyffnP+nbe/K2gZQqCoIJKpJmZhbojcyj8X95MItXiq6tfejQ2foNgXswq1B19WH9jS2/P0P+8QN178fqlzVioBsF8mFGom+lLNTjChMoaxXdYm1zfIAj2wWxCxROE+hAhfxWOdap3VFs2k4Ig2AezbyYFQTA4IdQgGAEh1CAYASHUIBgBIdQgGAEh1CAYASHUIBgBIdQgGAEh1CAYASHUIBgBIdQgGAEh1CAYASHUIBgBIdQgGAEh1CAYASHUIBgBIdQgGAEh1CAYASHUIBgBIdQgGAEh1CAYASHUIBgBIdQgGAEh1CAYASHUIBgBIdQgGAEh1CAYATMLdWNL3rt4aX17dZUP7aUzG1v2/qggCGZkVqHyq6HyC1J3VvMbjFfipYtBMC9mFCrJU14yLrrc2Dr2BE2n/ILUeItxEMyP2deoIlR92eLO2mdEqHsXxCEOgmAOzEuoKszN1Y/SwcoLG1vxEuMgmB/zEqo6wPRnZ3X12AfY+Q2CYF7MX6j4s3a95Y3jl4MgaEQl0szcXV/+s76dN38raJmCIKigEmlmfkLVzaTrvPf7wqW9Lz0aG79BMC/mJdSNLb09Q//zAnXvxeuXNmOhGgTzYV5CpT/8wANPqKxR9n4bXd8gCPbBjELdu7DK8NTJzyixTvWOastmUhAE+2D2GTUIgsEJoQbBCAihBsEICKEGwQgIoQbBCAihBsEICKEGwQgIoQbBCAihBsEICKEGwQgIoQbBCAihBsEICKEGwQgIoQbBCAihBsEICKEGwQgIoQbBCAihBsEICKEGwQgIoQbBCAihBsEICKEGwQgIoQbBCAihBsEICKEGwQgIoQbBCAihBsEImJ9Q17dXV/G+KHvrzMYWXkITBMHMzE2oeEHqDik1vcdtJd66GARzYm5ChSz5/aj8+mJ+Q2q8xjgI5sa8hKovW9xZu65C3buA16YGQTAH5iVU1eXm6gM+WnlhYyveYhwEc2NeQk3vHX9AC9XVYx9g5zcIgjkxgFDxl1zgxleOXw6CoBGVSDPzd335z/r2g7T5W6BFCoKghoqkkfkJ1TaT6H9eoO596dGGjd+55DUSjkhdo5pzojuHeQmVb8zY/7g7s/fi9UubtYXqEelVEBa8TAxfze4c5iVUcnr5gQdMqKzR/NxDwRHpVRAWvEwMX83uHOYmVFLq6ip0qrdUGzeTjkivgrDgZWL4anbnMD+h9uKI9CoIC14mhq9mdw4h1MEIC14mhq9mdw4h1MEIC14mhq9mdw4h1MEIC14mhq9mdw4h1MEIC14mhq9mdw4h1MEIC14mhq9mdw4h1MEIC14mhq9mdw4h1MEIC14mhq9mdw4h1MEIC14mhq9mdw4h1MEIC14mhq9mdw4h1MEIC14mhq9mdw4h1MEIC14mhq9mdw4h1MEIC14mhq9mdw6LFurmlv5YS8nehdVV/p5cYiPFy0f+2F1Agaur+oW64rIUmiMjVL/UU4mroWVJ6BNJI0cmUmiOzN8dsjQ0rrWrT92BK3yVcyblFRbqr0AMlMHHzaFF6jlKLbIcl0WhDzgNH5fQ0HqxW7q01qOcgsbLR/640ktSDx/XB++7S+kDSSLHZVJwa5f+T/w3ky5w8BX4AlnCZeIvSMH+ikMl1P+bCuaax+Af7i7gCuSq2If52F/A33rdlEZwkV2oi7xCXbC+jcb3cXNopSQ7a2+tJkxYqIu8mTvI4lq7utQd+NEafIk3kTIprkih/opcOx83hxap5yhF5HRcKYrWrihECq0Xu7lLaz1KF1k835j52PdSqkcRdy5d2tyjPbq0IlS7wIFrV7xSfSbughRcXHGYhLr3kZfR0xX0d1wyFKDx8lElFCGZFe4THxlYqJ4q+Hp7La6F6ilY3/4+fva0jOxCJYDIvZriFu0qX6l36A+Wu86ulEivyKG1K1A74FNHaD31HMVHxnEZ2WoHUlwLrSXc3KW+aYRcD1/PIhQhieYenbVLm3u0T5eWQi1aSVjf5gD5X/CZuAtScHnFYRIqZVdpd7CTLC6T4/kr9Lh+gYWUySO0FtmsrxKXQytxV46921rXRbZQH9kNvxZ3glD5Yt+rjC9RvkJDa1fk/H3qCK2nnqMUkfm4jOzq7OJaaD3hxi6ttTmT4/kr9Lh2hQVUUkdwPbKWs4yM0DJuc4/26dJSqEUrCSJy/TUiI2VSXiDB5RWHX6iVugk5nr9CjhsugAERZfIcWoucHLciLkIrcfdevJ4mjxzZQovIE4RaOItg78Kzj25sVQzOlchdoaG1K6zOZeoIrcXNUXxkOS4i+zrnuCm0XuymLm3sUUrN4vkr5Lh+RXOPztilzT3aq0sLoRatpIjscq8Ay6RygQSXV4xBqP+Ul/5l4+d4/go5rl+gVS4jS2gRmVbxeV8hxU2hZcLcsvVuTaFFZF52pG0BiWvtWuSZ4V2LSldbJpUrLOvKFTYel6lrS/i4OYqP7I5d5FznMm5qiVqxm4Xa0KO5Cd2RHdeuaO5RCd53l7p6+IRTcFeXeqEW6RgbWxyZRzINYDST6gVWaX/F4Rfq+jaXd3276Nccz18hx7UL8hjvI0toLbIEEEVREFrG5V87Ta2bIqfQWsKXVjSOxPXtmvLM7Kx+50K7KfsrLLS8ws1rLq6FVlPPUXxR9NhFLuqc4rrQWrGbulSuq/Soq52/Qo6rVzT3qAbXkrdylpERWsRt7tF+XeqFWraSgcHh2H+wggPNpHqBBhdXHH6hmgloYwuuGd0Vcly7IG+1+cgSWk/dllhlUTi0iIsfaUuta5Fz6KSEi3YtlnUMCrdZUaovUb5CQytX5Dr7uBpaTz1H8UXBsYtc1tniutB6ws0zKlIoe9TqURzZcfWKXLsidQme1PIGh/q4zT3qgrsSdkKttlIBttsSkkntgrJScsUYhIqSlt2a4/kr5Lh6gd9Tz4caWk/dViJlUTi0iAvXh0Esi5xDJyVctKt9ZKhnV9a5KFG+QkIrV7g6u7ga2pB6Ts4XhY995LLOFjeHNiTcLFRk0Vo7f4UcV65o7tFZu7S5R11wV8JOqNVW8piyFcmkdoEvp11x+IWqe23Nq/CyUnpcXrCTlig+cgqtpd4+/Nbj1sdfRkInJFy0a6X/egg1XyGh5RW+zjmuhTaknpPzReHjWmQ39Lu4CO0p1MYedbXzV+hxcUVzj86nS5t7dHKXFptJhGslT3uP+gt83nbFCIS6d4Gq4HcjiRzPX6HHxQXFhSlyDnWR+VfBqcG0ZSyuC62VpLlbJdRF3thCEtrBElfbtczTcNk55MLqFRJaXJGKWMRNoUXcHMVHzsdFZAa1qxZCQmtxW7oUMXw7Mjmev0KP/RXFhf4qC3aRy3JaZBdaLUpzj2qwi1zt0n5CLQfQIhN/gQtOVxwmoe59BA6AeBMO3kr0zYZzxMtHPtRfgAU5Qa3gIrhQHxk+SDUxF+rjAus/jqFRCG3z7oStXV3qnhUO9r2aM/FXuKzzFa52Lq6vs089R/EJu+NKUaR2Pi6jda4Wu6VLXdMIuR6uRv44X9Hco0X1cmRXTh/Zld7FZZp71Ko3MeGEXuDgpskDG1Fely7IwcUVh0moEwqzXByRukY150R3DiHUwQgLXiaGr2Z3DiHUwQgLXiaGr2Z3DiHUwQgLXiaGr2Z3DiHUwQgLXiaGr2Z3DiHUwQgLXiaGr2Z3DiHUwQgLXiaGr2Z3DiHUwQgLXiaGr2Z3DiHUwQgLXiaGr2Z3DiHUwQgLXiaGr2Z3DiHUwQgLXiaGr2Z3DiHUwQgLXiaGr2Z3DiHUwQgLXiaGr2Z3DiHUwQgLXiaGr2Z3DiHUwQgLXiaGr2Z3DiHUwQgLXiaGr2Z3DiHUwQgLXiaGr2Z3DiHUwQgLXiaGr2Z3DiHUwQgLXiaGr2Z3DiHUwQgLXiaGr2Z3DiHUwQgLXiaGr2Z3DiHUwQgLXiaGr2Z3DiHUwQgLXiaGr2Z3DiHUwQgLXiaGr2Z3DssoVPxSs/zY8fo2HT5oDBqc4evaXVE+XkA9D7iavsJDMqmakwuZ35PRTHcOyyjUFWqcTbQQXpXCbxZqCBqc4evaWVH80vvyV9NVeFAmVbO7kBSyvj1Bqd05LK3rixf94IV29kKupqAhWVBd2ypK9lK+XWUgDrialaPB6FXNzkJWXh9VozuHpRUqv5cLr6XMLdQQNCQLqmtLRZllEmpHNf3RYPSqZnchJ9hcdw5LPaPuXYChmr02BA3JguraUlFm2WbUlmr6o8HoVc2uQhavqGuiO4dlFSoWCtpY+qchaFAWU9e2ijKLqOUhqKY7Go4+1WwtJDaTJpWxO4clFaq817Jos4agYVlIXVsrms8H5uCrmY8GpEc1OwtJLnG4vnVW0CiFF9IQNCwLqWtrRZlF1PIQVDMfDUiPanYWkpXavTfdncNyClVvv6hLhFV8Q9DALKKu7RVllkaondV0FR6QydXs7gueXXUjuIXuHJZSqPa2dWka/N8QNDQLqGtHRZllEWpnNX2FB2RiNSf0RcyodfL+Go54bGsIGpzh69pZUWJJhNpZzaLCAzKpml2FXN+mftjYmmB03TksoVCxxUbw+MVP51D7NAQNz+B17a7o3gUc8fA+KAdbTf/hoEyoZndfcMjEnujOYUk3kw4DR6SuUc050Z1DCHUwwoKXieGr2Z1DCHUwwoKXieGr2Z1DCHUwwoKXieGr2Z1DCHUwwoKXieGr2Z1DCHUwwoKXieGr2Z3DgoUaBMF+CKEGwQgIoQbBCAihBsEICKEGwQgIoQbBCAihBsEICKEGwQgIoQbBCAihBsEICKEeVvb18wyz/H6Q/thPG5PKM+HyYDZCqIvGfqBjRQy/9bcuD1aoK/ybBEVaIdQDJYS6aNa38Zsc69vy8yGtP3l1kELdu8BlxE/9JEKoB0oIddHoFLp3QX5Ep/XHuQ5QqDqWlIRQD5QQ6sIRMe08+7/iJ9bkBxHzS1vTEYSxaT+JRdHIG4XE5Qr5eO36DkLlf6RNh4iQU9p59m+3009rpd92cyki6gtZaV7uKb4INSfafHlOPmeqv0KNP+n6xphBKyHUhbN3gZzdja1jT/BcKr8CiyDIIx+xMPYuiBI4iGLLZOyFyqHr28/+n/xzfPgMP3oHSeSUdtbemiY7fmenvKnTpYgZlGSnsfyyOcdHhi7Rxstd8jlTcRoQK1/fGDNoJYS6cKDN9e2nsTqVeSi/UjMfkTDEkIH8ljPEUgiVkqDP+H/5DFMTUs4pyecOjZpSlClvBQFEzfPVvDimS7Ttcks+ZSpyhlzLd4fWYgathFAXDyuNTZTfyAdT1Q0lOs9H9MlO1ilZM8UTWRdC5VD7nz/DISvDpSQXOFxUTlGFk1zfBqHSJ5yLT7T1ck3eZSpTKF3krge1mEEbIdTFw+bJ77dl+4XN6m9l04ovH1EsXcyBrIseQuVUXUqThKry6SFUn2jr5Zq8y5QdXsRy14NazKCNEOriIZvd2ILZivsLQxbyERnx991LEPYh1JRSoQRaWxIpqiitnBL9GjXHF6HmRJsvz8m7TDlBFNJd3xwzaCOEegCsPPu3/P548hm/iXf06ZxUHLEw8l6S00UPobIz6lJySpAXoLionGLNd9VtWsLF51x8ok2X++RzpogM1yFf3xYzaCGEegBsrv4VjHNn7WUoMU9hbjJjYchmEeOECl1ubPH/DULlC3jicik5JYhSKkKt7Qblic/F51x8ok2X++S9/Na3fwOf5OvbYgYthFAPAFqqwWBpGSqrQXkSaIdsNx9Bfkk8ThdwNVewgK0Lde2trFE2/ZySUwKUQtlz1JwihLnyHT4U5Pbt+vbTLj5ycYk2Xe6TL+QnxXXXt8YMmgmhHgA0HZJpsxLYUPVI3gSWjyAM0RzhdMH2vfo0XmxdF+qzjxaPISAlrwQOFMe7liLpElEYXMsRcnzJJSfaeLlLvpDfpu0fpevbYgbNhFCDBeB3kYL9EEINFoDMv8H+CaEGw5M3kYJ9EkINhifvXgf7JIQaBCMghBoEIyCEGgQjIIQaBCMghBoEIyCEGgQjIIQaBCMghBoEIyCEGgQjIIQaBCMghBoEIyCEGgQjIIQaBCMghBoEIyCEGgQjIIQaBCMghBoEIyCEGgQjIIQaBCMghBoEIyCEGgQjIIQaBCMghBoEIyCEGgQjIIQaBCMghBoEIyCEGgQjIIQaBCMghBoEIyCEGgQjIIQaBCMghBoEIyCEGgQjIIQaBCMghBoEIyCEGgQjIIQaBCMghLo/NraOfUCO1refloNG9i6sPvso/d3B/93kNDNNYUPDNTqIfCv0abKjQwi1kfXtVeKBnjXQU6gbWy/IweES6maqGw0kteJPFOrGFjUOKoZ24qQagtrozjxTNllXnjhYclmHUJvYgQFtimEYm2vX9aigU6jpw/7TQ5nNYELVZFdWm4XayQq1Cxpn7wLF3GHVNAQxTW3WnXmmbLKuPFcoZH17uZUaQm0AtkBsmr2B/QjVUjpsQl37jOSyvv1RK2FmolDBCtVohQuXi1gPahRqZ+aZhiZryRPsNHfPshBCbcA6n80Bx2S6cK94+OaDZx8VS6HJYe23YNZ0xB8q5NPBO6MpQ4N3nv1b8thglvahpkSfHfsv8RmnmbLhSyl6tsh5skml1mJdh1ZS8a1Gmq+WIhXRQTpSRSeJVINSZVKVmVrmKRM65wMtjGsyozlPPQihjp7jb9zd7cfdi3e8OEilJlQ2MDE+sqHNFxCHZ1xZZ8mRGdWmBeWwHZYkHLb0oabEn1HKFCz5SjbszUmkPkL9R//wg3+nHx/8r/4Txac8UC8qAkqYii8HVELJ10rhip+gBPYuIAAxmHqQVCa3h4YVmbtMNDYdrzzonyf+Io8l5kgI9SWVYR9usywx4BNkBTAEJ1Qd0dmQZaeIjU2ObHCXM/hoWah8MV+bP9SU2EDZ6FaOvdsJleFy9BPqf1QZ9uH3KT7lAYPHX1d8XyPLF62Rip/gSKoWE01DECrj2kPDfOZAMoHWNPYUedIlOicvMUdCqNdUhL1QqwENQiWjEHMypfH/MsxLBDUeMbRkiRAx22D+UFPSzyjkckWoHL2fUH9HRdgLik95IGHSDpcnFT/XKOcL4aTiGxtbFFKKpiFIKuPaQ8N85kAyQYR6kxlteYL17dRuS8mREOpt1WAf7nrjIFuqCpUCbY0qJiVCpSGdVncSwbwzOq1bnftQUtLPKkK15V0/of6+arAPH6T4nAfJQoruip9rJPmmRWZNNCtcSquLiKYhSCrjq6x/XeYuE0TQ2FPkKeThdSk5EkI9d0JVOJlrz1B8iJPgvq8LlY3l2beRISNUharGBVSdbHdNQk0fEpQSrcOQ3Q7S1GygE47eT6j/9l+pCifzO3+P4nMeVG7OmMuTip9rpAXQUtREI956UZeGIK1MQ5jL3GWCCBqbTvvmKfRrqdFyJIQ6LTYfsDXAXGAdWah0yLOfGBF/JgZuqHHxmqxude5DhhMVoyvWqLhOog9hfshjZe2tVJSi+LlGyDeVoioaWU1q4eT/hiACGTVU2WXuMkE7pJmxd55CzKhHkBUoFXYgtmRHZGZkIWQmEBUP6PIZhnb+COAM/8k1HJSsLn2oKXEyZKE0OIj14RJY3Upv13daoJVNuOrILhWfD/KubypFRTRphxUH0FdDECP1T1UGlcxdJnIVIq483T/P9W26YGPL8lxOQqiN8K08rB/ZblbJKRV7gznRJzybsoDyZ3xBlhSfwW4ahJo/lJT4s+u0SEy3YpANLxufXhlUqJK0lDAV32pkH0opStHIohKNYXVpCBJQmTKsmnnORKNwu/Bp7zw5xLX+UhJCPXhgkUHQRQj14AmhBhMZlVBfv/fLtaMGfnTvXXrUSuf1Dfw7/dubaS4IoQYTaRTqN//gqXsP/eN369m+2fzX9+7d+95vIp33f/HeL+nBL/4N/dlXFgcm1B9p4Xsz9QVB0EmTUD//1L2f/vRnZzW1jx27d+9Tn/4I6fHn6IyEKtoQoe4vi9mF+rF/j2FiWqF++d4P9YixRBqwj8oLgmBWmoT6Kqz48//7bEKlSeVD9OdjX7nHtvv+L37vKdiwCHV/WRyYUEt6CDUI5kuDUD/27zEHzsjnRZcERPn+L/5QxAmh7jOLEGpwVGkUqjf0L//KPV1MqnFDBq/fe9eXn7r3dynynz5FHu4/sZg/jSPmR05U5OG+/4u/9L9AuirUUkuStMqXolJ2LrV0KNGO0f98JMKXBJWPHXvq3vf+iQo1p/DvKPjeP6BEX6VF8z2e4en6b9IKmsOEVCF3GccgqFCSMUW4973P+ET0msb0OQVOyxrvXd/8rGWoCQVBb5pc3x/deyjp7di9h1Y/TQtK0oIanwr10/c+9ZG/y4r73qc/Auf21XufevpPfyUJ8NV0BCWx+qBd0ZXPgvj8U6xNWsdyDsjHpZYP8cmxez98N44wAHBgWg6iNCSHymW0IF799K9w7D/59FNUnd/k63/9qe9JmGAVcpe9/4sP/eY//+y9T31Jdfejez/99D//17/sE5FrGtPnmhSNt0plkwwtoSDoTZNQP0YTg05mIgYKILMS4zOhygmphD//z9g0WS9penPOLRn8z9F/v/RuPeAYLgtGYlOinNurmMJSasXhL1P2HIePNIs8IlAof/ZlCNVd9iOe0yR2dn25/K6QrkL0v1wmas3ZyaXVRKhFmtKnT8rG4/8RKdzjYHqahCq+2U/zVpCqADNeKVS2QRGVoEcW4DSQhEqX/lA0QKQsACbbH/3if0efwY5dau6QSpCmUY7P/1l6jJYWJXSXCQjNQmI9ShioVIj+SFT5X4RqSeVE5Bqhkj4VrWy8lKFrmiDoSbNQsboikzO7w99SqDjOKiHre/pfEn+gpl8IlSJBqCzZfIlkIXz+qR/SJb/EacthSs0nzA6raAP5ewUwVlpVgyvPxzb1qBASx8QfQgOKjDmq/I9PX7/3kNwTriRCNKZvx/jrM0wJBUFf2oRK5kU2ZaqC7JKtNQmV75MKJlQ9YD1RJHEhaUrNl0gWdviLf/P5p36ZRcrpu9R8wq/f+8EXJVnkj1I5z9eSrqSAO7pyhHw4itcNSBWSqBwZFc2uL0YW7AZVEmlLv7nxfEJB0JdWoZJpZT+1nBTIIPU4q84sNOE1QHOeGDzZ7AMX0c2GlOrr7G7+0rtfpc9daj5hyvV1mYUlf8pD0hUsKpfQX/bqPV5EotwWXOiG0QB/2eefwmYSXWWfXvomntGoJNKWfnPj+YSCoC/dQsVkQFSXWWZ39jmRF4OCKorj8AUqqNfv/bmTghMqJcgKffWh//eLHOZSc4eca95MQqJfVssHDWtUQgXTS6juMor6Edvxsk/l+koibelXGq/M0CIGQS8ahPr5T+GJIuhLZCEbl/IIg+2pisGRL8ufY9cXSuRDQNfzR3wtf6BCpVAWsM9CeP8Xf/qzpFC+i8Epu9SKQzZ/jqD5v/rQr2QZozT4X0pol4mQJDMTT1U3FlBc9ud8BPjT9/85lVmFWiTSmr5vPJdhTigI+tIk1Kf43uhTMHoyP9wKhPW+eu+hT3/23q97odLneh9VYjqP7v2fvXdvlT6TEHNRXxehuiyUV3H/gtaIsHSXmjtErhSFV6vIn1JL+RH0Ed+r/IhIJl3G9y35uQwKpePvffpTNU+0qJBdxvvS9x76dd734U8pcW4JjlYm0pq+pCWN5zJ0CQVBT5pcXzxo873/Asd48siOj7Er+LoXKp4FkieTPvaneAzn/5Bw4mO8Z6JPLZF1qqKOwW59FsLrolCZf4vU8qHk+jrN7Jo/2Xxh7x/7Ayrhz6GE7jKuw0P/+MsSSjEoB6cbIVfILiOZferTOprg02/Spd/73xCnSKQ9fdd4PsOcUBD0pH2NOgbcGnnu6AI6fNTgMDBuoWKfZiB0DrS92yA4SMYtVHcTde68/4sP/YOn/+VWfno5CA6OUQt12NmOf4Ti3kOfekJPg+AAGfeMGgRHhBBqEIwACDUIgsPOW/5rPQiC4LBy+X/8/wEzcnAWHMvYnwAAAABJRU5ErkJggg=="/>
          <p:cNvSpPr>
            <a:spLocks noChangeAspect="1" noChangeArrowheads="1"/>
          </p:cNvSpPr>
          <p:nvPr/>
        </p:nvSpPr>
        <p:spPr bwMode="auto">
          <a:xfrm>
            <a:off x="123825" y="-13652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23" name="TextBox 22"/>
          <p:cNvSpPr txBox="1"/>
          <p:nvPr/>
        </p:nvSpPr>
        <p:spPr>
          <a:xfrm>
            <a:off x="71683" y="2837496"/>
            <a:ext cx="5967273" cy="707886"/>
          </a:xfrm>
          <a:prstGeom prst="rect">
            <a:avLst/>
          </a:prstGeom>
          <a:noFill/>
          <a:ln>
            <a:solidFill>
              <a:schemeClr val="accent5">
                <a:lumMod val="50000"/>
              </a:schemeClr>
            </a:solidFill>
          </a:ln>
        </p:spPr>
        <p:txBody>
          <a:bodyPr wrap="square" lIns="91440" tIns="45720" rIns="91440" bIns="45720" rtlCol="0" anchor="t">
            <a:spAutoFit/>
          </a:bodyPr>
          <a:lstStyle/>
          <a:p>
            <a:r>
              <a:rPr lang="en-GB" sz="1000" b="1">
                <a:latin typeface="Arial"/>
                <a:cs typeface="Arial"/>
              </a:rPr>
              <a:t>Key Outcome Measure/s – To be identified by N &amp; H committee (TBC)</a:t>
            </a:r>
          </a:p>
          <a:p>
            <a:r>
              <a:rPr lang="en-GB" sz="1000" b="1">
                <a:latin typeface="Arial"/>
                <a:cs typeface="Arial"/>
              </a:rPr>
              <a:t>Solutions needed for more frequent forums to meet and update as opposed to </a:t>
            </a:r>
            <a:r>
              <a:rPr lang="en-GB" sz="1000" b="1" err="1">
                <a:latin typeface="Arial"/>
                <a:cs typeface="Arial"/>
              </a:rPr>
              <a:t>quarterley</a:t>
            </a:r>
            <a:r>
              <a:rPr lang="en-GB" sz="1000" b="1">
                <a:latin typeface="Arial"/>
                <a:cs typeface="Arial"/>
              </a:rPr>
              <a:t> reporting.  Baseline data is in progress but challenging to source.  3 main areas of QI are Weights, snacks and menus and hydration</a:t>
            </a:r>
            <a:endParaRPr lang="en-GB" sz="1000" b="1">
              <a:latin typeface="Arial" panose="020B0604020202020204" pitchFamily="34" charset="0"/>
              <a:cs typeface="Arial" panose="020B0604020202020204" pitchFamily="34" charset="0"/>
            </a:endParaRPr>
          </a:p>
        </p:txBody>
      </p:sp>
      <p:sp>
        <p:nvSpPr>
          <p:cNvPr id="7" name="TextBox 6"/>
          <p:cNvSpPr txBox="1">
            <a:spLocks noChangeAspect="1"/>
          </p:cNvSpPr>
          <p:nvPr/>
        </p:nvSpPr>
        <p:spPr>
          <a:xfrm>
            <a:off x="6090047" y="946866"/>
            <a:ext cx="6019131" cy="1734005"/>
          </a:xfrm>
          <a:prstGeom prst="rect">
            <a:avLst/>
          </a:prstGeom>
          <a:noFill/>
          <a:ln w="6350">
            <a:solidFill>
              <a:schemeClr val="tx1"/>
            </a:solidFill>
          </a:ln>
        </p:spPr>
        <p:txBody>
          <a:bodyPr wrap="square" lIns="91440" tIns="45720" rIns="91440" bIns="45720" rtlCol="0" anchor="t">
            <a:noAutofit/>
          </a:bodyPr>
          <a:lstStyle/>
          <a:p>
            <a:r>
              <a:rPr lang="en-GB" sz="1000" b="1">
                <a:latin typeface="Arial"/>
                <a:cs typeface="Arial"/>
              </a:rPr>
              <a:t>Key achievements</a:t>
            </a:r>
          </a:p>
          <a:p>
            <a:r>
              <a:rPr lang="en-GB" sz="1000">
                <a:cs typeface="Arial" panose="020B0604020202020204"/>
              </a:rPr>
              <a:t>Agreed several QI projects with H &amp; N Committee</a:t>
            </a:r>
          </a:p>
          <a:p>
            <a:r>
              <a:rPr lang="en-GB" sz="1000">
                <a:cs typeface="Arial" panose="020B0604020202020204"/>
              </a:rPr>
              <a:t>First QI project agreed as Weight Monitoring (WM) pilot area Morriston site </a:t>
            </a:r>
          </a:p>
          <a:p>
            <a:r>
              <a:rPr lang="en-GB" sz="1000">
                <a:cs typeface="Arial" panose="020B0604020202020204"/>
              </a:rPr>
              <a:t>Data requested  from WMCR system on estimated weights within in patient care at Morriston Hospital </a:t>
            </a:r>
          </a:p>
          <a:p>
            <a:r>
              <a:rPr lang="en-GB" sz="1000">
                <a:cs typeface="Arial" panose="020B0604020202020204"/>
              </a:rPr>
              <a:t>1st phase of QI work to be focussed on above WM, Snack provision &amp; Nil by mouth </a:t>
            </a:r>
          </a:p>
          <a:p>
            <a:r>
              <a:rPr lang="en-GB" sz="1000">
                <a:cs typeface="Arial" panose="020B0604020202020204"/>
              </a:rPr>
              <a:t>QP rep  from PCTG service group agreed</a:t>
            </a:r>
          </a:p>
          <a:p>
            <a:r>
              <a:rPr lang="en-GB" sz="1000">
                <a:cs typeface="Arial" panose="020B0604020202020204"/>
              </a:rPr>
              <a:t>It was suggested that standards of catering and patient feedback would develop within  the work already being undertaken. </a:t>
            </a:r>
            <a:br>
              <a:rPr lang="en-GB" sz="1000">
                <a:cs typeface="Arial" panose="020B0604020202020204"/>
              </a:rPr>
            </a:br>
            <a:r>
              <a:rPr lang="en-GB" sz="1000">
                <a:cs typeface="Arial" panose="020B0604020202020204"/>
              </a:rPr>
              <a:t>Agreed N &amp; H steering committee would be the forum in which the QI reporting on themes would be set as an ongoing agenda item so that updates and feedback can be established</a:t>
            </a:r>
          </a:p>
          <a:p>
            <a:r>
              <a:rPr lang="en-GB" sz="1000">
                <a:cs typeface="Arial" panose="020B0604020202020204"/>
              </a:rPr>
              <a:t>First QI report presented at N &amp; H committee in November 2023, next report February 2024</a:t>
            </a:r>
            <a:endParaRPr lang="en-GB">
              <a:cs typeface="Arial" panose="020B0604020202020204"/>
            </a:endParaRPr>
          </a:p>
          <a:p>
            <a:endParaRPr lang="en-GB" sz="1000">
              <a:cs typeface="Arial" panose="020B0604020202020204"/>
            </a:endParaRPr>
          </a:p>
          <a:p>
            <a:endParaRPr lang="en-GB" sz="1000">
              <a:cs typeface="Arial" panose="020B0604020202020204"/>
            </a:endParaRPr>
          </a:p>
          <a:p>
            <a:r>
              <a:rPr lang="en-GB" sz="1000">
                <a:cs typeface="Arial" panose="020B0604020202020204"/>
              </a:rPr>
              <a:t>Site visit to Morriston Hospital – hot spot areas agreed by lead in Morriston (Louise </a:t>
            </a:r>
            <a:r>
              <a:rPr lang="en-GB" sz="1000" err="1">
                <a:cs typeface="Arial" panose="020B0604020202020204"/>
              </a:rPr>
              <a:t>Jenvy</a:t>
            </a:r>
            <a:r>
              <a:rPr lang="en-GB" sz="1000">
                <a:cs typeface="Arial" panose="020B0604020202020204"/>
              </a:rPr>
              <a:t>) - </a:t>
            </a:r>
            <a:endParaRPr lang="en-GB">
              <a:cs typeface="Arial"/>
            </a:endParaRPr>
          </a:p>
          <a:p>
            <a:r>
              <a:rPr lang="en-GB" sz="1000">
                <a:cs typeface="Arial" panose="020B0604020202020204"/>
              </a:rPr>
              <a:t>Ward D, E, F,A,B, W &amp; ITU visited week commencing 30th October 2023. (Current equipment, challenges and barriers discussed – explored equipment standards and best practice) .</a:t>
            </a:r>
            <a:endParaRPr lang="en-GB"/>
          </a:p>
          <a:p>
            <a:r>
              <a:rPr lang="en-GB" sz="1000">
                <a:cs typeface="Arial" panose="020B0604020202020204"/>
              </a:rPr>
              <a:t>Action Plan Template with GMOs &amp; 100-day  plan developed </a:t>
            </a:r>
            <a:endParaRPr lang="en-GB"/>
          </a:p>
          <a:p>
            <a:r>
              <a:rPr lang="en-GB" sz="1000">
                <a:cs typeface="Arial" panose="020B0604020202020204"/>
              </a:rPr>
              <a:t>Scoping report completed on hot spot areas and highlighting good practice and challenges </a:t>
            </a:r>
            <a:endParaRPr lang="en-GB"/>
          </a:p>
          <a:p>
            <a:r>
              <a:rPr lang="en-GB" sz="1000">
                <a:cs typeface="Arial" panose="020B0604020202020204"/>
              </a:rPr>
              <a:t>Delays in establishing data on weights across Morriston group  due to sourcing and extracting data from the WMCR system which has impacted on measures being agreed.  </a:t>
            </a:r>
            <a:endParaRPr lang="en-GB"/>
          </a:p>
          <a:p>
            <a:r>
              <a:rPr lang="en-GB" sz="1000">
                <a:cs typeface="Arial" panose="020B0604020202020204"/>
              </a:rPr>
              <a:t>Arrangements in situ with comms department to launch priority on intranet –  this will feature information from stakeholders on the importance of the priority and will feature a learning and education approach regarding weighing patients.  A “don’t weight  to weigh” campaign will launch highlighting best practice from areas showing solutions and QI projects. Also on the provision of snacks and a poster of available snacks that can be cascaded to wards.  </a:t>
            </a:r>
            <a:endParaRPr lang="en-GB"/>
          </a:p>
          <a:p>
            <a:r>
              <a:rPr lang="en-GB" sz="1000">
                <a:cs typeface="Arial" panose="020B0604020202020204"/>
              </a:rPr>
              <a:t>QI on pat slide on Ward W to be progressed  and  hydration jug pilot  - 40% increase of compliance of weights since the launch of the weighted pat slide   </a:t>
            </a:r>
            <a:endParaRPr lang="en-GB">
              <a:cs typeface="Arial" panose="020B0604020202020204"/>
            </a:endParaRPr>
          </a:p>
          <a:p>
            <a:r>
              <a:rPr lang="en-GB" sz="1000">
                <a:cs typeface="Arial" panose="020B0604020202020204"/>
              </a:rPr>
              <a:t>Visits to the main catering sites has been completed and an SBAR  delivered to the Catering strategy group.</a:t>
            </a:r>
          </a:p>
          <a:p>
            <a:endParaRPr lang="en-GB" sz="1000">
              <a:cs typeface="Arial" panose="020B0604020202020204"/>
            </a:endParaRPr>
          </a:p>
          <a:p>
            <a:endParaRPr lang="en-GB" sz="1000">
              <a:cs typeface="Arial" panose="020B0604020202020204"/>
            </a:endParaRPr>
          </a:p>
          <a:p>
            <a:endParaRPr lang="en-GB" sz="1000" b="1">
              <a:cs typeface="Arial" panose="020B0604020202020204"/>
            </a:endParaRPr>
          </a:p>
          <a:p>
            <a:endParaRPr lang="en-US">
              <a:cs typeface="Arial" panose="020B0604020202020204"/>
            </a:endParaRPr>
          </a:p>
        </p:txBody>
      </p:sp>
      <p:sp>
        <p:nvSpPr>
          <p:cNvPr id="9" name="Footer Placeholder 8"/>
          <p:cNvSpPr>
            <a:spLocks noGrp="1"/>
          </p:cNvSpPr>
          <p:nvPr>
            <p:ph type="ftr" sz="quarter" idx="4294967295"/>
          </p:nvPr>
        </p:nvSpPr>
        <p:spPr>
          <a:xfrm>
            <a:off x="0" y="6644640"/>
            <a:ext cx="12192000" cy="213360"/>
          </a:xfrm>
          <a:ln>
            <a:solidFill>
              <a:schemeClr val="bg1"/>
            </a:solidFill>
          </a:ln>
        </p:spPr>
        <p:style>
          <a:lnRef idx="2">
            <a:schemeClr val="accent3"/>
          </a:lnRef>
          <a:fillRef idx="1">
            <a:schemeClr val="lt1"/>
          </a:fillRef>
          <a:effectRef idx="0">
            <a:schemeClr val="accent3"/>
          </a:effectRef>
          <a:fontRef idx="minor">
            <a:schemeClr val="dk1"/>
          </a:fontRef>
        </p:style>
        <p:txBody>
          <a:bodyPr lIns="91440" tIns="45720" rIns="91440" bIns="45720" anchor="t"/>
          <a:lstStyle/>
          <a:p>
            <a:pPr algn="l"/>
            <a:r>
              <a:rPr lang="en-GB" sz="1000" b="1">
                <a:solidFill>
                  <a:schemeClr val="bg1">
                    <a:lumMod val="50000"/>
                  </a:schemeClr>
                </a:solidFill>
              </a:rPr>
              <a:t>Evidence - </a:t>
            </a:r>
            <a:endParaRPr lang="en-GB" sz="1000">
              <a:solidFill>
                <a:schemeClr val="bg1">
                  <a:lumMod val="50000"/>
                </a:schemeClr>
              </a:solidFill>
              <a:cs typeface="Arial"/>
            </a:endParaRPr>
          </a:p>
        </p:txBody>
      </p:sp>
      <p:graphicFrame>
        <p:nvGraphicFramePr>
          <p:cNvPr id="11" name="Table 10"/>
          <p:cNvGraphicFramePr>
            <a:graphicFrameLocks noGrp="1"/>
          </p:cNvGraphicFramePr>
          <p:nvPr>
            <p:extLst>
              <p:ext uri="{D42A27DB-BD31-4B8C-83A1-F6EECF244321}">
                <p14:modId xmlns:p14="http://schemas.microsoft.com/office/powerpoint/2010/main" val="2664093921"/>
              </p:ext>
            </p:extLst>
          </p:nvPr>
        </p:nvGraphicFramePr>
        <p:xfrm>
          <a:off x="85759" y="5101682"/>
          <a:ext cx="5953197" cy="1589933"/>
        </p:xfrm>
        <a:graphic>
          <a:graphicData uri="http://schemas.openxmlformats.org/drawingml/2006/table">
            <a:tbl>
              <a:tblPr firstRow="1" bandRow="1">
                <a:tableStyleId>{5C22544A-7EE6-4342-B048-85BDC9FD1C3A}</a:tableStyleId>
              </a:tblPr>
              <a:tblGrid>
                <a:gridCol w="3435817">
                  <a:extLst>
                    <a:ext uri="{9D8B030D-6E8A-4147-A177-3AD203B41FA5}">
                      <a16:colId xmlns:a16="http://schemas.microsoft.com/office/drawing/2014/main" val="3756780484"/>
                    </a:ext>
                  </a:extLst>
                </a:gridCol>
                <a:gridCol w="1258690">
                  <a:extLst>
                    <a:ext uri="{9D8B030D-6E8A-4147-A177-3AD203B41FA5}">
                      <a16:colId xmlns:a16="http://schemas.microsoft.com/office/drawing/2014/main" val="340496374"/>
                    </a:ext>
                  </a:extLst>
                </a:gridCol>
                <a:gridCol w="1258690">
                  <a:extLst>
                    <a:ext uri="{9D8B030D-6E8A-4147-A177-3AD203B41FA5}">
                      <a16:colId xmlns:a16="http://schemas.microsoft.com/office/drawing/2014/main" val="582136262"/>
                    </a:ext>
                  </a:extLst>
                </a:gridCol>
              </a:tblGrid>
              <a:tr h="245358">
                <a:tc>
                  <a:txBody>
                    <a:bodyPr/>
                    <a:lstStyle/>
                    <a:p>
                      <a:r>
                        <a:rPr lang="en-GB" sz="1000">
                          <a:latin typeface="Arial"/>
                          <a:cs typeface="Arial"/>
                        </a:rPr>
                        <a:t>Risks</a:t>
                      </a:r>
                      <a:r>
                        <a:rPr lang="en-GB" sz="1000" baseline="0">
                          <a:latin typeface="Arial"/>
                          <a:cs typeface="Arial"/>
                        </a:rPr>
                        <a:t> to delivery</a:t>
                      </a:r>
                      <a:endParaRPr lang="en-GB" sz="1000">
                        <a:latin typeface="Arial"/>
                        <a:cs typeface="Arial"/>
                      </a:endParaRPr>
                    </a:p>
                  </a:txBody>
                  <a:tcPr/>
                </a:tc>
                <a:tc>
                  <a:txBody>
                    <a:bodyPr/>
                    <a:lstStyle/>
                    <a:p>
                      <a:r>
                        <a:rPr lang="en-GB" sz="1000">
                          <a:latin typeface="Arial"/>
                          <a:cs typeface="Arial"/>
                        </a:rPr>
                        <a:t>Owner</a:t>
                      </a:r>
                    </a:p>
                  </a:txBody>
                  <a:tcPr/>
                </a:tc>
                <a:tc>
                  <a:txBody>
                    <a:bodyPr/>
                    <a:lstStyle/>
                    <a:p>
                      <a:r>
                        <a:rPr lang="en-GB" sz="1000">
                          <a:latin typeface="Arial"/>
                          <a:cs typeface="Arial"/>
                        </a:rPr>
                        <a:t>Next Steps</a:t>
                      </a:r>
                    </a:p>
                  </a:txBody>
                  <a:tcPr/>
                </a:tc>
                <a:extLst>
                  <a:ext uri="{0D108BD9-81ED-4DB2-BD59-A6C34878D82A}">
                    <a16:rowId xmlns:a16="http://schemas.microsoft.com/office/drawing/2014/main" val="2403941587"/>
                  </a:ext>
                </a:extLst>
              </a:tr>
              <a:tr h="442050">
                <a:tc>
                  <a:txBody>
                    <a:bodyPr/>
                    <a:lstStyle/>
                    <a:p>
                      <a:r>
                        <a:rPr lang="en-GB" sz="1000">
                          <a:latin typeface="Arial"/>
                          <a:cs typeface="Arial"/>
                        </a:rPr>
                        <a:t>To be confirmed by N &amp; H committee </a:t>
                      </a:r>
                    </a:p>
                  </a:txBody>
                  <a:tcPr/>
                </a:tc>
                <a:tc>
                  <a:txBody>
                    <a:bodyPr/>
                    <a:lstStyle/>
                    <a:p>
                      <a:r>
                        <a:rPr lang="en-GB" sz="1000">
                          <a:latin typeface="Arial"/>
                          <a:cs typeface="Arial"/>
                        </a:rPr>
                        <a:t>Stakeholders</a:t>
                      </a:r>
                    </a:p>
                  </a:txBody>
                  <a:tcPr/>
                </a:tc>
                <a:tc>
                  <a:txBody>
                    <a:bodyPr/>
                    <a:lstStyle/>
                    <a:p>
                      <a:pPr marL="0" marR="0" lvl="0" indent="0" algn="l" rtl="0" eaLnBrk="1" fontAlgn="auto" latinLnBrk="0" hangingPunct="1">
                        <a:lnSpc>
                          <a:spcPct val="100000"/>
                        </a:lnSpc>
                        <a:spcBef>
                          <a:spcPts val="0"/>
                        </a:spcBef>
                        <a:spcAft>
                          <a:spcPts val="0"/>
                        </a:spcAft>
                        <a:buClrTx/>
                        <a:buSzTx/>
                        <a:buFontTx/>
                        <a:buNone/>
                      </a:pPr>
                      <a:r>
                        <a:rPr lang="en-GB" sz="1000">
                          <a:latin typeface="Arial"/>
                          <a:cs typeface="Arial"/>
                        </a:rPr>
                        <a:t>16/11/2023 </a:t>
                      </a:r>
                    </a:p>
                  </a:txBody>
                  <a:tcPr/>
                </a:tc>
                <a:extLst>
                  <a:ext uri="{0D108BD9-81ED-4DB2-BD59-A6C34878D82A}">
                    <a16:rowId xmlns:a16="http://schemas.microsoft.com/office/drawing/2014/main" val="2085390978"/>
                  </a:ext>
                </a:extLst>
              </a:tr>
              <a:tr h="398707">
                <a:tc>
                  <a:txBody>
                    <a:bodyPr/>
                    <a:lstStyle/>
                    <a:p>
                      <a:pPr marL="0" marR="0" lvl="0" indent="0" algn="l" rtl="0" eaLnBrk="1" fontAlgn="auto" latinLnBrk="0" hangingPunct="1">
                        <a:lnSpc>
                          <a:spcPct val="100000"/>
                        </a:lnSpc>
                        <a:spcBef>
                          <a:spcPts val="0"/>
                        </a:spcBef>
                        <a:spcAft>
                          <a:spcPts val="0"/>
                        </a:spcAft>
                        <a:buClrTx/>
                        <a:buSzTx/>
                        <a:buFontTx/>
                        <a:buNone/>
                      </a:pPr>
                      <a:r>
                        <a:rPr lang="en-GB" sz="1000">
                          <a:latin typeface="Arial"/>
                          <a:cs typeface="Arial"/>
                        </a:rPr>
                        <a:t>No SRO agreed for </a:t>
                      </a:r>
                      <a:r>
                        <a:rPr lang="en-GB" sz="1000" err="1">
                          <a:latin typeface="Arial"/>
                          <a:cs typeface="Arial"/>
                        </a:rPr>
                        <a:t>QP</a:t>
                      </a:r>
                      <a:r>
                        <a:rPr lang="en-GB" sz="1000">
                          <a:latin typeface="Arial"/>
                          <a:cs typeface="Arial"/>
                        </a:rPr>
                        <a:t> N &amp; H</a:t>
                      </a:r>
                    </a:p>
                  </a:txBody>
                  <a:tcPr/>
                </a:tc>
                <a:tc>
                  <a:txBody>
                    <a:bodyPr/>
                    <a:lstStyle/>
                    <a:p>
                      <a:r>
                        <a:rPr lang="en-GB" sz="1000">
                          <a:latin typeface="Arial"/>
                          <a:cs typeface="Arial"/>
                        </a:rPr>
                        <a:t>Manager Q &amp; S </a:t>
                      </a:r>
                    </a:p>
                  </a:txBody>
                  <a:tcPr/>
                </a:tc>
                <a:tc>
                  <a:txBody>
                    <a:bodyPr/>
                    <a:lstStyle/>
                    <a:p>
                      <a:r>
                        <a:rPr lang="en-GB" sz="1000" baseline="0">
                          <a:latin typeface="Arial"/>
                          <a:cs typeface="Arial"/>
                        </a:rPr>
                        <a:t>To formally identify SRO in Nov 2023 – overdue  </a:t>
                      </a:r>
                    </a:p>
                  </a:txBody>
                  <a:tcPr/>
                </a:tc>
                <a:extLst>
                  <a:ext uri="{0D108BD9-81ED-4DB2-BD59-A6C34878D82A}">
                    <a16:rowId xmlns:a16="http://schemas.microsoft.com/office/drawing/2014/main" val="196673293"/>
                  </a:ext>
                </a:extLst>
              </a:tr>
              <a:tr h="35388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000">
                        <a:latin typeface="Arial" panose="020B0604020202020204" pitchFamily="34" charset="0"/>
                        <a:cs typeface="Arial" panose="020B0604020202020204" pitchFamily="34" charset="0"/>
                      </a:endParaRPr>
                    </a:p>
                  </a:txBody>
                  <a:tcPr/>
                </a:tc>
                <a:tc>
                  <a:txBody>
                    <a:bodyPr/>
                    <a:lstStyle/>
                    <a:p>
                      <a:endParaRPr lang="en-GB" sz="1000">
                        <a:latin typeface="Arial" panose="020B0604020202020204" pitchFamily="34" charset="0"/>
                        <a:cs typeface="Arial" panose="020B0604020202020204" pitchFamily="34" charset="0"/>
                      </a:endParaRPr>
                    </a:p>
                  </a:txBody>
                  <a:tcPr/>
                </a:tc>
                <a:tc>
                  <a:txBody>
                    <a:bodyPr/>
                    <a:lstStyle/>
                    <a:p>
                      <a:endParaRPr lang="en-GB" sz="100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2449422346"/>
                  </a:ext>
                </a:extLst>
              </a:tr>
            </a:tbl>
          </a:graphicData>
        </a:graphic>
      </p:graphicFrame>
      <p:graphicFrame>
        <p:nvGraphicFramePr>
          <p:cNvPr id="12" name="Table 11"/>
          <p:cNvGraphicFramePr>
            <a:graphicFrameLocks noGrp="1"/>
          </p:cNvGraphicFramePr>
          <p:nvPr>
            <p:extLst>
              <p:ext uri="{D42A27DB-BD31-4B8C-83A1-F6EECF244321}">
                <p14:modId xmlns:p14="http://schemas.microsoft.com/office/powerpoint/2010/main" val="2205983220"/>
              </p:ext>
            </p:extLst>
          </p:nvPr>
        </p:nvGraphicFramePr>
        <p:xfrm>
          <a:off x="6239773" y="5233358"/>
          <a:ext cx="5900033" cy="4046947"/>
        </p:xfrm>
        <a:graphic>
          <a:graphicData uri="http://schemas.openxmlformats.org/drawingml/2006/table">
            <a:tbl>
              <a:tblPr firstRow="1" bandRow="1">
                <a:tableStyleId>{5C22544A-7EE6-4342-B048-85BDC9FD1C3A}</a:tableStyleId>
              </a:tblPr>
              <a:tblGrid>
                <a:gridCol w="3412671">
                  <a:extLst>
                    <a:ext uri="{9D8B030D-6E8A-4147-A177-3AD203B41FA5}">
                      <a16:colId xmlns:a16="http://schemas.microsoft.com/office/drawing/2014/main" val="2232684934"/>
                    </a:ext>
                  </a:extLst>
                </a:gridCol>
                <a:gridCol w="1703629">
                  <a:extLst>
                    <a:ext uri="{9D8B030D-6E8A-4147-A177-3AD203B41FA5}">
                      <a16:colId xmlns:a16="http://schemas.microsoft.com/office/drawing/2014/main" val="1392341808"/>
                    </a:ext>
                  </a:extLst>
                </a:gridCol>
                <a:gridCol w="783733">
                  <a:extLst>
                    <a:ext uri="{9D8B030D-6E8A-4147-A177-3AD203B41FA5}">
                      <a16:colId xmlns:a16="http://schemas.microsoft.com/office/drawing/2014/main" val="3224507551"/>
                    </a:ext>
                  </a:extLst>
                </a:gridCol>
              </a:tblGrid>
              <a:tr h="258561">
                <a:tc>
                  <a:txBody>
                    <a:bodyPr/>
                    <a:lstStyle/>
                    <a:p>
                      <a:r>
                        <a:rPr lang="en-GB" sz="1000">
                          <a:latin typeface="Arial"/>
                          <a:cs typeface="Arial"/>
                        </a:rPr>
                        <a:t>Actions for the next month</a:t>
                      </a:r>
                    </a:p>
                  </a:txBody>
                  <a:tcPr/>
                </a:tc>
                <a:tc>
                  <a:txBody>
                    <a:bodyPr/>
                    <a:lstStyle/>
                    <a:p>
                      <a:r>
                        <a:rPr lang="en-GB" sz="1000">
                          <a:latin typeface="Arial"/>
                          <a:cs typeface="Arial"/>
                        </a:rPr>
                        <a:t>Responsible</a:t>
                      </a:r>
                      <a:r>
                        <a:rPr lang="en-GB" sz="1000" baseline="0">
                          <a:latin typeface="Arial"/>
                          <a:cs typeface="Arial"/>
                        </a:rPr>
                        <a:t> Owner</a:t>
                      </a:r>
                      <a:endParaRPr lang="en-GB" sz="1000">
                        <a:latin typeface="Arial"/>
                        <a:cs typeface="Arial"/>
                      </a:endParaRPr>
                    </a:p>
                  </a:txBody>
                  <a:tcPr/>
                </a:tc>
                <a:tc>
                  <a:txBody>
                    <a:bodyPr/>
                    <a:lstStyle/>
                    <a:p>
                      <a:r>
                        <a:rPr lang="en-GB" sz="1000">
                          <a:latin typeface="Arial"/>
                          <a:cs typeface="Arial"/>
                        </a:rPr>
                        <a:t>Due Date</a:t>
                      </a:r>
                    </a:p>
                  </a:txBody>
                  <a:tcPr/>
                </a:tc>
                <a:extLst>
                  <a:ext uri="{0D108BD9-81ED-4DB2-BD59-A6C34878D82A}">
                    <a16:rowId xmlns:a16="http://schemas.microsoft.com/office/drawing/2014/main" val="3210150886"/>
                  </a:ext>
                </a:extLst>
              </a:tr>
              <a:tr h="361984">
                <a:tc>
                  <a:txBody>
                    <a:bodyPr/>
                    <a:lstStyle/>
                    <a:p>
                      <a:pPr lvl="0">
                        <a:buNone/>
                      </a:pPr>
                      <a:endParaRPr lang="en-GB" sz="1000">
                        <a:latin typeface="Arial"/>
                        <a:cs typeface="Arial"/>
                      </a:endParaRPr>
                    </a:p>
                  </a:txBody>
                  <a:tcPr/>
                </a:tc>
                <a:tc>
                  <a:txBody>
                    <a:bodyPr/>
                    <a:lstStyle/>
                    <a:p>
                      <a:pPr lvl="0">
                        <a:buNone/>
                      </a:pPr>
                      <a:endParaRPr lang="en-GB" sz="1000" baseline="0">
                        <a:latin typeface="Arial"/>
                        <a:cs typeface="Arial"/>
                      </a:endParaRPr>
                    </a:p>
                  </a:txBody>
                  <a:tcPr/>
                </a:tc>
                <a:tc>
                  <a:txBody>
                    <a:bodyPr/>
                    <a:lstStyle/>
                    <a:p>
                      <a:pPr lvl="0">
                        <a:buNone/>
                      </a:pPr>
                      <a:endParaRPr lang="en-GB" sz="1000">
                        <a:latin typeface="Arial"/>
                        <a:cs typeface="Arial"/>
                      </a:endParaRPr>
                    </a:p>
                  </a:txBody>
                  <a:tcPr/>
                </a:tc>
                <a:extLst>
                  <a:ext uri="{0D108BD9-81ED-4DB2-BD59-A6C34878D82A}">
                    <a16:rowId xmlns:a16="http://schemas.microsoft.com/office/drawing/2014/main" val="3089489774"/>
                  </a:ext>
                </a:extLst>
              </a:tr>
              <a:tr h="669471">
                <a:tc>
                  <a:txBody>
                    <a:bodyPr/>
                    <a:lstStyle/>
                    <a:p>
                      <a:pPr lvl="0">
                        <a:buNone/>
                      </a:pPr>
                      <a:r>
                        <a:rPr lang="en-GB" sz="1000">
                          <a:latin typeface="Arial"/>
                          <a:cs typeface="Arial"/>
                        </a:rPr>
                        <a:t>SBAR catering complete &amp; catering completing action plan </a:t>
                      </a:r>
                    </a:p>
                  </a:txBody>
                  <a:tcPr/>
                </a:tc>
                <a:tc>
                  <a:txBody>
                    <a:bodyPr/>
                    <a:lstStyle/>
                    <a:p>
                      <a:pPr lvl="0">
                        <a:buNone/>
                      </a:pPr>
                      <a:r>
                        <a:rPr lang="en-GB" sz="1000" baseline="0">
                          <a:latin typeface="Arial"/>
                          <a:cs typeface="Arial"/>
                        </a:rPr>
                        <a:t>Jayne Whitney &amp; Rob Daniels</a:t>
                      </a:r>
                      <a:endParaRPr lang="en-US"/>
                    </a:p>
                    <a:p>
                      <a:pPr lvl="0">
                        <a:buNone/>
                      </a:pPr>
                      <a:endParaRPr lang="en-US"/>
                    </a:p>
                  </a:txBody>
                  <a:tcPr/>
                </a:tc>
                <a:tc>
                  <a:txBody>
                    <a:bodyPr/>
                    <a:lstStyle/>
                    <a:p>
                      <a:pPr lvl="0">
                        <a:buNone/>
                      </a:pPr>
                      <a:r>
                        <a:rPr lang="en-GB" sz="1000">
                          <a:latin typeface="Arial"/>
                          <a:cs typeface="Arial"/>
                        </a:rPr>
                        <a:t>April 2024 </a:t>
                      </a:r>
                    </a:p>
                  </a:txBody>
                  <a:tcPr/>
                </a:tc>
                <a:extLst>
                  <a:ext uri="{0D108BD9-81ED-4DB2-BD59-A6C34878D82A}">
                    <a16:rowId xmlns:a16="http://schemas.microsoft.com/office/drawing/2014/main" val="503497114"/>
                  </a:ext>
                </a:extLst>
              </a:tr>
              <a:tr h="1344515">
                <a:tc>
                  <a:txBody>
                    <a:bodyPr/>
                    <a:lstStyle/>
                    <a:p>
                      <a:pPr lvl="0" algn="l">
                        <a:lnSpc>
                          <a:spcPct val="100000"/>
                        </a:lnSpc>
                        <a:spcBef>
                          <a:spcPts val="0"/>
                        </a:spcBef>
                        <a:spcAft>
                          <a:spcPts val="0"/>
                        </a:spcAft>
                        <a:buNone/>
                      </a:pPr>
                      <a:r>
                        <a:rPr lang="en-GB" sz="1000" b="0" i="0" u="none" strike="noStrike" noProof="0">
                          <a:solidFill>
                            <a:srgbClr val="000000"/>
                          </a:solidFill>
                          <a:latin typeface="Arial"/>
                        </a:rPr>
                        <a:t>Comms campaign launch of priority March 2024 with a 400 article being published in March.  A screen saver campaign scheduled to being in April 2024. Promoting  "don’t weight to weigh campaign" Article. A week in May will be dedicated  to the QP H &amp; N and a learning symposium.  An action plan following Catering SBAR will be progressed. QI team based training to evolve ideas regarding promoting catering department and QR codes</a:t>
                      </a:r>
                    </a:p>
                  </a:txBody>
                  <a:tcPr/>
                </a:tc>
                <a:tc>
                  <a:txBody>
                    <a:bodyPr/>
                    <a:lstStyle/>
                    <a:p>
                      <a:pPr lvl="0">
                        <a:buNone/>
                      </a:pPr>
                      <a:r>
                        <a:rPr lang="en-GB" sz="1000" baseline="0">
                          <a:latin typeface="Arial"/>
                          <a:cs typeface="Arial"/>
                        </a:rPr>
                        <a:t>Jayne Whitney</a:t>
                      </a:r>
                    </a:p>
                    <a:p>
                      <a:pPr lvl="0">
                        <a:buNone/>
                      </a:pPr>
                      <a:r>
                        <a:rPr lang="en-GB" sz="1000" baseline="0">
                          <a:latin typeface="Arial"/>
                          <a:cs typeface="Arial"/>
                        </a:rPr>
                        <a:t>Susan Bailey</a:t>
                      </a:r>
                    </a:p>
                    <a:p>
                      <a:pPr lvl="0">
                        <a:buNone/>
                      </a:pPr>
                      <a:r>
                        <a:rPr lang="en-GB" sz="1000" baseline="0">
                          <a:latin typeface="Arial"/>
                          <a:cs typeface="Arial"/>
                        </a:rPr>
                        <a:t>Rob Daniels</a:t>
                      </a:r>
                    </a:p>
                    <a:p>
                      <a:pPr lvl="0">
                        <a:buNone/>
                      </a:pPr>
                      <a:r>
                        <a:rPr lang="en-GB" sz="1000" baseline="0">
                          <a:latin typeface="Arial"/>
                          <a:cs typeface="Arial"/>
                        </a:rPr>
                        <a:t>Catherine </a:t>
                      </a:r>
                    </a:p>
                    <a:p>
                      <a:pPr lvl="0">
                        <a:buNone/>
                      </a:pPr>
                      <a:r>
                        <a:rPr lang="en-GB" sz="1000" baseline="0">
                          <a:latin typeface="Arial"/>
                          <a:cs typeface="Arial"/>
                        </a:rPr>
                        <a:t>Craig </a:t>
                      </a:r>
                    </a:p>
                  </a:txBody>
                  <a:tcPr/>
                </a:tc>
                <a:tc>
                  <a:txBody>
                    <a:bodyPr/>
                    <a:lstStyle/>
                    <a:p>
                      <a:pPr lvl="0" algn="l">
                        <a:lnSpc>
                          <a:spcPct val="100000"/>
                        </a:lnSpc>
                        <a:spcBef>
                          <a:spcPts val="0"/>
                        </a:spcBef>
                        <a:spcAft>
                          <a:spcPts val="0"/>
                        </a:spcAft>
                        <a:buNone/>
                      </a:pPr>
                      <a:r>
                        <a:rPr lang="en-GB" sz="1000" b="0" i="0" u="none" strike="noStrike" noProof="0">
                          <a:solidFill>
                            <a:srgbClr val="000000"/>
                          </a:solidFill>
                          <a:latin typeface="Arial"/>
                        </a:rPr>
                        <a:t>March – May 2024</a:t>
                      </a:r>
                    </a:p>
                    <a:p>
                      <a:pPr marL="0" marR="0" lvl="0" indent="0" algn="l">
                        <a:lnSpc>
                          <a:spcPct val="100000"/>
                        </a:lnSpc>
                        <a:spcBef>
                          <a:spcPts val="0"/>
                        </a:spcBef>
                        <a:spcAft>
                          <a:spcPts val="0"/>
                        </a:spcAft>
                        <a:buClrTx/>
                        <a:buSzTx/>
                        <a:buFontTx/>
                        <a:buNone/>
                      </a:pPr>
                      <a:endParaRPr lang="en-GB" sz="1000">
                        <a:latin typeface="+mn-lt"/>
                        <a:cs typeface="Arial"/>
                      </a:endParaRPr>
                    </a:p>
                    <a:p>
                      <a:pPr lvl="0">
                        <a:buNone/>
                      </a:pPr>
                      <a:endParaRPr lang="en-GB" sz="1000">
                        <a:latin typeface="Arial"/>
                        <a:cs typeface="Arial"/>
                      </a:endParaRPr>
                    </a:p>
                  </a:txBody>
                  <a:tcPr/>
                </a:tc>
                <a:extLst>
                  <a:ext uri="{0D108BD9-81ED-4DB2-BD59-A6C34878D82A}">
                    <a16:rowId xmlns:a16="http://schemas.microsoft.com/office/drawing/2014/main" val="4159380428"/>
                  </a:ext>
                </a:extLst>
              </a:tr>
              <a:tr h="413697">
                <a:tc>
                  <a:txBody>
                    <a:bodyPr/>
                    <a:lstStyle/>
                    <a:p>
                      <a:pPr lvl="0" algn="l">
                        <a:lnSpc>
                          <a:spcPct val="100000"/>
                        </a:lnSpc>
                        <a:spcBef>
                          <a:spcPts val="0"/>
                        </a:spcBef>
                        <a:spcAft>
                          <a:spcPts val="0"/>
                        </a:spcAft>
                        <a:buNone/>
                      </a:pPr>
                      <a:r>
                        <a:rPr lang="en-GB" sz="1000" b="0" i="0" u="none" strike="noStrike" noProof="0">
                          <a:solidFill>
                            <a:srgbClr val="000000"/>
                          </a:solidFill>
                          <a:latin typeface="Arial"/>
                        </a:rPr>
                        <a:t>GMO &amp; 100 day plan template complete – to be agreed by N &amp; H steering committee and % agreed </a:t>
                      </a:r>
                      <a:endParaRPr lang="en-US"/>
                    </a:p>
                  </a:txBody>
                  <a:tcPr/>
                </a:tc>
                <a:tc>
                  <a:txBody>
                    <a:bodyPr/>
                    <a:lstStyle/>
                    <a:p>
                      <a:pPr lvl="0">
                        <a:buNone/>
                      </a:pPr>
                      <a:r>
                        <a:rPr lang="en-GB" sz="1000" baseline="0">
                          <a:latin typeface="Arial"/>
                          <a:cs typeface="Arial"/>
                        </a:rPr>
                        <a:t>Jayne Whitney &amp; Sheena Morgan</a:t>
                      </a:r>
                    </a:p>
                  </a:txBody>
                  <a:tcPr/>
                </a:tc>
                <a:tc>
                  <a:txBody>
                    <a:bodyPr/>
                    <a:lstStyle/>
                    <a:p>
                      <a:pPr marL="0" marR="0" lvl="0" indent="0" algn="l" rtl="0">
                        <a:lnSpc>
                          <a:spcPct val="100000"/>
                        </a:lnSpc>
                        <a:spcBef>
                          <a:spcPts val="0"/>
                        </a:spcBef>
                        <a:spcAft>
                          <a:spcPts val="0"/>
                        </a:spcAft>
                        <a:buClrTx/>
                        <a:buSzTx/>
                        <a:buFontTx/>
                        <a:buNone/>
                      </a:pPr>
                      <a:r>
                        <a:rPr lang="en-GB" sz="1000">
                          <a:latin typeface="Arial"/>
                          <a:cs typeface="Arial"/>
                        </a:rPr>
                        <a:t>March 2024 </a:t>
                      </a:r>
                    </a:p>
                  </a:txBody>
                  <a:tcPr/>
                </a:tc>
                <a:extLst>
                  <a:ext uri="{0D108BD9-81ED-4DB2-BD59-A6C34878D82A}">
                    <a16:rowId xmlns:a16="http://schemas.microsoft.com/office/drawing/2014/main" val="3535384573"/>
                  </a:ext>
                </a:extLst>
              </a:tr>
              <a:tr h="879105">
                <a:tc>
                  <a:txBody>
                    <a:bodyPr/>
                    <a:lstStyle/>
                    <a:p>
                      <a:pPr lvl="0" algn="l">
                        <a:lnSpc>
                          <a:spcPct val="100000"/>
                        </a:lnSpc>
                        <a:spcBef>
                          <a:spcPts val="0"/>
                        </a:spcBef>
                        <a:spcAft>
                          <a:spcPts val="0"/>
                        </a:spcAft>
                        <a:buNone/>
                      </a:pPr>
                      <a:r>
                        <a:rPr lang="en-GB" sz="1000" b="0" i="0" u="none" strike="noStrike" baseline="0" noProof="0">
                          <a:solidFill>
                            <a:srgbClr val="000000"/>
                          </a:solidFill>
                          <a:latin typeface="Arial"/>
                        </a:rPr>
                        <a:t>Scope data on weights for Ward W and progress QI project for pat slide and hydration jugs.  Seek data from dieticians  on previous weight audits and continue to source baseline data over 3 main sites. </a:t>
                      </a:r>
                    </a:p>
                    <a:p>
                      <a:pPr lvl="0" algn="l">
                        <a:lnSpc>
                          <a:spcPct val="100000"/>
                        </a:lnSpc>
                        <a:spcBef>
                          <a:spcPts val="0"/>
                        </a:spcBef>
                        <a:spcAft>
                          <a:spcPts val="0"/>
                        </a:spcAft>
                        <a:buNone/>
                      </a:pPr>
                      <a:endParaRPr lang="en-GB" sz="1000" b="0" i="0" u="none" strike="noStrike" baseline="0" noProof="0">
                        <a:solidFill>
                          <a:srgbClr val="000000"/>
                        </a:solidFill>
                        <a:latin typeface="Arial"/>
                      </a:endParaRPr>
                    </a:p>
                  </a:txBody>
                  <a:tcPr/>
                </a:tc>
                <a:tc>
                  <a:txBody>
                    <a:bodyPr/>
                    <a:lstStyle/>
                    <a:p>
                      <a:pPr lvl="0">
                        <a:buNone/>
                      </a:pPr>
                      <a:r>
                        <a:rPr lang="en-GB" sz="1000">
                          <a:latin typeface="Arial"/>
                          <a:cs typeface="Arial"/>
                        </a:rPr>
                        <a:t>Jayne Whitney/Louise Samantha Scott/Lee McQuaid </a:t>
                      </a:r>
                    </a:p>
                  </a:txBody>
                  <a:tcPr/>
                </a:tc>
                <a:tc>
                  <a:txBody>
                    <a:bodyPr/>
                    <a:lstStyle/>
                    <a:p>
                      <a:pPr marL="0" marR="0" lvl="0" indent="0" algn="l" rtl="0">
                        <a:lnSpc>
                          <a:spcPct val="100000"/>
                        </a:lnSpc>
                        <a:spcBef>
                          <a:spcPts val="0"/>
                        </a:spcBef>
                        <a:spcAft>
                          <a:spcPts val="0"/>
                        </a:spcAft>
                        <a:buClrTx/>
                        <a:buSzTx/>
                        <a:buFontTx/>
                        <a:buNone/>
                      </a:pPr>
                      <a:r>
                        <a:rPr lang="en-GB" sz="1000">
                          <a:latin typeface="+mn-lt"/>
                          <a:cs typeface="Arial"/>
                        </a:rPr>
                        <a:t>March 2024 and ongoing </a:t>
                      </a:r>
                    </a:p>
                  </a:txBody>
                  <a:tcPr/>
                </a:tc>
                <a:extLst>
                  <a:ext uri="{0D108BD9-81ED-4DB2-BD59-A6C34878D82A}">
                    <a16:rowId xmlns:a16="http://schemas.microsoft.com/office/drawing/2014/main" val="221750474"/>
                  </a:ext>
                </a:extLst>
              </a:tr>
            </a:tbl>
          </a:graphicData>
        </a:graphic>
      </p:graphicFrame>
      <p:sp>
        <p:nvSpPr>
          <p:cNvPr id="21" name="TextBox 20"/>
          <p:cNvSpPr txBox="1"/>
          <p:nvPr/>
        </p:nvSpPr>
        <p:spPr>
          <a:xfrm>
            <a:off x="71683" y="663122"/>
            <a:ext cx="10220398" cy="252000"/>
          </a:xfrm>
          <a:prstGeom prst="rect">
            <a:avLst/>
          </a:prstGeom>
          <a:noFill/>
          <a:ln>
            <a:solidFill>
              <a:schemeClr val="accent5">
                <a:lumMod val="50000"/>
              </a:schemeClr>
            </a:solidFill>
          </a:ln>
        </p:spPr>
        <p:txBody>
          <a:bodyPr wrap="square" lIns="91440" tIns="45720" rIns="91440" bIns="45720" rtlCol="0" anchor="t">
            <a:noAutofit/>
          </a:bodyPr>
          <a:lstStyle/>
          <a:p>
            <a:r>
              <a:rPr lang="en-GB" sz="1000" b="1">
                <a:latin typeface="Arial"/>
                <a:cs typeface="Arial"/>
              </a:rPr>
              <a:t>Project Team: Project Team: </a:t>
            </a:r>
            <a:r>
              <a:rPr lang="en-GB" sz="1000">
                <a:latin typeface="Arial"/>
                <a:cs typeface="Arial"/>
              </a:rPr>
              <a:t>Senior Responsible Owner – TBC , Project Manager – Jayne Whitney, QI data lead – Samantha Scott, QI Lead Sheena Morgan </a:t>
            </a:r>
            <a:endParaRPr lang="en-GB" sz="1000">
              <a:solidFill>
                <a:srgbClr val="FF0000"/>
              </a:solidFill>
              <a:latin typeface="Arial"/>
              <a:cs typeface="Arial"/>
            </a:endParaRPr>
          </a:p>
        </p:txBody>
      </p:sp>
      <p:sp>
        <p:nvSpPr>
          <p:cNvPr id="28" name="TextBox 27"/>
          <p:cNvSpPr txBox="1"/>
          <p:nvPr/>
        </p:nvSpPr>
        <p:spPr>
          <a:xfrm>
            <a:off x="10370557" y="659458"/>
            <a:ext cx="1724244" cy="255664"/>
          </a:xfrm>
          <a:prstGeom prst="rect">
            <a:avLst/>
          </a:prstGeom>
          <a:noFill/>
          <a:ln>
            <a:solidFill>
              <a:schemeClr val="tx1"/>
            </a:solidFill>
          </a:ln>
        </p:spPr>
        <p:txBody>
          <a:bodyPr wrap="square" lIns="91440" tIns="45720" rIns="91440" bIns="45720" rtlCol="0" anchor="t">
            <a:noAutofit/>
          </a:bodyPr>
          <a:lstStyle/>
          <a:p>
            <a:r>
              <a:rPr lang="en-GB" sz="1000" b="1">
                <a:latin typeface="Arial"/>
                <a:cs typeface="Arial"/>
              </a:rPr>
              <a:t>Month – February 2024</a:t>
            </a:r>
            <a:endParaRPr lang="en-GB" sz="100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26098134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0534650" y="85964"/>
            <a:ext cx="1475232" cy="369332"/>
          </a:xfrm>
          <a:prstGeom prst="rect">
            <a:avLst/>
          </a:prstGeom>
          <a:noFill/>
        </p:spPr>
        <p:txBody>
          <a:bodyPr wrap="square" rtlCol="0">
            <a:spAutoFit/>
          </a:bodyPr>
          <a:lstStyle/>
          <a:p>
            <a:pPr algn="r"/>
            <a:r>
              <a:rPr lang="en-GB">
                <a:solidFill>
                  <a:schemeClr val="bg1"/>
                </a:solidFill>
              </a:rPr>
              <a:t>Page 1</a:t>
            </a:r>
          </a:p>
        </p:txBody>
      </p:sp>
      <p:sp>
        <p:nvSpPr>
          <p:cNvPr id="19" name="Title 1"/>
          <p:cNvSpPr txBox="1">
            <a:spLocks/>
          </p:cNvSpPr>
          <p:nvPr/>
        </p:nvSpPr>
        <p:spPr>
          <a:xfrm>
            <a:off x="0" y="-9034"/>
            <a:ext cx="12192000" cy="635738"/>
          </a:xfrm>
          <a:prstGeom prst="rect">
            <a:avLst/>
          </a:prstGeom>
        </p:spPr>
        <p:style>
          <a:lnRef idx="1">
            <a:schemeClr val="accent1"/>
          </a:lnRef>
          <a:fillRef idx="2">
            <a:schemeClr val="accent1"/>
          </a:fillRef>
          <a:effectRef idx="1">
            <a:schemeClr val="accent1"/>
          </a:effectRef>
          <a:fontRef idx="minor">
            <a:schemeClr val="dk1"/>
          </a:fontRef>
        </p:style>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1500" b="1">
                <a:latin typeface="Arial" panose="020B0604020202020204" pitchFamily="34" charset="0"/>
                <a:cs typeface="Arial" panose="020B0604020202020204" pitchFamily="34" charset="0"/>
              </a:rPr>
              <a:t>Quality Priority – End of Life Care (EOLC) </a:t>
            </a:r>
          </a:p>
          <a:p>
            <a:r>
              <a:rPr lang="en-GB" sz="1500" b="1">
                <a:latin typeface="Arial" panose="020B0604020202020204" pitchFamily="34" charset="0"/>
                <a:cs typeface="Arial" panose="020B0604020202020204" pitchFamily="34" charset="0"/>
              </a:rPr>
              <a:t>Goal - </a:t>
            </a:r>
            <a:r>
              <a:rPr lang="en-GB" sz="1500">
                <a:latin typeface="Arial" panose="020B0604020202020204" pitchFamily="34" charset="0"/>
                <a:cs typeface="Arial" panose="020B0604020202020204" pitchFamily="34" charset="0"/>
              </a:rPr>
              <a:t>Increase proportion of Swansea Bay residents receiving the right care at the right place at the right time in the last year, months, weeks, days of life </a:t>
            </a:r>
          </a:p>
        </p:txBody>
      </p:sp>
      <p:sp>
        <p:nvSpPr>
          <p:cNvPr id="24" name="TextBox 23"/>
          <p:cNvSpPr txBox="1">
            <a:spLocks noChangeAspect="1"/>
          </p:cNvSpPr>
          <p:nvPr/>
        </p:nvSpPr>
        <p:spPr>
          <a:xfrm>
            <a:off x="71683" y="942928"/>
            <a:ext cx="5953197" cy="1845444"/>
          </a:xfrm>
          <a:prstGeom prst="rect">
            <a:avLst/>
          </a:prstGeom>
          <a:noFill/>
          <a:ln>
            <a:solidFill>
              <a:schemeClr val="accent5">
                <a:lumMod val="50000"/>
              </a:schemeClr>
            </a:solidFill>
          </a:ln>
        </p:spPr>
        <p:txBody>
          <a:bodyPr wrap="square" lIns="91440" tIns="45720" rIns="91440" bIns="45720" rtlCol="0" anchor="t">
            <a:noAutofit/>
          </a:bodyPr>
          <a:lstStyle/>
          <a:p>
            <a:r>
              <a:rPr lang="en-GB" sz="1000" b="1">
                <a:latin typeface="Arial" panose="020B0604020202020204" pitchFamily="34" charset="0"/>
                <a:cs typeface="Arial" panose="020B0604020202020204" pitchFamily="34" charset="0"/>
              </a:rPr>
              <a:t>Methods </a:t>
            </a:r>
          </a:p>
          <a:p>
            <a:pPr marL="171450" indent="-171450">
              <a:buFont typeface="Arial" panose="020B0604020202020204" pitchFamily="34" charset="0"/>
              <a:buChar char="•"/>
            </a:pPr>
            <a:r>
              <a:rPr lang="en-GB" sz="1000">
                <a:latin typeface="Arial" panose="020B0604020202020204" pitchFamily="34" charset="0"/>
                <a:cs typeface="Arial" panose="020B0604020202020204" pitchFamily="34" charset="0"/>
              </a:rPr>
              <a:t>Increased correct identification of people who may be in the last year of life </a:t>
            </a:r>
          </a:p>
          <a:p>
            <a:pPr marL="171450" indent="-171450">
              <a:buFont typeface="Arial" panose="020B0604020202020204" pitchFamily="34" charset="0"/>
              <a:buChar char="•"/>
            </a:pPr>
            <a:r>
              <a:rPr lang="en-GB" sz="1000">
                <a:latin typeface="Arial" panose="020B0604020202020204" pitchFamily="34" charset="0"/>
                <a:cs typeface="Arial" panose="020B0604020202020204" pitchFamily="34" charset="0"/>
              </a:rPr>
              <a:t>Increase Advance &amp; Future Care Planning (A&amp;FCP) across all care settings </a:t>
            </a:r>
          </a:p>
          <a:p>
            <a:pPr marL="171450" indent="-171450">
              <a:buFont typeface="Arial" panose="020B0604020202020204" pitchFamily="34" charset="0"/>
              <a:buChar char="•"/>
            </a:pPr>
            <a:r>
              <a:rPr lang="en-GB" sz="1000">
                <a:latin typeface="Arial" panose="020B0604020202020204" pitchFamily="34" charset="0"/>
                <a:cs typeface="Arial" panose="020B0604020202020204" pitchFamily="34" charset="0"/>
              </a:rPr>
              <a:t>Increased correct identification of people who may be in the last days of life  </a:t>
            </a:r>
          </a:p>
          <a:p>
            <a:pPr marL="171450" indent="-171450">
              <a:buFont typeface="Arial" panose="020B0604020202020204" pitchFamily="34" charset="0"/>
              <a:buChar char="•"/>
            </a:pPr>
            <a:r>
              <a:rPr lang="en-GB" sz="1000">
                <a:latin typeface="Arial" panose="020B0604020202020204" pitchFamily="34" charset="0"/>
                <a:cs typeface="Arial" panose="020B0604020202020204" pitchFamily="34" charset="0"/>
              </a:rPr>
              <a:t>Increase the number of staff given education and training to support high quality EOLC </a:t>
            </a:r>
          </a:p>
          <a:p>
            <a:pPr marL="171450" indent="-171450">
              <a:buFont typeface="Arial" panose="020B0604020202020204" pitchFamily="34" charset="0"/>
              <a:buChar char="•"/>
            </a:pPr>
            <a:r>
              <a:rPr lang="en-GB" sz="1000">
                <a:latin typeface="Arial" panose="020B0604020202020204" pitchFamily="34" charset="0"/>
                <a:cs typeface="Arial" panose="020B0604020202020204" pitchFamily="34" charset="0"/>
              </a:rPr>
              <a:t>Identify and produce systems that support sharing of A&amp;FCP across all care settings </a:t>
            </a:r>
          </a:p>
          <a:p>
            <a:pPr marL="171450" indent="-171450">
              <a:buFont typeface="Arial" panose="020B0604020202020204" pitchFamily="34" charset="0"/>
              <a:buChar char="•"/>
            </a:pPr>
            <a:endParaRPr lang="en-GB" sz="1000" b="1">
              <a:latin typeface="Arial" panose="020B0604020202020204" pitchFamily="34" charset="0"/>
              <a:cs typeface="Arial" panose="020B0604020202020204" pitchFamily="34" charset="0"/>
            </a:endParaRPr>
          </a:p>
          <a:p>
            <a:r>
              <a:rPr lang="en-GB" sz="1000" b="1">
                <a:latin typeface="Arial" panose="020B0604020202020204" pitchFamily="34" charset="0"/>
                <a:cs typeface="Arial" panose="020B0604020202020204" pitchFamily="34" charset="0"/>
              </a:rPr>
              <a:t>Other critical success factors</a:t>
            </a:r>
          </a:p>
          <a:p>
            <a:pPr marL="171450" indent="-171450">
              <a:buFont typeface="Arial" panose="020B0604020202020204" pitchFamily="34" charset="0"/>
              <a:buChar char="•"/>
            </a:pPr>
            <a:r>
              <a:rPr lang="en-GB" sz="1000">
                <a:latin typeface="Arial"/>
                <a:cs typeface="Arial"/>
              </a:rPr>
              <a:t>Medical engagement with EOLC throughout service groups, demonstrated through medical EOLC champions within each service</a:t>
            </a:r>
          </a:p>
          <a:p>
            <a:pPr marL="171450" indent="-171450">
              <a:buFont typeface="Arial" panose="020B0604020202020204" pitchFamily="34" charset="0"/>
              <a:buChar char="•"/>
            </a:pPr>
            <a:r>
              <a:rPr lang="en-GB" sz="1000">
                <a:latin typeface="Arial"/>
                <a:cs typeface="Arial"/>
              </a:rPr>
              <a:t>All Service Groups to participate in completing the Health Board End of Life Care audit.</a:t>
            </a:r>
            <a:endParaRPr lang="en-GB" sz="1000">
              <a:latin typeface="Arial" panose="020B0604020202020204" pitchFamily="34" charset="0"/>
              <a:cs typeface="Arial" panose="020B0604020202020204" pitchFamily="34" charset="0"/>
            </a:endParaRPr>
          </a:p>
          <a:p>
            <a:pPr marL="171450" indent="-171450">
              <a:buFont typeface="Arial" panose="020B0604020202020204" pitchFamily="34" charset="0"/>
              <a:buChar char="•"/>
            </a:pPr>
            <a:endParaRPr lang="en-GB" sz="1000">
              <a:latin typeface="Arial" panose="020B0604020202020204" pitchFamily="34" charset="0"/>
              <a:cs typeface="Arial" panose="020B0604020202020204" pitchFamily="34" charset="0"/>
            </a:endParaRPr>
          </a:p>
        </p:txBody>
      </p:sp>
      <p:sp>
        <p:nvSpPr>
          <p:cNvPr id="26" name="TextBox 25"/>
          <p:cNvSpPr txBox="1"/>
          <p:nvPr/>
        </p:nvSpPr>
        <p:spPr>
          <a:xfrm>
            <a:off x="6135925" y="2728886"/>
            <a:ext cx="5958876" cy="2203960"/>
          </a:xfrm>
          <a:prstGeom prst="rect">
            <a:avLst/>
          </a:prstGeom>
          <a:noFill/>
          <a:ln>
            <a:solidFill>
              <a:schemeClr val="accent5">
                <a:lumMod val="50000"/>
              </a:schemeClr>
            </a:solidFill>
          </a:ln>
        </p:spPr>
        <p:txBody>
          <a:bodyPr wrap="square" lIns="91440" tIns="45720" rIns="91440" bIns="45720" rtlCol="0" anchor="t">
            <a:noAutofit/>
          </a:bodyPr>
          <a:lstStyle/>
          <a:p>
            <a:pPr algn="just"/>
            <a:r>
              <a:rPr lang="en-GB" sz="1000" b="1">
                <a:latin typeface="Arial"/>
                <a:cs typeface="Arial"/>
              </a:rPr>
              <a:t>Progress in the last month</a:t>
            </a:r>
          </a:p>
          <a:p>
            <a:pPr marL="171450" indent="-171450" algn="just">
              <a:buFont typeface="Arial" panose="020B0604020202020204" pitchFamily="34" charset="0"/>
              <a:buChar char="•"/>
            </a:pPr>
            <a:r>
              <a:rPr lang="en-GB" sz="1000">
                <a:latin typeface="Arial"/>
                <a:cs typeface="Arial"/>
              </a:rPr>
              <a:t>Digital planning meetings have restarted with discussions for GMOs 2024-25</a:t>
            </a:r>
          </a:p>
          <a:p>
            <a:pPr marL="171450" indent="-171450" algn="just">
              <a:buFont typeface="Arial" panose="020B0604020202020204" pitchFamily="34" charset="0"/>
              <a:buChar char="•"/>
            </a:pPr>
            <a:r>
              <a:rPr lang="en-GB" sz="1000">
                <a:latin typeface="Arial"/>
                <a:cs typeface="Arial"/>
              </a:rPr>
              <a:t>Digital intelligence discussions ongoing, progress has been made with some measures now included on the Dashboard</a:t>
            </a:r>
          </a:p>
          <a:p>
            <a:pPr marL="171450" indent="-171450" algn="just">
              <a:buFont typeface="Arial" panose="020B0604020202020204" pitchFamily="34" charset="0"/>
              <a:buChar char="•"/>
            </a:pPr>
            <a:r>
              <a:rPr lang="en-GB" sz="1000">
                <a:latin typeface="Arial"/>
                <a:cs typeface="Arial"/>
              </a:rPr>
              <a:t>Recent bespoke training has taken place across Morriston, NPT&amp;S and P,C&amp;T service groups. GP training took place in Feb.</a:t>
            </a:r>
          </a:p>
          <a:p>
            <a:pPr marL="171450" indent="-171450" algn="just">
              <a:buFont typeface="Arial" panose="020B0604020202020204" pitchFamily="34" charset="0"/>
              <a:buChar char="•"/>
            </a:pPr>
            <a:r>
              <a:rPr lang="en-GB" sz="1000">
                <a:latin typeface="Arial"/>
                <a:cs typeface="Arial"/>
              </a:rPr>
              <a:t>A&amp;FCP notifications in WCP are increasing – Information now available by user, data to be reviewed</a:t>
            </a:r>
          </a:p>
          <a:p>
            <a:pPr marL="171450" indent="-171450" algn="just">
              <a:buFont typeface="Arial" panose="020B0604020202020204" pitchFamily="34" charset="0"/>
              <a:buChar char="•"/>
            </a:pPr>
            <a:r>
              <a:rPr lang="en-GB" sz="1000">
                <a:latin typeface="Arial"/>
                <a:cs typeface="Arial"/>
              </a:rPr>
              <a:t>Treatment escalation plans to be tested in the coming weeks in Morriston wards D, E &amp; F and NPT Ward D</a:t>
            </a:r>
          </a:p>
          <a:p>
            <a:pPr marL="171450" indent="-171450" algn="just">
              <a:buFont typeface="Arial" panose="020B0604020202020204" pitchFamily="34" charset="0"/>
              <a:buChar char="•"/>
            </a:pPr>
            <a:r>
              <a:rPr lang="en-GB" sz="1000">
                <a:latin typeface="Arial"/>
                <a:cs typeface="Arial"/>
              </a:rPr>
              <a:t>Care decision guidance encouraged through education sessions, new national version to be released soon, will be taken to NMC and LMC.</a:t>
            </a:r>
            <a:endParaRPr lang="en-GB" sz="1000">
              <a:latin typeface="Arial" panose="020B0604020202020204" pitchFamily="34" charset="0"/>
              <a:cs typeface="Arial" panose="020B0604020202020204" pitchFamily="34" charset="0"/>
            </a:endParaRPr>
          </a:p>
          <a:p>
            <a:pPr marL="171450" indent="-171450" algn="just">
              <a:buFont typeface="Arial" panose="020B0604020202020204" pitchFamily="34" charset="0"/>
              <a:buChar char="•"/>
            </a:pPr>
            <a:r>
              <a:rPr lang="en-GB" sz="1000">
                <a:latin typeface="Arial"/>
                <a:cs typeface="Arial"/>
              </a:rPr>
              <a:t>EOLC Delivery group has agreed to continue in the months in between the Palliative &amp; End of Life Care Steering Group </a:t>
            </a:r>
            <a:endParaRPr lang="en-GB" sz="1000">
              <a:latin typeface="Arial" panose="020B0604020202020204" pitchFamily="34" charset="0"/>
              <a:cs typeface="Arial" panose="020B0604020202020204" pitchFamily="34" charset="0"/>
            </a:endParaRPr>
          </a:p>
          <a:p>
            <a:pPr marL="171450" indent="-171450" algn="just">
              <a:buFont typeface="Arial" panose="020B0604020202020204" pitchFamily="34" charset="0"/>
              <a:buChar char="•"/>
            </a:pPr>
            <a:endParaRPr lang="en-GB" sz="1000">
              <a:latin typeface="Arial" panose="020B0604020202020204" pitchFamily="34" charset="0"/>
              <a:cs typeface="Arial" panose="020B0604020202020204" pitchFamily="34" charset="0"/>
            </a:endParaRPr>
          </a:p>
        </p:txBody>
      </p:sp>
      <p:sp>
        <p:nvSpPr>
          <p:cNvPr id="2" name="AutoShape 2" descr="https://nhswales365.sharepoint.com/sites/SBU_QualitySafetyAndImprovement/_api/siteiconmanager/getsitelogo?type=%271%27&amp;hash=638149155630763349"/>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6" name="AutoShape 2" descr="data:image/png;base64,iVBORw0KGgoAAAANSUhEUgAAA6gAAAIzCAMAAAA6ScQuAAAAAXNSR0IArs4c6QAAAARnQU1BAACxjwv8YQUAAAJJUExURZ+fn+zs7O19MXl5efX5/AYGBqCgoC0tLXp6er3L2HWr3F+d1e7u7uDs93t7e8jIyGCe1vraxaKiosvf8tHV2MnJyXOn1qOjo8rKyvHx8bfT7H5+foex1wsLC/Ly8vSqeDIyMn9/f5q611lZWdnZ2TMzM83NzaPH6K3D11paWqenp/X19YKCgsHN2I+74lxcXKmpqWOf1vr8/umFQtDQ0Hqu3V1dXff39+Xv+NXX2Xep1hEREaurq2Wh2Pj4+PWyhe+NS+2mdtnZ2aysrPn5+f738tHj89qARtPT04uz12BgYDo6OoeHh7zW7tTU1J6812FhYa6urvv7+4iIiLHF2GJiYq+vr/z8/NbW1qjK6bCwsGag1YqKitfX18XP2GRkZLGxsYuLi5S+5Hqq1rKysv///z8/P4yMjNnZ2X+x3mZmZrOzs+ry+u+JREBAQI2NjbS0tGqk2dvb24+112hoaNbm9I+Pj6K+17a2tsHZ70RERN7e3rbI2PKeZR4eHmtra7i4uJKSkt/f363N6snR2WxsbGuj1fCRUZOTk+Dg4G1tbbq6un6s1kdHR5nB5bu7u5WVleLi4oS04JK21+Pj46W/1729vfD2+5eXl+Tk5HFxcdnZ2XCo2piYmNvp9vzr33Jycr+/v1ub1UxMTObm5sbc8LrK2HNzcwAAAE1NTefn58HBwW+l1pubm7LQ687U2SgoKMLCwpycnOnp6XZ2dsPDw4Ov1lBQUJ2dnerq6vSuf57E5pa419ra2uvr6/3z7MXFxanB14m34QXxt5UAAAC+dFJOU////////////////////////////////////////////////8f//////////////////////////////////////9//////////////////////////////////////////////////////////////////////////////////////////////////////////////////////h////////////////////////////////////////////58MW6XvAAAACXBIWXMAABcRAAAXEQHKJvM/AABr6UlEQVR4Xu29i59d13XfJwdgLcNiipSyxiTt1tbURasHJkKJCDQJRW0nbE2belnJmHVGyECBCkiwaMBEFFSyHoVGaV2FliDbsFOQ4YxDCXFtSMqIlhyqDsS/rGv91lp7r31e99y599yZc2d9Px9gztl3n/1cv73X3ufce97y/1wOguCQ8/+9RQ+CIDjEkFAvBUFwqAmhBsEICKEGwQgIoQbBCAihBsEICKEGwQgIoQbBCAihBsEICKEGwQgIoQbBCAihBsEICKEGwQgIoQbBCAihBsEICKEGwQgIoQbBCAihBsEICKEGwQgIoQbBCAihBsEICKEGwQgIoQbBCAihBsEIWBahPvHW1dVjH9CTJWVz9dlH9XD8TFeZBXXvxtbq03p42BiNUDdXX+joqM3V1bW3rl3XsyXl6Ap1Ud0bQt0XP/We1dUfaO+sb3f1EzXwC3oo/NRbLlDffuPn9XRYnlgF33n5bzRgEjt6wT/rvmDjLY//rh6CmYWqBV17z883jXnV7ObLLJWpdu9Oml1rHT+BCXUMoe6HvQurX3l5VfW50tmC69urD/QQbJJMYZILmWNVd/2zyxcUpa5CDVC4ezMLNeW7uvZ9DXJUs5svs1Sm2r37F+qEOoZQ98MK986OdMRmtw3tXSg0Qh37gz+6dOltf/jigoSKwj3R29Dlgg26oNNY17dW/74egj623RlHC/oX76JxrK7Uanb7p6kQ+6mMUeneGYRqpWjJPYS6Dza2uHf2LnCfdDu+tZ7cWdBUqpjd9M7WLqCl1zR2MS+h0spge9AWmrmgFeYnVCOEOj/Wt7kt5f9ux7dBqP2NYA6Y3ZBf1enKJuwCmvkPRqhc1H0ZeD9CqPNnFDNqk+P7od+gpZbs39jSK6nET23WyakPpI82/kSuR7r02YMN9ge/QQ4zn//hW+kzdQ6R0XtkW6q4KlEVqouVhozCompCLfJImacib/whle09f5Ssy0Uvi24twckXlRCygdPQR81Slk6zK1MkkJulmnDtnwuKEjYXIsXpqIzDJV/rXlcPFBz48hTZrl2XHK25qBRFCSuGIIU8fBz2NeomdUR1QCU23iJNje2Yzce5Wx5//L/RD1kxa9bzJoa0jbDCXUuhq2uPU//9gK2F+uejdMzJcUZ0uvodSpKv4+O1x+kTPimvSpjdqN37WGmSTQeMXUCuLwcWebjM6RBFX38Pyrb6uKRfje6K/gRnSy3xcpFOwgkVWZel0+zKFGHVqM0qp2oU7W9XqlCbC2FxuiqT6O5eVw+6HEKtlSdnu/afa46cg5TClbBmCEU5DhGHWKhkS195mTRKrSfm5FhZXeUx8EO6HVP3jajl/y85XpFeZXvjONQzlNr6v/lnHEgGqt23ukYBT4hDSOZGk8nGu/gjzDy4sVG7KqF2Y8E+FqUsNlV443IBD/SwsiIPl7mZDX1Ok8OHyN6QRhG9UnSRih6kShhOqA2l0+wqKVJEnpm+78vPZfDtbwW13JsKYXG6KpOY2L1WD0pVm9BfUGaL2uiq3EqRSlgzBHx8CDnEQkVv/uCPqFvQFx7ThB3U5lyyMroWs+qm9ZCMqamLAKZX/lCuFzm5DFPCElEpTjj+6uOP86hcdjJiSe4VCzDXC8ZVycNlrhdZZemUS1dGrxQ9V6+h1SgsCZXGK0q0KJ1mV0lRr6FQp6RK++uVKfemQmiczsoYleRzLCW1H8PXVS4os5Vr5RMraWkFhOSfKnL4OMxCFfYuUJt+iByZ99AoqeT5SebLak9Sk0OqLAQxyfXttZcRtbAINcPUP2K49L85zsm0i551Bs9ku4HwDMSS3CsFtAvkfkWZh8tci5UqK2Uoo1eKrnHk3NJJuHJbq7jSaVKVFPUaCnVCrbS/uwThTYXQOJ2VMSZ1b02olQvq2eKAYtppkR0jBUmxDx+HXqjUdg+45b/yG65t1Z0lpIvqQiV4QuZe1L479gQbHpmmGNzGh/4K02DRP8lidTama3myRETk7q9KqLW97cuSXxlLiuokQuBs4106BZd5uMy1WKmyYl216L7o2QJdOglXCp2DfOk0qUqKFJFd3/LWU6X90yWae1MhNE5nZYxK8la3RK4HpZq6GFh5KtkSiGOnqYQUo8kQDh+HXqjsxsgGsLtHk6fFDqFys3MwZga6GNOH9RAmXKboH00H24S8sqHLEsfouuKqRLIbGul5FChiIck0PAh6gRp/JY+cuRarbtsGRa8WPVtgTifhhKr7WL50mlQ1RcoPuy0SKFTaP12iuTcVok9ljEnd2yDU8oJatviELrLTXMJmQzh8HHahwvFd3+ZW5A1gZdKQq4g1skDxxARfpV1Kn3xDtv6L/snp6HScM2LKqxLpVKapWtovUJDZBdALqGBiZUVqhGauxarZto9eLXqRk/kUhiv3isTzpdOkKilurv7gZTLj8v5JLsMEoRJTVMaoJF/r3lwPlL9+AVFmSyCOnaYSthjC4eOQC5VajqQmjyftXUhGl7pDu6hVqAimOE/wBXT6Wzq1Wc9W+seng/kuZ8SUVyXSKebsaixOIo/4wC6Q1Ms8BGSuxUqfi3WV0atFLzSi6SRyuWlIkRK50mlSlRRxk6xKLgMqmy7R3JsK0acyRiX5WvfmelCqXPbqBcBnazHtNJWw7KwU+/BxyIUq+3eYVqlxxbYIGgelQXWp1SJUnTZIoC/ztaSjr6jhmnKkn1L/+HRwTOk7Oy2vSiS7oWJR7EosynWn9HzTBVL6Mg8BmWuxJFVK6D2oThm9WnQdm4yyYVJB6SoNd6XTpMoU6azh64WV9qdISJj+WoPXCqHJdlbGmNS9NaFWLwCWrVwrGWspcglbDOHwcbiFKgql9uNm3cmNSA26+vepYWmBgS4re3J9+xv8Pa632W4NGaOYB6+IpItlpuHb5EX/SN/+CyxuvgxLWtENxLe96/vVqxJqNxvfl9JUY+VcDTM0ypcPfB4+cy0W/cGtR1pMoTWKIpVF5z90vvEXZSUMzfdtvIIzfeTS5ex8irLDuvZ48dU4ilO0P0WiU/Y2kV1TIXLq7ZUxqsmX3ZvbDzFZaOUFlWxX136Xyia7VXSKylkJKSnfWfbxIeRQC5XaTeyJmvOvXpaeFez5Fn1GqCpU/XBVn6UhY8S1NKpqR3AUfnbl8bJ/RKjUt9/hh2U4b2T0uD46U16VyHcL+Ds7tVg5VyMZmgzzPg+fuRWLrIpZ+xM891wWqSw6zoljHygqYbiCpubKpdOkKilu/AdSKW8mFXWutL/kmkrYVAhLtqsyiUryE4VaXlDJ9iuaozYP8uEoqFGLIRw+DrVQ841rmqxWv+EM5dLGE9wTj39fwio9+VOf4Q/XvqHPJrExwn+jXuFHVhg8zfqen5eniFP/qG3yk6Jr9tyvPEQqaRVXJfT72PSBhFZiUeqlnWVDI/vChODycJmnYv0UPyD3jT+SLyhUopdFpwCKu/a7RToJLeh3/Bfqc+k0qUqKVguakiRYKNtfquxKWC9En8pkOru3QajlBZVsURppiVQKK2GLIRw+DrNQ9y7IgDp2KkvaQ0Z36fIXDG01Ny4OsfSm45BvJi0DNI97//OQMaF0ukswWosPoQZ9ab4FcViYUDpaUmLVsPHlqv8+DkKoQU/IVA6xzzixdO/iFSR/0azpZ5YOPyHUoCd7F7p/wuxgmVy6P+MfdJz4i4mHlRBqEASLI4QaBCMghBoEIyCEGgQjIIQaBCMghBoEIyCEGgQjIIQaBCMghBoEIyCEGgQj4OgINX0PZGoO7jG0CTlXfpuopPPDRTGfpmtPRX5N6yhwdITqfj59SkKo+2ZoodInh/hB6nlyZIQq34B2vyNb/rZIwcYf4hci7CcyZ7W2tvfRT34X//yE2p1Xw08m9GS6d+3rT0xQy041D3Y0Q+XHNpaXIyNU6dFeQuXffRHwG0gzC3VPf6OrSlt4Zn5C7c5r/0KdUIdKBfKPNk31pbmOZpj0iuul4agI1fc1GVeXv0TWhPch8K8YwtYnyGUibe/cn/wu/gk5TyHU7rz2L9Tp3rWv+fwF/07RZKWmNLuaYdI7rpeFoyJUP/J2C9V+CY0gT42tdlah7p/5CbWb/QvVmEqol+wtiN30Emou+nJzVITqDalTqGQUOaa8vXOCXAZkQs7jFSr3wcR8egm1+guFy8pREaofeE2o6eeCvHXSh9ko5ETsxCwiWY3ZEX7vsulF/YZdgV+xdC/r1/DaRRtPWLwco8wSL0Fqe71+9UPQlpfQJFT5Gc/5vmvf9YKMgYQvu7/WpcmpIE8ttW/Iw/3TcfPjiAg12x9hQrW/+YAoXsdAVkCXibXRMWyOIou1ye9n0of53fZ0UrxWX5DrEVNfWC/k8OIi+zHplLP9SUK1GI2v1698qLTkpdSFyr97K/G4ZTgHLfpM79p3QpXfHkfKqezFtS5NivQNyROldqWp5bC0HB2h5u40XVKg2I3/Jb7iV/koRpaL/gAujfQwFx3KdWaQd9tTTLzt74nCsdPrSWU0IbiX9Wt49SJKkSaLn3oPpZtjyEUqVImR3iBRFKH6odKSl1IX6sog79p3QtUIRdnLa3OalVKXDTnO3xuemiMiVFWVYEKlHoeVFNZUFSpZln4usdlo9JQjpiUS7IU+lNNqKnxB7YkLDa9clIaRf9EmVDNkCq4XofKhkVNqKCCdObiUlooeuKKnFOQTTVdL5kj+hqQjOKGKg1KW3dATL1Rf6rIhD/fPm8+NIyJUsqoGoYqxZGth9A1wAllIFqrEXt9eexmmIdaUTA9WleyycKA1lMJ0FaloeOUiL6F6DDFUjWGnvgiVD43mvIyaUHMhoANX9JQCHVBMOy1zI6RUKbZQE2pZdkNDU1il1GVDujSXmSMtVB2Ni672OqkYo9rssSfYXHSOJhfRvds+WVShfQ2lP+XL+nO4v8jPENUYYrophp36IlQ+NJrzMnILUAQWai4E2oNC5/KufdfSMiGXZS+vzWmmVKTUrjRECHWZaBEqOl4lp8h7+BQZ9rMx0kcr/PpyOlcrco86NbyoX7DQ/MJ6QcMrF3knsBrDlKmmaacJKsK8hGqFkIErFz2lIBfZac6NFpJamCI2cKKSzaSy7OW1Oc1qqYuGDKEuE6I4JQsVZllatIz0iliT2QknggcnWAxqynnqYaoWJThr1RfWCxpeucinWI1hytQYlVNQ+dBozstoEKoFJA9jHu/ad6KSJUZZ9vLanGZDqXNDlkksLUdbqDBDP4UhZup4MhA2lWQnZBNPcAhNrb+l03DhKTdZFFFYq5uxNbxykU+xGkNMN8WonILKh0ZzXkZNqDlNpwMUPaUgMe005WbxJwiV+qDMhymvzWmmVHyprSHL7ltajohQxaoUJ1SSZf29/cm29DDZCQn0ZU6HrvqKmolLi2i0qNJa3ScaXrlIbzBe2njXAxcDlkt/2XQtxnrT6/UrHxrNeRk1oVIqFk8PCFxDEeRKycgSlG0ewnQjokv5CSkfS6Use3ltTjOl4kutx5UclpYjIlTre+CtgxdJ+ROGen71Pfxa3T97i3pXyRZIoCIDd9VK14v6BQmtv6xfY1cuolO5j0o52Uc0YrhX72uM5tfrVz9UNCVLsCxgXaj0Z4h37Ws+b+M1pnRBUfby2pxmSgWlLhuS+sRJfXk5KkL1jqAXKs0LhSkR6aEcuefvrY0EimTcVXgQqO1F/YKE0v/phfWCxq5eRMUDlLl9xNcS9j59jdH8ev3Kh0pLXkpNqOn5pvm+az/fBvqB5l6Uvbw2p5lSEaEWDVlWZHk5KkL14vTH1Ov1jv6zt5C15BeYZWsjgeKbNWRR/HAM6HxRP9BQ98J6wcKrF+FhXNx/SB/p87n2Pv3O1+tXPhTa8hLqQh3mXfv6xfHvfCPdXCnLXlyb06yUumjIXPTl5qgItWIxGe8TB5NpbcgD4ojsJR0ZobaNvEdliTM3DplQ4xcelo2WHi3vDwQTOWRCjd9MWjoafSQyu6PhOc2NwyVUKs0RcYiOjlAbf9d371C/t/8wcriEGr/rGwTBISKEGgQjIIQaBCMghBoEIyCEGgQjIIQaBCMghBoEIyCEGgQjIIQaBCMghBoEIyCEGgQjIIQaBCMghBoEIyCEGgQjIIQaBCMghBoEIyCEGgQjIIQaBCMghBoEIyCEGgQjIIQaBCMghBoEIyCEGgQjYDah8uu3GP4Raxw/wIuU8AO6G1uH6h0lQTBm5jGj7l0gSeK/ndUH69sPLq2wcFfi5UtBMC/mIdQVnkGhy42tY0/QyQ4db8Y7XYJgbsxBqOvbNIGub8PR3Vn7jAh170K8KiII5sYchLrDr0lTYW6ufpQOVl7Y2Ip3LwXB/JhdqOTuktO7KW/Voj87/DZ3dn4buRwEQSMqkWZmF6pINAsVf9au2+ZvBS1TEAQVVCLNzCzUjS3oMbm+/Gd9O2/+BkEwOzMLFbdl0h+sV3mBuvelR2PjNwjmxcxCXZE37stKVf7nBerei9cvbbYtVIMgmI5ZhYp7M8wmv4haNoBJo+z9husbBPNiVqHuyO4Rsbm6uso61TuqLZtJQRDsg5ld3yAIhieEGgQjIIQaBCMghBoEIyCEGgQjYMxCvX/7jeN6GATLzYiF+tju7u6VM3oSBEvNiIV6l4S6e0pPgmCpGa9Qz7BOd3dv6GkQLDPjFeo5Eeq1O3oeBEvMeIX6jAh197SeBwvhzM3bj8UW3uIZr1CfU6HuPqcBwSLgLbyX9DhYHOMV6vMi093dk+c0ZB6ceYP3qO5eDIe6hRPc5NE6C2e8Qr3IFgOuaAg489zt50vX7PhzUzhrPGEwb+p5UOEkt07s4DVClnZrqGXBeIV6li0G/+1e1SCGlfaGHgv1kA4wYTCxDmsGjROrjUaGXBaMV6jn2WKu4mbqIxrE1F2zqZy1axyZ8eIPElfROHH3uhFYGhvOmfu3T815pB+tUI9zo5y89Ab/uaVhDJ/vvqInAM7aM3oyCVzOFEkEhtwUW+6Fwan9PpoKS+NZY4CpdbRCfZgb5YSsKd0dGuh396aeAYQ8pieTQGQmlmGN3EDjnNCzpeQUVXB/9/zQNs/TAfyy+U6poxXqI9wWpy+9wn/uahghIz43liHOWs9FqkRmCq0HBpp9d3eJH7HGDLAvlYnxkLdxBwd+QTY7oxUqptJTOoPmZpUR/6KeMSLds3o2gSzU2C9p5Ka0zsN6uoTcRgX3s0UhlnbensWZ70J+tEJlB4UdWizg8wpUDMnLUqR7Us8mgAka+HVvkLgvrTPf2eIwoS7DflY+YmmkcUwiu7c1eD6MVqinuS3IXnA7Na9AxZBoVEtoy/d7KkLbmmgeD+t3aY8Yt6R17uvpuKHevF/pzTO4jbC/kUgt7RHZ4dw9Odf1wWiFijuo5IFBmdnV1eeV3N0Yddb6tTzaGjd+mjfteKzsfU92GXmJ26ZcW4wXNpbKgCyT4f62KNTSnr90RQ7meuNgtELFVjgNh1gPZFdXDcm1kTpr/eYAtDUG1eY7EFPdk11G9Hmw4mGw0cK9ebKYUu/ArIj9rHzU0t4U2+x9p6FhXm9grELFxhp7uLLDlrwM2QrwA6I6a/3mADzpD2NsNkX+5EjfYtX29WuL8QJBFdtG2Plg9rMTpJZ2Xr+A2fceD+c5ObuxChW7PhAT7lkl7WDKK+7P6Bzbb9sXbY0r3C2fjIwKr+nZPBjb7z7JM5tL4lWgJoVQdYW6v8cV1NJ2zX2+puETqM/rTYxVqK9xS2CWxK5SupmC9WUxf6qz1m9pD6FiWm2cM2RTeI47KVz4UT3mY5a8DM+DyL04XxP91RBiP1u29jURXaL2vcdTn9ebmFmoexdWV/n9UJfWt+ngQX7pzMYW3kEzEFgPYN7E9lHa4OETws2f6qz1u/WH/bqbaDoNKZB9vfk9HCZbX2OaUm0Ntwy3mcVF9UI1p7X3ffcCs7RErx0pGRwm3pSYVajpJVF4QSqdpde4rQz60kUoCtYC8diK0h5YcPOhOWu9HFZ4L49g2mhy7uTL6nO7QQa3oO+do8OBlHiaNdyZAb/7NRtyL87bhexM8n+NK58JmKUlejVSfV5vZEah6vuLCehyY+vYEzSd8gtSB36L8ZtcOzzngFHQnmdIDyxkmZmz5h8rbAV+9A20uHdGbGNOtgv204lNvKLT06Bu5JlTffYU+5Ke3Orvr/OKbT9bM8Mj/pGf9rC6lLugdDbtTfO0wDV6TctiskMLdcfkqC9b3Fn7jAh174K9jnEYsGkkUxGWperY6j1nvzNrzlqvPTh4Lzfkfw1izNh0u2A+d7Kv2lfq5rk5VWManUz+4nPyDfs/ls/mO3mv5CCQ+57eicem7330C/Vx76Y7dfsUTwxmaYzslfSptjxvONFLnk2o8oZxRoW5ufpROlh5YWNr4JcYo1FEMJCVGnv6IaVccQ1g07o1cYsV+wBXsSvgvxhnG3OYx+fkq55JnlLfb/bsi357igJbZvcCPD+51XewkiXYoXw2WPwjf8cUDtVrmATIoerbdPZ1G77MeBOJ9PGVZLgYXKj/dGt1dZU9XVmr0p8dPmfnt5HL8+GrXLmvyfG3+PhbcvxOPmZ+LOcaEzzJH/6CBrfwNY741V/j/3+iQczPcsAnLl/+S/67u/sFDZ6JD0taxDs1ZBDexzl8VU8mgOp1xv04xwDv1ZBJvBexP65nBU/++JO/93Y9Pgh+jKL51n8HB7z3k/z/z2ivT66n1PC7ztKIb8GG+vSs2AHHVIk0M5tQ17flHePHPpCFij9r11veOC6Fm5lvc+U+Kcc/4eOvy/Hv8TGTBPkJDaCmR8PDDj/8yW81WwiECkXvfk6DiCf5fPfbavW7u3+s4TOhoid+TUMGATnQGNMHNFCjpgy0NeiM5hBpN7YYC+UdT+pJL0jZ39XDy5c/9/V35pP9AC0VrY/+ffsv8P9f0F6fXE/omoSdLY34ibfKTvJwoRJpZtYZFR7uztr15Pryn/XtvPk7DPAX1EvDFwh1mxe+C5PW8dlZk9tbvCThezvNS1ZEkXs/ziWSLZSb6TabLVzIld6/F4xVDFz1IW+kytcAe25XIW7npps+JUf0vZksVzQmCu9wmq9o85IkxWc/fbZHjsVYnK+PxjovOxE3tdcnrkt0W+Q1sTS9j7/7sLfKTmTfY+ID5HNZo0KouplEMyzLd+9Ljw658YvlhUrpDNarskmb7jVTE91/83la4qftJYU7Gq3ZKDH+4LwMA67p5LvE99OepxoLF+Lk8/vdWeKETiLlIR+c7bn5DyRu57CBdsfuZl+NyB5qY2x80m83HsjdLNvP506cbZNK7nu6kQIbsGelkvd1O3bSbpJ93ea+WNpF3VE6U+xxdiH7HhPvzc8mVN31XXn2UZGs/M8L1L0Xr1/abFuozo4OegJ2ZeTbMWg1tNUdbm7qBIjOxjni/BnVXdNQiUcE70qTu6aTWflUmp11usaMsHttf9/NlKw0w+GQuvbbV5Yt3c5ZAO3e8Sx0HbHDplvP8jxm/03vO7JLroOOjCr9nv1pQfrPFQ0jwWnM1TR+yHbspAEJkYk3dHiXLcITOl/3eC5E5hY3XDQzo1D3LpB7u8lPJuE/TKisUfZ+h3R9ixsoGLRl5OMjuWN9Q+QqrlfyiIkb2rZNtoPePyGCdJ/LxtxFe0DBbFnPdt/cz7iOrM5KGho0BDK2TNxTBDoOdRk/NCpjn4ZMQiacprFIxhAaV3t+yUGf0FPbF09ppt1kEb4bcWArz9u6Snq9GJDqd1bT123e1AWTeBCkO8zLEydKa6CJD9HMKFR5glCXp6ursrUEJ7hlM2lOoHbmBKFFUVMsMq6hR6VbX1E/BifCLV2bND38iznltojI9ZA9kJSSQc4ypjMTW7kBOFa3h/gZrAKxZ/Me2NCs1eroKqHLQ5ABUsdAofvmqy3r9dQjMxZxrde8aKOk+qLo176L72aQgh9D9HE3DFgqvPLJ+vq6OH3d5oSU6DGxFfLnkUoPZ0m8vYkOyqxCPSBgKnrsdpMgtLPpZRfc6uIki5cDzmrTNBmkTqVVh1SM4m7uFcwBOgEx+/DAcPVpcdvn8wzh/SYRyrRgG2NsaO1OlsTtXDSiuFfxv82DdeP12BMSDcODZkf0caPT4yFafhltZ3lWRPbZfD/r4266caBm5MdzmFHR2WlRdVItTfwEsi0ZoibvYCDaZEWPU6gyc+qJypa9IBkLswWQ0WFmfUbdJmACa9how0fkrvAf59uJO3MyfT1C7ANDvHg++1imopAvlT78TPBoUhehuPkmVBha65SqDkPXbpJ4MjBoq3PdeD02bTa4tzL8gcnt91hShD4TJR5jP5+eVNPwi9jqEblf00Ka5+SDu7odW4yiCPB5Yhw6jzFEH5ORrU2+CKlNHMK1FBO/EjdOoaJ2+Sk2WDu3n1h/euCXLVeU4H1fWe43DmKqHhknNYzQLjuOtBjcm0Caz6N7/NMtPUFWz0vS+50X/PPuYiA1EYoabKmEOK1LQlVO1+oTCcjAZe40gloFIwNFYxUlFZhzx0Oxp25ffO7cK9ZnDCYpnQ773iTiYlTXi2YmekrglJLnPyftMTQ3ioqovPuAXjyN/SB78JSnetQH5xPX37ZS19NWxilUzHx5ZQiXlCdIaOeWbScSZ9VZk+XXSZkaDR0rb+XBFu1Oi6DKYKgCPSejOIE+R66PwRIn7tnVgSpuiX9VbEA/Jg+O9oHzttsH4ifU7EJqrDYq1t06LOh41DUL8MfnpezqIYuH13oTw1YLDXvscF6fkZ5pnVLTM6HMeQyg6DZ1i/qOkE2zm3lWaabVmVTH6TN6q8+NQSJtP5ChyR7DYH1TLO3SnbO7JyBuqR+idWCl0NNWxilU9G4e2eCE8iimZp/cJBoX0UV3ZKl00VpFEONhqzOhidB1yzz7PDqeyyYKgzECHfEIOm/iCqMOivpcyjHBAX11z3WzW4miiJoIRXzqzcqM0DoLmWff7oiqKWM80+aXNFunRJ2WmpSMRn5YGrf1+jQ2EuefyT63ztQTnxMQZISq1Au1IJJ+YR3ctSJrzdp1ju62ua1mxLmBvryFYzfGYoxsdDX8nl6tFC2MU6ioXe4kGAvv4qoj6Rylq+KsiYOmCwgDcvOPS8hUQYasXoyhXQZRAQgTuTwsNlBd/0wGRb0pNXFO2XEUp9+UKlmr2ch2WW2GEaGo8yHjVKtxq+PQsZuE8e6KpKM7QDLLtP5+hu3iNYw9atidU6p6uOClO2L7GGh09q+6sy1IISuDhXnlSSKYvTlFcVrVVlwWekX2DtTw5ELE1w8YM6Y6nI4lWytFC+MUqvqNCUyh5PapwNKmD2mT/yNnhae/u2dkFuRD/g/WJSOaDnyYlugYZpBtR7sMycogwFdiC+GOmGLPd1A9lkdSJHZDbN5t30i/TVzZADE/KaZMbHXDFfHphCWaaN0ssvGtfTdJ5xydWIHuFrWVWJvOb+yeIeeeBzaE09+uKVWqyJzlHNA6GGi0rF0bXw5xoCt5wIiINCBjYmRlidPK/xF5hWX7wHnQgSt3W9oALe3dYmTaOOix9ZknZKWY1OXjFKoJysC8QQOd7kBqgzI4JJs6d2X3BPmyNn49BpWxjcuUo36cTnPmtZBJsbDsXiBSfxMap6QQelIV17AEa8C7tTqm6K2AhMxA/XaXxPzkAQA59ikJkp6KSgal1q+SquPQsZsEpb+kDSJB6rrVGuA4ng3Q8aPY1eQ+oFZI98C6plQo4dr53WuSPhTBdTTXyKmoCzWI0u+xDYskVPQkNz3MwBRERbQ9Y53Gs/sAO7yV7kGlhgYoe9OUL26Crqw0zVyKFsYpVDSp61o0KrWJ7AKY8TDQYTZfM5yH0T40NuvGk9qmTnPmtbBJUarJ2piXoDCaQdE7ZPRwiNtvJHpQPPVxMCVcrd6y1WG8dRlZIMtSGbPVVajt8ov4NAO1PTkRyAbTszbyKdHqhqFhqdXkfgSCdD1Qc22l7Wxa8pnqaJqHKDRFbYgBUFieldDmXEfbK/XC6EBbp/R7TCJpVMSimWc2tBNsgaCxWIeWtDZIokLJb6SRvKxF1VlKiJugiZiP1zxQZcYpVJ2OEhiUSTT8hxo2O0xyn9ONu2K453WoPmN2pis9SxcT7y2YFLkoZhVAnhGjaUzdQLHF1s0Qj6SjPYKC0HSNMAkitNuaxuE64gwgblp8V9eKGi4nOod4HXJNddGaza3VaNBatOSAgYqzppNVTTEiR53oiZwpTh+RdoO+ZUptHB3QHs51QnVoYLGhuKdQxa+orOBNdil5Xcto9+umL4dYX5nLYemk/Qn7oJjhMao0GYYUXseHWilaGKdQdVBOyLx43NZOcppa2tu92OppbWN9MogQ1wqtRj4JmvIlMamrIknjORjrqRRHM2vbTPGg/222xOxKf2EdNqfp/N7ToxPzQNxUxLxVLWiwnOgk4Ua4ZINEdhxad5Mw1VBTQT9iaTYvSRoZSOpmXoSkTCWb+2l2JtCdjaODGxGAnYszQWh4NzYElc1q9mEPzttaJg8DwitiK1Q+Gw0tHYwwLEVTWzHCVpyljDSKZmsan7R4GqdQC+tmUN0bmEm5FaGC7HbplMHI6G22lvwbdd1sAMClF8WkbpT99gzmYooOo+WxFYWZtBfASJbqJPIhWwVMz+Rldt1rolDzQ9xkuBVzN+WLjNSe3OAtaUjhs+PQukUDVdLlyE5MS32AasaS8Cl8KprVD3RMOZ3bT0fPxtHBZlAD6VFSSRka3o2tIcu9aZOIzY+oP2bAbDnMa+Kg3U+NmdJBM/Beso1W3tKqzlJGmkyzhanm01YOoVDPTH4XB6qmxwB1vw8V8nKRT++egYIY1why+4Mc3XPWQoK0PfqO8ha3VkzqEduoER5Gt1F/mgsseduw3IXkKHs5abiFyel0k0vcZ4I2YfGx+na1gdlmSfE+6h6gpCEiQnVRgtbdJIxrtNIzr4IwyVR0JhmfxTCEKGnZjYGOWgHtJzmjgZtGB6TiS2Nr1tR5jQ5zFRmdiWI4tfnRmgOxMIy6pRNxX/r/ohvJdFRCxfhYF/8VudWmE0W6QTWNY6LVi1EOj1DTXWD2EBvujzvqTgUs5zRalC89d2X37it52PXWy7bWMGyKVtD/9BcGclZM6mbuBuYOHCEyHqwQeXsCxlMMpc1YP6PrJAc6wGCs6xXJkKl6sE1YbGo002Ot4czkZAmu44Dzz8SExUiQnnzxuc38bVRBVHENbF6qeOuaMVJD56QGwhm1AsY32d5ByzSNDugjv0ED5+a0q2+fhkobEeUwpmGpObAyQfvl5JlT4q6cdRYjrSwbA9ydyecqMsAo1dCUMkJI86WsvNPcxOERKrcTCs8DTvdX9+HKFNuEmA3uOm+K0b0T53YRd67snpCBVZaMlBckh8twTn9lJJD+vZXTYVTNV2VcZDuBsTdvWhZYfsgdhszGDZlr/+ZVdbk/2Yz5yZRenvMr85I4BTZl64nTlJRJ9qxhbadgXRU/NmGmh9JLlW1uw+IuYxkT52HgqWDqpb+CysoAUjx04kHxvAkj47N5ijRfpJvKAkeoSST787amFU7Lpt2uPNeAwQ4jvdQRDlKqrbe0wllyqCMuvWBe+eEWavH1SHM7ZcDpHCnRLoVJ6t4Q/5fbypTRZvYqwIuwUG43dBBmaj44KSZ1Kq9ACPoU7X9TLJTLi7au2GkTKB0BW0AV2G4wGsjgIlMuDLiPJ23pkapwiP8qN0lt1oW5mGm6ezg2WTAyzKFR2vww9JHN4JIMHwF9Qkpx6/qzqJfkQWix5Wl87f220QHF8/eq0M8nnY/TZ0TLA6CftZNETL0omBRC5jzlrDoNDyNXaTHMIziHwJLoi+LAbuq10lFGPMIk8YpHUuNAhcpKsmYSqZE+ZTjrHClhBeUQhPkN2sltlcbdlsTOiG/8DJqZF6k4QANi3BST0q+iKTSNQFqnzQMmkG1pp03Y3AMnMFUh1+UVZHobyXe7/oKuOFn4uBLVrQwYpheMXmmNlVfAMllINTBDP9e6XmRgwHzAf3GQTLQytqRBkgZC11QEREmtgP81rG10QPEKU0cjXkXP4LCYwtpATJTd9VJNIslFyv48sH57TbbSUH6sVXTEZviIKSwNmq4Pudo00iBptXOohQr7UidXFjVUUen6dBeaOX7q9kveF0ZVy35N3o3rizRmti25jnOH3D0j/UL2gKzh0SFEeui2mRYgL1FWVG6aQIcVBW4iyQQZQEFcheQd6ELqEVv/nbl1u/uH02zYP6VjmzRnWVdNVMwpmWZ2V1TsmNhktSy1w4d10mdoH84q1aoycOY5j2qJklpdUEpqdvynYW2jA+IWzhUmx0fQMyhvH9cDC5mTELfTdRrGbdXiSpmnYP3LnMKwcQPyO82FwofS3qhNOlPERdGTjK2kkFVatFRcoRoHKVTZ7lZhSYmpIaXr/aocU401J4MWKJ/eySN48qXzUiMHVbiKTScxUZrEYMkY2twkerYYX3mqg/lg/hHbQtdNnANTCTHppU5Eda9cOqMLobtndBmGCa5tZmPSMHRRDu+KeZXeg+kFjWXTKzsd9+WbrCp2LJthyTdkvdjcYtnjSFmhyXBJ8m0BmlS46eeqcv1nndoyOkjcYrSClaOtrrXooA7WyGfR/m40Sa2howWsUVcF2hm718xrYeTH78+pwK9dhAXoxXZB0W7Iob7LaKMARG0dlMasNg5SqLKLpp6N+P5kUDLuuw7QWcFNWeKD6IkgEzLhK2zNrKetYBIjQ0PW8MWt4Ym7aepi2OKRPdQrvYAO6dIUEEeaYZMVP5MOdAcb5zxRyxrgvG6w1Fc4CTcjoCFvi1dRNouN3mjONFQ8B/ugiprjioswOOnXzvxaK389HQMCxJWyQt1lWPM+j6st6RmtqUmm8YWxdU/LbhL0W0415iJQ2yPrPmsEzAHyFUdnHVWJuA2yNMyccHbAjxwTx6Wshj47au0sZwp6qP5wqboUMjrahRM3OQ5SqGI46rxIk1C7y0iXhj6bavh5PwNWUKzb00B9DdVX9NI2Ry4h6+PjIljk7CaE3WIOSMYJZDiR+aAY+BtAN+M/HnLyWMMHu3J7d/cKj8iIc0dGsXKaKkgme1cs8SUxvXJFYPVAqA4GdGZfppNBUT/GsHZVNOg9Su4m6Q5Eh8eBpHjQQh8+D9srOsS5JHdcZW0cVtJ007ybhP4oR8A0PO3eQDckO3ms6c1rvFt5XLekRGDcS/xdizO5NVQiufNzS91OOjLIltwYlDw/7YzS0nJzecTYCLRXXrLhw3YOUqjSCmpZ4l/S+CPyTd2TBj43yerYX4Dmu/ZYIReZpf0w2oJuEKDrYTx6JYAOzf1ldy81tRqfmMCEsV3UjHS5xugguKkwcqmlNAUK84pKrH1KdV0Mu7olxS9HcBvlytHnorTxK2mFhItQEDVgXxlUHSKASpAUEuCWQsHvo/ELLzT7jKQDRNKP8yhHpEtgCmoJGZh/2a5pQr7m/B+CC1TvAU7gtDTCa+JysjfDcU+7sTjHtQLZIHjRDhI0v5/zexZqhVB51dLgr9TWnsn3g/HkAa0+zBQsWqj/6B9+8O8EQVDhf/4f/pNKpJlFC/U/armCICj4fZVIM4sW6u9oqYIgKFGJNLNoof6+FioIgoIPqkSamVGo/B4LfXfF+ra83MLeZbGxhVdbVPi3/0qLFQSB47//eyqRZmYVKr9tBuC9izur+cWoK5Pe5WbblrihYruEN+zxArlxLxusvJWbttpOy21D2+7rRHbS/cMTLWAL8DVsDyJju8GYuCkbpLp9L7umvgxy28A/leG4ijsuuJ2BbcSLdveUsW3QXEoN2L1t9yKKx7IU7JPKF/uQOt8GkPsQ/Km01o1UDb6RL5uQ/oZDvtfxvJaD6ycpcypA70Zw8bBFKR1jh/xnV9vPtTNSliv57ihio7XkLrFuprpNUtt/ZmwvWO5/6okht3fwYAIsRR4xkHuTVZvIW898vwn1P+ue2qMCSL9zXBQx1YBPiHO2K/uMPaVQudeQkGatWBpS19tSBrat0WNcB7mDg432SrwqcxMqdLmxdewJmk75vYuTX45q0kM72V3km9ZG8nwDOhw3E48npd7Jd1EmIffDJjQBg4iPoVcwbuQ7MMojYtR6B0EF4O8HyG5/4xM9x8VgYHLylEwyGkJvLLovNdutoPvpIZaGAQAfPYKbPoAllm6aaPBrSah8C0KMwt9wkDIzVDbIguuHVLI+tN1ZBDiUxxLUBm3Aqd7ClS7ioRiVlMZjI0fJzspNYl+tXBFqCm1FjDvFTR9CHmdD7+fiaHdxXmfy76n7G+DUqzgldegoy8iwxfZReeRCu0BvAdOB3a9r7GBCEq1YmliVnihoCulXOpObt/72VRvzEqq+w21n7TMiVH0DeQepGbkm6fbYfZOI1A/to3qQCY/aHLY2oV6CjNPloxGNoJ2fd4bIRx759Yj0IIB0ZJ52qDoIarztKeW+AiWKnclzgnIvXE3UiV5HcSpJGp2SBRnyyMI5SY7h9oD98x1oNavndBAgKBAmclE0I0/9YR6C0ZCJJ2vRscQQbwDjv5vCYIP6+3sUFw2t7gYjid25sntFHkBBTlxFKaIW282AxfM+OkpgRnYPpAkoD6b1PK6q8Pl5A85Z0/Xi51LrjWKUTbiNY+5UpJBneG13G+rP24zf+vyQNGvF0poMVQZTa0kMaKcQtiChqjA3Vz9KBysv8EvHJ5CakftPzYdObBKQcqMvUl9dhVG9BjP0z860IoYqzlon4veh+UQT4ktlzkm5TIji6RRGhLHXS9eQvr6rYzHs7GEUTOxJjdb5VOqd4lb5TRkSON8zj92+laZd9C0ZZrJvHswhG7K2MyquW1moVCsxCm32/LgEikcpoVU5FdQ0PWOTfAtKAZlJMAz3DZ2l1c7dQzhIzM0lKC7PlHqdFNB7RTYkAWkMOCI1X5PlK08RQMjoXHMTaCpFytKHKi4G1dFxOPsRuxfT6IQC55FGxkoanCSNK/aYgnPWS6RZK5YmVqUnCjr3MRTlnA1o4n9ohBbmsZnEYt20l6Q+2FldPfYBdn4nkJYKbK/JIbtoD26gfhWHRMdxtHRtpG1CRJCvbwUG9ybUKQGij8wdmWNlfrCBxc4AbLG6oiIk6kkzOEyvN30X8mHxpJk2hg6xMEceADiD9MAWepqGuFROthFxUnLTyuOwgNpAjEKEl5a/NAvAtNXJw0CERtdxJY+npGH+owqWmVFdN43lrBiJOUdQOpJqocoQJ8NPIjo63UYfyHyOgNryXH+hmch2YMPOw1pcMQ71Kxg42boFoY4Z8xJ0yMVAe+YCi5hpPJC5+qKNV76bCuTziqW54TghSxYtio6O1opdzChUsEIizULFn7XrLS8yvpz4MZeO+VU6+QU93v3kF/Tg6xznZ/jot/lI+GM+/4VP8v/f1qBu3sdRv6snHXyC472D/9uVAOThuHz5t/nPV+XTy2//WX8GUPC/1JPMJxBz9+N6evlbfPatn/D/P5YQJJw+J/5bDtjd/Rk5+xwf/zUd+Hjv5ePd97pyoiyI8onLX0cItRSyAZTY7/Hfn0iTfFwSYD6Bav+MXIRWRcAX+Ij4OJ8w37r8Vf7zNQnG9X8pHfKty5e/y39/Vj5icmIKqv3bT17+Nf77EzmlvxmkRAWTynM10Seu82sgEaTxl3xEfPyy1JhKRLg+/D0+1wb4VYSAdyL6r1F/4vTtuIyR8n1SC7H7YcviF/TzOk2WhkaiRBzf5qDdT2gzSHN8HIF/3S3DeQh1ffuF7Pryn/XtvPlbQctL/DWXjuG+EI0QXzPbYvlmI1VQo19F5E9oUDfc4JD8BNBRMHO1jFQ64X2S1DvkQ4JHlnzGSF8/qWfG27+G4Hfqqarwk+90gdxZX/PXYXgyRUidaQCAFqwxYEicP3qaQTBM8wsQFCPZABINBsOPo2Zfe/JJPgFPIvwnci1aFQF/jAS1C5h3iNGiX7S277uc6oHhKBs6xEDjSEJKr7l8W8ciGwwYGTmoSuhdrhqGiK7OS5lL0xOfU4VJIaEdaX9Smsb/8GUJAR9GHiRUWJ3rT2k4kqW0E40bYhA6tjbQZGluZHvynZ/8PWqeJ6H3r8ks9TntsG+jwz85vFA3tnjzSDeTyA3mBerelx6dsPGbnUs60UUVuYjmBMOPgtvnljpYPl3DleaadXPntm1nTICTBOq/ie+ToNA7b/qv5hy/LW9DccBpqy6pxP1y7g98s/Pw4XWZfe42f7vNIW6UrVnk7LhtmCCmLEK5YeBKElJslPo5C9MfkQLP6LrrhmVnza/fsHteAuC74Srb3Mr+43FbkAKU4HjaNcXVuRY5MQNdqd/t1Z/JLxpLnGOqkjjl5IPDErpWbslvTc+5n9KlLvZ8sO45Kd4/XHpdCiJAuGnOKRrO7efJVZw56kmutuw0OFus0GhpfInsP/HlJ45rd91M20yyVoVZt9zaM+Y1o7JYRbKkVvpv78XrlzZbFqpnbt1+45zYH4xbX+wgL25OhsExEeKrj94EGjAvzG5tu1P6JX1ppnVt4sC6o7LHJQZJPZRBFSAat4YrgXGkjQmU4RVZA+sqGIsa/ACcbZhIAdH/p1JdzufhhvLC3kwSj63UbotRXpRM8RFSt9VwXtHdgIRsKYXUziEDVgEqlDc9Ucnim0zSEo/ZB/hbDLa8zsRXGWG81A2y7SIfNoKCc3m0aUhytnnMQwCKe1a2KbCoxVCnv6Ej8R6xsQdN5vZsZbTgQYDtkW0ijR/TgDZFM+Do9DlkS/lZ0ZHvHQjVrfCbmE2oG1vk6W5s8cy5ucoPPPCEyhpl77fR9WW47vLLGCd0lEcTXkEPyS0mgswQFSh+NTndwp5QralJ2aokdS5CKYnyS5HNQNtuVGZw/XnZ+1BQS3RYZY8www10N1Vb3QrdbcFNRqgHktV5VvUDiWF0kxygI2RIQkV4StUGxJdkPjrrRn9oyhoYLY4kys1JFOEZ7T+dktLIg12tyq2MXG++05NusSZoSrqLKdYkgZy7bq2h7lzxNB7J76gRPF5i1HoJBZWcsCl+Re4oyfgjT4RcqRsaBIxUyJE6y8WSG4i9vLMMdMhjo5YLcj1J5oD0yaj4D42O/D+3SgczzqjY9ZWJkw9Zp3pHtWUziUlq2z2t/Ss7pmg81IWh6sDuisnMhFPp5NmRjiM0O/F9rqk6VAfd1EurMipnheQytAuVjIN/IUbBAPBGGkpoKIBdiQ2bZcoGavIB9aVz+A9ios/5TxaPzUL6A/Dn8b+oUzaP1WwhLUR+0/w1gJ57DupjS0Qh7TMpYGUstZKKk5d/tbUOEj0rPk0xxlVIrjguYM5brbi/sBX8mMsJc+k1uUo8kataUFzmu05auLizgIYovPnJoOk587wGkVZCY1zREiW9djEP13daUGXwPHrjvswW99PACGzzupijkpWXgpidlLdKEqrbvWINXPtOcwNo/HT/EYjJ6YkiQwDTs9cxw1wR54mggR+lEh3ICsImMzsjG4ON4Bo07q2qeGwqJmNELNiqFhVzrywgRcVSNWRrow5ObmEkYBccl6fhTO2wJPVd5YZFDZlSQe1r1x6ZIW15i/9sIOeK1GdkVBQ9+5J4xHcwJt2V8T8NM4Q0ZDGScjNOOz0gXS4CekM4wSOgdgb+UB3R4LiilYMQKpdKeAQDm84Wj/hhBxYEOy+WBTZi9pripiHlrQmL7yO/vU/4TmwFpuLXXaLJyromzyz99sPEHk+KZTGPiUelRVL9qk2Zmq+dSb6H/HrEqap4xJXDeA9vAoXX4Q8BMp2oX4x00R3m3soqi/+DhUFcaYGQ5jpPemFHZXlQJ82Q3WtCG3pQs2u4yOpP/oD4BcVtWEgX48Xz0BC1Bp+ctG0ABweU0/nx0+0+QBsYI6nFbOnMSE/x0cnUTsi/e9w+AKGKWwHOYVx/U5+HM1UIj2lTF+Zs88Dkzp6SlLfOnSKnUzKxutVXF9VxRSyztrxNxqTnE8EFaYjavQYX1PpV1xF6pvIkxzm7JyKptCwy1HbIkvMMps9rwJblISs0wOm85EhTFJJDjbG4UkErmmUFy6fp8a2CVKDu8RH2YU8PvZmLyOgrosuFH+Y1/Hf/0vEr2LZHKzS4npBOz5G0HYyRVF0Z9oG2imwYoKLU6GjHQyfUPKWckGP5Jcdr3uUhbkn1ypWOzQP9prgpMEVawjKa3LcW7rXbB204KxRB+XsQwNygymZLO/A38F+eapLkdHGtZ1dP7J588365KkIdLtbEIwrPz9Yx+rG4wS/dfkPfH/u8T02i6DzP/8E9FRcZnxBIoD6WqpaKpV8jWqBJPjIi6bjyfPKswWMqX40poINQ5jTwQpCoS2lovMAtQ/YDykDtgOY7zXldU/Gj9a+iT95wa9l2egt1R7Z2Vyc+wzsRGM6bj9zdPX9D1gLnUepbbiuE0V/VK8dlmWSJXlPcFKQxT9dgktFrNjAUq5U2YJ75IcI7MInavJLWar3tIJug/IoYMGuXmbOeVpqBdfdEAtz4JklhEqzOYMlveVOct+fclGDjfuoJdXFxaPum6Ln6WCot0mPrVApU3NVqAio7owunVGFwWuWrMYX6cCNJILtySX3uzdp98n0g62EdeG7SKHrNhm1I84a1E/qi28b6ChVfA9+7sLrKd2Fmw0qPLpeuI07e8T4x8aYUv3IjDQ1LdG3b74eUt40AOHnFVoZdm48J2Hfe/oCl2Fe2HCaL3jsTeUmQv9aWfjxVjK++t5ZchLsYbG7LvqxrTdlVlXHFplR1B/J6+BEY1DNOlqk+yYOXJNAxpmJbm1URMXX7eIC1V97VakLzhA1dTaMNdHtXvltYTt65IZObg/ohfNL0vR90jJStqaLa2JJ+BCbynI623V5bX6HyfVHcJp34ffCJYL43v0iXWNJOeihbAlf85mPCbqPMPtqVJEu0rlUjQFjP1Yr0R7obhxQatottTKiLq4XsaZyzmzT57g1as2HeTnPgFeR3V4zBiUesVspnRm4fp+HzLvqAFAPDIvLUnW5oyZ1VFMwmBcRu8nB5ROgzQPHkM7mLobJzGIjO5xWVtIiMPaX1JC3n/kQSaJquZ6D2C4qmL58rN7BlKEPG1E5tA5tjGqHiu2uTvxA+icIvSt3NfWzbgmi9u7D76kIOVSJ6jMrTYbZptsaDHZmUFkkDJ1CMLCL9JFuHptl7CE+DCDXG8bO2CFVEkHU305z23dtox7vS0s69kgv1SSqdUs1PsVZWqBJ3JIZ7Si4JQ/KGNs3W0IFNrhwlM/XWaTuSDXwHm7YIvFFIqIwJeXdEA9TpRDr1JpwduCZ3xbcql+wiAusTnFV8xwrTuL548B5r1ZlAsa1LZYmlTWoemNhJuZGoyAZNswBmwnrXzOvORSxS3JbLZNDu9hAhlNJ4H1AXmvVZsA1zO5rmIhFkfTRO7utFeAXnZcpzM4xEUGnqXGOVJ7/x5Js6eVe3ThM2yUqF0au2k4YC91ouzIR4jCYD9cXvpoLtnqyMFalNco2QBK7sntD2CSe8K81RerayjYQmpnYq5q5m+m8m0fKUNTq762vzPZAllg4nNr3ewpwDTVanHbWo3jumvcGoSlSmagnuue+DZZ+NnChp7d4Mo3Xu8xCFYJaXN6oyMt02zF4IJ15Sa4E1ehceAVZdGSOLyl81J6P65IKiW0PalVh+Wt3Rf72WCzMhHiOshgqhw/zptI92sraRYTXKI172Hea96wGyIZd3dMU6LlqfQLbd9tBbqJdW8IDg5J9YmUjhg8mCQp+ztOlVnkxDvGrp1XuZfee8ik5zVaGKRnouJ9UJE2AujQsf3VTt72uZG9F4A7LQm0MdbMoGzgL8k8IzUOdekAGw1BamKqJpfGB0wJGuRN1tWEW4Hg+IeIyoKLkK2oOP2Zq+rtPkNuX+tImithkyH8yqat4QFh7oOu4TqKDbw+ov1LlR+GC65yFDsbXaTcxjGP6qOxK6EmkZ5GfAhtbKLQEJbpwY62AUMTEUvmCB1sF85MnY7ZLGfcFCbw5bR6hQUZzCP7lze/dEnom5Vyqteke13jai6KNG4uKiIzUBVLDncmEWMIChYuxh6bhyQ52MBp0mtylrIgt1EAcgr4orjZjvcHCfoIMPnVBhNzYF6J6H6Na2z2/Y1Nowzolx9N6I6Y31mJ4aEtx3OYmxRauGwbR5y13WnP0XRba2alz18dc7mvZnzChvysgI3XbsVxxv2OZRH7K1oHILSCxc95Zrx0OCiUhqR2daWhppuembdJrWENlPy3dsNGDOpPVyZXGSNgjRJxjlut22/kLlRSoz82YSJnw91gJrGXUBuvuw3ONjaptG6JfeyumP+eB6avibGJOBOHQWhRqb/SnpvYZ1ZRtosikX5jbY3UySbStOK/LLih0FZfXbbI6octjD7uZCuleMgVush4tz7uzu3cZCm11lR0e7fbBxxRbyxZc1GVsuo08wXc1JqKbT2YXKhco2BxvUicduGF61RVnDrqnY3/z30nWQqPaX2ELf7CBr9f/QE83P1sjYP4VQZZetycFtRz1ByiYtlKb2RqVRGhbACk3DSRFwdSQqLpu/01ND100Ej6TiZnYO4bbNlH0EmxsGWEwJ6qnVVGjLZfQJXJDGOwSJvkJd3555t1fRe0sGLwLtS9LmuOdxrr44lIp333PaDzpIVIUqttDXSxUfFdaKwxZlSF7t9l9DRNe2qdOM+fI30ty6D+34KXMCcHXEee6xNzIX8gqQtzJk6d9pGTYF5zEyaX2ocUUX8rWhXjxDzRdF757T+wt15kcHFUzzefwqfjGIP+LpNjVfeZeYkbae/00vHSSqI5+sobuf7nJk3xdibBmmxd+fYvdCKt24M9WKDXbuh2ynH954yuz5gIJbk2OM6LtcmAEb2NWnh3PW6d2by5YjJUsb4sEkIH1XK5a5OdInfNS9sukr1B6/qN0TNE2LPy6jz908VNZ3RqWtp3Ab+4J0awWTObJ3dtn3hU7a5kBepE7ja0l79B4ugG0VX01za7cRzwpmfTE7LAWnG1b2hW6fE3DJuAT4WnYrpuw8Riatz38xZbBX0raEsz7BOglHbfReo87hBqqAVUGLXyS3FK6kbc6GR3rlowFMTjZsatJCaO+HbLLv2zmr3JEvQ/YHHTndoz42e2QneNgbJthXkArDCOfv9NThfBjRQdv+t0Pj6xmRhDpccZu9Eu0U7ROsWOWwhT5CxZdmErNuJmGqaXE0ZNOEZjX8JRo2YyCoAW56yT2T2giCSb5/dsn3hbH2v1U6AXaUpttLSiaYb0EMu73jFqboxkGe9Kkgg2vv+9y2heOeiUy3SRZRXI/ua2mfsIvV8qSmsnihYuRtcTTEH6DeFh+4sezs4Exps72Qmxi1RTFLZIqt++T7YrNgbh46P8w+ZWJqglR2W63OfwfO45Y08617B7Z1Wt/KaEG2cLz5IIAYdFnQgHaK9sm5u7vXuhust+s7N7CAaZlqxB+gZhcfuHEpe6f+09dzQW5u1kaQqyemyi75vu5uxQEhd+pIqHYLYlhbxAwuQxr0s4i6q5n091xkC8ebld3PHMBH60R3sXr3yeKF2rWAESeNxKL36AfbimtAboHMvKegvq/MZxp2MMh0Q0apNjHsElVqLDuXHbeQ54uaSf9vJ0sn+/WNTcp6ujDkdkL/Plm8UDGotUzzMvaTinVPbFhnrUQesph5T0F9X/RD9y3soRErzkIddomqPgTkiewQNjD2gF7vQUE62e/xqVCnWN3MB3G9+vdJb6Haz97P/DU32E/LECg7la+lZ70WucKXRcPMQtVdaQw5vfc4BkHcPJo9dFtp6FEP6z/uMecED4yO593bMB7pZH/nSCflaW6WzQdk279PphbqzF8c71rAiEnRdKvPEC5y4SD3HWcfGrDl+RI29RbpuddJO3Mq1KG3S/BFI7Y83PVdiDeh43nTVkYz4lz40ViFOrS7UQcOSP8+6SdUv+8764yKArbdlubP+H6hjHwDr6pK5KGC2fcqMZeehFO2gHv+HcjOHC26Zb08eGOmscnt/w6M3ozsPyCmmSAhfscBjKlT3r2YWqj87fGCjS35CdH1bfr0QX7pDH63sAG0ix7XgIppHpWRb6H+yNyepEAdsJ8y3aNE80bu1PHuGA4GnzPgknCXYZSd7sHkfaJ3iPs7kDJm+U5W73nmTcSpOXd798QU1ja161tjZ+2t/BFekLqzmt9g3LKY7X7+2IYZmd4W0tkJZDmHmwrqthNDO5vd5KeiMWoMvjGHkY7nbchnIVOU3oycYr1iM0FCfzBg5r2JoZlZqOvb38djwNDlxtaxJ2g65Rektv1aIZyP1in/jt61lOltsa5jrQ/3iX0FcTF3KNoRr4S/V4JtgeFHDXtmDA7pQqYo3c+eotN4Jih8C/WeF/1g0tT0FmobK8fezULVb9fsrH1GhNr6aHDPBQxab7GuI/fhXPZp7abBQpfYdeROHa/HplwO7Rfb9k27SoMjQp2mnWkmuFI8M61CPVjnpwf9hboia9TKI4R7L17HF2tUmJurH6WDlRfav2yDlcxknxbT23RPoc8K9+FcHnmyx+EXv+VfIF4J1+jq6d2zC2hLEygGqoX4krI3NFM76zJ3Dp7UsPQWqv3CQ7nyZEHK73LzPhL+UMRjH2DntxksK/yjIc0saBIYBn2ybbFL7DooxAKfYrRtX9zxmH37vAci1JnaWZe5enZ46StUUeTT1S+Q80q0IlT8Wbve8sbxy5/jZnnn5Ul89+u773ivHo+OP0bf7/5YTw+K3+ZCfFdPFsAXOL9fvXz5L/nvYjqPc9r9sJ7si48jia/p2YGiEmmmr1DllRa8sevnSsgWQk2uL/+hyGnzt8Lld3K7fE6LtqQ8+T70/h/r6UHx11SGr+vxIvguV/p9ly+j9l/VwGH5Wc7q43qyL77NKfDwcvCoRJqZRqhQXrGbS9Om8AB3Z3gz6bood+9LjzZv/HY9k780sOO+IO+vg6vzWnT3RbZ9cWut9qt7w4D97JmW37IftfgHk6alv+vLsykpr/4IIWbUjS29PUP/86S79+L1S5tNC1XsNBz6zfAZkQ3XA/2S20Eg275Y9S1oI232rQxZ5i7+waRp6b2ZxPdJ8YBSzZ+FUGlyZSXjrRekUczAjbdeF7fTcJDwA7+j3QvbN7LtC3ei91e5Z+PO6d2zs91ZEaEu/sGkaektVCxCydWtz5IiVLjBrFPdbmrZTJJfPFn6ueb4ld6/3rdEyLYv9rxHs7iRhwoPf3F7C3VeYFVxsI/sBAOB7yOcxYNZi70FPgtc2hGsxRYuVLSLHgfLhSzNmQN+KGsaMK4c+geTphAqL1AfmGO7b+Bp9P+ibzAq0lPOB/uV+amAi3foH0zqL1TcieFbNE1buf3B2v1gf6IkGAz7sbFF/Ez+vOC9r8N/d6a3UPnGC+6lzvgLD3gOdiFfKg4Wj30d4YC/iTsVd07sXhvBirqvUFmkEGrb19d6gvvLIxjAgv2Qvop7+F3JsTG1UGecUXs+kx+MEvsF4YX/pt/y03uNuvLsoyzUvQtNTzH0B98qGtEKJpgG2/YNl2nu9BYqfhKJmG1Cle/pHuyPfgXDodu+0cFzp7dQ9Zvjs82n+pTZsj+Tf3TRbd+lf0R08Uwh1LmAL8+MaE8wmArd9o0nz+bOooV6NJ7JP7LItu/R+zrC8CxaqPCNxvMgaDAdsu0bu/rzp49Q5/l+1JE8sBXsD9n2XcgvEB4xphfqbI8Q8iIm7rItLyN5xH189HZ9N+VdFvrrZfvm6sRXKwdjhgfiE4v5GZajRV+hpjfJtP8QaBDw++BPxEA8AH2Fmr7eNvNrF4MgmJr+M6q4vuvbMaMGwcLpvUZNO0qzrVGDINgHvYVKcyrLNBzfIDgA+gs1CIIDI4QaBCMghBoEIyCEGgQjIIQaBCOgl1AbXyITBMHC6CNU/KhZs1hxz0Zu2eC3WvhnCjUgPXQYBMGs9BMqSa5ZqCv0yfo2CxMvSN1ZzW8wnvGXuoMgyPRzfflRB6P+yANetghdbmwde4I+5wf3Z/z93yAIHL2EKg8lKc1C1Yf2d9Y+I0LFWxqDIJgPvYTKtG8o4RXGKszN1Y/SwcoL+s7UIAjmwoxCxVzLc6l+oZz+7PCPQMS3VoNgnvQWajvr2+T6ZqHiz9r1ljeOXw6CoBGVSDNTCBVbSliJVljffiG7vvxnfTtv/lbQMgVBUEEl0kxvodorLRp8Wn4lI+7O6AYwL1D3vvRobPwGwbzov0aVX3jAzlEFnlFZrCJZUiv9t/ciucOxUA2C+dBXqOk3k4rnGPDMkvxKCxSMCZU1ik/aN4qDIJiKqYVa/rjZZvaG+ZB1qjFbNpOCINgHfYWabozGrxAGweLpv0a1+y/hzwbBwuktVNv1lT2lIAgWSW+hktPLOo2N3CA4AKYQahAEB0UINQhGQAg1CEZACDUIRkAINQhGQAg1CEbANELFt8TjeYcgWDzTCHWFVLoTSg2CxdNLqO/C00jr/4b/8BdNgyBYLL2EKtNoCDUIDop+ru/eBf7ODLu+/C8IggXTc426scXfC+dfTYqHfYNg8fTeTNoMiQbBgdFbqPw9N3wjNQiChdNLqPgu6rOPxq2ZIDgg+gh1Y+vZR/FbLHsX4mvjQXAQ9BGquy+z0vgL3EEQDEsvofKPgurPaW/GbwsGweLptUbFj7DoAnVjK7aUgmDR9BIqfrM3fN4gODD6CTUIggMlhBoEIyCEGgQjYEahuu+S46mIB1jPYmN4YytWtUEwJ2YUKr+wTd5ygRek7qzmNxgXr30LgmAW5uH6ruA7cKzLja1jT9AJvyA13mIcBPNjHkLlF7zpyxZ31j4jQt27ELdbg2BuzGtGVWFurn6UDlZeSG9pDIJgDsxBqFidbtpbGR/s8JfL2fkNgmBezC5UfLfGCRV/1q63vHH8chAEjahEmpldqCv46ltyffnP+nbe/K2gZQqCoIJKpJmZhbojcyj8X95MItXiq6tfejQ2foNgXswq1B19WH9jS2/P0P+8QN178fqlzVioBsF8mFGom+lLNTjChMoaxXdYm1zfIAj2wWxCxROE+hAhfxWOdap3VFs2k4Ig2AezbyYFQTA4IdQgGAEh1CAYASHUIBgBIdQgGAEh1CAYASHUIBgBIdQgGAEh1CAYASHUIBgBIdQgGAEh1CAYASHUIBgBIdQgGAEh1CAYASHUIBgBIdQgGAEh1CAYASHUIBgBIdQgGAEh1CAYASHUIBgBIdQgGAEh1CAYASHUIBgBIdQgGAEh1CAYATMLdWNL3rt4aX17dZUP7aUzG1v2/qggCGZkVqHyq6HyC1J3VvMbjFfipYtBMC9mFCrJU14yLrrc2Dr2BE2n/ILUeItxEMyP2deoIlR92eLO2mdEqHsXxCEOgmAOzEuoKszN1Y/SwcoLG1vxEuMgmB/zEqo6wPRnZ3X12AfY+Q2CYF7MX6j4s3a95Y3jl4MgaEQl0szcXV/+s76dN38raJmCIKigEmlmfkLVzaTrvPf7wqW9Lz0aG79BMC/mJdSNLb09Q//zAnXvxeuXNmOhGgTzYV5CpT/8wANPqKxR9n4bXd8gCPbBjELdu7DK8NTJzyixTvWOastmUhAE+2D2GTUIgsEJoQbBCAihBsEICKEGwQgIoQbBCAihBsEICKEGwQgIoQbBCAihBsEICKEGwQgIoQbBCAihBsEICKEGwQgIoQbBCAihBsEICKEGwQgIoQbBCAihBsEICKEGwQgIoQbBCAihBsEICKEGwQgIoQbBCAihBsEICKEGwQgIoQbBCAihBsEImJ9Q17dXV/G+KHvrzMYWXkITBMHMzE2oeEHqDik1vcdtJd66GARzYm5ChSz5/aj8+mJ+Q2q8xjgI5sa8hKovW9xZu65C3buA16YGQTAH5iVU1eXm6gM+WnlhYyveYhwEc2NeQk3vHX9AC9XVYx9g5zcIgjkxgFDxl1zgxleOXw6CoBGVSDPzd335z/r2g7T5W6BFCoKghoqkkfkJ1TaT6H9eoO596dGGjd+55DUSjkhdo5pzojuHeQmVb8zY/7g7s/fi9UubtYXqEelVEBa8TAxfze4c5iVUcnr5gQdMqKzR/NxDwRHpVRAWvEwMX83uHOYmVFLq6ip0qrdUGzeTjkivgrDgZWL4anbnMD+h9uKI9CoIC14mhq9mdw4h1MEIC14mhq9mdw4h1MEIC14mhq9mdw4h1MEIC14mhq9mdw4h1MEIC14mhq9mdw4h1MEIC14mhq9mdw4h1MEIC14mhq9mdw4h1MEIC14mhq9mdw4h1MEIC14mhq9mdw4h1MEIC14mhq9mdw4h1MEIC14mhq9mdw4h1MEIC14mhq9mdw4h1MEIC14mhq9mdw6LFurmlv5YS8nehdVV/p5cYiPFy0f+2F1Agaur+oW64rIUmiMjVL/UU4mroWVJ6BNJI0cmUmiOzN8dsjQ0rrWrT92BK3yVcyblFRbqr0AMlMHHzaFF6jlKLbIcl0WhDzgNH5fQ0HqxW7q01qOcgsbLR/640ktSDx/XB++7S+kDSSLHZVJwa5f+T/w3ky5w8BX4AlnCZeIvSMH+ikMl1P+bCuaax+Af7i7gCuSq2If52F/A33rdlEZwkV2oi7xCXbC+jcb3cXNopSQ7a2+tJkxYqIu8mTvI4lq7utQd+NEafIk3kTIprkih/opcOx83hxap5yhF5HRcKYrWrihECq0Xu7lLaz1KF1k835j52PdSqkcRdy5d2tyjPbq0IlS7wIFrV7xSfSbughRcXHGYhLr3kZfR0xX0d1wyFKDx8lElFCGZFe4THxlYqJ4q+Hp7La6F6ilY3/4+fva0jOxCJYDIvZriFu0qX6l36A+Wu86ulEivyKG1K1A74FNHaD31HMVHxnEZ2WoHUlwLrSXc3KW+aYRcD1/PIhQhieYenbVLm3u0T5eWQi1aSVjf5gD5X/CZuAtScHnFYRIqZVdpd7CTLC6T4/kr9Lh+gYWUySO0FtmsrxKXQytxV46921rXRbZQH9kNvxZ3glD5Yt+rjC9RvkJDa1fk/H3qCK2nnqMUkfm4jOzq7OJaaD3hxi6ttTmT4/kr9Lh2hQVUUkdwPbKWs4yM0DJuc4/26dJSqEUrCSJy/TUiI2VSXiDB5RWHX6iVugk5nr9CjhsugAERZfIcWoucHLciLkIrcfdevJ4mjxzZQovIE4RaOItg78Kzj25sVQzOlchdoaG1K6zOZeoIrcXNUXxkOS4i+zrnuCm0XuymLm3sUUrN4vkr5Lh+RXOPztilzT3aq0sLoRatpIjscq8Ay6RygQSXV4xBqP+Ul/5l4+d4/go5rl+gVS4jS2gRmVbxeV8hxU2hZcLcsvVuTaFFZF52pG0BiWvtWuSZ4V2LSldbJpUrLOvKFTYel6lrS/i4OYqP7I5d5FznMm5qiVqxm4Xa0KO5Cd2RHdeuaO5RCd53l7p6+IRTcFeXeqEW6RgbWxyZRzINYDST6gVWaX/F4Rfq+jaXd3276Nccz18hx7UL8hjvI0toLbIEEEVREFrG5V87Ta2bIqfQWsKXVjSOxPXtmvLM7Kx+50K7KfsrLLS8ws1rLq6FVlPPUXxR9NhFLuqc4rrQWrGbulSuq/Soq52/Qo6rVzT3qAbXkrdylpERWsRt7tF+XeqFWraSgcHh2H+wggPNpHqBBhdXHH6hmgloYwuuGd0Vcly7IG+1+cgSWk/dllhlUTi0iIsfaUuta5Fz6KSEi3YtlnUMCrdZUaovUb5CQytX5Dr7uBpaTz1H8UXBsYtc1tniutB6ws0zKlIoe9TqURzZcfWKXLsidQme1PIGh/q4zT3qgrsSdkKttlIBttsSkkntgrJScsUYhIqSlt2a4/kr5Lh6gd9Tz4caWk/dViJlUTi0iAvXh0Esi5xDJyVctKt9ZKhnV9a5KFG+QkIrV7g6u7ga2pB6Ts4XhY995LLOFjeHNiTcLFRk0Vo7f4UcV65o7tFZu7S5R11wV8JOqNVW8piyFcmkdoEvp11x+IWqe23Nq/CyUnpcXrCTlig+cgqtpd4+/Nbj1sdfRkInJFy0a6X/egg1XyGh5RW+zjmuhTaknpPzReHjWmQ39Lu4CO0p1MYedbXzV+hxcUVzj86nS5t7dHKXFptJhGslT3uP+gt83nbFCIS6d4Gq4HcjiRzPX6HHxQXFhSlyDnWR+VfBqcG0ZSyuC62VpLlbJdRF3thCEtrBElfbtczTcNk55MLqFRJaXJGKWMRNoUXcHMVHzsdFZAa1qxZCQmtxW7oUMXw7Mjmev0KP/RXFhf4qC3aRy3JaZBdaLUpzj2qwi1zt0n5CLQfQIhN/gQtOVxwmoe59BA6AeBMO3kr0zYZzxMtHPtRfgAU5Qa3gIrhQHxk+SDUxF+rjAus/jqFRCG3z7oStXV3qnhUO9r2aM/FXuKzzFa52Lq6vs089R/EJu+NKUaR2Pi6jda4Wu6VLXdMIuR6uRv44X9Hco0X1cmRXTh/Zld7FZZp71Ko3MeGEXuDgpskDG1Fely7IwcUVh0moEwqzXByRukY150R3DiHUwQgLXiaGr2Z3DiHUwQgLXiaGr2Z3DiHUwQgLXiaGr2Z3DiHUwQgLXiaGr2Z3DiHUwQgLXiaGr2Z3DiHUwQgLXiaGr2Z3DiHUwQgLXiaGr2Z3DiHUwQgLXiaGr2Z3DiHUwQgLXiaGr2Z3DiHUwQgLXiaGr2Z3DiHUwQgLXiaGr2Z3DiHUwQgLXiaGr2Z3DiHUwQgLXiaGr2Z3DiHUwQgLXiaGr2Z3DiHUwQgLXiaGr2Z3DiHUwQgLXiaGr2Z3DiHUwQgLXiaGr2Z3DiHUwQgLXiaGr2Z3DiHUwQgLXiaGr2Z3DiHUwQgLXiaGr2Z3DiHUwQgLXiaGr2Z3DiHUwQgLXiaGr2Z3DiHUwQgLXiaGr2Z3DssoVPxSs/zY8fo2HT5oDBqc4evaXVE+XkA9D7iavsJDMqmakwuZ35PRTHcOyyjUFWqcTbQQXpXCbxZqCBqc4evaWVH80vvyV9NVeFAmVbO7kBSyvj1Bqd05LK3rixf94IV29kKupqAhWVBd2ypK9lK+XWUgDrialaPB6FXNzkJWXh9VozuHpRUqv5cLr6XMLdQQNCQLqmtLRZllEmpHNf3RYPSqZnchJ9hcdw5LPaPuXYChmr02BA3JguraUlFm2WbUlmr6o8HoVc2uQhavqGuiO4dlFSoWCtpY+qchaFAWU9e2ijKLqOUhqKY7Go4+1WwtJDaTJpWxO4clFaq817Jos4agYVlIXVsrms8H5uCrmY8GpEc1OwtJLnG4vnVW0CiFF9IQNCwLqWtrRZlF1PIQVDMfDUiPanYWkpXavTfdncNyClVvv6hLhFV8Q9DALKKu7RVllkaondV0FR6QydXs7gueXXUjuIXuHJZSqPa2dWka/N8QNDQLqGtHRZllEWpnNX2FB2RiNSf0RcyodfL+Go54bGsIGpzh69pZUWJJhNpZzaLCAzKpml2FXN+mftjYmmB03TksoVCxxUbw+MVP51D7NAQNz+B17a7o3gUc8fA+KAdbTf/hoEyoZndfcMjEnujOYUk3kw4DR6SuUc050Z1DCHUwwoKXieGr2Z1DCHUwwoKXieGr2Z1DCHUwwoKXieGr2Z1DCHUwwoKXieGr2Z1DCHUwwoKXieGr2Z3DgoUaBMF+CKEGwQgIoQbBCAihBsEICKEGwQgIoQbBCAihBsEICKEGwQgIoQbBCAihBsEICKEeVvb18wyz/H6Q/thPG5PKM+HyYDZCqIvGfqBjRQy/9bcuD1aoK/ybBEVaIdQDJYS6aNa38Zsc69vy8yGtP3l1kELdu8BlxE/9JEKoB0oIddHoFLp3QX5Ep/XHuQ5QqDqWlIRQD5QQ6sIRMe08+7/iJ9bkBxHzS1vTEYSxaT+JRdHIG4XE5Qr5eO36DkLlf6RNh4iQU9p59m+3009rpd92cyki6gtZaV7uKb4INSfafHlOPmeqv0KNP+n6xphBKyHUhbN3gZzdja1jT/BcKr8CiyDIIx+xMPYuiBI4iGLLZOyFyqHr28/+n/xzfPgMP3oHSeSUdtbemiY7fmenvKnTpYgZlGSnsfyyOcdHhi7Rxstd8jlTcRoQK1/fGDNoJYS6cKDN9e2nsTqVeSi/UjMfkTDEkIH8ljPEUgiVkqDP+H/5DFMTUs4pyecOjZpSlClvBQFEzfPVvDimS7Ttcks+ZSpyhlzLd4fWYgathFAXDyuNTZTfyAdT1Q0lOs9H9MlO1ilZM8UTWRdC5VD7nz/DISvDpSQXOFxUTlGFk1zfBqHSJ5yLT7T1ck3eZSpTKF3krge1mEEbIdTFw+bJ77dl+4XN6m9l04ovH1EsXcyBrIseQuVUXUqThKry6SFUn2jr5Zq8y5QdXsRy14NazKCNEOriIZvd2ILZivsLQxbyERnx991LEPYh1JRSoQRaWxIpqiitnBL9GjXHF6HmRJsvz8m7TDlBFNJd3xwzaCOEegCsPPu3/P548hm/iXf06ZxUHLEw8l6S00UPobIz6lJySpAXoLionGLNd9VtWsLF51x8ok2X++RzpogM1yFf3xYzaCGEegBsrv4VjHNn7WUoMU9hbjJjYchmEeOECl1ubPH/DULlC3jicik5JYhSKkKt7Qblic/F51x8ok2X++S9/Na3fwOf5OvbYgYthFAPAFqqwWBpGSqrQXkSaIdsNx9Bfkk8ThdwNVewgK0Lde2trFE2/ZySUwKUQtlz1JwihLnyHT4U5Pbt+vbTLj5ycYk2Xe6TL+QnxXXXt8YMmgmhHgA0HZJpsxLYUPVI3gSWjyAM0RzhdMH2vfo0XmxdF+qzjxaPISAlrwQOFMe7liLpElEYXMsRcnzJJSfaeLlLvpDfpu0fpevbYgbNhFCDBeB3kYL9EEINFoDMv8H+CaEGw5M3kYJ9EkINhifvXgf7JIQaBCMghBoEIyCEGgQjIIQaBCMghBoEIyCEGgQjIIQaBCMghBoEIyCEGgQjIIQaBCMghBoEIyCEGgQjIIQaBCMghBoEIyCEGgQjIIQaBCMghBoEIyCEGgQjIIQaBCMghBoEIyCEGgQjIIQaBCMghBoEIyCEGgQjIIQaBCMghBoEIyCEGgQjIIQaBCMghBoEIyCEGgQjIIQaBCMghBoEIyCEGgQjIIQaBCMghBoEIyCEGgQjIIQaBCMghLo/NraOfUCO1refloNG9i6sPvso/d3B/93kNDNNYUPDNTqIfCv0abKjQwi1kfXtVeKBnjXQU6gbWy/IweES6maqGw0kteJPFOrGFjUOKoZ24qQagtrozjxTNllXnjhYclmHUJvYgQFtimEYm2vX9aigU6jpw/7TQ5nNYELVZFdWm4XayQq1Cxpn7wLF3GHVNAQxTW3WnXmmbLKuPFcoZH17uZUaQm0AtkBsmr2B/QjVUjpsQl37jOSyvv1RK2FmolDBCtVohQuXi1gPahRqZ+aZhiZryRPsNHfPshBCbcA6n80Bx2S6cK94+OaDZx8VS6HJYe23YNZ0xB8q5NPBO6MpQ4N3nv1b8thglvahpkSfHfsv8RmnmbLhSyl6tsh5skml1mJdh1ZS8a1Gmq+WIhXRQTpSRSeJVINSZVKVmVrmKRM65wMtjGsyozlPPQihjp7jb9zd7cfdi3e8OEilJlQ2MDE+sqHNFxCHZ1xZZ8mRGdWmBeWwHZYkHLb0oabEn1HKFCz5SjbszUmkPkL9R//wg3+nHx/8r/4Txac8UC8qAkqYii8HVELJ10rhip+gBPYuIAAxmHqQVCa3h4YVmbtMNDYdrzzonyf+Io8l5kgI9SWVYR9usywx4BNkBTAEJ1Qd0dmQZaeIjU2ObHCXM/hoWah8MV+bP9SU2EDZ6FaOvdsJleFy9BPqf1QZ9uH3KT7lAYPHX1d8XyPLF62Rip/gSKoWE01DECrj2kPDfOZAMoHWNPYUedIlOicvMUdCqNdUhL1QqwENQiWjEHMypfH/MsxLBDUeMbRkiRAx22D+UFPSzyjkckWoHL2fUH9HRdgLik95IGHSDpcnFT/XKOcL4aTiGxtbFFKKpiFIKuPaQ8N85kAyQYR6kxlteYL17dRuS8mREOpt1WAf7nrjIFuqCpUCbY0qJiVCpSGdVncSwbwzOq1bnftQUtLPKkK15V0/of6+arAPH6T4nAfJQoruip9rJPmmRWZNNCtcSquLiKYhSCrjq6x/XeYuE0TQ2FPkKeThdSk5EkI9d0JVOJlrz1B8iJPgvq8LlY3l2beRISNUharGBVSdbHdNQk0fEpQSrcOQ3Q7S1GygE47eT6j/9l+pCifzO3+P4nMeVG7OmMuTip9rpAXQUtREI956UZeGIK1MQ5jL3GWCCBqbTvvmKfRrqdFyJIQ6LTYfsDXAXGAdWah0yLOfGBF/JgZuqHHxmqxude5DhhMVoyvWqLhOog9hfshjZe2tVJSi+LlGyDeVoioaWU1q4eT/hiACGTVU2WXuMkE7pJmxd55CzKhHkBUoFXYgtmRHZGZkIWQmEBUP6PIZhnb+COAM/8k1HJSsLn2oKXEyZKE0OIj14RJY3Upv13daoJVNuOrILhWfD/KubypFRTRphxUH0FdDECP1T1UGlcxdJnIVIq483T/P9W26YGPL8lxOQqiN8K08rB/ZblbJKRV7gznRJzybsoDyZ3xBlhSfwW4ahJo/lJT4s+u0SEy3YpANLxufXhlUqJK0lDAV32pkH0opStHIohKNYXVpCBJQmTKsmnnORKNwu/Bp7zw5xLX+UhJCPXhgkUHQRQj14AmhBhMZlVBfv/fLtaMGfnTvXXrUSuf1Dfw7/dubaS4IoQYTaRTqN//gqXsP/eN369m+2fzX9+7d+95vIp33f/HeL+nBL/4N/dlXFgcm1B9p4Xsz9QVB0EmTUD//1L2f/vRnZzW1jx27d+9Tn/4I6fHn6IyEKtoQoe4vi9mF+rF/j2FiWqF++d4P9YixRBqwj8oLgmBWmoT6Kqz48//7bEKlSeVD9OdjX7nHtvv+L37vKdiwCHV/WRyYUEt6CDUI5kuDUD/27zEHzsjnRZcERPn+L/5QxAmh7jOLEGpwVGkUqjf0L//KPV1MqnFDBq/fe9eXn7r3dynynz5FHu4/sZg/jSPmR05U5OG+/4u/9L9AuirUUkuStMqXolJ2LrV0KNGO0f98JMKXBJWPHXvq3vf+iQo1p/DvKPjeP6BEX6VF8z2e4en6b9IKmsOEVCF3GccgqFCSMUW4973P+ET0msb0OQVOyxrvXd/8rGWoCQVBb5pc3x/deyjp7di9h1Y/TQtK0oIanwr10/c+9ZG/y4r73qc/Auf21XufevpPfyUJ8NV0BCWx+qBd0ZXPgvj8U6xNWsdyDsjHpZYP8cmxez98N44wAHBgWg6iNCSHymW0IF799K9w7D/59FNUnd/k63/9qe9JmGAVcpe9/4sP/eY//+y9T31Jdfejez/99D//17/sE5FrGtPnmhSNt0plkwwtoSDoTZNQP0YTg05mIgYKILMS4zOhygmphD//z9g0WS9penPOLRn8z9F/v/RuPeAYLgtGYlOinNurmMJSasXhL1P2HIePNIs8IlAof/ZlCNVd9iOe0yR2dn25/K6QrkL0v1wmas3ZyaXVRKhFmtKnT8rG4/8RKdzjYHqahCq+2U/zVpCqADNeKVS2QRGVoEcW4DSQhEqX/lA0QKQsACbbH/3if0efwY5dau6QSpCmUY7P/1l6jJYWJXSXCQjNQmI9ShioVIj+SFT5X4RqSeVE5Bqhkj4VrWy8lKFrmiDoSbNQsboikzO7w99SqDjOKiHre/pfEn+gpl8IlSJBqCzZfIlkIXz+qR/SJb/EacthSs0nzA6raAP5ewUwVlpVgyvPxzb1qBASx8QfQgOKjDmq/I9PX7/3kNwTriRCNKZvx/jrM0wJBUFf2oRK5kU2ZaqC7JKtNQmV75MKJlQ9YD1RJHEhaUrNl0gWdviLf/P5p36ZRcrpu9R8wq/f+8EXJVnkj1I5z9eSrqSAO7pyhHw4itcNSBWSqBwZFc2uL0YW7AZVEmlLv7nxfEJB0JdWoZJpZT+1nBTIIPU4q84sNOE1QHOeGDzZ7AMX0c2GlOrr7G7+0rtfpc9daj5hyvV1mYUlf8pD0hUsKpfQX/bqPV5EotwWXOiG0QB/2eefwmYSXWWfXvomntGoJNKWfnPj+YSCoC/dQsVkQFSXWWZ39jmRF4OCKorj8AUqqNfv/bmTghMqJcgKffWh//eLHOZSc4eca95MQqJfVssHDWtUQgXTS6juMor6Edvxsk/l+koibelXGq/M0CIGQS8ahPr5T+GJIuhLZCEbl/IIg+2pisGRL8ufY9cXSuRDQNfzR3wtf6BCpVAWsM9CeP8Xf/qzpFC+i8Epu9SKQzZ/jqD5v/rQr2QZozT4X0pol4mQJDMTT1U3FlBc9ud8BPjT9/85lVmFWiTSmr5vPJdhTigI+tIk1Kf43uhTMHoyP9wKhPW+eu+hT3/23q97odLneh9VYjqP7v2fvXdvlT6TEHNRXxehuiyUV3H/gtaIsHSXmjtErhSFV6vIn1JL+RH0Ed+r/IhIJl3G9y35uQwKpePvffpTNU+0qJBdxvvS9x76dd734U8pcW4JjlYm0pq+pCWN5zJ0CQVBT5pcXzxo873/Asd48siOj7Er+LoXKp4FkieTPvaneAzn/5Bw4mO8Z6JPLZF1qqKOwW59FsLrolCZf4vU8qHk+jrN7Jo/2Xxh7x/7Ayrhz6GE7jKuw0P/+MsSSjEoB6cbIVfILiOZferTOprg02/Spd/73xCnSKQ9fdd4PsOcUBD0pH2NOgbcGnnu6AI6fNTgMDBuoWKfZiB0DrS92yA4SMYtVHcTde68/4sP/YOn/+VWfno5CA6OUQt12NmOf4Ti3kOfekJPg+AAGfeMGgRHhBBqEIwACDUIgsPOW/5rPQiC4LBy+X/8/wEzcnAWHMvYnwAAAABJRU5ErkJggg=="/>
          <p:cNvSpPr>
            <a:spLocks noChangeAspect="1" noChangeArrowheads="1"/>
          </p:cNvSpPr>
          <p:nvPr/>
        </p:nvSpPr>
        <p:spPr bwMode="auto">
          <a:xfrm>
            <a:off x="123825" y="-13652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23" name="TextBox 22"/>
          <p:cNvSpPr txBox="1"/>
          <p:nvPr/>
        </p:nvSpPr>
        <p:spPr>
          <a:xfrm>
            <a:off x="57607" y="2788372"/>
            <a:ext cx="5967273" cy="707886"/>
          </a:xfrm>
          <a:prstGeom prst="rect">
            <a:avLst/>
          </a:prstGeom>
          <a:noFill/>
          <a:ln>
            <a:solidFill>
              <a:schemeClr val="accent5">
                <a:lumMod val="50000"/>
              </a:schemeClr>
            </a:solidFill>
          </a:ln>
        </p:spPr>
        <p:txBody>
          <a:bodyPr wrap="square" lIns="91440" tIns="45720" rIns="91440" bIns="45720" rtlCol="0" anchor="t">
            <a:spAutoFit/>
          </a:bodyPr>
          <a:lstStyle/>
          <a:p>
            <a:r>
              <a:rPr lang="en-GB" sz="1000" b="1">
                <a:latin typeface="Arial"/>
                <a:cs typeface="Arial"/>
              </a:rPr>
              <a:t>Key Outcome Measure/s</a:t>
            </a:r>
            <a:endParaRPr lang="en-GB" sz="1000">
              <a:latin typeface="Arial"/>
              <a:cs typeface="Arial"/>
            </a:endParaRPr>
          </a:p>
          <a:p>
            <a:pPr marL="171450" indent="-171450">
              <a:buFont typeface="Arial"/>
              <a:buChar char="•"/>
            </a:pPr>
            <a:r>
              <a:rPr lang="en-GB" sz="1000">
                <a:latin typeface="Arial"/>
                <a:cs typeface="Arial"/>
              </a:rPr>
              <a:t>By February 2024 31.5% of HB staff have been trained in EOLC training, also delivered to external organisations.</a:t>
            </a:r>
          </a:p>
          <a:p>
            <a:pPr marL="171450" indent="-171450">
              <a:buFont typeface="Arial"/>
              <a:buChar char="•"/>
            </a:pPr>
            <a:r>
              <a:rPr lang="en-GB" sz="1000">
                <a:latin typeface="Arial"/>
                <a:cs typeface="Arial"/>
              </a:rPr>
              <a:t>Deaths outside of hospital include Ty Olwen, the mean since 2020 is 54%.</a:t>
            </a:r>
            <a:endParaRPr lang="en-GB" sz="1000">
              <a:latin typeface="Arial" panose="020B0604020202020204" pitchFamily="34" charset="0"/>
              <a:cs typeface="Arial" panose="020B0604020202020204" pitchFamily="34" charset="0"/>
            </a:endParaRPr>
          </a:p>
        </p:txBody>
      </p:sp>
      <p:sp>
        <p:nvSpPr>
          <p:cNvPr id="7" name="TextBox 6"/>
          <p:cNvSpPr txBox="1">
            <a:spLocks noChangeAspect="1"/>
          </p:cNvSpPr>
          <p:nvPr/>
        </p:nvSpPr>
        <p:spPr>
          <a:xfrm>
            <a:off x="6118801" y="946866"/>
            <a:ext cx="5976000" cy="1719627"/>
          </a:xfrm>
          <a:prstGeom prst="rect">
            <a:avLst/>
          </a:prstGeom>
          <a:noFill/>
          <a:ln w="6350">
            <a:solidFill>
              <a:schemeClr val="tx1"/>
            </a:solidFill>
          </a:ln>
        </p:spPr>
        <p:txBody>
          <a:bodyPr wrap="square" lIns="91440" tIns="45720" rIns="91440" bIns="45720" rtlCol="0" anchor="t">
            <a:noAutofit/>
          </a:bodyPr>
          <a:lstStyle/>
          <a:p>
            <a:r>
              <a:rPr lang="en-GB" sz="1000" b="1">
                <a:latin typeface="Arial"/>
                <a:cs typeface="Arial"/>
              </a:rPr>
              <a:t>Key achievements</a:t>
            </a:r>
          </a:p>
          <a:p>
            <a:pPr marL="171450" indent="-171450">
              <a:buFont typeface="Arial" panose="020B0604020202020204" pitchFamily="34" charset="0"/>
              <a:buChar char="•"/>
            </a:pPr>
            <a:r>
              <a:rPr lang="en-GB" sz="1000">
                <a:latin typeface="Arial"/>
                <a:cs typeface="Arial"/>
              </a:rPr>
              <a:t>EOLC training established and continues each month - Champion programme, Regular Education sessions, bespoke training requested by Service Groups and care home training. </a:t>
            </a:r>
          </a:p>
          <a:p>
            <a:pPr marL="171450" indent="-171450">
              <a:buFont typeface="Arial" panose="020B0604020202020204" pitchFamily="34" charset="0"/>
              <a:buChar char="•"/>
            </a:pPr>
            <a:r>
              <a:rPr lang="en-GB" sz="1000">
                <a:latin typeface="Arial"/>
                <a:cs typeface="Arial"/>
              </a:rPr>
              <a:t>Internal Audit Spring 2023 gave reasonable assurance for End of Life Care.</a:t>
            </a:r>
          </a:p>
          <a:p>
            <a:pPr marL="171450" indent="-171450">
              <a:buFont typeface="Arial" panose="020B0604020202020204" pitchFamily="34" charset="0"/>
              <a:buChar char="•"/>
            </a:pPr>
            <a:r>
              <a:rPr lang="en-GB" sz="1000">
                <a:latin typeface="Arial"/>
                <a:cs typeface="Arial"/>
              </a:rPr>
              <a:t>Some improvements seen in the National Audit of Care at the End of Life 2022 compared to 2021.</a:t>
            </a:r>
          </a:p>
          <a:p>
            <a:pPr marL="171450" indent="-171450">
              <a:buFont typeface="Arial" panose="020B0604020202020204" pitchFamily="34" charset="0"/>
              <a:buChar char="•"/>
            </a:pPr>
            <a:r>
              <a:rPr lang="en-GB" sz="1000">
                <a:latin typeface="Arial"/>
                <a:cs typeface="Arial"/>
              </a:rPr>
              <a:t>A shift in the number of Advance care plan notifications set in WCP from median of 6 to 72 per month</a:t>
            </a:r>
          </a:p>
          <a:p>
            <a:pPr marL="171450" indent="-171450">
              <a:buFont typeface="Arial" panose="020B0604020202020204" pitchFamily="34" charset="0"/>
              <a:buChar char="•"/>
            </a:pPr>
            <a:r>
              <a:rPr lang="en-GB" sz="1000">
                <a:latin typeface="Arial"/>
                <a:cs typeface="Arial"/>
              </a:rPr>
              <a:t>My life my wishes adopted by the HB – difficult to count use as is a paper document. Used by District Nursing, Virtual wards, handed out in training and public awareness events (534 given out) and available on COIN &amp; NHS Executive sites to download.</a:t>
            </a:r>
          </a:p>
        </p:txBody>
      </p:sp>
      <p:sp>
        <p:nvSpPr>
          <p:cNvPr id="9" name="Footer Placeholder 8"/>
          <p:cNvSpPr>
            <a:spLocks noGrp="1"/>
          </p:cNvSpPr>
          <p:nvPr>
            <p:ph type="ftr" sz="quarter" idx="4294967295"/>
          </p:nvPr>
        </p:nvSpPr>
        <p:spPr>
          <a:xfrm>
            <a:off x="0" y="6644640"/>
            <a:ext cx="12192000" cy="213360"/>
          </a:xfrm>
          <a:ln>
            <a:solidFill>
              <a:schemeClr val="bg1"/>
            </a:solidFill>
          </a:ln>
        </p:spPr>
        <p:style>
          <a:lnRef idx="2">
            <a:schemeClr val="accent3"/>
          </a:lnRef>
          <a:fillRef idx="1">
            <a:schemeClr val="lt1"/>
          </a:fillRef>
          <a:effectRef idx="0">
            <a:schemeClr val="accent3"/>
          </a:effectRef>
          <a:fontRef idx="minor">
            <a:schemeClr val="dk1"/>
          </a:fontRef>
        </p:style>
        <p:txBody>
          <a:bodyPr/>
          <a:lstStyle/>
          <a:p>
            <a:pPr algn="l"/>
            <a:r>
              <a:rPr lang="en-GB" sz="1000" b="1">
                <a:solidFill>
                  <a:schemeClr val="bg1">
                    <a:lumMod val="50000"/>
                  </a:schemeClr>
                </a:solidFill>
              </a:rPr>
              <a:t>Evidence - </a:t>
            </a:r>
            <a:r>
              <a:rPr lang="en-GB" sz="1000">
                <a:solidFill>
                  <a:schemeClr val="bg1">
                    <a:lumMod val="50000"/>
                  </a:schemeClr>
                </a:solidFill>
              </a:rPr>
              <a:t>End of life care for adults, Updated Sept 2022,  https://www.nice.org.uk/guidance/qs13</a:t>
            </a:r>
          </a:p>
        </p:txBody>
      </p:sp>
      <p:graphicFrame>
        <p:nvGraphicFramePr>
          <p:cNvPr id="11" name="Table 10"/>
          <p:cNvGraphicFramePr>
            <a:graphicFrameLocks noGrp="1"/>
          </p:cNvGraphicFramePr>
          <p:nvPr>
            <p:extLst>
              <p:ext uri="{D42A27DB-BD31-4B8C-83A1-F6EECF244321}">
                <p14:modId xmlns:p14="http://schemas.microsoft.com/office/powerpoint/2010/main" val="3642358327"/>
              </p:ext>
            </p:extLst>
          </p:nvPr>
        </p:nvGraphicFramePr>
        <p:xfrm>
          <a:off x="85759" y="5101682"/>
          <a:ext cx="5953197" cy="1440000"/>
        </p:xfrm>
        <a:graphic>
          <a:graphicData uri="http://schemas.openxmlformats.org/drawingml/2006/table">
            <a:tbl>
              <a:tblPr firstRow="1" bandRow="1">
                <a:tableStyleId>{5C22544A-7EE6-4342-B048-85BDC9FD1C3A}</a:tableStyleId>
              </a:tblPr>
              <a:tblGrid>
                <a:gridCol w="3435817">
                  <a:extLst>
                    <a:ext uri="{9D8B030D-6E8A-4147-A177-3AD203B41FA5}">
                      <a16:colId xmlns:a16="http://schemas.microsoft.com/office/drawing/2014/main" val="3756780484"/>
                    </a:ext>
                  </a:extLst>
                </a:gridCol>
                <a:gridCol w="1258690">
                  <a:extLst>
                    <a:ext uri="{9D8B030D-6E8A-4147-A177-3AD203B41FA5}">
                      <a16:colId xmlns:a16="http://schemas.microsoft.com/office/drawing/2014/main" val="340496374"/>
                    </a:ext>
                  </a:extLst>
                </a:gridCol>
                <a:gridCol w="1258690">
                  <a:extLst>
                    <a:ext uri="{9D8B030D-6E8A-4147-A177-3AD203B41FA5}">
                      <a16:colId xmlns:a16="http://schemas.microsoft.com/office/drawing/2014/main" val="582136262"/>
                    </a:ext>
                  </a:extLst>
                </a:gridCol>
              </a:tblGrid>
              <a:tr h="245358">
                <a:tc>
                  <a:txBody>
                    <a:bodyPr/>
                    <a:lstStyle/>
                    <a:p>
                      <a:r>
                        <a:rPr lang="en-GB" sz="1000">
                          <a:latin typeface="Arial"/>
                          <a:cs typeface="Arial"/>
                        </a:rPr>
                        <a:t>Risks</a:t>
                      </a:r>
                      <a:r>
                        <a:rPr lang="en-GB" sz="1000" baseline="0">
                          <a:latin typeface="Arial"/>
                          <a:cs typeface="Arial"/>
                        </a:rPr>
                        <a:t> to delivery</a:t>
                      </a:r>
                      <a:endParaRPr lang="en-GB" sz="1000">
                        <a:latin typeface="Arial"/>
                        <a:cs typeface="Arial"/>
                      </a:endParaRPr>
                    </a:p>
                  </a:txBody>
                  <a:tcPr/>
                </a:tc>
                <a:tc>
                  <a:txBody>
                    <a:bodyPr/>
                    <a:lstStyle/>
                    <a:p>
                      <a:r>
                        <a:rPr lang="en-GB" sz="1000">
                          <a:latin typeface="Arial"/>
                          <a:cs typeface="Arial"/>
                        </a:rPr>
                        <a:t>Owner</a:t>
                      </a:r>
                    </a:p>
                  </a:txBody>
                  <a:tcPr/>
                </a:tc>
                <a:tc>
                  <a:txBody>
                    <a:bodyPr/>
                    <a:lstStyle/>
                    <a:p>
                      <a:r>
                        <a:rPr lang="en-GB" sz="1000">
                          <a:latin typeface="Arial"/>
                          <a:cs typeface="Arial"/>
                        </a:rPr>
                        <a:t>Next Steps</a:t>
                      </a:r>
                    </a:p>
                  </a:txBody>
                  <a:tcPr/>
                </a:tc>
                <a:extLst>
                  <a:ext uri="{0D108BD9-81ED-4DB2-BD59-A6C34878D82A}">
                    <a16:rowId xmlns:a16="http://schemas.microsoft.com/office/drawing/2014/main" val="2403941587"/>
                  </a:ext>
                </a:extLst>
              </a:tr>
              <a:tr h="442050">
                <a:tc>
                  <a:txBody>
                    <a:bodyPr/>
                    <a:lstStyle/>
                    <a:p>
                      <a:r>
                        <a:rPr lang="en-GB" sz="1000">
                          <a:latin typeface="Arial"/>
                          <a:cs typeface="Arial"/>
                        </a:rPr>
                        <a:t>Limitations in digital systems to record discussions relating to EOLC and to share between care settings</a:t>
                      </a:r>
                    </a:p>
                  </a:txBody>
                  <a:tcPr/>
                </a:tc>
                <a:tc>
                  <a:txBody>
                    <a:bodyPr/>
                    <a:lstStyle/>
                    <a:p>
                      <a:r>
                        <a:rPr lang="en-GB" sz="1000">
                          <a:latin typeface="Arial"/>
                          <a:cs typeface="Arial"/>
                        </a:rPr>
                        <a:t>Matt John</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a:latin typeface="Arial"/>
                          <a:cs typeface="Arial"/>
                        </a:rPr>
                        <a:t>Meetings continue to develop</a:t>
                      </a:r>
                      <a:r>
                        <a:rPr lang="en-GB" sz="1000" baseline="0">
                          <a:latin typeface="Arial"/>
                          <a:cs typeface="Arial"/>
                        </a:rPr>
                        <a:t> </a:t>
                      </a:r>
                      <a:r>
                        <a:rPr lang="en-GB" sz="1000">
                          <a:latin typeface="Arial"/>
                          <a:cs typeface="Arial"/>
                        </a:rPr>
                        <a:t>plan</a:t>
                      </a:r>
                    </a:p>
                  </a:txBody>
                  <a:tcPr/>
                </a:tc>
                <a:extLst>
                  <a:ext uri="{0D108BD9-81ED-4DB2-BD59-A6C34878D82A}">
                    <a16:rowId xmlns:a16="http://schemas.microsoft.com/office/drawing/2014/main" val="2085390978"/>
                  </a:ext>
                </a:extLst>
              </a:tr>
              <a:tr h="398707">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000">
                        <a:latin typeface="Arial"/>
                        <a:cs typeface="Arial"/>
                      </a:endParaRPr>
                    </a:p>
                  </a:txBody>
                  <a:tcPr/>
                </a:tc>
                <a:tc>
                  <a:txBody>
                    <a:bodyPr/>
                    <a:lstStyle/>
                    <a:p>
                      <a:endParaRPr lang="en-GB" sz="1000">
                        <a:latin typeface="Arial"/>
                        <a:cs typeface="Arial"/>
                      </a:endParaRPr>
                    </a:p>
                  </a:txBody>
                  <a:tcPr/>
                </a:tc>
                <a:tc>
                  <a:txBody>
                    <a:bodyPr/>
                    <a:lstStyle/>
                    <a:p>
                      <a:endParaRPr lang="en-GB" sz="1000" baseline="0">
                        <a:latin typeface="Arial"/>
                        <a:cs typeface="Arial"/>
                      </a:endParaRPr>
                    </a:p>
                  </a:txBody>
                  <a:tcPr/>
                </a:tc>
                <a:extLst>
                  <a:ext uri="{0D108BD9-81ED-4DB2-BD59-A6C34878D82A}">
                    <a16:rowId xmlns:a16="http://schemas.microsoft.com/office/drawing/2014/main" val="196673293"/>
                  </a:ext>
                </a:extLst>
              </a:tr>
              <a:tr h="35388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000">
                        <a:latin typeface="Arial" panose="020B0604020202020204" pitchFamily="34" charset="0"/>
                        <a:cs typeface="Arial" panose="020B0604020202020204" pitchFamily="34" charset="0"/>
                      </a:endParaRPr>
                    </a:p>
                  </a:txBody>
                  <a:tcPr/>
                </a:tc>
                <a:tc>
                  <a:txBody>
                    <a:bodyPr/>
                    <a:lstStyle/>
                    <a:p>
                      <a:endParaRPr lang="en-GB" sz="1000">
                        <a:latin typeface="Arial" panose="020B0604020202020204" pitchFamily="34" charset="0"/>
                        <a:cs typeface="Arial" panose="020B0604020202020204" pitchFamily="34" charset="0"/>
                      </a:endParaRPr>
                    </a:p>
                  </a:txBody>
                  <a:tcPr/>
                </a:tc>
                <a:tc>
                  <a:txBody>
                    <a:bodyPr/>
                    <a:lstStyle/>
                    <a:p>
                      <a:endParaRPr lang="en-GB" sz="100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2449422346"/>
                  </a:ext>
                </a:extLst>
              </a:tr>
            </a:tbl>
          </a:graphicData>
        </a:graphic>
      </p:graphicFrame>
      <p:graphicFrame>
        <p:nvGraphicFramePr>
          <p:cNvPr id="12" name="Table 11"/>
          <p:cNvGraphicFramePr>
            <a:graphicFrameLocks noGrp="1"/>
          </p:cNvGraphicFramePr>
          <p:nvPr>
            <p:extLst>
              <p:ext uri="{D42A27DB-BD31-4B8C-83A1-F6EECF244321}">
                <p14:modId xmlns:p14="http://schemas.microsoft.com/office/powerpoint/2010/main" val="2851117093"/>
              </p:ext>
            </p:extLst>
          </p:nvPr>
        </p:nvGraphicFramePr>
        <p:xfrm>
          <a:off x="6132877" y="5101682"/>
          <a:ext cx="5976000" cy="1627775"/>
        </p:xfrm>
        <a:graphic>
          <a:graphicData uri="http://schemas.openxmlformats.org/drawingml/2006/table">
            <a:tbl>
              <a:tblPr firstRow="1" bandRow="1">
                <a:tableStyleId>{5C22544A-7EE6-4342-B048-85BDC9FD1C3A}</a:tableStyleId>
              </a:tblPr>
              <a:tblGrid>
                <a:gridCol w="3474721">
                  <a:extLst>
                    <a:ext uri="{9D8B030D-6E8A-4147-A177-3AD203B41FA5}">
                      <a16:colId xmlns:a16="http://schemas.microsoft.com/office/drawing/2014/main" val="2232684934"/>
                    </a:ext>
                  </a:extLst>
                </a:gridCol>
                <a:gridCol w="1713160">
                  <a:extLst>
                    <a:ext uri="{9D8B030D-6E8A-4147-A177-3AD203B41FA5}">
                      <a16:colId xmlns:a16="http://schemas.microsoft.com/office/drawing/2014/main" val="1392341808"/>
                    </a:ext>
                  </a:extLst>
                </a:gridCol>
                <a:gridCol w="788119">
                  <a:extLst>
                    <a:ext uri="{9D8B030D-6E8A-4147-A177-3AD203B41FA5}">
                      <a16:colId xmlns:a16="http://schemas.microsoft.com/office/drawing/2014/main" val="3224507551"/>
                    </a:ext>
                  </a:extLst>
                </a:gridCol>
              </a:tblGrid>
              <a:tr h="282539">
                <a:tc>
                  <a:txBody>
                    <a:bodyPr/>
                    <a:lstStyle/>
                    <a:p>
                      <a:r>
                        <a:rPr lang="en-GB" sz="1000">
                          <a:latin typeface="Arial"/>
                          <a:cs typeface="Arial"/>
                        </a:rPr>
                        <a:t>Actions for the next month</a:t>
                      </a:r>
                    </a:p>
                  </a:txBody>
                  <a:tcPr/>
                </a:tc>
                <a:tc>
                  <a:txBody>
                    <a:bodyPr/>
                    <a:lstStyle/>
                    <a:p>
                      <a:r>
                        <a:rPr lang="en-GB" sz="1000">
                          <a:latin typeface="Arial"/>
                          <a:cs typeface="Arial"/>
                        </a:rPr>
                        <a:t>Responsible</a:t>
                      </a:r>
                      <a:r>
                        <a:rPr lang="en-GB" sz="1000" baseline="0">
                          <a:latin typeface="Arial"/>
                          <a:cs typeface="Arial"/>
                        </a:rPr>
                        <a:t> Owner</a:t>
                      </a:r>
                      <a:endParaRPr lang="en-GB" sz="1000">
                        <a:latin typeface="Arial"/>
                        <a:cs typeface="Arial"/>
                      </a:endParaRPr>
                    </a:p>
                  </a:txBody>
                  <a:tcPr/>
                </a:tc>
                <a:tc>
                  <a:txBody>
                    <a:bodyPr/>
                    <a:lstStyle/>
                    <a:p>
                      <a:r>
                        <a:rPr lang="en-GB" sz="1000">
                          <a:latin typeface="Arial"/>
                          <a:cs typeface="Arial"/>
                        </a:rPr>
                        <a:t>Due Date</a:t>
                      </a:r>
                    </a:p>
                  </a:txBody>
                  <a:tcPr/>
                </a:tc>
                <a:extLst>
                  <a:ext uri="{0D108BD9-81ED-4DB2-BD59-A6C34878D82A}">
                    <a16:rowId xmlns:a16="http://schemas.microsoft.com/office/drawing/2014/main" val="3210150886"/>
                  </a:ext>
                </a:extLst>
              </a:tr>
              <a:tr h="398298">
                <a:tc>
                  <a:txBody>
                    <a:bodyPr/>
                    <a:lstStyle/>
                    <a:p>
                      <a:pPr marL="0" marR="0" lvl="0" indent="0" algn="l">
                        <a:lnSpc>
                          <a:spcPct val="100000"/>
                        </a:lnSpc>
                        <a:spcBef>
                          <a:spcPts val="0"/>
                        </a:spcBef>
                        <a:spcAft>
                          <a:spcPts val="0"/>
                        </a:spcAft>
                        <a:buNone/>
                      </a:pPr>
                      <a:r>
                        <a:rPr lang="en-GB" sz="1000" b="0" i="0" u="none" strike="noStrike" noProof="0">
                          <a:solidFill>
                            <a:srgbClr val="000000"/>
                          </a:solidFill>
                          <a:latin typeface="Arial"/>
                        </a:rPr>
                        <a:t>Internal Sharepoint page and website development for EOLC &amp; Palliative Care continues</a:t>
                      </a:r>
                      <a:endParaRPr lang="en-US"/>
                    </a:p>
                  </a:txBody>
                  <a:tcPr/>
                </a:tc>
                <a:tc>
                  <a:txBody>
                    <a:bodyPr/>
                    <a:lstStyle/>
                    <a:p>
                      <a:pPr lvl="0">
                        <a:buNone/>
                      </a:pPr>
                      <a:r>
                        <a:rPr lang="en-GB" sz="1000" b="0" i="0" u="none" strike="noStrike" noProof="0">
                          <a:solidFill>
                            <a:srgbClr val="000000"/>
                          </a:solidFill>
                          <a:latin typeface="Arial"/>
                        </a:rPr>
                        <a:t>Parasol team, Sue Morgan</a:t>
                      </a:r>
                      <a:endParaRPr lang="en-US"/>
                    </a:p>
                  </a:txBody>
                  <a:tcPr/>
                </a:tc>
                <a:tc>
                  <a:txBody>
                    <a:bodyPr/>
                    <a:lstStyle/>
                    <a:p>
                      <a:pPr marL="0" marR="0" lvl="0" indent="0" algn="l" rtl="0" eaLnBrk="1" fontAlgn="auto" latinLnBrk="0" hangingPunct="1">
                        <a:lnSpc>
                          <a:spcPct val="100000"/>
                        </a:lnSpc>
                        <a:spcBef>
                          <a:spcPts val="0"/>
                        </a:spcBef>
                        <a:spcAft>
                          <a:spcPts val="0"/>
                        </a:spcAft>
                        <a:buClrTx/>
                        <a:buSzTx/>
                        <a:buFontTx/>
                        <a:buNone/>
                      </a:pPr>
                      <a:r>
                        <a:rPr lang="en-GB" sz="1000">
                          <a:latin typeface="+mn-lt"/>
                          <a:cs typeface="Arial"/>
                        </a:rPr>
                        <a:t>April 2024</a:t>
                      </a:r>
                      <a:endParaRPr lang="en-US"/>
                    </a:p>
                  </a:txBody>
                  <a:tcPr/>
                </a:tc>
                <a:extLst>
                  <a:ext uri="{0D108BD9-81ED-4DB2-BD59-A6C34878D82A}">
                    <a16:rowId xmlns:a16="http://schemas.microsoft.com/office/drawing/2014/main" val="4159380428"/>
                  </a:ext>
                </a:extLst>
              </a:tr>
              <a:tr h="398298">
                <a:tc>
                  <a:txBody>
                    <a:bodyPr/>
                    <a:lstStyle/>
                    <a:p>
                      <a:pPr marL="0" marR="0" lvl="0" indent="0" algn="just">
                        <a:lnSpc>
                          <a:spcPct val="100000"/>
                        </a:lnSpc>
                        <a:spcBef>
                          <a:spcPts val="0"/>
                        </a:spcBef>
                        <a:spcAft>
                          <a:spcPts val="0"/>
                        </a:spcAft>
                        <a:buClr>
                          <a:srgbClr val="000000"/>
                        </a:buClr>
                        <a:buNone/>
                      </a:pPr>
                      <a:r>
                        <a:rPr lang="en-GB" sz="1000" b="0" i="0" u="none" strike="noStrike" noProof="0">
                          <a:solidFill>
                            <a:srgbClr val="000000"/>
                          </a:solidFill>
                          <a:latin typeface="Arial"/>
                        </a:rPr>
                        <a:t>NACEL clinical note review and Quality Feedback Survey process being developed</a:t>
                      </a:r>
                    </a:p>
                    <a:p>
                      <a:pPr marL="0" marR="0" lvl="0" indent="0" algn="l">
                        <a:lnSpc>
                          <a:spcPct val="100000"/>
                        </a:lnSpc>
                        <a:spcBef>
                          <a:spcPts val="0"/>
                        </a:spcBef>
                        <a:spcAft>
                          <a:spcPts val="0"/>
                        </a:spcAft>
                        <a:buNone/>
                      </a:pPr>
                      <a:endParaRPr lang="en-GB" sz="1000" b="0" i="0" u="none" strike="noStrike" noProof="0">
                        <a:solidFill>
                          <a:srgbClr val="000000"/>
                        </a:solidFill>
                        <a:latin typeface="Arial"/>
                      </a:endParaRPr>
                    </a:p>
                  </a:txBody>
                  <a:tcPr/>
                </a:tc>
                <a:tc>
                  <a:txBody>
                    <a:bodyPr/>
                    <a:lstStyle/>
                    <a:p>
                      <a:r>
                        <a:rPr lang="en-GB" sz="1000" baseline="0">
                          <a:latin typeface="Arial"/>
                          <a:cs typeface="Arial"/>
                        </a:rPr>
                        <a:t>Sue Morgan, Kim Hampton Evans</a:t>
                      </a:r>
                    </a:p>
                  </a:txBody>
                  <a:tcPr/>
                </a:tc>
                <a:tc>
                  <a:txBody>
                    <a:bodyPr/>
                    <a:lstStyle/>
                    <a:p>
                      <a:pPr marL="0" marR="0" lvl="0" indent="0" algn="l" rtl="0" eaLnBrk="1" fontAlgn="auto" latinLnBrk="0" hangingPunct="1">
                        <a:lnSpc>
                          <a:spcPct val="100000"/>
                        </a:lnSpc>
                        <a:spcBef>
                          <a:spcPts val="0"/>
                        </a:spcBef>
                        <a:spcAft>
                          <a:spcPts val="0"/>
                        </a:spcAft>
                        <a:buClrTx/>
                        <a:buSzTx/>
                        <a:buFontTx/>
                        <a:buNone/>
                      </a:pPr>
                      <a:r>
                        <a:rPr lang="en-GB" sz="1000">
                          <a:latin typeface="Arial"/>
                          <a:cs typeface="Arial"/>
                        </a:rPr>
                        <a:t>March 2024</a:t>
                      </a:r>
                    </a:p>
                  </a:txBody>
                  <a:tcPr/>
                </a:tc>
                <a:extLst>
                  <a:ext uri="{0D108BD9-81ED-4DB2-BD59-A6C34878D82A}">
                    <a16:rowId xmlns:a16="http://schemas.microsoft.com/office/drawing/2014/main" val="3535384573"/>
                  </a:ext>
                </a:extLst>
              </a:tr>
              <a:tr h="398298">
                <a:tc>
                  <a:txBody>
                    <a:bodyPr/>
                    <a:lstStyle/>
                    <a:p>
                      <a:pPr marL="0" marR="0" lvl="0" indent="0" algn="l" rtl="0" eaLnBrk="1" fontAlgn="auto" latinLnBrk="0" hangingPunct="1">
                        <a:lnSpc>
                          <a:spcPct val="100000"/>
                        </a:lnSpc>
                        <a:spcBef>
                          <a:spcPts val="0"/>
                        </a:spcBef>
                        <a:spcAft>
                          <a:spcPts val="0"/>
                        </a:spcAft>
                        <a:buClrTx/>
                        <a:buSzTx/>
                        <a:buFontTx/>
                        <a:buNone/>
                      </a:pPr>
                      <a:r>
                        <a:rPr lang="en-GB" sz="1000" baseline="0">
                          <a:latin typeface="Arial"/>
                          <a:cs typeface="Arial"/>
                        </a:rPr>
                        <a:t>Continue to develop measures in dashboards in line with Internal Audit recommendations.</a:t>
                      </a:r>
                    </a:p>
                  </a:txBody>
                  <a:tcPr/>
                </a:tc>
                <a:tc>
                  <a:txBody>
                    <a:bodyPr/>
                    <a:lstStyle/>
                    <a:p>
                      <a:r>
                        <a:rPr lang="en-GB" sz="1000">
                          <a:latin typeface="Arial"/>
                          <a:cs typeface="Arial"/>
                        </a:rPr>
                        <a:t>Dai Williams and Emma Smith</a:t>
                      </a:r>
                    </a:p>
                  </a:txBody>
                  <a:tcPr/>
                </a:tc>
                <a:tc>
                  <a:txBody>
                    <a:bodyPr/>
                    <a:lstStyle/>
                    <a:p>
                      <a:pPr marL="0" marR="0" lvl="0" indent="0" algn="l">
                        <a:lnSpc>
                          <a:spcPct val="100000"/>
                        </a:lnSpc>
                        <a:spcBef>
                          <a:spcPts val="0"/>
                        </a:spcBef>
                        <a:spcAft>
                          <a:spcPts val="0"/>
                        </a:spcAft>
                        <a:buNone/>
                      </a:pPr>
                      <a:r>
                        <a:rPr lang="en-GB" sz="1000" b="0" i="0" u="none" strike="noStrike" noProof="0">
                          <a:solidFill>
                            <a:srgbClr val="000000"/>
                          </a:solidFill>
                          <a:latin typeface="Arial"/>
                        </a:rPr>
                        <a:t>March 2024</a:t>
                      </a:r>
                      <a:endParaRPr lang="en-US"/>
                    </a:p>
                  </a:txBody>
                  <a:tcPr/>
                </a:tc>
                <a:extLst>
                  <a:ext uri="{0D108BD9-81ED-4DB2-BD59-A6C34878D82A}">
                    <a16:rowId xmlns:a16="http://schemas.microsoft.com/office/drawing/2014/main" val="221750474"/>
                  </a:ext>
                </a:extLst>
              </a:tr>
            </a:tbl>
          </a:graphicData>
        </a:graphic>
      </p:graphicFrame>
      <p:sp>
        <p:nvSpPr>
          <p:cNvPr id="21" name="TextBox 20"/>
          <p:cNvSpPr txBox="1"/>
          <p:nvPr/>
        </p:nvSpPr>
        <p:spPr>
          <a:xfrm>
            <a:off x="71683" y="663122"/>
            <a:ext cx="10220398" cy="252000"/>
          </a:xfrm>
          <a:prstGeom prst="rect">
            <a:avLst/>
          </a:prstGeom>
          <a:noFill/>
          <a:ln>
            <a:solidFill>
              <a:schemeClr val="accent5">
                <a:lumMod val="50000"/>
              </a:schemeClr>
            </a:solidFill>
          </a:ln>
        </p:spPr>
        <p:txBody>
          <a:bodyPr wrap="square" rtlCol="0">
            <a:noAutofit/>
          </a:bodyPr>
          <a:lstStyle/>
          <a:p>
            <a:r>
              <a:rPr lang="en-GB" sz="1000" b="1">
                <a:latin typeface="Arial" panose="020B0604020202020204" pitchFamily="34" charset="0"/>
                <a:cs typeface="Arial" panose="020B0604020202020204" pitchFamily="34" charset="0"/>
              </a:rPr>
              <a:t>Project Team: </a:t>
            </a:r>
            <a:r>
              <a:rPr lang="en-GB" sz="1000">
                <a:latin typeface="Arial" panose="020B0604020202020204" pitchFamily="34" charset="0"/>
                <a:cs typeface="Arial" panose="020B0604020202020204" pitchFamily="34" charset="0"/>
              </a:rPr>
              <a:t>Senior Responsible Owner – Sue Morgan (Clinical Lead), Project Manager – Tracy Rowe (part-time) , QI lead – Emma Smith</a:t>
            </a:r>
            <a:r>
              <a:rPr lang="en-GB" sz="1000">
                <a:solidFill>
                  <a:srgbClr val="FF0000"/>
                </a:solidFill>
                <a:latin typeface="Arial" panose="020B0604020202020204" pitchFamily="34" charset="0"/>
                <a:cs typeface="Arial" panose="020B0604020202020204" pitchFamily="34" charset="0"/>
              </a:rPr>
              <a:t> </a:t>
            </a:r>
          </a:p>
        </p:txBody>
      </p:sp>
      <p:sp>
        <p:nvSpPr>
          <p:cNvPr id="28" name="TextBox 27"/>
          <p:cNvSpPr txBox="1"/>
          <p:nvPr/>
        </p:nvSpPr>
        <p:spPr>
          <a:xfrm>
            <a:off x="10428713" y="665274"/>
            <a:ext cx="1666088" cy="258409"/>
          </a:xfrm>
          <a:prstGeom prst="rect">
            <a:avLst/>
          </a:prstGeom>
          <a:noFill/>
          <a:ln>
            <a:solidFill>
              <a:schemeClr val="tx1"/>
            </a:solidFill>
          </a:ln>
        </p:spPr>
        <p:txBody>
          <a:bodyPr wrap="square" lIns="91440" tIns="45720" rIns="91440" bIns="45720" rtlCol="0" anchor="t">
            <a:noAutofit/>
          </a:bodyPr>
          <a:lstStyle/>
          <a:p>
            <a:r>
              <a:rPr lang="en-GB" sz="1000" b="1">
                <a:latin typeface="Arial"/>
                <a:cs typeface="Arial"/>
              </a:rPr>
              <a:t>Month – February 2024</a:t>
            </a:r>
            <a:endParaRPr lang="en-GB" sz="1000" b="1">
              <a:latin typeface="Arial" panose="020B0604020202020204" pitchFamily="34" charset="0"/>
              <a:cs typeface="Arial" panose="020B0604020202020204" pitchFamily="34" charset="0"/>
            </a:endParaRPr>
          </a:p>
        </p:txBody>
      </p:sp>
      <p:pic>
        <p:nvPicPr>
          <p:cNvPr id="4" name="Picture 3">
            <a:extLst>
              <a:ext uri="{FF2B5EF4-FFF2-40B4-BE49-F238E27FC236}">
                <a16:creationId xmlns:a16="http://schemas.microsoft.com/office/drawing/2014/main" id="{C700197A-BD86-C209-6772-72BCC348914B}"/>
              </a:ext>
            </a:extLst>
          </p:cNvPr>
          <p:cNvPicPr>
            <a:picLocks noChangeAspect="1"/>
          </p:cNvPicPr>
          <p:nvPr/>
        </p:nvPicPr>
        <p:blipFill>
          <a:blip r:embed="rId3"/>
          <a:stretch>
            <a:fillRect/>
          </a:stretch>
        </p:blipFill>
        <p:spPr>
          <a:xfrm>
            <a:off x="3115754" y="3521919"/>
            <a:ext cx="2909126" cy="1551227"/>
          </a:xfrm>
          <a:prstGeom prst="rect">
            <a:avLst/>
          </a:prstGeom>
        </p:spPr>
      </p:pic>
      <p:pic>
        <p:nvPicPr>
          <p:cNvPr id="15" name="Picture 14">
            <a:extLst>
              <a:ext uri="{FF2B5EF4-FFF2-40B4-BE49-F238E27FC236}">
                <a16:creationId xmlns:a16="http://schemas.microsoft.com/office/drawing/2014/main" id="{1DFCAF4A-917B-100A-8A8C-AF32D45F29B9}"/>
              </a:ext>
            </a:extLst>
          </p:cNvPr>
          <p:cNvPicPr>
            <a:picLocks noChangeAspect="1"/>
          </p:cNvPicPr>
          <p:nvPr/>
        </p:nvPicPr>
        <p:blipFill>
          <a:blip r:embed="rId4"/>
          <a:stretch>
            <a:fillRect/>
          </a:stretch>
        </p:blipFill>
        <p:spPr>
          <a:xfrm>
            <a:off x="123825" y="3522440"/>
            <a:ext cx="3054381" cy="1550706"/>
          </a:xfrm>
          <a:prstGeom prst="rect">
            <a:avLst/>
          </a:prstGeom>
        </p:spPr>
      </p:pic>
    </p:spTree>
    <p:extLst>
      <p:ext uri="{BB962C8B-B14F-4D97-AF65-F5344CB8AC3E}">
        <p14:creationId xmlns:p14="http://schemas.microsoft.com/office/powerpoint/2010/main" val="276387699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0534650" y="85964"/>
            <a:ext cx="1475232" cy="369332"/>
          </a:xfrm>
          <a:prstGeom prst="rect">
            <a:avLst/>
          </a:prstGeom>
          <a:noFill/>
        </p:spPr>
        <p:txBody>
          <a:bodyPr wrap="square" rtlCol="0">
            <a:spAutoFit/>
          </a:bodyPr>
          <a:lstStyle/>
          <a:p>
            <a:pPr algn="r"/>
            <a:r>
              <a:rPr lang="en-GB">
                <a:solidFill>
                  <a:schemeClr val="bg1"/>
                </a:solidFill>
              </a:rPr>
              <a:t>Page 1</a:t>
            </a:r>
          </a:p>
        </p:txBody>
      </p:sp>
      <p:sp>
        <p:nvSpPr>
          <p:cNvPr id="19" name="Title 1"/>
          <p:cNvSpPr txBox="1">
            <a:spLocks/>
          </p:cNvSpPr>
          <p:nvPr/>
        </p:nvSpPr>
        <p:spPr>
          <a:xfrm>
            <a:off x="0" y="-9034"/>
            <a:ext cx="12192000" cy="635738"/>
          </a:xfrm>
          <a:prstGeom prst="rect">
            <a:avLst/>
          </a:prstGeom>
        </p:spPr>
        <p:style>
          <a:lnRef idx="1">
            <a:schemeClr val="accent1"/>
          </a:lnRef>
          <a:fillRef idx="2">
            <a:schemeClr val="accent1"/>
          </a:fillRef>
          <a:effectRef idx="1">
            <a:schemeClr val="accent1"/>
          </a:effectRef>
          <a:fontRef idx="minor">
            <a:schemeClr val="dk1"/>
          </a:fontRef>
        </p:style>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1500" b="1">
                <a:latin typeface="Arial"/>
                <a:cs typeface="Arial"/>
              </a:rPr>
              <a:t>Quality Priority – Pressure Ulcers</a:t>
            </a:r>
            <a:endParaRPr lang="en-GB" sz="1500" b="1">
              <a:latin typeface="Arial" panose="020B0604020202020204" pitchFamily="34" charset="0"/>
              <a:cs typeface="Arial" panose="020B0604020202020204" pitchFamily="34" charset="0"/>
            </a:endParaRPr>
          </a:p>
          <a:p>
            <a:r>
              <a:rPr lang="en-GB" sz="1500" b="1">
                <a:latin typeface="Arial"/>
                <a:cs typeface="Arial"/>
              </a:rPr>
              <a:t>Goal – To reduce the amount of patients developing HB acquired avoidable pressure damage by 10% by end of March 2024</a:t>
            </a:r>
            <a:endParaRPr lang="en-GB" sz="1500">
              <a:latin typeface="Arial" panose="020B0604020202020204" pitchFamily="34" charset="0"/>
              <a:cs typeface="Arial" panose="020B0604020202020204" pitchFamily="34" charset="0"/>
            </a:endParaRPr>
          </a:p>
        </p:txBody>
      </p:sp>
      <p:sp>
        <p:nvSpPr>
          <p:cNvPr id="24" name="TextBox 23"/>
          <p:cNvSpPr txBox="1">
            <a:spLocks noChangeAspect="1"/>
          </p:cNvSpPr>
          <p:nvPr/>
        </p:nvSpPr>
        <p:spPr>
          <a:xfrm>
            <a:off x="88806" y="919990"/>
            <a:ext cx="5954042" cy="1426370"/>
          </a:xfrm>
          <a:prstGeom prst="rect">
            <a:avLst/>
          </a:prstGeom>
          <a:noFill/>
          <a:ln>
            <a:solidFill>
              <a:schemeClr val="accent5">
                <a:lumMod val="50000"/>
              </a:schemeClr>
            </a:solidFill>
          </a:ln>
        </p:spPr>
        <p:txBody>
          <a:bodyPr wrap="square" lIns="91440" tIns="45720" rIns="91440" bIns="45720" rtlCol="0" anchor="t">
            <a:noAutofit/>
          </a:bodyPr>
          <a:lstStyle/>
          <a:p>
            <a:r>
              <a:rPr lang="en-GB" sz="1000" b="1">
                <a:latin typeface="Arial"/>
                <a:cs typeface="Arial"/>
              </a:rPr>
              <a:t>Methods </a:t>
            </a:r>
            <a:endParaRPr lang="en-GB" sz="1000" b="1">
              <a:latin typeface="Arial" panose="020B0604020202020204" pitchFamily="34" charset="0"/>
              <a:cs typeface="Arial" panose="020B0604020202020204" pitchFamily="34" charset="0"/>
            </a:endParaRPr>
          </a:p>
          <a:p>
            <a:r>
              <a:rPr lang="en-GB" sz="1000">
                <a:latin typeface="Arial"/>
                <a:cs typeface="Arial"/>
              </a:rPr>
              <a:t>To be finalised                                </a:t>
            </a:r>
            <a:endParaRPr lang="en-GB" sz="1000">
              <a:latin typeface="Arial" panose="020B0604020202020204" pitchFamily="34" charset="0"/>
              <a:cs typeface="Arial" panose="020B0604020202020204" pitchFamily="34" charset="0"/>
            </a:endParaRPr>
          </a:p>
          <a:p>
            <a:pPr marL="171450" indent="-171450">
              <a:buFont typeface="Calibri"/>
              <a:buChar char="-"/>
            </a:pPr>
            <a:r>
              <a:rPr lang="en-GB" sz="1000">
                <a:latin typeface="Arial"/>
                <a:cs typeface="Arial"/>
              </a:rPr>
              <a:t>Repositioning             -   Datix reporting           -  Governance   Patient information     -  Digital </a:t>
            </a:r>
            <a:endParaRPr lang="en-GB" sz="1000">
              <a:latin typeface="Arial" panose="020B0604020202020204" pitchFamily="34" charset="0"/>
              <a:cs typeface="Arial" panose="020B0604020202020204" pitchFamily="34" charset="0"/>
            </a:endParaRPr>
          </a:p>
          <a:p>
            <a:pPr marL="171450" indent="-171450">
              <a:buFont typeface="Calibri"/>
              <a:buChar char="-"/>
            </a:pPr>
            <a:r>
              <a:rPr lang="en-GB" sz="1000">
                <a:latin typeface="Arial"/>
                <a:cs typeface="Arial"/>
              </a:rPr>
              <a:t>Platforms                   -   Education &amp; Skills      -  Equipment &amp; Resource                 - Documentation</a:t>
            </a:r>
            <a:endParaRPr lang="en-GB" sz="1000">
              <a:latin typeface="Arial" panose="020B0604020202020204" pitchFamily="34" charset="0"/>
              <a:cs typeface="Arial" panose="020B0604020202020204" pitchFamily="34" charset="0"/>
            </a:endParaRPr>
          </a:p>
          <a:p>
            <a:pPr marL="285750" indent="-285750" algn="just">
              <a:buFont typeface="Arial"/>
              <a:buChar char="•"/>
            </a:pPr>
            <a:endParaRPr lang="en-GB" sz="1000" b="1">
              <a:latin typeface="Arial"/>
              <a:cs typeface="Arial"/>
            </a:endParaRPr>
          </a:p>
          <a:p>
            <a:pPr algn="just"/>
            <a:r>
              <a:rPr lang="en-GB" sz="1000" b="1">
                <a:latin typeface="Arial"/>
                <a:cs typeface="Arial"/>
              </a:rPr>
              <a:t>Other critical success factors</a:t>
            </a:r>
            <a:endParaRPr lang="en-GB">
              <a:cs typeface="Arial" panose="020B0604020202020204"/>
            </a:endParaRPr>
          </a:p>
          <a:p>
            <a:pPr algn="just"/>
            <a:endParaRPr lang="en-GB" sz="1000" b="1">
              <a:latin typeface="Arial"/>
              <a:cs typeface="Arial"/>
            </a:endParaRPr>
          </a:p>
          <a:p>
            <a:pPr marL="285750" indent="-285750" algn="just">
              <a:buFont typeface="Arial"/>
              <a:buChar char="•"/>
            </a:pPr>
            <a:r>
              <a:rPr lang="en-GB" sz="1000">
                <a:latin typeface="Arial"/>
                <a:cs typeface="Arial"/>
              </a:rPr>
              <a:t>continue PUPSG. </a:t>
            </a:r>
          </a:p>
          <a:p>
            <a:pPr marL="285750" indent="-285750" algn="just">
              <a:buFont typeface="Arial"/>
              <a:buChar char="•"/>
            </a:pPr>
            <a:endParaRPr lang="en-GB" sz="1000" b="1">
              <a:latin typeface="Arial" panose="020B0604020202020204" pitchFamily="34" charset="0"/>
              <a:cs typeface="Arial" panose="020B0604020202020204" pitchFamily="34" charset="0"/>
            </a:endParaRPr>
          </a:p>
          <a:p>
            <a:pPr marL="171450" indent="-171450">
              <a:buFont typeface="Calibri"/>
              <a:buChar char="-"/>
            </a:pPr>
            <a:endParaRPr lang="en-GB" sz="1000">
              <a:latin typeface="Arial" panose="020B0604020202020204" pitchFamily="34" charset="0"/>
              <a:cs typeface="Arial" panose="020B0604020202020204" pitchFamily="34" charset="0"/>
            </a:endParaRPr>
          </a:p>
          <a:p>
            <a:endParaRPr lang="en-GB" sz="1000" b="1">
              <a:latin typeface="Arial" panose="020B0604020202020204" pitchFamily="34" charset="0"/>
              <a:cs typeface="Arial" panose="020B0604020202020204" pitchFamily="34" charset="0"/>
            </a:endParaRPr>
          </a:p>
          <a:p>
            <a:pPr marL="171450" indent="-171450">
              <a:buFont typeface="Arial" panose="020B0604020202020204" pitchFamily="34" charset="0"/>
              <a:buChar char="•"/>
            </a:pPr>
            <a:endParaRPr lang="en-GB" sz="1000" b="1">
              <a:latin typeface="Arial" panose="020B0604020202020204" pitchFamily="34" charset="0"/>
              <a:cs typeface="Arial" panose="020B0604020202020204" pitchFamily="34" charset="0"/>
            </a:endParaRPr>
          </a:p>
          <a:p>
            <a:pPr marL="171450" indent="-171450">
              <a:buFont typeface="Arial" panose="020B0604020202020204" pitchFamily="34" charset="0"/>
              <a:buChar char="•"/>
            </a:pPr>
            <a:endParaRPr lang="en-GB" sz="1000">
              <a:latin typeface="Arial" panose="020B0604020202020204" pitchFamily="34" charset="0"/>
              <a:cs typeface="Arial" panose="020B0604020202020204" pitchFamily="34" charset="0"/>
            </a:endParaRPr>
          </a:p>
          <a:p>
            <a:endParaRPr lang="en-GB">
              <a:latin typeface="Arial" panose="020B0604020202020204" pitchFamily="34" charset="0"/>
              <a:cs typeface="Arial" panose="020B0604020202020204" pitchFamily="34" charset="0"/>
            </a:endParaRPr>
          </a:p>
          <a:p>
            <a:endParaRPr lang="en-GB" sz="1000" b="1">
              <a:latin typeface="Arial" panose="020B0604020202020204" pitchFamily="34" charset="0"/>
              <a:cs typeface="Arial" panose="020B0604020202020204" pitchFamily="34" charset="0"/>
            </a:endParaRPr>
          </a:p>
        </p:txBody>
      </p:sp>
      <p:sp>
        <p:nvSpPr>
          <p:cNvPr id="26" name="TextBox 25"/>
          <p:cNvSpPr txBox="1"/>
          <p:nvPr/>
        </p:nvSpPr>
        <p:spPr>
          <a:xfrm>
            <a:off x="6128209" y="2728886"/>
            <a:ext cx="5966592" cy="1644695"/>
          </a:xfrm>
          <a:prstGeom prst="rect">
            <a:avLst/>
          </a:prstGeom>
          <a:noFill/>
          <a:ln>
            <a:solidFill>
              <a:schemeClr val="accent5">
                <a:lumMod val="50000"/>
              </a:schemeClr>
            </a:solidFill>
          </a:ln>
        </p:spPr>
        <p:txBody>
          <a:bodyPr wrap="square" lIns="91440" tIns="45720" rIns="91440" bIns="45720" rtlCol="0" anchor="t">
            <a:noAutofit/>
          </a:bodyPr>
          <a:lstStyle/>
          <a:p>
            <a:pPr algn="just"/>
            <a:r>
              <a:rPr lang="en-GB" sz="1000" b="1">
                <a:latin typeface="Arial"/>
                <a:cs typeface="Arial"/>
              </a:rPr>
              <a:t>Progress in the last month</a:t>
            </a:r>
          </a:p>
          <a:p>
            <a:pPr marL="171450" indent="-171450" algn="just">
              <a:buFont typeface="Arial"/>
              <a:buChar char="•"/>
            </a:pPr>
            <a:endParaRPr lang="en-GB" sz="1000">
              <a:latin typeface="Arial" panose="020B0604020202020204" pitchFamily="34" charset="0"/>
              <a:cs typeface="Arial" panose="020B0604020202020204" pitchFamily="34" charset="0"/>
            </a:endParaRPr>
          </a:p>
          <a:p>
            <a:pPr marL="171450" indent="-171450" algn="just">
              <a:buFont typeface="Arial" panose="020B0604020202020204" pitchFamily="34" charset="0"/>
              <a:buChar char="•"/>
            </a:pPr>
            <a:r>
              <a:rPr lang="en-GB" sz="1000">
                <a:latin typeface="Arial"/>
                <a:cs typeface="Arial"/>
              </a:rPr>
              <a:t>Agreement of main QP goal and primary/secondary drivers</a:t>
            </a:r>
            <a:endParaRPr lang="en-GB" sz="1000">
              <a:latin typeface="Arial" panose="020B0604020202020204" pitchFamily="34" charset="0"/>
              <a:cs typeface="Arial" panose="020B0604020202020204" pitchFamily="34" charset="0"/>
            </a:endParaRPr>
          </a:p>
          <a:p>
            <a:pPr marL="171450" indent="-171450" algn="just">
              <a:buFont typeface="Arial" panose="020B0604020202020204" pitchFamily="34" charset="0"/>
              <a:buChar char="•"/>
            </a:pPr>
            <a:r>
              <a:rPr lang="en-US" sz="1000">
                <a:latin typeface="Arial"/>
                <a:cs typeface="Arial"/>
              </a:rPr>
              <a:t>Deep Dive ward 12 – Work plan under development </a:t>
            </a:r>
            <a:endParaRPr lang="en-GB" sz="1000">
              <a:latin typeface="Arial" panose="020B0604020202020204" pitchFamily="34" charset="0"/>
              <a:cs typeface="Arial" panose="020B0604020202020204" pitchFamily="34" charset="0"/>
            </a:endParaRPr>
          </a:p>
          <a:p>
            <a:pPr marL="171450" indent="-171450" algn="just">
              <a:buFont typeface="Arial" panose="020B0604020202020204" pitchFamily="34" charset="0"/>
              <a:buChar char="•"/>
            </a:pPr>
            <a:r>
              <a:rPr lang="en-US" sz="1000">
                <a:latin typeface="Arial"/>
                <a:cs typeface="Arial"/>
              </a:rPr>
              <a:t>Health Board Datix Reporting Audit </a:t>
            </a:r>
            <a:endParaRPr lang="en-US" sz="1000">
              <a:latin typeface="Arial" panose="020B0604020202020204" pitchFamily="34" charset="0"/>
              <a:cs typeface="Arial" panose="020B0604020202020204" pitchFamily="34" charset="0"/>
            </a:endParaRPr>
          </a:p>
          <a:p>
            <a:pPr marL="171450" indent="-171450" algn="just">
              <a:buFont typeface="Arial" panose="020B0604020202020204" pitchFamily="34" charset="0"/>
              <a:buChar char="•"/>
            </a:pPr>
            <a:endParaRPr lang="en-US" sz="1000">
              <a:latin typeface="Arial" panose="020B0604020202020204" pitchFamily="34" charset="0"/>
              <a:cs typeface="Arial" panose="020B0604020202020204" pitchFamily="34" charset="0"/>
            </a:endParaRPr>
          </a:p>
        </p:txBody>
      </p:sp>
      <p:sp>
        <p:nvSpPr>
          <p:cNvPr id="2" name="AutoShape 2" descr="https://nhswales365.sharepoint.com/sites/SBU_QualitySafetyAndImprovement/_api/siteiconmanager/getsitelogo?type=%271%27&amp;hash=638149155630763349"/>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6" name="AutoShape 2" descr="data:image/png;base64,iVBORw0KGgoAAAANSUhEUgAAA6gAAAIzCAMAAAA6ScQuAAAAAXNSR0IArs4c6QAAAARnQU1BAACxjwv8YQUAAAJJUExURZ+fn+zs7O19MXl5efX5/AYGBqCgoC0tLXp6er3L2HWr3F+d1e7u7uDs93t7e8jIyGCe1vraxaKiosvf8tHV2MnJyXOn1qOjo8rKyvHx8bfT7H5+foex1wsLC/Ly8vSqeDIyMn9/f5q611lZWdnZ2TMzM83NzaPH6K3D11paWqenp/X19YKCgsHN2I+74lxcXKmpqWOf1vr8/umFQtDQ0Hqu3V1dXff39+Xv+NXX2Xep1hEREaurq2Wh2Pj4+PWyhe+NS+2mdtnZ2aysrPn5+f738tHj89qARtPT04uz12BgYDo6OoeHh7zW7tTU1J6812FhYa6urvv7+4iIiLHF2GJiYq+vr/z8/NbW1qjK6bCwsGag1YqKitfX18XP2GRkZLGxsYuLi5S+5Hqq1rKysv///z8/P4yMjNnZ2X+x3mZmZrOzs+ry+u+JREBAQI2NjbS0tGqk2dvb24+112hoaNbm9I+Pj6K+17a2tsHZ70RERN7e3rbI2PKeZR4eHmtra7i4uJKSkt/f363N6snR2WxsbGuj1fCRUZOTk+Dg4G1tbbq6un6s1kdHR5nB5bu7u5WVleLi4oS04JK21+Pj46W/1729vfD2+5eXl+Tk5HFxcdnZ2XCo2piYmNvp9vzr33Jycr+/v1ub1UxMTObm5sbc8LrK2HNzcwAAAE1NTefn58HBwW+l1pubm7LQ687U2SgoKMLCwpycnOnp6XZ2dsPDw4Ov1lBQUJ2dnerq6vSuf57E5pa419ra2uvr6/3z7MXFxanB14m34QXxt5UAAAC+dFJOU////////////////////////////////////////////////8f//////////////////////////////////////9//////////////////////////////////////////////////////////////////////////////////////////////////////////////////////h////////////////////////////////////////////58MW6XvAAAACXBIWXMAABcRAAAXEQHKJvM/AABr6UlEQVR4Xu29i59d13XfJwdgLcNiipSyxiTt1tbURasHJkKJCDQJRW0nbE2belnJmHVGyECBCkiwaMBEFFSyHoVGaV2FliDbsFOQ4YxDCXFtSMqIlhyqDsS/rGv91lp7r31e99y599yZc2d9Px9gztl3n/1cv73X3ufce97y/1wOguCQ8/+9RQ+CIDjEkFAvBUFwqAmhBsEICKEGwQgIoQbBCAihBsEICKEGwQgIoQbBCAihBsEICKEGwQgIoQbBCAihBsEICKEGwQgIoQbBCAihBsEICKEGwQgIoQbBCAihBsEICKEGwQgIoQbBCAihBsEICKEGwQgIoQbBCAihBsEIWBahPvHW1dVjH9CTJWVz9dlH9XD8TFeZBXXvxtbq03p42BiNUDdXX+joqM3V1bW3rl3XsyXl6Ap1Ud0bQt0XP/We1dUfaO+sb3f1EzXwC3oo/NRbLlDffuPn9XRYnlgF33n5bzRgEjt6wT/rvmDjLY//rh6CmYWqBV17z883jXnV7ObLLJWpdu9Oml1rHT+BCXUMoe6HvQurX3l5VfW50tmC69urD/QQbJJMYZILmWNVd/2zyxcUpa5CDVC4ezMLNeW7uvZ9DXJUs5svs1Sm2r37F+qEOoZQ98MK986OdMRmtw3tXSg0Qh37gz+6dOltf/jigoSKwj3R29Dlgg26oNNY17dW/74egj623RlHC/oX76JxrK7Uanb7p6kQ+6mMUeneGYRqpWjJPYS6Dza2uHf2LnCfdDu+tZ7cWdBUqpjd9M7WLqCl1zR2MS+h0spge9AWmrmgFeYnVCOEOj/Wt7kt5f9ux7dBqP2NYA6Y3ZBf1enKJuwCmvkPRqhc1H0ZeD9CqPNnFDNqk+P7od+gpZbs39jSK6nET23WyakPpI82/kSuR7r02YMN9ge/QQ4zn//hW+kzdQ6R0XtkW6q4KlEVqouVhozCompCLfJImacib/whle09f5Ssy0Uvi24twckXlRCygdPQR81Slk6zK1MkkJulmnDtnwuKEjYXIsXpqIzDJV/rXlcPFBz48hTZrl2XHK25qBRFCSuGIIU8fBz2NeomdUR1QCU23iJNje2Yzce5Wx5//L/RD1kxa9bzJoa0jbDCXUuhq2uPU//9gK2F+uejdMzJcUZ0uvodSpKv4+O1x+kTPimvSpjdqN37WGmSTQeMXUCuLwcWebjM6RBFX38Pyrb6uKRfje6K/gRnSy3xcpFOwgkVWZel0+zKFGHVqM0qp2oU7W9XqlCbC2FxuiqT6O5eVw+6HEKtlSdnu/afa46cg5TClbBmCEU5DhGHWKhkS195mTRKrSfm5FhZXeUx8EO6HVP3jajl/y85XpFeZXvjONQzlNr6v/lnHEgGqt23ukYBT4hDSOZGk8nGu/gjzDy4sVG7KqF2Y8E+FqUsNlV443IBD/SwsiIPl7mZDX1Ok8OHyN6QRhG9UnSRih6kShhOqA2l0+wqKVJEnpm+78vPZfDtbwW13JsKYXG6KpOY2L1WD0pVm9BfUGaL2uiq3EqRSlgzBHx8CDnEQkVv/uCPqFvQFx7ThB3U5lyyMroWs+qm9ZCMqamLAKZX/lCuFzm5DFPCElEpTjj+6uOP86hcdjJiSe4VCzDXC8ZVycNlrhdZZemUS1dGrxQ9V6+h1SgsCZXGK0q0KJ1mV0lRr6FQp6RK++uVKfemQmiczsoYleRzLCW1H8PXVS4os5Vr5RMraWkFhOSfKnL4OMxCFfYuUJt+iByZ99AoqeT5SebLak9Sk0OqLAQxyfXttZcRtbAINcPUP2K49L85zsm0i551Bs9ku4HwDMSS3CsFtAvkfkWZh8tci5UqK2Uoo1eKrnHk3NJJuHJbq7jSaVKVFPUaCnVCrbS/uwThTYXQOJ2VMSZ1b02olQvq2eKAYtppkR0jBUmxDx+HXqjUdg+45b/yG65t1Z0lpIvqQiV4QuZe1L479gQbHpmmGNzGh/4K02DRP8lidTama3myRETk7q9KqLW97cuSXxlLiuokQuBs4106BZd5uMy1WKmyYl216L7o2QJdOglXCp2DfOk0qUqKFJFd3/LWU6X90yWae1MhNE5nZYxK8la3RK4HpZq6GFh5KtkSiGOnqYQUo8kQDh+HXqjsxsgGsLtHk6fFDqFys3MwZga6GNOH9RAmXKboH00H24S8sqHLEsfouuKqRLIbGul5FChiIck0PAh6gRp/JY+cuRarbtsGRa8WPVtgTifhhKr7WL50mlQ1RcoPuy0SKFTaP12iuTcVok9ljEnd2yDU8oJatviELrLTXMJmQzh8HHahwvFd3+ZW5A1gZdKQq4g1skDxxARfpV1Kn3xDtv6L/snp6HScM2LKqxLpVKapWtovUJDZBdALqGBiZUVqhGauxarZto9eLXqRk/kUhiv3isTzpdOkKilurv7gZTLj8v5JLsMEoRJTVMaoJF/r3lwPlL9+AVFmSyCOnaYSthjC4eOQC5VajqQmjyftXUhGl7pDu6hVqAimOE/wBXT6Wzq1Wc9W+seng/kuZ8SUVyXSKebsaixOIo/4wC6Q1Ms8BGSuxUqfi3WV0atFLzSi6SRyuWlIkRK50mlSlRRxk6xKLgMqmy7R3JsK0acyRiX5WvfmelCqXPbqBcBnazHtNJWw7KwU+/BxyIUq+3eYVqlxxbYIGgelQXWp1SJUnTZIoC/ztaSjr6jhmnKkn1L/+HRwTOk7Oy2vSiS7oWJR7EosynWn9HzTBVL6Mg8BmWuxJFVK6D2oThm9WnQdm4yyYVJB6SoNd6XTpMoU6azh64WV9qdISJj+WoPXCqHJdlbGmNS9NaFWLwCWrVwrGWspcglbDOHwcbiFKgql9uNm3cmNSA26+vepYWmBgS4re3J9+xv8Pa632W4NGaOYB6+IpItlpuHb5EX/SN/+CyxuvgxLWtENxLe96/vVqxJqNxvfl9JUY+VcDTM0ypcPfB4+cy0W/cGtR1pMoTWKIpVF5z90vvEXZSUMzfdtvIIzfeTS5ex8irLDuvZ48dU4ilO0P0WiU/Y2kV1TIXLq7ZUxqsmX3ZvbDzFZaOUFlWxX136Xyia7VXSKylkJKSnfWfbxIeRQC5XaTeyJmvOvXpaeFez5Fn1GqCpU/XBVn6UhY8S1NKpqR3AUfnbl8bJ/RKjUt9/hh2U4b2T0uD46U16VyHcL+Ds7tVg5VyMZmgzzPg+fuRWLrIpZ+xM891wWqSw6zoljHygqYbiCpubKpdOkKilu/AdSKW8mFXWutL/kmkrYVAhLtqsyiUryE4VaXlDJ9iuaozYP8uEoqFGLIRw+DrVQ841rmqxWv+EM5dLGE9wTj39fwio9+VOf4Q/XvqHPJrExwn+jXuFHVhg8zfqen5eniFP/qG3yk6Jr9tyvPEQqaRVXJfT72PSBhFZiUeqlnWVDI/vChODycJmnYv0UPyD3jT+SLyhUopdFpwCKu/a7RToJLeh3/Bfqc+k0qUqKVguakiRYKNtfquxKWC9En8pkOru3QajlBZVsURppiVQKK2GLIRw+DrNQ9y7IgDp2KkvaQ0Z36fIXDG01Ny4OsfSm45BvJi0DNI97//OQMaF0ukswWosPoQZ9ab4FcViYUDpaUmLVsPHlqv8+DkKoQU/IVA6xzzixdO/iFSR/0azpZ5YOPyHUoCd7F7p/wuxgmVy6P+MfdJz4i4mHlRBqEASLI4QaBCMghBoEIyCEGgQjIIQaBCMghBoEIyCEGgQjIIQaBCMghBoEIyCEGgQj4OgINX0PZGoO7jG0CTlXfpuopPPDRTGfpmtPRX5N6yhwdITqfj59SkKo+2ZoodInh/hB6nlyZIQq34B2vyNb/rZIwcYf4hci7CcyZ7W2tvfRT34X//yE2p1Xw08m9GS6d+3rT0xQy041D3Y0Q+XHNpaXIyNU6dFeQuXffRHwG0gzC3VPf6OrSlt4Zn5C7c5r/0KdUIdKBfKPNk31pbmOZpj0iuul4agI1fc1GVeXv0TWhPch8K8YwtYnyGUibe/cn/wu/gk5TyHU7rz2L9Tp3rWv+fwF/07RZKWmNLuaYdI7rpeFoyJUP/J2C9V+CY0gT42tdlah7p/5CbWb/QvVmEqol+wtiN30Emou+nJzVITqDalTqGQUOaa8vXOCXAZkQs7jFSr3wcR8egm1+guFy8pREaofeE2o6eeCvHXSh9ko5ETsxCwiWY3ZEX7vsulF/YZdgV+xdC/r1/DaRRtPWLwco8wSL0Fqe71+9UPQlpfQJFT5Gc/5vmvf9YKMgYQvu7/WpcmpIE8ttW/Iw/3TcfPjiAg12x9hQrW/+YAoXsdAVkCXibXRMWyOIou1ye9n0of53fZ0UrxWX5DrEVNfWC/k8OIi+zHplLP9SUK1GI2v1698qLTkpdSFyr97K/G4ZTgHLfpM79p3QpXfHkfKqezFtS5NivQNyROldqWp5bC0HB2h5u40XVKg2I3/Jb7iV/koRpaL/gAujfQwFx3KdWaQd9tTTLzt74nCsdPrSWU0IbiX9Wt49SJKkSaLn3oPpZtjyEUqVImR3iBRFKH6odKSl1IX6sog79p3QtUIRdnLa3OalVKXDTnO3xuemiMiVFWVYEKlHoeVFNZUFSpZln4usdlo9JQjpiUS7IU+lNNqKnxB7YkLDa9clIaRf9EmVDNkCq4XofKhkVNqKCCdObiUlooeuKKnFOQTTVdL5kj+hqQjOKGKg1KW3dATL1Rf6rIhD/fPm8+NIyJUsqoGoYqxZGth9A1wAllIFqrEXt9eexmmIdaUTA9WleyycKA1lMJ0FaloeOUiL6F6DDFUjWGnvgiVD43mvIyaUHMhoANX9JQCHVBMOy1zI6RUKbZQE2pZdkNDU1il1GVDujSXmSMtVB2Ni672OqkYo9rssSfYXHSOJhfRvds+WVShfQ2lP+XL+nO4v8jPENUYYrophp36IlQ+NJrzMnILUAQWai4E2oNC5/KufdfSMiGXZS+vzWmmVKTUrjRECHWZaBEqOl4lp8h7+BQZ9rMx0kcr/PpyOlcrco86NbyoX7DQ/MJ6QcMrF3knsBrDlKmmaacJKsK8hGqFkIErFz2lIBfZac6NFpJamCI2cKKSzaSy7OW1Oc1qqYuGDKEuE6I4JQsVZllatIz0iliT2QknggcnWAxqynnqYaoWJThr1RfWCxpeucinWI1hytQYlVNQ+dBozstoEKoFJA9jHu/ad6KSJUZZ9vLanGZDqXNDlkksLUdbqDBDP4UhZup4MhA2lWQnZBNPcAhNrb+l03DhKTdZFFFYq5uxNbxykU+xGkNMN8WonILKh0ZzXkZNqDlNpwMUPaUgMe005WbxJwiV+qDMhymvzWmmVHyprSHL7ltajohQxaoUJ1SSZf29/cm29DDZCQn0ZU6HrvqKmolLi2i0qNJa3ScaXrlIbzBe2njXAxcDlkt/2XQtxnrT6/UrHxrNeRk1oVIqFk8PCFxDEeRKycgSlG0ewnQjokv5CSkfS6Use3ltTjOl4kutx5UclpYjIlTre+CtgxdJ+ROGen71Pfxa3T97i3pXyRZIoCIDd9VK14v6BQmtv6xfY1cuolO5j0o52Uc0YrhX72uM5tfrVz9UNCVLsCxgXaj0Z4h37Ws+b+M1pnRBUfby2pxmSgWlLhuS+sRJfXk5KkL1jqAXKs0LhSkR6aEcuefvrY0EimTcVXgQqO1F/YKE0v/phfWCxq5eRMUDlLl9xNcS9j59jdH8ev3Kh0pLXkpNqOn5pvm+az/fBvqB5l6Uvbw2p5lSEaEWDVlWZHk5KkL14vTH1Ov1jv6zt5C15BeYZWsjgeKbNWRR/HAM6HxRP9BQ98J6wcKrF+FhXNx/SB/p87n2Pv3O1+tXPhTa8hLqQh3mXfv6xfHvfCPdXCnLXlyb06yUumjIXPTl5qgItWIxGe8TB5NpbcgD4ojsJR0ZobaNvEdliTM3DplQ4xcelo2WHi3vDwQTOWRCjd9MWjoafSQyu6PhOc2NwyVUKs0RcYiOjlAbf9d371C/t/8wcriEGr/rGwTBISKEGgQjIIQaBCMghBoEIyCEGgQjIIQaBCMghBoEIyCEGgQjIIQaBCMghBoEIyCEGgQjIIQaBCMghBoEIyCEGgQjIIQaBCMghBoEIyCEGgQjIIQaBCMghBoEIyCEGgQjIIQaBCMghBoEIyCEGgQjYDah8uu3GP4Raxw/wIuU8AO6G1uH6h0lQTBm5jGj7l0gSeK/ndUH69sPLq2wcFfi5UtBMC/mIdQVnkGhy42tY0/QyQ4db8Y7XYJgbsxBqOvbNIGub8PR3Vn7jAh170K8KiII5sYchLrDr0lTYW6ufpQOVl7Y2Ip3LwXB/JhdqOTuktO7KW/Voj87/DZ3dn4buRwEQSMqkWZmF6pINAsVf9au2+ZvBS1TEAQVVCLNzCzUjS3oMbm+/Gd9O2/+BkEwOzMLFbdl0h+sV3mBuvelR2PjNwjmxcxCXZE37stKVf7nBerei9cvbbYtVIMgmI5ZhYp7M8wmv4haNoBJo+z9husbBPNiVqHuyO4Rsbm6uso61TuqLZtJQRDsg5ld3yAIhieEGgQjIIQaBCMghBoEIyCEGgQjYMxCvX/7jeN6GATLzYiF+tju7u6VM3oSBEvNiIV6l4S6e0pPgmCpGa9Qz7BOd3dv6GkQLDPjFeo5Eeq1O3oeBEvMeIX6jAh197SeBwvhzM3bj8UW3uIZr1CfU6HuPqcBwSLgLbyX9DhYHOMV6vMi093dk+c0ZB6ceYP3qO5eDIe6hRPc5NE6C2e8Qr3IFgOuaAg489zt50vX7PhzUzhrPGEwb+p5UOEkt07s4DVClnZrqGXBeIV6li0G/+1e1SCGlfaGHgv1kA4wYTCxDmsGjROrjUaGXBaMV6jn2WKu4mbqIxrE1F2zqZy1axyZ8eIPElfROHH3uhFYGhvOmfu3T815pB+tUI9zo5y89Ab/uaVhDJ/vvqInAM7aM3oyCVzOFEkEhtwUW+6Fwan9PpoKS+NZY4CpdbRCfZgb5YSsKd0dGuh396aeAYQ8pieTQGQmlmGN3EDjnNCzpeQUVXB/9/zQNs/TAfyy+U6poxXqI9wWpy+9wn/uahghIz43liHOWs9FqkRmCq0HBpp9d3eJH7HGDLAvlYnxkLdxBwd+QTY7oxUqptJTOoPmZpUR/6KeMSLds3o2gSzU2C9p5Ka0zsN6uoTcRgX3s0UhlnbensWZ70J+tEJlB4UdWizg8wpUDMnLUqR7Us8mgAka+HVvkLgvrTPf2eIwoS7DflY+YmmkcUwiu7c1eD6MVqinuS3IXnA7Na9AxZBoVEtoy/d7KkLbmmgeD+t3aY8Yt6R17uvpuKHevF/pzTO4jbC/kUgt7RHZ4dw9Odf1wWiFijuo5IFBmdnV1eeV3N0Yddb6tTzaGjd+mjfteKzsfU92GXmJ26ZcW4wXNpbKgCyT4f62KNTSnr90RQ7meuNgtELFVjgNh1gPZFdXDcm1kTpr/eYAtDUG1eY7EFPdk11G9Hmw4mGw0cK9ebKYUu/ArIj9rHzU0t4U2+x9p6FhXm9grELFxhp7uLLDlrwM2QrwA6I6a/3mADzpD2NsNkX+5EjfYtX29WuL8QJBFdtG2Plg9rMTpJZ2Xr+A2fceD+c5ObuxChW7PhAT7lkl7WDKK+7P6Bzbb9sXbY0r3C2fjIwKr+nZPBjb7z7JM5tL4lWgJoVQdYW6v8cV1NJ2zX2+puETqM/rTYxVqK9xS2CWxK5SupmC9WUxf6qz1m9pD6FiWm2cM2RTeI47KVz4UT3mY5a8DM+DyL04XxP91RBiP1u29jURXaL2vcdTn9ebmFmoexdWV/n9UJfWt+ngQX7pzMYW3kEzEFgPYN7E9lHa4OETws2f6qz1u/WH/bqbaDoNKZB9vfk9HCZbX2OaUm0Ntwy3mcVF9UI1p7X3ffcCs7RErx0pGRwm3pSYVajpJVF4QSqdpde4rQz60kUoCtYC8diK0h5YcPOhOWu9HFZ4L49g2mhy7uTL6nO7QQa3oO+do8OBlHiaNdyZAb/7NRtyL87bhexM8n+NK58JmKUlejVSfV5vZEah6vuLCehyY+vYEzSd8gtSB36L8ZtcOzzngFHQnmdIDyxkmZmz5h8rbAV+9A20uHdGbGNOtgv204lNvKLT06Bu5JlTffYU+5Ke3Orvr/OKbT9bM8Mj/pGf9rC6lLugdDbtTfO0wDV6TctiskMLdcfkqC9b3Fn7jAh174K9jnEYsGkkUxGWperY6j1nvzNrzlqvPTh4Lzfkfw1izNh0u2A+d7Kv2lfq5rk5VWManUz+4nPyDfs/ls/mO3mv5CCQ+57eicem7330C/Vx76Y7dfsUTwxmaYzslfSptjxvONFLnk2o8oZxRoW5ufpROlh5YWNr4JcYo1FEMJCVGnv6IaVccQ1g07o1cYsV+wBXsSvgvxhnG3OYx+fkq55JnlLfb/bsi357igJbZvcCPD+51XewkiXYoXw2WPwjf8cUDtVrmATIoerbdPZ1G77MeBOJ9PGVZLgYXKj/dGt1dZU9XVmr0p8dPmfnt5HL8+GrXLmvyfG3+PhbcvxOPmZ+LOcaEzzJH/6CBrfwNY741V/j/3+iQczPcsAnLl/+S/67u/sFDZ6JD0taxDs1ZBDexzl8VU8mgOp1xv04xwDv1ZBJvBexP65nBU/++JO/93Y9Pgh+jKL51n8HB7z3k/z/z2ivT66n1PC7ztKIb8GG+vSs2AHHVIk0M5tQ17flHePHPpCFij9r11veOC6Fm5lvc+U+Kcc/4eOvy/Hv8TGTBPkJDaCmR8PDDj/8yW81WwiECkXvfk6DiCf5fPfbavW7u3+s4TOhoid+TUMGATnQGNMHNFCjpgy0NeiM5hBpN7YYC+UdT+pJL0jZ39XDy5c/9/V35pP9AC0VrY/+ffsv8P9f0F6fXE/omoSdLY34ibfKTvJwoRJpZtYZFR7uztr15Pryn/XtvPk7DPAX1EvDFwh1mxe+C5PW8dlZk9tbvCThezvNS1ZEkXs/ziWSLZSb6TabLVzIld6/F4xVDFz1IW+kytcAe25XIW7npps+JUf0vZksVzQmCu9wmq9o85IkxWc/fbZHjsVYnK+PxjovOxE3tdcnrkt0W+Q1sTS9j7/7sLfKTmTfY+ID5HNZo0KouplEMyzLd+9Ljw658YvlhUrpDNarskmb7jVTE91/83la4qftJYU7Gq3ZKDH+4LwMA67p5LvE99OepxoLF+Lk8/vdWeKETiLlIR+c7bn5DyRu57CBdsfuZl+NyB5qY2x80m83HsjdLNvP506cbZNK7nu6kQIbsGelkvd1O3bSbpJ93ea+WNpF3VE6U+xxdiH7HhPvzc8mVN31XXn2UZGs/M8L1L0Xr1/abFuozo4OegJ2ZeTbMWg1tNUdbm7qBIjOxjni/BnVXdNQiUcE70qTu6aTWflUmp11usaMsHttf9/NlKw0w+GQuvbbV5Yt3c5ZAO3e8Sx0HbHDplvP8jxm/03vO7JLroOOjCr9nv1pQfrPFQ0jwWnM1TR+yHbspAEJkYk3dHiXLcITOl/3eC5E5hY3XDQzo1D3LpB7u8lPJuE/TKisUfZ+h3R9ixsoGLRl5OMjuWN9Q+QqrlfyiIkb2rZNtoPePyGCdJ/LxtxFe0DBbFnPdt/cz7iOrM5KGho0BDK2TNxTBDoOdRk/NCpjn4ZMQiacprFIxhAaV3t+yUGf0FPbF09ppt1kEb4bcWArz9u6Snq9GJDqd1bT123e1AWTeBCkO8zLEydKa6CJD9HMKFR5glCXp6ursrUEJ7hlM2lOoHbmBKFFUVMsMq6hR6VbX1E/BifCLV2bND38iznltojI9ZA9kJSSQc4ypjMTW7kBOFa3h/gZrAKxZ/Me2NCs1eroKqHLQ5ABUsdAofvmqy3r9dQjMxZxrde8aKOk+qLo176L72aQgh9D9HE3DFgqvPLJ+vq6OH3d5oSU6DGxFfLnkUoPZ0m8vYkOyqxCPSBgKnrsdpMgtLPpZRfc6uIki5cDzmrTNBmkTqVVh1SM4m7uFcwBOgEx+/DAcPVpcdvn8wzh/SYRyrRgG2NsaO1OlsTtXDSiuFfxv82DdeP12BMSDcODZkf0caPT4yFafhltZ3lWRPbZfD/r4266caBm5MdzmFHR2WlRdVItTfwEsi0ZoibvYCDaZEWPU6gyc+qJypa9IBkLswWQ0WFmfUbdJmACa9how0fkrvAf59uJO3MyfT1C7ANDvHg++1imopAvlT78TPBoUhehuPkmVBha65SqDkPXbpJ4MjBoq3PdeD02bTa4tzL8gcnt91hShD4TJR5jP5+eVNPwi9jqEblf00Ka5+SDu7odW4yiCPB5Yhw6jzFEH5ORrU2+CKlNHMK1FBO/EjdOoaJ2+Sk2WDu3n1h/euCXLVeU4H1fWe43DmKqHhknNYzQLjuOtBjcm0Caz6N7/NMtPUFWz0vS+50X/PPuYiA1EYoabKmEOK1LQlVO1+oTCcjAZe40gloFIwNFYxUlFZhzx0Oxp25ffO7cK9ZnDCYpnQ773iTiYlTXi2YmekrglJLnPyftMTQ3ioqovPuAXjyN/SB78JSnetQH5xPX37ZS19NWxilUzHx5ZQiXlCdIaOeWbScSZ9VZk+XXSZkaDR0rb+XBFu1Oi6DKYKgCPSejOIE+R66PwRIn7tnVgSpuiX9VbEA/Jg+O9oHzttsH4ifU7EJqrDYq1t06LOh41DUL8MfnpezqIYuH13oTw1YLDXvscF6fkZ5pnVLTM6HMeQyg6DZ1i/qOkE2zm3lWaabVmVTH6TN6q8+NQSJtP5ChyR7DYH1TLO3SnbO7JyBuqR+idWCl0NNWxilU9G4e2eCE8iimZp/cJBoX0UV3ZKl00VpFEONhqzOhidB1yzz7PDqeyyYKgzECHfEIOm/iCqMOivpcyjHBAX11z3WzW4miiJoIRXzqzcqM0DoLmWff7oiqKWM80+aXNFunRJ2WmpSMRn5YGrf1+jQ2EuefyT63ztQTnxMQZISq1Au1IJJ+YR3ctSJrzdp1ju62ua1mxLmBvryFYzfGYoxsdDX8nl6tFC2MU6ioXe4kGAvv4qoj6Rylq+KsiYOmCwgDcvOPS8hUQYasXoyhXQZRAQgTuTwsNlBd/0wGRb0pNXFO2XEUp9+UKlmr2ch2WW2GEaGo8yHjVKtxq+PQsZuE8e6KpKM7QDLLtP5+hu3iNYw9atidU6p6uOClO2L7GGh09q+6sy1IISuDhXnlSSKYvTlFcVrVVlwWekX2DtTw5ELE1w8YM6Y6nI4lWytFC+MUqvqNCUyh5PapwNKmD2mT/yNnhae/u2dkFuRD/g/WJSOaDnyYlugYZpBtR7sMycogwFdiC+GOmGLPd1A9lkdSJHZDbN5t30i/TVzZADE/KaZMbHXDFfHphCWaaN0ssvGtfTdJ5xydWIHuFrWVWJvOb+yeIeeeBzaE09+uKVWqyJzlHNA6GGi0rF0bXw5xoCt5wIiINCBjYmRlidPK/xF5hWX7wHnQgSt3W9oALe3dYmTaOOix9ZknZKWY1OXjFKoJysC8QQOd7kBqgzI4JJs6d2X3BPmyNn49BpWxjcuUo36cTnPmtZBJsbDsXiBSfxMap6QQelIV17AEa8C7tTqm6K2AhMxA/XaXxPzkAQA59ikJkp6KSgal1q+SquPQsZsEpb+kDSJB6rrVGuA4ng3Q8aPY1eQ+oFZI98C6plQo4dr53WuSPhTBdTTXyKmoCzWI0u+xDYskVPQkNz3MwBRERbQ9Y53Gs/sAO7yV7kGlhgYoe9OUL26Crqw0zVyKFsYpVDSp61o0KrWJ7AKY8TDQYTZfM5yH0T40NuvGk9qmTnPmtbBJUarJ2piXoDCaQdE7ZPRwiNtvJHpQPPVxMCVcrd6y1WG8dRlZIMtSGbPVVajt8ov4NAO1PTkRyAbTszbyKdHqhqFhqdXkfgSCdD1Qc22l7Wxa8pnqaJqHKDRFbYgBUFieldDmXEfbK/XC6EBbp/R7TCJpVMSimWc2tBNsgaCxWIeWtDZIokLJb6SRvKxF1VlKiJugiZiP1zxQZcYpVJ2OEhiUSTT8hxo2O0xyn9ONu2K453WoPmN2pis9SxcT7y2YFLkoZhVAnhGjaUzdQLHF1s0Qj6SjPYKC0HSNMAkitNuaxuE64gwgblp8V9eKGi4nOod4HXJNddGaza3VaNBatOSAgYqzppNVTTEiR53oiZwpTh+RdoO+ZUptHB3QHs51QnVoYLGhuKdQxa+orOBNdil5Xcto9+umL4dYX5nLYemk/Qn7oJjhMao0GYYUXseHWilaGKdQdVBOyLx43NZOcppa2tu92OppbWN9MogQ1wqtRj4JmvIlMamrIknjORjrqRRHM2vbTPGg/222xOxKf2EdNqfp/N7ToxPzQNxUxLxVLWiwnOgk4Ua4ZINEdhxad5Mw1VBTQT9iaTYvSRoZSOpmXoSkTCWb+2l2JtCdjaODGxGAnYszQWh4NzYElc1q9mEPzttaJg8DwitiK1Q+Gw0tHYwwLEVTWzHCVpyljDSKZmsan7R4GqdQC+tmUN0bmEm5FaGC7HbplMHI6G22lvwbdd1sAMClF8WkbpT99gzmYooOo+WxFYWZtBfASJbqJPIhWwVMz+Rldt1rolDzQ9xkuBVzN+WLjNSe3OAtaUjhs+PQukUDVdLlyE5MS32AasaS8Cl8KprVD3RMOZ3bT0fPxtHBZlAD6VFSSRka3o2tIcu9aZOIzY+oP2bAbDnMa+Kg3U+NmdJBM/Beso1W3tKqzlJGmkyzhanm01YOoVDPTH4XB6qmxwB1vw8V8nKRT++egYIY1why+4Mc3XPWQoK0PfqO8ha3VkzqEduoER5Gt1F/mgsseduw3IXkKHs5abiFyel0k0vcZ4I2YfGx+na1gdlmSfE+6h6gpCEiQnVRgtbdJIxrtNIzr4IwyVR0JhmfxTCEKGnZjYGOWgHtJzmjgZtGB6TiS2Nr1tR5jQ5zFRmdiWI4tfnRmgOxMIy6pRNxX/r/ohvJdFRCxfhYF/8VudWmE0W6QTWNY6LVi1EOj1DTXWD2EBvujzvqTgUs5zRalC89d2X37it52PXWy7bWMGyKVtD/9BcGclZM6mbuBuYOHCEyHqwQeXsCxlMMpc1YP6PrJAc6wGCs6xXJkKl6sE1YbGo002Ot4czkZAmu44Dzz8SExUiQnnzxuc38bVRBVHENbF6qeOuaMVJD56QGwhm1AsY32d5ByzSNDugjv0ED5+a0q2+fhkobEeUwpmGpObAyQfvl5JlT4q6cdRYjrSwbA9ydyecqMsAo1dCUMkJI86WsvNPcxOERKrcTCs8DTvdX9+HKFNuEmA3uOm+K0b0T53YRd67snpCBVZaMlBckh8twTn9lJJD+vZXTYVTNV2VcZDuBsTdvWhZYfsgdhszGDZlr/+ZVdbk/2Yz5yZRenvMr85I4BTZl64nTlJRJ9qxhbadgXRU/NmGmh9JLlW1uw+IuYxkT52HgqWDqpb+CysoAUjx04kHxvAkj47N5ijRfpJvKAkeoSST787amFU7Lpt2uPNeAwQ4jvdQRDlKqrbe0wllyqCMuvWBe+eEWavH1SHM7ZcDpHCnRLoVJ6t4Q/5fbypTRZvYqwIuwUG43dBBmaj44KSZ1Kq9ACPoU7X9TLJTLi7au2GkTKB0BW0AV2G4wGsjgIlMuDLiPJ23pkapwiP8qN0lt1oW5mGm6ezg2WTAyzKFR2vww9JHN4JIMHwF9Qkpx6/qzqJfkQWix5Wl87f220QHF8/eq0M8nnY/TZ0TLA6CftZNETL0omBRC5jzlrDoNDyNXaTHMIziHwJLoi+LAbuq10lFGPMIk8YpHUuNAhcpKsmYSqZE+ZTjrHClhBeUQhPkN2sltlcbdlsTOiG/8DJqZF6k4QANi3BST0q+iKTSNQFqnzQMmkG1pp03Y3AMnMFUh1+UVZHobyXe7/oKuOFn4uBLVrQwYpheMXmmNlVfAMllINTBDP9e6XmRgwHzAf3GQTLQytqRBkgZC11QEREmtgP81rG10QPEKU0cjXkXP4LCYwtpATJTd9VJNIslFyv48sH57TbbSUH6sVXTEZviIKSwNmq4Pudo00iBptXOohQr7UidXFjVUUen6dBeaOX7q9kveF0ZVy35N3o3rizRmti25jnOH3D0j/UL2gKzh0SFEeui2mRYgL1FWVG6aQIcVBW4iyQQZQEFcheQd6ELqEVv/nbl1u/uH02zYP6VjmzRnWVdNVMwpmWZ2V1TsmNhktSy1w4d10mdoH84q1aoycOY5j2qJklpdUEpqdvynYW2jA+IWzhUmx0fQMyhvH9cDC5mTELfTdRrGbdXiSpmnYP3LnMKwcQPyO82FwofS3qhNOlPERdGTjK2kkFVatFRcoRoHKVTZ7lZhSYmpIaXr/aocU401J4MWKJ/eySN48qXzUiMHVbiKTScxUZrEYMkY2twkerYYX3mqg/lg/hHbQtdNnANTCTHppU5Eda9cOqMLobtndBmGCa5tZmPSMHRRDu+KeZXeg+kFjWXTKzsd9+WbrCp2LJthyTdkvdjcYtnjSFmhyXBJ8m0BmlS46eeqcv1nndoyOkjcYrSClaOtrrXooA7WyGfR/m40Sa2howWsUVcF2hm718xrYeTH78+pwK9dhAXoxXZB0W7Iob7LaKMARG0dlMasNg5SqLKLpp6N+P5kUDLuuw7QWcFNWeKD6IkgEzLhK2zNrKetYBIjQ0PW8MWt4Ym7aepi2OKRPdQrvYAO6dIUEEeaYZMVP5MOdAcb5zxRyxrgvG6w1Fc4CTcjoCFvi1dRNouN3mjONFQ8B/ugiprjioswOOnXzvxaK389HQMCxJWyQt1lWPM+j6st6RmtqUmm8YWxdU/LbhL0W0415iJQ2yPrPmsEzAHyFUdnHVWJuA2yNMyccHbAjxwTx6Wshj47au0sZwp6qP5wqboUMjrahRM3OQ5SqGI46rxIk1C7y0iXhj6bavh5PwNWUKzb00B9DdVX9NI2Ry4h6+PjIljk7CaE3WIOSMYJZDiR+aAY+BtAN+M/HnLyWMMHu3J7d/cKj8iIc0dGsXKaKkgme1cs8SUxvXJFYPVAqA4GdGZfppNBUT/GsHZVNOg9Su4m6Q5Eh8eBpHjQQh8+D9srOsS5JHdcZW0cVtJ007ybhP4oR8A0PO3eQDckO3ms6c1rvFt5XLekRGDcS/xdizO5NVQiufNzS91OOjLIltwYlDw/7YzS0nJzecTYCLRXXrLhw3YOUqjSCmpZ4l/S+CPyTd2TBj43yerYX4Dmu/ZYIReZpf0w2oJuEKDrYTx6JYAOzf1ldy81tRqfmMCEsV3UjHS5xugguKkwcqmlNAUK84pKrH1KdV0Mu7olxS9HcBvlytHnorTxK2mFhItQEDVgXxlUHSKASpAUEuCWQsHvo/ELLzT7jKQDRNKP8yhHpEtgCmoJGZh/2a5pQr7m/B+CC1TvAU7gtDTCa+JysjfDcU+7sTjHtQLZIHjRDhI0v5/zexZqhVB51dLgr9TWnsn3g/HkAa0+zBQsWqj/6B9+8O8EQVDhf/4f/pNKpJlFC/U/armCICj4fZVIM4sW6u9oqYIgKFGJNLNoof6+FioIgoIPqkSamVGo/B4LfXfF+ra83MLeZbGxhVdbVPi3/0qLFQSB47//eyqRZmYVKr9tBuC9izur+cWoK5Pe5WbblrihYruEN+zxArlxLxusvJWbttpOy21D2+7rRHbS/cMTLWAL8DVsDyJju8GYuCkbpLp9L7umvgxy28A/leG4ijsuuJ2BbcSLdveUsW3QXEoN2L1t9yKKx7IU7JPKF/uQOt8GkPsQ/Km01o1UDb6RL5uQ/oZDvtfxvJaD6ycpcypA70Zw8bBFKR1jh/xnV9vPtTNSliv57ihio7XkLrFuprpNUtt/ZmwvWO5/6okht3fwYAIsRR4xkHuTVZvIW898vwn1P+ue2qMCSL9zXBQx1YBPiHO2K/uMPaVQudeQkGatWBpS19tSBrat0WNcB7mDg432SrwqcxMqdLmxdewJmk75vYuTX45q0kM72V3km9ZG8nwDOhw3E48npd7Jd1EmIffDJjQBg4iPoVcwbuQ7MMojYtR6B0EF4O8HyG5/4xM9x8VgYHLylEwyGkJvLLovNdutoPvpIZaGAQAfPYKbPoAllm6aaPBrSah8C0KMwt9wkDIzVDbIguuHVLI+tN1ZBDiUxxLUBm3Aqd7ClS7ioRiVlMZjI0fJzspNYl+tXBFqCm1FjDvFTR9CHmdD7+fiaHdxXmfy76n7G+DUqzgldegoy8iwxfZReeRCu0BvAdOB3a9r7GBCEq1YmliVnihoCulXOpObt/72VRvzEqq+w21n7TMiVH0DeQepGbkm6fbYfZOI1A/to3qQCY/aHLY2oV6CjNPloxGNoJ2fd4bIRx759Yj0IIB0ZJ52qDoIarztKeW+AiWKnclzgnIvXE3UiV5HcSpJGp2SBRnyyMI5SY7h9oD98x1oNavndBAgKBAmclE0I0/9YR6C0ZCJJ2vRscQQbwDjv5vCYIP6+3sUFw2t7gYjid25sntFHkBBTlxFKaIW282AxfM+OkpgRnYPpAkoD6b1PK6q8Pl5A85Z0/Xi51LrjWKUTbiNY+5UpJBneG13G+rP24zf+vyQNGvF0poMVQZTa0kMaKcQtiChqjA3Vz9KBysv8EvHJ5CakftPzYdObBKQcqMvUl9dhVG9BjP0z860IoYqzlon4veh+UQT4ktlzkm5TIji6RRGhLHXS9eQvr6rYzHs7GEUTOxJjdb5VOqd4lb5TRkSON8zj92+laZd9C0ZZrJvHswhG7K2MyquW1moVCsxCm32/LgEikcpoVU5FdQ0PWOTfAtKAZlJMAz3DZ2l1c7dQzhIzM0lKC7PlHqdFNB7RTYkAWkMOCI1X5PlK08RQMjoXHMTaCpFytKHKi4G1dFxOPsRuxfT6IQC55FGxkoanCSNK/aYgnPWS6RZK5YmVqUnCjr3MRTlnA1o4n9ohBbmsZnEYt20l6Q+2FldPfYBdn4nkJYKbK/JIbtoD26gfhWHRMdxtHRtpG1CRJCvbwUG9ybUKQGij8wdmWNlfrCBxc4AbLG6oiIk6kkzOEyvN30X8mHxpJk2hg6xMEceADiD9MAWepqGuFROthFxUnLTyuOwgNpAjEKEl5a/NAvAtNXJw0CERtdxJY+npGH+owqWmVFdN43lrBiJOUdQOpJqocoQJ8NPIjo63UYfyHyOgNryXH+hmch2YMPOw1pcMQ71Kxg42boFoY4Z8xJ0yMVAe+YCi5hpPJC5+qKNV76bCuTziqW54TghSxYtio6O1opdzChUsEIizULFn7XrLS8yvpz4MZeO+VU6+QU93v3kF/Tg6xznZ/jot/lI+GM+/4VP8v/f1qBu3sdRv6snHXyC472D/9uVAOThuHz5t/nPV+XTy2//WX8GUPC/1JPMJxBz9+N6evlbfPatn/D/P5YQJJw+J/5bDtjd/Rk5+xwf/zUd+Hjv5ePd97pyoiyI8onLX0cItRSyAZTY7/Hfn0iTfFwSYD6Bav+MXIRWRcAX+Ij4OJ8w37r8Vf7zNQnG9X8pHfKty5e/y39/Vj5icmIKqv3bT17+Nf77EzmlvxmkRAWTynM10Seu82sgEaTxl3xEfPyy1JhKRLg+/D0+1wb4VYSAdyL6r1F/4vTtuIyR8n1SC7H7YcviF/TzOk2WhkaiRBzf5qDdT2gzSHN8HIF/3S3DeQh1ffuF7Pryn/XtvPlbQctL/DWXjuG+EI0QXzPbYvlmI1VQo19F5E9oUDfc4JD8BNBRMHO1jFQ64X2S1DvkQ4JHlnzGSF8/qWfG27+G4Hfqqarwk+90gdxZX/PXYXgyRUidaQCAFqwxYEicP3qaQTBM8wsQFCPZABINBsOPo2Zfe/JJPgFPIvwnci1aFQF/jAS1C5h3iNGiX7S277uc6oHhKBs6xEDjSEJKr7l8W8ciGwwYGTmoSuhdrhqGiK7OS5lL0xOfU4VJIaEdaX9Smsb/8GUJAR9GHiRUWJ3rT2k4kqW0E40bYhA6tjbQZGluZHvynZ/8PWqeJ6H3r8ks9TntsG+jwz85vFA3tnjzSDeTyA3mBerelx6dsPGbnUs60UUVuYjmBMOPgtvnljpYPl3DleaadXPntm1nTICTBOq/ie+ToNA7b/qv5hy/LW9DccBpqy6pxP1y7g98s/Pw4XWZfe42f7vNIW6UrVnk7LhtmCCmLEK5YeBKElJslPo5C9MfkQLP6LrrhmVnza/fsHteAuC74Srb3Mr+43FbkAKU4HjaNcXVuRY5MQNdqd/t1Z/JLxpLnGOqkjjl5IPDErpWbslvTc+5n9KlLvZ8sO45Kd4/XHpdCiJAuGnOKRrO7efJVZw56kmutuw0OFus0GhpfInsP/HlJ45rd91M20yyVoVZt9zaM+Y1o7JYRbKkVvpv78XrlzZbFqpnbt1+45zYH4xbX+wgL25OhsExEeKrj94EGjAvzG5tu1P6JX1ppnVt4sC6o7LHJQZJPZRBFSAat4YrgXGkjQmU4RVZA+sqGIsa/ACcbZhIAdH/p1JdzufhhvLC3kwSj63UbotRXpRM8RFSt9VwXtHdgIRsKYXUziEDVgEqlDc9Ucnim0zSEo/ZB/hbDLa8zsRXGWG81A2y7SIfNoKCc3m0aUhytnnMQwCKe1a2KbCoxVCnv6Ej8R6xsQdN5vZsZbTgQYDtkW0ijR/TgDZFM+Do9DlkS/lZ0ZHvHQjVrfCbmE2oG1vk6W5s8cy5ucoPPPCEyhpl77fR9WW47vLLGCd0lEcTXkEPyS0mgswQFSh+NTndwp5QralJ2aokdS5CKYnyS5HNQNtuVGZw/XnZ+1BQS3RYZY8www10N1Vb3QrdbcFNRqgHktV5VvUDiWF0kxygI2RIQkV4StUGxJdkPjrrRn9oyhoYLY4kys1JFOEZ7T+dktLIg12tyq2MXG++05NusSZoSrqLKdYkgZy7bq2h7lzxNB7J76gRPF5i1HoJBZWcsCl+Re4oyfgjT4RcqRsaBIxUyJE6y8WSG4i9vLMMdMhjo5YLcj1J5oD0yaj4D42O/D+3SgczzqjY9ZWJkw9Zp3pHtWUziUlq2z2t/Ss7pmg81IWh6sDuisnMhFPp5NmRjiM0O/F9rqk6VAfd1EurMipnheQytAuVjIN/IUbBAPBGGkpoKIBdiQ2bZcoGavIB9aVz+A9ios/5TxaPzUL6A/Dn8b+oUzaP1WwhLUR+0/w1gJ57DupjS0Qh7TMpYGUstZKKk5d/tbUOEj0rPk0xxlVIrjguYM5brbi/sBX8mMsJc+k1uUo8kataUFzmu05auLizgIYovPnJoOk587wGkVZCY1zREiW9djEP13daUGXwPHrjvswW99PACGzzupijkpWXgpidlLdKEqrbvWINXPtOcwNo/HT/EYjJ6YkiQwDTs9cxw1wR54mggR+lEh3ICsImMzsjG4ON4Bo07q2qeGwqJmNELNiqFhVzrywgRcVSNWRrow5ObmEkYBccl6fhTO2wJPVd5YZFDZlSQe1r1x6ZIW15i/9sIOeK1GdkVBQ9+5J4xHcwJt2V8T8NM4Q0ZDGScjNOOz0gXS4CekM4wSOgdgb+UB3R4LiilYMQKpdKeAQDm84Wj/hhBxYEOy+WBTZi9pripiHlrQmL7yO/vU/4TmwFpuLXXaLJyromzyz99sPEHk+KZTGPiUelRVL9qk2Zmq+dSb6H/HrEqap4xJXDeA9vAoXX4Q8BMp2oX4x00R3m3soqi/+DhUFcaYGQ5jpPemFHZXlQJ82Q3WtCG3pQs2u4yOpP/oD4BcVtWEgX48Xz0BC1Bp+ctG0ABweU0/nx0+0+QBsYI6nFbOnMSE/x0cnUTsi/e9w+AKGKWwHOYVx/U5+HM1UIj2lTF+Zs88Dkzp6SlLfOnSKnUzKxutVXF9VxRSyztrxNxqTnE8EFaYjavQYX1PpV1xF6pvIkxzm7JyKptCwy1HbIkvMMps9rwJblISs0wOm85EhTFJJDjbG4UkErmmUFy6fp8a2CVKDu8RH2YU8PvZmLyOgrosuFH+Y1/Hf/0vEr2LZHKzS4npBOz5G0HYyRVF0Z9oG2imwYoKLU6GjHQyfUPKWckGP5Jcdr3uUhbkn1ypWOzQP9prgpMEVawjKa3LcW7rXbB204KxRB+XsQwNygymZLO/A38F+eapLkdHGtZ1dP7J588365KkIdLtbEIwrPz9Yx+rG4wS/dfkPfH/u8T02i6DzP/8E9FRcZnxBIoD6WqpaKpV8jWqBJPjIi6bjyfPKswWMqX40poINQ5jTwQpCoS2lovMAtQ/YDykDtgOY7zXldU/Gj9a+iT95wa9l2egt1R7Z2Vyc+wzsRGM6bj9zdPX9D1gLnUepbbiuE0V/VK8dlmWSJXlPcFKQxT9dgktFrNjAUq5U2YJ75IcI7MInavJLWar3tIJug/IoYMGuXmbOeVpqBdfdEAtz4JklhEqzOYMlveVOct+fclGDjfuoJdXFxaPum6Ln6WCot0mPrVApU3NVqAio7owunVGFwWuWrMYX6cCNJILtySX3uzdp98n0g62EdeG7SKHrNhm1I84a1E/qi28b6ChVfA9+7sLrKd2Fmw0qPLpeuI07e8T4x8aYUv3IjDQ1LdG3b74eUt40AOHnFVoZdm48J2Hfe/oCl2Fe2HCaL3jsTeUmQv9aWfjxVjK++t5ZchLsYbG7LvqxrTdlVlXHFplR1B/J6+BEY1DNOlqk+yYOXJNAxpmJbm1URMXX7eIC1V97VakLzhA1dTaMNdHtXvltYTt65IZObg/ohfNL0vR90jJStqaLa2JJ+BCbynI623V5bX6HyfVHcJp34ffCJYL43v0iXWNJOeihbAlf85mPCbqPMPtqVJEu0rlUjQFjP1Yr0R7obhxQatottTKiLq4XsaZyzmzT57g1as2HeTnPgFeR3V4zBiUesVspnRm4fp+HzLvqAFAPDIvLUnW5oyZ1VFMwmBcRu8nB5ROgzQPHkM7mLobJzGIjO5xWVtIiMPaX1JC3n/kQSaJquZ6D2C4qmL58rN7BlKEPG1E5tA5tjGqHiu2uTvxA+icIvSt3NfWzbgmi9u7D76kIOVSJ6jMrTYbZptsaDHZmUFkkDJ1CMLCL9JFuHptl7CE+DCDXG8bO2CFVEkHU305z23dtox7vS0s69kgv1SSqdUs1PsVZWqBJ3JIZ7Si4JQ/KGNs3W0IFNrhwlM/XWaTuSDXwHm7YIvFFIqIwJeXdEA9TpRDr1JpwduCZ3xbcql+wiAusTnFV8xwrTuL548B5r1ZlAsa1LZYmlTWoemNhJuZGoyAZNswBmwnrXzOvORSxS3JbLZNDu9hAhlNJ4H1AXmvVZsA1zO5rmIhFkfTRO7utFeAXnZcpzM4xEUGnqXGOVJ7/x5Js6eVe3ThM2yUqF0au2k4YC91ouzIR4jCYD9cXvpoLtnqyMFalNco2QBK7sntD2CSe8K81RerayjYQmpnYq5q5m+m8m0fKUNTq762vzPZAllg4nNr3ewpwDTVanHbWo3jumvcGoSlSmagnuue+DZZ+NnChp7d4Mo3Xu8xCFYJaXN6oyMt02zF4IJ15Sa4E1ehceAVZdGSOLyl81J6P65IKiW0PalVh+Wt3Rf72WCzMhHiOshgqhw/zptI92sraRYTXKI172Hea96wGyIZd3dMU6LlqfQLbd9tBbqJdW8IDg5J9YmUjhg8mCQp+ztOlVnkxDvGrp1XuZfee8ik5zVaGKRnouJ9UJE2AujQsf3VTt72uZG9F4A7LQm0MdbMoGzgL8k8IzUOdekAGw1BamKqJpfGB0wJGuRN1tWEW4Hg+IeIyoKLkK2oOP2Zq+rtPkNuX+tImithkyH8yqat4QFh7oOu4TqKDbw+ov1LlR+GC65yFDsbXaTcxjGP6qOxK6EmkZ5GfAhtbKLQEJbpwY62AUMTEUvmCB1sF85MnY7ZLGfcFCbw5bR6hQUZzCP7lze/dEnom5Vyqteke13jai6KNG4uKiIzUBVLDncmEWMIChYuxh6bhyQ52MBp0mtylrIgt1EAcgr4orjZjvcHCfoIMPnVBhNzYF6J6H6Na2z2/Y1Nowzolx9N6I6Y31mJ4aEtx3OYmxRauGwbR5y13WnP0XRba2alz18dc7mvZnzChvysgI3XbsVxxv2OZRH7K1oHILSCxc95Zrx0OCiUhqR2daWhppuembdJrWENlPy3dsNGDOpPVyZXGSNgjRJxjlut22/kLlRSoz82YSJnw91gJrGXUBuvuw3ONjaptG6JfeyumP+eB6avibGJOBOHQWhRqb/SnpvYZ1ZRtosikX5jbY3UySbStOK/LLih0FZfXbbI6octjD7uZCuleMgVush4tz7uzu3cZCm11lR0e7fbBxxRbyxZc1GVsuo08wXc1JqKbT2YXKhco2BxvUicduGF61RVnDrqnY3/z30nWQqPaX2ELf7CBr9f/QE83P1sjYP4VQZZetycFtRz1ByiYtlKb2RqVRGhbACk3DSRFwdSQqLpu/01ND100Ej6TiZnYO4bbNlH0EmxsGWEwJ6qnVVGjLZfQJXJDGOwSJvkJd3555t1fRe0sGLwLtS9LmuOdxrr44lIp333PaDzpIVIUqttDXSxUfFdaKwxZlSF7t9l9DRNe2qdOM+fI30ty6D+34KXMCcHXEee6xNzIX8gqQtzJk6d9pGTYF5zEyaX2ocUUX8rWhXjxDzRdF757T+wt15kcHFUzzefwqfjGIP+LpNjVfeZeYkbae/00vHSSqI5+sobuf7nJk3xdibBmmxd+fYvdCKt24M9WKDXbuh2ynH954yuz5gIJbk2OM6LtcmAEb2NWnh3PW6d2by5YjJUsb4sEkIH1XK5a5OdInfNS9sukr1B6/qN0TNE2LPy6jz908VNZ3RqWtp3Ab+4J0awWTObJ3dtn3hU7a5kBepE7ja0l79B4ugG0VX01za7cRzwpmfTE7LAWnG1b2hW6fE3DJuAT4WnYrpuw8Riatz38xZbBX0raEsz7BOglHbfReo87hBqqAVUGLXyS3FK6kbc6GR3rlowFMTjZsatJCaO+HbLLv2zmr3JEvQ/YHHTndoz42e2QneNgbJthXkArDCOfv9NThfBjRQdv+t0Pj6xmRhDpccZu9Eu0U7ROsWOWwhT5CxZdmErNuJmGqaXE0ZNOEZjX8JRo2YyCoAW56yT2T2giCSb5/dsn3hbH2v1U6AXaUpttLSiaYb0EMu73jFqboxkGe9Kkgg2vv+9y2heOeiUy3SRZRXI/ua2mfsIvV8qSmsnihYuRtcTTEH6DeFh+4sezs4Exps72Qmxi1RTFLZIqt++T7YrNgbh46P8w+ZWJqglR2W63OfwfO45Y08617B7Z1Wt/KaEG2cLz5IIAYdFnQgHaK9sm5u7vXuhust+s7N7CAaZlqxB+gZhcfuHEpe6f+09dzQW5u1kaQqyemyi75vu5uxQEhd+pIqHYLYlhbxAwuQxr0s4i6q5n091xkC8ebld3PHMBH60R3sXr3yeKF2rWAESeNxKL36AfbimtAboHMvKegvq/MZxp2MMh0Q0apNjHsElVqLDuXHbeQ54uaSf9vJ0sn+/WNTcp6ujDkdkL/Plm8UDGotUzzMvaTinVPbFhnrUQesph5T0F9X/RD9y3soRErzkIddomqPgTkiewQNjD2gF7vQUE62e/xqVCnWN3MB3G9+vdJb6Haz97P/DU32E/LECg7la+lZ70WucKXRcPMQtVdaQw5vfc4BkHcPJo9dFtp6FEP6z/uMecED4yO593bMB7pZH/nSCflaW6WzQdk279PphbqzF8c71rAiEnRdKvPEC5y4SD3HWcfGrDl+RI29RbpuddJO3Mq1KG3S/BFI7Y83PVdiDeh43nTVkYz4lz40ViFOrS7UQcOSP8+6SdUv+8764yKArbdlubP+H6hjHwDr6pK5KGC2fcqMZeehFO2gHv+HcjOHC26Zb08eGOmscnt/w6M3ozsPyCmmSAhfscBjKlT3r2YWqj87fGCjS35CdH1bfr0QX7pDH63sAG0ix7XgIppHpWRb6H+yNyepEAdsJ8y3aNE80bu1PHuGA4GnzPgknCXYZSd7sHkfaJ3iPs7kDJm+U5W73nmTcSpOXd798QU1ja161tjZ+2t/BFekLqzmt9g3LKY7X7+2IYZmd4W0tkJZDmHmwrqthNDO5vd5KeiMWoMvjGHkY7nbchnIVOU3oycYr1iM0FCfzBg5r2JoZlZqOvb38djwNDlxtaxJ2g65Rektv1aIZyP1in/jt61lOltsa5jrQ/3iX0FcTF3KNoRr4S/V4JtgeFHDXtmDA7pQqYo3c+eotN4Jih8C/WeF/1g0tT0FmobK8fezULVb9fsrH1GhNr6aHDPBQxab7GuI/fhXPZp7abBQpfYdeROHa/HplwO7Rfb9k27SoMjQp2mnWkmuFI8M61CPVjnpwf9hboia9TKI4R7L17HF2tUmJurH6WDlRfav2yDlcxknxbT23RPoc8K9+FcHnmyx+EXv+VfIF4J1+jq6d2zC2hLEygGqoX4krI3NFM76zJ3Dp7UsPQWqv3CQ7nyZEHK73LzPhL+UMRjH2DntxksK/yjIc0saBIYBn2ybbFL7DooxAKfYrRtX9zxmH37vAci1JnaWZe5enZ46StUUeTT1S+Q80q0IlT8Wbve8sbxy5/jZnnn5Ul89+u773ivHo+OP0bf7/5YTw+K3+ZCfFdPFsAXOL9fvXz5L/nvYjqPc9r9sJ7si48jia/p2YGiEmmmr1DllRa8sevnSsgWQk2uL/+hyGnzt8Lld3K7fE6LtqQ8+T70/h/r6UHx11SGr+vxIvguV/p9ly+j9l/VwGH5Wc7q43qyL77NKfDwcvCoRJqZRqhQXrGbS9Om8AB3Z3gz6bood+9LjzZv/HY9k780sOO+IO+vg6vzWnT3RbZ9cWut9qt7w4D97JmW37IftfgHk6alv+vLsykpr/4IIWbUjS29PUP/86S79+L1S5tNC1XsNBz6zfAZkQ3XA/2S20Eg275Y9S1oI232rQxZ5i7+waRp6b2ZxPdJ8YBSzZ+FUGlyZSXjrRekUczAjbdeF7fTcJDwA7+j3QvbN7LtC3ei91e5Z+PO6d2zs91ZEaEu/sGkaektVCxCydWtz5IiVLjBrFPdbmrZTJJfPFn6ueb4ld6/3rdEyLYv9rxHs7iRhwoPf3F7C3VeYFVxsI/sBAOB7yOcxYNZi70FPgtc2hGsxRYuVLSLHgfLhSzNmQN+KGsaMK4c+geTphAqL1AfmGO7b+Bp9P+ibzAq0lPOB/uV+amAi3foH0zqL1TcieFbNE1buf3B2v1gf6IkGAz7sbFF/Ez+vOC9r8N/d6a3UPnGC+6lzvgLD3gOdiFfKg4Wj30d4YC/iTsVd07sXhvBirqvUFmkEGrb19d6gvvLIxjAgv2Qvop7+F3JsTG1UGecUXs+kx+MEvsF4YX/pt/y03uNuvLsoyzUvQtNTzH0B98qGtEKJpgG2/YNl2nu9BYqfhKJmG1Cle/pHuyPfgXDodu+0cFzp7dQ9Zvjs82n+pTZsj+Tf3TRbd+lf0R08Uwh1LmAL8+MaE8wmArd9o0nz+bOooV6NJ7JP7LItu/R+zrC8CxaqPCNxvMgaDAdsu0bu/rzp49Q5/l+1JE8sBXsD9n2XcgvEB4xphfqbI8Q8iIm7rItLyN5xH189HZ9N+VdFvrrZfvm6sRXKwdjhgfiE4v5GZajRV+hpjfJtP8QaBDw++BPxEA8AH2Fmr7eNvNrF4MgmJr+M6q4vuvbMaMGwcLpvUZNO0qzrVGDINgHvYVKcyrLNBzfIDgA+gs1CIIDI4QaBCMghBoEIyCEGgQjIIQaBCOgl1AbXyITBMHC6CNU/KhZs1hxz0Zu2eC3WvhnCjUgPXQYBMGs9BMqSa5ZqCv0yfo2CxMvSN1ZzW8wnvGXuoMgyPRzfflRB6P+yANetghdbmwde4I+5wf3Z/z93yAIHL2EKg8lKc1C1Yf2d9Y+I0LFWxqDIJgPvYTKtG8o4RXGKszN1Y/SwcoL+s7UIAjmwoxCxVzLc6l+oZz+7PCPQMS3VoNgnvQWajvr2+T6ZqHiz9r1ljeOXw6CoBGVSDNTCBVbSliJVljffiG7vvxnfTtv/lbQMgVBUEEl0kxvodorLRp8Wn4lI+7O6AYwL1D3vvRobPwGwbzov0aVX3jAzlEFnlFZrCJZUiv9t/ciucOxUA2C+dBXqOk3k4rnGPDMkvxKCxSMCZU1ik/aN4qDIJiKqYVa/rjZZvaG+ZB1qjFbNpOCINgHfYWabozGrxAGweLpv0a1+y/hzwbBwuktVNv1lT2lIAgWSW+hktPLOo2N3CA4AKYQahAEB0UINQhGQAg1CEZACDUIRkAINQhGQAg1CEbANELFt8TjeYcgWDzTCHWFVLoTSg2CxdNLqO/C00jr/4b/8BdNgyBYLL2EKtNoCDUIDop+ru/eBf7ODLu+/C8IggXTc426scXfC+dfTYqHfYNg8fTeTNoMiQbBgdFbqPw9N3wjNQiChdNLqPgu6rOPxq2ZIDgg+gh1Y+vZR/FbLHsX4mvjQXAQ9BGquy+z0vgL3EEQDEsvofKPgurPaW/GbwsGweLptUbFj7DoAnVjK7aUgmDR9BIqfrM3fN4gODD6CTUIggMlhBoEIyCEGgQjYEahuu+S46mIB1jPYmN4YytWtUEwJ2YUKr+wTd5ygRek7qzmNxgXr30LgmAW5uH6ruA7cKzLja1jT9AJvyA13mIcBPNjHkLlF7zpyxZ31j4jQt27ELdbg2BuzGtGVWFurn6UDlZeSG9pDIJgDsxBqFidbtpbGR/s8JfL2fkNgmBezC5UfLfGCRV/1q63vHH8chAEjahEmpldqCv46ltyffnP+nbe/K2gZQqCoIJKpJmZhbojcyj8X95MItXiq6tfejQ2foNgXswq1B19WH9jS2/P0P+8QN178fqlzVioBsF8mFGom+lLNTjChMoaxXdYm1zfIAj2wWxCxROE+hAhfxWOdap3VFs2k4Ig2AezbyYFQTA4IdQgGAEh1CAYASHUIBgBIdQgGAEh1CAYASHUIBgBIdQgGAEh1CAYASHUIBgBIdQgGAEh1CAYASHUIBgBIdQgGAEh1CAYASHUIBgBIdQgGAEh1CAYASHUIBgBIdQgGAEh1CAYASHUIBgBIdQgGAEh1CAYASHUIBgBIdQgGAEh1CAYATMLdWNL3rt4aX17dZUP7aUzG1v2/qggCGZkVqHyq6HyC1J3VvMbjFfipYtBMC9mFCrJU14yLrrc2Dr2BE2n/ILUeItxEMyP2deoIlR92eLO2mdEqHsXxCEOgmAOzEuoKszN1Y/SwcoLG1vxEuMgmB/zEqo6wPRnZ3X12AfY+Q2CYF7MX6j4s3a95Y3jl4MgaEQl0szcXV/+s76dN38raJmCIKigEmlmfkLVzaTrvPf7wqW9Lz0aG79BMC/mJdSNLb09Q//zAnXvxeuXNmOhGgTzYV5CpT/8wANPqKxR9n4bXd8gCPbBjELdu7DK8NTJzyixTvWOastmUhAE+2D2GTUIgsEJoQbBCAihBsEICKEGwQgIoQbBCAihBsEICKEGwQgIoQbBCAihBsEICKEGwQgIoQbBCAihBsEICKEGwQgIoQbBCAihBsEICKEGwQgIoQbBCAihBsEICKEGwQgIoQbBCAihBsEICKEGwQgIoQbBCAihBsEICKEGwQgIoQbBCAihBsEImJ9Q17dXV/G+KHvrzMYWXkITBMHMzE2oeEHqDik1vcdtJd66GARzYm5ChSz5/aj8+mJ+Q2q8xjgI5sa8hKovW9xZu65C3buA16YGQTAH5iVU1eXm6gM+WnlhYyveYhwEc2NeQk3vHX9AC9XVYx9g5zcIgjkxgFDxl1zgxleOXw6CoBGVSDPzd335z/r2g7T5W6BFCoKghoqkkfkJ1TaT6H9eoO596dGGjd+55DUSjkhdo5pzojuHeQmVb8zY/7g7s/fi9UubtYXqEelVEBa8TAxfze4c5iVUcnr5gQdMqKzR/NxDwRHpVRAWvEwMX83uHOYmVFLq6ip0qrdUGzeTjkivgrDgZWL4anbnMD+h9uKI9CoIC14mhq9mdw4h1MEIC14mhq9mdw4h1MEIC14mhq9mdw4h1MEIC14mhq9mdw4h1MEIC14mhq9mdw4h1MEIC14mhq9mdw4h1MEIC14mhq9mdw4h1MEIC14mhq9mdw4h1MEIC14mhq9mdw4h1MEIC14mhq9mdw4h1MEIC14mhq9mdw4h1MEIC14mhq9mdw4h1MEIC14mhq9mdw6LFurmlv5YS8nehdVV/p5cYiPFy0f+2F1Agaur+oW64rIUmiMjVL/UU4mroWVJ6BNJI0cmUmiOzN8dsjQ0rrWrT92BK3yVcyblFRbqr0AMlMHHzaFF6jlKLbIcl0WhDzgNH5fQ0HqxW7q01qOcgsbLR/640ktSDx/XB++7S+kDSSLHZVJwa5f+T/w3ky5w8BX4AlnCZeIvSMH+ikMl1P+bCuaax+Af7i7gCuSq2If52F/A33rdlEZwkV2oi7xCXbC+jcb3cXNopSQ7a2+tJkxYqIu8mTvI4lq7utQd+NEafIk3kTIprkih/opcOx83hxap5yhF5HRcKYrWrihECq0Xu7lLaz1KF1k835j52PdSqkcRdy5d2tyjPbq0IlS7wIFrV7xSfSbughRcXHGYhLr3kZfR0xX0d1wyFKDx8lElFCGZFe4THxlYqJ4q+Hp7La6F6ilY3/4+fva0jOxCJYDIvZriFu0qX6l36A+Wu86ulEivyKG1K1A74FNHaD31HMVHxnEZ2WoHUlwLrSXc3KW+aYRcD1/PIhQhieYenbVLm3u0T5eWQi1aSVjf5gD5X/CZuAtScHnFYRIqZVdpd7CTLC6T4/kr9Lh+gYWUySO0FtmsrxKXQytxV46921rXRbZQH9kNvxZ3glD5Yt+rjC9RvkJDa1fk/H3qCK2nnqMUkfm4jOzq7OJaaD3hxi6ttTmT4/kr9Lh2hQVUUkdwPbKWs4yM0DJuc4/26dJSqEUrCSJy/TUiI2VSXiDB5RWHX6iVugk5nr9CjhsugAERZfIcWoucHLciLkIrcfdevJ4mjxzZQovIE4RaOItg78Kzj25sVQzOlchdoaG1K6zOZeoIrcXNUXxkOS4i+zrnuCm0XuymLm3sUUrN4vkr5Lh+RXOPztilzT3aq0sLoRatpIjscq8Ay6RygQSXV4xBqP+Ul/5l4+d4/go5rl+gVS4jS2gRmVbxeV8hxU2hZcLcsvVuTaFFZF52pG0BiWvtWuSZ4V2LSldbJpUrLOvKFTYel6lrS/i4OYqP7I5d5FznMm5qiVqxm4Xa0KO5Cd2RHdeuaO5RCd53l7p6+IRTcFeXeqEW6RgbWxyZRzINYDST6gVWaX/F4Rfq+jaXd3276Nccz18hx7UL8hjvI0toLbIEEEVREFrG5V87Ta2bIqfQWsKXVjSOxPXtmvLM7Kx+50K7KfsrLLS8ws1rLq6FVlPPUXxR9NhFLuqc4rrQWrGbulSuq/Soq52/Qo6rVzT3qAbXkrdylpERWsRt7tF+XeqFWraSgcHh2H+wggPNpHqBBhdXHH6hmgloYwuuGd0Vcly7IG+1+cgSWk/dllhlUTi0iIsfaUuta5Fz6KSEi3YtlnUMCrdZUaovUb5CQytX5Dr7uBpaTz1H8UXBsYtc1tniutB6ws0zKlIoe9TqURzZcfWKXLsidQme1PIGh/q4zT3qgrsSdkKttlIBttsSkkntgrJScsUYhIqSlt2a4/kr5Lh6gd9Tz4caWk/dViJlUTi0iAvXh0Esi5xDJyVctKt9ZKhnV9a5KFG+QkIrV7g6u7ga2pB6Ts4XhY995LLOFjeHNiTcLFRk0Vo7f4UcV65o7tFZu7S5R11wV8JOqNVW8piyFcmkdoEvp11x+IWqe23Nq/CyUnpcXrCTlig+cgqtpd4+/Nbj1sdfRkInJFy0a6X/egg1XyGh5RW+zjmuhTaknpPzReHjWmQ39Lu4CO0p1MYedbXzV+hxcUVzj86nS5t7dHKXFptJhGslT3uP+gt83nbFCIS6d4Gq4HcjiRzPX6HHxQXFhSlyDnWR+VfBqcG0ZSyuC62VpLlbJdRF3thCEtrBElfbtczTcNk55MLqFRJaXJGKWMRNoUXcHMVHzsdFZAa1qxZCQmtxW7oUMXw7Mjmev0KP/RXFhf4qC3aRy3JaZBdaLUpzj2qwi1zt0n5CLQfQIhN/gQtOVxwmoe59BA6AeBMO3kr0zYZzxMtHPtRfgAU5Qa3gIrhQHxk+SDUxF+rjAus/jqFRCG3z7oStXV3qnhUO9r2aM/FXuKzzFa52Lq6vs089R/EJu+NKUaR2Pi6jda4Wu6VLXdMIuR6uRv44X9Hco0X1cmRXTh/Zld7FZZp71Ko3MeGEXuDgpskDG1Fely7IwcUVh0moEwqzXByRukY150R3DiHUwQgLXiaGr2Z3DiHUwQgLXiaGr2Z3DiHUwQgLXiaGr2Z3DiHUwQgLXiaGr2Z3DiHUwQgLXiaGr2Z3DiHUwQgLXiaGr2Z3DiHUwQgLXiaGr2Z3DiHUwQgLXiaGr2Z3DiHUwQgLXiaGr2Z3DiHUwQgLXiaGr2Z3DiHUwQgLXiaGr2Z3DiHUwQgLXiaGr2Z3DiHUwQgLXiaGr2Z3DiHUwQgLXiaGr2Z3DiHUwQgLXiaGr2Z3DiHUwQgLXiaGr2Z3DiHUwQgLXiaGr2Z3DiHUwQgLXiaGr2Z3DiHUwQgLXiaGr2Z3DiHUwQgLXiaGr2Z3DiHUwQgLXiaGr2Z3DiHUwQgLXiaGr2Z3DiHUwQgLXiaGr2Z3DssoVPxSs/zY8fo2HT5oDBqc4evaXVE+XkA9D7iavsJDMqmakwuZ35PRTHcOyyjUFWqcTbQQXpXCbxZqCBqc4evaWVH80vvyV9NVeFAmVbO7kBSyvj1Bqd05LK3rixf94IV29kKupqAhWVBd2ypK9lK+XWUgDrialaPB6FXNzkJWXh9VozuHpRUqv5cLr6XMLdQQNCQLqmtLRZllEmpHNf3RYPSqZnchJ9hcdw5LPaPuXYChmr02BA3JguraUlFm2WbUlmr6o8HoVc2uQhavqGuiO4dlFSoWCtpY+qchaFAWU9e2ijKLqOUhqKY7Go4+1WwtJDaTJpWxO4clFaq817Jos4agYVlIXVsrms8H5uCrmY8GpEc1OwtJLnG4vnVW0CiFF9IQNCwLqWtrRZlF1PIQVDMfDUiPanYWkpXavTfdncNyClVvv6hLhFV8Q9DALKKu7RVllkaondV0FR6QydXs7gueXXUjuIXuHJZSqPa2dWka/N8QNDQLqGtHRZllEWpnNX2FB2RiNSf0RcyodfL+Go54bGsIGpzh69pZUWJJhNpZzaLCAzKpml2FXN+mftjYmmB03TksoVCxxUbw+MVP51D7NAQNz+B17a7o3gUc8fA+KAdbTf/hoEyoZndfcMjEnujOYUk3kw4DR6SuUc050Z1DCHUwwoKXieGr2Z1DCHUwwoKXieGr2Z1DCHUwwoKXieGr2Z1DCHUwwoKXieGr2Z1DCHUwwoKXieGr2Z3DgoUaBMF+CKEGwQgIoQbBCAihBsEICKEGwQgIoQbBCAihBsEICKEGwQgIoQbBCAihBsEICKEeVvb18wyz/H6Q/thPG5PKM+HyYDZCqIvGfqBjRQy/9bcuD1aoK/ybBEVaIdQDJYS6aNa38Zsc69vy8yGtP3l1kELdu8BlxE/9JEKoB0oIddHoFLp3QX5Ep/XHuQ5QqDqWlIRQD5QQ6sIRMe08+7/iJ9bkBxHzS1vTEYSxaT+JRdHIG4XE5Qr5eO36DkLlf6RNh4iQU9p59m+3009rpd92cyki6gtZaV7uKb4INSfafHlOPmeqv0KNP+n6xphBKyHUhbN3gZzdja1jT/BcKr8CiyDIIx+xMPYuiBI4iGLLZOyFyqHr28/+n/xzfPgMP3oHSeSUdtbemiY7fmenvKnTpYgZlGSnsfyyOcdHhi7Rxstd8jlTcRoQK1/fGDNoJYS6cKDN9e2nsTqVeSi/UjMfkTDEkIH8ljPEUgiVkqDP+H/5DFMTUs4pyecOjZpSlClvBQFEzfPVvDimS7Ttcks+ZSpyhlzLd4fWYgathFAXDyuNTZTfyAdT1Q0lOs9H9MlO1ilZM8UTWRdC5VD7nz/DISvDpSQXOFxUTlGFk1zfBqHSJ5yLT7T1ck3eZSpTKF3krge1mEEbIdTFw+bJ77dl+4XN6m9l04ovH1EsXcyBrIseQuVUXUqThKry6SFUn2jr5Zq8y5QdXsRy14NazKCNEOriIZvd2ILZivsLQxbyERnx991LEPYh1JRSoQRaWxIpqiitnBL9GjXHF6HmRJsvz8m7TDlBFNJd3xwzaCOEegCsPPu3/P548hm/iXf06ZxUHLEw8l6S00UPobIz6lJySpAXoLionGLNd9VtWsLF51x8ok2X++RzpogM1yFf3xYzaCGEegBsrv4VjHNn7WUoMU9hbjJjYchmEeOECl1ubPH/DULlC3jicik5JYhSKkKt7Qblic/F51x8ok2X++S9/Na3fwOf5OvbYgYthFAPAFqqwWBpGSqrQXkSaIdsNx9Bfkk8ThdwNVewgK0Lde2trFE2/ZySUwKUQtlz1JwihLnyHT4U5Pbt+vbTLj5ycYk2Xe6TL+QnxXXXt8YMmgmhHgA0HZJpsxLYUPVI3gSWjyAM0RzhdMH2vfo0XmxdF+qzjxaPISAlrwQOFMe7liLpElEYXMsRcnzJJSfaeLlLvpDfpu0fpevbYgbNhFCDBeB3kYL9EEINFoDMv8H+CaEGw5M3kYJ9EkINhifvXgf7JIQaBCMghBoEIyCEGgQjIIQaBCMghBoEIyCEGgQjIIQaBCMghBoEIyCEGgQjIIQaBCMghBoEIyCEGgQjIIQaBCMghBoEIyCEGgQjIIQaBCMghBoEIyCEGgQjIIQaBCMghBoEIyCEGgQjIIQaBCMghBoEIyCEGgQjIIQaBCMghBoEIyCEGgQjIIQaBCMghBoEIyCEGgQjIIQaBCMghBoEIyCEGgQjIIQaBCMghBoEIyCEGgQjIIQaBCMghLo/NraOfUCO1refloNG9i6sPvso/d3B/93kNDNNYUPDNTqIfCv0abKjQwi1kfXtVeKBnjXQU6gbWy/IweES6maqGw0kteJPFOrGFjUOKoZ24qQagtrozjxTNllXnjhYclmHUJvYgQFtimEYm2vX9aigU6jpw/7TQ5nNYELVZFdWm4XayQq1Cxpn7wLF3GHVNAQxTW3WnXmmbLKuPFcoZH17uZUaQm0AtkBsmr2B/QjVUjpsQl37jOSyvv1RK2FmolDBCtVohQuXi1gPahRqZ+aZhiZryRPsNHfPshBCbcA6n80Bx2S6cK94+OaDZx8VS6HJYe23YNZ0xB8q5NPBO6MpQ4N3nv1b8thglvahpkSfHfsv8RmnmbLhSyl6tsh5skml1mJdh1ZS8a1Gmq+WIhXRQTpSRSeJVINSZVKVmVrmKRM65wMtjGsyozlPPQihjp7jb9zd7cfdi3e8OEilJlQ2MDE+sqHNFxCHZ1xZZ8mRGdWmBeWwHZYkHLb0oabEn1HKFCz5SjbszUmkPkL9R//wg3+nHx/8r/4Txac8UC8qAkqYii8HVELJ10rhip+gBPYuIAAxmHqQVCa3h4YVmbtMNDYdrzzonyf+Io8l5kgI9SWVYR9usywx4BNkBTAEJ1Qd0dmQZaeIjU2ObHCXM/hoWah8MV+bP9SU2EDZ6FaOvdsJleFy9BPqf1QZ9uH3KT7lAYPHX1d8XyPLF62Rip/gSKoWE01DECrj2kPDfOZAMoHWNPYUedIlOicvMUdCqNdUhL1QqwENQiWjEHMypfH/MsxLBDUeMbRkiRAx22D+UFPSzyjkckWoHL2fUH9HRdgLik95IGHSDpcnFT/XKOcL4aTiGxtbFFKKpiFIKuPaQ8N85kAyQYR6kxlteYL17dRuS8mREOpt1WAf7nrjIFuqCpUCbY0qJiVCpSGdVncSwbwzOq1bnftQUtLPKkK15V0/of6+arAPH6T4nAfJQoruip9rJPmmRWZNNCtcSquLiKYhSCrjq6x/XeYuE0TQ2FPkKeThdSk5EkI9d0JVOJlrz1B8iJPgvq8LlY3l2beRISNUharGBVSdbHdNQk0fEpQSrcOQ3Q7S1GygE47eT6j/9l+pCifzO3+P4nMeVG7OmMuTip9rpAXQUtREI956UZeGIK1MQ5jL3GWCCBqbTvvmKfRrqdFyJIQ6LTYfsDXAXGAdWah0yLOfGBF/JgZuqHHxmqxude5DhhMVoyvWqLhOog9hfshjZe2tVJSi+LlGyDeVoioaWU1q4eT/hiACGTVU2WXuMkE7pJmxd55CzKhHkBUoFXYgtmRHZGZkIWQmEBUP6PIZhnb+COAM/8k1HJSsLn2oKXEyZKE0OIj14RJY3Upv13daoJVNuOrILhWfD/KubypFRTRphxUH0FdDECP1T1UGlcxdJnIVIq483T/P9W26YGPL8lxOQqiN8K08rB/ZblbJKRV7gznRJzybsoDyZ3xBlhSfwW4ahJo/lJT4s+u0SEy3YpANLxufXhlUqJK0lDAV32pkH0opStHIohKNYXVpCBJQmTKsmnnORKNwu/Bp7zw5xLX+UhJCPXhgkUHQRQj14AmhBhMZlVBfv/fLtaMGfnTvXXrUSuf1Dfw7/dubaS4IoQYTaRTqN//gqXsP/eN369m+2fzX9+7d+95vIp33f/HeL+nBL/4N/dlXFgcm1B9p4Xsz9QVB0EmTUD//1L2f/vRnZzW1jx27d+9Tn/4I6fHn6IyEKtoQoe4vi9mF+rF/j2FiWqF++d4P9YixRBqwj8oLgmBWmoT6Kqz48//7bEKlSeVD9OdjX7nHtvv+L37vKdiwCHV/WRyYUEt6CDUI5kuDUD/27zEHzsjnRZcERPn+L/5QxAmh7jOLEGpwVGkUqjf0L//KPV1MqnFDBq/fe9eXn7r3dynynz5FHu4/sZg/jSPmR05U5OG+/4u/9L9AuirUUkuStMqXolJ2LrV0KNGO0f98JMKXBJWPHXvq3vf+iQo1p/DvKPjeP6BEX6VF8z2e4en6b9IKmsOEVCF3GccgqFCSMUW4973P+ET0msb0OQVOyxrvXd/8rGWoCQVBb5pc3x/deyjp7di9h1Y/TQtK0oIanwr10/c+9ZG/y4r73qc/Auf21XufevpPfyUJ8NV0BCWx+qBd0ZXPgvj8U6xNWsdyDsjHpZYP8cmxez98N44wAHBgWg6iNCSHymW0IF799K9w7D/59FNUnd/k63/9qe9JmGAVcpe9/4sP/eY//+y9T31Jdfejez/99D//17/sE5FrGtPnmhSNt0plkwwtoSDoTZNQP0YTg05mIgYKILMS4zOhygmphD//z9g0WS9penPOLRn8z9F/v/RuPeAYLgtGYlOinNurmMJSasXhL1P2HIePNIs8IlAof/ZlCNVd9iOe0yR2dn25/K6QrkL0v1wmas3ZyaXVRKhFmtKnT8rG4/8RKdzjYHqahCq+2U/zVpCqADNeKVS2QRGVoEcW4DSQhEqX/lA0QKQsACbbH/3if0efwY5dau6QSpCmUY7P/1l6jJYWJXSXCQjNQmI9ShioVIj+SFT5X4RqSeVE5Bqhkj4VrWy8lKFrmiDoSbNQsboikzO7w99SqDjOKiHre/pfEn+gpl8IlSJBqCzZfIlkIXz+qR/SJb/EacthSs0nzA6raAP5ewUwVlpVgyvPxzb1qBASx8QfQgOKjDmq/I9PX7/3kNwTriRCNKZvx/jrM0wJBUFf2oRK5kU2ZaqC7JKtNQmV75MKJlQ9YD1RJHEhaUrNl0gWdviLf/P5p36ZRcrpu9R8wq/f+8EXJVnkj1I5z9eSrqSAO7pyhHw4itcNSBWSqBwZFc2uL0YW7AZVEmlLv7nxfEJB0JdWoZJpZT+1nBTIIPU4q84sNOE1QHOeGDzZ7AMX0c2GlOrr7G7+0rtfpc9daj5hyvV1mYUlf8pD0hUsKpfQX/bqPV5EotwWXOiG0QB/2eefwmYSXWWfXvomntGoJNKWfnPj+YSCoC/dQsVkQFSXWWZ39jmRF4OCKorj8AUqqNfv/bmTghMqJcgKffWh//eLHOZSc4eca95MQqJfVssHDWtUQgXTS6juMor6Edvxsk/l+koibelXGq/M0CIGQS8ahPr5T+GJIuhLZCEbl/IIg+2pisGRL8ufY9cXSuRDQNfzR3wtf6BCpVAWsM9CeP8Xf/qzpFC+i8Epu9SKQzZ/jqD5v/rQr2QZozT4X0pol4mQJDMTT1U3FlBc9ud8BPjT9/85lVmFWiTSmr5vPJdhTigI+tIk1Kf43uhTMHoyP9wKhPW+eu+hT3/23q97odLneh9VYjqP7v2fvXdvlT6TEHNRXxehuiyUV3H/gtaIsHSXmjtErhSFV6vIn1JL+RH0Ed+r/IhIJl3G9y35uQwKpePvffpTNU+0qJBdxvvS9x76dd734U8pcW4JjlYm0pq+pCWN5zJ0CQVBT5pcXzxo873/Asd48siOj7Er+LoXKp4FkieTPvaneAzn/5Bw4mO8Z6JPLZF1qqKOwW59FsLrolCZf4vU8qHk+jrN7Jo/2Xxh7x/7Ayrhz6GE7jKuw0P/+MsSSjEoB6cbIVfILiOZferTOprg02/Spd/73xCnSKQ9fdd4PsOcUBD0pH2NOgbcGnnu6AI6fNTgMDBuoWKfZiB0DrS92yA4SMYtVHcTde68/4sP/YOn/+VWfno5CA6OUQt12NmOf4Ti3kOfekJPg+AAGfeMGgRHhBBqEIwACDUIgsPOW/5rPQiC4LBy+X/8/wEzcnAWHMvYnwAAAABJRU5ErkJggg=="/>
          <p:cNvSpPr>
            <a:spLocks noChangeAspect="1" noChangeArrowheads="1"/>
          </p:cNvSpPr>
          <p:nvPr/>
        </p:nvSpPr>
        <p:spPr bwMode="auto">
          <a:xfrm>
            <a:off x="123825" y="-13652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23" name="TextBox 22"/>
          <p:cNvSpPr txBox="1"/>
          <p:nvPr/>
        </p:nvSpPr>
        <p:spPr>
          <a:xfrm>
            <a:off x="88438" y="2483171"/>
            <a:ext cx="5950519" cy="246221"/>
          </a:xfrm>
          <a:prstGeom prst="rect">
            <a:avLst/>
          </a:prstGeom>
          <a:noFill/>
          <a:ln>
            <a:solidFill>
              <a:schemeClr val="accent5">
                <a:lumMod val="50000"/>
              </a:schemeClr>
            </a:solidFill>
          </a:ln>
        </p:spPr>
        <p:txBody>
          <a:bodyPr wrap="square" lIns="91440" tIns="45720" rIns="91440" bIns="45720" rtlCol="0" anchor="t">
            <a:spAutoFit/>
          </a:bodyPr>
          <a:lstStyle/>
          <a:p>
            <a:r>
              <a:rPr lang="en-GB" sz="1000" b="1">
                <a:latin typeface="Arial"/>
                <a:cs typeface="Arial"/>
              </a:rPr>
              <a:t>Key Outcome Measure/s</a:t>
            </a:r>
            <a:endParaRPr lang="en-GB" sz="1000">
              <a:latin typeface="Arial"/>
              <a:cs typeface="Arial"/>
            </a:endParaRPr>
          </a:p>
        </p:txBody>
      </p:sp>
      <p:sp>
        <p:nvSpPr>
          <p:cNvPr id="7" name="TextBox 6"/>
          <p:cNvSpPr txBox="1">
            <a:spLocks noChangeAspect="1"/>
          </p:cNvSpPr>
          <p:nvPr/>
        </p:nvSpPr>
        <p:spPr>
          <a:xfrm>
            <a:off x="6118801" y="946866"/>
            <a:ext cx="5976000" cy="1719627"/>
          </a:xfrm>
          <a:prstGeom prst="rect">
            <a:avLst/>
          </a:prstGeom>
          <a:noFill/>
          <a:ln w="6350">
            <a:solidFill>
              <a:schemeClr val="tx1"/>
            </a:solidFill>
          </a:ln>
        </p:spPr>
        <p:txBody>
          <a:bodyPr wrap="square" lIns="91440" tIns="45720" rIns="91440" bIns="45720" rtlCol="0" anchor="t">
            <a:noAutofit/>
          </a:bodyPr>
          <a:lstStyle/>
          <a:p>
            <a:r>
              <a:rPr lang="en-GB" sz="1000" b="1">
                <a:latin typeface="Arial"/>
                <a:cs typeface="Arial"/>
              </a:rPr>
              <a:t>Key achievements</a:t>
            </a:r>
          </a:p>
          <a:p>
            <a:pPr marL="171450" indent="-171450">
              <a:buFont typeface="Arial" panose="020B0604020202020204" pitchFamily="34" charset="0"/>
              <a:buChar char="•"/>
            </a:pPr>
            <a:r>
              <a:rPr lang="en-US" sz="1000">
                <a:cs typeface="Arial"/>
              </a:rPr>
              <a:t>Pressure ulcer information leaflet produced and translated into Cantonese and Bengali</a:t>
            </a:r>
          </a:p>
          <a:p>
            <a:pPr marL="171450" indent="-171450">
              <a:buFont typeface="Arial" panose="020B0604020202020204" pitchFamily="34" charset="0"/>
              <a:buChar char="•"/>
            </a:pPr>
            <a:r>
              <a:rPr lang="en-US" sz="1000">
                <a:cs typeface="Arial"/>
              </a:rPr>
              <a:t>Mapping exercise Maternity Service to review risk assessments</a:t>
            </a:r>
          </a:p>
          <a:p>
            <a:pPr marL="171450" indent="-171450">
              <a:buFont typeface="Arial" panose="020B0604020202020204" pitchFamily="34" charset="0"/>
              <a:buChar char="•"/>
            </a:pPr>
            <a:r>
              <a:rPr lang="en-US" sz="1000">
                <a:cs typeface="Arial"/>
              </a:rPr>
              <a:t>Electronic training register</a:t>
            </a:r>
          </a:p>
          <a:p>
            <a:pPr marL="171450" indent="-171450">
              <a:buFont typeface="Arial" panose="020B0604020202020204" pitchFamily="34" charset="0"/>
              <a:buChar char="•"/>
            </a:pPr>
            <a:r>
              <a:rPr lang="en-US" sz="1000">
                <a:cs typeface="Arial"/>
              </a:rPr>
              <a:t>Developed Tissue Viability Share point page, training pages including tone assessment</a:t>
            </a:r>
          </a:p>
          <a:p>
            <a:pPr marL="171450" indent="-171450">
              <a:buFont typeface="Arial" panose="020B0604020202020204" pitchFamily="34" charset="0"/>
              <a:buChar char="•"/>
            </a:pPr>
            <a:r>
              <a:rPr lang="en-US" sz="1000">
                <a:cs typeface="Arial"/>
              </a:rPr>
              <a:t>Quality Assurance Health board audit – learning shared via PUPSG</a:t>
            </a:r>
          </a:p>
          <a:p>
            <a:pPr marL="171450" indent="-171450">
              <a:buFont typeface="Arial" panose="020B0604020202020204" pitchFamily="34" charset="0"/>
              <a:buChar char="•"/>
            </a:pPr>
            <a:r>
              <a:rPr lang="en-US" sz="1000">
                <a:cs typeface="Arial"/>
              </a:rPr>
              <a:t>Reporting and investigating guidelines sent to WG for sign off (All Wales Document) </a:t>
            </a:r>
          </a:p>
          <a:p>
            <a:pPr marL="171450" indent="-171450">
              <a:buFont typeface="Arial" panose="020B0604020202020204" pitchFamily="34" charset="0"/>
              <a:buChar char="•"/>
            </a:pPr>
            <a:r>
              <a:rPr lang="en-US" sz="1000">
                <a:cs typeface="Arial"/>
              </a:rPr>
              <a:t>Pressure Ulcer training now delivered on overseas nurse induction. </a:t>
            </a:r>
          </a:p>
          <a:p>
            <a:pPr marL="171450" indent="-171450">
              <a:buFont typeface="Arial" panose="020B0604020202020204" pitchFamily="34" charset="0"/>
              <a:buChar char="•"/>
            </a:pPr>
            <a:r>
              <a:rPr lang="en-US" sz="1000">
                <a:cs typeface="Arial"/>
              </a:rPr>
              <a:t>Scrutiny terms of reference renewed and agreed via PUPSG. </a:t>
            </a:r>
          </a:p>
          <a:p>
            <a:endParaRPr lang="en-US" sz="1000">
              <a:cs typeface="Arial"/>
            </a:endParaRPr>
          </a:p>
          <a:p>
            <a:pPr marL="171450" indent="-171450">
              <a:buFont typeface="Arial" panose="020B0604020202020204" pitchFamily="34" charset="0"/>
              <a:buChar char="•"/>
            </a:pPr>
            <a:endParaRPr lang="en-US" sz="1000">
              <a:cs typeface="Arial"/>
            </a:endParaRPr>
          </a:p>
          <a:p>
            <a:pPr marL="171450" indent="-171450">
              <a:buFont typeface="Arial" panose="020B0604020202020204" pitchFamily="34" charset="0"/>
              <a:buChar char="•"/>
            </a:pPr>
            <a:endParaRPr lang="en-US" sz="1000">
              <a:cs typeface="Arial"/>
            </a:endParaRPr>
          </a:p>
          <a:p>
            <a:pPr marL="171450" indent="-171450">
              <a:buFont typeface="Arial" panose="020B0604020202020204" pitchFamily="34" charset="0"/>
              <a:buChar char="•"/>
            </a:pPr>
            <a:endParaRPr lang="en-US" sz="1000">
              <a:cs typeface="Arial"/>
            </a:endParaRPr>
          </a:p>
          <a:p>
            <a:pPr marL="171450" indent="-171450">
              <a:buFont typeface="Arial" panose="020B0604020202020204" pitchFamily="34" charset="0"/>
              <a:buChar char="•"/>
            </a:pPr>
            <a:endParaRPr lang="en-US" sz="1000">
              <a:cs typeface="Arial"/>
            </a:endParaRPr>
          </a:p>
          <a:p>
            <a:pPr marL="171450" indent="-171450">
              <a:buFont typeface="Arial" panose="020B0604020202020204" pitchFamily="34" charset="0"/>
              <a:buChar char="•"/>
            </a:pPr>
            <a:endParaRPr lang="en-US" sz="1000">
              <a:cs typeface="Arial"/>
            </a:endParaRPr>
          </a:p>
          <a:p>
            <a:pPr marL="171450" indent="-171450">
              <a:buFont typeface="Arial" panose="020B0604020202020204" pitchFamily="34" charset="0"/>
              <a:buChar char="•"/>
            </a:pPr>
            <a:endParaRPr lang="en-US" sz="1000">
              <a:cs typeface="Arial"/>
            </a:endParaRPr>
          </a:p>
          <a:p>
            <a:pPr marL="171450" indent="-171450">
              <a:buFont typeface="Arial" panose="020B0604020202020204" pitchFamily="34" charset="0"/>
              <a:buChar char="•"/>
            </a:pPr>
            <a:endParaRPr lang="en-US" sz="1000">
              <a:cs typeface="Arial"/>
            </a:endParaRPr>
          </a:p>
          <a:p>
            <a:pPr marL="171450" indent="-171450">
              <a:buFont typeface="Arial" panose="020B0604020202020204" pitchFamily="34" charset="0"/>
              <a:buChar char="•"/>
            </a:pPr>
            <a:r>
              <a:rPr lang="en-US" sz="1000">
                <a:cs typeface="Arial"/>
              </a:rPr>
              <a:t>WNCR skin tone bias being addressed</a:t>
            </a:r>
          </a:p>
          <a:p>
            <a:pPr marL="171450" indent="-171450">
              <a:buFont typeface="Arial" panose="020B0604020202020204" pitchFamily="34" charset="0"/>
              <a:buChar char="•"/>
            </a:pPr>
            <a:r>
              <a:rPr lang="en-US" sz="1000">
                <a:cs typeface="Arial"/>
              </a:rPr>
              <a:t>Repositioning Chart changes</a:t>
            </a:r>
          </a:p>
          <a:p>
            <a:pPr marL="171450" indent="-171450">
              <a:buFont typeface="Arial" panose="020B0604020202020204" pitchFamily="34" charset="0"/>
              <a:buChar char="•"/>
            </a:pPr>
            <a:r>
              <a:rPr lang="en-US" sz="1000">
                <a:cs typeface="Arial"/>
              </a:rPr>
              <a:t>Reporting structure amended out for comments</a:t>
            </a:r>
          </a:p>
          <a:p>
            <a:pPr marL="171450" indent="-171450">
              <a:buFont typeface="Arial" panose="020B0604020202020204" pitchFamily="34" charset="0"/>
              <a:buChar char="•"/>
            </a:pPr>
            <a:r>
              <a:rPr lang="en-US" sz="1000">
                <a:cs typeface="Arial"/>
              </a:rPr>
              <a:t>Medical Photography – Taken to QS</a:t>
            </a:r>
          </a:p>
        </p:txBody>
      </p:sp>
      <p:sp>
        <p:nvSpPr>
          <p:cNvPr id="9" name="Footer Placeholder 8"/>
          <p:cNvSpPr>
            <a:spLocks noGrp="1"/>
          </p:cNvSpPr>
          <p:nvPr>
            <p:ph type="ftr" sz="quarter" idx="4294967295"/>
          </p:nvPr>
        </p:nvSpPr>
        <p:spPr>
          <a:xfrm>
            <a:off x="0" y="6644640"/>
            <a:ext cx="12192000" cy="213360"/>
          </a:xfrm>
          <a:ln>
            <a:solidFill>
              <a:schemeClr val="bg1"/>
            </a:solidFill>
          </a:ln>
        </p:spPr>
        <p:style>
          <a:lnRef idx="2">
            <a:schemeClr val="accent3"/>
          </a:lnRef>
          <a:fillRef idx="1">
            <a:schemeClr val="lt1"/>
          </a:fillRef>
          <a:effectRef idx="0">
            <a:schemeClr val="accent3"/>
          </a:effectRef>
          <a:fontRef idx="minor">
            <a:schemeClr val="dk1"/>
          </a:fontRef>
        </p:style>
        <p:txBody>
          <a:bodyPr lIns="91440" tIns="45720" rIns="91440" bIns="45720" anchor="t"/>
          <a:lstStyle/>
          <a:p>
            <a:pPr algn="l"/>
            <a:r>
              <a:rPr lang="en-GB" sz="1000" b="1">
                <a:solidFill>
                  <a:schemeClr val="bg1">
                    <a:lumMod val="50000"/>
                  </a:schemeClr>
                </a:solidFill>
              </a:rPr>
              <a:t>Evidence - </a:t>
            </a:r>
            <a:endParaRPr lang="en-GB" sz="1000">
              <a:solidFill>
                <a:schemeClr val="bg1">
                  <a:lumMod val="50000"/>
                </a:schemeClr>
              </a:solidFill>
              <a:cs typeface="Arial"/>
            </a:endParaRPr>
          </a:p>
        </p:txBody>
      </p:sp>
      <p:graphicFrame>
        <p:nvGraphicFramePr>
          <p:cNvPr id="11" name="Table 10"/>
          <p:cNvGraphicFramePr>
            <a:graphicFrameLocks noGrp="1"/>
          </p:cNvGraphicFramePr>
          <p:nvPr>
            <p:extLst>
              <p:ext uri="{D42A27DB-BD31-4B8C-83A1-F6EECF244321}">
                <p14:modId xmlns:p14="http://schemas.microsoft.com/office/powerpoint/2010/main" val="2802994958"/>
              </p:ext>
            </p:extLst>
          </p:nvPr>
        </p:nvGraphicFramePr>
        <p:xfrm>
          <a:off x="82378" y="4736756"/>
          <a:ext cx="6030426" cy="1985142"/>
        </p:xfrm>
        <a:graphic>
          <a:graphicData uri="http://schemas.openxmlformats.org/drawingml/2006/table">
            <a:tbl>
              <a:tblPr firstRow="1" bandRow="1">
                <a:tableStyleId>{5C22544A-7EE6-4342-B048-85BDC9FD1C3A}</a:tableStyleId>
              </a:tblPr>
              <a:tblGrid>
                <a:gridCol w="3480390">
                  <a:extLst>
                    <a:ext uri="{9D8B030D-6E8A-4147-A177-3AD203B41FA5}">
                      <a16:colId xmlns:a16="http://schemas.microsoft.com/office/drawing/2014/main" val="3756780484"/>
                    </a:ext>
                  </a:extLst>
                </a:gridCol>
                <a:gridCol w="1275018">
                  <a:extLst>
                    <a:ext uri="{9D8B030D-6E8A-4147-A177-3AD203B41FA5}">
                      <a16:colId xmlns:a16="http://schemas.microsoft.com/office/drawing/2014/main" val="340496374"/>
                    </a:ext>
                  </a:extLst>
                </a:gridCol>
                <a:gridCol w="1275018">
                  <a:extLst>
                    <a:ext uri="{9D8B030D-6E8A-4147-A177-3AD203B41FA5}">
                      <a16:colId xmlns:a16="http://schemas.microsoft.com/office/drawing/2014/main" val="582136262"/>
                    </a:ext>
                  </a:extLst>
                </a:gridCol>
              </a:tblGrid>
              <a:tr h="278027">
                <a:tc>
                  <a:txBody>
                    <a:bodyPr/>
                    <a:lstStyle/>
                    <a:p>
                      <a:r>
                        <a:rPr lang="en-GB" sz="1000">
                          <a:solidFill>
                            <a:schemeClr val="tx1"/>
                          </a:solidFill>
                          <a:latin typeface="Arial"/>
                          <a:cs typeface="Arial"/>
                        </a:rPr>
                        <a:t>Risks</a:t>
                      </a:r>
                      <a:r>
                        <a:rPr lang="en-GB" sz="1000" baseline="0">
                          <a:solidFill>
                            <a:schemeClr val="tx1"/>
                          </a:solidFill>
                          <a:latin typeface="Arial"/>
                          <a:cs typeface="Arial"/>
                        </a:rPr>
                        <a:t> to delivery</a:t>
                      </a:r>
                      <a:endParaRPr lang="en-GB" sz="1000">
                        <a:solidFill>
                          <a:schemeClr val="tx1"/>
                        </a:solidFill>
                        <a:latin typeface="Arial"/>
                        <a:cs typeface="Arial"/>
                      </a:endParaRPr>
                    </a:p>
                  </a:txBody>
                  <a:tcPr/>
                </a:tc>
                <a:tc>
                  <a:txBody>
                    <a:bodyPr/>
                    <a:lstStyle/>
                    <a:p>
                      <a:r>
                        <a:rPr lang="en-GB" sz="1000">
                          <a:latin typeface="Arial"/>
                          <a:cs typeface="Arial"/>
                        </a:rPr>
                        <a:t>Owner</a:t>
                      </a:r>
                    </a:p>
                  </a:txBody>
                  <a:tcPr/>
                </a:tc>
                <a:tc>
                  <a:txBody>
                    <a:bodyPr/>
                    <a:lstStyle/>
                    <a:p>
                      <a:r>
                        <a:rPr lang="en-GB" sz="1000">
                          <a:latin typeface="Arial"/>
                          <a:cs typeface="Arial"/>
                        </a:rPr>
                        <a:t>Next Steps</a:t>
                      </a:r>
                    </a:p>
                  </a:txBody>
                  <a:tcPr/>
                </a:tc>
                <a:extLst>
                  <a:ext uri="{0D108BD9-81ED-4DB2-BD59-A6C34878D82A}">
                    <a16:rowId xmlns:a16="http://schemas.microsoft.com/office/drawing/2014/main" val="2403941587"/>
                  </a:ext>
                </a:extLst>
              </a:tr>
              <a:tr h="329947">
                <a:tc>
                  <a:txBody>
                    <a:bodyPr/>
                    <a:lstStyle/>
                    <a:p>
                      <a:r>
                        <a:rPr lang="en-GB" sz="1000">
                          <a:solidFill>
                            <a:schemeClr val="tx1"/>
                          </a:solidFill>
                          <a:latin typeface="Arial"/>
                          <a:cs typeface="Arial"/>
                        </a:rPr>
                        <a:t>No Tissue Viability Nurse Morriston - RR 20 </a:t>
                      </a:r>
                    </a:p>
                  </a:txBody>
                  <a:tcPr/>
                </a:tc>
                <a:tc>
                  <a:txBody>
                    <a:bodyPr/>
                    <a:lstStyle/>
                    <a:p>
                      <a:r>
                        <a:rPr lang="en-GB" sz="1000">
                          <a:latin typeface="Arial"/>
                          <a:cs typeface="Arial"/>
                        </a:rPr>
                        <a:t>Ceri Matthews </a:t>
                      </a:r>
                    </a:p>
                  </a:txBody>
                  <a:tcPr/>
                </a:tc>
                <a:tc>
                  <a:txBody>
                    <a:bodyPr/>
                    <a:lstStyle/>
                    <a:p>
                      <a:pPr marL="0" marR="0" lvl="0" indent="0" algn="l" rtl="0" eaLnBrk="1" fontAlgn="auto" latinLnBrk="0" hangingPunct="1">
                        <a:lnSpc>
                          <a:spcPct val="100000"/>
                        </a:lnSpc>
                        <a:spcBef>
                          <a:spcPts val="0"/>
                        </a:spcBef>
                        <a:spcAft>
                          <a:spcPts val="0"/>
                        </a:spcAft>
                        <a:buClrTx/>
                        <a:buSzTx/>
                        <a:buFontTx/>
                        <a:buNone/>
                      </a:pPr>
                      <a:r>
                        <a:rPr lang="en-GB" sz="1000">
                          <a:latin typeface="Arial"/>
                          <a:cs typeface="Arial"/>
                        </a:rPr>
                        <a:t>Ongoing report </a:t>
                      </a:r>
                    </a:p>
                  </a:txBody>
                  <a:tcPr/>
                </a:tc>
                <a:extLst>
                  <a:ext uri="{0D108BD9-81ED-4DB2-BD59-A6C34878D82A}">
                    <a16:rowId xmlns:a16="http://schemas.microsoft.com/office/drawing/2014/main" val="2085390978"/>
                  </a:ext>
                </a:extLst>
              </a:tr>
              <a:tr h="459056">
                <a:tc>
                  <a:txBody>
                    <a:bodyPr/>
                    <a:lstStyle/>
                    <a:p>
                      <a:pPr marL="0" marR="0" lvl="0" indent="0" algn="l" rtl="0" eaLnBrk="1" fontAlgn="auto" latinLnBrk="0" hangingPunct="1">
                        <a:lnSpc>
                          <a:spcPct val="100000"/>
                        </a:lnSpc>
                        <a:spcBef>
                          <a:spcPts val="0"/>
                        </a:spcBef>
                        <a:spcAft>
                          <a:spcPts val="0"/>
                        </a:spcAft>
                        <a:buClrTx/>
                        <a:buSzTx/>
                        <a:buFontTx/>
                        <a:buNone/>
                      </a:pPr>
                      <a:r>
                        <a:rPr lang="en-GB" sz="1000">
                          <a:solidFill>
                            <a:schemeClr val="tx1"/>
                          </a:solidFill>
                          <a:latin typeface="Arial"/>
                          <a:cs typeface="Arial"/>
                        </a:rPr>
                        <a:t>No Dashboards, delayed data reports. </a:t>
                      </a:r>
                    </a:p>
                  </a:txBody>
                  <a:tcPr/>
                </a:tc>
                <a:tc>
                  <a:txBody>
                    <a:bodyPr/>
                    <a:lstStyle/>
                    <a:p>
                      <a:r>
                        <a:rPr lang="en-GB" sz="1000">
                          <a:latin typeface="Arial"/>
                          <a:cs typeface="Arial"/>
                        </a:rPr>
                        <a:t>Digital </a:t>
                      </a:r>
                    </a:p>
                  </a:txBody>
                  <a:tcPr/>
                </a:tc>
                <a:tc>
                  <a:txBody>
                    <a:bodyPr/>
                    <a:lstStyle/>
                    <a:p>
                      <a:r>
                        <a:rPr lang="en-GB" sz="1000" baseline="0">
                          <a:latin typeface="Arial"/>
                          <a:cs typeface="Arial"/>
                        </a:rPr>
                        <a:t>Discussions ongoing </a:t>
                      </a:r>
                    </a:p>
                  </a:txBody>
                  <a:tcPr/>
                </a:tc>
                <a:extLst>
                  <a:ext uri="{0D108BD9-81ED-4DB2-BD59-A6C34878D82A}">
                    <a16:rowId xmlns:a16="http://schemas.microsoft.com/office/drawing/2014/main" val="196673293"/>
                  </a:ext>
                </a:extLst>
              </a:tr>
              <a:tr h="459056">
                <a:tc>
                  <a:txBody>
                    <a:bodyPr/>
                    <a:lstStyle/>
                    <a:p>
                      <a:pPr marL="0" marR="0" lvl="0" indent="0" algn="l" rtl="0" eaLnBrk="1" fontAlgn="auto" latinLnBrk="0" hangingPunct="1">
                        <a:lnSpc>
                          <a:spcPct val="100000"/>
                        </a:lnSpc>
                        <a:spcBef>
                          <a:spcPts val="0"/>
                        </a:spcBef>
                        <a:spcAft>
                          <a:spcPts val="0"/>
                        </a:spcAft>
                        <a:buClrTx/>
                        <a:buSzTx/>
                        <a:buFontTx/>
                        <a:buNone/>
                      </a:pPr>
                      <a:r>
                        <a:rPr lang="en-GB" sz="1000">
                          <a:solidFill>
                            <a:schemeClr val="tx1"/>
                          </a:solidFill>
                          <a:latin typeface="Arial"/>
                          <a:cs typeface="Arial"/>
                        </a:rPr>
                        <a:t>Governance –Delayed investigation and scrutinising </a:t>
                      </a:r>
                    </a:p>
                  </a:txBody>
                  <a:tcPr/>
                </a:tc>
                <a:tc>
                  <a:txBody>
                    <a:bodyPr/>
                    <a:lstStyle/>
                    <a:p>
                      <a:r>
                        <a:rPr lang="en-GB" sz="1000">
                          <a:latin typeface="Arial"/>
                          <a:cs typeface="Arial"/>
                        </a:rPr>
                        <a:t>SG </a:t>
                      </a:r>
                      <a:endParaRPr lang="en-GB" sz="1000">
                        <a:latin typeface="Arial" panose="020B0604020202020204" pitchFamily="34" charset="0"/>
                        <a:cs typeface="Arial" panose="020B0604020202020204" pitchFamily="34" charset="0"/>
                      </a:endParaRPr>
                    </a:p>
                  </a:txBody>
                  <a:tcPr/>
                </a:tc>
                <a:tc>
                  <a:txBody>
                    <a:bodyPr/>
                    <a:lstStyle/>
                    <a:p>
                      <a:r>
                        <a:rPr lang="en-GB" sz="1000">
                          <a:latin typeface="Arial"/>
                          <a:cs typeface="Arial"/>
                        </a:rPr>
                        <a:t>Reported Quarterly</a:t>
                      </a:r>
                      <a:endParaRPr lang="en-GB" sz="100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2449422346"/>
                  </a:ext>
                </a:extLst>
              </a:tr>
              <a:tr h="459056">
                <a:tc>
                  <a:txBody>
                    <a:bodyPr/>
                    <a:lstStyle/>
                    <a:p>
                      <a:pPr marL="0" lvl="0" indent="0" algn="l">
                        <a:lnSpc>
                          <a:spcPct val="100000"/>
                        </a:lnSpc>
                        <a:spcBef>
                          <a:spcPts val="0"/>
                        </a:spcBef>
                        <a:spcAft>
                          <a:spcPts val="0"/>
                        </a:spcAft>
                        <a:buNone/>
                      </a:pPr>
                      <a:r>
                        <a:rPr lang="en-GB" sz="1000">
                          <a:solidFill>
                            <a:schemeClr val="tx1"/>
                          </a:solidFill>
                          <a:latin typeface="Arial"/>
                          <a:cs typeface="Arial"/>
                        </a:rPr>
                        <a:t>No Medical Photography In Neath, MHLD &amp; Out of hours</a:t>
                      </a:r>
                    </a:p>
                  </a:txBody>
                  <a:tcPr/>
                </a:tc>
                <a:tc>
                  <a:txBody>
                    <a:bodyPr/>
                    <a:lstStyle/>
                    <a:p>
                      <a:pPr lvl="0">
                        <a:buNone/>
                      </a:pPr>
                      <a:r>
                        <a:rPr lang="en-GB" sz="1000">
                          <a:latin typeface="Arial"/>
                          <a:cs typeface="Arial"/>
                        </a:rPr>
                        <a:t>PUPSG </a:t>
                      </a:r>
                    </a:p>
                  </a:txBody>
                  <a:tcPr/>
                </a:tc>
                <a:tc>
                  <a:txBody>
                    <a:bodyPr/>
                    <a:lstStyle/>
                    <a:p>
                      <a:pPr lvl="0">
                        <a:buNone/>
                      </a:pPr>
                      <a:r>
                        <a:rPr lang="en-GB" sz="1000">
                          <a:latin typeface="Arial"/>
                          <a:cs typeface="Arial"/>
                        </a:rPr>
                        <a:t>Escalated</a:t>
                      </a:r>
                    </a:p>
                  </a:txBody>
                  <a:tcPr/>
                </a:tc>
                <a:extLst>
                  <a:ext uri="{0D108BD9-81ED-4DB2-BD59-A6C34878D82A}">
                    <a16:rowId xmlns:a16="http://schemas.microsoft.com/office/drawing/2014/main" val="1935897118"/>
                  </a:ext>
                </a:extLst>
              </a:tr>
            </a:tbl>
          </a:graphicData>
        </a:graphic>
      </p:graphicFrame>
      <p:graphicFrame>
        <p:nvGraphicFramePr>
          <p:cNvPr id="12" name="Table 11"/>
          <p:cNvGraphicFramePr>
            <a:graphicFrameLocks noGrp="1"/>
          </p:cNvGraphicFramePr>
          <p:nvPr>
            <p:extLst>
              <p:ext uri="{D42A27DB-BD31-4B8C-83A1-F6EECF244321}">
                <p14:modId xmlns:p14="http://schemas.microsoft.com/office/powerpoint/2010/main" val="3392818694"/>
              </p:ext>
            </p:extLst>
          </p:nvPr>
        </p:nvGraphicFramePr>
        <p:xfrm>
          <a:off x="6147486" y="4448432"/>
          <a:ext cx="5940809" cy="2310013"/>
        </p:xfrm>
        <a:graphic>
          <a:graphicData uri="http://schemas.openxmlformats.org/drawingml/2006/table">
            <a:tbl>
              <a:tblPr firstRow="1" bandRow="1">
                <a:tableStyleId>{5C22544A-7EE6-4342-B048-85BDC9FD1C3A}</a:tableStyleId>
              </a:tblPr>
              <a:tblGrid>
                <a:gridCol w="3454261">
                  <a:extLst>
                    <a:ext uri="{9D8B030D-6E8A-4147-A177-3AD203B41FA5}">
                      <a16:colId xmlns:a16="http://schemas.microsoft.com/office/drawing/2014/main" val="2232684934"/>
                    </a:ext>
                  </a:extLst>
                </a:gridCol>
                <a:gridCol w="1703071">
                  <a:extLst>
                    <a:ext uri="{9D8B030D-6E8A-4147-A177-3AD203B41FA5}">
                      <a16:colId xmlns:a16="http://schemas.microsoft.com/office/drawing/2014/main" val="1392341808"/>
                    </a:ext>
                  </a:extLst>
                </a:gridCol>
                <a:gridCol w="783477">
                  <a:extLst>
                    <a:ext uri="{9D8B030D-6E8A-4147-A177-3AD203B41FA5}">
                      <a16:colId xmlns:a16="http://schemas.microsoft.com/office/drawing/2014/main" val="3224507551"/>
                    </a:ext>
                  </a:extLst>
                </a:gridCol>
              </a:tblGrid>
              <a:tr h="478905">
                <a:tc>
                  <a:txBody>
                    <a:bodyPr/>
                    <a:lstStyle/>
                    <a:p>
                      <a:r>
                        <a:rPr lang="en-GB" sz="1000">
                          <a:latin typeface="Arial"/>
                          <a:cs typeface="Arial"/>
                        </a:rPr>
                        <a:t>Actions for the next month</a:t>
                      </a:r>
                    </a:p>
                  </a:txBody>
                  <a:tcPr/>
                </a:tc>
                <a:tc>
                  <a:txBody>
                    <a:bodyPr/>
                    <a:lstStyle/>
                    <a:p>
                      <a:r>
                        <a:rPr lang="en-GB" sz="1000">
                          <a:latin typeface="Arial"/>
                          <a:cs typeface="Arial"/>
                        </a:rPr>
                        <a:t>Responsible</a:t>
                      </a:r>
                      <a:r>
                        <a:rPr lang="en-GB" sz="1000" baseline="0">
                          <a:latin typeface="Arial"/>
                          <a:cs typeface="Arial"/>
                        </a:rPr>
                        <a:t> Owner</a:t>
                      </a:r>
                      <a:endParaRPr lang="en-GB" sz="1000">
                        <a:latin typeface="Arial"/>
                        <a:cs typeface="Arial"/>
                      </a:endParaRPr>
                    </a:p>
                  </a:txBody>
                  <a:tcPr/>
                </a:tc>
                <a:tc>
                  <a:txBody>
                    <a:bodyPr/>
                    <a:lstStyle/>
                    <a:p>
                      <a:r>
                        <a:rPr lang="en-GB" sz="1000">
                          <a:latin typeface="Arial"/>
                          <a:cs typeface="Arial"/>
                        </a:rPr>
                        <a:t>Due Date</a:t>
                      </a:r>
                    </a:p>
                  </a:txBody>
                  <a:tcPr/>
                </a:tc>
                <a:extLst>
                  <a:ext uri="{0D108BD9-81ED-4DB2-BD59-A6C34878D82A}">
                    <a16:rowId xmlns:a16="http://schemas.microsoft.com/office/drawing/2014/main" val="3210150886"/>
                  </a:ext>
                </a:extLst>
              </a:tr>
              <a:tr h="478905">
                <a:tc>
                  <a:txBody>
                    <a:bodyPr/>
                    <a:lstStyle/>
                    <a:p>
                      <a:pPr lvl="0">
                        <a:buNone/>
                      </a:pPr>
                      <a:endParaRPr lang="en-GB" sz="1000">
                        <a:latin typeface="Arial"/>
                        <a:cs typeface="Arial"/>
                      </a:endParaRPr>
                    </a:p>
                  </a:txBody>
                  <a:tcPr/>
                </a:tc>
                <a:tc>
                  <a:txBody>
                    <a:bodyPr/>
                    <a:lstStyle/>
                    <a:p>
                      <a:pPr lvl="0">
                        <a:buNone/>
                      </a:pPr>
                      <a:endParaRPr lang="en-GB" sz="1000" baseline="0">
                        <a:latin typeface="Arial"/>
                        <a:cs typeface="Arial"/>
                      </a:endParaRPr>
                    </a:p>
                  </a:txBody>
                  <a:tcPr/>
                </a:tc>
                <a:tc>
                  <a:txBody>
                    <a:bodyPr/>
                    <a:lstStyle/>
                    <a:p>
                      <a:pPr lvl="0">
                        <a:buNone/>
                      </a:pPr>
                      <a:endParaRPr lang="en-GB" sz="1000">
                        <a:latin typeface="Arial"/>
                        <a:cs typeface="Arial"/>
                      </a:endParaRPr>
                    </a:p>
                  </a:txBody>
                  <a:tcPr/>
                </a:tc>
                <a:extLst>
                  <a:ext uri="{0D108BD9-81ED-4DB2-BD59-A6C34878D82A}">
                    <a16:rowId xmlns:a16="http://schemas.microsoft.com/office/drawing/2014/main" val="561270116"/>
                  </a:ext>
                </a:extLst>
              </a:tr>
              <a:tr h="450735">
                <a:tc>
                  <a:txBody>
                    <a:bodyPr/>
                    <a:lstStyle/>
                    <a:p>
                      <a:pPr marL="0" lvl="0" indent="0" algn="l">
                        <a:lnSpc>
                          <a:spcPct val="100000"/>
                        </a:lnSpc>
                        <a:spcBef>
                          <a:spcPts val="0"/>
                        </a:spcBef>
                        <a:spcAft>
                          <a:spcPts val="0"/>
                        </a:spcAft>
                        <a:buNone/>
                      </a:pPr>
                      <a:r>
                        <a:rPr lang="en-GB" sz="1000" b="0" i="0" u="none" strike="noStrike" noProof="0">
                          <a:solidFill>
                            <a:srgbClr val="000000"/>
                          </a:solidFill>
                          <a:latin typeface="Arial"/>
                        </a:rPr>
                        <a:t>PUPSG mapping All Services Groups</a:t>
                      </a:r>
                      <a:endParaRPr lang="en-US"/>
                    </a:p>
                  </a:txBody>
                  <a:tcPr/>
                </a:tc>
                <a:tc>
                  <a:txBody>
                    <a:bodyPr/>
                    <a:lstStyle/>
                    <a:p>
                      <a:pPr lvl="0">
                        <a:buNone/>
                      </a:pPr>
                      <a:r>
                        <a:rPr lang="en-GB" sz="1000" baseline="0">
                          <a:latin typeface="Arial"/>
                          <a:cs typeface="Arial"/>
                        </a:rPr>
                        <a:t>PUPSG</a:t>
                      </a:r>
                      <a:endParaRPr lang="en-US"/>
                    </a:p>
                  </a:txBody>
                  <a:tcPr/>
                </a:tc>
                <a:tc>
                  <a:txBody>
                    <a:bodyPr/>
                    <a:lstStyle/>
                    <a:p>
                      <a:pPr marL="0" lvl="0" indent="0" algn="l">
                        <a:lnSpc>
                          <a:spcPct val="100000"/>
                        </a:lnSpc>
                        <a:spcBef>
                          <a:spcPts val="0"/>
                        </a:spcBef>
                        <a:spcAft>
                          <a:spcPts val="0"/>
                        </a:spcAft>
                        <a:buNone/>
                      </a:pPr>
                      <a:r>
                        <a:rPr lang="en-GB" sz="1000">
                          <a:latin typeface="Arial"/>
                          <a:cs typeface="Arial"/>
                        </a:rPr>
                        <a:t>Feb 24</a:t>
                      </a:r>
                      <a:endParaRPr lang="en-US"/>
                    </a:p>
                  </a:txBody>
                  <a:tcPr/>
                </a:tc>
                <a:extLst>
                  <a:ext uri="{0D108BD9-81ED-4DB2-BD59-A6C34878D82A}">
                    <a16:rowId xmlns:a16="http://schemas.microsoft.com/office/drawing/2014/main" val="3535384573"/>
                  </a:ext>
                </a:extLst>
              </a:tr>
              <a:tr h="450734">
                <a:tc>
                  <a:txBody>
                    <a:bodyPr/>
                    <a:lstStyle/>
                    <a:p>
                      <a:pPr marL="0" lvl="0" indent="0" algn="l">
                        <a:lnSpc>
                          <a:spcPct val="100000"/>
                        </a:lnSpc>
                        <a:spcBef>
                          <a:spcPts val="0"/>
                        </a:spcBef>
                        <a:spcAft>
                          <a:spcPts val="0"/>
                        </a:spcAft>
                        <a:buNone/>
                      </a:pPr>
                      <a:r>
                        <a:rPr lang="en-GB" sz="1000" b="0" i="0" u="none" strike="noStrike" noProof="0">
                          <a:solidFill>
                            <a:srgbClr val="000000"/>
                          </a:solidFill>
                          <a:latin typeface="Arial"/>
                        </a:rPr>
                        <a:t>Agree Report Structure With SG </a:t>
                      </a:r>
                    </a:p>
                  </a:txBody>
                  <a:tcPr/>
                </a:tc>
                <a:tc>
                  <a:txBody>
                    <a:bodyPr/>
                    <a:lstStyle/>
                    <a:p>
                      <a:pPr lvl="0">
                        <a:buNone/>
                      </a:pPr>
                      <a:r>
                        <a:rPr lang="en-GB" sz="1000" baseline="0">
                          <a:latin typeface="Arial"/>
                          <a:cs typeface="Arial"/>
                        </a:rPr>
                        <a:t>PUPSG</a:t>
                      </a:r>
                    </a:p>
                  </a:txBody>
                  <a:tcPr/>
                </a:tc>
                <a:tc>
                  <a:txBody>
                    <a:bodyPr/>
                    <a:lstStyle/>
                    <a:p>
                      <a:pPr marL="0" lvl="0" indent="0" algn="l">
                        <a:lnSpc>
                          <a:spcPct val="100000"/>
                        </a:lnSpc>
                        <a:spcBef>
                          <a:spcPts val="0"/>
                        </a:spcBef>
                        <a:spcAft>
                          <a:spcPts val="0"/>
                        </a:spcAft>
                        <a:buNone/>
                      </a:pPr>
                      <a:r>
                        <a:rPr lang="en-GB" sz="1000">
                          <a:latin typeface="Arial"/>
                          <a:cs typeface="Arial"/>
                        </a:rPr>
                        <a:t>Feb 24</a:t>
                      </a:r>
                    </a:p>
                  </a:txBody>
                  <a:tcPr/>
                </a:tc>
                <a:extLst>
                  <a:ext uri="{0D108BD9-81ED-4DB2-BD59-A6C34878D82A}">
                    <a16:rowId xmlns:a16="http://schemas.microsoft.com/office/drawing/2014/main" val="3643223907"/>
                  </a:ext>
                </a:extLst>
              </a:tr>
              <a:tr h="450734">
                <a:tc>
                  <a:txBody>
                    <a:bodyPr/>
                    <a:lstStyle/>
                    <a:p>
                      <a:pPr marL="0" lvl="0" indent="0" algn="l">
                        <a:lnSpc>
                          <a:spcPct val="100000"/>
                        </a:lnSpc>
                        <a:spcBef>
                          <a:spcPts val="0"/>
                        </a:spcBef>
                        <a:spcAft>
                          <a:spcPts val="0"/>
                        </a:spcAft>
                        <a:buNone/>
                      </a:pPr>
                      <a:r>
                        <a:rPr lang="en-GB" sz="1000" b="0" i="0" u="none" strike="noStrike" noProof="0">
                          <a:solidFill>
                            <a:srgbClr val="000000"/>
                          </a:solidFill>
                          <a:latin typeface="Arial"/>
                        </a:rPr>
                        <a:t>QI planning meeting with SG</a:t>
                      </a:r>
                    </a:p>
                  </a:txBody>
                  <a:tcPr/>
                </a:tc>
                <a:tc>
                  <a:txBody>
                    <a:bodyPr/>
                    <a:lstStyle/>
                    <a:p>
                      <a:pPr lvl="0">
                        <a:buNone/>
                      </a:pPr>
                      <a:r>
                        <a:rPr lang="en-GB" sz="1000" baseline="0">
                          <a:latin typeface="Arial"/>
                          <a:cs typeface="Arial"/>
                        </a:rPr>
                        <a:t>PUPSG </a:t>
                      </a:r>
                    </a:p>
                  </a:txBody>
                  <a:tcPr/>
                </a:tc>
                <a:tc>
                  <a:txBody>
                    <a:bodyPr/>
                    <a:lstStyle/>
                    <a:p>
                      <a:pPr marL="0" lvl="0" indent="0" algn="l">
                        <a:lnSpc>
                          <a:spcPct val="100000"/>
                        </a:lnSpc>
                        <a:spcBef>
                          <a:spcPts val="0"/>
                        </a:spcBef>
                        <a:spcAft>
                          <a:spcPts val="0"/>
                        </a:spcAft>
                        <a:buNone/>
                      </a:pPr>
                      <a:r>
                        <a:rPr lang="en-GB" sz="1000">
                          <a:latin typeface="Arial"/>
                          <a:cs typeface="Arial"/>
                        </a:rPr>
                        <a:t>Feb 24</a:t>
                      </a:r>
                    </a:p>
                  </a:txBody>
                  <a:tcPr/>
                </a:tc>
                <a:extLst>
                  <a:ext uri="{0D108BD9-81ED-4DB2-BD59-A6C34878D82A}">
                    <a16:rowId xmlns:a16="http://schemas.microsoft.com/office/drawing/2014/main" val="3153337741"/>
                  </a:ext>
                </a:extLst>
              </a:tr>
            </a:tbl>
          </a:graphicData>
        </a:graphic>
      </p:graphicFrame>
      <p:sp>
        <p:nvSpPr>
          <p:cNvPr id="21" name="TextBox 20"/>
          <p:cNvSpPr txBox="1"/>
          <p:nvPr/>
        </p:nvSpPr>
        <p:spPr>
          <a:xfrm>
            <a:off x="71683" y="663122"/>
            <a:ext cx="10220398" cy="252000"/>
          </a:xfrm>
          <a:prstGeom prst="rect">
            <a:avLst/>
          </a:prstGeom>
          <a:noFill/>
          <a:ln>
            <a:solidFill>
              <a:schemeClr val="accent5">
                <a:lumMod val="50000"/>
              </a:schemeClr>
            </a:solidFill>
          </a:ln>
        </p:spPr>
        <p:txBody>
          <a:bodyPr wrap="square" lIns="91440" tIns="45720" rIns="91440" bIns="45720" rtlCol="0" anchor="t">
            <a:noAutofit/>
          </a:bodyPr>
          <a:lstStyle/>
          <a:p>
            <a:r>
              <a:rPr lang="en-GB" sz="1000" b="1">
                <a:latin typeface="Arial"/>
                <a:cs typeface="Arial"/>
              </a:rPr>
              <a:t>Project Team: SRO Sharron Price, Subject Expert Rachel Govier-Williams, Eleri D'Arcy (QP Lead)</a:t>
            </a:r>
            <a:endParaRPr lang="en-GB" sz="1000">
              <a:solidFill>
                <a:srgbClr val="FF0000"/>
              </a:solidFill>
              <a:latin typeface="Arial"/>
              <a:cs typeface="Arial"/>
            </a:endParaRPr>
          </a:p>
        </p:txBody>
      </p:sp>
      <p:sp>
        <p:nvSpPr>
          <p:cNvPr id="28" name="TextBox 27"/>
          <p:cNvSpPr txBox="1"/>
          <p:nvPr/>
        </p:nvSpPr>
        <p:spPr>
          <a:xfrm>
            <a:off x="10514330" y="673835"/>
            <a:ext cx="1580471" cy="241287"/>
          </a:xfrm>
          <a:prstGeom prst="rect">
            <a:avLst/>
          </a:prstGeom>
          <a:noFill/>
          <a:ln>
            <a:solidFill>
              <a:schemeClr val="tx1"/>
            </a:solidFill>
          </a:ln>
        </p:spPr>
        <p:txBody>
          <a:bodyPr wrap="square" lIns="91440" tIns="45720" rIns="91440" bIns="45720" rtlCol="0" anchor="t">
            <a:noAutofit/>
          </a:bodyPr>
          <a:lstStyle/>
          <a:p>
            <a:r>
              <a:rPr lang="en-GB" sz="1000" b="1">
                <a:latin typeface="Arial"/>
                <a:cs typeface="Arial"/>
              </a:rPr>
              <a:t>Month – February 2024</a:t>
            </a:r>
            <a:endParaRPr lang="en-GB" sz="1000">
              <a:latin typeface="Arial" panose="020B0604020202020204" pitchFamily="34" charset="0"/>
              <a:cs typeface="Arial" panose="020B0604020202020204" pitchFamily="34" charset="0"/>
            </a:endParaRPr>
          </a:p>
        </p:txBody>
      </p:sp>
      <p:pic>
        <p:nvPicPr>
          <p:cNvPr id="4" name="Picture 3" descr="A graph showing the temperature of ulcers&#10;&#10;Description automatically generated">
            <a:extLst>
              <a:ext uri="{FF2B5EF4-FFF2-40B4-BE49-F238E27FC236}">
                <a16:creationId xmlns:a16="http://schemas.microsoft.com/office/drawing/2014/main" id="{AD700B31-C784-84B8-598A-A877248FD961}"/>
              </a:ext>
            </a:extLst>
          </p:cNvPr>
          <p:cNvPicPr>
            <a:picLocks noChangeAspect="1"/>
          </p:cNvPicPr>
          <p:nvPr/>
        </p:nvPicPr>
        <p:blipFill>
          <a:blip r:embed="rId3"/>
          <a:stretch>
            <a:fillRect/>
          </a:stretch>
        </p:blipFill>
        <p:spPr>
          <a:xfrm>
            <a:off x="96283" y="2892539"/>
            <a:ext cx="2974590" cy="1025881"/>
          </a:xfrm>
          <a:prstGeom prst="rect">
            <a:avLst/>
          </a:prstGeom>
        </p:spPr>
      </p:pic>
      <p:pic>
        <p:nvPicPr>
          <p:cNvPr id="5" name="Picture 4" descr="A screen shot of a graph&#10;&#10;Description automatically generated">
            <a:extLst>
              <a:ext uri="{FF2B5EF4-FFF2-40B4-BE49-F238E27FC236}">
                <a16:creationId xmlns:a16="http://schemas.microsoft.com/office/drawing/2014/main" id="{5C65E554-2897-3D94-FBA7-F96FB634F899}"/>
              </a:ext>
            </a:extLst>
          </p:cNvPr>
          <p:cNvPicPr>
            <a:picLocks noChangeAspect="1"/>
          </p:cNvPicPr>
          <p:nvPr/>
        </p:nvPicPr>
        <p:blipFill>
          <a:blip r:embed="rId4"/>
          <a:stretch>
            <a:fillRect/>
          </a:stretch>
        </p:blipFill>
        <p:spPr>
          <a:xfrm>
            <a:off x="3164115" y="2820850"/>
            <a:ext cx="2829598" cy="964242"/>
          </a:xfrm>
          <a:prstGeom prst="rect">
            <a:avLst/>
          </a:prstGeom>
        </p:spPr>
      </p:pic>
      <p:sp>
        <p:nvSpPr>
          <p:cNvPr id="8" name="TextBox 7">
            <a:extLst>
              <a:ext uri="{FF2B5EF4-FFF2-40B4-BE49-F238E27FC236}">
                <a16:creationId xmlns:a16="http://schemas.microsoft.com/office/drawing/2014/main" id="{F95AC536-2302-44DB-4C33-EA29F3FC9B8D}"/>
              </a:ext>
            </a:extLst>
          </p:cNvPr>
          <p:cNvSpPr txBox="1"/>
          <p:nvPr/>
        </p:nvSpPr>
        <p:spPr>
          <a:xfrm>
            <a:off x="67843" y="3852710"/>
            <a:ext cx="6043194" cy="872071"/>
          </a:xfrm>
          <a:prstGeom prst="rect">
            <a:avLst/>
          </a:prstGeom>
          <a:noFill/>
          <a:ln>
            <a:solidFill>
              <a:schemeClr val="accent5">
                <a:lumMod val="50000"/>
              </a:schemeClr>
            </a:solidFill>
          </a:ln>
        </p:spPr>
        <p:txBody>
          <a:bodyPr wrap="square" lIns="91440" tIns="45720" rIns="91440" bIns="45720" rtlCol="0" anchor="t">
            <a:spAutoFit/>
          </a:bodyPr>
          <a:lstStyle/>
          <a:p>
            <a:pPr algn="just"/>
            <a:endParaRPr lang="en-GB" sz="1000">
              <a:latin typeface="Arial"/>
              <a:cs typeface="Arial"/>
            </a:endParaRPr>
          </a:p>
          <a:p>
            <a:pPr algn="just"/>
            <a:r>
              <a:rPr lang="en-GB" sz="1000">
                <a:latin typeface="Arial"/>
                <a:cs typeface="Arial"/>
              </a:rPr>
              <a:t>National/worldwide statistic average of population per 1000 patients that develop a Pressure Ulcer is 0.7 (NICE 2023) there is no statistical average for inpatients per 1000 beds currently available.  The HB inpatient  average for previous Quarter was 2.34. </a:t>
            </a:r>
            <a:endParaRPr lang="en-GB" sz="1000">
              <a:cs typeface="Arial"/>
            </a:endParaRPr>
          </a:p>
          <a:p>
            <a:endParaRPr lang="en-GB" sz="1000" b="1">
              <a:cs typeface="Arial"/>
            </a:endParaRPr>
          </a:p>
        </p:txBody>
      </p:sp>
    </p:spTree>
    <p:extLst>
      <p:ext uri="{BB962C8B-B14F-4D97-AF65-F5344CB8AC3E}">
        <p14:creationId xmlns:p14="http://schemas.microsoft.com/office/powerpoint/2010/main" val="414043596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0534650" y="85964"/>
            <a:ext cx="1475232" cy="369332"/>
          </a:xfrm>
          <a:prstGeom prst="rect">
            <a:avLst/>
          </a:prstGeom>
          <a:noFill/>
        </p:spPr>
        <p:txBody>
          <a:bodyPr wrap="square" rtlCol="0">
            <a:spAutoFit/>
          </a:bodyPr>
          <a:lstStyle/>
          <a:p>
            <a:pPr algn="r"/>
            <a:r>
              <a:rPr lang="en-GB">
                <a:solidFill>
                  <a:schemeClr val="bg1"/>
                </a:solidFill>
              </a:rPr>
              <a:t>Page 1</a:t>
            </a:r>
          </a:p>
        </p:txBody>
      </p:sp>
      <p:sp>
        <p:nvSpPr>
          <p:cNvPr id="19" name="Title 1"/>
          <p:cNvSpPr txBox="1">
            <a:spLocks/>
          </p:cNvSpPr>
          <p:nvPr/>
        </p:nvSpPr>
        <p:spPr>
          <a:xfrm>
            <a:off x="71682" y="0"/>
            <a:ext cx="12043439" cy="628450"/>
          </a:xfrm>
          <a:prstGeom prst="rect">
            <a:avLst/>
          </a:prstGeom>
        </p:spPr>
        <p:style>
          <a:lnRef idx="1">
            <a:schemeClr val="accent1"/>
          </a:lnRef>
          <a:fillRef idx="2">
            <a:schemeClr val="accent1"/>
          </a:fillRef>
          <a:effectRef idx="1">
            <a:schemeClr val="accent1"/>
          </a:effectRef>
          <a:fontRef idx="minor">
            <a:schemeClr val="dk1"/>
          </a:fontRef>
        </p:style>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1500" b="1">
                <a:latin typeface="Arial" panose="020B0604020202020204" pitchFamily="34" charset="0"/>
                <a:cs typeface="Arial" panose="020B0604020202020204" pitchFamily="34" charset="0"/>
              </a:rPr>
              <a:t>Quality Priority – Sepsis</a:t>
            </a:r>
          </a:p>
          <a:p>
            <a:r>
              <a:rPr lang="en-GB" sz="1500" b="1">
                <a:latin typeface="Arial" panose="020B0604020202020204" pitchFamily="34" charset="0"/>
                <a:cs typeface="Arial" panose="020B0604020202020204" pitchFamily="34" charset="0"/>
              </a:rPr>
              <a:t>Goal – </a:t>
            </a:r>
            <a:r>
              <a:rPr lang="en-GB" sz="1500" b="1">
                <a:solidFill>
                  <a:srgbClr val="000000"/>
                </a:solidFill>
                <a:latin typeface="WordVisi_MSFontService"/>
                <a:cs typeface="Arial" panose="020B0604020202020204" pitchFamily="34" charset="0"/>
              </a:rPr>
              <a:t>I</a:t>
            </a:r>
            <a:r>
              <a:rPr lang="en-GB" sz="1500" b="1" i="0">
                <a:solidFill>
                  <a:srgbClr val="000000"/>
                </a:solidFill>
                <a:effectLst/>
                <a:latin typeface="WordVisi_MSFontService"/>
              </a:rPr>
              <a:t>mprovement in the recognition and management of Sepsis </a:t>
            </a:r>
            <a:endParaRPr lang="en-GB" sz="1500" i="1">
              <a:latin typeface="Arial" panose="020B0604020202020204" pitchFamily="34" charset="0"/>
              <a:cs typeface="Arial" panose="020B0604020202020204" pitchFamily="34" charset="0"/>
            </a:endParaRPr>
          </a:p>
        </p:txBody>
      </p:sp>
      <p:sp>
        <p:nvSpPr>
          <p:cNvPr id="24" name="TextBox 23"/>
          <p:cNvSpPr txBox="1">
            <a:spLocks noChangeAspect="1"/>
          </p:cNvSpPr>
          <p:nvPr/>
        </p:nvSpPr>
        <p:spPr>
          <a:xfrm>
            <a:off x="71683" y="942927"/>
            <a:ext cx="5953197" cy="2240890"/>
          </a:xfrm>
          <a:prstGeom prst="rect">
            <a:avLst/>
          </a:prstGeom>
          <a:noFill/>
          <a:ln>
            <a:solidFill>
              <a:schemeClr val="accent5">
                <a:lumMod val="50000"/>
              </a:schemeClr>
            </a:solidFill>
          </a:ln>
        </p:spPr>
        <p:txBody>
          <a:bodyPr wrap="square" lIns="91440" tIns="45720" rIns="91440" bIns="45720" rtlCol="0" anchor="t">
            <a:noAutofit/>
          </a:bodyPr>
          <a:lstStyle/>
          <a:p>
            <a:r>
              <a:rPr lang="en-GB" sz="1000" b="1">
                <a:latin typeface="Arial"/>
                <a:cs typeface="Arial"/>
              </a:rPr>
              <a:t>Methods </a:t>
            </a:r>
            <a:endParaRPr lang="en-GB" sz="1000" b="1">
              <a:latin typeface="Arial" panose="020B0604020202020204" pitchFamily="34" charset="0"/>
              <a:cs typeface="Arial" panose="020B0604020202020204" pitchFamily="34" charset="0"/>
            </a:endParaRPr>
          </a:p>
          <a:p>
            <a:pPr marL="171450" indent="-171450" fontAlgn="base">
              <a:buFont typeface="Arial" panose="020B0604020202020204" pitchFamily="34" charset="0"/>
              <a:buChar char="•"/>
            </a:pPr>
            <a:r>
              <a:rPr lang="en-GB" sz="1000">
                <a:latin typeface="Arial"/>
                <a:cs typeface="Arial"/>
              </a:rPr>
              <a:t>Team are working with sepsis leads in clinical teams to develop an action plan.</a:t>
            </a:r>
          </a:p>
          <a:p>
            <a:pPr marL="171450" indent="-171450" fontAlgn="base">
              <a:buFont typeface="Arial" panose="020B0604020202020204" pitchFamily="34" charset="0"/>
              <a:buChar char="•"/>
            </a:pPr>
            <a:r>
              <a:rPr lang="en-GB" sz="1000">
                <a:latin typeface="Arial"/>
                <a:cs typeface="Arial"/>
              </a:rPr>
              <a:t>Resus team are working with sepsis champions and ward mangers to complete sepsis audits   across acute sites.</a:t>
            </a:r>
          </a:p>
          <a:p>
            <a:pPr marL="171450" indent="-171450" fontAlgn="base">
              <a:buFont typeface="Arial" panose="020B0604020202020204" pitchFamily="34" charset="0"/>
              <a:buChar char="•"/>
            </a:pPr>
            <a:r>
              <a:rPr lang="en-GB" sz="1000">
                <a:latin typeface="Arial"/>
                <a:cs typeface="Arial"/>
              </a:rPr>
              <a:t>Establishment of trajectories for improvement for audit compliance </a:t>
            </a:r>
          </a:p>
          <a:p>
            <a:pPr algn="just"/>
            <a:endParaRPr lang="en-GB" sz="1000" b="1">
              <a:latin typeface="Arial" panose="020B0604020202020204" pitchFamily="34" charset="0"/>
              <a:cs typeface="Arial" panose="020B0604020202020204" pitchFamily="34" charset="0"/>
            </a:endParaRPr>
          </a:p>
          <a:p>
            <a:pPr algn="just"/>
            <a:r>
              <a:rPr lang="en-GB" sz="1000" b="1">
                <a:latin typeface="Arial"/>
                <a:cs typeface="Arial"/>
              </a:rPr>
              <a:t>Other critical success factors</a:t>
            </a:r>
          </a:p>
          <a:p>
            <a:pPr marL="171450" indent="-171450" fontAlgn="base">
              <a:buFont typeface="Arial" panose="020B0604020202020204" pitchFamily="34" charset="0"/>
              <a:buChar char="•"/>
            </a:pPr>
            <a:r>
              <a:rPr lang="en-GB" sz="1000">
                <a:latin typeface="Arial"/>
                <a:cs typeface="Arial"/>
              </a:rPr>
              <a:t>Increase the number of patients appropriately screened for Sepsis </a:t>
            </a:r>
          </a:p>
          <a:p>
            <a:pPr marL="171450" indent="-171450" fontAlgn="base">
              <a:buFont typeface="Arial" panose="020B0604020202020204" pitchFamily="34" charset="0"/>
              <a:buChar char="•"/>
            </a:pPr>
            <a:r>
              <a:rPr lang="en-GB" sz="1000">
                <a:latin typeface="Arial"/>
                <a:cs typeface="Arial"/>
              </a:rPr>
              <a:t>Reduce harm from sepsis </a:t>
            </a:r>
          </a:p>
          <a:p>
            <a:pPr marL="171450" indent="-171450">
              <a:buFont typeface="Arial" panose="020B0604020202020204" pitchFamily="34" charset="0"/>
              <a:buChar char="•"/>
            </a:pPr>
            <a:r>
              <a:rPr lang="en-GB" sz="1000">
                <a:latin typeface="Arial"/>
                <a:cs typeface="Arial"/>
              </a:rPr>
              <a:t>Data consistently not available for all areas. </a:t>
            </a:r>
            <a:endParaRPr lang="en-GB" sz="1000">
              <a:latin typeface="Arial" panose="020B0604020202020204" pitchFamily="34" charset="0"/>
              <a:cs typeface="Arial" panose="020B0604020202020204" pitchFamily="34" charset="0"/>
            </a:endParaRPr>
          </a:p>
          <a:p>
            <a:pPr marL="171450" indent="-171450">
              <a:buFont typeface="Arial" panose="020B0604020202020204" pitchFamily="34" charset="0"/>
              <a:buChar char="•"/>
            </a:pPr>
            <a:r>
              <a:rPr lang="en-GB" sz="1000">
                <a:latin typeface="Arial"/>
                <a:cs typeface="Arial"/>
              </a:rPr>
              <a:t>Priority was given to auditing the admitting units where there has been a significant increase in number of forms completed but percentage of appropriate patients screened remains about the same. </a:t>
            </a:r>
            <a:endParaRPr lang="en-GB" sz="1000">
              <a:latin typeface="Arial" panose="020B0604020202020204" pitchFamily="34" charset="0"/>
              <a:cs typeface="Arial" panose="020B0604020202020204" pitchFamily="34" charset="0"/>
            </a:endParaRPr>
          </a:p>
          <a:p>
            <a:pPr marL="171450" indent="-171450">
              <a:buFont typeface="Arial" panose="020B0604020202020204" pitchFamily="34" charset="0"/>
              <a:buChar char="•"/>
            </a:pPr>
            <a:r>
              <a:rPr lang="en-GB" sz="1000">
                <a:latin typeface="Arial"/>
                <a:cs typeface="Arial"/>
              </a:rPr>
              <a:t>Plans in place to address this including reaudit, training and raising awareness</a:t>
            </a:r>
          </a:p>
          <a:p>
            <a:pPr marL="171450" indent="-171450" fontAlgn="base">
              <a:buFont typeface="Arial" panose="020B0604020202020204" pitchFamily="34" charset="0"/>
              <a:buChar char="•"/>
            </a:pPr>
            <a:endParaRPr lang="en-GB" sz="1000">
              <a:latin typeface="Arial" panose="020B0604020202020204" pitchFamily="34" charset="0"/>
              <a:cs typeface="Arial" panose="020B0604020202020204" pitchFamily="34" charset="0"/>
            </a:endParaRPr>
          </a:p>
          <a:p>
            <a:pPr marL="171450" indent="-171450">
              <a:buFont typeface="Arial" panose="020B0604020202020204" pitchFamily="34" charset="0"/>
              <a:buChar char="•"/>
            </a:pPr>
            <a:endParaRPr lang="en-GB" sz="900" i="1">
              <a:latin typeface="Arial" panose="020B0604020202020204" pitchFamily="34" charset="0"/>
              <a:cs typeface="Arial" panose="020B0604020202020204" pitchFamily="34" charset="0"/>
            </a:endParaRPr>
          </a:p>
        </p:txBody>
      </p:sp>
      <p:sp>
        <p:nvSpPr>
          <p:cNvPr id="29" name="TextBox 28"/>
          <p:cNvSpPr txBox="1"/>
          <p:nvPr/>
        </p:nvSpPr>
        <p:spPr>
          <a:xfrm>
            <a:off x="71682" y="663122"/>
            <a:ext cx="10146181" cy="252000"/>
          </a:xfrm>
          <a:prstGeom prst="rect">
            <a:avLst/>
          </a:prstGeom>
          <a:noFill/>
          <a:ln>
            <a:solidFill>
              <a:schemeClr val="accent5">
                <a:lumMod val="50000"/>
              </a:schemeClr>
            </a:solidFill>
          </a:ln>
        </p:spPr>
        <p:txBody>
          <a:bodyPr wrap="square" rtlCol="0">
            <a:noAutofit/>
          </a:bodyPr>
          <a:lstStyle/>
          <a:p>
            <a:r>
              <a:rPr lang="en-GB" sz="1000" b="1">
                <a:latin typeface="Arial" panose="020B0604020202020204" pitchFamily="34" charset="0"/>
                <a:cs typeface="Arial" panose="020B0604020202020204" pitchFamily="34" charset="0"/>
              </a:rPr>
              <a:t>Project Team: </a:t>
            </a:r>
            <a:r>
              <a:rPr lang="en-GB" sz="1000">
                <a:latin typeface="Arial" panose="020B0604020202020204" pitchFamily="34" charset="0"/>
                <a:cs typeface="Arial" panose="020B0604020202020204" pitchFamily="34" charset="0"/>
              </a:rPr>
              <a:t>Senior Responsible Owner – Ranga Mothukuri, Project Manager – Lisa Fabb, QI lead – Samantha Scott </a:t>
            </a:r>
            <a:endParaRPr lang="en-GB" sz="1000">
              <a:solidFill>
                <a:srgbClr val="FF0000"/>
              </a:solidFill>
              <a:latin typeface="Arial" panose="020B0604020202020204" pitchFamily="34" charset="0"/>
              <a:cs typeface="Arial" panose="020B0604020202020204" pitchFamily="34" charset="0"/>
            </a:endParaRPr>
          </a:p>
        </p:txBody>
      </p:sp>
      <p:sp>
        <p:nvSpPr>
          <p:cNvPr id="2" name="AutoShape 2" descr="https://nhswales365.sharepoint.com/sites/SBU_QualitySafetyAndImprovement/_api/siteiconmanager/getsitelogo?type=%271%27&amp;hash=638149155630763349"/>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6" name="AutoShape 2" descr="data:image/png;base64,iVBORw0KGgoAAAANSUhEUgAAA6gAAAIzCAMAAAA6ScQuAAAAAXNSR0IArs4c6QAAAARnQU1BAACxjwv8YQUAAAJJUExURZ+fn+zs7O19MXl5efX5/AYGBqCgoC0tLXp6er3L2HWr3F+d1e7u7uDs93t7e8jIyGCe1vraxaKiosvf8tHV2MnJyXOn1qOjo8rKyvHx8bfT7H5+foex1wsLC/Ly8vSqeDIyMn9/f5q611lZWdnZ2TMzM83NzaPH6K3D11paWqenp/X19YKCgsHN2I+74lxcXKmpqWOf1vr8/umFQtDQ0Hqu3V1dXff39+Xv+NXX2Xep1hEREaurq2Wh2Pj4+PWyhe+NS+2mdtnZ2aysrPn5+f738tHj89qARtPT04uz12BgYDo6OoeHh7zW7tTU1J6812FhYa6urvv7+4iIiLHF2GJiYq+vr/z8/NbW1qjK6bCwsGag1YqKitfX18XP2GRkZLGxsYuLi5S+5Hqq1rKysv///z8/P4yMjNnZ2X+x3mZmZrOzs+ry+u+JREBAQI2NjbS0tGqk2dvb24+112hoaNbm9I+Pj6K+17a2tsHZ70RERN7e3rbI2PKeZR4eHmtra7i4uJKSkt/f363N6snR2WxsbGuj1fCRUZOTk+Dg4G1tbbq6un6s1kdHR5nB5bu7u5WVleLi4oS04JK21+Pj46W/1729vfD2+5eXl+Tk5HFxcdnZ2XCo2piYmNvp9vzr33Jycr+/v1ub1UxMTObm5sbc8LrK2HNzcwAAAE1NTefn58HBwW+l1pubm7LQ687U2SgoKMLCwpycnOnp6XZ2dsPDw4Ov1lBQUJ2dnerq6vSuf57E5pa419ra2uvr6/3z7MXFxanB14m34QXxt5UAAAC+dFJOU////////////////////////////////////////////////8f//////////////////////////////////////9//////////////////////////////////////////////////////////////////////////////////////////////////////////////////////h////////////////////////////////////////////58MW6XvAAAACXBIWXMAABcRAAAXEQHKJvM/AABr6UlEQVR4Xu29i59d13XfJwdgLcNiipSyxiTt1tbURasHJkKJCDQJRW0nbE2belnJmHVGyECBCkiwaMBEFFSyHoVGaV2FliDbsFOQ4YxDCXFtSMqIlhyqDsS/rGv91lp7r31e99y599yZc2d9Px9gztl3n/1cv73X3ufce97y/1wOguCQ8/+9RQ+CIDjEkFAvBUFwqAmhBsEICKEGwQgIoQbBCAihBsEICKEGwQgIoQbBCAihBsEICKEGwQgIoQbBCAihBsEICKEGwQgIoQbBCAihBsEICKEGwQgIoQbBCAihBsEICKEGwQgIoQbBCAihBsEICKEGwQgIoQbBCAihBsEIWBahPvHW1dVjH9CTJWVz9dlH9XD8TFeZBXXvxtbq03p42BiNUDdXX+joqM3V1bW3rl3XsyXl6Ap1Ud0bQt0XP/We1dUfaO+sb3f1EzXwC3oo/NRbLlDffuPn9XRYnlgF33n5bzRgEjt6wT/rvmDjLY//rh6CmYWqBV17z883jXnV7ObLLJWpdu9Oml1rHT+BCXUMoe6HvQurX3l5VfW50tmC69urD/QQbJJMYZILmWNVd/2zyxcUpa5CDVC4ezMLNeW7uvZ9DXJUs5svs1Sm2r37F+qEOoZQ98MK986OdMRmtw3tXSg0Qh37gz+6dOltf/jigoSKwj3R29Dlgg26oNNY17dW/74egj623RlHC/oX76JxrK7Uanb7p6kQ+6mMUeneGYRqpWjJPYS6Dza2uHf2LnCfdDu+tZ7cWdBUqpjd9M7WLqCl1zR2MS+h0spge9AWmrmgFeYnVCOEOj/Wt7kt5f9ux7dBqP2NYA6Y3ZBf1enKJuwCmvkPRqhc1H0ZeD9CqPNnFDNqk+P7od+gpZbs39jSK6nET23WyakPpI82/kSuR7r02YMN9ge/QQ4zn//hW+kzdQ6R0XtkW6q4KlEVqouVhozCompCLfJImacib/whle09f5Ssy0Uvi24twckXlRCygdPQR81Slk6zK1MkkJulmnDtnwuKEjYXIsXpqIzDJV/rXlcPFBz48hTZrl2XHK25qBRFCSuGIIU8fBz2NeomdUR1QCU23iJNje2Yzce5Wx5//L/RD1kxa9bzJoa0jbDCXUuhq2uPU//9gK2F+uejdMzJcUZ0uvodSpKv4+O1x+kTPimvSpjdqN37WGmSTQeMXUCuLwcWebjM6RBFX38Pyrb6uKRfje6K/gRnSy3xcpFOwgkVWZel0+zKFGHVqM0qp2oU7W9XqlCbC2FxuiqT6O5eVw+6HEKtlSdnu/afa46cg5TClbBmCEU5DhGHWKhkS195mTRKrSfm5FhZXeUx8EO6HVP3jajl/y85XpFeZXvjONQzlNr6v/lnHEgGqt23ukYBT4hDSOZGk8nGu/gjzDy4sVG7KqF2Y8E+FqUsNlV443IBD/SwsiIPl7mZDX1Ok8OHyN6QRhG9UnSRih6kShhOqA2l0+wqKVJEnpm+78vPZfDtbwW13JsKYXG6KpOY2L1WD0pVm9BfUGaL2uiq3EqRSlgzBHx8CDnEQkVv/uCPqFvQFx7ThB3U5lyyMroWs+qm9ZCMqamLAKZX/lCuFzm5DFPCElEpTjj+6uOP86hcdjJiSe4VCzDXC8ZVycNlrhdZZemUS1dGrxQ9V6+h1SgsCZXGK0q0KJ1mV0lRr6FQp6RK++uVKfemQmiczsoYleRzLCW1H8PXVS4os5Vr5RMraWkFhOSfKnL4OMxCFfYuUJt+iByZ99AoqeT5SebLak9Sk0OqLAQxyfXttZcRtbAINcPUP2K49L85zsm0i551Bs9ku4HwDMSS3CsFtAvkfkWZh8tci5UqK2Uoo1eKrnHk3NJJuHJbq7jSaVKVFPUaCnVCrbS/uwThTYXQOJ2VMSZ1b02olQvq2eKAYtppkR0jBUmxDx+HXqjUdg+45b/yG65t1Z0lpIvqQiV4QuZe1L479gQbHpmmGNzGh/4K02DRP8lidTama3myRETk7q9KqLW97cuSXxlLiuokQuBs4106BZd5uMy1WKmyYl216L7o2QJdOglXCp2DfOk0qUqKFJFd3/LWU6X90yWae1MhNE5nZYxK8la3RK4HpZq6GFh5KtkSiGOnqYQUo8kQDh+HXqjsxsgGsLtHk6fFDqFys3MwZga6GNOH9RAmXKboH00H24S8sqHLEsfouuKqRLIbGul5FChiIck0PAh6gRp/JY+cuRarbtsGRa8WPVtgTifhhKr7WL50mlQ1RcoPuy0SKFTaP12iuTcVok9ljEnd2yDU8oJatviELrLTXMJmQzh8HHahwvFd3+ZW5A1gZdKQq4g1skDxxARfpV1Kn3xDtv6L/snp6HScM2LKqxLpVKapWtovUJDZBdALqGBiZUVqhGauxarZto9eLXqRk/kUhiv3isTzpdOkKilurv7gZTLj8v5JLsMEoRJTVMaoJF/r3lwPlL9+AVFmSyCOnaYSthjC4eOQC5VajqQmjyftXUhGl7pDu6hVqAimOE/wBXT6Wzq1Wc9W+seng/kuZ8SUVyXSKebsaixOIo/4wC6Q1Ms8BGSuxUqfi3WV0atFLzSi6SRyuWlIkRK50mlSlRRxk6xKLgMqmy7R3JsK0acyRiX5WvfmelCqXPbqBcBnazHtNJWw7KwU+/BxyIUq+3eYVqlxxbYIGgelQXWp1SJUnTZIoC/ztaSjr6jhmnKkn1L/+HRwTOk7Oy2vSiS7oWJR7EosynWn9HzTBVL6Mg8BmWuxJFVK6D2oThm9WnQdm4yyYVJB6SoNd6XTpMoU6azh64WV9qdISJj+WoPXCqHJdlbGmNS9NaFWLwCWrVwrGWspcglbDOHwcbiFKgql9uNm3cmNSA26+vepYWmBgS4re3J9+xv8Pa632W4NGaOYB6+IpItlpuHb5EX/SN/+CyxuvgxLWtENxLe96/vVqxJqNxvfl9JUY+VcDTM0ypcPfB4+cy0W/cGtR1pMoTWKIpVF5z90vvEXZSUMzfdtvIIzfeTS5ex8irLDuvZ48dU4ilO0P0WiU/Y2kV1TIXLq7ZUxqsmX3ZvbDzFZaOUFlWxX136Xyia7VXSKylkJKSnfWfbxIeRQC5XaTeyJmvOvXpaeFez5Fn1GqCpU/XBVn6UhY8S1NKpqR3AUfnbl8bJ/RKjUt9/hh2U4b2T0uD46U16VyHcL+Ds7tVg5VyMZmgzzPg+fuRWLrIpZ+xM891wWqSw6zoljHygqYbiCpubKpdOkKilu/AdSKW8mFXWutL/kmkrYVAhLtqsyiUryE4VaXlDJ9iuaozYP8uEoqFGLIRw+DrVQ841rmqxWv+EM5dLGE9wTj39fwio9+VOf4Q/XvqHPJrExwn+jXuFHVhg8zfqen5eniFP/qG3yk6Jr9tyvPEQqaRVXJfT72PSBhFZiUeqlnWVDI/vChODycJmnYv0UPyD3jT+SLyhUopdFpwCKu/a7RToJLeh3/Bfqc+k0qUqKVguakiRYKNtfquxKWC9En8pkOru3QajlBZVsURppiVQKK2GLIRw+DrNQ9y7IgDp2KkvaQ0Z36fIXDG01Ny4OsfSm45BvJi0DNI97//OQMaF0ukswWosPoQZ9ab4FcViYUDpaUmLVsPHlqv8+DkKoQU/IVA6xzzixdO/iFSR/0azpZ5YOPyHUoCd7F7p/wuxgmVy6P+MfdJz4i4mHlRBqEASLI4QaBCMghBoEIyCEGgQjIIQaBCMghBoEIyCEGgQjIIQaBCMghBoEIyCEGgQj4OgINX0PZGoO7jG0CTlXfpuopPPDRTGfpmtPRX5N6yhwdITqfj59SkKo+2ZoodInh/hB6nlyZIQq34B2vyNb/rZIwcYf4hci7CcyZ7W2tvfRT34X//yE2p1Xw08m9GS6d+3rT0xQy041D3Y0Q+XHNpaXIyNU6dFeQuXffRHwG0gzC3VPf6OrSlt4Zn5C7c5r/0KdUIdKBfKPNk31pbmOZpj0iuul4agI1fc1GVeXv0TWhPch8K8YwtYnyGUibe/cn/wu/gk5TyHU7rz2L9Tp3rWv+fwF/07RZKWmNLuaYdI7rpeFoyJUP/J2C9V+CY0gT42tdlah7p/5CbWb/QvVmEqol+wtiN30Emou+nJzVITqDalTqGQUOaa8vXOCXAZkQs7jFSr3wcR8egm1+guFy8pREaofeE2o6eeCvHXSh9ko5ETsxCwiWY3ZEX7vsulF/YZdgV+xdC/r1/DaRRtPWLwco8wSL0Fqe71+9UPQlpfQJFT5Gc/5vmvf9YKMgYQvu7/WpcmpIE8ttW/Iw/3TcfPjiAg12x9hQrW/+YAoXsdAVkCXibXRMWyOIou1ye9n0of53fZ0UrxWX5DrEVNfWC/k8OIi+zHplLP9SUK1GI2v1698qLTkpdSFyr97K/G4ZTgHLfpM79p3QpXfHkfKqezFtS5NivQNyROldqWp5bC0HB2h5u40XVKg2I3/Jb7iV/koRpaL/gAujfQwFx3KdWaQd9tTTLzt74nCsdPrSWU0IbiX9Wt49SJKkSaLn3oPpZtjyEUqVImR3iBRFKH6odKSl1IX6sog79p3QtUIRdnLa3OalVKXDTnO3xuemiMiVFWVYEKlHoeVFNZUFSpZln4usdlo9JQjpiUS7IU+lNNqKnxB7YkLDa9clIaRf9EmVDNkCq4XofKhkVNqKCCdObiUlooeuKKnFOQTTVdL5kj+hqQjOKGKg1KW3dATL1Rf6rIhD/fPm8+NIyJUsqoGoYqxZGth9A1wAllIFqrEXt9eexmmIdaUTA9WleyycKA1lMJ0FaloeOUiL6F6DDFUjWGnvgiVD43mvIyaUHMhoANX9JQCHVBMOy1zI6RUKbZQE2pZdkNDU1il1GVDujSXmSMtVB2Ni672OqkYo9rssSfYXHSOJhfRvds+WVShfQ2lP+XL+nO4v8jPENUYYrophp36IlQ+NJrzMnILUAQWai4E2oNC5/KufdfSMiGXZS+vzWmmVKTUrjRECHWZaBEqOl4lp8h7+BQZ9rMx0kcr/PpyOlcrco86NbyoX7DQ/MJ6QcMrF3knsBrDlKmmaacJKsK8hGqFkIErFz2lIBfZac6NFpJamCI2cKKSzaSy7OW1Oc1qqYuGDKEuE6I4JQsVZllatIz0iliT2QknggcnWAxqynnqYaoWJThr1RfWCxpeucinWI1hytQYlVNQ+dBozstoEKoFJA9jHu/ad6KSJUZZ9vLanGZDqXNDlkksLUdbqDBDP4UhZup4MhA2lWQnZBNPcAhNrb+l03DhKTdZFFFYq5uxNbxykU+xGkNMN8WonILKh0ZzXkZNqDlNpwMUPaUgMe005WbxJwiV+qDMhymvzWmmVHyprSHL7ltajohQxaoUJ1SSZf29/cm29DDZCQn0ZU6HrvqKmolLi2i0qNJa3ScaXrlIbzBe2njXAxcDlkt/2XQtxnrT6/UrHxrNeRk1oVIqFk8PCFxDEeRKycgSlG0ewnQjokv5CSkfS6Use3ltTjOl4kutx5UclpYjIlTre+CtgxdJ+ROGen71Pfxa3T97i3pXyRZIoCIDd9VK14v6BQmtv6xfY1cuolO5j0o52Uc0YrhX72uM5tfrVz9UNCVLsCxgXaj0Z4h37Ws+b+M1pnRBUfby2pxmSgWlLhuS+sRJfXk5KkL1jqAXKs0LhSkR6aEcuefvrY0EimTcVXgQqO1F/YKE0v/phfWCxq5eRMUDlLl9xNcS9j59jdH8ev3Kh0pLXkpNqOn5pvm+az/fBvqB5l6Uvbw2p5lSEaEWDVlWZHk5KkL14vTH1Ov1jv6zt5C15BeYZWsjgeKbNWRR/HAM6HxRP9BQ98J6wcKrF+FhXNx/SB/p87n2Pv3O1+tXPhTa8hLqQh3mXfv6xfHvfCPdXCnLXlyb06yUumjIXPTl5qgItWIxGe8TB5NpbcgD4ojsJR0ZobaNvEdliTM3DplQ4xcelo2WHi3vDwQTOWRCjd9MWjoafSQyu6PhOc2NwyVUKs0RcYiOjlAbf9d371C/t/8wcriEGr/rGwTBISKEGgQjIIQaBCMghBoEIyCEGgQjIIQaBCMghBoEIyCEGgQjIIQaBCMghBoEIyCEGgQjIIQaBCMghBoEIyCEGgQjIIQaBCMghBoEIyCEGgQjIIQaBCMghBoEIyCEGgQjIIQaBCMghBoEIyCEGgQjYDah8uu3GP4Raxw/wIuU8AO6G1uH6h0lQTBm5jGj7l0gSeK/ndUH69sPLq2wcFfi5UtBMC/mIdQVnkGhy42tY0/QyQ4db8Y7XYJgbsxBqOvbNIGub8PR3Vn7jAh170K8KiII5sYchLrDr0lTYW6ufpQOVl7Y2Ip3LwXB/JhdqOTuktO7KW/Voj87/DZ3dn4buRwEQSMqkWZmF6pINAsVf9au2+ZvBS1TEAQVVCLNzCzUjS3oMbm+/Gd9O2/+BkEwOzMLFbdl0h+sV3mBuvelR2PjNwjmxcxCXZE37stKVf7nBerei9cvbbYtVIMgmI5ZhYp7M8wmv4haNoBJo+z9husbBPNiVqHuyO4Rsbm6uso61TuqLZtJQRDsg5ld3yAIhieEGgQjIIQaBCMghBoEIyCEGgQjYMxCvX/7jeN6GATLzYiF+tju7u6VM3oSBEvNiIV6l4S6e0pPgmCpGa9Qz7BOd3dv6GkQLDPjFeo5Eeq1O3oeBEvMeIX6jAh197SeBwvhzM3bj8UW3uIZr1CfU6HuPqcBwSLgLbyX9DhYHOMV6vMi093dk+c0ZB6ceYP3qO5eDIe6hRPc5NE6C2e8Qr3IFgOuaAg489zt50vX7PhzUzhrPGEwb+p5UOEkt07s4DVClnZrqGXBeIV6li0G/+1e1SCGlfaGHgv1kA4wYTCxDmsGjROrjUaGXBaMV6jn2WKu4mbqIxrE1F2zqZy1axyZ8eIPElfROHH3uhFYGhvOmfu3T815pB+tUI9zo5y89Ab/uaVhDJ/vvqInAM7aM3oyCVzOFEkEhtwUW+6Fwan9PpoKS+NZY4CpdbRCfZgb5YSsKd0dGuh396aeAYQ8pieTQGQmlmGN3EDjnNCzpeQUVXB/9/zQNs/TAfyy+U6poxXqI9wWpy+9wn/uahghIz43liHOWs9FqkRmCq0HBpp9d3eJH7HGDLAvlYnxkLdxBwd+QTY7oxUqptJTOoPmZpUR/6KeMSLds3o2gSzU2C9p5Ka0zsN6uoTcRgX3s0UhlnbensWZ70J+tEJlB4UdWizg8wpUDMnLUqR7Us8mgAka+HVvkLgvrTPf2eIwoS7DflY+YmmkcUwiu7c1eD6MVqinuS3IXnA7Na9AxZBoVEtoy/d7KkLbmmgeD+t3aY8Yt6R17uvpuKHevF/pzTO4jbC/kUgt7RHZ4dw9Odf1wWiFijuo5IFBmdnV1eeV3N0Yddb6tTzaGjd+mjfteKzsfU92GXmJ26ZcW4wXNpbKgCyT4f62KNTSnr90RQ7meuNgtELFVjgNh1gPZFdXDcm1kTpr/eYAtDUG1eY7EFPdk11G9Hmw4mGw0cK9ebKYUu/ArIj9rHzU0t4U2+x9p6FhXm9grELFxhp7uLLDlrwM2QrwA6I6a/3mADzpD2NsNkX+5EjfYtX29WuL8QJBFdtG2Plg9rMTpJZ2Xr+A2fceD+c5ObuxChW7PhAT7lkl7WDKK+7P6Bzbb9sXbY0r3C2fjIwKr+nZPBjb7z7JM5tL4lWgJoVQdYW6v8cV1NJ2zX2+puETqM/rTYxVqK9xS2CWxK5SupmC9WUxf6qz1m9pD6FiWm2cM2RTeI47KVz4UT3mY5a8DM+DyL04XxP91RBiP1u29jURXaL2vcdTn9ebmFmoexdWV/n9UJfWt+ngQX7pzMYW3kEzEFgPYN7E9lHa4OETws2f6qz1u/WH/bqbaDoNKZB9vfk9HCZbX2OaUm0Ntwy3mcVF9UI1p7X3ffcCs7RErx0pGRwm3pSYVajpJVF4QSqdpde4rQz60kUoCtYC8diK0h5YcPOhOWu9HFZ4L49g2mhy7uTL6nO7QQa3oO+do8OBlHiaNdyZAb/7NRtyL87bhexM8n+NK58JmKUlejVSfV5vZEah6vuLCehyY+vYEzSd8gtSB36L8ZtcOzzngFHQnmdIDyxkmZmz5h8rbAV+9A20uHdGbGNOtgv204lNvKLT06Bu5JlTffYU+5Ke3Orvr/OKbT9bM8Mj/pGf9rC6lLugdDbtTfO0wDV6TctiskMLdcfkqC9b3Fn7jAh174K9jnEYsGkkUxGWperY6j1nvzNrzlqvPTh4Lzfkfw1izNh0u2A+d7Kv2lfq5rk5VWManUz+4nPyDfs/ls/mO3mv5CCQ+57eicem7330C/Vx76Y7dfsUTwxmaYzslfSptjxvONFLnk2o8oZxRoW5ufpROlh5YWNr4JcYo1FEMJCVGnv6IaVccQ1g07o1cYsV+wBXsSvgvxhnG3OYx+fkq55JnlLfb/bsi357igJbZvcCPD+51XewkiXYoXw2WPwjf8cUDtVrmATIoerbdPZ1G77MeBOJ9PGVZLgYXKj/dGt1dZU9XVmr0p8dPmfnt5HL8+GrXLmvyfG3+PhbcvxOPmZ+LOcaEzzJH/6CBrfwNY741V/j/3+iQczPcsAnLl/+S/67u/sFDZ6JD0taxDs1ZBDexzl8VU8mgOp1xv04xwDv1ZBJvBexP65nBU/++JO/93Y9Pgh+jKL51n8HB7z3k/z/z2ivT66n1PC7ztKIb8GG+vSs2AHHVIk0M5tQ17flHePHPpCFij9r11veOC6Fm5lvc+U+Kcc/4eOvy/Hv8TGTBPkJDaCmR8PDDj/8yW81WwiECkXvfk6DiCf5fPfbavW7u3+s4TOhoid+TUMGATnQGNMHNFCjpgy0NeiM5hBpN7YYC+UdT+pJL0jZ39XDy5c/9/V35pP9AC0VrY/+ffsv8P9f0F6fXE/omoSdLY34ibfKTvJwoRJpZtYZFR7uztr15Pryn/XtvPk7DPAX1EvDFwh1mxe+C5PW8dlZk9tbvCThezvNS1ZEkXs/ziWSLZSb6TabLVzIld6/F4xVDFz1IW+kytcAe25XIW7npps+JUf0vZksVzQmCu9wmq9o85IkxWc/fbZHjsVYnK+PxjovOxE3tdcnrkt0W+Q1sTS9j7/7sLfKTmTfY+ID5HNZo0KouplEMyzLd+9Ljw658YvlhUrpDNarskmb7jVTE91/83la4qftJYU7Gq3ZKDH+4LwMA67p5LvE99OepxoLF+Lk8/vdWeKETiLlIR+c7bn5DyRu57CBdsfuZl+NyB5qY2x80m83HsjdLNvP506cbZNK7nu6kQIbsGelkvd1O3bSbpJ93ea+WNpF3VE6U+xxdiH7HhPvzc8mVN31XXn2UZGs/M8L1L0Xr1/abFuozo4OegJ2ZeTbMWg1tNUdbm7qBIjOxjni/BnVXdNQiUcE70qTu6aTWflUmp11usaMsHttf9/NlKw0w+GQuvbbV5Yt3c5ZAO3e8Sx0HbHDplvP8jxm/03vO7JLroOOjCr9nv1pQfrPFQ0jwWnM1TR+yHbspAEJkYk3dHiXLcITOl/3eC5E5hY3XDQzo1D3LpB7u8lPJuE/TKisUfZ+h3R9ixsoGLRl5OMjuWN9Q+QqrlfyiIkb2rZNtoPePyGCdJ/LxtxFe0DBbFnPdt/cz7iOrM5KGho0BDK2TNxTBDoOdRk/NCpjn4ZMQiacprFIxhAaV3t+yUGf0FPbF09ppt1kEb4bcWArz9u6Snq9GJDqd1bT123e1AWTeBCkO8zLEydKa6CJD9HMKFR5glCXp6ursrUEJ7hlM2lOoHbmBKFFUVMsMq6hR6VbX1E/BifCLV2bND38iznltojI9ZA9kJSSQc4ypjMTW7kBOFa3h/gZrAKxZ/Me2NCs1eroKqHLQ5ABUsdAofvmqy3r9dQjMxZxrde8aKOk+qLo176L72aQgh9D9HE3DFgqvPLJ+vq6OH3d5oSU6DGxFfLnkUoPZ0m8vYkOyqxCPSBgKnrsdpMgtLPpZRfc6uIki5cDzmrTNBmkTqVVh1SM4m7uFcwBOgEx+/DAcPVpcdvn8wzh/SYRyrRgG2NsaO1OlsTtXDSiuFfxv82DdeP12BMSDcODZkf0caPT4yFafhltZ3lWRPbZfD/r4266caBm5MdzmFHR2WlRdVItTfwEsi0ZoibvYCDaZEWPU6gyc+qJypa9IBkLswWQ0WFmfUbdJmACa9how0fkrvAf59uJO3MyfT1C7ANDvHg++1imopAvlT78TPBoUhehuPkmVBha65SqDkPXbpJ4MjBoq3PdeD02bTa4tzL8gcnt91hShD4TJR5jP5+eVNPwi9jqEblf00Ka5+SDu7odW4yiCPB5Yhw6jzFEH5ORrU2+CKlNHMK1FBO/EjdOoaJ2+Sk2WDu3n1h/euCXLVeU4H1fWe43DmKqHhknNYzQLjuOtBjcm0Caz6N7/NMtPUFWz0vS+50X/PPuYiA1EYoabKmEOK1LQlVO1+oTCcjAZe40gloFIwNFYxUlFZhzx0Oxp25ffO7cK9ZnDCYpnQ773iTiYlTXi2YmekrglJLnPyftMTQ3ioqovPuAXjyN/SB78JSnetQH5xPX37ZS19NWxilUzHx5ZQiXlCdIaOeWbScSZ9VZk+XXSZkaDR0rb+XBFu1Oi6DKYKgCPSejOIE+R66PwRIn7tnVgSpuiX9VbEA/Jg+O9oHzttsH4ifU7EJqrDYq1t06LOh41DUL8MfnpezqIYuH13oTw1YLDXvscF6fkZ5pnVLTM6HMeQyg6DZ1i/qOkE2zm3lWaabVmVTH6TN6q8+NQSJtP5ChyR7DYH1TLO3SnbO7JyBuqR+idWCl0NNWxilU9G4e2eCE8iimZp/cJBoX0UV3ZKl00VpFEONhqzOhidB1yzz7PDqeyyYKgzECHfEIOm/iCqMOivpcyjHBAX11z3WzW4miiJoIRXzqzcqM0DoLmWff7oiqKWM80+aXNFunRJ2WmpSMRn5YGrf1+jQ2EuefyT63ztQTnxMQZISq1Au1IJJ+YR3ctSJrzdp1ju62ua1mxLmBvryFYzfGYoxsdDX8nl6tFC2MU6ioXe4kGAvv4qoj6Rylq+KsiYOmCwgDcvOPS8hUQYasXoyhXQZRAQgTuTwsNlBd/0wGRb0pNXFO2XEUp9+UKlmr2ch2WW2GEaGo8yHjVKtxq+PQsZuE8e6KpKM7QDLLtP5+hu3iNYw9atidU6p6uOClO2L7GGh09q+6sy1IISuDhXnlSSKYvTlFcVrVVlwWekX2DtTw5ELE1w8YM6Y6nI4lWytFC+MUqvqNCUyh5PapwNKmD2mT/yNnhae/u2dkFuRD/g/WJSOaDnyYlugYZpBtR7sMycogwFdiC+GOmGLPd1A9lkdSJHZDbN5t30i/TVzZADE/KaZMbHXDFfHphCWaaN0ssvGtfTdJ5xydWIHuFrWVWJvOb+yeIeeeBzaE09+uKVWqyJzlHNA6GGi0rF0bXw5xoCt5wIiINCBjYmRlidPK/xF5hWX7wHnQgSt3W9oALe3dYmTaOOix9ZknZKWY1OXjFKoJysC8QQOd7kBqgzI4JJs6d2X3BPmyNn49BpWxjcuUo36cTnPmtZBJsbDsXiBSfxMap6QQelIV17AEa8C7tTqm6K2AhMxA/XaXxPzkAQA59ikJkp6KSgal1q+SquPQsZsEpb+kDSJB6rrVGuA4ng3Q8aPY1eQ+oFZI98C6plQo4dr53WuSPhTBdTTXyKmoCzWI0u+xDYskVPQkNz3MwBRERbQ9Y53Gs/sAO7yV7kGlhgYoe9OUL26Crqw0zVyKFsYpVDSp61o0KrWJ7AKY8TDQYTZfM5yH0T40NuvGk9qmTnPmtbBJUarJ2piXoDCaQdE7ZPRwiNtvJHpQPPVxMCVcrd6y1WG8dRlZIMtSGbPVVajt8ov4NAO1PTkRyAbTszbyKdHqhqFhqdXkfgSCdD1Qc22l7Wxa8pnqaJqHKDRFbYgBUFieldDmXEfbK/XC6EBbp/R7TCJpVMSimWc2tBNsgaCxWIeWtDZIokLJb6SRvKxF1VlKiJugiZiP1zxQZcYpVJ2OEhiUSTT8hxo2O0xyn9ONu2K453WoPmN2pis9SxcT7y2YFLkoZhVAnhGjaUzdQLHF1s0Qj6SjPYKC0HSNMAkitNuaxuE64gwgblp8V9eKGi4nOod4HXJNddGaza3VaNBatOSAgYqzppNVTTEiR53oiZwpTh+RdoO+ZUptHB3QHs51QnVoYLGhuKdQxa+orOBNdil5Xcto9+umL4dYX5nLYemk/Qn7oJjhMao0GYYUXseHWilaGKdQdVBOyLx43NZOcppa2tu92OppbWN9MogQ1wqtRj4JmvIlMamrIknjORjrqRRHM2vbTPGg/222xOxKf2EdNqfp/N7ToxPzQNxUxLxVLWiwnOgk4Ua4ZINEdhxad5Mw1VBTQT9iaTYvSRoZSOpmXoSkTCWb+2l2JtCdjaODGxGAnYszQWh4NzYElc1q9mEPzttaJg8DwitiK1Q+Gw0tHYwwLEVTWzHCVpyljDSKZmsan7R4GqdQC+tmUN0bmEm5FaGC7HbplMHI6G22lvwbdd1sAMClF8WkbpT99gzmYooOo+WxFYWZtBfASJbqJPIhWwVMz+Rldt1rolDzQ9xkuBVzN+WLjNSe3OAtaUjhs+PQukUDVdLlyE5MS32AasaS8Cl8KprVD3RMOZ3bT0fPxtHBZlAD6VFSSRka3o2tIcu9aZOIzY+oP2bAbDnMa+Kg3U+NmdJBM/Beso1W3tKqzlJGmkyzhanm01YOoVDPTH4XB6qmxwB1vw8V8nKRT++egYIY1why+4Mc3XPWQoK0PfqO8ha3VkzqEduoER5Gt1F/mgsseduw3IXkKHs5abiFyel0k0vcZ4I2YfGx+na1gdlmSfE+6h6gpCEiQnVRgtbdJIxrtNIzr4IwyVR0JhmfxTCEKGnZjYGOWgHtJzmjgZtGB6TiS2Nr1tR5jQ5zFRmdiWI4tfnRmgOxMIy6pRNxX/r/ohvJdFRCxfhYF/8VudWmE0W6QTWNY6LVi1EOj1DTXWD2EBvujzvqTgUs5zRalC89d2X37it52PXWy7bWMGyKVtD/9BcGclZM6mbuBuYOHCEyHqwQeXsCxlMMpc1YP6PrJAc6wGCs6xXJkKl6sE1YbGo002Ot4czkZAmu44Dzz8SExUiQnnzxuc38bVRBVHENbF6qeOuaMVJD56QGwhm1AsY32d5ByzSNDugjv0ED5+a0q2+fhkobEeUwpmGpObAyQfvl5JlT4q6cdRYjrSwbA9ydyecqMsAo1dCUMkJI86WsvNPcxOERKrcTCs8DTvdX9+HKFNuEmA3uOm+K0b0T53YRd67snpCBVZaMlBckh8twTn9lJJD+vZXTYVTNV2VcZDuBsTdvWhZYfsgdhszGDZlr/+ZVdbk/2Yz5yZRenvMr85I4BTZl64nTlJRJ9qxhbadgXRU/NmGmh9JLlW1uw+IuYxkT52HgqWDqpb+CysoAUjx04kHxvAkj47N5ijRfpJvKAkeoSST787amFU7Lpt2uPNeAwQ4jvdQRDlKqrbe0wllyqCMuvWBe+eEWavH1SHM7ZcDpHCnRLoVJ6t4Q/5fbypTRZvYqwIuwUG43dBBmaj44KSZ1Kq9ACPoU7X9TLJTLi7au2GkTKB0BW0AV2G4wGsjgIlMuDLiPJ23pkapwiP8qN0lt1oW5mGm6ezg2WTAyzKFR2vww9JHN4JIMHwF9Qkpx6/qzqJfkQWix5Wl87f220QHF8/eq0M8nnY/TZ0TLA6CftZNETL0omBRC5jzlrDoNDyNXaTHMIziHwJLoi+LAbuq10lFGPMIk8YpHUuNAhcpKsmYSqZE+ZTjrHClhBeUQhPkN2sltlcbdlsTOiG/8DJqZF6k4QANi3BST0q+iKTSNQFqnzQMmkG1pp03Y3AMnMFUh1+UVZHobyXe7/oKuOFn4uBLVrQwYpheMXmmNlVfAMllINTBDP9e6XmRgwHzAf3GQTLQytqRBkgZC11QEREmtgP81rG10QPEKU0cjXkXP4LCYwtpATJTd9VJNIslFyv48sH57TbbSUH6sVXTEZviIKSwNmq4Pudo00iBptXOohQr7UidXFjVUUen6dBeaOX7q9kveF0ZVy35N3o3rizRmti25jnOH3D0j/UL2gKzh0SFEeui2mRYgL1FWVG6aQIcVBW4iyQQZQEFcheQd6ELqEVv/nbl1u/uH02zYP6VjmzRnWVdNVMwpmWZ2V1TsmNhktSy1w4d10mdoH84q1aoycOY5j2qJklpdUEpqdvynYW2jA+IWzhUmx0fQMyhvH9cDC5mTELfTdRrGbdXiSpmnYP3LnMKwcQPyO82FwofS3qhNOlPERdGTjK2kkFVatFRcoRoHKVTZ7lZhSYmpIaXr/aocU401J4MWKJ/eySN48qXzUiMHVbiKTScxUZrEYMkY2twkerYYX3mqg/lg/hHbQtdNnANTCTHppU5Eda9cOqMLobtndBmGCa5tZmPSMHRRDu+KeZXeg+kFjWXTKzsd9+WbrCp2LJthyTdkvdjcYtnjSFmhyXBJ8m0BmlS46eeqcv1nndoyOkjcYrSClaOtrrXooA7WyGfR/m40Sa2howWsUVcF2hm718xrYeTH78+pwK9dhAXoxXZB0W7Iob7LaKMARG0dlMasNg5SqLKLpp6N+P5kUDLuuw7QWcFNWeKD6IkgEzLhK2zNrKetYBIjQ0PW8MWt4Ym7aepi2OKRPdQrvYAO6dIUEEeaYZMVP5MOdAcb5zxRyxrgvG6w1Fc4CTcjoCFvi1dRNouN3mjONFQ8B/ugiprjioswOOnXzvxaK389HQMCxJWyQt1lWPM+j6st6RmtqUmm8YWxdU/LbhL0W0415iJQ2yPrPmsEzAHyFUdnHVWJuA2yNMyccHbAjxwTx6Wshj47au0sZwp6qP5wqboUMjrahRM3OQ5SqGI46rxIk1C7y0iXhj6bavh5PwNWUKzb00B9DdVX9NI2Ry4h6+PjIljk7CaE3WIOSMYJZDiR+aAY+BtAN+M/HnLyWMMHu3J7d/cKj8iIc0dGsXKaKkgme1cs8SUxvXJFYPVAqA4GdGZfppNBUT/GsHZVNOg9Su4m6Q5Eh8eBpHjQQh8+D9srOsS5JHdcZW0cVtJ007ybhP4oR8A0PO3eQDckO3ms6c1rvFt5XLekRGDcS/xdizO5NVQiufNzS91OOjLIltwYlDw/7YzS0nJzecTYCLRXXrLhw3YOUqjSCmpZ4l/S+CPyTd2TBj43yerYX4Dmu/ZYIReZpf0w2oJuEKDrYTx6JYAOzf1ldy81tRqfmMCEsV3UjHS5xugguKkwcqmlNAUK84pKrH1KdV0Mu7olxS9HcBvlytHnorTxK2mFhItQEDVgXxlUHSKASpAUEuCWQsHvo/ELLzT7jKQDRNKP8yhHpEtgCmoJGZh/2a5pQr7m/B+CC1TvAU7gtDTCa+JysjfDcU+7sTjHtQLZIHjRDhI0v5/zexZqhVB51dLgr9TWnsn3g/HkAa0+zBQsWqj/6B9+8O8EQVDhf/4f/pNKpJlFC/U/armCICj4fZVIM4sW6u9oqYIgKFGJNLNoof6+FioIgoIPqkSamVGo/B4LfXfF+ra83MLeZbGxhVdbVPi3/0qLFQSB47//eyqRZmYVKr9tBuC9izur+cWoK5Pe5WbblrihYruEN+zxArlxLxusvJWbttpOy21D2+7rRHbS/cMTLWAL8DVsDyJju8GYuCkbpLp9L7umvgxy28A/leG4ijsuuJ2BbcSLdveUsW3QXEoN2L1t9yKKx7IU7JPKF/uQOt8GkPsQ/Km01o1UDb6RL5uQ/oZDvtfxvJaD6ycpcypA70Zw8bBFKR1jh/xnV9vPtTNSliv57ihio7XkLrFuprpNUtt/ZmwvWO5/6okht3fwYAIsRR4xkHuTVZvIW898vwn1P+ue2qMCSL9zXBQx1YBPiHO2K/uMPaVQudeQkGatWBpS19tSBrat0WNcB7mDg432SrwqcxMqdLmxdewJmk75vYuTX45q0kM72V3km9ZG8nwDOhw3E48npd7Jd1EmIffDJjQBg4iPoVcwbuQ7MMojYtR6B0EF4O8HyG5/4xM9x8VgYHLylEwyGkJvLLovNdutoPvpIZaGAQAfPYKbPoAllm6aaPBrSah8C0KMwt9wkDIzVDbIguuHVLI+tN1ZBDiUxxLUBm3Aqd7ClS7ioRiVlMZjI0fJzspNYl+tXBFqCm1FjDvFTR9CHmdD7+fiaHdxXmfy76n7G+DUqzgldegoy8iwxfZReeRCu0BvAdOB3a9r7GBCEq1YmliVnihoCulXOpObt/72VRvzEqq+w21n7TMiVH0DeQepGbkm6fbYfZOI1A/to3qQCY/aHLY2oV6CjNPloxGNoJ2fd4bIRx759Yj0IIB0ZJ52qDoIarztKeW+AiWKnclzgnIvXE3UiV5HcSpJGp2SBRnyyMI5SY7h9oD98x1oNavndBAgKBAmclE0I0/9YR6C0ZCJJ2vRscQQbwDjv5vCYIP6+3sUFw2t7gYjid25sntFHkBBTlxFKaIW282AxfM+OkpgRnYPpAkoD6b1PK6q8Pl5A85Z0/Xi51LrjWKUTbiNY+5UpJBneG13G+rP24zf+vyQNGvF0poMVQZTa0kMaKcQtiChqjA3Vz9KBysv8EvHJ5CakftPzYdObBKQcqMvUl9dhVG9BjP0z860IoYqzlon4veh+UQT4ktlzkm5TIji6RRGhLHXS9eQvr6rYzHs7GEUTOxJjdb5VOqd4lb5TRkSON8zj92+laZd9C0ZZrJvHswhG7K2MyquW1moVCsxCm32/LgEikcpoVU5FdQ0PWOTfAtKAZlJMAz3DZ2l1c7dQzhIzM0lKC7PlHqdFNB7RTYkAWkMOCI1X5PlK08RQMjoXHMTaCpFytKHKi4G1dFxOPsRuxfT6IQC55FGxkoanCSNK/aYgnPWS6RZK5YmVqUnCjr3MRTlnA1o4n9ohBbmsZnEYt20l6Q+2FldPfYBdn4nkJYKbK/JIbtoD26gfhWHRMdxtHRtpG1CRJCvbwUG9ybUKQGij8wdmWNlfrCBxc4AbLG6oiIk6kkzOEyvN30X8mHxpJk2hg6xMEceADiD9MAWepqGuFROthFxUnLTyuOwgNpAjEKEl5a/NAvAtNXJw0CERtdxJY+npGH+owqWmVFdN43lrBiJOUdQOpJqocoQJ8NPIjo63UYfyHyOgNryXH+hmch2YMPOw1pcMQ71Kxg42boFoY4Z8xJ0yMVAe+YCi5hpPJC5+qKNV76bCuTziqW54TghSxYtio6O1opdzChUsEIizULFn7XrLS8yvpz4MZeO+VU6+QU93v3kF/Tg6xznZ/jot/lI+GM+/4VP8v/f1qBu3sdRv6snHXyC472D/9uVAOThuHz5t/nPV+XTy2//WX8GUPC/1JPMJxBz9+N6evlbfPatn/D/P5YQJJw+J/5bDtjd/Rk5+xwf/zUd+Hjv5ePd97pyoiyI8onLX0cItRSyAZTY7/Hfn0iTfFwSYD6Bav+MXIRWRcAX+Ij4OJ8w37r8Vf7zNQnG9X8pHfKty5e/y39/Vj5icmIKqv3bT17+Nf77EzmlvxmkRAWTynM10Seu82sgEaTxl3xEfPyy1JhKRLg+/D0+1wb4VYSAdyL6r1F/4vTtuIyR8n1SC7H7YcviF/TzOk2WhkaiRBzf5qDdT2gzSHN8HIF/3S3DeQh1ffuF7Pryn/XtvPlbQctL/DWXjuG+EI0QXzPbYvlmI1VQo19F5E9oUDfc4JD8BNBRMHO1jFQ64X2S1DvkQ4JHlnzGSF8/qWfG27+G4Hfqqarwk+90gdxZX/PXYXgyRUidaQCAFqwxYEicP3qaQTBM8wsQFCPZABINBsOPo2Zfe/JJPgFPIvwnci1aFQF/jAS1C5h3iNGiX7S277uc6oHhKBs6xEDjSEJKr7l8W8ciGwwYGTmoSuhdrhqGiK7OS5lL0xOfU4VJIaEdaX9Smsb/8GUJAR9GHiRUWJ3rT2k4kqW0E40bYhA6tjbQZGluZHvynZ/8PWqeJ6H3r8ks9TntsG+jwz85vFA3tnjzSDeTyA3mBerelx6dsPGbnUs60UUVuYjmBMOPgtvnljpYPl3DleaadXPntm1nTICTBOq/ie+ToNA7b/qv5hy/LW9DccBpqy6pxP1y7g98s/Pw4XWZfe42f7vNIW6UrVnk7LhtmCCmLEK5YeBKElJslPo5C9MfkQLP6LrrhmVnza/fsHteAuC74Srb3Mr+43FbkAKU4HjaNcXVuRY5MQNdqd/t1Z/JLxpLnGOqkjjl5IPDErpWbslvTc+5n9KlLvZ8sO45Kd4/XHpdCiJAuGnOKRrO7efJVZw56kmutuw0OFus0GhpfInsP/HlJ45rd91M20yyVoVZt9zaM+Y1o7JYRbKkVvpv78XrlzZbFqpnbt1+45zYH4xbX+wgL25OhsExEeKrj94EGjAvzG5tu1P6JX1ppnVt4sC6o7LHJQZJPZRBFSAat4YrgXGkjQmU4RVZA+sqGIsa/ACcbZhIAdH/p1JdzufhhvLC3kwSj63UbotRXpRM8RFSt9VwXtHdgIRsKYXUziEDVgEqlDc9Ucnim0zSEo/ZB/hbDLa8zsRXGWG81A2y7SIfNoKCc3m0aUhytnnMQwCKe1a2KbCoxVCnv6Ej8R6xsQdN5vZsZbTgQYDtkW0ijR/TgDZFM+Do9DlkS/lZ0ZHvHQjVrfCbmE2oG1vk6W5s8cy5ucoPPPCEyhpl77fR9WW47vLLGCd0lEcTXkEPyS0mgswQFSh+NTndwp5QralJ2aokdS5CKYnyS5HNQNtuVGZw/XnZ+1BQS3RYZY8www10N1Vb3QrdbcFNRqgHktV5VvUDiWF0kxygI2RIQkV4StUGxJdkPjrrRn9oyhoYLY4kys1JFOEZ7T+dktLIg12tyq2MXG++05NusSZoSrqLKdYkgZy7bq2h7lzxNB7J76gRPF5i1HoJBZWcsCl+Re4oyfgjT4RcqRsaBIxUyJE6y8WSG4i9vLMMdMhjo5YLcj1J5oD0yaj4D42O/D+3SgczzqjY9ZWJkw9Zp3pHtWUziUlq2z2t/Ss7pmg81IWh6sDuisnMhFPp5NmRjiM0O/F9rqk6VAfd1EurMipnheQytAuVjIN/IUbBAPBGGkpoKIBdiQ2bZcoGavIB9aVz+A9ios/5TxaPzUL6A/Dn8b+oUzaP1WwhLUR+0/w1gJ57DupjS0Qh7TMpYGUstZKKk5d/tbUOEj0rPk0xxlVIrjguYM5brbi/sBX8mMsJc+k1uUo8kataUFzmu05auLizgIYovPnJoOk587wGkVZCY1zREiW9djEP13daUGXwPHrjvswW99PACGzzupijkpWXgpidlLdKEqrbvWINXPtOcwNo/HT/EYjJ6YkiQwDTs9cxw1wR54mggR+lEh3ICsImMzsjG4ON4Bo07q2qeGwqJmNELNiqFhVzrywgRcVSNWRrow5ObmEkYBccl6fhTO2wJPVd5YZFDZlSQe1r1x6ZIW15i/9sIOeK1GdkVBQ9+5J4xHcwJt2V8T8NM4Q0ZDGScjNOOz0gXS4CekM4wSOgdgb+UB3R4LiilYMQKpdKeAQDm84Wj/hhBxYEOy+WBTZi9pripiHlrQmL7yO/vU/4TmwFpuLXXaLJyromzyz99sPEHk+KZTGPiUelRVL9qk2Zmq+dSb6H/HrEqap4xJXDeA9vAoXX4Q8BMp2oX4x00R3m3soqi/+DhUFcaYGQ5jpPemFHZXlQJ82Q3WtCG3pQs2u4yOpP/oD4BcVtWEgX48Xz0BC1Bp+ctG0ABweU0/nx0+0+QBsYI6nFbOnMSE/x0cnUTsi/e9w+AKGKWwHOYVx/U5+HM1UIj2lTF+Zs88Dkzp6SlLfOnSKnUzKxutVXF9VxRSyztrxNxqTnE8EFaYjavQYX1PpV1xF6pvIkxzm7JyKptCwy1HbIkvMMps9rwJblISs0wOm85EhTFJJDjbG4UkErmmUFy6fp8a2CVKDu8RH2YU8PvZmLyOgrosuFH+Y1/Hf/0vEr2LZHKzS4npBOz5G0HYyRVF0Z9oG2imwYoKLU6GjHQyfUPKWckGP5Jcdr3uUhbkn1ypWOzQP9prgpMEVawjKa3LcW7rXbB204KxRB+XsQwNygymZLO/A38F+eapLkdHGtZ1dP7J588365KkIdLtbEIwrPz9Yx+rG4wS/dfkPfH/u8T02i6DzP/8E9FRcZnxBIoD6WqpaKpV8jWqBJPjIi6bjyfPKswWMqX40poINQ5jTwQpCoS2lovMAtQ/YDykDtgOY7zXldU/Gj9a+iT95wa9l2egt1R7Z2Vyc+wzsRGM6bj9zdPX9D1gLnUepbbiuE0V/VK8dlmWSJXlPcFKQxT9dgktFrNjAUq5U2YJ75IcI7MInavJLWar3tIJug/IoYMGuXmbOeVpqBdfdEAtz4JklhEqzOYMlveVOct+fclGDjfuoJdXFxaPum6Ln6WCot0mPrVApU3NVqAio7owunVGFwWuWrMYX6cCNJILtySX3uzdp98n0g62EdeG7SKHrNhm1I84a1E/qi28b6ChVfA9+7sLrKd2Fmw0qPLpeuI07e8T4x8aYUv3IjDQ1LdG3b74eUt40AOHnFVoZdm48J2Hfe/oCl2Fe2HCaL3jsTeUmQv9aWfjxVjK++t5ZchLsYbG7LvqxrTdlVlXHFplR1B/J6+BEY1DNOlqk+yYOXJNAxpmJbm1URMXX7eIC1V97VakLzhA1dTaMNdHtXvltYTt65IZObg/ohfNL0vR90jJStqaLa2JJ+BCbynI623V5bX6HyfVHcJp34ffCJYL43v0iXWNJOeihbAlf85mPCbqPMPtqVJEu0rlUjQFjP1Yr0R7obhxQatottTKiLq4XsaZyzmzT57g1as2HeTnPgFeR3V4zBiUesVspnRm4fp+HzLvqAFAPDIvLUnW5oyZ1VFMwmBcRu8nB5ROgzQPHkM7mLobJzGIjO5xWVtIiMPaX1JC3n/kQSaJquZ6D2C4qmL58rN7BlKEPG1E5tA5tjGqHiu2uTvxA+icIvSt3NfWzbgmi9u7D76kIOVSJ6jMrTYbZptsaDHZmUFkkDJ1CMLCL9JFuHptl7CE+DCDXG8bO2CFVEkHU305z23dtox7vS0s69kgv1SSqdUs1PsVZWqBJ3JIZ7Si4JQ/KGNs3W0IFNrhwlM/XWaTuSDXwHm7YIvFFIqIwJeXdEA9TpRDr1JpwduCZ3xbcql+wiAusTnFV8xwrTuL548B5r1ZlAsa1LZYmlTWoemNhJuZGoyAZNswBmwnrXzOvORSxS3JbLZNDu9hAhlNJ4H1AXmvVZsA1zO5rmIhFkfTRO7utFeAXnZcpzM4xEUGnqXGOVJ7/x5Js6eVe3ThM2yUqF0au2k4YC91ouzIR4jCYD9cXvpoLtnqyMFalNco2QBK7sntD2CSe8K81RerayjYQmpnYq5q5m+m8m0fKUNTq762vzPZAllg4nNr3ewpwDTVanHbWo3jumvcGoSlSmagnuue+DZZ+NnChp7d4Mo3Xu8xCFYJaXN6oyMt02zF4IJ15Sa4E1ehceAVZdGSOLyl81J6P65IKiW0PalVh+Wt3Rf72WCzMhHiOshgqhw/zptI92sraRYTXKI172Hea96wGyIZd3dMU6LlqfQLbd9tBbqJdW8IDg5J9YmUjhg8mCQp+ztOlVnkxDvGrp1XuZfee8ik5zVaGKRnouJ9UJE2AujQsf3VTt72uZG9F4A7LQm0MdbMoGzgL8k8IzUOdekAGw1BamKqJpfGB0wJGuRN1tWEW4Hg+IeIyoKLkK2oOP2Zq+rtPkNuX+tImithkyH8yqat4QFh7oOu4TqKDbw+ov1LlR+GC65yFDsbXaTcxjGP6qOxK6EmkZ5GfAhtbKLQEJbpwY62AUMTEUvmCB1sF85MnY7ZLGfcFCbw5bR6hQUZzCP7lze/dEnom5Vyqteke13jai6KNG4uKiIzUBVLDncmEWMIChYuxh6bhyQ52MBp0mtylrIgt1EAcgr4orjZjvcHCfoIMPnVBhNzYF6J6H6Na2z2/Y1Nowzolx9N6I6Y31mJ4aEtx3OYmxRauGwbR5y13WnP0XRba2alz18dc7mvZnzChvysgI3XbsVxxv2OZRH7K1oHILSCxc95Zrx0OCiUhqR2daWhppuembdJrWENlPy3dsNGDOpPVyZXGSNgjRJxjlut22/kLlRSoz82YSJnw91gJrGXUBuvuw3ONjaptG6JfeyumP+eB6avibGJOBOHQWhRqb/SnpvYZ1ZRtosikX5jbY3UySbStOK/LLih0FZfXbbI6octjD7uZCuleMgVush4tz7uzu3cZCm11lR0e7fbBxxRbyxZc1GVsuo08wXc1JqKbT2YXKhco2BxvUicduGF61RVnDrqnY3/z30nWQqPaX2ELf7CBr9f/QE83P1sjYP4VQZZetycFtRz1ByiYtlKb2RqVRGhbACk3DSRFwdSQqLpu/01ND100Ej6TiZnYO4bbNlH0EmxsGWEwJ6qnVVGjLZfQJXJDGOwSJvkJd3555t1fRe0sGLwLtS9LmuOdxrr44lIp333PaDzpIVIUqttDXSxUfFdaKwxZlSF7t9l9DRNe2qdOM+fI30ty6D+34KXMCcHXEee6xNzIX8gqQtzJk6d9pGTYF5zEyaX2ocUUX8rWhXjxDzRdF757T+wt15kcHFUzzefwqfjGIP+LpNjVfeZeYkbae/00vHSSqI5+sobuf7nJk3xdibBmmxd+fYvdCKt24M9WKDXbuh2ynH954yuz5gIJbk2OM6LtcmAEb2NWnh3PW6d2by5YjJUsb4sEkIH1XK5a5OdInfNS9sukr1B6/qN0TNE2LPy6jz908VNZ3RqWtp3Ab+4J0awWTObJ3dtn3hU7a5kBepE7ja0l79B4ugG0VX01za7cRzwpmfTE7LAWnG1b2hW6fE3DJuAT4WnYrpuw8Riatz38xZbBX0raEsz7BOglHbfReo87hBqqAVUGLXyS3FK6kbc6GR3rlowFMTjZsatJCaO+HbLLv2zmr3JEvQ/YHHTndoz42e2QneNgbJthXkArDCOfv9NThfBjRQdv+t0Pj6xmRhDpccZu9Eu0U7ROsWOWwhT5CxZdmErNuJmGqaXE0ZNOEZjX8JRo2YyCoAW56yT2T2giCSb5/dsn3hbH2v1U6AXaUpttLSiaYb0EMu73jFqboxkGe9Kkgg2vv+9y2heOeiUy3SRZRXI/ua2mfsIvV8qSmsnihYuRtcTTEH6DeFh+4sezs4Exps72Qmxi1RTFLZIqt++T7YrNgbh46P8w+ZWJqglR2W63OfwfO45Y08617B7Z1Wt/KaEG2cLz5IIAYdFnQgHaK9sm5u7vXuhust+s7N7CAaZlqxB+gZhcfuHEpe6f+09dzQW5u1kaQqyemyi75vu5uxQEhd+pIqHYLYlhbxAwuQxr0s4i6q5n091xkC8ebld3PHMBH60R3sXr3yeKF2rWAESeNxKL36AfbimtAboHMvKegvq/MZxp2MMh0Q0apNjHsElVqLDuXHbeQ54uaSf9vJ0sn+/WNTcp6ujDkdkL/Plm8UDGotUzzMvaTinVPbFhnrUQesph5T0F9X/RD9y3soRErzkIddomqPgTkiewQNjD2gF7vQUE62e/xqVCnWN3MB3G9+vdJb6Haz97P/DU32E/LECg7la+lZ70WucKXRcPMQtVdaQw5vfc4BkHcPJo9dFtp6FEP6z/uMecED4yO593bMB7pZH/nSCflaW6WzQdk279PphbqzF8c71rAiEnRdKvPEC5y4SD3HWcfGrDl+RI29RbpuddJO3Mq1KG3S/BFI7Y83PVdiDeh43nTVkYz4lz40ViFOrS7UQcOSP8+6SdUv+8764yKArbdlubP+H6hjHwDr6pK5KGC2fcqMZeehFO2gHv+HcjOHC26Zb08eGOmscnt/w6M3ozsPyCmmSAhfscBjKlT3r2YWqj87fGCjS35CdH1bfr0QX7pDH63sAG0ix7XgIppHpWRb6H+yNyepEAdsJ8y3aNE80bu1PHuGA4GnzPgknCXYZSd7sHkfaJ3iPs7kDJm+U5W73nmTcSpOXd798QU1ja161tjZ+2t/BFekLqzmt9g3LKY7X7+2IYZmd4W0tkJZDmHmwrqthNDO5vd5KeiMWoMvjGHkY7nbchnIVOU3oycYr1iM0FCfzBg5r2JoZlZqOvb38djwNDlxtaxJ2g65Rektv1aIZyP1in/jt61lOltsa5jrQ/3iX0FcTF3KNoRr4S/V4JtgeFHDXtmDA7pQqYo3c+eotN4Jih8C/WeF/1g0tT0FmobK8fezULVb9fsrH1GhNr6aHDPBQxab7GuI/fhXPZp7abBQpfYdeROHa/HplwO7Rfb9k27SoMjQp2mnWkmuFI8M61CPVjnpwf9hboia9TKI4R7L17HF2tUmJurH6WDlRfav2yDlcxknxbT23RPoc8K9+FcHnmyx+EXv+VfIF4J1+jq6d2zC2hLEygGqoX4krI3NFM76zJ3Dp7UsPQWqv3CQ7nyZEHK73LzPhL+UMRjH2DntxksK/yjIc0saBIYBn2ybbFL7DooxAKfYrRtX9zxmH37vAci1JnaWZe5enZ46StUUeTT1S+Q80q0IlT8Wbve8sbxy5/jZnnn5Ul89+u773ivHo+OP0bf7/5YTw+K3+ZCfFdPFsAXOL9fvXz5L/nvYjqPc9r9sJ7si48jia/p2YGiEmmmr1DllRa8sevnSsgWQk2uL/+hyGnzt8Lld3K7fE6LtqQ8+T70/h/r6UHx11SGr+vxIvguV/p9ly+j9l/VwGH5Wc7q43qyL77NKfDwcvCoRJqZRqhQXrGbS9Om8AB3Z3gz6bood+9LjzZv/HY9k780sOO+IO+vg6vzWnT3RbZ9cWut9qt7w4D97JmW37IftfgHk6alv+vLsykpr/4IIWbUjS29PUP/86S79+L1S5tNC1XsNBz6zfAZkQ3XA/2S20Eg275Y9S1oI232rQxZ5i7+waRp6b2ZxPdJ8YBSzZ+FUGlyZSXjrRekUczAjbdeF7fTcJDwA7+j3QvbN7LtC3ei91e5Z+PO6d2zs91ZEaEu/sGkaektVCxCydWtz5IiVLjBrFPdbmrZTJJfPFn6ueb4ld6/3rdEyLYv9rxHs7iRhwoPf3F7C3VeYFVxsI/sBAOB7yOcxYNZi70FPgtc2hGsxRYuVLSLHgfLhSzNmQN+KGsaMK4c+geTphAqL1AfmGO7b+Bp9P+ibzAq0lPOB/uV+amAi3foH0zqL1TcieFbNE1buf3B2v1gf6IkGAz7sbFF/Ez+vOC9r8N/d6a3UPnGC+6lzvgLD3gOdiFfKg4Wj30d4YC/iTsVd07sXhvBirqvUFmkEGrb19d6gvvLIxjAgv2Qvop7+F3JsTG1UGecUXs+kx+MEvsF4YX/pt/y03uNuvLsoyzUvQtNTzH0B98qGtEKJpgG2/YNl2nu9BYqfhKJmG1Cle/pHuyPfgXDodu+0cFzp7dQ9Zvjs82n+pTZsj+Tf3TRbd+lf0R08Uwh1LmAL8+MaE8wmArd9o0nz+bOooV6NJ7JP7LItu/R+zrC8CxaqPCNxvMgaDAdsu0bu/rzp49Q5/l+1JE8sBXsD9n2XcgvEB4xphfqbI8Q8iIm7rItLyN5xH189HZ9N+VdFvrrZfvm6sRXKwdjhgfiE4v5GZajRV+hpjfJtP8QaBDw++BPxEA8AH2Fmr7eNvNrF4MgmJr+M6q4vuvbMaMGwcLpvUZNO0qzrVGDINgHvYVKcyrLNBzfIDgA+gs1CIIDI4QaBCMghBoEIyCEGgQjIIQaBCOgl1AbXyITBMHC6CNU/KhZs1hxz0Zu2eC3WvhnCjUgPXQYBMGs9BMqSa5ZqCv0yfo2CxMvSN1ZzW8wnvGXuoMgyPRzfflRB6P+yANetghdbmwde4I+5wf3Z/z93yAIHL2EKg8lKc1C1Yf2d9Y+I0LFWxqDIJgPvYTKtG8o4RXGKszN1Y/SwcoL+s7UIAjmwoxCxVzLc6l+oZz+7PCPQMS3VoNgnvQWajvr2+T6ZqHiz9r1ljeOXw6CoBGVSDNTCBVbSliJVljffiG7vvxnfTtv/lbQMgVBUEEl0kxvodorLRp8Wn4lI+7O6AYwL1D3vvRobPwGwbzov0aVX3jAzlEFnlFZrCJZUiv9t/ciucOxUA2C+dBXqOk3k4rnGPDMkvxKCxSMCZU1ik/aN4qDIJiKqYVa/rjZZvaG+ZB1qjFbNpOCINgHfYWabozGrxAGweLpv0a1+y/hzwbBwuktVNv1lT2lIAgWSW+hktPLOo2N3CA4AKYQahAEB0UINQhGQAg1CEZACDUIRkAINQhGQAg1CEbANELFt8TjeYcgWDzTCHWFVLoTSg2CxdNLqO/C00jr/4b/8BdNgyBYLL2EKtNoCDUIDop+ru/eBf7ODLu+/C8IggXTc426scXfC+dfTYqHfYNg8fTeTNoMiQbBgdFbqPw9N3wjNQiChdNLqPgu6rOPxq2ZIDgg+gh1Y+vZR/FbLHsX4mvjQXAQ9BGquy+z0vgL3EEQDEsvofKPgurPaW/GbwsGweLptUbFj7DoAnVjK7aUgmDR9BIqfrM3fN4gODD6CTUIggMlhBoEIyCEGgQjYEahuu+S46mIB1jPYmN4YytWtUEwJ2YUKr+wTd5ygRek7qzmNxgXr30LgmAW5uH6ruA7cKzLja1jT9AJvyA13mIcBPNjHkLlF7zpyxZ31j4jQt27ELdbg2BuzGtGVWFurn6UDlZeSG9pDIJgDsxBqFidbtpbGR/s8JfL2fkNgmBezC5UfLfGCRV/1q63vHH8chAEjahEmpldqCv46ltyffnP+nbe/K2gZQqCoIJKpJmZhbojcyj8X95MItXiq6tfejQ2foNgXswq1B19WH9jS2/P0P+8QN178fqlzVioBsF8mFGom+lLNTjChMoaxXdYm1zfIAj2wWxCxROE+hAhfxWOdap3VFs2k4Ig2AezbyYFQTA4IdQgGAEh1CAYASHUIBgBIdQgGAEh1CAYASHUIBgBIdQgGAEh1CAYASHUIBgBIdQgGAEh1CAYASHUIBgBIdQgGAEh1CAYASHUIBgBIdQgGAEh1CAYASHUIBgBIdQgGAEh1CAYASHUIBgBIdQgGAEh1CAYASHUIBgBIdQgGAEh1CAYATMLdWNL3rt4aX17dZUP7aUzG1v2/qggCGZkVqHyq6HyC1J3VvMbjFfipYtBMC9mFCrJU14yLrrc2Dr2BE2n/ILUeItxEMyP2deoIlR92eLO2mdEqHsXxCEOgmAOzEuoKszN1Y/SwcoLG1vxEuMgmB/zEqo6wPRnZ3X12AfY+Q2CYF7MX6j4s3a95Y3jl4MgaEQl0szcXV/+s76dN38raJmCIKigEmlmfkLVzaTrvPf7wqW9Lz0aG79BMC/mJdSNLb09Q//zAnXvxeuXNmOhGgTzYV5CpT/8wANPqKxR9n4bXd8gCPbBjELdu7DK8NTJzyixTvWOastmUhAE+2D2GTUIgsEJoQbBCAihBsEICKEGwQgIoQbBCAihBsEICKEGwQgIoQbBCAihBsEICKEGwQgIoQbBCAihBsEICKEGwQgIoQbBCAihBsEICKEGwQgIoQbBCAihBsEICKEGwQgIoQbBCAihBsEICKEGwQgIoQbBCAihBsEICKEGwQgIoQbBCAihBsEImJ9Q17dXV/G+KHvrzMYWXkITBMHMzE2oeEHqDik1vcdtJd66GARzYm5ChSz5/aj8+mJ+Q2q8xjgI5sa8hKovW9xZu65C3buA16YGQTAH5iVU1eXm6gM+WnlhYyveYhwEc2NeQk3vHX9AC9XVYx9g5zcIgjkxgFDxl1zgxleOXw6CoBGVSDPzd335z/r2g7T5W6BFCoKghoqkkfkJ1TaT6H9eoO596dGGjd+55DUSjkhdo5pzojuHeQmVb8zY/7g7s/fi9UubtYXqEelVEBa8TAxfze4c5iVUcnr5gQdMqKzR/NxDwRHpVRAWvEwMX83uHOYmVFLq6ip0qrdUGzeTjkivgrDgZWL4anbnMD+h9uKI9CoIC14mhq9mdw4h1MEIC14mhq9mdw4h1MEIC14mhq9mdw4h1MEIC14mhq9mdw4h1MEIC14mhq9mdw4h1MEIC14mhq9mdw4h1MEIC14mhq9mdw4h1MEIC14mhq9mdw4h1MEIC14mhq9mdw4h1MEIC14mhq9mdw4h1MEIC14mhq9mdw4h1MEIC14mhq9mdw4h1MEIC14mhq9mdw6LFurmlv5YS8nehdVV/p5cYiPFy0f+2F1Agaur+oW64rIUmiMjVL/UU4mroWVJ6BNJI0cmUmiOzN8dsjQ0rrWrT92BK3yVcyblFRbqr0AMlMHHzaFF6jlKLbIcl0WhDzgNH5fQ0HqxW7q01qOcgsbLR/640ktSDx/XB++7S+kDSSLHZVJwa5f+T/w3ky5w8BX4AlnCZeIvSMH+ikMl1P+bCuaax+Af7i7gCuSq2If52F/A33rdlEZwkV2oi7xCXbC+jcb3cXNopSQ7a2+tJkxYqIu8mTvI4lq7utQd+NEafIk3kTIprkih/opcOx83hxap5yhF5HRcKYrWrihECq0Xu7lLaz1KF1k835j52PdSqkcRdy5d2tyjPbq0IlS7wIFrV7xSfSbughRcXHGYhLr3kZfR0xX0d1wyFKDx8lElFCGZFe4THxlYqJ4q+Hp7La6F6ilY3/4+fva0jOxCJYDIvZriFu0qX6l36A+Wu86ulEivyKG1K1A74FNHaD31HMVHxnEZ2WoHUlwLrSXc3KW+aYRcD1/PIhQhieYenbVLm3u0T5eWQi1aSVjf5gD5X/CZuAtScHnFYRIqZVdpd7CTLC6T4/kr9Lh+gYWUySO0FtmsrxKXQytxV46921rXRbZQH9kNvxZ3glD5Yt+rjC9RvkJDa1fk/H3qCK2nnqMUkfm4jOzq7OJaaD3hxi6ttTmT4/kr9Lh2hQVUUkdwPbKWs4yM0DJuc4/26dJSqEUrCSJy/TUiI2VSXiDB5RWHX6iVugk5nr9CjhsugAERZfIcWoucHLciLkIrcfdevJ4mjxzZQovIE4RaOItg78Kzj25sVQzOlchdoaG1K6zOZeoIrcXNUXxkOS4i+zrnuCm0XuymLm3sUUrN4vkr5Lh+RXOPztilzT3aq0sLoRatpIjscq8Ay6RygQSXV4xBqP+Ul/5l4+d4/go5rl+gVS4jS2gRmVbxeV8hxU2hZcLcsvVuTaFFZF52pG0BiWvtWuSZ4V2LSldbJpUrLOvKFTYel6lrS/i4OYqP7I5d5FznMm5qiVqxm4Xa0KO5Cd2RHdeuaO5RCd53l7p6+IRTcFeXeqEW6RgbWxyZRzINYDST6gVWaX/F4Rfq+jaXd3276Nccz18hx7UL8hjvI0toLbIEEEVREFrG5V87Ta2bIqfQWsKXVjSOxPXtmvLM7Kx+50K7KfsrLLS8ws1rLq6FVlPPUXxR9NhFLuqc4rrQWrGbulSuq/Soq52/Qo6rVzT3qAbXkrdylpERWsRt7tF+XeqFWraSgcHh2H+wggPNpHqBBhdXHH6hmgloYwuuGd0Vcly7IG+1+cgSWk/dllhlUTi0iIsfaUuta5Fz6KSEi3YtlnUMCrdZUaovUb5CQytX5Dr7uBpaTz1H8UXBsYtc1tniutB6ws0zKlIoe9TqURzZcfWKXLsidQme1PIGh/q4zT3qgrsSdkKttlIBttsSkkntgrJScsUYhIqSlt2a4/kr5Lh6gd9Tz4caWk/dViJlUTi0iAvXh0Esi5xDJyVctKt9ZKhnV9a5KFG+QkIrV7g6u7ga2pB6Ts4XhY995LLOFjeHNiTcLFRk0Vo7f4UcV65o7tFZu7S5R11wV8JOqNVW8piyFcmkdoEvp11x+IWqe23Nq/CyUnpcXrCTlig+cgqtpd4+/Nbj1sdfRkInJFy0a6X/egg1XyGh5RW+zjmuhTaknpPzReHjWmQ39Lu4CO0p1MYedbXzV+hxcUVzj86nS5t7dHKXFptJhGslT3uP+gt83nbFCIS6d4Gq4HcjiRzPX6HHxQXFhSlyDnWR+VfBqcG0ZSyuC62VpLlbJdRF3thCEtrBElfbtczTcNk55MLqFRJaXJGKWMRNoUXcHMVHzsdFZAa1qxZCQmtxW7oUMXw7Mjmev0KP/RXFhf4qC3aRy3JaZBdaLUpzj2qwi1zt0n5CLQfQIhN/gQtOVxwmoe59BA6AeBMO3kr0zYZzxMtHPtRfgAU5Qa3gIrhQHxk+SDUxF+rjAus/jqFRCG3z7oStXV3qnhUO9r2aM/FXuKzzFa52Lq6vs089R/EJu+NKUaR2Pi6jda4Wu6VLXdMIuR6uRv44X9Hco0X1cmRXTh/Zld7FZZp71Ko3MeGEXuDgpskDG1Fely7IwcUVh0moEwqzXByRukY150R3DiHUwQgLXiaGr2Z3DiHUwQgLXiaGr2Z3DiHUwQgLXiaGr2Z3DiHUwQgLXiaGr2Z3DiHUwQgLXiaGr2Z3DiHUwQgLXiaGr2Z3DiHUwQgLXiaGr2Z3DiHUwQgLXiaGr2Z3DiHUwQgLXiaGr2Z3DiHUwQgLXiaGr2Z3DiHUwQgLXiaGr2Z3DiHUwQgLXiaGr2Z3DiHUwQgLXiaGr2Z3DiHUwQgLXiaGr2Z3DiHUwQgLXiaGr2Z3DiHUwQgLXiaGr2Z3DiHUwQgLXiaGr2Z3DiHUwQgLXiaGr2Z3DiHUwQgLXiaGr2Z3DiHUwQgLXiaGr2Z3DiHUwQgLXiaGr2Z3DiHUwQgLXiaGr2Z3DiHUwQgLXiaGr2Z3DssoVPxSs/zY8fo2HT5oDBqc4evaXVE+XkA9D7iavsJDMqmakwuZ35PRTHcOyyjUFWqcTbQQXpXCbxZqCBqc4evaWVH80vvyV9NVeFAmVbO7kBSyvj1Bqd05LK3rixf94IV29kKupqAhWVBd2ypK9lK+XWUgDrialaPB6FXNzkJWXh9VozuHpRUqv5cLr6XMLdQQNCQLqmtLRZllEmpHNf3RYPSqZnchJ9hcdw5LPaPuXYChmr02BA3JguraUlFm2WbUlmr6o8HoVc2uQhavqGuiO4dlFSoWCtpY+qchaFAWU9e2ijKLqOUhqKY7Go4+1WwtJDaTJpWxO4clFaq817Jos4agYVlIXVsrms8H5uCrmY8GpEc1OwtJLnG4vnVW0CiFF9IQNCwLqWtrRZlF1PIQVDMfDUiPanYWkpXavTfdncNyClVvv6hLhFV8Q9DALKKu7RVllkaondV0FR6QydXs7gueXXUjuIXuHJZSqPa2dWka/N8QNDQLqGtHRZllEWpnNX2FB2RiNSf0RcyodfL+Go54bGsIGpzh69pZUWJJhNpZzaLCAzKpml2FXN+mftjYmmB03TksoVCxxUbw+MVP51D7NAQNz+B17a7o3gUc8fA+KAdbTf/hoEyoZndfcMjEnujOYUk3kw4DR6SuUc050Z1DCHUwwoKXieGr2Z1DCHUwwoKXieGr2Z1DCHUwwoKXieGr2Z1DCHUwwoKXieGr2Z1DCHUwwoKXieGr2Z3DgoUaBMF+CKEGwQgIoQbBCAihBsEICKEGwQgIoQbBCAihBsEICKEGwQgIoQbBCAihBsEICKEeVvb18wyz/H6Q/thPG5PKM+HyYDZCqIvGfqBjRQy/9bcuD1aoK/ybBEVaIdQDJYS6aNa38Zsc69vy8yGtP3l1kELdu8BlxE/9JEKoB0oIddHoFLp3QX5Ep/XHuQ5QqDqWlIRQD5QQ6sIRMe08+7/iJ9bkBxHzS1vTEYSxaT+JRdHIG4XE5Qr5eO36DkLlf6RNh4iQU9p59m+3009rpd92cyki6gtZaV7uKb4INSfafHlOPmeqv0KNP+n6xphBKyHUhbN3gZzdja1jT/BcKr8CiyDIIx+xMPYuiBI4iGLLZOyFyqHr28/+n/xzfPgMP3oHSeSUdtbemiY7fmenvKnTpYgZlGSnsfyyOcdHhi7Rxstd8jlTcRoQK1/fGDNoJYS6cKDN9e2nsTqVeSi/UjMfkTDEkIH8ljPEUgiVkqDP+H/5DFMTUs4pyecOjZpSlClvBQFEzfPVvDimS7Ttcks+ZSpyhlzLd4fWYgathFAXDyuNTZTfyAdT1Q0lOs9H9MlO1ilZM8UTWRdC5VD7nz/DISvDpSQXOFxUTlGFk1zfBqHSJ5yLT7T1ck3eZSpTKF3krge1mEEbIdTFw+bJ77dl+4XN6m9l04ovH1EsXcyBrIseQuVUXUqThKry6SFUn2jr5Zq8y5QdXsRy14NazKCNEOriIZvd2ILZivsLQxbyERnx991LEPYh1JRSoQRaWxIpqiitnBL9GjXHF6HmRJsvz8m7TDlBFNJd3xwzaCOEegCsPPu3/P548hm/iXf06ZxUHLEw8l6S00UPobIz6lJySpAXoLionGLNd9VtWsLF51x8ok2X++RzpogM1yFf3xYzaCGEegBsrv4VjHNn7WUoMU9hbjJjYchmEeOECl1ubPH/DULlC3jicik5JYhSKkKt7Qblic/F51x8ok2X++S9/Na3fwOf5OvbYgYthFAPAFqqwWBpGSqrQXkSaIdsNx9Bfkk8ThdwNVewgK0Lde2trFE2/ZySUwKUQtlz1JwihLnyHT4U5Pbt+vbTLj5ycYk2Xe6TL+QnxXXXt8YMmgmhHgA0HZJpsxLYUPVI3gSWjyAM0RzhdMH2vfo0XmxdF+qzjxaPISAlrwQOFMe7liLpElEYXMsRcnzJJSfaeLlLvpDfpu0fpevbYgbNhFCDBeB3kYL9EEINFoDMv8H+CaEGw5M3kYJ9EkINhifvXgf7JIQaBCMghBoEIyCEGgQjIIQaBCMghBoEIyCEGgQjIIQaBCMghBoEIyCEGgQjIIQaBCMghBoEIyCEGgQjIIQaBCMghBoEIyCEGgQjIIQaBCMghBoEIyCEGgQjIIQaBCMghBoEIyCEGgQjIIQaBCMghBoEIyCEGgQjIIQaBCMghBoEIyCEGgQjIIQaBCMghBoEIyCEGgQjIIQaBCMghBoEIyCEGgQjIIQaBCMghBoEIyCEGgQjIIQaBCMghLo/NraOfUCO1refloNG9i6sPvso/d3B/93kNDNNYUPDNTqIfCv0abKjQwi1kfXtVeKBnjXQU6gbWy/IweES6maqGw0kteJPFOrGFjUOKoZ24qQagtrozjxTNllXnjhYclmHUJvYgQFtimEYm2vX9aigU6jpw/7TQ5nNYELVZFdWm4XayQq1Cxpn7wLF3GHVNAQxTW3WnXmmbLKuPFcoZH17uZUaQm0AtkBsmr2B/QjVUjpsQl37jOSyvv1RK2FmolDBCtVohQuXi1gPahRqZ+aZhiZryRPsNHfPshBCbcA6n80Bx2S6cK94+OaDZx8VS6HJYe23YNZ0xB8q5NPBO6MpQ4N3nv1b8thglvahpkSfHfsv8RmnmbLhSyl6tsh5skml1mJdh1ZS8a1Gmq+WIhXRQTpSRSeJVINSZVKVmVrmKRM65wMtjGsyozlPPQihjp7jb9zd7cfdi3e8OEilJlQ2MDE+sqHNFxCHZ1xZZ8mRGdWmBeWwHZYkHLb0oabEn1HKFCz5SjbszUmkPkL9R//wg3+nHx/8r/4Txac8UC8qAkqYii8HVELJ10rhip+gBPYuIAAxmHqQVCa3h4YVmbtMNDYdrzzonyf+Io8l5kgI9SWVYR9usywx4BNkBTAEJ1Qd0dmQZaeIjU2ObHCXM/hoWah8MV+bP9SU2EDZ6FaOvdsJleFy9BPqf1QZ9uH3KT7lAYPHX1d8XyPLF62Rip/gSKoWE01DECrj2kPDfOZAMoHWNPYUedIlOicvMUdCqNdUhL1QqwENQiWjEHMypfH/MsxLBDUeMbRkiRAx22D+UFPSzyjkckWoHL2fUH9HRdgLik95IGHSDpcnFT/XKOcL4aTiGxtbFFKKpiFIKuPaQ8N85kAyQYR6kxlteYL17dRuS8mREOpt1WAf7nrjIFuqCpUCbY0qJiVCpSGdVncSwbwzOq1bnftQUtLPKkK15V0/of6+arAPH6T4nAfJQoruip9rJPmmRWZNNCtcSquLiKYhSCrjq6x/XeYuE0TQ2FPkKeThdSk5EkI9d0JVOJlrz1B8iJPgvq8LlY3l2beRISNUharGBVSdbHdNQk0fEpQSrcOQ3Q7S1GygE47eT6j/9l+pCifzO3+P4nMeVG7OmMuTip9rpAXQUtREI956UZeGIK1MQ5jL3GWCCBqbTvvmKfRrqdFyJIQ6LTYfsDXAXGAdWah0yLOfGBF/JgZuqHHxmqxude5DhhMVoyvWqLhOog9hfshjZe2tVJSi+LlGyDeVoioaWU1q4eT/hiACGTVU2WXuMkE7pJmxd55CzKhHkBUoFXYgtmRHZGZkIWQmEBUP6PIZhnb+COAM/8k1HJSsLn2oKXEyZKE0OIj14RJY3Upv13daoJVNuOrILhWfD/KubypFRTRphxUH0FdDECP1T1UGlcxdJnIVIq483T/P9W26YGPL8lxOQqiN8K08rB/ZblbJKRV7gznRJzybsoDyZ3xBlhSfwW4ahJo/lJT4s+u0SEy3YpANLxufXhlUqJK0lDAV32pkH0opStHIohKNYXVpCBJQmTKsmnnORKNwu/Bp7zw5xLX+UhJCPXhgkUHQRQj14AmhBhMZlVBfv/fLtaMGfnTvXXrUSuf1Dfw7/dubaS4IoQYTaRTqN//gqXsP/eN369m+2fzX9+7d+95vIp33f/HeL+nBL/4N/dlXFgcm1B9p4Xsz9QVB0EmTUD//1L2f/vRnZzW1jx27d+9Tn/4I6fHn6IyEKtoQoe4vi9mF+rF/j2FiWqF++d4P9YixRBqwj8oLgmBWmoT6Kqz48//7bEKlSeVD9OdjX7nHtvv+L37vKdiwCHV/WRyYUEt6CDUI5kuDUD/27zEHzsjnRZcERPn+L/5QxAmh7jOLEGpwVGkUqjf0L//KPV1MqnFDBq/fe9eXn7r3dynynz5FHu4/sZg/jSPmR05U5OG+/4u/9L9AuirUUkuStMqXolJ2LrV0KNGO0f98JMKXBJWPHXvq3vf+iQo1p/DvKPjeP6BEX6VF8z2e4en6b9IKmsOEVCF3GccgqFCSMUW4973P+ET0msb0OQVOyxrvXd/8rGWoCQVBb5pc3x/deyjp7di9h1Y/TQtK0oIanwr10/c+9ZG/y4r73qc/Auf21XufevpPfyUJ8NV0BCWx+qBd0ZXPgvj8U6xNWsdyDsjHpZYP8cmxez98N44wAHBgWg6iNCSHymW0IF799K9w7D/59FNUnd/k63/9qe9JmGAVcpe9/4sP/eY//+y9T31Jdfejez/99D//17/sE5FrGtPnmhSNt0plkwwtoSDoTZNQP0YTg05mIgYKILMS4zOhygmphD//z9g0WS9penPOLRn8z9F/v/RuPeAYLgtGYlOinNurmMJSasXhL1P2HIePNIs8IlAof/ZlCNVd9iOe0yR2dn25/K6QrkL0v1wmas3ZyaXVRKhFmtKnT8rG4/8RKdzjYHqahCq+2U/zVpCqADNeKVS2QRGVoEcW4DSQhEqX/lA0QKQsACbbH/3if0efwY5dau6QSpCmUY7P/1l6jJYWJXSXCQjNQmI9ShioVIj+SFT5X4RqSeVE5Bqhkj4VrWy8lKFrmiDoSbNQsboikzO7w99SqDjOKiHre/pfEn+gpl8IlSJBqCzZfIlkIXz+qR/SJb/EacthSs0nzA6raAP5ewUwVlpVgyvPxzb1qBASx8QfQgOKjDmq/I9PX7/3kNwTriRCNKZvx/jrM0wJBUFf2oRK5kU2ZaqC7JKtNQmV75MKJlQ9YD1RJHEhaUrNl0gWdviLf/P5p36ZRcrpu9R8wq/f+8EXJVnkj1I5z9eSrqSAO7pyhHw4itcNSBWSqBwZFc2uL0YW7AZVEmlLv7nxfEJB0JdWoZJpZT+1nBTIIPU4q84sNOE1QHOeGDzZ7AMX0c2GlOrr7G7+0rtfpc9daj5hyvV1mYUlf8pD0hUsKpfQX/bqPV5EotwWXOiG0QB/2eefwmYSXWWfXvomntGoJNKWfnPj+YSCoC/dQsVkQFSXWWZ39jmRF4OCKorj8AUqqNfv/bmTghMqJcgKffWh//eLHOZSc4eca95MQqJfVssHDWtUQgXTS6juMor6Edvxsk/l+koibelXGq/M0CIGQS8ahPr5T+GJIuhLZCEbl/IIg+2pisGRL8ufY9cXSuRDQNfzR3wtf6BCpVAWsM9CeP8Xf/qzpFC+i8Epu9SKQzZ/jqD5v/rQr2QZozT4X0pol4mQJDMTT1U3FlBc9ud8BPjT9/85lVmFWiTSmr5vPJdhTigI+tIk1Kf43uhTMHoyP9wKhPW+eu+hT3/23q97odLneh9VYjqP7v2fvXdvlT6TEHNRXxehuiyUV3H/gtaIsHSXmjtErhSFV6vIn1JL+RH0Ed+r/IhIJl3G9y35uQwKpePvffpTNU+0qJBdxvvS9x76dd734U8pcW4JjlYm0pq+pCWN5zJ0CQVBT5pcXzxo873/Asd48siOj7Er+LoXKp4FkieTPvaneAzn/5Bw4mO8Z6JPLZF1qqKOwW59FsLrolCZf4vU8qHk+jrN7Jo/2Xxh7x/7Ayrhz6GE7jKuw0P/+MsSSjEoB6cbIVfILiOZferTOprg02/Spd/73xCnSKQ9fdd4PsOcUBD0pH2NOgbcGnnu6AI6fNTgMDBuoWKfZiB0DrS92yA4SMYtVHcTde68/4sP/YOn/+VWfno5CA6OUQt12NmOf4Ti3kOfekJPg+AAGfeMGgRHhBBqEIwACDUIgsPOW/5rPQiC4LBy+X/8/wEzcnAWHMvYnwAAAABJRU5ErkJggg=="/>
          <p:cNvSpPr>
            <a:spLocks noChangeAspect="1" noChangeArrowheads="1"/>
          </p:cNvSpPr>
          <p:nvPr/>
        </p:nvSpPr>
        <p:spPr bwMode="auto">
          <a:xfrm>
            <a:off x="123825" y="-13652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7" name="TextBox 6"/>
          <p:cNvSpPr txBox="1">
            <a:spLocks noChangeAspect="1"/>
          </p:cNvSpPr>
          <p:nvPr/>
        </p:nvSpPr>
        <p:spPr>
          <a:xfrm>
            <a:off x="6095999" y="942927"/>
            <a:ext cx="6019121" cy="1894566"/>
          </a:xfrm>
          <a:prstGeom prst="rect">
            <a:avLst/>
          </a:prstGeom>
          <a:noFill/>
          <a:ln w="6350">
            <a:solidFill>
              <a:schemeClr val="tx1"/>
            </a:solidFill>
          </a:ln>
        </p:spPr>
        <p:txBody>
          <a:bodyPr wrap="square" lIns="91440" tIns="45720" rIns="91440" bIns="45720" rtlCol="0" anchor="t">
            <a:noAutofit/>
          </a:bodyPr>
          <a:lstStyle/>
          <a:p>
            <a:r>
              <a:rPr lang="en-GB" sz="1100" b="1">
                <a:latin typeface="Arial"/>
                <a:cs typeface="Arial"/>
              </a:rPr>
              <a:t>Key achievements</a:t>
            </a:r>
          </a:p>
          <a:p>
            <a:pPr marL="171450" indent="-171450">
              <a:buFont typeface="Arial" panose="020B0604020202020204" pitchFamily="34" charset="0"/>
              <a:buChar char="•"/>
            </a:pPr>
            <a:r>
              <a:rPr lang="en-GB" sz="1100">
                <a:latin typeface="Arial"/>
                <a:cs typeface="Arial"/>
              </a:rPr>
              <a:t>All service groups have identified nursing sepsis leads.</a:t>
            </a:r>
          </a:p>
          <a:p>
            <a:pPr marL="171450" indent="-171450">
              <a:buFont typeface="Arial" panose="020B0604020202020204" pitchFamily="34" charset="0"/>
              <a:buChar char="•"/>
            </a:pPr>
            <a:r>
              <a:rPr lang="en-GB" sz="1100">
                <a:latin typeface="Arial"/>
                <a:cs typeface="Arial"/>
              </a:rPr>
              <a:t>Around 2000 staff have received sepsis training in 2023. </a:t>
            </a:r>
          </a:p>
          <a:p>
            <a:pPr marL="171450" indent="-171450" fontAlgn="base">
              <a:buFont typeface="Arial" panose="020B0604020202020204" pitchFamily="34" charset="0"/>
              <a:buChar char="•"/>
            </a:pPr>
            <a:r>
              <a:rPr lang="en-GB" sz="1100">
                <a:latin typeface="Arial"/>
                <a:cs typeface="Arial"/>
              </a:rPr>
              <a:t>Targeted action plans devised in collaboration with sepsis champions, many of these have focussed on placement of sepsis screening books to ensure timely screening of patients at risk of sepsis.</a:t>
            </a:r>
          </a:p>
          <a:p>
            <a:pPr marL="171450" indent="-171450" fontAlgn="base">
              <a:buFont typeface="Arial" panose="020B0604020202020204" pitchFamily="34" charset="0"/>
              <a:buChar char="•"/>
            </a:pPr>
            <a:r>
              <a:rPr lang="en-GB" sz="1100">
                <a:latin typeface="Arial"/>
                <a:cs typeface="Arial"/>
              </a:rPr>
              <a:t>World Sepsis Day Symposium and launch of Sepsis hub site.</a:t>
            </a:r>
            <a:endParaRPr lang="en-GB" sz="1100">
              <a:latin typeface="Arial" panose="020B0604020202020204" pitchFamily="34" charset="0"/>
              <a:cs typeface="Arial" panose="020B0604020202020204" pitchFamily="34" charset="0"/>
            </a:endParaRPr>
          </a:p>
          <a:p>
            <a:pPr marL="171450" indent="-171450">
              <a:buFont typeface="Arial" panose="020B0604020202020204" pitchFamily="34" charset="0"/>
              <a:buChar char="•"/>
            </a:pPr>
            <a:r>
              <a:rPr lang="en-GB" sz="1100">
                <a:latin typeface="Arial"/>
                <a:cs typeface="Arial"/>
              </a:rPr>
              <a:t>Development of a more robust sepsis alert on Signal</a:t>
            </a:r>
          </a:p>
          <a:p>
            <a:pPr marL="171450" indent="-171450">
              <a:buFont typeface="Arial" panose="020B0604020202020204" pitchFamily="34" charset="0"/>
              <a:buChar char="•"/>
            </a:pPr>
            <a:r>
              <a:rPr lang="en-GB" sz="1100">
                <a:latin typeface="Arial"/>
                <a:cs typeface="Arial"/>
              </a:rPr>
              <a:t>Development of Blood culture improvement package- video, sticker and poster.</a:t>
            </a:r>
          </a:p>
          <a:p>
            <a:pPr marL="171450" indent="-171450">
              <a:buFont typeface="Arial" panose="020B0604020202020204" pitchFamily="34" charset="0"/>
              <a:buChar char="•"/>
            </a:pPr>
            <a:r>
              <a:rPr lang="en-GB" sz="1100">
                <a:latin typeface="Arial"/>
                <a:cs typeface="Arial"/>
              </a:rPr>
              <a:t>District Nurse NEWS and Sepsis Plan- Policy</a:t>
            </a:r>
            <a:endParaRPr lang="en-GB" sz="1100">
              <a:latin typeface="Arial" panose="020B0604020202020204" pitchFamily="34" charset="0"/>
              <a:cs typeface="Arial" panose="020B0604020202020204" pitchFamily="34" charset="0"/>
            </a:endParaRPr>
          </a:p>
          <a:p>
            <a:pPr marL="171450" indent="-171450">
              <a:buFont typeface="Arial" panose="020B0604020202020204" pitchFamily="34" charset="0"/>
              <a:buChar char="•"/>
            </a:pPr>
            <a:endParaRPr lang="en-GB" sz="1100">
              <a:latin typeface="Arial" panose="020B0604020202020204" pitchFamily="34" charset="0"/>
              <a:cs typeface="Arial" panose="020B0604020202020204" pitchFamily="34" charset="0"/>
            </a:endParaRPr>
          </a:p>
        </p:txBody>
      </p:sp>
      <p:sp>
        <p:nvSpPr>
          <p:cNvPr id="8" name="TextBox 7"/>
          <p:cNvSpPr txBox="1"/>
          <p:nvPr/>
        </p:nvSpPr>
        <p:spPr>
          <a:xfrm>
            <a:off x="10242399" y="663122"/>
            <a:ext cx="1872722" cy="252000"/>
          </a:xfrm>
          <a:prstGeom prst="rect">
            <a:avLst/>
          </a:prstGeom>
          <a:noFill/>
          <a:ln>
            <a:solidFill>
              <a:schemeClr val="tx1"/>
            </a:solidFill>
          </a:ln>
        </p:spPr>
        <p:txBody>
          <a:bodyPr wrap="square" lIns="91440" tIns="45720" rIns="91440" bIns="45720" rtlCol="0" anchor="t">
            <a:noAutofit/>
          </a:bodyPr>
          <a:lstStyle/>
          <a:p>
            <a:r>
              <a:rPr lang="en-GB" sz="1000" b="1">
                <a:latin typeface="Arial"/>
                <a:cs typeface="Arial"/>
              </a:rPr>
              <a:t>Month –  February 2024</a:t>
            </a:r>
            <a:endParaRPr lang="en-GB" sz="1000">
              <a:latin typeface="Arial"/>
              <a:cs typeface="Arial"/>
            </a:endParaRPr>
          </a:p>
        </p:txBody>
      </p:sp>
      <p:sp>
        <p:nvSpPr>
          <p:cNvPr id="9" name="Footer Placeholder 8"/>
          <p:cNvSpPr>
            <a:spLocks noGrp="1"/>
          </p:cNvSpPr>
          <p:nvPr>
            <p:ph type="ftr" sz="quarter" idx="4294967295"/>
          </p:nvPr>
        </p:nvSpPr>
        <p:spPr>
          <a:xfrm>
            <a:off x="0" y="6620933"/>
            <a:ext cx="12120317" cy="237067"/>
          </a:xfrm>
        </p:spPr>
        <p:txBody>
          <a:bodyPr/>
          <a:lstStyle/>
          <a:p>
            <a:pPr algn="just" rtl="0" fontAlgn="base"/>
            <a:r>
              <a:rPr lang="en-GB" sz="1000" b="1">
                <a:solidFill>
                  <a:schemeClr val="bg1">
                    <a:lumMod val="50000"/>
                  </a:schemeClr>
                </a:solidFill>
              </a:rPr>
              <a:t>Evidence –</a:t>
            </a:r>
            <a:r>
              <a:rPr lang="en-GB" sz="950" b="1">
                <a:solidFill>
                  <a:schemeClr val="bg1">
                    <a:lumMod val="50000"/>
                  </a:schemeClr>
                </a:solidFill>
              </a:rPr>
              <a:t> </a:t>
            </a:r>
            <a:r>
              <a:rPr lang="en-GB" sz="900" b="0" i="0">
                <a:solidFill>
                  <a:srgbClr val="0D0D0D"/>
                </a:solidFill>
                <a:effectLst/>
                <a:latin typeface="Arial" panose="020B0604020202020204" pitchFamily="34" charset="0"/>
              </a:rPr>
              <a:t>NICE Guidance NG51 </a:t>
            </a:r>
            <a:r>
              <a:rPr lang="en-GB" sz="900">
                <a:solidFill>
                  <a:srgbClr val="000000"/>
                </a:solidFill>
                <a:latin typeface="Arial" panose="020B0604020202020204" pitchFamily="34" charset="0"/>
              </a:rPr>
              <a:t>/ </a:t>
            </a:r>
            <a:r>
              <a:rPr lang="en-GB" sz="900" b="0" i="0">
                <a:solidFill>
                  <a:srgbClr val="0D0D0D"/>
                </a:solidFill>
                <a:effectLst/>
                <a:latin typeface="Arial" panose="020B0604020202020204" pitchFamily="34" charset="0"/>
              </a:rPr>
              <a:t>New National Guidelines on treating Sepsis by AoMRC </a:t>
            </a:r>
            <a:endParaRPr lang="en-GB" sz="900" b="0" i="0">
              <a:solidFill>
                <a:srgbClr val="000000"/>
              </a:solidFill>
              <a:effectLst/>
              <a:latin typeface="Arial" panose="020B0604020202020204" pitchFamily="34" charset="0"/>
            </a:endParaRPr>
          </a:p>
          <a:p>
            <a:pPr algn="l"/>
            <a:endParaRPr lang="en-GB" sz="950" i="1">
              <a:solidFill>
                <a:schemeClr val="bg1">
                  <a:lumMod val="50000"/>
                </a:schemeClr>
              </a:solidFill>
            </a:endParaRPr>
          </a:p>
        </p:txBody>
      </p:sp>
      <p:graphicFrame>
        <p:nvGraphicFramePr>
          <p:cNvPr id="11" name="Table 10"/>
          <p:cNvGraphicFramePr>
            <a:graphicFrameLocks noGrp="1"/>
          </p:cNvGraphicFramePr>
          <p:nvPr>
            <p:extLst>
              <p:ext uri="{D42A27DB-BD31-4B8C-83A1-F6EECF244321}">
                <p14:modId xmlns:p14="http://schemas.microsoft.com/office/powerpoint/2010/main" val="4133980946"/>
              </p:ext>
            </p:extLst>
          </p:nvPr>
        </p:nvGraphicFramePr>
        <p:xfrm>
          <a:off x="71682" y="5799379"/>
          <a:ext cx="5953197" cy="746760"/>
        </p:xfrm>
        <a:graphic>
          <a:graphicData uri="http://schemas.openxmlformats.org/drawingml/2006/table">
            <a:tbl>
              <a:tblPr firstRow="1" bandRow="1">
                <a:tableStyleId>{5C22544A-7EE6-4342-B048-85BDC9FD1C3A}</a:tableStyleId>
              </a:tblPr>
              <a:tblGrid>
                <a:gridCol w="3435817">
                  <a:extLst>
                    <a:ext uri="{9D8B030D-6E8A-4147-A177-3AD203B41FA5}">
                      <a16:colId xmlns:a16="http://schemas.microsoft.com/office/drawing/2014/main" val="3756780484"/>
                    </a:ext>
                  </a:extLst>
                </a:gridCol>
                <a:gridCol w="1258690">
                  <a:extLst>
                    <a:ext uri="{9D8B030D-6E8A-4147-A177-3AD203B41FA5}">
                      <a16:colId xmlns:a16="http://schemas.microsoft.com/office/drawing/2014/main" val="340496374"/>
                    </a:ext>
                  </a:extLst>
                </a:gridCol>
                <a:gridCol w="1258690">
                  <a:extLst>
                    <a:ext uri="{9D8B030D-6E8A-4147-A177-3AD203B41FA5}">
                      <a16:colId xmlns:a16="http://schemas.microsoft.com/office/drawing/2014/main" val="582136262"/>
                    </a:ext>
                  </a:extLst>
                </a:gridCol>
              </a:tblGrid>
              <a:tr h="189462">
                <a:tc>
                  <a:txBody>
                    <a:bodyPr/>
                    <a:lstStyle/>
                    <a:p>
                      <a:r>
                        <a:rPr lang="en-GB" sz="1000">
                          <a:latin typeface="Arial"/>
                          <a:cs typeface="Arial"/>
                        </a:rPr>
                        <a:t>Risks</a:t>
                      </a:r>
                      <a:r>
                        <a:rPr lang="en-GB" sz="1000" baseline="0">
                          <a:latin typeface="Arial"/>
                          <a:cs typeface="Arial"/>
                        </a:rPr>
                        <a:t> to delivery</a:t>
                      </a:r>
                      <a:endParaRPr lang="en-GB" sz="1000">
                        <a:latin typeface="Arial"/>
                        <a:cs typeface="Arial"/>
                      </a:endParaRPr>
                    </a:p>
                  </a:txBody>
                  <a:tcPr/>
                </a:tc>
                <a:tc>
                  <a:txBody>
                    <a:bodyPr/>
                    <a:lstStyle/>
                    <a:p>
                      <a:r>
                        <a:rPr lang="en-GB" sz="1000">
                          <a:latin typeface="Arial"/>
                          <a:cs typeface="Arial"/>
                        </a:rPr>
                        <a:t>Owner</a:t>
                      </a:r>
                    </a:p>
                  </a:txBody>
                  <a:tcPr/>
                </a:tc>
                <a:tc>
                  <a:txBody>
                    <a:bodyPr/>
                    <a:lstStyle/>
                    <a:p>
                      <a:r>
                        <a:rPr lang="en-GB" sz="1000">
                          <a:latin typeface="Arial"/>
                          <a:cs typeface="Arial"/>
                        </a:rPr>
                        <a:t>Next Steps</a:t>
                      </a:r>
                    </a:p>
                  </a:txBody>
                  <a:tcPr/>
                </a:tc>
                <a:extLst>
                  <a:ext uri="{0D108BD9-81ED-4DB2-BD59-A6C34878D82A}">
                    <a16:rowId xmlns:a16="http://schemas.microsoft.com/office/drawing/2014/main" val="2403941587"/>
                  </a:ext>
                </a:extLst>
              </a:tr>
              <a:tr h="390766">
                <a:tc>
                  <a:txBody>
                    <a:bodyPr/>
                    <a:lstStyle/>
                    <a:p>
                      <a:pPr marL="0" marR="0" lvl="0" indent="0" algn="l" rtl="0" eaLnBrk="1" fontAlgn="auto" latinLnBrk="0" hangingPunct="1">
                        <a:lnSpc>
                          <a:spcPct val="100000"/>
                        </a:lnSpc>
                        <a:spcBef>
                          <a:spcPts val="0"/>
                        </a:spcBef>
                        <a:spcAft>
                          <a:spcPts val="0"/>
                        </a:spcAft>
                        <a:buClrTx/>
                        <a:buSzTx/>
                        <a:buFontTx/>
                        <a:buNone/>
                      </a:pPr>
                      <a:r>
                        <a:rPr lang="en-GB" sz="900" kern="1200">
                          <a:solidFill>
                            <a:schemeClr val="dk1"/>
                          </a:solidFill>
                          <a:latin typeface="Arial"/>
                          <a:ea typeface="+mn-ea"/>
                          <a:cs typeface="Arial"/>
                        </a:rPr>
                        <a:t>Lack of ownership within service groups, this is being mitigated  through group nurse and medical director and designated service group leads </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900" kern="1200">
                          <a:solidFill>
                            <a:schemeClr val="dk1"/>
                          </a:solidFill>
                          <a:latin typeface="Arial"/>
                          <a:ea typeface="+mn-ea"/>
                          <a:cs typeface="Arial"/>
                        </a:rPr>
                        <a:t>Lisa </a:t>
                      </a:r>
                      <a:r>
                        <a:rPr lang="en-GB" sz="900" kern="1200" err="1">
                          <a:solidFill>
                            <a:schemeClr val="dk1"/>
                          </a:solidFill>
                          <a:latin typeface="Arial"/>
                          <a:ea typeface="+mn-ea"/>
                          <a:cs typeface="Arial"/>
                        </a:rPr>
                        <a:t>Fabb</a:t>
                      </a:r>
                    </a:p>
                  </a:txBody>
                  <a:tcPr/>
                </a:tc>
                <a:tc>
                  <a:txBody>
                    <a:bodyPr/>
                    <a:lstStyle/>
                    <a:p>
                      <a:pPr marL="0" marR="0" lvl="0" indent="0" algn="l" rtl="0" eaLnBrk="1" fontAlgn="auto" latinLnBrk="0" hangingPunct="1">
                        <a:lnSpc>
                          <a:spcPct val="100000"/>
                        </a:lnSpc>
                        <a:spcBef>
                          <a:spcPts val="0"/>
                        </a:spcBef>
                        <a:spcAft>
                          <a:spcPts val="0"/>
                        </a:spcAft>
                        <a:buClrTx/>
                        <a:buSzTx/>
                        <a:buFontTx/>
                        <a:buNone/>
                      </a:pPr>
                      <a:r>
                        <a:rPr lang="en-GB" sz="900">
                          <a:latin typeface="Arial"/>
                          <a:cs typeface="Arial"/>
                        </a:rPr>
                        <a:t>Review of reporting structure to be agreed with SGCD.</a:t>
                      </a:r>
                      <a:endParaRPr lang="en-GB" sz="90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2085390978"/>
                  </a:ext>
                </a:extLst>
              </a:tr>
            </a:tbl>
          </a:graphicData>
        </a:graphic>
      </p:graphicFrame>
      <p:sp>
        <p:nvSpPr>
          <p:cNvPr id="10" name="Rectangle 5">
            <a:extLst>
              <a:ext uri="{FF2B5EF4-FFF2-40B4-BE49-F238E27FC236}">
                <a16:creationId xmlns:a16="http://schemas.microsoft.com/office/drawing/2014/main" id="{74EE6599-D40C-D857-0C23-86633255DD0A}"/>
              </a:ext>
            </a:extLst>
          </p:cNvPr>
          <p:cNvSpPr>
            <a:spLocks noChangeArrowheads="1"/>
          </p:cNvSpPr>
          <p:nvPr/>
        </p:nvSpPr>
        <p:spPr bwMode="auto">
          <a:xfrm>
            <a:off x="315843" y="3399964"/>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4" name="TextBox 13">
            <a:extLst>
              <a:ext uri="{FF2B5EF4-FFF2-40B4-BE49-F238E27FC236}">
                <a16:creationId xmlns:a16="http://schemas.microsoft.com/office/drawing/2014/main" id="{FB26869D-6B0D-73F7-D505-823B559B4E2A}"/>
              </a:ext>
            </a:extLst>
          </p:cNvPr>
          <p:cNvSpPr txBox="1"/>
          <p:nvPr/>
        </p:nvSpPr>
        <p:spPr>
          <a:xfrm>
            <a:off x="71682" y="3224582"/>
            <a:ext cx="5953197" cy="400110"/>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r>
              <a:rPr lang="en-GB" sz="1000" b="1">
                <a:latin typeface="Arial" panose="020B0604020202020204" pitchFamily="34" charset="0"/>
                <a:cs typeface="Arial" panose="020B0604020202020204" pitchFamily="34" charset="0"/>
              </a:rPr>
              <a:t>Key Outcome Measure/s</a:t>
            </a:r>
            <a:endParaRPr lang="en-GB" sz="1000">
              <a:latin typeface="Arial" panose="020B0604020202020204" pitchFamily="34" charset="0"/>
              <a:cs typeface="Arial" panose="020B0604020202020204" pitchFamily="34" charset="0"/>
            </a:endParaRPr>
          </a:p>
          <a:p>
            <a:pPr marL="171450" indent="-171450">
              <a:buFont typeface="Arial" panose="020B0604020202020204" pitchFamily="34" charset="0"/>
              <a:buChar char="•"/>
            </a:pPr>
            <a:r>
              <a:rPr lang="en-GB" sz="1000">
                <a:latin typeface="Arial" panose="020B0604020202020204" pitchFamily="34" charset="0"/>
                <a:cs typeface="Arial" panose="020B0604020202020204" pitchFamily="34" charset="0"/>
              </a:rPr>
              <a:t>% of patients appropriately screened for Sepsis </a:t>
            </a:r>
          </a:p>
        </p:txBody>
      </p:sp>
      <p:sp>
        <p:nvSpPr>
          <p:cNvPr id="16" name="TextBox 15">
            <a:extLst>
              <a:ext uri="{FF2B5EF4-FFF2-40B4-BE49-F238E27FC236}">
                <a16:creationId xmlns:a16="http://schemas.microsoft.com/office/drawing/2014/main" id="{6F243FB6-4E96-044D-F137-4141EBBBCAEF}"/>
              </a:ext>
            </a:extLst>
          </p:cNvPr>
          <p:cNvSpPr txBox="1"/>
          <p:nvPr/>
        </p:nvSpPr>
        <p:spPr>
          <a:xfrm>
            <a:off x="6093401" y="2914715"/>
            <a:ext cx="6021719" cy="1615827"/>
          </a:xfrm>
          <a:prstGeom prst="rect">
            <a:avLst/>
          </a:prstGeom>
        </p:spPr>
        <p:style>
          <a:lnRef idx="2">
            <a:schemeClr val="dk1"/>
          </a:lnRef>
          <a:fillRef idx="1">
            <a:schemeClr val="lt1"/>
          </a:fillRef>
          <a:effectRef idx="0">
            <a:schemeClr val="dk1"/>
          </a:effectRef>
          <a:fontRef idx="minor">
            <a:schemeClr val="dk1"/>
          </a:fontRef>
        </p:style>
        <p:txBody>
          <a:bodyPr wrap="square" lIns="91440" tIns="45720" rIns="91440" bIns="45720" rtlCol="0" anchor="t">
            <a:spAutoFit/>
          </a:bodyPr>
          <a:lstStyle/>
          <a:p>
            <a:pPr fontAlgn="base"/>
            <a:r>
              <a:rPr lang="en-GB" sz="1100" b="1">
                <a:latin typeface="Arial"/>
                <a:cs typeface="Arial"/>
              </a:rPr>
              <a:t>Progress in the last month</a:t>
            </a:r>
          </a:p>
          <a:p>
            <a:pPr marL="171450" indent="-171450" fontAlgn="base">
              <a:buFont typeface="Arial" panose="020B0604020202020204" pitchFamily="34" charset="0"/>
              <a:buChar char="•"/>
            </a:pPr>
            <a:r>
              <a:rPr lang="en-GB" sz="1100">
                <a:latin typeface="Arial"/>
                <a:cs typeface="Arial"/>
              </a:rPr>
              <a:t>District Nurse NEWS and Sepsis Plan, which will become policy after trial.</a:t>
            </a:r>
          </a:p>
          <a:p>
            <a:pPr marL="171450" indent="-171450">
              <a:buFont typeface="Arial" panose="020B0604020202020204" pitchFamily="34" charset="0"/>
              <a:buChar char="•"/>
            </a:pPr>
            <a:r>
              <a:rPr lang="en-GB" sz="1100">
                <a:latin typeface="Arial"/>
                <a:cs typeface="Arial"/>
              </a:rPr>
              <a:t>Development of a more robust sepsis alert on Signal</a:t>
            </a:r>
            <a:endParaRPr lang="en-GB"/>
          </a:p>
          <a:p>
            <a:pPr marL="171450" indent="-171450">
              <a:buFont typeface="Arial" panose="020B0604020202020204" pitchFamily="34" charset="0"/>
              <a:buChar char="•"/>
            </a:pPr>
            <a:r>
              <a:rPr lang="en-GB" sz="1100">
                <a:latin typeface="Arial"/>
                <a:cs typeface="Arial"/>
              </a:rPr>
              <a:t>Development of action plan around blood cultures to improve antibiotic stewardship.</a:t>
            </a:r>
          </a:p>
          <a:p>
            <a:pPr marL="171450" indent="-171450">
              <a:buFont typeface="Arial" panose="020B0604020202020204" pitchFamily="34" charset="0"/>
              <a:buChar char="•"/>
            </a:pPr>
            <a:r>
              <a:rPr lang="en-GB" sz="1100">
                <a:latin typeface="Arial"/>
                <a:cs typeface="Arial"/>
              </a:rPr>
              <a:t>Working with Morriston SG to review themes on sepsis admissions to ITU.</a:t>
            </a:r>
          </a:p>
          <a:p>
            <a:pPr marL="171450" indent="-171450" fontAlgn="base">
              <a:buFont typeface="Arial" panose="020B0604020202020204" pitchFamily="34" charset="0"/>
              <a:buChar char="•"/>
            </a:pPr>
            <a:r>
              <a:rPr lang="en-GB" sz="1100">
                <a:latin typeface="Arial"/>
                <a:cs typeface="Arial"/>
              </a:rPr>
              <a:t>Awareness campaign including drop-in training sessions, ward-based training sessions and use of sepsis notice board displays are being used across the HB. </a:t>
            </a:r>
            <a:endParaRPr lang="en-GB" sz="1100">
              <a:latin typeface="Arial" panose="020B0604020202020204" pitchFamily="34" charset="0"/>
              <a:cs typeface="Arial" panose="020B0604020202020204" pitchFamily="34" charset="0"/>
            </a:endParaRPr>
          </a:p>
          <a:p>
            <a:pPr marL="171450" indent="-171450">
              <a:buFont typeface="Arial" panose="020B0604020202020204" pitchFamily="34" charset="0"/>
              <a:buChar char="•"/>
            </a:pPr>
            <a:r>
              <a:rPr lang="en-GB" sz="1100">
                <a:latin typeface="Arial"/>
                <a:cs typeface="Arial"/>
              </a:rPr>
              <a:t>Review of audit data, due to ward changes and movement we have updated our audit results in collaboration with SGs</a:t>
            </a:r>
          </a:p>
        </p:txBody>
      </p:sp>
      <p:graphicFrame>
        <p:nvGraphicFramePr>
          <p:cNvPr id="13" name="Table 12">
            <a:extLst>
              <a:ext uri="{FF2B5EF4-FFF2-40B4-BE49-F238E27FC236}">
                <a16:creationId xmlns:a16="http://schemas.microsoft.com/office/drawing/2014/main" id="{C282FE53-9B4B-89FA-638F-F12AA8754C6E}"/>
              </a:ext>
            </a:extLst>
          </p:cNvPr>
          <p:cNvGraphicFramePr>
            <a:graphicFrameLocks noGrp="1"/>
          </p:cNvGraphicFramePr>
          <p:nvPr>
            <p:extLst>
              <p:ext uri="{D42A27DB-BD31-4B8C-83A1-F6EECF244321}">
                <p14:modId xmlns:p14="http://schemas.microsoft.com/office/powerpoint/2010/main" val="2801501931"/>
              </p:ext>
            </p:extLst>
          </p:nvPr>
        </p:nvGraphicFramePr>
        <p:xfrm>
          <a:off x="6095999" y="4707193"/>
          <a:ext cx="5967179" cy="1130519"/>
        </p:xfrm>
        <a:graphic>
          <a:graphicData uri="http://schemas.openxmlformats.org/drawingml/2006/table">
            <a:tbl>
              <a:tblPr firstRow="1" firstCol="1" bandRow="1">
                <a:tableStyleId>{5C22544A-7EE6-4342-B048-85BDC9FD1C3A}</a:tableStyleId>
              </a:tblPr>
              <a:tblGrid>
                <a:gridCol w="2831352">
                  <a:extLst>
                    <a:ext uri="{9D8B030D-6E8A-4147-A177-3AD203B41FA5}">
                      <a16:colId xmlns:a16="http://schemas.microsoft.com/office/drawing/2014/main" val="987840922"/>
                    </a:ext>
                  </a:extLst>
                </a:gridCol>
                <a:gridCol w="1958288">
                  <a:extLst>
                    <a:ext uri="{9D8B030D-6E8A-4147-A177-3AD203B41FA5}">
                      <a16:colId xmlns:a16="http://schemas.microsoft.com/office/drawing/2014/main" val="2300046286"/>
                    </a:ext>
                  </a:extLst>
                </a:gridCol>
                <a:gridCol w="1177539">
                  <a:extLst>
                    <a:ext uri="{9D8B030D-6E8A-4147-A177-3AD203B41FA5}">
                      <a16:colId xmlns:a16="http://schemas.microsoft.com/office/drawing/2014/main" val="3768222819"/>
                    </a:ext>
                  </a:extLst>
                </a:gridCol>
              </a:tblGrid>
              <a:tr h="249595">
                <a:tc>
                  <a:txBody>
                    <a:bodyPr/>
                    <a:lstStyle/>
                    <a:p>
                      <a:pPr fontAlgn="base">
                        <a:lnSpc>
                          <a:spcPct val="107000"/>
                        </a:lnSpc>
                        <a:spcAft>
                          <a:spcPts val="800"/>
                        </a:spcAft>
                      </a:pPr>
                      <a:r>
                        <a:rPr lang="en-GB" sz="1000" b="1">
                          <a:solidFill>
                            <a:srgbClr val="FFFFFF"/>
                          </a:solidFill>
                          <a:effectLst/>
                          <a:latin typeface="Arial"/>
                          <a:ea typeface="Times New Roman" panose="02020603050405020304" pitchFamily="18" charset="0"/>
                          <a:cs typeface="Times New Roman"/>
                        </a:rPr>
                        <a:t>Actions for the next month</a:t>
                      </a:r>
                      <a:endParaRPr lang="en-GB" sz="1100">
                        <a:effectLst/>
                        <a:latin typeface="Arial"/>
                        <a:ea typeface="Calibri" panose="020F0502020204030204" pitchFamily="34" charset="0"/>
                        <a:cs typeface="Times New Roman"/>
                      </a:endParaRPr>
                    </a:p>
                  </a:txBody>
                  <a:tcPr marL="9525" marR="9525" marT="9525" marB="9525">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5B9BD5"/>
                    </a:solidFill>
                  </a:tcPr>
                </a:tc>
                <a:tc>
                  <a:txBody>
                    <a:bodyPr/>
                    <a:lstStyle/>
                    <a:p>
                      <a:pPr fontAlgn="base">
                        <a:lnSpc>
                          <a:spcPct val="107000"/>
                        </a:lnSpc>
                        <a:spcAft>
                          <a:spcPts val="800"/>
                        </a:spcAft>
                      </a:pPr>
                      <a:r>
                        <a:rPr lang="en-GB" sz="1000" b="1">
                          <a:solidFill>
                            <a:srgbClr val="FFFFFF"/>
                          </a:solidFill>
                          <a:effectLst/>
                          <a:latin typeface="Arial"/>
                          <a:ea typeface="Times New Roman" panose="02020603050405020304" pitchFamily="18" charset="0"/>
                          <a:cs typeface="Times New Roman"/>
                        </a:rPr>
                        <a:t>Responsible Owner</a:t>
                      </a:r>
                      <a:endParaRPr lang="en-GB" sz="1100">
                        <a:effectLst/>
                        <a:latin typeface="Arial"/>
                        <a:ea typeface="Calibri" panose="020F0502020204030204" pitchFamily="34" charset="0"/>
                        <a:cs typeface="Times New Roman"/>
                      </a:endParaRPr>
                    </a:p>
                  </a:txBody>
                  <a:tcPr marL="9525" marR="9525" marT="9525" marB="9525">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5B9BD5"/>
                    </a:solidFill>
                  </a:tcPr>
                </a:tc>
                <a:tc>
                  <a:txBody>
                    <a:bodyPr/>
                    <a:lstStyle/>
                    <a:p>
                      <a:pPr fontAlgn="base">
                        <a:lnSpc>
                          <a:spcPct val="107000"/>
                        </a:lnSpc>
                        <a:spcAft>
                          <a:spcPts val="800"/>
                        </a:spcAft>
                      </a:pPr>
                      <a:r>
                        <a:rPr lang="en-GB" sz="1000" b="1">
                          <a:solidFill>
                            <a:srgbClr val="FFFFFF"/>
                          </a:solidFill>
                          <a:effectLst/>
                          <a:latin typeface="Arial"/>
                          <a:ea typeface="Times New Roman" panose="02020603050405020304" pitchFamily="18" charset="0"/>
                          <a:cs typeface="Times New Roman"/>
                        </a:rPr>
                        <a:t>Due Date</a:t>
                      </a:r>
                      <a:endParaRPr lang="en-GB" sz="1100">
                        <a:effectLst/>
                        <a:latin typeface="Arial"/>
                        <a:ea typeface="Calibri" panose="020F0502020204030204" pitchFamily="34" charset="0"/>
                        <a:cs typeface="Times New Roman"/>
                      </a:endParaRPr>
                    </a:p>
                  </a:txBody>
                  <a:tcPr marL="9525" marR="9525" marT="9525" marB="9525">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5B9BD5"/>
                    </a:solidFill>
                  </a:tcPr>
                </a:tc>
                <a:extLst>
                  <a:ext uri="{0D108BD9-81ED-4DB2-BD59-A6C34878D82A}">
                    <a16:rowId xmlns:a16="http://schemas.microsoft.com/office/drawing/2014/main" val="877382580"/>
                  </a:ext>
                </a:extLst>
              </a:tr>
              <a:tr h="220231">
                <a:tc>
                  <a:txBody>
                    <a:bodyPr/>
                    <a:lstStyle/>
                    <a:p>
                      <a:pPr fontAlgn="base">
                        <a:lnSpc>
                          <a:spcPct val="107000"/>
                        </a:lnSpc>
                        <a:spcAft>
                          <a:spcPts val="800"/>
                        </a:spcAft>
                      </a:pPr>
                      <a:r>
                        <a:rPr lang="en-GB" sz="900">
                          <a:solidFill>
                            <a:srgbClr val="000000"/>
                          </a:solidFill>
                          <a:effectLst/>
                          <a:latin typeface="Arial"/>
                          <a:ea typeface="Times New Roman" panose="02020603050405020304" pitchFamily="18" charset="0"/>
                          <a:cs typeface="Times New Roman"/>
                        </a:rPr>
                        <a:t>1st Dose antibiotic audit</a:t>
                      </a:r>
                      <a:endParaRPr lang="en-GB" sz="1100">
                        <a:effectLst/>
                        <a:latin typeface="Arial"/>
                        <a:ea typeface="Calibri" panose="020F0502020204030204" pitchFamily="34" charset="0"/>
                        <a:cs typeface="Times New Roman"/>
                      </a:endParaRPr>
                    </a:p>
                  </a:txBody>
                  <a:tcPr marL="9525" marR="9525" marT="9525" marB="9525">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DD6EE"/>
                    </a:solidFill>
                  </a:tcPr>
                </a:tc>
                <a:tc>
                  <a:txBody>
                    <a:bodyPr/>
                    <a:lstStyle/>
                    <a:p>
                      <a:pPr fontAlgn="base">
                        <a:lnSpc>
                          <a:spcPct val="107000"/>
                        </a:lnSpc>
                        <a:spcAft>
                          <a:spcPts val="800"/>
                        </a:spcAft>
                      </a:pPr>
                      <a:r>
                        <a:rPr lang="en-GB" sz="900">
                          <a:solidFill>
                            <a:srgbClr val="000000"/>
                          </a:solidFill>
                          <a:effectLst/>
                          <a:latin typeface="Arial"/>
                          <a:ea typeface="Times New Roman" panose="02020603050405020304" pitchFamily="18" charset="0"/>
                          <a:cs typeface="Times New Roman"/>
                        </a:rPr>
                        <a:t>Dr R </a:t>
                      </a:r>
                      <a:r>
                        <a:rPr lang="en-GB" sz="900" err="1">
                          <a:solidFill>
                            <a:srgbClr val="000000"/>
                          </a:solidFill>
                          <a:effectLst/>
                          <a:latin typeface="Arial"/>
                          <a:ea typeface="Times New Roman" panose="02020603050405020304" pitchFamily="18" charset="0"/>
                          <a:cs typeface="Times New Roman"/>
                        </a:rPr>
                        <a:t>Mothukuri</a:t>
                      </a:r>
                      <a:endParaRPr lang="en-GB" sz="1100" err="1">
                        <a:effectLst/>
                        <a:latin typeface="Arial"/>
                        <a:ea typeface="Calibri" panose="020F0502020204030204" pitchFamily="34" charset="0"/>
                        <a:cs typeface="Times New Roman"/>
                      </a:endParaRPr>
                    </a:p>
                  </a:txBody>
                  <a:tcPr marL="9525" marR="9525" marT="9525" marB="9525">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DD6EE"/>
                    </a:solidFill>
                  </a:tcPr>
                </a:tc>
                <a:tc>
                  <a:txBody>
                    <a:bodyPr/>
                    <a:lstStyle/>
                    <a:p>
                      <a:pPr fontAlgn="base">
                        <a:lnSpc>
                          <a:spcPct val="107000"/>
                        </a:lnSpc>
                        <a:spcAft>
                          <a:spcPts val="800"/>
                        </a:spcAft>
                      </a:pPr>
                      <a:r>
                        <a:rPr lang="en-GB" sz="900">
                          <a:solidFill>
                            <a:srgbClr val="000000"/>
                          </a:solidFill>
                          <a:effectLst/>
                          <a:latin typeface="Arial"/>
                          <a:ea typeface="Times New Roman" panose="02020603050405020304" pitchFamily="18" charset="0"/>
                          <a:cs typeface="Times New Roman"/>
                        </a:rPr>
                        <a:t>March 24</a:t>
                      </a:r>
                      <a:endParaRPr lang="en-GB" sz="1100">
                        <a:effectLst/>
                        <a:latin typeface="Arial"/>
                        <a:ea typeface="Calibri" panose="020F0502020204030204" pitchFamily="34" charset="0"/>
                        <a:cs typeface="Times New Roman"/>
                      </a:endParaRPr>
                    </a:p>
                  </a:txBody>
                  <a:tcPr marL="9525" marR="9525" marT="9525" marB="9525">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DD6EE"/>
                    </a:solidFill>
                  </a:tcPr>
                </a:tc>
                <a:extLst>
                  <a:ext uri="{0D108BD9-81ED-4DB2-BD59-A6C34878D82A}">
                    <a16:rowId xmlns:a16="http://schemas.microsoft.com/office/drawing/2014/main" val="3817977985"/>
                  </a:ext>
                </a:extLst>
              </a:tr>
              <a:tr h="220231">
                <a:tc>
                  <a:txBody>
                    <a:bodyPr/>
                    <a:lstStyle/>
                    <a:p>
                      <a:pPr fontAlgn="base">
                        <a:lnSpc>
                          <a:spcPct val="107000"/>
                        </a:lnSpc>
                        <a:spcAft>
                          <a:spcPts val="800"/>
                        </a:spcAft>
                      </a:pPr>
                      <a:r>
                        <a:rPr lang="en-GB" sz="900">
                          <a:solidFill>
                            <a:srgbClr val="000000"/>
                          </a:solidFill>
                          <a:effectLst/>
                          <a:latin typeface="Arial"/>
                          <a:ea typeface="Times New Roman" panose="02020603050405020304" pitchFamily="18" charset="0"/>
                          <a:cs typeface="Times New Roman"/>
                        </a:rPr>
                        <a:t>Roll out Blood Culture Improvement</a:t>
                      </a:r>
                      <a:endParaRPr lang="en-GB" sz="1100">
                        <a:effectLst/>
                        <a:latin typeface="Arial"/>
                        <a:ea typeface="Calibri" panose="020F0502020204030204" pitchFamily="34" charset="0"/>
                        <a:cs typeface="Times New Roman"/>
                      </a:endParaRPr>
                    </a:p>
                  </a:txBody>
                  <a:tcPr marL="9525" marR="9525" marT="9525" marB="9525">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AEFF7"/>
                    </a:solidFill>
                  </a:tcPr>
                </a:tc>
                <a:tc>
                  <a:txBody>
                    <a:bodyPr/>
                    <a:lstStyle/>
                    <a:p>
                      <a:pPr fontAlgn="base">
                        <a:lnSpc>
                          <a:spcPct val="107000"/>
                        </a:lnSpc>
                        <a:spcAft>
                          <a:spcPts val="800"/>
                        </a:spcAft>
                      </a:pPr>
                      <a:r>
                        <a:rPr lang="en-GB" sz="900">
                          <a:solidFill>
                            <a:srgbClr val="000000"/>
                          </a:solidFill>
                          <a:effectLst/>
                          <a:latin typeface="Arial"/>
                          <a:ea typeface="Times New Roman" panose="02020603050405020304" pitchFamily="18" charset="0"/>
                          <a:cs typeface="Times New Roman"/>
                        </a:rPr>
                        <a:t>Lisa </a:t>
                      </a:r>
                      <a:r>
                        <a:rPr lang="en-GB" sz="900" err="1">
                          <a:solidFill>
                            <a:srgbClr val="000000"/>
                          </a:solidFill>
                          <a:effectLst/>
                          <a:latin typeface="Arial"/>
                          <a:ea typeface="Times New Roman" panose="02020603050405020304" pitchFamily="18" charset="0"/>
                          <a:cs typeface="Times New Roman"/>
                        </a:rPr>
                        <a:t>Fabb</a:t>
                      </a:r>
                      <a:r>
                        <a:rPr lang="en-GB" sz="900">
                          <a:solidFill>
                            <a:srgbClr val="000000"/>
                          </a:solidFill>
                          <a:effectLst/>
                          <a:latin typeface="Arial"/>
                          <a:ea typeface="Times New Roman" panose="02020603050405020304" pitchFamily="18" charset="0"/>
                          <a:cs typeface="Times New Roman"/>
                        </a:rPr>
                        <a:t>/ Louise Wooster</a:t>
                      </a:r>
                      <a:endParaRPr lang="en-GB" sz="1100">
                        <a:effectLst/>
                        <a:latin typeface="Arial"/>
                        <a:ea typeface="Calibri" panose="020F0502020204030204" pitchFamily="34" charset="0"/>
                        <a:cs typeface="Times New Roman"/>
                      </a:endParaRPr>
                    </a:p>
                  </a:txBody>
                  <a:tcPr marL="9525" marR="9525" marT="9525" marB="9525">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AEFF7"/>
                    </a:solidFill>
                  </a:tcPr>
                </a:tc>
                <a:tc>
                  <a:txBody>
                    <a:bodyPr/>
                    <a:lstStyle/>
                    <a:p>
                      <a:pPr fontAlgn="base">
                        <a:lnSpc>
                          <a:spcPct val="107000"/>
                        </a:lnSpc>
                        <a:spcAft>
                          <a:spcPts val="800"/>
                        </a:spcAft>
                      </a:pPr>
                      <a:r>
                        <a:rPr lang="en-GB" sz="900">
                          <a:solidFill>
                            <a:srgbClr val="000000"/>
                          </a:solidFill>
                          <a:effectLst/>
                          <a:latin typeface="Arial"/>
                          <a:ea typeface="Times New Roman" panose="02020603050405020304" pitchFamily="18" charset="0"/>
                          <a:cs typeface="Times New Roman"/>
                        </a:rPr>
                        <a:t>March 24</a:t>
                      </a:r>
                      <a:endParaRPr lang="en-GB" sz="1100">
                        <a:effectLst/>
                        <a:latin typeface="Arial"/>
                        <a:ea typeface="Calibri" panose="020F0502020204030204" pitchFamily="34" charset="0"/>
                        <a:cs typeface="Times New Roman"/>
                      </a:endParaRPr>
                    </a:p>
                  </a:txBody>
                  <a:tcPr marL="9525" marR="9525" marT="9525" marB="9525">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AEFF7"/>
                    </a:solidFill>
                  </a:tcPr>
                </a:tc>
                <a:extLst>
                  <a:ext uri="{0D108BD9-81ED-4DB2-BD59-A6C34878D82A}">
                    <a16:rowId xmlns:a16="http://schemas.microsoft.com/office/drawing/2014/main" val="475548180"/>
                  </a:ext>
                </a:extLst>
              </a:tr>
              <a:tr h="220231">
                <a:tc>
                  <a:txBody>
                    <a:bodyPr/>
                    <a:lstStyle/>
                    <a:p>
                      <a:pPr fontAlgn="base">
                        <a:lnSpc>
                          <a:spcPct val="107000"/>
                        </a:lnSpc>
                        <a:spcAft>
                          <a:spcPts val="800"/>
                        </a:spcAft>
                      </a:pPr>
                      <a:r>
                        <a:rPr lang="en-GB" sz="900">
                          <a:solidFill>
                            <a:srgbClr val="000000"/>
                          </a:solidFill>
                          <a:effectLst/>
                          <a:latin typeface="Arial"/>
                          <a:ea typeface="Times New Roman" panose="02020603050405020304" pitchFamily="18" charset="0"/>
                          <a:cs typeface="Times New Roman"/>
                        </a:rPr>
                        <a:t>Signal Sepsis screening</a:t>
                      </a:r>
                      <a:endParaRPr lang="en-GB" sz="1100">
                        <a:effectLst/>
                        <a:latin typeface="Arial"/>
                        <a:ea typeface="Calibri" panose="020F0502020204030204" pitchFamily="34" charset="0"/>
                        <a:cs typeface="Times New Roman"/>
                      </a:endParaRPr>
                    </a:p>
                  </a:txBody>
                  <a:tcPr marL="9525" marR="9525" marT="9525" marB="9525">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DD6EE"/>
                    </a:solidFill>
                  </a:tcPr>
                </a:tc>
                <a:tc>
                  <a:txBody>
                    <a:bodyPr/>
                    <a:lstStyle/>
                    <a:p>
                      <a:pPr fontAlgn="base">
                        <a:lnSpc>
                          <a:spcPct val="107000"/>
                        </a:lnSpc>
                        <a:spcAft>
                          <a:spcPts val="800"/>
                        </a:spcAft>
                      </a:pPr>
                      <a:r>
                        <a:rPr lang="en-GB" sz="900">
                          <a:solidFill>
                            <a:srgbClr val="000000"/>
                          </a:solidFill>
                          <a:effectLst/>
                          <a:latin typeface="Arial"/>
                          <a:ea typeface="Times New Roman" panose="02020603050405020304" pitchFamily="18" charset="0"/>
                          <a:cs typeface="Times New Roman"/>
                        </a:rPr>
                        <a:t>Lisa </a:t>
                      </a:r>
                      <a:r>
                        <a:rPr lang="en-GB" sz="900" err="1">
                          <a:solidFill>
                            <a:srgbClr val="000000"/>
                          </a:solidFill>
                          <a:effectLst/>
                          <a:latin typeface="Arial"/>
                          <a:ea typeface="Times New Roman" panose="02020603050405020304" pitchFamily="18" charset="0"/>
                          <a:cs typeface="Times New Roman"/>
                        </a:rPr>
                        <a:t>Fabb</a:t>
                      </a:r>
                      <a:r>
                        <a:rPr lang="en-GB" sz="900">
                          <a:solidFill>
                            <a:srgbClr val="000000"/>
                          </a:solidFill>
                          <a:effectLst/>
                          <a:latin typeface="Arial"/>
                          <a:ea typeface="Times New Roman" panose="02020603050405020304" pitchFamily="18" charset="0"/>
                          <a:cs typeface="Times New Roman"/>
                        </a:rPr>
                        <a:t> </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DD6EE"/>
                    </a:solidFill>
                  </a:tcPr>
                </a:tc>
                <a:tc>
                  <a:txBody>
                    <a:bodyPr/>
                    <a:lstStyle/>
                    <a:p>
                      <a:pPr fontAlgn="base">
                        <a:lnSpc>
                          <a:spcPct val="107000"/>
                        </a:lnSpc>
                        <a:spcAft>
                          <a:spcPts val="800"/>
                        </a:spcAft>
                      </a:pPr>
                      <a:r>
                        <a:rPr lang="en-GB" sz="900">
                          <a:solidFill>
                            <a:srgbClr val="000000"/>
                          </a:solidFill>
                          <a:effectLst/>
                          <a:latin typeface="Arial"/>
                          <a:ea typeface="Times New Roman" panose="02020603050405020304" pitchFamily="18" charset="0"/>
                          <a:cs typeface="Times New Roman"/>
                        </a:rPr>
                        <a:t>April 24</a:t>
                      </a:r>
                      <a:endParaRPr lang="en-GB" sz="1100">
                        <a:effectLst/>
                        <a:latin typeface="Arial"/>
                        <a:ea typeface="Calibri" panose="020F0502020204030204" pitchFamily="34" charset="0"/>
                        <a:cs typeface="Times New Roman"/>
                      </a:endParaRPr>
                    </a:p>
                  </a:txBody>
                  <a:tcPr marL="9525" marR="9525" marT="9525" marB="9525">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DD6EE"/>
                    </a:solidFill>
                  </a:tcPr>
                </a:tc>
                <a:extLst>
                  <a:ext uri="{0D108BD9-81ED-4DB2-BD59-A6C34878D82A}">
                    <a16:rowId xmlns:a16="http://schemas.microsoft.com/office/drawing/2014/main" val="3516448178"/>
                  </a:ext>
                </a:extLst>
              </a:tr>
              <a:tr h="220231">
                <a:tc>
                  <a:txBody>
                    <a:bodyPr/>
                    <a:lstStyle/>
                    <a:p>
                      <a:pPr fontAlgn="base">
                        <a:lnSpc>
                          <a:spcPct val="107000"/>
                        </a:lnSpc>
                        <a:spcAft>
                          <a:spcPts val="800"/>
                        </a:spcAft>
                      </a:pPr>
                      <a:r>
                        <a:rPr lang="en-GB" sz="900" err="1">
                          <a:solidFill>
                            <a:srgbClr val="000000"/>
                          </a:solidFill>
                          <a:effectLst/>
                          <a:latin typeface="Arial"/>
                          <a:ea typeface="Times New Roman" panose="02020603050405020304" pitchFamily="18" charset="0"/>
                          <a:cs typeface="Times New Roman"/>
                        </a:rPr>
                        <a:t>ITU</a:t>
                      </a:r>
                      <a:r>
                        <a:rPr lang="en-GB" sz="900">
                          <a:solidFill>
                            <a:srgbClr val="000000"/>
                          </a:solidFill>
                          <a:effectLst/>
                          <a:latin typeface="Arial"/>
                          <a:ea typeface="Times New Roman" panose="02020603050405020304" pitchFamily="18" charset="0"/>
                          <a:cs typeface="Times New Roman"/>
                        </a:rPr>
                        <a:t> Case review</a:t>
                      </a:r>
                      <a:endParaRPr lang="en-GB" sz="1100">
                        <a:effectLst/>
                        <a:latin typeface="Arial"/>
                        <a:ea typeface="Calibri" panose="020F0502020204030204" pitchFamily="34" charset="0"/>
                        <a:cs typeface="Times New Roman"/>
                      </a:endParaRPr>
                    </a:p>
                  </a:txBody>
                  <a:tcPr marL="9525" marR="9525" marT="9525" marB="9525">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AEFF7"/>
                    </a:solidFill>
                  </a:tcPr>
                </a:tc>
                <a:tc>
                  <a:txBody>
                    <a:bodyPr/>
                    <a:lstStyle/>
                    <a:p>
                      <a:pPr fontAlgn="base">
                        <a:lnSpc>
                          <a:spcPct val="107000"/>
                        </a:lnSpc>
                        <a:spcAft>
                          <a:spcPts val="800"/>
                        </a:spcAft>
                      </a:pPr>
                      <a:r>
                        <a:rPr lang="en-GB" sz="900">
                          <a:solidFill>
                            <a:srgbClr val="000000"/>
                          </a:solidFill>
                          <a:effectLst/>
                          <a:latin typeface="Arial"/>
                          <a:ea typeface="Times New Roman" panose="02020603050405020304" pitchFamily="18" charset="0"/>
                          <a:cs typeface="Times New Roman"/>
                        </a:rPr>
                        <a:t>Lisa </a:t>
                      </a:r>
                      <a:r>
                        <a:rPr lang="en-GB" sz="900" err="1">
                          <a:solidFill>
                            <a:srgbClr val="000000"/>
                          </a:solidFill>
                          <a:effectLst/>
                          <a:latin typeface="Arial"/>
                          <a:ea typeface="Times New Roman" panose="02020603050405020304" pitchFamily="18" charset="0"/>
                          <a:cs typeface="Times New Roman"/>
                        </a:rPr>
                        <a:t>Fabb</a:t>
                      </a:r>
                      <a:r>
                        <a:rPr lang="en-GB" sz="900">
                          <a:solidFill>
                            <a:srgbClr val="000000"/>
                          </a:solidFill>
                          <a:effectLst/>
                          <a:latin typeface="Arial"/>
                          <a:ea typeface="Times New Roman" panose="02020603050405020304" pitchFamily="18" charset="0"/>
                          <a:cs typeface="Times New Roman"/>
                        </a:rPr>
                        <a:t>/ Morriston SG team</a:t>
                      </a:r>
                      <a:endParaRPr lang="en-GB" sz="1100">
                        <a:effectLst/>
                        <a:latin typeface="Arial"/>
                        <a:ea typeface="Calibri" panose="020F0502020204030204" pitchFamily="34" charset="0"/>
                        <a:cs typeface="Times New Roman"/>
                      </a:endParaRPr>
                    </a:p>
                  </a:txBody>
                  <a:tcPr marL="9525" marR="9525" marT="9525" marB="9525">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AEFF7"/>
                    </a:solidFill>
                  </a:tcPr>
                </a:tc>
                <a:tc>
                  <a:txBody>
                    <a:bodyPr/>
                    <a:lstStyle/>
                    <a:p>
                      <a:pPr fontAlgn="base">
                        <a:lnSpc>
                          <a:spcPct val="107000"/>
                        </a:lnSpc>
                        <a:spcAft>
                          <a:spcPts val="800"/>
                        </a:spcAft>
                      </a:pPr>
                      <a:r>
                        <a:rPr lang="en-GB" sz="900">
                          <a:solidFill>
                            <a:srgbClr val="000000"/>
                          </a:solidFill>
                          <a:effectLst/>
                          <a:latin typeface="Arial"/>
                          <a:ea typeface="Times New Roman" panose="02020603050405020304" pitchFamily="18" charset="0"/>
                          <a:cs typeface="Times New Roman"/>
                        </a:rPr>
                        <a:t>March 24</a:t>
                      </a:r>
                      <a:endParaRPr lang="en-GB" sz="1100">
                        <a:effectLst/>
                        <a:latin typeface="Arial"/>
                        <a:ea typeface="Calibri" panose="020F0502020204030204" pitchFamily="34" charset="0"/>
                        <a:cs typeface="Times New Roman"/>
                      </a:endParaRPr>
                    </a:p>
                  </a:txBody>
                  <a:tcPr marL="9525" marR="9525" marT="9525" marB="9525">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AEFF7"/>
                    </a:solidFill>
                  </a:tcPr>
                </a:tc>
                <a:extLst>
                  <a:ext uri="{0D108BD9-81ED-4DB2-BD59-A6C34878D82A}">
                    <a16:rowId xmlns:a16="http://schemas.microsoft.com/office/drawing/2014/main" val="3643432656"/>
                  </a:ext>
                </a:extLst>
              </a:tr>
            </a:tbl>
          </a:graphicData>
        </a:graphic>
      </p:graphicFrame>
      <p:pic>
        <p:nvPicPr>
          <p:cNvPr id="4" name="Picture 3">
            <a:extLst>
              <a:ext uri="{FF2B5EF4-FFF2-40B4-BE49-F238E27FC236}">
                <a16:creationId xmlns:a16="http://schemas.microsoft.com/office/drawing/2014/main" id="{A97082BE-2386-3098-1706-C893C7A1FC80}"/>
              </a:ext>
            </a:extLst>
          </p:cNvPr>
          <p:cNvPicPr>
            <a:picLocks noChangeAspect="1"/>
          </p:cNvPicPr>
          <p:nvPr/>
        </p:nvPicPr>
        <p:blipFill>
          <a:blip r:embed="rId3"/>
          <a:stretch>
            <a:fillRect/>
          </a:stretch>
        </p:blipFill>
        <p:spPr>
          <a:xfrm>
            <a:off x="71682" y="3686636"/>
            <a:ext cx="5953197" cy="2041349"/>
          </a:xfrm>
          <a:prstGeom prst="rect">
            <a:avLst/>
          </a:prstGeom>
        </p:spPr>
      </p:pic>
    </p:spTree>
    <p:extLst>
      <p:ext uri="{BB962C8B-B14F-4D97-AF65-F5344CB8AC3E}">
        <p14:creationId xmlns:p14="http://schemas.microsoft.com/office/powerpoint/2010/main" val="57684913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0534650" y="85964"/>
            <a:ext cx="1475232" cy="369332"/>
          </a:xfrm>
          <a:prstGeom prst="rect">
            <a:avLst/>
          </a:prstGeom>
          <a:noFill/>
        </p:spPr>
        <p:txBody>
          <a:bodyPr wrap="square" rtlCol="0">
            <a:spAutoFit/>
          </a:bodyPr>
          <a:lstStyle/>
          <a:p>
            <a:pPr algn="r"/>
            <a:r>
              <a:rPr lang="en-GB">
                <a:solidFill>
                  <a:schemeClr val="bg1"/>
                </a:solidFill>
              </a:rPr>
              <a:t>Page 1</a:t>
            </a:r>
          </a:p>
        </p:txBody>
      </p:sp>
      <p:sp>
        <p:nvSpPr>
          <p:cNvPr id="19" name="Title 1"/>
          <p:cNvSpPr txBox="1">
            <a:spLocks/>
          </p:cNvSpPr>
          <p:nvPr/>
        </p:nvSpPr>
        <p:spPr>
          <a:xfrm>
            <a:off x="71682" y="0"/>
            <a:ext cx="12043439" cy="628450"/>
          </a:xfrm>
          <a:prstGeom prst="rect">
            <a:avLst/>
          </a:prstGeom>
        </p:spPr>
        <p:style>
          <a:lnRef idx="1">
            <a:schemeClr val="accent1"/>
          </a:lnRef>
          <a:fillRef idx="2">
            <a:schemeClr val="accent1"/>
          </a:fillRef>
          <a:effectRef idx="1">
            <a:schemeClr val="accent1"/>
          </a:effectRef>
          <a:fontRef idx="minor">
            <a:schemeClr val="dk1"/>
          </a:fontRef>
        </p:style>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1500" b="1">
                <a:latin typeface="Arial"/>
                <a:cs typeface="Arial"/>
              </a:rPr>
              <a:t>Quality Priority – Suicide Prevention</a:t>
            </a:r>
          </a:p>
          <a:p>
            <a:r>
              <a:rPr lang="en-GB" sz="1500" b="1">
                <a:latin typeface="Arial"/>
                <a:cs typeface="Arial"/>
              </a:rPr>
              <a:t>Goal – </a:t>
            </a:r>
            <a:r>
              <a:rPr lang="en-GB" sz="1500" b="0" i="0">
                <a:solidFill>
                  <a:srgbClr val="000000"/>
                </a:solidFill>
                <a:effectLst/>
                <a:latin typeface="WordVisi_MSFontService"/>
              </a:rPr>
              <a:t>Suicide Prevention - early recognition of anxiety and depression leading to risk of </a:t>
            </a:r>
            <a:r>
              <a:rPr lang="en-GB" sz="1500">
                <a:solidFill>
                  <a:srgbClr val="000000"/>
                </a:solidFill>
                <a:latin typeface="WordVisi_MSFontService"/>
              </a:rPr>
              <a:t>suicide</a:t>
            </a:r>
            <a:endParaRPr lang="en-GB" sz="1500" i="1">
              <a:latin typeface="Arial" panose="020B0604020202020204" pitchFamily="34" charset="0"/>
              <a:cs typeface="Arial" panose="020B0604020202020204" pitchFamily="34" charset="0"/>
            </a:endParaRPr>
          </a:p>
        </p:txBody>
      </p:sp>
      <p:sp>
        <p:nvSpPr>
          <p:cNvPr id="24" name="TextBox 23"/>
          <p:cNvSpPr txBox="1">
            <a:spLocks noChangeAspect="1"/>
          </p:cNvSpPr>
          <p:nvPr/>
        </p:nvSpPr>
        <p:spPr>
          <a:xfrm>
            <a:off x="71683" y="942927"/>
            <a:ext cx="5953197" cy="1894567"/>
          </a:xfrm>
          <a:prstGeom prst="rect">
            <a:avLst/>
          </a:prstGeom>
          <a:noFill/>
          <a:ln>
            <a:solidFill>
              <a:schemeClr val="accent5">
                <a:lumMod val="50000"/>
              </a:schemeClr>
            </a:solidFill>
          </a:ln>
        </p:spPr>
        <p:txBody>
          <a:bodyPr wrap="square" rtlCol="0">
            <a:noAutofit/>
          </a:bodyPr>
          <a:lstStyle/>
          <a:p>
            <a:r>
              <a:rPr lang="en-GB" sz="1000" b="1">
                <a:latin typeface="Arial" panose="020B0604020202020204" pitchFamily="34" charset="0"/>
                <a:cs typeface="Arial" panose="020B0604020202020204" pitchFamily="34" charset="0"/>
              </a:rPr>
              <a:t>Methods </a:t>
            </a:r>
          </a:p>
          <a:p>
            <a:pPr algn="just" rtl="0" fontAlgn="base">
              <a:buFont typeface="Arial" panose="020B0604020202020204" pitchFamily="34" charset="0"/>
              <a:buChar char="•"/>
            </a:pPr>
            <a:r>
              <a:rPr lang="en-GB" sz="900" i="1">
                <a:latin typeface="Arial" panose="020B0604020202020204" pitchFamily="34" charset="0"/>
                <a:cs typeface="Arial" panose="020B0604020202020204" pitchFamily="34" charset="0"/>
              </a:rPr>
              <a:t> </a:t>
            </a:r>
            <a:r>
              <a:rPr lang="en-GB" sz="900">
                <a:latin typeface="Arial" panose="020B0604020202020204" pitchFamily="34" charset="0"/>
                <a:cs typeface="Arial" panose="020B0604020202020204" pitchFamily="34" charset="0"/>
              </a:rPr>
              <a:t>Engagement in Sharing Hope project  </a:t>
            </a:r>
          </a:p>
          <a:p>
            <a:pPr algn="just" rtl="0" fontAlgn="base">
              <a:buFont typeface="Arial" panose="020B0604020202020204" pitchFamily="34" charset="0"/>
              <a:buChar char="•"/>
            </a:pPr>
            <a:r>
              <a:rPr lang="en-GB" sz="900">
                <a:latin typeface="Arial" panose="020B0604020202020204" pitchFamily="34" charset="0"/>
                <a:cs typeface="Arial" panose="020B0604020202020204" pitchFamily="34" charset="0"/>
              </a:rPr>
              <a:t> Delivery of training in suicide prevention across all teams  </a:t>
            </a:r>
          </a:p>
          <a:p>
            <a:endParaRPr lang="en-GB" sz="900" b="1">
              <a:latin typeface="Arial" panose="020B0604020202020204" pitchFamily="34" charset="0"/>
              <a:cs typeface="Arial" panose="020B0604020202020204" pitchFamily="34" charset="0"/>
            </a:endParaRPr>
          </a:p>
          <a:p>
            <a:r>
              <a:rPr lang="en-GB" sz="1000" b="1">
                <a:latin typeface="Arial" panose="020B0604020202020204" pitchFamily="34" charset="0"/>
                <a:cs typeface="Arial" panose="020B0604020202020204" pitchFamily="34" charset="0"/>
              </a:rPr>
              <a:t>Other critical success factors</a:t>
            </a:r>
          </a:p>
          <a:p>
            <a:pPr marL="171450" indent="-171450">
              <a:buFont typeface="Arial" panose="020B0604020202020204" pitchFamily="34" charset="0"/>
              <a:buChar char="•"/>
            </a:pPr>
            <a:r>
              <a:rPr lang="en-GB" sz="900">
                <a:latin typeface="Arial" panose="020B0604020202020204" pitchFamily="34" charset="0"/>
                <a:cs typeface="Arial" panose="020B0604020202020204" pitchFamily="34" charset="0"/>
              </a:rPr>
              <a:t>Time to Change Wales</a:t>
            </a:r>
          </a:p>
          <a:p>
            <a:pPr marL="171450" indent="-171450">
              <a:buFont typeface="Arial" panose="020B0604020202020204" pitchFamily="34" charset="0"/>
              <a:buChar char="•"/>
            </a:pPr>
            <a:r>
              <a:rPr lang="en-GB" sz="900">
                <a:latin typeface="Arial" panose="020B0604020202020204" pitchFamily="34" charset="0"/>
                <a:cs typeface="Arial" panose="020B0604020202020204" pitchFamily="34" charset="0"/>
              </a:rPr>
              <a:t>TRiM Responses across the Health Board</a:t>
            </a:r>
          </a:p>
          <a:p>
            <a:pPr marL="171450" indent="-171450">
              <a:buFont typeface="Arial" panose="020B0604020202020204" pitchFamily="34" charset="0"/>
              <a:buChar char="•"/>
            </a:pPr>
            <a:r>
              <a:rPr lang="en-GB" sz="900">
                <a:latin typeface="Arial" panose="020B0604020202020204" pitchFamily="34" charset="0"/>
                <a:cs typeface="Arial" panose="020B0604020202020204" pitchFamily="34" charset="0"/>
              </a:rPr>
              <a:t>REACT </a:t>
            </a:r>
          </a:p>
          <a:p>
            <a:pPr marL="171450" indent="-171450">
              <a:buFont typeface="Arial" panose="020B0604020202020204" pitchFamily="34" charset="0"/>
              <a:buChar char="•"/>
            </a:pPr>
            <a:r>
              <a:rPr lang="en-GB" sz="900">
                <a:latin typeface="Arial" panose="020B0604020202020204" pitchFamily="34" charset="0"/>
                <a:cs typeface="Arial" panose="020B0604020202020204" pitchFamily="34" charset="0"/>
              </a:rPr>
              <a:t>Wellbeing (Early recognition of MH &amp; Suicide ideation)</a:t>
            </a:r>
          </a:p>
          <a:p>
            <a:pPr marL="171450" indent="-171450">
              <a:buFont typeface="Arial" panose="020B0604020202020204" pitchFamily="34" charset="0"/>
              <a:buChar char="•"/>
            </a:pPr>
            <a:r>
              <a:rPr lang="en-GB" sz="900">
                <a:latin typeface="Arial" panose="020B0604020202020204" pitchFamily="34" charset="0"/>
                <a:cs typeface="Arial" panose="020B0604020202020204" pitchFamily="34" charset="0"/>
              </a:rPr>
              <a:t>Quality, Safety &amp; Improvement Intranet page (Quality Priority) </a:t>
            </a:r>
          </a:p>
          <a:p>
            <a:pPr marL="171450" indent="-171450">
              <a:buFont typeface="Arial" panose="020B0604020202020204" pitchFamily="34" charset="0"/>
              <a:buChar char="•"/>
            </a:pPr>
            <a:r>
              <a:rPr lang="en-GB" sz="900">
                <a:latin typeface="Arial" panose="020B0604020202020204" pitchFamily="34" charset="0"/>
                <a:cs typeface="Arial" panose="020B0604020202020204" pitchFamily="34" charset="0"/>
              </a:rPr>
              <a:t>SBUHB Suicide and self-harm prevention strategy</a:t>
            </a:r>
          </a:p>
          <a:p>
            <a:pPr marL="171450" indent="-171450">
              <a:buFont typeface="Arial" panose="020B0604020202020204" pitchFamily="34" charset="0"/>
              <a:buChar char="•"/>
            </a:pPr>
            <a:r>
              <a:rPr lang="en-GB" sz="900"/>
              <a:t>SBUHB Response Policy following death of staff member by suicide &amp; family</a:t>
            </a:r>
          </a:p>
          <a:p>
            <a:pPr marL="171450" indent="-171450">
              <a:buFont typeface="Arial" panose="020B0604020202020204" pitchFamily="34" charset="0"/>
              <a:buChar char="•"/>
            </a:pPr>
            <a:r>
              <a:rPr lang="en-GB" sz="900"/>
              <a:t>Priority places and people and remanded in custody / with high risk of suicide</a:t>
            </a:r>
          </a:p>
          <a:p>
            <a:pPr marL="171450" indent="-171450">
              <a:buFont typeface="Arial" panose="020B0604020202020204" pitchFamily="34" charset="0"/>
              <a:buChar char="•"/>
            </a:pPr>
            <a:endParaRPr lang="en-GB" sz="900" i="1">
              <a:latin typeface="Arial" panose="020B0604020202020204" pitchFamily="34" charset="0"/>
              <a:cs typeface="Arial" panose="020B0604020202020204" pitchFamily="34" charset="0"/>
            </a:endParaRPr>
          </a:p>
        </p:txBody>
      </p:sp>
      <p:sp>
        <p:nvSpPr>
          <p:cNvPr id="26" name="TextBox 25"/>
          <p:cNvSpPr txBox="1"/>
          <p:nvPr/>
        </p:nvSpPr>
        <p:spPr>
          <a:xfrm>
            <a:off x="6144496" y="2532733"/>
            <a:ext cx="5951825" cy="2734100"/>
          </a:xfrm>
          <a:prstGeom prst="rect">
            <a:avLst/>
          </a:prstGeom>
          <a:noFill/>
          <a:ln>
            <a:solidFill>
              <a:schemeClr val="accent5">
                <a:lumMod val="50000"/>
              </a:schemeClr>
            </a:solidFill>
          </a:ln>
        </p:spPr>
        <p:txBody>
          <a:bodyPr wrap="square" lIns="91440" tIns="45720" rIns="91440" bIns="45720" rtlCol="0" anchor="t">
            <a:noAutofit/>
          </a:bodyPr>
          <a:lstStyle/>
          <a:p>
            <a:pPr algn="just"/>
            <a:r>
              <a:rPr lang="en-GB" sz="1000" b="1">
                <a:latin typeface="Arial"/>
                <a:cs typeface="Arial"/>
              </a:rPr>
              <a:t>Progress in the last month</a:t>
            </a:r>
          </a:p>
          <a:p>
            <a:r>
              <a:rPr lang="en-GB" sz="900">
                <a:latin typeface="Arial"/>
                <a:cs typeface="Arial"/>
              </a:rPr>
              <a:t>•Sharing HOPE 1044   staff engaged since  engagement events since  April 2022  and 129 engagement events </a:t>
            </a:r>
            <a:endParaRPr lang="en-GB">
              <a:latin typeface="Arial"/>
              <a:cs typeface="Arial"/>
            </a:endParaRPr>
          </a:p>
          <a:p>
            <a:r>
              <a:rPr lang="en-GB" sz="900">
                <a:latin typeface="Arial"/>
                <a:cs typeface="Arial"/>
              </a:rPr>
              <a:t>•Social platforms Swansea NHS site on Facebook, Twitter and YouTube = 3.7k views as at end of May 2023.  </a:t>
            </a:r>
            <a:endParaRPr lang="en-GB"/>
          </a:p>
          <a:p>
            <a:r>
              <a:rPr lang="en-GB" sz="900">
                <a:latin typeface="Arial"/>
                <a:cs typeface="Arial"/>
              </a:rPr>
              <a:t>•There have been several Sharing HOPE sessions in ITU Morriston Hospital for high-risk trauma these sessions are ongoing throughout the year. </a:t>
            </a:r>
            <a:endParaRPr lang="en-GB"/>
          </a:p>
          <a:p>
            <a:r>
              <a:rPr lang="en-GB" sz="900">
                <a:latin typeface="Arial"/>
                <a:cs typeface="Arial"/>
              </a:rPr>
              <a:t>•New combined REACT &amp; Suicide Prevention Training including newly qualified induction nurses Total trained from Sep 2022 = 1222</a:t>
            </a:r>
            <a:endParaRPr lang="en-GB"/>
          </a:p>
          <a:p>
            <a:r>
              <a:rPr lang="en-GB" sz="900">
                <a:latin typeface="Arial"/>
                <a:cs typeface="Arial"/>
              </a:rPr>
              <a:t>•A bespoke REACT &amp; Suicide Prevention training was delivered to Primary Care staff during there BT4L (Protective time for learning). Total trained in March 2023 = 263. Bespoke Suicide Prevention delivered to Swansea Primary Care Cluster 49 attendees </a:t>
            </a:r>
            <a:endParaRPr lang="en-GB"/>
          </a:p>
          <a:p>
            <a:r>
              <a:rPr lang="en-GB" sz="900">
                <a:latin typeface="Arial"/>
                <a:cs typeface="Arial"/>
              </a:rPr>
              <a:t>A bespoke session of Suicide Prevention training for MSC health management students Swansea University  32 attendees  Feb 2024 </a:t>
            </a:r>
          </a:p>
          <a:p>
            <a:r>
              <a:rPr lang="en-GB" sz="900">
                <a:latin typeface="Arial"/>
                <a:cs typeface="Arial"/>
              </a:rPr>
              <a:t>•Child Health bespoke session was delivered since June 23 where 86 people attended in total. ED bespoke 30, GP trainees 14 </a:t>
            </a:r>
            <a:endParaRPr lang="en-GB"/>
          </a:p>
          <a:p>
            <a:r>
              <a:rPr lang="en-GB" sz="900">
                <a:latin typeface="Arial"/>
                <a:cs typeface="Arial"/>
              </a:rPr>
              <a:t>•Between Mar 22 to Feb  2024  – 130 staff  reported suicidal thoughts in the previous 7 days of initial contact.   </a:t>
            </a:r>
            <a:endParaRPr lang="en-GB"/>
          </a:p>
          <a:p>
            <a:r>
              <a:rPr lang="en-GB" sz="900">
                <a:latin typeface="Arial"/>
                <a:cs typeface="Arial"/>
              </a:rPr>
              <a:t>•Between Jan 22 to Feb  2024   – 45 staff  reported thoughts to end life.</a:t>
            </a:r>
            <a:endParaRPr lang="en-GB"/>
          </a:p>
          <a:p>
            <a:r>
              <a:rPr lang="en-GB" sz="900">
                <a:latin typeface="Arial"/>
                <a:cs typeface="Arial"/>
              </a:rPr>
              <a:t>•Level 3 Suicide Prevention training for Mental Health professionals (This has been successfully piloted and will be rolled out across the MH division, discussions currently in situ with MH &amp; LD)</a:t>
            </a:r>
            <a:endParaRPr lang="en-GB"/>
          </a:p>
          <a:p>
            <a:r>
              <a:rPr lang="en-GB" sz="900">
                <a:latin typeface="Arial"/>
                <a:cs typeface="Arial"/>
              </a:rPr>
              <a:t>•Visited HMP Swansea to begin QI project </a:t>
            </a:r>
            <a:endParaRPr lang="en-GB"/>
          </a:p>
          <a:p>
            <a:endParaRPr lang="en-GB" sz="900">
              <a:latin typeface="Arial"/>
              <a:cs typeface="Arial"/>
            </a:endParaRPr>
          </a:p>
          <a:p>
            <a:pPr algn="just"/>
            <a:endParaRPr lang="en-GB" sz="1000" b="1">
              <a:latin typeface="Arial" panose="020B0604020202020204" pitchFamily="34" charset="0"/>
              <a:cs typeface="Arial" panose="020B0604020202020204" pitchFamily="34" charset="0"/>
            </a:endParaRPr>
          </a:p>
        </p:txBody>
      </p:sp>
      <p:sp>
        <p:nvSpPr>
          <p:cNvPr id="29" name="TextBox 28"/>
          <p:cNvSpPr txBox="1"/>
          <p:nvPr/>
        </p:nvSpPr>
        <p:spPr>
          <a:xfrm>
            <a:off x="63121" y="663122"/>
            <a:ext cx="10240360" cy="234877"/>
          </a:xfrm>
          <a:prstGeom prst="rect">
            <a:avLst/>
          </a:prstGeom>
          <a:noFill/>
          <a:ln>
            <a:solidFill>
              <a:schemeClr val="accent5">
                <a:lumMod val="50000"/>
              </a:schemeClr>
            </a:solidFill>
          </a:ln>
        </p:spPr>
        <p:txBody>
          <a:bodyPr wrap="square" rtlCol="0">
            <a:noAutofit/>
          </a:bodyPr>
          <a:lstStyle/>
          <a:p>
            <a:r>
              <a:rPr lang="en-GB" sz="1000" b="1">
                <a:latin typeface="Arial" panose="020B0604020202020204" pitchFamily="34" charset="0"/>
                <a:cs typeface="Arial" panose="020B0604020202020204" pitchFamily="34" charset="0"/>
              </a:rPr>
              <a:t>Project Team: </a:t>
            </a:r>
            <a:r>
              <a:rPr lang="en-GB" sz="1000">
                <a:latin typeface="Arial" panose="020B0604020202020204" pitchFamily="34" charset="0"/>
                <a:cs typeface="Arial" panose="020B0604020202020204" pitchFamily="34" charset="0"/>
              </a:rPr>
              <a:t>Senior Responsible Owner – Stephen Jones, Project Manager – Jayne Whitney, QI lead – Samantha Scott </a:t>
            </a:r>
            <a:endParaRPr lang="en-GB" sz="1000">
              <a:solidFill>
                <a:srgbClr val="FF0000"/>
              </a:solidFill>
              <a:latin typeface="Arial" panose="020B0604020202020204" pitchFamily="34" charset="0"/>
              <a:cs typeface="Arial" panose="020B0604020202020204" pitchFamily="34" charset="0"/>
            </a:endParaRPr>
          </a:p>
        </p:txBody>
      </p:sp>
      <p:sp>
        <p:nvSpPr>
          <p:cNvPr id="2" name="AutoShape 2" descr="https://nhswales365.sharepoint.com/sites/SBU_QualitySafetyAndImprovement/_api/siteiconmanager/getsitelogo?type=%271%27&amp;hash=638149155630763349"/>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6" name="AutoShape 2" descr="data:image/png;base64,iVBORw0KGgoAAAANSUhEUgAAA6gAAAIzCAMAAAA6ScQuAAAAAXNSR0IArs4c6QAAAARnQU1BAACxjwv8YQUAAAJJUExURZ+fn+zs7O19MXl5efX5/AYGBqCgoC0tLXp6er3L2HWr3F+d1e7u7uDs93t7e8jIyGCe1vraxaKiosvf8tHV2MnJyXOn1qOjo8rKyvHx8bfT7H5+foex1wsLC/Ly8vSqeDIyMn9/f5q611lZWdnZ2TMzM83NzaPH6K3D11paWqenp/X19YKCgsHN2I+74lxcXKmpqWOf1vr8/umFQtDQ0Hqu3V1dXff39+Xv+NXX2Xep1hEREaurq2Wh2Pj4+PWyhe+NS+2mdtnZ2aysrPn5+f738tHj89qARtPT04uz12BgYDo6OoeHh7zW7tTU1J6812FhYa6urvv7+4iIiLHF2GJiYq+vr/z8/NbW1qjK6bCwsGag1YqKitfX18XP2GRkZLGxsYuLi5S+5Hqq1rKysv///z8/P4yMjNnZ2X+x3mZmZrOzs+ry+u+JREBAQI2NjbS0tGqk2dvb24+112hoaNbm9I+Pj6K+17a2tsHZ70RERN7e3rbI2PKeZR4eHmtra7i4uJKSkt/f363N6snR2WxsbGuj1fCRUZOTk+Dg4G1tbbq6un6s1kdHR5nB5bu7u5WVleLi4oS04JK21+Pj46W/1729vfD2+5eXl+Tk5HFxcdnZ2XCo2piYmNvp9vzr33Jycr+/v1ub1UxMTObm5sbc8LrK2HNzcwAAAE1NTefn58HBwW+l1pubm7LQ687U2SgoKMLCwpycnOnp6XZ2dsPDw4Ov1lBQUJ2dnerq6vSuf57E5pa419ra2uvr6/3z7MXFxanB14m34QXxt5UAAAC+dFJOU////////////////////////////////////////////////8f//////////////////////////////////////9//////////////////////////////////////////////////////////////////////////////////////////////////////////////////////h////////////////////////////////////////////58MW6XvAAAACXBIWXMAABcRAAAXEQHKJvM/AABr6UlEQVR4Xu29i59d13XfJwdgLcNiipSyxiTt1tbURasHJkKJCDQJRW0nbE2belnJmHVGyECBCkiwaMBEFFSyHoVGaV2FliDbsFOQ4YxDCXFtSMqIlhyqDsS/rGv91lp7r31e99y599yZc2d9Px9gztl3n/1cv73X3ufce97y/1wOguCQ8/+9RQ+CIDjEkFAvBUFwqAmhBsEICKEGwQgIoQbBCAihBsEICKEGwQgIoQbBCAihBsEICKEGwQgIoQbBCAihBsEICKEGwQgIoQbBCAihBsEICKEGwQgIoQbBCAihBsEICKEGwQgIoQbBCAihBsEICKEGwQgIoQbBCAihBsEIWBahPvHW1dVjH9CTJWVz9dlH9XD8TFeZBXXvxtbq03p42BiNUDdXX+joqM3V1bW3rl3XsyXl6Ap1Ud0bQt0XP/We1dUfaO+sb3f1EzXwC3oo/NRbLlDffuPn9XRYnlgF33n5bzRgEjt6wT/rvmDjLY//rh6CmYWqBV17z883jXnV7ObLLJWpdu9Oml1rHT+BCXUMoe6HvQurX3l5VfW50tmC69urD/QQbJJMYZILmWNVd/2zyxcUpa5CDVC4ezMLNeW7uvZ9DXJUs5svs1Sm2r37F+qEOoZQ98MK986OdMRmtw3tXSg0Qh37gz+6dOltf/jigoSKwj3R29Dlgg26oNNY17dW/74egj623RlHC/oX76JxrK7Uanb7p6kQ+6mMUeneGYRqpWjJPYS6Dza2uHf2LnCfdDu+tZ7cWdBUqpjd9M7WLqCl1zR2MS+h0spge9AWmrmgFeYnVCOEOj/Wt7kt5f9ux7dBqP2NYA6Y3ZBf1enKJuwCmvkPRqhc1H0ZeD9CqPNnFDNqk+P7od+gpZbs39jSK6nET23WyakPpI82/kSuR7r02YMN9ge/QQ4zn//hW+kzdQ6R0XtkW6q4KlEVqouVhozCompCLfJImacib/whle09f5Ssy0Uvi24twckXlRCygdPQR81Slk6zK1MkkJulmnDtnwuKEjYXIsXpqIzDJV/rXlcPFBz48hTZrl2XHK25qBRFCSuGIIU8fBz2NeomdUR1QCU23iJNje2Yzce5Wx5//L/RD1kxa9bzJoa0jbDCXUuhq2uPU//9gK2F+uejdMzJcUZ0uvodSpKv4+O1x+kTPimvSpjdqN37WGmSTQeMXUCuLwcWebjM6RBFX38Pyrb6uKRfje6K/gRnSy3xcpFOwgkVWZel0+zKFGHVqM0qp2oU7W9XqlCbC2FxuiqT6O5eVw+6HEKtlSdnu/afa46cg5TClbBmCEU5DhGHWKhkS195mTRKrSfm5FhZXeUx8EO6HVP3jajl/y85XpFeZXvjONQzlNr6v/lnHEgGqt23ukYBT4hDSOZGk8nGu/gjzDy4sVG7KqF2Y8E+FqUsNlV443IBD/SwsiIPl7mZDX1Ok8OHyN6QRhG9UnSRih6kShhOqA2l0+wqKVJEnpm+78vPZfDtbwW13JsKYXG6KpOY2L1WD0pVm9BfUGaL2uiq3EqRSlgzBHx8CDnEQkVv/uCPqFvQFx7ThB3U5lyyMroWs+qm9ZCMqamLAKZX/lCuFzm5DFPCElEpTjj+6uOP86hcdjJiSe4VCzDXC8ZVycNlrhdZZemUS1dGrxQ9V6+h1SgsCZXGK0q0KJ1mV0lRr6FQp6RK++uVKfemQmiczsoYleRzLCW1H8PXVS4os5Vr5RMraWkFhOSfKnL4OMxCFfYuUJt+iByZ99AoqeT5SebLak9Sk0OqLAQxyfXttZcRtbAINcPUP2K49L85zsm0i551Bs9ku4HwDMSS3CsFtAvkfkWZh8tci5UqK2Uoo1eKrnHk3NJJuHJbq7jSaVKVFPUaCnVCrbS/uwThTYXQOJ2VMSZ1b02olQvq2eKAYtppkR0jBUmxDx+HXqjUdg+45b/yG65t1Z0lpIvqQiV4QuZe1L479gQbHpmmGNzGh/4K02DRP8lidTama3myRETk7q9KqLW97cuSXxlLiuokQuBs4106BZd5uMy1WKmyYl216L7o2QJdOglXCp2DfOk0qUqKFJFd3/LWU6X90yWae1MhNE5nZYxK8la3RK4HpZq6GFh5KtkSiGOnqYQUo8kQDh+HXqjsxsgGsLtHk6fFDqFys3MwZga6GNOH9RAmXKboH00H24S8sqHLEsfouuKqRLIbGul5FChiIck0PAh6gRp/JY+cuRarbtsGRa8WPVtgTifhhKr7WL50mlQ1RcoPuy0SKFTaP12iuTcVok9ljEnd2yDU8oJatviELrLTXMJmQzh8HHahwvFd3+ZW5A1gZdKQq4g1skDxxARfpV1Kn3xDtv6L/snp6HScM2LKqxLpVKapWtovUJDZBdALqGBiZUVqhGauxarZto9eLXqRk/kUhiv3isTzpdOkKilurv7gZTLj8v5JLsMEoRJTVMaoJF/r3lwPlL9+AVFmSyCOnaYSthjC4eOQC5VajqQmjyftXUhGl7pDu6hVqAimOE/wBXT6Wzq1Wc9W+seng/kuZ8SUVyXSKebsaixOIo/4wC6Q1Ms8BGSuxUqfi3WV0atFLzSi6SRyuWlIkRK50mlSlRRxk6xKLgMqmy7R3JsK0acyRiX5WvfmelCqXPbqBcBnazHtNJWw7KwU+/BxyIUq+3eYVqlxxbYIGgelQXWp1SJUnTZIoC/ztaSjr6jhmnKkn1L/+HRwTOk7Oy2vSiS7oWJR7EosynWn9HzTBVL6Mg8BmWuxJFVK6D2oThm9WnQdm4yyYVJB6SoNd6XTpMoU6azh64WV9qdISJj+WoPXCqHJdlbGmNS9NaFWLwCWrVwrGWspcglbDOHwcbiFKgql9uNm3cmNSA26+vepYWmBgS4re3J9+xv8Pa632W4NGaOYB6+IpItlpuHb5EX/SN/+CyxuvgxLWtENxLe96/vVqxJqNxvfl9JUY+VcDTM0ypcPfB4+cy0W/cGtR1pMoTWKIpVF5z90vvEXZSUMzfdtvIIzfeTS5ex8irLDuvZ48dU4ilO0P0WiU/Y2kV1TIXLq7ZUxqsmX3ZvbDzFZaOUFlWxX136Xyia7VXSKylkJKSnfWfbxIeRQC5XaTeyJmvOvXpaeFez5Fn1GqCpU/XBVn6UhY8S1NKpqR3AUfnbl8bJ/RKjUt9/hh2U4b2T0uD46U16VyHcL+Ds7tVg5VyMZmgzzPg+fuRWLrIpZ+xM891wWqSw6zoljHygqYbiCpubKpdOkKilu/AdSKW8mFXWutL/kmkrYVAhLtqsyiUryE4VaXlDJ9iuaozYP8uEoqFGLIRw+DrVQ841rmqxWv+EM5dLGE9wTj39fwio9+VOf4Q/XvqHPJrExwn+jXuFHVhg8zfqen5eniFP/qG3yk6Jr9tyvPEQqaRVXJfT72PSBhFZiUeqlnWVDI/vChODycJmnYv0UPyD3jT+SLyhUopdFpwCKu/a7RToJLeh3/Bfqc+k0qUqKVguakiRYKNtfquxKWC9En8pkOru3QajlBZVsURppiVQKK2GLIRw+DrNQ9y7IgDp2KkvaQ0Z36fIXDG01Ny4OsfSm45BvJi0DNI97//OQMaF0ukswWosPoQZ9ab4FcViYUDpaUmLVsPHlqv8+DkKoQU/IVA6xzzixdO/iFSR/0azpZ5YOPyHUoCd7F7p/wuxgmVy6P+MfdJz4i4mHlRBqEASLI4QaBCMghBoEIyCEGgQjIIQaBCMghBoEIyCEGgQjIIQaBCMghBoEIyCEGgQj4OgINX0PZGoO7jG0CTlXfpuopPPDRTGfpmtPRX5N6yhwdITqfj59SkKo+2ZoodInh/hB6nlyZIQq34B2vyNb/rZIwcYf4hci7CcyZ7W2tvfRT34X//yE2p1Xw08m9GS6d+3rT0xQy041D3Y0Q+XHNpaXIyNU6dFeQuXffRHwG0gzC3VPf6OrSlt4Zn5C7c5r/0KdUIdKBfKPNk31pbmOZpj0iuul4agI1fc1GVeXv0TWhPch8K8YwtYnyGUibe/cn/wu/gk5TyHU7rz2L9Tp3rWv+fwF/07RZKWmNLuaYdI7rpeFoyJUP/J2C9V+CY0gT42tdlah7p/5CbWb/QvVmEqol+wtiN30Emou+nJzVITqDalTqGQUOaa8vXOCXAZkQs7jFSr3wcR8egm1+guFy8pREaofeE2o6eeCvHXSh9ko5ETsxCwiWY3ZEX7vsulF/YZdgV+xdC/r1/DaRRtPWLwco8wSL0Fqe71+9UPQlpfQJFT5Gc/5vmvf9YKMgYQvu7/WpcmpIE8ttW/Iw/3TcfPjiAg12x9hQrW/+YAoXsdAVkCXibXRMWyOIou1ye9n0of53fZ0UrxWX5DrEVNfWC/k8OIi+zHplLP9SUK1GI2v1698qLTkpdSFyr97K/G4ZTgHLfpM79p3QpXfHkfKqezFtS5NivQNyROldqWp5bC0HB2h5u40XVKg2I3/Jb7iV/koRpaL/gAujfQwFx3KdWaQd9tTTLzt74nCsdPrSWU0IbiX9Wt49SJKkSaLn3oPpZtjyEUqVImR3iBRFKH6odKSl1IX6sog79p3QtUIRdnLa3OalVKXDTnO3xuemiMiVFWVYEKlHoeVFNZUFSpZln4usdlo9JQjpiUS7IU+lNNqKnxB7YkLDa9clIaRf9EmVDNkCq4XofKhkVNqKCCdObiUlooeuKKnFOQTTVdL5kj+hqQjOKGKg1KW3dATL1Rf6rIhD/fPm8+NIyJUsqoGoYqxZGth9A1wAllIFqrEXt9eexmmIdaUTA9WleyycKA1lMJ0FaloeOUiL6F6DDFUjWGnvgiVD43mvIyaUHMhoANX9JQCHVBMOy1zI6RUKbZQE2pZdkNDU1il1GVDujSXmSMtVB2Ni672OqkYo9rssSfYXHSOJhfRvds+WVShfQ2lP+XL+nO4v8jPENUYYrophp36IlQ+NJrzMnILUAQWai4E2oNC5/KufdfSMiGXZS+vzWmmVKTUrjRECHWZaBEqOl4lp8h7+BQZ9rMx0kcr/PpyOlcrco86NbyoX7DQ/MJ6QcMrF3knsBrDlKmmaacJKsK8hGqFkIErFz2lIBfZac6NFpJamCI2cKKSzaSy7OW1Oc1qqYuGDKEuE6I4JQsVZllatIz0iliT2QknggcnWAxqynnqYaoWJThr1RfWCxpeucinWI1hytQYlVNQ+dBozstoEKoFJA9jHu/ad6KSJUZZ9vLanGZDqXNDlkksLUdbqDBDP4UhZup4MhA2lWQnZBNPcAhNrb+l03DhKTdZFFFYq5uxNbxykU+xGkNMN8WonILKh0ZzXkZNqDlNpwMUPaUgMe005WbxJwiV+qDMhymvzWmmVHyprSHL7ltajohQxaoUJ1SSZf29/cm29DDZCQn0ZU6HrvqKmolLi2i0qNJa3ScaXrlIbzBe2njXAxcDlkt/2XQtxnrT6/UrHxrNeRk1oVIqFk8PCFxDEeRKycgSlG0ewnQjokv5CSkfS6Use3ltTjOl4kutx5UclpYjIlTre+CtgxdJ+ROGen71Pfxa3T97i3pXyRZIoCIDd9VK14v6BQmtv6xfY1cuolO5j0o52Uc0YrhX72uM5tfrVz9UNCVLsCxgXaj0Z4h37Ws+b+M1pnRBUfby2pxmSgWlLhuS+sRJfXk5KkL1jqAXKs0LhSkR6aEcuefvrY0EimTcVXgQqO1F/YKE0v/phfWCxq5eRMUDlLl9xNcS9j59jdH8ev3Kh0pLXkpNqOn5pvm+az/fBvqB5l6Uvbw2p5lSEaEWDVlWZHk5KkL14vTH1Ov1jv6zt5C15BeYZWsjgeKbNWRR/HAM6HxRP9BQ98J6wcKrF+FhXNx/SB/p87n2Pv3O1+tXPhTa8hLqQh3mXfv6xfHvfCPdXCnLXlyb06yUumjIXPTl5qgItWIxGe8TB5NpbcgD4ojsJR0ZobaNvEdliTM3DplQ4xcelo2WHi3vDwQTOWRCjd9MWjoafSQyu6PhOc2NwyVUKs0RcYiOjlAbf9d371C/t/8wcriEGr/rGwTBISKEGgQjIIQaBCMghBoEIyCEGgQjIIQaBCMghBoEIyCEGgQjIIQaBCMghBoEIyCEGgQjIIQaBCMghBoEIyCEGgQjIIQaBCMghBoEIyCEGgQjIIQaBCMghBoEIyCEGgQjIIQaBCMghBoEIyCEGgQjYDah8uu3GP4Raxw/wIuU8AO6G1uH6h0lQTBm5jGj7l0gSeK/ndUH69sPLq2wcFfi5UtBMC/mIdQVnkGhy42tY0/QyQ4db8Y7XYJgbsxBqOvbNIGub8PR3Vn7jAh170K8KiII5sYchLrDr0lTYW6ufpQOVl7Y2Ip3LwXB/JhdqOTuktO7KW/Voj87/DZ3dn4buRwEQSMqkWZmF6pINAsVf9au2+ZvBS1TEAQVVCLNzCzUjS3oMbm+/Gd9O2/+BkEwOzMLFbdl0h+sV3mBuvelR2PjNwjmxcxCXZE37stKVf7nBerei9cvbbYtVIMgmI5ZhYp7M8wmv4haNoBJo+z9husbBPNiVqHuyO4Rsbm6uso61TuqLZtJQRDsg5ld3yAIhieEGgQjIIQaBCMghBoEIyCEGgQjYMxCvX/7jeN6GATLzYiF+tju7u6VM3oSBEvNiIV6l4S6e0pPgmCpGa9Qz7BOd3dv6GkQLDPjFeo5Eeq1O3oeBEvMeIX6jAh197SeBwvhzM3bj8UW3uIZr1CfU6HuPqcBwSLgLbyX9DhYHOMV6vMi093dk+c0ZB6ceYP3qO5eDIe6hRPc5NE6C2e8Qr3IFgOuaAg489zt50vX7PhzUzhrPGEwb+p5UOEkt07s4DVClnZrqGXBeIV6li0G/+1e1SCGlfaGHgv1kA4wYTCxDmsGjROrjUaGXBaMV6jn2WKu4mbqIxrE1F2zqZy1axyZ8eIPElfROHH3uhFYGhvOmfu3T815pB+tUI9zo5y89Ab/uaVhDJ/vvqInAM7aM3oyCVzOFEkEhtwUW+6Fwan9PpoKS+NZY4CpdbRCfZgb5YSsKd0dGuh396aeAYQ8pieTQGQmlmGN3EDjnNCzpeQUVXB/9/zQNs/TAfyy+U6poxXqI9wWpy+9wn/uahghIz43liHOWs9FqkRmCq0HBpp9d3eJH7HGDLAvlYnxkLdxBwd+QTY7oxUqptJTOoPmZpUR/6KeMSLds3o2gSzU2C9p5Ka0zsN6uoTcRgX3s0UhlnbensWZ70J+tEJlB4UdWizg8wpUDMnLUqR7Us8mgAka+HVvkLgvrTPf2eIwoS7DflY+YmmkcUwiu7c1eD6MVqinuS3IXnA7Na9AxZBoVEtoy/d7KkLbmmgeD+t3aY8Yt6R17uvpuKHevF/pzTO4jbC/kUgt7RHZ4dw9Odf1wWiFijuo5IFBmdnV1eeV3N0Yddb6tTzaGjd+mjfteKzsfU92GXmJ26ZcW4wXNpbKgCyT4f62KNTSnr90RQ7meuNgtELFVjgNh1gPZFdXDcm1kTpr/eYAtDUG1eY7EFPdk11G9Hmw4mGw0cK9ebKYUu/ArIj9rHzU0t4U2+x9p6FhXm9grELFxhp7uLLDlrwM2QrwA6I6a/3mADzpD2NsNkX+5EjfYtX29WuL8QJBFdtG2Plg9rMTpJZ2Xr+A2fceD+c5ObuxChW7PhAT7lkl7WDKK+7P6Bzbb9sXbY0r3C2fjIwKr+nZPBjb7z7JM5tL4lWgJoVQdYW6v8cV1NJ2zX2+puETqM/rTYxVqK9xS2CWxK5SupmC9WUxf6qz1m9pD6FiWm2cM2RTeI47KVz4UT3mY5a8DM+DyL04XxP91RBiP1u29jURXaL2vcdTn9ebmFmoexdWV/n9UJfWt+ngQX7pzMYW3kEzEFgPYN7E9lHa4OETws2f6qz1u/WH/bqbaDoNKZB9vfk9HCZbX2OaUm0Ntwy3mcVF9UI1p7X3ffcCs7RErx0pGRwm3pSYVajpJVF4QSqdpde4rQz60kUoCtYC8diK0h5YcPOhOWu9HFZ4L49g2mhy7uTL6nO7QQa3oO+do8OBlHiaNdyZAb/7NRtyL87bhexM8n+NK58JmKUlejVSfV5vZEah6vuLCehyY+vYEzSd8gtSB36L8ZtcOzzngFHQnmdIDyxkmZmz5h8rbAV+9A20uHdGbGNOtgv204lNvKLT06Bu5JlTffYU+5Ke3Orvr/OKbT9bM8Mj/pGf9rC6lLugdDbtTfO0wDV6TctiskMLdcfkqC9b3Fn7jAh174K9jnEYsGkkUxGWperY6j1nvzNrzlqvPTh4Lzfkfw1izNh0u2A+d7Kv2lfq5rk5VWManUz+4nPyDfs/ls/mO3mv5CCQ+57eicem7330C/Vx76Y7dfsUTwxmaYzslfSptjxvONFLnk2o8oZxRoW5ufpROlh5YWNr4JcYo1FEMJCVGnv6IaVccQ1g07o1cYsV+wBXsSvgvxhnG3OYx+fkq55JnlLfb/bsi357igJbZvcCPD+51XewkiXYoXw2WPwjf8cUDtVrmATIoerbdPZ1G77MeBOJ9PGVZLgYXKj/dGt1dZU9XVmr0p8dPmfnt5HL8+GrXLmvyfG3+PhbcvxOPmZ+LOcaEzzJH/6CBrfwNY741V/j/3+iQczPcsAnLl/+S/67u/sFDZ6JD0taxDs1ZBDexzl8VU8mgOp1xv04xwDv1ZBJvBexP65nBU/++JO/93Y9Pgh+jKL51n8HB7z3k/z/z2ivT66n1PC7ztKIb8GG+vSs2AHHVIk0M5tQ17flHePHPpCFij9r11veOC6Fm5lvc+U+Kcc/4eOvy/Hv8TGTBPkJDaCmR8PDDj/8yW81WwiECkXvfk6DiCf5fPfbavW7u3+s4TOhoid+TUMGATnQGNMHNFCjpgy0NeiM5hBpN7YYC+UdT+pJL0jZ39XDy5c/9/V35pP9AC0VrY/+ffsv8P9f0F6fXE/omoSdLY34ibfKTvJwoRJpZtYZFR7uztr15Pryn/XtvPk7DPAX1EvDFwh1mxe+C5PW8dlZk9tbvCThezvNS1ZEkXs/ziWSLZSb6TabLVzIld6/F4xVDFz1IW+kytcAe25XIW7npps+JUf0vZksVzQmCu9wmq9o85IkxWc/fbZHjsVYnK+PxjovOxE3tdcnrkt0W+Q1sTS9j7/7sLfKTmTfY+ID5HNZo0KouplEMyzLd+9Ljw658YvlhUrpDNarskmb7jVTE91/83la4qftJYU7Gq3ZKDH+4LwMA67p5LvE99OepxoLF+Lk8/vdWeKETiLlIR+c7bn5DyRu57CBdsfuZl+NyB5qY2x80m83HsjdLNvP506cbZNK7nu6kQIbsGelkvd1O3bSbpJ93ea+WNpF3VE6U+xxdiH7HhPvzc8mVN31XXn2UZGs/M8L1L0Xr1/abFuozo4OegJ2ZeTbMWg1tNUdbm7qBIjOxjni/BnVXdNQiUcE70qTu6aTWflUmp11usaMsHttf9/NlKw0w+GQuvbbV5Yt3c5ZAO3e8Sx0HbHDplvP8jxm/03vO7JLroOOjCr9nv1pQfrPFQ0jwWnM1TR+yHbspAEJkYk3dHiXLcITOl/3eC5E5hY3XDQzo1D3LpB7u8lPJuE/TKisUfZ+h3R9ixsoGLRl5OMjuWN9Q+QqrlfyiIkb2rZNtoPePyGCdJ/LxtxFe0DBbFnPdt/cz7iOrM5KGho0BDK2TNxTBDoOdRk/NCpjn4ZMQiacprFIxhAaV3t+yUGf0FPbF09ppt1kEb4bcWArz9u6Snq9GJDqd1bT123e1AWTeBCkO8zLEydKa6CJD9HMKFR5glCXp6ursrUEJ7hlM2lOoHbmBKFFUVMsMq6hR6VbX1E/BifCLV2bND38iznltojI9ZA9kJSSQc4ypjMTW7kBOFa3h/gZrAKxZ/Me2NCs1eroKqHLQ5ABUsdAofvmqy3r9dQjMxZxrde8aKOk+qLo176L72aQgh9D9HE3DFgqvPLJ+vq6OH3d5oSU6DGxFfLnkUoPZ0m8vYkOyqxCPSBgKnrsdpMgtLPpZRfc6uIki5cDzmrTNBmkTqVVh1SM4m7uFcwBOgEx+/DAcPVpcdvn8wzh/SYRyrRgG2NsaO1OlsTtXDSiuFfxv82DdeP12BMSDcODZkf0caPT4yFafhltZ3lWRPbZfD/r4266caBm5MdzmFHR2WlRdVItTfwEsi0ZoibvYCDaZEWPU6gyc+qJypa9IBkLswWQ0WFmfUbdJmACa9how0fkrvAf59uJO3MyfT1C7ANDvHg++1imopAvlT78TPBoUhehuPkmVBha65SqDkPXbpJ4MjBoq3PdeD02bTa4tzL8gcnt91hShD4TJR5jP5+eVNPwi9jqEblf00Ka5+SDu7odW4yiCPB5Yhw6jzFEH5ORrU2+CKlNHMK1FBO/EjdOoaJ2+Sk2WDu3n1h/euCXLVeU4H1fWe43DmKqHhknNYzQLjuOtBjcm0Caz6N7/NMtPUFWz0vS+50X/PPuYiA1EYoabKmEOK1LQlVO1+oTCcjAZe40gloFIwNFYxUlFZhzx0Oxp25ffO7cK9ZnDCYpnQ773iTiYlTXi2YmekrglJLnPyftMTQ3ioqovPuAXjyN/SB78JSnetQH5xPX37ZS19NWxilUzHx5ZQiXlCdIaOeWbScSZ9VZk+XXSZkaDR0rb+XBFu1Oi6DKYKgCPSejOIE+R66PwRIn7tnVgSpuiX9VbEA/Jg+O9oHzttsH4ifU7EJqrDYq1t06LOh41DUL8MfnpezqIYuH13oTw1YLDXvscF6fkZ5pnVLTM6HMeQyg6DZ1i/qOkE2zm3lWaabVmVTH6TN6q8+NQSJtP5ChyR7DYH1TLO3SnbO7JyBuqR+idWCl0NNWxilU9G4e2eCE8iimZp/cJBoX0UV3ZKl00VpFEONhqzOhidB1yzz7PDqeyyYKgzECHfEIOm/iCqMOivpcyjHBAX11z3WzW4miiJoIRXzqzcqM0DoLmWff7oiqKWM80+aXNFunRJ2WmpSMRn5YGrf1+jQ2EuefyT63ztQTnxMQZISq1Au1IJJ+YR3ctSJrzdp1ju62ua1mxLmBvryFYzfGYoxsdDX8nl6tFC2MU6ioXe4kGAvv4qoj6Rylq+KsiYOmCwgDcvOPS8hUQYasXoyhXQZRAQgTuTwsNlBd/0wGRb0pNXFO2XEUp9+UKlmr2ch2WW2GEaGo8yHjVKtxq+PQsZuE8e6KpKM7QDLLtP5+hu3iNYw9atidU6p6uOClO2L7GGh09q+6sy1IISuDhXnlSSKYvTlFcVrVVlwWekX2DtTw5ELE1w8YM6Y6nI4lWytFC+MUqvqNCUyh5PapwNKmD2mT/yNnhae/u2dkFuRD/g/WJSOaDnyYlugYZpBtR7sMycogwFdiC+GOmGLPd1A9lkdSJHZDbN5t30i/TVzZADE/KaZMbHXDFfHphCWaaN0ssvGtfTdJ5xydWIHuFrWVWJvOb+yeIeeeBzaE09+uKVWqyJzlHNA6GGi0rF0bXw5xoCt5wIiINCBjYmRlidPK/xF5hWX7wHnQgSt3W9oALe3dYmTaOOix9ZknZKWY1OXjFKoJysC8QQOd7kBqgzI4JJs6d2X3BPmyNn49BpWxjcuUo36cTnPmtZBJsbDsXiBSfxMap6QQelIV17AEa8C7tTqm6K2AhMxA/XaXxPzkAQA59ikJkp6KSgal1q+SquPQsZsEpb+kDSJB6rrVGuA4ng3Q8aPY1eQ+oFZI98C6plQo4dr53WuSPhTBdTTXyKmoCzWI0u+xDYskVPQkNz3MwBRERbQ9Y53Gs/sAO7yV7kGlhgYoe9OUL26Crqw0zVyKFsYpVDSp61o0KrWJ7AKY8TDQYTZfM5yH0T40NuvGk9qmTnPmtbBJUarJ2piXoDCaQdE7ZPRwiNtvJHpQPPVxMCVcrd6y1WG8dRlZIMtSGbPVVajt8ov4NAO1PTkRyAbTszbyKdHqhqFhqdXkfgSCdD1Qc22l7Wxa8pnqaJqHKDRFbYgBUFieldDmXEfbK/XC6EBbp/R7TCJpVMSimWc2tBNsgaCxWIeWtDZIokLJb6SRvKxF1VlKiJugiZiP1zxQZcYpVJ2OEhiUSTT8hxo2O0xyn9ONu2K453WoPmN2pis9SxcT7y2YFLkoZhVAnhGjaUzdQLHF1s0Qj6SjPYKC0HSNMAkitNuaxuE64gwgblp8V9eKGi4nOod4HXJNddGaza3VaNBatOSAgYqzppNVTTEiR53oiZwpTh+RdoO+ZUptHB3QHs51QnVoYLGhuKdQxa+orOBNdil5Xcto9+umL4dYX5nLYemk/Qn7oJjhMao0GYYUXseHWilaGKdQdVBOyLx43NZOcppa2tu92OppbWN9MogQ1wqtRj4JmvIlMamrIknjORjrqRRHM2vbTPGg/222xOxKf2EdNqfp/N7ToxPzQNxUxLxVLWiwnOgk4Ua4ZINEdhxad5Mw1VBTQT9iaTYvSRoZSOpmXoSkTCWb+2l2JtCdjaODGxGAnYszQWh4NzYElc1q9mEPzttaJg8DwitiK1Q+Gw0tHYwwLEVTWzHCVpyljDSKZmsan7R4GqdQC+tmUN0bmEm5FaGC7HbplMHI6G22lvwbdd1sAMClF8WkbpT99gzmYooOo+WxFYWZtBfASJbqJPIhWwVMz+Rldt1rolDzQ9xkuBVzN+WLjNSe3OAtaUjhs+PQukUDVdLlyE5MS32AasaS8Cl8KprVD3RMOZ3bT0fPxtHBZlAD6VFSSRka3o2tIcu9aZOIzY+oP2bAbDnMa+Kg3U+NmdJBM/Beso1W3tKqzlJGmkyzhanm01YOoVDPTH4XB6qmxwB1vw8V8nKRT++egYIY1why+4Mc3XPWQoK0PfqO8ha3VkzqEduoER5Gt1F/mgsseduw3IXkKHs5abiFyel0k0vcZ4I2YfGx+na1gdlmSfE+6h6gpCEiQnVRgtbdJIxrtNIzr4IwyVR0JhmfxTCEKGnZjYGOWgHtJzmjgZtGB6TiS2Nr1tR5jQ5zFRmdiWI4tfnRmgOxMIy6pRNxX/r/ohvJdFRCxfhYF/8VudWmE0W6QTWNY6LVi1EOj1DTXWD2EBvujzvqTgUs5zRalC89d2X37it52PXWy7bWMGyKVtD/9BcGclZM6mbuBuYOHCEyHqwQeXsCxlMMpc1YP6PrJAc6wGCs6xXJkKl6sE1YbGo002Ot4czkZAmu44Dzz8SExUiQnnzxuc38bVRBVHENbF6qeOuaMVJD56QGwhm1AsY32d5ByzSNDugjv0ED5+a0q2+fhkobEeUwpmGpObAyQfvl5JlT4q6cdRYjrSwbA9ydyecqMsAo1dCUMkJI86WsvNPcxOERKrcTCs8DTvdX9+HKFNuEmA3uOm+K0b0T53YRd67snpCBVZaMlBckh8twTn9lJJD+vZXTYVTNV2VcZDuBsTdvWhZYfsgdhszGDZlr/+ZVdbk/2Yz5yZRenvMr85I4BTZl64nTlJRJ9qxhbadgXRU/NmGmh9JLlW1uw+IuYxkT52HgqWDqpb+CysoAUjx04kHxvAkj47N5ijRfpJvKAkeoSST787amFU7Lpt2uPNeAwQ4jvdQRDlKqrbe0wllyqCMuvWBe+eEWavH1SHM7ZcDpHCnRLoVJ6t4Q/5fbypTRZvYqwIuwUG43dBBmaj44KSZ1Kq9ACPoU7X9TLJTLi7au2GkTKB0BW0AV2G4wGsjgIlMuDLiPJ23pkapwiP8qN0lt1oW5mGm6ezg2WTAyzKFR2vww9JHN4JIMHwF9Qkpx6/qzqJfkQWix5Wl87f220QHF8/eq0M8nnY/TZ0TLA6CftZNETL0omBRC5jzlrDoNDyNXaTHMIziHwJLoi+LAbuq10lFGPMIk8YpHUuNAhcpKsmYSqZE+ZTjrHClhBeUQhPkN2sltlcbdlsTOiG/8DJqZF6k4QANi3BST0q+iKTSNQFqnzQMmkG1pp03Y3AMnMFUh1+UVZHobyXe7/oKuOFn4uBLVrQwYpheMXmmNlVfAMllINTBDP9e6XmRgwHzAf3GQTLQytqRBkgZC11QEREmtgP81rG10QPEKU0cjXkXP4LCYwtpATJTd9VJNIslFyv48sH57TbbSUH6sVXTEZviIKSwNmq4Pudo00iBptXOohQr7UidXFjVUUen6dBeaOX7q9kveF0ZVy35N3o3rizRmti25jnOH3D0j/UL2gKzh0SFEeui2mRYgL1FWVG6aQIcVBW4iyQQZQEFcheQd6ELqEVv/nbl1u/uH02zYP6VjmzRnWVdNVMwpmWZ2V1TsmNhktSy1w4d10mdoH84q1aoycOY5j2qJklpdUEpqdvynYW2jA+IWzhUmx0fQMyhvH9cDC5mTELfTdRrGbdXiSpmnYP3LnMKwcQPyO82FwofS3qhNOlPERdGTjK2kkFVatFRcoRoHKVTZ7lZhSYmpIaXr/aocU401J4MWKJ/eySN48qXzUiMHVbiKTScxUZrEYMkY2twkerYYX3mqg/lg/hHbQtdNnANTCTHppU5Eda9cOqMLobtndBmGCa5tZmPSMHRRDu+KeZXeg+kFjWXTKzsd9+WbrCp2LJthyTdkvdjcYtnjSFmhyXBJ8m0BmlS46eeqcv1nndoyOkjcYrSClaOtrrXooA7WyGfR/m40Sa2howWsUVcF2hm718xrYeTH78+pwK9dhAXoxXZB0W7Iob7LaKMARG0dlMasNg5SqLKLpp6N+P5kUDLuuw7QWcFNWeKD6IkgEzLhK2zNrKetYBIjQ0PW8MWt4Ym7aepi2OKRPdQrvYAO6dIUEEeaYZMVP5MOdAcb5zxRyxrgvG6w1Fc4CTcjoCFvi1dRNouN3mjONFQ8B/ugiprjioswOOnXzvxaK389HQMCxJWyQt1lWPM+j6st6RmtqUmm8YWxdU/LbhL0W0415iJQ2yPrPmsEzAHyFUdnHVWJuA2yNMyccHbAjxwTx6Wshj47au0sZwp6qP5wqboUMjrahRM3OQ5SqGI46rxIk1C7y0iXhj6bavh5PwNWUKzb00B9DdVX9NI2Ry4h6+PjIljk7CaE3WIOSMYJZDiR+aAY+BtAN+M/HnLyWMMHu3J7d/cKj8iIc0dGsXKaKkgme1cs8SUxvXJFYPVAqA4GdGZfppNBUT/GsHZVNOg9Su4m6Q5Eh8eBpHjQQh8+D9srOsS5JHdcZW0cVtJ007ybhP4oR8A0PO3eQDckO3ms6c1rvFt5XLekRGDcS/xdizO5NVQiufNzS91OOjLIltwYlDw/7YzS0nJzecTYCLRXXrLhw3YOUqjSCmpZ4l/S+CPyTd2TBj43yerYX4Dmu/ZYIReZpf0w2oJuEKDrYTx6JYAOzf1ldy81tRqfmMCEsV3UjHS5xugguKkwcqmlNAUK84pKrH1KdV0Mu7olxS9HcBvlytHnorTxK2mFhItQEDVgXxlUHSKASpAUEuCWQsHvo/ELLzT7jKQDRNKP8yhHpEtgCmoJGZh/2a5pQr7m/B+CC1TvAU7gtDTCa+JysjfDcU+7sTjHtQLZIHjRDhI0v5/zexZqhVB51dLgr9TWnsn3g/HkAa0+zBQsWqj/6B9+8O8EQVDhf/4f/pNKpJlFC/U/armCICj4fZVIM4sW6u9oqYIgKFGJNLNoof6+FioIgoIPqkSamVGo/B4LfXfF+ra83MLeZbGxhVdbVPi3/0qLFQSB47//eyqRZmYVKr9tBuC9izur+cWoK5Pe5WbblrihYruEN+zxArlxLxusvJWbttpOy21D2+7rRHbS/cMTLWAL8DVsDyJju8GYuCkbpLp9L7umvgxy28A/leG4ijsuuJ2BbcSLdveUsW3QXEoN2L1t9yKKx7IU7JPKF/uQOt8GkPsQ/Km01o1UDb6RL5uQ/oZDvtfxvJaD6ycpcypA70Zw8bBFKR1jh/xnV9vPtTNSliv57ihio7XkLrFuprpNUtt/ZmwvWO5/6okht3fwYAIsRR4xkHuTVZvIW898vwn1P+ue2qMCSL9zXBQx1YBPiHO2K/uMPaVQudeQkGatWBpS19tSBrat0WNcB7mDg432SrwqcxMqdLmxdewJmk75vYuTX45q0kM72V3km9ZG8nwDOhw3E48npd7Jd1EmIffDJjQBg4iPoVcwbuQ7MMojYtR6B0EF4O8HyG5/4xM9x8VgYHLylEwyGkJvLLovNdutoPvpIZaGAQAfPYKbPoAllm6aaPBrSah8C0KMwt9wkDIzVDbIguuHVLI+tN1ZBDiUxxLUBm3Aqd7ClS7ioRiVlMZjI0fJzspNYl+tXBFqCm1FjDvFTR9CHmdD7+fiaHdxXmfy76n7G+DUqzgldegoy8iwxfZReeRCu0BvAdOB3a9r7GBCEq1YmliVnihoCulXOpObt/72VRvzEqq+w21n7TMiVH0DeQepGbkm6fbYfZOI1A/to3qQCY/aHLY2oV6CjNPloxGNoJ2fd4bIRx759Yj0IIB0ZJ52qDoIarztKeW+AiWKnclzgnIvXE3UiV5HcSpJGp2SBRnyyMI5SY7h9oD98x1oNavndBAgKBAmclE0I0/9YR6C0ZCJJ2vRscQQbwDjv5vCYIP6+3sUFw2t7gYjid25sntFHkBBTlxFKaIW282AxfM+OkpgRnYPpAkoD6b1PK6q8Pl5A85Z0/Xi51LrjWKUTbiNY+5UpJBneG13G+rP24zf+vyQNGvF0poMVQZTa0kMaKcQtiChqjA3Vz9KBysv8EvHJ5CakftPzYdObBKQcqMvUl9dhVG9BjP0z860IoYqzlon4veh+UQT4ktlzkm5TIji6RRGhLHXS9eQvr6rYzHs7GEUTOxJjdb5VOqd4lb5TRkSON8zj92+laZd9C0ZZrJvHswhG7K2MyquW1moVCsxCm32/LgEikcpoVU5FdQ0PWOTfAtKAZlJMAz3DZ2l1c7dQzhIzM0lKC7PlHqdFNB7RTYkAWkMOCI1X5PlK08RQMjoXHMTaCpFytKHKi4G1dFxOPsRuxfT6IQC55FGxkoanCSNK/aYgnPWS6RZK5YmVqUnCjr3MRTlnA1o4n9ohBbmsZnEYt20l6Q+2FldPfYBdn4nkJYKbK/JIbtoD26gfhWHRMdxtHRtpG1CRJCvbwUG9ybUKQGij8wdmWNlfrCBxc4AbLG6oiIk6kkzOEyvN30X8mHxpJk2hg6xMEceADiD9MAWepqGuFROthFxUnLTyuOwgNpAjEKEl5a/NAvAtNXJw0CERtdxJY+npGH+owqWmVFdN43lrBiJOUdQOpJqocoQJ8NPIjo63UYfyHyOgNryXH+hmch2YMPOw1pcMQ71Kxg42boFoY4Z8xJ0yMVAe+YCi5hpPJC5+qKNV76bCuTziqW54TghSxYtio6O1opdzChUsEIizULFn7XrLS8yvpz4MZeO+VU6+QU93v3kF/Tg6xznZ/jot/lI+GM+/4VP8v/f1qBu3sdRv6snHXyC472D/9uVAOThuHz5t/nPV+XTy2//WX8GUPC/1JPMJxBz9+N6evlbfPatn/D/P5YQJJw+J/5bDtjd/Rk5+xwf/zUd+Hjv5ePd97pyoiyI8onLX0cItRSyAZTY7/Hfn0iTfFwSYD6Bav+MXIRWRcAX+Ij4OJ8w37r8Vf7zNQnG9X8pHfKty5e/y39/Vj5icmIKqv3bT17+Nf77EzmlvxmkRAWTynM10Seu82sgEaTxl3xEfPyy1JhKRLg+/D0+1wb4VYSAdyL6r1F/4vTtuIyR8n1SC7H7YcviF/TzOk2WhkaiRBzf5qDdT2gzSHN8HIF/3S3DeQh1ffuF7Pryn/XtvPlbQctL/DWXjuG+EI0QXzPbYvlmI1VQo19F5E9oUDfc4JD8BNBRMHO1jFQ64X2S1DvkQ4JHlnzGSF8/qWfG27+G4Hfqqarwk+90gdxZX/PXYXgyRUidaQCAFqwxYEicP3qaQTBM8wsQFCPZABINBsOPo2Zfe/JJPgFPIvwnci1aFQF/jAS1C5h3iNGiX7S277uc6oHhKBs6xEDjSEJKr7l8W8ciGwwYGTmoSuhdrhqGiK7OS5lL0xOfU4VJIaEdaX9Smsb/8GUJAR9GHiRUWJ3rT2k4kqW0E40bYhA6tjbQZGluZHvynZ/8PWqeJ6H3r8ks9TntsG+jwz85vFA3tnjzSDeTyA3mBerelx6dsPGbnUs60UUVuYjmBMOPgtvnljpYPl3DleaadXPntm1nTICTBOq/ie+ToNA7b/qv5hy/LW9DccBpqy6pxP1y7g98s/Pw4XWZfe42f7vNIW6UrVnk7LhtmCCmLEK5YeBKElJslPo5C9MfkQLP6LrrhmVnza/fsHteAuC74Srb3Mr+43FbkAKU4HjaNcXVuRY5MQNdqd/t1Z/JLxpLnGOqkjjl5IPDErpWbslvTc+5n9KlLvZ8sO45Kd4/XHpdCiJAuGnOKRrO7efJVZw56kmutuw0OFus0GhpfInsP/HlJ45rd91M20yyVoVZt9zaM+Y1o7JYRbKkVvpv78XrlzZbFqpnbt1+45zYH4xbX+wgL25OhsExEeKrj94EGjAvzG5tu1P6JX1ppnVt4sC6o7LHJQZJPZRBFSAat4YrgXGkjQmU4RVZA+sqGIsa/ACcbZhIAdH/p1JdzufhhvLC3kwSj63UbotRXpRM8RFSt9VwXtHdgIRsKYXUziEDVgEqlDc9Ucnim0zSEo/ZB/hbDLa8zsRXGWG81A2y7SIfNoKCc3m0aUhytnnMQwCKe1a2KbCoxVCnv6Ej8R6xsQdN5vZsZbTgQYDtkW0ijR/TgDZFM+Do9DlkS/lZ0ZHvHQjVrfCbmE2oG1vk6W5s8cy5ucoPPPCEyhpl77fR9WW47vLLGCd0lEcTXkEPyS0mgswQFSh+NTndwp5QralJ2aokdS5CKYnyS5HNQNtuVGZw/XnZ+1BQS3RYZY8www10N1Vb3QrdbcFNRqgHktV5VvUDiWF0kxygI2RIQkV4StUGxJdkPjrrRn9oyhoYLY4kys1JFOEZ7T+dktLIg12tyq2MXG++05NusSZoSrqLKdYkgZy7bq2h7lzxNB7J76gRPF5i1HoJBZWcsCl+Re4oyfgjT4RcqRsaBIxUyJE6y8WSG4i9vLMMdMhjo5YLcj1J5oD0yaj4D42O/D+3SgczzqjY9ZWJkw9Zp3pHtWUziUlq2z2t/Ss7pmg81IWh6sDuisnMhFPp5NmRjiM0O/F9rqk6VAfd1EurMipnheQytAuVjIN/IUbBAPBGGkpoKIBdiQ2bZcoGavIB9aVz+A9ios/5TxaPzUL6A/Dn8b+oUzaP1WwhLUR+0/w1gJ57DupjS0Qh7TMpYGUstZKKk5d/tbUOEj0rPk0xxlVIrjguYM5brbi/sBX8mMsJc+k1uUo8kataUFzmu05auLizgIYovPnJoOk587wGkVZCY1zREiW9djEP13daUGXwPHrjvswW99PACGzzupijkpWXgpidlLdKEqrbvWINXPtOcwNo/HT/EYjJ6YkiQwDTs9cxw1wR54mggR+lEh3ICsImMzsjG4ON4Bo07q2qeGwqJmNELNiqFhVzrywgRcVSNWRrow5ObmEkYBccl6fhTO2wJPVd5YZFDZlSQe1r1x6ZIW15i/9sIOeK1GdkVBQ9+5J4xHcwJt2V8T8NM4Q0ZDGScjNOOz0gXS4CekM4wSOgdgb+UB3R4LiilYMQKpdKeAQDm84Wj/hhBxYEOy+WBTZi9pripiHlrQmL7yO/vU/4TmwFpuLXXaLJyromzyz99sPEHk+KZTGPiUelRVL9qk2Zmq+dSb6H/HrEqap4xJXDeA9vAoXX4Q8BMp2oX4x00R3m3soqi/+DhUFcaYGQ5jpPemFHZXlQJ82Q3WtCG3pQs2u4yOpP/oD4BcVtWEgX48Xz0BC1Bp+ctG0ABweU0/nx0+0+QBsYI6nFbOnMSE/x0cnUTsi/e9w+AKGKWwHOYVx/U5+HM1UIj2lTF+Zs88Dkzp6SlLfOnSKnUzKxutVXF9VxRSyztrxNxqTnE8EFaYjavQYX1PpV1xF6pvIkxzm7JyKptCwy1HbIkvMMps9rwJblISs0wOm85EhTFJJDjbG4UkErmmUFy6fp8a2CVKDu8RH2YU8PvZmLyOgrosuFH+Y1/Hf/0vEr2LZHKzS4npBOz5G0HYyRVF0Z9oG2imwYoKLU6GjHQyfUPKWckGP5Jcdr3uUhbkn1ypWOzQP9prgpMEVawjKa3LcW7rXbB204KxRB+XsQwNygymZLO/A38F+eapLkdHGtZ1dP7J588365KkIdLtbEIwrPz9Yx+rG4wS/dfkPfH/u8T02i6DzP/8E9FRcZnxBIoD6WqpaKpV8jWqBJPjIi6bjyfPKswWMqX40poINQ5jTwQpCoS2lovMAtQ/YDykDtgOY7zXldU/Gj9a+iT95wa9l2egt1R7Z2Vyc+wzsRGM6bj9zdPX9D1gLnUepbbiuE0V/VK8dlmWSJXlPcFKQxT9dgktFrNjAUq5U2YJ75IcI7MInavJLWar3tIJug/IoYMGuXmbOeVpqBdfdEAtz4JklhEqzOYMlveVOct+fclGDjfuoJdXFxaPum6Ln6WCot0mPrVApU3NVqAio7owunVGFwWuWrMYX6cCNJILtySX3uzdp98n0g62EdeG7SKHrNhm1I84a1E/qi28b6ChVfA9+7sLrKd2Fmw0qPLpeuI07e8T4x8aYUv3IjDQ1LdG3b74eUt40AOHnFVoZdm48J2Hfe/oCl2Fe2HCaL3jsTeUmQv9aWfjxVjK++t5ZchLsYbG7LvqxrTdlVlXHFplR1B/J6+BEY1DNOlqk+yYOXJNAxpmJbm1URMXX7eIC1V97VakLzhA1dTaMNdHtXvltYTt65IZObg/ohfNL0vR90jJStqaLa2JJ+BCbynI623V5bX6HyfVHcJp34ffCJYL43v0iXWNJOeihbAlf85mPCbqPMPtqVJEu0rlUjQFjP1Yr0R7obhxQatottTKiLq4XsaZyzmzT57g1as2HeTnPgFeR3V4zBiUesVspnRm4fp+HzLvqAFAPDIvLUnW5oyZ1VFMwmBcRu8nB5ROgzQPHkM7mLobJzGIjO5xWVtIiMPaX1JC3n/kQSaJquZ6D2C4qmL58rN7BlKEPG1E5tA5tjGqHiu2uTvxA+icIvSt3NfWzbgmi9u7D76kIOVSJ6jMrTYbZptsaDHZmUFkkDJ1CMLCL9JFuHptl7CE+DCDXG8bO2CFVEkHU305z23dtox7vS0s69kgv1SSqdUs1PsVZWqBJ3JIZ7Si4JQ/KGNs3W0IFNrhwlM/XWaTuSDXwHm7YIvFFIqIwJeXdEA9TpRDr1JpwduCZ3xbcql+wiAusTnFV8xwrTuL548B5r1ZlAsa1LZYmlTWoemNhJuZGoyAZNswBmwnrXzOvORSxS3JbLZNDu9hAhlNJ4H1AXmvVZsA1zO5rmIhFkfTRO7utFeAXnZcpzM4xEUGnqXGOVJ7/x5Js6eVe3ThM2yUqF0au2k4YC91ouzIR4jCYD9cXvpoLtnqyMFalNco2QBK7sntD2CSe8K81RerayjYQmpnYq5q5m+m8m0fKUNTq762vzPZAllg4nNr3ewpwDTVanHbWo3jumvcGoSlSmagnuue+DZZ+NnChp7d4Mo3Xu8xCFYJaXN6oyMt02zF4IJ15Sa4E1ehceAVZdGSOLyl81J6P65IKiW0PalVh+Wt3Rf72WCzMhHiOshgqhw/zptI92sraRYTXKI172Hea96wGyIZd3dMU6LlqfQLbd9tBbqJdW8IDg5J9YmUjhg8mCQp+ztOlVnkxDvGrp1XuZfee8ik5zVaGKRnouJ9UJE2AujQsf3VTt72uZG9F4A7LQm0MdbMoGzgL8k8IzUOdekAGw1BamKqJpfGB0wJGuRN1tWEW4Hg+IeIyoKLkK2oOP2Zq+rtPkNuX+tImithkyH8yqat4QFh7oOu4TqKDbw+ov1LlR+GC65yFDsbXaTcxjGP6qOxK6EmkZ5GfAhtbKLQEJbpwY62AUMTEUvmCB1sF85MnY7ZLGfcFCbw5bR6hQUZzCP7lze/dEnom5Vyqteke13jai6KNG4uKiIzUBVLDncmEWMIChYuxh6bhyQ52MBp0mtylrIgt1EAcgr4orjZjvcHCfoIMPnVBhNzYF6J6H6Na2z2/Y1Nowzolx9N6I6Y31mJ4aEtx3OYmxRauGwbR5y13WnP0XRba2alz18dc7mvZnzChvysgI3XbsVxxv2OZRH7K1oHILSCxc95Zrx0OCiUhqR2daWhppuembdJrWENlPy3dsNGDOpPVyZXGSNgjRJxjlut22/kLlRSoz82YSJnw91gJrGXUBuvuw3ONjaptG6JfeyumP+eB6avibGJOBOHQWhRqb/SnpvYZ1ZRtosikX5jbY3UySbStOK/LLih0FZfXbbI6octjD7uZCuleMgVush4tz7uzu3cZCm11lR0e7fbBxxRbyxZc1GVsuo08wXc1JqKbT2YXKhco2BxvUicduGF61RVnDrqnY3/z30nWQqPaX2ELf7CBr9f/QE83P1sjYP4VQZZetycFtRz1ByiYtlKb2RqVRGhbACk3DSRFwdSQqLpu/01ND100Ej6TiZnYO4bbNlH0EmxsGWEwJ6qnVVGjLZfQJXJDGOwSJvkJd3555t1fRe0sGLwLtS9LmuOdxrr44lIp333PaDzpIVIUqttDXSxUfFdaKwxZlSF7t9l9DRNe2qdOM+fI30ty6D+34KXMCcHXEee6xNzIX8gqQtzJk6d9pGTYF5zEyaX2ocUUX8rWhXjxDzRdF757T+wt15kcHFUzzefwqfjGIP+LpNjVfeZeYkbae/00vHSSqI5+sobuf7nJk3xdibBmmxd+fYvdCKt24M9WKDXbuh2ynH954yuz5gIJbk2OM6LtcmAEb2NWnh3PW6d2by5YjJUsb4sEkIH1XK5a5OdInfNS9sukr1B6/qN0TNE2LPy6jz908VNZ3RqWtp3Ab+4J0awWTObJ3dtn3hU7a5kBepE7ja0l79B4ugG0VX01za7cRzwpmfTE7LAWnG1b2hW6fE3DJuAT4WnYrpuw8Riatz38xZbBX0raEsz7BOglHbfReo87hBqqAVUGLXyS3FK6kbc6GR3rlowFMTjZsatJCaO+HbLLv2zmr3JEvQ/YHHTndoz42e2QneNgbJthXkArDCOfv9NThfBjRQdv+t0Pj6xmRhDpccZu9Eu0U7ROsWOWwhT5CxZdmErNuJmGqaXE0ZNOEZjX8JRo2YyCoAW56yT2T2giCSb5/dsn3hbH2v1U6AXaUpttLSiaYb0EMu73jFqboxkGe9Kkgg2vv+9y2heOeiUy3SRZRXI/ua2mfsIvV8qSmsnihYuRtcTTEH6DeFh+4sezs4Exps72Qmxi1RTFLZIqt++T7YrNgbh46P8w+ZWJqglR2W63OfwfO45Y08617B7Z1Wt/KaEG2cLz5IIAYdFnQgHaK9sm5u7vXuhust+s7N7CAaZlqxB+gZhcfuHEpe6f+09dzQW5u1kaQqyemyi75vu5uxQEhd+pIqHYLYlhbxAwuQxr0s4i6q5n091xkC8ebld3PHMBH60R3sXr3yeKF2rWAESeNxKL36AfbimtAboHMvKegvq/MZxp2MMh0Q0apNjHsElVqLDuXHbeQ54uaSf9vJ0sn+/WNTcp6ujDkdkL/Plm8UDGotUzzMvaTinVPbFhnrUQesph5T0F9X/RD9y3soRErzkIddomqPgTkiewQNjD2gF7vQUE62e/xqVCnWN3MB3G9+vdJb6Haz97P/DU32E/LECg7la+lZ70WucKXRcPMQtVdaQw5vfc4BkHcPJo9dFtp6FEP6z/uMecED4yO593bMB7pZH/nSCflaW6WzQdk279PphbqzF8c71rAiEnRdKvPEC5y4SD3HWcfGrDl+RI29RbpuddJO3Mq1KG3S/BFI7Y83PVdiDeh43nTVkYz4lz40ViFOrS7UQcOSP8+6SdUv+8764yKArbdlubP+H6hjHwDr6pK5KGC2fcqMZeehFO2gHv+HcjOHC26Zb08eGOmscnt/w6M3ozsPyCmmSAhfscBjKlT3r2YWqj87fGCjS35CdH1bfr0QX7pDH63sAG0ix7XgIppHpWRb6H+yNyepEAdsJ8y3aNE80bu1PHuGA4GnzPgknCXYZSd7sHkfaJ3iPs7kDJm+U5W73nmTcSpOXd798QU1ja161tjZ+2t/BFekLqzmt9g3LKY7X7+2IYZmd4W0tkJZDmHmwrqthNDO5vd5KeiMWoMvjGHkY7nbchnIVOU3oycYr1iM0FCfzBg5r2JoZlZqOvb38djwNDlxtaxJ2g65Rektv1aIZyP1in/jt61lOltsa5jrQ/3iX0FcTF3KNoRr4S/V4JtgeFHDXtmDA7pQqYo3c+eotN4Jih8C/WeF/1g0tT0FmobK8fezULVb9fsrH1GhNr6aHDPBQxab7GuI/fhXPZp7abBQpfYdeROHa/HplwO7Rfb9k27SoMjQp2mnWkmuFI8M61CPVjnpwf9hboia9TKI4R7L17HF2tUmJurH6WDlRfav2yDlcxknxbT23RPoc8K9+FcHnmyx+EXv+VfIF4J1+jq6d2zC2hLEygGqoX4krI3NFM76zJ3Dp7UsPQWqv3CQ7nyZEHK73LzPhL+UMRjH2DntxksK/yjIc0saBIYBn2ybbFL7DooxAKfYrRtX9zxmH37vAci1JnaWZe5enZ46StUUeTT1S+Q80q0IlT8Wbve8sbxy5/jZnnn5Ul89+u773ivHo+OP0bf7/5YTw+K3+ZCfFdPFsAXOL9fvXz5L/nvYjqPc9r9sJ7si48jia/p2YGiEmmmr1DllRa8sevnSsgWQk2uL/+hyGnzt8Lld3K7fE6LtqQ8+T70/h/r6UHx11SGr+vxIvguV/p9ly+j9l/VwGH5Wc7q43qyL77NKfDwcvCoRJqZRqhQXrGbS9Om8AB3Z3gz6bood+9LjzZv/HY9k780sOO+IO+vg6vzWnT3RbZ9cWut9qt7w4D97JmW37IftfgHk6alv+vLsykpr/4IIWbUjS29PUP/86S79+L1S5tNC1XsNBz6zfAZkQ3XA/2S20Eg275Y9S1oI232rQxZ5i7+waRp6b2ZxPdJ8YBSzZ+FUGlyZSXjrRekUczAjbdeF7fTcJDwA7+j3QvbN7LtC3ei91e5Z+PO6d2zs91ZEaEu/sGkaektVCxCydWtz5IiVLjBrFPdbmrZTJJfPFn6ueb4ld6/3rdEyLYv9rxHs7iRhwoPf3F7C3VeYFVxsI/sBAOB7yOcxYNZi70FPgtc2hGsxRYuVLSLHgfLhSzNmQN+KGsaMK4c+geTphAqL1AfmGO7b+Bp9P+ibzAq0lPOB/uV+amAi3foH0zqL1TcieFbNE1buf3B2v1gf6IkGAz7sbFF/Ez+vOC9r8N/d6a3UPnGC+6lzvgLD3gOdiFfKg4Wj30d4YC/iTsVd07sXhvBirqvUFmkEGrb19d6gvvLIxjAgv2Qvop7+F3JsTG1UGecUXs+kx+MEvsF4YX/pt/y03uNuvLsoyzUvQtNTzH0B98qGtEKJpgG2/YNl2nu9BYqfhKJmG1Cle/pHuyPfgXDodu+0cFzp7dQ9Zvjs82n+pTZsj+Tf3TRbd+lf0R08Uwh1LmAL8+MaE8wmArd9o0nz+bOooV6NJ7JP7LItu/R+zrC8CxaqPCNxvMgaDAdsu0bu/rzp49Q5/l+1JE8sBXsD9n2XcgvEB4xphfqbI8Q8iIm7rItLyN5xH189HZ9N+VdFvrrZfvm6sRXKwdjhgfiE4v5GZajRV+hpjfJtP8QaBDw++BPxEA8AH2Fmr7eNvNrF4MgmJr+M6q4vuvbMaMGwcLpvUZNO0qzrVGDINgHvYVKcyrLNBzfIDgA+gs1CIIDI4QaBCMghBoEIyCEGgQjIIQaBCOgl1AbXyITBMHC6CNU/KhZs1hxz0Zu2eC3WvhnCjUgPXQYBMGs9BMqSa5ZqCv0yfo2CxMvSN1ZzW8wnvGXuoMgyPRzfflRB6P+yANetghdbmwde4I+5wf3Z/z93yAIHL2EKg8lKc1C1Yf2d9Y+I0LFWxqDIJgPvYTKtG8o4RXGKszN1Y/SwcoL+s7UIAjmwoxCxVzLc6l+oZz+7PCPQMS3VoNgnvQWajvr2+T6ZqHiz9r1ljeOXw6CoBGVSDNTCBVbSliJVljffiG7vvxnfTtv/lbQMgVBUEEl0kxvodorLRp8Wn4lI+7O6AYwL1D3vvRobPwGwbzov0aVX3jAzlEFnlFZrCJZUiv9t/ciucOxUA2C+dBXqOk3k4rnGPDMkvxKCxSMCZU1ik/aN4qDIJiKqYVa/rjZZvaG+ZB1qjFbNpOCINgHfYWabozGrxAGweLpv0a1+y/hzwbBwuktVNv1lT2lIAgWSW+hktPLOo2N3CA4AKYQahAEB0UINQhGQAg1CEZACDUIRkAINQhGQAg1CEbANELFt8TjeYcgWDzTCHWFVLoTSg2CxdNLqO/C00jr/4b/8BdNgyBYLL2EKtNoCDUIDop+ru/eBf7ODLu+/C8IggXTc426scXfC+dfTYqHfYNg8fTeTNoMiQbBgdFbqPw9N3wjNQiChdNLqPgu6rOPxq2ZIDgg+gh1Y+vZR/FbLHsX4mvjQXAQ9BGquy+z0vgL3EEQDEsvofKPgurPaW/GbwsGweLptUbFj7DoAnVjK7aUgmDR9BIqfrM3fN4gODD6CTUIggMlhBoEIyCEGgQjYEahuu+S46mIB1jPYmN4YytWtUEwJ2YUKr+wTd5ygRek7qzmNxgXr30LgmAW5uH6ruA7cKzLja1jT9AJvyA13mIcBPNjHkLlF7zpyxZ31j4jQt27ELdbg2BuzGtGVWFurn6UDlZeSG9pDIJgDsxBqFidbtpbGR/s8JfL2fkNgmBezC5UfLfGCRV/1q63vHH8chAEjahEmpldqCv46ltyffnP+nbe/K2gZQqCoIJKpJmZhbojcyj8X95MItXiq6tfejQ2foNgXswq1B19WH9jS2/P0P+8QN178fqlzVioBsF8mFGom+lLNTjChMoaxXdYm1zfIAj2wWxCxROE+hAhfxWOdap3VFs2k4Ig2AezbyYFQTA4IdQgGAEh1CAYASHUIBgBIdQgGAEh1CAYASHUIBgBIdQgGAEh1CAYASHUIBgBIdQgGAEh1CAYASHUIBgBIdQgGAEh1CAYASHUIBgBIdQgGAEh1CAYASHUIBgBIdQgGAEh1CAYASHUIBgBIdQgGAEh1CAYASHUIBgBIdQgGAEh1CAYATMLdWNL3rt4aX17dZUP7aUzG1v2/qggCGZkVqHyq6HyC1J3VvMbjFfipYtBMC9mFCrJU14yLrrc2Dr2BE2n/ILUeItxEMyP2deoIlR92eLO2mdEqHsXxCEOgmAOzEuoKszN1Y/SwcoLG1vxEuMgmB/zEqo6wPRnZ3X12AfY+Q2CYF7MX6j4s3a95Y3jl4MgaEQl0szcXV/+s76dN38raJmCIKigEmlmfkLVzaTrvPf7wqW9Lz0aG79BMC/mJdSNLb09Q//zAnXvxeuXNmOhGgTzYV5CpT/8wANPqKxR9n4bXd8gCPbBjELdu7DK8NTJzyixTvWOastmUhAE+2D2GTUIgsEJoQbBCAihBsEICKEGwQgIoQbBCAihBsEICKEGwQgIoQbBCAihBsEICKEGwQgIoQbBCAihBsEICKEGwQgIoQbBCAihBsEICKEGwQgIoQbBCAihBsEICKEGwQgIoQbBCAihBsEICKEGwQgIoQbBCAihBsEICKEGwQgIoQbBCAihBsEImJ9Q17dXV/G+KHvrzMYWXkITBMHMzE2oeEHqDik1vcdtJd66GARzYm5ChSz5/aj8+mJ+Q2q8xjgI5sa8hKovW9xZu65C3buA16YGQTAH5iVU1eXm6gM+WnlhYyveYhwEc2NeQk3vHX9AC9XVYx9g5zcIgjkxgFDxl1zgxleOXw6CoBGVSDPzd335z/r2g7T5W6BFCoKghoqkkfkJ1TaT6H9eoO596dGGjd+55DUSjkhdo5pzojuHeQmVb8zY/7g7s/fi9UubtYXqEelVEBa8TAxfze4c5iVUcnr5gQdMqKzR/NxDwRHpVRAWvEwMX83uHOYmVFLq6ip0qrdUGzeTjkivgrDgZWL4anbnMD+h9uKI9CoIC14mhq9mdw4h1MEIC14mhq9mdw4h1MEIC14mhq9mdw4h1MEIC14mhq9mdw4h1MEIC14mhq9mdw4h1MEIC14mhq9mdw4h1MEIC14mhq9mdw4h1MEIC14mhq9mdw4h1MEIC14mhq9mdw4h1MEIC14mhq9mdw4h1MEIC14mhq9mdw4h1MEIC14mhq9mdw4h1MEIC14mhq9mdw6LFurmlv5YS8nehdVV/p5cYiPFy0f+2F1Agaur+oW64rIUmiMjVL/UU4mroWVJ6BNJI0cmUmiOzN8dsjQ0rrWrT92BK3yVcyblFRbqr0AMlMHHzaFF6jlKLbIcl0WhDzgNH5fQ0HqxW7q01qOcgsbLR/640ktSDx/XB++7S+kDSSLHZVJwa5f+T/w3ky5w8BX4AlnCZeIvSMH+ikMl1P+bCuaax+Af7i7gCuSq2If52F/A33rdlEZwkV2oi7xCXbC+jcb3cXNopSQ7a2+tJkxYqIu8mTvI4lq7utQd+NEafIk3kTIprkih/opcOx83hxap5yhF5HRcKYrWrihECq0Xu7lLaz1KF1k835j52PdSqkcRdy5d2tyjPbq0IlS7wIFrV7xSfSbughRcXHGYhLr3kZfR0xX0d1wyFKDx8lElFCGZFe4THxlYqJ4q+Hp7La6F6ilY3/4+fva0jOxCJYDIvZriFu0qX6l36A+Wu86ulEivyKG1K1A74FNHaD31HMVHxnEZ2WoHUlwLrSXc3KW+aYRcD1/PIhQhieYenbVLm3u0T5eWQi1aSVjf5gD5X/CZuAtScHnFYRIqZVdpd7CTLC6T4/kr9Lh+gYWUySO0FtmsrxKXQytxV46921rXRbZQH9kNvxZ3glD5Yt+rjC9RvkJDa1fk/H3qCK2nnqMUkfm4jOzq7OJaaD3hxi6ttTmT4/kr9Lh2hQVUUkdwPbKWs4yM0DJuc4/26dJSqEUrCSJy/TUiI2VSXiDB5RWHX6iVugk5nr9CjhsugAERZfIcWoucHLciLkIrcfdevJ4mjxzZQovIE4RaOItg78Kzj25sVQzOlchdoaG1K6zOZeoIrcXNUXxkOS4i+zrnuCm0XuymLm3sUUrN4vkr5Lh+RXOPztilzT3aq0sLoRatpIjscq8Ay6RygQSXV4xBqP+Ul/5l4+d4/go5rl+gVS4jS2gRmVbxeV8hxU2hZcLcsvVuTaFFZF52pG0BiWvtWuSZ4V2LSldbJpUrLOvKFTYel6lrS/i4OYqP7I5d5FznMm5qiVqxm4Xa0KO5Cd2RHdeuaO5RCd53l7p6+IRTcFeXeqEW6RgbWxyZRzINYDST6gVWaX/F4Rfq+jaXd3276Nccz18hx7UL8hjvI0toLbIEEEVREFrG5V87Ta2bIqfQWsKXVjSOxPXtmvLM7Kx+50K7KfsrLLS8ws1rLq6FVlPPUXxR9NhFLuqc4rrQWrGbulSuq/Soq52/Qo6rVzT3qAbXkrdylpERWsRt7tF+XeqFWraSgcHh2H+wggPNpHqBBhdXHH6hmgloYwuuGd0Vcly7IG+1+cgSWk/dllhlUTi0iIsfaUuta5Fz6KSEi3YtlnUMCrdZUaovUb5CQytX5Dr7uBpaTz1H8UXBsYtc1tniutB6ws0zKlIoe9TqURzZcfWKXLsidQme1PIGh/q4zT3qgrsSdkKttlIBttsSkkntgrJScsUYhIqSlt2a4/kr5Lh6gd9Tz4caWk/dViJlUTi0iAvXh0Esi5xDJyVctKt9ZKhnV9a5KFG+QkIrV7g6u7ga2pB6Ts4XhY995LLOFjeHNiTcLFRk0Vo7f4UcV65o7tFZu7S5R11wV8JOqNVW8piyFcmkdoEvp11x+IWqe23Nq/CyUnpcXrCTlig+cgqtpd4+/Nbj1sdfRkInJFy0a6X/egg1XyGh5RW+zjmuhTaknpPzReHjWmQ39Lu4CO0p1MYedbXzV+hxcUVzj86nS5t7dHKXFptJhGslT3uP+gt83nbFCIS6d4Gq4HcjiRzPX6HHxQXFhSlyDnWR+VfBqcG0ZSyuC62VpLlbJdRF3thCEtrBElfbtczTcNk55MLqFRJaXJGKWMRNoUXcHMVHzsdFZAa1qxZCQmtxW7oUMXw7Mjmev0KP/RXFhf4qC3aRy3JaZBdaLUpzj2qwi1zt0n5CLQfQIhN/gQtOVxwmoe59BA6AeBMO3kr0zYZzxMtHPtRfgAU5Qa3gIrhQHxk+SDUxF+rjAus/jqFRCG3z7oStXV3qnhUO9r2aM/FXuKzzFa52Lq6vs089R/EJu+NKUaR2Pi6jda4Wu6VLXdMIuR6uRv44X9Hco0X1cmRXTh/Zld7FZZp71Ko3MeGEXuDgpskDG1Fely7IwcUVh0moEwqzXByRukY150R3DiHUwQgLXiaGr2Z3DiHUwQgLXiaGr2Z3DiHUwQgLXiaGr2Z3DiHUwQgLXiaGr2Z3DiHUwQgLXiaGr2Z3DiHUwQgLXiaGr2Z3DiHUwQgLXiaGr2Z3DiHUwQgLXiaGr2Z3DiHUwQgLXiaGr2Z3DiHUwQgLXiaGr2Z3DiHUwQgLXiaGr2Z3DiHUwQgLXiaGr2Z3DiHUwQgLXiaGr2Z3DiHUwQgLXiaGr2Z3DiHUwQgLXiaGr2Z3DiHUwQgLXiaGr2Z3DiHUwQgLXiaGr2Z3DiHUwQgLXiaGr2Z3DiHUwQgLXiaGr2Z3DiHUwQgLXiaGr2Z3DiHUwQgLXiaGr2Z3DiHUwQgLXiaGr2Z3DiHUwQgLXiaGr2Z3DssoVPxSs/zY8fo2HT5oDBqc4evaXVE+XkA9D7iavsJDMqmakwuZ35PRTHcOyyjUFWqcTbQQXpXCbxZqCBqc4evaWVH80vvyV9NVeFAmVbO7kBSyvj1Bqd05LK3rixf94IV29kKupqAhWVBd2ypK9lK+XWUgDrialaPB6FXNzkJWXh9VozuHpRUqv5cLr6XMLdQQNCQLqmtLRZllEmpHNf3RYPSqZnchJ9hcdw5LPaPuXYChmr02BA3JguraUlFm2WbUlmr6o8HoVc2uQhavqGuiO4dlFSoWCtpY+qchaFAWU9e2ijKLqOUhqKY7Go4+1WwtJDaTJpWxO4clFaq817Jos4agYVlIXVsrms8H5uCrmY8GpEc1OwtJLnG4vnVW0CiFF9IQNCwLqWtrRZlF1PIQVDMfDUiPanYWkpXavTfdncNyClVvv6hLhFV8Q9DALKKu7RVllkaondV0FR6QydXs7gueXXUjuIXuHJZSqPa2dWka/N8QNDQLqGtHRZllEWpnNX2FB2RiNSf0RcyodfL+Go54bGsIGpzh69pZUWJJhNpZzaLCAzKpml2FXN+mftjYmmB03TksoVCxxUbw+MVP51D7NAQNz+B17a7o3gUc8fA+KAdbTf/hoEyoZndfcMjEnujOYUk3kw4DR6SuUc050Z1DCHUwwoKXieGr2Z1DCHUwwoKXieGr2Z1DCHUwwoKXieGr2Z1DCHUwwoKXieGr2Z1DCHUwwoKXieGr2Z3DgoUaBMF+CKEGwQgIoQbBCAihBsEICKEGwQgIoQbBCAihBsEICKEGwQgIoQbBCAihBsEICKEeVvb18wyz/H6Q/thPG5PKM+HyYDZCqIvGfqBjRQy/9bcuD1aoK/ybBEVaIdQDJYS6aNa38Zsc69vy8yGtP3l1kELdu8BlxE/9JEKoB0oIddHoFLp3QX5Ep/XHuQ5QqDqWlIRQD5QQ6sIRMe08+7/iJ9bkBxHzS1vTEYSxaT+JRdHIG4XE5Qr5eO36DkLlf6RNh4iQU9p59m+3009rpd92cyki6gtZaV7uKb4INSfafHlOPmeqv0KNP+n6xphBKyHUhbN3gZzdja1jT/BcKr8CiyDIIx+xMPYuiBI4iGLLZOyFyqHr28/+n/xzfPgMP3oHSeSUdtbemiY7fmenvKnTpYgZlGSnsfyyOcdHhi7Rxstd8jlTcRoQK1/fGDNoJYS6cKDN9e2nsTqVeSi/UjMfkTDEkIH8ljPEUgiVkqDP+H/5DFMTUs4pyecOjZpSlClvBQFEzfPVvDimS7Ttcks+ZSpyhlzLd4fWYgathFAXDyuNTZTfyAdT1Q0lOs9H9MlO1ilZM8UTWRdC5VD7nz/DISvDpSQXOFxUTlGFk1zfBqHSJ5yLT7T1ck3eZSpTKF3krge1mEEbIdTFw+bJ77dl+4XN6m9l04ovH1EsXcyBrIseQuVUXUqThKry6SFUn2jr5Zq8y5QdXsRy14NazKCNEOriIZvd2ILZivsLQxbyERnx991LEPYh1JRSoQRaWxIpqiitnBL9GjXHF6HmRJsvz8m7TDlBFNJd3xwzaCOEegCsPPu3/P548hm/iXf06ZxUHLEw8l6S00UPobIz6lJySpAXoLionGLNd9VtWsLF51x8ok2X++RzpogM1yFf3xYzaCGEegBsrv4VjHNn7WUoMU9hbjJjYchmEeOECl1ubPH/DULlC3jicik5JYhSKkKt7Qblic/F51x8ok2X++S9/Na3fwOf5OvbYgYthFAPAFqqwWBpGSqrQXkSaIdsNx9Bfkk8ThdwNVewgK0Lde2trFE2/ZySUwKUQtlz1JwihLnyHT4U5Pbt+vbTLj5ycYk2Xe6TL+QnxXXXt8YMmgmhHgA0HZJpsxLYUPVI3gSWjyAM0RzhdMH2vfo0XmxdF+qzjxaPISAlrwQOFMe7liLpElEYXMsRcnzJJSfaeLlLvpDfpu0fpevbYgbNhFCDBeB3kYL9EEINFoDMv8H+CaEGw5M3kYJ9EkINhifvXgf7JIQaBCMghBoEIyCEGgQjIIQaBCMghBoEIyCEGgQjIIQaBCMghBoEIyCEGgQjIIQaBCMghBoEIyCEGgQjIIQaBCMghBoEIyCEGgQjIIQaBCMghBoEIyCEGgQjIIQaBCMghBoEIyCEGgQjIIQaBCMghBoEIyCEGgQjIIQaBCMghBoEIyCEGgQjIIQaBCMghBoEIyCEGgQjIIQaBCMghBoEIyCEGgQjIIQaBCMghBoEIyCEGgQjIIQaBCMghLo/NraOfUCO1refloNG9i6sPvso/d3B/93kNDNNYUPDNTqIfCv0abKjQwi1kfXtVeKBnjXQU6gbWy/IweES6maqGw0kteJPFOrGFjUOKoZ24qQagtrozjxTNllXnjhYclmHUJvYgQFtimEYm2vX9aigU6jpw/7TQ5nNYELVZFdWm4XayQq1Cxpn7wLF3GHVNAQxTW3WnXmmbLKuPFcoZH17uZUaQm0AtkBsmr2B/QjVUjpsQl37jOSyvv1RK2FmolDBCtVohQuXi1gPahRqZ+aZhiZryRPsNHfPshBCbcA6n80Bx2S6cK94+OaDZx8VS6HJYe23YNZ0xB8q5NPBO6MpQ4N3nv1b8thglvahpkSfHfsv8RmnmbLhSyl6tsh5skml1mJdh1ZS8a1Gmq+WIhXRQTpSRSeJVINSZVKVmVrmKRM65wMtjGsyozlPPQihjp7jb9zd7cfdi3e8OEilJlQ2MDE+sqHNFxCHZ1xZZ8mRGdWmBeWwHZYkHLb0oabEn1HKFCz5SjbszUmkPkL9R//wg3+nHx/8r/4Txac8UC8qAkqYii8HVELJ10rhip+gBPYuIAAxmHqQVCa3h4YVmbtMNDYdrzzonyf+Io8l5kgI9SWVYR9usywx4BNkBTAEJ1Qd0dmQZaeIjU2ObHCXM/hoWah8MV+bP9SU2EDZ6FaOvdsJleFy9BPqf1QZ9uH3KT7lAYPHX1d8XyPLF62Rip/gSKoWE01DECrj2kPDfOZAMoHWNPYUedIlOicvMUdCqNdUhL1QqwENQiWjEHMypfH/MsxLBDUeMbRkiRAx22D+UFPSzyjkckWoHL2fUH9HRdgLik95IGHSDpcnFT/XKOcL4aTiGxtbFFKKpiFIKuPaQ8N85kAyQYR6kxlteYL17dRuS8mREOpt1WAf7nrjIFuqCpUCbY0qJiVCpSGdVncSwbwzOq1bnftQUtLPKkK15V0/of6+arAPH6T4nAfJQoruip9rJPmmRWZNNCtcSquLiKYhSCrjq6x/XeYuE0TQ2FPkKeThdSk5EkI9d0JVOJlrz1B8iJPgvq8LlY3l2beRISNUharGBVSdbHdNQk0fEpQSrcOQ3Q7S1GygE47eT6j/9l+pCifzO3+P4nMeVG7OmMuTip9rpAXQUtREI956UZeGIK1MQ5jL3GWCCBqbTvvmKfRrqdFyJIQ6LTYfsDXAXGAdWah0yLOfGBF/JgZuqHHxmqxude5DhhMVoyvWqLhOog9hfshjZe2tVJSi+LlGyDeVoioaWU1q4eT/hiACGTVU2WXuMkE7pJmxd55CzKhHkBUoFXYgtmRHZGZkIWQmEBUP6PIZhnb+COAM/8k1HJSsLn2oKXEyZKE0OIj14RJY3Upv13daoJVNuOrILhWfD/KubypFRTRphxUH0FdDECP1T1UGlcxdJnIVIq483T/P9W26YGPL8lxOQqiN8K08rB/ZblbJKRV7gznRJzybsoDyZ3xBlhSfwW4ahJo/lJT4s+u0SEy3YpANLxufXhlUqJK0lDAV32pkH0opStHIohKNYXVpCBJQmTKsmnnORKNwu/Bp7zw5xLX+UhJCPXhgkUHQRQj14AmhBhMZlVBfv/fLtaMGfnTvXXrUSuf1Dfw7/dubaS4IoQYTaRTqN//gqXsP/eN369m+2fzX9+7d+95vIp33f/HeL+nBL/4N/dlXFgcm1B9p4Xsz9QVB0EmTUD//1L2f/vRnZzW1jx27d+9Tn/4I6fHn6IyEKtoQoe4vi9mF+rF/j2FiWqF++d4P9YixRBqwj8oLgmBWmoT6Kqz48//7bEKlSeVD9OdjX7nHtvv+L37vKdiwCHV/WRyYUEt6CDUI5kuDUD/27zEHzsjnRZcERPn+L/5QxAmh7jOLEGpwVGkUqjf0L//KPV1MqnFDBq/fe9eXn7r3dynynz5FHu4/sZg/jSPmR05U5OG+/4u/9L9AuirUUkuStMqXolJ2LrV0KNGO0f98JMKXBJWPHXvq3vf+iQo1p/DvKPjeP6BEX6VF8z2e4en6b9IKmsOEVCF3GccgqFCSMUW4973P+ET0msb0OQVOyxrvXd/8rGWoCQVBb5pc3x/deyjp7di9h1Y/TQtK0oIanwr10/c+9ZG/y4r73qc/Auf21XufevpPfyUJ8NV0BCWx+qBd0ZXPgvj8U6xNWsdyDsjHpZYP8cmxez98N44wAHBgWg6iNCSHymW0IF799K9w7D/59FNUnd/k63/9qe9JmGAVcpe9/4sP/eY//+y9T31Jdfejez/99D//17/sE5FrGtPnmhSNt0plkwwtoSDoTZNQP0YTg05mIgYKILMS4zOhygmphD//z9g0WS9penPOLRn8z9F/v/RuPeAYLgtGYlOinNurmMJSasXhL1P2HIePNIs8IlAof/ZlCNVd9iOe0yR2dn25/K6QrkL0v1wmas3ZyaXVRKhFmtKnT8rG4/8RKdzjYHqahCq+2U/zVpCqADNeKVS2QRGVoEcW4DSQhEqX/lA0QKQsACbbH/3if0efwY5dau6QSpCmUY7P/1l6jJYWJXSXCQjNQmI9ShioVIj+SFT5X4RqSeVE5Bqhkj4VrWy8lKFrmiDoSbNQsboikzO7w99SqDjOKiHre/pfEn+gpl8IlSJBqCzZfIlkIXz+qR/SJb/EacthSs0nzA6raAP5ewUwVlpVgyvPxzb1qBASx8QfQgOKjDmq/I9PX7/3kNwTriRCNKZvx/jrM0wJBUFf2oRK5kU2ZaqC7JKtNQmV75MKJlQ9YD1RJHEhaUrNl0gWdviLf/P5p36ZRcrpu9R8wq/f+8EXJVnkj1I5z9eSrqSAO7pyhHw4itcNSBWSqBwZFc2uL0YW7AZVEmlLv7nxfEJB0JdWoZJpZT+1nBTIIPU4q84sNOE1QHOeGDzZ7AMX0c2GlOrr7G7+0rtfpc9daj5hyvV1mYUlf8pD0hUsKpfQX/bqPV5EotwWXOiG0QB/2eefwmYSXWWfXvomntGoJNKWfnPj+YSCoC/dQsVkQFSXWWZ39jmRF4OCKorj8AUqqNfv/bmTghMqJcgKffWh//eLHOZSc4eca95MQqJfVssHDWtUQgXTS6juMor6Edvxsk/l+koibelXGq/M0CIGQS8ahPr5T+GJIuhLZCEbl/IIg+2pisGRL8ufY9cXSuRDQNfzR3wtf6BCpVAWsM9CeP8Xf/qzpFC+i8Epu9SKQzZ/jqD5v/rQr2QZozT4X0pol4mQJDMTT1U3FlBc9ud8BPjT9/85lVmFWiTSmr5vPJdhTigI+tIk1Kf43uhTMHoyP9wKhPW+eu+hT3/23q97odLneh9VYjqP7v2fvXdvlT6TEHNRXxehuiyUV3H/gtaIsHSXmjtErhSFV6vIn1JL+RH0Ed+r/IhIJl3G9y35uQwKpePvffpTNU+0qJBdxvvS9x76dd734U8pcW4JjlYm0pq+pCWN5zJ0CQVBT5pcXzxo873/Asd48siOj7Er+LoXKp4FkieTPvaneAzn/5Bw4mO8Z6JPLZF1qqKOwW59FsLrolCZf4vU8qHk+jrN7Jo/2Xxh7x/7Ayrhz6GE7jKuw0P/+MsSSjEoB6cbIVfILiOZferTOprg02/Spd/73xCnSKQ9fdd4PsOcUBD0pH2NOgbcGnnu6AI6fNTgMDBuoWKfZiB0DrS92yA4SMYtVHcTde68/4sP/YOn/+VWfno5CA6OUQt12NmOf4Ti3kOfekJPg+AAGfeMGgRHhBBqEIwACDUIgsPOW/5rPQiC4LBy+X/8/wEzcnAWHMvYnwAAAABJRU5ErkJggg=="/>
          <p:cNvSpPr>
            <a:spLocks noChangeAspect="1" noChangeArrowheads="1"/>
          </p:cNvSpPr>
          <p:nvPr/>
        </p:nvSpPr>
        <p:spPr bwMode="auto">
          <a:xfrm>
            <a:off x="123825" y="-13652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23" name="TextBox 22"/>
          <p:cNvSpPr txBox="1"/>
          <p:nvPr/>
        </p:nvSpPr>
        <p:spPr>
          <a:xfrm>
            <a:off x="71683" y="2837496"/>
            <a:ext cx="1767277" cy="246221"/>
          </a:xfrm>
          <a:prstGeom prst="rect">
            <a:avLst/>
          </a:prstGeom>
          <a:noFill/>
          <a:ln>
            <a:solidFill>
              <a:schemeClr val="accent5">
                <a:lumMod val="50000"/>
              </a:schemeClr>
            </a:solidFill>
          </a:ln>
        </p:spPr>
        <p:txBody>
          <a:bodyPr wrap="square" lIns="91440" tIns="45720" rIns="91440" bIns="45720" rtlCol="0" anchor="t">
            <a:noAutofit/>
          </a:bodyPr>
          <a:lstStyle/>
          <a:p>
            <a:r>
              <a:rPr lang="en-GB" sz="1000" b="1">
                <a:latin typeface="Arial"/>
                <a:cs typeface="Arial"/>
              </a:rPr>
              <a:t>Key Outcome Measure's</a:t>
            </a:r>
            <a:endParaRPr lang="en-GB" sz="1000" b="1">
              <a:latin typeface="Arial" panose="020B0604020202020204" pitchFamily="34" charset="0"/>
              <a:cs typeface="Arial" panose="020B0604020202020204" pitchFamily="34" charset="0"/>
            </a:endParaRPr>
          </a:p>
        </p:txBody>
      </p:sp>
      <p:sp>
        <p:nvSpPr>
          <p:cNvPr id="7" name="TextBox 6"/>
          <p:cNvSpPr txBox="1">
            <a:spLocks noChangeAspect="1"/>
          </p:cNvSpPr>
          <p:nvPr/>
        </p:nvSpPr>
        <p:spPr>
          <a:xfrm>
            <a:off x="6096000" y="942928"/>
            <a:ext cx="5997318" cy="1607894"/>
          </a:xfrm>
          <a:prstGeom prst="rect">
            <a:avLst/>
          </a:prstGeom>
          <a:noFill/>
          <a:ln w="6350">
            <a:solidFill>
              <a:schemeClr val="tx1"/>
            </a:solidFill>
          </a:ln>
        </p:spPr>
        <p:txBody>
          <a:bodyPr wrap="square" lIns="91440" tIns="45720" rIns="91440" bIns="45720" rtlCol="0" anchor="t">
            <a:noAutofit/>
          </a:bodyPr>
          <a:lstStyle/>
          <a:p>
            <a:r>
              <a:rPr lang="en-GB" sz="1000" b="1">
                <a:latin typeface="Arial"/>
                <a:cs typeface="Arial"/>
              </a:rPr>
              <a:t>Key achievements</a:t>
            </a:r>
          </a:p>
          <a:p>
            <a:r>
              <a:rPr lang="en-GB" sz="900">
                <a:latin typeface="Arial"/>
                <a:cs typeface="Arial"/>
              </a:rPr>
              <a:t>•Successful integration of REACT and Suicide Awareness training.  </a:t>
            </a:r>
            <a:endParaRPr lang="en-GB"/>
          </a:p>
          <a:p>
            <a:r>
              <a:rPr lang="en-GB" sz="900">
                <a:latin typeface="Arial"/>
                <a:cs typeface="Arial"/>
              </a:rPr>
              <a:t>•REACT  &amp; Suicide Prevention level 1 training to be included in Managers’ Pathway  </a:t>
            </a:r>
            <a:endParaRPr lang="en-GB"/>
          </a:p>
          <a:p>
            <a:r>
              <a:rPr lang="en-GB" sz="900">
                <a:latin typeface="Arial"/>
                <a:cs typeface="Arial"/>
              </a:rPr>
              <a:t>•Continued success of Sharing Hope – The Art of Healing Together has won the improving lives through creativity award at the health board LOV  awards 2023. </a:t>
            </a:r>
            <a:endParaRPr lang="en-GB"/>
          </a:p>
          <a:p>
            <a:r>
              <a:rPr lang="en-GB" sz="900">
                <a:latin typeface="Arial"/>
                <a:cs typeface="Arial"/>
              </a:rPr>
              <a:t>•Reached the final  for the Best Staff Wellbeing project of the year at the HSJ Patient Safety Awards 18</a:t>
            </a:r>
            <a:r>
              <a:rPr lang="en-GB" sz="900" baseline="30000">
                <a:latin typeface="Arial"/>
                <a:cs typeface="Arial"/>
              </a:rPr>
              <a:t>th</a:t>
            </a:r>
            <a:endParaRPr lang="en-GB"/>
          </a:p>
          <a:p>
            <a:r>
              <a:rPr lang="en-GB" sz="900">
                <a:latin typeface="Arial"/>
                <a:cs typeface="Arial"/>
              </a:rPr>
              <a:t>•Sharing HOPE – Poster finalist and displayed in CNO conference October 2023 </a:t>
            </a:r>
            <a:endParaRPr lang="en-GB"/>
          </a:p>
          <a:p>
            <a:r>
              <a:rPr lang="en-GB" sz="900">
                <a:latin typeface="Arial"/>
                <a:cs typeface="Arial"/>
              </a:rPr>
              <a:t>•Time to Change Wales (Finalists of the NHS Awards)</a:t>
            </a:r>
            <a:endParaRPr lang="en-GB"/>
          </a:p>
          <a:p>
            <a:r>
              <a:rPr lang="en-GB" sz="900">
                <a:latin typeface="Arial"/>
                <a:cs typeface="Arial"/>
              </a:rPr>
              <a:t>•</a:t>
            </a:r>
            <a:r>
              <a:rPr lang="en-GB" sz="900" err="1">
                <a:latin typeface="Arial"/>
                <a:cs typeface="Arial"/>
              </a:rPr>
              <a:t>TRiM</a:t>
            </a:r>
            <a:r>
              <a:rPr lang="en-GB" sz="900">
                <a:latin typeface="Arial"/>
                <a:cs typeface="Arial"/>
              </a:rPr>
              <a:t> Trauma Pathway (Finalists of the NHS Awards)</a:t>
            </a:r>
            <a:endParaRPr lang="en-GB"/>
          </a:p>
          <a:p>
            <a:r>
              <a:rPr lang="en-GB" sz="900">
                <a:latin typeface="Arial"/>
                <a:cs typeface="Arial"/>
              </a:rPr>
              <a:t> Sharing HOPE Winner of Best Staff Initiative and recognised as a finalist in the best employer for staff recognition &amp; engagement  at the  NT workforce awards November 21</a:t>
            </a:r>
            <a:r>
              <a:rPr lang="en-GB" sz="900" baseline="30000">
                <a:latin typeface="Arial"/>
                <a:cs typeface="Arial"/>
              </a:rPr>
              <a:t>st  </a:t>
            </a:r>
            <a:r>
              <a:rPr lang="en-GB" sz="900">
                <a:latin typeface="Arial"/>
                <a:cs typeface="Arial"/>
              </a:rPr>
              <a:t>2023</a:t>
            </a:r>
            <a:endParaRPr lang="en-GB"/>
          </a:p>
          <a:p>
            <a:endParaRPr lang="en-GB" sz="900">
              <a:latin typeface="Arial"/>
              <a:cs typeface="Arial"/>
            </a:endParaRPr>
          </a:p>
          <a:p>
            <a:endParaRPr lang="en-GB" sz="900">
              <a:latin typeface="Arial" panose="020B0604020202020204" pitchFamily="34" charset="0"/>
              <a:cs typeface="Arial" panose="020B0604020202020204" pitchFamily="34" charset="0"/>
            </a:endParaRPr>
          </a:p>
        </p:txBody>
      </p:sp>
      <p:sp>
        <p:nvSpPr>
          <p:cNvPr id="9" name="Footer Placeholder 8"/>
          <p:cNvSpPr>
            <a:spLocks noGrp="1"/>
          </p:cNvSpPr>
          <p:nvPr>
            <p:ph type="ftr" sz="quarter" idx="4294967295"/>
          </p:nvPr>
        </p:nvSpPr>
        <p:spPr>
          <a:xfrm>
            <a:off x="0" y="6620933"/>
            <a:ext cx="12120317" cy="237067"/>
          </a:xfrm>
        </p:spPr>
        <p:txBody>
          <a:bodyPr/>
          <a:lstStyle/>
          <a:p>
            <a:pPr algn="l"/>
            <a:r>
              <a:rPr lang="en-GB" sz="1000" b="1">
                <a:solidFill>
                  <a:schemeClr val="bg1">
                    <a:lumMod val="50000"/>
                  </a:schemeClr>
                </a:solidFill>
              </a:rPr>
              <a:t>Evidence –</a:t>
            </a:r>
            <a:r>
              <a:rPr lang="en-GB" sz="950" b="1">
                <a:solidFill>
                  <a:schemeClr val="bg1">
                    <a:lumMod val="50000"/>
                  </a:schemeClr>
                </a:solidFill>
              </a:rPr>
              <a:t> </a:t>
            </a:r>
            <a:r>
              <a:rPr lang="en-GB" sz="950">
                <a:hlinkClick r:id="rId3"/>
              </a:rPr>
              <a:t>talk-to-me-2-suicide-and-self-harm-prevention-action-plan-for-wales-2015-2020.pdf (</a:t>
            </a:r>
            <a:r>
              <a:rPr lang="en-GB" sz="950" err="1">
                <a:hlinkClick r:id="rId3"/>
              </a:rPr>
              <a:t>gov.wales</a:t>
            </a:r>
            <a:r>
              <a:rPr lang="en-GB" sz="950">
                <a:hlinkClick r:id="rId3"/>
              </a:rPr>
              <a:t>)</a:t>
            </a:r>
            <a:endParaRPr lang="en-GB" sz="950" i="1">
              <a:solidFill>
                <a:schemeClr val="bg1">
                  <a:lumMod val="50000"/>
                </a:schemeClr>
              </a:solidFill>
            </a:endParaRPr>
          </a:p>
        </p:txBody>
      </p:sp>
      <p:graphicFrame>
        <p:nvGraphicFramePr>
          <p:cNvPr id="11" name="Table 10"/>
          <p:cNvGraphicFramePr>
            <a:graphicFrameLocks noGrp="1"/>
          </p:cNvGraphicFramePr>
          <p:nvPr>
            <p:extLst>
              <p:ext uri="{D42A27DB-BD31-4B8C-83A1-F6EECF244321}">
                <p14:modId xmlns:p14="http://schemas.microsoft.com/office/powerpoint/2010/main" val="863084024"/>
              </p:ext>
            </p:extLst>
          </p:nvPr>
        </p:nvGraphicFramePr>
        <p:xfrm>
          <a:off x="61085" y="5685082"/>
          <a:ext cx="5953197" cy="746760"/>
        </p:xfrm>
        <a:graphic>
          <a:graphicData uri="http://schemas.openxmlformats.org/drawingml/2006/table">
            <a:tbl>
              <a:tblPr firstRow="1" bandRow="1">
                <a:tableStyleId>{5C22544A-7EE6-4342-B048-85BDC9FD1C3A}</a:tableStyleId>
              </a:tblPr>
              <a:tblGrid>
                <a:gridCol w="3435817">
                  <a:extLst>
                    <a:ext uri="{9D8B030D-6E8A-4147-A177-3AD203B41FA5}">
                      <a16:colId xmlns:a16="http://schemas.microsoft.com/office/drawing/2014/main" val="3756780484"/>
                    </a:ext>
                  </a:extLst>
                </a:gridCol>
                <a:gridCol w="1258690">
                  <a:extLst>
                    <a:ext uri="{9D8B030D-6E8A-4147-A177-3AD203B41FA5}">
                      <a16:colId xmlns:a16="http://schemas.microsoft.com/office/drawing/2014/main" val="340496374"/>
                    </a:ext>
                  </a:extLst>
                </a:gridCol>
                <a:gridCol w="1258690">
                  <a:extLst>
                    <a:ext uri="{9D8B030D-6E8A-4147-A177-3AD203B41FA5}">
                      <a16:colId xmlns:a16="http://schemas.microsoft.com/office/drawing/2014/main" val="582136262"/>
                    </a:ext>
                  </a:extLst>
                </a:gridCol>
              </a:tblGrid>
              <a:tr h="126964">
                <a:tc>
                  <a:txBody>
                    <a:bodyPr/>
                    <a:lstStyle/>
                    <a:p>
                      <a:r>
                        <a:rPr lang="en-GB" sz="1000">
                          <a:latin typeface="Arial" panose="020B0604020202020204" pitchFamily="34" charset="0"/>
                          <a:cs typeface="Arial" panose="020B0604020202020204" pitchFamily="34" charset="0"/>
                        </a:rPr>
                        <a:t>Risks</a:t>
                      </a:r>
                      <a:r>
                        <a:rPr lang="en-GB" sz="1000" baseline="0">
                          <a:latin typeface="Arial" panose="020B0604020202020204" pitchFamily="34" charset="0"/>
                          <a:cs typeface="Arial" panose="020B0604020202020204" pitchFamily="34" charset="0"/>
                        </a:rPr>
                        <a:t> to delivery</a:t>
                      </a:r>
                      <a:endParaRPr lang="en-GB" sz="1000">
                        <a:latin typeface="Arial" panose="020B0604020202020204" pitchFamily="34" charset="0"/>
                        <a:cs typeface="Arial" panose="020B0604020202020204" pitchFamily="34" charset="0"/>
                      </a:endParaRPr>
                    </a:p>
                  </a:txBody>
                  <a:tcPr/>
                </a:tc>
                <a:tc>
                  <a:txBody>
                    <a:bodyPr/>
                    <a:lstStyle/>
                    <a:p>
                      <a:r>
                        <a:rPr lang="en-GB" sz="1000">
                          <a:latin typeface="Arial" panose="020B0604020202020204" pitchFamily="34" charset="0"/>
                          <a:cs typeface="Arial" panose="020B0604020202020204" pitchFamily="34" charset="0"/>
                        </a:rPr>
                        <a:t>Owner</a:t>
                      </a:r>
                    </a:p>
                  </a:txBody>
                  <a:tcPr/>
                </a:tc>
                <a:tc>
                  <a:txBody>
                    <a:bodyPr/>
                    <a:lstStyle/>
                    <a:p>
                      <a:r>
                        <a:rPr lang="en-GB" sz="1000">
                          <a:latin typeface="Arial" panose="020B0604020202020204" pitchFamily="34" charset="0"/>
                          <a:cs typeface="Arial" panose="020B0604020202020204" pitchFamily="34" charset="0"/>
                        </a:rPr>
                        <a:t>Next Steps</a:t>
                      </a:r>
                    </a:p>
                  </a:txBody>
                  <a:tcPr/>
                </a:tc>
                <a:extLst>
                  <a:ext uri="{0D108BD9-81ED-4DB2-BD59-A6C34878D82A}">
                    <a16:rowId xmlns:a16="http://schemas.microsoft.com/office/drawing/2014/main" val="2403941587"/>
                  </a:ext>
                </a:extLst>
              </a:tr>
              <a:tr h="261864">
                <a:tc>
                  <a:txBody>
                    <a:bodyPr/>
                    <a:lstStyle/>
                    <a:p>
                      <a:pPr marL="171450" indent="-171450" algn="l" defTabSz="914400" rtl="0" eaLnBrk="1" fontAlgn="base" latinLnBrk="0" hangingPunct="1">
                        <a:buFont typeface="Arial" panose="020B0604020202020204" pitchFamily="34" charset="0"/>
                        <a:buChar char="•"/>
                      </a:pPr>
                      <a:r>
                        <a:rPr lang="en-GB" sz="900" i="0" kern="1200">
                          <a:solidFill>
                            <a:schemeClr val="tx1"/>
                          </a:solidFill>
                          <a:latin typeface="Arial" panose="020B0604020202020204" pitchFamily="34" charset="0"/>
                          <a:ea typeface="+mn-ea"/>
                          <a:cs typeface="Arial" panose="020B0604020202020204" pitchFamily="34" charset="0"/>
                        </a:rPr>
                        <a:t>There is a risk of being unable to measure impact within this priority due to the lack of real time information on suicide rates, this will be considered as part of the review of GMOs. </a:t>
                      </a:r>
                    </a:p>
                  </a:txBody>
                  <a:tcPr/>
                </a:tc>
                <a:tc>
                  <a:txBody>
                    <a:bodyPr/>
                    <a:lstStyle/>
                    <a:p>
                      <a:r>
                        <a:rPr lang="en-GB" sz="900" i="0" kern="1200">
                          <a:solidFill>
                            <a:schemeClr val="tx1"/>
                          </a:solidFill>
                          <a:latin typeface="Arial" panose="020B0604020202020204" pitchFamily="34" charset="0"/>
                          <a:ea typeface="+mn-ea"/>
                          <a:cs typeface="Arial" panose="020B0604020202020204" pitchFamily="34" charset="0"/>
                        </a:rPr>
                        <a:t>MAG</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900">
                          <a:latin typeface="Arial" panose="020B0604020202020204" pitchFamily="34" charset="0"/>
                          <a:cs typeface="Arial" panose="020B0604020202020204" pitchFamily="34" charset="0"/>
                        </a:rPr>
                        <a:t>Meeting to reconvene </a:t>
                      </a:r>
                    </a:p>
                  </a:txBody>
                  <a:tcPr/>
                </a:tc>
                <a:extLst>
                  <a:ext uri="{0D108BD9-81ED-4DB2-BD59-A6C34878D82A}">
                    <a16:rowId xmlns:a16="http://schemas.microsoft.com/office/drawing/2014/main" val="2085390978"/>
                  </a:ext>
                </a:extLst>
              </a:tr>
            </a:tbl>
          </a:graphicData>
        </a:graphic>
      </p:graphicFrame>
      <p:graphicFrame>
        <p:nvGraphicFramePr>
          <p:cNvPr id="12" name="Table 11"/>
          <p:cNvGraphicFramePr>
            <a:graphicFrameLocks noGrp="1"/>
          </p:cNvGraphicFramePr>
          <p:nvPr>
            <p:extLst>
              <p:ext uri="{D42A27DB-BD31-4B8C-83A1-F6EECF244321}">
                <p14:modId xmlns:p14="http://schemas.microsoft.com/office/powerpoint/2010/main" val="3614341340"/>
              </p:ext>
            </p:extLst>
          </p:nvPr>
        </p:nvGraphicFramePr>
        <p:xfrm>
          <a:off x="6139131" y="5319622"/>
          <a:ext cx="5975315" cy="2618152"/>
        </p:xfrm>
        <a:graphic>
          <a:graphicData uri="http://schemas.openxmlformats.org/drawingml/2006/table">
            <a:tbl>
              <a:tblPr firstRow="1" bandRow="1">
                <a:tableStyleId>{5C22544A-7EE6-4342-B048-85BDC9FD1C3A}</a:tableStyleId>
              </a:tblPr>
              <a:tblGrid>
                <a:gridCol w="3469561">
                  <a:extLst>
                    <a:ext uri="{9D8B030D-6E8A-4147-A177-3AD203B41FA5}">
                      <a16:colId xmlns:a16="http://schemas.microsoft.com/office/drawing/2014/main" val="2232684934"/>
                    </a:ext>
                  </a:extLst>
                </a:gridCol>
                <a:gridCol w="1648869">
                  <a:extLst>
                    <a:ext uri="{9D8B030D-6E8A-4147-A177-3AD203B41FA5}">
                      <a16:colId xmlns:a16="http://schemas.microsoft.com/office/drawing/2014/main" val="1392341808"/>
                    </a:ext>
                  </a:extLst>
                </a:gridCol>
                <a:gridCol w="856885">
                  <a:extLst>
                    <a:ext uri="{9D8B030D-6E8A-4147-A177-3AD203B41FA5}">
                      <a16:colId xmlns:a16="http://schemas.microsoft.com/office/drawing/2014/main" val="3224507551"/>
                    </a:ext>
                  </a:extLst>
                </a:gridCol>
              </a:tblGrid>
              <a:tr h="297517">
                <a:tc>
                  <a:txBody>
                    <a:bodyPr/>
                    <a:lstStyle/>
                    <a:p>
                      <a:r>
                        <a:rPr lang="en-GB" sz="1000">
                          <a:latin typeface="Arial"/>
                          <a:cs typeface="Arial"/>
                        </a:rPr>
                        <a:t>Actions for the next month</a:t>
                      </a:r>
                    </a:p>
                  </a:txBody>
                  <a:tcPr/>
                </a:tc>
                <a:tc>
                  <a:txBody>
                    <a:bodyPr/>
                    <a:lstStyle/>
                    <a:p>
                      <a:r>
                        <a:rPr lang="en-GB" sz="1000">
                          <a:latin typeface="Arial"/>
                          <a:cs typeface="Arial"/>
                        </a:rPr>
                        <a:t>Responsible</a:t>
                      </a:r>
                      <a:r>
                        <a:rPr lang="en-GB" sz="1000" baseline="0">
                          <a:latin typeface="Arial"/>
                          <a:cs typeface="Arial"/>
                        </a:rPr>
                        <a:t> Owner</a:t>
                      </a:r>
                      <a:endParaRPr lang="en-GB" sz="1000">
                        <a:latin typeface="Arial"/>
                        <a:cs typeface="Arial"/>
                      </a:endParaRPr>
                    </a:p>
                  </a:txBody>
                  <a:tcPr/>
                </a:tc>
                <a:tc>
                  <a:txBody>
                    <a:bodyPr/>
                    <a:lstStyle/>
                    <a:p>
                      <a:r>
                        <a:rPr lang="en-GB" sz="1000">
                          <a:latin typeface="Arial"/>
                          <a:cs typeface="Arial"/>
                        </a:rPr>
                        <a:t>Due Date</a:t>
                      </a:r>
                    </a:p>
                  </a:txBody>
                  <a:tcPr/>
                </a:tc>
                <a:extLst>
                  <a:ext uri="{0D108BD9-81ED-4DB2-BD59-A6C34878D82A}">
                    <a16:rowId xmlns:a16="http://schemas.microsoft.com/office/drawing/2014/main" val="3210150886"/>
                  </a:ext>
                </a:extLst>
              </a:tr>
              <a:tr h="575200">
                <a:tc>
                  <a:txBody>
                    <a:bodyPr/>
                    <a:lstStyle/>
                    <a:p>
                      <a:pPr lvl="0" algn="l">
                        <a:lnSpc>
                          <a:spcPct val="100000"/>
                        </a:lnSpc>
                        <a:spcBef>
                          <a:spcPts val="0"/>
                        </a:spcBef>
                        <a:spcAft>
                          <a:spcPts val="0"/>
                        </a:spcAft>
                        <a:buNone/>
                      </a:pPr>
                      <a:r>
                        <a:rPr lang="en-GB" sz="800" b="0" i="0" u="none" strike="noStrike" noProof="0">
                          <a:solidFill>
                            <a:srgbClr val="000000"/>
                          </a:solidFill>
                          <a:latin typeface="Arial"/>
                        </a:rPr>
                        <a:t>Quarterly meeting have been agreed following review of   frequency of Suicide Prevention Steering group &amp; GMO/100 day plan – next mtg April 2024</a:t>
                      </a:r>
                    </a:p>
                  </a:txBody>
                  <a:tcPr/>
                </a:tc>
                <a:tc>
                  <a:txBody>
                    <a:bodyPr/>
                    <a:lstStyle/>
                    <a:p>
                      <a:r>
                        <a:rPr lang="en-GB" sz="800">
                          <a:latin typeface="Arial"/>
                          <a:cs typeface="Arial"/>
                        </a:rPr>
                        <a:t>Stephen Jones &amp; Jayne Whitney </a:t>
                      </a:r>
                    </a:p>
                  </a:txBody>
                  <a:tcPr/>
                </a:tc>
                <a:tc>
                  <a:txBody>
                    <a:bodyPr/>
                    <a:lstStyle/>
                    <a:p>
                      <a:r>
                        <a:rPr lang="en-GB" sz="800">
                          <a:latin typeface="Arial"/>
                          <a:cs typeface="Arial"/>
                        </a:rPr>
                        <a:t>April 2024 </a:t>
                      </a:r>
                    </a:p>
                  </a:txBody>
                  <a:tcPr/>
                </a:tc>
                <a:extLst>
                  <a:ext uri="{0D108BD9-81ED-4DB2-BD59-A6C34878D82A}">
                    <a16:rowId xmlns:a16="http://schemas.microsoft.com/office/drawing/2014/main" val="4159380428"/>
                  </a:ext>
                </a:extLst>
              </a:tr>
              <a:tr h="714041">
                <a:tc>
                  <a:txBody>
                    <a:bodyPr/>
                    <a:lstStyle/>
                    <a:p>
                      <a:pPr lvl="0" algn="l">
                        <a:lnSpc>
                          <a:spcPct val="100000"/>
                        </a:lnSpc>
                        <a:spcBef>
                          <a:spcPts val="0"/>
                        </a:spcBef>
                        <a:spcAft>
                          <a:spcPts val="0"/>
                        </a:spcAft>
                        <a:buNone/>
                      </a:pPr>
                      <a:r>
                        <a:rPr lang="en-GB" sz="800" b="0" i="0" u="none" strike="noStrike" noProof="0">
                          <a:solidFill>
                            <a:srgbClr val="000000"/>
                          </a:solidFill>
                          <a:latin typeface="Arial"/>
                        </a:rPr>
                        <a:t> QI  SBAR  for HMP Swansea completed and next steps discussions with stakeholders and problem statement – follow up meeting to discuss with MH  &amp; LD service </a:t>
                      </a:r>
                      <a:endParaRPr lang="en-US" sz="800"/>
                    </a:p>
                    <a:p>
                      <a:pPr marL="0" marR="0" lvl="0" indent="0" algn="l">
                        <a:lnSpc>
                          <a:spcPct val="100000"/>
                        </a:lnSpc>
                        <a:spcBef>
                          <a:spcPts val="0"/>
                        </a:spcBef>
                        <a:spcAft>
                          <a:spcPts val="0"/>
                        </a:spcAft>
                        <a:buClrTx/>
                        <a:buSzTx/>
                        <a:buFontTx/>
                        <a:buNone/>
                      </a:pPr>
                      <a:endParaRPr lang="en-GB" sz="800">
                        <a:latin typeface="Arial"/>
                        <a:cs typeface="Arial"/>
                      </a:endParaRPr>
                    </a:p>
                  </a:txBody>
                  <a:tcPr/>
                </a:tc>
                <a:tc>
                  <a:txBody>
                    <a:bodyPr/>
                    <a:lstStyle/>
                    <a:p>
                      <a:r>
                        <a:rPr lang="en-GB" sz="800">
                          <a:latin typeface="Arial"/>
                          <a:cs typeface="Arial"/>
                        </a:rPr>
                        <a:t>Marie Philips &amp; Jayne Whitney &amp; Marie Williams </a:t>
                      </a:r>
                    </a:p>
                  </a:txBody>
                  <a:tcPr/>
                </a:tc>
                <a:tc>
                  <a:txBody>
                    <a:bodyPr/>
                    <a:lstStyle/>
                    <a:p>
                      <a:pPr marL="0" marR="0" lvl="0" indent="0" algn="l" rtl="0" eaLnBrk="1" fontAlgn="auto" latinLnBrk="0" hangingPunct="1">
                        <a:lnSpc>
                          <a:spcPct val="100000"/>
                        </a:lnSpc>
                        <a:spcBef>
                          <a:spcPts val="0"/>
                        </a:spcBef>
                        <a:spcAft>
                          <a:spcPts val="0"/>
                        </a:spcAft>
                        <a:buClrTx/>
                        <a:buSzTx/>
                        <a:buFontTx/>
                        <a:buNone/>
                      </a:pPr>
                      <a:r>
                        <a:rPr lang="en-GB" sz="800">
                          <a:latin typeface="Arial"/>
                          <a:cs typeface="Arial"/>
                        </a:rPr>
                        <a:t>April 2024</a:t>
                      </a:r>
                    </a:p>
                  </a:txBody>
                  <a:tcPr/>
                </a:tc>
                <a:extLst>
                  <a:ext uri="{0D108BD9-81ED-4DB2-BD59-A6C34878D82A}">
                    <a16:rowId xmlns:a16="http://schemas.microsoft.com/office/drawing/2014/main" val="3535384573"/>
                  </a:ext>
                </a:extLst>
              </a:tr>
              <a:tr h="1031394">
                <a:tc>
                  <a:txBody>
                    <a:bodyPr/>
                    <a:lstStyle/>
                    <a:p>
                      <a:pPr lvl="0" algn="l">
                        <a:lnSpc>
                          <a:spcPct val="100000"/>
                        </a:lnSpc>
                        <a:spcBef>
                          <a:spcPts val="0"/>
                        </a:spcBef>
                        <a:spcAft>
                          <a:spcPts val="0"/>
                        </a:spcAft>
                        <a:buNone/>
                      </a:pPr>
                      <a:r>
                        <a:rPr lang="en-GB" sz="800" b="0" i="0" u="none" strike="noStrike" noProof="0">
                          <a:solidFill>
                            <a:srgbClr val="000000"/>
                          </a:solidFill>
                          <a:latin typeface="Arial"/>
                        </a:rPr>
                        <a:t>Sharing HOPE – Deep dive evaluation started, film being edited  Regular progression meeting set for every 6 weeks. Presenting first phase of proposal March 2024. Events in NPT, CCH &amp; Vexatious  complaints. Sharing Hope documentary presented to  management board 30/05/2024  </a:t>
                      </a:r>
                      <a:endParaRPr lang="en-US" sz="800"/>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800">
                        <a:latin typeface="Arial"/>
                        <a:cs typeface="Arial"/>
                      </a:endParaRPr>
                    </a:p>
                  </a:txBody>
                  <a:tcPr/>
                </a:tc>
                <a:tc>
                  <a:txBody>
                    <a:bodyPr/>
                    <a:lstStyle/>
                    <a:p>
                      <a:r>
                        <a:rPr lang="en-GB" sz="800">
                          <a:latin typeface="Arial"/>
                          <a:cs typeface="Arial"/>
                        </a:rPr>
                        <a:t>Jayne Whitney &amp; Johan </a:t>
                      </a:r>
                      <a:r>
                        <a:rPr lang="en-GB" sz="800" err="1">
                          <a:latin typeface="Arial"/>
                          <a:cs typeface="Arial"/>
                        </a:rPr>
                        <a:t>Skre</a:t>
                      </a:r>
                      <a:r>
                        <a:rPr lang="en-GB" sz="800">
                          <a:latin typeface="Arial"/>
                          <a:cs typeface="Arial"/>
                        </a:rPr>
                        <a:t> </a:t>
                      </a:r>
                    </a:p>
                  </a:txBody>
                  <a:tcPr/>
                </a:tc>
                <a:tc>
                  <a:txBody>
                    <a:bodyPr/>
                    <a:lstStyle/>
                    <a:p>
                      <a:r>
                        <a:rPr lang="en-GB" sz="800">
                          <a:latin typeface="Arial"/>
                          <a:cs typeface="Arial"/>
                        </a:rPr>
                        <a:t>March 2024 &amp; June 2024 </a:t>
                      </a:r>
                    </a:p>
                  </a:txBody>
                  <a:tcPr/>
                </a:tc>
                <a:extLst>
                  <a:ext uri="{0D108BD9-81ED-4DB2-BD59-A6C34878D82A}">
                    <a16:rowId xmlns:a16="http://schemas.microsoft.com/office/drawing/2014/main" val="221750474"/>
                  </a:ext>
                </a:extLst>
              </a:tr>
            </a:tbl>
          </a:graphicData>
        </a:graphic>
      </p:graphicFrame>
      <p:sp>
        <p:nvSpPr>
          <p:cNvPr id="10" name="Rectangle 5">
            <a:extLst>
              <a:ext uri="{FF2B5EF4-FFF2-40B4-BE49-F238E27FC236}">
                <a16:creationId xmlns:a16="http://schemas.microsoft.com/office/drawing/2014/main" id="{74EE6599-D40C-D857-0C23-86633255DD0A}"/>
              </a:ext>
            </a:extLst>
          </p:cNvPr>
          <p:cNvSpPr>
            <a:spLocks noChangeArrowheads="1"/>
          </p:cNvSpPr>
          <p:nvPr/>
        </p:nvSpPr>
        <p:spPr bwMode="auto">
          <a:xfrm>
            <a:off x="315843" y="3399964"/>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TextBox 14">
            <a:extLst>
              <a:ext uri="{FF2B5EF4-FFF2-40B4-BE49-F238E27FC236}">
                <a16:creationId xmlns:a16="http://schemas.microsoft.com/office/drawing/2014/main" id="{7F23362A-737A-A4D8-D476-B2697A34A5CD}"/>
              </a:ext>
            </a:extLst>
          </p:cNvPr>
          <p:cNvSpPr txBox="1"/>
          <p:nvPr/>
        </p:nvSpPr>
        <p:spPr>
          <a:xfrm>
            <a:off x="82280" y="3094634"/>
            <a:ext cx="5942600" cy="933845"/>
          </a:xfrm>
          <a:prstGeom prst="rect">
            <a:avLst/>
          </a:prstGeom>
          <a:noFill/>
        </p:spPr>
        <p:txBody>
          <a:bodyPr wrap="square">
            <a:spAutoFit/>
          </a:bodyPr>
          <a:lstStyle/>
          <a:p>
            <a:pPr marL="171450" lvl="0" indent="-171450" fontAlgn="base">
              <a:buSzPts val="1000"/>
              <a:buFont typeface="Arial" panose="020B0604020202020204" pitchFamily="34" charset="0"/>
              <a:buChar char="•"/>
              <a:tabLst>
                <a:tab pos="457200" algn="l"/>
              </a:tabLst>
            </a:pPr>
            <a:r>
              <a:rPr lang="en-GB" sz="900">
                <a:latin typeface="Arial" panose="020B0604020202020204" pitchFamily="34" charset="0"/>
                <a:cs typeface="Arial" panose="020B0604020202020204" pitchFamily="34" charset="0"/>
              </a:rPr>
              <a:t>Education of all available staff across the HB in recognising and managing suicide. </a:t>
            </a:r>
            <a:br>
              <a:rPr lang="en-GB" sz="900">
                <a:latin typeface="Arial" panose="020B0604020202020204" pitchFamily="34" charset="0"/>
                <a:cs typeface="Arial" panose="020B0604020202020204" pitchFamily="34" charset="0"/>
              </a:rPr>
            </a:br>
            <a:r>
              <a:rPr lang="en-GB" sz="900">
                <a:latin typeface="Arial" panose="020B0604020202020204" pitchFamily="34" charset="0"/>
                <a:cs typeface="Arial" panose="020B0604020202020204" pitchFamily="34" charset="0"/>
              </a:rPr>
              <a:t>Continue to support and work with Swansea Multi Agency Group and other stakeholders across the HB in relation to obtaining a baseline assessment of suicide cases and map against national trends.</a:t>
            </a:r>
          </a:p>
          <a:p>
            <a:pPr marL="171450" lvl="0" indent="-171450" fontAlgn="base">
              <a:buSzPts val="1000"/>
              <a:buFont typeface="Arial" panose="020B0604020202020204" pitchFamily="34" charset="0"/>
              <a:buChar char="•"/>
              <a:tabLst>
                <a:tab pos="457200" algn="l"/>
              </a:tabLst>
            </a:pPr>
            <a:r>
              <a:rPr lang="en-GB" sz="900">
                <a:latin typeface="Arial" panose="020B0604020202020204" pitchFamily="34" charset="0"/>
                <a:cs typeface="Arial" panose="020B0604020202020204" pitchFamily="34" charset="0"/>
              </a:rPr>
              <a:t>Occupational Health and Wellbeing support for staff with anxiety/depression to prevent escalation in risk of suicide. </a:t>
            </a:r>
          </a:p>
          <a:p>
            <a:pPr>
              <a:lnSpc>
                <a:spcPct val="115000"/>
              </a:lnSpc>
              <a:spcAft>
                <a:spcPts val="1000"/>
              </a:spcAft>
            </a:pPr>
            <a:r>
              <a:rPr lang="en-GB" sz="900">
                <a:effectLst/>
                <a:latin typeface="Arial" panose="020B0604020202020204" pitchFamily="34" charset="0"/>
                <a:ea typeface="Times New Roman" panose="02020603050405020304" pitchFamily="18" charset="0"/>
                <a:cs typeface="Arial" panose="020B0604020202020204" pitchFamily="34" charset="0"/>
              </a:rPr>
              <a:t> </a:t>
            </a:r>
            <a:endParaRPr lang="en-GB" sz="900">
              <a:effectLst/>
              <a:latin typeface="Calibri" panose="020F0502020204030204" pitchFamily="34" charset="0"/>
              <a:ea typeface="Calibri" panose="020F0502020204030204" pitchFamily="34" charset="0"/>
              <a:cs typeface="Arial" panose="020B0604020202020204" pitchFamily="34" charset="0"/>
            </a:endParaRPr>
          </a:p>
        </p:txBody>
      </p:sp>
      <p:sp>
        <p:nvSpPr>
          <p:cNvPr id="27" name="AutoShape 15" descr="data:image/png;base64,iVBORw0KGgoAAAANSUhEUgAAAeIAAAE2CAYAAAC9RpGaAAAAAXNSR0IArs4c6QAAIABJREFUeF7tnQ+YHVV5hw+KwoZ/hY2CiaSwARdrMDbVFtnEaqqmRVsQbMEma9XQInG1pgZtGzbZJKStEptKl0haUi1JWmIlalspwRqtEmsrosFYiYQlBUFAggWBgIr2eSee5ezkzL0z986cmbn3N8+zTzZ3586c854/v3O+7zvnHGKMeZHRJQIiIAIiIAIiUAqBQ34mxLtKebteKgIiIAIiIAJdTmBciHftkhZ3eV1Q9kVABERABAITmDFjhpkgxC96kazUgctArxMBERABEehSAt/85jeNhLhLC1/ZFgEREAERKJ+AhLj8MlAKREAEREAEupiAhLiLC19ZFwEREAERKJ+AhLj8MlAKREAEREAEupiAhLiLC19ZFwEREAERKJ+AhLj8MlAKREAEREAEupiAhLiLC19ZFwEREAERKJ+AhLj8MlAKREAEREAEupiAhLiLC19ZFwEREAERKJ+AhLj8MlAKREAEREAEupiAhLiLC19ZFwEREAERKJ+AhLj8MlAKREAEREAEupiAhLgGhb9q1Spzzz33mLVr15qenp62Urx582azYMECc9NNN5mBgYG2nlXlL+/evducf/755sorr8wlnzt27DCzZ8+Osjxv3jwDx97e3iojqGXabLnt3LlznDMZmT9/vtm2bVuUp5B115Z7yHfu27cvyu/g4GD0r+8qI121rFA1SXTXCjHitmzZsvFimjlzptmyZYvp7++vXNFJiLMXSZ5CbDtGBi7Dw8MNE2MHOvamlStXTvhO/O/2vnhHz32XX365t0760tOo8/bd7w4s3Axt2rQpsfPPXgrZvpHEmfpPessY/JQheKGFOG2dtOmyA6Jm9cayazZwdQdf8XaTlDb33SEHSdlqdPq7u06IbWU66aSTJswwqQwjIyNmdHS0cjOdVoQ4TyFKX50m3klDfMc73tHyAKedPLTz3Xh+0z6Lcrruuusm5JfP5s6dOz4rp2PZuHHjBFHxWSlCCHG8bGzH2Y4Yp2Xlq1O+7+7fv98sXrzYTJ06tekgqJV20mrdLvJ7aYQ4z/c3qpNuXciaLsoDkbz//vsTLVNJFjq+29fXN2FQmKUu5MknxLO6TojLHF23WqCtdDDtdIitpjP+vW4S4rSzZl+n5/tuGUJsOzrKsVU3SDv1TkJ8oAVlFbx226uvTvpEL0u67L3vec97osGpbyBly/uSSy5JZYWRELdb0hX5ftqCT+qQfB0FIsnFrMf6EK2Ze9q0adFofv369dE97ugy6zviPuK4Occ1/8TN7nH88fT5Ot64EMTfd9FFFyV21jZvNt9xcxP/95mjXBOTLw/uOxvl331+Mx9xK+nwzRjzEGLXJ1imEDebfcaZWR7NyqyR2b5ZnbV1yFfvfGXI/bY+xduo64Zq5kqIt3lbzrgo9u7dG8VbcCW1h3i+fGZU101A2qizfK+Rj7jddLl9QtrBYRYhdp95ww03HGQF4v1ZJ0US4ooIabvJaNS5uc/OKpL4mm1D5Dmu+NqGF/c1ZX2HK8Q8C/OmnbX4zO1JM5P4LNXHJJ62W265JRpk2A7X/p2OqJHfLmlG7DOB+j5rlIdW8++Wc7vpiNdH2+nG/cLNOj2fSbsMIU4TyBfvjKkLy5cvNwsXLoziK5LKLG5qTFveWTrfJMuRLZe4WLaSJtdPatuDbxDmayON6pvtJ9xBRSMXQZIQ479tlC5fH5rWXZJWiONl5psApR24+vrlZgPFdnWijO93lWm6KCGOB5L4Ajx8HRiCHZ+NJs26m0VNxxtTWiH2NS73u7NmzfL66NKYIH1C3KhjjXekad5hG03a/Nv7i0hH3BLgE+Sk4BNfUFcrwVq+QBqfRSIpWKuRpcNaGt71rneZK664whvYmLbMfPyLMk37Bjq+zjZNmpIEJF7/kgahbh23g/a4sKSx3CUJcTyg0Cey8bz76qSvHiQFa8XvjafNN+mQEE8sBQmxp0W2M1vlcT4hjjfydt/ha0xux51WiK2JKD7jpsOggXL5llKkGR37OqNGnUySObyZeZk0Zv1uUekgLa4gx6PxfR2jTcsZZ5wxbuUoY0Zsy9Ty9C3Psvfcd9993iC8rELsDkSLFOJmA1m33BqlKanex8srSQDdz9tpW0lCHDdnp5l8xNOaZBlJ0+Z9bdH2MW4go4RYQtw0irddkQwhxL4ZjdvpZxHiuGBanxp+sCT/m61GjcxnjYTYJ67x+xt16q3m36a72bPdiOK04hIfHCUJbDxq2jd4K0OI7YyX9deNAmjiMyO3DjRi1cyHXIYQZ01TWiFu5PO28RwPPvhgtNY9zjqN4BUpxFY445a+NOlK6jvjZnkJcRcLcdrlGVUXYt+INe2M0CeObgDKaaedFs2AEWHMXGkan8/MZ8UlvkQmj5loO/mPC7FPcNKyTMq3+3k8ICVpphTvWBtFnPvKpFE5+Tq9pOdnLW8rOHEfpzvQ8vlLfW0spBC3mqa0QpzGJJz0rDRlULQQp3Gv+ep/s4F7PJamWZyJ+44s8QJp2maV7ukq03SW5Rm+wA9f5Ux7n68Spf2uz6/kms+ymGYb+a54DtHf1iyNabKdyl+EjzipDLOKZxE+Yl/DTivE8brVaMCStZPMIsRp/JNuPuOi4RNT3zPLFuJW05RWiBsNpCy/pDqYZsJQtBD76kyaAUIjS078b7563Egc2+mLqiS6vrR0lRC7pjfXH2c/d4NQ4pXENYXGl9nE/U9pTNM+c2Tad8Q7d/s91zSdZPpJ6iD4nOey0Uk8eCSp4x8aGoo2QUnajSypU0+a0ca33kzKQ5r8pzEnp01HmmdZfjzT+lZ9HapvpmTzGd9kxpe+JCZ5zIjTRMOTprGxsfHNNeJ1o1EH7gYS+SKZ250RJ4mAb8DrS2eaNKUV4kYDRpdfvIzdGWUrUdN5+IitUMSD3JoJcTNzs83beeedN15/4hYV99387u5kJyGu+nAiY/ri0a183bfFpevnwaRy6aWXmgsvvHDcbGt9Ka0Ksf2+3Woz7Tvi6cfndPHFF0fLSNxtOl1htyYhliL5drty/X6+tY5xk1PaLUHdiEw3Mjju4016ni8PcHOXiPnyn0Y83cGQrUK+dKR9li/61Ld1pV176lbbpCVPPl94o3XMvrWnSTNiu+7dTUezqOl4neX/8Tz6yuyuu+6K/KHsIc1FfrncttOuEMfbhbuO2BesFa/TadKUVohdQXG30m0WSU9dvvrqq81ll11m5syZk7jRRdEzYrdtxJdD+SLzyZfdSyFpy8mkgZ6vjvs4SYgzCp1uFwEREAEREAERSEeg60zT6bDoLhEQAREQAREIQ0BCHIaz3iICIiACIiACXgISYlUMERABERABESiRgIS4RPh6tQiIgAiIgAhIiFUHREAEREAERKBEAhLiEuHr1SIgAiIgAiIgIVYdEAEREAEREIESCUiIS4SvV4uACIiACIiAhFh1QAREQAREQARKJCAhLhE+r262f2veyYvv09zs+WkPAUi7DWSz93Xb39MeWp83F3c7zjTbWub9fj3vaQJqO6oNEuKS60BaIY7vi2vPNPUd3t4oS1UXYt8+4OSnU8WiDCFOO7gquWkcdBZ2q3W+7Hw0e3+ZQpx2z/c0/Y+7X73Ns29f9Pie7J1ars3K3f27hDgLrQLuTSPEvlN8+Gz79u0TTicpIHmpH5lXZ+Lb2N0yIjHu6UapE1eBG9McixcqmVVKS1KeQ9f5Mg8UyKvtZK0/vJfT00ZHR6MTwyyDL3/5yxMOj/EN3OIDSPtdDh3hlC3bVjngxBVjynXjxo1m7dq1pqenZ9wiWOe2nZW7734JcR4U23hGGiHOOottIzktfzWvzqTZGa1JJ7u0nPBAX6yS+FUpLUn4Q9f5bhRiH/v4ACjpOMc0/VbS8Z7x9/qO+wzULCvzGglxiqKIm1LiR3Tx9y9+8YvjxyTaY8J8ouGagjhy78orr4zOAfYdX2eTlqZT8t3jayy+83Dj5mDfuca+c07tcX6Yljg3lOMVyY8dEZP+uOkr6bg/m9ekDjE+Kuf/nB/9/ve/31x11VVm/fr10dF69vzSRu9N4uk7d9k9CpM0+o41bFT2SaZ2t9rFTXO+78S52fxfccUV5mMf+5ixR+014puUFvJ02mmnRUfuwQ9LC89z3QFpTJiw4rLH4fG7rUvTpk2bcHRlo7N2+V6aOs99cZNp3IVh2wD52rt3r3HrrLWu+I7hix+HmbYevP3tbzdvectbxo97dI9iTCojdxBr2ZM3nzsmS3595disu4u3syTBTRJo9/lp7nH7iLoOspsxTfN3CXETSjTAvr6+8XNBkw57p4G7HarvkPJ4R5/2EHD7vUa+lFaF2NdYSNeGDRvMihUrzOOPPx7l3RXieN7cjsxtTPGRbpoRctoZscsu6cxf+3n8vZzJzFm88e+5DCdNmhQJB513vMN2RcTmMU3Z+86Bjg+MfIx8n/nyn9b365sRu/69uEj6Ziy+z6xYWQGhabnnRlvevgFPvBmmqfNJsze3zNx82UGK71zcpHrnuzdtH+CKt2XqKyNfP+Ar86z5bTbYaTQjtmXVyNLVbLDkOwfb905fX5lGvDrpHglxxtL0NVhfRYqPJNPO9JKS487KfYLcqhA3M1PG85E0Qo53ro3u8wlSoxlxIyE677zzJvjJ07zXzs6mTp06/t3495K4wNk9ZD5N2dtRfxoh9lksfN9PEt14+pI623hakgZJzWZELkNfHfSJbhqzJuluVOebtSdrmUnKV1xgGg0AfeWWph74ysj3HntfvC67ddBXZ12LQLP8pu3m4mXYaNDUTIjTDLjSzprTpr+u90mIM5acr+L4Os/4aDCp80nbKdlkup2TO+JtVYibNaZ4+pJGyPHP094Xx59kPo2P7rM+P35/vMxcU29/f38kAgSVxIPD4p+nKfu0Qmxn4dxvg1ksH59p/vzzzz/IFdCsPJPSknaA5ZZX/F2+QYCvM87qj/XV+bTtKe19SWlqpx6kHSylqcvWdRB3EaUdKKfp5nxl1aoQazachvjT90iIU/CK+4f4iuu/SdMZJzXKrELMu33Rje0IsTvDi+PwzRR9Zt14Z+Lzu7nPTvIHpe2kkzqvtO/1CTO+XiuAvjK36Y+boeOC7euEkmbYbt2xQuzOMu070w6IihDiJAtGvN4XJcS+Os9nDER27tzpbcF24NZMiIlnwH+cVO/aqQd5CfEll1xiXvrSl7aV32bdXKNZua+987ykuuYz5ydZZnh2Kyb0Zvmp298lxA1KrJEvyZ21pBHiZh1Co2CtRpXYDQahs3dncL53+jrP+Pfc96UVgLQz4mYNpF0hbuTTct9t3zNnzhxz7rnnRr5MfscfzpU0E4qnP03Za0Y80R+ftozjrN3ZWdIMsdlAMmlgk3VGnKYe5CXEmJ3bzW+jdmfTecYZZzS1xNjnJJmUfZOERv1Xs+DNZv1Fp/xdQtygJBv5eLIKcbMgpKyjwrjJyCcIvvT7TKuXX375hHWDjYQ4aUCRFJiVdYCRtpNOEtwsFgbSzCyYSNf3ve99hghkzNKNhDNNB9zqjJi1nFl9xPEo9bxnxFl9xHHrSh6macvcfdasWbOiwZPPeuCrv3bm63sWf8vqI05TD7IKMTNfOxCM18EkH3HagUdSN5fkQ28muI3ydt111yX2Jzw3afbdKaLaSj4kxA2o+TrUeGQoi9LTzoriYuWLlkxqWJjP7LKgRsFLtjEnPTue1qRn2YX+pCceNQ0Dt7E1ipqOizzpcjcRiOe3XSHmeb4AKt97rV+YpSqPPPLIhNlA0oifZ4+NjY0HeaUt+6SOy+erxuTqBu74Oq6kgUjeQgzPeHk3+iwPIbZ1slmdTwoEGxoaiuoYgyr7LJYUxqOm3cG0zVPcOtROPcgqxJjZ4yZ1dwCRJb9pBsCWjW0zSbv0xd+bZHq2fWOjZUiNZt+tCFinfEdC3KQkXUHjVhozVzxyNo2f0FZ4dy3j1VdfbS677LIJZtF4kuJpsOmwa2bt/fEoU9+zGwmHXf+cZh2x6zvDX37ppZeaCy+8MBKoRuuIm21nl4cQ29kE/id7+d7rBoYlWSTiPkLfGvJWyt4+J015kIe0wWpFCHG83vL/pMj9PITYnTW5PmCfGTPeNuLrf90ZPQMou5bXt0bXFe1m64jT1IMsQhxfE5/UxrPk151d+7o5t7+I/z1evvHYizg/Xx/lPtO3njr+zk7dxjbNYEFCnIaS7hEBEaglgSyuilpmUInuCAIS4o4oRmVCBETAR0BCrHpRBwIS4jqUktIoAiLQEgEJcUvY9KXABCTEgYHrdSIgAiIgAiLgEpAQqz6IgAiIgAiIQIkEJMQlwterRUAEREAEREBCrDogAiIgAiIgAiUSkBCXCF+vFgEREAEREAEJseqACIiACIiACJRIQEJcIny9WgREQAREQAQkxKoDIiACIiACIlAiAQlxifD1ahEQAREQARGQEKsOiIAIiIAIiECJBCTEJcLXq0VABERABERAQqw6IAIiIAIiIAIlEpAQlwhfrxYBERABERCBygux7/Bqe0i6+zf3oO6kz1XcIiACIiACIlA1ApUXYhfY/v37zfLly83ChQujj0dGRszo6KiZNGmSWbx4sRkcHDSTJ0/2fj4wMFA19kqPCIiACIiACJhaCfHu3bvNhg0bzIoVK8zWrVuj4ps/f370L7Ng94p/bv+vMhcBERABERCBKhGolRCvWrXKzJ071zC7tcLrCu7Y2Jjp6+s7SKD5fHh4uErclRYREAEREAERiAjURoj37dtnli5dalavXm16e3sPEuIdO3aY7du3HyTE9nMJsWq8CIiACIhAFQnURoh9M+CiTNOIPj+6REAEREAERCAtASaJ/GS9aiHEiOLQ0FAUhNXf3x/lEX+xDdbi//bv/O773H4vKyDdLwIiIAIiIAJFEqiFEGNe3rhxo1m7dq3p6ekZ5+EuU7JLmvhj0udFgtSzRUAEREAERKAVArUQ4lYypu+IgAiIgAiIQB0ISIjrUEpKowiIgAiIQMcSkBB3bNEqYyIgAiIgAnUgICGuQykpjSIgAiIgAh1LQELcsUWrjImACIiACNSBgIS4DqWkNIqACIiACHQsAQlxxxatMiYCIiACIlAHAhLiOpSS0igCIiACItCxBCTEHVu0ypgIiIAIiEAdCEiI61BKSqMIiIAIiEDHEpAQd2zRKmMiIAIiIAJ1ICAhrkMpKY0iIAIiIAIdS0BC3LFFq4yJgAiIgAjUgYCEuA6lpDSKgAiIgAgUQuDWOx42O3Y9ZD771e+Zhx/7kek/8Ugz+u6Zhbwr6aES4qC49TIREAEREIEyCdxxz2Pm1rGHzY5vPGR23vGwNymf+eBA0CRKiIPi1stEQAREQARCErj/oSfNl765z+zc80gkvI/u/3HD12tGHLJ09C4REAEREIGOI4DQfmnXgdkuPwhxo+v4Yw8zZ87oNTNPOdrMnH6MObLn0OBMNCMOjlwvFAEREAERyIsAwnvrHQdmu/xgem4mvDNPOSYSXX6OP+6wvJLS8nNqIcT79u0z8+fPN9u2bTMzZ840W7ZsMf39/Wbz5s1mwYIFUeZXrlxphoeHo9+TPm+Zkr4oAiIgAiJQGQIEWO1EfPccEN9G1xGHP9O4wjt96hGVyYdNSOWFeP/+/Wbx4sVmcHDQDAw87UDfvXu3GRkZMaOjo2bSpEnj90yePNn7ufvdypWCEiQCIiACIpBIwAZYpfXzvjia7R49LsBVR1t5IUZwN2zYYFasWGF6enrGeTLr5WKmbGfBLuz45/b/VS8QpU8EREAEup0Afl1rasbf2yzAqm/KEQdMzaccbQZm9NYOX+WFeMeOHWb27NnjYOfNmxeZnm+44YaDhHhsbMz09fV5P7dm69qVkBIsAiIgAh1OwPXz7ti1L1WAlTU3nznjuFICrPIskloI8fbt28f9v6tWrRoXW3dGjGBzX1yI7ecS4jyrjZ4lAiIgAu0RsNHNmz9zt7l33xMNH2b9vMx2qxJg1V7uJ367dkKcJLjWVG2z145pmuAwfnSJgAiIgAjkS+DWvU+anXt/aHbe+aTZ/8OfJj781Oc9y8w8+TBz6pRnmef3hl9S1Eque3t7DT9Zr8oLcZqgLDI9NDQUBWlx2SAu93OirHWJgAiIgAiEJ0Cw1Y03P2AamZ2PPepZ5vUvP6E2AVZ5Uqy8EJPZNMuUNm3aNCFwyy5rcj/PE5yeJQIiIAIikEzA7mi17SsPJK7tJchq3sueGwVYVWE9b1nlWQshLguO3isCIiACIpCegPX7EunM7Nd32Z2sEOAqrulNn9v87pQQ58dSTxIBERCBriRghTdpqRHBVgOn9xoinOu4vKjoQpUQF01YzxcBERCBDiSQxu9rhbcTlhgVWYQS4iLp6tkiIAIi0EEE5PctpjAlxMVw1VNFQAREoCMIyO9bfDFKiItnrDeIgAiIQO0IyO8brsgkxOFY600iIAIiUGkC8vuWUzwS4nK4660iIAIiUAkC8vuWXwwS4vLLQCkQAREQgaAE0uzzrPW+4YpEQhyOtd4kAiIgAqUSkN+3VPyJL5cQV7NclCoREAERyIVAGr/vic/tMRfMfX604caRPfU4YCEXOBV5iIS4IgWhZIiACIhAXgTk982LZJjnSIjDcNZbREAERKBQAlrvWyjeQh8uIS4Urx4uAiIgAsUSkN+3WL4hni4hDkFZ7xABERCBHAmk8ftqn+ccgRf8KAlxwYD1eBEQARHIg4D8vnlQrOYzChXi/fv3m8WLF5v169cn5n7evHlm8+bNpre3t5qElCoREAERKImA/L4lgQ/82kKFOJ6XVatWmblz55qBgYHoTzt27DB79+418+fPD5xtvU4EREAEqktAft/qlk0RKQsmxPv27TPr1q0zS5YsMT09PVFemDGvWbPGLFq0KHFGzPcQ6m3btkXfueiii8zatWujZzCTXrBgQfT5ypUrzfDwcPR70udFANQzRUAERCAPAvL75kGxns8IJsTWTD04ODhhRrxx48ZxYfUhRIiXLl1qVq9ePUGsd+/ebUZGRszo6KiZNGlSZALn2ZMnT/Z+bmfh9SwmpVoERKATCcjv24mlmj1PwYSYpMVntzNnzjRbtmwx/f39iSlPEmJmvVzWrG3/bx8U/1zm7+yVQ98QARHIhwCCe//3nzB33PuYeXT/U2bnnofN7fc8ah5/4invC7TPcz7c6/KUoELcCpS4eG/atCkSX58Qj42Nmb6+voMEms+t2bqVNOg7IiACIpCGwK13PBwJLYKLqZlgq513PJzmq+aIw59pBk7vjbaZHJih4NVU0DrkplKE+Otf/3o0C7a+4rQsrSgjqgR5uTNiAr+2b99+kBDbzyXEaSnrPhEQgUYE7Ox25x2PREKL4B6Y6f64JXDa57klbB31paBCTNT0smXLjDVJQ3LDhg1mxYoVqUXZRl7HhThP0zSCz48uERCB7iSw/4c/Nd/Z92Oz7wdPmYd+8BPz7Xt/aPY/eeCzVq6eZx9int97qOk96pnmuKOeYV4w5dmm57ADn+nqHAIsw21lKW4wIXajpq+66ipz1llnmWnTpjWNmnaLiGcMDQ1FwVhcNliL35t93sgP3TnVQDkRARHIQoDZ7P3ffzKa0d730BOG2W47s9u+KUeYE447zEyP/j3cHP+z33WiUZZS6b57gwkxUdPLly83CxcuNNdff30kxGlmxO5SJO6/6aabxqOu3b9Z3zH3JH3efcWrHItAZxOwZmKbS+ufdXNNYJR7tSO0PIdAquOPOzwS2yN7nmlmnnKMOeHYA6KrSwRaIRBMiElcK1HTrWRK3xEBEag+gTJENAuVF08/JhJaBHf6VET3UDNz+jFZHqF7RSAVgaBCnCpFukkERKCWBAhWGrv3sSjt90XLdZ6MfrfRw/yeNoI4FIAjeg6NhHbm9KMjoUVwD8x05bsNVQZ6jzESYtUCERCBRAJVF1eW/EyfeuSE9COq7mVns/YzmZFV4atGIKgQs5Ro9uzZExjo0IeqVQmlp9MJVEVcJaKdXtOUv7QEggmxG/GsCOa0xaP7RCAfAojvknW7oojgIi/8qlzWt8rvNnqY32X2LZK+nl1XAkGFOH7oQ12hKd0iUCcCN37lAfPhT93Z8oYTEtc6lbbSWkcCwYQYOPFtKesITGkWgboQICr58mtv9wZISVzrUopKZzcQCCbE8aVLFq58xN1QzZTH0AQ23ni32fqFeyfMgln/esmbTtUSnNCFofeJQBMCwYRYJSECIlA8AZYKXb7l9mjJkHu9Yc4U8+Z5J2pZTvFFoDeIQGYCEuLMyPQFEageAYKx7CzYTR1bLr73glOj9bG6REAEqkmgcCFmydLGjRvNpZdeai688EKzbdu2CSRkmq5mxVCq6kOATTLwBeMTthdLg859BbPgafXJiFIqAl1KoHAh7lKuyrYIFE6AWfCaa/eYHbsmnhRGIBazYO19XHgR6AUikAuBoEKsDT1yKTM9RASMb0kSs+BF5/SZ177suSIkAiJQIwLBhNg9fenmm282J510kpk8eXJ0EtPixYtrhExJFYHyCCQtSTpzxnHmkgtOVTBWeUWjN4tAywSCCbF7HvHWrVsjIZ41a1am84hbzqW+KAIdQEBLkjqgEJUFEfAQCCrES5cuNatXrza33Xab2b59u1m0aJGxn/X29qqAREAEPAS0JEnVQgQ6m0AwIQbjqlWrzNy5c6OZMObo9evXm02bNpn58+d3NmXlTgRaIKAlSS1A01dEoIYEggpxDfkoySJQCgEtSSoFu14qAqUQqI0Q2y0yBwYGzPDwcASLvasXLFgQ/b5y5cqmn5dCWC8VgQwEtCQpAyzdKgIdQiCYECOk7fiDMWvbCyHevXu3GRkZMaOjo2bSpEmRqXtwcDCKxPZ9joDrEoEqE9CSpCqXjtImAsURCCbEZMH6iLOKIuuPCe7Cv8y/CHH8JCf7f4vK+p114lNxlUdPzoeqUmaGAAAgAElEQVSAliTlw1FPEYG6EggmxK2evsT64zVr1kQR1jbaOkmIx8bGTF9fX1QWrhDzuTVn17WglO7OJKAlSZ1ZrsqVCGQhEEyIsyTKvded0dqZsU+I7d/iQux+p9U06HsikDcBLUnKm6ieJwL1JRBMiN0NPXp6eiJiafzGmLOXLVs2gTCBWb6Zr3uTTNP1rZSdnHItSerk0lXeRKA1ApUXYjdb7uzWDdbinqGhoShIi8sGa7mf9/f3pybEAIEfXSKQJ4Hb7/2R2fj5H5h9P3hq/LE9zz7EvOr0HvO6l+qYwjxZ61kiUAYBNqZqZXOqIELsm9VaSO6yo2bg4mZmd/mSuzFI0ufNnq+/i0CeBJj93nrHI4Y1wZ+95Xvm4Ud/NOHxOiUpT9p6lgjUl0AQIQaPzzRdX2xKuQgcTIDoZ0T3jnsfO/DvPY95MemUJNUeERABl0AwIRZ2Eeg0AlZ4EV1++H+za/qUI8yaRTN0SlIzUPq7CHQRAQlxFxW2stoeAWa4t449bPbcc2DGm0Z4MT/PnH60mT71CDNz+jES4PaKQN8WgY4kICHuyGJVpvIgYIV3554Dfl58vs0uK7wzT0GAj2l2u/4uAiIgAkZCrEogAj8jcGtkYn4k8u2mEV58vQgu5mYJr6qRCIhAqwQKFWJ3nTAJXLdunVmyZImx64hbTbS+JwJ5ELDCu3PPAR9vs8sKLzNdfjA36xIBERCBdglIiNslqO/XgoBdShRFNKcU3uOPPezpGa+EtxblrESKQB0JFCrEAHHX9PoAzZs3L7qnlUXQdQSuNLdOgOCo+7//xPgDHt3/VLRUyL0QWffi72l8u3zHCq+d8R5/3GGtJ1bfFAEREIGUBAoXYpsOrSNOWSIdelvRItoKtj58u9OPMaf8LKJZwtsKRX1HBESgXQKFCjEnJy1fvtwsXLgwOidYPuJ2i6s+32cWumTdroNmrGXm4NijnmVe+ZLnmJmnHK2lRGUWhN4tAiIwgUChQsybZJruvhr3iS/ea67Zdndqk3BaQgRLTZ965ITbWaPrXgRQHdlz6PhHJxx7uNFMNy1h3ScCIlAGgcKFWKbpMoq1nHcSefzhT93p3dpRIlpOmeitIiAC1ScQTIhBwaENs2fPnkBFwVrVryTNUogZGgG+8SsPTLiV4KdL3nSqNrZoBlB/FwER6GoCwYTY9RfffPPN5qSTTor8xtdff71ZvHhxVxdCnTPvM0Mz+z33FVPMm+dNq3PWlHYREAERCEIgmBC7UdNbt26NhHjWrFlmzZo1ZtGiRVq+FKS483sJu09dvuX2g8zQZ844ziw6u09+2fxQ60kiIAIdTiCoEC9dutSsXr3a3HbbbWb79u2RANvPtI64HjUNM/TGG+82W79wr8zQ9SgypVIERKDiBIIJMRxWrVpl5s6dG82EMUevX7/ebNq0ycyfP7/imJQ8COADxhfsbpAhM7TqhgiIgAi0RyCoELeXVH27LAKYoRHg+H7MnDT03gtOlRm6rILRe0VABDqCQDAh9u2s5R4K0cg0zUx62bJlEXB3Bu2uUV65cqUZHh6O7kn6vCNKLGAmGpmhLz7nZDMwozdgavQqERABEehMApUX4t27d0c+5bPPPtu4wv3ggw+akZERMzo6aiZNmhSZugcHB6NIbN/nAwMDnVmCBeVqx659Zs21ew7alGPwtSdGEdHuphkFJUGPFQEREIGuIBBEiN0ZbZyqO5NtRhxR3rBhg1mxYoUh8prL+peZBbtX/HP5oZvRPfB39oS+/NrbZYZOh0t3iYAIiEDbBIIIMals59AHK+QzZ840W7ZsMf39/ZH5OS7EY2Njpq+vz/u5NVu3TaxDH4AZ+hNf/K65ZttdE3LIphwyQ3dooStbIiAClSAQTIjZ0MOuGbam5KxR04j50NBQZHpmUxBXiNm1iyVRcSG2n0uIk+sbZmiCsZgNu9cb5rApx4kyQ1eiqSoRIiACnUogmBC7M+Jbbrml5XXEdgnU3r17D5r5uoUk03TzKtvIDL3o7JMNByjoEgEREAERKJZAUCG2m3dcc8015qyzzjLTpk1rurMWM1ougq3cGTGf2aAsfrcz5aTPMWenvXgPP518Xf/Vx82nb35sQhZ7nn2IeeOZR5oz+g/v5KwrbyIgAiJQCAFW/7SyOVUwISbXdlmRDdByg696enq8YBBEZrfbtm2L/p60fCnN54WQr9lDWQtMMJbM0DUrOCVXBESgYwkEFeKOpViDjCG8+IHxB7sXm3LIDF2DAlQSRUAEOpaAhLhji/bpjNm9oeNbU3I6EmuCdYmACIiACJRHQEJcHvvC35xkhn7ty55rLj77ZEVDF14CeoEIiIAINCcgIW7OqJZ3LPzA18xd9z8+Ie19U44wi8452cycfkwt86REi4AIiEAnEihUiNPuJd2JYMvKE+bnkY/cNmFnLE5Ikhm6rBLRe0VABESgMYFgQkwy1q1bZ5YsWWKSIqRVWO0RQISXfHiX4bQke007fpL50DtPlxm6PbT6tgiIgAgURqBQISbV7klIvlzMmzcvuqeVtVeFUanhgxFfRNgNyOKABmbCukRABERABKpLoHAhtllvZ6/p6uKrRsp8InzJBacagrJ0iYAIiIAIVJtAMCGuNob6pu7GrzwQbdBhL/zBK972QgVk1bdIlXIREIEuIxBUiOO7ZMks3V5t+8QX7zXrPnnnBBH+4KLTtUd0e1j1bREQAREISiCYEHP60uLFi83g4GC0bzQX+0hv3LjRrF27VgFcGYudWTCzYXuxNOmDi2YoKCsjR90uAiIgAmUTCCbEPh+xezSigrXSVQWCsdZcu2fCVpUS4XTsdJcIiIAIVJFAMCHWjLj94vctTyIgi8AsXSIgAiIgAvUkEEyIwSMfceuVhMjo5R/91oRTk94wZ0q0U5YuERABERCB+hIIKsT1xVRuyrU8qVz+ersIiIAIFElAQlwk3RyeTUAWxxfajTpYnnTJm041AzN6c3i6HiECIiACIlA2AQlx2SXQ4P2+NcJanlThAlPSREAERKAFAhLiFqCF+IpvedLKt77QHH/cYSFer3eIgAiIgAgEIlALIV61apVZtmxZhGTTpk1m/vz50e/uPtYrV640w8PDDT8PxLSt12CCxhStNcJtYdSXRUAERKA2BEoVYoSUDT0aHfqwe/duc/3110ebgfD7yMiIGR0dNQ8++OD475MmTRrfLGTy5Mnez+0mIlUumaTlSReffbI26qhywSltIiACItAGgVKFOGu6Wf40NDQUCe3NN98cfd2dHbvPi39u/5/1naHuJzL68i23TzjCUGuEQ9HXe0RABESgPAK1EmJmxBs2bDArVqwwW7duPUiIx8bGTF9fn/dza7YuD3Xym7U8qYqlojSJgAiIQBgCQYW4nQ092Jlr+fLlZuHChaa/vz8yZ7szYvat3r59+0FCbD+vqhDv2LUv2rLSXZ606Jw+HWEYpv7rLSIgAiJQOoFgQtzuFpcEbDHbTTI5W2G2ROtgmtbypNLrvxIgAiIgAqUTCCbErR76YAV8zpw54yIMNTdwi/9b3zG/24Au93Nm0Wkv0spPkdfHv/So+dw39o+/YmrvoebNrzrKPL/30CJfq2eLgAiIgAgURIDDi1o5wCiYELc6I8a0PHv27AnY7BImd/lS0rIm9/OC2Gd+rI4wzIxMXxABERCBjiUQTIgh2I6PuBNKwLc86cwZx0WnJx3Zo5lwJ5Sx8iACIiACWQkEFeKsieuk++9/6Mno9CQipO2l5UmdVMLKiwiIgAi0RkBC3Bq3TN/yLU9ik45zXzEl03N0swiIgAiIQOcRKFyI4+boOMJ58+Y13Fmr7sh33vGwGfnIbePLk8gPpmhmw7pEQAREQAREoHAhTkJsg7DcPaI7rTi0PKnTSlT5EQEREIH8CQQXYivAF110kVm7dq3p6enJP1cVeOLGG+8212y7azwlxx97mFnx1hea6VOPqEDqlAQREAEREIGqEAgmxFaAO90UTcGu++Sd5hNfvHe8jPumHGE+uGiGIqOrUuuVDhEQARGoEIHChZiNN84//3xzwgkndLQv2C3T17xnx/h/Xzz9GLPiradJhCtU6ZUUERABEagSgcKF2LchhwugE2fIdkb8hjlTzKJzTq5SeSstIiACIiACFSNQuBBXLL9KjgiIgAiIgAhUioCEuFLFocSIgAiIgAh0GwEJcbeVuPIrAiIgAiJQKQIS4koVhxIjAiIgAiLQbQQkxN1W4sqvCIiACIhApQhIiCtVHEqMCIiACIhAtxGQEHdbiSu/IiACIiAClSIgIa5UcSgxIiACIiAC3UZAQtxtJa78ioAIiIAIVIpAbYR41apV5p577plwUMTmzZvNggULIqDuKU5Jn1eKvBIjAiIgAiIgAsaYyguxPc/43HPPNXv27DErVqyITmxiD+uRkREzOjpqJk2aZBYvXmwGBwfN5MmTvZ8PDAyowEVABERABESgcgQqL8SWGMK7YcOGcSFm1ss1f/786F/7f3t//HP7/8qVgBIkAiIgAiLQ1QQ6SojHxsZMX1/fQQLN58PDw11d0Mq8CIiACIhANQl0jBBzytP27dsPEmL7uYS4mhVQqRIBERCBbifQMUIs03S3V2XlXwREQATqSaC2QuwGa4F+aGgoCtLiskFc7uf9/f2pS4gAMX50iYAIiIAIiEBaAr29vYafrFflhdhGTW/btm08b5s2bYqCtNxlSvYzbkr6PCsc3S8CIiACIiACRROovBAXDUDPFwEREAEREIEyCUiIy6Svd4uACIiACHQ9AQlx11cBARABERABESiTgIS4TPp6twiIgAiIQNcTkBB3fRUQABEQAREQgTIJSIjLpK93i4AIiIAIdD0BCXHXVwEBEAEREAERKJOAhLhM+nq3CIiACIhA1xOQEHd9FRAAERABERCBMglIiMukr3eLgAiIgAh0PQEJcddXAQEQAREQAREok4CEuEz6ercIiIAIiEDXE5AQd30VEAAREAEREIEyCUiIy6Svd4uACIiACHQ9AQlx11cBARABERABESiTgIS4TPp6twiIgAiIQNcTkBB3fRUQABEQAREQgTIJSIjLpK93i4AIiIAIdD0BCXHXVwEBEAEREAERKJNARwrx5s2bzYIFCyKuK1euNMPDw2Uy1rtFQAREQAREIJFAxwnx7t27zcjIiBkdHTWTJk0yixcvNoODg2ZgYEDVQAREQAREQAQqR6DjhJjZMNf8+fOjf+P/r1wJKEEiIAIiIAJdTaArhHhsbEzm6a6u5sq8CIiACFSXQMcL8Y4dO8z27dslxNWtg0qZCIiACHQ1gY4X4lZM09/5znfM448/3tUVQ5kXAREQARHIRoC4pOc///nZvmSM6TghdoO1oDE0NBQFb/X396eG8+1vf9u84AUvSH1/UTdWIR1Kw4HSrQKHqqSjCiyUhqd7HbGoThtttSw6TogpEnf50qZNm8YDt9IKZqsw0z4/7X1VSIfSUJ1GLiGW+Pj6DrXR6rTRVsuiI4U4rdAl3dcqzHbfG/9+FdKhNFSnkUuIJcQS4uRets59lYTYU6779u0zvb29eetq5udVIR1Kw4FiqwKHqqSjCiyUhqe7E7GoThtttSwkxJnlUV8QAREQAREQgfwISIjzY6kniYAIiIAIiEBmAhLizMj0BREQAREQARHIj4CEOD+WepIIiIAIiIAIZCYgIc6MTF8QAREQAREQgfwISIjzY6kniYAIiIAIiEBmAhLizMgmfuGnP/2pufXWW6P9rOfOnWte/OIXm0MOOaTNp9bz63v37jWf+MQnzKxZs8ycOXPMM57xjFIysn//fvPDH/7QHH300aWVxQMPPGD27NkT7ehW1lK4KqThJz/5iXn44YfNEUccYZ797GeXUh946aOPPhq9+8gjjywtDVV4MTsPXn/99ealL32pmT17dmnto+zyoF7efvvt5gc/+IE5/fTTzWGHHVZq8UiI28T/mc98xrB7FxX72muvNR/4wAeCn31MZfqLv/gLc/XVV5s/+IM/MH/8x38cdXwhLwYjf/Znf2Z+9Vd/1Vx33XXmwgsvNBdccEHIJETvuvHGG6P8P/TQQ+Yd73hHdB71oYceGjQdlsXxxx9v2Ld83bp1ht9DXlVIw//93/+ZpUuXmltuucU873nPMx/+8IeDc3jqqaei9nnVVVeZxx57zPz1X/91VEdDX3S0f/iHfxjVh7/5m78xr3jFK0InIZowUBdf/epXR0wuueSS4H1VFcqDydNHPvIR81//9V/m+9//vvmlX/ol8573vCd4P+FWAAlxG82Bhr1mzRpz8cUXm+c+97nRrHjbtm1m1apVwUb/VCoaFxuNn3nmmWb58uVRxVq4cGEbOcv2VRrXBz/4QXP22WdHM8Bvfetb0f/5OeaYY7I9rI27v/vd75oPfehDkRA/+eST5p3vfKdZsmSJ+eVf/uU2nprtq8zG3//+95vf//3fN1OmTIkEACvJwMBAtge1cXcV0kDyyTt7tr/qVa+Ktp3FUmTPCW8je5m++vWvfz0anP3RH/1RNAOiA16xYoXp6enJ9Jx2bv7e974X9RPvete7oo6f39euXWuOPfbYdh6b6bu2jf72b/+2Ofnkk80XvvAFc9ddd5nXve515qijjgomQlUoD6wCWO7oG+jD//zP/zwalJRluaIgJcSZqvPEm3/84x+Pmx/pZGhwCOHq1auDNTIa9vr166PRNp0LlYwRN4MBTgIJcTEYwAw7bdq0yMTDyVVwuOiii8wpp5wSIgnRO2jk999/v5k3b170/3/+5382iDPpCHUhgl/60pciNwUXM7AtW7aY2267zVx22WWRQBc9Q69CGnANYCF6wxveEHX0WI7+6Z/+KWoj559/vnnjG99YOAf4f/aznzUnnHCCedGLXmTuvffeSITpfPv6+sy73/1uc9xxxxVeNf77v/87qocMVGkbf/mXf2l+7ud+LnKdnHfeeUGsV7RRzmU/8cQTzbOe9azIevZ3f/d3Ud5//ud/Pqqnz3nOcwpnUYXygMMTTzxhfuEXfiEaGDEbpozoL6+44gpzxhlnFM4h/gIJcUbkVOg77rjDYHaL+xboABntLlq0yBx++OHmX//1X81v/dZvFT76ZrT7zGc+M8oJ/jg6G0yCjPDcv2XMatPb2c4N4ff5QRnxn3XWWWb69OnmX/7lXyJ/VIiG7iYaU9wNN9xg3vve90YzZMQBUQh1Uf47d+6MOnwa/J/8yZ+YSy+9NNNJYFnS6vONh06DL73/+7//G1kJ3vKWt0T8qZv8YLkJdcHmr/7qryIhYpDEYBVrDa6Loi/6DH4YrH/uc5+LBijnnntuNFPHZ82g1bbfvNPia6PMhr/85S9Hg3fey/tf+cpXmte85jV5vz7xeWWUR9wvjRjTX//iL/6i+fVf//WobD71qU9F7sWQFhMgSYgzVD0aE6NIzBoIHKNqCs36Y60Q/97v/V50HyZJZgR5B28hKpjAGWXToF2BcwcDBOvgl2OGnrcAIXKMJHk3Jq6//du/NS984QvHaSLEr33ta83nP//56DNmpXnPBCmP//zP/4yEjis+mrWBKQyM6IQZ+Rfht2a2i2kL0ydmrnPOOScqcxo6eeaHQQDl8Lu/+7uFCHGSbzxkGpJiFR588MGovVg/+ZVXXhmZrIvo+GkbzPaWLVsWlQOxE9RRPqeeYqGhbLCe0OkyMCpCBH2Bi6QB9xX+YfoM/MWXX355ZL1idpz31ayN8j7aEH0YfuMiBkZVKA/q3j/8wz9EnGkP5BerDBf9JaJLnWDAyACNOiEhzrs25vi8O++8M/J10eliln7f+94XCe2v/dqvjRcqo0tmpZhHixBh3ktQFP9SwThxBB+xFWMrxIxw//7v/z6aHU+dOjVHCibq1KjMg4ODkbj94z/+YzQzpvOznRp/R5he8pKXFCLCZIjOjrwzsscvjX+YhkRgEBdpInCMNDETetOb3pT7oIiZLgKLyZlGzuwb0yOmUHsRoflv//ZvUVnht857QJLGN150GtLGKtxzzz3RgAn/XBEWEsQV9wS+UAahlEl8xkn9HR0djUyQRfju0wYuIsrUWwaKRQzWm7VROFh3QRH1kvpfhfJgtrl169aobWKWxjLFRAFfub1wVzBYx3JXVjDfjBkzDOtt6Dl27dq1a0InkmsPXvOHUYiILKYMLvxe8LLmLYQRkaQTLkKErQmD99Jw6PwY8TPzxgRuR3gEpjALoWLlLcL2Hf/xH/8RzWgQOXxvzATxgdrgLIJiqNxvf/vbcxceW42wTBAkR2cKCwSR2YaNSMVvvWDBgihIpggRJh34lqgXdqbNQI168OY3vzlKJvUF0cEfBYsiRtrNfOMh0tAsVgGLwEc/+tHI/Ldy5Upz6qmn5t4bICwMxt72treZyZMnR22A2Q0zISv6+O/phLFMWMtFnglJE7hIupi14y+HRRErHBiQN2qjlAeWCfznWNWKWL5ThfKw/TTlz6SAi/JH9KxFBvcRkyqEmsDCvAdFaeqXTNNpKCXcg0mSNXkIH8tl8McU0cG4r+c9jPKJyOXC37Njx45olGcv/o9vlkYW4iIAhdE3gwOEmErFYCTvmV88L9b3ZtcrE5yFeZTIXP72ox/9KBokMGsvqnHF0/DVr3418v1RHvG/hSgL3lGWb7xZrALlYU31RbFg5k9Z8xN3B/A30sgPMRxFXGkCFxmgYiYntiLUWvuy2mjZ5eErYyYyuO3oJxiwkMYiBkNZ6peEOAut2L3WB4lPmJEtI8vQ6wNtGpiVYwrGXFuE760RJmsOZw0zAxMGC5iLixbieJoYgJB//D+Yh7EUEIQR8rLlgd8akz0Dg5BR2+Q1lG88TZ3A7FpkrEKzsrVBg0Qp46b50z/902ipX8irCoGLVWmjVSgP209gRRweHo7cGEW4KLLUMQlxFloeISYoCxNMGSLsdrqvf/3rowhAzKBFz8rjyGjkmIWJAGVpRBkiTJpoYJij8RFiMcD8GGrGYZkggp/+9Kcja8Tdd98dBZIVYfZrVG1D+MabNZsQsQrN0sDf6fhxJbGBBWWBSTL0FSJwsVmeQrRRLBDNdk+rQnnQT+DOYeKCC7EMn3C8vCTEzWpw7O+YgoHGJh5E2eH3wwwZciaM8LN8iihUOl38s3T2RYowJjd2SDrttNMiM47t7ImcxgzITIP0hN7J6n/+53+iiFNmOTQwzE34qkOKMA36a1/7mvmd3/mdiAsWEhp4SBF2y4MBQNG+cV+zobOnjhAERadcdKyCLw22np500knR8j3qAkvY2FwkpAjjM8cixGqFEIGLPhYh2yiWH+o7sRGusFWhPEgDy/gIzqIOsHSLdLLSowoiTNlJiJsIMWvPCEgiyAYRplGzBhIxooARxaL8TfiS8EOz1IOgICoN/i0iPqlQRGYTMUu0MoEGRc6Eea9dc2c3AMCsY5ekwIHZcNEzUDp7yoORN/5YoiHZSYsODx89FZrIx6LTYasNIsxmCNQJWNjNNEhDkTNht17S4ZIGWx5E1LM0pkjfOPm3a0FZNcCaeoIDf+VXfmU84CVUrILduIVtVfHPMzgbGhqK+BNMyb9Ftg1YsF0iF/knMpxd5RiIMEAMEbjIu3EBPPLII9GySlsvQ7ZRLFFYw5ik0FfRP9Jfhi4P6j9rtdlpEPElqJNJk40Mp97SV4R2UTSSGglxAh0qET4+lsdQualcRFniayoi8tWXDISYaD42ECHyF3/nNddcE0UK83tRAUhJFYYOHx6IPrPQvNcmN6qolAcN6pOf/GQ042TWRfngDw6ZDkbTCD+DI+ICCAZjaVQRS3EsD2YbDLawvvDeeL1klyoGgyE50Nlh3mM9O3UULpRR6IME4M8yJbtO/d///d8jn1+RgyBfPSVAjs4fCxGR22wxy0Ao1EWENDvsUVeIjcA3H7qNkldXjAlGC10eiCx9FMsFGYQwMPrKV75iXv7ylwePWclS9hJiDy06FJYW0OFxcACFS+fLqUIsjQglgJj3mGWwFo90FLUEJ6nCwIHgK2a7v/EbvxHNQvHxsHdzSFM86WPmz7uZeYbcv9plg7kRawSzrZtuuilaU87Mp4glYvEyYWbHelhmWZh/GRhSLxFBfKDMBkPVS9JG+6BO0umzRKiMCysN7YMlUayZL3OvYAYmmMHZTS7k3ua2LPCB445g/2raCa4r3EWhooGpi8zCsYwwM3dnxiHrBvWA9ogLjYEy/UXIAVGreZUQe8hh1mP2wVZ4dHxc9913X1Sx6QxDFSwzYkysCDLvJrIPMcYsiSiGGPVjwmH9JyZgoqKp4AwM4BDi/bZ4MC0RCU3jskJMOZGGImej9v28C0sAZlhmOwxSEAA2EAkpxtRLAgPLrJeWSdwU2WonlPV7sMdKhWWK9gF/rtAn6HzjG9+I1igzG8cUi4UAqw3Wi1Btg8EI7YK0sC4YqwiDgtBibE/a4vhTrFRliDHLOhkM0T6JEaBe/OZv/mYhO9llrbPN7pcQJxCyMxA26MDEEvIgAxoSZibMXZiYZs6cGZmcmJWzUQEzM0acrBUu4qKjYxcoZn34WRBf3r9x40azYcOGaGDACNwukC8iDfaZvIvOBv8zHQ4bsyNG+InZFAErRRFb88XzZP1dHODAtoSIvxVjfGCUUwi/dJn1kmVpIyMj0TaNCBCumtAdLm2DeoBfmI6XGQ8rBvgstBhT/uy2x05htFUsJWy5yp7a7s5qRbQP3k29Q3AQ/fhgBE7EUNA2Qi0jpH5QHgxKrBjzfyYR+K2Luugf2M8e8zMxNXbXLNw49A92ZzVM1qEmUVnzKiH+GTFMK8xu8DdhhsW/gP+JisRZw1QynPshluZQKB//+Mejd7uNiDSyGJ2BAT9FXWx7R3AYo1vMr/xrd8hilo7Pmp2iimzgdDT4gxmQYAGgYRMR7fplWSJUZJQ2aYAD4seaQwZBBJ9gHWCAFmImzmYD+P+IDWA2jpF8K3QAAAoLSURBVP8TE2Doemm3NSUanBOL7Pau/B8xDtHhUh50tPj82F6V9knsBHWTHZEQI/aS5kSjIi9cA1hHmJEzACAQDAYMVAmaIyK3yIMcyJs915dZOLNAnxgXwYAysPsz8zt9JuJmY1biYhzCXeJap/DPMzv/2Mc+FrlNGBhRN7FU4Lrg2McqXhLin5WK9S3QoO2sjxEunTDLgpgBvOxlL8u9DOlo6VgxtSFu+HRsNDAbEFixI1CKgUDRPh97XiodDSZghJeKHHqdNKZofPSwZ5MOfLP2RCl4cdEBFjULpXETfMO7ER7M0HT0rE9GjGnYLBsr2i/JzA9/LLM+xJj6wOCDesn2pgxMipht0NnyPtwzcGYbT2bCxEgwSMRVgzmUQWtR27nGGxuzTtwj1E3qI1fos6+pD+wdgBkcEaTj52QpG5WNKwcRJkK3yMEyeWfWS79FXXDFuMjBCPljMkI9oK9kAMLe+7jMrBhzwAJBWpjombEXddF38kObcMWYwRHLCWk7tA/2N2AJ2Vvf+tZC09NOPrtWiBEcIk0Z1drRPiYlOnn2HqUhYfriHkbhNC5rpm4HuPtda+rD/MrFPrhUGCJPqcT8Sydnlw5R2fM2rbDUgo6EGQ5BDswyyCcDD3twuW8bzbwYJD2HwQjLX5iJYqXAJ0oUKH7Joho37gfKG3EnOAzfOO9FdDDJIk5WjNk4hIFR3hH0zLYQXpamUS9YMsYMC9cA7gDcEwzGmGmQHpvevMsD/vZgBjZrsUKDEGERYCZK+WC14L68A9Z8SwNtZ0u54B5guVjRZ4DTRpnpsi4dCwjxERwqgumZNBAxz5IphNAygg/bedoTftotG7deYqFhUAh/6l5cjIseqJMXBsm0C4L1XDFmsMj/aa+4arAgFXmxZIxJE/XTuoo475hZOpYJBtL04dRZ+s7QAaZZ8t51QoyoMdNiuQUVyR7dR4FSyfGHIsLcZzeH58B7QFGgeZk27ClK+FPsonIEn46WGQ/pYORJ8AXCwGlKHCxQhKkHoaXyIsiYexlRYuqiMeGLxTyNKOeV93gFZQMKol8Z2dOQCbZglGsDkpj50enS4TEip1HlfdFg2ZgFnxqdrt00hY6NeoD5k1E2syGCYoowSyN++L0Rfbs+mxkXdZF8UzfwkWOuZ/ZRxEzYcsUSwoCMOABmwFZoaDfMNLAW0WaI1ranXeVZJnbTBQYktAfWg1L3rRjjlyU6GR8tJntEr4i2QV6pm8RjuO4IPkcIsRiQFtoo7YVYBnd/5XaZxOslz6Y+8jkDINJAv4H1jKjpotpoPB9xMWZiw+CdSQycWF6Y55U0MMMyxVIlWzZYTeivWNKHhRGrDe2EJZ9VvrpOiJP8r3bNLrMtBI9RN42vKPFjRkWHSgOic7UXpjYqNDMvOnvSi2mU2VcRHY19ryvGrJXGDIwvGGHmx87E8q7MiA+7HjEookNne0hmIARW0LkhxvZkKcyjWAqKGvUz+0GM8YnbnbkQBAQYIaaBI0w08LxN4pg5Mb8zukeEbcfDyUmIHukhApSOB6sFnxVxjq5bvszsuCgXxAgxRhARYGbDlE1RAXsMepnVsG8676ONMDDlfbQDZoUIEiLoHmeXd/3EMkI6MDMTvGg7fAatzIppl8zC2FWqqPKI10srxvhCeS9LDDFHh94v2Yoxs/Oid6hqNDCjTRDXQpvAfUI7Kape5l2/7PO6TogpUCLs6NCZ9bAhAR08IziCshACRlGYWRhxFyV+CDGzHRq2uxEDHTCdMQvRizq8gU6fSstIkZkEkdHMeF0xpvNlpsqF+S1v4eG5pINt5pgBujNMgpPofOFD50aZkT7WyxYZIEaa4p0epk8EgLqCQNPpFJEGt1PDhIbQYAGw51szMLv55pujICWC1vJeHuP622zngAgxOCDqlZmGFeOid6ni/bQD3kfADVYS8s4MEHMnAwAiZKknrpm6iE6SdCDEdscsO/viXQyiGSQjhvxb5OUTYyx7tBHOwrZWpCLT4Hs2g3UG7VitinIZ8d5mAzPqB64bG8tSVL9dFN+uE2IbfEQFZpSLOYcOnlkZDQozV4iLjp1ZJgFg8Y06mCkjkkUJMZ0+PuFXv/rVkS/ruuuuiyKTqcR0KARahFgbmzSixhRLJ0f6yvDr2E6PUT5lAyP8sfioi2zglgfbl2J6LHL279ZxGyPBjB+RZ+cy3DFWhBikMiglApW6QgCMa8Upqr1gdmYgwAoGBmZYCpjp4Bqg3TKAZJbKmnqEMo+Lusflzm7pJDFFE5TEv64pNI93pn1GvF4WWRfTponYBTZ0IYiuyCVbzQZm1IUiJgtpObR7X9cJsQXmBkDwGTMQYDBTDHVhhsavRBSojTjkM3y0RS+PsWLM+xE7fDwEi2ERwErArNwedl8kjyQxRhSwFFizdJFp8D2bmTDlgskcS0moCx74RKmH+B9DXDbghxgJBj+wJ2IeSwA+TzbMh0VRptekPNo4DcQWn1/RB3lg6sU1gbuEADkGYUTFM1AhQp4BCrM+TKFYtIicDs2krHrpKyO7hAorBTuKFT0waDYwC22az7Ntdq0QuxCZ7eCXZUYYstMlDURpY3LD74mvi8ALzDwhzH9xMc6zYmV5VlyMsVrYHYuK9P81SiOdL1GxmEBDWUlsekL63uw73ehbZrykAcsMs2DECItRGWVBB4WJGgsNFokiL3t0I9Hq+FxZGoRpHHcEJlh2V2MJTJlXmfWyzHzz7tADs5D57Wohxi+GmQk/E6NtdgoqelTnK1w6QQqCDgCzZN5LYhpVqKqJMdsFEhyFXzr03touJywDRCpTL4rwCTdr5JQLplDMfohBiMu3FIZ1orgqiNpnDXXoi84X6xBughBuCivGLAvDKsFyMkzhlAd1kqU5dllfaBa8r+x6WUae3XeGHJiFzGtXCzGgaXhcIcUvZAGneRedDP5qgnLYtL2si3TQ+SHAZYpwWfmPvzfU0ZLue8tYl9qMN0F9WElCmR5dMcZNgPmZuol1gA1MWFWgqxwCoQdmoXLZ9UIcCnTV31NGp+9jQmAUM9AyLBNVL6NQ6bNifNddd0UzcvzE3XbFxbgMq0i3MU+b39ADs7Tpauc+CXE79PRdEehQArhtGBTlvUyqTrisGLOOniVCukSgKAIS4qLI6rkiIAK1J4B1gKUz3WgVqH3h1SgDEuIaFZaSKgIiIAIi0HkEJMSdV6bKkQiIgAiIQI0ISIhrVFhKqgiIgAiIQOcRkBB3XpkqRyIgAiIgAjUiICGuUWEpqSIgAiIgAp1HQELceWWqHImACIiACNSIgIS4RoWlpIqACIiACHQeAQlx55WpciQCIiACIlAjAhLiGhWWkioCIiACItB5BCTEnVemypEIiIAIiECNCHiFuEbpV1JFQAREQAREoPYEOAL3EGPMi4wxu2qfG2VABERABERABGpI4P8Bj42gC2ibVlIAAAAASUVORK5CYII="/>
          <p:cNvSpPr>
            <a:spLocks noChangeAspect="1" noChangeArrowheads="1"/>
          </p:cNvSpPr>
          <p:nvPr/>
        </p:nvSpPr>
        <p:spPr bwMode="auto">
          <a:xfrm>
            <a:off x="0" y="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4" name="TextBox 13">
            <a:extLst>
              <a:ext uri="{FF2B5EF4-FFF2-40B4-BE49-F238E27FC236}">
                <a16:creationId xmlns:a16="http://schemas.microsoft.com/office/drawing/2014/main" id="{3CFBE399-AE38-C488-F582-C72B09FFD084}"/>
              </a:ext>
            </a:extLst>
          </p:cNvPr>
          <p:cNvSpPr txBox="1"/>
          <p:nvPr/>
        </p:nvSpPr>
        <p:spPr>
          <a:xfrm>
            <a:off x="10384325" y="661854"/>
            <a:ext cx="1696974" cy="241287"/>
          </a:xfrm>
          <a:prstGeom prst="rect">
            <a:avLst/>
          </a:prstGeom>
          <a:noFill/>
          <a:ln>
            <a:solidFill>
              <a:schemeClr val="tx1"/>
            </a:solidFill>
          </a:ln>
        </p:spPr>
        <p:txBody>
          <a:bodyPr wrap="square" lIns="91440" tIns="45720" rIns="91440" bIns="45720" rtlCol="0" anchor="t">
            <a:noAutofit/>
          </a:bodyPr>
          <a:lstStyle/>
          <a:p>
            <a:r>
              <a:rPr lang="en-GB" sz="1000" b="1">
                <a:latin typeface="Arial"/>
                <a:cs typeface="Arial"/>
              </a:rPr>
              <a:t>Month – February  2024</a:t>
            </a:r>
            <a:endParaRPr lang="en-GB" sz="1000">
              <a:latin typeface="Arial" panose="020B0604020202020204" pitchFamily="34" charset="0"/>
              <a:cs typeface="Arial" panose="020B0604020202020204" pitchFamily="34" charset="0"/>
            </a:endParaRPr>
          </a:p>
        </p:txBody>
      </p:sp>
      <p:pic>
        <p:nvPicPr>
          <p:cNvPr id="4" name="Picture 3">
            <a:extLst>
              <a:ext uri="{FF2B5EF4-FFF2-40B4-BE49-F238E27FC236}">
                <a16:creationId xmlns:a16="http://schemas.microsoft.com/office/drawing/2014/main" id="{F761B666-CEC0-F23B-77CC-2B59CF2819FE}"/>
              </a:ext>
            </a:extLst>
          </p:cNvPr>
          <p:cNvPicPr>
            <a:picLocks noChangeAspect="1"/>
          </p:cNvPicPr>
          <p:nvPr/>
        </p:nvPicPr>
        <p:blipFill>
          <a:blip r:embed="rId4"/>
          <a:stretch>
            <a:fillRect/>
          </a:stretch>
        </p:blipFill>
        <p:spPr>
          <a:xfrm>
            <a:off x="3101065" y="3861329"/>
            <a:ext cx="2903895" cy="1784052"/>
          </a:xfrm>
          <a:prstGeom prst="rect">
            <a:avLst/>
          </a:prstGeom>
        </p:spPr>
      </p:pic>
      <p:pic>
        <p:nvPicPr>
          <p:cNvPr id="8" name="Picture 7">
            <a:extLst>
              <a:ext uri="{FF2B5EF4-FFF2-40B4-BE49-F238E27FC236}">
                <a16:creationId xmlns:a16="http://schemas.microsoft.com/office/drawing/2014/main" id="{3642BC83-281A-8115-1350-02D0C97AA364}"/>
              </a:ext>
            </a:extLst>
          </p:cNvPr>
          <p:cNvPicPr>
            <a:picLocks noChangeAspect="1"/>
          </p:cNvPicPr>
          <p:nvPr/>
        </p:nvPicPr>
        <p:blipFill>
          <a:blip r:embed="rId5"/>
          <a:stretch>
            <a:fillRect/>
          </a:stretch>
        </p:blipFill>
        <p:spPr>
          <a:xfrm>
            <a:off x="55214" y="3849419"/>
            <a:ext cx="2978746" cy="1736264"/>
          </a:xfrm>
          <a:prstGeom prst="rect">
            <a:avLst/>
          </a:prstGeom>
        </p:spPr>
      </p:pic>
    </p:spTree>
    <p:extLst>
      <p:ext uri="{BB962C8B-B14F-4D97-AF65-F5344CB8AC3E}">
        <p14:creationId xmlns:p14="http://schemas.microsoft.com/office/powerpoint/2010/main" val="35162850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D569B47E-7461-48D5-8FEA-EAC24C55F6B4}" vid="{44375900-C106-4A27-A78C-C195E428122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TaxCatchAll xmlns="d0f78625-02c7-4386-b0c2-e68793b09a4f" xsi:nil="true"/>
    <lcf76f155ced4ddcb4097134ff3c332f xmlns="579e007f-443c-4d98-a90c-eb172ccba585">
      <Terms xmlns="http://schemas.microsoft.com/office/infopath/2007/PartnerControls"/>
    </lcf76f155ced4ddcb4097134ff3c332f>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C18F25476365C441880C2A43182B61F2" ma:contentTypeVersion="12" ma:contentTypeDescription="Create a new document." ma:contentTypeScope="" ma:versionID="5a268c1ee0fa226e894bf404751bbfd8">
  <xsd:schema xmlns:xsd="http://www.w3.org/2001/XMLSchema" xmlns:xs="http://www.w3.org/2001/XMLSchema" xmlns:p="http://schemas.microsoft.com/office/2006/metadata/properties" xmlns:ns2="579e007f-443c-4d98-a90c-eb172ccba585" xmlns:ns3="d0f78625-02c7-4386-b0c2-e68793b09a4f" targetNamespace="http://schemas.microsoft.com/office/2006/metadata/properties" ma:root="true" ma:fieldsID="26d270683abd06897d5c0d46d29a225c" ns2:_="" ns3:_="">
    <xsd:import namespace="579e007f-443c-4d98-a90c-eb172ccba585"/>
    <xsd:import namespace="d0f78625-02c7-4386-b0c2-e68793b09a4f"/>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ObjectDetectorVersions"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79e007f-443c-4d98-a90c-eb172ccba58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2" nillable="true" ma:displayName="MediaServiceObjectDetectorVersions" ma:hidden="true" ma:indexed="true" ma:internalName="MediaServiceObjectDetectorVersions" ma:readOnly="true">
      <xsd:simpleType>
        <xsd:restriction base="dms:Text"/>
      </xsd:simpleType>
    </xsd:element>
    <xsd:element name="lcf76f155ced4ddcb4097134ff3c332f" ma:index="14" nillable="true" ma:taxonomy="true" ma:internalName="lcf76f155ced4ddcb4097134ff3c332f" ma:taxonomyFieldName="MediaServiceImageTags" ma:displayName="Image Tags" ma:readOnly="false" ma:fieldId="{5cf76f15-5ced-4ddc-b409-7134ff3c332f}" ma:taxonomyMulti="true" ma:sspId="cefaef41-70dc-4075-804e-d4e4dbdaeee0" ma:termSetId="09814cd3-568e-fe90-9814-8d621ff8fb84" ma:anchorId="fba54fb3-c3e1-fe81-a776-ca4b69148c4d" ma:open="true" ma:isKeyword="false">
      <xsd:complexType>
        <xsd:sequence>
          <xsd:element ref="pc:Terms" minOccurs="0" maxOccurs="1"/>
        </xsd:sequence>
      </xsd:complex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SearchProperties" ma:index="19"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d0f78625-02c7-4386-b0c2-e68793b09a4f"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TaxCatchAll" ma:index="15" nillable="true" ma:displayName="Taxonomy Catch All Column" ma:hidden="true" ma:list="{f0f78d46-2128-425e-96c2-1287246c1c7c}" ma:internalName="TaxCatchAll" ma:showField="CatchAllData" ma:web="d0f78625-02c7-4386-b0c2-e68793b09a4f">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27D19B9D-9CE2-40A2-97C5-1177ABFBDF5C}">
  <ds:schemaRefs>
    <ds:schemaRef ds:uri="http://schemas.microsoft.com/sharepoint/v3/contenttype/forms"/>
  </ds:schemaRefs>
</ds:datastoreItem>
</file>

<file path=customXml/itemProps2.xml><?xml version="1.0" encoding="utf-8"?>
<ds:datastoreItem xmlns:ds="http://schemas.openxmlformats.org/officeDocument/2006/customXml" ds:itemID="{53BD88FA-6724-4224-BC85-CC762C94AF4C}">
  <ds:schemaRefs>
    <ds:schemaRef ds:uri="http://purl.org/dc/elements/1.1/"/>
    <ds:schemaRef ds:uri="http://www.w3.org/XML/1998/namespace"/>
    <ds:schemaRef ds:uri="579e007f-443c-4d98-a90c-eb172ccba585"/>
    <ds:schemaRef ds:uri="http://schemas.openxmlformats.org/package/2006/metadata/core-properties"/>
    <ds:schemaRef ds:uri="http://schemas.microsoft.com/office/2006/metadata/properties"/>
    <ds:schemaRef ds:uri="http://schemas.microsoft.com/office/2006/documentManagement/types"/>
    <ds:schemaRef ds:uri="http://schemas.microsoft.com/office/infopath/2007/PartnerControls"/>
    <ds:schemaRef ds:uri="d0f78625-02c7-4386-b0c2-e68793b09a4f"/>
    <ds:schemaRef ds:uri="http://purl.org/dc/dcmitype/"/>
    <ds:schemaRef ds:uri="http://purl.org/dc/terms/"/>
  </ds:schemaRefs>
</ds:datastoreItem>
</file>

<file path=customXml/itemProps3.xml><?xml version="1.0" encoding="utf-8"?>
<ds:datastoreItem xmlns:ds="http://schemas.openxmlformats.org/officeDocument/2006/customXml" ds:itemID="{99BC4542-5A46-4D85-BB9B-1C57CE0F7AF8}">
  <ds:schemaRefs>
    <ds:schemaRef ds:uri="579e007f-443c-4d98-a90c-eb172ccba585"/>
    <ds:schemaRef ds:uri="d0f78625-02c7-4386-b0c2-e68793b09a4f"/>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emplate>SBay presentation template</Template>
  <TotalTime>0</TotalTime>
  <Words>3885</Words>
  <Application>Microsoft Office PowerPoint</Application>
  <PresentationFormat>Widescreen</PresentationFormat>
  <Paragraphs>385</Paragraphs>
  <Slides>7</Slides>
  <Notes>6</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7</vt:i4>
      </vt:variant>
    </vt:vector>
  </HeadingPairs>
  <TitlesOfParts>
    <vt:vector size="13" baseType="lpstr">
      <vt:lpstr>Arial</vt:lpstr>
      <vt:lpstr>Arial,Sans-Serif</vt:lpstr>
      <vt:lpstr>Calibri</vt:lpstr>
      <vt:lpstr>Times New Roman</vt:lpstr>
      <vt:lpstr>WordVisi_MSFontService</vt:lpstr>
      <vt:lpstr>Office Theme</vt:lpstr>
      <vt:lpstr>Quality Priorities highlight report</vt:lpstr>
      <vt:lpstr>PowerPoint Presentation</vt:lpstr>
      <vt:lpstr>PowerPoint Presentation</vt:lpstr>
      <vt:lpstr>PowerPoint Presentation</vt:lpstr>
      <vt:lpstr>PowerPoint Presentation</vt:lpstr>
      <vt:lpstr>PowerPoint Presentation</vt:lpstr>
      <vt:lpstr>PowerPoint Presentation</vt:lpstr>
    </vt:vector>
  </TitlesOfParts>
  <Company>ABMU LHB</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Quality Priorities highlight report</dc:title>
  <dc:creator>Emma Smith (Swansea Bay UHB - Quality, Safety and Improvement)</dc:creator>
  <cp:lastModifiedBy>Tammy Martin</cp:lastModifiedBy>
  <cp:revision>1</cp:revision>
  <dcterms:created xsi:type="dcterms:W3CDTF">2023-08-07T08:35:36Z</dcterms:created>
  <dcterms:modified xsi:type="dcterms:W3CDTF">2024-03-19T15:28:10Z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0x010100C18F25476365C441880C2A43182B61F2</vt:lpwstr>
  </property>
  <property fmtid="{D5CDD505-2E9C-101B-9397-08002B2CF9AE}" pid="3" name="MediaServiceImageTags">
    <vt:lpwstr/>
  </property>
</Properties>
</file>