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7" r:id="rId5"/>
    <p:sldId id="263" r:id="rId6"/>
    <p:sldId id="267" r:id="rId7"/>
    <p:sldId id="259" r:id="rId8"/>
    <p:sldId id="266" r:id="rId9"/>
    <p:sldId id="265"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A8C"/>
    <a:srgbClr val="6E60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9771C7-CB19-4985-9185-2B2FDDC9501D}" v="12" dt="2024-03-08T14:10:20.828"/>
    <p1510:client id="{DBAD1311-6140-4C70-8A7E-3AF3BBF1D4E8}" v="19" dt="2024-03-08T14:42:56.4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6" y="5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Scott (Swansea Bay UHB - Quality, Safety &amp; Improvement)" userId="d193b5b4-1228-42f3-9f6d-69cc985ea5a3" providerId="ADAL" clId="{DBAD1311-6140-4C70-8A7E-3AF3BBF1D4E8}"/>
    <pc:docChg chg="undo custSel modSld">
      <pc:chgData name="Samantha Scott (Swansea Bay UHB - Quality, Safety &amp; Improvement)" userId="d193b5b4-1228-42f3-9f6d-69cc985ea5a3" providerId="ADAL" clId="{DBAD1311-6140-4C70-8A7E-3AF3BBF1D4E8}" dt="2024-03-08T14:42:56.436" v="24" actId="14100"/>
      <pc:docMkLst>
        <pc:docMk/>
      </pc:docMkLst>
      <pc:sldChg chg="addSp delSp modSp mod">
        <pc:chgData name="Samantha Scott (Swansea Bay UHB - Quality, Safety &amp; Improvement)" userId="d193b5b4-1228-42f3-9f6d-69cc985ea5a3" providerId="ADAL" clId="{DBAD1311-6140-4C70-8A7E-3AF3BBF1D4E8}" dt="2024-03-08T14:35:50.986" v="13" actId="14100"/>
        <pc:sldMkLst>
          <pc:docMk/>
          <pc:sldMk cId="351628508" sldId="264"/>
        </pc:sldMkLst>
        <pc:picChg chg="add mod">
          <ac:chgData name="Samantha Scott (Swansea Bay UHB - Quality, Safety &amp; Improvement)" userId="d193b5b4-1228-42f3-9f6d-69cc985ea5a3" providerId="ADAL" clId="{DBAD1311-6140-4C70-8A7E-3AF3BBF1D4E8}" dt="2024-03-08T14:24:03.695" v="6" actId="14100"/>
          <ac:picMkLst>
            <pc:docMk/>
            <pc:sldMk cId="351628508" sldId="264"/>
            <ac:picMk id="4" creationId="{F761B666-CEC0-F23B-77CC-2B59CF2819FE}"/>
          </ac:picMkLst>
        </pc:picChg>
        <pc:picChg chg="del">
          <ac:chgData name="Samantha Scott (Swansea Bay UHB - Quality, Safety &amp; Improvement)" userId="d193b5b4-1228-42f3-9f6d-69cc985ea5a3" providerId="ADAL" clId="{DBAD1311-6140-4C70-8A7E-3AF3BBF1D4E8}" dt="2024-03-08T14:35:35.151" v="9" actId="478"/>
          <ac:picMkLst>
            <pc:docMk/>
            <pc:sldMk cId="351628508" sldId="264"/>
            <ac:picMk id="5" creationId="{71FB5B85-F155-40E6-7AF6-A0E363BC8DC1}"/>
          </ac:picMkLst>
        </pc:picChg>
        <pc:picChg chg="add mod">
          <ac:chgData name="Samantha Scott (Swansea Bay UHB - Quality, Safety &amp; Improvement)" userId="d193b5b4-1228-42f3-9f6d-69cc985ea5a3" providerId="ADAL" clId="{DBAD1311-6140-4C70-8A7E-3AF3BBF1D4E8}" dt="2024-03-08T14:35:50.986" v="13" actId="14100"/>
          <ac:picMkLst>
            <pc:docMk/>
            <pc:sldMk cId="351628508" sldId="264"/>
            <ac:picMk id="8" creationId="{3642BC83-281A-8115-1350-02D0C97AA364}"/>
          </ac:picMkLst>
        </pc:picChg>
        <pc:picChg chg="del">
          <ac:chgData name="Samantha Scott (Swansea Bay UHB - Quality, Safety &amp; Improvement)" userId="d193b5b4-1228-42f3-9f6d-69cc985ea5a3" providerId="ADAL" clId="{DBAD1311-6140-4C70-8A7E-3AF3BBF1D4E8}" dt="2024-03-08T14:23:40.133" v="0" actId="478"/>
          <ac:picMkLst>
            <pc:docMk/>
            <pc:sldMk cId="351628508" sldId="264"/>
            <ac:picMk id="13" creationId="{D82FE430-1BB1-2909-16D0-F60E0D27CC57}"/>
          </ac:picMkLst>
        </pc:picChg>
      </pc:sldChg>
      <pc:sldChg chg="addSp delSp modSp mod">
        <pc:chgData name="Samantha Scott (Swansea Bay UHB - Quality, Safety &amp; Improvement)" userId="d193b5b4-1228-42f3-9f6d-69cc985ea5a3" providerId="ADAL" clId="{DBAD1311-6140-4C70-8A7E-3AF3BBF1D4E8}" dt="2024-03-08T14:42:56.436" v="24" actId="14100"/>
        <pc:sldMkLst>
          <pc:docMk/>
          <pc:sldMk cId="576849138" sldId="265"/>
        </pc:sldMkLst>
        <pc:picChg chg="add mod">
          <ac:chgData name="Samantha Scott (Swansea Bay UHB - Quality, Safety &amp; Improvement)" userId="d193b5b4-1228-42f3-9f6d-69cc985ea5a3" providerId="ADAL" clId="{DBAD1311-6140-4C70-8A7E-3AF3BBF1D4E8}" dt="2024-03-08T14:42:56.436" v="24" actId="14100"/>
          <ac:picMkLst>
            <pc:docMk/>
            <pc:sldMk cId="576849138" sldId="265"/>
            <ac:picMk id="4" creationId="{A97082BE-2386-3098-1706-C893C7A1FC80}"/>
          </ac:picMkLst>
        </pc:picChg>
        <pc:picChg chg="add del">
          <ac:chgData name="Samantha Scott (Swansea Bay UHB - Quality, Safety &amp; Improvement)" userId="d193b5b4-1228-42f3-9f6d-69cc985ea5a3" providerId="ADAL" clId="{DBAD1311-6140-4C70-8A7E-3AF3BBF1D4E8}" dt="2024-03-08T14:42:38.107" v="20" actId="478"/>
          <ac:picMkLst>
            <pc:docMk/>
            <pc:sldMk cId="576849138" sldId="265"/>
            <ac:picMk id="5" creationId="{FF534AFE-0376-AED6-BEEF-B7DC5BE224BC}"/>
          </ac:picMkLst>
        </pc:picChg>
      </pc:sldChg>
    </pc:docChg>
  </pc:docChgLst>
  <pc:docChgLst>
    <pc:chgData name="Emma Smith (Swansea Bay UHB - Quality, Safety and Improvement)" userId="637b5184-dae1-4b7a-92fe-5822fba6ed3b" providerId="ADAL" clId="{DAEBA820-A16C-4D4C-9A0A-5DF6DAFC602E}"/>
    <pc:docChg chg="custSel modSld">
      <pc:chgData name="Emma Smith (Swansea Bay UHB - Quality, Safety and Improvement)" userId="637b5184-dae1-4b7a-92fe-5822fba6ed3b" providerId="ADAL" clId="{DAEBA820-A16C-4D4C-9A0A-5DF6DAFC602E}" dt="2024-03-04T14:24:27.963" v="260" actId="20577"/>
      <pc:docMkLst>
        <pc:docMk/>
      </pc:docMkLst>
      <pc:sldChg chg="addSp delSp modSp mod">
        <pc:chgData name="Emma Smith (Swansea Bay UHB - Quality, Safety and Improvement)" userId="637b5184-dae1-4b7a-92fe-5822fba6ed3b" providerId="ADAL" clId="{DAEBA820-A16C-4D4C-9A0A-5DF6DAFC602E}" dt="2024-03-04T14:24:27.963" v="260" actId="20577"/>
        <pc:sldMkLst>
          <pc:docMk/>
          <pc:sldMk cId="2763876990" sldId="259"/>
        </pc:sldMkLst>
        <pc:spChg chg="mod">
          <ac:chgData name="Emma Smith (Swansea Bay UHB - Quality, Safety and Improvement)" userId="637b5184-dae1-4b7a-92fe-5822fba6ed3b" providerId="ADAL" clId="{DAEBA820-A16C-4D4C-9A0A-5DF6DAFC602E}" dt="2024-03-04T14:22:48.664" v="222" actId="20577"/>
          <ac:spMkLst>
            <pc:docMk/>
            <pc:sldMk cId="2763876990" sldId="259"/>
            <ac:spMk id="23" creationId="{00000000-0000-0000-0000-000000000000}"/>
          </ac:spMkLst>
        </pc:spChg>
        <pc:spChg chg="mod">
          <ac:chgData name="Emma Smith (Swansea Bay UHB - Quality, Safety and Improvement)" userId="637b5184-dae1-4b7a-92fe-5822fba6ed3b" providerId="ADAL" clId="{DAEBA820-A16C-4D4C-9A0A-5DF6DAFC602E}" dt="2024-03-04T14:24:27.963" v="260" actId="20577"/>
          <ac:spMkLst>
            <pc:docMk/>
            <pc:sldMk cId="2763876990" sldId="259"/>
            <ac:spMk id="26" creationId="{00000000-0000-0000-0000-000000000000}"/>
          </ac:spMkLst>
        </pc:spChg>
        <pc:graphicFrameChg chg="modGraphic">
          <ac:chgData name="Emma Smith (Swansea Bay UHB - Quality, Safety and Improvement)" userId="637b5184-dae1-4b7a-92fe-5822fba6ed3b" providerId="ADAL" clId="{DAEBA820-A16C-4D4C-9A0A-5DF6DAFC602E}" dt="2024-03-04T13:57:51.982" v="172" actId="313"/>
          <ac:graphicFrameMkLst>
            <pc:docMk/>
            <pc:sldMk cId="2763876990" sldId="259"/>
            <ac:graphicFrameMk id="12" creationId="{00000000-0000-0000-0000-000000000000}"/>
          </ac:graphicFrameMkLst>
        </pc:graphicFrameChg>
        <pc:picChg chg="add mod">
          <ac:chgData name="Emma Smith (Swansea Bay UHB - Quality, Safety and Improvement)" userId="637b5184-dae1-4b7a-92fe-5822fba6ed3b" providerId="ADAL" clId="{DAEBA820-A16C-4D4C-9A0A-5DF6DAFC602E}" dt="2024-03-04T14:08:35.224" v="180" actId="14100"/>
          <ac:picMkLst>
            <pc:docMk/>
            <pc:sldMk cId="2763876990" sldId="259"/>
            <ac:picMk id="4" creationId="{C700197A-BD86-C209-6772-72BCC348914B}"/>
          </ac:picMkLst>
        </pc:picChg>
        <pc:picChg chg="add del mod">
          <ac:chgData name="Emma Smith (Swansea Bay UHB - Quality, Safety and Improvement)" userId="637b5184-dae1-4b7a-92fe-5822fba6ed3b" providerId="ADAL" clId="{DAEBA820-A16C-4D4C-9A0A-5DF6DAFC602E}" dt="2024-03-04T14:13:58.515" v="189" actId="478"/>
          <ac:picMkLst>
            <pc:docMk/>
            <pc:sldMk cId="2763876990" sldId="259"/>
            <ac:picMk id="5" creationId="{42D8E29E-E894-A4D5-2EBF-B455E86733FC}"/>
          </ac:picMkLst>
        </pc:picChg>
        <pc:picChg chg="del">
          <ac:chgData name="Emma Smith (Swansea Bay UHB - Quality, Safety and Improvement)" userId="637b5184-dae1-4b7a-92fe-5822fba6ed3b" providerId="ADAL" clId="{DAEBA820-A16C-4D4C-9A0A-5DF6DAFC602E}" dt="2024-03-04T14:13:33.224" v="181" actId="478"/>
          <ac:picMkLst>
            <pc:docMk/>
            <pc:sldMk cId="2763876990" sldId="259"/>
            <ac:picMk id="8" creationId="{52F7E222-E03E-6C4F-62B5-2722BF139DC9}"/>
          </ac:picMkLst>
        </pc:picChg>
        <pc:picChg chg="add del mod">
          <ac:chgData name="Emma Smith (Swansea Bay UHB - Quality, Safety and Improvement)" userId="637b5184-dae1-4b7a-92fe-5822fba6ed3b" providerId="ADAL" clId="{DAEBA820-A16C-4D4C-9A0A-5DF6DAFC602E}" dt="2024-03-04T14:14:07.992" v="192" actId="478"/>
          <ac:picMkLst>
            <pc:docMk/>
            <pc:sldMk cId="2763876990" sldId="259"/>
            <ac:picMk id="10" creationId="{62C3CF2D-EB1E-AA6A-2749-F021B44BCF82}"/>
          </ac:picMkLst>
        </pc:picChg>
        <pc:picChg chg="del">
          <ac:chgData name="Emma Smith (Swansea Bay UHB - Quality, Safety and Improvement)" userId="637b5184-dae1-4b7a-92fe-5822fba6ed3b" providerId="ADAL" clId="{DAEBA820-A16C-4D4C-9A0A-5DF6DAFC602E}" dt="2024-03-04T14:08:19.960" v="173" actId="478"/>
          <ac:picMkLst>
            <pc:docMk/>
            <pc:sldMk cId="2763876990" sldId="259"/>
            <ac:picMk id="13" creationId="{164CE3A6-D1AB-9DBC-AD8E-3DC2A44E27BF}"/>
          </ac:picMkLst>
        </pc:picChg>
        <pc:picChg chg="add del mod">
          <ac:chgData name="Emma Smith (Swansea Bay UHB - Quality, Safety and Improvement)" userId="637b5184-dae1-4b7a-92fe-5822fba6ed3b" providerId="ADAL" clId="{DAEBA820-A16C-4D4C-9A0A-5DF6DAFC602E}" dt="2024-03-04T14:21:28.032" v="207" actId="478"/>
          <ac:picMkLst>
            <pc:docMk/>
            <pc:sldMk cId="2763876990" sldId="259"/>
            <ac:picMk id="14" creationId="{E0C64CE7-2136-B8F0-6A01-C9DF82900871}"/>
          </ac:picMkLst>
        </pc:picChg>
        <pc:picChg chg="add mod">
          <ac:chgData name="Emma Smith (Swansea Bay UHB - Quality, Safety and Improvement)" userId="637b5184-dae1-4b7a-92fe-5822fba6ed3b" providerId="ADAL" clId="{DAEBA820-A16C-4D4C-9A0A-5DF6DAFC602E}" dt="2024-03-04T14:22:02.916" v="216" actId="14100"/>
          <ac:picMkLst>
            <pc:docMk/>
            <pc:sldMk cId="2763876990" sldId="259"/>
            <ac:picMk id="15" creationId="{1DFCAF4A-917B-100A-8A8C-AF32D45F29B9}"/>
          </ac:picMkLst>
        </pc:picChg>
      </pc:sldChg>
    </pc:docChg>
  </pc:docChgLst>
  <pc:docChgLst>
    <pc:chgData name="Jayne Whitney (Swansea Bay UHB - Quality &amp; Safety Team - Corporate Nursing)" userId="S::jayne.whitney@wales.nhs.uk::633ec8a6-cccb-437f-8d5d-74f3092f2e16" providerId="AD" clId="Web-{A7E5EE41-F52B-F51B-2F0E-5FA2D8F1268A}"/>
    <pc:docChg chg="modSld">
      <pc:chgData name="Jayne Whitney (Swansea Bay UHB - Quality &amp; Safety Team - Corporate Nursing)" userId="S::jayne.whitney@wales.nhs.uk::633ec8a6-cccb-437f-8d5d-74f3092f2e16" providerId="AD" clId="Web-{A7E5EE41-F52B-F51B-2F0E-5FA2D8F1268A}" dt="2024-03-06T12:55:24.235" v="1353"/>
      <pc:docMkLst>
        <pc:docMk/>
      </pc:docMkLst>
      <pc:sldChg chg="modSp">
        <pc:chgData name="Jayne Whitney (Swansea Bay UHB - Quality &amp; Safety Team - Corporate Nursing)" userId="S::jayne.whitney@wales.nhs.uk::633ec8a6-cccb-437f-8d5d-74f3092f2e16" providerId="AD" clId="Web-{A7E5EE41-F52B-F51B-2F0E-5FA2D8F1268A}" dt="2024-03-06T12:47:45.857" v="1075" actId="20577"/>
        <pc:sldMkLst>
          <pc:docMk/>
          <pc:sldMk cId="351628508" sldId="264"/>
        </pc:sldMkLst>
        <pc:spChg chg="mod">
          <ac:chgData name="Jayne Whitney (Swansea Bay UHB - Quality &amp; Safety Team - Corporate Nursing)" userId="S::jayne.whitney@wales.nhs.uk::633ec8a6-cccb-437f-8d5d-74f3092f2e16" providerId="AD" clId="Web-{A7E5EE41-F52B-F51B-2F0E-5FA2D8F1268A}" dt="2024-03-06T12:12:06.430" v="40" actId="20577"/>
          <ac:spMkLst>
            <pc:docMk/>
            <pc:sldMk cId="351628508" sldId="264"/>
            <ac:spMk id="14" creationId="{3CFBE399-AE38-C488-F582-C72B09FFD084}"/>
          </ac:spMkLst>
        </pc:spChg>
        <pc:spChg chg="mod">
          <ac:chgData name="Jayne Whitney (Swansea Bay UHB - Quality &amp; Safety Team - Corporate Nursing)" userId="S::jayne.whitney@wales.nhs.uk::633ec8a6-cccb-437f-8d5d-74f3092f2e16" providerId="AD" clId="Web-{A7E5EE41-F52B-F51B-2F0E-5FA2D8F1268A}" dt="2024-03-06T12:47:45.857" v="1075" actId="20577"/>
          <ac:spMkLst>
            <pc:docMk/>
            <pc:sldMk cId="351628508" sldId="264"/>
            <ac:spMk id="26" creationId="{00000000-0000-0000-0000-000000000000}"/>
          </ac:spMkLst>
        </pc:spChg>
        <pc:graphicFrameChg chg="mod modGraphic">
          <ac:chgData name="Jayne Whitney (Swansea Bay UHB - Quality &amp; Safety Team - Corporate Nursing)" userId="S::jayne.whitney@wales.nhs.uk::633ec8a6-cccb-437f-8d5d-74f3092f2e16" providerId="AD" clId="Web-{A7E5EE41-F52B-F51B-2F0E-5FA2D8F1268A}" dt="2024-03-06T12:33:16.478" v="1059" actId="1076"/>
          <ac:graphicFrameMkLst>
            <pc:docMk/>
            <pc:sldMk cId="351628508" sldId="264"/>
            <ac:graphicFrameMk id="12" creationId="{00000000-0000-0000-0000-000000000000}"/>
          </ac:graphicFrameMkLst>
        </pc:graphicFrameChg>
      </pc:sldChg>
      <pc:sldChg chg="modSp">
        <pc:chgData name="Jayne Whitney (Swansea Bay UHB - Quality &amp; Safety Team - Corporate Nursing)" userId="S::jayne.whitney@wales.nhs.uk::633ec8a6-cccb-437f-8d5d-74f3092f2e16" providerId="AD" clId="Web-{A7E5EE41-F52B-F51B-2F0E-5FA2D8F1268A}" dt="2024-03-06T12:55:24.235" v="1353"/>
        <pc:sldMkLst>
          <pc:docMk/>
          <pc:sldMk cId="4260981340" sldId="267"/>
        </pc:sldMkLst>
        <pc:spChg chg="mod">
          <ac:chgData name="Jayne Whitney (Swansea Bay UHB - Quality &amp; Safety Team - Corporate Nursing)" userId="S::jayne.whitney@wales.nhs.uk::633ec8a6-cccb-437f-8d5d-74f3092f2e16" providerId="AD" clId="Web-{A7E5EE41-F52B-F51B-2F0E-5FA2D8F1268A}" dt="2024-03-06T12:53:29.664" v="1093" actId="20577"/>
          <ac:spMkLst>
            <pc:docMk/>
            <pc:sldMk cId="4260981340" sldId="267"/>
            <ac:spMk id="7" creationId="{00000000-0000-0000-0000-000000000000}"/>
          </ac:spMkLst>
        </pc:spChg>
        <pc:spChg chg="mod">
          <ac:chgData name="Jayne Whitney (Swansea Bay UHB - Quality &amp; Safety Team - Corporate Nursing)" userId="S::jayne.whitney@wales.nhs.uk::633ec8a6-cccb-437f-8d5d-74f3092f2e16" providerId="AD" clId="Web-{A7E5EE41-F52B-F51B-2F0E-5FA2D8F1268A}" dt="2024-03-06T12:11:26.067" v="18" actId="20577"/>
          <ac:spMkLst>
            <pc:docMk/>
            <pc:sldMk cId="4260981340" sldId="267"/>
            <ac:spMk id="28" creationId="{00000000-0000-0000-0000-000000000000}"/>
          </ac:spMkLst>
        </pc:spChg>
        <pc:graphicFrameChg chg="mod modGraphic">
          <ac:chgData name="Jayne Whitney (Swansea Bay UHB - Quality &amp; Safety Team - Corporate Nursing)" userId="S::jayne.whitney@wales.nhs.uk::633ec8a6-cccb-437f-8d5d-74f3092f2e16" providerId="AD" clId="Web-{A7E5EE41-F52B-F51B-2F0E-5FA2D8F1268A}" dt="2024-03-06T12:55:24.235" v="1353"/>
          <ac:graphicFrameMkLst>
            <pc:docMk/>
            <pc:sldMk cId="4260981340" sldId="267"/>
            <ac:graphicFrameMk id="12" creationId="{00000000-0000-0000-0000-000000000000}"/>
          </ac:graphicFrameMkLst>
        </pc:graphicFrameChg>
      </pc:sldChg>
    </pc:docChg>
  </pc:docChgLst>
  <pc:docChgLst>
    <pc:chgData name="Samantha Scott (Swansea Bay UHB - Quality, Safety &amp; Improvement)" userId="S::samantha.scott@wales.nhs.uk::d193b5b4-1228-42f3-9f6d-69cc985ea5a3" providerId="AD" clId="Web-{1C9771C7-CB19-4985-9185-2B2FDDC9501D}"/>
    <pc:docChg chg="modSld">
      <pc:chgData name="Samantha Scott (Swansea Bay UHB - Quality, Safety &amp; Improvement)" userId="S::samantha.scott@wales.nhs.uk::d193b5b4-1228-42f3-9f6d-69cc985ea5a3" providerId="AD" clId="Web-{1C9771C7-CB19-4985-9185-2B2FDDC9501D}" dt="2024-03-08T14:10:20.828" v="11" actId="20577"/>
      <pc:docMkLst>
        <pc:docMk/>
      </pc:docMkLst>
      <pc:sldChg chg="modSp">
        <pc:chgData name="Samantha Scott (Swansea Bay UHB - Quality, Safety &amp; Improvement)" userId="S::samantha.scott@wales.nhs.uk::d193b5b4-1228-42f3-9f6d-69cc985ea5a3" providerId="AD" clId="Web-{1C9771C7-CB19-4985-9185-2B2FDDC9501D}" dt="2024-03-08T14:10:20.828" v="11" actId="20577"/>
        <pc:sldMkLst>
          <pc:docMk/>
          <pc:sldMk cId="351628508" sldId="264"/>
        </pc:sldMkLst>
        <pc:spChg chg="mod">
          <ac:chgData name="Samantha Scott (Swansea Bay UHB - Quality, Safety &amp; Improvement)" userId="S::samantha.scott@wales.nhs.uk::d193b5b4-1228-42f3-9f6d-69cc985ea5a3" providerId="AD" clId="Web-{1C9771C7-CB19-4985-9185-2B2FDDC9501D}" dt="2024-03-08T14:10:20.828" v="11" actId="20577"/>
          <ac:spMkLst>
            <pc:docMk/>
            <pc:sldMk cId="351628508" sldId="264"/>
            <ac:spMk id="14" creationId="{3CFBE399-AE38-C488-F582-C72B09FFD084}"/>
          </ac:spMkLst>
        </pc:spChg>
      </pc:sldChg>
      <pc:sldChg chg="modSp">
        <pc:chgData name="Samantha Scott (Swansea Bay UHB - Quality, Safety &amp; Improvement)" userId="S::samantha.scott@wales.nhs.uk::d193b5b4-1228-42f3-9f6d-69cc985ea5a3" providerId="AD" clId="Web-{1C9771C7-CB19-4985-9185-2B2FDDC9501D}" dt="2024-03-08T14:09:56.812" v="6" actId="20577"/>
        <pc:sldMkLst>
          <pc:docMk/>
          <pc:sldMk cId="4260981340" sldId="267"/>
        </pc:sldMkLst>
        <pc:spChg chg="mod">
          <ac:chgData name="Samantha Scott (Swansea Bay UHB - Quality, Safety &amp; Improvement)" userId="S::samantha.scott@wales.nhs.uk::d193b5b4-1228-42f3-9f6d-69cc985ea5a3" providerId="AD" clId="Web-{1C9771C7-CB19-4985-9185-2B2FDDC9501D}" dt="2024-03-08T14:09:56.812" v="6" actId="20577"/>
          <ac:spMkLst>
            <pc:docMk/>
            <pc:sldMk cId="4260981340" sldId="267"/>
            <ac:spMk id="28" creationId="{00000000-0000-0000-0000-000000000000}"/>
          </ac:spMkLst>
        </pc:spChg>
      </pc:sldChg>
    </pc:docChg>
  </pc:docChgLst>
  <pc:docChgLst>
    <pc:chgData name="Jayne Whitney (Swansea Bay UHB - Quality &amp; Safety Team - Corporate Nursing)" userId="S::jayne.whitney@wales.nhs.uk::633ec8a6-cccb-437f-8d5d-74f3092f2e16" providerId="AD" clId="Web-{5AD33366-FCF8-530C-57A3-A2E2A55225F9}"/>
    <pc:docChg chg="modSld">
      <pc:chgData name="Jayne Whitney (Swansea Bay UHB - Quality &amp; Safety Team - Corporate Nursing)" userId="S::jayne.whitney@wales.nhs.uk::633ec8a6-cccb-437f-8d5d-74f3092f2e16" providerId="AD" clId="Web-{5AD33366-FCF8-530C-57A3-A2E2A55225F9}" dt="2024-03-05T15:39:25.550" v="781"/>
      <pc:docMkLst>
        <pc:docMk/>
      </pc:docMkLst>
      <pc:sldChg chg="modSp">
        <pc:chgData name="Jayne Whitney (Swansea Bay UHB - Quality &amp; Safety Team - Corporate Nursing)" userId="S::jayne.whitney@wales.nhs.uk::633ec8a6-cccb-437f-8d5d-74f3092f2e16" providerId="AD" clId="Web-{5AD33366-FCF8-530C-57A3-A2E2A55225F9}" dt="2024-03-05T15:39:25.550" v="781"/>
        <pc:sldMkLst>
          <pc:docMk/>
          <pc:sldMk cId="4260981340" sldId="267"/>
        </pc:sldMkLst>
        <pc:spChg chg="mod">
          <ac:chgData name="Jayne Whitney (Swansea Bay UHB - Quality &amp; Safety Team - Corporate Nursing)" userId="S::jayne.whitney@wales.nhs.uk::633ec8a6-cccb-437f-8d5d-74f3092f2e16" providerId="AD" clId="Web-{5AD33366-FCF8-530C-57A3-A2E2A55225F9}" dt="2024-03-05T15:34:53.446" v="329" actId="20577"/>
          <ac:spMkLst>
            <pc:docMk/>
            <pc:sldMk cId="4260981340" sldId="267"/>
            <ac:spMk id="7" creationId="{00000000-0000-0000-0000-000000000000}"/>
          </ac:spMkLst>
        </pc:spChg>
        <pc:spChg chg="mod">
          <ac:chgData name="Jayne Whitney (Swansea Bay UHB - Quality &amp; Safety Team - Corporate Nursing)" userId="S::jayne.whitney@wales.nhs.uk::633ec8a6-cccb-437f-8d5d-74f3092f2e16" providerId="AD" clId="Web-{5AD33366-FCF8-530C-57A3-A2E2A55225F9}" dt="2024-03-05T15:30:04.811" v="28" actId="20577"/>
          <ac:spMkLst>
            <pc:docMk/>
            <pc:sldMk cId="4260981340" sldId="267"/>
            <ac:spMk id="28" creationId="{00000000-0000-0000-0000-000000000000}"/>
          </ac:spMkLst>
        </pc:spChg>
        <pc:graphicFrameChg chg="mod modGraphic">
          <ac:chgData name="Jayne Whitney (Swansea Bay UHB - Quality &amp; Safety Team - Corporate Nursing)" userId="S::jayne.whitney@wales.nhs.uk::633ec8a6-cccb-437f-8d5d-74f3092f2e16" providerId="AD" clId="Web-{5AD33366-FCF8-530C-57A3-A2E2A55225F9}" dt="2024-03-05T15:39:25.550" v="781"/>
          <ac:graphicFrameMkLst>
            <pc:docMk/>
            <pc:sldMk cId="4260981340" sldId="267"/>
            <ac:graphicFrameMk id="12" creationId="{00000000-0000-0000-0000-000000000000}"/>
          </ac:graphicFrameMkLst>
        </pc:graphicFrameChg>
      </pc:sldChg>
    </pc:docChg>
  </pc:docChgLst>
  <pc:docChgLst>
    <pc:chgData name="Emma Smith (Swansea Bay UHB - Quality, Safety and Improvement)" userId="S::emma.smith8@wales.nhs.uk::637b5184-dae1-4b7a-92fe-5822fba6ed3b" providerId="AD" clId="Web-{38FC191F-BA7D-4FA0-B479-2FE63E072D01}"/>
    <pc:docChg chg="modSld">
      <pc:chgData name="Emma Smith (Swansea Bay UHB - Quality, Safety and Improvement)" userId="S::emma.smith8@wales.nhs.uk::637b5184-dae1-4b7a-92fe-5822fba6ed3b" providerId="AD" clId="Web-{38FC191F-BA7D-4FA0-B479-2FE63E072D01}" dt="2024-03-04T13:55:24.633" v="2" actId="20577"/>
      <pc:docMkLst>
        <pc:docMk/>
      </pc:docMkLst>
      <pc:sldChg chg="modSp">
        <pc:chgData name="Emma Smith (Swansea Bay UHB - Quality, Safety and Improvement)" userId="S::emma.smith8@wales.nhs.uk::637b5184-dae1-4b7a-92fe-5822fba6ed3b" providerId="AD" clId="Web-{38FC191F-BA7D-4FA0-B479-2FE63E072D01}" dt="2024-03-04T13:55:24.633" v="2" actId="20577"/>
        <pc:sldMkLst>
          <pc:docMk/>
          <pc:sldMk cId="2763876990" sldId="259"/>
        </pc:sldMkLst>
        <pc:spChg chg="mod">
          <ac:chgData name="Emma Smith (Swansea Bay UHB - Quality, Safety and Improvement)" userId="S::emma.smith8@wales.nhs.uk::637b5184-dae1-4b7a-92fe-5822fba6ed3b" providerId="AD" clId="Web-{38FC191F-BA7D-4FA0-B479-2FE63E072D01}" dt="2024-03-04T13:55:24.633" v="2" actId="20577"/>
          <ac:spMkLst>
            <pc:docMk/>
            <pc:sldMk cId="2763876990" sldId="259"/>
            <ac:spMk id="23" creationId="{00000000-0000-0000-0000-000000000000}"/>
          </ac:spMkLst>
        </pc:spChg>
      </pc:sldChg>
    </pc:docChg>
  </pc:docChgLst>
  <pc:docChgLst>
    <pc:chgData name="Samantha Scott (Swansea Bay UHB - Quality, Safety &amp; Improvement)" userId="S::samantha.scott@wales.nhs.uk::d193b5b4-1228-42f3-9f6d-69cc985ea5a3" providerId="AD" clId="Web-{6109F10C-2197-AD66-E910-F455F76D2880}"/>
    <pc:docChg chg="modSld">
      <pc:chgData name="Samantha Scott (Swansea Bay UHB - Quality, Safety &amp; Improvement)" userId="S::samantha.scott@wales.nhs.uk::d193b5b4-1228-42f3-9f6d-69cc985ea5a3" providerId="AD" clId="Web-{6109F10C-2197-AD66-E910-F455F76D2880}" dt="2024-03-06T09:17:22.664" v="8" actId="20577"/>
      <pc:docMkLst>
        <pc:docMk/>
      </pc:docMkLst>
      <pc:sldChg chg="modSp">
        <pc:chgData name="Samantha Scott (Swansea Bay UHB - Quality, Safety &amp; Improvement)" userId="S::samantha.scott@wales.nhs.uk::d193b5b4-1228-42f3-9f6d-69cc985ea5a3" providerId="AD" clId="Web-{6109F10C-2197-AD66-E910-F455F76D2880}" dt="2024-03-06T09:17:22.664" v="8" actId="20577"/>
        <pc:sldMkLst>
          <pc:docMk/>
          <pc:sldMk cId="4260981340" sldId="267"/>
        </pc:sldMkLst>
        <pc:spChg chg="mod">
          <ac:chgData name="Samantha Scott (Swansea Bay UHB - Quality, Safety &amp; Improvement)" userId="S::samantha.scott@wales.nhs.uk::d193b5b4-1228-42f3-9f6d-69cc985ea5a3" providerId="AD" clId="Web-{6109F10C-2197-AD66-E910-F455F76D2880}" dt="2024-03-06T09:17:22.664" v="8" actId="20577"/>
          <ac:spMkLst>
            <pc:docMk/>
            <pc:sldMk cId="4260981340" sldId="267"/>
            <ac:spMk id="28" creationId="{00000000-0000-0000-0000-000000000000}"/>
          </ac:spMkLst>
        </pc:spChg>
      </pc:sldChg>
    </pc:docChg>
  </pc:docChgLst>
  <pc:docChgLst>
    <pc:chgData name="Samantha Scott (Swansea Bay UHB - Quality, Safety &amp; Improvement)" userId="S::samantha.scott@wales.nhs.uk::d193b5b4-1228-42f3-9f6d-69cc985ea5a3" providerId="AD" clId="Web-{DB10657D-8B7A-4BE5-9EA4-F142D2E2B0D9}"/>
    <pc:docChg chg="modSld">
      <pc:chgData name="Samantha Scott (Swansea Bay UHB - Quality, Safety &amp; Improvement)" userId="S::samantha.scott@wales.nhs.uk::d193b5b4-1228-42f3-9f6d-69cc985ea5a3" providerId="AD" clId="Web-{DB10657D-8B7A-4BE5-9EA4-F142D2E2B0D9}" dt="2024-02-23T15:10:32.456" v="28" actId="14100"/>
      <pc:docMkLst>
        <pc:docMk/>
      </pc:docMkLst>
      <pc:sldChg chg="modSp">
        <pc:chgData name="Samantha Scott (Swansea Bay UHB - Quality, Safety &amp; Improvement)" userId="S::samantha.scott@wales.nhs.uk::d193b5b4-1228-42f3-9f6d-69cc985ea5a3" providerId="AD" clId="Web-{DB10657D-8B7A-4BE5-9EA4-F142D2E2B0D9}" dt="2024-02-23T15:07:14.209" v="3" actId="20577"/>
        <pc:sldMkLst>
          <pc:docMk/>
          <pc:sldMk cId="1349986642" sldId="257"/>
        </pc:sldMkLst>
        <pc:spChg chg="mod">
          <ac:chgData name="Samantha Scott (Swansea Bay UHB - Quality, Safety &amp; Improvement)" userId="S::samantha.scott@wales.nhs.uk::d193b5b4-1228-42f3-9f6d-69cc985ea5a3" providerId="AD" clId="Web-{DB10657D-8B7A-4BE5-9EA4-F142D2E2B0D9}" dt="2024-02-23T15:07:14.209" v="3" actId="20577"/>
          <ac:spMkLst>
            <pc:docMk/>
            <pc:sldMk cId="1349986642" sldId="257"/>
            <ac:spMk id="3" creationId="{00000000-0000-0000-0000-000000000000}"/>
          </ac:spMkLst>
        </pc:spChg>
      </pc:sldChg>
      <pc:sldChg chg="modSp">
        <pc:chgData name="Samantha Scott (Swansea Bay UHB - Quality, Safety &amp; Improvement)" userId="S::samantha.scott@wales.nhs.uk::d193b5b4-1228-42f3-9f6d-69cc985ea5a3" providerId="AD" clId="Web-{DB10657D-8B7A-4BE5-9EA4-F142D2E2B0D9}" dt="2024-02-23T15:08:30.183" v="20" actId="20577"/>
        <pc:sldMkLst>
          <pc:docMk/>
          <pc:sldMk cId="2763876990" sldId="259"/>
        </pc:sldMkLst>
        <pc:spChg chg="mod">
          <ac:chgData name="Samantha Scott (Swansea Bay UHB - Quality, Safety &amp; Improvement)" userId="S::samantha.scott@wales.nhs.uk::d193b5b4-1228-42f3-9f6d-69cc985ea5a3" providerId="AD" clId="Web-{DB10657D-8B7A-4BE5-9EA4-F142D2E2B0D9}" dt="2024-02-23T15:08:30.183" v="20" actId="20577"/>
          <ac:spMkLst>
            <pc:docMk/>
            <pc:sldMk cId="2763876990" sldId="259"/>
            <ac:spMk id="28" creationId="{00000000-0000-0000-0000-000000000000}"/>
          </ac:spMkLst>
        </pc:spChg>
      </pc:sldChg>
      <pc:sldChg chg="modSp">
        <pc:chgData name="Samantha Scott (Swansea Bay UHB - Quality, Safety &amp; Improvement)" userId="S::samantha.scott@wales.nhs.uk::d193b5b4-1228-42f3-9f6d-69cc985ea5a3" providerId="AD" clId="Web-{DB10657D-8B7A-4BE5-9EA4-F142D2E2B0D9}" dt="2024-02-23T15:10:32.456" v="28" actId="14100"/>
        <pc:sldMkLst>
          <pc:docMk/>
          <pc:sldMk cId="3751318825" sldId="263"/>
        </pc:sldMkLst>
        <pc:spChg chg="mod">
          <ac:chgData name="Samantha Scott (Swansea Bay UHB - Quality, Safety &amp; Improvement)" userId="S::samantha.scott@wales.nhs.uk::d193b5b4-1228-42f3-9f6d-69cc985ea5a3" providerId="AD" clId="Web-{DB10657D-8B7A-4BE5-9EA4-F142D2E2B0D9}" dt="2024-02-23T15:10:32.456" v="28" actId="14100"/>
          <ac:spMkLst>
            <pc:docMk/>
            <pc:sldMk cId="3751318825" sldId="263"/>
            <ac:spMk id="8" creationId="{00000000-0000-0000-0000-000000000000}"/>
          </ac:spMkLst>
        </pc:spChg>
      </pc:sldChg>
      <pc:sldChg chg="modSp">
        <pc:chgData name="Samantha Scott (Swansea Bay UHB - Quality, Safety &amp; Improvement)" userId="S::samantha.scott@wales.nhs.uk::d193b5b4-1228-42f3-9f6d-69cc985ea5a3" providerId="AD" clId="Web-{DB10657D-8B7A-4BE5-9EA4-F142D2E2B0D9}" dt="2024-02-23T15:08:50.809" v="23" actId="20577"/>
        <pc:sldMkLst>
          <pc:docMk/>
          <pc:sldMk cId="351628508" sldId="264"/>
        </pc:sldMkLst>
        <pc:spChg chg="mod">
          <ac:chgData name="Samantha Scott (Swansea Bay UHB - Quality, Safety &amp; Improvement)" userId="S::samantha.scott@wales.nhs.uk::d193b5b4-1228-42f3-9f6d-69cc985ea5a3" providerId="AD" clId="Web-{DB10657D-8B7A-4BE5-9EA4-F142D2E2B0D9}" dt="2024-02-23T15:08:50.809" v="23" actId="20577"/>
          <ac:spMkLst>
            <pc:docMk/>
            <pc:sldMk cId="351628508" sldId="264"/>
            <ac:spMk id="14" creationId="{3CFBE399-AE38-C488-F582-C72B09FFD084}"/>
          </ac:spMkLst>
        </pc:spChg>
      </pc:sldChg>
      <pc:sldChg chg="modSp">
        <pc:chgData name="Samantha Scott (Swansea Bay UHB - Quality, Safety &amp; Improvement)" userId="S::samantha.scott@wales.nhs.uk::d193b5b4-1228-42f3-9f6d-69cc985ea5a3" providerId="AD" clId="Web-{DB10657D-8B7A-4BE5-9EA4-F142D2E2B0D9}" dt="2024-02-23T15:08:44.808" v="22" actId="20577"/>
        <pc:sldMkLst>
          <pc:docMk/>
          <pc:sldMk cId="576849138" sldId="265"/>
        </pc:sldMkLst>
        <pc:spChg chg="mod">
          <ac:chgData name="Samantha Scott (Swansea Bay UHB - Quality, Safety &amp; Improvement)" userId="S::samantha.scott@wales.nhs.uk::d193b5b4-1228-42f3-9f6d-69cc985ea5a3" providerId="AD" clId="Web-{DB10657D-8B7A-4BE5-9EA4-F142D2E2B0D9}" dt="2024-02-23T15:08:44.808" v="22" actId="20577"/>
          <ac:spMkLst>
            <pc:docMk/>
            <pc:sldMk cId="576849138" sldId="265"/>
            <ac:spMk id="8" creationId="{00000000-0000-0000-0000-000000000000}"/>
          </ac:spMkLst>
        </pc:spChg>
      </pc:sldChg>
      <pc:sldChg chg="modSp">
        <pc:chgData name="Samantha Scott (Swansea Bay UHB - Quality, Safety &amp; Improvement)" userId="S::samantha.scott@wales.nhs.uk::d193b5b4-1228-42f3-9f6d-69cc985ea5a3" providerId="AD" clId="Web-{DB10657D-8B7A-4BE5-9EA4-F142D2E2B0D9}" dt="2024-02-23T15:08:38.308" v="21" actId="20577"/>
        <pc:sldMkLst>
          <pc:docMk/>
          <pc:sldMk cId="4140435969" sldId="266"/>
        </pc:sldMkLst>
        <pc:spChg chg="mod">
          <ac:chgData name="Samantha Scott (Swansea Bay UHB - Quality, Safety &amp; Improvement)" userId="S::samantha.scott@wales.nhs.uk::d193b5b4-1228-42f3-9f6d-69cc985ea5a3" providerId="AD" clId="Web-{DB10657D-8B7A-4BE5-9EA4-F142D2E2B0D9}" dt="2024-02-23T15:08:38.308" v="21" actId="20577"/>
          <ac:spMkLst>
            <pc:docMk/>
            <pc:sldMk cId="4140435969" sldId="266"/>
            <ac:spMk id="28" creationId="{00000000-0000-0000-0000-000000000000}"/>
          </ac:spMkLst>
        </pc:spChg>
      </pc:sldChg>
      <pc:sldChg chg="modSp">
        <pc:chgData name="Samantha Scott (Swansea Bay UHB - Quality, Safety &amp; Improvement)" userId="S::samantha.scott@wales.nhs.uk::d193b5b4-1228-42f3-9f6d-69cc985ea5a3" providerId="AD" clId="Web-{DB10657D-8B7A-4BE5-9EA4-F142D2E2B0D9}" dt="2024-02-23T15:08:14.713" v="19" actId="20577"/>
        <pc:sldMkLst>
          <pc:docMk/>
          <pc:sldMk cId="4260981340" sldId="267"/>
        </pc:sldMkLst>
        <pc:spChg chg="mod">
          <ac:chgData name="Samantha Scott (Swansea Bay UHB - Quality, Safety &amp; Improvement)" userId="S::samantha.scott@wales.nhs.uk::d193b5b4-1228-42f3-9f6d-69cc985ea5a3" providerId="AD" clId="Web-{DB10657D-8B7A-4BE5-9EA4-F142D2E2B0D9}" dt="2024-02-23T15:08:14.713" v="19" actId="20577"/>
          <ac:spMkLst>
            <pc:docMk/>
            <pc:sldMk cId="4260981340" sldId="267"/>
            <ac:spMk id="2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A14B9C-865A-495C-AC01-5143550771D1}" type="datetimeFigureOut">
              <a:rPr lang="en-GB" smtClean="0"/>
              <a:t>19/03/2024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D73042-B544-49F1-9852-C4C8EF6B07B0}" type="slidenum">
              <a:rPr lang="en-GB" smtClean="0"/>
              <a:t>‹#›</a:t>
            </a:fld>
            <a:endParaRPr lang="en-GB"/>
          </a:p>
        </p:txBody>
      </p:sp>
    </p:spTree>
    <p:extLst>
      <p:ext uri="{BB962C8B-B14F-4D97-AF65-F5344CB8AC3E}">
        <p14:creationId xmlns:p14="http://schemas.microsoft.com/office/powerpoint/2010/main" val="3522023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2</a:t>
            </a:fld>
            <a:endParaRPr lang="en-GB"/>
          </a:p>
        </p:txBody>
      </p:sp>
    </p:spTree>
    <p:extLst>
      <p:ext uri="{BB962C8B-B14F-4D97-AF65-F5344CB8AC3E}">
        <p14:creationId xmlns:p14="http://schemas.microsoft.com/office/powerpoint/2010/main" val="1558561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3</a:t>
            </a:fld>
            <a:endParaRPr lang="en-GB"/>
          </a:p>
        </p:txBody>
      </p:sp>
    </p:spTree>
    <p:extLst>
      <p:ext uri="{BB962C8B-B14F-4D97-AF65-F5344CB8AC3E}">
        <p14:creationId xmlns:p14="http://schemas.microsoft.com/office/powerpoint/2010/main" val="2290897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4</a:t>
            </a:fld>
            <a:endParaRPr lang="en-GB"/>
          </a:p>
        </p:txBody>
      </p:sp>
    </p:spTree>
    <p:extLst>
      <p:ext uri="{BB962C8B-B14F-4D97-AF65-F5344CB8AC3E}">
        <p14:creationId xmlns:p14="http://schemas.microsoft.com/office/powerpoint/2010/main" val="410744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5</a:t>
            </a:fld>
            <a:endParaRPr lang="en-GB"/>
          </a:p>
        </p:txBody>
      </p:sp>
    </p:spTree>
    <p:extLst>
      <p:ext uri="{BB962C8B-B14F-4D97-AF65-F5344CB8AC3E}">
        <p14:creationId xmlns:p14="http://schemas.microsoft.com/office/powerpoint/2010/main" val="3087936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6</a:t>
            </a:fld>
            <a:endParaRPr lang="en-GB"/>
          </a:p>
        </p:txBody>
      </p:sp>
    </p:spTree>
    <p:extLst>
      <p:ext uri="{BB962C8B-B14F-4D97-AF65-F5344CB8AC3E}">
        <p14:creationId xmlns:p14="http://schemas.microsoft.com/office/powerpoint/2010/main" val="1162295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A4D267A-3C4D-4751-844D-141815D54B07}" type="slidenum">
              <a:rPr lang="en-GB" smtClean="0"/>
              <a:t>7</a:t>
            </a:fld>
            <a:endParaRPr lang="en-GB"/>
          </a:p>
        </p:txBody>
      </p:sp>
    </p:spTree>
    <p:extLst>
      <p:ext uri="{BB962C8B-B14F-4D97-AF65-F5344CB8AC3E}">
        <p14:creationId xmlns:p14="http://schemas.microsoft.com/office/powerpoint/2010/main" val="11622959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a:t>Title in Ariel 60pt</a:t>
            </a:r>
            <a:endParaRPr lang="en-GB"/>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Ariel 24pt</a:t>
            </a:r>
            <a:endParaRPr lang="en-GB"/>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defRPr sz="1600" b="1">
                <a:solidFill>
                  <a:srgbClr val="6E609E"/>
                </a:solidFill>
              </a:defRPr>
            </a:lvl1pPr>
          </a:lstStyle>
          <a:p>
            <a:r>
              <a:rPr lang="en-GB"/>
              <a:t>golfalu am ein gilydd</a:t>
            </a:r>
          </a:p>
          <a:p>
            <a:r>
              <a:rPr lang="en-GB"/>
              <a:t>cydweithio</a:t>
            </a:r>
          </a:p>
          <a:p>
            <a:r>
              <a:rPr lang="en-GB"/>
              <a:t>gwella bob amser</a:t>
            </a:r>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a:p>
        </p:txBody>
      </p:sp>
      <p:sp>
        <p:nvSpPr>
          <p:cNvPr id="6" name="Slide Number Placeholder 5"/>
          <p:cNvSpPr>
            <a:spLocks noGrp="1"/>
          </p:cNvSpPr>
          <p:nvPr>
            <p:ph type="sldNum" sz="quarter" idx="12"/>
          </p:nvPr>
        </p:nvSpPr>
        <p:spPr>
          <a:xfrm>
            <a:off x="8940800" y="5753100"/>
            <a:ext cx="2607732" cy="968375"/>
          </a:xfrm>
        </p:spPr>
        <p:txBody>
          <a:bodyPr/>
          <a:lstStyle>
            <a:lvl1pPr algn="l">
              <a:defRPr sz="1600" b="1">
                <a:solidFill>
                  <a:srgbClr val="008A8C"/>
                </a:solidFill>
              </a:defRPr>
            </a:lvl1pPr>
          </a:lstStyle>
          <a:p>
            <a:r>
              <a:rPr lang="en-GB"/>
              <a:t>caring for each other</a:t>
            </a:r>
          </a:p>
          <a:p>
            <a:r>
              <a:rPr lang="en-GB"/>
              <a:t>working together</a:t>
            </a:r>
          </a:p>
          <a:p>
            <a:r>
              <a:rPr lang="en-GB"/>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spTree>
    <p:extLst>
      <p:ext uri="{BB962C8B-B14F-4D97-AF65-F5344CB8AC3E}">
        <p14:creationId xmlns:p14="http://schemas.microsoft.com/office/powerpoint/2010/main" val="662755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lvl1pPr>
          </a:lstStyle>
          <a:p>
            <a:r>
              <a:rPr lang="en-US"/>
              <a:t>Title in Ariel 60pt</a:t>
            </a:r>
            <a:endParaRPr lang="en-GB"/>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Ariel 24pt</a:t>
            </a:r>
            <a:endParaRPr lang="en-GB"/>
          </a:p>
        </p:txBody>
      </p:sp>
      <p:sp>
        <p:nvSpPr>
          <p:cNvPr id="4" name="Date Placeholder 3"/>
          <p:cNvSpPr>
            <a:spLocks noGrp="1"/>
          </p:cNvSpPr>
          <p:nvPr>
            <p:ph type="dt" sz="half" idx="10"/>
          </p:nvPr>
        </p:nvSpPr>
        <p:spPr>
          <a:xfrm>
            <a:off x="609600" y="5753100"/>
            <a:ext cx="2971800" cy="968375"/>
          </a:xfrm>
          <a:prstGeom prst="rect">
            <a:avLst/>
          </a:prstGeom>
        </p:spPr>
        <p:txBody>
          <a:bodyPr/>
          <a:lstStyle>
            <a:lvl1pPr>
              <a:defRPr sz="1600" b="1">
                <a:solidFill>
                  <a:srgbClr val="6E609E"/>
                </a:solidFill>
              </a:defRPr>
            </a:lvl1pPr>
          </a:lstStyle>
          <a:p>
            <a:r>
              <a:rPr lang="en-GB"/>
              <a:t>golfalu am ein gilydd</a:t>
            </a:r>
          </a:p>
          <a:p>
            <a:r>
              <a:rPr lang="en-GB"/>
              <a:t>cydweithio</a:t>
            </a:r>
          </a:p>
          <a:p>
            <a:r>
              <a:rPr lang="en-GB"/>
              <a:t>gwella bob amser</a:t>
            </a:r>
          </a:p>
        </p:txBody>
      </p:sp>
      <p:sp>
        <p:nvSpPr>
          <p:cNvPr id="5" name="Footer Placeholder 4"/>
          <p:cNvSpPr>
            <a:spLocks noGrp="1"/>
          </p:cNvSpPr>
          <p:nvPr>
            <p:ph type="ftr" sz="quarter" idx="11"/>
          </p:nvPr>
        </p:nvSpPr>
        <p:spPr>
          <a:xfrm>
            <a:off x="4038600" y="6356351"/>
            <a:ext cx="1130300" cy="107950"/>
          </a:xfrm>
          <a:prstGeom prst="rect">
            <a:avLst/>
          </a:prstGeom>
        </p:spPr>
        <p:txBody>
          <a:bodyPr/>
          <a:lstStyle/>
          <a:p>
            <a:endParaRPr lang="en-GB"/>
          </a:p>
        </p:txBody>
      </p:sp>
      <p:sp>
        <p:nvSpPr>
          <p:cNvPr id="6" name="Slide Number Placeholder 5"/>
          <p:cNvSpPr>
            <a:spLocks noGrp="1"/>
          </p:cNvSpPr>
          <p:nvPr>
            <p:ph type="sldNum" sz="quarter" idx="12"/>
          </p:nvPr>
        </p:nvSpPr>
        <p:spPr>
          <a:xfrm>
            <a:off x="8940800" y="5753100"/>
            <a:ext cx="2607732" cy="968375"/>
          </a:xfrm>
        </p:spPr>
        <p:txBody>
          <a:bodyPr/>
          <a:lstStyle>
            <a:lvl1pPr algn="l">
              <a:defRPr sz="1600" b="1">
                <a:solidFill>
                  <a:srgbClr val="008A8C"/>
                </a:solidFill>
              </a:defRPr>
            </a:lvl1pPr>
          </a:lstStyle>
          <a:p>
            <a:r>
              <a:rPr lang="en-GB"/>
              <a:t>caring for each other</a:t>
            </a:r>
          </a:p>
          <a:p>
            <a:r>
              <a:rPr lang="en-GB"/>
              <a:t>working together</a:t>
            </a:r>
          </a:p>
          <a:p>
            <a:r>
              <a:rPr lang="en-GB"/>
              <a:t>always improving</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3419" y="5130800"/>
            <a:ext cx="5526081" cy="1590675"/>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84556" y="313437"/>
            <a:ext cx="4212844" cy="1075470"/>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62499" y="313437"/>
            <a:ext cx="972065" cy="1086359"/>
          </a:xfrm>
          <a:prstGeom prst="rect">
            <a:avLst/>
          </a:prstGeom>
        </p:spPr>
      </p:pic>
    </p:spTree>
    <p:extLst>
      <p:ext uri="{BB962C8B-B14F-4D97-AF65-F5344CB8AC3E}">
        <p14:creationId xmlns:p14="http://schemas.microsoft.com/office/powerpoint/2010/main" val="662755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idx="1" hasCustomPrompt="1"/>
          </p:nvPr>
        </p:nvSpPr>
        <p:spPr/>
        <p:txBody>
          <a:bodyPr/>
          <a:lstStyle>
            <a:lvl1pPr>
              <a:defRPr/>
            </a:lvl1pPr>
            <a:lvl2pPr>
              <a:defRPr/>
            </a:lvl2pPr>
          </a:lstStyle>
          <a:p>
            <a:pPr lvl="0"/>
            <a:r>
              <a:rPr lang="en-US"/>
              <a:t>Bullet point 28pt</a:t>
            </a:r>
          </a:p>
          <a:p>
            <a:pPr lvl="1"/>
            <a:r>
              <a:rPr lang="en-US"/>
              <a:t>Second level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00094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8"/>
            <a:ext cx="10515600" cy="2852737"/>
          </a:xfrm>
        </p:spPr>
        <p:txBody>
          <a:bodyPr anchor="b"/>
          <a:lstStyle>
            <a:lvl1pPr>
              <a:defRPr sz="6000"/>
            </a:lvl1pPr>
          </a:lstStyle>
          <a:p>
            <a:r>
              <a:rPr lang="en-US"/>
              <a:t>Section title Ariel 60pt</a:t>
            </a:r>
            <a:endParaRPr lang="en-GB"/>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baseline="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Subtitle Ariel 24pt</a:t>
            </a:r>
          </a:p>
        </p:txBody>
      </p:sp>
      <p:sp>
        <p:nvSpPr>
          <p:cNvPr id="6" name="Slide Number Placeholder 5"/>
          <p:cNvSpPr>
            <a:spLocks noGrp="1"/>
          </p:cNvSpPr>
          <p:nvPr>
            <p:ph type="sldNum" sz="quarter" idx="12"/>
          </p:nvPr>
        </p:nvSpPr>
        <p:spPr/>
        <p:txBody>
          <a:bodyPr/>
          <a:lstStyle/>
          <a:p>
            <a:fld id="{428EB037-5E3B-48C4-97BB-734080DA86A8}" type="slidenum">
              <a:rPr lang="en-GB" smtClean="0"/>
              <a:t>‹#›</a:t>
            </a:fld>
            <a:endParaRPr lang="en-GB"/>
          </a:p>
        </p:txBody>
      </p:sp>
      <p:pic>
        <p:nvPicPr>
          <p:cNvPr id="7" name="Picture 6"/>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79631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Title Ariel 44pt</a:t>
            </a:r>
            <a:endParaRPr lang="en-GB"/>
          </a:p>
        </p:txBody>
      </p:sp>
      <p:sp>
        <p:nvSpPr>
          <p:cNvPr id="3" name="Content Placeholder 2"/>
          <p:cNvSpPr>
            <a:spLocks noGrp="1"/>
          </p:cNvSpPr>
          <p:nvPr>
            <p:ph sz="half" idx="1" hasCustomPrompt="1"/>
          </p:nvPr>
        </p:nvSpPr>
        <p:spPr>
          <a:xfrm>
            <a:off x="838200" y="1825625"/>
            <a:ext cx="5181600" cy="4351338"/>
          </a:xfrm>
        </p:spPr>
        <p:txBody>
          <a:bodyPr/>
          <a:lstStyle>
            <a:lvl1pPr>
              <a:defRPr/>
            </a:lvl1pPr>
            <a:lvl2pPr>
              <a:defRPr/>
            </a:lvl2pPr>
          </a:lstStyle>
          <a:p>
            <a:pPr lvl="0"/>
            <a:r>
              <a:rPr lang="en-US"/>
              <a:t>Subtitle Ariel 28pt</a:t>
            </a:r>
          </a:p>
          <a:p>
            <a:pPr lvl="1"/>
            <a:r>
              <a:rPr lang="en-US"/>
              <a:t>Second level 24pt</a:t>
            </a:r>
          </a:p>
        </p:txBody>
      </p:sp>
      <p:sp>
        <p:nvSpPr>
          <p:cNvPr id="4" name="Content Placeholder 3"/>
          <p:cNvSpPr>
            <a:spLocks noGrp="1"/>
          </p:cNvSpPr>
          <p:nvPr>
            <p:ph sz="half" idx="2" hasCustomPrompt="1"/>
          </p:nvPr>
        </p:nvSpPr>
        <p:spPr>
          <a:xfrm>
            <a:off x="6172200" y="1825625"/>
            <a:ext cx="5181600" cy="4351338"/>
          </a:xfrm>
        </p:spPr>
        <p:txBody>
          <a:bodyPr/>
          <a:lstStyle>
            <a:lvl1pPr>
              <a:defRPr/>
            </a:lvl1pPr>
            <a:lvl2pPr>
              <a:defRPr/>
            </a:lvl2pPr>
          </a:lstStyle>
          <a:p>
            <a:pPr lvl="0"/>
            <a:r>
              <a:rPr lang="en-US"/>
              <a:t>Subtitle Ariel 28pt</a:t>
            </a:r>
          </a:p>
          <a:p>
            <a:pPr lvl="1"/>
            <a:r>
              <a:rPr lang="en-US"/>
              <a:t>Second level 24pt</a:t>
            </a:r>
          </a:p>
        </p:txBody>
      </p:sp>
      <p:sp>
        <p:nvSpPr>
          <p:cNvPr id="7" name="Slide Number Placeholder 6"/>
          <p:cNvSpPr>
            <a:spLocks noGrp="1"/>
          </p:cNvSpPr>
          <p:nvPr>
            <p:ph type="sldNum" sz="quarter" idx="12"/>
          </p:nvPr>
        </p:nvSpPr>
        <p:spPr/>
        <p:txBody>
          <a:bodyPr/>
          <a:lstStyle/>
          <a:p>
            <a:fld id="{428EB037-5E3B-48C4-97BB-734080DA86A8}" type="slidenum">
              <a:rPr lang="en-GB" smtClean="0"/>
              <a:t>‹#›</a:t>
            </a:fld>
            <a:endParaRPr lang="en-GB"/>
          </a:p>
        </p:txBody>
      </p:sp>
      <p:pic>
        <p:nvPicPr>
          <p:cNvPr id="8" name="Picture 7"/>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539620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5"/>
            <a:ext cx="10515600" cy="1325563"/>
          </a:xfrm>
        </p:spPr>
        <p:txBody>
          <a:bodyPr/>
          <a:lstStyle>
            <a:lvl1pPr>
              <a:defRPr baseline="0"/>
            </a:lvl1pPr>
          </a:lstStyle>
          <a:p>
            <a:r>
              <a:rPr lang="en-US"/>
              <a:t>Title Ariel 44pt</a:t>
            </a:r>
            <a:endParaRPr lang="en-GB"/>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 Ariel 24pt bold</a:t>
            </a:r>
          </a:p>
        </p:txBody>
      </p:sp>
      <p:sp>
        <p:nvSpPr>
          <p:cNvPr id="4" name="Content Placeholder 3"/>
          <p:cNvSpPr>
            <a:spLocks noGrp="1"/>
          </p:cNvSpPr>
          <p:nvPr>
            <p:ph sz="half" idx="2" hasCustomPrompt="1"/>
          </p:nvPr>
        </p:nvSpPr>
        <p:spPr>
          <a:xfrm>
            <a:off x="839788" y="2505075"/>
            <a:ext cx="5157787" cy="3684588"/>
          </a:xfrm>
        </p:spPr>
        <p:txBody>
          <a:bodyPr/>
          <a:lstStyle>
            <a:lvl1pPr>
              <a:defRPr/>
            </a:lvl1pPr>
            <a:lvl2pPr>
              <a:defRPr/>
            </a:lvl2pPr>
          </a:lstStyle>
          <a:p>
            <a:pPr lvl="0"/>
            <a:r>
              <a:rPr lang="en-US"/>
              <a:t>Bulletin point Ariel 28pt</a:t>
            </a:r>
          </a:p>
          <a:p>
            <a:pPr lvl="1"/>
            <a:r>
              <a:rPr lang="en-US"/>
              <a:t>Second level 24pt</a:t>
            </a:r>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 Ariel 24pt bold</a:t>
            </a:r>
          </a:p>
        </p:txBody>
      </p:sp>
      <p:sp>
        <p:nvSpPr>
          <p:cNvPr id="6" name="Content Placeholder 5"/>
          <p:cNvSpPr>
            <a:spLocks noGrp="1"/>
          </p:cNvSpPr>
          <p:nvPr>
            <p:ph sz="quarter" idx="4" hasCustomPrompt="1"/>
          </p:nvPr>
        </p:nvSpPr>
        <p:spPr>
          <a:xfrm>
            <a:off x="6172200" y="2505075"/>
            <a:ext cx="5183188" cy="3684588"/>
          </a:xfrm>
        </p:spPr>
        <p:txBody>
          <a:bodyPr/>
          <a:lstStyle>
            <a:lvl1pPr>
              <a:defRPr/>
            </a:lvl1pPr>
            <a:lvl2pPr>
              <a:defRPr baseline="0"/>
            </a:lvl2pPr>
          </a:lstStyle>
          <a:p>
            <a:pPr lvl="0"/>
            <a:r>
              <a:rPr lang="en-US"/>
              <a:t>Bulletin point Ariel 28pt</a:t>
            </a:r>
          </a:p>
          <a:p>
            <a:pPr lvl="1"/>
            <a:r>
              <a:rPr lang="en-US"/>
              <a:t>Second level 24pt</a:t>
            </a:r>
          </a:p>
        </p:txBody>
      </p:sp>
      <p:sp>
        <p:nvSpPr>
          <p:cNvPr id="9" name="Slide Number Placeholder 8"/>
          <p:cNvSpPr>
            <a:spLocks noGrp="1"/>
          </p:cNvSpPr>
          <p:nvPr>
            <p:ph type="sldNum" sz="quarter" idx="12"/>
          </p:nvPr>
        </p:nvSpPr>
        <p:spPr/>
        <p:txBody>
          <a:bodyPr/>
          <a:lstStyle/>
          <a:p>
            <a:fld id="{428EB037-5E3B-48C4-97BB-734080DA86A8}" type="slidenum">
              <a:rPr lang="en-GB" smtClean="0"/>
              <a:t>‹#›</a:t>
            </a:fld>
            <a:endParaRPr lang="en-GB"/>
          </a:p>
        </p:txBody>
      </p:sp>
      <p:pic>
        <p:nvPicPr>
          <p:cNvPr id="10" name="Picture 9"/>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141442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a:t>Title Ariel 44pt</a:t>
            </a:r>
            <a:endParaRPr lang="en-GB"/>
          </a:p>
        </p:txBody>
      </p:sp>
      <p:sp>
        <p:nvSpPr>
          <p:cNvPr id="5" name="Slide Number Placeholder 4"/>
          <p:cNvSpPr>
            <a:spLocks noGrp="1"/>
          </p:cNvSpPr>
          <p:nvPr>
            <p:ph type="sldNum" sz="quarter" idx="12"/>
          </p:nvPr>
        </p:nvSpPr>
        <p:spPr/>
        <p:txBody>
          <a:bodyPr/>
          <a:lstStyle/>
          <a:p>
            <a:fld id="{428EB037-5E3B-48C4-97BB-734080DA86A8}" type="slidenum">
              <a:rPr lang="en-GB" smtClean="0"/>
              <a:t>‹#›</a:t>
            </a:fld>
            <a:endParaRPr lang="en-GB"/>
          </a:p>
        </p:txBody>
      </p:sp>
      <p:pic>
        <p:nvPicPr>
          <p:cNvPr id="6" name="Picture 5"/>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4233985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28EB037-5E3B-48C4-97BB-734080DA86A8}" type="slidenum">
              <a:rPr lang="en-GB" smtClean="0"/>
              <a:t>‹#›</a:t>
            </a:fld>
            <a:endParaRPr lang="en-GB"/>
          </a:p>
        </p:txBody>
      </p:sp>
      <p:pic>
        <p:nvPicPr>
          <p:cNvPr id="5" name="Picture 4"/>
          <p:cNvPicPr>
            <a:picLocks noChangeAspect="1"/>
          </p:cNvPicPr>
          <p:nvPr userDrawn="1"/>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2652247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Title Ariel 44pt</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Bullet point Ariel 28pt</a:t>
            </a:r>
          </a:p>
          <a:p>
            <a:pPr lvl="1"/>
            <a:r>
              <a:rPr lang="en-US"/>
              <a:t>Second level 24pt</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8EB037-5E3B-48C4-97BB-734080DA86A8}" type="slidenum">
              <a:rPr lang="en-GB" smtClean="0"/>
              <a:t>‹#›</a:t>
            </a:fld>
            <a:endParaRPr lang="en-GB"/>
          </a:p>
        </p:txBody>
      </p:sp>
      <p:pic>
        <p:nvPicPr>
          <p:cNvPr id="7" name="Picture 6"/>
          <p:cNvPicPr>
            <a:picLocks noChangeAspect="1"/>
          </p:cNvPicPr>
          <p:nvPr userDrawn="1"/>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9024734" y="5972175"/>
            <a:ext cx="2735466" cy="787400"/>
          </a:xfrm>
          <a:prstGeom prst="rect">
            <a:avLst/>
          </a:prstGeom>
        </p:spPr>
      </p:pic>
    </p:spTree>
    <p:extLst>
      <p:ext uri="{BB962C8B-B14F-4D97-AF65-F5344CB8AC3E}">
        <p14:creationId xmlns:p14="http://schemas.microsoft.com/office/powerpoint/2010/main" val="3687055342"/>
      </p:ext>
    </p:extLst>
  </p:cSld>
  <p:clrMap bg1="lt1" tx1="dk1" bg2="lt2" tx2="dk2" accent1="accent1" accent2="accent2" accent3="accent3" accent4="accent4" accent5="accent5" accent6="accent6" hlink="hlink" folHlink="folHlink"/>
  <p:sldLayoutIdLst>
    <p:sldLayoutId id="2147483656" r:id="rId1"/>
    <p:sldLayoutId id="2147483649" r:id="rId2"/>
    <p:sldLayoutId id="2147483650" r:id="rId3"/>
    <p:sldLayoutId id="2147483651" r:id="rId4"/>
    <p:sldLayoutId id="2147483652" r:id="rId5"/>
    <p:sldLayoutId id="2147483653" r:id="rId6"/>
    <p:sldLayoutId id="2147483654" r:id="rId7"/>
    <p:sldLayoutId id="2147483655" r:id="rId8"/>
  </p:sldLayoutIdLst>
  <p:txStyles>
    <p:titleStyle>
      <a:lvl1pPr algn="l" defTabSz="914400" rtl="0" eaLnBrk="1" latinLnBrk="0" hangingPunct="1">
        <a:lnSpc>
          <a:spcPct val="90000"/>
        </a:lnSpc>
        <a:spcBef>
          <a:spcPct val="0"/>
        </a:spcBef>
        <a:buNone/>
        <a:defRPr sz="4400" kern="1200"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gov.wales/sites/default/files/publications/2019-06/talk-to-me-2-suicide-and-self-harm-prevention-action-plan-for-wales-2015-2020.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a:t>Quality Priorities highlight report</a:t>
            </a:r>
          </a:p>
        </p:txBody>
      </p:sp>
      <p:sp>
        <p:nvSpPr>
          <p:cNvPr id="3" name="Subtitle 2"/>
          <p:cNvSpPr>
            <a:spLocks noGrp="1"/>
          </p:cNvSpPr>
          <p:nvPr>
            <p:ph type="subTitle" idx="1"/>
          </p:nvPr>
        </p:nvSpPr>
        <p:spPr/>
        <p:txBody>
          <a:bodyPr vert="horz" lIns="91440" tIns="45720" rIns="91440" bIns="45720" rtlCol="0" anchor="t">
            <a:normAutofit lnSpcReduction="10000"/>
          </a:bodyPr>
          <a:lstStyle/>
          <a:p>
            <a:r>
              <a:rPr lang="en-GB"/>
              <a:t>February 2024</a:t>
            </a:r>
          </a:p>
          <a:p>
            <a:r>
              <a:rPr lang="en-GB"/>
              <a:t>Author - Angharad Higgins and Quality Priority Teams</a:t>
            </a:r>
            <a:endParaRPr lang="en-GB">
              <a:cs typeface="Arial"/>
            </a:endParaRPr>
          </a:p>
          <a:p>
            <a:r>
              <a:rPr lang="en-GB"/>
              <a:t>Sponsor - Gareth Howells, Director of Nursing and Hazel Powell, Deputy Director of Nursing</a:t>
            </a:r>
            <a:endParaRPr lang="en-GB">
              <a:cs typeface="Arial"/>
            </a:endParaRPr>
          </a:p>
        </p:txBody>
      </p:sp>
      <p:sp>
        <p:nvSpPr>
          <p:cNvPr id="4" name="AutoShape 2" descr="https://nhswales365.sharepoint.com/sites/SBU_QualitySafetyAndImprovement/_api/siteiconmanager/getsitelogo?type=%271%27&amp;hash=638149155630763349"/>
          <p:cNvSpPr>
            <a:spLocks noChangeAspect="1" noChangeArrowheads="1"/>
          </p:cNvSpPr>
          <p:nvPr/>
        </p:nvSpPr>
        <p:spPr bwMode="auto">
          <a:xfrm>
            <a:off x="296890" y="562118"/>
            <a:ext cx="1099647" cy="1099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349986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0" y="-9034"/>
            <a:ext cx="12192000" cy="63573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a:latin typeface="Arial"/>
                <a:cs typeface="Arial"/>
              </a:rPr>
              <a:t>Quality Priority – Falls</a:t>
            </a:r>
          </a:p>
          <a:p>
            <a:r>
              <a:rPr lang="en-GB" sz="1500" b="1">
                <a:latin typeface="Arial"/>
                <a:cs typeface="Arial"/>
              </a:rPr>
              <a:t>Goal – </a:t>
            </a:r>
            <a:r>
              <a:rPr lang="en-GB" sz="1500" i="1">
                <a:latin typeface="Arial"/>
                <a:cs typeface="Arial"/>
              </a:rPr>
              <a:t>Reduced falls and harm in hospital and across Primary Care and Community services by 10% in 2023/2024</a:t>
            </a:r>
            <a:endParaRPr lang="en-GB" sz="1500" i="1">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71683" y="942928"/>
            <a:ext cx="5953197" cy="2165830"/>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a:cs typeface="Arial"/>
              </a:rPr>
              <a:t>Methods </a:t>
            </a:r>
            <a:endParaRPr lang="en-GB" sz="1000" b="1">
              <a:latin typeface="Arial" panose="020B0604020202020204" pitchFamily="34" charset="0"/>
              <a:cs typeface="Arial" panose="020B0604020202020204" pitchFamily="34" charset="0"/>
            </a:endParaRPr>
          </a:p>
          <a:p>
            <a:pPr>
              <a:buFont typeface="Arial" panose="020B0604020202020204" pitchFamily="34" charset="0"/>
              <a:buChar char="•"/>
            </a:pPr>
            <a:r>
              <a:rPr lang="en-GB" sz="900">
                <a:ea typeface="+mn-lt"/>
                <a:cs typeface="+mn-lt"/>
              </a:rPr>
              <a:t>Build on Quality improvement programme.  </a:t>
            </a:r>
            <a:endParaRPr lang="en-GB" sz="900" b="1">
              <a:latin typeface="Arial" panose="020B0604020202020204" pitchFamily="34" charset="0"/>
              <a:cs typeface="Arial" panose="020B0604020202020204" pitchFamily="34" charset="0"/>
            </a:endParaRPr>
          </a:p>
          <a:p>
            <a:pPr>
              <a:buFont typeface="Arial" panose="020B0604020202020204" pitchFamily="34" charset="0"/>
              <a:buChar char="•"/>
            </a:pPr>
            <a:r>
              <a:rPr lang="en-GB" sz="900">
                <a:ea typeface="+mn-lt"/>
                <a:cs typeface="+mn-lt"/>
              </a:rPr>
              <a:t>Embed Falls audit programme.</a:t>
            </a:r>
            <a:endParaRPr lang="en-GB" sz="900">
              <a:cs typeface="Arial"/>
            </a:endParaRPr>
          </a:p>
          <a:p>
            <a:pPr>
              <a:buFont typeface="Arial" panose="020B0604020202020204" pitchFamily="34" charset="0"/>
              <a:buChar char="•"/>
            </a:pPr>
            <a:r>
              <a:rPr lang="en-GB" sz="900">
                <a:ea typeface="+mn-lt"/>
                <a:cs typeface="+mn-lt"/>
              </a:rPr>
              <a:t>Embed reporting structures from service groups Targeted QI input to high falls rate wards</a:t>
            </a:r>
            <a:endParaRPr lang="en-GB" sz="900">
              <a:cs typeface="Arial"/>
            </a:endParaRPr>
          </a:p>
          <a:p>
            <a:pPr>
              <a:buFont typeface="Arial" panose="020B0604020202020204" pitchFamily="34" charset="0"/>
              <a:buChar char="•"/>
            </a:pPr>
            <a:r>
              <a:rPr lang="en-GB" sz="900">
                <a:ea typeface="+mn-lt"/>
                <a:cs typeface="+mn-lt"/>
              </a:rPr>
              <a:t>Develop/Educate clinical workforce </a:t>
            </a:r>
            <a:endParaRPr lang="en-GB" sz="900">
              <a:cs typeface="Arial"/>
            </a:endParaRPr>
          </a:p>
          <a:p>
            <a:pPr>
              <a:buFont typeface="Arial" panose="020B0604020202020204" pitchFamily="34" charset="0"/>
              <a:buChar char="•"/>
            </a:pPr>
            <a:r>
              <a:rPr lang="en-GB" sz="900">
                <a:ea typeface="+mn-lt"/>
                <a:cs typeface="+mn-lt"/>
              </a:rPr>
              <a:t>Development of HB Falls Strategy / input into HB Frailty Strategy</a:t>
            </a:r>
            <a:endParaRPr lang="en-GB" sz="900">
              <a:cs typeface="Arial"/>
            </a:endParaRPr>
          </a:p>
          <a:p>
            <a:pPr>
              <a:buFont typeface="Arial" panose="020B0604020202020204" pitchFamily="34" charset="0"/>
              <a:buChar char="•"/>
            </a:pPr>
            <a:r>
              <a:rPr lang="en-GB" sz="900">
                <a:ea typeface="+mn-lt"/>
                <a:cs typeface="+mn-lt"/>
              </a:rPr>
              <a:t>Engagement with Improvement Cymru and participation in Safe Care Collaboration Consider training to be mandatory</a:t>
            </a:r>
            <a:endParaRPr lang="en-GB" sz="900">
              <a:cs typeface="Arial"/>
            </a:endParaRPr>
          </a:p>
          <a:p>
            <a:pPr>
              <a:buFont typeface="Arial" panose="020B0604020202020204" pitchFamily="34" charset="0"/>
              <a:buChar char="•"/>
            </a:pPr>
            <a:r>
              <a:rPr lang="en-GB" sz="900">
                <a:ea typeface="+mn-lt"/>
                <a:cs typeface="+mn-lt"/>
              </a:rPr>
              <a:t>Promote public health campaigns re: healthy lifestyle and physical activity </a:t>
            </a:r>
            <a:r>
              <a:rPr lang="en-GB" sz="900" err="1">
                <a:ea typeface="+mn-lt"/>
                <a:cs typeface="+mn-lt"/>
              </a:rPr>
              <a:t>e.g</a:t>
            </a:r>
            <a:r>
              <a:rPr lang="en-GB" sz="900">
                <a:ea typeface="+mn-lt"/>
                <a:cs typeface="+mn-lt"/>
              </a:rPr>
              <a:t> Reconditioning. </a:t>
            </a:r>
            <a:endParaRPr lang="en-GB" sz="900">
              <a:cs typeface="Arial"/>
            </a:endParaRPr>
          </a:p>
          <a:p>
            <a:pPr>
              <a:buFont typeface="Arial" panose="020B0604020202020204" pitchFamily="34" charset="0"/>
              <a:buChar char="•"/>
            </a:pPr>
            <a:r>
              <a:rPr lang="en-GB" sz="900">
                <a:ea typeface="+mn-lt"/>
                <a:cs typeface="+mn-lt"/>
              </a:rPr>
              <a:t>Community Falls services review</a:t>
            </a:r>
            <a:endParaRPr lang="en-GB" sz="900">
              <a:cs typeface="Arial"/>
            </a:endParaRPr>
          </a:p>
          <a:p>
            <a:r>
              <a:rPr lang="en-GB" sz="900" b="1">
                <a:latin typeface="Arial"/>
                <a:cs typeface="Arial"/>
              </a:rPr>
              <a:t>Other critical success factors</a:t>
            </a:r>
          </a:p>
          <a:p>
            <a:pPr marL="171450" indent="-171450">
              <a:buFont typeface="Arial" panose="020B0604020202020204" pitchFamily="34" charset="0"/>
              <a:buChar char="•"/>
            </a:pPr>
            <a:r>
              <a:rPr lang="en-GB" sz="900" i="1">
                <a:latin typeface="Arial"/>
                <a:cs typeface="Arial"/>
              </a:rPr>
              <a:t>Regional falls prevention taskforce</a:t>
            </a:r>
          </a:p>
          <a:p>
            <a:pPr marL="171450" indent="-171450">
              <a:buFont typeface="Arial" panose="020B0604020202020204" pitchFamily="34" charset="0"/>
              <a:buChar char="•"/>
            </a:pPr>
            <a:r>
              <a:rPr lang="en-GB" sz="900" i="1">
                <a:latin typeface="Arial"/>
                <a:cs typeface="Arial"/>
              </a:rPr>
              <a:t>Overarching Falls Prevention steering group</a:t>
            </a:r>
          </a:p>
          <a:p>
            <a:pPr marL="171450" indent="-171450">
              <a:buFont typeface="Arial" panose="020B0604020202020204" pitchFamily="34" charset="0"/>
              <a:buChar char="•"/>
            </a:pPr>
            <a:r>
              <a:rPr lang="en-GB" sz="900" i="1">
                <a:latin typeface="Arial"/>
                <a:cs typeface="Arial"/>
              </a:rPr>
              <a:t>Identified lead for PCC&amp;T</a:t>
            </a:r>
          </a:p>
        </p:txBody>
      </p:sp>
      <p:sp>
        <p:nvSpPr>
          <p:cNvPr id="26" name="TextBox 25"/>
          <p:cNvSpPr txBox="1"/>
          <p:nvPr/>
        </p:nvSpPr>
        <p:spPr>
          <a:xfrm>
            <a:off x="6139122" y="2089183"/>
            <a:ext cx="5975999" cy="2608634"/>
          </a:xfrm>
          <a:prstGeom prst="rect">
            <a:avLst/>
          </a:prstGeom>
          <a:noFill/>
          <a:ln>
            <a:solidFill>
              <a:schemeClr val="accent5">
                <a:lumMod val="50000"/>
              </a:schemeClr>
            </a:solidFill>
          </a:ln>
        </p:spPr>
        <p:txBody>
          <a:bodyPr wrap="square" lIns="91440" tIns="45720" rIns="91440" bIns="45720" rtlCol="0" anchor="t">
            <a:noAutofit/>
          </a:bodyPr>
          <a:lstStyle/>
          <a:p>
            <a:pPr algn="just"/>
            <a:r>
              <a:rPr lang="en-GB" sz="1000" b="1">
                <a:latin typeface="Arial"/>
                <a:cs typeface="Arial"/>
              </a:rPr>
              <a:t>Progress in the last month</a:t>
            </a:r>
          </a:p>
          <a:p>
            <a:pPr marL="285750" indent="-285750">
              <a:buFont typeface="Arial,Sans-Serif" panose="020B0604020202020204" pitchFamily="34" charset="0"/>
              <a:buChar char="•"/>
            </a:pPr>
            <a:r>
              <a:rPr lang="en-GB" sz="900">
                <a:latin typeface="Arial"/>
                <a:cs typeface="Arial"/>
              </a:rPr>
              <a:t>HB Community Falls scoping exercise, Gap analysis and duplication report completed – scheduled for management board - February</a:t>
            </a:r>
          </a:p>
          <a:p>
            <a:pPr marL="285750" indent="-285750">
              <a:buFont typeface="Arial,Sans-Serif" panose="020B0604020202020204" pitchFamily="34" charset="0"/>
              <a:buChar char="•"/>
            </a:pPr>
            <a:r>
              <a:rPr lang="en-GB" sz="900">
                <a:latin typeface="Arial"/>
                <a:cs typeface="Arial"/>
              </a:rPr>
              <a:t>National Falls Prevention education pack launched following success of falls Crime scene</a:t>
            </a:r>
          </a:p>
          <a:p>
            <a:pPr marL="285750" indent="-285750">
              <a:buFont typeface="Arial,Sans-Serif" panose="020B0604020202020204" pitchFamily="34" charset="0"/>
              <a:buChar char="•"/>
            </a:pPr>
            <a:r>
              <a:rPr lang="en-GB" sz="900">
                <a:latin typeface="Arial"/>
                <a:cs typeface="Arial"/>
              </a:rPr>
              <a:t>Deconditioning project group established and two main objectives identified Patient Activity planning and Out of bed for all meals as default position.  </a:t>
            </a:r>
            <a:endParaRPr lang="en-GB" sz="900">
              <a:cs typeface="Arial"/>
            </a:endParaRPr>
          </a:p>
          <a:p>
            <a:pPr marL="285750" indent="-285750">
              <a:buFont typeface="Arial,Sans-Serif" panose="020B0604020202020204" pitchFamily="34" charset="0"/>
              <a:buChar char="•"/>
            </a:pPr>
            <a:r>
              <a:rPr lang="en-GB" sz="900">
                <a:latin typeface="Arial"/>
                <a:cs typeface="Arial"/>
              </a:rPr>
              <a:t>Progression with Safe Care Collaborative Project – </a:t>
            </a:r>
            <a:r>
              <a:rPr lang="en-GB" sz="900" err="1">
                <a:latin typeface="Arial"/>
                <a:cs typeface="Arial"/>
              </a:rPr>
              <a:t>iSTUMBLE</a:t>
            </a:r>
            <a:r>
              <a:rPr lang="en-GB" sz="900">
                <a:latin typeface="Arial"/>
                <a:cs typeface="Arial"/>
              </a:rPr>
              <a:t> app use with Domiciliary Care agency. Initial data shows reduction of WAST callouts from 100% to 25% - however further analysis required</a:t>
            </a:r>
            <a:endParaRPr lang="en-GB" sz="90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900">
                <a:latin typeface="Arial"/>
                <a:cs typeface="Arial"/>
              </a:rPr>
              <a:t>SCC project mirrored with Care homes in partnership with Swansea LA</a:t>
            </a:r>
            <a:endParaRPr lang="en-GB" sz="90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900">
                <a:latin typeface="Arial"/>
                <a:cs typeface="Arial"/>
              </a:rPr>
              <a:t>Focussed work the falls rate analysis with AMU (MGH) and Ward C (NPTH)</a:t>
            </a:r>
          </a:p>
          <a:p>
            <a:pPr marL="285750" indent="-285750">
              <a:buFont typeface="Arial,Sans-Serif" panose="020B0604020202020204" pitchFamily="34" charset="0"/>
              <a:buChar char="•"/>
            </a:pPr>
            <a:r>
              <a:rPr lang="en-GB" sz="900">
                <a:latin typeface="Arial"/>
                <a:cs typeface="Arial"/>
              </a:rPr>
              <a:t>AMU developing new falls prevention 'CRASHED' bundle – to look at supporting staff in creating individualised meaningful falls prevention care planning (identified need through NAIF) </a:t>
            </a:r>
          </a:p>
          <a:p>
            <a:pPr marL="285750" indent="-285750">
              <a:buFont typeface="Arial,Sans-Serif" panose="020B0604020202020204" pitchFamily="34" charset="0"/>
              <a:buChar char="•"/>
            </a:pPr>
            <a:r>
              <a:rPr lang="en-GB" sz="900">
                <a:latin typeface="Arial"/>
                <a:cs typeface="Arial"/>
              </a:rPr>
              <a:t>Engagement with front door services at NPTH and MGH to launch falls screening tool</a:t>
            </a:r>
            <a:endParaRPr lang="en-GB" sz="90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900">
                <a:latin typeface="Arial"/>
                <a:cs typeface="Arial"/>
              </a:rPr>
              <a:t>Patient deconditioning education leaflet in draft form.</a:t>
            </a:r>
          </a:p>
          <a:p>
            <a:pPr marL="285750" indent="-285750">
              <a:buFont typeface="Arial,Sans-Serif" panose="020B0604020202020204" pitchFamily="34" charset="0"/>
              <a:buChar char="•"/>
            </a:pPr>
            <a:r>
              <a:rPr lang="en-GB" sz="900">
                <a:latin typeface="Arial"/>
                <a:cs typeface="Arial"/>
              </a:rPr>
              <a:t>PCCT have set up Quality Priority steering group and new rep for falls in SG identified – meeting to further develop scoping work in diary fir Feb 2024 (lead – Laura Turner)</a:t>
            </a:r>
            <a:endParaRPr lang="en-GB" sz="90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900">
                <a:latin typeface="Arial"/>
                <a:cs typeface="Arial"/>
              </a:rPr>
              <a:t>Improvement Cymru comms team recording podcast using falls project as episode focus</a:t>
            </a:r>
            <a:endParaRPr lang="en-GB" sz="90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r>
              <a:rPr lang="en-GB" sz="900">
                <a:latin typeface="Arial"/>
                <a:cs typeface="Arial"/>
              </a:rPr>
              <a:t>Roll out of new reporting structures to include all SGs reporting in falls rates</a:t>
            </a:r>
            <a:endParaRPr lang="en-GB" sz="900">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endParaRPr lang="en-GB" sz="900" i="1">
              <a:latin typeface="Arial" panose="020B0604020202020204" pitchFamily="34" charset="0"/>
              <a:cs typeface="Arial" panose="020B0604020202020204" pitchFamily="34" charset="0"/>
            </a:endParaRPr>
          </a:p>
          <a:p>
            <a:pPr marL="285750" indent="-285750">
              <a:buFont typeface="Arial,Sans-Serif" panose="020B0604020202020204" pitchFamily="34" charset="0"/>
              <a:buChar char="•"/>
            </a:pPr>
            <a:endParaRPr lang="en-GB" sz="900" i="1">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en-GB" sz="1000" b="1" u="sng">
              <a:latin typeface="Arial" panose="020B0604020202020204" pitchFamily="34" charset="0"/>
              <a:cs typeface="Arial" panose="020B0604020202020204" pitchFamily="34" charset="0"/>
            </a:endParaRPr>
          </a:p>
        </p:txBody>
      </p:sp>
      <p:sp>
        <p:nvSpPr>
          <p:cNvPr id="29" name="TextBox 28"/>
          <p:cNvSpPr txBox="1"/>
          <p:nvPr/>
        </p:nvSpPr>
        <p:spPr>
          <a:xfrm>
            <a:off x="71682" y="663122"/>
            <a:ext cx="10086671" cy="261407"/>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a:cs typeface="Arial"/>
              </a:rPr>
              <a:t>Project Team: </a:t>
            </a:r>
            <a:r>
              <a:rPr lang="en-GB" sz="1000">
                <a:latin typeface="Arial"/>
                <a:cs typeface="Arial"/>
              </a:rPr>
              <a:t>Senior Responsible Officer: Helen Annandale, QI lead – Eleri D'Arcy</a:t>
            </a:r>
            <a:endParaRPr lang="en-GB" sz="10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TextBox 22"/>
          <p:cNvSpPr txBox="1"/>
          <p:nvPr/>
        </p:nvSpPr>
        <p:spPr>
          <a:xfrm>
            <a:off x="126081" y="3291510"/>
            <a:ext cx="5883953" cy="2005390"/>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a:cs typeface="Arial"/>
              </a:rPr>
              <a:t>Key Outcome Measure/s – </a:t>
            </a:r>
          </a:p>
          <a:p>
            <a:endParaRPr lang="en-GB" sz="1000" b="1">
              <a:latin typeface="Arial"/>
              <a:cs typeface="Arial"/>
            </a:endParaRPr>
          </a:p>
          <a:p>
            <a:r>
              <a:rPr lang="en-GB" sz="1000">
                <a:latin typeface="Arial"/>
                <a:cs typeface="Arial"/>
              </a:rPr>
              <a:t>HB Falls Rate since April 2022 – </a:t>
            </a:r>
            <a:endParaRPr lang="en-GB" sz="1000">
              <a:latin typeface="Arial" panose="020B0604020202020204" pitchFamily="34" charset="0"/>
              <a:cs typeface="Arial" panose="020B0604020202020204" pitchFamily="34" charset="0"/>
            </a:endParaRPr>
          </a:p>
          <a:p>
            <a:r>
              <a:rPr lang="en-GB" sz="1000">
                <a:latin typeface="Arial"/>
                <a:cs typeface="Arial"/>
              </a:rPr>
              <a:t>continued trend of reduction noted</a:t>
            </a:r>
            <a:endParaRPr lang="en-GB" sz="1000">
              <a:latin typeface="Arial" panose="020B0604020202020204" pitchFamily="34" charset="0"/>
              <a:cs typeface="Arial" panose="020B0604020202020204" pitchFamily="34" charset="0"/>
            </a:endParaRPr>
          </a:p>
        </p:txBody>
      </p:sp>
      <p:sp>
        <p:nvSpPr>
          <p:cNvPr id="7" name="TextBox 6"/>
          <p:cNvSpPr txBox="1">
            <a:spLocks noChangeAspect="1"/>
          </p:cNvSpPr>
          <p:nvPr/>
        </p:nvSpPr>
        <p:spPr>
          <a:xfrm>
            <a:off x="6139121" y="946866"/>
            <a:ext cx="5975511" cy="1102083"/>
          </a:xfrm>
          <a:prstGeom prst="rect">
            <a:avLst/>
          </a:prstGeom>
          <a:noFill/>
          <a:ln w="6350">
            <a:solidFill>
              <a:schemeClr val="tx1"/>
            </a:solidFill>
          </a:ln>
        </p:spPr>
        <p:txBody>
          <a:bodyPr wrap="square" lIns="91440" tIns="45720" rIns="91440" bIns="45720" rtlCol="0" anchor="t">
            <a:noAutofit/>
          </a:bodyPr>
          <a:lstStyle/>
          <a:p>
            <a:r>
              <a:rPr lang="en-GB" sz="1000" b="1">
                <a:latin typeface="Arial"/>
                <a:cs typeface="Arial"/>
              </a:rPr>
              <a:t>Key achievements</a:t>
            </a:r>
          </a:p>
          <a:p>
            <a:pPr marL="171450" indent="-171450">
              <a:buFont typeface="Arial" panose="020B0604020202020204" pitchFamily="34" charset="0"/>
              <a:buChar char="•"/>
            </a:pPr>
            <a:r>
              <a:rPr lang="en-GB" sz="900">
                <a:latin typeface="Arial"/>
                <a:cs typeface="Arial"/>
              </a:rPr>
              <a:t>reduction of inpatient falls &gt;10% 2022-2023</a:t>
            </a:r>
            <a:endParaRPr lang="en-GB" sz="9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900">
                <a:latin typeface="Arial"/>
                <a:cs typeface="Arial"/>
              </a:rPr>
              <a:t>Agreed Governance structure with nominated SRO and Chair</a:t>
            </a:r>
          </a:p>
          <a:p>
            <a:pPr marL="171450" indent="-171450">
              <a:buFont typeface="Arial" panose="020B0604020202020204" pitchFamily="34" charset="0"/>
              <a:buChar char="•"/>
            </a:pPr>
            <a:r>
              <a:rPr lang="en-GB" sz="900">
                <a:latin typeface="Arial"/>
                <a:cs typeface="Arial"/>
              </a:rPr>
              <a:t>Improvements noted in National Audit of Inpatient falls 2023</a:t>
            </a:r>
            <a:endParaRPr lang="en-GB" sz="9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900">
                <a:latin typeface="Arial"/>
                <a:cs typeface="Arial"/>
              </a:rPr>
              <a:t>Inaugural Falls Summit held in March 2023</a:t>
            </a:r>
            <a:endParaRPr lang="en-GB" sz="9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900">
                <a:latin typeface="Arial"/>
                <a:cs typeface="Arial"/>
              </a:rPr>
              <a:t>Active engagement with Safe Care Collaborative (SCC) programme with Improvement Cymru</a:t>
            </a:r>
          </a:p>
          <a:p>
            <a:pPr marL="171450" indent="-171450">
              <a:buFont typeface="Arial" panose="020B0604020202020204" pitchFamily="34" charset="0"/>
              <a:buChar char="•"/>
            </a:pPr>
            <a:r>
              <a:rPr lang="en-GB" sz="900">
                <a:latin typeface="Arial"/>
                <a:cs typeface="Arial"/>
              </a:rPr>
              <a:t>Acceptance of Poster at BMJ conference 2024 – Intergenerational Falls prevention Project</a:t>
            </a:r>
          </a:p>
          <a:p>
            <a:pPr marL="171450" indent="-171450">
              <a:buFont typeface="Arial" panose="020B0604020202020204" pitchFamily="34" charset="0"/>
              <a:buChar char="•"/>
            </a:pPr>
            <a:endParaRPr lang="en-GB" sz="900" i="1">
              <a:latin typeface="Arial" panose="020B0604020202020204" pitchFamily="34" charset="0"/>
              <a:cs typeface="Arial" panose="020B0604020202020204" pitchFamily="34" charset="0"/>
            </a:endParaRPr>
          </a:p>
          <a:p>
            <a:endParaRPr lang="en-GB" sz="800">
              <a:latin typeface="Arial" panose="020B0604020202020204" pitchFamily="34" charset="0"/>
              <a:cs typeface="Arial" panose="020B0604020202020204" pitchFamily="34" charset="0"/>
            </a:endParaRPr>
          </a:p>
          <a:p>
            <a:pPr>
              <a:buFont typeface="Arial" panose="020B0604020202020204" pitchFamily="34" charset="0"/>
              <a:buChar char="•"/>
            </a:pPr>
            <a:endParaRPr lang="en-GB" sz="8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i="1">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i="1">
              <a:latin typeface="Arial" panose="020B0604020202020204" pitchFamily="34" charset="0"/>
              <a:cs typeface="Arial" panose="020B0604020202020204" pitchFamily="34" charset="0"/>
            </a:endParaRPr>
          </a:p>
          <a:p>
            <a:endParaRPr lang="en-GB" sz="1000" b="1" u="sng">
              <a:latin typeface="Arial" panose="020B0604020202020204" pitchFamily="34" charset="0"/>
              <a:cs typeface="Arial" panose="020B0604020202020204" pitchFamily="34" charset="0"/>
            </a:endParaRPr>
          </a:p>
        </p:txBody>
      </p:sp>
      <p:sp>
        <p:nvSpPr>
          <p:cNvPr id="8" name="TextBox 7"/>
          <p:cNvSpPr txBox="1"/>
          <p:nvPr/>
        </p:nvSpPr>
        <p:spPr>
          <a:xfrm>
            <a:off x="10247050" y="648744"/>
            <a:ext cx="1868071" cy="299569"/>
          </a:xfrm>
          <a:prstGeom prst="rect">
            <a:avLst/>
          </a:prstGeom>
          <a:noFill/>
          <a:ln>
            <a:solidFill>
              <a:schemeClr val="tx1"/>
            </a:solidFill>
          </a:ln>
        </p:spPr>
        <p:txBody>
          <a:bodyPr wrap="square" lIns="91440" tIns="45720" rIns="91440" bIns="45720" rtlCol="0" anchor="t">
            <a:noAutofit/>
          </a:bodyPr>
          <a:lstStyle/>
          <a:p>
            <a:r>
              <a:rPr lang="en-GB" sz="1000" b="1">
                <a:latin typeface="Arial"/>
                <a:cs typeface="Arial"/>
              </a:rPr>
              <a:t>Month – February 2024</a:t>
            </a:r>
            <a:endParaRPr lang="en-GB" sz="1000">
              <a:latin typeface="Arial" panose="020B0604020202020204" pitchFamily="34" charset="0"/>
              <a:cs typeface="Arial" panose="020B0604020202020204" pitchFamily="34" charset="0"/>
            </a:endParaRPr>
          </a:p>
        </p:txBody>
      </p:sp>
      <p:sp>
        <p:nvSpPr>
          <p:cNvPr id="9" name="Footer Placeholder 8"/>
          <p:cNvSpPr>
            <a:spLocks noGrp="1"/>
          </p:cNvSpPr>
          <p:nvPr>
            <p:ph type="ftr" sz="quarter" idx="4294967295"/>
          </p:nvPr>
        </p:nvSpPr>
        <p:spPr>
          <a:xfrm>
            <a:off x="0" y="6620933"/>
            <a:ext cx="12120317" cy="237067"/>
          </a:xfrm>
        </p:spPr>
        <p:txBody>
          <a:bodyPr lIns="91440" tIns="45720" rIns="91440" bIns="45720" anchor="t"/>
          <a:lstStyle/>
          <a:p>
            <a:r>
              <a:rPr lang="en-GB" sz="1000" b="1">
                <a:solidFill>
                  <a:schemeClr val="bg1">
                    <a:lumMod val="50000"/>
                  </a:schemeClr>
                </a:solidFill>
              </a:rPr>
              <a:t>Evidence – </a:t>
            </a:r>
            <a:r>
              <a:rPr lang="en-GB" sz="1100">
                <a:solidFill>
                  <a:srgbClr val="006D21"/>
                </a:solidFill>
                <a:ea typeface="+mn-lt"/>
                <a:cs typeface="+mn-lt"/>
              </a:rPr>
              <a:t>https://www.nice.org.uk/Guidance/CG161</a:t>
            </a:r>
            <a:endParaRPr lang="en-GB" sz="1000" i="1">
              <a:solidFill>
                <a:schemeClr val="bg1">
                  <a:lumMod val="50000"/>
                </a:schemeClr>
              </a:solidFill>
              <a:cs typeface="Arial"/>
            </a:endParaRPr>
          </a:p>
        </p:txBody>
      </p:sp>
      <p:graphicFrame>
        <p:nvGraphicFramePr>
          <p:cNvPr id="11" name="Table 10"/>
          <p:cNvGraphicFramePr>
            <a:graphicFrameLocks noGrp="1"/>
          </p:cNvGraphicFramePr>
          <p:nvPr>
            <p:extLst>
              <p:ext uri="{D42A27DB-BD31-4B8C-83A1-F6EECF244321}">
                <p14:modId xmlns:p14="http://schemas.microsoft.com/office/powerpoint/2010/main" val="1986586835"/>
              </p:ext>
            </p:extLst>
          </p:nvPr>
        </p:nvGraphicFramePr>
        <p:xfrm>
          <a:off x="101371" y="5493879"/>
          <a:ext cx="5953197" cy="1036320"/>
        </p:xfrm>
        <a:graphic>
          <a:graphicData uri="http://schemas.openxmlformats.org/drawingml/2006/table">
            <a:tbl>
              <a:tblPr firstRow="1" bandRow="1">
                <a:tableStyleId>{5C22544A-7EE6-4342-B048-85BDC9FD1C3A}</a:tableStyleId>
              </a:tblPr>
              <a:tblGrid>
                <a:gridCol w="3435817">
                  <a:extLst>
                    <a:ext uri="{9D8B030D-6E8A-4147-A177-3AD203B41FA5}">
                      <a16:colId xmlns:a16="http://schemas.microsoft.com/office/drawing/2014/main" val="3756780484"/>
                    </a:ext>
                  </a:extLst>
                </a:gridCol>
                <a:gridCol w="1258690">
                  <a:extLst>
                    <a:ext uri="{9D8B030D-6E8A-4147-A177-3AD203B41FA5}">
                      <a16:colId xmlns:a16="http://schemas.microsoft.com/office/drawing/2014/main" val="340496374"/>
                    </a:ext>
                  </a:extLst>
                </a:gridCol>
                <a:gridCol w="1258690">
                  <a:extLst>
                    <a:ext uri="{9D8B030D-6E8A-4147-A177-3AD203B41FA5}">
                      <a16:colId xmlns:a16="http://schemas.microsoft.com/office/drawing/2014/main" val="582136262"/>
                    </a:ext>
                  </a:extLst>
                </a:gridCol>
              </a:tblGrid>
              <a:tr h="190470">
                <a:tc>
                  <a:txBody>
                    <a:bodyPr/>
                    <a:lstStyle/>
                    <a:p>
                      <a:r>
                        <a:rPr lang="en-GB" sz="1000">
                          <a:latin typeface="Arial"/>
                          <a:cs typeface="Arial"/>
                        </a:rPr>
                        <a:t>Risks</a:t>
                      </a:r>
                      <a:r>
                        <a:rPr lang="en-GB" sz="1000" baseline="0">
                          <a:latin typeface="Arial"/>
                          <a:cs typeface="Arial"/>
                        </a:rPr>
                        <a:t> to delivery</a:t>
                      </a:r>
                      <a:endParaRPr lang="en-GB" sz="1000">
                        <a:latin typeface="Arial"/>
                        <a:cs typeface="Arial"/>
                      </a:endParaRPr>
                    </a:p>
                  </a:txBody>
                  <a:tcPr/>
                </a:tc>
                <a:tc>
                  <a:txBody>
                    <a:bodyPr/>
                    <a:lstStyle/>
                    <a:p>
                      <a:r>
                        <a:rPr lang="en-GB" sz="1000">
                          <a:latin typeface="Arial"/>
                          <a:cs typeface="Arial"/>
                        </a:rPr>
                        <a:t>Owner</a:t>
                      </a:r>
                    </a:p>
                  </a:txBody>
                  <a:tcPr/>
                </a:tc>
                <a:tc>
                  <a:txBody>
                    <a:bodyPr/>
                    <a:lstStyle/>
                    <a:p>
                      <a:r>
                        <a:rPr lang="en-GB" sz="1000">
                          <a:latin typeface="Arial"/>
                          <a:cs typeface="Arial"/>
                        </a:rPr>
                        <a:t>Next Steps</a:t>
                      </a:r>
                    </a:p>
                  </a:txBody>
                  <a:tcPr/>
                </a:tc>
                <a:extLst>
                  <a:ext uri="{0D108BD9-81ED-4DB2-BD59-A6C34878D82A}">
                    <a16:rowId xmlns:a16="http://schemas.microsoft.com/office/drawing/2014/main" val="2403941587"/>
                  </a:ext>
                </a:extLst>
              </a:tr>
              <a:tr h="344662">
                <a:tc>
                  <a:txBody>
                    <a:bodyPr/>
                    <a:lstStyle/>
                    <a:p>
                      <a:r>
                        <a:rPr lang="en-GB" sz="1000">
                          <a:latin typeface="Arial"/>
                          <a:cs typeface="Arial"/>
                        </a:rPr>
                        <a:t>Awaiting Digital dashboard </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a:cs typeface="Arial"/>
                        </a:rPr>
                        <a:t>Digital</a:t>
                      </a:r>
                      <a:endParaRPr lang="en-GB" sz="1000">
                        <a:latin typeface="Arial" panose="020B0604020202020204" pitchFamily="34" charset="0"/>
                        <a:cs typeface="Arial" panose="020B0604020202020204" pitchFamily="34" charset="0"/>
                      </a:endParaRP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Under development</a:t>
                      </a:r>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85390978"/>
                  </a:ext>
                </a:extLst>
              </a:tr>
              <a:tr h="344661">
                <a:tc>
                  <a:txBody>
                    <a:bodyPr/>
                    <a:lstStyle/>
                    <a:p>
                      <a:pPr lvl="0">
                        <a:buNone/>
                      </a:pPr>
                      <a:r>
                        <a:rPr lang="en-GB" sz="1000">
                          <a:latin typeface="Arial"/>
                          <a:cs typeface="Arial"/>
                        </a:rPr>
                        <a:t>Governance process to investigated falls incidence – slowing learning and sharing of information</a:t>
                      </a:r>
                    </a:p>
                  </a:txBody>
                  <a:tcPr/>
                </a:tc>
                <a:tc>
                  <a:txBody>
                    <a:bodyPr/>
                    <a:lstStyle/>
                    <a:p>
                      <a:pPr lvl="0">
                        <a:buNone/>
                      </a:pPr>
                      <a:r>
                        <a:rPr lang="en-GB" sz="1000">
                          <a:latin typeface="Arial"/>
                          <a:cs typeface="Arial"/>
                        </a:rPr>
                        <a:t>SGs/HB</a:t>
                      </a:r>
                    </a:p>
                  </a:txBody>
                  <a:tcPr/>
                </a:tc>
                <a:tc>
                  <a:txBody>
                    <a:bodyPr/>
                    <a:lstStyle/>
                    <a:p>
                      <a:pPr marL="0" lvl="0" indent="0" algn="l">
                        <a:lnSpc>
                          <a:spcPct val="100000"/>
                        </a:lnSpc>
                        <a:spcBef>
                          <a:spcPts val="0"/>
                        </a:spcBef>
                        <a:spcAft>
                          <a:spcPts val="0"/>
                        </a:spcAft>
                        <a:buNone/>
                      </a:pPr>
                      <a:r>
                        <a:rPr lang="en-GB" sz="1000">
                          <a:latin typeface="Arial"/>
                          <a:cs typeface="Arial"/>
                        </a:rPr>
                        <a:t>Explore options</a:t>
                      </a:r>
                    </a:p>
                  </a:txBody>
                  <a:tcPr/>
                </a:tc>
                <a:extLst>
                  <a:ext uri="{0D108BD9-81ED-4DB2-BD59-A6C34878D82A}">
                    <a16:rowId xmlns:a16="http://schemas.microsoft.com/office/drawing/2014/main" val="2208881673"/>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750055060"/>
              </p:ext>
            </p:extLst>
          </p:nvPr>
        </p:nvGraphicFramePr>
        <p:xfrm>
          <a:off x="6139295" y="4779818"/>
          <a:ext cx="5976000" cy="1958037"/>
        </p:xfrm>
        <a:graphic>
          <a:graphicData uri="http://schemas.openxmlformats.org/drawingml/2006/table">
            <a:tbl>
              <a:tblPr firstRow="1" bandRow="1">
                <a:tableStyleId>{5C22544A-7EE6-4342-B048-85BDC9FD1C3A}</a:tableStyleId>
              </a:tblPr>
              <a:tblGrid>
                <a:gridCol w="3474721">
                  <a:extLst>
                    <a:ext uri="{9D8B030D-6E8A-4147-A177-3AD203B41FA5}">
                      <a16:colId xmlns:a16="http://schemas.microsoft.com/office/drawing/2014/main" val="2232684934"/>
                    </a:ext>
                  </a:extLst>
                </a:gridCol>
                <a:gridCol w="1645920">
                  <a:extLst>
                    <a:ext uri="{9D8B030D-6E8A-4147-A177-3AD203B41FA5}">
                      <a16:colId xmlns:a16="http://schemas.microsoft.com/office/drawing/2014/main" val="1392341808"/>
                    </a:ext>
                  </a:extLst>
                </a:gridCol>
                <a:gridCol w="855359">
                  <a:extLst>
                    <a:ext uri="{9D8B030D-6E8A-4147-A177-3AD203B41FA5}">
                      <a16:colId xmlns:a16="http://schemas.microsoft.com/office/drawing/2014/main" val="3224507551"/>
                    </a:ext>
                  </a:extLst>
                </a:gridCol>
              </a:tblGrid>
              <a:tr h="268113">
                <a:tc>
                  <a:txBody>
                    <a:bodyPr/>
                    <a:lstStyle/>
                    <a:p>
                      <a:r>
                        <a:rPr lang="en-GB" sz="1000">
                          <a:latin typeface="Arial"/>
                          <a:cs typeface="Arial"/>
                        </a:rPr>
                        <a:t>Actions for the next month</a:t>
                      </a:r>
                    </a:p>
                  </a:txBody>
                  <a:tcPr/>
                </a:tc>
                <a:tc>
                  <a:txBody>
                    <a:bodyPr/>
                    <a:lstStyle/>
                    <a:p>
                      <a:r>
                        <a:rPr lang="en-GB" sz="1000">
                          <a:latin typeface="Arial"/>
                          <a:cs typeface="Arial"/>
                        </a:rPr>
                        <a:t>Responsible</a:t>
                      </a:r>
                      <a:r>
                        <a:rPr lang="en-GB" sz="1000" baseline="0">
                          <a:latin typeface="Arial"/>
                          <a:cs typeface="Arial"/>
                        </a:rPr>
                        <a:t> Owner</a:t>
                      </a:r>
                      <a:endParaRPr lang="en-GB" sz="1000">
                        <a:latin typeface="Arial"/>
                        <a:cs typeface="Arial"/>
                      </a:endParaRPr>
                    </a:p>
                  </a:txBody>
                  <a:tcPr/>
                </a:tc>
                <a:tc>
                  <a:txBody>
                    <a:bodyPr/>
                    <a:lstStyle/>
                    <a:p>
                      <a:r>
                        <a:rPr lang="en-GB" sz="1000">
                          <a:latin typeface="Arial"/>
                          <a:cs typeface="Arial"/>
                        </a:rPr>
                        <a:t>Due Date</a:t>
                      </a:r>
                    </a:p>
                  </a:txBody>
                  <a:tcPr/>
                </a:tc>
                <a:extLst>
                  <a:ext uri="{0D108BD9-81ED-4DB2-BD59-A6C34878D82A}">
                    <a16:rowId xmlns:a16="http://schemas.microsoft.com/office/drawing/2014/main" val="3210150886"/>
                  </a:ext>
                </a:extLst>
              </a:tr>
              <a:tr h="422481">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NHS Wales Internal Audit Process </a:t>
                      </a:r>
                    </a:p>
                  </a:txBody>
                  <a:tcPr/>
                </a:tc>
                <a:tc>
                  <a:txBody>
                    <a:bodyPr/>
                    <a:lstStyle/>
                    <a:p>
                      <a:endParaRPr lang="en-GB" sz="1000">
                        <a:latin typeface="Arial"/>
                        <a:cs typeface="Arial"/>
                      </a:endParaRPr>
                    </a:p>
                  </a:txBody>
                  <a:tcPr/>
                </a:tc>
                <a:tc>
                  <a:txBody>
                    <a:bodyPr/>
                    <a:lstStyle/>
                    <a:p>
                      <a:endParaRPr lang="en-GB" sz="1000">
                        <a:latin typeface="Arial"/>
                        <a:cs typeface="Arial"/>
                      </a:endParaRPr>
                    </a:p>
                  </a:txBody>
                  <a:tcPr/>
                </a:tc>
                <a:extLst>
                  <a:ext uri="{0D108BD9-81ED-4DB2-BD59-A6C34878D82A}">
                    <a16:rowId xmlns:a16="http://schemas.microsoft.com/office/drawing/2014/main" val="4159380428"/>
                  </a:ext>
                </a:extLst>
              </a:tr>
              <a:tr h="422481">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Agree BAU  Plan</a:t>
                      </a:r>
                    </a:p>
                  </a:txBody>
                  <a:tcPr/>
                </a:tc>
                <a:tc>
                  <a:txBody>
                    <a:bodyPr/>
                    <a:lstStyle/>
                    <a:p>
                      <a:r>
                        <a:rPr lang="en-GB" sz="1000">
                          <a:latin typeface="Arial"/>
                          <a:cs typeface="Arial"/>
                        </a:rPr>
                        <a:t>HA/EDA</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900">
                          <a:latin typeface="Arial"/>
                          <a:cs typeface="Arial"/>
                        </a:rPr>
                        <a:t>March 24</a:t>
                      </a:r>
                    </a:p>
                  </a:txBody>
                  <a:tcPr/>
                </a:tc>
                <a:extLst>
                  <a:ext uri="{0D108BD9-81ED-4DB2-BD59-A6C34878D82A}">
                    <a16:rowId xmlns:a16="http://schemas.microsoft.com/office/drawing/2014/main" val="3535384573"/>
                  </a:ext>
                </a:extLst>
              </a:tr>
              <a:tr h="422481">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SCC Comms plan for falls project - podcast</a:t>
                      </a:r>
                    </a:p>
                  </a:txBody>
                  <a:tcPr/>
                </a:tc>
                <a:tc>
                  <a:txBody>
                    <a:bodyPr/>
                    <a:lstStyle/>
                    <a:p>
                      <a:r>
                        <a:rPr lang="en-GB" sz="1000">
                          <a:latin typeface="Arial"/>
                          <a:cs typeface="Arial"/>
                        </a:rPr>
                        <a:t>EDA</a:t>
                      </a:r>
                    </a:p>
                  </a:txBody>
                  <a:tcPr/>
                </a:tc>
                <a:tc>
                  <a:txBody>
                    <a:bodyPr/>
                    <a:lstStyle/>
                    <a:p>
                      <a:r>
                        <a:rPr lang="en-GB" sz="1000">
                          <a:latin typeface="Arial"/>
                          <a:cs typeface="Arial"/>
                        </a:rPr>
                        <a:t>Feb 24</a:t>
                      </a:r>
                    </a:p>
                  </a:txBody>
                  <a:tcPr/>
                </a:tc>
                <a:extLst>
                  <a:ext uri="{0D108BD9-81ED-4DB2-BD59-A6C34878D82A}">
                    <a16:rowId xmlns:a16="http://schemas.microsoft.com/office/drawing/2014/main" val="221750474"/>
                  </a:ext>
                </a:extLst>
              </a:tr>
              <a:tr h="422481">
                <a:tc>
                  <a:txBody>
                    <a:bodyPr/>
                    <a:lstStyle/>
                    <a:p>
                      <a:pPr marL="0" lvl="0" indent="0" algn="l">
                        <a:lnSpc>
                          <a:spcPct val="100000"/>
                        </a:lnSpc>
                        <a:spcBef>
                          <a:spcPts val="0"/>
                        </a:spcBef>
                        <a:spcAft>
                          <a:spcPts val="0"/>
                        </a:spcAft>
                        <a:buNone/>
                      </a:pPr>
                      <a:r>
                        <a:rPr lang="en-GB" sz="1000">
                          <a:latin typeface="Arial"/>
                          <a:cs typeface="Arial"/>
                        </a:rPr>
                        <a:t>Focus on establishing Community Governance structure and progressing individualised QI projects across HB </a:t>
                      </a:r>
                    </a:p>
                  </a:txBody>
                  <a:tcPr/>
                </a:tc>
                <a:tc>
                  <a:txBody>
                    <a:bodyPr/>
                    <a:lstStyle/>
                    <a:p>
                      <a:pPr lvl="0">
                        <a:buNone/>
                      </a:pPr>
                      <a:r>
                        <a:rPr lang="en-GB" sz="1000">
                          <a:latin typeface="Arial"/>
                          <a:cs typeface="Arial"/>
                        </a:rPr>
                        <a:t>EDA</a:t>
                      </a:r>
                    </a:p>
                  </a:txBody>
                  <a:tcPr/>
                </a:tc>
                <a:tc>
                  <a:txBody>
                    <a:bodyPr/>
                    <a:lstStyle/>
                    <a:p>
                      <a:pPr lvl="0">
                        <a:buNone/>
                      </a:pPr>
                      <a:r>
                        <a:rPr lang="en-GB" sz="1000">
                          <a:latin typeface="Arial"/>
                          <a:cs typeface="Arial"/>
                        </a:rPr>
                        <a:t>April 2024</a:t>
                      </a:r>
                    </a:p>
                  </a:txBody>
                  <a:tcPr/>
                </a:tc>
                <a:extLst>
                  <a:ext uri="{0D108BD9-81ED-4DB2-BD59-A6C34878D82A}">
                    <a16:rowId xmlns:a16="http://schemas.microsoft.com/office/drawing/2014/main" val="1886187677"/>
                  </a:ext>
                </a:extLst>
              </a:tr>
            </a:tbl>
          </a:graphicData>
        </a:graphic>
      </p:graphicFrame>
      <p:sp>
        <p:nvSpPr>
          <p:cNvPr id="10" name="TextBox 9">
            <a:extLst>
              <a:ext uri="{FF2B5EF4-FFF2-40B4-BE49-F238E27FC236}">
                <a16:creationId xmlns:a16="http://schemas.microsoft.com/office/drawing/2014/main" id="{2830E641-3B2B-EFE4-1874-9CB7177DBE8B}"/>
              </a:ext>
            </a:extLst>
          </p:cNvPr>
          <p:cNvSpPr txBox="1"/>
          <p:nvPr/>
        </p:nvSpPr>
        <p:spPr>
          <a:xfrm>
            <a:off x="3175000" y="2916296"/>
            <a:ext cx="2540000" cy="1881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GB"/>
          </a:p>
        </p:txBody>
      </p:sp>
      <p:pic>
        <p:nvPicPr>
          <p:cNvPr id="4" name="Picture 3" descr="A graph with red line and numbers&#10;&#10;Description automatically generated">
            <a:extLst>
              <a:ext uri="{FF2B5EF4-FFF2-40B4-BE49-F238E27FC236}">
                <a16:creationId xmlns:a16="http://schemas.microsoft.com/office/drawing/2014/main" id="{E36A5221-1F22-828A-B7EE-46A3BCDD5C12}"/>
              </a:ext>
            </a:extLst>
          </p:cNvPr>
          <p:cNvPicPr>
            <a:picLocks noChangeAspect="1"/>
          </p:cNvPicPr>
          <p:nvPr/>
        </p:nvPicPr>
        <p:blipFill>
          <a:blip r:embed="rId3"/>
          <a:stretch>
            <a:fillRect/>
          </a:stretch>
        </p:blipFill>
        <p:spPr>
          <a:xfrm>
            <a:off x="2700770" y="3432462"/>
            <a:ext cx="3179619" cy="1750869"/>
          </a:xfrm>
          <a:prstGeom prst="rect">
            <a:avLst/>
          </a:prstGeom>
        </p:spPr>
      </p:pic>
    </p:spTree>
    <p:extLst>
      <p:ext uri="{BB962C8B-B14F-4D97-AF65-F5344CB8AC3E}">
        <p14:creationId xmlns:p14="http://schemas.microsoft.com/office/powerpoint/2010/main" val="37513188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0" y="-9034"/>
            <a:ext cx="12192000" cy="63573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a:latin typeface="Arial"/>
                <a:cs typeface="Arial"/>
              </a:rPr>
              <a:t>Quality Priority – Nutrition &amp; Hydration</a:t>
            </a:r>
            <a:endParaRPr lang="en-GB" sz="1500" b="1">
              <a:latin typeface="Arial" panose="020B0604020202020204" pitchFamily="34" charset="0"/>
              <a:cs typeface="Arial" panose="020B0604020202020204" pitchFamily="34" charset="0"/>
            </a:endParaRPr>
          </a:p>
          <a:p>
            <a:r>
              <a:rPr lang="en-GB" sz="1500" b="1">
                <a:latin typeface="Arial"/>
                <a:cs typeface="Arial"/>
              </a:rPr>
              <a:t>Goal - </a:t>
            </a:r>
            <a:endParaRPr lang="en-GB" sz="1500">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71683" y="942928"/>
            <a:ext cx="5967574" cy="1902954"/>
          </a:xfrm>
          <a:prstGeom prst="rect">
            <a:avLst/>
          </a:prstGeom>
          <a:noFill/>
          <a:ln>
            <a:solidFill>
              <a:schemeClr val="accent5">
                <a:lumMod val="50000"/>
              </a:schemeClr>
            </a:solidFill>
          </a:ln>
        </p:spPr>
        <p:txBody>
          <a:bodyPr wrap="square" lIns="91440" tIns="45720" rIns="91440" bIns="45720" rtlCol="0" anchor="t">
            <a:noAutofit/>
          </a:bodyPr>
          <a:lstStyle/>
          <a:p>
            <a:r>
              <a:rPr lang="en-GB" sz="1100" b="1" u="sng">
                <a:latin typeface="Arial"/>
                <a:ea typeface="Arial"/>
                <a:cs typeface="Arial"/>
              </a:rPr>
              <a:t>Methods </a:t>
            </a:r>
          </a:p>
          <a:p>
            <a:r>
              <a:rPr lang="en-GB" sz="1000" b="1" u="sng">
                <a:latin typeface="Arial"/>
                <a:ea typeface="Arial"/>
                <a:cs typeface="Arial"/>
              </a:rPr>
              <a:t>QI areas discussed by N &amp; H committee</a:t>
            </a:r>
            <a:r>
              <a:rPr lang="en-GB" sz="1000">
                <a:latin typeface="Arial"/>
                <a:ea typeface="Arial"/>
                <a:cs typeface="Arial"/>
              </a:rPr>
              <a:t>: </a:t>
            </a:r>
            <a:br>
              <a:rPr lang="en-GB" sz="1000">
                <a:latin typeface="Arial"/>
                <a:ea typeface="Arial"/>
                <a:cs typeface="Arial"/>
              </a:rPr>
            </a:br>
            <a:r>
              <a:rPr lang="en-GB" sz="1000">
                <a:latin typeface="Arial"/>
                <a:ea typeface="Arial"/>
                <a:cs typeface="Arial"/>
              </a:rPr>
              <a:t>1. Meet minimum standards all Wales catering standards </a:t>
            </a:r>
            <a:br>
              <a:rPr lang="en-GB" sz="1000">
                <a:latin typeface="Arial"/>
                <a:ea typeface="Arial"/>
                <a:cs typeface="Arial"/>
              </a:rPr>
            </a:br>
            <a:r>
              <a:rPr lang="en-GB" sz="1000">
                <a:latin typeface="Arial"/>
                <a:ea typeface="Arial"/>
                <a:cs typeface="Arial"/>
              </a:rPr>
              <a:t>2. Nutritional screening &amp; processes </a:t>
            </a:r>
            <a:br>
              <a:rPr lang="en-GB" sz="1000">
                <a:latin typeface="Arial"/>
                <a:ea typeface="Arial"/>
                <a:cs typeface="Arial"/>
              </a:rPr>
            </a:br>
            <a:r>
              <a:rPr lang="en-GB" sz="1000">
                <a:latin typeface="Arial"/>
                <a:ea typeface="Arial"/>
                <a:cs typeface="Arial"/>
              </a:rPr>
              <a:t>3. Compliance with taking weights </a:t>
            </a:r>
            <a:br>
              <a:rPr lang="en-GB" sz="1000">
                <a:latin typeface="Arial"/>
                <a:ea typeface="Arial"/>
                <a:cs typeface="Arial"/>
              </a:rPr>
            </a:br>
            <a:r>
              <a:rPr lang="en-GB" sz="1000">
                <a:latin typeface="Arial"/>
                <a:ea typeface="Arial"/>
                <a:cs typeface="Arial"/>
              </a:rPr>
              <a:t>4. Safe artificial nutrition non oral </a:t>
            </a:r>
            <a:br>
              <a:rPr lang="en-GB" sz="1000">
                <a:latin typeface="Arial"/>
                <a:ea typeface="Arial"/>
                <a:cs typeface="Arial"/>
              </a:rPr>
            </a:br>
            <a:r>
              <a:rPr lang="en-GB" sz="1000">
                <a:latin typeface="Arial"/>
                <a:ea typeface="Arial"/>
                <a:cs typeface="Arial"/>
              </a:rPr>
              <a:t>5. Hydration - jugs</a:t>
            </a:r>
            <a:br>
              <a:rPr lang="en-GB" sz="1000">
                <a:latin typeface="Arial"/>
                <a:ea typeface="Arial"/>
                <a:cs typeface="Arial"/>
              </a:rPr>
            </a:br>
            <a:r>
              <a:rPr lang="en-GB" sz="1000">
                <a:latin typeface="Arial"/>
                <a:ea typeface="Arial"/>
                <a:cs typeface="Arial"/>
              </a:rPr>
              <a:t>6. Nil by mouth days - </a:t>
            </a:r>
            <a:br>
              <a:rPr lang="en-GB" sz="1000">
                <a:latin typeface="Arial"/>
                <a:ea typeface="Arial"/>
                <a:cs typeface="Arial"/>
              </a:rPr>
            </a:br>
            <a:r>
              <a:rPr lang="en-GB" sz="1000">
                <a:latin typeface="Arial"/>
                <a:ea typeface="Arial"/>
                <a:cs typeface="Arial"/>
              </a:rPr>
              <a:t>7. MH &amp; LD, re-visit </a:t>
            </a:r>
            <a:r>
              <a:rPr lang="en-GB" sz="1000" err="1">
                <a:latin typeface="Arial"/>
                <a:ea typeface="Arial"/>
                <a:cs typeface="Arial"/>
              </a:rPr>
              <a:t>SLT</a:t>
            </a:r>
            <a:r>
              <a:rPr lang="en-GB" sz="1000">
                <a:latin typeface="Arial"/>
                <a:ea typeface="Arial"/>
                <a:cs typeface="Arial"/>
              </a:rPr>
              <a:t> &amp; RD provision </a:t>
            </a:r>
            <a:r>
              <a:rPr lang="en-GB" sz="1000" err="1">
                <a:latin typeface="Arial"/>
                <a:ea typeface="Arial"/>
                <a:cs typeface="Arial"/>
              </a:rPr>
              <a:t>OPMH</a:t>
            </a:r>
            <a:r>
              <a:rPr lang="en-GB" sz="1000">
                <a:latin typeface="Arial"/>
                <a:ea typeface="Arial"/>
                <a:cs typeface="Arial"/>
              </a:rPr>
              <a:t> </a:t>
            </a:r>
            <a:endParaRPr lang="en-GB" sz="1000">
              <a:latin typeface="Arial" panose="020B0604020202020204" pitchFamily="34" charset="0"/>
              <a:cs typeface="Arial" panose="020B0604020202020204" pitchFamily="34" charset="0"/>
            </a:endParaRPr>
          </a:p>
        </p:txBody>
      </p:sp>
      <p:sp>
        <p:nvSpPr>
          <p:cNvPr id="26" name="TextBox 25"/>
          <p:cNvSpPr txBox="1"/>
          <p:nvPr/>
        </p:nvSpPr>
        <p:spPr>
          <a:xfrm>
            <a:off x="6147556" y="2728886"/>
            <a:ext cx="5961622" cy="2505561"/>
          </a:xfrm>
          <a:prstGeom prst="rect">
            <a:avLst/>
          </a:prstGeom>
          <a:noFill/>
          <a:ln>
            <a:solidFill>
              <a:schemeClr val="accent5">
                <a:lumMod val="50000"/>
              </a:schemeClr>
            </a:solidFill>
          </a:ln>
        </p:spPr>
        <p:txBody>
          <a:bodyPr wrap="square" lIns="91440" tIns="45720" rIns="91440" bIns="45720" rtlCol="0" anchor="t">
            <a:noAutofit/>
          </a:bodyPr>
          <a:lstStyle/>
          <a:p>
            <a:pPr algn="just"/>
            <a:r>
              <a:rPr lang="en-GB" sz="1000" b="1">
                <a:latin typeface="Arial"/>
                <a:cs typeface="Arial"/>
              </a:rPr>
              <a:t>Progress in the last month</a:t>
            </a:r>
          </a:p>
          <a:p>
            <a:pPr algn="just"/>
            <a:endParaRPr lang="en-GB" sz="1000" b="1">
              <a:latin typeface="Arial" panose="020B0604020202020204" pitchFamily="34" charset="0"/>
              <a:cs typeface="Arial" panose="020B0604020202020204" pitchFamily="34" charset="0"/>
            </a:endParaRPr>
          </a:p>
          <a:p>
            <a:pPr algn="just"/>
            <a:r>
              <a:rPr lang="en-GB" sz="1000" b="1" u="sng">
                <a:latin typeface="Arial" panose="020B0604020202020204" pitchFamily="34" charset="0"/>
                <a:cs typeface="Arial" panose="020B0604020202020204" pitchFamily="34" charset="0"/>
              </a:rPr>
              <a:t/>
            </a:r>
            <a:br>
              <a:rPr lang="en-GB" sz="1000" b="1" u="sng">
                <a:latin typeface="Arial" panose="020B0604020202020204" pitchFamily="34" charset="0"/>
                <a:cs typeface="Arial" panose="020B0604020202020204" pitchFamily="34" charset="0"/>
              </a:rPr>
            </a:br>
            <a:r>
              <a:rPr lang="en-GB" sz="1300">
                <a:latin typeface="Arial" panose="020B0604020202020204" pitchFamily="34" charset="0"/>
                <a:cs typeface="Arial" panose="020B0604020202020204" pitchFamily="34" charset="0"/>
              </a:rPr>
              <a:t/>
            </a:r>
            <a:br>
              <a:rPr lang="en-GB" sz="1300">
                <a:latin typeface="Arial" panose="020B0604020202020204" pitchFamily="34" charset="0"/>
                <a:cs typeface="Arial" panose="020B0604020202020204" pitchFamily="34" charset="0"/>
              </a:rPr>
            </a:br>
            <a:endParaRPr lang="en-GB" sz="1300">
              <a:latin typeface="Arial" panose="020B0604020202020204" pitchFamily="34" charset="0"/>
              <a:cs typeface="Arial" panose="020B0604020202020204" pitchFamily="34" charset="0"/>
            </a:endParaRPr>
          </a:p>
          <a:p>
            <a:pPr marL="171450" indent="-171450" algn="just">
              <a:buFont typeface="Arial"/>
              <a:buChar char="•"/>
            </a:pPr>
            <a:endParaRPr lang="en-GB" sz="100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en-GB" sz="1000" b="1" u="sng">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en-GB" sz="1000" b="1" u="sng">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TextBox 22"/>
          <p:cNvSpPr txBox="1"/>
          <p:nvPr/>
        </p:nvSpPr>
        <p:spPr>
          <a:xfrm>
            <a:off x="71683" y="2837496"/>
            <a:ext cx="5967273" cy="707886"/>
          </a:xfrm>
          <a:prstGeom prst="rect">
            <a:avLst/>
          </a:prstGeom>
          <a:noFill/>
          <a:ln>
            <a:solidFill>
              <a:schemeClr val="accent5">
                <a:lumMod val="50000"/>
              </a:schemeClr>
            </a:solidFill>
          </a:ln>
        </p:spPr>
        <p:txBody>
          <a:bodyPr wrap="square" lIns="91440" tIns="45720" rIns="91440" bIns="45720" rtlCol="0" anchor="t">
            <a:spAutoFit/>
          </a:bodyPr>
          <a:lstStyle/>
          <a:p>
            <a:r>
              <a:rPr lang="en-GB" sz="1000" b="1">
                <a:latin typeface="Arial"/>
                <a:cs typeface="Arial"/>
              </a:rPr>
              <a:t>Key Outcome Measure/s – To be identified by N &amp; H committee (TBC)</a:t>
            </a:r>
          </a:p>
          <a:p>
            <a:r>
              <a:rPr lang="en-GB" sz="1000" b="1">
                <a:latin typeface="Arial"/>
                <a:cs typeface="Arial"/>
              </a:rPr>
              <a:t>Solutions needed for more frequent forums to meet and update as opposed to </a:t>
            </a:r>
            <a:r>
              <a:rPr lang="en-GB" sz="1000" b="1" err="1">
                <a:latin typeface="Arial"/>
                <a:cs typeface="Arial"/>
              </a:rPr>
              <a:t>quarterley</a:t>
            </a:r>
            <a:r>
              <a:rPr lang="en-GB" sz="1000" b="1">
                <a:latin typeface="Arial"/>
                <a:cs typeface="Arial"/>
              </a:rPr>
              <a:t> reporting.  Baseline data is in progress but challenging to source.  3 main areas of QI are Weights, snacks and menus and hydration</a:t>
            </a:r>
            <a:endParaRPr lang="en-GB" sz="1000" b="1">
              <a:latin typeface="Arial" panose="020B0604020202020204" pitchFamily="34" charset="0"/>
              <a:cs typeface="Arial" panose="020B0604020202020204" pitchFamily="34" charset="0"/>
            </a:endParaRPr>
          </a:p>
        </p:txBody>
      </p:sp>
      <p:sp>
        <p:nvSpPr>
          <p:cNvPr id="7" name="TextBox 6"/>
          <p:cNvSpPr txBox="1">
            <a:spLocks noChangeAspect="1"/>
          </p:cNvSpPr>
          <p:nvPr/>
        </p:nvSpPr>
        <p:spPr>
          <a:xfrm>
            <a:off x="6090047" y="946866"/>
            <a:ext cx="6019131" cy="1734005"/>
          </a:xfrm>
          <a:prstGeom prst="rect">
            <a:avLst/>
          </a:prstGeom>
          <a:noFill/>
          <a:ln w="6350">
            <a:solidFill>
              <a:schemeClr val="tx1"/>
            </a:solidFill>
          </a:ln>
        </p:spPr>
        <p:txBody>
          <a:bodyPr wrap="square" lIns="91440" tIns="45720" rIns="91440" bIns="45720" rtlCol="0" anchor="t">
            <a:noAutofit/>
          </a:bodyPr>
          <a:lstStyle/>
          <a:p>
            <a:r>
              <a:rPr lang="en-GB" sz="1000" b="1">
                <a:latin typeface="Arial"/>
                <a:cs typeface="Arial"/>
              </a:rPr>
              <a:t>Key achievements</a:t>
            </a:r>
          </a:p>
          <a:p>
            <a:r>
              <a:rPr lang="en-GB" sz="1000">
                <a:cs typeface="Arial" panose="020B0604020202020204"/>
              </a:rPr>
              <a:t>Agreed several QI projects with H &amp; N Committee</a:t>
            </a:r>
          </a:p>
          <a:p>
            <a:r>
              <a:rPr lang="en-GB" sz="1000">
                <a:cs typeface="Arial" panose="020B0604020202020204"/>
              </a:rPr>
              <a:t>First QI project agreed as Weight Monitoring (WM) pilot area Morriston site </a:t>
            </a:r>
          </a:p>
          <a:p>
            <a:r>
              <a:rPr lang="en-GB" sz="1000">
                <a:cs typeface="Arial" panose="020B0604020202020204"/>
              </a:rPr>
              <a:t>Data requested  from WMCR system on estimated weights within in patient care at Morriston Hospital </a:t>
            </a:r>
          </a:p>
          <a:p>
            <a:r>
              <a:rPr lang="en-GB" sz="1000">
                <a:cs typeface="Arial" panose="020B0604020202020204"/>
              </a:rPr>
              <a:t>1st phase of QI work to be focussed on above WM, Snack provision &amp; Nil by mouth </a:t>
            </a:r>
          </a:p>
          <a:p>
            <a:r>
              <a:rPr lang="en-GB" sz="1000">
                <a:cs typeface="Arial" panose="020B0604020202020204"/>
              </a:rPr>
              <a:t>QP rep  from PCTG service group agreed</a:t>
            </a:r>
          </a:p>
          <a:p>
            <a:r>
              <a:rPr lang="en-GB" sz="1000">
                <a:cs typeface="Arial" panose="020B0604020202020204"/>
              </a:rPr>
              <a:t>It was suggested that standards of catering and patient feedback would develop within  the work already being undertaken. </a:t>
            </a:r>
            <a:br>
              <a:rPr lang="en-GB" sz="1000">
                <a:cs typeface="Arial" panose="020B0604020202020204"/>
              </a:rPr>
            </a:br>
            <a:r>
              <a:rPr lang="en-GB" sz="1000">
                <a:cs typeface="Arial" panose="020B0604020202020204"/>
              </a:rPr>
              <a:t>Agreed N &amp; H steering committee would be the forum in which the QI reporting on themes would be set as an ongoing agenda item so that updates and feedback can be established</a:t>
            </a:r>
          </a:p>
          <a:p>
            <a:r>
              <a:rPr lang="en-GB" sz="1000">
                <a:cs typeface="Arial" panose="020B0604020202020204"/>
              </a:rPr>
              <a:t>First QI report presented at N &amp; H committee in November 2023, next report February 2024</a:t>
            </a:r>
            <a:endParaRPr lang="en-GB">
              <a:cs typeface="Arial" panose="020B0604020202020204"/>
            </a:endParaRPr>
          </a:p>
          <a:p>
            <a:endParaRPr lang="en-GB" sz="1000">
              <a:cs typeface="Arial" panose="020B0604020202020204"/>
            </a:endParaRPr>
          </a:p>
          <a:p>
            <a:endParaRPr lang="en-GB" sz="1000">
              <a:cs typeface="Arial" panose="020B0604020202020204"/>
            </a:endParaRPr>
          </a:p>
          <a:p>
            <a:r>
              <a:rPr lang="en-GB" sz="1000">
                <a:cs typeface="Arial" panose="020B0604020202020204"/>
              </a:rPr>
              <a:t>Site visit to Morriston Hospital – hot spot areas agreed by lead in Morriston (Louise </a:t>
            </a:r>
            <a:r>
              <a:rPr lang="en-GB" sz="1000" err="1">
                <a:cs typeface="Arial" panose="020B0604020202020204"/>
              </a:rPr>
              <a:t>Jenvy</a:t>
            </a:r>
            <a:r>
              <a:rPr lang="en-GB" sz="1000">
                <a:cs typeface="Arial" panose="020B0604020202020204"/>
              </a:rPr>
              <a:t>) - </a:t>
            </a:r>
            <a:endParaRPr lang="en-GB">
              <a:cs typeface="Arial"/>
            </a:endParaRPr>
          </a:p>
          <a:p>
            <a:r>
              <a:rPr lang="en-GB" sz="1000">
                <a:cs typeface="Arial" panose="020B0604020202020204"/>
              </a:rPr>
              <a:t>Ward D, E, F,A,B, W &amp; ITU visited week commencing 30th October 2023. (Current equipment, challenges and barriers discussed – explored equipment standards and best practice) .</a:t>
            </a:r>
            <a:endParaRPr lang="en-GB"/>
          </a:p>
          <a:p>
            <a:r>
              <a:rPr lang="en-GB" sz="1000">
                <a:cs typeface="Arial" panose="020B0604020202020204"/>
              </a:rPr>
              <a:t>Action Plan Template with GMOs &amp; 100-day  plan developed </a:t>
            </a:r>
            <a:endParaRPr lang="en-GB"/>
          </a:p>
          <a:p>
            <a:r>
              <a:rPr lang="en-GB" sz="1000">
                <a:cs typeface="Arial" panose="020B0604020202020204"/>
              </a:rPr>
              <a:t>Scoping report completed on hot spot areas and highlighting good practice and challenges </a:t>
            </a:r>
            <a:endParaRPr lang="en-GB"/>
          </a:p>
          <a:p>
            <a:r>
              <a:rPr lang="en-GB" sz="1000">
                <a:cs typeface="Arial" panose="020B0604020202020204"/>
              </a:rPr>
              <a:t>Delays in establishing data on weights across Morriston group  due to sourcing and extracting data from the WMCR system which has impacted on measures being agreed.  </a:t>
            </a:r>
            <a:endParaRPr lang="en-GB"/>
          </a:p>
          <a:p>
            <a:r>
              <a:rPr lang="en-GB" sz="1000">
                <a:cs typeface="Arial" panose="020B0604020202020204"/>
              </a:rPr>
              <a:t>Arrangements in situ with comms department to launch priority on intranet –  this will feature information from stakeholders on the importance of the priority and will feature a learning and education approach regarding weighing patients.  A “don’t weight  to weigh” campaign will launch highlighting best practice from areas showing solutions and QI projects. Also on the provision of snacks and a poster of available snacks that can be cascaded to wards.  </a:t>
            </a:r>
            <a:endParaRPr lang="en-GB"/>
          </a:p>
          <a:p>
            <a:r>
              <a:rPr lang="en-GB" sz="1000">
                <a:cs typeface="Arial" panose="020B0604020202020204"/>
              </a:rPr>
              <a:t>QI on pat slide on Ward W to be progressed  and  hydration jug pilot  - 40% increase of compliance of weights since the launch of the weighted pat slide   </a:t>
            </a:r>
            <a:endParaRPr lang="en-GB">
              <a:cs typeface="Arial" panose="020B0604020202020204"/>
            </a:endParaRPr>
          </a:p>
          <a:p>
            <a:r>
              <a:rPr lang="en-GB" sz="1000">
                <a:cs typeface="Arial" panose="020B0604020202020204"/>
              </a:rPr>
              <a:t>Visits to the main catering sites has been completed and an SBAR  delivered to the Catering strategy group.</a:t>
            </a:r>
          </a:p>
          <a:p>
            <a:endParaRPr lang="en-GB" sz="1000">
              <a:cs typeface="Arial" panose="020B0604020202020204"/>
            </a:endParaRPr>
          </a:p>
          <a:p>
            <a:endParaRPr lang="en-GB" sz="1000">
              <a:cs typeface="Arial" panose="020B0604020202020204"/>
            </a:endParaRPr>
          </a:p>
          <a:p>
            <a:endParaRPr lang="en-GB" sz="1000" b="1">
              <a:cs typeface="Arial" panose="020B0604020202020204"/>
            </a:endParaRPr>
          </a:p>
          <a:p>
            <a:endParaRPr lang="en-US">
              <a:cs typeface="Arial" panose="020B0604020202020204"/>
            </a:endParaRPr>
          </a:p>
        </p:txBody>
      </p:sp>
      <p:sp>
        <p:nvSpPr>
          <p:cNvPr id="9" name="Footer Placeholder 8"/>
          <p:cNvSpPr>
            <a:spLocks noGrp="1"/>
          </p:cNvSpPr>
          <p:nvPr>
            <p:ph type="ftr" sz="quarter" idx="4294967295"/>
          </p:nvPr>
        </p:nvSpPr>
        <p:spPr>
          <a:xfrm>
            <a:off x="0" y="6644640"/>
            <a:ext cx="12192000" cy="213360"/>
          </a:xfrm>
          <a:ln>
            <a:solidFill>
              <a:schemeClr val="bg1"/>
            </a:solidFill>
          </a:ln>
        </p:spPr>
        <p:style>
          <a:lnRef idx="2">
            <a:schemeClr val="accent3"/>
          </a:lnRef>
          <a:fillRef idx="1">
            <a:schemeClr val="lt1"/>
          </a:fillRef>
          <a:effectRef idx="0">
            <a:schemeClr val="accent3"/>
          </a:effectRef>
          <a:fontRef idx="minor">
            <a:schemeClr val="dk1"/>
          </a:fontRef>
        </p:style>
        <p:txBody>
          <a:bodyPr lIns="91440" tIns="45720" rIns="91440" bIns="45720" anchor="t"/>
          <a:lstStyle/>
          <a:p>
            <a:pPr algn="l"/>
            <a:r>
              <a:rPr lang="en-GB" sz="1000" b="1">
                <a:solidFill>
                  <a:schemeClr val="bg1">
                    <a:lumMod val="50000"/>
                  </a:schemeClr>
                </a:solidFill>
              </a:rPr>
              <a:t>Evidence - </a:t>
            </a:r>
            <a:endParaRPr lang="en-GB" sz="1000">
              <a:solidFill>
                <a:schemeClr val="bg1">
                  <a:lumMod val="50000"/>
                </a:schemeClr>
              </a:solidFill>
              <a:cs typeface="Arial"/>
            </a:endParaRPr>
          </a:p>
        </p:txBody>
      </p:sp>
      <p:graphicFrame>
        <p:nvGraphicFramePr>
          <p:cNvPr id="11" name="Table 10"/>
          <p:cNvGraphicFramePr>
            <a:graphicFrameLocks noGrp="1"/>
          </p:cNvGraphicFramePr>
          <p:nvPr>
            <p:extLst>
              <p:ext uri="{D42A27DB-BD31-4B8C-83A1-F6EECF244321}">
                <p14:modId xmlns:p14="http://schemas.microsoft.com/office/powerpoint/2010/main" val="2664093921"/>
              </p:ext>
            </p:extLst>
          </p:nvPr>
        </p:nvGraphicFramePr>
        <p:xfrm>
          <a:off x="85759" y="5101682"/>
          <a:ext cx="5953197" cy="1589933"/>
        </p:xfrm>
        <a:graphic>
          <a:graphicData uri="http://schemas.openxmlformats.org/drawingml/2006/table">
            <a:tbl>
              <a:tblPr firstRow="1" bandRow="1">
                <a:tableStyleId>{5C22544A-7EE6-4342-B048-85BDC9FD1C3A}</a:tableStyleId>
              </a:tblPr>
              <a:tblGrid>
                <a:gridCol w="3435817">
                  <a:extLst>
                    <a:ext uri="{9D8B030D-6E8A-4147-A177-3AD203B41FA5}">
                      <a16:colId xmlns:a16="http://schemas.microsoft.com/office/drawing/2014/main" val="3756780484"/>
                    </a:ext>
                  </a:extLst>
                </a:gridCol>
                <a:gridCol w="1258690">
                  <a:extLst>
                    <a:ext uri="{9D8B030D-6E8A-4147-A177-3AD203B41FA5}">
                      <a16:colId xmlns:a16="http://schemas.microsoft.com/office/drawing/2014/main" val="340496374"/>
                    </a:ext>
                  </a:extLst>
                </a:gridCol>
                <a:gridCol w="1258690">
                  <a:extLst>
                    <a:ext uri="{9D8B030D-6E8A-4147-A177-3AD203B41FA5}">
                      <a16:colId xmlns:a16="http://schemas.microsoft.com/office/drawing/2014/main" val="582136262"/>
                    </a:ext>
                  </a:extLst>
                </a:gridCol>
              </a:tblGrid>
              <a:tr h="245358">
                <a:tc>
                  <a:txBody>
                    <a:bodyPr/>
                    <a:lstStyle/>
                    <a:p>
                      <a:r>
                        <a:rPr lang="en-GB" sz="1000">
                          <a:latin typeface="Arial"/>
                          <a:cs typeface="Arial"/>
                        </a:rPr>
                        <a:t>Risks</a:t>
                      </a:r>
                      <a:r>
                        <a:rPr lang="en-GB" sz="1000" baseline="0">
                          <a:latin typeface="Arial"/>
                          <a:cs typeface="Arial"/>
                        </a:rPr>
                        <a:t> to delivery</a:t>
                      </a:r>
                      <a:endParaRPr lang="en-GB" sz="1000">
                        <a:latin typeface="Arial"/>
                        <a:cs typeface="Arial"/>
                      </a:endParaRPr>
                    </a:p>
                  </a:txBody>
                  <a:tcPr/>
                </a:tc>
                <a:tc>
                  <a:txBody>
                    <a:bodyPr/>
                    <a:lstStyle/>
                    <a:p>
                      <a:r>
                        <a:rPr lang="en-GB" sz="1000">
                          <a:latin typeface="Arial"/>
                          <a:cs typeface="Arial"/>
                        </a:rPr>
                        <a:t>Owner</a:t>
                      </a:r>
                    </a:p>
                  </a:txBody>
                  <a:tcPr/>
                </a:tc>
                <a:tc>
                  <a:txBody>
                    <a:bodyPr/>
                    <a:lstStyle/>
                    <a:p>
                      <a:r>
                        <a:rPr lang="en-GB" sz="1000">
                          <a:latin typeface="Arial"/>
                          <a:cs typeface="Arial"/>
                        </a:rPr>
                        <a:t>Next Steps</a:t>
                      </a:r>
                    </a:p>
                  </a:txBody>
                  <a:tcPr/>
                </a:tc>
                <a:extLst>
                  <a:ext uri="{0D108BD9-81ED-4DB2-BD59-A6C34878D82A}">
                    <a16:rowId xmlns:a16="http://schemas.microsoft.com/office/drawing/2014/main" val="2403941587"/>
                  </a:ext>
                </a:extLst>
              </a:tr>
              <a:tr h="442050">
                <a:tc>
                  <a:txBody>
                    <a:bodyPr/>
                    <a:lstStyle/>
                    <a:p>
                      <a:r>
                        <a:rPr lang="en-GB" sz="1000">
                          <a:latin typeface="Arial"/>
                          <a:cs typeface="Arial"/>
                        </a:rPr>
                        <a:t>To be confirmed by N &amp; H committee </a:t>
                      </a:r>
                    </a:p>
                  </a:txBody>
                  <a:tcPr/>
                </a:tc>
                <a:tc>
                  <a:txBody>
                    <a:bodyPr/>
                    <a:lstStyle/>
                    <a:p>
                      <a:r>
                        <a:rPr lang="en-GB" sz="1000">
                          <a:latin typeface="Arial"/>
                          <a:cs typeface="Arial"/>
                        </a:rPr>
                        <a:t>Stakeholders</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16/11/2023 </a:t>
                      </a:r>
                    </a:p>
                  </a:txBody>
                  <a:tcPr/>
                </a:tc>
                <a:extLst>
                  <a:ext uri="{0D108BD9-81ED-4DB2-BD59-A6C34878D82A}">
                    <a16:rowId xmlns:a16="http://schemas.microsoft.com/office/drawing/2014/main" val="2085390978"/>
                  </a:ext>
                </a:extLst>
              </a:tr>
              <a:tr h="398707">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No SRO agreed for </a:t>
                      </a:r>
                      <a:r>
                        <a:rPr lang="en-GB" sz="1000" err="1">
                          <a:latin typeface="Arial"/>
                          <a:cs typeface="Arial"/>
                        </a:rPr>
                        <a:t>QP</a:t>
                      </a:r>
                      <a:r>
                        <a:rPr lang="en-GB" sz="1000">
                          <a:latin typeface="Arial"/>
                          <a:cs typeface="Arial"/>
                        </a:rPr>
                        <a:t> N &amp; H</a:t>
                      </a:r>
                    </a:p>
                  </a:txBody>
                  <a:tcPr/>
                </a:tc>
                <a:tc>
                  <a:txBody>
                    <a:bodyPr/>
                    <a:lstStyle/>
                    <a:p>
                      <a:r>
                        <a:rPr lang="en-GB" sz="1000">
                          <a:latin typeface="Arial"/>
                          <a:cs typeface="Arial"/>
                        </a:rPr>
                        <a:t>Manager Q &amp; S </a:t>
                      </a:r>
                    </a:p>
                  </a:txBody>
                  <a:tcPr/>
                </a:tc>
                <a:tc>
                  <a:txBody>
                    <a:bodyPr/>
                    <a:lstStyle/>
                    <a:p>
                      <a:r>
                        <a:rPr lang="en-GB" sz="1000" baseline="0">
                          <a:latin typeface="Arial"/>
                          <a:cs typeface="Arial"/>
                        </a:rPr>
                        <a:t>To formally identify SRO in Nov 2023 – overdue  </a:t>
                      </a:r>
                    </a:p>
                  </a:txBody>
                  <a:tcPr/>
                </a:tc>
                <a:extLst>
                  <a:ext uri="{0D108BD9-81ED-4DB2-BD59-A6C34878D82A}">
                    <a16:rowId xmlns:a16="http://schemas.microsoft.com/office/drawing/2014/main" val="196673293"/>
                  </a:ext>
                </a:extLst>
              </a:tr>
              <a:tr h="3538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49422346"/>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205983220"/>
              </p:ext>
            </p:extLst>
          </p:nvPr>
        </p:nvGraphicFramePr>
        <p:xfrm>
          <a:off x="6239773" y="5233358"/>
          <a:ext cx="5900033" cy="4046947"/>
        </p:xfrm>
        <a:graphic>
          <a:graphicData uri="http://schemas.openxmlformats.org/drawingml/2006/table">
            <a:tbl>
              <a:tblPr firstRow="1" bandRow="1">
                <a:tableStyleId>{5C22544A-7EE6-4342-B048-85BDC9FD1C3A}</a:tableStyleId>
              </a:tblPr>
              <a:tblGrid>
                <a:gridCol w="3412671">
                  <a:extLst>
                    <a:ext uri="{9D8B030D-6E8A-4147-A177-3AD203B41FA5}">
                      <a16:colId xmlns:a16="http://schemas.microsoft.com/office/drawing/2014/main" val="2232684934"/>
                    </a:ext>
                  </a:extLst>
                </a:gridCol>
                <a:gridCol w="1703629">
                  <a:extLst>
                    <a:ext uri="{9D8B030D-6E8A-4147-A177-3AD203B41FA5}">
                      <a16:colId xmlns:a16="http://schemas.microsoft.com/office/drawing/2014/main" val="1392341808"/>
                    </a:ext>
                  </a:extLst>
                </a:gridCol>
                <a:gridCol w="783733">
                  <a:extLst>
                    <a:ext uri="{9D8B030D-6E8A-4147-A177-3AD203B41FA5}">
                      <a16:colId xmlns:a16="http://schemas.microsoft.com/office/drawing/2014/main" val="3224507551"/>
                    </a:ext>
                  </a:extLst>
                </a:gridCol>
              </a:tblGrid>
              <a:tr h="258561">
                <a:tc>
                  <a:txBody>
                    <a:bodyPr/>
                    <a:lstStyle/>
                    <a:p>
                      <a:r>
                        <a:rPr lang="en-GB" sz="1000">
                          <a:latin typeface="Arial"/>
                          <a:cs typeface="Arial"/>
                        </a:rPr>
                        <a:t>Actions for the next month</a:t>
                      </a:r>
                    </a:p>
                  </a:txBody>
                  <a:tcPr/>
                </a:tc>
                <a:tc>
                  <a:txBody>
                    <a:bodyPr/>
                    <a:lstStyle/>
                    <a:p>
                      <a:r>
                        <a:rPr lang="en-GB" sz="1000">
                          <a:latin typeface="Arial"/>
                          <a:cs typeface="Arial"/>
                        </a:rPr>
                        <a:t>Responsible</a:t>
                      </a:r>
                      <a:r>
                        <a:rPr lang="en-GB" sz="1000" baseline="0">
                          <a:latin typeface="Arial"/>
                          <a:cs typeface="Arial"/>
                        </a:rPr>
                        <a:t> Owner</a:t>
                      </a:r>
                      <a:endParaRPr lang="en-GB" sz="1000">
                        <a:latin typeface="Arial"/>
                        <a:cs typeface="Arial"/>
                      </a:endParaRPr>
                    </a:p>
                  </a:txBody>
                  <a:tcPr/>
                </a:tc>
                <a:tc>
                  <a:txBody>
                    <a:bodyPr/>
                    <a:lstStyle/>
                    <a:p>
                      <a:r>
                        <a:rPr lang="en-GB" sz="1000">
                          <a:latin typeface="Arial"/>
                          <a:cs typeface="Arial"/>
                        </a:rPr>
                        <a:t>Due Date</a:t>
                      </a:r>
                    </a:p>
                  </a:txBody>
                  <a:tcPr/>
                </a:tc>
                <a:extLst>
                  <a:ext uri="{0D108BD9-81ED-4DB2-BD59-A6C34878D82A}">
                    <a16:rowId xmlns:a16="http://schemas.microsoft.com/office/drawing/2014/main" val="3210150886"/>
                  </a:ext>
                </a:extLst>
              </a:tr>
              <a:tr h="361984">
                <a:tc>
                  <a:txBody>
                    <a:bodyPr/>
                    <a:lstStyle/>
                    <a:p>
                      <a:pPr lvl="0">
                        <a:buNone/>
                      </a:pPr>
                      <a:endParaRPr lang="en-GB" sz="1000">
                        <a:latin typeface="Arial"/>
                        <a:cs typeface="Arial"/>
                      </a:endParaRPr>
                    </a:p>
                  </a:txBody>
                  <a:tcPr/>
                </a:tc>
                <a:tc>
                  <a:txBody>
                    <a:bodyPr/>
                    <a:lstStyle/>
                    <a:p>
                      <a:pPr lvl="0">
                        <a:buNone/>
                      </a:pPr>
                      <a:endParaRPr lang="en-GB" sz="1000" baseline="0">
                        <a:latin typeface="Arial"/>
                        <a:cs typeface="Arial"/>
                      </a:endParaRPr>
                    </a:p>
                  </a:txBody>
                  <a:tcPr/>
                </a:tc>
                <a:tc>
                  <a:txBody>
                    <a:bodyPr/>
                    <a:lstStyle/>
                    <a:p>
                      <a:pPr lvl="0">
                        <a:buNone/>
                      </a:pPr>
                      <a:endParaRPr lang="en-GB" sz="1000">
                        <a:latin typeface="Arial"/>
                        <a:cs typeface="Arial"/>
                      </a:endParaRPr>
                    </a:p>
                  </a:txBody>
                  <a:tcPr/>
                </a:tc>
                <a:extLst>
                  <a:ext uri="{0D108BD9-81ED-4DB2-BD59-A6C34878D82A}">
                    <a16:rowId xmlns:a16="http://schemas.microsoft.com/office/drawing/2014/main" val="3089489774"/>
                  </a:ext>
                </a:extLst>
              </a:tr>
              <a:tr h="669471">
                <a:tc>
                  <a:txBody>
                    <a:bodyPr/>
                    <a:lstStyle/>
                    <a:p>
                      <a:pPr lvl="0">
                        <a:buNone/>
                      </a:pPr>
                      <a:r>
                        <a:rPr lang="en-GB" sz="1000">
                          <a:latin typeface="Arial"/>
                          <a:cs typeface="Arial"/>
                        </a:rPr>
                        <a:t>SBAR catering complete &amp; catering completing action plan </a:t>
                      </a:r>
                    </a:p>
                  </a:txBody>
                  <a:tcPr/>
                </a:tc>
                <a:tc>
                  <a:txBody>
                    <a:bodyPr/>
                    <a:lstStyle/>
                    <a:p>
                      <a:pPr lvl="0">
                        <a:buNone/>
                      </a:pPr>
                      <a:r>
                        <a:rPr lang="en-GB" sz="1000" baseline="0">
                          <a:latin typeface="Arial"/>
                          <a:cs typeface="Arial"/>
                        </a:rPr>
                        <a:t>Jayne Whitney &amp; Rob Daniels</a:t>
                      </a:r>
                      <a:endParaRPr lang="en-US"/>
                    </a:p>
                    <a:p>
                      <a:pPr lvl="0">
                        <a:buNone/>
                      </a:pPr>
                      <a:endParaRPr lang="en-US"/>
                    </a:p>
                  </a:txBody>
                  <a:tcPr/>
                </a:tc>
                <a:tc>
                  <a:txBody>
                    <a:bodyPr/>
                    <a:lstStyle/>
                    <a:p>
                      <a:pPr lvl="0">
                        <a:buNone/>
                      </a:pPr>
                      <a:r>
                        <a:rPr lang="en-GB" sz="1000">
                          <a:latin typeface="Arial"/>
                          <a:cs typeface="Arial"/>
                        </a:rPr>
                        <a:t>April 2024 </a:t>
                      </a:r>
                    </a:p>
                  </a:txBody>
                  <a:tcPr/>
                </a:tc>
                <a:extLst>
                  <a:ext uri="{0D108BD9-81ED-4DB2-BD59-A6C34878D82A}">
                    <a16:rowId xmlns:a16="http://schemas.microsoft.com/office/drawing/2014/main" val="503497114"/>
                  </a:ext>
                </a:extLst>
              </a:tr>
              <a:tr h="1344515">
                <a:tc>
                  <a:txBody>
                    <a:bodyPr/>
                    <a:lstStyle/>
                    <a:p>
                      <a:pPr lvl="0" algn="l">
                        <a:lnSpc>
                          <a:spcPct val="100000"/>
                        </a:lnSpc>
                        <a:spcBef>
                          <a:spcPts val="0"/>
                        </a:spcBef>
                        <a:spcAft>
                          <a:spcPts val="0"/>
                        </a:spcAft>
                        <a:buNone/>
                      </a:pPr>
                      <a:r>
                        <a:rPr lang="en-GB" sz="1000" b="0" i="0" u="none" strike="noStrike" noProof="0">
                          <a:solidFill>
                            <a:srgbClr val="000000"/>
                          </a:solidFill>
                          <a:latin typeface="Arial"/>
                        </a:rPr>
                        <a:t>Comms campaign launch of priority March 2024 with a 400 article being published in March.  A screen saver campaign scheduled to being in April 2024. Promoting  "don’t weight to weigh campaign" Article. A week in May will be dedicated  to the QP H &amp; N and a learning symposium.  An action plan following Catering SBAR will be progressed. QI team based training to evolve ideas regarding promoting catering department and QR codes</a:t>
                      </a:r>
                    </a:p>
                  </a:txBody>
                  <a:tcPr/>
                </a:tc>
                <a:tc>
                  <a:txBody>
                    <a:bodyPr/>
                    <a:lstStyle/>
                    <a:p>
                      <a:pPr lvl="0">
                        <a:buNone/>
                      </a:pPr>
                      <a:r>
                        <a:rPr lang="en-GB" sz="1000" baseline="0">
                          <a:latin typeface="Arial"/>
                          <a:cs typeface="Arial"/>
                        </a:rPr>
                        <a:t>Jayne Whitney</a:t>
                      </a:r>
                    </a:p>
                    <a:p>
                      <a:pPr lvl="0">
                        <a:buNone/>
                      </a:pPr>
                      <a:r>
                        <a:rPr lang="en-GB" sz="1000" baseline="0">
                          <a:latin typeface="Arial"/>
                          <a:cs typeface="Arial"/>
                        </a:rPr>
                        <a:t>Susan Bailey</a:t>
                      </a:r>
                    </a:p>
                    <a:p>
                      <a:pPr lvl="0">
                        <a:buNone/>
                      </a:pPr>
                      <a:r>
                        <a:rPr lang="en-GB" sz="1000" baseline="0">
                          <a:latin typeface="Arial"/>
                          <a:cs typeface="Arial"/>
                        </a:rPr>
                        <a:t>Rob Daniels</a:t>
                      </a:r>
                    </a:p>
                    <a:p>
                      <a:pPr lvl="0">
                        <a:buNone/>
                      </a:pPr>
                      <a:r>
                        <a:rPr lang="en-GB" sz="1000" baseline="0">
                          <a:latin typeface="Arial"/>
                          <a:cs typeface="Arial"/>
                        </a:rPr>
                        <a:t>Catherine </a:t>
                      </a:r>
                    </a:p>
                    <a:p>
                      <a:pPr lvl="0">
                        <a:buNone/>
                      </a:pPr>
                      <a:r>
                        <a:rPr lang="en-GB" sz="1000" baseline="0">
                          <a:latin typeface="Arial"/>
                          <a:cs typeface="Arial"/>
                        </a:rPr>
                        <a:t>Craig </a:t>
                      </a:r>
                    </a:p>
                  </a:txBody>
                  <a:tcPr/>
                </a:tc>
                <a:tc>
                  <a:txBody>
                    <a:bodyPr/>
                    <a:lstStyle/>
                    <a:p>
                      <a:pPr lvl="0" algn="l">
                        <a:lnSpc>
                          <a:spcPct val="100000"/>
                        </a:lnSpc>
                        <a:spcBef>
                          <a:spcPts val="0"/>
                        </a:spcBef>
                        <a:spcAft>
                          <a:spcPts val="0"/>
                        </a:spcAft>
                        <a:buNone/>
                      </a:pPr>
                      <a:r>
                        <a:rPr lang="en-GB" sz="1000" b="0" i="0" u="none" strike="noStrike" noProof="0">
                          <a:solidFill>
                            <a:srgbClr val="000000"/>
                          </a:solidFill>
                          <a:latin typeface="Arial"/>
                        </a:rPr>
                        <a:t>March – May 2024</a:t>
                      </a:r>
                    </a:p>
                    <a:p>
                      <a:pPr marL="0" marR="0" lvl="0" indent="0" algn="l">
                        <a:lnSpc>
                          <a:spcPct val="100000"/>
                        </a:lnSpc>
                        <a:spcBef>
                          <a:spcPts val="0"/>
                        </a:spcBef>
                        <a:spcAft>
                          <a:spcPts val="0"/>
                        </a:spcAft>
                        <a:buClrTx/>
                        <a:buSzTx/>
                        <a:buFontTx/>
                        <a:buNone/>
                      </a:pPr>
                      <a:endParaRPr lang="en-GB" sz="1000">
                        <a:latin typeface="+mn-lt"/>
                        <a:cs typeface="Arial"/>
                      </a:endParaRPr>
                    </a:p>
                    <a:p>
                      <a:pPr lvl="0">
                        <a:buNone/>
                      </a:pPr>
                      <a:endParaRPr lang="en-GB" sz="1000">
                        <a:latin typeface="Arial"/>
                        <a:cs typeface="Arial"/>
                      </a:endParaRPr>
                    </a:p>
                  </a:txBody>
                  <a:tcPr/>
                </a:tc>
                <a:extLst>
                  <a:ext uri="{0D108BD9-81ED-4DB2-BD59-A6C34878D82A}">
                    <a16:rowId xmlns:a16="http://schemas.microsoft.com/office/drawing/2014/main" val="4159380428"/>
                  </a:ext>
                </a:extLst>
              </a:tr>
              <a:tr h="413697">
                <a:tc>
                  <a:txBody>
                    <a:bodyPr/>
                    <a:lstStyle/>
                    <a:p>
                      <a:pPr lvl="0" algn="l">
                        <a:lnSpc>
                          <a:spcPct val="100000"/>
                        </a:lnSpc>
                        <a:spcBef>
                          <a:spcPts val="0"/>
                        </a:spcBef>
                        <a:spcAft>
                          <a:spcPts val="0"/>
                        </a:spcAft>
                        <a:buNone/>
                      </a:pPr>
                      <a:r>
                        <a:rPr lang="en-GB" sz="1000" b="0" i="0" u="none" strike="noStrike" noProof="0">
                          <a:solidFill>
                            <a:srgbClr val="000000"/>
                          </a:solidFill>
                          <a:latin typeface="Arial"/>
                        </a:rPr>
                        <a:t>GMO &amp; 100 day plan template complete – to be agreed by N &amp; H steering committee and % agreed </a:t>
                      </a:r>
                      <a:endParaRPr lang="en-US"/>
                    </a:p>
                  </a:txBody>
                  <a:tcPr/>
                </a:tc>
                <a:tc>
                  <a:txBody>
                    <a:bodyPr/>
                    <a:lstStyle/>
                    <a:p>
                      <a:pPr lvl="0">
                        <a:buNone/>
                      </a:pPr>
                      <a:r>
                        <a:rPr lang="en-GB" sz="1000" baseline="0">
                          <a:latin typeface="Arial"/>
                          <a:cs typeface="Arial"/>
                        </a:rPr>
                        <a:t>Jayne Whitney &amp; Sheena Morgan</a:t>
                      </a:r>
                    </a:p>
                  </a:txBody>
                  <a:tcPr/>
                </a:tc>
                <a:tc>
                  <a:txBody>
                    <a:bodyPr/>
                    <a:lstStyle/>
                    <a:p>
                      <a:pPr marL="0" marR="0" lvl="0" indent="0" algn="l" rtl="0">
                        <a:lnSpc>
                          <a:spcPct val="100000"/>
                        </a:lnSpc>
                        <a:spcBef>
                          <a:spcPts val="0"/>
                        </a:spcBef>
                        <a:spcAft>
                          <a:spcPts val="0"/>
                        </a:spcAft>
                        <a:buClrTx/>
                        <a:buSzTx/>
                        <a:buFontTx/>
                        <a:buNone/>
                      </a:pPr>
                      <a:r>
                        <a:rPr lang="en-GB" sz="1000">
                          <a:latin typeface="Arial"/>
                          <a:cs typeface="Arial"/>
                        </a:rPr>
                        <a:t>March 2024 </a:t>
                      </a:r>
                    </a:p>
                  </a:txBody>
                  <a:tcPr/>
                </a:tc>
                <a:extLst>
                  <a:ext uri="{0D108BD9-81ED-4DB2-BD59-A6C34878D82A}">
                    <a16:rowId xmlns:a16="http://schemas.microsoft.com/office/drawing/2014/main" val="3535384573"/>
                  </a:ext>
                </a:extLst>
              </a:tr>
              <a:tr h="879105">
                <a:tc>
                  <a:txBody>
                    <a:bodyPr/>
                    <a:lstStyle/>
                    <a:p>
                      <a:pPr lvl="0" algn="l">
                        <a:lnSpc>
                          <a:spcPct val="100000"/>
                        </a:lnSpc>
                        <a:spcBef>
                          <a:spcPts val="0"/>
                        </a:spcBef>
                        <a:spcAft>
                          <a:spcPts val="0"/>
                        </a:spcAft>
                        <a:buNone/>
                      </a:pPr>
                      <a:r>
                        <a:rPr lang="en-GB" sz="1000" b="0" i="0" u="none" strike="noStrike" baseline="0" noProof="0">
                          <a:solidFill>
                            <a:srgbClr val="000000"/>
                          </a:solidFill>
                          <a:latin typeface="Arial"/>
                        </a:rPr>
                        <a:t>Scope data on weights for Ward W and progress QI project for pat slide and hydration jugs.  Seek data from dieticians  on previous weight audits and continue to source baseline data over 3 main sites. </a:t>
                      </a:r>
                    </a:p>
                    <a:p>
                      <a:pPr lvl="0" algn="l">
                        <a:lnSpc>
                          <a:spcPct val="100000"/>
                        </a:lnSpc>
                        <a:spcBef>
                          <a:spcPts val="0"/>
                        </a:spcBef>
                        <a:spcAft>
                          <a:spcPts val="0"/>
                        </a:spcAft>
                        <a:buNone/>
                      </a:pPr>
                      <a:endParaRPr lang="en-GB" sz="1000" b="0" i="0" u="none" strike="noStrike" baseline="0" noProof="0">
                        <a:solidFill>
                          <a:srgbClr val="000000"/>
                        </a:solidFill>
                        <a:latin typeface="Arial"/>
                      </a:endParaRPr>
                    </a:p>
                  </a:txBody>
                  <a:tcPr/>
                </a:tc>
                <a:tc>
                  <a:txBody>
                    <a:bodyPr/>
                    <a:lstStyle/>
                    <a:p>
                      <a:pPr lvl="0">
                        <a:buNone/>
                      </a:pPr>
                      <a:r>
                        <a:rPr lang="en-GB" sz="1000">
                          <a:latin typeface="Arial"/>
                          <a:cs typeface="Arial"/>
                        </a:rPr>
                        <a:t>Jayne Whitney/Louise Samantha Scott/Lee McQuaid </a:t>
                      </a:r>
                    </a:p>
                  </a:txBody>
                  <a:tcPr/>
                </a:tc>
                <a:tc>
                  <a:txBody>
                    <a:bodyPr/>
                    <a:lstStyle/>
                    <a:p>
                      <a:pPr marL="0" marR="0" lvl="0" indent="0" algn="l" rtl="0">
                        <a:lnSpc>
                          <a:spcPct val="100000"/>
                        </a:lnSpc>
                        <a:spcBef>
                          <a:spcPts val="0"/>
                        </a:spcBef>
                        <a:spcAft>
                          <a:spcPts val="0"/>
                        </a:spcAft>
                        <a:buClrTx/>
                        <a:buSzTx/>
                        <a:buFontTx/>
                        <a:buNone/>
                      </a:pPr>
                      <a:r>
                        <a:rPr lang="en-GB" sz="1000">
                          <a:latin typeface="+mn-lt"/>
                          <a:cs typeface="Arial"/>
                        </a:rPr>
                        <a:t>March 2024 and ongoing </a:t>
                      </a:r>
                    </a:p>
                  </a:txBody>
                  <a:tcPr/>
                </a:tc>
                <a:extLst>
                  <a:ext uri="{0D108BD9-81ED-4DB2-BD59-A6C34878D82A}">
                    <a16:rowId xmlns:a16="http://schemas.microsoft.com/office/drawing/2014/main" val="221750474"/>
                  </a:ext>
                </a:extLst>
              </a:tr>
            </a:tbl>
          </a:graphicData>
        </a:graphic>
      </p:graphicFrame>
      <p:sp>
        <p:nvSpPr>
          <p:cNvPr id="21" name="TextBox 20"/>
          <p:cNvSpPr txBox="1"/>
          <p:nvPr/>
        </p:nvSpPr>
        <p:spPr>
          <a:xfrm>
            <a:off x="71683" y="663122"/>
            <a:ext cx="10220398" cy="252000"/>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a:cs typeface="Arial"/>
              </a:rPr>
              <a:t>Project Team: Project Team: </a:t>
            </a:r>
            <a:r>
              <a:rPr lang="en-GB" sz="1000">
                <a:latin typeface="Arial"/>
                <a:cs typeface="Arial"/>
              </a:rPr>
              <a:t>Senior Responsible Owner – TBC , Project Manager – Jayne Whitney, QI data lead – Samantha Scott, QI Lead Sheena Morgan </a:t>
            </a:r>
            <a:endParaRPr lang="en-GB" sz="1000">
              <a:solidFill>
                <a:srgbClr val="FF0000"/>
              </a:solidFill>
              <a:latin typeface="Arial"/>
              <a:cs typeface="Arial"/>
            </a:endParaRPr>
          </a:p>
        </p:txBody>
      </p:sp>
      <p:sp>
        <p:nvSpPr>
          <p:cNvPr id="28" name="TextBox 27"/>
          <p:cNvSpPr txBox="1"/>
          <p:nvPr/>
        </p:nvSpPr>
        <p:spPr>
          <a:xfrm>
            <a:off x="10370557" y="659458"/>
            <a:ext cx="1724244" cy="255664"/>
          </a:xfrm>
          <a:prstGeom prst="rect">
            <a:avLst/>
          </a:prstGeom>
          <a:noFill/>
          <a:ln>
            <a:solidFill>
              <a:schemeClr val="tx1"/>
            </a:solidFill>
          </a:ln>
        </p:spPr>
        <p:txBody>
          <a:bodyPr wrap="square" lIns="91440" tIns="45720" rIns="91440" bIns="45720" rtlCol="0" anchor="t">
            <a:noAutofit/>
          </a:bodyPr>
          <a:lstStyle/>
          <a:p>
            <a:r>
              <a:rPr lang="en-GB" sz="1000" b="1">
                <a:latin typeface="Arial"/>
                <a:cs typeface="Arial"/>
              </a:rPr>
              <a:t>Month – February 2024</a:t>
            </a:r>
            <a:endParaRPr lang="en-GB" sz="1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0981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0" y="-9034"/>
            <a:ext cx="12192000" cy="63573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a:latin typeface="Arial" panose="020B0604020202020204" pitchFamily="34" charset="0"/>
                <a:cs typeface="Arial" panose="020B0604020202020204" pitchFamily="34" charset="0"/>
              </a:rPr>
              <a:t>Quality Priority – End of Life Care (EOLC) </a:t>
            </a:r>
          </a:p>
          <a:p>
            <a:r>
              <a:rPr lang="en-GB" sz="1500" b="1">
                <a:latin typeface="Arial" panose="020B0604020202020204" pitchFamily="34" charset="0"/>
                <a:cs typeface="Arial" panose="020B0604020202020204" pitchFamily="34" charset="0"/>
              </a:rPr>
              <a:t>Goal - </a:t>
            </a:r>
            <a:r>
              <a:rPr lang="en-GB" sz="1500">
                <a:latin typeface="Arial" panose="020B0604020202020204" pitchFamily="34" charset="0"/>
                <a:cs typeface="Arial" panose="020B0604020202020204" pitchFamily="34" charset="0"/>
              </a:rPr>
              <a:t>Increase proportion of Swansea Bay residents receiving the right care at the right place at the right time in the last year, months, weeks, days of life </a:t>
            </a:r>
          </a:p>
        </p:txBody>
      </p:sp>
      <p:sp>
        <p:nvSpPr>
          <p:cNvPr id="24" name="TextBox 23"/>
          <p:cNvSpPr txBox="1">
            <a:spLocks noChangeAspect="1"/>
          </p:cNvSpPr>
          <p:nvPr/>
        </p:nvSpPr>
        <p:spPr>
          <a:xfrm>
            <a:off x="71683" y="942928"/>
            <a:ext cx="5953197" cy="1845444"/>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panose="020B0604020202020204" pitchFamily="34" charset="0"/>
                <a:cs typeface="Arial" panose="020B0604020202020204" pitchFamily="34" charset="0"/>
              </a:rPr>
              <a:t>Methods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Increased correct identification of people who may be in the last year of life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Increase Advance &amp; Future Care Planning (A&amp;FCP) across all care settings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Increased correct identification of people who may be in the last days of life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Increase the number of staff given education and training to support high quality EOLC </a:t>
            </a: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Identify and produce systems that support sharing of A&amp;FCP across all care settings </a:t>
            </a:r>
          </a:p>
          <a:p>
            <a:pPr marL="171450" indent="-171450">
              <a:buFont typeface="Arial" panose="020B0604020202020204" pitchFamily="34" charset="0"/>
              <a:buChar char="•"/>
            </a:pPr>
            <a:endParaRPr lang="en-GB" sz="1000" b="1">
              <a:latin typeface="Arial" panose="020B0604020202020204" pitchFamily="34" charset="0"/>
              <a:cs typeface="Arial" panose="020B0604020202020204" pitchFamily="34" charset="0"/>
            </a:endParaRPr>
          </a:p>
          <a:p>
            <a:r>
              <a:rPr lang="en-GB" sz="1000" b="1">
                <a:latin typeface="Arial" panose="020B0604020202020204" pitchFamily="34" charset="0"/>
                <a:cs typeface="Arial" panose="020B0604020202020204" pitchFamily="34" charset="0"/>
              </a:rPr>
              <a:t>Other critical success factors</a:t>
            </a:r>
          </a:p>
          <a:p>
            <a:pPr marL="171450" indent="-171450">
              <a:buFont typeface="Arial" panose="020B0604020202020204" pitchFamily="34" charset="0"/>
              <a:buChar char="•"/>
            </a:pPr>
            <a:r>
              <a:rPr lang="en-GB" sz="1000">
                <a:latin typeface="Arial"/>
                <a:cs typeface="Arial"/>
              </a:rPr>
              <a:t>Medical engagement with EOLC throughout service groups, demonstrated through medical EOLC champions within each service</a:t>
            </a:r>
          </a:p>
          <a:p>
            <a:pPr marL="171450" indent="-171450">
              <a:buFont typeface="Arial" panose="020B0604020202020204" pitchFamily="34" charset="0"/>
              <a:buChar char="•"/>
            </a:pPr>
            <a:r>
              <a:rPr lang="en-GB" sz="1000">
                <a:latin typeface="Arial"/>
                <a:cs typeface="Arial"/>
              </a:rPr>
              <a:t>All Service Groups to participate in completing the Health Board End of Life Care audit.</a:t>
            </a:r>
            <a:endParaRPr lang="en-GB" sz="10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a:latin typeface="Arial" panose="020B0604020202020204" pitchFamily="34" charset="0"/>
              <a:cs typeface="Arial" panose="020B0604020202020204" pitchFamily="34" charset="0"/>
            </a:endParaRPr>
          </a:p>
        </p:txBody>
      </p:sp>
      <p:sp>
        <p:nvSpPr>
          <p:cNvPr id="26" name="TextBox 25"/>
          <p:cNvSpPr txBox="1"/>
          <p:nvPr/>
        </p:nvSpPr>
        <p:spPr>
          <a:xfrm>
            <a:off x="6135925" y="2728886"/>
            <a:ext cx="5958876" cy="2203960"/>
          </a:xfrm>
          <a:prstGeom prst="rect">
            <a:avLst/>
          </a:prstGeom>
          <a:noFill/>
          <a:ln>
            <a:solidFill>
              <a:schemeClr val="accent5">
                <a:lumMod val="50000"/>
              </a:schemeClr>
            </a:solidFill>
          </a:ln>
        </p:spPr>
        <p:txBody>
          <a:bodyPr wrap="square" lIns="91440" tIns="45720" rIns="91440" bIns="45720" rtlCol="0" anchor="t">
            <a:noAutofit/>
          </a:bodyPr>
          <a:lstStyle/>
          <a:p>
            <a:pPr algn="just"/>
            <a:r>
              <a:rPr lang="en-GB" sz="1000" b="1">
                <a:latin typeface="Arial"/>
                <a:cs typeface="Arial"/>
              </a:rPr>
              <a:t>Progress in the last month</a:t>
            </a:r>
          </a:p>
          <a:p>
            <a:pPr marL="171450" indent="-171450" algn="just">
              <a:buFont typeface="Arial" panose="020B0604020202020204" pitchFamily="34" charset="0"/>
              <a:buChar char="•"/>
            </a:pPr>
            <a:r>
              <a:rPr lang="en-GB" sz="1000">
                <a:latin typeface="Arial"/>
                <a:cs typeface="Arial"/>
              </a:rPr>
              <a:t>Digital planning meetings have restarted with discussions for GMOs 2024-25</a:t>
            </a:r>
          </a:p>
          <a:p>
            <a:pPr marL="171450" indent="-171450" algn="just">
              <a:buFont typeface="Arial" panose="020B0604020202020204" pitchFamily="34" charset="0"/>
              <a:buChar char="•"/>
            </a:pPr>
            <a:r>
              <a:rPr lang="en-GB" sz="1000">
                <a:latin typeface="Arial"/>
                <a:cs typeface="Arial"/>
              </a:rPr>
              <a:t>Digital intelligence discussions ongoing, progress has been made with some measures now included on the Dashboard</a:t>
            </a:r>
          </a:p>
          <a:p>
            <a:pPr marL="171450" indent="-171450" algn="just">
              <a:buFont typeface="Arial" panose="020B0604020202020204" pitchFamily="34" charset="0"/>
              <a:buChar char="•"/>
            </a:pPr>
            <a:r>
              <a:rPr lang="en-GB" sz="1000">
                <a:latin typeface="Arial"/>
                <a:cs typeface="Arial"/>
              </a:rPr>
              <a:t>Recent bespoke training has taken place across Morriston, NPT&amp;S and P,C&amp;T service groups. GP training took place in Feb.</a:t>
            </a:r>
          </a:p>
          <a:p>
            <a:pPr marL="171450" indent="-171450" algn="just">
              <a:buFont typeface="Arial" panose="020B0604020202020204" pitchFamily="34" charset="0"/>
              <a:buChar char="•"/>
            </a:pPr>
            <a:r>
              <a:rPr lang="en-GB" sz="1000">
                <a:latin typeface="Arial"/>
                <a:cs typeface="Arial"/>
              </a:rPr>
              <a:t>A&amp;FCP notifications in WCP are increasing – Information now available by user, data to be reviewed</a:t>
            </a:r>
          </a:p>
          <a:p>
            <a:pPr marL="171450" indent="-171450" algn="just">
              <a:buFont typeface="Arial" panose="020B0604020202020204" pitchFamily="34" charset="0"/>
              <a:buChar char="•"/>
            </a:pPr>
            <a:r>
              <a:rPr lang="en-GB" sz="1000">
                <a:latin typeface="Arial"/>
                <a:cs typeface="Arial"/>
              </a:rPr>
              <a:t>Treatment escalation plans to be tested in the coming weeks in Morriston wards D, E &amp; F and NPT Ward D</a:t>
            </a:r>
          </a:p>
          <a:p>
            <a:pPr marL="171450" indent="-171450" algn="just">
              <a:buFont typeface="Arial" panose="020B0604020202020204" pitchFamily="34" charset="0"/>
              <a:buChar char="•"/>
            </a:pPr>
            <a:r>
              <a:rPr lang="en-GB" sz="1000">
                <a:latin typeface="Arial"/>
                <a:cs typeface="Arial"/>
              </a:rPr>
              <a:t>Care decision guidance encouraged through education sessions, new national version to be released soon, will be taken to NMC and LMC.</a:t>
            </a:r>
            <a:endParaRPr lang="en-GB" sz="100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GB" sz="1000">
                <a:latin typeface="Arial"/>
                <a:cs typeface="Arial"/>
              </a:rPr>
              <a:t>EOLC Delivery group has agreed to continue in the months in between the Palliative &amp; End of Life Care Steering Group </a:t>
            </a:r>
            <a:endParaRPr lang="en-GB" sz="100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en-GB" sz="1000">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TextBox 22"/>
          <p:cNvSpPr txBox="1"/>
          <p:nvPr/>
        </p:nvSpPr>
        <p:spPr>
          <a:xfrm>
            <a:off x="57607" y="2788372"/>
            <a:ext cx="5967273" cy="707886"/>
          </a:xfrm>
          <a:prstGeom prst="rect">
            <a:avLst/>
          </a:prstGeom>
          <a:noFill/>
          <a:ln>
            <a:solidFill>
              <a:schemeClr val="accent5">
                <a:lumMod val="50000"/>
              </a:schemeClr>
            </a:solidFill>
          </a:ln>
        </p:spPr>
        <p:txBody>
          <a:bodyPr wrap="square" lIns="91440" tIns="45720" rIns="91440" bIns="45720" rtlCol="0" anchor="t">
            <a:spAutoFit/>
          </a:bodyPr>
          <a:lstStyle/>
          <a:p>
            <a:r>
              <a:rPr lang="en-GB" sz="1000" b="1">
                <a:latin typeface="Arial"/>
                <a:cs typeface="Arial"/>
              </a:rPr>
              <a:t>Key Outcome Measure/s</a:t>
            </a:r>
            <a:endParaRPr lang="en-GB" sz="1000">
              <a:latin typeface="Arial"/>
              <a:cs typeface="Arial"/>
            </a:endParaRPr>
          </a:p>
          <a:p>
            <a:pPr marL="171450" indent="-171450">
              <a:buFont typeface="Arial"/>
              <a:buChar char="•"/>
            </a:pPr>
            <a:r>
              <a:rPr lang="en-GB" sz="1000">
                <a:latin typeface="Arial"/>
                <a:cs typeface="Arial"/>
              </a:rPr>
              <a:t>By February 2024 31.5% of HB staff have been trained in EOLC training, also delivered to external organisations.</a:t>
            </a:r>
          </a:p>
          <a:p>
            <a:pPr marL="171450" indent="-171450">
              <a:buFont typeface="Arial"/>
              <a:buChar char="•"/>
            </a:pPr>
            <a:r>
              <a:rPr lang="en-GB" sz="1000">
                <a:latin typeface="Arial"/>
                <a:cs typeface="Arial"/>
              </a:rPr>
              <a:t>Deaths outside of hospital include Ty Olwen, the mean since 2020 is 54%.</a:t>
            </a:r>
            <a:endParaRPr lang="en-GB" sz="1000">
              <a:latin typeface="Arial" panose="020B0604020202020204" pitchFamily="34" charset="0"/>
              <a:cs typeface="Arial" panose="020B0604020202020204" pitchFamily="34" charset="0"/>
            </a:endParaRPr>
          </a:p>
        </p:txBody>
      </p:sp>
      <p:sp>
        <p:nvSpPr>
          <p:cNvPr id="7" name="TextBox 6"/>
          <p:cNvSpPr txBox="1">
            <a:spLocks noChangeAspect="1"/>
          </p:cNvSpPr>
          <p:nvPr/>
        </p:nvSpPr>
        <p:spPr>
          <a:xfrm>
            <a:off x="6118801" y="946866"/>
            <a:ext cx="5976000" cy="1719627"/>
          </a:xfrm>
          <a:prstGeom prst="rect">
            <a:avLst/>
          </a:prstGeom>
          <a:noFill/>
          <a:ln w="6350">
            <a:solidFill>
              <a:schemeClr val="tx1"/>
            </a:solidFill>
          </a:ln>
        </p:spPr>
        <p:txBody>
          <a:bodyPr wrap="square" lIns="91440" tIns="45720" rIns="91440" bIns="45720" rtlCol="0" anchor="t">
            <a:noAutofit/>
          </a:bodyPr>
          <a:lstStyle/>
          <a:p>
            <a:r>
              <a:rPr lang="en-GB" sz="1000" b="1">
                <a:latin typeface="Arial"/>
                <a:cs typeface="Arial"/>
              </a:rPr>
              <a:t>Key achievements</a:t>
            </a:r>
          </a:p>
          <a:p>
            <a:pPr marL="171450" indent="-171450">
              <a:buFont typeface="Arial" panose="020B0604020202020204" pitchFamily="34" charset="0"/>
              <a:buChar char="•"/>
            </a:pPr>
            <a:r>
              <a:rPr lang="en-GB" sz="1000">
                <a:latin typeface="Arial"/>
                <a:cs typeface="Arial"/>
              </a:rPr>
              <a:t>EOLC training established and continues each month - Champion programme, Regular Education sessions, bespoke training requested by Service Groups and care home training. </a:t>
            </a:r>
          </a:p>
          <a:p>
            <a:pPr marL="171450" indent="-171450">
              <a:buFont typeface="Arial" panose="020B0604020202020204" pitchFamily="34" charset="0"/>
              <a:buChar char="•"/>
            </a:pPr>
            <a:r>
              <a:rPr lang="en-GB" sz="1000">
                <a:latin typeface="Arial"/>
                <a:cs typeface="Arial"/>
              </a:rPr>
              <a:t>Internal Audit Spring 2023 gave reasonable assurance for End of Life Care.</a:t>
            </a:r>
          </a:p>
          <a:p>
            <a:pPr marL="171450" indent="-171450">
              <a:buFont typeface="Arial" panose="020B0604020202020204" pitchFamily="34" charset="0"/>
              <a:buChar char="•"/>
            </a:pPr>
            <a:r>
              <a:rPr lang="en-GB" sz="1000">
                <a:latin typeface="Arial"/>
                <a:cs typeface="Arial"/>
              </a:rPr>
              <a:t>Some improvements seen in the National Audit of Care at the End of Life 2022 compared to 2021.</a:t>
            </a:r>
          </a:p>
          <a:p>
            <a:pPr marL="171450" indent="-171450">
              <a:buFont typeface="Arial" panose="020B0604020202020204" pitchFamily="34" charset="0"/>
              <a:buChar char="•"/>
            </a:pPr>
            <a:r>
              <a:rPr lang="en-GB" sz="1000">
                <a:latin typeface="Arial"/>
                <a:cs typeface="Arial"/>
              </a:rPr>
              <a:t>A shift in the number of Advance care plan notifications set in WCP from median of 6 to 72 per month</a:t>
            </a:r>
          </a:p>
          <a:p>
            <a:pPr marL="171450" indent="-171450">
              <a:buFont typeface="Arial" panose="020B0604020202020204" pitchFamily="34" charset="0"/>
              <a:buChar char="•"/>
            </a:pPr>
            <a:r>
              <a:rPr lang="en-GB" sz="1000">
                <a:latin typeface="Arial"/>
                <a:cs typeface="Arial"/>
              </a:rPr>
              <a:t>My life my wishes adopted by the HB – difficult to count use as is a paper document. Used by District Nursing, Virtual wards, handed out in training and public awareness events (534 given out) and available on COIN &amp; NHS Executive sites to download.</a:t>
            </a:r>
          </a:p>
        </p:txBody>
      </p:sp>
      <p:sp>
        <p:nvSpPr>
          <p:cNvPr id="9" name="Footer Placeholder 8"/>
          <p:cNvSpPr>
            <a:spLocks noGrp="1"/>
          </p:cNvSpPr>
          <p:nvPr>
            <p:ph type="ftr" sz="quarter" idx="4294967295"/>
          </p:nvPr>
        </p:nvSpPr>
        <p:spPr>
          <a:xfrm>
            <a:off x="0" y="6644640"/>
            <a:ext cx="12192000" cy="213360"/>
          </a:xfrm>
          <a:ln>
            <a:solidFill>
              <a:schemeClr val="bg1"/>
            </a:solidFill>
          </a:ln>
        </p:spPr>
        <p:style>
          <a:lnRef idx="2">
            <a:schemeClr val="accent3"/>
          </a:lnRef>
          <a:fillRef idx="1">
            <a:schemeClr val="lt1"/>
          </a:fillRef>
          <a:effectRef idx="0">
            <a:schemeClr val="accent3"/>
          </a:effectRef>
          <a:fontRef idx="minor">
            <a:schemeClr val="dk1"/>
          </a:fontRef>
        </p:style>
        <p:txBody>
          <a:bodyPr/>
          <a:lstStyle/>
          <a:p>
            <a:pPr algn="l"/>
            <a:r>
              <a:rPr lang="en-GB" sz="1000" b="1">
                <a:solidFill>
                  <a:schemeClr val="bg1">
                    <a:lumMod val="50000"/>
                  </a:schemeClr>
                </a:solidFill>
              </a:rPr>
              <a:t>Evidence - </a:t>
            </a:r>
            <a:r>
              <a:rPr lang="en-GB" sz="1000">
                <a:solidFill>
                  <a:schemeClr val="bg1">
                    <a:lumMod val="50000"/>
                  </a:schemeClr>
                </a:solidFill>
              </a:rPr>
              <a:t>End of life care for adults, Updated Sept 2022,  https://www.nice.org.uk/guidance/qs13</a:t>
            </a:r>
          </a:p>
        </p:txBody>
      </p:sp>
      <p:graphicFrame>
        <p:nvGraphicFramePr>
          <p:cNvPr id="11" name="Table 10"/>
          <p:cNvGraphicFramePr>
            <a:graphicFrameLocks noGrp="1"/>
          </p:cNvGraphicFramePr>
          <p:nvPr>
            <p:extLst>
              <p:ext uri="{D42A27DB-BD31-4B8C-83A1-F6EECF244321}">
                <p14:modId xmlns:p14="http://schemas.microsoft.com/office/powerpoint/2010/main" val="3642358327"/>
              </p:ext>
            </p:extLst>
          </p:nvPr>
        </p:nvGraphicFramePr>
        <p:xfrm>
          <a:off x="85759" y="5101682"/>
          <a:ext cx="5953197" cy="1440000"/>
        </p:xfrm>
        <a:graphic>
          <a:graphicData uri="http://schemas.openxmlformats.org/drawingml/2006/table">
            <a:tbl>
              <a:tblPr firstRow="1" bandRow="1">
                <a:tableStyleId>{5C22544A-7EE6-4342-B048-85BDC9FD1C3A}</a:tableStyleId>
              </a:tblPr>
              <a:tblGrid>
                <a:gridCol w="3435817">
                  <a:extLst>
                    <a:ext uri="{9D8B030D-6E8A-4147-A177-3AD203B41FA5}">
                      <a16:colId xmlns:a16="http://schemas.microsoft.com/office/drawing/2014/main" val="3756780484"/>
                    </a:ext>
                  </a:extLst>
                </a:gridCol>
                <a:gridCol w="1258690">
                  <a:extLst>
                    <a:ext uri="{9D8B030D-6E8A-4147-A177-3AD203B41FA5}">
                      <a16:colId xmlns:a16="http://schemas.microsoft.com/office/drawing/2014/main" val="340496374"/>
                    </a:ext>
                  </a:extLst>
                </a:gridCol>
                <a:gridCol w="1258690">
                  <a:extLst>
                    <a:ext uri="{9D8B030D-6E8A-4147-A177-3AD203B41FA5}">
                      <a16:colId xmlns:a16="http://schemas.microsoft.com/office/drawing/2014/main" val="582136262"/>
                    </a:ext>
                  </a:extLst>
                </a:gridCol>
              </a:tblGrid>
              <a:tr h="245358">
                <a:tc>
                  <a:txBody>
                    <a:bodyPr/>
                    <a:lstStyle/>
                    <a:p>
                      <a:r>
                        <a:rPr lang="en-GB" sz="1000">
                          <a:latin typeface="Arial"/>
                          <a:cs typeface="Arial"/>
                        </a:rPr>
                        <a:t>Risks</a:t>
                      </a:r>
                      <a:r>
                        <a:rPr lang="en-GB" sz="1000" baseline="0">
                          <a:latin typeface="Arial"/>
                          <a:cs typeface="Arial"/>
                        </a:rPr>
                        <a:t> to delivery</a:t>
                      </a:r>
                      <a:endParaRPr lang="en-GB" sz="1000">
                        <a:latin typeface="Arial"/>
                        <a:cs typeface="Arial"/>
                      </a:endParaRPr>
                    </a:p>
                  </a:txBody>
                  <a:tcPr/>
                </a:tc>
                <a:tc>
                  <a:txBody>
                    <a:bodyPr/>
                    <a:lstStyle/>
                    <a:p>
                      <a:r>
                        <a:rPr lang="en-GB" sz="1000">
                          <a:latin typeface="Arial"/>
                          <a:cs typeface="Arial"/>
                        </a:rPr>
                        <a:t>Owner</a:t>
                      </a:r>
                    </a:p>
                  </a:txBody>
                  <a:tcPr/>
                </a:tc>
                <a:tc>
                  <a:txBody>
                    <a:bodyPr/>
                    <a:lstStyle/>
                    <a:p>
                      <a:r>
                        <a:rPr lang="en-GB" sz="1000">
                          <a:latin typeface="Arial"/>
                          <a:cs typeface="Arial"/>
                        </a:rPr>
                        <a:t>Next Steps</a:t>
                      </a:r>
                    </a:p>
                  </a:txBody>
                  <a:tcPr/>
                </a:tc>
                <a:extLst>
                  <a:ext uri="{0D108BD9-81ED-4DB2-BD59-A6C34878D82A}">
                    <a16:rowId xmlns:a16="http://schemas.microsoft.com/office/drawing/2014/main" val="2403941587"/>
                  </a:ext>
                </a:extLst>
              </a:tr>
              <a:tr h="442050">
                <a:tc>
                  <a:txBody>
                    <a:bodyPr/>
                    <a:lstStyle/>
                    <a:p>
                      <a:r>
                        <a:rPr lang="en-GB" sz="1000">
                          <a:latin typeface="Arial"/>
                          <a:cs typeface="Arial"/>
                        </a:rPr>
                        <a:t>Limitations in digital systems to record discussions relating to EOLC and to share between care settings</a:t>
                      </a:r>
                    </a:p>
                  </a:txBody>
                  <a:tcPr/>
                </a:tc>
                <a:tc>
                  <a:txBody>
                    <a:bodyPr/>
                    <a:lstStyle/>
                    <a:p>
                      <a:r>
                        <a:rPr lang="en-GB" sz="1000">
                          <a:latin typeface="Arial"/>
                          <a:cs typeface="Arial"/>
                        </a:rPr>
                        <a:t>Matt John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latin typeface="Arial"/>
                          <a:cs typeface="Arial"/>
                        </a:rPr>
                        <a:t>Meetings continue to develop</a:t>
                      </a:r>
                      <a:r>
                        <a:rPr lang="en-GB" sz="1000" baseline="0">
                          <a:latin typeface="Arial"/>
                          <a:cs typeface="Arial"/>
                        </a:rPr>
                        <a:t> </a:t>
                      </a:r>
                      <a:r>
                        <a:rPr lang="en-GB" sz="1000">
                          <a:latin typeface="Arial"/>
                          <a:cs typeface="Arial"/>
                        </a:rPr>
                        <a:t>plan</a:t>
                      </a:r>
                    </a:p>
                  </a:txBody>
                  <a:tcPr/>
                </a:tc>
                <a:extLst>
                  <a:ext uri="{0D108BD9-81ED-4DB2-BD59-A6C34878D82A}">
                    <a16:rowId xmlns:a16="http://schemas.microsoft.com/office/drawing/2014/main" val="2085390978"/>
                  </a:ext>
                </a:extLst>
              </a:tr>
              <a:tr h="39870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latin typeface="Arial"/>
                        <a:cs typeface="Arial"/>
                      </a:endParaRPr>
                    </a:p>
                  </a:txBody>
                  <a:tcPr/>
                </a:tc>
                <a:tc>
                  <a:txBody>
                    <a:bodyPr/>
                    <a:lstStyle/>
                    <a:p>
                      <a:endParaRPr lang="en-GB" sz="1000">
                        <a:latin typeface="Arial"/>
                        <a:cs typeface="Arial"/>
                      </a:endParaRPr>
                    </a:p>
                  </a:txBody>
                  <a:tcPr/>
                </a:tc>
                <a:tc>
                  <a:txBody>
                    <a:bodyPr/>
                    <a:lstStyle/>
                    <a:p>
                      <a:endParaRPr lang="en-GB" sz="1000" baseline="0">
                        <a:latin typeface="Arial"/>
                        <a:cs typeface="Arial"/>
                      </a:endParaRPr>
                    </a:p>
                  </a:txBody>
                  <a:tcPr/>
                </a:tc>
                <a:extLst>
                  <a:ext uri="{0D108BD9-81ED-4DB2-BD59-A6C34878D82A}">
                    <a16:rowId xmlns:a16="http://schemas.microsoft.com/office/drawing/2014/main" val="196673293"/>
                  </a:ext>
                </a:extLst>
              </a:tr>
              <a:tr h="3538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tc>
                  <a:txBody>
                    <a:bodyPr/>
                    <a:lstStyle/>
                    <a:p>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49422346"/>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851117093"/>
              </p:ext>
            </p:extLst>
          </p:nvPr>
        </p:nvGraphicFramePr>
        <p:xfrm>
          <a:off x="6132877" y="5101682"/>
          <a:ext cx="5976000" cy="1627775"/>
        </p:xfrm>
        <a:graphic>
          <a:graphicData uri="http://schemas.openxmlformats.org/drawingml/2006/table">
            <a:tbl>
              <a:tblPr firstRow="1" bandRow="1">
                <a:tableStyleId>{5C22544A-7EE6-4342-B048-85BDC9FD1C3A}</a:tableStyleId>
              </a:tblPr>
              <a:tblGrid>
                <a:gridCol w="3474721">
                  <a:extLst>
                    <a:ext uri="{9D8B030D-6E8A-4147-A177-3AD203B41FA5}">
                      <a16:colId xmlns:a16="http://schemas.microsoft.com/office/drawing/2014/main" val="2232684934"/>
                    </a:ext>
                  </a:extLst>
                </a:gridCol>
                <a:gridCol w="1713160">
                  <a:extLst>
                    <a:ext uri="{9D8B030D-6E8A-4147-A177-3AD203B41FA5}">
                      <a16:colId xmlns:a16="http://schemas.microsoft.com/office/drawing/2014/main" val="1392341808"/>
                    </a:ext>
                  </a:extLst>
                </a:gridCol>
                <a:gridCol w="788119">
                  <a:extLst>
                    <a:ext uri="{9D8B030D-6E8A-4147-A177-3AD203B41FA5}">
                      <a16:colId xmlns:a16="http://schemas.microsoft.com/office/drawing/2014/main" val="3224507551"/>
                    </a:ext>
                  </a:extLst>
                </a:gridCol>
              </a:tblGrid>
              <a:tr h="282539">
                <a:tc>
                  <a:txBody>
                    <a:bodyPr/>
                    <a:lstStyle/>
                    <a:p>
                      <a:r>
                        <a:rPr lang="en-GB" sz="1000">
                          <a:latin typeface="Arial"/>
                          <a:cs typeface="Arial"/>
                        </a:rPr>
                        <a:t>Actions for the next month</a:t>
                      </a:r>
                    </a:p>
                  </a:txBody>
                  <a:tcPr/>
                </a:tc>
                <a:tc>
                  <a:txBody>
                    <a:bodyPr/>
                    <a:lstStyle/>
                    <a:p>
                      <a:r>
                        <a:rPr lang="en-GB" sz="1000">
                          <a:latin typeface="Arial"/>
                          <a:cs typeface="Arial"/>
                        </a:rPr>
                        <a:t>Responsible</a:t>
                      </a:r>
                      <a:r>
                        <a:rPr lang="en-GB" sz="1000" baseline="0">
                          <a:latin typeface="Arial"/>
                          <a:cs typeface="Arial"/>
                        </a:rPr>
                        <a:t> Owner</a:t>
                      </a:r>
                      <a:endParaRPr lang="en-GB" sz="1000">
                        <a:latin typeface="Arial"/>
                        <a:cs typeface="Arial"/>
                      </a:endParaRPr>
                    </a:p>
                  </a:txBody>
                  <a:tcPr/>
                </a:tc>
                <a:tc>
                  <a:txBody>
                    <a:bodyPr/>
                    <a:lstStyle/>
                    <a:p>
                      <a:r>
                        <a:rPr lang="en-GB" sz="1000">
                          <a:latin typeface="Arial"/>
                          <a:cs typeface="Arial"/>
                        </a:rPr>
                        <a:t>Due Date</a:t>
                      </a:r>
                    </a:p>
                  </a:txBody>
                  <a:tcPr/>
                </a:tc>
                <a:extLst>
                  <a:ext uri="{0D108BD9-81ED-4DB2-BD59-A6C34878D82A}">
                    <a16:rowId xmlns:a16="http://schemas.microsoft.com/office/drawing/2014/main" val="3210150886"/>
                  </a:ext>
                </a:extLst>
              </a:tr>
              <a:tr h="398298">
                <a:tc>
                  <a:txBody>
                    <a:bodyPr/>
                    <a:lstStyle/>
                    <a:p>
                      <a:pPr marL="0" marR="0" lvl="0" indent="0" algn="l">
                        <a:lnSpc>
                          <a:spcPct val="100000"/>
                        </a:lnSpc>
                        <a:spcBef>
                          <a:spcPts val="0"/>
                        </a:spcBef>
                        <a:spcAft>
                          <a:spcPts val="0"/>
                        </a:spcAft>
                        <a:buNone/>
                      </a:pPr>
                      <a:r>
                        <a:rPr lang="en-GB" sz="1000" b="0" i="0" u="none" strike="noStrike" noProof="0">
                          <a:solidFill>
                            <a:srgbClr val="000000"/>
                          </a:solidFill>
                          <a:latin typeface="Arial"/>
                        </a:rPr>
                        <a:t>Internal Sharepoint page and website development for EOLC &amp; Palliative Care continues</a:t>
                      </a:r>
                      <a:endParaRPr lang="en-US"/>
                    </a:p>
                  </a:txBody>
                  <a:tcPr/>
                </a:tc>
                <a:tc>
                  <a:txBody>
                    <a:bodyPr/>
                    <a:lstStyle/>
                    <a:p>
                      <a:pPr lvl="0">
                        <a:buNone/>
                      </a:pPr>
                      <a:r>
                        <a:rPr lang="en-GB" sz="1000" b="0" i="0" u="none" strike="noStrike" noProof="0">
                          <a:solidFill>
                            <a:srgbClr val="000000"/>
                          </a:solidFill>
                          <a:latin typeface="Arial"/>
                        </a:rPr>
                        <a:t>Parasol team, Sue Morgan</a:t>
                      </a:r>
                      <a:endParaRPr lang="en-US"/>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mn-lt"/>
                          <a:cs typeface="Arial"/>
                        </a:rPr>
                        <a:t>April 2024</a:t>
                      </a:r>
                      <a:endParaRPr lang="en-US"/>
                    </a:p>
                  </a:txBody>
                  <a:tcPr/>
                </a:tc>
                <a:extLst>
                  <a:ext uri="{0D108BD9-81ED-4DB2-BD59-A6C34878D82A}">
                    <a16:rowId xmlns:a16="http://schemas.microsoft.com/office/drawing/2014/main" val="4159380428"/>
                  </a:ext>
                </a:extLst>
              </a:tr>
              <a:tr h="398298">
                <a:tc>
                  <a:txBody>
                    <a:bodyPr/>
                    <a:lstStyle/>
                    <a:p>
                      <a:pPr marL="0" marR="0" lvl="0" indent="0" algn="just">
                        <a:lnSpc>
                          <a:spcPct val="100000"/>
                        </a:lnSpc>
                        <a:spcBef>
                          <a:spcPts val="0"/>
                        </a:spcBef>
                        <a:spcAft>
                          <a:spcPts val="0"/>
                        </a:spcAft>
                        <a:buClr>
                          <a:srgbClr val="000000"/>
                        </a:buClr>
                        <a:buNone/>
                      </a:pPr>
                      <a:r>
                        <a:rPr lang="en-GB" sz="1000" b="0" i="0" u="none" strike="noStrike" noProof="0">
                          <a:solidFill>
                            <a:srgbClr val="000000"/>
                          </a:solidFill>
                          <a:latin typeface="Arial"/>
                        </a:rPr>
                        <a:t>NACEL clinical note review and Quality Feedback Survey process being developed</a:t>
                      </a:r>
                    </a:p>
                    <a:p>
                      <a:pPr marL="0" marR="0" lvl="0" indent="0" algn="l">
                        <a:lnSpc>
                          <a:spcPct val="100000"/>
                        </a:lnSpc>
                        <a:spcBef>
                          <a:spcPts val="0"/>
                        </a:spcBef>
                        <a:spcAft>
                          <a:spcPts val="0"/>
                        </a:spcAft>
                        <a:buNone/>
                      </a:pPr>
                      <a:endParaRPr lang="en-GB" sz="1000" b="0" i="0" u="none" strike="noStrike" noProof="0">
                        <a:solidFill>
                          <a:srgbClr val="000000"/>
                        </a:solidFill>
                        <a:latin typeface="Arial"/>
                      </a:endParaRPr>
                    </a:p>
                  </a:txBody>
                  <a:tcPr/>
                </a:tc>
                <a:tc>
                  <a:txBody>
                    <a:bodyPr/>
                    <a:lstStyle/>
                    <a:p>
                      <a:r>
                        <a:rPr lang="en-GB" sz="1000" baseline="0">
                          <a:latin typeface="Arial"/>
                          <a:cs typeface="Arial"/>
                        </a:rPr>
                        <a:t>Sue Morgan, Kim Hampton Evans</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March 2024</a:t>
                      </a:r>
                    </a:p>
                  </a:txBody>
                  <a:tcPr/>
                </a:tc>
                <a:extLst>
                  <a:ext uri="{0D108BD9-81ED-4DB2-BD59-A6C34878D82A}">
                    <a16:rowId xmlns:a16="http://schemas.microsoft.com/office/drawing/2014/main" val="3535384573"/>
                  </a:ext>
                </a:extLst>
              </a:tr>
              <a:tr h="398298">
                <a:tc>
                  <a:txBody>
                    <a:bodyPr/>
                    <a:lstStyle/>
                    <a:p>
                      <a:pPr marL="0" marR="0" lvl="0" indent="0" algn="l" rtl="0" eaLnBrk="1" fontAlgn="auto" latinLnBrk="0" hangingPunct="1">
                        <a:lnSpc>
                          <a:spcPct val="100000"/>
                        </a:lnSpc>
                        <a:spcBef>
                          <a:spcPts val="0"/>
                        </a:spcBef>
                        <a:spcAft>
                          <a:spcPts val="0"/>
                        </a:spcAft>
                        <a:buClrTx/>
                        <a:buSzTx/>
                        <a:buFontTx/>
                        <a:buNone/>
                      </a:pPr>
                      <a:r>
                        <a:rPr lang="en-GB" sz="1000" baseline="0">
                          <a:latin typeface="Arial"/>
                          <a:cs typeface="Arial"/>
                        </a:rPr>
                        <a:t>Continue to develop measures in dashboards in line with Internal Audit recommendations.</a:t>
                      </a:r>
                    </a:p>
                  </a:txBody>
                  <a:tcPr/>
                </a:tc>
                <a:tc>
                  <a:txBody>
                    <a:bodyPr/>
                    <a:lstStyle/>
                    <a:p>
                      <a:r>
                        <a:rPr lang="en-GB" sz="1000">
                          <a:latin typeface="Arial"/>
                          <a:cs typeface="Arial"/>
                        </a:rPr>
                        <a:t>Dai Williams and Emma Smith</a:t>
                      </a:r>
                    </a:p>
                  </a:txBody>
                  <a:tcPr/>
                </a:tc>
                <a:tc>
                  <a:txBody>
                    <a:bodyPr/>
                    <a:lstStyle/>
                    <a:p>
                      <a:pPr marL="0" marR="0" lvl="0" indent="0" algn="l">
                        <a:lnSpc>
                          <a:spcPct val="100000"/>
                        </a:lnSpc>
                        <a:spcBef>
                          <a:spcPts val="0"/>
                        </a:spcBef>
                        <a:spcAft>
                          <a:spcPts val="0"/>
                        </a:spcAft>
                        <a:buNone/>
                      </a:pPr>
                      <a:r>
                        <a:rPr lang="en-GB" sz="1000" b="0" i="0" u="none" strike="noStrike" noProof="0">
                          <a:solidFill>
                            <a:srgbClr val="000000"/>
                          </a:solidFill>
                          <a:latin typeface="Arial"/>
                        </a:rPr>
                        <a:t>March 2024</a:t>
                      </a:r>
                      <a:endParaRPr lang="en-US"/>
                    </a:p>
                  </a:txBody>
                  <a:tcPr/>
                </a:tc>
                <a:extLst>
                  <a:ext uri="{0D108BD9-81ED-4DB2-BD59-A6C34878D82A}">
                    <a16:rowId xmlns:a16="http://schemas.microsoft.com/office/drawing/2014/main" val="221750474"/>
                  </a:ext>
                </a:extLst>
              </a:tr>
            </a:tbl>
          </a:graphicData>
        </a:graphic>
      </p:graphicFrame>
      <p:sp>
        <p:nvSpPr>
          <p:cNvPr id="21" name="TextBox 20"/>
          <p:cNvSpPr txBox="1"/>
          <p:nvPr/>
        </p:nvSpPr>
        <p:spPr>
          <a:xfrm>
            <a:off x="71683" y="663122"/>
            <a:ext cx="10220398" cy="252000"/>
          </a:xfrm>
          <a:prstGeom prst="rect">
            <a:avLst/>
          </a:prstGeom>
          <a:noFill/>
          <a:ln>
            <a:solidFill>
              <a:schemeClr val="accent5">
                <a:lumMod val="50000"/>
              </a:schemeClr>
            </a:solidFill>
          </a:ln>
        </p:spPr>
        <p:txBody>
          <a:bodyPr wrap="square" rtlCol="0">
            <a:noAutofit/>
          </a:bodyPr>
          <a:lstStyle/>
          <a:p>
            <a:r>
              <a:rPr lang="en-GB" sz="1000" b="1">
                <a:latin typeface="Arial" panose="020B0604020202020204" pitchFamily="34" charset="0"/>
                <a:cs typeface="Arial" panose="020B0604020202020204" pitchFamily="34" charset="0"/>
              </a:rPr>
              <a:t>Project Team: </a:t>
            </a:r>
            <a:r>
              <a:rPr lang="en-GB" sz="1000">
                <a:latin typeface="Arial" panose="020B0604020202020204" pitchFamily="34" charset="0"/>
                <a:cs typeface="Arial" panose="020B0604020202020204" pitchFamily="34" charset="0"/>
              </a:rPr>
              <a:t>Senior Responsible Owner – Sue Morgan (Clinical Lead), Project Manager – Tracy Rowe (part-time) , QI lead – Emma Smith</a:t>
            </a:r>
            <a:r>
              <a:rPr lang="en-GB" sz="1000">
                <a:solidFill>
                  <a:srgbClr val="FF0000"/>
                </a:solidFill>
                <a:latin typeface="Arial" panose="020B0604020202020204" pitchFamily="34" charset="0"/>
                <a:cs typeface="Arial" panose="020B0604020202020204" pitchFamily="34" charset="0"/>
              </a:rPr>
              <a:t> </a:t>
            </a:r>
          </a:p>
        </p:txBody>
      </p:sp>
      <p:sp>
        <p:nvSpPr>
          <p:cNvPr id="28" name="TextBox 27"/>
          <p:cNvSpPr txBox="1"/>
          <p:nvPr/>
        </p:nvSpPr>
        <p:spPr>
          <a:xfrm>
            <a:off x="10428713" y="665274"/>
            <a:ext cx="1666088" cy="258409"/>
          </a:xfrm>
          <a:prstGeom prst="rect">
            <a:avLst/>
          </a:prstGeom>
          <a:noFill/>
          <a:ln>
            <a:solidFill>
              <a:schemeClr val="tx1"/>
            </a:solidFill>
          </a:ln>
        </p:spPr>
        <p:txBody>
          <a:bodyPr wrap="square" lIns="91440" tIns="45720" rIns="91440" bIns="45720" rtlCol="0" anchor="t">
            <a:noAutofit/>
          </a:bodyPr>
          <a:lstStyle/>
          <a:p>
            <a:r>
              <a:rPr lang="en-GB" sz="1000" b="1">
                <a:latin typeface="Arial"/>
                <a:cs typeface="Arial"/>
              </a:rPr>
              <a:t>Month – February 2024</a:t>
            </a:r>
            <a:endParaRPr lang="en-GB" sz="1000" b="1">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700197A-BD86-C209-6772-72BCC348914B}"/>
              </a:ext>
            </a:extLst>
          </p:cNvPr>
          <p:cNvPicPr>
            <a:picLocks noChangeAspect="1"/>
          </p:cNvPicPr>
          <p:nvPr/>
        </p:nvPicPr>
        <p:blipFill>
          <a:blip r:embed="rId3"/>
          <a:stretch>
            <a:fillRect/>
          </a:stretch>
        </p:blipFill>
        <p:spPr>
          <a:xfrm>
            <a:off x="3115754" y="3521919"/>
            <a:ext cx="2909126" cy="1551227"/>
          </a:xfrm>
          <a:prstGeom prst="rect">
            <a:avLst/>
          </a:prstGeom>
        </p:spPr>
      </p:pic>
      <p:pic>
        <p:nvPicPr>
          <p:cNvPr id="15" name="Picture 14">
            <a:extLst>
              <a:ext uri="{FF2B5EF4-FFF2-40B4-BE49-F238E27FC236}">
                <a16:creationId xmlns:a16="http://schemas.microsoft.com/office/drawing/2014/main" id="{1DFCAF4A-917B-100A-8A8C-AF32D45F29B9}"/>
              </a:ext>
            </a:extLst>
          </p:cNvPr>
          <p:cNvPicPr>
            <a:picLocks noChangeAspect="1"/>
          </p:cNvPicPr>
          <p:nvPr/>
        </p:nvPicPr>
        <p:blipFill>
          <a:blip r:embed="rId4"/>
          <a:stretch>
            <a:fillRect/>
          </a:stretch>
        </p:blipFill>
        <p:spPr>
          <a:xfrm>
            <a:off x="123825" y="3522440"/>
            <a:ext cx="3054381" cy="1550706"/>
          </a:xfrm>
          <a:prstGeom prst="rect">
            <a:avLst/>
          </a:prstGeom>
        </p:spPr>
      </p:pic>
    </p:spTree>
    <p:extLst>
      <p:ext uri="{BB962C8B-B14F-4D97-AF65-F5344CB8AC3E}">
        <p14:creationId xmlns:p14="http://schemas.microsoft.com/office/powerpoint/2010/main" val="2763876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0" y="-9034"/>
            <a:ext cx="12192000" cy="635738"/>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a:latin typeface="Arial"/>
                <a:cs typeface="Arial"/>
              </a:rPr>
              <a:t>Quality Priority – Pressure Ulcers</a:t>
            </a:r>
            <a:endParaRPr lang="en-GB" sz="1500" b="1">
              <a:latin typeface="Arial" panose="020B0604020202020204" pitchFamily="34" charset="0"/>
              <a:cs typeface="Arial" panose="020B0604020202020204" pitchFamily="34" charset="0"/>
            </a:endParaRPr>
          </a:p>
          <a:p>
            <a:r>
              <a:rPr lang="en-GB" sz="1500" b="1">
                <a:latin typeface="Arial"/>
                <a:cs typeface="Arial"/>
              </a:rPr>
              <a:t>Goal – To reduce the amount of patients developing HB acquired avoidable pressure damage by 10% by end of March 2024</a:t>
            </a:r>
            <a:endParaRPr lang="en-GB" sz="1500">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88806" y="919990"/>
            <a:ext cx="5954042" cy="1426370"/>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a:cs typeface="Arial"/>
              </a:rPr>
              <a:t>Methods </a:t>
            </a:r>
            <a:endParaRPr lang="en-GB" sz="1000" b="1">
              <a:latin typeface="Arial" panose="020B0604020202020204" pitchFamily="34" charset="0"/>
              <a:cs typeface="Arial" panose="020B0604020202020204" pitchFamily="34" charset="0"/>
            </a:endParaRPr>
          </a:p>
          <a:p>
            <a:r>
              <a:rPr lang="en-GB" sz="1000">
                <a:latin typeface="Arial"/>
                <a:cs typeface="Arial"/>
              </a:rPr>
              <a:t>To be finalised                                </a:t>
            </a:r>
            <a:endParaRPr lang="en-GB" sz="1000">
              <a:latin typeface="Arial" panose="020B0604020202020204" pitchFamily="34" charset="0"/>
              <a:cs typeface="Arial" panose="020B0604020202020204" pitchFamily="34" charset="0"/>
            </a:endParaRPr>
          </a:p>
          <a:p>
            <a:pPr marL="171450" indent="-171450">
              <a:buFont typeface="Calibri"/>
              <a:buChar char="-"/>
            </a:pPr>
            <a:r>
              <a:rPr lang="en-GB" sz="1000">
                <a:latin typeface="Arial"/>
                <a:cs typeface="Arial"/>
              </a:rPr>
              <a:t>Repositioning             -   Datix reporting           -  Governance   Patient information     -  Digital </a:t>
            </a:r>
            <a:endParaRPr lang="en-GB" sz="1000">
              <a:latin typeface="Arial" panose="020B0604020202020204" pitchFamily="34" charset="0"/>
              <a:cs typeface="Arial" panose="020B0604020202020204" pitchFamily="34" charset="0"/>
            </a:endParaRPr>
          </a:p>
          <a:p>
            <a:pPr marL="171450" indent="-171450">
              <a:buFont typeface="Calibri"/>
              <a:buChar char="-"/>
            </a:pPr>
            <a:r>
              <a:rPr lang="en-GB" sz="1000">
                <a:latin typeface="Arial"/>
                <a:cs typeface="Arial"/>
              </a:rPr>
              <a:t>Platforms                   -   Education &amp; Skills      -  Equipment &amp; Resource                 - Documentation</a:t>
            </a:r>
            <a:endParaRPr lang="en-GB" sz="1000">
              <a:latin typeface="Arial" panose="020B0604020202020204" pitchFamily="34" charset="0"/>
              <a:cs typeface="Arial" panose="020B0604020202020204" pitchFamily="34" charset="0"/>
            </a:endParaRPr>
          </a:p>
          <a:p>
            <a:pPr marL="285750" indent="-285750" algn="just">
              <a:buFont typeface="Arial"/>
              <a:buChar char="•"/>
            </a:pPr>
            <a:endParaRPr lang="en-GB" sz="1000" b="1">
              <a:latin typeface="Arial"/>
              <a:cs typeface="Arial"/>
            </a:endParaRPr>
          </a:p>
          <a:p>
            <a:pPr algn="just"/>
            <a:r>
              <a:rPr lang="en-GB" sz="1000" b="1">
                <a:latin typeface="Arial"/>
                <a:cs typeface="Arial"/>
              </a:rPr>
              <a:t>Other critical success factors</a:t>
            </a:r>
            <a:endParaRPr lang="en-GB">
              <a:cs typeface="Arial" panose="020B0604020202020204"/>
            </a:endParaRPr>
          </a:p>
          <a:p>
            <a:pPr algn="just"/>
            <a:endParaRPr lang="en-GB" sz="1000" b="1">
              <a:latin typeface="Arial"/>
              <a:cs typeface="Arial"/>
            </a:endParaRPr>
          </a:p>
          <a:p>
            <a:pPr marL="285750" indent="-285750" algn="just">
              <a:buFont typeface="Arial"/>
              <a:buChar char="•"/>
            </a:pPr>
            <a:r>
              <a:rPr lang="en-GB" sz="1000">
                <a:latin typeface="Arial"/>
                <a:cs typeface="Arial"/>
              </a:rPr>
              <a:t>continue PUPSG. </a:t>
            </a:r>
          </a:p>
          <a:p>
            <a:pPr marL="285750" indent="-285750" algn="just">
              <a:buFont typeface="Arial"/>
              <a:buChar char="•"/>
            </a:pPr>
            <a:endParaRPr lang="en-GB" sz="1000" b="1">
              <a:latin typeface="Arial" panose="020B0604020202020204" pitchFamily="34" charset="0"/>
              <a:cs typeface="Arial" panose="020B0604020202020204" pitchFamily="34" charset="0"/>
            </a:endParaRPr>
          </a:p>
          <a:p>
            <a:pPr marL="171450" indent="-171450">
              <a:buFont typeface="Calibri"/>
              <a:buChar char="-"/>
            </a:pPr>
            <a:endParaRPr lang="en-GB" sz="1000">
              <a:latin typeface="Arial" panose="020B0604020202020204" pitchFamily="34" charset="0"/>
              <a:cs typeface="Arial" panose="020B0604020202020204" pitchFamily="34" charset="0"/>
            </a:endParaRPr>
          </a:p>
          <a:p>
            <a:endParaRPr lang="en-GB" sz="1000" b="1">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b="1">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000">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a:p>
            <a:endParaRPr lang="en-GB" sz="1000" b="1">
              <a:latin typeface="Arial" panose="020B0604020202020204" pitchFamily="34" charset="0"/>
              <a:cs typeface="Arial" panose="020B0604020202020204" pitchFamily="34" charset="0"/>
            </a:endParaRPr>
          </a:p>
        </p:txBody>
      </p:sp>
      <p:sp>
        <p:nvSpPr>
          <p:cNvPr id="26" name="TextBox 25"/>
          <p:cNvSpPr txBox="1"/>
          <p:nvPr/>
        </p:nvSpPr>
        <p:spPr>
          <a:xfrm>
            <a:off x="6128209" y="2728886"/>
            <a:ext cx="5966592" cy="1644695"/>
          </a:xfrm>
          <a:prstGeom prst="rect">
            <a:avLst/>
          </a:prstGeom>
          <a:noFill/>
          <a:ln>
            <a:solidFill>
              <a:schemeClr val="accent5">
                <a:lumMod val="50000"/>
              </a:schemeClr>
            </a:solidFill>
          </a:ln>
        </p:spPr>
        <p:txBody>
          <a:bodyPr wrap="square" lIns="91440" tIns="45720" rIns="91440" bIns="45720" rtlCol="0" anchor="t">
            <a:noAutofit/>
          </a:bodyPr>
          <a:lstStyle/>
          <a:p>
            <a:pPr algn="just"/>
            <a:r>
              <a:rPr lang="en-GB" sz="1000" b="1">
                <a:latin typeface="Arial"/>
                <a:cs typeface="Arial"/>
              </a:rPr>
              <a:t>Progress in the last month</a:t>
            </a:r>
          </a:p>
          <a:p>
            <a:pPr marL="171450" indent="-171450" algn="just">
              <a:buFont typeface="Arial"/>
              <a:buChar char="•"/>
            </a:pPr>
            <a:endParaRPr lang="en-GB" sz="100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GB" sz="1000">
                <a:latin typeface="Arial"/>
                <a:cs typeface="Arial"/>
              </a:rPr>
              <a:t>Agreement of main QP goal and primary/secondary drivers</a:t>
            </a:r>
            <a:endParaRPr lang="en-GB" sz="100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US" sz="1000">
                <a:latin typeface="Arial"/>
                <a:cs typeface="Arial"/>
              </a:rPr>
              <a:t>Deep Dive ward 12 – Work plan under development </a:t>
            </a:r>
            <a:endParaRPr lang="en-GB" sz="100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r>
              <a:rPr lang="en-US" sz="1000">
                <a:latin typeface="Arial"/>
                <a:cs typeface="Arial"/>
              </a:rPr>
              <a:t>Health Board Datix Reporting Audit </a:t>
            </a:r>
            <a:endParaRPr lang="en-US" sz="1000">
              <a:latin typeface="Arial" panose="020B0604020202020204" pitchFamily="34" charset="0"/>
              <a:cs typeface="Arial" panose="020B0604020202020204" pitchFamily="34" charset="0"/>
            </a:endParaRPr>
          </a:p>
          <a:p>
            <a:pPr marL="171450" indent="-171450" algn="just">
              <a:buFont typeface="Arial" panose="020B0604020202020204" pitchFamily="34" charset="0"/>
              <a:buChar char="•"/>
            </a:pPr>
            <a:endParaRPr lang="en-US" sz="1000">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TextBox 22"/>
          <p:cNvSpPr txBox="1"/>
          <p:nvPr/>
        </p:nvSpPr>
        <p:spPr>
          <a:xfrm>
            <a:off x="88438" y="2483171"/>
            <a:ext cx="5950519" cy="246221"/>
          </a:xfrm>
          <a:prstGeom prst="rect">
            <a:avLst/>
          </a:prstGeom>
          <a:noFill/>
          <a:ln>
            <a:solidFill>
              <a:schemeClr val="accent5">
                <a:lumMod val="50000"/>
              </a:schemeClr>
            </a:solidFill>
          </a:ln>
        </p:spPr>
        <p:txBody>
          <a:bodyPr wrap="square" lIns="91440" tIns="45720" rIns="91440" bIns="45720" rtlCol="0" anchor="t">
            <a:spAutoFit/>
          </a:bodyPr>
          <a:lstStyle/>
          <a:p>
            <a:r>
              <a:rPr lang="en-GB" sz="1000" b="1">
                <a:latin typeface="Arial"/>
                <a:cs typeface="Arial"/>
              </a:rPr>
              <a:t>Key Outcome Measure/s</a:t>
            </a:r>
            <a:endParaRPr lang="en-GB" sz="1000">
              <a:latin typeface="Arial"/>
              <a:cs typeface="Arial"/>
            </a:endParaRPr>
          </a:p>
        </p:txBody>
      </p:sp>
      <p:sp>
        <p:nvSpPr>
          <p:cNvPr id="7" name="TextBox 6"/>
          <p:cNvSpPr txBox="1">
            <a:spLocks noChangeAspect="1"/>
          </p:cNvSpPr>
          <p:nvPr/>
        </p:nvSpPr>
        <p:spPr>
          <a:xfrm>
            <a:off x="6118801" y="946866"/>
            <a:ext cx="5976000" cy="1719627"/>
          </a:xfrm>
          <a:prstGeom prst="rect">
            <a:avLst/>
          </a:prstGeom>
          <a:noFill/>
          <a:ln w="6350">
            <a:solidFill>
              <a:schemeClr val="tx1"/>
            </a:solidFill>
          </a:ln>
        </p:spPr>
        <p:txBody>
          <a:bodyPr wrap="square" lIns="91440" tIns="45720" rIns="91440" bIns="45720" rtlCol="0" anchor="t">
            <a:noAutofit/>
          </a:bodyPr>
          <a:lstStyle/>
          <a:p>
            <a:r>
              <a:rPr lang="en-GB" sz="1000" b="1">
                <a:latin typeface="Arial"/>
                <a:cs typeface="Arial"/>
              </a:rPr>
              <a:t>Key achievements</a:t>
            </a:r>
          </a:p>
          <a:p>
            <a:pPr marL="171450" indent="-171450">
              <a:buFont typeface="Arial" panose="020B0604020202020204" pitchFamily="34" charset="0"/>
              <a:buChar char="•"/>
            </a:pPr>
            <a:r>
              <a:rPr lang="en-US" sz="1000">
                <a:cs typeface="Arial"/>
              </a:rPr>
              <a:t>Pressure ulcer information leaflet produced and translated into Cantonese and Bengali</a:t>
            </a:r>
          </a:p>
          <a:p>
            <a:pPr marL="171450" indent="-171450">
              <a:buFont typeface="Arial" panose="020B0604020202020204" pitchFamily="34" charset="0"/>
              <a:buChar char="•"/>
            </a:pPr>
            <a:r>
              <a:rPr lang="en-US" sz="1000">
                <a:cs typeface="Arial"/>
              </a:rPr>
              <a:t>Mapping exercise Maternity Service to review risk assessments</a:t>
            </a:r>
          </a:p>
          <a:p>
            <a:pPr marL="171450" indent="-171450">
              <a:buFont typeface="Arial" panose="020B0604020202020204" pitchFamily="34" charset="0"/>
              <a:buChar char="•"/>
            </a:pPr>
            <a:r>
              <a:rPr lang="en-US" sz="1000">
                <a:cs typeface="Arial"/>
              </a:rPr>
              <a:t>Electronic training register</a:t>
            </a:r>
          </a:p>
          <a:p>
            <a:pPr marL="171450" indent="-171450">
              <a:buFont typeface="Arial" panose="020B0604020202020204" pitchFamily="34" charset="0"/>
              <a:buChar char="•"/>
            </a:pPr>
            <a:r>
              <a:rPr lang="en-US" sz="1000">
                <a:cs typeface="Arial"/>
              </a:rPr>
              <a:t>Developed Tissue Viability Share point page, training pages including tone assessment</a:t>
            </a:r>
          </a:p>
          <a:p>
            <a:pPr marL="171450" indent="-171450">
              <a:buFont typeface="Arial" panose="020B0604020202020204" pitchFamily="34" charset="0"/>
              <a:buChar char="•"/>
            </a:pPr>
            <a:r>
              <a:rPr lang="en-US" sz="1000">
                <a:cs typeface="Arial"/>
              </a:rPr>
              <a:t>Quality Assurance Health board audit – learning shared via PUPSG</a:t>
            </a:r>
          </a:p>
          <a:p>
            <a:pPr marL="171450" indent="-171450">
              <a:buFont typeface="Arial" panose="020B0604020202020204" pitchFamily="34" charset="0"/>
              <a:buChar char="•"/>
            </a:pPr>
            <a:r>
              <a:rPr lang="en-US" sz="1000">
                <a:cs typeface="Arial"/>
              </a:rPr>
              <a:t>Reporting and investigating guidelines sent to WG for sign off (All Wales Document) </a:t>
            </a:r>
          </a:p>
          <a:p>
            <a:pPr marL="171450" indent="-171450">
              <a:buFont typeface="Arial" panose="020B0604020202020204" pitchFamily="34" charset="0"/>
              <a:buChar char="•"/>
            </a:pPr>
            <a:r>
              <a:rPr lang="en-US" sz="1000">
                <a:cs typeface="Arial"/>
              </a:rPr>
              <a:t>Pressure Ulcer training now delivered on overseas nurse induction. </a:t>
            </a:r>
          </a:p>
          <a:p>
            <a:pPr marL="171450" indent="-171450">
              <a:buFont typeface="Arial" panose="020B0604020202020204" pitchFamily="34" charset="0"/>
              <a:buChar char="•"/>
            </a:pPr>
            <a:r>
              <a:rPr lang="en-US" sz="1000">
                <a:cs typeface="Arial"/>
              </a:rPr>
              <a:t>Scrutiny terms of reference renewed and agreed via PUPSG. </a:t>
            </a:r>
          </a:p>
          <a:p>
            <a:endParaRPr lang="en-US" sz="1000">
              <a:cs typeface="Arial"/>
            </a:endParaRPr>
          </a:p>
          <a:p>
            <a:pPr marL="171450" indent="-171450">
              <a:buFont typeface="Arial" panose="020B0604020202020204" pitchFamily="34" charset="0"/>
              <a:buChar char="•"/>
            </a:pPr>
            <a:endParaRPr lang="en-US" sz="1000">
              <a:cs typeface="Arial"/>
            </a:endParaRPr>
          </a:p>
          <a:p>
            <a:pPr marL="171450" indent="-171450">
              <a:buFont typeface="Arial" panose="020B0604020202020204" pitchFamily="34" charset="0"/>
              <a:buChar char="•"/>
            </a:pPr>
            <a:endParaRPr lang="en-US" sz="1000">
              <a:cs typeface="Arial"/>
            </a:endParaRPr>
          </a:p>
          <a:p>
            <a:pPr marL="171450" indent="-171450">
              <a:buFont typeface="Arial" panose="020B0604020202020204" pitchFamily="34" charset="0"/>
              <a:buChar char="•"/>
            </a:pPr>
            <a:endParaRPr lang="en-US" sz="1000">
              <a:cs typeface="Arial"/>
            </a:endParaRPr>
          </a:p>
          <a:p>
            <a:pPr marL="171450" indent="-171450">
              <a:buFont typeface="Arial" panose="020B0604020202020204" pitchFamily="34" charset="0"/>
              <a:buChar char="•"/>
            </a:pPr>
            <a:endParaRPr lang="en-US" sz="1000">
              <a:cs typeface="Arial"/>
            </a:endParaRPr>
          </a:p>
          <a:p>
            <a:pPr marL="171450" indent="-171450">
              <a:buFont typeface="Arial" panose="020B0604020202020204" pitchFamily="34" charset="0"/>
              <a:buChar char="•"/>
            </a:pPr>
            <a:endParaRPr lang="en-US" sz="1000">
              <a:cs typeface="Arial"/>
            </a:endParaRPr>
          </a:p>
          <a:p>
            <a:pPr marL="171450" indent="-171450">
              <a:buFont typeface="Arial" panose="020B0604020202020204" pitchFamily="34" charset="0"/>
              <a:buChar char="•"/>
            </a:pPr>
            <a:endParaRPr lang="en-US" sz="1000">
              <a:cs typeface="Arial"/>
            </a:endParaRPr>
          </a:p>
          <a:p>
            <a:pPr marL="171450" indent="-171450">
              <a:buFont typeface="Arial" panose="020B0604020202020204" pitchFamily="34" charset="0"/>
              <a:buChar char="•"/>
            </a:pPr>
            <a:endParaRPr lang="en-US" sz="1000">
              <a:cs typeface="Arial"/>
            </a:endParaRPr>
          </a:p>
          <a:p>
            <a:pPr marL="171450" indent="-171450">
              <a:buFont typeface="Arial" panose="020B0604020202020204" pitchFamily="34" charset="0"/>
              <a:buChar char="•"/>
            </a:pPr>
            <a:r>
              <a:rPr lang="en-US" sz="1000">
                <a:cs typeface="Arial"/>
              </a:rPr>
              <a:t>WNCR skin tone bias being addressed</a:t>
            </a:r>
          </a:p>
          <a:p>
            <a:pPr marL="171450" indent="-171450">
              <a:buFont typeface="Arial" panose="020B0604020202020204" pitchFamily="34" charset="0"/>
              <a:buChar char="•"/>
            </a:pPr>
            <a:r>
              <a:rPr lang="en-US" sz="1000">
                <a:cs typeface="Arial"/>
              </a:rPr>
              <a:t>Repositioning Chart changes</a:t>
            </a:r>
          </a:p>
          <a:p>
            <a:pPr marL="171450" indent="-171450">
              <a:buFont typeface="Arial" panose="020B0604020202020204" pitchFamily="34" charset="0"/>
              <a:buChar char="•"/>
            </a:pPr>
            <a:r>
              <a:rPr lang="en-US" sz="1000">
                <a:cs typeface="Arial"/>
              </a:rPr>
              <a:t>Reporting structure amended out for comments</a:t>
            </a:r>
          </a:p>
          <a:p>
            <a:pPr marL="171450" indent="-171450">
              <a:buFont typeface="Arial" panose="020B0604020202020204" pitchFamily="34" charset="0"/>
              <a:buChar char="•"/>
            </a:pPr>
            <a:r>
              <a:rPr lang="en-US" sz="1000">
                <a:cs typeface="Arial"/>
              </a:rPr>
              <a:t>Medical Photography – Taken to QS</a:t>
            </a:r>
          </a:p>
        </p:txBody>
      </p:sp>
      <p:sp>
        <p:nvSpPr>
          <p:cNvPr id="9" name="Footer Placeholder 8"/>
          <p:cNvSpPr>
            <a:spLocks noGrp="1"/>
          </p:cNvSpPr>
          <p:nvPr>
            <p:ph type="ftr" sz="quarter" idx="4294967295"/>
          </p:nvPr>
        </p:nvSpPr>
        <p:spPr>
          <a:xfrm>
            <a:off x="0" y="6644640"/>
            <a:ext cx="12192000" cy="213360"/>
          </a:xfrm>
          <a:ln>
            <a:solidFill>
              <a:schemeClr val="bg1"/>
            </a:solidFill>
          </a:ln>
        </p:spPr>
        <p:style>
          <a:lnRef idx="2">
            <a:schemeClr val="accent3"/>
          </a:lnRef>
          <a:fillRef idx="1">
            <a:schemeClr val="lt1"/>
          </a:fillRef>
          <a:effectRef idx="0">
            <a:schemeClr val="accent3"/>
          </a:effectRef>
          <a:fontRef idx="minor">
            <a:schemeClr val="dk1"/>
          </a:fontRef>
        </p:style>
        <p:txBody>
          <a:bodyPr lIns="91440" tIns="45720" rIns="91440" bIns="45720" anchor="t"/>
          <a:lstStyle/>
          <a:p>
            <a:pPr algn="l"/>
            <a:r>
              <a:rPr lang="en-GB" sz="1000" b="1">
                <a:solidFill>
                  <a:schemeClr val="bg1">
                    <a:lumMod val="50000"/>
                  </a:schemeClr>
                </a:solidFill>
              </a:rPr>
              <a:t>Evidence - </a:t>
            </a:r>
            <a:endParaRPr lang="en-GB" sz="1000">
              <a:solidFill>
                <a:schemeClr val="bg1">
                  <a:lumMod val="50000"/>
                </a:schemeClr>
              </a:solidFill>
              <a:cs typeface="Arial"/>
            </a:endParaRPr>
          </a:p>
        </p:txBody>
      </p:sp>
      <p:graphicFrame>
        <p:nvGraphicFramePr>
          <p:cNvPr id="11" name="Table 10"/>
          <p:cNvGraphicFramePr>
            <a:graphicFrameLocks noGrp="1"/>
          </p:cNvGraphicFramePr>
          <p:nvPr>
            <p:extLst>
              <p:ext uri="{D42A27DB-BD31-4B8C-83A1-F6EECF244321}">
                <p14:modId xmlns:p14="http://schemas.microsoft.com/office/powerpoint/2010/main" val="2802994958"/>
              </p:ext>
            </p:extLst>
          </p:nvPr>
        </p:nvGraphicFramePr>
        <p:xfrm>
          <a:off x="82378" y="4736756"/>
          <a:ext cx="6030426" cy="1985142"/>
        </p:xfrm>
        <a:graphic>
          <a:graphicData uri="http://schemas.openxmlformats.org/drawingml/2006/table">
            <a:tbl>
              <a:tblPr firstRow="1" bandRow="1">
                <a:tableStyleId>{5C22544A-7EE6-4342-B048-85BDC9FD1C3A}</a:tableStyleId>
              </a:tblPr>
              <a:tblGrid>
                <a:gridCol w="3480390">
                  <a:extLst>
                    <a:ext uri="{9D8B030D-6E8A-4147-A177-3AD203B41FA5}">
                      <a16:colId xmlns:a16="http://schemas.microsoft.com/office/drawing/2014/main" val="3756780484"/>
                    </a:ext>
                  </a:extLst>
                </a:gridCol>
                <a:gridCol w="1275018">
                  <a:extLst>
                    <a:ext uri="{9D8B030D-6E8A-4147-A177-3AD203B41FA5}">
                      <a16:colId xmlns:a16="http://schemas.microsoft.com/office/drawing/2014/main" val="340496374"/>
                    </a:ext>
                  </a:extLst>
                </a:gridCol>
                <a:gridCol w="1275018">
                  <a:extLst>
                    <a:ext uri="{9D8B030D-6E8A-4147-A177-3AD203B41FA5}">
                      <a16:colId xmlns:a16="http://schemas.microsoft.com/office/drawing/2014/main" val="582136262"/>
                    </a:ext>
                  </a:extLst>
                </a:gridCol>
              </a:tblGrid>
              <a:tr h="278027">
                <a:tc>
                  <a:txBody>
                    <a:bodyPr/>
                    <a:lstStyle/>
                    <a:p>
                      <a:r>
                        <a:rPr lang="en-GB" sz="1000">
                          <a:solidFill>
                            <a:schemeClr val="tx1"/>
                          </a:solidFill>
                          <a:latin typeface="Arial"/>
                          <a:cs typeface="Arial"/>
                        </a:rPr>
                        <a:t>Risks</a:t>
                      </a:r>
                      <a:r>
                        <a:rPr lang="en-GB" sz="1000" baseline="0">
                          <a:solidFill>
                            <a:schemeClr val="tx1"/>
                          </a:solidFill>
                          <a:latin typeface="Arial"/>
                          <a:cs typeface="Arial"/>
                        </a:rPr>
                        <a:t> to delivery</a:t>
                      </a:r>
                      <a:endParaRPr lang="en-GB" sz="1000">
                        <a:solidFill>
                          <a:schemeClr val="tx1"/>
                        </a:solidFill>
                        <a:latin typeface="Arial"/>
                        <a:cs typeface="Arial"/>
                      </a:endParaRPr>
                    </a:p>
                  </a:txBody>
                  <a:tcPr/>
                </a:tc>
                <a:tc>
                  <a:txBody>
                    <a:bodyPr/>
                    <a:lstStyle/>
                    <a:p>
                      <a:r>
                        <a:rPr lang="en-GB" sz="1000">
                          <a:latin typeface="Arial"/>
                          <a:cs typeface="Arial"/>
                        </a:rPr>
                        <a:t>Owner</a:t>
                      </a:r>
                    </a:p>
                  </a:txBody>
                  <a:tcPr/>
                </a:tc>
                <a:tc>
                  <a:txBody>
                    <a:bodyPr/>
                    <a:lstStyle/>
                    <a:p>
                      <a:r>
                        <a:rPr lang="en-GB" sz="1000">
                          <a:latin typeface="Arial"/>
                          <a:cs typeface="Arial"/>
                        </a:rPr>
                        <a:t>Next Steps</a:t>
                      </a:r>
                    </a:p>
                  </a:txBody>
                  <a:tcPr/>
                </a:tc>
                <a:extLst>
                  <a:ext uri="{0D108BD9-81ED-4DB2-BD59-A6C34878D82A}">
                    <a16:rowId xmlns:a16="http://schemas.microsoft.com/office/drawing/2014/main" val="2403941587"/>
                  </a:ext>
                </a:extLst>
              </a:tr>
              <a:tr h="329947">
                <a:tc>
                  <a:txBody>
                    <a:bodyPr/>
                    <a:lstStyle/>
                    <a:p>
                      <a:r>
                        <a:rPr lang="en-GB" sz="1000">
                          <a:solidFill>
                            <a:schemeClr val="tx1"/>
                          </a:solidFill>
                          <a:latin typeface="Arial"/>
                          <a:cs typeface="Arial"/>
                        </a:rPr>
                        <a:t>No Tissue Viability Nurse Morriston - RR 20 </a:t>
                      </a:r>
                    </a:p>
                  </a:txBody>
                  <a:tcPr/>
                </a:tc>
                <a:tc>
                  <a:txBody>
                    <a:bodyPr/>
                    <a:lstStyle/>
                    <a:p>
                      <a:r>
                        <a:rPr lang="en-GB" sz="1000">
                          <a:latin typeface="Arial"/>
                          <a:cs typeface="Arial"/>
                        </a:rPr>
                        <a:t>Ceri Matthews </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a:latin typeface="Arial"/>
                          <a:cs typeface="Arial"/>
                        </a:rPr>
                        <a:t>Ongoing report </a:t>
                      </a:r>
                    </a:p>
                  </a:txBody>
                  <a:tcPr/>
                </a:tc>
                <a:extLst>
                  <a:ext uri="{0D108BD9-81ED-4DB2-BD59-A6C34878D82A}">
                    <a16:rowId xmlns:a16="http://schemas.microsoft.com/office/drawing/2014/main" val="2085390978"/>
                  </a:ext>
                </a:extLst>
              </a:tr>
              <a:tr h="459056">
                <a:tc>
                  <a:txBody>
                    <a:bodyPr/>
                    <a:lstStyle/>
                    <a:p>
                      <a:pPr marL="0" marR="0" lvl="0" indent="0" algn="l" rtl="0" eaLnBrk="1" fontAlgn="auto" latinLnBrk="0" hangingPunct="1">
                        <a:lnSpc>
                          <a:spcPct val="100000"/>
                        </a:lnSpc>
                        <a:spcBef>
                          <a:spcPts val="0"/>
                        </a:spcBef>
                        <a:spcAft>
                          <a:spcPts val="0"/>
                        </a:spcAft>
                        <a:buClrTx/>
                        <a:buSzTx/>
                        <a:buFontTx/>
                        <a:buNone/>
                      </a:pPr>
                      <a:r>
                        <a:rPr lang="en-GB" sz="1000">
                          <a:solidFill>
                            <a:schemeClr val="tx1"/>
                          </a:solidFill>
                          <a:latin typeface="Arial"/>
                          <a:cs typeface="Arial"/>
                        </a:rPr>
                        <a:t>No Dashboards, delayed data reports. </a:t>
                      </a:r>
                    </a:p>
                  </a:txBody>
                  <a:tcPr/>
                </a:tc>
                <a:tc>
                  <a:txBody>
                    <a:bodyPr/>
                    <a:lstStyle/>
                    <a:p>
                      <a:r>
                        <a:rPr lang="en-GB" sz="1000">
                          <a:latin typeface="Arial"/>
                          <a:cs typeface="Arial"/>
                        </a:rPr>
                        <a:t>Digital </a:t>
                      </a:r>
                    </a:p>
                  </a:txBody>
                  <a:tcPr/>
                </a:tc>
                <a:tc>
                  <a:txBody>
                    <a:bodyPr/>
                    <a:lstStyle/>
                    <a:p>
                      <a:r>
                        <a:rPr lang="en-GB" sz="1000" baseline="0">
                          <a:latin typeface="Arial"/>
                          <a:cs typeface="Arial"/>
                        </a:rPr>
                        <a:t>Discussions ongoing </a:t>
                      </a:r>
                    </a:p>
                  </a:txBody>
                  <a:tcPr/>
                </a:tc>
                <a:extLst>
                  <a:ext uri="{0D108BD9-81ED-4DB2-BD59-A6C34878D82A}">
                    <a16:rowId xmlns:a16="http://schemas.microsoft.com/office/drawing/2014/main" val="196673293"/>
                  </a:ext>
                </a:extLst>
              </a:tr>
              <a:tr h="459056">
                <a:tc>
                  <a:txBody>
                    <a:bodyPr/>
                    <a:lstStyle/>
                    <a:p>
                      <a:pPr marL="0" marR="0" lvl="0" indent="0" algn="l" rtl="0" eaLnBrk="1" fontAlgn="auto" latinLnBrk="0" hangingPunct="1">
                        <a:lnSpc>
                          <a:spcPct val="100000"/>
                        </a:lnSpc>
                        <a:spcBef>
                          <a:spcPts val="0"/>
                        </a:spcBef>
                        <a:spcAft>
                          <a:spcPts val="0"/>
                        </a:spcAft>
                        <a:buClrTx/>
                        <a:buSzTx/>
                        <a:buFontTx/>
                        <a:buNone/>
                      </a:pPr>
                      <a:r>
                        <a:rPr lang="en-GB" sz="1000">
                          <a:solidFill>
                            <a:schemeClr val="tx1"/>
                          </a:solidFill>
                          <a:latin typeface="Arial"/>
                          <a:cs typeface="Arial"/>
                        </a:rPr>
                        <a:t>Governance –Delayed investigation and scrutinising </a:t>
                      </a:r>
                    </a:p>
                  </a:txBody>
                  <a:tcPr/>
                </a:tc>
                <a:tc>
                  <a:txBody>
                    <a:bodyPr/>
                    <a:lstStyle/>
                    <a:p>
                      <a:r>
                        <a:rPr lang="en-GB" sz="1000">
                          <a:latin typeface="Arial"/>
                          <a:cs typeface="Arial"/>
                        </a:rPr>
                        <a:t>SG </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a:cs typeface="Arial"/>
                        </a:rPr>
                        <a:t>Reported Quarterly</a:t>
                      </a:r>
                      <a:endParaRPr lang="en-GB" sz="10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449422346"/>
                  </a:ext>
                </a:extLst>
              </a:tr>
              <a:tr h="459056">
                <a:tc>
                  <a:txBody>
                    <a:bodyPr/>
                    <a:lstStyle/>
                    <a:p>
                      <a:pPr marL="0" lvl="0" indent="0" algn="l">
                        <a:lnSpc>
                          <a:spcPct val="100000"/>
                        </a:lnSpc>
                        <a:spcBef>
                          <a:spcPts val="0"/>
                        </a:spcBef>
                        <a:spcAft>
                          <a:spcPts val="0"/>
                        </a:spcAft>
                        <a:buNone/>
                      </a:pPr>
                      <a:r>
                        <a:rPr lang="en-GB" sz="1000">
                          <a:solidFill>
                            <a:schemeClr val="tx1"/>
                          </a:solidFill>
                          <a:latin typeface="Arial"/>
                          <a:cs typeface="Arial"/>
                        </a:rPr>
                        <a:t>No Medical Photography In Neath, MHLD &amp; Out of hours</a:t>
                      </a:r>
                    </a:p>
                  </a:txBody>
                  <a:tcPr/>
                </a:tc>
                <a:tc>
                  <a:txBody>
                    <a:bodyPr/>
                    <a:lstStyle/>
                    <a:p>
                      <a:pPr lvl="0">
                        <a:buNone/>
                      </a:pPr>
                      <a:r>
                        <a:rPr lang="en-GB" sz="1000">
                          <a:latin typeface="Arial"/>
                          <a:cs typeface="Arial"/>
                        </a:rPr>
                        <a:t>PUPSG </a:t>
                      </a:r>
                    </a:p>
                  </a:txBody>
                  <a:tcPr/>
                </a:tc>
                <a:tc>
                  <a:txBody>
                    <a:bodyPr/>
                    <a:lstStyle/>
                    <a:p>
                      <a:pPr lvl="0">
                        <a:buNone/>
                      </a:pPr>
                      <a:r>
                        <a:rPr lang="en-GB" sz="1000">
                          <a:latin typeface="Arial"/>
                          <a:cs typeface="Arial"/>
                        </a:rPr>
                        <a:t>Escalated</a:t>
                      </a:r>
                    </a:p>
                  </a:txBody>
                  <a:tcPr/>
                </a:tc>
                <a:extLst>
                  <a:ext uri="{0D108BD9-81ED-4DB2-BD59-A6C34878D82A}">
                    <a16:rowId xmlns:a16="http://schemas.microsoft.com/office/drawing/2014/main" val="1935897118"/>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392818694"/>
              </p:ext>
            </p:extLst>
          </p:nvPr>
        </p:nvGraphicFramePr>
        <p:xfrm>
          <a:off x="6147486" y="4448432"/>
          <a:ext cx="5940809" cy="2310013"/>
        </p:xfrm>
        <a:graphic>
          <a:graphicData uri="http://schemas.openxmlformats.org/drawingml/2006/table">
            <a:tbl>
              <a:tblPr firstRow="1" bandRow="1">
                <a:tableStyleId>{5C22544A-7EE6-4342-B048-85BDC9FD1C3A}</a:tableStyleId>
              </a:tblPr>
              <a:tblGrid>
                <a:gridCol w="3454261">
                  <a:extLst>
                    <a:ext uri="{9D8B030D-6E8A-4147-A177-3AD203B41FA5}">
                      <a16:colId xmlns:a16="http://schemas.microsoft.com/office/drawing/2014/main" val="2232684934"/>
                    </a:ext>
                  </a:extLst>
                </a:gridCol>
                <a:gridCol w="1703071">
                  <a:extLst>
                    <a:ext uri="{9D8B030D-6E8A-4147-A177-3AD203B41FA5}">
                      <a16:colId xmlns:a16="http://schemas.microsoft.com/office/drawing/2014/main" val="1392341808"/>
                    </a:ext>
                  </a:extLst>
                </a:gridCol>
                <a:gridCol w="783477">
                  <a:extLst>
                    <a:ext uri="{9D8B030D-6E8A-4147-A177-3AD203B41FA5}">
                      <a16:colId xmlns:a16="http://schemas.microsoft.com/office/drawing/2014/main" val="3224507551"/>
                    </a:ext>
                  </a:extLst>
                </a:gridCol>
              </a:tblGrid>
              <a:tr h="478905">
                <a:tc>
                  <a:txBody>
                    <a:bodyPr/>
                    <a:lstStyle/>
                    <a:p>
                      <a:r>
                        <a:rPr lang="en-GB" sz="1000">
                          <a:latin typeface="Arial"/>
                          <a:cs typeface="Arial"/>
                        </a:rPr>
                        <a:t>Actions for the next month</a:t>
                      </a:r>
                    </a:p>
                  </a:txBody>
                  <a:tcPr/>
                </a:tc>
                <a:tc>
                  <a:txBody>
                    <a:bodyPr/>
                    <a:lstStyle/>
                    <a:p>
                      <a:r>
                        <a:rPr lang="en-GB" sz="1000">
                          <a:latin typeface="Arial"/>
                          <a:cs typeface="Arial"/>
                        </a:rPr>
                        <a:t>Responsible</a:t>
                      </a:r>
                      <a:r>
                        <a:rPr lang="en-GB" sz="1000" baseline="0">
                          <a:latin typeface="Arial"/>
                          <a:cs typeface="Arial"/>
                        </a:rPr>
                        <a:t> Owner</a:t>
                      </a:r>
                      <a:endParaRPr lang="en-GB" sz="1000">
                        <a:latin typeface="Arial"/>
                        <a:cs typeface="Arial"/>
                      </a:endParaRPr>
                    </a:p>
                  </a:txBody>
                  <a:tcPr/>
                </a:tc>
                <a:tc>
                  <a:txBody>
                    <a:bodyPr/>
                    <a:lstStyle/>
                    <a:p>
                      <a:r>
                        <a:rPr lang="en-GB" sz="1000">
                          <a:latin typeface="Arial"/>
                          <a:cs typeface="Arial"/>
                        </a:rPr>
                        <a:t>Due Date</a:t>
                      </a:r>
                    </a:p>
                  </a:txBody>
                  <a:tcPr/>
                </a:tc>
                <a:extLst>
                  <a:ext uri="{0D108BD9-81ED-4DB2-BD59-A6C34878D82A}">
                    <a16:rowId xmlns:a16="http://schemas.microsoft.com/office/drawing/2014/main" val="3210150886"/>
                  </a:ext>
                </a:extLst>
              </a:tr>
              <a:tr h="478905">
                <a:tc>
                  <a:txBody>
                    <a:bodyPr/>
                    <a:lstStyle/>
                    <a:p>
                      <a:pPr lvl="0">
                        <a:buNone/>
                      </a:pPr>
                      <a:endParaRPr lang="en-GB" sz="1000">
                        <a:latin typeface="Arial"/>
                        <a:cs typeface="Arial"/>
                      </a:endParaRPr>
                    </a:p>
                  </a:txBody>
                  <a:tcPr/>
                </a:tc>
                <a:tc>
                  <a:txBody>
                    <a:bodyPr/>
                    <a:lstStyle/>
                    <a:p>
                      <a:pPr lvl="0">
                        <a:buNone/>
                      </a:pPr>
                      <a:endParaRPr lang="en-GB" sz="1000" baseline="0">
                        <a:latin typeface="Arial"/>
                        <a:cs typeface="Arial"/>
                      </a:endParaRPr>
                    </a:p>
                  </a:txBody>
                  <a:tcPr/>
                </a:tc>
                <a:tc>
                  <a:txBody>
                    <a:bodyPr/>
                    <a:lstStyle/>
                    <a:p>
                      <a:pPr lvl="0">
                        <a:buNone/>
                      </a:pPr>
                      <a:endParaRPr lang="en-GB" sz="1000">
                        <a:latin typeface="Arial"/>
                        <a:cs typeface="Arial"/>
                      </a:endParaRPr>
                    </a:p>
                  </a:txBody>
                  <a:tcPr/>
                </a:tc>
                <a:extLst>
                  <a:ext uri="{0D108BD9-81ED-4DB2-BD59-A6C34878D82A}">
                    <a16:rowId xmlns:a16="http://schemas.microsoft.com/office/drawing/2014/main" val="561270116"/>
                  </a:ext>
                </a:extLst>
              </a:tr>
              <a:tr h="450735">
                <a:tc>
                  <a:txBody>
                    <a:bodyPr/>
                    <a:lstStyle/>
                    <a:p>
                      <a:pPr marL="0" lvl="0" indent="0" algn="l">
                        <a:lnSpc>
                          <a:spcPct val="100000"/>
                        </a:lnSpc>
                        <a:spcBef>
                          <a:spcPts val="0"/>
                        </a:spcBef>
                        <a:spcAft>
                          <a:spcPts val="0"/>
                        </a:spcAft>
                        <a:buNone/>
                      </a:pPr>
                      <a:r>
                        <a:rPr lang="en-GB" sz="1000" b="0" i="0" u="none" strike="noStrike" noProof="0">
                          <a:solidFill>
                            <a:srgbClr val="000000"/>
                          </a:solidFill>
                          <a:latin typeface="Arial"/>
                        </a:rPr>
                        <a:t>PUPSG mapping All Services Groups</a:t>
                      </a:r>
                      <a:endParaRPr lang="en-US"/>
                    </a:p>
                  </a:txBody>
                  <a:tcPr/>
                </a:tc>
                <a:tc>
                  <a:txBody>
                    <a:bodyPr/>
                    <a:lstStyle/>
                    <a:p>
                      <a:pPr lvl="0">
                        <a:buNone/>
                      </a:pPr>
                      <a:r>
                        <a:rPr lang="en-GB" sz="1000" baseline="0">
                          <a:latin typeface="Arial"/>
                          <a:cs typeface="Arial"/>
                        </a:rPr>
                        <a:t>PUPSG</a:t>
                      </a:r>
                      <a:endParaRPr lang="en-US"/>
                    </a:p>
                  </a:txBody>
                  <a:tcPr/>
                </a:tc>
                <a:tc>
                  <a:txBody>
                    <a:bodyPr/>
                    <a:lstStyle/>
                    <a:p>
                      <a:pPr marL="0" lvl="0" indent="0" algn="l">
                        <a:lnSpc>
                          <a:spcPct val="100000"/>
                        </a:lnSpc>
                        <a:spcBef>
                          <a:spcPts val="0"/>
                        </a:spcBef>
                        <a:spcAft>
                          <a:spcPts val="0"/>
                        </a:spcAft>
                        <a:buNone/>
                      </a:pPr>
                      <a:r>
                        <a:rPr lang="en-GB" sz="1000">
                          <a:latin typeface="Arial"/>
                          <a:cs typeface="Arial"/>
                        </a:rPr>
                        <a:t>Feb 24</a:t>
                      </a:r>
                      <a:endParaRPr lang="en-US"/>
                    </a:p>
                  </a:txBody>
                  <a:tcPr/>
                </a:tc>
                <a:extLst>
                  <a:ext uri="{0D108BD9-81ED-4DB2-BD59-A6C34878D82A}">
                    <a16:rowId xmlns:a16="http://schemas.microsoft.com/office/drawing/2014/main" val="3535384573"/>
                  </a:ext>
                </a:extLst>
              </a:tr>
              <a:tr h="450734">
                <a:tc>
                  <a:txBody>
                    <a:bodyPr/>
                    <a:lstStyle/>
                    <a:p>
                      <a:pPr marL="0" lvl="0" indent="0" algn="l">
                        <a:lnSpc>
                          <a:spcPct val="100000"/>
                        </a:lnSpc>
                        <a:spcBef>
                          <a:spcPts val="0"/>
                        </a:spcBef>
                        <a:spcAft>
                          <a:spcPts val="0"/>
                        </a:spcAft>
                        <a:buNone/>
                      </a:pPr>
                      <a:r>
                        <a:rPr lang="en-GB" sz="1000" b="0" i="0" u="none" strike="noStrike" noProof="0">
                          <a:solidFill>
                            <a:srgbClr val="000000"/>
                          </a:solidFill>
                          <a:latin typeface="Arial"/>
                        </a:rPr>
                        <a:t>Agree Report Structure With SG </a:t>
                      </a:r>
                    </a:p>
                  </a:txBody>
                  <a:tcPr/>
                </a:tc>
                <a:tc>
                  <a:txBody>
                    <a:bodyPr/>
                    <a:lstStyle/>
                    <a:p>
                      <a:pPr lvl="0">
                        <a:buNone/>
                      </a:pPr>
                      <a:r>
                        <a:rPr lang="en-GB" sz="1000" baseline="0">
                          <a:latin typeface="Arial"/>
                          <a:cs typeface="Arial"/>
                        </a:rPr>
                        <a:t>PUPSG</a:t>
                      </a:r>
                    </a:p>
                  </a:txBody>
                  <a:tcPr/>
                </a:tc>
                <a:tc>
                  <a:txBody>
                    <a:bodyPr/>
                    <a:lstStyle/>
                    <a:p>
                      <a:pPr marL="0" lvl="0" indent="0" algn="l">
                        <a:lnSpc>
                          <a:spcPct val="100000"/>
                        </a:lnSpc>
                        <a:spcBef>
                          <a:spcPts val="0"/>
                        </a:spcBef>
                        <a:spcAft>
                          <a:spcPts val="0"/>
                        </a:spcAft>
                        <a:buNone/>
                      </a:pPr>
                      <a:r>
                        <a:rPr lang="en-GB" sz="1000">
                          <a:latin typeface="Arial"/>
                          <a:cs typeface="Arial"/>
                        </a:rPr>
                        <a:t>Feb 24</a:t>
                      </a:r>
                    </a:p>
                  </a:txBody>
                  <a:tcPr/>
                </a:tc>
                <a:extLst>
                  <a:ext uri="{0D108BD9-81ED-4DB2-BD59-A6C34878D82A}">
                    <a16:rowId xmlns:a16="http://schemas.microsoft.com/office/drawing/2014/main" val="3643223907"/>
                  </a:ext>
                </a:extLst>
              </a:tr>
              <a:tr h="450734">
                <a:tc>
                  <a:txBody>
                    <a:bodyPr/>
                    <a:lstStyle/>
                    <a:p>
                      <a:pPr marL="0" lvl="0" indent="0" algn="l">
                        <a:lnSpc>
                          <a:spcPct val="100000"/>
                        </a:lnSpc>
                        <a:spcBef>
                          <a:spcPts val="0"/>
                        </a:spcBef>
                        <a:spcAft>
                          <a:spcPts val="0"/>
                        </a:spcAft>
                        <a:buNone/>
                      </a:pPr>
                      <a:r>
                        <a:rPr lang="en-GB" sz="1000" b="0" i="0" u="none" strike="noStrike" noProof="0">
                          <a:solidFill>
                            <a:srgbClr val="000000"/>
                          </a:solidFill>
                          <a:latin typeface="Arial"/>
                        </a:rPr>
                        <a:t>QI planning meeting with SG</a:t>
                      </a:r>
                    </a:p>
                  </a:txBody>
                  <a:tcPr/>
                </a:tc>
                <a:tc>
                  <a:txBody>
                    <a:bodyPr/>
                    <a:lstStyle/>
                    <a:p>
                      <a:pPr lvl="0">
                        <a:buNone/>
                      </a:pPr>
                      <a:r>
                        <a:rPr lang="en-GB" sz="1000" baseline="0">
                          <a:latin typeface="Arial"/>
                          <a:cs typeface="Arial"/>
                        </a:rPr>
                        <a:t>PUPSG </a:t>
                      </a:r>
                    </a:p>
                  </a:txBody>
                  <a:tcPr/>
                </a:tc>
                <a:tc>
                  <a:txBody>
                    <a:bodyPr/>
                    <a:lstStyle/>
                    <a:p>
                      <a:pPr marL="0" lvl="0" indent="0" algn="l">
                        <a:lnSpc>
                          <a:spcPct val="100000"/>
                        </a:lnSpc>
                        <a:spcBef>
                          <a:spcPts val="0"/>
                        </a:spcBef>
                        <a:spcAft>
                          <a:spcPts val="0"/>
                        </a:spcAft>
                        <a:buNone/>
                      </a:pPr>
                      <a:r>
                        <a:rPr lang="en-GB" sz="1000">
                          <a:latin typeface="Arial"/>
                          <a:cs typeface="Arial"/>
                        </a:rPr>
                        <a:t>Feb 24</a:t>
                      </a:r>
                    </a:p>
                  </a:txBody>
                  <a:tcPr/>
                </a:tc>
                <a:extLst>
                  <a:ext uri="{0D108BD9-81ED-4DB2-BD59-A6C34878D82A}">
                    <a16:rowId xmlns:a16="http://schemas.microsoft.com/office/drawing/2014/main" val="3153337741"/>
                  </a:ext>
                </a:extLst>
              </a:tr>
            </a:tbl>
          </a:graphicData>
        </a:graphic>
      </p:graphicFrame>
      <p:sp>
        <p:nvSpPr>
          <p:cNvPr id="21" name="TextBox 20"/>
          <p:cNvSpPr txBox="1"/>
          <p:nvPr/>
        </p:nvSpPr>
        <p:spPr>
          <a:xfrm>
            <a:off x="71683" y="663122"/>
            <a:ext cx="10220398" cy="252000"/>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a:cs typeface="Arial"/>
              </a:rPr>
              <a:t>Project Team: SRO Sharron Price, Subject Expert Rachel Govier-Williams, Eleri D'Arcy (QP Lead)</a:t>
            </a:r>
            <a:endParaRPr lang="en-GB" sz="1000">
              <a:solidFill>
                <a:srgbClr val="FF0000"/>
              </a:solidFill>
              <a:latin typeface="Arial"/>
              <a:cs typeface="Arial"/>
            </a:endParaRPr>
          </a:p>
        </p:txBody>
      </p:sp>
      <p:sp>
        <p:nvSpPr>
          <p:cNvPr id="28" name="TextBox 27"/>
          <p:cNvSpPr txBox="1"/>
          <p:nvPr/>
        </p:nvSpPr>
        <p:spPr>
          <a:xfrm>
            <a:off x="10514330" y="673835"/>
            <a:ext cx="1580471" cy="241287"/>
          </a:xfrm>
          <a:prstGeom prst="rect">
            <a:avLst/>
          </a:prstGeom>
          <a:noFill/>
          <a:ln>
            <a:solidFill>
              <a:schemeClr val="tx1"/>
            </a:solidFill>
          </a:ln>
        </p:spPr>
        <p:txBody>
          <a:bodyPr wrap="square" lIns="91440" tIns="45720" rIns="91440" bIns="45720" rtlCol="0" anchor="t">
            <a:noAutofit/>
          </a:bodyPr>
          <a:lstStyle/>
          <a:p>
            <a:r>
              <a:rPr lang="en-GB" sz="1000" b="1">
                <a:latin typeface="Arial"/>
                <a:cs typeface="Arial"/>
              </a:rPr>
              <a:t>Month – February 2024</a:t>
            </a:r>
            <a:endParaRPr lang="en-GB" sz="1000">
              <a:latin typeface="Arial" panose="020B0604020202020204" pitchFamily="34" charset="0"/>
              <a:cs typeface="Arial" panose="020B0604020202020204" pitchFamily="34" charset="0"/>
            </a:endParaRPr>
          </a:p>
        </p:txBody>
      </p:sp>
      <p:pic>
        <p:nvPicPr>
          <p:cNvPr id="4" name="Picture 3" descr="A graph showing the temperature of ulcers&#10;&#10;Description automatically generated">
            <a:extLst>
              <a:ext uri="{FF2B5EF4-FFF2-40B4-BE49-F238E27FC236}">
                <a16:creationId xmlns:a16="http://schemas.microsoft.com/office/drawing/2014/main" id="{AD700B31-C784-84B8-598A-A877248FD961}"/>
              </a:ext>
            </a:extLst>
          </p:cNvPr>
          <p:cNvPicPr>
            <a:picLocks noChangeAspect="1"/>
          </p:cNvPicPr>
          <p:nvPr/>
        </p:nvPicPr>
        <p:blipFill>
          <a:blip r:embed="rId3"/>
          <a:stretch>
            <a:fillRect/>
          </a:stretch>
        </p:blipFill>
        <p:spPr>
          <a:xfrm>
            <a:off x="96283" y="2892539"/>
            <a:ext cx="2974590" cy="1025881"/>
          </a:xfrm>
          <a:prstGeom prst="rect">
            <a:avLst/>
          </a:prstGeom>
        </p:spPr>
      </p:pic>
      <p:pic>
        <p:nvPicPr>
          <p:cNvPr id="5" name="Picture 4" descr="A screen shot of a graph&#10;&#10;Description automatically generated">
            <a:extLst>
              <a:ext uri="{FF2B5EF4-FFF2-40B4-BE49-F238E27FC236}">
                <a16:creationId xmlns:a16="http://schemas.microsoft.com/office/drawing/2014/main" id="{5C65E554-2897-3D94-FBA7-F96FB634F899}"/>
              </a:ext>
            </a:extLst>
          </p:cNvPr>
          <p:cNvPicPr>
            <a:picLocks noChangeAspect="1"/>
          </p:cNvPicPr>
          <p:nvPr/>
        </p:nvPicPr>
        <p:blipFill>
          <a:blip r:embed="rId4"/>
          <a:stretch>
            <a:fillRect/>
          </a:stretch>
        </p:blipFill>
        <p:spPr>
          <a:xfrm>
            <a:off x="3164115" y="2820850"/>
            <a:ext cx="2829598" cy="964242"/>
          </a:xfrm>
          <a:prstGeom prst="rect">
            <a:avLst/>
          </a:prstGeom>
        </p:spPr>
      </p:pic>
      <p:sp>
        <p:nvSpPr>
          <p:cNvPr id="8" name="TextBox 7">
            <a:extLst>
              <a:ext uri="{FF2B5EF4-FFF2-40B4-BE49-F238E27FC236}">
                <a16:creationId xmlns:a16="http://schemas.microsoft.com/office/drawing/2014/main" id="{F95AC536-2302-44DB-4C33-EA29F3FC9B8D}"/>
              </a:ext>
            </a:extLst>
          </p:cNvPr>
          <p:cNvSpPr txBox="1"/>
          <p:nvPr/>
        </p:nvSpPr>
        <p:spPr>
          <a:xfrm>
            <a:off x="67843" y="3852710"/>
            <a:ext cx="6043194" cy="872071"/>
          </a:xfrm>
          <a:prstGeom prst="rect">
            <a:avLst/>
          </a:prstGeom>
          <a:noFill/>
          <a:ln>
            <a:solidFill>
              <a:schemeClr val="accent5">
                <a:lumMod val="50000"/>
              </a:schemeClr>
            </a:solidFill>
          </a:ln>
        </p:spPr>
        <p:txBody>
          <a:bodyPr wrap="square" lIns="91440" tIns="45720" rIns="91440" bIns="45720" rtlCol="0" anchor="t">
            <a:spAutoFit/>
          </a:bodyPr>
          <a:lstStyle/>
          <a:p>
            <a:pPr algn="just"/>
            <a:endParaRPr lang="en-GB" sz="1000">
              <a:latin typeface="Arial"/>
              <a:cs typeface="Arial"/>
            </a:endParaRPr>
          </a:p>
          <a:p>
            <a:pPr algn="just"/>
            <a:r>
              <a:rPr lang="en-GB" sz="1000">
                <a:latin typeface="Arial"/>
                <a:cs typeface="Arial"/>
              </a:rPr>
              <a:t>National/worldwide statistic average of population per 1000 patients that develop a Pressure Ulcer is 0.7 (NICE 2023) there is no statistical average for inpatients per 1000 beds currently available.  The HB inpatient  average for previous Quarter was 2.34. </a:t>
            </a:r>
            <a:endParaRPr lang="en-GB" sz="1000">
              <a:cs typeface="Arial"/>
            </a:endParaRPr>
          </a:p>
          <a:p>
            <a:endParaRPr lang="en-GB" sz="1000" b="1">
              <a:cs typeface="Arial"/>
            </a:endParaRPr>
          </a:p>
        </p:txBody>
      </p:sp>
    </p:spTree>
    <p:extLst>
      <p:ext uri="{BB962C8B-B14F-4D97-AF65-F5344CB8AC3E}">
        <p14:creationId xmlns:p14="http://schemas.microsoft.com/office/powerpoint/2010/main" val="4140435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71682" y="0"/>
            <a:ext cx="12043439" cy="62845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a:latin typeface="Arial" panose="020B0604020202020204" pitchFamily="34" charset="0"/>
                <a:cs typeface="Arial" panose="020B0604020202020204" pitchFamily="34" charset="0"/>
              </a:rPr>
              <a:t>Quality Priority – Sepsis</a:t>
            </a:r>
          </a:p>
          <a:p>
            <a:r>
              <a:rPr lang="en-GB" sz="1500" b="1">
                <a:latin typeface="Arial" panose="020B0604020202020204" pitchFamily="34" charset="0"/>
                <a:cs typeface="Arial" panose="020B0604020202020204" pitchFamily="34" charset="0"/>
              </a:rPr>
              <a:t>Goal – </a:t>
            </a:r>
            <a:r>
              <a:rPr lang="en-GB" sz="1500" b="1">
                <a:solidFill>
                  <a:srgbClr val="000000"/>
                </a:solidFill>
                <a:latin typeface="WordVisi_MSFontService"/>
                <a:cs typeface="Arial" panose="020B0604020202020204" pitchFamily="34" charset="0"/>
              </a:rPr>
              <a:t>I</a:t>
            </a:r>
            <a:r>
              <a:rPr lang="en-GB" sz="1500" b="1" i="0">
                <a:solidFill>
                  <a:srgbClr val="000000"/>
                </a:solidFill>
                <a:effectLst/>
                <a:latin typeface="WordVisi_MSFontService"/>
              </a:rPr>
              <a:t>mprovement in the recognition and management of Sepsis </a:t>
            </a:r>
            <a:endParaRPr lang="en-GB" sz="1500" i="1">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71683" y="942927"/>
            <a:ext cx="5953197" cy="2240890"/>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a:cs typeface="Arial"/>
              </a:rPr>
              <a:t>Methods </a:t>
            </a:r>
            <a:endParaRPr lang="en-GB" sz="1000" b="1">
              <a:latin typeface="Arial" panose="020B0604020202020204" pitchFamily="34" charset="0"/>
              <a:cs typeface="Arial" panose="020B0604020202020204" pitchFamily="34" charset="0"/>
            </a:endParaRPr>
          </a:p>
          <a:p>
            <a:pPr marL="171450" indent="-171450" fontAlgn="base">
              <a:buFont typeface="Arial" panose="020B0604020202020204" pitchFamily="34" charset="0"/>
              <a:buChar char="•"/>
            </a:pPr>
            <a:r>
              <a:rPr lang="en-GB" sz="1000">
                <a:latin typeface="Arial"/>
                <a:cs typeface="Arial"/>
              </a:rPr>
              <a:t>Team are working with sepsis leads in clinical teams to develop an action plan.</a:t>
            </a:r>
          </a:p>
          <a:p>
            <a:pPr marL="171450" indent="-171450" fontAlgn="base">
              <a:buFont typeface="Arial" panose="020B0604020202020204" pitchFamily="34" charset="0"/>
              <a:buChar char="•"/>
            </a:pPr>
            <a:r>
              <a:rPr lang="en-GB" sz="1000">
                <a:latin typeface="Arial"/>
                <a:cs typeface="Arial"/>
              </a:rPr>
              <a:t>Resus team are working with sepsis champions and ward mangers to complete sepsis audits   across acute sites.</a:t>
            </a:r>
          </a:p>
          <a:p>
            <a:pPr marL="171450" indent="-171450" fontAlgn="base">
              <a:buFont typeface="Arial" panose="020B0604020202020204" pitchFamily="34" charset="0"/>
              <a:buChar char="•"/>
            </a:pPr>
            <a:r>
              <a:rPr lang="en-GB" sz="1000">
                <a:latin typeface="Arial"/>
                <a:cs typeface="Arial"/>
              </a:rPr>
              <a:t>Establishment of trajectories for improvement for audit compliance </a:t>
            </a:r>
          </a:p>
          <a:p>
            <a:pPr algn="just"/>
            <a:endParaRPr lang="en-GB" sz="1000" b="1">
              <a:latin typeface="Arial" panose="020B0604020202020204" pitchFamily="34" charset="0"/>
              <a:cs typeface="Arial" panose="020B0604020202020204" pitchFamily="34" charset="0"/>
            </a:endParaRPr>
          </a:p>
          <a:p>
            <a:pPr algn="just"/>
            <a:r>
              <a:rPr lang="en-GB" sz="1000" b="1">
                <a:latin typeface="Arial"/>
                <a:cs typeface="Arial"/>
              </a:rPr>
              <a:t>Other critical success factors</a:t>
            </a:r>
          </a:p>
          <a:p>
            <a:pPr marL="171450" indent="-171450" fontAlgn="base">
              <a:buFont typeface="Arial" panose="020B0604020202020204" pitchFamily="34" charset="0"/>
              <a:buChar char="•"/>
            </a:pPr>
            <a:r>
              <a:rPr lang="en-GB" sz="1000">
                <a:latin typeface="Arial"/>
                <a:cs typeface="Arial"/>
              </a:rPr>
              <a:t>Increase the number of patients appropriately screened for Sepsis </a:t>
            </a:r>
          </a:p>
          <a:p>
            <a:pPr marL="171450" indent="-171450" fontAlgn="base">
              <a:buFont typeface="Arial" panose="020B0604020202020204" pitchFamily="34" charset="0"/>
              <a:buChar char="•"/>
            </a:pPr>
            <a:r>
              <a:rPr lang="en-GB" sz="1000">
                <a:latin typeface="Arial"/>
                <a:cs typeface="Arial"/>
              </a:rPr>
              <a:t>Reduce harm from sepsis </a:t>
            </a:r>
          </a:p>
          <a:p>
            <a:pPr marL="171450" indent="-171450">
              <a:buFont typeface="Arial" panose="020B0604020202020204" pitchFamily="34" charset="0"/>
              <a:buChar char="•"/>
            </a:pPr>
            <a:r>
              <a:rPr lang="en-GB" sz="1000">
                <a:latin typeface="Arial"/>
                <a:cs typeface="Arial"/>
              </a:rPr>
              <a:t>Data consistently not available for all areas. </a:t>
            </a:r>
            <a:endParaRPr lang="en-GB" sz="10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000">
                <a:latin typeface="Arial"/>
                <a:cs typeface="Arial"/>
              </a:rPr>
              <a:t>Priority was given to auditing the admitting units where there has been a significant increase in number of forms completed but percentage of appropriate patients screened remains about the same. </a:t>
            </a:r>
            <a:endParaRPr lang="en-GB" sz="10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000">
                <a:latin typeface="Arial"/>
                <a:cs typeface="Arial"/>
              </a:rPr>
              <a:t>Plans in place to address this including reaudit, training and raising awareness</a:t>
            </a:r>
          </a:p>
          <a:p>
            <a:pPr marL="171450" indent="-171450" fontAlgn="base">
              <a:buFont typeface="Arial" panose="020B0604020202020204" pitchFamily="34" charset="0"/>
              <a:buChar char="•"/>
            </a:pPr>
            <a:endParaRPr lang="en-GB" sz="10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900" i="1">
              <a:latin typeface="Arial" panose="020B0604020202020204" pitchFamily="34" charset="0"/>
              <a:cs typeface="Arial" panose="020B0604020202020204" pitchFamily="34" charset="0"/>
            </a:endParaRPr>
          </a:p>
        </p:txBody>
      </p:sp>
      <p:sp>
        <p:nvSpPr>
          <p:cNvPr id="29" name="TextBox 28"/>
          <p:cNvSpPr txBox="1"/>
          <p:nvPr/>
        </p:nvSpPr>
        <p:spPr>
          <a:xfrm>
            <a:off x="71682" y="663122"/>
            <a:ext cx="10146181" cy="252000"/>
          </a:xfrm>
          <a:prstGeom prst="rect">
            <a:avLst/>
          </a:prstGeom>
          <a:noFill/>
          <a:ln>
            <a:solidFill>
              <a:schemeClr val="accent5">
                <a:lumMod val="50000"/>
              </a:schemeClr>
            </a:solidFill>
          </a:ln>
        </p:spPr>
        <p:txBody>
          <a:bodyPr wrap="square" rtlCol="0">
            <a:noAutofit/>
          </a:bodyPr>
          <a:lstStyle/>
          <a:p>
            <a:r>
              <a:rPr lang="en-GB" sz="1000" b="1">
                <a:latin typeface="Arial" panose="020B0604020202020204" pitchFamily="34" charset="0"/>
                <a:cs typeface="Arial" panose="020B0604020202020204" pitchFamily="34" charset="0"/>
              </a:rPr>
              <a:t>Project Team: </a:t>
            </a:r>
            <a:r>
              <a:rPr lang="en-GB" sz="1000">
                <a:latin typeface="Arial" panose="020B0604020202020204" pitchFamily="34" charset="0"/>
                <a:cs typeface="Arial" panose="020B0604020202020204" pitchFamily="34" charset="0"/>
              </a:rPr>
              <a:t>Senior Responsible Owner – Ranga Mothukuri, Project Manager – Lisa Fabb, QI lead – Samantha Scott </a:t>
            </a:r>
            <a:endParaRPr lang="en-GB" sz="10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p:cNvSpPr txBox="1">
            <a:spLocks noChangeAspect="1"/>
          </p:cNvSpPr>
          <p:nvPr/>
        </p:nvSpPr>
        <p:spPr>
          <a:xfrm>
            <a:off x="6095999" y="942927"/>
            <a:ext cx="6019121" cy="1894566"/>
          </a:xfrm>
          <a:prstGeom prst="rect">
            <a:avLst/>
          </a:prstGeom>
          <a:noFill/>
          <a:ln w="6350">
            <a:solidFill>
              <a:schemeClr val="tx1"/>
            </a:solidFill>
          </a:ln>
        </p:spPr>
        <p:txBody>
          <a:bodyPr wrap="square" lIns="91440" tIns="45720" rIns="91440" bIns="45720" rtlCol="0" anchor="t">
            <a:noAutofit/>
          </a:bodyPr>
          <a:lstStyle/>
          <a:p>
            <a:r>
              <a:rPr lang="en-GB" sz="1100" b="1">
                <a:latin typeface="Arial"/>
                <a:cs typeface="Arial"/>
              </a:rPr>
              <a:t>Key achievements</a:t>
            </a:r>
          </a:p>
          <a:p>
            <a:pPr marL="171450" indent="-171450">
              <a:buFont typeface="Arial" panose="020B0604020202020204" pitchFamily="34" charset="0"/>
              <a:buChar char="•"/>
            </a:pPr>
            <a:r>
              <a:rPr lang="en-GB" sz="1100">
                <a:latin typeface="Arial"/>
                <a:cs typeface="Arial"/>
              </a:rPr>
              <a:t>All service groups have identified nursing sepsis leads.</a:t>
            </a:r>
          </a:p>
          <a:p>
            <a:pPr marL="171450" indent="-171450">
              <a:buFont typeface="Arial" panose="020B0604020202020204" pitchFamily="34" charset="0"/>
              <a:buChar char="•"/>
            </a:pPr>
            <a:r>
              <a:rPr lang="en-GB" sz="1100">
                <a:latin typeface="Arial"/>
                <a:cs typeface="Arial"/>
              </a:rPr>
              <a:t>Around 2000 staff have received sepsis training in 2023. </a:t>
            </a:r>
          </a:p>
          <a:p>
            <a:pPr marL="171450" indent="-171450" fontAlgn="base">
              <a:buFont typeface="Arial" panose="020B0604020202020204" pitchFamily="34" charset="0"/>
              <a:buChar char="•"/>
            </a:pPr>
            <a:r>
              <a:rPr lang="en-GB" sz="1100">
                <a:latin typeface="Arial"/>
                <a:cs typeface="Arial"/>
              </a:rPr>
              <a:t>Targeted action plans devised in collaboration with sepsis champions, many of these have focussed on placement of sepsis screening books to ensure timely screening of patients at risk of sepsis.</a:t>
            </a:r>
          </a:p>
          <a:p>
            <a:pPr marL="171450" indent="-171450" fontAlgn="base">
              <a:buFont typeface="Arial" panose="020B0604020202020204" pitchFamily="34" charset="0"/>
              <a:buChar char="•"/>
            </a:pPr>
            <a:r>
              <a:rPr lang="en-GB" sz="1100">
                <a:latin typeface="Arial"/>
                <a:cs typeface="Arial"/>
              </a:rPr>
              <a:t>World Sepsis Day Symposium and launch of Sepsis hub site.</a:t>
            </a:r>
            <a:endParaRPr lang="en-GB" sz="11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a:latin typeface="Arial"/>
                <a:cs typeface="Arial"/>
              </a:rPr>
              <a:t>Development of a more robust sepsis alert on Signal</a:t>
            </a:r>
          </a:p>
          <a:p>
            <a:pPr marL="171450" indent="-171450">
              <a:buFont typeface="Arial" panose="020B0604020202020204" pitchFamily="34" charset="0"/>
              <a:buChar char="•"/>
            </a:pPr>
            <a:r>
              <a:rPr lang="en-GB" sz="1100">
                <a:latin typeface="Arial"/>
                <a:cs typeface="Arial"/>
              </a:rPr>
              <a:t>Development of Blood culture improvement package- video, sticker and poster.</a:t>
            </a:r>
          </a:p>
          <a:p>
            <a:pPr marL="171450" indent="-171450">
              <a:buFont typeface="Arial" panose="020B0604020202020204" pitchFamily="34" charset="0"/>
              <a:buChar char="•"/>
            </a:pPr>
            <a:r>
              <a:rPr lang="en-GB" sz="1100">
                <a:latin typeface="Arial"/>
                <a:cs typeface="Arial"/>
              </a:rPr>
              <a:t>District Nurse NEWS and Sepsis Plan- Policy</a:t>
            </a:r>
            <a:endParaRPr lang="en-GB" sz="11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100">
              <a:latin typeface="Arial" panose="020B0604020202020204" pitchFamily="34" charset="0"/>
              <a:cs typeface="Arial" panose="020B0604020202020204" pitchFamily="34" charset="0"/>
            </a:endParaRPr>
          </a:p>
        </p:txBody>
      </p:sp>
      <p:sp>
        <p:nvSpPr>
          <p:cNvPr id="8" name="TextBox 7"/>
          <p:cNvSpPr txBox="1"/>
          <p:nvPr/>
        </p:nvSpPr>
        <p:spPr>
          <a:xfrm>
            <a:off x="10242399" y="663122"/>
            <a:ext cx="1872722" cy="252000"/>
          </a:xfrm>
          <a:prstGeom prst="rect">
            <a:avLst/>
          </a:prstGeom>
          <a:noFill/>
          <a:ln>
            <a:solidFill>
              <a:schemeClr val="tx1"/>
            </a:solidFill>
          </a:ln>
        </p:spPr>
        <p:txBody>
          <a:bodyPr wrap="square" lIns="91440" tIns="45720" rIns="91440" bIns="45720" rtlCol="0" anchor="t">
            <a:noAutofit/>
          </a:bodyPr>
          <a:lstStyle/>
          <a:p>
            <a:r>
              <a:rPr lang="en-GB" sz="1000" b="1">
                <a:latin typeface="Arial"/>
                <a:cs typeface="Arial"/>
              </a:rPr>
              <a:t>Month –  February 2024</a:t>
            </a:r>
            <a:endParaRPr lang="en-GB" sz="1000">
              <a:latin typeface="Arial"/>
              <a:cs typeface="Arial"/>
            </a:endParaRPr>
          </a:p>
        </p:txBody>
      </p:sp>
      <p:sp>
        <p:nvSpPr>
          <p:cNvPr id="9" name="Footer Placeholder 8"/>
          <p:cNvSpPr>
            <a:spLocks noGrp="1"/>
          </p:cNvSpPr>
          <p:nvPr>
            <p:ph type="ftr" sz="quarter" idx="4294967295"/>
          </p:nvPr>
        </p:nvSpPr>
        <p:spPr>
          <a:xfrm>
            <a:off x="0" y="6620933"/>
            <a:ext cx="12120317" cy="237067"/>
          </a:xfrm>
        </p:spPr>
        <p:txBody>
          <a:bodyPr/>
          <a:lstStyle/>
          <a:p>
            <a:pPr algn="just" rtl="0" fontAlgn="base"/>
            <a:r>
              <a:rPr lang="en-GB" sz="1000" b="1">
                <a:solidFill>
                  <a:schemeClr val="bg1">
                    <a:lumMod val="50000"/>
                  </a:schemeClr>
                </a:solidFill>
              </a:rPr>
              <a:t>Evidence –</a:t>
            </a:r>
            <a:r>
              <a:rPr lang="en-GB" sz="950" b="1">
                <a:solidFill>
                  <a:schemeClr val="bg1">
                    <a:lumMod val="50000"/>
                  </a:schemeClr>
                </a:solidFill>
              </a:rPr>
              <a:t> </a:t>
            </a:r>
            <a:r>
              <a:rPr lang="en-GB" sz="900" b="0" i="0">
                <a:solidFill>
                  <a:srgbClr val="0D0D0D"/>
                </a:solidFill>
                <a:effectLst/>
                <a:latin typeface="Arial" panose="020B0604020202020204" pitchFamily="34" charset="0"/>
              </a:rPr>
              <a:t>NICE Guidance NG51 </a:t>
            </a:r>
            <a:r>
              <a:rPr lang="en-GB" sz="900">
                <a:solidFill>
                  <a:srgbClr val="000000"/>
                </a:solidFill>
                <a:latin typeface="Arial" panose="020B0604020202020204" pitchFamily="34" charset="0"/>
              </a:rPr>
              <a:t>/ </a:t>
            </a:r>
            <a:r>
              <a:rPr lang="en-GB" sz="900" b="0" i="0">
                <a:solidFill>
                  <a:srgbClr val="0D0D0D"/>
                </a:solidFill>
                <a:effectLst/>
                <a:latin typeface="Arial" panose="020B0604020202020204" pitchFamily="34" charset="0"/>
              </a:rPr>
              <a:t>New National Guidelines on treating Sepsis by AoMRC </a:t>
            </a:r>
            <a:endParaRPr lang="en-GB" sz="900" b="0" i="0">
              <a:solidFill>
                <a:srgbClr val="000000"/>
              </a:solidFill>
              <a:effectLst/>
              <a:latin typeface="Arial" panose="020B0604020202020204" pitchFamily="34" charset="0"/>
            </a:endParaRPr>
          </a:p>
          <a:p>
            <a:pPr algn="l"/>
            <a:endParaRPr lang="en-GB" sz="950" i="1">
              <a:solidFill>
                <a:schemeClr val="bg1">
                  <a:lumMod val="50000"/>
                </a:schemeClr>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4133980946"/>
              </p:ext>
            </p:extLst>
          </p:nvPr>
        </p:nvGraphicFramePr>
        <p:xfrm>
          <a:off x="71682" y="5799379"/>
          <a:ext cx="5953197" cy="746760"/>
        </p:xfrm>
        <a:graphic>
          <a:graphicData uri="http://schemas.openxmlformats.org/drawingml/2006/table">
            <a:tbl>
              <a:tblPr firstRow="1" bandRow="1">
                <a:tableStyleId>{5C22544A-7EE6-4342-B048-85BDC9FD1C3A}</a:tableStyleId>
              </a:tblPr>
              <a:tblGrid>
                <a:gridCol w="3435817">
                  <a:extLst>
                    <a:ext uri="{9D8B030D-6E8A-4147-A177-3AD203B41FA5}">
                      <a16:colId xmlns:a16="http://schemas.microsoft.com/office/drawing/2014/main" val="3756780484"/>
                    </a:ext>
                  </a:extLst>
                </a:gridCol>
                <a:gridCol w="1258690">
                  <a:extLst>
                    <a:ext uri="{9D8B030D-6E8A-4147-A177-3AD203B41FA5}">
                      <a16:colId xmlns:a16="http://schemas.microsoft.com/office/drawing/2014/main" val="340496374"/>
                    </a:ext>
                  </a:extLst>
                </a:gridCol>
                <a:gridCol w="1258690">
                  <a:extLst>
                    <a:ext uri="{9D8B030D-6E8A-4147-A177-3AD203B41FA5}">
                      <a16:colId xmlns:a16="http://schemas.microsoft.com/office/drawing/2014/main" val="582136262"/>
                    </a:ext>
                  </a:extLst>
                </a:gridCol>
              </a:tblGrid>
              <a:tr h="189462">
                <a:tc>
                  <a:txBody>
                    <a:bodyPr/>
                    <a:lstStyle/>
                    <a:p>
                      <a:r>
                        <a:rPr lang="en-GB" sz="1000">
                          <a:latin typeface="Arial"/>
                          <a:cs typeface="Arial"/>
                        </a:rPr>
                        <a:t>Risks</a:t>
                      </a:r>
                      <a:r>
                        <a:rPr lang="en-GB" sz="1000" baseline="0">
                          <a:latin typeface="Arial"/>
                          <a:cs typeface="Arial"/>
                        </a:rPr>
                        <a:t> to delivery</a:t>
                      </a:r>
                      <a:endParaRPr lang="en-GB" sz="1000">
                        <a:latin typeface="Arial"/>
                        <a:cs typeface="Arial"/>
                      </a:endParaRPr>
                    </a:p>
                  </a:txBody>
                  <a:tcPr/>
                </a:tc>
                <a:tc>
                  <a:txBody>
                    <a:bodyPr/>
                    <a:lstStyle/>
                    <a:p>
                      <a:r>
                        <a:rPr lang="en-GB" sz="1000">
                          <a:latin typeface="Arial"/>
                          <a:cs typeface="Arial"/>
                        </a:rPr>
                        <a:t>Owner</a:t>
                      </a:r>
                    </a:p>
                  </a:txBody>
                  <a:tcPr/>
                </a:tc>
                <a:tc>
                  <a:txBody>
                    <a:bodyPr/>
                    <a:lstStyle/>
                    <a:p>
                      <a:r>
                        <a:rPr lang="en-GB" sz="1000">
                          <a:latin typeface="Arial"/>
                          <a:cs typeface="Arial"/>
                        </a:rPr>
                        <a:t>Next Steps</a:t>
                      </a:r>
                    </a:p>
                  </a:txBody>
                  <a:tcPr/>
                </a:tc>
                <a:extLst>
                  <a:ext uri="{0D108BD9-81ED-4DB2-BD59-A6C34878D82A}">
                    <a16:rowId xmlns:a16="http://schemas.microsoft.com/office/drawing/2014/main" val="2403941587"/>
                  </a:ext>
                </a:extLst>
              </a:tr>
              <a:tr h="390766">
                <a:tc>
                  <a:txBody>
                    <a:bodyPr/>
                    <a:lstStyle/>
                    <a:p>
                      <a:pPr marL="0" marR="0" lvl="0" indent="0" algn="l" rtl="0" eaLnBrk="1" fontAlgn="auto" latinLnBrk="0" hangingPunct="1">
                        <a:lnSpc>
                          <a:spcPct val="100000"/>
                        </a:lnSpc>
                        <a:spcBef>
                          <a:spcPts val="0"/>
                        </a:spcBef>
                        <a:spcAft>
                          <a:spcPts val="0"/>
                        </a:spcAft>
                        <a:buClrTx/>
                        <a:buSzTx/>
                        <a:buFontTx/>
                        <a:buNone/>
                      </a:pPr>
                      <a:r>
                        <a:rPr lang="en-GB" sz="900" kern="1200">
                          <a:solidFill>
                            <a:schemeClr val="dk1"/>
                          </a:solidFill>
                          <a:latin typeface="Arial"/>
                          <a:ea typeface="+mn-ea"/>
                          <a:cs typeface="Arial"/>
                        </a:rPr>
                        <a:t>Lack of ownership within service groups, this is being mitigated  through group nurse and medical director and designated service group leads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a:solidFill>
                            <a:schemeClr val="dk1"/>
                          </a:solidFill>
                          <a:latin typeface="Arial"/>
                          <a:ea typeface="+mn-ea"/>
                          <a:cs typeface="Arial"/>
                        </a:rPr>
                        <a:t>Lisa </a:t>
                      </a:r>
                      <a:r>
                        <a:rPr lang="en-GB" sz="900" kern="1200" err="1">
                          <a:solidFill>
                            <a:schemeClr val="dk1"/>
                          </a:solidFill>
                          <a:latin typeface="Arial"/>
                          <a:ea typeface="+mn-ea"/>
                          <a:cs typeface="Arial"/>
                        </a:rPr>
                        <a:t>Fabb</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900">
                          <a:latin typeface="Arial"/>
                          <a:cs typeface="Arial"/>
                        </a:rPr>
                        <a:t>Review of reporting structure to be agreed with SGCD.</a:t>
                      </a:r>
                      <a:endParaRPr lang="en-GB" sz="9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85390978"/>
                  </a:ext>
                </a:extLst>
              </a:tr>
            </a:tbl>
          </a:graphicData>
        </a:graphic>
      </p:graphicFrame>
      <p:sp>
        <p:nvSpPr>
          <p:cNvPr id="10" name="Rectangle 5">
            <a:extLst>
              <a:ext uri="{FF2B5EF4-FFF2-40B4-BE49-F238E27FC236}">
                <a16:creationId xmlns:a16="http://schemas.microsoft.com/office/drawing/2014/main" id="{74EE6599-D40C-D857-0C23-86633255DD0A}"/>
              </a:ext>
            </a:extLst>
          </p:cNvPr>
          <p:cNvSpPr>
            <a:spLocks noChangeArrowheads="1"/>
          </p:cNvSpPr>
          <p:nvPr/>
        </p:nvSpPr>
        <p:spPr bwMode="auto">
          <a:xfrm>
            <a:off x="315843" y="33999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TextBox 13">
            <a:extLst>
              <a:ext uri="{FF2B5EF4-FFF2-40B4-BE49-F238E27FC236}">
                <a16:creationId xmlns:a16="http://schemas.microsoft.com/office/drawing/2014/main" id="{FB26869D-6B0D-73F7-D505-823B559B4E2A}"/>
              </a:ext>
            </a:extLst>
          </p:cNvPr>
          <p:cNvSpPr txBox="1"/>
          <p:nvPr/>
        </p:nvSpPr>
        <p:spPr>
          <a:xfrm>
            <a:off x="71682" y="3224582"/>
            <a:ext cx="5953197" cy="40011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sz="1000" b="1">
                <a:latin typeface="Arial" panose="020B0604020202020204" pitchFamily="34" charset="0"/>
                <a:cs typeface="Arial" panose="020B0604020202020204" pitchFamily="34" charset="0"/>
              </a:rPr>
              <a:t>Key Outcome Measure/s</a:t>
            </a:r>
            <a:endParaRPr lang="en-GB" sz="10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000">
                <a:latin typeface="Arial" panose="020B0604020202020204" pitchFamily="34" charset="0"/>
                <a:cs typeface="Arial" panose="020B0604020202020204" pitchFamily="34" charset="0"/>
              </a:rPr>
              <a:t>% of patients appropriately screened for Sepsis </a:t>
            </a:r>
          </a:p>
        </p:txBody>
      </p:sp>
      <p:sp>
        <p:nvSpPr>
          <p:cNvPr id="16" name="TextBox 15">
            <a:extLst>
              <a:ext uri="{FF2B5EF4-FFF2-40B4-BE49-F238E27FC236}">
                <a16:creationId xmlns:a16="http://schemas.microsoft.com/office/drawing/2014/main" id="{6F243FB6-4E96-044D-F137-4141EBBBCAEF}"/>
              </a:ext>
            </a:extLst>
          </p:cNvPr>
          <p:cNvSpPr txBox="1"/>
          <p:nvPr/>
        </p:nvSpPr>
        <p:spPr>
          <a:xfrm>
            <a:off x="6093401" y="2914715"/>
            <a:ext cx="6021719" cy="1615827"/>
          </a:xfrm>
          <a:prstGeom prst="rect">
            <a:avLst/>
          </a:prstGeom>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pPr fontAlgn="base"/>
            <a:r>
              <a:rPr lang="en-GB" sz="1100" b="1">
                <a:latin typeface="Arial"/>
                <a:cs typeface="Arial"/>
              </a:rPr>
              <a:t>Progress in the last month</a:t>
            </a:r>
          </a:p>
          <a:p>
            <a:pPr marL="171450" indent="-171450" fontAlgn="base">
              <a:buFont typeface="Arial" panose="020B0604020202020204" pitchFamily="34" charset="0"/>
              <a:buChar char="•"/>
            </a:pPr>
            <a:r>
              <a:rPr lang="en-GB" sz="1100">
                <a:latin typeface="Arial"/>
                <a:cs typeface="Arial"/>
              </a:rPr>
              <a:t>District Nurse NEWS and Sepsis Plan, which will become policy after trial.</a:t>
            </a:r>
          </a:p>
          <a:p>
            <a:pPr marL="171450" indent="-171450">
              <a:buFont typeface="Arial" panose="020B0604020202020204" pitchFamily="34" charset="0"/>
              <a:buChar char="•"/>
            </a:pPr>
            <a:r>
              <a:rPr lang="en-GB" sz="1100">
                <a:latin typeface="Arial"/>
                <a:cs typeface="Arial"/>
              </a:rPr>
              <a:t>Development of a more robust sepsis alert on Signal</a:t>
            </a:r>
            <a:endParaRPr lang="en-GB"/>
          </a:p>
          <a:p>
            <a:pPr marL="171450" indent="-171450">
              <a:buFont typeface="Arial" panose="020B0604020202020204" pitchFamily="34" charset="0"/>
              <a:buChar char="•"/>
            </a:pPr>
            <a:r>
              <a:rPr lang="en-GB" sz="1100">
                <a:latin typeface="Arial"/>
                <a:cs typeface="Arial"/>
              </a:rPr>
              <a:t>Development of action plan around blood cultures to improve antibiotic stewardship.</a:t>
            </a:r>
          </a:p>
          <a:p>
            <a:pPr marL="171450" indent="-171450">
              <a:buFont typeface="Arial" panose="020B0604020202020204" pitchFamily="34" charset="0"/>
              <a:buChar char="•"/>
            </a:pPr>
            <a:r>
              <a:rPr lang="en-GB" sz="1100">
                <a:latin typeface="Arial"/>
                <a:cs typeface="Arial"/>
              </a:rPr>
              <a:t>Working with Morriston SG to review themes on sepsis admissions to ITU.</a:t>
            </a:r>
          </a:p>
          <a:p>
            <a:pPr marL="171450" indent="-171450" fontAlgn="base">
              <a:buFont typeface="Arial" panose="020B0604020202020204" pitchFamily="34" charset="0"/>
              <a:buChar char="•"/>
            </a:pPr>
            <a:r>
              <a:rPr lang="en-GB" sz="1100">
                <a:latin typeface="Arial"/>
                <a:cs typeface="Arial"/>
              </a:rPr>
              <a:t>Awareness campaign including drop-in training sessions, ward-based training sessions and use of sepsis notice board displays are being used across the HB. </a:t>
            </a:r>
            <a:endParaRPr lang="en-GB" sz="110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100">
                <a:latin typeface="Arial"/>
                <a:cs typeface="Arial"/>
              </a:rPr>
              <a:t>Review of audit data, due to ward changes and movement we have updated our audit results in collaboration with SGs</a:t>
            </a:r>
          </a:p>
        </p:txBody>
      </p:sp>
      <p:graphicFrame>
        <p:nvGraphicFramePr>
          <p:cNvPr id="13" name="Table 12">
            <a:extLst>
              <a:ext uri="{FF2B5EF4-FFF2-40B4-BE49-F238E27FC236}">
                <a16:creationId xmlns:a16="http://schemas.microsoft.com/office/drawing/2014/main" id="{C282FE53-9B4B-89FA-638F-F12AA8754C6E}"/>
              </a:ext>
            </a:extLst>
          </p:cNvPr>
          <p:cNvGraphicFramePr>
            <a:graphicFrameLocks noGrp="1"/>
          </p:cNvGraphicFramePr>
          <p:nvPr>
            <p:extLst>
              <p:ext uri="{D42A27DB-BD31-4B8C-83A1-F6EECF244321}">
                <p14:modId xmlns:p14="http://schemas.microsoft.com/office/powerpoint/2010/main" val="2801501931"/>
              </p:ext>
            </p:extLst>
          </p:nvPr>
        </p:nvGraphicFramePr>
        <p:xfrm>
          <a:off x="6095999" y="4707193"/>
          <a:ext cx="5967179" cy="1130519"/>
        </p:xfrm>
        <a:graphic>
          <a:graphicData uri="http://schemas.openxmlformats.org/drawingml/2006/table">
            <a:tbl>
              <a:tblPr firstRow="1" firstCol="1" bandRow="1">
                <a:tableStyleId>{5C22544A-7EE6-4342-B048-85BDC9FD1C3A}</a:tableStyleId>
              </a:tblPr>
              <a:tblGrid>
                <a:gridCol w="2831352">
                  <a:extLst>
                    <a:ext uri="{9D8B030D-6E8A-4147-A177-3AD203B41FA5}">
                      <a16:colId xmlns:a16="http://schemas.microsoft.com/office/drawing/2014/main" val="987840922"/>
                    </a:ext>
                  </a:extLst>
                </a:gridCol>
                <a:gridCol w="1958288">
                  <a:extLst>
                    <a:ext uri="{9D8B030D-6E8A-4147-A177-3AD203B41FA5}">
                      <a16:colId xmlns:a16="http://schemas.microsoft.com/office/drawing/2014/main" val="2300046286"/>
                    </a:ext>
                  </a:extLst>
                </a:gridCol>
                <a:gridCol w="1177539">
                  <a:extLst>
                    <a:ext uri="{9D8B030D-6E8A-4147-A177-3AD203B41FA5}">
                      <a16:colId xmlns:a16="http://schemas.microsoft.com/office/drawing/2014/main" val="3768222819"/>
                    </a:ext>
                  </a:extLst>
                </a:gridCol>
              </a:tblGrid>
              <a:tr h="249595">
                <a:tc>
                  <a:txBody>
                    <a:bodyPr/>
                    <a:lstStyle/>
                    <a:p>
                      <a:pPr fontAlgn="base">
                        <a:lnSpc>
                          <a:spcPct val="107000"/>
                        </a:lnSpc>
                        <a:spcAft>
                          <a:spcPts val="800"/>
                        </a:spcAft>
                      </a:pPr>
                      <a:r>
                        <a:rPr lang="en-GB" sz="1000" b="1">
                          <a:solidFill>
                            <a:srgbClr val="FFFFFF"/>
                          </a:solidFill>
                          <a:effectLst/>
                          <a:latin typeface="Arial"/>
                          <a:ea typeface="Times New Roman" panose="02020603050405020304" pitchFamily="18" charset="0"/>
                          <a:cs typeface="Times New Roman"/>
                        </a:rPr>
                        <a:t>Actions for the next month</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fontAlgn="base">
                        <a:lnSpc>
                          <a:spcPct val="107000"/>
                        </a:lnSpc>
                        <a:spcAft>
                          <a:spcPts val="800"/>
                        </a:spcAft>
                      </a:pPr>
                      <a:r>
                        <a:rPr lang="en-GB" sz="1000" b="1">
                          <a:solidFill>
                            <a:srgbClr val="FFFFFF"/>
                          </a:solidFill>
                          <a:effectLst/>
                          <a:latin typeface="Arial"/>
                          <a:ea typeface="Times New Roman" panose="02020603050405020304" pitchFamily="18" charset="0"/>
                          <a:cs typeface="Times New Roman"/>
                        </a:rPr>
                        <a:t>Responsible Owner</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tc>
                  <a:txBody>
                    <a:bodyPr/>
                    <a:lstStyle/>
                    <a:p>
                      <a:pPr fontAlgn="base">
                        <a:lnSpc>
                          <a:spcPct val="107000"/>
                        </a:lnSpc>
                        <a:spcAft>
                          <a:spcPts val="800"/>
                        </a:spcAft>
                      </a:pPr>
                      <a:r>
                        <a:rPr lang="en-GB" sz="1000" b="1">
                          <a:solidFill>
                            <a:srgbClr val="FFFFFF"/>
                          </a:solidFill>
                          <a:effectLst/>
                          <a:latin typeface="Arial"/>
                          <a:ea typeface="Times New Roman" panose="02020603050405020304" pitchFamily="18" charset="0"/>
                          <a:cs typeface="Times New Roman"/>
                        </a:rPr>
                        <a:t>Due Date</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5B9BD5"/>
                    </a:solidFill>
                  </a:tcPr>
                </a:tc>
                <a:extLst>
                  <a:ext uri="{0D108BD9-81ED-4DB2-BD59-A6C34878D82A}">
                    <a16:rowId xmlns:a16="http://schemas.microsoft.com/office/drawing/2014/main" val="877382580"/>
                  </a:ext>
                </a:extLst>
              </a:tr>
              <a:tr h="220231">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1st Dose antibiotic audit</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Dr R </a:t>
                      </a:r>
                      <a:r>
                        <a:rPr lang="en-GB" sz="900" err="1">
                          <a:solidFill>
                            <a:srgbClr val="000000"/>
                          </a:solidFill>
                          <a:effectLst/>
                          <a:latin typeface="Arial"/>
                          <a:ea typeface="Times New Roman" panose="02020603050405020304" pitchFamily="18" charset="0"/>
                          <a:cs typeface="Times New Roman"/>
                        </a:rPr>
                        <a:t>Mothukuri</a:t>
                      </a:r>
                      <a:endParaRPr lang="en-GB" sz="1100" err="1">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March 24</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3817977985"/>
                  </a:ext>
                </a:extLst>
              </a:tr>
              <a:tr h="220231">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Roll out Blood Culture Improvement</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Lisa </a:t>
                      </a:r>
                      <a:r>
                        <a:rPr lang="en-GB" sz="900" err="1">
                          <a:solidFill>
                            <a:srgbClr val="000000"/>
                          </a:solidFill>
                          <a:effectLst/>
                          <a:latin typeface="Arial"/>
                          <a:ea typeface="Times New Roman" panose="02020603050405020304" pitchFamily="18" charset="0"/>
                          <a:cs typeface="Times New Roman"/>
                        </a:rPr>
                        <a:t>Fabb</a:t>
                      </a:r>
                      <a:r>
                        <a:rPr lang="en-GB" sz="900">
                          <a:solidFill>
                            <a:srgbClr val="000000"/>
                          </a:solidFill>
                          <a:effectLst/>
                          <a:latin typeface="Arial"/>
                          <a:ea typeface="Times New Roman" panose="02020603050405020304" pitchFamily="18" charset="0"/>
                          <a:cs typeface="Times New Roman"/>
                        </a:rPr>
                        <a:t>/ Louise Wooster</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March 24</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475548180"/>
                  </a:ext>
                </a:extLst>
              </a:tr>
              <a:tr h="220231">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Signal Sepsis screening</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Lisa </a:t>
                      </a:r>
                      <a:r>
                        <a:rPr lang="en-GB" sz="900" err="1">
                          <a:solidFill>
                            <a:srgbClr val="000000"/>
                          </a:solidFill>
                          <a:effectLst/>
                          <a:latin typeface="Arial"/>
                          <a:ea typeface="Times New Roman" panose="02020603050405020304" pitchFamily="18" charset="0"/>
                          <a:cs typeface="Times New Roman"/>
                        </a:rPr>
                        <a:t>Fabb</a:t>
                      </a:r>
                      <a:r>
                        <a:rPr lang="en-GB" sz="900">
                          <a:solidFill>
                            <a:srgbClr val="000000"/>
                          </a:solidFill>
                          <a:effectLst/>
                          <a:latin typeface="Arial"/>
                          <a:ea typeface="Times New Roman" panose="02020603050405020304" pitchFamily="18" charset="0"/>
                          <a:cs typeface="Times New Roman"/>
                        </a:rPr>
                        <a:t>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April 24</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3516448178"/>
                  </a:ext>
                </a:extLst>
              </a:tr>
              <a:tr h="220231">
                <a:tc>
                  <a:txBody>
                    <a:bodyPr/>
                    <a:lstStyle/>
                    <a:p>
                      <a:pPr fontAlgn="base">
                        <a:lnSpc>
                          <a:spcPct val="107000"/>
                        </a:lnSpc>
                        <a:spcAft>
                          <a:spcPts val="800"/>
                        </a:spcAft>
                      </a:pPr>
                      <a:r>
                        <a:rPr lang="en-GB" sz="900" err="1">
                          <a:solidFill>
                            <a:srgbClr val="000000"/>
                          </a:solidFill>
                          <a:effectLst/>
                          <a:latin typeface="Arial"/>
                          <a:ea typeface="Times New Roman" panose="02020603050405020304" pitchFamily="18" charset="0"/>
                          <a:cs typeface="Times New Roman"/>
                        </a:rPr>
                        <a:t>ITU</a:t>
                      </a:r>
                      <a:r>
                        <a:rPr lang="en-GB" sz="900">
                          <a:solidFill>
                            <a:srgbClr val="000000"/>
                          </a:solidFill>
                          <a:effectLst/>
                          <a:latin typeface="Arial"/>
                          <a:ea typeface="Times New Roman" panose="02020603050405020304" pitchFamily="18" charset="0"/>
                          <a:cs typeface="Times New Roman"/>
                        </a:rPr>
                        <a:t> Case review</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Lisa </a:t>
                      </a:r>
                      <a:r>
                        <a:rPr lang="en-GB" sz="900" err="1">
                          <a:solidFill>
                            <a:srgbClr val="000000"/>
                          </a:solidFill>
                          <a:effectLst/>
                          <a:latin typeface="Arial"/>
                          <a:ea typeface="Times New Roman" panose="02020603050405020304" pitchFamily="18" charset="0"/>
                          <a:cs typeface="Times New Roman"/>
                        </a:rPr>
                        <a:t>Fabb</a:t>
                      </a:r>
                      <a:r>
                        <a:rPr lang="en-GB" sz="900">
                          <a:solidFill>
                            <a:srgbClr val="000000"/>
                          </a:solidFill>
                          <a:effectLst/>
                          <a:latin typeface="Arial"/>
                          <a:ea typeface="Times New Roman" panose="02020603050405020304" pitchFamily="18" charset="0"/>
                          <a:cs typeface="Times New Roman"/>
                        </a:rPr>
                        <a:t>/ Morriston SG team</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07000"/>
                        </a:lnSpc>
                        <a:spcAft>
                          <a:spcPts val="800"/>
                        </a:spcAft>
                      </a:pPr>
                      <a:r>
                        <a:rPr lang="en-GB" sz="900">
                          <a:solidFill>
                            <a:srgbClr val="000000"/>
                          </a:solidFill>
                          <a:effectLst/>
                          <a:latin typeface="Arial"/>
                          <a:ea typeface="Times New Roman" panose="02020603050405020304" pitchFamily="18" charset="0"/>
                          <a:cs typeface="Times New Roman"/>
                        </a:rPr>
                        <a:t>March 24</a:t>
                      </a:r>
                      <a:endParaRPr lang="en-GB" sz="1100">
                        <a:effectLst/>
                        <a:latin typeface="Arial"/>
                        <a:ea typeface="Calibri" panose="020F0502020204030204" pitchFamily="34" charset="0"/>
                        <a:cs typeface="Times New Roman"/>
                      </a:endParaRPr>
                    </a:p>
                  </a:txBody>
                  <a:tcPr marL="9525" marR="9525" marT="9525" marB="952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extLst>
                  <a:ext uri="{0D108BD9-81ED-4DB2-BD59-A6C34878D82A}">
                    <a16:rowId xmlns:a16="http://schemas.microsoft.com/office/drawing/2014/main" val="3643432656"/>
                  </a:ext>
                </a:extLst>
              </a:tr>
            </a:tbl>
          </a:graphicData>
        </a:graphic>
      </p:graphicFrame>
      <p:pic>
        <p:nvPicPr>
          <p:cNvPr id="4" name="Picture 3">
            <a:extLst>
              <a:ext uri="{FF2B5EF4-FFF2-40B4-BE49-F238E27FC236}">
                <a16:creationId xmlns:a16="http://schemas.microsoft.com/office/drawing/2014/main" id="{A97082BE-2386-3098-1706-C893C7A1FC80}"/>
              </a:ext>
            </a:extLst>
          </p:cNvPr>
          <p:cNvPicPr>
            <a:picLocks noChangeAspect="1"/>
          </p:cNvPicPr>
          <p:nvPr/>
        </p:nvPicPr>
        <p:blipFill>
          <a:blip r:embed="rId3"/>
          <a:stretch>
            <a:fillRect/>
          </a:stretch>
        </p:blipFill>
        <p:spPr>
          <a:xfrm>
            <a:off x="71682" y="3686636"/>
            <a:ext cx="5953197" cy="2041349"/>
          </a:xfrm>
          <a:prstGeom prst="rect">
            <a:avLst/>
          </a:prstGeom>
        </p:spPr>
      </p:pic>
    </p:spTree>
    <p:extLst>
      <p:ext uri="{BB962C8B-B14F-4D97-AF65-F5344CB8AC3E}">
        <p14:creationId xmlns:p14="http://schemas.microsoft.com/office/powerpoint/2010/main" val="576849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534650" y="85964"/>
            <a:ext cx="1475232" cy="369332"/>
          </a:xfrm>
          <a:prstGeom prst="rect">
            <a:avLst/>
          </a:prstGeom>
          <a:noFill/>
        </p:spPr>
        <p:txBody>
          <a:bodyPr wrap="square" rtlCol="0">
            <a:spAutoFit/>
          </a:bodyPr>
          <a:lstStyle/>
          <a:p>
            <a:pPr algn="r"/>
            <a:r>
              <a:rPr lang="en-GB">
                <a:solidFill>
                  <a:schemeClr val="bg1"/>
                </a:solidFill>
              </a:rPr>
              <a:t>Page 1</a:t>
            </a:r>
          </a:p>
        </p:txBody>
      </p:sp>
      <p:sp>
        <p:nvSpPr>
          <p:cNvPr id="19" name="Title 1"/>
          <p:cNvSpPr txBox="1">
            <a:spLocks/>
          </p:cNvSpPr>
          <p:nvPr/>
        </p:nvSpPr>
        <p:spPr>
          <a:xfrm>
            <a:off x="71682" y="0"/>
            <a:ext cx="12043439" cy="628450"/>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1500" b="1">
                <a:latin typeface="Arial"/>
                <a:cs typeface="Arial"/>
              </a:rPr>
              <a:t>Quality Priority – Suicide Prevention</a:t>
            </a:r>
          </a:p>
          <a:p>
            <a:r>
              <a:rPr lang="en-GB" sz="1500" b="1">
                <a:latin typeface="Arial"/>
                <a:cs typeface="Arial"/>
              </a:rPr>
              <a:t>Goal – </a:t>
            </a:r>
            <a:r>
              <a:rPr lang="en-GB" sz="1500" b="0" i="0">
                <a:solidFill>
                  <a:srgbClr val="000000"/>
                </a:solidFill>
                <a:effectLst/>
                <a:latin typeface="WordVisi_MSFontService"/>
              </a:rPr>
              <a:t>Suicide Prevention - early recognition of anxiety and depression leading to risk of </a:t>
            </a:r>
            <a:r>
              <a:rPr lang="en-GB" sz="1500">
                <a:solidFill>
                  <a:srgbClr val="000000"/>
                </a:solidFill>
                <a:latin typeface="WordVisi_MSFontService"/>
              </a:rPr>
              <a:t>suicide</a:t>
            </a:r>
            <a:endParaRPr lang="en-GB" sz="1500" i="1">
              <a:latin typeface="Arial" panose="020B0604020202020204" pitchFamily="34" charset="0"/>
              <a:cs typeface="Arial" panose="020B0604020202020204" pitchFamily="34" charset="0"/>
            </a:endParaRPr>
          </a:p>
        </p:txBody>
      </p:sp>
      <p:sp>
        <p:nvSpPr>
          <p:cNvPr id="24" name="TextBox 23"/>
          <p:cNvSpPr txBox="1">
            <a:spLocks noChangeAspect="1"/>
          </p:cNvSpPr>
          <p:nvPr/>
        </p:nvSpPr>
        <p:spPr>
          <a:xfrm>
            <a:off x="71683" y="942927"/>
            <a:ext cx="5953197" cy="1894567"/>
          </a:xfrm>
          <a:prstGeom prst="rect">
            <a:avLst/>
          </a:prstGeom>
          <a:noFill/>
          <a:ln>
            <a:solidFill>
              <a:schemeClr val="accent5">
                <a:lumMod val="50000"/>
              </a:schemeClr>
            </a:solidFill>
          </a:ln>
        </p:spPr>
        <p:txBody>
          <a:bodyPr wrap="square" rtlCol="0">
            <a:noAutofit/>
          </a:bodyPr>
          <a:lstStyle/>
          <a:p>
            <a:r>
              <a:rPr lang="en-GB" sz="1000" b="1">
                <a:latin typeface="Arial" panose="020B0604020202020204" pitchFamily="34" charset="0"/>
                <a:cs typeface="Arial" panose="020B0604020202020204" pitchFamily="34" charset="0"/>
              </a:rPr>
              <a:t>Methods </a:t>
            </a:r>
          </a:p>
          <a:p>
            <a:pPr algn="just" rtl="0" fontAlgn="base">
              <a:buFont typeface="Arial" panose="020B0604020202020204" pitchFamily="34" charset="0"/>
              <a:buChar char="•"/>
            </a:pPr>
            <a:r>
              <a:rPr lang="en-GB" sz="900" i="1">
                <a:latin typeface="Arial" panose="020B0604020202020204" pitchFamily="34" charset="0"/>
                <a:cs typeface="Arial" panose="020B0604020202020204" pitchFamily="34" charset="0"/>
              </a:rPr>
              <a:t> </a:t>
            </a:r>
            <a:r>
              <a:rPr lang="en-GB" sz="900">
                <a:latin typeface="Arial" panose="020B0604020202020204" pitchFamily="34" charset="0"/>
                <a:cs typeface="Arial" panose="020B0604020202020204" pitchFamily="34" charset="0"/>
              </a:rPr>
              <a:t>Engagement in Sharing Hope project  </a:t>
            </a:r>
          </a:p>
          <a:p>
            <a:pPr algn="just" rtl="0" fontAlgn="base">
              <a:buFont typeface="Arial" panose="020B0604020202020204" pitchFamily="34" charset="0"/>
              <a:buChar char="•"/>
            </a:pPr>
            <a:r>
              <a:rPr lang="en-GB" sz="900">
                <a:latin typeface="Arial" panose="020B0604020202020204" pitchFamily="34" charset="0"/>
                <a:cs typeface="Arial" panose="020B0604020202020204" pitchFamily="34" charset="0"/>
              </a:rPr>
              <a:t> Delivery of training in suicide prevention across all teams  </a:t>
            </a:r>
          </a:p>
          <a:p>
            <a:endParaRPr lang="en-GB" sz="900" b="1">
              <a:latin typeface="Arial" panose="020B0604020202020204" pitchFamily="34" charset="0"/>
              <a:cs typeface="Arial" panose="020B0604020202020204" pitchFamily="34" charset="0"/>
            </a:endParaRPr>
          </a:p>
          <a:p>
            <a:r>
              <a:rPr lang="en-GB" sz="1000" b="1">
                <a:latin typeface="Arial" panose="020B0604020202020204" pitchFamily="34" charset="0"/>
                <a:cs typeface="Arial" panose="020B0604020202020204" pitchFamily="34" charset="0"/>
              </a:rPr>
              <a:t>Other critical success factors</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Time to Change Wales</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TRiM Responses across the Health Board</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REACT </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Wellbeing (Early recognition of MH &amp; Suicide ideation)</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Quality, Safety &amp; Improvement Intranet page (Quality Priority) </a:t>
            </a:r>
          </a:p>
          <a:p>
            <a:pPr marL="171450" indent="-171450">
              <a:buFont typeface="Arial" panose="020B0604020202020204" pitchFamily="34" charset="0"/>
              <a:buChar char="•"/>
            </a:pPr>
            <a:r>
              <a:rPr lang="en-GB" sz="900">
                <a:latin typeface="Arial" panose="020B0604020202020204" pitchFamily="34" charset="0"/>
                <a:cs typeface="Arial" panose="020B0604020202020204" pitchFamily="34" charset="0"/>
              </a:rPr>
              <a:t>SBUHB Suicide and self-harm prevention strategy</a:t>
            </a:r>
          </a:p>
          <a:p>
            <a:pPr marL="171450" indent="-171450">
              <a:buFont typeface="Arial" panose="020B0604020202020204" pitchFamily="34" charset="0"/>
              <a:buChar char="•"/>
            </a:pPr>
            <a:r>
              <a:rPr lang="en-GB" sz="900"/>
              <a:t>SBUHB Response Policy following death of staff member by suicide &amp; family</a:t>
            </a:r>
          </a:p>
          <a:p>
            <a:pPr marL="171450" indent="-171450">
              <a:buFont typeface="Arial" panose="020B0604020202020204" pitchFamily="34" charset="0"/>
              <a:buChar char="•"/>
            </a:pPr>
            <a:r>
              <a:rPr lang="en-GB" sz="900"/>
              <a:t>Priority places and people and remanded in custody / with high risk of suicide</a:t>
            </a:r>
          </a:p>
          <a:p>
            <a:pPr marL="171450" indent="-171450">
              <a:buFont typeface="Arial" panose="020B0604020202020204" pitchFamily="34" charset="0"/>
              <a:buChar char="•"/>
            </a:pPr>
            <a:endParaRPr lang="en-GB" sz="900" i="1">
              <a:latin typeface="Arial" panose="020B0604020202020204" pitchFamily="34" charset="0"/>
              <a:cs typeface="Arial" panose="020B0604020202020204" pitchFamily="34" charset="0"/>
            </a:endParaRPr>
          </a:p>
        </p:txBody>
      </p:sp>
      <p:sp>
        <p:nvSpPr>
          <p:cNvPr id="26" name="TextBox 25"/>
          <p:cNvSpPr txBox="1"/>
          <p:nvPr/>
        </p:nvSpPr>
        <p:spPr>
          <a:xfrm>
            <a:off x="6144496" y="2532733"/>
            <a:ext cx="5951825" cy="2734100"/>
          </a:xfrm>
          <a:prstGeom prst="rect">
            <a:avLst/>
          </a:prstGeom>
          <a:noFill/>
          <a:ln>
            <a:solidFill>
              <a:schemeClr val="accent5">
                <a:lumMod val="50000"/>
              </a:schemeClr>
            </a:solidFill>
          </a:ln>
        </p:spPr>
        <p:txBody>
          <a:bodyPr wrap="square" lIns="91440" tIns="45720" rIns="91440" bIns="45720" rtlCol="0" anchor="t">
            <a:noAutofit/>
          </a:bodyPr>
          <a:lstStyle/>
          <a:p>
            <a:pPr algn="just"/>
            <a:r>
              <a:rPr lang="en-GB" sz="1000" b="1">
                <a:latin typeface="Arial"/>
                <a:cs typeface="Arial"/>
              </a:rPr>
              <a:t>Progress in the last month</a:t>
            </a:r>
          </a:p>
          <a:p>
            <a:r>
              <a:rPr lang="en-GB" sz="900">
                <a:latin typeface="Arial"/>
                <a:cs typeface="Arial"/>
              </a:rPr>
              <a:t>•Sharing HOPE 1044   staff engaged since  engagement events since  April 2022  and 129 engagement events </a:t>
            </a:r>
            <a:endParaRPr lang="en-GB">
              <a:latin typeface="Arial"/>
              <a:cs typeface="Arial"/>
            </a:endParaRPr>
          </a:p>
          <a:p>
            <a:r>
              <a:rPr lang="en-GB" sz="900">
                <a:latin typeface="Arial"/>
                <a:cs typeface="Arial"/>
              </a:rPr>
              <a:t>•Social platforms Swansea NHS site on Facebook, Twitter and YouTube = 3.7k views as at end of May 2023.  </a:t>
            </a:r>
            <a:endParaRPr lang="en-GB"/>
          </a:p>
          <a:p>
            <a:r>
              <a:rPr lang="en-GB" sz="900">
                <a:latin typeface="Arial"/>
                <a:cs typeface="Arial"/>
              </a:rPr>
              <a:t>•There have been several Sharing HOPE sessions in ITU Morriston Hospital for high-risk trauma these sessions are ongoing throughout the year. </a:t>
            </a:r>
            <a:endParaRPr lang="en-GB"/>
          </a:p>
          <a:p>
            <a:r>
              <a:rPr lang="en-GB" sz="900">
                <a:latin typeface="Arial"/>
                <a:cs typeface="Arial"/>
              </a:rPr>
              <a:t>•New combined REACT &amp; Suicide Prevention Training including newly qualified induction nurses Total trained from Sep 2022 = 1222</a:t>
            </a:r>
            <a:endParaRPr lang="en-GB"/>
          </a:p>
          <a:p>
            <a:r>
              <a:rPr lang="en-GB" sz="900">
                <a:latin typeface="Arial"/>
                <a:cs typeface="Arial"/>
              </a:rPr>
              <a:t>•A bespoke REACT &amp; Suicide Prevention training was delivered to Primary Care staff during there BT4L (Protective time for learning). Total trained in March 2023 = 263. Bespoke Suicide Prevention delivered to Swansea Primary Care Cluster 49 attendees </a:t>
            </a:r>
            <a:endParaRPr lang="en-GB"/>
          </a:p>
          <a:p>
            <a:r>
              <a:rPr lang="en-GB" sz="900">
                <a:latin typeface="Arial"/>
                <a:cs typeface="Arial"/>
              </a:rPr>
              <a:t>A bespoke session of Suicide Prevention training for MSC health management students Swansea University  32 attendees  Feb 2024 </a:t>
            </a:r>
          </a:p>
          <a:p>
            <a:r>
              <a:rPr lang="en-GB" sz="900">
                <a:latin typeface="Arial"/>
                <a:cs typeface="Arial"/>
              </a:rPr>
              <a:t>•Child Health bespoke session was delivered since June 23 where 86 people attended in total. ED bespoke 30, GP trainees 14 </a:t>
            </a:r>
            <a:endParaRPr lang="en-GB"/>
          </a:p>
          <a:p>
            <a:r>
              <a:rPr lang="en-GB" sz="900">
                <a:latin typeface="Arial"/>
                <a:cs typeface="Arial"/>
              </a:rPr>
              <a:t>•Between Mar 22 to Feb  2024  – 130 staff  reported suicidal thoughts in the previous 7 days of initial contact.   </a:t>
            </a:r>
            <a:endParaRPr lang="en-GB"/>
          </a:p>
          <a:p>
            <a:r>
              <a:rPr lang="en-GB" sz="900">
                <a:latin typeface="Arial"/>
                <a:cs typeface="Arial"/>
              </a:rPr>
              <a:t>•Between Jan 22 to Feb  2024   – 45 staff  reported thoughts to end life.</a:t>
            </a:r>
            <a:endParaRPr lang="en-GB"/>
          </a:p>
          <a:p>
            <a:r>
              <a:rPr lang="en-GB" sz="900">
                <a:latin typeface="Arial"/>
                <a:cs typeface="Arial"/>
              </a:rPr>
              <a:t>•Level 3 Suicide Prevention training for Mental Health professionals (This has been successfully piloted and will be rolled out across the MH division, discussions currently in situ with MH &amp; LD)</a:t>
            </a:r>
            <a:endParaRPr lang="en-GB"/>
          </a:p>
          <a:p>
            <a:r>
              <a:rPr lang="en-GB" sz="900">
                <a:latin typeface="Arial"/>
                <a:cs typeface="Arial"/>
              </a:rPr>
              <a:t>•Visited HMP Swansea to begin QI project </a:t>
            </a:r>
            <a:endParaRPr lang="en-GB"/>
          </a:p>
          <a:p>
            <a:endParaRPr lang="en-GB" sz="900">
              <a:latin typeface="Arial"/>
              <a:cs typeface="Arial"/>
            </a:endParaRPr>
          </a:p>
          <a:p>
            <a:pPr algn="just"/>
            <a:endParaRPr lang="en-GB" sz="1000" b="1">
              <a:latin typeface="Arial" panose="020B0604020202020204" pitchFamily="34" charset="0"/>
              <a:cs typeface="Arial" panose="020B0604020202020204" pitchFamily="34" charset="0"/>
            </a:endParaRPr>
          </a:p>
        </p:txBody>
      </p:sp>
      <p:sp>
        <p:nvSpPr>
          <p:cNvPr id="29" name="TextBox 28"/>
          <p:cNvSpPr txBox="1"/>
          <p:nvPr/>
        </p:nvSpPr>
        <p:spPr>
          <a:xfrm>
            <a:off x="63121" y="663122"/>
            <a:ext cx="10240360" cy="234877"/>
          </a:xfrm>
          <a:prstGeom prst="rect">
            <a:avLst/>
          </a:prstGeom>
          <a:noFill/>
          <a:ln>
            <a:solidFill>
              <a:schemeClr val="accent5">
                <a:lumMod val="50000"/>
              </a:schemeClr>
            </a:solidFill>
          </a:ln>
        </p:spPr>
        <p:txBody>
          <a:bodyPr wrap="square" rtlCol="0">
            <a:noAutofit/>
          </a:bodyPr>
          <a:lstStyle/>
          <a:p>
            <a:r>
              <a:rPr lang="en-GB" sz="1000" b="1">
                <a:latin typeface="Arial" panose="020B0604020202020204" pitchFamily="34" charset="0"/>
                <a:cs typeface="Arial" panose="020B0604020202020204" pitchFamily="34" charset="0"/>
              </a:rPr>
              <a:t>Project Team: </a:t>
            </a:r>
            <a:r>
              <a:rPr lang="en-GB" sz="1000">
                <a:latin typeface="Arial" panose="020B0604020202020204" pitchFamily="34" charset="0"/>
                <a:cs typeface="Arial" panose="020B0604020202020204" pitchFamily="34" charset="0"/>
              </a:rPr>
              <a:t>Senior Responsible Owner – Stephen Jones, Project Manager – Jayne Whitney, QI lead – Samantha Scott </a:t>
            </a:r>
            <a:endParaRPr lang="en-GB" sz="10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p:cNvSpPr>
            <a:spLocks noChangeAspect="1" noChangeArrowheads="1"/>
          </p:cNvSpPr>
          <p:nvPr/>
        </p:nvSpPr>
        <p:spPr bwMode="auto">
          <a:xfrm>
            <a:off x="123825"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TextBox 22"/>
          <p:cNvSpPr txBox="1"/>
          <p:nvPr/>
        </p:nvSpPr>
        <p:spPr>
          <a:xfrm>
            <a:off x="71683" y="2837496"/>
            <a:ext cx="1767277" cy="246221"/>
          </a:xfrm>
          <a:prstGeom prst="rect">
            <a:avLst/>
          </a:prstGeom>
          <a:noFill/>
          <a:ln>
            <a:solidFill>
              <a:schemeClr val="accent5">
                <a:lumMod val="50000"/>
              </a:schemeClr>
            </a:solidFill>
          </a:ln>
        </p:spPr>
        <p:txBody>
          <a:bodyPr wrap="square" lIns="91440" tIns="45720" rIns="91440" bIns="45720" rtlCol="0" anchor="t">
            <a:noAutofit/>
          </a:bodyPr>
          <a:lstStyle/>
          <a:p>
            <a:r>
              <a:rPr lang="en-GB" sz="1000" b="1">
                <a:latin typeface="Arial"/>
                <a:cs typeface="Arial"/>
              </a:rPr>
              <a:t>Key Outcome Measure's</a:t>
            </a:r>
            <a:endParaRPr lang="en-GB" sz="1000" b="1">
              <a:latin typeface="Arial" panose="020B0604020202020204" pitchFamily="34" charset="0"/>
              <a:cs typeface="Arial" panose="020B0604020202020204" pitchFamily="34" charset="0"/>
            </a:endParaRPr>
          </a:p>
        </p:txBody>
      </p:sp>
      <p:sp>
        <p:nvSpPr>
          <p:cNvPr id="7" name="TextBox 6"/>
          <p:cNvSpPr txBox="1">
            <a:spLocks noChangeAspect="1"/>
          </p:cNvSpPr>
          <p:nvPr/>
        </p:nvSpPr>
        <p:spPr>
          <a:xfrm>
            <a:off x="6096000" y="942928"/>
            <a:ext cx="5997318" cy="1607894"/>
          </a:xfrm>
          <a:prstGeom prst="rect">
            <a:avLst/>
          </a:prstGeom>
          <a:noFill/>
          <a:ln w="6350">
            <a:solidFill>
              <a:schemeClr val="tx1"/>
            </a:solidFill>
          </a:ln>
        </p:spPr>
        <p:txBody>
          <a:bodyPr wrap="square" lIns="91440" tIns="45720" rIns="91440" bIns="45720" rtlCol="0" anchor="t">
            <a:noAutofit/>
          </a:bodyPr>
          <a:lstStyle/>
          <a:p>
            <a:r>
              <a:rPr lang="en-GB" sz="1000" b="1">
                <a:latin typeface="Arial"/>
                <a:cs typeface="Arial"/>
              </a:rPr>
              <a:t>Key achievements</a:t>
            </a:r>
          </a:p>
          <a:p>
            <a:r>
              <a:rPr lang="en-GB" sz="900">
                <a:latin typeface="Arial"/>
                <a:cs typeface="Arial"/>
              </a:rPr>
              <a:t>•Successful integration of REACT and Suicide Awareness training.  </a:t>
            </a:r>
            <a:endParaRPr lang="en-GB"/>
          </a:p>
          <a:p>
            <a:r>
              <a:rPr lang="en-GB" sz="900">
                <a:latin typeface="Arial"/>
                <a:cs typeface="Arial"/>
              </a:rPr>
              <a:t>•REACT  &amp; Suicide Prevention level 1 training to be included in Managers’ Pathway  </a:t>
            </a:r>
            <a:endParaRPr lang="en-GB"/>
          </a:p>
          <a:p>
            <a:r>
              <a:rPr lang="en-GB" sz="900">
                <a:latin typeface="Arial"/>
                <a:cs typeface="Arial"/>
              </a:rPr>
              <a:t>•Continued success of Sharing Hope – The Art of Healing Together has won the improving lives through creativity award at the health board LOV  awards 2023. </a:t>
            </a:r>
            <a:endParaRPr lang="en-GB"/>
          </a:p>
          <a:p>
            <a:r>
              <a:rPr lang="en-GB" sz="900">
                <a:latin typeface="Arial"/>
                <a:cs typeface="Arial"/>
              </a:rPr>
              <a:t>•Reached the final  for the Best Staff Wellbeing project of the year at the HSJ Patient Safety Awards 18</a:t>
            </a:r>
            <a:r>
              <a:rPr lang="en-GB" sz="900" baseline="30000">
                <a:latin typeface="Arial"/>
                <a:cs typeface="Arial"/>
              </a:rPr>
              <a:t>th</a:t>
            </a:r>
            <a:endParaRPr lang="en-GB"/>
          </a:p>
          <a:p>
            <a:r>
              <a:rPr lang="en-GB" sz="900">
                <a:latin typeface="Arial"/>
                <a:cs typeface="Arial"/>
              </a:rPr>
              <a:t>•Sharing HOPE – Poster finalist and displayed in CNO conference October 2023 </a:t>
            </a:r>
            <a:endParaRPr lang="en-GB"/>
          </a:p>
          <a:p>
            <a:r>
              <a:rPr lang="en-GB" sz="900">
                <a:latin typeface="Arial"/>
                <a:cs typeface="Arial"/>
              </a:rPr>
              <a:t>•Time to Change Wales (Finalists of the NHS Awards)</a:t>
            </a:r>
            <a:endParaRPr lang="en-GB"/>
          </a:p>
          <a:p>
            <a:r>
              <a:rPr lang="en-GB" sz="900">
                <a:latin typeface="Arial"/>
                <a:cs typeface="Arial"/>
              </a:rPr>
              <a:t>•</a:t>
            </a:r>
            <a:r>
              <a:rPr lang="en-GB" sz="900" err="1">
                <a:latin typeface="Arial"/>
                <a:cs typeface="Arial"/>
              </a:rPr>
              <a:t>TRiM</a:t>
            </a:r>
            <a:r>
              <a:rPr lang="en-GB" sz="900">
                <a:latin typeface="Arial"/>
                <a:cs typeface="Arial"/>
              </a:rPr>
              <a:t> Trauma Pathway (Finalists of the NHS Awards)</a:t>
            </a:r>
            <a:endParaRPr lang="en-GB"/>
          </a:p>
          <a:p>
            <a:r>
              <a:rPr lang="en-GB" sz="900">
                <a:latin typeface="Arial"/>
                <a:cs typeface="Arial"/>
              </a:rPr>
              <a:t> Sharing HOPE Winner of Best Staff Initiative and recognised as a finalist in the best employer for staff recognition &amp; engagement  at the  NT workforce awards November 21</a:t>
            </a:r>
            <a:r>
              <a:rPr lang="en-GB" sz="900" baseline="30000">
                <a:latin typeface="Arial"/>
                <a:cs typeface="Arial"/>
              </a:rPr>
              <a:t>st  </a:t>
            </a:r>
            <a:r>
              <a:rPr lang="en-GB" sz="900">
                <a:latin typeface="Arial"/>
                <a:cs typeface="Arial"/>
              </a:rPr>
              <a:t>2023</a:t>
            </a:r>
            <a:endParaRPr lang="en-GB"/>
          </a:p>
          <a:p>
            <a:endParaRPr lang="en-GB" sz="900">
              <a:latin typeface="Arial"/>
              <a:cs typeface="Arial"/>
            </a:endParaRPr>
          </a:p>
          <a:p>
            <a:endParaRPr lang="en-GB" sz="900">
              <a:latin typeface="Arial" panose="020B0604020202020204" pitchFamily="34" charset="0"/>
              <a:cs typeface="Arial" panose="020B0604020202020204" pitchFamily="34" charset="0"/>
            </a:endParaRPr>
          </a:p>
        </p:txBody>
      </p:sp>
      <p:sp>
        <p:nvSpPr>
          <p:cNvPr id="9" name="Footer Placeholder 8"/>
          <p:cNvSpPr>
            <a:spLocks noGrp="1"/>
          </p:cNvSpPr>
          <p:nvPr>
            <p:ph type="ftr" sz="quarter" idx="4294967295"/>
          </p:nvPr>
        </p:nvSpPr>
        <p:spPr>
          <a:xfrm>
            <a:off x="0" y="6620933"/>
            <a:ext cx="12120317" cy="237067"/>
          </a:xfrm>
        </p:spPr>
        <p:txBody>
          <a:bodyPr/>
          <a:lstStyle/>
          <a:p>
            <a:pPr algn="l"/>
            <a:r>
              <a:rPr lang="en-GB" sz="1000" b="1">
                <a:solidFill>
                  <a:schemeClr val="bg1">
                    <a:lumMod val="50000"/>
                  </a:schemeClr>
                </a:solidFill>
              </a:rPr>
              <a:t>Evidence –</a:t>
            </a:r>
            <a:r>
              <a:rPr lang="en-GB" sz="950" b="1">
                <a:solidFill>
                  <a:schemeClr val="bg1">
                    <a:lumMod val="50000"/>
                  </a:schemeClr>
                </a:solidFill>
              </a:rPr>
              <a:t> </a:t>
            </a:r>
            <a:r>
              <a:rPr lang="en-GB" sz="950">
                <a:hlinkClick r:id="rId3"/>
              </a:rPr>
              <a:t>talk-to-me-2-suicide-and-self-harm-prevention-action-plan-for-wales-2015-2020.pdf (</a:t>
            </a:r>
            <a:r>
              <a:rPr lang="en-GB" sz="950" err="1">
                <a:hlinkClick r:id="rId3"/>
              </a:rPr>
              <a:t>gov.wales</a:t>
            </a:r>
            <a:r>
              <a:rPr lang="en-GB" sz="950">
                <a:hlinkClick r:id="rId3"/>
              </a:rPr>
              <a:t>)</a:t>
            </a:r>
            <a:endParaRPr lang="en-GB" sz="950" i="1">
              <a:solidFill>
                <a:schemeClr val="bg1">
                  <a:lumMod val="50000"/>
                </a:schemeClr>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863084024"/>
              </p:ext>
            </p:extLst>
          </p:nvPr>
        </p:nvGraphicFramePr>
        <p:xfrm>
          <a:off x="61085" y="5685082"/>
          <a:ext cx="5953197" cy="746760"/>
        </p:xfrm>
        <a:graphic>
          <a:graphicData uri="http://schemas.openxmlformats.org/drawingml/2006/table">
            <a:tbl>
              <a:tblPr firstRow="1" bandRow="1">
                <a:tableStyleId>{5C22544A-7EE6-4342-B048-85BDC9FD1C3A}</a:tableStyleId>
              </a:tblPr>
              <a:tblGrid>
                <a:gridCol w="3435817">
                  <a:extLst>
                    <a:ext uri="{9D8B030D-6E8A-4147-A177-3AD203B41FA5}">
                      <a16:colId xmlns:a16="http://schemas.microsoft.com/office/drawing/2014/main" val="3756780484"/>
                    </a:ext>
                  </a:extLst>
                </a:gridCol>
                <a:gridCol w="1258690">
                  <a:extLst>
                    <a:ext uri="{9D8B030D-6E8A-4147-A177-3AD203B41FA5}">
                      <a16:colId xmlns:a16="http://schemas.microsoft.com/office/drawing/2014/main" val="340496374"/>
                    </a:ext>
                  </a:extLst>
                </a:gridCol>
                <a:gridCol w="1258690">
                  <a:extLst>
                    <a:ext uri="{9D8B030D-6E8A-4147-A177-3AD203B41FA5}">
                      <a16:colId xmlns:a16="http://schemas.microsoft.com/office/drawing/2014/main" val="582136262"/>
                    </a:ext>
                  </a:extLst>
                </a:gridCol>
              </a:tblGrid>
              <a:tr h="126964">
                <a:tc>
                  <a:txBody>
                    <a:bodyPr/>
                    <a:lstStyle/>
                    <a:p>
                      <a:r>
                        <a:rPr lang="en-GB" sz="1000">
                          <a:latin typeface="Arial" panose="020B0604020202020204" pitchFamily="34" charset="0"/>
                          <a:cs typeface="Arial" panose="020B0604020202020204" pitchFamily="34" charset="0"/>
                        </a:rPr>
                        <a:t>Risks</a:t>
                      </a:r>
                      <a:r>
                        <a:rPr lang="en-GB" sz="1000" baseline="0">
                          <a:latin typeface="Arial" panose="020B0604020202020204" pitchFamily="34" charset="0"/>
                          <a:cs typeface="Arial" panose="020B0604020202020204" pitchFamily="34" charset="0"/>
                        </a:rPr>
                        <a:t> to delivery</a:t>
                      </a:r>
                      <a:endParaRPr lang="en-GB" sz="1000">
                        <a:latin typeface="Arial" panose="020B0604020202020204" pitchFamily="34" charset="0"/>
                        <a:cs typeface="Arial" panose="020B0604020202020204" pitchFamily="34" charset="0"/>
                      </a:endParaRPr>
                    </a:p>
                  </a:txBody>
                  <a:tcPr/>
                </a:tc>
                <a:tc>
                  <a:txBody>
                    <a:bodyPr/>
                    <a:lstStyle/>
                    <a:p>
                      <a:r>
                        <a:rPr lang="en-GB" sz="1000">
                          <a:latin typeface="Arial" panose="020B0604020202020204" pitchFamily="34" charset="0"/>
                          <a:cs typeface="Arial" panose="020B0604020202020204" pitchFamily="34" charset="0"/>
                        </a:rPr>
                        <a:t>Owner</a:t>
                      </a:r>
                    </a:p>
                  </a:txBody>
                  <a:tcPr/>
                </a:tc>
                <a:tc>
                  <a:txBody>
                    <a:bodyPr/>
                    <a:lstStyle/>
                    <a:p>
                      <a:r>
                        <a:rPr lang="en-GB" sz="1000">
                          <a:latin typeface="Arial" panose="020B0604020202020204" pitchFamily="34" charset="0"/>
                          <a:cs typeface="Arial" panose="020B0604020202020204" pitchFamily="34" charset="0"/>
                        </a:rPr>
                        <a:t>Next Steps</a:t>
                      </a:r>
                    </a:p>
                  </a:txBody>
                  <a:tcPr/>
                </a:tc>
                <a:extLst>
                  <a:ext uri="{0D108BD9-81ED-4DB2-BD59-A6C34878D82A}">
                    <a16:rowId xmlns:a16="http://schemas.microsoft.com/office/drawing/2014/main" val="2403941587"/>
                  </a:ext>
                </a:extLst>
              </a:tr>
              <a:tr h="261864">
                <a:tc>
                  <a:txBody>
                    <a:bodyPr/>
                    <a:lstStyle/>
                    <a:p>
                      <a:pPr marL="171450" indent="-171450" algn="l" defTabSz="914400" rtl="0" eaLnBrk="1" fontAlgn="base" latinLnBrk="0" hangingPunct="1">
                        <a:buFont typeface="Arial" panose="020B0604020202020204" pitchFamily="34" charset="0"/>
                        <a:buChar char="•"/>
                      </a:pPr>
                      <a:r>
                        <a:rPr lang="en-GB" sz="900" i="0" kern="1200">
                          <a:solidFill>
                            <a:schemeClr val="tx1"/>
                          </a:solidFill>
                          <a:latin typeface="Arial" panose="020B0604020202020204" pitchFamily="34" charset="0"/>
                          <a:ea typeface="+mn-ea"/>
                          <a:cs typeface="Arial" panose="020B0604020202020204" pitchFamily="34" charset="0"/>
                        </a:rPr>
                        <a:t>There is a risk of being unable to measure impact within this priority due to the lack of real time information on suicide rates, this will be considered as part of the review of GMOs. </a:t>
                      </a:r>
                    </a:p>
                  </a:txBody>
                  <a:tcPr/>
                </a:tc>
                <a:tc>
                  <a:txBody>
                    <a:bodyPr/>
                    <a:lstStyle/>
                    <a:p>
                      <a:r>
                        <a:rPr lang="en-GB" sz="900" i="0" kern="1200">
                          <a:solidFill>
                            <a:schemeClr val="tx1"/>
                          </a:solidFill>
                          <a:latin typeface="Arial" panose="020B0604020202020204" pitchFamily="34" charset="0"/>
                          <a:ea typeface="+mn-ea"/>
                          <a:cs typeface="Arial" panose="020B0604020202020204" pitchFamily="34" charset="0"/>
                        </a:rPr>
                        <a:t>MAG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a:latin typeface="Arial" panose="020B0604020202020204" pitchFamily="34" charset="0"/>
                          <a:cs typeface="Arial" panose="020B0604020202020204" pitchFamily="34" charset="0"/>
                        </a:rPr>
                        <a:t>Meeting to reconvene </a:t>
                      </a:r>
                    </a:p>
                  </a:txBody>
                  <a:tcPr/>
                </a:tc>
                <a:extLst>
                  <a:ext uri="{0D108BD9-81ED-4DB2-BD59-A6C34878D82A}">
                    <a16:rowId xmlns:a16="http://schemas.microsoft.com/office/drawing/2014/main" val="2085390978"/>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3614341340"/>
              </p:ext>
            </p:extLst>
          </p:nvPr>
        </p:nvGraphicFramePr>
        <p:xfrm>
          <a:off x="6139131" y="5319622"/>
          <a:ext cx="5975315" cy="2618152"/>
        </p:xfrm>
        <a:graphic>
          <a:graphicData uri="http://schemas.openxmlformats.org/drawingml/2006/table">
            <a:tbl>
              <a:tblPr firstRow="1" bandRow="1">
                <a:tableStyleId>{5C22544A-7EE6-4342-B048-85BDC9FD1C3A}</a:tableStyleId>
              </a:tblPr>
              <a:tblGrid>
                <a:gridCol w="3469561">
                  <a:extLst>
                    <a:ext uri="{9D8B030D-6E8A-4147-A177-3AD203B41FA5}">
                      <a16:colId xmlns:a16="http://schemas.microsoft.com/office/drawing/2014/main" val="2232684934"/>
                    </a:ext>
                  </a:extLst>
                </a:gridCol>
                <a:gridCol w="1648869">
                  <a:extLst>
                    <a:ext uri="{9D8B030D-6E8A-4147-A177-3AD203B41FA5}">
                      <a16:colId xmlns:a16="http://schemas.microsoft.com/office/drawing/2014/main" val="1392341808"/>
                    </a:ext>
                  </a:extLst>
                </a:gridCol>
                <a:gridCol w="856885">
                  <a:extLst>
                    <a:ext uri="{9D8B030D-6E8A-4147-A177-3AD203B41FA5}">
                      <a16:colId xmlns:a16="http://schemas.microsoft.com/office/drawing/2014/main" val="3224507551"/>
                    </a:ext>
                  </a:extLst>
                </a:gridCol>
              </a:tblGrid>
              <a:tr h="297517">
                <a:tc>
                  <a:txBody>
                    <a:bodyPr/>
                    <a:lstStyle/>
                    <a:p>
                      <a:r>
                        <a:rPr lang="en-GB" sz="1000">
                          <a:latin typeface="Arial"/>
                          <a:cs typeface="Arial"/>
                        </a:rPr>
                        <a:t>Actions for the next month</a:t>
                      </a:r>
                    </a:p>
                  </a:txBody>
                  <a:tcPr/>
                </a:tc>
                <a:tc>
                  <a:txBody>
                    <a:bodyPr/>
                    <a:lstStyle/>
                    <a:p>
                      <a:r>
                        <a:rPr lang="en-GB" sz="1000">
                          <a:latin typeface="Arial"/>
                          <a:cs typeface="Arial"/>
                        </a:rPr>
                        <a:t>Responsible</a:t>
                      </a:r>
                      <a:r>
                        <a:rPr lang="en-GB" sz="1000" baseline="0">
                          <a:latin typeface="Arial"/>
                          <a:cs typeface="Arial"/>
                        </a:rPr>
                        <a:t> Owner</a:t>
                      </a:r>
                      <a:endParaRPr lang="en-GB" sz="1000">
                        <a:latin typeface="Arial"/>
                        <a:cs typeface="Arial"/>
                      </a:endParaRPr>
                    </a:p>
                  </a:txBody>
                  <a:tcPr/>
                </a:tc>
                <a:tc>
                  <a:txBody>
                    <a:bodyPr/>
                    <a:lstStyle/>
                    <a:p>
                      <a:r>
                        <a:rPr lang="en-GB" sz="1000">
                          <a:latin typeface="Arial"/>
                          <a:cs typeface="Arial"/>
                        </a:rPr>
                        <a:t>Due Date</a:t>
                      </a:r>
                    </a:p>
                  </a:txBody>
                  <a:tcPr/>
                </a:tc>
                <a:extLst>
                  <a:ext uri="{0D108BD9-81ED-4DB2-BD59-A6C34878D82A}">
                    <a16:rowId xmlns:a16="http://schemas.microsoft.com/office/drawing/2014/main" val="3210150886"/>
                  </a:ext>
                </a:extLst>
              </a:tr>
              <a:tr h="575200">
                <a:tc>
                  <a:txBody>
                    <a:bodyPr/>
                    <a:lstStyle/>
                    <a:p>
                      <a:pPr lvl="0" algn="l">
                        <a:lnSpc>
                          <a:spcPct val="100000"/>
                        </a:lnSpc>
                        <a:spcBef>
                          <a:spcPts val="0"/>
                        </a:spcBef>
                        <a:spcAft>
                          <a:spcPts val="0"/>
                        </a:spcAft>
                        <a:buNone/>
                      </a:pPr>
                      <a:r>
                        <a:rPr lang="en-GB" sz="800" b="0" i="0" u="none" strike="noStrike" noProof="0">
                          <a:solidFill>
                            <a:srgbClr val="000000"/>
                          </a:solidFill>
                          <a:latin typeface="Arial"/>
                        </a:rPr>
                        <a:t>Quarterly meeting have been agreed following review of   frequency of Suicide Prevention Steering group &amp; GMO/100 day plan – next mtg April 2024</a:t>
                      </a:r>
                    </a:p>
                  </a:txBody>
                  <a:tcPr/>
                </a:tc>
                <a:tc>
                  <a:txBody>
                    <a:bodyPr/>
                    <a:lstStyle/>
                    <a:p>
                      <a:r>
                        <a:rPr lang="en-GB" sz="800">
                          <a:latin typeface="Arial"/>
                          <a:cs typeface="Arial"/>
                        </a:rPr>
                        <a:t>Stephen Jones &amp; Jayne Whitney </a:t>
                      </a:r>
                    </a:p>
                  </a:txBody>
                  <a:tcPr/>
                </a:tc>
                <a:tc>
                  <a:txBody>
                    <a:bodyPr/>
                    <a:lstStyle/>
                    <a:p>
                      <a:r>
                        <a:rPr lang="en-GB" sz="800">
                          <a:latin typeface="Arial"/>
                          <a:cs typeface="Arial"/>
                        </a:rPr>
                        <a:t>April 2024 </a:t>
                      </a:r>
                    </a:p>
                  </a:txBody>
                  <a:tcPr/>
                </a:tc>
                <a:extLst>
                  <a:ext uri="{0D108BD9-81ED-4DB2-BD59-A6C34878D82A}">
                    <a16:rowId xmlns:a16="http://schemas.microsoft.com/office/drawing/2014/main" val="4159380428"/>
                  </a:ext>
                </a:extLst>
              </a:tr>
              <a:tr h="714041">
                <a:tc>
                  <a:txBody>
                    <a:bodyPr/>
                    <a:lstStyle/>
                    <a:p>
                      <a:pPr lvl="0" algn="l">
                        <a:lnSpc>
                          <a:spcPct val="100000"/>
                        </a:lnSpc>
                        <a:spcBef>
                          <a:spcPts val="0"/>
                        </a:spcBef>
                        <a:spcAft>
                          <a:spcPts val="0"/>
                        </a:spcAft>
                        <a:buNone/>
                      </a:pPr>
                      <a:r>
                        <a:rPr lang="en-GB" sz="800" b="0" i="0" u="none" strike="noStrike" noProof="0">
                          <a:solidFill>
                            <a:srgbClr val="000000"/>
                          </a:solidFill>
                          <a:latin typeface="Arial"/>
                        </a:rPr>
                        <a:t> QI  SBAR  for HMP Swansea completed and next steps discussions with stakeholders and problem statement – follow up meeting to discuss with MH  &amp; LD service </a:t>
                      </a:r>
                      <a:endParaRPr lang="en-US" sz="800"/>
                    </a:p>
                    <a:p>
                      <a:pPr marL="0" marR="0" lvl="0" indent="0" algn="l">
                        <a:lnSpc>
                          <a:spcPct val="100000"/>
                        </a:lnSpc>
                        <a:spcBef>
                          <a:spcPts val="0"/>
                        </a:spcBef>
                        <a:spcAft>
                          <a:spcPts val="0"/>
                        </a:spcAft>
                        <a:buClrTx/>
                        <a:buSzTx/>
                        <a:buFontTx/>
                        <a:buNone/>
                      </a:pPr>
                      <a:endParaRPr lang="en-GB" sz="800">
                        <a:latin typeface="Arial"/>
                        <a:cs typeface="Arial"/>
                      </a:endParaRPr>
                    </a:p>
                  </a:txBody>
                  <a:tcPr/>
                </a:tc>
                <a:tc>
                  <a:txBody>
                    <a:bodyPr/>
                    <a:lstStyle/>
                    <a:p>
                      <a:r>
                        <a:rPr lang="en-GB" sz="800">
                          <a:latin typeface="Arial"/>
                          <a:cs typeface="Arial"/>
                        </a:rPr>
                        <a:t>Marie Philips &amp; Jayne Whitney &amp; Marie Williams </a:t>
                      </a:r>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800">
                          <a:latin typeface="Arial"/>
                          <a:cs typeface="Arial"/>
                        </a:rPr>
                        <a:t>April 2024</a:t>
                      </a:r>
                    </a:p>
                  </a:txBody>
                  <a:tcPr/>
                </a:tc>
                <a:extLst>
                  <a:ext uri="{0D108BD9-81ED-4DB2-BD59-A6C34878D82A}">
                    <a16:rowId xmlns:a16="http://schemas.microsoft.com/office/drawing/2014/main" val="3535384573"/>
                  </a:ext>
                </a:extLst>
              </a:tr>
              <a:tr h="1031394">
                <a:tc>
                  <a:txBody>
                    <a:bodyPr/>
                    <a:lstStyle/>
                    <a:p>
                      <a:pPr lvl="0" algn="l">
                        <a:lnSpc>
                          <a:spcPct val="100000"/>
                        </a:lnSpc>
                        <a:spcBef>
                          <a:spcPts val="0"/>
                        </a:spcBef>
                        <a:spcAft>
                          <a:spcPts val="0"/>
                        </a:spcAft>
                        <a:buNone/>
                      </a:pPr>
                      <a:r>
                        <a:rPr lang="en-GB" sz="800" b="0" i="0" u="none" strike="noStrike" noProof="0">
                          <a:solidFill>
                            <a:srgbClr val="000000"/>
                          </a:solidFill>
                          <a:latin typeface="Arial"/>
                        </a:rPr>
                        <a:t>Sharing HOPE – Deep dive evaluation started, film being edited  Regular progression meeting set for every 6 weeks. Presenting first phase of proposal March 2024. Events in NPT, CCH &amp; Vexatious  complaints. Sharing Hope documentary presented to  management board 30/05/2024  </a:t>
                      </a:r>
                      <a:endParaRPr lang="en-US" sz="80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a:latin typeface="Arial"/>
                        <a:cs typeface="Arial"/>
                      </a:endParaRPr>
                    </a:p>
                  </a:txBody>
                  <a:tcPr/>
                </a:tc>
                <a:tc>
                  <a:txBody>
                    <a:bodyPr/>
                    <a:lstStyle/>
                    <a:p>
                      <a:r>
                        <a:rPr lang="en-GB" sz="800">
                          <a:latin typeface="Arial"/>
                          <a:cs typeface="Arial"/>
                        </a:rPr>
                        <a:t>Jayne Whitney &amp; Johan </a:t>
                      </a:r>
                      <a:r>
                        <a:rPr lang="en-GB" sz="800" err="1">
                          <a:latin typeface="Arial"/>
                          <a:cs typeface="Arial"/>
                        </a:rPr>
                        <a:t>Skre</a:t>
                      </a:r>
                      <a:r>
                        <a:rPr lang="en-GB" sz="800">
                          <a:latin typeface="Arial"/>
                          <a:cs typeface="Arial"/>
                        </a:rPr>
                        <a:t> </a:t>
                      </a:r>
                    </a:p>
                  </a:txBody>
                  <a:tcPr/>
                </a:tc>
                <a:tc>
                  <a:txBody>
                    <a:bodyPr/>
                    <a:lstStyle/>
                    <a:p>
                      <a:r>
                        <a:rPr lang="en-GB" sz="800">
                          <a:latin typeface="Arial"/>
                          <a:cs typeface="Arial"/>
                        </a:rPr>
                        <a:t>March 2024 &amp; June 2024 </a:t>
                      </a:r>
                    </a:p>
                  </a:txBody>
                  <a:tcPr/>
                </a:tc>
                <a:extLst>
                  <a:ext uri="{0D108BD9-81ED-4DB2-BD59-A6C34878D82A}">
                    <a16:rowId xmlns:a16="http://schemas.microsoft.com/office/drawing/2014/main" val="221750474"/>
                  </a:ext>
                </a:extLst>
              </a:tr>
            </a:tbl>
          </a:graphicData>
        </a:graphic>
      </p:graphicFrame>
      <p:sp>
        <p:nvSpPr>
          <p:cNvPr id="10" name="Rectangle 5">
            <a:extLst>
              <a:ext uri="{FF2B5EF4-FFF2-40B4-BE49-F238E27FC236}">
                <a16:creationId xmlns:a16="http://schemas.microsoft.com/office/drawing/2014/main" id="{74EE6599-D40C-D857-0C23-86633255DD0A}"/>
              </a:ext>
            </a:extLst>
          </p:cNvPr>
          <p:cNvSpPr>
            <a:spLocks noChangeArrowheads="1"/>
          </p:cNvSpPr>
          <p:nvPr/>
        </p:nvSpPr>
        <p:spPr bwMode="auto">
          <a:xfrm>
            <a:off x="315843" y="339996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TextBox 14">
            <a:extLst>
              <a:ext uri="{FF2B5EF4-FFF2-40B4-BE49-F238E27FC236}">
                <a16:creationId xmlns:a16="http://schemas.microsoft.com/office/drawing/2014/main" id="{7F23362A-737A-A4D8-D476-B2697A34A5CD}"/>
              </a:ext>
            </a:extLst>
          </p:cNvPr>
          <p:cNvSpPr txBox="1"/>
          <p:nvPr/>
        </p:nvSpPr>
        <p:spPr>
          <a:xfrm>
            <a:off x="82280" y="3094634"/>
            <a:ext cx="5942600" cy="933845"/>
          </a:xfrm>
          <a:prstGeom prst="rect">
            <a:avLst/>
          </a:prstGeom>
          <a:noFill/>
        </p:spPr>
        <p:txBody>
          <a:bodyPr wrap="square">
            <a:spAutoFit/>
          </a:bodyPr>
          <a:lstStyle/>
          <a:p>
            <a:pPr marL="171450" lvl="0" indent="-171450" fontAlgn="base">
              <a:buSzPts val="1000"/>
              <a:buFont typeface="Arial" panose="020B0604020202020204" pitchFamily="34" charset="0"/>
              <a:buChar char="•"/>
              <a:tabLst>
                <a:tab pos="457200" algn="l"/>
              </a:tabLst>
            </a:pPr>
            <a:r>
              <a:rPr lang="en-GB" sz="900">
                <a:latin typeface="Arial" panose="020B0604020202020204" pitchFamily="34" charset="0"/>
                <a:cs typeface="Arial" panose="020B0604020202020204" pitchFamily="34" charset="0"/>
              </a:rPr>
              <a:t>Education of all available staff across the HB in recognising and managing suicide. </a:t>
            </a:r>
            <a:br>
              <a:rPr lang="en-GB" sz="900">
                <a:latin typeface="Arial" panose="020B0604020202020204" pitchFamily="34" charset="0"/>
                <a:cs typeface="Arial" panose="020B0604020202020204" pitchFamily="34" charset="0"/>
              </a:rPr>
            </a:br>
            <a:r>
              <a:rPr lang="en-GB" sz="900">
                <a:latin typeface="Arial" panose="020B0604020202020204" pitchFamily="34" charset="0"/>
                <a:cs typeface="Arial" panose="020B0604020202020204" pitchFamily="34" charset="0"/>
              </a:rPr>
              <a:t>Continue to support and work with Swansea Multi Agency Group and other stakeholders across the HB in relation to obtaining a baseline assessment of suicide cases and map against national trends.</a:t>
            </a:r>
          </a:p>
          <a:p>
            <a:pPr marL="171450" lvl="0" indent="-171450" fontAlgn="base">
              <a:buSzPts val="1000"/>
              <a:buFont typeface="Arial" panose="020B0604020202020204" pitchFamily="34" charset="0"/>
              <a:buChar char="•"/>
              <a:tabLst>
                <a:tab pos="457200" algn="l"/>
              </a:tabLst>
            </a:pPr>
            <a:r>
              <a:rPr lang="en-GB" sz="900">
                <a:latin typeface="Arial" panose="020B0604020202020204" pitchFamily="34" charset="0"/>
                <a:cs typeface="Arial" panose="020B0604020202020204" pitchFamily="34" charset="0"/>
              </a:rPr>
              <a:t>Occupational Health and Wellbeing support for staff with anxiety/depression to prevent escalation in risk of suicide. </a:t>
            </a:r>
          </a:p>
          <a:p>
            <a:pPr>
              <a:lnSpc>
                <a:spcPct val="115000"/>
              </a:lnSpc>
              <a:spcAft>
                <a:spcPts val="1000"/>
              </a:spcAft>
            </a:pPr>
            <a:r>
              <a:rPr lang="en-GB" sz="900">
                <a:effectLst/>
                <a:latin typeface="Arial" panose="020B0604020202020204" pitchFamily="34" charset="0"/>
                <a:ea typeface="Times New Roman" panose="02020603050405020304" pitchFamily="18" charset="0"/>
                <a:cs typeface="Arial" panose="020B0604020202020204" pitchFamily="34" charset="0"/>
              </a:rPr>
              <a:t> </a:t>
            </a:r>
            <a:endParaRPr lang="en-GB" sz="900">
              <a:effectLst/>
              <a:latin typeface="Calibri" panose="020F0502020204030204" pitchFamily="34" charset="0"/>
              <a:ea typeface="Calibri" panose="020F0502020204030204" pitchFamily="34" charset="0"/>
              <a:cs typeface="Arial" panose="020B0604020202020204" pitchFamily="34" charset="0"/>
            </a:endParaRPr>
          </a:p>
        </p:txBody>
      </p:sp>
      <p:sp>
        <p:nvSpPr>
          <p:cNvPr id="27" name="AutoShape 15" descr="data:image/png;base64,iVBORw0KGgoAAAANSUhEUgAAAeIAAAE2CAYAAAC9RpGaAAAAAXNSR0IArs4c6QAAIABJREFUeF7tnQ+YHVV5hw+KwoZ/hY2CiaSwARdrMDbVFtnEaqqmRVsQbMEma9XQInG1pgZtGzbZJKStEptKl0haUi1JWmIlalspwRqtEmsrosFYiYQlBUFAggWBgIr2eSee5ezkzL0z986cmbn3N8+zTzZ3586c854/v3O+7zvnHGKMeZHRJQIiIAIiIAIiUAqBQ34mxLtKebteKgIiIAIiIAJdTmBciHftkhZ3eV1Q9kVABERABAITmDFjhpkgxC96kazUgctArxMBERABEehSAt/85jeNhLhLC1/ZFgEREAERKJ+AhLj8MlAKREAEREAEupiAhLiLC19ZFwEREAERKJ+AhLj8MlAKREAEREAEupiAhLiLC19ZFwEREAERKJ+AhLj8MlAKREAEREAEupiAhLiLC19ZFwEREAERKJ+AhLj8MlAKREAEREAEupiAhLiLC19ZFwEREAERKJ+AhLj8MlAKREAEREAEupiAhLiLC19ZFwEREAERKJ+AhLj8MlAKREAEREAEupiAhLgGhb9q1Spzzz33mLVr15qenp62Urx582azYMECc9NNN5mBgYG2nlXlL+/evducf/755sorr8wlnzt27DCzZ8+Osjxv3jwDx97e3iojqGXabLnt3LlznDMZmT9/vtm2bVuUp5B115Z7yHfu27cvyu/g4GD0r+8qI121rFA1SXTXCjHitmzZsvFimjlzptmyZYvp7++vXNFJiLMXSZ5CbDtGBi7Dw8MNE2MHOvamlStXTvhO/O/2vnhHz32XX365t0760tOo8/bd7w4s3Axt2rQpsfPPXgrZvpHEmfpPessY/JQheKGFOG2dtOmyA6Jm9cayazZwdQdf8XaTlDb33SEHSdlqdPq7u06IbWU66aSTJswwqQwjIyNmdHS0cjOdVoQ4TyFKX50m3klDfMc73tHyAKedPLTz3Xh+0z6Lcrruuusm5JfP5s6dOz4rp2PZuHHjBFHxWSlCCHG8bGzH2Y4Yp2Xlq1O+7+7fv98sXrzYTJ06tekgqJV20mrdLvJ7aYQ4z/c3qpNuXciaLsoDkbz//vsTLVNJFjq+29fXN2FQmKUu5MknxLO6TojLHF23WqCtdDDtdIitpjP+vW4S4rSzZl+n5/tuGUJsOzrKsVU3SDv1TkJ8oAVlFbx226uvTvpEL0u67L3vec97osGpbyBly/uSSy5JZYWRELdb0hX5ftqCT+qQfB0FIsnFrMf6EK2Ze9q0adFofv369dE97ugy6zviPuK4Occ1/8TN7nH88fT5Ot64EMTfd9FFFyV21jZvNt9xcxP/95mjXBOTLw/uOxvl331+Mx9xK+nwzRjzEGLXJ1imEDebfcaZWR7NyqyR2b5ZnbV1yFfvfGXI/bY+xduo64Zq5kqIt3lbzrgo9u7dG8VbcCW1h3i+fGZU101A2qizfK+Rj7jddLl9QtrBYRYhdp95ww03HGQF4v1ZJ0US4ooIabvJaNS5uc/OKpL4mm1D5Dmu+NqGF/c1ZX2HK8Q8C/OmnbX4zO1JM5P4LNXHJJ62W265JRpk2A7X/p2OqJHfLmlG7DOB+j5rlIdW8++Wc7vpiNdH2+nG/cLNOj2fSbsMIU4TyBfvjKkLy5cvNwsXLoziK5LKLG5qTFveWTrfJMuRLZe4WLaSJtdPatuDbxDmayON6pvtJ9xBRSMXQZIQ479tlC5fH5rWXZJWiONl5psApR24+vrlZgPFdnWijO93lWm6KCGOB5L4Ajx8HRiCHZ+NJs26m0VNxxtTWiH2NS73u7NmzfL66NKYIH1C3KhjjXekad5hG03a/Nv7i0hH3BLgE+Sk4BNfUFcrwVq+QBqfRSIpWKuRpcNaGt71rneZK664whvYmLbMfPyLMk37Bjq+zjZNmpIEJF7/kgahbh23g/a4sKSx3CUJcTyg0Cey8bz76qSvHiQFa8XvjafNN+mQEE8sBQmxp0W2M1vlcT4hjjfydt/ha0xux51WiK2JKD7jpsOggXL5llKkGR37OqNGnUySObyZeZk0Zv1uUekgLa4gx6PxfR2jTcsZZ5wxbuUoY0Zsy9Ty9C3Psvfcd9993iC8rELsDkSLFOJmA1m33BqlKanex8srSQDdz9tpW0lCHDdnp5l8xNOaZBlJ0+Z9bdH2MW4go4RYQtw0irddkQwhxL4ZjdvpZxHiuGBanxp+sCT/m61GjcxnjYTYJ67x+xt16q3m36a72bPdiOK04hIfHCUJbDxq2jd4K0OI7YyX9deNAmjiMyO3DjRi1cyHXIYQZ01TWiFu5PO28RwPPvhgtNY9zjqN4BUpxFY445a+NOlK6jvjZnkJcRcLcdrlGVUXYt+INe2M0CeObgDKaaedFs2AEWHMXGkan8/MZ8UlvkQmj5loO/mPC7FPcNKyTMq3+3k8ICVpphTvWBtFnPvKpFE5+Tq9pOdnLW8rOHEfpzvQ8vlLfW0spBC3mqa0QpzGJJz0rDRlULQQp3Gv+ep/s4F7PJamWZyJ+44s8QJp2maV7ukq03SW5Rm+wA9f5Ux7n68Spf2uz6/kms+ymGYb+a54DtHf1iyNabKdyl+EjzipDLOKZxE+Yl/DTivE8brVaMCStZPMIsRp/JNuPuOi4RNT3zPLFuJW05RWiBsNpCy/pDqYZsJQtBD76kyaAUIjS078b7563Egc2+mLqiS6vrR0lRC7pjfXH2c/d4NQ4pXENYXGl9nE/U9pTNM+c2Tad8Q7d/s91zSdZPpJ6iD4nOey0Uk8eCSp4x8aGoo2QUnajSypU0+a0ca33kzKQ5r8pzEnp01HmmdZfjzT+lZ9HapvpmTzGd9kxpe+JCZ5zIjTRMOTprGxsfHNNeJ1o1EH7gYS+SKZ250RJ4mAb8DrS2eaNKUV4kYDRpdfvIzdGWUrUdN5+IitUMSD3JoJcTNzs83beeedN15/4hYV99387u5kJyGu+nAiY/ri0a183bfFpevnwaRy6aWXmgsvvHDcbGt9Ka0Ksf2+3Woz7Tvi6cfndPHFF0fLSNxtOl1htyYhliL5drty/X6+tY5xk1PaLUHdiEw3Mjju4016ni8PcHOXiPnyn0Y83cGQrUK+dKR9li/61Ld1pV176lbbpCVPPl94o3XMvrWnSTNiu+7dTUezqOl4neX/8Tz6yuyuu+6K/KHsIc1FfrncttOuEMfbhbuO2BesFa/TadKUVohdQXG30m0WSU9dvvrqq81ll11m5syZk7jRRdEzYrdtxJdD+SLzyZfdSyFpy8mkgZ6vjvs4SYgzCp1uFwEREAEREAERSEeg60zT6bDoLhEQAREQAREIQ0BCHIaz3iICIiACIiACXgISYlUMERABERABESiRgIS4RPh6tQiIgAiIgAhIiFUHREAEREAERKBEAhLiEuHr1SIgAiIgAiIgIVYdEAEREAEREIESCUiIS4SvV4uACIiACIiAhFh1QAREQAREQARKJCAhLhE+r262f2veyYvv09zs+WkPAUi7DWSz93Xb39MeWp83F3c7zjTbWub9fj3vaQJqO6oNEuKS60BaIY7vi2vPNPUd3t4oS1UXYt8+4OSnU8WiDCFOO7gquWkcdBZ2q3W+7Hw0e3+ZQpx2z/c0/Y+7X73Ns29f9Pie7J1ars3K3f27hDgLrQLuTSPEvlN8+Gz79u0TTicpIHmpH5lXZ+Lb2N0yIjHu6UapE1eBG9McixcqmVVKS1KeQ9f5Mg8UyKvtZK0/vJfT00ZHR6MTwyyDL3/5yxMOj/EN3OIDSPtdDh3hlC3bVjngxBVjynXjxo1m7dq1pqenZ9wiWOe2nZW7734JcR4U23hGGiHOOottIzktfzWvzqTZGa1JJ7u0nPBAX6yS+FUpLUn4Q9f5bhRiH/v4ACjpOMc0/VbS8Z7x9/qO+wzULCvzGglxiqKIm1LiR3Tx9y9+8YvjxyTaY8J8ouGagjhy78orr4zOAfYdX2eTlqZT8t3jayy+83Dj5mDfuca+c07tcX6Yljg3lOMVyY8dEZP+uOkr6bg/m9ekDjE+Kuf/nB/9/ve/31x11VVm/fr10dF69vzSRu9N4uk7d9k9CpM0+o41bFT2SaZ2t9rFTXO+78S52fxfccUV5mMf+5ixR+014puUFvJ02mmnRUfuwQ9LC89z3QFpTJiw4rLH4fG7rUvTpk2bcHRlo7N2+V6aOs99cZNp3IVh2wD52rt3r3HrrLWu+I7hix+HmbYevP3tbzdvectbxo97dI9iTCojdxBr2ZM3nzsmS3595disu4u3syTBTRJo9/lp7nH7iLoOspsxTfN3CXETSjTAvr6+8XNBkw57p4G7HarvkPJ4R5/2EHD7vUa+lFaF2NdYSNeGDRvMihUrzOOPPx7l3RXieN7cjsxtTPGRbpoRctoZscsu6cxf+3n8vZzJzFm88e+5DCdNmhQJB513vMN2RcTmMU3Z+86Bjg+MfIx8n/nyn9b365sRu/69uEj6Ziy+z6xYWQGhabnnRlvevgFPvBmmqfNJsze3zNx82UGK71zcpHrnuzdtH+CKt2XqKyNfP+Ar86z5bTbYaTQjtmXVyNLVbLDkOwfb905fX5lGvDrpHglxxtL0NVhfRYqPJNPO9JKS487KfYLcqhA3M1PG85E0Qo53ro3u8wlSoxlxIyE677zzJvjJ07zXzs6mTp06/t3495K4wNk9ZD5N2dtRfxoh9lksfN9PEt14+pI623hakgZJzWZELkNfHfSJbhqzJuluVOebtSdrmUnKV1xgGg0AfeWWph74ysj3HntfvC67ddBXZ12LQLP8pu3m4mXYaNDUTIjTDLjSzprTpr+u90mIM5acr+L4Os/4aDCp80nbKdlkup2TO+JtVYibNaZ4+pJGyPHP094Xx59kPo2P7rM+P35/vMxcU29/f38kAgSVxIPD4p+nKfu0Qmxn4dxvg1ksH59p/vzzzz/IFdCsPJPSknaA5ZZX/F2+QYCvM87qj/XV+bTtKe19SWlqpx6kHSylqcvWdRB3EaUdKKfp5nxl1aoQazachvjT90iIU/CK+4f4iuu/SdMZJzXKrELMu33Rje0IsTvDi+PwzRR9Zt14Z+Lzu7nPTvIHpe2kkzqvtO/1CTO+XiuAvjK36Y+boeOC7euEkmbYbt2xQuzOMu070w6IihDiJAtGvN4XJcS+Os9nDER27tzpbcF24NZMiIlnwH+cVO/aqQd5CfEll1xiXvrSl7aV32bdXKNZua+987ykuuYz5ydZZnh2Kyb0Zvmp298lxA1KrJEvyZ21pBHiZh1Co2CtRpXYDQahs3dncL53+jrP+Pfc96UVgLQz4mYNpF0hbuTTct9t3zNnzhxz7rnnRr5MfscfzpU0E4qnP03Za0Y80R+ftozjrN3ZWdIMsdlAMmlgk3VGnKYe5CXEmJ3bzW+jdmfTecYZZzS1xNjnJJmUfZOERv1Xs+DNZv1Fp/xdQtygJBv5eLIKcbMgpKyjwrjJyCcIvvT7TKuXX375hHWDjYQ4aUCRFJiVdYCRtpNOEtwsFgbSzCyYSNf3ve99hghkzNKNhDNNB9zqjJi1nFl9xPEo9bxnxFl9xHHrSh6macvcfdasWbOiwZPPeuCrv3bm63sWf8vqI05TD7IKMTNfOxCM18EkH3HagUdSN5fkQ28muI3ydt111yX2Jzw3afbdKaLaSj4kxA2o+TrUeGQoi9LTzoriYuWLlkxqWJjP7LKgRsFLtjEnPTue1qRn2YX+pCceNQ0Dt7E1ipqOizzpcjcRiOe3XSHmeb4AKt97rV+YpSqPPPLIhNlA0oifZ4+NjY0HeaUt+6SOy+erxuTqBu74Oq6kgUjeQgzPeHk3+iwPIbZ1slmdTwoEGxoaiuoYgyr7LJYUxqOm3cG0zVPcOtROPcgqxJjZ4yZ1dwCRJb9pBsCWjW0zSbv0xd+bZHq2fWOjZUiNZt+tCFinfEdC3KQkXUHjVhozVzxyNo2f0FZ4dy3j1VdfbS677LIJZtF4kuJpsOmwa2bt/fEoU9+zGwmHXf+cZh2x6zvDX37ppZeaCy+8MBKoRuuIm21nl4cQ29kE/id7+d7rBoYlWSTiPkLfGvJWyt4+J015kIe0wWpFCHG83vL/pMj9PITYnTW5PmCfGTPeNuLrf90ZPQMou5bXt0bXFe1m64jT1IMsQhxfE5/UxrPk151d+7o5t7+I/z1evvHYizg/Xx/lPtO3njr+zk7dxjbNYEFCnIaS7hEBEaglgSyuilpmUInuCAIS4o4oRmVCBETAR0BCrHpRBwIS4jqUktIoAiLQEgEJcUvY9KXABCTEgYHrdSIgAiIgAiLgEpAQqz6IgAiIgAiIQIkEJMQlwterRUAEREAEREBCrDogAiIgAiIgAiUSkBCXCF+vFgEREAEREAEJseqACIiACIiACJRIQEJcIny9WgREQAREQAQkxKoDIiACIiACIlAiAQlxifD1ahEQAREQARGQEKsOiIAIiIAIiECJBCTEJcLXq0VABERABERAQqw6IAIiIAIiIAIlEpAQlwhfrxYBERABERCBygux7/Bqe0i6+zf3oO6kz1XcIiACIiACIlA1ApUXYhfY/v37zfLly83ChQujj0dGRszo6KiZNGmSWbx4sRkcHDSTJ0/2fj4wMFA19kqPCIiACIiACJhaCfHu3bvNhg0bzIoVK8zWrVuj4ps/f370L7Ng94p/bv+vMhcBERABERCBKhGolRCvWrXKzJ071zC7tcLrCu7Y2Jjp6+s7SKD5fHh4uErclRYREAEREAERiAjURoj37dtnli5dalavXm16e3sPEuIdO3aY7du3HyTE9nMJsWq8CIiACIhAFQnURoh9M+CiTNOIPj+6REAEREAERCAtASaJ/GS9aiHEiOLQ0FAUhNXf3x/lEX+xDdbi//bv/O773H4vKyDdLwIiIAIiIAJFEqiFEGNe3rhxo1m7dq3p6ekZ5+EuU7JLmvhj0udFgtSzRUAEREAERKAVArUQ4lYypu+IgAiIgAiIQB0ISIjrUEpKowiIgAiIQMcSkBB3bNEqYyIgAiIgAnUgICGuQykpjSIgAiIgAh1LQELcsUWrjImACIiACNSBgIS4DqWkNIqACIiACHQsAQlxxxatMiYCIiACIlAHAhLiOpSS0igCIiACItCxBCTEHVu0ypgIiIAIiEAdCEiI61BKSqMIiIAIiEDHEpAQd2zRKmMiIAIiIAJ1ICAhrkMpKY0iIAIiIAIdS0BC3LFFq4yJgAiIgAjUgYCEuA6lpDSKgAiIgAgUQuDWOx42O3Y9ZD771e+Zhx/7kek/8Ugz+u6Zhbwr6aES4qC49TIREAEREIEyCdxxz2Pm1rGHzY5vPGR23vGwNymf+eBA0CRKiIPi1stEQAREQARCErj/oSfNl765z+zc80gkvI/u/3HD12tGHLJ09C4REAEREIGOI4DQfmnXgdkuPwhxo+v4Yw8zZ87oNTNPOdrMnH6MObLn0OBMNCMOjlwvFAEREAERyIsAwnvrHQdmu/xgem4mvDNPOSYSXX6OP+6wvJLS8nNqIcT79u0z8+fPN9u2bTMzZ840W7ZsMf39/Wbz5s1mwYIFUeZXrlxphoeHo9+TPm+Zkr4oAiIgAiJQGQIEWO1EfPccEN9G1xGHP9O4wjt96hGVyYdNSOWFeP/+/Wbx4sVmcHDQDAw87UDfvXu3GRkZMaOjo2bSpEnj90yePNn7ufvdypWCEiQCIiACIpBIwAZYpfXzvjia7R49LsBVR1t5IUZwN2zYYFasWGF6enrGeTLr5WKmbGfBLuz45/b/VS8QpU8EREAEup0Afl1rasbf2yzAqm/KEQdMzaccbQZm9NYOX+WFeMeOHWb27NnjYOfNmxeZnm+44YaDhHhsbMz09fV5P7dm69qVkBIsAiIgAh1OwPXz7ti1L1WAlTU3nznjuFICrPIskloI8fbt28f9v6tWrRoXW3dGjGBzX1yI7ecS4jyrjZ4lAiIgAu0RsNHNmz9zt7l33xMNH2b9vMx2qxJg1V7uJ367dkKcJLjWVG2z145pmuAwfnSJgAiIgAjkS+DWvU+anXt/aHbe+aTZ/8OfJj781Oc9y8w8+TBz6pRnmef3hl9S1Eque3t7DT9Zr8oLcZqgLDI9NDQUBWlx2SAu93OirHWJgAiIgAiEJ0Cw1Y03P2AamZ2PPepZ5vUvP6E2AVZ5Uqy8EJPZNMuUNm3aNCFwyy5rcj/PE5yeJQIiIAIikEzA7mi17SsPJK7tJchq3sueGwVYVWE9b1nlWQshLguO3isCIiACIpCegPX7EunM7Nd32Z2sEOAqrulNn9v87pQQ58dSTxIBERCBriRghTdpqRHBVgOn9xoinOu4vKjoQpUQF01YzxcBERCBDiSQxu9rhbcTlhgVWYQS4iLp6tkiIAIi0EEE5PctpjAlxMVw1VNFQAREoCMIyO9bfDFKiItnrDeIgAiIQO0IyO8brsgkxOFY600iIAIiUGkC8vuWUzwS4nK4660iIAIiUAkC8vuWXwwS4vLLQCkQAREQgaAE0uzzrPW+4YpEQhyOtd4kAiIgAqUSkN+3VPyJL5cQV7NclCoREAERyIVAGr/vic/tMRfMfX604caRPfU4YCEXOBV5iIS4IgWhZIiACIhAXgTk982LZJjnSIjDcNZbREAERKBQAlrvWyjeQh8uIS4Urx4uAiIgAsUSkN+3WL4hni4hDkFZ7xABERCBHAmk8ftqn+ccgRf8KAlxwYD1eBEQARHIg4D8vnlQrOYzChXi/fv3m8WLF5v169cn5n7evHlm8+bNpre3t5qElCoREAERKImA/L4lgQ/82kKFOJ6XVatWmblz55qBgYHoTzt27DB79+418+fPD5xtvU4EREAEqktAft/qlk0RKQsmxPv27TPr1q0zS5YsMT09PVFemDGvWbPGLFq0KHFGzPcQ6m3btkXfueiii8zatWujZzCTXrBgQfT5ypUrzfDwcPR70udFANQzRUAERCAPAvL75kGxns8IJsTWTD04ODhhRrxx48ZxYfUhRIiXLl1qVq9ePUGsd+/ebUZGRszo6KiZNGlSZALn2ZMnT/Z+bmfh9SwmpVoERKATCcjv24mlmj1PwYSYpMVntzNnzjRbtmwx/f39iSlPEmJmvVzWrG3/bx8U/1zm7+yVQ98QARHIhwCCe//3nzB33PuYeXT/U2bnnofN7fc8ah5/4invC7TPcz7c6/KUoELcCpS4eG/atCkSX58Qj42Nmb6+voMEms+t2bqVNOg7IiACIpCGwK13PBwJLYKLqZlgq513PJzmq+aIw59pBk7vjbaZHJih4NVU0DrkplKE+Otf/3o0C7a+4rQsrSgjqgR5uTNiAr+2b99+kBDbzyXEaSnrPhEQgUYE7Ox25x2PREKL4B6Y6f64JXDa57klbB31paBCTNT0smXLjDVJQ3LDhg1mxYoVqUXZRl7HhThP0zSCz48uERCB7iSw/4c/Nd/Z92Oz7wdPmYd+8BPz7Xt/aPY/eeCzVq6eZx9int97qOk96pnmuKOeYV4w5dmm57ADn+nqHAIsw21lKW4wIXajpq+66ipz1llnmWnTpjWNmnaLiGcMDQ1FwVhcNliL35t93sgP3TnVQDkRARHIQoDZ7P3ffzKa0d730BOG2W47s9u+KUeYE447zEyP/j3cHP+z33WiUZZS6b57gwkxUdPLly83CxcuNNdff30kxGlmxO5SJO6/6aabxqOu3b9Z3zH3JH3efcWrHItAZxOwZmKbS+ufdXNNYJR7tSO0PIdAquOPOzwS2yN7nmlmnnKMOeHYA6KrSwRaIRBMiElcK1HTrWRK3xEBEag+gTJENAuVF08/JhJaBHf6VET3UDNz+jFZHqF7RSAVgaBCnCpFukkERKCWBAhWGrv3sSjt90XLdZ6MfrfRw/yeNoI4FIAjeg6NhHbm9KMjoUVwD8x05bsNVQZ6jzESYtUCERCBRAJVF1eW/EyfeuSE9COq7mVns/YzmZFV4atGIKgQs5Ro9uzZExjo0IeqVQmlp9MJVEVcJaKdXtOUv7QEggmxG/GsCOa0xaP7RCAfAojvknW7oojgIi/8qlzWt8rvNnqY32X2LZK+nl1XAkGFOH7oQ12hKd0iUCcCN37lAfPhT93Z8oYTEtc6lbbSWkcCwYQYOPFtKesITGkWgboQICr58mtv9wZISVzrUopKZzcQCCbE8aVLFq58xN1QzZTH0AQ23ni32fqFeyfMgln/esmbTtUSnNCFofeJQBMCwYRYJSECIlA8AZYKXb7l9mjJkHu9Yc4U8+Z5J2pZTvFFoDeIQGYCEuLMyPQFEageAYKx7CzYTR1bLr73glOj9bG6REAEqkmgcCFmydLGjRvNpZdeai688EKzbdu2CSRkmq5mxVCq6kOATTLwBeMTthdLg859BbPgafXJiFIqAl1KoHAh7lKuyrYIFE6AWfCaa/eYHbsmnhRGIBazYO19XHgR6AUikAuBoEKsDT1yKTM9RASMb0kSs+BF5/SZ177suSIkAiJQIwLBhNg9fenmm282J510kpk8eXJ0EtPixYtrhExJFYHyCCQtSTpzxnHmkgtOVTBWeUWjN4tAywSCCbF7HvHWrVsjIZ41a1am84hbzqW+KAIdQEBLkjqgEJUFEfAQCCrES5cuNatXrza33Xab2b59u1m0aJGxn/X29qqAREAEPAS0JEnVQgQ6m0AwIQbjqlWrzNy5c6OZMObo9evXm02bNpn58+d3NmXlTgRaIKAlSS1A01dEoIYEggpxDfkoySJQCgEtSSoFu14qAqUQqI0Q2y0yBwYGzPDwcASLvasXLFgQ/b5y5cqmn5dCWC8VgQwEtCQpAyzdKgIdQiCYECOk7fiDMWvbCyHevXu3GRkZMaOjo2bSpEmRqXtwcDCKxPZ9joDrEoEqE9CSpCqXjtImAsURCCbEZMH6iLOKIuuPCe7Cv8y/CHH8JCf7f4vK+p114lNxlUdPzoeqUmaGAAAgAElEQVSAliTlw1FPEYG6EggmxK2evsT64zVr1kQR1jbaOkmIx8bGTF9fX1QWrhDzuTVn17WglO7OJKAlSZ1ZrsqVCGQhEEyIsyTKvded0dqZsU+I7d/iQux+p9U06HsikDcBLUnKm6ieJwL1JRBMiN0NPXp6eiJiafzGmLOXLVs2gTCBWb6Zr3uTTNP1rZSdnHItSerk0lXeRKA1ApUXYjdb7uzWDdbinqGhoShIi8sGa7mf9/f3pybEAIEfXSKQJ4Hb7/2R2fj5H5h9P3hq/LE9zz7EvOr0HvO6l+qYwjxZ61kiUAYBNqZqZXOqIELsm9VaSO6yo2bg4mZmd/mSuzFI0ufNnq+/i0CeBJj93nrHI4Y1wZ+95Xvm4Ud/NOHxOiUpT9p6lgjUl0AQIQaPzzRdX2xKuQgcTIDoZ0T3jnsfO/DvPY95MemUJNUeERABl0AwIRZ2Eeg0AlZ4EV1++H+za/qUI8yaRTN0SlIzUPq7CHQRAQlxFxW2stoeAWa4t449bPbcc2DGm0Z4MT/PnH60mT71CDNz+jES4PaKQN8WgY4kICHuyGJVpvIgYIV3554Dfl58vs0uK7wzT0GAj2l2u/4uAiIgAkZCrEogAj8jcGtkYn4k8u2mEV58vQgu5mYJr6qRCIhAqwQKFWJ3nTAJXLdunVmyZImx64hbTbS+JwJ5ELDCu3PPAR9vs8sKLzNdfjA36xIBERCBdglIiNslqO/XgoBdShRFNKcU3uOPPezpGa+EtxblrESKQB0JFCrEAHHX9PoAzZs3L7qnlUXQdQSuNLdOgOCo+7//xPgDHt3/VLRUyL0QWffi72l8u3zHCq+d8R5/3GGtJ1bfFAEREIGUBAoXYpsOrSNOWSIdelvRItoKtj58u9OPMaf8LKJZwtsKRX1HBESgXQKFCjEnJy1fvtwsXLgwOidYPuJ2i6s+32cWumTdroNmrGXm4NijnmVe+ZLnmJmnHK2lRGUWhN4tAiIwgUChQsybZJruvhr3iS/ea67Zdndqk3BaQgRLTZ965ITbWaPrXgRQHdlz6PhHJxx7uNFMNy1h3ScCIlAGgcKFWKbpMoq1nHcSefzhT93p3dpRIlpOmeitIiAC1ScQTIhBwaENs2fPnkBFwVrVryTNUogZGgG+8SsPTLiV4KdL3nSqNrZoBlB/FwER6GoCwYTY9RfffPPN5qSTTor8xtdff71ZvHhxVxdCnTPvM0Mz+z33FVPMm+dNq3PWlHYREAERCEIgmBC7UdNbt26NhHjWrFlmzZo1ZtGiRVq+FKS483sJu09dvuX2g8zQZ844ziw6u09+2fxQ60kiIAIdTiCoEC9dutSsXr3a3HbbbWb79u2RANvPtI64HjUNM/TGG+82W79wr8zQ9SgypVIERKDiBIIJMRxWrVpl5s6dG82EMUevX7/ebNq0ycyfP7/imJQ8COADxhfsbpAhM7TqhgiIgAi0RyCoELeXVH27LAKYoRHg+H7MnDT03gtOlRm6rILRe0VABDqCQDAh9u2s5R4K0cg0zUx62bJlEXB3Bu2uUV65cqUZHh6O7kn6vCNKLGAmGpmhLz7nZDMwozdgavQqERABEehMApUX4t27d0c+5bPPPtu4wv3ggw+akZERMzo6aiZNmhSZugcHB6NIbN/nAwMDnVmCBeVqx659Zs21ew7alGPwtSdGEdHuphkFJUGPFQEREIGuIBBEiN0ZbZyqO5NtRhxR3rBhg1mxYoUh8prL+peZBbtX/HP5oZvRPfB39oS+/NrbZYZOh0t3iYAIiEDbBIIIMals59AHK+QzZ840W7ZsMf39/ZH5OS7EY2Njpq+vz/u5NVu3TaxDH4AZ+hNf/K65ZttdE3LIphwyQ3dooStbIiAClSAQTIjZ0MOuGbam5KxR04j50NBQZHpmUxBXiNm1iyVRcSG2n0uIk+sbZmiCsZgNu9cb5rApx4kyQ1eiqSoRIiACnUogmBC7M+Jbbrml5XXEdgnU3r17D5r5uoUk03TzKtvIDL3o7JMNByjoEgEREAERKJZAUCG2m3dcc8015qyzzjLTpk1rurMWM1ougq3cGTGf2aAsfrcz5aTPMWenvXgPP518Xf/Vx82nb35sQhZ7nn2IeeOZR5oz+g/v5KwrbyIgAiJQCAFW/7SyOVUwISbXdlmRDdByg696enq8YBBEZrfbtm2L/p60fCnN54WQr9lDWQtMMJbM0DUrOCVXBESgYwkEFeKOpViDjCG8+IHxB7sXm3LIDF2DAlQSRUAEOpaAhLhji/bpjNm9oeNbU3I6EmuCdYmACIiACJRHQEJcHvvC35xkhn7ty55rLj77ZEVDF14CeoEIiIAINCcgIW7OqJZ3LPzA18xd9z8+Ie19U44wi8452cycfkwt86REi4AIiEAnEihUiNPuJd2JYMvKE+bnkY/cNmFnLE5Ikhm6rBLRe0VABESgMYFgQkwy1q1bZ5YsWWKSIqRVWO0RQISXfHiX4bQke007fpL50DtPlxm6PbT6tgiIgAgURqBQISbV7klIvlzMmzcvuqeVtVeFUanhgxFfRNgNyOKABmbCukRABERABKpLoHAhtllvZ6/p6uKrRsp8InzJBacagrJ0iYAIiIAIVJtAMCGuNob6pu7GrzwQbdBhL/zBK972QgVk1bdIlXIREIEuIxBUiOO7ZMks3V5t+8QX7zXrPnnnBBH+4KLTtUd0e1j1bREQAREISiCYEHP60uLFi83g4GC0bzQX+0hv3LjRrF27VgFcGYudWTCzYXuxNOmDi2YoKCsjR90uAiIgAmUTCCbEPh+xezSigrXSVQWCsdZcu2fCVpUS4XTsdJcIiIAIVJFAMCHWjLj94vctTyIgi8AsXSIgAiIgAvUkEEyIwSMfceuVhMjo5R/91oRTk94wZ0q0U5YuERABERCB+hIIKsT1xVRuyrU8qVz+ersIiIAIFElAQlwk3RyeTUAWxxfajTpYnnTJm041AzN6c3i6HiECIiACIlA2AQlx2SXQ4P2+NcJanlThAlPSREAERKAFAhLiFqCF+IpvedLKt77QHH/cYSFer3eIgAiIgAgEIlALIV61apVZtmxZhGTTpk1m/vz50e/uPtYrV640w8PDDT8PxLSt12CCxhStNcJtYdSXRUAERKA2BEoVYoSUDT0aHfqwe/duc/3110ebgfD7yMiIGR0dNQ8++OD475MmTRrfLGTy5Mnez+0mIlUumaTlSReffbI26qhywSltIiACItAGgVKFOGu6Wf40NDQUCe3NN98cfd2dHbvPi39u/5/1naHuJzL68i23TzjCUGuEQ9HXe0RABESgPAK1EmJmxBs2bDArVqwwW7duPUiIx8bGTF9fn/dza7YuD3Xym7U8qYqlojSJgAiIQBgCQYW4nQ092Jlr+fLlZuHChaa/vz8yZ7szYvat3r59+0FCbD+vqhDv2LUv2rLSXZ606Jw+HWEYpv7rLSIgAiJQOoFgQtzuFpcEbDHbTTI5W2G2ROtgmtbypNLrvxIgAiIgAqUTCCbErR76YAV8zpw54yIMNTdwi/9b3zG/24Au93Nm0Wkv0spPkdfHv/So+dw39o+/YmrvoebNrzrKPL/30CJfq2eLgAiIgAgURIDDi1o5wCiYELc6I8a0PHv27AnY7BImd/lS0rIm9/OC2Gd+rI4wzIxMXxABERCBjiUQTIgh2I6PuBNKwLc86cwZx0WnJx3Zo5lwJ5Sx8iACIiACWQkEFeKsieuk++9/6Mno9CQipO2l5UmdVMLKiwiIgAi0RkBC3Bq3TN/yLU9ik45zXzEl03N0swiIgAiIQOcRKFyI4+boOMJ58+Y13Fmr7sh33vGwGfnIbePLk8gPpmhmw7pEQAREQAREoHAhTkJsg7DcPaI7rTi0PKnTSlT5EQEREIH8CQQXYivAF110kVm7dq3p6enJP1cVeOLGG+8212y7azwlxx97mFnx1hea6VOPqEDqlAQREAEREIGqEAgmxFaAO90UTcGu++Sd5hNfvHe8jPumHGE+uGiGIqOrUuuVDhEQARGoEIHChZiNN84//3xzwgkndLQv2C3T17xnx/h/Xzz9GLPiradJhCtU6ZUUERABEagSgcKF2LchhwugE2fIdkb8hjlTzKJzTq5SeSstIiACIiACFSNQuBBXLL9KjgiIgAiIgAhUioCEuFLFocSIgAiIgAh0GwEJcbeVuPIrAiIgAiJQKQIS4koVhxIjAiIgAiLQbQQkxN1W4sqvCIiACIhApQhIiCtVHEqMCIiACIhAtxGQEHdbiSu/IiACIiAClSIgIa5UcSgxIiACIiAC3UZAQtxtJa78ioAIiIAIVIpAbYR41apV5p577plwUMTmzZvNggULIqDuKU5Jn1eKvBIjAiIgAiIgAsaYyguxPc/43HPPNXv27DErVqyITmxiD+uRkREzOjpqJk2aZBYvXmwGBwfN5MmTvZ8PDAyowEVABERABESgcgQqL8SWGMK7YcOGcSFm1ss1f/786F/7f3t//HP7/8qVgBIkAiIgAiLQ1QQ6SojHxsZMX1/fQQLN58PDw11d0Mq8CIiACIhANQl0jBBzytP27dsPEmL7uYS4mhVQqRIBERCBbifQMUIs03S3V2XlXwREQATqSaC2QuwGa4F+aGgoCtLiskFc7uf9/f2pS4gAMX50iYAIiIAIiEBaAr29vYafrFflhdhGTW/btm08b5s2bYqCtNxlSvYzbkr6PCsc3S8CIiACIiACRROovBAXDUDPFwEREAEREIEyCUiIy6Svd4uACIiACHQ9AQlx11cBARABERABESiTgIS4TPp6twiIgAiIQNcTkBB3fRUQABEQAREQgTIJSIjLpK93i4AIiIAIdD0BCXHXVwEBEAEREAERKJOAhLhM+nq3CIiACIhA1xOQEHd9FRAAERABERCBMglIiMukr3eLgAiIgAh0PQEJcddXAQEQAREQAREok4CEuEz6ercIiIAIiEDXE5AQd30VEAAREAEREIEyCUiIy6Svd4uACIiACHQ9AQlx11cBARABERABESiTgIS4TPp6twiIgAiIQNcTkBB3fRUQABEQAREQgTIJSIjLpK93i4AIiIAIdD0BCXHXVwEBEAEREAERKJNARwrx5s2bzYIFCyKuK1euNMPDw2Uy1rtFQAREQAREIJFAxwnx7t27zcjIiBkdHTWTJk0yixcvNoODg2ZgYEDVQAREQAREQAQqR6DjhJjZMNf8+fOjf+P/r1wJKEEiIAIiIAJdTaArhHhsbEzm6a6u5sq8CIiACFSXQMcL8Y4dO8z27dslxNWtg0qZCIiACHQ1gY4X4lZM09/5znfM448/3tUVQ5kXAREQARHIRoC4pOc///nZvmSM6TghdoO1oDE0NBQFb/X396eG8+1vf9u84AUvSH1/UTdWIR1Kw4HSrQKHqqSjCiyUhqd7HbGoThtttSw6TogpEnf50qZNm8YDt9IKZqsw0z4/7X1VSIfSUJ1GLiGW+Pj6DrXR6rTRVsuiI4U4rdAl3dcqzHbfG/9+FdKhNFSnkUuIJcQS4uRets59lYTYU6779u0zvb29eetq5udVIR1Kw4FiqwKHqqSjCiyUhqe7E7GoThtttSwkxJnlUV8QAREQAREQgfwISIjzY6kniYAIiIAIiEBmAhLizMj0BREQAREQARHIj4CEOD+WepIIiIAIiIAIZCYgIc6MTF8QAREQAREQgfwISIjzY6kniYAIiIAIiEBmAhLizMgmfuGnP/2pufXWW6P9rOfOnWte/OIXm0MOOaTNp9bz63v37jWf+MQnzKxZs8ycOXPMM57xjFIysn//fvPDH/7QHH300aWVxQMPPGD27NkT7ehW1lK4KqThJz/5iXn44YfNEUccYZ797GeXUh946aOPPhq9+8gjjywtDVV4MTsPXn/99ealL32pmT17dmnto+zyoF7efvvt5gc/+IE5/fTTzWGHHVZq8UiI28T/mc98xrB7FxX72muvNR/4wAeCn31MZfqLv/gLc/XVV5s/+IM/MH/8x38cdXwhLwYjf/Znf2Z+9Vd/1Vx33XXmwgsvNBdccEHIJETvuvHGG6P8P/TQQ+Yd73hHdB71oYceGjQdlsXxxx9v2Ld83bp1ht9DXlVIw//93/+ZpUuXmltuucU873nPMx/+8IeDc3jqqaei9nnVVVeZxx57zPz1X/91VEdDX3S0f/iHfxjVh7/5m78xr3jFK0InIZowUBdf/epXR0wuueSS4H1VFcqDydNHPvIR81//9V/m+9//vvmlX/ol8573vCd4P+FWAAlxG82Bhr1mzRpz8cUXm+c+97nRrHjbtm1m1apVwUb/VCoaFxuNn3nmmWb58uVRxVq4cGEbOcv2VRrXBz/4QXP22WdHM8Bvfetb0f/5OeaYY7I9rI27v/vd75oPfehDkRA/+eST5p3vfKdZsmSJ+eVf/uU2nprtq8zG3//+95vf//3fN1OmTIkEACvJwMBAtge1cXcV0kDyyTt7tr/qVa+Ktp3FUmTPCW8je5m++vWvfz0anP3RH/1RNAOiA16xYoXp6enJ9Jx2bv7e974X9RPvete7oo6f39euXWuOPfbYdh6b6bu2jf72b/+2Ofnkk80XvvAFc9ddd5nXve515qijjgomQlUoD6wCWO7oG+jD//zP/zwalJRluaIgJcSZqvPEm3/84x+Pmx/pZGhwCOHq1auDNTIa9vr166PRNp0LlYwRN4MBTgIJcTEYwAw7bdq0yMTDyVVwuOiii8wpp5wSIgnRO2jk999/v5k3b170/3/+5382iDPpCHUhgl/60pciNwUXM7AtW7aY2267zVx22WWRQBc9Q69CGnANYCF6wxveEHX0WI7+6Z/+KWoj559/vnnjG99YOAf4f/aznzUnnHCCedGLXmTuvffeSITpfPv6+sy73/1uc9xxxxVeNf77v/87qocMVGkbf/mXf2l+7ud+LnKdnHfeeUGsV7RRzmU/8cQTzbOe9azIevZ3f/d3Ud5//ud/Pqqnz3nOcwpnUYXygMMTTzxhfuEXfiEaGDEbpozoL6+44gpzxhlnFM4h/gIJcUbkVOg77rjDYHaL+xboABntLlq0yBx++OHmX//1X81v/dZvFT76ZrT7zGc+M8oJ/jg6G0yCjPDcv2XMatPb2c4N4ff5QRnxn3XWWWb69OnmX/7lXyJ/VIiG7iYaU9wNN9xg3vve90YzZMQBUQh1Uf47d+6MOnwa/J/8yZ+YSy+9NNNJYFnS6vONh06DL73/+7//G1kJ3vKWt0T8qZv8YLkJdcHmr/7qryIhYpDEYBVrDa6Loi/6DH4YrH/uc5+LBijnnntuNFPHZ82g1bbfvNPia6PMhr/85S9Hg3fey/tf+cpXmte85jV5vz7xeWWUR9wvjRjTX//iL/6i+fVf//WobD71qU9F7sWQFhMgSYgzVD0aE6NIzBoIHKNqCs36Y60Q/97v/V50HyZJZgR5B28hKpjAGWXToF2BcwcDBOvgl2OGnrcAIXKMJHk3Jq6//du/NS984QvHaSLEr33ta83nP//56DNmpXnPBCmP//zP/4yEjis+mrWBKQyM6IQZ+Rfht2a2i2kL0ydmrnPOOScqcxo6eeaHQQDl8Lu/+7uFCHGSbzxkGpJiFR588MGovVg/+ZVXXhmZrIvo+GkbzPaWLVsWlQOxE9RRPqeeYqGhbLCe0OkyMCpCBH2Bi6QB9xX+YfoM/MWXX355ZL1idpz31ayN8j7aEH0YfuMiBkZVKA/q3j/8wz9EnGkP5BerDBf9JaJLnWDAyACNOiEhzrs25vi8O++8M/J10eliln7f+94XCe2v/dqvjRcqo0tmpZhHixBh3ktQFP9SwThxBB+xFWMrxIxw//7v/z6aHU+dOjVHCibq1KjMg4ODkbj94z/+YzQzpvOznRp/R5he8pKXFCLCZIjOjrwzsscvjX+YhkRgEBdpInCMNDETetOb3pT7oIiZLgKLyZlGzuwb0yOmUHsRoflv//ZvUVnht857QJLGN150GtLGKtxzzz3RgAn/XBEWEsQV9wS+UAahlEl8xkn9HR0djUyQRfju0wYuIsrUWwaKRQzWm7VROFh3QRH1kvpfhfJgtrl169aobWKWxjLFRAFfub1wVzBYx3JXVjDfjBkzDOtt6Dl27dq1a0InkmsPXvOHUYiILKYMLvxe8LLmLYQRkaQTLkKErQmD99Jw6PwY8TPzxgRuR3gEpjALoWLlLcL2Hf/xH/8RzWgQOXxvzATxgdrgLIJiqNxvf/vbcxceW42wTBAkR2cKCwSR2YaNSMVvvWDBgihIpggRJh34lqgXdqbNQI168OY3vzlKJvUF0cEfBYsiRtrNfOMh0tAsVgGLwEc/+tHI/Ldy5Upz6qmn5t4bICwMxt72treZyZMnR22A2Q0zISv6+O/phLFMWMtFnglJE7hIupi14y+HRRErHBiQN2qjlAeWCfznWNWKWL5ThfKw/TTlz6SAi/JH9KxFBvcRkyqEmsDCvAdFaeqXTNNpKCXcg0mSNXkIH8tl8McU0cG4r+c9jPKJyOXC37Njx45olGcv/o9vlkYW4iIAhdE3gwOEmErFYCTvmV88L9b3ZtcrE5yFeZTIXP72ox/9KBokMGsvqnHF0/DVr3418v1RHvG/hSgL3lGWb7xZrALlYU31RbFg5k9Z8xN3B/A30sgPMRxFXGkCFxmgYiYntiLUWvuy2mjZ5eErYyYyuO3oJxiwkMYiBkNZ6peEOAut2L3WB4lPmJEtI8vQ6wNtGpiVYwrGXFuE760RJmsOZw0zAxMGC5iLixbieJoYgJB//D+Yh7EUEIQR8rLlgd8akz0Dg5BR2+Q1lG88TZ3A7FpkrEKzsrVBg0Qp46b50z/902ipX8irCoGLVWmjVSgP209gRRweHo7cGEW4KLLUMQlxFloeISYoCxNMGSLsdrqvf/3rowhAzKBFz8rjyGjkmIWJAGVpRBkiTJpoYJij8RFiMcD8GGrGYZkggp/+9Kcja8Tdd98dBZIVYfZrVG1D+MabNZsQsQrN0sDf6fhxJbGBBWWBSTL0FSJwsVmeQrRRLBDNdk+rQnnQT+DOYeKCC7EMn3C8vCTEzWpw7O+YgoHGJh5E2eH3wwwZciaM8LN8iihUOl38s3T2RYowJjd2SDrttNMiM47t7ImcxgzITIP0hN7J6n/+53+iiFNmOTQwzE34qkOKMA36a1/7mvmd3/mdiAsWEhp4SBF2y4MBQNG+cV+zobOnjhAERadcdKyCLw22np500knR8j3qAkvY2FwkpAjjM8cixGqFEIGLPhYh2yiWH+o7sRGusFWhPEgDy/gIzqIOsHSLdLLSowoiTNlJiJsIMWvPCEgiyAYRplGzBhIxooARxaL8TfiS8EOz1IOgICoN/i0iPqlQRGYTMUu0MoEGRc6Eea9dc2c3AMCsY5ekwIHZcNEzUDp7yoORN/5YoiHZSYsODx89FZrIx6LTYasNIsxmCNQJWNjNNEhDkTNht17S4ZIGWx5E1LM0pkjfOPm3a0FZNcCaeoIDf+VXfmU84CVUrILduIVtVfHPMzgbGhqK+BNMyb9Ftg1YsF0iF/knMpxd5RiIMEAMEbjIu3EBPPLII9GySlsvQ7ZRLFFYw5ik0FfRP9Jfhi4P6j9rtdlpEPElqJNJk40Mp97SV4R2UTSSGglxAh0qET4+lsdQualcRFniayoi8tWXDISYaD42ECHyF3/nNddcE0UK83tRAUhJFYYOHx6IPrPQvNcmN6qolAcN6pOf/GQ042TWRfngDw6ZDkbTCD+DI+ICCAZjaVQRS3EsD2YbDLawvvDeeL1klyoGgyE50Nlh3mM9O3UULpRR6IME4M8yJbtO/d///d8jn1+RgyBfPSVAjs4fCxGR22wxy0Ao1EWENDvsUVeIjcA3H7qNkldXjAlGC10eiCx9FMsFGYQwMPrKV75iXv7ylwePWclS9hJiDy06FJYW0OFxcACFS+fLqUIsjQglgJj3mGWwFo90FLUEJ6nCwIHgK2a7v/EbvxHNQvHxsHdzSFM86WPmz7uZeYbcv9plg7kRawSzrZtuuilaU87Mp4glYvEyYWbHelhmWZh/GRhSLxFBfKDMBkPVS9JG+6BO0umzRKiMCysN7YMlUayZL3OvYAYmmMHZTS7k3ua2LPCB445g/2raCa4r3EWhooGpi8zCsYwwM3dnxiHrBvWA9ogLjYEy/UXIAVGreZUQe8hh1mP2wVZ4dHxc9913X1Sx6QxDFSwzYkysCDLvJrIPMcYsiSiGGPVjwmH9JyZgoqKp4AwM4BDi/bZ4MC0RCU3jskJMOZGGImej9v28C0sAZlhmOwxSEAA2EAkpxtRLAgPLrJeWSdwU2WonlPV7sMdKhWWK9gF/rtAn6HzjG9+I1igzG8cUi4UAqw3Wi1Btg8EI7YK0sC4YqwiDgtBibE/a4vhTrFRliDHLOhkM0T6JEaBe/OZv/mYhO9llrbPN7pcQJxCyMxA26MDEEvIgAxoSZibMXZiYZs6cGZmcmJWzUQEzM0acrBUu4qKjYxcoZn34WRBf3r9x40azYcOGaGDACNwukC8iDfaZvIvOBv8zHQ4bsyNG+InZFAErRRFb88XzZP1dHODAtoSIvxVjfGCUUwi/dJn1kmVpIyMj0TaNCBCumtAdLm2DeoBfmI6XGQ8rBvgstBhT/uy2x05htFUsJWy5yp7a7s5qRbQP3k29Q3AQ/fhgBE7EUNA2Qi0jpH5QHgxKrBjzfyYR+K2Luugf2M8e8zMxNXbXLNw49A92ZzVM1qEmUVnzKiH+GTFMK8xu8DdhhsW/gP+JisRZw1QynPshluZQKB//+Mejd7uNiDSyGJ2BAT9FXWx7R3AYo1vMr/xrd8hilo7Pmp2iimzgdDT4gxmQYAGgYRMR7fplWSJUZJQ2aYAD4seaQwZBBJ9gHWCAFmImzmYD+P+IDWA2jpF8K3QAAAoLSURBVP8TE2Doemm3NSUanBOL7Pau/B8xDtHhUh50tPj82F6V9knsBHWTHZEQI/aS5kSjIi9cA1hHmJEzACAQDAYMVAmaIyK3yIMcyJs915dZOLNAnxgXwYAysPsz8zt9JuJmY1biYhzCXeJap/DPMzv/2Mc+FrlNGBhRN7FU4Lrg2McqXhLin5WK9S3QoO2sjxEunTDLgpgBvOxlL8u9DOlo6VgxtSFu+HRsNDAbEFixI1CKgUDRPh97XiodDSZghJeKHHqdNKZofPSwZ5MOfLP2RCl4cdEBFjULpXETfMO7ER7M0HT0rE9GjGnYLBsr2i/JzA9/LLM+xJj6wOCDesn2pgxMipht0NnyPtwzcGYbT2bCxEgwSMRVgzmUQWtR27nGGxuzTtwj1E3qI1fos6+pD+wdgBkcEaTj52QpG5WNKwcRJkK3yMEyeWfWS79FXXDFuMjBCPljMkI9oK9kAMLe+7jMrBhzwAJBWpjombEXddF38kObcMWYwRHLCWk7tA/2N2AJ2Vvf+tZC09NOPrtWiBEcIk0Z1drRPiYlOnn2HqUhYfriHkbhNC5rpm4HuPtda+rD/MrFPrhUGCJPqcT8Sydnlw5R2fM2rbDUgo6EGQ5BDswyyCcDD3twuW8bzbwYJD2HwQjLX5iJYqXAJ0oUKH7Joho37gfKG3EnOAzfOO9FdDDJIk5WjNk4hIFR3hH0zLYQXpamUS9YMsYMC9cA7gDcEwzGmGmQHpvevMsD/vZgBjZrsUKDEGERYCZK+WC14L68A9Z8SwNtZ0u54B5guVjRZ4DTRpnpsi4dCwjxERwqgumZNBAxz5IphNAygg/bedoTftotG7deYqFhUAh/6l5cjIseqJMXBsm0C4L1XDFmsMj/aa+4arAgFXmxZIxJE/XTuoo475hZOpYJBtL04dRZ+s7QAaZZ8t51QoyoMdNiuQUVyR7dR4FSyfGHIsLcZzeH58B7QFGgeZk27ClK+FPsonIEn46WGQ/pYORJ8AXCwGlKHCxQhKkHoaXyIsiYexlRYuqiMeGLxTyNKOeV93gFZQMKol8Z2dOQCbZglGsDkpj50enS4TEip1HlfdFg2ZgFnxqdrt00hY6NeoD5k1E2syGCYoowSyN++L0Rfbs+mxkXdZF8UzfwkWOuZ/ZRxEzYcsUSwoCMOABmwFZoaDfMNLAW0WaI1ranXeVZJnbTBQYktAfWg1L3rRjjlyU6GR8tJntEr4i2QV6pm8RjuO4IPkcIsRiQFtoo7YVYBnd/5XaZxOslz6Y+8jkDINJAv4H1jKjpotpoPB9xMWZiw+CdSQycWF6Y55U0MMMyxVIlWzZYTeivWNKHhRGrDe2EJZ9VvrpOiJP8r3bNLrMtBI9RN42vKPFjRkWHSgOic7UXpjYqNDMvOnvSi2mU2VcRHY19ryvGrJXGDIwvGGHmx87E8q7MiA+7HjEookNne0hmIARW0LkhxvZkKcyjWAqKGvUz+0GM8YnbnbkQBAQYIaaBI0w08LxN4pg5Mb8zukeEbcfDyUmIHukhApSOB6sFnxVxjq5bvszsuCgXxAgxRhARYGbDlE1RAXsMepnVsG8676ONMDDlfbQDZoUIEiLoHmeXd/3EMkI6MDMTvGg7fAatzIppl8zC2FWqqPKI10srxvhCeS9LDDFHh94v2Yoxs/Oid6hqNDCjTRDXQpvAfUI7Kape5l2/7PO6TogpUCLs6NCZ9bAhAR08IziCshACRlGYWRhxFyV+CDGzHRq2uxEDHTCdMQvRizq8gU6fSstIkZkEkdHMeF0xpvNlpsqF+S1v4eG5pINt5pgBujNMgpPofOFD50aZkT7WyxYZIEaa4p0epk8EgLqCQNPpFJEGt1PDhIbQYAGw51szMLv55pujICWC1vJeHuP622zngAgxOCDqlZmGFeOid6ni/bQD3kfADVYS8s4MEHMnAwAiZKknrpm6iE6SdCDEdscsO/viXQyiGSQjhvxb5OUTYyx7tBHOwrZWpCLT4Hs2g3UG7VitinIZ8d5mAzPqB64bG8tSVL9dFN+uE2IbfEQFZpSLOYcOnlkZDQozV4iLjp1ZJgFg8Y06mCkjkkUJMZ0+PuFXv/rVkS/ruuuuiyKTqcR0KARahFgbmzSixhRLJ0f6yvDr2E6PUT5lAyP8sfioi2zglgfbl2J6LHL279ZxGyPBjB+RZ+cy3DFWhBikMiglApW6QgCMa8Upqr1gdmYgwAoGBmZYCpjp4Bqg3TKAZJbKmnqEMo+Lusflzm7pJDFFE5TEv64pNI93pn1GvF4WWRfTponYBTZ0IYiuyCVbzQZm1IUiJgtpObR7X9cJsQXmBkDwGTMQYDBTDHVhhsavRBSojTjkM3y0RS+PsWLM+xE7fDwEi2ERwErArNwedl8kjyQxRhSwFFizdJFp8D2bmTDlgskcS0moCx74RKmH+B9DXDbghxgJBj+wJ2IeSwA+TzbMh0VRptekPNo4DcQWn1/RB3lg6sU1gbuEADkGYUTFM1AhQp4BCrM+TKFYtIicDs2krHrpKyO7hAorBTuKFT0waDYwC22az7Ntdq0QuxCZ7eCXZUYYstMlDURpY3LD74mvi8ALzDwhzH9xMc6zYmV5VlyMsVrYHYuK9P81SiOdL1GxmEBDWUlsekL63uw73ehbZrykAcsMs2DECItRGWVBB4WJGgsNFokiL3t0I9Hq+FxZGoRpHHcEJlh2V2MJTJlXmfWyzHzz7tADs5D57Wohxi+GmQk/E6NtdgoqelTnK1w6QQqCDgCzZN5LYhpVqKqJMdsFEhyFXzr03touJywDRCpTL4rwCTdr5JQLplDMfohBiMu3FIZ1orgqiNpnDXXoi84X6xBughBuCivGLAvDKsFyMkzhlAd1kqU5dllfaBa8r+x6WUae3XeGHJiFzGtXCzGgaXhcIcUvZAGneRedDP5qgnLYtL2si3TQ+SHAZYpwWfmPvzfU0ZLue8tYl9qMN0F9WElCmR5dMcZNgPmZuol1gA1MWFWgqxwCoQdmoXLZ9UIcCnTV31NGp+9jQmAUM9AyLBNVL6NQ6bNifNddd0UzcvzE3XbFxbgMq0i3MU+b39ADs7Tpauc+CXE79PRdEehQArhtGBTlvUyqTrisGLOOniVCukSgKAIS4qLI6rkiIAK1J4B1gKUz3WgVqH3h1SgDEuIaFZaSKgIiIAIi0HkEJMSdV6bKkQiIgAiIQI0ISIhrVFhKqgiIgAiIQOcRkBB3XpkqRyIgAiIgAjUiICGuUWEpqSIgAiIgAp1HQELceWWqHImACIiACNSIgIS4RoWlpIqACIiACHQeAQlx55WpciQCIiACIlAjAhLiGhWWkioCIiACItB5BCTEnVemypEIiIAIiECNCHiFuEbpV1JFQAREQAREoPYEOAL3EGPMi4wxu2qfG2VABERABERABGpI4P8Bj42gC2ibVlIAAAAASUVORK5CYII="/>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TextBox 13">
            <a:extLst>
              <a:ext uri="{FF2B5EF4-FFF2-40B4-BE49-F238E27FC236}">
                <a16:creationId xmlns:a16="http://schemas.microsoft.com/office/drawing/2014/main" id="{3CFBE399-AE38-C488-F582-C72B09FFD084}"/>
              </a:ext>
            </a:extLst>
          </p:cNvPr>
          <p:cNvSpPr txBox="1"/>
          <p:nvPr/>
        </p:nvSpPr>
        <p:spPr>
          <a:xfrm>
            <a:off x="10384325" y="661854"/>
            <a:ext cx="1696974" cy="241287"/>
          </a:xfrm>
          <a:prstGeom prst="rect">
            <a:avLst/>
          </a:prstGeom>
          <a:noFill/>
          <a:ln>
            <a:solidFill>
              <a:schemeClr val="tx1"/>
            </a:solidFill>
          </a:ln>
        </p:spPr>
        <p:txBody>
          <a:bodyPr wrap="square" lIns="91440" tIns="45720" rIns="91440" bIns="45720" rtlCol="0" anchor="t">
            <a:noAutofit/>
          </a:bodyPr>
          <a:lstStyle/>
          <a:p>
            <a:r>
              <a:rPr lang="en-GB" sz="1000" b="1">
                <a:latin typeface="Arial"/>
                <a:cs typeface="Arial"/>
              </a:rPr>
              <a:t>Month – February  2024</a:t>
            </a:r>
            <a:endParaRPr lang="en-GB" sz="100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761B666-CEC0-F23B-77CC-2B59CF2819FE}"/>
              </a:ext>
            </a:extLst>
          </p:cNvPr>
          <p:cNvPicPr>
            <a:picLocks noChangeAspect="1"/>
          </p:cNvPicPr>
          <p:nvPr/>
        </p:nvPicPr>
        <p:blipFill>
          <a:blip r:embed="rId4"/>
          <a:stretch>
            <a:fillRect/>
          </a:stretch>
        </p:blipFill>
        <p:spPr>
          <a:xfrm>
            <a:off x="3101065" y="3861329"/>
            <a:ext cx="2903895" cy="1784052"/>
          </a:xfrm>
          <a:prstGeom prst="rect">
            <a:avLst/>
          </a:prstGeom>
        </p:spPr>
      </p:pic>
      <p:pic>
        <p:nvPicPr>
          <p:cNvPr id="8" name="Picture 7">
            <a:extLst>
              <a:ext uri="{FF2B5EF4-FFF2-40B4-BE49-F238E27FC236}">
                <a16:creationId xmlns:a16="http://schemas.microsoft.com/office/drawing/2014/main" id="{3642BC83-281A-8115-1350-02D0C97AA364}"/>
              </a:ext>
            </a:extLst>
          </p:cNvPr>
          <p:cNvPicPr>
            <a:picLocks noChangeAspect="1"/>
          </p:cNvPicPr>
          <p:nvPr/>
        </p:nvPicPr>
        <p:blipFill>
          <a:blip r:embed="rId5"/>
          <a:stretch>
            <a:fillRect/>
          </a:stretch>
        </p:blipFill>
        <p:spPr>
          <a:xfrm>
            <a:off x="55214" y="3849419"/>
            <a:ext cx="2978746" cy="1736264"/>
          </a:xfrm>
          <a:prstGeom prst="rect">
            <a:avLst/>
          </a:prstGeom>
        </p:spPr>
      </p:pic>
    </p:spTree>
    <p:extLst>
      <p:ext uri="{BB962C8B-B14F-4D97-AF65-F5344CB8AC3E}">
        <p14:creationId xmlns:p14="http://schemas.microsoft.com/office/powerpoint/2010/main" val="3516285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D569B47E-7461-48D5-8FEA-EAC24C55F6B4}" vid="{44375900-C106-4A27-A78C-C195E42812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0f78625-02c7-4386-b0c2-e68793b09a4f" xsi:nil="true"/>
    <lcf76f155ced4ddcb4097134ff3c332f xmlns="579e007f-443c-4d98-a90c-eb172ccba58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18F25476365C441880C2A43182B61F2" ma:contentTypeVersion="12" ma:contentTypeDescription="Create a new document." ma:contentTypeScope="" ma:versionID="5a268c1ee0fa226e894bf404751bbfd8">
  <xsd:schema xmlns:xsd="http://www.w3.org/2001/XMLSchema" xmlns:xs="http://www.w3.org/2001/XMLSchema" xmlns:p="http://schemas.microsoft.com/office/2006/metadata/properties" xmlns:ns2="579e007f-443c-4d98-a90c-eb172ccba585" xmlns:ns3="d0f78625-02c7-4386-b0c2-e68793b09a4f" targetNamespace="http://schemas.microsoft.com/office/2006/metadata/properties" ma:root="true" ma:fieldsID="26d270683abd06897d5c0d46d29a225c" ns2:_="" ns3:_="">
    <xsd:import namespace="579e007f-443c-4d98-a90c-eb172ccba585"/>
    <xsd:import namespace="d0f78625-02c7-4386-b0c2-e68793b09a4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9e007f-443c-4d98-a90c-eb172ccba5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f78625-02c7-4386-b0c2-e68793b09a4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f0f78d46-2128-425e-96c2-1287246c1c7c}" ma:internalName="TaxCatchAll" ma:showField="CatchAllData" ma:web="d0f78625-02c7-4386-b0c2-e68793b09a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D19B9D-9CE2-40A2-97C5-1177ABFBDF5C}">
  <ds:schemaRefs>
    <ds:schemaRef ds:uri="http://schemas.microsoft.com/sharepoint/v3/contenttype/forms"/>
  </ds:schemaRefs>
</ds:datastoreItem>
</file>

<file path=customXml/itemProps2.xml><?xml version="1.0" encoding="utf-8"?>
<ds:datastoreItem xmlns:ds="http://schemas.openxmlformats.org/officeDocument/2006/customXml" ds:itemID="{53BD88FA-6724-4224-BC85-CC762C94AF4C}">
  <ds:schemaRefs>
    <ds:schemaRef ds:uri="http://purl.org/dc/elements/1.1/"/>
    <ds:schemaRef ds:uri="http://www.w3.org/XML/1998/namespace"/>
    <ds:schemaRef ds:uri="579e007f-443c-4d98-a90c-eb172ccba585"/>
    <ds:schemaRef ds:uri="http://schemas.openxmlformats.org/package/2006/metadata/core-properties"/>
    <ds:schemaRef ds:uri="http://schemas.microsoft.com/office/2006/metadata/properties"/>
    <ds:schemaRef ds:uri="http://schemas.microsoft.com/office/2006/documentManagement/types"/>
    <ds:schemaRef ds:uri="http://schemas.microsoft.com/office/infopath/2007/PartnerControls"/>
    <ds:schemaRef ds:uri="d0f78625-02c7-4386-b0c2-e68793b09a4f"/>
    <ds:schemaRef ds:uri="http://purl.org/dc/dcmitype/"/>
    <ds:schemaRef ds:uri="http://purl.org/dc/terms/"/>
  </ds:schemaRefs>
</ds:datastoreItem>
</file>

<file path=customXml/itemProps3.xml><?xml version="1.0" encoding="utf-8"?>
<ds:datastoreItem xmlns:ds="http://schemas.openxmlformats.org/officeDocument/2006/customXml" ds:itemID="{99BC4542-5A46-4D85-BB9B-1C57CE0F7AF8}">
  <ds:schemaRefs>
    <ds:schemaRef ds:uri="579e007f-443c-4d98-a90c-eb172ccba585"/>
    <ds:schemaRef ds:uri="d0f78625-02c7-4386-b0c2-e68793b09a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SBay presentation template</Template>
  <TotalTime>0</TotalTime>
  <Words>3885</Words>
  <Application>Microsoft Office PowerPoint</Application>
  <PresentationFormat>Widescreen</PresentationFormat>
  <Paragraphs>385</Paragraphs>
  <Slides>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Arial,Sans-Serif</vt:lpstr>
      <vt:lpstr>Calibri</vt:lpstr>
      <vt:lpstr>Times New Roman</vt:lpstr>
      <vt:lpstr>WordVisi_MSFontService</vt:lpstr>
      <vt:lpstr>Office Theme</vt:lpstr>
      <vt:lpstr>Quality Priorities highlight report</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 Priorities highlight report</dc:title>
  <dc:creator>Emma Smith (Swansea Bay UHB - Quality, Safety and Improvement)</dc:creator>
  <cp:lastModifiedBy>Tammy Martin</cp:lastModifiedBy>
  <cp:revision>1</cp:revision>
  <dcterms:created xsi:type="dcterms:W3CDTF">2023-08-07T08:35:36Z</dcterms:created>
  <dcterms:modified xsi:type="dcterms:W3CDTF">2024-03-19T15:28:10Z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0x010100C18F25476365C441880C2A43182B61F2</vt:lpwstr>
  </property>
  <property fmtid="{D5CDD505-2E9C-101B-9397-08002B2CF9AE}" pid="3" name="MediaServiceImageTags">
    <vt:lpwstr/>
  </property>
</Properties>
</file>