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6" r:id="rId3"/>
    <p:sldId id="269" r:id="rId4"/>
    <p:sldId id="259" r:id="rId5"/>
    <p:sldId id="260" r:id="rId6"/>
    <p:sldId id="261" r:id="rId7"/>
    <p:sldId id="263" r:id="rId8"/>
    <p:sldId id="264" r:id="rId9"/>
    <p:sldId id="262" r:id="rId10"/>
    <p:sldId id="270" r:id="rId11"/>
    <p:sldId id="271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D916C7-2178-4442-89D3-3527D0441A89}" v="75" dt="2026-09-16T13:52:07.7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30C44-2FC3-433B-B30F-87CB5ABAEE4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71A92-A26E-45AF-A14E-3F9255B8E5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151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71A92-A26E-45AF-A14E-3F9255B8E5D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230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71A92-A26E-45AF-A14E-3F9255B8E5D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023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71A92-A26E-45AF-A14E-3F9255B8E5D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892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59D0-A6A0-E667-9F50-9DCD501BAB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9AE7EE-4A7C-087A-F997-A0470939A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3508D-9AD3-6756-B9E6-763A254A4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B64C1-BFF3-E9D9-5FDF-55F98A9B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F4AA-BBA8-E13D-2B85-6CE4D1A9A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97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41F4C-66FB-BCE5-DB27-41AC87BF7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25980-30A1-8C8F-DF14-BD7E10981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FE691-5C25-FC7E-32FB-8C016B7CD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3CD11-B407-E855-550B-87B7994D2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991D6-CA79-8603-09F9-A55C68479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703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242BC-5A94-A77D-8525-2DA284562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B4A957-CF2B-A7BF-EA48-A093E328A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E04C6-FD4C-79C6-B8A8-53A560E49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67423-AE5E-4EE9-DEDC-487EAE581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43C70-8711-E369-8191-404B7789E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746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F74A2-F93D-B4CB-8A1A-B79F20D7F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A0B3A-6AE9-922B-FCAA-82997BB93F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11FE91-D832-3366-D896-539B39497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6F6C3-A98E-BB74-C6DA-2DB3CA41A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FDC53-1305-F15F-4FFE-79BEB4532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7D32A-726C-F27A-4574-69AD56344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694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89711-9DC6-E96C-4EBD-71857CCEF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892C7-435E-4531-5474-879C10ED0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F042A3-29CD-8386-3080-AB8D6FDB9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610614-4FAD-E4EE-A51E-5A59A46898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97675A-25B4-C505-789A-A93FD7142F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A3D5E0-AA58-A7E6-A746-68A62C306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01C457-263D-9469-FA29-493DD0355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B4420E-6F1C-1A9B-06F0-E8A9A4961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53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E53ED-BAA2-2196-063D-13730F47E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973D38-CDF0-9B7C-F3B5-FCBE7BC86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0A0FD9-F495-4935-C509-95E4FAA5C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2609F-9E1A-BD86-1C31-1899EE544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02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BBE547-657C-9359-2BC2-C188402E4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3D7B72-45BD-C773-E7BC-C0E469B59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85B84-31FC-7D21-466A-F906CE498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067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2A1D1-F13E-18CB-3892-FE1A48559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88206-171D-3A79-4100-11A68B09A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0A49F-BEF4-1ED8-ED14-9B58295A4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9F408B-3356-3858-4ECA-1A0081BFB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482584-0F40-3C7F-5E5D-2E57B6426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2E3904-E5A3-D9EB-E08B-480FCA3EF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743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365D2-0F8F-A316-00A3-1F6FC6F0C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04A067-4891-FF23-6404-9966E1FFE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1490D-4749-0DED-6BC7-06E715EF4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1A380-9063-6AF1-B85B-E0D4961C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288585-0225-EAA1-6B7F-B75E4D377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2605ED-4192-3AA5-4A61-7A279932C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794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6A35F-6C85-811F-4B76-87F579A31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DF4F30-30F0-D0B1-B07E-F729ABE27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111F2-DD47-B977-7519-B7C442607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69F26-206E-D4F2-5BA0-6780B0C15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556CD-DCDE-D8C1-6080-5156C3BB6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437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EBA630-9C34-DDAC-CA4B-9FF152C512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23C82-558F-9641-D86F-FA5653BF8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1A74E-6B9A-D5A9-EDC4-52C334FF2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63686-4D82-68BD-8FF6-C7D32124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34DCD-A4CB-897D-225B-134D93FB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683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58EB13-9DD1-8717-C001-4D8F4A0CA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DD6D2-BD6C-9372-873A-555E1AB20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E4582-9B84-14CC-CCE3-3773D665D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E3C905-D8E0-4C3A-ADE8-64F046197A0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9EE8E-B863-8458-3FCB-1DA4E5DC1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EA16A-7109-2F49-8179-B906596F8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B52131-5A8E-4E99-B33D-70BEC5589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94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C27E70C-5470-4262-B9CE-AE52C51CF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12188952" cy="3490956"/>
            <a:chOff x="651279" y="598259"/>
            <a:chExt cx="10889442" cy="5680742"/>
          </a:xfrm>
        </p:grpSpPr>
        <p:sp>
          <p:nvSpPr>
            <p:cNvPr id="72" name="Color">
              <a:extLst>
                <a:ext uri="{FF2B5EF4-FFF2-40B4-BE49-F238E27FC236}">
                  <a16:creationId xmlns:a16="http://schemas.microsoft.com/office/drawing/2014/main" id="{B5C7D35F-738C-47DF-AD6E-859806E46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Color">
              <a:extLst>
                <a:ext uri="{FF2B5EF4-FFF2-40B4-BE49-F238E27FC236}">
                  <a16:creationId xmlns:a16="http://schemas.microsoft.com/office/drawing/2014/main" id="{740F8C8B-E52F-46CF-89C7-51C6A037C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047E9-F91B-A406-29D4-64190076A1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1" b="999"/>
          <a:stretch>
            <a:fillRect/>
          </a:stretch>
        </p:blipFill>
        <p:spPr>
          <a:xfrm>
            <a:off x="7067667" y="1065276"/>
            <a:ext cx="4202174" cy="4727448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C5E68B-54F4-E2B3-BC0B-94A48C96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87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Superhero League that prevent Pressure Ulcers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CD270B-7BD0-D4FE-2B8E-B8B260B14F76}"/>
              </a:ext>
            </a:extLst>
          </p:cNvPr>
          <p:cNvSpPr txBox="1"/>
          <p:nvPr/>
        </p:nvSpPr>
        <p:spPr>
          <a:xfrm>
            <a:off x="786383" y="4072866"/>
            <a:ext cx="5692953" cy="2145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i="1" dirty="0">
                <a:solidFill>
                  <a:schemeClr val="tx2"/>
                </a:solidFill>
                <a:effectLst/>
              </a:rPr>
              <a:t>Character Graphics Designer</a:t>
            </a:r>
            <a:r>
              <a:rPr lang="en-US" b="0" i="0" dirty="0">
                <a:solidFill>
                  <a:schemeClr val="tx2"/>
                </a:solidFill>
                <a:effectLst/>
              </a:rPr>
              <a:t>: Caitlin Evans-Price (PDN Team NPTSSG)</a:t>
            </a:r>
            <a:br>
              <a:rPr lang="en-US" b="0" i="0" dirty="0">
                <a:solidFill>
                  <a:schemeClr val="tx2"/>
                </a:solidFill>
                <a:effectLst/>
              </a:rPr>
            </a:br>
            <a:endParaRPr lang="en-US" b="0" i="0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i="1" dirty="0">
                <a:solidFill>
                  <a:schemeClr val="tx2"/>
                </a:solidFill>
                <a:effectLst/>
              </a:rPr>
              <a:t>Bios &amp; Campaign leads</a:t>
            </a:r>
            <a:r>
              <a:rPr lang="en-US" b="0" i="1" dirty="0">
                <a:solidFill>
                  <a:schemeClr val="tx2"/>
                </a:solidFill>
                <a:effectLst/>
              </a:rPr>
              <a:t>: </a:t>
            </a:r>
            <a:r>
              <a:rPr lang="en-US" b="0" i="0" dirty="0">
                <a:solidFill>
                  <a:schemeClr val="tx2"/>
                </a:solidFill>
                <a:effectLst/>
              </a:rPr>
              <a:t>Sharron Price (Group Nurse Director)</a:t>
            </a:r>
            <a:br>
              <a:rPr lang="en-US" b="0" i="0" dirty="0">
                <a:solidFill>
                  <a:schemeClr val="tx2"/>
                </a:solidFill>
                <a:effectLst/>
              </a:rPr>
            </a:br>
            <a:r>
              <a:rPr lang="en-US" b="0" i="0" dirty="0">
                <a:solidFill>
                  <a:schemeClr val="tx2"/>
                </a:solidFill>
                <a:effectLst/>
              </a:rPr>
              <a:t>Rachel Govier-Williams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solidFill>
                  <a:schemeClr val="tx2"/>
                </a:solidFill>
                <a:effectLst/>
              </a:rPr>
              <a:t>(Lead Specialist Nurse Specialist Tissue Viability)</a:t>
            </a:r>
            <a:br>
              <a:rPr lang="en-US" b="0" i="0" dirty="0">
                <a:solidFill>
                  <a:schemeClr val="tx2"/>
                </a:solidFill>
                <a:effectLst/>
              </a:rPr>
            </a:br>
            <a:endParaRPr lang="en-US" b="0" i="0" dirty="0">
              <a:solidFill>
                <a:schemeClr val="tx2"/>
              </a:solidFill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0" i="0" dirty="0">
                <a:solidFill>
                  <a:schemeClr val="tx2"/>
                </a:solidFill>
                <a:effectLst/>
              </a:rPr>
              <a:t>Emma Jones(Practice Development Nurse NPTSSG)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D623186C-EDEB-5C83-52E6-320983B796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E47A03-5AB2-57E0-A07D-E9B58D9E3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81" y="6180045"/>
            <a:ext cx="2001028" cy="6190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A5743A-A33A-5BC8-8D0A-7618224BB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139" y="5771577"/>
            <a:ext cx="4202173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31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51B716-04C6-6479-DB76-EE619B03E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br>
              <a:rPr lang="en-GB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BBB81-4806-F687-BB60-F5A5A9586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268"/>
            <a:ext cx="5685263" cy="6009695"/>
          </a:xfrm>
        </p:spPr>
        <p:txBody>
          <a:bodyPr>
            <a:normAutofit fontScale="47500" lnSpcReduction="20000"/>
          </a:bodyPr>
          <a:lstStyle/>
          <a:p>
            <a:pPr>
              <a:spcAft>
                <a:spcPts val="800"/>
              </a:spcAft>
              <a:buNone/>
            </a:pPr>
            <a:r>
              <a:rPr lang="en-GB" sz="2900" b="1" kern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Pressure Ulcer Prevention League (PUPL) – Education Campaign Agenda &amp; Timeline (2025–2026)</a:t>
            </a:r>
            <a:endParaRPr lang="en-GB" sz="2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endParaRPr lang="en-GB" sz="2900" b="1" i="1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GB" sz="2900" b="1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Safety and Education Initiative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2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PRESSURE ULCER PREVENTION LEAGUE IS COMING!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2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One Team. One Mission. Zero Pressure Ulcers!</a:t>
            </a:r>
          </a:p>
          <a:p>
            <a:pPr marL="0" indent="0">
              <a:buNone/>
            </a:pPr>
            <a:r>
              <a:rPr lang="en-GB" sz="2900" b="1" dirty="0"/>
              <a:t>Campaign Overview</a:t>
            </a:r>
          </a:p>
          <a:p>
            <a:pPr marL="0" indent="0">
              <a:buNone/>
            </a:pPr>
            <a:r>
              <a:rPr lang="en-GB" sz="2900" dirty="0"/>
              <a:t>The Pressure Ulcer Prevention League (PUPL) is a creative, character-driven education campaign centred on the ASSKIN acronym.  </a:t>
            </a:r>
          </a:p>
          <a:p>
            <a:pPr marL="0" indent="0">
              <a:buNone/>
            </a:pPr>
            <a:r>
              <a:rPr lang="en-GB" sz="2900" dirty="0"/>
              <a:t>Each superhero represents a component of the prevention bundle and fights against the villain Baron Bedrest and his minions.</a:t>
            </a:r>
          </a:p>
          <a:p>
            <a:pPr marL="0" indent="0">
              <a:buNone/>
            </a:pPr>
            <a:endParaRPr lang="en-GB" sz="2900" dirty="0"/>
          </a:p>
          <a:p>
            <a:pPr marL="0" indent="0">
              <a:buNone/>
            </a:pPr>
            <a:r>
              <a:rPr lang="en-GB" sz="2900" b="1" dirty="0"/>
              <a:t>Characters:</a:t>
            </a:r>
          </a:p>
          <a:p>
            <a:pPr marL="0" indent="0">
              <a:buNone/>
            </a:pPr>
            <a:r>
              <a:rPr lang="en-GB" sz="2900" dirty="0"/>
              <a:t>•	A – The Assessor</a:t>
            </a:r>
          </a:p>
          <a:p>
            <a:pPr marL="0" indent="0">
              <a:buNone/>
            </a:pPr>
            <a:r>
              <a:rPr lang="en-GB" sz="2900" dirty="0"/>
              <a:t>•	S – Skin Check</a:t>
            </a:r>
          </a:p>
          <a:p>
            <a:pPr marL="0" indent="0">
              <a:buNone/>
            </a:pPr>
            <a:r>
              <a:rPr lang="en-GB" sz="2900" dirty="0"/>
              <a:t>•	S – Surface Pressure</a:t>
            </a:r>
          </a:p>
          <a:p>
            <a:pPr marL="0" indent="0">
              <a:buNone/>
            </a:pPr>
            <a:r>
              <a:rPr lang="en-GB" sz="2900" dirty="0"/>
              <a:t>•	K – Kinetic Kid</a:t>
            </a:r>
          </a:p>
          <a:p>
            <a:pPr marL="0" indent="0">
              <a:buNone/>
            </a:pPr>
            <a:r>
              <a:rPr lang="en-GB" sz="2900" dirty="0"/>
              <a:t>•	I – Inco-Nito</a:t>
            </a:r>
          </a:p>
          <a:p>
            <a:pPr marL="0" indent="0">
              <a:buNone/>
            </a:pPr>
            <a:r>
              <a:rPr lang="en-GB" sz="2900" dirty="0"/>
              <a:t>•	N – Nutrina</a:t>
            </a:r>
          </a:p>
          <a:p>
            <a:pPr marL="0" indent="0">
              <a:buNone/>
            </a:pPr>
            <a:endParaRPr lang="en-GB" sz="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AF0019-2458-36E3-CA02-C60A5502BA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1" r="316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025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6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3074A9-7FE4-1D63-DF41-4EB94E4F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163" y="643467"/>
            <a:ext cx="3885817" cy="5571066"/>
          </a:xfrm>
          <a:prstGeom prst="rect">
            <a:avLst/>
          </a:prstGeom>
        </p:spPr>
      </p:pic>
      <p:pic>
        <p:nvPicPr>
          <p:cNvPr id="8" name="Picture 7" descr="A close-up of a text&#10;&#10;AI-generated content may be incorrect.">
            <a:extLst>
              <a:ext uri="{FF2B5EF4-FFF2-40B4-BE49-F238E27FC236}">
                <a16:creationId xmlns:a16="http://schemas.microsoft.com/office/drawing/2014/main" id="{8EF093F4-AA8B-274E-5ACD-68EEADA1F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015" y="1605048"/>
            <a:ext cx="1984917" cy="44723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04442F-348A-E662-70CB-6960BA24B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5602" y="5989015"/>
            <a:ext cx="937091" cy="1949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EDFEAD-F3E3-136C-7D57-12F8B6335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657" y="5882327"/>
            <a:ext cx="938865" cy="1950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F2FDC0-B752-3FA8-8274-5FF3F9D03D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1600" y="2394857"/>
            <a:ext cx="2771378" cy="39830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90F5BF-365D-6D58-430D-0DAC86F512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876" y="480060"/>
            <a:ext cx="3250810" cy="489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6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53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A90FF8E-50BB-CBB8-D702-AEAF77F02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730" y="561763"/>
            <a:ext cx="3978127" cy="5734474"/>
          </a:xfrm>
          <a:prstGeom prst="rect">
            <a:avLst/>
          </a:prstGeom>
        </p:spPr>
      </p:pic>
      <p:pic>
        <p:nvPicPr>
          <p:cNvPr id="24" name="Picture 23" descr="A close-up of a text&#10;&#10;AI-generated content may be incorrect.">
            <a:extLst>
              <a:ext uri="{FF2B5EF4-FFF2-40B4-BE49-F238E27FC236}">
                <a16:creationId xmlns:a16="http://schemas.microsoft.com/office/drawing/2014/main" id="{736A75C2-B4C0-59E6-7224-1BE57FF3AB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155" y="1828800"/>
            <a:ext cx="1555557" cy="438573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3D55176-FD83-8844-F40B-3C08160432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698" y="5892091"/>
            <a:ext cx="938865" cy="19508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1D73673-DE89-A7E4-28DF-C8AB2B627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1999" y="5892091"/>
            <a:ext cx="938865" cy="1950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D399FD-6227-0CF8-9E7E-7EFE028A1D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6866" y="480060"/>
            <a:ext cx="3357397" cy="5085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1B5053-6BBA-426D-9342-5C233DD558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5927" y="2472489"/>
            <a:ext cx="2788671" cy="390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6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B3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AB18E3C-ED60-A1F8-153E-3FCF0C084D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7032A2-55B8-6CB4-B1F3-A68DFFA12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976" y="480060"/>
            <a:ext cx="4147172" cy="5897880"/>
          </a:xfrm>
          <a:prstGeom prst="rect">
            <a:avLst/>
          </a:prstGeom>
        </p:spPr>
      </p:pic>
      <p:pic>
        <p:nvPicPr>
          <p:cNvPr id="14" name="Picture 13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5B24398F-5630-D2C7-9BB3-1EA85991EB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368" y="1391524"/>
            <a:ext cx="1890244" cy="48174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920D72-7557-4135-82DC-3D85C25B72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759" y="6013868"/>
            <a:ext cx="938865" cy="1950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D1F2FD1-EBD4-6CAC-9963-DFAB61167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3536" y="6013868"/>
            <a:ext cx="653366" cy="1950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52C3A8-003B-15E1-6EE5-DB7B452E38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4518" y="2313731"/>
            <a:ext cx="2686188" cy="40642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C806FA-62C6-035A-A5E1-63D3F1C07A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8834" y="480059"/>
            <a:ext cx="3447680" cy="521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7601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D29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53C9FE-B253-9504-1B55-5AF0B5F2F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634" y="480060"/>
            <a:ext cx="4033261" cy="5897880"/>
          </a:xfrm>
          <a:prstGeom prst="rect">
            <a:avLst/>
          </a:prstGeom>
        </p:spPr>
      </p:pic>
      <p:pic>
        <p:nvPicPr>
          <p:cNvPr id="12" name="Picture 11" descr="A close-up of a text&#10;&#10;AI-generated content may be incorrect.">
            <a:extLst>
              <a:ext uri="{FF2B5EF4-FFF2-40B4-BE49-F238E27FC236}">
                <a16:creationId xmlns:a16="http://schemas.microsoft.com/office/drawing/2014/main" id="{D1821D3A-0543-A8F0-FA39-17E1AAEBC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332" y="1839952"/>
            <a:ext cx="1628078" cy="43745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059D1F-C397-BE76-797A-F84F24984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9966" y="5986876"/>
            <a:ext cx="938865" cy="1950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33FE6F-8CEC-E7EB-C0E8-717076AEE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5351" y="5958998"/>
            <a:ext cx="938865" cy="1950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D85FC6-FD71-03F7-A7BB-5F3F78F694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3624" y="1839952"/>
            <a:ext cx="3233097" cy="4811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D93C76-C123-8300-8B8B-D762BDF62A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011" y="480060"/>
            <a:ext cx="3187164" cy="476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46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8E3D6F-26C4-7756-94D2-1F4A9E23C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315" y="480059"/>
            <a:ext cx="3911514" cy="5897879"/>
          </a:xfrm>
          <a:prstGeom prst="rect">
            <a:avLst/>
          </a:prstGeom>
        </p:spPr>
      </p:pic>
      <p:pic>
        <p:nvPicPr>
          <p:cNvPr id="10" name="Picture 9" descr="A close-up of a document&#10;&#10;AI-generated content may be incorrect.">
            <a:extLst>
              <a:ext uri="{FF2B5EF4-FFF2-40B4-BE49-F238E27FC236}">
                <a16:creationId xmlns:a16="http://schemas.microsoft.com/office/drawing/2014/main" id="{A4D9C720-0DA7-03F1-B0EE-1096E34EB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946" y="1371601"/>
            <a:ext cx="1851103" cy="49065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327832-65F1-E6FE-BBCB-F75074FF4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337" y="6004987"/>
            <a:ext cx="938865" cy="1950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0F4F8C-7F8B-87D0-4A61-EEB7D8B55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8460" y="5940838"/>
            <a:ext cx="938865" cy="1950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C55345-7190-48CD-47AA-6A6A9B0F9E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4994" y="2466137"/>
            <a:ext cx="2779994" cy="39118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DDE744-6A0D-6DF7-24E8-C83CA1C550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2425" y="480058"/>
            <a:ext cx="3396672" cy="514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7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6D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D4B607-ACF3-1CC1-13AC-C8A9851BA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20" y="480059"/>
            <a:ext cx="4248613" cy="5734473"/>
          </a:xfrm>
          <a:prstGeom prst="rect">
            <a:avLst/>
          </a:prstGeom>
        </p:spPr>
      </p:pic>
      <p:pic>
        <p:nvPicPr>
          <p:cNvPr id="8" name="Picture 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AA15A4C-48B4-8E96-3772-A1996969C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11" y="1609636"/>
            <a:ext cx="2340225" cy="45123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F37F9F-FBEF-16F7-4E21-243EC759F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333" y="5921899"/>
            <a:ext cx="938865" cy="1950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A830D6-4CFE-E319-A695-50F12122F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324" y="5946960"/>
            <a:ext cx="938865" cy="1950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724749-ADFC-8DB7-54E7-32253191C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1089" y="2077190"/>
            <a:ext cx="3205632" cy="43958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248D11-737C-9C31-8580-15A43134A7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6866" y="445516"/>
            <a:ext cx="3366105" cy="506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6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1DE956-FD07-EAA3-568E-7AD64315C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50882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br>
              <a:rPr lang="en-US" sz="2700" b="1" dirty="0">
                <a:effectLst/>
              </a:rPr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br>
              <a:rPr lang="en-US" sz="2700" b="1" dirty="0"/>
            </a:br>
            <a:r>
              <a:rPr lang="en-US" sz="2700" b="1" dirty="0">
                <a:effectLst/>
              </a:rPr>
              <a:t>The campaign will include:</a:t>
            </a:r>
            <a:br>
              <a:rPr lang="en-US" sz="2700" dirty="0">
                <a:effectLst/>
              </a:rPr>
            </a:br>
            <a:br>
              <a:rPr lang="en-US" sz="2000" dirty="0">
                <a:effectLst/>
              </a:rPr>
            </a:br>
            <a:r>
              <a:rPr lang="en-US" sz="2000" dirty="0">
                <a:effectLst/>
              </a:rPr>
              <a:t>- Staff education posters &amp; stands</a:t>
            </a:r>
            <a:br>
              <a:rPr lang="en-US" sz="2000" dirty="0">
                <a:effectLst/>
              </a:rPr>
            </a:br>
            <a:r>
              <a:rPr lang="en-US" sz="2000" dirty="0"/>
              <a:t>-</a:t>
            </a:r>
            <a:r>
              <a:rPr lang="en-US" sz="2000" dirty="0">
                <a:effectLst/>
              </a:rPr>
              <a:t> Monthly themed comics sent digitally</a:t>
            </a:r>
            <a:br>
              <a:rPr lang="en-US" sz="2000" dirty="0">
                <a:effectLst/>
              </a:rPr>
            </a:br>
            <a:r>
              <a:rPr lang="en-US" sz="2000" dirty="0">
                <a:effectLst/>
              </a:rPr>
              <a:t>- Links with national and international health  awareness days</a:t>
            </a:r>
            <a:br>
              <a:rPr lang="en-US" sz="2000" dirty="0">
                <a:effectLst/>
              </a:rPr>
            </a:br>
            <a:r>
              <a:rPr lang="en-US" sz="2000" dirty="0">
                <a:effectLst/>
              </a:rPr>
              <a:t>- Future integration with Sepsis 6 and other safety indicators (Falls, Nutrition, Deconditioning</a:t>
            </a:r>
            <a:r>
              <a:rPr lang="en-US" sz="2000" i="1" dirty="0">
                <a:effectLst/>
              </a:rPr>
              <a:t>)</a:t>
            </a:r>
            <a:br>
              <a:rPr lang="en-US" sz="2000" i="1" dirty="0">
                <a:effectLst/>
              </a:rPr>
            </a:br>
            <a:endParaRPr lang="en-US" sz="20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26EAE9-7099-1D6B-A451-26226BE34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143" y="0"/>
            <a:ext cx="54428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00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627B4-261B-8180-D676-7AB421030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4" y="1204331"/>
            <a:ext cx="3845312" cy="3233854"/>
          </a:xfrm>
        </p:spPr>
        <p:txBody>
          <a:bodyPr>
            <a:normAutofit/>
          </a:bodyPr>
          <a:lstStyle/>
          <a:p>
            <a:r>
              <a:rPr lang="en-GB" dirty="0"/>
              <a:t>examples of other posters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4ADC63B-6074-B0CD-8624-07C6556CC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2204" y="1204331"/>
            <a:ext cx="3713356" cy="54194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345CCB-BB03-3AF3-101D-7B0E2CE7A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221" y="6380880"/>
            <a:ext cx="651570" cy="1119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8B6C6A-463F-F4CA-E187-254C7D46A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4273" y="1212991"/>
            <a:ext cx="3713356" cy="54194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62D122-CB10-BC01-71B9-8009F3DCF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9933" y="6392031"/>
            <a:ext cx="651570" cy="11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1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8989B-7513-C7A1-7B86-D84FD51A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Barand posters on Bedrest and the Beddings … pending Bio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CC767E-F36B-5E9E-3433-6A539EEA7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4764" y="4763757"/>
            <a:ext cx="1349558" cy="151002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78EF97-1585-1430-A849-F1D5DDE76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1694" y="4569657"/>
            <a:ext cx="1549733" cy="1608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C64430-CEBF-DCEF-8F37-D3825132D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329" y="1968522"/>
            <a:ext cx="2857341" cy="432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272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CAAA4F-4C1A-3095-0A64-158AB914D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More to come…. From the Pressure Ulcer Prevention league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9D2F287-A423-210E-2102-EF1E6C536F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16" r="2" b="16714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854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C022EFBB18C64ABE3B9933434D2554" ma:contentTypeVersion="15" ma:contentTypeDescription="Create a new document." ma:contentTypeScope="" ma:versionID="2b64952811415c62d0d0df39f3d34ba2">
  <xsd:schema xmlns:xsd="http://www.w3.org/2001/XMLSchema" xmlns:xs="http://www.w3.org/2001/XMLSchema" xmlns:p="http://schemas.microsoft.com/office/2006/metadata/properties" xmlns:ns1="http://schemas.microsoft.com/sharepoint/v3" xmlns:ns2="60b0568e-e574-4342-a9c0-c22c6fec6509" xmlns:ns3="fdfaf355-f7ae-47f3-8f93-739a60756710" targetNamespace="http://schemas.microsoft.com/office/2006/metadata/properties" ma:root="true" ma:fieldsID="b85015dbfa83b7beca0f1d5edc8036d9" ns1:_="" ns2:_="" ns3:_="">
    <xsd:import namespace="http://schemas.microsoft.com/sharepoint/v3"/>
    <xsd:import namespace="60b0568e-e574-4342-a9c0-c22c6fec6509"/>
    <xsd:import namespace="fdfaf355-f7ae-47f3-8f93-739a607567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b0568e-e574-4342-a9c0-c22c6fec65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af355-f7ae-47f3-8f93-739a60756710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2c2f2e62-4dc6-41ef-ad8c-e640d42d75ed}" ma:internalName="TaxCatchAll" ma:showField="CatchAllData" ma:web="fdfaf355-f7ae-47f3-8f93-739a607567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60b0568e-e574-4342-a9c0-c22c6fec6509">
      <Terms xmlns="http://schemas.microsoft.com/office/infopath/2007/PartnerControls"/>
    </lcf76f155ced4ddcb4097134ff3c332f>
    <TaxCatchAll xmlns="fdfaf355-f7ae-47f3-8f93-739a60756710" xsi:nil="true"/>
  </documentManagement>
</p:properties>
</file>

<file path=customXml/itemProps1.xml><?xml version="1.0" encoding="utf-8"?>
<ds:datastoreItem xmlns:ds="http://schemas.openxmlformats.org/officeDocument/2006/customXml" ds:itemID="{9F8E8E86-4C80-4561-957D-20F96B6C1C6C}"/>
</file>

<file path=customXml/itemProps2.xml><?xml version="1.0" encoding="utf-8"?>
<ds:datastoreItem xmlns:ds="http://schemas.openxmlformats.org/officeDocument/2006/customXml" ds:itemID="{E60D33CD-940B-4297-B2B6-FB5D11BDAEFF}"/>
</file>

<file path=customXml/itemProps3.xml><?xml version="1.0" encoding="utf-8"?>
<ds:datastoreItem xmlns:ds="http://schemas.openxmlformats.org/officeDocument/2006/customXml" ds:itemID="{701E4CAF-F5C0-4ADB-99D1-234B1EFA53AB}"/>
</file>

<file path=docProps/app.xml><?xml version="1.0" encoding="utf-8"?>
<Properties xmlns="http://schemas.openxmlformats.org/officeDocument/2006/extended-properties" xmlns:vt="http://schemas.openxmlformats.org/officeDocument/2006/docPropsVTypes">
  <TotalTime>22945</TotalTime>
  <Words>267</Words>
  <Application>Microsoft Office PowerPoint</Application>
  <PresentationFormat>Widescreen</PresentationFormat>
  <Paragraphs>29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The Superhero League that prevent Pressure Ulcers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The campaign will include:  - Staff education posters &amp; stands - Monthly themed comics sent digitally - Links with national and international health  awareness days - Future integration with Sepsis 6 and other safety indicators (Falls, Nutrition, Deconditioning) </vt:lpstr>
      <vt:lpstr>examples of other posters  </vt:lpstr>
      <vt:lpstr>Barand posters on Bedrest and the Beddings … pending Bio</vt:lpstr>
      <vt:lpstr>More to come…. From the Pressure Ulcer Prevention league</vt:lpstr>
    </vt:vector>
  </TitlesOfParts>
  <Company>SBU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Govier-Williams (Swansea Bay UHB - Tissue Viability -Neath Portabot and Singleton Service Group  )</dc:creator>
  <cp:lastModifiedBy>Isabelle Rosenberg (Swansea Bay UHB - NPTSSG Directors)</cp:lastModifiedBy>
  <cp:revision>3</cp:revision>
  <dcterms:created xsi:type="dcterms:W3CDTF">2026-03-02T10:47:09Z</dcterms:created>
  <dcterms:modified xsi:type="dcterms:W3CDTF">2026-09-30T08:51:07Z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0x01010001C022EFBB18C64ABE3B9933434D2554</vt:lpwstr>
  </property>
</Properties>
</file>