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xlsx" ContentType="application/vnd.openxmlformats-officedocument.spreadsheetml.sheet"/>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2.xml" ContentType="application/vnd.openxmlformats-officedocument.themeOverrid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3.xml" ContentType="application/vnd.openxmlformats-officedocument.themeOverrid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4.xml" ContentType="application/vnd.openxmlformats-officedocument.themeOverrid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67A851F8" w14:textId="31EE7636" w:rsidR="00AD064D" w:rsidRPr="00F46C30" w:rsidRDefault="00B93E3B" w:rsidP="00B93E3B">
      <w:pPr>
        <w:adjustRightInd w:val="0"/>
        <w:spacing w:before="100" w:beforeAutospacing="1" w:after="100" w:afterAutospacing="1" w:line="240" w:lineRule="auto"/>
        <w:ind w:left="1440"/>
        <w:rPr>
          <w:rFonts w:ascii="Arial" w:eastAsia="Times New Roman" w:hAnsi="Arial" w:cs="Arial"/>
          <w:lang w:eastAsia="en-GB"/>
        </w:rPr>
      </w:pPr>
      <w:r>
        <w:rPr>
          <w:noProof/>
          <w:lang w:eastAsia="en-GB"/>
        </w:rPr>
        <mc:AlternateContent>
          <mc:Choice Requires="wps">
            <w:drawing>
              <wp:anchor distT="0" distB="0" distL="114300" distR="114300" simplePos="0" relativeHeight="251692544" behindDoc="0" locked="0" layoutInCell="1" allowOverlap="1" wp14:anchorId="0E66E617" wp14:editId="08DF3AB8">
                <wp:simplePos x="0" y="0"/>
                <wp:positionH relativeFrom="margin">
                  <wp:posOffset>-464820</wp:posOffset>
                </wp:positionH>
                <wp:positionV relativeFrom="paragraph">
                  <wp:posOffset>1188720</wp:posOffset>
                </wp:positionV>
                <wp:extent cx="6499860" cy="822960"/>
                <wp:effectExtent l="0" t="0" r="0" b="0"/>
                <wp:wrapSquare wrapText="bothSides"/>
                <wp:docPr id="3" name="Text Box 3"/>
                <wp:cNvGraphicFramePr/>
                <a:graphic xmlns:a="http://schemas.openxmlformats.org/drawingml/2006/main">
                  <a:graphicData uri="http://schemas.microsoft.com/office/word/2010/wordprocessingShape">
                    <wps:wsp>
                      <wps:cNvSpPr txBox="1"/>
                      <wps:spPr>
                        <a:xfrm>
                          <a:off x="0" y="0"/>
                          <a:ext cx="6499860" cy="822960"/>
                        </a:xfrm>
                        <a:prstGeom prst="rect">
                          <a:avLst/>
                        </a:prstGeom>
                        <a:noFill/>
                        <a:ln w="6350">
                          <a:noFill/>
                        </a:ln>
                      </wps:spPr>
                      <wps:txbx>
                        <w:txbxContent>
                          <w:p w14:paraId="78193077" w14:textId="794F2740" w:rsidR="00C9372D" w:rsidRPr="00B93E3B" w:rsidRDefault="00C9372D" w:rsidP="00B93E3B">
                            <w:pPr>
                              <w:jc w:val="center"/>
                              <w:rPr>
                                <w:rFonts w:ascii="Arial" w:hAnsi="Arial" w:cs="Arial"/>
                                <w:sz w:val="36"/>
                                <w:szCs w:val="144"/>
                              </w:rPr>
                            </w:pPr>
                            <w:r w:rsidRPr="00B93E3B">
                              <w:rPr>
                                <w:rFonts w:ascii="Arial" w:hAnsi="Arial" w:cs="Arial"/>
                                <w:sz w:val="36"/>
                                <w:szCs w:val="144"/>
                              </w:rPr>
                              <w:t>Swansea Bay University Health Board</w:t>
                            </w:r>
                          </w:p>
                          <w:p w14:paraId="15C352B8" w14:textId="11E718C7" w:rsidR="00C9372D" w:rsidRPr="00B93E3B" w:rsidRDefault="00C9372D" w:rsidP="00B93E3B">
                            <w:pPr>
                              <w:jc w:val="center"/>
                              <w:rPr>
                                <w:rFonts w:ascii="Arial" w:hAnsi="Arial" w:cs="Arial"/>
                                <w:b/>
                                <w:sz w:val="56"/>
                                <w:szCs w:val="144"/>
                              </w:rPr>
                            </w:pPr>
                            <w:r w:rsidRPr="00B93E3B">
                              <w:rPr>
                                <w:rFonts w:ascii="Arial" w:hAnsi="Arial" w:cs="Arial"/>
                                <w:b/>
                                <w:sz w:val="48"/>
                                <w:szCs w:val="144"/>
                              </w:rPr>
                              <w:t xml:space="preserve">Health and Safety </w:t>
                            </w:r>
                            <w:r w:rsidRPr="00B93E3B">
                              <w:rPr>
                                <w:rFonts w:ascii="Arial" w:hAnsi="Arial" w:cs="Arial"/>
                                <w:b/>
                                <w:sz w:val="44"/>
                                <w:szCs w:val="96"/>
                              </w:rPr>
                              <w:t>Annual</w:t>
                            </w:r>
                            <w:r w:rsidRPr="00B93E3B">
                              <w:rPr>
                                <w:rFonts w:ascii="Arial" w:hAnsi="Arial" w:cs="Arial"/>
                                <w:b/>
                                <w:sz w:val="52"/>
                                <w:szCs w:val="96"/>
                              </w:rPr>
                              <w:t xml:space="preserve"> </w:t>
                            </w:r>
                            <w:r>
                              <w:rPr>
                                <w:rFonts w:ascii="Arial" w:hAnsi="Arial" w:cs="Arial"/>
                                <w:b/>
                                <w:sz w:val="44"/>
                                <w:szCs w:val="96"/>
                              </w:rPr>
                              <w:t>Report 2022/23</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E66E617" id="_x0000_t202" coordsize="21600,21600" o:spt="202" path="m,l,21600r21600,l21600,xe">
                <v:stroke joinstyle="miter"/>
                <v:path gradientshapeok="t" o:connecttype="rect"/>
              </v:shapetype>
              <v:shape id="Text Box 3" o:spid="_x0000_s1026" type="#_x0000_t202" style="position:absolute;left:0;text-align:left;margin-left:-36.6pt;margin-top:93.6pt;width:511.8pt;height:64.8pt;z-index:2516925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pl8qLAIAAFEEAAAOAAAAZHJzL2Uyb0RvYy54bWysVE1vGjEQvVfqf7B8L8tXKCCWiCaiqoSS&#10;SBDlbLw2u5LtcW3DLv31HXsXgtKeql7MeGZ2xvPeGxb3jVbkJJyvwOR00OtTIgyHojKHnL7u1l+m&#10;lPjATMEUGJHTs/D0fvn506K2czGEElQhHMEixs9rm9MyBDvPMs9LoZnvgRUGgxKcZgGv7pAVjtVY&#10;Xats2O9PshpcYR1w4T16H9sgXab6UgoenqX0IhCVU3xbSKdL5z6e2XLB5gfHbFnx7hnsH16hWWWw&#10;6bXUIwuMHF31RyldcQceZOhx0BlIWXGRZsBpBv0P02xLZkWaBcHx9gqT/39l+dPpxZGqyOmIEsM0&#10;UrQTTSDfoCGjiE5t/RyTthbTQoNuZPni9+iMQzfS6fiL4xCMI87nK7axGEfnZDybTScY4hibDocz&#10;tLF89v61dT58F6BJNHLqkLsEKTttfGhTLymxmYF1pVTiTxlSY4fRXT99cI1gcWWwR5yhfWu0QrNv&#10;usH2UJxxLgetLrzl6wqbb5gPL8yhEPC9KO7wjIdUgE2gsygpwf36mz/mIz8YpaRGYeXU/zwyJyhR&#10;PwwyNxuMx1GJ6TK++zrEi7uN7G8j5qgfALU7wDWyPJkxP6iLKR3oN9yBVeyKIWY49s5puJgPoZU7&#10;7hAXq1VKQu1ZFjZma3ksHeGM0O6aN+Zsh39A5p7gIkE2/0BDm9sSsToGkFXiKALcotrhjrpNLHc7&#10;Fhfj9p6y3v8Jlr8BAAD//wMAUEsDBBQABgAIAAAAIQDWuNSS4wAAAAsBAAAPAAAAZHJzL2Rvd25y&#10;ZXYueG1sTI/BTsJAEIbvJr7DZky8wZYiUGu3hDQhJkYOIBdv2+7QNnZna3eB6tM7nvQ2k//LP99k&#10;69F24oKDbx0pmE0jEEiVMy3VCo5v20kCwgdNRneOUMEXeljntzeZTo270h4vh1ALLiGfagVNCH0q&#10;pa8atNpPXY/E2ckNVgdeh1qaQV+53HYyjqKltLolvtDoHosGq4/D2Sp4KbY7vS9jm3x3xfPradN/&#10;Ht8XSt3fjZsnEAHH8AfDrz6rQ85OpTuT8aJTMFnNY0Y5SFY8MPG4iB5AlArms2UCMs/k/x/yHwAA&#10;AP//AwBQSwECLQAUAAYACAAAACEAtoM4kv4AAADhAQAAEwAAAAAAAAAAAAAAAAAAAAAAW0NvbnRl&#10;bnRfVHlwZXNdLnhtbFBLAQItABQABgAIAAAAIQA4/SH/1gAAAJQBAAALAAAAAAAAAAAAAAAAAC8B&#10;AABfcmVscy8ucmVsc1BLAQItABQABgAIAAAAIQBMpl8qLAIAAFEEAAAOAAAAAAAAAAAAAAAAAC4C&#10;AABkcnMvZTJvRG9jLnhtbFBLAQItABQABgAIAAAAIQDWuNSS4wAAAAsBAAAPAAAAAAAAAAAAAAAA&#10;AIYEAABkcnMvZG93bnJldi54bWxQSwUGAAAAAAQABADzAAAAlgUAAAAA&#10;" filled="f" stroked="f" strokeweight=".5pt">
                <v:textbox>
                  <w:txbxContent>
                    <w:p w14:paraId="78193077" w14:textId="794F2740" w:rsidR="00C9372D" w:rsidRPr="00B93E3B" w:rsidRDefault="00C9372D" w:rsidP="00B93E3B">
                      <w:pPr>
                        <w:jc w:val="center"/>
                        <w:rPr>
                          <w:rFonts w:ascii="Arial" w:hAnsi="Arial" w:cs="Arial"/>
                          <w:sz w:val="36"/>
                          <w:szCs w:val="144"/>
                        </w:rPr>
                      </w:pPr>
                      <w:r w:rsidRPr="00B93E3B">
                        <w:rPr>
                          <w:rFonts w:ascii="Arial" w:hAnsi="Arial" w:cs="Arial"/>
                          <w:sz w:val="36"/>
                          <w:szCs w:val="144"/>
                        </w:rPr>
                        <w:t>Swansea Bay University Health Board</w:t>
                      </w:r>
                    </w:p>
                    <w:p w14:paraId="15C352B8" w14:textId="11E718C7" w:rsidR="00C9372D" w:rsidRPr="00B93E3B" w:rsidRDefault="00C9372D" w:rsidP="00B93E3B">
                      <w:pPr>
                        <w:jc w:val="center"/>
                        <w:rPr>
                          <w:rFonts w:ascii="Arial" w:hAnsi="Arial" w:cs="Arial"/>
                          <w:b/>
                          <w:sz w:val="56"/>
                          <w:szCs w:val="144"/>
                        </w:rPr>
                      </w:pPr>
                      <w:r w:rsidRPr="00B93E3B">
                        <w:rPr>
                          <w:rFonts w:ascii="Arial" w:hAnsi="Arial" w:cs="Arial"/>
                          <w:b/>
                          <w:sz w:val="48"/>
                          <w:szCs w:val="144"/>
                        </w:rPr>
                        <w:t xml:space="preserve">Health and Safety </w:t>
                      </w:r>
                      <w:r w:rsidRPr="00B93E3B">
                        <w:rPr>
                          <w:rFonts w:ascii="Arial" w:hAnsi="Arial" w:cs="Arial"/>
                          <w:b/>
                          <w:sz w:val="44"/>
                          <w:szCs w:val="96"/>
                        </w:rPr>
                        <w:t>Annual</w:t>
                      </w:r>
                      <w:r w:rsidRPr="00B93E3B">
                        <w:rPr>
                          <w:rFonts w:ascii="Arial" w:hAnsi="Arial" w:cs="Arial"/>
                          <w:b/>
                          <w:sz w:val="52"/>
                          <w:szCs w:val="96"/>
                        </w:rPr>
                        <w:t xml:space="preserve"> </w:t>
                      </w:r>
                      <w:r>
                        <w:rPr>
                          <w:rFonts w:ascii="Arial" w:hAnsi="Arial" w:cs="Arial"/>
                          <w:b/>
                          <w:sz w:val="44"/>
                          <w:szCs w:val="96"/>
                        </w:rPr>
                        <w:t>Report 2022/23</w:t>
                      </w:r>
                    </w:p>
                  </w:txbxContent>
                </v:textbox>
                <w10:wrap type="square" anchorx="margin"/>
              </v:shape>
            </w:pict>
          </mc:Fallback>
        </mc:AlternateContent>
      </w:r>
      <w:r>
        <w:rPr>
          <w:rFonts w:ascii="Arial" w:eastAsia="Times New Roman" w:hAnsi="Arial" w:cs="Arial"/>
          <w:noProof/>
          <w:lang w:eastAsia="en-GB"/>
        </w:rPr>
        <w:drawing>
          <wp:inline distT="0" distB="0" distL="0" distR="0" wp14:anchorId="44D5A6B9" wp14:editId="12CEF397">
            <wp:extent cx="3577216" cy="913130"/>
            <wp:effectExtent l="0" t="0" r="4445" b="127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Swansea Bay logo.jp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3614606" cy="922674"/>
                    </a:xfrm>
                    <a:prstGeom prst="rect">
                      <a:avLst/>
                    </a:prstGeom>
                  </pic:spPr>
                </pic:pic>
              </a:graphicData>
            </a:graphic>
          </wp:inline>
        </w:drawing>
      </w:r>
    </w:p>
    <w:p w14:paraId="70C5FA4B" w14:textId="0DAE5D1F" w:rsidR="00F23615" w:rsidRDefault="00F23615" w:rsidP="00B93E3B">
      <w:r>
        <w:t xml:space="preserve">                                 </w:t>
      </w:r>
    </w:p>
    <w:p w14:paraId="1A689517" w14:textId="4A09644E" w:rsidR="0021566B" w:rsidRPr="00F23615" w:rsidRDefault="00B93E3B" w:rsidP="008B44C7">
      <w:pPr>
        <w:rPr>
          <w:rFonts w:ascii="Arial" w:hAnsi="Arial" w:cs="Arial"/>
          <w:sz w:val="96"/>
          <w:szCs w:val="96"/>
        </w:rPr>
      </w:pPr>
      <w:r w:rsidRPr="0021566B">
        <w:rPr>
          <w:rFonts w:ascii="Arial" w:hAnsi="Arial" w:cs="Arial"/>
          <w:b/>
          <w:noProof/>
          <w:sz w:val="24"/>
          <w:szCs w:val="24"/>
          <w:lang w:eastAsia="en-GB"/>
        </w:rPr>
        <w:drawing>
          <wp:anchor distT="0" distB="0" distL="114300" distR="114300" simplePos="0" relativeHeight="251667500" behindDoc="1" locked="0" layoutInCell="1" allowOverlap="1" wp14:anchorId="3DCC67AE" wp14:editId="1178F0FA">
            <wp:simplePos x="0" y="0"/>
            <wp:positionH relativeFrom="margin">
              <wp:align>right</wp:align>
            </wp:positionH>
            <wp:positionV relativeFrom="paragraph">
              <wp:posOffset>83185</wp:posOffset>
            </wp:positionV>
            <wp:extent cx="2658063" cy="1668780"/>
            <wp:effectExtent l="0" t="0" r="9525" b="7620"/>
            <wp:wrapNone/>
            <wp:docPr id="16" name="Picture 16" descr="C:\Users\ma235186\AppData\Local\Microsoft\Windows\INetCache\Content.MSO\2EC61A2E.t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ma235186\AppData\Local\Microsoft\Windows\INetCache\Content.MSO\2EC61A2E.tmp"/>
                    <pic:cNvPicPr>
                      <a:picLocks noChangeAspect="1" noChangeArrowheads="1"/>
                    </pic:cNvPicPr>
                  </pic:nvPicPr>
                  <pic:blipFill rotWithShape="1">
                    <a:blip r:embed="rId12" cstate="print">
                      <a:extLst>
                        <a:ext uri="{28A0092B-C50C-407E-A947-70E740481C1C}">
                          <a14:useLocalDpi xmlns:a14="http://schemas.microsoft.com/office/drawing/2010/main" val="0"/>
                        </a:ext>
                      </a:extLst>
                    </a:blip>
                    <a:srcRect/>
                    <a:stretch/>
                  </pic:blipFill>
                  <pic:spPr bwMode="auto">
                    <a:xfrm>
                      <a:off x="0" y="0"/>
                      <a:ext cx="2658063" cy="166878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8B44C7">
        <w:rPr>
          <w:rFonts w:ascii="Arial" w:hAnsi="Arial" w:cs="Arial"/>
          <w:b/>
          <w:noProof/>
          <w:sz w:val="24"/>
          <w:szCs w:val="24"/>
          <w:lang w:eastAsia="en-GB"/>
        </w:rPr>
        <w:drawing>
          <wp:anchor distT="0" distB="0" distL="114300" distR="114300" simplePos="0" relativeHeight="251693568" behindDoc="1" locked="0" layoutInCell="1" allowOverlap="1" wp14:anchorId="37BEB16E" wp14:editId="6F24F054">
            <wp:simplePos x="0" y="0"/>
            <wp:positionH relativeFrom="column">
              <wp:posOffset>191135</wp:posOffset>
            </wp:positionH>
            <wp:positionV relativeFrom="paragraph">
              <wp:posOffset>52705</wp:posOffset>
            </wp:positionV>
            <wp:extent cx="2598420" cy="1729049"/>
            <wp:effectExtent l="0" t="0" r="0" b="5080"/>
            <wp:wrapNone/>
            <wp:docPr id="53" name="Picture 53" descr="C:\Users\ma235186\AppData\Local\Microsoft\Windows\INetCache\Content.MSO\9F75E475.t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C:\Users\ma235186\AppData\Local\Microsoft\Windows\INetCache\Content.MSO\9F75E475.tmp"/>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2598420" cy="1729049"/>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F23615">
        <w:rPr>
          <w:rFonts w:ascii="Arial" w:hAnsi="Arial" w:cs="Arial"/>
          <w:sz w:val="96"/>
          <w:szCs w:val="96"/>
        </w:rPr>
        <w:t xml:space="preserve">                   </w:t>
      </w:r>
    </w:p>
    <w:p w14:paraId="2AC5DC8B" w14:textId="4D22EAC5" w:rsidR="0021566B" w:rsidRDefault="0021566B">
      <w:pPr>
        <w:spacing w:after="0" w:line="240" w:lineRule="auto"/>
        <w:jc w:val="both"/>
        <w:rPr>
          <w:rFonts w:ascii="Arial" w:hAnsi="Arial" w:cs="Arial"/>
          <w:b/>
          <w:sz w:val="24"/>
          <w:szCs w:val="24"/>
        </w:rPr>
      </w:pPr>
    </w:p>
    <w:p w14:paraId="146DA762" w14:textId="5305146F" w:rsidR="0021566B" w:rsidRDefault="0021566B">
      <w:pPr>
        <w:spacing w:after="0" w:line="240" w:lineRule="auto"/>
        <w:jc w:val="both"/>
        <w:rPr>
          <w:rFonts w:ascii="Arial" w:hAnsi="Arial" w:cs="Arial"/>
          <w:b/>
          <w:sz w:val="24"/>
          <w:szCs w:val="24"/>
        </w:rPr>
      </w:pPr>
      <w:r>
        <w:rPr>
          <w:rFonts w:ascii="Arial" w:hAnsi="Arial" w:cs="Arial"/>
          <w:b/>
          <w:sz w:val="24"/>
          <w:szCs w:val="24"/>
        </w:rPr>
        <w:t xml:space="preserve">  </w:t>
      </w:r>
    </w:p>
    <w:p w14:paraId="1A518348" w14:textId="69146EF2" w:rsidR="008B44C7" w:rsidRDefault="008B44C7">
      <w:pPr>
        <w:spacing w:after="0" w:line="240" w:lineRule="auto"/>
        <w:jc w:val="both"/>
        <w:rPr>
          <w:rFonts w:ascii="Arial" w:hAnsi="Arial" w:cs="Arial"/>
          <w:b/>
          <w:sz w:val="24"/>
          <w:szCs w:val="24"/>
        </w:rPr>
      </w:pPr>
    </w:p>
    <w:p w14:paraId="5C3C9CBE" w14:textId="2DBEFAD3" w:rsidR="00CD2154" w:rsidRDefault="00CD2154">
      <w:pPr>
        <w:spacing w:after="0" w:line="240" w:lineRule="auto"/>
        <w:jc w:val="both"/>
        <w:rPr>
          <w:rFonts w:ascii="Arial" w:hAnsi="Arial" w:cs="Arial"/>
          <w:b/>
          <w:sz w:val="24"/>
          <w:szCs w:val="24"/>
        </w:rPr>
      </w:pPr>
    </w:p>
    <w:p w14:paraId="140C3C57" w14:textId="7A701A7E" w:rsidR="00CD2154" w:rsidRDefault="00CD2154">
      <w:pPr>
        <w:spacing w:after="0" w:line="240" w:lineRule="auto"/>
        <w:jc w:val="both"/>
        <w:rPr>
          <w:rFonts w:ascii="Arial" w:hAnsi="Arial" w:cs="Arial"/>
          <w:b/>
          <w:sz w:val="24"/>
          <w:szCs w:val="24"/>
        </w:rPr>
      </w:pPr>
    </w:p>
    <w:p w14:paraId="06794AD8" w14:textId="66B06ECB" w:rsidR="00CD2154" w:rsidRDefault="00CD2154">
      <w:pPr>
        <w:spacing w:after="0" w:line="240" w:lineRule="auto"/>
        <w:jc w:val="both"/>
        <w:rPr>
          <w:rFonts w:ascii="Arial" w:hAnsi="Arial" w:cs="Arial"/>
          <w:b/>
          <w:sz w:val="24"/>
          <w:szCs w:val="24"/>
        </w:rPr>
      </w:pPr>
    </w:p>
    <w:p w14:paraId="037BA806" w14:textId="3E1FEEEA" w:rsidR="00CD2154" w:rsidRDefault="00B93E3B">
      <w:pPr>
        <w:spacing w:after="0" w:line="240" w:lineRule="auto"/>
        <w:jc w:val="both"/>
        <w:rPr>
          <w:rFonts w:ascii="Arial" w:hAnsi="Arial" w:cs="Arial"/>
          <w:b/>
          <w:sz w:val="24"/>
          <w:szCs w:val="24"/>
        </w:rPr>
      </w:pPr>
      <w:r w:rsidRPr="008B44C7">
        <w:rPr>
          <w:rFonts w:ascii="Arial" w:hAnsi="Arial" w:cs="Arial"/>
          <w:b/>
          <w:noProof/>
          <w:sz w:val="24"/>
          <w:szCs w:val="24"/>
          <w:lang w:eastAsia="en-GB"/>
        </w:rPr>
        <w:drawing>
          <wp:anchor distT="0" distB="0" distL="114300" distR="114300" simplePos="0" relativeHeight="251670572" behindDoc="1" locked="0" layoutInCell="1" allowOverlap="1" wp14:anchorId="4F9A1D2B" wp14:editId="564CCC40">
            <wp:simplePos x="0" y="0"/>
            <wp:positionH relativeFrom="margin">
              <wp:align>right</wp:align>
            </wp:positionH>
            <wp:positionV relativeFrom="paragraph">
              <wp:posOffset>55880</wp:posOffset>
            </wp:positionV>
            <wp:extent cx="2637140" cy="1653540"/>
            <wp:effectExtent l="0" t="0" r="0" b="3810"/>
            <wp:wrapNone/>
            <wp:docPr id="71" name="Picture 71" descr="C:\Users\ma235186\AppData\Local\Microsoft\Windows\INetCache\Content.MSO\FBAEFF1C.t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C:\Users\ma235186\AppData\Local\Microsoft\Windows\INetCache\Content.MSO\FBAEFF1C.tmp"/>
                    <pic:cNvPicPr>
                      <a:picLocks noChangeAspect="1" noChangeArrowheads="1"/>
                    </pic:cNvPicPr>
                  </pic:nvPicPr>
                  <pic:blipFill rotWithShape="1">
                    <a:blip r:embed="rId14" cstate="print">
                      <a:extLst>
                        <a:ext uri="{28A0092B-C50C-407E-A947-70E740481C1C}">
                          <a14:useLocalDpi xmlns:a14="http://schemas.microsoft.com/office/drawing/2010/main" val="0"/>
                        </a:ext>
                      </a:extLst>
                    </a:blip>
                    <a:srcRect/>
                    <a:stretch/>
                  </pic:blipFill>
                  <pic:spPr bwMode="auto">
                    <a:xfrm>
                      <a:off x="0" y="0"/>
                      <a:ext cx="2637140" cy="165354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8B44C7">
        <w:rPr>
          <w:rFonts w:ascii="Arial" w:hAnsi="Arial" w:cs="Arial"/>
          <w:b/>
          <w:noProof/>
          <w:sz w:val="24"/>
          <w:szCs w:val="24"/>
          <w:lang w:eastAsia="en-GB"/>
        </w:rPr>
        <w:drawing>
          <wp:anchor distT="0" distB="0" distL="114300" distR="114300" simplePos="0" relativeHeight="251671596" behindDoc="1" locked="0" layoutInCell="1" allowOverlap="1" wp14:anchorId="2F1612CB" wp14:editId="499EA72A">
            <wp:simplePos x="0" y="0"/>
            <wp:positionH relativeFrom="margin">
              <wp:posOffset>205740</wp:posOffset>
            </wp:positionH>
            <wp:positionV relativeFrom="paragraph">
              <wp:posOffset>36830</wp:posOffset>
            </wp:positionV>
            <wp:extent cx="2613660" cy="1680212"/>
            <wp:effectExtent l="0" t="0" r="0" b="0"/>
            <wp:wrapNone/>
            <wp:docPr id="63" name="Picture 63" descr="C:\Users\ma235186\AppData\Local\Microsoft\Windows\INetCache\Content.MSO\2D07DB5E.t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C:\Users\ma235186\AppData\Local\Microsoft\Windows\INetCache\Content.MSO\2D07DB5E.tmp"/>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613660" cy="1680212"/>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15718A54" w14:textId="6A5FD32B" w:rsidR="00CD2154" w:rsidRDefault="00CD2154">
      <w:pPr>
        <w:spacing w:after="0" w:line="240" w:lineRule="auto"/>
        <w:jc w:val="both"/>
        <w:rPr>
          <w:rFonts w:ascii="Arial" w:hAnsi="Arial" w:cs="Arial"/>
          <w:b/>
          <w:sz w:val="24"/>
          <w:szCs w:val="24"/>
        </w:rPr>
      </w:pPr>
    </w:p>
    <w:p w14:paraId="2844F0F4" w14:textId="32CCC4AE" w:rsidR="00CD2154" w:rsidRDefault="00CD2154">
      <w:pPr>
        <w:spacing w:after="0" w:line="240" w:lineRule="auto"/>
        <w:jc w:val="both"/>
        <w:rPr>
          <w:rFonts w:ascii="Arial" w:hAnsi="Arial" w:cs="Arial"/>
          <w:b/>
          <w:sz w:val="24"/>
          <w:szCs w:val="24"/>
        </w:rPr>
      </w:pPr>
    </w:p>
    <w:p w14:paraId="40BC7AB3" w14:textId="33CA0EA3" w:rsidR="00CD2154" w:rsidRDefault="00CD2154">
      <w:pPr>
        <w:spacing w:after="0" w:line="240" w:lineRule="auto"/>
        <w:jc w:val="both"/>
        <w:rPr>
          <w:rFonts w:ascii="Arial" w:hAnsi="Arial" w:cs="Arial"/>
          <w:b/>
          <w:sz w:val="24"/>
          <w:szCs w:val="24"/>
        </w:rPr>
      </w:pPr>
    </w:p>
    <w:p w14:paraId="6A546710" w14:textId="3EC856C0" w:rsidR="00CD2154" w:rsidRDefault="00CD2154">
      <w:pPr>
        <w:spacing w:after="0" w:line="240" w:lineRule="auto"/>
        <w:jc w:val="both"/>
        <w:rPr>
          <w:rFonts w:ascii="Arial" w:hAnsi="Arial" w:cs="Arial"/>
          <w:b/>
          <w:sz w:val="24"/>
          <w:szCs w:val="24"/>
        </w:rPr>
      </w:pPr>
    </w:p>
    <w:p w14:paraId="147B67D4" w14:textId="7EA02FB1" w:rsidR="00CD2154" w:rsidRDefault="00CD2154">
      <w:pPr>
        <w:spacing w:after="0" w:line="240" w:lineRule="auto"/>
        <w:jc w:val="both"/>
        <w:rPr>
          <w:rFonts w:ascii="Arial" w:hAnsi="Arial" w:cs="Arial"/>
          <w:b/>
          <w:sz w:val="24"/>
          <w:szCs w:val="24"/>
        </w:rPr>
      </w:pPr>
    </w:p>
    <w:p w14:paraId="2580B3B7" w14:textId="36DCDA60" w:rsidR="00CD2154" w:rsidRDefault="00CD2154">
      <w:pPr>
        <w:spacing w:after="0" w:line="240" w:lineRule="auto"/>
        <w:jc w:val="both"/>
        <w:rPr>
          <w:rFonts w:ascii="Arial" w:hAnsi="Arial" w:cs="Arial"/>
          <w:b/>
          <w:sz w:val="24"/>
          <w:szCs w:val="24"/>
        </w:rPr>
      </w:pPr>
    </w:p>
    <w:p w14:paraId="5A6AC734" w14:textId="3DB5AE94" w:rsidR="00CD2154" w:rsidRDefault="00CD2154">
      <w:pPr>
        <w:spacing w:after="0" w:line="240" w:lineRule="auto"/>
        <w:jc w:val="both"/>
        <w:rPr>
          <w:rFonts w:ascii="Arial" w:hAnsi="Arial" w:cs="Arial"/>
          <w:b/>
          <w:sz w:val="24"/>
          <w:szCs w:val="24"/>
        </w:rPr>
      </w:pPr>
    </w:p>
    <w:p w14:paraId="5A350F76" w14:textId="10594BDA" w:rsidR="008B44C7" w:rsidRDefault="008B44C7">
      <w:pPr>
        <w:spacing w:after="0" w:line="240" w:lineRule="auto"/>
        <w:jc w:val="both"/>
        <w:rPr>
          <w:rFonts w:ascii="Arial" w:hAnsi="Arial" w:cs="Arial"/>
          <w:b/>
          <w:sz w:val="24"/>
          <w:szCs w:val="24"/>
        </w:rPr>
      </w:pPr>
    </w:p>
    <w:p w14:paraId="7052B0B3" w14:textId="0FB986BE" w:rsidR="008B44C7" w:rsidRDefault="008B44C7">
      <w:pPr>
        <w:spacing w:after="0" w:line="240" w:lineRule="auto"/>
        <w:jc w:val="both"/>
        <w:rPr>
          <w:rFonts w:ascii="Arial" w:hAnsi="Arial" w:cs="Arial"/>
          <w:b/>
          <w:sz w:val="24"/>
          <w:szCs w:val="24"/>
        </w:rPr>
      </w:pPr>
    </w:p>
    <w:p w14:paraId="550C78BE" w14:textId="206F7076" w:rsidR="008B44C7" w:rsidRDefault="008B44C7">
      <w:pPr>
        <w:spacing w:after="0" w:line="240" w:lineRule="auto"/>
        <w:jc w:val="both"/>
        <w:rPr>
          <w:rFonts w:ascii="Arial" w:hAnsi="Arial" w:cs="Arial"/>
          <w:b/>
          <w:sz w:val="24"/>
          <w:szCs w:val="24"/>
        </w:rPr>
      </w:pPr>
    </w:p>
    <w:p w14:paraId="4EBF05D3" w14:textId="6E3A2812" w:rsidR="0021566B" w:rsidRDefault="00B93E3B">
      <w:pPr>
        <w:spacing w:after="0" w:line="240" w:lineRule="auto"/>
        <w:jc w:val="both"/>
        <w:rPr>
          <w:rFonts w:ascii="Arial" w:hAnsi="Arial" w:cs="Arial"/>
          <w:b/>
          <w:sz w:val="24"/>
          <w:szCs w:val="24"/>
        </w:rPr>
      </w:pPr>
      <w:r>
        <w:rPr>
          <w:rFonts w:ascii="Arial" w:hAnsi="Arial" w:cs="Arial"/>
          <w:b/>
          <w:noProof/>
          <w:lang w:eastAsia="en-GB"/>
        </w:rPr>
        <w:drawing>
          <wp:anchor distT="0" distB="0" distL="114300" distR="114300" simplePos="0" relativeHeight="251668524" behindDoc="1" locked="0" layoutInCell="1" allowOverlap="1" wp14:anchorId="4E307968" wp14:editId="019CD0C0">
            <wp:simplePos x="0" y="0"/>
            <wp:positionH relativeFrom="margin">
              <wp:posOffset>487680</wp:posOffset>
            </wp:positionH>
            <wp:positionV relativeFrom="paragraph">
              <wp:posOffset>22225</wp:posOffset>
            </wp:positionV>
            <wp:extent cx="4846320" cy="2019300"/>
            <wp:effectExtent l="0" t="0" r="0" b="0"/>
            <wp:wrapNone/>
            <wp:docPr id="61" name="Picture 61" descr="C:\Users\ma235186\AppData\Local\Microsoft\Windows\INetCache\Content.MSO\1F9F434B.t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descr="C:\Users\ma235186\AppData\Local\Microsoft\Windows\INetCache\Content.MSO\1F9F434B.tmp"/>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4849974" cy="2020823"/>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1F107891" w14:textId="635C5C9A" w:rsidR="0021566B" w:rsidRDefault="0021566B">
      <w:pPr>
        <w:spacing w:after="0" w:line="240" w:lineRule="auto"/>
        <w:jc w:val="both"/>
        <w:rPr>
          <w:rFonts w:ascii="Arial" w:hAnsi="Arial" w:cs="Arial"/>
          <w:b/>
          <w:sz w:val="24"/>
          <w:szCs w:val="24"/>
        </w:rPr>
      </w:pPr>
    </w:p>
    <w:p w14:paraId="2E9C0E0F" w14:textId="73E58745" w:rsidR="0021566B" w:rsidRDefault="0021566B">
      <w:pPr>
        <w:spacing w:after="0" w:line="240" w:lineRule="auto"/>
        <w:jc w:val="both"/>
        <w:rPr>
          <w:rFonts w:ascii="Arial" w:hAnsi="Arial" w:cs="Arial"/>
          <w:b/>
          <w:sz w:val="24"/>
          <w:szCs w:val="24"/>
        </w:rPr>
      </w:pPr>
    </w:p>
    <w:p w14:paraId="11693665" w14:textId="06898509" w:rsidR="0021566B" w:rsidRDefault="0021566B">
      <w:pPr>
        <w:spacing w:after="0" w:line="240" w:lineRule="auto"/>
        <w:jc w:val="both"/>
        <w:rPr>
          <w:rFonts w:ascii="Arial" w:hAnsi="Arial" w:cs="Arial"/>
          <w:b/>
          <w:sz w:val="24"/>
          <w:szCs w:val="24"/>
        </w:rPr>
      </w:pPr>
    </w:p>
    <w:p w14:paraId="1DFE2322" w14:textId="703AECB4" w:rsidR="0021566B" w:rsidRDefault="0021566B">
      <w:pPr>
        <w:spacing w:after="0" w:line="240" w:lineRule="auto"/>
        <w:jc w:val="both"/>
        <w:rPr>
          <w:rFonts w:ascii="Arial" w:hAnsi="Arial" w:cs="Arial"/>
          <w:b/>
          <w:sz w:val="24"/>
          <w:szCs w:val="24"/>
        </w:rPr>
      </w:pPr>
    </w:p>
    <w:p w14:paraId="052A738E" w14:textId="71C30FBD" w:rsidR="0021566B" w:rsidRDefault="0021566B">
      <w:pPr>
        <w:spacing w:after="0" w:line="240" w:lineRule="auto"/>
        <w:jc w:val="both"/>
        <w:rPr>
          <w:rFonts w:ascii="Arial" w:hAnsi="Arial" w:cs="Arial"/>
          <w:b/>
          <w:sz w:val="24"/>
          <w:szCs w:val="24"/>
        </w:rPr>
      </w:pPr>
    </w:p>
    <w:p w14:paraId="633FCC87" w14:textId="00F8E25B" w:rsidR="0021566B" w:rsidRDefault="0021566B">
      <w:pPr>
        <w:spacing w:after="0" w:line="240" w:lineRule="auto"/>
        <w:jc w:val="both"/>
        <w:rPr>
          <w:rFonts w:ascii="Arial" w:hAnsi="Arial" w:cs="Arial"/>
          <w:b/>
          <w:sz w:val="24"/>
          <w:szCs w:val="24"/>
        </w:rPr>
      </w:pPr>
    </w:p>
    <w:p w14:paraId="67105B7A" w14:textId="5487C8D2" w:rsidR="00B93E3B" w:rsidRDefault="00B93E3B">
      <w:pPr>
        <w:spacing w:after="0" w:line="240" w:lineRule="auto"/>
        <w:jc w:val="both"/>
        <w:rPr>
          <w:rFonts w:ascii="Arial" w:hAnsi="Arial" w:cs="Arial"/>
          <w:b/>
          <w:sz w:val="24"/>
          <w:szCs w:val="24"/>
        </w:rPr>
      </w:pPr>
    </w:p>
    <w:p w14:paraId="782FFE8C" w14:textId="3B85D42B" w:rsidR="00B93E3B" w:rsidRDefault="00B93E3B">
      <w:pPr>
        <w:spacing w:after="0" w:line="240" w:lineRule="auto"/>
        <w:jc w:val="both"/>
        <w:rPr>
          <w:rFonts w:ascii="Arial" w:hAnsi="Arial" w:cs="Arial"/>
          <w:b/>
          <w:sz w:val="24"/>
          <w:szCs w:val="24"/>
        </w:rPr>
      </w:pPr>
    </w:p>
    <w:p w14:paraId="1829425A" w14:textId="4709F990" w:rsidR="00B93E3B" w:rsidRDefault="00B93E3B">
      <w:pPr>
        <w:spacing w:after="0" w:line="240" w:lineRule="auto"/>
        <w:jc w:val="both"/>
        <w:rPr>
          <w:rFonts w:ascii="Arial" w:hAnsi="Arial" w:cs="Arial"/>
          <w:b/>
          <w:sz w:val="24"/>
          <w:szCs w:val="24"/>
        </w:rPr>
      </w:pPr>
    </w:p>
    <w:p w14:paraId="64B7DDC1" w14:textId="77777777" w:rsidR="00B93E3B" w:rsidRDefault="00B93E3B">
      <w:pPr>
        <w:spacing w:after="0" w:line="240" w:lineRule="auto"/>
        <w:jc w:val="both"/>
        <w:rPr>
          <w:rFonts w:ascii="Arial" w:hAnsi="Arial" w:cs="Arial"/>
          <w:b/>
          <w:sz w:val="24"/>
          <w:szCs w:val="24"/>
        </w:rPr>
      </w:pPr>
    </w:p>
    <w:p w14:paraId="1E5D7F0A" w14:textId="09247645" w:rsidR="0021566B" w:rsidRDefault="0021566B">
      <w:pPr>
        <w:spacing w:after="0" w:line="240" w:lineRule="auto"/>
        <w:jc w:val="both"/>
        <w:rPr>
          <w:rFonts w:ascii="Arial" w:hAnsi="Arial" w:cs="Arial"/>
          <w:b/>
          <w:sz w:val="24"/>
          <w:szCs w:val="24"/>
        </w:rPr>
      </w:pPr>
    </w:p>
    <w:p w14:paraId="093F1EE9" w14:textId="77777777" w:rsidR="00B93E3B" w:rsidRDefault="00B93E3B">
      <w:pPr>
        <w:spacing w:after="0" w:line="240" w:lineRule="auto"/>
        <w:jc w:val="both"/>
        <w:rPr>
          <w:rFonts w:ascii="Arial" w:hAnsi="Arial" w:cs="Arial"/>
          <w:b/>
          <w:sz w:val="24"/>
          <w:szCs w:val="24"/>
        </w:rPr>
      </w:pPr>
    </w:p>
    <w:p w14:paraId="6A9DFEAC" w14:textId="77777777" w:rsidR="00B93E3B" w:rsidRDefault="00B93E3B">
      <w:pPr>
        <w:spacing w:after="0" w:line="240" w:lineRule="auto"/>
        <w:jc w:val="both"/>
        <w:rPr>
          <w:rFonts w:ascii="Arial" w:hAnsi="Arial" w:cs="Arial"/>
          <w:b/>
          <w:sz w:val="24"/>
          <w:szCs w:val="24"/>
        </w:rPr>
      </w:pPr>
    </w:p>
    <w:p w14:paraId="52F666D5" w14:textId="77777777" w:rsidR="00B93E3B" w:rsidRDefault="00B93E3B">
      <w:pPr>
        <w:spacing w:after="0" w:line="240" w:lineRule="auto"/>
        <w:jc w:val="both"/>
        <w:rPr>
          <w:rFonts w:ascii="Arial" w:hAnsi="Arial" w:cs="Arial"/>
          <w:b/>
          <w:sz w:val="24"/>
          <w:szCs w:val="24"/>
        </w:rPr>
      </w:pPr>
    </w:p>
    <w:p w14:paraId="17186A0D" w14:textId="1BB6E831" w:rsidR="00E03F7C" w:rsidRDefault="00E03F7C">
      <w:pPr>
        <w:spacing w:after="0" w:line="240" w:lineRule="auto"/>
        <w:jc w:val="both"/>
        <w:rPr>
          <w:rFonts w:ascii="Arial" w:hAnsi="Arial" w:cs="Arial"/>
          <w:b/>
          <w:sz w:val="24"/>
          <w:szCs w:val="24"/>
        </w:rPr>
      </w:pPr>
      <w:r>
        <w:rPr>
          <w:rFonts w:ascii="Arial" w:hAnsi="Arial" w:cs="Arial"/>
          <w:b/>
          <w:sz w:val="24"/>
          <w:szCs w:val="24"/>
        </w:rPr>
        <w:lastRenderedPageBreak/>
        <w:t>CONTENT</w:t>
      </w:r>
    </w:p>
    <w:p w14:paraId="16AD9F7B" w14:textId="5504EEF9" w:rsidR="00E03F7C" w:rsidRDefault="00E03F7C">
      <w:pPr>
        <w:spacing w:after="0" w:line="240" w:lineRule="auto"/>
        <w:jc w:val="both"/>
        <w:rPr>
          <w:rFonts w:ascii="Arial" w:hAnsi="Arial" w:cs="Arial"/>
          <w:sz w:val="24"/>
          <w:szCs w:val="24"/>
        </w:rPr>
      </w:pPr>
    </w:p>
    <w:p w14:paraId="504118F6" w14:textId="5644DA0E" w:rsidR="00AF7976" w:rsidRDefault="00AF7976">
      <w:pPr>
        <w:spacing w:after="0" w:line="240" w:lineRule="auto"/>
        <w:jc w:val="both"/>
        <w:rPr>
          <w:rFonts w:ascii="Arial" w:hAnsi="Arial" w:cs="Arial"/>
          <w:sz w:val="24"/>
          <w:szCs w:val="24"/>
        </w:rPr>
      </w:pPr>
      <w:r>
        <w:rPr>
          <w:rFonts w:ascii="Arial" w:hAnsi="Arial" w:cs="Arial"/>
          <w:sz w:val="24"/>
          <w:szCs w:val="24"/>
        </w:rPr>
        <w:t>1 - Introduction</w:t>
      </w:r>
      <w:r>
        <w:rPr>
          <w:rFonts w:ascii="Arial" w:hAnsi="Arial" w:cs="Arial"/>
          <w:sz w:val="24"/>
          <w:szCs w:val="24"/>
        </w:rPr>
        <w:tab/>
      </w:r>
      <w:r>
        <w:rPr>
          <w:rFonts w:ascii="Arial" w:hAnsi="Arial" w:cs="Arial"/>
          <w:sz w:val="24"/>
          <w:szCs w:val="24"/>
        </w:rPr>
        <w:tab/>
      </w:r>
      <w:r>
        <w:rPr>
          <w:rFonts w:ascii="Arial" w:hAnsi="Arial" w:cs="Arial"/>
          <w:sz w:val="24"/>
          <w:szCs w:val="24"/>
        </w:rPr>
        <w:tab/>
      </w:r>
      <w:r>
        <w:rPr>
          <w:rFonts w:ascii="Arial" w:hAnsi="Arial" w:cs="Arial"/>
          <w:sz w:val="24"/>
          <w:szCs w:val="24"/>
        </w:rPr>
        <w:tab/>
      </w:r>
      <w:r>
        <w:rPr>
          <w:rFonts w:ascii="Arial" w:hAnsi="Arial" w:cs="Arial"/>
          <w:sz w:val="24"/>
          <w:szCs w:val="24"/>
        </w:rPr>
        <w:tab/>
      </w:r>
      <w:r>
        <w:rPr>
          <w:rFonts w:ascii="Arial" w:hAnsi="Arial" w:cs="Arial"/>
          <w:sz w:val="24"/>
          <w:szCs w:val="24"/>
        </w:rPr>
        <w:tab/>
      </w:r>
      <w:r>
        <w:rPr>
          <w:rFonts w:ascii="Arial" w:hAnsi="Arial" w:cs="Arial"/>
          <w:sz w:val="24"/>
          <w:szCs w:val="24"/>
        </w:rPr>
        <w:tab/>
      </w:r>
      <w:r>
        <w:rPr>
          <w:rFonts w:ascii="Arial" w:hAnsi="Arial" w:cs="Arial"/>
          <w:sz w:val="24"/>
          <w:szCs w:val="24"/>
        </w:rPr>
        <w:tab/>
      </w:r>
      <w:r>
        <w:rPr>
          <w:rFonts w:ascii="Arial" w:hAnsi="Arial" w:cs="Arial"/>
          <w:sz w:val="24"/>
          <w:szCs w:val="24"/>
        </w:rPr>
        <w:tab/>
      </w:r>
      <w:r w:rsidR="00A67DE6">
        <w:rPr>
          <w:rFonts w:ascii="Arial" w:hAnsi="Arial" w:cs="Arial"/>
          <w:sz w:val="24"/>
          <w:szCs w:val="24"/>
        </w:rPr>
        <w:t>3</w:t>
      </w:r>
    </w:p>
    <w:p w14:paraId="750EBEEB" w14:textId="77777777" w:rsidR="00AF7976" w:rsidRDefault="00AF7976">
      <w:pPr>
        <w:spacing w:after="0" w:line="240" w:lineRule="auto"/>
        <w:jc w:val="both"/>
        <w:rPr>
          <w:rFonts w:ascii="Arial" w:hAnsi="Arial" w:cs="Arial"/>
          <w:sz w:val="24"/>
          <w:szCs w:val="24"/>
        </w:rPr>
      </w:pPr>
    </w:p>
    <w:p w14:paraId="4E773D00" w14:textId="50D379D8" w:rsidR="00AF7976" w:rsidRDefault="00AF7976">
      <w:pPr>
        <w:spacing w:after="0" w:line="240" w:lineRule="auto"/>
        <w:jc w:val="both"/>
        <w:rPr>
          <w:rFonts w:ascii="Arial" w:hAnsi="Arial" w:cs="Arial"/>
          <w:sz w:val="24"/>
          <w:szCs w:val="24"/>
        </w:rPr>
      </w:pPr>
      <w:r>
        <w:rPr>
          <w:rFonts w:ascii="Arial" w:hAnsi="Arial" w:cs="Arial"/>
          <w:sz w:val="24"/>
          <w:szCs w:val="24"/>
        </w:rPr>
        <w:t>2 - Background</w:t>
      </w:r>
      <w:r w:rsidR="00A67DE6">
        <w:rPr>
          <w:rFonts w:ascii="Arial" w:hAnsi="Arial" w:cs="Arial"/>
          <w:sz w:val="24"/>
          <w:szCs w:val="24"/>
        </w:rPr>
        <w:tab/>
      </w:r>
      <w:r w:rsidR="00A67DE6">
        <w:rPr>
          <w:rFonts w:ascii="Arial" w:hAnsi="Arial" w:cs="Arial"/>
          <w:sz w:val="24"/>
          <w:szCs w:val="24"/>
        </w:rPr>
        <w:tab/>
      </w:r>
      <w:r w:rsidR="00A67DE6">
        <w:rPr>
          <w:rFonts w:ascii="Arial" w:hAnsi="Arial" w:cs="Arial"/>
          <w:sz w:val="24"/>
          <w:szCs w:val="24"/>
        </w:rPr>
        <w:tab/>
      </w:r>
      <w:r w:rsidR="00A67DE6">
        <w:rPr>
          <w:rFonts w:ascii="Arial" w:hAnsi="Arial" w:cs="Arial"/>
          <w:sz w:val="24"/>
          <w:szCs w:val="24"/>
        </w:rPr>
        <w:tab/>
      </w:r>
      <w:r w:rsidR="00A67DE6">
        <w:rPr>
          <w:rFonts w:ascii="Arial" w:hAnsi="Arial" w:cs="Arial"/>
          <w:sz w:val="24"/>
          <w:szCs w:val="24"/>
        </w:rPr>
        <w:tab/>
      </w:r>
      <w:r w:rsidR="00A67DE6">
        <w:rPr>
          <w:rFonts w:ascii="Arial" w:hAnsi="Arial" w:cs="Arial"/>
          <w:sz w:val="24"/>
          <w:szCs w:val="24"/>
        </w:rPr>
        <w:tab/>
      </w:r>
      <w:r w:rsidR="00A67DE6">
        <w:rPr>
          <w:rFonts w:ascii="Arial" w:hAnsi="Arial" w:cs="Arial"/>
          <w:sz w:val="24"/>
          <w:szCs w:val="24"/>
        </w:rPr>
        <w:tab/>
      </w:r>
      <w:r w:rsidR="00A67DE6">
        <w:rPr>
          <w:rFonts w:ascii="Arial" w:hAnsi="Arial" w:cs="Arial"/>
          <w:sz w:val="24"/>
          <w:szCs w:val="24"/>
        </w:rPr>
        <w:tab/>
      </w:r>
      <w:r w:rsidR="00A67DE6">
        <w:rPr>
          <w:rFonts w:ascii="Arial" w:hAnsi="Arial" w:cs="Arial"/>
          <w:sz w:val="24"/>
          <w:szCs w:val="24"/>
        </w:rPr>
        <w:tab/>
        <w:t>3</w:t>
      </w:r>
    </w:p>
    <w:p w14:paraId="57AE8352" w14:textId="77777777" w:rsidR="00AF7976" w:rsidRDefault="00AF7976">
      <w:pPr>
        <w:spacing w:after="0" w:line="240" w:lineRule="auto"/>
        <w:jc w:val="both"/>
        <w:rPr>
          <w:rFonts w:ascii="Arial" w:hAnsi="Arial" w:cs="Arial"/>
          <w:sz w:val="24"/>
          <w:szCs w:val="24"/>
        </w:rPr>
      </w:pPr>
    </w:p>
    <w:p w14:paraId="5DE4B47C" w14:textId="7D0190BF" w:rsidR="00AF7976" w:rsidRDefault="00A24A75">
      <w:pPr>
        <w:spacing w:after="0" w:line="240" w:lineRule="auto"/>
        <w:jc w:val="both"/>
        <w:rPr>
          <w:rFonts w:ascii="Arial" w:hAnsi="Arial" w:cs="Arial"/>
          <w:sz w:val="24"/>
          <w:szCs w:val="24"/>
        </w:rPr>
      </w:pPr>
      <w:r>
        <w:rPr>
          <w:rFonts w:ascii="Arial" w:hAnsi="Arial" w:cs="Arial"/>
          <w:sz w:val="24"/>
          <w:szCs w:val="24"/>
        </w:rPr>
        <w:t>3</w:t>
      </w:r>
      <w:r w:rsidR="00AF7976">
        <w:rPr>
          <w:rFonts w:ascii="Arial" w:hAnsi="Arial" w:cs="Arial"/>
          <w:sz w:val="24"/>
          <w:szCs w:val="24"/>
        </w:rPr>
        <w:t xml:space="preserve"> - Key Achievements</w:t>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F23615">
        <w:rPr>
          <w:rFonts w:ascii="Arial" w:hAnsi="Arial" w:cs="Arial"/>
          <w:sz w:val="24"/>
          <w:szCs w:val="24"/>
        </w:rPr>
        <w:t>6</w:t>
      </w:r>
    </w:p>
    <w:p w14:paraId="0A9A7BD5" w14:textId="0AE98314" w:rsidR="00AF7976" w:rsidRDefault="00A24A75">
      <w:pPr>
        <w:spacing w:after="0" w:line="240" w:lineRule="auto"/>
        <w:jc w:val="both"/>
        <w:rPr>
          <w:rFonts w:ascii="Arial" w:hAnsi="Arial" w:cs="Arial"/>
          <w:i/>
          <w:sz w:val="24"/>
          <w:szCs w:val="24"/>
        </w:rPr>
      </w:pPr>
      <w:r>
        <w:rPr>
          <w:rFonts w:ascii="Arial" w:hAnsi="Arial" w:cs="Arial"/>
          <w:sz w:val="24"/>
          <w:szCs w:val="24"/>
        </w:rPr>
        <w:t xml:space="preserve">     </w:t>
      </w:r>
      <w:r w:rsidRPr="00A24A75">
        <w:rPr>
          <w:rFonts w:ascii="Arial" w:hAnsi="Arial" w:cs="Arial"/>
          <w:i/>
          <w:sz w:val="24"/>
          <w:szCs w:val="24"/>
        </w:rPr>
        <w:t xml:space="preserve">Could </w:t>
      </w:r>
      <w:r>
        <w:rPr>
          <w:rFonts w:ascii="Arial" w:hAnsi="Arial" w:cs="Arial"/>
          <w:i/>
          <w:sz w:val="24"/>
          <w:szCs w:val="24"/>
        </w:rPr>
        <w:t xml:space="preserve">include deep dives here </w:t>
      </w:r>
      <w:r w:rsidRPr="00A24A75">
        <w:rPr>
          <w:rFonts w:ascii="Arial" w:hAnsi="Arial" w:cs="Arial"/>
          <w:i/>
          <w:sz w:val="24"/>
          <w:szCs w:val="24"/>
        </w:rPr>
        <w:t>or in 4.2</w:t>
      </w:r>
    </w:p>
    <w:p w14:paraId="3B565249" w14:textId="54F913E5" w:rsidR="00A24A75" w:rsidRDefault="00A24A75">
      <w:pPr>
        <w:spacing w:after="0" w:line="240" w:lineRule="auto"/>
        <w:jc w:val="both"/>
        <w:rPr>
          <w:rFonts w:ascii="Arial" w:hAnsi="Arial" w:cs="Arial"/>
          <w:i/>
          <w:sz w:val="24"/>
          <w:szCs w:val="24"/>
        </w:rPr>
      </w:pPr>
      <w:r>
        <w:rPr>
          <w:rFonts w:ascii="Arial" w:hAnsi="Arial" w:cs="Arial"/>
          <w:i/>
          <w:sz w:val="24"/>
          <w:szCs w:val="24"/>
        </w:rPr>
        <w:t xml:space="preserve">     Electric training adopted by all Wales</w:t>
      </w:r>
    </w:p>
    <w:p w14:paraId="727D1759" w14:textId="18917A69" w:rsidR="00A24A75" w:rsidRDefault="00A24A75">
      <w:pPr>
        <w:spacing w:after="0" w:line="240" w:lineRule="auto"/>
        <w:jc w:val="both"/>
        <w:rPr>
          <w:rFonts w:ascii="Arial" w:hAnsi="Arial" w:cs="Arial"/>
          <w:i/>
          <w:sz w:val="24"/>
          <w:szCs w:val="24"/>
        </w:rPr>
      </w:pPr>
      <w:r>
        <w:rPr>
          <w:rFonts w:ascii="Arial" w:hAnsi="Arial" w:cs="Arial"/>
          <w:i/>
          <w:sz w:val="24"/>
          <w:szCs w:val="24"/>
        </w:rPr>
        <w:t xml:space="preserve">    RIDDOR Training</w:t>
      </w:r>
    </w:p>
    <w:p w14:paraId="2011D9D3" w14:textId="773A8FFC" w:rsidR="00A24A75" w:rsidRDefault="00A24A75">
      <w:pPr>
        <w:spacing w:after="0" w:line="240" w:lineRule="auto"/>
        <w:jc w:val="both"/>
        <w:rPr>
          <w:rFonts w:ascii="Arial" w:hAnsi="Arial" w:cs="Arial"/>
          <w:i/>
          <w:sz w:val="24"/>
          <w:szCs w:val="24"/>
        </w:rPr>
      </w:pPr>
      <w:r>
        <w:rPr>
          <w:rFonts w:ascii="Arial" w:hAnsi="Arial" w:cs="Arial"/>
          <w:i/>
          <w:sz w:val="24"/>
          <w:szCs w:val="24"/>
        </w:rPr>
        <w:t xml:space="preserve">    PBM</w:t>
      </w:r>
    </w:p>
    <w:p w14:paraId="0F0DBF19" w14:textId="77777777" w:rsidR="00A24A75" w:rsidRPr="00A24A75" w:rsidRDefault="00A24A75">
      <w:pPr>
        <w:spacing w:after="0" w:line="240" w:lineRule="auto"/>
        <w:jc w:val="both"/>
        <w:rPr>
          <w:rFonts w:ascii="Arial" w:hAnsi="Arial" w:cs="Arial"/>
          <w:i/>
          <w:sz w:val="24"/>
          <w:szCs w:val="24"/>
        </w:rPr>
      </w:pPr>
    </w:p>
    <w:p w14:paraId="1DF27D21" w14:textId="558C8DAB" w:rsidR="00AF7976" w:rsidRDefault="00A24A75">
      <w:pPr>
        <w:spacing w:after="0" w:line="240" w:lineRule="auto"/>
        <w:jc w:val="both"/>
        <w:rPr>
          <w:rFonts w:ascii="Arial" w:hAnsi="Arial" w:cs="Arial"/>
          <w:sz w:val="24"/>
          <w:szCs w:val="24"/>
        </w:rPr>
      </w:pPr>
      <w:r>
        <w:rPr>
          <w:rFonts w:ascii="Arial" w:hAnsi="Arial" w:cs="Arial"/>
          <w:sz w:val="24"/>
          <w:szCs w:val="24"/>
        </w:rPr>
        <w:t>4</w:t>
      </w:r>
      <w:r w:rsidR="00AF7976">
        <w:rPr>
          <w:rFonts w:ascii="Arial" w:hAnsi="Arial" w:cs="Arial"/>
          <w:sz w:val="24"/>
          <w:szCs w:val="24"/>
        </w:rPr>
        <w:t xml:space="preserve"> – Health &amp; S</w:t>
      </w:r>
      <w:r w:rsidR="00A67035">
        <w:rPr>
          <w:rFonts w:ascii="Arial" w:hAnsi="Arial" w:cs="Arial"/>
          <w:sz w:val="24"/>
          <w:szCs w:val="24"/>
        </w:rPr>
        <w:t>afety Governance Structure</w:t>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F23615">
        <w:rPr>
          <w:rFonts w:ascii="Arial" w:hAnsi="Arial" w:cs="Arial"/>
          <w:sz w:val="24"/>
          <w:szCs w:val="24"/>
        </w:rPr>
        <w:t>7</w:t>
      </w:r>
    </w:p>
    <w:p w14:paraId="3AF02D7F" w14:textId="407FE359" w:rsidR="00F23615" w:rsidRDefault="00A24A75" w:rsidP="00E13A41">
      <w:pPr>
        <w:spacing w:after="0" w:line="240" w:lineRule="auto"/>
        <w:ind w:firstLine="720"/>
        <w:jc w:val="both"/>
        <w:rPr>
          <w:rFonts w:ascii="Arial" w:hAnsi="Arial" w:cs="Arial"/>
          <w:sz w:val="24"/>
          <w:szCs w:val="24"/>
        </w:rPr>
      </w:pPr>
      <w:r>
        <w:rPr>
          <w:rFonts w:ascii="Arial" w:hAnsi="Arial" w:cs="Arial"/>
          <w:sz w:val="24"/>
          <w:szCs w:val="24"/>
        </w:rPr>
        <w:t>4</w:t>
      </w:r>
      <w:r w:rsidR="00F23615">
        <w:rPr>
          <w:rFonts w:ascii="Arial" w:hAnsi="Arial" w:cs="Arial"/>
          <w:sz w:val="24"/>
          <w:szCs w:val="24"/>
        </w:rPr>
        <w:t>.1 – Health &amp; Safety Arrangements</w:t>
      </w:r>
      <w:r w:rsidR="00F23615">
        <w:rPr>
          <w:rFonts w:ascii="Arial" w:hAnsi="Arial" w:cs="Arial"/>
          <w:sz w:val="24"/>
          <w:szCs w:val="24"/>
        </w:rPr>
        <w:tab/>
      </w:r>
      <w:r w:rsidR="00F23615">
        <w:rPr>
          <w:rFonts w:ascii="Arial" w:hAnsi="Arial" w:cs="Arial"/>
          <w:sz w:val="24"/>
          <w:szCs w:val="24"/>
        </w:rPr>
        <w:tab/>
      </w:r>
      <w:r w:rsidR="00F23615">
        <w:rPr>
          <w:rFonts w:ascii="Arial" w:hAnsi="Arial" w:cs="Arial"/>
          <w:sz w:val="24"/>
          <w:szCs w:val="24"/>
        </w:rPr>
        <w:tab/>
      </w:r>
      <w:r w:rsidR="00F23615">
        <w:rPr>
          <w:rFonts w:ascii="Arial" w:hAnsi="Arial" w:cs="Arial"/>
          <w:sz w:val="24"/>
          <w:szCs w:val="24"/>
        </w:rPr>
        <w:tab/>
      </w:r>
      <w:r w:rsidR="00F23615">
        <w:rPr>
          <w:rFonts w:ascii="Arial" w:hAnsi="Arial" w:cs="Arial"/>
          <w:sz w:val="24"/>
          <w:szCs w:val="24"/>
        </w:rPr>
        <w:tab/>
      </w:r>
      <w:r w:rsidR="00E13A41">
        <w:rPr>
          <w:rFonts w:ascii="Arial" w:hAnsi="Arial" w:cs="Arial"/>
          <w:sz w:val="24"/>
          <w:szCs w:val="24"/>
        </w:rPr>
        <w:t>7</w:t>
      </w:r>
    </w:p>
    <w:p w14:paraId="087F7FE4" w14:textId="4580F3E8" w:rsidR="00AF7976" w:rsidRDefault="00A24A75" w:rsidP="00F23615">
      <w:pPr>
        <w:spacing w:after="0" w:line="240" w:lineRule="auto"/>
        <w:ind w:firstLine="720"/>
        <w:jc w:val="both"/>
        <w:rPr>
          <w:rFonts w:ascii="Arial" w:hAnsi="Arial" w:cs="Arial"/>
          <w:sz w:val="24"/>
          <w:szCs w:val="24"/>
        </w:rPr>
      </w:pPr>
      <w:r>
        <w:rPr>
          <w:rFonts w:ascii="Arial" w:hAnsi="Arial" w:cs="Arial"/>
          <w:sz w:val="24"/>
          <w:szCs w:val="24"/>
        </w:rPr>
        <w:t>4</w:t>
      </w:r>
      <w:r w:rsidR="00AF7976">
        <w:rPr>
          <w:rFonts w:ascii="Arial" w:hAnsi="Arial" w:cs="Arial"/>
          <w:sz w:val="24"/>
          <w:szCs w:val="24"/>
        </w:rPr>
        <w:t>.2 – Health &amp; Safet</w:t>
      </w:r>
      <w:r w:rsidR="003D1CE9">
        <w:rPr>
          <w:rFonts w:ascii="Arial" w:hAnsi="Arial" w:cs="Arial"/>
          <w:sz w:val="24"/>
          <w:szCs w:val="24"/>
        </w:rPr>
        <w:t>y Committee/Group Structure</w:t>
      </w:r>
      <w:r w:rsidR="003D1CE9">
        <w:rPr>
          <w:rFonts w:ascii="Arial" w:hAnsi="Arial" w:cs="Arial"/>
          <w:sz w:val="24"/>
          <w:szCs w:val="24"/>
        </w:rPr>
        <w:tab/>
      </w:r>
      <w:r w:rsidR="003D1CE9">
        <w:rPr>
          <w:rFonts w:ascii="Arial" w:hAnsi="Arial" w:cs="Arial"/>
          <w:sz w:val="24"/>
          <w:szCs w:val="24"/>
        </w:rPr>
        <w:tab/>
      </w:r>
      <w:r w:rsidR="003D1CE9">
        <w:rPr>
          <w:rFonts w:ascii="Arial" w:hAnsi="Arial" w:cs="Arial"/>
          <w:sz w:val="24"/>
          <w:szCs w:val="24"/>
        </w:rPr>
        <w:tab/>
        <w:t>8</w:t>
      </w:r>
    </w:p>
    <w:p w14:paraId="10BA424D" w14:textId="77777777" w:rsidR="00AF7976" w:rsidRDefault="00AF7976">
      <w:pPr>
        <w:spacing w:after="0" w:line="240" w:lineRule="auto"/>
        <w:jc w:val="both"/>
        <w:rPr>
          <w:rFonts w:ascii="Arial" w:hAnsi="Arial" w:cs="Arial"/>
          <w:sz w:val="24"/>
          <w:szCs w:val="24"/>
        </w:rPr>
      </w:pPr>
    </w:p>
    <w:p w14:paraId="014EED71" w14:textId="40F2BD91" w:rsidR="00AF7976" w:rsidRDefault="00A24A75">
      <w:pPr>
        <w:spacing w:after="0" w:line="240" w:lineRule="auto"/>
        <w:jc w:val="both"/>
        <w:rPr>
          <w:rFonts w:ascii="Arial" w:hAnsi="Arial" w:cs="Arial"/>
          <w:sz w:val="24"/>
          <w:szCs w:val="24"/>
        </w:rPr>
      </w:pPr>
      <w:r>
        <w:rPr>
          <w:rFonts w:ascii="Arial" w:hAnsi="Arial" w:cs="Arial"/>
          <w:sz w:val="24"/>
          <w:szCs w:val="24"/>
        </w:rPr>
        <w:t>5</w:t>
      </w:r>
      <w:r w:rsidR="00AF7976">
        <w:rPr>
          <w:rFonts w:ascii="Arial" w:hAnsi="Arial" w:cs="Arial"/>
          <w:sz w:val="24"/>
          <w:szCs w:val="24"/>
        </w:rPr>
        <w:t xml:space="preserve"> – Training </w:t>
      </w:r>
      <w:r w:rsidR="00A67035">
        <w:rPr>
          <w:rFonts w:ascii="Arial" w:hAnsi="Arial" w:cs="Arial"/>
          <w:sz w:val="24"/>
          <w:szCs w:val="24"/>
        </w:rPr>
        <w:t>Compliance</w:t>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3D1CE9">
        <w:rPr>
          <w:rFonts w:ascii="Arial" w:hAnsi="Arial" w:cs="Arial"/>
          <w:sz w:val="24"/>
          <w:szCs w:val="24"/>
        </w:rPr>
        <w:t>8</w:t>
      </w:r>
    </w:p>
    <w:p w14:paraId="78CD1BB9" w14:textId="797DBD58" w:rsidR="00AF7976" w:rsidRDefault="00A24A75" w:rsidP="00E13A41">
      <w:pPr>
        <w:spacing w:after="0" w:line="240" w:lineRule="auto"/>
        <w:ind w:firstLine="720"/>
        <w:jc w:val="both"/>
        <w:rPr>
          <w:rFonts w:ascii="Arial" w:hAnsi="Arial" w:cs="Arial"/>
          <w:sz w:val="24"/>
          <w:szCs w:val="24"/>
        </w:rPr>
      </w:pPr>
      <w:r>
        <w:rPr>
          <w:rFonts w:ascii="Arial" w:hAnsi="Arial" w:cs="Arial"/>
          <w:sz w:val="24"/>
          <w:szCs w:val="24"/>
        </w:rPr>
        <w:t>5</w:t>
      </w:r>
      <w:r w:rsidR="00AF7976">
        <w:rPr>
          <w:rFonts w:ascii="Arial" w:hAnsi="Arial" w:cs="Arial"/>
          <w:sz w:val="24"/>
          <w:szCs w:val="24"/>
        </w:rPr>
        <w:t xml:space="preserve">.1 – Health </w:t>
      </w:r>
      <w:r w:rsidR="00A67035">
        <w:rPr>
          <w:rFonts w:ascii="Arial" w:hAnsi="Arial" w:cs="Arial"/>
          <w:sz w:val="24"/>
          <w:szCs w:val="24"/>
        </w:rPr>
        <w:t>&amp; Safety Training</w:t>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3D1CE9">
        <w:rPr>
          <w:rFonts w:ascii="Arial" w:hAnsi="Arial" w:cs="Arial"/>
          <w:sz w:val="24"/>
          <w:szCs w:val="24"/>
        </w:rPr>
        <w:t>8</w:t>
      </w:r>
    </w:p>
    <w:p w14:paraId="6B1B7300" w14:textId="159C0245" w:rsidR="00AF7976" w:rsidRDefault="00A24A75" w:rsidP="00F23615">
      <w:pPr>
        <w:spacing w:after="0" w:line="240" w:lineRule="auto"/>
        <w:ind w:firstLine="720"/>
        <w:jc w:val="both"/>
        <w:rPr>
          <w:rFonts w:ascii="Arial" w:hAnsi="Arial" w:cs="Arial"/>
          <w:sz w:val="24"/>
          <w:szCs w:val="24"/>
        </w:rPr>
      </w:pPr>
      <w:r>
        <w:rPr>
          <w:rFonts w:ascii="Arial" w:hAnsi="Arial" w:cs="Arial"/>
          <w:sz w:val="24"/>
          <w:szCs w:val="24"/>
        </w:rPr>
        <w:t>5</w:t>
      </w:r>
      <w:r w:rsidR="00AF7976">
        <w:rPr>
          <w:rFonts w:ascii="Arial" w:hAnsi="Arial" w:cs="Arial"/>
          <w:sz w:val="24"/>
          <w:szCs w:val="24"/>
        </w:rPr>
        <w:t xml:space="preserve">.2 – Manual </w:t>
      </w:r>
      <w:r w:rsidR="00A67035">
        <w:rPr>
          <w:rFonts w:ascii="Arial" w:hAnsi="Arial" w:cs="Arial"/>
          <w:sz w:val="24"/>
          <w:szCs w:val="24"/>
        </w:rPr>
        <w:t>Handling Training</w:t>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3D1CE9">
        <w:rPr>
          <w:rFonts w:ascii="Arial" w:hAnsi="Arial" w:cs="Arial"/>
          <w:sz w:val="24"/>
          <w:szCs w:val="24"/>
        </w:rPr>
        <w:t>10</w:t>
      </w:r>
    </w:p>
    <w:p w14:paraId="15050A42" w14:textId="35C3E195" w:rsidR="00AF7976" w:rsidRDefault="00A24A75">
      <w:pPr>
        <w:spacing w:after="0" w:line="240" w:lineRule="auto"/>
        <w:jc w:val="both"/>
        <w:rPr>
          <w:rFonts w:ascii="Arial" w:hAnsi="Arial" w:cs="Arial"/>
          <w:i/>
          <w:sz w:val="24"/>
          <w:szCs w:val="24"/>
        </w:rPr>
      </w:pPr>
      <w:r>
        <w:rPr>
          <w:rFonts w:ascii="Arial" w:hAnsi="Arial" w:cs="Arial"/>
          <w:sz w:val="24"/>
          <w:szCs w:val="24"/>
        </w:rPr>
        <w:t xml:space="preserve">           </w:t>
      </w:r>
      <w:r>
        <w:rPr>
          <w:rFonts w:ascii="Arial" w:hAnsi="Arial" w:cs="Arial"/>
          <w:i/>
          <w:sz w:val="24"/>
          <w:szCs w:val="24"/>
        </w:rPr>
        <w:t>Other mandatory training based on KPI’s</w:t>
      </w:r>
    </w:p>
    <w:p w14:paraId="36B1E666" w14:textId="180F9563" w:rsidR="00A24A75" w:rsidRDefault="00A24A75">
      <w:pPr>
        <w:spacing w:after="0" w:line="240" w:lineRule="auto"/>
        <w:jc w:val="both"/>
        <w:rPr>
          <w:rFonts w:ascii="Arial" w:hAnsi="Arial" w:cs="Arial"/>
          <w:i/>
          <w:sz w:val="24"/>
          <w:szCs w:val="24"/>
        </w:rPr>
      </w:pPr>
      <w:r>
        <w:rPr>
          <w:rFonts w:ascii="Arial" w:hAnsi="Arial" w:cs="Arial"/>
          <w:i/>
          <w:sz w:val="24"/>
          <w:szCs w:val="24"/>
        </w:rPr>
        <w:tab/>
        <w:t>PBM</w:t>
      </w:r>
    </w:p>
    <w:p w14:paraId="76F21885" w14:textId="77777777" w:rsidR="00A24A75" w:rsidRPr="00A24A75" w:rsidRDefault="00A24A75">
      <w:pPr>
        <w:spacing w:after="0" w:line="240" w:lineRule="auto"/>
        <w:jc w:val="both"/>
        <w:rPr>
          <w:rFonts w:ascii="Arial" w:hAnsi="Arial" w:cs="Arial"/>
          <w:i/>
          <w:sz w:val="24"/>
          <w:szCs w:val="24"/>
        </w:rPr>
      </w:pPr>
    </w:p>
    <w:p w14:paraId="66642C93" w14:textId="30B73DCD" w:rsidR="00AF7976" w:rsidRDefault="00A24A75">
      <w:pPr>
        <w:spacing w:after="0" w:line="240" w:lineRule="auto"/>
        <w:jc w:val="both"/>
        <w:rPr>
          <w:rFonts w:ascii="Arial" w:hAnsi="Arial" w:cs="Arial"/>
          <w:sz w:val="24"/>
          <w:szCs w:val="24"/>
        </w:rPr>
      </w:pPr>
      <w:r>
        <w:rPr>
          <w:rFonts w:ascii="Arial" w:hAnsi="Arial" w:cs="Arial"/>
          <w:sz w:val="24"/>
          <w:szCs w:val="24"/>
        </w:rPr>
        <w:t>6</w:t>
      </w:r>
      <w:r w:rsidR="00AF7976">
        <w:rPr>
          <w:rFonts w:ascii="Arial" w:hAnsi="Arial" w:cs="Arial"/>
          <w:sz w:val="24"/>
          <w:szCs w:val="24"/>
        </w:rPr>
        <w:t xml:space="preserve"> – Fire </w:t>
      </w:r>
      <w:r w:rsidR="00A67035">
        <w:rPr>
          <w:rFonts w:ascii="Arial" w:hAnsi="Arial" w:cs="Arial"/>
          <w:sz w:val="24"/>
          <w:szCs w:val="24"/>
        </w:rPr>
        <w:t>Management</w:t>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3D1CE9">
        <w:rPr>
          <w:rFonts w:ascii="Arial" w:hAnsi="Arial" w:cs="Arial"/>
          <w:sz w:val="24"/>
          <w:szCs w:val="24"/>
        </w:rPr>
        <w:t>11</w:t>
      </w:r>
    </w:p>
    <w:p w14:paraId="5DD3008D" w14:textId="730837DE" w:rsidR="00AF7976" w:rsidRDefault="00A24A75">
      <w:pPr>
        <w:spacing w:after="0" w:line="240" w:lineRule="auto"/>
        <w:jc w:val="both"/>
        <w:rPr>
          <w:rFonts w:ascii="Arial" w:hAnsi="Arial" w:cs="Arial"/>
          <w:i/>
          <w:sz w:val="24"/>
          <w:szCs w:val="24"/>
        </w:rPr>
      </w:pPr>
      <w:r>
        <w:rPr>
          <w:rFonts w:ascii="Arial" w:hAnsi="Arial" w:cs="Arial"/>
          <w:sz w:val="24"/>
          <w:szCs w:val="24"/>
        </w:rPr>
        <w:t xml:space="preserve">      </w:t>
      </w:r>
      <w:r>
        <w:rPr>
          <w:rFonts w:ascii="Arial" w:hAnsi="Arial" w:cs="Arial"/>
          <w:i/>
          <w:sz w:val="24"/>
          <w:szCs w:val="24"/>
        </w:rPr>
        <w:t>Fire compartmentation</w:t>
      </w:r>
    </w:p>
    <w:p w14:paraId="11118813" w14:textId="4E6D2119" w:rsidR="00A24A75" w:rsidRDefault="00A24A75">
      <w:pPr>
        <w:spacing w:after="0" w:line="240" w:lineRule="auto"/>
        <w:jc w:val="both"/>
        <w:rPr>
          <w:rFonts w:ascii="Arial" w:hAnsi="Arial" w:cs="Arial"/>
          <w:i/>
          <w:sz w:val="24"/>
          <w:szCs w:val="24"/>
        </w:rPr>
      </w:pPr>
      <w:r>
        <w:rPr>
          <w:rFonts w:ascii="Arial" w:hAnsi="Arial" w:cs="Arial"/>
          <w:i/>
          <w:sz w:val="24"/>
          <w:szCs w:val="24"/>
        </w:rPr>
        <w:t xml:space="preserve">      Fire risk assessments</w:t>
      </w:r>
    </w:p>
    <w:p w14:paraId="36A42A39" w14:textId="4591F3FD" w:rsidR="00A24A75" w:rsidRDefault="00A24A75">
      <w:pPr>
        <w:spacing w:after="0" w:line="240" w:lineRule="auto"/>
        <w:jc w:val="both"/>
        <w:rPr>
          <w:rFonts w:ascii="Arial" w:hAnsi="Arial" w:cs="Arial"/>
          <w:i/>
          <w:sz w:val="24"/>
          <w:szCs w:val="24"/>
        </w:rPr>
      </w:pPr>
      <w:r>
        <w:rPr>
          <w:rFonts w:ascii="Arial" w:hAnsi="Arial" w:cs="Arial"/>
          <w:i/>
          <w:sz w:val="24"/>
          <w:szCs w:val="24"/>
        </w:rPr>
        <w:t xml:space="preserve">      Fire actions</w:t>
      </w:r>
    </w:p>
    <w:p w14:paraId="0B4A1611" w14:textId="71231677" w:rsidR="00A24A75" w:rsidRDefault="00A24A75">
      <w:pPr>
        <w:spacing w:after="0" w:line="240" w:lineRule="auto"/>
        <w:jc w:val="both"/>
        <w:rPr>
          <w:rFonts w:ascii="Arial" w:hAnsi="Arial" w:cs="Arial"/>
          <w:i/>
          <w:sz w:val="24"/>
          <w:szCs w:val="24"/>
        </w:rPr>
      </w:pPr>
      <w:r>
        <w:rPr>
          <w:rFonts w:ascii="Arial" w:hAnsi="Arial" w:cs="Arial"/>
          <w:i/>
          <w:sz w:val="24"/>
          <w:szCs w:val="24"/>
        </w:rPr>
        <w:t xml:space="preserve">      Fire Warden Training</w:t>
      </w:r>
    </w:p>
    <w:p w14:paraId="6A21CA46" w14:textId="55EF62C3" w:rsidR="00A24A75" w:rsidRDefault="00A24A75">
      <w:pPr>
        <w:spacing w:after="0" w:line="240" w:lineRule="auto"/>
        <w:jc w:val="both"/>
        <w:rPr>
          <w:rFonts w:ascii="Arial" w:hAnsi="Arial" w:cs="Arial"/>
          <w:i/>
          <w:sz w:val="24"/>
          <w:szCs w:val="24"/>
        </w:rPr>
      </w:pPr>
      <w:r>
        <w:rPr>
          <w:rFonts w:ascii="Arial" w:hAnsi="Arial" w:cs="Arial"/>
          <w:i/>
          <w:sz w:val="24"/>
          <w:szCs w:val="24"/>
        </w:rPr>
        <w:t xml:space="preserve">      Fire Audit submission (Could be in key achievements)</w:t>
      </w:r>
    </w:p>
    <w:p w14:paraId="05B99EF7" w14:textId="77777777" w:rsidR="00A24A75" w:rsidRPr="00A24A75" w:rsidRDefault="00A24A75">
      <w:pPr>
        <w:spacing w:after="0" w:line="240" w:lineRule="auto"/>
        <w:jc w:val="both"/>
        <w:rPr>
          <w:rFonts w:ascii="Arial" w:hAnsi="Arial" w:cs="Arial"/>
          <w:i/>
          <w:sz w:val="24"/>
          <w:szCs w:val="24"/>
        </w:rPr>
      </w:pPr>
    </w:p>
    <w:p w14:paraId="23F19DDC" w14:textId="329B5BA9" w:rsidR="00F23615" w:rsidRDefault="00A24A75">
      <w:pPr>
        <w:spacing w:after="0" w:line="240" w:lineRule="auto"/>
        <w:jc w:val="both"/>
        <w:rPr>
          <w:rFonts w:ascii="Arial" w:hAnsi="Arial" w:cs="Arial"/>
          <w:sz w:val="24"/>
          <w:szCs w:val="24"/>
        </w:rPr>
      </w:pPr>
      <w:r>
        <w:rPr>
          <w:rFonts w:ascii="Arial" w:hAnsi="Arial" w:cs="Arial"/>
          <w:sz w:val="24"/>
          <w:szCs w:val="24"/>
        </w:rPr>
        <w:t>7</w:t>
      </w:r>
      <w:r w:rsidR="00AF7976">
        <w:rPr>
          <w:rFonts w:ascii="Arial" w:hAnsi="Arial" w:cs="Arial"/>
          <w:sz w:val="24"/>
          <w:szCs w:val="24"/>
        </w:rPr>
        <w:t xml:space="preserve"> - NWSSP Audits</w:t>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3D1CE9">
        <w:rPr>
          <w:rFonts w:ascii="Arial" w:hAnsi="Arial" w:cs="Arial"/>
          <w:sz w:val="24"/>
          <w:szCs w:val="24"/>
        </w:rPr>
        <w:t>12</w:t>
      </w:r>
    </w:p>
    <w:p w14:paraId="3EEC6139" w14:textId="3783F2FB" w:rsidR="00F23615" w:rsidRDefault="00A24A75" w:rsidP="00F23615">
      <w:pPr>
        <w:spacing w:after="0" w:line="240" w:lineRule="auto"/>
        <w:ind w:firstLine="720"/>
        <w:jc w:val="both"/>
        <w:rPr>
          <w:rFonts w:ascii="Arial" w:hAnsi="Arial" w:cs="Arial"/>
          <w:sz w:val="24"/>
          <w:szCs w:val="24"/>
        </w:rPr>
      </w:pPr>
      <w:r>
        <w:rPr>
          <w:rFonts w:ascii="Arial" w:hAnsi="Arial" w:cs="Arial"/>
          <w:i/>
          <w:sz w:val="24"/>
          <w:szCs w:val="24"/>
        </w:rPr>
        <w:t xml:space="preserve">Add in any information on audits </w:t>
      </w:r>
      <w:r>
        <w:rPr>
          <w:rFonts w:ascii="Arial" w:hAnsi="Arial" w:cs="Arial"/>
          <w:i/>
          <w:sz w:val="24"/>
          <w:szCs w:val="24"/>
        </w:rPr>
        <w:tab/>
      </w:r>
      <w:r w:rsidR="00F23615">
        <w:rPr>
          <w:rFonts w:ascii="Arial" w:hAnsi="Arial" w:cs="Arial"/>
          <w:sz w:val="24"/>
          <w:szCs w:val="24"/>
        </w:rPr>
        <w:tab/>
      </w:r>
      <w:r w:rsidR="00F23615">
        <w:rPr>
          <w:rFonts w:ascii="Arial" w:hAnsi="Arial" w:cs="Arial"/>
          <w:sz w:val="24"/>
          <w:szCs w:val="24"/>
        </w:rPr>
        <w:tab/>
      </w:r>
      <w:r w:rsidR="00F23615">
        <w:rPr>
          <w:rFonts w:ascii="Arial" w:hAnsi="Arial" w:cs="Arial"/>
          <w:sz w:val="24"/>
          <w:szCs w:val="24"/>
        </w:rPr>
        <w:tab/>
      </w:r>
      <w:r w:rsidR="00F23615">
        <w:rPr>
          <w:rFonts w:ascii="Arial" w:hAnsi="Arial" w:cs="Arial"/>
          <w:sz w:val="24"/>
          <w:szCs w:val="24"/>
        </w:rPr>
        <w:tab/>
      </w:r>
      <w:r w:rsidR="00F23615">
        <w:rPr>
          <w:rFonts w:ascii="Arial" w:hAnsi="Arial" w:cs="Arial"/>
          <w:sz w:val="24"/>
          <w:szCs w:val="24"/>
        </w:rPr>
        <w:tab/>
      </w:r>
      <w:r w:rsidR="00F23615">
        <w:rPr>
          <w:rFonts w:ascii="Arial" w:hAnsi="Arial" w:cs="Arial"/>
          <w:sz w:val="24"/>
          <w:szCs w:val="24"/>
        </w:rPr>
        <w:tab/>
      </w:r>
      <w:r w:rsidR="006F2DD6">
        <w:rPr>
          <w:rFonts w:ascii="Arial" w:hAnsi="Arial" w:cs="Arial"/>
          <w:sz w:val="24"/>
          <w:szCs w:val="24"/>
        </w:rPr>
        <w:t>13</w:t>
      </w:r>
    </w:p>
    <w:p w14:paraId="5A7F87CB" w14:textId="77777777" w:rsidR="00F23615" w:rsidRDefault="00F23615">
      <w:pPr>
        <w:spacing w:after="0" w:line="240" w:lineRule="auto"/>
        <w:jc w:val="both"/>
        <w:rPr>
          <w:rFonts w:ascii="Arial" w:hAnsi="Arial" w:cs="Arial"/>
          <w:sz w:val="24"/>
          <w:szCs w:val="24"/>
        </w:rPr>
      </w:pPr>
    </w:p>
    <w:p w14:paraId="46BCC772" w14:textId="25062393" w:rsidR="00AF7976" w:rsidRDefault="00A24A75">
      <w:pPr>
        <w:spacing w:after="0" w:line="240" w:lineRule="auto"/>
        <w:jc w:val="both"/>
        <w:rPr>
          <w:rFonts w:ascii="Arial" w:hAnsi="Arial" w:cs="Arial"/>
          <w:sz w:val="24"/>
          <w:szCs w:val="24"/>
        </w:rPr>
      </w:pPr>
      <w:r>
        <w:rPr>
          <w:rFonts w:ascii="Arial" w:hAnsi="Arial" w:cs="Arial"/>
          <w:sz w:val="24"/>
          <w:szCs w:val="24"/>
        </w:rPr>
        <w:t>8</w:t>
      </w:r>
      <w:r w:rsidR="00AF7976">
        <w:rPr>
          <w:rFonts w:ascii="Arial" w:hAnsi="Arial" w:cs="Arial"/>
          <w:sz w:val="24"/>
          <w:szCs w:val="24"/>
        </w:rPr>
        <w:t xml:space="preserve"> – Enforcement Autho</w:t>
      </w:r>
      <w:r w:rsidR="00A67035">
        <w:rPr>
          <w:rFonts w:ascii="Arial" w:hAnsi="Arial" w:cs="Arial"/>
          <w:sz w:val="24"/>
          <w:szCs w:val="24"/>
        </w:rPr>
        <w:t>rities Audits/Inspections</w:t>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F23615">
        <w:rPr>
          <w:rFonts w:ascii="Arial" w:hAnsi="Arial" w:cs="Arial"/>
          <w:sz w:val="24"/>
          <w:szCs w:val="24"/>
        </w:rPr>
        <w:t>13</w:t>
      </w:r>
    </w:p>
    <w:p w14:paraId="11350947" w14:textId="159EABDD" w:rsidR="00AF7976" w:rsidRDefault="00A24A75">
      <w:pPr>
        <w:spacing w:after="0" w:line="240" w:lineRule="auto"/>
        <w:jc w:val="both"/>
        <w:rPr>
          <w:rFonts w:ascii="Arial" w:hAnsi="Arial" w:cs="Arial"/>
          <w:i/>
          <w:sz w:val="24"/>
          <w:szCs w:val="24"/>
        </w:rPr>
      </w:pPr>
      <w:r>
        <w:rPr>
          <w:rFonts w:ascii="Arial" w:hAnsi="Arial" w:cs="Arial"/>
          <w:sz w:val="24"/>
          <w:szCs w:val="24"/>
        </w:rPr>
        <w:tab/>
      </w:r>
      <w:r>
        <w:rPr>
          <w:rFonts w:ascii="Arial" w:hAnsi="Arial" w:cs="Arial"/>
          <w:i/>
          <w:sz w:val="24"/>
          <w:szCs w:val="24"/>
        </w:rPr>
        <w:t xml:space="preserve">Add any information </w:t>
      </w:r>
      <w:r>
        <w:rPr>
          <w:rFonts w:ascii="Arial" w:hAnsi="Arial" w:cs="Arial"/>
          <w:sz w:val="24"/>
          <w:szCs w:val="24"/>
        </w:rPr>
        <w:tab/>
      </w:r>
    </w:p>
    <w:p w14:paraId="019730DF" w14:textId="77777777" w:rsidR="00A24A75" w:rsidRPr="00A24A75" w:rsidRDefault="00A24A75">
      <w:pPr>
        <w:spacing w:after="0" w:line="240" w:lineRule="auto"/>
        <w:jc w:val="both"/>
        <w:rPr>
          <w:rFonts w:ascii="Arial" w:hAnsi="Arial" w:cs="Arial"/>
          <w:i/>
          <w:sz w:val="24"/>
          <w:szCs w:val="24"/>
        </w:rPr>
      </w:pPr>
    </w:p>
    <w:p w14:paraId="7167678D" w14:textId="37BE0B16" w:rsidR="00AF7976" w:rsidRDefault="00A24A75">
      <w:pPr>
        <w:spacing w:after="0" w:line="240" w:lineRule="auto"/>
        <w:jc w:val="both"/>
        <w:rPr>
          <w:rFonts w:ascii="Arial" w:hAnsi="Arial" w:cs="Arial"/>
          <w:sz w:val="24"/>
          <w:szCs w:val="24"/>
        </w:rPr>
      </w:pPr>
      <w:r>
        <w:rPr>
          <w:rFonts w:ascii="Arial" w:hAnsi="Arial" w:cs="Arial"/>
          <w:sz w:val="24"/>
          <w:szCs w:val="24"/>
        </w:rPr>
        <w:t>9</w:t>
      </w:r>
      <w:r w:rsidR="00AF7976">
        <w:rPr>
          <w:rFonts w:ascii="Arial" w:hAnsi="Arial" w:cs="Arial"/>
          <w:sz w:val="24"/>
          <w:szCs w:val="24"/>
        </w:rPr>
        <w:t xml:space="preserve"> – Incidents – RIDDOR’</w:t>
      </w:r>
      <w:r w:rsidR="00A67035">
        <w:rPr>
          <w:rFonts w:ascii="Arial" w:hAnsi="Arial" w:cs="Arial"/>
          <w:sz w:val="24"/>
          <w:szCs w:val="24"/>
        </w:rPr>
        <w:t>s</w:t>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F23615">
        <w:rPr>
          <w:rFonts w:ascii="Arial" w:hAnsi="Arial" w:cs="Arial"/>
          <w:sz w:val="24"/>
          <w:szCs w:val="24"/>
        </w:rPr>
        <w:t>14</w:t>
      </w:r>
    </w:p>
    <w:p w14:paraId="0F4AC37B" w14:textId="6CAD2BEF" w:rsidR="00AF7976" w:rsidRDefault="00E13A41">
      <w:pPr>
        <w:spacing w:after="0" w:line="240" w:lineRule="auto"/>
        <w:jc w:val="both"/>
        <w:rPr>
          <w:rFonts w:ascii="Arial" w:hAnsi="Arial" w:cs="Arial"/>
          <w:sz w:val="24"/>
          <w:szCs w:val="24"/>
        </w:rPr>
      </w:pPr>
      <w:r>
        <w:rPr>
          <w:rFonts w:ascii="Arial" w:hAnsi="Arial" w:cs="Arial"/>
          <w:sz w:val="24"/>
          <w:szCs w:val="24"/>
        </w:rPr>
        <w:tab/>
        <w:t>10.1 – Case Management</w:t>
      </w:r>
      <w:r>
        <w:rPr>
          <w:rFonts w:ascii="Arial" w:hAnsi="Arial" w:cs="Arial"/>
          <w:sz w:val="24"/>
          <w:szCs w:val="24"/>
        </w:rPr>
        <w:tab/>
      </w:r>
      <w:r>
        <w:rPr>
          <w:rFonts w:ascii="Arial" w:hAnsi="Arial" w:cs="Arial"/>
          <w:sz w:val="24"/>
          <w:szCs w:val="24"/>
        </w:rPr>
        <w:tab/>
      </w:r>
      <w:r>
        <w:rPr>
          <w:rFonts w:ascii="Arial" w:hAnsi="Arial" w:cs="Arial"/>
          <w:sz w:val="24"/>
          <w:szCs w:val="24"/>
        </w:rPr>
        <w:tab/>
      </w:r>
      <w:r>
        <w:rPr>
          <w:rFonts w:ascii="Arial" w:hAnsi="Arial" w:cs="Arial"/>
          <w:sz w:val="24"/>
          <w:szCs w:val="24"/>
        </w:rPr>
        <w:tab/>
      </w:r>
      <w:r>
        <w:rPr>
          <w:rFonts w:ascii="Arial" w:hAnsi="Arial" w:cs="Arial"/>
          <w:sz w:val="24"/>
          <w:szCs w:val="24"/>
        </w:rPr>
        <w:tab/>
      </w:r>
      <w:r>
        <w:rPr>
          <w:rFonts w:ascii="Arial" w:hAnsi="Arial" w:cs="Arial"/>
          <w:sz w:val="24"/>
          <w:szCs w:val="24"/>
        </w:rPr>
        <w:tab/>
      </w:r>
      <w:r>
        <w:rPr>
          <w:rFonts w:ascii="Arial" w:hAnsi="Arial" w:cs="Arial"/>
          <w:sz w:val="24"/>
          <w:szCs w:val="24"/>
        </w:rPr>
        <w:tab/>
        <w:t>17</w:t>
      </w:r>
    </w:p>
    <w:p w14:paraId="4A7B5C18" w14:textId="65D4EB98" w:rsidR="00E13A41" w:rsidRDefault="00A24A75">
      <w:pPr>
        <w:spacing w:after="0" w:line="240" w:lineRule="auto"/>
        <w:jc w:val="both"/>
        <w:rPr>
          <w:rFonts w:ascii="Arial" w:hAnsi="Arial" w:cs="Arial"/>
          <w:i/>
          <w:sz w:val="24"/>
          <w:szCs w:val="24"/>
        </w:rPr>
      </w:pPr>
      <w:r>
        <w:rPr>
          <w:rFonts w:ascii="Arial" w:hAnsi="Arial" w:cs="Arial"/>
          <w:sz w:val="24"/>
          <w:szCs w:val="24"/>
        </w:rPr>
        <w:tab/>
      </w:r>
      <w:r>
        <w:rPr>
          <w:rFonts w:ascii="Arial" w:hAnsi="Arial" w:cs="Arial"/>
          <w:i/>
          <w:sz w:val="24"/>
          <w:szCs w:val="24"/>
        </w:rPr>
        <w:t>DATIX</w:t>
      </w:r>
    </w:p>
    <w:p w14:paraId="345F0634" w14:textId="77777777" w:rsidR="00BE19E9" w:rsidRPr="00A24A75" w:rsidRDefault="00BE19E9">
      <w:pPr>
        <w:spacing w:after="0" w:line="240" w:lineRule="auto"/>
        <w:jc w:val="both"/>
        <w:rPr>
          <w:rFonts w:ascii="Arial" w:hAnsi="Arial" w:cs="Arial"/>
          <w:i/>
          <w:sz w:val="24"/>
          <w:szCs w:val="24"/>
        </w:rPr>
      </w:pPr>
    </w:p>
    <w:p w14:paraId="10F1BB03" w14:textId="64BF6DD6" w:rsidR="00AF7976" w:rsidRDefault="00BE19E9">
      <w:pPr>
        <w:spacing w:after="0" w:line="240" w:lineRule="auto"/>
        <w:jc w:val="both"/>
        <w:rPr>
          <w:rFonts w:ascii="Arial" w:hAnsi="Arial" w:cs="Arial"/>
          <w:sz w:val="24"/>
          <w:szCs w:val="24"/>
        </w:rPr>
      </w:pPr>
      <w:r>
        <w:rPr>
          <w:rFonts w:ascii="Arial" w:hAnsi="Arial" w:cs="Arial"/>
          <w:sz w:val="24"/>
          <w:szCs w:val="24"/>
        </w:rPr>
        <w:t>10</w:t>
      </w:r>
      <w:r w:rsidR="00AF7976">
        <w:rPr>
          <w:rFonts w:ascii="Arial" w:hAnsi="Arial" w:cs="Arial"/>
          <w:sz w:val="24"/>
          <w:szCs w:val="24"/>
        </w:rPr>
        <w:t xml:space="preserve"> – Health &amp; Safety R</w:t>
      </w:r>
      <w:r w:rsidR="00A67035">
        <w:rPr>
          <w:rFonts w:ascii="Arial" w:hAnsi="Arial" w:cs="Arial"/>
          <w:sz w:val="24"/>
          <w:szCs w:val="24"/>
        </w:rPr>
        <w:t>isk Register</w:t>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3D1CE9">
        <w:rPr>
          <w:rFonts w:ascii="Arial" w:hAnsi="Arial" w:cs="Arial"/>
          <w:sz w:val="24"/>
          <w:szCs w:val="24"/>
        </w:rPr>
        <w:t>18</w:t>
      </w:r>
    </w:p>
    <w:p w14:paraId="352B2CB9" w14:textId="4DEC1780" w:rsidR="00AF7976" w:rsidRDefault="00BE19E9">
      <w:pPr>
        <w:spacing w:after="0" w:line="240" w:lineRule="auto"/>
        <w:jc w:val="both"/>
        <w:rPr>
          <w:rFonts w:ascii="Arial" w:hAnsi="Arial" w:cs="Arial"/>
          <w:i/>
          <w:sz w:val="24"/>
          <w:szCs w:val="24"/>
        </w:rPr>
      </w:pPr>
      <w:r>
        <w:rPr>
          <w:rFonts w:ascii="Arial" w:hAnsi="Arial" w:cs="Arial"/>
          <w:sz w:val="24"/>
          <w:szCs w:val="24"/>
        </w:rPr>
        <w:tab/>
      </w:r>
      <w:r>
        <w:rPr>
          <w:rFonts w:ascii="Arial" w:hAnsi="Arial" w:cs="Arial"/>
          <w:i/>
          <w:sz w:val="24"/>
          <w:szCs w:val="24"/>
        </w:rPr>
        <w:t>HBRR</w:t>
      </w:r>
    </w:p>
    <w:p w14:paraId="754E62D0" w14:textId="2648FAF0" w:rsidR="00BE19E9" w:rsidRPr="00BE19E9" w:rsidRDefault="00BE19E9">
      <w:pPr>
        <w:spacing w:after="0" w:line="240" w:lineRule="auto"/>
        <w:jc w:val="both"/>
        <w:rPr>
          <w:rFonts w:ascii="Arial" w:hAnsi="Arial" w:cs="Arial"/>
          <w:i/>
          <w:sz w:val="24"/>
          <w:szCs w:val="24"/>
        </w:rPr>
      </w:pPr>
      <w:r>
        <w:rPr>
          <w:rFonts w:ascii="Arial" w:hAnsi="Arial" w:cs="Arial"/>
          <w:i/>
          <w:sz w:val="24"/>
          <w:szCs w:val="24"/>
        </w:rPr>
        <w:tab/>
        <w:t>SG RR’s</w:t>
      </w:r>
    </w:p>
    <w:p w14:paraId="1D24770E" w14:textId="77777777" w:rsidR="00BE19E9" w:rsidRDefault="00BE19E9">
      <w:pPr>
        <w:spacing w:after="0" w:line="240" w:lineRule="auto"/>
        <w:jc w:val="both"/>
        <w:rPr>
          <w:rFonts w:ascii="Arial" w:hAnsi="Arial" w:cs="Arial"/>
          <w:sz w:val="24"/>
          <w:szCs w:val="24"/>
        </w:rPr>
      </w:pPr>
    </w:p>
    <w:p w14:paraId="050C084C" w14:textId="10FE837B" w:rsidR="00AF7976" w:rsidRDefault="00BE19E9">
      <w:pPr>
        <w:spacing w:after="0" w:line="240" w:lineRule="auto"/>
        <w:jc w:val="both"/>
        <w:rPr>
          <w:rFonts w:ascii="Arial" w:hAnsi="Arial" w:cs="Arial"/>
          <w:sz w:val="24"/>
          <w:szCs w:val="24"/>
        </w:rPr>
      </w:pPr>
      <w:r>
        <w:rPr>
          <w:rFonts w:ascii="Arial" w:hAnsi="Arial" w:cs="Arial"/>
          <w:sz w:val="24"/>
          <w:szCs w:val="24"/>
        </w:rPr>
        <w:t>11</w:t>
      </w:r>
      <w:r w:rsidR="00AF7976">
        <w:rPr>
          <w:rFonts w:ascii="Arial" w:hAnsi="Arial" w:cs="Arial"/>
          <w:sz w:val="24"/>
          <w:szCs w:val="24"/>
        </w:rPr>
        <w:t xml:space="preserve"> – Policies &amp; Procedures</w:t>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3D1CE9">
        <w:rPr>
          <w:rFonts w:ascii="Arial" w:hAnsi="Arial" w:cs="Arial"/>
          <w:sz w:val="24"/>
          <w:szCs w:val="24"/>
        </w:rPr>
        <w:t>19</w:t>
      </w:r>
    </w:p>
    <w:p w14:paraId="4B701D60" w14:textId="77777777" w:rsidR="00AF7976" w:rsidRDefault="00AF7976">
      <w:pPr>
        <w:spacing w:after="0" w:line="240" w:lineRule="auto"/>
        <w:jc w:val="both"/>
        <w:rPr>
          <w:rFonts w:ascii="Arial" w:hAnsi="Arial" w:cs="Arial"/>
          <w:sz w:val="24"/>
          <w:szCs w:val="24"/>
        </w:rPr>
      </w:pPr>
    </w:p>
    <w:p w14:paraId="045526F3" w14:textId="0C5342DE" w:rsidR="00AF7976" w:rsidRDefault="00BE19E9">
      <w:pPr>
        <w:spacing w:after="0" w:line="240" w:lineRule="auto"/>
        <w:jc w:val="both"/>
        <w:rPr>
          <w:rFonts w:ascii="Arial" w:hAnsi="Arial" w:cs="Arial"/>
          <w:sz w:val="24"/>
          <w:szCs w:val="24"/>
        </w:rPr>
      </w:pPr>
      <w:r>
        <w:rPr>
          <w:rFonts w:ascii="Arial" w:hAnsi="Arial" w:cs="Arial"/>
          <w:sz w:val="24"/>
          <w:szCs w:val="24"/>
        </w:rPr>
        <w:t>12</w:t>
      </w:r>
      <w:r w:rsidR="00AF7976">
        <w:rPr>
          <w:rFonts w:ascii="Arial" w:hAnsi="Arial" w:cs="Arial"/>
          <w:sz w:val="24"/>
          <w:szCs w:val="24"/>
        </w:rPr>
        <w:t xml:space="preserve"> – Estates &amp; Other Gr</w:t>
      </w:r>
      <w:r w:rsidR="00A67035">
        <w:rPr>
          <w:rFonts w:ascii="Arial" w:hAnsi="Arial" w:cs="Arial"/>
          <w:sz w:val="24"/>
          <w:szCs w:val="24"/>
        </w:rPr>
        <w:t>oups Monitoring Compliance</w:t>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3D1CE9">
        <w:rPr>
          <w:rFonts w:ascii="Arial" w:hAnsi="Arial" w:cs="Arial"/>
          <w:sz w:val="24"/>
          <w:szCs w:val="24"/>
        </w:rPr>
        <w:t>19</w:t>
      </w:r>
    </w:p>
    <w:p w14:paraId="7B4729BE" w14:textId="452B1444" w:rsidR="00E13A41" w:rsidRDefault="00BE19E9">
      <w:pPr>
        <w:spacing w:after="0" w:line="240" w:lineRule="auto"/>
        <w:jc w:val="both"/>
        <w:rPr>
          <w:rFonts w:ascii="Arial" w:hAnsi="Arial" w:cs="Arial"/>
          <w:sz w:val="24"/>
          <w:szCs w:val="24"/>
        </w:rPr>
      </w:pPr>
      <w:r>
        <w:rPr>
          <w:rFonts w:ascii="Arial" w:hAnsi="Arial" w:cs="Arial"/>
          <w:sz w:val="24"/>
          <w:szCs w:val="24"/>
        </w:rPr>
        <w:tab/>
        <w:t>12</w:t>
      </w:r>
      <w:r w:rsidR="00E13A41">
        <w:rPr>
          <w:rFonts w:ascii="Arial" w:hAnsi="Arial" w:cs="Arial"/>
          <w:sz w:val="24"/>
          <w:szCs w:val="24"/>
        </w:rPr>
        <w:t>.1 – Electrical (Low &amp; High Voltage)</w:t>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t>19</w:t>
      </w:r>
    </w:p>
    <w:p w14:paraId="046BBCCF" w14:textId="10EAEF20" w:rsidR="00E13A41" w:rsidRDefault="00BE19E9">
      <w:pPr>
        <w:spacing w:after="0" w:line="240" w:lineRule="auto"/>
        <w:jc w:val="both"/>
        <w:rPr>
          <w:rFonts w:ascii="Arial" w:hAnsi="Arial" w:cs="Arial"/>
          <w:sz w:val="24"/>
          <w:szCs w:val="24"/>
        </w:rPr>
      </w:pPr>
      <w:r>
        <w:rPr>
          <w:rFonts w:ascii="Arial" w:hAnsi="Arial" w:cs="Arial"/>
          <w:sz w:val="24"/>
          <w:szCs w:val="24"/>
        </w:rPr>
        <w:tab/>
        <w:t>12</w:t>
      </w:r>
      <w:r w:rsidR="00E13A41">
        <w:rPr>
          <w:rFonts w:ascii="Arial" w:hAnsi="Arial" w:cs="Arial"/>
          <w:sz w:val="24"/>
          <w:szCs w:val="24"/>
        </w:rPr>
        <w:t>.2 – Ventilation</w:t>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t>20</w:t>
      </w:r>
    </w:p>
    <w:p w14:paraId="325F7F9B" w14:textId="6E11264A" w:rsidR="00E13A41" w:rsidRDefault="00BE19E9">
      <w:pPr>
        <w:spacing w:after="0" w:line="240" w:lineRule="auto"/>
        <w:jc w:val="both"/>
        <w:rPr>
          <w:rFonts w:ascii="Arial" w:hAnsi="Arial" w:cs="Arial"/>
          <w:sz w:val="24"/>
          <w:szCs w:val="24"/>
        </w:rPr>
      </w:pPr>
      <w:r>
        <w:rPr>
          <w:rFonts w:ascii="Arial" w:hAnsi="Arial" w:cs="Arial"/>
          <w:sz w:val="24"/>
          <w:szCs w:val="24"/>
        </w:rPr>
        <w:tab/>
        <w:t>12</w:t>
      </w:r>
      <w:r w:rsidR="00E13A41">
        <w:rPr>
          <w:rFonts w:ascii="Arial" w:hAnsi="Arial" w:cs="Arial"/>
          <w:sz w:val="24"/>
          <w:szCs w:val="24"/>
        </w:rPr>
        <w:t xml:space="preserve">.3 – Piped Medical </w:t>
      </w:r>
      <w:r w:rsidR="00E13A41" w:rsidRPr="00BE19E9">
        <w:rPr>
          <w:rFonts w:ascii="Arial" w:hAnsi="Arial" w:cs="Arial"/>
          <w:i/>
          <w:sz w:val="24"/>
          <w:szCs w:val="24"/>
        </w:rPr>
        <w:t>Gases</w:t>
      </w:r>
      <w:r w:rsidRPr="00BE19E9">
        <w:rPr>
          <w:rFonts w:ascii="Arial" w:hAnsi="Arial" w:cs="Arial"/>
          <w:i/>
          <w:sz w:val="24"/>
          <w:szCs w:val="24"/>
        </w:rPr>
        <w:t xml:space="preserve"> &amp; Operational</w:t>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t>20</w:t>
      </w:r>
    </w:p>
    <w:p w14:paraId="61756F13" w14:textId="77BA0327" w:rsidR="00E13A41" w:rsidRDefault="00BE19E9">
      <w:pPr>
        <w:spacing w:after="0" w:line="240" w:lineRule="auto"/>
        <w:jc w:val="both"/>
        <w:rPr>
          <w:rFonts w:ascii="Arial" w:hAnsi="Arial" w:cs="Arial"/>
          <w:sz w:val="24"/>
          <w:szCs w:val="24"/>
        </w:rPr>
      </w:pPr>
      <w:r>
        <w:rPr>
          <w:rFonts w:ascii="Arial" w:hAnsi="Arial" w:cs="Arial"/>
          <w:sz w:val="24"/>
          <w:szCs w:val="24"/>
        </w:rPr>
        <w:tab/>
        <w:t>12</w:t>
      </w:r>
      <w:r w:rsidR="00E13A41">
        <w:rPr>
          <w:rFonts w:ascii="Arial" w:hAnsi="Arial" w:cs="Arial"/>
          <w:sz w:val="24"/>
          <w:szCs w:val="24"/>
        </w:rPr>
        <w:t>.4 – Asbestos Management</w:t>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t>20</w:t>
      </w:r>
    </w:p>
    <w:p w14:paraId="19751858" w14:textId="0C5C94B5" w:rsidR="00E13A41" w:rsidRDefault="00BE19E9">
      <w:pPr>
        <w:spacing w:after="0" w:line="240" w:lineRule="auto"/>
        <w:jc w:val="both"/>
        <w:rPr>
          <w:rFonts w:ascii="Arial" w:hAnsi="Arial" w:cs="Arial"/>
          <w:sz w:val="24"/>
          <w:szCs w:val="24"/>
        </w:rPr>
      </w:pPr>
      <w:r>
        <w:rPr>
          <w:rFonts w:ascii="Arial" w:hAnsi="Arial" w:cs="Arial"/>
          <w:sz w:val="24"/>
          <w:szCs w:val="24"/>
        </w:rPr>
        <w:lastRenderedPageBreak/>
        <w:tab/>
        <w:t>12</w:t>
      </w:r>
      <w:r w:rsidR="00E13A41">
        <w:rPr>
          <w:rFonts w:ascii="Arial" w:hAnsi="Arial" w:cs="Arial"/>
          <w:sz w:val="24"/>
          <w:szCs w:val="24"/>
        </w:rPr>
        <w:t>.5 – Water Safety</w:t>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r>
      <w:r w:rsidR="00E13A41">
        <w:rPr>
          <w:rFonts w:ascii="Arial" w:hAnsi="Arial" w:cs="Arial"/>
          <w:sz w:val="24"/>
          <w:szCs w:val="24"/>
        </w:rPr>
        <w:tab/>
        <w:t>20</w:t>
      </w:r>
    </w:p>
    <w:p w14:paraId="3B8D2522" w14:textId="70A28AB8" w:rsidR="00E13A41" w:rsidRDefault="00BE19E9">
      <w:pPr>
        <w:spacing w:after="0" w:line="240" w:lineRule="auto"/>
        <w:jc w:val="both"/>
        <w:rPr>
          <w:rFonts w:ascii="Arial" w:hAnsi="Arial" w:cs="Arial"/>
          <w:sz w:val="24"/>
          <w:szCs w:val="24"/>
        </w:rPr>
      </w:pPr>
      <w:r>
        <w:rPr>
          <w:rFonts w:ascii="Arial" w:hAnsi="Arial" w:cs="Arial"/>
          <w:sz w:val="24"/>
          <w:szCs w:val="24"/>
        </w:rPr>
        <w:tab/>
        <w:t>12</w:t>
      </w:r>
      <w:r w:rsidR="00E13A41">
        <w:rPr>
          <w:rFonts w:ascii="Arial" w:hAnsi="Arial" w:cs="Arial"/>
          <w:sz w:val="24"/>
          <w:szCs w:val="24"/>
        </w:rPr>
        <w:t>.</w:t>
      </w:r>
      <w:r w:rsidR="00E84B36">
        <w:rPr>
          <w:rFonts w:ascii="Arial" w:hAnsi="Arial" w:cs="Arial"/>
          <w:sz w:val="24"/>
          <w:szCs w:val="24"/>
        </w:rPr>
        <w:t>6 – Estates Fire safety</w:t>
      </w:r>
      <w:r w:rsidR="00E84B36">
        <w:rPr>
          <w:rFonts w:ascii="Arial" w:hAnsi="Arial" w:cs="Arial"/>
          <w:sz w:val="24"/>
          <w:szCs w:val="24"/>
        </w:rPr>
        <w:tab/>
      </w:r>
      <w:r w:rsidR="00E84B36">
        <w:rPr>
          <w:rFonts w:ascii="Arial" w:hAnsi="Arial" w:cs="Arial"/>
          <w:sz w:val="24"/>
          <w:szCs w:val="24"/>
        </w:rPr>
        <w:tab/>
      </w:r>
      <w:r w:rsidR="00E84B36">
        <w:rPr>
          <w:rFonts w:ascii="Arial" w:hAnsi="Arial" w:cs="Arial"/>
          <w:sz w:val="24"/>
          <w:szCs w:val="24"/>
        </w:rPr>
        <w:tab/>
      </w:r>
      <w:r w:rsidR="00E84B36">
        <w:rPr>
          <w:rFonts w:ascii="Arial" w:hAnsi="Arial" w:cs="Arial"/>
          <w:sz w:val="24"/>
          <w:szCs w:val="24"/>
        </w:rPr>
        <w:tab/>
      </w:r>
      <w:r w:rsidR="00E84B36">
        <w:rPr>
          <w:rFonts w:ascii="Arial" w:hAnsi="Arial" w:cs="Arial"/>
          <w:sz w:val="24"/>
          <w:szCs w:val="24"/>
        </w:rPr>
        <w:tab/>
      </w:r>
      <w:r w:rsidR="00E84B36">
        <w:rPr>
          <w:rFonts w:ascii="Arial" w:hAnsi="Arial" w:cs="Arial"/>
          <w:sz w:val="24"/>
          <w:szCs w:val="24"/>
        </w:rPr>
        <w:tab/>
      </w:r>
      <w:r w:rsidR="00E84B36">
        <w:rPr>
          <w:rFonts w:ascii="Arial" w:hAnsi="Arial" w:cs="Arial"/>
          <w:sz w:val="24"/>
          <w:szCs w:val="24"/>
        </w:rPr>
        <w:tab/>
        <w:t>21</w:t>
      </w:r>
    </w:p>
    <w:p w14:paraId="6F200EE3" w14:textId="07EDDA1D" w:rsidR="00AF7976" w:rsidRDefault="00BE19E9">
      <w:pPr>
        <w:spacing w:after="0" w:line="240" w:lineRule="auto"/>
        <w:jc w:val="both"/>
        <w:rPr>
          <w:rFonts w:ascii="Arial" w:hAnsi="Arial" w:cs="Arial"/>
          <w:i/>
          <w:sz w:val="24"/>
          <w:szCs w:val="24"/>
        </w:rPr>
      </w:pPr>
      <w:r>
        <w:rPr>
          <w:rFonts w:ascii="Arial" w:hAnsi="Arial" w:cs="Arial"/>
          <w:sz w:val="24"/>
          <w:szCs w:val="24"/>
        </w:rPr>
        <w:tab/>
      </w:r>
      <w:r>
        <w:rPr>
          <w:rFonts w:ascii="Arial" w:hAnsi="Arial" w:cs="Arial"/>
          <w:i/>
          <w:sz w:val="24"/>
          <w:szCs w:val="24"/>
        </w:rPr>
        <w:t>6 FACET Survey</w:t>
      </w:r>
    </w:p>
    <w:p w14:paraId="4AD535FE" w14:textId="7A4F30FE" w:rsidR="00BE19E9" w:rsidRDefault="00BE19E9">
      <w:pPr>
        <w:spacing w:after="0" w:line="240" w:lineRule="auto"/>
        <w:jc w:val="both"/>
        <w:rPr>
          <w:rFonts w:ascii="Arial" w:hAnsi="Arial" w:cs="Arial"/>
          <w:i/>
          <w:sz w:val="24"/>
          <w:szCs w:val="24"/>
        </w:rPr>
      </w:pPr>
      <w:r>
        <w:rPr>
          <w:rFonts w:ascii="Arial" w:hAnsi="Arial" w:cs="Arial"/>
          <w:i/>
          <w:sz w:val="24"/>
          <w:szCs w:val="24"/>
        </w:rPr>
        <w:tab/>
        <w:t>Security</w:t>
      </w:r>
    </w:p>
    <w:p w14:paraId="4B17832C" w14:textId="01005490" w:rsidR="00BE19E9" w:rsidRDefault="00BE19E9" w:rsidP="00BE19E9">
      <w:pPr>
        <w:spacing w:after="0" w:line="240" w:lineRule="auto"/>
        <w:ind w:firstLine="720"/>
        <w:jc w:val="both"/>
        <w:rPr>
          <w:rFonts w:ascii="Arial" w:hAnsi="Arial" w:cs="Arial"/>
          <w:i/>
          <w:sz w:val="24"/>
          <w:szCs w:val="24"/>
        </w:rPr>
      </w:pPr>
      <w:r>
        <w:rPr>
          <w:rFonts w:ascii="Arial" w:hAnsi="Arial" w:cs="Arial"/>
          <w:i/>
          <w:sz w:val="24"/>
          <w:szCs w:val="24"/>
        </w:rPr>
        <w:t>Clinical Waste</w:t>
      </w:r>
    </w:p>
    <w:p w14:paraId="04B8BB9C" w14:textId="77777777" w:rsidR="00BE19E9" w:rsidRPr="00BE19E9" w:rsidRDefault="00BE19E9" w:rsidP="00BE19E9">
      <w:pPr>
        <w:spacing w:after="0" w:line="240" w:lineRule="auto"/>
        <w:ind w:firstLine="720"/>
        <w:jc w:val="both"/>
        <w:rPr>
          <w:rFonts w:ascii="Arial" w:hAnsi="Arial" w:cs="Arial"/>
          <w:i/>
          <w:sz w:val="24"/>
          <w:szCs w:val="24"/>
        </w:rPr>
      </w:pPr>
    </w:p>
    <w:p w14:paraId="73749A3E" w14:textId="4E6B9D37" w:rsidR="00AF7976" w:rsidRDefault="00BE19E9">
      <w:pPr>
        <w:spacing w:after="0" w:line="240" w:lineRule="auto"/>
        <w:jc w:val="both"/>
        <w:rPr>
          <w:rFonts w:ascii="Arial" w:hAnsi="Arial" w:cs="Arial"/>
          <w:sz w:val="24"/>
          <w:szCs w:val="24"/>
        </w:rPr>
      </w:pPr>
      <w:r>
        <w:rPr>
          <w:rFonts w:ascii="Arial" w:hAnsi="Arial" w:cs="Arial"/>
          <w:sz w:val="24"/>
          <w:szCs w:val="24"/>
        </w:rPr>
        <w:t>13</w:t>
      </w:r>
      <w:r w:rsidR="00AF7976">
        <w:rPr>
          <w:rFonts w:ascii="Arial" w:hAnsi="Arial" w:cs="Arial"/>
          <w:sz w:val="24"/>
          <w:szCs w:val="24"/>
        </w:rPr>
        <w:t xml:space="preserve"> – Conclusion</w:t>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AF7976">
        <w:rPr>
          <w:rFonts w:ascii="Arial" w:hAnsi="Arial" w:cs="Arial"/>
          <w:sz w:val="24"/>
          <w:szCs w:val="24"/>
        </w:rPr>
        <w:tab/>
      </w:r>
      <w:r w:rsidR="003D1CE9">
        <w:rPr>
          <w:rFonts w:ascii="Arial" w:hAnsi="Arial" w:cs="Arial"/>
          <w:sz w:val="24"/>
          <w:szCs w:val="24"/>
        </w:rPr>
        <w:t>21</w:t>
      </w:r>
    </w:p>
    <w:p w14:paraId="513AD406" w14:textId="77777777" w:rsidR="00AF7976" w:rsidRDefault="00AF7976">
      <w:pPr>
        <w:spacing w:after="0" w:line="240" w:lineRule="auto"/>
        <w:jc w:val="both"/>
        <w:rPr>
          <w:rFonts w:ascii="Arial" w:hAnsi="Arial" w:cs="Arial"/>
          <w:sz w:val="24"/>
          <w:szCs w:val="24"/>
        </w:rPr>
      </w:pPr>
    </w:p>
    <w:p w14:paraId="24EF50DB" w14:textId="4ABC7B67" w:rsidR="00AF7976" w:rsidRDefault="00BE19E9">
      <w:pPr>
        <w:spacing w:after="0" w:line="240" w:lineRule="auto"/>
        <w:jc w:val="both"/>
        <w:rPr>
          <w:rFonts w:ascii="Arial" w:hAnsi="Arial" w:cs="Arial"/>
          <w:sz w:val="24"/>
          <w:szCs w:val="24"/>
        </w:rPr>
      </w:pPr>
      <w:r>
        <w:rPr>
          <w:rFonts w:ascii="Arial" w:hAnsi="Arial" w:cs="Arial"/>
          <w:sz w:val="24"/>
          <w:szCs w:val="24"/>
        </w:rPr>
        <w:t>14</w:t>
      </w:r>
      <w:r w:rsidR="00AF7976">
        <w:rPr>
          <w:rFonts w:ascii="Arial" w:hAnsi="Arial" w:cs="Arial"/>
          <w:sz w:val="24"/>
          <w:szCs w:val="24"/>
        </w:rPr>
        <w:t xml:space="preserve"> </w:t>
      </w:r>
      <w:r w:rsidR="00A67035">
        <w:rPr>
          <w:rFonts w:ascii="Arial" w:hAnsi="Arial" w:cs="Arial"/>
          <w:sz w:val="24"/>
          <w:szCs w:val="24"/>
        </w:rPr>
        <w:t>–</w:t>
      </w:r>
      <w:r w:rsidR="00AF7976">
        <w:rPr>
          <w:rFonts w:ascii="Arial" w:hAnsi="Arial" w:cs="Arial"/>
          <w:sz w:val="24"/>
          <w:szCs w:val="24"/>
        </w:rPr>
        <w:t xml:space="preserve"> </w:t>
      </w:r>
      <w:r w:rsidR="00A67035">
        <w:rPr>
          <w:rFonts w:ascii="Arial" w:hAnsi="Arial" w:cs="Arial"/>
          <w:sz w:val="24"/>
          <w:szCs w:val="24"/>
        </w:rPr>
        <w:t>Recommendations</w:t>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A67035">
        <w:rPr>
          <w:rFonts w:ascii="Arial" w:hAnsi="Arial" w:cs="Arial"/>
          <w:sz w:val="24"/>
          <w:szCs w:val="24"/>
        </w:rPr>
        <w:tab/>
      </w:r>
      <w:r w:rsidR="003D1CE9">
        <w:rPr>
          <w:rFonts w:ascii="Arial" w:hAnsi="Arial" w:cs="Arial"/>
          <w:sz w:val="24"/>
          <w:szCs w:val="24"/>
        </w:rPr>
        <w:t>22</w:t>
      </w:r>
      <w:r w:rsidR="00AF7976">
        <w:rPr>
          <w:rFonts w:ascii="Arial" w:hAnsi="Arial" w:cs="Arial"/>
          <w:sz w:val="24"/>
          <w:szCs w:val="24"/>
        </w:rPr>
        <w:t xml:space="preserve"> </w:t>
      </w:r>
    </w:p>
    <w:p w14:paraId="54FC1B6F" w14:textId="77777777" w:rsidR="00F23615" w:rsidRDefault="00F23615">
      <w:pPr>
        <w:spacing w:after="0" w:line="240" w:lineRule="auto"/>
        <w:jc w:val="both"/>
        <w:rPr>
          <w:rFonts w:ascii="Arial" w:hAnsi="Arial" w:cs="Arial"/>
          <w:sz w:val="24"/>
          <w:szCs w:val="24"/>
        </w:rPr>
      </w:pPr>
    </w:p>
    <w:p w14:paraId="6F094CEA" w14:textId="4AD49772" w:rsidR="00AF7976" w:rsidRDefault="00AF7976">
      <w:pPr>
        <w:spacing w:after="0" w:line="240" w:lineRule="auto"/>
        <w:jc w:val="both"/>
        <w:rPr>
          <w:rFonts w:ascii="Arial" w:hAnsi="Arial" w:cs="Arial"/>
          <w:sz w:val="24"/>
          <w:szCs w:val="24"/>
        </w:rPr>
      </w:pPr>
    </w:p>
    <w:p w14:paraId="3950AB76" w14:textId="2BD0F88B" w:rsidR="00AF7976" w:rsidRDefault="00AF7976">
      <w:pPr>
        <w:spacing w:after="0" w:line="240" w:lineRule="auto"/>
        <w:jc w:val="both"/>
        <w:rPr>
          <w:rFonts w:ascii="Arial" w:hAnsi="Arial" w:cs="Arial"/>
          <w:sz w:val="24"/>
          <w:szCs w:val="24"/>
        </w:rPr>
      </w:pPr>
      <w:r>
        <w:rPr>
          <w:rFonts w:ascii="Arial" w:hAnsi="Arial" w:cs="Arial"/>
          <w:sz w:val="24"/>
          <w:szCs w:val="24"/>
        </w:rPr>
        <w:tab/>
      </w:r>
    </w:p>
    <w:p w14:paraId="6EEC1872" w14:textId="13B82BA4" w:rsidR="005A6AAD" w:rsidRDefault="00772848" w:rsidP="003D1CE9">
      <w:pPr>
        <w:pStyle w:val="NoSpacing"/>
        <w:numPr>
          <w:ilvl w:val="0"/>
          <w:numId w:val="1"/>
        </w:numPr>
        <w:jc w:val="both"/>
        <w:rPr>
          <w:rFonts w:ascii="Arial" w:hAnsi="Arial" w:cs="Arial"/>
          <w:b/>
          <w:sz w:val="24"/>
          <w:szCs w:val="24"/>
        </w:rPr>
      </w:pPr>
      <w:r>
        <w:rPr>
          <w:rFonts w:ascii="Arial" w:hAnsi="Arial" w:cs="Arial"/>
          <w:b/>
          <w:sz w:val="24"/>
          <w:szCs w:val="24"/>
        </w:rPr>
        <w:t>INTRODUCTION</w:t>
      </w:r>
    </w:p>
    <w:p w14:paraId="71F67D6C" w14:textId="77777777" w:rsidR="002541D7" w:rsidRPr="00D817CB" w:rsidRDefault="002541D7" w:rsidP="00A47875">
      <w:pPr>
        <w:pStyle w:val="NoSpacing"/>
        <w:jc w:val="both"/>
        <w:rPr>
          <w:rFonts w:ascii="Arial" w:hAnsi="Arial" w:cs="Arial"/>
          <w:b/>
          <w:sz w:val="24"/>
          <w:szCs w:val="24"/>
        </w:rPr>
      </w:pPr>
    </w:p>
    <w:p w14:paraId="7F2DB7CE" w14:textId="106A17BD" w:rsidR="009621FD" w:rsidRDefault="00107C48">
      <w:pPr>
        <w:pStyle w:val="NoSpacing"/>
        <w:jc w:val="both"/>
        <w:rPr>
          <w:rFonts w:ascii="Arial" w:hAnsi="Arial" w:cs="Arial"/>
          <w:sz w:val="24"/>
          <w:szCs w:val="24"/>
        </w:rPr>
      </w:pPr>
      <w:r>
        <w:rPr>
          <w:rFonts w:ascii="Arial" w:hAnsi="Arial" w:cs="Arial"/>
          <w:sz w:val="24"/>
          <w:szCs w:val="24"/>
        </w:rPr>
        <w:t>Swansea Bay University Health Board</w:t>
      </w:r>
      <w:r w:rsidR="00E50649">
        <w:rPr>
          <w:rFonts w:ascii="Arial" w:hAnsi="Arial" w:cs="Arial"/>
          <w:sz w:val="24"/>
          <w:szCs w:val="24"/>
        </w:rPr>
        <w:t xml:space="preserve"> </w:t>
      </w:r>
      <w:r w:rsidR="001C417A">
        <w:rPr>
          <w:rFonts w:ascii="Arial" w:hAnsi="Arial" w:cs="Arial"/>
          <w:sz w:val="24"/>
          <w:szCs w:val="24"/>
        </w:rPr>
        <w:t>provide</w:t>
      </w:r>
      <w:r>
        <w:rPr>
          <w:rFonts w:ascii="Arial" w:hAnsi="Arial" w:cs="Arial"/>
          <w:sz w:val="24"/>
          <w:szCs w:val="24"/>
        </w:rPr>
        <w:t xml:space="preserve"> many services across Swansea, Neath and Port Talbot</w:t>
      </w:r>
      <w:r w:rsidR="001C417A">
        <w:rPr>
          <w:rFonts w:ascii="Arial" w:hAnsi="Arial" w:cs="Arial"/>
          <w:sz w:val="24"/>
          <w:szCs w:val="24"/>
        </w:rPr>
        <w:t xml:space="preserve"> geographical locations</w:t>
      </w:r>
      <w:r w:rsidR="00613E4C">
        <w:rPr>
          <w:rFonts w:ascii="Arial" w:hAnsi="Arial" w:cs="Arial"/>
          <w:sz w:val="24"/>
          <w:szCs w:val="24"/>
        </w:rPr>
        <w:t>, these cover a range of services and settings; tertiary, acute, mental health and learnin</w:t>
      </w:r>
      <w:r w:rsidR="0052644F">
        <w:rPr>
          <w:rFonts w:ascii="Arial" w:hAnsi="Arial" w:cs="Arial"/>
          <w:sz w:val="24"/>
          <w:szCs w:val="24"/>
        </w:rPr>
        <w:t>g disabilities and primary care.</w:t>
      </w:r>
      <w:r w:rsidR="00E536EF">
        <w:rPr>
          <w:rFonts w:ascii="Arial" w:hAnsi="Arial" w:cs="Arial"/>
          <w:sz w:val="24"/>
          <w:szCs w:val="24"/>
        </w:rPr>
        <w:t xml:space="preserve"> </w:t>
      </w:r>
      <w:r w:rsidR="0052644F">
        <w:rPr>
          <w:rFonts w:ascii="Arial" w:hAnsi="Arial" w:cs="Arial"/>
          <w:sz w:val="24"/>
          <w:szCs w:val="24"/>
        </w:rPr>
        <w:t xml:space="preserve">There are several regional services provided from SBUHB with Morriston Hospital being the Welsh Centre for Burns and Plastic Surgery for Wales and the South of England as part of the UK Burns Network. </w:t>
      </w:r>
      <w:r w:rsidR="00E536EF">
        <w:rPr>
          <w:rFonts w:ascii="Arial" w:hAnsi="Arial" w:cs="Arial"/>
          <w:sz w:val="24"/>
          <w:szCs w:val="24"/>
        </w:rPr>
        <w:t>Our services span across other Health B</w:t>
      </w:r>
      <w:r>
        <w:rPr>
          <w:rFonts w:ascii="Arial" w:hAnsi="Arial" w:cs="Arial"/>
          <w:sz w:val="24"/>
          <w:szCs w:val="24"/>
        </w:rPr>
        <w:t xml:space="preserve">oard </w:t>
      </w:r>
      <w:r w:rsidR="001C417A">
        <w:rPr>
          <w:rFonts w:ascii="Arial" w:hAnsi="Arial" w:cs="Arial"/>
          <w:sz w:val="24"/>
          <w:szCs w:val="24"/>
        </w:rPr>
        <w:t>areas</w:t>
      </w:r>
      <w:r w:rsidR="00E536EF">
        <w:rPr>
          <w:rFonts w:ascii="Arial" w:hAnsi="Arial" w:cs="Arial"/>
          <w:sz w:val="24"/>
          <w:szCs w:val="24"/>
        </w:rPr>
        <w:t xml:space="preserve"> and host the Welsh Air Ambulance service. SBUHB currently employs circa </w:t>
      </w:r>
      <w:r>
        <w:rPr>
          <w:rFonts w:ascii="Arial" w:hAnsi="Arial" w:cs="Arial"/>
          <w:sz w:val="24"/>
          <w:szCs w:val="24"/>
        </w:rPr>
        <w:t xml:space="preserve">13,000 staff. </w:t>
      </w:r>
    </w:p>
    <w:p w14:paraId="33203A53" w14:textId="77777777" w:rsidR="00613E4C" w:rsidRDefault="00613E4C" w:rsidP="00613E4C">
      <w:pPr>
        <w:spacing w:after="0" w:line="240" w:lineRule="auto"/>
        <w:rPr>
          <w:rFonts w:ascii="Arial" w:hAnsi="Arial"/>
          <w:sz w:val="24"/>
        </w:rPr>
      </w:pPr>
    </w:p>
    <w:p w14:paraId="38FEF80F" w14:textId="77777777" w:rsidR="001C417A" w:rsidRDefault="001C417A">
      <w:pPr>
        <w:pStyle w:val="NoSpacing"/>
        <w:jc w:val="both"/>
        <w:rPr>
          <w:rFonts w:ascii="Arial" w:hAnsi="Arial" w:cs="Arial"/>
          <w:sz w:val="24"/>
          <w:szCs w:val="24"/>
        </w:rPr>
      </w:pPr>
    </w:p>
    <w:p w14:paraId="7272C79F" w14:textId="264284D4" w:rsidR="005A6AAD" w:rsidRDefault="00772848">
      <w:pPr>
        <w:pStyle w:val="NoSpacing"/>
        <w:jc w:val="both"/>
        <w:rPr>
          <w:rFonts w:ascii="Arial" w:hAnsi="Arial" w:cs="Arial"/>
          <w:sz w:val="24"/>
          <w:szCs w:val="24"/>
        </w:rPr>
      </w:pPr>
      <w:r>
        <w:rPr>
          <w:rFonts w:ascii="Arial" w:hAnsi="Arial" w:cs="Arial"/>
          <w:sz w:val="24"/>
          <w:szCs w:val="24"/>
        </w:rPr>
        <w:t>The Health and Safety annual report covers the period 1</w:t>
      </w:r>
      <w:r w:rsidRPr="00772848">
        <w:rPr>
          <w:rFonts w:ascii="Arial" w:hAnsi="Arial" w:cs="Arial"/>
          <w:sz w:val="24"/>
          <w:szCs w:val="24"/>
          <w:vertAlign w:val="superscript"/>
        </w:rPr>
        <w:t>st</w:t>
      </w:r>
      <w:r w:rsidR="00E536EF">
        <w:rPr>
          <w:rFonts w:ascii="Arial" w:hAnsi="Arial" w:cs="Arial"/>
          <w:sz w:val="24"/>
          <w:szCs w:val="24"/>
        </w:rPr>
        <w:t xml:space="preserve"> April 2022</w:t>
      </w:r>
      <w:r>
        <w:rPr>
          <w:rFonts w:ascii="Arial" w:hAnsi="Arial" w:cs="Arial"/>
          <w:sz w:val="24"/>
          <w:szCs w:val="24"/>
        </w:rPr>
        <w:t xml:space="preserve"> – 31</w:t>
      </w:r>
      <w:r w:rsidRPr="00772848">
        <w:rPr>
          <w:rFonts w:ascii="Arial" w:hAnsi="Arial" w:cs="Arial"/>
          <w:sz w:val="24"/>
          <w:szCs w:val="24"/>
          <w:vertAlign w:val="superscript"/>
        </w:rPr>
        <w:t>st</w:t>
      </w:r>
      <w:r w:rsidR="00E536EF">
        <w:rPr>
          <w:rFonts w:ascii="Arial" w:hAnsi="Arial" w:cs="Arial"/>
          <w:sz w:val="24"/>
          <w:szCs w:val="24"/>
        </w:rPr>
        <w:t xml:space="preserve"> March 2023</w:t>
      </w:r>
      <w:r>
        <w:rPr>
          <w:rFonts w:ascii="Arial" w:hAnsi="Arial" w:cs="Arial"/>
          <w:sz w:val="24"/>
          <w:szCs w:val="24"/>
        </w:rPr>
        <w:t xml:space="preserve">. The report outlines the journey the Health Board has taken throughout the </w:t>
      </w:r>
      <w:r w:rsidR="00C10095">
        <w:rPr>
          <w:rFonts w:ascii="Arial" w:hAnsi="Arial" w:cs="Arial"/>
          <w:sz w:val="24"/>
          <w:szCs w:val="24"/>
        </w:rPr>
        <w:t>year, covering key issues:</w:t>
      </w:r>
    </w:p>
    <w:p w14:paraId="6507C06D" w14:textId="77777777" w:rsidR="00EC4CD7" w:rsidRDefault="00EC4CD7">
      <w:pPr>
        <w:pStyle w:val="NoSpacing"/>
        <w:jc w:val="both"/>
        <w:rPr>
          <w:rFonts w:ascii="Arial" w:hAnsi="Arial" w:cs="Arial"/>
          <w:sz w:val="24"/>
          <w:szCs w:val="24"/>
        </w:rPr>
      </w:pPr>
    </w:p>
    <w:p w14:paraId="2CFAEF6E" w14:textId="35788194" w:rsidR="00EC4CD7" w:rsidRDefault="00EC4CD7" w:rsidP="003D1CE9">
      <w:pPr>
        <w:pStyle w:val="NoSpacing"/>
        <w:numPr>
          <w:ilvl w:val="0"/>
          <w:numId w:val="2"/>
        </w:numPr>
        <w:jc w:val="both"/>
        <w:rPr>
          <w:rFonts w:ascii="Arial" w:hAnsi="Arial" w:cs="Arial"/>
          <w:sz w:val="24"/>
          <w:szCs w:val="24"/>
        </w:rPr>
      </w:pPr>
      <w:r>
        <w:rPr>
          <w:rFonts w:ascii="Arial" w:hAnsi="Arial" w:cs="Arial"/>
          <w:sz w:val="24"/>
          <w:szCs w:val="24"/>
        </w:rPr>
        <w:t>Health &amp; safety team resources</w:t>
      </w:r>
      <w:r w:rsidR="00A71772">
        <w:rPr>
          <w:rFonts w:ascii="Arial" w:hAnsi="Arial" w:cs="Arial"/>
          <w:sz w:val="24"/>
          <w:szCs w:val="24"/>
        </w:rPr>
        <w:t xml:space="preserve"> </w:t>
      </w:r>
    </w:p>
    <w:p w14:paraId="410BAA4C" w14:textId="6BF3F635" w:rsidR="00C10095" w:rsidRDefault="00C10095" w:rsidP="003D1CE9">
      <w:pPr>
        <w:pStyle w:val="NoSpacing"/>
        <w:numPr>
          <w:ilvl w:val="0"/>
          <w:numId w:val="2"/>
        </w:numPr>
        <w:jc w:val="both"/>
        <w:rPr>
          <w:rFonts w:ascii="Arial" w:hAnsi="Arial" w:cs="Arial"/>
          <w:sz w:val="24"/>
          <w:szCs w:val="24"/>
        </w:rPr>
      </w:pPr>
      <w:r>
        <w:rPr>
          <w:rFonts w:ascii="Arial" w:hAnsi="Arial" w:cs="Arial"/>
          <w:sz w:val="24"/>
          <w:szCs w:val="24"/>
        </w:rPr>
        <w:t xml:space="preserve">Fire </w:t>
      </w:r>
      <w:r w:rsidR="00AA083F">
        <w:rPr>
          <w:rFonts w:ascii="Arial" w:hAnsi="Arial" w:cs="Arial"/>
          <w:sz w:val="24"/>
          <w:szCs w:val="24"/>
        </w:rPr>
        <w:t xml:space="preserve">risk assessment </w:t>
      </w:r>
      <w:r>
        <w:rPr>
          <w:rFonts w:ascii="Arial" w:hAnsi="Arial" w:cs="Arial"/>
          <w:sz w:val="24"/>
          <w:szCs w:val="24"/>
        </w:rPr>
        <w:t>compliance</w:t>
      </w:r>
    </w:p>
    <w:p w14:paraId="3E0E8820" w14:textId="047EF314" w:rsidR="00C10095" w:rsidRDefault="00C10095" w:rsidP="003D1CE9">
      <w:pPr>
        <w:pStyle w:val="NoSpacing"/>
        <w:numPr>
          <w:ilvl w:val="0"/>
          <w:numId w:val="2"/>
        </w:numPr>
        <w:jc w:val="both"/>
        <w:rPr>
          <w:rFonts w:ascii="Arial" w:hAnsi="Arial" w:cs="Arial"/>
          <w:sz w:val="24"/>
          <w:szCs w:val="24"/>
        </w:rPr>
      </w:pPr>
      <w:r>
        <w:rPr>
          <w:rFonts w:ascii="Arial" w:hAnsi="Arial" w:cs="Arial"/>
          <w:sz w:val="24"/>
          <w:szCs w:val="24"/>
        </w:rPr>
        <w:t>Training compliance</w:t>
      </w:r>
    </w:p>
    <w:p w14:paraId="15400A01" w14:textId="4E8515A0" w:rsidR="00C10095" w:rsidRDefault="00C10095" w:rsidP="003D1CE9">
      <w:pPr>
        <w:pStyle w:val="NoSpacing"/>
        <w:numPr>
          <w:ilvl w:val="0"/>
          <w:numId w:val="2"/>
        </w:numPr>
        <w:jc w:val="both"/>
        <w:rPr>
          <w:rFonts w:ascii="Arial" w:hAnsi="Arial" w:cs="Arial"/>
          <w:sz w:val="24"/>
          <w:szCs w:val="24"/>
        </w:rPr>
      </w:pPr>
      <w:r>
        <w:rPr>
          <w:rFonts w:ascii="Arial" w:hAnsi="Arial" w:cs="Arial"/>
          <w:sz w:val="24"/>
          <w:szCs w:val="24"/>
        </w:rPr>
        <w:t>Policy &amp; procedure development</w:t>
      </w:r>
    </w:p>
    <w:p w14:paraId="6FBDC33F" w14:textId="14448BA4" w:rsidR="00C10095" w:rsidRDefault="00C10095" w:rsidP="003D1CE9">
      <w:pPr>
        <w:pStyle w:val="NoSpacing"/>
        <w:numPr>
          <w:ilvl w:val="0"/>
          <w:numId w:val="2"/>
        </w:numPr>
        <w:jc w:val="both"/>
        <w:rPr>
          <w:rFonts w:ascii="Arial" w:hAnsi="Arial" w:cs="Arial"/>
          <w:sz w:val="24"/>
          <w:szCs w:val="24"/>
        </w:rPr>
      </w:pPr>
      <w:r>
        <w:rPr>
          <w:rFonts w:ascii="Arial" w:hAnsi="Arial" w:cs="Arial"/>
          <w:sz w:val="24"/>
          <w:szCs w:val="24"/>
        </w:rPr>
        <w:t>Health &amp; Safety governance</w:t>
      </w:r>
    </w:p>
    <w:p w14:paraId="38C6BEE1" w14:textId="02E452FC" w:rsidR="00C10095" w:rsidRDefault="00C10095" w:rsidP="003D1CE9">
      <w:pPr>
        <w:pStyle w:val="NoSpacing"/>
        <w:numPr>
          <w:ilvl w:val="0"/>
          <w:numId w:val="2"/>
        </w:numPr>
        <w:jc w:val="both"/>
        <w:rPr>
          <w:rFonts w:ascii="Arial" w:hAnsi="Arial" w:cs="Arial"/>
          <w:sz w:val="24"/>
          <w:szCs w:val="24"/>
        </w:rPr>
      </w:pPr>
      <w:r>
        <w:rPr>
          <w:rFonts w:ascii="Arial" w:hAnsi="Arial" w:cs="Arial"/>
          <w:sz w:val="24"/>
          <w:szCs w:val="24"/>
        </w:rPr>
        <w:t>Enforcing authority actions/site visits (HSE &amp; Fire)</w:t>
      </w:r>
    </w:p>
    <w:p w14:paraId="6AA3685B" w14:textId="5C56F78D" w:rsidR="00DD1B35" w:rsidRDefault="00DD1B35" w:rsidP="003D1CE9">
      <w:pPr>
        <w:pStyle w:val="NoSpacing"/>
        <w:numPr>
          <w:ilvl w:val="0"/>
          <w:numId w:val="2"/>
        </w:numPr>
        <w:jc w:val="both"/>
        <w:rPr>
          <w:rFonts w:ascii="Arial" w:hAnsi="Arial" w:cs="Arial"/>
          <w:sz w:val="24"/>
          <w:szCs w:val="24"/>
        </w:rPr>
      </w:pPr>
      <w:r>
        <w:rPr>
          <w:rFonts w:ascii="Arial" w:hAnsi="Arial" w:cs="Arial"/>
          <w:sz w:val="24"/>
          <w:szCs w:val="24"/>
        </w:rPr>
        <w:t>Health and Safety risk register</w:t>
      </w:r>
    </w:p>
    <w:p w14:paraId="639173B6" w14:textId="4A468EBB" w:rsidR="00DD1B35" w:rsidRDefault="00DD1B35" w:rsidP="003D1CE9">
      <w:pPr>
        <w:pStyle w:val="NoSpacing"/>
        <w:numPr>
          <w:ilvl w:val="0"/>
          <w:numId w:val="2"/>
        </w:numPr>
        <w:jc w:val="both"/>
        <w:rPr>
          <w:rFonts w:ascii="Arial" w:hAnsi="Arial" w:cs="Arial"/>
          <w:sz w:val="24"/>
          <w:szCs w:val="24"/>
        </w:rPr>
      </w:pPr>
      <w:r>
        <w:rPr>
          <w:rFonts w:ascii="Arial" w:hAnsi="Arial" w:cs="Arial"/>
          <w:sz w:val="24"/>
          <w:szCs w:val="24"/>
        </w:rPr>
        <w:t>NWSSP internal audits/inspections</w:t>
      </w:r>
      <w:r w:rsidR="00A71772">
        <w:rPr>
          <w:rFonts w:ascii="Arial" w:hAnsi="Arial" w:cs="Arial"/>
          <w:sz w:val="24"/>
          <w:szCs w:val="24"/>
        </w:rPr>
        <w:t xml:space="preserve"> and actions</w:t>
      </w:r>
    </w:p>
    <w:p w14:paraId="089A0F29" w14:textId="3BCA06FA" w:rsidR="00DD1B35" w:rsidRDefault="00DD1B35" w:rsidP="003D1CE9">
      <w:pPr>
        <w:pStyle w:val="NoSpacing"/>
        <w:numPr>
          <w:ilvl w:val="0"/>
          <w:numId w:val="2"/>
        </w:numPr>
        <w:jc w:val="both"/>
        <w:rPr>
          <w:rFonts w:ascii="Arial" w:hAnsi="Arial" w:cs="Arial"/>
          <w:sz w:val="24"/>
          <w:szCs w:val="24"/>
        </w:rPr>
      </w:pPr>
      <w:r>
        <w:rPr>
          <w:rFonts w:ascii="Arial" w:hAnsi="Arial" w:cs="Arial"/>
          <w:sz w:val="24"/>
          <w:szCs w:val="24"/>
        </w:rPr>
        <w:t>Health and Safety Committee meetings</w:t>
      </w:r>
    </w:p>
    <w:p w14:paraId="58AF959A" w14:textId="1D121A86" w:rsidR="00C10095" w:rsidRDefault="00C10095" w:rsidP="003D1CE9">
      <w:pPr>
        <w:pStyle w:val="NoSpacing"/>
        <w:numPr>
          <w:ilvl w:val="0"/>
          <w:numId w:val="2"/>
        </w:numPr>
        <w:jc w:val="both"/>
        <w:rPr>
          <w:rFonts w:ascii="Arial" w:hAnsi="Arial" w:cs="Arial"/>
          <w:sz w:val="24"/>
          <w:szCs w:val="24"/>
        </w:rPr>
      </w:pPr>
      <w:r>
        <w:rPr>
          <w:rFonts w:ascii="Arial" w:hAnsi="Arial" w:cs="Arial"/>
          <w:sz w:val="24"/>
          <w:szCs w:val="24"/>
        </w:rPr>
        <w:t>Health &amp; Safety Operational Group meetings</w:t>
      </w:r>
    </w:p>
    <w:p w14:paraId="5A90458B" w14:textId="4406922F" w:rsidR="00E536EF" w:rsidRDefault="00E536EF" w:rsidP="003D1CE9">
      <w:pPr>
        <w:pStyle w:val="NoSpacing"/>
        <w:numPr>
          <w:ilvl w:val="0"/>
          <w:numId w:val="2"/>
        </w:numPr>
        <w:jc w:val="both"/>
        <w:rPr>
          <w:rFonts w:ascii="Arial" w:hAnsi="Arial" w:cs="Arial"/>
          <w:sz w:val="24"/>
          <w:szCs w:val="24"/>
        </w:rPr>
      </w:pPr>
      <w:r>
        <w:rPr>
          <w:rFonts w:ascii="Arial" w:hAnsi="Arial" w:cs="Arial"/>
          <w:sz w:val="24"/>
          <w:szCs w:val="24"/>
        </w:rPr>
        <w:t>Fire Safety Group meetings</w:t>
      </w:r>
    </w:p>
    <w:p w14:paraId="3CE1345F" w14:textId="77E48AC8" w:rsidR="00A71772" w:rsidRDefault="00A71772" w:rsidP="003D1CE9">
      <w:pPr>
        <w:pStyle w:val="NoSpacing"/>
        <w:numPr>
          <w:ilvl w:val="0"/>
          <w:numId w:val="2"/>
        </w:numPr>
        <w:jc w:val="both"/>
        <w:rPr>
          <w:rFonts w:ascii="Arial" w:hAnsi="Arial" w:cs="Arial"/>
          <w:sz w:val="24"/>
          <w:szCs w:val="24"/>
        </w:rPr>
      </w:pPr>
      <w:r>
        <w:rPr>
          <w:rFonts w:ascii="Arial" w:hAnsi="Arial" w:cs="Arial"/>
          <w:sz w:val="24"/>
          <w:szCs w:val="24"/>
        </w:rPr>
        <w:t>Supporting/input – implementation of the One for Wales (OfW) DATIX system – commencement date 1</w:t>
      </w:r>
      <w:r w:rsidRPr="00A71772">
        <w:rPr>
          <w:rFonts w:ascii="Arial" w:hAnsi="Arial" w:cs="Arial"/>
          <w:sz w:val="24"/>
          <w:szCs w:val="24"/>
          <w:vertAlign w:val="superscript"/>
        </w:rPr>
        <w:t>st</w:t>
      </w:r>
      <w:r>
        <w:rPr>
          <w:rFonts w:ascii="Arial" w:hAnsi="Arial" w:cs="Arial"/>
          <w:sz w:val="24"/>
          <w:szCs w:val="24"/>
        </w:rPr>
        <w:t xml:space="preserve"> April 2022</w:t>
      </w:r>
      <w:r w:rsidR="00E536EF">
        <w:rPr>
          <w:rFonts w:ascii="Arial" w:hAnsi="Arial" w:cs="Arial"/>
          <w:sz w:val="24"/>
          <w:szCs w:val="24"/>
        </w:rPr>
        <w:t xml:space="preserve"> with on-going development and feedback</w:t>
      </w:r>
    </w:p>
    <w:p w14:paraId="3B195547" w14:textId="418F8F28" w:rsidR="00A71772" w:rsidRDefault="00A71772" w:rsidP="003D1CE9">
      <w:pPr>
        <w:pStyle w:val="NoSpacing"/>
        <w:numPr>
          <w:ilvl w:val="0"/>
          <w:numId w:val="2"/>
        </w:numPr>
        <w:jc w:val="both"/>
        <w:rPr>
          <w:rFonts w:ascii="Arial" w:hAnsi="Arial" w:cs="Arial"/>
          <w:sz w:val="24"/>
          <w:szCs w:val="24"/>
        </w:rPr>
      </w:pPr>
      <w:r>
        <w:rPr>
          <w:rFonts w:ascii="Arial" w:hAnsi="Arial" w:cs="Arial"/>
          <w:sz w:val="24"/>
          <w:szCs w:val="24"/>
        </w:rPr>
        <w:t xml:space="preserve">Collaborative working with Occupational Health Services (Development of a single COSHH database) &amp; </w:t>
      </w:r>
      <w:r w:rsidR="00E536EF">
        <w:rPr>
          <w:rFonts w:ascii="Arial" w:hAnsi="Arial" w:cs="Arial"/>
          <w:sz w:val="24"/>
          <w:szCs w:val="24"/>
        </w:rPr>
        <w:t>site</w:t>
      </w:r>
      <w:r>
        <w:rPr>
          <w:rFonts w:ascii="Arial" w:hAnsi="Arial" w:cs="Arial"/>
          <w:sz w:val="24"/>
          <w:szCs w:val="24"/>
        </w:rPr>
        <w:t xml:space="preserve"> inspections/audits </w:t>
      </w:r>
    </w:p>
    <w:p w14:paraId="3B73D82F" w14:textId="7D594E6D" w:rsidR="00E536EF" w:rsidRDefault="007945F6" w:rsidP="003D1CE9">
      <w:pPr>
        <w:pStyle w:val="NoSpacing"/>
        <w:numPr>
          <w:ilvl w:val="0"/>
          <w:numId w:val="2"/>
        </w:numPr>
        <w:jc w:val="both"/>
        <w:rPr>
          <w:rFonts w:ascii="Arial" w:hAnsi="Arial" w:cs="Arial"/>
          <w:sz w:val="24"/>
          <w:szCs w:val="24"/>
        </w:rPr>
      </w:pPr>
      <w:r>
        <w:rPr>
          <w:rFonts w:ascii="Arial" w:hAnsi="Arial" w:cs="Arial"/>
          <w:sz w:val="24"/>
          <w:szCs w:val="24"/>
        </w:rPr>
        <w:t>Development of internal health &amp; Safety training for managers/supervisors</w:t>
      </w:r>
    </w:p>
    <w:p w14:paraId="6622B457" w14:textId="3433853A" w:rsidR="007945F6" w:rsidRDefault="007945F6" w:rsidP="003D1CE9">
      <w:pPr>
        <w:pStyle w:val="NoSpacing"/>
        <w:numPr>
          <w:ilvl w:val="0"/>
          <w:numId w:val="2"/>
        </w:numPr>
        <w:jc w:val="both"/>
        <w:rPr>
          <w:rFonts w:ascii="Arial" w:hAnsi="Arial" w:cs="Arial"/>
          <w:sz w:val="24"/>
          <w:szCs w:val="24"/>
        </w:rPr>
      </w:pPr>
      <w:r>
        <w:rPr>
          <w:rFonts w:ascii="Arial" w:hAnsi="Arial" w:cs="Arial"/>
          <w:sz w:val="24"/>
          <w:szCs w:val="24"/>
        </w:rPr>
        <w:t xml:space="preserve">RIDDOR training </w:t>
      </w:r>
    </w:p>
    <w:p w14:paraId="378ADD55" w14:textId="2E0C96D6" w:rsidR="00CD51D1" w:rsidRPr="00CD51D1" w:rsidRDefault="00CD51D1" w:rsidP="00CD51D1">
      <w:pPr>
        <w:pStyle w:val="NoSpacing"/>
        <w:numPr>
          <w:ilvl w:val="0"/>
          <w:numId w:val="2"/>
        </w:numPr>
        <w:jc w:val="both"/>
        <w:rPr>
          <w:rFonts w:ascii="Arial" w:hAnsi="Arial" w:cs="Arial"/>
          <w:sz w:val="24"/>
          <w:szCs w:val="24"/>
        </w:rPr>
      </w:pPr>
      <w:r>
        <w:rPr>
          <w:rFonts w:ascii="Arial" w:hAnsi="Arial" w:cs="Arial"/>
          <w:sz w:val="24"/>
          <w:szCs w:val="24"/>
        </w:rPr>
        <w:t>Review and enhancement of fit test training packs for the continued rollout of fit testing.</w:t>
      </w:r>
      <w:r w:rsidRPr="00CD51D1">
        <w:rPr>
          <w:rFonts w:ascii="Arial" w:hAnsi="Arial" w:cs="Arial"/>
          <w:sz w:val="24"/>
          <w:szCs w:val="24"/>
        </w:rPr>
        <w:t xml:space="preserve"> </w:t>
      </w:r>
    </w:p>
    <w:p w14:paraId="273CFDD4" w14:textId="77777777" w:rsidR="00DD1B35" w:rsidRDefault="00DD1B35" w:rsidP="00DD1B35">
      <w:pPr>
        <w:pStyle w:val="NoSpacing"/>
        <w:jc w:val="both"/>
        <w:rPr>
          <w:rFonts w:ascii="Arial" w:hAnsi="Arial" w:cs="Arial"/>
          <w:sz w:val="24"/>
          <w:szCs w:val="24"/>
        </w:rPr>
      </w:pPr>
    </w:p>
    <w:p w14:paraId="67A3E225" w14:textId="423198EF" w:rsidR="00FA6B9F" w:rsidRDefault="00DD1B35" w:rsidP="00DD1B35">
      <w:pPr>
        <w:pStyle w:val="NoSpacing"/>
        <w:jc w:val="both"/>
        <w:rPr>
          <w:rFonts w:ascii="Arial" w:hAnsi="Arial" w:cs="Arial"/>
          <w:sz w:val="24"/>
          <w:szCs w:val="24"/>
        </w:rPr>
      </w:pPr>
      <w:r>
        <w:rPr>
          <w:rFonts w:ascii="Arial" w:hAnsi="Arial" w:cs="Arial"/>
          <w:sz w:val="24"/>
          <w:szCs w:val="24"/>
        </w:rPr>
        <w:t>This year has seen the continuation COVID-19</w:t>
      </w:r>
      <w:r w:rsidR="007055E8">
        <w:rPr>
          <w:rFonts w:ascii="Arial" w:hAnsi="Arial" w:cs="Arial"/>
          <w:sz w:val="24"/>
          <w:szCs w:val="24"/>
        </w:rPr>
        <w:t xml:space="preserve"> that is now incorporated into respiratory infections</w:t>
      </w:r>
      <w:r>
        <w:rPr>
          <w:rFonts w:ascii="Arial" w:hAnsi="Arial" w:cs="Arial"/>
          <w:sz w:val="24"/>
          <w:szCs w:val="24"/>
        </w:rPr>
        <w:t>,</w:t>
      </w:r>
      <w:r w:rsidR="007055E8">
        <w:rPr>
          <w:rFonts w:ascii="Arial" w:hAnsi="Arial" w:cs="Arial"/>
          <w:sz w:val="24"/>
          <w:szCs w:val="24"/>
        </w:rPr>
        <w:t xml:space="preserve"> all of</w:t>
      </w:r>
      <w:r>
        <w:rPr>
          <w:rFonts w:ascii="Arial" w:hAnsi="Arial" w:cs="Arial"/>
          <w:sz w:val="24"/>
          <w:szCs w:val="24"/>
        </w:rPr>
        <w:t xml:space="preserve"> whi</w:t>
      </w:r>
      <w:r w:rsidR="007055E8">
        <w:rPr>
          <w:rFonts w:ascii="Arial" w:hAnsi="Arial" w:cs="Arial"/>
          <w:sz w:val="24"/>
          <w:szCs w:val="24"/>
        </w:rPr>
        <w:t>ch provide challenges</w:t>
      </w:r>
      <w:r w:rsidR="00FA6B9F">
        <w:rPr>
          <w:rFonts w:ascii="Arial" w:hAnsi="Arial" w:cs="Arial"/>
          <w:sz w:val="24"/>
          <w:szCs w:val="24"/>
        </w:rPr>
        <w:t xml:space="preserve"> for the Health Board, </w:t>
      </w:r>
      <w:r w:rsidR="00FA6B9F">
        <w:rPr>
          <w:rFonts w:ascii="Arial" w:hAnsi="Arial" w:cs="Arial"/>
          <w:sz w:val="24"/>
          <w:szCs w:val="24"/>
        </w:rPr>
        <w:lastRenderedPageBreak/>
        <w:t xml:space="preserve">consequently the health &amp; safety implications </w:t>
      </w:r>
      <w:r w:rsidR="007055E8">
        <w:rPr>
          <w:rFonts w:ascii="Arial" w:hAnsi="Arial" w:cs="Arial"/>
          <w:sz w:val="24"/>
          <w:szCs w:val="24"/>
        </w:rPr>
        <w:t>remain</w:t>
      </w:r>
      <w:r w:rsidR="00FA6B9F">
        <w:rPr>
          <w:rFonts w:ascii="Arial" w:hAnsi="Arial" w:cs="Arial"/>
          <w:sz w:val="24"/>
          <w:szCs w:val="24"/>
        </w:rPr>
        <w:t xml:space="preserve">. The Health Board </w:t>
      </w:r>
      <w:r w:rsidR="007055E8">
        <w:rPr>
          <w:rFonts w:ascii="Arial" w:hAnsi="Arial" w:cs="Arial"/>
          <w:sz w:val="24"/>
          <w:szCs w:val="24"/>
        </w:rPr>
        <w:t xml:space="preserve">continue to introduce and update </w:t>
      </w:r>
      <w:r w:rsidR="00FA6B9F">
        <w:rPr>
          <w:rFonts w:ascii="Arial" w:hAnsi="Arial" w:cs="Arial"/>
          <w:sz w:val="24"/>
          <w:szCs w:val="24"/>
        </w:rPr>
        <w:t>control measures based on national and devolved government guidance</w:t>
      </w:r>
      <w:r w:rsidR="001C417A">
        <w:rPr>
          <w:rFonts w:ascii="Arial" w:hAnsi="Arial" w:cs="Arial"/>
          <w:sz w:val="24"/>
          <w:szCs w:val="24"/>
        </w:rPr>
        <w:t xml:space="preserve"> in response </w:t>
      </w:r>
      <w:r w:rsidR="007055E8">
        <w:rPr>
          <w:rFonts w:ascii="Arial" w:hAnsi="Arial" w:cs="Arial"/>
          <w:sz w:val="24"/>
          <w:szCs w:val="24"/>
        </w:rPr>
        <w:t>respiratory infections</w:t>
      </w:r>
      <w:r w:rsidR="00FA6B9F">
        <w:rPr>
          <w:rFonts w:ascii="Arial" w:hAnsi="Arial" w:cs="Arial"/>
          <w:sz w:val="24"/>
          <w:szCs w:val="24"/>
        </w:rPr>
        <w:t>.</w:t>
      </w:r>
    </w:p>
    <w:p w14:paraId="0D1B509D" w14:textId="67E07919" w:rsidR="00FA6B9F" w:rsidRDefault="00FA6B9F" w:rsidP="00DD1B35">
      <w:pPr>
        <w:pStyle w:val="NoSpacing"/>
        <w:jc w:val="both"/>
        <w:rPr>
          <w:rFonts w:ascii="Arial" w:hAnsi="Arial" w:cs="Arial"/>
          <w:sz w:val="24"/>
          <w:szCs w:val="24"/>
        </w:rPr>
      </w:pPr>
    </w:p>
    <w:p w14:paraId="3B52AEA3" w14:textId="5C891002" w:rsidR="002C1A90" w:rsidRPr="00D817CB" w:rsidRDefault="002C1A90">
      <w:pPr>
        <w:pStyle w:val="NoSpacing"/>
        <w:jc w:val="both"/>
        <w:rPr>
          <w:rFonts w:ascii="Arial" w:hAnsi="Arial" w:cs="Arial"/>
          <w:sz w:val="24"/>
          <w:szCs w:val="24"/>
        </w:rPr>
      </w:pPr>
    </w:p>
    <w:p w14:paraId="1D0226BB" w14:textId="011A8827" w:rsidR="005A6AAD" w:rsidRDefault="00ED26AC" w:rsidP="003D1CE9">
      <w:pPr>
        <w:pStyle w:val="NoSpacing"/>
        <w:numPr>
          <w:ilvl w:val="0"/>
          <w:numId w:val="1"/>
        </w:numPr>
        <w:jc w:val="both"/>
        <w:rPr>
          <w:rFonts w:ascii="Arial" w:hAnsi="Arial" w:cs="Arial"/>
          <w:b/>
          <w:sz w:val="24"/>
          <w:szCs w:val="24"/>
        </w:rPr>
      </w:pPr>
      <w:r>
        <w:rPr>
          <w:rFonts w:ascii="Arial" w:hAnsi="Arial" w:cs="Arial"/>
          <w:b/>
          <w:sz w:val="24"/>
          <w:szCs w:val="24"/>
        </w:rPr>
        <w:t>Background</w:t>
      </w:r>
    </w:p>
    <w:p w14:paraId="2A23B82A" w14:textId="50505D91" w:rsidR="005E2172" w:rsidRDefault="005E2172" w:rsidP="005E2172">
      <w:pPr>
        <w:pStyle w:val="NoSpacing"/>
        <w:rPr>
          <w:rFonts w:ascii="Arial" w:hAnsi="Arial" w:cs="Arial"/>
        </w:rPr>
      </w:pPr>
    </w:p>
    <w:p w14:paraId="12D10895" w14:textId="5B3E2432" w:rsidR="007945F6" w:rsidRDefault="007945F6" w:rsidP="002F36EF">
      <w:pPr>
        <w:pStyle w:val="NoSpacing"/>
        <w:rPr>
          <w:rFonts w:ascii="Arial" w:hAnsi="Arial" w:cs="Arial"/>
          <w:sz w:val="24"/>
          <w:szCs w:val="24"/>
        </w:rPr>
      </w:pPr>
      <w:r>
        <w:rPr>
          <w:rFonts w:ascii="Arial" w:hAnsi="Arial" w:cs="Arial"/>
          <w:sz w:val="24"/>
          <w:szCs w:val="24"/>
        </w:rPr>
        <w:t>During 2022/23 there has been significant changes within the Health Board, with</w:t>
      </w:r>
      <w:r w:rsidR="00193311">
        <w:rPr>
          <w:rFonts w:ascii="Arial" w:hAnsi="Arial" w:cs="Arial"/>
          <w:sz w:val="24"/>
          <w:szCs w:val="24"/>
        </w:rPr>
        <w:t xml:space="preserve"> ‘Changing for the Future’ and the </w:t>
      </w:r>
      <w:r>
        <w:rPr>
          <w:rFonts w:ascii="Arial" w:hAnsi="Arial" w:cs="Arial"/>
          <w:sz w:val="24"/>
          <w:szCs w:val="24"/>
        </w:rPr>
        <w:t>development and introductio</w:t>
      </w:r>
      <w:r w:rsidR="00941A0D">
        <w:rPr>
          <w:rFonts w:ascii="Arial" w:hAnsi="Arial" w:cs="Arial"/>
          <w:sz w:val="24"/>
          <w:szCs w:val="24"/>
        </w:rPr>
        <w:t>n of the centres of excellence:</w:t>
      </w:r>
    </w:p>
    <w:p w14:paraId="3B082611" w14:textId="70216F88" w:rsidR="00941A0D" w:rsidRDefault="00941A0D" w:rsidP="00941A0D">
      <w:pPr>
        <w:pStyle w:val="NoSpacing"/>
        <w:numPr>
          <w:ilvl w:val="0"/>
          <w:numId w:val="21"/>
        </w:numPr>
        <w:rPr>
          <w:rFonts w:ascii="Arial" w:hAnsi="Arial" w:cs="Arial"/>
          <w:sz w:val="24"/>
          <w:szCs w:val="24"/>
        </w:rPr>
      </w:pPr>
      <w:r>
        <w:rPr>
          <w:rFonts w:ascii="Arial" w:hAnsi="Arial" w:cs="Arial"/>
          <w:sz w:val="24"/>
          <w:szCs w:val="24"/>
        </w:rPr>
        <w:t>Morriston Hospital – Centre of excellence of urgent and emergency care, complex care, specialist care and regional surgery.</w:t>
      </w:r>
    </w:p>
    <w:p w14:paraId="4DC0AF4A" w14:textId="43FBFBD6" w:rsidR="00941A0D" w:rsidRDefault="00941A0D" w:rsidP="00941A0D">
      <w:pPr>
        <w:pStyle w:val="NoSpacing"/>
        <w:numPr>
          <w:ilvl w:val="0"/>
          <w:numId w:val="21"/>
        </w:numPr>
        <w:rPr>
          <w:rFonts w:ascii="Arial" w:hAnsi="Arial" w:cs="Arial"/>
          <w:sz w:val="24"/>
          <w:szCs w:val="24"/>
        </w:rPr>
      </w:pPr>
      <w:r>
        <w:rPr>
          <w:rFonts w:ascii="Arial" w:hAnsi="Arial" w:cs="Arial"/>
          <w:sz w:val="24"/>
          <w:szCs w:val="24"/>
        </w:rPr>
        <w:t xml:space="preserve">Singleton Hospital – Centre </w:t>
      </w:r>
      <w:r w:rsidR="00193311">
        <w:rPr>
          <w:rFonts w:ascii="Arial" w:hAnsi="Arial" w:cs="Arial"/>
          <w:sz w:val="24"/>
          <w:szCs w:val="24"/>
        </w:rPr>
        <w:t>of excellence for</w:t>
      </w:r>
      <w:r>
        <w:rPr>
          <w:rFonts w:ascii="Arial" w:hAnsi="Arial" w:cs="Arial"/>
          <w:sz w:val="24"/>
          <w:szCs w:val="24"/>
        </w:rPr>
        <w:t xml:space="preserve"> planned </w:t>
      </w:r>
      <w:r w:rsidR="00193311">
        <w:rPr>
          <w:rFonts w:ascii="Arial" w:hAnsi="Arial" w:cs="Arial"/>
          <w:sz w:val="24"/>
          <w:szCs w:val="24"/>
        </w:rPr>
        <w:t>healthcare, women’s health, cancer care and diagnostic tests.</w:t>
      </w:r>
    </w:p>
    <w:p w14:paraId="72C0BD8E" w14:textId="6FC7ECD2" w:rsidR="00193311" w:rsidRPr="00193311" w:rsidRDefault="00193311" w:rsidP="00193311">
      <w:pPr>
        <w:pStyle w:val="NoSpacing"/>
        <w:numPr>
          <w:ilvl w:val="0"/>
          <w:numId w:val="21"/>
        </w:numPr>
        <w:rPr>
          <w:rFonts w:ascii="Arial" w:hAnsi="Arial" w:cs="Arial"/>
          <w:sz w:val="24"/>
          <w:szCs w:val="24"/>
        </w:rPr>
      </w:pPr>
      <w:r>
        <w:rPr>
          <w:rFonts w:ascii="Arial" w:hAnsi="Arial" w:cs="Arial"/>
          <w:sz w:val="24"/>
          <w:szCs w:val="24"/>
        </w:rPr>
        <w:t>Neath Port Talbot Hospital – Centre of excellence for orthopaedic and spinal care, rehabilitation and rheumatol</w:t>
      </w:r>
      <w:r w:rsidR="0098211E">
        <w:rPr>
          <w:rFonts w:ascii="Arial" w:hAnsi="Arial" w:cs="Arial"/>
          <w:sz w:val="24"/>
          <w:szCs w:val="24"/>
        </w:rPr>
        <w:t>ogy, outpatients, day surgery an</w:t>
      </w:r>
      <w:r>
        <w:rPr>
          <w:rFonts w:ascii="Arial" w:hAnsi="Arial" w:cs="Arial"/>
          <w:sz w:val="24"/>
          <w:szCs w:val="24"/>
        </w:rPr>
        <w:t>d minor injuries.</w:t>
      </w:r>
    </w:p>
    <w:p w14:paraId="34DFD57F" w14:textId="7CC332A3" w:rsidR="007945F6" w:rsidRDefault="007945F6" w:rsidP="002F36EF">
      <w:pPr>
        <w:pStyle w:val="NoSpacing"/>
        <w:rPr>
          <w:rFonts w:ascii="Arial" w:hAnsi="Arial" w:cs="Arial"/>
          <w:sz w:val="24"/>
          <w:szCs w:val="24"/>
        </w:rPr>
      </w:pPr>
    </w:p>
    <w:p w14:paraId="677AA3C7" w14:textId="184566A0" w:rsidR="00707840" w:rsidRDefault="00707840" w:rsidP="002F36EF">
      <w:pPr>
        <w:pStyle w:val="NoSpacing"/>
        <w:rPr>
          <w:rFonts w:ascii="Arial" w:hAnsi="Arial" w:cs="Arial"/>
          <w:sz w:val="24"/>
          <w:szCs w:val="24"/>
        </w:rPr>
      </w:pPr>
      <w:r>
        <w:rPr>
          <w:rFonts w:ascii="Arial" w:hAnsi="Arial" w:cs="Arial"/>
          <w:sz w:val="24"/>
          <w:szCs w:val="24"/>
        </w:rPr>
        <w:t xml:space="preserve">There is good governance structures in place for the effective management of health, safety and fire, with regular scrutiny through the Fire Safety group, Health and Safety Operational group and the Health and Safety committee. SBUHB continues its journey to improve and maintain compliance. Continually reviewing and developing policies/procedures and training.  </w:t>
      </w:r>
    </w:p>
    <w:p w14:paraId="7C39795F" w14:textId="18D157C0" w:rsidR="003F405E" w:rsidRDefault="003F405E" w:rsidP="00707840">
      <w:pPr>
        <w:pStyle w:val="NoSpacing"/>
        <w:rPr>
          <w:rFonts w:ascii="Arial" w:hAnsi="Arial" w:cs="Arial"/>
          <w:sz w:val="24"/>
          <w:szCs w:val="24"/>
        </w:rPr>
      </w:pPr>
    </w:p>
    <w:p w14:paraId="6F6DF596" w14:textId="471D054E" w:rsidR="00C37600" w:rsidRDefault="00C37600" w:rsidP="00C5793E">
      <w:pPr>
        <w:pStyle w:val="NoSpacing"/>
        <w:jc w:val="both"/>
        <w:rPr>
          <w:rFonts w:ascii="Arial" w:hAnsi="Arial" w:cs="Arial"/>
          <w:sz w:val="24"/>
          <w:szCs w:val="24"/>
        </w:rPr>
      </w:pPr>
    </w:p>
    <w:p w14:paraId="67D8E91E" w14:textId="227BD679" w:rsidR="00842D94" w:rsidRDefault="00842D94" w:rsidP="003D1CE9">
      <w:pPr>
        <w:pStyle w:val="NoSpacing"/>
        <w:numPr>
          <w:ilvl w:val="0"/>
          <w:numId w:val="1"/>
        </w:numPr>
        <w:jc w:val="both"/>
        <w:rPr>
          <w:rFonts w:ascii="Arial" w:hAnsi="Arial" w:cs="Arial"/>
          <w:b/>
          <w:sz w:val="24"/>
          <w:szCs w:val="24"/>
        </w:rPr>
      </w:pPr>
      <w:r>
        <w:rPr>
          <w:rFonts w:ascii="Arial" w:hAnsi="Arial" w:cs="Arial"/>
          <w:b/>
          <w:sz w:val="24"/>
          <w:szCs w:val="24"/>
        </w:rPr>
        <w:t>COVID – Respiratory Infections</w:t>
      </w:r>
    </w:p>
    <w:p w14:paraId="03DF9B3B" w14:textId="477B00F1" w:rsidR="00842D94" w:rsidRDefault="00842D94" w:rsidP="00842D94">
      <w:pPr>
        <w:pStyle w:val="NoSpacing"/>
        <w:jc w:val="both"/>
        <w:rPr>
          <w:rFonts w:ascii="Arial" w:hAnsi="Arial" w:cs="Arial"/>
          <w:b/>
          <w:sz w:val="24"/>
          <w:szCs w:val="24"/>
        </w:rPr>
      </w:pPr>
    </w:p>
    <w:p w14:paraId="1E33AA20" w14:textId="77777777" w:rsidR="00F358F0" w:rsidRDefault="00F358F0" w:rsidP="00842D94">
      <w:pPr>
        <w:pStyle w:val="NoSpacing"/>
        <w:jc w:val="both"/>
        <w:rPr>
          <w:rFonts w:ascii="Arial" w:hAnsi="Arial" w:cs="Arial"/>
          <w:sz w:val="24"/>
          <w:szCs w:val="24"/>
        </w:rPr>
      </w:pPr>
      <w:r>
        <w:rPr>
          <w:rFonts w:ascii="Arial" w:hAnsi="Arial" w:cs="Arial"/>
          <w:sz w:val="24"/>
          <w:szCs w:val="24"/>
        </w:rPr>
        <w:t xml:space="preserve">With the successful vaccination programme and peoples immune systems being more resilient against COVID-19. There has been a focus on respiratory infections overall, this includes COVID-19, with appropriate assessments undertaken and suitable controls put in place. </w:t>
      </w:r>
    </w:p>
    <w:p w14:paraId="3161030D" w14:textId="77777777" w:rsidR="00F358F0" w:rsidRDefault="00F358F0" w:rsidP="00842D94">
      <w:pPr>
        <w:pStyle w:val="NoSpacing"/>
        <w:jc w:val="both"/>
        <w:rPr>
          <w:rFonts w:ascii="Arial" w:hAnsi="Arial" w:cs="Arial"/>
          <w:sz w:val="24"/>
          <w:szCs w:val="24"/>
        </w:rPr>
      </w:pPr>
    </w:p>
    <w:p w14:paraId="1CABEBBB" w14:textId="299BEA57" w:rsidR="001F3D80" w:rsidRDefault="00F358F0" w:rsidP="00842D94">
      <w:pPr>
        <w:pStyle w:val="NoSpacing"/>
        <w:jc w:val="both"/>
        <w:rPr>
          <w:rFonts w:ascii="Arial" w:hAnsi="Arial" w:cs="Arial"/>
          <w:sz w:val="24"/>
          <w:szCs w:val="24"/>
        </w:rPr>
      </w:pPr>
      <w:r>
        <w:rPr>
          <w:rFonts w:ascii="Arial" w:hAnsi="Arial" w:cs="Arial"/>
          <w:sz w:val="24"/>
          <w:szCs w:val="24"/>
        </w:rPr>
        <w:t xml:space="preserve">Throughout 2022/23 the health and safety team through its respiratory protection </w:t>
      </w:r>
      <w:r w:rsidR="001F3D80">
        <w:rPr>
          <w:rFonts w:ascii="Arial" w:hAnsi="Arial" w:cs="Arial"/>
          <w:sz w:val="24"/>
          <w:szCs w:val="24"/>
        </w:rPr>
        <w:t>coordinator have provided support throughout the health board facilities to ensure our staff receive information, instruction, training and supervision in the correct use of respiratory protection equipment (RPE) to protect the staff member</w:t>
      </w:r>
      <w:r w:rsidR="007577C3">
        <w:rPr>
          <w:rFonts w:ascii="Arial" w:hAnsi="Arial" w:cs="Arial"/>
          <w:sz w:val="24"/>
          <w:szCs w:val="24"/>
        </w:rPr>
        <w:t xml:space="preserve"> where this is identified by risk assessment and/or safe operating procedures</w:t>
      </w:r>
      <w:r w:rsidR="001F3D80">
        <w:rPr>
          <w:rFonts w:ascii="Arial" w:hAnsi="Arial" w:cs="Arial"/>
          <w:sz w:val="24"/>
          <w:szCs w:val="24"/>
        </w:rPr>
        <w:t>. The health board have developed a network of fit test trainers to assist in the fit testing</w:t>
      </w:r>
      <w:r w:rsidR="007577C3">
        <w:rPr>
          <w:rFonts w:ascii="Arial" w:hAnsi="Arial" w:cs="Arial"/>
          <w:sz w:val="24"/>
          <w:szCs w:val="24"/>
        </w:rPr>
        <w:t xml:space="preserve"> of our staff and are essential to maintain compliance in this area. </w:t>
      </w:r>
      <w:r w:rsidR="001F3D80">
        <w:rPr>
          <w:rFonts w:ascii="Arial" w:hAnsi="Arial" w:cs="Arial"/>
          <w:sz w:val="24"/>
          <w:szCs w:val="24"/>
        </w:rPr>
        <w:t xml:space="preserve"> </w:t>
      </w:r>
    </w:p>
    <w:p w14:paraId="5D79C466" w14:textId="6037F7DB" w:rsidR="007577C3" w:rsidRDefault="007577C3" w:rsidP="00842D94">
      <w:pPr>
        <w:pStyle w:val="NoSpacing"/>
        <w:jc w:val="both"/>
        <w:rPr>
          <w:rFonts w:ascii="Arial" w:hAnsi="Arial" w:cs="Arial"/>
          <w:sz w:val="24"/>
          <w:szCs w:val="24"/>
        </w:rPr>
      </w:pPr>
    </w:p>
    <w:p w14:paraId="62F46F12" w14:textId="77777777" w:rsidR="000A6441" w:rsidRDefault="007577C3" w:rsidP="00842D94">
      <w:pPr>
        <w:pStyle w:val="NoSpacing"/>
        <w:jc w:val="both"/>
        <w:rPr>
          <w:rFonts w:ascii="Arial" w:hAnsi="Arial" w:cs="Arial"/>
          <w:sz w:val="24"/>
          <w:szCs w:val="24"/>
        </w:rPr>
      </w:pPr>
      <w:r>
        <w:rPr>
          <w:rFonts w:ascii="Arial" w:hAnsi="Arial" w:cs="Arial"/>
          <w:sz w:val="24"/>
          <w:szCs w:val="24"/>
        </w:rPr>
        <w:t>The health board purchased Quantitative testing equipment, this type of test gives an objective assessment of facial fit and provide a direct numerical result called a Fit Factor and can be used for all types of tight-fitting masks including FFP’3 (disposable), half and full face masks. Staff have been upskilled to fit test using this equipment</w:t>
      </w:r>
      <w:r w:rsidR="000A6441">
        <w:rPr>
          <w:rFonts w:ascii="Arial" w:hAnsi="Arial" w:cs="Arial"/>
          <w:sz w:val="24"/>
          <w:szCs w:val="24"/>
        </w:rPr>
        <w:t>, with a rolling programme in place.</w:t>
      </w:r>
      <w:r>
        <w:rPr>
          <w:rFonts w:ascii="Arial" w:hAnsi="Arial" w:cs="Arial"/>
          <w:sz w:val="24"/>
          <w:szCs w:val="24"/>
        </w:rPr>
        <w:t xml:space="preserve">   </w:t>
      </w:r>
    </w:p>
    <w:p w14:paraId="43C50991" w14:textId="77777777" w:rsidR="000A6441" w:rsidRDefault="000A6441" w:rsidP="00842D94">
      <w:pPr>
        <w:pStyle w:val="NoSpacing"/>
        <w:jc w:val="both"/>
        <w:rPr>
          <w:rFonts w:ascii="Arial" w:hAnsi="Arial" w:cs="Arial"/>
          <w:sz w:val="24"/>
          <w:szCs w:val="24"/>
        </w:rPr>
      </w:pPr>
    </w:p>
    <w:p w14:paraId="5E2C7156" w14:textId="6BE59837" w:rsidR="007577C3" w:rsidRDefault="000A6441" w:rsidP="00842D94">
      <w:pPr>
        <w:pStyle w:val="NoSpacing"/>
        <w:jc w:val="both"/>
        <w:rPr>
          <w:rFonts w:ascii="Arial" w:hAnsi="Arial" w:cs="Arial"/>
          <w:sz w:val="24"/>
          <w:szCs w:val="24"/>
        </w:rPr>
      </w:pPr>
      <w:r>
        <w:rPr>
          <w:rFonts w:ascii="Arial" w:hAnsi="Arial" w:cs="Arial"/>
          <w:sz w:val="24"/>
          <w:szCs w:val="24"/>
        </w:rPr>
        <w:t>Worked with other health boards/trusts, agencies and stakeholders covering high consequence infectious diseases (HCID). Undertaken joint reviews of training programmes and teach</w:t>
      </w:r>
      <w:r w:rsidR="00E77B21">
        <w:rPr>
          <w:rFonts w:ascii="Arial" w:hAnsi="Arial" w:cs="Arial"/>
          <w:sz w:val="24"/>
          <w:szCs w:val="24"/>
        </w:rPr>
        <w:t>ing with accreditation bodies RPA – BSIF.</w:t>
      </w:r>
      <w:r>
        <w:rPr>
          <w:rFonts w:ascii="Arial" w:hAnsi="Arial" w:cs="Arial"/>
          <w:sz w:val="24"/>
          <w:szCs w:val="24"/>
        </w:rPr>
        <w:t xml:space="preserve">  </w:t>
      </w:r>
      <w:r w:rsidR="007577C3">
        <w:rPr>
          <w:rFonts w:ascii="Arial" w:hAnsi="Arial" w:cs="Arial"/>
          <w:sz w:val="24"/>
          <w:szCs w:val="24"/>
        </w:rPr>
        <w:t xml:space="preserve"> </w:t>
      </w:r>
    </w:p>
    <w:p w14:paraId="14455CA3" w14:textId="77777777" w:rsidR="001F3D80" w:rsidRDefault="001F3D80" w:rsidP="00842D94">
      <w:pPr>
        <w:pStyle w:val="NoSpacing"/>
        <w:jc w:val="both"/>
        <w:rPr>
          <w:rFonts w:ascii="Arial" w:hAnsi="Arial" w:cs="Arial"/>
          <w:sz w:val="24"/>
          <w:szCs w:val="24"/>
        </w:rPr>
      </w:pPr>
    </w:p>
    <w:p w14:paraId="2359E756" w14:textId="5DCA0680" w:rsidR="00842D94" w:rsidRDefault="001F3D80" w:rsidP="00E77B21">
      <w:pPr>
        <w:pStyle w:val="NoSpacing"/>
        <w:jc w:val="both"/>
        <w:rPr>
          <w:rFonts w:ascii="Arial" w:hAnsi="Arial" w:cs="Arial"/>
          <w:b/>
          <w:sz w:val="24"/>
          <w:szCs w:val="24"/>
        </w:rPr>
      </w:pPr>
      <w:r>
        <w:rPr>
          <w:rFonts w:ascii="Arial" w:hAnsi="Arial" w:cs="Arial"/>
          <w:sz w:val="24"/>
          <w:szCs w:val="24"/>
        </w:rPr>
        <w:lastRenderedPageBreak/>
        <w:t xml:space="preserve"> </w:t>
      </w:r>
    </w:p>
    <w:p w14:paraId="4602AD29" w14:textId="7886D651" w:rsidR="008524B7" w:rsidRDefault="00707840" w:rsidP="003D1CE9">
      <w:pPr>
        <w:pStyle w:val="NoSpacing"/>
        <w:numPr>
          <w:ilvl w:val="0"/>
          <w:numId w:val="1"/>
        </w:numPr>
        <w:jc w:val="both"/>
        <w:rPr>
          <w:rFonts w:ascii="Arial" w:hAnsi="Arial" w:cs="Arial"/>
          <w:b/>
          <w:sz w:val="24"/>
          <w:szCs w:val="24"/>
        </w:rPr>
      </w:pPr>
      <w:r>
        <w:rPr>
          <w:rFonts w:ascii="Arial" w:hAnsi="Arial" w:cs="Arial"/>
          <w:b/>
          <w:sz w:val="24"/>
          <w:szCs w:val="24"/>
        </w:rPr>
        <w:t>Key Achievements 2022-23</w:t>
      </w:r>
      <w:r w:rsidR="0085270E">
        <w:rPr>
          <w:rFonts w:ascii="Arial" w:hAnsi="Arial" w:cs="Arial"/>
          <w:b/>
          <w:sz w:val="24"/>
          <w:szCs w:val="24"/>
        </w:rPr>
        <w:t xml:space="preserve"> </w:t>
      </w:r>
    </w:p>
    <w:p w14:paraId="78752340" w14:textId="7E083D9B" w:rsidR="008524B7" w:rsidRDefault="008524B7" w:rsidP="00033CBA">
      <w:pPr>
        <w:spacing w:after="0" w:line="240" w:lineRule="auto"/>
        <w:jc w:val="both"/>
        <w:rPr>
          <w:rFonts w:ascii="Arial" w:hAnsi="Arial" w:cs="Arial"/>
          <w:sz w:val="24"/>
          <w:szCs w:val="24"/>
        </w:rPr>
      </w:pPr>
    </w:p>
    <w:p w14:paraId="4DFA350B" w14:textId="355CCF9E" w:rsidR="00F00BA2" w:rsidRDefault="00CE7F9B" w:rsidP="00033CBA">
      <w:pPr>
        <w:spacing w:after="0" w:line="240" w:lineRule="auto"/>
        <w:jc w:val="both"/>
        <w:rPr>
          <w:rFonts w:ascii="Arial" w:hAnsi="Arial" w:cs="Arial"/>
          <w:sz w:val="24"/>
          <w:szCs w:val="24"/>
        </w:rPr>
      </w:pPr>
      <w:r>
        <w:rPr>
          <w:rFonts w:ascii="Arial" w:hAnsi="Arial" w:cs="Arial"/>
          <w:sz w:val="24"/>
          <w:szCs w:val="24"/>
        </w:rPr>
        <w:t xml:space="preserve">Given the challenges over the period it is important to outline </w:t>
      </w:r>
      <w:r w:rsidR="00C9231B">
        <w:rPr>
          <w:rFonts w:ascii="Arial" w:hAnsi="Arial" w:cs="Arial"/>
          <w:sz w:val="24"/>
          <w:szCs w:val="24"/>
        </w:rPr>
        <w:t xml:space="preserve">some of </w:t>
      </w:r>
      <w:r>
        <w:rPr>
          <w:rFonts w:ascii="Arial" w:hAnsi="Arial" w:cs="Arial"/>
          <w:sz w:val="24"/>
          <w:szCs w:val="24"/>
        </w:rPr>
        <w:t>our key achievements</w:t>
      </w:r>
      <w:r w:rsidR="00AC256A">
        <w:rPr>
          <w:rFonts w:ascii="Arial" w:hAnsi="Arial" w:cs="Arial"/>
          <w:sz w:val="24"/>
          <w:szCs w:val="24"/>
        </w:rPr>
        <w:t xml:space="preserve">, </w:t>
      </w:r>
      <w:r w:rsidR="00C9231B">
        <w:rPr>
          <w:rFonts w:ascii="Arial" w:hAnsi="Arial" w:cs="Arial"/>
          <w:sz w:val="24"/>
          <w:szCs w:val="24"/>
        </w:rPr>
        <w:t>these</w:t>
      </w:r>
      <w:r w:rsidR="00AC256A">
        <w:rPr>
          <w:rFonts w:ascii="Arial" w:hAnsi="Arial" w:cs="Arial"/>
          <w:sz w:val="24"/>
          <w:szCs w:val="24"/>
        </w:rPr>
        <w:t xml:space="preserve"> are listed in table1</w:t>
      </w:r>
      <w:r w:rsidR="00C63B80">
        <w:rPr>
          <w:rFonts w:ascii="Arial" w:hAnsi="Arial" w:cs="Arial"/>
          <w:sz w:val="24"/>
          <w:szCs w:val="24"/>
        </w:rPr>
        <w:t>.</w:t>
      </w:r>
      <w:r>
        <w:rPr>
          <w:rFonts w:ascii="Arial" w:hAnsi="Arial" w:cs="Arial"/>
          <w:sz w:val="24"/>
          <w:szCs w:val="24"/>
        </w:rPr>
        <w:t xml:space="preserve"> </w:t>
      </w:r>
      <w:r w:rsidR="00C63B80">
        <w:rPr>
          <w:rFonts w:ascii="Arial" w:hAnsi="Arial" w:cs="Arial"/>
          <w:sz w:val="24"/>
          <w:szCs w:val="24"/>
        </w:rPr>
        <w:t>The</w:t>
      </w:r>
      <w:r w:rsidR="0085270E">
        <w:rPr>
          <w:rFonts w:ascii="Arial" w:hAnsi="Arial" w:cs="Arial"/>
          <w:sz w:val="24"/>
          <w:szCs w:val="24"/>
        </w:rPr>
        <w:t xml:space="preserve"> Health Board</w:t>
      </w:r>
      <w:r w:rsidR="00C63B80">
        <w:rPr>
          <w:rFonts w:ascii="Arial" w:hAnsi="Arial" w:cs="Arial"/>
          <w:sz w:val="24"/>
          <w:szCs w:val="24"/>
        </w:rPr>
        <w:t xml:space="preserve"> response to</w:t>
      </w:r>
      <w:r w:rsidR="0085270E">
        <w:rPr>
          <w:rFonts w:ascii="Arial" w:hAnsi="Arial" w:cs="Arial"/>
          <w:sz w:val="24"/>
          <w:szCs w:val="24"/>
        </w:rPr>
        <w:t xml:space="preserve"> COVID-19</w:t>
      </w:r>
      <w:r w:rsidR="00193311">
        <w:rPr>
          <w:rFonts w:ascii="Arial" w:hAnsi="Arial" w:cs="Arial"/>
          <w:sz w:val="24"/>
          <w:szCs w:val="24"/>
        </w:rPr>
        <w:t xml:space="preserve"> and respiratory infections, </w:t>
      </w:r>
      <w:r w:rsidR="00C63B80">
        <w:rPr>
          <w:rFonts w:ascii="Arial" w:hAnsi="Arial" w:cs="Arial"/>
          <w:sz w:val="24"/>
          <w:szCs w:val="24"/>
        </w:rPr>
        <w:t>with all staff, management and trade unions working together to implement national guidance,</w:t>
      </w:r>
      <w:r w:rsidR="00193311">
        <w:rPr>
          <w:rFonts w:ascii="Arial" w:hAnsi="Arial" w:cs="Arial"/>
          <w:sz w:val="24"/>
          <w:szCs w:val="24"/>
        </w:rPr>
        <w:t xml:space="preserve"> putting in appropriate control measures to minimise and/or remove the risk.</w:t>
      </w:r>
      <w:r w:rsidR="00C63B80">
        <w:rPr>
          <w:rFonts w:ascii="Arial" w:hAnsi="Arial" w:cs="Arial"/>
          <w:sz w:val="24"/>
          <w:szCs w:val="24"/>
        </w:rPr>
        <w:t xml:space="preserve"> </w:t>
      </w:r>
      <w:r w:rsidR="00193311">
        <w:rPr>
          <w:rFonts w:ascii="Arial" w:hAnsi="Arial" w:cs="Arial"/>
          <w:sz w:val="24"/>
          <w:szCs w:val="24"/>
        </w:rPr>
        <w:t>Two additional staff appointed to the health and safety team, one health and safety advisor and one manual handling trainer/advisor, providing support to all service groups.</w:t>
      </w:r>
    </w:p>
    <w:p w14:paraId="4495A076" w14:textId="5E8CFC18" w:rsidR="00193311" w:rsidRDefault="00193311" w:rsidP="00033CBA">
      <w:pPr>
        <w:spacing w:after="0" w:line="240" w:lineRule="auto"/>
        <w:jc w:val="both"/>
        <w:rPr>
          <w:rFonts w:ascii="Arial" w:hAnsi="Arial" w:cs="Arial"/>
          <w:sz w:val="24"/>
          <w:szCs w:val="24"/>
        </w:rPr>
      </w:pPr>
    </w:p>
    <w:p w14:paraId="7AEFF160" w14:textId="1745D919" w:rsidR="0002110B" w:rsidRDefault="00193311" w:rsidP="00033CBA">
      <w:pPr>
        <w:spacing w:after="0" w:line="240" w:lineRule="auto"/>
        <w:jc w:val="both"/>
        <w:rPr>
          <w:rFonts w:ascii="Arial" w:hAnsi="Arial" w:cs="Arial"/>
          <w:sz w:val="24"/>
          <w:szCs w:val="24"/>
        </w:rPr>
      </w:pPr>
      <w:r>
        <w:rPr>
          <w:rFonts w:ascii="Arial" w:hAnsi="Arial" w:cs="Arial"/>
          <w:sz w:val="24"/>
          <w:szCs w:val="24"/>
        </w:rPr>
        <w:t>The fire safety advisors have maintained 100% compliance in completing fire risk assessments</w:t>
      </w:r>
      <w:r w:rsidR="0002110B">
        <w:rPr>
          <w:rFonts w:ascii="Arial" w:hAnsi="Arial" w:cs="Arial"/>
          <w:sz w:val="24"/>
          <w:szCs w:val="24"/>
        </w:rPr>
        <w:t xml:space="preserve"> (FRA)</w:t>
      </w:r>
      <w:r>
        <w:rPr>
          <w:rFonts w:ascii="Arial" w:hAnsi="Arial" w:cs="Arial"/>
          <w:sz w:val="24"/>
          <w:szCs w:val="24"/>
        </w:rPr>
        <w:t xml:space="preserve"> and have improved the information recorded</w:t>
      </w:r>
      <w:r w:rsidR="0002110B">
        <w:rPr>
          <w:rFonts w:ascii="Arial" w:hAnsi="Arial" w:cs="Arial"/>
          <w:sz w:val="24"/>
          <w:szCs w:val="24"/>
        </w:rPr>
        <w:t xml:space="preserve"> on the FRA, providing more in depth responses for greater understanding to those who receive the FRA’s to follow up actions identified.</w:t>
      </w:r>
      <w:r>
        <w:rPr>
          <w:rFonts w:ascii="Arial" w:hAnsi="Arial" w:cs="Arial"/>
          <w:sz w:val="24"/>
          <w:szCs w:val="24"/>
        </w:rPr>
        <w:t xml:space="preserve"> </w:t>
      </w:r>
    </w:p>
    <w:p w14:paraId="6DA65471" w14:textId="224D5CB0" w:rsidR="00DE62B8" w:rsidRDefault="00DE62B8" w:rsidP="00033CBA">
      <w:pPr>
        <w:spacing w:after="0" w:line="240" w:lineRule="auto"/>
        <w:jc w:val="both"/>
        <w:rPr>
          <w:rFonts w:ascii="Arial" w:hAnsi="Arial" w:cs="Arial"/>
          <w:sz w:val="24"/>
          <w:szCs w:val="24"/>
        </w:rPr>
      </w:pPr>
    </w:p>
    <w:p w14:paraId="0CE98350" w14:textId="2E73F79D" w:rsidR="00DE62B8" w:rsidRDefault="00DE62B8" w:rsidP="00033CBA">
      <w:pPr>
        <w:spacing w:after="0" w:line="240" w:lineRule="auto"/>
        <w:jc w:val="both"/>
        <w:rPr>
          <w:rFonts w:ascii="Arial" w:hAnsi="Arial" w:cs="Arial"/>
          <w:sz w:val="24"/>
          <w:szCs w:val="24"/>
        </w:rPr>
      </w:pPr>
      <w:r>
        <w:rPr>
          <w:rFonts w:ascii="Arial" w:hAnsi="Arial" w:cs="Arial"/>
          <w:sz w:val="24"/>
          <w:szCs w:val="24"/>
        </w:rPr>
        <w:t>Positive work with the service groups, reviewing health and safety governance agendas, putting in firm foundations for health, safety and fire. New groups have been set up as part of the overall reviews, sharing good practice and identifying learning.</w:t>
      </w:r>
    </w:p>
    <w:p w14:paraId="31EF0878" w14:textId="7C33F94A" w:rsidR="00DE62B8" w:rsidRDefault="00DE62B8" w:rsidP="00033CBA">
      <w:pPr>
        <w:spacing w:after="0" w:line="240" w:lineRule="auto"/>
        <w:jc w:val="both"/>
        <w:rPr>
          <w:rFonts w:ascii="Arial" w:hAnsi="Arial" w:cs="Arial"/>
          <w:sz w:val="24"/>
          <w:szCs w:val="24"/>
        </w:rPr>
      </w:pPr>
    </w:p>
    <w:p w14:paraId="70EF94ED" w14:textId="0E49CEB8" w:rsidR="00DE62B8" w:rsidRDefault="00DE62B8" w:rsidP="00033CBA">
      <w:pPr>
        <w:spacing w:after="0" w:line="240" w:lineRule="auto"/>
        <w:jc w:val="both"/>
        <w:rPr>
          <w:rFonts w:ascii="Arial" w:hAnsi="Arial" w:cs="Arial"/>
          <w:sz w:val="24"/>
          <w:szCs w:val="24"/>
        </w:rPr>
      </w:pPr>
      <w:r w:rsidRPr="00DE62B8">
        <w:rPr>
          <w:rFonts w:ascii="Arial" w:hAnsi="Arial" w:cs="Arial"/>
          <w:sz w:val="24"/>
          <w:szCs w:val="24"/>
        </w:rPr>
        <w:t xml:space="preserve">In April 2022, Health Boards and Trusts in Wales implemented the new incident module on the DATIX system. This system updated the current incident module and provides a consistent approach across Wales. </w:t>
      </w:r>
      <w:r>
        <w:rPr>
          <w:rFonts w:ascii="Arial" w:hAnsi="Arial" w:cs="Arial"/>
          <w:sz w:val="24"/>
          <w:szCs w:val="24"/>
        </w:rPr>
        <w:t>Swansea Bay</w:t>
      </w:r>
      <w:r w:rsidRPr="00DE62B8">
        <w:rPr>
          <w:rFonts w:ascii="Arial" w:hAnsi="Arial" w:cs="Arial"/>
          <w:sz w:val="24"/>
          <w:szCs w:val="24"/>
        </w:rPr>
        <w:t xml:space="preserve"> was heavily involved in reviewing the existing incident coding structure and developing new codes across the breath of the health, safety and fire agenda.</w:t>
      </w:r>
    </w:p>
    <w:p w14:paraId="7A517DDC" w14:textId="77777777" w:rsidR="0002110B" w:rsidRDefault="0002110B" w:rsidP="00033CBA">
      <w:pPr>
        <w:spacing w:after="0" w:line="240" w:lineRule="auto"/>
        <w:jc w:val="both"/>
        <w:rPr>
          <w:rFonts w:ascii="Arial" w:hAnsi="Arial" w:cs="Arial"/>
          <w:sz w:val="24"/>
          <w:szCs w:val="24"/>
        </w:rPr>
      </w:pPr>
    </w:p>
    <w:p w14:paraId="1F165A46" w14:textId="32F0663C" w:rsidR="00E65DD6" w:rsidRDefault="00E65DD6" w:rsidP="00033CBA">
      <w:pPr>
        <w:spacing w:after="0" w:line="240" w:lineRule="auto"/>
        <w:jc w:val="both"/>
        <w:rPr>
          <w:rFonts w:ascii="Arial" w:hAnsi="Arial" w:cs="Arial"/>
          <w:sz w:val="24"/>
          <w:szCs w:val="24"/>
        </w:rPr>
      </w:pPr>
    </w:p>
    <w:p w14:paraId="4B8ED261" w14:textId="56963D1B" w:rsidR="00DE62B8" w:rsidRDefault="00DE62B8" w:rsidP="00033CBA">
      <w:pPr>
        <w:spacing w:after="0" w:line="240" w:lineRule="auto"/>
        <w:jc w:val="both"/>
        <w:rPr>
          <w:rFonts w:ascii="Arial" w:hAnsi="Arial" w:cs="Arial"/>
          <w:sz w:val="24"/>
          <w:szCs w:val="24"/>
        </w:rPr>
      </w:pPr>
    </w:p>
    <w:p w14:paraId="5CB3207B" w14:textId="559ECFBA" w:rsidR="00DE62B8" w:rsidRDefault="00DE62B8" w:rsidP="00033CBA">
      <w:pPr>
        <w:spacing w:after="0" w:line="240" w:lineRule="auto"/>
        <w:jc w:val="both"/>
        <w:rPr>
          <w:rFonts w:ascii="Arial" w:hAnsi="Arial" w:cs="Arial"/>
          <w:sz w:val="24"/>
          <w:szCs w:val="24"/>
        </w:rPr>
      </w:pPr>
    </w:p>
    <w:p w14:paraId="4894068F" w14:textId="4AC44B04" w:rsidR="00DE62B8" w:rsidRDefault="00DE62B8" w:rsidP="00033CBA">
      <w:pPr>
        <w:spacing w:after="0" w:line="240" w:lineRule="auto"/>
        <w:jc w:val="both"/>
        <w:rPr>
          <w:rFonts w:ascii="Arial" w:hAnsi="Arial" w:cs="Arial"/>
          <w:sz w:val="24"/>
          <w:szCs w:val="24"/>
        </w:rPr>
      </w:pPr>
    </w:p>
    <w:p w14:paraId="677EB5BD" w14:textId="43204D42" w:rsidR="00DE62B8" w:rsidRDefault="00DE62B8" w:rsidP="00033CBA">
      <w:pPr>
        <w:spacing w:after="0" w:line="240" w:lineRule="auto"/>
        <w:jc w:val="both"/>
        <w:rPr>
          <w:rFonts w:ascii="Arial" w:hAnsi="Arial" w:cs="Arial"/>
          <w:sz w:val="24"/>
          <w:szCs w:val="24"/>
        </w:rPr>
      </w:pPr>
    </w:p>
    <w:p w14:paraId="4940BC96" w14:textId="77E05604" w:rsidR="00DE62B8" w:rsidRDefault="00DE62B8" w:rsidP="00033CBA">
      <w:pPr>
        <w:spacing w:after="0" w:line="240" w:lineRule="auto"/>
        <w:jc w:val="both"/>
        <w:rPr>
          <w:rFonts w:ascii="Arial" w:hAnsi="Arial" w:cs="Arial"/>
          <w:sz w:val="24"/>
          <w:szCs w:val="24"/>
        </w:rPr>
      </w:pPr>
    </w:p>
    <w:p w14:paraId="7450DF5F" w14:textId="26D2CD50" w:rsidR="00DE62B8" w:rsidRDefault="00DE62B8" w:rsidP="00033CBA">
      <w:pPr>
        <w:spacing w:after="0" w:line="240" w:lineRule="auto"/>
        <w:jc w:val="both"/>
        <w:rPr>
          <w:rFonts w:ascii="Arial" w:hAnsi="Arial" w:cs="Arial"/>
          <w:sz w:val="24"/>
          <w:szCs w:val="24"/>
        </w:rPr>
      </w:pPr>
    </w:p>
    <w:p w14:paraId="001B3DFF" w14:textId="2A312B38" w:rsidR="00DE62B8" w:rsidRDefault="00DE62B8" w:rsidP="00033CBA">
      <w:pPr>
        <w:spacing w:after="0" w:line="240" w:lineRule="auto"/>
        <w:jc w:val="both"/>
        <w:rPr>
          <w:rFonts w:ascii="Arial" w:hAnsi="Arial" w:cs="Arial"/>
          <w:sz w:val="24"/>
          <w:szCs w:val="24"/>
        </w:rPr>
      </w:pPr>
    </w:p>
    <w:p w14:paraId="3B53D431" w14:textId="25EA1392" w:rsidR="00DE62B8" w:rsidRDefault="00DE62B8" w:rsidP="00033CBA">
      <w:pPr>
        <w:spacing w:after="0" w:line="240" w:lineRule="auto"/>
        <w:jc w:val="both"/>
        <w:rPr>
          <w:rFonts w:ascii="Arial" w:hAnsi="Arial" w:cs="Arial"/>
          <w:sz w:val="24"/>
          <w:szCs w:val="24"/>
        </w:rPr>
      </w:pPr>
    </w:p>
    <w:p w14:paraId="1FFD8854" w14:textId="2C3C61F5" w:rsidR="00DE62B8" w:rsidRDefault="00DE62B8" w:rsidP="00033CBA">
      <w:pPr>
        <w:spacing w:after="0" w:line="240" w:lineRule="auto"/>
        <w:jc w:val="both"/>
        <w:rPr>
          <w:rFonts w:ascii="Arial" w:hAnsi="Arial" w:cs="Arial"/>
          <w:sz w:val="24"/>
          <w:szCs w:val="24"/>
        </w:rPr>
      </w:pPr>
    </w:p>
    <w:p w14:paraId="2386D005" w14:textId="369B7D1F" w:rsidR="00DE62B8" w:rsidRDefault="00DE62B8" w:rsidP="00033CBA">
      <w:pPr>
        <w:spacing w:after="0" w:line="240" w:lineRule="auto"/>
        <w:jc w:val="both"/>
        <w:rPr>
          <w:rFonts w:ascii="Arial" w:hAnsi="Arial" w:cs="Arial"/>
          <w:sz w:val="24"/>
          <w:szCs w:val="24"/>
        </w:rPr>
      </w:pPr>
    </w:p>
    <w:p w14:paraId="061BCC88" w14:textId="23E2E012" w:rsidR="00DE62B8" w:rsidRDefault="00DE62B8" w:rsidP="00033CBA">
      <w:pPr>
        <w:spacing w:after="0" w:line="240" w:lineRule="auto"/>
        <w:jc w:val="both"/>
        <w:rPr>
          <w:rFonts w:ascii="Arial" w:hAnsi="Arial" w:cs="Arial"/>
          <w:sz w:val="24"/>
          <w:szCs w:val="24"/>
        </w:rPr>
      </w:pPr>
    </w:p>
    <w:p w14:paraId="51BAEB41" w14:textId="3E35A32D" w:rsidR="00DE62B8" w:rsidRDefault="00DE62B8" w:rsidP="00033CBA">
      <w:pPr>
        <w:spacing w:after="0" w:line="240" w:lineRule="auto"/>
        <w:jc w:val="both"/>
        <w:rPr>
          <w:rFonts w:ascii="Arial" w:hAnsi="Arial" w:cs="Arial"/>
          <w:sz w:val="24"/>
          <w:szCs w:val="24"/>
        </w:rPr>
      </w:pPr>
    </w:p>
    <w:p w14:paraId="2AC1BA35" w14:textId="776D9CFC" w:rsidR="00DE62B8" w:rsidRDefault="00DE62B8" w:rsidP="00033CBA">
      <w:pPr>
        <w:spacing w:after="0" w:line="240" w:lineRule="auto"/>
        <w:jc w:val="both"/>
        <w:rPr>
          <w:rFonts w:ascii="Arial" w:hAnsi="Arial" w:cs="Arial"/>
          <w:sz w:val="24"/>
          <w:szCs w:val="24"/>
        </w:rPr>
      </w:pPr>
    </w:p>
    <w:p w14:paraId="432C5E37" w14:textId="0969E060" w:rsidR="00DE62B8" w:rsidRDefault="00DE62B8" w:rsidP="00033CBA">
      <w:pPr>
        <w:spacing w:after="0" w:line="240" w:lineRule="auto"/>
        <w:jc w:val="both"/>
        <w:rPr>
          <w:rFonts w:ascii="Arial" w:hAnsi="Arial" w:cs="Arial"/>
          <w:sz w:val="24"/>
          <w:szCs w:val="24"/>
        </w:rPr>
      </w:pPr>
    </w:p>
    <w:p w14:paraId="3DD16EE5" w14:textId="1F741473" w:rsidR="00DE62B8" w:rsidRDefault="00DE62B8" w:rsidP="00033CBA">
      <w:pPr>
        <w:spacing w:after="0" w:line="240" w:lineRule="auto"/>
        <w:jc w:val="both"/>
        <w:rPr>
          <w:rFonts w:ascii="Arial" w:hAnsi="Arial" w:cs="Arial"/>
          <w:sz w:val="24"/>
          <w:szCs w:val="24"/>
        </w:rPr>
      </w:pPr>
    </w:p>
    <w:p w14:paraId="4341319B" w14:textId="78ECBB19" w:rsidR="00DE62B8" w:rsidRDefault="00DE62B8" w:rsidP="00033CBA">
      <w:pPr>
        <w:spacing w:after="0" w:line="240" w:lineRule="auto"/>
        <w:jc w:val="both"/>
        <w:rPr>
          <w:rFonts w:ascii="Arial" w:hAnsi="Arial" w:cs="Arial"/>
          <w:sz w:val="24"/>
          <w:szCs w:val="24"/>
        </w:rPr>
      </w:pPr>
    </w:p>
    <w:p w14:paraId="2CD29B1B" w14:textId="4D20D8FB" w:rsidR="00DE62B8" w:rsidRDefault="00DE62B8" w:rsidP="00033CBA">
      <w:pPr>
        <w:spacing w:after="0" w:line="240" w:lineRule="auto"/>
        <w:jc w:val="both"/>
        <w:rPr>
          <w:rFonts w:ascii="Arial" w:hAnsi="Arial" w:cs="Arial"/>
          <w:sz w:val="24"/>
          <w:szCs w:val="24"/>
        </w:rPr>
      </w:pPr>
    </w:p>
    <w:p w14:paraId="0030E86F" w14:textId="0A9CDE5C" w:rsidR="00DE62B8" w:rsidRDefault="00DE62B8" w:rsidP="00033CBA">
      <w:pPr>
        <w:spacing w:after="0" w:line="240" w:lineRule="auto"/>
        <w:jc w:val="both"/>
        <w:rPr>
          <w:rFonts w:ascii="Arial" w:hAnsi="Arial" w:cs="Arial"/>
          <w:sz w:val="24"/>
          <w:szCs w:val="24"/>
        </w:rPr>
      </w:pPr>
    </w:p>
    <w:p w14:paraId="3F0B26B8" w14:textId="1ECDED35" w:rsidR="00DE62B8" w:rsidRDefault="00DE62B8" w:rsidP="00033CBA">
      <w:pPr>
        <w:spacing w:after="0" w:line="240" w:lineRule="auto"/>
        <w:jc w:val="both"/>
        <w:rPr>
          <w:rFonts w:ascii="Arial" w:hAnsi="Arial" w:cs="Arial"/>
          <w:sz w:val="24"/>
          <w:szCs w:val="24"/>
        </w:rPr>
      </w:pPr>
    </w:p>
    <w:p w14:paraId="5D11BBB5" w14:textId="7B67B477" w:rsidR="00DE62B8" w:rsidRDefault="00DE62B8" w:rsidP="00033CBA">
      <w:pPr>
        <w:spacing w:after="0" w:line="240" w:lineRule="auto"/>
        <w:jc w:val="both"/>
        <w:rPr>
          <w:rFonts w:ascii="Arial" w:hAnsi="Arial" w:cs="Arial"/>
          <w:sz w:val="24"/>
          <w:szCs w:val="24"/>
        </w:rPr>
      </w:pPr>
    </w:p>
    <w:p w14:paraId="54833DB4" w14:textId="24CB6B36" w:rsidR="00DE62B8" w:rsidRDefault="00DE62B8" w:rsidP="00033CBA">
      <w:pPr>
        <w:spacing w:after="0" w:line="240" w:lineRule="auto"/>
        <w:jc w:val="both"/>
        <w:rPr>
          <w:rFonts w:ascii="Arial" w:hAnsi="Arial" w:cs="Arial"/>
          <w:sz w:val="24"/>
          <w:szCs w:val="24"/>
        </w:rPr>
      </w:pPr>
    </w:p>
    <w:p w14:paraId="2ADCAE4A" w14:textId="4B94C4BE" w:rsidR="00DE62B8" w:rsidRDefault="00DE62B8" w:rsidP="00033CBA">
      <w:pPr>
        <w:spacing w:after="0" w:line="240" w:lineRule="auto"/>
        <w:jc w:val="both"/>
        <w:rPr>
          <w:rFonts w:ascii="Arial" w:hAnsi="Arial" w:cs="Arial"/>
          <w:sz w:val="24"/>
          <w:szCs w:val="24"/>
        </w:rPr>
      </w:pPr>
    </w:p>
    <w:p w14:paraId="254C9759" w14:textId="4C011F76" w:rsidR="00DE62B8" w:rsidRDefault="00DE62B8" w:rsidP="00033CBA">
      <w:pPr>
        <w:spacing w:after="0" w:line="240" w:lineRule="auto"/>
        <w:jc w:val="both"/>
        <w:rPr>
          <w:rFonts w:ascii="Arial" w:hAnsi="Arial" w:cs="Arial"/>
          <w:sz w:val="24"/>
          <w:szCs w:val="24"/>
        </w:rPr>
      </w:pPr>
    </w:p>
    <w:p w14:paraId="449FD73D" w14:textId="6CC6A68F" w:rsidR="00207A4D" w:rsidRDefault="00207A4D" w:rsidP="00033CBA">
      <w:pPr>
        <w:spacing w:after="0" w:line="240" w:lineRule="auto"/>
        <w:jc w:val="both"/>
        <w:rPr>
          <w:rFonts w:ascii="Arial" w:hAnsi="Arial" w:cs="Arial"/>
          <w:sz w:val="24"/>
          <w:szCs w:val="24"/>
        </w:rPr>
      </w:pPr>
      <w:r w:rsidRPr="00207A4D">
        <w:rPr>
          <w:rFonts w:ascii="Arial" w:hAnsi="Arial" w:cs="Arial"/>
          <w:sz w:val="24"/>
          <w:szCs w:val="24"/>
        </w:rPr>
        <w:lastRenderedPageBreak/>
        <w:t>Table 1.</w:t>
      </w:r>
    </w:p>
    <w:p w14:paraId="1BF0A0F5" w14:textId="361B0AFC" w:rsidR="00DF5C14" w:rsidRDefault="00DF5C14" w:rsidP="00DF5C14">
      <w:pPr>
        <w:spacing w:after="0" w:line="240" w:lineRule="auto"/>
        <w:jc w:val="center"/>
        <w:rPr>
          <w:rFonts w:ascii="Arial" w:hAnsi="Arial" w:cs="Arial"/>
          <w:sz w:val="24"/>
          <w:szCs w:val="24"/>
        </w:rPr>
      </w:pPr>
      <w:r>
        <w:rPr>
          <w:rFonts w:ascii="Arial" w:hAnsi="Arial" w:cs="Arial"/>
          <w:noProof/>
          <w:sz w:val="24"/>
          <w:szCs w:val="24"/>
          <w:lang w:eastAsia="en-GB"/>
        </w:rPr>
        <w:drawing>
          <wp:inline distT="0" distB="0" distL="0" distR="0" wp14:anchorId="46812769" wp14:editId="45AA1904">
            <wp:extent cx="4997613" cy="1249680"/>
            <wp:effectExtent l="0" t="0" r="0" b="7620"/>
            <wp:docPr id="3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AdobeStock_345702792.jpeg"/>
                    <pic:cNvPicPr/>
                  </pic:nvPicPr>
                  <pic:blipFill>
                    <a:blip r:embed="rId17" cstate="print">
                      <a:extLst>
                        <a:ext uri="{28A0092B-C50C-407E-A947-70E740481C1C}">
                          <a14:useLocalDpi xmlns:a14="http://schemas.microsoft.com/office/drawing/2010/main" val="0"/>
                        </a:ext>
                      </a:extLst>
                    </a:blip>
                    <a:stretch>
                      <a:fillRect/>
                    </a:stretch>
                  </pic:blipFill>
                  <pic:spPr>
                    <a:xfrm>
                      <a:off x="0" y="0"/>
                      <a:ext cx="5016532" cy="1254411"/>
                    </a:xfrm>
                    <a:prstGeom prst="rect">
                      <a:avLst/>
                    </a:prstGeom>
                  </pic:spPr>
                </pic:pic>
              </a:graphicData>
            </a:graphic>
          </wp:inline>
        </w:drawing>
      </w:r>
    </w:p>
    <w:p w14:paraId="77070F52" w14:textId="042CDF98" w:rsidR="00D60D13" w:rsidRDefault="00D60D13" w:rsidP="00033CBA">
      <w:pPr>
        <w:spacing w:after="0" w:line="240" w:lineRule="auto"/>
        <w:jc w:val="both"/>
        <w:rPr>
          <w:rFonts w:ascii="Arial" w:hAnsi="Arial" w:cs="Arial"/>
          <w:sz w:val="24"/>
          <w:szCs w:val="24"/>
        </w:rPr>
      </w:pPr>
    </w:p>
    <w:tbl>
      <w:tblPr>
        <w:tblStyle w:val="TableGrid"/>
        <w:tblpPr w:leftFromText="180" w:rightFromText="180" w:vertAnchor="text" w:horzAnchor="margin" w:tblpY="-10"/>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08"/>
        <w:gridCol w:w="4508"/>
      </w:tblGrid>
      <w:tr w:rsidR="00207A4D" w14:paraId="630AF9F5" w14:textId="77777777" w:rsidTr="00DD4A8D">
        <w:tc>
          <w:tcPr>
            <w:tcW w:w="4508" w:type="dxa"/>
          </w:tcPr>
          <w:p w14:paraId="39988331" w14:textId="4C238D19" w:rsidR="00207A4D" w:rsidRPr="00207A4D" w:rsidRDefault="00207A4D" w:rsidP="00207A4D">
            <w:pPr>
              <w:jc w:val="both"/>
              <w:rPr>
                <w:rFonts w:ascii="Arial" w:hAnsi="Arial" w:cs="Arial"/>
                <w:sz w:val="24"/>
                <w:szCs w:val="24"/>
              </w:rPr>
            </w:pPr>
            <w:r>
              <w:t xml:space="preserve"> </w:t>
            </w:r>
          </w:p>
          <w:p w14:paraId="656E35A7" w14:textId="4C40E956" w:rsidR="00207A4D" w:rsidRDefault="00207A4D" w:rsidP="003D1CE9">
            <w:pPr>
              <w:pStyle w:val="ListParagraph"/>
              <w:numPr>
                <w:ilvl w:val="0"/>
                <w:numId w:val="17"/>
              </w:numPr>
              <w:rPr>
                <w:rFonts w:ascii="Arial" w:hAnsi="Arial" w:cs="Arial"/>
                <w:sz w:val="24"/>
                <w:szCs w:val="24"/>
              </w:rPr>
            </w:pPr>
            <w:r w:rsidRPr="00207A4D">
              <w:rPr>
                <w:rFonts w:ascii="Arial" w:hAnsi="Arial" w:cs="Arial"/>
                <w:sz w:val="24"/>
                <w:szCs w:val="24"/>
              </w:rPr>
              <w:t>Provision of manual handling training, capturing increased numbers of health care support workers (HCSW) and new recruits from overseas (nurses)</w:t>
            </w:r>
          </w:p>
          <w:p w14:paraId="769C6AF9" w14:textId="12D167C2" w:rsidR="00207A4D" w:rsidRDefault="00207A4D" w:rsidP="003D1CE9">
            <w:pPr>
              <w:pStyle w:val="ListParagraph"/>
              <w:numPr>
                <w:ilvl w:val="0"/>
                <w:numId w:val="17"/>
              </w:numPr>
              <w:rPr>
                <w:rFonts w:ascii="Arial" w:hAnsi="Arial" w:cs="Arial"/>
                <w:sz w:val="24"/>
                <w:szCs w:val="24"/>
              </w:rPr>
            </w:pPr>
            <w:r w:rsidRPr="00207A4D">
              <w:rPr>
                <w:rFonts w:ascii="Arial" w:hAnsi="Arial" w:cs="Arial"/>
                <w:sz w:val="24"/>
                <w:szCs w:val="24"/>
              </w:rPr>
              <w:t>Introduction of health &amp; safety key performance indicators</w:t>
            </w:r>
          </w:p>
          <w:p w14:paraId="4886F018" w14:textId="35DF7FE8" w:rsidR="00207A4D" w:rsidRDefault="00207A4D" w:rsidP="003D1CE9">
            <w:pPr>
              <w:pStyle w:val="ListParagraph"/>
              <w:numPr>
                <w:ilvl w:val="0"/>
                <w:numId w:val="17"/>
              </w:numPr>
              <w:rPr>
                <w:rFonts w:ascii="Arial" w:hAnsi="Arial" w:cs="Arial"/>
                <w:sz w:val="24"/>
                <w:szCs w:val="24"/>
              </w:rPr>
            </w:pPr>
            <w:r w:rsidRPr="00207A4D">
              <w:rPr>
                <w:rFonts w:ascii="Arial" w:hAnsi="Arial" w:cs="Arial"/>
                <w:sz w:val="24"/>
                <w:szCs w:val="24"/>
              </w:rPr>
              <w:t>Successful recruitment to health &amp; safety team increasing resources</w:t>
            </w:r>
          </w:p>
          <w:p w14:paraId="03413ACE" w14:textId="77777777" w:rsidR="00E77B21" w:rsidRDefault="00E77B21" w:rsidP="003D1CE9">
            <w:pPr>
              <w:pStyle w:val="ListParagraph"/>
              <w:numPr>
                <w:ilvl w:val="0"/>
                <w:numId w:val="17"/>
              </w:numPr>
              <w:rPr>
                <w:rFonts w:ascii="Arial" w:hAnsi="Arial" w:cs="Arial"/>
                <w:sz w:val="24"/>
                <w:szCs w:val="24"/>
              </w:rPr>
            </w:pPr>
            <w:r>
              <w:rPr>
                <w:rFonts w:ascii="Arial" w:hAnsi="Arial" w:cs="Arial"/>
                <w:sz w:val="24"/>
                <w:szCs w:val="24"/>
              </w:rPr>
              <w:t>Supporting network of fit test trainers, increasing overall compliance in our hospital sites</w:t>
            </w:r>
          </w:p>
          <w:p w14:paraId="33BDF1CB" w14:textId="77777777" w:rsidR="00E77B21" w:rsidRDefault="00E77B21" w:rsidP="003D1CE9">
            <w:pPr>
              <w:pStyle w:val="ListParagraph"/>
              <w:numPr>
                <w:ilvl w:val="0"/>
                <w:numId w:val="17"/>
              </w:numPr>
              <w:rPr>
                <w:rFonts w:ascii="Arial" w:hAnsi="Arial" w:cs="Arial"/>
                <w:sz w:val="24"/>
                <w:szCs w:val="24"/>
              </w:rPr>
            </w:pPr>
            <w:r>
              <w:rPr>
                <w:rFonts w:ascii="Arial" w:hAnsi="Arial" w:cs="Arial"/>
                <w:sz w:val="24"/>
                <w:szCs w:val="24"/>
              </w:rPr>
              <w:t>Providing support at an all Wales and HB level for the implementation of a new DATIX ‘One for Wales’ incident reporting module</w:t>
            </w:r>
          </w:p>
          <w:p w14:paraId="6437625A" w14:textId="77777777" w:rsidR="00E77B21" w:rsidRDefault="00E77B21" w:rsidP="003D1CE9">
            <w:pPr>
              <w:pStyle w:val="ListParagraph"/>
              <w:numPr>
                <w:ilvl w:val="0"/>
                <w:numId w:val="17"/>
              </w:numPr>
              <w:rPr>
                <w:rFonts w:ascii="Arial" w:hAnsi="Arial" w:cs="Arial"/>
                <w:sz w:val="24"/>
                <w:szCs w:val="24"/>
              </w:rPr>
            </w:pPr>
            <w:r>
              <w:rPr>
                <w:rFonts w:ascii="Arial" w:hAnsi="Arial" w:cs="Arial"/>
                <w:sz w:val="24"/>
                <w:szCs w:val="24"/>
              </w:rPr>
              <w:t>Maintain and improve H&amp;S training – RIDDOR – electrical safety</w:t>
            </w:r>
          </w:p>
          <w:p w14:paraId="492E52FB" w14:textId="77777777" w:rsidR="00E77B21" w:rsidRDefault="00E77B21" w:rsidP="003D1CE9">
            <w:pPr>
              <w:pStyle w:val="ListParagraph"/>
              <w:numPr>
                <w:ilvl w:val="0"/>
                <w:numId w:val="17"/>
              </w:numPr>
              <w:rPr>
                <w:rFonts w:ascii="Arial" w:hAnsi="Arial" w:cs="Arial"/>
                <w:sz w:val="24"/>
                <w:szCs w:val="24"/>
              </w:rPr>
            </w:pPr>
            <w:r>
              <w:rPr>
                <w:rFonts w:ascii="Arial" w:hAnsi="Arial" w:cs="Arial"/>
                <w:sz w:val="24"/>
                <w:szCs w:val="24"/>
              </w:rPr>
              <w:t>Development of base line training for managers/supervisors</w:t>
            </w:r>
          </w:p>
          <w:p w14:paraId="16AAB16F" w14:textId="77777777" w:rsidR="00E77B21" w:rsidRDefault="00E77B21" w:rsidP="003D1CE9">
            <w:pPr>
              <w:pStyle w:val="ListParagraph"/>
              <w:numPr>
                <w:ilvl w:val="0"/>
                <w:numId w:val="17"/>
              </w:numPr>
              <w:rPr>
                <w:rFonts w:ascii="Arial" w:hAnsi="Arial" w:cs="Arial"/>
                <w:sz w:val="24"/>
                <w:szCs w:val="24"/>
              </w:rPr>
            </w:pPr>
            <w:r>
              <w:rPr>
                <w:rFonts w:ascii="Arial" w:hAnsi="Arial" w:cs="Arial"/>
                <w:sz w:val="24"/>
                <w:szCs w:val="24"/>
              </w:rPr>
              <w:t>Review of policies and procedure</w:t>
            </w:r>
          </w:p>
          <w:p w14:paraId="5A3AB2BC" w14:textId="2B521596" w:rsidR="00E77B21" w:rsidRDefault="00E77B21" w:rsidP="003D1CE9">
            <w:pPr>
              <w:pStyle w:val="ListParagraph"/>
              <w:numPr>
                <w:ilvl w:val="0"/>
                <w:numId w:val="17"/>
              </w:numPr>
              <w:rPr>
                <w:rFonts w:ascii="Arial" w:hAnsi="Arial" w:cs="Arial"/>
                <w:sz w:val="24"/>
                <w:szCs w:val="24"/>
              </w:rPr>
            </w:pPr>
            <w:r>
              <w:rPr>
                <w:rFonts w:ascii="Arial" w:hAnsi="Arial" w:cs="Arial"/>
                <w:sz w:val="24"/>
                <w:szCs w:val="24"/>
              </w:rPr>
              <w:t xml:space="preserve">Site reviews/tours in conjunction with operational managers and trade unions  </w:t>
            </w:r>
          </w:p>
          <w:p w14:paraId="0712E00E" w14:textId="0C2B7A49" w:rsidR="0002110B" w:rsidRDefault="0002110B" w:rsidP="003D1CE9">
            <w:pPr>
              <w:pStyle w:val="ListParagraph"/>
              <w:numPr>
                <w:ilvl w:val="0"/>
                <w:numId w:val="17"/>
              </w:numPr>
              <w:rPr>
                <w:rFonts w:ascii="Arial" w:hAnsi="Arial" w:cs="Arial"/>
                <w:sz w:val="24"/>
                <w:szCs w:val="24"/>
              </w:rPr>
            </w:pPr>
            <w:r>
              <w:rPr>
                <w:rFonts w:ascii="Arial" w:hAnsi="Arial" w:cs="Arial"/>
                <w:sz w:val="24"/>
                <w:szCs w:val="24"/>
              </w:rPr>
              <w:t>Electric</w:t>
            </w:r>
            <w:r w:rsidR="008D3BAC">
              <w:rPr>
                <w:rFonts w:ascii="Arial" w:hAnsi="Arial" w:cs="Arial"/>
                <w:sz w:val="24"/>
                <w:szCs w:val="24"/>
              </w:rPr>
              <w:t xml:space="preserve"> safety</w:t>
            </w:r>
            <w:r>
              <w:rPr>
                <w:rFonts w:ascii="Arial" w:hAnsi="Arial" w:cs="Arial"/>
                <w:sz w:val="24"/>
                <w:szCs w:val="24"/>
              </w:rPr>
              <w:t xml:space="preserve"> training developed by SBUHB adopted across NHS Wales and uploaded to ESR</w:t>
            </w:r>
          </w:p>
          <w:p w14:paraId="7668BD76" w14:textId="061DA10E" w:rsidR="0002110B" w:rsidRDefault="0002110B" w:rsidP="003D1CE9">
            <w:pPr>
              <w:pStyle w:val="ListParagraph"/>
              <w:numPr>
                <w:ilvl w:val="0"/>
                <w:numId w:val="17"/>
              </w:numPr>
              <w:rPr>
                <w:rFonts w:ascii="Arial" w:hAnsi="Arial" w:cs="Arial"/>
                <w:sz w:val="24"/>
                <w:szCs w:val="24"/>
              </w:rPr>
            </w:pPr>
            <w:r>
              <w:rPr>
                <w:rFonts w:ascii="Arial" w:hAnsi="Arial" w:cs="Arial"/>
                <w:sz w:val="24"/>
                <w:szCs w:val="24"/>
              </w:rPr>
              <w:t>RIDOOR training to improve compliance with regulations</w:t>
            </w:r>
          </w:p>
          <w:p w14:paraId="39B836E8" w14:textId="092DC03D" w:rsidR="0002110B" w:rsidRDefault="0002110B" w:rsidP="003D1CE9">
            <w:pPr>
              <w:pStyle w:val="ListParagraph"/>
              <w:numPr>
                <w:ilvl w:val="0"/>
                <w:numId w:val="17"/>
              </w:numPr>
              <w:rPr>
                <w:rFonts w:ascii="Arial" w:hAnsi="Arial" w:cs="Arial"/>
                <w:sz w:val="24"/>
                <w:szCs w:val="24"/>
              </w:rPr>
            </w:pPr>
            <w:r>
              <w:rPr>
                <w:rFonts w:ascii="Arial" w:hAnsi="Arial" w:cs="Arial"/>
                <w:sz w:val="24"/>
                <w:szCs w:val="24"/>
              </w:rPr>
              <w:t>Reviews of Health Board Risk Registers throughout the year</w:t>
            </w:r>
          </w:p>
          <w:p w14:paraId="3B34A8A5" w14:textId="4AEC80BA" w:rsidR="00C9372D" w:rsidRDefault="00C9372D" w:rsidP="003D1CE9">
            <w:pPr>
              <w:pStyle w:val="ListParagraph"/>
              <w:numPr>
                <w:ilvl w:val="0"/>
                <w:numId w:val="17"/>
              </w:numPr>
              <w:rPr>
                <w:rFonts w:ascii="Arial" w:hAnsi="Arial" w:cs="Arial"/>
                <w:sz w:val="24"/>
                <w:szCs w:val="24"/>
              </w:rPr>
            </w:pPr>
            <w:r>
              <w:rPr>
                <w:rFonts w:ascii="Arial" w:hAnsi="Arial" w:cs="Arial"/>
                <w:sz w:val="24"/>
                <w:szCs w:val="24"/>
              </w:rPr>
              <w:t>Health and Safety training for Executives &amp; Directors</w:t>
            </w:r>
          </w:p>
          <w:p w14:paraId="140F8D01" w14:textId="65AEEEB3" w:rsidR="00A369A8" w:rsidRPr="00A369A8" w:rsidRDefault="00A369A8" w:rsidP="00A369A8">
            <w:pPr>
              <w:rPr>
                <w:rFonts w:ascii="Arial" w:hAnsi="Arial" w:cs="Arial"/>
                <w:sz w:val="24"/>
                <w:szCs w:val="24"/>
              </w:rPr>
            </w:pPr>
          </w:p>
          <w:p w14:paraId="70CD79DE" w14:textId="272D43CD" w:rsidR="00207A4D" w:rsidRPr="00207A4D" w:rsidRDefault="00207A4D" w:rsidP="00207A4D">
            <w:pPr>
              <w:ind w:left="360"/>
              <w:jc w:val="both"/>
              <w:rPr>
                <w:rFonts w:ascii="Arial" w:hAnsi="Arial" w:cs="Arial"/>
                <w:sz w:val="24"/>
                <w:szCs w:val="24"/>
              </w:rPr>
            </w:pPr>
          </w:p>
        </w:tc>
        <w:tc>
          <w:tcPr>
            <w:tcW w:w="4508" w:type="dxa"/>
          </w:tcPr>
          <w:p w14:paraId="08A1130E" w14:textId="11309E69" w:rsidR="00207A4D" w:rsidRDefault="00207A4D" w:rsidP="00207A4D">
            <w:pPr>
              <w:pStyle w:val="ListParagraph"/>
              <w:jc w:val="both"/>
              <w:rPr>
                <w:rFonts w:ascii="Arial" w:hAnsi="Arial" w:cs="Arial"/>
                <w:sz w:val="24"/>
                <w:szCs w:val="24"/>
              </w:rPr>
            </w:pPr>
          </w:p>
          <w:p w14:paraId="04D4698C" w14:textId="08BB78E7" w:rsidR="00207A4D" w:rsidRDefault="00207A4D" w:rsidP="003D1CE9">
            <w:pPr>
              <w:pStyle w:val="ListParagraph"/>
              <w:numPr>
                <w:ilvl w:val="0"/>
                <w:numId w:val="17"/>
              </w:numPr>
              <w:rPr>
                <w:rFonts w:ascii="Arial" w:hAnsi="Arial" w:cs="Arial"/>
                <w:sz w:val="24"/>
                <w:szCs w:val="24"/>
              </w:rPr>
            </w:pPr>
            <w:r w:rsidRPr="00207A4D">
              <w:rPr>
                <w:rFonts w:ascii="Arial" w:hAnsi="Arial" w:cs="Arial"/>
                <w:sz w:val="24"/>
                <w:szCs w:val="24"/>
              </w:rPr>
              <w:t xml:space="preserve">Maintaining system for case management support for staff affected by violence and aggression </w:t>
            </w:r>
          </w:p>
          <w:p w14:paraId="3DE1CE0A" w14:textId="12F9DFA1" w:rsidR="00207A4D" w:rsidRPr="00207A4D" w:rsidRDefault="00207A4D" w:rsidP="003D1CE9">
            <w:pPr>
              <w:pStyle w:val="ListParagraph"/>
              <w:numPr>
                <w:ilvl w:val="0"/>
                <w:numId w:val="17"/>
              </w:numPr>
              <w:rPr>
                <w:rFonts w:ascii="Arial" w:hAnsi="Arial" w:cs="Arial"/>
                <w:sz w:val="24"/>
                <w:szCs w:val="24"/>
              </w:rPr>
            </w:pPr>
            <w:r w:rsidRPr="00207A4D">
              <w:rPr>
                <w:rFonts w:ascii="Arial" w:hAnsi="Arial" w:cs="Arial"/>
                <w:sz w:val="24"/>
                <w:szCs w:val="24"/>
              </w:rPr>
              <w:t>Participating and responding to internal audit and agreeing actions to address identified areas of limited assurance</w:t>
            </w:r>
          </w:p>
          <w:p w14:paraId="1AAA3B17" w14:textId="38D426E7" w:rsidR="00207A4D" w:rsidRDefault="00207A4D" w:rsidP="003D1CE9">
            <w:pPr>
              <w:pStyle w:val="ListParagraph"/>
              <w:numPr>
                <w:ilvl w:val="0"/>
                <w:numId w:val="17"/>
              </w:numPr>
              <w:rPr>
                <w:rFonts w:ascii="Arial" w:hAnsi="Arial" w:cs="Arial"/>
                <w:sz w:val="24"/>
                <w:szCs w:val="24"/>
              </w:rPr>
            </w:pPr>
            <w:r w:rsidRPr="00207A4D">
              <w:rPr>
                <w:rFonts w:ascii="Arial" w:hAnsi="Arial" w:cs="Arial"/>
                <w:sz w:val="24"/>
                <w:szCs w:val="24"/>
              </w:rPr>
              <w:t>Promotion of H&amp;S through Health and Safety Operational Group</w:t>
            </w:r>
          </w:p>
          <w:p w14:paraId="3DE537AC" w14:textId="554C9653" w:rsidR="00E77B21" w:rsidRPr="00207A4D" w:rsidRDefault="00E77B21" w:rsidP="003D1CE9">
            <w:pPr>
              <w:pStyle w:val="ListParagraph"/>
              <w:numPr>
                <w:ilvl w:val="0"/>
                <w:numId w:val="17"/>
              </w:numPr>
              <w:rPr>
                <w:rFonts w:ascii="Arial" w:hAnsi="Arial" w:cs="Arial"/>
                <w:sz w:val="24"/>
                <w:szCs w:val="24"/>
              </w:rPr>
            </w:pPr>
            <w:r>
              <w:rPr>
                <w:rFonts w:ascii="Arial" w:hAnsi="Arial" w:cs="Arial"/>
                <w:sz w:val="24"/>
                <w:szCs w:val="24"/>
              </w:rPr>
              <w:t xml:space="preserve">Promotion of fire safety through the fire safety group </w:t>
            </w:r>
          </w:p>
          <w:p w14:paraId="0FA99296" w14:textId="452B2258" w:rsidR="00207A4D" w:rsidRPr="00207A4D" w:rsidRDefault="00207A4D" w:rsidP="003D1CE9">
            <w:pPr>
              <w:pStyle w:val="ListParagraph"/>
              <w:numPr>
                <w:ilvl w:val="0"/>
                <w:numId w:val="17"/>
              </w:numPr>
              <w:rPr>
                <w:rFonts w:ascii="Arial" w:hAnsi="Arial" w:cs="Arial"/>
                <w:sz w:val="24"/>
                <w:szCs w:val="24"/>
              </w:rPr>
            </w:pPr>
            <w:r w:rsidRPr="00207A4D">
              <w:rPr>
                <w:rFonts w:ascii="Arial" w:hAnsi="Arial" w:cs="Arial"/>
                <w:sz w:val="24"/>
                <w:szCs w:val="24"/>
              </w:rPr>
              <w:t xml:space="preserve">Provision of assurance to the HB Health &amp; Safety Committee </w:t>
            </w:r>
          </w:p>
          <w:p w14:paraId="178A522E" w14:textId="2CB240FD" w:rsidR="00207A4D" w:rsidRDefault="00207A4D" w:rsidP="003D1CE9">
            <w:pPr>
              <w:numPr>
                <w:ilvl w:val="0"/>
                <w:numId w:val="17"/>
              </w:numPr>
              <w:rPr>
                <w:rFonts w:ascii="Arial" w:hAnsi="Arial" w:cs="Arial"/>
                <w:sz w:val="24"/>
                <w:szCs w:val="24"/>
              </w:rPr>
            </w:pPr>
            <w:r w:rsidRPr="00207A4D">
              <w:rPr>
                <w:rFonts w:ascii="Arial" w:hAnsi="Arial" w:cs="Arial"/>
                <w:sz w:val="24"/>
                <w:szCs w:val="24"/>
              </w:rPr>
              <w:t>H&amp;S team have supported staff returning to working undertaking specific risk assessments and recommending adjustments to facilitate their return, number of assessments vary year on year</w:t>
            </w:r>
          </w:p>
          <w:p w14:paraId="4D73ECE5" w14:textId="42BE1E70" w:rsidR="00CD51D1" w:rsidRDefault="00CD51D1" w:rsidP="003D1CE9">
            <w:pPr>
              <w:numPr>
                <w:ilvl w:val="0"/>
                <w:numId w:val="17"/>
              </w:numPr>
              <w:rPr>
                <w:rFonts w:ascii="Arial" w:hAnsi="Arial" w:cs="Arial"/>
                <w:sz w:val="24"/>
                <w:szCs w:val="24"/>
              </w:rPr>
            </w:pPr>
            <w:r>
              <w:rPr>
                <w:rFonts w:ascii="Arial" w:hAnsi="Arial" w:cs="Arial"/>
                <w:sz w:val="24"/>
                <w:szCs w:val="24"/>
              </w:rPr>
              <w:t>Development of fire evacuation plans, including drawings</w:t>
            </w:r>
          </w:p>
          <w:p w14:paraId="674129DB" w14:textId="77777777" w:rsidR="00CD51D1" w:rsidRDefault="00CD51D1" w:rsidP="003D1CE9">
            <w:pPr>
              <w:numPr>
                <w:ilvl w:val="0"/>
                <w:numId w:val="17"/>
              </w:numPr>
              <w:rPr>
                <w:rFonts w:ascii="Arial" w:hAnsi="Arial" w:cs="Arial"/>
                <w:sz w:val="24"/>
                <w:szCs w:val="24"/>
              </w:rPr>
            </w:pPr>
            <w:r>
              <w:rPr>
                <w:rFonts w:ascii="Arial" w:hAnsi="Arial" w:cs="Arial"/>
                <w:sz w:val="24"/>
                <w:szCs w:val="24"/>
              </w:rPr>
              <w:t>Fire risk assessment completion 100% compliant</w:t>
            </w:r>
          </w:p>
          <w:p w14:paraId="12A298B7" w14:textId="468093B3" w:rsidR="00CD51D1" w:rsidRDefault="00CD51D1" w:rsidP="003D1CE9">
            <w:pPr>
              <w:numPr>
                <w:ilvl w:val="0"/>
                <w:numId w:val="17"/>
              </w:numPr>
              <w:rPr>
                <w:rFonts w:ascii="Arial" w:hAnsi="Arial" w:cs="Arial"/>
                <w:sz w:val="24"/>
                <w:szCs w:val="24"/>
              </w:rPr>
            </w:pPr>
            <w:r>
              <w:rPr>
                <w:rFonts w:ascii="Arial" w:hAnsi="Arial" w:cs="Arial"/>
                <w:sz w:val="24"/>
                <w:szCs w:val="24"/>
              </w:rPr>
              <w:t xml:space="preserve">Supporting service groups in all areas of H&amp;S, Fire, Manual Handling and Case Management </w:t>
            </w:r>
          </w:p>
          <w:p w14:paraId="4DAF07EA" w14:textId="4138B36E" w:rsidR="00CD51D1" w:rsidRDefault="00CD51D1" w:rsidP="003D1CE9">
            <w:pPr>
              <w:numPr>
                <w:ilvl w:val="0"/>
                <w:numId w:val="17"/>
              </w:numPr>
              <w:rPr>
                <w:rFonts w:ascii="Arial" w:hAnsi="Arial" w:cs="Arial"/>
                <w:sz w:val="24"/>
                <w:szCs w:val="24"/>
              </w:rPr>
            </w:pPr>
            <w:r>
              <w:rPr>
                <w:rFonts w:ascii="Arial" w:hAnsi="Arial" w:cs="Arial"/>
                <w:sz w:val="24"/>
                <w:szCs w:val="24"/>
              </w:rPr>
              <w:t>Delivery of manual handling training and support</w:t>
            </w:r>
            <w:r w:rsidR="0002110B">
              <w:rPr>
                <w:rFonts w:ascii="Arial" w:hAnsi="Arial" w:cs="Arial"/>
                <w:sz w:val="24"/>
                <w:szCs w:val="24"/>
              </w:rPr>
              <w:t xml:space="preserve"> for MH coaches</w:t>
            </w:r>
          </w:p>
          <w:p w14:paraId="3748474C" w14:textId="4D29C026" w:rsidR="0002110B" w:rsidRDefault="0002110B" w:rsidP="003D1CE9">
            <w:pPr>
              <w:numPr>
                <w:ilvl w:val="0"/>
                <w:numId w:val="17"/>
              </w:numPr>
              <w:rPr>
                <w:rFonts w:ascii="Arial" w:hAnsi="Arial" w:cs="Arial"/>
                <w:sz w:val="24"/>
                <w:szCs w:val="24"/>
              </w:rPr>
            </w:pPr>
            <w:r>
              <w:rPr>
                <w:rFonts w:ascii="Arial" w:hAnsi="Arial" w:cs="Arial"/>
                <w:sz w:val="24"/>
                <w:szCs w:val="24"/>
              </w:rPr>
              <w:t>Return to a 2 day course for manual handling as indicated in all Wales MH passport scheme guidance</w:t>
            </w:r>
          </w:p>
          <w:p w14:paraId="55BD5D8D" w14:textId="282BC57D" w:rsidR="00C9372D" w:rsidRDefault="00C9372D" w:rsidP="003D1CE9">
            <w:pPr>
              <w:numPr>
                <w:ilvl w:val="0"/>
                <w:numId w:val="17"/>
              </w:numPr>
              <w:rPr>
                <w:rFonts w:ascii="Arial" w:hAnsi="Arial" w:cs="Arial"/>
                <w:sz w:val="24"/>
                <w:szCs w:val="24"/>
              </w:rPr>
            </w:pPr>
            <w:r>
              <w:rPr>
                <w:rFonts w:ascii="Arial" w:hAnsi="Arial" w:cs="Arial"/>
                <w:sz w:val="24"/>
                <w:szCs w:val="24"/>
              </w:rPr>
              <w:t>Undertaken deep dives for. Fire, DSE, V&amp;A, RIDDOR and COSHH</w:t>
            </w:r>
          </w:p>
          <w:p w14:paraId="15C93535" w14:textId="14A962C6" w:rsidR="00E77B21" w:rsidRDefault="00E77B21" w:rsidP="00CD51D1">
            <w:pPr>
              <w:rPr>
                <w:rFonts w:ascii="Arial" w:hAnsi="Arial" w:cs="Arial"/>
                <w:sz w:val="24"/>
                <w:szCs w:val="24"/>
              </w:rPr>
            </w:pPr>
          </w:p>
        </w:tc>
      </w:tr>
    </w:tbl>
    <w:p w14:paraId="330BE547" w14:textId="371AE874" w:rsidR="00E03F7C" w:rsidRDefault="00E03F7C" w:rsidP="00033CBA">
      <w:pPr>
        <w:spacing w:after="0" w:line="240" w:lineRule="auto"/>
        <w:jc w:val="both"/>
        <w:rPr>
          <w:rFonts w:ascii="Arial" w:hAnsi="Arial" w:cs="Arial"/>
          <w:sz w:val="24"/>
          <w:szCs w:val="24"/>
        </w:rPr>
      </w:pPr>
    </w:p>
    <w:p w14:paraId="41EB1CFF" w14:textId="296EBE93" w:rsidR="00E03F7C" w:rsidRDefault="00E03F7C" w:rsidP="00033CBA">
      <w:pPr>
        <w:spacing w:after="0" w:line="240" w:lineRule="auto"/>
        <w:jc w:val="both"/>
        <w:rPr>
          <w:rFonts w:ascii="Arial" w:hAnsi="Arial" w:cs="Arial"/>
          <w:sz w:val="24"/>
          <w:szCs w:val="24"/>
        </w:rPr>
      </w:pPr>
    </w:p>
    <w:p w14:paraId="1CF827C8" w14:textId="6AD0160C" w:rsidR="00F83249" w:rsidRDefault="00F83249" w:rsidP="00033CBA">
      <w:pPr>
        <w:spacing w:after="0" w:line="240" w:lineRule="auto"/>
        <w:jc w:val="both"/>
        <w:rPr>
          <w:rFonts w:ascii="Arial" w:hAnsi="Arial" w:cs="Arial"/>
          <w:sz w:val="24"/>
          <w:szCs w:val="24"/>
        </w:rPr>
      </w:pPr>
    </w:p>
    <w:p w14:paraId="0AC26A0E" w14:textId="772FDF4E" w:rsidR="005A6AAD" w:rsidRDefault="00AC256A" w:rsidP="003D1CE9">
      <w:pPr>
        <w:pStyle w:val="NoSpacing"/>
        <w:numPr>
          <w:ilvl w:val="0"/>
          <w:numId w:val="1"/>
        </w:numPr>
        <w:jc w:val="both"/>
        <w:rPr>
          <w:rFonts w:ascii="Arial" w:hAnsi="Arial" w:cs="Arial"/>
          <w:b/>
          <w:sz w:val="24"/>
          <w:szCs w:val="24"/>
        </w:rPr>
      </w:pPr>
      <w:r>
        <w:rPr>
          <w:rFonts w:ascii="Arial" w:hAnsi="Arial" w:cs="Arial"/>
          <w:b/>
          <w:sz w:val="24"/>
          <w:szCs w:val="24"/>
        </w:rPr>
        <w:t>Health &amp; Safety Governance Structure</w:t>
      </w:r>
    </w:p>
    <w:p w14:paraId="7B6FA50D" w14:textId="1E881C52" w:rsidR="00153E56" w:rsidRDefault="00153E56" w:rsidP="00153E56">
      <w:pPr>
        <w:pStyle w:val="NoSpacing"/>
        <w:jc w:val="both"/>
        <w:rPr>
          <w:rFonts w:ascii="Arial" w:hAnsi="Arial" w:cs="Arial"/>
          <w:sz w:val="24"/>
          <w:szCs w:val="24"/>
        </w:rPr>
      </w:pPr>
    </w:p>
    <w:p w14:paraId="5C534C9F" w14:textId="7C4C00BC" w:rsidR="00AC256A" w:rsidRDefault="00AC256A" w:rsidP="003D1CE9">
      <w:pPr>
        <w:pStyle w:val="NoSpacing"/>
        <w:numPr>
          <w:ilvl w:val="1"/>
          <w:numId w:val="1"/>
        </w:numPr>
        <w:jc w:val="both"/>
        <w:rPr>
          <w:rFonts w:ascii="Arial" w:hAnsi="Arial" w:cs="Arial"/>
          <w:sz w:val="24"/>
          <w:szCs w:val="24"/>
        </w:rPr>
      </w:pPr>
      <w:r>
        <w:rPr>
          <w:rFonts w:ascii="Arial" w:hAnsi="Arial" w:cs="Arial"/>
          <w:sz w:val="24"/>
          <w:szCs w:val="24"/>
        </w:rPr>
        <w:t xml:space="preserve">Health and Safety Management Arrangements </w:t>
      </w:r>
    </w:p>
    <w:p w14:paraId="2C1F0FF0" w14:textId="131B7856" w:rsidR="00AC256A" w:rsidRDefault="00AC256A" w:rsidP="00AC256A">
      <w:pPr>
        <w:pStyle w:val="NoSpacing"/>
        <w:ind w:left="400"/>
        <w:jc w:val="both"/>
        <w:rPr>
          <w:rFonts w:ascii="Arial" w:hAnsi="Arial" w:cs="Arial"/>
          <w:sz w:val="24"/>
          <w:szCs w:val="24"/>
        </w:rPr>
      </w:pPr>
      <w:r>
        <w:rPr>
          <w:noProof/>
          <w:lang w:eastAsia="en-GB"/>
        </w:rPr>
        <mc:AlternateContent>
          <mc:Choice Requires="wps">
            <w:drawing>
              <wp:anchor distT="0" distB="0" distL="0" distR="0" simplePos="0" relativeHeight="251621888" behindDoc="1" locked="0" layoutInCell="1" allowOverlap="1" wp14:anchorId="68EF9563" wp14:editId="687C07EB">
                <wp:simplePos x="0" y="0"/>
                <wp:positionH relativeFrom="margin">
                  <wp:align>left</wp:align>
                </wp:positionH>
                <wp:positionV relativeFrom="paragraph">
                  <wp:posOffset>271145</wp:posOffset>
                </wp:positionV>
                <wp:extent cx="5461000" cy="298450"/>
                <wp:effectExtent l="0" t="0" r="25400" b="25400"/>
                <wp:wrapTopAndBottom/>
                <wp:docPr id="68" name="Text Box 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61000" cy="298450"/>
                        </a:xfrm>
                        <a:prstGeom prst="rect">
                          <a:avLst/>
                        </a:prstGeom>
                        <a:noFill/>
                        <a:ln w="9525">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txbx>
                        <w:txbxContent>
                          <w:p w14:paraId="6C7B37C3" w14:textId="77777777" w:rsidR="00C9372D" w:rsidRDefault="00C9372D" w:rsidP="00AC256A">
                            <w:pPr>
                              <w:spacing w:before="65"/>
                              <w:ind w:left="138"/>
                              <w:rPr>
                                <w:sz w:val="27"/>
                              </w:rPr>
                            </w:pPr>
                            <w:r w:rsidRPr="000C25F4">
                              <w:rPr>
                                <w:sz w:val="27"/>
                              </w:rPr>
                              <w:t>SBUHB</w:t>
                            </w:r>
                            <w:r>
                              <w:rPr>
                                <w:sz w:val="27"/>
                              </w:rPr>
                              <w:t xml:space="preserve"> Health and Safety Management Arrangements Chart</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8EF9563" id="Text Box 62" o:spid="_x0000_s1027" type="#_x0000_t202" style="position:absolute;left:0;text-align:left;margin-left:0;margin-top:21.35pt;width:430pt;height:23.5pt;z-index:-251694592;visibility:visible;mso-wrap-style:square;mso-width-percent:0;mso-height-percent:0;mso-wrap-distance-left:0;mso-wrap-distance-top:0;mso-wrap-distance-right:0;mso-wrap-distance-bottom:0;mso-position-horizontal:left;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ERd5hwIAACEFAAAOAAAAZHJzL2Uyb0RvYy54bWysVNuO2yAQfa/Uf0C8Z22nTppY66y2cVJV&#10;2l6k3X4AARyjYnCBxN5W/fcOEGez3Zeqqh/w2DMc5syc4fpmaCU6cmOFViXOrlKMuKKaCbUv8deH&#10;7WSBkXVEMSK14iV+5BbfrF6/uu67gk91oyXjBgGIskXflbhxriuSxNKGt8Re6Y4rcNbatMTBp9kn&#10;zJAe0FuZTNN0nvTasM5oyq2Fv1V04lXAr2tO3ee6ttwhWWLIzYXVhHXn12R1TYq9IV0j6CkN8g9Z&#10;tEQoOPQMVRFH0MGIF1CtoEZbXbsrqttE17WgPHAANln6B5v7hnQ8cIHi2O5cJvv/YOmn4xeDBCvx&#10;HDqlSAs9euCDQ+/0gOZTX5++swWE3XcQ6Ab4D30OXG13p+k3i5ReN0Tt+a0xum84YZBf5ncmF1sj&#10;jvUgu/6jZnAOOTgdgIbatL54UA4E6NCnx3NvfC4Ufs7yeZam4KLgmy4X+Sw0LyHFuLsz1r3nukXe&#10;KLGB3gd0cryzzmdDijHEH6b0VkgZ+i8V6ku8nE1nkZeWgnmnD7Nmv1tLg47EKyg8gRp4LsM8ckVs&#10;E+OCK2qrFQ4ELkVb4sV5Nyl8mTaKheMdETLakKJU/lRgDUmfrCikn8t0uVlsFvkkn843kzytqsnt&#10;dp1P5tvs7ax6U63XVfbLE8jyohGMceU5jKLO8r8TzWm8ohzPsn7G9VlJtuF5WZLkeRqh/MBqfAd2&#10;QR9eElEcbtgNQYpBPF47O80eQTBGx7mFewaMRpsfGPUwsyW23w/EcIzkBwWi8wM+GmY0dqNBFIWt&#10;JXYYRXPt4kVw6IzYN4AcZa30LQizFkEzT1mc5AxzGDic7gw/6JffIerpZlv9BgAA//8DAFBLAwQU&#10;AAYACAAAACEAWOzGzd0AAAAGAQAADwAAAGRycy9kb3ducmV2LnhtbEyPQU/DMAyF70j8h8hIXBBL&#10;mNBWStMJTXBDiA3QOGaNaao2TtVka/fvMadx8/Oz3vtcrCbfiSMOsQmk4W6mQCBVwTZUa/j8eLnN&#10;QMRkyJouEGo4YYRVeXlRmNyGkTZ43KZacAjF3GhwKfW5lLFy6E2chR6JvZ8weJNYDrW0gxk53Hdy&#10;rtRCetMQNzjT49ph1W4PXkP75t43u9f1d3Ujsa3HL7XLTs9aX19NT48gEk7pfAx/+IwOJTPtw4Fs&#10;FJ0GfiRpuJ8vQbCbLRQv9jw8LEGWhfyPX/4CAAD//wMAUEsBAi0AFAAGAAgAAAAhALaDOJL+AAAA&#10;4QEAABMAAAAAAAAAAAAAAAAAAAAAAFtDb250ZW50X1R5cGVzXS54bWxQSwECLQAUAAYACAAAACEA&#10;OP0h/9YAAACUAQAACwAAAAAAAAAAAAAAAAAvAQAAX3JlbHMvLnJlbHNQSwECLQAUAAYACAAAACEA&#10;exEXeYcCAAAhBQAADgAAAAAAAAAAAAAAAAAuAgAAZHJzL2Uyb0RvYy54bWxQSwECLQAUAAYACAAA&#10;ACEAWOzGzd0AAAAGAQAADwAAAAAAAAAAAAAAAADhBAAAZHJzL2Rvd25yZXYueG1sUEsFBgAAAAAE&#10;AAQA8wAAAOsFAAAAAA==&#10;" filled="f">
                <v:textbox inset="0,0,0,0">
                  <w:txbxContent>
                    <w:p w14:paraId="6C7B37C3" w14:textId="77777777" w:rsidR="00C9372D" w:rsidRDefault="00C9372D" w:rsidP="00AC256A">
                      <w:pPr>
                        <w:spacing w:before="65"/>
                        <w:ind w:left="138"/>
                        <w:rPr>
                          <w:sz w:val="27"/>
                        </w:rPr>
                      </w:pPr>
                      <w:r w:rsidRPr="000C25F4">
                        <w:rPr>
                          <w:sz w:val="27"/>
                        </w:rPr>
                        <w:t>SBUHB</w:t>
                      </w:r>
                      <w:r>
                        <w:rPr>
                          <w:sz w:val="27"/>
                        </w:rPr>
                        <w:t xml:space="preserve"> Health and Safety Management Arrangements Chart</w:t>
                      </w:r>
                    </w:p>
                  </w:txbxContent>
                </v:textbox>
                <w10:wrap type="topAndBottom" anchorx="margin"/>
              </v:shape>
            </w:pict>
          </mc:Fallback>
        </mc:AlternateContent>
      </w:r>
    </w:p>
    <w:p w14:paraId="467486B2" w14:textId="30BBB7BF" w:rsidR="00AC256A" w:rsidRDefault="003B647C" w:rsidP="00AC256A">
      <w:pPr>
        <w:pStyle w:val="BodyText"/>
        <w:rPr>
          <w:b/>
          <w:sz w:val="21"/>
        </w:rPr>
      </w:pPr>
      <w:r>
        <w:rPr>
          <w:b/>
          <w:noProof/>
          <w:sz w:val="20"/>
          <w:lang w:val="en-GB" w:eastAsia="en-GB"/>
        </w:rPr>
        <mc:AlternateContent>
          <mc:Choice Requires="wps">
            <w:drawing>
              <wp:anchor distT="0" distB="0" distL="114300" distR="114300" simplePos="0" relativeHeight="251620864" behindDoc="0" locked="0" layoutInCell="1" allowOverlap="1" wp14:anchorId="13B1A31E" wp14:editId="4B228EFB">
                <wp:simplePos x="0" y="0"/>
                <wp:positionH relativeFrom="column">
                  <wp:posOffset>3250565</wp:posOffset>
                </wp:positionH>
                <wp:positionV relativeFrom="paragraph">
                  <wp:posOffset>1398270</wp:posOffset>
                </wp:positionV>
                <wp:extent cx="0" cy="247650"/>
                <wp:effectExtent l="76200" t="0" r="57150" b="57150"/>
                <wp:wrapNone/>
                <wp:docPr id="72" name="Straight Arrow Connector 72"/>
                <wp:cNvGraphicFramePr/>
                <a:graphic xmlns:a="http://schemas.openxmlformats.org/drawingml/2006/main">
                  <a:graphicData uri="http://schemas.microsoft.com/office/word/2010/wordprocessingShape">
                    <wps:wsp>
                      <wps:cNvCnPr/>
                      <wps:spPr>
                        <a:xfrm>
                          <a:off x="0" y="0"/>
                          <a:ext cx="0" cy="247650"/>
                        </a:xfrm>
                        <a:prstGeom prst="straightConnector1">
                          <a:avLst/>
                        </a:prstGeom>
                        <a:ln w="25400">
                          <a:solidFill>
                            <a:schemeClr val="tx1"/>
                          </a:solidFill>
                          <a:prstDash val="dash"/>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shapetype w14:anchorId="712A1B86" id="_x0000_t32" coordsize="21600,21600" o:spt="32" o:oned="t" path="m,l21600,21600e" filled="f">
                <v:path arrowok="t" fillok="f" o:connecttype="none"/>
                <o:lock v:ext="edit" shapetype="t"/>
              </v:shapetype>
              <v:shape id="Straight Arrow Connector 72" o:spid="_x0000_s1026" type="#_x0000_t32" style="position:absolute;margin-left:255.95pt;margin-top:110.1pt;width:0;height:19.5pt;z-index:251620864;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uxHS+wEAAFYEAAAOAAAAZHJzL2Uyb0RvYy54bWysVMtu2zAQvBfoPxC815KNPArDclDYTS9F&#10;azTtBzDU0iLAF5asZf99l5Qs1+mpQS40HzvDmfFSq4ejNewAGLV3DZ/Pas7ASd9qt2/4r5+PHz5y&#10;FpNwrTDeQcNPEPnD+v27VR+WsPCdNy0gIxIXl31oeJdSWFZVlB1YEWc+gKND5dGKREvcVy2Kntit&#10;qRZ1fVf1HtuAXkKMtLsdDvm68CsFMn1XKkJipuGkLZURy/icx2q9Ess9itBpOcoQr1BhhXZ06US1&#10;FUmw36j/obJaoo9epZn0tvJKaQnFA7mZ1y/cPHUiQPFC4cQwxRTfjlZ+O+yQ6bbh9wvOnLD0Hz0l&#10;FHrfJfYJ0fds452jHD0yKqG8+hCXBNu4HY6rGHaYzR8V2vxLttixZHyaMoZjYnLYlLS7uLm/uy3x&#10;VxdcwJi+gLcsTxoeRx2TgHmJWBy+xkQ3E/AMyJcax3rivb2p61IWvdHtozYmH5Z+go1BdhDUCek4&#10;z06I4aoq021F7IailmZDfyShzWfXsnQKFE9CLdzewMhgHBHlTIYUyiydDAyafoCidMn3oP2FDiEl&#10;uHTWYhxVZ5gi1RNwdJMfxMXANXCsz1AoPf8/4AlRbvYuTWCrncchy+vbL/Gpof6cwOA7R/Ds21Pp&#10;jxINNW9Je3xo+XX8vS7wy+dg/QcAAP//AwBQSwMEFAAGAAgAAAAhAPqQJ7rfAAAACwEAAA8AAABk&#10;cnMvZG93bnJldi54bWxMj8FKw0AQhu+C77CM4EXsbhZabMymiOBFPGgr1OM0uyYh2dmQ3bSxT++I&#10;Bz3OPx//fFNsZt+LoxtjG8hAtlAgHFXBtlQbeN893d6BiAnJYh/IGfhyETbl5UWBuQ0nenPHbaoF&#10;l1DM0UCT0pBLGavGeYyLMDji3WcYPSYex1raEU9c7nuplVpJjy3xhQYH99i4qttO3sBZrna+w+nm&#10;I9C5wxe1l6/Pe2Our+aHexDJzekPhh99VoeSnQ5hIhtFb2CZZWtGDWitNAgmfpMDJ8u1BlkW8v8P&#10;5TcAAAD//wMAUEsBAi0AFAAGAAgAAAAhALaDOJL+AAAA4QEAABMAAAAAAAAAAAAAAAAAAAAAAFtD&#10;b250ZW50X1R5cGVzXS54bWxQSwECLQAUAAYACAAAACEAOP0h/9YAAACUAQAACwAAAAAAAAAAAAAA&#10;AAAvAQAAX3JlbHMvLnJlbHNQSwECLQAUAAYACAAAACEAZ7sR0vsBAABWBAAADgAAAAAAAAAAAAAA&#10;AAAuAgAAZHJzL2Uyb0RvYy54bWxQSwECLQAUAAYACAAAACEA+pAnut8AAAALAQAADwAAAAAAAAAA&#10;AAAAAABVBAAAZHJzL2Rvd25yZXYueG1sUEsFBgAAAAAEAAQA8wAAAGEFAAAAAA==&#10;" strokecolor="black [3213]" strokeweight="2pt">
                <v:stroke dashstyle="dash" endarrow="block" joinstyle="miter"/>
              </v:shape>
            </w:pict>
          </mc:Fallback>
        </mc:AlternateContent>
      </w:r>
      <w:r>
        <w:rPr>
          <w:noProof/>
          <w:lang w:val="en-GB" w:eastAsia="en-GB"/>
        </w:rPr>
        <mc:AlternateContent>
          <mc:Choice Requires="wpg">
            <w:drawing>
              <wp:anchor distT="0" distB="0" distL="114300" distR="114300" simplePos="0" relativeHeight="251617792" behindDoc="0" locked="0" layoutInCell="1" allowOverlap="1" wp14:anchorId="0ACCEEF5" wp14:editId="74B4AB0A">
                <wp:simplePos x="0" y="0"/>
                <wp:positionH relativeFrom="page">
                  <wp:posOffset>1644015</wp:posOffset>
                </wp:positionH>
                <wp:positionV relativeFrom="paragraph">
                  <wp:posOffset>902970</wp:posOffset>
                </wp:positionV>
                <wp:extent cx="76835" cy="386080"/>
                <wp:effectExtent l="0" t="0" r="0" b="0"/>
                <wp:wrapNone/>
                <wp:docPr id="41" name="Group 3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6835" cy="386080"/>
                          <a:chOff x="2168" y="-1294"/>
                          <a:chExt cx="121" cy="608"/>
                        </a:xfrm>
                      </wpg:grpSpPr>
                      <wps:wsp>
                        <wps:cNvPr id="42" name="Line 37"/>
                        <wps:cNvCnPr>
                          <a:cxnSpLocks noChangeShapeType="1"/>
                        </wps:cNvCnPr>
                        <wps:spPr bwMode="auto">
                          <a:xfrm>
                            <a:off x="2228" y="-1194"/>
                            <a:ext cx="0" cy="408"/>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43" name="AutoShape 36"/>
                        <wps:cNvSpPr>
                          <a:spLocks/>
                        </wps:cNvSpPr>
                        <wps:spPr bwMode="auto">
                          <a:xfrm>
                            <a:off x="2167" y="-1295"/>
                            <a:ext cx="121" cy="608"/>
                          </a:xfrm>
                          <a:custGeom>
                            <a:avLst/>
                            <a:gdLst>
                              <a:gd name="T0" fmla="+- 0 2288 2168"/>
                              <a:gd name="T1" fmla="*/ T0 w 121"/>
                              <a:gd name="T2" fmla="+- 0 -1174 -1294"/>
                              <a:gd name="T3" fmla="*/ -1174 h 608"/>
                              <a:gd name="T4" fmla="+- 0 2228 2168"/>
                              <a:gd name="T5" fmla="*/ T4 w 121"/>
                              <a:gd name="T6" fmla="+- 0 -1294 -1294"/>
                              <a:gd name="T7" fmla="*/ -1294 h 608"/>
                              <a:gd name="T8" fmla="+- 0 2168 2168"/>
                              <a:gd name="T9" fmla="*/ T8 w 121"/>
                              <a:gd name="T10" fmla="+- 0 -1174 -1294"/>
                              <a:gd name="T11" fmla="*/ -1174 h 608"/>
                              <a:gd name="T12" fmla="+- 0 2288 2168"/>
                              <a:gd name="T13" fmla="*/ T12 w 121"/>
                              <a:gd name="T14" fmla="+- 0 -1174 -1294"/>
                              <a:gd name="T15" fmla="*/ -1174 h 608"/>
                              <a:gd name="T16" fmla="+- 0 2288 2168"/>
                              <a:gd name="T17" fmla="*/ T16 w 121"/>
                              <a:gd name="T18" fmla="+- 0 -806 -1294"/>
                              <a:gd name="T19" fmla="*/ -806 h 608"/>
                              <a:gd name="T20" fmla="+- 0 2168 2168"/>
                              <a:gd name="T21" fmla="*/ T20 w 121"/>
                              <a:gd name="T22" fmla="+- 0 -806 -1294"/>
                              <a:gd name="T23" fmla="*/ -806 h 608"/>
                              <a:gd name="T24" fmla="+- 0 2228 2168"/>
                              <a:gd name="T25" fmla="*/ T24 w 121"/>
                              <a:gd name="T26" fmla="+- 0 -686 -1294"/>
                              <a:gd name="T27" fmla="*/ -686 h 608"/>
                              <a:gd name="T28" fmla="+- 0 2288 2168"/>
                              <a:gd name="T29" fmla="*/ T28 w 121"/>
                              <a:gd name="T30" fmla="+- 0 -806 -1294"/>
                              <a:gd name="T31" fmla="*/ -806 h 608"/>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21" h="608">
                                <a:moveTo>
                                  <a:pt x="120" y="120"/>
                                </a:moveTo>
                                <a:lnTo>
                                  <a:pt x="60" y="0"/>
                                </a:lnTo>
                                <a:lnTo>
                                  <a:pt x="0" y="120"/>
                                </a:lnTo>
                                <a:lnTo>
                                  <a:pt x="120" y="120"/>
                                </a:lnTo>
                                <a:moveTo>
                                  <a:pt x="120" y="488"/>
                                </a:moveTo>
                                <a:lnTo>
                                  <a:pt x="0" y="488"/>
                                </a:lnTo>
                                <a:lnTo>
                                  <a:pt x="60" y="608"/>
                                </a:lnTo>
                                <a:lnTo>
                                  <a:pt x="120" y="488"/>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391FC135" id="Group 35" o:spid="_x0000_s1026" style="position:absolute;margin-left:129.45pt;margin-top:71.1pt;width:6.05pt;height:30.4pt;z-index:251617792;mso-position-horizontal-relative:page" coordorigin="2168,-1294" coordsize="121,6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5xKQVwUAAAgRAAAOAAAAZHJzL2Uyb0RvYy54bWy8WNGOqzYQfa/Uf7B4bMUGE0IAbfbq3mSz&#10;qrRtV7r0AxwgAZVgasgme6v+e2dsTCAXstFWah6CiQ/jmXPGwzj3n077nLwmosp4sTDonWWQpIh4&#10;nBW7hfFHuDY9g1Q1K2KW8yJZGG9JZXx6+PGH+2MZJDZPeR4ngoCRogqO5cJI67oMJpMqSpM9q+54&#10;mRQwueViz2q4FbtJLNgRrO/ziW1Z7uTIRVwKHiVVBb+u1KTxIO1vt0lU/77dVklN8oUBvtXyW8jv&#10;DX5PHu5ZsBOsTLOocYN9wIs9ywpYtDW1YjUjB5F9Z2qfRYJXfFvfRXw/4dttFiUyBoiGWhfRPAl+&#10;KGUsu+C4K1uagNoLnj5sNvrt9UWQLF4YDjVIwfagkVyWTGdIzrHcBYB5EuXX8kWoCGH4zKM/K5ie&#10;XM7j/U6Byeb4K4/BHjvUXJJz2oo9moCwyUlq8NZqkJxqEsGPc9eDlUkEM1PPtbxGoigFHfEhm7qQ&#10;UjBrUtt3lH5R+tg8TW2IAp+FJ3FuwgK1qHS0cQyjgmyrzoRW/43QrykrE6lThWRpQm1N6HNWJGQ6&#10;V3xKyLJQZEanoiGTFHyZsmKXSGPhWwnEURkCOgtW1SN4U4ES75Jr27bmiWqeNMewEZAj54IjFpSi&#10;qp8Svic4WBg5+C2FY6/PVa3o1BDUseDrLM/hdxbkBTmCw741s+QTFc+zGGdxshK7zTIX5JXhLpSf&#10;RpweDE2vWJUqnJxCGAtgGxSxHKUJix+bcc2yXI1B5bxAIAQIjjYjtf/+9i3/0Xv0HNOx3UfTsVYr&#10;8/N66Zjums5nq+lquVzRf9Bn6gRpFsdJgW7rWkCd21KjqUpqF7fVoCVo0rcuExOc1VfpNKSo0lbl&#10;54bHby8CSW+y9f9K26lO28+wb2U2kqmLQjSJqAtB1a0CMkXVjA7j/RSl7rzdyrLaSAVlGRjdyCyI&#10;DipJUWadmFB440b5XdyUsRDSfLvPoZz/bBKLwH7wiKweMpPOMKgYCvbThIQWORJc+wIDW7ljyqR0&#10;7pBOATobA/JaYwqWkqYWoY/aNUfDGtfsYdegELbWQmfYNVdjpCnp1LBrwHVrTMEGXYOq0QkVCRtk&#10;zdcwZM0bdo32FbhCG+2KcIU32hdiXNOuDiG1R/zry3DNv64S1/zrqzHuX1eMkLoj/vW1MD3LHZaW&#10;dtWQsEFp7b4eo9riS7RNldAe2xN9Lca9s7tiXPGurwa+wAYzz+5qEdoj28LuK2G63gh3dlcKCRvm&#10;rq/FqLJ2V4oQQhisJ9O+EuPcTbtS9LmDt15b9FiqXtBQHU9FUwhhRKChwA4LS2XJK+yfQjAI7/5w&#10;iiUOTAAKZ0fAQDWCZevyLhgiRzDs5VtMU8gKCZeV/13jVL0qQkj1W6xjCqN1yL2b4E2gkAw3wZtQ&#10;QZ0OXMXQsC/g6HF56BAGgUPHBp8BPViNoumhbJ/Q61Q1r/j7nr8mIZeIGrWjuIEhKryqdc+IvOgi&#10;XQXUMD2pr6U0d2lMz+qrQn2/qJ4/L95HOp7uvc8I/Ux35TNOz+qrQjVBnFt5Pa2vY8uqeZADOZZZ&#10;3pKNGnX6h17/eWObqlrNTmt3rfmktmN9sX1z7Xpz01k7M9OfW55pUf+L71qO76zW/eZTnhXUeRh6&#10;xo82n5hN/gwqJSbPR4J8v+Vu22X0WDey+ioTe7ChJYLDyQJSD/40gEHKxTeDHOEAvjCqvw5MJAbJ&#10;fyngQOZTxwFYLW+c2RxzX3RnNt0ZVkRgamHUBtQ8HC5rdco/lCLbpbASlVwUHLvabSZPM9ipqjYb&#10;/G67bBjJ47aMpflrAM/z3XuJP/+B8fAvAAAA//8DAFBLAwQUAAYACAAAACEAzug4peEAAAALAQAA&#10;DwAAAGRycy9kb3ducmV2LnhtbEyPwU7DMBBE70j8g7VI3KidlEIJcaqqAk4VEi0S4raNt0nU2I5i&#10;N0n/nuUEtx3N0+xMvppsKwbqQ+OdhmSmQJArvWlcpeFz/3q3BBEiOoOtd6ThQgFWxfVVjpnxo/ug&#10;YRcrwSEuZKihjrHLpAxlTRbDzHfk2Dv63mJk2VfS9DhyuG1lqtSDtNg4/lBjR5uaytPubDW8jTiu&#10;58nLsD0dN5fv/eL9a5uQ1rc30/oZRKQp/sHwW5+rQ8GdDv7sTBCthnSxfGKUjfs0BcFE+pjwugMf&#10;aq5AFrn8v6H4AQAA//8DAFBLAQItABQABgAIAAAAIQC2gziS/gAAAOEBAAATAAAAAAAAAAAAAAAA&#10;AAAAAABbQ29udGVudF9UeXBlc10ueG1sUEsBAi0AFAAGAAgAAAAhADj9If/WAAAAlAEAAAsAAAAA&#10;AAAAAAAAAAAALwEAAF9yZWxzLy5yZWxzUEsBAi0AFAAGAAgAAAAhANTnEpBXBQAACBEAAA4AAAAA&#10;AAAAAAAAAAAALgIAAGRycy9lMm9Eb2MueG1sUEsBAi0AFAAGAAgAAAAhAM7oOKXhAAAACwEAAA8A&#10;AAAAAAAAAAAAAAAAsQcAAGRycy9kb3ducmV2LnhtbFBLBQYAAAAABAAEAPMAAAC/CAAAAAA=&#10;">
                <v:line id="Line 37" o:spid="_x0000_s1027" style="position:absolute;visibility:visible;mso-wrap-style:square" from="2228,-1194" to="2228,-78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CACfwwAAANsAAAAPAAAAZHJzL2Rvd25yZXYueG1sRI9Ba8JA&#10;FITvBf/D8oTe6kZbikRXEcEqvRlF8PbIPpOY7Nt0d6Px37uFQo/DzHzDzJe9acSNnK8sKxiPEhDE&#10;udUVFwqOh83bFIQPyBoby6TgQR6Wi8HLHFNt77ynWxYKESHsU1RQhtCmUvq8JIN+ZFvi6F2sMxii&#10;dIXUDu8Rbho5SZJPabDiuFBiS+uS8jrrjIJTl/H5Wm9cg93Xdns5/dT+/Vup12G/moEI1If/8F97&#10;pxV8TOD3S/wBcvEEAAD//wMAUEsBAi0AFAAGAAgAAAAhANvh9svuAAAAhQEAABMAAAAAAAAAAAAA&#10;AAAAAAAAAFtDb250ZW50X1R5cGVzXS54bWxQSwECLQAUAAYACAAAACEAWvQsW78AAAAVAQAACwAA&#10;AAAAAAAAAAAAAAAfAQAAX3JlbHMvLnJlbHNQSwECLQAUAAYACAAAACEAgggAn8MAAADbAAAADwAA&#10;AAAAAAAAAAAAAAAHAgAAZHJzL2Rvd25yZXYueG1sUEsFBgAAAAADAAMAtwAAAPcCAAAAAA==&#10;" strokeweight="1.5pt"/>
                <v:shape id="AutoShape 36" o:spid="_x0000_s1028" style="position:absolute;left:2167;top:-1295;width:121;height:608;visibility:visible;mso-wrap-style:square;v-text-anchor:top" coordsize="121,60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erJcxAAAANsAAAAPAAAAZHJzL2Rvd25yZXYueG1sRI/NbsIw&#10;EITvlXgHa5F6QeCEP6GAQRQ1FZceCjzAKl6SQLyObJeEt68rVepxNDPfaDa73jTiQc7XlhWkkwQE&#10;cWF1zaWCyzkfr0D4gKyxsUwKnuRhtx28bDDTtuMvepxCKSKEfYYKqhDaTEpfVGTQT2xLHL2rdQZD&#10;lK6U2mEX4aaR0yRZSoM1x4UKWzpUVNxP30bBDEdpfjuOus+3522Rz91H8p4apV6H/X4NIlAf/sN/&#10;7aNWMJ/B75f4A+T2BwAA//8DAFBLAQItABQABgAIAAAAIQDb4fbL7gAAAIUBAAATAAAAAAAAAAAA&#10;AAAAAAAAAABbQ29udGVudF9UeXBlc10ueG1sUEsBAi0AFAAGAAgAAAAhAFr0LFu/AAAAFQEAAAsA&#10;AAAAAAAAAAAAAAAAHwEAAF9yZWxzLy5yZWxzUEsBAi0AFAAGAAgAAAAhAHJ6slzEAAAA2wAAAA8A&#10;AAAAAAAAAAAAAAAABwIAAGRycy9kb3ducmV2LnhtbFBLBQYAAAAAAwADALcAAAD4AgAAAAA=&#10;" path="m120,120l60,,,120r120,m120,488l,488,60,608,120,488e" fillcolor="black" stroked="f">
                  <v:path arrowok="t" o:connecttype="custom" o:connectlocs="120,-1174;60,-1294;0,-1174;120,-1174;120,-806;0,-806;60,-686;120,-806" o:connectangles="0,0,0,0,0,0,0,0"/>
                </v:shape>
                <w10:wrap anchorx="page"/>
              </v:group>
            </w:pict>
          </mc:Fallback>
        </mc:AlternateContent>
      </w:r>
      <w:r>
        <w:rPr>
          <w:noProof/>
          <w:lang w:val="en-GB" w:eastAsia="en-GB"/>
        </w:rPr>
        <mc:AlternateContent>
          <mc:Choice Requires="wps">
            <w:drawing>
              <wp:anchor distT="0" distB="0" distL="0" distR="0" simplePos="0" relativeHeight="251615744" behindDoc="1" locked="0" layoutInCell="1" allowOverlap="1" wp14:anchorId="28EA71B0" wp14:editId="636ABD70">
                <wp:simplePos x="0" y="0"/>
                <wp:positionH relativeFrom="page">
                  <wp:posOffset>426720</wp:posOffset>
                </wp:positionH>
                <wp:positionV relativeFrom="paragraph">
                  <wp:posOffset>610235</wp:posOffset>
                </wp:positionV>
                <wp:extent cx="2484755" cy="307340"/>
                <wp:effectExtent l="0" t="0" r="0" b="0"/>
                <wp:wrapTopAndBottom/>
                <wp:docPr id="67" name="Text Box 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84755" cy="307340"/>
                        </a:xfrm>
                        <a:prstGeom prst="rect">
                          <a:avLst/>
                        </a:prstGeom>
                        <a:noFill/>
                        <a:ln w="1905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txbx>
                        <w:txbxContent>
                          <w:p w14:paraId="7409455B" w14:textId="77777777" w:rsidR="00C9372D" w:rsidRDefault="00C9372D" w:rsidP="00AC256A">
                            <w:pPr>
                              <w:spacing w:before="67"/>
                              <w:ind w:left="137"/>
                              <w:rPr>
                                <w:sz w:val="27"/>
                              </w:rPr>
                            </w:pPr>
                            <w:r w:rsidRPr="000C25F4">
                              <w:rPr>
                                <w:sz w:val="27"/>
                              </w:rPr>
                              <w:t>SBUHB</w:t>
                            </w:r>
                            <w:r>
                              <w:rPr>
                                <w:sz w:val="27"/>
                              </w:rPr>
                              <w:t xml:space="preserve"> Health Board</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8EA71B0" id="Text Box 61" o:spid="_x0000_s1028" type="#_x0000_t202" style="position:absolute;margin-left:33.6pt;margin-top:48.05pt;width:195.65pt;height:24.2pt;z-index:-251700736;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BGRmigIAACIFAAAOAAAAZHJzL2Uyb0RvYy54bWysVF1v2yAUfZ+0/4B4T22nzketOlUXJ9Ok&#10;7kNq9wMI4BgNgwckdlftv+8CcdauL9M0P+ALXA733Hsu1zdDK9GRGyu0KnF2kWLEFdVMqH2Jvz5s&#10;J0uMrCOKEakVL/Ejt/hm9fbNdd8VfKobLRk3CECULfquxI1zXZEklja8JfZCd1zBZq1NSxxMzT5h&#10;hvSA3spkmqbzpNeGdUZTbi2sVnETrwJ+XXPqPte15Q7JEkNsLowmjDs/JqtrUuwN6RpBT2GQf4ii&#10;JULBpWeoijiCDka8gmoFNdrq2l1Q3Sa6rgXlgQOwydI/2Nw3pOOBCyTHduc02f8HSz8dvxgkWInn&#10;C4wUaaFGD3xw6J0e0Dzz+ek7W4DbfQeOboB1qHPgars7Tb9ZpPS6IWrPb43RfcMJg/jCyeTZ0Yhj&#10;Pciu/6gZ3EMOTgegoTatTx6kAwE61OnxXBsfC4XFab7MF7MZRhT2LtPFZR6Kl5BiPN0Z695z3SJv&#10;lNhA7QM6Od5ZBzzAdXTxlym9FVKG+kuFegj5Kp2lkZiWgvld72fNfreWBh2Jl1D4fFYAzT5389AV&#10;sU30C1tRXK1woHAp2hIvz6dJ4fO0USzc74iQ0QZUqfytQBuiPllRSU9X6dVmuVnmk3w630zytKom&#10;t9t1Pplvs8WsuqzW6yr76QlkedEIxrjyHEZVZ/nfqebUX1GPZ12/4PoiJdvwvU5J8jKMkDFgNf4D&#10;uyAQr4moDjfshqDF6ai7nWaPoBijY+PCQwNGo80PjHpo2hLb7wdiOEbygwLV+Q4fDTMau9EgisLR&#10;EjuMorl28SU4dEbsG0COulb6FpRZiyAaL+EYBUTuJ9CIgcPp0fCd/nwevH4/batfAAAA//8DAFBL&#10;AwQUAAYACAAAACEAgf1CdN4AAAAJAQAADwAAAGRycy9kb3ducmV2LnhtbEyPQU7DMBBF90jcwRok&#10;dtRp64Q2xKkQUhAbFi0cwImHJCUeR7HbhtszrOhy9J/+f1PsZjeIM06h96RhuUhAIDXe9tRq+Pyo&#10;HjYgQjRkzeAJNfxggF15e1OY3PoL7fF8iK3gEgq50dDFOOZShqZDZ8LCj0icffnJmcjn1Eo7mQuX&#10;u0GukiSTzvTEC50Z8aXD5vtwchpej/U+6ddKbatmnbr3o7K2etP6/m5+fgIRcY7/MPzpszqU7FT7&#10;E9kgBg3Z44pJDdtsCYJzlW5SEDWDSqUgy0Jef1D+AgAA//8DAFBLAQItABQABgAIAAAAIQC2gziS&#10;/gAAAOEBAAATAAAAAAAAAAAAAAAAAAAAAABbQ29udGVudF9UeXBlc10ueG1sUEsBAi0AFAAGAAgA&#10;AAAhADj9If/WAAAAlAEAAAsAAAAAAAAAAAAAAAAALwEAAF9yZWxzLy5yZWxzUEsBAi0AFAAGAAgA&#10;AAAhAFEEZGaKAgAAIgUAAA4AAAAAAAAAAAAAAAAALgIAAGRycy9lMm9Eb2MueG1sUEsBAi0AFAAG&#10;AAgAAAAhAIH9QnTeAAAACQEAAA8AAAAAAAAAAAAAAAAA5AQAAGRycy9kb3ducmV2LnhtbFBLBQYA&#10;AAAABAAEAPMAAADvBQAAAAA=&#10;" filled="f" strokeweight="1.5pt">
                <v:textbox inset="0,0,0,0">
                  <w:txbxContent>
                    <w:p w14:paraId="7409455B" w14:textId="77777777" w:rsidR="00C9372D" w:rsidRDefault="00C9372D" w:rsidP="00AC256A">
                      <w:pPr>
                        <w:spacing w:before="67"/>
                        <w:ind w:left="137"/>
                        <w:rPr>
                          <w:sz w:val="27"/>
                        </w:rPr>
                      </w:pPr>
                      <w:r w:rsidRPr="000C25F4">
                        <w:rPr>
                          <w:sz w:val="27"/>
                        </w:rPr>
                        <w:t>SBUHB</w:t>
                      </w:r>
                      <w:r>
                        <w:rPr>
                          <w:sz w:val="27"/>
                        </w:rPr>
                        <w:t xml:space="preserve"> Health Board</w:t>
                      </w:r>
                    </w:p>
                  </w:txbxContent>
                </v:textbox>
                <w10:wrap type="topAndBottom" anchorx="page"/>
              </v:shape>
            </w:pict>
          </mc:Fallback>
        </mc:AlternateContent>
      </w:r>
      <w:r>
        <w:rPr>
          <w:noProof/>
          <w:lang w:val="en-GB" w:eastAsia="en-GB"/>
        </w:rPr>
        <mc:AlternateContent>
          <mc:Choice Requires="wps">
            <w:drawing>
              <wp:anchor distT="0" distB="0" distL="0" distR="0" simplePos="0" relativeHeight="251616768" behindDoc="1" locked="0" layoutInCell="1" allowOverlap="1" wp14:anchorId="06036628" wp14:editId="62164201">
                <wp:simplePos x="0" y="0"/>
                <wp:positionH relativeFrom="page">
                  <wp:posOffset>464820</wp:posOffset>
                </wp:positionH>
                <wp:positionV relativeFrom="paragraph">
                  <wp:posOffset>1290320</wp:posOffset>
                </wp:positionV>
                <wp:extent cx="2484755" cy="307975"/>
                <wp:effectExtent l="0" t="0" r="0" b="0"/>
                <wp:wrapTopAndBottom/>
                <wp:docPr id="66" name="Text Box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84755" cy="307975"/>
                        </a:xfrm>
                        <a:prstGeom prst="rect">
                          <a:avLst/>
                        </a:prstGeom>
                        <a:noFill/>
                        <a:ln w="1905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txbx>
                        <w:txbxContent>
                          <w:p w14:paraId="07CE5A01" w14:textId="77777777" w:rsidR="00C9372D" w:rsidRDefault="00C9372D" w:rsidP="00AC256A">
                            <w:pPr>
                              <w:spacing w:before="64"/>
                              <w:ind w:left="137"/>
                              <w:rPr>
                                <w:sz w:val="27"/>
                              </w:rPr>
                            </w:pPr>
                            <w:r>
                              <w:rPr>
                                <w:sz w:val="27"/>
                              </w:rPr>
                              <w:t>Chief Executive</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06036628" id="Text Box 60" o:spid="_x0000_s1029" type="#_x0000_t202" style="position:absolute;margin-left:36.6pt;margin-top:101.6pt;width:195.65pt;height:24.25pt;z-index:-251699712;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J4OkigIAACIFAAAOAAAAZHJzL2Uyb0RvYy54bWysVNuOmzAQfa/Uf7D8ngUSckNLVmlIqkrb&#10;i7TbD3CwCVaN7dpOYFv13zs2IZvtvlRVeTADHp+ZM3PGt3ddI9CJGcuVzHFyE2PEZKkol4ccf33c&#10;jRYYWUckJUJJluMnZvHd6u2b21ZnbKxqJSgzCECkzVqd49o5nUWRLWvWEHujNJOwWSnTEAef5hBR&#10;Q1pAb0Q0juNZ1CpDtVElsxb+Fv0mXgX8qmKl+1xVljkkcgy5ubCasO79Gq1uSXYwRNe8PKdB/iGL&#10;hnAJQS9QBXEEHQ1/BdXw0iirKndTqiZSVcVLFjgAmyT+g81DTTQLXKA4Vl/KZP8fbPnp9MUgTnM8&#10;m2EkSQM9emSdQ+9Uh2ahPq22Gbg9aHB0HfyHPgeuVt+r8ptFUm1qIg9sbYxqa0Yo5Jf4ykZXR31H&#10;bGY9yL79qCjEIUenAlBXmcYXD8qBAB369HTpjc+lhJ/jdJHOp1OMStibxPPlfBpCkGw4rY1175lq&#10;kDdybKD3AZ2c7q3z2ZBscPHBpNpxIUL/hUQtpLyMp3FPTAlO/a73s+aw3wiDTsRLKDznwPbazUMX&#10;xNa9X9jqxdVwBwoXvMnx4nKaZL5OW0lDfEe46G3IUUgfFWhD1merV9LPZbzcLraLdJSOZ9tRGhfF&#10;aL3bpKPZLplPi0mx2RTJL08gSbOaU8qk5zCoOkn/TjXn+er1eNH1C64vSrILz+uSRC/TCPUHVsM7&#10;sAsC8Zro1eG6fRe0OPFwXi97RZ9AMUb1gwsXDRi1Mj8wamFoc2y/H4lhGIkPElTnJ3wwzGDsB4PI&#10;Eo7m2GHUmxvX3wRHbfihBuRe11KtQZkVD6J5zuKsZxjEwOF8afhJv/4OXs9X2+o3AAAA//8DAFBL&#10;AwQUAAYACAAAACEAtxVwat4AAAAKAQAADwAAAGRycy9kb3ducmV2LnhtbEyPy07DMBBF90j8gzVI&#10;7KjdxOkjxKkQUhAbFi18gBMPSUpsR7Hbhr9nuqK7eRzdOVPsZjuwM06h907BciGAoWu86V2r4Ouz&#10;etoAC1E7owfvUMEvBtiV93eFzo2/uD2eD7FlFOJCrhV0MY4556Hp0Oqw8CM62n37yepI7dRyM+kL&#10;hduBJ0KsuNW9owudHvG1w+bncLIK3o71XvSplNuqSTP7cZTGVO9KPT7ML8/AIs7xH4arPqlDSU61&#10;PzkT2KBgnSZEKkjEtSBArmQGrKZJtlwDLwt++0L5BwAA//8DAFBLAQItABQABgAIAAAAIQC2gziS&#10;/gAAAOEBAAATAAAAAAAAAAAAAAAAAAAAAABbQ29udGVudF9UeXBlc10ueG1sUEsBAi0AFAAGAAgA&#10;AAAhADj9If/WAAAAlAEAAAsAAAAAAAAAAAAAAAAALwEAAF9yZWxzLy5yZWxzUEsBAi0AFAAGAAgA&#10;AAAhAOAng6SKAgAAIgUAAA4AAAAAAAAAAAAAAAAALgIAAGRycy9lMm9Eb2MueG1sUEsBAi0AFAAG&#10;AAgAAAAhALcVcGreAAAACgEAAA8AAAAAAAAAAAAAAAAA5AQAAGRycy9kb3ducmV2LnhtbFBLBQYA&#10;AAAABAAEAPMAAADvBQAAAAA=&#10;" filled="f" strokeweight="1.5pt">
                <v:textbox inset="0,0,0,0">
                  <w:txbxContent>
                    <w:p w14:paraId="07CE5A01" w14:textId="77777777" w:rsidR="00C9372D" w:rsidRDefault="00C9372D" w:rsidP="00AC256A">
                      <w:pPr>
                        <w:spacing w:before="64"/>
                        <w:ind w:left="137"/>
                        <w:rPr>
                          <w:sz w:val="27"/>
                        </w:rPr>
                      </w:pPr>
                      <w:r>
                        <w:rPr>
                          <w:sz w:val="27"/>
                        </w:rPr>
                        <w:t>Chief Executive</w:t>
                      </w:r>
                    </w:p>
                  </w:txbxContent>
                </v:textbox>
                <w10:wrap type="topAndBottom" anchorx="page"/>
              </v:shape>
            </w:pict>
          </mc:Fallback>
        </mc:AlternateContent>
      </w:r>
      <w:r>
        <w:rPr>
          <w:b/>
          <w:noProof/>
          <w:sz w:val="20"/>
          <w:lang w:val="en-GB" w:eastAsia="en-GB"/>
        </w:rPr>
        <mc:AlternateContent>
          <mc:Choice Requires="wps">
            <w:drawing>
              <wp:anchor distT="0" distB="0" distL="114300" distR="114300" simplePos="0" relativeHeight="251619840" behindDoc="0" locked="0" layoutInCell="1" allowOverlap="1" wp14:anchorId="387F0390" wp14:editId="6A70958D">
                <wp:simplePos x="0" y="0"/>
                <wp:positionH relativeFrom="column">
                  <wp:posOffset>2054860</wp:posOffset>
                </wp:positionH>
                <wp:positionV relativeFrom="paragraph">
                  <wp:posOffset>1417320</wp:posOffset>
                </wp:positionV>
                <wp:extent cx="1191895" cy="0"/>
                <wp:effectExtent l="38100" t="76200" r="0" b="95250"/>
                <wp:wrapNone/>
                <wp:docPr id="70" name="Straight Arrow Connector 70"/>
                <wp:cNvGraphicFramePr/>
                <a:graphic xmlns:a="http://schemas.openxmlformats.org/drawingml/2006/main">
                  <a:graphicData uri="http://schemas.microsoft.com/office/word/2010/wordprocessingShape">
                    <wps:wsp>
                      <wps:cNvCnPr/>
                      <wps:spPr>
                        <a:xfrm flipH="1">
                          <a:off x="0" y="0"/>
                          <a:ext cx="1191895" cy="0"/>
                        </a:xfrm>
                        <a:prstGeom prst="straightConnector1">
                          <a:avLst/>
                        </a:prstGeom>
                        <a:ln w="25400">
                          <a:solidFill>
                            <a:schemeClr val="tx1"/>
                          </a:solidFill>
                          <a:prstDash val="dash"/>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shape w14:anchorId="0230CEB3" id="Straight Arrow Connector 70" o:spid="_x0000_s1026" type="#_x0000_t32" style="position:absolute;margin-left:161.8pt;margin-top:111.6pt;width:93.85pt;height:0;flip:x;z-index:251619840;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MS2nAQIAAGEEAAAOAAAAZHJzL2Uyb0RvYy54bWysVNuO0zAUfEfiHyy/s0kqFnarpivUsvCA&#10;oNqFD/A6dmPJNx0fmvbvOXbSlJuQQLxYvpwZz0yOs7o7OssOCpIJvuXNVc2Z8jJ0xu9b/uXz/Ysb&#10;zhIK3wkbvGr5SSV+t37+bDXEpVqEPthOASMSn5ZDbHmPGJdVlWSvnEhXISpPhzqAE0hL2FcdiIHY&#10;na0Wdf2qGgJ0EYJUKdHudjzk68KvtZL4SeukkNmWkzYsI5TxKY/VeiWWexCxN3KSIf5BhRPG06Uz&#10;1VagYF/B/ELljISQgsYrGVwVtDZSFQ/kpql/cvPYi6iKFwonxTmm9P9o5cfDDpjpWv6a4vHC0Td6&#10;RBBm3yN7AxAGtgneU44BGJVQXkNMS4Jt/A6mVYo7yOaPGhzT1sT31AolDjLIjiXt05y2OiKTtNk0&#10;t83N7TVn8nxWjRSZKkLCdyo4lictT5OkWctILw4fEpIIAp4BGWw9G1q+uH5Z10VFCtZ098bafFha&#10;S20ssIOgpsBjk00Rww9VmW4rUj8WdTQbWwWFsW99x/AUKSkEI/zeqonBeiLK8YyBlBmerBo1PShN&#10;QWfjo6jc4hcdQkrl8azFeqrOME2qZ+Dk5k/AqT5DVWn/vwHPiHJz8DiDnfEBfif7Ep8e688JjL5z&#10;BE+hO5VWKdFQH5e0pzeXH8r36wK//BnW3wAAAP//AwBQSwMEFAAGAAgAAAAhANJhD4jdAAAACwEA&#10;AA8AAABkcnMvZG93bnJldi54bWxMj8FKw0AQhu+C77CM4M1usqlFYjZFhCKexKbep9kxG5udDdlt&#10;G316VxD0ODMf/3x/tZ7dIE40hd6zhnyRgSBuvem507BrNjd3IEJENjh4Jg2fFGBdX15UWBp/5lc6&#10;bWMnUgiHEjXYGMdSytBachgWfiROt3c/OYxpnDppJjyncDdIlWUr6bDn9MHiSI+W2sP26DS0S7/8&#10;2FjaPfXN2+E5vDSZ4i+tr6/mh3sQkeb4B8OPflKHOjnt/ZFNEIOGQhWrhGpQqlAgEnGb5wWI/e9G&#10;1pX836H+BgAA//8DAFBLAQItABQABgAIAAAAIQC2gziS/gAAAOEBAAATAAAAAAAAAAAAAAAAAAAA&#10;AABbQ29udGVudF9UeXBlc10ueG1sUEsBAi0AFAAGAAgAAAAhADj9If/WAAAAlAEAAAsAAAAAAAAA&#10;AAAAAAAALwEAAF9yZWxzLy5yZWxzUEsBAi0AFAAGAAgAAAAhAD0xLacBAgAAYQQAAA4AAAAAAAAA&#10;AAAAAAAALgIAAGRycy9lMm9Eb2MueG1sUEsBAi0AFAAGAAgAAAAhANJhD4jdAAAACwEAAA8AAAAA&#10;AAAAAAAAAAAAWwQAAGRycy9kb3ducmV2LnhtbFBLBQYAAAAABAAEAPMAAABlBQAAAAA=&#10;" strokecolor="black [3213]" strokeweight="2pt">
                <v:stroke dashstyle="dash" endarrow="block" joinstyle="miter"/>
              </v:shape>
            </w:pict>
          </mc:Fallback>
        </mc:AlternateContent>
      </w:r>
      <w:r w:rsidRPr="004955D7">
        <w:rPr>
          <w:noProof/>
          <w:sz w:val="22"/>
          <w:szCs w:val="22"/>
          <w:lang w:val="en-GB" w:eastAsia="en-GB"/>
        </w:rPr>
        <mc:AlternateContent>
          <mc:Choice Requires="wps">
            <w:drawing>
              <wp:anchor distT="0" distB="0" distL="0" distR="0" simplePos="0" relativeHeight="251618816" behindDoc="1" locked="0" layoutInCell="1" allowOverlap="1" wp14:anchorId="4B281207" wp14:editId="5B95AF5F">
                <wp:simplePos x="0" y="0"/>
                <wp:positionH relativeFrom="page">
                  <wp:posOffset>4962525</wp:posOffset>
                </wp:positionH>
                <wp:positionV relativeFrom="paragraph">
                  <wp:posOffset>766445</wp:posOffset>
                </wp:positionV>
                <wp:extent cx="1881505" cy="504825"/>
                <wp:effectExtent l="0" t="0" r="23495" b="28575"/>
                <wp:wrapTopAndBottom/>
                <wp:docPr id="74" name="Text Box 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881505" cy="504825"/>
                        </a:xfrm>
                        <a:prstGeom prst="rect">
                          <a:avLst/>
                        </a:prstGeom>
                        <a:noFill/>
                        <a:ln w="1905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txbx>
                        <w:txbxContent>
                          <w:p w14:paraId="53C0FBA4" w14:textId="77777777" w:rsidR="00C9372D" w:rsidRDefault="00C9372D" w:rsidP="00AC256A">
                            <w:pPr>
                              <w:spacing w:before="67"/>
                              <w:ind w:left="137"/>
                              <w:rPr>
                                <w:sz w:val="27"/>
                              </w:rPr>
                            </w:pPr>
                            <w:r w:rsidRPr="004955D7">
                              <w:rPr>
                                <w:sz w:val="27"/>
                              </w:rPr>
                              <w:t>Board Level Director – H&amp;S Specific Ris</w:t>
                            </w:r>
                            <w:r>
                              <w:rPr>
                                <w:sz w:val="27"/>
                              </w:rPr>
                              <w:t>k</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B281207" id="_x0000_s1030" type="#_x0000_t202" style="position:absolute;margin-left:390.75pt;margin-top:60.35pt;width:148.15pt;height:39.75pt;z-index:-251697664;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T7VuhwIAACIFAAAOAAAAZHJzL2Uyb0RvYy54bWysVG1v2yAQ/j5p/wHxPbWdOZlr1am6OJkm&#10;dS9Sux9AAMdoGDwgsbtp/30HxGm7fpmm+YN9mOO5e+6e4+p67CQ6cmOFVhXOLlKMuKKaCbWv8Nf7&#10;7azAyDqiGJFa8Qo/cIuvV69fXQ19yee61ZJxgwBE2XLoK9w615dJYmnLO2IvdM8VbDbadMTB0uwT&#10;ZsgA6J1M5mm6TAZtWG805dbC3zpu4lXAbxpO3eemsdwhWWHIzYW3Ce+dfyerK1LuDelbQU9pkH/I&#10;oiNCQdAzVE0cQQcjXkB1ghptdeMuqO4S3TSC8sAB2GTpH2zuWtLzwAWKY/tzmez/g6Wfjl8MEqzC&#10;b3OMFOmgR/d8dOidHtEy8/UZeluC210Pjm6E/9DnwNX2t5p+s0jpdUvUnt8Yo4eWEwb5hZPJk6MR&#10;x3qQ3fBRM4hDDk4HoLExnS8elAMBOvTp4dwbnwv1IYsiW6QLjCjsLdK8mC98cgkpp9O9se491x3y&#10;RoUN9D6gk+OtddF1cvHBlN4KKUP/pUIDRLhMF2kkpqVgftf7WbPfraVBR+IlFJ5TYPvUzUPXxLbR&#10;L2xFcXXCgcKl6CpcnE+T0tdpo1iI74iQ0QY6UvmoQBuyPllRST8v08tNsSnyWT5fbmZ5Wtezm+06&#10;ny232dtF/aZer+vslyeQ5WUrGOPKc5hUneV/p5rTfEU9nnX9jOuzkmzD87IkyfM0QquA1fQN7IJA&#10;vCaiOty4G4MWcw/nxbPT7AEUY3QcXLhowGi1+YHRAENbYfv9QAzHSH5QoDo/4ZNhJmM3GURROFph&#10;h1E01y7eBIfeiH0LyFHXSt+AMhsRRPOYBWTuFzCIgcPp0vCT/nQdvB6vttVvAAAA//8DAFBLAwQU&#10;AAYACAAAACEAf3pdfd8AAAAMAQAADwAAAGRycy9kb3ducmV2LnhtbEyPwU7DMBBE70j8g7VI3Kjd&#10;NCUlxKkQUhAXDi18gBMvSUq8jmK3DX/P9kSPoxnNvCm2sxvECafQe9KwXCgQSI23PbUavj6rhw2I&#10;EA1ZM3hCDb8YYFve3hQmt/5MOzztYyu4hEJuNHQxjrmUoenQmbDwIxJ7335yJrKcWmknc+ZyN8hE&#10;qUfpTE+80JkRXztsfvZHp+HtUO9Uv0rTp6pZrd3HIbW2etf6/m5+eQYRcY7/YbjgMzqUzFT7I9kg&#10;Bg3ZZrnmKBuJykBcEirL+E2tgZcTkGUhr0+UfwAAAP//AwBQSwECLQAUAAYACAAAACEAtoM4kv4A&#10;AADhAQAAEwAAAAAAAAAAAAAAAAAAAAAAW0NvbnRlbnRfVHlwZXNdLnhtbFBLAQItABQABgAIAAAA&#10;IQA4/SH/1gAAAJQBAAALAAAAAAAAAAAAAAAAAC8BAABfcmVscy8ucmVsc1BLAQItABQABgAIAAAA&#10;IQAUT7VuhwIAACIFAAAOAAAAAAAAAAAAAAAAAC4CAABkcnMvZTJvRG9jLnhtbFBLAQItABQABgAI&#10;AAAAIQB/el193wAAAAwBAAAPAAAAAAAAAAAAAAAAAOEEAABkcnMvZG93bnJldi54bWxQSwUGAAAA&#10;AAQABADzAAAA7QUAAAAA&#10;" filled="f" strokeweight="1.5pt">
                <v:textbox inset="0,0,0,0">
                  <w:txbxContent>
                    <w:p w14:paraId="53C0FBA4" w14:textId="77777777" w:rsidR="00C9372D" w:rsidRDefault="00C9372D" w:rsidP="00AC256A">
                      <w:pPr>
                        <w:spacing w:before="67"/>
                        <w:ind w:left="137"/>
                        <w:rPr>
                          <w:sz w:val="27"/>
                        </w:rPr>
                      </w:pPr>
                      <w:r w:rsidRPr="004955D7">
                        <w:rPr>
                          <w:sz w:val="27"/>
                        </w:rPr>
                        <w:t>Board Level Director – H&amp;S Specific Ris</w:t>
                      </w:r>
                      <w:r>
                        <w:rPr>
                          <w:sz w:val="27"/>
                        </w:rPr>
                        <w:t>k</w:t>
                      </w:r>
                    </w:p>
                  </w:txbxContent>
                </v:textbox>
                <w10:wrap type="topAndBottom" anchorx="page"/>
              </v:shape>
            </w:pict>
          </mc:Fallback>
        </mc:AlternateContent>
      </w:r>
    </w:p>
    <w:p w14:paraId="7F602391" w14:textId="27075FAD" w:rsidR="00AC256A" w:rsidRDefault="003B647C" w:rsidP="00AC256A">
      <w:pPr>
        <w:pStyle w:val="BodyText"/>
        <w:rPr>
          <w:b/>
          <w:sz w:val="20"/>
        </w:rPr>
      </w:pPr>
      <w:r w:rsidRPr="004931CB">
        <w:rPr>
          <w:noProof/>
          <w:sz w:val="22"/>
          <w:szCs w:val="22"/>
          <w:lang w:val="en-GB" w:eastAsia="en-GB"/>
        </w:rPr>
        <mc:AlternateContent>
          <mc:Choice Requires="wps">
            <w:drawing>
              <wp:anchor distT="0" distB="0" distL="0" distR="0" simplePos="0" relativeHeight="251658256" behindDoc="1" locked="0" layoutInCell="1" allowOverlap="1" wp14:anchorId="68B3E9E8" wp14:editId="4B0578D0">
                <wp:simplePos x="0" y="0"/>
                <wp:positionH relativeFrom="page">
                  <wp:posOffset>4600575</wp:posOffset>
                </wp:positionH>
                <wp:positionV relativeFrom="paragraph">
                  <wp:posOffset>3574415</wp:posOffset>
                </wp:positionV>
                <wp:extent cx="2580005" cy="1733550"/>
                <wp:effectExtent l="0" t="0" r="10795" b="19050"/>
                <wp:wrapTopAndBottom/>
                <wp:docPr id="47" name="Text Box 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580005" cy="1733550"/>
                        </a:xfrm>
                        <a:prstGeom prst="rect">
                          <a:avLst/>
                        </a:prstGeom>
                        <a:noFill/>
                        <a:ln w="1905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txbx>
                        <w:txbxContent>
                          <w:p w14:paraId="397B0F71" w14:textId="77777777" w:rsidR="00C9372D" w:rsidRDefault="00C9372D" w:rsidP="00AC256A">
                            <w:pPr>
                              <w:spacing w:before="67"/>
                              <w:ind w:left="137"/>
                              <w:rPr>
                                <w:sz w:val="27"/>
                              </w:rPr>
                            </w:pPr>
                            <w:r>
                              <w:rPr>
                                <w:sz w:val="27"/>
                              </w:rPr>
                              <w:t>Key</w:t>
                            </w:r>
                          </w:p>
                          <w:p w14:paraId="38ABBD52" w14:textId="5C335CC6" w:rsidR="00C9372D" w:rsidRDefault="00C9372D" w:rsidP="00AC256A">
                            <w:pPr>
                              <w:spacing w:before="67"/>
                              <w:ind w:left="137"/>
                              <w:rPr>
                                <w:sz w:val="27"/>
                              </w:rPr>
                            </w:pPr>
                            <w:r>
                              <w:rPr>
                                <w:sz w:val="27"/>
                              </w:rPr>
                              <w:tab/>
                              <w:t xml:space="preserve">  Line Management</w:t>
                            </w:r>
                          </w:p>
                          <w:p w14:paraId="2F8ABF98" w14:textId="77777777" w:rsidR="00C9372D" w:rsidRDefault="00C9372D" w:rsidP="00AC256A">
                            <w:pPr>
                              <w:spacing w:before="67"/>
                              <w:ind w:left="870"/>
                              <w:rPr>
                                <w:noProof/>
                                <w:sz w:val="27"/>
                                <w:lang w:eastAsia="en-GB"/>
                              </w:rPr>
                            </w:pPr>
                            <w:r>
                              <w:rPr>
                                <w:noProof/>
                                <w:sz w:val="27"/>
                                <w:lang w:eastAsia="en-GB"/>
                              </w:rPr>
                              <w:t>Strategy, Advice,    consultation etc</w:t>
                            </w:r>
                          </w:p>
                          <w:p w14:paraId="78E4E4A9" w14:textId="454BED61" w:rsidR="00C9372D" w:rsidRDefault="00C9372D" w:rsidP="00AC256A">
                            <w:pPr>
                              <w:spacing w:before="67"/>
                              <w:ind w:left="720" w:hanging="720"/>
                              <w:rPr>
                                <w:noProof/>
                                <w:sz w:val="27"/>
                                <w:lang w:eastAsia="en-GB"/>
                              </w:rPr>
                            </w:pPr>
                            <w:r>
                              <w:rPr>
                                <w:noProof/>
                                <w:sz w:val="27"/>
                                <w:lang w:eastAsia="en-GB"/>
                              </w:rPr>
                              <w:t xml:space="preserve"> (*)    </w:t>
                            </w:r>
                            <w:r>
                              <w:rPr>
                                <w:noProof/>
                                <w:sz w:val="27"/>
                                <w:lang w:eastAsia="en-GB"/>
                              </w:rPr>
                              <w:tab/>
                              <w:t>Dependant upon    Management Structure</w:t>
                            </w:r>
                            <w:r>
                              <w:rPr>
                                <w:noProof/>
                                <w:sz w:val="27"/>
                                <w:lang w:eastAsia="en-GB"/>
                              </w:rPr>
                              <w:tab/>
                            </w:r>
                          </w:p>
                          <w:p w14:paraId="00251B50" w14:textId="77777777" w:rsidR="00C9372D" w:rsidRDefault="00C9372D" w:rsidP="00AC256A">
                            <w:pPr>
                              <w:spacing w:before="67"/>
                              <w:ind w:left="137"/>
                              <w:rPr>
                                <w:sz w:val="27"/>
                              </w:rPr>
                            </w:pP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8B3E9E8" id="_x0000_s1031" type="#_x0000_t202" style="position:absolute;margin-left:362.25pt;margin-top:281.45pt;width:203.15pt;height:136.5pt;z-index:-251658224;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axQiwIAACMFAAAOAAAAZHJzL2Uyb0RvYy54bWysVF1v2yAUfZ+0/4B4T22nTppadaouTqZJ&#10;3YfU7gcQwDEaBg9I7K7af98F4ixdX6ZpfsAXuBzuufdcbm6HVqIDN1ZoVeLsIsWIK6qZULsSf33c&#10;TBYYWUcUI1IrXuInbvHt8u2bm74r+FQ3WjJuEIAoW/RdiRvnuiJJLG14S+yF7riCzVqbljiYml3C&#10;DOkBvZXJNE3nSa8N64ym3FpYreImXgb8uubUfa5ryx2SJYbYXBhNGLd+TJY3pNgZ0jWCHsMg/xBF&#10;S4SCS09QFXEE7Y14BdUKarTVtbuguk10XQvKAwdgk6V/sHloSMcDF0iO7U5psv8Pln46fDFIsBLn&#10;Vxgp0kKNHvng0Ds9oHnm89N3tgC3hw4c3QDrUOfA1Xb3mn6zSOlVQ9SO3xmj+4YTBvGFk8nZ0Yhj&#10;Pci2/6gZ3EP2TgegoTatTx6kAwE61OnpVBsfC4XF6WyRpukMIwp72dXl5WwWqpeQYjzeGevec90i&#10;b5TYQPEDPDncWwdEwHV08bcpvRFSBgFIhXpAvU4B029ZLQXzu2FidtuVNOhAvIbC59MCaC/cPHRF&#10;bBP9wlZUVyscSFyKtsSeQnoUnU/UWrFwvyNCRhtQpfK3Am+I+mhFKT1fp9frxXqRT/LpfD3J06qa&#10;3G1W+WS+ya5m1WW1WlXZT08gy4tGMMaV5zDKOsv/TjbHBouCPAn7BVd7npJN+F6nJHkZRsgYsBr/&#10;gV1QiBdFlIcbtkMQ42wU3lazJ5CM0bFz4aUBo9HmB0Y9dG2J7fc9MRwj+UGB7HyLj4YZje1oEEXh&#10;aIkdRtFcufgU7Dsjdg0gR2ErfQfSrEUQjddwjAIi9xPoxMDh+Gr4Vj+fB6/fb9vyFwAAAP//AwBQ&#10;SwMEFAAGAAgAAAAhAGW74cXhAAAADAEAAA8AAABkcnMvZG93bnJldi54bWxMj8tOwzAQRfdI/IM1&#10;SOyo0zxKEzKpEFIQGxYtfIATD0lKPI5itw1/j7uC5WiO7j233C1mFGea3WAZYb2KQBC3Vg/cIXx+&#10;1A9bEM4r1mq0TAg/5GBX3d6UqtD2wns6H3wnQgi7QiH03k+FlK7tySi3shNx+H3Z2SgfzrmTelaX&#10;EG5GGUfRRho1cGjo1UQvPbXfh5NBeD02+2hI0jSv2yQz78dU6/oN8f5ueX4C4WnxfzBc9YM6VMGp&#10;sSfWTowIj3GaBRQh28Q5iCuxTqKwpkHYJlkOsirl/xHVLwAAAP//AwBQSwECLQAUAAYACAAAACEA&#10;toM4kv4AAADhAQAAEwAAAAAAAAAAAAAAAAAAAAAAW0NvbnRlbnRfVHlwZXNdLnhtbFBLAQItABQA&#10;BgAIAAAAIQA4/SH/1gAAAJQBAAALAAAAAAAAAAAAAAAAAC8BAABfcmVscy8ucmVsc1BLAQItABQA&#10;BgAIAAAAIQAeiaxQiwIAACMFAAAOAAAAAAAAAAAAAAAAAC4CAABkcnMvZTJvRG9jLnhtbFBLAQIt&#10;ABQABgAIAAAAIQBlu+HF4QAAAAwBAAAPAAAAAAAAAAAAAAAAAOUEAABkcnMvZG93bnJldi54bWxQ&#10;SwUGAAAAAAQABADzAAAA8wUAAAAA&#10;" filled="f" strokeweight="1.5pt">
                <v:textbox inset="0,0,0,0">
                  <w:txbxContent>
                    <w:p w14:paraId="397B0F71" w14:textId="77777777" w:rsidR="00C9372D" w:rsidRDefault="00C9372D" w:rsidP="00AC256A">
                      <w:pPr>
                        <w:spacing w:before="67"/>
                        <w:ind w:left="137"/>
                        <w:rPr>
                          <w:sz w:val="27"/>
                        </w:rPr>
                      </w:pPr>
                      <w:r>
                        <w:rPr>
                          <w:sz w:val="27"/>
                        </w:rPr>
                        <w:t>Key</w:t>
                      </w:r>
                    </w:p>
                    <w:p w14:paraId="38ABBD52" w14:textId="5C335CC6" w:rsidR="00C9372D" w:rsidRDefault="00C9372D" w:rsidP="00AC256A">
                      <w:pPr>
                        <w:spacing w:before="67"/>
                        <w:ind w:left="137"/>
                        <w:rPr>
                          <w:sz w:val="27"/>
                        </w:rPr>
                      </w:pPr>
                      <w:r>
                        <w:rPr>
                          <w:sz w:val="27"/>
                        </w:rPr>
                        <w:tab/>
                        <w:t xml:space="preserve">  Line Management</w:t>
                      </w:r>
                    </w:p>
                    <w:p w14:paraId="2F8ABF98" w14:textId="77777777" w:rsidR="00C9372D" w:rsidRDefault="00C9372D" w:rsidP="00AC256A">
                      <w:pPr>
                        <w:spacing w:before="67"/>
                        <w:ind w:left="870"/>
                        <w:rPr>
                          <w:noProof/>
                          <w:sz w:val="27"/>
                          <w:lang w:eastAsia="en-GB"/>
                        </w:rPr>
                      </w:pPr>
                      <w:r>
                        <w:rPr>
                          <w:noProof/>
                          <w:sz w:val="27"/>
                          <w:lang w:eastAsia="en-GB"/>
                        </w:rPr>
                        <w:t>Strategy, Advice,    consultation etc</w:t>
                      </w:r>
                    </w:p>
                    <w:p w14:paraId="78E4E4A9" w14:textId="454BED61" w:rsidR="00C9372D" w:rsidRDefault="00C9372D" w:rsidP="00AC256A">
                      <w:pPr>
                        <w:spacing w:before="67"/>
                        <w:ind w:left="720" w:hanging="720"/>
                        <w:rPr>
                          <w:noProof/>
                          <w:sz w:val="27"/>
                          <w:lang w:eastAsia="en-GB"/>
                        </w:rPr>
                      </w:pPr>
                      <w:r>
                        <w:rPr>
                          <w:noProof/>
                          <w:sz w:val="27"/>
                          <w:lang w:eastAsia="en-GB"/>
                        </w:rPr>
                        <w:t xml:space="preserve"> (*)    </w:t>
                      </w:r>
                      <w:r>
                        <w:rPr>
                          <w:noProof/>
                          <w:sz w:val="27"/>
                          <w:lang w:eastAsia="en-GB"/>
                        </w:rPr>
                        <w:tab/>
                        <w:t>Dependant upon    Management Structure</w:t>
                      </w:r>
                      <w:r>
                        <w:rPr>
                          <w:noProof/>
                          <w:sz w:val="27"/>
                          <w:lang w:eastAsia="en-GB"/>
                        </w:rPr>
                        <w:tab/>
                      </w:r>
                    </w:p>
                    <w:p w14:paraId="00251B50" w14:textId="77777777" w:rsidR="00C9372D" w:rsidRDefault="00C9372D" w:rsidP="00AC256A">
                      <w:pPr>
                        <w:spacing w:before="67"/>
                        <w:ind w:left="137"/>
                        <w:rPr>
                          <w:sz w:val="27"/>
                        </w:rPr>
                      </w:pPr>
                    </w:p>
                  </w:txbxContent>
                </v:textbox>
                <w10:wrap type="topAndBottom" anchorx="page"/>
              </v:shape>
            </w:pict>
          </mc:Fallback>
        </mc:AlternateContent>
      </w:r>
      <w:r>
        <w:rPr>
          <w:b/>
          <w:noProof/>
          <w:sz w:val="10"/>
          <w:lang w:val="en-GB" w:eastAsia="en-GB"/>
        </w:rPr>
        <mc:AlternateContent>
          <mc:Choice Requires="wps">
            <w:drawing>
              <wp:anchor distT="0" distB="0" distL="114300" distR="114300" simplePos="0" relativeHeight="251658258" behindDoc="0" locked="0" layoutInCell="1" allowOverlap="1" wp14:anchorId="2A53BA2C" wp14:editId="2EFA65D6">
                <wp:simplePos x="0" y="0"/>
                <wp:positionH relativeFrom="column">
                  <wp:posOffset>3784600</wp:posOffset>
                </wp:positionH>
                <wp:positionV relativeFrom="paragraph">
                  <wp:posOffset>4488180</wp:posOffset>
                </wp:positionV>
                <wp:extent cx="381000" cy="6350"/>
                <wp:effectExtent l="38100" t="76200" r="0" b="88900"/>
                <wp:wrapNone/>
                <wp:docPr id="60" name="Straight Arrow Connector 60"/>
                <wp:cNvGraphicFramePr/>
                <a:graphic xmlns:a="http://schemas.openxmlformats.org/drawingml/2006/main">
                  <a:graphicData uri="http://schemas.microsoft.com/office/word/2010/wordprocessingShape">
                    <wps:wsp>
                      <wps:cNvCnPr/>
                      <wps:spPr>
                        <a:xfrm flipH="1" flipV="1">
                          <a:off x="0" y="0"/>
                          <a:ext cx="381000" cy="6350"/>
                        </a:xfrm>
                        <a:prstGeom prst="straightConnector1">
                          <a:avLst/>
                        </a:prstGeom>
                        <a:ln w="25400">
                          <a:solidFill>
                            <a:schemeClr val="tx1"/>
                          </a:solidFill>
                          <a:prstDash val="dash"/>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shape w14:anchorId="4F8F0259" id="Straight Arrow Connector 60" o:spid="_x0000_s1026" type="#_x0000_t32" style="position:absolute;margin-left:298pt;margin-top:353.4pt;width:30pt;height:.5pt;flip:x y;z-index:251658258;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N9JXCwIAAG0EAAAOAAAAZHJzL2Uyb0RvYy54bWysVE2P0zAUvCPxHyzfadIuW62ipivUsnBA&#10;UO2y3L2O3Vjyl55N0/57nu00pewJxMWy4zfzZqbPXd0fjSYHAUE529L5rKZEWO46Zfctff7+8O6O&#10;khCZ7Zh2VrT0JAK9X799sxp8Ixaud7oTQJDEhmbwLe1j9E1VBd4Lw8LMeWHxUjowLOIR9lUHbEB2&#10;o6tFXS+rwUHnwXERAn7dlku6zvxSCh6/SRlEJLqlqC3mFfL6ktZqvWLNHpjvFR9lsH9QYZiy2HSi&#10;2rLIyE9Qr6iM4uCCk3HGnamclIqL7AHdzOs/3Dz1zIvsBcMJfoop/D9a/vWwA6K6li4xHssM/kZP&#10;EZja95F8AHAD2ThrMUcHBEswr8GHBmEbu4PxFPwOkvmjBEOkVv4zjgLNux9pl+7QKjnm3E9T7uIY&#10;CcePN3fzusb2HK+WN7e5S1XoEtRDiJ+EMyRtWhpGeZOu0oAdvoSIghB4BiSwtmRo6eL2PTZI5+C0&#10;6h6U1vmQxkxsNJADwwGJx3kyiAxXVYluy0JfijrclbGJTOmPtiPx5DG1CIrZvRYjg7ZIlKIq4eRd&#10;PGlRND0KiaGj9aI9j/tFB+Nc2HjWoi1WJ5hE1RNwdHNt4Bo41ieoyE/hb8ATInd2Nk5go6yDkuV1&#10;90t8stSfEyi+UwQvrjvlscnR4EzntMf3lx7N7+cMv/xLrH8BAAD//wMAUEsDBBQABgAIAAAAIQDe&#10;JBXh4AAAAAsBAAAPAAAAZHJzL2Rvd25yZXYueG1sTI/BTsMwEETvSPyDtUhcEHVAatqGOBUqgkO5&#10;lJRyduMlMY3XUey26d+zOcFxZ0cz8/Ll4Fpxwj5YTwoeJgkIpMobS7WCz+3r/RxEiJqMbj2hggsG&#10;WBbXV7nOjD/TB57KWAsOoZBpBU2MXSZlqBp0Okx8h8S/b987Hfnsa2l6feZw18rHJEml05a4odEd&#10;rhqsDuXRKeh+Ni+bNR3evy531fptt7WrWFqlbm+G5ycQEYf4Z4ZxPk+Hgjft/ZFMEK2C6SJllqhg&#10;lqTMwI50Oir7UZnNQRa5/M9Q/AIAAP//AwBQSwECLQAUAAYACAAAACEAtoM4kv4AAADhAQAAEwAA&#10;AAAAAAAAAAAAAAAAAAAAW0NvbnRlbnRfVHlwZXNdLnhtbFBLAQItABQABgAIAAAAIQA4/SH/1gAA&#10;AJQBAAALAAAAAAAAAAAAAAAAAC8BAABfcmVscy8ucmVsc1BLAQItABQABgAIAAAAIQCEN9JXCwIA&#10;AG0EAAAOAAAAAAAAAAAAAAAAAC4CAABkcnMvZTJvRG9jLnhtbFBLAQItABQABgAIAAAAIQDeJBXh&#10;4AAAAAsBAAAPAAAAAAAAAAAAAAAAAGUEAABkcnMvZG93bnJldi54bWxQSwUGAAAAAAQABADzAAAA&#10;cgUAAAAA&#10;" strokecolor="black [3213]" strokeweight="2pt">
                <v:stroke dashstyle="dash" endarrow="block" joinstyle="miter"/>
              </v:shape>
            </w:pict>
          </mc:Fallback>
        </mc:AlternateContent>
      </w:r>
      <w:r>
        <w:rPr>
          <w:b/>
          <w:noProof/>
          <w:sz w:val="10"/>
          <w:lang w:val="en-GB" w:eastAsia="en-GB"/>
        </w:rPr>
        <mc:AlternateContent>
          <mc:Choice Requires="wps">
            <w:drawing>
              <wp:anchor distT="0" distB="0" distL="114300" distR="114300" simplePos="0" relativeHeight="251658257" behindDoc="0" locked="0" layoutInCell="1" allowOverlap="1" wp14:anchorId="239643E8" wp14:editId="6997709C">
                <wp:simplePos x="0" y="0"/>
                <wp:positionH relativeFrom="column">
                  <wp:posOffset>3781425</wp:posOffset>
                </wp:positionH>
                <wp:positionV relativeFrom="paragraph">
                  <wp:posOffset>4050030</wp:posOffset>
                </wp:positionV>
                <wp:extent cx="412750" cy="6350"/>
                <wp:effectExtent l="38100" t="76200" r="0" b="88900"/>
                <wp:wrapNone/>
                <wp:docPr id="57" name="Straight Arrow Connector 57"/>
                <wp:cNvGraphicFramePr/>
                <a:graphic xmlns:a="http://schemas.openxmlformats.org/drawingml/2006/main">
                  <a:graphicData uri="http://schemas.microsoft.com/office/word/2010/wordprocessingShape">
                    <wps:wsp>
                      <wps:cNvCnPr/>
                      <wps:spPr>
                        <a:xfrm flipH="1" flipV="1">
                          <a:off x="0" y="0"/>
                          <a:ext cx="412750" cy="6350"/>
                        </a:xfrm>
                        <a:prstGeom prst="straightConnector1">
                          <a:avLst/>
                        </a:prstGeom>
                        <a:ln w="22225">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shape w14:anchorId="1E38642B" id="Straight Arrow Connector 57" o:spid="_x0000_s1026" type="#_x0000_t32" style="position:absolute;margin-left:297.75pt;margin-top:318.9pt;width:32.5pt;height:.5pt;flip:x y;z-index:251658257;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uSt7/wEAAFUEAAAOAAAAZHJzL2Uyb0RvYy54bWysVMGO0zAQvSPxD5bvNG2huyhqukJdFg4I&#10;ql3g7nXsxpLtscamaf+esZOm7MIFRA7W2DNv5s3zOOubo7PsoDAa8A1fzOacKS+hNX7f8G9f7169&#10;5Swm4VthwauGn1TkN5uXL9Z9qNUSOrCtQkZJfKz70PAupVBXVZSdciLOIChPTg3oRKIt7qsWRU/Z&#10;na2W8/lV1QO2AUGqGOn0dnDyTcmvtZLpi9ZRJWYbTtxSWbGsj3mtNmtR71GEzsiRhvgHFk4YT0Wn&#10;VLciCfYDzW+pnJEIEXSaSXAVaG2kKj1QN4v5s24eOhFU6YXEiWGSKf6/tPLzYYfMtA1fXXPmhaM7&#10;ekgozL5L7B0i9GwL3pOOgIxCSK8+xJpgW7/DcRfDDnPzR42OaWvCRxoFXqzv2co+apUdi+6nSXd1&#10;TEzS4ZvF8npFtyPJdfWaLMpbDekyNGBMHxQ4lo2Gx5HexGsoIA6fYhqAZ0AGW8/6hi/pWxUeEaxp&#10;74y12VnGTG0tsoOgAUnHxVj6SVQSxr73LUunQOokNMLvrRojrSeuWZJBhGKlk1VD7XulSVxqceD4&#10;rJ6QUvl0rmk9RWeYJnYTcD6wzu/hQvQpcIzPUFVG/m/AE6JUBp8msDMe8E/VLzLpIf6swNB3luAR&#10;2lMZjyINzW650PGd5cfx677AL3+DzU8AAAD//wMAUEsDBBQABgAIAAAAIQBxq8Gc3wAAAAsBAAAP&#10;AAAAZHJzL2Rvd25yZXYueG1sTI89T8MwEIZ3JP6DdUhs1CklaUjjVIComEBqYWFz42sSYZ9D7LYp&#10;v57rBOO99+j9KJejs+KAQ+g8KZhOEhBItTcdNQo+3lc3OYgQNRltPaGCEwZYVpcXpS6MP9IaD5vY&#10;CDahUGgFbYx9IWWoW3Q6THyPxL+dH5yOfA6NNIM+srmz8jZJMul0R5zQ6h6fWqy/NnunoJ5/P68/&#10;w8zf/djdm3l9pGbsXpS6vhofFiAijvEPhnN9rg4Vd9r6PZkgrIL0Pk0ZVZDN5ryBiSxLWNmelTwH&#10;WZXy/4bqFwAA//8DAFBLAQItABQABgAIAAAAIQC2gziS/gAAAOEBAAATAAAAAAAAAAAAAAAAAAAA&#10;AABbQ29udGVudF9UeXBlc10ueG1sUEsBAi0AFAAGAAgAAAAhADj9If/WAAAAlAEAAAsAAAAAAAAA&#10;AAAAAAAALwEAAF9yZWxzLy5yZWxzUEsBAi0AFAAGAAgAAAAhAKa5K3v/AQAAVQQAAA4AAAAAAAAA&#10;AAAAAAAALgIAAGRycy9lMm9Eb2MueG1sUEsBAi0AFAAGAAgAAAAhAHGrwZzfAAAACwEAAA8AAAAA&#10;AAAAAAAAAAAAWQQAAGRycy9kb3ducmV2LnhtbFBLBQYAAAAABAAEAPMAAABlBQAAAAA=&#10;" strokecolor="black [3213]" strokeweight="1.75pt">
                <v:stroke endarrow="block" joinstyle="miter"/>
              </v:shape>
            </w:pict>
          </mc:Fallback>
        </mc:AlternateContent>
      </w:r>
      <w:r>
        <w:rPr>
          <w:noProof/>
          <w:lang w:val="en-GB" w:eastAsia="en-GB"/>
        </w:rPr>
        <mc:AlternateContent>
          <mc:Choice Requires="wps">
            <w:drawing>
              <wp:anchor distT="0" distB="0" distL="114300" distR="114300" simplePos="0" relativeHeight="251658248" behindDoc="0" locked="0" layoutInCell="1" allowOverlap="1" wp14:anchorId="1DEBF11B" wp14:editId="03CA8FEE">
                <wp:simplePos x="0" y="0"/>
                <wp:positionH relativeFrom="page">
                  <wp:posOffset>1108075</wp:posOffset>
                </wp:positionH>
                <wp:positionV relativeFrom="paragraph">
                  <wp:posOffset>4302125</wp:posOffset>
                </wp:positionV>
                <wp:extent cx="1352550" cy="307340"/>
                <wp:effectExtent l="0" t="0" r="19050" b="16510"/>
                <wp:wrapNone/>
                <wp:docPr id="22" name="Text Box 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52550" cy="307340"/>
                        </a:xfrm>
                        <a:prstGeom prst="rect">
                          <a:avLst/>
                        </a:prstGeom>
                        <a:noFill/>
                        <a:ln w="1905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txbx>
                        <w:txbxContent>
                          <w:p w14:paraId="2D5C8CBA" w14:textId="77777777" w:rsidR="00C9372D" w:rsidRDefault="00C9372D" w:rsidP="00AC256A">
                            <w:pPr>
                              <w:spacing w:before="66"/>
                              <w:ind w:left="136"/>
                              <w:jc w:val="center"/>
                              <w:rPr>
                                <w:sz w:val="27"/>
                              </w:rPr>
                            </w:pPr>
                            <w:r>
                              <w:rPr>
                                <w:sz w:val="27"/>
                              </w:rPr>
                              <w:t>Staff</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1DEBF11B" id="Text Box 16" o:spid="_x0000_s1032" type="#_x0000_t202" style="position:absolute;margin-left:87.25pt;margin-top:338.75pt;width:106.5pt;height:24.2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VZiXhAIAACIFAAAOAAAAZHJzL2Uyb0RvYy54bWysVG1v2yAQ/j5p/wHxPbWdOGlq1am6OJkm&#10;dS9Sux9ADI7RMDAgsbtp/30HxFnXatI0zR/swxzP3XP3HNc3QyfQkRnLlSxxdpFixGStKJf7En9+&#10;2E6WGFlHJCVCSVbiR2bxzer1q+teF2yqWiUoMwhApC16XeLWOV0kia1b1hF7oTSTsNko0xEHS7NP&#10;qCE9oHcimabpIumVodqomlkLf6u4iVcBv2lY7T42jWUOiRJDbi68TXjv/DtZXZNib4hueX1Kg/xD&#10;Fh3hEoKeoSriCDoY/gKq47VRVjXuolZdopqG1yxwADZZ+ozNfUs0C1ygOFafy2T/H2z94fjJIE5L&#10;PJ1iJEkHPXpgg0Nv1ICyha9Pr20BbvcaHN0A/6HPgavVd6r+YpFU65bIPbs1RvUtIxTyy/zJ5MnR&#10;iGM9yK5/ryjEIQenAtDQmM4XD8qBAB369Hjujc+l9iFn8+l8Dls17M3Sy1kempeQYjytjXVvmeqQ&#10;N0psoPcBnRzvrPPZkGJ08cGk2nIhQv+FRD1EuEoB329ZJTj1u2Fh9ru1MOhIvITCE7g9c/PQFbFt&#10;9AsIUVwdd6BwwbsSL8+nSeHrtJE0xHeEi2hDjkL6qEAbsj5ZUUnfr9KrzXKzzCf5dLGZ5GlVTW63&#10;63yy2GaX82pWrddV9sMTyPKi5ZQy6TmMqs7yv1PNab6iHs+6/nNJtuF5WZLk9zRC/YHV+A3sgkC8&#10;JqI63LAbghbPutsp+giKMSoOLlw0YLTKfMOoh6Etsf16IIZhJN5JUJ2f8NEwo7EbDSJrOFpih1E0&#10;1y7eBAdt+L4F5KhrqW5BmQ0PovESjlmc9AyDGDicLg0/6U/XwevX1bb6CQAA//8DAFBLAwQUAAYA&#10;CAAAACEAt9bCqd8AAAALAQAADwAAAGRycy9kb3ducmV2LnhtbEyPwU7DMBBE70j8g7VI3KhDkzRt&#10;GqdCSEFcOLTwAU68JGnjdRS7bfh7tie4zWifZmeK3WwHccHJ944UPC8iEEiNMz21Cr4+q6c1CB80&#10;GT04QgU/6GFX3t8VOjfuSnu8HEIrOIR8rhV0IYy5lL7p0Gq/cCMS377dZHVgO7XSTPrK4XaQyyha&#10;Sat74g+dHvG1w+Z0OFsFb8d6H/VxkmyqJk7txzExpnpX6vFhftmCCDiHPxhu9bk6lNypdmcyXgzs&#10;syRlVMEqy1gwEa9volaQLdMNyLKQ/zeUvwAAAP//AwBQSwECLQAUAAYACAAAACEAtoM4kv4AAADh&#10;AQAAEwAAAAAAAAAAAAAAAAAAAAAAW0NvbnRlbnRfVHlwZXNdLnhtbFBLAQItABQABgAIAAAAIQA4&#10;/SH/1gAAAJQBAAALAAAAAAAAAAAAAAAAAC8BAABfcmVscy8ucmVsc1BLAQItABQABgAIAAAAIQAG&#10;VZiXhAIAACIFAAAOAAAAAAAAAAAAAAAAAC4CAABkcnMvZTJvRG9jLnhtbFBLAQItABQABgAIAAAA&#10;IQC31sKp3wAAAAsBAAAPAAAAAAAAAAAAAAAAAN4EAABkcnMvZG93bnJldi54bWxQSwUGAAAAAAQA&#10;BADzAAAA6gUAAAAA&#10;" filled="f" strokeweight="1.5pt">
                <v:textbox inset="0,0,0,0">
                  <w:txbxContent>
                    <w:p w14:paraId="2D5C8CBA" w14:textId="77777777" w:rsidR="00C9372D" w:rsidRDefault="00C9372D" w:rsidP="00AC256A">
                      <w:pPr>
                        <w:spacing w:before="66"/>
                        <w:ind w:left="136"/>
                        <w:jc w:val="center"/>
                        <w:rPr>
                          <w:sz w:val="27"/>
                        </w:rPr>
                      </w:pPr>
                      <w:r>
                        <w:rPr>
                          <w:sz w:val="27"/>
                        </w:rPr>
                        <w:t>Staff</w:t>
                      </w:r>
                    </w:p>
                  </w:txbxContent>
                </v:textbox>
                <w10:wrap anchorx="page"/>
              </v:shape>
            </w:pict>
          </mc:Fallback>
        </mc:AlternateContent>
      </w:r>
      <w:r>
        <w:rPr>
          <w:noProof/>
          <w:lang w:val="en-GB" w:eastAsia="en-GB"/>
        </w:rPr>
        <mc:AlternateContent>
          <mc:Choice Requires="wpg">
            <w:drawing>
              <wp:anchor distT="0" distB="0" distL="114300" distR="114300" simplePos="0" relativeHeight="251658247" behindDoc="0" locked="0" layoutInCell="1" allowOverlap="1" wp14:anchorId="6EC20F81" wp14:editId="5290FBA0">
                <wp:simplePos x="0" y="0"/>
                <wp:positionH relativeFrom="page">
                  <wp:posOffset>1719580</wp:posOffset>
                </wp:positionH>
                <wp:positionV relativeFrom="paragraph">
                  <wp:posOffset>3895090</wp:posOffset>
                </wp:positionV>
                <wp:extent cx="76835" cy="386715"/>
                <wp:effectExtent l="0" t="0" r="0" b="0"/>
                <wp:wrapNone/>
                <wp:docPr id="23" name="Group 1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6835" cy="386715"/>
                          <a:chOff x="2168" y="131"/>
                          <a:chExt cx="121" cy="609"/>
                        </a:xfrm>
                      </wpg:grpSpPr>
                      <wps:wsp>
                        <wps:cNvPr id="24" name="Line 19"/>
                        <wps:cNvCnPr>
                          <a:cxnSpLocks noChangeShapeType="1"/>
                        </wps:cNvCnPr>
                        <wps:spPr bwMode="auto">
                          <a:xfrm>
                            <a:off x="2228" y="231"/>
                            <a:ext cx="0" cy="409"/>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25" name="AutoShape 18"/>
                        <wps:cNvSpPr>
                          <a:spLocks/>
                        </wps:cNvSpPr>
                        <wps:spPr bwMode="auto">
                          <a:xfrm>
                            <a:off x="2167" y="130"/>
                            <a:ext cx="121" cy="609"/>
                          </a:xfrm>
                          <a:custGeom>
                            <a:avLst/>
                            <a:gdLst>
                              <a:gd name="T0" fmla="+- 0 2288 2168"/>
                              <a:gd name="T1" fmla="*/ T0 w 121"/>
                              <a:gd name="T2" fmla="+- 0 251 131"/>
                              <a:gd name="T3" fmla="*/ 251 h 609"/>
                              <a:gd name="T4" fmla="+- 0 2228 2168"/>
                              <a:gd name="T5" fmla="*/ T4 w 121"/>
                              <a:gd name="T6" fmla="+- 0 131 131"/>
                              <a:gd name="T7" fmla="*/ 131 h 609"/>
                              <a:gd name="T8" fmla="+- 0 2168 2168"/>
                              <a:gd name="T9" fmla="*/ T8 w 121"/>
                              <a:gd name="T10" fmla="+- 0 251 131"/>
                              <a:gd name="T11" fmla="*/ 251 h 609"/>
                              <a:gd name="T12" fmla="+- 0 2288 2168"/>
                              <a:gd name="T13" fmla="*/ T12 w 121"/>
                              <a:gd name="T14" fmla="+- 0 251 131"/>
                              <a:gd name="T15" fmla="*/ 251 h 609"/>
                              <a:gd name="T16" fmla="+- 0 2288 2168"/>
                              <a:gd name="T17" fmla="*/ T16 w 121"/>
                              <a:gd name="T18" fmla="+- 0 620 131"/>
                              <a:gd name="T19" fmla="*/ 620 h 609"/>
                              <a:gd name="T20" fmla="+- 0 2168 2168"/>
                              <a:gd name="T21" fmla="*/ T20 w 121"/>
                              <a:gd name="T22" fmla="+- 0 620 131"/>
                              <a:gd name="T23" fmla="*/ 620 h 609"/>
                              <a:gd name="T24" fmla="+- 0 2228 2168"/>
                              <a:gd name="T25" fmla="*/ T24 w 121"/>
                              <a:gd name="T26" fmla="+- 0 740 131"/>
                              <a:gd name="T27" fmla="*/ 740 h 609"/>
                              <a:gd name="T28" fmla="+- 0 2288 2168"/>
                              <a:gd name="T29" fmla="*/ T28 w 121"/>
                              <a:gd name="T30" fmla="+- 0 620 131"/>
                              <a:gd name="T31" fmla="*/ 620 h 609"/>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21" h="609">
                                <a:moveTo>
                                  <a:pt x="120" y="120"/>
                                </a:moveTo>
                                <a:lnTo>
                                  <a:pt x="60" y="0"/>
                                </a:lnTo>
                                <a:lnTo>
                                  <a:pt x="0" y="120"/>
                                </a:lnTo>
                                <a:lnTo>
                                  <a:pt x="120" y="120"/>
                                </a:lnTo>
                                <a:moveTo>
                                  <a:pt x="120" y="489"/>
                                </a:moveTo>
                                <a:lnTo>
                                  <a:pt x="0" y="489"/>
                                </a:lnTo>
                                <a:lnTo>
                                  <a:pt x="60" y="609"/>
                                </a:lnTo>
                                <a:lnTo>
                                  <a:pt x="120" y="489"/>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4EFB6764" id="Group 17" o:spid="_x0000_s1026" style="position:absolute;margin-left:135.4pt;margin-top:306.7pt;width:6.05pt;height:30.45pt;z-index:251658247;mso-position-horizontal-relative:page" coordorigin="2168,131" coordsize="121,60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pGPUQUAANoQAAAOAAAAZHJzL2Uyb0RvYy54bWy8WFGPozYQfq/U/2Dx2CobTAgJ0WZPd8nm&#10;VGnbrnT0BzhAAirY1JBN9qr+987YmAAHt9FW6j4Ew3yMP38zHsZ7/+GSZ+QllmUq+Nqid7ZFYh6K&#10;KOXHtfVHsJssLVJWjEcsEzxeW69xaX14+PGH+3Oxih2RiCyKJQEnvFydi7WVVFWxmk7LMIlzVt6J&#10;IuZgPAiZswpu5XEaSXYG73k2dWzbm56FjAopwrgs4elWG60H5f9wiMPq98OhjCuSrS3gVqlfqX73&#10;+Dt9uGero2RFkoY1DfYOFjlLOUzauNqyipGTTL9xlaehFKU4VHehyKficEjDWK0BVkPt3mo+S3Eq&#10;1FqOq/OxaGQCaXs6vdtt+NvLsyRptLacmUU4yyFGalpCFyjOuTiuAPNZFl+KZ6lXCMMnEf5Zgnna&#10;t+P9UYPJ/vyriMAfO1VCiXM5yBxdwLLJRcXgtYlBfKlICA8X3nI2t0gIltnSW9C5DlGYQBzxJYd6&#10;kFJgpTNqTI/1u9Sh+k3P9tE2ZSs9paJZ08I1Qa6VVznL/ybnl4QVsYpSiVIZOV0j51PKY0IVIZwZ&#10;IBuupQwvvJaScLFJGD/GylnwWoBsannAvPUK3pQQhzeldRxHq+QYlYy+sAlQW7enEFsVsqw+xyIn&#10;OFhbGbBWQWMvT2WlxTQQjCEXuzTL4DlbZZycga5vz231RimyNEIrGkt53G8ySV4Y7kD1V4emA0PX&#10;W1YmGqdMOrqwBXikpkliFj3W44qlmR5DjDOOE8ECgWg90nvvb9/2H5ePS3fiOt7jxLW328nH3cad&#10;eDu6mG9n281mS/9BztRdJWkUxRxpmzpA3dsSo65Iegc3laARaNr1rtISyJqrIq3CjJHV2bkX0euz&#10;RNHrXP2/khZ2nq4BH2HPqlwkdImBqNPQFIGyXQFUgmrL7QlKvUW9jesibBJ0dBOzVXjSKYpBNmkJ&#10;JTeq436MavIBJPkhz6CQ/zwhNoG9sCSqbqg8usKgWmjYT1MS2ORMcO4exjEY7WpOSVN4ro6gdDaO&#10;HIAkpK5AyM6QgoLQIeUMk4IQNL4Cd5iUZzCKFBAaIgX6No4QMkgKqkSbFBTXQaV8A0OllsOkaE/1&#10;YaloW/RRrWhP9tEItpUPqDPCrCf9CLO28uPMutqP51Zb/oB6I8y6+nuOPRRJ+HhcQ4mYwVA6Pf3H&#10;YokfySYxAvA2nPfdCIwww6ah8TXOrKc/iDaYZU47AoEzkvxONwILd1Azp60/YoY16+o/Gk2nHYEA&#10;6A9qNutGYEQz+CKPaAbfsqaYsUR/dqHqXXhd4GBEoEnAnglLYCFK7IgC8Adf9GCGpQtcAAqtI2CQ&#10;GMGquXsTDKtGMOzZW1xTSAYFVz3bm86hwdRw06t9nzimLXqHlLuFDOaSgt+2UgwwwnW7ZLjra62+&#10;hMNE/xghLQLHiL3+aBSswqCp0MBQNUXIOllb+DnA57l4iQOhEBXGjuKmhXnxqld1RWS8jfQ00MCM&#10;0VwL5a7vzFjNVaO+ndTYr5N3ke7SxOiKMO+0Z77ijNVcNapexLU9N2ZzHZtW2yEcqLHK8kZsjFGr&#10;L+h0lTc2n7qBbDVs32spqePanxx/svOWi4m7c+cTf2EvJzb1P/me7frudtdtKVX/r0+40Am+t6XE&#10;bPLnkNWYPO9Z5NuNdNMEI2PTnpqrSuzBNpVIAecFSD34NwAMEiG/WuQMR+q1Vf51YjK2SPYLh0OW&#10;T10XYJW6cecLzH3ZtuzbFsZDcLW2KgtqHg43lT63nwqZHhOYiSotuMBe9ZCqMwr2n7p5Bt5N7wwj&#10;dYBWa6kP+3hCb98r/PVfEg//AgAA//8DAFBLAwQUAAYACAAAACEAtFIBY+IAAAALAQAADwAAAGRy&#10;cy9kb3ducmV2LnhtbEyPzU7DMBCE70i8g7VI3KjzU9oS4lRVBZwqJFokxM2Nt0nUeB3FbpK+PcsJ&#10;jjs7mvkmX0+2FQP2vnGkIJ5FIJBKZxqqFHweXh9WIHzQZHTrCBVc0cO6uL3JdWbcSB847EMlOIR8&#10;phXUIXSZlL6s0Wo/cx0S/06utzrw2VfS9HrkcNvKJIoW0uqGuKHWHW5rLM/7i1XwNupxk8Yvw+58&#10;2l6/D4/vX7sYlbq/mzbPIAJO4c8Mv/iMDgUzHd2FjBetgmQZMXpQsIjTOQh2JKvkCcSRleU8BVnk&#10;8v+G4gcAAP//AwBQSwECLQAUAAYACAAAACEAtoM4kv4AAADhAQAAEwAAAAAAAAAAAAAAAAAAAAAA&#10;W0NvbnRlbnRfVHlwZXNdLnhtbFBLAQItABQABgAIAAAAIQA4/SH/1gAAAJQBAAALAAAAAAAAAAAA&#10;AAAAAC8BAABfcmVscy8ucmVsc1BLAQItABQABgAIAAAAIQCS+pGPUQUAANoQAAAOAAAAAAAAAAAA&#10;AAAAAC4CAABkcnMvZTJvRG9jLnhtbFBLAQItABQABgAIAAAAIQC0UgFj4gAAAAsBAAAPAAAAAAAA&#10;AAAAAAAAAKsHAABkcnMvZG93bnJldi54bWxQSwUGAAAAAAQABADzAAAAuggAAAAA&#10;">
                <v:line id="Line 19" o:spid="_x0000_s1027" style="position:absolute;visibility:visible;mso-wrap-style:square" from="2228,231" to="2228,6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tjQwwAAANsAAAAPAAAAZHJzL2Rvd25yZXYueG1sRI9Ba8JA&#10;FITvBf/D8oTe6kZbikRXEcEqvRlF8PbIPpOY7Nt0d6Px37uFQo/DzHzDzJe9acSNnK8sKxiPEhDE&#10;udUVFwqOh83bFIQPyBoby6TgQR6Wi8HLHFNt77ynWxYKESHsU1RQhtCmUvq8JIN+ZFvi6F2sMxii&#10;dIXUDu8Rbho5SZJPabDiuFBiS+uS8jrrjIJTl/H5Wm9cg93Xdns5/dT+/Vup12G/moEI1If/8F97&#10;pxVMPuD3S/wBcvEEAAD//wMAUEsBAi0AFAAGAAgAAAAhANvh9svuAAAAhQEAABMAAAAAAAAAAAAA&#10;AAAAAAAAAFtDb250ZW50X1R5cGVzXS54bWxQSwECLQAUAAYACAAAACEAWvQsW78AAAAVAQAACwAA&#10;AAAAAAAAAAAAAAAfAQAAX3JlbHMvLnJlbHNQSwECLQAUAAYACAAAACEAv3LY0MMAAADbAAAADwAA&#10;AAAAAAAAAAAAAAAHAgAAZHJzL2Rvd25yZXYueG1sUEsFBgAAAAADAAMAtwAAAPcCAAAAAA==&#10;" strokeweight="1.5pt"/>
                <v:shape id="AutoShape 18" o:spid="_x0000_s1028" style="position:absolute;left:2167;top:130;width:121;height:609;visibility:visible;mso-wrap-style:square;v-text-anchor:top" coordsize="121,6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9EBaxgAAANsAAAAPAAAAZHJzL2Rvd25yZXYueG1sRI/BbsIw&#10;EETvSP0Hayv1RpzSQkvAIIRA4gCHQg/0tsRLHDVeh9iF0K/HlSpxHM3MG8142tpKnKnxpWMFz0kK&#10;gjh3uuRCwedu2X0H4QOyxsoxKbiSh+nkoTPGTLsLf9B5GwoRIewzVGBCqDMpfW7Iok9cTRy9o2ss&#10;hiibQuoGLxFuK9lL04G0WHJcMFjT3FD+vf2xCl72V/SD4df6d3kwp7fVZrbYvxZKPT22sxGIQG24&#10;h//bK62g14e/L/EHyMkNAAD//wMAUEsBAi0AFAAGAAgAAAAhANvh9svuAAAAhQEAABMAAAAAAAAA&#10;AAAAAAAAAAAAAFtDb250ZW50X1R5cGVzXS54bWxQSwECLQAUAAYACAAAACEAWvQsW78AAAAVAQAA&#10;CwAAAAAAAAAAAAAAAAAfAQAAX3JlbHMvLnJlbHNQSwECLQAUAAYACAAAACEANfRAWsYAAADbAAAA&#10;DwAAAAAAAAAAAAAAAAAHAgAAZHJzL2Rvd25yZXYueG1sUEsFBgAAAAADAAMAtwAAAPoCAAAAAA==&#10;" path="m120,120l60,,,120r120,m120,489l,489,60,609,120,489e" fillcolor="black" stroked="f">
                  <v:path arrowok="t" o:connecttype="custom" o:connectlocs="120,251;60,131;0,251;120,251;120,620;0,620;60,740;120,620" o:connectangles="0,0,0,0,0,0,0,0"/>
                </v:shape>
                <w10:wrap anchorx="page"/>
              </v:group>
            </w:pict>
          </mc:Fallback>
        </mc:AlternateContent>
      </w:r>
      <w:r>
        <w:rPr>
          <w:noProof/>
          <w:lang w:val="en-GB" w:eastAsia="en-GB"/>
        </w:rPr>
        <mc:AlternateContent>
          <mc:Choice Requires="wps">
            <w:drawing>
              <wp:anchor distT="0" distB="0" distL="114300" distR="114300" simplePos="0" relativeHeight="251658249" behindDoc="0" locked="0" layoutInCell="1" allowOverlap="1" wp14:anchorId="683852B5" wp14:editId="13602ACB">
                <wp:simplePos x="0" y="0"/>
                <wp:positionH relativeFrom="page">
                  <wp:posOffset>557530</wp:posOffset>
                </wp:positionH>
                <wp:positionV relativeFrom="paragraph">
                  <wp:posOffset>3394710</wp:posOffset>
                </wp:positionV>
                <wp:extent cx="2484755" cy="509270"/>
                <wp:effectExtent l="0" t="0" r="0" b="0"/>
                <wp:wrapNone/>
                <wp:docPr id="26"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84755" cy="509270"/>
                        </a:xfrm>
                        <a:prstGeom prst="rect">
                          <a:avLst/>
                        </a:prstGeom>
                        <a:noFill/>
                        <a:ln w="1905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txbx>
                        <w:txbxContent>
                          <w:p w14:paraId="0FA27078" w14:textId="77777777" w:rsidR="00C9372D" w:rsidRDefault="00C9372D" w:rsidP="00AC256A">
                            <w:pPr>
                              <w:spacing w:before="63" w:line="242" w:lineRule="auto"/>
                              <w:ind w:left="137" w:right="859"/>
                              <w:rPr>
                                <w:sz w:val="27"/>
                              </w:rPr>
                            </w:pPr>
                            <w:r>
                              <w:rPr>
                                <w:sz w:val="27"/>
                              </w:rPr>
                              <w:t>Ward and Departmental Managers</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83852B5" id="Text Box 20" o:spid="_x0000_s1033" type="#_x0000_t202" style="position:absolute;margin-left:43.9pt;margin-top:267.3pt;width:195.65pt;height:40.1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6LRigIAACIFAAAOAAAAZHJzL2Uyb0RvYy54bWysVNtu2zAMfR+wfxD0nvoy52bUKbo4GQZ0&#10;F6DdByiSHAuTJU9SYnfF/n2UHKfp+jIM84NMm9QRD3mo65u+kejIjRVaFTi5ijHiimom1L7A3x62&#10;kwVG1hHFiNSKF/iRW3yzevvmumtznupaS8YNAhBl864tcO1cm0eRpTVviL3SLVfgrLRpiINPs4+Y&#10;IR2gNzJK43gWddqw1mjKrYW/5eDEq4BfVZy6L1VluUOywJCbC6sJ686v0eqa5HtD2lrQUxrkH7Jo&#10;iFBw6BmqJI6ggxGvoBpBjba6cldUN5GuKkF54ABskvgPNvc1aXngAsWx7blM9v/B0s/HrwYJVuB0&#10;hpEiDfTogfcOvdc9SkN9utbmEHbfQqDr4T/0OXC17Z2m3y1Sel0Ttee3xuiu5oRBfomvbHSx1XfE&#10;5taD7LpPmsE55OB0AOor0/jiQTkQoEOfHs+98blQ+Jlmi2w+nWJEwTeNl+k8JBeRfNzdGus+cN0g&#10;bxTYQO8DOjneWeezIfkY4g9TeiukDP2XCnWQ8jKexgMxLQXzXh9nzX63lgYdiZdQeAI38FyGeeiS&#10;2HqIC65BXI1woHApmgIvzrtJ7uu0USyc74iQgw05SuVPBdqQ9ckalPS0jJebxWaRTbJ0tplkcVlO&#10;brfrbDLbJvNp+a5cr8vklyeQZHktGOPKcxhVnWR/p5rTfA16POv6BdcXJdmG53VJopdphPoDq/Ed&#10;2AWBeE0M6nD9rg9anHs4r5edZo+gGKOHwYWLBoxam58YdTC0BbY/DsRwjORHBarzEz4aZjR2o0EU&#10;ha0FdhgN5toNN8GhNWJfA/Kga6VvQZmVCKJ5zuKkZxjEwOF0afhJv/wOUc9X2+o3AAAA//8DAFBL&#10;AwQUAAYACAAAACEAlcPR8uAAAAAKAQAADwAAAGRycy9kb3ducmV2LnhtbEyPwW6DMBBE75XyD9ZG&#10;6q0xBIcQyhJVlah66SFpP8DgLZBgG2EnoX9f99QcRzOaeVPsZz2wK02utwYhXkXAyDRW9aZF+Pqs&#10;njJgzkuj5GANIfyQg325eChkruzNHOh69C0LJcblEqHzfsw5d01HWrqVHckE79tOWvogp5arSd5C&#10;uR74OopSrmVvwkInR3rtqDkfLxrh7VQfoj4RYlc1yUZ/nIRS1Tvi43J+eQbmafb/YfjDD+hQBqba&#10;XoxybEDItoHcI2wSkQILAbHdxcBqhDQWGfCy4PcXyl8AAAD//wMAUEsBAi0AFAAGAAgAAAAhALaD&#10;OJL+AAAA4QEAABMAAAAAAAAAAAAAAAAAAAAAAFtDb250ZW50X1R5cGVzXS54bWxQSwECLQAUAAYA&#10;CAAAACEAOP0h/9YAAACUAQAACwAAAAAAAAAAAAAAAAAvAQAAX3JlbHMvLnJlbHNQSwECLQAUAAYA&#10;CAAAACEAvlOi0YoCAAAiBQAADgAAAAAAAAAAAAAAAAAuAgAAZHJzL2Uyb0RvYy54bWxQSwECLQAU&#10;AAYACAAAACEAlcPR8uAAAAAKAQAADwAAAAAAAAAAAAAAAADkBAAAZHJzL2Rvd25yZXYueG1sUEsF&#10;BgAAAAAEAAQA8wAAAPEFAAAAAA==&#10;" filled="f" strokeweight="1.5pt">
                <v:textbox inset="0,0,0,0">
                  <w:txbxContent>
                    <w:p w14:paraId="0FA27078" w14:textId="77777777" w:rsidR="00C9372D" w:rsidRDefault="00C9372D" w:rsidP="00AC256A">
                      <w:pPr>
                        <w:spacing w:before="63" w:line="242" w:lineRule="auto"/>
                        <w:ind w:left="137" w:right="859"/>
                        <w:rPr>
                          <w:sz w:val="27"/>
                        </w:rPr>
                      </w:pPr>
                      <w:r>
                        <w:rPr>
                          <w:sz w:val="27"/>
                        </w:rPr>
                        <w:t>Ward and Departmental Managers</w:t>
                      </w:r>
                    </w:p>
                  </w:txbxContent>
                </v:textbox>
                <w10:wrap anchorx="page"/>
              </v:shape>
            </w:pict>
          </mc:Fallback>
        </mc:AlternateContent>
      </w:r>
      <w:r>
        <w:rPr>
          <w:noProof/>
          <w:sz w:val="28"/>
          <w:lang w:val="en-GB" w:eastAsia="en-GB"/>
        </w:rPr>
        <mc:AlternateContent>
          <mc:Choice Requires="wps">
            <w:drawing>
              <wp:anchor distT="0" distB="0" distL="114300" distR="114300" simplePos="0" relativeHeight="251658265" behindDoc="0" locked="0" layoutInCell="1" allowOverlap="1" wp14:anchorId="3EC4156A" wp14:editId="4651BDA8">
                <wp:simplePos x="0" y="0"/>
                <wp:positionH relativeFrom="column">
                  <wp:posOffset>1581149</wp:posOffset>
                </wp:positionH>
                <wp:positionV relativeFrom="paragraph">
                  <wp:posOffset>2983865</wp:posOffset>
                </wp:positionV>
                <wp:extent cx="2759075" cy="1495425"/>
                <wp:effectExtent l="38100" t="38100" r="60325" b="47625"/>
                <wp:wrapNone/>
                <wp:docPr id="52" name="Straight Arrow Connector 52"/>
                <wp:cNvGraphicFramePr/>
                <a:graphic xmlns:a="http://schemas.openxmlformats.org/drawingml/2006/main">
                  <a:graphicData uri="http://schemas.microsoft.com/office/word/2010/wordprocessingShape">
                    <wps:wsp>
                      <wps:cNvCnPr/>
                      <wps:spPr>
                        <a:xfrm flipV="1">
                          <a:off x="0" y="0"/>
                          <a:ext cx="2759075" cy="1495425"/>
                        </a:xfrm>
                        <a:prstGeom prst="straightConnector1">
                          <a:avLst/>
                        </a:prstGeom>
                        <a:noFill/>
                        <a:ln w="25400" cap="flat" cmpd="sng" algn="ctr">
                          <a:solidFill>
                            <a:sysClr val="windowText" lastClr="000000"/>
                          </a:solidFill>
                          <a:prstDash val="dash"/>
                          <a:headEnd type="triangle"/>
                          <a:tailEnd type="triangle"/>
                        </a:ln>
                        <a:effectLst/>
                      </wps:spPr>
                      <wps:bodyPr/>
                    </wps:wsp>
                  </a:graphicData>
                </a:graphic>
                <wp14:sizeRelH relativeFrom="margin">
                  <wp14:pctWidth>0</wp14:pctWidth>
                </wp14:sizeRelH>
                <wp14:sizeRelV relativeFrom="margin">
                  <wp14:pctHeight>0</wp14:pctHeight>
                </wp14:sizeRelV>
              </wp:anchor>
            </w:drawing>
          </mc:Choice>
          <mc:Fallback>
            <w:pict>
              <v:shape w14:anchorId="025A0E8D" id="Straight Arrow Connector 52" o:spid="_x0000_s1026" type="#_x0000_t32" style="position:absolute;margin-left:124.5pt;margin-top:234.95pt;width:217.25pt;height:117.75pt;flip:y;z-index:25165826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ols8wEAAM8DAAAOAAAAZHJzL2Uyb0RvYy54bWysU02P0zAQvSPxHyzfadKqYdmo6Qq1LBcE&#10;K+3CfdZ2Ekv+0tg07b9n7IRq+TgherDGnrznec+vu7uzNeykMGrvOr5e1ZwpJ7zUbuj416f7N+84&#10;iwmcBOOd6vhFRX63f/1qN4VWbfzojVTIiMTFdgodH1MKbVVFMSoLceWDctTsPVpItMWhkggTsVtT&#10;ber6bTV5lAG9UDHS6XFu8n3h73sl0pe+jyox03GaLZUVy/qc12q/g3ZACKMWyxjwD1NY0I4uvVId&#10;IQH7jvoPKqsF+uj7tBLeVr7vtVBFA6lZ17+peRwhqKKFzInhalP8f7Ti8+kBmZYdbzacObD0Ro8J&#10;QQ9jYu8R/cQO3jny0SOjT8ivKcSWYAf3gMsuhgfM4s89WtYbHb5RFIodJJCdi9uXq9vqnJigw81N&#10;c1vfNJwJ6q23t81202T+aibKhAFj+qi8ZbnoeFwGu040XwKnTzHNwJ+ADHb+XhtD59Aaxya6sNnW&#10;lAEBlLPeQKLSBlIe3cAZmIECLBKWuaM3WmZ4RsdLPBhkJ6AMUfSkn55IA2cGYqIGCSu/ZfZfoHme&#10;I8RxBkuq8lfQjgrkBydZugQyPKEGNxg19xJo8/ceOWNchquS7EV1fo/5BXL17OWlPEyVd5SaYuiS&#10;8BzLl3uqX/4P9z8AAAD//wMAUEsDBBQABgAIAAAAIQAz+xKT4wAAAAsBAAAPAAAAZHJzL2Rvd25y&#10;ZXYueG1sTI/BTsMwEETvSPyDtUjcqENJ0ibEqVCBSpXgQAv06sZLEjVeR/G2DX+POcFxNKOZN8Vi&#10;tJ044eBbRwpuJxEIpMqZlmoF79vnmzkIz5qM7hyhgm/0sCgvLwqdG3emNzxtuBahhHyuFTTMfS6l&#10;rxq02k9cjxS8LzdYzUEOtTSDPody28lpFKXS6pbCQqN7XDZYHTZHq+DzqXvdLc3LmHC8wt3jig/r&#10;j0yp66vx4R4E48h/YfjFD+hQBqa9O5LxolMwjbPwhRXEaZaBCIl0fpeA2CuYRUkMsizk/w/lDwAA&#10;AP//AwBQSwECLQAUAAYACAAAACEAtoM4kv4AAADhAQAAEwAAAAAAAAAAAAAAAAAAAAAAW0NvbnRl&#10;bnRfVHlwZXNdLnhtbFBLAQItABQABgAIAAAAIQA4/SH/1gAAAJQBAAALAAAAAAAAAAAAAAAAAC8B&#10;AABfcmVscy8ucmVsc1BLAQItABQABgAIAAAAIQCr/ols8wEAAM8DAAAOAAAAAAAAAAAAAAAAAC4C&#10;AABkcnMvZTJvRG9jLnhtbFBLAQItABQABgAIAAAAIQAz+xKT4wAAAAsBAAAPAAAAAAAAAAAAAAAA&#10;AE0EAABkcnMvZG93bnJldi54bWxQSwUGAAAAAAQABADzAAAAXQUAAAAA&#10;" strokecolor="windowText" strokeweight="2pt">
                <v:stroke dashstyle="dash" startarrow="block" endarrow="block"/>
              </v:shape>
            </w:pict>
          </mc:Fallback>
        </mc:AlternateContent>
      </w:r>
      <w:r>
        <w:rPr>
          <w:noProof/>
          <w:sz w:val="28"/>
          <w:lang w:val="en-GB" w:eastAsia="en-GB"/>
        </w:rPr>
        <mc:AlternateContent>
          <mc:Choice Requires="wps">
            <w:drawing>
              <wp:anchor distT="0" distB="0" distL="114300" distR="114300" simplePos="0" relativeHeight="251658264" behindDoc="0" locked="0" layoutInCell="1" allowOverlap="1" wp14:anchorId="6CD708CC" wp14:editId="328495BD">
                <wp:simplePos x="0" y="0"/>
                <wp:positionH relativeFrom="column">
                  <wp:posOffset>2152650</wp:posOffset>
                </wp:positionH>
                <wp:positionV relativeFrom="paragraph">
                  <wp:posOffset>2936240</wp:posOffset>
                </wp:positionV>
                <wp:extent cx="2152650" cy="685800"/>
                <wp:effectExtent l="38100" t="38100" r="57150" b="76200"/>
                <wp:wrapNone/>
                <wp:docPr id="51" name="Straight Arrow Connector 51"/>
                <wp:cNvGraphicFramePr/>
                <a:graphic xmlns:a="http://schemas.openxmlformats.org/drawingml/2006/main">
                  <a:graphicData uri="http://schemas.microsoft.com/office/word/2010/wordprocessingShape">
                    <wps:wsp>
                      <wps:cNvCnPr/>
                      <wps:spPr>
                        <a:xfrm flipV="1">
                          <a:off x="0" y="0"/>
                          <a:ext cx="2152650" cy="685800"/>
                        </a:xfrm>
                        <a:prstGeom prst="straightConnector1">
                          <a:avLst/>
                        </a:prstGeom>
                        <a:noFill/>
                        <a:ln w="25400" cap="flat" cmpd="sng" algn="ctr">
                          <a:solidFill>
                            <a:sysClr val="windowText" lastClr="000000"/>
                          </a:solidFill>
                          <a:prstDash val="dash"/>
                          <a:headEnd type="triangle"/>
                          <a:tailEnd type="triangle"/>
                        </a:ln>
                        <a:effectLst/>
                      </wps:spPr>
                      <wps:bodyPr/>
                    </wps:wsp>
                  </a:graphicData>
                </a:graphic>
                <wp14:sizeRelH relativeFrom="margin">
                  <wp14:pctWidth>0</wp14:pctWidth>
                </wp14:sizeRelH>
                <wp14:sizeRelV relativeFrom="margin">
                  <wp14:pctHeight>0</wp14:pctHeight>
                </wp14:sizeRelV>
              </wp:anchor>
            </w:drawing>
          </mc:Choice>
          <mc:Fallback>
            <w:pict>
              <v:shape w14:anchorId="04D50470" id="Straight Arrow Connector 51" o:spid="_x0000_s1026" type="#_x0000_t32" style="position:absolute;margin-left:169.5pt;margin-top:231.2pt;width:169.5pt;height:54pt;flip:y;z-index:251658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qAUp8gEAAM4DAAAOAAAAZHJzL2Uyb0RvYy54bWysU8uO2zAMvBfoPwi6N06CJgiCdRZF0u2l&#10;aAPsbu9cPWwBsiSQapz8fSk5DbaPU1EfBNI0RzPk+O7+PHhxMkguhlYuZnMpTFBRu9C18vnp4d1G&#10;CsoQNPgYTCsvhuT97u2buzFtzTL20WuDgkECbcfUyj7ntG0aUr0ZgGYxmcBFG3GAzCl2jUYYGX3w&#10;zXI+XzdjRJ0wKkPEbw9TUe4qvrVG5a/WksnCt5K55XpiPV/K2ezuYNshpN6pKw34BxYDuMCX3qAO&#10;kEF8R/cH1OAURoo2z1QcmmitU6ZqYDWL+W9qHntIpmrh4VC6jYn+H6z6cjqicLqVq4UUAQbe0WNG&#10;cF2fxQfEOIp9DIHnGFHwJzyvMdGW2/bhiNeM0hGL+LPFQVjv0je2Qh0HCxTnOu3LbdrmnIXil8vF&#10;arle8VIU19ab1WZe19FMOAUvIeVPJg6iBK2kK68boekOOH2mzEy48WdDaQ7xwXlf9+uDGPm+1Xu+&#10;QShgm1kPmcMhsXAKnRTgO/avylhpU/ROl/YCRBfaexQnYAux83Qcn1iCFB4oc4F11aeMhin80lr4&#10;HID6qVlzNBmuN6A/Bi3yJfG8MzoInTdTLYPzf68xug+FkanGvqou65gWUKKXqC91L03J2DSV1NXg&#10;xZWvc45f/4a7HwAAAP//AwBQSwMEFAAGAAgAAAAhAELLDInjAAAACwEAAA8AAABkcnMvZG93bnJl&#10;di54bWxMj81OwzAQhO9IvIO1SNyoQ5umbcimQgUqVYID5adXN16SqPY6it02vD3mBMfZGc1+UywH&#10;a8SJet86RrgdJSCIK6dbrhHe355u5iB8UKyVcUwI3+RhWV5eFCrX7syvdNqGWsQS9rlCaELocil9&#10;1ZBVfuQ64uh9ud6qEGVfS92rcyy3Ro6TJJNWtRw/NKqjVUPVYXu0CJ+P5mW30s/DNKRr2j2sw2Hz&#10;sUC8vhru70AEGsJfGH7xIzqUkWnvjqy9MAiTySJuCQhpNk5BxEQ2m8fLHmE6S1KQZSH/byh/AAAA&#10;//8DAFBLAQItABQABgAIAAAAIQC2gziS/gAAAOEBAAATAAAAAAAAAAAAAAAAAAAAAABbQ29udGVu&#10;dF9UeXBlc10ueG1sUEsBAi0AFAAGAAgAAAAhADj9If/WAAAAlAEAAAsAAAAAAAAAAAAAAAAALwEA&#10;AF9yZWxzLy5yZWxzUEsBAi0AFAAGAAgAAAAhAPSoBSnyAQAAzgMAAA4AAAAAAAAAAAAAAAAALgIA&#10;AGRycy9lMm9Eb2MueG1sUEsBAi0AFAAGAAgAAAAhAELLDInjAAAACwEAAA8AAAAAAAAAAAAAAAAA&#10;TAQAAGRycy9kb3ducmV2LnhtbFBLBQYAAAAABAAEAPMAAABcBQAAAAA=&#10;" strokecolor="windowText" strokeweight="2pt">
                <v:stroke dashstyle="dash" startarrow="block" endarrow="block"/>
              </v:shape>
            </w:pict>
          </mc:Fallback>
        </mc:AlternateContent>
      </w:r>
      <w:r w:rsidRPr="004931CB">
        <w:rPr>
          <w:noProof/>
          <w:lang w:val="en-GB" w:eastAsia="en-GB"/>
        </w:rPr>
        <mc:AlternateContent>
          <mc:Choice Requires="wps">
            <w:drawing>
              <wp:anchor distT="0" distB="0" distL="0" distR="0" simplePos="0" relativeHeight="251658255" behindDoc="1" locked="0" layoutInCell="1" allowOverlap="1" wp14:anchorId="7162B105" wp14:editId="5ED8F364">
                <wp:simplePos x="0" y="0"/>
                <wp:positionH relativeFrom="page">
                  <wp:posOffset>5248275</wp:posOffset>
                </wp:positionH>
                <wp:positionV relativeFrom="paragraph">
                  <wp:posOffset>2707640</wp:posOffset>
                </wp:positionV>
                <wp:extent cx="1938655" cy="504825"/>
                <wp:effectExtent l="0" t="0" r="23495" b="28575"/>
                <wp:wrapTopAndBottom/>
                <wp:docPr id="46" name="Text Box 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938655" cy="504825"/>
                        </a:xfrm>
                        <a:prstGeom prst="rect">
                          <a:avLst/>
                        </a:prstGeom>
                        <a:noFill/>
                        <a:ln w="1905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txbx>
                        <w:txbxContent>
                          <w:p w14:paraId="444AA2CE" w14:textId="77777777" w:rsidR="00C9372D" w:rsidRDefault="00C9372D" w:rsidP="00AC256A">
                            <w:pPr>
                              <w:spacing w:before="67"/>
                              <w:ind w:left="137"/>
                              <w:rPr>
                                <w:sz w:val="27"/>
                              </w:rPr>
                            </w:pPr>
                            <w:r>
                              <w:rPr>
                                <w:sz w:val="27"/>
                              </w:rPr>
                              <w:t>Trade Unions/ Safety Representatives</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162B105" id="_x0000_s1034" type="#_x0000_t202" style="position:absolute;margin-left:413.25pt;margin-top:213.2pt;width:152.65pt;height:39.75pt;z-index:-251658225;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949hgIAACIFAAAOAAAAZHJzL2Uyb0RvYy54bWysVG1v2yAQ/j5p/wHxPbWdOplr1am6OJkm&#10;7U1q9wOIwTEaBgYkdjftv++AOG3XL9M0f7APczx3z91zXN+MvUBHZixXssLZRYoRk42iXO4r/PV+&#10;Oyswso5ISoSSrMIPzOKb1etX14Mu2Vx1SlBmEIBIWw66wp1zukwS23SsJ/ZCaSZhs1WmJw6WZp9Q&#10;QwZA70UyT9NlMihDtVENsxb+1nETrwJ+27LGfW5byxwSFYbcXHib8N75d7K6JuXeEN3x5pQG+Ycs&#10;esIlBD1D1cQRdDD8BVTPG6Osat1Fo/pEtS1vWOAAbLL0DzZ3HdEscIHiWH0uk/1/sM2n4xeDOK1w&#10;vsRIkh56dM9Gh96qES0zX59B2xLc7jQ4uhH+Q58DV6s/qOabRVKtOyL37NYYNXSMUMgvnEyeHI04&#10;1oPsho+KQhxycCoAja3pffGgHAjQoU8P5974XBof8uqyWC4WGDWwt0jzYr7wySWknE5rY907pnrk&#10;jQob6H1AJ8cP1kXXycUHk2rLhQj9FxINPkK6SCMxJTj1u97Pmv1uLQw6Ei+h8JwC26duHromtot+&#10;YSuKq+cOFC54X+HifJqUvk4bSUN8R7iINtAR0kcF2pD1yYpK+nmVXm2KTZHP8vlyM8vTup7dbtf5&#10;bLnN3izqy3q9rrNfnkCWlx2nlEnPYVJ1lv+dak7zFfV41vUzrs9Ksg3Py5Ikz9MIrQJW0zewCwLx&#10;mojqcONuDFosPJwXz07RB1CMUXFw4aIBo1PmB0YDDG2F7fcDMQwj8V6C6vyET4aZjN1kENnA0Qo7&#10;jKK5dvEmOGjD9x0gR11LdQvKbHkQzWMWkLlfwCAGDqdLw0/603XwerzaVr8BAAD//wMAUEsDBBQA&#10;BgAIAAAAIQAlchA84AAAAAwBAAAPAAAAZHJzL2Rvd25yZXYueG1sTI/LTsMwEEX3SPyDNUjsqJ2n&#10;2jSTCiEFsWHRlg9w4iFJG9tR7Lbh73FXsBzN0b3nlrtFj+xKsxusQYhWAhiZ1qrBdAhfx/plDcx5&#10;aZQcrSGEH3Kwqx4fSlkoezN7uh58x0KIcYVE6L2fCs5d25OWbmUnMuH3bWctfTjnjqtZ3kK4Hnks&#10;RM61HExo6OVEbz2158NFI7yfmr0YkjTd1G2S6c9TqlT9gfj8tLxugXla/B8Md/2gDlVwauzFKMdG&#10;hHWcZwFFSOM8BXYnoiQKaxqETGQb4FXJ/4+ofgEAAP//AwBQSwECLQAUAAYACAAAACEAtoM4kv4A&#10;AADhAQAAEwAAAAAAAAAAAAAAAAAAAAAAW0NvbnRlbnRfVHlwZXNdLnhtbFBLAQItABQABgAIAAAA&#10;IQA4/SH/1gAAAJQBAAALAAAAAAAAAAAAAAAAAC8BAABfcmVscy8ucmVsc1BLAQItABQABgAIAAAA&#10;IQAwf949hgIAACIFAAAOAAAAAAAAAAAAAAAAAC4CAABkcnMvZTJvRG9jLnhtbFBLAQItABQABgAI&#10;AAAAIQAlchA84AAAAAwBAAAPAAAAAAAAAAAAAAAAAOAEAABkcnMvZG93bnJldi54bWxQSwUGAAAA&#10;AAQABADzAAAA7QUAAAAA&#10;" filled="f" strokeweight="1.5pt">
                <v:textbox inset="0,0,0,0">
                  <w:txbxContent>
                    <w:p w14:paraId="444AA2CE" w14:textId="77777777" w:rsidR="00C9372D" w:rsidRDefault="00C9372D" w:rsidP="00AC256A">
                      <w:pPr>
                        <w:spacing w:before="67"/>
                        <w:ind w:left="137"/>
                        <w:rPr>
                          <w:sz w:val="27"/>
                        </w:rPr>
                      </w:pPr>
                      <w:r>
                        <w:rPr>
                          <w:sz w:val="27"/>
                        </w:rPr>
                        <w:t>Trade Unions/ Safety Representatives</w:t>
                      </w:r>
                    </w:p>
                  </w:txbxContent>
                </v:textbox>
                <w10:wrap type="topAndBottom" anchorx="page"/>
              </v:shape>
            </w:pict>
          </mc:Fallback>
        </mc:AlternateContent>
      </w:r>
      <w:r>
        <w:rPr>
          <w:noProof/>
          <w:sz w:val="28"/>
          <w:lang w:val="en-GB" w:eastAsia="en-GB"/>
        </w:rPr>
        <mc:AlternateContent>
          <mc:Choice Requires="wps">
            <w:drawing>
              <wp:anchor distT="0" distB="0" distL="114300" distR="114300" simplePos="0" relativeHeight="251658263" behindDoc="0" locked="0" layoutInCell="1" allowOverlap="1" wp14:anchorId="2D6C5D02" wp14:editId="1BD23232">
                <wp:simplePos x="0" y="0"/>
                <wp:positionH relativeFrom="column">
                  <wp:posOffset>2057400</wp:posOffset>
                </wp:positionH>
                <wp:positionV relativeFrom="paragraph">
                  <wp:posOffset>2298064</wp:posOffset>
                </wp:positionV>
                <wp:extent cx="2143125" cy="422275"/>
                <wp:effectExtent l="38100" t="57150" r="9525" b="73025"/>
                <wp:wrapNone/>
                <wp:docPr id="50" name="Straight Arrow Connector 50"/>
                <wp:cNvGraphicFramePr/>
                <a:graphic xmlns:a="http://schemas.openxmlformats.org/drawingml/2006/main">
                  <a:graphicData uri="http://schemas.microsoft.com/office/word/2010/wordprocessingShape">
                    <wps:wsp>
                      <wps:cNvCnPr/>
                      <wps:spPr>
                        <a:xfrm flipV="1">
                          <a:off x="0" y="0"/>
                          <a:ext cx="2143125" cy="422275"/>
                        </a:xfrm>
                        <a:prstGeom prst="straightConnector1">
                          <a:avLst/>
                        </a:prstGeom>
                        <a:noFill/>
                        <a:ln w="25400" cap="flat" cmpd="sng" algn="ctr">
                          <a:solidFill>
                            <a:sysClr val="windowText" lastClr="000000"/>
                          </a:solidFill>
                          <a:prstDash val="dash"/>
                          <a:headEnd type="triangle"/>
                          <a:tailEnd type="triangle"/>
                        </a:ln>
                        <a:effectLst/>
                      </wps:spPr>
                      <wps:bodyPr/>
                    </wps:wsp>
                  </a:graphicData>
                </a:graphic>
                <wp14:sizeRelH relativeFrom="margin">
                  <wp14:pctWidth>0</wp14:pctWidth>
                </wp14:sizeRelH>
                <wp14:sizeRelV relativeFrom="margin">
                  <wp14:pctHeight>0</wp14:pctHeight>
                </wp14:sizeRelV>
              </wp:anchor>
            </w:drawing>
          </mc:Choice>
          <mc:Fallback>
            <w:pict>
              <v:shape w14:anchorId="71FCACCD" id="Straight Arrow Connector 50" o:spid="_x0000_s1026" type="#_x0000_t32" style="position:absolute;margin-left:162pt;margin-top:180.95pt;width:168.75pt;height:33.25pt;flip:y;z-index:25165826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Bc1k8QEAAM4DAAAOAAAAZHJzL2Uyb0RvYy54bWysU02P0zAQvSPxHyzfadrQAoqarlDLckFQ&#10;aRfus7aTWHJsa8Y07b9n7JRq+TgherDGnrznec+v27vz6MTJINngW7laLKUwXgVtfd/Kr4/3r95J&#10;QQm8Bhe8aeXFkLzbvXyxnWJj6jAEpw0KJvHUTLGVQ0qxqSpSgxmBFiEaz80u4AiJt9hXGmFi9tFV&#10;9XL5ppoC6ohBGSI+PcxNuSv8XWdU+tJ1ZJJwreTZUlmxrE95rXZbaHqEOFh1HQP+YYoRrOdLb1QH&#10;SCC+o/2DarQKA4UuLVQYq9B1VpmigdWslr+peRggmqKFzaF4s4n+H636fDqisLqVG7bHw8hv9JAQ&#10;bD8k8R4xTGIfvGcfAwr+hP2aIjUM2/sjXncUj5jFnzscReds/MZRKHawQHEubl9ubptzEooP69X6&#10;9areSKG4t67r+u0m01czT+aLSOmjCaPIRSvpOtdtoPkOOH2iNAN/AjLYh3vrHJ9D47yY+L7Neska&#10;FXDMOgeJyzGycPK9FOB6zq9KWMam4KzO8IymC+0dihNwhDh5OkyPLEEKB5S4wbrK7zr7L9A8zwFo&#10;mMGaq/wVNIMB/cFrkS6R/U5owffOzL0E1v29x844n+GmBPuqOj/H/AC5egr6Ut6lyjsOTTH0GvCc&#10;yud7rp//DXc/AAAA//8DAFBLAwQUAAYACAAAACEA2oyiKuMAAAALAQAADwAAAGRycy9kb3ducmV2&#10;LnhtbEyPwU7DMBBE70j8g7VI3KiTkEZtiFOhApWQyoG20KsbL0nU2I7ibRv+nuUEt1nNaPZNsRht&#10;J844hNY7BfEkAoGu8qZ1tYLd9uVuBiKQdkZ33qGCbwywKK+vCp0bf3HveN5QLbjEhVwraIj6XMpQ&#10;NWh1mPgeHXtffrCa+BxqaQZ94XLbySSKMml16/hDo3tcNlgdNyer4PO5e9svzXqcUrrC/dOKjq8f&#10;c6Vub8bHBxCEI/2F4Ref0aFkpoM/ORNEp+A+SXkLscjiOQhOZFk8BXFQkCazFGRZyP8byh8AAAD/&#10;/wMAUEsBAi0AFAAGAAgAAAAhALaDOJL+AAAA4QEAABMAAAAAAAAAAAAAAAAAAAAAAFtDb250ZW50&#10;X1R5cGVzXS54bWxQSwECLQAUAAYACAAAACEAOP0h/9YAAACUAQAACwAAAAAAAAAAAAAAAAAvAQAA&#10;X3JlbHMvLnJlbHNQSwECLQAUAAYACAAAACEA2gXNZPEBAADOAwAADgAAAAAAAAAAAAAAAAAuAgAA&#10;ZHJzL2Uyb0RvYy54bWxQSwECLQAUAAYACAAAACEA2oyiKuMAAAALAQAADwAAAAAAAAAAAAAAAABL&#10;BAAAZHJzL2Rvd25yZXYueG1sUEsFBgAAAAAEAAQA8wAAAFsFAAAAAA==&#10;" strokecolor="windowText" strokeweight="2pt">
                <v:stroke dashstyle="dash" startarrow="block" endarrow="block"/>
              </v:shape>
            </w:pict>
          </mc:Fallback>
        </mc:AlternateContent>
      </w:r>
      <w:r>
        <w:rPr>
          <w:noProof/>
          <w:sz w:val="28"/>
          <w:lang w:val="en-GB" w:eastAsia="en-GB"/>
        </w:rPr>
        <mc:AlternateContent>
          <mc:Choice Requires="wps">
            <w:drawing>
              <wp:anchor distT="0" distB="0" distL="114300" distR="114300" simplePos="0" relativeHeight="251658262" behindDoc="0" locked="0" layoutInCell="1" allowOverlap="1" wp14:anchorId="6DC1BC93" wp14:editId="1032DB7F">
                <wp:simplePos x="0" y="0"/>
                <wp:positionH relativeFrom="column">
                  <wp:posOffset>2019300</wp:posOffset>
                </wp:positionH>
                <wp:positionV relativeFrom="paragraph">
                  <wp:posOffset>1726565</wp:posOffset>
                </wp:positionV>
                <wp:extent cx="2181225" cy="504825"/>
                <wp:effectExtent l="38100" t="57150" r="28575" b="85725"/>
                <wp:wrapNone/>
                <wp:docPr id="36" name="Straight Arrow Connector 36"/>
                <wp:cNvGraphicFramePr/>
                <a:graphic xmlns:a="http://schemas.openxmlformats.org/drawingml/2006/main">
                  <a:graphicData uri="http://schemas.microsoft.com/office/word/2010/wordprocessingShape">
                    <wps:wsp>
                      <wps:cNvCnPr/>
                      <wps:spPr>
                        <a:xfrm>
                          <a:off x="0" y="0"/>
                          <a:ext cx="2181225" cy="504825"/>
                        </a:xfrm>
                        <a:prstGeom prst="straightConnector1">
                          <a:avLst/>
                        </a:prstGeom>
                        <a:ln w="25400">
                          <a:solidFill>
                            <a:schemeClr val="tx1"/>
                          </a:solidFill>
                          <a:prstDash val="dash"/>
                          <a:headEnd type="triangle"/>
                          <a:tailEnd type="triangle"/>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 w14:anchorId="1D0A3E88" id="Straight Arrow Connector 36" o:spid="_x0000_s1026" type="#_x0000_t32" style="position:absolute;margin-left:159pt;margin-top:135.95pt;width:171.75pt;height:39.75pt;z-index:25165826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Xw7JCQIAAHgEAAAOAAAAZHJzL2Uyb0RvYy54bWysVE2P0zAQvSPxHyzfaZKyXVVR0xVqWS4I&#10;KhZ+gNcfiSXHtsamaf89YydNtwsXEBdnnJk3M+9lJpuHU2/IUULQzja0WpSUSMud0LZt6I/vj+/W&#10;lITIrGDGWdnQswz0Yfv2zWbwtVy6zhkhgWASG+rBN7SL0ddFEXgnexYWzkuLTuWgZxGv0BYC2IDZ&#10;e1Msy/K+GBwID47LEPDtfnTSbc6vlOTxq1JBRmIair3FfEI+n9NZbDesboH5TvOpDfYPXfRMWyw6&#10;p9qzyMhP0L+l6jUHF5yKC+76wimlucwckE1VvmLz1DEvMxcUJ/hZpvD/0vIvxwMQLRr6/p4Sy3r8&#10;Rk8RmG67SD4AuIHsnLWoowOCIajX4EONsJ09wHQL/gCJ/ElBn55Ii5yyxudZY3mKhOPLZbWulssV&#10;JRx9q/JujTamKa5oDyF+kq4nyWhomLqZ26iy0Oz4OcQReAGk0saSAYus7soyhwVntHjUxiRnniq5&#10;M0CODOchnqqp9E1USrdnoRuDBFopitWdZOKjFSSePYoUQTPbGjn6ItPmzz4kZizyS6qNOmUrno0c&#10;+/0mFeqPyoy8XvXIOJc2Xvo0FqMTTCGjGTgxTStzJXcLnOITVOat+BvwjMiVnY0zuNfWwajzbfWr&#10;tGqMvygw8k4SPDtxzhOUpcHxzkMwrWLan5f3DL/+MLa/AAAA//8DAFBLAwQUAAYACAAAACEAGLLw&#10;8eIAAAALAQAADwAAAGRycy9kb3ducmV2LnhtbEyPQU+DQBSE7yb+h80z8WLaZatARZamaeLBi6m1&#10;idcFnoBl3yK7bdFf7/Okx8lMZr7JV5PtxQlH3znSoOYRCKTK1R01Gvavj7MlCB8M1aZ3hBq+0MOq&#10;uLzITVa7M73gaRcawSXkM6OhDWHIpPRVi9b4uRuQ2Ht3ozWB5djIejRnLre9XERRIq3piBdaM+Cm&#10;xeqwO1oN5dbFH+r7xr7hQW6CfE6fPtep1tdX0/oBRMAp/IXhF5/RoWCm0h2p9qLXcKuW/CVoWKTq&#10;HgQnkkTFIEq2YnUHssjl/w/FDwAAAP//AwBQSwECLQAUAAYACAAAACEAtoM4kv4AAADhAQAAEwAA&#10;AAAAAAAAAAAAAAAAAAAAW0NvbnRlbnRfVHlwZXNdLnhtbFBLAQItABQABgAIAAAAIQA4/SH/1gAA&#10;AJQBAAALAAAAAAAAAAAAAAAAAC8BAABfcmVscy8ucmVsc1BLAQItABQABgAIAAAAIQBNXw7JCQIA&#10;AHgEAAAOAAAAAAAAAAAAAAAAAC4CAABkcnMvZTJvRG9jLnhtbFBLAQItABQABgAIAAAAIQAYsvDx&#10;4gAAAAsBAAAPAAAAAAAAAAAAAAAAAGMEAABkcnMvZG93bnJldi54bWxQSwUGAAAAAAQABADzAAAA&#10;cgUAAAAA&#10;" strokecolor="black [3213]" strokeweight="2pt">
                <v:stroke dashstyle="dash" startarrow="block" endarrow="block" joinstyle="miter"/>
              </v:shape>
            </w:pict>
          </mc:Fallback>
        </mc:AlternateContent>
      </w:r>
      <w:r>
        <w:rPr>
          <w:noProof/>
          <w:lang w:val="en-GB" w:eastAsia="en-GB"/>
        </w:rPr>
        <mc:AlternateContent>
          <mc:Choice Requires="wpg">
            <w:drawing>
              <wp:anchor distT="0" distB="0" distL="114300" distR="114300" simplePos="0" relativeHeight="251658246" behindDoc="0" locked="0" layoutInCell="1" allowOverlap="1" wp14:anchorId="00ABD583" wp14:editId="0D3706E5">
                <wp:simplePos x="0" y="0"/>
                <wp:positionH relativeFrom="page">
                  <wp:posOffset>1743075</wp:posOffset>
                </wp:positionH>
                <wp:positionV relativeFrom="paragraph">
                  <wp:posOffset>3017520</wp:posOffset>
                </wp:positionV>
                <wp:extent cx="76835" cy="386715"/>
                <wp:effectExtent l="0" t="0" r="0" b="0"/>
                <wp:wrapNone/>
                <wp:docPr id="27" name="Group 2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6835" cy="386715"/>
                          <a:chOff x="2168" y="125"/>
                          <a:chExt cx="121" cy="609"/>
                        </a:xfrm>
                      </wpg:grpSpPr>
                      <wps:wsp>
                        <wps:cNvPr id="28" name="Line 23"/>
                        <wps:cNvCnPr>
                          <a:cxnSpLocks noChangeShapeType="1"/>
                        </wps:cNvCnPr>
                        <wps:spPr bwMode="auto">
                          <a:xfrm>
                            <a:off x="2228" y="225"/>
                            <a:ext cx="0" cy="409"/>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29" name="AutoShape 22"/>
                        <wps:cNvSpPr>
                          <a:spLocks/>
                        </wps:cNvSpPr>
                        <wps:spPr bwMode="auto">
                          <a:xfrm>
                            <a:off x="2167" y="124"/>
                            <a:ext cx="121" cy="609"/>
                          </a:xfrm>
                          <a:custGeom>
                            <a:avLst/>
                            <a:gdLst>
                              <a:gd name="T0" fmla="+- 0 2288 2168"/>
                              <a:gd name="T1" fmla="*/ T0 w 121"/>
                              <a:gd name="T2" fmla="+- 0 245 125"/>
                              <a:gd name="T3" fmla="*/ 245 h 609"/>
                              <a:gd name="T4" fmla="+- 0 2228 2168"/>
                              <a:gd name="T5" fmla="*/ T4 w 121"/>
                              <a:gd name="T6" fmla="+- 0 125 125"/>
                              <a:gd name="T7" fmla="*/ 125 h 609"/>
                              <a:gd name="T8" fmla="+- 0 2168 2168"/>
                              <a:gd name="T9" fmla="*/ T8 w 121"/>
                              <a:gd name="T10" fmla="+- 0 245 125"/>
                              <a:gd name="T11" fmla="*/ 245 h 609"/>
                              <a:gd name="T12" fmla="+- 0 2288 2168"/>
                              <a:gd name="T13" fmla="*/ T12 w 121"/>
                              <a:gd name="T14" fmla="+- 0 245 125"/>
                              <a:gd name="T15" fmla="*/ 245 h 609"/>
                              <a:gd name="T16" fmla="+- 0 2288 2168"/>
                              <a:gd name="T17" fmla="*/ T16 w 121"/>
                              <a:gd name="T18" fmla="+- 0 614 125"/>
                              <a:gd name="T19" fmla="*/ 614 h 609"/>
                              <a:gd name="T20" fmla="+- 0 2168 2168"/>
                              <a:gd name="T21" fmla="*/ T20 w 121"/>
                              <a:gd name="T22" fmla="+- 0 614 125"/>
                              <a:gd name="T23" fmla="*/ 614 h 609"/>
                              <a:gd name="T24" fmla="+- 0 2228 2168"/>
                              <a:gd name="T25" fmla="*/ T24 w 121"/>
                              <a:gd name="T26" fmla="+- 0 734 125"/>
                              <a:gd name="T27" fmla="*/ 734 h 609"/>
                              <a:gd name="T28" fmla="+- 0 2288 2168"/>
                              <a:gd name="T29" fmla="*/ T28 w 121"/>
                              <a:gd name="T30" fmla="+- 0 614 125"/>
                              <a:gd name="T31" fmla="*/ 614 h 609"/>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21" h="609">
                                <a:moveTo>
                                  <a:pt x="120" y="120"/>
                                </a:moveTo>
                                <a:lnTo>
                                  <a:pt x="60" y="0"/>
                                </a:lnTo>
                                <a:lnTo>
                                  <a:pt x="0" y="120"/>
                                </a:lnTo>
                                <a:lnTo>
                                  <a:pt x="120" y="120"/>
                                </a:lnTo>
                                <a:moveTo>
                                  <a:pt x="120" y="489"/>
                                </a:moveTo>
                                <a:lnTo>
                                  <a:pt x="0" y="489"/>
                                </a:lnTo>
                                <a:lnTo>
                                  <a:pt x="60" y="609"/>
                                </a:lnTo>
                                <a:lnTo>
                                  <a:pt x="120" y="489"/>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473E1C9E" id="Group 21" o:spid="_x0000_s1026" style="position:absolute;margin-left:137.25pt;margin-top:237.6pt;width:6.05pt;height:30.45pt;z-index:251658246;mso-position-horizontal-relative:page" coordorigin="2168,125" coordsize="121,60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UvRoUAUAANoQAAAOAAAAZHJzL2Uyb0RvYy54bWy8WF2PqzYQfa/U/2Dx2Cob7BASos1e3Zts&#10;VpW27UqX/gAHSEAlmBqyybbqf++Mjfm60I22UvchGOYwPj4zHsZ7/+l6SslrJItEZGuL3tkWibJA&#10;hEl2XFu/+bvJ0iJFybOQpyKL1tZbVFifHr7/7v6SryImYpGGkSTgJCtWl3xtxWWZr6bTIoijEy/u&#10;RB5lYDwIeeIl3MrjNJT8At5P6ZTZtju9CBnmUgRRUcDTrTZaD8r/4RAF5a+HQxGVJF1bwK1Uv1L9&#10;7vF3+nDPV0fJ8zgJKhr8AyxOPMlg0trVlpecnGXyjatTEkhRiEN5F4jTVBwOSRCpNcBqqN1bzZMU&#10;51yt5bi6HPNaJpC2p9OH3Qa/vL5IkoRriy0skvETxEhNSxhFcS75cQWYJ5l/zV+kXiEMn0XwewHm&#10;ad+O90cNJvvLzyIEf/xcCiXO9SBP6AKWTa4qBm91DKJrSQJ4uHCXs7lFArDMlu6CznWIghjiiC8x&#10;6kJKgZWy2vRYvUuBs3rTtT18bcpXekpFs6KFa4JcKxo5i/8m59eY55GKUoFSGTmBpZbzOckiwmZa&#10;TQXZZFrK4JpVUpJMbGKeHSPlzH/LQTalPzBvvYI3BcThXWkZY1olZlQy+sImQG2dnkJ8lcuifIrE&#10;ieBgbaXAWgWNvz4XpRbTQDCGmdglaQrP+SrNyAXoevbcVm8UIk1CtKKxkMf9JpXkleMOVH9VaDow&#10;dL3lRaxxyqQDD1sgC9U0ccTDx2pc8iTVY4hxmuFEsEAgWo303vvLs73H5ePSmTjMfZw49nY7+bzb&#10;OBN3Rxfz7Wy72Wzp38iZOqs4CcMoQ9qmDlDntsSoKpLewXUlqAWadr2rtASy5qpIqzBjZHV27kX4&#10;9iJR9CpX/6+k9UzSfoY9q3KRMNbKXFMEinYFUAmqLbcnKHWh3qht7OhAmwQd3cR8FZx1imKQTVpC&#10;yQ2ruB/Dasf5kOSHUwqF/McJsWEFyyWUM6gbKo8aGFQLDfthSnybXAjO3cMwg9GunDmAqsLTOJoZ&#10;EDhiAIlJVYGQnSHlGFBFig2TguLXkHKGSbkGo1wBoSFSoG/tCCGDpKBKtJUCkQaVgryoffnLYVK0&#10;p/qwVLQt+qhWtCf7aATbyvuUjTDrST/CrK38OLOu9uO51Zbfp+4Is67+LnWGIknb8iNmMJSsp/9Y&#10;LPEj2QSTjeV9NwIjzOCz1vgaZ9bTH0QbzDLYWI03n40kP+tGYDEb1AzbmXqViBnWrKv/aDRZOwI+&#10;0B+sFbNuBEY0m7X172gG37K6mPFYf3ah6l2zqsDBiECTgD0TlsBcFNgR+eAPCqmvOgxwASi0joBB&#10;YgQvsM69C4ZVIxj27C1oCsmg4Ko+vuuc6g+AD9l9i3dMW/SuO6l3vWMuKfhtK8UAIxyC0yKjZ6nU&#10;l3CY6B8jpEXgGLHHdyAevMSgmaFqipB1vLbwc4DPT+I18oVClBg7ipsW5sWrnrdBpFkb6WqggRmj&#10;uebKXd+ZsZqrRn07qbE3k3eRztLEqEGYd9ozNzhjNVeNqhbRtOfGbK5j02o7hAM1Volbi40xavUF&#10;na7yxuZTN5Cthu3fWkrKHPsL8yY7d7mYODtnPvEW9nJiU++L59qO52x33ZZS9f/6hAud4EdbSswm&#10;bw5ZjcnzkUW+30jXTTAyNu2puarEHmxTiRRwXoDUg38DwCAW8k+LXOBIvbaKP85cRhZJf8rgkOVR&#10;xwFYqW6c+QJzX7Yt+7aFZwG4WlulBTUPh5tSn9vPuUyOMcxElRaZwF71kKgzCvafunkG3nXvDCN1&#10;gFZrqQ77eEJv3yt88y+Jh38AAAD//wMAUEsDBBQABgAIAAAAIQB/mToT4gAAAAsBAAAPAAAAZHJz&#10;L2Rvd25yZXYueG1sTI9Ba4NAEIXvhf6HZQq9NasmmmAcQwhtT6HQpFBy2+hEJe6suBs1/77bU3sc&#10;3sd732SbSbdioN42hhHCWQCCuDBlwxXC1/HtZQXCOsWlag0Twp0sbPLHh0ylpRn5k4aDq4QvYZsq&#10;hNq5LpXSFjVpZWemI/bZxfRaOX/2lSx7Nfpy3cooCBKpVcN+oVYd7WoqroebRngf1bidh6/D/nrZ&#10;3U/H+ON7HxLi89O0XYNwNLk/GH71vTrk3ulsblxa0SJEy0XsUYTFMo5AeCJaJQmIM0I8T0KQeSb/&#10;/5D/AAAA//8DAFBLAQItABQABgAIAAAAIQC2gziS/gAAAOEBAAATAAAAAAAAAAAAAAAAAAAAAABb&#10;Q29udGVudF9UeXBlc10ueG1sUEsBAi0AFAAGAAgAAAAhADj9If/WAAAAlAEAAAsAAAAAAAAAAAAA&#10;AAAALwEAAF9yZWxzLy5yZWxzUEsBAi0AFAAGAAgAAAAhAFRS9GhQBQAA2hAAAA4AAAAAAAAAAAAA&#10;AAAALgIAAGRycy9lMm9Eb2MueG1sUEsBAi0AFAAGAAgAAAAhAH+ZOhPiAAAACwEAAA8AAAAAAAAA&#10;AAAAAAAAqgcAAGRycy9kb3ducmV2LnhtbFBLBQYAAAAABAAEAPMAAAC5CAAAAAA=&#10;">
                <v:line id="Line 23" o:spid="_x0000_s1027" style="position:absolute;visibility:visible;mso-wrap-style:square" from="2228,225" to="2228,63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9LVwQAAANsAAAAPAAAAZHJzL2Rvd25yZXYueG1sRE/Pa8Iw&#10;FL4P/B/CE3Zb0zkYUo0yBurYbVUK3h7Ns+navNQk1e6/Xw6DHT++3+vtZHtxIx9axwqesxwEce10&#10;y42C03H3tAQRIrLG3jEp+KEA283sYY2Fdnf+olsZG5FCOBSowMQ4FFKG2pDFkLmBOHEX5y3GBH0j&#10;tcd7Cre9XOT5q7TYcmowONC7oborR6ugGks+f3c73+O4Pxwu1bULL59KPc6ntxWISFP8F/+5P7SC&#10;RRqbvqQfIDe/AAAA//8DAFBLAQItABQABgAIAAAAIQDb4fbL7gAAAIUBAAATAAAAAAAAAAAAAAAA&#10;AAAAAABbQ29udGVudF9UeXBlc10ueG1sUEsBAi0AFAAGAAgAAAAhAFr0LFu/AAAAFQEAAAsAAAAA&#10;AAAAAAAAAAAAHwEAAF9yZWxzLy5yZWxzUEsBAi0AFAAGAAgAAAAhAD4/0tXBAAAA2wAAAA8AAAAA&#10;AAAAAAAAAAAABwIAAGRycy9kb3ducmV2LnhtbFBLBQYAAAAAAwADALcAAAD1AgAAAAA=&#10;" strokeweight="1.5pt"/>
                <v:shape id="AutoShape 22" o:spid="_x0000_s1028" style="position:absolute;left:2167;top:124;width:121;height:609;visibility:visible;mso-wrap-style:square;v-text-anchor:top" coordsize="121,6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uUpfxgAAANsAAAAPAAAAZHJzL2Rvd25yZXYueG1sRI9PawIx&#10;FMTvQr9DeAVvmq2KratRRBQ86ME/B3t7bl43Szcv203U1U/fFIQeh5n5DTOZNbYUV6p94VjBWzcB&#10;QZw5XXCu4HhYdT5A+ICssXRMCu7kYTZ9aU0w1e7GO7ruQy4ihH2KCkwIVSqlzwxZ9F1XEUfvy9UW&#10;Q5R1LnWNtwi3pewlyVBaLDguGKxoYSj73l+sgv7pjn44+tw8Vmfz877ezpenQa5U+7WZj0EEasJ/&#10;+NleawW9Efx9iT9ATn8BAAD//wMAUEsBAi0AFAAGAAgAAAAhANvh9svuAAAAhQEAABMAAAAAAAAA&#10;AAAAAAAAAAAAAFtDb250ZW50X1R5cGVzXS54bWxQSwECLQAUAAYACAAAACEAWvQsW78AAAAVAQAA&#10;CwAAAAAAAAAAAAAAAAAfAQAAX3JlbHMvLnJlbHNQSwECLQAUAAYACAAAACEAtLlKX8YAAADbAAAA&#10;DwAAAAAAAAAAAAAAAAAHAgAAZHJzL2Rvd25yZXYueG1sUEsFBgAAAAADAAMAtwAAAPoCAAAAAA==&#10;" path="m120,120l60,,,120r120,m120,489l,489,60,609,120,489e" fillcolor="black" stroked="f">
                  <v:path arrowok="t" o:connecttype="custom" o:connectlocs="120,245;60,125;0,245;120,245;120,614;0,614;60,734;120,614" o:connectangles="0,0,0,0,0,0,0,0"/>
                </v:shape>
                <w10:wrap anchorx="page"/>
              </v:group>
            </w:pict>
          </mc:Fallback>
        </mc:AlternateContent>
      </w:r>
      <w:r w:rsidRPr="004931CB">
        <w:rPr>
          <w:noProof/>
          <w:sz w:val="22"/>
          <w:szCs w:val="22"/>
          <w:lang w:val="en-GB" w:eastAsia="en-GB"/>
        </w:rPr>
        <mc:AlternateContent>
          <mc:Choice Requires="wps">
            <w:drawing>
              <wp:anchor distT="0" distB="0" distL="0" distR="0" simplePos="0" relativeHeight="251658254" behindDoc="1" locked="0" layoutInCell="1" allowOverlap="1" wp14:anchorId="688D9347" wp14:editId="4248D4F8">
                <wp:simplePos x="0" y="0"/>
                <wp:positionH relativeFrom="page">
                  <wp:posOffset>5143500</wp:posOffset>
                </wp:positionH>
                <wp:positionV relativeFrom="paragraph">
                  <wp:posOffset>2002790</wp:posOffset>
                </wp:positionV>
                <wp:extent cx="2014855" cy="485775"/>
                <wp:effectExtent l="0" t="0" r="23495" b="28575"/>
                <wp:wrapTopAndBottom/>
                <wp:docPr id="45" name="Text Box 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014855" cy="485775"/>
                        </a:xfrm>
                        <a:prstGeom prst="rect">
                          <a:avLst/>
                        </a:prstGeom>
                        <a:noFill/>
                        <a:ln w="1905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txbx>
                        <w:txbxContent>
                          <w:p w14:paraId="3E9BDAA9" w14:textId="77777777" w:rsidR="00C9372D" w:rsidRDefault="00C9372D" w:rsidP="00AC256A">
                            <w:pPr>
                              <w:spacing w:before="67"/>
                              <w:ind w:left="137"/>
                              <w:rPr>
                                <w:sz w:val="27"/>
                              </w:rPr>
                            </w:pPr>
                            <w:r>
                              <w:rPr>
                                <w:sz w:val="27"/>
                              </w:rPr>
                              <w:t>Competent Advice – Occupational Health etc.</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88D9347" id="_x0000_s1035" type="#_x0000_t202" style="position:absolute;margin-left:405pt;margin-top:157.7pt;width:158.65pt;height:38.25pt;z-index:-251658226;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i72NhQIAACIFAAAOAAAAZHJzL2Uyb0RvYy54bWysVF1v2yAUfZ+0/4B4T213TppYdaouTqZJ&#10;3YfU7gcQjGM0DAxI7K7af98F4jRdX6ZpfsAXuBzuufdcrm+GTqADM5YrWeLsIsWISapqLncl/vaw&#10;mcwxso7ImgglWYkfmcU3y7dvrntdsEvVKlEzgwBE2qLXJW6d00WSWNqyjtgLpZmEzUaZjjiYml1S&#10;G9IDeieSyzSdJb0ytTaKMmthtYqbeBnwm4ZR96VpLHNIlBhic2E0Ydz6MVlek2JniG45PYZB/iGK&#10;jnAJl56gKuII2hv+Cqrj1CirGndBVZeopuGUBQ7AJkv/YHPfEs0CF0iO1ac02f8HSz8fvhrE6xLn&#10;U4wk6aBGD2xw6L0a0Czz+em1LcDtXoOjG2Ad6hy4Wn2n6HeLpFq1RO7YrTGqbxmpIb5wMjk7GnGs&#10;B9n2n1QN95C9UwFoaEznkwfpQIAOdXo81cbHQmER0pPPpxAjhT2wrq6mPriEFONpbaz7wFSHvFFi&#10;A7UP6ORwZ110HV38ZVJtuBCh/kKiHkJepNM0ElOC137X+1mz266EQQfiJRS+48X23M1DV8S20S9s&#10;RXF13IHCBe9KPD+dJoXP01rW4X5HuIg20BHS3wq0IeqjFZX0tEgX6/l6nk/yy9l6kqdVNbndrPLJ&#10;bJNdTat31WpVZb88gSwvWl7XTHoOo6qz/O9Uc+yvqMeTrl9wfZGSTfhepyR5GUYoFbAa/4FdEIjX&#10;RFSHG7ZD0OLCw3nxbFX9CIoxKjYuPDRgtMr8xKiHpi2x/bEnhmEkPkpQne/w0TCjsR0NIikcLbHD&#10;KJorF1+CvTZ81wJy1LVUt6DMhgfRPEcBkfsJNGLgcHw0fKefz4PX89O2/A0AAP//AwBQSwMEFAAG&#10;AAgAAAAhAJH9V8ThAAAADAEAAA8AAABkcnMvZG93bnJldi54bWxMj8FOwzAQRO9I/IO1SNyo7SaF&#10;Jo1TIaQgLhxa+AAn3iYp8TqK3Tb8Pe6JHmdnNPum2M52YGecfO9IgVwIYEiNMz21Cr6/qqc1MB80&#10;GT04QgW/6GFb3t8VOjfuQjs870PLYgn5XCvoQhhzzn3TodV+4Uak6B3cZHWIcmq5mfQlltuBL4V4&#10;5lb3FD90esS3Dpuf/ckqeD/WO9EnaZpVTbKyn8fUmOpDqceH+XUDLOAc/sNwxY/oUEam2p3IeDYo&#10;WEsRtwQFiVylwK4JuXxJgNXxlMkMeFnw2xHlHwAAAP//AwBQSwECLQAUAAYACAAAACEAtoM4kv4A&#10;AADhAQAAEwAAAAAAAAAAAAAAAAAAAAAAW0NvbnRlbnRfVHlwZXNdLnhtbFBLAQItABQABgAIAAAA&#10;IQA4/SH/1gAAAJQBAAALAAAAAAAAAAAAAAAAAC8BAABfcmVscy8ucmVsc1BLAQItABQABgAIAAAA&#10;IQAYi72NhQIAACIFAAAOAAAAAAAAAAAAAAAAAC4CAABkcnMvZTJvRG9jLnhtbFBLAQItABQABgAI&#10;AAAAIQCR/VfE4QAAAAwBAAAPAAAAAAAAAAAAAAAAAN8EAABkcnMvZG93bnJldi54bWxQSwUGAAAA&#10;AAQABADzAAAA7QUAAAAA&#10;" filled="f" strokeweight="1.5pt">
                <v:textbox inset="0,0,0,0">
                  <w:txbxContent>
                    <w:p w14:paraId="3E9BDAA9" w14:textId="77777777" w:rsidR="00C9372D" w:rsidRDefault="00C9372D" w:rsidP="00AC256A">
                      <w:pPr>
                        <w:spacing w:before="67"/>
                        <w:ind w:left="137"/>
                        <w:rPr>
                          <w:sz w:val="27"/>
                        </w:rPr>
                      </w:pPr>
                      <w:r>
                        <w:rPr>
                          <w:sz w:val="27"/>
                        </w:rPr>
                        <w:t>Competent Advice – Occupational Health etc.</w:t>
                      </w:r>
                    </w:p>
                  </w:txbxContent>
                </v:textbox>
                <w10:wrap type="topAndBottom" anchorx="page"/>
              </v:shape>
            </w:pict>
          </mc:Fallback>
        </mc:AlternateContent>
      </w:r>
      <w:r>
        <w:rPr>
          <w:noProof/>
          <w:lang w:val="en-GB" w:eastAsia="en-GB"/>
        </w:rPr>
        <mc:AlternateContent>
          <mc:Choice Requires="wps">
            <w:drawing>
              <wp:anchor distT="0" distB="0" distL="114300" distR="114300" simplePos="0" relativeHeight="251658261" behindDoc="0" locked="0" layoutInCell="1" allowOverlap="1" wp14:anchorId="1E9763AF" wp14:editId="2C3BCE54">
                <wp:simplePos x="0" y="0"/>
                <wp:positionH relativeFrom="column">
                  <wp:posOffset>3335020</wp:posOffset>
                </wp:positionH>
                <wp:positionV relativeFrom="paragraph">
                  <wp:posOffset>1386205</wp:posOffset>
                </wp:positionV>
                <wp:extent cx="1492250" cy="622300"/>
                <wp:effectExtent l="38100" t="38100" r="50800" b="63500"/>
                <wp:wrapNone/>
                <wp:docPr id="34" name="Straight Arrow Connector 34"/>
                <wp:cNvGraphicFramePr/>
                <a:graphic xmlns:a="http://schemas.openxmlformats.org/drawingml/2006/main">
                  <a:graphicData uri="http://schemas.microsoft.com/office/word/2010/wordprocessingShape">
                    <wps:wsp>
                      <wps:cNvCnPr/>
                      <wps:spPr>
                        <a:xfrm>
                          <a:off x="0" y="0"/>
                          <a:ext cx="1492250" cy="622300"/>
                        </a:xfrm>
                        <a:prstGeom prst="straightConnector1">
                          <a:avLst/>
                        </a:prstGeom>
                        <a:ln w="25400" cap="flat" cmpd="sng" algn="ctr">
                          <a:solidFill>
                            <a:schemeClr val="dk1"/>
                          </a:solidFill>
                          <a:prstDash val="dash"/>
                          <a:round/>
                          <a:headEnd type="triangle" w="med" len="med"/>
                          <a:tailEnd type="triangle" w="med" len="med"/>
                        </a:ln>
                      </wps:spPr>
                      <wps:style>
                        <a:lnRef idx="0">
                          <a:scrgbClr r="0" g="0" b="0"/>
                        </a:lnRef>
                        <a:fillRef idx="0">
                          <a:scrgbClr r="0" g="0" b="0"/>
                        </a:fillRef>
                        <a:effectRef idx="0">
                          <a:scrgbClr r="0" g="0" b="0"/>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 w14:anchorId="2E950D49" id="Straight Arrow Connector 34" o:spid="_x0000_s1026" type="#_x0000_t32" style="position:absolute;margin-left:262.6pt;margin-top:109.15pt;width:117.5pt;height:49pt;z-index:25165826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fKnmMQIAANAEAAAOAAAAZHJzL2Uyb0RvYy54bWysVNuO0zAQfUfiHyy/07TZ7gqqpivUsrwg&#10;qHbhA1xfEgvfNPY27d8zdtKUywuLeHHseM7MnDMzXt+frCFHCVF719DFbE6JdNwL7dqGfvv68OYt&#10;JTExJ5jxTjb0LCO937x+te7DSta+80ZIIOjExVUfGtqlFFZVFXknLYszH6TDS+XBsoRHaCsBrEfv&#10;1lT1fH5X9R5EAM9ljPh3N1zSTfGvlOTpi1JRJmIairmlskJZD3mtNmu2aoGFTvMxDfYPWVimHQad&#10;XO1YYuQZ9B+urObgo1dpxr2tvFKay8IB2Szmv7F56liQhQuKE8MkU/x/bvnn4x6IFg29WVLimMUa&#10;PSVguu0SeQ/ge7L1zqGOHgiaoF59iCuEbd0exlMMe8jkTwps/iItcioanyeN5SkRjj8Xy3d1fYul&#10;4Hh3V9c381KE6ooOENNH6S3Jm4bGMZspjUURmh0/xYTxEXgB5NDGkb6h9e0S3RLOsKOUYQm3NiDH&#10;6FpKmGmxVXmC4id6o8WDNiajS9vJrQFyZNgw4vsiE8YQv1jleDsWu9EId0MbgX92Au3ZqpNMfHCC&#10;pHNAPRNo5lojaU7NSkGJkZhB3hXrxLT5W2vMxThMKRdhkL3s0tnIgf6jVFjOov7ACNpDJjT0PA4l&#10;6nLp/OIMAdlQoQQvxI6QjJZl1F6In0Alvndpwlvt/Fie/BBcK5JOl4qowf4ixSBA1uLgxbl0ZtEI&#10;x6YUcBzxPJc/nwv8+hBtfgAAAP//AwBQSwMEFAAGAAgAAAAhAAOU46XeAAAACwEAAA8AAABkcnMv&#10;ZG93bnJldi54bWxMj8tOwzAQRfdI/IM1SOyo81BDFeJUEMEOVFH4ADeexlH8iGKnTf6eYQXLmbk6&#10;c261X6xhF5xC752AdJMAQ9d61btOwPfX28MOWIjSKWm8QwErBtjXtzeVLJW/uk+8HGPHCOJCKQXo&#10;GMeS89BqtDJs/IiObmc/WRlpnDquJnkluDU8S5KCW9k7+qDliI3GdjjOVkD+Pjcrf9F8OZwb+xHX&#10;YTiYVyHu75bnJ2ARl/gXhl99UoeanE5+diowI2CbbTOKCsjSXQ6MEo9FQpsT4dMiB15X/H+H+gcA&#10;AP//AwBQSwECLQAUAAYACAAAACEAtoM4kv4AAADhAQAAEwAAAAAAAAAAAAAAAAAAAAAAW0NvbnRl&#10;bnRfVHlwZXNdLnhtbFBLAQItABQABgAIAAAAIQA4/SH/1gAAAJQBAAALAAAAAAAAAAAAAAAAAC8B&#10;AABfcmVscy8ucmVsc1BLAQItABQABgAIAAAAIQDhfKnmMQIAANAEAAAOAAAAAAAAAAAAAAAAAC4C&#10;AABkcnMvZTJvRG9jLnhtbFBLAQItABQABgAIAAAAIQADlOOl3gAAAAsBAAAPAAAAAAAAAAAAAAAA&#10;AIsEAABkcnMvZG93bnJldi54bWxQSwUGAAAAAAQABADzAAAAlgUAAAAA&#10;" strokecolor="black [3200]" strokeweight="2pt">
                <v:stroke dashstyle="dash" startarrow="block" endarrow="block"/>
              </v:shape>
            </w:pict>
          </mc:Fallback>
        </mc:AlternateContent>
      </w:r>
      <w:r>
        <w:rPr>
          <w:b/>
          <w:noProof/>
          <w:sz w:val="20"/>
          <w:lang w:val="en-GB" w:eastAsia="en-GB"/>
        </w:rPr>
        <mc:AlternateContent>
          <mc:Choice Requires="wps">
            <w:drawing>
              <wp:anchor distT="0" distB="0" distL="114300" distR="114300" simplePos="0" relativeHeight="251658266" behindDoc="0" locked="0" layoutInCell="1" allowOverlap="1" wp14:anchorId="2E3D30CB" wp14:editId="45E48909">
                <wp:simplePos x="0" y="0"/>
                <wp:positionH relativeFrom="column">
                  <wp:posOffset>1175385</wp:posOffset>
                </wp:positionH>
                <wp:positionV relativeFrom="paragraph">
                  <wp:posOffset>1224915</wp:posOffset>
                </wp:positionV>
                <wp:extent cx="1191895" cy="0"/>
                <wp:effectExtent l="0" t="76200" r="27305" b="95250"/>
                <wp:wrapNone/>
                <wp:docPr id="55" name="Straight Arrow Connector 55"/>
                <wp:cNvGraphicFramePr/>
                <a:graphic xmlns:a="http://schemas.openxmlformats.org/drawingml/2006/main">
                  <a:graphicData uri="http://schemas.microsoft.com/office/word/2010/wordprocessingShape">
                    <wps:wsp>
                      <wps:cNvCnPr/>
                      <wps:spPr>
                        <a:xfrm flipH="1">
                          <a:off x="0" y="0"/>
                          <a:ext cx="1191895" cy="0"/>
                        </a:xfrm>
                        <a:prstGeom prst="straightConnector1">
                          <a:avLst/>
                        </a:prstGeom>
                        <a:noFill/>
                        <a:ln w="25400" cap="flat" cmpd="sng" algn="ctr">
                          <a:solidFill>
                            <a:sysClr val="windowText" lastClr="000000"/>
                          </a:solidFill>
                          <a:prstDash val="dash"/>
                          <a:headEnd type="triangle"/>
                          <a:tailEnd type="none"/>
                        </a:ln>
                        <a:effectLst/>
                      </wps:spPr>
                      <wps:bodyPr/>
                    </wps:wsp>
                  </a:graphicData>
                </a:graphic>
              </wp:anchor>
            </w:drawing>
          </mc:Choice>
          <mc:Fallback>
            <w:pict>
              <v:shape w14:anchorId="27BA815E" id="Straight Arrow Connector 55" o:spid="_x0000_s1026" type="#_x0000_t32" style="position:absolute;margin-left:92.55pt;margin-top:96.45pt;width:93.85pt;height:0;flip:x;z-index:251658266;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ApNK8AEAAMUDAAAOAAAAZHJzL2Uyb0RvYy54bWysU8GO0zAQvSPxD5bvNE1F0W7VdIVaFg4I&#10;Ku3yAbO2k1hybGvGNO3fM3ay3QVuiB6scabz8t6bl+3deXDiZJBs8I2sF0spjFdBW9818sfj/bsb&#10;KSiB1+CCN428GJJ3u7dvtmPcmFXog9MGBYN42oyxkX1KcVNVpHozAC1CNJ6bbcABEl+xqzTCyOiD&#10;q1bL5YdqDKgjBmWI+OlhaspdwW9bo9L3tiWThGskc0vlxHI+5bPabWHTIcTeqpkG/AOLAaznl16h&#10;DpBA/ET7F9RgFQYKbVqoMFShba0yRQOrqZd/qHnoIZqihc2heLWJ/h+s+nY6orC6keu1FB4G3tFD&#10;QrBdn8RHxDCKffCefQwo+C/s1xhpw2N7f8T5RvGIWfy5xUG0zsYvHIViBwsU5+L25eq2OSeh+GFd&#10;39Y3t/xW9dyrJogMFZHSZxMGkYtG0kzpymWCh9NXSkyCB58H8rAP99a5slrnxdjI1fr9krevgBPW&#10;OkhcDpE1k++kANdxdFXCwpiCszqPZyC60N6hOAGnh0Onw/jI7KVwQIkbLKn8sitM4bfRzOcA1E/D&#10;mqspa70B/clrkS6RrU5owXfOTL0E1r30PH8wM7LzmY0peZ4V5y1MvufqKehLWUeVb5yVQmjOdQ7j&#10;6zvXr7++3S8AAAD//wMAUEsDBBQABgAIAAAAIQBuJtP03QAAAAsBAAAPAAAAZHJzL2Rvd25yZXYu&#10;eG1sTI/BTsMwEETvSPyDtZV6o06DgDbEqaAqH0AKQtzceEmsxusodpukX88iIcFtZ3c0+ybfjK4V&#10;Z+yD9aRguUhAIFXeWKoVvO1fblYgQtRkdOsJFUwYYFNcX+U6M36gVzyXsRYcQiHTCpoYu0zKUDXo&#10;dFj4DolvX753OrLsa2l6PXC4a2WaJPfSaUv8odEdbhusjuXJKRifh/3l8v6xlbY0Eic7VbvPUqn5&#10;bHx6BBFxjH9m+MFndCiY6eBPZIJoWa/ulmzlYZ2uQbDj9iHlMoffjSxy+b9D8Q0AAP//AwBQSwEC&#10;LQAUAAYACAAAACEAtoM4kv4AAADhAQAAEwAAAAAAAAAAAAAAAAAAAAAAW0NvbnRlbnRfVHlwZXNd&#10;LnhtbFBLAQItABQABgAIAAAAIQA4/SH/1gAAAJQBAAALAAAAAAAAAAAAAAAAAC8BAABfcmVscy8u&#10;cmVsc1BLAQItABQABgAIAAAAIQDnApNK8AEAAMUDAAAOAAAAAAAAAAAAAAAAAC4CAABkcnMvZTJv&#10;RG9jLnhtbFBLAQItABQABgAIAAAAIQBuJtP03QAAAAsBAAAPAAAAAAAAAAAAAAAAAEoEAABkcnMv&#10;ZG93bnJldi54bWxQSwUGAAAAAAQABADzAAAAVAUAAAAA&#10;" strokecolor="windowText" strokeweight="2pt">
                <v:stroke dashstyle="dash" startarrow="block"/>
              </v:shape>
            </w:pict>
          </mc:Fallback>
        </mc:AlternateContent>
      </w:r>
      <w:r>
        <w:rPr>
          <w:noProof/>
          <w:lang w:val="en-GB" w:eastAsia="en-GB"/>
        </w:rPr>
        <mc:AlternateContent>
          <mc:Choice Requires="wps">
            <w:drawing>
              <wp:anchor distT="0" distB="0" distL="114300" distR="114300" simplePos="0" relativeHeight="251658252" behindDoc="0" locked="0" layoutInCell="1" allowOverlap="1" wp14:anchorId="39D3C20C" wp14:editId="030F5A2F">
                <wp:simplePos x="0" y="0"/>
                <wp:positionH relativeFrom="page">
                  <wp:posOffset>3254375</wp:posOffset>
                </wp:positionH>
                <wp:positionV relativeFrom="paragraph">
                  <wp:posOffset>1056005</wp:posOffset>
                </wp:positionV>
                <wp:extent cx="2203450" cy="321945"/>
                <wp:effectExtent l="0" t="0" r="25400" b="20955"/>
                <wp:wrapNone/>
                <wp:docPr id="31"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03450" cy="321945"/>
                        </a:xfrm>
                        <a:prstGeom prst="rect">
                          <a:avLst/>
                        </a:prstGeom>
                        <a:noFill/>
                        <a:ln w="9525">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txbx>
                        <w:txbxContent>
                          <w:p w14:paraId="7E6B8F90" w14:textId="77777777" w:rsidR="00C9372D" w:rsidRDefault="00C9372D" w:rsidP="00AC256A">
                            <w:pPr>
                              <w:spacing w:before="64"/>
                              <w:ind w:left="137"/>
                              <w:jc w:val="center"/>
                              <w:rPr>
                                <w:sz w:val="27"/>
                              </w:rPr>
                            </w:pPr>
                            <w:r>
                              <w:rPr>
                                <w:sz w:val="27"/>
                              </w:rPr>
                              <w:t>Board Level Director H&amp;S</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9D3C20C" id="Text Box 25" o:spid="_x0000_s1036" type="#_x0000_t202" style="position:absolute;margin-left:256.25pt;margin-top:83.15pt;width:173.5pt;height:25.35pt;z-index:25165825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X9lOhQIAACIFAAAOAAAAZHJzL2Uyb0RvYy54bWysVNuO2yAQfa/Uf0C8J77ESRNrndU2TqpK&#10;24u02w8gBseoGCiQ2Nuq/94Bx9ntripVVf2ABxgOc2bOcHXdtwKdmLFcyQIn0xgjJitFuTwU+Mv9&#10;brLEyDoiKRFKsgI/MIuv169fXXU6Z6lqlKDMIACRNu90gRvndB5FtmpYS+xUaSZhs1amJQ6m5hBR&#10;QzpAb0WUxvEi6pSh2qiKWQur5bCJ1wG/rlnlPtW1ZQ6JAkNsLowmjHs/Rusrkh8M0Q2vzmGQf4ii&#10;JVzCpReokjiCjoa/gGp5ZZRVtZtWqo1UXfOKBQ7AJomfsblriGaBCyTH6kua7P+DrT6ePhvEaYFn&#10;CUaStFCje9Y79Fb1KJ37/HTa5uB2p8HR9bAOdQ5crb5V1VeLpNo0RB7YjTGqaxihEF/iT0ZPjg44&#10;1oPsuw+Kwj3k6FQA6mvT+uRBOhCgQ50eLrXxsVSwmKbxLJvDVgV7szRZZSG4iOTjaW2se8dUi7xR&#10;YAO1D+jkdGudj4bko4u/TKodFyLUX0jUFXg1B75+xyrBqd8ME3PYb4RBJ+IVFL5A7ZmbRy6JbQa/&#10;gDBoq+UOBC54W+Dl5TTJfZq2kobrHeFisCFEIf2twBqCPluDkH6s4tV2uV1mkyxdbCdZXJaTm90m&#10;myx2yZt5OSs3mzL56QkkWd5wSpn0HEZRJ9nfiebcXoMcL7L+c0p24XuZkuj3MEL6gdX4D+yCPrwk&#10;BnG4ft8HKSahL7149oo+gGKMGhoXHhowGmW+Y9RB0xbYfjsSwzAS7yWoznf4aJjR2I8GkRUcLbDD&#10;aDA3bngJjtrwQwPIg66lugFl1jyI5jGKs56hEQOJ86PhO/3pPHg9Pm3rXwAAAP//AwBQSwMEFAAG&#10;AAgAAAAhAOQXt9vhAAAACwEAAA8AAABkcnMvZG93bnJldi54bWxMj8FOwzAMhu9IvENkJC5oS1rU&#10;UkrTCU1wQ2gbQ+OYtaap2iRVk63d22NOcLT/T78/F6vZ9OyMo2+dlRAtBTC0latb20jYf7wuMmA+&#10;KFur3lmUcEEPq/L6qlB57Sa7xfMuNIxKrM+VBB3CkHPuK41G+aUb0FL27UajAo1jw+tRTVRueh4L&#10;kXKjWksXtBpwrbHqdicjoXvXm+3hbf1V3XHsmulTHLLLi5S3N/PzE7CAc/iD4Vef1KEkp6M72dqz&#10;XkISxQmhFKTpPTAisuSRNkcJcfQggJcF//9D+QMAAP//AwBQSwECLQAUAAYACAAAACEAtoM4kv4A&#10;AADhAQAAEwAAAAAAAAAAAAAAAAAAAAAAW0NvbnRlbnRfVHlwZXNdLnhtbFBLAQItABQABgAIAAAA&#10;IQA4/SH/1gAAAJQBAAALAAAAAAAAAAAAAAAAAC8BAABfcmVscy8ucmVsc1BLAQItABQABgAIAAAA&#10;IQCVX9lOhQIAACIFAAAOAAAAAAAAAAAAAAAAAC4CAABkcnMvZTJvRG9jLnhtbFBLAQItABQABgAI&#10;AAAAIQDkF7fb4QAAAAsBAAAPAAAAAAAAAAAAAAAAAN8EAABkcnMvZG93bnJldi54bWxQSwUGAAAA&#10;AAQABADzAAAA7QUAAAAA&#10;" filled="f">
                <v:textbox inset="0,0,0,0">
                  <w:txbxContent>
                    <w:p w14:paraId="7E6B8F90" w14:textId="77777777" w:rsidR="00C9372D" w:rsidRDefault="00C9372D" w:rsidP="00AC256A">
                      <w:pPr>
                        <w:spacing w:before="64"/>
                        <w:ind w:left="137"/>
                        <w:jc w:val="center"/>
                        <w:rPr>
                          <w:sz w:val="27"/>
                        </w:rPr>
                      </w:pPr>
                      <w:r>
                        <w:rPr>
                          <w:sz w:val="27"/>
                        </w:rPr>
                        <w:t>Board Level Director H&amp;S</w:t>
                      </w:r>
                    </w:p>
                  </w:txbxContent>
                </v:textbox>
                <w10:wrap anchorx="page"/>
              </v:shape>
            </w:pict>
          </mc:Fallback>
        </mc:AlternateContent>
      </w:r>
      <w:r>
        <w:rPr>
          <w:noProof/>
          <w:lang w:val="en-GB" w:eastAsia="en-GB"/>
        </w:rPr>
        <w:drawing>
          <wp:anchor distT="0" distB="0" distL="0" distR="0" simplePos="0" relativeHeight="251658245" behindDoc="0" locked="0" layoutInCell="1" allowOverlap="1" wp14:anchorId="192EA331" wp14:editId="19BBAFEF">
            <wp:simplePos x="0" y="0"/>
            <wp:positionH relativeFrom="page">
              <wp:posOffset>1708785</wp:posOffset>
            </wp:positionH>
            <wp:positionV relativeFrom="paragraph">
              <wp:posOffset>2088515</wp:posOffset>
            </wp:positionV>
            <wp:extent cx="76868" cy="321950"/>
            <wp:effectExtent l="0" t="0" r="0" b="0"/>
            <wp:wrapNone/>
            <wp:docPr id="12" name="image3.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image3.png"/>
                    <pic:cNvPicPr/>
                  </pic:nvPicPr>
                  <pic:blipFill>
                    <a:blip r:embed="rId18" cstate="print">
                      <a:extLst>
                        <a:ext uri="{28A0092B-C50C-407E-A947-70E740481C1C}">
                          <a14:useLocalDpi xmlns:a14="http://schemas.microsoft.com/office/drawing/2010/main" val="0"/>
                        </a:ext>
                      </a:extLst>
                    </a:blip>
                    <a:stretch>
                      <a:fillRect/>
                    </a:stretch>
                  </pic:blipFill>
                  <pic:spPr>
                    <a:xfrm>
                      <a:off x="0" y="0"/>
                      <a:ext cx="76868" cy="321950"/>
                    </a:xfrm>
                    <a:prstGeom prst="rect">
                      <a:avLst/>
                    </a:prstGeom>
                  </pic:spPr>
                </pic:pic>
              </a:graphicData>
            </a:graphic>
          </wp:anchor>
        </w:drawing>
      </w:r>
      <w:r>
        <w:rPr>
          <w:noProof/>
          <w:lang w:val="en-GB" w:eastAsia="en-GB"/>
        </w:rPr>
        <mc:AlternateContent>
          <mc:Choice Requires="wpg">
            <w:drawing>
              <wp:anchor distT="0" distB="0" distL="114300" distR="114300" simplePos="0" relativeHeight="251658244" behindDoc="0" locked="0" layoutInCell="1" allowOverlap="1" wp14:anchorId="25A9A378" wp14:editId="26ED9BB7">
                <wp:simplePos x="0" y="0"/>
                <wp:positionH relativeFrom="page">
                  <wp:posOffset>1659890</wp:posOffset>
                </wp:positionH>
                <wp:positionV relativeFrom="paragraph">
                  <wp:posOffset>1021080</wp:posOffset>
                </wp:positionV>
                <wp:extent cx="76835" cy="385445"/>
                <wp:effectExtent l="0" t="0" r="0" b="0"/>
                <wp:wrapNone/>
                <wp:docPr id="38" name="Group 3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6835" cy="385445"/>
                          <a:chOff x="2168" y="-78"/>
                          <a:chExt cx="121" cy="607"/>
                        </a:xfrm>
                      </wpg:grpSpPr>
                      <wps:wsp>
                        <wps:cNvPr id="39" name="Line 34"/>
                        <wps:cNvCnPr>
                          <a:cxnSpLocks noChangeShapeType="1"/>
                        </wps:cNvCnPr>
                        <wps:spPr bwMode="auto">
                          <a:xfrm>
                            <a:off x="2228" y="22"/>
                            <a:ext cx="0" cy="407"/>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40" name="AutoShape 33"/>
                        <wps:cNvSpPr>
                          <a:spLocks/>
                        </wps:cNvSpPr>
                        <wps:spPr bwMode="auto">
                          <a:xfrm>
                            <a:off x="2167" y="-79"/>
                            <a:ext cx="121" cy="607"/>
                          </a:xfrm>
                          <a:custGeom>
                            <a:avLst/>
                            <a:gdLst>
                              <a:gd name="T0" fmla="+- 0 2288 2168"/>
                              <a:gd name="T1" fmla="*/ T0 w 121"/>
                              <a:gd name="T2" fmla="+- 0 42 -78"/>
                              <a:gd name="T3" fmla="*/ 42 h 607"/>
                              <a:gd name="T4" fmla="+- 0 2228 2168"/>
                              <a:gd name="T5" fmla="*/ T4 w 121"/>
                              <a:gd name="T6" fmla="+- 0 -78 -78"/>
                              <a:gd name="T7" fmla="*/ -78 h 607"/>
                              <a:gd name="T8" fmla="+- 0 2168 2168"/>
                              <a:gd name="T9" fmla="*/ T8 w 121"/>
                              <a:gd name="T10" fmla="+- 0 42 -78"/>
                              <a:gd name="T11" fmla="*/ 42 h 607"/>
                              <a:gd name="T12" fmla="+- 0 2288 2168"/>
                              <a:gd name="T13" fmla="*/ T12 w 121"/>
                              <a:gd name="T14" fmla="+- 0 42 -78"/>
                              <a:gd name="T15" fmla="*/ 42 h 607"/>
                              <a:gd name="T16" fmla="+- 0 2288 2168"/>
                              <a:gd name="T17" fmla="*/ T16 w 121"/>
                              <a:gd name="T18" fmla="+- 0 409 -78"/>
                              <a:gd name="T19" fmla="*/ 409 h 607"/>
                              <a:gd name="T20" fmla="+- 0 2168 2168"/>
                              <a:gd name="T21" fmla="*/ T20 w 121"/>
                              <a:gd name="T22" fmla="+- 0 409 -78"/>
                              <a:gd name="T23" fmla="*/ 409 h 607"/>
                              <a:gd name="T24" fmla="+- 0 2228 2168"/>
                              <a:gd name="T25" fmla="*/ T24 w 121"/>
                              <a:gd name="T26" fmla="+- 0 529 -78"/>
                              <a:gd name="T27" fmla="*/ 529 h 607"/>
                              <a:gd name="T28" fmla="+- 0 2288 2168"/>
                              <a:gd name="T29" fmla="*/ T28 w 121"/>
                              <a:gd name="T30" fmla="+- 0 409 -78"/>
                              <a:gd name="T31" fmla="*/ 409 h 607"/>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21" h="607">
                                <a:moveTo>
                                  <a:pt x="120" y="120"/>
                                </a:moveTo>
                                <a:lnTo>
                                  <a:pt x="60" y="0"/>
                                </a:lnTo>
                                <a:lnTo>
                                  <a:pt x="0" y="120"/>
                                </a:lnTo>
                                <a:lnTo>
                                  <a:pt x="120" y="120"/>
                                </a:lnTo>
                                <a:moveTo>
                                  <a:pt x="120" y="487"/>
                                </a:moveTo>
                                <a:lnTo>
                                  <a:pt x="0" y="487"/>
                                </a:lnTo>
                                <a:lnTo>
                                  <a:pt x="60" y="607"/>
                                </a:lnTo>
                                <a:lnTo>
                                  <a:pt x="120" y="487"/>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6D18B06A" id="Group 32" o:spid="_x0000_s1026" style="position:absolute;margin-left:130.7pt;margin-top:80.4pt;width:6.05pt;height:30.35pt;z-index:251658244;mso-position-horizontal-relative:page" coordorigin="2168,-78" coordsize="121,6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S7nOTwUAANMQAAAOAAAAZHJzL2Uyb0RvYy54bWy8WFGPozYQfq/U/2Dx2CobcAgJaLOnu2Sz&#10;qrR3XenoD3CABFSwqSGb7FX9752xMYEc3K62UvchGOZj/Pmb8TDe2w/nIifPiawywVeWc2NbJOGR&#10;iDN+WFl/hNvJ0iJVzXjMcsGTlfWSVNaHu59/uj2VQUJFKvI4kQSc8Co4lSsrresymE6rKE0KVt2I&#10;MuFg3AtZsBpu5WEaS3YC70U+pbbtTU9CxqUUUVJV8HSjjdad8r/fJ1H9+35fJTXJVxZwq9WvVL87&#10;/J3e3bLgIFmZZlFDg72DRcEyDpO2rjasZuQos+9cFVkkRSX29U0kiqnY77MoUWuA1Tj21WoepDiW&#10;ai2H4HQoW5lA2iud3u02+vL8JEkWr6wZRIqzAmKkpiUziuKcykMAmAdZfi2fpF4hDB9F9GcF5um1&#10;He8PGkx2p88iBn/sWAslznkvC3QByyZnFYOXNgbJuSYRPFx4y9ncIhFYZsu56851iKIU4ogvUccD&#10;omCdLJbGdN+861BHv+nZC7RNWaCnVDQbWrgmyLXqImf13+T8mrIyUVGqUCojp2/kfMx4QmauVlNB&#10;1lxLGZ15IyXhYp0yfkiUs/ClBNkctQQkC171K3hTQRxelZZSqlWiKoosMPLCHkBp3SuBWFDKqn5I&#10;REFwsLJyIK1ixp4fq1praSAYQi62WZ7DcxbknJyArW/PbfVGJfIsRisaK3nYrXNJnhluQPXXRKYH&#10;Q9cbVqUap0wIYwHsAB6rUZqw+L4Z1yzL9RhCnHMEwgKBaDPSW+9v3/bvl/dLd+JS737i2pvN5ON2&#10;7U68rbOYb2ab9Xrj/IOcHTdIszhOONI2ZcBx35YXTUHSG7gtBK1A0753lZVA1lwVachPHVidnDsR&#10;vzxJFL1J1f8pZ13IDl0CPsKWValIZjMMRJOFpgZU3QKg8lNbzDJez0/HWzS72NeBNgk6uodZEB11&#10;imKQTVpCxY2buB/ihnwIy9gXOdTxXyfEJrAVlkSVDZVHFxgUCw37ZUpCm5wIzn2FoQajXLmUtGXn&#10;4mdmMOAHEClpyg9yM5Rcg2ko0WFKUPkulNxhSp7BKFfAZ4gTqNs6QsggKSgRXZ2gsg7qBJWs9RUu&#10;h0k5fc2HhXK6io8p5fQlH49eV/bQoSO8+sKP8OrKPsqrr/s4r670oeON8Opr79r+UBSdrvSIGQwj&#10;7WuPqT4YR/w6XgJJxzK+r/8IM9pVf5xZX338Kg0z6wYgpCOJT/sRmNNBzWhXf8QMa9bXfzSatBuB&#10;EOgPVolZPwIjms26+vc0g69YW8ZYqj+4UO/OvCltMCLQHWCzhMWvFBW2QiH4g295qCo0uAAUWkfA&#10;IDGCTWP0YzCsGsGwYfEr9JprB5JBwVWz9jpcl/4Qsvst3jFt0Tuk3JvgzUIhD94Eb5YKwenA9Roa&#10;9SWcIq7PD9IicH7Y4TsQD1Zj0MxQtUPIOl1Z+CnA54V4TkKhEDXGzsFNC6vCq573gsh5F+lpoIEZ&#10;o7mWyt21M2M1V436flJjv0zeR7pLo+IFYd7pznzBGau5alSziEtfbszmOjattkM4UGOViq3YGKNO&#10;R9DrJ9/YdurWsdOq/aiZdKhrf6L+ZOstFxN3684n/sJeTmzH/+R7tuu7m22/mVSNvz7aQg/43mYS&#10;s8mf0/m7e+vXW+i2/UXGpjE1V5XYgw0qkQJOCpB6cP6HQSrkN4uc4Cy9sqq/jkwmFsl/43C68h0X&#10;W8ta3bjzBea+7Fp2XQvjEbhaWbUFNQ+H61of2I+lzA4pzOQoLbjALnWfqdMJdp66bQbebdcMI3Vy&#10;VmtpTvl4NO/eK/zlfxF3/wIAAP//AwBQSwMEFAAGAAgAAAAhAF2MIe7hAAAACwEAAA8AAABkcnMv&#10;ZG93bnJldi54bWxMj0FLw0AQhe+C/2EZwZvdbGqixGxKKeqpCLaCeNsm0yQ0Oxuy2yT9944ne5vH&#10;+3jzXr6abSdGHHzrSINaRCCQSle1VGv42r89PIPwwVBlOkeo4YIeVsXtTW6yyk30ieMu1IJDyGdG&#10;QxNCn0npywat8QvXI7F3dIM1geVQy2owE4fbTsZRlEprWuIPjelx02B52p2thvfJTOuleh23p+Pm&#10;8rNPPr63CrW+v5vXLyACzuEfhr/6XB0K7nRwZ6q86DTEqXpklI004g1MxE/LBMSBj1glIItcXm8o&#10;fgEAAP//AwBQSwECLQAUAAYACAAAACEAtoM4kv4AAADhAQAAEwAAAAAAAAAAAAAAAAAAAAAAW0Nv&#10;bnRlbnRfVHlwZXNdLnhtbFBLAQItABQABgAIAAAAIQA4/SH/1gAAAJQBAAALAAAAAAAAAAAAAAAA&#10;AC8BAABfcmVscy8ucmVsc1BLAQItABQABgAIAAAAIQAcS7nOTwUAANMQAAAOAAAAAAAAAAAAAAAA&#10;AC4CAABkcnMvZTJvRG9jLnhtbFBLAQItABQABgAIAAAAIQBdjCHu4QAAAAsBAAAPAAAAAAAAAAAA&#10;AAAAAKkHAABkcnMvZG93bnJldi54bWxQSwUGAAAAAAQABADzAAAAtwgAAAAA&#10;">
                <v:line id="Line 34" o:spid="_x0000_s1027" style="position:absolute;visibility:visible;mso-wrap-style:square" from="2228,22" to="2228,42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quGTwwAAANsAAAAPAAAAZHJzL2Rvd25yZXYueG1sRI9Ba8JA&#10;FITvBf/D8gRvdWOFUqOriKCW3owieHtkn0lM9m26u9H037uFQo/DzHzDLFa9acSdnK8sK5iMExDE&#10;udUVFwpOx+3rBwgfkDU2lknBD3lYLQcvC0y1ffCB7lkoRISwT1FBGUKbSunzkgz6sW2Jo3e1zmCI&#10;0hVSO3xEuGnkW5K8S4MVx4USW9qUlNdZZxScu4wvt3rrGux2+/31/F376ZdSo2G/noMI1If/8F/7&#10;UyuYzuD3S/wBcvkEAAD//wMAUEsBAi0AFAAGAAgAAAAhANvh9svuAAAAhQEAABMAAAAAAAAAAAAA&#10;AAAAAAAAAFtDb250ZW50X1R5cGVzXS54bWxQSwECLQAUAAYACAAAACEAWvQsW78AAAAVAQAACwAA&#10;AAAAAAAAAAAAAAAfAQAAX3JlbHMvLnJlbHNQSwECLQAUAAYACAAAACEA1Krhk8MAAADbAAAADwAA&#10;AAAAAAAAAAAAAAAHAgAAZHJzL2Rvd25yZXYueG1sUEsFBgAAAAADAAMAtwAAAPcCAAAAAA==&#10;" strokeweight="1.5pt"/>
                <v:shape id="AutoShape 33" o:spid="_x0000_s1028" style="position:absolute;left:2167;top:-79;width:121;height:607;visibility:visible;mso-wrap-style:square;v-text-anchor:top" coordsize="121,60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n+GTwgAAANsAAAAPAAAAZHJzL2Rvd25yZXYueG1sRE/dasIw&#10;FL4f+A7hCLubqcVNqUYRRehwTKw+wKE5tsXmpG2y2r39ciHs8uP7X20GU4ueOldZVjCdRCCIc6sr&#10;LhRcL4e3BQjnkTXWlknBLznYrEcvK0y0ffCZ+swXIoSwS1BB6X2TSOnykgy6iW2IA3eznUEfYFdI&#10;3eEjhJtaxlH0IQ1WHBpKbGhXUn7PfowCe5xfzm19ev8+LbI2jb8+9+7aKPU6HrZLEJ4G/y9+ulOt&#10;YBbWhy/hB8j1HwAAAP//AwBQSwECLQAUAAYACAAAACEA2+H2y+4AAACFAQAAEwAAAAAAAAAAAAAA&#10;AAAAAAAAW0NvbnRlbnRfVHlwZXNdLnhtbFBLAQItABQABgAIAAAAIQBa9CxbvwAAABUBAAALAAAA&#10;AAAAAAAAAAAAAB8BAABfcmVscy8ucmVsc1BLAQItABQABgAIAAAAIQDdn+GTwgAAANsAAAAPAAAA&#10;AAAAAAAAAAAAAAcCAABkcnMvZG93bnJldi54bWxQSwUGAAAAAAMAAwC3AAAA9gIAAAAA&#10;" path="m120,120l60,,,120r120,m120,487l,487,60,607,120,487e" fillcolor="black" stroked="f">
                  <v:path arrowok="t" o:connecttype="custom" o:connectlocs="120,42;60,-78;0,42;120,42;120,409;0,409;60,529;120,409" o:connectangles="0,0,0,0,0,0,0,0"/>
                </v:shape>
                <w10:wrap anchorx="page"/>
              </v:group>
            </w:pict>
          </mc:Fallback>
        </mc:AlternateContent>
      </w:r>
      <w:r>
        <w:rPr>
          <w:noProof/>
          <w:lang w:val="en-GB" w:eastAsia="en-GB"/>
        </w:rPr>
        <mc:AlternateContent>
          <mc:Choice Requires="wps">
            <w:drawing>
              <wp:anchor distT="0" distB="0" distL="114300" distR="114300" simplePos="0" relativeHeight="251658251" behindDoc="0" locked="0" layoutInCell="1" allowOverlap="1" wp14:anchorId="3D18C267" wp14:editId="3CEA7D0C">
                <wp:simplePos x="0" y="0"/>
                <wp:positionH relativeFrom="page">
                  <wp:posOffset>467995</wp:posOffset>
                </wp:positionH>
                <wp:positionV relativeFrom="paragraph">
                  <wp:posOffset>1430020</wp:posOffset>
                </wp:positionV>
                <wp:extent cx="2484755" cy="706755"/>
                <wp:effectExtent l="0" t="0" r="0" b="0"/>
                <wp:wrapNone/>
                <wp:docPr id="32"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84755" cy="706755"/>
                        </a:xfrm>
                        <a:prstGeom prst="rect">
                          <a:avLst/>
                        </a:prstGeom>
                        <a:noFill/>
                        <a:ln w="1905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txbx>
                        <w:txbxContent>
                          <w:p w14:paraId="759A5A18" w14:textId="77777777" w:rsidR="00C9372D" w:rsidRDefault="00C9372D" w:rsidP="00AC256A">
                            <w:pPr>
                              <w:spacing w:before="64"/>
                              <w:ind w:left="137" w:right="845"/>
                              <w:rPr>
                                <w:sz w:val="27"/>
                              </w:rPr>
                            </w:pPr>
                            <w:r>
                              <w:rPr>
                                <w:sz w:val="27"/>
                              </w:rPr>
                              <w:t xml:space="preserve">Management Functions: Service Groups </w:t>
                            </w:r>
                            <w:r w:rsidRPr="000C25F4">
                              <w:rPr>
                                <w:sz w:val="27"/>
                              </w:rPr>
                              <w:t>SBUHB-</w:t>
                            </w:r>
                            <w:r>
                              <w:rPr>
                                <w:sz w:val="27"/>
                              </w:rPr>
                              <w:t>wide functions</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D18C267" id="Text Box 26" o:spid="_x0000_s1037" type="#_x0000_t202" style="position:absolute;margin-left:36.85pt;margin-top:112.6pt;width:195.65pt;height:55.6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wB7viAIAACMFAAAOAAAAZHJzL2Uyb0RvYy54bWysVG1v2yAQ/j5p/wHxPbWdOmlq1am6OJkm&#10;dS9Sux9ADI7RMDAgsbtp/30HxGm6fpmm+YN9hruHe+6e4+Z26AQ6MGO5kiXOLlKMmKwV5XJX4q+P&#10;m8kCI+uIpEQoyUr8xCy+Xb59c9Prgk1VqwRlBgGItEWvS9w6p4sksXXLOmIvlGYSNhtlOuLg1+wS&#10;akgP6J1Ipmk6T3plqDaqZtbCahU38TLgNw2r3eemscwhUWLIzYW3Ce+tfyfLG1LsDNEtr49pkH/I&#10;oiNcwqEnqIo4gvaGv4LqeG2UVY27qFWXqKbhNQscgE2W/sHmoSWaBS5QHKtPZbL/D7b+dPhiEKcl&#10;vpxiJEkHPXpkg0Pv1ICmc1+fXtsC3B40OLoB1qHPgavV96r+ZpFUq5bIHbszRvUtIxTyy3xkchYa&#10;cawH2fYfFYVzyN6pADQ0pvPFg3IgQIc+PZ1643OpYXGaL/Kr2QyjGvau0rm3/RGkGKO1se49Ux3y&#10;RokN9D6gk8O9ddF1dPGHSbXhQsA6KYREPaR8nc7SSEwJTv2u37Rmt10Jgw7ESyg8x4PtuZuHroht&#10;o1/Y8m6k6LgDhQvelXhxiiaFr9Na0uDiCBfRBjpC+iigDVkfraikn9fp9XqxXuSTfDpfT/K0qiZ3&#10;m1U+mW+yq1l1Wa1WVfbLE8jyouWUMuk5jKrO8r9TzXG+oh5Pun7B9UVJNuF5XZLkZRqhVcBq/AZ2&#10;QSBeE1EdbtgOQYtZkI9Xz1bRJ5CMUXFy4aYBo1XmB0Y9TG2J7fc9MQwj8UGC7PyIj4YZje1oEFlD&#10;aIkdRtFcuXgV7LXhuxaQo7ClugNpNjyo5jmLo6BhEgOJ463hR/38P3g9323L3wAAAP//AwBQSwME&#10;FAAGAAgAAAAhAJzgrCffAAAACgEAAA8AAABkcnMvZG93bnJldi54bWxMj8tOwzAQRfdI/IM1SOyo&#10;Q15tQyYVQgpiw6KFD3DiIUmJ7Sh22/D3DCu6HM3RveeWu8WM4kyzH5xFeFxFIMi2Tg+2Q/j8qB82&#10;IHxQVqvRWUL4IQ+76vamVIV2F7un8yF0gkOsLxRCH8JUSOnbnozyKzeR5d+Xm40KfM6d1LO6cLgZ&#10;ZRxFuTRqsNzQq4leemq/DyeD8Hps9tGQpOm2bpPMvB9Tres3xPu75fkJRKAl/MPwp8/qULFT405W&#10;ezEirJM1kwhxnMUgGEjzjMc1CEmSZyCrUl5PqH4BAAD//wMAUEsBAi0AFAAGAAgAAAAhALaDOJL+&#10;AAAA4QEAABMAAAAAAAAAAAAAAAAAAAAAAFtDb250ZW50X1R5cGVzXS54bWxQSwECLQAUAAYACAAA&#10;ACEAOP0h/9YAAACUAQAACwAAAAAAAAAAAAAAAAAvAQAAX3JlbHMvLnJlbHNQSwECLQAUAAYACAAA&#10;ACEAzMAe74gCAAAjBQAADgAAAAAAAAAAAAAAAAAuAgAAZHJzL2Uyb0RvYy54bWxQSwECLQAUAAYA&#10;CAAAACEAnOCsJ98AAAAKAQAADwAAAAAAAAAAAAAAAADiBAAAZHJzL2Rvd25yZXYueG1sUEsFBgAA&#10;AAAEAAQA8wAAAO4FAAAAAA==&#10;" filled="f" strokeweight="1.5pt">
                <v:textbox inset="0,0,0,0">
                  <w:txbxContent>
                    <w:p w14:paraId="759A5A18" w14:textId="77777777" w:rsidR="00C9372D" w:rsidRDefault="00C9372D" w:rsidP="00AC256A">
                      <w:pPr>
                        <w:spacing w:before="64"/>
                        <w:ind w:left="137" w:right="845"/>
                        <w:rPr>
                          <w:sz w:val="27"/>
                        </w:rPr>
                      </w:pPr>
                      <w:r>
                        <w:rPr>
                          <w:sz w:val="27"/>
                        </w:rPr>
                        <w:t xml:space="preserve">Management Functions: Service Groups </w:t>
                      </w:r>
                      <w:r w:rsidRPr="000C25F4">
                        <w:rPr>
                          <w:sz w:val="27"/>
                        </w:rPr>
                        <w:t>SBUHB-</w:t>
                      </w:r>
                      <w:r>
                        <w:rPr>
                          <w:sz w:val="27"/>
                        </w:rPr>
                        <w:t>wide functions</w:t>
                      </w:r>
                    </w:p>
                  </w:txbxContent>
                </v:textbox>
                <w10:wrap anchorx="page"/>
              </v:shape>
            </w:pict>
          </mc:Fallback>
        </mc:AlternateContent>
      </w:r>
      <w:r>
        <w:rPr>
          <w:noProof/>
          <w:lang w:val="en-GB" w:eastAsia="en-GB"/>
        </w:rPr>
        <mc:AlternateContent>
          <mc:Choice Requires="wps">
            <w:drawing>
              <wp:anchor distT="0" distB="0" distL="114300" distR="114300" simplePos="0" relativeHeight="251658250" behindDoc="0" locked="0" layoutInCell="1" allowOverlap="1" wp14:anchorId="4BD3BAD5" wp14:editId="0E3B39A3">
                <wp:simplePos x="0" y="0"/>
                <wp:positionH relativeFrom="page">
                  <wp:posOffset>475615</wp:posOffset>
                </wp:positionH>
                <wp:positionV relativeFrom="paragraph">
                  <wp:posOffset>2420620</wp:posOffset>
                </wp:positionV>
                <wp:extent cx="2484755" cy="610870"/>
                <wp:effectExtent l="0" t="0" r="0" b="0"/>
                <wp:wrapNone/>
                <wp:docPr id="30"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84755" cy="610870"/>
                        </a:xfrm>
                        <a:prstGeom prst="rect">
                          <a:avLst/>
                        </a:prstGeom>
                        <a:noFill/>
                        <a:ln w="1905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txbx>
                        <w:txbxContent>
                          <w:p w14:paraId="549EB1FD" w14:textId="77777777" w:rsidR="00C9372D" w:rsidRDefault="00C9372D" w:rsidP="00AC256A">
                            <w:pPr>
                              <w:spacing w:before="63"/>
                              <w:ind w:left="137" w:right="1024"/>
                              <w:rPr>
                                <w:sz w:val="27"/>
                              </w:rPr>
                            </w:pPr>
                            <w:r>
                              <w:rPr>
                                <w:sz w:val="27"/>
                              </w:rPr>
                              <w:t>Senior Managers (*)/ Management Team (*)</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BD3BAD5" id="Text Box 24" o:spid="_x0000_s1038" type="#_x0000_t202" style="position:absolute;margin-left:37.45pt;margin-top:190.6pt;width:195.65pt;height:48.1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Zk8NigIAACMFAAAOAAAAZHJzL2Uyb0RvYy54bWysVG1v2yAQ/j5p/wHxPbWdOmlq1am6OJkm&#10;dS9Sux9AMI7RMDAgsbtp/30HxGm6fpmm+QM++46He+6e4+Z26AQ6MGO5kiXOLlKMmKSq5nJX4q+P&#10;m8kCI+uIrIlQkpX4iVl8u3z75qbXBZuqVomaGQQg0ha9LnHrnC6SxNKWdcReKM0kOBtlOuLg0+yS&#10;2pAe0DuRTNN0nvTK1NooyqyFv1V04mXAbxpG3eemscwhUWLIzYXVhHXr12R5Q4qdIbrl9JgG+Ycs&#10;OsIlHHqCqogjaG/4K6iOU6OsatwFVV2imoZTFjgAmyz9g81DSzQLXKA4Vp/KZP8fLP10+GIQr0t8&#10;CeWRpIMePbLBoXdqQNPc16fXtoCwBw2BboD/0OfA1ep7Rb9ZJNWqJXLH7oxRfctIDfllfmdytjXi&#10;WA+y7T+qGs4he6cC0NCYzhcPyoEAHRJ5OvXG50Lh5zRf5FezGUYUfPMsXVyF5iWkGHdrY917pjrk&#10;jRIb6H1AJ4d763w2pBhD/GFSbbgQof9Coh5Svk5naSSmBK+918dZs9uuhEEH4iUUnsANPOdhHroi&#10;to1xwRXF1XEHChe8K/HitJsUvk5rWYfzHeEi2pCjkP5UoA1ZH62opJ/X6fV6sV7kk3w6X0/ytKom&#10;d5tVPplvsqtZdVmtVlX2yxPI8qLldc2k5zCqOsv/TjXH+Yp6POn6BdcXJdmE53VJkpdphPoDq/Ed&#10;2AWBeE1EdbhhOwQtZlOP59WzVfUTSMaoOLlw04DRKvMDox6mtsT2+54YhpH4IEF2fsRHw4zGdjSI&#10;pLC1xA6jaK5cvAr22vBdC8hR2FLdgTQbHlTznMVR0DCJgcTx1vCjfv4dop7vtuVvAAAA//8DAFBL&#10;AwQUAAYACAAAACEAsWYjYt8AAAAKAQAADwAAAGRycy9kb3ducmV2LnhtbEyPwU7DMAyG70i8Q2Qk&#10;bizdGtatNJ0QUhEXDhs8QNqYtqNxqibbyttjTuz2W/70+3Oxm90gzjiF3pOG5SIBgdR421Or4fOj&#10;etiACNGQNYMn1PCDAXbl7U1hcusvtMfzIbaCSyjkRkMX45hLGZoOnQkLPyLx7stPzkQep1bayVy4&#10;3A1ylSRr6UxPfKEzI7502HwfTk7D67HeJ32q1LZq0kf3flTWVm9a39/Nz08gIs7xH4Y/fVaHkp1q&#10;fyIbxKAhU1smNaSb5QoEA2q95lBzyDIFsizk9QvlLwAAAP//AwBQSwECLQAUAAYACAAAACEAtoM4&#10;kv4AAADhAQAAEwAAAAAAAAAAAAAAAAAAAAAAW0NvbnRlbnRfVHlwZXNdLnhtbFBLAQItABQABgAI&#10;AAAAIQA4/SH/1gAAAJQBAAALAAAAAAAAAAAAAAAAAC8BAABfcmVscy8ucmVsc1BLAQItABQABgAI&#10;AAAAIQADZk8NigIAACMFAAAOAAAAAAAAAAAAAAAAAC4CAABkcnMvZTJvRG9jLnhtbFBLAQItABQA&#10;BgAIAAAAIQCxZiNi3wAAAAoBAAAPAAAAAAAAAAAAAAAAAOQEAABkcnMvZG93bnJldi54bWxQSwUG&#10;AAAAAAQABADzAAAA8AUAAAAA&#10;" filled="f" strokeweight="1.5pt">
                <v:textbox inset="0,0,0,0">
                  <w:txbxContent>
                    <w:p w14:paraId="549EB1FD" w14:textId="77777777" w:rsidR="00C9372D" w:rsidRDefault="00C9372D" w:rsidP="00AC256A">
                      <w:pPr>
                        <w:spacing w:before="63"/>
                        <w:ind w:left="137" w:right="1024"/>
                        <w:rPr>
                          <w:sz w:val="27"/>
                        </w:rPr>
                      </w:pPr>
                      <w:r>
                        <w:rPr>
                          <w:sz w:val="27"/>
                        </w:rPr>
                        <w:t>Senior Managers (*)/ Management Team (*)</w:t>
                      </w:r>
                    </w:p>
                  </w:txbxContent>
                </v:textbox>
                <w10:wrap anchorx="page"/>
              </v:shape>
            </w:pict>
          </mc:Fallback>
        </mc:AlternateContent>
      </w:r>
    </w:p>
    <w:p w14:paraId="5BD466A9" w14:textId="38136CB6" w:rsidR="00AC256A" w:rsidRDefault="00AC256A" w:rsidP="003B647C">
      <w:pPr>
        <w:pStyle w:val="BodyText"/>
        <w:spacing w:before="5"/>
      </w:pPr>
    </w:p>
    <w:p w14:paraId="15675747" w14:textId="1A162671" w:rsidR="00AC256A" w:rsidRDefault="00AC256A" w:rsidP="00AC256A">
      <w:pPr>
        <w:pStyle w:val="NoSpacing"/>
        <w:ind w:left="400"/>
        <w:jc w:val="both"/>
        <w:rPr>
          <w:rFonts w:ascii="Arial" w:hAnsi="Arial" w:cs="Arial"/>
          <w:sz w:val="24"/>
          <w:szCs w:val="24"/>
        </w:rPr>
      </w:pPr>
    </w:p>
    <w:p w14:paraId="5ECD87D4" w14:textId="0C225B76" w:rsidR="00AC256A" w:rsidRDefault="00AC256A" w:rsidP="00AC256A">
      <w:pPr>
        <w:pStyle w:val="NoSpacing"/>
        <w:ind w:left="400"/>
        <w:jc w:val="both"/>
        <w:rPr>
          <w:rFonts w:ascii="Arial" w:hAnsi="Arial" w:cs="Arial"/>
          <w:sz w:val="24"/>
          <w:szCs w:val="24"/>
        </w:rPr>
      </w:pPr>
    </w:p>
    <w:p w14:paraId="1D1B850D" w14:textId="6DE21156" w:rsidR="00AC256A" w:rsidRDefault="00AC256A" w:rsidP="00AC256A">
      <w:pPr>
        <w:pStyle w:val="NoSpacing"/>
        <w:ind w:left="400"/>
        <w:jc w:val="both"/>
        <w:rPr>
          <w:rFonts w:ascii="Arial" w:hAnsi="Arial" w:cs="Arial"/>
          <w:sz w:val="24"/>
          <w:szCs w:val="24"/>
        </w:rPr>
      </w:pPr>
    </w:p>
    <w:p w14:paraId="0048058D" w14:textId="4D1BA17B" w:rsidR="00AC256A" w:rsidRDefault="00AC256A" w:rsidP="00A71772">
      <w:pPr>
        <w:pStyle w:val="NoSpacing"/>
        <w:jc w:val="both"/>
        <w:rPr>
          <w:rFonts w:ascii="Arial" w:hAnsi="Arial" w:cs="Arial"/>
          <w:sz w:val="24"/>
          <w:szCs w:val="24"/>
        </w:rPr>
      </w:pPr>
    </w:p>
    <w:p w14:paraId="4FA1A194" w14:textId="77777777" w:rsidR="006F356F" w:rsidRDefault="006F356F" w:rsidP="00AC256A">
      <w:pPr>
        <w:pStyle w:val="NoSpacing"/>
        <w:ind w:left="400"/>
        <w:jc w:val="both"/>
        <w:rPr>
          <w:rFonts w:ascii="Arial" w:hAnsi="Arial" w:cs="Arial"/>
          <w:sz w:val="24"/>
          <w:szCs w:val="24"/>
        </w:rPr>
      </w:pPr>
    </w:p>
    <w:p w14:paraId="3EA7EAD5" w14:textId="77777777" w:rsidR="006F356F" w:rsidRDefault="006F356F" w:rsidP="00AC256A">
      <w:pPr>
        <w:pStyle w:val="NoSpacing"/>
        <w:ind w:left="400"/>
        <w:jc w:val="both"/>
        <w:rPr>
          <w:rFonts w:ascii="Arial" w:hAnsi="Arial" w:cs="Arial"/>
          <w:sz w:val="24"/>
          <w:szCs w:val="24"/>
        </w:rPr>
      </w:pPr>
    </w:p>
    <w:p w14:paraId="21F6D2D2" w14:textId="77777777" w:rsidR="006F356F" w:rsidRDefault="006F356F" w:rsidP="00AC256A">
      <w:pPr>
        <w:pStyle w:val="NoSpacing"/>
        <w:ind w:left="400"/>
        <w:jc w:val="both"/>
        <w:rPr>
          <w:rFonts w:ascii="Arial" w:hAnsi="Arial" w:cs="Arial"/>
          <w:sz w:val="24"/>
          <w:szCs w:val="24"/>
        </w:rPr>
      </w:pPr>
    </w:p>
    <w:p w14:paraId="534B37E7" w14:textId="0951CB74" w:rsidR="00AC256A" w:rsidRDefault="00314A47" w:rsidP="00AC256A">
      <w:pPr>
        <w:pStyle w:val="NoSpacing"/>
        <w:ind w:left="400"/>
        <w:jc w:val="both"/>
        <w:rPr>
          <w:rFonts w:ascii="Arial" w:hAnsi="Arial" w:cs="Arial"/>
          <w:sz w:val="24"/>
          <w:szCs w:val="24"/>
        </w:rPr>
      </w:pPr>
      <w:r w:rsidRPr="00314A47">
        <w:rPr>
          <w:rFonts w:ascii="Arial" w:hAnsi="Arial" w:cs="Arial"/>
          <w:sz w:val="24"/>
          <w:szCs w:val="24"/>
        </w:rPr>
        <w:t xml:space="preserve">Health &amp; safety governance is as important as any other governance. It is a fundamental part of an organisation’s overall risk management function which is a key responsibility of directors. Failure to manage health and safety risk effectively has both human and business costs. The price of failure can be the damaged lives of workers, patients, their families, as well as direct financial costs, damage to reputations and the risk of legal prosecution.   </w:t>
      </w:r>
    </w:p>
    <w:p w14:paraId="207A54B1" w14:textId="7E0D912A" w:rsidR="006F356F" w:rsidRDefault="006F356F" w:rsidP="006F356F">
      <w:pPr>
        <w:pStyle w:val="NoSpacing"/>
        <w:ind w:left="400"/>
        <w:jc w:val="both"/>
        <w:rPr>
          <w:rFonts w:ascii="Arial" w:hAnsi="Arial" w:cs="Arial"/>
          <w:sz w:val="24"/>
          <w:szCs w:val="24"/>
        </w:rPr>
      </w:pPr>
    </w:p>
    <w:p w14:paraId="6986F217" w14:textId="06A1FD7A" w:rsidR="006F356F" w:rsidRDefault="006F356F" w:rsidP="006F356F">
      <w:pPr>
        <w:pStyle w:val="NoSpacing"/>
        <w:ind w:left="400"/>
        <w:jc w:val="both"/>
        <w:rPr>
          <w:rFonts w:ascii="Arial" w:hAnsi="Arial" w:cs="Arial"/>
          <w:sz w:val="24"/>
          <w:szCs w:val="24"/>
        </w:rPr>
      </w:pPr>
    </w:p>
    <w:p w14:paraId="0F85E9BF" w14:textId="083FB9E0" w:rsidR="006F356F" w:rsidRDefault="006F356F" w:rsidP="006F356F">
      <w:pPr>
        <w:pStyle w:val="NoSpacing"/>
        <w:ind w:left="400"/>
        <w:jc w:val="both"/>
        <w:rPr>
          <w:rFonts w:ascii="Arial" w:hAnsi="Arial" w:cs="Arial"/>
          <w:sz w:val="24"/>
          <w:szCs w:val="24"/>
        </w:rPr>
      </w:pPr>
    </w:p>
    <w:p w14:paraId="0FCA7270" w14:textId="77777777" w:rsidR="00F86283" w:rsidRDefault="00F86283" w:rsidP="006F356F">
      <w:pPr>
        <w:pStyle w:val="NoSpacing"/>
        <w:ind w:left="400"/>
        <w:jc w:val="both"/>
        <w:rPr>
          <w:rFonts w:ascii="Arial" w:hAnsi="Arial" w:cs="Arial"/>
          <w:sz w:val="24"/>
          <w:szCs w:val="24"/>
        </w:rPr>
      </w:pPr>
    </w:p>
    <w:p w14:paraId="51D59FF6" w14:textId="5DF87A57" w:rsidR="003B647C" w:rsidRDefault="003B647C" w:rsidP="003D1CE9">
      <w:pPr>
        <w:pStyle w:val="NoSpacing"/>
        <w:numPr>
          <w:ilvl w:val="1"/>
          <w:numId w:val="1"/>
        </w:numPr>
        <w:jc w:val="both"/>
        <w:rPr>
          <w:rFonts w:ascii="Arial" w:hAnsi="Arial" w:cs="Arial"/>
          <w:sz w:val="24"/>
          <w:szCs w:val="24"/>
        </w:rPr>
      </w:pPr>
      <w:r>
        <w:rPr>
          <w:rFonts w:ascii="Arial" w:hAnsi="Arial" w:cs="Arial"/>
          <w:sz w:val="24"/>
          <w:szCs w:val="24"/>
        </w:rPr>
        <w:t>Health &amp; Safety Committee/Group Structure</w:t>
      </w:r>
    </w:p>
    <w:p w14:paraId="3B2969E7" w14:textId="3BBF0E56" w:rsidR="003B647C" w:rsidRDefault="003B647C" w:rsidP="003B647C">
      <w:pPr>
        <w:pStyle w:val="NoSpacing"/>
        <w:jc w:val="both"/>
        <w:rPr>
          <w:rFonts w:ascii="Arial" w:hAnsi="Arial" w:cs="Arial"/>
          <w:sz w:val="24"/>
          <w:szCs w:val="24"/>
        </w:rPr>
      </w:pPr>
    </w:p>
    <w:p w14:paraId="3736A457" w14:textId="43C3BA1B" w:rsidR="006A2D9C" w:rsidRPr="006A2D9C" w:rsidRDefault="006A2D9C" w:rsidP="006A2D9C">
      <w:pPr>
        <w:widowControl w:val="0"/>
        <w:autoSpaceDE w:val="0"/>
        <w:autoSpaceDN w:val="0"/>
        <w:spacing w:after="0" w:line="240" w:lineRule="auto"/>
        <w:ind w:right="315"/>
        <w:jc w:val="center"/>
        <w:rPr>
          <w:rFonts w:ascii="Arial" w:eastAsia="Arial" w:hAnsi="Arial" w:cs="Arial"/>
          <w:bCs/>
          <w:sz w:val="28"/>
          <w:u w:val="thick"/>
          <w:lang w:val="en-US"/>
        </w:rPr>
      </w:pPr>
      <w:r w:rsidRPr="006A2D9C">
        <w:rPr>
          <w:rFonts w:ascii="Arial" w:eastAsia="Arial" w:hAnsi="Arial" w:cs="Arial"/>
          <w:bCs/>
          <w:noProof/>
          <w:sz w:val="28"/>
          <w:u w:val="thick"/>
          <w:lang w:eastAsia="en-GB"/>
        </w:rPr>
        <mc:AlternateContent>
          <mc:Choice Requires="wps">
            <w:drawing>
              <wp:anchor distT="0" distB="0" distL="114300" distR="114300" simplePos="0" relativeHeight="251658268" behindDoc="0" locked="0" layoutInCell="1" allowOverlap="1" wp14:anchorId="7125D30E" wp14:editId="6C5A3794">
                <wp:simplePos x="0" y="0"/>
                <wp:positionH relativeFrom="column">
                  <wp:posOffset>2095500</wp:posOffset>
                </wp:positionH>
                <wp:positionV relativeFrom="paragraph">
                  <wp:posOffset>169545</wp:posOffset>
                </wp:positionV>
                <wp:extent cx="1876470" cy="276225"/>
                <wp:effectExtent l="0" t="0" r="28575" b="28575"/>
                <wp:wrapNone/>
                <wp:docPr id="35" name="Rectangle 35"/>
                <wp:cNvGraphicFramePr/>
                <a:graphic xmlns:a="http://schemas.openxmlformats.org/drawingml/2006/main">
                  <a:graphicData uri="http://schemas.microsoft.com/office/word/2010/wordprocessingShape">
                    <wps:wsp>
                      <wps:cNvSpPr/>
                      <wps:spPr>
                        <a:xfrm>
                          <a:off x="0" y="0"/>
                          <a:ext cx="1876470" cy="276225"/>
                        </a:xfrm>
                        <a:prstGeom prst="rect">
                          <a:avLst/>
                        </a:prstGeom>
                        <a:solidFill>
                          <a:srgbClr val="4F81BD"/>
                        </a:solidFill>
                        <a:ln w="25400" cap="flat" cmpd="sng" algn="ctr">
                          <a:solidFill>
                            <a:srgbClr val="4F81BD">
                              <a:shade val="50000"/>
                            </a:srgbClr>
                          </a:solidFill>
                          <a:prstDash val="solid"/>
                        </a:ln>
                        <a:effectLst/>
                      </wps:spPr>
                      <wps:txbx>
                        <w:txbxContent>
                          <w:p w14:paraId="37F33F00"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SBUHB Board</w:t>
                            </w:r>
                          </w:p>
                          <w:p w14:paraId="09C4B4E6" w14:textId="77777777" w:rsidR="00C9372D" w:rsidRPr="00BF3A78" w:rsidRDefault="00C9372D" w:rsidP="006A2D9C">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125D30E" id="Rectangle 35" o:spid="_x0000_s1039" style="position:absolute;left:0;text-align:left;margin-left:165pt;margin-top:13.35pt;width:147.75pt;height:21.75pt;z-index:2516582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F34fAIAABAFAAAOAAAAZHJzL2Uyb0RvYy54bWysVEtv2zAMvg/YfxB0Xx2nSZMFdYqsQYYB&#10;RVusHXpmZMk2oNckJXb360fJTpM+TsNycEjx8YkfSV1edUqSPXe+Mbqg+dmIEq6ZKRtdFfTX4+bL&#10;nBIfQJcgjeYFfeaeXi0/f7ps7YKPTW1kyR3BJNovWlvQOgS7yDLPaq7AnxnLNRqFcQoCqq7KSgct&#10;ZlcyG49GF1lrXGmdYdx7PF33RrpM+YXgLNwJ4XkgsqB4t5C+Ln238ZstL2FRObB1w4ZrwD/cQkGj&#10;EfQl1RoCkJ1r3qVSDXPGGxHOmFGZEaJhPNWA1eSjN9U81GB5qgXJ8faFJv//0rLb/b0jTVnQ8ykl&#10;GhT26CeyBrqSnOAZEtRav0C/B3vvBs2jGKvthFPxH+sgXSL1+YVU3gXC8DCfzy4mM+SeoW08uxiP&#10;U9LsGG2dD9+5USQKBXUIn7iE/Y0PiIiuB5cI5o1syk0jZVJctb2WjuwBGzzZzPNv63hlDHnlJjVp&#10;EX06GcWLAA6akBBQVBZL97qiBGSFE8yCS9ivov0HIAm8hpL30NMR/g7Ivfv7W8Qq1uDrPiRBDCFS&#10;x3w8DexQdGS95zlKodt2qU35eQyJR1tTPmPvnOmH2lu2aRDgBny4B4dTjKXiZoY7/AhpsH4zSJTU&#10;xv356Dz643ChlZIWtwK5+b0DxymRPzSO3dd8MolrlJTJdDZGxZ1atqcWvVPXBvuS4xtgWRKjf5AH&#10;UTijnnCBVxEVTaAZYvddGJTr0G8rPgGMr1bJDVfHQrjRD5bF5JG6SO1j9wTODlMUcP5uzWGDYPFm&#10;mHrfGKnNaheMaNKkHXnF7kUF1y71cXgi4l6f6snr+JAt/wIAAP//AwBQSwMEFAAGAAgAAAAhACKO&#10;4cngAAAACQEAAA8AAABkcnMvZG93bnJldi54bWxMjzFPwzAUhHck/oP1kNiojasmNM1LhRAVA0IV&#10;pQubE7/GUWM7it02/HvMRMfTne6+K9eT7dmZxtB5h/A4E8DINV53rkXYf20enoCFqJxWvXeE8EMB&#10;1tXtTakK7S/uk8672LJU4kKhEEyMQ8F5aAxZFWZ+IJe8gx+tikmOLdejuqRy23MpRMat6lxaMGqg&#10;F0PNcXeyCMfv1+3HdrmXG6vfatHFfGnGd8T7u+l5BSzSFP/D8Ief0KFKTLU/OR1YjzCfi/QlIsgs&#10;B5YCmVwsgNUIuZDAq5JfP6h+AQAA//8DAFBLAQItABQABgAIAAAAIQC2gziS/gAAAOEBAAATAAAA&#10;AAAAAAAAAAAAAAAAAABbQ29udGVudF9UeXBlc10ueG1sUEsBAi0AFAAGAAgAAAAhADj9If/WAAAA&#10;lAEAAAsAAAAAAAAAAAAAAAAALwEAAF9yZWxzLy5yZWxzUEsBAi0AFAAGAAgAAAAhAMaIXfh8AgAA&#10;EAUAAA4AAAAAAAAAAAAAAAAALgIAAGRycy9lMm9Eb2MueG1sUEsBAi0AFAAGAAgAAAAhACKO4cng&#10;AAAACQEAAA8AAAAAAAAAAAAAAAAA1gQAAGRycy9kb3ducmV2LnhtbFBLBQYAAAAABAAEAPMAAADj&#10;BQAAAAA=&#10;" fillcolor="#4f81bd" strokecolor="#385d8a" strokeweight="2pt">
                <v:textbox>
                  <w:txbxContent>
                    <w:p w14:paraId="37F33F00"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SBUHB Board</w:t>
                      </w:r>
                    </w:p>
                    <w:p w14:paraId="09C4B4E6" w14:textId="77777777" w:rsidR="00C9372D" w:rsidRPr="00BF3A78" w:rsidRDefault="00C9372D" w:rsidP="006A2D9C">
                      <w:pPr>
                        <w:jc w:val="center"/>
                      </w:pPr>
                    </w:p>
                  </w:txbxContent>
                </v:textbox>
              </v:rect>
            </w:pict>
          </mc:Fallback>
        </mc:AlternateContent>
      </w:r>
    </w:p>
    <w:p w14:paraId="464B74AC" w14:textId="67BE5FDD" w:rsidR="006A2D9C" w:rsidRPr="006A2D9C" w:rsidRDefault="006A2D9C" w:rsidP="006A2D9C">
      <w:pPr>
        <w:widowControl w:val="0"/>
        <w:autoSpaceDE w:val="0"/>
        <w:autoSpaceDN w:val="0"/>
        <w:spacing w:after="0" w:line="240" w:lineRule="auto"/>
        <w:ind w:right="315"/>
        <w:jc w:val="center"/>
        <w:rPr>
          <w:rFonts w:ascii="Arial" w:eastAsia="Arial" w:hAnsi="Arial" w:cs="Arial"/>
          <w:bCs/>
          <w:sz w:val="28"/>
          <w:u w:val="thick"/>
          <w:lang w:val="en-US"/>
        </w:rPr>
      </w:pPr>
    </w:p>
    <w:p w14:paraId="57C7C6DF" w14:textId="5BC65C6F" w:rsidR="006A2D9C" w:rsidRPr="006A2D9C" w:rsidRDefault="006A2D9C" w:rsidP="006A2D9C">
      <w:pPr>
        <w:widowControl w:val="0"/>
        <w:autoSpaceDE w:val="0"/>
        <w:autoSpaceDN w:val="0"/>
        <w:spacing w:after="0" w:line="240" w:lineRule="auto"/>
        <w:ind w:right="315"/>
        <w:jc w:val="center"/>
        <w:rPr>
          <w:rFonts w:ascii="Arial" w:eastAsia="Arial" w:hAnsi="Arial" w:cs="Arial"/>
          <w:bCs/>
          <w:sz w:val="28"/>
          <w:u w:val="thick"/>
          <w:lang w:val="en-US"/>
        </w:rPr>
      </w:pPr>
      <w:r w:rsidRPr="006A2D9C">
        <w:rPr>
          <w:rFonts w:ascii="Arial" w:eastAsia="Arial" w:hAnsi="Arial" w:cs="Arial"/>
          <w:bCs/>
          <w:noProof/>
          <w:sz w:val="28"/>
          <w:u w:val="thick"/>
          <w:lang w:eastAsia="en-GB"/>
        </w:rPr>
        <mc:AlternateContent>
          <mc:Choice Requires="wps">
            <w:drawing>
              <wp:anchor distT="0" distB="0" distL="114300" distR="114300" simplePos="0" relativeHeight="251658281" behindDoc="0" locked="0" layoutInCell="1" allowOverlap="1" wp14:anchorId="59263DB5" wp14:editId="7E08B4D1">
                <wp:simplePos x="0" y="0"/>
                <wp:positionH relativeFrom="column">
                  <wp:posOffset>3031490</wp:posOffset>
                </wp:positionH>
                <wp:positionV relativeFrom="paragraph">
                  <wp:posOffset>46990</wp:posOffset>
                </wp:positionV>
                <wp:extent cx="903" cy="325418"/>
                <wp:effectExtent l="76200" t="38100" r="75565" b="55880"/>
                <wp:wrapNone/>
                <wp:docPr id="85" name="Straight Arrow Connector 85"/>
                <wp:cNvGraphicFramePr/>
                <a:graphic xmlns:a="http://schemas.openxmlformats.org/drawingml/2006/main">
                  <a:graphicData uri="http://schemas.microsoft.com/office/word/2010/wordprocessingShape">
                    <wps:wsp>
                      <wps:cNvCnPr/>
                      <wps:spPr>
                        <a:xfrm>
                          <a:off x="0" y="0"/>
                          <a:ext cx="903" cy="325418"/>
                        </a:xfrm>
                        <a:prstGeom prst="straightConnector1">
                          <a:avLst/>
                        </a:prstGeom>
                        <a:noFill/>
                        <a:ln w="9525" cap="flat" cmpd="sng" algn="ctr">
                          <a:solidFill>
                            <a:srgbClr val="4F81BD">
                              <a:shade val="95000"/>
                              <a:satMod val="105000"/>
                            </a:srgbClr>
                          </a:solidFill>
                          <a:prstDash val="solid"/>
                          <a:headEnd type="triangle"/>
                          <a:tailEnd type="triangle"/>
                        </a:ln>
                        <a:effectLst/>
                      </wps:spPr>
                      <wps:bodyPr/>
                    </wps:wsp>
                  </a:graphicData>
                </a:graphic>
              </wp:anchor>
            </w:drawing>
          </mc:Choice>
          <mc:Fallback>
            <w:pict>
              <v:shape w14:anchorId="36FEF5B7" id="Straight Arrow Connector 85" o:spid="_x0000_s1026" type="#_x0000_t32" style="position:absolute;margin-left:238.7pt;margin-top:3.7pt;width:.05pt;height:25.6pt;z-index:251658281;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Mjzt9wEAAOUDAAAOAAAAZHJzL2Uyb0RvYy54bWysU01v2zAMvQ/YfxB0X2ynzZAacYotWXfZ&#10;1gDdfgAjybYAWRIoLU7+/SjZzbqP07CLLJLiIx/5vLk/D4adFAbtbMOrRcmZssJJbbuGf/v68GbN&#10;WYhgJRhnVcMvKvD77etXm9HXaul6Z6RCRiA21KNveB+jr4siiF4NEBbOK0vB1uEAkUzsCokwEvpg&#10;imVZvi1Gh9KjEyoE8u6nIN9m/LZVIj62bVCRmYZTbzGfmM9jOovtBuoOwfdazG3AP3QxgLZU9Aq1&#10;hwjsO+o/oAYt0AXXxoVwQ+HaVguVORCbqvyNzVMPXmUuNJzgr2MK/w9WfDkdkGnZ8PWKMwsD7egp&#10;Iuiuj+wdohvZzllLc3TI6AnNa/ShprSdPeBsBX/ARP7c4pC+RIud84wv1xmrc2SCnHflDWeC/DfL&#10;1W21ToDFz0yPIX5UbmDp0vAwd3JtocpDhtOnEKfE54RU1roHbQz5oTaWjVRrtSRSAkhXrYFI18ET&#10;02A7zsB0JFgRMSMGZ7RM2Sk5YHfcGWQnINHcPqyr9/vpUQ9STd67VVnO4gkQPzs5uavy2U+cZpjM&#10;7xf81PMeQj/l5NCkw16B/GAlixdPa4iowXZGTbEI2vw9RqWMTX2rrPd5NGlL017S7ejkJa+rSBZp&#10;KXc16z6J9aVN95d/5/YHAAAA//8DAFBLAwQUAAYACAAAACEAbJqv2N8AAAAIAQAADwAAAGRycy9k&#10;b3ducmV2LnhtbEyPzU7DMBCE70i8g7VI3KgD6p9CnAoVEYFQJRJ66NGNlyRgr6PYbQNPz/YEp9Vo&#10;RrPfZKvRWXHEIXSeFNxOEhBItTcdNQq27083SxAhajLaekIF3xhglV9eZDo1/kQlHqvYCC6hkGoF&#10;bYx9KmWoW3Q6THyPxN6HH5yOLIdGmkGfuNxZeZckc+l0R/yh1T2uW6y/qoNTUL7Sy/qzsJUuivhW&#10;dj9m9/y4Uer6any4BxFxjH9hOOMzOuTMtPcHMkFYBdPFYspRBefDPusZiL2C2XIOMs/k/wH5LwAA&#10;AP//AwBQSwECLQAUAAYACAAAACEAtoM4kv4AAADhAQAAEwAAAAAAAAAAAAAAAAAAAAAAW0NvbnRl&#10;bnRfVHlwZXNdLnhtbFBLAQItABQABgAIAAAAIQA4/SH/1gAAAJQBAAALAAAAAAAAAAAAAAAAAC8B&#10;AABfcmVscy8ucmVsc1BLAQItABQABgAIAAAAIQC5Mjzt9wEAAOUDAAAOAAAAAAAAAAAAAAAAAC4C&#10;AABkcnMvZTJvRG9jLnhtbFBLAQItABQABgAIAAAAIQBsmq/Y3wAAAAgBAAAPAAAAAAAAAAAAAAAA&#10;AFEEAABkcnMvZG93bnJldi54bWxQSwUGAAAAAAQABADzAAAAXQUAAAAA&#10;" strokecolor="#4a7ebb">
                <v:stroke startarrow="block" endarrow="block"/>
              </v:shape>
            </w:pict>
          </mc:Fallback>
        </mc:AlternateContent>
      </w:r>
    </w:p>
    <w:p w14:paraId="2625316E" w14:textId="10E8A54A" w:rsidR="006A2D9C" w:rsidRPr="006A2D9C" w:rsidRDefault="007C2FC0" w:rsidP="006A2D9C">
      <w:pPr>
        <w:widowControl w:val="0"/>
        <w:autoSpaceDE w:val="0"/>
        <w:autoSpaceDN w:val="0"/>
        <w:spacing w:after="0" w:line="240" w:lineRule="auto"/>
        <w:ind w:right="315"/>
        <w:jc w:val="center"/>
        <w:rPr>
          <w:rFonts w:ascii="Arial" w:eastAsia="Arial" w:hAnsi="Arial" w:cs="Arial"/>
          <w:bCs/>
          <w:sz w:val="28"/>
          <w:u w:val="thick"/>
          <w:lang w:val="en-US"/>
        </w:rPr>
      </w:pPr>
      <w:r w:rsidRPr="006A2D9C">
        <w:rPr>
          <w:rFonts w:ascii="Arial" w:eastAsia="Arial" w:hAnsi="Arial" w:cs="Arial"/>
          <w:bCs/>
          <w:noProof/>
          <w:sz w:val="28"/>
          <w:u w:val="thick"/>
          <w:lang w:eastAsia="en-GB"/>
        </w:rPr>
        <mc:AlternateContent>
          <mc:Choice Requires="wps">
            <w:drawing>
              <wp:anchor distT="0" distB="0" distL="114300" distR="114300" simplePos="0" relativeHeight="251658273" behindDoc="0" locked="0" layoutInCell="1" allowOverlap="1" wp14:anchorId="257A09B6" wp14:editId="1EDC4298">
                <wp:simplePos x="0" y="0"/>
                <wp:positionH relativeFrom="column">
                  <wp:posOffset>1771650</wp:posOffset>
                </wp:positionH>
                <wp:positionV relativeFrom="paragraph">
                  <wp:posOffset>194310</wp:posOffset>
                </wp:positionV>
                <wp:extent cx="2552519" cy="314325"/>
                <wp:effectExtent l="0" t="0" r="19685" b="28575"/>
                <wp:wrapNone/>
                <wp:docPr id="58" name="Rectangle 58"/>
                <wp:cNvGraphicFramePr/>
                <a:graphic xmlns:a="http://schemas.openxmlformats.org/drawingml/2006/main">
                  <a:graphicData uri="http://schemas.microsoft.com/office/word/2010/wordprocessingShape">
                    <wps:wsp>
                      <wps:cNvSpPr/>
                      <wps:spPr>
                        <a:xfrm>
                          <a:off x="0" y="0"/>
                          <a:ext cx="2552519" cy="314325"/>
                        </a:xfrm>
                        <a:prstGeom prst="rect">
                          <a:avLst/>
                        </a:prstGeom>
                        <a:solidFill>
                          <a:srgbClr val="4F81BD"/>
                        </a:solidFill>
                        <a:ln w="25400" cap="flat" cmpd="sng" algn="ctr">
                          <a:solidFill>
                            <a:srgbClr val="4F81BD">
                              <a:shade val="50000"/>
                            </a:srgbClr>
                          </a:solidFill>
                          <a:prstDash val="solid"/>
                        </a:ln>
                        <a:effectLst/>
                      </wps:spPr>
                      <wps:txbx>
                        <w:txbxContent>
                          <w:p w14:paraId="5A5CA37C"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SBUHB Health &amp; Safety Committee</w:t>
                            </w:r>
                          </w:p>
                          <w:p w14:paraId="2EF8B446" w14:textId="77777777" w:rsidR="00C9372D" w:rsidRPr="00BF3A78" w:rsidRDefault="00C9372D" w:rsidP="006A2D9C">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57A09B6" id="Rectangle 58" o:spid="_x0000_s1040" style="position:absolute;left:0;text-align:left;margin-left:139.5pt;margin-top:15.3pt;width:201pt;height:24.75pt;z-index:25165827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l+/RewIAABAFAAAOAAAAZHJzL2Uyb0RvYy54bWysVEtv2zAMvg/YfxB0Xx2n9tYGdYqsQYYB&#10;RRusHXpmZMk2oNckJXb360fJTl/raZgPMilSpL6PpC4uByXJgTvfGV3R/GRGCdfM1J1uKvrzfvPp&#10;jBIfQNcgjeYVfeSeXi4/frjo7YLPTWtkzR3BINovelvRNgS7yDLPWq7AnxjLNRqFcQoCqq7Jagc9&#10;Rlcym89mn7PeuNo6w7j3uLsejXSZ4gvBWbgVwvNAZEXxbiGtLq27uGbLC1g0Dmzbseka8A+3UNBp&#10;TPoUag0ByN51f4VSHXPGGxFOmFGZEaJjPGFANPnsDZq7FixPWJAcb59o8v8vLLs5bB3p6oqWWCkN&#10;Cmv0A1kD3UhOcA8J6q1foN+d3bpJ8yhGtINwKv4RBxkSqY9PpPIhEIab87Kcl/k5JQxtp3lxOi9j&#10;0Oz5tHU+fONGkShU1GH6xCUcrn0YXY8uMZk3sqs3nZRJcc3uSjpyACxwsTnLv66n6K/cpCZ9vEox&#10;wyZggI0mJAQUlUXoXjeUgGywg1lwKfer0/6dJCl5CzUfU5cz/I6ZR/eE8VWciGINvh2PJNN0ROoY&#10;j6eGnUBH1keeoxSG3ZDKlBfxSNzamfoRa+fM2NTesk2HCa7Bhy047GKEipMZbnER0iB+M0mUtMb9&#10;fm8/+mNzoZWSHqcCufm1B8cpkd81tt15XhRxjJJSlF/mqLiXlt1Li96rK4N1yfENsCyJ0T/Ioyic&#10;UQ84wKuYFU2gGeYeqzApV2GcVnwCGF+tkhuOjoVwre8si8EjdZHa++EBnJ26KGD/3ZjjBMHiTTON&#10;vvGkNqt9MKJLnfbMK1YvKjh2qY7TExHn+qWevJ4fsuUfAAAA//8DAFBLAwQUAAYACAAAACEACzkP&#10;Gd8AAAAJAQAADwAAAGRycy9kb3ducmV2LnhtbEyPwU7DMBBE70j8g7VI3KidIKVJyKZCiIoDQhWl&#10;F25OvMRRYzuy3Tb8PeYEx9kZzb5pNouZ2Jl8GJ1FyFYCGNneqdEOCIeP7V0JLERplZycJYRvCrBp&#10;r68aWSt3se903seBpRIbaomgY5xrzkOvyciwcjPZ5H05b2RM0g9ceXlJ5WbiuRAFN3K06YOWMz1p&#10;6o/7k0E4fj7v3nbVId8a9dKJMa4r7V8Rb2+WxwdgkZb4F4Zf/IQObWLq3MmqwCaEfF2lLRHhXhTA&#10;UqAos3ToEEqRAW8b/n9B+wMAAP//AwBQSwECLQAUAAYACAAAACEAtoM4kv4AAADhAQAAEwAAAAAA&#10;AAAAAAAAAAAAAAAAW0NvbnRlbnRfVHlwZXNdLnhtbFBLAQItABQABgAIAAAAIQA4/SH/1gAAAJQB&#10;AAALAAAAAAAAAAAAAAAAAC8BAABfcmVscy8ucmVsc1BLAQItABQABgAIAAAAIQD9l+/RewIAABAF&#10;AAAOAAAAAAAAAAAAAAAAAC4CAABkcnMvZTJvRG9jLnhtbFBLAQItABQABgAIAAAAIQALOQ8Z3wAA&#10;AAkBAAAPAAAAAAAAAAAAAAAAANUEAABkcnMvZG93bnJldi54bWxQSwUGAAAAAAQABADzAAAA4QUA&#10;AAAA&#10;" fillcolor="#4f81bd" strokecolor="#385d8a" strokeweight="2pt">
                <v:textbox>
                  <w:txbxContent>
                    <w:p w14:paraId="5A5CA37C"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SBUHB Health &amp; Safety Committee</w:t>
                      </w:r>
                    </w:p>
                    <w:p w14:paraId="2EF8B446" w14:textId="77777777" w:rsidR="00C9372D" w:rsidRPr="00BF3A78" w:rsidRDefault="00C9372D" w:rsidP="006A2D9C">
                      <w:pPr>
                        <w:jc w:val="center"/>
                      </w:pPr>
                    </w:p>
                  </w:txbxContent>
                </v:textbox>
              </v:rect>
            </w:pict>
          </mc:Fallback>
        </mc:AlternateContent>
      </w:r>
    </w:p>
    <w:p w14:paraId="7BE60952" w14:textId="300DAF21" w:rsidR="006A2D9C" w:rsidRPr="006A2D9C" w:rsidRDefault="006A2D9C" w:rsidP="006A2D9C">
      <w:pPr>
        <w:widowControl w:val="0"/>
        <w:autoSpaceDE w:val="0"/>
        <w:autoSpaceDN w:val="0"/>
        <w:spacing w:after="0" w:line="240" w:lineRule="auto"/>
        <w:ind w:right="315"/>
        <w:jc w:val="center"/>
        <w:rPr>
          <w:rFonts w:ascii="Arial" w:eastAsia="Arial" w:hAnsi="Arial" w:cs="Arial"/>
          <w:bCs/>
          <w:sz w:val="28"/>
          <w:u w:val="thick"/>
          <w:lang w:val="en-US"/>
        </w:rPr>
      </w:pPr>
    </w:p>
    <w:p w14:paraId="4300901E" w14:textId="1F92639F" w:rsidR="006A2D9C" w:rsidRPr="006A2D9C" w:rsidRDefault="007C2FC0" w:rsidP="006A2D9C">
      <w:pPr>
        <w:widowControl w:val="0"/>
        <w:autoSpaceDE w:val="0"/>
        <w:autoSpaceDN w:val="0"/>
        <w:spacing w:after="0" w:line="240" w:lineRule="auto"/>
        <w:ind w:right="315"/>
        <w:jc w:val="center"/>
        <w:rPr>
          <w:rFonts w:ascii="Arial" w:eastAsia="Arial" w:hAnsi="Arial" w:cs="Arial"/>
          <w:b/>
          <w:sz w:val="28"/>
          <w:u w:val="thick"/>
          <w:lang w:val="en-US"/>
        </w:rPr>
      </w:pPr>
      <w:r w:rsidRPr="006A2D9C">
        <w:rPr>
          <w:rFonts w:ascii="Arial" w:eastAsia="Arial" w:hAnsi="Arial" w:cs="Arial"/>
          <w:b/>
          <w:noProof/>
          <w:sz w:val="28"/>
          <w:u w:val="thick"/>
          <w:lang w:eastAsia="en-GB"/>
        </w:rPr>
        <mc:AlternateContent>
          <mc:Choice Requires="wps">
            <w:drawing>
              <wp:anchor distT="0" distB="0" distL="114300" distR="114300" simplePos="0" relativeHeight="251658282" behindDoc="0" locked="0" layoutInCell="1" allowOverlap="1" wp14:anchorId="2628E6F8" wp14:editId="21990BBA">
                <wp:simplePos x="0" y="0"/>
                <wp:positionH relativeFrom="column">
                  <wp:posOffset>3061335</wp:posOffset>
                </wp:positionH>
                <wp:positionV relativeFrom="paragraph">
                  <wp:posOffset>106680</wp:posOffset>
                </wp:positionV>
                <wp:extent cx="0" cy="403237"/>
                <wp:effectExtent l="76200" t="38100" r="57150" b="53975"/>
                <wp:wrapNone/>
                <wp:docPr id="87" name="Straight Arrow Connector 87"/>
                <wp:cNvGraphicFramePr/>
                <a:graphic xmlns:a="http://schemas.openxmlformats.org/drawingml/2006/main">
                  <a:graphicData uri="http://schemas.microsoft.com/office/word/2010/wordprocessingShape">
                    <wps:wsp>
                      <wps:cNvCnPr/>
                      <wps:spPr>
                        <a:xfrm>
                          <a:off x="0" y="0"/>
                          <a:ext cx="0" cy="403237"/>
                        </a:xfrm>
                        <a:prstGeom prst="straightConnector1">
                          <a:avLst/>
                        </a:prstGeom>
                        <a:noFill/>
                        <a:ln w="9525" cap="flat" cmpd="sng" algn="ctr">
                          <a:solidFill>
                            <a:srgbClr val="4F81BD">
                              <a:shade val="95000"/>
                              <a:satMod val="105000"/>
                            </a:srgbClr>
                          </a:solidFill>
                          <a:prstDash val="solid"/>
                          <a:headEnd type="triangle"/>
                          <a:tailEnd type="triangle"/>
                        </a:ln>
                        <a:effectLst/>
                      </wps:spPr>
                      <wps:bodyPr/>
                    </wps:wsp>
                  </a:graphicData>
                </a:graphic>
              </wp:anchor>
            </w:drawing>
          </mc:Choice>
          <mc:Fallback>
            <w:pict>
              <v:shape w14:anchorId="0F45C7B1" id="Straight Arrow Connector 87" o:spid="_x0000_s1026" type="#_x0000_t32" style="position:absolute;margin-left:241.05pt;margin-top:8.4pt;width:0;height:31.75pt;z-index:251658282;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ma4M8wEAAOMDAAAOAAAAZHJzL2Uyb0RvYy54bWysU8mO2zAMvRfoPwi6N3YykzYTxBm0SaeX&#10;LgGm/QBGkm0B2kCpcfL3pWRPOl1ORS+ySIqPj+Tz5v5sDTspjNq7hs9nNWfKCS+16xr+7evDqxVn&#10;MYGTYLxTDb+oyO+3L19shrBWC997IxUyAnFxPYSG9ymFdVVF0SsLceaDchRsPVpIZGJXSYSB0K2p&#10;FnX9uho8yoBeqBjJux+DfFvw21aJ9KVto0rMNJy4pXJiOY/5rLYbWHcIoddiogH/wMKCdlT0CrWH&#10;BOw76j+grBboo2/TTHhb+bbVQpUeqJt5/Vs3jz0EVXqh4cRwHVP8f7Di8+mATMuGr95w5sDSjh4T&#10;gu76xN4i+oHtvHM0R4+MntC8hhDXlLZzB5ysGA6Ymz+3aPOX2mLnMuPLdcbqnJgYnYK8t/XN4qbA&#10;VT/zAsb0QXnL8qXhceJxJTAvI4bTx5ioMiU+JeSizj9oY8o+jWNDw++WiyVnAkhVrYFEVxuoz+g6&#10;zsB0JFeRsCBGb7TM2RknYnfcGWQnIMncPqzm7/bjox6kGr13y7qepBMhffJydM/rJz9Rm2AKzV/w&#10;M+c9xH7MKaFRhb0C+d5Jli6BlpBQg+uMGmMJtPl7jEoZl3mrovZpNHlH41by7ejlpSyryhYpqbCa&#10;VJ+l+tym+/N/c/sDAAD//wMAUEsDBBQABgAIAAAAIQDDjpq33gAAAAkBAAAPAAAAZHJzL2Rvd25y&#10;ZXYueG1sTI9BS8NAEIXvgv9hGcGb3bRKCTGbIhWDIkITe+hxml2T6O5syG7b6K93xIMe572PN+/l&#10;q8lZcTRj6D0pmM8SEIYar3tqFWxfH65SECEiabSejIJPE2BVnJ/lmGl/osoc69gKDqGQoYIuxiGT&#10;MjSdcRhmfjDE3psfHUY+x1bqEU8c7qxcJMlSOuyJP3Q4mHVnmo/64BRUz/S0fi9tjWUZN1X/pXeP&#10;9y9KXV5Md7cgopniHww/9bk6FNxp7w+kg7AKbtLFnFE2ljyBgV9hryBNrkEWufy/oPgGAAD//wMA&#10;UEsBAi0AFAAGAAgAAAAhALaDOJL+AAAA4QEAABMAAAAAAAAAAAAAAAAAAAAAAFtDb250ZW50X1R5&#10;cGVzXS54bWxQSwECLQAUAAYACAAAACEAOP0h/9YAAACUAQAACwAAAAAAAAAAAAAAAAAvAQAAX3Jl&#10;bHMvLnJlbHNQSwECLQAUAAYACAAAACEAcZmuDPMBAADjAwAADgAAAAAAAAAAAAAAAAAuAgAAZHJz&#10;L2Uyb0RvYy54bWxQSwECLQAUAAYACAAAACEAw46at94AAAAJAQAADwAAAAAAAAAAAAAAAABNBAAA&#10;ZHJzL2Rvd25yZXYueG1sUEsFBgAAAAAEAAQA8wAAAFgFAAAAAA==&#10;" strokecolor="#4a7ebb">
                <v:stroke startarrow="block" endarrow="block"/>
              </v:shape>
            </w:pict>
          </mc:Fallback>
        </mc:AlternateContent>
      </w:r>
    </w:p>
    <w:p w14:paraId="07A59629" w14:textId="349747A0" w:rsidR="006A2D9C" w:rsidRPr="006A2D9C" w:rsidRDefault="006A2D9C" w:rsidP="006A2D9C">
      <w:pPr>
        <w:widowControl w:val="0"/>
        <w:autoSpaceDE w:val="0"/>
        <w:autoSpaceDN w:val="0"/>
        <w:spacing w:after="0" w:line="240" w:lineRule="auto"/>
        <w:ind w:right="315"/>
        <w:jc w:val="center"/>
        <w:rPr>
          <w:rFonts w:ascii="Arial" w:eastAsia="Arial" w:hAnsi="Arial" w:cs="Arial"/>
          <w:b/>
          <w:sz w:val="28"/>
          <w:u w:val="thick"/>
          <w:lang w:val="en-US"/>
        </w:rPr>
      </w:pPr>
    </w:p>
    <w:p w14:paraId="767E4C67" w14:textId="089E2ADC" w:rsidR="006A2D9C" w:rsidRPr="006A2D9C" w:rsidRDefault="007C2FC0" w:rsidP="006A2D9C">
      <w:pPr>
        <w:widowControl w:val="0"/>
        <w:autoSpaceDE w:val="0"/>
        <w:autoSpaceDN w:val="0"/>
        <w:spacing w:after="0" w:line="240" w:lineRule="auto"/>
        <w:ind w:right="315"/>
        <w:jc w:val="center"/>
        <w:rPr>
          <w:rFonts w:ascii="Arial" w:eastAsia="Arial" w:hAnsi="Arial" w:cs="Arial"/>
          <w:b/>
          <w:sz w:val="28"/>
          <w:u w:val="thick"/>
          <w:lang w:val="en-US"/>
        </w:rPr>
      </w:pPr>
      <w:r w:rsidRPr="006A2D9C">
        <w:rPr>
          <w:rFonts w:ascii="Arial" w:eastAsia="Arial" w:hAnsi="Arial" w:cs="Arial"/>
          <w:bCs/>
          <w:noProof/>
          <w:sz w:val="28"/>
          <w:u w:val="thick"/>
          <w:lang w:eastAsia="en-GB"/>
        </w:rPr>
        <mc:AlternateContent>
          <mc:Choice Requires="wps">
            <w:drawing>
              <wp:anchor distT="0" distB="0" distL="114300" distR="114300" simplePos="0" relativeHeight="251658270" behindDoc="0" locked="0" layoutInCell="1" allowOverlap="1" wp14:anchorId="25A22A15" wp14:editId="21ADAF13">
                <wp:simplePos x="0" y="0"/>
                <wp:positionH relativeFrom="column">
                  <wp:posOffset>1790700</wp:posOffset>
                </wp:positionH>
                <wp:positionV relativeFrom="paragraph">
                  <wp:posOffset>128905</wp:posOffset>
                </wp:positionV>
                <wp:extent cx="2570080" cy="495300"/>
                <wp:effectExtent l="0" t="0" r="20955" b="19050"/>
                <wp:wrapNone/>
                <wp:docPr id="49" name="Rectangle 49"/>
                <wp:cNvGraphicFramePr/>
                <a:graphic xmlns:a="http://schemas.openxmlformats.org/drawingml/2006/main">
                  <a:graphicData uri="http://schemas.microsoft.com/office/word/2010/wordprocessingShape">
                    <wps:wsp>
                      <wps:cNvSpPr/>
                      <wps:spPr>
                        <a:xfrm>
                          <a:off x="0" y="0"/>
                          <a:ext cx="2570080" cy="495300"/>
                        </a:xfrm>
                        <a:prstGeom prst="rect">
                          <a:avLst/>
                        </a:prstGeom>
                        <a:solidFill>
                          <a:srgbClr val="4F81BD"/>
                        </a:solidFill>
                        <a:ln w="25400" cap="flat" cmpd="sng" algn="ctr">
                          <a:solidFill>
                            <a:srgbClr val="4F81BD">
                              <a:shade val="50000"/>
                            </a:srgbClr>
                          </a:solidFill>
                          <a:prstDash val="solid"/>
                        </a:ln>
                        <a:effectLst/>
                      </wps:spPr>
                      <wps:txbx>
                        <w:txbxContent>
                          <w:p w14:paraId="1628AE4F"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SBUHB Health &amp; Safety Operational Group (Consultative Forum)</w:t>
                            </w:r>
                          </w:p>
                          <w:p w14:paraId="31B3CE1D" w14:textId="77777777" w:rsidR="00C9372D" w:rsidRPr="00BF3A78" w:rsidRDefault="00C9372D" w:rsidP="006A2D9C">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5A22A15" id="Rectangle 49" o:spid="_x0000_s1041" style="position:absolute;left:0;text-align:left;margin-left:141pt;margin-top:10.15pt;width:202.35pt;height:39pt;z-index:25165827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LPBNewIAABAFAAAOAAAAZHJzL2Uyb0RvYy54bWysVEtv2zAMvg/YfxB0X+1kztoGdYqsQYYB&#10;RVs0HXpmZMk2oNckJXb360fJTps+TsNycEjx8YkfSV1c9kqSPXe+Nbqkk5OcEq6ZqVpdl/TXw/rL&#10;GSU+gK5AGs1L+sQ9vVx8/nTR2TmfmsbIijuCSbSfd7akTQh2nmWeNVyBPzGWazQK4xQEVF2dVQ46&#10;zK5kNs3zb1lnXGWdYdx7PF0NRrpI+YXgLNwK4XkgsqR4t5C+Ln238ZstLmBeO7BNy8ZrwD/cQkGr&#10;EfQ51QoCkJ1r36VSLXPGGxFOmFGZEaJlPNWA1UzyN9VsGrA81YLkePtMk/9/adnN/s6RtippcU6J&#10;BoU9ukfWQNeSEzxDgjrr5+i3sXdu1DyKsdpeOBX/sQ7SJ1KfnknlfSAMD6ez0zw/Q+4Z2orz2dc8&#10;sZ69RFvnww9uFIlCSR3CJy5hf+0DIqLrwSWCeSPbat1KmRRXb6+kI3vABhfrs8n3Vbwyhrxyk5p0&#10;8SoFghMGOGhCQkBRWSzd65oSkDVOMAsuYb+K9h+AJPAGKj5Az3L8HZAH9/e3iFWswDdDSIIYQ6SO&#10;+Xga2LHoyPrAc5RCv+1TmyazGBKPtqZ6wt45Mwy1t2zdIsA1+HAHDqcYS8XNDLf4EdJg/WaUKGmM&#10;+/PRefTH4UIrJR1uBXLzeweOUyJ/ahy780lRxDVKSjE7naLiji3bY4veqSuDfZngG2BZEqN/kAdR&#10;OKMecYGXERVNoBliD10YlaswbCs+AYwvl8kNV8dCuNYby2LySF2k9qF/BGfHKQo4fzfmsEEwfzNM&#10;g2+M1Ga5C0a0adJeeMXuRQXXLvVxfCLiXh/ryevlIVv8BQAA//8DAFBLAwQUAAYACAAAACEAc5VA&#10;VuAAAAAJAQAADwAAAGRycy9kb3ducmV2LnhtbEyPwU7DMBBE70j8g7VI3KhNKqVJiFMhRMUBVRWl&#10;F25ObOKo8Tqy3Tb8fZcT3GY1o9k39Xp2IzubEAePEh4XApjBzusBewmHz81DASwmhVqNHo2EHxNh&#10;3dze1KrS/oIf5rxPPaMSjJWSYFOaKs5jZ41TceEng+R9++BUojP0XAd1oXI38kyInDs1IH2wajIv&#10;1nTH/clJOH697ra78pBtnH5rxZBWpQ3vUt7fzc9PwJKZ018YfvEJHRpiav0JdWSjhKzIaEsiIZbA&#10;KJAX+QpYK6EslsCbmv9f0FwBAAD//wMAUEsBAi0AFAAGAAgAAAAhALaDOJL+AAAA4QEAABMAAAAA&#10;AAAAAAAAAAAAAAAAAFtDb250ZW50X1R5cGVzXS54bWxQSwECLQAUAAYACAAAACEAOP0h/9YAAACU&#10;AQAACwAAAAAAAAAAAAAAAAAvAQAAX3JlbHMvLnJlbHNQSwECLQAUAAYACAAAACEACyzwTXsCAAAQ&#10;BQAADgAAAAAAAAAAAAAAAAAuAgAAZHJzL2Uyb0RvYy54bWxQSwECLQAUAAYACAAAACEAc5VAVuAA&#10;AAAJAQAADwAAAAAAAAAAAAAAAADVBAAAZHJzL2Rvd25yZXYueG1sUEsFBgAAAAAEAAQA8wAAAOIF&#10;AAAAAA==&#10;" fillcolor="#4f81bd" strokecolor="#385d8a" strokeweight="2pt">
                <v:textbox>
                  <w:txbxContent>
                    <w:p w14:paraId="1628AE4F"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SBUHB Health &amp; Safety Operational Group (Consultative Forum)</w:t>
                      </w:r>
                    </w:p>
                    <w:p w14:paraId="31B3CE1D" w14:textId="77777777" w:rsidR="00C9372D" w:rsidRPr="00BF3A78" w:rsidRDefault="00C9372D" w:rsidP="006A2D9C">
                      <w:pPr>
                        <w:jc w:val="center"/>
                      </w:pPr>
                    </w:p>
                  </w:txbxContent>
                </v:textbox>
              </v:rect>
            </w:pict>
          </mc:Fallback>
        </mc:AlternateContent>
      </w:r>
    </w:p>
    <w:p w14:paraId="6645FD62" w14:textId="02293B7A" w:rsidR="006A2D9C" w:rsidRPr="006A2D9C" w:rsidRDefault="006A2D9C" w:rsidP="006A2D9C">
      <w:pPr>
        <w:widowControl w:val="0"/>
        <w:autoSpaceDE w:val="0"/>
        <w:autoSpaceDN w:val="0"/>
        <w:spacing w:after="0" w:line="240" w:lineRule="auto"/>
        <w:ind w:right="315"/>
        <w:jc w:val="center"/>
        <w:rPr>
          <w:rFonts w:ascii="Arial" w:eastAsia="Arial" w:hAnsi="Arial" w:cs="Arial"/>
          <w:b/>
          <w:sz w:val="28"/>
          <w:u w:val="thick"/>
          <w:lang w:val="en-US"/>
        </w:rPr>
      </w:pPr>
    </w:p>
    <w:p w14:paraId="26167D15" w14:textId="68FF7E52" w:rsidR="006A2D9C" w:rsidRPr="006A2D9C" w:rsidRDefault="007C2FC0" w:rsidP="006A2D9C">
      <w:pPr>
        <w:widowControl w:val="0"/>
        <w:autoSpaceDE w:val="0"/>
        <w:autoSpaceDN w:val="0"/>
        <w:spacing w:after="0" w:line="240" w:lineRule="auto"/>
        <w:ind w:right="315"/>
        <w:jc w:val="center"/>
        <w:rPr>
          <w:rFonts w:ascii="Arial" w:eastAsia="Arial" w:hAnsi="Arial" w:cs="Arial"/>
          <w:b/>
          <w:sz w:val="28"/>
          <w:u w:val="thick"/>
          <w:lang w:val="en-US"/>
        </w:rPr>
      </w:pPr>
      <w:r w:rsidRPr="006A2D9C">
        <w:rPr>
          <w:rFonts w:ascii="Arial" w:eastAsia="Arial" w:hAnsi="Arial" w:cs="Arial"/>
          <w:b/>
          <w:noProof/>
          <w:sz w:val="28"/>
          <w:u w:val="thick"/>
          <w:lang w:eastAsia="en-GB"/>
        </w:rPr>
        <mc:AlternateContent>
          <mc:Choice Requires="wps">
            <w:drawing>
              <wp:anchor distT="0" distB="0" distL="114300" distR="114300" simplePos="0" relativeHeight="251658279" behindDoc="0" locked="0" layoutInCell="1" allowOverlap="1" wp14:anchorId="67CCE8D8" wp14:editId="453D4770">
                <wp:simplePos x="0" y="0"/>
                <wp:positionH relativeFrom="column">
                  <wp:posOffset>3081020</wp:posOffset>
                </wp:positionH>
                <wp:positionV relativeFrom="paragraph">
                  <wp:posOffset>195580</wp:posOffset>
                </wp:positionV>
                <wp:extent cx="0" cy="718185"/>
                <wp:effectExtent l="76200" t="38100" r="57150" b="62865"/>
                <wp:wrapNone/>
                <wp:docPr id="81" name="Straight Arrow Connector 81"/>
                <wp:cNvGraphicFramePr/>
                <a:graphic xmlns:a="http://schemas.openxmlformats.org/drawingml/2006/main">
                  <a:graphicData uri="http://schemas.microsoft.com/office/word/2010/wordprocessingShape">
                    <wps:wsp>
                      <wps:cNvCnPr/>
                      <wps:spPr>
                        <a:xfrm>
                          <a:off x="0" y="0"/>
                          <a:ext cx="0" cy="718185"/>
                        </a:xfrm>
                        <a:prstGeom prst="straightConnector1">
                          <a:avLst/>
                        </a:prstGeom>
                        <a:noFill/>
                        <a:ln w="9525" cap="flat" cmpd="sng" algn="ctr">
                          <a:solidFill>
                            <a:srgbClr val="4F81BD">
                              <a:shade val="95000"/>
                              <a:satMod val="105000"/>
                            </a:srgbClr>
                          </a:solidFill>
                          <a:prstDash val="solid"/>
                          <a:headEnd type="triangle"/>
                          <a:tailEnd type="triangle"/>
                        </a:ln>
                        <a:effectLst/>
                      </wps:spPr>
                      <wps:bodyPr/>
                    </wps:wsp>
                  </a:graphicData>
                </a:graphic>
              </wp:anchor>
            </w:drawing>
          </mc:Choice>
          <mc:Fallback>
            <w:pict>
              <v:shape w14:anchorId="622DBC00" id="Straight Arrow Connector 81" o:spid="_x0000_s1026" type="#_x0000_t32" style="position:absolute;margin-left:242.6pt;margin-top:15.4pt;width:0;height:56.55pt;z-index:251658279;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Jqo08gEAAOMDAAAOAAAAZHJzL2Uyb0RvYy54bWysU9uO0zAQfUfiHyy/0yQVhW7UdAUt5QXY&#10;SgsfMLWdxJJjW2PTtH/P2MmW5fKEeHHm4jmeM3Oyub8Mhp0VBu1sw6tFyZmywkltu4Z/+3p4teYs&#10;RLASjLOq4VcV+P325YvN6Gu1dL0zUiEjEBvq0Te8j9HXRRFErwYIC+eVpWTrcIBILnaFRBgJfTDF&#10;sizfFKND6dEJFQJF91OSbzN+2yoRH9o2qMhMw6m3mE/M5ymdxXYDdYfgey3mNuAfuhhAW3r0BrWH&#10;COw76j+gBi3QBdfGhXBD4dpWC5U5EJuq/I3NYw9eZS40nOBvYwr/D1Z8OR+RadnwdcWZhYF29BgR&#10;dNdH9g7RjWznrKU5OmR0heY1+lBT2c4ecfaCP2Iif2lxSF+ixS55xtfbjNUlMjEFBUXfVutqvUpw&#10;xc86jyF+VG5gyWh4mPu4NVDlEcP5U4hT4VNBetS6gzaG4lAby8aG362WK84EkKpaA5HMwRPPYDvO&#10;wHQkVxExIwZntEzVqThgd9oZZGcgybw+rKv3++lSD1JN0btVWc7SCRA/OzmFq/IpTpxmmMzvF/zU&#10;8x5CP9Xk1KTCXoH8YCWLV09LiKjBdkZNuQja/D1HTxmb+lZZ7fNo0o6mrSTr5OQ1L6tIHikpdzWr&#10;Pkn1uU/2839z+wMAAP//AwBQSwMEFAAGAAgAAAAhAIuD6BXfAAAACgEAAA8AAABkcnMvZG93bnJl&#10;di54bWxMj8FOwzAMhu9IvENkJG4sZRtolKYTGqICTUi048DRa0JbSJyqybbC02PEgR1tf/r9/dly&#10;dFbszRA6TwouJwkIQ7XXHTUKXjcPFwsQISJptJ6Mgi8TYJmfnmSYan+g0uyr2AgOoZCigjbGPpUy&#10;1K1xGCa+N8S3dz84jDwOjdQDHjjcWTlNkmvpsCP+0GJvVq2pP6udU1Cu6Wn1UdgKiyK+lN23fnu8&#10;f1bq/Gy8uwURzRj/YfjVZ3XI2Wnrd6SDsArmi6spowpmCVdg4G+xZXI+uwGZZ/K4Qv4DAAD//wMA&#10;UEsBAi0AFAAGAAgAAAAhALaDOJL+AAAA4QEAABMAAAAAAAAAAAAAAAAAAAAAAFtDb250ZW50X1R5&#10;cGVzXS54bWxQSwECLQAUAAYACAAAACEAOP0h/9YAAACUAQAACwAAAAAAAAAAAAAAAAAvAQAAX3Jl&#10;bHMvLnJlbHNQSwECLQAUAAYACAAAACEAYyaqNPIBAADjAwAADgAAAAAAAAAAAAAAAAAuAgAAZHJz&#10;L2Uyb0RvYy54bWxQSwECLQAUAAYACAAAACEAi4PoFd8AAAAKAQAADwAAAAAAAAAAAAAAAABMBAAA&#10;ZHJzL2Rvd25yZXYueG1sUEsFBgAAAAAEAAQA8wAAAFgFAAAAAA==&#10;" strokecolor="#4a7ebb">
                <v:stroke startarrow="block" endarrow="block"/>
              </v:shape>
            </w:pict>
          </mc:Fallback>
        </mc:AlternateContent>
      </w:r>
    </w:p>
    <w:p w14:paraId="47C9585C" w14:textId="2C9E0547" w:rsidR="006A2D9C" w:rsidRPr="006A2D9C" w:rsidRDefault="007C2FC0" w:rsidP="006A2D9C">
      <w:pPr>
        <w:widowControl w:val="0"/>
        <w:autoSpaceDE w:val="0"/>
        <w:autoSpaceDN w:val="0"/>
        <w:spacing w:after="0" w:line="240" w:lineRule="auto"/>
        <w:ind w:right="315"/>
        <w:jc w:val="center"/>
        <w:rPr>
          <w:rFonts w:ascii="Arial" w:eastAsia="Arial" w:hAnsi="Arial" w:cs="Arial"/>
          <w:b/>
          <w:sz w:val="28"/>
          <w:u w:val="thick"/>
          <w:lang w:val="en-US"/>
        </w:rPr>
      </w:pPr>
      <w:r w:rsidRPr="006A2D9C">
        <w:rPr>
          <w:rFonts w:ascii="Arial" w:eastAsia="Arial" w:hAnsi="Arial" w:cs="Arial"/>
          <w:b/>
          <w:noProof/>
          <w:sz w:val="28"/>
          <w:u w:val="thick"/>
          <w:lang w:eastAsia="en-GB"/>
        </w:rPr>
        <mc:AlternateContent>
          <mc:Choice Requires="wps">
            <w:drawing>
              <wp:anchor distT="0" distB="0" distL="114300" distR="114300" simplePos="0" relativeHeight="251658278" behindDoc="0" locked="0" layoutInCell="1" allowOverlap="1" wp14:anchorId="76E92EA5" wp14:editId="559007B0">
                <wp:simplePos x="0" y="0"/>
                <wp:positionH relativeFrom="column">
                  <wp:posOffset>657225</wp:posOffset>
                </wp:positionH>
                <wp:positionV relativeFrom="paragraph">
                  <wp:posOffset>39369</wp:posOffset>
                </wp:positionV>
                <wp:extent cx="2399030" cy="638175"/>
                <wp:effectExtent l="38100" t="57150" r="0" b="66675"/>
                <wp:wrapNone/>
                <wp:docPr id="79" name="Straight Arrow Connector 79"/>
                <wp:cNvGraphicFramePr/>
                <a:graphic xmlns:a="http://schemas.openxmlformats.org/drawingml/2006/main">
                  <a:graphicData uri="http://schemas.microsoft.com/office/word/2010/wordprocessingShape">
                    <wps:wsp>
                      <wps:cNvCnPr/>
                      <wps:spPr>
                        <a:xfrm flipH="1">
                          <a:off x="0" y="0"/>
                          <a:ext cx="2399030" cy="638175"/>
                        </a:xfrm>
                        <a:prstGeom prst="straightConnector1">
                          <a:avLst/>
                        </a:prstGeom>
                        <a:noFill/>
                        <a:ln w="9525" cap="flat" cmpd="sng" algn="ctr">
                          <a:solidFill>
                            <a:srgbClr val="4F81BD">
                              <a:shade val="95000"/>
                              <a:satMod val="105000"/>
                            </a:srgbClr>
                          </a:solidFill>
                          <a:prstDash val="solid"/>
                          <a:headEnd type="triangle"/>
                          <a:tailEnd type="triangle"/>
                        </a:ln>
                        <a:effectLst/>
                      </wps:spPr>
                      <wps:bodyPr/>
                    </wps:wsp>
                  </a:graphicData>
                </a:graphic>
                <wp14:sizeRelH relativeFrom="margin">
                  <wp14:pctWidth>0</wp14:pctWidth>
                </wp14:sizeRelH>
                <wp14:sizeRelV relativeFrom="margin">
                  <wp14:pctHeight>0</wp14:pctHeight>
                </wp14:sizeRelV>
              </wp:anchor>
            </w:drawing>
          </mc:Choice>
          <mc:Fallback>
            <w:pict>
              <v:shape w14:anchorId="4AA81DB6" id="Straight Arrow Connector 79" o:spid="_x0000_s1026" type="#_x0000_t32" style="position:absolute;margin-left:51.75pt;margin-top:3.1pt;width:188.9pt;height:50.25pt;flip:x;z-index:25165827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UFzeAwIAAPMDAAAOAAAAZHJzL2Uyb0RvYy54bWysU02P2yAQvVfqf0DcGztJs5tEcVZt0rSH&#10;bhtp2x8wAWwjYUADjZN/3wF7o+3HqeoFwQzzeG/msXm4dIadFQbtbMWnk5IzZYWT2jYV//7t8GbJ&#10;WYhgJRhnVcWvKvCH7etXm96v1cy1zkiFjEBsWPe+4m2Mfl0UQbSqgzBxXllK1g47iHTEppAIPaF3&#10;ppiV5V3RO5QenVAhUHQ/JPk249e1EvFrXQcVmak4cYt5xbye0lpsN7BuEHyrxUgD/oFFB9rSozeo&#10;PURgP1D/AdVpgS64Ok6E6wpX11qorIHUTMvf1Dy14FXWQs0J/tam8P9gxZfzEZmWFb9fcWahoxk9&#10;RQTdtJG9Q3Q92zlrqY8OGV2hfvU+rKlsZ484noI/YhJ/qbFjtdH+E1kht4MEskvu9vXWbXWJTFBw&#10;Nl+tyjkNRVDubr6c3i8SfDHgJDyPIX5UrmNpU/Ew8roRGt6A8+cQh8LnglRs3UEbQ3FYG8v6iq8W&#10;swU9BuSy2kCkbedJd7ANZ2Aasq+ImFkHZ7RM1ak4YHPaGWRnIAu9PSyn7/fDpRakGqKrRVmOVgoQ&#10;H50cwtPyOU6aRpis7xf8xHkPoR1qcmpwZatAfrCSxaunoUTUYBujhlwEbf6eo6eMTbxVdv/YmjSz&#10;YUppd3LymodXpBM5K7Maf0Gy7ssz7V/+1e1PAAAA//8DAFBLAwQUAAYACAAAACEAqNpzKt0AAAAJ&#10;AQAADwAAAGRycy9kb3ducmV2LnhtbEyPQU7DMBBF90jcwRokNog6bSFtQ5yqKuoBSJHYusk0sbDH&#10;Uew0gdMzXdHl1/v68ybfTs6KC/bBeFIwnyUgkCpfG2oUfB4Pz2sQIWqqtfWECn4wwLa4v8t1VvuR&#10;PvBSxkbwCIVMK2hj7DIpQ9Wi02HmOyRmZ987HTn2jax7PfK4s3KRJKl02hBfaHWH+xar73JwCuzT&#10;7zAcv0w6bt4PWO5oH1alUerxYdq9gYg4xf8yXPVZHQp2OvmB6iAs52T5ylUF6QIE85f1fAnidAXp&#10;CmSRy9sPij8AAAD//wMAUEsBAi0AFAAGAAgAAAAhALaDOJL+AAAA4QEAABMAAAAAAAAAAAAAAAAA&#10;AAAAAFtDb250ZW50X1R5cGVzXS54bWxQSwECLQAUAAYACAAAACEAOP0h/9YAAACUAQAACwAAAAAA&#10;AAAAAAAAAAAvAQAAX3JlbHMvLnJlbHNQSwECLQAUAAYACAAAACEAIlBc3gMCAADzAwAADgAAAAAA&#10;AAAAAAAAAAAuAgAAZHJzL2Uyb0RvYy54bWxQSwECLQAUAAYACAAAACEAqNpzKt0AAAAJAQAADwAA&#10;AAAAAAAAAAAAAABdBAAAZHJzL2Rvd25yZXYueG1sUEsFBgAAAAAEAAQA8wAAAGcFAAAAAA==&#10;" strokecolor="#4a7ebb">
                <v:stroke startarrow="block" endarrow="block"/>
              </v:shape>
            </w:pict>
          </mc:Fallback>
        </mc:AlternateContent>
      </w:r>
      <w:r w:rsidRPr="006A2D9C">
        <w:rPr>
          <w:rFonts w:ascii="Arial" w:eastAsia="Arial" w:hAnsi="Arial" w:cs="Arial"/>
          <w:b/>
          <w:noProof/>
          <w:sz w:val="28"/>
          <w:u w:val="thick"/>
          <w:lang w:eastAsia="en-GB"/>
        </w:rPr>
        <mc:AlternateContent>
          <mc:Choice Requires="wps">
            <w:drawing>
              <wp:anchor distT="0" distB="0" distL="114300" distR="114300" simplePos="0" relativeHeight="251658280" behindDoc="0" locked="0" layoutInCell="1" allowOverlap="1" wp14:anchorId="691AE16A" wp14:editId="7449C46E">
                <wp:simplePos x="0" y="0"/>
                <wp:positionH relativeFrom="column">
                  <wp:posOffset>3095625</wp:posOffset>
                </wp:positionH>
                <wp:positionV relativeFrom="paragraph">
                  <wp:posOffset>48895</wp:posOffset>
                </wp:positionV>
                <wp:extent cx="2295525" cy="485775"/>
                <wp:effectExtent l="19050" t="57150" r="47625" b="85725"/>
                <wp:wrapNone/>
                <wp:docPr id="83" name="Straight Arrow Connector 83"/>
                <wp:cNvGraphicFramePr/>
                <a:graphic xmlns:a="http://schemas.openxmlformats.org/drawingml/2006/main">
                  <a:graphicData uri="http://schemas.microsoft.com/office/word/2010/wordprocessingShape">
                    <wps:wsp>
                      <wps:cNvCnPr/>
                      <wps:spPr>
                        <a:xfrm>
                          <a:off x="0" y="0"/>
                          <a:ext cx="2295525" cy="485775"/>
                        </a:xfrm>
                        <a:prstGeom prst="straightConnector1">
                          <a:avLst/>
                        </a:prstGeom>
                        <a:noFill/>
                        <a:ln w="9525" cap="flat" cmpd="sng" algn="ctr">
                          <a:solidFill>
                            <a:srgbClr val="4F81BD">
                              <a:shade val="95000"/>
                              <a:satMod val="105000"/>
                            </a:srgbClr>
                          </a:solidFill>
                          <a:prstDash val="solid"/>
                          <a:headEnd type="triangle"/>
                          <a:tailEnd type="triangle"/>
                        </a:ln>
                        <a:effectLst/>
                      </wps:spPr>
                      <wps:bodyPr/>
                    </wps:wsp>
                  </a:graphicData>
                </a:graphic>
                <wp14:sizeRelH relativeFrom="margin">
                  <wp14:pctWidth>0</wp14:pctWidth>
                </wp14:sizeRelH>
                <wp14:sizeRelV relativeFrom="margin">
                  <wp14:pctHeight>0</wp14:pctHeight>
                </wp14:sizeRelV>
              </wp:anchor>
            </w:drawing>
          </mc:Choice>
          <mc:Fallback>
            <w:pict>
              <v:shape w14:anchorId="7ABED3BA" id="Straight Arrow Connector 83" o:spid="_x0000_s1026" type="#_x0000_t32" style="position:absolute;margin-left:243.75pt;margin-top:3.85pt;width:180.75pt;height:38.25pt;z-index:2516582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TIpy+QEAAOkDAAAOAAAAZHJzL2Uyb0RvYy54bWysU8uO2zAMvBfoPwi6N3bSdTcJ4izapOml&#10;jwDbfgAjybYAWRIoNU7+vpTsTbePU9GLLJLikEOONw+X3rCzwqCdrfl8VnKmrHBS27bm374eXi05&#10;CxGsBOOsqvlVBf6wffliM/i1WrjOGamQEYgN68HXvIvRr4siiE71EGbOK0vBxmEPkUxsC4kwEHpv&#10;ikVZvikGh9KjEyoE8u7HIN9m/KZRIn5pmqAiMzWn3mI+MZ+ndBbbDaxbBN9pMbUB/9BFD9pS0RvU&#10;HiKw76j/gOq1QBdcE2fC9YVrGi1U5kBs5uVvbB478CpzoeEEfxtT+H+w4vP5iEzLmi9fc2ahpx09&#10;RgTddpG9RXQD2zlraY4OGT2heQ0+rCltZ484WcEfMZG/NNinL9Filzzj623G6hKZIOdisaqqRcWZ&#10;oNjdsrq/rxJo8TPbY4gflOtZutQ8TN3c2pjnQcP5Y4hj4lNCKm3dQRtDflgby4aar8ZiQNpqDESq&#10;23tiG2zLGZiWRCsiZsTgjJYpOyUHbE87g+wMJJy7w3L+bj8+6kCq0buqynISUID4ycnRPS+f/MRp&#10;gsn8fsFPPe8hdGNODo1a7BTI91ayePW0iogabGvUGIugzd9jVMrY1LfKmp9GkzY17ibdTk5e88qK&#10;ZJGecleT9pNgn9t0f/6Hbn8AAAD//wMAUEsDBBQABgAIAAAAIQAdQhbC4AAAAAgBAAAPAAAAZHJz&#10;L2Rvd25yZXYueG1sTI/BTsMwEETvSPyDtUjcqENVSBriVKiICFQhkZQDx21skkC8jmK3DXw92xPc&#10;djSj2TfZarK9OJjRd44UXM8iEIZqpztqFLxtH68SED4gaewdGQXfxsMqPz/LMNXuSKU5VKERXEI+&#10;RQVtCEMqpa9bY9HP3GCIvQ83Wgwsx0bqEY9cbns5j6JbabEj/tDiYNatqb+qvVVQbuh5/Vn0FRZF&#10;eC27H/3+9PCi1OXFdH8HIpgp/IXhhM/okDPTzu1Je9ErWCTxDUcVxDEI9pPFkrftTsccZJ7J/wPy&#10;XwAAAP//AwBQSwECLQAUAAYACAAAACEAtoM4kv4AAADhAQAAEwAAAAAAAAAAAAAAAAAAAAAAW0Nv&#10;bnRlbnRfVHlwZXNdLnhtbFBLAQItABQABgAIAAAAIQA4/SH/1gAAAJQBAAALAAAAAAAAAAAAAAAA&#10;AC8BAABfcmVscy8ucmVsc1BLAQItABQABgAIAAAAIQApTIpy+QEAAOkDAAAOAAAAAAAAAAAAAAAA&#10;AC4CAABkcnMvZTJvRG9jLnhtbFBLAQItABQABgAIAAAAIQAdQhbC4AAAAAgBAAAPAAAAAAAAAAAA&#10;AAAAAFMEAABkcnMvZG93bnJldi54bWxQSwUGAAAAAAQABADzAAAAYAUAAAAA&#10;" strokecolor="#4a7ebb">
                <v:stroke startarrow="block" endarrow="block"/>
              </v:shape>
            </w:pict>
          </mc:Fallback>
        </mc:AlternateContent>
      </w:r>
    </w:p>
    <w:p w14:paraId="124F9113" w14:textId="715CC2DD" w:rsidR="006A2D9C" w:rsidRPr="006A2D9C" w:rsidRDefault="006A2D9C" w:rsidP="006A2D9C">
      <w:pPr>
        <w:widowControl w:val="0"/>
        <w:autoSpaceDE w:val="0"/>
        <w:autoSpaceDN w:val="0"/>
        <w:spacing w:after="0" w:line="240" w:lineRule="auto"/>
        <w:ind w:right="315"/>
        <w:jc w:val="center"/>
        <w:rPr>
          <w:rFonts w:ascii="Arial" w:eastAsia="Arial" w:hAnsi="Arial" w:cs="Arial"/>
          <w:b/>
          <w:sz w:val="28"/>
          <w:u w:val="thick"/>
          <w:lang w:val="en-US"/>
        </w:rPr>
      </w:pPr>
    </w:p>
    <w:p w14:paraId="117D3C9A" w14:textId="78CF2C05" w:rsidR="006A2D9C" w:rsidRPr="006A2D9C" w:rsidRDefault="007C2FC0" w:rsidP="006A2D9C">
      <w:pPr>
        <w:widowControl w:val="0"/>
        <w:autoSpaceDE w:val="0"/>
        <w:autoSpaceDN w:val="0"/>
        <w:spacing w:after="0" w:line="240" w:lineRule="auto"/>
        <w:ind w:right="315"/>
        <w:jc w:val="center"/>
        <w:rPr>
          <w:rFonts w:ascii="Arial" w:eastAsia="Arial" w:hAnsi="Arial" w:cs="Arial"/>
          <w:b/>
          <w:sz w:val="28"/>
          <w:u w:val="thick"/>
          <w:lang w:val="en-US"/>
        </w:rPr>
      </w:pPr>
      <w:r w:rsidRPr="006A2D9C">
        <w:rPr>
          <w:rFonts w:ascii="Arial" w:eastAsia="Arial" w:hAnsi="Arial" w:cs="Arial"/>
          <w:bCs/>
          <w:noProof/>
          <w:sz w:val="28"/>
          <w:u w:val="thick"/>
          <w:lang w:eastAsia="en-GB"/>
        </w:rPr>
        <mc:AlternateContent>
          <mc:Choice Requires="wps">
            <w:drawing>
              <wp:anchor distT="0" distB="0" distL="114300" distR="114300" simplePos="0" relativeHeight="251658271" behindDoc="0" locked="0" layoutInCell="1" allowOverlap="1" wp14:anchorId="128CAB04" wp14:editId="4EDFC4E9">
                <wp:simplePos x="0" y="0"/>
                <wp:positionH relativeFrom="column">
                  <wp:posOffset>4467225</wp:posOffset>
                </wp:positionH>
                <wp:positionV relativeFrom="paragraph">
                  <wp:posOffset>163830</wp:posOffset>
                </wp:positionV>
                <wp:extent cx="1876425" cy="685800"/>
                <wp:effectExtent l="0" t="0" r="28575" b="19050"/>
                <wp:wrapNone/>
                <wp:docPr id="54" name="Rectangle 54"/>
                <wp:cNvGraphicFramePr/>
                <a:graphic xmlns:a="http://schemas.openxmlformats.org/drawingml/2006/main">
                  <a:graphicData uri="http://schemas.microsoft.com/office/word/2010/wordprocessingShape">
                    <wps:wsp>
                      <wps:cNvSpPr/>
                      <wps:spPr>
                        <a:xfrm>
                          <a:off x="0" y="0"/>
                          <a:ext cx="1876425" cy="685800"/>
                        </a:xfrm>
                        <a:prstGeom prst="rect">
                          <a:avLst/>
                        </a:prstGeom>
                        <a:solidFill>
                          <a:srgbClr val="4F81BD"/>
                        </a:solidFill>
                        <a:ln w="25400" cap="flat" cmpd="sng" algn="ctr">
                          <a:solidFill>
                            <a:srgbClr val="4F81BD">
                              <a:shade val="50000"/>
                            </a:srgbClr>
                          </a:solidFill>
                          <a:prstDash val="solid"/>
                        </a:ln>
                        <a:effectLst/>
                      </wps:spPr>
                      <wps:txbx>
                        <w:txbxContent>
                          <w:p w14:paraId="59F6F7F7"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SBUHB Support Services/Estates H&amp;S Groups</w:t>
                            </w:r>
                          </w:p>
                          <w:p w14:paraId="729398DE" w14:textId="77777777" w:rsidR="00C9372D" w:rsidRPr="00BF3A78" w:rsidRDefault="00C9372D" w:rsidP="006A2D9C">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28CAB04" id="Rectangle 54" o:spid="_x0000_s1042" style="position:absolute;left:0;text-align:left;margin-left:351.75pt;margin-top:12.9pt;width:147.75pt;height:54pt;z-index:25165827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S5QlewIAABAFAAAOAAAAZHJzL2Uyb0RvYy54bWysVEtv2zAMvg/YfxB0Xx0HTpoFdYqsQYYB&#10;RRusHXpmZMk2oNckJXb360fJTt+nYTk4pPj4xI+kLi57JcmRO98aXdL8bEIJ18xUra5L+ut++2VB&#10;iQ+gK5BG85I+ck8vV58/XXR2yaemMbLijmAS7ZedLWkTgl1mmWcNV+DPjOUajcI4BQFVV2eVgw6z&#10;K5lNJ5N51hlXWWcY9x5PN4ORrlJ+ITgLt0J4HogsKd4tpK9L3338ZqsLWNYObNOy8RrwD7dQ0GoE&#10;fUq1gQDk4Np3qVTLnPFGhDNmVGaEaBlPNWA1+eRNNXcNWJ5qQXK8faLJ/7+07Oa4c6StSjorKNGg&#10;sEc/kTXQteQEz5Cgzvol+t3ZnRs1j2KsthdOxX+sg/SJ1McnUnkfCMPDfHE+L6YzShja5ovZYpJY&#10;z56jrfPhOzeKRKGkDuETl3C89gER0fXkEsG8kW21baVMiqv3V9KRI2CDi+0i/7aJV8aQV25Sk66k&#10;01mB4IQBDpqQEFBUFkv3uqYEZI0TzIJL2K+i/QcgCbyBig/Qswn+TsiD+/tbxCo24JshJEGMIVLH&#10;fDwN7Fh0ZH3gOUqh3/epTfk8hsSjvakesXfODEPtLdu2CHANPuzA4RRjqbiZ4RY/Qhqs34wSJY1x&#10;fz46j/44XGilpMOtQG5+H8BxSuQPjWP3NS+KuEZJKWbnU1TcS8v+pUUf1JXBvuT4BliWxOgf5EkU&#10;zqgHXOB1REUTaIbYQxdG5SoM24pPAOPrdXLD1bEQrvWdZTF5pC5Se98/gLPjFAWcvxtz2iBYvhmm&#10;wTdGarM+BCPaNGnPvGL3ooJrl/o4PhFxr1/qyev5IVv9BQAA//8DAFBLAwQUAAYACAAAACEA56Bn&#10;XeAAAAAKAQAADwAAAGRycy9kb3ducmV2LnhtbEyPwU7DMBBE70j8g7VI3KjdRKV1iFMhRMUBoYrS&#10;CzcnduOo8TqK3Tb8PcuJHlf7NPOmXE++Z2c7xi6ggvlMALPYBNNhq2D/tXlYAYtJo9F9QKvgx0ZY&#10;V7c3pS5MuOCnPe9SyygEY6EVuJSGgvPYOOt1nIXBIv0OYfQ60Tm23Iz6QuG+55kQj9zrDqnB6cG+&#10;ONscdyev4Pj9uv3Yyn228eatFl1aSje+K3V/Nz0/AUt2Sv8w/OmTOlTkVIcTmsh6BUuRLwhVkC1o&#10;AgFSShpXE5nnK+BVya8nVL8AAAD//wMAUEsBAi0AFAAGAAgAAAAhALaDOJL+AAAA4QEAABMAAAAA&#10;AAAAAAAAAAAAAAAAAFtDb250ZW50X1R5cGVzXS54bWxQSwECLQAUAAYACAAAACEAOP0h/9YAAACU&#10;AQAACwAAAAAAAAAAAAAAAAAvAQAAX3JlbHMvLnJlbHNQSwECLQAUAAYACAAAACEAh0uUJXsCAAAQ&#10;BQAADgAAAAAAAAAAAAAAAAAuAgAAZHJzL2Uyb0RvYy54bWxQSwECLQAUAAYACAAAACEA56BnXeAA&#10;AAAKAQAADwAAAAAAAAAAAAAAAADVBAAAZHJzL2Rvd25yZXYueG1sUEsFBgAAAAAEAAQA8wAAAOIF&#10;AAAAAA==&#10;" fillcolor="#4f81bd" strokecolor="#385d8a" strokeweight="2pt">
                <v:textbox>
                  <w:txbxContent>
                    <w:p w14:paraId="59F6F7F7"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SBUHB Support Services/Estates H&amp;S Groups</w:t>
                      </w:r>
                    </w:p>
                    <w:p w14:paraId="729398DE" w14:textId="77777777" w:rsidR="00C9372D" w:rsidRPr="00BF3A78" w:rsidRDefault="00C9372D" w:rsidP="006A2D9C">
                      <w:pPr>
                        <w:jc w:val="center"/>
                      </w:pPr>
                    </w:p>
                  </w:txbxContent>
                </v:textbox>
              </v:rect>
            </w:pict>
          </mc:Fallback>
        </mc:AlternateContent>
      </w:r>
    </w:p>
    <w:p w14:paraId="0C8AAA5A" w14:textId="59E0EE2C" w:rsidR="006A2D9C" w:rsidRPr="006A2D9C" w:rsidRDefault="007C2FC0" w:rsidP="006A2D9C">
      <w:pPr>
        <w:widowControl w:val="0"/>
        <w:autoSpaceDE w:val="0"/>
        <w:autoSpaceDN w:val="0"/>
        <w:spacing w:after="0" w:line="240" w:lineRule="auto"/>
        <w:ind w:right="315"/>
        <w:jc w:val="center"/>
        <w:rPr>
          <w:rFonts w:ascii="Arial" w:eastAsia="Arial" w:hAnsi="Arial" w:cs="Arial"/>
          <w:b/>
          <w:sz w:val="28"/>
          <w:u w:val="thick"/>
          <w:lang w:val="en-US"/>
        </w:rPr>
      </w:pPr>
      <w:r w:rsidRPr="006A2D9C">
        <w:rPr>
          <w:rFonts w:ascii="Arial" w:eastAsia="Arial" w:hAnsi="Arial" w:cs="Arial"/>
          <w:bCs/>
          <w:noProof/>
          <w:sz w:val="28"/>
          <w:u w:val="thick"/>
          <w:lang w:eastAsia="en-GB"/>
        </w:rPr>
        <mc:AlternateContent>
          <mc:Choice Requires="wps">
            <w:drawing>
              <wp:anchor distT="0" distB="0" distL="114300" distR="114300" simplePos="0" relativeHeight="251658269" behindDoc="0" locked="0" layoutInCell="1" allowOverlap="1" wp14:anchorId="6A75160D" wp14:editId="0983E21C">
                <wp:simplePos x="0" y="0"/>
                <wp:positionH relativeFrom="column">
                  <wp:posOffset>-209550</wp:posOffset>
                </wp:positionH>
                <wp:positionV relativeFrom="paragraph">
                  <wp:posOffset>96520</wp:posOffset>
                </wp:positionV>
                <wp:extent cx="1876425" cy="495300"/>
                <wp:effectExtent l="0" t="0" r="28575" b="19050"/>
                <wp:wrapNone/>
                <wp:docPr id="44" name="Rectangle 44"/>
                <wp:cNvGraphicFramePr/>
                <a:graphic xmlns:a="http://schemas.openxmlformats.org/drawingml/2006/main">
                  <a:graphicData uri="http://schemas.microsoft.com/office/word/2010/wordprocessingShape">
                    <wps:wsp>
                      <wps:cNvSpPr/>
                      <wps:spPr>
                        <a:xfrm>
                          <a:off x="0" y="0"/>
                          <a:ext cx="1876425" cy="495300"/>
                        </a:xfrm>
                        <a:prstGeom prst="rect">
                          <a:avLst/>
                        </a:prstGeom>
                        <a:solidFill>
                          <a:srgbClr val="4F81BD"/>
                        </a:solidFill>
                        <a:ln w="25400" cap="flat" cmpd="sng" algn="ctr">
                          <a:solidFill>
                            <a:srgbClr val="4F81BD">
                              <a:shade val="50000"/>
                            </a:srgbClr>
                          </a:solidFill>
                          <a:prstDash val="solid"/>
                        </a:ln>
                        <a:effectLst/>
                      </wps:spPr>
                      <wps:txbx>
                        <w:txbxContent>
                          <w:p w14:paraId="07CE4702"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SBUHB Health, Safety Fire Safety Group</w:t>
                            </w:r>
                          </w:p>
                          <w:p w14:paraId="0F86CD27" w14:textId="77777777" w:rsidR="00C9372D" w:rsidRPr="00BF3A78" w:rsidRDefault="00C9372D" w:rsidP="006A2D9C">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A75160D" id="Rectangle 44" o:spid="_x0000_s1043" style="position:absolute;left:0;text-align:left;margin-left:-16.5pt;margin-top:7.6pt;width:147.75pt;height:39pt;z-index:25165826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tfr8fAIAABAFAAAOAAAAZHJzL2Uyb0RvYy54bWysVEtv2zAMvg/YfxB0Xx1nTh9BnCJrkGFA&#10;0RZrh54ZWbIN6DVJid39+lGy06aP07AcHFJ8fOJHUovLXkmy5863Rpc0P5lQwjUzVavrkv562Hw5&#10;p8QH0BVIo3lJn7inl8vPnxadnfOpaYysuCOYRPt5Z0vahGDnWeZZwxX4E2O5RqMwTkFA1dVZ5aDD&#10;7Epm08nkNOuMq6wzjHuPp+vBSJcpvxCchVshPA9ElhTvFtLXpe82frPlAua1A9u0bLwG/MMtFLQa&#10;QZ9TrSEA2bn2XSrVMme8EeGEGZUZIVrGUw1YTT55U819A5anWpAcb59p8v8vLbvZ3znSViUtCko0&#10;KOzRT2QNdC05wTMkqLN+jn739s6NmkcxVtsLp+I/1kH6ROrTM6m8D4ThYX5+dlpMZ5QwtBUXs6+T&#10;xHr2Em2dD9+5USQKJXUIn7iE/bUPiIiuB5cI5o1sq00rZVJcvb2SjuwBG1xszvNv63hlDHnlJjXp&#10;SjqdFQhOGOCgCQkBRWWxdK9rSkDWOMEsuIT9Ktp/AJLAG6j4AD2b4O+APLi/v0WsYg2+GUISxBgi&#10;dczH08CORUfWB56jFPptn9qUn8WQeLQ11RP2zplhqL1lmxYBrsGHO3A4xVgqbma4xY+QBus3o0RJ&#10;Y9yfj86jPw4XWinpcCuQm987cJwS+UPj2F3kRRHXKCnF7GyKiju2bI8teqeuDPYlxzfAsiRG/yAP&#10;onBGPeICryIqmkAzxB66MCpXYdhWfAIYX62SG66OhXCt7y2LySN1kdqH/hGcHaco4PzdmMMGwfzN&#10;MA2+MVKb1S4Y0aZJe+EVuxcVXLvUx/GJiHt9rCevl4ds+RcAAP//AwBQSwMEFAAGAAgAAAAhAMrc&#10;aeLfAAAACQEAAA8AAABkcnMvZG93bnJldi54bWxMjzFPwzAUhHck/oP1kNhaB0ctJI1TIUTFgFBF&#10;6dLNiU0cNX6ObLcN/57HRMfTne6+q9aTG9jZhNh7lPAwz4AZbL3usZOw/9rMnoDFpFCrwaOR8GMi&#10;rOvbm0qV2l/w05x3qWNUgrFUEmxKY8l5bK1xKs79aJC8bx+cSiRDx3VQFyp3AxdZtuRO9UgLVo3m&#10;xZr2uDs5CcfD6/ZjW+zFxum3JuvTY2HDu5T3d9PzClgyU/oPwx8+oUNNTI0/oY5skDDLc/qSyFgI&#10;YBQQS7EA1kgocgG8rvj1g/oXAAD//wMAUEsBAi0AFAAGAAgAAAAhALaDOJL+AAAA4QEAABMAAAAA&#10;AAAAAAAAAAAAAAAAAFtDb250ZW50X1R5cGVzXS54bWxQSwECLQAUAAYACAAAACEAOP0h/9YAAACU&#10;AQAACwAAAAAAAAAAAAAAAAAvAQAAX3JlbHMvLnJlbHNQSwECLQAUAAYACAAAACEA1LX6/HwCAAAQ&#10;BQAADgAAAAAAAAAAAAAAAAAuAgAAZHJzL2Uyb0RvYy54bWxQSwECLQAUAAYACAAAACEAytxp4t8A&#10;AAAJAQAADwAAAAAAAAAAAAAAAADWBAAAZHJzL2Rvd25yZXYueG1sUEsFBgAAAAAEAAQA8wAAAOIF&#10;AAAAAA==&#10;" fillcolor="#4f81bd" strokecolor="#385d8a" strokeweight="2pt">
                <v:textbox>
                  <w:txbxContent>
                    <w:p w14:paraId="07CE4702"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SBUHB Health, Safety Fire Safety Group</w:t>
                      </w:r>
                    </w:p>
                    <w:p w14:paraId="0F86CD27" w14:textId="77777777" w:rsidR="00C9372D" w:rsidRPr="00BF3A78" w:rsidRDefault="00C9372D" w:rsidP="006A2D9C">
                      <w:pPr>
                        <w:jc w:val="center"/>
                      </w:pPr>
                    </w:p>
                  </w:txbxContent>
                </v:textbox>
              </v:rect>
            </w:pict>
          </mc:Fallback>
        </mc:AlternateContent>
      </w:r>
      <w:r w:rsidRPr="006A2D9C">
        <w:rPr>
          <w:rFonts w:ascii="Arial" w:eastAsia="Arial" w:hAnsi="Arial" w:cs="Arial"/>
          <w:bCs/>
          <w:noProof/>
          <w:sz w:val="28"/>
          <w:u w:val="thick"/>
          <w:lang w:eastAsia="en-GB"/>
        </w:rPr>
        <mc:AlternateContent>
          <mc:Choice Requires="wps">
            <w:drawing>
              <wp:anchor distT="0" distB="0" distL="114300" distR="114300" simplePos="0" relativeHeight="251658272" behindDoc="0" locked="0" layoutInCell="1" allowOverlap="1" wp14:anchorId="6B76932B" wp14:editId="47F7446C">
                <wp:simplePos x="0" y="0"/>
                <wp:positionH relativeFrom="column">
                  <wp:posOffset>2162175</wp:posOffset>
                </wp:positionH>
                <wp:positionV relativeFrom="paragraph">
                  <wp:posOffset>83185</wp:posOffset>
                </wp:positionV>
                <wp:extent cx="1876425" cy="495300"/>
                <wp:effectExtent l="0" t="0" r="28575" b="19050"/>
                <wp:wrapNone/>
                <wp:docPr id="56" name="Rectangle 56"/>
                <wp:cNvGraphicFramePr/>
                <a:graphic xmlns:a="http://schemas.openxmlformats.org/drawingml/2006/main">
                  <a:graphicData uri="http://schemas.microsoft.com/office/word/2010/wordprocessingShape">
                    <wps:wsp>
                      <wps:cNvSpPr/>
                      <wps:spPr>
                        <a:xfrm>
                          <a:off x="0" y="0"/>
                          <a:ext cx="1876425" cy="495300"/>
                        </a:xfrm>
                        <a:prstGeom prst="rect">
                          <a:avLst/>
                        </a:prstGeom>
                        <a:solidFill>
                          <a:srgbClr val="4F81BD"/>
                        </a:solidFill>
                        <a:ln w="25400" cap="flat" cmpd="sng" algn="ctr">
                          <a:solidFill>
                            <a:srgbClr val="4F81BD">
                              <a:shade val="50000"/>
                            </a:srgbClr>
                          </a:solidFill>
                          <a:prstDash val="solid"/>
                        </a:ln>
                        <a:effectLst/>
                      </wps:spPr>
                      <wps:txbx>
                        <w:txbxContent>
                          <w:p w14:paraId="235C6A32"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SBUHB Service Group H&amp;S Groups</w:t>
                            </w:r>
                          </w:p>
                          <w:p w14:paraId="2B62C939" w14:textId="77777777" w:rsidR="00C9372D" w:rsidRPr="00BF3A78" w:rsidRDefault="00C9372D" w:rsidP="006A2D9C">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B76932B" id="Rectangle 56" o:spid="_x0000_s1044" style="position:absolute;left:0;text-align:left;margin-left:170.25pt;margin-top:6.55pt;width:147.75pt;height:39pt;z-index:2516582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ilOifAIAABAFAAAOAAAAZHJzL2Uyb0RvYy54bWysVEtv2zAMvg/YfxB0Xx1nTpsGdYqsQYYB&#10;RRusHXpmZMk2oNckJXb360fJTt+nYTk4pPj4xI+kLi57JcmBO98aXdL8ZEIJ18xUra5L+ut+82VO&#10;iQ+gK5BG85I+ck8vl58/XXR2waemMbLijmAS7RedLWkTgl1kmWcNV+BPjOUajcI4BQFVV2eVgw6z&#10;K5lNJ5PTrDOuss4w7j2ergcjXab8QnAWboXwPBBZUrxbSF+Xvrv4zZYXsKgd2KZl4zXgH26hoNUI&#10;+pRqDQHI3rXvUqmWOeONCCfMqMwI0TKeasBq8smbau4asDzVguR4+0ST/39p2c1h60hblXR2SokG&#10;hT36iayBriUneIYEddYv0O/Obt2oeRRjtb1wKv5jHaRPpD4+kcr7QBge5vOz02I6o4ShrTiffZ0k&#10;1rPnaOt8+M6NIlEoqUP4xCUcrn1ARHQ9ukQwb2RbbVopk+Lq3ZV05ADY4GIzz7+t45Ux5JWb1KQr&#10;6XRWIDhhgIMmJAQUlcXSva4pAVnjBLPgEvaraP8BSAJvoOID9GyCvyPy4P7+FrGKNfhmCEkQY4jU&#10;MR9PAzsWHVkfeI5S6Hd9alM+jyHxaGeqR+ydM8NQe8s2LQJcgw9bcDjFWCpuZrjFj5AG6zejRElj&#10;3J+PzqM/DhdaKelwK5Cb33twnBL5Q+PYnedFEdcoKcXsbIqKe2nZvbTovboy2Jcc3wDLkhj9gzyK&#10;whn1gAu8iqhoAs0Qe+jCqFyFYVvxCWB8tUpuuDoWwrW+sywmj9RFau/7B3B2nKKA83djjhsEizfD&#10;NPjGSG1W+2BEmybtmVfsXlRw7VIfxyci7vVLPXk9P2TLvwAAAP//AwBQSwMEFAAGAAgAAAAhABM6&#10;Bf7fAAAACQEAAA8AAABkcnMvZG93bnJldi54bWxMj8FOwzAQRO9I/IO1SNyonQYCCXEqhKg4oKqi&#10;9MLNiU0cNV5HttuGv2c5wXE1T7Nv6tXsRnYyIQ4eJWQLAcxg5/WAvYT9x/rmAVhMCrUaPRoJ3ybC&#10;qrm8qFWl/RnfzWmXekYlGCslwaY0VZzHzhqn4sJPBin78sGpRGfouQ7qTOVu5EshCu7UgPTBqsk8&#10;W9Mddkcn4fD5st1sy/1y7fRrK4Z0X9rwJuX11fz0CCyZOf3B8KtP6tCQU+uPqCMbJeS34o5QCvIM&#10;GAFFXtC4VkKZZcCbmv9f0PwAAAD//wMAUEsBAi0AFAAGAAgAAAAhALaDOJL+AAAA4QEAABMAAAAA&#10;AAAAAAAAAAAAAAAAAFtDb250ZW50X1R5cGVzXS54bWxQSwECLQAUAAYACAAAACEAOP0h/9YAAACU&#10;AQAACwAAAAAAAAAAAAAAAAAvAQAAX3JlbHMvLnJlbHNQSwECLQAUAAYACAAAACEAuopTonwCAAAQ&#10;BQAADgAAAAAAAAAAAAAAAAAuAgAAZHJzL2Uyb0RvYy54bWxQSwECLQAUAAYACAAAACEAEzoF/t8A&#10;AAAJAQAADwAAAAAAAAAAAAAAAADWBAAAZHJzL2Rvd25yZXYueG1sUEsFBgAAAAAEAAQA8wAAAOIF&#10;AAAAAA==&#10;" fillcolor="#4f81bd" strokecolor="#385d8a" strokeweight="2pt">
                <v:textbox>
                  <w:txbxContent>
                    <w:p w14:paraId="235C6A32"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SBUHB Service Group H&amp;S Groups</w:t>
                      </w:r>
                    </w:p>
                    <w:p w14:paraId="2B62C939" w14:textId="77777777" w:rsidR="00C9372D" w:rsidRPr="00BF3A78" w:rsidRDefault="00C9372D" w:rsidP="006A2D9C">
                      <w:pPr>
                        <w:jc w:val="center"/>
                      </w:pPr>
                    </w:p>
                  </w:txbxContent>
                </v:textbox>
              </v:rect>
            </w:pict>
          </mc:Fallback>
        </mc:AlternateContent>
      </w:r>
    </w:p>
    <w:p w14:paraId="3EB60055" w14:textId="2C6D6766" w:rsidR="006A2D9C" w:rsidRPr="006A2D9C" w:rsidRDefault="007C2FC0" w:rsidP="006A2D9C">
      <w:pPr>
        <w:widowControl w:val="0"/>
        <w:autoSpaceDE w:val="0"/>
        <w:autoSpaceDN w:val="0"/>
        <w:spacing w:after="0" w:line="240" w:lineRule="auto"/>
        <w:ind w:right="315"/>
        <w:jc w:val="center"/>
        <w:rPr>
          <w:rFonts w:ascii="Arial" w:eastAsia="Arial" w:hAnsi="Arial" w:cs="Arial"/>
          <w:b/>
          <w:sz w:val="28"/>
          <w:u w:val="thick"/>
          <w:lang w:val="en-US"/>
        </w:rPr>
      </w:pPr>
      <w:r w:rsidRPr="006A2D9C">
        <w:rPr>
          <w:rFonts w:ascii="Arial" w:eastAsia="Arial" w:hAnsi="Arial" w:cs="Arial"/>
          <w:b/>
          <w:noProof/>
          <w:sz w:val="28"/>
          <w:u w:val="thick"/>
          <w:lang w:eastAsia="en-GB"/>
        </w:rPr>
        <mc:AlternateContent>
          <mc:Choice Requires="wps">
            <w:drawing>
              <wp:anchor distT="0" distB="0" distL="114300" distR="114300" simplePos="0" relativeHeight="251658277" behindDoc="0" locked="0" layoutInCell="1" allowOverlap="1" wp14:anchorId="36B1E1E8" wp14:editId="1FC94E5C">
                <wp:simplePos x="0" y="0"/>
                <wp:positionH relativeFrom="column">
                  <wp:posOffset>4058285</wp:posOffset>
                </wp:positionH>
                <wp:positionV relativeFrom="paragraph">
                  <wp:posOffset>86360</wp:posOffset>
                </wp:positionV>
                <wp:extent cx="385740" cy="0"/>
                <wp:effectExtent l="38100" t="76200" r="14605" b="95250"/>
                <wp:wrapNone/>
                <wp:docPr id="77" name="Straight Arrow Connector 77"/>
                <wp:cNvGraphicFramePr/>
                <a:graphic xmlns:a="http://schemas.openxmlformats.org/drawingml/2006/main">
                  <a:graphicData uri="http://schemas.microsoft.com/office/word/2010/wordprocessingShape">
                    <wps:wsp>
                      <wps:cNvCnPr/>
                      <wps:spPr>
                        <a:xfrm>
                          <a:off x="0" y="0"/>
                          <a:ext cx="385740" cy="0"/>
                        </a:xfrm>
                        <a:prstGeom prst="straightConnector1">
                          <a:avLst/>
                        </a:prstGeom>
                        <a:noFill/>
                        <a:ln w="9525" cap="flat" cmpd="sng" algn="ctr">
                          <a:solidFill>
                            <a:srgbClr val="4F81BD">
                              <a:shade val="95000"/>
                              <a:satMod val="105000"/>
                            </a:srgbClr>
                          </a:solidFill>
                          <a:prstDash val="solid"/>
                          <a:headEnd type="triangle"/>
                          <a:tailEnd type="triangle"/>
                        </a:ln>
                        <a:effectLst/>
                      </wps:spPr>
                      <wps:bodyPr/>
                    </wps:wsp>
                  </a:graphicData>
                </a:graphic>
              </wp:anchor>
            </w:drawing>
          </mc:Choice>
          <mc:Fallback>
            <w:pict>
              <v:shape w14:anchorId="33614EF3" id="Straight Arrow Connector 77" o:spid="_x0000_s1026" type="#_x0000_t32" style="position:absolute;margin-left:319.55pt;margin-top:6.8pt;width:30.35pt;height:0;z-index:251658277;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u/RO9QEAAOMDAAAOAAAAZHJzL2Uyb0RvYy54bWysU02P0zAQvSPxHyzfadKypd2q6QpayoWP&#10;Srv8gKntJJYc2xqbpv33jJ20LAsnxMXxzHjevJl5WT+cO8NOCoN2tuLTScmZssJJbZuKf3/av1ly&#10;FiJYCcZZVfGLCvxh8/rVuvcrNXOtM1IhIxAbVr2veBujXxVFEK3qIEycV5aCtcMOIpnYFBKhJ/TO&#10;FLOyfFf0DqVHJ1QI5N0NQb7J+HWtRPxW10FFZipO3GI+MZ/HdBabNawaBN9qMdKAf2DRgbZU9Aa1&#10;gwjsB+o/oDot0AVXx4lwXeHqWguVe6BupuWLbh5b8Cr3QsMJ/jam8P9gxdfTAZmWFV8sOLPQ0Y4e&#10;I4Ju2sjeI7qebZ21NEeHjJ7QvHofVpS2tQccreAPmJo/19ilL7XFznnGl9uM1TkyQc63y/nijjYh&#10;rqHiV57HED8p17F0qXgYedwITPOI4fQ5RKpMideEVNS6vTYm79NY1lf8fj6bUx0gVdUGIl07T30G&#10;23AGpiG5iogZMTijZcpOOAGb49YgOwFJ5m6/nH7YDY9akGrw3s/LcpROgPjFycE9La9+ojbCZJq/&#10;4SfOOwjtkJNDgwpbBfKjlSxePC0hogbbGDXEImjz9xiVMjbxVlnt42jSjoatpNvRyUteVpEsUlJm&#10;Nao+SfW5Tffn/+bmJwAAAP//AwBQSwMEFAAGAAgAAAAhAE67wEreAAAACQEAAA8AAABkcnMvZG93&#10;bnJldi54bWxMj0FLxDAQhe+C/yGM4M1N14Via9NFViyKCNvqweNsE9tqMilNdrf66x3xoMd57+PN&#10;e8V6dlYczBQGTwqWiwSEodbrgToFL893F1cgQkTSaD0ZBZ8mwLo8PSkw1/5ItTk0sRMcQiFHBX2M&#10;Yy5laHvjMCz8aIi9Nz85jHxOndQTHjncWXmZJKl0OBB/6HE0m960H83eKagf6WHzXtkGqypu6+FL&#10;v97fPil1fjbfXIOIZo5/MPzU5+pQcqed35MOwipIV9mSUTZWKQgG0izjLbtfQZaF/L+g/AYAAP//&#10;AwBQSwECLQAUAAYACAAAACEAtoM4kv4AAADhAQAAEwAAAAAAAAAAAAAAAAAAAAAAW0NvbnRlbnRf&#10;VHlwZXNdLnhtbFBLAQItABQABgAIAAAAIQA4/SH/1gAAAJQBAAALAAAAAAAAAAAAAAAAAC8BAABf&#10;cmVscy8ucmVsc1BLAQItABQABgAIAAAAIQCku/RO9QEAAOMDAAAOAAAAAAAAAAAAAAAAAC4CAABk&#10;cnMvZTJvRG9jLnhtbFBLAQItABQABgAIAAAAIQBOu8BK3gAAAAkBAAAPAAAAAAAAAAAAAAAAAE8E&#10;AABkcnMvZG93bnJldi54bWxQSwUGAAAAAAQABADzAAAAWgUAAAAA&#10;" strokecolor="#4a7ebb">
                <v:stroke startarrow="block" endarrow="block"/>
              </v:shape>
            </w:pict>
          </mc:Fallback>
        </mc:AlternateContent>
      </w:r>
      <w:r w:rsidRPr="006A2D9C">
        <w:rPr>
          <w:rFonts w:ascii="Arial" w:eastAsia="Arial" w:hAnsi="Arial" w:cs="Arial"/>
          <w:b/>
          <w:noProof/>
          <w:sz w:val="28"/>
          <w:u w:val="thick"/>
          <w:lang w:eastAsia="en-GB"/>
        </w:rPr>
        <mc:AlternateContent>
          <mc:Choice Requires="wps">
            <w:drawing>
              <wp:anchor distT="0" distB="0" distL="114300" distR="114300" simplePos="0" relativeHeight="251658276" behindDoc="0" locked="0" layoutInCell="1" allowOverlap="1" wp14:anchorId="16973E37" wp14:editId="17544D66">
                <wp:simplePos x="0" y="0"/>
                <wp:positionH relativeFrom="column">
                  <wp:posOffset>1668780</wp:posOffset>
                </wp:positionH>
                <wp:positionV relativeFrom="paragraph">
                  <wp:posOffset>83820</wp:posOffset>
                </wp:positionV>
                <wp:extent cx="494081" cy="0"/>
                <wp:effectExtent l="38100" t="76200" r="20320" b="95250"/>
                <wp:wrapNone/>
                <wp:docPr id="75" name="Straight Arrow Connector 75"/>
                <wp:cNvGraphicFramePr/>
                <a:graphic xmlns:a="http://schemas.openxmlformats.org/drawingml/2006/main">
                  <a:graphicData uri="http://schemas.microsoft.com/office/word/2010/wordprocessingShape">
                    <wps:wsp>
                      <wps:cNvCnPr/>
                      <wps:spPr>
                        <a:xfrm flipH="1">
                          <a:off x="0" y="0"/>
                          <a:ext cx="494081" cy="0"/>
                        </a:xfrm>
                        <a:prstGeom prst="straightConnector1">
                          <a:avLst/>
                        </a:prstGeom>
                        <a:noFill/>
                        <a:ln w="9525" cap="flat" cmpd="sng" algn="ctr">
                          <a:solidFill>
                            <a:srgbClr val="4F81BD">
                              <a:shade val="95000"/>
                              <a:satMod val="105000"/>
                            </a:srgbClr>
                          </a:solidFill>
                          <a:prstDash val="solid"/>
                          <a:headEnd type="triangle"/>
                          <a:tailEnd type="triangle"/>
                        </a:ln>
                        <a:effectLst/>
                      </wps:spPr>
                      <wps:bodyPr/>
                    </wps:wsp>
                  </a:graphicData>
                </a:graphic>
              </wp:anchor>
            </w:drawing>
          </mc:Choice>
          <mc:Fallback>
            <w:pict>
              <v:shape w14:anchorId="00DA9DE8" id="Straight Arrow Connector 75" o:spid="_x0000_s1026" type="#_x0000_t32" style="position:absolute;margin-left:131.4pt;margin-top:6.6pt;width:38.9pt;height:0;flip:x;z-index:251658276;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eCQH+gEAAO0DAAAOAAAAZHJzL2Uyb0RvYy54bWysU02P2jAQvVfqf7B8LwkIWkCEVQulPfQD&#10;adsfMNhOYsmxrbFL4N937AS07fa06sUaz2Se37x52TxcOsPOCoN2tuLTScmZssJJbZuK//xxeLPk&#10;LESwEoyzquJXFfjD9vWrTe/XauZaZ6RCRiA2rHtf8TZGvy6KIFrVQZg4rywVa4cdRLpiU0iEntA7&#10;U8zK8m3RO5QenVAhUHY/FPk249e1EvF7XQcVmak4cYv5xHye0llsN7BuEHyrxUgDXsCiA23p0TvU&#10;HiKwX6ifQXVaoAuujhPhusLVtRYqz0DTTMu/pnlswas8C4kT/F2m8P9gxbfzEZmWFX+34MxCRzt6&#10;jAi6aSN7j+h6tnPWko4OGX1CevU+rKltZ4843oI/Yhr+UmPHaqP9Z7JCloMGZJes9vWutrpEJig5&#10;X83L5ZQzcSsVA0JC8hjiJ+U6loKKh5HRncqADucvIRIHarw1pGbrDtqYvFljWV/x1WJGwwkgf9UG&#10;IoWdp4mDbTgD05BxRcTMNzijZepOOAGb084gOwOZZ35YTj/sh49akGrIrhZlOZooQPzq5JCelrc8&#10;URthMs0/8BPnPYR26MmlwY+tAvnRShavntYRUYNtjBpqEbT5d42eMjbxVtn3ozRpW8N+UnRy8prX&#10;VqQbeSqzGv2fTPv0TvHTv3T7GwAA//8DAFBLAwQUAAYACAAAACEAHU0NB9sAAAAJAQAADwAAAGRy&#10;cy9kb3ducmV2LnhtbEyPwU7DMBBE70j8g7VIXBB1SFGAEKeqivoBpEhc3XhJLOx1FDtN4OtZxIEe&#10;Z2c087baLN6JE47RBlJwt8pAILXBWOoUvB32t48gYtJktAuECr4wwqa+vKh0acJMr3hqUie4hGKp&#10;FfQpDaWUse3R67gKAxJ7H2H0OrEcO2lGPXO5dzLPskJ6bYkXej3grsf2s5m8AnfzPU2Hd1vMTy97&#10;bLa0iw+NVer6atk+g0i4pP8w/OIzOtTMdAwTmSicgrzIGT2xsc5BcGB9nxUgjn8HWVfy/IP6BwAA&#10;//8DAFBLAQItABQABgAIAAAAIQC2gziS/gAAAOEBAAATAAAAAAAAAAAAAAAAAAAAAABbQ29udGVu&#10;dF9UeXBlc10ueG1sUEsBAi0AFAAGAAgAAAAhADj9If/WAAAAlAEAAAsAAAAAAAAAAAAAAAAALwEA&#10;AF9yZWxzLy5yZWxzUEsBAi0AFAAGAAgAAAAhABR4JAf6AQAA7QMAAA4AAAAAAAAAAAAAAAAALgIA&#10;AGRycy9lMm9Eb2MueG1sUEsBAi0AFAAGAAgAAAAhAB1NDQfbAAAACQEAAA8AAAAAAAAAAAAAAAAA&#10;VAQAAGRycy9kb3ducmV2LnhtbFBLBQYAAAAABAAEAPMAAABcBQAAAAA=&#10;" strokecolor="#4a7ebb">
                <v:stroke startarrow="block" endarrow="block"/>
              </v:shape>
            </w:pict>
          </mc:Fallback>
        </mc:AlternateContent>
      </w:r>
    </w:p>
    <w:p w14:paraId="67379B36" w14:textId="1B130A6D" w:rsidR="006A2D9C" w:rsidRPr="006A2D9C" w:rsidRDefault="007C2FC0" w:rsidP="006A2D9C">
      <w:pPr>
        <w:widowControl w:val="0"/>
        <w:autoSpaceDE w:val="0"/>
        <w:autoSpaceDN w:val="0"/>
        <w:spacing w:after="0" w:line="240" w:lineRule="auto"/>
        <w:ind w:right="315"/>
        <w:jc w:val="center"/>
        <w:rPr>
          <w:rFonts w:ascii="Arial" w:eastAsia="Arial" w:hAnsi="Arial" w:cs="Arial"/>
          <w:b/>
          <w:sz w:val="28"/>
          <w:u w:val="thick"/>
          <w:lang w:val="en-US"/>
        </w:rPr>
      </w:pPr>
      <w:r w:rsidRPr="006A2D9C">
        <w:rPr>
          <w:rFonts w:ascii="Arial" w:eastAsia="Arial" w:hAnsi="Arial" w:cs="Arial"/>
          <w:b/>
          <w:noProof/>
          <w:sz w:val="28"/>
          <w:u w:val="thick"/>
          <w:lang w:eastAsia="en-GB"/>
        </w:rPr>
        <mc:AlternateContent>
          <mc:Choice Requires="wps">
            <w:drawing>
              <wp:anchor distT="0" distB="0" distL="114300" distR="114300" simplePos="0" relativeHeight="251658275" behindDoc="0" locked="0" layoutInCell="1" allowOverlap="1" wp14:anchorId="14416962" wp14:editId="76F4D2F6">
                <wp:simplePos x="0" y="0"/>
                <wp:positionH relativeFrom="column">
                  <wp:posOffset>3101340</wp:posOffset>
                </wp:positionH>
                <wp:positionV relativeFrom="paragraph">
                  <wp:posOffset>142240</wp:posOffset>
                </wp:positionV>
                <wp:extent cx="0" cy="416430"/>
                <wp:effectExtent l="76200" t="38100" r="57150" b="60325"/>
                <wp:wrapNone/>
                <wp:docPr id="65" name="Straight Arrow Connector 65"/>
                <wp:cNvGraphicFramePr/>
                <a:graphic xmlns:a="http://schemas.openxmlformats.org/drawingml/2006/main">
                  <a:graphicData uri="http://schemas.microsoft.com/office/word/2010/wordprocessingShape">
                    <wps:wsp>
                      <wps:cNvCnPr/>
                      <wps:spPr>
                        <a:xfrm>
                          <a:off x="0" y="0"/>
                          <a:ext cx="0" cy="416430"/>
                        </a:xfrm>
                        <a:prstGeom prst="straightConnector1">
                          <a:avLst/>
                        </a:prstGeom>
                        <a:noFill/>
                        <a:ln w="9525" cap="flat" cmpd="sng" algn="ctr">
                          <a:solidFill>
                            <a:srgbClr val="4F81BD">
                              <a:shade val="95000"/>
                              <a:satMod val="105000"/>
                            </a:srgbClr>
                          </a:solidFill>
                          <a:prstDash val="solid"/>
                          <a:headEnd type="triangle"/>
                          <a:tailEnd type="triangle"/>
                        </a:ln>
                        <a:effectLst/>
                      </wps:spPr>
                      <wps:bodyPr/>
                    </wps:wsp>
                  </a:graphicData>
                </a:graphic>
              </wp:anchor>
            </w:drawing>
          </mc:Choice>
          <mc:Fallback>
            <w:pict>
              <v:shape w14:anchorId="17F2D080" id="Straight Arrow Connector 65" o:spid="_x0000_s1026" type="#_x0000_t32" style="position:absolute;margin-left:244.2pt;margin-top:11.2pt;width:0;height:32.8pt;z-index:251658275;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v2Hp9AEAAOMDAAAOAAAAZHJzL2Uyb0RvYy54bWysU02P2yAQvVfqf0DcG9tpEu1GcVZt0vTS&#10;diNt+wMmgG0kDGigcfLvO2Bvuv04Vb1gmGEeb948bx4uvWFnhUE7W/NqVnKmrHBS27bm374e3txx&#10;FiJYCcZZVfOrCvxh+/rVZvBrNXedM1IhIxAb1oOveRejXxdFEJ3qIcycV5aSjcMeIh2xLSTCQOi9&#10;KeZluSoGh9KjEyoEiu7HJN9m/KZRIj42TVCRmZoTt5hXzOsprcV2A+sWwXdaTDTgH1j0oC09eoPa&#10;QwT2HfUfUL0W6IJr4ky4vnBNo4XKPVA3VflbN08deJV7IXGCv8kU/h+s+HI+ItOy5qslZxZ6mtFT&#10;RNBtF9k7RDewnbOWdHTI6ArpNfiwprKdPeJ0Cv6IqflLg336UlvskjW+3jRWl8jEGBQUXVSrxdss&#10;f/GzzmOIH5XrWdrUPEw8bgSqLDGcP4VIL1Phc0F61LqDNibP01g21Px+OaeWBJCrGgORtr2nPoNt&#10;OQPTkl1FxIwYnNEyVSecgO1pZ5CdgSyzONxV7/fjpQ6kGqP3y7KcrBMgfnZyDFflc5yoTTCZ5i/4&#10;ifMeQjfW5NTowk6B/GAli1dPQ4iowbZGjbkI2vw9R08Zm3ir7PZJmjSjcSppd3LymodVpBM5KbOa&#10;XJ+s+vJM+5f/5vYHAAAA//8DAFBLAwQUAAYACAAAACEA+91m4d4AAAAJAQAADwAAAGRycy9kb3du&#10;cmV2LnhtbEyPwUrDQBCG74LvsIzgzW4MRUKaTZGKQRHBRA89brNjEt2dDdltG316R3rQ0zAzH/98&#10;U6xnZ8UBpzB4UnC9SEAgtd4M1Cl4e72/ykCEqMlo6wkVfGGAdXl+Vujc+CPVeGhiJziEQq4V9DGO&#10;uZSh7dHpsPAjEu/e/eR05HbqpJn0kcOdlWmS3EinB+ILvR5x02P72eydgvqJHjcflW10VcWXevg2&#10;24e7Z6UuL+bbFYiIc/yD4Vef1aFkp53fkwnCKlhm2ZJRBWnKlYHTYKcgyxKQZSH/f1D+AAAA//8D&#10;AFBLAQItABQABgAIAAAAIQC2gziS/gAAAOEBAAATAAAAAAAAAAAAAAAAAAAAAABbQ29udGVudF9U&#10;eXBlc10ueG1sUEsBAi0AFAAGAAgAAAAhADj9If/WAAAAlAEAAAsAAAAAAAAAAAAAAAAALwEAAF9y&#10;ZWxzLy5yZWxzUEsBAi0AFAAGAAgAAAAhAKe/Yen0AQAA4wMAAA4AAAAAAAAAAAAAAAAALgIAAGRy&#10;cy9lMm9Eb2MueG1sUEsBAi0AFAAGAAgAAAAhAPvdZuHeAAAACQEAAA8AAAAAAAAAAAAAAAAATgQA&#10;AGRycy9kb3ducmV2LnhtbFBLBQYAAAAABAAEAPMAAABZBQAAAAA=&#10;" strokecolor="#4a7ebb">
                <v:stroke startarrow="block" endarrow="block"/>
              </v:shape>
            </w:pict>
          </mc:Fallback>
        </mc:AlternateContent>
      </w:r>
    </w:p>
    <w:p w14:paraId="5B4A5AC1" w14:textId="165E373A" w:rsidR="006A2D9C" w:rsidRPr="006A2D9C" w:rsidRDefault="007C2FC0" w:rsidP="006A2D9C">
      <w:pPr>
        <w:widowControl w:val="0"/>
        <w:autoSpaceDE w:val="0"/>
        <w:autoSpaceDN w:val="0"/>
        <w:spacing w:after="0" w:line="240" w:lineRule="auto"/>
        <w:ind w:right="315"/>
        <w:jc w:val="center"/>
        <w:rPr>
          <w:rFonts w:ascii="Arial" w:eastAsia="Arial" w:hAnsi="Arial" w:cs="Arial"/>
          <w:b/>
          <w:sz w:val="28"/>
          <w:u w:val="thick"/>
          <w:lang w:val="en-US"/>
        </w:rPr>
      </w:pPr>
      <w:r w:rsidRPr="006A2D9C">
        <w:rPr>
          <w:rFonts w:ascii="Arial" w:eastAsia="Arial" w:hAnsi="Arial" w:cs="Arial"/>
          <w:b/>
          <w:noProof/>
          <w:sz w:val="28"/>
          <w:u w:val="thick"/>
          <w:lang w:eastAsia="en-GB"/>
        </w:rPr>
        <mc:AlternateContent>
          <mc:Choice Requires="wps">
            <w:drawing>
              <wp:anchor distT="0" distB="0" distL="114300" distR="114300" simplePos="0" relativeHeight="251658284" behindDoc="0" locked="0" layoutInCell="1" allowOverlap="1" wp14:anchorId="307EA719" wp14:editId="0A9B0DB7">
                <wp:simplePos x="0" y="0"/>
                <wp:positionH relativeFrom="column">
                  <wp:posOffset>5448300</wp:posOffset>
                </wp:positionH>
                <wp:positionV relativeFrom="paragraph">
                  <wp:posOffset>52070</wp:posOffset>
                </wp:positionV>
                <wp:extent cx="0" cy="416430"/>
                <wp:effectExtent l="76200" t="38100" r="57150" b="60325"/>
                <wp:wrapNone/>
                <wp:docPr id="18" name="Straight Arrow Connector 18"/>
                <wp:cNvGraphicFramePr/>
                <a:graphic xmlns:a="http://schemas.openxmlformats.org/drawingml/2006/main">
                  <a:graphicData uri="http://schemas.microsoft.com/office/word/2010/wordprocessingShape">
                    <wps:wsp>
                      <wps:cNvCnPr/>
                      <wps:spPr>
                        <a:xfrm>
                          <a:off x="0" y="0"/>
                          <a:ext cx="0" cy="416430"/>
                        </a:xfrm>
                        <a:prstGeom prst="straightConnector1">
                          <a:avLst/>
                        </a:prstGeom>
                        <a:noFill/>
                        <a:ln w="9525" cap="flat" cmpd="sng" algn="ctr">
                          <a:solidFill>
                            <a:srgbClr val="4F81BD">
                              <a:shade val="95000"/>
                              <a:satMod val="105000"/>
                            </a:srgbClr>
                          </a:solidFill>
                          <a:prstDash val="solid"/>
                          <a:headEnd type="triangle"/>
                          <a:tailEnd type="triangle"/>
                        </a:ln>
                        <a:effectLst/>
                      </wps:spPr>
                      <wps:bodyPr/>
                    </wps:wsp>
                  </a:graphicData>
                </a:graphic>
              </wp:anchor>
            </w:drawing>
          </mc:Choice>
          <mc:Fallback>
            <w:pict>
              <v:shape w14:anchorId="788E0771" id="Straight Arrow Connector 18" o:spid="_x0000_s1026" type="#_x0000_t32" style="position:absolute;margin-left:429pt;margin-top:4.1pt;width:0;height:32.8pt;z-index:251658284;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dN7j8wEAAOMDAAAOAAAAZHJzL2Uyb0RvYy54bWysU8GO0zAQvSPxD5bvNElpV7tV0xW0lAuw&#10;lRY+YGo7iSXHtsamaf+esZMtyy4nxMWxZzzPb968rO/PvWEnhUE7W/NqVnKmrHBS27bmP77v391y&#10;FiJYCcZZVfOLCvx+8/bNevArNXedM1IhIxAbVoOveRejXxVFEJ3qIcycV5aSjcMeIh2xLSTCQOi9&#10;KeZleVMMDqVHJ1QIFN2NSb7J+E2jRHxomqAiMzUnbjGvmNdjWovNGlYtgu+0mGjAP7DoQVt69Aq1&#10;gwjsJ+pXUL0W6IJr4ky4vnBNo4XKPVA3Vfmim8cOvMq9kDjBX2UK/w9WfDsdkGlJs6NJWehpRo8R&#10;QbddZB8Q3cC2zlrS0SGjK6TX4MOKyrb2gNMp+AOm5s8N9ulLbbFz1vhy1VidIxNjUFB0Ud0s3mf5&#10;i991HkP8rFzP0qbmYeJxJVBlieH0JUR6mQqfCtKj1u21MXmexrKh5nfL+ZIzAeSqxkCkbe+pz2Bb&#10;zsC0ZFcRMSMGZ7RM1QknYHvcGmQnIMss9rfVx914qQOpxujdsiwn6wSIX50cw1X5FCdqE0ym+Qd+&#10;4ryD0I01OTW6sFMgP1nJ4sXTECJqsK1RYy6CNn/P0VPGJt4qu32SJs1onEraHZ285GEV6UROyqwm&#10;1yerPj/T/vm/ufkFAAD//wMAUEsDBBQABgAIAAAAIQBoMdPZ3QAAAAgBAAAPAAAAZHJzL2Rvd25y&#10;ZXYueG1sTI/BSsRAEETvgv8wtODNnbiihpjJIisGRQQTPXjszbRJNNMTMrO70a+3xYPeuqii+lW+&#10;mt2gdjSF3rOB00UCirjxtufWwMvz7UkKKkRki4NnMvBJAVbF4UGOmfV7rmhXx1ZJCYcMDXQxjpnW&#10;oenIYVj4kVi8Nz85jCKnVtsJ91LuBr1MkgvtsGf50OFI646aj3rrDFQPfL9+L4cayzI+Vf2Xfb27&#10;eTTm+Gi+vgIVaY5/YfjBF3QohGnjt2yDGgyk56lsiXIsQYn/qzcGLs9S0EWu/w8ovgEAAP//AwBQ&#10;SwECLQAUAAYACAAAACEAtoM4kv4AAADhAQAAEwAAAAAAAAAAAAAAAAAAAAAAW0NvbnRlbnRfVHlw&#10;ZXNdLnhtbFBLAQItABQABgAIAAAAIQA4/SH/1gAAAJQBAAALAAAAAAAAAAAAAAAAAC8BAABfcmVs&#10;cy8ucmVsc1BLAQItABQABgAIAAAAIQD0dN7j8wEAAOMDAAAOAAAAAAAAAAAAAAAAAC4CAABkcnMv&#10;ZTJvRG9jLnhtbFBLAQItABQABgAIAAAAIQBoMdPZ3QAAAAgBAAAPAAAAAAAAAAAAAAAAAE0EAABk&#10;cnMvZG93bnJldi54bWxQSwUGAAAAAAQABADzAAAAVwUAAAAA&#10;" strokecolor="#4a7ebb">
                <v:stroke startarrow="block" endarrow="block"/>
              </v:shape>
            </w:pict>
          </mc:Fallback>
        </mc:AlternateContent>
      </w:r>
    </w:p>
    <w:p w14:paraId="4E888CC8" w14:textId="5231CE9E" w:rsidR="006A2D9C" w:rsidRPr="006A2D9C" w:rsidRDefault="007C2FC0" w:rsidP="006A2D9C">
      <w:pPr>
        <w:widowControl w:val="0"/>
        <w:autoSpaceDE w:val="0"/>
        <w:autoSpaceDN w:val="0"/>
        <w:spacing w:after="0" w:line="240" w:lineRule="auto"/>
        <w:ind w:right="315"/>
        <w:jc w:val="center"/>
        <w:rPr>
          <w:rFonts w:ascii="Arial" w:eastAsia="Arial" w:hAnsi="Arial" w:cs="Arial"/>
          <w:b/>
          <w:sz w:val="28"/>
          <w:u w:val="thick"/>
          <w:lang w:val="en-US"/>
        </w:rPr>
      </w:pPr>
      <w:r w:rsidRPr="006A2D9C">
        <w:rPr>
          <w:rFonts w:ascii="Arial" w:eastAsia="Arial" w:hAnsi="Arial" w:cs="Arial"/>
          <w:bCs/>
          <w:noProof/>
          <w:sz w:val="28"/>
          <w:u w:val="thick"/>
          <w:lang w:eastAsia="en-GB"/>
        </w:rPr>
        <mc:AlternateContent>
          <mc:Choice Requires="wps">
            <w:drawing>
              <wp:anchor distT="0" distB="0" distL="114300" distR="114300" simplePos="0" relativeHeight="251658274" behindDoc="0" locked="0" layoutInCell="1" allowOverlap="1" wp14:anchorId="20A6EA68" wp14:editId="34197CE7">
                <wp:simplePos x="0" y="0"/>
                <wp:positionH relativeFrom="column">
                  <wp:posOffset>2181225</wp:posOffset>
                </wp:positionH>
                <wp:positionV relativeFrom="paragraph">
                  <wp:posOffset>148590</wp:posOffset>
                </wp:positionV>
                <wp:extent cx="1876425" cy="533400"/>
                <wp:effectExtent l="0" t="0" r="28575" b="19050"/>
                <wp:wrapNone/>
                <wp:docPr id="62" name="Rectangle 62"/>
                <wp:cNvGraphicFramePr/>
                <a:graphic xmlns:a="http://schemas.openxmlformats.org/drawingml/2006/main">
                  <a:graphicData uri="http://schemas.microsoft.com/office/word/2010/wordprocessingShape">
                    <wps:wsp>
                      <wps:cNvSpPr/>
                      <wps:spPr>
                        <a:xfrm>
                          <a:off x="0" y="0"/>
                          <a:ext cx="1876425" cy="533400"/>
                        </a:xfrm>
                        <a:prstGeom prst="rect">
                          <a:avLst/>
                        </a:prstGeom>
                        <a:solidFill>
                          <a:srgbClr val="4F81BD"/>
                        </a:solidFill>
                        <a:ln w="25400" cap="flat" cmpd="sng" algn="ctr">
                          <a:solidFill>
                            <a:srgbClr val="4F81BD">
                              <a:shade val="50000"/>
                            </a:srgbClr>
                          </a:solidFill>
                          <a:prstDash val="solid"/>
                        </a:ln>
                        <a:effectLst/>
                      </wps:spPr>
                      <wps:txbx>
                        <w:txbxContent>
                          <w:p w14:paraId="342BF8E4"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Service Group Departments -Wards</w:t>
                            </w:r>
                          </w:p>
                          <w:p w14:paraId="15F7FFBF" w14:textId="77777777" w:rsidR="00C9372D" w:rsidRPr="00BF3A78" w:rsidRDefault="00C9372D" w:rsidP="006A2D9C">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0A6EA68" id="Rectangle 62" o:spid="_x0000_s1045" style="position:absolute;left:0;text-align:left;margin-left:171.75pt;margin-top:11.7pt;width:147.75pt;height:42pt;z-index:25165827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wsskfAIAABAFAAAOAAAAZHJzL2Uyb0RvYy54bWysVEtv2zAMvg/YfxB0Xx2nSR9BnSJrkGFA&#10;sRZrh54ZWbINyJJGKbG7Xz9Kdvo+DcvBIcXHJ34kdXHZt5rtJfrGmoLnRxPOpBG2bExV8F/3my9n&#10;nPkApgRtjSz4o/T8cvn500XnFnJqa6tLiYySGL/oXMHrENwiy7yoZQv+yDppyKgsthBIxSorETrK&#10;3upsOpmcZJ3F0qEV0ns6XQ9Gvkz5lZIi3CjlZWC64HS3kL6Yvtv4zZYXsKgQXN2I8RrwD7dooTEE&#10;+pRqDQHYDpt3qdpGoPVWhSNh28wq1QiZaqBq8smbau5qcDLVQuR490ST/39pxY/9LbKmLPjJlDMD&#10;LfXoJ7EGptKS0RkR1Dm/IL87d4uj5kmM1fYK2/hPdbA+kfr4RKrsAxN0mJ+dnsymc84E2ebHx7NJ&#10;Yj17jnbowzdpWxaFgiPBJy5hf+0DIZLrwSWCeaubctNonRSstlca2R6owbPNWf51Ha9MIa/ctGFd&#10;wafzCM4E0KApDYHE1lHp3lScga5ogkXAhP0q2n8AksBrKOUAPZ/Q74A8uL+/RaxiDb4eQhLEGKJN&#10;zCfTwI5FR9YHnqMU+m2f2pSfx5B4tLXlI/UO7TDU3olNQwDX4MMtIE0xlUqbGW7oo7Sl+u0ocVZb&#10;/PPRefSn4SIrZx1tBXHzewcoOdPfDY3deT6bxTVKymx+OiUFX1q2Ly1m115Z6ktOb4ATSYz+QR9E&#10;hbZ9oAVeRVQygRGEPXRhVK7CsK30BAi5WiU3Wh0H4drcORGTR+oitff9A6AbpyjQ/P2whw2CxZth&#10;GnxjpLGrXbCqSZP2zCt1Lyq0dqmP4xMR9/qlnryeH7LlXwAAAP//AwBQSwMEFAAGAAgAAAAhAD6+&#10;FTbgAAAACgEAAA8AAABkcnMvZG93bnJldi54bWxMj8FOwzAQRO9I/IO1SNyoTRJaEuJUCFFxQKii&#10;9MLNiU0cNV5HttuGv2c5wXG1TzNv6vXsRnYyIQ4eJdwuBDCDndcD9hL2H5ube2AxKdRq9GgkfJsI&#10;6+byolaV9md8N6dd6hmFYKyUBJvSVHEeO2ucigs/GaTflw9OJTpDz3VQZwp3I8+EWHKnBqQGqybz&#10;ZE132B2dhMPn8/ZtW+6zjdMvrRjSqrThVcrrq/nxAVgyc/qD4Vef1KEhp9YfUUc2SsiL/I5QCVle&#10;ACNgmZc0riVSrArgTc3/T2h+AAAA//8DAFBLAQItABQABgAIAAAAIQC2gziS/gAAAOEBAAATAAAA&#10;AAAAAAAAAAAAAAAAAABbQ29udGVudF9UeXBlc10ueG1sUEsBAi0AFAAGAAgAAAAhADj9If/WAAAA&#10;lAEAAAsAAAAAAAAAAAAAAAAALwEAAF9yZWxzLy5yZWxzUEsBAi0AFAAGAAgAAAAhAHrCyyR8AgAA&#10;EAUAAA4AAAAAAAAAAAAAAAAALgIAAGRycy9lMm9Eb2MueG1sUEsBAi0AFAAGAAgAAAAhAD6+FTbg&#10;AAAACgEAAA8AAAAAAAAAAAAAAAAA1gQAAGRycy9kb3ducmV2LnhtbFBLBQYAAAAABAAEAPMAAADj&#10;BQAAAAA=&#10;" fillcolor="#4f81bd" strokecolor="#385d8a" strokeweight="2pt">
                <v:textbox>
                  <w:txbxContent>
                    <w:p w14:paraId="342BF8E4"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Service Group Departments -Wards</w:t>
                      </w:r>
                    </w:p>
                    <w:p w14:paraId="15F7FFBF" w14:textId="77777777" w:rsidR="00C9372D" w:rsidRPr="00BF3A78" w:rsidRDefault="00C9372D" w:rsidP="006A2D9C">
                      <w:pPr>
                        <w:jc w:val="center"/>
                      </w:pPr>
                    </w:p>
                  </w:txbxContent>
                </v:textbox>
              </v:rect>
            </w:pict>
          </mc:Fallback>
        </mc:AlternateContent>
      </w:r>
    </w:p>
    <w:p w14:paraId="678DB95C" w14:textId="0FA14CB7" w:rsidR="006A2D9C" w:rsidRPr="006A2D9C" w:rsidRDefault="007C2FC0" w:rsidP="006A2D9C">
      <w:pPr>
        <w:widowControl w:val="0"/>
        <w:autoSpaceDE w:val="0"/>
        <w:autoSpaceDN w:val="0"/>
        <w:spacing w:after="0" w:line="240" w:lineRule="auto"/>
        <w:ind w:right="315"/>
        <w:jc w:val="center"/>
        <w:rPr>
          <w:rFonts w:ascii="Arial" w:eastAsia="Arial" w:hAnsi="Arial" w:cs="Arial"/>
          <w:b/>
          <w:sz w:val="28"/>
          <w:u w:val="thick"/>
          <w:lang w:val="en-US"/>
        </w:rPr>
      </w:pPr>
      <w:r w:rsidRPr="006A2D9C">
        <w:rPr>
          <w:rFonts w:ascii="Arial" w:eastAsia="Arial" w:hAnsi="Arial" w:cs="Arial"/>
          <w:bCs/>
          <w:noProof/>
          <w:sz w:val="28"/>
          <w:u w:val="thick"/>
          <w:lang w:eastAsia="en-GB"/>
        </w:rPr>
        <mc:AlternateContent>
          <mc:Choice Requires="wps">
            <w:drawing>
              <wp:anchor distT="0" distB="0" distL="114300" distR="114300" simplePos="0" relativeHeight="251658283" behindDoc="0" locked="0" layoutInCell="1" allowOverlap="1" wp14:anchorId="1038BA8D" wp14:editId="227613A0">
                <wp:simplePos x="0" y="0"/>
                <wp:positionH relativeFrom="column">
                  <wp:posOffset>4514850</wp:posOffset>
                </wp:positionH>
                <wp:positionV relativeFrom="paragraph">
                  <wp:posOffset>80645</wp:posOffset>
                </wp:positionV>
                <wp:extent cx="1876425" cy="295275"/>
                <wp:effectExtent l="0" t="0" r="28575" b="28575"/>
                <wp:wrapNone/>
                <wp:docPr id="19" name="Rectangle 19"/>
                <wp:cNvGraphicFramePr/>
                <a:graphic xmlns:a="http://schemas.openxmlformats.org/drawingml/2006/main">
                  <a:graphicData uri="http://schemas.microsoft.com/office/word/2010/wordprocessingShape">
                    <wps:wsp>
                      <wps:cNvSpPr/>
                      <wps:spPr>
                        <a:xfrm>
                          <a:off x="0" y="0"/>
                          <a:ext cx="1876425" cy="295275"/>
                        </a:xfrm>
                        <a:prstGeom prst="rect">
                          <a:avLst/>
                        </a:prstGeom>
                        <a:solidFill>
                          <a:srgbClr val="4F81BD"/>
                        </a:solidFill>
                        <a:ln w="25400" cap="flat" cmpd="sng" algn="ctr">
                          <a:solidFill>
                            <a:srgbClr val="4F81BD">
                              <a:shade val="50000"/>
                            </a:srgbClr>
                          </a:solidFill>
                          <a:prstDash val="solid"/>
                        </a:ln>
                        <a:effectLst/>
                      </wps:spPr>
                      <wps:txbx>
                        <w:txbxContent>
                          <w:p w14:paraId="41791833"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Estates Specialist Groups</w:t>
                            </w:r>
                          </w:p>
                          <w:p w14:paraId="5DA23DDC" w14:textId="77777777" w:rsidR="00C9372D" w:rsidRPr="00BF3A78" w:rsidRDefault="00C9372D" w:rsidP="006A2D9C">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038BA8D" id="Rectangle 19" o:spid="_x0000_s1046" style="position:absolute;left:0;text-align:left;margin-left:355.5pt;margin-top:6.35pt;width:147.75pt;height:23.25pt;z-index:25165828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IDrrewIAABAFAAAOAAAAZHJzL2Uyb0RvYy54bWysVEtv2zAMvg/YfxB0X50ESR9BkyJrkGFA&#10;0QZrh54ZWbIN6DVKid39+lGy09d6GuaDTIoUP/Ejqcurzmh2kBgaZxd8fDLiTFrhysZWC/7zYfPl&#10;nLMQwZagnZUL/iQDv1p+/nTZ+rmcuNrpUiKjIDbMW7/gdYx+XhRB1NJAOHFeWjIqhwYiqVgVJUJL&#10;0Y0uJqPRadE6LD06IUOg3XVv5MscXykp4p1SQUamF5zuFvOKed2ltVhewrxC8HUjhmvAP9zCQGMJ&#10;9DnUGiKwPTZ/hTKNQBeciifCmcIp1QiZc6BsxqN32dzX4GXOhcgJ/pmm8P/CitvDFllTUu0uOLNg&#10;qEY/iDWwlZaM9oig1oc5+d37LQ5aIDFl2yk06U95sC6T+vRMquwiE7Q5Pj87nU5mnAmyTS5mk7NZ&#10;Clq8nPYY4jfpDEvCgiPBZy7hcBNi73p0SWDB6abcNFpnBavdtUZ2ACrwdHM+/roeor9x05a1hD6b&#10;jqgJBFCjKQ2RROMp9WArzkBX1MEiYsZ+czp8AJLBayhlDz0b0XdE7t1zjm/ipCzWEOr+SDYNR7RN&#10;8WRu2CHpxHrPc5Jit+tymSYZJW3tXPlEtUPXN3XwYtMQwA2EuAWkLqZUaTLjHS1KO8rfDRJntcPf&#10;H+0nf2ousnLW0lQQN7/2gJIz/d1S212Mp9M0RlmZzs7oNgxfW3avLXZvrh3VZUxvgBdZTP5RH0WF&#10;zjzSAK8SKpnACsLuqzAo17GfVnoChFytshuNjod4Y++9SMETdYnah+4R0A9dFKn/bt1xgmD+rpl6&#10;33TSutU+OtXkTnvhlaqXFBq7XMfhiUhz/VrPXi8P2fIPAAAA//8DAFBLAwQUAAYACAAAACEANAIL&#10;Lt8AAAAKAQAADwAAAGRycy9kb3ducmV2LnhtbEyPQUvDQBSE74L/YXmCN7tJoMak2RQRiweRYu3F&#10;2yb7mg3Nvg3ZbRv/va8nPQ4zzHxTrWc3iDNOofekIF0kIJBab3rqFOy/Ng9PIELUZPTgCRX8YIB1&#10;fXtT6dL4C33ieRc7wSUUSq3AxjiWUobWotNh4Uck9g5+cjqynDppJn3hcjfILEkepdM98YLVI75Y&#10;bI+7k1Nw/H7dfmyLfbZx5q1J+pgXdnpX6v5ufl6BiDjHvzBc8RkdamZq/IlMEIOCPE35S2Qjy0Fc&#10;Azy3BNEoWBYZyLqS/y/UvwAAAP//AwBQSwECLQAUAAYACAAAACEAtoM4kv4AAADhAQAAEwAAAAAA&#10;AAAAAAAAAAAAAAAAW0NvbnRlbnRfVHlwZXNdLnhtbFBLAQItABQABgAIAAAAIQA4/SH/1gAAAJQB&#10;AAALAAAAAAAAAAAAAAAAAC8BAABfcmVscy8ucmVsc1BLAQItABQABgAIAAAAIQC8IDrrewIAABAF&#10;AAAOAAAAAAAAAAAAAAAAAC4CAABkcnMvZTJvRG9jLnhtbFBLAQItABQABgAIAAAAIQA0Agsu3wAA&#10;AAoBAAAPAAAAAAAAAAAAAAAAANUEAABkcnMvZG93bnJldi54bWxQSwUGAAAAAAQABADzAAAA4QUA&#10;AAAA&#10;" fillcolor="#4f81bd" strokecolor="#385d8a" strokeweight="2pt">
                <v:textbox>
                  <w:txbxContent>
                    <w:p w14:paraId="41791833" w14:textId="77777777" w:rsidR="00C9372D" w:rsidRPr="00E95BE3" w:rsidRDefault="00C9372D" w:rsidP="006A2D9C">
                      <w:pPr>
                        <w:contextualSpacing/>
                        <w:jc w:val="center"/>
                        <w:rPr>
                          <w:rFonts w:eastAsia="Times New Roman"/>
                          <w:color w:val="FFFFFF" w:themeColor="background1"/>
                          <w:sz w:val="24"/>
                          <w:szCs w:val="24"/>
                          <w:lang w:eastAsia="en-GB"/>
                        </w:rPr>
                      </w:pPr>
                      <w:r w:rsidRPr="00E95BE3">
                        <w:rPr>
                          <w:rFonts w:eastAsia="Times New Roman"/>
                          <w:color w:val="FFFFFF" w:themeColor="background1"/>
                          <w:sz w:val="24"/>
                          <w:szCs w:val="24"/>
                          <w:lang w:eastAsia="en-GB"/>
                        </w:rPr>
                        <w:t>Estates Specialist Groups</w:t>
                      </w:r>
                    </w:p>
                    <w:p w14:paraId="5DA23DDC" w14:textId="77777777" w:rsidR="00C9372D" w:rsidRPr="00BF3A78" w:rsidRDefault="00C9372D" w:rsidP="006A2D9C">
                      <w:pPr>
                        <w:jc w:val="center"/>
                      </w:pPr>
                    </w:p>
                  </w:txbxContent>
                </v:textbox>
              </v:rect>
            </w:pict>
          </mc:Fallback>
        </mc:AlternateContent>
      </w:r>
    </w:p>
    <w:p w14:paraId="430CDD0E" w14:textId="6214ECCE" w:rsidR="006A2D9C" w:rsidRPr="006A2D9C" w:rsidRDefault="006A2D9C" w:rsidP="006A2D9C">
      <w:pPr>
        <w:widowControl w:val="0"/>
        <w:autoSpaceDE w:val="0"/>
        <w:autoSpaceDN w:val="0"/>
        <w:spacing w:after="0" w:line="240" w:lineRule="auto"/>
        <w:ind w:right="315"/>
        <w:jc w:val="center"/>
        <w:rPr>
          <w:rFonts w:ascii="Arial" w:eastAsia="Arial" w:hAnsi="Arial" w:cs="Arial"/>
          <w:b/>
          <w:sz w:val="28"/>
          <w:u w:val="thick"/>
          <w:lang w:val="en-US"/>
        </w:rPr>
      </w:pPr>
    </w:p>
    <w:p w14:paraId="5F894BBC" w14:textId="70B9EE80" w:rsidR="006A2D9C" w:rsidRPr="006A2D9C" w:rsidRDefault="006A2D9C" w:rsidP="006A2D9C">
      <w:pPr>
        <w:widowControl w:val="0"/>
        <w:autoSpaceDE w:val="0"/>
        <w:autoSpaceDN w:val="0"/>
        <w:spacing w:after="0" w:line="240" w:lineRule="auto"/>
        <w:ind w:right="315"/>
        <w:jc w:val="center"/>
        <w:rPr>
          <w:rFonts w:ascii="Arial" w:eastAsia="Arial" w:hAnsi="Arial" w:cs="Arial"/>
          <w:b/>
          <w:sz w:val="28"/>
          <w:u w:val="thick"/>
          <w:lang w:val="en-US"/>
        </w:rPr>
      </w:pPr>
    </w:p>
    <w:p w14:paraId="62F529A0" w14:textId="07509844" w:rsidR="003B647C" w:rsidRDefault="003B647C" w:rsidP="003B647C">
      <w:pPr>
        <w:pStyle w:val="NoSpacing"/>
        <w:jc w:val="both"/>
        <w:rPr>
          <w:rFonts w:ascii="Arial" w:hAnsi="Arial" w:cs="Arial"/>
          <w:sz w:val="24"/>
          <w:szCs w:val="24"/>
        </w:rPr>
      </w:pPr>
    </w:p>
    <w:p w14:paraId="39EE2121" w14:textId="51F50939" w:rsidR="003B647C" w:rsidRDefault="00C9231B" w:rsidP="003B647C">
      <w:pPr>
        <w:pStyle w:val="NoSpacing"/>
        <w:jc w:val="both"/>
        <w:rPr>
          <w:rFonts w:ascii="Arial" w:hAnsi="Arial" w:cs="Arial"/>
          <w:sz w:val="24"/>
          <w:szCs w:val="24"/>
        </w:rPr>
      </w:pPr>
      <w:r>
        <w:rPr>
          <w:rFonts w:ascii="Arial" w:hAnsi="Arial" w:cs="Arial"/>
          <w:sz w:val="24"/>
          <w:szCs w:val="24"/>
        </w:rPr>
        <w:t>The Health &amp; Safety C</w:t>
      </w:r>
      <w:r w:rsidR="006A2D9C">
        <w:rPr>
          <w:rFonts w:ascii="Arial" w:hAnsi="Arial" w:cs="Arial"/>
          <w:sz w:val="24"/>
          <w:szCs w:val="24"/>
        </w:rPr>
        <w:t xml:space="preserve">ommittee/Group structure </w:t>
      </w:r>
      <w:r w:rsidR="00CD3BEE">
        <w:rPr>
          <w:rFonts w:ascii="Arial" w:hAnsi="Arial" w:cs="Arial"/>
          <w:sz w:val="24"/>
          <w:szCs w:val="24"/>
        </w:rPr>
        <w:t>has been</w:t>
      </w:r>
      <w:r w:rsidR="006A2D9C">
        <w:rPr>
          <w:rFonts w:ascii="Arial" w:hAnsi="Arial" w:cs="Arial"/>
          <w:sz w:val="24"/>
          <w:szCs w:val="24"/>
        </w:rPr>
        <w:t xml:space="preserve"> established </w:t>
      </w:r>
      <w:r w:rsidR="00CD3BEE">
        <w:rPr>
          <w:rFonts w:ascii="Arial" w:hAnsi="Arial" w:cs="Arial"/>
          <w:sz w:val="24"/>
          <w:szCs w:val="24"/>
        </w:rPr>
        <w:t xml:space="preserve">for the health board, with clear links </w:t>
      </w:r>
      <w:r>
        <w:rPr>
          <w:rFonts w:ascii="Arial" w:hAnsi="Arial" w:cs="Arial"/>
          <w:sz w:val="24"/>
          <w:szCs w:val="24"/>
        </w:rPr>
        <w:t>to</w:t>
      </w:r>
      <w:r w:rsidR="00CD3BEE">
        <w:rPr>
          <w:rFonts w:ascii="Arial" w:hAnsi="Arial" w:cs="Arial"/>
          <w:sz w:val="24"/>
          <w:szCs w:val="24"/>
        </w:rPr>
        <w:t xml:space="preserve"> service groups and specialist areas </w:t>
      </w:r>
      <w:r w:rsidR="007C2FC0">
        <w:rPr>
          <w:rFonts w:ascii="Arial" w:hAnsi="Arial" w:cs="Arial"/>
          <w:sz w:val="24"/>
          <w:szCs w:val="24"/>
        </w:rPr>
        <w:t>i.e.</w:t>
      </w:r>
      <w:r w:rsidR="00CD3BEE">
        <w:rPr>
          <w:rFonts w:ascii="Arial" w:hAnsi="Arial" w:cs="Arial"/>
          <w:sz w:val="24"/>
          <w:szCs w:val="24"/>
        </w:rPr>
        <w:t xml:space="preserve"> fire and estates </w:t>
      </w:r>
      <w:r w:rsidR="006A2D9C">
        <w:rPr>
          <w:rFonts w:ascii="Arial" w:hAnsi="Arial" w:cs="Arial"/>
          <w:sz w:val="24"/>
          <w:szCs w:val="24"/>
        </w:rPr>
        <w:t>to plan, manage and monitor organisational compliance with statutory health and safety</w:t>
      </w:r>
      <w:r w:rsidR="00CD3BEE">
        <w:rPr>
          <w:rFonts w:ascii="Arial" w:hAnsi="Arial" w:cs="Arial"/>
          <w:sz w:val="24"/>
          <w:szCs w:val="24"/>
        </w:rPr>
        <w:t xml:space="preserve"> requirements.</w:t>
      </w:r>
      <w:r w:rsidR="00F86283">
        <w:rPr>
          <w:rFonts w:ascii="Arial" w:hAnsi="Arial" w:cs="Arial"/>
          <w:sz w:val="24"/>
          <w:szCs w:val="24"/>
        </w:rPr>
        <w:t xml:space="preserve"> Given the positive work undertaken by the HB health and safety committee that was specifically introduced following Abertawe Bro Morgannwg UHB/Swansea Bay UHB receiving improvement notices in 2018/19. The Health Board has reviewed its board assurance committees with the HSOG</w:t>
      </w:r>
      <w:r w:rsidR="007055E8">
        <w:rPr>
          <w:rFonts w:ascii="Arial" w:hAnsi="Arial" w:cs="Arial"/>
          <w:sz w:val="24"/>
          <w:szCs w:val="24"/>
        </w:rPr>
        <w:t xml:space="preserve"> having a change in reporting and will report</w:t>
      </w:r>
      <w:r w:rsidR="00F86283">
        <w:rPr>
          <w:rFonts w:ascii="Arial" w:hAnsi="Arial" w:cs="Arial"/>
          <w:sz w:val="24"/>
          <w:szCs w:val="24"/>
        </w:rPr>
        <w:t xml:space="preserve"> through to the Qu</w:t>
      </w:r>
      <w:r w:rsidR="007055E8">
        <w:rPr>
          <w:rFonts w:ascii="Arial" w:hAnsi="Arial" w:cs="Arial"/>
          <w:sz w:val="24"/>
          <w:szCs w:val="24"/>
        </w:rPr>
        <w:t>ality and Safety committee in 2</w:t>
      </w:r>
      <w:r w:rsidR="00F86283">
        <w:rPr>
          <w:rFonts w:ascii="Arial" w:hAnsi="Arial" w:cs="Arial"/>
          <w:sz w:val="24"/>
          <w:szCs w:val="24"/>
        </w:rPr>
        <w:t xml:space="preserve">023/24 and aligns to committee structures in other health boards. </w:t>
      </w:r>
    </w:p>
    <w:p w14:paraId="17372E37" w14:textId="742AC6A5" w:rsidR="00A369A8" w:rsidRDefault="00A369A8" w:rsidP="003B647C">
      <w:pPr>
        <w:pStyle w:val="NoSpacing"/>
        <w:jc w:val="both"/>
        <w:rPr>
          <w:rFonts w:ascii="Arial" w:hAnsi="Arial" w:cs="Arial"/>
          <w:sz w:val="24"/>
          <w:szCs w:val="24"/>
        </w:rPr>
      </w:pPr>
    </w:p>
    <w:p w14:paraId="1BCB1840" w14:textId="1E7513FC" w:rsidR="006F356F" w:rsidRDefault="006F356F" w:rsidP="003B647C">
      <w:pPr>
        <w:pStyle w:val="NoSpacing"/>
        <w:jc w:val="both"/>
        <w:rPr>
          <w:rFonts w:ascii="Arial" w:hAnsi="Arial" w:cs="Arial"/>
          <w:sz w:val="24"/>
          <w:szCs w:val="24"/>
        </w:rPr>
      </w:pPr>
    </w:p>
    <w:p w14:paraId="51BC899F" w14:textId="34B2CA33" w:rsidR="00315D07" w:rsidRDefault="00315D07" w:rsidP="003D1CE9">
      <w:pPr>
        <w:pStyle w:val="NoSpacing"/>
        <w:numPr>
          <w:ilvl w:val="0"/>
          <w:numId w:val="1"/>
        </w:numPr>
        <w:jc w:val="both"/>
        <w:rPr>
          <w:rFonts w:ascii="Arial" w:hAnsi="Arial" w:cs="Arial"/>
          <w:b/>
          <w:sz w:val="24"/>
          <w:szCs w:val="24"/>
        </w:rPr>
      </w:pPr>
      <w:r>
        <w:rPr>
          <w:rFonts w:ascii="Arial" w:hAnsi="Arial" w:cs="Arial"/>
          <w:b/>
          <w:sz w:val="24"/>
          <w:szCs w:val="24"/>
        </w:rPr>
        <w:t xml:space="preserve">Training compliance </w:t>
      </w:r>
    </w:p>
    <w:p w14:paraId="22E4BC97" w14:textId="24C235E0" w:rsidR="00315D07" w:rsidRDefault="00E95BE3" w:rsidP="00315D07">
      <w:pPr>
        <w:pStyle w:val="NoSpacing"/>
        <w:jc w:val="both"/>
        <w:rPr>
          <w:rFonts w:ascii="Arial" w:hAnsi="Arial" w:cs="Arial"/>
          <w:sz w:val="24"/>
          <w:szCs w:val="24"/>
        </w:rPr>
      </w:pPr>
      <w:r>
        <w:rPr>
          <w:rFonts w:ascii="Arial" w:hAnsi="Arial" w:cs="Arial"/>
          <w:noProof/>
          <w:sz w:val="24"/>
          <w:szCs w:val="24"/>
          <w:lang w:eastAsia="en-GB"/>
        </w:rPr>
        <w:drawing>
          <wp:anchor distT="0" distB="0" distL="114300" distR="114300" simplePos="0" relativeHeight="251694592" behindDoc="1" locked="0" layoutInCell="1" allowOverlap="1" wp14:anchorId="3BA614B1" wp14:editId="0A587712">
            <wp:simplePos x="0" y="0"/>
            <wp:positionH relativeFrom="margin">
              <wp:posOffset>3139440</wp:posOffset>
            </wp:positionH>
            <wp:positionV relativeFrom="paragraph">
              <wp:posOffset>88265</wp:posOffset>
            </wp:positionV>
            <wp:extent cx="2674620" cy="1241425"/>
            <wp:effectExtent l="0" t="0" r="0" b="0"/>
            <wp:wrapTight wrapText="bothSides">
              <wp:wrapPolygon edited="0">
                <wp:start x="0" y="0"/>
                <wp:lineTo x="0" y="21213"/>
                <wp:lineTo x="21385" y="21213"/>
                <wp:lineTo x="21385" y="0"/>
                <wp:lineTo x="0" y="0"/>
              </wp:wrapPolygon>
            </wp:wrapTight>
            <wp:docPr id="48"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 name="AdobeStock_213594025.jpeg"/>
                    <pic:cNvPicPr/>
                  </pic:nvPicPr>
                  <pic:blipFill>
                    <a:blip r:embed="rId19" cstate="print">
                      <a:extLst>
                        <a:ext uri="{28A0092B-C50C-407E-A947-70E740481C1C}">
                          <a14:useLocalDpi xmlns:a14="http://schemas.microsoft.com/office/drawing/2010/main" val="0"/>
                        </a:ext>
                      </a:extLst>
                    </a:blip>
                    <a:stretch>
                      <a:fillRect/>
                    </a:stretch>
                  </pic:blipFill>
                  <pic:spPr>
                    <a:xfrm>
                      <a:off x="0" y="0"/>
                      <a:ext cx="2674620" cy="1241425"/>
                    </a:xfrm>
                    <a:prstGeom prst="rect">
                      <a:avLst/>
                    </a:prstGeom>
                  </pic:spPr>
                </pic:pic>
              </a:graphicData>
            </a:graphic>
            <wp14:sizeRelH relativeFrom="page">
              <wp14:pctWidth>0</wp14:pctWidth>
            </wp14:sizeRelH>
            <wp14:sizeRelV relativeFrom="page">
              <wp14:pctHeight>0</wp14:pctHeight>
            </wp14:sizeRelV>
          </wp:anchor>
        </w:drawing>
      </w:r>
    </w:p>
    <w:p w14:paraId="70D1E6DB" w14:textId="6523AD74" w:rsidR="00E95BE3" w:rsidRPr="00E95BE3" w:rsidRDefault="00DC1AD2" w:rsidP="00A24A75">
      <w:pPr>
        <w:pStyle w:val="NoSpacing"/>
        <w:numPr>
          <w:ilvl w:val="1"/>
          <w:numId w:val="1"/>
        </w:numPr>
        <w:jc w:val="both"/>
        <w:rPr>
          <w:rFonts w:ascii="Arial" w:hAnsi="Arial" w:cs="Arial"/>
          <w:sz w:val="24"/>
          <w:szCs w:val="24"/>
        </w:rPr>
      </w:pPr>
      <w:r w:rsidRPr="00E95BE3">
        <w:rPr>
          <w:rFonts w:ascii="Arial" w:hAnsi="Arial" w:cs="Arial"/>
          <w:sz w:val="24"/>
          <w:szCs w:val="24"/>
        </w:rPr>
        <w:t>On</w:t>
      </w:r>
      <w:r w:rsidR="00E65DD6" w:rsidRPr="00E95BE3">
        <w:rPr>
          <w:rFonts w:ascii="Arial" w:hAnsi="Arial" w:cs="Arial"/>
          <w:sz w:val="24"/>
          <w:szCs w:val="24"/>
        </w:rPr>
        <w:t>l</w:t>
      </w:r>
      <w:r w:rsidR="00740A6E" w:rsidRPr="00E95BE3">
        <w:rPr>
          <w:rFonts w:ascii="Arial" w:hAnsi="Arial" w:cs="Arial"/>
          <w:sz w:val="24"/>
          <w:szCs w:val="24"/>
        </w:rPr>
        <w:t xml:space="preserve">ine </w:t>
      </w:r>
      <w:r w:rsidR="00315D07" w:rsidRPr="00E95BE3">
        <w:rPr>
          <w:rFonts w:ascii="Arial" w:hAnsi="Arial" w:cs="Arial"/>
          <w:sz w:val="24"/>
          <w:szCs w:val="24"/>
        </w:rPr>
        <w:t>Health and Safety Training</w:t>
      </w:r>
    </w:p>
    <w:p w14:paraId="42C9D500" w14:textId="3414CEAB" w:rsidR="00315D07" w:rsidRDefault="00315D07" w:rsidP="00315D07">
      <w:pPr>
        <w:pStyle w:val="NoSpacing"/>
        <w:jc w:val="both"/>
        <w:rPr>
          <w:rFonts w:ascii="Arial" w:hAnsi="Arial" w:cs="Arial"/>
          <w:sz w:val="24"/>
          <w:szCs w:val="24"/>
        </w:rPr>
      </w:pPr>
    </w:p>
    <w:p w14:paraId="35D82F7E" w14:textId="1BE91851" w:rsidR="00315D07" w:rsidRDefault="00315D07" w:rsidP="00315D07">
      <w:pPr>
        <w:pStyle w:val="NoSpacing"/>
        <w:jc w:val="both"/>
        <w:rPr>
          <w:rFonts w:ascii="Arial" w:hAnsi="Arial" w:cs="Arial"/>
          <w:sz w:val="24"/>
          <w:szCs w:val="24"/>
        </w:rPr>
      </w:pPr>
      <w:r>
        <w:rPr>
          <w:rFonts w:ascii="Arial" w:hAnsi="Arial" w:cs="Arial"/>
          <w:sz w:val="24"/>
          <w:szCs w:val="24"/>
        </w:rPr>
        <w:t>Throughout the year steady progress</w:t>
      </w:r>
      <w:r w:rsidR="00C75A2B">
        <w:rPr>
          <w:rFonts w:ascii="Arial" w:hAnsi="Arial" w:cs="Arial"/>
          <w:sz w:val="24"/>
          <w:szCs w:val="24"/>
        </w:rPr>
        <w:t xml:space="preserve"> has</w:t>
      </w:r>
      <w:r w:rsidR="00C9231B">
        <w:rPr>
          <w:rFonts w:ascii="Arial" w:hAnsi="Arial" w:cs="Arial"/>
          <w:sz w:val="24"/>
          <w:szCs w:val="24"/>
        </w:rPr>
        <w:t xml:space="preserve"> </w:t>
      </w:r>
      <w:r w:rsidR="00C75A2B">
        <w:rPr>
          <w:rFonts w:ascii="Arial" w:hAnsi="Arial" w:cs="Arial"/>
          <w:sz w:val="24"/>
          <w:szCs w:val="24"/>
        </w:rPr>
        <w:t>been</w:t>
      </w:r>
      <w:r w:rsidR="00C9231B">
        <w:rPr>
          <w:rFonts w:ascii="Arial" w:hAnsi="Arial" w:cs="Arial"/>
          <w:sz w:val="24"/>
          <w:szCs w:val="24"/>
        </w:rPr>
        <w:t xml:space="preserve"> made </w:t>
      </w:r>
      <w:r>
        <w:rPr>
          <w:rFonts w:ascii="Arial" w:hAnsi="Arial" w:cs="Arial"/>
          <w:sz w:val="24"/>
          <w:szCs w:val="24"/>
        </w:rPr>
        <w:t>on</w:t>
      </w:r>
      <w:r w:rsidR="00C75A2B">
        <w:rPr>
          <w:rFonts w:ascii="Arial" w:hAnsi="Arial" w:cs="Arial"/>
          <w:sz w:val="24"/>
          <w:szCs w:val="24"/>
        </w:rPr>
        <w:t xml:space="preserve"> overall training compliance. T</w:t>
      </w:r>
      <w:r>
        <w:rPr>
          <w:rFonts w:ascii="Arial" w:hAnsi="Arial" w:cs="Arial"/>
          <w:sz w:val="24"/>
          <w:szCs w:val="24"/>
        </w:rPr>
        <w:t>he majority of training</w:t>
      </w:r>
      <w:r w:rsidR="002B13D2">
        <w:rPr>
          <w:rFonts w:ascii="Arial" w:hAnsi="Arial" w:cs="Arial"/>
          <w:sz w:val="24"/>
          <w:szCs w:val="24"/>
        </w:rPr>
        <w:t xml:space="preserve"> has</w:t>
      </w:r>
      <w:r>
        <w:rPr>
          <w:rFonts w:ascii="Arial" w:hAnsi="Arial" w:cs="Arial"/>
          <w:sz w:val="24"/>
          <w:szCs w:val="24"/>
        </w:rPr>
        <w:t xml:space="preserve"> b</w:t>
      </w:r>
      <w:r w:rsidR="002B13D2">
        <w:rPr>
          <w:rFonts w:ascii="Arial" w:hAnsi="Arial" w:cs="Arial"/>
          <w:sz w:val="24"/>
          <w:szCs w:val="24"/>
        </w:rPr>
        <w:t>een</w:t>
      </w:r>
      <w:r>
        <w:rPr>
          <w:rFonts w:ascii="Arial" w:hAnsi="Arial" w:cs="Arial"/>
          <w:sz w:val="24"/>
          <w:szCs w:val="24"/>
        </w:rPr>
        <w:t xml:space="preserve"> provided remotely via teams or through the electronic staff records (ESR) system. The Welsh </w:t>
      </w:r>
      <w:r>
        <w:rPr>
          <w:rFonts w:ascii="Arial" w:hAnsi="Arial" w:cs="Arial"/>
          <w:sz w:val="24"/>
          <w:szCs w:val="24"/>
        </w:rPr>
        <w:lastRenderedPageBreak/>
        <w:t>Government and Swansea Bay UHB have provided targets for training complian</w:t>
      </w:r>
      <w:r w:rsidR="002B13D2">
        <w:rPr>
          <w:rFonts w:ascii="Arial" w:hAnsi="Arial" w:cs="Arial"/>
          <w:sz w:val="24"/>
          <w:szCs w:val="24"/>
        </w:rPr>
        <w:t>ce and this is a minimum of 85%, with all service groups reporting</w:t>
      </w:r>
      <w:r>
        <w:rPr>
          <w:rFonts w:ascii="Arial" w:hAnsi="Arial" w:cs="Arial"/>
          <w:sz w:val="24"/>
          <w:szCs w:val="24"/>
        </w:rPr>
        <w:t xml:space="preserve"> compliance figures throughout the year covering H&amp;S subjects listed:</w:t>
      </w:r>
    </w:p>
    <w:p w14:paraId="41A2C64C" w14:textId="1AEB89F3" w:rsidR="00315D07" w:rsidRDefault="00315D07" w:rsidP="003D1CE9">
      <w:pPr>
        <w:pStyle w:val="NoSpacing"/>
        <w:numPr>
          <w:ilvl w:val="0"/>
          <w:numId w:val="4"/>
        </w:numPr>
        <w:jc w:val="both"/>
        <w:rPr>
          <w:rFonts w:ascii="Arial" w:hAnsi="Arial" w:cs="Arial"/>
          <w:sz w:val="24"/>
          <w:szCs w:val="24"/>
        </w:rPr>
      </w:pPr>
      <w:r>
        <w:rPr>
          <w:rFonts w:ascii="Arial" w:hAnsi="Arial" w:cs="Arial"/>
          <w:sz w:val="24"/>
          <w:szCs w:val="24"/>
        </w:rPr>
        <w:t>Health &amp; Safety</w:t>
      </w:r>
    </w:p>
    <w:p w14:paraId="1C9E1D11" w14:textId="34415832" w:rsidR="00315D07" w:rsidRDefault="00315D07" w:rsidP="003D1CE9">
      <w:pPr>
        <w:pStyle w:val="NoSpacing"/>
        <w:numPr>
          <w:ilvl w:val="0"/>
          <w:numId w:val="4"/>
        </w:numPr>
        <w:jc w:val="both"/>
        <w:rPr>
          <w:rFonts w:ascii="Arial" w:hAnsi="Arial" w:cs="Arial"/>
          <w:sz w:val="24"/>
          <w:szCs w:val="24"/>
        </w:rPr>
      </w:pPr>
      <w:r>
        <w:rPr>
          <w:rFonts w:ascii="Arial" w:hAnsi="Arial" w:cs="Arial"/>
          <w:sz w:val="24"/>
          <w:szCs w:val="24"/>
        </w:rPr>
        <w:t>Manual Handling</w:t>
      </w:r>
    </w:p>
    <w:p w14:paraId="78CDC547" w14:textId="637382A6" w:rsidR="00315D07" w:rsidRDefault="00315D07" w:rsidP="003D1CE9">
      <w:pPr>
        <w:pStyle w:val="NoSpacing"/>
        <w:numPr>
          <w:ilvl w:val="0"/>
          <w:numId w:val="4"/>
        </w:numPr>
        <w:jc w:val="both"/>
        <w:rPr>
          <w:rFonts w:ascii="Arial" w:hAnsi="Arial" w:cs="Arial"/>
          <w:sz w:val="24"/>
          <w:szCs w:val="24"/>
        </w:rPr>
      </w:pPr>
      <w:r>
        <w:rPr>
          <w:rFonts w:ascii="Arial" w:hAnsi="Arial" w:cs="Arial"/>
          <w:sz w:val="24"/>
          <w:szCs w:val="24"/>
        </w:rPr>
        <w:t>Violence &amp; Aggression</w:t>
      </w:r>
    </w:p>
    <w:p w14:paraId="0916262A" w14:textId="77777777" w:rsidR="00315D07" w:rsidRDefault="00315D07" w:rsidP="003D1CE9">
      <w:pPr>
        <w:pStyle w:val="NoSpacing"/>
        <w:numPr>
          <w:ilvl w:val="0"/>
          <w:numId w:val="4"/>
        </w:numPr>
        <w:jc w:val="both"/>
        <w:rPr>
          <w:rFonts w:ascii="Arial" w:hAnsi="Arial" w:cs="Arial"/>
          <w:sz w:val="24"/>
          <w:szCs w:val="24"/>
        </w:rPr>
      </w:pPr>
      <w:r>
        <w:rPr>
          <w:rFonts w:ascii="Arial" w:hAnsi="Arial" w:cs="Arial"/>
          <w:sz w:val="24"/>
          <w:szCs w:val="24"/>
        </w:rPr>
        <w:t>Fire Safety Training</w:t>
      </w:r>
    </w:p>
    <w:p w14:paraId="32AD35C4" w14:textId="77777777" w:rsidR="00F86283" w:rsidRDefault="00F86283" w:rsidP="00315D07">
      <w:pPr>
        <w:pStyle w:val="NoSpacing"/>
        <w:jc w:val="both"/>
        <w:rPr>
          <w:rFonts w:ascii="Arial" w:hAnsi="Arial" w:cs="Arial"/>
          <w:sz w:val="24"/>
          <w:szCs w:val="24"/>
        </w:rPr>
      </w:pPr>
    </w:p>
    <w:p w14:paraId="1832659C" w14:textId="3D421B5A" w:rsidR="00315D07" w:rsidRDefault="00315D07" w:rsidP="00315D07">
      <w:pPr>
        <w:pStyle w:val="NoSpacing"/>
        <w:jc w:val="both"/>
        <w:rPr>
          <w:rFonts w:ascii="Arial" w:hAnsi="Arial" w:cs="Arial"/>
          <w:sz w:val="24"/>
          <w:szCs w:val="24"/>
        </w:rPr>
      </w:pPr>
      <w:r>
        <w:rPr>
          <w:rFonts w:ascii="Arial" w:hAnsi="Arial" w:cs="Arial"/>
          <w:sz w:val="24"/>
          <w:szCs w:val="24"/>
        </w:rPr>
        <w:t>All service groups have reported challenges in their ability to improve compliance levels due to sick absence,</w:t>
      </w:r>
      <w:r w:rsidR="00EF7F81">
        <w:rPr>
          <w:rFonts w:ascii="Arial" w:hAnsi="Arial" w:cs="Arial"/>
          <w:sz w:val="24"/>
          <w:szCs w:val="24"/>
        </w:rPr>
        <w:t xml:space="preserve"> respiratory infections,</w:t>
      </w:r>
      <w:r>
        <w:rPr>
          <w:rFonts w:ascii="Arial" w:hAnsi="Arial" w:cs="Arial"/>
          <w:sz w:val="24"/>
          <w:szCs w:val="24"/>
        </w:rPr>
        <w:t xml:space="preserve"> vacancy factor and </w:t>
      </w:r>
      <w:r w:rsidR="00F86283">
        <w:rPr>
          <w:rFonts w:ascii="Arial" w:hAnsi="Arial" w:cs="Arial"/>
          <w:sz w:val="24"/>
          <w:szCs w:val="24"/>
        </w:rPr>
        <w:t>general operational pressures</w:t>
      </w:r>
      <w:r w:rsidR="002B13D2">
        <w:rPr>
          <w:rFonts w:ascii="Arial" w:hAnsi="Arial" w:cs="Arial"/>
          <w:sz w:val="24"/>
          <w:szCs w:val="24"/>
        </w:rPr>
        <w:t>. All service groups</w:t>
      </w:r>
      <w:r>
        <w:rPr>
          <w:rFonts w:ascii="Arial" w:hAnsi="Arial" w:cs="Arial"/>
          <w:sz w:val="24"/>
          <w:szCs w:val="24"/>
        </w:rPr>
        <w:t xml:space="preserve"> have put measures in to improve on current compliance levels of training</w:t>
      </w:r>
      <w:r w:rsidR="00F86283">
        <w:rPr>
          <w:rFonts w:ascii="Arial" w:hAnsi="Arial" w:cs="Arial"/>
          <w:sz w:val="24"/>
          <w:szCs w:val="24"/>
        </w:rPr>
        <w:t xml:space="preserve"> and there has been steady progress throughout the year</w:t>
      </w:r>
      <w:r>
        <w:rPr>
          <w:rFonts w:ascii="Arial" w:hAnsi="Arial" w:cs="Arial"/>
          <w:sz w:val="24"/>
          <w:szCs w:val="24"/>
        </w:rPr>
        <w:t>.</w:t>
      </w:r>
    </w:p>
    <w:p w14:paraId="73B2657D" w14:textId="77777777" w:rsidR="006F356F" w:rsidRDefault="006F356F" w:rsidP="00315D07">
      <w:pPr>
        <w:pStyle w:val="NoSpacing"/>
        <w:jc w:val="both"/>
        <w:rPr>
          <w:rFonts w:ascii="Arial" w:hAnsi="Arial" w:cs="Arial"/>
          <w:sz w:val="24"/>
          <w:szCs w:val="24"/>
        </w:rPr>
      </w:pPr>
    </w:p>
    <w:p w14:paraId="650DE905" w14:textId="64B2B449" w:rsidR="00315D07" w:rsidRDefault="00315D07" w:rsidP="00315D07">
      <w:pPr>
        <w:pStyle w:val="NoSpacing"/>
        <w:jc w:val="both"/>
        <w:rPr>
          <w:rFonts w:ascii="Arial" w:hAnsi="Arial" w:cs="Arial"/>
          <w:sz w:val="24"/>
          <w:szCs w:val="24"/>
        </w:rPr>
      </w:pPr>
      <w:r>
        <w:rPr>
          <w:rFonts w:ascii="Arial" w:hAnsi="Arial" w:cs="Arial"/>
          <w:sz w:val="24"/>
          <w:szCs w:val="24"/>
        </w:rPr>
        <w:t>The following charts show the training performance by s</w:t>
      </w:r>
      <w:r w:rsidR="00F86283">
        <w:rPr>
          <w:rFonts w:ascii="Arial" w:hAnsi="Arial" w:cs="Arial"/>
          <w:sz w:val="24"/>
          <w:szCs w:val="24"/>
        </w:rPr>
        <w:t>ervice group for 2022/23</w:t>
      </w:r>
      <w:r>
        <w:rPr>
          <w:rFonts w:ascii="Arial" w:hAnsi="Arial" w:cs="Arial"/>
          <w:sz w:val="24"/>
          <w:szCs w:val="24"/>
        </w:rPr>
        <w:t xml:space="preserve"> financial year.</w:t>
      </w:r>
    </w:p>
    <w:p w14:paraId="61B160F9" w14:textId="77777777" w:rsidR="00315D07" w:rsidRDefault="00315D07" w:rsidP="00315D07">
      <w:pPr>
        <w:pStyle w:val="NoSpacing"/>
        <w:jc w:val="both"/>
        <w:rPr>
          <w:rFonts w:ascii="Arial" w:hAnsi="Arial" w:cs="Arial"/>
          <w:sz w:val="24"/>
          <w:szCs w:val="24"/>
        </w:rPr>
      </w:pPr>
    </w:p>
    <w:p w14:paraId="6CE20978" w14:textId="0CB6DFA1" w:rsidR="00315D07" w:rsidRDefault="00F86283" w:rsidP="00315D07">
      <w:pPr>
        <w:pStyle w:val="NoSpacing"/>
        <w:jc w:val="both"/>
        <w:rPr>
          <w:rFonts w:ascii="Arial" w:hAnsi="Arial" w:cs="Arial"/>
          <w:sz w:val="24"/>
          <w:szCs w:val="24"/>
        </w:rPr>
      </w:pPr>
      <w:r>
        <w:rPr>
          <w:rFonts w:ascii="Arial" w:hAnsi="Arial" w:cs="Arial"/>
          <w:sz w:val="24"/>
          <w:szCs w:val="24"/>
        </w:rPr>
        <w:t>Chart 1. Mental Health and Learning disabilities</w:t>
      </w:r>
    </w:p>
    <w:p w14:paraId="5EADECC4" w14:textId="77777777" w:rsidR="00F86283" w:rsidRDefault="00F86283" w:rsidP="00315D07">
      <w:pPr>
        <w:pStyle w:val="NoSpacing"/>
        <w:jc w:val="both"/>
        <w:rPr>
          <w:rFonts w:ascii="Arial" w:hAnsi="Arial" w:cs="Arial"/>
          <w:sz w:val="24"/>
          <w:szCs w:val="24"/>
        </w:rPr>
      </w:pPr>
    </w:p>
    <w:p w14:paraId="229631D3" w14:textId="06B1549B" w:rsidR="00315D07" w:rsidRDefault="00314A47" w:rsidP="00315D07">
      <w:pPr>
        <w:pStyle w:val="NoSpacing"/>
        <w:rPr>
          <w:rFonts w:ascii="Arial" w:hAnsi="Arial" w:cs="Arial"/>
          <w:sz w:val="24"/>
          <w:szCs w:val="24"/>
        </w:rPr>
      </w:pPr>
      <w:r>
        <w:rPr>
          <w:rFonts w:ascii="Arial" w:hAnsi="Arial" w:cs="Arial"/>
          <w:sz w:val="24"/>
          <w:szCs w:val="24"/>
        </w:rPr>
        <w:t xml:space="preserve"> </w:t>
      </w:r>
      <w:r w:rsidR="00F86283" w:rsidRPr="00E31767">
        <w:rPr>
          <w:noProof/>
          <w:lang w:eastAsia="en-GB"/>
        </w:rPr>
        <w:drawing>
          <wp:inline distT="0" distB="0" distL="0" distR="0" wp14:anchorId="5C0783D7" wp14:editId="2759BE87">
            <wp:extent cx="4901357" cy="2647950"/>
            <wp:effectExtent l="0" t="0" r="13970" b="0"/>
            <wp:docPr id="8" name="Chart 8"/>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r>
        <w:rPr>
          <w:rFonts w:ascii="Arial" w:hAnsi="Arial" w:cs="Arial"/>
          <w:sz w:val="24"/>
          <w:szCs w:val="24"/>
        </w:rPr>
        <w:t xml:space="preserve">             </w:t>
      </w:r>
      <w:r w:rsidR="00315D07">
        <w:rPr>
          <w:rFonts w:ascii="Arial" w:hAnsi="Arial" w:cs="Arial"/>
          <w:sz w:val="24"/>
          <w:szCs w:val="24"/>
        </w:rPr>
        <w:t xml:space="preserve">    </w:t>
      </w:r>
    </w:p>
    <w:p w14:paraId="77023CB9" w14:textId="77777777" w:rsidR="00315D07" w:rsidRDefault="00315D07" w:rsidP="00315D07">
      <w:pPr>
        <w:pStyle w:val="NoSpacing"/>
        <w:jc w:val="both"/>
        <w:rPr>
          <w:rFonts w:ascii="Arial" w:hAnsi="Arial" w:cs="Arial"/>
          <w:sz w:val="24"/>
          <w:szCs w:val="24"/>
        </w:rPr>
      </w:pPr>
    </w:p>
    <w:p w14:paraId="2BE07394" w14:textId="738C74AE" w:rsidR="00315D07" w:rsidRPr="00A71772" w:rsidRDefault="00EF7F81" w:rsidP="00315D07">
      <w:pPr>
        <w:pStyle w:val="NoSpacing"/>
        <w:jc w:val="both"/>
        <w:rPr>
          <w:rFonts w:ascii="Arial" w:hAnsi="Arial" w:cs="Arial"/>
          <w:i/>
          <w:sz w:val="24"/>
          <w:szCs w:val="24"/>
        </w:rPr>
      </w:pPr>
      <w:r>
        <w:rPr>
          <w:rFonts w:ascii="Arial" w:hAnsi="Arial" w:cs="Arial"/>
          <w:i/>
          <w:sz w:val="24"/>
          <w:szCs w:val="24"/>
        </w:rPr>
        <w:t>Chart 2. Morriston Service Group</w:t>
      </w:r>
    </w:p>
    <w:p w14:paraId="5CBEBDAB" w14:textId="5ECBA748" w:rsidR="00315D07" w:rsidRDefault="00EF7F81" w:rsidP="00315D07">
      <w:pPr>
        <w:pStyle w:val="NoSpacing"/>
        <w:jc w:val="both"/>
        <w:rPr>
          <w:rFonts w:ascii="Arial" w:hAnsi="Arial" w:cs="Arial"/>
          <w:sz w:val="24"/>
          <w:szCs w:val="24"/>
        </w:rPr>
      </w:pPr>
      <w:r w:rsidRPr="00E31767">
        <w:rPr>
          <w:noProof/>
          <w:lang w:eastAsia="en-GB"/>
        </w:rPr>
        <w:drawing>
          <wp:inline distT="0" distB="0" distL="0" distR="0" wp14:anchorId="45DD5AFC" wp14:editId="0D9B135D">
            <wp:extent cx="4944266" cy="2308225"/>
            <wp:effectExtent l="0" t="0" r="8890" b="15875"/>
            <wp:docPr id="11" name="Chart 11"/>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58A8B848" w14:textId="3AD0792E" w:rsidR="00315D07" w:rsidRDefault="00315D07" w:rsidP="00315D07">
      <w:pPr>
        <w:pStyle w:val="NoSpacing"/>
        <w:jc w:val="both"/>
        <w:rPr>
          <w:rFonts w:ascii="Arial" w:hAnsi="Arial" w:cs="Arial"/>
          <w:sz w:val="24"/>
          <w:szCs w:val="24"/>
        </w:rPr>
      </w:pPr>
    </w:p>
    <w:p w14:paraId="6AC5BEC9" w14:textId="4C7492C7" w:rsidR="00EF7F81" w:rsidRDefault="00EF7F81" w:rsidP="00315D07">
      <w:pPr>
        <w:pStyle w:val="NoSpacing"/>
        <w:jc w:val="both"/>
        <w:rPr>
          <w:rFonts w:ascii="Arial" w:hAnsi="Arial" w:cs="Arial"/>
          <w:sz w:val="24"/>
          <w:szCs w:val="24"/>
        </w:rPr>
      </w:pPr>
    </w:p>
    <w:p w14:paraId="2F2FA8CC" w14:textId="54F1E908" w:rsidR="00EF7F81" w:rsidRDefault="00EF7F81" w:rsidP="00315D07">
      <w:pPr>
        <w:pStyle w:val="NoSpacing"/>
        <w:jc w:val="both"/>
        <w:rPr>
          <w:rFonts w:ascii="Arial" w:hAnsi="Arial" w:cs="Arial"/>
          <w:sz w:val="24"/>
          <w:szCs w:val="24"/>
        </w:rPr>
      </w:pPr>
    </w:p>
    <w:p w14:paraId="5F85B50A" w14:textId="77777777" w:rsidR="00EF7F81" w:rsidRDefault="00EF7F81" w:rsidP="00315D07">
      <w:pPr>
        <w:pStyle w:val="NoSpacing"/>
        <w:jc w:val="both"/>
        <w:rPr>
          <w:rFonts w:ascii="Arial" w:hAnsi="Arial" w:cs="Arial"/>
          <w:sz w:val="24"/>
          <w:szCs w:val="24"/>
        </w:rPr>
      </w:pPr>
    </w:p>
    <w:p w14:paraId="5BB28ECD" w14:textId="1C513194" w:rsidR="00315D07" w:rsidRPr="00A71772" w:rsidRDefault="00315D07" w:rsidP="00315D07">
      <w:pPr>
        <w:pStyle w:val="NoSpacing"/>
        <w:jc w:val="both"/>
        <w:rPr>
          <w:rFonts w:ascii="Arial" w:hAnsi="Arial" w:cs="Arial"/>
          <w:i/>
          <w:sz w:val="24"/>
          <w:szCs w:val="24"/>
        </w:rPr>
      </w:pPr>
      <w:r w:rsidRPr="00A71772">
        <w:rPr>
          <w:rFonts w:ascii="Arial" w:hAnsi="Arial" w:cs="Arial"/>
          <w:i/>
          <w:sz w:val="24"/>
          <w:szCs w:val="24"/>
        </w:rPr>
        <w:t xml:space="preserve">Chart 3. </w:t>
      </w:r>
      <w:r w:rsidR="00EF7F81">
        <w:rPr>
          <w:rFonts w:ascii="Arial" w:hAnsi="Arial" w:cs="Arial"/>
          <w:i/>
          <w:sz w:val="24"/>
          <w:szCs w:val="24"/>
        </w:rPr>
        <w:t>Neath, Port Talbot and Singleton</w:t>
      </w:r>
      <w:r w:rsidRPr="00A71772">
        <w:rPr>
          <w:rFonts w:ascii="Arial" w:hAnsi="Arial" w:cs="Arial"/>
          <w:i/>
          <w:sz w:val="24"/>
          <w:szCs w:val="24"/>
        </w:rPr>
        <w:t xml:space="preserve"> Service Group</w:t>
      </w:r>
    </w:p>
    <w:p w14:paraId="6C1D36D8" w14:textId="48ECCEEF" w:rsidR="00315D07" w:rsidRDefault="00EF7F81" w:rsidP="00315D07">
      <w:pPr>
        <w:pStyle w:val="NoSpacing"/>
        <w:jc w:val="both"/>
        <w:rPr>
          <w:rFonts w:ascii="Arial" w:hAnsi="Arial" w:cs="Arial"/>
          <w:sz w:val="24"/>
          <w:szCs w:val="24"/>
        </w:rPr>
      </w:pPr>
      <w:r w:rsidRPr="00E31767">
        <w:rPr>
          <w:noProof/>
          <w:lang w:eastAsia="en-GB"/>
        </w:rPr>
        <w:drawing>
          <wp:inline distT="0" distB="0" distL="0" distR="0" wp14:anchorId="3FCB7E6A" wp14:editId="5B035AB1">
            <wp:extent cx="4819018" cy="2317115"/>
            <wp:effectExtent l="0" t="0" r="635" b="6985"/>
            <wp:docPr id="13" name="Chart 13"/>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6A90070C" w14:textId="77777777" w:rsidR="0030111C" w:rsidRDefault="0030111C" w:rsidP="00315D07">
      <w:pPr>
        <w:pStyle w:val="NoSpacing"/>
        <w:jc w:val="both"/>
        <w:rPr>
          <w:rFonts w:ascii="Arial" w:hAnsi="Arial" w:cs="Arial"/>
          <w:sz w:val="24"/>
          <w:szCs w:val="24"/>
        </w:rPr>
      </w:pPr>
    </w:p>
    <w:p w14:paraId="74888279" w14:textId="50E3C19D" w:rsidR="00315D07" w:rsidRPr="00A71772" w:rsidRDefault="00315D07" w:rsidP="00315D07">
      <w:pPr>
        <w:pStyle w:val="NoSpacing"/>
        <w:jc w:val="both"/>
        <w:rPr>
          <w:rFonts w:ascii="Arial" w:hAnsi="Arial" w:cs="Arial"/>
          <w:i/>
          <w:sz w:val="24"/>
          <w:szCs w:val="24"/>
        </w:rPr>
      </w:pPr>
      <w:r w:rsidRPr="00A71772">
        <w:rPr>
          <w:rFonts w:ascii="Arial" w:hAnsi="Arial" w:cs="Arial"/>
          <w:i/>
          <w:sz w:val="24"/>
          <w:szCs w:val="24"/>
        </w:rPr>
        <w:t xml:space="preserve">Chart 4. </w:t>
      </w:r>
      <w:r w:rsidR="00EF7F81">
        <w:rPr>
          <w:rFonts w:ascii="Arial" w:hAnsi="Arial" w:cs="Arial"/>
          <w:i/>
          <w:sz w:val="24"/>
          <w:szCs w:val="24"/>
        </w:rPr>
        <w:t>Primary Care and Therapies</w:t>
      </w:r>
      <w:r w:rsidRPr="00A71772">
        <w:rPr>
          <w:rFonts w:ascii="Arial" w:hAnsi="Arial" w:cs="Arial"/>
          <w:i/>
          <w:sz w:val="24"/>
          <w:szCs w:val="24"/>
        </w:rPr>
        <w:t xml:space="preserve"> Service Group</w:t>
      </w:r>
    </w:p>
    <w:p w14:paraId="34024C80" w14:textId="1D3D0AAF" w:rsidR="00315D07" w:rsidRDefault="00EF7F81" w:rsidP="00315D07">
      <w:pPr>
        <w:pStyle w:val="NoSpacing"/>
        <w:jc w:val="both"/>
        <w:rPr>
          <w:rFonts w:ascii="Arial" w:hAnsi="Arial" w:cs="Arial"/>
          <w:sz w:val="24"/>
          <w:szCs w:val="24"/>
        </w:rPr>
      </w:pPr>
      <w:r w:rsidRPr="00E31767">
        <w:rPr>
          <w:noProof/>
          <w:lang w:eastAsia="en-GB"/>
        </w:rPr>
        <w:drawing>
          <wp:inline distT="0" distB="0" distL="0" distR="0" wp14:anchorId="49CFA5FA" wp14:editId="53055F40">
            <wp:extent cx="4823352" cy="2308225"/>
            <wp:effectExtent l="0" t="0" r="15875" b="15875"/>
            <wp:docPr id="33" name="Chart 33"/>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r w:rsidR="00314A47">
        <w:rPr>
          <w:rFonts w:ascii="Arial" w:hAnsi="Arial" w:cs="Arial"/>
          <w:sz w:val="24"/>
          <w:szCs w:val="24"/>
        </w:rPr>
        <w:t xml:space="preserve">       </w:t>
      </w:r>
    </w:p>
    <w:p w14:paraId="573D9DBF" w14:textId="77777777" w:rsidR="00315D07" w:rsidRDefault="00315D07" w:rsidP="00315D07">
      <w:pPr>
        <w:pStyle w:val="NoSpacing"/>
        <w:jc w:val="both"/>
        <w:rPr>
          <w:rFonts w:ascii="Arial" w:hAnsi="Arial" w:cs="Arial"/>
          <w:sz w:val="24"/>
          <w:szCs w:val="24"/>
        </w:rPr>
      </w:pPr>
    </w:p>
    <w:p w14:paraId="3393A5B4" w14:textId="77777777" w:rsidR="00314A47" w:rsidRDefault="00314A47" w:rsidP="00315D07">
      <w:pPr>
        <w:pStyle w:val="NoSpacing"/>
        <w:jc w:val="both"/>
        <w:rPr>
          <w:rFonts w:ascii="Arial" w:hAnsi="Arial" w:cs="Arial"/>
          <w:sz w:val="24"/>
          <w:szCs w:val="24"/>
        </w:rPr>
      </w:pPr>
    </w:p>
    <w:p w14:paraId="71D97AA8" w14:textId="53D927BF" w:rsidR="00315D07" w:rsidRDefault="00315D07" w:rsidP="00315D07">
      <w:pPr>
        <w:pStyle w:val="NoSpacing"/>
        <w:jc w:val="both"/>
        <w:rPr>
          <w:rFonts w:ascii="Arial" w:hAnsi="Arial" w:cs="Arial"/>
          <w:sz w:val="24"/>
          <w:szCs w:val="24"/>
        </w:rPr>
      </w:pPr>
      <w:r>
        <w:rPr>
          <w:rFonts w:ascii="Arial" w:hAnsi="Arial" w:cs="Arial"/>
          <w:sz w:val="24"/>
          <w:szCs w:val="24"/>
        </w:rPr>
        <w:t xml:space="preserve">All service groups have </w:t>
      </w:r>
      <w:r w:rsidR="002B13D2">
        <w:rPr>
          <w:rFonts w:ascii="Arial" w:hAnsi="Arial" w:cs="Arial"/>
          <w:sz w:val="24"/>
          <w:szCs w:val="24"/>
        </w:rPr>
        <w:t>re</w:t>
      </w:r>
      <w:r w:rsidR="00EF7F81">
        <w:rPr>
          <w:rFonts w:ascii="Arial" w:hAnsi="Arial" w:cs="Arial"/>
          <w:sz w:val="24"/>
          <w:szCs w:val="24"/>
        </w:rPr>
        <w:t xml:space="preserve">cognised the challenges throughout the year and also the need to increase compliance to at least 85% where this has not currently been achieved, </w:t>
      </w:r>
      <w:r w:rsidR="009D34E2">
        <w:rPr>
          <w:rFonts w:ascii="Arial" w:hAnsi="Arial" w:cs="Arial"/>
          <w:sz w:val="24"/>
          <w:szCs w:val="24"/>
        </w:rPr>
        <w:t xml:space="preserve">and have </w:t>
      </w:r>
      <w:r>
        <w:rPr>
          <w:rFonts w:ascii="Arial" w:hAnsi="Arial" w:cs="Arial"/>
          <w:sz w:val="24"/>
          <w:szCs w:val="24"/>
        </w:rPr>
        <w:t>action plans in place to increase training compliance</w:t>
      </w:r>
      <w:r w:rsidR="009D34E2">
        <w:rPr>
          <w:rFonts w:ascii="Arial" w:hAnsi="Arial" w:cs="Arial"/>
          <w:sz w:val="24"/>
          <w:szCs w:val="24"/>
        </w:rPr>
        <w:t xml:space="preserve"> going forward. T</w:t>
      </w:r>
      <w:r>
        <w:rPr>
          <w:rFonts w:ascii="Arial" w:hAnsi="Arial" w:cs="Arial"/>
          <w:sz w:val="24"/>
          <w:szCs w:val="24"/>
        </w:rPr>
        <w:t>his will be monitored through the HSOG and rep</w:t>
      </w:r>
      <w:r w:rsidR="007055E8">
        <w:rPr>
          <w:rFonts w:ascii="Arial" w:hAnsi="Arial" w:cs="Arial"/>
          <w:sz w:val="24"/>
          <w:szCs w:val="24"/>
        </w:rPr>
        <w:t>orted to the Quality</w:t>
      </w:r>
      <w:r w:rsidR="002B13D2">
        <w:rPr>
          <w:rFonts w:ascii="Arial" w:hAnsi="Arial" w:cs="Arial"/>
          <w:sz w:val="24"/>
          <w:szCs w:val="24"/>
        </w:rPr>
        <w:t xml:space="preserve"> and Safety C</w:t>
      </w:r>
      <w:r>
        <w:rPr>
          <w:rFonts w:ascii="Arial" w:hAnsi="Arial" w:cs="Arial"/>
          <w:sz w:val="24"/>
          <w:szCs w:val="24"/>
        </w:rPr>
        <w:t>ommittee in the HSOG key issues report</w:t>
      </w:r>
      <w:r w:rsidR="00EF7F81">
        <w:rPr>
          <w:rFonts w:ascii="Arial" w:hAnsi="Arial" w:cs="Arial"/>
          <w:sz w:val="24"/>
          <w:szCs w:val="24"/>
        </w:rPr>
        <w:t>s in 2023/24</w:t>
      </w:r>
      <w:r>
        <w:rPr>
          <w:rFonts w:ascii="Arial" w:hAnsi="Arial" w:cs="Arial"/>
          <w:sz w:val="24"/>
          <w:szCs w:val="24"/>
        </w:rPr>
        <w:t>.</w:t>
      </w:r>
    </w:p>
    <w:p w14:paraId="4CD6A0A1" w14:textId="0CBCC6B6" w:rsidR="00C9372D" w:rsidRDefault="00C9372D" w:rsidP="00315D07">
      <w:pPr>
        <w:pStyle w:val="NoSpacing"/>
        <w:jc w:val="both"/>
        <w:rPr>
          <w:rFonts w:ascii="Arial" w:hAnsi="Arial" w:cs="Arial"/>
          <w:sz w:val="24"/>
          <w:szCs w:val="24"/>
        </w:rPr>
      </w:pPr>
    </w:p>
    <w:p w14:paraId="6F17B8BA" w14:textId="71FA4A03" w:rsidR="00C9372D" w:rsidRDefault="003373F6" w:rsidP="00315D07">
      <w:pPr>
        <w:pStyle w:val="NoSpacing"/>
        <w:jc w:val="both"/>
        <w:rPr>
          <w:rFonts w:ascii="Arial" w:hAnsi="Arial" w:cs="Arial"/>
          <w:sz w:val="24"/>
          <w:szCs w:val="24"/>
        </w:rPr>
      </w:pPr>
      <w:r>
        <w:rPr>
          <w:rFonts w:ascii="Arial" w:hAnsi="Arial" w:cs="Arial"/>
          <w:sz w:val="24"/>
          <w:szCs w:val="24"/>
        </w:rPr>
        <w:t>The health board</w:t>
      </w:r>
      <w:r w:rsidR="002B0ECE">
        <w:rPr>
          <w:rFonts w:ascii="Arial" w:hAnsi="Arial" w:cs="Arial"/>
          <w:sz w:val="24"/>
          <w:szCs w:val="24"/>
        </w:rPr>
        <w:t>s</w:t>
      </w:r>
      <w:r>
        <w:rPr>
          <w:rFonts w:ascii="Arial" w:hAnsi="Arial" w:cs="Arial"/>
          <w:sz w:val="24"/>
          <w:szCs w:val="24"/>
        </w:rPr>
        <w:t xml:space="preserve"> patient profiles in acute settings has changed, there are more patients presenting with difficult and challenging behaviours. Therefore, the training has been reviewed in some settings i.e. elderly care and traumatic brain injury unit within the Neath, Port Talbot</w:t>
      </w:r>
      <w:r w:rsidR="002B0ECE">
        <w:rPr>
          <w:rFonts w:ascii="Arial" w:hAnsi="Arial" w:cs="Arial"/>
          <w:sz w:val="24"/>
          <w:szCs w:val="24"/>
        </w:rPr>
        <w:t>, S</w:t>
      </w:r>
      <w:r>
        <w:rPr>
          <w:rFonts w:ascii="Arial" w:hAnsi="Arial" w:cs="Arial"/>
          <w:sz w:val="24"/>
          <w:szCs w:val="24"/>
        </w:rPr>
        <w:t>ingleton service group, who have agreed to pilot specific training developed in the Mental Health &amp; Learning disabilities service group and looks at these specific behaviours and has proved successful</w:t>
      </w:r>
      <w:r w:rsidR="002B0ECE">
        <w:rPr>
          <w:rFonts w:ascii="Arial" w:hAnsi="Arial" w:cs="Arial"/>
          <w:sz w:val="24"/>
          <w:szCs w:val="24"/>
        </w:rPr>
        <w:t xml:space="preserve"> in mental health &amp; LD settings</w:t>
      </w:r>
      <w:r>
        <w:rPr>
          <w:rFonts w:ascii="Arial" w:hAnsi="Arial" w:cs="Arial"/>
          <w:sz w:val="24"/>
          <w:szCs w:val="24"/>
        </w:rPr>
        <w:t xml:space="preserve">. </w:t>
      </w:r>
      <w:r w:rsidR="002B0ECE">
        <w:rPr>
          <w:rFonts w:ascii="Arial" w:hAnsi="Arial" w:cs="Arial"/>
          <w:sz w:val="24"/>
          <w:szCs w:val="24"/>
        </w:rPr>
        <w:t>This will be regularly monitored, with a full review during 2023/24.</w:t>
      </w:r>
      <w:r>
        <w:rPr>
          <w:rFonts w:ascii="Arial" w:hAnsi="Arial" w:cs="Arial"/>
          <w:sz w:val="24"/>
          <w:szCs w:val="24"/>
        </w:rPr>
        <w:t xml:space="preserve"> </w:t>
      </w:r>
    </w:p>
    <w:p w14:paraId="2B3388FE" w14:textId="27B0B081" w:rsidR="003373F6" w:rsidRDefault="003373F6" w:rsidP="00315D07">
      <w:pPr>
        <w:pStyle w:val="NoSpacing"/>
        <w:jc w:val="both"/>
        <w:rPr>
          <w:rFonts w:ascii="Arial" w:hAnsi="Arial" w:cs="Arial"/>
          <w:sz w:val="24"/>
          <w:szCs w:val="24"/>
        </w:rPr>
      </w:pPr>
    </w:p>
    <w:p w14:paraId="2ECE8A76" w14:textId="7376CCF2" w:rsidR="00C9372D" w:rsidRDefault="00C9372D" w:rsidP="00315D07">
      <w:pPr>
        <w:pStyle w:val="NoSpacing"/>
        <w:jc w:val="both"/>
        <w:rPr>
          <w:rFonts w:ascii="Arial" w:hAnsi="Arial" w:cs="Arial"/>
          <w:sz w:val="24"/>
          <w:szCs w:val="24"/>
        </w:rPr>
      </w:pPr>
    </w:p>
    <w:p w14:paraId="2FA151F5" w14:textId="77777777" w:rsidR="00C9372D" w:rsidRDefault="00C9372D" w:rsidP="00315D07">
      <w:pPr>
        <w:pStyle w:val="NoSpacing"/>
        <w:jc w:val="both"/>
        <w:rPr>
          <w:rFonts w:ascii="Arial" w:hAnsi="Arial" w:cs="Arial"/>
          <w:sz w:val="24"/>
          <w:szCs w:val="24"/>
        </w:rPr>
      </w:pPr>
    </w:p>
    <w:p w14:paraId="6A66BC79" w14:textId="1CF12326" w:rsidR="009D34E2" w:rsidRDefault="009D34E2" w:rsidP="00315D07">
      <w:pPr>
        <w:pStyle w:val="NoSpacing"/>
        <w:jc w:val="both"/>
        <w:rPr>
          <w:rFonts w:ascii="Arial" w:hAnsi="Arial" w:cs="Arial"/>
          <w:sz w:val="24"/>
          <w:szCs w:val="24"/>
        </w:rPr>
      </w:pPr>
    </w:p>
    <w:p w14:paraId="36A14869" w14:textId="69DE1995" w:rsidR="00C5475D" w:rsidRDefault="00E95BE3" w:rsidP="00E95BE3">
      <w:pPr>
        <w:pStyle w:val="NoSpacing"/>
        <w:numPr>
          <w:ilvl w:val="1"/>
          <w:numId w:val="1"/>
        </w:numPr>
        <w:rPr>
          <w:rFonts w:ascii="Arial" w:hAnsi="Arial" w:cs="Arial"/>
          <w:sz w:val="24"/>
          <w:szCs w:val="24"/>
        </w:rPr>
      </w:pPr>
      <w:r w:rsidRPr="00DA5D02">
        <w:rPr>
          <w:rFonts w:ascii="Arial" w:hAnsi="Arial" w:cs="Arial"/>
          <w:noProof/>
          <w:sz w:val="24"/>
          <w:szCs w:val="24"/>
          <w:lang w:eastAsia="en-GB"/>
        </w:rPr>
        <w:drawing>
          <wp:anchor distT="0" distB="0" distL="114300" distR="114300" simplePos="0" relativeHeight="251695616" behindDoc="1" locked="0" layoutInCell="1" allowOverlap="1" wp14:anchorId="10501E86" wp14:editId="4A19BDB0">
            <wp:simplePos x="0" y="0"/>
            <wp:positionH relativeFrom="margin">
              <wp:posOffset>4060190</wp:posOffset>
            </wp:positionH>
            <wp:positionV relativeFrom="paragraph">
              <wp:posOffset>11430</wp:posOffset>
            </wp:positionV>
            <wp:extent cx="1573530" cy="1104900"/>
            <wp:effectExtent l="0" t="0" r="7620" b="0"/>
            <wp:wrapTight wrapText="bothSides">
              <wp:wrapPolygon edited="0">
                <wp:start x="0" y="0"/>
                <wp:lineTo x="0" y="21228"/>
                <wp:lineTo x="21443" y="21228"/>
                <wp:lineTo x="21443" y="0"/>
                <wp:lineTo x="0" y="0"/>
              </wp:wrapPolygon>
            </wp:wrapTight>
            <wp:docPr id="4" name="Picture 4" descr="C:\Users\ma235186\OneDrive - NHS Wales\Pictures\MH AR 22 (4).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ma235186\OneDrive - NHS Wales\Pictures\MH AR 22 (4).jpg"/>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573530" cy="1104900"/>
                    </a:xfrm>
                    <a:prstGeom prst="rect">
                      <a:avLst/>
                    </a:prstGeom>
                    <a:noFill/>
                    <a:ln>
                      <a:noFill/>
                    </a:ln>
                  </pic:spPr>
                </pic:pic>
              </a:graphicData>
            </a:graphic>
            <wp14:sizeRelH relativeFrom="page">
              <wp14:pctWidth>0</wp14:pctWidth>
            </wp14:sizeRelH>
            <wp14:sizeRelV relativeFrom="page">
              <wp14:pctHeight>0</wp14:pctHeight>
            </wp14:sizeRelV>
          </wp:anchor>
        </w:drawing>
      </w:r>
      <w:r w:rsidR="00A1710A">
        <w:rPr>
          <w:rFonts w:ascii="Arial" w:hAnsi="Arial" w:cs="Arial"/>
          <w:sz w:val="24"/>
          <w:szCs w:val="24"/>
        </w:rPr>
        <w:t>Manual Handling Training</w:t>
      </w:r>
      <w:r w:rsidR="00DC1AD2">
        <w:rPr>
          <w:rFonts w:ascii="Arial" w:hAnsi="Arial" w:cs="Arial"/>
          <w:sz w:val="24"/>
          <w:szCs w:val="24"/>
        </w:rPr>
        <w:t xml:space="preserve"> </w:t>
      </w:r>
    </w:p>
    <w:p w14:paraId="325025AE" w14:textId="6E1C0A42" w:rsidR="00C5475D" w:rsidRDefault="00C5475D" w:rsidP="00E95BE3">
      <w:pPr>
        <w:pStyle w:val="NoSpacing"/>
        <w:rPr>
          <w:rFonts w:ascii="Arial" w:hAnsi="Arial" w:cs="Arial"/>
          <w:sz w:val="24"/>
          <w:szCs w:val="24"/>
        </w:rPr>
      </w:pPr>
    </w:p>
    <w:p w14:paraId="7EAB888E" w14:textId="31D3BAC8" w:rsidR="00EF7F81" w:rsidRDefault="00EF7F81" w:rsidP="00EF7F81">
      <w:pPr>
        <w:spacing w:after="0" w:line="240" w:lineRule="auto"/>
        <w:rPr>
          <w:rFonts w:ascii="Arial" w:eastAsia="Times New Roman" w:hAnsi="Arial" w:cs="Arial"/>
          <w:lang w:eastAsia="en-GB"/>
        </w:rPr>
      </w:pPr>
      <w:r w:rsidRPr="00AF497B">
        <w:rPr>
          <w:rFonts w:ascii="Arial" w:eastAsia="Times New Roman" w:hAnsi="Arial" w:cs="Arial"/>
          <w:lang w:eastAsia="en-GB"/>
        </w:rPr>
        <w:t>SBUHB Manual Handing policy sets out two training systems that work together to meet the guidelines and training needs of the organisation provide induction training and maintain competency in the workplace this includes:-</w:t>
      </w:r>
    </w:p>
    <w:p w14:paraId="22B151D7" w14:textId="52187B68" w:rsidR="00EF7F81" w:rsidRDefault="00EF7F81" w:rsidP="00EF7F81">
      <w:pPr>
        <w:spacing w:after="0" w:line="240" w:lineRule="auto"/>
        <w:rPr>
          <w:rFonts w:ascii="Arial" w:eastAsia="Times New Roman" w:hAnsi="Arial" w:cs="Arial"/>
          <w:lang w:eastAsia="en-GB"/>
        </w:rPr>
      </w:pPr>
    </w:p>
    <w:p w14:paraId="104319AE" w14:textId="40C0C417" w:rsidR="00EF7F81" w:rsidRDefault="00EF7F81" w:rsidP="00EF7F81">
      <w:pPr>
        <w:pStyle w:val="ListParagraph"/>
        <w:numPr>
          <w:ilvl w:val="0"/>
          <w:numId w:val="22"/>
        </w:numPr>
        <w:spacing w:after="0" w:line="240" w:lineRule="auto"/>
        <w:rPr>
          <w:rFonts w:ascii="Arial" w:eastAsia="Times New Roman" w:hAnsi="Arial" w:cs="Arial"/>
          <w:lang w:eastAsia="en-GB"/>
        </w:rPr>
      </w:pPr>
      <w:r>
        <w:rPr>
          <w:rFonts w:ascii="Arial" w:eastAsia="Times New Roman" w:hAnsi="Arial" w:cs="Arial"/>
          <w:lang w:eastAsia="en-GB"/>
        </w:rPr>
        <w:t xml:space="preserve">2 </w:t>
      </w:r>
      <w:r w:rsidRPr="00EF7F81">
        <w:rPr>
          <w:rFonts w:ascii="Arial" w:eastAsia="Times New Roman" w:hAnsi="Arial" w:cs="Arial"/>
          <w:lang w:eastAsia="en-GB"/>
        </w:rPr>
        <w:t>day Induction Foundation Manual Handling Training</w:t>
      </w:r>
    </w:p>
    <w:p w14:paraId="678196AB" w14:textId="77777777" w:rsidR="00EF7F81" w:rsidRPr="00EF7F81" w:rsidRDefault="00EF7F81" w:rsidP="00EF7F81">
      <w:pPr>
        <w:pStyle w:val="ListParagraph"/>
        <w:numPr>
          <w:ilvl w:val="0"/>
          <w:numId w:val="22"/>
        </w:numPr>
        <w:rPr>
          <w:rFonts w:ascii="Arial" w:eastAsia="Times New Roman" w:hAnsi="Arial" w:cs="Arial"/>
          <w:lang w:eastAsia="en-GB"/>
        </w:rPr>
      </w:pPr>
      <w:r w:rsidRPr="00EF7F81">
        <w:rPr>
          <w:rFonts w:ascii="Arial" w:eastAsia="Times New Roman" w:hAnsi="Arial" w:cs="Arial"/>
          <w:lang w:eastAsia="en-GB"/>
        </w:rPr>
        <w:t>Competency assessment in the workplace delivered by Manual Handling Coaches (MHC)</w:t>
      </w:r>
    </w:p>
    <w:p w14:paraId="3E2F7E19" w14:textId="1D7F7403" w:rsidR="00EF7F81" w:rsidRPr="00EF7F81" w:rsidRDefault="00EF7F81" w:rsidP="00EF7F81">
      <w:pPr>
        <w:spacing w:after="0" w:line="240" w:lineRule="auto"/>
        <w:rPr>
          <w:rFonts w:ascii="Arial" w:eastAsia="Times New Roman" w:hAnsi="Arial" w:cs="Arial"/>
          <w:lang w:eastAsia="en-GB"/>
        </w:rPr>
      </w:pPr>
      <w:r>
        <w:rPr>
          <w:rFonts w:ascii="Arial" w:eastAsia="Times New Roman" w:hAnsi="Arial" w:cs="Arial"/>
          <w:lang w:eastAsia="en-GB"/>
        </w:rPr>
        <w:t>Throughout the year the manual handling team have provided manual handling induction training</w:t>
      </w:r>
      <w:r w:rsidR="00E632DD">
        <w:rPr>
          <w:rFonts w:ascii="Arial" w:eastAsia="Times New Roman" w:hAnsi="Arial" w:cs="Arial"/>
          <w:lang w:eastAsia="en-GB"/>
        </w:rPr>
        <w:t xml:space="preserve"> and training for our international nurses arriving each month to ensure they have the skills required to undertake the tasks they will encounter during their operational work. Staff are also supported by the network of manual handling coaches based throughout the service groups.  </w:t>
      </w:r>
    </w:p>
    <w:p w14:paraId="454B5233" w14:textId="3AEAA994" w:rsidR="00DE0D0C" w:rsidRPr="00DD4A8D" w:rsidRDefault="00DE0D0C" w:rsidP="00E95BE3">
      <w:pPr>
        <w:pStyle w:val="NoSpacing"/>
        <w:rPr>
          <w:rFonts w:ascii="Arial" w:hAnsi="Arial" w:cs="Arial"/>
          <w:color w:val="0D0D0D" w:themeColor="text1" w:themeTint="F2"/>
          <w:sz w:val="24"/>
          <w:szCs w:val="24"/>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08"/>
        <w:gridCol w:w="4508"/>
      </w:tblGrid>
      <w:tr w:rsidR="00DD4A8D" w14:paraId="5AFAFD05" w14:textId="77777777" w:rsidTr="00DD4A8D">
        <w:tc>
          <w:tcPr>
            <w:tcW w:w="4508" w:type="dxa"/>
          </w:tcPr>
          <w:p w14:paraId="7D0A61FC" w14:textId="77777777" w:rsidR="00146764" w:rsidRDefault="00DD4A8D" w:rsidP="007055E8">
            <w:pPr>
              <w:pStyle w:val="NoSpacing"/>
              <w:numPr>
                <w:ilvl w:val="0"/>
                <w:numId w:val="20"/>
              </w:numPr>
              <w:spacing w:before="240"/>
              <w:jc w:val="both"/>
              <w:rPr>
                <w:rFonts w:ascii="Arial" w:hAnsi="Arial" w:cs="Arial"/>
                <w:color w:val="0D0D0D" w:themeColor="text1" w:themeTint="F2"/>
                <w:sz w:val="24"/>
                <w:szCs w:val="24"/>
              </w:rPr>
            </w:pPr>
            <w:r w:rsidRPr="00146764">
              <w:rPr>
                <w:rFonts w:ascii="Arial" w:hAnsi="Arial" w:cs="Arial"/>
                <w:color w:val="0D0D0D" w:themeColor="text1" w:themeTint="F2"/>
                <w:sz w:val="24"/>
                <w:szCs w:val="24"/>
              </w:rPr>
              <w:t>Bariatric training covering complex handling cases in theatres, working with consultants and nursing staff to maintain safe manual handling techniques to minimise risk of injury to staff and patient</w:t>
            </w:r>
            <w:r w:rsidRPr="00DD4A8D">
              <w:rPr>
                <w:rFonts w:ascii="Arial" w:hAnsi="Arial" w:cs="Arial"/>
                <w:color w:val="0D0D0D" w:themeColor="text1" w:themeTint="F2"/>
                <w:sz w:val="24"/>
                <w:szCs w:val="24"/>
              </w:rPr>
              <w:t>s</w:t>
            </w:r>
          </w:p>
          <w:p w14:paraId="4B2B5B91" w14:textId="4FC2BE46" w:rsidR="00DD4A8D" w:rsidRPr="00146764" w:rsidRDefault="00DD4A8D" w:rsidP="007055E8">
            <w:pPr>
              <w:pStyle w:val="NoSpacing"/>
              <w:numPr>
                <w:ilvl w:val="0"/>
                <w:numId w:val="20"/>
              </w:numPr>
              <w:spacing w:before="240"/>
              <w:jc w:val="both"/>
              <w:rPr>
                <w:rFonts w:ascii="Arial" w:hAnsi="Arial" w:cs="Arial"/>
                <w:color w:val="0D0D0D" w:themeColor="text1" w:themeTint="F2"/>
                <w:sz w:val="24"/>
                <w:szCs w:val="24"/>
              </w:rPr>
            </w:pPr>
            <w:r w:rsidRPr="00146764">
              <w:rPr>
                <w:rFonts w:ascii="Arial" w:hAnsi="Arial" w:cs="Arial"/>
                <w:color w:val="0D0D0D" w:themeColor="text1" w:themeTint="F2"/>
                <w:sz w:val="24"/>
                <w:szCs w:val="24"/>
              </w:rPr>
              <w:t xml:space="preserve">Theatres – Use a unique prone hoisting method for TEO rectal surgery (highly challenging and complex manual handling and hoisting of a patient in a prone position under anaesthetics) </w:t>
            </w:r>
          </w:p>
          <w:p w14:paraId="076F70E6" w14:textId="66FDE1F3" w:rsidR="00146764" w:rsidRDefault="00DD4A8D" w:rsidP="00146764">
            <w:pPr>
              <w:pStyle w:val="ListParagraph"/>
              <w:numPr>
                <w:ilvl w:val="0"/>
                <w:numId w:val="20"/>
              </w:numPr>
              <w:spacing w:before="240"/>
              <w:rPr>
                <w:rFonts w:ascii="Arial" w:hAnsi="Arial" w:cs="Arial"/>
                <w:color w:val="0D0D0D" w:themeColor="text1" w:themeTint="F2"/>
                <w:sz w:val="24"/>
                <w:szCs w:val="24"/>
              </w:rPr>
            </w:pPr>
            <w:r w:rsidRPr="00DD4A8D">
              <w:rPr>
                <w:rFonts w:ascii="Arial" w:hAnsi="Arial" w:cs="Arial"/>
                <w:color w:val="0D0D0D" w:themeColor="text1" w:themeTint="F2"/>
                <w:sz w:val="24"/>
                <w:szCs w:val="24"/>
              </w:rPr>
              <w:t>ITU – Physio team rapidly implemented  a prone manual handling technique to assist in ITU and wards</w:t>
            </w:r>
            <w:r w:rsidR="00E632DD">
              <w:rPr>
                <w:rFonts w:ascii="Arial" w:hAnsi="Arial" w:cs="Arial"/>
                <w:color w:val="0D0D0D" w:themeColor="text1" w:themeTint="F2"/>
                <w:sz w:val="24"/>
                <w:szCs w:val="24"/>
              </w:rPr>
              <w:t xml:space="preserve"> for</w:t>
            </w:r>
            <w:r w:rsidRPr="00DD4A8D">
              <w:rPr>
                <w:rFonts w:ascii="Arial" w:hAnsi="Arial" w:cs="Arial"/>
                <w:color w:val="0D0D0D" w:themeColor="text1" w:themeTint="F2"/>
                <w:sz w:val="24"/>
                <w:szCs w:val="24"/>
              </w:rPr>
              <w:t xml:space="preserve"> patients</w:t>
            </w:r>
            <w:r w:rsidR="00E632DD">
              <w:rPr>
                <w:rFonts w:ascii="Arial" w:hAnsi="Arial" w:cs="Arial"/>
                <w:color w:val="0D0D0D" w:themeColor="text1" w:themeTint="F2"/>
                <w:sz w:val="24"/>
                <w:szCs w:val="24"/>
              </w:rPr>
              <w:t xml:space="preserve"> with respiratory infections</w:t>
            </w:r>
          </w:p>
          <w:p w14:paraId="34D22349" w14:textId="77777777" w:rsidR="00146764" w:rsidRDefault="00146764" w:rsidP="00146764">
            <w:pPr>
              <w:pStyle w:val="ListParagraph"/>
              <w:spacing w:before="240"/>
              <w:ind w:left="360"/>
              <w:rPr>
                <w:rFonts w:ascii="Arial" w:hAnsi="Arial" w:cs="Arial"/>
                <w:color w:val="0D0D0D" w:themeColor="text1" w:themeTint="F2"/>
                <w:sz w:val="24"/>
                <w:szCs w:val="24"/>
              </w:rPr>
            </w:pPr>
          </w:p>
          <w:p w14:paraId="06B42050" w14:textId="052E11E1" w:rsidR="00146764" w:rsidRDefault="00146764" w:rsidP="00146764">
            <w:pPr>
              <w:pStyle w:val="ListParagraph"/>
              <w:numPr>
                <w:ilvl w:val="0"/>
                <w:numId w:val="20"/>
              </w:numPr>
              <w:spacing w:before="240"/>
              <w:rPr>
                <w:rFonts w:ascii="Arial" w:hAnsi="Arial" w:cs="Arial"/>
                <w:color w:val="0D0D0D" w:themeColor="text1" w:themeTint="F2"/>
                <w:sz w:val="24"/>
                <w:szCs w:val="24"/>
              </w:rPr>
            </w:pPr>
            <w:r w:rsidRPr="00146764">
              <w:rPr>
                <w:rFonts w:ascii="Arial" w:hAnsi="Arial" w:cs="Arial"/>
                <w:color w:val="0D0D0D" w:themeColor="text1" w:themeTint="F2"/>
                <w:sz w:val="24"/>
                <w:szCs w:val="24"/>
              </w:rPr>
              <w:t>Development of SOP for the reduction of risk for patients with long waits on ambulances to influence change</w:t>
            </w:r>
          </w:p>
          <w:p w14:paraId="21ED72D0" w14:textId="77777777" w:rsidR="00146764" w:rsidRPr="00146764" w:rsidRDefault="00146764" w:rsidP="00146764">
            <w:pPr>
              <w:pStyle w:val="ListParagraph"/>
              <w:spacing w:before="240"/>
              <w:ind w:left="360"/>
              <w:rPr>
                <w:rFonts w:ascii="Arial" w:hAnsi="Arial" w:cs="Arial"/>
                <w:color w:val="0D0D0D" w:themeColor="text1" w:themeTint="F2"/>
                <w:sz w:val="24"/>
                <w:szCs w:val="24"/>
              </w:rPr>
            </w:pPr>
          </w:p>
          <w:p w14:paraId="6BF5F72C" w14:textId="20D60BB6" w:rsidR="00146764" w:rsidRDefault="00EF3893" w:rsidP="00146764">
            <w:pPr>
              <w:pStyle w:val="ListParagraph"/>
              <w:numPr>
                <w:ilvl w:val="0"/>
                <w:numId w:val="20"/>
              </w:numPr>
              <w:spacing w:before="240"/>
              <w:rPr>
                <w:rFonts w:ascii="Arial" w:hAnsi="Arial" w:cs="Arial"/>
                <w:color w:val="0D0D0D" w:themeColor="text1" w:themeTint="F2"/>
                <w:sz w:val="24"/>
                <w:szCs w:val="24"/>
              </w:rPr>
            </w:pPr>
            <w:r>
              <w:rPr>
                <w:rFonts w:ascii="Arial" w:hAnsi="Arial" w:cs="Arial"/>
                <w:color w:val="0D0D0D" w:themeColor="text1" w:themeTint="F2"/>
                <w:sz w:val="24"/>
                <w:szCs w:val="24"/>
              </w:rPr>
              <w:t xml:space="preserve">Manual Handling Strategic Lead has taken up Chair of the all Wales manual handling group (2 </w:t>
            </w:r>
            <w:r w:rsidR="00C84401">
              <w:rPr>
                <w:rFonts w:ascii="Arial" w:hAnsi="Arial" w:cs="Arial"/>
                <w:color w:val="0D0D0D" w:themeColor="text1" w:themeTint="F2"/>
                <w:sz w:val="24"/>
                <w:szCs w:val="24"/>
              </w:rPr>
              <w:t>yrs.</w:t>
            </w:r>
            <w:r>
              <w:rPr>
                <w:rFonts w:ascii="Arial" w:hAnsi="Arial" w:cs="Arial"/>
                <w:color w:val="0D0D0D" w:themeColor="text1" w:themeTint="F2"/>
                <w:sz w:val="24"/>
                <w:szCs w:val="24"/>
              </w:rPr>
              <w:t xml:space="preserve">) </w:t>
            </w:r>
          </w:p>
          <w:p w14:paraId="6E61737C" w14:textId="08BE0CF2" w:rsidR="00146764" w:rsidRDefault="00146764" w:rsidP="00146764">
            <w:pPr>
              <w:pStyle w:val="ListParagraph"/>
              <w:rPr>
                <w:rFonts w:ascii="Arial" w:hAnsi="Arial" w:cs="Arial"/>
                <w:color w:val="0D0D0D" w:themeColor="text1" w:themeTint="F2"/>
                <w:sz w:val="24"/>
                <w:szCs w:val="24"/>
              </w:rPr>
            </w:pPr>
          </w:p>
          <w:p w14:paraId="7E0353D6" w14:textId="07608F33" w:rsidR="002B0ECE" w:rsidRDefault="002B0ECE" w:rsidP="00146764">
            <w:pPr>
              <w:pStyle w:val="ListParagraph"/>
              <w:rPr>
                <w:rFonts w:ascii="Arial" w:hAnsi="Arial" w:cs="Arial"/>
                <w:color w:val="0D0D0D" w:themeColor="text1" w:themeTint="F2"/>
                <w:sz w:val="24"/>
                <w:szCs w:val="24"/>
              </w:rPr>
            </w:pPr>
          </w:p>
          <w:p w14:paraId="1E625C9D" w14:textId="04D6F8D1" w:rsidR="002B0ECE" w:rsidRDefault="002B0ECE" w:rsidP="00146764">
            <w:pPr>
              <w:pStyle w:val="ListParagraph"/>
              <w:rPr>
                <w:rFonts w:ascii="Arial" w:hAnsi="Arial" w:cs="Arial"/>
                <w:color w:val="0D0D0D" w:themeColor="text1" w:themeTint="F2"/>
                <w:sz w:val="24"/>
                <w:szCs w:val="24"/>
              </w:rPr>
            </w:pPr>
          </w:p>
          <w:p w14:paraId="4614233F" w14:textId="77777777" w:rsidR="002B0ECE" w:rsidRPr="00146764" w:rsidRDefault="002B0ECE" w:rsidP="00146764">
            <w:pPr>
              <w:pStyle w:val="ListParagraph"/>
              <w:rPr>
                <w:rFonts w:ascii="Arial" w:hAnsi="Arial" w:cs="Arial"/>
                <w:color w:val="0D0D0D" w:themeColor="text1" w:themeTint="F2"/>
                <w:sz w:val="24"/>
                <w:szCs w:val="24"/>
              </w:rPr>
            </w:pPr>
          </w:p>
          <w:p w14:paraId="1315A1DD" w14:textId="45BFD909" w:rsidR="00146764" w:rsidRPr="00146764" w:rsidRDefault="00146764" w:rsidP="00146764">
            <w:pPr>
              <w:pStyle w:val="ListParagraph"/>
              <w:spacing w:before="240"/>
              <w:ind w:left="360"/>
              <w:rPr>
                <w:rFonts w:ascii="Arial" w:hAnsi="Arial" w:cs="Arial"/>
                <w:color w:val="0D0D0D" w:themeColor="text1" w:themeTint="F2"/>
                <w:sz w:val="24"/>
                <w:szCs w:val="24"/>
              </w:rPr>
            </w:pPr>
          </w:p>
        </w:tc>
        <w:tc>
          <w:tcPr>
            <w:tcW w:w="4508" w:type="dxa"/>
          </w:tcPr>
          <w:p w14:paraId="127B32EC" w14:textId="0016BC85" w:rsidR="00DD4A8D" w:rsidRPr="00DD4A8D" w:rsidRDefault="00DD4A8D" w:rsidP="00E95BE3">
            <w:pPr>
              <w:pStyle w:val="NoSpacing"/>
              <w:numPr>
                <w:ilvl w:val="0"/>
                <w:numId w:val="20"/>
              </w:numPr>
              <w:spacing w:before="240"/>
              <w:jc w:val="both"/>
              <w:rPr>
                <w:rFonts w:ascii="Arial" w:hAnsi="Arial" w:cs="Arial"/>
                <w:color w:val="0D0D0D" w:themeColor="text1" w:themeTint="F2"/>
                <w:sz w:val="24"/>
                <w:szCs w:val="24"/>
              </w:rPr>
            </w:pPr>
            <w:r w:rsidRPr="00DD4A8D">
              <w:rPr>
                <w:rFonts w:ascii="Arial" w:hAnsi="Arial" w:cs="Arial"/>
                <w:color w:val="0D0D0D" w:themeColor="text1" w:themeTint="F2"/>
                <w:sz w:val="24"/>
                <w:szCs w:val="24"/>
              </w:rPr>
              <w:t>Patient falls with query spinal cord fracture ‘off the floor lifting flat hoist training’ – This was bespoke training in the safe use of specialist equipment required for hoisting triple immobilised patient with suspected spinal cord fracture off the floor.</w:t>
            </w:r>
            <w:r>
              <w:t xml:space="preserve"> </w:t>
            </w:r>
          </w:p>
          <w:p w14:paraId="3C3A55F3" w14:textId="02DAD0FE" w:rsidR="00DD4A8D" w:rsidRDefault="00DD4A8D" w:rsidP="00E95BE3">
            <w:pPr>
              <w:pStyle w:val="NoSpacing"/>
              <w:numPr>
                <w:ilvl w:val="0"/>
                <w:numId w:val="20"/>
              </w:numPr>
              <w:spacing w:before="240"/>
              <w:jc w:val="both"/>
              <w:rPr>
                <w:rFonts w:ascii="Arial" w:hAnsi="Arial" w:cs="Arial"/>
                <w:color w:val="0D0D0D" w:themeColor="text1" w:themeTint="F2"/>
                <w:sz w:val="24"/>
                <w:szCs w:val="24"/>
              </w:rPr>
            </w:pPr>
            <w:r w:rsidRPr="00DD4A8D">
              <w:rPr>
                <w:rFonts w:ascii="Arial" w:hAnsi="Arial" w:cs="Arial"/>
                <w:color w:val="0D0D0D" w:themeColor="text1" w:themeTint="F2"/>
                <w:sz w:val="24"/>
                <w:szCs w:val="24"/>
              </w:rPr>
              <w:t>Major contributors to the total bed management framework</w:t>
            </w:r>
          </w:p>
          <w:p w14:paraId="1F9051E1" w14:textId="756ABB79" w:rsidR="00146764" w:rsidRDefault="00146764" w:rsidP="00E95BE3">
            <w:pPr>
              <w:pStyle w:val="NoSpacing"/>
              <w:numPr>
                <w:ilvl w:val="0"/>
                <w:numId w:val="20"/>
              </w:numPr>
              <w:spacing w:before="240"/>
              <w:jc w:val="both"/>
              <w:rPr>
                <w:rFonts w:ascii="Arial" w:hAnsi="Arial" w:cs="Arial"/>
                <w:color w:val="0D0D0D" w:themeColor="text1" w:themeTint="F2"/>
                <w:sz w:val="24"/>
                <w:szCs w:val="24"/>
              </w:rPr>
            </w:pPr>
            <w:r>
              <w:rPr>
                <w:rFonts w:ascii="Arial" w:hAnsi="Arial" w:cs="Arial"/>
                <w:color w:val="0D0D0D" w:themeColor="text1" w:themeTint="F2"/>
                <w:sz w:val="24"/>
                <w:szCs w:val="24"/>
              </w:rPr>
              <w:t xml:space="preserve">Development of risk assessment </w:t>
            </w:r>
            <w:r w:rsidR="00A126AF">
              <w:rPr>
                <w:rFonts w:ascii="Arial" w:hAnsi="Arial" w:cs="Arial"/>
                <w:color w:val="0D0D0D" w:themeColor="text1" w:themeTint="F2"/>
                <w:sz w:val="24"/>
                <w:szCs w:val="24"/>
              </w:rPr>
              <w:t xml:space="preserve">to assist with the transition to the new total bed management contract </w:t>
            </w:r>
            <w:r>
              <w:rPr>
                <w:rFonts w:ascii="Arial" w:hAnsi="Arial" w:cs="Arial"/>
                <w:color w:val="0D0D0D" w:themeColor="text1" w:themeTint="F2"/>
                <w:sz w:val="24"/>
                <w:szCs w:val="24"/>
              </w:rPr>
              <w:t xml:space="preserve"> </w:t>
            </w:r>
          </w:p>
          <w:p w14:paraId="50DBBD84" w14:textId="6CC4D350" w:rsidR="00E632DD" w:rsidRDefault="00E632DD" w:rsidP="00E95BE3">
            <w:pPr>
              <w:pStyle w:val="NoSpacing"/>
              <w:numPr>
                <w:ilvl w:val="0"/>
                <w:numId w:val="20"/>
              </w:numPr>
              <w:spacing w:before="240"/>
              <w:jc w:val="both"/>
              <w:rPr>
                <w:rFonts w:ascii="Arial" w:hAnsi="Arial" w:cs="Arial"/>
                <w:color w:val="0D0D0D" w:themeColor="text1" w:themeTint="F2"/>
                <w:sz w:val="24"/>
                <w:szCs w:val="24"/>
              </w:rPr>
            </w:pPr>
            <w:r>
              <w:rPr>
                <w:rFonts w:ascii="Arial" w:hAnsi="Arial" w:cs="Arial"/>
                <w:color w:val="0D0D0D" w:themeColor="text1" w:themeTint="F2"/>
                <w:sz w:val="24"/>
                <w:szCs w:val="24"/>
              </w:rPr>
              <w:t>Developed and implemented specialist courses for theatre, bariatric rehabilitation discharge, paediatrics, estates, catering, domestics, district nurses and maternity</w:t>
            </w:r>
          </w:p>
          <w:p w14:paraId="55EBA397" w14:textId="5B0DFAD6" w:rsidR="00E632DD" w:rsidRDefault="00E632DD" w:rsidP="00E632DD">
            <w:pPr>
              <w:pStyle w:val="NoSpacing"/>
              <w:numPr>
                <w:ilvl w:val="0"/>
                <w:numId w:val="20"/>
              </w:numPr>
              <w:spacing w:before="240"/>
              <w:jc w:val="both"/>
              <w:rPr>
                <w:rFonts w:ascii="Arial" w:hAnsi="Arial" w:cs="Arial"/>
                <w:color w:val="0D0D0D" w:themeColor="text1" w:themeTint="F2"/>
                <w:sz w:val="24"/>
                <w:szCs w:val="24"/>
              </w:rPr>
            </w:pPr>
            <w:r w:rsidRPr="00E632DD">
              <w:rPr>
                <w:rFonts w:ascii="Arial" w:hAnsi="Arial" w:cs="Arial"/>
                <w:color w:val="0D0D0D" w:themeColor="text1" w:themeTint="F2"/>
                <w:sz w:val="24"/>
                <w:szCs w:val="24"/>
              </w:rPr>
              <w:t>Support of complex urgent manual handling assessment and support across the acute and community are left to the Strategic MH adviser</w:t>
            </w:r>
          </w:p>
          <w:p w14:paraId="425CBFFB" w14:textId="00D5357E" w:rsidR="00A126AF" w:rsidRPr="00DD4A8D" w:rsidRDefault="00A126AF" w:rsidP="00E632DD">
            <w:pPr>
              <w:pStyle w:val="NoSpacing"/>
              <w:numPr>
                <w:ilvl w:val="0"/>
                <w:numId w:val="20"/>
              </w:numPr>
              <w:spacing w:before="240"/>
              <w:jc w:val="both"/>
              <w:rPr>
                <w:rFonts w:ascii="Arial" w:hAnsi="Arial" w:cs="Arial"/>
                <w:color w:val="0D0D0D" w:themeColor="text1" w:themeTint="F2"/>
                <w:sz w:val="24"/>
                <w:szCs w:val="24"/>
              </w:rPr>
            </w:pPr>
            <w:r>
              <w:rPr>
                <w:rFonts w:ascii="Arial" w:hAnsi="Arial" w:cs="Arial"/>
                <w:color w:val="0D0D0D" w:themeColor="text1" w:themeTint="F2"/>
                <w:sz w:val="24"/>
                <w:szCs w:val="24"/>
              </w:rPr>
              <w:t>Reviews of MH DATIX incidents with complex needs</w:t>
            </w:r>
          </w:p>
          <w:p w14:paraId="3FEF50C9" w14:textId="0F48842B" w:rsidR="00DD4A8D" w:rsidRPr="00DD4A8D" w:rsidRDefault="00DD4A8D" w:rsidP="00E95BE3">
            <w:pPr>
              <w:pStyle w:val="NoSpacing"/>
              <w:spacing w:before="240"/>
              <w:ind w:left="360"/>
              <w:jc w:val="both"/>
              <w:rPr>
                <w:rFonts w:ascii="Arial" w:hAnsi="Arial" w:cs="Arial"/>
                <w:color w:val="0D0D0D" w:themeColor="text1" w:themeTint="F2"/>
                <w:sz w:val="24"/>
                <w:szCs w:val="24"/>
              </w:rPr>
            </w:pPr>
          </w:p>
        </w:tc>
      </w:tr>
    </w:tbl>
    <w:p w14:paraId="2C064B10" w14:textId="694D884A" w:rsidR="00A1710A" w:rsidRDefault="008B7ED4" w:rsidP="00F74E08">
      <w:pPr>
        <w:pStyle w:val="NoSpacing"/>
        <w:numPr>
          <w:ilvl w:val="0"/>
          <w:numId w:val="1"/>
        </w:numPr>
        <w:jc w:val="both"/>
        <w:rPr>
          <w:rFonts w:ascii="Arial" w:hAnsi="Arial" w:cs="Arial"/>
          <w:b/>
          <w:sz w:val="24"/>
          <w:szCs w:val="24"/>
        </w:rPr>
      </w:pPr>
      <w:r w:rsidRPr="00DD4A8D">
        <w:rPr>
          <w:rFonts w:ascii="Arial" w:hAnsi="Arial" w:cs="Arial"/>
          <w:color w:val="0D0D0D" w:themeColor="text1" w:themeTint="F2"/>
          <w:sz w:val="24"/>
          <w:szCs w:val="24"/>
        </w:rPr>
        <w:lastRenderedPageBreak/>
        <w:t xml:space="preserve"> </w:t>
      </w:r>
      <w:r w:rsidR="00A1710A">
        <w:rPr>
          <w:rFonts w:ascii="Arial" w:hAnsi="Arial" w:cs="Arial"/>
          <w:b/>
          <w:sz w:val="24"/>
          <w:szCs w:val="24"/>
        </w:rPr>
        <w:t xml:space="preserve">Fire </w:t>
      </w:r>
      <w:r w:rsidR="00DC6537">
        <w:rPr>
          <w:rFonts w:ascii="Arial" w:hAnsi="Arial" w:cs="Arial"/>
          <w:b/>
          <w:sz w:val="24"/>
          <w:szCs w:val="24"/>
        </w:rPr>
        <w:t>Management</w:t>
      </w:r>
    </w:p>
    <w:p w14:paraId="25AFE6EF" w14:textId="247FE938" w:rsidR="00A1710A" w:rsidRDefault="00DD51DB" w:rsidP="00C5475D">
      <w:pPr>
        <w:pStyle w:val="NoSpacing"/>
        <w:jc w:val="both"/>
        <w:rPr>
          <w:rFonts w:ascii="Arial" w:hAnsi="Arial" w:cs="Arial"/>
          <w:sz w:val="24"/>
          <w:szCs w:val="24"/>
        </w:rPr>
      </w:pPr>
      <w:r>
        <w:rPr>
          <w:rFonts w:ascii="Arial" w:hAnsi="Arial" w:cs="Arial"/>
          <w:noProof/>
          <w:sz w:val="24"/>
          <w:szCs w:val="24"/>
          <w:lang w:eastAsia="en-GB"/>
        </w:rPr>
        <w:drawing>
          <wp:anchor distT="0" distB="0" distL="114300" distR="114300" simplePos="0" relativeHeight="251696640" behindDoc="1" locked="0" layoutInCell="1" allowOverlap="1" wp14:anchorId="5A062EB4" wp14:editId="07950C6A">
            <wp:simplePos x="0" y="0"/>
            <wp:positionH relativeFrom="margin">
              <wp:align>left</wp:align>
            </wp:positionH>
            <wp:positionV relativeFrom="paragraph">
              <wp:posOffset>175260</wp:posOffset>
            </wp:positionV>
            <wp:extent cx="2240280" cy="1559560"/>
            <wp:effectExtent l="0" t="0" r="7620" b="2540"/>
            <wp:wrapTight wrapText="bothSides">
              <wp:wrapPolygon edited="0">
                <wp:start x="0" y="0"/>
                <wp:lineTo x="0" y="21371"/>
                <wp:lineTo x="21490" y="21371"/>
                <wp:lineTo x="21490" y="0"/>
                <wp:lineTo x="0" y="0"/>
              </wp:wrapPolygon>
            </wp:wrapTight>
            <wp:docPr id="59" name="Pictur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 name="AdobeStock_297479096.jpeg"/>
                    <pic:cNvPicPr/>
                  </pic:nvPicPr>
                  <pic:blipFill rotWithShape="1">
                    <a:blip r:embed="rId25" cstate="print">
                      <a:extLst>
                        <a:ext uri="{28A0092B-C50C-407E-A947-70E740481C1C}">
                          <a14:useLocalDpi xmlns:a14="http://schemas.microsoft.com/office/drawing/2010/main" val="0"/>
                        </a:ext>
                      </a:extLst>
                    </a:blip>
                    <a:srcRect/>
                    <a:stretch/>
                  </pic:blipFill>
                  <pic:spPr bwMode="auto">
                    <a:xfrm>
                      <a:off x="0" y="0"/>
                      <a:ext cx="2240280" cy="155956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04EBCF93" w14:textId="383728DD" w:rsidR="005A3730" w:rsidRDefault="00A1710A" w:rsidP="00C5475D">
      <w:pPr>
        <w:pStyle w:val="NoSpacing"/>
        <w:jc w:val="both"/>
        <w:rPr>
          <w:rFonts w:ascii="Arial" w:hAnsi="Arial" w:cs="Arial"/>
          <w:sz w:val="24"/>
          <w:szCs w:val="24"/>
        </w:rPr>
      </w:pPr>
      <w:r w:rsidRPr="009C7071">
        <w:rPr>
          <w:rFonts w:ascii="Arial" w:hAnsi="Arial" w:cs="Arial"/>
          <w:sz w:val="24"/>
          <w:szCs w:val="24"/>
        </w:rPr>
        <w:t xml:space="preserve">The Health Board </w:t>
      </w:r>
      <w:r w:rsidR="00C84401">
        <w:rPr>
          <w:rFonts w:ascii="Arial" w:hAnsi="Arial" w:cs="Arial"/>
          <w:sz w:val="24"/>
          <w:szCs w:val="24"/>
        </w:rPr>
        <w:t>have commissioned fire compartmentation surveys</w:t>
      </w:r>
      <w:r w:rsidR="005A3730">
        <w:rPr>
          <w:rFonts w:ascii="Arial" w:hAnsi="Arial" w:cs="Arial"/>
          <w:sz w:val="24"/>
          <w:szCs w:val="24"/>
        </w:rPr>
        <w:t xml:space="preserve"> for Morriston and Singleton hospitals, with our PFI partner surveying N</w:t>
      </w:r>
      <w:r w:rsidR="00C66D36">
        <w:rPr>
          <w:rFonts w:ascii="Arial" w:hAnsi="Arial" w:cs="Arial"/>
          <w:sz w:val="24"/>
          <w:szCs w:val="24"/>
        </w:rPr>
        <w:t xml:space="preserve">eath, </w:t>
      </w:r>
      <w:r w:rsidR="005A3730">
        <w:rPr>
          <w:rFonts w:ascii="Arial" w:hAnsi="Arial" w:cs="Arial"/>
          <w:sz w:val="24"/>
          <w:szCs w:val="24"/>
        </w:rPr>
        <w:t>P</w:t>
      </w:r>
      <w:r w:rsidR="00C66D36">
        <w:rPr>
          <w:rFonts w:ascii="Arial" w:hAnsi="Arial" w:cs="Arial"/>
          <w:sz w:val="24"/>
          <w:szCs w:val="24"/>
        </w:rPr>
        <w:t xml:space="preserve">ort </w:t>
      </w:r>
      <w:r w:rsidR="005A3730">
        <w:rPr>
          <w:rFonts w:ascii="Arial" w:hAnsi="Arial" w:cs="Arial"/>
          <w:sz w:val="24"/>
          <w:szCs w:val="24"/>
        </w:rPr>
        <w:t>T</w:t>
      </w:r>
      <w:r w:rsidR="00C66D36">
        <w:rPr>
          <w:rFonts w:ascii="Arial" w:hAnsi="Arial" w:cs="Arial"/>
          <w:sz w:val="24"/>
          <w:szCs w:val="24"/>
        </w:rPr>
        <w:t>albot hospital</w:t>
      </w:r>
      <w:r w:rsidR="005A3730">
        <w:rPr>
          <w:rFonts w:ascii="Arial" w:hAnsi="Arial" w:cs="Arial"/>
          <w:sz w:val="24"/>
          <w:szCs w:val="24"/>
        </w:rPr>
        <w:t>. A work programme for NPTH has been in place throughout 2022/23 and is 95% complete. The remaining works will be completed in 2023/24.</w:t>
      </w:r>
    </w:p>
    <w:p w14:paraId="752ADF2A" w14:textId="1F958748" w:rsidR="00C84401" w:rsidRDefault="005A3730" w:rsidP="00C5475D">
      <w:pPr>
        <w:pStyle w:val="NoSpacing"/>
        <w:jc w:val="both"/>
        <w:rPr>
          <w:rFonts w:ascii="Arial" w:hAnsi="Arial" w:cs="Arial"/>
          <w:sz w:val="24"/>
          <w:szCs w:val="24"/>
        </w:rPr>
      </w:pPr>
      <w:r>
        <w:rPr>
          <w:rFonts w:ascii="Arial" w:hAnsi="Arial" w:cs="Arial"/>
          <w:sz w:val="24"/>
          <w:szCs w:val="24"/>
        </w:rPr>
        <w:t>The fire team, estates and capital are working with shared services specialist estates services (Fire) to evaluate the surveys and develop work programmes</w:t>
      </w:r>
      <w:r w:rsidR="00C66D36">
        <w:rPr>
          <w:rFonts w:ascii="Arial" w:hAnsi="Arial" w:cs="Arial"/>
          <w:sz w:val="24"/>
          <w:szCs w:val="24"/>
        </w:rPr>
        <w:t xml:space="preserve"> for Morriston and Singleton </w:t>
      </w:r>
      <w:r w:rsidR="006A5BFC">
        <w:rPr>
          <w:rFonts w:ascii="Arial" w:hAnsi="Arial" w:cs="Arial"/>
          <w:sz w:val="24"/>
          <w:szCs w:val="24"/>
        </w:rPr>
        <w:t>hospitals</w:t>
      </w:r>
      <w:r>
        <w:rPr>
          <w:rFonts w:ascii="Arial" w:hAnsi="Arial" w:cs="Arial"/>
          <w:sz w:val="24"/>
          <w:szCs w:val="24"/>
        </w:rPr>
        <w:t xml:space="preserve">. Work programmes to address any issues identified will be picked up through estates discretionary capital, estates funding advisory board (EFAB) and capital schemes going forward. </w:t>
      </w:r>
      <w:r w:rsidR="00C84401">
        <w:rPr>
          <w:rFonts w:ascii="Arial" w:hAnsi="Arial" w:cs="Arial"/>
          <w:sz w:val="24"/>
          <w:szCs w:val="24"/>
        </w:rPr>
        <w:t xml:space="preserve"> </w:t>
      </w:r>
      <w:r w:rsidR="00E9058C">
        <w:rPr>
          <w:rFonts w:ascii="Arial" w:hAnsi="Arial" w:cs="Arial"/>
          <w:sz w:val="24"/>
          <w:szCs w:val="24"/>
        </w:rPr>
        <w:t>Singleton survey final report will be received during 2023/24, so once received, this will be added to the overall programme.</w:t>
      </w:r>
      <w:r w:rsidR="00C84401">
        <w:rPr>
          <w:rFonts w:ascii="Arial" w:hAnsi="Arial" w:cs="Arial"/>
          <w:sz w:val="24"/>
          <w:szCs w:val="24"/>
        </w:rPr>
        <w:t xml:space="preserve"> </w:t>
      </w:r>
    </w:p>
    <w:p w14:paraId="29C2A2D1" w14:textId="77777777" w:rsidR="00C84401" w:rsidRDefault="00C84401" w:rsidP="00C5475D">
      <w:pPr>
        <w:pStyle w:val="NoSpacing"/>
        <w:jc w:val="both"/>
        <w:rPr>
          <w:rFonts w:ascii="Arial" w:hAnsi="Arial" w:cs="Arial"/>
          <w:sz w:val="24"/>
          <w:szCs w:val="24"/>
        </w:rPr>
      </w:pPr>
    </w:p>
    <w:p w14:paraId="0E1E5667" w14:textId="2D434AB5" w:rsidR="00E9058C" w:rsidRDefault="00E9058C" w:rsidP="00C5475D">
      <w:pPr>
        <w:pStyle w:val="NoSpacing"/>
        <w:jc w:val="both"/>
        <w:rPr>
          <w:rFonts w:ascii="Arial" w:hAnsi="Arial" w:cs="Arial"/>
          <w:sz w:val="24"/>
          <w:szCs w:val="24"/>
        </w:rPr>
      </w:pPr>
      <w:r>
        <w:rPr>
          <w:rFonts w:ascii="Arial" w:hAnsi="Arial" w:cs="Arial"/>
          <w:sz w:val="24"/>
          <w:szCs w:val="24"/>
        </w:rPr>
        <w:t>The fire team continues to maintain a 100% compliance in completing risk assessments and have provided support at service group health &amp; safety an</w:t>
      </w:r>
      <w:r w:rsidR="00862AC5">
        <w:rPr>
          <w:rFonts w:ascii="Arial" w:hAnsi="Arial" w:cs="Arial"/>
          <w:sz w:val="24"/>
          <w:szCs w:val="24"/>
        </w:rPr>
        <w:t>d fire meetings. Also participated in site tours with operational management and trade union colleagues.</w:t>
      </w:r>
      <w:r>
        <w:rPr>
          <w:rFonts w:ascii="Arial" w:hAnsi="Arial" w:cs="Arial"/>
          <w:sz w:val="24"/>
          <w:szCs w:val="24"/>
        </w:rPr>
        <w:t xml:space="preserve"> </w:t>
      </w:r>
      <w:r w:rsidR="00862AC5">
        <w:rPr>
          <w:rFonts w:ascii="Arial" w:hAnsi="Arial" w:cs="Arial"/>
          <w:sz w:val="24"/>
          <w:szCs w:val="24"/>
        </w:rPr>
        <w:t>Worked with operational management on developing and implementing fire evacuation plans that include drawings.</w:t>
      </w:r>
    </w:p>
    <w:p w14:paraId="0995DE38" w14:textId="4BEB391A" w:rsidR="00862AC5" w:rsidRDefault="00862AC5" w:rsidP="00C5475D">
      <w:pPr>
        <w:pStyle w:val="NoSpacing"/>
        <w:jc w:val="both"/>
        <w:rPr>
          <w:rFonts w:ascii="Arial" w:hAnsi="Arial" w:cs="Arial"/>
          <w:sz w:val="24"/>
          <w:szCs w:val="24"/>
        </w:rPr>
      </w:pPr>
    </w:p>
    <w:p w14:paraId="19FA7291" w14:textId="28ABDE5B" w:rsidR="00862AC5" w:rsidRDefault="00862AC5" w:rsidP="00C5475D">
      <w:pPr>
        <w:pStyle w:val="NoSpacing"/>
        <w:jc w:val="both"/>
        <w:rPr>
          <w:rFonts w:ascii="Arial" w:hAnsi="Arial" w:cs="Arial"/>
          <w:sz w:val="24"/>
          <w:szCs w:val="24"/>
        </w:rPr>
      </w:pPr>
      <w:r>
        <w:rPr>
          <w:rFonts w:ascii="Arial" w:hAnsi="Arial" w:cs="Arial"/>
          <w:sz w:val="24"/>
          <w:szCs w:val="24"/>
        </w:rPr>
        <w:t>A full review of the fire risk assessment questions and answers has been undertaken, a</w:t>
      </w:r>
      <w:r w:rsidR="00C66D36">
        <w:rPr>
          <w:rFonts w:ascii="Arial" w:hAnsi="Arial" w:cs="Arial"/>
          <w:sz w:val="24"/>
          <w:szCs w:val="24"/>
        </w:rPr>
        <w:t xml:space="preserve">nd from this changes </w:t>
      </w:r>
      <w:r>
        <w:rPr>
          <w:rFonts w:ascii="Arial" w:hAnsi="Arial" w:cs="Arial"/>
          <w:sz w:val="24"/>
          <w:szCs w:val="24"/>
        </w:rPr>
        <w:t xml:space="preserve">made. Information now provided is more in depth and gives the manager and/or estates </w:t>
      </w:r>
      <w:r w:rsidR="00C66D36">
        <w:rPr>
          <w:rFonts w:ascii="Arial" w:hAnsi="Arial" w:cs="Arial"/>
          <w:sz w:val="24"/>
          <w:szCs w:val="24"/>
        </w:rPr>
        <w:t xml:space="preserve">staff </w:t>
      </w:r>
      <w:r>
        <w:rPr>
          <w:rFonts w:ascii="Arial" w:hAnsi="Arial" w:cs="Arial"/>
          <w:sz w:val="24"/>
          <w:szCs w:val="24"/>
        </w:rPr>
        <w:t>more information to enable development of action plans to complete issue</w:t>
      </w:r>
      <w:r w:rsidR="00C66D36">
        <w:rPr>
          <w:rFonts w:ascii="Arial" w:hAnsi="Arial" w:cs="Arial"/>
          <w:sz w:val="24"/>
          <w:szCs w:val="24"/>
        </w:rPr>
        <w:t>s</w:t>
      </w:r>
      <w:r>
        <w:rPr>
          <w:rFonts w:ascii="Arial" w:hAnsi="Arial" w:cs="Arial"/>
          <w:sz w:val="24"/>
          <w:szCs w:val="24"/>
        </w:rPr>
        <w:t xml:space="preserve"> identified. Regular meetings have been scheduled with estates throughout the year to monitor estates actions completed and identify works where capital is required to address. </w:t>
      </w:r>
    </w:p>
    <w:p w14:paraId="1948F9BA" w14:textId="77777777" w:rsidR="00862AC5" w:rsidRDefault="00862AC5" w:rsidP="00C5475D">
      <w:pPr>
        <w:pStyle w:val="NoSpacing"/>
        <w:jc w:val="both"/>
        <w:rPr>
          <w:rFonts w:ascii="Arial" w:hAnsi="Arial" w:cs="Arial"/>
          <w:sz w:val="24"/>
          <w:szCs w:val="24"/>
        </w:rPr>
      </w:pPr>
    </w:p>
    <w:p w14:paraId="2B863667" w14:textId="35BFB689" w:rsidR="00E9058C" w:rsidRDefault="009A14F5" w:rsidP="009A14F5">
      <w:pPr>
        <w:pStyle w:val="NoSpacing"/>
        <w:numPr>
          <w:ilvl w:val="1"/>
          <w:numId w:val="1"/>
        </w:numPr>
        <w:jc w:val="both"/>
        <w:rPr>
          <w:rFonts w:ascii="Arial" w:hAnsi="Arial" w:cs="Arial"/>
          <w:sz w:val="24"/>
          <w:szCs w:val="24"/>
        </w:rPr>
      </w:pPr>
      <w:r>
        <w:rPr>
          <w:rFonts w:ascii="Arial" w:hAnsi="Arial" w:cs="Arial"/>
          <w:sz w:val="24"/>
          <w:szCs w:val="24"/>
        </w:rPr>
        <w:t>Fire Audit Submission</w:t>
      </w:r>
    </w:p>
    <w:p w14:paraId="2E06D46E" w14:textId="2273B9E3" w:rsidR="009A14F5" w:rsidRDefault="009A14F5" w:rsidP="009A14F5">
      <w:pPr>
        <w:pStyle w:val="NoSpacing"/>
        <w:jc w:val="both"/>
        <w:rPr>
          <w:rFonts w:ascii="Arial" w:hAnsi="Arial" w:cs="Arial"/>
          <w:sz w:val="24"/>
          <w:szCs w:val="24"/>
        </w:rPr>
      </w:pPr>
    </w:p>
    <w:p w14:paraId="4CAEFBC7" w14:textId="737162D5" w:rsidR="009A14F5" w:rsidRDefault="009A14F5" w:rsidP="009A14F5">
      <w:pPr>
        <w:pStyle w:val="NoSpacing"/>
        <w:jc w:val="both"/>
        <w:rPr>
          <w:rFonts w:ascii="Arial" w:hAnsi="Arial" w:cs="Arial"/>
          <w:sz w:val="24"/>
          <w:szCs w:val="24"/>
        </w:rPr>
      </w:pPr>
      <w:r w:rsidRPr="009A14F5">
        <w:rPr>
          <w:rFonts w:ascii="Arial" w:hAnsi="Arial" w:cs="Arial"/>
          <w:sz w:val="24"/>
          <w:szCs w:val="24"/>
        </w:rPr>
        <w:t>The submission this year covers all main hospital sites across the Health Board as well as LD Bungalows and some Primary Care buildings. The submission has involved interviews with senior Managers in all the relevant Hospitals and covers acute, Mental Health and Learning Disability and Primary Care sectors. The Audit looks at costs of achieving compliance with Fire code, Policy, Management, Maintenance and Training issues.</w:t>
      </w:r>
    </w:p>
    <w:p w14:paraId="5FE9710D" w14:textId="277A9F4B" w:rsidR="009A14F5" w:rsidRDefault="009A14F5" w:rsidP="009A14F5">
      <w:pPr>
        <w:pStyle w:val="NoSpacing"/>
        <w:jc w:val="both"/>
        <w:rPr>
          <w:rFonts w:ascii="Arial" w:hAnsi="Arial" w:cs="Arial"/>
          <w:sz w:val="24"/>
          <w:szCs w:val="24"/>
        </w:rPr>
      </w:pPr>
    </w:p>
    <w:p w14:paraId="263DBF56" w14:textId="53EE88AC" w:rsidR="009A14F5" w:rsidRDefault="009A14F5" w:rsidP="009A14F5">
      <w:pPr>
        <w:pStyle w:val="NoSpacing"/>
        <w:numPr>
          <w:ilvl w:val="1"/>
          <w:numId w:val="1"/>
        </w:numPr>
        <w:jc w:val="both"/>
        <w:rPr>
          <w:rFonts w:ascii="Arial" w:hAnsi="Arial" w:cs="Arial"/>
          <w:sz w:val="24"/>
          <w:szCs w:val="24"/>
        </w:rPr>
      </w:pPr>
      <w:r>
        <w:rPr>
          <w:rFonts w:ascii="Arial" w:hAnsi="Arial" w:cs="Arial"/>
          <w:sz w:val="24"/>
          <w:szCs w:val="24"/>
        </w:rPr>
        <w:t>Fire Warden Training</w:t>
      </w:r>
    </w:p>
    <w:p w14:paraId="7D4B5AE6" w14:textId="3202E4F0" w:rsidR="009A14F5" w:rsidRDefault="009A14F5" w:rsidP="009A14F5">
      <w:pPr>
        <w:pStyle w:val="NoSpacing"/>
        <w:jc w:val="both"/>
        <w:rPr>
          <w:rFonts w:ascii="Arial" w:hAnsi="Arial" w:cs="Arial"/>
          <w:sz w:val="24"/>
          <w:szCs w:val="24"/>
        </w:rPr>
      </w:pPr>
    </w:p>
    <w:p w14:paraId="34158DCD" w14:textId="6180BEBF" w:rsidR="009A14F5" w:rsidRDefault="009A14F5" w:rsidP="009A14F5">
      <w:pPr>
        <w:pStyle w:val="NoSpacing"/>
        <w:jc w:val="both"/>
        <w:rPr>
          <w:rFonts w:ascii="Arial" w:hAnsi="Arial" w:cs="Arial"/>
          <w:sz w:val="24"/>
          <w:szCs w:val="24"/>
        </w:rPr>
      </w:pPr>
      <w:r>
        <w:rPr>
          <w:rFonts w:ascii="Arial" w:hAnsi="Arial" w:cs="Arial"/>
          <w:sz w:val="24"/>
          <w:szCs w:val="24"/>
        </w:rPr>
        <w:t>Progress has been</w:t>
      </w:r>
      <w:r w:rsidRPr="009A14F5">
        <w:rPr>
          <w:rFonts w:ascii="Arial" w:hAnsi="Arial" w:cs="Arial"/>
          <w:sz w:val="24"/>
          <w:szCs w:val="24"/>
        </w:rPr>
        <w:t xml:space="preserve"> made in identifying Fire Wardens throughout the Health Board. Where</w:t>
      </w:r>
      <w:r>
        <w:rPr>
          <w:rFonts w:ascii="Arial" w:hAnsi="Arial" w:cs="Arial"/>
          <w:sz w:val="24"/>
          <w:szCs w:val="24"/>
        </w:rPr>
        <w:t xml:space="preserve"> gaps are identified training has been provided</w:t>
      </w:r>
      <w:r w:rsidRPr="009A14F5">
        <w:rPr>
          <w:rFonts w:ascii="Arial" w:hAnsi="Arial" w:cs="Arial"/>
          <w:sz w:val="24"/>
          <w:szCs w:val="24"/>
        </w:rPr>
        <w:t>,</w:t>
      </w:r>
      <w:r>
        <w:rPr>
          <w:rFonts w:ascii="Arial" w:hAnsi="Arial" w:cs="Arial"/>
          <w:sz w:val="24"/>
          <w:szCs w:val="24"/>
        </w:rPr>
        <w:t xml:space="preserve"> this is through</w:t>
      </w:r>
      <w:r w:rsidRPr="009A14F5">
        <w:rPr>
          <w:rFonts w:ascii="Arial" w:hAnsi="Arial" w:cs="Arial"/>
          <w:sz w:val="24"/>
          <w:szCs w:val="24"/>
        </w:rPr>
        <w:t xml:space="preserve"> face to face</w:t>
      </w:r>
      <w:r>
        <w:rPr>
          <w:rFonts w:ascii="Arial" w:hAnsi="Arial" w:cs="Arial"/>
          <w:sz w:val="24"/>
          <w:szCs w:val="24"/>
        </w:rPr>
        <w:t xml:space="preserve"> at each site, with the option of </w:t>
      </w:r>
      <w:r w:rsidRPr="009A14F5">
        <w:rPr>
          <w:rFonts w:ascii="Arial" w:hAnsi="Arial" w:cs="Arial"/>
          <w:sz w:val="24"/>
          <w:szCs w:val="24"/>
        </w:rPr>
        <w:t>TEAMs</w:t>
      </w:r>
      <w:r>
        <w:rPr>
          <w:rFonts w:ascii="Arial" w:hAnsi="Arial" w:cs="Arial"/>
          <w:sz w:val="24"/>
          <w:szCs w:val="24"/>
        </w:rPr>
        <w:t xml:space="preserve"> where this is beneficial for the service i.e.</w:t>
      </w:r>
      <w:r w:rsidRPr="009A14F5">
        <w:rPr>
          <w:rFonts w:ascii="Arial" w:hAnsi="Arial" w:cs="Arial"/>
          <w:sz w:val="24"/>
          <w:szCs w:val="24"/>
        </w:rPr>
        <w:t xml:space="preserve"> L</w:t>
      </w:r>
      <w:r>
        <w:rPr>
          <w:rFonts w:ascii="Arial" w:hAnsi="Arial" w:cs="Arial"/>
          <w:sz w:val="24"/>
          <w:szCs w:val="24"/>
        </w:rPr>
        <w:t xml:space="preserve">earning </w:t>
      </w:r>
      <w:r w:rsidRPr="009A14F5">
        <w:rPr>
          <w:rFonts w:ascii="Arial" w:hAnsi="Arial" w:cs="Arial"/>
          <w:sz w:val="24"/>
          <w:szCs w:val="24"/>
        </w:rPr>
        <w:t>D</w:t>
      </w:r>
      <w:r>
        <w:rPr>
          <w:rFonts w:ascii="Arial" w:hAnsi="Arial" w:cs="Arial"/>
          <w:sz w:val="24"/>
          <w:szCs w:val="24"/>
        </w:rPr>
        <w:t>isabilities</w:t>
      </w:r>
      <w:r w:rsidRPr="009A14F5">
        <w:rPr>
          <w:rFonts w:ascii="Arial" w:hAnsi="Arial" w:cs="Arial"/>
          <w:sz w:val="24"/>
          <w:szCs w:val="24"/>
        </w:rPr>
        <w:t xml:space="preserve">. </w:t>
      </w:r>
      <w:r>
        <w:rPr>
          <w:rFonts w:ascii="Arial" w:hAnsi="Arial" w:cs="Arial"/>
          <w:sz w:val="24"/>
          <w:szCs w:val="24"/>
        </w:rPr>
        <w:t>This has generated a positive response and received good feedback.</w:t>
      </w:r>
    </w:p>
    <w:p w14:paraId="7E107811" w14:textId="77777777" w:rsidR="00E9058C" w:rsidRDefault="00E9058C" w:rsidP="00C5475D">
      <w:pPr>
        <w:pStyle w:val="NoSpacing"/>
        <w:jc w:val="both"/>
        <w:rPr>
          <w:rFonts w:ascii="Arial" w:hAnsi="Arial" w:cs="Arial"/>
          <w:sz w:val="24"/>
          <w:szCs w:val="24"/>
        </w:rPr>
      </w:pPr>
    </w:p>
    <w:p w14:paraId="72BB155A" w14:textId="41BB5D7F" w:rsidR="00A03E7C" w:rsidRDefault="00A03E7C" w:rsidP="00C5475D">
      <w:pPr>
        <w:pStyle w:val="NoSpacing"/>
        <w:ind w:left="400"/>
        <w:jc w:val="both"/>
        <w:rPr>
          <w:rFonts w:ascii="Arial" w:hAnsi="Arial" w:cs="Arial"/>
          <w:sz w:val="24"/>
          <w:szCs w:val="24"/>
        </w:rPr>
      </w:pPr>
    </w:p>
    <w:p w14:paraId="4BFEB4A4" w14:textId="40C4B169" w:rsidR="002B0ECE" w:rsidRDefault="002B0ECE" w:rsidP="00C5475D">
      <w:pPr>
        <w:pStyle w:val="NoSpacing"/>
        <w:ind w:left="400"/>
        <w:jc w:val="both"/>
        <w:rPr>
          <w:rFonts w:ascii="Arial" w:hAnsi="Arial" w:cs="Arial"/>
          <w:sz w:val="24"/>
          <w:szCs w:val="24"/>
        </w:rPr>
      </w:pPr>
    </w:p>
    <w:p w14:paraId="54D6EC59" w14:textId="58A6FB7B" w:rsidR="002B0ECE" w:rsidRDefault="002B0ECE" w:rsidP="00C5475D">
      <w:pPr>
        <w:pStyle w:val="NoSpacing"/>
        <w:ind w:left="400"/>
        <w:jc w:val="both"/>
        <w:rPr>
          <w:rFonts w:ascii="Arial" w:hAnsi="Arial" w:cs="Arial"/>
          <w:sz w:val="24"/>
          <w:szCs w:val="24"/>
        </w:rPr>
      </w:pPr>
    </w:p>
    <w:p w14:paraId="190A7068" w14:textId="77777777" w:rsidR="002B0ECE" w:rsidRDefault="002B0ECE" w:rsidP="00C5475D">
      <w:pPr>
        <w:pStyle w:val="NoSpacing"/>
        <w:ind w:left="400"/>
        <w:jc w:val="both"/>
        <w:rPr>
          <w:rFonts w:ascii="Arial" w:hAnsi="Arial" w:cs="Arial"/>
          <w:sz w:val="24"/>
          <w:szCs w:val="24"/>
        </w:rPr>
      </w:pPr>
    </w:p>
    <w:p w14:paraId="7C4EBC6A" w14:textId="13744E52" w:rsidR="00C5475D" w:rsidRDefault="004D4CDB" w:rsidP="003D1CE9">
      <w:pPr>
        <w:pStyle w:val="NoSpacing"/>
        <w:numPr>
          <w:ilvl w:val="0"/>
          <w:numId w:val="1"/>
        </w:numPr>
        <w:jc w:val="both"/>
        <w:rPr>
          <w:rFonts w:ascii="Arial" w:hAnsi="Arial" w:cs="Arial"/>
          <w:b/>
          <w:sz w:val="24"/>
          <w:szCs w:val="24"/>
        </w:rPr>
      </w:pPr>
      <w:r>
        <w:rPr>
          <w:rFonts w:ascii="Arial" w:hAnsi="Arial" w:cs="Arial"/>
          <w:b/>
          <w:sz w:val="24"/>
          <w:szCs w:val="24"/>
        </w:rPr>
        <w:lastRenderedPageBreak/>
        <w:t xml:space="preserve">NWSSP Audits </w:t>
      </w:r>
    </w:p>
    <w:p w14:paraId="48328006" w14:textId="16C51E14" w:rsidR="005D14A3" w:rsidRDefault="005D14A3" w:rsidP="005D14A3">
      <w:pPr>
        <w:pStyle w:val="NoSpacing"/>
        <w:jc w:val="both"/>
        <w:rPr>
          <w:rFonts w:ascii="Arial" w:hAnsi="Arial" w:cs="Arial"/>
          <w:sz w:val="24"/>
          <w:szCs w:val="24"/>
        </w:rPr>
      </w:pPr>
    </w:p>
    <w:p w14:paraId="07E4E363" w14:textId="69F7FE99" w:rsidR="005D14A3" w:rsidRDefault="009A14F5" w:rsidP="005D14A3">
      <w:pPr>
        <w:pStyle w:val="NoSpacing"/>
        <w:jc w:val="both"/>
        <w:rPr>
          <w:rFonts w:ascii="Arial" w:hAnsi="Arial" w:cs="Arial"/>
          <w:sz w:val="24"/>
          <w:szCs w:val="24"/>
        </w:rPr>
      </w:pPr>
      <w:r>
        <w:rPr>
          <w:rFonts w:ascii="Arial" w:hAnsi="Arial" w:cs="Arial"/>
          <w:sz w:val="24"/>
          <w:szCs w:val="24"/>
        </w:rPr>
        <w:t>The health board have not r</w:t>
      </w:r>
      <w:r w:rsidR="00C66D36">
        <w:rPr>
          <w:rFonts w:ascii="Arial" w:hAnsi="Arial" w:cs="Arial"/>
          <w:sz w:val="24"/>
          <w:szCs w:val="24"/>
        </w:rPr>
        <w:t>eceived any health and safety,</w:t>
      </w:r>
      <w:r>
        <w:rPr>
          <w:rFonts w:ascii="Arial" w:hAnsi="Arial" w:cs="Arial"/>
          <w:sz w:val="24"/>
          <w:szCs w:val="24"/>
        </w:rPr>
        <w:t xml:space="preserve"> fire</w:t>
      </w:r>
      <w:r w:rsidR="00C66D36">
        <w:rPr>
          <w:rFonts w:ascii="Arial" w:hAnsi="Arial" w:cs="Arial"/>
          <w:sz w:val="24"/>
          <w:szCs w:val="24"/>
        </w:rPr>
        <w:t xml:space="preserve"> or estates</w:t>
      </w:r>
      <w:r>
        <w:rPr>
          <w:rFonts w:ascii="Arial" w:hAnsi="Arial" w:cs="Arial"/>
          <w:sz w:val="24"/>
          <w:szCs w:val="24"/>
        </w:rPr>
        <w:t xml:space="preserve"> audits during the year, however, there are actions identified </w:t>
      </w:r>
      <w:r w:rsidR="001F4EA3">
        <w:rPr>
          <w:rFonts w:ascii="Arial" w:hAnsi="Arial" w:cs="Arial"/>
          <w:sz w:val="24"/>
          <w:szCs w:val="24"/>
        </w:rPr>
        <w:t xml:space="preserve">on audits carried out in previous year and the team are working through these and updated the shared services audit tracker software to ensure actions are </w:t>
      </w:r>
      <w:r w:rsidR="00C66D36">
        <w:rPr>
          <w:rFonts w:ascii="Arial" w:hAnsi="Arial" w:cs="Arial"/>
          <w:sz w:val="24"/>
          <w:szCs w:val="24"/>
        </w:rPr>
        <w:t>completed and closed</w:t>
      </w:r>
      <w:r w:rsidR="004907BA">
        <w:rPr>
          <w:rFonts w:ascii="Arial" w:hAnsi="Arial" w:cs="Arial"/>
          <w:sz w:val="24"/>
          <w:szCs w:val="24"/>
        </w:rPr>
        <w:t>.</w:t>
      </w:r>
      <w:r w:rsidR="00C66D36">
        <w:rPr>
          <w:rFonts w:ascii="Arial" w:hAnsi="Arial" w:cs="Arial"/>
          <w:sz w:val="24"/>
          <w:szCs w:val="24"/>
        </w:rPr>
        <w:t xml:space="preserve"> This will continue throughout 2023/24 until all actions have been addressed and this will be monitored through the fire safety group, health and safety operational group and reported to the quality and safety committee. </w:t>
      </w:r>
    </w:p>
    <w:p w14:paraId="5F4B149C" w14:textId="1D8F2E7E" w:rsidR="00722F69" w:rsidRDefault="00722F69" w:rsidP="00823A97">
      <w:pPr>
        <w:pStyle w:val="NoSpacing"/>
        <w:jc w:val="both"/>
        <w:rPr>
          <w:rFonts w:ascii="Arial" w:hAnsi="Arial" w:cs="Arial"/>
          <w:sz w:val="24"/>
          <w:szCs w:val="24"/>
        </w:rPr>
      </w:pPr>
    </w:p>
    <w:p w14:paraId="5EDCF33E" w14:textId="092AECE9" w:rsidR="002E242F" w:rsidRDefault="004D4CDB" w:rsidP="003D1CE9">
      <w:pPr>
        <w:pStyle w:val="NoSpacing"/>
        <w:numPr>
          <w:ilvl w:val="0"/>
          <w:numId w:val="1"/>
        </w:numPr>
        <w:jc w:val="both"/>
        <w:rPr>
          <w:rFonts w:ascii="Arial" w:hAnsi="Arial" w:cs="Arial"/>
          <w:b/>
          <w:sz w:val="24"/>
          <w:szCs w:val="24"/>
        </w:rPr>
      </w:pPr>
      <w:r>
        <w:rPr>
          <w:rFonts w:ascii="Arial" w:hAnsi="Arial" w:cs="Arial"/>
          <w:b/>
          <w:sz w:val="24"/>
          <w:szCs w:val="24"/>
        </w:rPr>
        <w:t>Enforcing Authority Audits/Inspections</w:t>
      </w:r>
    </w:p>
    <w:p w14:paraId="4ECF6668" w14:textId="674ED0A0" w:rsidR="002E242F" w:rsidRDefault="002E242F" w:rsidP="002E242F">
      <w:pPr>
        <w:pStyle w:val="NoSpacing"/>
        <w:jc w:val="both"/>
        <w:rPr>
          <w:rFonts w:ascii="Arial" w:hAnsi="Arial" w:cs="Arial"/>
          <w:b/>
          <w:sz w:val="24"/>
          <w:szCs w:val="24"/>
        </w:rPr>
      </w:pPr>
    </w:p>
    <w:p w14:paraId="3A5264E3" w14:textId="27C4BE57" w:rsidR="002E242F" w:rsidRDefault="002E242F" w:rsidP="002E242F">
      <w:pPr>
        <w:rPr>
          <w:rFonts w:ascii="Arial" w:hAnsi="Arial" w:cs="Arial"/>
          <w:sz w:val="24"/>
          <w:szCs w:val="24"/>
        </w:rPr>
      </w:pPr>
      <w:r>
        <w:rPr>
          <w:rFonts w:ascii="Arial" w:hAnsi="Arial" w:cs="Arial"/>
          <w:sz w:val="24"/>
          <w:szCs w:val="24"/>
        </w:rPr>
        <w:t>The</w:t>
      </w:r>
      <w:r w:rsidR="00AE7777">
        <w:rPr>
          <w:rFonts w:ascii="Arial" w:hAnsi="Arial" w:cs="Arial"/>
          <w:sz w:val="24"/>
          <w:szCs w:val="24"/>
        </w:rPr>
        <w:t xml:space="preserve">re were no formal inspections or audits undertaken by the Health and Safety Executive or the two fire authorities (Mid and West Wales Fire &amp; Rescue Services – South Wales </w:t>
      </w:r>
      <w:r w:rsidR="00AE7777" w:rsidRPr="00AE7777">
        <w:rPr>
          <w:rFonts w:ascii="Arial" w:hAnsi="Arial" w:cs="Arial"/>
          <w:sz w:val="24"/>
          <w:szCs w:val="24"/>
        </w:rPr>
        <w:t>Fire &amp; Rescue Services</w:t>
      </w:r>
      <w:r w:rsidR="00AE7777">
        <w:rPr>
          <w:rFonts w:ascii="Arial" w:hAnsi="Arial" w:cs="Arial"/>
          <w:sz w:val="24"/>
          <w:szCs w:val="24"/>
        </w:rPr>
        <w:t xml:space="preserve">) that are responsible for the geographical area that Swansea Bay UHB provide services during 2022/23. </w:t>
      </w:r>
    </w:p>
    <w:p w14:paraId="2AD5B5C7" w14:textId="2D44F769" w:rsidR="000A3556" w:rsidRDefault="00DC6537" w:rsidP="003D1CE9">
      <w:pPr>
        <w:pStyle w:val="NoSpacing"/>
        <w:numPr>
          <w:ilvl w:val="0"/>
          <w:numId w:val="1"/>
        </w:numPr>
        <w:jc w:val="both"/>
        <w:rPr>
          <w:rFonts w:ascii="Arial" w:hAnsi="Arial" w:cs="Arial"/>
          <w:b/>
          <w:sz w:val="24"/>
          <w:szCs w:val="24"/>
        </w:rPr>
      </w:pPr>
      <w:r>
        <w:rPr>
          <w:rFonts w:ascii="Arial" w:hAnsi="Arial" w:cs="Arial"/>
          <w:b/>
          <w:sz w:val="24"/>
          <w:szCs w:val="24"/>
        </w:rPr>
        <w:t>Incidents - RIDDOR</w:t>
      </w:r>
      <w:r w:rsidR="004D4CDB">
        <w:rPr>
          <w:rFonts w:ascii="Arial" w:hAnsi="Arial" w:cs="Arial"/>
          <w:b/>
          <w:sz w:val="24"/>
          <w:szCs w:val="24"/>
        </w:rPr>
        <w:t xml:space="preserve"> </w:t>
      </w:r>
    </w:p>
    <w:p w14:paraId="49D4424C" w14:textId="77777777" w:rsidR="0030111C" w:rsidRDefault="0030111C" w:rsidP="0030111C">
      <w:pPr>
        <w:pStyle w:val="NoSpacing"/>
        <w:ind w:left="360"/>
        <w:jc w:val="both"/>
        <w:rPr>
          <w:rFonts w:ascii="Arial" w:hAnsi="Arial" w:cs="Arial"/>
          <w:b/>
          <w:sz w:val="24"/>
          <w:szCs w:val="24"/>
        </w:rPr>
      </w:pPr>
    </w:p>
    <w:p w14:paraId="0A811A57" w14:textId="7D250265" w:rsidR="00DC6537" w:rsidRDefault="00DC6537" w:rsidP="00DC6537">
      <w:pPr>
        <w:rPr>
          <w:rFonts w:ascii="Arial" w:hAnsi="Arial" w:cs="Arial"/>
          <w:sz w:val="24"/>
          <w:szCs w:val="24"/>
        </w:rPr>
      </w:pPr>
      <w:r w:rsidRPr="00DC6537">
        <w:rPr>
          <w:rFonts w:ascii="Arial" w:hAnsi="Arial" w:cs="Arial"/>
          <w:sz w:val="24"/>
          <w:szCs w:val="24"/>
        </w:rPr>
        <w:t xml:space="preserve">The Health Board records incidents on DATIX risk management software system, where staff and managers input information and undertake investigations. Throughout the year incidents are reported through the delivery group health &amp; safety meetings and the HSOG, with higher category incidents including RIDDOR incidents reported through to the Health &amp; Safety committee. The system enables the Health Board to analyse the data, identifying types of </w:t>
      </w:r>
      <w:r w:rsidR="0030111C" w:rsidRPr="00DC6537">
        <w:rPr>
          <w:rFonts w:ascii="Arial" w:hAnsi="Arial" w:cs="Arial"/>
          <w:sz w:val="24"/>
          <w:szCs w:val="24"/>
        </w:rPr>
        <w:t>incidents</w:t>
      </w:r>
      <w:r w:rsidRPr="00DC6537">
        <w:rPr>
          <w:rFonts w:ascii="Arial" w:hAnsi="Arial" w:cs="Arial"/>
          <w:sz w:val="24"/>
          <w:szCs w:val="24"/>
        </w:rPr>
        <w:t>, trends and enables identification of lessons learnt from investigations.</w:t>
      </w:r>
    </w:p>
    <w:p w14:paraId="4068C438" w14:textId="296FA0EE" w:rsidR="00A369A8" w:rsidRDefault="008D3BAC" w:rsidP="00DC6537">
      <w:pPr>
        <w:rPr>
          <w:rFonts w:ascii="Arial" w:hAnsi="Arial" w:cs="Arial"/>
          <w:sz w:val="24"/>
          <w:szCs w:val="24"/>
        </w:rPr>
      </w:pPr>
      <w:r>
        <w:rPr>
          <w:rFonts w:ascii="Arial" w:hAnsi="Arial" w:cs="Arial"/>
          <w:sz w:val="24"/>
          <w:szCs w:val="24"/>
        </w:rPr>
        <w:t>A</w:t>
      </w:r>
      <w:r w:rsidR="00B47FC2">
        <w:rPr>
          <w:rFonts w:ascii="Arial" w:hAnsi="Arial" w:cs="Arial"/>
          <w:sz w:val="24"/>
          <w:szCs w:val="24"/>
        </w:rPr>
        <w:t xml:space="preserve">s anticipated following the reduction in incidents reported during 2021/22 due to COVID-19, there has been </w:t>
      </w:r>
      <w:r w:rsidR="002B0ECE">
        <w:rPr>
          <w:rFonts w:ascii="Arial" w:hAnsi="Arial" w:cs="Arial"/>
          <w:sz w:val="24"/>
          <w:szCs w:val="24"/>
        </w:rPr>
        <w:t>an increase in incident rate during 2022/23 of 33</w:t>
      </w:r>
      <w:r w:rsidR="00B47FC2">
        <w:rPr>
          <w:rFonts w:ascii="Arial" w:hAnsi="Arial" w:cs="Arial"/>
          <w:sz w:val="24"/>
          <w:szCs w:val="24"/>
        </w:rPr>
        <w:t>%</w:t>
      </w:r>
      <w:r w:rsidR="002B0ECE">
        <w:rPr>
          <w:rFonts w:ascii="Arial" w:hAnsi="Arial" w:cs="Arial"/>
          <w:sz w:val="24"/>
          <w:szCs w:val="24"/>
        </w:rPr>
        <w:t xml:space="preserve"> </w:t>
      </w:r>
      <w:r w:rsidR="00B47FC2">
        <w:rPr>
          <w:rFonts w:ascii="Arial" w:hAnsi="Arial" w:cs="Arial"/>
          <w:sz w:val="24"/>
          <w:szCs w:val="24"/>
        </w:rPr>
        <w:t>overall.</w:t>
      </w:r>
    </w:p>
    <w:p w14:paraId="2C27FCF1" w14:textId="77777777" w:rsidR="008D3BAC" w:rsidRDefault="008D3BAC" w:rsidP="00455021">
      <w:pPr>
        <w:spacing w:before="240"/>
        <w:rPr>
          <w:rFonts w:ascii="Arial" w:hAnsi="Arial" w:cs="Arial"/>
          <w:sz w:val="24"/>
          <w:szCs w:val="24"/>
        </w:rPr>
      </w:pPr>
    </w:p>
    <w:p w14:paraId="1D080F08" w14:textId="77777777" w:rsidR="008D3BAC" w:rsidRDefault="008D3BAC" w:rsidP="00455021">
      <w:pPr>
        <w:spacing w:before="240"/>
        <w:rPr>
          <w:rFonts w:ascii="Arial" w:hAnsi="Arial" w:cs="Arial"/>
          <w:sz w:val="24"/>
          <w:szCs w:val="24"/>
        </w:rPr>
      </w:pPr>
    </w:p>
    <w:p w14:paraId="3A633353" w14:textId="77777777" w:rsidR="008D3BAC" w:rsidRDefault="008D3BAC" w:rsidP="00455021">
      <w:pPr>
        <w:spacing w:before="240"/>
        <w:rPr>
          <w:rFonts w:ascii="Arial" w:hAnsi="Arial" w:cs="Arial"/>
          <w:sz w:val="24"/>
          <w:szCs w:val="24"/>
        </w:rPr>
      </w:pPr>
    </w:p>
    <w:p w14:paraId="6E2EDE01" w14:textId="77777777" w:rsidR="008D3BAC" w:rsidRDefault="008D3BAC" w:rsidP="00455021">
      <w:pPr>
        <w:spacing w:before="240"/>
        <w:rPr>
          <w:rFonts w:ascii="Arial" w:hAnsi="Arial" w:cs="Arial"/>
          <w:sz w:val="24"/>
          <w:szCs w:val="24"/>
        </w:rPr>
      </w:pPr>
    </w:p>
    <w:p w14:paraId="216D2C50" w14:textId="77777777" w:rsidR="008D3BAC" w:rsidRDefault="008D3BAC" w:rsidP="00455021">
      <w:pPr>
        <w:spacing w:before="240"/>
        <w:rPr>
          <w:rFonts w:ascii="Arial" w:hAnsi="Arial" w:cs="Arial"/>
          <w:sz w:val="24"/>
          <w:szCs w:val="24"/>
        </w:rPr>
      </w:pPr>
    </w:p>
    <w:p w14:paraId="25B3F25A" w14:textId="77777777" w:rsidR="008D3BAC" w:rsidRDefault="008D3BAC" w:rsidP="00455021">
      <w:pPr>
        <w:spacing w:before="240"/>
        <w:rPr>
          <w:rFonts w:ascii="Arial" w:hAnsi="Arial" w:cs="Arial"/>
          <w:sz w:val="24"/>
          <w:szCs w:val="24"/>
        </w:rPr>
      </w:pPr>
    </w:p>
    <w:p w14:paraId="2F75F7A1" w14:textId="77777777" w:rsidR="008D3BAC" w:rsidRDefault="008D3BAC" w:rsidP="00455021">
      <w:pPr>
        <w:spacing w:before="240"/>
        <w:rPr>
          <w:rFonts w:ascii="Arial" w:hAnsi="Arial" w:cs="Arial"/>
          <w:sz w:val="24"/>
          <w:szCs w:val="24"/>
        </w:rPr>
      </w:pPr>
    </w:p>
    <w:p w14:paraId="24706BDF" w14:textId="77777777" w:rsidR="008D3BAC" w:rsidRDefault="008D3BAC" w:rsidP="00455021">
      <w:pPr>
        <w:spacing w:before="240"/>
        <w:rPr>
          <w:rFonts w:ascii="Arial" w:hAnsi="Arial" w:cs="Arial"/>
          <w:sz w:val="24"/>
          <w:szCs w:val="24"/>
        </w:rPr>
      </w:pPr>
    </w:p>
    <w:p w14:paraId="4377226B" w14:textId="77777777" w:rsidR="008D3BAC" w:rsidRDefault="008D3BAC" w:rsidP="00455021">
      <w:pPr>
        <w:spacing w:before="240"/>
        <w:rPr>
          <w:rFonts w:ascii="Arial" w:hAnsi="Arial" w:cs="Arial"/>
          <w:sz w:val="24"/>
          <w:szCs w:val="24"/>
        </w:rPr>
      </w:pPr>
    </w:p>
    <w:p w14:paraId="2F0842D6" w14:textId="77777777" w:rsidR="008D3BAC" w:rsidRDefault="008D3BAC" w:rsidP="00455021">
      <w:pPr>
        <w:spacing w:before="240"/>
        <w:rPr>
          <w:rFonts w:ascii="Arial" w:hAnsi="Arial" w:cs="Arial"/>
          <w:sz w:val="24"/>
          <w:szCs w:val="24"/>
        </w:rPr>
      </w:pPr>
    </w:p>
    <w:p w14:paraId="3AE1ABFC" w14:textId="14843595" w:rsidR="00DC6537" w:rsidRDefault="003826B7" w:rsidP="00455021">
      <w:pPr>
        <w:spacing w:before="240"/>
        <w:rPr>
          <w:rFonts w:ascii="Arial" w:hAnsi="Arial" w:cs="Arial"/>
          <w:sz w:val="24"/>
          <w:szCs w:val="24"/>
        </w:rPr>
      </w:pPr>
      <w:r>
        <w:rPr>
          <w:rFonts w:ascii="Arial" w:hAnsi="Arial" w:cs="Arial"/>
          <w:sz w:val="24"/>
          <w:szCs w:val="24"/>
        </w:rPr>
        <w:t>Chart</w:t>
      </w:r>
      <w:r w:rsidR="00236D3D">
        <w:rPr>
          <w:rFonts w:ascii="Arial" w:hAnsi="Arial" w:cs="Arial"/>
          <w:sz w:val="24"/>
          <w:szCs w:val="24"/>
        </w:rPr>
        <w:t xml:space="preserve"> 6</w:t>
      </w:r>
      <w:r w:rsidR="006E37FE">
        <w:rPr>
          <w:rFonts w:ascii="Arial" w:hAnsi="Arial" w:cs="Arial"/>
          <w:sz w:val="24"/>
          <w:szCs w:val="24"/>
        </w:rPr>
        <w:t>.</w:t>
      </w:r>
      <w:r w:rsidR="00DC6537" w:rsidRPr="00DC6537">
        <w:rPr>
          <w:rFonts w:ascii="Arial" w:hAnsi="Arial" w:cs="Arial"/>
          <w:sz w:val="24"/>
          <w:szCs w:val="24"/>
        </w:rPr>
        <w:t xml:space="preserve"> </w:t>
      </w:r>
      <w:r w:rsidR="00B462DC">
        <w:rPr>
          <w:rFonts w:ascii="Arial" w:hAnsi="Arial" w:cs="Arial"/>
          <w:sz w:val="24"/>
          <w:szCs w:val="24"/>
        </w:rPr>
        <w:t>All</w:t>
      </w:r>
      <w:r w:rsidR="00DC6537" w:rsidRPr="00DC6537">
        <w:rPr>
          <w:rFonts w:ascii="Arial" w:hAnsi="Arial" w:cs="Arial"/>
          <w:sz w:val="24"/>
          <w:szCs w:val="24"/>
        </w:rPr>
        <w:t xml:space="preserve"> incident rates</w:t>
      </w:r>
      <w:r w:rsidR="00B47FC2">
        <w:rPr>
          <w:rFonts w:ascii="Arial" w:hAnsi="Arial" w:cs="Arial"/>
          <w:sz w:val="24"/>
          <w:szCs w:val="24"/>
        </w:rPr>
        <w:t xml:space="preserve"> (Staff) 2022</w:t>
      </w:r>
      <w:r w:rsidR="00020052">
        <w:rPr>
          <w:rFonts w:ascii="Arial" w:hAnsi="Arial" w:cs="Arial"/>
          <w:sz w:val="24"/>
          <w:szCs w:val="24"/>
        </w:rPr>
        <w:t xml:space="preserve"> </w:t>
      </w:r>
      <w:r w:rsidR="00455021">
        <w:rPr>
          <w:rFonts w:ascii="Arial" w:hAnsi="Arial" w:cs="Arial"/>
          <w:sz w:val="24"/>
          <w:szCs w:val="24"/>
        </w:rPr>
        <w:t>–</w:t>
      </w:r>
      <w:r w:rsidR="00B47FC2">
        <w:rPr>
          <w:rFonts w:ascii="Arial" w:hAnsi="Arial" w:cs="Arial"/>
          <w:sz w:val="24"/>
          <w:szCs w:val="24"/>
        </w:rPr>
        <w:t xml:space="preserve"> 2023</w:t>
      </w:r>
      <w:r w:rsidR="00455021">
        <w:rPr>
          <w:rFonts w:ascii="Arial" w:hAnsi="Arial" w:cs="Arial"/>
          <w:sz w:val="24"/>
          <w:szCs w:val="24"/>
        </w:rPr>
        <w:t xml:space="preserve"> (10 &amp; above reported)</w:t>
      </w:r>
    </w:p>
    <w:p w14:paraId="026FB786" w14:textId="5AC9C400" w:rsidR="00455021" w:rsidRPr="00DC6537" w:rsidRDefault="0098211E" w:rsidP="00DC6537">
      <w:pPr>
        <w:rPr>
          <w:rFonts w:ascii="Arial" w:hAnsi="Arial" w:cs="Arial"/>
          <w:sz w:val="24"/>
          <w:szCs w:val="24"/>
        </w:rPr>
      </w:pPr>
      <w:r>
        <w:rPr>
          <w:noProof/>
          <w:lang w:eastAsia="en-GB"/>
        </w:rPr>
        <w:lastRenderedPageBreak/>
        <w:drawing>
          <wp:inline distT="0" distB="0" distL="0" distR="0" wp14:anchorId="09712A8A" wp14:editId="0B34528E">
            <wp:extent cx="5731510" cy="3538855"/>
            <wp:effectExtent l="0" t="0" r="2540" b="4445"/>
            <wp:docPr id="1"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247CA542" w14:textId="77777777" w:rsidR="00EE3A1D" w:rsidRDefault="00EE3A1D" w:rsidP="00DC6537">
      <w:pPr>
        <w:rPr>
          <w:rFonts w:ascii="Arial" w:hAnsi="Arial" w:cs="Arial"/>
          <w:sz w:val="24"/>
          <w:szCs w:val="24"/>
        </w:rPr>
      </w:pPr>
    </w:p>
    <w:p w14:paraId="67B17C5F" w14:textId="617DE975" w:rsidR="00DC6537" w:rsidRPr="00DC6537" w:rsidRDefault="003826B7" w:rsidP="00DC6537">
      <w:pPr>
        <w:rPr>
          <w:rFonts w:ascii="Arial" w:hAnsi="Arial" w:cs="Arial"/>
          <w:sz w:val="24"/>
          <w:szCs w:val="24"/>
        </w:rPr>
      </w:pPr>
      <w:r>
        <w:rPr>
          <w:rFonts w:ascii="Arial" w:hAnsi="Arial" w:cs="Arial"/>
          <w:sz w:val="24"/>
          <w:szCs w:val="24"/>
        </w:rPr>
        <w:t>Chart</w:t>
      </w:r>
      <w:r w:rsidR="00236D3D">
        <w:rPr>
          <w:rFonts w:ascii="Arial" w:hAnsi="Arial" w:cs="Arial"/>
          <w:sz w:val="24"/>
          <w:szCs w:val="24"/>
        </w:rPr>
        <w:t xml:space="preserve"> 7</w:t>
      </w:r>
      <w:r w:rsidR="006E37FE">
        <w:rPr>
          <w:rFonts w:ascii="Arial" w:hAnsi="Arial" w:cs="Arial"/>
          <w:sz w:val="24"/>
          <w:szCs w:val="24"/>
        </w:rPr>
        <w:t>.</w:t>
      </w:r>
      <w:r w:rsidR="00DC6537" w:rsidRPr="00DC6537">
        <w:rPr>
          <w:rFonts w:ascii="Arial" w:hAnsi="Arial" w:cs="Arial"/>
          <w:sz w:val="24"/>
          <w:szCs w:val="24"/>
        </w:rPr>
        <w:t xml:space="preserve"> </w:t>
      </w:r>
      <w:r w:rsidR="00B462DC" w:rsidRPr="00DC6537">
        <w:rPr>
          <w:rFonts w:ascii="Arial" w:hAnsi="Arial" w:cs="Arial"/>
          <w:sz w:val="24"/>
          <w:szCs w:val="24"/>
        </w:rPr>
        <w:t>Identifies</w:t>
      </w:r>
      <w:r w:rsidR="00DC6537" w:rsidRPr="00DC6537">
        <w:rPr>
          <w:rFonts w:ascii="Arial" w:hAnsi="Arial" w:cs="Arial"/>
          <w:sz w:val="24"/>
          <w:szCs w:val="24"/>
        </w:rPr>
        <w:t xml:space="preserve"> incidents by Service Groups</w:t>
      </w:r>
      <w:r w:rsidR="00F74E08">
        <w:rPr>
          <w:rFonts w:ascii="Arial" w:hAnsi="Arial" w:cs="Arial"/>
          <w:sz w:val="24"/>
          <w:szCs w:val="24"/>
        </w:rPr>
        <w:t xml:space="preserve"> &amp; corporate Groups</w:t>
      </w:r>
      <w:r w:rsidR="008D3BAC">
        <w:rPr>
          <w:rFonts w:ascii="Arial" w:hAnsi="Arial" w:cs="Arial"/>
          <w:sz w:val="24"/>
          <w:szCs w:val="24"/>
        </w:rPr>
        <w:t xml:space="preserve"> 2022 - 2023</w:t>
      </w:r>
    </w:p>
    <w:p w14:paraId="1EFD421F" w14:textId="036B5003" w:rsidR="00DC6537" w:rsidRPr="00DC6537" w:rsidRDefault="00F74E08" w:rsidP="00DC6537">
      <w:pPr>
        <w:rPr>
          <w:rFonts w:ascii="Arial" w:hAnsi="Arial" w:cs="Arial"/>
          <w:sz w:val="24"/>
          <w:szCs w:val="24"/>
        </w:rPr>
      </w:pPr>
      <w:r>
        <w:rPr>
          <w:noProof/>
          <w:lang w:eastAsia="en-GB"/>
        </w:rPr>
        <w:lastRenderedPageBreak/>
        <w:drawing>
          <wp:inline distT="0" distB="0" distL="0" distR="0" wp14:anchorId="46E926AE" wp14:editId="6A672373">
            <wp:extent cx="5115560" cy="2971800"/>
            <wp:effectExtent l="0" t="0" r="8890" b="0"/>
            <wp:docPr id="10" name="Chart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151288BE" w14:textId="6E659E86" w:rsidR="00B462DC" w:rsidRDefault="00B462DC" w:rsidP="00DC6537">
      <w:pPr>
        <w:rPr>
          <w:rFonts w:ascii="Arial" w:hAnsi="Arial" w:cs="Arial"/>
          <w:sz w:val="24"/>
          <w:szCs w:val="24"/>
        </w:rPr>
      </w:pPr>
    </w:p>
    <w:p w14:paraId="4B7F72B7" w14:textId="7D4488B1" w:rsidR="006A5BFC" w:rsidRDefault="006A5BFC" w:rsidP="00DC6537">
      <w:pPr>
        <w:rPr>
          <w:rFonts w:ascii="Arial" w:hAnsi="Arial" w:cs="Arial"/>
          <w:sz w:val="24"/>
          <w:szCs w:val="24"/>
        </w:rPr>
      </w:pPr>
    </w:p>
    <w:p w14:paraId="493CE955" w14:textId="32EB794E" w:rsidR="006A5BFC" w:rsidRDefault="006A5BFC" w:rsidP="00DC6537">
      <w:pPr>
        <w:rPr>
          <w:rFonts w:ascii="Arial" w:hAnsi="Arial" w:cs="Arial"/>
          <w:sz w:val="24"/>
          <w:szCs w:val="24"/>
        </w:rPr>
      </w:pPr>
    </w:p>
    <w:p w14:paraId="0E997331" w14:textId="77777777" w:rsidR="006A5BFC" w:rsidRDefault="006A5BFC" w:rsidP="00DC6537">
      <w:pPr>
        <w:rPr>
          <w:rFonts w:ascii="Arial" w:hAnsi="Arial" w:cs="Arial"/>
          <w:sz w:val="24"/>
          <w:szCs w:val="24"/>
        </w:rPr>
      </w:pPr>
    </w:p>
    <w:p w14:paraId="1D5DFF6D" w14:textId="3DAB9BC6" w:rsidR="003826B7" w:rsidRDefault="00236D3D" w:rsidP="00DC6537">
      <w:pPr>
        <w:rPr>
          <w:rFonts w:ascii="Arial" w:hAnsi="Arial" w:cs="Arial"/>
          <w:sz w:val="24"/>
          <w:szCs w:val="24"/>
        </w:rPr>
      </w:pPr>
      <w:r>
        <w:rPr>
          <w:rFonts w:ascii="Arial" w:hAnsi="Arial" w:cs="Arial"/>
          <w:sz w:val="24"/>
          <w:szCs w:val="24"/>
        </w:rPr>
        <w:t>Chart 8</w:t>
      </w:r>
      <w:r w:rsidR="006E37FE">
        <w:rPr>
          <w:rFonts w:ascii="Arial" w:hAnsi="Arial" w:cs="Arial"/>
          <w:sz w:val="24"/>
          <w:szCs w:val="24"/>
        </w:rPr>
        <w:t>.</w:t>
      </w:r>
      <w:r w:rsidR="003826B7">
        <w:rPr>
          <w:rFonts w:ascii="Arial" w:hAnsi="Arial" w:cs="Arial"/>
          <w:sz w:val="24"/>
          <w:szCs w:val="24"/>
        </w:rPr>
        <w:t xml:space="preserve"> T</w:t>
      </w:r>
      <w:r w:rsidR="003826B7" w:rsidRPr="00DC6537">
        <w:rPr>
          <w:rFonts w:ascii="Arial" w:hAnsi="Arial" w:cs="Arial"/>
          <w:sz w:val="24"/>
          <w:szCs w:val="24"/>
        </w:rPr>
        <w:t xml:space="preserve">op </w:t>
      </w:r>
      <w:r w:rsidR="00481D76">
        <w:rPr>
          <w:rFonts w:ascii="Arial" w:hAnsi="Arial" w:cs="Arial"/>
          <w:sz w:val="24"/>
          <w:szCs w:val="24"/>
        </w:rPr>
        <w:t>six staff</w:t>
      </w:r>
      <w:r w:rsidR="006E37FE">
        <w:rPr>
          <w:rFonts w:ascii="Arial" w:hAnsi="Arial" w:cs="Arial"/>
          <w:sz w:val="24"/>
          <w:szCs w:val="24"/>
        </w:rPr>
        <w:t xml:space="preserve"> incidents </w:t>
      </w:r>
      <w:r w:rsidR="008D3BAC">
        <w:rPr>
          <w:rFonts w:ascii="Arial" w:hAnsi="Arial" w:cs="Arial"/>
          <w:sz w:val="24"/>
          <w:szCs w:val="24"/>
        </w:rPr>
        <w:t>for 2022/23</w:t>
      </w:r>
    </w:p>
    <w:p w14:paraId="14B6592F" w14:textId="7BAC6A07" w:rsidR="00DC6537" w:rsidRDefault="0098211E" w:rsidP="00DC6537">
      <w:pPr>
        <w:rPr>
          <w:rFonts w:ascii="Arial" w:hAnsi="Arial" w:cs="Arial"/>
          <w:sz w:val="24"/>
          <w:szCs w:val="24"/>
        </w:rPr>
      </w:pPr>
      <w:r>
        <w:rPr>
          <w:noProof/>
          <w:lang w:eastAsia="en-GB"/>
        </w:rPr>
        <w:drawing>
          <wp:inline distT="0" distB="0" distL="0" distR="0" wp14:anchorId="206C8AB4" wp14:editId="7F11CE1D">
            <wp:extent cx="5172075" cy="3238500"/>
            <wp:effectExtent l="0" t="0" r="9525" b="0"/>
            <wp:docPr id="14" name="Chart 14"/>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61BB5408" w14:textId="77777777" w:rsidR="006A5BFC" w:rsidRDefault="006A5BFC" w:rsidP="00DC6537">
      <w:pPr>
        <w:rPr>
          <w:rFonts w:ascii="Arial" w:hAnsi="Arial" w:cs="Arial"/>
          <w:sz w:val="24"/>
          <w:szCs w:val="24"/>
        </w:rPr>
      </w:pPr>
    </w:p>
    <w:p w14:paraId="2F1796E7" w14:textId="1B713999" w:rsidR="00E96166" w:rsidRDefault="00AB29DA" w:rsidP="00DC6537">
      <w:pPr>
        <w:rPr>
          <w:rFonts w:ascii="Arial" w:hAnsi="Arial" w:cs="Arial"/>
          <w:sz w:val="24"/>
          <w:szCs w:val="24"/>
        </w:rPr>
      </w:pPr>
      <w:r>
        <w:rPr>
          <w:rFonts w:ascii="Arial" w:hAnsi="Arial" w:cs="Arial"/>
          <w:sz w:val="24"/>
          <w:szCs w:val="24"/>
        </w:rPr>
        <w:t>Violence and aggression as an overall category covers several sub categories and perception on where these occur normally points to emergency departments due to this being the main access point for various conditions, however, this is not the case</w:t>
      </w:r>
      <w:r w:rsidR="00236D3D">
        <w:rPr>
          <w:rFonts w:ascii="Arial" w:hAnsi="Arial" w:cs="Arial"/>
          <w:sz w:val="24"/>
          <w:szCs w:val="24"/>
        </w:rPr>
        <w:t xml:space="preserve"> as is highlighted in chart 9</w:t>
      </w:r>
      <w:r w:rsidR="00E96166">
        <w:rPr>
          <w:rFonts w:ascii="Arial" w:hAnsi="Arial" w:cs="Arial"/>
          <w:sz w:val="24"/>
          <w:szCs w:val="24"/>
        </w:rPr>
        <w:t xml:space="preserve"> showing V&amp;A incidents by speciality</w:t>
      </w:r>
      <w:r w:rsidR="002B13D2">
        <w:rPr>
          <w:rFonts w:ascii="Arial" w:hAnsi="Arial" w:cs="Arial"/>
          <w:sz w:val="24"/>
          <w:szCs w:val="24"/>
        </w:rPr>
        <w:t xml:space="preserve"> and excludes mental health and learning disabilities</w:t>
      </w:r>
      <w:r w:rsidR="00E96166">
        <w:rPr>
          <w:rFonts w:ascii="Arial" w:hAnsi="Arial" w:cs="Arial"/>
          <w:sz w:val="24"/>
          <w:szCs w:val="24"/>
        </w:rPr>
        <w:t>.</w:t>
      </w:r>
    </w:p>
    <w:p w14:paraId="27F5207E" w14:textId="77777777" w:rsidR="0098211E" w:rsidRDefault="0098211E" w:rsidP="00DC6537">
      <w:pPr>
        <w:rPr>
          <w:rFonts w:ascii="Arial" w:hAnsi="Arial" w:cs="Arial"/>
          <w:sz w:val="24"/>
          <w:szCs w:val="24"/>
        </w:rPr>
      </w:pPr>
    </w:p>
    <w:p w14:paraId="153EA9A7" w14:textId="06D9F901" w:rsidR="00DC6537" w:rsidRPr="00DC6537" w:rsidRDefault="00DC6537" w:rsidP="00DC6537">
      <w:pPr>
        <w:rPr>
          <w:rFonts w:ascii="Arial" w:hAnsi="Arial" w:cs="Arial"/>
          <w:sz w:val="24"/>
          <w:szCs w:val="24"/>
        </w:rPr>
      </w:pPr>
      <w:r w:rsidRPr="00DC6537">
        <w:rPr>
          <w:rFonts w:ascii="Arial" w:hAnsi="Arial" w:cs="Arial"/>
          <w:sz w:val="24"/>
          <w:szCs w:val="24"/>
        </w:rPr>
        <w:t>RIDDOR reports are a legal requirement with specific guidance on what is a reportable incident, dangerous occurrence or reportable disease, all of which need to be reported to the Health and Safety Executive within p</w:t>
      </w:r>
      <w:r w:rsidR="002B0ECE">
        <w:rPr>
          <w:rFonts w:ascii="Arial" w:hAnsi="Arial" w:cs="Arial"/>
          <w:sz w:val="24"/>
          <w:szCs w:val="24"/>
        </w:rPr>
        <w:t>rescript timeframes. During 2022/23</w:t>
      </w:r>
      <w:r w:rsidRPr="00DC6537">
        <w:rPr>
          <w:rFonts w:ascii="Arial" w:hAnsi="Arial" w:cs="Arial"/>
          <w:sz w:val="24"/>
          <w:szCs w:val="24"/>
        </w:rPr>
        <w:t xml:space="preserve"> the Health B</w:t>
      </w:r>
      <w:r w:rsidR="00E13A41">
        <w:rPr>
          <w:rFonts w:ascii="Arial" w:hAnsi="Arial" w:cs="Arial"/>
          <w:sz w:val="24"/>
          <w:szCs w:val="24"/>
        </w:rPr>
        <w:t>oard</w:t>
      </w:r>
      <w:r w:rsidRPr="00DC6537">
        <w:rPr>
          <w:rFonts w:ascii="Arial" w:hAnsi="Arial" w:cs="Arial"/>
          <w:sz w:val="24"/>
          <w:szCs w:val="24"/>
        </w:rPr>
        <w:t xml:space="preserve"> reported </w:t>
      </w:r>
      <w:r w:rsidR="002B0ECE">
        <w:rPr>
          <w:rFonts w:ascii="Arial" w:hAnsi="Arial" w:cs="Arial"/>
          <w:sz w:val="24"/>
          <w:szCs w:val="24"/>
        </w:rPr>
        <w:t>5</w:t>
      </w:r>
      <w:r w:rsidR="00E13A41">
        <w:rPr>
          <w:rFonts w:ascii="Arial" w:hAnsi="Arial" w:cs="Arial"/>
          <w:sz w:val="24"/>
          <w:szCs w:val="24"/>
        </w:rPr>
        <w:t>0</w:t>
      </w:r>
      <w:r w:rsidRPr="00DC6537">
        <w:rPr>
          <w:rFonts w:ascii="Arial" w:hAnsi="Arial" w:cs="Arial"/>
          <w:sz w:val="24"/>
          <w:szCs w:val="24"/>
        </w:rPr>
        <w:t xml:space="preserve"> RIDDOR incidents</w:t>
      </w:r>
      <w:r w:rsidR="002B0ECE">
        <w:rPr>
          <w:rFonts w:ascii="Arial" w:hAnsi="Arial" w:cs="Arial"/>
          <w:sz w:val="24"/>
          <w:szCs w:val="24"/>
        </w:rPr>
        <w:t>, two of which were classed as dangerous occurrences</w:t>
      </w:r>
      <w:r w:rsidRPr="00DC6537">
        <w:rPr>
          <w:rFonts w:ascii="Arial" w:hAnsi="Arial" w:cs="Arial"/>
          <w:sz w:val="24"/>
          <w:szCs w:val="24"/>
        </w:rPr>
        <w:t xml:space="preserve"> </w:t>
      </w:r>
      <w:r w:rsidR="00B462DC">
        <w:rPr>
          <w:rFonts w:ascii="Arial" w:hAnsi="Arial" w:cs="Arial"/>
          <w:sz w:val="24"/>
          <w:szCs w:val="24"/>
        </w:rPr>
        <w:t>as</w:t>
      </w:r>
      <w:r w:rsidRPr="00DC6537">
        <w:rPr>
          <w:rFonts w:ascii="Arial" w:hAnsi="Arial" w:cs="Arial"/>
          <w:sz w:val="24"/>
          <w:szCs w:val="24"/>
        </w:rPr>
        <w:t xml:space="preserve"> being reportable.</w:t>
      </w:r>
    </w:p>
    <w:p w14:paraId="5AC4DD57" w14:textId="5831C311" w:rsidR="00EE3A1D" w:rsidRDefault="00EE3A1D" w:rsidP="00DC6537">
      <w:pPr>
        <w:rPr>
          <w:rFonts w:ascii="Arial" w:hAnsi="Arial" w:cs="Arial"/>
          <w:sz w:val="24"/>
          <w:szCs w:val="24"/>
        </w:rPr>
      </w:pPr>
    </w:p>
    <w:p w14:paraId="08154496" w14:textId="64268A43" w:rsidR="006A5BFC" w:rsidRDefault="006A5BFC" w:rsidP="00DC6537">
      <w:pPr>
        <w:rPr>
          <w:rFonts w:ascii="Arial" w:hAnsi="Arial" w:cs="Arial"/>
          <w:sz w:val="24"/>
          <w:szCs w:val="24"/>
        </w:rPr>
      </w:pPr>
    </w:p>
    <w:p w14:paraId="35932679" w14:textId="46911B77" w:rsidR="006A5BFC" w:rsidRDefault="006A5BFC" w:rsidP="00DC6537">
      <w:pPr>
        <w:rPr>
          <w:rFonts w:ascii="Arial" w:hAnsi="Arial" w:cs="Arial"/>
          <w:sz w:val="24"/>
          <w:szCs w:val="24"/>
        </w:rPr>
      </w:pPr>
    </w:p>
    <w:p w14:paraId="47D76C16" w14:textId="1BE60A84" w:rsidR="006A5BFC" w:rsidRDefault="006A5BFC" w:rsidP="00DC6537">
      <w:pPr>
        <w:rPr>
          <w:rFonts w:ascii="Arial" w:hAnsi="Arial" w:cs="Arial"/>
          <w:sz w:val="24"/>
          <w:szCs w:val="24"/>
        </w:rPr>
      </w:pPr>
    </w:p>
    <w:p w14:paraId="632E3914" w14:textId="7F5FE21E" w:rsidR="006A5BFC" w:rsidRDefault="006A5BFC" w:rsidP="00DC6537">
      <w:pPr>
        <w:rPr>
          <w:rFonts w:ascii="Arial" w:hAnsi="Arial" w:cs="Arial"/>
          <w:sz w:val="24"/>
          <w:szCs w:val="24"/>
        </w:rPr>
      </w:pPr>
    </w:p>
    <w:p w14:paraId="1C729EB9" w14:textId="3BFAAE25" w:rsidR="006A5BFC" w:rsidRDefault="006A5BFC" w:rsidP="00DC6537">
      <w:pPr>
        <w:rPr>
          <w:rFonts w:ascii="Arial" w:hAnsi="Arial" w:cs="Arial"/>
          <w:sz w:val="24"/>
          <w:szCs w:val="24"/>
        </w:rPr>
      </w:pPr>
    </w:p>
    <w:p w14:paraId="1AF7A6F9" w14:textId="1828EA1D" w:rsidR="006A5BFC" w:rsidRDefault="006A5BFC" w:rsidP="00DC6537">
      <w:pPr>
        <w:rPr>
          <w:rFonts w:ascii="Arial" w:hAnsi="Arial" w:cs="Arial"/>
          <w:sz w:val="24"/>
          <w:szCs w:val="24"/>
        </w:rPr>
      </w:pPr>
    </w:p>
    <w:p w14:paraId="74AA21F0" w14:textId="77777777" w:rsidR="006A5BFC" w:rsidRDefault="006A5BFC" w:rsidP="00DC6537">
      <w:pPr>
        <w:rPr>
          <w:rFonts w:ascii="Arial" w:hAnsi="Arial" w:cs="Arial"/>
          <w:sz w:val="24"/>
          <w:szCs w:val="24"/>
        </w:rPr>
      </w:pPr>
    </w:p>
    <w:p w14:paraId="19FE843F" w14:textId="411BF3BD" w:rsidR="00DC6537" w:rsidRPr="00DC6537" w:rsidRDefault="00DC6537" w:rsidP="00DC6537">
      <w:pPr>
        <w:rPr>
          <w:rFonts w:ascii="Arial" w:hAnsi="Arial" w:cs="Arial"/>
          <w:sz w:val="24"/>
          <w:szCs w:val="24"/>
        </w:rPr>
      </w:pPr>
      <w:r w:rsidRPr="00DC6537">
        <w:rPr>
          <w:rFonts w:ascii="Arial" w:hAnsi="Arial" w:cs="Arial"/>
          <w:sz w:val="24"/>
          <w:szCs w:val="24"/>
        </w:rPr>
        <w:t>A breakdown of the RIDDOR</w:t>
      </w:r>
      <w:r w:rsidR="00020052">
        <w:rPr>
          <w:rFonts w:ascii="Arial" w:hAnsi="Arial" w:cs="Arial"/>
          <w:sz w:val="24"/>
          <w:szCs w:val="24"/>
        </w:rPr>
        <w:t xml:space="preserve"> incidents is shown in </w:t>
      </w:r>
      <w:r w:rsidR="000659D5">
        <w:rPr>
          <w:rFonts w:ascii="Arial" w:hAnsi="Arial" w:cs="Arial"/>
          <w:sz w:val="24"/>
          <w:szCs w:val="24"/>
        </w:rPr>
        <w:t>chart</w:t>
      </w:r>
      <w:r w:rsidR="00236D3D">
        <w:rPr>
          <w:rFonts w:ascii="Arial" w:hAnsi="Arial" w:cs="Arial"/>
          <w:sz w:val="24"/>
          <w:szCs w:val="24"/>
        </w:rPr>
        <w:t xml:space="preserve"> 10</w:t>
      </w:r>
      <w:r w:rsidRPr="00DC6537">
        <w:rPr>
          <w:rFonts w:ascii="Arial" w:hAnsi="Arial" w:cs="Arial"/>
          <w:sz w:val="24"/>
          <w:szCs w:val="24"/>
        </w:rPr>
        <w:t xml:space="preserve"> and</w:t>
      </w:r>
      <w:r w:rsidR="00020052">
        <w:rPr>
          <w:rFonts w:ascii="Arial" w:hAnsi="Arial" w:cs="Arial"/>
          <w:sz w:val="24"/>
          <w:szCs w:val="24"/>
        </w:rPr>
        <w:t xml:space="preserve"> </w:t>
      </w:r>
      <w:r w:rsidRPr="00DC6537">
        <w:rPr>
          <w:rFonts w:ascii="Arial" w:hAnsi="Arial" w:cs="Arial"/>
          <w:sz w:val="24"/>
          <w:szCs w:val="24"/>
        </w:rPr>
        <w:t>comparis</w:t>
      </w:r>
      <w:r w:rsidR="000659D5">
        <w:rPr>
          <w:rFonts w:ascii="Arial" w:hAnsi="Arial" w:cs="Arial"/>
          <w:sz w:val="24"/>
          <w:szCs w:val="24"/>
        </w:rPr>
        <w:t>ons with previous years in chart</w:t>
      </w:r>
      <w:r w:rsidR="00236D3D">
        <w:rPr>
          <w:rFonts w:ascii="Arial" w:hAnsi="Arial" w:cs="Arial"/>
          <w:sz w:val="24"/>
          <w:szCs w:val="24"/>
        </w:rPr>
        <w:t xml:space="preserve"> 11</w:t>
      </w:r>
      <w:r w:rsidRPr="00DC6537">
        <w:rPr>
          <w:rFonts w:ascii="Arial" w:hAnsi="Arial" w:cs="Arial"/>
          <w:sz w:val="24"/>
          <w:szCs w:val="24"/>
        </w:rPr>
        <w:t>.</w:t>
      </w:r>
    </w:p>
    <w:p w14:paraId="0933191A" w14:textId="424497E5" w:rsidR="00DC6537" w:rsidRPr="00DC6537" w:rsidRDefault="00236D3D" w:rsidP="00DC6537">
      <w:pPr>
        <w:rPr>
          <w:rFonts w:ascii="Arial" w:hAnsi="Arial" w:cs="Arial"/>
          <w:sz w:val="24"/>
          <w:szCs w:val="24"/>
        </w:rPr>
      </w:pPr>
      <w:r>
        <w:rPr>
          <w:rFonts w:ascii="Arial" w:hAnsi="Arial" w:cs="Arial"/>
          <w:sz w:val="24"/>
          <w:szCs w:val="24"/>
        </w:rPr>
        <w:t>Chart 10</w:t>
      </w:r>
      <w:r w:rsidR="00455021">
        <w:rPr>
          <w:rFonts w:ascii="Arial" w:hAnsi="Arial" w:cs="Arial"/>
          <w:sz w:val="24"/>
          <w:szCs w:val="24"/>
        </w:rPr>
        <w:t>.</w:t>
      </w:r>
      <w:r w:rsidR="00DC6537" w:rsidRPr="00DC6537">
        <w:rPr>
          <w:rFonts w:ascii="Arial" w:hAnsi="Arial" w:cs="Arial"/>
          <w:sz w:val="24"/>
          <w:szCs w:val="24"/>
        </w:rPr>
        <w:t xml:space="preserve"> RIDDOR breakdown by type</w:t>
      </w:r>
    </w:p>
    <w:p w14:paraId="0856AA1A" w14:textId="7FD987D9" w:rsidR="00DC6537" w:rsidRPr="00DC6537" w:rsidRDefault="0098211E" w:rsidP="00DC6537">
      <w:pPr>
        <w:rPr>
          <w:rFonts w:ascii="Arial" w:hAnsi="Arial" w:cs="Arial"/>
          <w:sz w:val="24"/>
          <w:szCs w:val="24"/>
        </w:rPr>
      </w:pPr>
      <w:r>
        <w:rPr>
          <w:noProof/>
          <w:lang w:eastAsia="en-GB"/>
        </w:rPr>
        <w:drawing>
          <wp:inline distT="0" distB="0" distL="0" distR="0" wp14:anchorId="573D7FC6" wp14:editId="6D5BB727">
            <wp:extent cx="4572000" cy="2743200"/>
            <wp:effectExtent l="0" t="0" r="0" b="0"/>
            <wp:docPr id="20" name="Chart 20"/>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3F6926EC" w14:textId="2F9F81DA" w:rsidR="004E5393" w:rsidRDefault="004E5393" w:rsidP="00DC6537">
      <w:pPr>
        <w:rPr>
          <w:rFonts w:ascii="Arial" w:hAnsi="Arial" w:cs="Arial"/>
          <w:sz w:val="24"/>
          <w:szCs w:val="24"/>
        </w:rPr>
      </w:pPr>
    </w:p>
    <w:p w14:paraId="4B7B330C" w14:textId="49B56488" w:rsidR="00DC6537" w:rsidRDefault="00236D3D" w:rsidP="00DC6537">
      <w:pPr>
        <w:rPr>
          <w:rFonts w:ascii="Arial" w:hAnsi="Arial" w:cs="Arial"/>
          <w:sz w:val="24"/>
          <w:szCs w:val="24"/>
        </w:rPr>
      </w:pPr>
      <w:r>
        <w:rPr>
          <w:rFonts w:ascii="Arial" w:hAnsi="Arial" w:cs="Arial"/>
          <w:sz w:val="24"/>
          <w:szCs w:val="24"/>
        </w:rPr>
        <w:lastRenderedPageBreak/>
        <w:t>Chart 11</w:t>
      </w:r>
      <w:r w:rsidR="00455021">
        <w:rPr>
          <w:rFonts w:ascii="Arial" w:hAnsi="Arial" w:cs="Arial"/>
          <w:sz w:val="24"/>
          <w:szCs w:val="24"/>
        </w:rPr>
        <w:t>.</w:t>
      </w:r>
      <w:r w:rsidR="003826B7">
        <w:rPr>
          <w:rFonts w:ascii="Arial" w:hAnsi="Arial" w:cs="Arial"/>
          <w:sz w:val="24"/>
          <w:szCs w:val="24"/>
        </w:rPr>
        <w:t xml:space="preserve"> </w:t>
      </w:r>
      <w:r w:rsidR="00DC6537" w:rsidRPr="00DC6537">
        <w:rPr>
          <w:rFonts w:ascii="Arial" w:hAnsi="Arial" w:cs="Arial"/>
          <w:sz w:val="24"/>
          <w:szCs w:val="24"/>
        </w:rPr>
        <w:t>RIDDOR breakdown by type and by financial year</w:t>
      </w:r>
      <w:r w:rsidR="004E5393">
        <w:rPr>
          <w:rFonts w:ascii="Arial" w:hAnsi="Arial" w:cs="Arial"/>
          <w:sz w:val="24"/>
          <w:szCs w:val="24"/>
        </w:rPr>
        <w:t xml:space="preserve"> 2022/23</w:t>
      </w:r>
      <w:r w:rsidR="00020052">
        <w:rPr>
          <w:rFonts w:ascii="Arial" w:hAnsi="Arial" w:cs="Arial"/>
          <w:sz w:val="24"/>
          <w:szCs w:val="24"/>
        </w:rPr>
        <w:t xml:space="preserve"> </w:t>
      </w:r>
    </w:p>
    <w:p w14:paraId="1B7F3FCF" w14:textId="3F41C2D0" w:rsidR="00E0213D" w:rsidRDefault="0098211E" w:rsidP="00DC6537">
      <w:pPr>
        <w:rPr>
          <w:rFonts w:ascii="Arial" w:hAnsi="Arial" w:cs="Arial"/>
          <w:sz w:val="24"/>
          <w:szCs w:val="24"/>
        </w:rPr>
      </w:pPr>
      <w:r>
        <w:rPr>
          <w:noProof/>
          <w:lang w:eastAsia="en-GB"/>
        </w:rPr>
        <w:drawing>
          <wp:inline distT="0" distB="0" distL="0" distR="0" wp14:anchorId="58DB7D74" wp14:editId="7768A773">
            <wp:extent cx="5057775" cy="3254375"/>
            <wp:effectExtent l="0" t="0" r="9525" b="3175"/>
            <wp:docPr id="15" name="Chart 15"/>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38F9B0AB" w14:textId="77777777" w:rsidR="006A5BFC" w:rsidRDefault="006A5BFC" w:rsidP="00455021">
      <w:pPr>
        <w:pStyle w:val="NoSpacing"/>
        <w:ind w:left="360"/>
        <w:jc w:val="both"/>
        <w:rPr>
          <w:rFonts w:ascii="Arial" w:hAnsi="Arial" w:cs="Arial"/>
          <w:sz w:val="24"/>
          <w:szCs w:val="24"/>
        </w:rPr>
      </w:pPr>
    </w:p>
    <w:p w14:paraId="1975490F" w14:textId="07CC0573" w:rsidR="004E5393" w:rsidRDefault="00AB29DA" w:rsidP="00455021">
      <w:pPr>
        <w:pStyle w:val="NoSpacing"/>
        <w:ind w:left="360"/>
        <w:jc w:val="both"/>
        <w:rPr>
          <w:rFonts w:ascii="Arial" w:hAnsi="Arial" w:cs="Arial"/>
          <w:sz w:val="24"/>
          <w:szCs w:val="24"/>
        </w:rPr>
      </w:pPr>
      <w:r>
        <w:rPr>
          <w:rFonts w:ascii="Arial" w:hAnsi="Arial" w:cs="Arial"/>
          <w:sz w:val="24"/>
          <w:szCs w:val="24"/>
        </w:rPr>
        <w:t>R</w:t>
      </w:r>
      <w:r w:rsidR="004E5393">
        <w:rPr>
          <w:rFonts w:ascii="Arial" w:hAnsi="Arial" w:cs="Arial"/>
          <w:sz w:val="24"/>
          <w:szCs w:val="24"/>
        </w:rPr>
        <w:t xml:space="preserve">eporting of </w:t>
      </w:r>
      <w:r>
        <w:rPr>
          <w:rFonts w:ascii="Arial" w:hAnsi="Arial" w:cs="Arial"/>
          <w:sz w:val="24"/>
          <w:szCs w:val="24"/>
        </w:rPr>
        <w:t>I</w:t>
      </w:r>
      <w:r w:rsidR="004E5393">
        <w:rPr>
          <w:rFonts w:ascii="Arial" w:hAnsi="Arial" w:cs="Arial"/>
          <w:sz w:val="24"/>
          <w:szCs w:val="24"/>
        </w:rPr>
        <w:t xml:space="preserve">njuries, </w:t>
      </w:r>
      <w:r>
        <w:rPr>
          <w:rFonts w:ascii="Arial" w:hAnsi="Arial" w:cs="Arial"/>
          <w:sz w:val="24"/>
          <w:szCs w:val="24"/>
        </w:rPr>
        <w:t>D</w:t>
      </w:r>
      <w:r w:rsidR="004E5393">
        <w:rPr>
          <w:rFonts w:ascii="Arial" w:hAnsi="Arial" w:cs="Arial"/>
          <w:sz w:val="24"/>
          <w:szCs w:val="24"/>
        </w:rPr>
        <w:t xml:space="preserve">iseases and </w:t>
      </w:r>
      <w:r>
        <w:rPr>
          <w:rFonts w:ascii="Arial" w:hAnsi="Arial" w:cs="Arial"/>
          <w:sz w:val="24"/>
          <w:szCs w:val="24"/>
        </w:rPr>
        <w:t>D</w:t>
      </w:r>
      <w:r w:rsidR="004E5393">
        <w:rPr>
          <w:rFonts w:ascii="Arial" w:hAnsi="Arial" w:cs="Arial"/>
          <w:sz w:val="24"/>
          <w:szCs w:val="24"/>
        </w:rPr>
        <w:t xml:space="preserve">angerous Occurrence </w:t>
      </w:r>
      <w:r>
        <w:rPr>
          <w:rFonts w:ascii="Arial" w:hAnsi="Arial" w:cs="Arial"/>
          <w:sz w:val="24"/>
          <w:szCs w:val="24"/>
        </w:rPr>
        <w:t>R</w:t>
      </w:r>
      <w:r w:rsidR="004E5393">
        <w:rPr>
          <w:rFonts w:ascii="Arial" w:hAnsi="Arial" w:cs="Arial"/>
          <w:sz w:val="24"/>
          <w:szCs w:val="24"/>
        </w:rPr>
        <w:t>egulations puts a requirement on the organisation to report specific injuries and dangerous occurrences to the health and safety executive via an online portal. The HB has complied with this througho</w:t>
      </w:r>
      <w:r w:rsidR="002B0ECE">
        <w:rPr>
          <w:rFonts w:ascii="Arial" w:hAnsi="Arial" w:cs="Arial"/>
          <w:sz w:val="24"/>
          <w:szCs w:val="24"/>
        </w:rPr>
        <w:t>ut the year and have reported 47 staff related</w:t>
      </w:r>
      <w:r w:rsidR="004E5393">
        <w:rPr>
          <w:rFonts w:ascii="Arial" w:hAnsi="Arial" w:cs="Arial"/>
          <w:sz w:val="24"/>
          <w:szCs w:val="24"/>
        </w:rPr>
        <w:t xml:space="preserve"> RIDDOR’s during 2022/23</w:t>
      </w:r>
      <w:r w:rsidR="002B0ECE">
        <w:rPr>
          <w:rFonts w:ascii="Arial" w:hAnsi="Arial" w:cs="Arial"/>
          <w:sz w:val="24"/>
          <w:szCs w:val="24"/>
        </w:rPr>
        <w:t xml:space="preserve"> and 3 for patients</w:t>
      </w:r>
      <w:r w:rsidR="004E5393">
        <w:rPr>
          <w:rFonts w:ascii="Arial" w:hAnsi="Arial" w:cs="Arial"/>
          <w:sz w:val="24"/>
          <w:szCs w:val="24"/>
        </w:rPr>
        <w:t>.</w:t>
      </w:r>
      <w:r w:rsidR="002B0ECE">
        <w:rPr>
          <w:rFonts w:ascii="Arial" w:hAnsi="Arial" w:cs="Arial"/>
          <w:sz w:val="24"/>
          <w:szCs w:val="24"/>
        </w:rPr>
        <w:t xml:space="preserve"> The majority of the reported incidents were for over 7 day’s absence.</w:t>
      </w:r>
      <w:r w:rsidR="004E5393">
        <w:rPr>
          <w:rFonts w:ascii="Arial" w:hAnsi="Arial" w:cs="Arial"/>
          <w:sz w:val="24"/>
          <w:szCs w:val="24"/>
        </w:rPr>
        <w:t xml:space="preserve"> A breakdown of categories:</w:t>
      </w:r>
    </w:p>
    <w:p w14:paraId="437152CF" w14:textId="77777777" w:rsidR="002B0ECE" w:rsidRDefault="002B0ECE" w:rsidP="00455021">
      <w:pPr>
        <w:pStyle w:val="NoSpacing"/>
        <w:ind w:left="360"/>
        <w:jc w:val="both"/>
        <w:rPr>
          <w:rFonts w:ascii="Arial" w:hAnsi="Arial" w:cs="Arial"/>
          <w:sz w:val="24"/>
          <w:szCs w:val="24"/>
        </w:rPr>
      </w:pPr>
    </w:p>
    <w:p w14:paraId="53E7344A" w14:textId="549C8985" w:rsidR="004E5393" w:rsidRDefault="004E5393" w:rsidP="004E5393">
      <w:pPr>
        <w:pStyle w:val="NoSpacing"/>
        <w:numPr>
          <w:ilvl w:val="0"/>
          <w:numId w:val="24"/>
        </w:numPr>
        <w:jc w:val="both"/>
        <w:rPr>
          <w:rFonts w:ascii="Arial" w:hAnsi="Arial" w:cs="Arial"/>
          <w:sz w:val="24"/>
          <w:szCs w:val="24"/>
        </w:rPr>
      </w:pPr>
      <w:r>
        <w:rPr>
          <w:rFonts w:ascii="Arial" w:hAnsi="Arial" w:cs="Arial"/>
          <w:sz w:val="24"/>
          <w:szCs w:val="24"/>
        </w:rPr>
        <w:t>Over 7 days</w:t>
      </w:r>
      <w:r w:rsidR="002B0ECE">
        <w:rPr>
          <w:rFonts w:ascii="Arial" w:hAnsi="Arial" w:cs="Arial"/>
          <w:sz w:val="24"/>
          <w:szCs w:val="24"/>
        </w:rPr>
        <w:t xml:space="preserve"> </w:t>
      </w:r>
    </w:p>
    <w:p w14:paraId="65311D46" w14:textId="2CAA7F90" w:rsidR="004E5393" w:rsidRDefault="0098211E" w:rsidP="004E5393">
      <w:pPr>
        <w:pStyle w:val="NoSpacing"/>
        <w:numPr>
          <w:ilvl w:val="0"/>
          <w:numId w:val="24"/>
        </w:numPr>
        <w:jc w:val="both"/>
        <w:rPr>
          <w:rFonts w:ascii="Arial" w:hAnsi="Arial" w:cs="Arial"/>
          <w:sz w:val="24"/>
          <w:szCs w:val="24"/>
        </w:rPr>
      </w:pPr>
      <w:r>
        <w:rPr>
          <w:rFonts w:ascii="Arial" w:hAnsi="Arial" w:cs="Arial"/>
          <w:sz w:val="24"/>
          <w:szCs w:val="24"/>
        </w:rPr>
        <w:t>Struck by object</w:t>
      </w:r>
    </w:p>
    <w:p w14:paraId="7A18700D" w14:textId="603DD43C" w:rsidR="004E5393" w:rsidRDefault="0098211E" w:rsidP="004E5393">
      <w:pPr>
        <w:pStyle w:val="NoSpacing"/>
        <w:numPr>
          <w:ilvl w:val="0"/>
          <w:numId w:val="24"/>
        </w:numPr>
        <w:jc w:val="both"/>
        <w:rPr>
          <w:rFonts w:ascii="Arial" w:hAnsi="Arial" w:cs="Arial"/>
          <w:sz w:val="24"/>
          <w:szCs w:val="24"/>
        </w:rPr>
      </w:pPr>
      <w:r>
        <w:rPr>
          <w:rFonts w:ascii="Arial" w:hAnsi="Arial" w:cs="Arial"/>
          <w:sz w:val="24"/>
          <w:szCs w:val="24"/>
        </w:rPr>
        <w:t>Slip, Trip and fall</w:t>
      </w:r>
    </w:p>
    <w:p w14:paraId="3F03F257" w14:textId="0524836F" w:rsidR="0098211E" w:rsidRDefault="0098211E" w:rsidP="004E5393">
      <w:pPr>
        <w:pStyle w:val="NoSpacing"/>
        <w:numPr>
          <w:ilvl w:val="0"/>
          <w:numId w:val="24"/>
        </w:numPr>
        <w:jc w:val="both"/>
        <w:rPr>
          <w:rFonts w:ascii="Arial" w:hAnsi="Arial" w:cs="Arial"/>
          <w:sz w:val="24"/>
          <w:szCs w:val="24"/>
        </w:rPr>
      </w:pPr>
      <w:r>
        <w:rPr>
          <w:rFonts w:ascii="Arial" w:hAnsi="Arial" w:cs="Arial"/>
          <w:sz w:val="24"/>
          <w:szCs w:val="24"/>
        </w:rPr>
        <w:t>Manual Handling</w:t>
      </w:r>
    </w:p>
    <w:p w14:paraId="609C0177" w14:textId="1773E031" w:rsidR="0098211E" w:rsidRDefault="0098211E" w:rsidP="004E5393">
      <w:pPr>
        <w:pStyle w:val="NoSpacing"/>
        <w:numPr>
          <w:ilvl w:val="0"/>
          <w:numId w:val="24"/>
        </w:numPr>
        <w:jc w:val="both"/>
        <w:rPr>
          <w:rFonts w:ascii="Arial" w:hAnsi="Arial" w:cs="Arial"/>
          <w:sz w:val="24"/>
          <w:szCs w:val="24"/>
        </w:rPr>
      </w:pPr>
      <w:r>
        <w:rPr>
          <w:rFonts w:ascii="Arial" w:hAnsi="Arial" w:cs="Arial"/>
          <w:sz w:val="24"/>
          <w:szCs w:val="24"/>
        </w:rPr>
        <w:t>Burns</w:t>
      </w:r>
    </w:p>
    <w:p w14:paraId="536C764A" w14:textId="4E22A677" w:rsidR="0098211E" w:rsidRDefault="0098211E" w:rsidP="004E5393">
      <w:pPr>
        <w:pStyle w:val="NoSpacing"/>
        <w:numPr>
          <w:ilvl w:val="0"/>
          <w:numId w:val="24"/>
        </w:numPr>
        <w:jc w:val="both"/>
        <w:rPr>
          <w:rFonts w:ascii="Arial" w:hAnsi="Arial" w:cs="Arial"/>
          <w:sz w:val="24"/>
          <w:szCs w:val="24"/>
        </w:rPr>
      </w:pPr>
      <w:r>
        <w:rPr>
          <w:rFonts w:ascii="Arial" w:hAnsi="Arial" w:cs="Arial"/>
          <w:sz w:val="24"/>
          <w:szCs w:val="24"/>
        </w:rPr>
        <w:t>Assault</w:t>
      </w:r>
    </w:p>
    <w:p w14:paraId="22590324" w14:textId="6B96266C" w:rsidR="0098211E" w:rsidRDefault="0098211E" w:rsidP="004E5393">
      <w:pPr>
        <w:pStyle w:val="NoSpacing"/>
        <w:numPr>
          <w:ilvl w:val="0"/>
          <w:numId w:val="24"/>
        </w:numPr>
        <w:jc w:val="both"/>
        <w:rPr>
          <w:rFonts w:ascii="Arial" w:hAnsi="Arial" w:cs="Arial"/>
          <w:sz w:val="24"/>
          <w:szCs w:val="24"/>
        </w:rPr>
      </w:pPr>
      <w:r>
        <w:rPr>
          <w:rFonts w:ascii="Arial" w:hAnsi="Arial" w:cs="Arial"/>
          <w:sz w:val="24"/>
          <w:szCs w:val="24"/>
        </w:rPr>
        <w:t>Others (Dangerous Occurrence)</w:t>
      </w:r>
    </w:p>
    <w:p w14:paraId="2C45A56D" w14:textId="77777777" w:rsidR="004E5393" w:rsidRDefault="004E5393" w:rsidP="00455021">
      <w:pPr>
        <w:pStyle w:val="NoSpacing"/>
        <w:ind w:left="360"/>
        <w:jc w:val="both"/>
        <w:rPr>
          <w:rFonts w:ascii="Arial" w:hAnsi="Arial" w:cs="Arial"/>
          <w:sz w:val="24"/>
          <w:szCs w:val="24"/>
        </w:rPr>
      </w:pPr>
    </w:p>
    <w:p w14:paraId="38BCEA67" w14:textId="572C6524" w:rsidR="00455021" w:rsidRDefault="00455021" w:rsidP="007D6013">
      <w:pPr>
        <w:pStyle w:val="NoSpacing"/>
        <w:jc w:val="both"/>
        <w:rPr>
          <w:rFonts w:ascii="Arial" w:hAnsi="Arial" w:cs="Arial"/>
          <w:b/>
          <w:sz w:val="24"/>
          <w:szCs w:val="24"/>
        </w:rPr>
      </w:pPr>
    </w:p>
    <w:p w14:paraId="5551E0E8" w14:textId="6B38FB92" w:rsidR="00EE3A1D" w:rsidRPr="00EE3A1D" w:rsidRDefault="007D6013" w:rsidP="003D1CE9">
      <w:pPr>
        <w:pStyle w:val="NoSpacing"/>
        <w:numPr>
          <w:ilvl w:val="1"/>
          <w:numId w:val="1"/>
        </w:numPr>
        <w:jc w:val="both"/>
        <w:rPr>
          <w:rFonts w:ascii="Arial" w:hAnsi="Arial" w:cs="Arial"/>
          <w:sz w:val="24"/>
          <w:szCs w:val="24"/>
        </w:rPr>
      </w:pPr>
      <w:r>
        <w:rPr>
          <w:rFonts w:ascii="Arial" w:hAnsi="Arial" w:cs="Arial"/>
          <w:sz w:val="24"/>
          <w:szCs w:val="24"/>
        </w:rPr>
        <w:t>Case Management</w:t>
      </w:r>
    </w:p>
    <w:p w14:paraId="33A0FF25" w14:textId="24E32678" w:rsidR="001F5E9E" w:rsidRDefault="007D6013" w:rsidP="007D6013">
      <w:pPr>
        <w:spacing w:before="240"/>
        <w:rPr>
          <w:rFonts w:ascii="Arial" w:hAnsi="Arial" w:cs="Arial"/>
          <w:sz w:val="24"/>
          <w:szCs w:val="24"/>
        </w:rPr>
      </w:pPr>
      <w:r>
        <w:rPr>
          <w:rFonts w:ascii="Arial" w:hAnsi="Arial" w:cs="Arial"/>
          <w:sz w:val="24"/>
          <w:szCs w:val="24"/>
        </w:rPr>
        <w:t>SBUHB is part of the all Wales case manager group and in 2021 NHS Wales (CEO) along with the four Police forces in Wales, Crown Prosecution reaffirmed their commitment to the NHS Anti-V</w:t>
      </w:r>
      <w:r w:rsidR="001F5E9E">
        <w:rPr>
          <w:rFonts w:ascii="Arial" w:hAnsi="Arial" w:cs="Arial"/>
          <w:sz w:val="24"/>
          <w:szCs w:val="24"/>
        </w:rPr>
        <w:t xml:space="preserve">iolence Collaborative ‘Obligatory response to violence in healthcare’ this document sets out the responsibilities of the partners when dealing with violent or aggressive incidents relating to NHS staff. Its focus is on those incidents which need to be addressed by the criminal justice system and builds on previous agreements in Wales. </w:t>
      </w:r>
    </w:p>
    <w:p w14:paraId="41EC6B14" w14:textId="77777777" w:rsidR="004E5393" w:rsidRDefault="007D6013" w:rsidP="00EE3A1D">
      <w:pPr>
        <w:spacing w:before="240"/>
        <w:rPr>
          <w:rFonts w:ascii="Arial" w:hAnsi="Arial" w:cs="Arial"/>
          <w:sz w:val="24"/>
          <w:szCs w:val="24"/>
        </w:rPr>
      </w:pPr>
      <w:r>
        <w:rPr>
          <w:rFonts w:ascii="Arial" w:hAnsi="Arial" w:cs="Arial"/>
          <w:sz w:val="24"/>
          <w:szCs w:val="24"/>
        </w:rPr>
        <w:t>Within the health and safety team support is provided by the case manager</w:t>
      </w:r>
      <w:r w:rsidR="001F5E9E">
        <w:rPr>
          <w:rFonts w:ascii="Arial" w:hAnsi="Arial" w:cs="Arial"/>
          <w:sz w:val="24"/>
          <w:szCs w:val="24"/>
        </w:rPr>
        <w:t xml:space="preserve"> to victims of violence &amp; aggression, with </w:t>
      </w:r>
      <w:r>
        <w:rPr>
          <w:rFonts w:ascii="Arial" w:hAnsi="Arial" w:cs="Arial"/>
          <w:sz w:val="24"/>
          <w:szCs w:val="24"/>
        </w:rPr>
        <w:t>additional sup</w:t>
      </w:r>
      <w:r w:rsidR="001F5E9E">
        <w:rPr>
          <w:rFonts w:ascii="Arial" w:hAnsi="Arial" w:cs="Arial"/>
          <w:sz w:val="24"/>
          <w:szCs w:val="24"/>
        </w:rPr>
        <w:t xml:space="preserve">port through the wider H&amp;S team </w:t>
      </w:r>
      <w:r w:rsidR="001F5E9E">
        <w:rPr>
          <w:rFonts w:ascii="Arial" w:hAnsi="Arial" w:cs="Arial"/>
          <w:sz w:val="24"/>
          <w:szCs w:val="24"/>
        </w:rPr>
        <w:lastRenderedPageBreak/>
        <w:t xml:space="preserve">if required. The case manager also acts as the single point of contact (SPOC) for the </w:t>
      </w:r>
      <w:r w:rsidR="00EE3A1D">
        <w:rPr>
          <w:rFonts w:ascii="Arial" w:hAnsi="Arial" w:cs="Arial"/>
          <w:sz w:val="24"/>
          <w:szCs w:val="24"/>
        </w:rPr>
        <w:t xml:space="preserve">health board and attends all Wales meetings to share learning and best practice. </w:t>
      </w:r>
    </w:p>
    <w:p w14:paraId="7A368FF3" w14:textId="3AFE1EB2" w:rsidR="00EE3A1D" w:rsidRDefault="00EE3A1D" w:rsidP="00EE3A1D">
      <w:pPr>
        <w:spacing w:before="240"/>
        <w:rPr>
          <w:rFonts w:ascii="Arial" w:hAnsi="Arial" w:cs="Arial"/>
          <w:sz w:val="24"/>
          <w:szCs w:val="24"/>
        </w:rPr>
      </w:pPr>
      <w:r>
        <w:rPr>
          <w:rFonts w:ascii="Arial" w:hAnsi="Arial" w:cs="Arial"/>
          <w:sz w:val="24"/>
          <w:szCs w:val="24"/>
        </w:rPr>
        <w:t>There are several actions that can be taken, ranging from discussions/behavioural contract through to prosecution. Sanctions issued:</w:t>
      </w:r>
    </w:p>
    <w:p w14:paraId="4F9C86E9" w14:textId="7B6186E3" w:rsidR="00EE3A1D" w:rsidRDefault="009A6884" w:rsidP="003D1CE9">
      <w:pPr>
        <w:pStyle w:val="ListParagraph"/>
        <w:numPr>
          <w:ilvl w:val="0"/>
          <w:numId w:val="16"/>
        </w:numPr>
        <w:spacing w:before="240"/>
        <w:rPr>
          <w:rFonts w:ascii="Arial" w:hAnsi="Arial" w:cs="Arial"/>
          <w:sz w:val="24"/>
          <w:szCs w:val="24"/>
        </w:rPr>
      </w:pPr>
      <w:r>
        <w:rPr>
          <w:rFonts w:ascii="Arial" w:hAnsi="Arial" w:cs="Arial"/>
          <w:sz w:val="24"/>
          <w:szCs w:val="24"/>
        </w:rPr>
        <w:t>2</w:t>
      </w:r>
      <w:r w:rsidR="00EE3A1D">
        <w:rPr>
          <w:rFonts w:ascii="Arial" w:hAnsi="Arial" w:cs="Arial"/>
          <w:sz w:val="24"/>
          <w:szCs w:val="24"/>
        </w:rPr>
        <w:t>6 anti-social behavioural orders (ASBO)</w:t>
      </w:r>
    </w:p>
    <w:p w14:paraId="4E783E6E" w14:textId="054AB28F" w:rsidR="00EE3A1D" w:rsidRDefault="009A6884" w:rsidP="003D1CE9">
      <w:pPr>
        <w:pStyle w:val="ListParagraph"/>
        <w:numPr>
          <w:ilvl w:val="0"/>
          <w:numId w:val="16"/>
        </w:numPr>
        <w:spacing w:before="240"/>
        <w:rPr>
          <w:rFonts w:ascii="Arial" w:hAnsi="Arial" w:cs="Arial"/>
          <w:sz w:val="24"/>
          <w:szCs w:val="24"/>
        </w:rPr>
      </w:pPr>
      <w:r>
        <w:rPr>
          <w:rFonts w:ascii="Arial" w:hAnsi="Arial" w:cs="Arial"/>
          <w:sz w:val="24"/>
          <w:szCs w:val="24"/>
        </w:rPr>
        <w:t>6</w:t>
      </w:r>
      <w:r w:rsidR="00EE3A1D">
        <w:rPr>
          <w:rFonts w:ascii="Arial" w:hAnsi="Arial" w:cs="Arial"/>
          <w:sz w:val="24"/>
          <w:szCs w:val="24"/>
        </w:rPr>
        <w:t xml:space="preserve"> Behavioural contracts/letters</w:t>
      </w:r>
    </w:p>
    <w:p w14:paraId="342D8C44" w14:textId="5CEEBE82" w:rsidR="00EE3A1D" w:rsidRPr="00EE3A1D" w:rsidRDefault="00EE3A1D" w:rsidP="003D1CE9">
      <w:pPr>
        <w:pStyle w:val="ListParagraph"/>
        <w:numPr>
          <w:ilvl w:val="0"/>
          <w:numId w:val="16"/>
        </w:numPr>
        <w:spacing w:before="240"/>
        <w:rPr>
          <w:rFonts w:ascii="Arial" w:hAnsi="Arial" w:cs="Arial"/>
          <w:sz w:val="24"/>
          <w:szCs w:val="24"/>
        </w:rPr>
      </w:pPr>
      <w:r>
        <w:rPr>
          <w:rFonts w:ascii="Arial" w:hAnsi="Arial" w:cs="Arial"/>
          <w:sz w:val="24"/>
          <w:szCs w:val="24"/>
        </w:rPr>
        <w:t xml:space="preserve">No prosecutions pursued </w:t>
      </w:r>
    </w:p>
    <w:p w14:paraId="51946983" w14:textId="4BD9247B" w:rsidR="000A3556" w:rsidRPr="000A3556" w:rsidRDefault="004D4CDB" w:rsidP="003D1CE9">
      <w:pPr>
        <w:pStyle w:val="NoSpacing"/>
        <w:numPr>
          <w:ilvl w:val="0"/>
          <w:numId w:val="1"/>
        </w:numPr>
        <w:jc w:val="both"/>
        <w:rPr>
          <w:rFonts w:ascii="Arial" w:hAnsi="Arial" w:cs="Arial"/>
          <w:b/>
          <w:sz w:val="24"/>
          <w:szCs w:val="24"/>
        </w:rPr>
      </w:pPr>
      <w:r>
        <w:rPr>
          <w:rFonts w:ascii="Arial" w:hAnsi="Arial" w:cs="Arial"/>
          <w:b/>
          <w:sz w:val="24"/>
          <w:szCs w:val="24"/>
        </w:rPr>
        <w:t>Health and Safety Risk Register</w:t>
      </w:r>
    </w:p>
    <w:p w14:paraId="73F49E1A" w14:textId="77777777" w:rsidR="00691E54" w:rsidRDefault="00691E54" w:rsidP="00153E56">
      <w:pPr>
        <w:pStyle w:val="NoSpacing"/>
        <w:jc w:val="both"/>
        <w:rPr>
          <w:rFonts w:ascii="Arial" w:hAnsi="Arial" w:cs="Arial"/>
          <w:sz w:val="24"/>
          <w:szCs w:val="24"/>
        </w:rPr>
      </w:pPr>
    </w:p>
    <w:p w14:paraId="4B44F954" w14:textId="33BA550E" w:rsidR="00DC6537" w:rsidRPr="00DC6537" w:rsidRDefault="00DC6537" w:rsidP="00DC6537">
      <w:pPr>
        <w:pStyle w:val="NoSpacing"/>
        <w:jc w:val="both"/>
        <w:rPr>
          <w:rFonts w:ascii="Arial" w:hAnsi="Arial" w:cs="Arial"/>
          <w:sz w:val="24"/>
          <w:szCs w:val="24"/>
        </w:rPr>
      </w:pPr>
      <w:r w:rsidRPr="00DC6537">
        <w:rPr>
          <w:rFonts w:ascii="Arial" w:hAnsi="Arial" w:cs="Arial"/>
          <w:sz w:val="24"/>
          <w:szCs w:val="24"/>
        </w:rPr>
        <w:t>The Health Board Risk Register (HBRR) includes high risk health and safety risks, these are monitored through the Health &amp; Safety Committee, with appropriate updates pr</w:t>
      </w:r>
      <w:r w:rsidR="009A6884">
        <w:rPr>
          <w:rFonts w:ascii="Arial" w:hAnsi="Arial" w:cs="Arial"/>
          <w:sz w:val="24"/>
          <w:szCs w:val="24"/>
        </w:rPr>
        <w:t>ovided. At the end of March 2023</w:t>
      </w:r>
      <w:r w:rsidRPr="00DC6537">
        <w:rPr>
          <w:rFonts w:ascii="Arial" w:hAnsi="Arial" w:cs="Arial"/>
          <w:sz w:val="24"/>
          <w:szCs w:val="24"/>
        </w:rPr>
        <w:t xml:space="preserve"> the following H&amp;S risks remain on the HBRR:</w:t>
      </w:r>
    </w:p>
    <w:p w14:paraId="301DF671" w14:textId="77777777" w:rsidR="00DC6537" w:rsidRPr="00DC6537" w:rsidRDefault="00DC6537" w:rsidP="00DC6537">
      <w:pPr>
        <w:spacing w:after="0" w:line="240" w:lineRule="auto"/>
        <w:jc w:val="both"/>
        <w:rPr>
          <w:rFonts w:ascii="Arial" w:hAnsi="Arial" w:cs="Arial"/>
          <w:sz w:val="24"/>
          <w:szCs w:val="24"/>
        </w:rPr>
      </w:pPr>
    </w:p>
    <w:p w14:paraId="0884083F" w14:textId="39F990BA" w:rsidR="00DC6537" w:rsidRPr="00DC6537" w:rsidRDefault="00DC6537" w:rsidP="003D1CE9">
      <w:pPr>
        <w:numPr>
          <w:ilvl w:val="0"/>
          <w:numId w:val="5"/>
        </w:numPr>
        <w:spacing w:after="0" w:line="240" w:lineRule="auto"/>
        <w:jc w:val="both"/>
        <w:rPr>
          <w:rFonts w:ascii="Arial" w:hAnsi="Arial" w:cs="Arial"/>
          <w:sz w:val="24"/>
          <w:szCs w:val="24"/>
        </w:rPr>
      </w:pPr>
      <w:r w:rsidRPr="00DC6537">
        <w:rPr>
          <w:rFonts w:ascii="Arial" w:hAnsi="Arial" w:cs="Arial"/>
          <w:sz w:val="24"/>
          <w:szCs w:val="24"/>
        </w:rPr>
        <w:t>HBRR Ref number: 64 – Insufficient resource and capacity of the health, safet</w:t>
      </w:r>
      <w:r w:rsidR="009A6884">
        <w:rPr>
          <w:rFonts w:ascii="Arial" w:hAnsi="Arial" w:cs="Arial"/>
          <w:sz w:val="24"/>
          <w:szCs w:val="24"/>
        </w:rPr>
        <w:t>y and fire function (score of 16</w:t>
      </w:r>
      <w:r w:rsidRPr="00DC6537">
        <w:rPr>
          <w:rFonts w:ascii="Arial" w:hAnsi="Arial" w:cs="Arial"/>
          <w:sz w:val="24"/>
          <w:szCs w:val="24"/>
        </w:rPr>
        <w:t>)</w:t>
      </w:r>
    </w:p>
    <w:p w14:paraId="4C3D1F65" w14:textId="77777777" w:rsidR="00DC6537" w:rsidRPr="00DC6537" w:rsidRDefault="00DC6537" w:rsidP="003D1CE9">
      <w:pPr>
        <w:numPr>
          <w:ilvl w:val="0"/>
          <w:numId w:val="5"/>
        </w:numPr>
        <w:spacing w:after="0" w:line="240" w:lineRule="auto"/>
        <w:jc w:val="both"/>
        <w:rPr>
          <w:rFonts w:ascii="Arial" w:hAnsi="Arial" w:cs="Arial"/>
          <w:sz w:val="24"/>
          <w:szCs w:val="24"/>
        </w:rPr>
      </w:pPr>
      <w:r w:rsidRPr="00DC6537">
        <w:rPr>
          <w:rFonts w:ascii="Arial" w:hAnsi="Arial" w:cs="Arial"/>
          <w:sz w:val="24"/>
          <w:szCs w:val="24"/>
        </w:rPr>
        <w:t>HBRR Ref number: 41 - Fire Regulation Compliance, Uncertain position in regard to the appropriateness of the cladding applied to Singleton Hospital in particular (as a high rise block) in respect of its compliance with fire safety regulations (score 16)</w:t>
      </w:r>
    </w:p>
    <w:p w14:paraId="5FEA3C9B" w14:textId="7D90C17B" w:rsidR="00DC6537" w:rsidRPr="00DC6537" w:rsidRDefault="00DC6537" w:rsidP="003D1CE9">
      <w:pPr>
        <w:numPr>
          <w:ilvl w:val="0"/>
          <w:numId w:val="5"/>
        </w:numPr>
        <w:spacing w:after="0" w:line="240" w:lineRule="auto"/>
        <w:jc w:val="both"/>
        <w:rPr>
          <w:rFonts w:ascii="Arial" w:hAnsi="Arial" w:cs="Arial"/>
          <w:sz w:val="24"/>
          <w:szCs w:val="24"/>
        </w:rPr>
      </w:pPr>
      <w:r w:rsidRPr="00DC6537">
        <w:rPr>
          <w:rFonts w:ascii="Arial" w:hAnsi="Arial" w:cs="Arial"/>
          <w:sz w:val="24"/>
          <w:szCs w:val="24"/>
        </w:rPr>
        <w:t>HBRR Ref number: 13 - Health &amp; Safety Compliance – Environment of Premises.  Risk relates to compliance in terms of appropriate accommodation in line with Health and Safety Regulations (s</w:t>
      </w:r>
      <w:r w:rsidR="009A6884">
        <w:rPr>
          <w:rFonts w:ascii="Arial" w:hAnsi="Arial" w:cs="Arial"/>
          <w:sz w:val="24"/>
          <w:szCs w:val="24"/>
        </w:rPr>
        <w:t>core 16</w:t>
      </w:r>
      <w:r w:rsidRPr="00DC6537">
        <w:rPr>
          <w:rFonts w:ascii="Arial" w:hAnsi="Arial" w:cs="Arial"/>
          <w:sz w:val="24"/>
          <w:szCs w:val="24"/>
        </w:rPr>
        <w:t>)</w:t>
      </w:r>
    </w:p>
    <w:p w14:paraId="3823FB1F" w14:textId="77777777" w:rsidR="00DC6537" w:rsidRPr="00DC6537" w:rsidRDefault="00DC6537" w:rsidP="00DC6537">
      <w:pPr>
        <w:spacing w:after="0" w:line="240" w:lineRule="auto"/>
        <w:jc w:val="both"/>
        <w:rPr>
          <w:rFonts w:ascii="Arial" w:hAnsi="Arial" w:cs="Arial"/>
          <w:sz w:val="24"/>
          <w:szCs w:val="24"/>
        </w:rPr>
      </w:pPr>
    </w:p>
    <w:p w14:paraId="5765B4EB" w14:textId="08FC47D8" w:rsidR="00DC6537" w:rsidRPr="00DC6537" w:rsidRDefault="00DC6537" w:rsidP="00DC6537">
      <w:pPr>
        <w:spacing w:after="0" w:line="240" w:lineRule="auto"/>
        <w:jc w:val="both"/>
        <w:rPr>
          <w:rFonts w:ascii="Arial" w:hAnsi="Arial" w:cs="Arial"/>
          <w:sz w:val="24"/>
          <w:szCs w:val="24"/>
        </w:rPr>
      </w:pPr>
      <w:r w:rsidRPr="00DC6537">
        <w:rPr>
          <w:rFonts w:ascii="Arial" w:hAnsi="Arial" w:cs="Arial"/>
          <w:sz w:val="24"/>
          <w:szCs w:val="24"/>
        </w:rPr>
        <w:t>The scores have remained the same throughout the year</w:t>
      </w:r>
      <w:r w:rsidR="009A6884">
        <w:rPr>
          <w:rFonts w:ascii="Arial" w:hAnsi="Arial" w:cs="Arial"/>
          <w:sz w:val="24"/>
          <w:szCs w:val="24"/>
        </w:rPr>
        <w:t xml:space="preserve"> for two of the three risk, with a </w:t>
      </w:r>
      <w:r w:rsidRPr="00DC6537">
        <w:rPr>
          <w:rFonts w:ascii="Arial" w:hAnsi="Arial" w:cs="Arial"/>
          <w:sz w:val="24"/>
          <w:szCs w:val="24"/>
        </w:rPr>
        <w:t>reduction in HBRR 64</w:t>
      </w:r>
      <w:r w:rsidR="009A6884">
        <w:rPr>
          <w:rFonts w:ascii="Arial" w:hAnsi="Arial" w:cs="Arial"/>
          <w:sz w:val="24"/>
          <w:szCs w:val="24"/>
        </w:rPr>
        <w:t xml:space="preserve"> reduced to a score of 16 in 2022/23. This was primarily due to the recrui</w:t>
      </w:r>
      <w:r w:rsidRPr="00DC6537">
        <w:rPr>
          <w:rFonts w:ascii="Arial" w:hAnsi="Arial" w:cs="Arial"/>
          <w:sz w:val="24"/>
          <w:szCs w:val="24"/>
        </w:rPr>
        <w:t>tment of additional</w:t>
      </w:r>
      <w:r w:rsidR="0098211E">
        <w:rPr>
          <w:rFonts w:ascii="Arial" w:hAnsi="Arial" w:cs="Arial"/>
          <w:sz w:val="24"/>
          <w:szCs w:val="24"/>
        </w:rPr>
        <w:t xml:space="preserve"> health and safety</w:t>
      </w:r>
      <w:r w:rsidRPr="00DC6537">
        <w:rPr>
          <w:rFonts w:ascii="Arial" w:hAnsi="Arial" w:cs="Arial"/>
          <w:sz w:val="24"/>
          <w:szCs w:val="24"/>
        </w:rPr>
        <w:t xml:space="preserve"> resources</w:t>
      </w:r>
      <w:r w:rsidR="009A6884">
        <w:rPr>
          <w:rFonts w:ascii="Arial" w:hAnsi="Arial" w:cs="Arial"/>
          <w:sz w:val="24"/>
          <w:szCs w:val="24"/>
        </w:rPr>
        <w:t xml:space="preserve"> in January 2023</w:t>
      </w:r>
      <w:r w:rsidRPr="00DC6537">
        <w:rPr>
          <w:rFonts w:ascii="Arial" w:hAnsi="Arial" w:cs="Arial"/>
          <w:sz w:val="24"/>
          <w:szCs w:val="24"/>
        </w:rPr>
        <w:t xml:space="preserve">. </w:t>
      </w:r>
    </w:p>
    <w:p w14:paraId="73DA8158" w14:textId="77777777" w:rsidR="00DC6537" w:rsidRPr="00DC6537" w:rsidRDefault="00DC6537" w:rsidP="00DC6537">
      <w:pPr>
        <w:spacing w:after="0" w:line="240" w:lineRule="auto"/>
        <w:jc w:val="both"/>
        <w:rPr>
          <w:rFonts w:ascii="Arial" w:hAnsi="Arial" w:cs="Arial"/>
          <w:sz w:val="24"/>
          <w:szCs w:val="24"/>
        </w:rPr>
      </w:pPr>
    </w:p>
    <w:p w14:paraId="20A11557" w14:textId="660AA1B6" w:rsidR="00DC6537" w:rsidRDefault="00DC6537" w:rsidP="00DC6537">
      <w:pPr>
        <w:spacing w:after="0" w:line="240" w:lineRule="auto"/>
        <w:jc w:val="both"/>
        <w:rPr>
          <w:rFonts w:ascii="Arial" w:hAnsi="Arial" w:cs="Arial"/>
          <w:sz w:val="24"/>
          <w:szCs w:val="24"/>
        </w:rPr>
      </w:pPr>
      <w:r w:rsidRPr="00DC6537">
        <w:rPr>
          <w:rFonts w:ascii="Arial" w:hAnsi="Arial" w:cs="Arial"/>
          <w:sz w:val="24"/>
          <w:szCs w:val="24"/>
        </w:rPr>
        <w:t>In addition to the Health Board risk register there are delivery unit risk registers, these</w:t>
      </w:r>
      <w:r w:rsidR="00455021">
        <w:rPr>
          <w:rFonts w:ascii="Arial" w:hAnsi="Arial" w:cs="Arial"/>
          <w:sz w:val="24"/>
          <w:szCs w:val="24"/>
        </w:rPr>
        <w:t xml:space="preserve"> are</w:t>
      </w:r>
      <w:r w:rsidRPr="00DC6537">
        <w:rPr>
          <w:rFonts w:ascii="Arial" w:hAnsi="Arial" w:cs="Arial"/>
          <w:sz w:val="24"/>
          <w:szCs w:val="24"/>
        </w:rPr>
        <w:t xml:space="preserve"> presented to the Health and Safety Operational group for review at each of the meetings throughout the year. In total there are 11 risks, six of which have reduced risks scores and five have r</w:t>
      </w:r>
      <w:r w:rsidR="003826B7">
        <w:rPr>
          <w:rFonts w:ascii="Arial" w:hAnsi="Arial" w:cs="Arial"/>
          <w:sz w:val="24"/>
          <w:szCs w:val="24"/>
        </w:rPr>
        <w:t>emained the same du</w:t>
      </w:r>
      <w:r w:rsidR="00236D3D">
        <w:rPr>
          <w:rFonts w:ascii="Arial" w:hAnsi="Arial" w:cs="Arial"/>
          <w:sz w:val="24"/>
          <w:szCs w:val="24"/>
        </w:rPr>
        <w:t>ring 2021/22 as shown in chart 12</w:t>
      </w:r>
      <w:r w:rsidR="003826B7">
        <w:rPr>
          <w:rFonts w:ascii="Arial" w:hAnsi="Arial" w:cs="Arial"/>
          <w:sz w:val="24"/>
          <w:szCs w:val="24"/>
        </w:rPr>
        <w:t>.</w:t>
      </w:r>
    </w:p>
    <w:p w14:paraId="28D02076" w14:textId="52AD19F4" w:rsidR="00314A47" w:rsidRDefault="00314A47" w:rsidP="00DC6537">
      <w:pPr>
        <w:spacing w:after="0" w:line="240" w:lineRule="auto"/>
        <w:jc w:val="both"/>
        <w:rPr>
          <w:rFonts w:ascii="Arial" w:hAnsi="Arial" w:cs="Arial"/>
          <w:sz w:val="24"/>
          <w:szCs w:val="24"/>
        </w:rPr>
      </w:pPr>
    </w:p>
    <w:p w14:paraId="6A152181" w14:textId="1693CB1F" w:rsidR="0082110A" w:rsidRDefault="0082110A" w:rsidP="00153E56">
      <w:pPr>
        <w:pStyle w:val="NoSpacing"/>
        <w:jc w:val="both"/>
        <w:rPr>
          <w:rFonts w:ascii="Arial" w:hAnsi="Arial" w:cs="Arial"/>
          <w:sz w:val="24"/>
          <w:szCs w:val="24"/>
        </w:rPr>
      </w:pPr>
    </w:p>
    <w:p w14:paraId="4D9CDA3D" w14:textId="46B68A0E" w:rsidR="00153E56" w:rsidRDefault="004D4CDB" w:rsidP="003D1CE9">
      <w:pPr>
        <w:pStyle w:val="NoSpacing"/>
        <w:numPr>
          <w:ilvl w:val="0"/>
          <w:numId w:val="1"/>
        </w:numPr>
        <w:jc w:val="both"/>
        <w:rPr>
          <w:rFonts w:ascii="Arial" w:hAnsi="Arial" w:cs="Arial"/>
          <w:b/>
          <w:sz w:val="24"/>
          <w:szCs w:val="24"/>
        </w:rPr>
      </w:pPr>
      <w:r>
        <w:rPr>
          <w:rFonts w:ascii="Arial" w:hAnsi="Arial" w:cs="Arial"/>
          <w:b/>
          <w:sz w:val="24"/>
          <w:szCs w:val="24"/>
        </w:rPr>
        <w:t>Policies and Procedures</w:t>
      </w:r>
    </w:p>
    <w:p w14:paraId="3E5B53E2" w14:textId="77777777" w:rsidR="0080627A" w:rsidRDefault="0080627A" w:rsidP="0080627A">
      <w:pPr>
        <w:pStyle w:val="NoSpacing"/>
        <w:jc w:val="both"/>
        <w:rPr>
          <w:rFonts w:ascii="Arial" w:hAnsi="Arial" w:cs="Arial"/>
          <w:b/>
          <w:sz w:val="24"/>
          <w:szCs w:val="24"/>
        </w:rPr>
      </w:pPr>
    </w:p>
    <w:p w14:paraId="25B47B68" w14:textId="55038347" w:rsidR="00C60AAB" w:rsidRDefault="00C60AAB" w:rsidP="0080627A">
      <w:pPr>
        <w:spacing w:after="0" w:line="240" w:lineRule="auto"/>
        <w:jc w:val="both"/>
        <w:rPr>
          <w:rFonts w:ascii="Arial" w:hAnsi="Arial" w:cs="Arial"/>
          <w:sz w:val="24"/>
          <w:szCs w:val="24"/>
        </w:rPr>
      </w:pPr>
      <w:r>
        <w:rPr>
          <w:rFonts w:ascii="Arial" w:hAnsi="Arial" w:cs="Arial"/>
          <w:sz w:val="24"/>
          <w:szCs w:val="24"/>
        </w:rPr>
        <w:t xml:space="preserve">Policies and procedure are taken through the </w:t>
      </w:r>
      <w:r w:rsidR="00D64F38">
        <w:rPr>
          <w:rFonts w:ascii="Arial" w:hAnsi="Arial" w:cs="Arial"/>
          <w:sz w:val="24"/>
          <w:szCs w:val="24"/>
        </w:rPr>
        <w:t xml:space="preserve">scrutiny of the </w:t>
      </w:r>
      <w:r>
        <w:rPr>
          <w:rFonts w:ascii="Arial" w:hAnsi="Arial" w:cs="Arial"/>
          <w:sz w:val="24"/>
          <w:szCs w:val="24"/>
        </w:rPr>
        <w:t xml:space="preserve">HSOG and H&amp;SC and </w:t>
      </w:r>
      <w:r w:rsidR="00D64F38">
        <w:rPr>
          <w:rFonts w:ascii="Arial" w:hAnsi="Arial" w:cs="Arial"/>
          <w:sz w:val="24"/>
          <w:szCs w:val="24"/>
        </w:rPr>
        <w:t xml:space="preserve">approved </w:t>
      </w:r>
      <w:r w:rsidR="009A6884">
        <w:rPr>
          <w:rFonts w:ascii="Arial" w:hAnsi="Arial" w:cs="Arial"/>
          <w:sz w:val="24"/>
          <w:szCs w:val="24"/>
        </w:rPr>
        <w:t>during 2022 – 2023</w:t>
      </w:r>
      <w:r>
        <w:rPr>
          <w:rFonts w:ascii="Arial" w:hAnsi="Arial" w:cs="Arial"/>
          <w:sz w:val="24"/>
          <w:szCs w:val="24"/>
        </w:rPr>
        <w:t>:</w:t>
      </w:r>
    </w:p>
    <w:p w14:paraId="52FE8EF0" w14:textId="0EA6ED02" w:rsidR="00F75FA5" w:rsidRDefault="00F75FA5" w:rsidP="0080627A">
      <w:pPr>
        <w:spacing w:after="0" w:line="240" w:lineRule="auto"/>
        <w:jc w:val="both"/>
        <w:rPr>
          <w:rFonts w:ascii="Arial" w:hAnsi="Arial" w:cs="Arial"/>
          <w:sz w:val="24"/>
          <w:szCs w:val="24"/>
        </w:rPr>
      </w:pPr>
    </w:p>
    <w:p w14:paraId="34DF0BA4" w14:textId="5AB01C2F" w:rsidR="00C60AAB" w:rsidRDefault="009A6884" w:rsidP="003D1CE9">
      <w:pPr>
        <w:pStyle w:val="ListParagraph"/>
        <w:numPr>
          <w:ilvl w:val="0"/>
          <w:numId w:val="11"/>
        </w:numPr>
        <w:spacing w:after="0" w:line="240" w:lineRule="auto"/>
        <w:jc w:val="both"/>
        <w:rPr>
          <w:rFonts w:ascii="Arial" w:hAnsi="Arial" w:cs="Arial"/>
          <w:sz w:val="24"/>
          <w:szCs w:val="24"/>
        </w:rPr>
      </w:pPr>
      <w:r>
        <w:rPr>
          <w:rFonts w:ascii="Arial" w:hAnsi="Arial" w:cs="Arial"/>
          <w:sz w:val="24"/>
          <w:szCs w:val="24"/>
        </w:rPr>
        <w:t>Managing Contractors Policy</w:t>
      </w:r>
    </w:p>
    <w:p w14:paraId="21CE5473" w14:textId="06F59751" w:rsidR="00C60AAB" w:rsidRDefault="009A6884" w:rsidP="003D1CE9">
      <w:pPr>
        <w:pStyle w:val="ListParagraph"/>
        <w:numPr>
          <w:ilvl w:val="0"/>
          <w:numId w:val="11"/>
        </w:numPr>
        <w:spacing w:after="0" w:line="240" w:lineRule="auto"/>
        <w:jc w:val="both"/>
        <w:rPr>
          <w:rFonts w:ascii="Arial" w:hAnsi="Arial" w:cs="Arial"/>
          <w:sz w:val="24"/>
          <w:szCs w:val="24"/>
        </w:rPr>
      </w:pPr>
      <w:r>
        <w:rPr>
          <w:rFonts w:ascii="Arial" w:hAnsi="Arial" w:cs="Arial"/>
          <w:sz w:val="24"/>
          <w:szCs w:val="24"/>
        </w:rPr>
        <w:t>Violence and Aggression Policy</w:t>
      </w:r>
    </w:p>
    <w:p w14:paraId="2D68779F" w14:textId="73BCCEBD" w:rsidR="0082110A" w:rsidRDefault="0082110A" w:rsidP="00C57797">
      <w:pPr>
        <w:spacing w:after="0" w:line="240" w:lineRule="auto"/>
        <w:jc w:val="both"/>
        <w:rPr>
          <w:rFonts w:ascii="Arial" w:hAnsi="Arial" w:cs="Arial"/>
          <w:sz w:val="24"/>
          <w:szCs w:val="24"/>
        </w:rPr>
      </w:pPr>
    </w:p>
    <w:p w14:paraId="2D540D37" w14:textId="771DDE6F" w:rsidR="008D3BAC" w:rsidRDefault="008D3BAC" w:rsidP="00C57797">
      <w:pPr>
        <w:spacing w:after="0" w:line="240" w:lineRule="auto"/>
        <w:jc w:val="both"/>
        <w:rPr>
          <w:rFonts w:ascii="Arial" w:hAnsi="Arial" w:cs="Arial"/>
          <w:sz w:val="24"/>
          <w:szCs w:val="24"/>
        </w:rPr>
      </w:pPr>
      <w:bookmarkStart w:id="0" w:name="_GoBack"/>
      <w:bookmarkEnd w:id="0"/>
    </w:p>
    <w:p w14:paraId="4DC09A49" w14:textId="77777777" w:rsidR="00046E6A" w:rsidRDefault="00DC6537" w:rsidP="003D1CE9">
      <w:pPr>
        <w:pStyle w:val="NoSpacing"/>
        <w:numPr>
          <w:ilvl w:val="0"/>
          <w:numId w:val="1"/>
        </w:numPr>
        <w:jc w:val="both"/>
        <w:rPr>
          <w:rFonts w:ascii="Arial" w:hAnsi="Arial" w:cs="Arial"/>
          <w:b/>
          <w:sz w:val="24"/>
          <w:szCs w:val="24"/>
        </w:rPr>
      </w:pPr>
      <w:r w:rsidRPr="00DC6537">
        <w:rPr>
          <w:rFonts w:ascii="Arial" w:hAnsi="Arial" w:cs="Arial"/>
          <w:b/>
          <w:sz w:val="24"/>
          <w:szCs w:val="24"/>
        </w:rPr>
        <w:t>Estates</w:t>
      </w:r>
      <w:r w:rsidR="00D64F38">
        <w:rPr>
          <w:rFonts w:ascii="Arial" w:hAnsi="Arial" w:cs="Arial"/>
          <w:b/>
          <w:sz w:val="24"/>
          <w:szCs w:val="24"/>
        </w:rPr>
        <w:t xml:space="preserve"> and Other Groups monitoring compliance</w:t>
      </w:r>
      <w:r w:rsidRPr="00DC6537">
        <w:rPr>
          <w:rFonts w:ascii="Arial" w:hAnsi="Arial" w:cs="Arial"/>
          <w:b/>
          <w:sz w:val="24"/>
          <w:szCs w:val="24"/>
        </w:rPr>
        <w:t xml:space="preserve"> </w:t>
      </w:r>
    </w:p>
    <w:p w14:paraId="7D123D3B" w14:textId="45F11BB4" w:rsidR="00046E6A" w:rsidRDefault="00DC6537" w:rsidP="00046E6A">
      <w:pPr>
        <w:pStyle w:val="NoSpacing"/>
        <w:ind w:left="360"/>
        <w:jc w:val="both"/>
        <w:rPr>
          <w:rFonts w:ascii="Arial" w:hAnsi="Arial" w:cs="Arial"/>
          <w:b/>
          <w:sz w:val="24"/>
          <w:szCs w:val="24"/>
        </w:rPr>
      </w:pPr>
      <w:r w:rsidRPr="00DC6537">
        <w:rPr>
          <w:rFonts w:ascii="Arial" w:hAnsi="Arial" w:cs="Arial"/>
          <w:b/>
          <w:sz w:val="24"/>
          <w:szCs w:val="24"/>
        </w:rPr>
        <w:t xml:space="preserve"> </w:t>
      </w:r>
    </w:p>
    <w:p w14:paraId="67AE7864" w14:textId="08C7897F" w:rsidR="00DC6537" w:rsidRPr="00DC6537" w:rsidRDefault="00046E6A" w:rsidP="00046E6A">
      <w:pPr>
        <w:pStyle w:val="NoSpacing"/>
        <w:ind w:left="360"/>
        <w:jc w:val="center"/>
        <w:rPr>
          <w:rFonts w:ascii="Arial" w:hAnsi="Arial" w:cs="Arial"/>
          <w:b/>
          <w:sz w:val="24"/>
          <w:szCs w:val="24"/>
        </w:rPr>
      </w:pPr>
      <w:r>
        <w:rPr>
          <w:rFonts w:ascii="Arial" w:hAnsi="Arial" w:cs="Arial"/>
          <w:b/>
          <w:noProof/>
          <w:sz w:val="24"/>
          <w:szCs w:val="24"/>
          <w:lang w:eastAsia="en-GB"/>
        </w:rPr>
        <w:drawing>
          <wp:inline distT="0" distB="0" distL="0" distR="0" wp14:anchorId="2C7C9025" wp14:editId="2099F038">
            <wp:extent cx="4839335" cy="1440180"/>
            <wp:effectExtent l="0" t="0" r="0" b="7620"/>
            <wp:docPr id="64" name="Picture 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 name="AdobeStock_310462193.jpeg"/>
                    <pic:cNvPicPr/>
                  </pic:nvPicPr>
                  <pic:blipFill rotWithShape="1">
                    <a:blip r:embed="rId31" cstate="print">
                      <a:extLst>
                        <a:ext uri="{28A0092B-C50C-407E-A947-70E740481C1C}">
                          <a14:useLocalDpi xmlns:a14="http://schemas.microsoft.com/office/drawing/2010/main" val="0"/>
                        </a:ext>
                      </a:extLst>
                    </a:blip>
                    <a:srcRect/>
                    <a:stretch/>
                  </pic:blipFill>
                  <pic:spPr bwMode="auto">
                    <a:xfrm>
                      <a:off x="0" y="0"/>
                      <a:ext cx="4840232" cy="1440447"/>
                    </a:xfrm>
                    <a:prstGeom prst="rect">
                      <a:avLst/>
                    </a:prstGeom>
                    <a:ln>
                      <a:noFill/>
                    </a:ln>
                    <a:extLst>
                      <a:ext uri="{53640926-AAD7-44D8-BBD7-CCE9431645EC}">
                        <a14:shadowObscured xmlns:a14="http://schemas.microsoft.com/office/drawing/2010/main"/>
                      </a:ext>
                    </a:extLst>
                  </pic:spPr>
                </pic:pic>
              </a:graphicData>
            </a:graphic>
          </wp:inline>
        </w:drawing>
      </w:r>
    </w:p>
    <w:p w14:paraId="346B0B33" w14:textId="40AFD9D6" w:rsidR="00DC6537" w:rsidRDefault="00DC6537" w:rsidP="00DC6537">
      <w:pPr>
        <w:pStyle w:val="NoSpacing"/>
        <w:jc w:val="both"/>
        <w:rPr>
          <w:rFonts w:ascii="Arial" w:hAnsi="Arial" w:cs="Arial"/>
          <w:sz w:val="24"/>
          <w:szCs w:val="24"/>
        </w:rPr>
      </w:pPr>
    </w:p>
    <w:p w14:paraId="642C0D11" w14:textId="40EBA05F" w:rsidR="00314A47" w:rsidRDefault="00314A47" w:rsidP="00DC6537">
      <w:pPr>
        <w:pStyle w:val="NoSpacing"/>
        <w:jc w:val="both"/>
        <w:rPr>
          <w:rFonts w:ascii="Arial" w:hAnsi="Arial" w:cs="Arial"/>
          <w:sz w:val="24"/>
          <w:szCs w:val="24"/>
        </w:rPr>
      </w:pPr>
      <w:r>
        <w:rPr>
          <w:rFonts w:ascii="Arial" w:hAnsi="Arial" w:cs="Arial"/>
          <w:sz w:val="24"/>
          <w:szCs w:val="24"/>
        </w:rPr>
        <w:t xml:space="preserve">The Health Board has a number of sub-groups/specialist groups </w:t>
      </w:r>
      <w:r w:rsidR="00D64F38">
        <w:rPr>
          <w:rFonts w:ascii="Arial" w:hAnsi="Arial" w:cs="Arial"/>
          <w:sz w:val="24"/>
          <w:szCs w:val="24"/>
        </w:rPr>
        <w:t>that report through to the HSOG, these are:</w:t>
      </w:r>
    </w:p>
    <w:p w14:paraId="2A743D52" w14:textId="77777777" w:rsidR="00CD542A" w:rsidRDefault="00CD542A" w:rsidP="00DC6537">
      <w:pPr>
        <w:pStyle w:val="NoSpacing"/>
        <w:jc w:val="both"/>
        <w:rPr>
          <w:rFonts w:ascii="Arial" w:hAnsi="Arial" w:cs="Arial"/>
          <w:sz w:val="24"/>
          <w:szCs w:val="24"/>
        </w:rPr>
      </w:pPr>
    </w:p>
    <w:p w14:paraId="7995BDBD" w14:textId="77777777" w:rsidR="00CD542A" w:rsidRDefault="00CD542A" w:rsidP="003D1CE9">
      <w:pPr>
        <w:pStyle w:val="NoSpacing"/>
        <w:numPr>
          <w:ilvl w:val="0"/>
          <w:numId w:val="12"/>
        </w:numPr>
        <w:jc w:val="both"/>
        <w:rPr>
          <w:rFonts w:ascii="Arial" w:hAnsi="Arial" w:cs="Arial"/>
          <w:sz w:val="24"/>
          <w:szCs w:val="24"/>
        </w:rPr>
      </w:pPr>
      <w:r>
        <w:rPr>
          <w:rFonts w:ascii="Arial" w:hAnsi="Arial" w:cs="Arial"/>
          <w:sz w:val="24"/>
          <w:szCs w:val="24"/>
        </w:rPr>
        <w:t>Electrical Safety Group</w:t>
      </w:r>
    </w:p>
    <w:p w14:paraId="5BF03C6A" w14:textId="1B97079B" w:rsidR="00D64F38" w:rsidRDefault="00D64F38" w:rsidP="003D1CE9">
      <w:pPr>
        <w:pStyle w:val="NoSpacing"/>
        <w:numPr>
          <w:ilvl w:val="0"/>
          <w:numId w:val="12"/>
        </w:numPr>
        <w:jc w:val="both"/>
        <w:rPr>
          <w:rFonts w:ascii="Arial" w:hAnsi="Arial" w:cs="Arial"/>
          <w:sz w:val="24"/>
          <w:szCs w:val="24"/>
        </w:rPr>
      </w:pPr>
      <w:r>
        <w:rPr>
          <w:rFonts w:ascii="Arial" w:hAnsi="Arial" w:cs="Arial"/>
          <w:sz w:val="24"/>
          <w:szCs w:val="24"/>
        </w:rPr>
        <w:t>Ventilation Safety Group</w:t>
      </w:r>
    </w:p>
    <w:p w14:paraId="60E0A50F" w14:textId="12FA78EA" w:rsidR="00D64F38" w:rsidRDefault="00CD542A" w:rsidP="003D1CE9">
      <w:pPr>
        <w:pStyle w:val="NoSpacing"/>
        <w:numPr>
          <w:ilvl w:val="0"/>
          <w:numId w:val="12"/>
        </w:numPr>
        <w:jc w:val="both"/>
        <w:rPr>
          <w:rFonts w:ascii="Arial" w:hAnsi="Arial" w:cs="Arial"/>
          <w:sz w:val="24"/>
          <w:szCs w:val="24"/>
        </w:rPr>
      </w:pPr>
      <w:r>
        <w:rPr>
          <w:rFonts w:ascii="Arial" w:hAnsi="Arial" w:cs="Arial"/>
          <w:sz w:val="24"/>
          <w:szCs w:val="24"/>
        </w:rPr>
        <w:t xml:space="preserve">Piped </w:t>
      </w:r>
      <w:r w:rsidR="00D64F38">
        <w:rPr>
          <w:rFonts w:ascii="Arial" w:hAnsi="Arial" w:cs="Arial"/>
          <w:sz w:val="24"/>
          <w:szCs w:val="24"/>
        </w:rPr>
        <w:t>Medical Gas Safety Group</w:t>
      </w:r>
    </w:p>
    <w:p w14:paraId="57A6FAB0" w14:textId="3C5FC602" w:rsidR="00D64F38" w:rsidRDefault="00D64F38" w:rsidP="003D1CE9">
      <w:pPr>
        <w:pStyle w:val="NoSpacing"/>
        <w:numPr>
          <w:ilvl w:val="0"/>
          <w:numId w:val="12"/>
        </w:numPr>
        <w:jc w:val="both"/>
        <w:rPr>
          <w:rFonts w:ascii="Arial" w:hAnsi="Arial" w:cs="Arial"/>
          <w:sz w:val="24"/>
          <w:szCs w:val="24"/>
        </w:rPr>
      </w:pPr>
      <w:r>
        <w:rPr>
          <w:rFonts w:ascii="Arial" w:hAnsi="Arial" w:cs="Arial"/>
          <w:sz w:val="24"/>
          <w:szCs w:val="24"/>
        </w:rPr>
        <w:t>Asbestos Management Group</w:t>
      </w:r>
    </w:p>
    <w:p w14:paraId="413C1F5B" w14:textId="193F80FC" w:rsidR="00CD542A" w:rsidRDefault="00CD542A" w:rsidP="003D1CE9">
      <w:pPr>
        <w:pStyle w:val="NoSpacing"/>
        <w:numPr>
          <w:ilvl w:val="0"/>
          <w:numId w:val="12"/>
        </w:numPr>
        <w:jc w:val="both"/>
        <w:rPr>
          <w:rFonts w:ascii="Arial" w:hAnsi="Arial" w:cs="Arial"/>
          <w:sz w:val="24"/>
          <w:szCs w:val="24"/>
        </w:rPr>
      </w:pPr>
      <w:r>
        <w:rPr>
          <w:rFonts w:ascii="Arial" w:hAnsi="Arial" w:cs="Arial"/>
          <w:sz w:val="24"/>
          <w:szCs w:val="24"/>
        </w:rPr>
        <w:t>Water Safety</w:t>
      </w:r>
    </w:p>
    <w:p w14:paraId="61CFC561" w14:textId="5488546C" w:rsidR="00E543DD" w:rsidRDefault="00CD542A" w:rsidP="003D1CE9">
      <w:pPr>
        <w:pStyle w:val="NoSpacing"/>
        <w:numPr>
          <w:ilvl w:val="0"/>
          <w:numId w:val="12"/>
        </w:numPr>
        <w:jc w:val="both"/>
        <w:rPr>
          <w:rFonts w:ascii="Arial" w:hAnsi="Arial" w:cs="Arial"/>
          <w:sz w:val="24"/>
          <w:szCs w:val="24"/>
        </w:rPr>
      </w:pPr>
      <w:r>
        <w:rPr>
          <w:rFonts w:ascii="Arial" w:hAnsi="Arial" w:cs="Arial"/>
          <w:sz w:val="24"/>
          <w:szCs w:val="24"/>
        </w:rPr>
        <w:t xml:space="preserve">Estates </w:t>
      </w:r>
      <w:r w:rsidR="00E543DD">
        <w:rPr>
          <w:rFonts w:ascii="Arial" w:hAnsi="Arial" w:cs="Arial"/>
          <w:sz w:val="24"/>
          <w:szCs w:val="24"/>
        </w:rPr>
        <w:t xml:space="preserve">Fire Safety </w:t>
      </w:r>
    </w:p>
    <w:p w14:paraId="4808DBD6" w14:textId="1BF9E0B4" w:rsidR="00D64F38" w:rsidRDefault="00D64F38" w:rsidP="003D1CE9">
      <w:pPr>
        <w:pStyle w:val="NoSpacing"/>
        <w:numPr>
          <w:ilvl w:val="0"/>
          <w:numId w:val="12"/>
        </w:numPr>
        <w:jc w:val="both"/>
        <w:rPr>
          <w:rFonts w:ascii="Arial" w:hAnsi="Arial" w:cs="Arial"/>
          <w:sz w:val="24"/>
          <w:szCs w:val="24"/>
        </w:rPr>
      </w:pPr>
      <w:r>
        <w:rPr>
          <w:rFonts w:ascii="Arial" w:hAnsi="Arial" w:cs="Arial"/>
          <w:sz w:val="24"/>
          <w:szCs w:val="24"/>
        </w:rPr>
        <w:t>Occupational Health Surveillance Group</w:t>
      </w:r>
    </w:p>
    <w:p w14:paraId="068C5612" w14:textId="6797FCB3" w:rsidR="00D64F38" w:rsidRDefault="00D64F38" w:rsidP="00DC6537">
      <w:pPr>
        <w:pStyle w:val="NoSpacing"/>
        <w:jc w:val="both"/>
        <w:rPr>
          <w:rFonts w:ascii="Arial" w:hAnsi="Arial" w:cs="Arial"/>
          <w:b/>
          <w:sz w:val="24"/>
          <w:szCs w:val="24"/>
        </w:rPr>
      </w:pPr>
    </w:p>
    <w:p w14:paraId="2EBAF36E" w14:textId="1869CEC5" w:rsidR="00EF33A8" w:rsidRDefault="003826B7" w:rsidP="00455021">
      <w:pPr>
        <w:pStyle w:val="NoSpacing"/>
        <w:jc w:val="both"/>
        <w:rPr>
          <w:rFonts w:ascii="Arial" w:hAnsi="Arial" w:cs="Arial"/>
          <w:sz w:val="24"/>
          <w:szCs w:val="24"/>
        </w:rPr>
      </w:pPr>
      <w:r w:rsidRPr="003826B7">
        <w:rPr>
          <w:rFonts w:ascii="Arial" w:hAnsi="Arial" w:cs="Arial"/>
          <w:sz w:val="24"/>
          <w:szCs w:val="24"/>
        </w:rPr>
        <w:t>Regular reports</w:t>
      </w:r>
      <w:r w:rsidR="001A665F">
        <w:rPr>
          <w:rFonts w:ascii="Arial" w:hAnsi="Arial" w:cs="Arial"/>
          <w:sz w:val="24"/>
          <w:szCs w:val="24"/>
        </w:rPr>
        <w:t xml:space="preserve"> received </w:t>
      </w:r>
      <w:r>
        <w:rPr>
          <w:rFonts w:ascii="Arial" w:hAnsi="Arial" w:cs="Arial"/>
          <w:sz w:val="24"/>
          <w:szCs w:val="24"/>
        </w:rPr>
        <w:t xml:space="preserve">outlining the compliance levels in the </w:t>
      </w:r>
      <w:r w:rsidR="000E677A">
        <w:rPr>
          <w:rFonts w:ascii="Arial" w:hAnsi="Arial" w:cs="Arial"/>
          <w:sz w:val="24"/>
          <w:szCs w:val="24"/>
        </w:rPr>
        <w:t>estates speciality groups</w:t>
      </w:r>
      <w:r w:rsidR="00EF33A8">
        <w:rPr>
          <w:rFonts w:ascii="Arial" w:hAnsi="Arial" w:cs="Arial"/>
          <w:sz w:val="24"/>
          <w:szCs w:val="24"/>
        </w:rPr>
        <w:t xml:space="preserve"> with a constant message on the challenges with resources in all disciplines. </w:t>
      </w:r>
    </w:p>
    <w:p w14:paraId="0A450245" w14:textId="77777777" w:rsidR="00EF33A8" w:rsidRDefault="00EF33A8" w:rsidP="00455021">
      <w:pPr>
        <w:pStyle w:val="NoSpacing"/>
        <w:jc w:val="both"/>
        <w:rPr>
          <w:rFonts w:ascii="Arial" w:hAnsi="Arial" w:cs="Arial"/>
          <w:sz w:val="24"/>
          <w:szCs w:val="24"/>
        </w:rPr>
      </w:pPr>
    </w:p>
    <w:p w14:paraId="5C7E2A6F" w14:textId="41C3A95C" w:rsidR="000E677A" w:rsidRDefault="00EF33A8" w:rsidP="00455021">
      <w:pPr>
        <w:pStyle w:val="NoSpacing"/>
        <w:jc w:val="both"/>
        <w:rPr>
          <w:rFonts w:ascii="Arial" w:hAnsi="Arial" w:cs="Arial"/>
          <w:sz w:val="24"/>
          <w:szCs w:val="24"/>
        </w:rPr>
      </w:pPr>
      <w:r>
        <w:rPr>
          <w:rFonts w:ascii="Arial" w:hAnsi="Arial" w:cs="Arial"/>
          <w:sz w:val="24"/>
          <w:szCs w:val="24"/>
        </w:rPr>
        <w:t>Occupational health attend</w:t>
      </w:r>
      <w:r w:rsidR="000E677A">
        <w:rPr>
          <w:rFonts w:ascii="Arial" w:hAnsi="Arial" w:cs="Arial"/>
          <w:sz w:val="24"/>
          <w:szCs w:val="24"/>
        </w:rPr>
        <w:t xml:space="preserve"> periodically to cover specific areas i.e</w:t>
      </w:r>
      <w:r w:rsidR="003826B7">
        <w:rPr>
          <w:rFonts w:ascii="Arial" w:hAnsi="Arial" w:cs="Arial"/>
          <w:sz w:val="24"/>
          <w:szCs w:val="24"/>
        </w:rPr>
        <w:t>.</w:t>
      </w:r>
      <w:r w:rsidR="000E677A">
        <w:rPr>
          <w:rFonts w:ascii="Arial" w:hAnsi="Arial" w:cs="Arial"/>
          <w:sz w:val="24"/>
          <w:szCs w:val="24"/>
        </w:rPr>
        <w:t xml:space="preserve"> respiratory functions.</w:t>
      </w:r>
    </w:p>
    <w:p w14:paraId="1BE480BA" w14:textId="77777777" w:rsidR="000E677A" w:rsidRDefault="000E677A" w:rsidP="00455021">
      <w:pPr>
        <w:pStyle w:val="NoSpacing"/>
        <w:jc w:val="both"/>
        <w:rPr>
          <w:rFonts w:ascii="Arial" w:hAnsi="Arial" w:cs="Arial"/>
          <w:sz w:val="24"/>
          <w:szCs w:val="24"/>
        </w:rPr>
      </w:pPr>
    </w:p>
    <w:p w14:paraId="5B428D94" w14:textId="604CBFD5" w:rsidR="000E677A" w:rsidRDefault="000E677A" w:rsidP="00455021">
      <w:pPr>
        <w:pStyle w:val="NoSpacing"/>
        <w:jc w:val="both"/>
        <w:rPr>
          <w:rFonts w:ascii="Arial" w:hAnsi="Arial" w:cs="Arial"/>
          <w:sz w:val="24"/>
          <w:szCs w:val="24"/>
        </w:rPr>
      </w:pPr>
      <w:r>
        <w:rPr>
          <w:rFonts w:ascii="Arial" w:hAnsi="Arial" w:cs="Arial"/>
          <w:sz w:val="24"/>
          <w:szCs w:val="24"/>
        </w:rPr>
        <w:t>The updates from estates highlighting various challenges with</w:t>
      </w:r>
      <w:r w:rsidR="007771D1">
        <w:rPr>
          <w:rFonts w:ascii="Arial" w:hAnsi="Arial" w:cs="Arial"/>
          <w:sz w:val="24"/>
          <w:szCs w:val="24"/>
        </w:rPr>
        <w:t>in</w:t>
      </w:r>
      <w:r>
        <w:rPr>
          <w:rFonts w:ascii="Arial" w:hAnsi="Arial" w:cs="Arial"/>
          <w:sz w:val="24"/>
          <w:szCs w:val="24"/>
        </w:rPr>
        <w:t xml:space="preserve"> the last report highlighting:</w:t>
      </w:r>
    </w:p>
    <w:p w14:paraId="5D039D5C" w14:textId="77777777" w:rsidR="000E677A" w:rsidRDefault="000E677A" w:rsidP="00455021">
      <w:pPr>
        <w:pStyle w:val="NoSpacing"/>
        <w:jc w:val="both"/>
        <w:rPr>
          <w:rFonts w:ascii="Arial" w:hAnsi="Arial" w:cs="Arial"/>
          <w:sz w:val="24"/>
          <w:szCs w:val="24"/>
        </w:rPr>
      </w:pPr>
    </w:p>
    <w:p w14:paraId="2D1B6435" w14:textId="4FBB89DE" w:rsidR="000E677A" w:rsidRDefault="000E677A" w:rsidP="003D1CE9">
      <w:pPr>
        <w:pStyle w:val="NoSpacing"/>
        <w:numPr>
          <w:ilvl w:val="1"/>
          <w:numId w:val="1"/>
        </w:numPr>
        <w:jc w:val="both"/>
        <w:rPr>
          <w:rFonts w:ascii="Arial" w:hAnsi="Arial" w:cs="Arial"/>
          <w:sz w:val="24"/>
          <w:szCs w:val="24"/>
        </w:rPr>
      </w:pPr>
      <w:r w:rsidRPr="007771D1">
        <w:rPr>
          <w:rFonts w:ascii="Arial" w:hAnsi="Arial" w:cs="Arial"/>
          <w:b/>
          <w:sz w:val="24"/>
          <w:szCs w:val="24"/>
        </w:rPr>
        <w:t>Electrical - Low Voltage</w:t>
      </w:r>
      <w:r w:rsidR="00483BCB" w:rsidRPr="007771D1">
        <w:rPr>
          <w:rFonts w:ascii="Arial" w:hAnsi="Arial" w:cs="Arial"/>
          <w:b/>
          <w:sz w:val="24"/>
          <w:szCs w:val="24"/>
        </w:rPr>
        <w:t xml:space="preserve"> (LV) &amp; High Voltage (H</w:t>
      </w:r>
      <w:r w:rsidRPr="007771D1">
        <w:rPr>
          <w:rFonts w:ascii="Arial" w:hAnsi="Arial" w:cs="Arial"/>
          <w:b/>
          <w:sz w:val="24"/>
          <w:szCs w:val="24"/>
        </w:rPr>
        <w:t>V</w:t>
      </w:r>
      <w:r>
        <w:rPr>
          <w:rFonts w:ascii="Arial" w:hAnsi="Arial" w:cs="Arial"/>
          <w:sz w:val="24"/>
          <w:szCs w:val="24"/>
        </w:rPr>
        <w:t xml:space="preserve">) </w:t>
      </w:r>
    </w:p>
    <w:p w14:paraId="3894BEDD" w14:textId="77777777" w:rsidR="000E677A" w:rsidRDefault="000E677A" w:rsidP="000E677A">
      <w:pPr>
        <w:pStyle w:val="NoSpacing"/>
        <w:jc w:val="both"/>
        <w:rPr>
          <w:rFonts w:ascii="Arial" w:hAnsi="Arial" w:cs="Arial"/>
          <w:sz w:val="24"/>
          <w:szCs w:val="24"/>
        </w:rPr>
      </w:pPr>
    </w:p>
    <w:p w14:paraId="5D91EA86" w14:textId="563373C7" w:rsidR="009017FA" w:rsidRDefault="000E677A" w:rsidP="000E677A">
      <w:pPr>
        <w:pStyle w:val="NoSpacing"/>
        <w:jc w:val="both"/>
        <w:rPr>
          <w:rFonts w:ascii="Arial" w:hAnsi="Arial" w:cs="Arial"/>
          <w:sz w:val="24"/>
          <w:szCs w:val="24"/>
        </w:rPr>
      </w:pPr>
      <w:r>
        <w:rPr>
          <w:rFonts w:ascii="Arial" w:hAnsi="Arial" w:cs="Arial"/>
          <w:sz w:val="24"/>
          <w:szCs w:val="24"/>
        </w:rPr>
        <w:t xml:space="preserve">Authorised persons (AP) have been appointed for Morriston &amp; Singleton hospitals, however, due to </w:t>
      </w:r>
      <w:r w:rsidR="009017FA">
        <w:rPr>
          <w:rFonts w:ascii="Arial" w:hAnsi="Arial" w:cs="Arial"/>
          <w:sz w:val="24"/>
          <w:szCs w:val="24"/>
        </w:rPr>
        <w:t xml:space="preserve">retirements and resignations this continues to be a challenge with current resources. </w:t>
      </w:r>
    </w:p>
    <w:p w14:paraId="0EED7F80" w14:textId="34E17764" w:rsidR="009017FA" w:rsidRDefault="009017FA" w:rsidP="000E677A">
      <w:pPr>
        <w:pStyle w:val="NoSpacing"/>
        <w:jc w:val="both"/>
        <w:rPr>
          <w:rFonts w:ascii="Arial" w:hAnsi="Arial" w:cs="Arial"/>
          <w:sz w:val="24"/>
          <w:szCs w:val="24"/>
        </w:rPr>
      </w:pPr>
    </w:p>
    <w:p w14:paraId="011B1B13" w14:textId="2C607DA3" w:rsidR="00E93692" w:rsidRDefault="009017FA" w:rsidP="000E677A">
      <w:pPr>
        <w:pStyle w:val="NoSpacing"/>
        <w:jc w:val="both"/>
        <w:rPr>
          <w:rFonts w:ascii="Arial" w:hAnsi="Arial" w:cs="Arial"/>
          <w:sz w:val="24"/>
          <w:szCs w:val="24"/>
        </w:rPr>
      </w:pPr>
      <w:r>
        <w:rPr>
          <w:rFonts w:ascii="Arial" w:hAnsi="Arial" w:cs="Arial"/>
          <w:sz w:val="24"/>
          <w:szCs w:val="24"/>
        </w:rPr>
        <w:t xml:space="preserve">A recent 6 FACET survey has identified and clarified the non-compliance to WHTM’s, with the health board in the process of finalising its estates strategy that will aim to address </w:t>
      </w:r>
      <w:r w:rsidR="00E93692">
        <w:rPr>
          <w:rFonts w:ascii="Arial" w:hAnsi="Arial" w:cs="Arial"/>
          <w:sz w:val="24"/>
          <w:szCs w:val="24"/>
        </w:rPr>
        <w:t xml:space="preserve">backlog maintenance and </w:t>
      </w:r>
      <w:r>
        <w:rPr>
          <w:rFonts w:ascii="Arial" w:hAnsi="Arial" w:cs="Arial"/>
          <w:sz w:val="24"/>
          <w:szCs w:val="24"/>
        </w:rPr>
        <w:t>compliance</w:t>
      </w:r>
    </w:p>
    <w:p w14:paraId="2B9A31BF" w14:textId="6B86B9CC" w:rsidR="000E677A" w:rsidRDefault="000E677A" w:rsidP="000E677A">
      <w:pPr>
        <w:pStyle w:val="NoSpacing"/>
        <w:jc w:val="both"/>
        <w:rPr>
          <w:rFonts w:ascii="Arial" w:hAnsi="Arial" w:cs="Arial"/>
          <w:sz w:val="24"/>
          <w:szCs w:val="24"/>
        </w:rPr>
      </w:pPr>
    </w:p>
    <w:p w14:paraId="13A90E5D" w14:textId="6DB1C25B" w:rsidR="00483BCB" w:rsidRDefault="000E677A" w:rsidP="000E677A">
      <w:pPr>
        <w:pStyle w:val="NoSpacing"/>
        <w:jc w:val="both"/>
        <w:rPr>
          <w:rFonts w:ascii="Arial" w:hAnsi="Arial" w:cs="Arial"/>
          <w:sz w:val="24"/>
          <w:szCs w:val="24"/>
        </w:rPr>
      </w:pPr>
      <w:r>
        <w:rPr>
          <w:rFonts w:ascii="Arial" w:hAnsi="Arial" w:cs="Arial"/>
          <w:sz w:val="24"/>
          <w:szCs w:val="24"/>
        </w:rPr>
        <w:t xml:space="preserve">Estates have </w:t>
      </w:r>
      <w:r w:rsidR="00E93692">
        <w:rPr>
          <w:rFonts w:ascii="Arial" w:hAnsi="Arial" w:cs="Arial"/>
          <w:sz w:val="24"/>
          <w:szCs w:val="24"/>
        </w:rPr>
        <w:t>in place an</w:t>
      </w:r>
      <w:r>
        <w:rPr>
          <w:rFonts w:ascii="Arial" w:hAnsi="Arial" w:cs="Arial"/>
          <w:sz w:val="24"/>
          <w:szCs w:val="24"/>
        </w:rPr>
        <w:t xml:space="preserve"> estates risk register, with electricity</w:t>
      </w:r>
      <w:r w:rsidR="00483BCB">
        <w:rPr>
          <w:rFonts w:ascii="Arial" w:hAnsi="Arial" w:cs="Arial"/>
          <w:sz w:val="24"/>
          <w:szCs w:val="24"/>
        </w:rPr>
        <w:t xml:space="preserve"> being one of the risk identified. This covers capacity of infrastructure, distribution boards and wiring.</w:t>
      </w:r>
    </w:p>
    <w:p w14:paraId="57C2691C" w14:textId="2207EE18" w:rsidR="00483BCB" w:rsidRDefault="00483BCB" w:rsidP="000E677A">
      <w:pPr>
        <w:pStyle w:val="NoSpacing"/>
        <w:jc w:val="both"/>
        <w:rPr>
          <w:rFonts w:ascii="Arial" w:hAnsi="Arial" w:cs="Arial"/>
          <w:sz w:val="24"/>
          <w:szCs w:val="24"/>
        </w:rPr>
      </w:pPr>
    </w:p>
    <w:p w14:paraId="2545C545" w14:textId="373028BF" w:rsidR="00483BCB" w:rsidRDefault="00483BCB" w:rsidP="000E677A">
      <w:pPr>
        <w:pStyle w:val="NoSpacing"/>
        <w:jc w:val="both"/>
        <w:rPr>
          <w:rFonts w:ascii="Arial" w:hAnsi="Arial" w:cs="Arial"/>
          <w:sz w:val="24"/>
          <w:szCs w:val="24"/>
        </w:rPr>
      </w:pPr>
      <w:r>
        <w:rPr>
          <w:rFonts w:ascii="Arial" w:hAnsi="Arial" w:cs="Arial"/>
          <w:sz w:val="24"/>
          <w:szCs w:val="24"/>
        </w:rPr>
        <w:t>The HB has appointed an authorised engineer for HV that is external to the HB and have also appointed an</w:t>
      </w:r>
      <w:r w:rsidR="00E93692">
        <w:rPr>
          <w:rFonts w:ascii="Arial" w:hAnsi="Arial" w:cs="Arial"/>
          <w:sz w:val="24"/>
          <w:szCs w:val="24"/>
        </w:rPr>
        <w:t xml:space="preserve"> HV</w:t>
      </w:r>
      <w:r>
        <w:rPr>
          <w:rFonts w:ascii="Arial" w:hAnsi="Arial" w:cs="Arial"/>
          <w:sz w:val="24"/>
          <w:szCs w:val="24"/>
        </w:rPr>
        <w:t xml:space="preserve"> AP with limited duties internally.</w:t>
      </w:r>
    </w:p>
    <w:p w14:paraId="2874627F" w14:textId="12AFDC0D" w:rsidR="003826B7" w:rsidRDefault="00483BCB" w:rsidP="000E677A">
      <w:pPr>
        <w:pStyle w:val="NoSpacing"/>
        <w:jc w:val="both"/>
        <w:rPr>
          <w:rFonts w:ascii="Arial" w:hAnsi="Arial" w:cs="Arial"/>
          <w:sz w:val="24"/>
          <w:szCs w:val="24"/>
        </w:rPr>
      </w:pPr>
      <w:r>
        <w:rPr>
          <w:rFonts w:ascii="Arial" w:hAnsi="Arial" w:cs="Arial"/>
          <w:sz w:val="24"/>
          <w:szCs w:val="24"/>
        </w:rPr>
        <w:t xml:space="preserve"> </w:t>
      </w:r>
      <w:r w:rsidR="000E677A">
        <w:rPr>
          <w:rFonts w:ascii="Arial" w:hAnsi="Arial" w:cs="Arial"/>
          <w:sz w:val="24"/>
          <w:szCs w:val="24"/>
        </w:rPr>
        <w:t xml:space="preserve">  </w:t>
      </w:r>
      <w:r w:rsidR="003826B7" w:rsidRPr="003826B7">
        <w:rPr>
          <w:rFonts w:ascii="Arial" w:hAnsi="Arial" w:cs="Arial"/>
          <w:sz w:val="24"/>
          <w:szCs w:val="24"/>
        </w:rPr>
        <w:t xml:space="preserve"> </w:t>
      </w:r>
    </w:p>
    <w:p w14:paraId="7F999BDC" w14:textId="6F6F1DA6" w:rsidR="008D3BAC" w:rsidRDefault="008D3BAC" w:rsidP="000E677A">
      <w:pPr>
        <w:pStyle w:val="NoSpacing"/>
        <w:jc w:val="both"/>
        <w:rPr>
          <w:rFonts w:ascii="Arial" w:hAnsi="Arial" w:cs="Arial"/>
          <w:sz w:val="24"/>
          <w:szCs w:val="24"/>
        </w:rPr>
      </w:pPr>
    </w:p>
    <w:p w14:paraId="3E8B7EAD" w14:textId="15EA01BE" w:rsidR="008D3BAC" w:rsidRDefault="008D3BAC" w:rsidP="000E677A">
      <w:pPr>
        <w:pStyle w:val="NoSpacing"/>
        <w:jc w:val="both"/>
        <w:rPr>
          <w:rFonts w:ascii="Arial" w:hAnsi="Arial" w:cs="Arial"/>
          <w:sz w:val="24"/>
          <w:szCs w:val="24"/>
        </w:rPr>
      </w:pPr>
    </w:p>
    <w:p w14:paraId="1A4AEF82" w14:textId="29A88641" w:rsidR="000E677A" w:rsidRPr="007771D1" w:rsidRDefault="00483BCB" w:rsidP="003D1CE9">
      <w:pPr>
        <w:pStyle w:val="NoSpacing"/>
        <w:numPr>
          <w:ilvl w:val="1"/>
          <w:numId w:val="1"/>
        </w:numPr>
        <w:jc w:val="both"/>
        <w:rPr>
          <w:rFonts w:ascii="Arial" w:hAnsi="Arial" w:cs="Arial"/>
          <w:b/>
          <w:sz w:val="24"/>
          <w:szCs w:val="24"/>
        </w:rPr>
      </w:pPr>
      <w:r w:rsidRPr="007771D1">
        <w:rPr>
          <w:rFonts w:ascii="Arial" w:hAnsi="Arial" w:cs="Arial"/>
          <w:b/>
          <w:sz w:val="24"/>
          <w:szCs w:val="24"/>
        </w:rPr>
        <w:t>Ventilation Systems</w:t>
      </w:r>
    </w:p>
    <w:p w14:paraId="413332A5" w14:textId="0F7E7907" w:rsidR="00E543DD" w:rsidRDefault="00E543DD" w:rsidP="00E543DD">
      <w:pPr>
        <w:pStyle w:val="NoSpacing"/>
        <w:jc w:val="both"/>
        <w:rPr>
          <w:rFonts w:ascii="Arial" w:hAnsi="Arial" w:cs="Arial"/>
          <w:sz w:val="24"/>
          <w:szCs w:val="24"/>
        </w:rPr>
      </w:pPr>
    </w:p>
    <w:p w14:paraId="6866376F" w14:textId="2DAD3697" w:rsidR="006D5781" w:rsidRDefault="006D5781" w:rsidP="006D5781">
      <w:pPr>
        <w:pStyle w:val="NoSpacing"/>
        <w:jc w:val="both"/>
        <w:rPr>
          <w:rFonts w:ascii="Arial" w:hAnsi="Arial" w:cs="Arial"/>
          <w:sz w:val="24"/>
          <w:szCs w:val="24"/>
        </w:rPr>
      </w:pPr>
      <w:r>
        <w:rPr>
          <w:rFonts w:ascii="Arial" w:hAnsi="Arial" w:cs="Arial"/>
          <w:sz w:val="24"/>
          <w:szCs w:val="24"/>
        </w:rPr>
        <w:t>Resource continue to provide challenges in this area with loss of staff from the estates department. Issues have been highlighted in the authorised engineers (AE) annual report and also in the recent 6 FACET survey undertaken. With the age and condition on the ventilation plan raised as not being compliant. On-going recruitment and development of staff to fill AP posts continues.</w:t>
      </w:r>
    </w:p>
    <w:p w14:paraId="5C9B0C0B" w14:textId="2C4D8D14" w:rsidR="006D5781" w:rsidRDefault="006D5781" w:rsidP="006D5781">
      <w:pPr>
        <w:pStyle w:val="NoSpacing"/>
        <w:jc w:val="both"/>
        <w:rPr>
          <w:rFonts w:ascii="Arial" w:hAnsi="Arial" w:cs="Arial"/>
          <w:sz w:val="24"/>
          <w:szCs w:val="24"/>
        </w:rPr>
      </w:pPr>
    </w:p>
    <w:p w14:paraId="0FF2ADB3" w14:textId="77777777" w:rsidR="006D5781" w:rsidRDefault="006D5781" w:rsidP="00E543DD">
      <w:pPr>
        <w:pStyle w:val="NoSpacing"/>
        <w:jc w:val="both"/>
        <w:rPr>
          <w:rFonts w:ascii="Arial" w:hAnsi="Arial" w:cs="Arial"/>
          <w:sz w:val="24"/>
          <w:szCs w:val="24"/>
        </w:rPr>
      </w:pPr>
    </w:p>
    <w:p w14:paraId="01F5CBBA" w14:textId="2B67AF50" w:rsidR="00E543DD" w:rsidRDefault="00E543DD" w:rsidP="00E543DD">
      <w:pPr>
        <w:pStyle w:val="NoSpacing"/>
        <w:jc w:val="both"/>
        <w:rPr>
          <w:rFonts w:ascii="Arial" w:hAnsi="Arial" w:cs="Arial"/>
          <w:sz w:val="24"/>
          <w:szCs w:val="24"/>
        </w:rPr>
      </w:pPr>
    </w:p>
    <w:p w14:paraId="1C086B1B" w14:textId="77777777" w:rsidR="00E543DD" w:rsidRPr="007771D1" w:rsidRDefault="00E543DD" w:rsidP="003D1CE9">
      <w:pPr>
        <w:pStyle w:val="NoSpacing"/>
        <w:numPr>
          <w:ilvl w:val="1"/>
          <w:numId w:val="1"/>
        </w:numPr>
        <w:jc w:val="both"/>
        <w:rPr>
          <w:rFonts w:ascii="Arial" w:hAnsi="Arial" w:cs="Arial"/>
          <w:b/>
          <w:sz w:val="24"/>
          <w:szCs w:val="24"/>
        </w:rPr>
      </w:pPr>
      <w:r w:rsidRPr="007771D1">
        <w:rPr>
          <w:rFonts w:ascii="Arial" w:hAnsi="Arial" w:cs="Arial"/>
          <w:b/>
          <w:sz w:val="24"/>
          <w:szCs w:val="24"/>
        </w:rPr>
        <w:t>Piped Medical Gases</w:t>
      </w:r>
    </w:p>
    <w:p w14:paraId="0BAF4DEC" w14:textId="59327499" w:rsidR="006D5781" w:rsidRDefault="006D5781" w:rsidP="00E543DD">
      <w:pPr>
        <w:pStyle w:val="NoSpacing"/>
        <w:jc w:val="both"/>
        <w:rPr>
          <w:rFonts w:ascii="Arial" w:hAnsi="Arial" w:cs="Arial"/>
          <w:sz w:val="24"/>
          <w:szCs w:val="24"/>
        </w:rPr>
      </w:pPr>
    </w:p>
    <w:p w14:paraId="2526A9A2" w14:textId="6EDFB7B2" w:rsidR="006D5781" w:rsidRPr="006D5781" w:rsidRDefault="006D5781" w:rsidP="006D5781">
      <w:pPr>
        <w:pStyle w:val="NoSpacing"/>
        <w:jc w:val="both"/>
        <w:rPr>
          <w:rFonts w:ascii="Arial" w:hAnsi="Arial" w:cs="Arial"/>
          <w:sz w:val="24"/>
          <w:szCs w:val="24"/>
        </w:rPr>
      </w:pPr>
      <w:r w:rsidRPr="006D5781">
        <w:rPr>
          <w:rFonts w:ascii="Arial" w:hAnsi="Arial" w:cs="Arial"/>
          <w:sz w:val="24"/>
          <w:szCs w:val="24"/>
        </w:rPr>
        <w:t xml:space="preserve">The </w:t>
      </w:r>
      <w:r>
        <w:rPr>
          <w:rFonts w:ascii="Arial" w:hAnsi="Arial" w:cs="Arial"/>
          <w:sz w:val="24"/>
          <w:szCs w:val="24"/>
        </w:rPr>
        <w:t xml:space="preserve">Piped Medical Gases </w:t>
      </w:r>
      <w:r w:rsidRPr="006D5781">
        <w:rPr>
          <w:rFonts w:ascii="Arial" w:hAnsi="Arial" w:cs="Arial"/>
          <w:sz w:val="24"/>
          <w:szCs w:val="24"/>
        </w:rPr>
        <w:t xml:space="preserve">Group </w:t>
      </w:r>
      <w:r w:rsidR="008D3BAC">
        <w:rPr>
          <w:rFonts w:ascii="Arial" w:hAnsi="Arial" w:cs="Arial"/>
          <w:sz w:val="24"/>
          <w:szCs w:val="24"/>
        </w:rPr>
        <w:t>are</w:t>
      </w:r>
      <w:r w:rsidRPr="006D5781">
        <w:rPr>
          <w:rFonts w:ascii="Arial" w:hAnsi="Arial" w:cs="Arial"/>
          <w:sz w:val="24"/>
          <w:szCs w:val="24"/>
        </w:rPr>
        <w:t xml:space="preserve"> working with clinical colleagues to pilot test around nitrous oxide with a view to remove this service and move to bottled supplies to reduce losses to atmosphere</w:t>
      </w:r>
      <w:r w:rsidR="008D3BAC">
        <w:rPr>
          <w:rFonts w:ascii="Arial" w:hAnsi="Arial" w:cs="Arial"/>
          <w:sz w:val="24"/>
          <w:szCs w:val="24"/>
        </w:rPr>
        <w:t>, this will continue in to 2023/24</w:t>
      </w:r>
      <w:r w:rsidRPr="006D5781">
        <w:rPr>
          <w:rFonts w:ascii="Arial" w:hAnsi="Arial" w:cs="Arial"/>
          <w:sz w:val="24"/>
          <w:szCs w:val="24"/>
        </w:rPr>
        <w:t xml:space="preserve">. The Group </w:t>
      </w:r>
      <w:r w:rsidR="008D3BAC">
        <w:rPr>
          <w:rFonts w:ascii="Arial" w:hAnsi="Arial" w:cs="Arial"/>
          <w:sz w:val="24"/>
          <w:szCs w:val="24"/>
        </w:rPr>
        <w:t>are</w:t>
      </w:r>
      <w:r w:rsidRPr="006D5781">
        <w:rPr>
          <w:rFonts w:ascii="Arial" w:hAnsi="Arial" w:cs="Arial"/>
          <w:sz w:val="24"/>
          <w:szCs w:val="24"/>
        </w:rPr>
        <w:t xml:space="preserve"> developing awareness training for senior nursing staff about the management and responsibilities for medical gases in a ward environment</w:t>
      </w:r>
      <w:r w:rsidR="008D3BAC">
        <w:rPr>
          <w:rFonts w:ascii="Arial" w:hAnsi="Arial" w:cs="Arial"/>
          <w:sz w:val="24"/>
          <w:szCs w:val="24"/>
        </w:rPr>
        <w:t>, this will be rolled out in 2023/24</w:t>
      </w:r>
      <w:r w:rsidRPr="006D5781">
        <w:rPr>
          <w:rFonts w:ascii="Arial" w:hAnsi="Arial" w:cs="Arial"/>
          <w:sz w:val="24"/>
          <w:szCs w:val="24"/>
        </w:rPr>
        <w:t xml:space="preserve">. </w:t>
      </w:r>
    </w:p>
    <w:p w14:paraId="574682D8" w14:textId="77777777" w:rsidR="006D5781" w:rsidRPr="006D5781" w:rsidRDefault="006D5781" w:rsidP="006D5781">
      <w:pPr>
        <w:pStyle w:val="NoSpacing"/>
        <w:jc w:val="both"/>
        <w:rPr>
          <w:rFonts w:ascii="Arial" w:hAnsi="Arial" w:cs="Arial"/>
          <w:sz w:val="24"/>
          <w:szCs w:val="24"/>
        </w:rPr>
      </w:pPr>
    </w:p>
    <w:p w14:paraId="7FB00498" w14:textId="44AF7162" w:rsidR="006D5781" w:rsidRDefault="006D5781" w:rsidP="006D5781">
      <w:pPr>
        <w:pStyle w:val="NoSpacing"/>
        <w:jc w:val="both"/>
        <w:rPr>
          <w:rFonts w:ascii="Arial" w:hAnsi="Arial" w:cs="Arial"/>
          <w:sz w:val="24"/>
          <w:szCs w:val="24"/>
        </w:rPr>
      </w:pPr>
      <w:r w:rsidRPr="006D5781">
        <w:rPr>
          <w:rFonts w:ascii="Arial" w:hAnsi="Arial" w:cs="Arial"/>
          <w:sz w:val="24"/>
          <w:szCs w:val="24"/>
        </w:rPr>
        <w:t>We have Authorised Person’s (AP) appointed for the site; however</w:t>
      </w:r>
      <w:r w:rsidR="008D3BAC">
        <w:rPr>
          <w:rFonts w:ascii="Arial" w:hAnsi="Arial" w:cs="Arial"/>
          <w:sz w:val="24"/>
          <w:szCs w:val="24"/>
        </w:rPr>
        <w:t>, there is still a</w:t>
      </w:r>
      <w:r w:rsidRPr="006D5781">
        <w:rPr>
          <w:rFonts w:ascii="Arial" w:hAnsi="Arial" w:cs="Arial"/>
          <w:sz w:val="24"/>
          <w:szCs w:val="24"/>
        </w:rPr>
        <w:t xml:space="preserve"> </w:t>
      </w:r>
      <w:r w:rsidR="008D3BAC" w:rsidRPr="006D5781">
        <w:rPr>
          <w:rFonts w:ascii="Arial" w:hAnsi="Arial" w:cs="Arial"/>
          <w:sz w:val="24"/>
          <w:szCs w:val="24"/>
        </w:rPr>
        <w:t>short</w:t>
      </w:r>
      <w:r w:rsidR="008D3BAC">
        <w:rPr>
          <w:rFonts w:ascii="Arial" w:hAnsi="Arial" w:cs="Arial"/>
          <w:sz w:val="24"/>
          <w:szCs w:val="24"/>
        </w:rPr>
        <w:t>age</w:t>
      </w:r>
      <w:r w:rsidRPr="006D5781">
        <w:rPr>
          <w:rFonts w:ascii="Arial" w:hAnsi="Arial" w:cs="Arial"/>
          <w:sz w:val="24"/>
          <w:szCs w:val="24"/>
        </w:rPr>
        <w:t xml:space="preserve"> on AP’s.  This has been exacerbated as a result of the vacancies within the department.</w:t>
      </w:r>
    </w:p>
    <w:p w14:paraId="0C23FDB7" w14:textId="412F4383" w:rsidR="00E543DD" w:rsidRDefault="00E543DD" w:rsidP="00FA0BF6">
      <w:pPr>
        <w:pStyle w:val="NoSpacing"/>
        <w:jc w:val="both"/>
        <w:rPr>
          <w:rFonts w:ascii="Arial" w:hAnsi="Arial" w:cs="Arial"/>
          <w:sz w:val="24"/>
          <w:szCs w:val="24"/>
        </w:rPr>
      </w:pPr>
    </w:p>
    <w:p w14:paraId="50850414" w14:textId="4EFDA425" w:rsidR="00FA0BF6" w:rsidRPr="007771D1" w:rsidRDefault="00FA0BF6" w:rsidP="003D1CE9">
      <w:pPr>
        <w:pStyle w:val="NoSpacing"/>
        <w:numPr>
          <w:ilvl w:val="1"/>
          <w:numId w:val="1"/>
        </w:numPr>
        <w:jc w:val="both"/>
        <w:rPr>
          <w:rFonts w:ascii="Arial" w:hAnsi="Arial" w:cs="Arial"/>
          <w:b/>
          <w:sz w:val="24"/>
          <w:szCs w:val="24"/>
        </w:rPr>
      </w:pPr>
      <w:r w:rsidRPr="007771D1">
        <w:rPr>
          <w:rFonts w:ascii="Arial" w:hAnsi="Arial" w:cs="Arial"/>
          <w:b/>
          <w:sz w:val="24"/>
          <w:szCs w:val="24"/>
        </w:rPr>
        <w:t>Asbestos Management</w:t>
      </w:r>
    </w:p>
    <w:p w14:paraId="171B44C3" w14:textId="4CF09023" w:rsidR="00CD542A" w:rsidRDefault="00CD542A" w:rsidP="00CD542A">
      <w:pPr>
        <w:pStyle w:val="NoSpacing"/>
        <w:jc w:val="both"/>
        <w:rPr>
          <w:rFonts w:ascii="Arial" w:hAnsi="Arial" w:cs="Arial"/>
          <w:sz w:val="24"/>
          <w:szCs w:val="24"/>
        </w:rPr>
      </w:pPr>
    </w:p>
    <w:p w14:paraId="43D6743E" w14:textId="3CC8EB07" w:rsidR="00CD542A" w:rsidRDefault="00CD542A" w:rsidP="00CD542A">
      <w:pPr>
        <w:pStyle w:val="NoSpacing"/>
        <w:jc w:val="both"/>
        <w:rPr>
          <w:rFonts w:ascii="Arial" w:hAnsi="Arial" w:cs="Arial"/>
          <w:sz w:val="24"/>
          <w:szCs w:val="24"/>
        </w:rPr>
      </w:pPr>
      <w:r>
        <w:rPr>
          <w:rFonts w:ascii="Arial" w:hAnsi="Arial" w:cs="Arial"/>
          <w:sz w:val="24"/>
          <w:szCs w:val="24"/>
        </w:rPr>
        <w:t xml:space="preserve">The HB has an asbestos register as part of its asbestos management and there are plans in place to remove, enclose and/or manage. Singleton hospital poses the biggest </w:t>
      </w:r>
      <w:r>
        <w:rPr>
          <w:rFonts w:ascii="Arial" w:hAnsi="Arial" w:cs="Arial"/>
          <w:sz w:val="24"/>
          <w:szCs w:val="24"/>
        </w:rPr>
        <w:lastRenderedPageBreak/>
        <w:t>risk, with significant amounts of asbestos being present in the void areas. Although identified and managed</w:t>
      </w:r>
      <w:r w:rsidR="00E44B9E">
        <w:rPr>
          <w:rFonts w:ascii="Arial" w:hAnsi="Arial" w:cs="Arial"/>
          <w:sz w:val="24"/>
          <w:szCs w:val="24"/>
        </w:rPr>
        <w:t>, outside licensed contractors are used to undertake works in suspected or known asbestos areas. Where major refurbishments are carried out, it is recommended that the asbestos be removed where practicable to do so.</w:t>
      </w:r>
      <w:r>
        <w:rPr>
          <w:rFonts w:ascii="Arial" w:hAnsi="Arial" w:cs="Arial"/>
          <w:sz w:val="24"/>
          <w:szCs w:val="24"/>
        </w:rPr>
        <w:t xml:space="preserve"> </w:t>
      </w:r>
    </w:p>
    <w:p w14:paraId="13106499" w14:textId="26498474" w:rsidR="00CD542A" w:rsidRDefault="00CD542A" w:rsidP="00CD542A">
      <w:pPr>
        <w:pStyle w:val="NoSpacing"/>
        <w:ind w:left="400"/>
        <w:jc w:val="both"/>
        <w:rPr>
          <w:rFonts w:ascii="Arial" w:hAnsi="Arial" w:cs="Arial"/>
          <w:sz w:val="24"/>
          <w:szCs w:val="24"/>
        </w:rPr>
      </w:pPr>
    </w:p>
    <w:p w14:paraId="6D6B0FFC" w14:textId="77777777" w:rsidR="0098211E" w:rsidRDefault="0098211E" w:rsidP="00CD542A">
      <w:pPr>
        <w:pStyle w:val="NoSpacing"/>
        <w:ind w:left="400"/>
        <w:jc w:val="both"/>
        <w:rPr>
          <w:rFonts w:ascii="Arial" w:hAnsi="Arial" w:cs="Arial"/>
          <w:sz w:val="24"/>
          <w:szCs w:val="24"/>
        </w:rPr>
      </w:pPr>
    </w:p>
    <w:p w14:paraId="3C6A13C6" w14:textId="15A76970" w:rsidR="00CD542A" w:rsidRPr="007771D1" w:rsidRDefault="00CD542A" w:rsidP="003D1CE9">
      <w:pPr>
        <w:pStyle w:val="NoSpacing"/>
        <w:numPr>
          <w:ilvl w:val="1"/>
          <w:numId w:val="1"/>
        </w:numPr>
        <w:jc w:val="both"/>
        <w:rPr>
          <w:rFonts w:ascii="Arial" w:hAnsi="Arial" w:cs="Arial"/>
          <w:b/>
          <w:sz w:val="24"/>
          <w:szCs w:val="24"/>
        </w:rPr>
      </w:pPr>
      <w:r w:rsidRPr="007771D1">
        <w:rPr>
          <w:rFonts w:ascii="Arial" w:hAnsi="Arial" w:cs="Arial"/>
          <w:b/>
          <w:sz w:val="24"/>
          <w:szCs w:val="24"/>
        </w:rPr>
        <w:t>Water Safety</w:t>
      </w:r>
    </w:p>
    <w:p w14:paraId="5284AE6D" w14:textId="77777777" w:rsidR="00E44B9E" w:rsidRDefault="00E44B9E" w:rsidP="00E44B9E">
      <w:pPr>
        <w:pStyle w:val="NoSpacing"/>
        <w:ind w:left="400"/>
        <w:jc w:val="both"/>
        <w:rPr>
          <w:rFonts w:ascii="Arial" w:hAnsi="Arial" w:cs="Arial"/>
          <w:sz w:val="24"/>
          <w:szCs w:val="24"/>
        </w:rPr>
      </w:pPr>
    </w:p>
    <w:p w14:paraId="1C28740B" w14:textId="1475B6FD" w:rsidR="00E44B9E" w:rsidRDefault="00050F3A" w:rsidP="00E44B9E">
      <w:pPr>
        <w:rPr>
          <w:rFonts w:ascii="Arial" w:hAnsi="Arial" w:cs="Arial"/>
          <w:sz w:val="24"/>
          <w:szCs w:val="24"/>
        </w:rPr>
      </w:pPr>
      <w:r>
        <w:rPr>
          <w:rFonts w:ascii="Arial" w:hAnsi="Arial" w:cs="Arial"/>
          <w:sz w:val="24"/>
          <w:szCs w:val="24"/>
        </w:rPr>
        <w:t>Over the year positive progress has be</w:t>
      </w:r>
      <w:r w:rsidR="00367187">
        <w:rPr>
          <w:rFonts w:ascii="Arial" w:hAnsi="Arial" w:cs="Arial"/>
          <w:sz w:val="24"/>
          <w:szCs w:val="24"/>
        </w:rPr>
        <w:t xml:space="preserve"> made against the water safety plan. Water risk assessments have been undertaken and works progressing well against the actions identified.</w:t>
      </w:r>
      <w:r w:rsidR="006D5781">
        <w:rPr>
          <w:rFonts w:ascii="Arial" w:hAnsi="Arial" w:cs="Arial"/>
          <w:sz w:val="24"/>
          <w:szCs w:val="24"/>
        </w:rPr>
        <w:t xml:space="preserve"> The health board have secured funding through EFAB</w:t>
      </w:r>
      <w:r w:rsidR="007771D1">
        <w:rPr>
          <w:rFonts w:ascii="Arial" w:hAnsi="Arial" w:cs="Arial"/>
          <w:sz w:val="24"/>
          <w:szCs w:val="24"/>
        </w:rPr>
        <w:t xml:space="preserve"> to continue the works identified throughout 2023/24.</w:t>
      </w:r>
    </w:p>
    <w:p w14:paraId="40FDC870" w14:textId="77777777" w:rsidR="00E84B36" w:rsidRDefault="00E84B36" w:rsidP="00E44B9E">
      <w:pPr>
        <w:rPr>
          <w:rFonts w:ascii="Arial" w:hAnsi="Arial" w:cs="Arial"/>
          <w:sz w:val="24"/>
          <w:szCs w:val="24"/>
        </w:rPr>
      </w:pPr>
    </w:p>
    <w:p w14:paraId="7EA229D1" w14:textId="75D9172A" w:rsidR="00EF33A8" w:rsidRPr="007771D1" w:rsidRDefault="00EF33A8" w:rsidP="003D1CE9">
      <w:pPr>
        <w:pStyle w:val="NoSpacing"/>
        <w:numPr>
          <w:ilvl w:val="1"/>
          <w:numId w:val="1"/>
        </w:numPr>
        <w:jc w:val="both"/>
        <w:rPr>
          <w:rFonts w:ascii="Arial" w:hAnsi="Arial" w:cs="Arial"/>
          <w:b/>
          <w:sz w:val="24"/>
          <w:szCs w:val="24"/>
        </w:rPr>
      </w:pPr>
      <w:r w:rsidRPr="007771D1">
        <w:rPr>
          <w:rFonts w:ascii="Arial" w:hAnsi="Arial" w:cs="Arial"/>
          <w:b/>
          <w:sz w:val="24"/>
          <w:szCs w:val="24"/>
        </w:rPr>
        <w:t>Estates Fire Safety</w:t>
      </w:r>
    </w:p>
    <w:p w14:paraId="1D6BFDCF" w14:textId="58C7E56C" w:rsidR="007D6013" w:rsidRDefault="007D6013" w:rsidP="00455021">
      <w:pPr>
        <w:pStyle w:val="NoSpacing"/>
        <w:jc w:val="both"/>
        <w:rPr>
          <w:rFonts w:ascii="Arial" w:hAnsi="Arial" w:cs="Arial"/>
          <w:sz w:val="24"/>
          <w:szCs w:val="24"/>
        </w:rPr>
      </w:pPr>
    </w:p>
    <w:p w14:paraId="25308B1C" w14:textId="0B9A4B11" w:rsidR="007771D1" w:rsidRDefault="00EF33A8" w:rsidP="00046E6A">
      <w:pPr>
        <w:pStyle w:val="NoSpacing"/>
        <w:jc w:val="both"/>
        <w:rPr>
          <w:rFonts w:ascii="Arial" w:hAnsi="Arial" w:cs="Arial"/>
          <w:sz w:val="24"/>
          <w:szCs w:val="24"/>
        </w:rPr>
      </w:pPr>
      <w:r>
        <w:rPr>
          <w:rFonts w:ascii="Arial" w:hAnsi="Arial" w:cs="Arial"/>
          <w:sz w:val="24"/>
          <w:szCs w:val="24"/>
        </w:rPr>
        <w:t>There are several areas highlighted in the estates risk register</w:t>
      </w:r>
      <w:r w:rsidR="005F4A08">
        <w:rPr>
          <w:rFonts w:ascii="Arial" w:hAnsi="Arial" w:cs="Arial"/>
          <w:sz w:val="24"/>
          <w:szCs w:val="24"/>
        </w:rPr>
        <w:t xml:space="preserve"> under fire. Fire compartmentation and fire alarm systems. </w:t>
      </w:r>
      <w:r w:rsidR="007771D1">
        <w:rPr>
          <w:rFonts w:ascii="Arial" w:hAnsi="Arial" w:cs="Arial"/>
          <w:sz w:val="24"/>
          <w:szCs w:val="24"/>
        </w:rPr>
        <w:t>Both of these have been identified and funding through EFAB has been agreed, with works commencing in 2023/24 and 2024/25</w:t>
      </w:r>
      <w:r w:rsidR="008D3BAC">
        <w:rPr>
          <w:rFonts w:ascii="Arial" w:hAnsi="Arial" w:cs="Arial"/>
          <w:sz w:val="24"/>
          <w:szCs w:val="24"/>
        </w:rPr>
        <w:t xml:space="preserve"> financial</w:t>
      </w:r>
      <w:r w:rsidR="007771D1">
        <w:rPr>
          <w:rFonts w:ascii="Arial" w:hAnsi="Arial" w:cs="Arial"/>
          <w:sz w:val="24"/>
          <w:szCs w:val="24"/>
        </w:rPr>
        <w:t xml:space="preserve"> year</w:t>
      </w:r>
      <w:r w:rsidR="008D3BAC">
        <w:rPr>
          <w:rFonts w:ascii="Arial" w:hAnsi="Arial" w:cs="Arial"/>
          <w:sz w:val="24"/>
          <w:szCs w:val="24"/>
        </w:rPr>
        <w:t xml:space="preserve">. Compartmentation surveys have been completed, with the singleton final report scheduled to be received in August 2023.  </w:t>
      </w:r>
    </w:p>
    <w:p w14:paraId="4FBDEDC0" w14:textId="02E4E9C6" w:rsidR="009F121B" w:rsidRDefault="009F121B" w:rsidP="007771D1">
      <w:pPr>
        <w:pStyle w:val="NoSpacing"/>
        <w:jc w:val="both"/>
        <w:rPr>
          <w:rFonts w:ascii="Arial" w:hAnsi="Arial" w:cs="Arial"/>
          <w:sz w:val="24"/>
          <w:szCs w:val="24"/>
        </w:rPr>
      </w:pPr>
    </w:p>
    <w:p w14:paraId="22E8F1C0" w14:textId="77777777" w:rsidR="008D3BAC" w:rsidRPr="007771D1" w:rsidRDefault="008D3BAC" w:rsidP="007771D1">
      <w:pPr>
        <w:pStyle w:val="NoSpacing"/>
        <w:jc w:val="both"/>
        <w:rPr>
          <w:rFonts w:ascii="Arial" w:hAnsi="Arial" w:cs="Arial"/>
          <w:sz w:val="24"/>
          <w:szCs w:val="24"/>
        </w:rPr>
      </w:pPr>
    </w:p>
    <w:p w14:paraId="1C8D0751" w14:textId="5B604E69" w:rsidR="00DC6537" w:rsidRPr="00DC6537" w:rsidRDefault="0058036B" w:rsidP="003D1CE9">
      <w:pPr>
        <w:pStyle w:val="ListParagraph"/>
        <w:numPr>
          <w:ilvl w:val="0"/>
          <w:numId w:val="1"/>
        </w:numPr>
        <w:rPr>
          <w:rFonts w:ascii="Arial" w:hAnsi="Arial" w:cs="Arial"/>
          <w:b/>
          <w:sz w:val="24"/>
          <w:szCs w:val="24"/>
        </w:rPr>
      </w:pPr>
      <w:r>
        <w:rPr>
          <w:rFonts w:ascii="Arial" w:hAnsi="Arial" w:cs="Arial"/>
          <w:b/>
          <w:sz w:val="24"/>
          <w:szCs w:val="24"/>
        </w:rPr>
        <w:t>Conclusion</w:t>
      </w:r>
    </w:p>
    <w:p w14:paraId="67C2F558" w14:textId="7CD87213" w:rsidR="009A6884" w:rsidRDefault="001A665F" w:rsidP="00703054">
      <w:pPr>
        <w:pStyle w:val="NoSpacing"/>
        <w:jc w:val="both"/>
        <w:rPr>
          <w:rFonts w:ascii="Arial" w:hAnsi="Arial" w:cs="Arial"/>
          <w:sz w:val="24"/>
          <w:szCs w:val="24"/>
        </w:rPr>
      </w:pPr>
      <w:r>
        <w:rPr>
          <w:rFonts w:ascii="Arial" w:hAnsi="Arial" w:cs="Arial"/>
          <w:sz w:val="24"/>
          <w:szCs w:val="24"/>
        </w:rPr>
        <w:t>SBUHB has</w:t>
      </w:r>
      <w:r w:rsidR="009A6884">
        <w:rPr>
          <w:rFonts w:ascii="Arial" w:hAnsi="Arial" w:cs="Arial"/>
          <w:sz w:val="24"/>
          <w:szCs w:val="24"/>
        </w:rPr>
        <w:t xml:space="preserve"> established a clear governance </w:t>
      </w:r>
      <w:r w:rsidR="0098211E">
        <w:rPr>
          <w:rFonts w:ascii="Arial" w:hAnsi="Arial" w:cs="Arial"/>
          <w:sz w:val="24"/>
          <w:szCs w:val="24"/>
        </w:rPr>
        <w:t>structure, which</w:t>
      </w:r>
      <w:r w:rsidR="009A6884">
        <w:rPr>
          <w:rFonts w:ascii="Arial" w:hAnsi="Arial" w:cs="Arial"/>
          <w:sz w:val="24"/>
          <w:szCs w:val="24"/>
        </w:rPr>
        <w:t xml:space="preserve"> has seen improvements in exception reporting</w:t>
      </w:r>
      <w:r w:rsidR="00DA00BB">
        <w:rPr>
          <w:rFonts w:ascii="Arial" w:hAnsi="Arial" w:cs="Arial"/>
          <w:sz w:val="24"/>
          <w:szCs w:val="24"/>
        </w:rPr>
        <w:t xml:space="preserve"> to identify key areas of challenge and report against agreed key performance indicators.</w:t>
      </w:r>
      <w:r w:rsidR="009A6884">
        <w:rPr>
          <w:rFonts w:ascii="Arial" w:hAnsi="Arial" w:cs="Arial"/>
          <w:sz w:val="24"/>
          <w:szCs w:val="24"/>
        </w:rPr>
        <w:t xml:space="preserve"> </w:t>
      </w:r>
    </w:p>
    <w:p w14:paraId="37ABB62F" w14:textId="77777777" w:rsidR="00DA00BB" w:rsidRDefault="00DA00BB" w:rsidP="00703054">
      <w:pPr>
        <w:pStyle w:val="NoSpacing"/>
        <w:jc w:val="both"/>
        <w:rPr>
          <w:rFonts w:ascii="Arial" w:hAnsi="Arial" w:cs="Arial"/>
          <w:sz w:val="24"/>
          <w:szCs w:val="24"/>
        </w:rPr>
      </w:pPr>
    </w:p>
    <w:p w14:paraId="04E00457" w14:textId="4D230B36" w:rsidR="00A2366A" w:rsidRDefault="007516E2" w:rsidP="007516E2">
      <w:pPr>
        <w:pStyle w:val="NoSpacing"/>
        <w:jc w:val="both"/>
        <w:rPr>
          <w:rFonts w:ascii="Arial" w:hAnsi="Arial" w:cs="Arial"/>
          <w:sz w:val="24"/>
          <w:szCs w:val="24"/>
        </w:rPr>
      </w:pPr>
      <w:r>
        <w:rPr>
          <w:rFonts w:ascii="Arial" w:hAnsi="Arial" w:cs="Arial"/>
          <w:sz w:val="24"/>
          <w:szCs w:val="24"/>
        </w:rPr>
        <w:t xml:space="preserve">The Health Board has made positive steps with robust governance structures being put in place, increasing </w:t>
      </w:r>
      <w:r w:rsidR="005340CC">
        <w:rPr>
          <w:rFonts w:ascii="Arial" w:hAnsi="Arial" w:cs="Arial"/>
          <w:sz w:val="24"/>
          <w:szCs w:val="24"/>
        </w:rPr>
        <w:t xml:space="preserve">and maintaining </w:t>
      </w:r>
      <w:r>
        <w:rPr>
          <w:rFonts w:ascii="Arial" w:hAnsi="Arial" w:cs="Arial"/>
          <w:sz w:val="24"/>
          <w:szCs w:val="24"/>
        </w:rPr>
        <w:t xml:space="preserve">compliance in fire risk assessment completion </w:t>
      </w:r>
      <w:r w:rsidR="005340CC">
        <w:rPr>
          <w:rFonts w:ascii="Arial" w:hAnsi="Arial" w:cs="Arial"/>
          <w:sz w:val="24"/>
          <w:szCs w:val="24"/>
        </w:rPr>
        <w:t xml:space="preserve">with </w:t>
      </w:r>
      <w:r>
        <w:rPr>
          <w:rFonts w:ascii="Arial" w:hAnsi="Arial" w:cs="Arial"/>
          <w:sz w:val="24"/>
          <w:szCs w:val="24"/>
        </w:rPr>
        <w:t>100%</w:t>
      </w:r>
      <w:r w:rsidR="005340CC">
        <w:rPr>
          <w:rFonts w:ascii="Arial" w:hAnsi="Arial" w:cs="Arial"/>
          <w:sz w:val="24"/>
          <w:szCs w:val="24"/>
        </w:rPr>
        <w:t xml:space="preserve"> achieved in 2022/23</w:t>
      </w:r>
      <w:r>
        <w:rPr>
          <w:rFonts w:ascii="Arial" w:hAnsi="Arial" w:cs="Arial"/>
          <w:sz w:val="24"/>
          <w:szCs w:val="24"/>
        </w:rPr>
        <w:t>.</w:t>
      </w:r>
      <w:r w:rsidR="00A2366A">
        <w:rPr>
          <w:rFonts w:ascii="Arial" w:hAnsi="Arial" w:cs="Arial"/>
          <w:sz w:val="24"/>
          <w:szCs w:val="24"/>
        </w:rPr>
        <w:t xml:space="preserve"> Risk registers monitored and risks reduced overall.</w:t>
      </w:r>
      <w:r w:rsidR="00FE4781">
        <w:rPr>
          <w:rFonts w:ascii="Arial" w:hAnsi="Arial" w:cs="Arial"/>
          <w:sz w:val="24"/>
          <w:szCs w:val="24"/>
        </w:rPr>
        <w:t xml:space="preserve"> Improved reporting from service groups and the introduction of deep dives, focussing on key areas/topics.</w:t>
      </w:r>
      <w:r w:rsidR="00AB2718">
        <w:rPr>
          <w:rFonts w:ascii="Arial" w:hAnsi="Arial" w:cs="Arial"/>
          <w:sz w:val="24"/>
          <w:szCs w:val="24"/>
        </w:rPr>
        <w:t xml:space="preserve"> Working collaboratively with trade union colleagues and undertaking joint visits/assessments.</w:t>
      </w:r>
    </w:p>
    <w:p w14:paraId="0DF5CFBD" w14:textId="4724B539" w:rsidR="00FE4781" w:rsidRDefault="00FE4781" w:rsidP="007516E2">
      <w:pPr>
        <w:pStyle w:val="NoSpacing"/>
        <w:jc w:val="both"/>
        <w:rPr>
          <w:rFonts w:ascii="Arial" w:hAnsi="Arial" w:cs="Arial"/>
          <w:sz w:val="24"/>
          <w:szCs w:val="24"/>
        </w:rPr>
      </w:pPr>
    </w:p>
    <w:p w14:paraId="58C1E146" w14:textId="11A06DB6" w:rsidR="00FE4781" w:rsidRDefault="00FE4781" w:rsidP="007516E2">
      <w:pPr>
        <w:pStyle w:val="NoSpacing"/>
        <w:jc w:val="both"/>
        <w:rPr>
          <w:rFonts w:ascii="Arial" w:hAnsi="Arial" w:cs="Arial"/>
          <w:sz w:val="24"/>
          <w:szCs w:val="24"/>
        </w:rPr>
      </w:pPr>
      <w:r>
        <w:rPr>
          <w:rFonts w:ascii="Arial" w:hAnsi="Arial" w:cs="Arial"/>
          <w:sz w:val="24"/>
          <w:szCs w:val="24"/>
        </w:rPr>
        <w:t>The annual report has provided a brief overview and outlined some of the key achievements, however, this is the start of the journey and the HB will need to further develop</w:t>
      </w:r>
      <w:r w:rsidR="0082110A">
        <w:rPr>
          <w:rFonts w:ascii="Arial" w:hAnsi="Arial" w:cs="Arial"/>
          <w:sz w:val="24"/>
          <w:szCs w:val="24"/>
        </w:rPr>
        <w:t xml:space="preserve"> and invest in </w:t>
      </w:r>
      <w:r>
        <w:rPr>
          <w:rFonts w:ascii="Arial" w:hAnsi="Arial" w:cs="Arial"/>
          <w:sz w:val="24"/>
          <w:szCs w:val="24"/>
        </w:rPr>
        <w:t xml:space="preserve">resources to address the challenges already identified and those that will follow. </w:t>
      </w:r>
    </w:p>
    <w:p w14:paraId="78C32697" w14:textId="706C7A61" w:rsidR="00FE4781" w:rsidRDefault="00FE4781" w:rsidP="007516E2">
      <w:pPr>
        <w:pStyle w:val="NoSpacing"/>
        <w:jc w:val="both"/>
        <w:rPr>
          <w:rFonts w:ascii="Arial" w:hAnsi="Arial" w:cs="Arial"/>
          <w:sz w:val="24"/>
          <w:szCs w:val="24"/>
        </w:rPr>
      </w:pPr>
    </w:p>
    <w:p w14:paraId="2637AACA" w14:textId="2EADA21F" w:rsidR="00FE4781" w:rsidRDefault="00FE4781" w:rsidP="007516E2">
      <w:pPr>
        <w:pStyle w:val="NoSpacing"/>
        <w:jc w:val="both"/>
        <w:rPr>
          <w:rFonts w:ascii="Arial" w:hAnsi="Arial" w:cs="Arial"/>
          <w:sz w:val="24"/>
          <w:szCs w:val="24"/>
        </w:rPr>
      </w:pPr>
      <w:r>
        <w:rPr>
          <w:rFonts w:ascii="Arial" w:hAnsi="Arial" w:cs="Arial"/>
          <w:sz w:val="24"/>
          <w:szCs w:val="24"/>
        </w:rPr>
        <w:t>Areas/topics to assist the HB going forward include but, not exhaustive</w:t>
      </w:r>
      <w:r w:rsidR="0082110A">
        <w:rPr>
          <w:rFonts w:ascii="Arial" w:hAnsi="Arial" w:cs="Arial"/>
          <w:sz w:val="24"/>
          <w:szCs w:val="24"/>
        </w:rPr>
        <w:t>:</w:t>
      </w:r>
    </w:p>
    <w:p w14:paraId="0881161E" w14:textId="5411EB97" w:rsidR="00FE4781" w:rsidRPr="006F356F" w:rsidRDefault="00FE4781" w:rsidP="003D1CE9">
      <w:pPr>
        <w:pStyle w:val="NoSpacing"/>
        <w:numPr>
          <w:ilvl w:val="0"/>
          <w:numId w:val="14"/>
        </w:numPr>
        <w:jc w:val="both"/>
        <w:rPr>
          <w:rFonts w:ascii="Arial" w:hAnsi="Arial" w:cs="Arial"/>
          <w:sz w:val="24"/>
          <w:szCs w:val="24"/>
        </w:rPr>
      </w:pPr>
      <w:r w:rsidRPr="006F356F">
        <w:rPr>
          <w:rFonts w:ascii="Arial" w:hAnsi="Arial" w:cs="Arial"/>
          <w:sz w:val="24"/>
          <w:szCs w:val="24"/>
        </w:rPr>
        <w:t>Further develop structures/resources to meet the legislative requirements</w:t>
      </w:r>
    </w:p>
    <w:p w14:paraId="62998D1B" w14:textId="255C68C6" w:rsidR="00FE4781" w:rsidRPr="006F356F" w:rsidRDefault="00FE4781" w:rsidP="003D1CE9">
      <w:pPr>
        <w:pStyle w:val="NoSpacing"/>
        <w:numPr>
          <w:ilvl w:val="0"/>
          <w:numId w:val="14"/>
        </w:numPr>
        <w:jc w:val="both"/>
        <w:rPr>
          <w:rFonts w:ascii="Arial" w:hAnsi="Arial" w:cs="Arial"/>
          <w:sz w:val="24"/>
          <w:szCs w:val="24"/>
        </w:rPr>
      </w:pPr>
      <w:r w:rsidRPr="006F356F">
        <w:rPr>
          <w:rFonts w:ascii="Arial" w:hAnsi="Arial" w:cs="Arial"/>
          <w:sz w:val="24"/>
          <w:szCs w:val="24"/>
        </w:rPr>
        <w:t>Develop and introduce a robust SB H&amp;S</w:t>
      </w:r>
      <w:r w:rsidR="005340CC">
        <w:rPr>
          <w:rFonts w:ascii="Arial" w:hAnsi="Arial" w:cs="Arial"/>
          <w:sz w:val="24"/>
          <w:szCs w:val="24"/>
        </w:rPr>
        <w:t xml:space="preserve"> and Fire</w:t>
      </w:r>
      <w:r w:rsidRPr="006F356F">
        <w:rPr>
          <w:rFonts w:ascii="Arial" w:hAnsi="Arial" w:cs="Arial"/>
          <w:sz w:val="24"/>
          <w:szCs w:val="24"/>
        </w:rPr>
        <w:t xml:space="preserve"> audit/inspection programme</w:t>
      </w:r>
    </w:p>
    <w:p w14:paraId="565491AE" w14:textId="1573BCF7" w:rsidR="00FE4781" w:rsidRPr="006F356F" w:rsidRDefault="005340CC" w:rsidP="003D1CE9">
      <w:pPr>
        <w:pStyle w:val="NoSpacing"/>
        <w:numPr>
          <w:ilvl w:val="0"/>
          <w:numId w:val="14"/>
        </w:numPr>
        <w:jc w:val="both"/>
        <w:rPr>
          <w:rFonts w:ascii="Arial" w:hAnsi="Arial" w:cs="Arial"/>
          <w:sz w:val="24"/>
          <w:szCs w:val="24"/>
        </w:rPr>
      </w:pPr>
      <w:r>
        <w:rPr>
          <w:rFonts w:ascii="Arial" w:hAnsi="Arial" w:cs="Arial"/>
          <w:sz w:val="24"/>
          <w:szCs w:val="24"/>
        </w:rPr>
        <w:t xml:space="preserve">Roll out </w:t>
      </w:r>
      <w:r w:rsidR="00FE4781" w:rsidRPr="006F356F">
        <w:rPr>
          <w:rFonts w:ascii="Arial" w:hAnsi="Arial" w:cs="Arial"/>
          <w:sz w:val="24"/>
          <w:szCs w:val="24"/>
        </w:rPr>
        <w:t>health an</w:t>
      </w:r>
      <w:r>
        <w:rPr>
          <w:rFonts w:ascii="Arial" w:hAnsi="Arial" w:cs="Arial"/>
          <w:sz w:val="24"/>
          <w:szCs w:val="24"/>
        </w:rPr>
        <w:t>d safety training for staff with H&amp;S management responsibilities</w:t>
      </w:r>
    </w:p>
    <w:p w14:paraId="35898213" w14:textId="199B01AB" w:rsidR="00AB2718" w:rsidRPr="006F356F" w:rsidRDefault="00AB2718" w:rsidP="003D1CE9">
      <w:pPr>
        <w:pStyle w:val="NoSpacing"/>
        <w:numPr>
          <w:ilvl w:val="0"/>
          <w:numId w:val="14"/>
        </w:numPr>
        <w:jc w:val="both"/>
        <w:rPr>
          <w:rFonts w:ascii="Arial" w:hAnsi="Arial" w:cs="Arial"/>
          <w:sz w:val="24"/>
          <w:szCs w:val="24"/>
        </w:rPr>
      </w:pPr>
      <w:r w:rsidRPr="006F356F">
        <w:rPr>
          <w:rFonts w:ascii="Arial" w:hAnsi="Arial" w:cs="Arial"/>
          <w:sz w:val="24"/>
          <w:szCs w:val="24"/>
        </w:rPr>
        <w:t>Monitor and update fire risk assessment actions</w:t>
      </w:r>
    </w:p>
    <w:p w14:paraId="0368E36A" w14:textId="03E5FD8F" w:rsidR="00AB2718" w:rsidRPr="006F356F" w:rsidRDefault="00AB2718" w:rsidP="003D1CE9">
      <w:pPr>
        <w:pStyle w:val="NoSpacing"/>
        <w:numPr>
          <w:ilvl w:val="0"/>
          <w:numId w:val="14"/>
        </w:numPr>
        <w:jc w:val="both"/>
        <w:rPr>
          <w:rFonts w:ascii="Arial" w:hAnsi="Arial" w:cs="Arial"/>
          <w:sz w:val="24"/>
          <w:szCs w:val="24"/>
        </w:rPr>
      </w:pPr>
      <w:r w:rsidRPr="006F356F">
        <w:rPr>
          <w:rFonts w:ascii="Arial" w:hAnsi="Arial" w:cs="Arial"/>
          <w:sz w:val="24"/>
          <w:szCs w:val="24"/>
        </w:rPr>
        <w:t>Follow up on incident investigations and identify route causes and share lessons learned</w:t>
      </w:r>
    </w:p>
    <w:p w14:paraId="2C98E2CC" w14:textId="746830F0" w:rsidR="00AB2718" w:rsidRPr="006F356F" w:rsidRDefault="00AB2718" w:rsidP="003D1CE9">
      <w:pPr>
        <w:pStyle w:val="NoSpacing"/>
        <w:numPr>
          <w:ilvl w:val="0"/>
          <w:numId w:val="14"/>
        </w:numPr>
        <w:jc w:val="both"/>
        <w:rPr>
          <w:rFonts w:ascii="Arial" w:hAnsi="Arial" w:cs="Arial"/>
          <w:sz w:val="24"/>
          <w:szCs w:val="24"/>
        </w:rPr>
      </w:pPr>
      <w:r w:rsidRPr="006F356F">
        <w:rPr>
          <w:rFonts w:ascii="Arial" w:hAnsi="Arial" w:cs="Arial"/>
          <w:sz w:val="24"/>
          <w:szCs w:val="24"/>
        </w:rPr>
        <w:t>Further develop fire risk assessments to capture appropriate information</w:t>
      </w:r>
    </w:p>
    <w:p w14:paraId="5C2A6969" w14:textId="6C474228" w:rsidR="00AB2718" w:rsidRPr="006F356F" w:rsidRDefault="002B7C6A" w:rsidP="003D1CE9">
      <w:pPr>
        <w:pStyle w:val="NoSpacing"/>
        <w:numPr>
          <w:ilvl w:val="0"/>
          <w:numId w:val="14"/>
        </w:numPr>
        <w:jc w:val="both"/>
        <w:rPr>
          <w:rFonts w:ascii="Arial" w:hAnsi="Arial" w:cs="Arial"/>
          <w:sz w:val="24"/>
          <w:szCs w:val="24"/>
        </w:rPr>
      </w:pPr>
      <w:r>
        <w:rPr>
          <w:rFonts w:ascii="Arial" w:hAnsi="Arial" w:cs="Arial"/>
          <w:sz w:val="24"/>
          <w:szCs w:val="24"/>
        </w:rPr>
        <w:lastRenderedPageBreak/>
        <w:t>Review and update</w:t>
      </w:r>
      <w:r w:rsidR="00AB2718" w:rsidRPr="006F356F">
        <w:rPr>
          <w:rFonts w:ascii="Arial" w:hAnsi="Arial" w:cs="Arial"/>
          <w:sz w:val="24"/>
          <w:szCs w:val="24"/>
        </w:rPr>
        <w:t xml:space="preserve"> specific training i.e. RIDDOR to improve understanding and compliance</w:t>
      </w:r>
    </w:p>
    <w:p w14:paraId="652214EA" w14:textId="41410622" w:rsidR="00AB2718" w:rsidRPr="006F356F" w:rsidRDefault="00AB2718" w:rsidP="003D1CE9">
      <w:pPr>
        <w:pStyle w:val="NoSpacing"/>
        <w:numPr>
          <w:ilvl w:val="0"/>
          <w:numId w:val="14"/>
        </w:numPr>
        <w:jc w:val="both"/>
        <w:rPr>
          <w:rFonts w:ascii="Arial" w:hAnsi="Arial" w:cs="Arial"/>
          <w:sz w:val="24"/>
          <w:szCs w:val="24"/>
        </w:rPr>
      </w:pPr>
      <w:r w:rsidRPr="006F356F">
        <w:rPr>
          <w:rFonts w:ascii="Arial" w:hAnsi="Arial" w:cs="Arial"/>
          <w:sz w:val="24"/>
          <w:szCs w:val="24"/>
        </w:rPr>
        <w:t>Work collaboratively with other health boards to develop all Wales systems i.e. Manual Handling passport</w:t>
      </w:r>
    </w:p>
    <w:p w14:paraId="769511BA" w14:textId="5C7D55E6" w:rsidR="00AB2718" w:rsidRPr="006F356F" w:rsidRDefault="00AB2718" w:rsidP="003D1CE9">
      <w:pPr>
        <w:pStyle w:val="NoSpacing"/>
        <w:numPr>
          <w:ilvl w:val="0"/>
          <w:numId w:val="14"/>
        </w:numPr>
        <w:jc w:val="both"/>
        <w:rPr>
          <w:rFonts w:ascii="Arial" w:hAnsi="Arial" w:cs="Arial"/>
          <w:sz w:val="24"/>
          <w:szCs w:val="24"/>
        </w:rPr>
      </w:pPr>
      <w:r w:rsidRPr="006F356F">
        <w:rPr>
          <w:rFonts w:ascii="Arial" w:hAnsi="Arial" w:cs="Arial"/>
          <w:sz w:val="24"/>
          <w:szCs w:val="24"/>
        </w:rPr>
        <w:t xml:space="preserve">Further develop </w:t>
      </w:r>
      <w:r w:rsidR="002B7C6A">
        <w:rPr>
          <w:rFonts w:ascii="Arial" w:hAnsi="Arial" w:cs="Arial"/>
          <w:sz w:val="24"/>
          <w:szCs w:val="24"/>
        </w:rPr>
        <w:t xml:space="preserve">of </w:t>
      </w:r>
      <w:r w:rsidRPr="006F356F">
        <w:rPr>
          <w:rFonts w:ascii="Arial" w:hAnsi="Arial" w:cs="Arial"/>
          <w:sz w:val="24"/>
          <w:szCs w:val="24"/>
        </w:rPr>
        <w:t>single COSHH data base and audit programme</w:t>
      </w:r>
    </w:p>
    <w:p w14:paraId="26C2CE6E" w14:textId="77777777" w:rsidR="0082110A" w:rsidRPr="0082110A" w:rsidRDefault="00D96049" w:rsidP="003D1CE9">
      <w:pPr>
        <w:pStyle w:val="NoSpacing"/>
        <w:numPr>
          <w:ilvl w:val="0"/>
          <w:numId w:val="14"/>
        </w:numPr>
        <w:jc w:val="both"/>
        <w:rPr>
          <w:rFonts w:ascii="Arial" w:hAnsi="Arial" w:cs="Arial"/>
          <w:sz w:val="24"/>
          <w:szCs w:val="24"/>
        </w:rPr>
      </w:pPr>
      <w:r w:rsidRPr="006F356F">
        <w:rPr>
          <w:rFonts w:ascii="Arial" w:hAnsi="Arial" w:cs="Arial"/>
          <w:sz w:val="24"/>
          <w:szCs w:val="24"/>
        </w:rPr>
        <w:t>Attend service group H&amp;S meetings</w:t>
      </w:r>
      <w:r w:rsidR="0082110A" w:rsidRPr="0082110A">
        <w:t xml:space="preserve"> </w:t>
      </w:r>
    </w:p>
    <w:p w14:paraId="23AA18B5" w14:textId="507EAD15" w:rsidR="0082110A" w:rsidRPr="0082110A" w:rsidRDefault="0082110A" w:rsidP="003D1CE9">
      <w:pPr>
        <w:pStyle w:val="NoSpacing"/>
        <w:numPr>
          <w:ilvl w:val="0"/>
          <w:numId w:val="14"/>
        </w:numPr>
        <w:jc w:val="both"/>
        <w:rPr>
          <w:rFonts w:ascii="Arial" w:hAnsi="Arial" w:cs="Arial"/>
          <w:sz w:val="24"/>
          <w:szCs w:val="24"/>
        </w:rPr>
      </w:pPr>
      <w:r w:rsidRPr="0082110A">
        <w:rPr>
          <w:rFonts w:ascii="Arial" w:hAnsi="Arial" w:cs="Arial"/>
          <w:sz w:val="24"/>
          <w:szCs w:val="24"/>
        </w:rPr>
        <w:t xml:space="preserve">Review and further develop HSOG risk register  </w:t>
      </w:r>
    </w:p>
    <w:p w14:paraId="4F828AB4" w14:textId="1A62FE75" w:rsidR="0082110A" w:rsidRPr="0082110A" w:rsidRDefault="0082110A" w:rsidP="003D1CE9">
      <w:pPr>
        <w:pStyle w:val="NoSpacing"/>
        <w:numPr>
          <w:ilvl w:val="0"/>
          <w:numId w:val="14"/>
        </w:numPr>
        <w:jc w:val="both"/>
        <w:rPr>
          <w:rFonts w:ascii="Arial" w:hAnsi="Arial" w:cs="Arial"/>
          <w:sz w:val="24"/>
          <w:szCs w:val="24"/>
        </w:rPr>
      </w:pPr>
      <w:r w:rsidRPr="0082110A">
        <w:rPr>
          <w:rFonts w:ascii="Arial" w:hAnsi="Arial" w:cs="Arial"/>
          <w:sz w:val="24"/>
          <w:szCs w:val="24"/>
        </w:rPr>
        <w:t xml:space="preserve">Incident reporting &amp; investigation – </w:t>
      </w:r>
      <w:r>
        <w:rPr>
          <w:rFonts w:ascii="Arial" w:hAnsi="Arial" w:cs="Arial"/>
          <w:sz w:val="24"/>
          <w:szCs w:val="24"/>
        </w:rPr>
        <w:t xml:space="preserve">Ensuring </w:t>
      </w:r>
      <w:r w:rsidRPr="0082110A">
        <w:rPr>
          <w:rFonts w:ascii="Arial" w:hAnsi="Arial" w:cs="Arial"/>
          <w:sz w:val="24"/>
          <w:szCs w:val="24"/>
        </w:rPr>
        <w:t xml:space="preserve">training </w:t>
      </w:r>
      <w:r>
        <w:rPr>
          <w:rFonts w:ascii="Arial" w:hAnsi="Arial" w:cs="Arial"/>
          <w:sz w:val="24"/>
          <w:szCs w:val="24"/>
        </w:rPr>
        <w:t xml:space="preserve">is </w:t>
      </w:r>
      <w:r w:rsidRPr="0082110A">
        <w:rPr>
          <w:rFonts w:ascii="Arial" w:hAnsi="Arial" w:cs="Arial"/>
          <w:sz w:val="24"/>
          <w:szCs w:val="24"/>
        </w:rPr>
        <w:t>if fit for purpose</w:t>
      </w:r>
      <w:r>
        <w:rPr>
          <w:rFonts w:ascii="Arial" w:hAnsi="Arial" w:cs="Arial"/>
          <w:sz w:val="24"/>
          <w:szCs w:val="24"/>
        </w:rPr>
        <w:t>/accessible</w:t>
      </w:r>
    </w:p>
    <w:p w14:paraId="7CAE645C" w14:textId="2E503211" w:rsidR="00D96049" w:rsidRPr="0082110A" w:rsidRDefault="0082110A" w:rsidP="003D1CE9">
      <w:pPr>
        <w:pStyle w:val="NoSpacing"/>
        <w:numPr>
          <w:ilvl w:val="0"/>
          <w:numId w:val="14"/>
        </w:numPr>
        <w:jc w:val="both"/>
        <w:rPr>
          <w:rFonts w:ascii="Arial" w:hAnsi="Arial" w:cs="Arial"/>
          <w:sz w:val="24"/>
          <w:szCs w:val="24"/>
        </w:rPr>
      </w:pPr>
      <w:r w:rsidRPr="0082110A">
        <w:rPr>
          <w:rFonts w:ascii="Arial" w:hAnsi="Arial" w:cs="Arial"/>
          <w:sz w:val="24"/>
          <w:szCs w:val="24"/>
        </w:rPr>
        <w:t>Review training needs analysis fo</w:t>
      </w:r>
      <w:r w:rsidR="009017FA">
        <w:rPr>
          <w:rFonts w:ascii="Arial" w:hAnsi="Arial" w:cs="Arial"/>
          <w:sz w:val="24"/>
          <w:szCs w:val="24"/>
        </w:rPr>
        <w:t>r health and safety related categories</w:t>
      </w:r>
      <w:r w:rsidRPr="0082110A">
        <w:rPr>
          <w:rFonts w:ascii="Arial" w:hAnsi="Arial" w:cs="Arial"/>
          <w:sz w:val="24"/>
          <w:szCs w:val="24"/>
        </w:rPr>
        <w:t>.</w:t>
      </w:r>
    </w:p>
    <w:p w14:paraId="19871A93" w14:textId="7E8866E0" w:rsidR="00D96049" w:rsidRDefault="00D96049" w:rsidP="003D1CE9">
      <w:pPr>
        <w:pStyle w:val="NoSpacing"/>
        <w:numPr>
          <w:ilvl w:val="0"/>
          <w:numId w:val="14"/>
        </w:numPr>
        <w:jc w:val="both"/>
        <w:rPr>
          <w:rFonts w:ascii="Arial" w:hAnsi="Arial" w:cs="Arial"/>
          <w:sz w:val="24"/>
          <w:szCs w:val="24"/>
        </w:rPr>
      </w:pPr>
      <w:r w:rsidRPr="006F356F">
        <w:rPr>
          <w:rFonts w:ascii="Arial" w:hAnsi="Arial" w:cs="Arial"/>
          <w:sz w:val="24"/>
          <w:szCs w:val="24"/>
        </w:rPr>
        <w:t>Work with estates on KPI compliance covering:</w:t>
      </w:r>
    </w:p>
    <w:p w14:paraId="51DF953D" w14:textId="77777777" w:rsidR="00046E6A" w:rsidRDefault="00046E6A" w:rsidP="00046E6A">
      <w:pPr>
        <w:pStyle w:val="NoSpacing"/>
        <w:ind w:left="780"/>
        <w:jc w:val="both"/>
        <w:rPr>
          <w:rFonts w:ascii="Arial" w:hAnsi="Arial" w:cs="Arial"/>
          <w:sz w:val="24"/>
          <w:szCs w:val="24"/>
        </w:rPr>
      </w:pPr>
    </w:p>
    <w:tbl>
      <w:tblPr>
        <w:tblStyle w:val="TableGrid"/>
        <w:tblW w:w="9214" w:type="dxa"/>
        <w:tblInd w:w="137" w:type="dxa"/>
        <w:tblLook w:val="04A0" w:firstRow="1" w:lastRow="0" w:firstColumn="1" w:lastColumn="0" w:noHBand="0" w:noVBand="1"/>
      </w:tblPr>
      <w:tblGrid>
        <w:gridCol w:w="3544"/>
        <w:gridCol w:w="5670"/>
      </w:tblGrid>
      <w:tr w:rsidR="0082110A" w14:paraId="49C8961A" w14:textId="77777777" w:rsidTr="00046E6A">
        <w:tc>
          <w:tcPr>
            <w:tcW w:w="3544" w:type="dxa"/>
            <w:tcBorders>
              <w:top w:val="nil"/>
              <w:left w:val="nil"/>
              <w:bottom w:val="nil"/>
              <w:right w:val="nil"/>
            </w:tcBorders>
          </w:tcPr>
          <w:p w14:paraId="5CD28605" w14:textId="77777777" w:rsidR="0082110A" w:rsidRDefault="0082110A" w:rsidP="003D1CE9">
            <w:pPr>
              <w:pStyle w:val="NoSpacing"/>
              <w:numPr>
                <w:ilvl w:val="0"/>
                <w:numId w:val="18"/>
              </w:numPr>
              <w:jc w:val="both"/>
              <w:rPr>
                <w:rFonts w:ascii="Arial" w:hAnsi="Arial" w:cs="Arial"/>
                <w:sz w:val="24"/>
                <w:szCs w:val="24"/>
              </w:rPr>
            </w:pPr>
            <w:r w:rsidRPr="006F356F">
              <w:rPr>
                <w:rFonts w:ascii="Arial" w:hAnsi="Arial" w:cs="Arial"/>
                <w:sz w:val="24"/>
                <w:szCs w:val="24"/>
              </w:rPr>
              <w:t>Water safety</w:t>
            </w:r>
          </w:p>
          <w:p w14:paraId="2B9A3D65" w14:textId="77777777" w:rsidR="0082110A" w:rsidRDefault="0082110A" w:rsidP="003D1CE9">
            <w:pPr>
              <w:pStyle w:val="NoSpacing"/>
              <w:numPr>
                <w:ilvl w:val="0"/>
                <w:numId w:val="18"/>
              </w:numPr>
              <w:jc w:val="both"/>
              <w:rPr>
                <w:rFonts w:ascii="Arial" w:hAnsi="Arial" w:cs="Arial"/>
                <w:sz w:val="24"/>
                <w:szCs w:val="24"/>
              </w:rPr>
            </w:pPr>
            <w:r w:rsidRPr="0082110A">
              <w:rPr>
                <w:rFonts w:ascii="Arial" w:hAnsi="Arial" w:cs="Arial"/>
                <w:sz w:val="24"/>
                <w:szCs w:val="24"/>
              </w:rPr>
              <w:t>Ventilation</w:t>
            </w:r>
          </w:p>
          <w:p w14:paraId="7ED9C4ED" w14:textId="5B455A87" w:rsidR="0082110A" w:rsidRDefault="0082110A" w:rsidP="003D1CE9">
            <w:pPr>
              <w:pStyle w:val="NoSpacing"/>
              <w:numPr>
                <w:ilvl w:val="0"/>
                <w:numId w:val="18"/>
              </w:numPr>
              <w:jc w:val="both"/>
              <w:rPr>
                <w:rFonts w:ascii="Arial" w:hAnsi="Arial" w:cs="Arial"/>
                <w:sz w:val="24"/>
                <w:szCs w:val="24"/>
              </w:rPr>
            </w:pPr>
            <w:r w:rsidRPr="0082110A">
              <w:rPr>
                <w:rFonts w:ascii="Arial" w:hAnsi="Arial" w:cs="Arial"/>
                <w:sz w:val="24"/>
                <w:szCs w:val="24"/>
              </w:rPr>
              <w:t>Asbestos management</w:t>
            </w:r>
          </w:p>
        </w:tc>
        <w:tc>
          <w:tcPr>
            <w:tcW w:w="5670" w:type="dxa"/>
            <w:tcBorders>
              <w:top w:val="nil"/>
              <w:left w:val="nil"/>
              <w:bottom w:val="nil"/>
              <w:right w:val="nil"/>
            </w:tcBorders>
          </w:tcPr>
          <w:p w14:paraId="6CD6F3E9" w14:textId="67B2776E" w:rsidR="0082110A" w:rsidRDefault="0082110A" w:rsidP="003D1CE9">
            <w:pPr>
              <w:pStyle w:val="NoSpacing"/>
              <w:numPr>
                <w:ilvl w:val="0"/>
                <w:numId w:val="18"/>
              </w:numPr>
              <w:jc w:val="both"/>
              <w:rPr>
                <w:rFonts w:ascii="Arial" w:hAnsi="Arial" w:cs="Arial"/>
                <w:sz w:val="24"/>
                <w:szCs w:val="24"/>
              </w:rPr>
            </w:pPr>
            <w:r w:rsidRPr="006F356F">
              <w:rPr>
                <w:rFonts w:ascii="Arial" w:hAnsi="Arial" w:cs="Arial"/>
                <w:sz w:val="24"/>
                <w:szCs w:val="24"/>
              </w:rPr>
              <w:t>Medical Gas Pipeline safety</w:t>
            </w:r>
          </w:p>
          <w:p w14:paraId="66D9AEB3" w14:textId="77777777" w:rsidR="0082110A" w:rsidRDefault="0082110A" w:rsidP="003D1CE9">
            <w:pPr>
              <w:pStyle w:val="NoSpacing"/>
              <w:numPr>
                <w:ilvl w:val="0"/>
                <w:numId w:val="18"/>
              </w:numPr>
              <w:jc w:val="both"/>
              <w:rPr>
                <w:rFonts w:ascii="Arial" w:hAnsi="Arial" w:cs="Arial"/>
                <w:sz w:val="24"/>
                <w:szCs w:val="24"/>
              </w:rPr>
            </w:pPr>
            <w:r w:rsidRPr="0082110A">
              <w:rPr>
                <w:rFonts w:ascii="Arial" w:hAnsi="Arial" w:cs="Arial"/>
                <w:sz w:val="24"/>
                <w:szCs w:val="24"/>
              </w:rPr>
              <w:t>Electrical safety (LV)</w:t>
            </w:r>
          </w:p>
          <w:p w14:paraId="0364B6E1" w14:textId="3576008F" w:rsidR="0082110A" w:rsidRDefault="0082110A" w:rsidP="003D1CE9">
            <w:pPr>
              <w:pStyle w:val="NoSpacing"/>
              <w:numPr>
                <w:ilvl w:val="0"/>
                <w:numId w:val="18"/>
              </w:numPr>
              <w:jc w:val="both"/>
              <w:rPr>
                <w:rFonts w:ascii="Arial" w:hAnsi="Arial" w:cs="Arial"/>
                <w:sz w:val="24"/>
                <w:szCs w:val="24"/>
              </w:rPr>
            </w:pPr>
            <w:r w:rsidRPr="0082110A">
              <w:rPr>
                <w:rFonts w:ascii="Arial" w:hAnsi="Arial" w:cs="Arial"/>
                <w:sz w:val="24"/>
                <w:szCs w:val="24"/>
              </w:rPr>
              <w:t xml:space="preserve">Fire Safety (Compartmentation – fire alarms) </w:t>
            </w:r>
          </w:p>
        </w:tc>
      </w:tr>
    </w:tbl>
    <w:p w14:paraId="35455614" w14:textId="77777777" w:rsidR="0082110A" w:rsidRPr="006F356F" w:rsidRDefault="0082110A" w:rsidP="0082110A">
      <w:pPr>
        <w:pStyle w:val="NoSpacing"/>
        <w:ind w:left="780"/>
        <w:jc w:val="both"/>
        <w:rPr>
          <w:rFonts w:ascii="Arial" w:hAnsi="Arial" w:cs="Arial"/>
          <w:sz w:val="24"/>
          <w:szCs w:val="24"/>
        </w:rPr>
      </w:pPr>
    </w:p>
    <w:p w14:paraId="7594A041" w14:textId="640CFB17" w:rsidR="00703054" w:rsidRDefault="0082110A" w:rsidP="003D1CE9">
      <w:pPr>
        <w:pStyle w:val="NoSpacing"/>
        <w:numPr>
          <w:ilvl w:val="0"/>
          <w:numId w:val="14"/>
        </w:numPr>
        <w:jc w:val="both"/>
        <w:rPr>
          <w:rFonts w:ascii="Arial" w:hAnsi="Arial" w:cs="Arial"/>
          <w:sz w:val="24"/>
          <w:szCs w:val="24"/>
        </w:rPr>
      </w:pPr>
      <w:r>
        <w:rPr>
          <w:rFonts w:ascii="Arial" w:hAnsi="Arial" w:cs="Arial"/>
          <w:sz w:val="24"/>
          <w:szCs w:val="24"/>
        </w:rPr>
        <w:t>Pr</w:t>
      </w:r>
      <w:r w:rsidR="00DA00BB">
        <w:rPr>
          <w:rFonts w:ascii="Arial" w:hAnsi="Arial" w:cs="Arial"/>
          <w:sz w:val="24"/>
          <w:szCs w:val="24"/>
        </w:rPr>
        <w:t>oduce H&amp;S annual report for 2023/24</w:t>
      </w:r>
      <w:r>
        <w:rPr>
          <w:rFonts w:ascii="Arial" w:hAnsi="Arial" w:cs="Arial"/>
          <w:sz w:val="24"/>
          <w:szCs w:val="24"/>
        </w:rPr>
        <w:t xml:space="preserve"> by </w:t>
      </w:r>
      <w:r w:rsidR="00DA00BB">
        <w:rPr>
          <w:rFonts w:ascii="Arial" w:hAnsi="Arial" w:cs="Arial"/>
          <w:sz w:val="24"/>
          <w:szCs w:val="24"/>
        </w:rPr>
        <w:t>August 24</w:t>
      </w:r>
      <w:r>
        <w:rPr>
          <w:rFonts w:ascii="Arial" w:hAnsi="Arial" w:cs="Arial"/>
          <w:sz w:val="24"/>
          <w:szCs w:val="24"/>
        </w:rPr>
        <w:t xml:space="preserve">. </w:t>
      </w:r>
    </w:p>
    <w:p w14:paraId="77899616" w14:textId="77777777" w:rsidR="00703054" w:rsidRDefault="00703054" w:rsidP="00703054">
      <w:pPr>
        <w:pStyle w:val="NoSpacing"/>
        <w:jc w:val="both"/>
        <w:rPr>
          <w:rFonts w:ascii="Arial" w:hAnsi="Arial" w:cs="Arial"/>
          <w:sz w:val="24"/>
          <w:szCs w:val="24"/>
        </w:rPr>
      </w:pPr>
    </w:p>
    <w:p w14:paraId="5D5073DA" w14:textId="341CE674" w:rsidR="00DC6537" w:rsidRDefault="009E3049" w:rsidP="00703054">
      <w:pPr>
        <w:pStyle w:val="NoSpacing"/>
        <w:jc w:val="both"/>
        <w:rPr>
          <w:rFonts w:ascii="Arial" w:hAnsi="Arial" w:cs="Arial"/>
          <w:sz w:val="24"/>
          <w:szCs w:val="24"/>
        </w:rPr>
      </w:pPr>
      <w:r>
        <w:rPr>
          <w:rFonts w:ascii="Arial" w:hAnsi="Arial" w:cs="Arial"/>
          <w:sz w:val="24"/>
          <w:szCs w:val="24"/>
        </w:rPr>
        <w:t>Health and s</w:t>
      </w:r>
      <w:r w:rsidR="00703054" w:rsidRPr="00703054">
        <w:rPr>
          <w:rFonts w:ascii="Arial" w:hAnsi="Arial" w:cs="Arial"/>
          <w:sz w:val="24"/>
          <w:szCs w:val="24"/>
        </w:rPr>
        <w:t xml:space="preserve">afety management is key to </w:t>
      </w:r>
      <w:r>
        <w:rPr>
          <w:rFonts w:ascii="Arial" w:hAnsi="Arial" w:cs="Arial"/>
          <w:sz w:val="24"/>
          <w:szCs w:val="24"/>
        </w:rPr>
        <w:t>SBUHB</w:t>
      </w:r>
      <w:r w:rsidR="00703054" w:rsidRPr="00703054">
        <w:rPr>
          <w:rFonts w:ascii="Arial" w:hAnsi="Arial" w:cs="Arial"/>
          <w:sz w:val="24"/>
          <w:szCs w:val="24"/>
        </w:rPr>
        <w:t xml:space="preserve"> to actively monitor and develop appropriate controls to maintain the health, safety and wellbeing of our staff, patients and visitors who use our facilities. </w:t>
      </w:r>
      <w:r w:rsidR="0082110A">
        <w:rPr>
          <w:rFonts w:ascii="Arial" w:hAnsi="Arial" w:cs="Arial"/>
          <w:sz w:val="24"/>
          <w:szCs w:val="24"/>
        </w:rPr>
        <w:t xml:space="preserve"> </w:t>
      </w:r>
    </w:p>
    <w:p w14:paraId="28A9FD78" w14:textId="6C2526F1" w:rsidR="00703054" w:rsidRDefault="00703054" w:rsidP="00703054">
      <w:pPr>
        <w:pStyle w:val="NoSpacing"/>
        <w:jc w:val="both"/>
        <w:rPr>
          <w:rFonts w:ascii="Arial" w:hAnsi="Arial" w:cs="Arial"/>
          <w:sz w:val="24"/>
          <w:szCs w:val="24"/>
        </w:rPr>
      </w:pPr>
    </w:p>
    <w:p w14:paraId="6853CBD5" w14:textId="77777777" w:rsidR="008D3BAC" w:rsidRDefault="008D3BAC" w:rsidP="00703054">
      <w:pPr>
        <w:pStyle w:val="NoSpacing"/>
        <w:jc w:val="both"/>
        <w:rPr>
          <w:rFonts w:ascii="Arial" w:hAnsi="Arial" w:cs="Arial"/>
          <w:sz w:val="24"/>
          <w:szCs w:val="24"/>
        </w:rPr>
      </w:pPr>
    </w:p>
    <w:p w14:paraId="46E31D25" w14:textId="1FCBAEA0" w:rsidR="00DC6537" w:rsidRPr="00B42301" w:rsidRDefault="00DC6537" w:rsidP="003D1CE9">
      <w:pPr>
        <w:pStyle w:val="NoSpacing"/>
        <w:numPr>
          <w:ilvl w:val="0"/>
          <w:numId w:val="1"/>
        </w:numPr>
        <w:jc w:val="both"/>
        <w:rPr>
          <w:rFonts w:ascii="Arial" w:hAnsi="Arial" w:cs="Arial"/>
          <w:b/>
          <w:sz w:val="24"/>
          <w:szCs w:val="24"/>
        </w:rPr>
      </w:pPr>
      <w:r>
        <w:rPr>
          <w:rFonts w:ascii="Arial" w:hAnsi="Arial" w:cs="Arial"/>
          <w:b/>
          <w:sz w:val="24"/>
          <w:szCs w:val="24"/>
        </w:rPr>
        <w:t>Recommendations</w:t>
      </w:r>
    </w:p>
    <w:p w14:paraId="64A5209E" w14:textId="07B22C98" w:rsidR="003E0970" w:rsidRDefault="003E0970">
      <w:pPr>
        <w:pStyle w:val="NoSpacing"/>
        <w:jc w:val="both"/>
        <w:rPr>
          <w:rFonts w:ascii="Arial" w:hAnsi="Arial" w:cs="Arial"/>
          <w:sz w:val="24"/>
          <w:szCs w:val="24"/>
        </w:rPr>
      </w:pPr>
    </w:p>
    <w:p w14:paraId="4B4C0929" w14:textId="2BA88708" w:rsidR="00A95E7A" w:rsidRDefault="00C57797">
      <w:pPr>
        <w:pStyle w:val="NoSpacing"/>
        <w:jc w:val="both"/>
        <w:rPr>
          <w:rFonts w:ascii="Arial" w:hAnsi="Arial" w:cs="Arial"/>
          <w:color w:val="000000" w:themeColor="text1"/>
          <w:sz w:val="24"/>
          <w:szCs w:val="24"/>
        </w:rPr>
      </w:pPr>
      <w:r>
        <w:rPr>
          <w:rFonts w:ascii="Arial" w:hAnsi="Arial" w:cs="Arial"/>
          <w:color w:val="000000" w:themeColor="text1"/>
          <w:sz w:val="24"/>
          <w:szCs w:val="24"/>
        </w:rPr>
        <w:t>Health and Safety</w:t>
      </w:r>
      <w:r w:rsidR="00D64F38">
        <w:rPr>
          <w:rFonts w:ascii="Arial" w:hAnsi="Arial" w:cs="Arial"/>
          <w:color w:val="000000" w:themeColor="text1"/>
          <w:sz w:val="24"/>
          <w:szCs w:val="24"/>
        </w:rPr>
        <w:t xml:space="preserve"> Operational Group/</w:t>
      </w:r>
      <w:r>
        <w:rPr>
          <w:rFonts w:ascii="Arial" w:hAnsi="Arial" w:cs="Arial"/>
          <w:color w:val="000000" w:themeColor="text1"/>
          <w:sz w:val="24"/>
          <w:szCs w:val="24"/>
        </w:rPr>
        <w:t>Committee</w:t>
      </w:r>
      <w:r w:rsidR="00A95E7A" w:rsidRPr="00D817CB">
        <w:rPr>
          <w:rFonts w:ascii="Arial" w:hAnsi="Arial" w:cs="Arial"/>
          <w:color w:val="000000" w:themeColor="text1"/>
          <w:sz w:val="24"/>
          <w:szCs w:val="24"/>
        </w:rPr>
        <w:t xml:space="preserve"> are asked to: -</w:t>
      </w:r>
    </w:p>
    <w:p w14:paraId="3F084E86" w14:textId="24FF4F77" w:rsidR="00A95E7A" w:rsidRDefault="00A95E7A">
      <w:pPr>
        <w:pStyle w:val="NoSpacing"/>
        <w:jc w:val="both"/>
        <w:rPr>
          <w:rFonts w:ascii="Arial" w:hAnsi="Arial" w:cs="Arial"/>
          <w:color w:val="000000" w:themeColor="text1"/>
          <w:sz w:val="24"/>
          <w:szCs w:val="24"/>
        </w:rPr>
      </w:pPr>
    </w:p>
    <w:p w14:paraId="1AE19957" w14:textId="10CEF8FD" w:rsidR="00033CBA" w:rsidRPr="00F429B9" w:rsidRDefault="00033CBA" w:rsidP="003D1CE9">
      <w:pPr>
        <w:pStyle w:val="ListParagraph"/>
        <w:numPr>
          <w:ilvl w:val="0"/>
          <w:numId w:val="2"/>
        </w:numPr>
        <w:jc w:val="both"/>
        <w:rPr>
          <w:rFonts w:ascii="Arial" w:hAnsi="Arial" w:cs="Arial"/>
        </w:rPr>
      </w:pPr>
      <w:r>
        <w:rPr>
          <w:rFonts w:ascii="Arial" w:hAnsi="Arial" w:cs="Arial"/>
          <w:b/>
          <w:sz w:val="24"/>
          <w:szCs w:val="24"/>
        </w:rPr>
        <w:t>NOTE</w:t>
      </w:r>
      <w:r w:rsidRPr="00A47875">
        <w:rPr>
          <w:rFonts w:ascii="Arial" w:hAnsi="Arial" w:cs="Arial"/>
          <w:b/>
          <w:sz w:val="24"/>
          <w:szCs w:val="24"/>
        </w:rPr>
        <w:t xml:space="preserve"> </w:t>
      </w:r>
      <w:r w:rsidR="00F429B9" w:rsidRPr="0016146C">
        <w:rPr>
          <w:rFonts w:ascii="Arial" w:hAnsi="Arial" w:cs="Arial"/>
          <w:sz w:val="24"/>
          <w:szCs w:val="24"/>
        </w:rPr>
        <w:t>the Health an</w:t>
      </w:r>
      <w:r w:rsidR="00F429B9">
        <w:rPr>
          <w:rFonts w:ascii="Arial" w:hAnsi="Arial" w:cs="Arial"/>
          <w:sz w:val="24"/>
          <w:szCs w:val="24"/>
        </w:rPr>
        <w:t>d Safety Annua</w:t>
      </w:r>
      <w:r w:rsidR="0098211E">
        <w:rPr>
          <w:rFonts w:ascii="Arial" w:hAnsi="Arial" w:cs="Arial"/>
          <w:sz w:val="24"/>
          <w:szCs w:val="24"/>
        </w:rPr>
        <w:t>l Report 2022-2023</w:t>
      </w:r>
      <w:r w:rsidR="00F429B9">
        <w:rPr>
          <w:rFonts w:ascii="Arial" w:hAnsi="Arial" w:cs="Arial"/>
          <w:sz w:val="24"/>
          <w:szCs w:val="24"/>
        </w:rPr>
        <w:t xml:space="preserve"> and the positive progress that has been made since the inception of SBUHB and also the collaborative working with our Trade Union colleagues</w:t>
      </w:r>
      <w:r w:rsidR="00F429B9" w:rsidRPr="0016146C">
        <w:rPr>
          <w:rFonts w:ascii="Arial" w:hAnsi="Arial" w:cs="Arial"/>
          <w:sz w:val="24"/>
          <w:szCs w:val="24"/>
        </w:rPr>
        <w:t>.</w:t>
      </w:r>
    </w:p>
    <w:p w14:paraId="03C80107" w14:textId="47300A52" w:rsidR="00DC6537" w:rsidRPr="00DD4A8D" w:rsidRDefault="00F429B9" w:rsidP="00DD4A8D">
      <w:pPr>
        <w:pStyle w:val="ListParagraph"/>
        <w:numPr>
          <w:ilvl w:val="0"/>
          <w:numId w:val="2"/>
        </w:numPr>
        <w:jc w:val="both"/>
        <w:rPr>
          <w:rFonts w:ascii="Arial" w:hAnsi="Arial" w:cs="Arial"/>
        </w:rPr>
      </w:pPr>
      <w:r w:rsidRPr="0016146C">
        <w:rPr>
          <w:rFonts w:ascii="Arial" w:hAnsi="Arial" w:cs="Arial"/>
          <w:b/>
          <w:sz w:val="24"/>
          <w:szCs w:val="24"/>
        </w:rPr>
        <w:t xml:space="preserve">APPROVE </w:t>
      </w:r>
      <w:r w:rsidRPr="0016146C">
        <w:rPr>
          <w:rFonts w:ascii="Arial" w:hAnsi="Arial" w:cs="Arial"/>
          <w:sz w:val="24"/>
          <w:szCs w:val="24"/>
        </w:rPr>
        <w:t>the Health an</w:t>
      </w:r>
      <w:r w:rsidR="003D1CE9">
        <w:rPr>
          <w:rFonts w:ascii="Arial" w:hAnsi="Arial" w:cs="Arial"/>
          <w:sz w:val="24"/>
          <w:szCs w:val="24"/>
        </w:rPr>
        <w:t xml:space="preserve">d Safety Annual Report </w:t>
      </w:r>
      <w:r w:rsidR="0098211E">
        <w:rPr>
          <w:rFonts w:ascii="Arial" w:hAnsi="Arial" w:cs="Arial"/>
          <w:sz w:val="24"/>
          <w:szCs w:val="24"/>
        </w:rPr>
        <w:t>2022</w:t>
      </w:r>
      <w:r w:rsidR="003D1CE9">
        <w:rPr>
          <w:rFonts w:ascii="Arial" w:hAnsi="Arial" w:cs="Arial"/>
          <w:sz w:val="24"/>
          <w:szCs w:val="24"/>
        </w:rPr>
        <w:t>-</w:t>
      </w:r>
      <w:r w:rsidR="0098211E">
        <w:rPr>
          <w:rFonts w:ascii="Arial" w:hAnsi="Arial" w:cs="Arial"/>
          <w:sz w:val="24"/>
          <w:szCs w:val="24"/>
        </w:rPr>
        <w:t>2023</w:t>
      </w:r>
      <w:r w:rsidRPr="0016146C">
        <w:rPr>
          <w:rFonts w:ascii="Arial" w:hAnsi="Arial" w:cs="Arial"/>
          <w:sz w:val="24"/>
          <w:szCs w:val="24"/>
        </w:rPr>
        <w:t>.</w:t>
      </w:r>
    </w:p>
    <w:sectPr w:rsidR="00DC6537" w:rsidRPr="00DD4A8D" w:rsidSect="00021C60">
      <w:headerReference w:type="default" r:id="rId32"/>
      <w:footerReference w:type="default" r:id="rId33"/>
      <w:pgSz w:w="11906" w:h="16838"/>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1DDBD982" w14:textId="77777777" w:rsidR="00C9372D" w:rsidRDefault="00C9372D" w:rsidP="00C107F2">
      <w:pPr>
        <w:spacing w:after="0" w:line="240" w:lineRule="auto"/>
      </w:pPr>
      <w:r>
        <w:separator/>
      </w:r>
    </w:p>
  </w:endnote>
  <w:endnote w:type="continuationSeparator" w:id="0">
    <w:p w14:paraId="65CC530F" w14:textId="77777777" w:rsidR="00C9372D" w:rsidRDefault="00C9372D" w:rsidP="00C107F2">
      <w:pPr>
        <w:spacing w:after="0" w:line="240" w:lineRule="auto"/>
      </w:pPr>
      <w:r>
        <w:continuationSeparator/>
      </w:r>
    </w:p>
  </w:endnote>
  <w:endnote w:type="continuationNotice" w:id="1">
    <w:p w14:paraId="640645A3" w14:textId="77777777" w:rsidR="00C9372D" w:rsidRDefault="00C9372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2141172617"/>
      <w:docPartObj>
        <w:docPartGallery w:val="Page Numbers (Bottom of Page)"/>
        <w:docPartUnique/>
      </w:docPartObj>
    </w:sdtPr>
    <w:sdtEndPr>
      <w:rPr>
        <w:color w:val="7F7F7F" w:themeColor="background1" w:themeShade="7F"/>
        <w:spacing w:val="60"/>
      </w:rPr>
    </w:sdtEndPr>
    <w:sdtContent>
      <w:p w14:paraId="11676BB3" w14:textId="11EE3D6E" w:rsidR="00C9372D" w:rsidRDefault="00C9372D">
        <w:pPr>
          <w:pStyle w:val="Footer"/>
          <w:pBdr>
            <w:top w:val="single" w:sz="4" w:space="1" w:color="D9D9D9" w:themeColor="background1" w:themeShade="D9"/>
          </w:pBdr>
          <w:rPr>
            <w:b/>
            <w:bCs/>
          </w:rPr>
        </w:pPr>
        <w:r>
          <w:fldChar w:fldCharType="begin"/>
        </w:r>
        <w:r>
          <w:instrText xml:space="preserve"> PAGE   \* MERGEFORMAT </w:instrText>
        </w:r>
        <w:r>
          <w:fldChar w:fldCharType="separate"/>
        </w:r>
        <w:r w:rsidR="006A5BFC" w:rsidRPr="006A5BFC">
          <w:rPr>
            <w:b/>
            <w:bCs/>
            <w:noProof/>
          </w:rPr>
          <w:t>1</w:t>
        </w:r>
        <w:r>
          <w:rPr>
            <w:b/>
            <w:bCs/>
            <w:noProof/>
          </w:rPr>
          <w:fldChar w:fldCharType="end"/>
        </w:r>
        <w:r>
          <w:rPr>
            <w:b/>
            <w:bCs/>
          </w:rPr>
          <w:t xml:space="preserve"> | </w:t>
        </w:r>
        <w:r>
          <w:rPr>
            <w:color w:val="7F7F7F" w:themeColor="background1" w:themeShade="7F"/>
            <w:spacing w:val="60"/>
          </w:rPr>
          <w:t>Page</w:t>
        </w:r>
      </w:p>
    </w:sdtContent>
  </w:sdt>
  <w:p w14:paraId="479B6906" w14:textId="225FE686" w:rsidR="00C9372D" w:rsidRDefault="00C9372D">
    <w:pPr>
      <w:pStyle w:val="Footer"/>
    </w:pPr>
    <w:r>
      <w:t>Health &amp; Safety Operational Group – 3</w:t>
    </w:r>
    <w:r w:rsidRPr="0098211E">
      <w:rPr>
        <w:vertAlign w:val="superscript"/>
      </w:rPr>
      <w:t>rd</w:t>
    </w:r>
    <w:r>
      <w:t xml:space="preserve"> August 2023</w:t>
    </w: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53D3E40E" w14:textId="77777777" w:rsidR="00C9372D" w:rsidRDefault="00C9372D" w:rsidP="00C107F2">
      <w:pPr>
        <w:spacing w:after="0" w:line="240" w:lineRule="auto"/>
      </w:pPr>
      <w:r>
        <w:separator/>
      </w:r>
    </w:p>
  </w:footnote>
  <w:footnote w:type="continuationSeparator" w:id="0">
    <w:p w14:paraId="04BABE15" w14:textId="77777777" w:rsidR="00C9372D" w:rsidRDefault="00C9372D" w:rsidP="00C107F2">
      <w:pPr>
        <w:spacing w:after="0" w:line="240" w:lineRule="auto"/>
      </w:pPr>
      <w:r>
        <w:continuationSeparator/>
      </w:r>
    </w:p>
  </w:footnote>
  <w:footnote w:type="continuationNotice" w:id="1">
    <w:p w14:paraId="226F2626" w14:textId="77777777" w:rsidR="00C9372D" w:rsidRDefault="00C9372D">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46903528" w14:textId="714756B7" w:rsidR="00C9372D" w:rsidRDefault="00C9372D" w:rsidP="00A54EF3">
    <w:pPr>
      <w:pStyle w:val="Header"/>
      <w:ind w:left="720"/>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2ED7673"/>
    <w:multiLevelType w:val="hybridMultilevel"/>
    <w:tmpl w:val="F39C42E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35637DE"/>
    <w:multiLevelType w:val="hybridMultilevel"/>
    <w:tmpl w:val="E37EF1F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5DE362E"/>
    <w:multiLevelType w:val="hybridMultilevel"/>
    <w:tmpl w:val="27BCE008"/>
    <w:lvl w:ilvl="0" w:tplc="0809000B">
      <w:start w:val="1"/>
      <w:numFmt w:val="bullet"/>
      <w:lvlText w:val=""/>
      <w:lvlJc w:val="left"/>
      <w:pPr>
        <w:ind w:left="1440" w:hanging="360"/>
      </w:pPr>
      <w:rPr>
        <w:rFonts w:ascii="Wingdings" w:hAnsi="Wingdings"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3" w15:restartNumberingAfterBreak="0">
    <w:nsid w:val="07255530"/>
    <w:multiLevelType w:val="hybridMultilevel"/>
    <w:tmpl w:val="FE8C00F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63C2DB1"/>
    <w:multiLevelType w:val="hybridMultilevel"/>
    <w:tmpl w:val="3DFEB01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23DE304B"/>
    <w:multiLevelType w:val="hybridMultilevel"/>
    <w:tmpl w:val="F1F029A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2BEC2DA3"/>
    <w:multiLevelType w:val="multilevel"/>
    <w:tmpl w:val="7206DF6E"/>
    <w:lvl w:ilvl="0">
      <w:start w:val="1"/>
      <w:numFmt w:val="decimal"/>
      <w:lvlText w:val="%1."/>
      <w:lvlJc w:val="left"/>
      <w:pPr>
        <w:ind w:left="360" w:hanging="360"/>
      </w:pPr>
      <w:rPr>
        <w:rFonts w:hint="default"/>
      </w:rPr>
    </w:lvl>
    <w:lvl w:ilvl="1">
      <w:start w:val="1"/>
      <w:numFmt w:val="decimal"/>
      <w:isLgl/>
      <w:lvlText w:val="%1.%2"/>
      <w:lvlJc w:val="left"/>
      <w:pPr>
        <w:ind w:left="400" w:hanging="400"/>
      </w:pPr>
      <w:rPr>
        <w:rFonts w:hint="default"/>
        <w:b/>
      </w:rPr>
    </w:lvl>
    <w:lvl w:ilvl="2">
      <w:start w:val="1"/>
      <w:numFmt w:val="decimal"/>
      <w:isLgl/>
      <w:lvlText w:val="%1.%2.%3"/>
      <w:lvlJc w:val="left"/>
      <w:pPr>
        <w:ind w:left="720" w:hanging="720"/>
      </w:pPr>
      <w:rPr>
        <w:rFonts w:hint="default"/>
      </w:rPr>
    </w:lvl>
    <w:lvl w:ilvl="3">
      <w:start w:val="1"/>
      <w:numFmt w:val="decimal"/>
      <w:isLgl/>
      <w:lvlText w:val="%1.%2.%3.%4"/>
      <w:lvlJc w:val="left"/>
      <w:pPr>
        <w:ind w:left="1080" w:hanging="108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1800" w:hanging="1800"/>
      </w:pPr>
      <w:rPr>
        <w:rFonts w:hint="default"/>
      </w:rPr>
    </w:lvl>
  </w:abstractNum>
  <w:abstractNum w:abstractNumId="7" w15:restartNumberingAfterBreak="0">
    <w:nsid w:val="2CE75805"/>
    <w:multiLevelType w:val="hybridMultilevel"/>
    <w:tmpl w:val="EB9A2A52"/>
    <w:lvl w:ilvl="0" w:tplc="08090001">
      <w:start w:val="1"/>
      <w:numFmt w:val="bullet"/>
      <w:lvlText w:val=""/>
      <w:lvlJc w:val="left"/>
      <w:pPr>
        <w:ind w:left="780" w:hanging="360"/>
      </w:pPr>
      <w:rPr>
        <w:rFonts w:ascii="Symbol" w:hAnsi="Symbol" w:hint="default"/>
      </w:rPr>
    </w:lvl>
    <w:lvl w:ilvl="1" w:tplc="08090003" w:tentative="1">
      <w:start w:val="1"/>
      <w:numFmt w:val="bullet"/>
      <w:lvlText w:val="o"/>
      <w:lvlJc w:val="left"/>
      <w:pPr>
        <w:ind w:left="1500" w:hanging="360"/>
      </w:pPr>
      <w:rPr>
        <w:rFonts w:ascii="Courier New" w:hAnsi="Courier New" w:cs="Courier New" w:hint="default"/>
      </w:rPr>
    </w:lvl>
    <w:lvl w:ilvl="2" w:tplc="08090005" w:tentative="1">
      <w:start w:val="1"/>
      <w:numFmt w:val="bullet"/>
      <w:lvlText w:val=""/>
      <w:lvlJc w:val="left"/>
      <w:pPr>
        <w:ind w:left="2220" w:hanging="360"/>
      </w:pPr>
      <w:rPr>
        <w:rFonts w:ascii="Wingdings" w:hAnsi="Wingdings" w:hint="default"/>
      </w:rPr>
    </w:lvl>
    <w:lvl w:ilvl="3" w:tplc="08090001" w:tentative="1">
      <w:start w:val="1"/>
      <w:numFmt w:val="bullet"/>
      <w:lvlText w:val=""/>
      <w:lvlJc w:val="left"/>
      <w:pPr>
        <w:ind w:left="2940" w:hanging="360"/>
      </w:pPr>
      <w:rPr>
        <w:rFonts w:ascii="Symbol" w:hAnsi="Symbol" w:hint="default"/>
      </w:rPr>
    </w:lvl>
    <w:lvl w:ilvl="4" w:tplc="08090003" w:tentative="1">
      <w:start w:val="1"/>
      <w:numFmt w:val="bullet"/>
      <w:lvlText w:val="o"/>
      <w:lvlJc w:val="left"/>
      <w:pPr>
        <w:ind w:left="3660" w:hanging="360"/>
      </w:pPr>
      <w:rPr>
        <w:rFonts w:ascii="Courier New" w:hAnsi="Courier New" w:cs="Courier New" w:hint="default"/>
      </w:rPr>
    </w:lvl>
    <w:lvl w:ilvl="5" w:tplc="08090005" w:tentative="1">
      <w:start w:val="1"/>
      <w:numFmt w:val="bullet"/>
      <w:lvlText w:val=""/>
      <w:lvlJc w:val="left"/>
      <w:pPr>
        <w:ind w:left="4380" w:hanging="360"/>
      </w:pPr>
      <w:rPr>
        <w:rFonts w:ascii="Wingdings" w:hAnsi="Wingdings" w:hint="default"/>
      </w:rPr>
    </w:lvl>
    <w:lvl w:ilvl="6" w:tplc="08090001" w:tentative="1">
      <w:start w:val="1"/>
      <w:numFmt w:val="bullet"/>
      <w:lvlText w:val=""/>
      <w:lvlJc w:val="left"/>
      <w:pPr>
        <w:ind w:left="5100" w:hanging="360"/>
      </w:pPr>
      <w:rPr>
        <w:rFonts w:ascii="Symbol" w:hAnsi="Symbol" w:hint="default"/>
      </w:rPr>
    </w:lvl>
    <w:lvl w:ilvl="7" w:tplc="08090003" w:tentative="1">
      <w:start w:val="1"/>
      <w:numFmt w:val="bullet"/>
      <w:lvlText w:val="o"/>
      <w:lvlJc w:val="left"/>
      <w:pPr>
        <w:ind w:left="5820" w:hanging="360"/>
      </w:pPr>
      <w:rPr>
        <w:rFonts w:ascii="Courier New" w:hAnsi="Courier New" w:cs="Courier New" w:hint="default"/>
      </w:rPr>
    </w:lvl>
    <w:lvl w:ilvl="8" w:tplc="08090005" w:tentative="1">
      <w:start w:val="1"/>
      <w:numFmt w:val="bullet"/>
      <w:lvlText w:val=""/>
      <w:lvlJc w:val="left"/>
      <w:pPr>
        <w:ind w:left="6540" w:hanging="360"/>
      </w:pPr>
      <w:rPr>
        <w:rFonts w:ascii="Wingdings" w:hAnsi="Wingdings" w:hint="default"/>
      </w:rPr>
    </w:lvl>
  </w:abstractNum>
  <w:abstractNum w:abstractNumId="8" w15:restartNumberingAfterBreak="0">
    <w:nsid w:val="3B817BC1"/>
    <w:multiLevelType w:val="hybridMultilevel"/>
    <w:tmpl w:val="B412BC2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9" w15:restartNumberingAfterBreak="0">
    <w:nsid w:val="3C084F99"/>
    <w:multiLevelType w:val="hybridMultilevel"/>
    <w:tmpl w:val="E2EE60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45080EB2"/>
    <w:multiLevelType w:val="hybridMultilevel"/>
    <w:tmpl w:val="FAA885D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56F36057"/>
    <w:multiLevelType w:val="hybridMultilevel"/>
    <w:tmpl w:val="8166CAF2"/>
    <w:lvl w:ilvl="0" w:tplc="88387270">
      <w:start w:val="1"/>
      <w:numFmt w:val="bullet"/>
      <w:lvlText w:val=""/>
      <w:lvlJc w:val="left"/>
      <w:pPr>
        <w:ind w:left="567" w:hanging="207"/>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5CAD218C"/>
    <w:multiLevelType w:val="hybridMultilevel"/>
    <w:tmpl w:val="59CE8D6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5D2E68E4"/>
    <w:multiLevelType w:val="hybridMultilevel"/>
    <w:tmpl w:val="714876E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5D623AE2"/>
    <w:multiLevelType w:val="hybridMultilevel"/>
    <w:tmpl w:val="B4387CD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5" w15:restartNumberingAfterBreak="0">
    <w:nsid w:val="5E983966"/>
    <w:multiLevelType w:val="hybridMultilevel"/>
    <w:tmpl w:val="603EAC20"/>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6" w15:restartNumberingAfterBreak="0">
    <w:nsid w:val="634F0DC1"/>
    <w:multiLevelType w:val="hybridMultilevel"/>
    <w:tmpl w:val="C8666B46"/>
    <w:lvl w:ilvl="0" w:tplc="08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69EF4F1C"/>
    <w:multiLevelType w:val="hybridMultilevel"/>
    <w:tmpl w:val="7BCA965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6C3E67F6"/>
    <w:multiLevelType w:val="hybridMultilevel"/>
    <w:tmpl w:val="35A2FA3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6D331977"/>
    <w:multiLevelType w:val="hybridMultilevel"/>
    <w:tmpl w:val="5C2C8E66"/>
    <w:lvl w:ilvl="0" w:tplc="0809000B">
      <w:start w:val="1"/>
      <w:numFmt w:val="bullet"/>
      <w:lvlText w:val=""/>
      <w:lvlJc w:val="left"/>
      <w:pPr>
        <w:ind w:left="1440" w:hanging="360"/>
      </w:pPr>
      <w:rPr>
        <w:rFonts w:ascii="Wingdings" w:hAnsi="Wingdings"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0" w15:restartNumberingAfterBreak="0">
    <w:nsid w:val="72CD669F"/>
    <w:multiLevelType w:val="hybridMultilevel"/>
    <w:tmpl w:val="4E72F87A"/>
    <w:lvl w:ilvl="0" w:tplc="08090001">
      <w:start w:val="1"/>
      <w:numFmt w:val="bullet"/>
      <w:lvlText w:val=""/>
      <w:lvlJc w:val="left"/>
      <w:pPr>
        <w:ind w:left="790" w:hanging="360"/>
      </w:pPr>
      <w:rPr>
        <w:rFonts w:ascii="Symbol" w:hAnsi="Symbol" w:hint="default"/>
      </w:rPr>
    </w:lvl>
    <w:lvl w:ilvl="1" w:tplc="08090003" w:tentative="1">
      <w:start w:val="1"/>
      <w:numFmt w:val="bullet"/>
      <w:lvlText w:val="o"/>
      <w:lvlJc w:val="left"/>
      <w:pPr>
        <w:ind w:left="1510" w:hanging="360"/>
      </w:pPr>
      <w:rPr>
        <w:rFonts w:ascii="Courier New" w:hAnsi="Courier New" w:cs="Courier New" w:hint="default"/>
      </w:rPr>
    </w:lvl>
    <w:lvl w:ilvl="2" w:tplc="08090005" w:tentative="1">
      <w:start w:val="1"/>
      <w:numFmt w:val="bullet"/>
      <w:lvlText w:val=""/>
      <w:lvlJc w:val="left"/>
      <w:pPr>
        <w:ind w:left="2230" w:hanging="360"/>
      </w:pPr>
      <w:rPr>
        <w:rFonts w:ascii="Wingdings" w:hAnsi="Wingdings" w:hint="default"/>
      </w:rPr>
    </w:lvl>
    <w:lvl w:ilvl="3" w:tplc="08090001" w:tentative="1">
      <w:start w:val="1"/>
      <w:numFmt w:val="bullet"/>
      <w:lvlText w:val=""/>
      <w:lvlJc w:val="left"/>
      <w:pPr>
        <w:ind w:left="2950" w:hanging="360"/>
      </w:pPr>
      <w:rPr>
        <w:rFonts w:ascii="Symbol" w:hAnsi="Symbol" w:hint="default"/>
      </w:rPr>
    </w:lvl>
    <w:lvl w:ilvl="4" w:tplc="08090003" w:tentative="1">
      <w:start w:val="1"/>
      <w:numFmt w:val="bullet"/>
      <w:lvlText w:val="o"/>
      <w:lvlJc w:val="left"/>
      <w:pPr>
        <w:ind w:left="3670" w:hanging="360"/>
      </w:pPr>
      <w:rPr>
        <w:rFonts w:ascii="Courier New" w:hAnsi="Courier New" w:cs="Courier New" w:hint="default"/>
      </w:rPr>
    </w:lvl>
    <w:lvl w:ilvl="5" w:tplc="08090005" w:tentative="1">
      <w:start w:val="1"/>
      <w:numFmt w:val="bullet"/>
      <w:lvlText w:val=""/>
      <w:lvlJc w:val="left"/>
      <w:pPr>
        <w:ind w:left="4390" w:hanging="360"/>
      </w:pPr>
      <w:rPr>
        <w:rFonts w:ascii="Wingdings" w:hAnsi="Wingdings" w:hint="default"/>
      </w:rPr>
    </w:lvl>
    <w:lvl w:ilvl="6" w:tplc="08090001" w:tentative="1">
      <w:start w:val="1"/>
      <w:numFmt w:val="bullet"/>
      <w:lvlText w:val=""/>
      <w:lvlJc w:val="left"/>
      <w:pPr>
        <w:ind w:left="5110" w:hanging="360"/>
      </w:pPr>
      <w:rPr>
        <w:rFonts w:ascii="Symbol" w:hAnsi="Symbol" w:hint="default"/>
      </w:rPr>
    </w:lvl>
    <w:lvl w:ilvl="7" w:tplc="08090003" w:tentative="1">
      <w:start w:val="1"/>
      <w:numFmt w:val="bullet"/>
      <w:lvlText w:val="o"/>
      <w:lvlJc w:val="left"/>
      <w:pPr>
        <w:ind w:left="5830" w:hanging="360"/>
      </w:pPr>
      <w:rPr>
        <w:rFonts w:ascii="Courier New" w:hAnsi="Courier New" w:cs="Courier New" w:hint="default"/>
      </w:rPr>
    </w:lvl>
    <w:lvl w:ilvl="8" w:tplc="08090005" w:tentative="1">
      <w:start w:val="1"/>
      <w:numFmt w:val="bullet"/>
      <w:lvlText w:val=""/>
      <w:lvlJc w:val="left"/>
      <w:pPr>
        <w:ind w:left="6550" w:hanging="360"/>
      </w:pPr>
      <w:rPr>
        <w:rFonts w:ascii="Wingdings" w:hAnsi="Wingdings" w:hint="default"/>
      </w:rPr>
    </w:lvl>
  </w:abstractNum>
  <w:abstractNum w:abstractNumId="21" w15:restartNumberingAfterBreak="0">
    <w:nsid w:val="7ADF0EBA"/>
    <w:multiLevelType w:val="hybridMultilevel"/>
    <w:tmpl w:val="62D27CEA"/>
    <w:lvl w:ilvl="0" w:tplc="0809000B">
      <w:start w:val="1"/>
      <w:numFmt w:val="bullet"/>
      <w:lvlText w:val=""/>
      <w:lvlJc w:val="left"/>
      <w:pPr>
        <w:ind w:left="1440" w:hanging="360"/>
      </w:pPr>
      <w:rPr>
        <w:rFonts w:ascii="Wingdings" w:hAnsi="Wingdings"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2" w15:restartNumberingAfterBreak="0">
    <w:nsid w:val="7C5F1A3A"/>
    <w:multiLevelType w:val="hybridMultilevel"/>
    <w:tmpl w:val="92D0BA7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7E68207C"/>
    <w:multiLevelType w:val="hybridMultilevel"/>
    <w:tmpl w:val="94A4CD22"/>
    <w:lvl w:ilvl="0" w:tplc="08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6"/>
  </w:num>
  <w:num w:numId="2">
    <w:abstractNumId w:val="8"/>
  </w:num>
  <w:num w:numId="3">
    <w:abstractNumId w:val="22"/>
  </w:num>
  <w:num w:numId="4">
    <w:abstractNumId w:val="11"/>
  </w:num>
  <w:num w:numId="5">
    <w:abstractNumId w:val="20"/>
  </w:num>
  <w:num w:numId="6">
    <w:abstractNumId w:val="3"/>
  </w:num>
  <w:num w:numId="7">
    <w:abstractNumId w:val="21"/>
  </w:num>
  <w:num w:numId="8">
    <w:abstractNumId w:val="18"/>
  </w:num>
  <w:num w:numId="9">
    <w:abstractNumId w:val="2"/>
  </w:num>
  <w:num w:numId="10">
    <w:abstractNumId w:val="19"/>
  </w:num>
  <w:num w:numId="11">
    <w:abstractNumId w:val="13"/>
  </w:num>
  <w:num w:numId="12">
    <w:abstractNumId w:val="17"/>
  </w:num>
  <w:num w:numId="13">
    <w:abstractNumId w:val="12"/>
  </w:num>
  <w:num w:numId="14">
    <w:abstractNumId w:val="7"/>
  </w:num>
  <w:num w:numId="15">
    <w:abstractNumId w:val="5"/>
  </w:num>
  <w:num w:numId="16">
    <w:abstractNumId w:val="4"/>
  </w:num>
  <w:num w:numId="17">
    <w:abstractNumId w:val="9"/>
  </w:num>
  <w:num w:numId="18">
    <w:abstractNumId w:val="23"/>
  </w:num>
  <w:num w:numId="19">
    <w:abstractNumId w:val="1"/>
  </w:num>
  <w:num w:numId="20">
    <w:abstractNumId w:val="14"/>
  </w:num>
  <w:num w:numId="21">
    <w:abstractNumId w:val="0"/>
  </w:num>
  <w:num w:numId="22">
    <w:abstractNumId w:val="16"/>
  </w:num>
  <w:num w:numId="23">
    <w:abstractNumId w:val="10"/>
  </w:num>
  <w:num w:numId="24">
    <w:abstractNumId w:val="15"/>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defaultTabStop w:val="720"/>
  <w:characterSpacingControl w:val="doNotCompress"/>
  <w:savePreviewPicture/>
  <w:hdrShapeDefaults>
    <o:shapedefaults v:ext="edit" spidmax="1433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9112DC"/>
    <w:rsid w:val="00003CA6"/>
    <w:rsid w:val="00007FDA"/>
    <w:rsid w:val="000105BE"/>
    <w:rsid w:val="00011700"/>
    <w:rsid w:val="00020052"/>
    <w:rsid w:val="0002110B"/>
    <w:rsid w:val="00021C60"/>
    <w:rsid w:val="00025239"/>
    <w:rsid w:val="00025C74"/>
    <w:rsid w:val="00030FE9"/>
    <w:rsid w:val="00031520"/>
    <w:rsid w:val="00033CBA"/>
    <w:rsid w:val="00034194"/>
    <w:rsid w:val="00036614"/>
    <w:rsid w:val="00040E8E"/>
    <w:rsid w:val="000464B5"/>
    <w:rsid w:val="00046CA8"/>
    <w:rsid w:val="00046E6A"/>
    <w:rsid w:val="00050F3A"/>
    <w:rsid w:val="000631FE"/>
    <w:rsid w:val="000659D5"/>
    <w:rsid w:val="000730ED"/>
    <w:rsid w:val="00083FC0"/>
    <w:rsid w:val="00086E50"/>
    <w:rsid w:val="000910FA"/>
    <w:rsid w:val="000A3556"/>
    <w:rsid w:val="000A6441"/>
    <w:rsid w:val="000B02A1"/>
    <w:rsid w:val="000B39A3"/>
    <w:rsid w:val="000B4BCF"/>
    <w:rsid w:val="000B5E87"/>
    <w:rsid w:val="000B69DA"/>
    <w:rsid w:val="000C2120"/>
    <w:rsid w:val="000C3F1F"/>
    <w:rsid w:val="000D0388"/>
    <w:rsid w:val="000D2225"/>
    <w:rsid w:val="000D68E1"/>
    <w:rsid w:val="000E0A29"/>
    <w:rsid w:val="000E677A"/>
    <w:rsid w:val="000F361B"/>
    <w:rsid w:val="000F4302"/>
    <w:rsid w:val="00101918"/>
    <w:rsid w:val="00107C48"/>
    <w:rsid w:val="00115FBF"/>
    <w:rsid w:val="0012320E"/>
    <w:rsid w:val="00125107"/>
    <w:rsid w:val="00133EA1"/>
    <w:rsid w:val="00141F80"/>
    <w:rsid w:val="00143B3A"/>
    <w:rsid w:val="00146764"/>
    <w:rsid w:val="0015038C"/>
    <w:rsid w:val="00153E56"/>
    <w:rsid w:val="0016096B"/>
    <w:rsid w:val="00170533"/>
    <w:rsid w:val="00171646"/>
    <w:rsid w:val="001746DE"/>
    <w:rsid w:val="00182662"/>
    <w:rsid w:val="001830ED"/>
    <w:rsid w:val="00193311"/>
    <w:rsid w:val="001A665F"/>
    <w:rsid w:val="001A70F8"/>
    <w:rsid w:val="001B1051"/>
    <w:rsid w:val="001B30F9"/>
    <w:rsid w:val="001C37FD"/>
    <w:rsid w:val="001C417A"/>
    <w:rsid w:val="001D6135"/>
    <w:rsid w:val="001D636B"/>
    <w:rsid w:val="001D7DB5"/>
    <w:rsid w:val="001E6FA3"/>
    <w:rsid w:val="001F3D80"/>
    <w:rsid w:val="001F4EA3"/>
    <w:rsid w:val="001F5E9E"/>
    <w:rsid w:val="0020539A"/>
    <w:rsid w:val="00207A4D"/>
    <w:rsid w:val="00213048"/>
    <w:rsid w:val="0021563A"/>
    <w:rsid w:val="0021566B"/>
    <w:rsid w:val="00220ABF"/>
    <w:rsid w:val="002210F6"/>
    <w:rsid w:val="00233330"/>
    <w:rsid w:val="00236D28"/>
    <w:rsid w:val="00236D3D"/>
    <w:rsid w:val="00250704"/>
    <w:rsid w:val="002541D7"/>
    <w:rsid w:val="002713D6"/>
    <w:rsid w:val="002714D6"/>
    <w:rsid w:val="002814A2"/>
    <w:rsid w:val="00283210"/>
    <w:rsid w:val="00285111"/>
    <w:rsid w:val="002979F6"/>
    <w:rsid w:val="002A0F26"/>
    <w:rsid w:val="002A5386"/>
    <w:rsid w:val="002B0ECE"/>
    <w:rsid w:val="002B13D2"/>
    <w:rsid w:val="002B7C6A"/>
    <w:rsid w:val="002C1A90"/>
    <w:rsid w:val="002C2687"/>
    <w:rsid w:val="002C440F"/>
    <w:rsid w:val="002C51A2"/>
    <w:rsid w:val="002C6253"/>
    <w:rsid w:val="002E242F"/>
    <w:rsid w:val="002E655B"/>
    <w:rsid w:val="002E6D71"/>
    <w:rsid w:val="002F363F"/>
    <w:rsid w:val="002F36EF"/>
    <w:rsid w:val="0030111C"/>
    <w:rsid w:val="0030509B"/>
    <w:rsid w:val="003059A7"/>
    <w:rsid w:val="00314A47"/>
    <w:rsid w:val="00315D07"/>
    <w:rsid w:val="003330BD"/>
    <w:rsid w:val="003373F6"/>
    <w:rsid w:val="003418FF"/>
    <w:rsid w:val="0035316F"/>
    <w:rsid w:val="00355AEB"/>
    <w:rsid w:val="00367187"/>
    <w:rsid w:val="003809C2"/>
    <w:rsid w:val="003826B7"/>
    <w:rsid w:val="00385BFF"/>
    <w:rsid w:val="00394BB3"/>
    <w:rsid w:val="00394BC0"/>
    <w:rsid w:val="0039723C"/>
    <w:rsid w:val="003A670E"/>
    <w:rsid w:val="003B1A6F"/>
    <w:rsid w:val="003B647C"/>
    <w:rsid w:val="003C0FF8"/>
    <w:rsid w:val="003C1B75"/>
    <w:rsid w:val="003C214F"/>
    <w:rsid w:val="003C27CD"/>
    <w:rsid w:val="003D0A53"/>
    <w:rsid w:val="003D1CE9"/>
    <w:rsid w:val="003E0970"/>
    <w:rsid w:val="003F349B"/>
    <w:rsid w:val="003F405E"/>
    <w:rsid w:val="00400D51"/>
    <w:rsid w:val="004052C1"/>
    <w:rsid w:val="00414894"/>
    <w:rsid w:val="004215C8"/>
    <w:rsid w:val="00432FFA"/>
    <w:rsid w:val="00433501"/>
    <w:rsid w:val="00433E71"/>
    <w:rsid w:val="00437434"/>
    <w:rsid w:val="00443E5F"/>
    <w:rsid w:val="00445A5E"/>
    <w:rsid w:val="00454F1B"/>
    <w:rsid w:val="00455021"/>
    <w:rsid w:val="00455878"/>
    <w:rsid w:val="0045771A"/>
    <w:rsid w:val="00461835"/>
    <w:rsid w:val="004644E9"/>
    <w:rsid w:val="00466F57"/>
    <w:rsid w:val="004709CE"/>
    <w:rsid w:val="0047250B"/>
    <w:rsid w:val="00481D76"/>
    <w:rsid w:val="004835FE"/>
    <w:rsid w:val="00483BCB"/>
    <w:rsid w:val="004907BA"/>
    <w:rsid w:val="004954A2"/>
    <w:rsid w:val="004A2AF6"/>
    <w:rsid w:val="004A60E6"/>
    <w:rsid w:val="004C469F"/>
    <w:rsid w:val="004C7605"/>
    <w:rsid w:val="004D43F3"/>
    <w:rsid w:val="004D4CDB"/>
    <w:rsid w:val="004D526C"/>
    <w:rsid w:val="004E1663"/>
    <w:rsid w:val="004E5393"/>
    <w:rsid w:val="004E7C12"/>
    <w:rsid w:val="00521C8D"/>
    <w:rsid w:val="0052297E"/>
    <w:rsid w:val="00523473"/>
    <w:rsid w:val="0052644F"/>
    <w:rsid w:val="00530270"/>
    <w:rsid w:val="00530D36"/>
    <w:rsid w:val="005340CC"/>
    <w:rsid w:val="00543383"/>
    <w:rsid w:val="00551F65"/>
    <w:rsid w:val="00553906"/>
    <w:rsid w:val="00554663"/>
    <w:rsid w:val="00556363"/>
    <w:rsid w:val="00564D7F"/>
    <w:rsid w:val="0058036B"/>
    <w:rsid w:val="00585277"/>
    <w:rsid w:val="00587F71"/>
    <w:rsid w:val="00592037"/>
    <w:rsid w:val="005A3730"/>
    <w:rsid w:val="005A6AAD"/>
    <w:rsid w:val="005A767E"/>
    <w:rsid w:val="005A7D9E"/>
    <w:rsid w:val="005B356B"/>
    <w:rsid w:val="005D14A3"/>
    <w:rsid w:val="005D1652"/>
    <w:rsid w:val="005D32C7"/>
    <w:rsid w:val="005E1DD0"/>
    <w:rsid w:val="005E2172"/>
    <w:rsid w:val="005E6FB6"/>
    <w:rsid w:val="005E7FFD"/>
    <w:rsid w:val="005F4A08"/>
    <w:rsid w:val="005F5E63"/>
    <w:rsid w:val="0060250C"/>
    <w:rsid w:val="00603473"/>
    <w:rsid w:val="006037B1"/>
    <w:rsid w:val="00603D80"/>
    <w:rsid w:val="00613E4C"/>
    <w:rsid w:val="00624990"/>
    <w:rsid w:val="00630624"/>
    <w:rsid w:val="00642AF3"/>
    <w:rsid w:val="006519AC"/>
    <w:rsid w:val="00655190"/>
    <w:rsid w:val="00656AAB"/>
    <w:rsid w:val="00660748"/>
    <w:rsid w:val="00662218"/>
    <w:rsid w:val="00674F51"/>
    <w:rsid w:val="006817B7"/>
    <w:rsid w:val="0068568C"/>
    <w:rsid w:val="00685AE0"/>
    <w:rsid w:val="00691E54"/>
    <w:rsid w:val="00693681"/>
    <w:rsid w:val="006A2D9C"/>
    <w:rsid w:val="006A5BFC"/>
    <w:rsid w:val="006D1998"/>
    <w:rsid w:val="006D5781"/>
    <w:rsid w:val="006D59F1"/>
    <w:rsid w:val="006E1E4E"/>
    <w:rsid w:val="006E37FE"/>
    <w:rsid w:val="006F2DD6"/>
    <w:rsid w:val="006F356F"/>
    <w:rsid w:val="00703054"/>
    <w:rsid w:val="007055E8"/>
    <w:rsid w:val="00707840"/>
    <w:rsid w:val="00711095"/>
    <w:rsid w:val="00713916"/>
    <w:rsid w:val="00722F69"/>
    <w:rsid w:val="00725B59"/>
    <w:rsid w:val="0072604C"/>
    <w:rsid w:val="00727208"/>
    <w:rsid w:val="00731B03"/>
    <w:rsid w:val="00731E25"/>
    <w:rsid w:val="00736D74"/>
    <w:rsid w:val="00740A6E"/>
    <w:rsid w:val="007516E2"/>
    <w:rsid w:val="007577C3"/>
    <w:rsid w:val="00760320"/>
    <w:rsid w:val="00764B16"/>
    <w:rsid w:val="00772848"/>
    <w:rsid w:val="007771D1"/>
    <w:rsid w:val="00787139"/>
    <w:rsid w:val="007945F6"/>
    <w:rsid w:val="0079513D"/>
    <w:rsid w:val="00796541"/>
    <w:rsid w:val="00797AF3"/>
    <w:rsid w:val="007A4951"/>
    <w:rsid w:val="007B7593"/>
    <w:rsid w:val="007C1D93"/>
    <w:rsid w:val="007C2C36"/>
    <w:rsid w:val="007C2FC0"/>
    <w:rsid w:val="007C4784"/>
    <w:rsid w:val="007D6013"/>
    <w:rsid w:val="007F28FC"/>
    <w:rsid w:val="007F41B3"/>
    <w:rsid w:val="00804A32"/>
    <w:rsid w:val="0080627A"/>
    <w:rsid w:val="00807957"/>
    <w:rsid w:val="0081587B"/>
    <w:rsid w:val="0082110A"/>
    <w:rsid w:val="00823A97"/>
    <w:rsid w:val="00824AC7"/>
    <w:rsid w:val="0082745C"/>
    <w:rsid w:val="0083326C"/>
    <w:rsid w:val="00842D2E"/>
    <w:rsid w:val="00842D94"/>
    <w:rsid w:val="008433B5"/>
    <w:rsid w:val="008524B7"/>
    <w:rsid w:val="0085270E"/>
    <w:rsid w:val="00854B6A"/>
    <w:rsid w:val="00855DD3"/>
    <w:rsid w:val="00862AC5"/>
    <w:rsid w:val="008735D5"/>
    <w:rsid w:val="00874076"/>
    <w:rsid w:val="00876E00"/>
    <w:rsid w:val="00876EB1"/>
    <w:rsid w:val="008913D7"/>
    <w:rsid w:val="008B44C7"/>
    <w:rsid w:val="008B7826"/>
    <w:rsid w:val="008B7ED4"/>
    <w:rsid w:val="008C12FA"/>
    <w:rsid w:val="008C15D9"/>
    <w:rsid w:val="008C3D69"/>
    <w:rsid w:val="008D03D9"/>
    <w:rsid w:val="008D0747"/>
    <w:rsid w:val="008D3BAC"/>
    <w:rsid w:val="008E3FAA"/>
    <w:rsid w:val="008F3865"/>
    <w:rsid w:val="008F6093"/>
    <w:rsid w:val="008F66BB"/>
    <w:rsid w:val="0090023C"/>
    <w:rsid w:val="009012DC"/>
    <w:rsid w:val="009017FA"/>
    <w:rsid w:val="009100C3"/>
    <w:rsid w:val="009112DC"/>
    <w:rsid w:val="00913930"/>
    <w:rsid w:val="00917D75"/>
    <w:rsid w:val="0092171F"/>
    <w:rsid w:val="00921B33"/>
    <w:rsid w:val="009274BB"/>
    <w:rsid w:val="009318AA"/>
    <w:rsid w:val="00933F47"/>
    <w:rsid w:val="00941A0D"/>
    <w:rsid w:val="009442E3"/>
    <w:rsid w:val="00944D26"/>
    <w:rsid w:val="0095075D"/>
    <w:rsid w:val="00954498"/>
    <w:rsid w:val="00957A6B"/>
    <w:rsid w:val="009621FD"/>
    <w:rsid w:val="009666E5"/>
    <w:rsid w:val="0098211E"/>
    <w:rsid w:val="00982C0E"/>
    <w:rsid w:val="009978DB"/>
    <w:rsid w:val="009A14F5"/>
    <w:rsid w:val="009A6884"/>
    <w:rsid w:val="009A72DE"/>
    <w:rsid w:val="009B1CA8"/>
    <w:rsid w:val="009B299B"/>
    <w:rsid w:val="009C3D7F"/>
    <w:rsid w:val="009C7071"/>
    <w:rsid w:val="009D339B"/>
    <w:rsid w:val="009D34E2"/>
    <w:rsid w:val="009E3049"/>
    <w:rsid w:val="009E7AF7"/>
    <w:rsid w:val="009F121B"/>
    <w:rsid w:val="009F6C98"/>
    <w:rsid w:val="00A03CAE"/>
    <w:rsid w:val="00A03E7C"/>
    <w:rsid w:val="00A072C1"/>
    <w:rsid w:val="00A126AF"/>
    <w:rsid w:val="00A152A7"/>
    <w:rsid w:val="00A1710A"/>
    <w:rsid w:val="00A2366A"/>
    <w:rsid w:val="00A24A75"/>
    <w:rsid w:val="00A369A8"/>
    <w:rsid w:val="00A47875"/>
    <w:rsid w:val="00A505E3"/>
    <w:rsid w:val="00A54EF3"/>
    <w:rsid w:val="00A67035"/>
    <w:rsid w:val="00A67DE6"/>
    <w:rsid w:val="00A71772"/>
    <w:rsid w:val="00A74B2C"/>
    <w:rsid w:val="00A76A69"/>
    <w:rsid w:val="00A821AE"/>
    <w:rsid w:val="00A826D3"/>
    <w:rsid w:val="00A82AF8"/>
    <w:rsid w:val="00A84368"/>
    <w:rsid w:val="00A93932"/>
    <w:rsid w:val="00A95E7A"/>
    <w:rsid w:val="00AA083F"/>
    <w:rsid w:val="00AA1D3B"/>
    <w:rsid w:val="00AA3015"/>
    <w:rsid w:val="00AA34EB"/>
    <w:rsid w:val="00AB2718"/>
    <w:rsid w:val="00AB29DA"/>
    <w:rsid w:val="00AB5D72"/>
    <w:rsid w:val="00AC256A"/>
    <w:rsid w:val="00AC6B75"/>
    <w:rsid w:val="00AD064D"/>
    <w:rsid w:val="00AD236C"/>
    <w:rsid w:val="00AE7777"/>
    <w:rsid w:val="00AE7A10"/>
    <w:rsid w:val="00AF01BF"/>
    <w:rsid w:val="00AF7976"/>
    <w:rsid w:val="00B00E23"/>
    <w:rsid w:val="00B032C2"/>
    <w:rsid w:val="00B05785"/>
    <w:rsid w:val="00B351C1"/>
    <w:rsid w:val="00B42301"/>
    <w:rsid w:val="00B428D8"/>
    <w:rsid w:val="00B462DC"/>
    <w:rsid w:val="00B47FC2"/>
    <w:rsid w:val="00B51E65"/>
    <w:rsid w:val="00B520C1"/>
    <w:rsid w:val="00B60C6F"/>
    <w:rsid w:val="00B86171"/>
    <w:rsid w:val="00B92D92"/>
    <w:rsid w:val="00B93E3B"/>
    <w:rsid w:val="00B950ED"/>
    <w:rsid w:val="00BC241D"/>
    <w:rsid w:val="00BC6ECC"/>
    <w:rsid w:val="00BD5F4E"/>
    <w:rsid w:val="00BE19E9"/>
    <w:rsid w:val="00BF0840"/>
    <w:rsid w:val="00BF2C23"/>
    <w:rsid w:val="00C10095"/>
    <w:rsid w:val="00C107F2"/>
    <w:rsid w:val="00C1656C"/>
    <w:rsid w:val="00C22697"/>
    <w:rsid w:val="00C33A04"/>
    <w:rsid w:val="00C3405F"/>
    <w:rsid w:val="00C37600"/>
    <w:rsid w:val="00C4540F"/>
    <w:rsid w:val="00C5475D"/>
    <w:rsid w:val="00C5550F"/>
    <w:rsid w:val="00C57797"/>
    <w:rsid w:val="00C5793E"/>
    <w:rsid w:val="00C60AAB"/>
    <w:rsid w:val="00C63B80"/>
    <w:rsid w:val="00C6470F"/>
    <w:rsid w:val="00C66D36"/>
    <w:rsid w:val="00C73CD4"/>
    <w:rsid w:val="00C75A2B"/>
    <w:rsid w:val="00C84401"/>
    <w:rsid w:val="00C86BB6"/>
    <w:rsid w:val="00C9231B"/>
    <w:rsid w:val="00C9372D"/>
    <w:rsid w:val="00C95B3C"/>
    <w:rsid w:val="00C97944"/>
    <w:rsid w:val="00CB5AEB"/>
    <w:rsid w:val="00CB6C0B"/>
    <w:rsid w:val="00CC5084"/>
    <w:rsid w:val="00CC5EEF"/>
    <w:rsid w:val="00CC6A82"/>
    <w:rsid w:val="00CD2154"/>
    <w:rsid w:val="00CD3BEE"/>
    <w:rsid w:val="00CD51D1"/>
    <w:rsid w:val="00CD542A"/>
    <w:rsid w:val="00CD6F66"/>
    <w:rsid w:val="00CD7AA5"/>
    <w:rsid w:val="00CE27BD"/>
    <w:rsid w:val="00CE7B93"/>
    <w:rsid w:val="00CE7F9B"/>
    <w:rsid w:val="00CF0312"/>
    <w:rsid w:val="00CF7CA6"/>
    <w:rsid w:val="00D00FA3"/>
    <w:rsid w:val="00D04ECA"/>
    <w:rsid w:val="00D066F6"/>
    <w:rsid w:val="00D223F9"/>
    <w:rsid w:val="00D2502C"/>
    <w:rsid w:val="00D36757"/>
    <w:rsid w:val="00D60D13"/>
    <w:rsid w:val="00D6126D"/>
    <w:rsid w:val="00D61D96"/>
    <w:rsid w:val="00D64F38"/>
    <w:rsid w:val="00D70BA3"/>
    <w:rsid w:val="00D817CB"/>
    <w:rsid w:val="00D92E6F"/>
    <w:rsid w:val="00D95E0B"/>
    <w:rsid w:val="00D96049"/>
    <w:rsid w:val="00D96DF1"/>
    <w:rsid w:val="00DA00BB"/>
    <w:rsid w:val="00DA47E2"/>
    <w:rsid w:val="00DA5C8A"/>
    <w:rsid w:val="00DA5D02"/>
    <w:rsid w:val="00DA76AD"/>
    <w:rsid w:val="00DB4764"/>
    <w:rsid w:val="00DC1AD2"/>
    <w:rsid w:val="00DC6537"/>
    <w:rsid w:val="00DC685D"/>
    <w:rsid w:val="00DD1B35"/>
    <w:rsid w:val="00DD4A8D"/>
    <w:rsid w:val="00DD51DB"/>
    <w:rsid w:val="00DD782D"/>
    <w:rsid w:val="00DE0D0C"/>
    <w:rsid w:val="00DE3241"/>
    <w:rsid w:val="00DE62B8"/>
    <w:rsid w:val="00DF0B94"/>
    <w:rsid w:val="00DF4B9B"/>
    <w:rsid w:val="00DF5C14"/>
    <w:rsid w:val="00E0213D"/>
    <w:rsid w:val="00E03F7C"/>
    <w:rsid w:val="00E05EE1"/>
    <w:rsid w:val="00E13A41"/>
    <w:rsid w:val="00E13E56"/>
    <w:rsid w:val="00E16581"/>
    <w:rsid w:val="00E235C0"/>
    <w:rsid w:val="00E242E5"/>
    <w:rsid w:val="00E24355"/>
    <w:rsid w:val="00E44B9E"/>
    <w:rsid w:val="00E47CA4"/>
    <w:rsid w:val="00E50649"/>
    <w:rsid w:val="00E536EF"/>
    <w:rsid w:val="00E543DD"/>
    <w:rsid w:val="00E57DE1"/>
    <w:rsid w:val="00E632DD"/>
    <w:rsid w:val="00E6482B"/>
    <w:rsid w:val="00E65DD6"/>
    <w:rsid w:val="00E75252"/>
    <w:rsid w:val="00E77B21"/>
    <w:rsid w:val="00E81E17"/>
    <w:rsid w:val="00E83EB1"/>
    <w:rsid w:val="00E84B36"/>
    <w:rsid w:val="00E84D9A"/>
    <w:rsid w:val="00E9058C"/>
    <w:rsid w:val="00E93692"/>
    <w:rsid w:val="00E93696"/>
    <w:rsid w:val="00E95BE3"/>
    <w:rsid w:val="00E96166"/>
    <w:rsid w:val="00EB286B"/>
    <w:rsid w:val="00EB3595"/>
    <w:rsid w:val="00EB7BD7"/>
    <w:rsid w:val="00EC00AD"/>
    <w:rsid w:val="00EC4CD7"/>
    <w:rsid w:val="00ED26AC"/>
    <w:rsid w:val="00EE3A1D"/>
    <w:rsid w:val="00EE5233"/>
    <w:rsid w:val="00EF33A8"/>
    <w:rsid w:val="00EF3893"/>
    <w:rsid w:val="00EF7F81"/>
    <w:rsid w:val="00F00BA2"/>
    <w:rsid w:val="00F02A68"/>
    <w:rsid w:val="00F11CD2"/>
    <w:rsid w:val="00F17579"/>
    <w:rsid w:val="00F175AA"/>
    <w:rsid w:val="00F2167A"/>
    <w:rsid w:val="00F23615"/>
    <w:rsid w:val="00F30924"/>
    <w:rsid w:val="00F33D64"/>
    <w:rsid w:val="00F3405F"/>
    <w:rsid w:val="00F358F0"/>
    <w:rsid w:val="00F429B9"/>
    <w:rsid w:val="00F443B1"/>
    <w:rsid w:val="00F46C30"/>
    <w:rsid w:val="00F5082D"/>
    <w:rsid w:val="00F531BD"/>
    <w:rsid w:val="00F5324A"/>
    <w:rsid w:val="00F5598C"/>
    <w:rsid w:val="00F574D1"/>
    <w:rsid w:val="00F57C68"/>
    <w:rsid w:val="00F60A1F"/>
    <w:rsid w:val="00F74BC7"/>
    <w:rsid w:val="00F74E08"/>
    <w:rsid w:val="00F75FA5"/>
    <w:rsid w:val="00F770E1"/>
    <w:rsid w:val="00F83249"/>
    <w:rsid w:val="00F86283"/>
    <w:rsid w:val="00FA0BF6"/>
    <w:rsid w:val="00FA0CA9"/>
    <w:rsid w:val="00FA6B9F"/>
    <w:rsid w:val="00FB405D"/>
    <w:rsid w:val="00FC56CB"/>
    <w:rsid w:val="00FD2F6D"/>
    <w:rsid w:val="00FE041D"/>
    <w:rsid w:val="00FE4781"/>
    <w:rsid w:val="00FF0AD2"/>
    <w:rsid w:val="00FF5032"/>
    <w:rsid w:val="00FF57B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4337"/>
    <o:shapelayout v:ext="edit">
      <o:idmap v:ext="edit" data="1"/>
    </o:shapelayout>
  </w:shapeDefaults>
  <w:decimalSymbol w:val="."/>
  <w:listSeparator w:val=","/>
  <w14:docId w14:val="0D52C8D9"/>
  <w15:docId w15:val="{9E9F8FC3-4EDD-4C8B-ABD5-42689F5E71F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722F69"/>
  </w:style>
  <w:style w:type="paragraph" w:styleId="Heading2">
    <w:name w:val="heading 2"/>
    <w:basedOn w:val="Normal"/>
    <w:link w:val="Heading2Char"/>
    <w:uiPriority w:val="9"/>
    <w:qFormat/>
    <w:rsid w:val="0052297E"/>
    <w:pPr>
      <w:spacing w:before="100" w:beforeAutospacing="1" w:after="100" w:afterAutospacing="1" w:line="240" w:lineRule="auto"/>
      <w:outlineLvl w:val="1"/>
    </w:pPr>
    <w:rPr>
      <w:rFonts w:ascii="Times New Roman" w:eastAsia="Times New Roman" w:hAnsi="Times New Roman" w:cs="Times New Roman"/>
      <w:b/>
      <w:bCs/>
      <w:sz w:val="36"/>
      <w:szCs w:val="36"/>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03419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C33A04"/>
    <w:pPr>
      <w:ind w:left="720"/>
      <w:contextualSpacing/>
    </w:pPr>
  </w:style>
  <w:style w:type="character" w:styleId="CommentReference">
    <w:name w:val="annotation reference"/>
    <w:basedOn w:val="DefaultParagraphFont"/>
    <w:uiPriority w:val="99"/>
    <w:semiHidden/>
    <w:unhideWhenUsed/>
    <w:rsid w:val="00233330"/>
    <w:rPr>
      <w:sz w:val="16"/>
      <w:szCs w:val="16"/>
    </w:rPr>
  </w:style>
  <w:style w:type="paragraph" w:styleId="CommentText">
    <w:name w:val="annotation text"/>
    <w:basedOn w:val="Normal"/>
    <w:link w:val="CommentTextChar"/>
    <w:uiPriority w:val="99"/>
    <w:semiHidden/>
    <w:unhideWhenUsed/>
    <w:rsid w:val="00233330"/>
    <w:pPr>
      <w:spacing w:line="240" w:lineRule="auto"/>
    </w:pPr>
    <w:rPr>
      <w:sz w:val="20"/>
      <w:szCs w:val="20"/>
    </w:rPr>
  </w:style>
  <w:style w:type="character" w:customStyle="1" w:styleId="CommentTextChar">
    <w:name w:val="Comment Text Char"/>
    <w:basedOn w:val="DefaultParagraphFont"/>
    <w:link w:val="CommentText"/>
    <w:uiPriority w:val="99"/>
    <w:semiHidden/>
    <w:rsid w:val="00233330"/>
    <w:rPr>
      <w:sz w:val="20"/>
      <w:szCs w:val="20"/>
    </w:rPr>
  </w:style>
  <w:style w:type="paragraph" w:styleId="CommentSubject">
    <w:name w:val="annotation subject"/>
    <w:basedOn w:val="CommentText"/>
    <w:next w:val="CommentText"/>
    <w:link w:val="CommentSubjectChar"/>
    <w:uiPriority w:val="99"/>
    <w:semiHidden/>
    <w:unhideWhenUsed/>
    <w:rsid w:val="00233330"/>
    <w:rPr>
      <w:b/>
      <w:bCs/>
    </w:rPr>
  </w:style>
  <w:style w:type="character" w:customStyle="1" w:styleId="CommentSubjectChar">
    <w:name w:val="Comment Subject Char"/>
    <w:basedOn w:val="CommentTextChar"/>
    <w:link w:val="CommentSubject"/>
    <w:uiPriority w:val="99"/>
    <w:semiHidden/>
    <w:rsid w:val="00233330"/>
    <w:rPr>
      <w:b/>
      <w:bCs/>
      <w:sz w:val="20"/>
      <w:szCs w:val="20"/>
    </w:rPr>
  </w:style>
  <w:style w:type="paragraph" w:styleId="BalloonText">
    <w:name w:val="Balloon Text"/>
    <w:basedOn w:val="Normal"/>
    <w:link w:val="BalloonTextChar"/>
    <w:uiPriority w:val="99"/>
    <w:semiHidden/>
    <w:unhideWhenUsed/>
    <w:rsid w:val="00233330"/>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233330"/>
    <w:rPr>
      <w:rFonts w:ascii="Segoe UI" w:hAnsi="Segoe UI" w:cs="Segoe UI"/>
      <w:sz w:val="18"/>
      <w:szCs w:val="18"/>
    </w:rPr>
  </w:style>
  <w:style w:type="character" w:styleId="Strong">
    <w:name w:val="Strong"/>
    <w:basedOn w:val="DefaultParagraphFont"/>
    <w:uiPriority w:val="22"/>
    <w:qFormat/>
    <w:rsid w:val="0052297E"/>
    <w:rPr>
      <w:b/>
      <w:bCs/>
    </w:rPr>
  </w:style>
  <w:style w:type="character" w:styleId="Emphasis">
    <w:name w:val="Emphasis"/>
    <w:basedOn w:val="DefaultParagraphFont"/>
    <w:uiPriority w:val="20"/>
    <w:qFormat/>
    <w:rsid w:val="0052297E"/>
    <w:rPr>
      <w:i/>
      <w:iCs/>
    </w:rPr>
  </w:style>
  <w:style w:type="paragraph" w:styleId="NormalWeb">
    <w:name w:val="Normal (Web)"/>
    <w:basedOn w:val="Normal"/>
    <w:uiPriority w:val="99"/>
    <w:unhideWhenUsed/>
    <w:rsid w:val="0052297E"/>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Heading2Char">
    <w:name w:val="Heading 2 Char"/>
    <w:basedOn w:val="DefaultParagraphFont"/>
    <w:link w:val="Heading2"/>
    <w:uiPriority w:val="9"/>
    <w:rsid w:val="0052297E"/>
    <w:rPr>
      <w:rFonts w:ascii="Times New Roman" w:eastAsia="Times New Roman" w:hAnsi="Times New Roman" w:cs="Times New Roman"/>
      <w:b/>
      <w:bCs/>
      <w:sz w:val="36"/>
      <w:szCs w:val="36"/>
      <w:lang w:eastAsia="en-GB"/>
    </w:rPr>
  </w:style>
  <w:style w:type="character" w:styleId="Hyperlink">
    <w:name w:val="Hyperlink"/>
    <w:basedOn w:val="DefaultParagraphFont"/>
    <w:uiPriority w:val="99"/>
    <w:semiHidden/>
    <w:unhideWhenUsed/>
    <w:rsid w:val="0052297E"/>
    <w:rPr>
      <w:color w:val="0000FF"/>
      <w:u w:val="single"/>
    </w:rPr>
  </w:style>
  <w:style w:type="character" w:customStyle="1" w:styleId="icon">
    <w:name w:val="icon"/>
    <w:basedOn w:val="DefaultParagraphFont"/>
    <w:rsid w:val="0052297E"/>
  </w:style>
  <w:style w:type="paragraph" w:customStyle="1" w:styleId="Default">
    <w:name w:val="Default"/>
    <w:rsid w:val="00585277"/>
    <w:pPr>
      <w:autoSpaceDE w:val="0"/>
      <w:autoSpaceDN w:val="0"/>
      <w:adjustRightInd w:val="0"/>
      <w:spacing w:after="0" w:line="240" w:lineRule="auto"/>
    </w:pPr>
    <w:rPr>
      <w:rFonts w:ascii="Calibri" w:hAnsi="Calibri" w:cs="Calibri"/>
      <w:color w:val="000000"/>
      <w:sz w:val="24"/>
      <w:szCs w:val="24"/>
    </w:rPr>
  </w:style>
  <w:style w:type="paragraph" w:styleId="Header">
    <w:name w:val="header"/>
    <w:basedOn w:val="Normal"/>
    <w:link w:val="HeaderChar"/>
    <w:uiPriority w:val="99"/>
    <w:unhideWhenUsed/>
    <w:rsid w:val="00C107F2"/>
    <w:pPr>
      <w:tabs>
        <w:tab w:val="center" w:pos="4513"/>
        <w:tab w:val="right" w:pos="9026"/>
      </w:tabs>
      <w:spacing w:after="0" w:line="240" w:lineRule="auto"/>
    </w:pPr>
  </w:style>
  <w:style w:type="character" w:customStyle="1" w:styleId="HeaderChar">
    <w:name w:val="Header Char"/>
    <w:basedOn w:val="DefaultParagraphFont"/>
    <w:link w:val="Header"/>
    <w:uiPriority w:val="99"/>
    <w:rsid w:val="00C107F2"/>
  </w:style>
  <w:style w:type="paragraph" w:styleId="Footer">
    <w:name w:val="footer"/>
    <w:basedOn w:val="Normal"/>
    <w:link w:val="FooterChar"/>
    <w:uiPriority w:val="99"/>
    <w:unhideWhenUsed/>
    <w:rsid w:val="00C107F2"/>
    <w:pPr>
      <w:tabs>
        <w:tab w:val="center" w:pos="4513"/>
        <w:tab w:val="right" w:pos="9026"/>
      </w:tabs>
      <w:spacing w:after="0" w:line="240" w:lineRule="auto"/>
    </w:pPr>
  </w:style>
  <w:style w:type="character" w:customStyle="1" w:styleId="FooterChar">
    <w:name w:val="Footer Char"/>
    <w:basedOn w:val="DefaultParagraphFont"/>
    <w:link w:val="Footer"/>
    <w:uiPriority w:val="99"/>
    <w:rsid w:val="00C107F2"/>
  </w:style>
  <w:style w:type="character" w:styleId="PlaceholderText">
    <w:name w:val="Placeholder Text"/>
    <w:basedOn w:val="DefaultParagraphFont"/>
    <w:uiPriority w:val="99"/>
    <w:semiHidden/>
    <w:rsid w:val="00133EA1"/>
    <w:rPr>
      <w:color w:val="808080"/>
    </w:rPr>
  </w:style>
  <w:style w:type="paragraph" w:styleId="NoSpacing">
    <w:name w:val="No Spacing"/>
    <w:uiPriority w:val="1"/>
    <w:qFormat/>
    <w:rsid w:val="005A6AAD"/>
    <w:pPr>
      <w:spacing w:after="0" w:line="240" w:lineRule="auto"/>
    </w:pPr>
  </w:style>
  <w:style w:type="paragraph" w:styleId="Revision">
    <w:name w:val="Revision"/>
    <w:hidden/>
    <w:uiPriority w:val="99"/>
    <w:semiHidden/>
    <w:rsid w:val="00D6126D"/>
    <w:pPr>
      <w:spacing w:after="0" w:line="240" w:lineRule="auto"/>
    </w:pPr>
  </w:style>
  <w:style w:type="paragraph" w:styleId="BodyText">
    <w:name w:val="Body Text"/>
    <w:basedOn w:val="Normal"/>
    <w:link w:val="BodyTextChar"/>
    <w:uiPriority w:val="1"/>
    <w:qFormat/>
    <w:rsid w:val="00AC256A"/>
    <w:pPr>
      <w:widowControl w:val="0"/>
      <w:autoSpaceDE w:val="0"/>
      <w:autoSpaceDN w:val="0"/>
      <w:spacing w:after="0" w:line="240" w:lineRule="auto"/>
    </w:pPr>
    <w:rPr>
      <w:rFonts w:ascii="Arial" w:eastAsia="Arial" w:hAnsi="Arial" w:cs="Arial"/>
      <w:sz w:val="24"/>
      <w:szCs w:val="24"/>
      <w:lang w:val="en-US"/>
    </w:rPr>
  </w:style>
  <w:style w:type="character" w:customStyle="1" w:styleId="BodyTextChar">
    <w:name w:val="Body Text Char"/>
    <w:basedOn w:val="DefaultParagraphFont"/>
    <w:link w:val="BodyText"/>
    <w:uiPriority w:val="1"/>
    <w:rsid w:val="00AC256A"/>
    <w:rPr>
      <w:rFonts w:ascii="Arial" w:eastAsia="Arial" w:hAnsi="Arial" w:cs="Arial"/>
      <w:sz w:val="24"/>
      <w:szCs w:val="24"/>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613558918">
      <w:bodyDiv w:val="1"/>
      <w:marLeft w:val="0"/>
      <w:marRight w:val="0"/>
      <w:marTop w:val="0"/>
      <w:marBottom w:val="0"/>
      <w:divBdr>
        <w:top w:val="none" w:sz="0" w:space="0" w:color="auto"/>
        <w:left w:val="none" w:sz="0" w:space="0" w:color="auto"/>
        <w:bottom w:val="none" w:sz="0" w:space="0" w:color="auto"/>
        <w:right w:val="none" w:sz="0" w:space="0" w:color="auto"/>
      </w:divBdr>
    </w:div>
    <w:div w:id="732001126">
      <w:bodyDiv w:val="1"/>
      <w:marLeft w:val="0"/>
      <w:marRight w:val="0"/>
      <w:marTop w:val="0"/>
      <w:marBottom w:val="0"/>
      <w:divBdr>
        <w:top w:val="none" w:sz="0" w:space="0" w:color="auto"/>
        <w:left w:val="none" w:sz="0" w:space="0" w:color="auto"/>
        <w:bottom w:val="none" w:sz="0" w:space="0" w:color="auto"/>
        <w:right w:val="none" w:sz="0" w:space="0" w:color="auto"/>
      </w:divBdr>
      <w:divsChild>
        <w:div w:id="2085182071">
          <w:marLeft w:val="0"/>
          <w:marRight w:val="0"/>
          <w:marTop w:val="0"/>
          <w:marBottom w:val="0"/>
          <w:divBdr>
            <w:top w:val="none" w:sz="0" w:space="0" w:color="auto"/>
            <w:left w:val="none" w:sz="0" w:space="0" w:color="auto"/>
            <w:bottom w:val="none" w:sz="0" w:space="0" w:color="auto"/>
            <w:right w:val="none" w:sz="0" w:space="0" w:color="auto"/>
          </w:divBdr>
          <w:divsChild>
            <w:div w:id="1895965211">
              <w:marLeft w:val="0"/>
              <w:marRight w:val="0"/>
              <w:marTop w:val="0"/>
              <w:marBottom w:val="0"/>
              <w:divBdr>
                <w:top w:val="none" w:sz="0" w:space="0" w:color="auto"/>
                <w:left w:val="none" w:sz="0" w:space="0" w:color="auto"/>
                <w:bottom w:val="none" w:sz="0" w:space="0" w:color="auto"/>
                <w:right w:val="none" w:sz="0" w:space="0" w:color="auto"/>
              </w:divBdr>
              <w:divsChild>
                <w:div w:id="2137017449">
                  <w:marLeft w:val="150"/>
                  <w:marRight w:val="150"/>
                  <w:marTop w:val="0"/>
                  <w:marBottom w:val="0"/>
                  <w:divBdr>
                    <w:top w:val="none" w:sz="0" w:space="0" w:color="auto"/>
                    <w:left w:val="none" w:sz="0" w:space="0" w:color="auto"/>
                    <w:bottom w:val="none" w:sz="0" w:space="0" w:color="auto"/>
                    <w:right w:val="none" w:sz="0" w:space="0" w:color="auto"/>
                  </w:divBdr>
                  <w:divsChild>
                    <w:div w:id="306861545">
                      <w:marLeft w:val="0"/>
                      <w:marRight w:val="0"/>
                      <w:marTop w:val="0"/>
                      <w:marBottom w:val="0"/>
                      <w:divBdr>
                        <w:top w:val="none" w:sz="0" w:space="0" w:color="auto"/>
                        <w:left w:val="none" w:sz="0" w:space="0" w:color="auto"/>
                        <w:bottom w:val="none" w:sz="0" w:space="0" w:color="auto"/>
                        <w:right w:val="none" w:sz="0" w:space="0" w:color="auto"/>
                      </w:divBdr>
                      <w:divsChild>
                        <w:div w:id="16213058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741487737">
      <w:bodyDiv w:val="1"/>
      <w:marLeft w:val="0"/>
      <w:marRight w:val="0"/>
      <w:marTop w:val="0"/>
      <w:marBottom w:val="0"/>
      <w:divBdr>
        <w:top w:val="none" w:sz="0" w:space="0" w:color="auto"/>
        <w:left w:val="none" w:sz="0" w:space="0" w:color="auto"/>
        <w:bottom w:val="none" w:sz="0" w:space="0" w:color="auto"/>
        <w:right w:val="none" w:sz="0" w:space="0" w:color="auto"/>
      </w:divBdr>
      <w:divsChild>
        <w:div w:id="1106345634">
          <w:marLeft w:val="0"/>
          <w:marRight w:val="0"/>
          <w:marTop w:val="0"/>
          <w:marBottom w:val="0"/>
          <w:divBdr>
            <w:top w:val="none" w:sz="0" w:space="0" w:color="auto"/>
            <w:left w:val="none" w:sz="0" w:space="0" w:color="auto"/>
            <w:bottom w:val="none" w:sz="0" w:space="0" w:color="auto"/>
            <w:right w:val="none" w:sz="0" w:space="0" w:color="auto"/>
          </w:divBdr>
          <w:divsChild>
            <w:div w:id="73476834">
              <w:marLeft w:val="0"/>
              <w:marRight w:val="0"/>
              <w:marTop w:val="0"/>
              <w:marBottom w:val="0"/>
              <w:divBdr>
                <w:top w:val="none" w:sz="0" w:space="0" w:color="auto"/>
                <w:left w:val="none" w:sz="0" w:space="0" w:color="auto"/>
                <w:bottom w:val="none" w:sz="0" w:space="0" w:color="auto"/>
                <w:right w:val="none" w:sz="0" w:space="0" w:color="auto"/>
              </w:divBdr>
              <w:divsChild>
                <w:div w:id="10663443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79081724">
      <w:bodyDiv w:val="1"/>
      <w:marLeft w:val="0"/>
      <w:marRight w:val="0"/>
      <w:marTop w:val="0"/>
      <w:marBottom w:val="0"/>
      <w:divBdr>
        <w:top w:val="none" w:sz="0" w:space="0" w:color="auto"/>
        <w:left w:val="none" w:sz="0" w:space="0" w:color="auto"/>
        <w:bottom w:val="none" w:sz="0" w:space="0" w:color="auto"/>
        <w:right w:val="none" w:sz="0" w:space="0" w:color="auto"/>
      </w:divBdr>
    </w:div>
    <w:div w:id="1478759790">
      <w:bodyDiv w:val="1"/>
      <w:marLeft w:val="0"/>
      <w:marRight w:val="0"/>
      <w:marTop w:val="0"/>
      <w:marBottom w:val="0"/>
      <w:divBdr>
        <w:top w:val="none" w:sz="0" w:space="0" w:color="auto"/>
        <w:left w:val="none" w:sz="0" w:space="0" w:color="auto"/>
        <w:bottom w:val="none" w:sz="0" w:space="0" w:color="auto"/>
        <w:right w:val="none" w:sz="0" w:space="0" w:color="auto"/>
      </w:divBdr>
    </w:div>
    <w:div w:id="1522740358">
      <w:bodyDiv w:val="1"/>
      <w:marLeft w:val="0"/>
      <w:marRight w:val="0"/>
      <w:marTop w:val="0"/>
      <w:marBottom w:val="0"/>
      <w:divBdr>
        <w:top w:val="none" w:sz="0" w:space="0" w:color="auto"/>
        <w:left w:val="none" w:sz="0" w:space="0" w:color="auto"/>
        <w:bottom w:val="none" w:sz="0" w:space="0" w:color="auto"/>
        <w:right w:val="none" w:sz="0" w:space="0" w:color="auto"/>
      </w:divBdr>
      <w:divsChild>
        <w:div w:id="1541166685">
          <w:marLeft w:val="0"/>
          <w:marRight w:val="0"/>
          <w:marTop w:val="0"/>
          <w:marBottom w:val="0"/>
          <w:divBdr>
            <w:top w:val="none" w:sz="0" w:space="0" w:color="auto"/>
            <w:left w:val="none" w:sz="0" w:space="0" w:color="auto"/>
            <w:bottom w:val="none" w:sz="0" w:space="0" w:color="auto"/>
            <w:right w:val="none" w:sz="0" w:space="0" w:color="auto"/>
          </w:divBdr>
          <w:divsChild>
            <w:div w:id="1085806913">
              <w:marLeft w:val="0"/>
              <w:marRight w:val="0"/>
              <w:marTop w:val="0"/>
              <w:marBottom w:val="0"/>
              <w:divBdr>
                <w:top w:val="none" w:sz="0" w:space="0" w:color="auto"/>
                <w:left w:val="none" w:sz="0" w:space="0" w:color="auto"/>
                <w:bottom w:val="none" w:sz="0" w:space="0" w:color="auto"/>
                <w:right w:val="none" w:sz="0" w:space="0" w:color="auto"/>
              </w:divBdr>
              <w:divsChild>
                <w:div w:id="8658752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1586854">
      <w:bodyDiv w:val="1"/>
      <w:marLeft w:val="0"/>
      <w:marRight w:val="0"/>
      <w:marTop w:val="0"/>
      <w:marBottom w:val="0"/>
      <w:divBdr>
        <w:top w:val="none" w:sz="0" w:space="0" w:color="auto"/>
        <w:left w:val="none" w:sz="0" w:space="0" w:color="auto"/>
        <w:bottom w:val="none" w:sz="0" w:space="0" w:color="auto"/>
        <w:right w:val="none" w:sz="0" w:space="0" w:color="auto"/>
      </w:divBdr>
    </w:div>
    <w:div w:id="1875457057">
      <w:bodyDiv w:val="1"/>
      <w:marLeft w:val="0"/>
      <w:marRight w:val="0"/>
      <w:marTop w:val="0"/>
      <w:marBottom w:val="0"/>
      <w:divBdr>
        <w:top w:val="none" w:sz="0" w:space="0" w:color="auto"/>
        <w:left w:val="none" w:sz="0" w:space="0" w:color="auto"/>
        <w:bottom w:val="none" w:sz="0" w:space="0" w:color="auto"/>
        <w:right w:val="none" w:sz="0" w:space="0" w:color="auto"/>
      </w:divBdr>
    </w:div>
    <w:div w:id="1981112111">
      <w:bodyDiv w:val="1"/>
      <w:marLeft w:val="0"/>
      <w:marRight w:val="0"/>
      <w:marTop w:val="0"/>
      <w:marBottom w:val="0"/>
      <w:divBdr>
        <w:top w:val="none" w:sz="0" w:space="0" w:color="auto"/>
        <w:left w:val="none" w:sz="0" w:space="0" w:color="auto"/>
        <w:bottom w:val="none" w:sz="0" w:space="0" w:color="auto"/>
        <w:right w:val="none" w:sz="0" w:space="0" w:color="auto"/>
      </w:divBdr>
      <w:divsChild>
        <w:div w:id="563838024">
          <w:marLeft w:val="0"/>
          <w:marRight w:val="0"/>
          <w:marTop w:val="0"/>
          <w:marBottom w:val="0"/>
          <w:divBdr>
            <w:top w:val="none" w:sz="0" w:space="0" w:color="auto"/>
            <w:left w:val="none" w:sz="0" w:space="0" w:color="auto"/>
            <w:bottom w:val="none" w:sz="0" w:space="0" w:color="auto"/>
            <w:right w:val="none" w:sz="0" w:space="0" w:color="auto"/>
          </w:divBdr>
          <w:divsChild>
            <w:div w:id="1851523390">
              <w:marLeft w:val="0"/>
              <w:marRight w:val="0"/>
              <w:marTop w:val="0"/>
              <w:marBottom w:val="0"/>
              <w:divBdr>
                <w:top w:val="none" w:sz="0" w:space="0" w:color="auto"/>
                <w:left w:val="none" w:sz="0" w:space="0" w:color="auto"/>
                <w:bottom w:val="none" w:sz="0" w:space="0" w:color="auto"/>
                <w:right w:val="none" w:sz="0" w:space="0" w:color="auto"/>
              </w:divBdr>
              <w:divsChild>
                <w:div w:id="1868790759">
                  <w:marLeft w:val="0"/>
                  <w:marRight w:val="0"/>
                  <w:marTop w:val="0"/>
                  <w:marBottom w:val="0"/>
                  <w:divBdr>
                    <w:top w:val="none" w:sz="0" w:space="0" w:color="auto"/>
                    <w:left w:val="none" w:sz="0" w:space="0" w:color="auto"/>
                    <w:bottom w:val="none" w:sz="0" w:space="0" w:color="auto"/>
                    <w:right w:val="none" w:sz="0" w:space="0" w:color="auto"/>
                  </w:divBdr>
                  <w:divsChild>
                    <w:div w:id="994645727">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jpeg"/><Relationship Id="rId18" Type="http://schemas.openxmlformats.org/officeDocument/2006/relationships/image" Target="media/image8.png"/><Relationship Id="rId26" Type="http://schemas.openxmlformats.org/officeDocument/2006/relationships/chart" Target="charts/chart5.xml"/><Relationship Id="rId3" Type="http://schemas.openxmlformats.org/officeDocument/2006/relationships/customXml" Target="../customXml/item3.xml"/><Relationship Id="rId21" Type="http://schemas.openxmlformats.org/officeDocument/2006/relationships/chart" Target="charts/chart2.xml"/><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image" Target="media/image2.jpeg"/><Relationship Id="rId17" Type="http://schemas.openxmlformats.org/officeDocument/2006/relationships/image" Target="media/image7.jpeg"/><Relationship Id="rId25" Type="http://schemas.openxmlformats.org/officeDocument/2006/relationships/image" Target="media/image11.jpeg"/><Relationship Id="rId33"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image" Target="media/image6.jpeg"/><Relationship Id="rId20" Type="http://schemas.openxmlformats.org/officeDocument/2006/relationships/chart" Target="charts/chart1.xml"/><Relationship Id="rId29" Type="http://schemas.openxmlformats.org/officeDocument/2006/relationships/chart" Target="charts/chart8.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image" Target="media/image10.jpeg"/><Relationship Id="rId32"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image" Target="media/image5.jpeg"/><Relationship Id="rId23" Type="http://schemas.openxmlformats.org/officeDocument/2006/relationships/chart" Target="charts/chart4.xml"/><Relationship Id="rId28" Type="http://schemas.openxmlformats.org/officeDocument/2006/relationships/chart" Target="charts/chart7.xml"/><Relationship Id="rId10" Type="http://schemas.openxmlformats.org/officeDocument/2006/relationships/endnotes" Target="endnotes.xml"/><Relationship Id="rId19" Type="http://schemas.openxmlformats.org/officeDocument/2006/relationships/image" Target="media/image9.jpeg"/><Relationship Id="rId31" Type="http://schemas.openxmlformats.org/officeDocument/2006/relationships/image" Target="media/image12.jpe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jpeg"/><Relationship Id="rId22" Type="http://schemas.openxmlformats.org/officeDocument/2006/relationships/chart" Target="charts/chart3.xml"/><Relationship Id="rId27" Type="http://schemas.openxmlformats.org/officeDocument/2006/relationships/chart" Target="charts/chart6.xml"/><Relationship Id="rId30" Type="http://schemas.openxmlformats.org/officeDocument/2006/relationships/chart" Target="charts/chart9.xml"/><Relationship Id="rId35" Type="http://schemas.openxmlformats.org/officeDocument/2006/relationships/theme" Target="theme/theme1.xml"/><Relationship Id="rId8" Type="http://schemas.openxmlformats.org/officeDocument/2006/relationships/webSettings" Target="webSettings.xm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2.xlsx"/></Relationships>
</file>

<file path=word/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3.xlsx"/></Relationships>
</file>

<file path=word/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9.xml"/><Relationship Id="rId1" Type="http://schemas.microsoft.com/office/2011/relationships/chartStyle" Target="style9.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Mental</a:t>
            </a:r>
            <a:r>
              <a:rPr lang="en-GB" baseline="0"/>
              <a:t> Health &amp; LD Training Compliance</a:t>
            </a:r>
            <a:endParaRPr lang="en-GB"/>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Sheet1!$A$52</c:f>
              <c:strCache>
                <c:ptCount val="1"/>
                <c:pt idx="0">
                  <c:v>Nov-22</c:v>
                </c:pt>
              </c:strCache>
            </c:strRef>
          </c:tx>
          <c:spPr>
            <a:solidFill>
              <a:schemeClr val="accent1"/>
            </a:solidFill>
            <a:ln>
              <a:noFill/>
            </a:ln>
            <a:effectLst/>
          </c:spPr>
          <c:invertIfNegative val="0"/>
          <c:cat>
            <c:strRef>
              <c:f>Sheet1!$B$51:$E$51</c:f>
              <c:strCache>
                <c:ptCount val="4"/>
                <c:pt idx="0">
                  <c:v>Fire Safety</c:v>
                </c:pt>
                <c:pt idx="1">
                  <c:v>H&amp;S</c:v>
                </c:pt>
                <c:pt idx="2">
                  <c:v>MH</c:v>
                </c:pt>
                <c:pt idx="3">
                  <c:v>V&amp;A</c:v>
                </c:pt>
              </c:strCache>
            </c:strRef>
          </c:cat>
          <c:val>
            <c:numRef>
              <c:f>Sheet1!$B$52:$E$52</c:f>
              <c:numCache>
                <c:formatCode>General</c:formatCode>
                <c:ptCount val="4"/>
                <c:pt idx="0">
                  <c:v>87</c:v>
                </c:pt>
                <c:pt idx="1">
                  <c:v>88</c:v>
                </c:pt>
                <c:pt idx="2">
                  <c:v>86</c:v>
                </c:pt>
                <c:pt idx="3">
                  <c:v>94</c:v>
                </c:pt>
              </c:numCache>
            </c:numRef>
          </c:val>
          <c:extLst>
            <c:ext xmlns:c16="http://schemas.microsoft.com/office/drawing/2014/chart" uri="{C3380CC4-5D6E-409C-BE32-E72D297353CC}">
              <c16:uniqueId val="{00000000-174F-4593-886D-28945EA94DAF}"/>
            </c:ext>
          </c:extLst>
        </c:ser>
        <c:ser>
          <c:idx val="1"/>
          <c:order val="1"/>
          <c:tx>
            <c:strRef>
              <c:f>Sheet1!$A$53</c:f>
              <c:strCache>
                <c:ptCount val="1"/>
                <c:pt idx="0">
                  <c:v>Feb-23</c:v>
                </c:pt>
              </c:strCache>
            </c:strRef>
          </c:tx>
          <c:spPr>
            <a:solidFill>
              <a:schemeClr val="accent2"/>
            </a:solidFill>
            <a:ln>
              <a:noFill/>
            </a:ln>
            <a:effectLst/>
          </c:spPr>
          <c:invertIfNegative val="0"/>
          <c:cat>
            <c:strRef>
              <c:f>Sheet1!$B$51:$E$51</c:f>
              <c:strCache>
                <c:ptCount val="4"/>
                <c:pt idx="0">
                  <c:v>Fire Safety</c:v>
                </c:pt>
                <c:pt idx="1">
                  <c:v>H&amp;S</c:v>
                </c:pt>
                <c:pt idx="2">
                  <c:v>MH</c:v>
                </c:pt>
                <c:pt idx="3">
                  <c:v>V&amp;A</c:v>
                </c:pt>
              </c:strCache>
            </c:strRef>
          </c:cat>
          <c:val>
            <c:numRef>
              <c:f>Sheet1!$B$53:$E$53</c:f>
              <c:numCache>
                <c:formatCode>General</c:formatCode>
                <c:ptCount val="4"/>
                <c:pt idx="0">
                  <c:v>85</c:v>
                </c:pt>
                <c:pt idx="1">
                  <c:v>89</c:v>
                </c:pt>
                <c:pt idx="2">
                  <c:v>87</c:v>
                </c:pt>
                <c:pt idx="3">
                  <c:v>85</c:v>
                </c:pt>
              </c:numCache>
            </c:numRef>
          </c:val>
          <c:extLst>
            <c:ext xmlns:c16="http://schemas.microsoft.com/office/drawing/2014/chart" uri="{C3380CC4-5D6E-409C-BE32-E72D297353CC}">
              <c16:uniqueId val="{00000001-174F-4593-886D-28945EA94DAF}"/>
            </c:ext>
          </c:extLst>
        </c:ser>
        <c:ser>
          <c:idx val="2"/>
          <c:order val="2"/>
          <c:tx>
            <c:strRef>
              <c:f>Sheet1!$A$54</c:f>
              <c:strCache>
                <c:ptCount val="1"/>
                <c:pt idx="0">
                  <c:v>May-23</c:v>
                </c:pt>
              </c:strCache>
            </c:strRef>
          </c:tx>
          <c:spPr>
            <a:solidFill>
              <a:schemeClr val="accent3"/>
            </a:solidFill>
            <a:ln>
              <a:noFill/>
            </a:ln>
            <a:effectLst/>
          </c:spPr>
          <c:invertIfNegative val="0"/>
          <c:cat>
            <c:strRef>
              <c:f>Sheet1!$B$51:$E$51</c:f>
              <c:strCache>
                <c:ptCount val="4"/>
                <c:pt idx="0">
                  <c:v>Fire Safety</c:v>
                </c:pt>
                <c:pt idx="1">
                  <c:v>H&amp;S</c:v>
                </c:pt>
                <c:pt idx="2">
                  <c:v>MH</c:v>
                </c:pt>
                <c:pt idx="3">
                  <c:v>V&amp;A</c:v>
                </c:pt>
              </c:strCache>
            </c:strRef>
          </c:cat>
          <c:val>
            <c:numRef>
              <c:f>Sheet1!$B$54:$E$54</c:f>
              <c:numCache>
                <c:formatCode>General</c:formatCode>
                <c:ptCount val="4"/>
                <c:pt idx="0">
                  <c:v>87</c:v>
                </c:pt>
                <c:pt idx="1">
                  <c:v>91</c:v>
                </c:pt>
                <c:pt idx="2">
                  <c:v>86</c:v>
                </c:pt>
                <c:pt idx="3">
                  <c:v>93</c:v>
                </c:pt>
              </c:numCache>
            </c:numRef>
          </c:val>
          <c:extLst>
            <c:ext xmlns:c16="http://schemas.microsoft.com/office/drawing/2014/chart" uri="{C3380CC4-5D6E-409C-BE32-E72D297353CC}">
              <c16:uniqueId val="{00000002-174F-4593-886D-28945EA94DAF}"/>
            </c:ext>
          </c:extLst>
        </c:ser>
        <c:dLbls>
          <c:showLegendKey val="0"/>
          <c:showVal val="0"/>
          <c:showCatName val="0"/>
          <c:showSerName val="0"/>
          <c:showPercent val="0"/>
          <c:showBubbleSize val="0"/>
        </c:dLbls>
        <c:gapWidth val="219"/>
        <c:overlap val="-27"/>
        <c:axId val="132513600"/>
        <c:axId val="132510688"/>
        <c:extLst>
          <c:ext xmlns:c15="http://schemas.microsoft.com/office/drawing/2012/chart" uri="{02D57815-91ED-43cb-92C2-25804820EDAC}">
            <c15:filteredBarSeries>
              <c15:ser>
                <c:idx val="3"/>
                <c:order val="3"/>
                <c:tx>
                  <c:strRef>
                    <c:extLst>
                      <c:ext uri="{02D57815-91ED-43cb-92C2-25804820EDAC}">
                        <c15:formulaRef>
                          <c15:sqref>Sheet1!$A$55</c15:sqref>
                        </c15:formulaRef>
                      </c:ext>
                    </c:extLst>
                    <c:strCache>
                      <c:ptCount val="1"/>
                    </c:strCache>
                  </c:strRef>
                </c:tx>
                <c:spPr>
                  <a:solidFill>
                    <a:schemeClr val="accent4"/>
                  </a:solidFill>
                  <a:ln>
                    <a:noFill/>
                  </a:ln>
                  <a:effectLst/>
                </c:spPr>
                <c:invertIfNegative val="0"/>
                <c:cat>
                  <c:strRef>
                    <c:extLst>
                      <c:ext uri="{02D57815-91ED-43cb-92C2-25804820EDAC}">
                        <c15:formulaRef>
                          <c15:sqref>Sheet1!$B$51:$E$51</c15:sqref>
                        </c15:formulaRef>
                      </c:ext>
                    </c:extLst>
                    <c:strCache>
                      <c:ptCount val="4"/>
                      <c:pt idx="0">
                        <c:v>Fire Safety</c:v>
                      </c:pt>
                      <c:pt idx="1">
                        <c:v>H&amp;S</c:v>
                      </c:pt>
                      <c:pt idx="2">
                        <c:v>MH</c:v>
                      </c:pt>
                      <c:pt idx="3">
                        <c:v>V&amp;A</c:v>
                      </c:pt>
                    </c:strCache>
                  </c:strRef>
                </c:cat>
                <c:val>
                  <c:numRef>
                    <c:extLst>
                      <c:ext uri="{02D57815-91ED-43cb-92C2-25804820EDAC}">
                        <c15:formulaRef>
                          <c15:sqref>Sheet1!$B$55:$E$55</c15:sqref>
                        </c15:formulaRef>
                      </c:ext>
                    </c:extLst>
                    <c:numCache>
                      <c:formatCode>General</c:formatCode>
                      <c:ptCount val="4"/>
                      <c:pt idx="0">
                        <c:v>0</c:v>
                      </c:pt>
                      <c:pt idx="1">
                        <c:v>0</c:v>
                      </c:pt>
                      <c:pt idx="2">
                        <c:v>0</c:v>
                      </c:pt>
                      <c:pt idx="3">
                        <c:v>0</c:v>
                      </c:pt>
                    </c:numCache>
                  </c:numRef>
                </c:val>
                <c:extLst>
                  <c:ext xmlns:c16="http://schemas.microsoft.com/office/drawing/2014/chart" uri="{C3380CC4-5D6E-409C-BE32-E72D297353CC}">
                    <c16:uniqueId val="{00000004-174F-4593-886D-28945EA94DAF}"/>
                  </c:ext>
                </c:extLst>
              </c15:ser>
            </c15:filteredBarSeries>
            <c15:filteredBarSeries>
              <c15:ser>
                <c:idx val="4"/>
                <c:order val="4"/>
                <c:tx>
                  <c:strRef>
                    <c:extLst xmlns:c15="http://schemas.microsoft.com/office/drawing/2012/chart">
                      <c:ext xmlns:c15="http://schemas.microsoft.com/office/drawing/2012/chart" uri="{02D57815-91ED-43cb-92C2-25804820EDAC}">
                        <c15:formulaRef>
                          <c15:sqref>Sheet1!$A$56</c15:sqref>
                        </c15:formulaRef>
                      </c:ext>
                    </c:extLst>
                    <c:strCache>
                      <c:ptCount val="1"/>
                    </c:strCache>
                  </c:strRef>
                </c:tx>
                <c:spPr>
                  <a:solidFill>
                    <a:schemeClr val="accent5"/>
                  </a:solidFill>
                  <a:ln>
                    <a:noFill/>
                  </a:ln>
                  <a:effectLst/>
                </c:spPr>
                <c:invertIfNegative val="0"/>
                <c:cat>
                  <c:strRef>
                    <c:extLst xmlns:c15="http://schemas.microsoft.com/office/drawing/2012/chart">
                      <c:ext xmlns:c15="http://schemas.microsoft.com/office/drawing/2012/chart" uri="{02D57815-91ED-43cb-92C2-25804820EDAC}">
                        <c15:formulaRef>
                          <c15:sqref>Sheet1!$B$51:$E$51</c15:sqref>
                        </c15:formulaRef>
                      </c:ext>
                    </c:extLst>
                    <c:strCache>
                      <c:ptCount val="4"/>
                      <c:pt idx="0">
                        <c:v>Fire Safety</c:v>
                      </c:pt>
                      <c:pt idx="1">
                        <c:v>H&amp;S</c:v>
                      </c:pt>
                      <c:pt idx="2">
                        <c:v>MH</c:v>
                      </c:pt>
                      <c:pt idx="3">
                        <c:v>V&amp;A</c:v>
                      </c:pt>
                    </c:strCache>
                  </c:strRef>
                </c:cat>
                <c:val>
                  <c:numRef>
                    <c:extLst xmlns:c15="http://schemas.microsoft.com/office/drawing/2012/chart">
                      <c:ext xmlns:c15="http://schemas.microsoft.com/office/drawing/2012/chart" uri="{02D57815-91ED-43cb-92C2-25804820EDAC}">
                        <c15:formulaRef>
                          <c15:sqref>Sheet1!$B$56:$E$56</c15:sqref>
                        </c15:formulaRef>
                      </c:ext>
                    </c:extLst>
                    <c:numCache>
                      <c:formatCode>General</c:formatCode>
                      <c:ptCount val="4"/>
                      <c:pt idx="0">
                        <c:v>0</c:v>
                      </c:pt>
                      <c:pt idx="1">
                        <c:v>0</c:v>
                      </c:pt>
                      <c:pt idx="2">
                        <c:v>0</c:v>
                      </c:pt>
                      <c:pt idx="3">
                        <c:v>0</c:v>
                      </c:pt>
                    </c:numCache>
                  </c:numRef>
                </c:val>
                <c:extLst xmlns:c15="http://schemas.microsoft.com/office/drawing/2012/chart">
                  <c:ext xmlns:c16="http://schemas.microsoft.com/office/drawing/2014/chart" uri="{C3380CC4-5D6E-409C-BE32-E72D297353CC}">
                    <c16:uniqueId val="{00000005-174F-4593-886D-28945EA94DAF}"/>
                  </c:ext>
                </c:extLst>
              </c15:ser>
            </c15:filteredBarSeries>
          </c:ext>
        </c:extLst>
      </c:barChart>
      <c:lineChart>
        <c:grouping val="standard"/>
        <c:varyColors val="0"/>
        <c:ser>
          <c:idx val="5"/>
          <c:order val="5"/>
          <c:tx>
            <c:strRef>
              <c:f>Sheet1!$A$57</c:f>
              <c:strCache>
                <c:ptCount val="1"/>
                <c:pt idx="0">
                  <c:v>Target</c:v>
                </c:pt>
              </c:strCache>
            </c:strRef>
          </c:tx>
          <c:spPr>
            <a:ln w="28575" cap="rnd">
              <a:solidFill>
                <a:srgbClr val="FF0000"/>
              </a:solidFill>
              <a:round/>
            </a:ln>
            <a:effectLst/>
          </c:spPr>
          <c:marker>
            <c:symbol val="none"/>
          </c:marker>
          <c:cat>
            <c:strRef>
              <c:f>Sheet1!$B$51:$E$51</c:f>
              <c:strCache>
                <c:ptCount val="4"/>
                <c:pt idx="0">
                  <c:v>Fire Safety</c:v>
                </c:pt>
                <c:pt idx="1">
                  <c:v>H&amp;S</c:v>
                </c:pt>
                <c:pt idx="2">
                  <c:v>MH</c:v>
                </c:pt>
                <c:pt idx="3">
                  <c:v>V&amp;A</c:v>
                </c:pt>
              </c:strCache>
            </c:strRef>
          </c:cat>
          <c:val>
            <c:numRef>
              <c:f>Sheet1!$B$57:$E$57</c:f>
              <c:numCache>
                <c:formatCode>General</c:formatCode>
                <c:ptCount val="4"/>
                <c:pt idx="0">
                  <c:v>85</c:v>
                </c:pt>
                <c:pt idx="1">
                  <c:v>85</c:v>
                </c:pt>
                <c:pt idx="2">
                  <c:v>85</c:v>
                </c:pt>
                <c:pt idx="3">
                  <c:v>85</c:v>
                </c:pt>
              </c:numCache>
            </c:numRef>
          </c:val>
          <c:smooth val="0"/>
          <c:extLst>
            <c:ext xmlns:c16="http://schemas.microsoft.com/office/drawing/2014/chart" uri="{C3380CC4-5D6E-409C-BE32-E72D297353CC}">
              <c16:uniqueId val="{00000003-174F-4593-886D-28945EA94DAF}"/>
            </c:ext>
          </c:extLst>
        </c:ser>
        <c:dLbls>
          <c:showLegendKey val="0"/>
          <c:showVal val="0"/>
          <c:showCatName val="0"/>
          <c:showSerName val="0"/>
          <c:showPercent val="0"/>
          <c:showBubbleSize val="0"/>
        </c:dLbls>
        <c:marker val="1"/>
        <c:smooth val="0"/>
        <c:axId val="132513600"/>
        <c:axId val="132510688"/>
      </c:lineChart>
      <c:catAx>
        <c:axId val="132513600"/>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2510688"/>
        <c:crosses val="autoZero"/>
        <c:auto val="1"/>
        <c:lblAlgn val="ctr"/>
        <c:lblOffset val="100"/>
        <c:noMultiLvlLbl val="0"/>
      </c:catAx>
      <c:valAx>
        <c:axId val="1325106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2513600"/>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Morriston SG Training Compliance</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Sheet1!$A$36</c:f>
              <c:strCache>
                <c:ptCount val="1"/>
                <c:pt idx="0">
                  <c:v>Nov-22</c:v>
                </c:pt>
              </c:strCache>
            </c:strRef>
          </c:tx>
          <c:spPr>
            <a:solidFill>
              <a:schemeClr val="accent1"/>
            </a:solidFill>
            <a:ln>
              <a:noFill/>
            </a:ln>
            <a:effectLst/>
          </c:spPr>
          <c:invertIfNegative val="0"/>
          <c:cat>
            <c:strRef>
              <c:f>Sheet1!$B$35:$E$35</c:f>
              <c:strCache>
                <c:ptCount val="4"/>
                <c:pt idx="0">
                  <c:v>Fire Safety</c:v>
                </c:pt>
                <c:pt idx="1">
                  <c:v>H&amp;S</c:v>
                </c:pt>
                <c:pt idx="2">
                  <c:v>MH</c:v>
                </c:pt>
                <c:pt idx="3">
                  <c:v>V&amp;A</c:v>
                </c:pt>
              </c:strCache>
            </c:strRef>
          </c:cat>
          <c:val>
            <c:numRef>
              <c:f>Sheet1!$B$36:$E$36</c:f>
              <c:numCache>
                <c:formatCode>General</c:formatCode>
                <c:ptCount val="4"/>
                <c:pt idx="0">
                  <c:v>0</c:v>
                </c:pt>
                <c:pt idx="1">
                  <c:v>0</c:v>
                </c:pt>
                <c:pt idx="2">
                  <c:v>0</c:v>
                </c:pt>
                <c:pt idx="3">
                  <c:v>0</c:v>
                </c:pt>
              </c:numCache>
            </c:numRef>
          </c:val>
          <c:extLst>
            <c:ext xmlns:c16="http://schemas.microsoft.com/office/drawing/2014/chart" uri="{C3380CC4-5D6E-409C-BE32-E72D297353CC}">
              <c16:uniqueId val="{00000000-FDBC-4ABC-B76F-2DF79ABD8021}"/>
            </c:ext>
          </c:extLst>
        </c:ser>
        <c:ser>
          <c:idx val="1"/>
          <c:order val="1"/>
          <c:tx>
            <c:strRef>
              <c:f>Sheet1!$A$37</c:f>
              <c:strCache>
                <c:ptCount val="1"/>
                <c:pt idx="0">
                  <c:v>Feb-23</c:v>
                </c:pt>
              </c:strCache>
            </c:strRef>
          </c:tx>
          <c:spPr>
            <a:solidFill>
              <a:schemeClr val="accent2"/>
            </a:solidFill>
            <a:ln>
              <a:noFill/>
            </a:ln>
            <a:effectLst/>
          </c:spPr>
          <c:invertIfNegative val="0"/>
          <c:cat>
            <c:strRef>
              <c:f>Sheet1!$B$35:$E$35</c:f>
              <c:strCache>
                <c:ptCount val="4"/>
                <c:pt idx="0">
                  <c:v>Fire Safety</c:v>
                </c:pt>
                <c:pt idx="1">
                  <c:v>H&amp;S</c:v>
                </c:pt>
                <c:pt idx="2">
                  <c:v>MH</c:v>
                </c:pt>
                <c:pt idx="3">
                  <c:v>V&amp;A</c:v>
                </c:pt>
              </c:strCache>
            </c:strRef>
          </c:cat>
          <c:val>
            <c:numRef>
              <c:f>Sheet1!$B$37:$E$37</c:f>
              <c:numCache>
                <c:formatCode>General</c:formatCode>
                <c:ptCount val="4"/>
                <c:pt idx="0">
                  <c:v>78</c:v>
                </c:pt>
                <c:pt idx="1">
                  <c:v>79</c:v>
                </c:pt>
                <c:pt idx="2">
                  <c:v>75</c:v>
                </c:pt>
                <c:pt idx="3">
                  <c:v>84</c:v>
                </c:pt>
              </c:numCache>
            </c:numRef>
          </c:val>
          <c:extLst>
            <c:ext xmlns:c16="http://schemas.microsoft.com/office/drawing/2014/chart" uri="{C3380CC4-5D6E-409C-BE32-E72D297353CC}">
              <c16:uniqueId val="{00000001-FDBC-4ABC-B76F-2DF79ABD8021}"/>
            </c:ext>
          </c:extLst>
        </c:ser>
        <c:ser>
          <c:idx val="2"/>
          <c:order val="2"/>
          <c:tx>
            <c:strRef>
              <c:f>Sheet1!$A$38</c:f>
              <c:strCache>
                <c:ptCount val="1"/>
                <c:pt idx="0">
                  <c:v>May-23</c:v>
                </c:pt>
              </c:strCache>
            </c:strRef>
          </c:tx>
          <c:spPr>
            <a:solidFill>
              <a:schemeClr val="accent3"/>
            </a:solidFill>
            <a:ln>
              <a:noFill/>
            </a:ln>
            <a:effectLst/>
          </c:spPr>
          <c:invertIfNegative val="0"/>
          <c:cat>
            <c:strRef>
              <c:f>Sheet1!$B$35:$E$35</c:f>
              <c:strCache>
                <c:ptCount val="4"/>
                <c:pt idx="0">
                  <c:v>Fire Safety</c:v>
                </c:pt>
                <c:pt idx="1">
                  <c:v>H&amp;S</c:v>
                </c:pt>
                <c:pt idx="2">
                  <c:v>MH</c:v>
                </c:pt>
                <c:pt idx="3">
                  <c:v>V&amp;A</c:v>
                </c:pt>
              </c:strCache>
            </c:strRef>
          </c:cat>
          <c:val>
            <c:numRef>
              <c:f>Sheet1!$B$38:$E$38</c:f>
              <c:numCache>
                <c:formatCode>General</c:formatCode>
                <c:ptCount val="4"/>
                <c:pt idx="0">
                  <c:v>82</c:v>
                </c:pt>
                <c:pt idx="1">
                  <c:v>83</c:v>
                </c:pt>
                <c:pt idx="2">
                  <c:v>79</c:v>
                </c:pt>
                <c:pt idx="3">
                  <c:v>85</c:v>
                </c:pt>
              </c:numCache>
            </c:numRef>
          </c:val>
          <c:extLst>
            <c:ext xmlns:c16="http://schemas.microsoft.com/office/drawing/2014/chart" uri="{C3380CC4-5D6E-409C-BE32-E72D297353CC}">
              <c16:uniqueId val="{00000002-FDBC-4ABC-B76F-2DF79ABD8021}"/>
            </c:ext>
          </c:extLst>
        </c:ser>
        <c:dLbls>
          <c:showLegendKey val="0"/>
          <c:showVal val="0"/>
          <c:showCatName val="0"/>
          <c:showSerName val="0"/>
          <c:showPercent val="0"/>
          <c:showBubbleSize val="0"/>
        </c:dLbls>
        <c:gapWidth val="219"/>
        <c:overlap val="-27"/>
        <c:axId val="168716480"/>
        <c:axId val="168727296"/>
        <c:extLst>
          <c:ext xmlns:c15="http://schemas.microsoft.com/office/drawing/2012/chart" uri="{02D57815-91ED-43cb-92C2-25804820EDAC}">
            <c15:filteredBarSeries>
              <c15:ser>
                <c:idx val="3"/>
                <c:order val="3"/>
                <c:tx>
                  <c:strRef>
                    <c:extLst>
                      <c:ext uri="{02D57815-91ED-43cb-92C2-25804820EDAC}">
                        <c15:formulaRef>
                          <c15:sqref>Sheet1!$A$39</c15:sqref>
                        </c15:formulaRef>
                      </c:ext>
                    </c:extLst>
                    <c:strCache>
                      <c:ptCount val="1"/>
                    </c:strCache>
                  </c:strRef>
                </c:tx>
                <c:spPr>
                  <a:solidFill>
                    <a:schemeClr val="accent4"/>
                  </a:solidFill>
                  <a:ln>
                    <a:noFill/>
                  </a:ln>
                  <a:effectLst/>
                </c:spPr>
                <c:invertIfNegative val="0"/>
                <c:cat>
                  <c:strRef>
                    <c:extLst>
                      <c:ext uri="{02D57815-91ED-43cb-92C2-25804820EDAC}">
                        <c15:formulaRef>
                          <c15:sqref>Sheet1!$B$35:$E$35</c15:sqref>
                        </c15:formulaRef>
                      </c:ext>
                    </c:extLst>
                    <c:strCache>
                      <c:ptCount val="4"/>
                      <c:pt idx="0">
                        <c:v>Fire Safety</c:v>
                      </c:pt>
                      <c:pt idx="1">
                        <c:v>H&amp;S</c:v>
                      </c:pt>
                      <c:pt idx="2">
                        <c:v>MH</c:v>
                      </c:pt>
                      <c:pt idx="3">
                        <c:v>V&amp;A</c:v>
                      </c:pt>
                    </c:strCache>
                  </c:strRef>
                </c:cat>
                <c:val>
                  <c:numRef>
                    <c:extLst>
                      <c:ext uri="{02D57815-91ED-43cb-92C2-25804820EDAC}">
                        <c15:formulaRef>
                          <c15:sqref>Sheet1!$B$39:$E$39</c15:sqref>
                        </c15:formulaRef>
                      </c:ext>
                    </c:extLst>
                    <c:numCache>
                      <c:formatCode>General</c:formatCode>
                      <c:ptCount val="4"/>
                      <c:pt idx="0">
                        <c:v>0</c:v>
                      </c:pt>
                      <c:pt idx="1">
                        <c:v>0</c:v>
                      </c:pt>
                      <c:pt idx="2">
                        <c:v>0</c:v>
                      </c:pt>
                      <c:pt idx="3">
                        <c:v>0</c:v>
                      </c:pt>
                    </c:numCache>
                  </c:numRef>
                </c:val>
                <c:extLst>
                  <c:ext xmlns:c16="http://schemas.microsoft.com/office/drawing/2014/chart" uri="{C3380CC4-5D6E-409C-BE32-E72D297353CC}">
                    <c16:uniqueId val="{00000004-FDBC-4ABC-B76F-2DF79ABD8021}"/>
                  </c:ext>
                </c:extLst>
              </c15:ser>
            </c15:filteredBarSeries>
            <c15:filteredBarSeries>
              <c15:ser>
                <c:idx val="4"/>
                <c:order val="4"/>
                <c:tx>
                  <c:strRef>
                    <c:extLst xmlns:c15="http://schemas.microsoft.com/office/drawing/2012/chart">
                      <c:ext xmlns:c15="http://schemas.microsoft.com/office/drawing/2012/chart" uri="{02D57815-91ED-43cb-92C2-25804820EDAC}">
                        <c15:formulaRef>
                          <c15:sqref>Sheet1!$A$40</c15:sqref>
                        </c15:formulaRef>
                      </c:ext>
                    </c:extLst>
                    <c:strCache>
                      <c:ptCount val="1"/>
                    </c:strCache>
                  </c:strRef>
                </c:tx>
                <c:spPr>
                  <a:solidFill>
                    <a:schemeClr val="accent5"/>
                  </a:solidFill>
                  <a:ln>
                    <a:noFill/>
                  </a:ln>
                  <a:effectLst/>
                </c:spPr>
                <c:invertIfNegative val="0"/>
                <c:cat>
                  <c:strRef>
                    <c:extLst xmlns:c15="http://schemas.microsoft.com/office/drawing/2012/chart">
                      <c:ext xmlns:c15="http://schemas.microsoft.com/office/drawing/2012/chart" uri="{02D57815-91ED-43cb-92C2-25804820EDAC}">
                        <c15:formulaRef>
                          <c15:sqref>Sheet1!$B$35:$E$35</c15:sqref>
                        </c15:formulaRef>
                      </c:ext>
                    </c:extLst>
                    <c:strCache>
                      <c:ptCount val="4"/>
                      <c:pt idx="0">
                        <c:v>Fire Safety</c:v>
                      </c:pt>
                      <c:pt idx="1">
                        <c:v>H&amp;S</c:v>
                      </c:pt>
                      <c:pt idx="2">
                        <c:v>MH</c:v>
                      </c:pt>
                      <c:pt idx="3">
                        <c:v>V&amp;A</c:v>
                      </c:pt>
                    </c:strCache>
                  </c:strRef>
                </c:cat>
                <c:val>
                  <c:numRef>
                    <c:extLst xmlns:c15="http://schemas.microsoft.com/office/drawing/2012/chart">
                      <c:ext xmlns:c15="http://schemas.microsoft.com/office/drawing/2012/chart" uri="{02D57815-91ED-43cb-92C2-25804820EDAC}">
                        <c15:formulaRef>
                          <c15:sqref>Sheet1!$B$40:$E$40</c15:sqref>
                        </c15:formulaRef>
                      </c:ext>
                    </c:extLst>
                    <c:numCache>
                      <c:formatCode>General</c:formatCode>
                      <c:ptCount val="4"/>
                      <c:pt idx="0">
                        <c:v>0</c:v>
                      </c:pt>
                      <c:pt idx="1">
                        <c:v>0</c:v>
                      </c:pt>
                      <c:pt idx="2">
                        <c:v>0</c:v>
                      </c:pt>
                      <c:pt idx="3">
                        <c:v>0</c:v>
                      </c:pt>
                    </c:numCache>
                  </c:numRef>
                </c:val>
                <c:extLst xmlns:c15="http://schemas.microsoft.com/office/drawing/2012/chart">
                  <c:ext xmlns:c16="http://schemas.microsoft.com/office/drawing/2014/chart" uri="{C3380CC4-5D6E-409C-BE32-E72D297353CC}">
                    <c16:uniqueId val="{00000005-FDBC-4ABC-B76F-2DF79ABD8021}"/>
                  </c:ext>
                </c:extLst>
              </c15:ser>
            </c15:filteredBarSeries>
          </c:ext>
        </c:extLst>
      </c:barChart>
      <c:lineChart>
        <c:grouping val="standard"/>
        <c:varyColors val="0"/>
        <c:ser>
          <c:idx val="5"/>
          <c:order val="5"/>
          <c:tx>
            <c:strRef>
              <c:f>Sheet1!$A$41</c:f>
              <c:strCache>
                <c:ptCount val="1"/>
                <c:pt idx="0">
                  <c:v>Target</c:v>
                </c:pt>
              </c:strCache>
            </c:strRef>
          </c:tx>
          <c:spPr>
            <a:ln w="28575" cap="rnd">
              <a:solidFill>
                <a:schemeClr val="accent6"/>
              </a:solidFill>
              <a:round/>
            </a:ln>
            <a:effectLst/>
          </c:spPr>
          <c:marker>
            <c:symbol val="none"/>
          </c:marker>
          <c:cat>
            <c:strRef>
              <c:f>Sheet1!$B$35:$E$35</c:f>
              <c:strCache>
                <c:ptCount val="4"/>
                <c:pt idx="0">
                  <c:v>Fire Safety</c:v>
                </c:pt>
                <c:pt idx="1">
                  <c:v>H&amp;S</c:v>
                </c:pt>
                <c:pt idx="2">
                  <c:v>MH</c:v>
                </c:pt>
                <c:pt idx="3">
                  <c:v>V&amp;A</c:v>
                </c:pt>
              </c:strCache>
            </c:strRef>
          </c:cat>
          <c:val>
            <c:numRef>
              <c:f>Sheet1!$B$41:$E$41</c:f>
              <c:numCache>
                <c:formatCode>General</c:formatCode>
                <c:ptCount val="4"/>
                <c:pt idx="0">
                  <c:v>85</c:v>
                </c:pt>
                <c:pt idx="1">
                  <c:v>85</c:v>
                </c:pt>
                <c:pt idx="2">
                  <c:v>85</c:v>
                </c:pt>
                <c:pt idx="3">
                  <c:v>85</c:v>
                </c:pt>
              </c:numCache>
            </c:numRef>
          </c:val>
          <c:smooth val="0"/>
          <c:extLst>
            <c:ext xmlns:c16="http://schemas.microsoft.com/office/drawing/2014/chart" uri="{C3380CC4-5D6E-409C-BE32-E72D297353CC}">
              <c16:uniqueId val="{00000003-FDBC-4ABC-B76F-2DF79ABD8021}"/>
            </c:ext>
          </c:extLst>
        </c:ser>
        <c:dLbls>
          <c:showLegendKey val="0"/>
          <c:showVal val="0"/>
          <c:showCatName val="0"/>
          <c:showSerName val="0"/>
          <c:showPercent val="0"/>
          <c:showBubbleSize val="0"/>
        </c:dLbls>
        <c:marker val="1"/>
        <c:smooth val="0"/>
        <c:axId val="168716480"/>
        <c:axId val="168727296"/>
      </c:lineChart>
      <c:catAx>
        <c:axId val="168716480"/>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8727296"/>
        <c:crosses val="autoZero"/>
        <c:auto val="1"/>
        <c:lblAlgn val="ctr"/>
        <c:lblOffset val="100"/>
        <c:noMultiLvlLbl val="0"/>
      </c:catAx>
      <c:valAx>
        <c:axId val="16872729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8716480"/>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NPTS</a:t>
            </a:r>
            <a:r>
              <a:rPr lang="en-GB" baseline="0"/>
              <a:t> SG Training Compliance</a:t>
            </a:r>
            <a:endParaRPr lang="en-GB"/>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Sheet1!$A$28</c:f>
              <c:strCache>
                <c:ptCount val="1"/>
                <c:pt idx="0">
                  <c:v>Nov-22</c:v>
                </c:pt>
              </c:strCache>
            </c:strRef>
          </c:tx>
          <c:spPr>
            <a:solidFill>
              <a:schemeClr val="accent1"/>
            </a:solidFill>
            <a:ln>
              <a:noFill/>
            </a:ln>
            <a:effectLst/>
          </c:spPr>
          <c:invertIfNegative val="0"/>
          <c:cat>
            <c:strRef>
              <c:f>Sheet1!$B$27:$E$27</c:f>
              <c:strCache>
                <c:ptCount val="4"/>
                <c:pt idx="0">
                  <c:v>Fire Safety</c:v>
                </c:pt>
                <c:pt idx="1">
                  <c:v>H&amp;S</c:v>
                </c:pt>
                <c:pt idx="2">
                  <c:v>MH</c:v>
                </c:pt>
                <c:pt idx="3">
                  <c:v>V&amp;A</c:v>
                </c:pt>
              </c:strCache>
            </c:strRef>
          </c:cat>
          <c:val>
            <c:numRef>
              <c:f>Sheet1!$B$28:$E$28</c:f>
              <c:numCache>
                <c:formatCode>General</c:formatCode>
                <c:ptCount val="4"/>
                <c:pt idx="0">
                  <c:v>82</c:v>
                </c:pt>
                <c:pt idx="1">
                  <c:v>84</c:v>
                </c:pt>
                <c:pt idx="2">
                  <c:v>80</c:v>
                </c:pt>
                <c:pt idx="3">
                  <c:v>92</c:v>
                </c:pt>
              </c:numCache>
            </c:numRef>
          </c:val>
          <c:extLst>
            <c:ext xmlns:c16="http://schemas.microsoft.com/office/drawing/2014/chart" uri="{C3380CC4-5D6E-409C-BE32-E72D297353CC}">
              <c16:uniqueId val="{00000000-E93D-46FD-969E-6AAEBAF1A63B}"/>
            </c:ext>
          </c:extLst>
        </c:ser>
        <c:ser>
          <c:idx val="1"/>
          <c:order val="1"/>
          <c:tx>
            <c:strRef>
              <c:f>Sheet1!$A$29</c:f>
              <c:strCache>
                <c:ptCount val="1"/>
                <c:pt idx="0">
                  <c:v>Feb-23</c:v>
                </c:pt>
              </c:strCache>
            </c:strRef>
          </c:tx>
          <c:spPr>
            <a:solidFill>
              <a:schemeClr val="accent2"/>
            </a:solidFill>
            <a:ln>
              <a:noFill/>
            </a:ln>
            <a:effectLst/>
          </c:spPr>
          <c:invertIfNegative val="0"/>
          <c:cat>
            <c:strRef>
              <c:f>Sheet1!$B$27:$E$27</c:f>
              <c:strCache>
                <c:ptCount val="4"/>
                <c:pt idx="0">
                  <c:v>Fire Safety</c:v>
                </c:pt>
                <c:pt idx="1">
                  <c:v>H&amp;S</c:v>
                </c:pt>
                <c:pt idx="2">
                  <c:v>MH</c:v>
                </c:pt>
                <c:pt idx="3">
                  <c:v>V&amp;A</c:v>
                </c:pt>
              </c:strCache>
            </c:strRef>
          </c:cat>
          <c:val>
            <c:numRef>
              <c:f>Sheet1!$B$29:$E$29</c:f>
              <c:numCache>
                <c:formatCode>General</c:formatCode>
                <c:ptCount val="4"/>
                <c:pt idx="0">
                  <c:v>81</c:v>
                </c:pt>
                <c:pt idx="1">
                  <c:v>85</c:v>
                </c:pt>
                <c:pt idx="2">
                  <c:v>81</c:v>
                </c:pt>
                <c:pt idx="3">
                  <c:v>92</c:v>
                </c:pt>
              </c:numCache>
            </c:numRef>
          </c:val>
          <c:extLst>
            <c:ext xmlns:c16="http://schemas.microsoft.com/office/drawing/2014/chart" uri="{C3380CC4-5D6E-409C-BE32-E72D297353CC}">
              <c16:uniqueId val="{00000001-E93D-46FD-969E-6AAEBAF1A63B}"/>
            </c:ext>
          </c:extLst>
        </c:ser>
        <c:ser>
          <c:idx val="2"/>
          <c:order val="2"/>
          <c:tx>
            <c:strRef>
              <c:f>Sheet1!$A$30</c:f>
              <c:strCache>
                <c:ptCount val="1"/>
                <c:pt idx="0">
                  <c:v>May-23</c:v>
                </c:pt>
              </c:strCache>
            </c:strRef>
          </c:tx>
          <c:spPr>
            <a:solidFill>
              <a:schemeClr val="accent3"/>
            </a:solidFill>
            <a:ln>
              <a:noFill/>
            </a:ln>
            <a:effectLst/>
          </c:spPr>
          <c:invertIfNegative val="0"/>
          <c:cat>
            <c:strRef>
              <c:f>Sheet1!$B$27:$E$27</c:f>
              <c:strCache>
                <c:ptCount val="4"/>
                <c:pt idx="0">
                  <c:v>Fire Safety</c:v>
                </c:pt>
                <c:pt idx="1">
                  <c:v>H&amp;S</c:v>
                </c:pt>
                <c:pt idx="2">
                  <c:v>MH</c:v>
                </c:pt>
                <c:pt idx="3">
                  <c:v>V&amp;A</c:v>
                </c:pt>
              </c:strCache>
            </c:strRef>
          </c:cat>
          <c:val>
            <c:numRef>
              <c:f>Sheet1!$B$30:$E$30</c:f>
              <c:numCache>
                <c:formatCode>General</c:formatCode>
                <c:ptCount val="4"/>
                <c:pt idx="0">
                  <c:v>0</c:v>
                </c:pt>
                <c:pt idx="1">
                  <c:v>0</c:v>
                </c:pt>
                <c:pt idx="2">
                  <c:v>0</c:v>
                </c:pt>
                <c:pt idx="3">
                  <c:v>0</c:v>
                </c:pt>
              </c:numCache>
            </c:numRef>
          </c:val>
          <c:extLst>
            <c:ext xmlns:c16="http://schemas.microsoft.com/office/drawing/2014/chart" uri="{C3380CC4-5D6E-409C-BE32-E72D297353CC}">
              <c16:uniqueId val="{00000002-E93D-46FD-969E-6AAEBAF1A63B}"/>
            </c:ext>
          </c:extLst>
        </c:ser>
        <c:dLbls>
          <c:showLegendKey val="0"/>
          <c:showVal val="0"/>
          <c:showCatName val="0"/>
          <c:showSerName val="0"/>
          <c:showPercent val="0"/>
          <c:showBubbleSize val="0"/>
        </c:dLbls>
        <c:gapWidth val="219"/>
        <c:overlap val="-27"/>
        <c:axId val="168726464"/>
        <c:axId val="168712736"/>
        <c:extLst>
          <c:ext xmlns:c15="http://schemas.microsoft.com/office/drawing/2012/chart" uri="{02D57815-91ED-43cb-92C2-25804820EDAC}">
            <c15:filteredBarSeries>
              <c15:ser>
                <c:idx val="3"/>
                <c:order val="3"/>
                <c:tx>
                  <c:strRef>
                    <c:extLst>
                      <c:ext uri="{02D57815-91ED-43cb-92C2-25804820EDAC}">
                        <c15:formulaRef>
                          <c15:sqref>Sheet1!$A$31</c15:sqref>
                        </c15:formulaRef>
                      </c:ext>
                    </c:extLst>
                    <c:strCache>
                      <c:ptCount val="1"/>
                    </c:strCache>
                  </c:strRef>
                </c:tx>
                <c:spPr>
                  <a:solidFill>
                    <a:schemeClr val="accent4"/>
                  </a:solidFill>
                  <a:ln>
                    <a:noFill/>
                  </a:ln>
                  <a:effectLst/>
                </c:spPr>
                <c:invertIfNegative val="0"/>
                <c:cat>
                  <c:strRef>
                    <c:extLst>
                      <c:ext uri="{02D57815-91ED-43cb-92C2-25804820EDAC}">
                        <c15:formulaRef>
                          <c15:sqref>Sheet1!$B$27:$E$27</c15:sqref>
                        </c15:formulaRef>
                      </c:ext>
                    </c:extLst>
                    <c:strCache>
                      <c:ptCount val="4"/>
                      <c:pt idx="0">
                        <c:v>Fire Safety</c:v>
                      </c:pt>
                      <c:pt idx="1">
                        <c:v>H&amp;S</c:v>
                      </c:pt>
                      <c:pt idx="2">
                        <c:v>MH</c:v>
                      </c:pt>
                      <c:pt idx="3">
                        <c:v>V&amp;A</c:v>
                      </c:pt>
                    </c:strCache>
                  </c:strRef>
                </c:cat>
                <c:val>
                  <c:numRef>
                    <c:extLst>
                      <c:ext uri="{02D57815-91ED-43cb-92C2-25804820EDAC}">
                        <c15:formulaRef>
                          <c15:sqref>Sheet1!$B$31:$E$31</c15:sqref>
                        </c15:formulaRef>
                      </c:ext>
                    </c:extLst>
                    <c:numCache>
                      <c:formatCode>General</c:formatCode>
                      <c:ptCount val="4"/>
                      <c:pt idx="0">
                        <c:v>0</c:v>
                      </c:pt>
                      <c:pt idx="1">
                        <c:v>0</c:v>
                      </c:pt>
                      <c:pt idx="2">
                        <c:v>0</c:v>
                      </c:pt>
                      <c:pt idx="3">
                        <c:v>0</c:v>
                      </c:pt>
                    </c:numCache>
                  </c:numRef>
                </c:val>
                <c:extLst>
                  <c:ext xmlns:c16="http://schemas.microsoft.com/office/drawing/2014/chart" uri="{C3380CC4-5D6E-409C-BE32-E72D297353CC}">
                    <c16:uniqueId val="{00000004-E93D-46FD-969E-6AAEBAF1A63B}"/>
                  </c:ext>
                </c:extLst>
              </c15:ser>
            </c15:filteredBarSeries>
            <c15:filteredBarSeries>
              <c15:ser>
                <c:idx val="4"/>
                <c:order val="4"/>
                <c:tx>
                  <c:strRef>
                    <c:extLst xmlns:c15="http://schemas.microsoft.com/office/drawing/2012/chart">
                      <c:ext xmlns:c15="http://schemas.microsoft.com/office/drawing/2012/chart" uri="{02D57815-91ED-43cb-92C2-25804820EDAC}">
                        <c15:formulaRef>
                          <c15:sqref>Sheet1!$A$32</c15:sqref>
                        </c15:formulaRef>
                      </c:ext>
                    </c:extLst>
                    <c:strCache>
                      <c:ptCount val="1"/>
                    </c:strCache>
                  </c:strRef>
                </c:tx>
                <c:spPr>
                  <a:solidFill>
                    <a:schemeClr val="accent5"/>
                  </a:solidFill>
                  <a:ln>
                    <a:noFill/>
                  </a:ln>
                  <a:effectLst/>
                </c:spPr>
                <c:invertIfNegative val="0"/>
                <c:cat>
                  <c:strRef>
                    <c:extLst xmlns:c15="http://schemas.microsoft.com/office/drawing/2012/chart">
                      <c:ext xmlns:c15="http://schemas.microsoft.com/office/drawing/2012/chart" uri="{02D57815-91ED-43cb-92C2-25804820EDAC}">
                        <c15:formulaRef>
                          <c15:sqref>Sheet1!$B$27:$E$27</c15:sqref>
                        </c15:formulaRef>
                      </c:ext>
                    </c:extLst>
                    <c:strCache>
                      <c:ptCount val="4"/>
                      <c:pt idx="0">
                        <c:v>Fire Safety</c:v>
                      </c:pt>
                      <c:pt idx="1">
                        <c:v>H&amp;S</c:v>
                      </c:pt>
                      <c:pt idx="2">
                        <c:v>MH</c:v>
                      </c:pt>
                      <c:pt idx="3">
                        <c:v>V&amp;A</c:v>
                      </c:pt>
                    </c:strCache>
                  </c:strRef>
                </c:cat>
                <c:val>
                  <c:numRef>
                    <c:extLst xmlns:c15="http://schemas.microsoft.com/office/drawing/2012/chart">
                      <c:ext xmlns:c15="http://schemas.microsoft.com/office/drawing/2012/chart" uri="{02D57815-91ED-43cb-92C2-25804820EDAC}">
                        <c15:formulaRef>
                          <c15:sqref>Sheet1!$B$32:$E$32</c15:sqref>
                        </c15:formulaRef>
                      </c:ext>
                    </c:extLst>
                    <c:numCache>
                      <c:formatCode>General</c:formatCode>
                      <c:ptCount val="4"/>
                      <c:pt idx="0">
                        <c:v>0</c:v>
                      </c:pt>
                      <c:pt idx="1">
                        <c:v>0</c:v>
                      </c:pt>
                      <c:pt idx="2">
                        <c:v>0</c:v>
                      </c:pt>
                      <c:pt idx="3">
                        <c:v>0</c:v>
                      </c:pt>
                    </c:numCache>
                  </c:numRef>
                </c:val>
                <c:extLst xmlns:c15="http://schemas.microsoft.com/office/drawing/2012/chart">
                  <c:ext xmlns:c16="http://schemas.microsoft.com/office/drawing/2014/chart" uri="{C3380CC4-5D6E-409C-BE32-E72D297353CC}">
                    <c16:uniqueId val="{00000005-E93D-46FD-969E-6AAEBAF1A63B}"/>
                  </c:ext>
                </c:extLst>
              </c15:ser>
            </c15:filteredBarSeries>
          </c:ext>
        </c:extLst>
      </c:barChart>
      <c:lineChart>
        <c:grouping val="standard"/>
        <c:varyColors val="0"/>
        <c:ser>
          <c:idx val="5"/>
          <c:order val="5"/>
          <c:tx>
            <c:strRef>
              <c:f>Sheet1!$A$33</c:f>
              <c:strCache>
                <c:ptCount val="1"/>
                <c:pt idx="0">
                  <c:v>Target</c:v>
                </c:pt>
              </c:strCache>
            </c:strRef>
          </c:tx>
          <c:spPr>
            <a:ln w="28575" cap="rnd">
              <a:solidFill>
                <a:srgbClr val="FF0000"/>
              </a:solidFill>
              <a:round/>
            </a:ln>
            <a:effectLst/>
          </c:spPr>
          <c:marker>
            <c:symbol val="none"/>
          </c:marker>
          <c:cat>
            <c:strRef>
              <c:f>Sheet1!$B$27:$E$27</c:f>
              <c:strCache>
                <c:ptCount val="4"/>
                <c:pt idx="0">
                  <c:v>Fire Safety</c:v>
                </c:pt>
                <c:pt idx="1">
                  <c:v>H&amp;S</c:v>
                </c:pt>
                <c:pt idx="2">
                  <c:v>MH</c:v>
                </c:pt>
                <c:pt idx="3">
                  <c:v>V&amp;A</c:v>
                </c:pt>
              </c:strCache>
            </c:strRef>
          </c:cat>
          <c:val>
            <c:numRef>
              <c:f>Sheet1!$B$33:$E$33</c:f>
              <c:numCache>
                <c:formatCode>General</c:formatCode>
                <c:ptCount val="4"/>
                <c:pt idx="0">
                  <c:v>85</c:v>
                </c:pt>
                <c:pt idx="1">
                  <c:v>85</c:v>
                </c:pt>
                <c:pt idx="2">
                  <c:v>85</c:v>
                </c:pt>
                <c:pt idx="3">
                  <c:v>85</c:v>
                </c:pt>
              </c:numCache>
            </c:numRef>
          </c:val>
          <c:smooth val="0"/>
          <c:extLst>
            <c:ext xmlns:c16="http://schemas.microsoft.com/office/drawing/2014/chart" uri="{C3380CC4-5D6E-409C-BE32-E72D297353CC}">
              <c16:uniqueId val="{00000003-E93D-46FD-969E-6AAEBAF1A63B}"/>
            </c:ext>
          </c:extLst>
        </c:ser>
        <c:dLbls>
          <c:showLegendKey val="0"/>
          <c:showVal val="0"/>
          <c:showCatName val="0"/>
          <c:showSerName val="0"/>
          <c:showPercent val="0"/>
          <c:showBubbleSize val="0"/>
        </c:dLbls>
        <c:marker val="1"/>
        <c:smooth val="0"/>
        <c:axId val="168726464"/>
        <c:axId val="168712736"/>
      </c:lineChart>
      <c:catAx>
        <c:axId val="168726464"/>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8712736"/>
        <c:crosses val="autoZero"/>
        <c:auto val="1"/>
        <c:lblAlgn val="ctr"/>
        <c:lblOffset val="100"/>
        <c:noMultiLvlLbl val="0"/>
      </c:catAx>
      <c:valAx>
        <c:axId val="16871273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8726464"/>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PC&amp;T </a:t>
            </a:r>
            <a:r>
              <a:rPr lang="en-GB" baseline="0"/>
              <a:t>Training compliance</a:t>
            </a:r>
            <a:endParaRPr lang="en-GB"/>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Sheet1!$A$44</c:f>
              <c:strCache>
                <c:ptCount val="1"/>
                <c:pt idx="0">
                  <c:v>Nov-22</c:v>
                </c:pt>
              </c:strCache>
            </c:strRef>
          </c:tx>
          <c:spPr>
            <a:solidFill>
              <a:schemeClr val="accent1"/>
            </a:solidFill>
            <a:ln>
              <a:noFill/>
            </a:ln>
            <a:effectLst/>
          </c:spPr>
          <c:invertIfNegative val="0"/>
          <c:cat>
            <c:strRef>
              <c:f>Sheet1!$B$43:$E$43</c:f>
              <c:strCache>
                <c:ptCount val="4"/>
                <c:pt idx="0">
                  <c:v>Fire Safety</c:v>
                </c:pt>
                <c:pt idx="1">
                  <c:v>H&amp;S</c:v>
                </c:pt>
                <c:pt idx="2">
                  <c:v>MH</c:v>
                </c:pt>
                <c:pt idx="3">
                  <c:v>V&amp;A</c:v>
                </c:pt>
              </c:strCache>
            </c:strRef>
          </c:cat>
          <c:val>
            <c:numRef>
              <c:f>Sheet1!$B$44:$E$44</c:f>
              <c:numCache>
                <c:formatCode>General</c:formatCode>
                <c:ptCount val="4"/>
                <c:pt idx="0">
                  <c:v>0</c:v>
                </c:pt>
                <c:pt idx="1">
                  <c:v>0</c:v>
                </c:pt>
                <c:pt idx="2">
                  <c:v>0</c:v>
                </c:pt>
                <c:pt idx="3">
                  <c:v>0</c:v>
                </c:pt>
              </c:numCache>
            </c:numRef>
          </c:val>
          <c:extLst>
            <c:ext xmlns:c16="http://schemas.microsoft.com/office/drawing/2014/chart" uri="{C3380CC4-5D6E-409C-BE32-E72D297353CC}">
              <c16:uniqueId val="{00000000-4920-4BC7-83F9-62F1273CD7E5}"/>
            </c:ext>
          </c:extLst>
        </c:ser>
        <c:ser>
          <c:idx val="1"/>
          <c:order val="1"/>
          <c:tx>
            <c:strRef>
              <c:f>Sheet1!$A$45</c:f>
              <c:strCache>
                <c:ptCount val="1"/>
                <c:pt idx="0">
                  <c:v>Feb-23</c:v>
                </c:pt>
              </c:strCache>
            </c:strRef>
          </c:tx>
          <c:spPr>
            <a:solidFill>
              <a:schemeClr val="accent2"/>
            </a:solidFill>
            <a:ln>
              <a:noFill/>
            </a:ln>
            <a:effectLst/>
          </c:spPr>
          <c:invertIfNegative val="0"/>
          <c:cat>
            <c:strRef>
              <c:f>Sheet1!$B$43:$E$43</c:f>
              <c:strCache>
                <c:ptCount val="4"/>
                <c:pt idx="0">
                  <c:v>Fire Safety</c:v>
                </c:pt>
                <c:pt idx="1">
                  <c:v>H&amp;S</c:v>
                </c:pt>
                <c:pt idx="2">
                  <c:v>MH</c:v>
                </c:pt>
                <c:pt idx="3">
                  <c:v>V&amp;A</c:v>
                </c:pt>
              </c:strCache>
            </c:strRef>
          </c:cat>
          <c:val>
            <c:numRef>
              <c:f>Sheet1!$B$45:$E$45</c:f>
              <c:numCache>
                <c:formatCode>General</c:formatCode>
                <c:ptCount val="4"/>
                <c:pt idx="0">
                  <c:v>88</c:v>
                </c:pt>
                <c:pt idx="1">
                  <c:v>91</c:v>
                </c:pt>
                <c:pt idx="2">
                  <c:v>88</c:v>
                </c:pt>
                <c:pt idx="3">
                  <c:v>96</c:v>
                </c:pt>
              </c:numCache>
            </c:numRef>
          </c:val>
          <c:extLst>
            <c:ext xmlns:c16="http://schemas.microsoft.com/office/drawing/2014/chart" uri="{C3380CC4-5D6E-409C-BE32-E72D297353CC}">
              <c16:uniqueId val="{00000001-4920-4BC7-83F9-62F1273CD7E5}"/>
            </c:ext>
          </c:extLst>
        </c:ser>
        <c:ser>
          <c:idx val="2"/>
          <c:order val="2"/>
          <c:tx>
            <c:strRef>
              <c:f>Sheet1!$A$46</c:f>
              <c:strCache>
                <c:ptCount val="1"/>
                <c:pt idx="0">
                  <c:v>May-23</c:v>
                </c:pt>
              </c:strCache>
            </c:strRef>
          </c:tx>
          <c:spPr>
            <a:solidFill>
              <a:schemeClr val="accent3"/>
            </a:solidFill>
            <a:ln>
              <a:noFill/>
            </a:ln>
            <a:effectLst/>
          </c:spPr>
          <c:invertIfNegative val="0"/>
          <c:cat>
            <c:strRef>
              <c:f>Sheet1!$B$43:$E$43</c:f>
              <c:strCache>
                <c:ptCount val="4"/>
                <c:pt idx="0">
                  <c:v>Fire Safety</c:v>
                </c:pt>
                <c:pt idx="1">
                  <c:v>H&amp;S</c:v>
                </c:pt>
                <c:pt idx="2">
                  <c:v>MH</c:v>
                </c:pt>
                <c:pt idx="3">
                  <c:v>V&amp;A</c:v>
                </c:pt>
              </c:strCache>
            </c:strRef>
          </c:cat>
          <c:val>
            <c:numRef>
              <c:f>Sheet1!$B$46:$E$46</c:f>
              <c:numCache>
                <c:formatCode>General</c:formatCode>
                <c:ptCount val="4"/>
                <c:pt idx="0">
                  <c:v>91</c:v>
                </c:pt>
                <c:pt idx="1">
                  <c:v>93</c:v>
                </c:pt>
                <c:pt idx="2">
                  <c:v>89</c:v>
                </c:pt>
                <c:pt idx="3">
                  <c:v>97</c:v>
                </c:pt>
              </c:numCache>
            </c:numRef>
          </c:val>
          <c:extLst>
            <c:ext xmlns:c16="http://schemas.microsoft.com/office/drawing/2014/chart" uri="{C3380CC4-5D6E-409C-BE32-E72D297353CC}">
              <c16:uniqueId val="{00000002-4920-4BC7-83F9-62F1273CD7E5}"/>
            </c:ext>
          </c:extLst>
        </c:ser>
        <c:dLbls>
          <c:showLegendKey val="0"/>
          <c:showVal val="0"/>
          <c:showCatName val="0"/>
          <c:showSerName val="0"/>
          <c:showPercent val="0"/>
          <c:showBubbleSize val="0"/>
        </c:dLbls>
        <c:gapWidth val="219"/>
        <c:overlap val="-27"/>
        <c:axId val="141921728"/>
        <c:axId val="141918816"/>
        <c:extLst>
          <c:ext xmlns:c15="http://schemas.microsoft.com/office/drawing/2012/chart" uri="{02D57815-91ED-43cb-92C2-25804820EDAC}">
            <c15:filteredBarSeries>
              <c15:ser>
                <c:idx val="3"/>
                <c:order val="3"/>
                <c:tx>
                  <c:strRef>
                    <c:extLst>
                      <c:ext uri="{02D57815-91ED-43cb-92C2-25804820EDAC}">
                        <c15:formulaRef>
                          <c15:sqref>Sheet1!$A$47</c15:sqref>
                        </c15:formulaRef>
                      </c:ext>
                    </c:extLst>
                    <c:strCache>
                      <c:ptCount val="1"/>
                    </c:strCache>
                  </c:strRef>
                </c:tx>
                <c:spPr>
                  <a:solidFill>
                    <a:schemeClr val="accent4"/>
                  </a:solidFill>
                  <a:ln>
                    <a:noFill/>
                  </a:ln>
                  <a:effectLst/>
                </c:spPr>
                <c:invertIfNegative val="0"/>
                <c:cat>
                  <c:strRef>
                    <c:extLst>
                      <c:ext uri="{02D57815-91ED-43cb-92C2-25804820EDAC}">
                        <c15:formulaRef>
                          <c15:sqref>Sheet1!$B$43:$E$43</c15:sqref>
                        </c15:formulaRef>
                      </c:ext>
                    </c:extLst>
                    <c:strCache>
                      <c:ptCount val="4"/>
                      <c:pt idx="0">
                        <c:v>Fire Safety</c:v>
                      </c:pt>
                      <c:pt idx="1">
                        <c:v>H&amp;S</c:v>
                      </c:pt>
                      <c:pt idx="2">
                        <c:v>MH</c:v>
                      </c:pt>
                      <c:pt idx="3">
                        <c:v>V&amp;A</c:v>
                      </c:pt>
                    </c:strCache>
                  </c:strRef>
                </c:cat>
                <c:val>
                  <c:numRef>
                    <c:extLst>
                      <c:ext uri="{02D57815-91ED-43cb-92C2-25804820EDAC}">
                        <c15:formulaRef>
                          <c15:sqref>Sheet1!$B$47:$E$47</c15:sqref>
                        </c15:formulaRef>
                      </c:ext>
                    </c:extLst>
                    <c:numCache>
                      <c:formatCode>General</c:formatCode>
                      <c:ptCount val="4"/>
                      <c:pt idx="0">
                        <c:v>0</c:v>
                      </c:pt>
                      <c:pt idx="1">
                        <c:v>0</c:v>
                      </c:pt>
                      <c:pt idx="2">
                        <c:v>0</c:v>
                      </c:pt>
                      <c:pt idx="3">
                        <c:v>0</c:v>
                      </c:pt>
                    </c:numCache>
                  </c:numRef>
                </c:val>
                <c:extLst>
                  <c:ext xmlns:c16="http://schemas.microsoft.com/office/drawing/2014/chart" uri="{C3380CC4-5D6E-409C-BE32-E72D297353CC}">
                    <c16:uniqueId val="{00000004-4920-4BC7-83F9-62F1273CD7E5}"/>
                  </c:ext>
                </c:extLst>
              </c15:ser>
            </c15:filteredBarSeries>
            <c15:filteredBarSeries>
              <c15:ser>
                <c:idx val="4"/>
                <c:order val="4"/>
                <c:tx>
                  <c:strRef>
                    <c:extLst xmlns:c15="http://schemas.microsoft.com/office/drawing/2012/chart">
                      <c:ext xmlns:c15="http://schemas.microsoft.com/office/drawing/2012/chart" uri="{02D57815-91ED-43cb-92C2-25804820EDAC}">
                        <c15:formulaRef>
                          <c15:sqref>Sheet1!$A$48</c15:sqref>
                        </c15:formulaRef>
                      </c:ext>
                    </c:extLst>
                    <c:strCache>
                      <c:ptCount val="1"/>
                    </c:strCache>
                  </c:strRef>
                </c:tx>
                <c:spPr>
                  <a:solidFill>
                    <a:schemeClr val="accent5"/>
                  </a:solidFill>
                  <a:ln>
                    <a:noFill/>
                  </a:ln>
                  <a:effectLst/>
                </c:spPr>
                <c:invertIfNegative val="0"/>
                <c:cat>
                  <c:strRef>
                    <c:extLst xmlns:c15="http://schemas.microsoft.com/office/drawing/2012/chart">
                      <c:ext xmlns:c15="http://schemas.microsoft.com/office/drawing/2012/chart" uri="{02D57815-91ED-43cb-92C2-25804820EDAC}">
                        <c15:formulaRef>
                          <c15:sqref>Sheet1!$B$43:$E$43</c15:sqref>
                        </c15:formulaRef>
                      </c:ext>
                    </c:extLst>
                    <c:strCache>
                      <c:ptCount val="4"/>
                      <c:pt idx="0">
                        <c:v>Fire Safety</c:v>
                      </c:pt>
                      <c:pt idx="1">
                        <c:v>H&amp;S</c:v>
                      </c:pt>
                      <c:pt idx="2">
                        <c:v>MH</c:v>
                      </c:pt>
                      <c:pt idx="3">
                        <c:v>V&amp;A</c:v>
                      </c:pt>
                    </c:strCache>
                  </c:strRef>
                </c:cat>
                <c:val>
                  <c:numRef>
                    <c:extLst xmlns:c15="http://schemas.microsoft.com/office/drawing/2012/chart">
                      <c:ext xmlns:c15="http://schemas.microsoft.com/office/drawing/2012/chart" uri="{02D57815-91ED-43cb-92C2-25804820EDAC}">
                        <c15:formulaRef>
                          <c15:sqref>Sheet1!$B$48:$E$48</c15:sqref>
                        </c15:formulaRef>
                      </c:ext>
                    </c:extLst>
                    <c:numCache>
                      <c:formatCode>General</c:formatCode>
                      <c:ptCount val="4"/>
                      <c:pt idx="0">
                        <c:v>0</c:v>
                      </c:pt>
                      <c:pt idx="1">
                        <c:v>0</c:v>
                      </c:pt>
                      <c:pt idx="2">
                        <c:v>0</c:v>
                      </c:pt>
                      <c:pt idx="3">
                        <c:v>0</c:v>
                      </c:pt>
                    </c:numCache>
                  </c:numRef>
                </c:val>
                <c:extLst xmlns:c15="http://schemas.microsoft.com/office/drawing/2012/chart">
                  <c:ext xmlns:c16="http://schemas.microsoft.com/office/drawing/2014/chart" uri="{C3380CC4-5D6E-409C-BE32-E72D297353CC}">
                    <c16:uniqueId val="{00000005-4920-4BC7-83F9-62F1273CD7E5}"/>
                  </c:ext>
                </c:extLst>
              </c15:ser>
            </c15:filteredBarSeries>
          </c:ext>
        </c:extLst>
      </c:barChart>
      <c:lineChart>
        <c:grouping val="standard"/>
        <c:varyColors val="0"/>
        <c:ser>
          <c:idx val="5"/>
          <c:order val="5"/>
          <c:tx>
            <c:strRef>
              <c:f>Sheet1!$A$49</c:f>
              <c:strCache>
                <c:ptCount val="1"/>
                <c:pt idx="0">
                  <c:v>Target</c:v>
                </c:pt>
              </c:strCache>
            </c:strRef>
          </c:tx>
          <c:spPr>
            <a:ln w="28575" cap="rnd">
              <a:solidFill>
                <a:srgbClr val="FF0000"/>
              </a:solidFill>
              <a:round/>
            </a:ln>
            <a:effectLst/>
          </c:spPr>
          <c:marker>
            <c:symbol val="none"/>
          </c:marker>
          <c:cat>
            <c:strRef>
              <c:f>Sheet1!$B$43:$E$43</c:f>
              <c:strCache>
                <c:ptCount val="4"/>
                <c:pt idx="0">
                  <c:v>Fire Safety</c:v>
                </c:pt>
                <c:pt idx="1">
                  <c:v>H&amp;S</c:v>
                </c:pt>
                <c:pt idx="2">
                  <c:v>MH</c:v>
                </c:pt>
                <c:pt idx="3">
                  <c:v>V&amp;A</c:v>
                </c:pt>
              </c:strCache>
            </c:strRef>
          </c:cat>
          <c:val>
            <c:numRef>
              <c:f>Sheet1!$B$49:$E$49</c:f>
              <c:numCache>
                <c:formatCode>General</c:formatCode>
                <c:ptCount val="4"/>
                <c:pt idx="0">
                  <c:v>85</c:v>
                </c:pt>
                <c:pt idx="1">
                  <c:v>85</c:v>
                </c:pt>
                <c:pt idx="2">
                  <c:v>85</c:v>
                </c:pt>
                <c:pt idx="3">
                  <c:v>85</c:v>
                </c:pt>
              </c:numCache>
            </c:numRef>
          </c:val>
          <c:smooth val="0"/>
          <c:extLst>
            <c:ext xmlns:c16="http://schemas.microsoft.com/office/drawing/2014/chart" uri="{C3380CC4-5D6E-409C-BE32-E72D297353CC}">
              <c16:uniqueId val="{00000003-4920-4BC7-83F9-62F1273CD7E5}"/>
            </c:ext>
          </c:extLst>
        </c:ser>
        <c:dLbls>
          <c:showLegendKey val="0"/>
          <c:showVal val="0"/>
          <c:showCatName val="0"/>
          <c:showSerName val="0"/>
          <c:showPercent val="0"/>
          <c:showBubbleSize val="0"/>
        </c:dLbls>
        <c:marker val="1"/>
        <c:smooth val="0"/>
        <c:axId val="141921728"/>
        <c:axId val="141918816"/>
      </c:lineChart>
      <c:catAx>
        <c:axId val="141921728"/>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1918816"/>
        <c:crosses val="autoZero"/>
        <c:auto val="1"/>
        <c:lblAlgn val="ctr"/>
        <c:lblOffset val="100"/>
        <c:noMultiLvlLbl val="0"/>
      </c:catAx>
      <c:valAx>
        <c:axId val="14191881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1921728"/>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'2021 Staff Summary'!$B$3</c:f>
              <c:strCache>
                <c:ptCount val="1"/>
                <c:pt idx="0">
                  <c:v>Total</c:v>
                </c:pt>
              </c:strCache>
            </c:strRef>
          </c:tx>
          <c:spPr>
            <a:solidFill>
              <a:schemeClr val="accent1"/>
            </a:solidFill>
            <a:ln>
              <a:noFill/>
            </a:ln>
            <a:effectLst/>
          </c:spPr>
          <c:invertIfNegative val="0"/>
          <c:cat>
            <c:strRef>
              <c:f>'2021 Staff Summary'!$A$4:$A$20</c:f>
              <c:strCache>
                <c:ptCount val="17"/>
                <c:pt idx="0">
                  <c:v>Assault Patient to Staff</c:v>
                </c:pt>
                <c:pt idx="1">
                  <c:v>Aggression Patient to Staff</c:v>
                </c:pt>
                <c:pt idx="2">
                  <c:v>Verbal Abuse Patient to Staff</c:v>
                </c:pt>
                <c:pt idx="3">
                  <c:v>Slip, trip or fall</c:v>
                </c:pt>
                <c:pt idx="4">
                  <c:v>Sharps</c:v>
                </c:pt>
                <c:pt idx="5">
                  <c:v>Struck by moving object</c:v>
                </c:pt>
                <c:pt idx="6">
                  <c:v>Sexual Harrassment</c:v>
                </c:pt>
                <c:pt idx="7">
                  <c:v>Verbal Abuse Public/vistor to Staff ®</c:v>
                </c:pt>
                <c:pt idx="8">
                  <c:v>Manual Handling Non Patient Load</c:v>
                </c:pt>
                <c:pt idx="9">
                  <c:v>Manual Handling Patient Load</c:v>
                </c:pt>
                <c:pt idx="10">
                  <c:v>Cut </c:v>
                </c:pt>
                <c:pt idx="11">
                  <c:v>Struck Object</c:v>
                </c:pt>
                <c:pt idx="12">
                  <c:v>Burn</c:v>
                </c:pt>
                <c:pt idx="13">
                  <c:v>Racial</c:v>
                </c:pt>
                <c:pt idx="14">
                  <c:v>Expose biol</c:v>
                </c:pt>
                <c:pt idx="15">
                  <c:v>Trapped by Object</c:v>
                </c:pt>
                <c:pt idx="16">
                  <c:v>Manual Handling Falling Patient</c:v>
                </c:pt>
              </c:strCache>
            </c:strRef>
          </c:cat>
          <c:val>
            <c:numRef>
              <c:f>'2021 Staff Summary'!$B$4:$B$20</c:f>
              <c:numCache>
                <c:formatCode>General</c:formatCode>
                <c:ptCount val="17"/>
                <c:pt idx="0">
                  <c:v>440</c:v>
                </c:pt>
                <c:pt idx="1">
                  <c:v>1145</c:v>
                </c:pt>
                <c:pt idx="2">
                  <c:v>57</c:v>
                </c:pt>
                <c:pt idx="3">
                  <c:v>135</c:v>
                </c:pt>
                <c:pt idx="4">
                  <c:v>135</c:v>
                </c:pt>
                <c:pt idx="5">
                  <c:v>34</c:v>
                </c:pt>
                <c:pt idx="6">
                  <c:v>26</c:v>
                </c:pt>
                <c:pt idx="7">
                  <c:v>30</c:v>
                </c:pt>
                <c:pt idx="8">
                  <c:v>43</c:v>
                </c:pt>
                <c:pt idx="9">
                  <c:v>54</c:v>
                </c:pt>
                <c:pt idx="10">
                  <c:v>59</c:v>
                </c:pt>
                <c:pt idx="11">
                  <c:v>29</c:v>
                </c:pt>
                <c:pt idx="12">
                  <c:v>22</c:v>
                </c:pt>
                <c:pt idx="13">
                  <c:v>11</c:v>
                </c:pt>
                <c:pt idx="14">
                  <c:v>11</c:v>
                </c:pt>
                <c:pt idx="15">
                  <c:v>1</c:v>
                </c:pt>
                <c:pt idx="16">
                  <c:v>5</c:v>
                </c:pt>
              </c:numCache>
            </c:numRef>
          </c:val>
          <c:extLst>
            <c:ext xmlns:c16="http://schemas.microsoft.com/office/drawing/2014/chart" uri="{C3380CC4-5D6E-409C-BE32-E72D297353CC}">
              <c16:uniqueId val="{00000000-5633-4E25-9CB0-FFFE6F264BE9}"/>
            </c:ext>
          </c:extLst>
        </c:ser>
        <c:dLbls>
          <c:showLegendKey val="0"/>
          <c:showVal val="0"/>
          <c:showCatName val="0"/>
          <c:showSerName val="0"/>
          <c:showPercent val="0"/>
          <c:showBubbleSize val="0"/>
        </c:dLbls>
        <c:gapWidth val="182"/>
        <c:axId val="1881428927"/>
        <c:axId val="1881436831"/>
      </c:barChart>
      <c:catAx>
        <c:axId val="1881428927"/>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81436831"/>
        <c:crosses val="autoZero"/>
        <c:auto val="1"/>
        <c:lblAlgn val="ctr"/>
        <c:lblOffset val="100"/>
        <c:noMultiLvlLbl val="0"/>
      </c:catAx>
      <c:valAx>
        <c:axId val="188143683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81428927"/>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'2021 Service Group'!$B$1</c:f>
              <c:strCache>
                <c:ptCount val="1"/>
                <c:pt idx="0">
                  <c:v>Total</c:v>
                </c:pt>
              </c:strCache>
            </c:strRef>
          </c:tx>
          <c:spPr>
            <a:solidFill>
              <a:schemeClr val="accent1"/>
            </a:solidFill>
            <a:ln>
              <a:noFill/>
            </a:ln>
            <a:effectLst/>
          </c:spPr>
          <c:invertIfNegative val="0"/>
          <c:cat>
            <c:strRef>
              <c:f>'2021 Service Group'!$A$2:$A$15</c:f>
              <c:strCache>
                <c:ptCount val="14"/>
                <c:pt idx="0">
                  <c:v>Corporate Governance</c:v>
                </c:pt>
                <c:pt idx="1">
                  <c:v>Corporate Medical Director (Including IT,Health Records)</c:v>
                </c:pt>
                <c:pt idx="2">
                  <c:v>Finance</c:v>
                </c:pt>
                <c:pt idx="3">
                  <c:v>MGH</c:v>
                </c:pt>
                <c:pt idx="4">
                  <c:v>MH_LD</c:v>
                </c:pt>
                <c:pt idx="5">
                  <c:v>NPTH</c:v>
                </c:pt>
                <c:pt idx="6">
                  <c:v>Nursing &amp; Patient Experience</c:v>
                </c:pt>
                <c:pt idx="7">
                  <c:v>Operations</c:v>
                </c:pt>
                <c:pt idx="8">
                  <c:v>Operations (previously Planning)</c:v>
                </c:pt>
                <c:pt idx="9">
                  <c:v>PC_Comm</c:v>
                </c:pt>
                <c:pt idx="10">
                  <c:v>SGH</c:v>
                </c:pt>
                <c:pt idx="11">
                  <c:v>Strategy</c:v>
                </c:pt>
                <c:pt idx="12">
                  <c:v>Transformation</c:v>
                </c:pt>
                <c:pt idx="13">
                  <c:v> Total</c:v>
                </c:pt>
              </c:strCache>
            </c:strRef>
          </c:cat>
          <c:val>
            <c:numRef>
              <c:f>'2021 Service Group'!$B$2:$B$15</c:f>
              <c:numCache>
                <c:formatCode>General</c:formatCode>
                <c:ptCount val="14"/>
                <c:pt idx="0">
                  <c:v>5</c:v>
                </c:pt>
                <c:pt idx="1">
                  <c:v>11</c:v>
                </c:pt>
                <c:pt idx="2">
                  <c:v>8</c:v>
                </c:pt>
                <c:pt idx="3">
                  <c:v>365</c:v>
                </c:pt>
                <c:pt idx="4">
                  <c:v>636</c:v>
                </c:pt>
                <c:pt idx="5">
                  <c:v>139</c:v>
                </c:pt>
                <c:pt idx="6">
                  <c:v>23</c:v>
                </c:pt>
                <c:pt idx="7">
                  <c:v>45</c:v>
                </c:pt>
                <c:pt idx="8">
                  <c:v>46</c:v>
                </c:pt>
                <c:pt idx="9">
                  <c:v>83</c:v>
                </c:pt>
                <c:pt idx="10">
                  <c:v>186</c:v>
                </c:pt>
                <c:pt idx="11">
                  <c:v>2</c:v>
                </c:pt>
                <c:pt idx="12">
                  <c:v>4</c:v>
                </c:pt>
                <c:pt idx="13">
                  <c:v>1553</c:v>
                </c:pt>
              </c:numCache>
            </c:numRef>
          </c:val>
          <c:extLst>
            <c:ext xmlns:c16="http://schemas.microsoft.com/office/drawing/2014/chart" uri="{C3380CC4-5D6E-409C-BE32-E72D297353CC}">
              <c16:uniqueId val="{00000000-AF21-4E32-9431-2BDAA8C605F8}"/>
            </c:ext>
          </c:extLst>
        </c:ser>
        <c:dLbls>
          <c:showLegendKey val="0"/>
          <c:showVal val="0"/>
          <c:showCatName val="0"/>
          <c:showSerName val="0"/>
          <c:showPercent val="0"/>
          <c:showBubbleSize val="0"/>
        </c:dLbls>
        <c:gapWidth val="182"/>
        <c:axId val="861478176"/>
        <c:axId val="861471104"/>
      </c:barChart>
      <c:catAx>
        <c:axId val="86147817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1471104"/>
        <c:crosses val="autoZero"/>
        <c:auto val="1"/>
        <c:lblAlgn val="ctr"/>
        <c:lblOffset val="100"/>
        <c:noMultiLvlLbl val="0"/>
      </c:catAx>
      <c:valAx>
        <c:axId val="861471104"/>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147817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00BE-4F92-9E33-5D5437088453}"/>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00BE-4F92-9E33-5D5437088453}"/>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00BE-4F92-9E33-5D5437088453}"/>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00BE-4F92-9E33-5D5437088453}"/>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00BE-4F92-9E33-5D5437088453}"/>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00BE-4F92-9E33-5D5437088453}"/>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'Trends 2019-21'!$A$2:$A$7</c:f>
              <c:strCache>
                <c:ptCount val="6"/>
                <c:pt idx="0">
                  <c:v>ASS PE</c:v>
                </c:pt>
                <c:pt idx="1">
                  <c:v>AGR PE</c:v>
                </c:pt>
                <c:pt idx="2">
                  <c:v>VER PE</c:v>
                </c:pt>
                <c:pt idx="3">
                  <c:v>STF</c:v>
                </c:pt>
                <c:pt idx="4">
                  <c:v>Sharps</c:v>
                </c:pt>
                <c:pt idx="5">
                  <c:v>Struck by moving object</c:v>
                </c:pt>
              </c:strCache>
            </c:strRef>
          </c:cat>
          <c:val>
            <c:numRef>
              <c:f>'Trends 2019-21'!$B$2:$B$7</c:f>
              <c:numCache>
                <c:formatCode>General</c:formatCode>
                <c:ptCount val="6"/>
                <c:pt idx="0">
                  <c:v>440</c:v>
                </c:pt>
                <c:pt idx="1">
                  <c:v>1145</c:v>
                </c:pt>
                <c:pt idx="2">
                  <c:v>57</c:v>
                </c:pt>
                <c:pt idx="3">
                  <c:v>135</c:v>
                </c:pt>
                <c:pt idx="4">
                  <c:v>135</c:v>
                </c:pt>
                <c:pt idx="5">
                  <c:v>34</c:v>
                </c:pt>
              </c:numCache>
            </c:numRef>
          </c:val>
          <c:extLst>
            <c:ext xmlns:c16="http://schemas.microsoft.com/office/drawing/2014/chart" uri="{C3380CC4-5D6E-409C-BE32-E72D297353CC}">
              <c16:uniqueId val="{0000000C-00BE-4F92-9E33-5D5437088453}"/>
            </c:ext>
          </c:extLst>
        </c:ser>
        <c:ser>
          <c:idx val="1"/>
          <c:order val="1"/>
          <c:dPt>
            <c:idx val="0"/>
            <c:bubble3D val="0"/>
            <c:spPr>
              <a:solidFill>
                <a:schemeClr val="accent1"/>
              </a:solidFill>
              <a:ln w="19050">
                <a:solidFill>
                  <a:schemeClr val="lt1"/>
                </a:solidFill>
              </a:ln>
              <a:effectLst/>
            </c:spPr>
            <c:extLst>
              <c:ext xmlns:c16="http://schemas.microsoft.com/office/drawing/2014/chart" uri="{C3380CC4-5D6E-409C-BE32-E72D297353CC}">
                <c16:uniqueId val="{0000000E-00BE-4F92-9E33-5D5437088453}"/>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10-00BE-4F92-9E33-5D5437088453}"/>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12-00BE-4F92-9E33-5D5437088453}"/>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14-00BE-4F92-9E33-5D5437088453}"/>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16-00BE-4F92-9E33-5D5437088453}"/>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18-00BE-4F92-9E33-5D5437088453}"/>
              </c:ext>
            </c:extLst>
          </c:dPt>
          <c:cat>
            <c:strRef>
              <c:f>'Trends 2019-21'!$A$2:$A$7</c:f>
              <c:strCache>
                <c:ptCount val="6"/>
                <c:pt idx="0">
                  <c:v>ASS PE</c:v>
                </c:pt>
                <c:pt idx="1">
                  <c:v>AGR PE</c:v>
                </c:pt>
                <c:pt idx="2">
                  <c:v>VER PE</c:v>
                </c:pt>
                <c:pt idx="3">
                  <c:v>STF</c:v>
                </c:pt>
                <c:pt idx="4">
                  <c:v>Sharps</c:v>
                </c:pt>
                <c:pt idx="5">
                  <c:v>Struck by moving object</c:v>
                </c:pt>
              </c:strCache>
            </c:strRef>
          </c:cat>
          <c:val>
            <c:numRef>
              <c:f>'Trends 2019-21'!$C$2:$C$7</c:f>
              <c:numCache>
                <c:formatCode>General</c:formatCode>
                <c:ptCount val="6"/>
                <c:pt idx="0">
                  <c:v>486</c:v>
                </c:pt>
                <c:pt idx="1">
                  <c:v>219</c:v>
                </c:pt>
                <c:pt idx="2">
                  <c:v>127</c:v>
                </c:pt>
                <c:pt idx="3">
                  <c:v>112</c:v>
                </c:pt>
                <c:pt idx="4">
                  <c:v>98</c:v>
                </c:pt>
                <c:pt idx="5">
                  <c:v>55</c:v>
                </c:pt>
              </c:numCache>
            </c:numRef>
          </c:val>
          <c:extLst>
            <c:ext xmlns:c16="http://schemas.microsoft.com/office/drawing/2014/chart" uri="{C3380CC4-5D6E-409C-BE32-E72D297353CC}">
              <c16:uniqueId val="{00000019-00BE-4F92-9E33-5D5437088453}"/>
            </c:ext>
          </c:extLst>
        </c:ser>
        <c:ser>
          <c:idx val="2"/>
          <c:order val="2"/>
          <c:dPt>
            <c:idx val="0"/>
            <c:bubble3D val="0"/>
            <c:spPr>
              <a:solidFill>
                <a:schemeClr val="accent1"/>
              </a:solidFill>
              <a:ln w="19050">
                <a:solidFill>
                  <a:schemeClr val="lt1"/>
                </a:solidFill>
              </a:ln>
              <a:effectLst/>
            </c:spPr>
            <c:extLst>
              <c:ext xmlns:c16="http://schemas.microsoft.com/office/drawing/2014/chart" uri="{C3380CC4-5D6E-409C-BE32-E72D297353CC}">
                <c16:uniqueId val="{0000001B-00BE-4F92-9E33-5D5437088453}"/>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1D-00BE-4F92-9E33-5D5437088453}"/>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1F-00BE-4F92-9E33-5D5437088453}"/>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21-00BE-4F92-9E33-5D5437088453}"/>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23-00BE-4F92-9E33-5D5437088453}"/>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25-00BE-4F92-9E33-5D5437088453}"/>
              </c:ext>
            </c:extLst>
          </c:dPt>
          <c:cat>
            <c:strRef>
              <c:f>'Trends 2019-21'!$A$2:$A$7</c:f>
              <c:strCache>
                <c:ptCount val="6"/>
                <c:pt idx="0">
                  <c:v>ASS PE</c:v>
                </c:pt>
                <c:pt idx="1">
                  <c:v>AGR PE</c:v>
                </c:pt>
                <c:pt idx="2">
                  <c:v>VER PE</c:v>
                </c:pt>
                <c:pt idx="3">
                  <c:v>STF</c:v>
                </c:pt>
                <c:pt idx="4">
                  <c:v>Sharps</c:v>
                </c:pt>
                <c:pt idx="5">
                  <c:v>Struck by moving object</c:v>
                </c:pt>
              </c:strCache>
            </c:strRef>
          </c:cat>
          <c:val>
            <c:numRef>
              <c:f>'Trends 2019-21'!$D$2:$D$7</c:f>
              <c:numCache>
                <c:formatCode>General</c:formatCode>
                <c:ptCount val="6"/>
                <c:pt idx="0">
                  <c:v>502</c:v>
                </c:pt>
                <c:pt idx="1">
                  <c:v>322</c:v>
                </c:pt>
                <c:pt idx="2">
                  <c:v>127</c:v>
                </c:pt>
                <c:pt idx="3">
                  <c:v>97</c:v>
                </c:pt>
                <c:pt idx="4">
                  <c:v>93</c:v>
                </c:pt>
                <c:pt idx="5">
                  <c:v>60</c:v>
                </c:pt>
              </c:numCache>
            </c:numRef>
          </c:val>
          <c:extLst>
            <c:ext xmlns:c16="http://schemas.microsoft.com/office/drawing/2014/chart" uri="{C3380CC4-5D6E-409C-BE32-E72D297353CC}">
              <c16:uniqueId val="{00000026-00BE-4F92-9E33-5D5437088453}"/>
            </c:ext>
          </c:extLst>
        </c:ser>
        <c:ser>
          <c:idx val="3"/>
          <c:order val="3"/>
          <c:dPt>
            <c:idx val="0"/>
            <c:bubble3D val="0"/>
            <c:spPr>
              <a:solidFill>
                <a:schemeClr val="accent1"/>
              </a:solidFill>
              <a:ln w="19050">
                <a:solidFill>
                  <a:schemeClr val="lt1"/>
                </a:solidFill>
              </a:ln>
              <a:effectLst/>
            </c:spPr>
            <c:extLst>
              <c:ext xmlns:c16="http://schemas.microsoft.com/office/drawing/2014/chart" uri="{C3380CC4-5D6E-409C-BE32-E72D297353CC}">
                <c16:uniqueId val="{00000028-00BE-4F92-9E33-5D5437088453}"/>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2A-00BE-4F92-9E33-5D5437088453}"/>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2C-00BE-4F92-9E33-5D5437088453}"/>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2E-00BE-4F92-9E33-5D5437088453}"/>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30-00BE-4F92-9E33-5D5437088453}"/>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32-00BE-4F92-9E33-5D5437088453}"/>
              </c:ext>
            </c:extLst>
          </c:dPt>
          <c:cat>
            <c:strRef>
              <c:f>'Trends 2019-21'!$A$2:$A$7</c:f>
              <c:strCache>
                <c:ptCount val="6"/>
                <c:pt idx="0">
                  <c:v>ASS PE</c:v>
                </c:pt>
                <c:pt idx="1">
                  <c:v>AGR PE</c:v>
                </c:pt>
                <c:pt idx="2">
                  <c:v>VER PE</c:v>
                </c:pt>
                <c:pt idx="3">
                  <c:v>STF</c:v>
                </c:pt>
                <c:pt idx="4">
                  <c:v>Sharps</c:v>
                </c:pt>
                <c:pt idx="5">
                  <c:v>Struck by moving object</c:v>
                </c:pt>
              </c:strCache>
            </c:strRef>
          </c:cat>
          <c:val>
            <c:numRef>
              <c:f>'Trends 2019-21'!$E$2:$E$7</c:f>
              <c:numCache>
                <c:formatCode>General</c:formatCode>
                <c:ptCount val="6"/>
                <c:pt idx="0">
                  <c:v>1591</c:v>
                </c:pt>
                <c:pt idx="1">
                  <c:v>911</c:v>
                </c:pt>
                <c:pt idx="2">
                  <c:v>397</c:v>
                </c:pt>
                <c:pt idx="3">
                  <c:v>340</c:v>
                </c:pt>
                <c:pt idx="4">
                  <c:v>324</c:v>
                </c:pt>
                <c:pt idx="5">
                  <c:v>187</c:v>
                </c:pt>
              </c:numCache>
            </c:numRef>
          </c:val>
          <c:extLst>
            <c:ext xmlns:c16="http://schemas.microsoft.com/office/drawing/2014/chart" uri="{C3380CC4-5D6E-409C-BE32-E72D297353CC}">
              <c16:uniqueId val="{00000033-00BE-4F92-9E33-5D5437088453}"/>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0"/>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Sheet1!$E$4</c:f>
              <c:strCache>
                <c:ptCount val="1"/>
                <c:pt idx="0">
                  <c:v>7</c:v>
                </c:pt>
              </c:strCache>
            </c:strRef>
          </c:tx>
          <c:spPr>
            <a:solidFill>
              <a:schemeClr val="accent1"/>
            </a:solidFill>
            <a:ln>
              <a:noFill/>
            </a:ln>
            <a:effectLst/>
          </c:spPr>
          <c:invertIfNegative val="0"/>
          <c:cat>
            <c:strRef>
              <c:f>Sheet1!$A$4:$A$10</c:f>
              <c:strCache>
                <c:ptCount val="7"/>
                <c:pt idx="0">
                  <c:v>Assault</c:v>
                </c:pt>
                <c:pt idx="1">
                  <c:v>Burn</c:v>
                </c:pt>
                <c:pt idx="2">
                  <c:v>Ergonomic</c:v>
                </c:pt>
                <c:pt idx="3">
                  <c:v>Manual Handling</c:v>
                </c:pt>
                <c:pt idx="4">
                  <c:v>Slip, trip and fall</c:v>
                </c:pt>
                <c:pt idx="5">
                  <c:v>Struck by object</c:v>
                </c:pt>
                <c:pt idx="6">
                  <c:v>Other</c:v>
                </c:pt>
              </c:strCache>
            </c:strRef>
          </c:cat>
          <c:val>
            <c:numRef>
              <c:f>Sheet1!$E$4:$E$10</c:f>
              <c:numCache>
                <c:formatCode>General</c:formatCode>
                <c:ptCount val="7"/>
                <c:pt idx="0">
                  <c:v>7</c:v>
                </c:pt>
                <c:pt idx="1">
                  <c:v>1</c:v>
                </c:pt>
                <c:pt idx="2">
                  <c:v>0</c:v>
                </c:pt>
                <c:pt idx="3">
                  <c:v>13</c:v>
                </c:pt>
                <c:pt idx="4">
                  <c:v>20</c:v>
                </c:pt>
                <c:pt idx="5">
                  <c:v>6</c:v>
                </c:pt>
                <c:pt idx="6">
                  <c:v>3</c:v>
                </c:pt>
              </c:numCache>
            </c:numRef>
          </c:val>
          <c:extLst>
            <c:ext xmlns:c16="http://schemas.microsoft.com/office/drawing/2014/chart" uri="{C3380CC4-5D6E-409C-BE32-E72D297353CC}">
              <c16:uniqueId val="{00000000-AA3D-4BF1-A132-6D57529CAD0A}"/>
            </c:ext>
          </c:extLst>
        </c:ser>
        <c:dLbls>
          <c:showLegendKey val="0"/>
          <c:showVal val="0"/>
          <c:showCatName val="0"/>
          <c:showSerName val="0"/>
          <c:showPercent val="0"/>
          <c:showBubbleSize val="0"/>
        </c:dLbls>
        <c:gapWidth val="182"/>
        <c:axId val="1237445504"/>
        <c:axId val="1236490192"/>
      </c:barChart>
      <c:catAx>
        <c:axId val="123744550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36490192"/>
        <c:crosses val="autoZero"/>
        <c:auto val="1"/>
        <c:lblAlgn val="ctr"/>
        <c:lblOffset val="100"/>
        <c:noMultiLvlLbl val="0"/>
      </c:catAx>
      <c:valAx>
        <c:axId val="123649019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3744550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1"/>
          <c:order val="1"/>
          <c:tx>
            <c:strRef>
              <c:f>'RIDDOR 2021 and trends'!$C$3</c:f>
              <c:strCache>
                <c:ptCount val="1"/>
                <c:pt idx="0">
                  <c:v>2020</c:v>
                </c:pt>
              </c:strCache>
            </c:strRef>
          </c:tx>
          <c:spPr>
            <a:solidFill>
              <a:schemeClr val="accent2"/>
            </a:solidFill>
            <a:ln>
              <a:noFill/>
            </a:ln>
            <a:effectLst/>
          </c:spPr>
          <c:invertIfNegative val="0"/>
          <c:cat>
            <c:strRef>
              <c:f>'RIDDOR 2021 and trends'!$A$4:$A$11</c:f>
              <c:strCache>
                <c:ptCount val="8"/>
                <c:pt idx="0">
                  <c:v>Assault</c:v>
                </c:pt>
                <c:pt idx="1">
                  <c:v>Burn</c:v>
                </c:pt>
                <c:pt idx="2">
                  <c:v>Ergonomic</c:v>
                </c:pt>
                <c:pt idx="3">
                  <c:v>Manual Handling</c:v>
                </c:pt>
                <c:pt idx="4">
                  <c:v>Slip, trip and fall</c:v>
                </c:pt>
                <c:pt idx="5">
                  <c:v>Struck by object</c:v>
                </c:pt>
                <c:pt idx="6">
                  <c:v>Other</c:v>
                </c:pt>
                <c:pt idx="7">
                  <c:v>Total</c:v>
                </c:pt>
              </c:strCache>
            </c:strRef>
          </c:cat>
          <c:val>
            <c:numRef>
              <c:f>'RIDDOR 2021 and trends'!$C$4:$C$11</c:f>
              <c:numCache>
                <c:formatCode>General</c:formatCode>
                <c:ptCount val="8"/>
                <c:pt idx="0">
                  <c:v>16</c:v>
                </c:pt>
                <c:pt idx="1">
                  <c:v>1</c:v>
                </c:pt>
                <c:pt idx="2">
                  <c:v>2</c:v>
                </c:pt>
                <c:pt idx="3">
                  <c:v>7</c:v>
                </c:pt>
                <c:pt idx="4">
                  <c:v>16</c:v>
                </c:pt>
                <c:pt idx="5">
                  <c:v>6</c:v>
                </c:pt>
                <c:pt idx="6">
                  <c:v>0</c:v>
                </c:pt>
                <c:pt idx="7">
                  <c:v>43</c:v>
                </c:pt>
              </c:numCache>
            </c:numRef>
          </c:val>
          <c:extLst>
            <c:ext xmlns:c16="http://schemas.microsoft.com/office/drawing/2014/chart" uri="{C3380CC4-5D6E-409C-BE32-E72D297353CC}">
              <c16:uniqueId val="{00000000-BB43-455A-8B47-8D0BA566A98D}"/>
            </c:ext>
          </c:extLst>
        </c:ser>
        <c:ser>
          <c:idx val="2"/>
          <c:order val="2"/>
          <c:tx>
            <c:strRef>
              <c:f>'RIDDOR 2021 and trends'!$D$3</c:f>
              <c:strCache>
                <c:ptCount val="1"/>
                <c:pt idx="0">
                  <c:v>2021</c:v>
                </c:pt>
              </c:strCache>
            </c:strRef>
          </c:tx>
          <c:spPr>
            <a:solidFill>
              <a:schemeClr val="accent3"/>
            </a:solidFill>
            <a:ln>
              <a:noFill/>
            </a:ln>
            <a:effectLst/>
          </c:spPr>
          <c:invertIfNegative val="0"/>
          <c:cat>
            <c:strRef>
              <c:f>'RIDDOR 2021 and trends'!$A$4:$A$11</c:f>
              <c:strCache>
                <c:ptCount val="8"/>
                <c:pt idx="0">
                  <c:v>Assault</c:v>
                </c:pt>
                <c:pt idx="1">
                  <c:v>Burn</c:v>
                </c:pt>
                <c:pt idx="2">
                  <c:v>Ergonomic</c:v>
                </c:pt>
                <c:pt idx="3">
                  <c:v>Manual Handling</c:v>
                </c:pt>
                <c:pt idx="4">
                  <c:v>Slip, trip and fall</c:v>
                </c:pt>
                <c:pt idx="5">
                  <c:v>Struck by object</c:v>
                </c:pt>
                <c:pt idx="6">
                  <c:v>Other</c:v>
                </c:pt>
                <c:pt idx="7">
                  <c:v>Total</c:v>
                </c:pt>
              </c:strCache>
            </c:strRef>
          </c:cat>
          <c:val>
            <c:numRef>
              <c:f>'RIDDOR 2021 and trends'!$D$4:$D$11</c:f>
              <c:numCache>
                <c:formatCode>General</c:formatCode>
                <c:ptCount val="8"/>
                <c:pt idx="0">
                  <c:v>10</c:v>
                </c:pt>
                <c:pt idx="1">
                  <c:v>0</c:v>
                </c:pt>
                <c:pt idx="2">
                  <c:v>1</c:v>
                </c:pt>
                <c:pt idx="3">
                  <c:v>11</c:v>
                </c:pt>
                <c:pt idx="4">
                  <c:v>12</c:v>
                </c:pt>
                <c:pt idx="5">
                  <c:v>6</c:v>
                </c:pt>
                <c:pt idx="6">
                  <c:v>0</c:v>
                </c:pt>
                <c:pt idx="7">
                  <c:v>40</c:v>
                </c:pt>
              </c:numCache>
            </c:numRef>
          </c:val>
          <c:extLst>
            <c:ext xmlns:c16="http://schemas.microsoft.com/office/drawing/2014/chart" uri="{C3380CC4-5D6E-409C-BE32-E72D297353CC}">
              <c16:uniqueId val="{00000001-BB43-455A-8B47-8D0BA566A98D}"/>
            </c:ext>
          </c:extLst>
        </c:ser>
        <c:ser>
          <c:idx val="3"/>
          <c:order val="3"/>
          <c:tx>
            <c:strRef>
              <c:f>'RIDDOR 2021 and trends'!$E$3</c:f>
              <c:strCache>
                <c:ptCount val="1"/>
                <c:pt idx="0">
                  <c:v>2022</c:v>
                </c:pt>
              </c:strCache>
            </c:strRef>
          </c:tx>
          <c:spPr>
            <a:solidFill>
              <a:schemeClr val="accent4"/>
            </a:solidFill>
            <a:ln>
              <a:noFill/>
            </a:ln>
            <a:effectLst/>
          </c:spPr>
          <c:invertIfNegative val="0"/>
          <c:cat>
            <c:strRef>
              <c:f>'RIDDOR 2021 and trends'!$A$4:$A$11</c:f>
              <c:strCache>
                <c:ptCount val="8"/>
                <c:pt idx="0">
                  <c:v>Assault</c:v>
                </c:pt>
                <c:pt idx="1">
                  <c:v>Burn</c:v>
                </c:pt>
                <c:pt idx="2">
                  <c:v>Ergonomic</c:v>
                </c:pt>
                <c:pt idx="3">
                  <c:v>Manual Handling</c:v>
                </c:pt>
                <c:pt idx="4">
                  <c:v>Slip, trip and fall</c:v>
                </c:pt>
                <c:pt idx="5">
                  <c:v>Struck by object</c:v>
                </c:pt>
                <c:pt idx="6">
                  <c:v>Other</c:v>
                </c:pt>
                <c:pt idx="7">
                  <c:v>Total</c:v>
                </c:pt>
              </c:strCache>
            </c:strRef>
          </c:cat>
          <c:val>
            <c:numRef>
              <c:f>'RIDDOR 2021 and trends'!$E$4:$E$11</c:f>
              <c:numCache>
                <c:formatCode>General</c:formatCode>
                <c:ptCount val="8"/>
                <c:pt idx="0">
                  <c:v>7</c:v>
                </c:pt>
                <c:pt idx="1">
                  <c:v>1</c:v>
                </c:pt>
                <c:pt idx="2">
                  <c:v>0</c:v>
                </c:pt>
                <c:pt idx="3">
                  <c:v>13</c:v>
                </c:pt>
                <c:pt idx="4">
                  <c:v>20</c:v>
                </c:pt>
                <c:pt idx="5">
                  <c:v>6</c:v>
                </c:pt>
                <c:pt idx="6">
                  <c:v>3</c:v>
                </c:pt>
                <c:pt idx="7">
                  <c:v>50</c:v>
                </c:pt>
              </c:numCache>
            </c:numRef>
          </c:val>
          <c:extLst>
            <c:ext xmlns:c16="http://schemas.microsoft.com/office/drawing/2014/chart" uri="{C3380CC4-5D6E-409C-BE32-E72D297353CC}">
              <c16:uniqueId val="{00000002-BB43-455A-8B47-8D0BA566A98D}"/>
            </c:ext>
          </c:extLst>
        </c:ser>
        <c:dLbls>
          <c:showLegendKey val="0"/>
          <c:showVal val="0"/>
          <c:showCatName val="0"/>
          <c:showSerName val="0"/>
          <c:showPercent val="0"/>
          <c:showBubbleSize val="0"/>
        </c:dLbls>
        <c:gapWidth val="182"/>
        <c:axId val="1881984991"/>
        <c:axId val="1881966271"/>
        <c:extLst>
          <c:ext xmlns:c15="http://schemas.microsoft.com/office/drawing/2012/chart" uri="{02D57815-91ED-43cb-92C2-25804820EDAC}">
            <c15:filteredBarSeries>
              <c15:ser>
                <c:idx val="0"/>
                <c:order val="0"/>
                <c:tx>
                  <c:strRef>
                    <c:extLst>
                      <c:ext uri="{02D57815-91ED-43cb-92C2-25804820EDAC}">
                        <c15:formulaRef>
                          <c15:sqref>'RIDDOR 2021 and trends'!$B$3</c15:sqref>
                        </c15:formulaRef>
                      </c:ext>
                    </c:extLst>
                    <c:strCache>
                      <c:ptCount val="1"/>
                    </c:strCache>
                  </c:strRef>
                </c:tx>
                <c:spPr>
                  <a:solidFill>
                    <a:schemeClr val="accent1"/>
                  </a:solidFill>
                  <a:ln>
                    <a:noFill/>
                  </a:ln>
                  <a:effectLst/>
                </c:spPr>
                <c:invertIfNegative val="0"/>
                <c:cat>
                  <c:strRef>
                    <c:extLst>
                      <c:ext uri="{02D57815-91ED-43cb-92C2-25804820EDAC}">
                        <c15:formulaRef>
                          <c15:sqref>'RIDDOR 2021 and trends'!$A$4:$A$11</c15:sqref>
                        </c15:formulaRef>
                      </c:ext>
                    </c:extLst>
                    <c:strCache>
                      <c:ptCount val="8"/>
                      <c:pt idx="0">
                        <c:v>Assault</c:v>
                      </c:pt>
                      <c:pt idx="1">
                        <c:v>Burn</c:v>
                      </c:pt>
                      <c:pt idx="2">
                        <c:v>Ergonomic</c:v>
                      </c:pt>
                      <c:pt idx="3">
                        <c:v>Manual Handling</c:v>
                      </c:pt>
                      <c:pt idx="4">
                        <c:v>Slip, trip and fall</c:v>
                      </c:pt>
                      <c:pt idx="5">
                        <c:v>Struck by object</c:v>
                      </c:pt>
                      <c:pt idx="6">
                        <c:v>Other</c:v>
                      </c:pt>
                      <c:pt idx="7">
                        <c:v>Total</c:v>
                      </c:pt>
                    </c:strCache>
                  </c:strRef>
                </c:cat>
                <c:val>
                  <c:numRef>
                    <c:extLst>
                      <c:ext uri="{02D57815-91ED-43cb-92C2-25804820EDAC}">
                        <c15:formulaRef>
                          <c15:sqref>'RIDDOR 2021 and trends'!$B$4:$B$11</c15:sqref>
                        </c15:formulaRef>
                      </c:ext>
                    </c:extLst>
                    <c:numCache>
                      <c:formatCode>General</c:formatCode>
                      <c:ptCount val="8"/>
                    </c:numCache>
                  </c:numRef>
                </c:val>
                <c:extLst>
                  <c:ext xmlns:c16="http://schemas.microsoft.com/office/drawing/2014/chart" uri="{C3380CC4-5D6E-409C-BE32-E72D297353CC}">
                    <c16:uniqueId val="{00000003-BB43-455A-8B47-8D0BA566A98D}"/>
                  </c:ext>
                </c:extLst>
              </c15:ser>
            </c15:filteredBarSeries>
          </c:ext>
        </c:extLst>
      </c:barChart>
      <c:catAx>
        <c:axId val="188198499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81966271"/>
        <c:crosses val="autoZero"/>
        <c:auto val="1"/>
        <c:lblAlgn val="ctr"/>
        <c:lblOffset val="100"/>
        <c:noMultiLvlLbl val="0"/>
      </c:catAx>
      <c:valAx>
        <c:axId val="188196627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81984991"/>
        <c:crosses val="autoZero"/>
        <c:crossBetween val="between"/>
      </c:valAx>
      <c:spPr>
        <a:noFill/>
        <a:ln>
          <a:noFill/>
        </a:ln>
        <a:effectLst/>
      </c:spPr>
    </c:plotArea>
    <c:legend>
      <c:legendPos val="b"/>
      <c:layout>
        <c:manualLayout>
          <c:xMode val="edge"/>
          <c:yMode val="edge"/>
          <c:x val="0.36785246476958744"/>
          <c:y val="0.91073124639907821"/>
          <c:w val="0.2542511282134931"/>
          <c:h val="6.5854119454580376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2795bbee-07b4-4e79-98d8-0419d9871ca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652E948FA37F943B0514D0A14AFC95A" ma:contentTypeVersion="16" ma:contentTypeDescription="Create a new document." ma:contentTypeScope="" ma:versionID="c3fde1a573788850270ff0aa1fa008c5">
  <xsd:schema xmlns:xsd="http://www.w3.org/2001/XMLSchema" xmlns:xs="http://www.w3.org/2001/XMLSchema" xmlns:p="http://schemas.microsoft.com/office/2006/metadata/properties" xmlns:ns3="258d5018-feb4-45ec-8043-ac7152467c64" xmlns:ns4="2795bbee-07b4-4e79-98d8-0419d9871cad" targetNamespace="http://schemas.microsoft.com/office/2006/metadata/properties" ma:root="true" ma:fieldsID="1645975aa1c30f6edbf1ad0051708658" ns3:_="" ns4:_="">
    <xsd:import namespace="258d5018-feb4-45ec-8043-ac7152467c64"/>
    <xsd:import namespace="2795bbee-07b4-4e79-98d8-0419d9871ca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LengthInSeconds" minOccurs="0"/>
                <xsd:element ref="ns4:MediaServiceAutoTags" minOccurs="0"/>
                <xsd:element ref="ns4:MediaServiceAutoKeyPoints" minOccurs="0"/>
                <xsd:element ref="ns4:MediaServiceKeyPoints" minOccurs="0"/>
                <xsd:element ref="ns4:MediaServiceOCR" minOccurs="0"/>
                <xsd:element ref="ns4:MediaServiceGenerationTime" minOccurs="0"/>
                <xsd:element ref="ns4:MediaServiceEventHashCode" minOccurs="0"/>
                <xsd:element ref="ns4:MediaServiceLocation"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58d5018-feb4-45ec-8043-ac7152467c6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795bbee-07b4-4e79-98d8-0419d9871ca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Length (seconds)" ma:internalName="MediaLengthInSeconds" ma:readOnly="true">
      <xsd:simpleType>
        <xsd:restriction base="dms:Unknown"/>
      </xsd:simpleType>
    </xsd:element>
    <xsd:element name="MediaServiceAutoTags" ma:index="15" nillable="true" ma:displayName="Tags" ma:internalName="MediaServiceAutoTags"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ternalName="MediaServiceLocation" ma:readOnly="true">
      <xsd:simpleType>
        <xsd:restriction base="dms:Text"/>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9E08BDE-4910-4197-BE0E-6FF2D99BB6A2}">
  <ds:schemaRefs>
    <ds:schemaRef ds:uri="http://schemas.microsoft.com/sharepoint/v3/contenttype/forms"/>
  </ds:schemaRefs>
</ds:datastoreItem>
</file>

<file path=customXml/itemProps2.xml><?xml version="1.0" encoding="utf-8"?>
<ds:datastoreItem xmlns:ds="http://schemas.openxmlformats.org/officeDocument/2006/customXml" ds:itemID="{4762877F-2434-40AE-A8E8-C53ABAD2DD6A}">
  <ds:schemaRefs>
    <ds:schemaRef ds:uri="2795bbee-07b4-4e79-98d8-0419d9871cad"/>
    <ds:schemaRef ds:uri="http://purl.org/dc/dcmitype/"/>
    <ds:schemaRef ds:uri="http://purl.org/dc/terms/"/>
    <ds:schemaRef ds:uri="http://schemas.microsoft.com/office/2006/metadata/properties"/>
    <ds:schemaRef ds:uri="http://schemas.microsoft.com/office/infopath/2007/PartnerControls"/>
    <ds:schemaRef ds:uri="http://purl.org/dc/elements/1.1/"/>
    <ds:schemaRef ds:uri="http://schemas.microsoft.com/office/2006/documentManagement/types"/>
    <ds:schemaRef ds:uri="http://schemas.openxmlformats.org/package/2006/metadata/core-properties"/>
    <ds:schemaRef ds:uri="258d5018-feb4-45ec-8043-ac7152467c64"/>
    <ds:schemaRef ds:uri="http://www.w3.org/XML/1998/namespace"/>
  </ds:schemaRefs>
</ds:datastoreItem>
</file>

<file path=customXml/itemProps3.xml><?xml version="1.0" encoding="utf-8"?>
<ds:datastoreItem xmlns:ds="http://schemas.openxmlformats.org/officeDocument/2006/customXml" ds:itemID="{3260B90B-7A15-4586-A2C5-B183311C0B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58d5018-feb4-45ec-8043-ac7152467c64"/>
    <ds:schemaRef ds:uri="2795bbee-07b4-4e79-98d8-0419d9871ca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4A36540-56C6-40B0-9430-88E49DDC004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21</Pages>
  <Words>4508</Words>
  <Characters>25698</Characters>
  <Application>Microsoft Office Word</Application>
  <DocSecurity>0</DocSecurity>
  <Lines>214</Lines>
  <Paragraphs>60</Paragraphs>
  <ScaleCrop>false</ScaleCrop>
  <HeadingPairs>
    <vt:vector size="2" baseType="variant">
      <vt:variant>
        <vt:lpstr>Title</vt:lpstr>
      </vt:variant>
      <vt:variant>
        <vt:i4>1</vt:i4>
      </vt:variant>
    </vt:vector>
  </HeadingPairs>
  <TitlesOfParts>
    <vt:vector size="1" baseType="lpstr">
      <vt:lpstr/>
    </vt:vector>
  </TitlesOfParts>
  <Company>ABM LHB</Company>
  <LinksUpToDate>false</LinksUpToDate>
  <CharactersWithSpaces>30146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Pamela Wenger (ABM ULHB - Corporate Governance)</dc:creator>
  <cp:keywords/>
  <dc:description/>
  <cp:lastModifiedBy>Mark Parsons (Swansea Bay UHB - Finance Directorate)</cp:lastModifiedBy>
  <cp:revision>2</cp:revision>
  <cp:lastPrinted>2023-08-01T12:28:00Z</cp:lastPrinted>
  <dcterms:created xsi:type="dcterms:W3CDTF">2023-08-01T12:52:00Z</dcterms:created>
  <dcterms:modified xsi:type="dcterms:W3CDTF">2023-08-01T12:52:00Z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685d683-02ef-49ed-8499-6e82fd7138b7_Enabled">
    <vt:lpwstr>True</vt:lpwstr>
  </property>
  <property fmtid="{D5CDD505-2E9C-101B-9397-08002B2CF9AE}" pid="3" name="MSIP_Label_7685d683-02ef-49ed-8499-6e82fd7138b7_SiteId">
    <vt:lpwstr>f9300280-65a0-46f8-a18c-a296431980f5</vt:lpwstr>
  </property>
  <property fmtid="{D5CDD505-2E9C-101B-9397-08002B2CF9AE}" pid="4" name="MSIP_Label_7685d683-02ef-49ed-8499-6e82fd7138b7_Owner">
    <vt:lpwstr>Richard.Coward@macegroup.com</vt:lpwstr>
  </property>
  <property fmtid="{D5CDD505-2E9C-101B-9397-08002B2CF9AE}" pid="5" name="MSIP_Label_7685d683-02ef-49ed-8499-6e82fd7138b7_SetDate">
    <vt:lpwstr>2019-05-08T15:56:56.1600499Z</vt:lpwstr>
  </property>
  <property fmtid="{D5CDD505-2E9C-101B-9397-08002B2CF9AE}" pid="6" name="MSIP_Label_7685d683-02ef-49ed-8499-6e82fd7138b7_Name">
    <vt:lpwstr>Not Confidential - External</vt:lpwstr>
  </property>
  <property fmtid="{D5CDD505-2E9C-101B-9397-08002B2CF9AE}" pid="7" name="MSIP_Label_7685d683-02ef-49ed-8499-6e82fd7138b7_Application">
    <vt:lpwstr>Microsoft Azure Information Protection</vt:lpwstr>
  </property>
  <property fmtid="{D5CDD505-2E9C-101B-9397-08002B2CF9AE}" pid="8" name="MSIP_Label_7685d683-02ef-49ed-8499-6e82fd7138b7_Extended_MSFT_Method">
    <vt:lpwstr>Manual</vt:lpwstr>
  </property>
  <property fmtid="{D5CDD505-2E9C-101B-9397-08002B2CF9AE}" pid="9" name="Sensitivity">
    <vt:lpwstr>Not Confidential - External</vt:lpwstr>
  </property>
  <property fmtid="{D5CDD505-2E9C-101B-9397-08002B2CF9AE}" pid="10" name="ContentTypeId">
    <vt:lpwstr>0x0101006652E948FA37F943B0514D0A14AFC95A</vt:lpwstr>
  </property>
</Properties>
</file>