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9" r:id="rId3"/>
    <p:sldId id="257" r:id="rId4"/>
    <p:sldId id="258" r:id="rId5"/>
    <p:sldId id="259" r:id="rId6"/>
    <p:sldId id="260" r:id="rId7"/>
    <p:sldId id="261" r:id="rId8"/>
    <p:sldId id="263" r:id="rId9"/>
    <p:sldId id="262" r:id="rId10"/>
    <p:sldId id="265" r:id="rId11"/>
    <p:sldId id="264" r:id="rId12"/>
    <p:sldId id="266" r:id="rId13"/>
    <p:sldId id="267" r:id="rId14"/>
    <p:sldId id="268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69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ue Morgan (Swansea Bay UHB - Specialist Palliative Care)" userId="52d1c2a1-f8b3-40d0-9f32-27b393e11588" providerId="ADAL" clId="{A118DEE5-8C91-4878-B85B-D703132F0915}"/>
    <pc:docChg chg="custSel modSld">
      <pc:chgData name="Sue Morgan (Swansea Bay UHB - Specialist Palliative Care)" userId="52d1c2a1-f8b3-40d0-9f32-27b393e11588" providerId="ADAL" clId="{A118DEE5-8C91-4878-B85B-D703132F0915}" dt="2024-07-29T11:49:15.046" v="1040" actId="20577"/>
      <pc:docMkLst>
        <pc:docMk/>
      </pc:docMkLst>
      <pc:sldChg chg="modSp mod">
        <pc:chgData name="Sue Morgan (Swansea Bay UHB - Specialist Palliative Care)" userId="52d1c2a1-f8b3-40d0-9f32-27b393e11588" providerId="ADAL" clId="{A118DEE5-8C91-4878-B85B-D703132F0915}" dt="2024-07-29T11:15:28.479" v="47" actId="20577"/>
        <pc:sldMkLst>
          <pc:docMk/>
          <pc:sldMk cId="1549530036" sldId="257"/>
        </pc:sldMkLst>
        <pc:spChg chg="mod">
          <ac:chgData name="Sue Morgan (Swansea Bay UHB - Specialist Palliative Care)" userId="52d1c2a1-f8b3-40d0-9f32-27b393e11588" providerId="ADAL" clId="{A118DEE5-8C91-4878-B85B-D703132F0915}" dt="2024-07-29T11:15:28.479" v="47" actId="20577"/>
          <ac:spMkLst>
            <pc:docMk/>
            <pc:sldMk cId="1549530036" sldId="257"/>
            <ac:spMk id="3" creationId="{2D757A85-BF9F-4A3A-AB64-7A44654DC061}"/>
          </ac:spMkLst>
        </pc:spChg>
      </pc:sldChg>
      <pc:sldChg chg="modSp mod">
        <pc:chgData name="Sue Morgan (Swansea Bay UHB - Specialist Palliative Care)" userId="52d1c2a1-f8b3-40d0-9f32-27b393e11588" providerId="ADAL" clId="{A118DEE5-8C91-4878-B85B-D703132F0915}" dt="2024-07-29T11:25:49.918" v="307" actId="313"/>
        <pc:sldMkLst>
          <pc:docMk/>
          <pc:sldMk cId="763855063" sldId="258"/>
        </pc:sldMkLst>
        <pc:spChg chg="mod">
          <ac:chgData name="Sue Morgan (Swansea Bay UHB - Specialist Palliative Care)" userId="52d1c2a1-f8b3-40d0-9f32-27b393e11588" providerId="ADAL" clId="{A118DEE5-8C91-4878-B85B-D703132F0915}" dt="2024-07-29T11:25:49.918" v="307" actId="313"/>
          <ac:spMkLst>
            <pc:docMk/>
            <pc:sldMk cId="763855063" sldId="258"/>
            <ac:spMk id="3" creationId="{2D757A85-BF9F-4A3A-AB64-7A44654DC061}"/>
          </ac:spMkLst>
        </pc:spChg>
      </pc:sldChg>
      <pc:sldChg chg="modSp mod">
        <pc:chgData name="Sue Morgan (Swansea Bay UHB - Specialist Palliative Care)" userId="52d1c2a1-f8b3-40d0-9f32-27b393e11588" providerId="ADAL" clId="{A118DEE5-8C91-4878-B85B-D703132F0915}" dt="2024-07-29T11:26:43.594" v="347" actId="20577"/>
        <pc:sldMkLst>
          <pc:docMk/>
          <pc:sldMk cId="211307462" sldId="259"/>
        </pc:sldMkLst>
        <pc:spChg chg="mod">
          <ac:chgData name="Sue Morgan (Swansea Bay UHB - Specialist Palliative Care)" userId="52d1c2a1-f8b3-40d0-9f32-27b393e11588" providerId="ADAL" clId="{A118DEE5-8C91-4878-B85B-D703132F0915}" dt="2024-07-29T11:26:43.594" v="347" actId="20577"/>
          <ac:spMkLst>
            <pc:docMk/>
            <pc:sldMk cId="211307462" sldId="259"/>
            <ac:spMk id="3" creationId="{2D757A85-BF9F-4A3A-AB64-7A44654DC061}"/>
          </ac:spMkLst>
        </pc:spChg>
      </pc:sldChg>
      <pc:sldChg chg="modSp mod">
        <pc:chgData name="Sue Morgan (Swansea Bay UHB - Specialist Palliative Care)" userId="52d1c2a1-f8b3-40d0-9f32-27b393e11588" providerId="ADAL" clId="{A118DEE5-8C91-4878-B85B-D703132F0915}" dt="2024-07-29T11:32:12.918" v="452" actId="20577"/>
        <pc:sldMkLst>
          <pc:docMk/>
          <pc:sldMk cId="2542470415" sldId="260"/>
        </pc:sldMkLst>
        <pc:spChg chg="mod">
          <ac:chgData name="Sue Morgan (Swansea Bay UHB - Specialist Palliative Care)" userId="52d1c2a1-f8b3-40d0-9f32-27b393e11588" providerId="ADAL" clId="{A118DEE5-8C91-4878-B85B-D703132F0915}" dt="2024-07-29T11:32:12.918" v="452" actId="20577"/>
          <ac:spMkLst>
            <pc:docMk/>
            <pc:sldMk cId="2542470415" sldId="260"/>
            <ac:spMk id="3" creationId="{2D757A85-BF9F-4A3A-AB64-7A44654DC061}"/>
          </ac:spMkLst>
        </pc:spChg>
      </pc:sldChg>
      <pc:sldChg chg="modSp mod">
        <pc:chgData name="Sue Morgan (Swansea Bay UHB - Specialist Palliative Care)" userId="52d1c2a1-f8b3-40d0-9f32-27b393e11588" providerId="ADAL" clId="{A118DEE5-8C91-4878-B85B-D703132F0915}" dt="2024-07-29T11:33:16.227" v="497" actId="313"/>
        <pc:sldMkLst>
          <pc:docMk/>
          <pc:sldMk cId="2837223199" sldId="261"/>
        </pc:sldMkLst>
        <pc:spChg chg="mod">
          <ac:chgData name="Sue Morgan (Swansea Bay UHB - Specialist Palliative Care)" userId="52d1c2a1-f8b3-40d0-9f32-27b393e11588" providerId="ADAL" clId="{A118DEE5-8C91-4878-B85B-D703132F0915}" dt="2024-07-29T11:33:16.227" v="497" actId="313"/>
          <ac:spMkLst>
            <pc:docMk/>
            <pc:sldMk cId="2837223199" sldId="261"/>
            <ac:spMk id="3" creationId="{2D757A85-BF9F-4A3A-AB64-7A44654DC061}"/>
          </ac:spMkLst>
        </pc:spChg>
      </pc:sldChg>
      <pc:sldChg chg="modSp mod">
        <pc:chgData name="Sue Morgan (Swansea Bay UHB - Specialist Palliative Care)" userId="52d1c2a1-f8b3-40d0-9f32-27b393e11588" providerId="ADAL" clId="{A118DEE5-8C91-4878-B85B-D703132F0915}" dt="2024-07-29T11:34:14.584" v="539" actId="313"/>
        <pc:sldMkLst>
          <pc:docMk/>
          <pc:sldMk cId="2838191889" sldId="264"/>
        </pc:sldMkLst>
        <pc:spChg chg="mod">
          <ac:chgData name="Sue Morgan (Swansea Bay UHB - Specialist Palliative Care)" userId="52d1c2a1-f8b3-40d0-9f32-27b393e11588" providerId="ADAL" clId="{A118DEE5-8C91-4878-B85B-D703132F0915}" dt="2024-07-29T11:34:14.584" v="539" actId="313"/>
          <ac:spMkLst>
            <pc:docMk/>
            <pc:sldMk cId="2838191889" sldId="264"/>
            <ac:spMk id="3" creationId="{2D757A85-BF9F-4A3A-AB64-7A44654DC061}"/>
          </ac:spMkLst>
        </pc:spChg>
      </pc:sldChg>
      <pc:sldChg chg="modSp mod">
        <pc:chgData name="Sue Morgan (Swansea Bay UHB - Specialist Palliative Care)" userId="52d1c2a1-f8b3-40d0-9f32-27b393e11588" providerId="ADAL" clId="{A118DEE5-8C91-4878-B85B-D703132F0915}" dt="2024-07-29T11:27:55.931" v="402" actId="313"/>
        <pc:sldMkLst>
          <pc:docMk/>
          <pc:sldMk cId="29374711" sldId="265"/>
        </pc:sldMkLst>
        <pc:spChg chg="mod">
          <ac:chgData name="Sue Morgan (Swansea Bay UHB - Specialist Palliative Care)" userId="52d1c2a1-f8b3-40d0-9f32-27b393e11588" providerId="ADAL" clId="{A118DEE5-8C91-4878-B85B-D703132F0915}" dt="2024-07-29T11:27:55.931" v="402" actId="313"/>
          <ac:spMkLst>
            <pc:docMk/>
            <pc:sldMk cId="29374711" sldId="265"/>
            <ac:spMk id="3" creationId="{2D757A85-BF9F-4A3A-AB64-7A44654DC061}"/>
          </ac:spMkLst>
        </pc:spChg>
      </pc:sldChg>
      <pc:sldChg chg="modSp mod">
        <pc:chgData name="Sue Morgan (Swansea Bay UHB - Specialist Palliative Care)" userId="52d1c2a1-f8b3-40d0-9f32-27b393e11588" providerId="ADAL" clId="{A118DEE5-8C91-4878-B85B-D703132F0915}" dt="2024-07-29T11:46:52.394" v="965" actId="313"/>
        <pc:sldMkLst>
          <pc:docMk/>
          <pc:sldMk cId="1633226556" sldId="266"/>
        </pc:sldMkLst>
        <pc:spChg chg="mod">
          <ac:chgData name="Sue Morgan (Swansea Bay UHB - Specialist Palliative Care)" userId="52d1c2a1-f8b3-40d0-9f32-27b393e11588" providerId="ADAL" clId="{A118DEE5-8C91-4878-B85B-D703132F0915}" dt="2024-07-29T11:46:52.394" v="965" actId="313"/>
          <ac:spMkLst>
            <pc:docMk/>
            <pc:sldMk cId="1633226556" sldId="266"/>
            <ac:spMk id="3" creationId="{2D757A85-BF9F-4A3A-AB64-7A44654DC061}"/>
          </ac:spMkLst>
        </pc:spChg>
      </pc:sldChg>
      <pc:sldChg chg="modSp mod">
        <pc:chgData name="Sue Morgan (Swansea Bay UHB - Specialist Palliative Care)" userId="52d1c2a1-f8b3-40d0-9f32-27b393e11588" providerId="ADAL" clId="{A118DEE5-8C91-4878-B85B-D703132F0915}" dt="2024-07-29T11:17:51.689" v="61" actId="20577"/>
        <pc:sldMkLst>
          <pc:docMk/>
          <pc:sldMk cId="3248594343" sldId="267"/>
        </pc:sldMkLst>
        <pc:spChg chg="mod">
          <ac:chgData name="Sue Morgan (Swansea Bay UHB - Specialist Palliative Care)" userId="52d1c2a1-f8b3-40d0-9f32-27b393e11588" providerId="ADAL" clId="{A118DEE5-8C91-4878-B85B-D703132F0915}" dt="2024-07-29T11:17:51.689" v="61" actId="20577"/>
          <ac:spMkLst>
            <pc:docMk/>
            <pc:sldMk cId="3248594343" sldId="267"/>
            <ac:spMk id="3" creationId="{2D757A85-BF9F-4A3A-AB64-7A44654DC061}"/>
          </ac:spMkLst>
        </pc:spChg>
      </pc:sldChg>
      <pc:sldChg chg="modSp mod">
        <pc:chgData name="Sue Morgan (Swansea Bay UHB - Specialist Palliative Care)" userId="52d1c2a1-f8b3-40d0-9f32-27b393e11588" providerId="ADAL" clId="{A118DEE5-8C91-4878-B85B-D703132F0915}" dt="2024-07-29T11:41:48.637" v="702" actId="20577"/>
        <pc:sldMkLst>
          <pc:docMk/>
          <pc:sldMk cId="523851017" sldId="268"/>
        </pc:sldMkLst>
        <pc:spChg chg="mod">
          <ac:chgData name="Sue Morgan (Swansea Bay UHB - Specialist Palliative Care)" userId="52d1c2a1-f8b3-40d0-9f32-27b393e11588" providerId="ADAL" clId="{A118DEE5-8C91-4878-B85B-D703132F0915}" dt="2024-07-29T11:41:48.637" v="702" actId="20577"/>
          <ac:spMkLst>
            <pc:docMk/>
            <pc:sldMk cId="523851017" sldId="268"/>
            <ac:spMk id="3" creationId="{2D757A85-BF9F-4A3A-AB64-7A44654DC061}"/>
          </ac:spMkLst>
        </pc:spChg>
      </pc:sldChg>
      <pc:sldChg chg="modSp mod">
        <pc:chgData name="Sue Morgan (Swansea Bay UHB - Specialist Palliative Care)" userId="52d1c2a1-f8b3-40d0-9f32-27b393e11588" providerId="ADAL" clId="{A118DEE5-8C91-4878-B85B-D703132F0915}" dt="2024-07-29T11:42:33.692" v="749" actId="313"/>
        <pc:sldMkLst>
          <pc:docMk/>
          <pc:sldMk cId="409399813" sldId="270"/>
        </pc:sldMkLst>
        <pc:spChg chg="mod">
          <ac:chgData name="Sue Morgan (Swansea Bay UHB - Specialist Palliative Care)" userId="52d1c2a1-f8b3-40d0-9f32-27b393e11588" providerId="ADAL" clId="{A118DEE5-8C91-4878-B85B-D703132F0915}" dt="2024-07-29T11:42:33.692" v="749" actId="313"/>
          <ac:spMkLst>
            <pc:docMk/>
            <pc:sldMk cId="409399813" sldId="270"/>
            <ac:spMk id="3" creationId="{2D757A85-BF9F-4A3A-AB64-7A44654DC061}"/>
          </ac:spMkLst>
        </pc:spChg>
      </pc:sldChg>
      <pc:sldChg chg="modSp mod">
        <pc:chgData name="Sue Morgan (Swansea Bay UHB - Specialist Palliative Care)" userId="52d1c2a1-f8b3-40d0-9f32-27b393e11588" providerId="ADAL" clId="{A118DEE5-8C91-4878-B85B-D703132F0915}" dt="2024-07-29T11:43:14.500" v="788" actId="313"/>
        <pc:sldMkLst>
          <pc:docMk/>
          <pc:sldMk cId="2413543641" sldId="271"/>
        </pc:sldMkLst>
        <pc:spChg chg="mod">
          <ac:chgData name="Sue Morgan (Swansea Bay UHB - Specialist Palliative Care)" userId="52d1c2a1-f8b3-40d0-9f32-27b393e11588" providerId="ADAL" clId="{A118DEE5-8C91-4878-B85B-D703132F0915}" dt="2024-07-29T11:43:14.500" v="788" actId="313"/>
          <ac:spMkLst>
            <pc:docMk/>
            <pc:sldMk cId="2413543641" sldId="271"/>
            <ac:spMk id="3" creationId="{2D757A85-BF9F-4A3A-AB64-7A44654DC061}"/>
          </ac:spMkLst>
        </pc:spChg>
      </pc:sldChg>
      <pc:sldChg chg="modSp mod">
        <pc:chgData name="Sue Morgan (Swansea Bay UHB - Specialist Palliative Care)" userId="52d1c2a1-f8b3-40d0-9f32-27b393e11588" providerId="ADAL" clId="{A118DEE5-8C91-4878-B85B-D703132F0915}" dt="2024-07-29T11:44:01.244" v="831" actId="6549"/>
        <pc:sldMkLst>
          <pc:docMk/>
          <pc:sldMk cId="2478429691" sldId="272"/>
        </pc:sldMkLst>
        <pc:spChg chg="mod">
          <ac:chgData name="Sue Morgan (Swansea Bay UHB - Specialist Palliative Care)" userId="52d1c2a1-f8b3-40d0-9f32-27b393e11588" providerId="ADAL" clId="{A118DEE5-8C91-4878-B85B-D703132F0915}" dt="2024-07-29T11:44:01.244" v="831" actId="6549"/>
          <ac:spMkLst>
            <pc:docMk/>
            <pc:sldMk cId="2478429691" sldId="272"/>
            <ac:spMk id="3" creationId="{2D757A85-BF9F-4A3A-AB64-7A44654DC061}"/>
          </ac:spMkLst>
        </pc:spChg>
      </pc:sldChg>
      <pc:sldChg chg="modSp mod">
        <pc:chgData name="Sue Morgan (Swansea Bay UHB - Specialist Palliative Care)" userId="52d1c2a1-f8b3-40d0-9f32-27b393e11588" providerId="ADAL" clId="{A118DEE5-8C91-4878-B85B-D703132F0915}" dt="2024-07-29T11:45:48.253" v="922" actId="6549"/>
        <pc:sldMkLst>
          <pc:docMk/>
          <pc:sldMk cId="1006633222" sldId="273"/>
        </pc:sldMkLst>
        <pc:spChg chg="mod">
          <ac:chgData name="Sue Morgan (Swansea Bay UHB - Specialist Palliative Care)" userId="52d1c2a1-f8b3-40d0-9f32-27b393e11588" providerId="ADAL" clId="{A118DEE5-8C91-4878-B85B-D703132F0915}" dt="2024-07-29T11:45:48.253" v="922" actId="6549"/>
          <ac:spMkLst>
            <pc:docMk/>
            <pc:sldMk cId="1006633222" sldId="273"/>
            <ac:spMk id="3" creationId="{2D757A85-BF9F-4A3A-AB64-7A44654DC061}"/>
          </ac:spMkLst>
        </pc:spChg>
      </pc:sldChg>
      <pc:sldChg chg="modSp mod">
        <pc:chgData name="Sue Morgan (Swansea Bay UHB - Specialist Palliative Care)" userId="52d1c2a1-f8b3-40d0-9f32-27b393e11588" providerId="ADAL" clId="{A118DEE5-8C91-4878-B85B-D703132F0915}" dt="2024-07-29T11:49:15.046" v="1040" actId="20577"/>
        <pc:sldMkLst>
          <pc:docMk/>
          <pc:sldMk cId="1118549974" sldId="274"/>
        </pc:sldMkLst>
        <pc:spChg chg="mod">
          <ac:chgData name="Sue Morgan (Swansea Bay UHB - Specialist Palliative Care)" userId="52d1c2a1-f8b3-40d0-9f32-27b393e11588" providerId="ADAL" clId="{A118DEE5-8C91-4878-B85B-D703132F0915}" dt="2024-07-29T11:49:15.046" v="1040" actId="20577"/>
          <ac:spMkLst>
            <pc:docMk/>
            <pc:sldMk cId="1118549974" sldId="274"/>
            <ac:spMk id="3" creationId="{2D757A85-BF9F-4A3A-AB64-7A44654DC061}"/>
          </ac:spMkLst>
        </pc:spChg>
      </pc:sldChg>
      <pc:sldChg chg="modSp mod">
        <pc:chgData name="Sue Morgan (Swansea Bay UHB - Specialist Palliative Care)" userId="52d1c2a1-f8b3-40d0-9f32-27b393e11588" providerId="ADAL" clId="{A118DEE5-8C91-4878-B85B-D703132F0915}" dt="2024-07-29T11:44:58.584" v="876" actId="20577"/>
        <pc:sldMkLst>
          <pc:docMk/>
          <pc:sldMk cId="2541856995" sldId="275"/>
        </pc:sldMkLst>
        <pc:spChg chg="mod">
          <ac:chgData name="Sue Morgan (Swansea Bay UHB - Specialist Palliative Care)" userId="52d1c2a1-f8b3-40d0-9f32-27b393e11588" providerId="ADAL" clId="{A118DEE5-8C91-4878-B85B-D703132F0915}" dt="2024-07-29T11:44:58.584" v="876" actId="20577"/>
          <ac:spMkLst>
            <pc:docMk/>
            <pc:sldMk cId="2541856995" sldId="275"/>
            <ac:spMk id="3" creationId="{2D757A85-BF9F-4A3A-AB64-7A44654DC061}"/>
          </ac:spMkLst>
        </pc:spChg>
      </pc:sldChg>
      <pc:sldChg chg="modSp mod">
        <pc:chgData name="Sue Morgan (Swansea Bay UHB - Specialist Palliative Care)" userId="52d1c2a1-f8b3-40d0-9f32-27b393e11588" providerId="ADAL" clId="{A118DEE5-8C91-4878-B85B-D703132F0915}" dt="2024-07-29T11:24:36.893" v="261" actId="313"/>
        <pc:sldMkLst>
          <pc:docMk/>
          <pc:sldMk cId="896039842" sldId="276"/>
        </pc:sldMkLst>
        <pc:spChg chg="mod">
          <ac:chgData name="Sue Morgan (Swansea Bay UHB - Specialist Palliative Care)" userId="52d1c2a1-f8b3-40d0-9f32-27b393e11588" providerId="ADAL" clId="{A118DEE5-8C91-4878-B85B-D703132F0915}" dt="2024-07-29T11:24:36.893" v="261" actId="313"/>
          <ac:spMkLst>
            <pc:docMk/>
            <pc:sldMk cId="896039842" sldId="276"/>
            <ac:spMk id="3" creationId="{2D757A85-BF9F-4A3A-AB64-7A44654DC061}"/>
          </ac:spMkLst>
        </pc:spChg>
      </pc:sldChg>
      <pc:sldChg chg="modSp mod">
        <pc:chgData name="Sue Morgan (Swansea Bay UHB - Specialist Palliative Care)" userId="52d1c2a1-f8b3-40d0-9f32-27b393e11588" providerId="ADAL" clId="{A118DEE5-8C91-4878-B85B-D703132F0915}" dt="2024-07-29T11:38:21.401" v="594" actId="20577"/>
        <pc:sldMkLst>
          <pc:docMk/>
          <pc:sldMk cId="598236579" sldId="278"/>
        </pc:sldMkLst>
        <pc:spChg chg="mod">
          <ac:chgData name="Sue Morgan (Swansea Bay UHB - Specialist Palliative Care)" userId="52d1c2a1-f8b3-40d0-9f32-27b393e11588" providerId="ADAL" clId="{A118DEE5-8C91-4878-B85B-D703132F0915}" dt="2024-07-29T11:38:21.401" v="594" actId="20577"/>
          <ac:spMkLst>
            <pc:docMk/>
            <pc:sldMk cId="598236579" sldId="278"/>
            <ac:spMk id="3" creationId="{2D757A85-BF9F-4A3A-AB64-7A44654DC061}"/>
          </ac:spMkLst>
        </pc:spChg>
      </pc:sldChg>
      <pc:sldChg chg="modSp mod">
        <pc:chgData name="Sue Morgan (Swansea Bay UHB - Specialist Palliative Care)" userId="52d1c2a1-f8b3-40d0-9f32-27b393e11588" providerId="ADAL" clId="{A118DEE5-8C91-4878-B85B-D703132F0915}" dt="2024-07-29T11:39:16.911" v="615" actId="20577"/>
        <pc:sldMkLst>
          <pc:docMk/>
          <pc:sldMk cId="3073271006" sldId="279"/>
        </pc:sldMkLst>
        <pc:spChg chg="mod">
          <ac:chgData name="Sue Morgan (Swansea Bay UHB - Specialist Palliative Care)" userId="52d1c2a1-f8b3-40d0-9f32-27b393e11588" providerId="ADAL" clId="{A118DEE5-8C91-4878-B85B-D703132F0915}" dt="2024-07-29T11:39:16.911" v="615" actId="20577"/>
          <ac:spMkLst>
            <pc:docMk/>
            <pc:sldMk cId="3073271006" sldId="279"/>
            <ac:spMk id="3" creationId="{2D757A85-BF9F-4A3A-AB64-7A44654DC061}"/>
          </ac:spMkLst>
        </pc:spChg>
      </pc:sldChg>
      <pc:sldChg chg="modSp mod">
        <pc:chgData name="Sue Morgan (Swansea Bay UHB - Specialist Palliative Care)" userId="52d1c2a1-f8b3-40d0-9f32-27b393e11588" providerId="ADAL" clId="{A118DEE5-8C91-4878-B85B-D703132F0915}" dt="2024-07-29T11:21:12.813" v="172" actId="20577"/>
        <pc:sldMkLst>
          <pc:docMk/>
          <pc:sldMk cId="275236306" sldId="280"/>
        </pc:sldMkLst>
        <pc:spChg chg="mod">
          <ac:chgData name="Sue Morgan (Swansea Bay UHB - Specialist Palliative Care)" userId="52d1c2a1-f8b3-40d0-9f32-27b393e11588" providerId="ADAL" clId="{A118DEE5-8C91-4878-B85B-D703132F0915}" dt="2024-07-29T11:21:12.813" v="172" actId="20577"/>
          <ac:spMkLst>
            <pc:docMk/>
            <pc:sldMk cId="275236306" sldId="280"/>
            <ac:spMk id="3" creationId="{2D757A85-BF9F-4A3A-AB64-7A44654DC061}"/>
          </ac:spMkLst>
        </pc:spChg>
      </pc:sldChg>
      <pc:sldChg chg="modSp mod">
        <pc:chgData name="Sue Morgan (Swansea Bay UHB - Specialist Palliative Care)" userId="52d1c2a1-f8b3-40d0-9f32-27b393e11588" providerId="ADAL" clId="{A118DEE5-8C91-4878-B85B-D703132F0915}" dt="2024-07-29T11:40:13.020" v="660" actId="20577"/>
        <pc:sldMkLst>
          <pc:docMk/>
          <pc:sldMk cId="3814983978" sldId="281"/>
        </pc:sldMkLst>
        <pc:spChg chg="mod">
          <ac:chgData name="Sue Morgan (Swansea Bay UHB - Specialist Palliative Care)" userId="52d1c2a1-f8b3-40d0-9f32-27b393e11588" providerId="ADAL" clId="{A118DEE5-8C91-4878-B85B-D703132F0915}" dt="2024-07-29T11:40:13.020" v="660" actId="20577"/>
          <ac:spMkLst>
            <pc:docMk/>
            <pc:sldMk cId="3814983978" sldId="281"/>
            <ac:spMk id="3" creationId="{2D757A85-BF9F-4A3A-AB64-7A44654DC061}"/>
          </ac:spMkLst>
        </pc:spChg>
      </pc:sldChg>
      <pc:sldChg chg="modSp mod">
        <pc:chgData name="Sue Morgan (Swansea Bay UHB - Specialist Palliative Care)" userId="52d1c2a1-f8b3-40d0-9f32-27b393e11588" providerId="ADAL" clId="{A118DEE5-8C91-4878-B85B-D703132F0915}" dt="2024-07-29T11:20:09.653" v="124" actId="20577"/>
        <pc:sldMkLst>
          <pc:docMk/>
          <pc:sldMk cId="2039354840" sldId="282"/>
        </pc:sldMkLst>
        <pc:spChg chg="mod">
          <ac:chgData name="Sue Morgan (Swansea Bay UHB - Specialist Palliative Care)" userId="52d1c2a1-f8b3-40d0-9f32-27b393e11588" providerId="ADAL" clId="{A118DEE5-8C91-4878-B85B-D703132F0915}" dt="2024-07-29T11:20:09.653" v="124" actId="20577"/>
          <ac:spMkLst>
            <pc:docMk/>
            <pc:sldMk cId="2039354840" sldId="282"/>
            <ac:spMk id="3" creationId="{2D757A85-BF9F-4A3A-AB64-7A44654DC061}"/>
          </ac:spMkLst>
        </pc:spChg>
      </pc:sldChg>
      <pc:sldChg chg="modSp mod">
        <pc:chgData name="Sue Morgan (Swansea Bay UHB - Specialist Palliative Care)" userId="52d1c2a1-f8b3-40d0-9f32-27b393e11588" providerId="ADAL" clId="{A118DEE5-8C91-4878-B85B-D703132F0915}" dt="2024-07-29T11:22:26.170" v="214" actId="313"/>
        <pc:sldMkLst>
          <pc:docMk/>
          <pc:sldMk cId="682643360" sldId="286"/>
        </pc:sldMkLst>
        <pc:spChg chg="mod">
          <ac:chgData name="Sue Morgan (Swansea Bay UHB - Specialist Palliative Care)" userId="52d1c2a1-f8b3-40d0-9f32-27b393e11588" providerId="ADAL" clId="{A118DEE5-8C91-4878-B85B-D703132F0915}" dt="2024-07-29T11:22:26.170" v="214" actId="313"/>
          <ac:spMkLst>
            <pc:docMk/>
            <pc:sldMk cId="682643360" sldId="286"/>
            <ac:spMk id="3" creationId="{2D757A85-BF9F-4A3A-AB64-7A44654DC061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F029B5-C18D-49D3-A738-A8EB13FB60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F5465D-BC75-423A-9AD4-FC4716BC97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5C3E6C-9955-4541-9F5A-3DD62D27D1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79D49-465B-4F51-95E9-B1F2725C9F81}" type="datetimeFigureOut">
              <a:rPr lang="en-GB" smtClean="0"/>
              <a:t>29/07/2024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AC7891-D33C-4033-B8D6-26EFD4C533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B987EB-F849-4190-8DD8-E819E5038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D0474-BE26-4D3C-9B10-7819BB7F3E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7615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A74AB6-78BA-4AA9-9680-6BB26EC58C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FA6076-4659-496C-9C34-F05068D4BA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30C789-E189-43C9-801A-9C0A8EC761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79D49-465B-4F51-95E9-B1F2725C9F81}" type="datetimeFigureOut">
              <a:rPr lang="en-GB" smtClean="0"/>
              <a:t>29/07/2024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6C7CF4-4BDE-4381-8DF4-967035B50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A8E903-E50C-4E8F-BB87-8FC82D1D25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D0474-BE26-4D3C-9B10-7819BB7F3E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9008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843D9A0-7A76-4095-95B0-2D529BE7B1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9D41F4-6C5A-4461-94EC-8B0BE0AA54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602207-A3AE-42A2-A5C1-15E8395D1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79D49-465B-4F51-95E9-B1F2725C9F81}" type="datetimeFigureOut">
              <a:rPr lang="en-GB" smtClean="0"/>
              <a:t>29/07/2024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49CADA-2902-4E01-97B6-0F00D42F6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01052F-E2AB-468D-86EC-E72F3733D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D0474-BE26-4D3C-9B10-7819BB7F3E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0619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78CCC-0328-4B9B-A51A-1FFD8EA00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F19803-5734-439F-8806-DDDCE6AF3F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D2DFA4-E567-40DD-A4CF-393D018E0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79D49-465B-4F51-95E9-B1F2725C9F81}" type="datetimeFigureOut">
              <a:rPr lang="en-GB" smtClean="0"/>
              <a:t>29/07/2024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D27CA9-65F3-4578-A3F3-93ED00E5A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5DDB51-187C-4AD2-87AA-F59E368F0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D0474-BE26-4D3C-9B10-7819BB7F3E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7784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CA94B5-4139-4E6E-918D-EA3695BD1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AD7E48-0168-419F-9F1A-DE7BF958C5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E81B94-5288-44E4-AD4C-E1F6AF030A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79D49-465B-4F51-95E9-B1F2725C9F81}" type="datetimeFigureOut">
              <a:rPr lang="en-GB" smtClean="0"/>
              <a:t>29/07/2024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9D23E2-C79A-4F29-BAB5-E8797C13F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250DB7-E632-4C29-A788-D2CB267A1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D0474-BE26-4D3C-9B10-7819BB7F3E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7083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8B0A1-E5AC-43AF-A131-7582A400AB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D20BEB-01A6-4B44-A8DB-5A8F62C25E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8A6821-6EFE-4578-8F40-F889ACEB58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64D35C-998C-4DAD-B2CA-12AD4F446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79D49-465B-4F51-95E9-B1F2725C9F81}" type="datetimeFigureOut">
              <a:rPr lang="en-GB" smtClean="0"/>
              <a:t>29/07/2024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2C0A90-C2A0-48B6-888E-D9FB16C8A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B1BBA6-EEA0-47C8-8031-3485151AA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D0474-BE26-4D3C-9B10-7819BB7F3E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405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8CDBB3-3C8A-40C3-8CFA-BCBF7F755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F8629D-52FB-45B1-A6E6-5A37A5F2A7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31FF83-B5B6-440D-B45B-449D1B7D56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960A357-CEBA-4434-BF4E-7AFDFAB5F8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F369A2-0C8F-4246-B8C3-3FA5637B5C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B08EE8B-AEA7-4ABD-9DD1-855BD8B3E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79D49-465B-4F51-95E9-B1F2725C9F81}" type="datetimeFigureOut">
              <a:rPr lang="en-GB" smtClean="0"/>
              <a:t>29/07/2024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0E7096C-2D32-4EBD-BA63-FA1E5BBAC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0BDC62-600B-440A-A174-DA4951FAD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D0474-BE26-4D3C-9B10-7819BB7F3E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4852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215D3-6309-4233-A1AF-A5968C4B8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FF3159-2D45-4131-8228-F52D075DF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79D49-465B-4F51-95E9-B1F2725C9F81}" type="datetimeFigureOut">
              <a:rPr lang="en-GB" smtClean="0"/>
              <a:t>29/07/2024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2EB522-4C63-4567-9D71-5EB303C78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5CBBFA-C57C-4AE6-BAB5-8C9970533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D0474-BE26-4D3C-9B10-7819BB7F3E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730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469E87-B2D0-424F-8028-2976C8DA2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79D49-465B-4F51-95E9-B1F2725C9F81}" type="datetimeFigureOut">
              <a:rPr lang="en-GB" smtClean="0"/>
              <a:t>29/07/2024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6149F0-4724-454B-B34B-6419BC6BF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7B639A-5C3D-4F54-B966-D0D8A4B7D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D0474-BE26-4D3C-9B10-7819BB7F3E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5991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593B6C-9E91-448E-950B-3847AC7FB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48431D-7DCC-4D9C-932C-DEB139C0E0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DE3FE6-7C9C-466F-8B22-27F24B110C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BBA4B5-B60C-4AE9-9D36-34D8C0AE8F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79D49-465B-4F51-95E9-B1F2725C9F81}" type="datetimeFigureOut">
              <a:rPr lang="en-GB" smtClean="0"/>
              <a:t>29/07/2024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AE65F4-7E88-49BA-A4FC-D970A58FB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2181D6-29DF-457B-AA49-B61917D1F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D0474-BE26-4D3C-9B10-7819BB7F3E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019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EAFF42-4AFB-45EE-8DA0-948D694F9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FF9FCDA-AC00-4614-9D61-F29616A138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9D49DF-9560-4821-9B49-8DCB0FD5EE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3C7D98-5012-44C9-AE07-7D6A9DE870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79D49-465B-4F51-95E9-B1F2725C9F81}" type="datetimeFigureOut">
              <a:rPr lang="en-GB" smtClean="0"/>
              <a:t>29/07/2024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B63BF7-A9A8-4E8C-AC8D-FBCFFEDD2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81C248-95F3-44B8-A8E6-7F626A8C9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D0474-BE26-4D3C-9B10-7819BB7F3E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8132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52EA953-A04D-4FC0-8691-6FC3D61786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6EFD0B-CB96-47CA-AD42-CDE0EC68D7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5F472F-87D4-41BF-8C83-21AFC6C074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B79D49-465B-4F51-95E9-B1F2725C9F81}" type="datetimeFigureOut">
              <a:rPr lang="en-GB" smtClean="0"/>
              <a:t>29/07/2024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544C95-EBED-4408-B210-B6F320182F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B0FFCB-F9E0-4E0B-AD40-A01EE9AE45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D0474-BE26-4D3C-9B10-7819BB7F3E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5373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61A1CB-17F4-4910-A08E-E416085DF6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National Audit of Care at the End of Life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11D9A9-F907-4B14-8D16-3F0CD4C2369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Data Jan – Jun 2024</a:t>
            </a:r>
          </a:p>
          <a:p>
            <a:r>
              <a:rPr lang="en-GB" dirty="0"/>
              <a:t>Quality Survey (Service Users)</a:t>
            </a:r>
          </a:p>
          <a:p>
            <a:endParaRPr lang="en-GB" dirty="0"/>
          </a:p>
          <a:p>
            <a:r>
              <a:rPr lang="en-GB" dirty="0"/>
              <a:t>Dr Sue Morgan</a:t>
            </a:r>
          </a:p>
        </p:txBody>
      </p:sp>
    </p:spTree>
    <p:extLst>
      <p:ext uri="{BB962C8B-B14F-4D97-AF65-F5344CB8AC3E}">
        <p14:creationId xmlns:p14="http://schemas.microsoft.com/office/powerpoint/2010/main" val="6761056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F9B8E1C-84FB-421C-9049-725CA6C6D3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7889" y="2836656"/>
            <a:ext cx="7316221" cy="29626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F05E0DF-AF0E-4291-9FA7-4BB3FFFDC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 and do – Actions to meet the holistic needs of the dying person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757A85-BF9F-4A3A-AB64-7A44654DC0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55108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Staff at the hospital made a plan for the person’s care which considered the person’s needs and wishes (2022 – strongly agree 26%; agree 26%)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0C882D5-010D-4300-B468-AA880BB309F0}"/>
              </a:ext>
            </a:extLst>
          </p:cNvPr>
          <p:cNvCxnSpPr>
            <a:cxnSpLocks/>
          </p:cNvCxnSpPr>
          <p:nvPr/>
        </p:nvCxnSpPr>
        <p:spPr>
          <a:xfrm flipV="1">
            <a:off x="6731002" y="4598658"/>
            <a:ext cx="0" cy="4826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747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08522B1-4B34-4CAF-8476-DF6D6F694F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6468" y="2615670"/>
            <a:ext cx="7259063" cy="30388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F05E0DF-AF0E-4291-9FA7-4BB3FFFDC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 and do – Actions to meet the holistic needs of the dying person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757A85-BF9F-4A3A-AB64-7A44654DC0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55108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Staff tried to provided care for the person’s emotional needs (2022 strongly agree 10%; agree 26%)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0C882D5-010D-4300-B468-AA880BB309F0}"/>
              </a:ext>
            </a:extLst>
          </p:cNvPr>
          <p:cNvCxnSpPr>
            <a:cxnSpLocks/>
          </p:cNvCxnSpPr>
          <p:nvPr/>
        </p:nvCxnSpPr>
        <p:spPr>
          <a:xfrm flipV="1">
            <a:off x="5782735" y="4463191"/>
            <a:ext cx="0" cy="4826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81918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9B87A11-FB53-4128-98E4-B603431E53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0630" y="2838775"/>
            <a:ext cx="7335274" cy="29245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F05E0DF-AF0E-4291-9FA7-4BB3FFFDC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 and do – Actions to meet the holistic needs of the dying person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757A85-BF9F-4A3A-AB64-7A44654DC0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55108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Overall rating of the care and support given by the hospital to the dying person (2022 – strongly agree 19%; agree 39%)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0C882D5-010D-4300-B468-AA880BB309F0}"/>
              </a:ext>
            </a:extLst>
          </p:cNvPr>
          <p:cNvCxnSpPr>
            <a:cxnSpLocks/>
          </p:cNvCxnSpPr>
          <p:nvPr/>
        </p:nvCxnSpPr>
        <p:spPr>
          <a:xfrm flipV="1">
            <a:off x="7933269" y="4784924"/>
            <a:ext cx="0" cy="4826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32265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D9CAAB6-F556-4FBD-B141-4285369E49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4574" y="2972134"/>
            <a:ext cx="7182852" cy="281026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F05E0DF-AF0E-4291-9FA7-4BB3FFFDC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 and do – Actions to meet the holistic needs of the dying person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757A85-BF9F-4A3A-AB64-7A44654DC0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55108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Staff a the hospital involved the person in decisions about care and treatment as much as they would have wanted in the last 2 to 3 days of life (2022 – 26%)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0C882D5-010D-4300-B468-AA880BB309F0}"/>
              </a:ext>
            </a:extLst>
          </p:cNvPr>
          <p:cNvCxnSpPr>
            <a:cxnSpLocks/>
          </p:cNvCxnSpPr>
          <p:nvPr/>
        </p:nvCxnSpPr>
        <p:spPr>
          <a:xfrm flipV="1">
            <a:off x="6739469" y="4530924"/>
            <a:ext cx="0" cy="4826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85943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C624CEA-7BBE-4FC6-8CB6-B9C68871C7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4574" y="2480733"/>
            <a:ext cx="7182852" cy="295316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F05E0DF-AF0E-4291-9FA7-4BB3FFFDC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 and do – Actions to meet the needs of those important to the dying person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757A85-BF9F-4A3A-AB64-7A44654DC0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55108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The needs of family and others were asked about by staff (2022 strongly agree 28%; agree 33%)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0C882D5-010D-4300-B468-AA880BB309F0}"/>
              </a:ext>
            </a:extLst>
          </p:cNvPr>
          <p:cNvCxnSpPr>
            <a:cxnSpLocks/>
          </p:cNvCxnSpPr>
          <p:nvPr/>
        </p:nvCxnSpPr>
        <p:spPr>
          <a:xfrm flipV="1">
            <a:off x="6544735" y="4327724"/>
            <a:ext cx="0" cy="4826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38510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15870A4-DAAF-4E1A-B335-916A82DC98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0758" y="2929266"/>
            <a:ext cx="7230484" cy="289600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F05E0DF-AF0E-4291-9FA7-4BB3FFFDC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 and do – Actions to meet the needs of those important to the dying person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757A85-BF9F-4A3A-AB64-7A44654DC0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55108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Family and others were given enough emotional support (2022 – strongly agree 16%; agree 35%)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0C882D5-010D-4300-B468-AA880BB309F0}"/>
              </a:ext>
            </a:extLst>
          </p:cNvPr>
          <p:cNvCxnSpPr>
            <a:cxnSpLocks/>
          </p:cNvCxnSpPr>
          <p:nvPr/>
        </p:nvCxnSpPr>
        <p:spPr>
          <a:xfrm flipV="1">
            <a:off x="7010402" y="4708724"/>
            <a:ext cx="0" cy="4826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3998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49FEC34-E66D-4B3B-B623-7C577EDF84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1231" y="2833487"/>
            <a:ext cx="7249537" cy="28674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F05E0DF-AF0E-4291-9FA7-4BB3FFFDC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 and do – Actions to meet the needs of those important to the dying person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757A85-BF9F-4A3A-AB64-7A44654DC0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55108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Family and others were given enough practical support (strongly agree 10%; agree 37%)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0C882D5-010D-4300-B468-AA880BB309F0}"/>
              </a:ext>
            </a:extLst>
          </p:cNvPr>
          <p:cNvCxnSpPr>
            <a:cxnSpLocks/>
          </p:cNvCxnSpPr>
          <p:nvPr/>
        </p:nvCxnSpPr>
        <p:spPr>
          <a:xfrm flipV="1">
            <a:off x="6536269" y="4615591"/>
            <a:ext cx="0" cy="4826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35436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3B11A6C-1AB5-4B17-958A-86F271CA18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9337" y="3072138"/>
            <a:ext cx="7173326" cy="29150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F05E0DF-AF0E-4291-9FA7-4BB3FFFDC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 and do – Actions to meet the needs of those important to the dying person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757A85-BF9F-4A3A-AB64-7A44654DC0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55108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Family and others were given enough spiritual/religious/cultural support (2022 – strongly agree 6%; agree 13%)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0C882D5-010D-4300-B468-AA880BB309F0}"/>
              </a:ext>
            </a:extLst>
          </p:cNvPr>
          <p:cNvCxnSpPr>
            <a:cxnSpLocks/>
          </p:cNvCxnSpPr>
          <p:nvPr/>
        </p:nvCxnSpPr>
        <p:spPr>
          <a:xfrm flipV="1">
            <a:off x="4969936" y="4793391"/>
            <a:ext cx="0" cy="4826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84296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1AFE061-71A6-4638-BBEA-EDEECAA10B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3600" y="2615670"/>
            <a:ext cx="7344800" cy="29817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F05E0DF-AF0E-4291-9FA7-4BB3FFFDC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 and do – Actions to meet the needs of those important to the dying person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757A85-BF9F-4A3A-AB64-7A44654DC0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55108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Family and others felt supported by hospital staff after the person had died (2022 – strongly agree 32%; agree 35%)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0C882D5-010D-4300-B468-AA880BB309F0}"/>
              </a:ext>
            </a:extLst>
          </p:cNvPr>
          <p:cNvCxnSpPr>
            <a:cxnSpLocks/>
          </p:cNvCxnSpPr>
          <p:nvPr/>
        </p:nvCxnSpPr>
        <p:spPr>
          <a:xfrm flipV="1">
            <a:off x="7518403" y="4420858"/>
            <a:ext cx="0" cy="4826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66332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0C36CE5-2476-4658-9B44-D0B0084E1B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0284" y="3015724"/>
            <a:ext cx="7211431" cy="281026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F05E0DF-AF0E-4291-9FA7-4BB3FFFDC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 and do – Actions to meet the needs of those important to the dying person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757A85-BF9F-4A3A-AB64-7A44654DC0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55108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Overall rating of the care and support given by the hospital to those important to the dying person (2022 </a:t>
            </a:r>
            <a:r>
              <a:rPr lang="en-GB"/>
              <a:t>– outstanding 10%; excellent 35%; good 16%) </a:t>
            </a:r>
            <a:endParaRPr lang="en-GB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0C882D5-010D-4300-B468-AA880BB309F0}"/>
              </a:ext>
            </a:extLst>
          </p:cNvPr>
          <p:cNvCxnSpPr>
            <a:cxnSpLocks/>
          </p:cNvCxnSpPr>
          <p:nvPr/>
        </p:nvCxnSpPr>
        <p:spPr>
          <a:xfrm flipV="1">
            <a:off x="7679269" y="4894992"/>
            <a:ext cx="0" cy="4826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85499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C514F-936E-424F-9B0F-6E184A054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6659A8-A1DE-4D18-A486-85D7C28EFA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Family members and others important to the dying person offered opportunity to participate in Quality Survey through Care after Death Team.</a:t>
            </a:r>
          </a:p>
          <a:p>
            <a:r>
              <a:rPr lang="en-GB" dirty="0"/>
              <a:t>&gt;100 return in 6 months</a:t>
            </a:r>
          </a:p>
          <a:p>
            <a:r>
              <a:rPr lang="en-GB" dirty="0"/>
              <a:t>Quality survey exploring five priorities of the dying person</a:t>
            </a:r>
          </a:p>
          <a:p>
            <a:pPr lvl="1"/>
            <a:r>
              <a:rPr lang="en-GB" dirty="0"/>
              <a:t>Recognise</a:t>
            </a:r>
          </a:p>
          <a:p>
            <a:pPr lvl="1"/>
            <a:r>
              <a:rPr lang="en-GB" dirty="0"/>
              <a:t>Plan and do</a:t>
            </a:r>
          </a:p>
          <a:p>
            <a:pPr lvl="1"/>
            <a:r>
              <a:rPr lang="en-GB" dirty="0"/>
              <a:t>Communicate and involve</a:t>
            </a:r>
          </a:p>
          <a:p>
            <a:pPr lvl="1"/>
            <a:r>
              <a:rPr lang="en-GB" dirty="0"/>
              <a:t>Support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75786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B3D4466-54C3-445A-A5EE-88B39404C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0284" y="2943555"/>
            <a:ext cx="7211431" cy="28674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F05E0DF-AF0E-4291-9FA7-4BB3FFFDC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 and do – Actions to meet the needs of those important to the dying person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757A85-BF9F-4A3A-AB64-7A44654DC0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55108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Families and others were kept updated and had enough opportunity to discuss the person’s condition and treatment with staff (2022 – strongly agree 23%; agree 39%)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0C882D5-010D-4300-B468-AA880BB309F0}"/>
              </a:ext>
            </a:extLst>
          </p:cNvPr>
          <p:cNvCxnSpPr>
            <a:cxnSpLocks/>
          </p:cNvCxnSpPr>
          <p:nvPr/>
        </p:nvCxnSpPr>
        <p:spPr>
          <a:xfrm flipV="1">
            <a:off x="7018869" y="4649459"/>
            <a:ext cx="0" cy="4826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18569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D547202-89C5-4BD4-9FE4-60DE5E6547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1705" y="2967371"/>
            <a:ext cx="7268589" cy="281979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F05E0DF-AF0E-4291-9FA7-4BB3FFFDC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 and do – Timely review of the dying and deceased patient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757A85-BF9F-4A3A-AB64-7A44654DC0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55108"/>
          </a:xfrm>
        </p:spPr>
        <p:txBody>
          <a:bodyPr>
            <a:normAutofit fontScale="62500" lnSpcReduction="20000"/>
          </a:bodyPr>
          <a:lstStyle/>
          <a:p>
            <a:r>
              <a:rPr lang="en-GB" dirty="0"/>
              <a:t>There was a co-ordinated approach by hospital staff during the final admission including with health and care providers outside the hospital where appropriate (2022 – strongly agree 32%; agree 27%)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0C882D5-010D-4300-B468-AA880BB309F0}"/>
              </a:ext>
            </a:extLst>
          </p:cNvPr>
          <p:cNvCxnSpPr>
            <a:cxnSpLocks/>
          </p:cNvCxnSpPr>
          <p:nvPr/>
        </p:nvCxnSpPr>
        <p:spPr>
          <a:xfrm flipV="1">
            <a:off x="6510869" y="4674859"/>
            <a:ext cx="0" cy="4826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60398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71A739F-E929-48FD-98E3-D8626B2C03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4547" y="2744057"/>
            <a:ext cx="7382905" cy="287695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F05E0DF-AF0E-4291-9FA7-4BB3FFFDC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 and do – Timely review of the dying and deceased patient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757A85-BF9F-4A3A-AB64-7A44654DC0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55108"/>
          </a:xfrm>
        </p:spPr>
        <p:txBody>
          <a:bodyPr>
            <a:normAutofit/>
          </a:bodyPr>
          <a:lstStyle/>
          <a:p>
            <a:r>
              <a:rPr lang="en-GB" dirty="0"/>
              <a:t>The hospital staff regularly checked and addressed the person’s needs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0C882D5-010D-4300-B468-AA880BB309F0}"/>
              </a:ext>
            </a:extLst>
          </p:cNvPr>
          <p:cNvCxnSpPr>
            <a:cxnSpLocks/>
          </p:cNvCxnSpPr>
          <p:nvPr/>
        </p:nvCxnSpPr>
        <p:spPr>
          <a:xfrm flipV="1">
            <a:off x="6045196" y="4497059"/>
            <a:ext cx="0" cy="4826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15437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32592B8-F52A-4AF6-B586-83F130AF24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7889" y="2738235"/>
            <a:ext cx="7316221" cy="290553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F05E0DF-AF0E-4291-9FA7-4BB3FFFDC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Communicate and Involve – Communication about dying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757A85-BF9F-4A3A-AB64-7A44654DC0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55108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A member of staff at the hospital explained to families and other that the person was likely to die in the next few days (2-22 – Yes, clearly 52%; Yes but not clearly 19%)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0C882D5-010D-4300-B468-AA880BB309F0}"/>
              </a:ext>
            </a:extLst>
          </p:cNvPr>
          <p:cNvCxnSpPr>
            <a:cxnSpLocks/>
          </p:cNvCxnSpPr>
          <p:nvPr/>
        </p:nvCxnSpPr>
        <p:spPr>
          <a:xfrm flipV="1">
            <a:off x="8280396" y="4437792"/>
            <a:ext cx="0" cy="4826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2365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9FB8017-CE79-4505-8F4F-16CD3CE435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9337" y="2953081"/>
            <a:ext cx="7173326" cy="284837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F05E0DF-AF0E-4291-9FA7-4BB3FFFDC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Communicate and Involve – Communication about dying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757A85-BF9F-4A3A-AB64-7A44654DC0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55108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If families and others wanted to be with the person when they died, they received timely communication to be there (2022 – yes – 61%)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0C882D5-010D-4300-B468-AA880BB309F0}"/>
              </a:ext>
            </a:extLst>
          </p:cNvPr>
          <p:cNvCxnSpPr>
            <a:cxnSpLocks/>
          </p:cNvCxnSpPr>
          <p:nvPr/>
        </p:nvCxnSpPr>
        <p:spPr>
          <a:xfrm flipV="1">
            <a:off x="7518396" y="4844192"/>
            <a:ext cx="0" cy="4826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32710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9534C6E-7AE6-452C-A607-7DE4EB61B3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1231" y="2865769"/>
            <a:ext cx="7249537" cy="281979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F05E0DF-AF0E-4291-9FA7-4BB3FFFDC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Communicate and Involve – Communication about dying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757A85-BF9F-4A3A-AB64-7A44654DC0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55108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Staff looking after the person communicated sensitively with them (2022 – strongly agree 40%; agree – 32%)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0C882D5-010D-4300-B468-AA880BB309F0}"/>
              </a:ext>
            </a:extLst>
          </p:cNvPr>
          <p:cNvCxnSpPr>
            <a:cxnSpLocks/>
          </p:cNvCxnSpPr>
          <p:nvPr/>
        </p:nvCxnSpPr>
        <p:spPr>
          <a:xfrm flipV="1">
            <a:off x="7662329" y="4497059"/>
            <a:ext cx="0" cy="4826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2363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9623E9D-012C-4255-B317-5FD132062F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5521" y="2938792"/>
            <a:ext cx="7220958" cy="287695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F05E0DF-AF0E-4291-9FA7-4BB3FFFDC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Communicate and Involve – Communication about dying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757A85-BF9F-4A3A-AB64-7A44654DC0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55108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Families and others were communicated to by staff in a sensitive way (2022 – strongly agree 48%; agree 29%)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0C882D5-010D-4300-B468-AA880BB309F0}"/>
              </a:ext>
            </a:extLst>
          </p:cNvPr>
          <p:cNvCxnSpPr>
            <a:cxnSpLocks/>
          </p:cNvCxnSpPr>
          <p:nvPr/>
        </p:nvCxnSpPr>
        <p:spPr>
          <a:xfrm flipV="1">
            <a:off x="7780862" y="4666393"/>
            <a:ext cx="0" cy="4826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49839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99AE75C-BA00-47F8-98F4-C55DAFED09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2679" y="2957845"/>
            <a:ext cx="7106642" cy="283884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F05E0DF-AF0E-4291-9FA7-4BB3FFFDC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Communicate and Involve – Personalised care and support planning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757A85-BF9F-4A3A-AB64-7A44654DC0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55108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The person had an advance care plan in place before they died (2022 – 21% prior to admission; 10% during admission)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0C882D5-010D-4300-B468-AA880BB309F0}"/>
              </a:ext>
            </a:extLst>
          </p:cNvPr>
          <p:cNvCxnSpPr>
            <a:cxnSpLocks/>
          </p:cNvCxnSpPr>
          <p:nvPr/>
        </p:nvCxnSpPr>
        <p:spPr>
          <a:xfrm flipV="1">
            <a:off x="5079995" y="4801860"/>
            <a:ext cx="0" cy="4826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93548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DB28F5A-57E0-480E-8A5C-EEF2C9E908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3626" y="2934029"/>
            <a:ext cx="7144747" cy="288647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F05E0DF-AF0E-4291-9FA7-4BB3FFFDC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Support – Equitable care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757A85-BF9F-4A3A-AB64-7A44654DC0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55108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The person was offered an interpreter or other language support so they could communicate with staff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0C882D5-010D-4300-B468-AA880BB309F0}"/>
              </a:ext>
            </a:extLst>
          </p:cNvPr>
          <p:cNvCxnSpPr>
            <a:cxnSpLocks/>
          </p:cNvCxnSpPr>
          <p:nvPr/>
        </p:nvCxnSpPr>
        <p:spPr>
          <a:xfrm flipV="1">
            <a:off x="3420528" y="4852660"/>
            <a:ext cx="0" cy="4826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5042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29EA195-8157-4147-8123-A97755A6B4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1231" y="3027675"/>
            <a:ext cx="7249537" cy="31055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F05E0DF-AF0E-4291-9FA7-4BB3FFFDC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Support – Equitable care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757A85-BF9F-4A3A-AB64-7A44654DC0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55108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Families and others were offered an interpreter or other language support so they could communicate with staff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0C882D5-010D-4300-B468-AA880BB309F0}"/>
              </a:ext>
            </a:extLst>
          </p:cNvPr>
          <p:cNvCxnSpPr>
            <a:cxnSpLocks/>
          </p:cNvCxnSpPr>
          <p:nvPr/>
        </p:nvCxnSpPr>
        <p:spPr>
          <a:xfrm flipV="1">
            <a:off x="3547528" y="4937326"/>
            <a:ext cx="0" cy="4826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0377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05E0DF-AF0E-4291-9FA7-4BB3FFFDC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Recognising dying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757A85-BF9F-4A3A-AB64-7A44654DC0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188508"/>
          </a:xfrm>
        </p:spPr>
        <p:txBody>
          <a:bodyPr/>
          <a:lstStyle/>
          <a:p>
            <a:r>
              <a:rPr lang="en-GB" dirty="0"/>
              <a:t>A member of staff explained to the person that they were likely to die in the next few days – (2022 – 19% yes; 13% could have been told)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3720D5-9CB2-4426-9480-5228FDD6F1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5494" y="3149070"/>
            <a:ext cx="7421011" cy="2848373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0C882D5-010D-4300-B468-AA880BB309F0}"/>
              </a:ext>
            </a:extLst>
          </p:cNvPr>
          <p:cNvCxnSpPr>
            <a:cxnSpLocks/>
          </p:cNvCxnSpPr>
          <p:nvPr/>
        </p:nvCxnSpPr>
        <p:spPr>
          <a:xfrm flipV="1">
            <a:off x="6595534" y="4573256"/>
            <a:ext cx="0" cy="4826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953003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692A2A0-E39F-4081-8B53-C169D6EFD9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2652" y="2886397"/>
            <a:ext cx="7306695" cy="29817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F05E0DF-AF0E-4291-9FA7-4BB3FFFDC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Support – Equitable care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757A85-BF9F-4A3A-AB64-7A44654DC0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55108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Staff in Wales implement the active offer, providing services in Welsh without the patient having to ask for it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0C882D5-010D-4300-B468-AA880BB309F0}"/>
              </a:ext>
            </a:extLst>
          </p:cNvPr>
          <p:cNvCxnSpPr>
            <a:cxnSpLocks/>
          </p:cNvCxnSpPr>
          <p:nvPr/>
        </p:nvCxnSpPr>
        <p:spPr>
          <a:xfrm flipV="1">
            <a:off x="5469461" y="4861126"/>
            <a:ext cx="0" cy="4826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920107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48266D1-B76C-446A-A939-5DAED924E7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0731" y="2891160"/>
            <a:ext cx="7430537" cy="297221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F05E0DF-AF0E-4291-9FA7-4BB3FFFDC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Support – Workforce supported, equipped and engaged to provide end of life care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757A85-BF9F-4A3A-AB64-7A44654DC0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55108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Staff looking after the person had the skills to care for someone at the end of their life (2022 – Strongly agree 47%; agree 23%)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0C882D5-010D-4300-B468-AA880BB309F0}"/>
              </a:ext>
            </a:extLst>
          </p:cNvPr>
          <p:cNvCxnSpPr>
            <a:cxnSpLocks/>
          </p:cNvCxnSpPr>
          <p:nvPr/>
        </p:nvCxnSpPr>
        <p:spPr>
          <a:xfrm flipV="1">
            <a:off x="7577661" y="4717193"/>
            <a:ext cx="0" cy="4826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264336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494F73A-B9E3-436F-9F92-19B870C202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9810" y="2885346"/>
            <a:ext cx="7192379" cy="284837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F05E0DF-AF0E-4291-9FA7-4BB3FFFDC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Support – Workforce supported, equipped and engaged to provide end of life care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757A85-BF9F-4A3A-AB64-7A44654DC0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55108"/>
          </a:xfrm>
        </p:spPr>
        <p:txBody>
          <a:bodyPr>
            <a:normAutofit/>
          </a:bodyPr>
          <a:lstStyle/>
          <a:p>
            <a:r>
              <a:rPr lang="en-GB" dirty="0"/>
              <a:t>Staff behaved with compassion and care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0C882D5-010D-4300-B468-AA880BB309F0}"/>
              </a:ext>
            </a:extLst>
          </p:cNvPr>
          <p:cNvCxnSpPr>
            <a:cxnSpLocks/>
          </p:cNvCxnSpPr>
          <p:nvPr/>
        </p:nvCxnSpPr>
        <p:spPr>
          <a:xfrm flipV="1">
            <a:off x="7857061" y="4590193"/>
            <a:ext cx="0" cy="4826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609629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494F73A-B9E3-436F-9F92-19B870C202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9810" y="2885346"/>
            <a:ext cx="7192379" cy="284837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F05E0DF-AF0E-4291-9FA7-4BB3FFFDC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Support – Workforce supported, equipped and engaged to provide end of life care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757A85-BF9F-4A3A-AB64-7A44654DC0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55108"/>
          </a:xfrm>
        </p:spPr>
        <p:txBody>
          <a:bodyPr>
            <a:normAutofit/>
          </a:bodyPr>
          <a:lstStyle/>
          <a:p>
            <a:r>
              <a:rPr lang="en-GB" dirty="0"/>
              <a:t>Staff behaved with compassion and care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0C882D5-010D-4300-B468-AA880BB309F0}"/>
              </a:ext>
            </a:extLst>
          </p:cNvPr>
          <p:cNvCxnSpPr>
            <a:cxnSpLocks/>
          </p:cNvCxnSpPr>
          <p:nvPr/>
        </p:nvCxnSpPr>
        <p:spPr>
          <a:xfrm flipV="1">
            <a:off x="7857061" y="4590193"/>
            <a:ext cx="0" cy="4826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16959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9B07EF-2415-48B8-932D-4641B7442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CA913C-1D0C-4E84-A7B9-3FAFFC2519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Swansea Bay compares extremely positively with the rest of England and Wales</a:t>
            </a:r>
          </a:p>
          <a:p>
            <a:r>
              <a:rPr lang="en-GB" dirty="0"/>
              <a:t>The one (only element) scoring lower is access to language support, including Welsh</a:t>
            </a:r>
          </a:p>
          <a:p>
            <a:endParaRPr lang="en-GB" dirty="0"/>
          </a:p>
          <a:p>
            <a:r>
              <a:rPr lang="en-GB" dirty="0"/>
              <a:t>Service user feedback is very different to anticipated, given the Case Note Review</a:t>
            </a:r>
          </a:p>
          <a:p>
            <a:r>
              <a:rPr lang="en-GB" dirty="0"/>
              <a:t>Limited evidence within the clinical case notes and WNCR of activity that is scored highly within service user feedback</a:t>
            </a:r>
          </a:p>
        </p:txBody>
      </p:sp>
    </p:spTree>
    <p:extLst>
      <p:ext uri="{BB962C8B-B14F-4D97-AF65-F5344CB8AC3E}">
        <p14:creationId xmlns:p14="http://schemas.microsoft.com/office/powerpoint/2010/main" val="22545934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CED6F19-596A-4BD1-91C4-16D310B08C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6468" y="2717270"/>
            <a:ext cx="7259063" cy="30960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F05E0DF-AF0E-4291-9FA7-4BB3FFFDC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 and do – Individualised management of symptoms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757A85-BF9F-4A3A-AB64-7A44654DC0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55108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The person was given enough pain relief (2022 – strongly agree 35%; agree 42%)</a:t>
            </a:r>
          </a:p>
          <a:p>
            <a:endParaRPr lang="en-GB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0C882D5-010D-4300-B468-AA880BB309F0}"/>
              </a:ext>
            </a:extLst>
          </p:cNvPr>
          <p:cNvCxnSpPr>
            <a:cxnSpLocks/>
          </p:cNvCxnSpPr>
          <p:nvPr/>
        </p:nvCxnSpPr>
        <p:spPr>
          <a:xfrm flipV="1">
            <a:off x="7001934" y="4581723"/>
            <a:ext cx="0" cy="4826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38550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749DD81-5070-44E6-AFAC-33326678BE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100" y="2615670"/>
            <a:ext cx="7163800" cy="30484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F05E0DF-AF0E-4291-9FA7-4BB3FFFDC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 and do – Individualised management of symptoms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757A85-BF9F-4A3A-AB64-7A44654DC0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55108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The person enough relief of symptoms other an pain (such as nausea, breathlessness or restlessness) (2022 – strongly agree 33%; agree 30%)</a:t>
            </a:r>
          </a:p>
          <a:p>
            <a:endParaRPr lang="en-GB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0C882D5-010D-4300-B468-AA880BB309F0}"/>
              </a:ext>
            </a:extLst>
          </p:cNvPr>
          <p:cNvCxnSpPr>
            <a:cxnSpLocks/>
          </p:cNvCxnSpPr>
          <p:nvPr/>
        </p:nvCxnSpPr>
        <p:spPr>
          <a:xfrm flipV="1">
            <a:off x="6663268" y="4505523"/>
            <a:ext cx="0" cy="4826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307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3337D12-A82A-4488-BE75-97DAA693FA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5047" y="2615670"/>
            <a:ext cx="7201905" cy="29245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F05E0DF-AF0E-4291-9FA7-4BB3FFFDC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 and do – Individualised management of symptoms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757A85-BF9F-4A3A-AB64-7A44654DC0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55108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The person had support to eat or receive nutrition if they wished (2022 – strongly agree 16%; agree 29%  )</a:t>
            </a:r>
          </a:p>
          <a:p>
            <a:endParaRPr lang="en-GB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0C882D5-010D-4300-B468-AA880BB309F0}"/>
              </a:ext>
            </a:extLst>
          </p:cNvPr>
          <p:cNvCxnSpPr>
            <a:cxnSpLocks/>
          </p:cNvCxnSpPr>
          <p:nvPr/>
        </p:nvCxnSpPr>
        <p:spPr>
          <a:xfrm flipV="1">
            <a:off x="5630335" y="4471657"/>
            <a:ext cx="0" cy="4826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24704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62F4E47-3635-47D4-BBB5-647E53262D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7416" y="2698534"/>
            <a:ext cx="7297168" cy="308653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F05E0DF-AF0E-4291-9FA7-4BB3FFFDC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 and do – Individualised management of symptoms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757A85-BF9F-4A3A-AB64-7A44654DC0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55108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The person had support to drink or receive fluid if they wished (2022 – strongly agree 6%; agree 35%)</a:t>
            </a:r>
          </a:p>
          <a:p>
            <a:endParaRPr lang="en-GB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0C882D5-010D-4300-B468-AA880BB309F0}"/>
              </a:ext>
            </a:extLst>
          </p:cNvPr>
          <p:cNvCxnSpPr>
            <a:cxnSpLocks/>
          </p:cNvCxnSpPr>
          <p:nvPr/>
        </p:nvCxnSpPr>
        <p:spPr>
          <a:xfrm flipV="1">
            <a:off x="5757335" y="4573257"/>
            <a:ext cx="0" cy="4826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72231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05E0DF-AF0E-4291-9FA7-4BB3FFFDC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 and do – Determine appropriate interventions – Case note review only</a:t>
            </a:r>
          </a:p>
        </p:txBody>
      </p:sp>
    </p:spTree>
    <p:extLst>
      <p:ext uri="{BB962C8B-B14F-4D97-AF65-F5344CB8AC3E}">
        <p14:creationId xmlns:p14="http://schemas.microsoft.com/office/powerpoint/2010/main" val="39741036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C1CD5EC-E96D-4FD2-8400-58CCE9B276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3626" y="2615670"/>
            <a:ext cx="7144747" cy="308653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F05E0DF-AF0E-4291-9FA7-4BB3FFFDC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 and do – Actions to meet the holistic needs of the dying person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757A85-BF9F-4A3A-AB64-7A44654DC0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55108"/>
          </a:xfrm>
        </p:spPr>
        <p:txBody>
          <a:bodyPr>
            <a:normAutofit/>
          </a:bodyPr>
          <a:lstStyle/>
          <a:p>
            <a:r>
              <a:rPr lang="en-GB" dirty="0"/>
              <a:t>Staff looking after the person treated them with dignity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0C882D5-010D-4300-B468-AA880BB309F0}"/>
              </a:ext>
            </a:extLst>
          </p:cNvPr>
          <p:cNvCxnSpPr>
            <a:cxnSpLocks/>
          </p:cNvCxnSpPr>
          <p:nvPr/>
        </p:nvCxnSpPr>
        <p:spPr>
          <a:xfrm flipV="1">
            <a:off x="7992535" y="4513990"/>
            <a:ext cx="0" cy="4826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72734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1141</Words>
  <Application>Microsoft Office PowerPoint</Application>
  <PresentationFormat>Widescreen</PresentationFormat>
  <Paragraphs>80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8" baseType="lpstr">
      <vt:lpstr>Arial</vt:lpstr>
      <vt:lpstr>Calibri</vt:lpstr>
      <vt:lpstr>Calibri Light</vt:lpstr>
      <vt:lpstr>Office Theme</vt:lpstr>
      <vt:lpstr>National Audit of Care at the End of Life </vt:lpstr>
      <vt:lpstr>Introduction</vt:lpstr>
      <vt:lpstr>Recognising dying</vt:lpstr>
      <vt:lpstr>Plan and do – Individualised management of symptoms</vt:lpstr>
      <vt:lpstr>Plan and do – Individualised management of symptoms</vt:lpstr>
      <vt:lpstr>Plan and do – Individualised management of symptoms</vt:lpstr>
      <vt:lpstr>Plan and do – Individualised management of symptoms</vt:lpstr>
      <vt:lpstr>Plan and do – Determine appropriate interventions – Case note review only</vt:lpstr>
      <vt:lpstr>Plan and do – Actions to meet the holistic needs of the dying person</vt:lpstr>
      <vt:lpstr>Plan and do – Actions to meet the holistic needs of the dying person</vt:lpstr>
      <vt:lpstr>Plan and do – Actions to meet the holistic needs of the dying person</vt:lpstr>
      <vt:lpstr>Plan and do – Actions to meet the holistic needs of the dying person</vt:lpstr>
      <vt:lpstr>Plan and do – Actions to meet the holistic needs of the dying person</vt:lpstr>
      <vt:lpstr>Plan and do – Actions to meet the needs of those important to the dying person</vt:lpstr>
      <vt:lpstr>Plan and do – Actions to meet the needs of those important to the dying person</vt:lpstr>
      <vt:lpstr>Plan and do – Actions to meet the needs of those important to the dying person</vt:lpstr>
      <vt:lpstr>Plan and do – Actions to meet the needs of those important to the dying person</vt:lpstr>
      <vt:lpstr>Plan and do – Actions to meet the needs of those important to the dying person</vt:lpstr>
      <vt:lpstr>Plan and do – Actions to meet the needs of those important to the dying person</vt:lpstr>
      <vt:lpstr>Plan and do – Actions to meet the needs of those important to the dying person</vt:lpstr>
      <vt:lpstr>Plan and do – Timely review of the dying and deceased patient</vt:lpstr>
      <vt:lpstr>Plan and do – Timely review of the dying and deceased patient</vt:lpstr>
      <vt:lpstr>Communicate and Involve – Communication about dying</vt:lpstr>
      <vt:lpstr>Communicate and Involve – Communication about dying</vt:lpstr>
      <vt:lpstr>Communicate and Involve – Communication about dying</vt:lpstr>
      <vt:lpstr>Communicate and Involve – Communication about dying</vt:lpstr>
      <vt:lpstr>Communicate and Involve – Personalised care and support planning</vt:lpstr>
      <vt:lpstr>Support – Equitable care</vt:lpstr>
      <vt:lpstr>Support – Equitable care</vt:lpstr>
      <vt:lpstr>Support – Equitable care</vt:lpstr>
      <vt:lpstr>Support – Workforce supported, equipped and engaged to provide end of life care</vt:lpstr>
      <vt:lpstr>Support – Workforce supported, equipped and engaged to provide end of life care</vt:lpstr>
      <vt:lpstr>Support – Workforce supported, equipped and engaged to provide end of life care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National Audit of Care at the End of Life</dc:title>
  <dc:creator>Sue Morgan (Swansea Bay UHB - Specialist Palliative Care)</dc:creator>
  <cp:lastModifiedBy>Sue Morgan (Swansea Bay UHB - Specialist Palliative Care)</cp:lastModifiedBy>
  <cp:revision>11</cp:revision>
  <dcterms:created xsi:type="dcterms:W3CDTF">2024-07-25T11:06:32Z</dcterms:created>
  <dcterms:modified xsi:type="dcterms:W3CDTF">2024-07-29T11:49:32Z</dcterms:modified>
</cp:coreProperties>
</file>