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93" r:id="rId4"/>
    <p:sldMasterId id="2147483700" r:id="rId5"/>
    <p:sldMasterId id="2147483716" r:id="rId6"/>
    <p:sldMasterId id="2147483724" r:id="rId7"/>
    <p:sldMasterId id="2147483729" r:id="rId8"/>
  </p:sldMasterIdLst>
  <p:notesMasterIdLst>
    <p:notesMasterId r:id="rId16"/>
  </p:notesMasterIdLst>
  <p:handoutMasterIdLst>
    <p:handoutMasterId r:id="rId17"/>
  </p:handoutMasterIdLst>
  <p:sldIdLst>
    <p:sldId id="257" r:id="rId9"/>
    <p:sldId id="269" r:id="rId10"/>
    <p:sldId id="272" r:id="rId11"/>
    <p:sldId id="271" r:id="rId12"/>
    <p:sldId id="259" r:id="rId13"/>
    <p:sldId id="267" r:id="rId14"/>
    <p:sldId id="270" r:id="rId15"/>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3636"/>
    <a:srgbClr val="1F355E"/>
    <a:srgbClr val="00BC62"/>
    <a:srgbClr val="181924"/>
    <a:srgbClr val="7EB0DE"/>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544965-41F8-FA54-FA2C-04AB923D63C0}" v="2175" dt="2025-08-04T11:45:22.202"/>
    <p1510:client id="{339FCA9E-70D7-630B-CF8C-6BC31776E070}" v="38" dt="2025-08-04T12:02:59.111"/>
    <p1510:client id="{7DF3F2C2-D06C-DBF6-3ABE-83D254BC12D2}" v="23" dt="2025-08-06T08:14:58.52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76" y="112"/>
      </p:cViewPr>
      <p:guideLst>
        <p:guide orient="horz" pos="2880"/>
        <p:guide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5" Type="http://schemas.openxmlformats.org/officeDocument/2006/relationships/slideMaster" Target="slideMasters/slideMaster2.xml"/><Relationship Id="rId15" Type="http://schemas.openxmlformats.org/officeDocument/2006/relationships/slide" Target="slides/slide7.xml"/><Relationship Id="rId23"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Evans (Swansea Bay UHB - Quality Safety and Improvement)" userId="S::paul.evans14@wales.nhs.uk::4d8caf49-3a69-4fda-9235-8dfdd846d2d1" providerId="AD" clId="Web-{CF41D355-F5D3-500F-46AB-82FEAA75F455}"/>
    <pc:docChg chg="modSld">
      <pc:chgData name="Paul Evans (Swansea Bay UHB - Quality Safety and Improvement)" userId="S::paul.evans14@wales.nhs.uk::4d8caf49-3a69-4fda-9235-8dfdd846d2d1" providerId="AD" clId="Web-{CF41D355-F5D3-500F-46AB-82FEAA75F455}" dt="2025-07-04T09:39:10.773" v="54" actId="20577"/>
      <pc:docMkLst>
        <pc:docMk/>
      </pc:docMkLst>
      <pc:sldChg chg="modSp">
        <pc:chgData name="Paul Evans (Swansea Bay UHB - Quality Safety and Improvement)" userId="S::paul.evans14@wales.nhs.uk::4d8caf49-3a69-4fda-9235-8dfdd846d2d1" providerId="AD" clId="Web-{CF41D355-F5D3-500F-46AB-82FEAA75F455}" dt="2025-07-04T09:39:00.851" v="39" actId="20577"/>
        <pc:sldMkLst>
          <pc:docMk/>
          <pc:sldMk cId="4260981340" sldId="267"/>
        </pc:sldMkLst>
      </pc:sldChg>
      <pc:sldChg chg="modSp">
        <pc:chgData name="Paul Evans (Swansea Bay UHB - Quality Safety and Improvement)" userId="S::paul.evans14@wales.nhs.uk::4d8caf49-3a69-4fda-9235-8dfdd846d2d1" providerId="AD" clId="Web-{CF41D355-F5D3-500F-46AB-82FEAA75F455}" dt="2025-07-04T09:38:54.960" v="22" actId="20577"/>
        <pc:sldMkLst>
          <pc:docMk/>
          <pc:sldMk cId="1590116748" sldId="269"/>
        </pc:sldMkLst>
      </pc:sldChg>
      <pc:sldChg chg="modSp">
        <pc:chgData name="Paul Evans (Swansea Bay UHB - Quality Safety and Improvement)" userId="S::paul.evans14@wales.nhs.uk::4d8caf49-3a69-4fda-9235-8dfdd846d2d1" providerId="AD" clId="Web-{CF41D355-F5D3-500F-46AB-82FEAA75F455}" dt="2025-07-04T09:39:10.773" v="54" actId="20577"/>
        <pc:sldMkLst>
          <pc:docMk/>
          <pc:sldMk cId="3882953908" sldId="272"/>
        </pc:sldMkLst>
      </pc:sldChg>
    </pc:docChg>
  </pc:docChgLst>
  <pc:docChgLst>
    <pc:chgData name="Lisa Fabb (Swansea Bay UHB - Resuscitation )" userId="S::lisa.fabb2@wales.nhs.uk::876f028e-f2a9-4ec5-aeeb-c9a18f7cc1ce" providerId="AD" clId="Web-{78E8C86B-4DE1-D8E0-E6CD-83BD0AF3D12E}"/>
    <pc:docChg chg="modSld">
      <pc:chgData name="Lisa Fabb (Swansea Bay UHB - Resuscitation )" userId="S::lisa.fabb2@wales.nhs.uk::876f028e-f2a9-4ec5-aeeb-c9a18f7cc1ce" providerId="AD" clId="Web-{78E8C86B-4DE1-D8E0-E6CD-83BD0AF3D12E}" dt="2025-08-01T11:32:08.575" v="293" actId="20577"/>
      <pc:docMkLst>
        <pc:docMk/>
      </pc:docMkLst>
      <pc:sldChg chg="modSp">
        <pc:chgData name="Lisa Fabb (Swansea Bay UHB - Resuscitation )" userId="S::lisa.fabb2@wales.nhs.uk::876f028e-f2a9-4ec5-aeeb-c9a18f7cc1ce" providerId="AD" clId="Web-{78E8C86B-4DE1-D8E0-E6CD-83BD0AF3D12E}" dt="2025-08-01T11:32:08.575" v="293" actId="20577"/>
        <pc:sldMkLst>
          <pc:docMk/>
          <pc:sldMk cId="3882953908" sldId="272"/>
        </pc:sldMkLst>
        <pc:spChg chg="mod">
          <ac:chgData name="Lisa Fabb (Swansea Bay UHB - Resuscitation )" userId="S::lisa.fabb2@wales.nhs.uk::876f028e-f2a9-4ec5-aeeb-c9a18f7cc1ce" providerId="AD" clId="Web-{78E8C86B-4DE1-D8E0-E6CD-83BD0AF3D12E}" dt="2025-08-01T11:18:46.861" v="171" actId="20577"/>
          <ac:spMkLst>
            <pc:docMk/>
            <pc:sldMk cId="3882953908" sldId="272"/>
            <ac:spMk id="7" creationId="{00000000-0000-0000-0000-000000000000}"/>
          </ac:spMkLst>
        </pc:spChg>
        <pc:spChg chg="mod">
          <ac:chgData name="Lisa Fabb (Swansea Bay UHB - Resuscitation )" userId="S::lisa.fabb2@wales.nhs.uk::876f028e-f2a9-4ec5-aeeb-c9a18f7cc1ce" providerId="AD" clId="Web-{78E8C86B-4DE1-D8E0-E6CD-83BD0AF3D12E}" dt="2025-08-01T08:59:11.119" v="3" actId="20577"/>
          <ac:spMkLst>
            <pc:docMk/>
            <pc:sldMk cId="3882953908" sldId="272"/>
            <ac:spMk id="8" creationId="{00000000-0000-0000-0000-000000000000}"/>
          </ac:spMkLst>
        </pc:spChg>
        <pc:spChg chg="mod">
          <ac:chgData name="Lisa Fabb (Swansea Bay UHB - Resuscitation )" userId="S::lisa.fabb2@wales.nhs.uk::876f028e-f2a9-4ec5-aeeb-c9a18f7cc1ce" providerId="AD" clId="Web-{78E8C86B-4DE1-D8E0-E6CD-83BD0AF3D12E}" dt="2025-08-01T11:32:08.575" v="293" actId="20577"/>
          <ac:spMkLst>
            <pc:docMk/>
            <pc:sldMk cId="3882953908" sldId="272"/>
            <ac:spMk id="16" creationId="{6F243FB6-4E96-044D-F137-4141EBBBCAEF}"/>
          </ac:spMkLst>
        </pc:spChg>
        <pc:graphicFrameChg chg="mod modGraphic">
          <ac:chgData name="Lisa Fabb (Swansea Bay UHB - Resuscitation )" userId="S::lisa.fabb2@wales.nhs.uk::876f028e-f2a9-4ec5-aeeb-c9a18f7cc1ce" providerId="AD" clId="Web-{78E8C86B-4DE1-D8E0-E6CD-83BD0AF3D12E}" dt="2025-08-01T09:00:15.433" v="113"/>
          <ac:graphicFrameMkLst>
            <pc:docMk/>
            <pc:sldMk cId="3882953908" sldId="272"/>
            <ac:graphicFrameMk id="5" creationId="{9DFC8D84-6E83-497A-9DD6-50B28C21F05B}"/>
          </ac:graphicFrameMkLst>
        </pc:graphicFrameChg>
      </pc:sldChg>
    </pc:docChg>
  </pc:docChgLst>
  <pc:docChgLst>
    <pc:chgData name="Eleri D'Arcy (Swansea Bay UHB - SBU HB)" userId="S::eleri.darcy@wales.nhs.uk::701317de-fb53-4b72-875b-13587490cbbd" providerId="AD" clId="Web-{0B9A3B94-2325-491F-A36F-C19BBEB996FE}"/>
    <pc:docChg chg="modSld">
      <pc:chgData name="Eleri D'Arcy (Swansea Bay UHB - SBU HB)" userId="S::eleri.darcy@wales.nhs.uk::701317de-fb53-4b72-875b-13587490cbbd" providerId="AD" clId="Web-{0B9A3B94-2325-491F-A36F-C19BBEB996FE}" dt="2025-06-30T08:26:49.024" v="319" actId="1076"/>
      <pc:docMkLst>
        <pc:docMk/>
      </pc:docMkLst>
      <pc:sldChg chg="addSp delSp modSp">
        <pc:chgData name="Eleri D'Arcy (Swansea Bay UHB - SBU HB)" userId="S::eleri.darcy@wales.nhs.uk::701317de-fb53-4b72-875b-13587490cbbd" providerId="AD" clId="Web-{0B9A3B94-2325-491F-A36F-C19BBEB996FE}" dt="2025-06-30T08:26:49.024" v="319" actId="1076"/>
        <pc:sldMkLst>
          <pc:docMk/>
          <pc:sldMk cId="1994349413" sldId="271"/>
        </pc:sldMkLst>
      </pc:sldChg>
    </pc:docChg>
  </pc:docChgLst>
  <pc:docChgLst>
    <pc:chgData name="Sue Morgan (Swansea Bay UHB - Specialist Palliative Care)" userId="S::sue.morgan6@wales.nhs.uk::52d1c2a1-f8b3-40d0-9f32-27b393e11588" providerId="AD" clId="Web-{F509FBB4-E393-24EA-7F7A-7C8736B9A43B}"/>
    <pc:docChg chg="modSld">
      <pc:chgData name="Sue Morgan (Swansea Bay UHB - Specialist Palliative Care)" userId="S::sue.morgan6@wales.nhs.uk::52d1c2a1-f8b3-40d0-9f32-27b393e11588" providerId="AD" clId="Web-{F509FBB4-E393-24EA-7F7A-7C8736B9A43B}" dt="2025-07-02T12:09:52.479" v="712"/>
      <pc:docMkLst>
        <pc:docMk/>
      </pc:docMkLst>
      <pc:sldChg chg="addSp delSp modSp">
        <pc:chgData name="Sue Morgan (Swansea Bay UHB - Specialist Palliative Care)" userId="S::sue.morgan6@wales.nhs.uk::52d1c2a1-f8b3-40d0-9f32-27b393e11588" providerId="AD" clId="Web-{F509FBB4-E393-24EA-7F7A-7C8736B9A43B}" dt="2025-07-02T12:09:52.479" v="712"/>
        <pc:sldMkLst>
          <pc:docMk/>
          <pc:sldMk cId="2763876990" sldId="259"/>
        </pc:sldMkLst>
      </pc:sldChg>
    </pc:docChg>
  </pc:docChgLst>
  <pc:docChgLst>
    <pc:chgData name="Rachel Govier-Williams (Swansea Bay UHB - Tissue Viability -Neath Portabot and Singleton Service Group  )" userId="S::rachel.govier-williams@wales.nhs.uk::1ffb4750-1ab5-46f6-bc6f-612b7cf0dcc9" providerId="AD" clId="Web-{88AF88DA-6EF7-41D5-EB74-C43886DA5630}"/>
    <pc:docChg chg="modSld">
      <pc:chgData name="Rachel Govier-Williams (Swansea Bay UHB - Tissue Viability -Neath Portabot and Singleton Service Group  )" userId="S::rachel.govier-williams@wales.nhs.uk::1ffb4750-1ab5-46f6-bc6f-612b7cf0dcc9" providerId="AD" clId="Web-{88AF88DA-6EF7-41D5-EB74-C43886DA5630}" dt="2025-07-04T13:37:00.224" v="69" actId="20577"/>
      <pc:docMkLst>
        <pc:docMk/>
      </pc:docMkLst>
      <pc:sldChg chg="delSp modSp">
        <pc:chgData name="Rachel Govier-Williams (Swansea Bay UHB - Tissue Viability -Neath Portabot and Singleton Service Group  )" userId="S::rachel.govier-williams@wales.nhs.uk::1ffb4750-1ab5-46f6-bc6f-612b7cf0dcc9" providerId="AD" clId="Web-{88AF88DA-6EF7-41D5-EB74-C43886DA5630}" dt="2025-07-04T13:37:00.224" v="69" actId="20577"/>
        <pc:sldMkLst>
          <pc:docMk/>
          <pc:sldMk cId="1590116748" sldId="269"/>
        </pc:sldMkLst>
      </pc:sldChg>
    </pc:docChg>
  </pc:docChgLst>
  <pc:docChgLst>
    <pc:chgData name="Rachel Govier-Williams (Swansea Bay UHB - Tissue Viability -Neath Portabot and Singleton Service Group  )" userId="S::rachel.govier-williams@wales.nhs.uk::1ffb4750-1ab5-46f6-bc6f-612b7cf0dcc9" providerId="AD" clId="Web-{0F544965-41F8-FA54-FA2C-04AB923D63C0}"/>
    <pc:docChg chg="modSld">
      <pc:chgData name="Rachel Govier-Williams (Swansea Bay UHB - Tissue Viability -Neath Portabot and Singleton Service Group  )" userId="S::rachel.govier-williams@wales.nhs.uk::1ffb4750-1ab5-46f6-bc6f-612b7cf0dcc9" providerId="AD" clId="Web-{0F544965-41F8-FA54-FA2C-04AB923D63C0}" dt="2025-08-04T11:45:21.624" v="1883" actId="20577"/>
      <pc:docMkLst>
        <pc:docMk/>
      </pc:docMkLst>
      <pc:sldChg chg="addSp delSp modSp">
        <pc:chgData name="Rachel Govier-Williams (Swansea Bay UHB - Tissue Viability -Neath Portabot and Singleton Service Group  )" userId="S::rachel.govier-williams@wales.nhs.uk::1ffb4750-1ab5-46f6-bc6f-612b7cf0dcc9" providerId="AD" clId="Web-{0F544965-41F8-FA54-FA2C-04AB923D63C0}" dt="2025-08-04T11:45:21.624" v="1883" actId="20577"/>
        <pc:sldMkLst>
          <pc:docMk/>
          <pc:sldMk cId="1590116748" sldId="269"/>
        </pc:sldMkLst>
        <pc:spChg chg="mod">
          <ac:chgData name="Rachel Govier-Williams (Swansea Bay UHB - Tissue Viability -Neath Portabot and Singleton Service Group  )" userId="S::rachel.govier-williams@wales.nhs.uk::1ffb4750-1ab5-46f6-bc6f-612b7cf0dcc9" providerId="AD" clId="Web-{0F544965-41F8-FA54-FA2C-04AB923D63C0}" dt="2025-08-04T11:41:11.086" v="1714" actId="20577"/>
          <ac:spMkLst>
            <pc:docMk/>
            <pc:sldMk cId="1590116748" sldId="269"/>
            <ac:spMk id="7" creationId="{00000000-0000-0000-0000-000000000000}"/>
          </ac:spMkLst>
        </pc:spChg>
        <pc:spChg chg="mod">
          <ac:chgData name="Rachel Govier-Williams (Swansea Bay UHB - Tissue Viability -Neath Portabot and Singleton Service Group  )" userId="S::rachel.govier-williams@wales.nhs.uk::1ffb4750-1ab5-46f6-bc6f-612b7cf0dcc9" providerId="AD" clId="Web-{0F544965-41F8-FA54-FA2C-04AB923D63C0}" dt="2025-08-04T11:24:42.095" v="1390" actId="20577"/>
          <ac:spMkLst>
            <pc:docMk/>
            <pc:sldMk cId="1590116748" sldId="269"/>
            <ac:spMk id="11" creationId="{85974A4F-11F3-9C81-7AFE-9E155501404D}"/>
          </ac:spMkLst>
        </pc:spChg>
        <pc:spChg chg="mod">
          <ac:chgData name="Rachel Govier-Williams (Swansea Bay UHB - Tissue Viability -Neath Portabot and Singleton Service Group  )" userId="S::rachel.govier-williams@wales.nhs.uk::1ffb4750-1ab5-46f6-bc6f-612b7cf0dcc9" providerId="AD" clId="Web-{0F544965-41F8-FA54-FA2C-04AB923D63C0}" dt="2025-08-04T10:36:02.527" v="9" actId="20577"/>
          <ac:spMkLst>
            <pc:docMk/>
            <pc:sldMk cId="1590116748" sldId="269"/>
            <ac:spMk id="13" creationId="{071B14F0-3E15-F090-8FA9-1C68CC53C810}"/>
          </ac:spMkLst>
        </pc:spChg>
        <pc:spChg chg="mod">
          <ac:chgData name="Rachel Govier-Williams (Swansea Bay UHB - Tissue Viability -Neath Portabot and Singleton Service Group  )" userId="S::rachel.govier-williams@wales.nhs.uk::1ffb4750-1ab5-46f6-bc6f-612b7cf0dcc9" providerId="AD" clId="Web-{0F544965-41F8-FA54-FA2C-04AB923D63C0}" dt="2025-08-04T11:45:21.624" v="1883" actId="20577"/>
          <ac:spMkLst>
            <pc:docMk/>
            <pc:sldMk cId="1590116748" sldId="269"/>
            <ac:spMk id="23" creationId="{00000000-0000-0000-0000-000000000000}"/>
          </ac:spMkLst>
        </pc:spChg>
        <pc:spChg chg="mod">
          <ac:chgData name="Rachel Govier-Williams (Swansea Bay UHB - Tissue Viability -Neath Portabot and Singleton Service Group  )" userId="S::rachel.govier-williams@wales.nhs.uk::1ffb4750-1ab5-46f6-bc6f-612b7cf0dcc9" providerId="AD" clId="Web-{0F544965-41F8-FA54-FA2C-04AB923D63C0}" dt="2025-08-04T11:25:18.283" v="1395" actId="20577"/>
          <ac:spMkLst>
            <pc:docMk/>
            <pc:sldMk cId="1590116748" sldId="269"/>
            <ac:spMk id="24" creationId="{00000000-0000-0000-0000-000000000000}"/>
          </ac:spMkLst>
        </pc:spChg>
        <pc:spChg chg="mod">
          <ac:chgData name="Rachel Govier-Williams (Swansea Bay UHB - Tissue Viability -Neath Portabot and Singleton Service Group  )" userId="S::rachel.govier-williams@wales.nhs.uk::1ffb4750-1ab5-46f6-bc6f-612b7cf0dcc9" providerId="AD" clId="Web-{0F544965-41F8-FA54-FA2C-04AB923D63C0}" dt="2025-08-04T11:41:36.540" v="1751" actId="20577"/>
          <ac:spMkLst>
            <pc:docMk/>
            <pc:sldMk cId="1590116748" sldId="269"/>
            <ac:spMk id="26" creationId="{00000000-0000-0000-0000-000000000000}"/>
          </ac:spMkLst>
        </pc:spChg>
        <pc:spChg chg="mod">
          <ac:chgData name="Rachel Govier-Williams (Swansea Bay UHB - Tissue Viability -Neath Portabot and Singleton Service Group  )" userId="S::rachel.govier-williams@wales.nhs.uk::1ffb4750-1ab5-46f6-bc6f-612b7cf0dcc9" providerId="AD" clId="Web-{0F544965-41F8-FA54-FA2C-04AB923D63C0}" dt="2025-08-04T11:07:51.290" v="889" actId="1076"/>
          <ac:spMkLst>
            <pc:docMk/>
            <pc:sldMk cId="1590116748" sldId="269"/>
            <ac:spMk id="30" creationId="{ECA323BA-B2A7-8915-1FBE-65424E136BA5}"/>
          </ac:spMkLst>
        </pc:spChg>
        <pc:graphicFrameChg chg="mod modGraphic">
          <ac:chgData name="Rachel Govier-Williams (Swansea Bay UHB - Tissue Viability -Neath Portabot and Singleton Service Group  )" userId="S::rachel.govier-williams@wales.nhs.uk::1ffb4750-1ab5-46f6-bc6f-612b7cf0dcc9" providerId="AD" clId="Web-{0F544965-41F8-FA54-FA2C-04AB923D63C0}" dt="2025-08-04T11:32:33.400" v="1693"/>
          <ac:graphicFrameMkLst>
            <pc:docMk/>
            <pc:sldMk cId="1590116748" sldId="269"/>
            <ac:graphicFrameMk id="12" creationId="{00000000-0000-0000-0000-000000000000}"/>
          </ac:graphicFrameMkLst>
        </pc:graphicFrameChg>
      </pc:sldChg>
    </pc:docChg>
  </pc:docChgLst>
  <pc:docChgLst>
    <pc:chgData name="Paul Evans (Swansea Bay UHB - Quality Safety and Improvement)" userId="S::paul.evans14@wales.nhs.uk::4d8caf49-3a69-4fda-9235-8dfdd846d2d1" providerId="AD" clId="Web-{81D2519B-FBD3-8995-9623-C6FCFCDBB2E1}"/>
    <pc:docChg chg="modSld">
      <pc:chgData name="Paul Evans (Swansea Bay UHB - Quality Safety and Improvement)" userId="S::paul.evans14@wales.nhs.uk::4d8caf49-3a69-4fda-9235-8dfdd846d2d1" providerId="AD" clId="Web-{81D2519B-FBD3-8995-9623-C6FCFCDBB2E1}" dt="2025-07-04T09:29:53.742" v="23" actId="14100"/>
      <pc:docMkLst>
        <pc:docMk/>
      </pc:docMkLst>
      <pc:sldChg chg="addSp delSp modSp">
        <pc:chgData name="Paul Evans (Swansea Bay UHB - Quality Safety and Improvement)" userId="S::paul.evans14@wales.nhs.uk::4d8caf49-3a69-4fda-9235-8dfdd846d2d1" providerId="AD" clId="Web-{81D2519B-FBD3-8995-9623-C6FCFCDBB2E1}" dt="2025-07-04T09:29:53.742" v="23" actId="14100"/>
        <pc:sldMkLst>
          <pc:docMk/>
          <pc:sldMk cId="3165903589" sldId="270"/>
        </pc:sldMkLst>
      </pc:sldChg>
    </pc:docChg>
  </pc:docChgLst>
  <pc:docChgLst>
    <pc:chgData name="Rachel Govier-Williams (Swansea Bay UHB - Tissue Viability -Neath Portabot and Singleton Service Group  )" userId="S::rachel.govier-williams@wales.nhs.uk::1ffb4750-1ab5-46f6-bc6f-612b7cf0dcc9" providerId="AD" clId="Web-{5B85538F-DE62-08DC-8518-60DF3FCD45B0}"/>
    <pc:docChg chg="modSld">
      <pc:chgData name="Rachel Govier-Williams (Swansea Bay UHB - Tissue Viability -Neath Portabot and Singleton Service Group  )" userId="S::rachel.govier-williams@wales.nhs.uk::1ffb4750-1ab5-46f6-bc6f-612b7cf0dcc9" providerId="AD" clId="Web-{5B85538F-DE62-08DC-8518-60DF3FCD45B0}" dt="2025-07-04T13:48:46.826" v="275" actId="1076"/>
      <pc:docMkLst>
        <pc:docMk/>
      </pc:docMkLst>
      <pc:sldChg chg="addSp delSp modSp">
        <pc:chgData name="Rachel Govier-Williams (Swansea Bay UHB - Tissue Viability -Neath Portabot and Singleton Service Group  )" userId="S::rachel.govier-williams@wales.nhs.uk::1ffb4750-1ab5-46f6-bc6f-612b7cf0dcc9" providerId="AD" clId="Web-{5B85538F-DE62-08DC-8518-60DF3FCD45B0}" dt="2025-07-04T13:48:46.826" v="275" actId="1076"/>
        <pc:sldMkLst>
          <pc:docMk/>
          <pc:sldMk cId="1590116748" sldId="269"/>
        </pc:sldMkLst>
      </pc:sldChg>
    </pc:docChg>
  </pc:docChgLst>
  <pc:docChgLst>
    <pc:chgData name="Sue Morgan (Swansea Bay UHB - Specialist Palliative Care)" userId="S::sue.morgan6@wales.nhs.uk::52d1c2a1-f8b3-40d0-9f32-27b393e11588" providerId="AD" clId="Web-{02FD476A-BB4B-23AB-D7B5-78166498EA00}"/>
    <pc:docChg chg="modSld">
      <pc:chgData name="Sue Morgan (Swansea Bay UHB - Specialist Palliative Care)" userId="S::sue.morgan6@wales.nhs.uk::52d1c2a1-f8b3-40d0-9f32-27b393e11588" providerId="AD" clId="Web-{02FD476A-BB4B-23AB-D7B5-78166498EA00}" dt="2025-07-31T13:39:08.839" v="1046" actId="20577"/>
      <pc:docMkLst>
        <pc:docMk/>
      </pc:docMkLst>
      <pc:sldChg chg="addSp delSp modSp">
        <pc:chgData name="Sue Morgan (Swansea Bay UHB - Specialist Palliative Care)" userId="S::sue.morgan6@wales.nhs.uk::52d1c2a1-f8b3-40d0-9f32-27b393e11588" providerId="AD" clId="Web-{02FD476A-BB4B-23AB-D7B5-78166498EA00}" dt="2025-07-31T13:39:08.839" v="1046" actId="20577"/>
        <pc:sldMkLst>
          <pc:docMk/>
          <pc:sldMk cId="2763876990" sldId="259"/>
        </pc:sldMkLst>
        <pc:spChg chg="mod">
          <ac:chgData name="Sue Morgan (Swansea Bay UHB - Specialist Palliative Care)" userId="S::sue.morgan6@wales.nhs.uk::52d1c2a1-f8b3-40d0-9f32-27b393e11588" providerId="AD" clId="Web-{02FD476A-BB4B-23AB-D7B5-78166498EA00}" dt="2025-07-31T12:34:49.846" v="19" actId="20577"/>
          <ac:spMkLst>
            <pc:docMk/>
            <pc:sldMk cId="2763876990" sldId="259"/>
            <ac:spMk id="4" creationId="{91190198-91E1-5372-1B00-16AEA33FCF5A}"/>
          </ac:spMkLst>
        </pc:spChg>
        <pc:spChg chg="mod">
          <ac:chgData name="Sue Morgan (Swansea Bay UHB - Specialist Palliative Care)" userId="S::sue.morgan6@wales.nhs.uk::52d1c2a1-f8b3-40d0-9f32-27b393e11588" providerId="AD" clId="Web-{02FD476A-BB4B-23AB-D7B5-78166498EA00}" dt="2025-07-31T13:39:08.839" v="1046" actId="20577"/>
          <ac:spMkLst>
            <pc:docMk/>
            <pc:sldMk cId="2763876990" sldId="259"/>
            <ac:spMk id="26" creationId="{00000000-0000-0000-0000-000000000000}"/>
          </ac:spMkLst>
        </pc:spChg>
        <pc:spChg chg="mod">
          <ac:chgData name="Sue Morgan (Swansea Bay UHB - Specialist Palliative Care)" userId="S::sue.morgan6@wales.nhs.uk::52d1c2a1-f8b3-40d0-9f32-27b393e11588" providerId="AD" clId="Web-{02FD476A-BB4B-23AB-D7B5-78166498EA00}" dt="2025-07-31T12:33:56.517" v="1" actId="20577"/>
          <ac:spMkLst>
            <pc:docMk/>
            <pc:sldMk cId="2763876990" sldId="259"/>
            <ac:spMk id="28" creationId="{00000000-0000-0000-0000-000000000000}"/>
          </ac:spMkLst>
        </pc:spChg>
        <pc:graphicFrameChg chg="mod modGraphic">
          <ac:chgData name="Sue Morgan (Swansea Bay UHB - Specialist Palliative Care)" userId="S::sue.morgan6@wales.nhs.uk::52d1c2a1-f8b3-40d0-9f32-27b393e11588" providerId="AD" clId="Web-{02FD476A-BB4B-23AB-D7B5-78166498EA00}" dt="2025-07-31T13:35:46.009" v="1030"/>
          <ac:graphicFrameMkLst>
            <pc:docMk/>
            <pc:sldMk cId="2763876990" sldId="259"/>
            <ac:graphicFrameMk id="12" creationId="{00000000-0000-0000-0000-000000000000}"/>
          </ac:graphicFrameMkLst>
        </pc:graphicFrameChg>
        <pc:graphicFrameChg chg="mod modGraphic">
          <ac:chgData name="Sue Morgan (Swansea Bay UHB - Specialist Palliative Care)" userId="S::sue.morgan6@wales.nhs.uk::52d1c2a1-f8b3-40d0-9f32-27b393e11588" providerId="AD" clId="Web-{02FD476A-BB4B-23AB-D7B5-78166498EA00}" dt="2025-07-31T13:38:31.448" v="1034"/>
          <ac:graphicFrameMkLst>
            <pc:docMk/>
            <pc:sldMk cId="2763876990" sldId="259"/>
            <ac:graphicFrameMk id="13" creationId="{C3FBD189-C351-5B49-E618-200F8492F7D7}"/>
          </ac:graphicFrameMkLst>
        </pc:graphicFrameChg>
        <pc:graphicFrameChg chg="add mod modGraphic">
          <ac:chgData name="Sue Morgan (Swansea Bay UHB - Specialist Palliative Care)" userId="S::sue.morgan6@wales.nhs.uk::52d1c2a1-f8b3-40d0-9f32-27b393e11588" providerId="AD" clId="Web-{02FD476A-BB4B-23AB-D7B5-78166498EA00}" dt="2025-07-31T13:04:42.341" v="405"/>
          <ac:graphicFrameMkLst>
            <pc:docMk/>
            <pc:sldMk cId="2763876990" sldId="259"/>
            <ac:graphicFrameMk id="15" creationId="{50CE5627-6F42-A92F-97E7-FCD76159F2B8}"/>
          </ac:graphicFrameMkLst>
        </pc:graphicFrameChg>
        <pc:picChg chg="add mod">
          <ac:chgData name="Sue Morgan (Swansea Bay UHB - Specialist Palliative Care)" userId="S::sue.morgan6@wales.nhs.uk::52d1c2a1-f8b3-40d0-9f32-27b393e11588" providerId="AD" clId="Web-{02FD476A-BB4B-23AB-D7B5-78166498EA00}" dt="2025-07-31T13:05:29.920" v="430" actId="14100"/>
          <ac:picMkLst>
            <pc:docMk/>
            <pc:sldMk cId="2763876990" sldId="259"/>
            <ac:picMk id="8" creationId="{4C1E8016-6572-629B-AC8C-271BFC083ACE}"/>
          </ac:picMkLst>
        </pc:picChg>
      </pc:sldChg>
    </pc:docChg>
  </pc:docChgLst>
  <pc:docChgLst>
    <pc:chgData name="Jayne Whitney (Swansea Bay UHB - Quality &amp; Safety Team - Corporate Nursing)" userId="S::jayne.whitney@wales.nhs.uk::633ec8a6-cccb-437f-8d5d-74f3092f2e16" providerId="AD" clId="Web-{C66D5E36-A5FF-2E8C-AB82-9CD2BC33CF2E}"/>
    <pc:docChg chg="modSld">
      <pc:chgData name="Jayne Whitney (Swansea Bay UHB - Quality &amp; Safety Team - Corporate Nursing)" userId="S::jayne.whitney@wales.nhs.uk::633ec8a6-cccb-437f-8d5d-74f3092f2e16" providerId="AD" clId="Web-{C66D5E36-A5FF-2E8C-AB82-9CD2BC33CF2E}" dt="2025-08-01T10:15:28.997" v="2014" actId="14100"/>
      <pc:docMkLst>
        <pc:docMk/>
      </pc:docMkLst>
      <pc:sldChg chg="addSp delSp modSp">
        <pc:chgData name="Jayne Whitney (Swansea Bay UHB - Quality &amp; Safety Team - Corporate Nursing)" userId="S::jayne.whitney@wales.nhs.uk::633ec8a6-cccb-437f-8d5d-74f3092f2e16" providerId="AD" clId="Web-{C66D5E36-A5FF-2E8C-AB82-9CD2BC33CF2E}" dt="2025-08-01T10:15:28.997" v="2014" actId="14100"/>
        <pc:sldMkLst>
          <pc:docMk/>
          <pc:sldMk cId="4260981340" sldId="267"/>
        </pc:sldMkLst>
        <pc:spChg chg="mod">
          <ac:chgData name="Jayne Whitney (Swansea Bay UHB - Quality &amp; Safety Team - Corporate Nursing)" userId="S::jayne.whitney@wales.nhs.uk::633ec8a6-cccb-437f-8d5d-74f3092f2e16" providerId="AD" clId="Web-{C66D5E36-A5FF-2E8C-AB82-9CD2BC33CF2E}" dt="2025-08-01T09:04:46.648" v="1709" actId="14100"/>
          <ac:spMkLst>
            <pc:docMk/>
            <pc:sldMk cId="4260981340" sldId="267"/>
            <ac:spMk id="7" creationId="{00000000-0000-0000-0000-000000000000}"/>
          </ac:spMkLst>
        </pc:spChg>
        <pc:spChg chg="mod">
          <ac:chgData name="Jayne Whitney (Swansea Bay UHB - Quality &amp; Safety Team - Corporate Nursing)" userId="S::jayne.whitney@wales.nhs.uk::633ec8a6-cccb-437f-8d5d-74f3092f2e16" providerId="AD" clId="Web-{C66D5E36-A5FF-2E8C-AB82-9CD2BC33CF2E}" dt="2025-08-01T08:39:29.793" v="12" actId="20577"/>
          <ac:spMkLst>
            <pc:docMk/>
            <pc:sldMk cId="4260981340" sldId="267"/>
            <ac:spMk id="13" creationId="{D9C42D37-74F1-2489-A127-A38DFD765A3F}"/>
          </ac:spMkLst>
        </pc:spChg>
        <pc:spChg chg="mod">
          <ac:chgData name="Jayne Whitney (Swansea Bay UHB - Quality &amp; Safety Team - Corporate Nursing)" userId="S::jayne.whitney@wales.nhs.uk::633ec8a6-cccb-437f-8d5d-74f3092f2e16" providerId="AD" clId="Web-{C66D5E36-A5FF-2E8C-AB82-9CD2BC33CF2E}" dt="2025-08-01T09:04:50.633" v="1710" actId="14100"/>
          <ac:spMkLst>
            <pc:docMk/>
            <pc:sldMk cId="4260981340" sldId="267"/>
            <ac:spMk id="26" creationId="{00000000-0000-0000-0000-000000000000}"/>
          </ac:spMkLst>
        </pc:spChg>
        <pc:graphicFrameChg chg="mod modGraphic">
          <ac:chgData name="Jayne Whitney (Swansea Bay UHB - Quality &amp; Safety Team - Corporate Nursing)" userId="S::jayne.whitney@wales.nhs.uk::633ec8a6-cccb-437f-8d5d-74f3092f2e16" providerId="AD" clId="Web-{C66D5E36-A5FF-2E8C-AB82-9CD2BC33CF2E}" dt="2025-08-01T10:14:51.324" v="2011"/>
          <ac:graphicFrameMkLst>
            <pc:docMk/>
            <pc:sldMk cId="4260981340" sldId="267"/>
            <ac:graphicFrameMk id="12" creationId="{00000000-0000-0000-0000-000000000000}"/>
          </ac:graphicFrameMkLst>
        </pc:graphicFrameChg>
      </pc:sldChg>
    </pc:docChg>
  </pc:docChgLst>
  <pc:docChgLst>
    <pc:chgData name="Lisa Fabb (Swansea Bay UHB - Resuscitation )" userId="S::lisa.fabb2@wales.nhs.uk::876f028e-f2a9-4ec5-aeeb-c9a18f7cc1ce" providerId="AD" clId="Web-{EF441304-7485-CABE-5FFC-82BC77FCB05D}"/>
    <pc:docChg chg="modSld">
      <pc:chgData name="Lisa Fabb (Swansea Bay UHB - Resuscitation )" userId="S::lisa.fabb2@wales.nhs.uk::876f028e-f2a9-4ec5-aeeb-c9a18f7cc1ce" providerId="AD" clId="Web-{EF441304-7485-CABE-5FFC-82BC77FCB05D}" dt="2025-07-04T16:56:17.847" v="27" actId="14100"/>
      <pc:docMkLst>
        <pc:docMk/>
      </pc:docMkLst>
      <pc:sldChg chg="modSp">
        <pc:chgData name="Lisa Fabb (Swansea Bay UHB - Resuscitation )" userId="S::lisa.fabb2@wales.nhs.uk::876f028e-f2a9-4ec5-aeeb-c9a18f7cc1ce" providerId="AD" clId="Web-{EF441304-7485-CABE-5FFC-82BC77FCB05D}" dt="2025-07-04T16:56:17.847" v="27" actId="14100"/>
        <pc:sldMkLst>
          <pc:docMk/>
          <pc:sldMk cId="3882953908" sldId="272"/>
        </pc:sldMkLst>
      </pc:sldChg>
    </pc:docChg>
  </pc:docChgLst>
  <pc:docChgLst>
    <pc:chgData name="Jayne Whitney (Swansea Bay UHB - Quality &amp; Safety Team - Corporate Nursing)" userId="S::jayne.whitney@wales.nhs.uk::633ec8a6-cccb-437f-8d5d-74f3092f2e16" providerId="AD" clId="Web-{848FF5C6-0D3C-115D-2E7D-01A791EB63CD}"/>
    <pc:docChg chg="addSld delSld modSld">
      <pc:chgData name="Jayne Whitney (Swansea Bay UHB - Quality &amp; Safety Team - Corporate Nursing)" userId="S::jayne.whitney@wales.nhs.uk::633ec8a6-cccb-437f-8d5d-74f3092f2e16" providerId="AD" clId="Web-{848FF5C6-0D3C-115D-2E7D-01A791EB63CD}" dt="2025-08-01T10:23:08.232" v="8"/>
      <pc:docMkLst>
        <pc:docMk/>
      </pc:docMkLst>
      <pc:sldChg chg="addSp delSp modSp add del">
        <pc:chgData name="Jayne Whitney (Swansea Bay UHB - Quality &amp; Safety Team - Corporate Nursing)" userId="S::jayne.whitney@wales.nhs.uk::633ec8a6-cccb-437f-8d5d-74f3092f2e16" providerId="AD" clId="Web-{848FF5C6-0D3C-115D-2E7D-01A791EB63CD}" dt="2025-08-01T10:23:08.232" v="8"/>
        <pc:sldMkLst>
          <pc:docMk/>
          <pc:sldMk cId="4260981340" sldId="267"/>
        </pc:sldMkLst>
      </pc:sldChg>
    </pc:docChg>
  </pc:docChgLst>
  <pc:docChgLst>
    <pc:chgData name="Eleri D'Arcy (Swansea Bay UHB - SBU HB)" userId="S::eleri.darcy@wales.nhs.uk::701317de-fb53-4b72-875b-13587490cbbd" providerId="AD" clId="Web-{F2C6C915-C1E7-4B9F-897B-31E463F6B48F}"/>
    <pc:docChg chg="modSld">
      <pc:chgData name="Eleri D'Arcy (Swansea Bay UHB - SBU HB)" userId="S::eleri.darcy@wales.nhs.uk::701317de-fb53-4b72-875b-13587490cbbd" providerId="AD" clId="Web-{F2C6C915-C1E7-4B9F-897B-31E463F6B48F}" dt="2025-08-01T09:11:26.137" v="901" actId="1076"/>
      <pc:docMkLst>
        <pc:docMk/>
      </pc:docMkLst>
      <pc:sldChg chg="addSp delSp modSp">
        <pc:chgData name="Eleri D'Arcy (Swansea Bay UHB - SBU HB)" userId="S::eleri.darcy@wales.nhs.uk::701317de-fb53-4b72-875b-13587490cbbd" providerId="AD" clId="Web-{F2C6C915-C1E7-4B9F-897B-31E463F6B48F}" dt="2025-08-01T09:11:26.137" v="901" actId="1076"/>
        <pc:sldMkLst>
          <pc:docMk/>
          <pc:sldMk cId="1994349413" sldId="271"/>
        </pc:sldMkLst>
        <pc:spChg chg="mod">
          <ac:chgData name="Eleri D'Arcy (Swansea Bay UHB - SBU HB)" userId="S::eleri.darcy@wales.nhs.uk::701317de-fb53-4b72-875b-13587490cbbd" providerId="AD" clId="Web-{F2C6C915-C1E7-4B9F-897B-31E463F6B48F}" dt="2025-08-01T09:08:28.821" v="712" actId="14100"/>
          <ac:spMkLst>
            <pc:docMk/>
            <pc:sldMk cId="1994349413" sldId="271"/>
            <ac:spMk id="7" creationId="{00000000-0000-0000-0000-000000000000}"/>
          </ac:spMkLst>
        </pc:spChg>
        <pc:spChg chg="mod">
          <ac:chgData name="Eleri D'Arcy (Swansea Bay UHB - SBU HB)" userId="S::eleri.darcy@wales.nhs.uk::701317de-fb53-4b72-875b-13587490cbbd" providerId="AD" clId="Web-{F2C6C915-C1E7-4B9F-897B-31E463F6B48F}" dt="2025-08-01T09:02:32.491" v="11" actId="20577"/>
          <ac:spMkLst>
            <pc:docMk/>
            <pc:sldMk cId="1994349413" sldId="271"/>
            <ac:spMk id="8" creationId="{00000000-0000-0000-0000-000000000000}"/>
          </ac:spMkLst>
        </pc:spChg>
        <pc:spChg chg="mod">
          <ac:chgData name="Eleri D'Arcy (Swansea Bay UHB - SBU HB)" userId="S::eleri.darcy@wales.nhs.uk::701317de-fb53-4b72-875b-13587490cbbd" providerId="AD" clId="Web-{F2C6C915-C1E7-4B9F-897B-31E463F6B48F}" dt="2025-08-01T09:11:18.512" v="899" actId="1076"/>
          <ac:spMkLst>
            <pc:docMk/>
            <pc:sldMk cId="1994349413" sldId="271"/>
            <ac:spMk id="23" creationId="{00000000-0000-0000-0000-000000000000}"/>
          </ac:spMkLst>
        </pc:spChg>
        <pc:spChg chg="mod">
          <ac:chgData name="Eleri D'Arcy (Swansea Bay UHB - SBU HB)" userId="S::eleri.darcy@wales.nhs.uk::701317de-fb53-4b72-875b-13587490cbbd" providerId="AD" clId="Web-{F2C6C915-C1E7-4B9F-897B-31E463F6B48F}" dt="2025-08-01T09:11:10.543" v="897" actId="14100"/>
          <ac:spMkLst>
            <pc:docMk/>
            <pc:sldMk cId="1994349413" sldId="271"/>
            <ac:spMk id="24" creationId="{00000000-0000-0000-0000-000000000000}"/>
          </ac:spMkLst>
        </pc:spChg>
        <pc:spChg chg="mod">
          <ac:chgData name="Eleri D'Arcy (Swansea Bay UHB - SBU HB)" userId="S::eleri.darcy@wales.nhs.uk::701317de-fb53-4b72-875b-13587490cbbd" providerId="AD" clId="Web-{F2C6C915-C1E7-4B9F-897B-31E463F6B48F}" dt="2025-08-01T09:09:31.369" v="762" actId="20577"/>
          <ac:spMkLst>
            <pc:docMk/>
            <pc:sldMk cId="1994349413" sldId="271"/>
            <ac:spMk id="26" creationId="{00000000-0000-0000-0000-000000000000}"/>
          </ac:spMkLst>
        </pc:spChg>
        <pc:graphicFrameChg chg="mod modGraphic">
          <ac:chgData name="Eleri D'Arcy (Swansea Bay UHB - SBU HB)" userId="S::eleri.darcy@wales.nhs.uk::701317de-fb53-4b72-875b-13587490cbbd" providerId="AD" clId="Web-{F2C6C915-C1E7-4B9F-897B-31E463F6B48F}" dt="2025-08-01T09:08:37.493" v="714" actId="1076"/>
          <ac:graphicFrameMkLst>
            <pc:docMk/>
            <pc:sldMk cId="1994349413" sldId="271"/>
            <ac:graphicFrameMk id="12" creationId="{00000000-0000-0000-0000-000000000000}"/>
          </ac:graphicFrameMkLst>
        </pc:graphicFrameChg>
        <pc:picChg chg="add mod">
          <ac:chgData name="Eleri D'Arcy (Swansea Bay UHB - SBU HB)" userId="S::eleri.darcy@wales.nhs.uk::701317de-fb53-4b72-875b-13587490cbbd" providerId="AD" clId="Web-{F2C6C915-C1E7-4B9F-897B-31E463F6B48F}" dt="2025-08-01T09:11:23.184" v="900" actId="1076"/>
          <ac:picMkLst>
            <pc:docMk/>
            <pc:sldMk cId="1994349413" sldId="271"/>
            <ac:picMk id="5" creationId="{56622ABD-A1BE-AD45-4104-75D94188265D}"/>
          </ac:picMkLst>
        </pc:picChg>
        <pc:picChg chg="add mod">
          <ac:chgData name="Eleri D'Arcy (Swansea Bay UHB - SBU HB)" userId="S::eleri.darcy@wales.nhs.uk::701317de-fb53-4b72-875b-13587490cbbd" providerId="AD" clId="Web-{F2C6C915-C1E7-4B9F-897B-31E463F6B48F}" dt="2025-08-01T09:11:26.137" v="901" actId="1076"/>
          <ac:picMkLst>
            <pc:docMk/>
            <pc:sldMk cId="1994349413" sldId="271"/>
            <ac:picMk id="11" creationId="{7F7DFC2D-7D24-00A4-F69B-BD9CEF8784C1}"/>
          </ac:picMkLst>
        </pc:picChg>
      </pc:sldChg>
    </pc:docChg>
  </pc:docChgLst>
  <pc:docChgLst>
    <pc:chgData name="Paul Evans (Swansea Bay UHB - Quality Safety and Improvement)" userId="S::paul.evans14@wales.nhs.uk::4d8caf49-3a69-4fda-9235-8dfdd846d2d1" providerId="AD" clId="Web-{7DF3F2C2-D06C-DBF6-3ABE-83D254BC12D2}"/>
    <pc:docChg chg="modSld">
      <pc:chgData name="Paul Evans (Swansea Bay UHB - Quality Safety and Improvement)" userId="S::paul.evans14@wales.nhs.uk::4d8caf49-3a69-4fda-9235-8dfdd846d2d1" providerId="AD" clId="Web-{7DF3F2C2-D06C-DBF6-3ABE-83D254BC12D2}" dt="2025-08-06T08:14:46.600" v="19" actId="20577"/>
      <pc:docMkLst>
        <pc:docMk/>
      </pc:docMkLst>
      <pc:sldChg chg="modSp">
        <pc:chgData name="Paul Evans (Swansea Bay UHB - Quality Safety and Improvement)" userId="S::paul.evans14@wales.nhs.uk::4d8caf49-3a69-4fda-9235-8dfdd846d2d1" providerId="AD" clId="Web-{7DF3F2C2-D06C-DBF6-3ABE-83D254BC12D2}" dt="2025-08-06T08:14:32.413" v="17" actId="20577"/>
        <pc:sldMkLst>
          <pc:docMk/>
          <pc:sldMk cId="1349986642" sldId="257"/>
        </pc:sldMkLst>
        <pc:spChg chg="mod">
          <ac:chgData name="Paul Evans (Swansea Bay UHB - Quality Safety and Improvement)" userId="S::paul.evans14@wales.nhs.uk::4d8caf49-3a69-4fda-9235-8dfdd846d2d1" providerId="AD" clId="Web-{7DF3F2C2-D06C-DBF6-3ABE-83D254BC12D2}" dt="2025-08-06T08:14:32.413" v="17" actId="20577"/>
          <ac:spMkLst>
            <pc:docMk/>
            <pc:sldMk cId="1349986642" sldId="257"/>
            <ac:spMk id="3" creationId="{00000000-0000-0000-0000-000000000000}"/>
          </ac:spMkLst>
        </pc:spChg>
      </pc:sldChg>
      <pc:sldChg chg="modSp">
        <pc:chgData name="Paul Evans (Swansea Bay UHB - Quality Safety and Improvement)" userId="S::paul.evans14@wales.nhs.uk::4d8caf49-3a69-4fda-9235-8dfdd846d2d1" providerId="AD" clId="Web-{7DF3F2C2-D06C-DBF6-3ABE-83D254BC12D2}" dt="2025-08-06T08:14:19.553" v="14" actId="20577"/>
        <pc:sldMkLst>
          <pc:docMk/>
          <pc:sldMk cId="4260981340" sldId="267"/>
        </pc:sldMkLst>
        <pc:spChg chg="mod">
          <ac:chgData name="Paul Evans (Swansea Bay UHB - Quality Safety and Improvement)" userId="S::paul.evans14@wales.nhs.uk::4d8caf49-3a69-4fda-9235-8dfdd846d2d1" providerId="AD" clId="Web-{7DF3F2C2-D06C-DBF6-3ABE-83D254BC12D2}" dt="2025-08-06T08:14:19.553" v="14" actId="20577"/>
          <ac:spMkLst>
            <pc:docMk/>
            <pc:sldMk cId="4260981340" sldId="267"/>
            <ac:spMk id="19" creationId="{00000000-0000-0000-0000-000000000000}"/>
          </ac:spMkLst>
        </pc:spChg>
      </pc:sldChg>
      <pc:sldChg chg="modSp">
        <pc:chgData name="Paul Evans (Swansea Bay UHB - Quality Safety and Improvement)" userId="S::paul.evans14@wales.nhs.uk::4d8caf49-3a69-4fda-9235-8dfdd846d2d1" providerId="AD" clId="Web-{7DF3F2C2-D06C-DBF6-3ABE-83D254BC12D2}" dt="2025-08-06T08:14:13.225" v="13" actId="20577"/>
        <pc:sldMkLst>
          <pc:docMk/>
          <pc:sldMk cId="1590116748" sldId="269"/>
        </pc:sldMkLst>
        <pc:spChg chg="mod">
          <ac:chgData name="Paul Evans (Swansea Bay UHB - Quality Safety and Improvement)" userId="S::paul.evans14@wales.nhs.uk::4d8caf49-3a69-4fda-9235-8dfdd846d2d1" providerId="AD" clId="Web-{7DF3F2C2-D06C-DBF6-3ABE-83D254BC12D2}" dt="2025-08-06T08:14:13.225" v="13" actId="20577"/>
          <ac:spMkLst>
            <pc:docMk/>
            <pc:sldMk cId="1590116748" sldId="269"/>
            <ac:spMk id="19" creationId="{00000000-0000-0000-0000-000000000000}"/>
          </ac:spMkLst>
        </pc:spChg>
      </pc:sldChg>
      <pc:sldChg chg="modSp">
        <pc:chgData name="Paul Evans (Swansea Bay UHB - Quality Safety and Improvement)" userId="S::paul.evans14@wales.nhs.uk::4d8caf49-3a69-4fda-9235-8dfdd846d2d1" providerId="AD" clId="Web-{7DF3F2C2-D06C-DBF6-3ABE-83D254BC12D2}" dt="2025-08-06T08:14:46.600" v="19" actId="20577"/>
        <pc:sldMkLst>
          <pc:docMk/>
          <pc:sldMk cId="3882953908" sldId="272"/>
        </pc:sldMkLst>
        <pc:spChg chg="mod">
          <ac:chgData name="Paul Evans (Swansea Bay UHB - Quality Safety and Improvement)" userId="S::paul.evans14@wales.nhs.uk::4d8caf49-3a69-4fda-9235-8dfdd846d2d1" providerId="AD" clId="Web-{7DF3F2C2-D06C-DBF6-3ABE-83D254BC12D2}" dt="2025-08-06T08:14:46.600" v="19" actId="20577"/>
          <ac:spMkLst>
            <pc:docMk/>
            <pc:sldMk cId="3882953908" sldId="272"/>
            <ac:spMk id="19" creationId="{00000000-0000-0000-0000-000000000000}"/>
          </ac:spMkLst>
        </pc:spChg>
      </pc:sldChg>
    </pc:docChg>
  </pc:docChgLst>
  <pc:docChgLst>
    <pc:chgData name="Lisa Fabb (Swansea Bay UHB - Resuscitation )" userId="S::lisa.fabb2@wales.nhs.uk::876f028e-f2a9-4ec5-aeeb-c9a18f7cc1ce" providerId="AD" clId="Web-{59C97956-0F06-D3AF-1596-84CB39C8AAEC}"/>
    <pc:docChg chg="modSld">
      <pc:chgData name="Lisa Fabb (Swansea Bay UHB - Resuscitation )" userId="S::lisa.fabb2@wales.nhs.uk::876f028e-f2a9-4ec5-aeeb-c9a18f7cc1ce" providerId="AD" clId="Web-{59C97956-0F06-D3AF-1596-84CB39C8AAEC}" dt="2025-07-04T13:29:03.502" v="279" actId="20577"/>
      <pc:docMkLst>
        <pc:docMk/>
      </pc:docMkLst>
      <pc:sldChg chg="modSp">
        <pc:chgData name="Lisa Fabb (Swansea Bay UHB - Resuscitation )" userId="S::lisa.fabb2@wales.nhs.uk::876f028e-f2a9-4ec5-aeeb-c9a18f7cc1ce" providerId="AD" clId="Web-{59C97956-0F06-D3AF-1596-84CB39C8AAEC}" dt="2025-07-04T13:29:03.502" v="279" actId="20577"/>
        <pc:sldMkLst>
          <pc:docMk/>
          <pc:sldMk cId="3882953908" sldId="272"/>
        </pc:sldMkLst>
      </pc:sldChg>
    </pc:docChg>
  </pc:docChgLst>
  <pc:docChgLst>
    <pc:chgData name="Samantha Scott (Swansea Bay UHB - Quality, Safety &amp; Improvement)" userId="S::samantha.scott@wales.nhs.uk::d193b5b4-1228-42f3-9f6d-69cc985ea5a3" providerId="AD" clId="Web-{3131A8C2-684D-4771-844E-E2B5BDF9F52D}"/>
    <pc:docChg chg="modSld">
      <pc:chgData name="Samantha Scott (Swansea Bay UHB - Quality, Safety &amp; Improvement)" userId="S::samantha.scott@wales.nhs.uk::d193b5b4-1228-42f3-9f6d-69cc985ea5a3" providerId="AD" clId="Web-{3131A8C2-684D-4771-844E-E2B5BDF9F52D}" dt="2025-06-19T10:08:56.794" v="2" actId="20577"/>
      <pc:docMkLst>
        <pc:docMk/>
      </pc:docMkLst>
      <pc:sldChg chg="modSp">
        <pc:chgData name="Samantha Scott (Swansea Bay UHB - Quality, Safety &amp; Improvement)" userId="S::samantha.scott@wales.nhs.uk::d193b5b4-1228-42f3-9f6d-69cc985ea5a3" providerId="AD" clId="Web-{3131A8C2-684D-4771-844E-E2B5BDF9F52D}" dt="2025-06-19T10:08:56.794" v="2" actId="20577"/>
        <pc:sldMkLst>
          <pc:docMk/>
          <pc:sldMk cId="1349986642" sldId="257"/>
        </pc:sldMkLst>
      </pc:sldChg>
    </pc:docChg>
  </pc:docChgLst>
  <pc:docChgLst>
    <pc:chgData name="Rachel Govier-Williams (Swansea Bay UHB - Tissue Viability -Neath Portabot and Singleton Service Group  )" userId="S::rachel.govier-williams@wales.nhs.uk::1ffb4750-1ab5-46f6-bc6f-612b7cf0dcc9" providerId="AD" clId="Web-{339FCA9E-70D7-630B-CF8C-6BC31776E070}"/>
    <pc:docChg chg="modSld">
      <pc:chgData name="Rachel Govier-Williams (Swansea Bay UHB - Tissue Viability -Neath Portabot and Singleton Service Group  )" userId="S::rachel.govier-williams@wales.nhs.uk::1ffb4750-1ab5-46f6-bc6f-612b7cf0dcc9" providerId="AD" clId="Web-{339FCA9E-70D7-630B-CF8C-6BC31776E070}" dt="2025-08-04T12:02:59.111" v="35" actId="1076"/>
      <pc:docMkLst>
        <pc:docMk/>
      </pc:docMkLst>
      <pc:sldChg chg="addSp delSp modSp">
        <pc:chgData name="Rachel Govier-Williams (Swansea Bay UHB - Tissue Viability -Neath Portabot and Singleton Service Group  )" userId="S::rachel.govier-williams@wales.nhs.uk::1ffb4750-1ab5-46f6-bc6f-612b7cf0dcc9" providerId="AD" clId="Web-{339FCA9E-70D7-630B-CF8C-6BC31776E070}" dt="2025-08-04T12:02:59.111" v="35" actId="1076"/>
        <pc:sldMkLst>
          <pc:docMk/>
          <pc:sldMk cId="1590116748" sldId="269"/>
        </pc:sldMkLst>
        <pc:spChg chg="mod">
          <ac:chgData name="Rachel Govier-Williams (Swansea Bay UHB - Tissue Viability -Neath Portabot and Singleton Service Group  )" userId="S::rachel.govier-williams@wales.nhs.uk::1ffb4750-1ab5-46f6-bc6f-612b7cf0dcc9" providerId="AD" clId="Web-{339FCA9E-70D7-630B-CF8C-6BC31776E070}" dt="2025-08-04T12:02:59.111" v="35" actId="1076"/>
          <ac:spMkLst>
            <pc:docMk/>
            <pc:sldMk cId="1590116748" sldId="269"/>
            <ac:spMk id="8" creationId="{F95AC536-2302-44DB-4C33-EA29F3FC9B8D}"/>
          </ac:spMkLst>
        </pc:spChg>
        <pc:spChg chg="mod">
          <ac:chgData name="Rachel Govier-Williams (Swansea Bay UHB - Tissue Viability -Neath Portabot and Singleton Service Group  )" userId="S::rachel.govier-williams@wales.nhs.uk::1ffb4750-1ab5-46f6-bc6f-612b7cf0dcc9" providerId="AD" clId="Web-{339FCA9E-70D7-630B-CF8C-6BC31776E070}" dt="2025-08-04T12:02:16.813" v="31" actId="14100"/>
          <ac:spMkLst>
            <pc:docMk/>
            <pc:sldMk cId="1590116748" sldId="269"/>
            <ac:spMk id="11" creationId="{85974A4F-11F3-9C81-7AFE-9E155501404D}"/>
          </ac:spMkLst>
        </pc:spChg>
        <pc:spChg chg="mod">
          <ac:chgData name="Rachel Govier-Williams (Swansea Bay UHB - Tissue Viability -Neath Portabot and Singleton Service Group  )" userId="S::rachel.govier-williams@wales.nhs.uk::1ffb4750-1ab5-46f6-bc6f-612b7cf0dcc9" providerId="AD" clId="Web-{339FCA9E-70D7-630B-CF8C-6BC31776E070}" dt="2025-08-04T12:01:51.312" v="27" actId="14100"/>
          <ac:spMkLst>
            <pc:docMk/>
            <pc:sldMk cId="1590116748" sldId="269"/>
            <ac:spMk id="24" creationId="{00000000-0000-0000-0000-000000000000}"/>
          </ac:spMkLst>
        </pc:spChg>
        <pc:spChg chg="mod">
          <ac:chgData name="Rachel Govier-Williams (Swansea Bay UHB - Tissue Viability -Neath Portabot and Singleton Service Group  )" userId="S::rachel.govier-williams@wales.nhs.uk::1ffb4750-1ab5-46f6-bc6f-612b7cf0dcc9" providerId="AD" clId="Web-{339FCA9E-70D7-630B-CF8C-6BC31776E070}" dt="2025-08-04T12:01:59.750" v="28" actId="1076"/>
          <ac:spMkLst>
            <pc:docMk/>
            <pc:sldMk cId="1590116748" sldId="269"/>
            <ac:spMk id="30" creationId="{ECA323BA-B2A7-8915-1FBE-65424E136BA5}"/>
          </ac:spMkLst>
        </pc:spChg>
        <pc:picChg chg="add mod">
          <ac:chgData name="Rachel Govier-Williams (Swansea Bay UHB - Tissue Viability -Neath Portabot and Singleton Service Group  )" userId="S::rachel.govier-williams@wales.nhs.uk::1ffb4750-1ab5-46f6-bc6f-612b7cf0dcc9" providerId="AD" clId="Web-{339FCA9E-70D7-630B-CF8C-6BC31776E070}" dt="2025-08-04T12:02:43.814" v="34" actId="14100"/>
          <ac:picMkLst>
            <pc:docMk/>
            <pc:sldMk cId="1590116748" sldId="269"/>
            <ac:picMk id="4" creationId="{7222F6F8-D2D6-01B0-64E6-C0462B6F0D8A}"/>
          </ac:picMkLst>
        </pc:picChg>
      </pc:sldChg>
    </pc:docChg>
  </pc:docChgLst>
  <pc:docChgLst>
    <pc:chgData name="Jayne Whitney (Swansea Bay UHB - Quality &amp; Safety Team - Corporate Nursing)" userId="S::jayne.whitney@wales.nhs.uk::633ec8a6-cccb-437f-8d5d-74f3092f2e16" providerId="AD" clId="Web-{8BCF8A1F-056E-EAAC-3148-C61ED107E8D6}"/>
    <pc:docChg chg="modSld">
      <pc:chgData name="Jayne Whitney (Swansea Bay UHB - Quality &amp; Safety Team - Corporate Nursing)" userId="S::jayne.whitney@wales.nhs.uk::633ec8a6-cccb-437f-8d5d-74f3092f2e16" providerId="AD" clId="Web-{8BCF8A1F-056E-EAAC-3148-C61ED107E8D6}" dt="2025-08-01T10:42:27.601" v="212" actId="20577"/>
      <pc:docMkLst>
        <pc:docMk/>
      </pc:docMkLst>
      <pc:sldChg chg="addSp delSp modSp">
        <pc:chgData name="Jayne Whitney (Swansea Bay UHB - Quality &amp; Safety Team - Corporate Nursing)" userId="S::jayne.whitney@wales.nhs.uk::633ec8a6-cccb-437f-8d5d-74f3092f2e16" providerId="AD" clId="Web-{8BCF8A1F-056E-EAAC-3148-C61ED107E8D6}" dt="2025-08-01T10:42:27.601" v="212" actId="20577"/>
        <pc:sldMkLst>
          <pc:docMk/>
          <pc:sldMk cId="4260981340" sldId="267"/>
        </pc:sldMkLst>
        <pc:spChg chg="mod">
          <ac:chgData name="Jayne Whitney (Swansea Bay UHB - Quality &amp; Safety Team - Corporate Nursing)" userId="S::jayne.whitney@wales.nhs.uk::633ec8a6-cccb-437f-8d5d-74f3092f2e16" providerId="AD" clId="Web-{8BCF8A1F-056E-EAAC-3148-C61ED107E8D6}" dt="2025-08-01T10:40:06.208" v="132" actId="14100"/>
          <ac:spMkLst>
            <pc:docMk/>
            <pc:sldMk cId="4260981340" sldId="267"/>
            <ac:spMk id="7" creationId="{00000000-0000-0000-0000-000000000000}"/>
          </ac:spMkLst>
        </pc:spChg>
        <pc:spChg chg="mod">
          <ac:chgData name="Jayne Whitney (Swansea Bay UHB - Quality &amp; Safety Team - Corporate Nursing)" userId="S::jayne.whitney@wales.nhs.uk::633ec8a6-cccb-437f-8d5d-74f3092f2e16" providerId="AD" clId="Web-{8BCF8A1F-056E-EAAC-3148-C61ED107E8D6}" dt="2025-08-01T10:42:27.601" v="212" actId="20577"/>
          <ac:spMkLst>
            <pc:docMk/>
            <pc:sldMk cId="4260981340" sldId="267"/>
            <ac:spMk id="23" creationId="{00000000-0000-0000-0000-000000000000}"/>
          </ac:spMkLst>
        </pc:spChg>
        <pc:spChg chg="mod">
          <ac:chgData name="Jayne Whitney (Swansea Bay UHB - Quality &amp; Safety Team - Corporate Nursing)" userId="S::jayne.whitney@wales.nhs.uk::633ec8a6-cccb-437f-8d5d-74f3092f2e16" providerId="AD" clId="Web-{8BCF8A1F-056E-EAAC-3148-C61ED107E8D6}" dt="2025-08-01T10:41:55.726" v="195" actId="20577"/>
          <ac:spMkLst>
            <pc:docMk/>
            <pc:sldMk cId="4260981340" sldId="267"/>
            <ac:spMk id="2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06/08/2025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06/08/2025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38562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2</a:t>
            </a:fld>
            <a:endParaRPr lang="en-GB"/>
          </a:p>
        </p:txBody>
      </p:sp>
    </p:spTree>
    <p:extLst>
      <p:ext uri="{BB962C8B-B14F-4D97-AF65-F5344CB8AC3E}">
        <p14:creationId xmlns:p14="http://schemas.microsoft.com/office/powerpoint/2010/main" val="3087936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3</a:t>
            </a:fld>
            <a:endParaRPr lang="en-GB"/>
          </a:p>
        </p:txBody>
      </p:sp>
    </p:spTree>
    <p:extLst>
      <p:ext uri="{BB962C8B-B14F-4D97-AF65-F5344CB8AC3E}">
        <p14:creationId xmlns:p14="http://schemas.microsoft.com/office/powerpoint/2010/main" val="1162295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4</a:t>
            </a:fld>
            <a:endParaRPr lang="en-GB"/>
          </a:p>
        </p:txBody>
      </p:sp>
    </p:spTree>
    <p:extLst>
      <p:ext uri="{BB962C8B-B14F-4D97-AF65-F5344CB8AC3E}">
        <p14:creationId xmlns:p14="http://schemas.microsoft.com/office/powerpoint/2010/main" val="1558561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5</a:t>
            </a:fld>
            <a:endParaRPr lang="en-GB"/>
          </a:p>
        </p:txBody>
      </p:sp>
    </p:spTree>
    <p:extLst>
      <p:ext uri="{BB962C8B-B14F-4D97-AF65-F5344CB8AC3E}">
        <p14:creationId xmlns:p14="http://schemas.microsoft.com/office/powerpoint/2010/main" val="410744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6</a:t>
            </a:fld>
            <a:endParaRPr lang="en-GB"/>
          </a:p>
        </p:txBody>
      </p:sp>
    </p:spTree>
    <p:extLst>
      <p:ext uri="{BB962C8B-B14F-4D97-AF65-F5344CB8AC3E}">
        <p14:creationId xmlns:p14="http://schemas.microsoft.com/office/powerpoint/2010/main" val="22908974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65340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128441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098046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657356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128956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68185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49805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56434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04670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52980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9620881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9973032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Thank</a:t>
            </a:r>
            <a:r>
              <a:rPr lang="pt-BR"/>
              <a:t> </a:t>
            </a:r>
            <a:r>
              <a:rPr lang="pt-BR" err="1"/>
              <a:t>You</a:t>
            </a:r>
            <a:endParaRPr lang="pt-BR"/>
          </a:p>
        </p:txBody>
      </p:sp>
    </p:spTree>
    <p:extLst>
      <p:ext uri="{BB962C8B-B14F-4D97-AF65-F5344CB8AC3E}">
        <p14:creationId xmlns:p14="http://schemas.microsoft.com/office/powerpoint/2010/main" val="8540158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13211" y="1850860"/>
            <a:ext cx="15079266" cy="3937329"/>
          </a:xfrm>
        </p:spPr>
        <p:txBody>
          <a:bodyPr anchor="b"/>
          <a:lstStyle>
            <a:lvl1pPr algn="ctr">
              <a:defRPr sz="9895" baseline="0"/>
            </a:lvl1pPr>
          </a:lstStyle>
          <a:p>
            <a:r>
              <a:rPr lang="en-US"/>
              <a:t>Title in Ariel 60pt</a:t>
            </a:r>
            <a:endParaRPr lang="en-GB"/>
          </a:p>
        </p:txBody>
      </p:sp>
      <p:sp>
        <p:nvSpPr>
          <p:cNvPr id="3" name="Subtitle 2"/>
          <p:cNvSpPr>
            <a:spLocks noGrp="1"/>
          </p:cNvSpPr>
          <p:nvPr>
            <p:ph type="subTitle" idx="1" hasCustomPrompt="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Subtitle in Ariel 24pt</a:t>
            </a:r>
            <a:endParaRPr lang="en-GB"/>
          </a:p>
        </p:txBody>
      </p:sp>
      <p:sp>
        <p:nvSpPr>
          <p:cNvPr id="4" name="Date Placeholder 3"/>
          <p:cNvSpPr>
            <a:spLocks noGrp="1"/>
          </p:cNvSpPr>
          <p:nvPr>
            <p:ph type="dt" sz="half" idx="10"/>
          </p:nvPr>
        </p:nvSpPr>
        <p:spPr>
          <a:xfrm>
            <a:off x="1005285" y="9487289"/>
            <a:ext cx="4900761" cy="1596922"/>
          </a:xfrm>
          <a:prstGeom prst="rect">
            <a:avLst/>
          </a:prstGeom>
        </p:spPr>
        <p:txBody>
          <a:bodyPr/>
          <a:lstStyle>
            <a:lvl1pPr>
              <a:defRPr sz="2639" b="1">
                <a:solidFill>
                  <a:srgbClr val="6E609E"/>
                </a:solidFill>
              </a:defRPr>
            </a:lvl1pPr>
          </a:lstStyle>
          <a:p>
            <a:r>
              <a:rPr lang="en-GB"/>
              <a:t>golfalu am ein gilydd</a:t>
            </a:r>
          </a:p>
          <a:p>
            <a:r>
              <a:rPr lang="en-GB"/>
              <a:t>cydweithio</a:t>
            </a:r>
          </a:p>
          <a:p>
            <a:r>
              <a:rPr lang="en-GB"/>
              <a:t>gwella bob amser</a:t>
            </a:r>
          </a:p>
        </p:txBody>
      </p:sp>
      <p:sp>
        <p:nvSpPr>
          <p:cNvPr id="5" name="Footer Placeholder 4"/>
          <p:cNvSpPr>
            <a:spLocks noGrp="1"/>
          </p:cNvSpPr>
          <p:nvPr>
            <p:ph type="ftr" sz="quarter" idx="11"/>
          </p:nvPr>
        </p:nvSpPr>
        <p:spPr>
          <a:xfrm>
            <a:off x="6660009" y="10482093"/>
            <a:ext cx="1863965" cy="178018"/>
          </a:xfrm>
          <a:prstGeom prst="rect">
            <a:avLst/>
          </a:prstGeom>
        </p:spPr>
        <p:txBody>
          <a:bodyPr/>
          <a:lstStyle/>
          <a:p>
            <a:endParaRPr lang="en-GB"/>
          </a:p>
        </p:txBody>
      </p:sp>
      <p:sp>
        <p:nvSpPr>
          <p:cNvPr id="6" name="Slide Number Placeholder 5"/>
          <p:cNvSpPr>
            <a:spLocks noGrp="1"/>
          </p:cNvSpPr>
          <p:nvPr>
            <p:ph type="sldNum" sz="quarter" idx="12"/>
          </p:nvPr>
        </p:nvSpPr>
        <p:spPr>
          <a:xfrm>
            <a:off x="14744171" y="9487289"/>
            <a:ext cx="4300381" cy="1596922"/>
          </a:xfrm>
        </p:spPr>
        <p:txBody>
          <a:bodyPr/>
          <a:lstStyle>
            <a:lvl1pPr algn="l">
              <a:defRPr sz="2639" b="1">
                <a:solidFill>
                  <a:srgbClr val="008A8C"/>
                </a:solidFill>
              </a:defRPr>
            </a:lvl1pPr>
          </a:lstStyle>
          <a:p>
            <a:r>
              <a:rPr lang="en-GB"/>
              <a:t>caring for each other</a:t>
            </a:r>
          </a:p>
          <a:p>
            <a:r>
              <a:rPr lang="en-GB"/>
              <a:t>working together</a:t>
            </a:r>
          </a:p>
          <a:p>
            <a:r>
              <a:rPr lang="en-GB"/>
              <a:t>always improving</a:t>
            </a:r>
          </a:p>
        </p:txBody>
      </p:sp>
    </p:spTree>
    <p:extLst>
      <p:ext uri="{BB962C8B-B14F-4D97-AF65-F5344CB8AC3E}">
        <p14:creationId xmlns:p14="http://schemas.microsoft.com/office/powerpoint/2010/main" val="32235090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err="1"/>
              <a:t>Example</a:t>
            </a:r>
            <a:r>
              <a:rPr lang="pt-BR" kern="0"/>
              <a:t> </a:t>
            </a:r>
            <a:r>
              <a:rPr lang="pt-BR" kern="0" err="1"/>
              <a:t>Title</a:t>
            </a:r>
            <a:r>
              <a:rPr lang="pt-BR" kern="0"/>
              <a:t> </a:t>
            </a:r>
            <a:r>
              <a:rPr lang="pt-BR" kern="0" err="1"/>
              <a:t>Text</a:t>
            </a:r>
            <a:endParaRPr lang="pt-BR"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64189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91967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71536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78828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97207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224340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0193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5.png"/><Relationship Id="rId5" Type="http://schemas.openxmlformats.org/officeDocument/2006/relationships/image" Target="../media/image8.emf"/><Relationship Id="rId4"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32"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4"/>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5"/>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6"/>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 id="2147483731" r:id="rId2"/>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teams.microsoft.com/l/entity/26bc2873-6023-480c-a11b-76b66605ce8c/_djb2_msteams_prefix_2361738595?context=%7B%22channelId%22%3A%2219%3A35b3b9f751ff4b2f80a9b7ddb7b77066%40thread.tacv2%22%7D&amp;tenantId=bb5628b8-e328-4082-a856-433c9edc8fae" TargetMode="Externa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sz="quarter" idx="10"/>
          </p:nvPr>
        </p:nvSpPr>
        <p:spPr>
          <a:xfrm>
            <a:off x="657358" y="768335"/>
            <a:ext cx="12513210" cy="2359876"/>
          </a:xfrm>
        </p:spPr>
        <p:txBody>
          <a:bodyPr vert="horz" lIns="150791" tIns="75396" rIns="150791" bIns="75396" rtlCol="0" anchor="t">
            <a:normAutofit/>
          </a:bodyPr>
          <a:lstStyle/>
          <a:p>
            <a:r>
              <a:rPr lang="en-GB" dirty="0">
                <a:latin typeface="Arial Black"/>
              </a:rPr>
              <a:t>Quality Priorities highlight report July 2025 </a:t>
            </a:r>
            <a:endParaRPr lang="en-GB" dirty="0"/>
          </a:p>
        </p:txBody>
      </p:sp>
      <p:sp>
        <p:nvSpPr>
          <p:cNvPr id="2" name="Title 1"/>
          <p:cNvSpPr>
            <a:spLocks noGrp="1"/>
          </p:cNvSpPr>
          <p:nvPr>
            <p:ph type="ctrTitle" idx="4294967295"/>
          </p:nvPr>
        </p:nvSpPr>
        <p:spPr>
          <a:xfrm>
            <a:off x="962526" y="3767388"/>
            <a:ext cx="10798175" cy="4191000"/>
          </a:xfrm>
        </p:spPr>
        <p:txBody>
          <a:bodyPr lIns="91440" tIns="45720" rIns="91440" bIns="45720" anchor="t">
            <a:normAutofit/>
          </a:bodyPr>
          <a:lstStyle/>
          <a:p>
            <a:r>
              <a:rPr lang="en-GB" sz="2400">
                <a:solidFill>
                  <a:schemeClr val="bg1"/>
                </a:solidFill>
              </a:rPr>
              <a:t>Authors:-</a:t>
            </a:r>
            <a:br>
              <a:rPr lang="en-GB" sz="2400">
                <a:solidFill>
                  <a:schemeClr val="bg1"/>
                </a:solidFill>
              </a:rPr>
            </a:br>
            <a:r>
              <a:rPr lang="en-GB" sz="2400">
                <a:solidFill>
                  <a:schemeClr val="bg1"/>
                </a:solidFill>
              </a:rPr>
              <a:t>Angharad Higgins and Quality Priority Teams</a:t>
            </a:r>
            <a:r>
              <a:rPr lang="en-GB" sz="2400">
                <a:cs typeface="Arial"/>
              </a:rPr>
              <a:t/>
            </a:r>
            <a:br>
              <a:rPr lang="en-GB" sz="2400">
                <a:cs typeface="Arial"/>
              </a:rPr>
            </a:br>
            <a:r>
              <a:rPr lang="en-GB" sz="2400">
                <a:cs typeface="Arial"/>
              </a:rPr>
              <a:t/>
            </a:r>
            <a:br>
              <a:rPr lang="en-GB" sz="2400">
                <a:cs typeface="Arial"/>
              </a:rPr>
            </a:br>
            <a:r>
              <a:rPr lang="en-GB" sz="2400">
                <a:solidFill>
                  <a:schemeClr val="bg1"/>
                </a:solidFill>
              </a:rPr>
              <a:t>Sponsors: - </a:t>
            </a:r>
            <a:br>
              <a:rPr lang="en-GB" sz="2400">
                <a:solidFill>
                  <a:schemeClr val="bg1"/>
                </a:solidFill>
              </a:rPr>
            </a:br>
            <a:r>
              <a:rPr lang="en-GB" sz="2400">
                <a:solidFill>
                  <a:schemeClr val="bg1"/>
                </a:solidFill>
              </a:rPr>
              <a:t>Angharad Higgins, Head of Quality and Safety</a:t>
            </a:r>
            <a:br>
              <a:rPr lang="en-GB" sz="2400">
                <a:solidFill>
                  <a:schemeClr val="bg1"/>
                </a:solidFill>
              </a:rPr>
            </a:br>
            <a:r>
              <a:rPr lang="en-GB" sz="2400">
                <a:solidFill>
                  <a:schemeClr val="bg1"/>
                </a:solidFill>
              </a:rPr>
              <a:t>Lesley Jenkins, Acting Deputy Executive Director of Nursing and Patient Experience</a:t>
            </a:r>
            <a:br>
              <a:rPr lang="en-GB" sz="2400">
                <a:solidFill>
                  <a:schemeClr val="bg1"/>
                </a:solidFill>
              </a:rPr>
            </a:br>
            <a:r>
              <a:rPr lang="en-GB" sz="2400">
                <a:solidFill>
                  <a:schemeClr val="bg1"/>
                </a:solidFill>
              </a:rPr>
              <a:t/>
            </a:r>
            <a:br>
              <a:rPr lang="en-GB" sz="2400">
                <a:solidFill>
                  <a:schemeClr val="bg1"/>
                </a:solidFill>
              </a:rPr>
            </a:br>
            <a:r>
              <a:rPr lang="en-GB" sz="2400">
                <a:solidFill>
                  <a:schemeClr val="bg1"/>
                </a:solidFill>
              </a:rPr>
              <a:t/>
            </a:r>
            <a:br>
              <a:rPr lang="en-GB" sz="2400">
                <a:solidFill>
                  <a:schemeClr val="bg1"/>
                </a:solidFill>
              </a:rPr>
            </a:br>
            <a:r>
              <a:rPr lang="en-GB" sz="2400">
                <a:solidFill>
                  <a:schemeClr val="bg1"/>
                </a:solidFill>
              </a:rPr>
              <a:t>Please note where a QP has not been able to have an update for the month it is not included in the report.</a:t>
            </a:r>
          </a:p>
        </p:txBody>
      </p:sp>
      <p:sp>
        <p:nvSpPr>
          <p:cNvPr id="4" name="AutoShape 2" descr="https://nhswales365.sharepoint.com/sites/SBU_QualitySafetyAndImprovement/_api/siteiconmanager/getsitelogo?type=%271%27&amp;hash=638149155630763349"/>
          <p:cNvSpPr>
            <a:spLocks noChangeAspect="1" noChangeArrowheads="1"/>
          </p:cNvSpPr>
          <p:nvPr/>
        </p:nvSpPr>
        <p:spPr bwMode="auto">
          <a:xfrm>
            <a:off x="489683" y="926975"/>
            <a:ext cx="1813399" cy="18134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6" name="TextBox 5">
            <a:extLst>
              <a:ext uri="{FF2B5EF4-FFF2-40B4-BE49-F238E27FC236}">
                <a16:creationId xmlns:a16="http://schemas.microsoft.com/office/drawing/2014/main" id="{3AD96318-8FD2-DB6E-C92F-6BD1D65C9DC8}"/>
              </a:ext>
            </a:extLst>
          </p:cNvPr>
          <p:cNvSpPr txBox="1"/>
          <p:nvPr/>
        </p:nvSpPr>
        <p:spPr>
          <a:xfrm>
            <a:off x="15342619" y="10888229"/>
            <a:ext cx="4763069" cy="253916"/>
          </a:xfrm>
          <a:prstGeom prst="rect">
            <a:avLst/>
          </a:prstGeom>
          <a:noFill/>
        </p:spPr>
        <p:txBody>
          <a:bodyPr wrap="square">
            <a:spAutoFit/>
          </a:bodyPr>
          <a:lstStyle/>
          <a:p>
            <a:r>
              <a:rPr lang="en-GB" sz="1050"/>
              <a:t>Z:\ststorage2\QSIP HQ\Quality\Quality Planning\QP's\QP Monthly Report</a:t>
            </a:r>
          </a:p>
        </p:txBody>
      </p:sp>
    </p:spTree>
    <p:extLst>
      <p:ext uri="{BB962C8B-B14F-4D97-AF65-F5344CB8AC3E}">
        <p14:creationId xmlns:p14="http://schemas.microsoft.com/office/powerpoint/2010/main" val="1349986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372507" y="141762"/>
            <a:ext cx="2432767" cy="549061"/>
          </a:xfrm>
          <a:prstGeom prst="rect">
            <a:avLst/>
          </a:prstGeom>
          <a:noFill/>
        </p:spPr>
        <p:txBody>
          <a:bodyPr wrap="square" rtlCol="0">
            <a:spAutoFit/>
          </a:bodyPr>
          <a:lstStyle/>
          <a:p>
            <a:pPr algn="r"/>
            <a:r>
              <a:rPr lang="en-GB" sz="2968">
                <a:solidFill>
                  <a:schemeClr val="bg1"/>
                </a:solidFill>
              </a:rPr>
              <a:t>Page 1</a:t>
            </a:r>
          </a:p>
        </p:txBody>
      </p:sp>
      <p:sp>
        <p:nvSpPr>
          <p:cNvPr id="19" name="Title 1"/>
          <p:cNvSpPr txBox="1">
            <a:spLocks/>
          </p:cNvSpPr>
          <p:nvPr/>
        </p:nvSpPr>
        <p:spPr>
          <a:xfrm>
            <a:off x="89" y="-14898"/>
            <a:ext cx="20105511" cy="104837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1" tIns="75396" rIns="150791" bIns="75396"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50" b="1" dirty="0">
                <a:solidFill>
                  <a:schemeClr val="bg1"/>
                </a:solidFill>
                <a:latin typeface="Arial"/>
                <a:cs typeface="Arial"/>
              </a:rPr>
              <a:t>Quality Priority – Pressure Ulcers</a:t>
            </a:r>
            <a:endParaRPr lang="en-GB" sz="2450" b="1" dirty="0">
              <a:solidFill>
                <a:schemeClr val="bg1"/>
              </a:solidFill>
              <a:latin typeface="Arial" panose="020B0604020202020204" pitchFamily="34" charset="0"/>
              <a:cs typeface="Arial" panose="020B0604020202020204" pitchFamily="34" charset="0"/>
            </a:endParaRPr>
          </a:p>
          <a:p>
            <a:r>
              <a:rPr lang="en-GB" sz="2450" b="1" dirty="0">
                <a:solidFill>
                  <a:schemeClr val="bg1"/>
                </a:solidFill>
                <a:latin typeface="Arial"/>
                <a:cs typeface="Arial"/>
              </a:rPr>
              <a:t>Goal – To reduce the amount of patients developing HB acquired avoidable pressure damage by 20% by end of March 2026</a:t>
            </a:r>
            <a:endParaRPr lang="en-GB" sz="2474">
              <a:solidFill>
                <a:schemeClr val="bg1"/>
              </a:solidFill>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51697" y="1528709"/>
            <a:ext cx="4911141" cy="2530407"/>
          </a:xfrm>
          <a:prstGeom prst="rect">
            <a:avLst/>
          </a:prstGeom>
          <a:noFill/>
          <a:ln>
            <a:solidFill>
              <a:schemeClr val="accent5">
                <a:lumMod val="50000"/>
              </a:schemeClr>
            </a:solidFill>
          </a:ln>
        </p:spPr>
        <p:txBody>
          <a:bodyPr wrap="square" lIns="150791" tIns="75396" rIns="150791" bIns="75396" rtlCol="0" anchor="t">
            <a:noAutofit/>
          </a:bodyPr>
          <a:lstStyle/>
          <a:p>
            <a:r>
              <a:rPr lang="en-GB" sz="1400" b="1" dirty="0">
                <a:latin typeface="Calibri"/>
                <a:ea typeface="Calibri"/>
                <a:cs typeface="Arial"/>
              </a:rPr>
              <a:t>Methods</a:t>
            </a:r>
            <a:endParaRPr lang="en-GB" sz="1400" b="1" dirty="0">
              <a:latin typeface="Calibri"/>
              <a:ea typeface="Calibri"/>
              <a:cs typeface="Arial" panose="020B0604020202020204" pitchFamily="34" charset="0"/>
            </a:endParaRPr>
          </a:p>
          <a:p>
            <a:pPr marL="342900" indent="-342900">
              <a:buAutoNum type="arabicPeriod"/>
            </a:pPr>
            <a:r>
              <a:rPr lang="en-GB" sz="1400" dirty="0">
                <a:latin typeface="Calibri"/>
                <a:ea typeface="Calibri"/>
                <a:cs typeface="Arial"/>
              </a:rPr>
              <a:t>Build Education and skills</a:t>
            </a:r>
          </a:p>
          <a:p>
            <a:pPr marL="342900" indent="-342900">
              <a:buAutoNum type="arabicPeriod"/>
            </a:pPr>
            <a:r>
              <a:rPr lang="en-GB" sz="1400" dirty="0">
                <a:latin typeface="Calibri"/>
                <a:ea typeface="Calibri"/>
                <a:cs typeface="Arial"/>
              </a:rPr>
              <a:t>Build on Documentation  &amp; Communication </a:t>
            </a:r>
          </a:p>
          <a:p>
            <a:pPr marL="342900" indent="-342900">
              <a:buAutoNum type="arabicPeriod"/>
            </a:pPr>
            <a:r>
              <a:rPr lang="en-GB" sz="1400" dirty="0">
                <a:latin typeface="Calibri"/>
                <a:ea typeface="Calibri"/>
                <a:cs typeface="Arial"/>
              </a:rPr>
              <a:t>Improve Governance &amp; Datix, reporting and investigation </a:t>
            </a:r>
          </a:p>
          <a:p>
            <a:pPr marL="342900" indent="-342900">
              <a:buAutoNum type="arabicPeriod"/>
            </a:pPr>
            <a:r>
              <a:rPr lang="en-GB" sz="1400" dirty="0">
                <a:latin typeface="Calibri"/>
                <a:ea typeface="Calibri"/>
                <a:cs typeface="Arial"/>
              </a:rPr>
              <a:t>Address Digital risks  </a:t>
            </a:r>
          </a:p>
          <a:p>
            <a:pPr marL="342900" indent="-342900">
              <a:buAutoNum type="arabicPeriod"/>
            </a:pPr>
            <a:r>
              <a:rPr lang="en-GB" sz="1400" dirty="0">
                <a:latin typeface="Calibri"/>
                <a:ea typeface="Calibri"/>
                <a:cs typeface="Arial"/>
              </a:rPr>
              <a:t>Provision of equipment MDT approach to prevention &amp; Deconditioning   </a:t>
            </a:r>
            <a:r>
              <a:rPr lang="en-GB" sz="1400" b="1" dirty="0">
                <a:latin typeface="Calibri"/>
                <a:ea typeface="Calibri"/>
                <a:cs typeface="Arial"/>
              </a:rPr>
              <a:t> </a:t>
            </a:r>
            <a:endParaRPr lang="en-GB" sz="1400">
              <a:latin typeface="Calibri"/>
              <a:ea typeface="Calibri"/>
              <a:cs typeface="Calibri" panose="020F0502020204030204"/>
            </a:endParaRPr>
          </a:p>
          <a:p>
            <a:pPr marL="342900" indent="-342900">
              <a:buAutoNum type="arabicPeriod"/>
            </a:pPr>
            <a:r>
              <a:rPr lang="en-GB" sz="1400" dirty="0">
                <a:latin typeface="Calibri"/>
                <a:ea typeface="Calibri"/>
                <a:cs typeface="Arial"/>
              </a:rPr>
              <a:t>Focus on reduction of total incidents and avoidable deep damage   </a:t>
            </a:r>
            <a:r>
              <a:rPr lang="en-GB" sz="1400" b="1" dirty="0">
                <a:latin typeface="Calibri"/>
                <a:ea typeface="Calibri"/>
                <a:cs typeface="Arial"/>
              </a:rPr>
              <a:t>                    </a:t>
            </a:r>
            <a:endParaRPr lang="en-GB" sz="1400">
              <a:latin typeface="Calibri"/>
              <a:ea typeface="Calibri"/>
              <a:cs typeface="Calibri" panose="020F0502020204030204"/>
            </a:endParaRPr>
          </a:p>
          <a:p>
            <a:pPr marL="342900" indent="-342900" algn="just">
              <a:buAutoNum type="arabicPeriod"/>
            </a:pPr>
            <a:r>
              <a:rPr lang="en-GB" sz="1400" b="1" i="1" dirty="0">
                <a:latin typeface="Calibri"/>
                <a:ea typeface="Calibri"/>
                <a:cs typeface="Arial"/>
              </a:rPr>
              <a:t>Strategic direction lead by PUPSG  QI work planned to target HB hots spots.</a:t>
            </a:r>
            <a:endParaRPr lang="en-GB" sz="1400" b="1" i="1">
              <a:latin typeface="Calibri"/>
              <a:ea typeface="Calibri"/>
              <a:cs typeface="Arial"/>
            </a:endParaRPr>
          </a:p>
          <a:p>
            <a:pPr marL="342900" indent="-342900" algn="just">
              <a:buAutoNum type="arabicPeriod"/>
            </a:pPr>
            <a:r>
              <a:rPr lang="en-GB" sz="1400" b="1" dirty="0">
                <a:latin typeface="Calibri"/>
                <a:ea typeface="Calibri"/>
                <a:cs typeface="Arial"/>
              </a:rPr>
              <a:t>Accountability of service groups </a:t>
            </a:r>
            <a:endParaRPr lang="en-GB" sz="1400" b="1">
              <a:latin typeface="Calibri"/>
              <a:ea typeface="Calibri"/>
              <a:cs typeface="Arial" panose="020B0604020202020204" pitchFamily="34" charset="0"/>
            </a:endParaRPr>
          </a:p>
          <a:p>
            <a:pPr marL="285750" indent="-285750">
              <a:buAutoNum type="arabicPeriod"/>
            </a:pPr>
            <a:endParaRPr lang="en-GB" sz="1400" b="1" dirty="0">
              <a:latin typeface="Calibri"/>
              <a:ea typeface="Calibri"/>
              <a:cs typeface="Arial" panose="020B0604020202020204" pitchFamily="34" charset="0"/>
            </a:endParaRPr>
          </a:p>
          <a:p>
            <a:r>
              <a:rPr lang="en-GB" sz="1400" b="1" dirty="0">
                <a:latin typeface="Calibri"/>
                <a:ea typeface="Calibri"/>
                <a:cs typeface="Arial"/>
              </a:rPr>
              <a:t>Pressure Ulcer Severity </a:t>
            </a:r>
            <a:endParaRPr lang="en-GB" sz="1400" b="1" dirty="0">
              <a:latin typeface="Calibri"/>
              <a:ea typeface="Calibri"/>
              <a:cs typeface="Arial" panose="020B0604020202020204" pitchFamily="34" charset="0"/>
            </a:endParaRPr>
          </a:p>
          <a:p>
            <a:r>
              <a:rPr lang="en-GB" sz="1400" b="1" dirty="0">
                <a:latin typeface="Calibri"/>
                <a:ea typeface="Calibri"/>
                <a:cs typeface="Arial"/>
              </a:rPr>
              <a:t>-90% o</a:t>
            </a:r>
            <a:r>
              <a:rPr lang="en-GB" sz="1400" dirty="0">
                <a:latin typeface="Calibri"/>
                <a:ea typeface="Calibri"/>
                <a:cs typeface="Arial"/>
              </a:rPr>
              <a:t>f the incidents comprised of pressure ulcers with unbroken skin , category 2 superficial epidermis loss or Suspected Deep Tissue injury. </a:t>
            </a:r>
            <a:endParaRPr lang="en-GB" sz="1400">
              <a:latin typeface="Calibri"/>
              <a:ea typeface="Calibri"/>
              <a:cs typeface="Calibri"/>
            </a:endParaRPr>
          </a:p>
          <a:p>
            <a:r>
              <a:rPr lang="en-GB" sz="1400" b="1" dirty="0">
                <a:latin typeface="Calibri"/>
                <a:ea typeface="Calibri"/>
                <a:cs typeface="Arial"/>
              </a:rPr>
              <a:t>-84.2%</a:t>
            </a:r>
            <a:r>
              <a:rPr lang="en-GB" sz="1400" dirty="0">
                <a:latin typeface="Calibri"/>
                <a:ea typeface="Calibri"/>
                <a:cs typeface="Arial"/>
              </a:rPr>
              <a:t> of deep damage ulcers developed under PCS in patients’ own homes.</a:t>
            </a:r>
          </a:p>
          <a:p>
            <a:r>
              <a:rPr lang="en-GB" sz="1400" b="1" dirty="0">
                <a:latin typeface="Calibri"/>
                <a:ea typeface="Calibri"/>
                <a:cs typeface="Arial"/>
              </a:rPr>
              <a:t>-92% </a:t>
            </a:r>
            <a:r>
              <a:rPr lang="en-GB" sz="1400" dirty="0">
                <a:latin typeface="Calibri"/>
                <a:ea typeface="Calibri"/>
                <a:cs typeface="Arial"/>
              </a:rPr>
              <a:t>of community deep damage incidents were deemed</a:t>
            </a:r>
            <a:r>
              <a:rPr lang="en-GB" sz="1400" b="1" dirty="0">
                <a:latin typeface="Calibri"/>
                <a:ea typeface="Calibri"/>
                <a:cs typeface="Arial"/>
              </a:rPr>
              <a:t> unavoidable. </a:t>
            </a:r>
          </a:p>
          <a:p>
            <a:r>
              <a:rPr lang="en-GB" sz="1400" dirty="0">
                <a:latin typeface="Calibri"/>
                <a:ea typeface="Calibri"/>
                <a:cs typeface="Arial"/>
              </a:rPr>
              <a:t>-15.8 % of deep damage ulcers developed within our inpatient sites.   8.6 % of the 15.8% developed in an admission area </a:t>
            </a:r>
            <a:endParaRPr lang="en-GB" sz="1400">
              <a:latin typeface="Calibri"/>
              <a:ea typeface="Calibri"/>
              <a:cs typeface="Calibri"/>
            </a:endParaRPr>
          </a:p>
          <a:p>
            <a:endParaRPr lang="en-GB" sz="1600" b="1" dirty="0">
              <a:latin typeface="Arial" panose="020B0604020202020204" pitchFamily="34" charset="0"/>
              <a:cs typeface="Arial" panose="020B0604020202020204" pitchFamily="34" charset="0"/>
            </a:endParaRPr>
          </a:p>
          <a:p>
            <a:pPr marL="282575" indent="-282575">
              <a:buAutoNum type="arabicPeriod"/>
            </a:pPr>
            <a:endParaRPr lang="en-GB" sz="1649" b="1">
              <a:latin typeface="Arial" panose="020B0604020202020204" pitchFamily="34" charset="0"/>
              <a:cs typeface="Arial" panose="020B0604020202020204" pitchFamily="34" charset="0"/>
            </a:endParaRPr>
          </a:p>
          <a:p>
            <a:pPr marL="282575" indent="-282575">
              <a:buAutoNum type="arabicPeriod"/>
            </a:pPr>
            <a:endParaRPr lang="en-GB" sz="1649">
              <a:latin typeface="Arial" panose="020B0604020202020204" pitchFamily="34" charset="0"/>
              <a:cs typeface="Arial" panose="020B0604020202020204" pitchFamily="34" charset="0"/>
            </a:endParaRPr>
          </a:p>
          <a:p>
            <a:endParaRPr lang="en-GB" sz="2968">
              <a:latin typeface="Arial" panose="020B0604020202020204" pitchFamily="34" charset="0"/>
              <a:cs typeface="Arial" panose="020B0604020202020204" pitchFamily="34" charset="0"/>
            </a:endParaRPr>
          </a:p>
          <a:p>
            <a:endParaRPr lang="en-GB" sz="1649" b="1">
              <a:latin typeface="Arial" panose="020B0604020202020204" pitchFamily="34" charset="0"/>
              <a:cs typeface="Arial" panose="020B0604020202020204" pitchFamily="34" charset="0"/>
            </a:endParaRPr>
          </a:p>
        </p:txBody>
      </p:sp>
      <p:sp>
        <p:nvSpPr>
          <p:cNvPr id="26" name="TextBox 25"/>
          <p:cNvSpPr txBox="1"/>
          <p:nvPr/>
        </p:nvSpPr>
        <p:spPr>
          <a:xfrm>
            <a:off x="10280570" y="3772127"/>
            <a:ext cx="9652686" cy="2667148"/>
          </a:xfrm>
          <a:prstGeom prst="rect">
            <a:avLst/>
          </a:prstGeom>
          <a:noFill/>
          <a:ln>
            <a:solidFill>
              <a:schemeClr val="accent5">
                <a:lumMod val="50000"/>
              </a:schemeClr>
            </a:solidFill>
          </a:ln>
        </p:spPr>
        <p:txBody>
          <a:bodyPr wrap="square" lIns="150791" tIns="75396" rIns="150791" bIns="75396" rtlCol="0" anchor="t">
            <a:noAutofit/>
          </a:bodyPr>
          <a:lstStyle/>
          <a:p>
            <a:pPr algn="just"/>
            <a:r>
              <a:rPr lang="en-GB" sz="1200" b="1" dirty="0">
                <a:latin typeface="Arial"/>
                <a:cs typeface="Arial"/>
              </a:rPr>
              <a:t>Progress in the last month</a:t>
            </a:r>
            <a:endParaRPr lang="en-GB" sz="1200" dirty="0">
              <a:latin typeface="Arial"/>
              <a:ea typeface="Calibri"/>
              <a:cs typeface="Arial"/>
            </a:endParaRPr>
          </a:p>
          <a:p>
            <a:pPr algn="just"/>
            <a:endParaRPr lang="en-GB" sz="1200" dirty="0">
              <a:latin typeface="Arial"/>
              <a:cs typeface="Arial"/>
            </a:endParaRPr>
          </a:p>
          <a:p>
            <a:pPr marL="285750" indent="-285750">
              <a:buFont typeface="Arial"/>
              <a:buChar char="•"/>
            </a:pPr>
            <a:r>
              <a:rPr lang="en-GB" sz="1200" dirty="0">
                <a:latin typeface="Arial"/>
                <a:cs typeface="Arial"/>
              </a:rPr>
              <a:t>Safe Care Collaboration 'Hive project' underway- Pressure ulcers &amp; deconditioning</a:t>
            </a:r>
            <a:endParaRPr lang="en-GB" sz="1200">
              <a:latin typeface="Arial"/>
              <a:ea typeface="Calibri"/>
              <a:cs typeface="Arial"/>
            </a:endParaRPr>
          </a:p>
          <a:p>
            <a:pPr marL="285750" indent="-285750">
              <a:buFont typeface="Arial"/>
              <a:buChar char="•"/>
            </a:pPr>
            <a:r>
              <a:rPr lang="en-GB" sz="1200" dirty="0">
                <a:latin typeface="Arial"/>
                <a:ea typeface="Calibri"/>
                <a:cs typeface="Arial"/>
              </a:rPr>
              <a:t>Maternity Documentation review (pressure ulcer prevention /skin assessments)</a:t>
            </a:r>
            <a:endParaRPr lang="en-GB" sz="1200" dirty="0">
              <a:latin typeface="Arial"/>
              <a:cs typeface="Arial"/>
            </a:endParaRPr>
          </a:p>
          <a:p>
            <a:pPr marL="285750" indent="-285750">
              <a:buFont typeface="Arial"/>
              <a:buChar char="•"/>
            </a:pPr>
            <a:r>
              <a:rPr lang="en-GB" sz="1200" dirty="0">
                <a:latin typeface="Arial"/>
                <a:ea typeface="Calibri"/>
                <a:cs typeface="Arial"/>
              </a:rPr>
              <a:t>ED and AMAU front door QA audit </a:t>
            </a:r>
          </a:p>
          <a:p>
            <a:pPr marL="285750" indent="-285750">
              <a:buFont typeface="Arial"/>
              <a:buChar char="•"/>
            </a:pPr>
            <a:r>
              <a:rPr lang="en-GB" sz="1200" dirty="0">
                <a:latin typeface="Arial"/>
                <a:cs typeface="Arial"/>
              </a:rPr>
              <a:t>Governance and Scrutiny Panel standardisation continued TOR PCS agreed, Merging of Swansea &amp; NP PCS</a:t>
            </a:r>
            <a:endParaRPr lang="en-GB" sz="1200">
              <a:latin typeface="Arial"/>
              <a:ea typeface="Calibri"/>
              <a:cs typeface="Arial"/>
            </a:endParaRPr>
          </a:p>
          <a:p>
            <a:pPr marL="285750" indent="-285750">
              <a:buFont typeface="Arial"/>
              <a:buChar char="•"/>
            </a:pPr>
            <a:r>
              <a:rPr lang="en-GB" sz="1200" dirty="0">
                <a:latin typeface="Arial"/>
                <a:cs typeface="Arial"/>
              </a:rPr>
              <a:t>Data collection undertaken</a:t>
            </a:r>
            <a:endParaRPr lang="en-GB" dirty="0"/>
          </a:p>
          <a:p>
            <a:pPr>
              <a:buFont typeface="Arial"/>
              <a:buChar char="•"/>
            </a:pPr>
            <a:r>
              <a:rPr lang="en-GB" sz="1200" dirty="0">
                <a:latin typeface="Arial"/>
                <a:cs typeface="Arial"/>
              </a:rPr>
              <a:t>.     Hot Spots mapping required with QI approach and focused plans – SG to outline in QI plan for PUPSG ongoing. </a:t>
            </a:r>
            <a:endParaRPr lang="en-GB" dirty="0"/>
          </a:p>
          <a:p>
            <a:pPr marL="282575" indent="-282575">
              <a:buFont typeface="Arial" panose="020B0604020202020204" pitchFamily="34" charset="0"/>
              <a:buChar char="•"/>
            </a:pPr>
            <a:r>
              <a:rPr lang="en-GB" sz="1200" dirty="0">
                <a:latin typeface="Arial"/>
                <a:ea typeface="Calibri"/>
                <a:cs typeface="Calibri"/>
              </a:rPr>
              <a:t>Acute Hotspot Training</a:t>
            </a:r>
            <a:endParaRPr lang="en-US" dirty="0">
              <a:ea typeface="Calibri" panose="020F0502020204030204"/>
              <a:cs typeface="Calibri" panose="020F0502020204030204"/>
            </a:endParaRPr>
          </a:p>
          <a:p>
            <a:pPr marL="282575" indent="-282575">
              <a:buFont typeface="Arial" panose="020B0604020202020204" pitchFamily="34" charset="0"/>
              <a:buChar char="•"/>
            </a:pPr>
            <a:r>
              <a:rPr lang="en-GB" sz="1200" dirty="0">
                <a:latin typeface="Arial"/>
                <a:ea typeface="Calibri"/>
                <a:cs typeface="Calibri"/>
              </a:rPr>
              <a:t>champions Q&amp;A sessions monthly via Teams continued </a:t>
            </a:r>
          </a:p>
          <a:p>
            <a:pPr marL="282575" indent="-282575">
              <a:buFont typeface="Arial" panose="020B0604020202020204" pitchFamily="34" charset="0"/>
              <a:buChar char="•"/>
            </a:pPr>
            <a:r>
              <a:rPr lang="en-GB" sz="1400" dirty="0">
                <a:solidFill>
                  <a:srgbClr val="000000"/>
                </a:solidFill>
                <a:latin typeface="Calibri"/>
                <a:ea typeface="Calibri"/>
                <a:cs typeface="Calibri"/>
              </a:rPr>
              <a:t>HCSW  skills simulation study days  delivered</a:t>
            </a:r>
          </a:p>
          <a:p>
            <a:pPr marL="282575" indent="-282575">
              <a:buFont typeface="Arial" panose="020B0604020202020204" pitchFamily="34" charset="0"/>
              <a:buChar char="•"/>
            </a:pPr>
            <a:endParaRPr lang="en-GB" sz="1400">
              <a:solidFill>
                <a:srgbClr val="000000"/>
              </a:solidFill>
              <a:latin typeface="Calibri"/>
              <a:ea typeface="Calibri"/>
              <a:cs typeface="Calibri"/>
            </a:endParaRPr>
          </a:p>
          <a:p>
            <a:endParaRPr lang="en-GB" sz="1600">
              <a:solidFill>
                <a:srgbClr val="000000"/>
              </a:solidFill>
              <a:latin typeface="Arial" panose="020B0604020202020204" pitchFamily="34" charset="0"/>
              <a:ea typeface="Calibri"/>
              <a:cs typeface="Arial" panose="020B0604020202020204" pitchFamily="34" charset="0"/>
            </a:endParaRPr>
          </a:p>
          <a:p>
            <a:pPr marL="282575" indent="-282575" algn="just">
              <a:buFont typeface="Arial" panose="020B0604020202020204" pitchFamily="34" charset="0"/>
              <a:buChar char="•"/>
            </a:pPr>
            <a:endParaRPr lang="en-US" sz="1649">
              <a:solidFill>
                <a:srgbClr val="00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643" y="-238229"/>
            <a:ext cx="502638" cy="50263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285" y="-225140"/>
            <a:ext cx="502638" cy="50263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23" name="TextBox 22"/>
          <p:cNvSpPr txBox="1"/>
          <p:nvPr/>
        </p:nvSpPr>
        <p:spPr>
          <a:xfrm>
            <a:off x="5014837" y="1541624"/>
            <a:ext cx="5121644" cy="3106920"/>
          </a:xfrm>
          <a:prstGeom prst="rect">
            <a:avLst/>
          </a:prstGeom>
          <a:noFill/>
          <a:ln>
            <a:solidFill>
              <a:schemeClr val="accent5">
                <a:lumMod val="50000"/>
              </a:schemeClr>
            </a:solidFill>
          </a:ln>
        </p:spPr>
        <p:txBody>
          <a:bodyPr wrap="square" lIns="150791" tIns="75396" rIns="150791" bIns="75396" rtlCol="0" anchor="t">
            <a:spAutoFit/>
          </a:bodyPr>
          <a:lstStyle/>
          <a:p>
            <a:r>
              <a:rPr lang="en-GB" sz="1400" b="1" dirty="0">
                <a:latin typeface="Arial"/>
                <a:cs typeface="Arial"/>
              </a:rPr>
              <a:t>Key Outcome Measure/s </a:t>
            </a:r>
            <a:endParaRPr lang="en-US" sz="1400">
              <a:ea typeface="Calibri"/>
              <a:cs typeface="Calibri"/>
            </a:endParaRPr>
          </a:p>
          <a:p>
            <a:r>
              <a:rPr lang="en-GB" sz="1400" dirty="0">
                <a:latin typeface="Calibri"/>
                <a:ea typeface="Calibri"/>
                <a:cs typeface="Calibri"/>
              </a:rPr>
              <a:t>Comparing the period 2023/2024  </a:t>
            </a:r>
            <a:r>
              <a:rPr lang="en-GB" sz="1400" dirty="0">
                <a:latin typeface="Calibri"/>
                <a:ea typeface="Calibri"/>
                <a:cs typeface="Arial"/>
              </a:rPr>
              <a:t>2024/2025 to 2023/2024 we have seen</a:t>
            </a:r>
          </a:p>
          <a:p>
            <a:r>
              <a:rPr lang="en-GB" sz="1400" dirty="0">
                <a:latin typeface="Calibri"/>
                <a:ea typeface="Calibri"/>
                <a:cs typeface="Arial"/>
              </a:rPr>
              <a:t>     </a:t>
            </a:r>
          </a:p>
          <a:p>
            <a:pPr marL="285750" indent="-285750">
              <a:buFont typeface="Arial"/>
              <a:buChar char="•"/>
            </a:pPr>
            <a:r>
              <a:rPr lang="en-GB" sz="1400" dirty="0">
                <a:latin typeface="Calibri"/>
                <a:ea typeface="Calibri"/>
                <a:cs typeface="Arial"/>
              </a:rPr>
              <a:t> </a:t>
            </a:r>
            <a:r>
              <a:rPr lang="en-GB" sz="1400" b="1" dirty="0">
                <a:latin typeface="Calibri"/>
                <a:ea typeface="Calibri"/>
                <a:cs typeface="Arial"/>
              </a:rPr>
              <a:t>50 % </a:t>
            </a:r>
            <a:r>
              <a:rPr lang="en-GB" sz="1400" dirty="0">
                <a:latin typeface="Calibri"/>
                <a:ea typeface="Calibri"/>
                <a:cs typeface="Arial"/>
              </a:rPr>
              <a:t>reduction in the number of incidents reports to WG as a </a:t>
            </a:r>
            <a:r>
              <a:rPr lang="en-GB" sz="1400" dirty="0">
                <a:solidFill>
                  <a:srgbClr val="C00000"/>
                </a:solidFill>
                <a:latin typeface="Calibri"/>
                <a:ea typeface="Calibri"/>
                <a:cs typeface="Arial"/>
              </a:rPr>
              <a:t>National Reportable Incidents</a:t>
            </a:r>
            <a:endParaRPr lang="en-GB" sz="1400">
              <a:solidFill>
                <a:srgbClr val="C00000"/>
              </a:solidFill>
              <a:latin typeface="Calibri"/>
              <a:ea typeface="Calibri"/>
              <a:cs typeface="Calibri"/>
            </a:endParaRPr>
          </a:p>
          <a:p>
            <a:endParaRPr lang="en-GB" sz="1400" dirty="0">
              <a:solidFill>
                <a:srgbClr val="C00000"/>
              </a:solidFill>
              <a:latin typeface="Calibri"/>
              <a:ea typeface="Calibri"/>
              <a:cs typeface="Arial"/>
            </a:endParaRPr>
          </a:p>
          <a:p>
            <a:pPr marL="285750" indent="-285750">
              <a:buFont typeface="Arial"/>
              <a:buChar char="•"/>
            </a:pPr>
            <a:r>
              <a:rPr lang="en-GB" sz="1400" b="1" dirty="0">
                <a:latin typeface="Calibri"/>
                <a:ea typeface="Calibri"/>
                <a:cs typeface="Arial"/>
              </a:rPr>
              <a:t>4..3 % reduction in the total number of incident</a:t>
            </a:r>
          </a:p>
          <a:p>
            <a:endParaRPr lang="en-GB" sz="1400" b="1" dirty="0">
              <a:latin typeface="Calibri"/>
              <a:ea typeface="Calibri"/>
              <a:cs typeface="Arial"/>
            </a:endParaRPr>
          </a:p>
          <a:p>
            <a:pPr marL="285750" indent="-285750">
              <a:buFont typeface="Arial"/>
              <a:buChar char="•"/>
            </a:pPr>
            <a:r>
              <a:rPr lang="en-GB" sz="1400" b="1" dirty="0">
                <a:latin typeface="Calibri"/>
                <a:ea typeface="Calibri"/>
                <a:cs typeface="Arial"/>
              </a:rPr>
              <a:t>10% </a:t>
            </a:r>
            <a:r>
              <a:rPr lang="en-GB" sz="1400" dirty="0">
                <a:latin typeface="Calibri"/>
                <a:ea typeface="Calibri"/>
                <a:cs typeface="Arial"/>
              </a:rPr>
              <a:t>total reduction of incidents in acute sites. Our current inpatient Pressure ulcer rate (per 1000 bed days) is 1.38, a </a:t>
            </a:r>
            <a:r>
              <a:rPr lang="en-GB" sz="1400" b="1" dirty="0">
                <a:latin typeface="Calibri"/>
                <a:ea typeface="Calibri"/>
                <a:cs typeface="Arial"/>
              </a:rPr>
              <a:t>11% rate reduction.</a:t>
            </a:r>
          </a:p>
          <a:p>
            <a:pPr marL="285750" indent="-285750">
              <a:buFont typeface="Arial"/>
              <a:buChar char="•"/>
            </a:pPr>
            <a:r>
              <a:rPr lang="en-GB" sz="1200" b="1" dirty="0">
                <a:latin typeface="Aptos"/>
                <a:ea typeface="Calibri"/>
                <a:cs typeface="Arial"/>
              </a:rPr>
              <a:t>An average rate reduction of 21% in NPSGG and 9% in Morriston, </a:t>
            </a:r>
            <a:r>
              <a:rPr lang="en-GB" sz="1200" dirty="0">
                <a:latin typeface="Aptos"/>
                <a:ea typeface="Calibri"/>
                <a:cs typeface="Arial"/>
              </a:rPr>
              <a:t>17% increase PCS (no Average rate available)</a:t>
            </a:r>
          </a:p>
        </p:txBody>
      </p:sp>
      <p:sp>
        <p:nvSpPr>
          <p:cNvPr id="7" name="TextBox 6"/>
          <p:cNvSpPr txBox="1">
            <a:spLocks noChangeAspect="1"/>
          </p:cNvSpPr>
          <p:nvPr/>
        </p:nvSpPr>
        <p:spPr>
          <a:xfrm>
            <a:off x="10280986" y="1582867"/>
            <a:ext cx="9685378" cy="1986768"/>
          </a:xfrm>
          <a:prstGeom prst="rect">
            <a:avLst/>
          </a:prstGeom>
          <a:noFill/>
          <a:ln w="6350">
            <a:solidFill>
              <a:schemeClr val="tx1"/>
            </a:solidFill>
          </a:ln>
        </p:spPr>
        <p:txBody>
          <a:bodyPr wrap="square" lIns="150791" tIns="75396" rIns="150791" bIns="75396" rtlCol="0" anchor="t">
            <a:noAutofit/>
          </a:bodyPr>
          <a:lstStyle/>
          <a:p>
            <a:r>
              <a:rPr lang="en-GB" sz="1200" b="1" dirty="0">
                <a:latin typeface="Arial"/>
                <a:cs typeface="Arial"/>
              </a:rPr>
              <a:t>Key achievements</a:t>
            </a:r>
            <a:endParaRPr lang="en-GB" sz="1200" dirty="0">
              <a:latin typeface="Calibri" panose="020F0502020204030204"/>
              <a:ea typeface="Calibri"/>
              <a:cs typeface="Calibri"/>
            </a:endParaRPr>
          </a:p>
          <a:p>
            <a:endParaRPr lang="en-GB" sz="1200" dirty="0">
              <a:latin typeface="Calibri" panose="020F0502020204030204"/>
              <a:ea typeface="Calibri"/>
              <a:cs typeface="Calibri"/>
            </a:endParaRPr>
          </a:p>
          <a:p>
            <a:pPr marL="171450" indent="-171450">
              <a:buFont typeface="Calibri"/>
              <a:buChar char="-"/>
            </a:pPr>
            <a:r>
              <a:rPr lang="en-GB" sz="1200" dirty="0">
                <a:latin typeface="Arial"/>
                <a:cs typeface="Arial"/>
              </a:rPr>
              <a:t>  Documentation updates </a:t>
            </a:r>
            <a:endParaRPr lang="en-GB" sz="1200" dirty="0">
              <a:latin typeface="Arial"/>
              <a:ea typeface="Calibri"/>
              <a:cs typeface="Arial"/>
            </a:endParaRPr>
          </a:p>
          <a:p>
            <a:pPr marL="171450" indent="-171450">
              <a:buFont typeface="Calibri"/>
              <a:buChar char="-"/>
            </a:pPr>
            <a:r>
              <a:rPr lang="en-GB" sz="1200" dirty="0">
                <a:latin typeface="Arial"/>
                <a:cs typeface="Arial"/>
              </a:rPr>
              <a:t>  Pressure Ulcer Champions monthly meetings (Teams)</a:t>
            </a:r>
            <a:endParaRPr lang="en-GB" sz="1200" dirty="0">
              <a:latin typeface="Arial"/>
              <a:ea typeface="Calibri"/>
              <a:cs typeface="Arial"/>
            </a:endParaRPr>
          </a:p>
          <a:p>
            <a:pPr marL="171450" indent="-171450">
              <a:buFont typeface="Calibri"/>
              <a:buChar char="-"/>
            </a:pPr>
            <a:r>
              <a:rPr lang="en-GB" sz="1200" dirty="0">
                <a:latin typeface="Arial"/>
                <a:cs typeface="Arial"/>
              </a:rPr>
              <a:t>  QI projects continued </a:t>
            </a:r>
            <a:endParaRPr lang="en-GB" sz="1200">
              <a:latin typeface="Arial"/>
              <a:cs typeface="Arial"/>
            </a:endParaRPr>
          </a:p>
          <a:p>
            <a:pPr marL="171450" indent="-171450">
              <a:buFont typeface="Calibri"/>
              <a:buChar char="-"/>
            </a:pPr>
            <a:r>
              <a:rPr lang="en-GB" sz="1200" dirty="0">
                <a:latin typeface="Arial"/>
                <a:cs typeface="Arial"/>
              </a:rPr>
              <a:t>  Executive dashboards, require further  changes</a:t>
            </a:r>
            <a:endParaRPr lang="en-GB" sz="1200">
              <a:latin typeface="Arial"/>
              <a:cs typeface="Arial"/>
            </a:endParaRPr>
          </a:p>
          <a:p>
            <a:pPr marL="282575" indent="-282575">
              <a:buFont typeface="Calibri"/>
              <a:buChar char="-"/>
            </a:pPr>
            <a:r>
              <a:rPr lang="en-GB" sz="1200" dirty="0">
                <a:latin typeface="Arial"/>
                <a:cs typeface="Arial"/>
              </a:rPr>
              <a:t>Educational pressure ulcer programme continued at All Levels </a:t>
            </a:r>
          </a:p>
          <a:p>
            <a:pPr marL="282575" indent="-282575">
              <a:buFont typeface="Calibri"/>
              <a:buChar char="-"/>
            </a:pPr>
            <a:r>
              <a:rPr lang="en-GB" sz="1200" dirty="0">
                <a:latin typeface="Arial"/>
                <a:ea typeface="Calibri" panose="020F0502020204030204"/>
                <a:cs typeface="Arial"/>
              </a:rPr>
              <a:t>QI business plan for Healthy IO underway</a:t>
            </a:r>
          </a:p>
          <a:p>
            <a:pPr marL="282575" indent="-282575">
              <a:buFont typeface="Calibri"/>
              <a:buChar char="-"/>
            </a:pPr>
            <a:r>
              <a:rPr lang="en-GB" sz="1200" dirty="0">
                <a:latin typeface="Arial"/>
                <a:ea typeface="Calibri" panose="020F0502020204030204"/>
                <a:cs typeface="Arial"/>
              </a:rPr>
              <a:t>HB  'hot spot'  Deep Dive audit June 2025</a:t>
            </a:r>
          </a:p>
          <a:p>
            <a:pPr marL="282575" indent="-282575">
              <a:buFont typeface="Calibri"/>
              <a:buChar char="-"/>
            </a:pPr>
            <a:r>
              <a:rPr lang="en-GB" sz="1200" dirty="0">
                <a:latin typeface="Arial"/>
                <a:ea typeface="Calibri" panose="020F0502020204030204"/>
                <a:cs typeface="Arial"/>
              </a:rPr>
              <a:t>Successful Training programmes </a:t>
            </a:r>
          </a:p>
          <a:p>
            <a:pPr marL="282575" indent="-282575">
              <a:buFont typeface="Calibri"/>
              <a:buChar char="-"/>
            </a:pPr>
            <a:endParaRPr lang="en-GB" sz="1200">
              <a:latin typeface="Arial"/>
              <a:ea typeface="Calibri" panose="020F0502020204030204"/>
              <a:cs typeface="Arial"/>
            </a:endParaRPr>
          </a:p>
          <a:p>
            <a:pPr marL="282575" indent="-282575">
              <a:buFont typeface="Calibri"/>
              <a:buChar char="-"/>
            </a:pPr>
            <a:endParaRPr lang="en-GB" sz="1200">
              <a:latin typeface="Arial"/>
              <a:ea typeface="Calibri" panose="020F0502020204030204"/>
              <a:cs typeface="Arial"/>
            </a:endParaRPr>
          </a:p>
          <a:p>
            <a:pPr marL="282575" indent="-282575">
              <a:buFont typeface="Calibri"/>
              <a:buChar char="-"/>
            </a:pPr>
            <a:endParaRPr lang="en-GB" sz="1200">
              <a:latin typeface="Arial"/>
              <a:ea typeface="Calibri" panose="020F0502020204030204"/>
              <a:cs typeface="Arial"/>
            </a:endParaRPr>
          </a:p>
          <a:p>
            <a:endParaRPr lang="en-GB" sz="1600" b="1">
              <a:latin typeface="Arial"/>
              <a:cs typeface="Arial"/>
            </a:endParaRPr>
          </a:p>
          <a:p>
            <a:endParaRPr lang="en-GB" sz="1600" b="1" dirty="0">
              <a:latin typeface="Arial"/>
              <a:cs typeface="Arial"/>
            </a:endParaRPr>
          </a:p>
        </p:txBody>
      </p:sp>
      <p:sp>
        <p:nvSpPr>
          <p:cNvPr id="9" name="Footer Placeholder 8"/>
          <p:cNvSpPr>
            <a:spLocks noGrp="1"/>
          </p:cNvSpPr>
          <p:nvPr>
            <p:ph type="ftr" sz="quarter" idx="4294967295"/>
          </p:nvPr>
        </p:nvSpPr>
        <p:spPr>
          <a:xfrm>
            <a:off x="0" y="10956925"/>
            <a:ext cx="20105688" cy="352425"/>
          </a:xfrm>
          <a:ln>
            <a:solidFill>
              <a:schemeClr val="bg1"/>
            </a:solidFill>
          </a:ln>
        </p:spPr>
        <p:style>
          <a:lnRef idx="2">
            <a:schemeClr val="accent3"/>
          </a:lnRef>
          <a:fillRef idx="1">
            <a:schemeClr val="lt1"/>
          </a:fillRef>
          <a:effectRef idx="0">
            <a:schemeClr val="accent3"/>
          </a:effectRef>
          <a:fontRef idx="minor">
            <a:schemeClr val="dk1"/>
          </a:fontRef>
        </p:style>
        <p:txBody>
          <a:bodyPr lIns="150791" tIns="75396" rIns="150791" bIns="75396" anchor="t"/>
          <a:lstStyle/>
          <a:p>
            <a:pPr algn="l"/>
            <a:r>
              <a:rPr lang="en-GB" sz="1649" b="1">
                <a:solidFill>
                  <a:schemeClr val="bg1">
                    <a:lumMod val="50000"/>
                  </a:schemeClr>
                </a:solidFill>
              </a:rPr>
              <a:t>Evidence - </a:t>
            </a:r>
            <a:endParaRPr lang="en-GB" sz="1649">
              <a:solidFill>
                <a:schemeClr val="bg1">
                  <a:lumMod val="50000"/>
                </a:schemeClr>
              </a:solidFill>
              <a:cs typeface="Arial"/>
            </a:endParaRPr>
          </a:p>
        </p:txBody>
      </p:sp>
      <p:graphicFrame>
        <p:nvGraphicFramePr>
          <p:cNvPr id="12" name="Table 11"/>
          <p:cNvGraphicFramePr>
            <a:graphicFrameLocks noGrp="1"/>
          </p:cNvGraphicFramePr>
          <p:nvPr>
            <p:extLst>
              <p:ext uri="{D42A27DB-BD31-4B8C-83A1-F6EECF244321}">
                <p14:modId xmlns:p14="http://schemas.microsoft.com/office/powerpoint/2010/main" val="3759239436"/>
              </p:ext>
            </p:extLst>
          </p:nvPr>
        </p:nvGraphicFramePr>
        <p:xfrm>
          <a:off x="10296484" y="6650067"/>
          <a:ext cx="9665920" cy="4631633"/>
        </p:xfrm>
        <a:graphic>
          <a:graphicData uri="http://schemas.openxmlformats.org/drawingml/2006/table">
            <a:tbl>
              <a:tblPr firstRow="1" bandRow="1">
                <a:tableStyleId>{5C22544A-7EE6-4342-B048-85BDC9FD1C3A}</a:tableStyleId>
              </a:tblPr>
              <a:tblGrid>
                <a:gridCol w="2267508">
                  <a:extLst>
                    <a:ext uri="{9D8B030D-6E8A-4147-A177-3AD203B41FA5}">
                      <a16:colId xmlns:a16="http://schemas.microsoft.com/office/drawing/2014/main" val="2232684934"/>
                    </a:ext>
                  </a:extLst>
                </a:gridCol>
                <a:gridCol w="3249398">
                  <a:extLst>
                    <a:ext uri="{9D8B030D-6E8A-4147-A177-3AD203B41FA5}">
                      <a16:colId xmlns:a16="http://schemas.microsoft.com/office/drawing/2014/main" val="1392341808"/>
                    </a:ext>
                  </a:extLst>
                </a:gridCol>
                <a:gridCol w="2074507">
                  <a:extLst>
                    <a:ext uri="{9D8B030D-6E8A-4147-A177-3AD203B41FA5}">
                      <a16:colId xmlns:a16="http://schemas.microsoft.com/office/drawing/2014/main" val="3224507551"/>
                    </a:ext>
                  </a:extLst>
                </a:gridCol>
                <a:gridCol w="2074507">
                  <a:extLst>
                    <a:ext uri="{9D8B030D-6E8A-4147-A177-3AD203B41FA5}">
                      <a16:colId xmlns:a16="http://schemas.microsoft.com/office/drawing/2014/main" val="2994090638"/>
                    </a:ext>
                  </a:extLst>
                </a:gridCol>
              </a:tblGrid>
              <a:tr h="340341">
                <a:tc>
                  <a:txBody>
                    <a:bodyPr/>
                    <a:lstStyle/>
                    <a:p>
                      <a:r>
                        <a:rPr lang="en-GB" sz="1200" dirty="0">
                          <a:latin typeface="Arial"/>
                          <a:cs typeface="Arial"/>
                        </a:rPr>
                        <a:t>Actions for the next month</a:t>
                      </a:r>
                    </a:p>
                  </a:txBody>
                  <a:tcPr marL="150791" marR="150791" marT="75396" marB="75396"/>
                </a:tc>
                <a:tc>
                  <a:txBody>
                    <a:bodyPr/>
                    <a:lstStyle/>
                    <a:p>
                      <a:r>
                        <a:rPr lang="en-GB" sz="1200" dirty="0">
                          <a:latin typeface="Arial"/>
                          <a:cs typeface="Arial"/>
                        </a:rPr>
                        <a:t>Responsible</a:t>
                      </a:r>
                      <a:r>
                        <a:rPr lang="en-GB" sz="1200" baseline="0" dirty="0">
                          <a:latin typeface="Arial"/>
                          <a:cs typeface="Arial"/>
                        </a:rPr>
                        <a:t> Owner</a:t>
                      </a:r>
                      <a:endParaRPr lang="en-GB" sz="1200" dirty="0">
                        <a:latin typeface="Arial"/>
                        <a:cs typeface="Arial"/>
                      </a:endParaRPr>
                    </a:p>
                  </a:txBody>
                  <a:tcPr marL="150791" marR="150791" marT="75396" marB="75396"/>
                </a:tc>
                <a:tc>
                  <a:txBody>
                    <a:bodyPr/>
                    <a:lstStyle/>
                    <a:p>
                      <a:r>
                        <a:rPr lang="en-GB" sz="1200" dirty="0">
                          <a:latin typeface="Arial"/>
                          <a:cs typeface="Arial"/>
                        </a:rPr>
                        <a:t>Due Date</a:t>
                      </a:r>
                    </a:p>
                  </a:txBody>
                  <a:tcPr marL="150791" marR="150791" marT="75396" marB="75396"/>
                </a:tc>
                <a:tc>
                  <a:txBody>
                    <a:bodyPr/>
                    <a:lstStyle/>
                    <a:p>
                      <a:pPr lvl="0">
                        <a:buNone/>
                      </a:pPr>
                      <a:r>
                        <a:rPr lang="en-GB" sz="1200" dirty="0">
                          <a:latin typeface="Arial"/>
                          <a:cs typeface="Arial"/>
                        </a:rPr>
                        <a:t>Updates </a:t>
                      </a:r>
                    </a:p>
                  </a:txBody>
                  <a:tcPr marL="150791" marR="150791" marT="75396" marB="75396"/>
                </a:tc>
                <a:extLst>
                  <a:ext uri="{0D108BD9-81ED-4DB2-BD59-A6C34878D82A}">
                    <a16:rowId xmlns:a16="http://schemas.microsoft.com/office/drawing/2014/main" val="3210150886"/>
                  </a:ext>
                </a:extLst>
              </a:tr>
              <a:tr h="510512">
                <a:tc>
                  <a:txBody>
                    <a:bodyPr/>
                    <a:lstStyle/>
                    <a:p>
                      <a:pPr lvl="0">
                        <a:buNone/>
                      </a:pPr>
                      <a:r>
                        <a:rPr lang="en-GB" sz="1200" dirty="0">
                          <a:latin typeface="Arial"/>
                          <a:cs typeface="Arial"/>
                        </a:rPr>
                        <a:t>Maternity Services Skin bundle </a:t>
                      </a:r>
                    </a:p>
                  </a:txBody>
                  <a:tcPr marL="150791" marR="150791" marT="75396" marB="75396"/>
                </a:tc>
                <a:tc>
                  <a:txBody>
                    <a:bodyPr/>
                    <a:lstStyle/>
                    <a:p>
                      <a:pPr lvl="0">
                        <a:buNone/>
                      </a:pPr>
                      <a:r>
                        <a:rPr lang="en-GB" sz="1200" baseline="0" dirty="0">
                          <a:latin typeface="Arial"/>
                          <a:cs typeface="Arial"/>
                        </a:rPr>
                        <a:t>Rachel Govier-Williams </a:t>
                      </a:r>
                    </a:p>
                  </a:txBody>
                  <a:tcPr marL="150791" marR="150791" marT="75396" marB="75396"/>
                </a:tc>
                <a:tc>
                  <a:txBody>
                    <a:bodyPr/>
                    <a:lstStyle/>
                    <a:p>
                      <a:pPr lvl="0">
                        <a:buNone/>
                      </a:pPr>
                      <a:r>
                        <a:rPr lang="en-GB" sz="1200" dirty="0">
                          <a:latin typeface="Arial"/>
                          <a:cs typeface="Arial"/>
                        </a:rPr>
                        <a:t>Sep 2025</a:t>
                      </a:r>
                    </a:p>
                  </a:txBody>
                  <a:tcPr marL="150791" marR="150791" marT="75396" marB="75396"/>
                </a:tc>
                <a:tc>
                  <a:txBody>
                    <a:bodyPr/>
                    <a:lstStyle/>
                    <a:p>
                      <a:pPr lvl="0">
                        <a:buNone/>
                      </a:pPr>
                      <a:r>
                        <a:rPr lang="en-GB" sz="1200" dirty="0">
                          <a:latin typeface="Arial"/>
                          <a:cs typeface="Arial"/>
                        </a:rPr>
                        <a:t>New </a:t>
                      </a:r>
                    </a:p>
                  </a:txBody>
                  <a:tcPr marL="150791" marR="150791" marT="75396" marB="75396"/>
                </a:tc>
                <a:extLst>
                  <a:ext uri="{0D108BD9-81ED-4DB2-BD59-A6C34878D82A}">
                    <a16:rowId xmlns:a16="http://schemas.microsoft.com/office/drawing/2014/main" val="4213258240"/>
                  </a:ext>
                </a:extLst>
              </a:tr>
              <a:tr h="822491">
                <a:tc>
                  <a:txBody>
                    <a:bodyPr/>
                    <a:lstStyle/>
                    <a:p>
                      <a:pPr lvl="0">
                        <a:buNone/>
                      </a:pPr>
                      <a:r>
                        <a:rPr lang="en-GB" sz="1200" dirty="0">
                          <a:latin typeface="Arial"/>
                          <a:cs typeface="Arial"/>
                        </a:rPr>
                        <a:t>STOP Pressure Ulcer Campain week- Public facing and staff conference and campaign</a:t>
                      </a:r>
                    </a:p>
                  </a:txBody>
                  <a:tcPr marL="150791" marR="150791" marT="75396" marB="75396"/>
                </a:tc>
                <a:tc>
                  <a:txBody>
                    <a:bodyPr/>
                    <a:lstStyle/>
                    <a:p>
                      <a:pPr lvl="0">
                        <a:buNone/>
                      </a:pPr>
                      <a:r>
                        <a:rPr lang="en-GB" sz="1200" baseline="0" dirty="0">
                          <a:latin typeface="Arial"/>
                          <a:cs typeface="Arial"/>
                        </a:rPr>
                        <a:t>Rachel Govier-Willaims </a:t>
                      </a:r>
                    </a:p>
                  </a:txBody>
                  <a:tcPr marL="150791" marR="150791" marT="75396" marB="75396"/>
                </a:tc>
                <a:tc>
                  <a:txBody>
                    <a:bodyPr/>
                    <a:lstStyle/>
                    <a:p>
                      <a:pPr lvl="0">
                        <a:buNone/>
                      </a:pPr>
                      <a:r>
                        <a:rPr lang="en-GB" sz="1200" dirty="0">
                          <a:latin typeface="Arial"/>
                          <a:cs typeface="Arial"/>
                        </a:rPr>
                        <a:t>November 2025</a:t>
                      </a:r>
                    </a:p>
                  </a:txBody>
                  <a:tcPr marL="150791" marR="150791" marT="75396" marB="75396"/>
                </a:tc>
                <a:tc>
                  <a:txBody>
                    <a:bodyPr/>
                    <a:lstStyle/>
                    <a:p>
                      <a:pPr lvl="0">
                        <a:buNone/>
                      </a:pPr>
                      <a:r>
                        <a:rPr lang="en-GB" sz="1200" dirty="0">
                          <a:latin typeface="Arial"/>
                          <a:cs typeface="Arial"/>
                        </a:rPr>
                        <a:t>Planned</a:t>
                      </a:r>
                    </a:p>
                  </a:txBody>
                  <a:tcPr marL="150791" marR="150791" marT="75396" marB="75396"/>
                </a:tc>
                <a:extLst>
                  <a:ext uri="{0D108BD9-81ED-4DB2-BD59-A6C34878D82A}">
                    <a16:rowId xmlns:a16="http://schemas.microsoft.com/office/drawing/2014/main" val="267130646"/>
                  </a:ext>
                </a:extLst>
              </a:tr>
              <a:tr h="652320">
                <a:tc>
                  <a:txBody>
                    <a:bodyPr/>
                    <a:lstStyle/>
                    <a:p>
                      <a:pPr lvl="0">
                        <a:buNone/>
                      </a:pPr>
                      <a:r>
                        <a:rPr lang="en-GB" sz="1200" dirty="0">
                          <a:latin typeface="Arial"/>
                          <a:cs typeface="Arial"/>
                        </a:rPr>
                        <a:t>Pressure Ulcers ESR package </a:t>
                      </a:r>
                    </a:p>
                    <a:p>
                      <a:pPr lvl="0">
                        <a:buNone/>
                      </a:pPr>
                      <a:r>
                        <a:rPr lang="en-GB" sz="1200" dirty="0">
                          <a:latin typeface="Arial"/>
                          <a:cs typeface="Arial"/>
                        </a:rPr>
                        <a:t>Level 1-3</a:t>
                      </a:r>
                    </a:p>
                  </a:txBody>
                  <a:tcPr marL="150791" marR="150791" marT="75396" marB="75396"/>
                </a:tc>
                <a:tc>
                  <a:txBody>
                    <a:bodyPr/>
                    <a:lstStyle/>
                    <a:p>
                      <a:pPr lvl="0">
                        <a:buNone/>
                      </a:pPr>
                      <a:r>
                        <a:rPr lang="en-GB" sz="1200" baseline="0" dirty="0">
                          <a:latin typeface="Arial"/>
                          <a:cs typeface="Arial"/>
                        </a:rPr>
                        <a:t>All Wales Tissue Viability –Subgroup</a:t>
                      </a:r>
                    </a:p>
                    <a:p>
                      <a:pPr lvl="0">
                        <a:buNone/>
                      </a:pPr>
                      <a:r>
                        <a:rPr lang="en-GB" sz="1200" baseline="0" dirty="0">
                          <a:latin typeface="Arial"/>
                          <a:cs typeface="Arial"/>
                        </a:rPr>
                        <a:t>Rachel Govier- Williams </a:t>
                      </a:r>
                    </a:p>
                  </a:txBody>
                  <a:tcPr marL="150791" marR="150791" marT="75396" marB="75396"/>
                </a:tc>
                <a:tc>
                  <a:txBody>
                    <a:bodyPr/>
                    <a:lstStyle/>
                    <a:p>
                      <a:pPr lvl="0">
                        <a:buNone/>
                      </a:pPr>
                      <a:r>
                        <a:rPr lang="en-GB" sz="1200" dirty="0">
                          <a:latin typeface="Arial"/>
                          <a:cs typeface="Arial"/>
                        </a:rPr>
                        <a:t>Feb 2026</a:t>
                      </a:r>
                    </a:p>
                  </a:txBody>
                  <a:tcPr marL="150791" marR="150791" marT="75396" marB="75396"/>
                </a:tc>
                <a:tc>
                  <a:txBody>
                    <a:bodyPr/>
                    <a:lstStyle/>
                    <a:p>
                      <a:pPr lvl="0">
                        <a:buNone/>
                      </a:pPr>
                      <a:r>
                        <a:rPr lang="en-GB" sz="1200" dirty="0">
                          <a:latin typeface="Arial"/>
                          <a:cs typeface="Arial"/>
                        </a:rPr>
                        <a:t>New </a:t>
                      </a:r>
                      <a:endParaRPr lang="en-US" sz="1200" dirty="0"/>
                    </a:p>
                  </a:txBody>
                  <a:tcPr marL="150791" marR="150791" marT="75396" marB="75396"/>
                </a:tc>
                <a:extLst>
                  <a:ext uri="{0D108BD9-81ED-4DB2-BD59-A6C34878D82A}">
                    <a16:rowId xmlns:a16="http://schemas.microsoft.com/office/drawing/2014/main" val="786244918"/>
                  </a:ext>
                </a:extLst>
              </a:tr>
              <a:tr h="822491">
                <a:tc>
                  <a:txBody>
                    <a:bodyPr/>
                    <a:lstStyle/>
                    <a:p>
                      <a:pPr lvl="0">
                        <a:buNone/>
                      </a:pPr>
                      <a:r>
                        <a:rPr lang="en-GB" sz="1200" dirty="0">
                          <a:latin typeface="Arial"/>
                          <a:cs typeface="Arial"/>
                        </a:rPr>
                        <a:t>Digital photography mapping – Safe care Collaborative </a:t>
                      </a:r>
                    </a:p>
                  </a:txBody>
                  <a:tcPr marL="150791" marR="150791" marT="75396" marB="75396"/>
                </a:tc>
                <a:tc>
                  <a:txBody>
                    <a:bodyPr/>
                    <a:lstStyle/>
                    <a:p>
                      <a:pPr lvl="0">
                        <a:buNone/>
                      </a:pPr>
                      <a:r>
                        <a:rPr lang="en-GB" sz="1200" baseline="0" dirty="0">
                          <a:latin typeface="Arial"/>
                          <a:cs typeface="Arial"/>
                        </a:rPr>
                        <a:t>Rachel Govier-Williams </a:t>
                      </a:r>
                    </a:p>
                  </a:txBody>
                  <a:tcPr marL="150791" marR="150791" marT="75396" marB="75396"/>
                </a:tc>
                <a:tc>
                  <a:txBody>
                    <a:bodyPr/>
                    <a:lstStyle/>
                    <a:p>
                      <a:pPr lvl="0">
                        <a:buNone/>
                      </a:pPr>
                      <a:r>
                        <a:rPr lang="en-GB" sz="1200" dirty="0">
                          <a:latin typeface="Arial"/>
                          <a:cs typeface="Arial"/>
                        </a:rPr>
                        <a:t>Project plan June 2025</a:t>
                      </a:r>
                    </a:p>
                    <a:p>
                      <a:pPr lvl="0">
                        <a:buNone/>
                      </a:pPr>
                      <a:endParaRPr lang="en-GB" sz="1200" dirty="0">
                        <a:latin typeface="Arial"/>
                        <a:cs typeface="Arial"/>
                      </a:endParaRPr>
                    </a:p>
                    <a:p>
                      <a:pPr lvl="0">
                        <a:buNone/>
                      </a:pPr>
                      <a:endParaRPr lang="en-GB" sz="1200" dirty="0">
                        <a:latin typeface="Arial"/>
                        <a:cs typeface="Arial"/>
                      </a:endParaRPr>
                    </a:p>
                    <a:p>
                      <a:pPr lvl="0">
                        <a:buNone/>
                      </a:pPr>
                      <a:endParaRPr lang="en-GB" sz="1200" dirty="0">
                        <a:latin typeface="Arial"/>
                        <a:cs typeface="Arial"/>
                      </a:endParaRPr>
                    </a:p>
                  </a:txBody>
                  <a:tcPr marL="150791" marR="150791" marT="75396" marB="75396"/>
                </a:tc>
                <a:tc>
                  <a:txBody>
                    <a:bodyPr/>
                    <a:lstStyle/>
                    <a:p>
                      <a:pPr lvl="0">
                        <a:buNone/>
                      </a:pPr>
                      <a:r>
                        <a:rPr lang="en-GB" sz="1200" b="0" i="0" u="none" strike="noStrike" noProof="0" dirty="0">
                          <a:solidFill>
                            <a:srgbClr val="000000"/>
                          </a:solidFill>
                          <a:latin typeface="Arial"/>
                        </a:rPr>
                        <a:t>Sent to director Digital for Approval Aug 2025</a:t>
                      </a:r>
                      <a:endParaRPr lang="en-US" sz="1200"/>
                    </a:p>
                  </a:txBody>
                  <a:tcPr marL="150791" marR="150791" marT="75396" marB="75396"/>
                </a:tc>
                <a:extLst>
                  <a:ext uri="{0D108BD9-81ED-4DB2-BD59-A6C34878D82A}">
                    <a16:rowId xmlns:a16="http://schemas.microsoft.com/office/drawing/2014/main" val="3587402483"/>
                  </a:ext>
                </a:extLst>
              </a:tr>
              <a:tr h="482150">
                <a:tc>
                  <a:txBody>
                    <a:bodyPr/>
                    <a:lstStyle/>
                    <a:p>
                      <a:pPr lvl="0">
                        <a:buNone/>
                      </a:pPr>
                      <a:r>
                        <a:rPr lang="en-GB" sz="1200" dirty="0">
                          <a:latin typeface="Arial"/>
                          <a:cs typeface="Arial"/>
                        </a:rPr>
                        <a:t>QI projects by SG to be updated</a:t>
                      </a:r>
                    </a:p>
                  </a:txBody>
                  <a:tcPr marL="150791" marR="150791" marT="75396" marB="75396"/>
                </a:tc>
                <a:tc>
                  <a:txBody>
                    <a:bodyPr/>
                    <a:lstStyle/>
                    <a:p>
                      <a:pPr lvl="0">
                        <a:buNone/>
                      </a:pPr>
                      <a:r>
                        <a:rPr lang="en-GB" sz="1200" baseline="0" dirty="0">
                          <a:latin typeface="Arial"/>
                          <a:cs typeface="Arial"/>
                        </a:rPr>
                        <a:t>SG reps to report to PUPSG </a:t>
                      </a:r>
                    </a:p>
                  </a:txBody>
                  <a:tcPr marL="150791" marR="150791" marT="75396" marB="75396"/>
                </a:tc>
                <a:tc>
                  <a:txBody>
                    <a:bodyPr/>
                    <a:lstStyle/>
                    <a:p>
                      <a:pPr lvl="0">
                        <a:buNone/>
                      </a:pPr>
                      <a:r>
                        <a:rPr lang="en-GB" sz="1200" dirty="0">
                          <a:latin typeface="Arial"/>
                          <a:cs typeface="Arial"/>
                        </a:rPr>
                        <a:t>Ongoing   2025</a:t>
                      </a:r>
                    </a:p>
                  </a:txBody>
                  <a:tcPr marL="150791" marR="150791" marT="75396" marB="75396"/>
                </a:tc>
                <a:tc>
                  <a:txBody>
                    <a:bodyPr/>
                    <a:lstStyle/>
                    <a:p>
                      <a:pPr lvl="0">
                        <a:buNone/>
                      </a:pPr>
                      <a:r>
                        <a:rPr lang="en-GB" sz="1200" dirty="0">
                          <a:latin typeface="Arial"/>
                          <a:cs typeface="Arial"/>
                        </a:rPr>
                        <a:t>Ongoing </a:t>
                      </a:r>
                    </a:p>
                  </a:txBody>
                  <a:tcPr marL="150791" marR="150791" marT="75396" marB="75396"/>
                </a:tc>
                <a:extLst>
                  <a:ext uri="{0D108BD9-81ED-4DB2-BD59-A6C34878D82A}">
                    <a16:rowId xmlns:a16="http://schemas.microsoft.com/office/drawing/2014/main" val="561270116"/>
                  </a:ext>
                </a:extLst>
              </a:tr>
              <a:tr h="794132">
                <a:tc>
                  <a:txBody>
                    <a:bodyPr/>
                    <a:lstStyle/>
                    <a:p>
                      <a:pPr marL="0" lvl="0" indent="0" algn="l">
                        <a:lnSpc>
                          <a:spcPct val="100000"/>
                        </a:lnSpc>
                        <a:spcBef>
                          <a:spcPts val="0"/>
                        </a:spcBef>
                        <a:spcAft>
                          <a:spcPts val="0"/>
                        </a:spcAft>
                        <a:buNone/>
                      </a:pPr>
                      <a:r>
                        <a:rPr lang="en-GB" sz="1200" b="0" i="0" u="none" strike="noStrike" noProof="0" dirty="0">
                          <a:solidFill>
                            <a:srgbClr val="000000"/>
                          </a:solidFill>
                          <a:latin typeface="Arial"/>
                        </a:rPr>
                        <a:t>Scrutiny Panel PCS to be merged and streamlined </a:t>
                      </a:r>
                    </a:p>
                  </a:txBody>
                  <a:tcPr marL="150791" marR="150791" marT="75396" marB="75396"/>
                </a:tc>
                <a:tc>
                  <a:txBody>
                    <a:bodyPr/>
                    <a:lstStyle/>
                    <a:p>
                      <a:pPr lvl="0">
                        <a:buNone/>
                      </a:pPr>
                      <a:r>
                        <a:rPr lang="en-GB" sz="1200" baseline="0" dirty="0">
                          <a:latin typeface="Arial"/>
                          <a:cs typeface="Arial"/>
                        </a:rPr>
                        <a:t>Rachel Govier-Willaims &amp; Karly Harvey </a:t>
                      </a:r>
                    </a:p>
                  </a:txBody>
                  <a:tcPr marL="150791" marR="150791" marT="75396" marB="75396"/>
                </a:tc>
                <a:tc>
                  <a:txBody>
                    <a:bodyPr/>
                    <a:lstStyle/>
                    <a:p>
                      <a:pPr marL="0" lvl="0" indent="0" algn="l">
                        <a:lnSpc>
                          <a:spcPct val="100000"/>
                        </a:lnSpc>
                        <a:spcBef>
                          <a:spcPts val="0"/>
                        </a:spcBef>
                        <a:spcAft>
                          <a:spcPts val="0"/>
                        </a:spcAft>
                        <a:buNone/>
                      </a:pPr>
                      <a:r>
                        <a:rPr lang="en-GB" sz="1200" dirty="0">
                          <a:latin typeface="Arial"/>
                          <a:cs typeface="Arial"/>
                        </a:rPr>
                        <a:t>June 2025 </a:t>
                      </a:r>
                    </a:p>
                  </a:txBody>
                  <a:tcPr marL="150791" marR="150791" marT="75396" marB="75396"/>
                </a:tc>
                <a:tc>
                  <a:txBody>
                    <a:bodyPr/>
                    <a:lstStyle/>
                    <a:p>
                      <a:pPr marL="0" lvl="0" indent="0" algn="l">
                        <a:lnSpc>
                          <a:spcPct val="100000"/>
                        </a:lnSpc>
                        <a:spcBef>
                          <a:spcPts val="0"/>
                        </a:spcBef>
                        <a:spcAft>
                          <a:spcPts val="0"/>
                        </a:spcAft>
                        <a:buNone/>
                      </a:pPr>
                      <a:r>
                        <a:rPr lang="en-GB" sz="1200" b="0" i="0" u="none" strike="noStrike" noProof="0" dirty="0">
                          <a:solidFill>
                            <a:srgbClr val="000000"/>
                          </a:solidFill>
                          <a:latin typeface="Arial"/>
                        </a:rPr>
                        <a:t>TOR complete pending pilot commences Sep 2025</a:t>
                      </a:r>
                      <a:endParaRPr lang="en-US" sz="1200"/>
                    </a:p>
                  </a:txBody>
                  <a:tcPr marL="150791" marR="150791" marT="75396" marB="75396"/>
                </a:tc>
                <a:extLst>
                  <a:ext uri="{0D108BD9-81ED-4DB2-BD59-A6C34878D82A}">
                    <a16:rowId xmlns:a16="http://schemas.microsoft.com/office/drawing/2014/main" val="3381777554"/>
                  </a:ext>
                </a:extLst>
              </a:tr>
            </a:tbl>
          </a:graphicData>
        </a:graphic>
      </p:graphicFrame>
      <p:sp>
        <p:nvSpPr>
          <p:cNvPr id="21" name="TextBox 20"/>
          <p:cNvSpPr txBox="1"/>
          <p:nvPr/>
        </p:nvSpPr>
        <p:spPr>
          <a:xfrm>
            <a:off x="44041" y="1109049"/>
            <a:ext cx="16744943" cy="415567"/>
          </a:xfrm>
          <a:prstGeom prst="rect">
            <a:avLst/>
          </a:prstGeom>
          <a:noFill/>
          <a:ln>
            <a:solidFill>
              <a:schemeClr val="accent5">
                <a:lumMod val="50000"/>
              </a:schemeClr>
            </a:solidFill>
          </a:ln>
        </p:spPr>
        <p:txBody>
          <a:bodyPr wrap="square" lIns="150791" tIns="75396" rIns="150791" bIns="75396" rtlCol="0" anchor="t">
            <a:noAutofit/>
          </a:bodyPr>
          <a:lstStyle/>
          <a:p>
            <a:r>
              <a:rPr lang="en-GB" sz="1600" b="1">
                <a:latin typeface="Arial"/>
                <a:cs typeface="Arial"/>
              </a:rPr>
              <a:t>Project Team: </a:t>
            </a:r>
            <a:r>
              <a:rPr lang="en-GB" sz="1600">
                <a:latin typeface="Arial"/>
                <a:cs typeface="Arial"/>
              </a:rPr>
              <a:t>Senior Responsible Officer (SRO) - Sharron Price, Subject Expert Rachel Govier-Williams, Eleri D'Arcy (QP Lead), QI measurement support – Emma Smith</a:t>
            </a:r>
            <a:r>
              <a:rPr lang="en-GB" sz="1600">
                <a:solidFill>
                  <a:srgbClr val="FF0000"/>
                </a:solidFill>
                <a:latin typeface="Arial"/>
                <a:cs typeface="Arial"/>
              </a:rPr>
              <a:t> </a:t>
            </a:r>
          </a:p>
        </p:txBody>
      </p:sp>
      <p:sp>
        <p:nvSpPr>
          <p:cNvPr id="8" name="TextBox 7">
            <a:extLst>
              <a:ext uri="{FF2B5EF4-FFF2-40B4-BE49-F238E27FC236}">
                <a16:creationId xmlns:a16="http://schemas.microsoft.com/office/drawing/2014/main" id="{F95AC536-2302-44DB-4C33-EA29F3FC9B8D}"/>
              </a:ext>
            </a:extLst>
          </p:cNvPr>
          <p:cNvSpPr txBox="1"/>
          <p:nvPr/>
        </p:nvSpPr>
        <p:spPr>
          <a:xfrm>
            <a:off x="4882701" y="9481563"/>
            <a:ext cx="5186281" cy="660096"/>
          </a:xfrm>
          <a:prstGeom prst="rect">
            <a:avLst/>
          </a:prstGeom>
          <a:noFill/>
          <a:ln>
            <a:solidFill>
              <a:schemeClr val="accent5">
                <a:lumMod val="50000"/>
              </a:schemeClr>
            </a:solidFill>
          </a:ln>
        </p:spPr>
        <p:txBody>
          <a:bodyPr wrap="square" lIns="150791" tIns="75396" rIns="150791" bIns="75396" rtlCol="0" anchor="t">
            <a:spAutoFit/>
          </a:bodyPr>
          <a:lstStyle/>
          <a:p>
            <a:pPr algn="just"/>
            <a:r>
              <a:rPr lang="en-GB" sz="1100">
                <a:latin typeface="Arial"/>
                <a:cs typeface="Arial"/>
              </a:rPr>
              <a:t>National/worldwide statistic average of population per 1000 patients that develop a Pressure Ulcer is 0.7 (NICE 2023) there is no statistical average for inpatients per 1000 beds currently available. </a:t>
            </a:r>
          </a:p>
        </p:txBody>
      </p:sp>
      <p:sp>
        <p:nvSpPr>
          <p:cNvPr id="13" name="TextBox 12">
            <a:extLst>
              <a:ext uri="{FF2B5EF4-FFF2-40B4-BE49-F238E27FC236}">
                <a16:creationId xmlns:a16="http://schemas.microsoft.com/office/drawing/2014/main" id="{071B14F0-3E15-F090-8FA9-1C68CC53C810}"/>
              </a:ext>
            </a:extLst>
          </p:cNvPr>
          <p:cNvSpPr txBox="1"/>
          <p:nvPr/>
        </p:nvSpPr>
        <p:spPr>
          <a:xfrm>
            <a:off x="16898235" y="1109049"/>
            <a:ext cx="3068130" cy="400055"/>
          </a:xfrm>
          <a:prstGeom prst="rect">
            <a:avLst/>
          </a:prstGeom>
          <a:noFill/>
          <a:ln>
            <a:solidFill>
              <a:srgbClr val="1F355E"/>
            </a:solidFill>
          </a:ln>
        </p:spPr>
        <p:txBody>
          <a:bodyPr wrap="square" lIns="150791" tIns="75396" rIns="150791" bIns="75396" rtlCol="0" anchor="t">
            <a:noAutofit/>
          </a:bodyPr>
          <a:lstStyle/>
          <a:p>
            <a:r>
              <a:rPr lang="en-GB" sz="1600" b="1" dirty="0">
                <a:latin typeface="Arial"/>
                <a:cs typeface="Arial"/>
              </a:rPr>
              <a:t>Month – July  2025</a:t>
            </a:r>
          </a:p>
          <a:p>
            <a:endParaRPr lang="en-GB" sz="1600" b="1">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4198DC8B-FB06-E179-39CB-6054A3DEFDF3}"/>
              </a:ext>
            </a:extLst>
          </p:cNvPr>
          <p:cNvSpPr/>
          <p:nvPr/>
        </p:nvSpPr>
        <p:spPr>
          <a:xfrm>
            <a:off x="1963058" y="7335530"/>
            <a:ext cx="294391" cy="167717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2F141EAF-D64A-73C1-4A04-20437AD1BCC9}"/>
              </a:ext>
            </a:extLst>
          </p:cNvPr>
          <p:cNvCxnSpPr/>
          <p:nvPr/>
        </p:nvCxnSpPr>
        <p:spPr>
          <a:xfrm>
            <a:off x="1984245" y="8748001"/>
            <a:ext cx="283668" cy="5913"/>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ECA323BA-B2A7-8915-1FBE-65424E136BA5}"/>
              </a:ext>
            </a:extLst>
          </p:cNvPr>
          <p:cNvSpPr txBox="1"/>
          <p:nvPr/>
        </p:nvSpPr>
        <p:spPr>
          <a:xfrm>
            <a:off x="5017547" y="5217480"/>
            <a:ext cx="4045425"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ea typeface="Calibri"/>
                <a:cs typeface="Calibri"/>
              </a:rPr>
              <a:t>Graph 1 : HB Acquired  Pressure Ulcer incidents after quarter cleansing.</a:t>
            </a:r>
          </a:p>
        </p:txBody>
      </p:sp>
      <p:sp>
        <p:nvSpPr>
          <p:cNvPr id="11" name="TextBox 10">
            <a:extLst>
              <a:ext uri="{FF2B5EF4-FFF2-40B4-BE49-F238E27FC236}">
                <a16:creationId xmlns:a16="http://schemas.microsoft.com/office/drawing/2014/main" id="{85974A4F-11F3-9C81-7AFE-9E155501404D}"/>
              </a:ext>
            </a:extLst>
          </p:cNvPr>
          <p:cNvSpPr txBox="1"/>
          <p:nvPr/>
        </p:nvSpPr>
        <p:spPr>
          <a:xfrm>
            <a:off x="72192" y="7311522"/>
            <a:ext cx="4442641" cy="1169551"/>
          </a:xfrm>
          <a:prstGeom prst="rect">
            <a:avLst/>
          </a:prstGeom>
          <a:noFill/>
          <a:ln>
            <a:solidFill>
              <a:srgbClr val="FF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dirty="0">
                <a:solidFill>
                  <a:srgbClr val="FF0000"/>
                </a:solidFill>
                <a:ea typeface="Calibri"/>
                <a:cs typeface="Calibri"/>
              </a:rPr>
              <a:t>Risks</a:t>
            </a:r>
            <a:endParaRPr lang="en-US" sz="1400" dirty="0">
              <a:solidFill>
                <a:srgbClr val="FF0000"/>
              </a:solidFill>
              <a:ea typeface="Calibri"/>
              <a:cs typeface="Calibri"/>
            </a:endParaRPr>
          </a:p>
          <a:p>
            <a:pPr marL="285750" indent="-285750">
              <a:buFont typeface="Arial"/>
              <a:buChar char="•"/>
            </a:pPr>
            <a:r>
              <a:rPr lang="en-GB" sz="1400" dirty="0" smtClean="0">
                <a:ea typeface="Calibri"/>
                <a:cs typeface="Calibri"/>
              </a:rPr>
              <a:t>Medical </a:t>
            </a:r>
            <a:r>
              <a:rPr lang="en-GB" sz="1400" dirty="0">
                <a:ea typeface="Calibri"/>
                <a:cs typeface="Calibri"/>
              </a:rPr>
              <a:t>photography for validation</a:t>
            </a:r>
            <a:endParaRPr lang="en-GB" dirty="0"/>
          </a:p>
          <a:p>
            <a:pPr marL="285750" indent="-285750">
              <a:buFont typeface="Arial"/>
              <a:buChar char="•"/>
            </a:pPr>
            <a:r>
              <a:rPr lang="en-GB" sz="1400" dirty="0">
                <a:ea typeface="Calibri"/>
                <a:cs typeface="Calibri"/>
              </a:rPr>
              <a:t>TVN service resource in MSG &amp; PCS </a:t>
            </a:r>
          </a:p>
          <a:p>
            <a:pPr marL="285750" indent="-285750">
              <a:buFont typeface="Arial"/>
              <a:buChar char="•"/>
            </a:pPr>
            <a:r>
              <a:rPr lang="en-GB" sz="1400" dirty="0">
                <a:ea typeface="Calibri"/>
                <a:cs typeface="Calibri"/>
              </a:rPr>
              <a:t>Bed contract delays –risk to patients with failing equipment </a:t>
            </a:r>
          </a:p>
        </p:txBody>
      </p:sp>
      <p:pic>
        <p:nvPicPr>
          <p:cNvPr id="4" name="Picture 3" descr="A graph of a graph showing the rate of ulcer&#10;&#10;AI-generated content may be incorrect.">
            <a:extLst>
              <a:ext uri="{FF2B5EF4-FFF2-40B4-BE49-F238E27FC236}">
                <a16:creationId xmlns:a16="http://schemas.microsoft.com/office/drawing/2014/main" id="{7222F6F8-D2D6-01B0-64E6-C0462B6F0D8A}"/>
              </a:ext>
            </a:extLst>
          </p:cNvPr>
          <p:cNvPicPr>
            <a:picLocks noChangeAspect="1"/>
          </p:cNvPicPr>
          <p:nvPr/>
        </p:nvPicPr>
        <p:blipFill>
          <a:blip r:embed="rId3"/>
          <a:stretch>
            <a:fillRect/>
          </a:stretch>
        </p:blipFill>
        <p:spPr>
          <a:xfrm>
            <a:off x="4954189" y="6082521"/>
            <a:ext cx="5137440" cy="2932774"/>
          </a:xfrm>
          <a:prstGeom prst="rect">
            <a:avLst/>
          </a:prstGeom>
        </p:spPr>
      </p:pic>
    </p:spTree>
    <p:extLst>
      <p:ext uri="{BB962C8B-B14F-4D97-AF65-F5344CB8AC3E}">
        <p14:creationId xmlns:p14="http://schemas.microsoft.com/office/powerpoint/2010/main" val="1590116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372445" y="141811"/>
            <a:ext cx="2432745" cy="549061"/>
          </a:xfrm>
          <a:prstGeom prst="rect">
            <a:avLst/>
          </a:prstGeom>
          <a:noFill/>
        </p:spPr>
        <p:txBody>
          <a:bodyPr wrap="square" rtlCol="0">
            <a:spAutoFit/>
          </a:bodyPr>
          <a:lstStyle/>
          <a:p>
            <a:pPr algn="r"/>
            <a:r>
              <a:rPr lang="en-GB" sz="2968">
                <a:solidFill>
                  <a:schemeClr val="bg1"/>
                </a:solidFill>
              </a:rPr>
              <a:t>Page 1</a:t>
            </a:r>
          </a:p>
        </p:txBody>
      </p:sp>
      <p:sp>
        <p:nvSpPr>
          <p:cNvPr id="19" name="Title 1"/>
          <p:cNvSpPr txBox="1">
            <a:spLocks/>
          </p:cNvSpPr>
          <p:nvPr/>
        </p:nvSpPr>
        <p:spPr>
          <a:xfrm>
            <a:off x="-31687" y="50"/>
            <a:ext cx="20137287" cy="1036352"/>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50" b="1" dirty="0">
                <a:solidFill>
                  <a:schemeClr val="bg1"/>
                </a:solidFill>
                <a:latin typeface="Arial Black"/>
                <a:cs typeface="Arial"/>
              </a:rPr>
              <a:t>Quality Priority – Acute Physical Deterioration</a:t>
            </a:r>
            <a:endParaRPr lang="en-GB" sz="2451" b="1" dirty="0">
              <a:solidFill>
                <a:schemeClr val="bg1"/>
              </a:solidFill>
              <a:latin typeface="Arial Black"/>
              <a:cs typeface="Arial"/>
            </a:endParaRPr>
          </a:p>
          <a:p>
            <a:r>
              <a:rPr lang="en-GB" sz="2450" b="1" dirty="0">
                <a:solidFill>
                  <a:schemeClr val="bg1"/>
                </a:solidFill>
                <a:latin typeface="Arial Black"/>
                <a:cs typeface="Arial"/>
              </a:rPr>
              <a:t>Goal – I</a:t>
            </a:r>
            <a:r>
              <a:rPr lang="en-GB" sz="2450" b="1" dirty="0">
                <a:solidFill>
                  <a:schemeClr val="bg1"/>
                </a:solidFill>
                <a:latin typeface="Arial Black"/>
              </a:rPr>
              <a:t>mprovement in the recognition and management of Physical Deterioration </a:t>
            </a:r>
            <a:endParaRPr lang="en-GB" sz="2450" i="1">
              <a:solidFill>
                <a:schemeClr val="bg1"/>
              </a:solidFill>
              <a:latin typeface="Arial Black"/>
              <a:cs typeface="Arial" panose="020B0604020202020204" pitchFamily="34" charset="0"/>
            </a:endParaRPr>
          </a:p>
        </p:txBody>
      </p:sp>
      <p:sp>
        <p:nvSpPr>
          <p:cNvPr id="24" name="TextBox 23"/>
          <p:cNvSpPr txBox="1">
            <a:spLocks noChangeAspect="1"/>
          </p:cNvSpPr>
          <p:nvPr/>
        </p:nvSpPr>
        <p:spPr>
          <a:xfrm>
            <a:off x="118389" y="1554993"/>
            <a:ext cx="9918567" cy="2922609"/>
          </a:xfrm>
          <a:prstGeom prst="rect">
            <a:avLst/>
          </a:prstGeom>
          <a:noFill/>
          <a:ln>
            <a:solidFill>
              <a:schemeClr val="accent5">
                <a:lumMod val="50000"/>
              </a:schemeClr>
            </a:solidFill>
          </a:ln>
        </p:spPr>
        <p:txBody>
          <a:bodyPr wrap="square" lIns="150790" tIns="75396" rIns="150790" bIns="75396" rtlCol="0" anchor="t">
            <a:noAutofit/>
          </a:bodyPr>
          <a:lstStyle/>
          <a:p>
            <a:r>
              <a:rPr lang="en-GB" sz="1600" b="1">
                <a:latin typeface="Arial"/>
                <a:cs typeface="Arial"/>
              </a:rPr>
              <a:t>Methods:</a:t>
            </a:r>
            <a:endParaRPr lang="en-GB" sz="1600" b="1">
              <a:latin typeface="Arial" panose="020B0604020202020204" pitchFamily="34" charset="0"/>
              <a:cs typeface="Arial" panose="020B0604020202020204" pitchFamily="34" charset="0"/>
            </a:endParaRPr>
          </a:p>
          <a:p>
            <a:pPr marL="376984" indent="-376984" fontAlgn="base">
              <a:buFont typeface="+mj-lt"/>
              <a:buAutoNum type="arabicPeriod"/>
            </a:pPr>
            <a:r>
              <a:rPr lang="en-GB" sz="1600">
                <a:latin typeface="Arial"/>
                <a:cs typeface="Arial"/>
              </a:rPr>
              <a:t>Introduction or update of Early Warning Systems (EWS) in all appropriate areas, lead by appropriate Service Group, overseen by Acute Deterioration Safety Lead.</a:t>
            </a:r>
          </a:p>
          <a:p>
            <a:pPr marL="376984" indent="-376984" fontAlgn="base">
              <a:buFont typeface="+mj-lt"/>
              <a:buAutoNum type="arabicPeriod"/>
            </a:pPr>
            <a:r>
              <a:rPr lang="en-GB" sz="1600">
                <a:latin typeface="Arial"/>
                <a:cs typeface="Arial"/>
              </a:rPr>
              <a:t>Core training provided through ESR eLearning, supported by local nurse educators and resuscitation service.</a:t>
            </a:r>
          </a:p>
          <a:p>
            <a:pPr marL="376984" indent="-376984" fontAlgn="base">
              <a:buFont typeface="+mj-lt"/>
              <a:buAutoNum type="arabicPeriod"/>
            </a:pPr>
            <a:r>
              <a:rPr lang="en-GB" sz="1600">
                <a:latin typeface="Arial"/>
                <a:cs typeface="Arial"/>
              </a:rPr>
              <a:t>Measurement of appropriate use, accuracy and escalation through AMaT monthly ward audit.</a:t>
            </a:r>
          </a:p>
          <a:p>
            <a:pPr marL="376984" indent="-376984">
              <a:buFont typeface="+mj-lt"/>
              <a:buAutoNum type="arabicPeriod"/>
            </a:pPr>
            <a:r>
              <a:rPr lang="en-GB" sz="1600">
                <a:latin typeface="Arial"/>
                <a:cs typeface="Arial"/>
              </a:rPr>
              <a:t>Engage in national program to share learning.</a:t>
            </a:r>
          </a:p>
          <a:p>
            <a:endParaRPr lang="en-GB" sz="1649" b="1">
              <a:latin typeface="Arial" panose="020B0604020202020204" pitchFamily="34" charset="0"/>
              <a:cs typeface="Arial" panose="020B0604020202020204" pitchFamily="34" charset="0"/>
            </a:endParaRPr>
          </a:p>
          <a:p>
            <a:pPr algn="just"/>
            <a:r>
              <a:rPr lang="en-GB" sz="1600" b="1">
                <a:latin typeface="Arial"/>
                <a:cs typeface="Arial"/>
              </a:rPr>
              <a:t>Other critical success factors:</a:t>
            </a:r>
            <a:endParaRPr lang="en-GB" sz="1600">
              <a:latin typeface="Arial"/>
              <a:cs typeface="Arial"/>
            </a:endParaRPr>
          </a:p>
          <a:p>
            <a:pPr marL="282578" indent="-282578" fontAlgn="base">
              <a:buFont typeface="Arial" panose="020B0604020202020204" pitchFamily="34" charset="0"/>
              <a:buChar char="•"/>
            </a:pPr>
            <a:r>
              <a:rPr lang="en-GB" sz="1600">
                <a:latin typeface="Arial"/>
                <a:cs typeface="Arial"/>
              </a:rPr>
              <a:t>Engagement of all service groups</a:t>
            </a:r>
          </a:p>
          <a:p>
            <a:pPr marL="282578" indent="-282578" fontAlgn="base">
              <a:buFont typeface="Arial" panose="020B0604020202020204" pitchFamily="34" charset="0"/>
              <a:buChar char="•"/>
            </a:pPr>
            <a:r>
              <a:rPr lang="en-GB" sz="1600">
                <a:latin typeface="Arial"/>
                <a:cs typeface="Arial"/>
              </a:rPr>
              <a:t>Robust understanding of EWS escalation data over time.</a:t>
            </a:r>
          </a:p>
          <a:p>
            <a:pPr marL="282578" indent="-282578" fontAlgn="base">
              <a:buFont typeface="Arial" panose="020B0604020202020204" pitchFamily="34" charset="0"/>
              <a:buChar char="•"/>
            </a:pPr>
            <a:endParaRPr lang="en-GB" sz="1600">
              <a:latin typeface="Arial" panose="020B0604020202020204" pitchFamily="34" charset="0"/>
              <a:cs typeface="Arial" panose="020B0604020202020204" pitchFamily="34" charset="0"/>
            </a:endParaRPr>
          </a:p>
        </p:txBody>
      </p:sp>
      <p:sp>
        <p:nvSpPr>
          <p:cNvPr id="29" name="TextBox 28"/>
          <p:cNvSpPr txBox="1"/>
          <p:nvPr/>
        </p:nvSpPr>
        <p:spPr>
          <a:xfrm>
            <a:off x="118385" y="1093577"/>
            <a:ext cx="16731657" cy="415563"/>
          </a:xfrm>
          <a:prstGeom prst="rect">
            <a:avLst/>
          </a:prstGeom>
          <a:noFill/>
          <a:ln>
            <a:solidFill>
              <a:schemeClr val="accent5">
                <a:lumMod val="50000"/>
              </a:schemeClr>
            </a:solidFill>
          </a:ln>
        </p:spPr>
        <p:txBody>
          <a:bodyPr wrap="square" lIns="91440" tIns="45719" rIns="91440" bIns="45719" rtlCol="0" anchor="t">
            <a:noAutofit/>
          </a:bodyPr>
          <a:lstStyle/>
          <a:p>
            <a:r>
              <a:rPr lang="en-GB" sz="1600" b="1">
                <a:latin typeface="Arial"/>
                <a:cs typeface="Arial"/>
              </a:rPr>
              <a:t>Project Team: </a:t>
            </a:r>
            <a:r>
              <a:rPr lang="en-GB" sz="1600">
                <a:latin typeface="Arial"/>
                <a:cs typeface="Arial"/>
              </a:rPr>
              <a:t>Senior Responsible Owner – Dr. Clare Dieppe, Project Manager – Lisa Fabb, QI lead – Samantha Scott </a:t>
            </a:r>
            <a:endParaRPr lang="en-GB" sz="1649">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p>
            <a:endParaRPr lang="en-GB" sz="2968"/>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p>
            <a:endParaRPr lang="en-GB" sz="2968"/>
          </a:p>
        </p:txBody>
      </p:sp>
      <p:sp>
        <p:nvSpPr>
          <p:cNvPr id="7" name="TextBox 6"/>
          <p:cNvSpPr txBox="1">
            <a:spLocks noChangeAspect="1"/>
          </p:cNvSpPr>
          <p:nvPr/>
        </p:nvSpPr>
        <p:spPr>
          <a:xfrm>
            <a:off x="10060719" y="1566317"/>
            <a:ext cx="10015044" cy="3751977"/>
          </a:xfrm>
          <a:prstGeom prst="rect">
            <a:avLst/>
          </a:prstGeom>
          <a:noFill/>
          <a:ln w="6350">
            <a:solidFill>
              <a:schemeClr val="tx1"/>
            </a:solidFill>
          </a:ln>
        </p:spPr>
        <p:txBody>
          <a:bodyPr wrap="square" lIns="150790" tIns="75396" rIns="150790" bIns="75396" rtlCol="0" anchor="t">
            <a:noAutofit/>
          </a:bodyPr>
          <a:lstStyle/>
          <a:p>
            <a:r>
              <a:rPr lang="en-GB" b="1" dirty="0">
                <a:latin typeface="Arial"/>
                <a:cs typeface="Arial"/>
              </a:rPr>
              <a:t>Key achievements:</a:t>
            </a:r>
          </a:p>
          <a:p>
            <a:endParaRPr lang="en-GB" sz="1801" b="1">
              <a:latin typeface="Arial"/>
              <a:cs typeface="Arial"/>
            </a:endParaRPr>
          </a:p>
          <a:p>
            <a:pPr marL="282575" indent="-282575">
              <a:buFont typeface="Arial,Sans-Serif" panose="020B0604020202020204" pitchFamily="34" charset="0"/>
              <a:buChar char="•"/>
            </a:pPr>
            <a:r>
              <a:rPr lang="en-GB" sz="2000" dirty="0">
                <a:latin typeface="Arial"/>
                <a:ea typeface="Calibri" panose="020F0502020204030204"/>
                <a:cs typeface="Arial"/>
              </a:rPr>
              <a:t>Launch of NEWTT 2 on 4</a:t>
            </a:r>
            <a:r>
              <a:rPr lang="en-GB" sz="2000" baseline="30000" dirty="0">
                <a:latin typeface="Arial"/>
                <a:ea typeface="Calibri" panose="020F0502020204030204"/>
                <a:cs typeface="Arial"/>
              </a:rPr>
              <a:t>th</a:t>
            </a:r>
            <a:r>
              <a:rPr lang="en-GB" sz="2000" dirty="0">
                <a:latin typeface="Arial"/>
                <a:ea typeface="Calibri" panose="020F0502020204030204"/>
                <a:cs typeface="Arial"/>
              </a:rPr>
              <a:t> March in all relevant areas.</a:t>
            </a:r>
          </a:p>
          <a:p>
            <a:pPr marL="282575" indent="-282575">
              <a:buFont typeface="Arial,Sans-Serif" panose="020B0604020202020204" pitchFamily="34" charset="0"/>
              <a:buChar char="•"/>
            </a:pPr>
            <a:r>
              <a:rPr lang="en-GB" sz="2000" dirty="0">
                <a:latin typeface="Arial"/>
                <a:ea typeface="Calibri" panose="020F0502020204030204"/>
                <a:cs typeface="Arial"/>
              </a:rPr>
              <a:t>MEWS and Pews launched July 2025</a:t>
            </a:r>
          </a:p>
          <a:p>
            <a:pPr marL="282575" indent="-282575">
              <a:buFont typeface="Arial,Sans-Serif" panose="020B0604020202020204" pitchFamily="34" charset="0"/>
              <a:buChar char="•"/>
            </a:pPr>
            <a:r>
              <a:rPr lang="en-GB" sz="2000" err="1">
                <a:latin typeface="Arial"/>
                <a:ea typeface="Calibri" panose="020F0502020204030204"/>
                <a:cs typeface="Arial"/>
              </a:rPr>
              <a:t>AMaT</a:t>
            </a:r>
            <a:r>
              <a:rPr lang="en-GB" sz="2000" dirty="0">
                <a:latin typeface="Arial"/>
                <a:ea typeface="Calibri" panose="020F0502020204030204"/>
                <a:cs typeface="Arial"/>
              </a:rPr>
              <a:t> AD ward audit improved to ensure robust systems to collect AD data over time and develop improvement action plans for all in patient areas including paediatrics and maternity.</a:t>
            </a:r>
          </a:p>
          <a:p>
            <a:pPr marL="285750" indent="-285750">
              <a:buFont typeface="Arial,Sans-Serif" panose="020B0604020202020204" pitchFamily="34" charset="0"/>
              <a:buChar char="•"/>
            </a:pPr>
            <a:r>
              <a:rPr lang="en-GB" sz="2000" dirty="0">
                <a:latin typeface="Arial"/>
                <a:ea typeface="Calibri" panose="020F0502020204030204"/>
                <a:cs typeface="Arial"/>
              </a:rPr>
              <a:t>All EWS have implementation networks and e learning in progress.</a:t>
            </a:r>
            <a:endParaRPr lang="en-US" sz="2000" dirty="0">
              <a:latin typeface="Arial"/>
              <a:ea typeface="Calibri" panose="020F0502020204030204"/>
              <a:cs typeface="Arial"/>
            </a:endParaRPr>
          </a:p>
          <a:p>
            <a:pPr marL="285750" indent="-285750">
              <a:buFont typeface="Arial,Sans-Serif" panose="020B0604020202020204" pitchFamily="34" charset="0"/>
              <a:buChar char="•"/>
            </a:pPr>
            <a:r>
              <a:rPr lang="en-GB" sz="2000" dirty="0">
                <a:latin typeface="Arial"/>
                <a:ea typeface="Calibri" panose="020F0502020204030204"/>
                <a:cs typeface="Arial"/>
              </a:rPr>
              <a:t>All charts agreed and gone to print</a:t>
            </a:r>
          </a:p>
          <a:p>
            <a:pPr marL="285750" indent="-285750">
              <a:buFont typeface="Arial,Sans-Serif" panose="020B0604020202020204" pitchFamily="34" charset="0"/>
              <a:buChar char="•"/>
            </a:pPr>
            <a:r>
              <a:rPr lang="en-GB" sz="2000" dirty="0">
                <a:latin typeface="Arial"/>
                <a:ea typeface="Calibri" panose="020F0502020204030204"/>
                <a:cs typeface="Arial"/>
              </a:rPr>
              <a:t>Incorporated Patient reported wellness score to NEWS 2, putting the patient's voice at centre of care.</a:t>
            </a:r>
          </a:p>
        </p:txBody>
      </p:sp>
      <p:sp>
        <p:nvSpPr>
          <p:cNvPr id="8" name="TextBox 7"/>
          <p:cNvSpPr txBox="1"/>
          <p:nvPr/>
        </p:nvSpPr>
        <p:spPr>
          <a:xfrm>
            <a:off x="16890505" y="1093577"/>
            <a:ext cx="3185258" cy="415563"/>
          </a:xfrm>
          <a:prstGeom prst="rect">
            <a:avLst/>
          </a:prstGeom>
          <a:noFill/>
          <a:ln>
            <a:solidFill>
              <a:schemeClr val="tx1"/>
            </a:solidFill>
          </a:ln>
        </p:spPr>
        <p:txBody>
          <a:bodyPr wrap="square" lIns="150790" tIns="75396" rIns="150790" bIns="75396" rtlCol="0" anchor="t">
            <a:noAutofit/>
          </a:bodyPr>
          <a:lstStyle/>
          <a:p>
            <a:r>
              <a:rPr lang="en-GB" sz="1600" b="1">
                <a:latin typeface="Arial"/>
                <a:cs typeface="Arial"/>
              </a:rPr>
              <a:t>Month – July2025</a:t>
            </a:r>
            <a:endParaRPr lang="en-GB" sz="1600">
              <a:latin typeface="Arial"/>
              <a:cs typeface="Arial"/>
            </a:endParaRPr>
          </a:p>
        </p:txBody>
      </p:sp>
      <p:sp>
        <p:nvSpPr>
          <p:cNvPr id="9" name="Footer Placeholder 8"/>
          <p:cNvSpPr>
            <a:spLocks noGrp="1"/>
          </p:cNvSpPr>
          <p:nvPr>
            <p:ph type="ftr" sz="quarter" idx="4294967295"/>
          </p:nvPr>
        </p:nvSpPr>
        <p:spPr>
          <a:xfrm>
            <a:off x="89" y="10918779"/>
            <a:ext cx="19986450" cy="390522"/>
          </a:xfrm>
        </p:spPr>
        <p:txBody>
          <a:bodyPr/>
          <a:lstStyle/>
          <a:p>
            <a:pPr algn="just" rtl="0" fontAlgn="base"/>
            <a:r>
              <a:rPr lang="en-GB" sz="1649" b="1">
                <a:solidFill>
                  <a:schemeClr val="bg1">
                    <a:lumMod val="50000"/>
                  </a:schemeClr>
                </a:solidFill>
              </a:rPr>
              <a:t>Evidence –</a:t>
            </a:r>
            <a:r>
              <a:rPr lang="en-GB" sz="1567" b="1">
                <a:solidFill>
                  <a:schemeClr val="bg1">
                    <a:lumMod val="50000"/>
                  </a:schemeClr>
                </a:solidFill>
              </a:rPr>
              <a:t> </a:t>
            </a:r>
            <a:r>
              <a:rPr lang="en-GB" sz="1484">
                <a:solidFill>
                  <a:srgbClr val="0D0D0D"/>
                </a:solidFill>
                <a:latin typeface="Arial" panose="020B0604020202020204" pitchFamily="34" charset="0"/>
              </a:rPr>
              <a:t>NICE Guidance NG51 </a:t>
            </a:r>
            <a:r>
              <a:rPr lang="en-GB" sz="1484">
                <a:solidFill>
                  <a:srgbClr val="000000"/>
                </a:solidFill>
                <a:latin typeface="Arial" panose="020B0604020202020204" pitchFamily="34" charset="0"/>
              </a:rPr>
              <a:t>/ </a:t>
            </a:r>
            <a:r>
              <a:rPr lang="en-GB" sz="1484">
                <a:solidFill>
                  <a:srgbClr val="0D0D0D"/>
                </a:solidFill>
                <a:latin typeface="Arial" panose="020B0604020202020204" pitchFamily="34" charset="0"/>
              </a:rPr>
              <a:t>New National Guidelines on treating Sepsis by AoMRC </a:t>
            </a:r>
            <a:endParaRPr lang="en-GB" sz="1484">
              <a:solidFill>
                <a:srgbClr val="000000"/>
              </a:solidFill>
              <a:latin typeface="Arial" panose="020B0604020202020204" pitchFamily="34" charset="0"/>
            </a:endParaRPr>
          </a:p>
          <a:p>
            <a:pPr algn="l"/>
            <a:endParaRPr lang="en-GB" sz="1567" i="1">
              <a:solidFill>
                <a:schemeClr val="bg1">
                  <a:lumMod val="50000"/>
                </a:schemeClr>
              </a:solidFill>
            </a:endParaRPr>
          </a:p>
        </p:txBody>
      </p:sp>
      <p:sp>
        <p:nvSpPr>
          <p:cNvPr id="10" name="Rectangle 5">
            <a:extLst>
              <a:ext uri="{FF2B5EF4-FFF2-40B4-BE49-F238E27FC236}">
                <a16:creationId xmlns:a16="http://schemas.microsoft.com/office/drawing/2014/main" id="{74EE6599-D40C-D857-0C23-86633255DD0A}"/>
              </a:ext>
            </a:extLst>
          </p:cNvPr>
          <p:cNvSpPr>
            <a:spLocks noChangeArrowheads="1"/>
          </p:cNvSpPr>
          <p:nvPr/>
        </p:nvSpPr>
        <p:spPr bwMode="auto">
          <a:xfrm>
            <a:off x="521022" y="5302300"/>
            <a:ext cx="304590" cy="608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50790" tIns="75396" rIns="150790" bIns="75396" numCol="1" anchor="ctr" anchorCtr="0" compatLnSpc="1">
            <a:prstTxWarp prst="textNoShape">
              <a:avLst/>
            </a:prstTxWarp>
            <a:spAutoFit/>
          </a:bodyPr>
          <a:lstStyle/>
          <a:p>
            <a:endParaRPr lang="en-GB" sz="2968"/>
          </a:p>
        </p:txBody>
      </p:sp>
      <p:sp>
        <p:nvSpPr>
          <p:cNvPr id="16" name="TextBox 15">
            <a:extLst>
              <a:ext uri="{FF2B5EF4-FFF2-40B4-BE49-F238E27FC236}">
                <a16:creationId xmlns:a16="http://schemas.microsoft.com/office/drawing/2014/main" id="{6F243FB6-4E96-044D-F137-4141EBBBCAEF}"/>
              </a:ext>
            </a:extLst>
          </p:cNvPr>
          <p:cNvSpPr txBox="1"/>
          <p:nvPr/>
        </p:nvSpPr>
        <p:spPr>
          <a:xfrm>
            <a:off x="10103079" y="5307374"/>
            <a:ext cx="9972274" cy="6000019"/>
          </a:xfrm>
          <a:prstGeom prst="rect">
            <a:avLst/>
          </a:prstGeom>
        </p:spPr>
        <p:style>
          <a:lnRef idx="2">
            <a:schemeClr val="dk1"/>
          </a:lnRef>
          <a:fillRef idx="1">
            <a:schemeClr val="lt1"/>
          </a:fillRef>
          <a:effectRef idx="0">
            <a:schemeClr val="dk1"/>
          </a:effectRef>
          <a:fontRef idx="minor">
            <a:schemeClr val="dk1"/>
          </a:fontRef>
        </p:style>
        <p:txBody>
          <a:bodyPr wrap="square" lIns="150790" tIns="75396" rIns="150790" bIns="75396" rtlCol="0" anchor="t">
            <a:spAutoFit/>
          </a:bodyPr>
          <a:lstStyle/>
          <a:p>
            <a:pPr fontAlgn="base"/>
            <a:r>
              <a:rPr lang="en-GB" b="1" dirty="0">
                <a:latin typeface="Arial"/>
                <a:cs typeface="Arial"/>
              </a:rPr>
              <a:t>P</a:t>
            </a:r>
            <a:r>
              <a:rPr lang="en-GB" sz="2000" b="1" dirty="0">
                <a:latin typeface="Arial"/>
                <a:cs typeface="Arial"/>
              </a:rPr>
              <a:t>rogress in the last month:</a:t>
            </a:r>
          </a:p>
          <a:p>
            <a:endParaRPr lang="en-GB" sz="2000" b="1">
              <a:latin typeface="Arial"/>
              <a:cs typeface="Arial"/>
            </a:endParaRPr>
          </a:p>
          <a:p>
            <a:pPr marL="342900" indent="-342900" fontAlgn="base">
              <a:buFont typeface="Arial"/>
              <a:buChar char="•"/>
            </a:pPr>
            <a:r>
              <a:rPr lang="en-GB" sz="2000" dirty="0">
                <a:latin typeface="Arial"/>
                <a:cs typeface="Arial"/>
              </a:rPr>
              <a:t>MEWS and Pews launched July 2025</a:t>
            </a:r>
            <a:endParaRPr lang="en-GB" dirty="0">
              <a:latin typeface="Calibri" panose="020F0502020204030204"/>
              <a:ea typeface="Calibri"/>
              <a:cs typeface="Calibri"/>
            </a:endParaRPr>
          </a:p>
          <a:p>
            <a:pPr marL="342900" indent="-342900">
              <a:buFont typeface="Arial"/>
              <a:buChar char="•"/>
            </a:pPr>
            <a:endParaRPr lang="en-GB" sz="2000" dirty="0">
              <a:latin typeface="Arial"/>
              <a:cs typeface="Arial"/>
            </a:endParaRPr>
          </a:p>
          <a:p>
            <a:pPr marL="342900" indent="-342900">
              <a:buFont typeface="Arial"/>
              <a:buChar char="•"/>
            </a:pPr>
            <a:r>
              <a:rPr lang="en-GB" sz="2000" dirty="0">
                <a:latin typeface="Arial"/>
                <a:cs typeface="Arial"/>
              </a:rPr>
              <a:t>Planning for WHO World Patient Safety Day-</a:t>
            </a:r>
            <a:r>
              <a:rPr lang="en-GB" sz="2000" dirty="0">
                <a:solidFill>
                  <a:schemeClr val="tx1"/>
                </a:solidFill>
                <a:latin typeface="Arial"/>
                <a:ea typeface="Calibri"/>
                <a:cs typeface="Arial"/>
              </a:rPr>
              <a:t> </a:t>
            </a:r>
            <a:r>
              <a:rPr lang="en-GB" sz="2000" dirty="0">
                <a:solidFill>
                  <a:schemeClr val="tx1"/>
                </a:solidFill>
                <a:latin typeface="Arial"/>
                <a:ea typeface="+mn-lt"/>
                <a:cs typeface="+mn-lt"/>
              </a:rPr>
              <a:t>Safe care for every newborn and every child, celebration day 17th September 2025.</a:t>
            </a:r>
            <a:endParaRPr lang="en-GB">
              <a:solidFill>
                <a:schemeClr val="tx1"/>
              </a:solidFill>
              <a:ea typeface="Calibri"/>
              <a:cs typeface="Calibri"/>
            </a:endParaRPr>
          </a:p>
          <a:p>
            <a:pPr marL="342900" indent="-342900">
              <a:buFont typeface="Arial"/>
              <a:buChar char="•"/>
            </a:pPr>
            <a:endParaRPr lang="en-GB" sz="2000">
              <a:solidFill>
                <a:schemeClr val="tx1"/>
              </a:solidFill>
              <a:latin typeface="Arial"/>
              <a:ea typeface="+mn-lt"/>
              <a:cs typeface="Calibri"/>
            </a:endParaRPr>
          </a:p>
          <a:p>
            <a:pPr marL="342900" indent="-342900">
              <a:buFont typeface="Arial"/>
              <a:buChar char="•"/>
            </a:pPr>
            <a:r>
              <a:rPr lang="en-GB" sz="2000">
                <a:solidFill>
                  <a:schemeClr val="tx1"/>
                </a:solidFill>
                <a:latin typeface="Arial"/>
                <a:ea typeface="+mn-lt"/>
                <a:cs typeface="Calibri"/>
              </a:rPr>
              <a:t>Implementation plans agreed in all Service Groups (SGs).</a:t>
            </a:r>
          </a:p>
          <a:p>
            <a:pPr marL="342900" indent="-342900">
              <a:buFont typeface="Arial"/>
              <a:buChar char="•"/>
            </a:pPr>
            <a:endParaRPr lang="en-GB" sz="2000">
              <a:solidFill>
                <a:schemeClr val="tx1"/>
              </a:solidFill>
              <a:latin typeface="Arial"/>
              <a:ea typeface="+mn-lt"/>
              <a:cs typeface="Calibri"/>
            </a:endParaRPr>
          </a:p>
          <a:p>
            <a:pPr marL="342900" indent="-342900">
              <a:buFont typeface="Arial"/>
              <a:buChar char="•"/>
            </a:pPr>
            <a:r>
              <a:rPr lang="en-GB" sz="2000" dirty="0">
                <a:solidFill>
                  <a:schemeClr val="tx1"/>
                </a:solidFill>
                <a:latin typeface="Arial"/>
                <a:ea typeface="+mn-lt"/>
                <a:cs typeface="Calibri"/>
              </a:rPr>
              <a:t>MEWS launched 15th July</a:t>
            </a:r>
          </a:p>
          <a:p>
            <a:pPr marL="342900" indent="-342900">
              <a:buFont typeface="Arial"/>
              <a:buChar char="•"/>
            </a:pPr>
            <a:endParaRPr lang="en-GB" sz="2000">
              <a:solidFill>
                <a:schemeClr val="tx1"/>
              </a:solidFill>
              <a:latin typeface="Arial"/>
              <a:ea typeface="+mn-lt"/>
              <a:cs typeface="Arial"/>
            </a:endParaRPr>
          </a:p>
          <a:p>
            <a:pPr marL="342900" indent="-342900">
              <a:buFont typeface="Arial"/>
              <a:buChar char="•"/>
            </a:pPr>
            <a:r>
              <a:rPr lang="en-GB" sz="2000" dirty="0">
                <a:solidFill>
                  <a:schemeClr val="tx1"/>
                </a:solidFill>
                <a:latin typeface="Arial"/>
                <a:ea typeface="+mn-lt"/>
                <a:cs typeface="Arial"/>
              </a:rPr>
              <a:t>PEWS launched 1 July</a:t>
            </a:r>
            <a:endParaRPr lang="en-GB" dirty="0">
              <a:solidFill>
                <a:schemeClr val="tx1"/>
              </a:solidFill>
              <a:ea typeface="Calibri"/>
              <a:cs typeface="Calibri"/>
            </a:endParaRPr>
          </a:p>
          <a:p>
            <a:pPr marL="342900" indent="-342900">
              <a:buFont typeface="Arial"/>
              <a:buChar char="•"/>
            </a:pPr>
            <a:endParaRPr lang="en-GB" sz="2000" dirty="0">
              <a:solidFill>
                <a:schemeClr val="tx1"/>
              </a:solidFill>
              <a:latin typeface="Arial"/>
              <a:ea typeface="+mn-lt"/>
              <a:cs typeface="Arial"/>
            </a:endParaRPr>
          </a:p>
          <a:p>
            <a:pPr marL="342900" indent="-342900">
              <a:buFont typeface="Arial"/>
              <a:buChar char="•"/>
            </a:pPr>
            <a:r>
              <a:rPr lang="en-GB" sz="2000" dirty="0">
                <a:solidFill>
                  <a:schemeClr val="tx1"/>
                </a:solidFill>
                <a:latin typeface="Arial"/>
                <a:ea typeface="+mn-lt"/>
                <a:cs typeface="Arial"/>
              </a:rPr>
              <a:t>NEWS 2 launch rescheduled for 2nd Sept, although t</a:t>
            </a:r>
            <a:r>
              <a:rPr lang="en-GB" sz="2000" dirty="0">
                <a:solidFill>
                  <a:schemeClr val="tx1"/>
                </a:solidFill>
                <a:latin typeface="Arial"/>
                <a:ea typeface="+mn-lt"/>
                <a:cs typeface="Calibri"/>
              </a:rPr>
              <a:t>his is due to printing and procurement issues it has given us time to strengthen the training and learn from Welsh colleagues who launched in July.</a:t>
            </a:r>
          </a:p>
          <a:p>
            <a:pPr marL="342900" indent="-342900">
              <a:buFont typeface="Arial"/>
              <a:buChar char="•"/>
            </a:pPr>
            <a:endParaRPr lang="en-GB" sz="2000">
              <a:solidFill>
                <a:schemeClr val="tx1"/>
              </a:solidFill>
              <a:latin typeface="Arial"/>
              <a:ea typeface="+mn-lt"/>
              <a:cs typeface="Calibri"/>
            </a:endParaRPr>
          </a:p>
          <a:p>
            <a:pPr marL="342900" indent="-342900">
              <a:buFont typeface="Arial"/>
              <a:buChar char="•"/>
            </a:pPr>
            <a:r>
              <a:rPr lang="en-GB" sz="2000" dirty="0">
                <a:solidFill>
                  <a:schemeClr val="tx1"/>
                </a:solidFill>
                <a:latin typeface="Arial"/>
                <a:ea typeface="+mn-lt"/>
                <a:cs typeface="Calibri"/>
              </a:rPr>
              <a:t>Discussion continue for Call 4 Concern to be launched on World Patient Safety day.</a:t>
            </a:r>
          </a:p>
        </p:txBody>
      </p:sp>
      <p:graphicFrame>
        <p:nvGraphicFramePr>
          <p:cNvPr id="5" name="Table 4">
            <a:extLst>
              <a:ext uri="{FF2B5EF4-FFF2-40B4-BE49-F238E27FC236}">
                <a16:creationId xmlns:a16="http://schemas.microsoft.com/office/drawing/2014/main" id="{9DFC8D84-6E83-497A-9DD6-50B28C21F05B}"/>
              </a:ext>
            </a:extLst>
          </p:cNvPr>
          <p:cNvGraphicFramePr>
            <a:graphicFrameLocks noGrp="1"/>
          </p:cNvGraphicFramePr>
          <p:nvPr>
            <p:extLst>
              <p:ext uri="{D42A27DB-BD31-4B8C-83A1-F6EECF244321}">
                <p14:modId xmlns:p14="http://schemas.microsoft.com/office/powerpoint/2010/main" val="19414948"/>
              </p:ext>
            </p:extLst>
          </p:nvPr>
        </p:nvGraphicFramePr>
        <p:xfrm>
          <a:off x="118385" y="4541376"/>
          <a:ext cx="9918567" cy="4779445"/>
        </p:xfrm>
        <a:graphic>
          <a:graphicData uri="http://schemas.openxmlformats.org/drawingml/2006/table">
            <a:tbl>
              <a:tblPr firstRow="1" firstCol="1" bandRow="1">
                <a:tableStyleId>{5C22544A-7EE6-4342-B048-85BDC9FD1C3A}</a:tableStyleId>
              </a:tblPr>
              <a:tblGrid>
                <a:gridCol w="1097020">
                  <a:extLst>
                    <a:ext uri="{9D8B030D-6E8A-4147-A177-3AD203B41FA5}">
                      <a16:colId xmlns:a16="http://schemas.microsoft.com/office/drawing/2014/main" val="676471976"/>
                    </a:ext>
                  </a:extLst>
                </a:gridCol>
                <a:gridCol w="2222172">
                  <a:extLst>
                    <a:ext uri="{9D8B030D-6E8A-4147-A177-3AD203B41FA5}">
                      <a16:colId xmlns:a16="http://schemas.microsoft.com/office/drawing/2014/main" val="3375619268"/>
                    </a:ext>
                  </a:extLst>
                </a:gridCol>
                <a:gridCol w="1903913">
                  <a:extLst>
                    <a:ext uri="{9D8B030D-6E8A-4147-A177-3AD203B41FA5}">
                      <a16:colId xmlns:a16="http://schemas.microsoft.com/office/drawing/2014/main" val="2388450012"/>
                    </a:ext>
                  </a:extLst>
                </a:gridCol>
                <a:gridCol w="1859151">
                  <a:extLst>
                    <a:ext uri="{9D8B030D-6E8A-4147-A177-3AD203B41FA5}">
                      <a16:colId xmlns:a16="http://schemas.microsoft.com/office/drawing/2014/main" val="2297629323"/>
                    </a:ext>
                  </a:extLst>
                </a:gridCol>
                <a:gridCol w="2836311">
                  <a:extLst>
                    <a:ext uri="{9D8B030D-6E8A-4147-A177-3AD203B41FA5}">
                      <a16:colId xmlns:a16="http://schemas.microsoft.com/office/drawing/2014/main" val="2064490855"/>
                    </a:ext>
                  </a:extLst>
                </a:gridCol>
              </a:tblGrid>
              <a:tr h="1014688">
                <a:tc>
                  <a:txBody>
                    <a:bodyPr/>
                    <a:lstStyle/>
                    <a:p>
                      <a:pPr>
                        <a:lnSpc>
                          <a:spcPct val="107000"/>
                        </a:lnSpc>
                        <a:spcAft>
                          <a:spcPts val="800"/>
                        </a:spcAft>
                      </a:pPr>
                      <a:r>
                        <a:rPr lang="en-GB" sz="1600">
                          <a:effectLst/>
                        </a:rPr>
                        <a:t>Early Warning System</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Local implementation network</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Training</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Governance</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Launch</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extLst>
                  <a:ext uri="{0D108BD9-81ED-4DB2-BD59-A6C34878D82A}">
                    <a16:rowId xmlns:a16="http://schemas.microsoft.com/office/drawing/2014/main" val="680134727"/>
                  </a:ext>
                </a:extLst>
              </a:tr>
              <a:tr h="794796">
                <a:tc>
                  <a:txBody>
                    <a:bodyPr/>
                    <a:lstStyle/>
                    <a:p>
                      <a:pPr>
                        <a:lnSpc>
                          <a:spcPct val="107000"/>
                        </a:lnSpc>
                        <a:spcAft>
                          <a:spcPts val="800"/>
                        </a:spcAft>
                      </a:pPr>
                      <a:r>
                        <a:rPr lang="en-GB" sz="1600">
                          <a:effectLst/>
                        </a:rPr>
                        <a:t>NEWTT 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Delays in Morriston, all other implemented.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eLearning live on ESR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Via </a:t>
                      </a:r>
                      <a:r>
                        <a:rPr lang="en-GB" sz="1600" err="1">
                          <a:effectLst/>
                        </a:rPr>
                        <a:t>AMaT</a:t>
                      </a:r>
                      <a:r>
                        <a:rPr lang="en-GB" sz="1600">
                          <a:effectLst/>
                        </a:rPr>
                        <a:t> reported to RADAR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Launched 4</a:t>
                      </a:r>
                      <a:r>
                        <a:rPr lang="en-GB" sz="1600" baseline="30000">
                          <a:effectLst/>
                        </a:rPr>
                        <a:t>th</a:t>
                      </a:r>
                      <a:r>
                        <a:rPr lang="en-GB" sz="1600">
                          <a:effectLst/>
                        </a:rPr>
                        <a:t> March 2025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extLst>
                  <a:ext uri="{0D108BD9-81ED-4DB2-BD59-A6C34878D82A}">
                    <a16:rowId xmlns:a16="http://schemas.microsoft.com/office/drawing/2014/main" val="2568291425"/>
                  </a:ext>
                </a:extLst>
              </a:tr>
              <a:tr h="854484">
                <a:tc>
                  <a:txBody>
                    <a:bodyPr/>
                    <a:lstStyle/>
                    <a:p>
                      <a:pPr>
                        <a:lnSpc>
                          <a:spcPct val="107000"/>
                        </a:lnSpc>
                        <a:spcAft>
                          <a:spcPts val="800"/>
                        </a:spcAft>
                      </a:pPr>
                      <a:r>
                        <a:rPr lang="en-GB" sz="1600">
                          <a:effectLst/>
                        </a:rPr>
                        <a:t>MEWS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Established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eLearning live on ESR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Via </a:t>
                      </a:r>
                      <a:r>
                        <a:rPr lang="en-GB" sz="1600" err="1">
                          <a:effectLst/>
                        </a:rPr>
                        <a:t>AMaT</a:t>
                      </a:r>
                      <a:r>
                        <a:rPr lang="en-GB" sz="1600">
                          <a:effectLst/>
                        </a:rPr>
                        <a:t> reported to RADAR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15 July 2025</a:t>
                      </a:r>
                    </a:p>
                  </a:txBody>
                  <a:tcPr marL="113094" marR="113094" marT="0" marB="0"/>
                </a:tc>
                <a:extLst>
                  <a:ext uri="{0D108BD9-81ED-4DB2-BD59-A6C34878D82A}">
                    <a16:rowId xmlns:a16="http://schemas.microsoft.com/office/drawing/2014/main" val="870226917"/>
                  </a:ext>
                </a:extLst>
              </a:tr>
              <a:tr h="794796">
                <a:tc>
                  <a:txBody>
                    <a:bodyPr/>
                    <a:lstStyle/>
                    <a:p>
                      <a:pPr>
                        <a:lnSpc>
                          <a:spcPct val="107000"/>
                        </a:lnSpc>
                        <a:spcAft>
                          <a:spcPts val="800"/>
                        </a:spcAft>
                      </a:pPr>
                      <a:r>
                        <a:rPr lang="en-GB" sz="1600">
                          <a:effectLst/>
                        </a:rPr>
                        <a:t>PEWS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Established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eLearning live on ESR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Via </a:t>
                      </a:r>
                      <a:r>
                        <a:rPr lang="en-GB" sz="1600" err="1">
                          <a:effectLst/>
                        </a:rPr>
                        <a:t>AMaT</a:t>
                      </a:r>
                      <a:r>
                        <a:rPr lang="en-GB" sz="1600">
                          <a:effectLst/>
                        </a:rPr>
                        <a:t> reported to RADAR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Launched 1 July 2025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extLst>
                  <a:ext uri="{0D108BD9-81ED-4DB2-BD59-A6C34878D82A}">
                    <a16:rowId xmlns:a16="http://schemas.microsoft.com/office/drawing/2014/main" val="2299835372"/>
                  </a:ext>
                </a:extLst>
              </a:tr>
              <a:tr h="794796">
                <a:tc>
                  <a:txBody>
                    <a:bodyPr/>
                    <a:lstStyle/>
                    <a:p>
                      <a:pPr>
                        <a:lnSpc>
                          <a:spcPct val="107000"/>
                        </a:lnSpc>
                        <a:spcAft>
                          <a:spcPts val="800"/>
                        </a:spcAft>
                      </a:pPr>
                      <a:r>
                        <a:rPr lang="en-GB" sz="1600">
                          <a:effectLst/>
                        </a:rPr>
                        <a:t>NEWS 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Established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eLearning live on ESR.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a:effectLst/>
                        </a:rPr>
                        <a:t>Via </a:t>
                      </a:r>
                      <a:r>
                        <a:rPr lang="en-GB" sz="1600" err="1">
                          <a:effectLst/>
                        </a:rPr>
                        <a:t>AMaT</a:t>
                      </a:r>
                      <a:r>
                        <a:rPr lang="en-GB" sz="1600">
                          <a:effectLst/>
                        </a:rPr>
                        <a:t> reported to RADAR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a:txBody>
                    <a:bodyPr/>
                    <a:lstStyle/>
                    <a:p>
                      <a:pPr>
                        <a:lnSpc>
                          <a:spcPct val="107000"/>
                        </a:lnSpc>
                        <a:spcAft>
                          <a:spcPts val="800"/>
                        </a:spcAft>
                      </a:pPr>
                      <a:r>
                        <a:rPr lang="en-GB" sz="1600" err="1">
                          <a:effectLst/>
                        </a:rPr>
                        <a:t>Posponed</a:t>
                      </a:r>
                      <a:r>
                        <a:rPr lang="en-GB" sz="1600">
                          <a:effectLst/>
                        </a:rPr>
                        <a:t> to 2 September, due to printing and </a:t>
                      </a:r>
                      <a:r>
                        <a:rPr lang="en-GB" sz="1600" err="1">
                          <a:effectLst/>
                        </a:rPr>
                        <a:t>procurment</a:t>
                      </a:r>
                      <a:r>
                        <a:rPr lang="en-GB" sz="1600">
                          <a:effectLst/>
                        </a:rPr>
                        <a:t> issues.</a:t>
                      </a:r>
                    </a:p>
                  </a:txBody>
                  <a:tcPr marL="113094" marR="113094" marT="0" marB="0"/>
                </a:tc>
                <a:extLst>
                  <a:ext uri="{0D108BD9-81ED-4DB2-BD59-A6C34878D82A}">
                    <a16:rowId xmlns:a16="http://schemas.microsoft.com/office/drawing/2014/main" val="4093078221"/>
                  </a:ext>
                </a:extLst>
              </a:tr>
              <a:tr h="525885">
                <a:tc>
                  <a:txBody>
                    <a:bodyPr/>
                    <a:lstStyle/>
                    <a:p>
                      <a:pPr>
                        <a:lnSpc>
                          <a:spcPct val="107000"/>
                        </a:lnSpc>
                        <a:spcAft>
                          <a:spcPts val="800"/>
                        </a:spcAft>
                      </a:pPr>
                      <a:r>
                        <a:rPr lang="en-GB" sz="1600">
                          <a:effectLst/>
                        </a:rPr>
                        <a:t>Call 4 Concern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gridSpan="3">
                  <a:txBody>
                    <a:bodyPr/>
                    <a:lstStyle/>
                    <a:p>
                      <a:pPr>
                        <a:lnSpc>
                          <a:spcPct val="107000"/>
                        </a:lnSpc>
                        <a:spcAft>
                          <a:spcPts val="800"/>
                        </a:spcAft>
                      </a:pPr>
                      <a:r>
                        <a:rPr lang="en-GB" sz="1600">
                          <a:effectLst/>
                        </a:rPr>
                        <a:t>Awaiting learning from national trials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113094" marR="113094" marT="0" marB="0"/>
                </a:tc>
                <a:tc hMerge="1">
                  <a:txBody>
                    <a:bodyPr/>
                    <a:lstStyle/>
                    <a:p>
                      <a:endParaRPr lang="en-GB"/>
                    </a:p>
                  </a:txBody>
                  <a:tcPr/>
                </a:tc>
                <a:tc hMerge="1">
                  <a:txBody>
                    <a:bodyPr/>
                    <a:lstStyle/>
                    <a:p>
                      <a:endParaRPr lang="en-GB"/>
                    </a:p>
                  </a:txBody>
                  <a:tcPr/>
                </a:tc>
                <a:tc>
                  <a:txBody>
                    <a:bodyPr/>
                    <a:lstStyle/>
                    <a:p>
                      <a:pPr>
                        <a:lnSpc>
                          <a:spcPct val="107000"/>
                        </a:lnSpc>
                        <a:spcAft>
                          <a:spcPts val="800"/>
                        </a:spcAft>
                      </a:pPr>
                      <a:r>
                        <a:rPr lang="en-GB" sz="1600">
                          <a:effectLst/>
                        </a:rPr>
                        <a:t>Plan to be announced World Patient Safety Day 17 Sept.</a:t>
                      </a:r>
                    </a:p>
                  </a:txBody>
                  <a:tcPr marL="113094" marR="113094" marT="0" marB="0"/>
                </a:tc>
                <a:extLst>
                  <a:ext uri="{0D108BD9-81ED-4DB2-BD59-A6C34878D82A}">
                    <a16:rowId xmlns:a16="http://schemas.microsoft.com/office/drawing/2014/main" val="1210216211"/>
                  </a:ext>
                </a:extLst>
              </a:tr>
            </a:tbl>
          </a:graphicData>
        </a:graphic>
      </p:graphicFrame>
    </p:spTree>
    <p:extLst>
      <p:ext uri="{BB962C8B-B14F-4D97-AF65-F5344CB8AC3E}">
        <p14:creationId xmlns:p14="http://schemas.microsoft.com/office/powerpoint/2010/main" val="3882953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968" y="3783439"/>
            <a:ext cx="11540484" cy="6470447"/>
          </a:xfrm>
          <a:prstGeom prst="rect">
            <a:avLst/>
          </a:prstGeom>
          <a:noFill/>
          <a:ln>
            <a:solidFill>
              <a:srgbClr val="1F355E"/>
            </a:solidFill>
          </a:ln>
        </p:spPr>
        <p:txBody>
          <a:bodyPr wrap="square" lIns="150791" tIns="75396" rIns="150791" bIns="75396" rtlCol="0" anchor="t">
            <a:noAutofit/>
          </a:bodyPr>
          <a:lstStyle/>
          <a:p>
            <a:r>
              <a:rPr lang="en-GB" sz="1600" b="1">
                <a:latin typeface="Arial"/>
                <a:cs typeface="Arial"/>
              </a:rPr>
              <a:t>Key Outcome Measure/s – </a:t>
            </a:r>
          </a:p>
          <a:p>
            <a:endParaRPr lang="en-GB" sz="1649">
              <a:latin typeface="Arial" panose="020B0604020202020204" pitchFamily="34" charset="0"/>
              <a:cs typeface="Arial" panose="020B0604020202020204" pitchFamily="34" charset="0"/>
            </a:endParaRPr>
          </a:p>
        </p:txBody>
      </p:sp>
      <p:sp>
        <p:nvSpPr>
          <p:cNvPr id="3" name="TextBox 2"/>
          <p:cNvSpPr txBox="1"/>
          <p:nvPr/>
        </p:nvSpPr>
        <p:spPr>
          <a:xfrm>
            <a:off x="17372507" y="141762"/>
            <a:ext cx="2432767" cy="549061"/>
          </a:xfrm>
          <a:prstGeom prst="rect">
            <a:avLst/>
          </a:prstGeom>
          <a:noFill/>
        </p:spPr>
        <p:txBody>
          <a:bodyPr wrap="square" rtlCol="0">
            <a:spAutoFit/>
          </a:bodyPr>
          <a:lstStyle/>
          <a:p>
            <a:pPr algn="r"/>
            <a:r>
              <a:rPr lang="en-GB" sz="2968">
                <a:solidFill>
                  <a:schemeClr val="bg1"/>
                </a:solidFill>
              </a:rPr>
              <a:t>Page 1</a:t>
            </a:r>
          </a:p>
        </p:txBody>
      </p:sp>
      <p:sp>
        <p:nvSpPr>
          <p:cNvPr id="19" name="Title 1"/>
          <p:cNvSpPr txBox="1">
            <a:spLocks/>
          </p:cNvSpPr>
          <p:nvPr/>
        </p:nvSpPr>
        <p:spPr>
          <a:xfrm>
            <a:off x="89" y="-14898"/>
            <a:ext cx="20105511" cy="104837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1" tIns="75396" rIns="150791" bIns="75396"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50" b="1">
                <a:solidFill>
                  <a:schemeClr val="bg1"/>
                </a:solidFill>
                <a:latin typeface="Arial"/>
                <a:cs typeface="Arial"/>
              </a:rPr>
              <a:t>Quality Priority – Falls</a:t>
            </a:r>
          </a:p>
          <a:p>
            <a:r>
              <a:rPr lang="en-GB" sz="2450" b="1">
                <a:solidFill>
                  <a:schemeClr val="bg1"/>
                </a:solidFill>
                <a:latin typeface="Arial"/>
                <a:cs typeface="Arial"/>
              </a:rPr>
              <a:t>Goal – Reduced falls and harm in hospital and across Primary Care and Community services by 10% in 2025/2026</a:t>
            </a:r>
          </a:p>
        </p:txBody>
      </p:sp>
      <p:sp>
        <p:nvSpPr>
          <p:cNvPr id="24" name="TextBox 23"/>
          <p:cNvSpPr txBox="1">
            <a:spLocks noChangeAspect="1"/>
          </p:cNvSpPr>
          <p:nvPr/>
        </p:nvSpPr>
        <p:spPr>
          <a:xfrm>
            <a:off x="3586" y="1562542"/>
            <a:ext cx="11524450" cy="2204721"/>
          </a:xfrm>
          <a:prstGeom prst="rect">
            <a:avLst/>
          </a:prstGeom>
          <a:noFill/>
          <a:ln>
            <a:solidFill>
              <a:srgbClr val="1F355E"/>
            </a:solidFill>
          </a:ln>
        </p:spPr>
        <p:txBody>
          <a:bodyPr wrap="square" lIns="150791" tIns="75396" rIns="150791" bIns="75396" rtlCol="0" anchor="t">
            <a:noAutofit/>
          </a:bodyPr>
          <a:lstStyle/>
          <a:p>
            <a:r>
              <a:rPr lang="en-GB" sz="1600" b="1">
                <a:latin typeface="Arial"/>
                <a:cs typeface="Arial"/>
              </a:rPr>
              <a:t>Methods </a:t>
            </a:r>
            <a:endParaRPr lang="en-GB" sz="1600" b="1">
              <a:latin typeface="Arial" panose="020B0604020202020204" pitchFamily="34" charset="0"/>
              <a:cs typeface="Arial" panose="020B0604020202020204" pitchFamily="34" charset="0"/>
            </a:endParaRPr>
          </a:p>
          <a:p>
            <a:pPr>
              <a:buFont typeface="Arial" panose="020B0604020202020204" pitchFamily="34" charset="0"/>
              <a:buChar char="•"/>
            </a:pPr>
            <a:r>
              <a:rPr lang="en-GB" sz="1450">
                <a:latin typeface="Arial"/>
                <a:ea typeface="+mn-lt"/>
                <a:cs typeface="+mn-lt"/>
              </a:rPr>
              <a:t>Falls audit to be integral to ward assurance audits on AMAT</a:t>
            </a:r>
            <a:endParaRPr lang="en-GB" sz="1450">
              <a:latin typeface="Arial"/>
              <a:ea typeface="Calibri"/>
              <a:cs typeface="Calibri"/>
            </a:endParaRPr>
          </a:p>
          <a:p>
            <a:pPr>
              <a:buFont typeface="Arial" panose="020B0604020202020204" pitchFamily="34" charset="0"/>
              <a:buChar char="•"/>
            </a:pPr>
            <a:r>
              <a:rPr lang="en-GB" sz="1450">
                <a:latin typeface="Arial"/>
                <a:ea typeface="+mn-lt"/>
                <a:cs typeface="+mn-lt"/>
              </a:rPr>
              <a:t>Embed reporting structures from service groups Targeted QI input to high falls rate wards</a:t>
            </a:r>
            <a:endParaRPr lang="en-GB" sz="1450">
              <a:latin typeface="Arial"/>
              <a:cs typeface="Arial"/>
            </a:endParaRPr>
          </a:p>
          <a:p>
            <a:pPr>
              <a:buFont typeface="Arial" panose="020B0604020202020204" pitchFamily="34" charset="0"/>
              <a:buChar char="•"/>
            </a:pPr>
            <a:r>
              <a:rPr lang="en-GB" sz="1450">
                <a:latin typeface="Arial"/>
                <a:ea typeface="+mn-lt"/>
                <a:cs typeface="+mn-lt"/>
              </a:rPr>
              <a:t>Development of National falls training  </a:t>
            </a:r>
            <a:endParaRPr lang="en-GB" sz="1450">
              <a:latin typeface="Arial"/>
              <a:cs typeface="Arial"/>
            </a:endParaRPr>
          </a:p>
          <a:p>
            <a:pPr>
              <a:buFont typeface="Arial" panose="020B0604020202020204" pitchFamily="34" charset="0"/>
              <a:buChar char="•"/>
            </a:pPr>
            <a:r>
              <a:rPr lang="en-GB" sz="1450">
                <a:latin typeface="Arial"/>
                <a:ea typeface="+mn-lt"/>
                <a:cs typeface="+mn-lt"/>
              </a:rPr>
              <a:t>Promote public health campaigns re: healthy lifestyle and physical activity </a:t>
            </a:r>
            <a:r>
              <a:rPr lang="en-GB" sz="1450" err="1">
                <a:latin typeface="Arial"/>
                <a:ea typeface="+mn-lt"/>
                <a:cs typeface="+mn-lt"/>
              </a:rPr>
              <a:t>e.g</a:t>
            </a:r>
            <a:r>
              <a:rPr lang="en-GB" sz="1450">
                <a:latin typeface="Arial"/>
                <a:ea typeface="+mn-lt"/>
                <a:cs typeface="+mn-lt"/>
              </a:rPr>
              <a:t> Reconditioning. </a:t>
            </a:r>
            <a:endParaRPr lang="en-GB" sz="1450">
              <a:latin typeface="Arial"/>
              <a:cs typeface="Arial"/>
            </a:endParaRPr>
          </a:p>
          <a:p>
            <a:r>
              <a:rPr lang="en-GB" sz="1450" b="1">
                <a:latin typeface="Arial"/>
                <a:cs typeface="Arial"/>
              </a:rPr>
              <a:t>Other critical success factors</a:t>
            </a:r>
          </a:p>
          <a:p>
            <a:pPr marL="282575" indent="-282575">
              <a:buFont typeface="Arial" panose="020B0604020202020204" pitchFamily="34" charset="0"/>
              <a:buChar char="•"/>
            </a:pPr>
            <a:r>
              <a:rPr lang="en-GB" sz="1450" i="1">
                <a:latin typeface="Arial"/>
                <a:cs typeface="Arial"/>
              </a:rPr>
              <a:t>Regional falls prevention taskforce</a:t>
            </a:r>
          </a:p>
          <a:p>
            <a:pPr marL="282575" indent="-282575">
              <a:buFont typeface="Arial" panose="020B0604020202020204" pitchFamily="34" charset="0"/>
              <a:buChar char="•"/>
            </a:pPr>
            <a:r>
              <a:rPr lang="en-GB" sz="1450" i="1">
                <a:latin typeface="Arial"/>
                <a:cs typeface="Arial"/>
              </a:rPr>
              <a:t>Overarching Falls Prevention steering group</a:t>
            </a:r>
          </a:p>
          <a:p>
            <a:pPr marL="282575" indent="-282575">
              <a:buFont typeface="Arial" panose="020B0604020202020204" pitchFamily="34" charset="0"/>
              <a:buChar char="•"/>
            </a:pPr>
            <a:r>
              <a:rPr lang="en-GB" sz="1450" i="1">
                <a:latin typeface="Arial"/>
                <a:cs typeface="Arial"/>
              </a:rPr>
              <a:t>Activity within 6 Goals framework</a:t>
            </a:r>
          </a:p>
        </p:txBody>
      </p:sp>
      <p:sp>
        <p:nvSpPr>
          <p:cNvPr id="26" name="TextBox 25"/>
          <p:cNvSpPr txBox="1"/>
          <p:nvPr/>
        </p:nvSpPr>
        <p:spPr>
          <a:xfrm>
            <a:off x="11577571" y="5839265"/>
            <a:ext cx="8531207" cy="1453606"/>
          </a:xfrm>
          <a:prstGeom prst="rect">
            <a:avLst/>
          </a:prstGeom>
          <a:noFill/>
          <a:ln>
            <a:solidFill>
              <a:schemeClr val="accent5">
                <a:lumMod val="50000"/>
              </a:schemeClr>
            </a:solidFill>
          </a:ln>
        </p:spPr>
        <p:txBody>
          <a:bodyPr wrap="square" lIns="150791" tIns="75396" rIns="150791" bIns="75396" rtlCol="0" anchor="t">
            <a:noAutofit/>
          </a:bodyPr>
          <a:lstStyle/>
          <a:p>
            <a:pPr algn="just"/>
            <a:r>
              <a:rPr lang="en-GB" sz="1600" b="1">
                <a:latin typeface="Arial"/>
                <a:cs typeface="Arial"/>
              </a:rPr>
              <a:t>Progress in the last month</a:t>
            </a:r>
          </a:p>
          <a:p>
            <a:pPr marL="285750" indent="-285750">
              <a:buFont typeface="Arial"/>
              <a:buChar char="•"/>
            </a:pPr>
            <a:r>
              <a:rPr lang="en-GB" sz="1600">
                <a:latin typeface="Arial"/>
                <a:cs typeface="Arial"/>
              </a:rPr>
              <a:t>Development of Stay Strong, Stay Well app – avoiding deconditioning – pt self help tool</a:t>
            </a:r>
            <a:endParaRPr lang="en-GB" sz="1600">
              <a:latin typeface="Arial" panose="020B0604020202020204" pitchFamily="34" charset="0"/>
              <a:cs typeface="Arial" panose="020B0604020202020204" pitchFamily="34" charset="0"/>
            </a:endParaRPr>
          </a:p>
          <a:p>
            <a:pPr marL="285750" indent="-285750">
              <a:buFont typeface="Arial"/>
              <a:buChar char="•"/>
            </a:pPr>
            <a:r>
              <a:rPr lang="en-GB" sz="1600">
                <a:latin typeface="Arial"/>
                <a:cs typeface="Arial"/>
              </a:rPr>
              <a:t>National Pilot of level1 / 2 St Johns ambulance response </a:t>
            </a:r>
            <a:r>
              <a:rPr lang="en-GB" sz="1600" err="1">
                <a:latin typeface="Arial"/>
                <a:cs typeface="Arial"/>
              </a:rPr>
              <a:t>unserway</a:t>
            </a:r>
            <a:r>
              <a:rPr lang="en-GB" sz="1600">
                <a:latin typeface="Arial"/>
                <a:cs typeface="Arial"/>
              </a:rPr>
              <a:t> (started June 2025)</a:t>
            </a:r>
            <a:endParaRPr lang="en-GB" sz="1600">
              <a:latin typeface="Arial" panose="020B0604020202020204" pitchFamily="34" charset="0"/>
              <a:cs typeface="Arial" panose="020B0604020202020204" pitchFamily="34" charset="0"/>
            </a:endParaRPr>
          </a:p>
          <a:p>
            <a:pPr marL="285750" indent="-285750">
              <a:buFont typeface="Arial"/>
              <a:buChar char="•"/>
            </a:pPr>
            <a:r>
              <a:rPr lang="en-GB" sz="1600">
                <a:latin typeface="Arial" panose="020B0604020202020204" pitchFamily="34" charset="0"/>
                <a:cs typeface="Arial" panose="020B0604020202020204" pitchFamily="34" charset="0"/>
              </a:rPr>
              <a:t>Shortlisted for NHS Wales Award – Working together – regional falls response model</a:t>
            </a:r>
          </a:p>
          <a:p>
            <a:pPr marL="285750" indent="-285750">
              <a:buFont typeface="Arial"/>
              <a:buChar char="•"/>
            </a:pPr>
            <a:r>
              <a:rPr lang="en-GB" sz="1600">
                <a:latin typeface="Arial"/>
                <a:cs typeface="Arial"/>
              </a:rPr>
              <a:t>Falls made national priority – 6 Goals governance</a:t>
            </a:r>
            <a:endParaRPr lang="en-GB" sz="1600">
              <a:latin typeface="Arial" panose="020B0604020202020204" pitchFamily="34" charset="0"/>
              <a:cs typeface="Arial" panose="020B0604020202020204" pitchFamily="34" charset="0"/>
            </a:endParaRPr>
          </a:p>
          <a:p>
            <a:pPr marL="285750" indent="-285750">
              <a:buFont typeface="Arial"/>
              <a:buChar char="•"/>
            </a:pPr>
            <a:endParaRPr lang="en-GB" sz="1600">
              <a:latin typeface="Arial" panose="020B0604020202020204" pitchFamily="34" charset="0"/>
              <a:cs typeface="Arial" panose="020B0604020202020204" pitchFamily="34" charset="0"/>
            </a:endParaRPr>
          </a:p>
          <a:p>
            <a:pPr marL="282575" indent="-282575" algn="just">
              <a:buFont typeface="Arial" panose="020B0604020202020204" pitchFamily="34" charset="0"/>
              <a:buChar char="•"/>
            </a:pPr>
            <a:endParaRPr lang="en-GB" sz="1649" b="1" u="sng">
              <a:latin typeface="Arial" panose="020B0604020202020204" pitchFamily="34" charset="0"/>
              <a:cs typeface="Arial" panose="020B0604020202020204" pitchFamily="34" charset="0"/>
            </a:endParaRPr>
          </a:p>
        </p:txBody>
      </p:sp>
      <p:sp>
        <p:nvSpPr>
          <p:cNvPr id="29" name="TextBox 28"/>
          <p:cNvSpPr txBox="1"/>
          <p:nvPr/>
        </p:nvSpPr>
        <p:spPr>
          <a:xfrm>
            <a:off x="377" y="1093538"/>
            <a:ext cx="16898991" cy="475314"/>
          </a:xfrm>
          <a:prstGeom prst="rect">
            <a:avLst/>
          </a:prstGeom>
          <a:noFill/>
          <a:ln>
            <a:solidFill>
              <a:srgbClr val="1F355E"/>
            </a:solidFill>
          </a:ln>
        </p:spPr>
        <p:txBody>
          <a:bodyPr wrap="square" lIns="150791" tIns="75396" rIns="150791" bIns="75396" rtlCol="0" anchor="t">
            <a:noAutofit/>
          </a:bodyPr>
          <a:lstStyle/>
          <a:p>
            <a:r>
              <a:rPr lang="en-GB" sz="1600" b="1">
                <a:latin typeface="Arial"/>
                <a:cs typeface="Arial"/>
              </a:rPr>
              <a:t>Project Team: </a:t>
            </a:r>
            <a:r>
              <a:rPr lang="en-GB" sz="1600">
                <a:latin typeface="Arial"/>
                <a:cs typeface="Arial"/>
              </a:rPr>
              <a:t>Senior Responsible Officer: Helen Annandale, QP lead – Eleri D'Arcy</a:t>
            </a:r>
            <a:endParaRPr lang="en-GB" sz="16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643" y="-238229"/>
            <a:ext cx="502638" cy="50263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285" y="-225140"/>
            <a:ext cx="502638" cy="50263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7" name="TextBox 6"/>
          <p:cNvSpPr txBox="1">
            <a:spLocks noChangeAspect="1"/>
          </p:cNvSpPr>
          <p:nvPr/>
        </p:nvSpPr>
        <p:spPr>
          <a:xfrm>
            <a:off x="11567945" y="1561453"/>
            <a:ext cx="8518124" cy="4105982"/>
          </a:xfrm>
          <a:prstGeom prst="rect">
            <a:avLst/>
          </a:prstGeom>
          <a:noFill/>
          <a:ln w="6350">
            <a:solidFill>
              <a:srgbClr val="1F355E"/>
            </a:solidFill>
          </a:ln>
        </p:spPr>
        <p:txBody>
          <a:bodyPr wrap="square" lIns="150791" tIns="75396" rIns="150791" bIns="75396" rtlCol="0" anchor="t">
            <a:noAutofit/>
          </a:bodyPr>
          <a:lstStyle/>
          <a:p>
            <a:r>
              <a:rPr lang="en-GB" sz="1600" b="1">
                <a:latin typeface="Arial"/>
                <a:cs typeface="Arial"/>
              </a:rPr>
              <a:t>Key achievements</a:t>
            </a:r>
          </a:p>
          <a:p>
            <a:pPr marL="282575" indent="-282575">
              <a:buFont typeface="Arial" panose="020B0604020202020204" pitchFamily="34" charset="0"/>
              <a:buChar char="•"/>
            </a:pP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Serious incident reduction since QP start of 85% since 2022</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Level 1 falls response in Dom care and care homes LIVE – currently supporting 500+ individuals</a:t>
            </a:r>
          </a:p>
          <a:p>
            <a:pPr marL="282575" indent="-282575">
              <a:buFont typeface="Arial" panose="020B0604020202020204" pitchFamily="34" charset="0"/>
              <a:buChar char="•"/>
            </a:pPr>
            <a:r>
              <a:rPr lang="en-GB" sz="1600">
                <a:latin typeface="Arial"/>
                <a:cs typeface="Arial"/>
              </a:rPr>
              <a:t>Level 1 falls response training completed: 281 individuals trained in falls prevention, safe retrieval from ground, use of </a:t>
            </a:r>
            <a:r>
              <a:rPr lang="en-GB" sz="1600" err="1">
                <a:latin typeface="Arial"/>
                <a:cs typeface="Arial"/>
              </a:rPr>
              <a:t>iStumble</a:t>
            </a:r>
            <a:r>
              <a:rPr lang="en-GB" sz="1600">
                <a:latin typeface="Arial"/>
                <a:cs typeface="Arial"/>
              </a:rPr>
              <a:t> App </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Procurement of lifting equipment for use in care homes and Dom care as roll out of </a:t>
            </a:r>
            <a:r>
              <a:rPr lang="en-GB" sz="1600" err="1">
                <a:latin typeface="Arial"/>
                <a:cs typeface="Arial"/>
              </a:rPr>
              <a:t>iStumble</a:t>
            </a:r>
            <a:r>
              <a:rPr lang="en-GB" sz="1600">
                <a:latin typeface="Arial"/>
                <a:cs typeface="Arial"/>
              </a:rPr>
              <a:t> project</a:t>
            </a:r>
          </a:p>
          <a:p>
            <a:pPr marL="282575" indent="-282575">
              <a:buFont typeface="Arial" panose="020B0604020202020204" pitchFamily="34" charset="0"/>
              <a:buChar char="•"/>
            </a:pPr>
            <a:r>
              <a:rPr lang="en-GB" sz="1600">
                <a:latin typeface="Arial"/>
                <a:cs typeface="Arial"/>
              </a:rPr>
              <a:t>Agreement of Falls working model (to be utilised and populated in PCT Cluster falls prevention summit)</a:t>
            </a:r>
          </a:p>
          <a:p>
            <a:pPr marL="285750" indent="-285750">
              <a:buFont typeface="Arial,Sans-Serif" panose="020B0604020202020204" pitchFamily="34" charset="0"/>
              <a:buChar char="•"/>
            </a:pPr>
            <a:r>
              <a:rPr lang="en-GB" sz="1600">
                <a:latin typeface="Arial"/>
                <a:cs typeface="Arial"/>
              </a:rPr>
              <a:t>PCT GP cluster Falls summit held – Action Plan generated with key deliverables</a:t>
            </a:r>
            <a:endParaRPr lang="en-US" sz="1600">
              <a:latin typeface="Arial"/>
              <a:cs typeface="Arial"/>
            </a:endParaRPr>
          </a:p>
          <a:p>
            <a:pPr marL="285750" indent="-285750">
              <a:buFont typeface="Arial,Sans-Serif" panose="020B0604020202020204" pitchFamily="34" charset="0"/>
              <a:buChar char="•"/>
            </a:pPr>
            <a:r>
              <a:rPr lang="en-GB" sz="1600">
                <a:latin typeface="Arial"/>
                <a:cs typeface="Arial"/>
              </a:rPr>
              <a:t>Development of Dom care and Home care </a:t>
            </a:r>
            <a:r>
              <a:rPr lang="en-GB" sz="1600" err="1">
                <a:latin typeface="Arial"/>
                <a:cs typeface="Arial"/>
              </a:rPr>
              <a:t>iStumble</a:t>
            </a:r>
            <a:r>
              <a:rPr lang="en-GB" sz="1600">
                <a:latin typeface="Arial"/>
                <a:cs typeface="Arial"/>
              </a:rPr>
              <a:t> Falls response service Dashboard</a:t>
            </a:r>
          </a:p>
          <a:p>
            <a:pPr marL="285750" indent="-285750">
              <a:buFont typeface="Arial,Sans-Serif" panose="020B0604020202020204" pitchFamily="34" charset="0"/>
              <a:buChar char="•"/>
            </a:pPr>
            <a:r>
              <a:rPr lang="en-GB" sz="1600">
                <a:latin typeface="Arial"/>
                <a:cs typeface="Arial"/>
              </a:rPr>
              <a:t>Bespoke Falls training delivered to COPD team</a:t>
            </a:r>
          </a:p>
          <a:p>
            <a:pPr marL="285750" indent="-285750">
              <a:buFont typeface="Arial,Sans-Serif" panose="020B0604020202020204" pitchFamily="34" charset="0"/>
              <a:buChar char="•"/>
            </a:pPr>
            <a:r>
              <a:rPr lang="en-GB" sz="1600">
                <a:latin typeface="Arial"/>
                <a:cs typeface="Arial"/>
              </a:rPr>
              <a:t>National deconditioning assessment phase 2 complete – out for regional testing</a:t>
            </a:r>
          </a:p>
          <a:p>
            <a:pPr marL="285750" indent="-285750">
              <a:buFont typeface="Arial,Sans-Serif" panose="020B0604020202020204" pitchFamily="34" charset="0"/>
              <a:buChar char="•"/>
            </a:pPr>
            <a:r>
              <a:rPr lang="en-GB" sz="1600">
                <a:latin typeface="Arial"/>
                <a:cs typeface="Arial"/>
              </a:rPr>
              <a:t>Waiting well Falls prevention web page launched</a:t>
            </a:r>
          </a:p>
          <a:p>
            <a:pPr marL="285750" indent="-285750">
              <a:buFont typeface="Arial,Sans-Serif" panose="020B0604020202020204" pitchFamily="34" charset="0"/>
              <a:buChar char="•"/>
            </a:pPr>
            <a:endParaRPr lang="en-GB" sz="1600">
              <a:latin typeface="Arial"/>
              <a:cs typeface="Arial"/>
            </a:endParaRPr>
          </a:p>
        </p:txBody>
      </p:sp>
      <p:sp>
        <p:nvSpPr>
          <p:cNvPr id="8" name="TextBox 7"/>
          <p:cNvSpPr txBox="1"/>
          <p:nvPr/>
        </p:nvSpPr>
        <p:spPr>
          <a:xfrm>
            <a:off x="16898234" y="1099316"/>
            <a:ext cx="3198508" cy="479267"/>
          </a:xfrm>
          <a:prstGeom prst="rect">
            <a:avLst/>
          </a:prstGeom>
          <a:noFill/>
          <a:ln>
            <a:solidFill>
              <a:srgbClr val="1F355E"/>
            </a:solidFill>
          </a:ln>
        </p:spPr>
        <p:txBody>
          <a:bodyPr wrap="square" lIns="150791" tIns="75396" rIns="150791" bIns="75396" rtlCol="0" anchor="t">
            <a:noAutofit/>
          </a:bodyPr>
          <a:lstStyle/>
          <a:p>
            <a:r>
              <a:rPr lang="en-GB" sz="1600" b="1">
                <a:latin typeface="Arial"/>
                <a:cs typeface="Arial"/>
              </a:rPr>
              <a:t>Month – July2025</a:t>
            </a:r>
            <a:endParaRPr lang="en-GB" sz="1600">
              <a:latin typeface="Arial" panose="020B0604020202020204" pitchFamily="34" charset="0"/>
              <a:cs typeface="Arial" panose="020B0604020202020204" pitchFamily="34" charset="0"/>
            </a:endParaRPr>
          </a:p>
        </p:txBody>
      </p:sp>
      <p:sp>
        <p:nvSpPr>
          <p:cNvPr id="9" name="Footer Placeholder 8"/>
          <p:cNvSpPr>
            <a:spLocks noGrp="1"/>
          </p:cNvSpPr>
          <p:nvPr>
            <p:ph type="ftr" sz="quarter" idx="4294967295"/>
          </p:nvPr>
        </p:nvSpPr>
        <p:spPr>
          <a:xfrm>
            <a:off x="0" y="10918825"/>
            <a:ext cx="19986625" cy="390525"/>
          </a:xfrm>
        </p:spPr>
        <p:txBody>
          <a:bodyPr lIns="150791" tIns="75396" rIns="150791" bIns="75396" anchor="t"/>
          <a:lstStyle/>
          <a:p>
            <a:r>
              <a:rPr lang="en-GB" sz="1649" b="1">
                <a:solidFill>
                  <a:schemeClr val="bg1">
                    <a:lumMod val="50000"/>
                  </a:schemeClr>
                </a:solidFill>
              </a:rPr>
              <a:t>Evidence – </a:t>
            </a:r>
            <a:r>
              <a:rPr lang="en-GB" sz="1814">
                <a:solidFill>
                  <a:srgbClr val="006D21"/>
                </a:solidFill>
                <a:ea typeface="+mn-lt"/>
                <a:cs typeface="+mn-lt"/>
              </a:rPr>
              <a:t>https://www.nice.org.uk/Guidance/CG161</a:t>
            </a:r>
            <a:endParaRPr lang="en-GB" sz="1649" i="1">
              <a:solidFill>
                <a:schemeClr val="bg1">
                  <a:lumMod val="50000"/>
                </a:schemeClr>
              </a:solidFill>
              <a:cs typeface="Arial"/>
            </a:endParaRPr>
          </a:p>
        </p:txBody>
      </p:sp>
      <p:graphicFrame>
        <p:nvGraphicFramePr>
          <p:cNvPr id="12" name="Table 11"/>
          <p:cNvGraphicFramePr>
            <a:graphicFrameLocks noGrp="1"/>
          </p:cNvGraphicFramePr>
          <p:nvPr>
            <p:extLst>
              <p:ext uri="{D42A27DB-BD31-4B8C-83A1-F6EECF244321}">
                <p14:modId xmlns:p14="http://schemas.microsoft.com/office/powerpoint/2010/main" val="755866068"/>
              </p:ext>
            </p:extLst>
          </p:nvPr>
        </p:nvGraphicFramePr>
        <p:xfrm>
          <a:off x="11527893" y="7620000"/>
          <a:ext cx="8539056" cy="3302152"/>
        </p:xfrm>
        <a:graphic>
          <a:graphicData uri="http://schemas.openxmlformats.org/drawingml/2006/table">
            <a:tbl>
              <a:tblPr firstRow="1" bandRow="1">
                <a:tableStyleId>{5C22544A-7EE6-4342-B048-85BDC9FD1C3A}</a:tableStyleId>
              </a:tblPr>
              <a:tblGrid>
                <a:gridCol w="4956241">
                  <a:extLst>
                    <a:ext uri="{9D8B030D-6E8A-4147-A177-3AD203B41FA5}">
                      <a16:colId xmlns:a16="http://schemas.microsoft.com/office/drawing/2014/main" val="2232684934"/>
                    </a:ext>
                  </a:extLst>
                </a:gridCol>
                <a:gridCol w="2357606">
                  <a:extLst>
                    <a:ext uri="{9D8B030D-6E8A-4147-A177-3AD203B41FA5}">
                      <a16:colId xmlns:a16="http://schemas.microsoft.com/office/drawing/2014/main" val="1392341808"/>
                    </a:ext>
                  </a:extLst>
                </a:gridCol>
                <a:gridCol w="1225209">
                  <a:extLst>
                    <a:ext uri="{9D8B030D-6E8A-4147-A177-3AD203B41FA5}">
                      <a16:colId xmlns:a16="http://schemas.microsoft.com/office/drawing/2014/main" val="3224507551"/>
                    </a:ext>
                  </a:extLst>
                </a:gridCol>
              </a:tblGrid>
              <a:tr h="727592">
                <a:tc>
                  <a:txBody>
                    <a:bodyPr/>
                    <a:lstStyle/>
                    <a:p>
                      <a:pPr lvl="0">
                        <a:buNone/>
                      </a:pPr>
                      <a:r>
                        <a:rPr lang="en-GB" sz="1600">
                          <a:latin typeface="Arial"/>
                          <a:cs typeface="Arial"/>
                        </a:rPr>
                        <a:t>Actions for the next month</a:t>
                      </a:r>
                      <a:endParaRPr lang="en-US"/>
                    </a:p>
                  </a:txBody>
                  <a:tcPr marL="150791" marR="150791" marT="75396" marB="75396"/>
                </a:tc>
                <a:tc>
                  <a:txBody>
                    <a:bodyPr/>
                    <a:lstStyle/>
                    <a:p>
                      <a:pPr lvl="0">
                        <a:buNone/>
                      </a:pPr>
                      <a:r>
                        <a:rPr lang="en-GB" sz="1600">
                          <a:latin typeface="Arial"/>
                          <a:cs typeface="Arial"/>
                        </a:rPr>
                        <a:t>Responsible</a:t>
                      </a:r>
                      <a:r>
                        <a:rPr lang="en-GB" sz="1600" baseline="0">
                          <a:latin typeface="Arial"/>
                          <a:cs typeface="Arial"/>
                        </a:rPr>
                        <a:t> Owner</a:t>
                      </a:r>
                      <a:endParaRPr lang="en-GB" sz="1600">
                        <a:latin typeface="Arial"/>
                        <a:cs typeface="Arial"/>
                      </a:endParaRPr>
                    </a:p>
                  </a:txBody>
                  <a:tcPr marL="150791" marR="150791" marT="75396" marB="75396"/>
                </a:tc>
                <a:tc>
                  <a:txBody>
                    <a:bodyPr/>
                    <a:lstStyle/>
                    <a:p>
                      <a:pPr lvl="0">
                        <a:buNone/>
                      </a:pPr>
                      <a:r>
                        <a:rPr lang="en-GB" sz="1600">
                          <a:latin typeface="Arial"/>
                          <a:cs typeface="Arial"/>
                        </a:rPr>
                        <a:t>Due Date</a:t>
                      </a:r>
                      <a:endParaRPr lang="en-US"/>
                    </a:p>
                  </a:txBody>
                  <a:tcPr marL="150791" marR="150791" marT="75396" marB="75396"/>
                </a:tc>
                <a:extLst>
                  <a:ext uri="{0D108BD9-81ED-4DB2-BD59-A6C34878D82A}">
                    <a16:rowId xmlns:a16="http://schemas.microsoft.com/office/drawing/2014/main" val="3210150886"/>
                  </a:ext>
                </a:extLst>
              </a:tr>
              <a:tr h="596999">
                <a:tc>
                  <a:txBody>
                    <a:bodyPr/>
                    <a:lstStyle/>
                    <a:p>
                      <a:pPr marL="0" marR="0" lvl="0" indent="0" algn="l">
                        <a:lnSpc>
                          <a:spcPct val="100000"/>
                        </a:lnSpc>
                        <a:spcBef>
                          <a:spcPts val="0"/>
                        </a:spcBef>
                        <a:spcAft>
                          <a:spcPts val="0"/>
                        </a:spcAft>
                        <a:buNone/>
                      </a:pPr>
                      <a:r>
                        <a:rPr lang="en-GB" sz="1600">
                          <a:latin typeface="Arial"/>
                          <a:cs typeface="Arial"/>
                        </a:rPr>
                        <a:t>Upload historic data to care home falls dashboard</a:t>
                      </a:r>
                    </a:p>
                  </a:txBody>
                  <a:tcPr marL="150791" marR="150791" marT="75396" marB="75396"/>
                </a:tc>
                <a:tc>
                  <a:txBody>
                    <a:bodyPr/>
                    <a:lstStyle/>
                    <a:p>
                      <a:r>
                        <a:rPr lang="en-GB" sz="1600">
                          <a:latin typeface="Arial"/>
                          <a:cs typeface="Arial"/>
                        </a:rPr>
                        <a:t>EDA </a:t>
                      </a:r>
                    </a:p>
                  </a:txBody>
                  <a:tcPr marL="150791" marR="150791" marT="75396" marB="75396"/>
                </a:tc>
                <a:tc>
                  <a:txBody>
                    <a:bodyPr/>
                    <a:lstStyle/>
                    <a:p>
                      <a:pPr marL="0" marR="0" lvl="0" indent="0" algn="l" rtl="0" eaLnBrk="1" fontAlgn="auto" latinLnBrk="0" hangingPunct="1">
                        <a:lnSpc>
                          <a:spcPct val="100000"/>
                        </a:lnSpc>
                        <a:spcBef>
                          <a:spcPts val="0"/>
                        </a:spcBef>
                        <a:spcAft>
                          <a:spcPts val="0"/>
                        </a:spcAft>
                        <a:buClrTx/>
                        <a:buSzTx/>
                        <a:buFontTx/>
                        <a:buNone/>
                      </a:pPr>
                      <a:r>
                        <a:rPr lang="en-GB" sz="1500">
                          <a:latin typeface="Arial"/>
                          <a:cs typeface="Arial"/>
                        </a:rPr>
                        <a:t>Aug 25</a:t>
                      </a:r>
                    </a:p>
                  </a:txBody>
                  <a:tcPr marL="150791" marR="150791" marT="75396" marB="75396"/>
                </a:tc>
                <a:extLst>
                  <a:ext uri="{0D108BD9-81ED-4DB2-BD59-A6C34878D82A}">
                    <a16:rowId xmlns:a16="http://schemas.microsoft.com/office/drawing/2014/main" val="3535384573"/>
                  </a:ext>
                </a:extLst>
              </a:tr>
              <a:tr h="988781">
                <a:tc>
                  <a:txBody>
                    <a:bodyPr/>
                    <a:lstStyle/>
                    <a:p>
                      <a:pPr marL="0" lvl="0" indent="0" algn="l">
                        <a:lnSpc>
                          <a:spcPct val="100000"/>
                        </a:lnSpc>
                        <a:spcBef>
                          <a:spcPts val="0"/>
                        </a:spcBef>
                        <a:spcAft>
                          <a:spcPts val="0"/>
                        </a:spcAft>
                        <a:buNone/>
                      </a:pPr>
                      <a:r>
                        <a:rPr lang="en-GB" sz="1600">
                          <a:latin typeface="Arial"/>
                          <a:cs typeface="Arial"/>
                        </a:rPr>
                        <a:t>SCP – further deconditioning app development and testing</a:t>
                      </a:r>
                      <a:endParaRPr lang="en-GB" sz="1600" err="1">
                        <a:latin typeface="Arial"/>
                        <a:cs typeface="Arial"/>
                      </a:endParaRPr>
                    </a:p>
                  </a:txBody>
                  <a:tcPr marL="150791" marR="150791" marT="75396" marB="75396"/>
                </a:tc>
                <a:tc>
                  <a:txBody>
                    <a:bodyPr/>
                    <a:lstStyle/>
                    <a:p>
                      <a:pPr lvl="0">
                        <a:buNone/>
                      </a:pPr>
                      <a:r>
                        <a:rPr lang="en-GB" sz="1600">
                          <a:latin typeface="Arial"/>
                          <a:cs typeface="Arial"/>
                        </a:rPr>
                        <a:t>EDA</a:t>
                      </a:r>
                    </a:p>
                  </a:txBody>
                  <a:tcPr marL="150791" marR="150791" marT="75396" marB="75396"/>
                </a:tc>
                <a:tc>
                  <a:txBody>
                    <a:bodyPr/>
                    <a:lstStyle/>
                    <a:p>
                      <a:pPr marL="0" lvl="0" indent="0" algn="l">
                        <a:lnSpc>
                          <a:spcPct val="100000"/>
                        </a:lnSpc>
                        <a:spcBef>
                          <a:spcPts val="0"/>
                        </a:spcBef>
                        <a:spcAft>
                          <a:spcPts val="0"/>
                        </a:spcAft>
                        <a:buNone/>
                      </a:pPr>
                      <a:r>
                        <a:rPr lang="en-GB" sz="1500">
                          <a:latin typeface="Arial"/>
                          <a:cs typeface="Arial"/>
                        </a:rPr>
                        <a:t>Sept 25</a:t>
                      </a:r>
                    </a:p>
                  </a:txBody>
                  <a:tcPr marL="150791" marR="150791" marT="75396" marB="75396"/>
                </a:tc>
                <a:extLst>
                  <a:ext uri="{0D108BD9-81ED-4DB2-BD59-A6C34878D82A}">
                    <a16:rowId xmlns:a16="http://schemas.microsoft.com/office/drawing/2014/main" val="1293368939"/>
                  </a:ext>
                </a:extLst>
              </a:tr>
              <a:tr h="988780">
                <a:tc>
                  <a:txBody>
                    <a:bodyPr/>
                    <a:lstStyle/>
                    <a:p>
                      <a:pPr marL="0" lvl="0" indent="0" algn="l">
                        <a:lnSpc>
                          <a:spcPct val="100000"/>
                        </a:lnSpc>
                        <a:spcBef>
                          <a:spcPts val="0"/>
                        </a:spcBef>
                        <a:spcAft>
                          <a:spcPts val="0"/>
                        </a:spcAft>
                        <a:buNone/>
                      </a:pPr>
                      <a:r>
                        <a:rPr lang="en-GB" sz="1600">
                          <a:latin typeface="Arial"/>
                          <a:cs typeface="Arial"/>
                        </a:rPr>
                        <a:t>Active August – comms campaign plus 2 staff/patient/visitor training sessions</a:t>
                      </a:r>
                    </a:p>
                  </a:txBody>
                  <a:tcPr marL="150791" marR="150791" marT="75396" marB="75396"/>
                </a:tc>
                <a:tc>
                  <a:txBody>
                    <a:bodyPr/>
                    <a:lstStyle/>
                    <a:p>
                      <a:pPr lvl="0">
                        <a:buNone/>
                      </a:pPr>
                      <a:r>
                        <a:rPr lang="en-GB" sz="1600">
                          <a:latin typeface="Arial"/>
                          <a:cs typeface="Arial"/>
                        </a:rPr>
                        <a:t>EDA with RAs</a:t>
                      </a:r>
                    </a:p>
                  </a:txBody>
                  <a:tcPr marL="150791" marR="150791" marT="75396" marB="75396"/>
                </a:tc>
                <a:tc>
                  <a:txBody>
                    <a:bodyPr/>
                    <a:lstStyle/>
                    <a:p>
                      <a:pPr marL="0" lvl="0" indent="0" algn="l">
                        <a:lnSpc>
                          <a:spcPct val="100000"/>
                        </a:lnSpc>
                        <a:spcBef>
                          <a:spcPts val="0"/>
                        </a:spcBef>
                        <a:spcAft>
                          <a:spcPts val="0"/>
                        </a:spcAft>
                        <a:buNone/>
                      </a:pPr>
                      <a:r>
                        <a:rPr lang="en-GB" sz="1500">
                          <a:latin typeface="Arial"/>
                          <a:cs typeface="Arial"/>
                        </a:rPr>
                        <a:t>Aug 25</a:t>
                      </a:r>
                    </a:p>
                  </a:txBody>
                  <a:tcPr marL="150791" marR="150791" marT="75396" marB="75396"/>
                </a:tc>
                <a:extLst>
                  <a:ext uri="{0D108BD9-81ED-4DB2-BD59-A6C34878D82A}">
                    <a16:rowId xmlns:a16="http://schemas.microsoft.com/office/drawing/2014/main" val="3010701610"/>
                  </a:ext>
                </a:extLst>
              </a:tr>
            </a:tbl>
          </a:graphicData>
        </a:graphic>
      </p:graphicFrame>
      <p:pic>
        <p:nvPicPr>
          <p:cNvPr id="5" name="Picture 4" descr="A screenshot of a graph&#10;&#10;AI-generated content may be incorrect.">
            <a:extLst>
              <a:ext uri="{FF2B5EF4-FFF2-40B4-BE49-F238E27FC236}">
                <a16:creationId xmlns:a16="http://schemas.microsoft.com/office/drawing/2014/main" id="{56622ABD-A1BE-AD45-4104-75D94188265D}"/>
              </a:ext>
            </a:extLst>
          </p:cNvPr>
          <p:cNvPicPr>
            <a:picLocks noChangeAspect="1"/>
          </p:cNvPicPr>
          <p:nvPr/>
        </p:nvPicPr>
        <p:blipFill>
          <a:blip r:embed="rId3"/>
          <a:stretch>
            <a:fillRect/>
          </a:stretch>
        </p:blipFill>
        <p:spPr>
          <a:xfrm>
            <a:off x="256248" y="4193268"/>
            <a:ext cx="11040518" cy="2935709"/>
          </a:xfrm>
          <a:prstGeom prst="rect">
            <a:avLst/>
          </a:prstGeom>
        </p:spPr>
      </p:pic>
      <p:pic>
        <p:nvPicPr>
          <p:cNvPr id="11" name="Picture 10" descr="A screenshot of a graph&#10;&#10;AI-generated content may be incorrect.">
            <a:extLst>
              <a:ext uri="{FF2B5EF4-FFF2-40B4-BE49-F238E27FC236}">
                <a16:creationId xmlns:a16="http://schemas.microsoft.com/office/drawing/2014/main" id="{7F7DFC2D-7D24-00A4-F69B-BD9CEF8784C1}"/>
              </a:ext>
            </a:extLst>
          </p:cNvPr>
          <p:cNvPicPr>
            <a:picLocks noChangeAspect="1"/>
          </p:cNvPicPr>
          <p:nvPr/>
        </p:nvPicPr>
        <p:blipFill>
          <a:blip r:embed="rId4"/>
          <a:stretch>
            <a:fillRect/>
          </a:stretch>
        </p:blipFill>
        <p:spPr>
          <a:xfrm>
            <a:off x="-421" y="7307859"/>
            <a:ext cx="11088656" cy="2944754"/>
          </a:xfrm>
          <a:prstGeom prst="rect">
            <a:avLst/>
          </a:prstGeom>
        </p:spPr>
      </p:pic>
    </p:spTree>
    <p:extLst>
      <p:ext uri="{BB962C8B-B14F-4D97-AF65-F5344CB8AC3E}">
        <p14:creationId xmlns:p14="http://schemas.microsoft.com/office/powerpoint/2010/main" val="19943494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372507" y="141762"/>
            <a:ext cx="2432767" cy="549061"/>
          </a:xfrm>
          <a:prstGeom prst="rect">
            <a:avLst/>
          </a:prstGeom>
          <a:noFill/>
        </p:spPr>
        <p:txBody>
          <a:bodyPr wrap="square" rtlCol="0">
            <a:spAutoFit/>
          </a:bodyPr>
          <a:lstStyle/>
          <a:p>
            <a:pPr algn="r"/>
            <a:r>
              <a:rPr lang="en-GB" sz="2968">
                <a:solidFill>
                  <a:schemeClr val="bg1"/>
                </a:solidFill>
              </a:rPr>
              <a:t>Page 1</a:t>
            </a:r>
          </a:p>
        </p:txBody>
      </p:sp>
      <p:sp>
        <p:nvSpPr>
          <p:cNvPr id="19" name="Title 1"/>
          <p:cNvSpPr txBox="1">
            <a:spLocks/>
          </p:cNvSpPr>
          <p:nvPr/>
        </p:nvSpPr>
        <p:spPr>
          <a:xfrm>
            <a:off x="89" y="-14898"/>
            <a:ext cx="20105511" cy="104837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1" tIns="75396" rIns="150791" bIns="75396"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74" b="1">
                <a:solidFill>
                  <a:schemeClr val="bg1"/>
                </a:solidFill>
                <a:latin typeface="Arial"/>
                <a:cs typeface="Arial"/>
              </a:rPr>
              <a:t>Quality Priority – End of Life Care (EOLC) </a:t>
            </a:r>
          </a:p>
          <a:p>
            <a:r>
              <a:rPr lang="en-GB" sz="2474" b="1">
                <a:solidFill>
                  <a:schemeClr val="bg1"/>
                </a:solidFill>
                <a:latin typeface="Arial"/>
                <a:cs typeface="Arial"/>
              </a:rPr>
              <a:t>Goal - Increase proportion of Swansea Bay residents receiving the right care at the right place at the right time in the last year, months, weeks, days of life </a:t>
            </a:r>
          </a:p>
        </p:txBody>
      </p:sp>
      <p:sp>
        <p:nvSpPr>
          <p:cNvPr id="24" name="TextBox 23"/>
          <p:cNvSpPr txBox="1">
            <a:spLocks noChangeAspect="1"/>
          </p:cNvSpPr>
          <p:nvPr/>
        </p:nvSpPr>
        <p:spPr>
          <a:xfrm>
            <a:off x="118300" y="1520584"/>
            <a:ext cx="9851088" cy="2957336"/>
          </a:xfrm>
          <a:prstGeom prst="rect">
            <a:avLst/>
          </a:prstGeom>
          <a:noFill/>
          <a:ln>
            <a:solidFill>
              <a:schemeClr val="accent5">
                <a:lumMod val="50000"/>
              </a:schemeClr>
            </a:solidFill>
          </a:ln>
        </p:spPr>
        <p:txBody>
          <a:bodyPr wrap="square" lIns="150791" tIns="75396" rIns="150791" bIns="75396" rtlCol="0" anchor="t">
            <a:noAutofit/>
          </a:bodyPr>
          <a:lstStyle/>
          <a:p>
            <a:r>
              <a:rPr lang="en-GB" sz="1600" b="1">
                <a:latin typeface="Arial"/>
                <a:cs typeface="Arial"/>
              </a:rPr>
              <a:t>Methods </a:t>
            </a:r>
            <a:endParaRPr lang="en-GB" sz="1649">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Increased correct identification of people who may be in the last year of life </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Increase Advance &amp; Future Care Planning (A&amp;FCP) across all care settings </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Increased correct identification of people who may be in the last days of life  </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Increase the number of staff given education and training to support high quality EOLC </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Identify and produce systems that support sharing of A&amp;FCP across all care settings </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endParaRPr lang="en-GB" sz="1000">
              <a:latin typeface="Arial" panose="020B0604020202020204" pitchFamily="34" charset="0"/>
              <a:cs typeface="Arial" panose="020B0604020202020204" pitchFamily="34" charset="0"/>
            </a:endParaRPr>
          </a:p>
          <a:p>
            <a:r>
              <a:rPr lang="en-GB" sz="1600">
                <a:latin typeface="Arial"/>
                <a:cs typeface="Arial"/>
              </a:rPr>
              <a:t>Other critical success factors</a:t>
            </a:r>
          </a:p>
          <a:p>
            <a:pPr marL="282575" indent="-282575">
              <a:buFont typeface="Arial" panose="020B0604020202020204" pitchFamily="34" charset="0"/>
              <a:buChar char="•"/>
            </a:pPr>
            <a:r>
              <a:rPr lang="en-GB" sz="1600">
                <a:latin typeface="Arial"/>
                <a:cs typeface="Arial"/>
              </a:rPr>
              <a:t>Medical engagement with EOLC throughout service groups, demonstrated through medical EOLC champions within each service</a:t>
            </a:r>
          </a:p>
          <a:p>
            <a:pPr marL="282575" indent="-282575">
              <a:buFont typeface="Arial" panose="020B0604020202020204" pitchFamily="34" charset="0"/>
              <a:buChar char="•"/>
            </a:pPr>
            <a:r>
              <a:rPr lang="en-GB" sz="1600">
                <a:latin typeface="Arial"/>
                <a:cs typeface="Arial"/>
              </a:rPr>
              <a:t>All Service Groups to participate in completing the Health Board End of Life Care audit.</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r>
              <a:rPr lang="en-GB" sz="1600">
                <a:latin typeface="Arial"/>
                <a:cs typeface="Arial"/>
              </a:rPr>
              <a:t>Digital resources – informatics and systems</a:t>
            </a:r>
            <a:endParaRPr lang="en-GB" sz="1600">
              <a:latin typeface="Arial" panose="020B0604020202020204" pitchFamily="34" charset="0"/>
              <a:cs typeface="Arial" panose="020B0604020202020204" pitchFamily="34" charset="0"/>
            </a:endParaRPr>
          </a:p>
          <a:p>
            <a:pPr marL="282575" indent="-282575">
              <a:buFont typeface="Arial" panose="020B0604020202020204" pitchFamily="34" charset="0"/>
              <a:buChar char="•"/>
            </a:pPr>
            <a:endParaRPr lang="en-GB" sz="1649">
              <a:latin typeface="Arial" panose="020B0604020202020204" pitchFamily="34" charset="0"/>
              <a:cs typeface="Arial" panose="020B0604020202020204" pitchFamily="34" charset="0"/>
            </a:endParaRPr>
          </a:p>
        </p:txBody>
      </p:sp>
      <p:sp>
        <p:nvSpPr>
          <p:cNvPr id="26" name="TextBox 25"/>
          <p:cNvSpPr txBox="1"/>
          <p:nvPr/>
        </p:nvSpPr>
        <p:spPr>
          <a:xfrm>
            <a:off x="10127752" y="3896171"/>
            <a:ext cx="9828829" cy="3307862"/>
          </a:xfrm>
          <a:prstGeom prst="rect">
            <a:avLst/>
          </a:prstGeom>
          <a:noFill/>
          <a:ln>
            <a:solidFill>
              <a:schemeClr val="accent5">
                <a:lumMod val="50000"/>
              </a:schemeClr>
            </a:solidFill>
          </a:ln>
        </p:spPr>
        <p:txBody>
          <a:bodyPr wrap="square" lIns="150791" tIns="75396" rIns="150791" bIns="75396" rtlCol="0" anchor="t">
            <a:noAutofit/>
          </a:bodyPr>
          <a:lstStyle/>
          <a:p>
            <a:pPr algn="just"/>
            <a:r>
              <a:rPr lang="en-GB" sz="1600" b="1">
                <a:latin typeface="Arial"/>
                <a:cs typeface="Arial"/>
              </a:rPr>
              <a:t>Progress in the last month</a:t>
            </a:r>
            <a:endParaRPr lang="en-US" sz="1600">
              <a:ea typeface="Calibri"/>
              <a:cs typeface="Calibri"/>
            </a:endParaRPr>
          </a:p>
          <a:p>
            <a:pPr marL="285750" indent="-285750" algn="just">
              <a:buFont typeface="Arial"/>
              <a:buChar char="•"/>
            </a:pPr>
            <a:r>
              <a:rPr lang="en-GB" sz="1600">
                <a:latin typeface="Arial"/>
                <a:cs typeface="Arial"/>
              </a:rPr>
              <a:t>NACEL Case Note review – Approximately 130 completed across Morriston, Singleton, NPT and Gorseinon hospitals </a:t>
            </a:r>
            <a:endParaRPr lang="en-GB" sz="1600">
              <a:latin typeface="Arial"/>
              <a:ea typeface="Calibri"/>
              <a:cs typeface="Arial"/>
            </a:endParaRPr>
          </a:p>
          <a:p>
            <a:pPr marL="285750" indent="-285750" algn="just">
              <a:buFont typeface="Arial"/>
              <a:buChar char="•"/>
            </a:pPr>
            <a:r>
              <a:rPr lang="en-GB" sz="1600">
                <a:latin typeface="Arial"/>
                <a:ea typeface="Calibri"/>
                <a:cs typeface="Arial"/>
              </a:rPr>
              <a:t>District Nursing Service replication of NACEL Staff Survey May- June 2025 – 116 responses (English version 116; Welsh version 0)</a:t>
            </a:r>
          </a:p>
          <a:p>
            <a:pPr marL="285750" indent="-285750" algn="just">
              <a:buFont typeface="Arial"/>
              <a:buChar char="•"/>
            </a:pPr>
            <a:r>
              <a:rPr lang="en-GB" sz="1600">
                <a:latin typeface="Arial"/>
                <a:ea typeface="Calibri"/>
                <a:cs typeface="Arial"/>
              </a:rPr>
              <a:t>Revamp of Palliative and End of Life Care Steering Committee and Clinic Service Group forums</a:t>
            </a:r>
          </a:p>
          <a:p>
            <a:pPr marL="285750" indent="-285750" algn="just">
              <a:buFont typeface="Arial"/>
              <a:buChar char="•"/>
            </a:pPr>
            <a:r>
              <a:rPr lang="en-GB" sz="1600">
                <a:latin typeface="Arial"/>
                <a:ea typeface="Calibri"/>
                <a:cs typeface="Arial"/>
              </a:rPr>
              <a:t>Detail of A&amp;FCP and DNACPR in discharge summaries presented to HB's P&amp;EOLC steering committee</a:t>
            </a:r>
          </a:p>
          <a:p>
            <a:pPr marL="285750" indent="-285750" algn="just">
              <a:buFont typeface="Arial"/>
              <a:buChar char="•"/>
            </a:pPr>
            <a:r>
              <a:rPr lang="en-GB" sz="1600">
                <a:latin typeface="Arial"/>
                <a:ea typeface="Calibri"/>
                <a:cs typeface="Arial"/>
              </a:rPr>
              <a:t>Details of availability of A&amp;FCP to support clinical decision making for Paramedics attending deteriorating residents of care homes presented to HB's P&amp;EOLC steering committee</a:t>
            </a:r>
          </a:p>
          <a:p>
            <a:pPr marL="285750" indent="-285750" algn="just">
              <a:buFont typeface="Arial"/>
              <a:buChar char="•"/>
            </a:pPr>
            <a:r>
              <a:rPr lang="en-GB" sz="1600">
                <a:latin typeface="Arial"/>
                <a:ea typeface="Calibri"/>
                <a:cs typeface="Arial"/>
              </a:rPr>
              <a:t>End of Life Care in Practice study day hosted by PARASOL looking at heart failure, COPD and Parkinsons disease as well as the ethics around end of life care clinical decision making, recognising dying and advance and future care planning</a:t>
            </a:r>
          </a:p>
          <a:p>
            <a:pPr algn="just"/>
            <a:endParaRPr lang="en-GB" sz="1600">
              <a:latin typeface="Arial"/>
              <a:ea typeface="Calibri"/>
              <a:cs typeface="Arial"/>
            </a:endParaRPr>
          </a:p>
          <a:p>
            <a:pPr algn="just"/>
            <a:endParaRPr lang="en-GB" sz="1600">
              <a:latin typeface="Arial"/>
              <a:ea typeface="Calibri"/>
              <a:cs typeface="Arial"/>
            </a:endParaRPr>
          </a:p>
          <a:p>
            <a:pPr algn="just"/>
            <a:endParaRPr lang="en-GB" sz="1600" b="1">
              <a:latin typeface="Arial"/>
              <a:ea typeface="Calibri"/>
              <a:cs typeface="Arial"/>
            </a:endParaRPr>
          </a:p>
          <a:p>
            <a:pPr algn="just"/>
            <a:endParaRPr lang="en-GB" sz="1600">
              <a:latin typeface="Arial"/>
              <a:cs typeface="Arial"/>
            </a:endParaRPr>
          </a:p>
          <a:p>
            <a:pPr marL="282575" indent="-282575" algn="just">
              <a:buFont typeface="Arial" panose="020B0604020202020204" pitchFamily="34" charset="0"/>
              <a:buChar char="•"/>
            </a:pPr>
            <a:endParaRPr lang="en-GB" sz="1600">
              <a:latin typeface="Arial"/>
              <a:cs typeface="Arial"/>
            </a:endParaRPr>
          </a:p>
          <a:p>
            <a:pPr marL="282575" indent="-282575" algn="just">
              <a:buFont typeface="Arial" panose="020B0604020202020204" pitchFamily="34" charset="0"/>
              <a:buChar char="•"/>
            </a:pPr>
            <a:endParaRPr lang="en-GB" sz="1600">
              <a:latin typeface="Arial"/>
              <a:cs typeface="Arial"/>
            </a:endParaRPr>
          </a:p>
          <a:p>
            <a:pPr marL="285750" indent="-285750" algn="just">
              <a:buFont typeface="Arial" panose="020B0604020202020204" pitchFamily="34" charset="0"/>
              <a:buChar char="•"/>
            </a:pPr>
            <a:endParaRPr lang="en-GB" sz="1600">
              <a:latin typeface="Arial"/>
              <a:cs typeface="Arial"/>
            </a:endParaRPr>
          </a:p>
          <a:p>
            <a:pPr marL="282575" indent="-282575" algn="just">
              <a:buFont typeface="Arial" panose="020B0604020202020204" pitchFamily="34" charset="0"/>
              <a:buChar char="•"/>
            </a:pPr>
            <a:endParaRPr lang="en-GB" sz="1600">
              <a:latin typeface="Arial"/>
              <a:cs typeface="Arial"/>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643" y="-238229"/>
            <a:ext cx="502638" cy="50263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285" y="-225140"/>
            <a:ext cx="502638" cy="50263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23" name="TextBox 22"/>
          <p:cNvSpPr txBox="1"/>
          <p:nvPr/>
        </p:nvSpPr>
        <p:spPr>
          <a:xfrm>
            <a:off x="123887" y="4495757"/>
            <a:ext cx="9840475" cy="1629592"/>
          </a:xfrm>
          <a:prstGeom prst="rect">
            <a:avLst/>
          </a:prstGeom>
          <a:noFill/>
          <a:ln>
            <a:solidFill>
              <a:schemeClr val="accent5">
                <a:lumMod val="50000"/>
              </a:schemeClr>
            </a:solidFill>
          </a:ln>
        </p:spPr>
        <p:txBody>
          <a:bodyPr wrap="square" lIns="150791" tIns="75396" rIns="150791" bIns="75396" rtlCol="0" anchor="t">
            <a:spAutoFit/>
          </a:bodyPr>
          <a:lstStyle/>
          <a:p>
            <a:r>
              <a:rPr lang="en-GB" sz="1600" b="1">
                <a:latin typeface="Arial"/>
                <a:cs typeface="Arial"/>
              </a:rPr>
              <a:t>Key Outcome Measure/s</a:t>
            </a:r>
            <a:endParaRPr lang="en-GB" sz="1600">
              <a:latin typeface="Arial"/>
              <a:cs typeface="Arial"/>
            </a:endParaRPr>
          </a:p>
          <a:p>
            <a:r>
              <a:rPr lang="en-GB" sz="1600">
                <a:latin typeface="Arial"/>
                <a:cs typeface="Arial"/>
              </a:rPr>
              <a:t>•Deaths outside of hospital 56%</a:t>
            </a:r>
          </a:p>
          <a:p>
            <a:r>
              <a:rPr lang="en-GB" sz="1600">
                <a:latin typeface="Arial"/>
                <a:cs typeface="Arial"/>
              </a:rPr>
              <a:t>•A&amp;FCP plan notifications in WCP has stabilised at approximately 60 per month</a:t>
            </a:r>
            <a:endParaRPr lang="en-GB" sz="1600">
              <a:ea typeface="Calibri"/>
              <a:cs typeface="Calibri"/>
            </a:endParaRPr>
          </a:p>
          <a:p>
            <a:r>
              <a:rPr lang="en-GB" sz="1600">
                <a:latin typeface="Arial"/>
                <a:cs typeface="Arial"/>
              </a:rPr>
              <a:t>•Approx. 34% HB staff have been trained in EOLC training, (estimated % as may be duplicate staff in both the various training offers) also delivered to external organisations largely university and care homes – LA and private. </a:t>
            </a:r>
            <a:endParaRPr lang="en-GB" sz="1600">
              <a:ea typeface="Calibri" panose="020F0502020204030204"/>
              <a:cs typeface="Calibri" panose="020F0502020204030204"/>
            </a:endParaRPr>
          </a:p>
        </p:txBody>
      </p:sp>
      <p:sp>
        <p:nvSpPr>
          <p:cNvPr id="7" name="TextBox 6"/>
          <p:cNvSpPr txBox="1">
            <a:spLocks noChangeAspect="1"/>
          </p:cNvSpPr>
          <p:nvPr/>
        </p:nvSpPr>
        <p:spPr>
          <a:xfrm>
            <a:off x="10121826" y="1509571"/>
            <a:ext cx="9854867" cy="2383146"/>
          </a:xfrm>
          <a:prstGeom prst="rect">
            <a:avLst/>
          </a:prstGeom>
          <a:noFill/>
          <a:ln w="6350">
            <a:solidFill>
              <a:schemeClr val="tx1"/>
            </a:solidFill>
          </a:ln>
        </p:spPr>
        <p:txBody>
          <a:bodyPr wrap="square" lIns="150791" tIns="75396" rIns="150791" bIns="75396" rtlCol="0" anchor="t">
            <a:noAutofit/>
          </a:bodyPr>
          <a:lstStyle/>
          <a:p>
            <a:r>
              <a:rPr lang="en-GB" sz="1600" b="1">
                <a:latin typeface="Arial"/>
                <a:cs typeface="Arial"/>
              </a:rPr>
              <a:t>Key achievements</a:t>
            </a:r>
            <a:endParaRPr lang="en-US" sz="1600">
              <a:ea typeface="Calibri"/>
              <a:cs typeface="Calibri"/>
            </a:endParaRPr>
          </a:p>
          <a:p>
            <a:r>
              <a:rPr lang="en-GB" sz="1600">
                <a:latin typeface="Arial"/>
                <a:cs typeface="Arial"/>
              </a:rPr>
              <a:t>•30% of HB staff have received training in EOLC  - Champion programme, Regular Education sessions, bespoke training requested by Service Groups and care home training. </a:t>
            </a:r>
            <a:endParaRPr lang="en-GB" sz="1600">
              <a:ea typeface="Calibri"/>
              <a:cs typeface="Calibri"/>
            </a:endParaRPr>
          </a:p>
          <a:p>
            <a:r>
              <a:rPr lang="en-GB" sz="1600">
                <a:ea typeface="+mn-lt"/>
                <a:cs typeface="+mn-lt"/>
              </a:rPr>
              <a:t>•</a:t>
            </a:r>
            <a:r>
              <a:rPr lang="en-GB" sz="1600" i="1">
                <a:latin typeface="Arial"/>
                <a:cs typeface="Arial"/>
              </a:rPr>
              <a:t>NACEL service user feedback 2024 </a:t>
            </a:r>
            <a:r>
              <a:rPr lang="en-GB" sz="1600">
                <a:latin typeface="Arial"/>
                <a:cs typeface="Arial"/>
              </a:rPr>
              <a:t>shows significant improvement in experience reported compared with 2022 and compared to rest of England and Wales</a:t>
            </a:r>
            <a:endParaRPr lang="en-US" sz="1600">
              <a:ea typeface="Calibri"/>
              <a:cs typeface="Calibri"/>
            </a:endParaRPr>
          </a:p>
          <a:p>
            <a:r>
              <a:rPr lang="en-GB" sz="1600">
                <a:latin typeface="Arial"/>
                <a:cs typeface="Arial"/>
              </a:rPr>
              <a:t>•Public facing page about Palliative and End of Life Care  in Swansea Bay on HB internet site – more content being added</a:t>
            </a:r>
            <a:endParaRPr lang="en-GB" sz="1600">
              <a:ea typeface="Calibri"/>
              <a:cs typeface="Calibri"/>
            </a:endParaRPr>
          </a:p>
          <a:p>
            <a:r>
              <a:rPr lang="en-GB" sz="1600">
                <a:latin typeface="Arial"/>
                <a:cs typeface="Arial"/>
              </a:rPr>
              <a:t>•Engagement in the national Dying Matters Week each year.  </a:t>
            </a:r>
            <a:endParaRPr lang="en-GB" sz="1600">
              <a:ea typeface="Calibri"/>
              <a:cs typeface="Calibri"/>
            </a:endParaRPr>
          </a:p>
          <a:p>
            <a:r>
              <a:rPr lang="en-GB" sz="1600">
                <a:latin typeface="Arial"/>
                <a:cs typeface="Arial"/>
              </a:rPr>
              <a:t>Data  around availability of A&amp;FCP for population in care home better understood</a:t>
            </a:r>
          </a:p>
          <a:p>
            <a:endParaRPr lang="en-GB" sz="1600">
              <a:latin typeface="Arial"/>
              <a:cs typeface="Arial"/>
            </a:endParaRPr>
          </a:p>
          <a:p>
            <a:r>
              <a:rPr lang="en-GB" sz="1600">
                <a:latin typeface="Arial"/>
                <a:cs typeface="Arial"/>
              </a:rPr>
              <a:t>.</a:t>
            </a:r>
            <a:endParaRPr lang="en-GB" sz="1600"/>
          </a:p>
        </p:txBody>
      </p:sp>
      <p:sp>
        <p:nvSpPr>
          <p:cNvPr id="9" name="Footer Placeholder 8"/>
          <p:cNvSpPr>
            <a:spLocks noGrp="1"/>
          </p:cNvSpPr>
          <p:nvPr>
            <p:ph type="ftr" sz="quarter" idx="4294967295"/>
          </p:nvPr>
        </p:nvSpPr>
        <p:spPr>
          <a:xfrm>
            <a:off x="0" y="10956925"/>
            <a:ext cx="20105688" cy="352425"/>
          </a:xfrm>
          <a:ln>
            <a:solidFill>
              <a:schemeClr val="bg1"/>
            </a:solidFill>
          </a:ln>
        </p:spPr>
        <p:style>
          <a:lnRef idx="2">
            <a:schemeClr val="accent3"/>
          </a:lnRef>
          <a:fillRef idx="1">
            <a:schemeClr val="lt1"/>
          </a:fillRef>
          <a:effectRef idx="0">
            <a:schemeClr val="accent3"/>
          </a:effectRef>
          <a:fontRef idx="minor">
            <a:schemeClr val="dk1"/>
          </a:fontRef>
        </p:style>
        <p:txBody>
          <a:bodyPr/>
          <a:lstStyle/>
          <a:p>
            <a:pPr algn="l"/>
            <a:r>
              <a:rPr lang="en-GB" sz="1649" b="1">
                <a:solidFill>
                  <a:schemeClr val="bg1">
                    <a:lumMod val="50000"/>
                  </a:schemeClr>
                </a:solidFill>
              </a:rPr>
              <a:t>Evidence - </a:t>
            </a:r>
            <a:r>
              <a:rPr lang="en-GB" sz="1649">
                <a:solidFill>
                  <a:schemeClr val="bg1">
                    <a:lumMod val="50000"/>
                  </a:schemeClr>
                </a:solidFill>
              </a:rPr>
              <a:t>End of life care for adults, Updated Sept 2022,  https://www.nice.org.uk/guidance/qs13</a:t>
            </a:r>
          </a:p>
        </p:txBody>
      </p:sp>
      <p:graphicFrame>
        <p:nvGraphicFramePr>
          <p:cNvPr id="12" name="Table 11"/>
          <p:cNvGraphicFramePr>
            <a:graphicFrameLocks noGrp="1"/>
          </p:cNvGraphicFramePr>
          <p:nvPr>
            <p:extLst>
              <p:ext uri="{D42A27DB-BD31-4B8C-83A1-F6EECF244321}">
                <p14:modId xmlns:p14="http://schemas.microsoft.com/office/powerpoint/2010/main" val="3511239754"/>
              </p:ext>
            </p:extLst>
          </p:nvPr>
        </p:nvGraphicFramePr>
        <p:xfrm>
          <a:off x="10129730" y="7268243"/>
          <a:ext cx="9860033" cy="4025868"/>
        </p:xfrm>
        <a:graphic>
          <a:graphicData uri="http://schemas.openxmlformats.org/drawingml/2006/table">
            <a:tbl>
              <a:tblPr firstRow="1" bandRow="1">
                <a:tableStyleId>{5C22544A-7EE6-4342-B048-85BDC9FD1C3A}</a:tableStyleId>
              </a:tblPr>
              <a:tblGrid>
                <a:gridCol w="5733076">
                  <a:extLst>
                    <a:ext uri="{9D8B030D-6E8A-4147-A177-3AD203B41FA5}">
                      <a16:colId xmlns:a16="http://schemas.microsoft.com/office/drawing/2014/main" val="2232684934"/>
                    </a:ext>
                  </a:extLst>
                </a:gridCol>
                <a:gridCol w="2934870">
                  <a:extLst>
                    <a:ext uri="{9D8B030D-6E8A-4147-A177-3AD203B41FA5}">
                      <a16:colId xmlns:a16="http://schemas.microsoft.com/office/drawing/2014/main" val="1392341808"/>
                    </a:ext>
                  </a:extLst>
                </a:gridCol>
                <a:gridCol w="1192087">
                  <a:extLst>
                    <a:ext uri="{9D8B030D-6E8A-4147-A177-3AD203B41FA5}">
                      <a16:colId xmlns:a16="http://schemas.microsoft.com/office/drawing/2014/main" val="3224507551"/>
                    </a:ext>
                  </a:extLst>
                </a:gridCol>
              </a:tblGrid>
              <a:tr h="589668">
                <a:tc>
                  <a:txBody>
                    <a:bodyPr/>
                    <a:lstStyle/>
                    <a:p>
                      <a:r>
                        <a:rPr lang="en-GB" sz="1600">
                          <a:latin typeface="Arial"/>
                          <a:cs typeface="Arial"/>
                        </a:rPr>
                        <a:t>Actions for the next month</a:t>
                      </a:r>
                    </a:p>
                  </a:txBody>
                  <a:tcPr marL="150791" marR="150791" marT="75396" marB="75396"/>
                </a:tc>
                <a:tc>
                  <a:txBody>
                    <a:bodyPr/>
                    <a:lstStyle/>
                    <a:p>
                      <a:r>
                        <a:rPr lang="en-GB" sz="1600">
                          <a:latin typeface="Arial"/>
                          <a:cs typeface="Arial"/>
                        </a:rPr>
                        <a:t>Responsible</a:t>
                      </a:r>
                      <a:r>
                        <a:rPr lang="en-GB" sz="1600" baseline="0">
                          <a:latin typeface="Arial"/>
                          <a:cs typeface="Arial"/>
                        </a:rPr>
                        <a:t> Owner</a:t>
                      </a:r>
                      <a:endParaRPr lang="en-GB" sz="1600">
                        <a:latin typeface="Arial"/>
                        <a:cs typeface="Arial"/>
                      </a:endParaRPr>
                    </a:p>
                  </a:txBody>
                  <a:tcPr marL="150791" marR="150791" marT="75396" marB="75396"/>
                </a:tc>
                <a:tc>
                  <a:txBody>
                    <a:bodyPr/>
                    <a:lstStyle/>
                    <a:p>
                      <a:r>
                        <a:rPr lang="en-GB" sz="1600">
                          <a:latin typeface="Arial"/>
                          <a:cs typeface="Arial"/>
                        </a:rPr>
                        <a:t>Due Date</a:t>
                      </a:r>
                    </a:p>
                  </a:txBody>
                  <a:tcPr marL="150791" marR="150791" marT="75396" marB="75396"/>
                </a:tc>
                <a:extLst>
                  <a:ext uri="{0D108BD9-81ED-4DB2-BD59-A6C34878D82A}">
                    <a16:rowId xmlns:a16="http://schemas.microsoft.com/office/drawing/2014/main" val="3210150886"/>
                  </a:ext>
                </a:extLst>
              </a:tr>
              <a:tr h="607863">
                <a:tc>
                  <a:txBody>
                    <a:bodyPr/>
                    <a:lstStyle/>
                    <a:p>
                      <a:pPr marL="0" lvl="0" indent="0" algn="l">
                        <a:lnSpc>
                          <a:spcPct val="100000"/>
                        </a:lnSpc>
                        <a:spcBef>
                          <a:spcPts val="0"/>
                        </a:spcBef>
                        <a:spcAft>
                          <a:spcPts val="0"/>
                        </a:spcAft>
                        <a:buNone/>
                      </a:pPr>
                      <a:r>
                        <a:rPr lang="en-GB" sz="1600">
                          <a:latin typeface="Arial"/>
                          <a:cs typeface="Arial"/>
                        </a:rPr>
                        <a:t>Summary of findings of District Nursing Team </a:t>
                      </a:r>
                    </a:p>
                  </a:txBody>
                  <a:tcPr marL="150791" marR="150791" marT="75396" marB="75396"/>
                </a:tc>
                <a:tc>
                  <a:txBody>
                    <a:bodyPr/>
                    <a:lstStyle/>
                    <a:p>
                      <a:pPr lvl="0">
                        <a:buNone/>
                      </a:pPr>
                      <a:r>
                        <a:rPr lang="en-GB" sz="1600">
                          <a:latin typeface="Arial"/>
                          <a:cs typeface="Arial"/>
                        </a:rPr>
                        <a:t>Sue Morgan/Katie Jones</a:t>
                      </a:r>
                    </a:p>
                  </a:txBody>
                  <a:tcPr marL="150791" marR="150791" marT="75396" marB="75396"/>
                </a:tc>
                <a:tc>
                  <a:txBody>
                    <a:bodyPr/>
                    <a:lstStyle/>
                    <a:p>
                      <a:pPr marL="0" lvl="0" indent="0" algn="l">
                        <a:lnSpc>
                          <a:spcPct val="100000"/>
                        </a:lnSpc>
                        <a:spcBef>
                          <a:spcPts val="0"/>
                        </a:spcBef>
                        <a:spcAft>
                          <a:spcPts val="0"/>
                        </a:spcAft>
                        <a:buNone/>
                      </a:pPr>
                      <a:r>
                        <a:rPr lang="en-US" sz="1600" b="0" i="0" u="none" strike="noStrike" kern="1200">
                          <a:solidFill>
                            <a:srgbClr val="000000"/>
                          </a:solidFill>
                          <a:latin typeface="Arial"/>
                          <a:ea typeface="+mn-ea"/>
                          <a:cs typeface="+mn-cs"/>
                        </a:rPr>
                        <a:t>August 2025</a:t>
                      </a:r>
                    </a:p>
                  </a:txBody>
                  <a:tcPr marL="150791" marR="150791" marT="75396" marB="75396"/>
                </a:tc>
                <a:extLst>
                  <a:ext uri="{0D108BD9-81ED-4DB2-BD59-A6C34878D82A}">
                    <a16:rowId xmlns:a16="http://schemas.microsoft.com/office/drawing/2014/main" val="1521807911"/>
                  </a:ext>
                </a:extLst>
              </a:tr>
              <a:tr h="457200">
                <a:tc>
                  <a:txBody>
                    <a:bodyPr/>
                    <a:lstStyle/>
                    <a:p>
                      <a:pPr lvl="0" algn="l">
                        <a:lnSpc>
                          <a:spcPct val="100000"/>
                        </a:lnSpc>
                        <a:spcBef>
                          <a:spcPts val="0"/>
                        </a:spcBef>
                        <a:spcAft>
                          <a:spcPts val="0"/>
                        </a:spcAft>
                        <a:buNone/>
                      </a:pPr>
                      <a:r>
                        <a:rPr lang="en-GB" sz="1600" b="0" i="0" u="none" strike="noStrike" noProof="0">
                          <a:solidFill>
                            <a:srgbClr val="000000"/>
                          </a:solidFill>
                          <a:latin typeface="Arial"/>
                        </a:rPr>
                        <a:t>Work with members of Bay Health Cluster to identify projects for promoting A&amp;FCP</a:t>
                      </a:r>
                    </a:p>
                  </a:txBody>
                  <a:tcPr marL="150791" marR="150791" marT="75396" marB="75396"/>
                </a:tc>
                <a:tc>
                  <a:txBody>
                    <a:bodyPr/>
                    <a:lstStyle/>
                    <a:p>
                      <a:pPr lvl="0" algn="l">
                        <a:lnSpc>
                          <a:spcPct val="100000"/>
                        </a:lnSpc>
                        <a:spcBef>
                          <a:spcPts val="0"/>
                        </a:spcBef>
                        <a:spcAft>
                          <a:spcPts val="0"/>
                        </a:spcAft>
                        <a:buNone/>
                      </a:pPr>
                      <a:r>
                        <a:rPr lang="en-GB" sz="1600" b="0" i="0" u="none" strike="noStrike" noProof="0">
                          <a:solidFill>
                            <a:srgbClr val="000000"/>
                          </a:solidFill>
                          <a:latin typeface="Arial"/>
                        </a:rPr>
                        <a:t>Sue Morgan/Multiple </a:t>
                      </a:r>
                    </a:p>
                  </a:txBody>
                  <a:tcPr marL="150791" marR="150791" marT="75396" marB="75396"/>
                </a:tc>
                <a:tc>
                  <a:txBody>
                    <a:bodyPr/>
                    <a:lstStyle/>
                    <a:p>
                      <a:pPr lvl="0" algn="l">
                        <a:lnSpc>
                          <a:spcPct val="100000"/>
                        </a:lnSpc>
                        <a:spcBef>
                          <a:spcPts val="0"/>
                        </a:spcBef>
                        <a:spcAft>
                          <a:spcPts val="0"/>
                        </a:spcAft>
                        <a:buNone/>
                      </a:pPr>
                      <a:r>
                        <a:rPr lang="en-US" sz="1600" b="0" i="0" u="none" strike="noStrike" kern="1200" noProof="0">
                          <a:solidFill>
                            <a:srgbClr val="000000"/>
                          </a:solidFill>
                          <a:latin typeface="Arial"/>
                        </a:rPr>
                        <a:t>Dec 2025</a:t>
                      </a:r>
                    </a:p>
                  </a:txBody>
                  <a:tcPr marL="150791" marR="150791" marT="75396" marB="75396"/>
                </a:tc>
                <a:extLst>
                  <a:ext uri="{0D108BD9-81ED-4DB2-BD59-A6C34878D82A}">
                    <a16:rowId xmlns:a16="http://schemas.microsoft.com/office/drawing/2014/main" val="4056210344"/>
                  </a:ext>
                </a:extLst>
              </a:tr>
              <a:tr h="457200">
                <a:tc>
                  <a:txBody>
                    <a:bodyPr/>
                    <a:lstStyle/>
                    <a:p>
                      <a:pPr lvl="0" algn="l">
                        <a:lnSpc>
                          <a:spcPct val="100000"/>
                        </a:lnSpc>
                        <a:spcBef>
                          <a:spcPts val="0"/>
                        </a:spcBef>
                        <a:spcAft>
                          <a:spcPts val="0"/>
                        </a:spcAft>
                        <a:buNone/>
                      </a:pPr>
                      <a:r>
                        <a:rPr lang="en-GB" sz="1600" b="0" i="0" u="none" strike="noStrike" noProof="0">
                          <a:solidFill>
                            <a:srgbClr val="000000"/>
                          </a:solidFill>
                          <a:latin typeface="Arial"/>
                        </a:rPr>
                        <a:t>Pilot of Would You Be Surprised...? Question on morning Safer Board Round (Neath Port Talbot Hospital) - Needs some modifications</a:t>
                      </a:r>
                    </a:p>
                  </a:txBody>
                  <a:tcPr marL="150791" marR="150791" marT="75396" marB="75396"/>
                </a:tc>
                <a:tc>
                  <a:txBody>
                    <a:bodyPr/>
                    <a:lstStyle/>
                    <a:p>
                      <a:pPr lvl="0" algn="l">
                        <a:lnSpc>
                          <a:spcPct val="100000"/>
                        </a:lnSpc>
                        <a:spcBef>
                          <a:spcPts val="0"/>
                        </a:spcBef>
                        <a:spcAft>
                          <a:spcPts val="0"/>
                        </a:spcAft>
                        <a:buNone/>
                      </a:pPr>
                      <a:r>
                        <a:rPr lang="en-GB" sz="1600" b="0" i="0" u="none" strike="noStrike" noProof="0">
                          <a:solidFill>
                            <a:srgbClr val="000000"/>
                          </a:solidFill>
                          <a:latin typeface="Arial"/>
                        </a:rPr>
                        <a:t>Sue Morgan</a:t>
                      </a:r>
                    </a:p>
                  </a:txBody>
                  <a:tcPr marL="150791" marR="150791" marT="75396" marB="75396"/>
                </a:tc>
                <a:tc>
                  <a:txBody>
                    <a:bodyPr/>
                    <a:lstStyle/>
                    <a:p>
                      <a:pPr lvl="0" algn="l">
                        <a:lnSpc>
                          <a:spcPct val="100000"/>
                        </a:lnSpc>
                        <a:spcBef>
                          <a:spcPts val="0"/>
                        </a:spcBef>
                        <a:spcAft>
                          <a:spcPts val="0"/>
                        </a:spcAft>
                        <a:buNone/>
                      </a:pPr>
                      <a:r>
                        <a:rPr lang="en-US" sz="1600" b="0" i="0" u="none" strike="noStrike" kern="1200" noProof="0">
                          <a:solidFill>
                            <a:srgbClr val="000000"/>
                          </a:solidFill>
                          <a:latin typeface="Arial"/>
                        </a:rPr>
                        <a:t>Nov 2025</a:t>
                      </a:r>
                    </a:p>
                  </a:txBody>
                  <a:tcPr marL="150791" marR="150791" marT="75396" marB="75396"/>
                </a:tc>
                <a:extLst>
                  <a:ext uri="{0D108BD9-81ED-4DB2-BD59-A6C34878D82A}">
                    <a16:rowId xmlns:a16="http://schemas.microsoft.com/office/drawing/2014/main" val="4080076982"/>
                  </a:ext>
                </a:extLst>
              </a:tr>
              <a:tr h="457200">
                <a:tc>
                  <a:txBody>
                    <a:bodyPr/>
                    <a:lstStyle/>
                    <a:p>
                      <a:pPr lvl="0" algn="l">
                        <a:lnSpc>
                          <a:spcPct val="100000"/>
                        </a:lnSpc>
                        <a:spcBef>
                          <a:spcPts val="0"/>
                        </a:spcBef>
                        <a:spcAft>
                          <a:spcPts val="0"/>
                        </a:spcAft>
                        <a:buNone/>
                      </a:pPr>
                      <a:r>
                        <a:rPr lang="en-GB" sz="1600" b="0" i="0" u="none" strike="noStrike" noProof="0">
                          <a:solidFill>
                            <a:srgbClr val="000000"/>
                          </a:solidFill>
                          <a:latin typeface="Arial"/>
                        </a:rPr>
                        <a:t>Ongoing Case Note Reviews for NACEL</a:t>
                      </a:r>
                    </a:p>
                  </a:txBody>
                  <a:tcPr marL="150791" marR="150791" marT="75396" marB="75396"/>
                </a:tc>
                <a:tc>
                  <a:txBody>
                    <a:bodyPr/>
                    <a:lstStyle/>
                    <a:p>
                      <a:pPr lvl="0" algn="l">
                        <a:lnSpc>
                          <a:spcPct val="100000"/>
                        </a:lnSpc>
                        <a:spcBef>
                          <a:spcPts val="0"/>
                        </a:spcBef>
                        <a:spcAft>
                          <a:spcPts val="0"/>
                        </a:spcAft>
                        <a:buNone/>
                      </a:pPr>
                      <a:r>
                        <a:rPr lang="en-GB" sz="1600" b="0" i="0" u="none" strike="noStrike" noProof="0">
                          <a:solidFill>
                            <a:srgbClr val="000000"/>
                          </a:solidFill>
                          <a:latin typeface="Arial"/>
                        </a:rPr>
                        <a:t>Service Group Med Directors</a:t>
                      </a:r>
                    </a:p>
                    <a:p>
                      <a:pPr lvl="0" algn="l">
                        <a:lnSpc>
                          <a:spcPct val="100000"/>
                        </a:lnSpc>
                        <a:spcBef>
                          <a:spcPts val="0"/>
                        </a:spcBef>
                        <a:spcAft>
                          <a:spcPts val="0"/>
                        </a:spcAft>
                        <a:buNone/>
                      </a:pPr>
                      <a:r>
                        <a:rPr lang="en-GB" sz="1600" b="0" i="0" u="none" strike="noStrike" noProof="0">
                          <a:solidFill>
                            <a:srgbClr val="000000"/>
                          </a:solidFill>
                          <a:latin typeface="Arial"/>
                        </a:rPr>
                        <a:t>Sue Morgan</a:t>
                      </a:r>
                    </a:p>
                  </a:txBody>
                  <a:tcPr marL="150791" marR="150791" marT="75396" marB="75396"/>
                </a:tc>
                <a:tc>
                  <a:txBody>
                    <a:bodyPr/>
                    <a:lstStyle/>
                    <a:p>
                      <a:pPr lvl="0" algn="l">
                        <a:lnSpc>
                          <a:spcPct val="100000"/>
                        </a:lnSpc>
                        <a:spcBef>
                          <a:spcPts val="0"/>
                        </a:spcBef>
                        <a:spcAft>
                          <a:spcPts val="0"/>
                        </a:spcAft>
                        <a:buNone/>
                      </a:pPr>
                      <a:r>
                        <a:rPr lang="en-US" sz="1600" b="0" i="0" u="none" strike="noStrike" kern="1200" noProof="0">
                          <a:solidFill>
                            <a:srgbClr val="000000"/>
                          </a:solidFill>
                          <a:latin typeface="Arial"/>
                        </a:rPr>
                        <a:t>Dec 2025</a:t>
                      </a:r>
                    </a:p>
                  </a:txBody>
                  <a:tcPr marL="150791" marR="150791" marT="75396" marB="75396"/>
                </a:tc>
                <a:extLst>
                  <a:ext uri="{0D108BD9-81ED-4DB2-BD59-A6C34878D82A}">
                    <a16:rowId xmlns:a16="http://schemas.microsoft.com/office/drawing/2014/main" val="1300886631"/>
                  </a:ext>
                </a:extLst>
              </a:tr>
              <a:tr h="457200">
                <a:tc>
                  <a:txBody>
                    <a:bodyPr/>
                    <a:lstStyle/>
                    <a:p>
                      <a:pPr lvl="0" algn="l">
                        <a:lnSpc>
                          <a:spcPct val="100000"/>
                        </a:lnSpc>
                        <a:spcBef>
                          <a:spcPts val="0"/>
                        </a:spcBef>
                        <a:spcAft>
                          <a:spcPts val="0"/>
                        </a:spcAft>
                        <a:buNone/>
                      </a:pPr>
                      <a:r>
                        <a:rPr lang="en-GB" sz="1600" b="0" i="0" u="none" strike="noStrike" noProof="0" dirty="0">
                          <a:solidFill>
                            <a:srgbClr val="000000"/>
                          </a:solidFill>
                          <a:latin typeface="Arial"/>
                        </a:rPr>
                        <a:t>Addition of Care Decision Guidance usage to </a:t>
                      </a:r>
                      <a:r>
                        <a:rPr lang="en-GB" sz="1600" b="0" i="0" u="none" strike="noStrike" noProof="0" dirty="0" smtClean="0">
                          <a:solidFill>
                            <a:srgbClr val="000000"/>
                          </a:solidFill>
                          <a:latin typeface="Arial"/>
                        </a:rPr>
                        <a:t>hospital </a:t>
                      </a:r>
                      <a:r>
                        <a:rPr lang="en-GB" sz="1600" b="0" i="0" u="none" strike="noStrike" noProof="0" dirty="0">
                          <a:solidFill>
                            <a:srgbClr val="000000"/>
                          </a:solidFill>
                          <a:latin typeface="Arial"/>
                        </a:rPr>
                        <a:t>ward monthly audit</a:t>
                      </a:r>
                    </a:p>
                  </a:txBody>
                  <a:tcPr marL="150791" marR="150791" marT="75396" marB="75396"/>
                </a:tc>
                <a:tc>
                  <a:txBody>
                    <a:bodyPr/>
                    <a:lstStyle/>
                    <a:p>
                      <a:pPr lvl="0" algn="l">
                        <a:lnSpc>
                          <a:spcPct val="100000"/>
                        </a:lnSpc>
                        <a:spcBef>
                          <a:spcPts val="0"/>
                        </a:spcBef>
                        <a:spcAft>
                          <a:spcPts val="0"/>
                        </a:spcAft>
                        <a:buNone/>
                      </a:pPr>
                      <a:r>
                        <a:rPr lang="en-GB" sz="1600" b="0" i="0" u="none" strike="noStrike" noProof="0">
                          <a:solidFill>
                            <a:srgbClr val="000000"/>
                          </a:solidFill>
                          <a:latin typeface="Arial"/>
                        </a:rPr>
                        <a:t>Sue Morgan / Clare Baker</a:t>
                      </a:r>
                    </a:p>
                  </a:txBody>
                  <a:tcPr marL="150791" marR="150791" marT="75396" marB="75396"/>
                </a:tc>
                <a:tc>
                  <a:txBody>
                    <a:bodyPr/>
                    <a:lstStyle/>
                    <a:p>
                      <a:pPr lvl="0" algn="l">
                        <a:lnSpc>
                          <a:spcPct val="100000"/>
                        </a:lnSpc>
                        <a:spcBef>
                          <a:spcPts val="0"/>
                        </a:spcBef>
                        <a:spcAft>
                          <a:spcPts val="0"/>
                        </a:spcAft>
                        <a:buNone/>
                      </a:pPr>
                      <a:r>
                        <a:rPr lang="en-US" sz="1600" b="0" i="0" u="none" strike="noStrike" kern="1200" noProof="0" dirty="0">
                          <a:solidFill>
                            <a:srgbClr val="000000"/>
                          </a:solidFill>
                          <a:latin typeface="Arial"/>
                        </a:rPr>
                        <a:t>Sept 2025</a:t>
                      </a:r>
                    </a:p>
                  </a:txBody>
                  <a:tcPr marL="150791" marR="150791" marT="75396" marB="75396"/>
                </a:tc>
                <a:extLst>
                  <a:ext uri="{0D108BD9-81ED-4DB2-BD59-A6C34878D82A}">
                    <a16:rowId xmlns:a16="http://schemas.microsoft.com/office/drawing/2014/main" val="3224582055"/>
                  </a:ext>
                </a:extLst>
              </a:tr>
            </a:tbl>
          </a:graphicData>
        </a:graphic>
      </p:graphicFrame>
      <p:sp>
        <p:nvSpPr>
          <p:cNvPr id="21" name="TextBox 20"/>
          <p:cNvSpPr txBox="1"/>
          <p:nvPr/>
        </p:nvSpPr>
        <p:spPr>
          <a:xfrm>
            <a:off x="118299" y="1093537"/>
            <a:ext cx="16854193" cy="415567"/>
          </a:xfrm>
          <a:prstGeom prst="rect">
            <a:avLst/>
          </a:prstGeom>
          <a:noFill/>
          <a:ln>
            <a:solidFill>
              <a:schemeClr val="accent5">
                <a:lumMod val="50000"/>
              </a:schemeClr>
            </a:solidFill>
          </a:ln>
        </p:spPr>
        <p:txBody>
          <a:bodyPr wrap="square" lIns="91440" tIns="45720" rIns="91440" bIns="45720" rtlCol="0" anchor="t">
            <a:noAutofit/>
          </a:bodyPr>
          <a:lstStyle/>
          <a:p>
            <a:r>
              <a:rPr lang="en-GB" sz="1600" b="1">
                <a:latin typeface="Arial"/>
                <a:cs typeface="Arial"/>
              </a:rPr>
              <a:t>Project Team: </a:t>
            </a:r>
            <a:r>
              <a:rPr lang="en-GB" sz="1600">
                <a:latin typeface="Arial"/>
                <a:cs typeface="Arial"/>
              </a:rPr>
              <a:t>Senior Responsible Owner – Sue Morgan (Clinical Lead), Project Manager – Tracy Rowe (part-time) , QI measurement support – Emma Smith</a:t>
            </a:r>
            <a:r>
              <a:rPr lang="en-GB" sz="1600">
                <a:solidFill>
                  <a:srgbClr val="FF0000"/>
                </a:solidFill>
                <a:latin typeface="Arial"/>
                <a:cs typeface="Arial"/>
              </a:rPr>
              <a:t> </a:t>
            </a:r>
          </a:p>
        </p:txBody>
      </p:sp>
      <p:sp>
        <p:nvSpPr>
          <p:cNvPr id="28" name="TextBox 27"/>
          <p:cNvSpPr txBox="1"/>
          <p:nvPr/>
        </p:nvSpPr>
        <p:spPr>
          <a:xfrm>
            <a:off x="16972492" y="1097087"/>
            <a:ext cx="2972819" cy="426136"/>
          </a:xfrm>
          <a:prstGeom prst="rect">
            <a:avLst/>
          </a:prstGeom>
          <a:noFill/>
          <a:ln>
            <a:solidFill>
              <a:schemeClr val="tx1"/>
            </a:solidFill>
          </a:ln>
        </p:spPr>
        <p:txBody>
          <a:bodyPr wrap="square" lIns="150791" tIns="75396" rIns="150791" bIns="75396" rtlCol="0" anchor="t">
            <a:noAutofit/>
          </a:bodyPr>
          <a:lstStyle/>
          <a:p>
            <a:r>
              <a:rPr lang="en-GB" sz="1600" b="1">
                <a:latin typeface="Arial"/>
                <a:cs typeface="Arial"/>
              </a:rPr>
              <a:t>Month – July 2025</a:t>
            </a:r>
            <a:endParaRPr lang="en-GB" sz="1649" b="1">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91190198-91E1-5372-1B00-16AEA33FCF5A}"/>
              </a:ext>
            </a:extLst>
          </p:cNvPr>
          <p:cNvSpPr txBox="1"/>
          <p:nvPr/>
        </p:nvSpPr>
        <p:spPr>
          <a:xfrm>
            <a:off x="113274" y="6104868"/>
            <a:ext cx="9851088" cy="923330"/>
          </a:xfrm>
          <a:prstGeom prst="rect">
            <a:avLst/>
          </a:prstGeom>
          <a:noFill/>
          <a:ln>
            <a:solidFill>
              <a:srgbClr val="FF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ea typeface="Calibri"/>
                <a:cs typeface="Calibri"/>
              </a:rPr>
              <a:t>Risks</a:t>
            </a:r>
            <a:endParaRPr lang="en-US" dirty="0"/>
          </a:p>
          <a:p>
            <a:pPr marL="285750" indent="-285750">
              <a:buFont typeface="Arial"/>
              <a:buChar char="•"/>
            </a:pPr>
            <a:r>
              <a:rPr lang="en-GB" b="1" smtClean="0">
                <a:ea typeface="Calibri"/>
                <a:cs typeface="Calibri"/>
              </a:rPr>
              <a:t>Resources </a:t>
            </a:r>
            <a:r>
              <a:rPr lang="en-GB" b="1" dirty="0">
                <a:ea typeface="Calibri"/>
                <a:cs typeface="Calibri"/>
              </a:rPr>
              <a:t>to support distribution of DNACPR form have not been identified – either digitally or physically</a:t>
            </a:r>
          </a:p>
        </p:txBody>
      </p:sp>
      <p:graphicFrame>
        <p:nvGraphicFramePr>
          <p:cNvPr id="13" name="Table 12">
            <a:extLst>
              <a:ext uri="{FF2B5EF4-FFF2-40B4-BE49-F238E27FC236}">
                <a16:creationId xmlns:a16="http://schemas.microsoft.com/office/drawing/2014/main" id="{C3FBD189-C351-5B49-E618-200F8492F7D7}"/>
              </a:ext>
            </a:extLst>
          </p:cNvPr>
          <p:cNvGraphicFramePr>
            <a:graphicFrameLocks noGrp="1"/>
          </p:cNvGraphicFramePr>
          <p:nvPr>
            <p:extLst>
              <p:ext uri="{D42A27DB-BD31-4B8C-83A1-F6EECF244321}">
                <p14:modId xmlns:p14="http://schemas.microsoft.com/office/powerpoint/2010/main" val="1683089073"/>
              </p:ext>
            </p:extLst>
          </p:nvPr>
        </p:nvGraphicFramePr>
        <p:xfrm>
          <a:off x="167639" y="7404694"/>
          <a:ext cx="9661485" cy="1889760"/>
        </p:xfrm>
        <a:graphic>
          <a:graphicData uri="http://schemas.openxmlformats.org/drawingml/2006/table">
            <a:tbl>
              <a:tblPr firstRow="1" bandRow="1">
                <a:tableStyleId>{5C22544A-7EE6-4342-B048-85BDC9FD1C3A}</a:tableStyleId>
              </a:tblPr>
              <a:tblGrid>
                <a:gridCol w="1360772">
                  <a:extLst>
                    <a:ext uri="{9D8B030D-6E8A-4147-A177-3AD203B41FA5}">
                      <a16:colId xmlns:a16="http://schemas.microsoft.com/office/drawing/2014/main" val="3983417310"/>
                    </a:ext>
                  </a:extLst>
                </a:gridCol>
                <a:gridCol w="8300713">
                  <a:extLst>
                    <a:ext uri="{9D8B030D-6E8A-4147-A177-3AD203B41FA5}">
                      <a16:colId xmlns:a16="http://schemas.microsoft.com/office/drawing/2014/main" val="1071734654"/>
                    </a:ext>
                  </a:extLst>
                </a:gridCol>
              </a:tblGrid>
              <a:tr h="327359">
                <a:tc gridSpan="2">
                  <a:txBody>
                    <a:bodyPr/>
                    <a:lstStyle/>
                    <a:p>
                      <a:pPr lvl="0" algn="ctr">
                        <a:buNone/>
                      </a:pPr>
                      <a:r>
                        <a:rPr lang="en-GB"/>
                        <a:t>NACEL data Family feedback Jan-Jun 2025 – Staff behaved with compassion and care</a:t>
                      </a:r>
                      <a:endParaRPr lang="en-US"/>
                    </a:p>
                  </a:txBody>
                  <a:tcPr/>
                </a:tc>
                <a:tc hMerge="1">
                  <a:txBody>
                    <a:bodyPr/>
                    <a:lstStyle/>
                    <a:p>
                      <a:pPr lvl="0" algn="ctr">
                        <a:buNone/>
                      </a:pPr>
                      <a:endParaRPr lang="en-US"/>
                    </a:p>
                  </a:txBody>
                  <a:tcPr/>
                </a:tc>
                <a:extLst>
                  <a:ext uri="{0D108BD9-81ED-4DB2-BD59-A6C34878D82A}">
                    <a16:rowId xmlns:a16="http://schemas.microsoft.com/office/drawing/2014/main" val="3731291425"/>
                  </a:ext>
                </a:extLst>
              </a:tr>
              <a:tr h="1463039">
                <a:tc>
                  <a:txBody>
                    <a:bodyPr/>
                    <a:lstStyle/>
                    <a:p>
                      <a:pPr algn="r"/>
                      <a:r>
                        <a:rPr lang="en-GB" sz="1400"/>
                        <a:t>England/Wales</a:t>
                      </a:r>
                    </a:p>
                    <a:p>
                      <a:pPr lvl="0" algn="r">
                        <a:buNone/>
                      </a:pPr>
                      <a:endParaRPr lang="en-GB" sz="1800"/>
                    </a:p>
                    <a:p>
                      <a:pPr lvl="0" algn="r">
                        <a:buNone/>
                      </a:pPr>
                      <a:r>
                        <a:rPr lang="en-GB"/>
                        <a:t>Morriston</a:t>
                      </a:r>
                    </a:p>
                    <a:p>
                      <a:pPr lvl="0" algn="r">
                        <a:buNone/>
                      </a:pPr>
                      <a:endParaRPr lang="en-GB" sz="1200"/>
                    </a:p>
                    <a:p>
                      <a:pPr lvl="0" algn="r">
                        <a:buNone/>
                      </a:pPr>
                      <a:r>
                        <a:rPr lang="en-GB" sz="1600"/>
                        <a:t>Singleton/</a:t>
                      </a:r>
                    </a:p>
                    <a:p>
                      <a:pPr lvl="0" algn="r">
                        <a:buNone/>
                      </a:pPr>
                      <a:r>
                        <a:rPr lang="en-GB" sz="1600"/>
                        <a:t>NPT/Gors</a:t>
                      </a:r>
                      <a:endParaRPr lang="en-GB"/>
                    </a:p>
                  </a:txBody>
                  <a:tcPr>
                    <a:noFill/>
                  </a:tcPr>
                </a:tc>
                <a:tc>
                  <a:txBody>
                    <a:bodyPr/>
                    <a:lstStyle/>
                    <a:p>
                      <a:pPr lvl="0">
                        <a:buNone/>
                      </a:pPr>
                      <a:endParaRPr lang="en-GB"/>
                    </a:p>
                  </a:txBody>
                  <a:tcPr/>
                </a:tc>
                <a:extLst>
                  <a:ext uri="{0D108BD9-81ED-4DB2-BD59-A6C34878D82A}">
                    <a16:rowId xmlns:a16="http://schemas.microsoft.com/office/drawing/2014/main" val="2999076352"/>
                  </a:ext>
                </a:extLst>
              </a:tr>
            </a:tbl>
          </a:graphicData>
        </a:graphic>
      </p:graphicFrame>
      <p:pic>
        <p:nvPicPr>
          <p:cNvPr id="8" name="Picture 7" descr="A green and white rectangles">
            <a:extLst>
              <a:ext uri="{FF2B5EF4-FFF2-40B4-BE49-F238E27FC236}">
                <a16:creationId xmlns:a16="http://schemas.microsoft.com/office/drawing/2014/main" id="{4C1E8016-6572-629B-AC8C-271BFC083ACE}"/>
              </a:ext>
            </a:extLst>
          </p:cNvPr>
          <p:cNvPicPr>
            <a:picLocks noChangeAspect="1"/>
          </p:cNvPicPr>
          <p:nvPr/>
        </p:nvPicPr>
        <p:blipFill>
          <a:blip r:embed="rId3"/>
          <a:stretch>
            <a:fillRect/>
          </a:stretch>
        </p:blipFill>
        <p:spPr>
          <a:xfrm>
            <a:off x="1584434" y="7775693"/>
            <a:ext cx="8253035" cy="1501137"/>
          </a:xfrm>
          <a:prstGeom prst="rect">
            <a:avLst/>
          </a:prstGeom>
        </p:spPr>
      </p:pic>
      <p:graphicFrame>
        <p:nvGraphicFramePr>
          <p:cNvPr id="15" name="Table 14">
            <a:extLst>
              <a:ext uri="{FF2B5EF4-FFF2-40B4-BE49-F238E27FC236}">
                <a16:creationId xmlns:a16="http://schemas.microsoft.com/office/drawing/2014/main" id="{50CE5627-6F42-A92F-97E7-FCD76159F2B8}"/>
              </a:ext>
            </a:extLst>
          </p:cNvPr>
          <p:cNvGraphicFramePr>
            <a:graphicFrameLocks noGrp="1"/>
          </p:cNvGraphicFramePr>
          <p:nvPr>
            <p:extLst>
              <p:ext uri="{D42A27DB-BD31-4B8C-83A1-F6EECF244321}">
                <p14:modId xmlns:p14="http://schemas.microsoft.com/office/powerpoint/2010/main" val="2670508383"/>
              </p:ext>
            </p:extLst>
          </p:nvPr>
        </p:nvGraphicFramePr>
        <p:xfrm>
          <a:off x="5641274" y="9450068"/>
          <a:ext cx="3367053" cy="1112520"/>
        </p:xfrm>
        <a:graphic>
          <a:graphicData uri="http://schemas.openxmlformats.org/drawingml/2006/table">
            <a:tbl>
              <a:tblPr firstRow="1" bandRow="1">
                <a:tableStyleId>{5C22544A-7EE6-4342-B048-85BDC9FD1C3A}</a:tableStyleId>
              </a:tblPr>
              <a:tblGrid>
                <a:gridCol w="2914339">
                  <a:extLst>
                    <a:ext uri="{9D8B030D-6E8A-4147-A177-3AD203B41FA5}">
                      <a16:colId xmlns:a16="http://schemas.microsoft.com/office/drawing/2014/main" val="3609051979"/>
                    </a:ext>
                  </a:extLst>
                </a:gridCol>
                <a:gridCol w="452714">
                  <a:extLst>
                    <a:ext uri="{9D8B030D-6E8A-4147-A177-3AD203B41FA5}">
                      <a16:colId xmlns:a16="http://schemas.microsoft.com/office/drawing/2014/main" val="3530006947"/>
                    </a:ext>
                  </a:extLst>
                </a:gridCol>
              </a:tblGrid>
              <a:tr h="370840">
                <a:tc>
                  <a:txBody>
                    <a:bodyPr/>
                    <a:lstStyle/>
                    <a:p>
                      <a:pPr lvl="0" algn="r"/>
                      <a:r>
                        <a:rPr lang="en-GB">
                          <a:solidFill>
                            <a:schemeClr val="tx1"/>
                          </a:solidFill>
                        </a:rPr>
                        <a:t>Agree/Strongly agree</a:t>
                      </a:r>
                    </a:p>
                  </a:txBody>
                  <a:tcPr>
                    <a:noFill/>
                  </a:tcPr>
                </a:tc>
                <a:tc>
                  <a:txBody>
                    <a:bodyPr/>
                    <a:lstStyle/>
                    <a:p>
                      <a:endParaRPr lang="en-GB"/>
                    </a:p>
                  </a:txBody>
                  <a:tcPr>
                    <a:solidFill>
                      <a:schemeClr val="accent6">
                        <a:lumMod val="75000"/>
                      </a:schemeClr>
                    </a:solidFill>
                  </a:tcPr>
                </a:tc>
                <a:extLst>
                  <a:ext uri="{0D108BD9-81ED-4DB2-BD59-A6C34878D82A}">
                    <a16:rowId xmlns:a16="http://schemas.microsoft.com/office/drawing/2014/main" val="3515789395"/>
                  </a:ext>
                </a:extLst>
              </a:tr>
              <a:tr h="370840">
                <a:tc>
                  <a:txBody>
                    <a:bodyPr/>
                    <a:lstStyle/>
                    <a:p>
                      <a:pPr lvl="0" algn="r"/>
                      <a:r>
                        <a:rPr lang="en-GB" b="1">
                          <a:solidFill>
                            <a:schemeClr val="tx1"/>
                          </a:solidFill>
                        </a:rPr>
                        <a:t>Neither agree nor disagree</a:t>
                      </a:r>
                    </a:p>
                  </a:txBody>
                  <a:tcPr>
                    <a:noFill/>
                  </a:tcPr>
                </a:tc>
                <a:tc>
                  <a:txBody>
                    <a:bodyPr/>
                    <a:lstStyle/>
                    <a:p>
                      <a:endParaRPr lang="en-GB"/>
                    </a:p>
                  </a:txBody>
                  <a:tcPr>
                    <a:solidFill>
                      <a:srgbClr val="FFC000"/>
                    </a:solidFill>
                  </a:tcPr>
                </a:tc>
                <a:extLst>
                  <a:ext uri="{0D108BD9-81ED-4DB2-BD59-A6C34878D82A}">
                    <a16:rowId xmlns:a16="http://schemas.microsoft.com/office/drawing/2014/main" val="1615113301"/>
                  </a:ext>
                </a:extLst>
              </a:tr>
              <a:tr h="370840">
                <a:tc>
                  <a:txBody>
                    <a:bodyPr/>
                    <a:lstStyle/>
                    <a:p>
                      <a:pPr lvl="0" algn="r"/>
                      <a:r>
                        <a:rPr lang="en-GB" b="1">
                          <a:solidFill>
                            <a:schemeClr val="tx1"/>
                          </a:solidFill>
                        </a:rPr>
                        <a:t>Disagree/Strongly disagree</a:t>
                      </a:r>
                    </a:p>
                  </a:txBody>
                  <a:tcPr>
                    <a:noFill/>
                  </a:tcPr>
                </a:tc>
                <a:tc>
                  <a:txBody>
                    <a:bodyPr/>
                    <a:lstStyle/>
                    <a:p>
                      <a:endParaRPr lang="en-GB"/>
                    </a:p>
                  </a:txBody>
                  <a:tcPr>
                    <a:solidFill>
                      <a:srgbClr val="FF0000"/>
                    </a:solidFill>
                  </a:tcPr>
                </a:tc>
                <a:extLst>
                  <a:ext uri="{0D108BD9-81ED-4DB2-BD59-A6C34878D82A}">
                    <a16:rowId xmlns:a16="http://schemas.microsoft.com/office/drawing/2014/main" val="70543056"/>
                  </a:ext>
                </a:extLst>
              </a:tr>
            </a:tbl>
          </a:graphicData>
        </a:graphic>
      </p:graphicFrame>
    </p:spTree>
    <p:extLst>
      <p:ext uri="{BB962C8B-B14F-4D97-AF65-F5344CB8AC3E}">
        <p14:creationId xmlns:p14="http://schemas.microsoft.com/office/powerpoint/2010/main" val="2763876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372507" y="141762"/>
            <a:ext cx="2432767" cy="549061"/>
          </a:xfrm>
          <a:prstGeom prst="rect">
            <a:avLst/>
          </a:prstGeom>
          <a:noFill/>
        </p:spPr>
        <p:txBody>
          <a:bodyPr wrap="square" rtlCol="0">
            <a:spAutoFit/>
          </a:bodyPr>
          <a:lstStyle/>
          <a:p>
            <a:pPr algn="r"/>
            <a:r>
              <a:rPr lang="en-GB" sz="2968">
                <a:solidFill>
                  <a:schemeClr val="bg1"/>
                </a:solidFill>
              </a:rPr>
              <a:t>Page 1</a:t>
            </a:r>
          </a:p>
        </p:txBody>
      </p:sp>
      <p:sp>
        <p:nvSpPr>
          <p:cNvPr id="19" name="Title 1"/>
          <p:cNvSpPr txBox="1">
            <a:spLocks/>
          </p:cNvSpPr>
          <p:nvPr/>
        </p:nvSpPr>
        <p:spPr>
          <a:xfrm>
            <a:off x="89" y="-14898"/>
            <a:ext cx="20105511" cy="104837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1" tIns="75396" rIns="150791" bIns="75396"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50" b="1" dirty="0">
                <a:solidFill>
                  <a:schemeClr val="bg1"/>
                </a:solidFill>
                <a:latin typeface="Arial"/>
                <a:cs typeface="Arial"/>
              </a:rPr>
              <a:t>Quality Priority – Nutrition &amp; Hydration</a:t>
            </a:r>
            <a:endParaRPr lang="en-GB" sz="2474" b="1" dirty="0">
              <a:solidFill>
                <a:schemeClr val="bg1"/>
              </a:solidFill>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142447" y="1531468"/>
            <a:ext cx="9844102" cy="2438094"/>
          </a:xfrm>
          <a:prstGeom prst="rect">
            <a:avLst/>
          </a:prstGeom>
          <a:noFill/>
          <a:ln>
            <a:solidFill>
              <a:schemeClr val="accent5">
                <a:lumMod val="50000"/>
              </a:schemeClr>
            </a:solidFill>
          </a:ln>
        </p:spPr>
        <p:txBody>
          <a:bodyPr wrap="square" lIns="150791" tIns="75396" rIns="150791" bIns="75396" rtlCol="0" anchor="t">
            <a:noAutofit/>
          </a:bodyPr>
          <a:lstStyle/>
          <a:p>
            <a:r>
              <a:rPr lang="en-GB" b="1">
                <a:latin typeface="Arial"/>
                <a:ea typeface="Arial"/>
                <a:cs typeface="Arial"/>
              </a:rPr>
              <a:t>Methods </a:t>
            </a:r>
          </a:p>
          <a:p>
            <a:r>
              <a:rPr lang="en-GB" sz="1600" b="1">
                <a:latin typeface="Arial"/>
                <a:ea typeface="Arial"/>
                <a:cs typeface="Arial"/>
              </a:rPr>
              <a:t>QI areas discussed by N &amp; H committee</a:t>
            </a:r>
            <a:r>
              <a:rPr lang="en-GB" sz="1600">
                <a:latin typeface="Arial"/>
                <a:ea typeface="Arial"/>
                <a:cs typeface="Arial"/>
              </a:rPr>
              <a:t>: </a:t>
            </a:r>
            <a:br>
              <a:rPr lang="en-GB" sz="1600">
                <a:latin typeface="Arial"/>
                <a:ea typeface="Arial"/>
                <a:cs typeface="Arial"/>
              </a:rPr>
            </a:br>
            <a:r>
              <a:rPr lang="en-GB" sz="1600">
                <a:latin typeface="Arial"/>
                <a:ea typeface="Arial"/>
                <a:cs typeface="Arial"/>
              </a:rPr>
              <a:t>1. Meet minimum standards all Wales catering standards </a:t>
            </a:r>
            <a:br>
              <a:rPr lang="en-GB" sz="1600">
                <a:latin typeface="Arial"/>
                <a:ea typeface="Arial"/>
                <a:cs typeface="Arial"/>
              </a:rPr>
            </a:br>
            <a:r>
              <a:rPr lang="en-GB" sz="1600">
                <a:latin typeface="Arial"/>
                <a:ea typeface="Arial"/>
                <a:cs typeface="Arial"/>
              </a:rPr>
              <a:t>2. Nutritional screening &amp; processes </a:t>
            </a:r>
            <a:br>
              <a:rPr lang="en-GB" sz="1600">
                <a:latin typeface="Arial"/>
                <a:ea typeface="Arial"/>
                <a:cs typeface="Arial"/>
              </a:rPr>
            </a:br>
            <a:r>
              <a:rPr lang="en-GB" sz="1600">
                <a:latin typeface="Arial"/>
                <a:ea typeface="Arial"/>
                <a:cs typeface="Arial"/>
              </a:rPr>
              <a:t>3. Compliance with taking weights </a:t>
            </a:r>
            <a:br>
              <a:rPr lang="en-GB" sz="1600">
                <a:latin typeface="Arial"/>
                <a:ea typeface="Arial"/>
                <a:cs typeface="Arial"/>
              </a:rPr>
            </a:br>
            <a:r>
              <a:rPr lang="en-GB" sz="1600">
                <a:latin typeface="Arial"/>
                <a:ea typeface="Arial"/>
                <a:cs typeface="Arial"/>
              </a:rPr>
              <a:t>4. Safe artificial nutrition non oral </a:t>
            </a:r>
            <a:br>
              <a:rPr lang="en-GB" sz="1600">
                <a:latin typeface="Arial"/>
                <a:ea typeface="Arial"/>
                <a:cs typeface="Arial"/>
              </a:rPr>
            </a:br>
            <a:r>
              <a:rPr lang="en-GB" sz="1600">
                <a:latin typeface="Arial"/>
                <a:ea typeface="Arial"/>
                <a:cs typeface="Arial"/>
              </a:rPr>
              <a:t>5. Hydration - jugs</a:t>
            </a:r>
            <a:br>
              <a:rPr lang="en-GB" sz="1600">
                <a:latin typeface="Arial"/>
                <a:ea typeface="Arial"/>
                <a:cs typeface="Arial"/>
              </a:rPr>
            </a:br>
            <a:r>
              <a:rPr lang="en-GB" sz="1600">
                <a:latin typeface="Arial"/>
                <a:ea typeface="Arial"/>
                <a:cs typeface="Arial"/>
              </a:rPr>
              <a:t>6. Nil by mouth days - </a:t>
            </a:r>
            <a:br>
              <a:rPr lang="en-GB" sz="1600">
                <a:latin typeface="Arial"/>
                <a:ea typeface="Arial"/>
                <a:cs typeface="Arial"/>
              </a:rPr>
            </a:br>
            <a:r>
              <a:rPr lang="en-GB" sz="1600">
                <a:latin typeface="Arial"/>
                <a:ea typeface="Arial"/>
                <a:cs typeface="Arial"/>
              </a:rPr>
              <a:t>7. MH &amp; LD, re-visit SLT &amp; RD provision OPMH </a:t>
            </a:r>
            <a:endParaRPr lang="en-GB" sz="1600">
              <a:latin typeface="Arial" panose="020B0604020202020204" pitchFamily="34" charset="0"/>
              <a:cs typeface="Arial" panose="020B0604020202020204" pitchFamily="34" charset="0"/>
            </a:endParaRPr>
          </a:p>
        </p:txBody>
      </p:sp>
      <p:sp>
        <p:nvSpPr>
          <p:cNvPr id="26" name="TextBox 25"/>
          <p:cNvSpPr txBox="1"/>
          <p:nvPr/>
        </p:nvSpPr>
        <p:spPr>
          <a:xfrm>
            <a:off x="9864478" y="3584780"/>
            <a:ext cx="10109027" cy="4053723"/>
          </a:xfrm>
          <a:prstGeom prst="rect">
            <a:avLst/>
          </a:prstGeom>
          <a:noFill/>
          <a:ln>
            <a:solidFill>
              <a:schemeClr val="accent5">
                <a:lumMod val="50000"/>
              </a:schemeClr>
            </a:solidFill>
          </a:ln>
        </p:spPr>
        <p:txBody>
          <a:bodyPr wrap="square" lIns="150791" tIns="75396" rIns="150791" bIns="75396" rtlCol="0" anchor="t">
            <a:noAutofit/>
          </a:bodyPr>
          <a:lstStyle/>
          <a:p>
            <a:pPr algn="just"/>
            <a:r>
              <a:rPr lang="en-GB" sz="1600" b="1">
                <a:latin typeface="Arial"/>
                <a:cs typeface="Arial"/>
              </a:rPr>
              <a:t>Pr</a:t>
            </a:r>
            <a:r>
              <a:rPr lang="en-GB" sz="1500" b="1">
                <a:latin typeface="Arial"/>
                <a:cs typeface="Arial"/>
              </a:rPr>
              <a:t>ogress in the last month</a:t>
            </a:r>
          </a:p>
          <a:p>
            <a:pPr marL="285750" indent="-285750" algn="just">
              <a:buFont typeface="Arial" panose="020B0604020202020204" pitchFamily="34" charset="0"/>
              <a:buChar char="•"/>
            </a:pPr>
            <a:r>
              <a:rPr lang="en-GB" sz="1500">
                <a:latin typeface="Arial"/>
                <a:cs typeface="Calibri"/>
              </a:rPr>
              <a:t>Snack provision digital ordering form QI project launched in Ward W,  on the  6th May 2025. Following PDSA cycle, it was found that the digital package was not a compatible system as a long-term  solution  and will be testing a different  approach.</a:t>
            </a:r>
          </a:p>
          <a:p>
            <a:pPr marL="285750" indent="-285750" algn="just">
              <a:buFont typeface="Arial"/>
              <a:buChar char="•"/>
            </a:pPr>
            <a:r>
              <a:rPr lang="en-GB" sz="1500">
                <a:latin typeface="Arial"/>
                <a:cs typeface="Calibri"/>
              </a:rPr>
              <a:t>Task &amp; Finish Group for Nutritional Risk Assessments confirmed and 3 trial sites in Morriston nominated as pilot areas.</a:t>
            </a:r>
            <a:endParaRPr lang="en-GB" sz="1500">
              <a:latin typeface="Arial" panose="020B0604020202020204" pitchFamily="34" charset="0"/>
              <a:cs typeface="Calibri"/>
            </a:endParaRPr>
          </a:p>
          <a:p>
            <a:pPr marL="285750" indent="-285750" algn="just">
              <a:buFont typeface="Arial" panose="020B0604020202020204" pitchFamily="34" charset="0"/>
              <a:buChar char="•"/>
            </a:pPr>
            <a:r>
              <a:rPr lang="en-GB" sz="1500">
                <a:latin typeface="Arial"/>
                <a:cs typeface="Calibri"/>
              </a:rPr>
              <a:t>Baseline data established for the Nutritional Risk Assessment  is showing  the health board is performing at 50% compliance via WNCR.  AMAT core ward audits are  showing since January 25 – July 25 that we are compliant by 81.4% further analysis of data is underway to clarify the correct baseline.</a:t>
            </a:r>
            <a:endParaRPr lang="en-GB" sz="1500">
              <a:latin typeface="Arial" panose="020B0604020202020204" pitchFamily="34" charset="0"/>
              <a:cs typeface="Calibri"/>
            </a:endParaRPr>
          </a:p>
          <a:p>
            <a:pPr marL="285750" indent="-285750" algn="just">
              <a:buFont typeface="Arial"/>
              <a:buChar char="•"/>
            </a:pPr>
            <a:r>
              <a:rPr lang="en-GB" sz="1500">
                <a:latin typeface="Arial"/>
                <a:cs typeface="Calibri"/>
              </a:rPr>
              <a:t>"Don’t Wait to Weigh" campaign still showing positive improvement – next steps,  a deep dive into hot spot areas across the health board to be sent to service groups to encourage improvement. AMAT data is showing a weight via audit compliance of 62.5% </a:t>
            </a:r>
            <a:endParaRPr lang="en-GB" sz="1500">
              <a:latin typeface="Arial" panose="020B0604020202020204" pitchFamily="34" charset="0"/>
              <a:cs typeface="Calibri"/>
            </a:endParaRPr>
          </a:p>
          <a:p>
            <a:pPr marL="285750" indent="-285750" algn="just">
              <a:buFont typeface="Arial"/>
              <a:buChar char="•"/>
            </a:pPr>
            <a:r>
              <a:rPr lang="en-GB" sz="1500">
                <a:latin typeface="Arial"/>
                <a:cs typeface="Calibri"/>
              </a:rPr>
              <a:t>3rd phase - work is underway within the NPTSSG on non-oral  feeding.</a:t>
            </a:r>
            <a:endParaRPr lang="en-GB" sz="1500">
              <a:latin typeface="Arial" panose="020B0604020202020204" pitchFamily="34" charset="0"/>
              <a:cs typeface="Calibri"/>
            </a:endParaRPr>
          </a:p>
          <a:p>
            <a:pPr marL="285750" indent="-285750" algn="just">
              <a:buFont typeface="Arial"/>
              <a:buChar char="•"/>
            </a:pPr>
            <a:r>
              <a:rPr lang="en-GB" sz="1500">
                <a:latin typeface="Arial"/>
                <a:cs typeface="Calibri"/>
              </a:rPr>
              <a:t>Scoping exercise underway to align projects across service groups, under the original themes identified within the phases. There is an aim to work towards business as usual by January 2026.</a:t>
            </a:r>
            <a:endParaRPr lang="en-GB" sz="1500">
              <a:latin typeface="Arial" panose="020B0604020202020204" pitchFamily="34" charset="0"/>
              <a:cs typeface="Calibri"/>
            </a:endParaRPr>
          </a:p>
          <a:p>
            <a:pPr marL="285750" indent="-285750" algn="just">
              <a:buFont typeface="Arial"/>
              <a:buChar char="•"/>
            </a:pPr>
            <a:r>
              <a:rPr lang="en-GB" sz="1500">
                <a:latin typeface="Arial"/>
                <a:cs typeface="Calibri"/>
              </a:rPr>
              <a:t>3 new questions agreed to be added to the AMAT system under N &amp; H by September 2025, these questions align with the themes and phases </a:t>
            </a:r>
            <a:endParaRPr lang="en-GB" sz="1500">
              <a:latin typeface="Arial" panose="020B0604020202020204" pitchFamily="34" charset="0"/>
              <a:cs typeface="Calibri"/>
            </a:endParaRPr>
          </a:p>
          <a:p>
            <a:pPr marL="285750" indent="-285750" algn="just">
              <a:buFont typeface="Arial"/>
              <a:buChar char="•"/>
            </a:pPr>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a:p>
            <a:pPr algn="just"/>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a:p>
            <a:pPr algn="just"/>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a:p>
            <a:pPr marL="285750" indent="-285750" algn="just">
              <a:buFont typeface="Arial" panose="020B0604020202020204" pitchFamily="34" charset="0"/>
              <a:buChar char="•"/>
            </a:pPr>
            <a:endParaRPr lang="en-GB" sz="1500">
              <a:latin typeface="Arial" panose="020B0604020202020204" pitchFamily="34" charset="0"/>
              <a:cs typeface="Calibri"/>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643" y="-238229"/>
            <a:ext cx="502638" cy="50263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285" y="-225140"/>
            <a:ext cx="502638" cy="50263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1" tIns="75396" rIns="150791" bIns="75396" numCol="1" anchor="t" anchorCtr="0" compatLnSpc="1">
            <a:prstTxWarp prst="textNoShape">
              <a:avLst/>
            </a:prstTxWarp>
          </a:bodyPr>
          <a:lstStyle/>
          <a:p>
            <a:endParaRPr lang="en-GB" sz="2968"/>
          </a:p>
        </p:txBody>
      </p:sp>
      <p:sp>
        <p:nvSpPr>
          <p:cNvPr id="7" name="TextBox 6"/>
          <p:cNvSpPr txBox="1">
            <a:spLocks noChangeAspect="1"/>
          </p:cNvSpPr>
          <p:nvPr/>
        </p:nvSpPr>
        <p:spPr>
          <a:xfrm>
            <a:off x="9867274" y="1508254"/>
            <a:ext cx="10062486" cy="2175142"/>
          </a:xfrm>
          <a:prstGeom prst="rect">
            <a:avLst/>
          </a:prstGeom>
          <a:noFill/>
          <a:ln w="6350">
            <a:solidFill>
              <a:schemeClr val="tx1"/>
            </a:solidFill>
          </a:ln>
        </p:spPr>
        <p:txBody>
          <a:bodyPr wrap="square" lIns="150791" tIns="75396" rIns="150791" bIns="75396" rtlCol="0" anchor="t">
            <a:noAutofit/>
          </a:bodyPr>
          <a:lstStyle/>
          <a:p>
            <a:r>
              <a:rPr lang="en-GB" sz="1400" b="1">
                <a:latin typeface="Arial"/>
                <a:cs typeface="Arial"/>
              </a:rPr>
              <a:t>Key achievements</a:t>
            </a:r>
          </a:p>
          <a:p>
            <a:r>
              <a:rPr lang="en-GB" sz="1400">
                <a:latin typeface="Arial"/>
                <a:cs typeface="Arial" panose="020B0604020202020204"/>
              </a:rPr>
              <a:t>Agreed several QI projects with H &amp; N Committee</a:t>
            </a:r>
          </a:p>
          <a:p>
            <a:r>
              <a:rPr lang="en-GB" sz="1400">
                <a:latin typeface="Arial"/>
                <a:cs typeface="Arial" panose="020B0604020202020204"/>
              </a:rPr>
              <a:t>First QI project agreed as Weight Monitoring (WM) pilot area Morriston site </a:t>
            </a:r>
          </a:p>
          <a:p>
            <a:r>
              <a:rPr lang="en-GB" sz="1400">
                <a:latin typeface="Arial"/>
                <a:cs typeface="Arial" panose="020B0604020202020204"/>
              </a:rPr>
              <a:t>Data requested  from WNCR system on estimated weights within in patient care at Morriston Hospital </a:t>
            </a:r>
          </a:p>
          <a:p>
            <a:r>
              <a:rPr lang="en-GB" sz="1400">
                <a:latin typeface="Arial"/>
                <a:cs typeface="Arial" panose="020B0604020202020204"/>
              </a:rPr>
              <a:t>1st phase of QI work to be focussed on above WM, Snack provision &amp; Nil by mouth </a:t>
            </a:r>
          </a:p>
          <a:p>
            <a:r>
              <a:rPr lang="en-GB" sz="1400">
                <a:latin typeface="Arial"/>
                <a:cs typeface="Arial" panose="020B0604020202020204"/>
              </a:rPr>
              <a:t>QP rep from PCTG service group agreed</a:t>
            </a:r>
          </a:p>
          <a:p>
            <a:r>
              <a:rPr lang="en-GB" sz="1400">
                <a:latin typeface="Arial"/>
                <a:cs typeface="Arial" panose="020B0604020202020204"/>
              </a:rPr>
              <a:t>First QI report presented at N &amp; H committee in November 2023, next report February 2024</a:t>
            </a:r>
          </a:p>
          <a:p>
            <a:r>
              <a:rPr lang="en-GB" sz="1400">
                <a:latin typeface="Arial"/>
                <a:cs typeface="Calibri"/>
              </a:rPr>
              <a:t>Launch of</a:t>
            </a:r>
            <a:r>
              <a:rPr lang="en-GB" sz="1400">
                <a:cs typeface="Calibri" panose="020F0502020204030204"/>
              </a:rPr>
              <a:t> </a:t>
            </a:r>
            <a:r>
              <a:rPr lang="en-GB" sz="1400">
                <a:latin typeface="Arial"/>
                <a:cs typeface="Calibri"/>
              </a:rPr>
              <a:t>Nutrition  &amp; Hydration  QP officially launched on  Intranet</a:t>
            </a:r>
            <a:endParaRPr lang="en-GB" sz="1400">
              <a:cs typeface="Calibri" panose="020F0502020204030204"/>
            </a:endParaRPr>
          </a:p>
          <a:p>
            <a:r>
              <a:rPr lang="en-GB" sz="1400">
                <a:latin typeface="Arial"/>
                <a:cs typeface="Calibri" panose="020F0502020204030204"/>
              </a:rPr>
              <a:t>Nutrition &amp; Hydration Day held  with catering departments across 3 main sites</a:t>
            </a:r>
          </a:p>
          <a:p>
            <a:r>
              <a:rPr lang="en-GB" sz="1400">
                <a:latin typeface="Arial"/>
                <a:cs typeface="Calibri" panose="020F0502020204030204"/>
              </a:rPr>
              <a:t>First  Learning Symposium held in June – 33 attendees, 10 evaluations requesting more events</a:t>
            </a:r>
          </a:p>
        </p:txBody>
      </p:sp>
      <p:sp>
        <p:nvSpPr>
          <p:cNvPr id="23" name="TextBox 22"/>
          <p:cNvSpPr txBox="1"/>
          <p:nvPr/>
        </p:nvSpPr>
        <p:spPr>
          <a:xfrm>
            <a:off x="142447" y="3969562"/>
            <a:ext cx="9844102" cy="1875813"/>
          </a:xfrm>
          <a:prstGeom prst="rect">
            <a:avLst/>
          </a:prstGeom>
          <a:noFill/>
          <a:ln>
            <a:solidFill>
              <a:schemeClr val="accent5">
                <a:lumMod val="50000"/>
              </a:schemeClr>
            </a:solidFill>
          </a:ln>
        </p:spPr>
        <p:txBody>
          <a:bodyPr wrap="square" lIns="150791" tIns="75396" rIns="150791" bIns="75396" rtlCol="0" anchor="t">
            <a:spAutoFit/>
          </a:bodyPr>
          <a:lstStyle/>
          <a:p>
            <a:r>
              <a:rPr lang="en-US" sz="1600">
                <a:ea typeface="Calibri"/>
                <a:cs typeface="Calibri"/>
              </a:rPr>
              <a:t>The Graph below shows the accurate weight compliance % throughout inpatient care.  The launch of the Quality Priority "Don’t wait to weigh" campaign started in January 2024 with the aim to increase SBUHB performance to above the national average of only 13.5% - 55% of patients being weighed. Currently the HB in</a:t>
            </a:r>
            <a:r>
              <a:rPr lang="en-US" sz="1600" b="1">
                <a:ea typeface="Calibri"/>
                <a:cs typeface="Calibri"/>
              </a:rPr>
              <a:t> June  2025</a:t>
            </a:r>
            <a:r>
              <a:rPr lang="en-US" sz="1600">
                <a:ea typeface="Calibri"/>
                <a:cs typeface="Calibri"/>
              </a:rPr>
              <a:t> shows a median of </a:t>
            </a:r>
            <a:r>
              <a:rPr lang="en-US" sz="1600" b="1">
                <a:ea typeface="Calibri"/>
                <a:cs typeface="Calibri"/>
              </a:rPr>
              <a:t>….</a:t>
            </a:r>
            <a:r>
              <a:rPr lang="en-US" sz="1600">
                <a:ea typeface="Calibri"/>
                <a:cs typeface="Calibri"/>
              </a:rPr>
              <a:t> with an aim to increase to 60% within 6 months. The % accurate weight chart shows from February 2025 there has been a shift in the data showing an improvement. Subsequently, the weight available reported by patients / carer or estimated and measured by staff shows a median of 61%.   </a:t>
            </a:r>
          </a:p>
          <a:p>
            <a:endParaRPr lang="en-GB" sz="1600">
              <a:latin typeface="Arial" panose="020B0604020202020204" pitchFamily="34" charset="0"/>
              <a:cs typeface="Arial" panose="020B0604020202020204" pitchFamily="34" charset="0"/>
            </a:endParaRPr>
          </a:p>
        </p:txBody>
      </p:sp>
      <p:sp>
        <p:nvSpPr>
          <p:cNvPr id="21" name="TextBox 20"/>
          <p:cNvSpPr txBox="1"/>
          <p:nvPr/>
        </p:nvSpPr>
        <p:spPr>
          <a:xfrm>
            <a:off x="118299" y="1093537"/>
            <a:ext cx="16854193" cy="415567"/>
          </a:xfrm>
          <a:prstGeom prst="rect">
            <a:avLst/>
          </a:prstGeom>
          <a:noFill/>
          <a:ln>
            <a:solidFill>
              <a:schemeClr val="accent5">
                <a:lumMod val="50000"/>
              </a:schemeClr>
            </a:solidFill>
          </a:ln>
        </p:spPr>
        <p:txBody>
          <a:bodyPr wrap="square" lIns="150791" tIns="75396" rIns="150791" bIns="75396" rtlCol="0" anchor="t">
            <a:noAutofit/>
          </a:bodyPr>
          <a:lstStyle/>
          <a:p>
            <a:r>
              <a:rPr lang="en-GB" sz="1600" b="1">
                <a:latin typeface="Arial"/>
                <a:cs typeface="Arial"/>
              </a:rPr>
              <a:t>Project Team: Project Team: </a:t>
            </a:r>
            <a:r>
              <a:rPr lang="en-GB" sz="1600">
                <a:latin typeface="Arial"/>
                <a:cs typeface="Arial"/>
              </a:rPr>
              <a:t>Senior Responsible Owner – Sarah Collier, Project Manager – Jayne Whitney, QI data lead – Samantha Scott, Project Support, Paul Evans </a:t>
            </a:r>
            <a:endParaRPr lang="en-GB" sz="1600">
              <a:solidFill>
                <a:srgbClr val="FF0000"/>
              </a:solidFill>
              <a:latin typeface="Arial"/>
              <a:cs typeface="Arial"/>
            </a:endParaRPr>
          </a:p>
        </p:txBody>
      </p:sp>
      <p:sp>
        <p:nvSpPr>
          <p:cNvPr id="13" name="TextBox 4">
            <a:extLst>
              <a:ext uri="{FF2B5EF4-FFF2-40B4-BE49-F238E27FC236}">
                <a16:creationId xmlns:a16="http://schemas.microsoft.com/office/drawing/2014/main" id="{D9C42D37-74F1-2489-A127-A38DFD765A3F}"/>
              </a:ext>
            </a:extLst>
          </p:cNvPr>
          <p:cNvSpPr txBox="1"/>
          <p:nvPr/>
        </p:nvSpPr>
        <p:spPr>
          <a:xfrm>
            <a:off x="17382643" y="1087271"/>
            <a:ext cx="2204157"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a:highlight>
                  <a:srgbClr val="F5F5F5"/>
                </a:highlight>
                <a:latin typeface="Arial"/>
                <a:cs typeface="Arial"/>
              </a:rPr>
              <a:t>Month –July  2025</a:t>
            </a:r>
          </a:p>
          <a:p>
            <a:endParaRPr lang="en-US" b="1">
              <a:highlight>
                <a:srgbClr val="F5F5F5"/>
              </a:highlight>
              <a:latin typeface="Arial"/>
              <a:cs typeface="Arial"/>
            </a:endParaRPr>
          </a:p>
        </p:txBody>
      </p:sp>
      <p:graphicFrame>
        <p:nvGraphicFramePr>
          <p:cNvPr id="12" name="Table 11"/>
          <p:cNvGraphicFramePr>
            <a:graphicFrameLocks noGrp="1"/>
          </p:cNvGraphicFramePr>
          <p:nvPr>
            <p:extLst>
              <p:ext uri="{D42A27DB-BD31-4B8C-83A1-F6EECF244321}">
                <p14:modId xmlns:p14="http://schemas.microsoft.com/office/powerpoint/2010/main" val="3781731842"/>
              </p:ext>
            </p:extLst>
          </p:nvPr>
        </p:nvGraphicFramePr>
        <p:xfrm>
          <a:off x="10093216" y="7553030"/>
          <a:ext cx="10037515" cy="3653504"/>
        </p:xfrm>
        <a:graphic>
          <a:graphicData uri="http://schemas.openxmlformats.org/drawingml/2006/table">
            <a:tbl>
              <a:tblPr firstRow="1" bandRow="1">
                <a:tableStyleId>{5C22544A-7EE6-4342-B048-85BDC9FD1C3A}</a:tableStyleId>
              </a:tblPr>
              <a:tblGrid>
                <a:gridCol w="3900454">
                  <a:extLst>
                    <a:ext uri="{9D8B030D-6E8A-4147-A177-3AD203B41FA5}">
                      <a16:colId xmlns:a16="http://schemas.microsoft.com/office/drawing/2014/main" val="2232684934"/>
                    </a:ext>
                  </a:extLst>
                </a:gridCol>
                <a:gridCol w="3868731">
                  <a:extLst>
                    <a:ext uri="{9D8B030D-6E8A-4147-A177-3AD203B41FA5}">
                      <a16:colId xmlns:a16="http://schemas.microsoft.com/office/drawing/2014/main" val="1392341808"/>
                    </a:ext>
                  </a:extLst>
                </a:gridCol>
                <a:gridCol w="2268330">
                  <a:extLst>
                    <a:ext uri="{9D8B030D-6E8A-4147-A177-3AD203B41FA5}">
                      <a16:colId xmlns:a16="http://schemas.microsoft.com/office/drawing/2014/main" val="3224507551"/>
                    </a:ext>
                  </a:extLst>
                </a:gridCol>
              </a:tblGrid>
              <a:tr h="405944">
                <a:tc>
                  <a:txBody>
                    <a:bodyPr/>
                    <a:lstStyle/>
                    <a:p>
                      <a:r>
                        <a:rPr lang="en-GB" sz="1600">
                          <a:latin typeface="Arial"/>
                          <a:cs typeface="Arial"/>
                        </a:rPr>
                        <a:t>Actions for the next month</a:t>
                      </a:r>
                    </a:p>
                  </a:txBody>
                  <a:tcPr marL="150791" marR="150791" marT="75396" marB="75396"/>
                </a:tc>
                <a:tc>
                  <a:txBody>
                    <a:bodyPr/>
                    <a:lstStyle/>
                    <a:p>
                      <a:r>
                        <a:rPr lang="en-GB" sz="1600">
                          <a:latin typeface="Arial"/>
                          <a:cs typeface="Arial"/>
                        </a:rPr>
                        <a:t>Responsible</a:t>
                      </a:r>
                      <a:r>
                        <a:rPr lang="en-GB" sz="1600" baseline="0">
                          <a:latin typeface="Arial"/>
                          <a:cs typeface="Arial"/>
                        </a:rPr>
                        <a:t> Owner</a:t>
                      </a:r>
                      <a:endParaRPr lang="en-GB" sz="1600">
                        <a:latin typeface="Arial"/>
                        <a:cs typeface="Arial"/>
                      </a:endParaRPr>
                    </a:p>
                  </a:txBody>
                  <a:tcPr marL="150791" marR="150791" marT="75396" marB="75396"/>
                </a:tc>
                <a:tc>
                  <a:txBody>
                    <a:bodyPr/>
                    <a:lstStyle/>
                    <a:p>
                      <a:r>
                        <a:rPr lang="en-GB" sz="1600">
                          <a:latin typeface="Arial"/>
                          <a:cs typeface="Arial"/>
                        </a:rPr>
                        <a:t>Due Date</a:t>
                      </a:r>
                    </a:p>
                  </a:txBody>
                  <a:tcPr marL="150791" marR="150791" marT="75396" marB="75396"/>
                </a:tc>
                <a:extLst>
                  <a:ext uri="{0D108BD9-81ED-4DB2-BD59-A6C34878D82A}">
                    <a16:rowId xmlns:a16="http://schemas.microsoft.com/office/drawing/2014/main" val="3210150886"/>
                  </a:ext>
                </a:extLst>
              </a:tr>
              <a:tr h="608917">
                <a:tc>
                  <a:txBody>
                    <a:bodyPr/>
                    <a:lstStyle/>
                    <a:p>
                      <a:pPr marL="0" lvl="0" algn="l" rtl="0">
                        <a:spcBef>
                          <a:spcPts val="0"/>
                        </a:spcBef>
                        <a:spcAft>
                          <a:spcPts val="0"/>
                        </a:spcAft>
                        <a:buNone/>
                      </a:pPr>
                      <a:r>
                        <a:rPr lang="en-GB" sz="1600" b="0" i="0" u="none" strike="noStrike" kern="1200">
                          <a:solidFill>
                            <a:srgbClr val="000000"/>
                          </a:solidFill>
                          <a:effectLst/>
                          <a:highlight>
                            <a:srgbClr val="D2DEEF"/>
                          </a:highlight>
                          <a:latin typeface="Arial"/>
                          <a:cs typeface="Arial"/>
                        </a:rPr>
                        <a:t>Snack ordering system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B w="12700" cap="flat" cmpd="sng" algn="ctr">
                      <a:solidFill>
                        <a:srgbClr val="FFFFFF"/>
                      </a:solidFill>
                      <a:prstDash val="solid"/>
                      <a:round/>
                      <a:headEnd type="none" w="med" len="med"/>
                      <a:tailEnd type="none" w="med" len="med"/>
                    </a:lnB>
                    <a:solidFill>
                      <a:srgbClr val="D2DEEF"/>
                    </a:solidFill>
                  </a:tcPr>
                </a:tc>
                <a:tc>
                  <a:txBody>
                    <a:bodyPr/>
                    <a:lstStyle/>
                    <a:p>
                      <a:pPr marL="0" lvl="0" algn="l" rtl="0">
                        <a:spcBef>
                          <a:spcPts val="0"/>
                        </a:spcBef>
                        <a:spcAft>
                          <a:spcPts val="0"/>
                        </a:spcAft>
                        <a:buNone/>
                      </a:pPr>
                      <a:r>
                        <a:rPr lang="en-GB" sz="1600" b="0" i="0" u="none" strike="noStrike" kern="1200" baseline="0">
                          <a:solidFill>
                            <a:srgbClr val="000000"/>
                          </a:solidFill>
                          <a:effectLst/>
                          <a:highlight>
                            <a:srgbClr val="D2DEEF"/>
                          </a:highlight>
                          <a:latin typeface="Arial"/>
                          <a:cs typeface="Arial"/>
                        </a:rPr>
                        <a:t>JW &amp;stakeholders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B w="12700" cap="flat" cmpd="sng" algn="ctr">
                      <a:solidFill>
                        <a:srgbClr val="FFFFFF"/>
                      </a:solidFill>
                      <a:prstDash val="solid"/>
                      <a:round/>
                      <a:headEnd type="none" w="med" len="med"/>
                      <a:tailEnd type="none" w="med" len="med"/>
                    </a:lnB>
                    <a:solidFill>
                      <a:srgbClr val="D2DEEF"/>
                    </a:solidFill>
                  </a:tcPr>
                </a:tc>
                <a:tc>
                  <a:txBody>
                    <a:bodyPr/>
                    <a:lstStyle/>
                    <a:p>
                      <a:pPr marL="0" lvl="0" algn="l" rtl="0">
                        <a:spcBef>
                          <a:spcPts val="0"/>
                        </a:spcBef>
                        <a:spcAft>
                          <a:spcPts val="0"/>
                        </a:spcAft>
                        <a:buNone/>
                      </a:pPr>
                      <a:r>
                        <a:rPr lang="en-GB" sz="1600" b="0" i="0" u="none" strike="noStrike" kern="1200">
                          <a:solidFill>
                            <a:srgbClr val="000000"/>
                          </a:solidFill>
                          <a:effectLst/>
                          <a:highlight>
                            <a:srgbClr val="D2DEEF"/>
                          </a:highlight>
                          <a:latin typeface="Arial"/>
                          <a:cs typeface="Arial"/>
                        </a:rPr>
                        <a:t>Ongoing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089489774"/>
                  </a:ext>
                </a:extLst>
              </a:tr>
              <a:tr h="431317">
                <a:tc>
                  <a:txBody>
                    <a:bodyPr/>
                    <a:lstStyle/>
                    <a:p>
                      <a:pPr marL="0" lvl="0" algn="l" rtl="0">
                        <a:spcBef>
                          <a:spcPts val="0"/>
                        </a:spcBef>
                        <a:spcAft>
                          <a:spcPts val="0"/>
                        </a:spcAft>
                        <a:buNone/>
                      </a:pPr>
                      <a:r>
                        <a:rPr lang="en-GB" sz="1600" b="0" i="0" u="none" strike="noStrike" kern="1200" baseline="0">
                          <a:solidFill>
                            <a:srgbClr val="000000"/>
                          </a:solidFill>
                          <a:effectLst/>
                          <a:highlight>
                            <a:srgbClr val="EAEFF7"/>
                          </a:highlight>
                          <a:latin typeface="Arial"/>
                        </a:rPr>
                        <a:t>Continue to monitor weight compliance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marL="0" lvl="0" algn="l" rtl="0">
                        <a:spcBef>
                          <a:spcPts val="0"/>
                        </a:spcBef>
                        <a:spcAft>
                          <a:spcPts val="0"/>
                        </a:spcAft>
                        <a:buNone/>
                      </a:pPr>
                      <a:r>
                        <a:rPr lang="en-GB" sz="1600" b="0" i="0" u="none" strike="noStrike" kern="1200" baseline="0">
                          <a:solidFill>
                            <a:srgbClr val="000000"/>
                          </a:solidFill>
                          <a:effectLst/>
                          <a:highlight>
                            <a:srgbClr val="EAEFF7"/>
                          </a:highlight>
                          <a:latin typeface="Arial"/>
                          <a:cs typeface="Arial"/>
                        </a:rPr>
                        <a:t>JW &amp; stakeholders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marL="0" lvl="0" algn="l" rtl="0">
                        <a:spcBef>
                          <a:spcPts val="0"/>
                        </a:spcBef>
                        <a:spcAft>
                          <a:spcPts val="0"/>
                        </a:spcAft>
                        <a:buNone/>
                      </a:pPr>
                      <a:r>
                        <a:rPr lang="en-GB" sz="1600" b="0" i="0" u="none" strike="noStrike" kern="1200">
                          <a:solidFill>
                            <a:srgbClr val="000000"/>
                          </a:solidFill>
                          <a:effectLst/>
                          <a:highlight>
                            <a:srgbClr val="EAEFF7"/>
                          </a:highlight>
                          <a:latin typeface="Arial"/>
                        </a:rPr>
                        <a:t>Ongoing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503497114"/>
                  </a:ext>
                </a:extLst>
              </a:tr>
              <a:tr h="482059">
                <a:tc>
                  <a:txBody>
                    <a:bodyPr/>
                    <a:lstStyle/>
                    <a:p>
                      <a:pPr marL="0" lvl="0" algn="l">
                        <a:spcBef>
                          <a:spcPts val="0"/>
                        </a:spcBef>
                        <a:spcAft>
                          <a:spcPts val="0"/>
                        </a:spcAft>
                        <a:buNone/>
                      </a:pPr>
                      <a:r>
                        <a:rPr lang="en-GB" sz="1600" b="0" i="0" u="none" strike="noStrike" kern="1200" baseline="0">
                          <a:solidFill>
                            <a:srgbClr val="000000"/>
                          </a:solidFill>
                          <a:effectLst/>
                          <a:highlight>
                            <a:srgbClr val="EAEFF7"/>
                          </a:highlight>
                          <a:latin typeface="Arial"/>
                        </a:rPr>
                        <a:t>Nutrition Assessment Campaign </a:t>
                      </a:r>
                    </a:p>
                  </a:txBody>
                  <a:tcPr>
                    <a:lnL w="12700">
                      <a:solidFill>
                        <a:srgbClr val="FFFFFF"/>
                      </a:solidFill>
                    </a:lnL>
                    <a:lnR w="12700">
                      <a:solidFill>
                        <a:srgbClr val="FFFFFF"/>
                      </a:solidFill>
                    </a:lnR>
                    <a:lnT w="12700">
                      <a:solidFill>
                        <a:srgbClr val="FFFFFF"/>
                      </a:solidFill>
                    </a:lnT>
                    <a:lnB w="12700">
                      <a:solidFill>
                        <a:srgbClr val="FFFFFF"/>
                      </a:solidFill>
                    </a:lnB>
                    <a:solidFill>
                      <a:srgbClr val="EAEFF7"/>
                    </a:solidFill>
                  </a:tcPr>
                </a:tc>
                <a:tc>
                  <a:txBody>
                    <a:bodyPr/>
                    <a:lstStyle/>
                    <a:p>
                      <a:pPr marL="0" lvl="0" algn="l">
                        <a:spcBef>
                          <a:spcPts val="0"/>
                        </a:spcBef>
                        <a:spcAft>
                          <a:spcPts val="0"/>
                        </a:spcAft>
                        <a:buNone/>
                      </a:pPr>
                      <a:r>
                        <a:rPr lang="en-GB" sz="1600" b="0" i="0" u="none" strike="noStrike" kern="1200" baseline="0">
                          <a:solidFill>
                            <a:srgbClr val="000000"/>
                          </a:solidFill>
                          <a:effectLst/>
                          <a:highlight>
                            <a:srgbClr val="EAEFF7"/>
                          </a:highlight>
                          <a:latin typeface="Arial"/>
                          <a:cs typeface="Arial"/>
                        </a:rPr>
                        <a:t>JW &amp; stakeholders </a:t>
                      </a:r>
                    </a:p>
                  </a:txBody>
                  <a:tcPr>
                    <a:lnL w="12700">
                      <a:solidFill>
                        <a:srgbClr val="FFFFFF"/>
                      </a:solidFill>
                    </a:lnL>
                    <a:lnR w="12700">
                      <a:solidFill>
                        <a:srgbClr val="FFFFFF"/>
                      </a:solidFill>
                    </a:lnR>
                    <a:lnT w="12700">
                      <a:solidFill>
                        <a:srgbClr val="FFFFFF"/>
                      </a:solidFill>
                    </a:lnT>
                    <a:lnB w="12700">
                      <a:solidFill>
                        <a:srgbClr val="FFFFFF"/>
                      </a:solidFill>
                    </a:lnB>
                    <a:solidFill>
                      <a:srgbClr val="EAEFF7"/>
                    </a:solidFill>
                  </a:tcPr>
                </a:tc>
                <a:tc>
                  <a:txBody>
                    <a:bodyPr/>
                    <a:lstStyle/>
                    <a:p>
                      <a:pPr marL="0" lvl="0" algn="l">
                        <a:spcBef>
                          <a:spcPts val="0"/>
                        </a:spcBef>
                        <a:spcAft>
                          <a:spcPts val="0"/>
                        </a:spcAft>
                        <a:buNone/>
                      </a:pPr>
                      <a:r>
                        <a:rPr lang="en-GB" sz="1600" b="0" i="0" u="none" strike="noStrike" kern="1200">
                          <a:solidFill>
                            <a:srgbClr val="000000"/>
                          </a:solidFill>
                          <a:effectLst/>
                          <a:highlight>
                            <a:srgbClr val="EAEFF7"/>
                          </a:highlight>
                          <a:latin typeface="Arial"/>
                        </a:rPr>
                        <a:t>Ongoing </a:t>
                      </a:r>
                    </a:p>
                  </a:txBody>
                  <a:tcPr>
                    <a:lnL w="12700">
                      <a:solidFill>
                        <a:srgbClr val="FFFFFF"/>
                      </a:solidFill>
                    </a:lnL>
                    <a:lnR w="12700">
                      <a:solidFill>
                        <a:srgbClr val="FFFFFF"/>
                      </a:solidFill>
                    </a:lnR>
                    <a:lnT w="12700">
                      <a:solidFill>
                        <a:srgbClr val="FFFFFF"/>
                      </a:solidFill>
                    </a:lnT>
                    <a:lnB w="12700">
                      <a:solidFill>
                        <a:srgbClr val="FFFFFF"/>
                      </a:solidFill>
                    </a:lnB>
                    <a:solidFill>
                      <a:srgbClr val="EAEFF7"/>
                    </a:solidFill>
                  </a:tcPr>
                </a:tc>
                <a:extLst>
                  <a:ext uri="{0D108BD9-81ED-4DB2-BD59-A6C34878D82A}">
                    <a16:rowId xmlns:a16="http://schemas.microsoft.com/office/drawing/2014/main" val="2684998795"/>
                  </a:ext>
                </a:extLst>
              </a:tr>
              <a:tr h="380574">
                <a:tc>
                  <a:txBody>
                    <a:bodyPr/>
                    <a:lstStyle/>
                    <a:p>
                      <a:pPr marL="0" lvl="0" algn="l" rtl="0">
                        <a:spcBef>
                          <a:spcPts val="0"/>
                        </a:spcBef>
                        <a:spcAft>
                          <a:spcPts val="0"/>
                        </a:spcAft>
                        <a:buNone/>
                      </a:pPr>
                      <a:r>
                        <a:rPr lang="en-US"/>
                        <a:t>Hydration pilot site to be agreed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marL="0" lvl="0" algn="l" rtl="0">
                        <a:spcBef>
                          <a:spcPts val="0"/>
                        </a:spcBef>
                        <a:spcAft>
                          <a:spcPts val="0"/>
                        </a:spcAft>
                        <a:buNone/>
                      </a:pPr>
                      <a:r>
                        <a:rPr lang="en-GB" sz="1600" b="0" i="0" u="none" strike="noStrike" kern="1200" baseline="0">
                          <a:solidFill>
                            <a:srgbClr val="000000"/>
                          </a:solidFill>
                          <a:effectLst/>
                          <a:highlight>
                            <a:srgbClr val="D2DEEF"/>
                          </a:highlight>
                          <a:latin typeface="Arial"/>
                          <a:cs typeface="Arial"/>
                        </a:rPr>
                        <a:t>JW &amp; stakeholders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marL="0" marR="0" lvl="0" indent="0" algn="just" rtl="0">
                        <a:spcBef>
                          <a:spcPts val="0"/>
                        </a:spcBef>
                        <a:spcAft>
                          <a:spcPts val="0"/>
                        </a:spcAft>
                        <a:buNone/>
                      </a:pPr>
                      <a:r>
                        <a:rPr lang="en-GB" sz="1600" b="0" i="0" u="none" strike="noStrike" kern="1200">
                          <a:solidFill>
                            <a:srgbClr val="000000"/>
                          </a:solidFill>
                          <a:effectLst/>
                          <a:highlight>
                            <a:srgbClr val="D2DEEF"/>
                          </a:highlight>
                          <a:latin typeface="Arial"/>
                          <a:cs typeface="Arial"/>
                        </a:rPr>
                        <a:t>August/September 25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159380428"/>
                  </a:ext>
                </a:extLst>
              </a:tr>
              <a:tr h="380574">
                <a:tc>
                  <a:txBody>
                    <a:bodyPr/>
                    <a:lstStyle/>
                    <a:p>
                      <a:pPr marL="0" lvl="0" algn="l">
                        <a:spcBef>
                          <a:spcPts val="0"/>
                        </a:spcBef>
                        <a:spcAft>
                          <a:spcPts val="0"/>
                        </a:spcAft>
                        <a:buNone/>
                      </a:pPr>
                      <a:endParaRPr lang="en-US"/>
                    </a:p>
                  </a:txBody>
                  <a:tcPr>
                    <a:lnL w="12700">
                      <a:solidFill>
                        <a:srgbClr val="FFFFFF"/>
                      </a:solidFill>
                    </a:lnL>
                    <a:lnR w="12700">
                      <a:solidFill>
                        <a:srgbClr val="FFFFFF"/>
                      </a:solidFill>
                    </a:lnR>
                    <a:lnT w="12700">
                      <a:solidFill>
                        <a:srgbClr val="FFFFFF"/>
                      </a:solidFill>
                    </a:lnT>
                    <a:lnB w="12700">
                      <a:solidFill>
                        <a:srgbClr val="FFFFFF"/>
                      </a:solidFill>
                    </a:lnB>
                    <a:solidFill>
                      <a:srgbClr val="D2DEEF"/>
                    </a:solidFill>
                  </a:tcPr>
                </a:tc>
                <a:tc>
                  <a:txBody>
                    <a:bodyPr/>
                    <a:lstStyle/>
                    <a:p>
                      <a:pPr marL="0" lvl="0" algn="l">
                        <a:spcBef>
                          <a:spcPts val="0"/>
                        </a:spcBef>
                        <a:spcAft>
                          <a:spcPts val="0"/>
                        </a:spcAft>
                        <a:buNone/>
                      </a:pPr>
                      <a:endParaRPr lang="en-GB" sz="1600" b="0" i="0" u="none" strike="noStrike" kern="1200" baseline="0">
                        <a:solidFill>
                          <a:srgbClr val="000000"/>
                        </a:solidFill>
                        <a:effectLst/>
                        <a:highlight>
                          <a:srgbClr val="D2DEEF"/>
                        </a:highlight>
                        <a:latin typeface="Arial"/>
                        <a:cs typeface="Arial"/>
                      </a:endParaRPr>
                    </a:p>
                  </a:txBody>
                  <a:tcPr>
                    <a:lnL w="12700">
                      <a:solidFill>
                        <a:srgbClr val="FFFFFF"/>
                      </a:solidFill>
                    </a:lnL>
                    <a:lnR w="12700">
                      <a:solidFill>
                        <a:srgbClr val="FFFFFF"/>
                      </a:solidFill>
                    </a:lnR>
                    <a:lnT w="12700">
                      <a:solidFill>
                        <a:srgbClr val="FFFFFF"/>
                      </a:solidFill>
                    </a:lnT>
                    <a:lnB w="12700">
                      <a:solidFill>
                        <a:srgbClr val="FFFFFF"/>
                      </a:solidFill>
                    </a:lnB>
                    <a:solidFill>
                      <a:srgbClr val="D2DEEF"/>
                    </a:solidFill>
                  </a:tcPr>
                </a:tc>
                <a:tc>
                  <a:txBody>
                    <a:bodyPr/>
                    <a:lstStyle/>
                    <a:p>
                      <a:pPr marL="0" lvl="0" indent="0" algn="just">
                        <a:spcBef>
                          <a:spcPts val="0"/>
                        </a:spcBef>
                        <a:spcAft>
                          <a:spcPts val="0"/>
                        </a:spcAft>
                        <a:buNone/>
                      </a:pPr>
                      <a:endParaRPr lang="en-GB" sz="1600" b="0" i="0" u="none" strike="noStrike" kern="1200">
                        <a:solidFill>
                          <a:srgbClr val="000000"/>
                        </a:solidFill>
                        <a:effectLst/>
                        <a:highlight>
                          <a:srgbClr val="D2DEEF"/>
                        </a:highlight>
                        <a:latin typeface="Arial"/>
                        <a:cs typeface="Arial"/>
                      </a:endParaRPr>
                    </a:p>
                  </a:txBody>
                  <a:tcPr>
                    <a:lnL w="12700">
                      <a:solidFill>
                        <a:srgbClr val="FFFFFF"/>
                      </a:solidFill>
                    </a:lnL>
                    <a:lnR w="12700">
                      <a:solidFill>
                        <a:srgbClr val="FFFFFF"/>
                      </a:solidFill>
                    </a:lnR>
                    <a:lnT w="12700">
                      <a:solidFill>
                        <a:srgbClr val="FFFFFF"/>
                      </a:solidFill>
                    </a:lnT>
                    <a:lnB w="12700">
                      <a:solidFill>
                        <a:srgbClr val="FFFFFF"/>
                      </a:solidFill>
                    </a:lnB>
                    <a:solidFill>
                      <a:srgbClr val="D2DEEF"/>
                    </a:solidFill>
                  </a:tcPr>
                </a:tc>
                <a:extLst>
                  <a:ext uri="{0D108BD9-81ED-4DB2-BD59-A6C34878D82A}">
                    <a16:rowId xmlns:a16="http://schemas.microsoft.com/office/drawing/2014/main" val="4264716996"/>
                  </a:ext>
                </a:extLst>
              </a:tr>
              <a:tr h="964119">
                <a:tc>
                  <a:txBody>
                    <a:bodyPr/>
                    <a:lstStyle/>
                    <a:p>
                      <a:pPr marL="0" lvl="0" algn="l" rtl="0">
                        <a:spcBef>
                          <a:spcPts val="0"/>
                        </a:spcBef>
                        <a:spcAft>
                          <a:spcPts val="0"/>
                        </a:spcAft>
                        <a:buNone/>
                      </a:pPr>
                      <a:r>
                        <a:rPr lang="en-GB" sz="1600" b="0" i="0" u="none" strike="noStrike" kern="1200" baseline="0">
                          <a:solidFill>
                            <a:srgbClr val="000000"/>
                          </a:solidFill>
                          <a:effectLst/>
                          <a:highlight>
                            <a:srgbClr val="EAEFF7"/>
                          </a:highlight>
                          <a:latin typeface="Arial"/>
                        </a:rPr>
                        <a:t>  </a:t>
                      </a:r>
                    </a:p>
                    <a:p>
                      <a:pPr marL="0" lvl="0" algn="l">
                        <a:spcBef>
                          <a:spcPts val="0"/>
                        </a:spcBef>
                        <a:spcAft>
                          <a:spcPts val="0"/>
                        </a:spcAft>
                        <a:buNone/>
                      </a:pPr>
                      <a:r>
                        <a:rPr lang="en-GB" sz="1600" b="0" i="0" u="none" strike="noStrike" kern="1200" baseline="0">
                          <a:solidFill>
                            <a:srgbClr val="000000"/>
                          </a:solidFill>
                          <a:effectLst/>
                          <a:highlight>
                            <a:srgbClr val="EAEFF7"/>
                          </a:highlight>
                          <a:latin typeface="Arial"/>
                        </a:rPr>
                        <a:t>On going data analysis on weights  </a:t>
                      </a:r>
                    </a:p>
                    <a:p>
                      <a:pPr marL="0" lvl="0" algn="l">
                        <a:spcBef>
                          <a:spcPts val="0"/>
                        </a:spcBef>
                        <a:spcAft>
                          <a:spcPts val="0"/>
                        </a:spcAft>
                        <a:buNone/>
                      </a:pPr>
                      <a:endParaRPr lang="en-GB" sz="1600" b="0" i="0" u="none" strike="noStrike" kern="1200" baseline="0">
                        <a:solidFill>
                          <a:srgbClr val="000000"/>
                        </a:solidFill>
                        <a:effectLst/>
                        <a:highlight>
                          <a:srgbClr val="EAEFF7"/>
                        </a:highlight>
                        <a:latin typeface="Aria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marL="0" lvl="0" algn="just">
                        <a:spcBef>
                          <a:spcPts val="0"/>
                        </a:spcBef>
                        <a:spcAft>
                          <a:spcPts val="0"/>
                        </a:spcAft>
                        <a:buNone/>
                      </a:pPr>
                      <a:endParaRPr lang="en-GB" sz="1600" b="0" i="0" u="none" strike="noStrike" kern="1200">
                        <a:solidFill>
                          <a:srgbClr val="000000"/>
                        </a:solidFill>
                        <a:effectLst/>
                        <a:highlight>
                          <a:srgbClr val="EAEFF7"/>
                        </a:highlight>
                        <a:latin typeface="Arial"/>
                        <a:cs typeface="Arial"/>
                      </a:endParaRPr>
                    </a:p>
                    <a:p>
                      <a:pPr marL="0" lvl="0" algn="just">
                        <a:spcBef>
                          <a:spcPts val="0"/>
                        </a:spcBef>
                        <a:spcAft>
                          <a:spcPts val="0"/>
                        </a:spcAft>
                        <a:buNone/>
                      </a:pPr>
                      <a:r>
                        <a:rPr lang="en-GB" sz="1600" b="0" i="0" u="none" strike="noStrike" kern="1200">
                          <a:solidFill>
                            <a:srgbClr val="000000"/>
                          </a:solidFill>
                          <a:effectLst/>
                          <a:highlight>
                            <a:srgbClr val="EAEFF7"/>
                          </a:highlight>
                          <a:latin typeface="Arial"/>
                          <a:cs typeface="Arial"/>
                        </a:rPr>
                        <a:t>JW &amp; stakeholders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marL="0" marR="0" lvl="0" indent="0" algn="l" rtl="0">
                        <a:spcBef>
                          <a:spcPts val="0"/>
                        </a:spcBef>
                        <a:spcAft>
                          <a:spcPts val="0"/>
                        </a:spcAft>
                        <a:buNone/>
                      </a:pPr>
                      <a:r>
                        <a:rPr lang="en-US" sz="1600" b="0" i="0" u="none" strike="noStrike" kern="1200">
                          <a:solidFill>
                            <a:srgbClr val="000000"/>
                          </a:solidFill>
                          <a:effectLst/>
                          <a:highlight>
                            <a:srgbClr val="EAEFF7"/>
                          </a:highlight>
                          <a:latin typeface="Arial"/>
                        </a:rPr>
                        <a:t>  </a:t>
                      </a:r>
                    </a:p>
                    <a:p>
                      <a:pPr marL="0" marR="0" lvl="0" indent="0" algn="l">
                        <a:spcBef>
                          <a:spcPts val="0"/>
                        </a:spcBef>
                        <a:spcAft>
                          <a:spcPts val="0"/>
                        </a:spcAft>
                        <a:buNone/>
                      </a:pPr>
                      <a:r>
                        <a:rPr lang="en-US" sz="1600" b="0" i="0" u="none" strike="noStrike" kern="1200">
                          <a:solidFill>
                            <a:srgbClr val="000000"/>
                          </a:solidFill>
                          <a:effectLst/>
                          <a:highlight>
                            <a:srgbClr val="EAEFF7"/>
                          </a:highlight>
                          <a:latin typeface="Arial"/>
                        </a:rPr>
                        <a:t>Ongoing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535384573"/>
                  </a:ext>
                </a:extLst>
              </a:tr>
            </a:tbl>
          </a:graphicData>
        </a:graphic>
      </p:graphicFrame>
    </p:spTree>
    <p:extLst>
      <p:ext uri="{BB962C8B-B14F-4D97-AF65-F5344CB8AC3E}">
        <p14:creationId xmlns:p14="http://schemas.microsoft.com/office/powerpoint/2010/main" val="4260981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6BE6AE-360D-FE46-2F97-5955931D5CD9}"/>
              </a:ext>
            </a:extLst>
          </p:cNvPr>
          <p:cNvSpPr txBox="1">
            <a:spLocks/>
          </p:cNvSpPr>
          <p:nvPr/>
        </p:nvSpPr>
        <p:spPr>
          <a:xfrm>
            <a:off x="0" y="0"/>
            <a:ext cx="20105511" cy="929390"/>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1" tIns="75396" rIns="150791" bIns="75396"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50" b="1">
                <a:solidFill>
                  <a:schemeClr val="bg1"/>
                </a:solidFill>
                <a:latin typeface="Arial"/>
                <a:cs typeface="Arial"/>
              </a:rPr>
              <a:t>Q</a:t>
            </a:r>
            <a:r>
              <a:rPr lang="en-GB" sz="2474" b="1">
                <a:solidFill>
                  <a:schemeClr val="bg1"/>
                </a:solidFill>
                <a:latin typeface="Arial"/>
                <a:cs typeface="Arial"/>
              </a:rPr>
              <a:t>uality Priority Risks - Link to</a:t>
            </a:r>
          </a:p>
        </p:txBody>
      </p:sp>
      <p:sp>
        <p:nvSpPr>
          <p:cNvPr id="5" name="Rectangle 2">
            <a:extLst>
              <a:ext uri="{FF2B5EF4-FFF2-40B4-BE49-F238E27FC236}">
                <a16:creationId xmlns:a16="http://schemas.microsoft.com/office/drawing/2014/main" id="{DBCC8DB7-A887-2243-BF09-55CACB227487}"/>
              </a:ext>
            </a:extLst>
          </p:cNvPr>
          <p:cNvSpPr>
            <a:spLocks noChangeArrowheads="1"/>
          </p:cNvSpPr>
          <p:nvPr/>
        </p:nvSpPr>
        <p:spPr bwMode="auto">
          <a:xfrm>
            <a:off x="4677108" y="-358725"/>
            <a:ext cx="3927247"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rgbClr val="0563C1"/>
              </a:solidFill>
              <a:effectLst/>
              <a:latin typeface="Arial" panose="020B0604020202020204" pitchFamily="34" charset="0"/>
              <a:hlinkClick r:id="rId2" tooltip="https://teams.microsoft.com/l/entity/26bc2873-6023-480c-a11b-76b66605ce8c/_djb2_msteams_prefix_2361738595?context=%7B%22channelId%22%3A%2219%3A35b3b9f751ff4b2f80a9b7ddb7b77066%40thread.tacv2%22%7D&amp;tenantId=bb5628b8-e328-4082-a856-433c9edc8fae">
                <a:extLst>
                  <a:ext uri="{A12FA001-AC4F-418D-AE19-62706E023703}">
                    <ahyp:hlinkClr xmlns:ahyp="http://schemas.microsoft.com/office/drawing/2018/hyperlinkcolor" xmlns="" val="tx"/>
                  </a:ext>
                </a:extLst>
              </a:hlinkClick>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a:solidFill>
                <a:srgbClr val="0563C1"/>
              </a:solidFill>
              <a:latin typeface="Arial" panose="020B0604020202020204" pitchFamily="34" charset="0"/>
              <a:hlinkClick r:id="rId2" tooltip="https://teams.microsoft.com/l/entity/26bc2873-6023-480c-a11b-76b66605ce8c/_djb2_msteams_prefix_2361738595?context=%7B%22channelId%22%3A%2219%3A35b3b9f751ff4b2f80a9b7ddb7b77066%40thread.tacv2%22%7D&amp;tenantId=bb5628b8-e328-4082-a856-433c9edc8fae">
                <a:extLst>
                  <a:ext uri="{A12FA001-AC4F-418D-AE19-62706E023703}">
                    <ahyp:hlinkClr xmlns:ahyp="http://schemas.microsoft.com/office/drawing/2018/hyperlinkcolor" xmlns="" val="tx"/>
                  </a:ext>
                </a:extLst>
              </a:hlinkClick>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chemeClr val="bg1"/>
                </a:solidFill>
                <a:effectLst/>
                <a:latin typeface="Arial" panose="020B0604020202020204" pitchFamily="34" charset="0"/>
                <a:hlinkClick r:id="rId2" tooltip="https://teams.microsoft.com/l/entity/26bc2873-6023-480c-a11b-76b66605ce8c/_djb2_msteams_prefix_2361738595?context=%7B%22channelId%22%3A%2219%3A35b3b9f751ff4b2f80a9b7ddb7b77066%40thread.tacv2%22%7D&amp;tenantId=bb5628b8-e328-4082-a856-433c9edc8fae">
                  <a:extLst>
                    <a:ext uri="{A12FA001-AC4F-418D-AE19-62706E023703}">
                      <ahyp:hlinkClr xmlns:ahyp="http://schemas.microsoft.com/office/drawing/2018/hyperlinkcolor" xmlns="" val="tx"/>
                    </a:ext>
                  </a:extLst>
                </a:hlinkClick>
              </a:rPr>
              <a:t>QP Risk Monitoring</a:t>
            </a:r>
            <a:endParaRPr kumimoji="0" lang="en-US" altLang="en-US" sz="2800" b="0" i="0" u="none" strike="noStrike" cap="none" normalizeH="0" baseline="0">
              <a:ln>
                <a:noFill/>
              </a:ln>
              <a:solidFill>
                <a:schemeClr val="bg1"/>
              </a:solidFill>
              <a:effectLst/>
              <a:latin typeface="Arial" panose="020B0604020202020204" pitchFamily="34" charset="0"/>
            </a:endParaRPr>
          </a:p>
        </p:txBody>
      </p:sp>
      <p:pic>
        <p:nvPicPr>
          <p:cNvPr id="8" name="Picture 7" descr="A screenshot of a computer&#10;&#10;AI-generated content may be incorrect.">
            <a:extLst>
              <a:ext uri="{FF2B5EF4-FFF2-40B4-BE49-F238E27FC236}">
                <a16:creationId xmlns:a16="http://schemas.microsoft.com/office/drawing/2014/main" id="{D7885C2A-F826-3D2F-07DE-8166AA41AAF8}"/>
              </a:ext>
            </a:extLst>
          </p:cNvPr>
          <p:cNvPicPr>
            <a:picLocks noChangeAspect="1"/>
          </p:cNvPicPr>
          <p:nvPr/>
        </p:nvPicPr>
        <p:blipFill>
          <a:blip r:embed="rId3"/>
          <a:stretch>
            <a:fillRect/>
          </a:stretch>
        </p:blipFill>
        <p:spPr>
          <a:xfrm>
            <a:off x="4718" y="930728"/>
            <a:ext cx="20103427" cy="10373294"/>
          </a:xfrm>
          <a:prstGeom prst="rect">
            <a:avLst/>
          </a:prstGeom>
        </p:spPr>
      </p:pic>
    </p:spTree>
    <p:extLst>
      <p:ext uri="{BB962C8B-B14F-4D97-AF65-F5344CB8AC3E}">
        <p14:creationId xmlns:p14="http://schemas.microsoft.com/office/powerpoint/2010/main" val="3165903589"/>
      </p:ext>
    </p:extLst>
  </p:cSld>
  <p:clrMapOvr>
    <a:masterClrMapping/>
  </p:clrMapOvr>
</p:sld>
</file>

<file path=ppt/theme/theme1.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purl.org/dc/terms/"/>
    <ds:schemaRef ds:uri="http://purl.org/dc/dcmitype/"/>
    <ds:schemaRef ds:uri="http://schemas.microsoft.com/office/infopath/2007/PartnerControls"/>
    <ds:schemaRef ds:uri="http://schemas.microsoft.com/office/2006/metadata/properties"/>
    <ds:schemaRef ds:uri="http://www.w3.org/XML/1998/namespace"/>
    <ds:schemaRef ds:uri="71e02f92-f1f1-4089-9b78-0fe9c0d669ad"/>
    <ds:schemaRef ds:uri="http://purl.org/dc/elements/1.1/"/>
    <ds:schemaRef ds:uri="http://schemas.microsoft.com/office/2006/documentManagement/types"/>
    <ds:schemaRef ds:uri="http://schemas.openxmlformats.org/package/2006/metadata/core-properties"/>
    <ds:schemaRef ds:uri="1d0bafc6-86fe-4c88-8f3c-e0496537464d"/>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F8BCB671-A362-407F-B775-ED0C9EC8FEA3}"/>
</file>

<file path=docProps/app.xml><?xml version="1.0" encoding="utf-8"?>
<Properties xmlns="http://schemas.openxmlformats.org/officeDocument/2006/extended-properties" xmlns:vt="http://schemas.openxmlformats.org/officeDocument/2006/docPropsVTypes">
  <Template/>
  <TotalTime>0</TotalTime>
  <Words>2970</Words>
  <Application>Microsoft Office PowerPoint</Application>
  <PresentationFormat>Custom</PresentationFormat>
  <Paragraphs>347</Paragraphs>
  <Slides>7</Slides>
  <Notes>6</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7</vt:i4>
      </vt:variant>
    </vt:vector>
  </HeadingPairs>
  <TitlesOfParts>
    <vt:vector size="18" baseType="lpstr">
      <vt:lpstr>Aptos</vt:lpstr>
      <vt:lpstr>Arial</vt:lpstr>
      <vt:lpstr>Arial Black</vt:lpstr>
      <vt:lpstr>Arial,Sans-Serif</vt:lpstr>
      <vt:lpstr>Calibri</vt:lpstr>
      <vt:lpstr>Times New Roman</vt:lpstr>
      <vt:lpstr>WHITE TITLE BG</vt:lpstr>
      <vt:lpstr>DARK BG (PHOTO) TITLE</vt:lpstr>
      <vt:lpstr>WHITE BG (PHOTO) TITLE</vt:lpstr>
      <vt:lpstr>WHITE BG SLIDE</vt:lpstr>
      <vt:lpstr>ENDING SLIDE</vt:lpstr>
      <vt:lpstr>Authors:- Angharad Higgins and Quality Priority Teams  Sponsors: -  Angharad Higgins, Head of Quality and Safety Lesley Jenkins, Acting Deputy Executive Director of Nursing and Patient Experience   Please note where a QP has not been able to have an update for the month it is not included in the report.</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Angharad Higgins (Swansea Bay UHB - Corporate Nursing)</cp:lastModifiedBy>
  <cp:revision>389</cp:revision>
  <dcterms:created xsi:type="dcterms:W3CDTF">2023-11-15T10:54:55Z</dcterms:created>
  <dcterms:modified xsi:type="dcterms:W3CDTF">2025-08-06T10:34:18Z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