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Lst>
  <p:notesMasterIdLst>
    <p:notesMasterId r:id="rId68"/>
  </p:notesMasterIdLst>
  <p:handoutMasterIdLst>
    <p:handoutMasterId r:id="rId69"/>
  </p:handoutMasterIdLst>
  <p:sldIdLst>
    <p:sldId id="309" r:id="rId13"/>
    <p:sldId id="312" r:id="rId14"/>
    <p:sldId id="737" r:id="rId15"/>
    <p:sldId id="721" r:id="rId16"/>
    <p:sldId id="735" r:id="rId17"/>
    <p:sldId id="746" r:id="rId18"/>
    <p:sldId id="297" r:id="rId19"/>
    <p:sldId id="736" r:id="rId20"/>
    <p:sldId id="740" r:id="rId21"/>
    <p:sldId id="742" r:id="rId22"/>
    <p:sldId id="743" r:id="rId23"/>
    <p:sldId id="780" r:id="rId24"/>
    <p:sldId id="761" r:id="rId25"/>
    <p:sldId id="786" r:id="rId26"/>
    <p:sldId id="762" r:id="rId27"/>
    <p:sldId id="763" r:id="rId28"/>
    <p:sldId id="765" r:id="rId29"/>
    <p:sldId id="767" r:id="rId30"/>
    <p:sldId id="764" r:id="rId31"/>
    <p:sldId id="774" r:id="rId32"/>
    <p:sldId id="769" r:id="rId33"/>
    <p:sldId id="768" r:id="rId34"/>
    <p:sldId id="770" r:id="rId35"/>
    <p:sldId id="771" r:id="rId36"/>
    <p:sldId id="778" r:id="rId37"/>
    <p:sldId id="779" r:id="rId38"/>
    <p:sldId id="794" r:id="rId39"/>
    <p:sldId id="797" r:id="rId40"/>
    <p:sldId id="782" r:id="rId41"/>
    <p:sldId id="783" r:id="rId42"/>
    <p:sldId id="784" r:id="rId43"/>
    <p:sldId id="775" r:id="rId44"/>
    <p:sldId id="777" r:id="rId45"/>
    <p:sldId id="757" r:id="rId46"/>
    <p:sldId id="758" r:id="rId47"/>
    <p:sldId id="759" r:id="rId48"/>
    <p:sldId id="760" r:id="rId49"/>
    <p:sldId id="788" r:id="rId50"/>
    <p:sldId id="749" r:id="rId51"/>
    <p:sldId id="751" r:id="rId52"/>
    <p:sldId id="795" r:id="rId53"/>
    <p:sldId id="445" r:id="rId54"/>
    <p:sldId id="452" r:id="rId55"/>
    <p:sldId id="295" r:id="rId56"/>
    <p:sldId id="438" r:id="rId57"/>
    <p:sldId id="448" r:id="rId58"/>
    <p:sldId id="439" r:id="rId59"/>
    <p:sldId id="446" r:id="rId60"/>
    <p:sldId id="451" r:id="rId61"/>
    <p:sldId id="447" r:id="rId62"/>
    <p:sldId id="441" r:id="rId63"/>
    <p:sldId id="440" r:id="rId64"/>
    <p:sldId id="442" r:id="rId65"/>
    <p:sldId id="443" r:id="rId66"/>
    <p:sldId id="444" r:id="rId67"/>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B3BE"/>
    <a:srgbClr val="60BAC4"/>
    <a:srgbClr val="79C5CD"/>
    <a:srgbClr val="00BC62"/>
    <a:srgbClr val="325A8A"/>
    <a:srgbClr val="7EB0DE"/>
    <a:srgbClr val="F8CD47"/>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39" autoAdjust="0"/>
  </p:normalViewPr>
  <p:slideViewPr>
    <p:cSldViewPr>
      <p:cViewPr>
        <p:scale>
          <a:sx n="30" d="100"/>
          <a:sy n="30" d="100"/>
        </p:scale>
        <p:origin x="1312" y="25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49.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 Type="http://schemas.openxmlformats.org/officeDocument/2006/relationships/slideMaster" Target="slideMasters/slideMaster4.xml"/><Relationship Id="rId71"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3: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2" presStyleCnt="3" custLinFactNeighborX="4598" custLinFactNeighborY="-690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2" presStyleCnt="3"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2" destOrd="0" parTransId="{C3CC3D0E-E601-4CEC-A4EA-7040238D7147}" sibTransId="{77562E8B-2486-4DB2-A986-C3E6FF2E06A2}"/>
    <dgm:cxn modelId="{B5D6A3C8-EDDE-482E-B402-8596C2E4D51F}" type="presOf" srcId="{FB9320CF-4C4C-46C8-9228-ECCB91AA990D}" destId="{D2AFC09E-EE91-46FC-A104-32B60545D046}" srcOrd="0" destOrd="1" presId="urn:microsoft.com/office/officeart/2005/8/layout/vList3"/>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4B26EECB-93B8-41C1-8A36-C87ACB643832}" type="presParOf" srcId="{FEFE71CE-EB5C-4199-8D48-4A7544A10A1A}" destId="{82E65E3F-32F9-4606-8767-4277B08337D8}" srcOrd="4"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b="1" kern="1200" dirty="0"/>
            <a:t>Section 1: </a:t>
          </a:r>
          <a:r>
            <a:rPr lang="en-GB" sz="31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2</a:t>
          </a:r>
          <a:r>
            <a:rPr lang="en-GB" sz="3100" kern="1200" dirty="0"/>
            <a:t>: Performance against the Health Board’s Strategic Objectives</a:t>
          </a:r>
        </a:p>
        <a:p>
          <a:pPr marL="228600" lvl="1" indent="-228600" algn="l" defTabSz="1066800">
            <a:lnSpc>
              <a:spcPct val="90000"/>
            </a:lnSpc>
            <a:spcBef>
              <a:spcPct val="0"/>
            </a:spcBef>
            <a:spcAft>
              <a:spcPct val="15000"/>
            </a:spcAft>
            <a:buChar char="•"/>
          </a:pPr>
          <a:endParaRPr lang="en-GB" sz="2400" kern="1200" dirty="0"/>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495829" y="5613403"/>
          <a:ext cx="11502771" cy="2249379"/>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kern="1200" dirty="0"/>
            <a:t>Section 3: Updates on Ministerial Enabling Actions</a:t>
          </a:r>
        </a:p>
      </dsp:txBody>
      <dsp:txXfrm rot="10800000">
        <a:off x="5058174" y="5613403"/>
        <a:ext cx="10940426" cy="2249379"/>
      </dsp:txXfrm>
    </dsp:sp>
    <dsp:sp modelId="{4296A84E-6113-4C1F-9DB6-B4931C946519}">
      <dsp:nvSpPr>
        <dsp:cNvPr id="0" name=""/>
        <dsp:cNvSpPr/>
      </dsp:nvSpPr>
      <dsp:spPr>
        <a:xfrm>
          <a:off x="2438396" y="5689612"/>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03/09/2025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27/08/2025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27/08/2025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27/08/2025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27/08/2025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27/08/2025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27/08/2025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27/08/2025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27/08/2025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27/08/2025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27/08/2025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27/08/2025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27/08/2025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27/08/2025</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7.png"/><Relationship Id="rId7" Type="http://schemas.openxmlformats.org/officeDocument/2006/relationships/image" Target="../media/image35.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8.svg"/></Relationships>
</file>

<file path=ppt/slides/_rels/slide14.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3.png"/><Relationship Id="rId5" Type="http://schemas.openxmlformats.org/officeDocument/2006/relationships/image" Target="../media/image38.sv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 Id="rId14"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7.png"/><Relationship Id="rId7" Type="http://schemas.openxmlformats.org/officeDocument/2006/relationships/image" Target="../media/image49.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3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7.png"/><Relationship Id="rId7" Type="http://schemas.openxmlformats.org/officeDocument/2006/relationships/image" Target="../media/image59.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7.png"/><Relationship Id="rId7" Type="http://schemas.openxmlformats.org/officeDocument/2006/relationships/image" Target="../media/image65.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4.xml"/><Relationship Id="rId5" Type="http://schemas.openxmlformats.org/officeDocument/2006/relationships/image" Target="../media/image73.png"/><Relationship Id="rId4" Type="http://schemas.openxmlformats.org/officeDocument/2006/relationships/image" Target="../media/image72.png"/></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4.xml"/><Relationship Id="rId5" Type="http://schemas.openxmlformats.org/officeDocument/2006/relationships/image" Target="../media/image77.png"/><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4.xml"/><Relationship Id="rId5" Type="http://schemas.openxmlformats.org/officeDocument/2006/relationships/image" Target="../media/image81.png"/><Relationship Id="rId4" Type="http://schemas.openxmlformats.org/officeDocument/2006/relationships/image" Target="../media/image80.png"/></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4.xml"/><Relationship Id="rId5" Type="http://schemas.openxmlformats.org/officeDocument/2006/relationships/image" Target="../media/image85.png"/><Relationship Id="rId4" Type="http://schemas.openxmlformats.org/officeDocument/2006/relationships/image" Target="../media/image84.png"/></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4.xml"/><Relationship Id="rId5" Type="http://schemas.openxmlformats.org/officeDocument/2006/relationships/image" Target="../media/image89.png"/><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4.xml"/><Relationship Id="rId5" Type="http://schemas.openxmlformats.org/officeDocument/2006/relationships/image" Target="../media/image93.png"/><Relationship Id="rId4" Type="http://schemas.openxmlformats.org/officeDocument/2006/relationships/image" Target="../media/image92.png"/></Relationships>
</file>

<file path=ppt/slides/_rels/slide28.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png"/><Relationship Id="rId12" Type="http://schemas.openxmlformats.org/officeDocument/2006/relationships/image" Target="../media/image95.png"/><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94.png"/><Relationship Id="rId5" Type="http://schemas.openxmlformats.org/officeDocument/2006/relationships/image" Target="../media/image38.sv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34.xml"/><Relationship Id="rId5" Type="http://schemas.openxmlformats.org/officeDocument/2006/relationships/image" Target="../media/image99.png"/><Relationship Id="rId4" Type="http://schemas.openxmlformats.org/officeDocument/2006/relationships/image" Target="../media/image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34.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1.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Layout" Target="../slideLayouts/slideLayout3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3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15.png"/><Relationship Id="rId2" Type="http://schemas.openxmlformats.org/officeDocument/2006/relationships/image" Target="../media/image113.png"/><Relationship Id="rId1" Type="http://schemas.openxmlformats.org/officeDocument/2006/relationships/slideLayout" Target="../slideLayouts/slideLayout34.xml"/><Relationship Id="rId6" Type="http://schemas.openxmlformats.org/officeDocument/2006/relationships/image" Target="../media/image114.png"/><Relationship Id="rId5" Type="http://schemas.openxmlformats.org/officeDocument/2006/relationships/image" Target="../media/image18.sv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8.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9.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Quality &amp; Safety Integrated Performance Report</a:t>
            </a:r>
          </a:p>
          <a:p>
            <a:r>
              <a:rPr lang="pt-BR" sz="5400" dirty="0">
                <a:latin typeface="Arial" panose="020B0604020202020204" pitchFamily="34" charset="0"/>
                <a:cs typeface="Arial" panose="020B0604020202020204" pitchFamily="34" charset="0"/>
              </a:rPr>
              <a:t>September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650077372"/>
              </p:ext>
            </p:extLst>
          </p:nvPr>
        </p:nvGraphicFramePr>
        <p:xfrm>
          <a:off x="375444" y="2295625"/>
          <a:ext cx="19050000" cy="6661080"/>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67.99%</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1,273</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12,681 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186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19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85.96%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emergency response to red calls arriving within (and including) 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53.4% (June-25)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0228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response time to amber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12-month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125 (June-25)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85.96%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428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966185318"/>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72.30%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73.60%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2,103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238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3308734033"/>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70,224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42,166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155,648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7,382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68% (May-25)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a:t>
            </a:r>
            <a:r>
              <a:rPr lang="en-GB" dirty="0">
                <a:latin typeface="Verdana" panose="020B0604030504040204" pitchFamily="34" charset="0"/>
                <a:ea typeface="Verdana" panose="020B0604030504040204" pitchFamily="34" charset="0"/>
              </a:rPr>
              <a:t> – Executive agreement between Health &amp; Social Care CEO’S to deliver a D2RA model. Test of change delivered pre-Easter with overwhelming evidence of success. Test of change has continued, a work programme structure has been developed and a formal OCP is required to substantively reorganise workforce. The workshop was delivered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July 2025, demonstrating both operational and strategic work to drive the model forward. Recent paper presented to community and older persons board, requesting support for joint commitment to OCP in respect of Health and Social care staff required to deliver the D2RA hub.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Grip &amp; control operational management</a:t>
            </a:r>
            <a:r>
              <a:rPr lang="en-GB" dirty="0">
                <a:latin typeface="Verdana" panose="020B0604030504040204" pitchFamily="34" charset="0"/>
                <a:ea typeface="Verdana" panose="020B0604030504040204" pitchFamily="34" charset="0"/>
              </a:rPr>
              <a:t> – Full Capacity protocol and zero tolerance on chair and trolley waits in full operation with additional 3:30 huddle now in situ at Morriston Hospital. As part of the UEC test of change programme, new initiatives regarding patient placement and pull into specialty wards have been implemented. Requirement to rewrite Health Board escalation framework pre-winter in light of the learning from test of change. </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4356B508-5529-4A9D-7539-BFCAB2608A19}"/>
              </a:ext>
            </a:extLst>
          </p:cNvPr>
          <p:cNvPicPr>
            <a:picLocks noChangeAspect="1"/>
          </p:cNvPicPr>
          <p:nvPr/>
        </p:nvPicPr>
        <p:blipFill>
          <a:blip r:embed="rId5"/>
          <a:stretch>
            <a:fillRect/>
          </a:stretch>
        </p:blipFill>
        <p:spPr>
          <a:xfrm>
            <a:off x="2790608" y="815721"/>
            <a:ext cx="6442347" cy="3619102"/>
          </a:xfrm>
          <a:prstGeom prst="rect">
            <a:avLst/>
          </a:prstGeom>
        </p:spPr>
      </p:pic>
      <p:pic>
        <p:nvPicPr>
          <p:cNvPr id="11" name="Picture 10">
            <a:extLst>
              <a:ext uri="{FF2B5EF4-FFF2-40B4-BE49-F238E27FC236}">
                <a16:creationId xmlns:a16="http://schemas.microsoft.com/office/drawing/2014/main" id="{FD3CBD06-D0ED-439F-A82F-3A225A2B75CF}"/>
              </a:ext>
            </a:extLst>
          </p:cNvPr>
          <p:cNvPicPr>
            <a:picLocks noChangeAspect="1"/>
          </p:cNvPicPr>
          <p:nvPr/>
        </p:nvPicPr>
        <p:blipFill>
          <a:blip r:embed="rId6"/>
          <a:stretch>
            <a:fillRect/>
          </a:stretch>
        </p:blipFill>
        <p:spPr>
          <a:xfrm>
            <a:off x="10834452" y="866011"/>
            <a:ext cx="6194140" cy="3568812"/>
          </a:xfrm>
          <a:prstGeom prst="rect">
            <a:avLst/>
          </a:prstGeom>
        </p:spPr>
      </p:pic>
      <p:pic>
        <p:nvPicPr>
          <p:cNvPr id="19" name="Picture 18">
            <a:extLst>
              <a:ext uri="{FF2B5EF4-FFF2-40B4-BE49-F238E27FC236}">
                <a16:creationId xmlns:a16="http://schemas.microsoft.com/office/drawing/2014/main" id="{40703943-30C8-BF9B-B554-8A3AE3C50875}"/>
              </a:ext>
            </a:extLst>
          </p:cNvPr>
          <p:cNvPicPr>
            <a:picLocks noChangeAspect="1"/>
          </p:cNvPicPr>
          <p:nvPr/>
        </p:nvPicPr>
        <p:blipFill>
          <a:blip r:embed="rId7"/>
          <a:stretch>
            <a:fillRect/>
          </a:stretch>
        </p:blipFill>
        <p:spPr>
          <a:xfrm>
            <a:off x="3077096" y="4828545"/>
            <a:ext cx="6155859" cy="3595340"/>
          </a:xfrm>
          <a:prstGeom prst="rect">
            <a:avLst/>
          </a:prstGeom>
        </p:spPr>
      </p:pic>
      <p:pic>
        <p:nvPicPr>
          <p:cNvPr id="21" name="Picture 20">
            <a:extLst>
              <a:ext uri="{FF2B5EF4-FFF2-40B4-BE49-F238E27FC236}">
                <a16:creationId xmlns:a16="http://schemas.microsoft.com/office/drawing/2014/main" id="{5C2D33A1-5CD5-6897-42F3-5DF3C3023D2C}"/>
              </a:ext>
            </a:extLst>
          </p:cNvPr>
          <p:cNvPicPr>
            <a:picLocks noChangeAspect="1"/>
          </p:cNvPicPr>
          <p:nvPr/>
        </p:nvPicPr>
        <p:blipFill>
          <a:blip r:embed="rId8"/>
          <a:stretch>
            <a:fillRect/>
          </a:stretch>
        </p:blipFill>
        <p:spPr>
          <a:xfrm>
            <a:off x="10992572" y="4828545"/>
            <a:ext cx="6036020" cy="3595340"/>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7101712"/>
            <a:ext cx="9336274" cy="378357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669619" y="8237232"/>
            <a:ext cx="8968697" cy="1933713"/>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285750" lvl="0" indent="-285750" algn="just">
              <a:buFont typeface="Arial" panose="020B0604020202020204" pitchFamily="34" charset="0"/>
              <a:buChar char="•"/>
            </a:pPr>
            <a:r>
              <a:rPr lang="en-GB" sz="2000" b="1" dirty="0"/>
              <a:t>Pathway of Care Delays (</a:t>
            </a:r>
            <a:r>
              <a:rPr lang="en-GB" sz="2000" b="1" dirty="0" err="1"/>
              <a:t>PoCD</a:t>
            </a:r>
            <a:r>
              <a:rPr lang="en-GB" sz="2000" b="1" dirty="0"/>
              <a:t>)</a:t>
            </a:r>
            <a:r>
              <a:rPr lang="en-GB" sz="2000" dirty="0"/>
              <a:t> – Focus on the delivery of actions to reduce </a:t>
            </a:r>
            <a:r>
              <a:rPr lang="en-GB" sz="2000" dirty="0" err="1"/>
              <a:t>PoCDs</a:t>
            </a:r>
            <a:r>
              <a:rPr lang="en-GB" sz="2000" dirty="0"/>
              <a:t>, COP deep dives and the recording of D2RA pathways on our SIGNAL digital system to enable increased understanding of bottlenecks within the system.</a:t>
            </a:r>
          </a:p>
          <a:p>
            <a:pPr marL="285750" lvl="0" indent="-285750" algn="just">
              <a:buFont typeface="Arial" panose="020B0604020202020204" pitchFamily="34" charset="0"/>
              <a:buChar char="•"/>
            </a:pPr>
            <a:r>
              <a:rPr lang="en-GB" sz="2000" dirty="0"/>
              <a:t>Escalation to COO / Directors of Social Services on a weekly basis. </a:t>
            </a:r>
          </a:p>
          <a:p>
            <a:pPr marL="285750" lvl="0" indent="-285750" algn="just">
              <a:buFont typeface="Arial" panose="020B0604020202020204" pitchFamily="34" charset="0"/>
              <a:buChar char="•"/>
            </a:pPr>
            <a:r>
              <a:rPr lang="en-GB" sz="2000" dirty="0"/>
              <a:t>Planned adjustments to recording of D2RA pathways on SIGNAL in progress with the D2RA hub taking responsibility for allocation of the D2RA pathway as opposed to ward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7173894"/>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750242" y="7173894"/>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pic>
        <p:nvPicPr>
          <p:cNvPr id="8" name="Picture 7">
            <a:extLst>
              <a:ext uri="{FF2B5EF4-FFF2-40B4-BE49-F238E27FC236}">
                <a16:creationId xmlns:a16="http://schemas.microsoft.com/office/drawing/2014/main" id="{99C7F3BC-BD2D-A655-D29E-DA78B37EA86A}"/>
              </a:ext>
            </a:extLst>
          </p:cNvPr>
          <p:cNvPicPr>
            <a:picLocks noChangeAspect="1"/>
          </p:cNvPicPr>
          <p:nvPr/>
        </p:nvPicPr>
        <p:blipFill>
          <a:blip r:embed="rId13"/>
          <a:stretch>
            <a:fillRect/>
          </a:stretch>
        </p:blipFill>
        <p:spPr>
          <a:xfrm>
            <a:off x="1281488" y="2094237"/>
            <a:ext cx="7751652" cy="4199110"/>
          </a:xfrm>
          <a:prstGeom prst="rect">
            <a:avLst/>
          </a:prstGeom>
        </p:spPr>
      </p:pic>
      <p:graphicFrame>
        <p:nvGraphicFramePr>
          <p:cNvPr id="10" name="Table 9">
            <a:extLst>
              <a:ext uri="{FF2B5EF4-FFF2-40B4-BE49-F238E27FC236}">
                <a16:creationId xmlns:a16="http://schemas.microsoft.com/office/drawing/2014/main" id="{CC287A4D-1E18-97AE-905D-3E029927014B}"/>
              </a:ext>
            </a:extLst>
          </p:cNvPr>
          <p:cNvGraphicFramePr>
            <a:graphicFrameLocks noGrp="1"/>
          </p:cNvGraphicFramePr>
          <p:nvPr>
            <p:extLst>
              <p:ext uri="{D42A27DB-BD31-4B8C-83A1-F6EECF244321}">
                <p14:modId xmlns:p14="http://schemas.microsoft.com/office/powerpoint/2010/main" val="191317806"/>
              </p:ext>
            </p:extLst>
          </p:nvPr>
        </p:nvGraphicFramePr>
        <p:xfrm>
          <a:off x="10374231" y="2509773"/>
          <a:ext cx="9060580" cy="3783573"/>
        </p:xfrm>
        <a:graphic>
          <a:graphicData uri="http://schemas.openxmlformats.org/drawingml/2006/table">
            <a:tbl>
              <a:tblPr/>
              <a:tblGrid>
                <a:gridCol w="4765809">
                  <a:extLst>
                    <a:ext uri="{9D8B030D-6E8A-4147-A177-3AD203B41FA5}">
                      <a16:colId xmlns:a16="http://schemas.microsoft.com/office/drawing/2014/main" val="714252963"/>
                    </a:ext>
                  </a:extLst>
                </a:gridCol>
                <a:gridCol w="1413118">
                  <a:extLst>
                    <a:ext uri="{9D8B030D-6E8A-4147-A177-3AD203B41FA5}">
                      <a16:colId xmlns:a16="http://schemas.microsoft.com/office/drawing/2014/main" val="2443055753"/>
                    </a:ext>
                  </a:extLst>
                </a:gridCol>
                <a:gridCol w="1302286">
                  <a:extLst>
                    <a:ext uri="{9D8B030D-6E8A-4147-A177-3AD203B41FA5}">
                      <a16:colId xmlns:a16="http://schemas.microsoft.com/office/drawing/2014/main" val="958399895"/>
                    </a:ext>
                  </a:extLst>
                </a:gridCol>
                <a:gridCol w="1579367">
                  <a:extLst>
                    <a:ext uri="{9D8B030D-6E8A-4147-A177-3AD203B41FA5}">
                      <a16:colId xmlns:a16="http://schemas.microsoft.com/office/drawing/2014/main" val="3146321654"/>
                    </a:ext>
                  </a:extLst>
                </a:gridCol>
              </a:tblGrid>
              <a:tr h="447656">
                <a:tc>
                  <a:txBody>
                    <a:bodyPr/>
                    <a:lstStyle/>
                    <a:p>
                      <a:pPr algn="l" fontAlgn="b"/>
                      <a:r>
                        <a:rPr lang="en-GB" sz="1600" b="1" i="0" u="none" strike="noStrike" dirty="0">
                          <a:solidFill>
                            <a:srgbClr val="FFFFFF"/>
                          </a:solidFill>
                          <a:effectLst/>
                          <a:latin typeface="Aptos Narrow" panose="020B0004020202020204" pitchFamily="34" charset="0"/>
                        </a:rPr>
                        <a:t>Reason in Bed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tc>
                  <a:txBody>
                    <a:bodyPr/>
                    <a:lstStyle/>
                    <a:p>
                      <a:pPr algn="ctr" fontAlgn="t"/>
                      <a:r>
                        <a:rPr lang="en-GB" sz="1600" b="1" i="0" u="none" strike="noStrike">
                          <a:solidFill>
                            <a:srgbClr val="FFFFFF"/>
                          </a:solidFill>
                          <a:effectLst/>
                          <a:latin typeface="Aptos Narrow" panose="020B0004020202020204" pitchFamily="34" charset="0"/>
                        </a:rPr>
                        <a:t>05 August 2025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tc>
                  <a:txBody>
                    <a:bodyPr/>
                    <a:lstStyle/>
                    <a:p>
                      <a:pPr algn="ctr" fontAlgn="t"/>
                      <a:r>
                        <a:rPr lang="en-GB" sz="1600" b="1" i="0" u="none" strike="noStrike">
                          <a:solidFill>
                            <a:srgbClr val="FFFFFF"/>
                          </a:solidFill>
                          <a:effectLst/>
                          <a:latin typeface="Aptos Narrow" panose="020B0004020202020204" pitchFamily="34" charset="0"/>
                        </a:rPr>
                        <a:t>12 August 2025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tc>
                  <a:txBody>
                    <a:bodyPr/>
                    <a:lstStyle/>
                    <a:p>
                      <a:pPr algn="ctr" fontAlgn="b"/>
                      <a:r>
                        <a:rPr lang="en-GB" sz="1600" b="1" i="0" u="none" strike="noStrike" dirty="0">
                          <a:solidFill>
                            <a:srgbClr val="FFFFFF"/>
                          </a:solidFill>
                          <a:effectLst/>
                          <a:latin typeface="Aptos Narrow" panose="020B0004020202020204" pitchFamily="34" charset="0"/>
                        </a:rPr>
                        <a:t>Difference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56082"/>
                    </a:solidFill>
                  </a:tcPr>
                </a:tc>
                <a:extLst>
                  <a:ext uri="{0D108BD9-81ED-4DB2-BD59-A6C34878D82A}">
                    <a16:rowId xmlns:a16="http://schemas.microsoft.com/office/drawing/2014/main" val="3579088867"/>
                  </a:ext>
                </a:extLst>
              </a:tr>
              <a:tr h="483199">
                <a:tc>
                  <a:txBody>
                    <a:bodyPr/>
                    <a:lstStyle/>
                    <a:p>
                      <a:pPr algn="l" fontAlgn="b"/>
                      <a:r>
                        <a:rPr lang="en-GB" sz="1600" b="0" i="0" u="none" strike="noStrike" dirty="0">
                          <a:solidFill>
                            <a:srgbClr val="000000"/>
                          </a:solidFill>
                          <a:effectLst/>
                          <a:latin typeface="Aptos Narrow" panose="020B0004020202020204" pitchFamily="34" charset="0"/>
                        </a:rPr>
                        <a:t>Awaiting reablement community care package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22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dirty="0">
                          <a:solidFill>
                            <a:srgbClr val="000000"/>
                          </a:solidFill>
                          <a:effectLst/>
                          <a:latin typeface="Aptos Narrow" panose="020B0004020202020204" pitchFamily="34" charset="0"/>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4117279026"/>
                  </a:ext>
                </a:extLst>
              </a:tr>
              <a:tr h="483199">
                <a:tc>
                  <a:txBody>
                    <a:bodyPr/>
                    <a:lstStyle/>
                    <a:p>
                      <a:pPr algn="l" fontAlgn="b"/>
                      <a:r>
                        <a:rPr lang="en-GB" sz="1600" b="0" i="0" u="none" strike="noStrike" dirty="0">
                          <a:solidFill>
                            <a:srgbClr val="000000"/>
                          </a:solidFill>
                          <a:effectLst/>
                          <a:latin typeface="Aptos Narrow" panose="020B0004020202020204" pitchFamily="34" charset="0"/>
                        </a:rPr>
                        <a:t>Awaiting completion of assessment Nursing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10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4462311"/>
                  </a:ext>
                </a:extLst>
              </a:tr>
              <a:tr h="483199">
                <a:tc>
                  <a:txBody>
                    <a:bodyPr/>
                    <a:lstStyle/>
                    <a:p>
                      <a:pPr algn="l" fontAlgn="b"/>
                      <a:r>
                        <a:rPr lang="en-GB" sz="1600" b="0" i="0" u="none" strike="noStrike" dirty="0">
                          <a:solidFill>
                            <a:srgbClr val="000000"/>
                          </a:solidFill>
                          <a:effectLst/>
                          <a:latin typeface="Aptos Narrow" panose="020B0004020202020204" pitchFamily="34" charset="0"/>
                        </a:rPr>
                        <a:t>Awaiting completion of best interest decision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3257973423"/>
                  </a:ext>
                </a:extLst>
              </a:tr>
              <a:tr h="955465">
                <a:tc>
                  <a:txBody>
                    <a:bodyPr/>
                    <a:lstStyle/>
                    <a:p>
                      <a:pPr algn="l" fontAlgn="b"/>
                      <a:r>
                        <a:rPr lang="en-GB" sz="1600" b="0" i="0" u="none" strike="noStrike">
                          <a:solidFill>
                            <a:srgbClr val="000000"/>
                          </a:solidFill>
                          <a:effectLst/>
                          <a:latin typeface="Aptos Narrow" panose="020B0004020202020204" pitchFamily="34" charset="0"/>
                        </a:rPr>
                        <a:t>Awaiting care home manager to visit, assess and provide outcome (Nursing)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5912216"/>
                  </a:ext>
                </a:extLst>
              </a:tr>
              <a:tr h="483199">
                <a:tc>
                  <a:txBody>
                    <a:bodyPr/>
                    <a:lstStyle/>
                    <a:p>
                      <a:pPr algn="l" fontAlgn="b"/>
                      <a:r>
                        <a:rPr lang="en-GB" sz="1600" b="0" i="0" u="none" strike="noStrike">
                          <a:solidFill>
                            <a:srgbClr val="000000"/>
                          </a:solidFill>
                          <a:effectLst/>
                          <a:latin typeface="Aptos Narrow" panose="020B0004020202020204" pitchFamily="34" charset="0"/>
                        </a:rPr>
                        <a:t>Awaiting completion of adaptations essential for discharge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a:solidFill>
                            <a:srgbClr val="000000"/>
                          </a:solidFill>
                          <a:effectLst/>
                          <a:latin typeface="Aptos Narrow" panose="020B0004020202020204" pitchFamily="34" charset="0"/>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2507109153"/>
                  </a:ext>
                </a:extLst>
              </a:tr>
              <a:tr h="447656">
                <a:tc>
                  <a:txBody>
                    <a:bodyPr/>
                    <a:lstStyle/>
                    <a:p>
                      <a:pPr algn="l" fontAlgn="b"/>
                      <a:r>
                        <a:rPr lang="en-GB" sz="1600" b="0" i="0" u="none" strike="noStrike" dirty="0">
                          <a:solidFill>
                            <a:srgbClr val="000000"/>
                          </a:solidFill>
                          <a:effectLst/>
                          <a:latin typeface="Aptos Narrow" panose="020B0004020202020204" pitchFamily="34" charset="0"/>
                        </a:rPr>
                        <a:t>Awaiting funding decision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a:solidFill>
                            <a:srgbClr val="000000"/>
                          </a:solidFill>
                          <a:effectLst/>
                          <a:latin typeface="Aptos Narrow" panose="020B0004020202020204" pitchFamily="34" charset="0"/>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Aptos Narrow" panose="020B00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2488230"/>
                  </a:ext>
                </a:extLst>
              </a:tr>
            </a:tbl>
          </a:graphicData>
        </a:graphic>
      </p:graphicFrame>
      <p:sp>
        <p:nvSpPr>
          <p:cNvPr id="12" name="TextBox 11">
            <a:extLst>
              <a:ext uri="{FF2B5EF4-FFF2-40B4-BE49-F238E27FC236}">
                <a16:creationId xmlns:a16="http://schemas.microsoft.com/office/drawing/2014/main" id="{11AAEB4D-3D60-66A9-7EDF-7A6FF0DA16AC}"/>
              </a:ext>
            </a:extLst>
          </p:cNvPr>
          <p:cNvSpPr txBox="1"/>
          <p:nvPr/>
        </p:nvSpPr>
        <p:spPr>
          <a:xfrm>
            <a:off x="10413529" y="1997075"/>
            <a:ext cx="7106915" cy="381000"/>
          </a:xfrm>
          <a:prstGeom prst="rect">
            <a:avLst/>
          </a:prstGeom>
          <a:noFill/>
        </p:spPr>
        <p:txBody>
          <a:bodyPr wrap="square" rtlCol="0">
            <a:spAutoFit/>
          </a:bodyPr>
          <a:lstStyle/>
          <a:p>
            <a:r>
              <a:rPr lang="en-GB" b="1" dirty="0"/>
              <a:t>Reasons for increases in figures in early August:</a:t>
            </a:r>
          </a:p>
        </p:txBody>
      </p:sp>
      <p:pic>
        <p:nvPicPr>
          <p:cNvPr id="17" name="Picture 16">
            <a:extLst>
              <a:ext uri="{FF2B5EF4-FFF2-40B4-BE49-F238E27FC236}">
                <a16:creationId xmlns:a16="http://schemas.microsoft.com/office/drawing/2014/main" id="{1D101974-8CC2-B8A5-CA72-CD98CD9B5AC8}"/>
              </a:ext>
            </a:extLst>
          </p:cNvPr>
          <p:cNvPicPr>
            <a:picLocks noChangeAspect="1"/>
          </p:cNvPicPr>
          <p:nvPr/>
        </p:nvPicPr>
        <p:blipFill>
          <a:blip r:embed="rId14"/>
          <a:stretch>
            <a:fillRect/>
          </a:stretch>
        </p:blipFill>
        <p:spPr>
          <a:xfrm>
            <a:off x="1471589" y="7288628"/>
            <a:ext cx="7256452" cy="3409738"/>
          </a:xfrm>
          <a:prstGeom prst="rect">
            <a:avLst/>
          </a:prstGeom>
        </p:spPr>
      </p:pic>
      <p:sp>
        <p:nvSpPr>
          <p:cNvPr id="19" name="TextBox 18">
            <a:extLst>
              <a:ext uri="{FF2B5EF4-FFF2-40B4-BE49-F238E27FC236}">
                <a16:creationId xmlns:a16="http://schemas.microsoft.com/office/drawing/2014/main" id="{67E4ED75-B017-2A00-6C66-89968EA58888}"/>
              </a:ext>
            </a:extLst>
          </p:cNvPr>
          <p:cNvSpPr txBox="1"/>
          <p:nvPr/>
        </p:nvSpPr>
        <p:spPr>
          <a:xfrm>
            <a:off x="1446983" y="6893888"/>
            <a:ext cx="7106915" cy="381000"/>
          </a:xfrm>
          <a:prstGeom prst="rect">
            <a:avLst/>
          </a:prstGeom>
          <a:noFill/>
        </p:spPr>
        <p:txBody>
          <a:bodyPr wrap="square" rtlCol="0">
            <a:spAutoFit/>
          </a:bodyPr>
          <a:lstStyle/>
          <a:p>
            <a:r>
              <a:rPr lang="en-GB" b="1" dirty="0"/>
              <a:t>Total delays against Welsh Government Trajectory</a:t>
            </a:r>
          </a:p>
        </p:txBody>
      </p:sp>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939129"/>
            <a:ext cx="19583400" cy="2872518"/>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600" dirty="0">
                <a:latin typeface="Verdana" panose="020B0604030504040204" pitchFamily="34" charset="0"/>
                <a:ea typeface="Calibri" panose="020F0502020204030204" pitchFamily="34" charset="0"/>
                <a:cs typeface="Arial" panose="020B0604020202020204" pitchFamily="34" charset="0"/>
              </a:rPr>
              <a:t>A</a:t>
            </a:r>
            <a:r>
              <a:rPr lang="en-GB" sz="1600" dirty="0">
                <a:latin typeface="Verdana" panose="020B0604030504040204" pitchFamily="34" charset="0"/>
                <a:ea typeface="Verdana" panose="020B0604030504040204" pitchFamily="34" charset="0"/>
              </a:rPr>
              <a:t> n</a:t>
            </a:r>
            <a:r>
              <a:rPr lang="en-GB" sz="1600" dirty="0">
                <a:latin typeface="Verdana" panose="020B0604030504040204" pitchFamily="34" charset="0"/>
                <a:ea typeface="Calibri" panose="020F0502020204030204" pitchFamily="34" charset="0"/>
                <a:cs typeface="Arial" panose="020B0604020202020204" pitchFamily="34" charset="0"/>
              </a:rPr>
              <a:t>ew Ambulance Performance Framework has been introduced which will see updated performance metrics utilised from August 2025</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UEC Care co-ordination Hub </a:t>
            </a:r>
            <a:r>
              <a:rPr lang="en-GB" sz="1600" dirty="0">
                <a:latin typeface="Verdana" panose="020B0604030504040204" pitchFamily="34" charset="0"/>
                <a:ea typeface="Verdana" panose="020B0604030504040204" pitchFamily="34" charset="0"/>
              </a:rPr>
              <a:t>– Formally referred to as single point of access. Task and Finish group established to deliver Swansea Bay single point of access as from September 2025. Initial focus will be working in partnership with WAST on the national call before convey initiative for care home residents. National bid being submitted week commencing the 18th August 2025 and draft Standard Operating Procedure in place. </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Revised flow operating model/Anglesey Ward</a:t>
            </a:r>
            <a:r>
              <a:rPr lang="en-GB" sz="1600" dirty="0">
                <a:latin typeface="Verdana" panose="020B0604030504040204" pitchFamily="34" charset="0"/>
                <a:ea typeface="Verdana" panose="020B0604030504040204" pitchFamily="34" charset="0"/>
              </a:rPr>
              <a:t>: Anglesey ward remains operational until end of March 2026. Initial UEC tests of change have proven successful in decompressing the Emergency department and improving ambulance handover. Phase 2 UEC test of change will commence September 2025, and will focus on the acute medical unit (AMU) downstream wards and the single point of access. </a:t>
            </a:r>
          </a:p>
          <a:p>
            <a:pPr marL="342900" lvl="0" indent="-342900" algn="just">
              <a:lnSpc>
                <a:spcPct val="107000"/>
              </a:lnSpc>
              <a:spcAft>
                <a:spcPts val="800"/>
              </a:spcAft>
              <a:buFont typeface="Symbol" panose="05050102010706020507" pitchFamily="18" charset="2"/>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13" name="Picture 12">
            <a:extLst>
              <a:ext uri="{FF2B5EF4-FFF2-40B4-BE49-F238E27FC236}">
                <a16:creationId xmlns:a16="http://schemas.microsoft.com/office/drawing/2014/main" id="{068927D3-B3F4-980B-CDD9-17B9A9FA53CB}"/>
              </a:ext>
            </a:extLst>
          </p:cNvPr>
          <p:cNvPicPr>
            <a:picLocks noChangeAspect="1"/>
          </p:cNvPicPr>
          <p:nvPr/>
        </p:nvPicPr>
        <p:blipFill>
          <a:blip r:embed="rId5"/>
          <a:stretch>
            <a:fillRect/>
          </a:stretch>
        </p:blipFill>
        <p:spPr>
          <a:xfrm>
            <a:off x="2966244" y="4888121"/>
            <a:ext cx="6702281" cy="3678696"/>
          </a:xfrm>
          <a:prstGeom prst="rect">
            <a:avLst/>
          </a:prstGeom>
        </p:spPr>
      </p:pic>
      <p:pic>
        <p:nvPicPr>
          <p:cNvPr id="6" name="Picture 5">
            <a:extLst>
              <a:ext uri="{FF2B5EF4-FFF2-40B4-BE49-F238E27FC236}">
                <a16:creationId xmlns:a16="http://schemas.microsoft.com/office/drawing/2014/main" id="{90447387-84EF-B9B0-DE71-6B2F5D2C67FA}"/>
              </a:ext>
            </a:extLst>
          </p:cNvPr>
          <p:cNvPicPr>
            <a:picLocks noChangeAspect="1"/>
          </p:cNvPicPr>
          <p:nvPr/>
        </p:nvPicPr>
        <p:blipFill>
          <a:blip r:embed="rId6"/>
          <a:stretch>
            <a:fillRect/>
          </a:stretch>
        </p:blipFill>
        <p:spPr>
          <a:xfrm>
            <a:off x="10596500" y="4698116"/>
            <a:ext cx="6702279" cy="3860513"/>
          </a:xfrm>
          <a:prstGeom prst="rect">
            <a:avLst/>
          </a:prstGeom>
        </p:spPr>
      </p:pic>
      <p:pic>
        <p:nvPicPr>
          <p:cNvPr id="9" name="Picture 8">
            <a:extLst>
              <a:ext uri="{FF2B5EF4-FFF2-40B4-BE49-F238E27FC236}">
                <a16:creationId xmlns:a16="http://schemas.microsoft.com/office/drawing/2014/main" id="{09BE85F0-EE79-1779-4925-A5788C982A75}"/>
              </a:ext>
            </a:extLst>
          </p:cNvPr>
          <p:cNvPicPr>
            <a:picLocks noChangeAspect="1"/>
          </p:cNvPicPr>
          <p:nvPr/>
        </p:nvPicPr>
        <p:blipFill>
          <a:blip r:embed="rId7"/>
          <a:stretch>
            <a:fillRect/>
          </a:stretch>
        </p:blipFill>
        <p:spPr>
          <a:xfrm>
            <a:off x="2966244" y="755701"/>
            <a:ext cx="6744615" cy="3826181"/>
          </a:xfrm>
          <a:prstGeom prst="rect">
            <a:avLst/>
          </a:prstGeom>
        </p:spPr>
      </p:pic>
      <p:pic>
        <p:nvPicPr>
          <p:cNvPr id="12" name="Picture 11">
            <a:extLst>
              <a:ext uri="{FF2B5EF4-FFF2-40B4-BE49-F238E27FC236}">
                <a16:creationId xmlns:a16="http://schemas.microsoft.com/office/drawing/2014/main" id="{97D7E64F-54CB-41DE-7426-7039538AC0CC}"/>
              </a:ext>
            </a:extLst>
          </p:cNvPr>
          <p:cNvPicPr>
            <a:picLocks noChangeAspect="1"/>
          </p:cNvPicPr>
          <p:nvPr/>
        </p:nvPicPr>
        <p:blipFill>
          <a:blip r:embed="rId8"/>
          <a:stretch>
            <a:fillRect/>
          </a:stretch>
        </p:blipFill>
        <p:spPr>
          <a:xfrm>
            <a:off x="10738644" y="747680"/>
            <a:ext cx="6400800" cy="3826181"/>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146844" y="9083674"/>
            <a:ext cx="19583400" cy="2234201"/>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In the interim, the service has implemented local arrangements to extract and report relevant data which is included within this report. </a:t>
            </a:r>
          </a:p>
          <a:p>
            <a:pPr marL="285750" indent="-285750" algn="just">
              <a:lnSpc>
                <a:spcPct val="107000"/>
              </a:lnSpc>
              <a:spcAft>
                <a:spcPts val="800"/>
              </a:spcAft>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Improvements have been noted in the Stroke Thrombectomy data for July due to a higher number of patients being eligible within the required timeframe for thrombectomy and due to a pilot where patients are treated in Cardiff &amp; Vale University Health Board as opposed to being treated in Bristol as previously undertaken.</a:t>
            </a:r>
            <a:endParaRPr lang="en-GB" dirty="0"/>
          </a:p>
        </p:txBody>
      </p:sp>
      <p:pic>
        <p:nvPicPr>
          <p:cNvPr id="8" name="Picture 7">
            <a:extLst>
              <a:ext uri="{FF2B5EF4-FFF2-40B4-BE49-F238E27FC236}">
                <a16:creationId xmlns:a16="http://schemas.microsoft.com/office/drawing/2014/main" id="{583DACD4-841F-CE42-6266-0647C5E3097A}"/>
              </a:ext>
            </a:extLst>
          </p:cNvPr>
          <p:cNvPicPr>
            <a:picLocks noChangeAspect="1"/>
          </p:cNvPicPr>
          <p:nvPr/>
        </p:nvPicPr>
        <p:blipFill>
          <a:blip r:embed="rId2"/>
          <a:stretch>
            <a:fillRect/>
          </a:stretch>
        </p:blipFill>
        <p:spPr>
          <a:xfrm>
            <a:off x="277272" y="763047"/>
            <a:ext cx="6096000" cy="3864112"/>
          </a:xfrm>
          <a:prstGeom prst="rect">
            <a:avLst/>
          </a:prstGeom>
        </p:spPr>
      </p:pic>
      <p:pic>
        <p:nvPicPr>
          <p:cNvPr id="12" name="Picture 11">
            <a:extLst>
              <a:ext uri="{FF2B5EF4-FFF2-40B4-BE49-F238E27FC236}">
                <a16:creationId xmlns:a16="http://schemas.microsoft.com/office/drawing/2014/main" id="{A23B70AF-E15D-43DB-5A06-F70E1A4B478C}"/>
              </a:ext>
            </a:extLst>
          </p:cNvPr>
          <p:cNvPicPr>
            <a:picLocks noChangeAspect="1"/>
          </p:cNvPicPr>
          <p:nvPr/>
        </p:nvPicPr>
        <p:blipFill>
          <a:blip r:embed="rId3"/>
          <a:stretch>
            <a:fillRect/>
          </a:stretch>
        </p:blipFill>
        <p:spPr>
          <a:xfrm>
            <a:off x="306179" y="5031001"/>
            <a:ext cx="6127166" cy="3823282"/>
          </a:xfrm>
          <a:prstGeom prst="rect">
            <a:avLst/>
          </a:prstGeom>
        </p:spPr>
      </p:pic>
      <p:pic>
        <p:nvPicPr>
          <p:cNvPr id="16" name="Picture 15">
            <a:extLst>
              <a:ext uri="{FF2B5EF4-FFF2-40B4-BE49-F238E27FC236}">
                <a16:creationId xmlns:a16="http://schemas.microsoft.com/office/drawing/2014/main" id="{E4859AD1-9FE9-6591-CEAC-E9805CA6C8A3}"/>
              </a:ext>
            </a:extLst>
          </p:cNvPr>
          <p:cNvPicPr>
            <a:picLocks noChangeAspect="1"/>
          </p:cNvPicPr>
          <p:nvPr/>
        </p:nvPicPr>
        <p:blipFill>
          <a:blip r:embed="rId4"/>
          <a:stretch>
            <a:fillRect/>
          </a:stretch>
        </p:blipFill>
        <p:spPr>
          <a:xfrm>
            <a:off x="7059932" y="880964"/>
            <a:ext cx="6096001" cy="3823337"/>
          </a:xfrm>
          <a:prstGeom prst="rect">
            <a:avLst/>
          </a:prstGeom>
        </p:spPr>
      </p:pic>
      <p:pic>
        <p:nvPicPr>
          <p:cNvPr id="18" name="Picture 17">
            <a:extLst>
              <a:ext uri="{FF2B5EF4-FFF2-40B4-BE49-F238E27FC236}">
                <a16:creationId xmlns:a16="http://schemas.microsoft.com/office/drawing/2014/main" id="{E59AA861-4DFD-2FB3-0A28-FC3215F074B9}"/>
              </a:ext>
            </a:extLst>
          </p:cNvPr>
          <p:cNvPicPr>
            <a:picLocks noChangeAspect="1"/>
          </p:cNvPicPr>
          <p:nvPr/>
        </p:nvPicPr>
        <p:blipFill>
          <a:blip r:embed="rId5"/>
          <a:stretch>
            <a:fillRect/>
          </a:stretch>
        </p:blipFill>
        <p:spPr>
          <a:xfrm>
            <a:off x="7099036" y="5061593"/>
            <a:ext cx="6096001" cy="3651139"/>
          </a:xfrm>
          <a:prstGeom prst="rect">
            <a:avLst/>
          </a:prstGeom>
        </p:spPr>
      </p:pic>
      <p:pic>
        <p:nvPicPr>
          <p:cNvPr id="20" name="Picture 19">
            <a:extLst>
              <a:ext uri="{FF2B5EF4-FFF2-40B4-BE49-F238E27FC236}">
                <a16:creationId xmlns:a16="http://schemas.microsoft.com/office/drawing/2014/main" id="{0FCD3FAD-7A14-5EB0-417D-A9AEC81FC82E}"/>
              </a:ext>
            </a:extLst>
          </p:cNvPr>
          <p:cNvPicPr>
            <a:picLocks noChangeAspect="1"/>
          </p:cNvPicPr>
          <p:nvPr/>
        </p:nvPicPr>
        <p:blipFill>
          <a:blip r:embed="rId6"/>
          <a:stretch>
            <a:fillRect/>
          </a:stretch>
        </p:blipFill>
        <p:spPr>
          <a:xfrm>
            <a:off x="13634244" y="797971"/>
            <a:ext cx="6096000" cy="3906329"/>
          </a:xfrm>
          <a:prstGeom prst="rect">
            <a:avLst/>
          </a:prstGeom>
        </p:spPr>
      </p:pic>
      <p:pic>
        <p:nvPicPr>
          <p:cNvPr id="22" name="Picture 21">
            <a:extLst>
              <a:ext uri="{FF2B5EF4-FFF2-40B4-BE49-F238E27FC236}">
                <a16:creationId xmlns:a16="http://schemas.microsoft.com/office/drawing/2014/main" id="{DFF88E7C-438D-934F-D871-2203747A0024}"/>
              </a:ext>
            </a:extLst>
          </p:cNvPr>
          <p:cNvPicPr>
            <a:picLocks noChangeAspect="1"/>
          </p:cNvPicPr>
          <p:nvPr/>
        </p:nvPicPr>
        <p:blipFill>
          <a:blip r:embed="rId7"/>
          <a:stretch>
            <a:fillRect/>
          </a:stretch>
        </p:blipFill>
        <p:spPr>
          <a:xfrm>
            <a:off x="13647738" y="5061594"/>
            <a:ext cx="6127166" cy="3651138"/>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July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July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CC22380D-51AC-9B61-1EC7-D6517CDA2C45}"/>
              </a:ext>
            </a:extLst>
          </p:cNvPr>
          <p:cNvPicPr>
            <a:picLocks noChangeAspect="1"/>
          </p:cNvPicPr>
          <p:nvPr/>
        </p:nvPicPr>
        <p:blipFill>
          <a:blip r:embed="rId5"/>
          <a:stretch>
            <a:fillRect/>
          </a:stretch>
        </p:blipFill>
        <p:spPr>
          <a:xfrm>
            <a:off x="3215353" y="787817"/>
            <a:ext cx="6380289" cy="3908278"/>
          </a:xfrm>
          <a:prstGeom prst="rect">
            <a:avLst/>
          </a:prstGeom>
        </p:spPr>
      </p:pic>
      <p:pic>
        <p:nvPicPr>
          <p:cNvPr id="9" name="Picture 8">
            <a:extLst>
              <a:ext uri="{FF2B5EF4-FFF2-40B4-BE49-F238E27FC236}">
                <a16:creationId xmlns:a16="http://schemas.microsoft.com/office/drawing/2014/main" id="{5131DC47-2C14-85BC-81AB-90C62064A735}"/>
              </a:ext>
            </a:extLst>
          </p:cNvPr>
          <p:cNvPicPr>
            <a:picLocks noChangeAspect="1"/>
          </p:cNvPicPr>
          <p:nvPr/>
        </p:nvPicPr>
        <p:blipFill>
          <a:blip r:embed="rId6"/>
          <a:stretch>
            <a:fillRect/>
          </a:stretch>
        </p:blipFill>
        <p:spPr>
          <a:xfrm>
            <a:off x="10508872" y="885748"/>
            <a:ext cx="6380289" cy="3767080"/>
          </a:xfrm>
          <a:prstGeom prst="rect">
            <a:avLst/>
          </a:prstGeom>
        </p:spPr>
      </p:pic>
      <p:pic>
        <p:nvPicPr>
          <p:cNvPr id="12" name="Picture 11">
            <a:extLst>
              <a:ext uri="{FF2B5EF4-FFF2-40B4-BE49-F238E27FC236}">
                <a16:creationId xmlns:a16="http://schemas.microsoft.com/office/drawing/2014/main" id="{F2D5FED9-1344-0552-8FB2-922550661CB4}"/>
              </a:ext>
            </a:extLst>
          </p:cNvPr>
          <p:cNvPicPr>
            <a:picLocks noChangeAspect="1"/>
          </p:cNvPicPr>
          <p:nvPr/>
        </p:nvPicPr>
        <p:blipFill>
          <a:blip r:embed="rId7"/>
          <a:stretch>
            <a:fillRect/>
          </a:stretch>
        </p:blipFill>
        <p:spPr>
          <a:xfrm>
            <a:off x="3322092" y="4913205"/>
            <a:ext cx="6273550" cy="3908278"/>
          </a:xfrm>
          <a:prstGeom prst="rect">
            <a:avLst/>
          </a:prstGeom>
        </p:spPr>
      </p:pic>
      <p:pic>
        <p:nvPicPr>
          <p:cNvPr id="15" name="Picture 14">
            <a:extLst>
              <a:ext uri="{FF2B5EF4-FFF2-40B4-BE49-F238E27FC236}">
                <a16:creationId xmlns:a16="http://schemas.microsoft.com/office/drawing/2014/main" id="{B3A25819-E886-2E3E-467E-1738D6B41ADD}"/>
              </a:ext>
            </a:extLst>
          </p:cNvPr>
          <p:cNvPicPr>
            <a:picLocks noChangeAspect="1"/>
          </p:cNvPicPr>
          <p:nvPr/>
        </p:nvPicPr>
        <p:blipFill>
          <a:blip r:embed="rId8"/>
          <a:stretch>
            <a:fillRect/>
          </a:stretch>
        </p:blipFill>
        <p:spPr>
          <a:xfrm>
            <a:off x="10662443" y="5001553"/>
            <a:ext cx="6226717" cy="3819929"/>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02040"/>
            <a:ext cx="19583400" cy="2554545"/>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slightly increased in July 2025 to 2,295, compared to 2,246 in June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additional Gastroenterology insourcing gained from recovery monies to support the stage 1 position through Q4, resulted in a greater volume of referrals for Endoscopy which meant further pressure on the 2025/26 Q1 position. Our trajectory has forecast that we will start recovering against the additional demand over the next quarter.</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July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a:extLst>
              <a:ext uri="{FF2B5EF4-FFF2-40B4-BE49-F238E27FC236}">
                <a16:creationId xmlns:a16="http://schemas.microsoft.com/office/drawing/2014/main" id="{A35C1677-4802-C493-1175-65CE9D2959C0}"/>
              </a:ext>
            </a:extLst>
          </p:cNvPr>
          <p:cNvPicPr>
            <a:picLocks noChangeAspect="1"/>
          </p:cNvPicPr>
          <p:nvPr/>
        </p:nvPicPr>
        <p:blipFill>
          <a:blip r:embed="rId2"/>
          <a:stretch>
            <a:fillRect/>
          </a:stretch>
        </p:blipFill>
        <p:spPr>
          <a:xfrm>
            <a:off x="722730" y="1717465"/>
            <a:ext cx="9067800" cy="5737817"/>
          </a:xfrm>
          <a:prstGeom prst="rect">
            <a:avLst/>
          </a:prstGeom>
        </p:spPr>
      </p:pic>
      <p:pic>
        <p:nvPicPr>
          <p:cNvPr id="11" name="Picture 10">
            <a:extLst>
              <a:ext uri="{FF2B5EF4-FFF2-40B4-BE49-F238E27FC236}">
                <a16:creationId xmlns:a16="http://schemas.microsoft.com/office/drawing/2014/main" id="{6B4D49F0-31F8-D1B1-426B-5BDDD4DAA5DE}"/>
              </a:ext>
            </a:extLst>
          </p:cNvPr>
          <p:cNvPicPr>
            <a:picLocks noChangeAspect="1"/>
          </p:cNvPicPr>
          <p:nvPr/>
        </p:nvPicPr>
        <p:blipFill>
          <a:blip r:embed="rId3"/>
          <a:stretch>
            <a:fillRect/>
          </a:stretch>
        </p:blipFill>
        <p:spPr>
          <a:xfrm>
            <a:off x="10337678" y="1818100"/>
            <a:ext cx="9315680" cy="5637181"/>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dirty="0"/>
              <a:t>Gold </a:t>
            </a:r>
            <a:r>
              <a:rPr lang="en-GB" i="1" dirty="0"/>
              <a:t>C. difficile </a:t>
            </a:r>
            <a:r>
              <a:rPr lang="en-GB" dirty="0"/>
              <a:t>High Incidence Management Group.</a:t>
            </a:r>
          </a:p>
          <a:p>
            <a:pPr marL="285750" lvl="0" indent="-285750">
              <a:buFont typeface="Arial" panose="020B0604020202020204" pitchFamily="34" charset="0"/>
              <a:buChar char="•"/>
            </a:pPr>
            <a:r>
              <a:rPr lang="en-GB" dirty="0"/>
              <a:t>New </a:t>
            </a:r>
            <a:r>
              <a:rPr lang="en-GB" i="1" dirty="0"/>
              <a:t>C. difficile </a:t>
            </a:r>
            <a:r>
              <a:rPr lang="en-GB" dirty="0"/>
              <a:t>Standards: Risk Assessment &amp; Governance Framework agreed by Management Board. Multi-channel approach for dissemination and promotion at local level to support adoption.</a:t>
            </a:r>
          </a:p>
          <a:p>
            <a:pPr marL="285750" lvl="0" indent="-285750">
              <a:buFont typeface="Arial" panose="020B0604020202020204" pitchFamily="34" charset="0"/>
              <a:buChar char="•"/>
            </a:pPr>
            <a:r>
              <a:rPr lang="en-GB" dirty="0"/>
              <a:t>Scoping small scale project on antibiotic 72-hour review.</a:t>
            </a:r>
          </a:p>
          <a:p>
            <a:pPr marL="285750" lvl="0" indent="-285750">
              <a:buFont typeface="Arial" panose="020B0604020202020204" pitchFamily="34" charset="0"/>
              <a:buChar char="•"/>
            </a:pPr>
            <a:r>
              <a:rPr lang="en-GB" dirty="0"/>
              <a:t>Initial financial impact assessment of new National Cleaning Standards 2025 for SBUHB - £5m.  Further scoping work to assess the operational and clinical impact and risks.</a:t>
            </a:r>
          </a:p>
          <a:p>
            <a:pPr marL="285750" indent="-285750">
              <a:buFont typeface="Arial" panose="020B0604020202020204" pitchFamily="34" charset="0"/>
              <a:buChar char="•"/>
            </a:pPr>
            <a:r>
              <a:rPr lang="en-GB" dirty="0"/>
              <a:t>During </a:t>
            </a:r>
            <a:r>
              <a:rPr lang="en-GB" b="1" dirty="0"/>
              <a:t>July</a:t>
            </a:r>
            <a:r>
              <a:rPr lang="en-GB" dirty="0"/>
              <a:t>, there were 2 genomically-linked outbreaks of </a:t>
            </a:r>
            <a:r>
              <a:rPr lang="en-GB" i="1" dirty="0"/>
              <a:t>C. difficile </a:t>
            </a:r>
            <a:r>
              <a:rPr lang="en-GB" dirty="0"/>
              <a:t>identified retrospectively in Morriston, the first involved 2 patients (both toxin positive, i.e. infection), the second involved 3 patients (all toxin negative, i.e. colonisation). </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8" name="Picture 7">
            <a:extLst>
              <a:ext uri="{FF2B5EF4-FFF2-40B4-BE49-F238E27FC236}">
                <a16:creationId xmlns:a16="http://schemas.microsoft.com/office/drawing/2014/main" id="{57C5CE96-21E8-9AE3-FC5B-76DB02CE2C72}"/>
              </a:ext>
            </a:extLst>
          </p:cNvPr>
          <p:cNvPicPr>
            <a:picLocks noChangeAspect="1"/>
          </p:cNvPicPr>
          <p:nvPr/>
        </p:nvPicPr>
        <p:blipFill>
          <a:blip r:embed="rId5"/>
          <a:stretch>
            <a:fillRect/>
          </a:stretch>
        </p:blipFill>
        <p:spPr>
          <a:xfrm>
            <a:off x="2336671" y="777668"/>
            <a:ext cx="6775281" cy="3787098"/>
          </a:xfrm>
          <a:prstGeom prst="rect">
            <a:avLst/>
          </a:prstGeom>
        </p:spPr>
      </p:pic>
      <p:pic>
        <p:nvPicPr>
          <p:cNvPr id="11" name="Picture 10">
            <a:extLst>
              <a:ext uri="{FF2B5EF4-FFF2-40B4-BE49-F238E27FC236}">
                <a16:creationId xmlns:a16="http://schemas.microsoft.com/office/drawing/2014/main" id="{0BFD4A0B-B59B-1F91-8DBC-D83A82B428B7}"/>
              </a:ext>
            </a:extLst>
          </p:cNvPr>
          <p:cNvPicPr>
            <a:picLocks noChangeAspect="1"/>
          </p:cNvPicPr>
          <p:nvPr/>
        </p:nvPicPr>
        <p:blipFill>
          <a:blip r:embed="rId6"/>
          <a:stretch>
            <a:fillRect/>
          </a:stretch>
        </p:blipFill>
        <p:spPr>
          <a:xfrm>
            <a:off x="10359896" y="774493"/>
            <a:ext cx="6627147" cy="3787098"/>
          </a:xfrm>
          <a:prstGeom prst="rect">
            <a:avLst/>
          </a:prstGeom>
        </p:spPr>
      </p:pic>
      <p:pic>
        <p:nvPicPr>
          <p:cNvPr id="14" name="Picture 13">
            <a:extLst>
              <a:ext uri="{FF2B5EF4-FFF2-40B4-BE49-F238E27FC236}">
                <a16:creationId xmlns:a16="http://schemas.microsoft.com/office/drawing/2014/main" id="{0AC2C344-F8B3-A7FB-7808-08071A076862}"/>
              </a:ext>
            </a:extLst>
          </p:cNvPr>
          <p:cNvPicPr>
            <a:picLocks noChangeAspect="1"/>
          </p:cNvPicPr>
          <p:nvPr/>
        </p:nvPicPr>
        <p:blipFill>
          <a:blip r:embed="rId7"/>
          <a:stretch>
            <a:fillRect/>
          </a:stretch>
        </p:blipFill>
        <p:spPr>
          <a:xfrm>
            <a:off x="2509044" y="4771727"/>
            <a:ext cx="6602908" cy="3787095"/>
          </a:xfrm>
          <a:prstGeom prst="rect">
            <a:avLst/>
          </a:prstGeom>
        </p:spPr>
      </p:pic>
      <p:pic>
        <p:nvPicPr>
          <p:cNvPr id="17" name="Picture 16">
            <a:extLst>
              <a:ext uri="{FF2B5EF4-FFF2-40B4-BE49-F238E27FC236}">
                <a16:creationId xmlns:a16="http://schemas.microsoft.com/office/drawing/2014/main" id="{F1B6938B-BABB-B262-D321-A9951B2BE12D}"/>
              </a:ext>
            </a:extLst>
          </p:cNvPr>
          <p:cNvPicPr>
            <a:picLocks noChangeAspect="1"/>
          </p:cNvPicPr>
          <p:nvPr/>
        </p:nvPicPr>
        <p:blipFill>
          <a:blip r:embed="rId8"/>
          <a:stretch>
            <a:fillRect/>
          </a:stretch>
        </p:blipFill>
        <p:spPr>
          <a:xfrm>
            <a:off x="10354339" y="4771727"/>
            <a:ext cx="6627147" cy="3787093"/>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815154411"/>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261144" y="8808633"/>
            <a:ext cx="19583400" cy="257493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 June 2025, the service reported 52% of patients had started treatment within 62 days which is below the Welsh Government TI target of 60%. Additional actions are </a:t>
            </a:r>
            <a:r>
              <a:rPr lang="en-GB" sz="2000" dirty="0">
                <a:effectLst/>
                <a:latin typeface="Verdana" panose="020B0604030504040204" pitchFamily="34" charset="0"/>
                <a:ea typeface="Calibri" panose="020F0502020204030204" pitchFamily="34" charset="0"/>
                <a:cs typeface="Arial" panose="020B0604020202020204" pitchFamily="34" charset="0"/>
              </a:rPr>
              <a:t>being undertaken to improve performance; </a:t>
            </a: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Continued focus on front end of pathway for all specialties</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Identify additional surgical capacity, increase preassessment capacity to support theatres scheduling.  Additional chemotherapy capacity (business case agreed).</a:t>
            </a: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Urology – focussed review of prostate pathway, including discussion to develop a true Straight to Test pathway, reduce number of contacts.  </a:t>
            </a:r>
          </a:p>
          <a:p>
            <a:pPr lvl="0"/>
            <a:endParaRPr lang="en-GB" sz="1600" dirty="0"/>
          </a:p>
        </p:txBody>
      </p:sp>
      <p:pic>
        <p:nvPicPr>
          <p:cNvPr id="9" name="Picture 8">
            <a:extLst>
              <a:ext uri="{FF2B5EF4-FFF2-40B4-BE49-F238E27FC236}">
                <a16:creationId xmlns:a16="http://schemas.microsoft.com/office/drawing/2014/main" id="{C6E869CC-90E6-A838-1EAD-3783F80019CA}"/>
              </a:ext>
            </a:extLst>
          </p:cNvPr>
          <p:cNvPicPr>
            <a:picLocks noChangeAspect="1"/>
          </p:cNvPicPr>
          <p:nvPr/>
        </p:nvPicPr>
        <p:blipFill>
          <a:blip r:embed="rId2"/>
          <a:srcRect r="24684"/>
          <a:stretch>
            <a:fillRect/>
          </a:stretch>
        </p:blipFill>
        <p:spPr>
          <a:xfrm>
            <a:off x="12086516" y="1702949"/>
            <a:ext cx="6252439" cy="5771401"/>
          </a:xfrm>
          <a:prstGeom prst="rect">
            <a:avLst/>
          </a:prstGeom>
        </p:spPr>
      </p:pic>
      <p:pic>
        <p:nvPicPr>
          <p:cNvPr id="12" name="Picture 11">
            <a:extLst>
              <a:ext uri="{FF2B5EF4-FFF2-40B4-BE49-F238E27FC236}">
                <a16:creationId xmlns:a16="http://schemas.microsoft.com/office/drawing/2014/main" id="{DE8DE851-64E6-CC00-989C-F56087F842B1}"/>
              </a:ext>
            </a:extLst>
          </p:cNvPr>
          <p:cNvPicPr>
            <a:picLocks noChangeAspect="1"/>
          </p:cNvPicPr>
          <p:nvPr/>
        </p:nvPicPr>
        <p:blipFill>
          <a:blip r:embed="rId3"/>
          <a:stretch>
            <a:fillRect/>
          </a:stretch>
        </p:blipFill>
        <p:spPr>
          <a:xfrm>
            <a:off x="1061244" y="1604538"/>
            <a:ext cx="9414300" cy="5926944"/>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154737" y="9224672"/>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backlog has seen a recent increase in August 2025, increasing to 275. Backlog figures currently remain above the outlined trajectory.</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Further actions/improvement in Skin as seasonal demand increases:</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Dermatology Locum commenced in post this month</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Additional outpatient activity planned for September 2025</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Lone skin cancer consultant within ENT.  Urgent plan required from service to manage clinical activity during periods of absence</a:t>
            </a:r>
            <a:r>
              <a:rPr lang="en-GB" dirty="0"/>
              <a:t>.</a:t>
            </a:r>
            <a:endParaRPr lang="en-GB" sz="1600" dirty="0"/>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55E5F68-FEDA-66F9-101E-956DEAE19315}"/>
              </a:ext>
            </a:extLst>
          </p:cNvPr>
          <p:cNvPicPr>
            <a:picLocks noChangeAspect="1"/>
          </p:cNvPicPr>
          <p:nvPr/>
        </p:nvPicPr>
        <p:blipFill>
          <a:blip r:embed="rId2"/>
          <a:stretch>
            <a:fillRect/>
          </a:stretch>
        </p:blipFill>
        <p:spPr>
          <a:xfrm>
            <a:off x="168231" y="1539875"/>
            <a:ext cx="19627999" cy="6858000"/>
          </a:xfrm>
          <a:prstGeom prst="rect">
            <a:avLst/>
          </a:prstGeom>
        </p:spPr>
      </p:pic>
    </p:spTree>
    <p:extLst>
      <p:ext uri="{BB962C8B-B14F-4D97-AF65-F5344CB8AC3E}">
        <p14:creationId xmlns:p14="http://schemas.microsoft.com/office/powerpoint/2010/main" val="24478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7" name="Picture 6">
            <a:extLst>
              <a:ext uri="{FF2B5EF4-FFF2-40B4-BE49-F238E27FC236}">
                <a16:creationId xmlns:a16="http://schemas.microsoft.com/office/drawing/2014/main" id="{5CA68CB0-B475-989F-D216-6EB6C239A92D}"/>
              </a:ext>
            </a:extLst>
          </p:cNvPr>
          <p:cNvPicPr>
            <a:picLocks noChangeAspect="1"/>
          </p:cNvPicPr>
          <p:nvPr/>
        </p:nvPicPr>
        <p:blipFill>
          <a:blip r:embed="rId2"/>
          <a:stretch>
            <a:fillRect/>
          </a:stretch>
        </p:blipFill>
        <p:spPr>
          <a:xfrm>
            <a:off x="2479505" y="6078495"/>
            <a:ext cx="7342523" cy="4403604"/>
          </a:xfrm>
          <a:prstGeom prst="rect">
            <a:avLst/>
          </a:prstGeom>
        </p:spPr>
      </p:pic>
      <p:pic>
        <p:nvPicPr>
          <p:cNvPr id="10" name="Picture 9">
            <a:extLst>
              <a:ext uri="{FF2B5EF4-FFF2-40B4-BE49-F238E27FC236}">
                <a16:creationId xmlns:a16="http://schemas.microsoft.com/office/drawing/2014/main" id="{EE620581-9429-842B-BAD3-32D9D9ED316E}"/>
              </a:ext>
            </a:extLst>
          </p:cNvPr>
          <p:cNvPicPr>
            <a:picLocks noChangeAspect="1"/>
          </p:cNvPicPr>
          <p:nvPr/>
        </p:nvPicPr>
        <p:blipFill>
          <a:blip r:embed="rId3"/>
          <a:stretch>
            <a:fillRect/>
          </a:stretch>
        </p:blipFill>
        <p:spPr>
          <a:xfrm>
            <a:off x="10673986" y="6078495"/>
            <a:ext cx="7342523" cy="4239505"/>
          </a:xfrm>
          <a:prstGeom prst="rect">
            <a:avLst/>
          </a:prstGeom>
        </p:spPr>
      </p:pic>
      <p:pic>
        <p:nvPicPr>
          <p:cNvPr id="13" name="Picture 12">
            <a:extLst>
              <a:ext uri="{FF2B5EF4-FFF2-40B4-BE49-F238E27FC236}">
                <a16:creationId xmlns:a16="http://schemas.microsoft.com/office/drawing/2014/main" id="{7D649457-4FE4-05D4-447D-7B8C38027C3F}"/>
              </a:ext>
            </a:extLst>
          </p:cNvPr>
          <p:cNvPicPr>
            <a:picLocks noChangeAspect="1"/>
          </p:cNvPicPr>
          <p:nvPr/>
        </p:nvPicPr>
        <p:blipFill>
          <a:blip r:embed="rId4"/>
          <a:stretch>
            <a:fillRect/>
          </a:stretch>
        </p:blipFill>
        <p:spPr>
          <a:xfrm>
            <a:off x="2479505" y="991349"/>
            <a:ext cx="7342523" cy="4479298"/>
          </a:xfrm>
          <a:prstGeom prst="rect">
            <a:avLst/>
          </a:prstGeom>
        </p:spPr>
      </p:pic>
      <p:pic>
        <p:nvPicPr>
          <p:cNvPr id="16" name="Picture 15">
            <a:extLst>
              <a:ext uri="{FF2B5EF4-FFF2-40B4-BE49-F238E27FC236}">
                <a16:creationId xmlns:a16="http://schemas.microsoft.com/office/drawing/2014/main" id="{9517DCF1-6A9E-321E-0A2C-67A4A814FF1E}"/>
              </a:ext>
            </a:extLst>
          </p:cNvPr>
          <p:cNvPicPr>
            <a:picLocks noChangeAspect="1"/>
          </p:cNvPicPr>
          <p:nvPr/>
        </p:nvPicPr>
        <p:blipFill>
          <a:blip r:embed="rId5"/>
          <a:stretch>
            <a:fillRect/>
          </a:stretch>
        </p:blipFill>
        <p:spPr>
          <a:xfrm>
            <a:off x="10586243" y="991349"/>
            <a:ext cx="7430265" cy="4479299"/>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5ECE92F-6357-9ABB-52C9-53C72814ABDB}"/>
              </a:ext>
            </a:extLst>
          </p:cNvPr>
          <p:cNvPicPr>
            <a:picLocks noChangeAspect="1"/>
          </p:cNvPicPr>
          <p:nvPr/>
        </p:nvPicPr>
        <p:blipFill>
          <a:blip r:embed="rId2"/>
          <a:stretch>
            <a:fillRect/>
          </a:stretch>
        </p:blipFill>
        <p:spPr>
          <a:xfrm>
            <a:off x="3118644" y="988281"/>
            <a:ext cx="6934197" cy="3667419"/>
          </a:xfrm>
          <a:prstGeom prst="rect">
            <a:avLst/>
          </a:prstGeom>
        </p:spPr>
      </p:pic>
      <p:pic>
        <p:nvPicPr>
          <p:cNvPr id="9" name="Picture 8">
            <a:extLst>
              <a:ext uri="{FF2B5EF4-FFF2-40B4-BE49-F238E27FC236}">
                <a16:creationId xmlns:a16="http://schemas.microsoft.com/office/drawing/2014/main" id="{AB72FB01-A0AE-35B9-5C00-7E2D1A177479}"/>
              </a:ext>
            </a:extLst>
          </p:cNvPr>
          <p:cNvPicPr>
            <a:picLocks noChangeAspect="1"/>
          </p:cNvPicPr>
          <p:nvPr/>
        </p:nvPicPr>
        <p:blipFill>
          <a:blip r:embed="rId3"/>
          <a:stretch>
            <a:fillRect/>
          </a:stretch>
        </p:blipFill>
        <p:spPr>
          <a:xfrm>
            <a:off x="10967244" y="1059087"/>
            <a:ext cx="6627003" cy="3560642"/>
          </a:xfrm>
          <a:prstGeom prst="rect">
            <a:avLst/>
          </a:prstGeom>
        </p:spPr>
      </p:pic>
      <p:pic>
        <p:nvPicPr>
          <p:cNvPr id="12" name="Picture 11">
            <a:extLst>
              <a:ext uri="{FF2B5EF4-FFF2-40B4-BE49-F238E27FC236}">
                <a16:creationId xmlns:a16="http://schemas.microsoft.com/office/drawing/2014/main" id="{E2998DCD-96D1-804B-619C-485DBEAB0F73}"/>
              </a:ext>
            </a:extLst>
          </p:cNvPr>
          <p:cNvPicPr>
            <a:picLocks noChangeAspect="1"/>
          </p:cNvPicPr>
          <p:nvPr/>
        </p:nvPicPr>
        <p:blipFill>
          <a:blip r:embed="rId4"/>
          <a:stretch>
            <a:fillRect/>
          </a:stretch>
        </p:blipFill>
        <p:spPr>
          <a:xfrm>
            <a:off x="3118644" y="5099504"/>
            <a:ext cx="6934197" cy="3917971"/>
          </a:xfrm>
          <a:prstGeom prst="rect">
            <a:avLst/>
          </a:prstGeom>
        </p:spPr>
      </p:pic>
      <p:pic>
        <p:nvPicPr>
          <p:cNvPr id="18" name="Picture 17">
            <a:extLst>
              <a:ext uri="{FF2B5EF4-FFF2-40B4-BE49-F238E27FC236}">
                <a16:creationId xmlns:a16="http://schemas.microsoft.com/office/drawing/2014/main" id="{645A2E0D-BCA6-8655-E366-5150B748ECE9}"/>
              </a:ext>
            </a:extLst>
          </p:cNvPr>
          <p:cNvPicPr>
            <a:picLocks noChangeAspect="1"/>
          </p:cNvPicPr>
          <p:nvPr/>
        </p:nvPicPr>
        <p:blipFill>
          <a:blip r:embed="rId5"/>
          <a:stretch>
            <a:fillRect/>
          </a:stretch>
        </p:blipFill>
        <p:spPr>
          <a:xfrm>
            <a:off x="10967243" y="5108109"/>
            <a:ext cx="6627003" cy="3909366"/>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401135"/>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CAMHS Part 1B – </a:t>
            </a:r>
            <a:r>
              <a:rPr lang="en-GB" sz="2000" dirty="0">
                <a:latin typeface="Verdana" panose="020B0604030504040204" pitchFamily="34" charset="0"/>
                <a:ea typeface="Verdana" panose="020B0604030504040204" pitchFamily="34" charset="0"/>
              </a:rPr>
              <a:t>Performance against Part 1B will remain a challenge until the backlog of &gt;28-day waiters is cleared. However, the recovery plan put in place will support this, and the planned Demand and Capacity review will help to identify the gap.</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CAMHS part 1B now shows a slight increase from previously reported performance to 53% for the last reporting period (July) from a previous position of 30% - the team have provided assurance that performance will meet the profile in a few months. Part 1A has been maintained at 81%, with Part 2 also maintaining performance against the trajectory reporting 93% in July. </a:t>
            </a:r>
          </a:p>
        </p:txBody>
      </p:sp>
      <p:pic>
        <p:nvPicPr>
          <p:cNvPr id="16" name="Picture 15">
            <a:extLst>
              <a:ext uri="{FF2B5EF4-FFF2-40B4-BE49-F238E27FC236}">
                <a16:creationId xmlns:a16="http://schemas.microsoft.com/office/drawing/2014/main" id="{3B020FF5-F31C-49EE-8018-7F030D467BE4}"/>
              </a:ext>
            </a:extLst>
          </p:cNvPr>
          <p:cNvPicPr>
            <a:picLocks noChangeAspect="1"/>
          </p:cNvPicPr>
          <p:nvPr/>
        </p:nvPicPr>
        <p:blipFill>
          <a:blip r:embed="rId2"/>
          <a:stretch>
            <a:fillRect/>
          </a:stretch>
        </p:blipFill>
        <p:spPr>
          <a:xfrm>
            <a:off x="11172328" y="5159841"/>
            <a:ext cx="6991506" cy="3847633"/>
          </a:xfrm>
          <a:prstGeom prst="rect">
            <a:avLst/>
          </a:prstGeom>
        </p:spPr>
      </p:pic>
      <p:pic>
        <p:nvPicPr>
          <p:cNvPr id="7" name="Picture 6">
            <a:extLst>
              <a:ext uri="{FF2B5EF4-FFF2-40B4-BE49-F238E27FC236}">
                <a16:creationId xmlns:a16="http://schemas.microsoft.com/office/drawing/2014/main" id="{A112FAAE-73C9-8803-F466-B61FBBCEE042}"/>
              </a:ext>
            </a:extLst>
          </p:cNvPr>
          <p:cNvPicPr>
            <a:picLocks noChangeAspect="1"/>
          </p:cNvPicPr>
          <p:nvPr/>
        </p:nvPicPr>
        <p:blipFill>
          <a:blip r:embed="rId3"/>
          <a:stretch>
            <a:fillRect/>
          </a:stretch>
        </p:blipFill>
        <p:spPr>
          <a:xfrm>
            <a:off x="11159277" y="922083"/>
            <a:ext cx="7080036" cy="3740519"/>
          </a:xfrm>
          <a:prstGeom prst="rect">
            <a:avLst/>
          </a:prstGeom>
        </p:spPr>
      </p:pic>
      <p:pic>
        <p:nvPicPr>
          <p:cNvPr id="11" name="Picture 10">
            <a:extLst>
              <a:ext uri="{FF2B5EF4-FFF2-40B4-BE49-F238E27FC236}">
                <a16:creationId xmlns:a16="http://schemas.microsoft.com/office/drawing/2014/main" id="{C566F060-0E99-7892-9020-498800F79075}"/>
              </a:ext>
            </a:extLst>
          </p:cNvPr>
          <p:cNvPicPr>
            <a:picLocks noChangeAspect="1"/>
          </p:cNvPicPr>
          <p:nvPr/>
        </p:nvPicPr>
        <p:blipFill>
          <a:blip r:embed="rId4"/>
          <a:stretch>
            <a:fillRect/>
          </a:stretch>
        </p:blipFill>
        <p:spPr>
          <a:xfrm>
            <a:off x="2565947" y="5272207"/>
            <a:ext cx="6991506" cy="3735268"/>
          </a:xfrm>
          <a:prstGeom prst="rect">
            <a:avLst/>
          </a:prstGeom>
        </p:spPr>
      </p:pic>
      <p:pic>
        <p:nvPicPr>
          <p:cNvPr id="15" name="Picture 14">
            <a:extLst>
              <a:ext uri="{FF2B5EF4-FFF2-40B4-BE49-F238E27FC236}">
                <a16:creationId xmlns:a16="http://schemas.microsoft.com/office/drawing/2014/main" id="{55B0D740-3611-15D4-45D0-FBDCF747DD45}"/>
              </a:ext>
            </a:extLst>
          </p:cNvPr>
          <p:cNvPicPr>
            <a:picLocks noChangeAspect="1"/>
          </p:cNvPicPr>
          <p:nvPr/>
        </p:nvPicPr>
        <p:blipFill>
          <a:blip r:embed="rId5"/>
          <a:stretch>
            <a:fillRect/>
          </a:stretch>
        </p:blipFill>
        <p:spPr>
          <a:xfrm>
            <a:off x="2565948" y="927335"/>
            <a:ext cx="6763504" cy="3735267"/>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6,992 friends and family surveys completed in </a:t>
            </a:r>
            <a:r>
              <a:rPr lang="en-GB" dirty="0">
                <a:latin typeface="Verdana" panose="020B0604030504040204" pitchFamily="34" charset="0"/>
                <a:ea typeface="Calibri" panose="020F0502020204030204" pitchFamily="34" charset="0"/>
                <a:cs typeface="Arial" panose="020B0604020202020204" pitchFamily="34" charset="0"/>
              </a:rPr>
              <a:t>July</a:t>
            </a:r>
            <a:r>
              <a:rPr lang="en-GB" sz="1800" dirty="0">
                <a:effectLst/>
                <a:latin typeface="Verdana" panose="020B0604030504040204" pitchFamily="34" charset="0"/>
                <a:ea typeface="Calibri" panose="020F0502020204030204" pitchFamily="34" charset="0"/>
                <a:cs typeface="Arial" panose="020B0604020202020204" pitchFamily="34" charset="0"/>
              </a:rPr>
              <a:t> 2025 which is an increase on the previous month where </a:t>
            </a:r>
            <a:r>
              <a:rPr lang="en-GB" dirty="0">
                <a:latin typeface="Verdana" panose="020B0604030504040204" pitchFamily="34" charset="0"/>
                <a:ea typeface="Calibri" panose="020F0502020204030204" pitchFamily="34" charset="0"/>
                <a:cs typeface="Arial" panose="020B0604020202020204" pitchFamily="34" charset="0"/>
              </a:rPr>
              <a:t>5,792</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91%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 There were 177 concerns receive in May 2025, and 68% of those concerns had responses sent within 30 days in </a:t>
            </a:r>
            <a:r>
              <a:rPr lang="en-GB" dirty="0">
                <a:latin typeface="Verdana" panose="020B0604030504040204" pitchFamily="34" charset="0"/>
                <a:ea typeface="Calibri" panose="020F0502020204030204" pitchFamily="34" charset="0"/>
                <a:cs typeface="Arial" panose="020B0604020202020204" pitchFamily="34" charset="0"/>
              </a:rPr>
              <a:t>May</a:t>
            </a:r>
            <a:r>
              <a:rPr lang="en-GB" sz="1800" dirty="0">
                <a:effectLst/>
                <a:latin typeface="Verdana" panose="020B0604030504040204" pitchFamily="34" charset="0"/>
                <a:ea typeface="Calibri" panose="020F0502020204030204" pitchFamily="34" charset="0"/>
                <a:cs typeface="Arial" panose="020B0604020202020204" pitchFamily="34" charset="0"/>
              </a:rPr>
              <a:t>.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B1B23620-3204-E3B8-897D-F7F05AE4A364}"/>
              </a:ext>
            </a:extLst>
          </p:cNvPr>
          <p:cNvPicPr>
            <a:picLocks noChangeAspect="1"/>
          </p:cNvPicPr>
          <p:nvPr/>
        </p:nvPicPr>
        <p:blipFill>
          <a:blip r:embed="rId2"/>
          <a:stretch>
            <a:fillRect/>
          </a:stretch>
        </p:blipFill>
        <p:spPr>
          <a:xfrm>
            <a:off x="2890044" y="5254772"/>
            <a:ext cx="7162800" cy="3829462"/>
          </a:xfrm>
          <a:prstGeom prst="rect">
            <a:avLst/>
          </a:prstGeom>
        </p:spPr>
      </p:pic>
      <p:pic>
        <p:nvPicPr>
          <p:cNvPr id="6" name="Picture 5">
            <a:extLst>
              <a:ext uri="{FF2B5EF4-FFF2-40B4-BE49-F238E27FC236}">
                <a16:creationId xmlns:a16="http://schemas.microsoft.com/office/drawing/2014/main" id="{1A06BB2E-C803-F42B-2F67-7EC980919E72}"/>
              </a:ext>
            </a:extLst>
          </p:cNvPr>
          <p:cNvPicPr>
            <a:picLocks noChangeAspect="1"/>
          </p:cNvPicPr>
          <p:nvPr/>
        </p:nvPicPr>
        <p:blipFill>
          <a:blip r:embed="rId3"/>
          <a:stretch>
            <a:fillRect/>
          </a:stretch>
        </p:blipFill>
        <p:spPr>
          <a:xfrm>
            <a:off x="2890044" y="941184"/>
            <a:ext cx="7162800" cy="3823965"/>
          </a:xfrm>
          <a:prstGeom prst="rect">
            <a:avLst/>
          </a:prstGeom>
        </p:spPr>
      </p:pic>
      <p:pic>
        <p:nvPicPr>
          <p:cNvPr id="9" name="Picture 8">
            <a:extLst>
              <a:ext uri="{FF2B5EF4-FFF2-40B4-BE49-F238E27FC236}">
                <a16:creationId xmlns:a16="http://schemas.microsoft.com/office/drawing/2014/main" id="{DB099596-DC88-3D07-82A7-8E21084B63E2}"/>
              </a:ext>
            </a:extLst>
          </p:cNvPr>
          <p:cNvPicPr>
            <a:picLocks noChangeAspect="1"/>
          </p:cNvPicPr>
          <p:nvPr/>
        </p:nvPicPr>
        <p:blipFill>
          <a:blip r:embed="rId4"/>
          <a:stretch>
            <a:fillRect/>
          </a:stretch>
        </p:blipFill>
        <p:spPr>
          <a:xfrm>
            <a:off x="10979588" y="941183"/>
            <a:ext cx="6459099" cy="3797523"/>
          </a:xfrm>
          <a:prstGeom prst="rect">
            <a:avLst/>
          </a:prstGeom>
        </p:spPr>
      </p:pic>
      <p:pic>
        <p:nvPicPr>
          <p:cNvPr id="16" name="Picture 15">
            <a:extLst>
              <a:ext uri="{FF2B5EF4-FFF2-40B4-BE49-F238E27FC236}">
                <a16:creationId xmlns:a16="http://schemas.microsoft.com/office/drawing/2014/main" id="{C4A8A797-B1D0-6EF7-D629-C22A524880E5}"/>
              </a:ext>
            </a:extLst>
          </p:cNvPr>
          <p:cNvPicPr>
            <a:picLocks noChangeAspect="1"/>
          </p:cNvPicPr>
          <p:nvPr/>
        </p:nvPicPr>
        <p:blipFill>
          <a:blip r:embed="rId5"/>
          <a:stretch>
            <a:fillRect/>
          </a:stretch>
        </p:blipFill>
        <p:spPr>
          <a:xfrm>
            <a:off x="10993082" y="5232547"/>
            <a:ext cx="6459099" cy="3851688"/>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five Nationally Reported Incidents reported in July 2025 and there were no new never events reported. Of those NRI’s reported, they were related to an unexpected death, a failure in referral process, an injury of an unknown origin, treatment/procedural issues and a Neonatal Death.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July 2025, there were 124 open risks with a score &gt;20 recorded for the Health Bord which is a reduction compared to 133 in June 2025. There were 274 open risks with a score &gt;16, which again is a reduction compared to 289 in June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162 hospital falls recorded in July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A0A6F233-1B56-322E-A23F-5D403D6BE7CB}"/>
              </a:ext>
            </a:extLst>
          </p:cNvPr>
          <p:cNvPicPr>
            <a:picLocks noChangeAspect="1"/>
          </p:cNvPicPr>
          <p:nvPr/>
        </p:nvPicPr>
        <p:blipFill>
          <a:blip r:embed="rId2"/>
          <a:stretch>
            <a:fillRect/>
          </a:stretch>
        </p:blipFill>
        <p:spPr>
          <a:xfrm>
            <a:off x="3182960" y="878524"/>
            <a:ext cx="6573663" cy="3633151"/>
          </a:xfrm>
          <a:prstGeom prst="rect">
            <a:avLst/>
          </a:prstGeom>
        </p:spPr>
      </p:pic>
      <p:pic>
        <p:nvPicPr>
          <p:cNvPr id="9" name="Picture 8">
            <a:extLst>
              <a:ext uri="{FF2B5EF4-FFF2-40B4-BE49-F238E27FC236}">
                <a16:creationId xmlns:a16="http://schemas.microsoft.com/office/drawing/2014/main" id="{CD94C62B-7818-05A4-93EE-0725DD0F5D1F}"/>
              </a:ext>
            </a:extLst>
          </p:cNvPr>
          <p:cNvPicPr>
            <a:picLocks noChangeAspect="1"/>
          </p:cNvPicPr>
          <p:nvPr/>
        </p:nvPicPr>
        <p:blipFill>
          <a:blip r:embed="rId3"/>
          <a:stretch>
            <a:fillRect/>
          </a:stretch>
        </p:blipFill>
        <p:spPr>
          <a:xfrm>
            <a:off x="10844223" y="878524"/>
            <a:ext cx="6476998" cy="3737242"/>
          </a:xfrm>
          <a:prstGeom prst="rect">
            <a:avLst/>
          </a:prstGeom>
        </p:spPr>
      </p:pic>
      <p:pic>
        <p:nvPicPr>
          <p:cNvPr id="14" name="Picture 13">
            <a:extLst>
              <a:ext uri="{FF2B5EF4-FFF2-40B4-BE49-F238E27FC236}">
                <a16:creationId xmlns:a16="http://schemas.microsoft.com/office/drawing/2014/main" id="{08E0D5A4-B9E7-6C77-87EE-7BEDA8E681C6}"/>
              </a:ext>
            </a:extLst>
          </p:cNvPr>
          <p:cNvPicPr>
            <a:picLocks noChangeAspect="1"/>
          </p:cNvPicPr>
          <p:nvPr/>
        </p:nvPicPr>
        <p:blipFill>
          <a:blip r:embed="rId4"/>
          <a:stretch>
            <a:fillRect/>
          </a:stretch>
        </p:blipFill>
        <p:spPr>
          <a:xfrm>
            <a:off x="3423444" y="5087208"/>
            <a:ext cx="6476999" cy="3759463"/>
          </a:xfrm>
          <a:prstGeom prst="rect">
            <a:avLst/>
          </a:prstGeom>
        </p:spPr>
      </p:pic>
      <p:pic>
        <p:nvPicPr>
          <p:cNvPr id="17" name="Picture 16">
            <a:extLst>
              <a:ext uri="{FF2B5EF4-FFF2-40B4-BE49-F238E27FC236}">
                <a16:creationId xmlns:a16="http://schemas.microsoft.com/office/drawing/2014/main" id="{09241A6F-E1E2-D591-5741-F5ED9F0D57F0}"/>
              </a:ext>
            </a:extLst>
          </p:cNvPr>
          <p:cNvPicPr>
            <a:picLocks noChangeAspect="1"/>
          </p:cNvPicPr>
          <p:nvPr/>
        </p:nvPicPr>
        <p:blipFill>
          <a:blip r:embed="rId5"/>
          <a:stretch>
            <a:fillRect/>
          </a:stretch>
        </p:blipFill>
        <p:spPr>
          <a:xfrm>
            <a:off x="10844222" y="5087208"/>
            <a:ext cx="6317395" cy="3759462"/>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an increase in </a:t>
            </a:r>
            <a:r>
              <a:rPr lang="en-GB" sz="2000" dirty="0">
                <a:latin typeface="Verdana" panose="020B0604030504040204" pitchFamily="34" charset="0"/>
                <a:ea typeface="Calibri" panose="020F0502020204030204" pitchFamily="34" charset="0"/>
                <a:cs typeface="Arial" panose="020B0604020202020204" pitchFamily="34" charset="0"/>
              </a:rPr>
              <a:t>July</a:t>
            </a:r>
            <a:r>
              <a:rPr lang="en-GB" sz="2000" dirty="0">
                <a:effectLst/>
                <a:latin typeface="Verdana" panose="020B0604030504040204" pitchFamily="34" charset="0"/>
                <a:ea typeface="Calibri" panose="020F0502020204030204" pitchFamily="34" charset="0"/>
                <a:cs typeface="Arial" panose="020B0604020202020204" pitchFamily="34" charset="0"/>
              </a:rPr>
              <a:t> 2025, </a:t>
            </a:r>
            <a:r>
              <a:rPr lang="en-GB" sz="2000" dirty="0">
                <a:latin typeface="Verdana" panose="020B0604030504040204" pitchFamily="34" charset="0"/>
                <a:ea typeface="Calibri" panose="020F0502020204030204" pitchFamily="34" charset="0"/>
                <a:cs typeface="Arial" panose="020B0604020202020204" pitchFamily="34" charset="0"/>
              </a:rPr>
              <a:t>in</a:t>
            </a:r>
            <a:r>
              <a:rPr lang="en-GB" sz="2000" dirty="0">
                <a:effectLst/>
                <a:latin typeface="Verdana" panose="020B0604030504040204" pitchFamily="34" charset="0"/>
                <a:ea typeface="Calibri" panose="020F0502020204030204" pitchFamily="34" charset="0"/>
                <a:cs typeface="Arial" panose="020B0604020202020204" pitchFamily="34" charset="0"/>
              </a:rPr>
              <a:t>creasing to 66% from 63% in June 2025</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116</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June 2025, of which 46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 was </a:t>
            </a:r>
            <a:r>
              <a:rPr lang="en-GB" sz="2000" dirty="0">
                <a:latin typeface="Verdana" panose="020B0604030504040204" pitchFamily="34" charset="0"/>
                <a:ea typeface="Calibri" panose="020F0502020204030204" pitchFamily="34" charset="0"/>
                <a:cs typeface="Arial" panose="020B0604020202020204" pitchFamily="34" charset="0"/>
              </a:rPr>
              <a:t>an increase in the percentage of episodes clinically coded within 1 month of discharge, increasing from 33% in May, to 61% in June 2025</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653AF0B0-3097-BC73-6EEF-8166DCF2386D}"/>
              </a:ext>
            </a:extLst>
          </p:cNvPr>
          <p:cNvPicPr>
            <a:picLocks noChangeAspect="1"/>
          </p:cNvPicPr>
          <p:nvPr/>
        </p:nvPicPr>
        <p:blipFill>
          <a:blip r:embed="rId2"/>
          <a:stretch>
            <a:fillRect/>
          </a:stretch>
        </p:blipFill>
        <p:spPr>
          <a:xfrm>
            <a:off x="2585244" y="993849"/>
            <a:ext cx="6568028" cy="3709033"/>
          </a:xfrm>
          <a:prstGeom prst="rect">
            <a:avLst/>
          </a:prstGeom>
        </p:spPr>
      </p:pic>
      <p:pic>
        <p:nvPicPr>
          <p:cNvPr id="9" name="Picture 8">
            <a:extLst>
              <a:ext uri="{FF2B5EF4-FFF2-40B4-BE49-F238E27FC236}">
                <a16:creationId xmlns:a16="http://schemas.microsoft.com/office/drawing/2014/main" id="{77865119-BF38-D5B4-E487-6715BF351627}"/>
              </a:ext>
            </a:extLst>
          </p:cNvPr>
          <p:cNvPicPr>
            <a:picLocks noChangeAspect="1"/>
          </p:cNvPicPr>
          <p:nvPr/>
        </p:nvPicPr>
        <p:blipFill>
          <a:blip r:embed="rId3"/>
          <a:stretch>
            <a:fillRect/>
          </a:stretch>
        </p:blipFill>
        <p:spPr>
          <a:xfrm>
            <a:off x="10136465" y="5316424"/>
            <a:ext cx="6568028" cy="3736466"/>
          </a:xfrm>
          <a:prstGeom prst="rect">
            <a:avLst/>
          </a:prstGeom>
        </p:spPr>
      </p:pic>
      <p:pic>
        <p:nvPicPr>
          <p:cNvPr id="15" name="Picture 14">
            <a:extLst>
              <a:ext uri="{FF2B5EF4-FFF2-40B4-BE49-F238E27FC236}">
                <a16:creationId xmlns:a16="http://schemas.microsoft.com/office/drawing/2014/main" id="{F7670759-E58D-F286-E6FB-4A20176578C4}"/>
              </a:ext>
            </a:extLst>
          </p:cNvPr>
          <p:cNvPicPr>
            <a:picLocks noChangeAspect="1"/>
          </p:cNvPicPr>
          <p:nvPr/>
        </p:nvPicPr>
        <p:blipFill>
          <a:blip r:embed="rId4"/>
          <a:stretch>
            <a:fillRect/>
          </a:stretch>
        </p:blipFill>
        <p:spPr>
          <a:xfrm>
            <a:off x="10130908" y="971905"/>
            <a:ext cx="6568027" cy="3745130"/>
          </a:xfrm>
          <a:prstGeom prst="rect">
            <a:avLst/>
          </a:prstGeom>
        </p:spPr>
      </p:pic>
      <p:pic>
        <p:nvPicPr>
          <p:cNvPr id="18" name="Picture 17">
            <a:extLst>
              <a:ext uri="{FF2B5EF4-FFF2-40B4-BE49-F238E27FC236}">
                <a16:creationId xmlns:a16="http://schemas.microsoft.com/office/drawing/2014/main" id="{9EF807F9-569A-51CB-CBF9-1A69CCCDC10B}"/>
              </a:ext>
            </a:extLst>
          </p:cNvPr>
          <p:cNvPicPr>
            <a:picLocks noChangeAspect="1"/>
          </p:cNvPicPr>
          <p:nvPr/>
        </p:nvPicPr>
        <p:blipFill>
          <a:blip r:embed="rId5"/>
          <a:stretch>
            <a:fillRect/>
          </a:stretch>
        </p:blipFill>
        <p:spPr>
          <a:xfrm>
            <a:off x="2585244" y="5343854"/>
            <a:ext cx="6568026" cy="3709033"/>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28</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695265"/>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3722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recent increase reported in July 2025 to 1.24% compared to the previous figure of 1.2% in June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shows a significant reduction in deaths in recent months. </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30936" y="6572865"/>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17" name="Picture 16">
            <a:extLst>
              <a:ext uri="{FF2B5EF4-FFF2-40B4-BE49-F238E27FC236}">
                <a16:creationId xmlns:a16="http://schemas.microsoft.com/office/drawing/2014/main" id="{9EC338B0-D10B-7B9B-3EB3-038C36C03DDD}"/>
              </a:ext>
            </a:extLst>
          </p:cNvPr>
          <p:cNvPicPr>
            <a:picLocks noChangeAspect="1"/>
          </p:cNvPicPr>
          <p:nvPr/>
        </p:nvPicPr>
        <p:blipFill>
          <a:blip r:embed="rId11"/>
          <a:stretch>
            <a:fillRect/>
          </a:stretch>
        </p:blipFill>
        <p:spPr>
          <a:xfrm>
            <a:off x="1320163" y="7075596"/>
            <a:ext cx="8119172" cy="3730100"/>
          </a:xfrm>
          <a:prstGeom prst="rect">
            <a:avLst/>
          </a:prstGeom>
        </p:spPr>
      </p:pic>
      <p:pic>
        <p:nvPicPr>
          <p:cNvPr id="3" name="Picture 2">
            <a:extLst>
              <a:ext uri="{FF2B5EF4-FFF2-40B4-BE49-F238E27FC236}">
                <a16:creationId xmlns:a16="http://schemas.microsoft.com/office/drawing/2014/main" id="{BF1F8720-0033-8561-9D89-B022F8ADF757}"/>
              </a:ext>
            </a:extLst>
          </p:cNvPr>
          <p:cNvPicPr>
            <a:picLocks noChangeAspect="1"/>
          </p:cNvPicPr>
          <p:nvPr/>
        </p:nvPicPr>
        <p:blipFill>
          <a:blip r:embed="rId12"/>
          <a:stretch>
            <a:fillRect/>
          </a:stretch>
        </p:blipFill>
        <p:spPr>
          <a:xfrm>
            <a:off x="280228" y="2200965"/>
            <a:ext cx="19333970" cy="3818799"/>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123219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71F42A38-ADC2-4EC5-9B8C-C6B17418EA07}"/>
              </a:ext>
            </a:extLst>
          </p:cNvPr>
          <p:cNvPicPr>
            <a:picLocks noChangeAspect="1"/>
          </p:cNvPicPr>
          <p:nvPr/>
        </p:nvPicPr>
        <p:blipFill>
          <a:blip r:embed="rId2"/>
          <a:stretch>
            <a:fillRect/>
          </a:stretch>
        </p:blipFill>
        <p:spPr>
          <a:xfrm>
            <a:off x="1764779" y="913291"/>
            <a:ext cx="7876499" cy="3517179"/>
          </a:xfrm>
          <a:prstGeom prst="rect">
            <a:avLst/>
          </a:prstGeom>
        </p:spPr>
      </p:pic>
      <p:pic>
        <p:nvPicPr>
          <p:cNvPr id="9" name="Picture 8">
            <a:extLst>
              <a:ext uri="{FF2B5EF4-FFF2-40B4-BE49-F238E27FC236}">
                <a16:creationId xmlns:a16="http://schemas.microsoft.com/office/drawing/2014/main" id="{B2FD0521-D28A-6182-8132-D7F1DF811289}"/>
              </a:ext>
            </a:extLst>
          </p:cNvPr>
          <p:cNvPicPr>
            <a:picLocks noChangeAspect="1"/>
          </p:cNvPicPr>
          <p:nvPr/>
        </p:nvPicPr>
        <p:blipFill>
          <a:blip r:embed="rId3"/>
          <a:stretch>
            <a:fillRect/>
          </a:stretch>
        </p:blipFill>
        <p:spPr>
          <a:xfrm>
            <a:off x="10668677" y="913290"/>
            <a:ext cx="7486210" cy="3641091"/>
          </a:xfrm>
          <a:prstGeom prst="rect">
            <a:avLst/>
          </a:prstGeom>
        </p:spPr>
      </p:pic>
      <p:pic>
        <p:nvPicPr>
          <p:cNvPr id="11" name="Picture 10">
            <a:extLst>
              <a:ext uri="{FF2B5EF4-FFF2-40B4-BE49-F238E27FC236}">
                <a16:creationId xmlns:a16="http://schemas.microsoft.com/office/drawing/2014/main" id="{9F22148A-BB7B-2AB7-E9DB-DFA8A796A13F}"/>
              </a:ext>
            </a:extLst>
          </p:cNvPr>
          <p:cNvPicPr>
            <a:picLocks noChangeAspect="1"/>
          </p:cNvPicPr>
          <p:nvPr/>
        </p:nvPicPr>
        <p:blipFill>
          <a:blip r:embed="rId4"/>
          <a:stretch>
            <a:fillRect/>
          </a:stretch>
        </p:blipFill>
        <p:spPr>
          <a:xfrm>
            <a:off x="10758381" y="5097500"/>
            <a:ext cx="7396506" cy="3595456"/>
          </a:xfrm>
          <a:prstGeom prst="rect">
            <a:avLst/>
          </a:prstGeom>
        </p:spPr>
      </p:pic>
      <p:pic>
        <p:nvPicPr>
          <p:cNvPr id="15" name="Picture 14">
            <a:extLst>
              <a:ext uri="{FF2B5EF4-FFF2-40B4-BE49-F238E27FC236}">
                <a16:creationId xmlns:a16="http://schemas.microsoft.com/office/drawing/2014/main" id="{317ABB37-CDDD-7BDE-39C4-230DFBB579B5}"/>
              </a:ext>
            </a:extLst>
          </p:cNvPr>
          <p:cNvPicPr>
            <a:picLocks noChangeAspect="1"/>
          </p:cNvPicPr>
          <p:nvPr/>
        </p:nvPicPr>
        <p:blipFill>
          <a:blip r:embed="rId5"/>
          <a:stretch>
            <a:fillRect/>
          </a:stretch>
        </p:blipFill>
        <p:spPr>
          <a:xfrm>
            <a:off x="2089177" y="5097500"/>
            <a:ext cx="7552101" cy="3595456"/>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7" name="Picture 6">
            <a:extLst>
              <a:ext uri="{FF2B5EF4-FFF2-40B4-BE49-F238E27FC236}">
                <a16:creationId xmlns:a16="http://schemas.microsoft.com/office/drawing/2014/main" id="{E661CEAA-054E-EDC6-ABA5-900A3F6DFAF5}"/>
              </a:ext>
            </a:extLst>
          </p:cNvPr>
          <p:cNvPicPr>
            <a:picLocks noChangeAspect="1"/>
          </p:cNvPicPr>
          <p:nvPr/>
        </p:nvPicPr>
        <p:blipFill>
          <a:blip r:embed="rId2"/>
          <a:stretch>
            <a:fillRect/>
          </a:stretch>
        </p:blipFill>
        <p:spPr>
          <a:xfrm>
            <a:off x="2661443" y="757669"/>
            <a:ext cx="7143525" cy="2992007"/>
          </a:xfrm>
          <a:prstGeom prst="rect">
            <a:avLst/>
          </a:prstGeom>
        </p:spPr>
      </p:pic>
      <p:pic>
        <p:nvPicPr>
          <p:cNvPr id="10" name="Picture 9">
            <a:extLst>
              <a:ext uri="{FF2B5EF4-FFF2-40B4-BE49-F238E27FC236}">
                <a16:creationId xmlns:a16="http://schemas.microsoft.com/office/drawing/2014/main" id="{8E982001-1FEC-78F1-385B-2CD574AB009C}"/>
              </a:ext>
            </a:extLst>
          </p:cNvPr>
          <p:cNvPicPr>
            <a:picLocks noChangeAspect="1"/>
          </p:cNvPicPr>
          <p:nvPr/>
        </p:nvPicPr>
        <p:blipFill>
          <a:blip r:embed="rId3"/>
          <a:stretch>
            <a:fillRect/>
          </a:stretch>
        </p:blipFill>
        <p:spPr>
          <a:xfrm>
            <a:off x="10901471" y="757668"/>
            <a:ext cx="6818742" cy="2992008"/>
          </a:xfrm>
          <a:prstGeom prst="rect">
            <a:avLst/>
          </a:prstGeom>
        </p:spPr>
      </p:pic>
      <p:pic>
        <p:nvPicPr>
          <p:cNvPr id="12" name="Picture 11">
            <a:extLst>
              <a:ext uri="{FF2B5EF4-FFF2-40B4-BE49-F238E27FC236}">
                <a16:creationId xmlns:a16="http://schemas.microsoft.com/office/drawing/2014/main" id="{D2F2D5A4-8D14-60B4-71A6-ED512891F917}"/>
              </a:ext>
            </a:extLst>
          </p:cNvPr>
          <p:cNvPicPr>
            <a:picLocks noChangeAspect="1"/>
          </p:cNvPicPr>
          <p:nvPr/>
        </p:nvPicPr>
        <p:blipFill>
          <a:blip r:embed="rId4"/>
          <a:stretch>
            <a:fillRect/>
          </a:stretch>
        </p:blipFill>
        <p:spPr>
          <a:xfrm>
            <a:off x="2661443" y="7826271"/>
            <a:ext cx="7143525" cy="3229703"/>
          </a:xfrm>
          <a:prstGeom prst="rect">
            <a:avLst/>
          </a:prstGeom>
        </p:spPr>
      </p:pic>
      <p:pic>
        <p:nvPicPr>
          <p:cNvPr id="15" name="Picture 14">
            <a:extLst>
              <a:ext uri="{FF2B5EF4-FFF2-40B4-BE49-F238E27FC236}">
                <a16:creationId xmlns:a16="http://schemas.microsoft.com/office/drawing/2014/main" id="{E60519B9-213E-27C8-9B74-CE3E2D998EF6}"/>
              </a:ext>
            </a:extLst>
          </p:cNvPr>
          <p:cNvPicPr>
            <a:picLocks noChangeAspect="1"/>
          </p:cNvPicPr>
          <p:nvPr/>
        </p:nvPicPr>
        <p:blipFill>
          <a:blip r:embed="rId5"/>
          <a:stretch>
            <a:fillRect/>
          </a:stretch>
        </p:blipFill>
        <p:spPr>
          <a:xfrm>
            <a:off x="2624579" y="4234086"/>
            <a:ext cx="7180389" cy="3223617"/>
          </a:xfrm>
          <a:prstGeom prst="rect">
            <a:avLst/>
          </a:prstGeom>
        </p:spPr>
      </p:pic>
      <p:pic>
        <p:nvPicPr>
          <p:cNvPr id="18" name="Picture 17">
            <a:extLst>
              <a:ext uri="{FF2B5EF4-FFF2-40B4-BE49-F238E27FC236}">
                <a16:creationId xmlns:a16="http://schemas.microsoft.com/office/drawing/2014/main" id="{631324B9-32D3-5556-014B-3022606A5616}"/>
              </a:ext>
            </a:extLst>
          </p:cNvPr>
          <p:cNvPicPr>
            <a:picLocks noChangeAspect="1"/>
          </p:cNvPicPr>
          <p:nvPr/>
        </p:nvPicPr>
        <p:blipFill>
          <a:blip r:embed="rId6"/>
          <a:stretch>
            <a:fillRect/>
          </a:stretch>
        </p:blipFill>
        <p:spPr>
          <a:xfrm>
            <a:off x="10901471" y="4234086"/>
            <a:ext cx="6818742" cy="3223617"/>
          </a:xfrm>
          <a:prstGeom prst="rect">
            <a:avLst/>
          </a:prstGeom>
        </p:spPr>
      </p:pic>
      <p:pic>
        <p:nvPicPr>
          <p:cNvPr id="21" name="Picture 20">
            <a:extLst>
              <a:ext uri="{FF2B5EF4-FFF2-40B4-BE49-F238E27FC236}">
                <a16:creationId xmlns:a16="http://schemas.microsoft.com/office/drawing/2014/main" id="{17A03784-B9DB-0CB8-E96C-AF62B3ACA7D5}"/>
              </a:ext>
            </a:extLst>
          </p:cNvPr>
          <p:cNvPicPr>
            <a:picLocks noChangeAspect="1"/>
          </p:cNvPicPr>
          <p:nvPr/>
        </p:nvPicPr>
        <p:blipFill>
          <a:blip r:embed="rId7"/>
          <a:stretch>
            <a:fillRect/>
          </a:stretch>
        </p:blipFill>
        <p:spPr>
          <a:xfrm>
            <a:off x="10944939" y="7818083"/>
            <a:ext cx="6818741" cy="322361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6" name="Picture 5">
            <a:extLst>
              <a:ext uri="{FF2B5EF4-FFF2-40B4-BE49-F238E27FC236}">
                <a16:creationId xmlns:a16="http://schemas.microsoft.com/office/drawing/2014/main" id="{5C9460BC-82F1-C1FE-2787-2B985D8DA80B}"/>
              </a:ext>
            </a:extLst>
          </p:cNvPr>
          <p:cNvPicPr>
            <a:picLocks noChangeAspect="1"/>
          </p:cNvPicPr>
          <p:nvPr/>
        </p:nvPicPr>
        <p:blipFill>
          <a:blip r:embed="rId2"/>
          <a:stretch>
            <a:fillRect/>
          </a:stretch>
        </p:blipFill>
        <p:spPr>
          <a:xfrm>
            <a:off x="394161" y="1523365"/>
            <a:ext cx="5972902" cy="3674855"/>
          </a:xfrm>
          <a:prstGeom prst="rect">
            <a:avLst/>
          </a:prstGeom>
        </p:spPr>
      </p:pic>
      <p:pic>
        <p:nvPicPr>
          <p:cNvPr id="10" name="Picture 9">
            <a:extLst>
              <a:ext uri="{FF2B5EF4-FFF2-40B4-BE49-F238E27FC236}">
                <a16:creationId xmlns:a16="http://schemas.microsoft.com/office/drawing/2014/main" id="{F267C6F9-D5F1-5365-0765-E262F5507551}"/>
              </a:ext>
            </a:extLst>
          </p:cNvPr>
          <p:cNvPicPr>
            <a:picLocks noChangeAspect="1"/>
          </p:cNvPicPr>
          <p:nvPr/>
        </p:nvPicPr>
        <p:blipFill>
          <a:blip r:embed="rId3"/>
          <a:stretch>
            <a:fillRect/>
          </a:stretch>
        </p:blipFill>
        <p:spPr>
          <a:xfrm>
            <a:off x="7137496" y="1523365"/>
            <a:ext cx="6021419" cy="3674855"/>
          </a:xfrm>
          <a:prstGeom prst="rect">
            <a:avLst/>
          </a:prstGeom>
        </p:spPr>
      </p:pic>
      <p:pic>
        <p:nvPicPr>
          <p:cNvPr id="13" name="Picture 12">
            <a:extLst>
              <a:ext uri="{FF2B5EF4-FFF2-40B4-BE49-F238E27FC236}">
                <a16:creationId xmlns:a16="http://schemas.microsoft.com/office/drawing/2014/main" id="{605A8266-59A5-B5F0-4900-02E1E571090A}"/>
              </a:ext>
            </a:extLst>
          </p:cNvPr>
          <p:cNvPicPr>
            <a:picLocks noChangeAspect="1"/>
          </p:cNvPicPr>
          <p:nvPr/>
        </p:nvPicPr>
        <p:blipFill>
          <a:blip r:embed="rId4"/>
          <a:stretch>
            <a:fillRect/>
          </a:stretch>
        </p:blipFill>
        <p:spPr>
          <a:xfrm>
            <a:off x="13907987" y="1523365"/>
            <a:ext cx="5803540" cy="3674854"/>
          </a:xfrm>
          <a:prstGeom prst="rect">
            <a:avLst/>
          </a:prstGeom>
        </p:spPr>
      </p:pic>
      <p:pic>
        <p:nvPicPr>
          <p:cNvPr id="17" name="Picture 16">
            <a:extLst>
              <a:ext uri="{FF2B5EF4-FFF2-40B4-BE49-F238E27FC236}">
                <a16:creationId xmlns:a16="http://schemas.microsoft.com/office/drawing/2014/main" id="{9C172167-88FC-8960-8655-68D8CC109D95}"/>
              </a:ext>
            </a:extLst>
          </p:cNvPr>
          <p:cNvPicPr>
            <a:picLocks noChangeAspect="1"/>
          </p:cNvPicPr>
          <p:nvPr/>
        </p:nvPicPr>
        <p:blipFill>
          <a:blip r:embed="rId5"/>
          <a:stretch>
            <a:fillRect/>
          </a:stretch>
        </p:blipFill>
        <p:spPr>
          <a:xfrm>
            <a:off x="394161" y="6378122"/>
            <a:ext cx="5972902" cy="3608169"/>
          </a:xfrm>
          <a:prstGeom prst="rect">
            <a:avLst/>
          </a:prstGeom>
        </p:spPr>
      </p:pic>
      <p:pic>
        <p:nvPicPr>
          <p:cNvPr id="19" name="Picture 18">
            <a:extLst>
              <a:ext uri="{FF2B5EF4-FFF2-40B4-BE49-F238E27FC236}">
                <a16:creationId xmlns:a16="http://schemas.microsoft.com/office/drawing/2014/main" id="{3A94AD9A-5D60-5623-F20B-E7F13F19A36A}"/>
              </a:ext>
            </a:extLst>
          </p:cNvPr>
          <p:cNvPicPr>
            <a:picLocks noChangeAspect="1"/>
          </p:cNvPicPr>
          <p:nvPr/>
        </p:nvPicPr>
        <p:blipFill>
          <a:blip r:embed="rId6"/>
          <a:stretch>
            <a:fillRect/>
          </a:stretch>
        </p:blipFill>
        <p:spPr>
          <a:xfrm>
            <a:off x="7231245" y="6440417"/>
            <a:ext cx="5927670" cy="3545873"/>
          </a:xfrm>
          <a:prstGeom prst="rect">
            <a:avLst/>
          </a:prstGeom>
        </p:spPr>
      </p:pic>
      <p:pic>
        <p:nvPicPr>
          <p:cNvPr id="21" name="Picture 20">
            <a:extLst>
              <a:ext uri="{FF2B5EF4-FFF2-40B4-BE49-F238E27FC236}">
                <a16:creationId xmlns:a16="http://schemas.microsoft.com/office/drawing/2014/main" id="{CC8172D6-0645-0654-D6F8-6E01371024F5}"/>
              </a:ext>
            </a:extLst>
          </p:cNvPr>
          <p:cNvPicPr>
            <a:picLocks noChangeAspect="1"/>
          </p:cNvPicPr>
          <p:nvPr/>
        </p:nvPicPr>
        <p:blipFill>
          <a:blip r:embed="rId7"/>
          <a:stretch>
            <a:fillRect/>
          </a:stretch>
        </p:blipFill>
        <p:spPr>
          <a:xfrm>
            <a:off x="13989467" y="6378121"/>
            <a:ext cx="5722060" cy="3608169"/>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extLst>
              <p:ext uri="{D42A27DB-BD31-4B8C-83A1-F6EECF244321}">
                <p14:modId xmlns:p14="http://schemas.microsoft.com/office/powerpoint/2010/main" val="4214341815"/>
              </p:ext>
            </p:extLst>
          </p:nvPr>
        </p:nvGraphicFramePr>
        <p:xfrm>
          <a:off x="57789" y="2339011"/>
          <a:ext cx="19882644" cy="82753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 patient adoption of the Swansea Bay Patient Portal (SBPO). </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Empowering patients to make informed and meaningful choices about their health.</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0" indent="0">
                        <a:buFont typeface="Arial" panose="020B0604020202020204" pitchFamily="34" charset="0"/>
                        <a:buNone/>
                      </a:pPr>
                      <a:endParaRPr lang="en-GB" sz="2000" kern="1200" dirty="0">
                        <a:solidFill>
                          <a:schemeClr val="dk1"/>
                        </a:solidFill>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20326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extLst>
              <p:ext uri="{D42A27DB-BD31-4B8C-83A1-F6EECF244321}">
                <p14:modId xmlns:p14="http://schemas.microsoft.com/office/powerpoint/2010/main" val="3633418649"/>
              </p:ext>
            </p:extLst>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754798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deteriorated slightly in July 2025 to 72.78% from 72.82% in June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89.62% in July 2025 from 89.07% in June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0" name="Picture 9">
            <a:extLst>
              <a:ext uri="{FF2B5EF4-FFF2-40B4-BE49-F238E27FC236}">
                <a16:creationId xmlns:a16="http://schemas.microsoft.com/office/drawing/2014/main" id="{441BD07C-5C5D-40F2-0AD4-97F192CC8651}"/>
              </a:ext>
            </a:extLst>
          </p:cNvPr>
          <p:cNvPicPr>
            <a:picLocks noChangeAspect="1"/>
          </p:cNvPicPr>
          <p:nvPr/>
        </p:nvPicPr>
        <p:blipFill>
          <a:blip r:embed="rId6"/>
          <a:stretch>
            <a:fillRect/>
          </a:stretch>
        </p:blipFill>
        <p:spPr>
          <a:xfrm>
            <a:off x="261144" y="2846529"/>
            <a:ext cx="9448800" cy="5638287"/>
          </a:xfrm>
          <a:prstGeom prst="rect">
            <a:avLst/>
          </a:prstGeom>
        </p:spPr>
      </p:pic>
      <p:pic>
        <p:nvPicPr>
          <p:cNvPr id="16" name="Picture 15">
            <a:extLst>
              <a:ext uri="{FF2B5EF4-FFF2-40B4-BE49-F238E27FC236}">
                <a16:creationId xmlns:a16="http://schemas.microsoft.com/office/drawing/2014/main" id="{6CE04204-5883-4D23-31F6-FDF54419AA6D}"/>
              </a:ext>
            </a:extLst>
          </p:cNvPr>
          <p:cNvPicPr>
            <a:picLocks noChangeAspect="1"/>
          </p:cNvPicPr>
          <p:nvPr/>
        </p:nvPicPr>
        <p:blipFill>
          <a:blip r:embed="rId7"/>
          <a:stretch>
            <a:fillRect/>
          </a:stretch>
        </p:blipFill>
        <p:spPr>
          <a:xfrm>
            <a:off x="10395746" y="2846528"/>
            <a:ext cx="9029698" cy="5636721"/>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370403607"/>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July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13,650.00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3,845.00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2,691.00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Genitourinary &amp; gynaecological disorders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1,562.00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1,505.00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deteriorated slightly in July 2025 to 7.31% from 6.82% in June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remained the same in July 2025, reporting 7.01%</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8" name="Picture 7">
            <a:extLst>
              <a:ext uri="{FF2B5EF4-FFF2-40B4-BE49-F238E27FC236}">
                <a16:creationId xmlns:a16="http://schemas.microsoft.com/office/drawing/2014/main" id="{E5D5DA6B-244E-4A6B-BA55-D23E60F6452B}"/>
              </a:ext>
            </a:extLst>
          </p:cNvPr>
          <p:cNvPicPr>
            <a:picLocks noChangeAspect="1"/>
          </p:cNvPicPr>
          <p:nvPr/>
        </p:nvPicPr>
        <p:blipFill>
          <a:blip r:embed="rId2"/>
          <a:stretch>
            <a:fillRect/>
          </a:stretch>
        </p:blipFill>
        <p:spPr>
          <a:xfrm>
            <a:off x="294776" y="1210940"/>
            <a:ext cx="10748667" cy="6870865"/>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825857" y="2586565"/>
            <a:ext cx="9279831" cy="8119146"/>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lvl="0"/>
            <a:r>
              <a:rPr lang="en-GB" sz="2600" dirty="0"/>
              <a:t>The Plan submitted at the end of March, which has not been approved reported a £58.7m deficit with a requirement to deliver £55.4m of savings. </a:t>
            </a:r>
          </a:p>
          <a:p>
            <a:r>
              <a:rPr lang="en-GB" sz="2600" dirty="0"/>
              <a:t> </a:t>
            </a:r>
          </a:p>
          <a:p>
            <a:pPr lvl="0"/>
            <a:r>
              <a:rPr lang="en-GB" sz="2600" dirty="0"/>
              <a:t>Since the plan was submitted Welsh Government has confirmed the expectation for 2025/26 only, is as a minimum the Health Board must equal the outturn from 2024/25 (£42.5m deficit). This requires an additional £16.2m of savings to be delivered, in addition to addressing and mitigating all risks arising in year. </a:t>
            </a:r>
          </a:p>
          <a:p>
            <a:r>
              <a:rPr lang="en-GB" sz="2600" dirty="0"/>
              <a:t> </a:t>
            </a:r>
          </a:p>
          <a:p>
            <a:pPr lvl="0"/>
            <a:r>
              <a:rPr lang="en-GB" sz="2600" dirty="0"/>
              <a:t>In Month 04 there is an in-month overspend of £7.6m which is £2.7m above the planned deficit for the month.</a:t>
            </a:r>
          </a:p>
          <a:p>
            <a:r>
              <a:rPr lang="en-GB" sz="2600" dirty="0"/>
              <a:t> </a:t>
            </a:r>
          </a:p>
          <a:p>
            <a:pPr lvl="0"/>
            <a:r>
              <a:rPr lang="en-GB" sz="2600" dirty="0"/>
              <a:t>The YTD overspend is £31.8m. This is £12.2m above the planned deficit of £19.6m. </a:t>
            </a:r>
          </a:p>
          <a:p>
            <a:r>
              <a:rPr lang="en-GB" sz="2600" dirty="0"/>
              <a:t> </a:t>
            </a:r>
          </a:p>
          <a:p>
            <a:pPr lvl="0"/>
            <a:r>
              <a:rPr lang="en-GB" sz="2600" dirty="0"/>
              <a:t>In order to deliver the £58.7m planned deficit, the Health Board needs to recover the year to date overspend of £12.2m in future months.</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6" name="Picture 5">
            <a:extLst>
              <a:ext uri="{FF2B5EF4-FFF2-40B4-BE49-F238E27FC236}">
                <a16:creationId xmlns:a16="http://schemas.microsoft.com/office/drawing/2014/main" id="{53956EC4-D615-5294-D368-2A073692F4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232" y="2586565"/>
            <a:ext cx="10298012" cy="7832800"/>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742563"/>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PSPP was achieved in month at 96.87% vs a target of 95%. (Cumulatively we remain above the target at 95.99%).</a:t>
            </a:r>
          </a:p>
          <a:p>
            <a:endParaRPr lang="en-GB" sz="26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There still remain issues with delays in receipting and processing of invoices which is affecting the achievement of PSPP.</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4153445"/>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The pay budgets are underspent by £714k in Month</a:t>
            </a:r>
          </a:p>
          <a:p>
            <a:endParaRPr lang="en-GB" sz="26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Variable pay is £496k higher in July 2025 (£5.411m vs £4.915m) when compared to the same period last year. </a:t>
            </a:r>
          </a:p>
          <a:p>
            <a:endParaRPr lang="en-GB" sz="2600" dirty="0">
              <a:latin typeface="Verdana" panose="020B0604030504040204" pitchFamily="34" charset="0"/>
              <a:ea typeface="Verdana" panose="020B0604030504040204" pitchFamily="34" charset="0"/>
            </a:endParaRPr>
          </a:p>
          <a:p>
            <a:pPr marL="457200" lvl="0" indent="-457200">
              <a:buFont typeface="Arial" panose="020B0604020202020204" pitchFamily="34" charset="0"/>
              <a:buChar char="•"/>
            </a:pPr>
            <a:r>
              <a:rPr lang="en-GB" sz="2600" dirty="0">
                <a:latin typeface="Verdana" panose="020B0604030504040204" pitchFamily="34" charset="0"/>
                <a:ea typeface="Verdana" panose="020B0604030504040204" pitchFamily="34" charset="0"/>
              </a:rPr>
              <a:t>The biggest spends are attributable to ADH, Bank and Agency which make up 83%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0CE4A27-D52E-4A7F-E7D9-1CADD3DB1F6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060" y="1090959"/>
            <a:ext cx="9375034" cy="4555543"/>
          </a:xfrm>
          <a:prstGeom prst="rect">
            <a:avLst/>
          </a:prstGeom>
          <a:noFill/>
        </p:spPr>
      </p:pic>
      <p:pic>
        <p:nvPicPr>
          <p:cNvPr id="6" name="Picture 5">
            <a:extLst>
              <a:ext uri="{FF2B5EF4-FFF2-40B4-BE49-F238E27FC236}">
                <a16:creationId xmlns:a16="http://schemas.microsoft.com/office/drawing/2014/main" id="{874D8775-19F8-098D-C964-73E824160E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832" y="6319595"/>
            <a:ext cx="9319262" cy="4715675"/>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3805657"/>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£1.098m. Allocations are anticipated from Welsh Government which will balance this position. The forecast outturn capital position assumes income from disposals of £0.800m.</a:t>
            </a:r>
          </a:p>
          <a:p>
            <a:r>
              <a:rPr lang="en-GB" sz="2400" dirty="0">
                <a:latin typeface="Verdana" panose="020B0604030504040204" pitchFamily="34" charset="0"/>
                <a:ea typeface="Verdana" panose="020B0604030504040204" pitchFamily="34" charset="0"/>
              </a:rPr>
              <a:t>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increased in July 2025 to 1.78% from 1.44% in June 2025</a:t>
            </a:r>
            <a:r>
              <a:rPr lang="en-GB" sz="2200" dirty="0">
                <a:effectLst/>
                <a:latin typeface="Verdana" panose="020B0604030504040204" pitchFamily="34" charset="0"/>
                <a:ea typeface="Verdana" panose="020B0604030504040204" pitchFamily="34" charset="0"/>
              </a:rPr>
              <a:t>.</a:t>
            </a:r>
          </a:p>
        </p:txBody>
      </p:sp>
      <p:pic>
        <p:nvPicPr>
          <p:cNvPr id="9" name="Picture 8">
            <a:extLst>
              <a:ext uri="{FF2B5EF4-FFF2-40B4-BE49-F238E27FC236}">
                <a16:creationId xmlns:a16="http://schemas.microsoft.com/office/drawing/2014/main" id="{78327B06-AB2C-223E-50ED-6AB8F3274C24}"/>
              </a:ext>
            </a:extLst>
          </p:cNvPr>
          <p:cNvPicPr>
            <a:picLocks noChangeAspect="1"/>
          </p:cNvPicPr>
          <p:nvPr/>
        </p:nvPicPr>
        <p:blipFill>
          <a:blip r:embed="rId2"/>
          <a:stretch>
            <a:fillRect/>
          </a:stretch>
        </p:blipFill>
        <p:spPr>
          <a:xfrm>
            <a:off x="953542" y="6180443"/>
            <a:ext cx="8565902" cy="4808010"/>
          </a:xfrm>
          <a:prstGeom prst="rect">
            <a:avLst/>
          </a:prstGeom>
        </p:spPr>
      </p:pic>
      <p:pic>
        <p:nvPicPr>
          <p:cNvPr id="10" name="Picture 9">
            <a:extLst>
              <a:ext uri="{FF2B5EF4-FFF2-40B4-BE49-F238E27FC236}">
                <a16:creationId xmlns:a16="http://schemas.microsoft.com/office/drawing/2014/main" id="{AC29FBDF-74E3-EE22-7063-EFA2051E9C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3542" y="867874"/>
            <a:ext cx="8565902" cy="4653986"/>
          </a:xfrm>
          <a:prstGeom prst="rect">
            <a:avLst/>
          </a:prstGeom>
          <a:noFill/>
        </p:spPr>
      </p:pic>
    </p:spTree>
    <p:extLst>
      <p:ext uri="{BB962C8B-B14F-4D97-AF65-F5344CB8AC3E}">
        <p14:creationId xmlns:p14="http://schemas.microsoft.com/office/powerpoint/2010/main" val="4153114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1597257464"/>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(June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This position in </a:t>
                      </a:r>
                      <a:r>
                        <a:rPr lang="en-GB" sz="1800" b="1" i="0" dirty="0">
                          <a:solidFill>
                            <a:schemeClr val="dk1"/>
                          </a:solidFill>
                          <a:effectLst/>
                          <a:latin typeface="Verdana" panose="020B0604030504040204" pitchFamily="34" charset="0"/>
                          <a:ea typeface="Verdana" panose="020B0604030504040204" pitchFamily="34" charset="0"/>
                          <a:cs typeface="+mn-cs"/>
                        </a:rPr>
                        <a:t>draft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52% </a:t>
                      </a:r>
                    </a:p>
                    <a:p>
                      <a:pPr algn="ctr"/>
                      <a:r>
                        <a:rPr lang="en-GB" sz="1800" b="1" dirty="0">
                          <a:solidFill>
                            <a:schemeClr val="tx1"/>
                          </a:solidFill>
                          <a:latin typeface="Verdana" panose="020B0604030504040204" pitchFamily="34" charset="0"/>
                          <a:ea typeface="Verdana" panose="020B0604030504040204" pitchFamily="34" charset="0"/>
                        </a:rPr>
                        <a:t>(June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144 (42.2%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85.96%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186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13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3493152720"/>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(July-25)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72.43%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73.60%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78.07%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82.50%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35.09%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313316077"/>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7" name="Picture 6">
            <a:extLst>
              <a:ext uri="{FF2B5EF4-FFF2-40B4-BE49-F238E27FC236}">
                <a16:creationId xmlns:a16="http://schemas.microsoft.com/office/drawing/2014/main" id="{BF62E1B0-E50B-F1F0-2C81-B4E6DE0E5CE3}"/>
              </a:ext>
            </a:extLst>
          </p:cNvPr>
          <p:cNvPicPr>
            <a:picLocks noChangeAspect="1"/>
          </p:cNvPicPr>
          <p:nvPr/>
        </p:nvPicPr>
        <p:blipFill>
          <a:blip r:embed="rId3"/>
          <a:stretch>
            <a:fillRect/>
          </a:stretch>
        </p:blipFill>
        <p:spPr>
          <a:xfrm>
            <a:off x="680244" y="866571"/>
            <a:ext cx="5943600" cy="3850910"/>
          </a:xfrm>
          <a:prstGeom prst="rect">
            <a:avLst/>
          </a:prstGeom>
        </p:spPr>
      </p:pic>
      <p:pic>
        <p:nvPicPr>
          <p:cNvPr id="10" name="Picture 9">
            <a:extLst>
              <a:ext uri="{FF2B5EF4-FFF2-40B4-BE49-F238E27FC236}">
                <a16:creationId xmlns:a16="http://schemas.microsoft.com/office/drawing/2014/main" id="{C68C74E4-DB46-BE28-4F35-B66C47350BDA}"/>
              </a:ext>
            </a:extLst>
          </p:cNvPr>
          <p:cNvPicPr>
            <a:picLocks noChangeAspect="1"/>
          </p:cNvPicPr>
          <p:nvPr/>
        </p:nvPicPr>
        <p:blipFill>
          <a:blip r:embed="rId4"/>
          <a:stretch>
            <a:fillRect/>
          </a:stretch>
        </p:blipFill>
        <p:spPr>
          <a:xfrm>
            <a:off x="7205830" y="873277"/>
            <a:ext cx="5943600" cy="3837498"/>
          </a:xfrm>
          <a:prstGeom prst="rect">
            <a:avLst/>
          </a:prstGeom>
        </p:spPr>
      </p:pic>
      <p:pic>
        <p:nvPicPr>
          <p:cNvPr id="14" name="Picture 13">
            <a:extLst>
              <a:ext uri="{FF2B5EF4-FFF2-40B4-BE49-F238E27FC236}">
                <a16:creationId xmlns:a16="http://schemas.microsoft.com/office/drawing/2014/main" id="{D9763D0D-AC52-85E3-E9D3-9BCE6718E1FE}"/>
              </a:ext>
            </a:extLst>
          </p:cNvPr>
          <p:cNvPicPr>
            <a:picLocks noChangeAspect="1"/>
          </p:cNvPicPr>
          <p:nvPr/>
        </p:nvPicPr>
        <p:blipFill>
          <a:blip r:embed="rId5"/>
          <a:stretch>
            <a:fillRect/>
          </a:stretch>
        </p:blipFill>
        <p:spPr>
          <a:xfrm>
            <a:off x="13731416" y="887939"/>
            <a:ext cx="5943600" cy="3837498"/>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6"/>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7"/>
          <a:stretch>
            <a:fillRect/>
          </a:stretch>
        </p:blipFill>
        <p:spPr>
          <a:xfrm>
            <a:off x="7340642" y="5344552"/>
            <a:ext cx="5791200" cy="3595322"/>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4C805509-3362-4D94-82B1-FC6F3332C669}"/>
</file>

<file path=docProps/app.xml><?xml version="1.0" encoding="utf-8"?>
<Properties xmlns="http://schemas.openxmlformats.org/officeDocument/2006/extended-properties" xmlns:vt="http://schemas.openxmlformats.org/officeDocument/2006/docPropsVTypes">
  <Template/>
  <TotalTime>35789</TotalTime>
  <Words>12851</Words>
  <Application>Microsoft Office PowerPoint</Application>
  <PresentationFormat>Custom</PresentationFormat>
  <Paragraphs>975</Paragraphs>
  <Slides>55</Slides>
  <Notes>4</Notes>
  <HiddenSlides>0</HiddenSlides>
  <MMClips>0</MMClips>
  <ScaleCrop>false</ScaleCrop>
  <HeadingPairs>
    <vt:vector size="6" baseType="variant">
      <vt:variant>
        <vt:lpstr>Fonts Used</vt:lpstr>
      </vt:variant>
      <vt:variant>
        <vt:i4>14</vt:i4>
      </vt:variant>
      <vt:variant>
        <vt:lpstr>Theme</vt:lpstr>
      </vt:variant>
      <vt:variant>
        <vt:i4>9</vt:i4>
      </vt:variant>
      <vt:variant>
        <vt:lpstr>Slide Titles</vt:lpstr>
      </vt:variant>
      <vt:variant>
        <vt:i4>55</vt:i4>
      </vt:variant>
    </vt:vector>
  </HeadingPairs>
  <TitlesOfParts>
    <vt:vector size="78" baseType="lpstr">
      <vt:lpstr>Aptos</vt:lpstr>
      <vt:lpstr>Aptos Black</vt:lpstr>
      <vt:lpstr>Aptos Narrow</vt:lpstr>
      <vt:lpstr>Arial</vt:lpstr>
      <vt:lpstr>Arial Black</vt:lpstr>
      <vt:lpstr>Calibri</vt:lpstr>
      <vt:lpstr>Calibri Light</vt:lpstr>
      <vt:lpstr>Courier New</vt:lpstr>
      <vt:lpstr>Symbol</vt:lpstr>
      <vt:lpstr>Ubuntu Light</vt:lpstr>
      <vt:lpstr>Ubuntu Medium</vt:lpstr>
      <vt:lpstr>Verdana</vt:lpstr>
      <vt:lpstr>Verdana Pro SemiBold</vt:lpstr>
      <vt:lpstr>Verrdana</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75</cp:revision>
  <dcterms:created xsi:type="dcterms:W3CDTF">2023-11-15T10:54:55Z</dcterms:created>
  <dcterms:modified xsi:type="dcterms:W3CDTF">2025-09-03T15:18:36Z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