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534" r:id="rId5"/>
    <p:sldId id="522" r:id="rId6"/>
    <p:sldId id="546" r:id="rId7"/>
    <p:sldId id="548" r:id="rId8"/>
    <p:sldId id="545" r:id="rId9"/>
    <p:sldId id="547" r:id="rId10"/>
    <p:sldId id="530" r:id="rId11"/>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an Harrop-Griffiths (Swansea Bay UHB - Strategy)" initials="SH(BU-S" lastIdx="1" clrIdx="0">
    <p:extLst>
      <p:ext uri="{19B8F6BF-5375-455C-9EA6-DF929625EA0E}">
        <p15:presenceInfo xmlns:p15="http://schemas.microsoft.com/office/powerpoint/2012/main" userId="S-1-5-21-978635462-3828570294-627434887-4631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8A8C"/>
    <a:srgbClr val="6E60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13" autoAdjust="0"/>
    <p:restoredTop sz="94660"/>
  </p:normalViewPr>
  <p:slideViewPr>
    <p:cSldViewPr snapToGrid="0">
      <p:cViewPr varScale="1">
        <p:scale>
          <a:sx n="88" d="100"/>
          <a:sy n="88" d="100"/>
        </p:scale>
        <p:origin x="475" y="6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1" d="100"/>
          <a:sy n="61" d="100"/>
        </p:scale>
        <p:origin x="3254"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ju021406\AppData\Local\Microsoft\Windows\INetCache\Content.Outlook\KOPMP89U\Question%201%20PMW.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Pt>
            <c:idx val="0"/>
            <c:invertIfNegative val="0"/>
            <c:bubble3D val="0"/>
            <c:spPr>
              <a:solidFill>
                <a:srgbClr val="7030A0"/>
              </a:solidFill>
              <a:ln>
                <a:noFill/>
              </a:ln>
              <a:effectLst/>
            </c:spPr>
            <c:extLst>
              <c:ext xmlns:c16="http://schemas.microsoft.com/office/drawing/2014/chart" uri="{C3380CC4-5D6E-409C-BE32-E72D297353CC}">
                <c16:uniqueId val="{00000001-B992-499E-95B0-E57AA6DFB022}"/>
              </c:ext>
            </c:extLst>
          </c:dPt>
          <c:dPt>
            <c:idx val="1"/>
            <c:invertIfNegative val="0"/>
            <c:bubble3D val="0"/>
            <c:spPr>
              <a:solidFill>
                <a:schemeClr val="accent1">
                  <a:lumMod val="50000"/>
                </a:schemeClr>
              </a:solidFill>
              <a:ln>
                <a:noFill/>
              </a:ln>
              <a:effectLst/>
            </c:spPr>
            <c:extLst>
              <c:ext xmlns:c16="http://schemas.microsoft.com/office/drawing/2014/chart" uri="{C3380CC4-5D6E-409C-BE32-E72D297353CC}">
                <c16:uniqueId val="{00000003-B992-499E-95B0-E57AA6DFB022}"/>
              </c:ext>
            </c:extLst>
          </c:dPt>
          <c:dPt>
            <c:idx val="2"/>
            <c:invertIfNegative val="0"/>
            <c:bubble3D val="0"/>
            <c:spPr>
              <a:solidFill>
                <a:srgbClr val="6EC2B4"/>
              </a:solidFill>
              <a:ln>
                <a:noFill/>
              </a:ln>
              <a:effectLst/>
            </c:spPr>
            <c:extLst>
              <c:ext xmlns:c16="http://schemas.microsoft.com/office/drawing/2014/chart" uri="{C3380CC4-5D6E-409C-BE32-E72D297353CC}">
                <c16:uniqueId val="{00000005-B992-499E-95B0-E57AA6DFB022}"/>
              </c:ext>
            </c:extLst>
          </c:dPt>
          <c:cat>
            <c:strRef>
              <c:f>'Overall Totals'!$B$4:$B$11</c:f>
              <c:strCache>
                <c:ptCount val="8"/>
                <c:pt idx="0">
                  <c:v>Quality &amp; improvement</c:v>
                </c:pt>
                <c:pt idx="1">
                  <c:v>Wellbeing</c:v>
                </c:pt>
                <c:pt idx="2">
                  <c:v>Recruitment</c:v>
                </c:pt>
                <c:pt idx="3">
                  <c:v>Demand &amp; Service Pressures</c:v>
                </c:pt>
                <c:pt idx="4">
                  <c:v>Training &amp; Education</c:v>
                </c:pt>
                <c:pt idx="5">
                  <c:v>Patient &amp; Service User Experience</c:v>
                </c:pt>
                <c:pt idx="6">
                  <c:v>Safety</c:v>
                </c:pt>
                <c:pt idx="7">
                  <c:v>Staff Numbers</c:v>
                </c:pt>
              </c:strCache>
            </c:strRef>
          </c:cat>
          <c:val>
            <c:numRef>
              <c:f>'Overall Totals'!$C$4:$C$11</c:f>
              <c:numCache>
                <c:formatCode>General</c:formatCode>
                <c:ptCount val="8"/>
                <c:pt idx="0">
                  <c:v>13</c:v>
                </c:pt>
                <c:pt idx="1">
                  <c:v>7</c:v>
                </c:pt>
                <c:pt idx="2">
                  <c:v>6</c:v>
                </c:pt>
                <c:pt idx="3">
                  <c:v>5</c:v>
                </c:pt>
                <c:pt idx="4">
                  <c:v>4</c:v>
                </c:pt>
                <c:pt idx="5">
                  <c:v>4</c:v>
                </c:pt>
                <c:pt idx="6">
                  <c:v>3</c:v>
                </c:pt>
                <c:pt idx="7">
                  <c:v>2</c:v>
                </c:pt>
              </c:numCache>
            </c:numRef>
          </c:val>
          <c:extLst>
            <c:ext xmlns:c16="http://schemas.microsoft.com/office/drawing/2014/chart" uri="{C3380CC4-5D6E-409C-BE32-E72D297353CC}">
              <c16:uniqueId val="{00000006-B992-499E-95B0-E57AA6DFB022}"/>
            </c:ext>
          </c:extLst>
        </c:ser>
        <c:dLbls>
          <c:showLegendKey val="0"/>
          <c:showVal val="0"/>
          <c:showCatName val="0"/>
          <c:showSerName val="0"/>
          <c:showPercent val="0"/>
          <c:showBubbleSize val="0"/>
        </c:dLbls>
        <c:gapWidth val="182"/>
        <c:axId val="815306479"/>
        <c:axId val="815308143"/>
      </c:barChart>
      <c:catAx>
        <c:axId val="81530647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815308143"/>
        <c:crosses val="autoZero"/>
        <c:auto val="1"/>
        <c:lblAlgn val="ctr"/>
        <c:lblOffset val="100"/>
        <c:noMultiLvlLbl val="0"/>
      </c:catAx>
      <c:valAx>
        <c:axId val="81530814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815306479"/>
        <c:crosses val="autoZero"/>
        <c:crossBetween val="between"/>
      </c:valAx>
      <c:spPr>
        <a:noFill/>
        <a:ln>
          <a:noFill/>
        </a:ln>
        <a:effectLst/>
      </c:spPr>
    </c:plotArea>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AF78C84-3C89-4E70-A1DE-ACF154BAA2D9}" type="datetimeFigureOut">
              <a:rPr lang="en-GB" smtClean="0"/>
              <a:t>30/05/2023</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244FC80-A3F4-406A-8CDB-9BC981E76E08}" type="slidenum">
              <a:rPr lang="en-GB" smtClean="0"/>
              <a:t>‹#›</a:t>
            </a:fld>
            <a:endParaRPr lang="en-GB" dirty="0"/>
          </a:p>
        </p:txBody>
      </p:sp>
    </p:spTree>
    <p:extLst>
      <p:ext uri="{BB962C8B-B14F-4D97-AF65-F5344CB8AC3E}">
        <p14:creationId xmlns:p14="http://schemas.microsoft.com/office/powerpoint/2010/main" val="36841171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r>
              <a:rPr lang="en-GB" sz="1650" dirty="0" smtClean="0">
                <a:cs typeface="Calibri"/>
              </a:rPr>
              <a:t>Today’s is quite a brief up-date as the current focus is on the practical vision as a result of Our Big Conversation… before I go into that however, I just wanted to start with a reminder of why we are here</a:t>
            </a:r>
            <a:endParaRPr lang="en-GB" sz="1650" dirty="0">
              <a:cs typeface="Calibri"/>
            </a:endParaRPr>
          </a:p>
        </p:txBody>
      </p:sp>
      <p:sp>
        <p:nvSpPr>
          <p:cNvPr id="4" name="Slide Number Placeholder 3"/>
          <p:cNvSpPr>
            <a:spLocks noGrp="1"/>
          </p:cNvSpPr>
          <p:nvPr>
            <p:ph type="sldNum" sz="quarter" idx="10"/>
          </p:nvPr>
        </p:nvSpPr>
        <p:spPr/>
        <p:txBody>
          <a:bodyPr/>
          <a:lstStyle/>
          <a:p>
            <a:fld id="{C13220A5-8688-458D-B1EE-864A920B8E6A}" type="slidenum">
              <a:rPr lang="en-GB" smtClean="0"/>
              <a:t>1</a:t>
            </a:fld>
            <a:endParaRPr lang="en-GB"/>
          </a:p>
        </p:txBody>
      </p:sp>
    </p:spTree>
    <p:extLst>
      <p:ext uri="{BB962C8B-B14F-4D97-AF65-F5344CB8AC3E}">
        <p14:creationId xmlns:p14="http://schemas.microsoft.com/office/powerpoint/2010/main" val="406985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Our vision will have a consistent branding and messaging around – ‘One Bay Way’, linked to the culture agenda with the ethos being us building one culture and one direction, whilst promoting empowerment, diversity </a:t>
            </a:r>
            <a:r>
              <a:rPr lang="en-GB" dirty="0"/>
              <a:t>and </a:t>
            </a:r>
            <a:r>
              <a:rPr lang="en-GB" dirty="0" smtClean="0"/>
              <a:t>inclusivity.</a:t>
            </a:r>
            <a:r>
              <a:rPr lang="en-GB" dirty="0"/>
              <a:t> </a:t>
            </a:r>
            <a:endParaRPr lang="en-GB" dirty="0" smtClean="0"/>
          </a:p>
          <a:p>
            <a:endParaRPr lang="en-GB" dirty="0"/>
          </a:p>
          <a:p>
            <a:r>
              <a:rPr lang="en-GB" dirty="0" smtClean="0"/>
              <a:t>Our vision of One Bay Way, aims to bring about 6 key benefits, which Mark outlined in his presentation to public board at the end of March and links to the findings of OBC around leadership approaches and behaviours, improving patient &amp; Service User experience, improving staff experience through a promise to our people, reducing bureaucracy, improving quality and enhancing partnership working.</a:t>
            </a:r>
            <a:endParaRPr lang="en-GB" dirty="0"/>
          </a:p>
        </p:txBody>
      </p:sp>
      <p:sp>
        <p:nvSpPr>
          <p:cNvPr id="4" name="Slide Number Placeholder 3"/>
          <p:cNvSpPr>
            <a:spLocks noGrp="1"/>
          </p:cNvSpPr>
          <p:nvPr>
            <p:ph type="sldNum" sz="quarter" idx="10"/>
          </p:nvPr>
        </p:nvSpPr>
        <p:spPr/>
        <p:txBody>
          <a:bodyPr/>
          <a:lstStyle/>
          <a:p>
            <a:fld id="{9244FC80-A3F4-406A-8CDB-9BC981E76E08}" type="slidenum">
              <a:rPr lang="en-GB" smtClean="0"/>
              <a:t>2</a:t>
            </a:fld>
            <a:endParaRPr lang="en-GB" dirty="0"/>
          </a:p>
        </p:txBody>
      </p:sp>
    </p:spTree>
    <p:extLst>
      <p:ext uri="{BB962C8B-B14F-4D97-AF65-F5344CB8AC3E}">
        <p14:creationId xmlns:p14="http://schemas.microsoft.com/office/powerpoint/2010/main" val="140130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 only has the vision been informed through the survey and focus groups, but through additional partnership meetings with trade unions, feedback from management board, Board Development as well as the Leadership Masterclass in April where a </a:t>
            </a:r>
            <a:r>
              <a:rPr lang="en-GB" b="1" dirty="0" smtClean="0"/>
              <a:t>122 </a:t>
            </a:r>
            <a:r>
              <a:rPr lang="en-GB" dirty="0" smtClean="0"/>
              <a:t>leaders and managers attended on … with Prof M West.</a:t>
            </a:r>
          </a:p>
          <a:p>
            <a:endParaRPr lang="en-GB" dirty="0"/>
          </a:p>
          <a:p>
            <a:r>
              <a:rPr lang="en-GB" dirty="0" smtClean="0"/>
              <a:t>Mark posed 2 questions at the end…</a:t>
            </a:r>
            <a:endParaRPr lang="en-GB" dirty="0"/>
          </a:p>
        </p:txBody>
      </p:sp>
      <p:sp>
        <p:nvSpPr>
          <p:cNvPr id="4" name="Slide Number Placeholder 3"/>
          <p:cNvSpPr>
            <a:spLocks noGrp="1"/>
          </p:cNvSpPr>
          <p:nvPr>
            <p:ph type="sldNum" sz="quarter" idx="10"/>
          </p:nvPr>
        </p:nvSpPr>
        <p:spPr/>
        <p:txBody>
          <a:bodyPr/>
          <a:lstStyle/>
          <a:p>
            <a:fld id="{9244FC80-A3F4-406A-8CDB-9BC981E76E08}" type="slidenum">
              <a:rPr lang="en-GB" smtClean="0"/>
              <a:t>3</a:t>
            </a:fld>
            <a:endParaRPr lang="en-GB" dirty="0"/>
          </a:p>
        </p:txBody>
      </p:sp>
    </p:spTree>
    <p:extLst>
      <p:ext uri="{BB962C8B-B14F-4D97-AF65-F5344CB8AC3E}">
        <p14:creationId xmlns:p14="http://schemas.microsoft.com/office/powerpoint/2010/main" val="3930478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Colleagues from L&amp;OD sent a reminder with an anonymous form for attendees to complete and return.  From that 21 responses were received both via e-mail and the form, we have been able to identify these key issues…</a:t>
            </a:r>
          </a:p>
          <a:p>
            <a:endParaRPr lang="en-GB" dirty="0"/>
          </a:p>
          <a:p>
            <a:r>
              <a:rPr lang="en-GB" dirty="0" smtClean="0"/>
              <a:t>The feedback has been consolidated and translated into actions which will be discussed with Executive team this week…</a:t>
            </a:r>
            <a:endParaRPr lang="en-GB" dirty="0"/>
          </a:p>
        </p:txBody>
      </p:sp>
      <p:sp>
        <p:nvSpPr>
          <p:cNvPr id="4" name="Slide Number Placeholder 3"/>
          <p:cNvSpPr>
            <a:spLocks noGrp="1"/>
          </p:cNvSpPr>
          <p:nvPr>
            <p:ph type="sldNum" sz="quarter" idx="10"/>
          </p:nvPr>
        </p:nvSpPr>
        <p:spPr/>
        <p:txBody>
          <a:bodyPr/>
          <a:lstStyle/>
          <a:p>
            <a:fld id="{9244FC80-A3F4-406A-8CDB-9BC981E76E08}" type="slidenum">
              <a:rPr lang="en-GB" smtClean="0"/>
              <a:t>4</a:t>
            </a:fld>
            <a:endParaRPr lang="en-GB" dirty="0"/>
          </a:p>
        </p:txBody>
      </p:sp>
    </p:spTree>
    <p:extLst>
      <p:ext uri="{BB962C8B-B14F-4D97-AF65-F5344CB8AC3E}">
        <p14:creationId xmlns:p14="http://schemas.microsoft.com/office/powerpoint/2010/main" val="2091082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Mark’s Midweek Message has been launched as an action to improve communication based on OBC Feedback and to start communicating the actions that are being taken as a result of the feedback we heard.</a:t>
            </a:r>
          </a:p>
          <a:p>
            <a:endParaRPr lang="en-GB" dirty="0"/>
          </a:p>
          <a:p>
            <a:r>
              <a:rPr lang="en-GB" dirty="0" smtClean="0"/>
              <a:t>An initial action, linked to the culture work will be a re-instatement of our values in a simplified format that people can understand and relate to.</a:t>
            </a:r>
          </a:p>
          <a:p>
            <a:r>
              <a:rPr lang="en-GB" dirty="0" smtClean="0"/>
              <a:t>There will also be a setting out of a 2-way commitment outlining what staff can expect from the organisation (promise to our people) and what the organisation expects from staff.  The people promise and what we heard from staff has much parity to the feedback from leaders and managers.</a:t>
            </a:r>
          </a:p>
          <a:p>
            <a:r>
              <a:rPr lang="en-GB" dirty="0" smtClean="0"/>
              <a:t>There will be a full engagement paper issued by the Summer of 2023.</a:t>
            </a:r>
            <a:endParaRPr lang="en-GB" dirty="0"/>
          </a:p>
        </p:txBody>
      </p:sp>
      <p:sp>
        <p:nvSpPr>
          <p:cNvPr id="4" name="Slide Number Placeholder 3"/>
          <p:cNvSpPr>
            <a:spLocks noGrp="1"/>
          </p:cNvSpPr>
          <p:nvPr>
            <p:ph type="sldNum" sz="quarter" idx="10"/>
          </p:nvPr>
        </p:nvSpPr>
        <p:spPr/>
        <p:txBody>
          <a:bodyPr/>
          <a:lstStyle/>
          <a:p>
            <a:fld id="{9244FC80-A3F4-406A-8CDB-9BC981E76E08}" type="slidenum">
              <a:rPr lang="en-GB" smtClean="0"/>
              <a:t>5</a:t>
            </a:fld>
            <a:endParaRPr lang="en-GB" dirty="0"/>
          </a:p>
        </p:txBody>
      </p:sp>
    </p:spTree>
    <p:extLst>
      <p:ext uri="{BB962C8B-B14F-4D97-AF65-F5344CB8AC3E}">
        <p14:creationId xmlns:p14="http://schemas.microsoft.com/office/powerpoint/2010/main" val="3679057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Share the draft re-instatement of the Values…</a:t>
            </a:r>
            <a:endParaRPr lang="en-GB" dirty="0"/>
          </a:p>
        </p:txBody>
      </p:sp>
      <p:sp>
        <p:nvSpPr>
          <p:cNvPr id="4" name="Slide Number Placeholder 3"/>
          <p:cNvSpPr>
            <a:spLocks noGrp="1"/>
          </p:cNvSpPr>
          <p:nvPr>
            <p:ph type="sldNum" sz="quarter" idx="10"/>
          </p:nvPr>
        </p:nvSpPr>
        <p:spPr/>
        <p:txBody>
          <a:bodyPr/>
          <a:lstStyle/>
          <a:p>
            <a:fld id="{9244FC80-A3F4-406A-8CDB-9BC981E76E08}" type="slidenum">
              <a:rPr lang="en-GB" smtClean="0"/>
              <a:t>6</a:t>
            </a:fld>
            <a:endParaRPr lang="en-GB" dirty="0"/>
          </a:p>
        </p:txBody>
      </p:sp>
    </p:spTree>
    <p:extLst>
      <p:ext uri="{BB962C8B-B14F-4D97-AF65-F5344CB8AC3E}">
        <p14:creationId xmlns:p14="http://schemas.microsoft.com/office/powerpoint/2010/main" val="3954509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244FC80-A3F4-406A-8CDB-9BC981E76E08}" type="slidenum">
              <a:rPr lang="en-GB" smtClean="0"/>
              <a:t>7</a:t>
            </a:fld>
            <a:endParaRPr lang="en-GB" dirty="0"/>
          </a:p>
        </p:txBody>
      </p:sp>
    </p:spTree>
    <p:extLst>
      <p:ext uri="{BB962C8B-B14F-4D97-AF65-F5344CB8AC3E}">
        <p14:creationId xmlns:p14="http://schemas.microsoft.com/office/powerpoint/2010/main" val="21973877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baseline="0"/>
            </a:lvl1pPr>
          </a:lstStyle>
          <a:p>
            <a:r>
              <a:rPr lang="en-US" dirty="0"/>
              <a:t>Title in Ariel 60pt</a:t>
            </a:r>
            <a:endParaRPr lang="en-GB"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in Ariel 24pt</a:t>
            </a:r>
            <a:endParaRPr lang="en-GB" dirty="0"/>
          </a:p>
        </p:txBody>
      </p:sp>
      <p:sp>
        <p:nvSpPr>
          <p:cNvPr id="4" name="Date Placeholder 3"/>
          <p:cNvSpPr>
            <a:spLocks noGrp="1"/>
          </p:cNvSpPr>
          <p:nvPr>
            <p:ph type="dt" sz="half" idx="10"/>
          </p:nvPr>
        </p:nvSpPr>
        <p:spPr>
          <a:xfrm>
            <a:off x="609600" y="5753100"/>
            <a:ext cx="2971800" cy="968375"/>
          </a:xfrm>
          <a:prstGeom prst="rect">
            <a:avLst/>
          </a:prstGeom>
        </p:spPr>
        <p:txBody>
          <a:bodyPr/>
          <a:lstStyle>
            <a:lvl1pPr>
              <a:defRPr sz="1600" b="1">
                <a:solidFill>
                  <a:srgbClr val="6E609E"/>
                </a:solidFill>
              </a:defRPr>
            </a:lvl1pPr>
          </a:lstStyle>
          <a:p>
            <a:r>
              <a:rPr lang="en-GB" dirty="0"/>
              <a:t>golfalu am ein gilydd</a:t>
            </a:r>
          </a:p>
          <a:p>
            <a:r>
              <a:rPr lang="en-GB" dirty="0"/>
              <a:t>cydweithio</a:t>
            </a:r>
          </a:p>
          <a:p>
            <a:r>
              <a:rPr lang="en-GB" dirty="0"/>
              <a:t>gwella bob amser</a:t>
            </a:r>
          </a:p>
        </p:txBody>
      </p:sp>
      <p:sp>
        <p:nvSpPr>
          <p:cNvPr id="5" name="Footer Placeholder 4"/>
          <p:cNvSpPr>
            <a:spLocks noGrp="1"/>
          </p:cNvSpPr>
          <p:nvPr>
            <p:ph type="ftr" sz="quarter" idx="11"/>
          </p:nvPr>
        </p:nvSpPr>
        <p:spPr>
          <a:xfrm>
            <a:off x="4038600" y="6356351"/>
            <a:ext cx="1130300" cy="107950"/>
          </a:xfrm>
          <a:prstGeom prst="rect">
            <a:avLst/>
          </a:prstGeom>
        </p:spPr>
        <p:txBody>
          <a:bodyPr/>
          <a:lstStyle/>
          <a:p>
            <a:endParaRPr lang="en-GB" dirty="0"/>
          </a:p>
        </p:txBody>
      </p:sp>
      <p:sp>
        <p:nvSpPr>
          <p:cNvPr id="6" name="Slide Number Placeholder 5"/>
          <p:cNvSpPr>
            <a:spLocks noGrp="1"/>
          </p:cNvSpPr>
          <p:nvPr>
            <p:ph type="sldNum" sz="quarter" idx="12"/>
          </p:nvPr>
        </p:nvSpPr>
        <p:spPr>
          <a:xfrm>
            <a:off x="8940800" y="5753100"/>
            <a:ext cx="2607732" cy="968375"/>
          </a:xfrm>
        </p:spPr>
        <p:txBody>
          <a:bodyPr/>
          <a:lstStyle>
            <a:lvl1pPr algn="l">
              <a:defRPr sz="1600" b="1">
                <a:solidFill>
                  <a:srgbClr val="008A8C"/>
                </a:solidFill>
              </a:defRPr>
            </a:lvl1pPr>
          </a:lstStyle>
          <a:p>
            <a:r>
              <a:rPr lang="en-GB" dirty="0"/>
              <a:t>caring for each other</a:t>
            </a:r>
          </a:p>
          <a:p>
            <a:r>
              <a:rPr lang="en-GB" dirty="0"/>
              <a:t>working together</a:t>
            </a:r>
          </a:p>
          <a:p>
            <a:r>
              <a:rPr lang="en-GB" dirty="0"/>
              <a:t>always improving</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73419" y="5130800"/>
            <a:ext cx="5526081" cy="159067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556" y="313437"/>
            <a:ext cx="4212844" cy="1075470"/>
          </a:xfrm>
          <a:prstGeom prst="rect">
            <a:avLst/>
          </a:prstGeom>
        </p:spPr>
      </p:pic>
    </p:spTree>
    <p:extLst>
      <p:ext uri="{BB962C8B-B14F-4D97-AF65-F5344CB8AC3E}">
        <p14:creationId xmlns:p14="http://schemas.microsoft.com/office/powerpoint/2010/main" val="662755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Title Ariel 44pt</a:t>
            </a:r>
            <a:endParaRPr lang="en-GB" dirty="0"/>
          </a:p>
        </p:txBody>
      </p:sp>
      <p:sp>
        <p:nvSpPr>
          <p:cNvPr id="3" name="Content Placeholder 2"/>
          <p:cNvSpPr>
            <a:spLocks noGrp="1"/>
          </p:cNvSpPr>
          <p:nvPr>
            <p:ph idx="1" hasCustomPrompt="1"/>
          </p:nvPr>
        </p:nvSpPr>
        <p:spPr/>
        <p:txBody>
          <a:bodyPr/>
          <a:lstStyle>
            <a:lvl1pPr>
              <a:defRPr/>
            </a:lvl1pPr>
            <a:lvl2pPr>
              <a:defRPr/>
            </a:lvl2pPr>
          </a:lstStyle>
          <a:p>
            <a:pPr lvl="0"/>
            <a:r>
              <a:rPr lang="en-US" dirty="0"/>
              <a:t>Bullet point 28pt</a:t>
            </a:r>
          </a:p>
          <a:p>
            <a:pPr lvl="1"/>
            <a:r>
              <a:rPr lang="en-US" dirty="0"/>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200094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lstStyle>
            <a:lvl1pPr>
              <a:defRPr sz="6000"/>
            </a:lvl1pPr>
          </a:lstStyle>
          <a:p>
            <a:r>
              <a:rPr lang="en-US" dirty="0"/>
              <a:t>Section title Ariel 60pt</a:t>
            </a:r>
            <a:endParaRPr lang="en-GB"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baseline="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 Ariel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4279631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Title Ariel 44pt</a:t>
            </a:r>
            <a:endParaRPr lang="en-GB" dirty="0"/>
          </a:p>
        </p:txBody>
      </p:sp>
      <p:sp>
        <p:nvSpPr>
          <p:cNvPr id="3" name="Content Placeholder 2"/>
          <p:cNvSpPr>
            <a:spLocks noGrp="1"/>
          </p:cNvSpPr>
          <p:nvPr>
            <p:ph sz="half" idx="1" hasCustomPrompt="1"/>
          </p:nvPr>
        </p:nvSpPr>
        <p:spPr>
          <a:xfrm>
            <a:off x="838200" y="1825625"/>
            <a:ext cx="5181600" cy="4351338"/>
          </a:xfrm>
        </p:spPr>
        <p:txBody>
          <a:bodyPr/>
          <a:lstStyle>
            <a:lvl1pPr>
              <a:defRPr/>
            </a:lvl1pPr>
            <a:lvl2pPr>
              <a:defRPr/>
            </a:lvl2pPr>
          </a:lstStyle>
          <a:p>
            <a:pPr lvl="0"/>
            <a:r>
              <a:rPr lang="en-US" dirty="0"/>
              <a:t>Subtitle Ariel 28pt</a:t>
            </a:r>
          </a:p>
          <a:p>
            <a:pPr lvl="1"/>
            <a:r>
              <a:rPr lang="en-US" dirty="0"/>
              <a:t>Second level 24pt</a:t>
            </a:r>
          </a:p>
        </p:txBody>
      </p:sp>
      <p:sp>
        <p:nvSpPr>
          <p:cNvPr id="4" name="Content Placeholder 3"/>
          <p:cNvSpPr>
            <a:spLocks noGrp="1"/>
          </p:cNvSpPr>
          <p:nvPr>
            <p:ph sz="half" idx="2" hasCustomPrompt="1"/>
          </p:nvPr>
        </p:nvSpPr>
        <p:spPr>
          <a:xfrm>
            <a:off x="6172200" y="1825625"/>
            <a:ext cx="5181600" cy="4351338"/>
          </a:xfrm>
        </p:spPr>
        <p:txBody>
          <a:bodyPr/>
          <a:lstStyle>
            <a:lvl1pPr>
              <a:defRPr/>
            </a:lvl1pPr>
            <a:lvl2pPr>
              <a:defRPr/>
            </a:lvl2pPr>
          </a:lstStyle>
          <a:p>
            <a:pPr lvl="0"/>
            <a:r>
              <a:rPr lang="en-US" dirty="0"/>
              <a:t>Subtitle Ariel 28pt</a:t>
            </a:r>
          </a:p>
          <a:p>
            <a:pPr lvl="1"/>
            <a:r>
              <a:rPr lang="en-US" dirty="0"/>
              <a:t>Second level 24pt</a:t>
            </a:r>
          </a:p>
        </p:txBody>
      </p:sp>
      <p:sp>
        <p:nvSpPr>
          <p:cNvPr id="7" name="Slide Number Placeholder 6"/>
          <p:cNvSpPr>
            <a:spLocks noGrp="1"/>
          </p:cNvSpPr>
          <p:nvPr>
            <p:ph type="sldNum" sz="quarter" idx="12"/>
          </p:nvPr>
        </p:nvSpPr>
        <p:spPr/>
        <p:txBody>
          <a:bodyPr/>
          <a:lstStyle/>
          <a:p>
            <a:fld id="{428EB037-5E3B-48C4-97BB-734080DA86A8}" type="slidenum">
              <a:rPr lang="en-GB" smtClean="0"/>
              <a:t>‹#›</a:t>
            </a:fld>
            <a:endParaRPr lang="en-GB" dirty="0"/>
          </a:p>
        </p:txBody>
      </p:sp>
      <p:pic>
        <p:nvPicPr>
          <p:cNvPr id="8" name="Picture 7"/>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1539620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baseline="0"/>
            </a:lvl1pPr>
          </a:lstStyle>
          <a:p>
            <a:r>
              <a:rPr lang="en-US" dirty="0"/>
              <a:t>Title Ariel 44pt</a:t>
            </a:r>
            <a:endParaRPr lang="en-GB"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Subtitle Ariel 24pt bold</a:t>
            </a:r>
          </a:p>
        </p:txBody>
      </p:sp>
      <p:sp>
        <p:nvSpPr>
          <p:cNvPr id="4" name="Content Placeholder 3"/>
          <p:cNvSpPr>
            <a:spLocks noGrp="1"/>
          </p:cNvSpPr>
          <p:nvPr>
            <p:ph sz="half" idx="2" hasCustomPrompt="1"/>
          </p:nvPr>
        </p:nvSpPr>
        <p:spPr>
          <a:xfrm>
            <a:off x="839788" y="2505075"/>
            <a:ext cx="5157787" cy="3684588"/>
          </a:xfrm>
        </p:spPr>
        <p:txBody>
          <a:bodyPr/>
          <a:lstStyle>
            <a:lvl1pPr>
              <a:defRPr/>
            </a:lvl1pPr>
            <a:lvl2pPr>
              <a:defRPr/>
            </a:lvl2pPr>
          </a:lstStyle>
          <a:p>
            <a:pPr lvl="0"/>
            <a:r>
              <a:rPr lang="en-US" dirty="0"/>
              <a:t>Bulletin point Ariel 28pt</a:t>
            </a:r>
          </a:p>
          <a:p>
            <a:pPr lvl="1"/>
            <a:r>
              <a:rPr lang="en-US" dirty="0"/>
              <a:t>Second level 24pt</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Subtitle Ariel 24pt bold</a:t>
            </a:r>
          </a:p>
        </p:txBody>
      </p:sp>
      <p:sp>
        <p:nvSpPr>
          <p:cNvPr id="6" name="Content Placeholder 5"/>
          <p:cNvSpPr>
            <a:spLocks noGrp="1"/>
          </p:cNvSpPr>
          <p:nvPr>
            <p:ph sz="quarter" idx="4" hasCustomPrompt="1"/>
          </p:nvPr>
        </p:nvSpPr>
        <p:spPr>
          <a:xfrm>
            <a:off x="6172200" y="2505075"/>
            <a:ext cx="5183188" cy="3684588"/>
          </a:xfrm>
        </p:spPr>
        <p:txBody>
          <a:bodyPr/>
          <a:lstStyle>
            <a:lvl1pPr>
              <a:defRPr/>
            </a:lvl1pPr>
            <a:lvl2pPr>
              <a:defRPr baseline="0"/>
            </a:lvl2pPr>
          </a:lstStyle>
          <a:p>
            <a:pPr lvl="0"/>
            <a:r>
              <a:rPr lang="en-US" dirty="0"/>
              <a:t>Bulletin point Ariel 28pt</a:t>
            </a:r>
          </a:p>
          <a:p>
            <a:pPr lvl="1"/>
            <a:r>
              <a:rPr lang="en-US" dirty="0"/>
              <a:t>Second level 24pt</a:t>
            </a:r>
          </a:p>
        </p:txBody>
      </p:sp>
      <p:sp>
        <p:nvSpPr>
          <p:cNvPr id="9" name="Slide Number Placeholder 8"/>
          <p:cNvSpPr>
            <a:spLocks noGrp="1"/>
          </p:cNvSpPr>
          <p:nvPr>
            <p:ph type="sldNum" sz="quarter" idx="12"/>
          </p:nvPr>
        </p:nvSpPr>
        <p:spPr/>
        <p:txBody>
          <a:bodyPr/>
          <a:lstStyle/>
          <a:p>
            <a:fld id="{428EB037-5E3B-48C4-97BB-734080DA86A8}" type="slidenum">
              <a:rPr lang="en-GB" smtClean="0"/>
              <a:t>‹#›</a:t>
            </a:fld>
            <a:endParaRPr lang="en-GB" dirty="0"/>
          </a:p>
        </p:txBody>
      </p:sp>
      <p:pic>
        <p:nvPicPr>
          <p:cNvPr id="10" name="Picture 9"/>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141442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Title Ariel 44pt</a:t>
            </a:r>
            <a:endParaRPr lang="en-GB" dirty="0"/>
          </a:p>
        </p:txBody>
      </p:sp>
      <p:sp>
        <p:nvSpPr>
          <p:cNvPr id="5" name="Slide Number Placeholder 4"/>
          <p:cNvSpPr>
            <a:spLocks noGrp="1"/>
          </p:cNvSpPr>
          <p:nvPr>
            <p:ph type="sldNum" sz="quarter" idx="12"/>
          </p:nvPr>
        </p:nvSpPr>
        <p:spPr/>
        <p:txBody>
          <a:bodyPr/>
          <a:lstStyle/>
          <a:p>
            <a:fld id="{428EB037-5E3B-48C4-97BB-734080DA86A8}" type="slidenum">
              <a:rPr lang="en-GB" smtClean="0"/>
              <a:t>‹#›</a:t>
            </a:fld>
            <a:endParaRPr lang="en-GB" dirty="0"/>
          </a:p>
        </p:txBody>
      </p:sp>
      <p:pic>
        <p:nvPicPr>
          <p:cNvPr id="6" name="Picture 5"/>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4233985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28EB037-5E3B-48C4-97BB-734080DA86A8}" type="slidenum">
              <a:rPr lang="en-GB" smtClean="0"/>
              <a:t>‹#›</a:t>
            </a:fld>
            <a:endParaRPr lang="en-GB" dirty="0"/>
          </a:p>
        </p:txBody>
      </p:sp>
      <p:pic>
        <p:nvPicPr>
          <p:cNvPr id="5" name="Picture 4"/>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2652247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Title Ariel 44pt</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Bullet point Ariel 28pt</a:t>
            </a:r>
          </a:p>
          <a:p>
            <a:pPr lvl="1"/>
            <a:r>
              <a:rPr lang="en-US" dirty="0"/>
              <a:t>Second level 24pt</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9"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36870553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04950" y="4292139"/>
            <a:ext cx="7772400" cy="600891"/>
          </a:xfrm>
        </p:spPr>
        <p:txBody>
          <a:bodyPr>
            <a:noAutofit/>
          </a:bodyPr>
          <a:lstStyle/>
          <a:p>
            <a:r>
              <a:rPr lang="en-GB" sz="3600" b="1" i="1" dirty="0" smtClean="0">
                <a:solidFill>
                  <a:schemeClr val="accent1">
                    <a:lumMod val="75000"/>
                  </a:schemeClr>
                </a:solidFill>
                <a:cs typeface="Arial" panose="020B0604020202020204" pitchFamily="34" charset="0"/>
              </a:rPr>
              <a:t>Our Big Conversation Up-date</a:t>
            </a:r>
            <a:endParaRPr lang="en-GB" sz="3600" b="1" i="1" dirty="0">
              <a:solidFill>
                <a:schemeClr val="accent1">
                  <a:lumMod val="75000"/>
                </a:schemeClr>
              </a:solidFill>
              <a:cs typeface="Arial" panose="020B0604020202020204"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75694" y="2289657"/>
            <a:ext cx="1005481" cy="98508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68408" y="2289657"/>
            <a:ext cx="1087548" cy="985083"/>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09752" y="1672046"/>
            <a:ext cx="3162797" cy="2463338"/>
          </a:xfrm>
          <a:prstGeom prst="rect">
            <a:avLst/>
          </a:prstGeom>
        </p:spPr>
      </p:pic>
    </p:spTree>
    <p:extLst>
      <p:ext uri="{BB962C8B-B14F-4D97-AF65-F5344CB8AC3E}">
        <p14:creationId xmlns:p14="http://schemas.microsoft.com/office/powerpoint/2010/main" val="28625735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9E836-C7FB-AB95-6247-4912D2357B3B}"/>
              </a:ext>
            </a:extLst>
          </p:cNvPr>
          <p:cNvSpPr>
            <a:spLocks noGrp="1"/>
          </p:cNvSpPr>
          <p:nvPr>
            <p:ph type="title"/>
          </p:nvPr>
        </p:nvSpPr>
        <p:spPr/>
        <p:txBody>
          <a:bodyPr/>
          <a:lstStyle/>
          <a:p>
            <a:pPr algn="ctr"/>
            <a:r>
              <a:rPr lang="en-GB" b="1" dirty="0" smtClean="0">
                <a:solidFill>
                  <a:srgbClr val="0070C0"/>
                </a:solidFill>
              </a:rPr>
              <a:t>Findings Report from Phase 1 &amp; 2 – Informing the ‘One Bay Way’</a:t>
            </a:r>
            <a:endParaRPr lang="en-GB" b="1" dirty="0">
              <a:solidFill>
                <a:srgbClr val="0070C0"/>
              </a:solidFill>
            </a:endParaRPr>
          </a:p>
        </p:txBody>
      </p:sp>
      <p:sp>
        <p:nvSpPr>
          <p:cNvPr id="3" name="Content Placeholder 2">
            <a:extLst>
              <a:ext uri="{FF2B5EF4-FFF2-40B4-BE49-F238E27FC236}">
                <a16:creationId xmlns:a16="http://schemas.microsoft.com/office/drawing/2014/main" id="{98623790-E9FE-DA00-0594-D6A3BBAC850C}"/>
              </a:ext>
            </a:extLst>
          </p:cNvPr>
          <p:cNvSpPr>
            <a:spLocks noGrp="1"/>
          </p:cNvSpPr>
          <p:nvPr>
            <p:ph idx="1"/>
          </p:nvPr>
        </p:nvSpPr>
        <p:spPr>
          <a:xfrm>
            <a:off x="838200" y="1807066"/>
            <a:ext cx="10515600" cy="4227974"/>
          </a:xfrm>
        </p:spPr>
        <p:txBody>
          <a:bodyPr>
            <a:normAutofit/>
          </a:bodyPr>
          <a:lstStyle/>
          <a:p>
            <a:pPr marL="0" indent="0">
              <a:buNone/>
            </a:pPr>
            <a:r>
              <a:rPr lang="en-GB" b="1" dirty="0">
                <a:solidFill>
                  <a:srgbClr val="0070C0"/>
                </a:solidFill>
              </a:rPr>
              <a:t>Our vision into reality has 6 key </a:t>
            </a:r>
            <a:r>
              <a:rPr lang="en-GB" b="1" dirty="0" smtClean="0">
                <a:solidFill>
                  <a:srgbClr val="0070C0"/>
                </a:solidFill>
              </a:rPr>
              <a:t>benefits:</a:t>
            </a:r>
            <a:endParaRPr lang="en-GB" dirty="0" smtClean="0"/>
          </a:p>
          <a:p>
            <a:r>
              <a:rPr lang="en-GB" dirty="0" smtClean="0"/>
              <a:t>Leadership culture behaviour</a:t>
            </a:r>
          </a:p>
          <a:p>
            <a:r>
              <a:rPr lang="en-GB" dirty="0" smtClean="0"/>
              <a:t>A focus on the patient or service user</a:t>
            </a:r>
          </a:p>
          <a:p>
            <a:r>
              <a:rPr lang="en-GB" dirty="0" smtClean="0"/>
              <a:t>Activated and engaged staff </a:t>
            </a:r>
          </a:p>
          <a:p>
            <a:r>
              <a:rPr lang="en-GB" dirty="0" smtClean="0"/>
              <a:t>Reliable, designed systems and processes</a:t>
            </a:r>
          </a:p>
          <a:p>
            <a:r>
              <a:rPr lang="en-GB" dirty="0" smtClean="0"/>
              <a:t>A focus on evidence, measurement and outcome to continually improve our services, commissioning and populations health</a:t>
            </a:r>
          </a:p>
          <a:p>
            <a:r>
              <a:rPr lang="en-GB" dirty="0" smtClean="0"/>
              <a:t>Alliances and Partnerships</a:t>
            </a:r>
            <a:endParaRPr lang="en-GB" dirty="0"/>
          </a:p>
        </p:txBody>
      </p:sp>
    </p:spTree>
    <p:extLst>
      <p:ext uri="{BB962C8B-B14F-4D97-AF65-F5344CB8AC3E}">
        <p14:creationId xmlns:p14="http://schemas.microsoft.com/office/powerpoint/2010/main" val="20641709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Leadership Masterclass – April 2023</a:t>
            </a:r>
            <a:endParaRPr lang="en-GB" b="1" dirty="0">
              <a:solidFill>
                <a:srgbClr val="0070C0"/>
              </a:solidFill>
            </a:endParaRPr>
          </a:p>
        </p:txBody>
      </p:sp>
      <p:sp>
        <p:nvSpPr>
          <p:cNvPr id="3" name="Content Placeholder 2"/>
          <p:cNvSpPr>
            <a:spLocks noGrp="1"/>
          </p:cNvSpPr>
          <p:nvPr>
            <p:ph idx="1"/>
          </p:nvPr>
        </p:nvSpPr>
        <p:spPr/>
        <p:txBody>
          <a:bodyPr>
            <a:normAutofit fontScale="92500" lnSpcReduction="20000"/>
          </a:bodyPr>
          <a:lstStyle/>
          <a:p>
            <a:r>
              <a:rPr lang="en-GB" b="1" dirty="0" smtClean="0"/>
              <a:t>‘Compassionate </a:t>
            </a:r>
            <a:r>
              <a:rPr lang="en-GB" b="1" dirty="0"/>
              <a:t>and Collective Leadership in Health and Social Care</a:t>
            </a:r>
            <a:r>
              <a:rPr lang="en-GB" b="1" dirty="0" smtClean="0"/>
              <a:t>’ </a:t>
            </a:r>
            <a:r>
              <a:rPr lang="en-GB" dirty="0" smtClean="0"/>
              <a:t>– linked to principles of a quality driven, learning organisation</a:t>
            </a:r>
            <a:r>
              <a:rPr lang="en-GB" dirty="0"/>
              <a:t> </a:t>
            </a:r>
            <a:r>
              <a:rPr lang="en-GB" dirty="0" smtClean="0"/>
              <a:t>with Professor </a:t>
            </a:r>
            <a:r>
              <a:rPr lang="en-GB" dirty="0"/>
              <a:t>Michael </a:t>
            </a:r>
            <a:r>
              <a:rPr lang="en-GB" dirty="0" smtClean="0"/>
              <a:t>West</a:t>
            </a:r>
          </a:p>
          <a:p>
            <a:r>
              <a:rPr lang="en-GB" b="1" dirty="0" smtClean="0"/>
              <a:t>122</a:t>
            </a:r>
            <a:r>
              <a:rPr lang="en-GB" dirty="0" smtClean="0"/>
              <a:t> attended </a:t>
            </a:r>
          </a:p>
          <a:p>
            <a:pPr marL="0" indent="0">
              <a:buNone/>
            </a:pPr>
            <a:endParaRPr lang="en-GB" dirty="0" smtClean="0"/>
          </a:p>
          <a:p>
            <a:pPr marL="0" indent="0">
              <a:buNone/>
            </a:pPr>
            <a:r>
              <a:rPr lang="en-GB" dirty="0" smtClean="0"/>
              <a:t>2 key questions: </a:t>
            </a:r>
            <a:endParaRPr lang="en-GB" dirty="0"/>
          </a:p>
          <a:p>
            <a:pPr marL="514350" indent="-514350">
              <a:buAutoNum type="arabicPeriod"/>
            </a:pPr>
            <a:r>
              <a:rPr lang="en-GB" dirty="0" smtClean="0"/>
              <a:t>What </a:t>
            </a:r>
            <a:r>
              <a:rPr lang="en-GB" dirty="0"/>
              <a:t>do you think is unnecessary in our system, which negatively impacts on teamwork, autonomy, behaviour and wellbeing</a:t>
            </a:r>
            <a:r>
              <a:rPr lang="en-GB" dirty="0" smtClean="0"/>
              <a:t>?</a:t>
            </a:r>
          </a:p>
          <a:p>
            <a:pPr marL="514350" indent="-514350">
              <a:buFont typeface="Arial" panose="020B0604020202020204" pitchFamily="34" charset="0"/>
              <a:buAutoNum type="arabicPeriod"/>
            </a:pPr>
            <a:r>
              <a:rPr lang="en-GB" dirty="0"/>
              <a:t>How can we release your time so that you can lead differently</a:t>
            </a:r>
            <a:r>
              <a:rPr lang="en-GB" dirty="0" smtClean="0"/>
              <a:t>?</a:t>
            </a:r>
          </a:p>
          <a:p>
            <a:pPr marL="0" indent="0">
              <a:buNone/>
            </a:pPr>
            <a:endParaRPr lang="en-GB" dirty="0" smtClean="0"/>
          </a:p>
          <a:p>
            <a:pPr marL="0" indent="0">
              <a:buNone/>
            </a:pPr>
            <a:r>
              <a:rPr lang="en-GB" dirty="0" smtClean="0"/>
              <a:t>Responses being used to inform practical vision and action plans</a:t>
            </a:r>
            <a:endParaRPr lang="en-GB" dirty="0"/>
          </a:p>
          <a:p>
            <a:pPr marL="514350" indent="-514350">
              <a:buAutoNum type="arabicPeriod"/>
            </a:pPr>
            <a:endParaRPr lang="en-GB" dirty="0"/>
          </a:p>
          <a:p>
            <a:endParaRPr lang="en-GB" dirty="0"/>
          </a:p>
        </p:txBody>
      </p:sp>
    </p:spTree>
    <p:extLst>
      <p:ext uri="{BB962C8B-B14F-4D97-AF65-F5344CB8AC3E}">
        <p14:creationId xmlns:p14="http://schemas.microsoft.com/office/powerpoint/2010/main" val="22452315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016" y="120651"/>
            <a:ext cx="10515600" cy="1064306"/>
          </a:xfrm>
        </p:spPr>
        <p:txBody>
          <a:bodyPr/>
          <a:lstStyle/>
          <a:p>
            <a:pPr algn="ctr"/>
            <a:r>
              <a:rPr lang="en-GB" b="1" dirty="0" smtClean="0">
                <a:solidFill>
                  <a:schemeClr val="accent1">
                    <a:lumMod val="75000"/>
                  </a:schemeClr>
                </a:solidFill>
              </a:rPr>
              <a:t>Feedback / Results</a:t>
            </a:r>
            <a:endParaRPr lang="en-GB" b="1" dirty="0">
              <a:solidFill>
                <a:schemeClr val="accent1">
                  <a:lumMod val="75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22836698"/>
              </p:ext>
            </p:extLst>
          </p:nvPr>
        </p:nvGraphicFramePr>
        <p:xfrm>
          <a:off x="5974079" y="1672046"/>
          <a:ext cx="5728063" cy="3546294"/>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615042" y="984659"/>
            <a:ext cx="4990011" cy="6124754"/>
          </a:xfrm>
          <a:prstGeom prst="rect">
            <a:avLst/>
          </a:prstGeom>
          <a:noFill/>
        </p:spPr>
        <p:txBody>
          <a:bodyPr wrap="square" rtlCol="0">
            <a:spAutoFit/>
          </a:bodyPr>
          <a:lstStyle/>
          <a:p>
            <a:pPr marL="285750" indent="-285750">
              <a:buFont typeface="Arial" panose="020B0604020202020204" pitchFamily="34" charset="0"/>
              <a:buChar char="•"/>
            </a:pPr>
            <a:r>
              <a:rPr lang="en-GB" sz="2200" b="1" dirty="0" smtClean="0"/>
              <a:t>21 Respondents via e-mail and MS Forms:</a:t>
            </a:r>
          </a:p>
          <a:p>
            <a:pPr marL="285750" indent="-285750">
              <a:buFont typeface="Arial" panose="020B0604020202020204" pitchFamily="34" charset="0"/>
              <a:buChar char="•"/>
            </a:pPr>
            <a:r>
              <a:rPr lang="en-GB" sz="2200" dirty="0" smtClean="0"/>
              <a:t>Unnecessary / volume of Meetings – Impacting on visibility / leadership</a:t>
            </a:r>
          </a:p>
          <a:p>
            <a:pPr marL="285750" indent="-285750">
              <a:buFont typeface="Arial" panose="020B0604020202020204" pitchFamily="34" charset="0"/>
              <a:buChar char="•"/>
            </a:pPr>
            <a:r>
              <a:rPr lang="en-GB" sz="2200" dirty="0" smtClean="0"/>
              <a:t>Bureaucracy – paperwork, processes i.e. recruitment and VCP, sickness absence process</a:t>
            </a:r>
          </a:p>
          <a:p>
            <a:pPr marL="285750" indent="-285750">
              <a:buFont typeface="Arial" panose="020B0604020202020204" pitchFamily="34" charset="0"/>
              <a:buChar char="•"/>
            </a:pPr>
            <a:r>
              <a:rPr lang="en-GB" sz="2200" dirty="0" smtClean="0"/>
              <a:t>Mandatory training and ESR</a:t>
            </a:r>
          </a:p>
          <a:p>
            <a:pPr marL="285750" indent="-285750">
              <a:buFont typeface="Arial" panose="020B0604020202020204" pitchFamily="34" charset="0"/>
              <a:buChar char="•"/>
            </a:pPr>
            <a:r>
              <a:rPr lang="en-GB" sz="2200" dirty="0" smtClean="0"/>
              <a:t>Silo working</a:t>
            </a:r>
          </a:p>
          <a:p>
            <a:pPr marL="285750" indent="-285750">
              <a:buFont typeface="Arial" panose="020B0604020202020204" pitchFamily="34" charset="0"/>
              <a:buChar char="•"/>
            </a:pPr>
            <a:r>
              <a:rPr lang="en-GB" sz="2200" dirty="0" smtClean="0"/>
              <a:t>E-mail overload</a:t>
            </a:r>
          </a:p>
          <a:p>
            <a:pPr marL="285750" indent="-285750">
              <a:buFont typeface="Arial" panose="020B0604020202020204" pitchFamily="34" charset="0"/>
              <a:buChar char="•"/>
            </a:pPr>
            <a:r>
              <a:rPr lang="en-GB" sz="2200" dirty="0" smtClean="0"/>
              <a:t>Staffing levels impacting on leadership</a:t>
            </a:r>
          </a:p>
          <a:p>
            <a:pPr marL="285750" indent="-285750">
              <a:buFont typeface="Arial" panose="020B0604020202020204" pitchFamily="34" charset="0"/>
              <a:buChar char="•"/>
            </a:pPr>
            <a:r>
              <a:rPr lang="en-GB" sz="2200" dirty="0" smtClean="0"/>
              <a:t>Need to focus on Wellbeing</a:t>
            </a:r>
          </a:p>
          <a:p>
            <a:pPr marL="285750" indent="-285750">
              <a:buFont typeface="Arial" panose="020B0604020202020204" pitchFamily="34" charset="0"/>
              <a:buChar char="•"/>
            </a:pPr>
            <a:r>
              <a:rPr lang="en-GB" sz="2200" dirty="0" smtClean="0"/>
              <a:t>Data and communication</a:t>
            </a:r>
          </a:p>
          <a:p>
            <a:pPr marL="285750" indent="-285750">
              <a:buFont typeface="Arial" panose="020B0604020202020204" pitchFamily="34" charset="0"/>
              <a:buChar char="•"/>
            </a:pPr>
            <a:r>
              <a:rPr lang="en-GB" sz="2200" dirty="0" smtClean="0"/>
              <a:t>Changing goal posts and last minute deadlines</a:t>
            </a:r>
          </a:p>
          <a:p>
            <a:pPr marL="285750" indent="-285750">
              <a:buFont typeface="Arial" panose="020B0604020202020204" pitchFamily="34" charset="0"/>
              <a:buChar char="•"/>
            </a:pPr>
            <a:endParaRPr lang="en-GB" sz="2000" dirty="0" smtClean="0"/>
          </a:p>
          <a:p>
            <a:pPr marL="285750" indent="-285750">
              <a:buFont typeface="Arial" panose="020B0604020202020204" pitchFamily="34" charset="0"/>
              <a:buChar char="•"/>
            </a:pPr>
            <a:endParaRPr lang="en-GB" sz="2000" dirty="0"/>
          </a:p>
        </p:txBody>
      </p:sp>
    </p:spTree>
    <p:extLst>
      <p:ext uri="{BB962C8B-B14F-4D97-AF65-F5344CB8AC3E}">
        <p14:creationId xmlns:p14="http://schemas.microsoft.com/office/powerpoint/2010/main" val="27542434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12074" y="267088"/>
            <a:ext cx="10515600" cy="926363"/>
          </a:xfrm>
          <a:prstGeom prst="rect">
            <a:avLst/>
          </a:prstGeom>
        </p:spPr>
        <p:txBody>
          <a:bodyPr>
            <a:normAutofit fontScale="92500"/>
          </a:bodyPr>
          <a:lst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a:lstStyle>
          <a:p>
            <a:r>
              <a:rPr lang="en-GB" b="1" dirty="0" smtClean="0">
                <a:solidFill>
                  <a:srgbClr val="0070C0"/>
                </a:solidFill>
                <a:latin typeface="+mn-lt"/>
              </a:rPr>
              <a:t>Our Big Conversation – Up-date </a:t>
            </a:r>
            <a:r>
              <a:rPr lang="en-GB" b="1" dirty="0" err="1" smtClean="0">
                <a:solidFill>
                  <a:srgbClr val="0070C0"/>
                </a:solidFill>
                <a:latin typeface="+mn-lt"/>
              </a:rPr>
              <a:t>cont</a:t>
            </a:r>
            <a:r>
              <a:rPr lang="en-GB" b="1" dirty="0" smtClean="0">
                <a:solidFill>
                  <a:srgbClr val="0070C0"/>
                </a:solidFill>
                <a:latin typeface="+mn-lt"/>
              </a:rPr>
              <a:t>…</a:t>
            </a:r>
            <a:endParaRPr lang="en-GB" b="1" i="1" dirty="0">
              <a:solidFill>
                <a:srgbClr val="FF0000"/>
              </a:solidFill>
              <a:latin typeface="+mn-lt"/>
            </a:endParaRPr>
          </a:p>
        </p:txBody>
      </p:sp>
      <p:sp>
        <p:nvSpPr>
          <p:cNvPr id="3" name="Content Placeholder 2">
            <a:extLst>
              <a:ext uri="{FF2B5EF4-FFF2-40B4-BE49-F238E27FC236}">
                <a16:creationId xmlns:a16="http://schemas.microsoft.com/office/drawing/2014/main" id="{F16E5371-85AC-728E-1331-EA071F729B60}"/>
              </a:ext>
            </a:extLst>
          </p:cNvPr>
          <p:cNvSpPr txBox="1">
            <a:spLocks/>
          </p:cNvSpPr>
          <p:nvPr/>
        </p:nvSpPr>
        <p:spPr>
          <a:xfrm>
            <a:off x="601107" y="1282158"/>
            <a:ext cx="10827576" cy="5086394"/>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t>The new </a:t>
            </a:r>
            <a:r>
              <a:rPr lang="en-GB" b="1" dirty="0" smtClean="0"/>
              <a:t>vision </a:t>
            </a:r>
            <a:r>
              <a:rPr lang="en-GB" dirty="0" smtClean="0"/>
              <a:t>for a high quality organisation is currently being finalised, as well as a </a:t>
            </a:r>
            <a:r>
              <a:rPr lang="en-GB" b="1" dirty="0" smtClean="0"/>
              <a:t>reinstatement of our values </a:t>
            </a:r>
            <a:r>
              <a:rPr lang="en-GB" dirty="0" smtClean="0"/>
              <a:t>and behaviours framework</a:t>
            </a:r>
          </a:p>
          <a:p>
            <a:r>
              <a:rPr lang="en-GB" dirty="0" smtClean="0"/>
              <a:t>Working in partnership to develop a </a:t>
            </a:r>
            <a:r>
              <a:rPr lang="en-GB" b="1" dirty="0" smtClean="0"/>
              <a:t>‘Promise to our people’, </a:t>
            </a:r>
            <a:r>
              <a:rPr lang="en-GB" dirty="0" smtClean="0"/>
              <a:t>based on what staff, trade union partners, students and volunteers told us during phase 1 &amp; 2 of </a:t>
            </a:r>
            <a:r>
              <a:rPr lang="en-GB" i="1" dirty="0" smtClean="0"/>
              <a:t>Our Big Conversation</a:t>
            </a:r>
            <a:r>
              <a:rPr lang="en-GB" dirty="0" smtClean="0"/>
              <a:t>.  It will focus on the key areas for improvement identified, including; </a:t>
            </a:r>
          </a:p>
          <a:p>
            <a:r>
              <a:rPr lang="en-GB" dirty="0" smtClean="0"/>
              <a:t>reducing bureaucracy / streamlining processes, </a:t>
            </a:r>
          </a:p>
          <a:p>
            <a:r>
              <a:rPr lang="en-GB" dirty="0" smtClean="0"/>
              <a:t>flexibility – linked to reducing sickness absence and improving staff retention</a:t>
            </a:r>
          </a:p>
          <a:p>
            <a:r>
              <a:rPr lang="en-GB" dirty="0" smtClean="0"/>
              <a:t>leadership culture and behaviours</a:t>
            </a:r>
          </a:p>
          <a:p>
            <a:r>
              <a:rPr lang="en-GB" dirty="0" smtClean="0"/>
              <a:t>equality and inclusion  </a:t>
            </a:r>
          </a:p>
          <a:p>
            <a:r>
              <a:rPr lang="en-GB" dirty="0" smtClean="0"/>
              <a:t>staff health &amp; wellbeing</a:t>
            </a:r>
          </a:p>
          <a:p>
            <a:r>
              <a:rPr lang="en-GB" dirty="0" smtClean="0"/>
              <a:t>learning and improving</a:t>
            </a:r>
          </a:p>
          <a:p>
            <a:r>
              <a:rPr lang="en-GB" dirty="0" smtClean="0"/>
              <a:t>recognition and reward</a:t>
            </a:r>
          </a:p>
          <a:p>
            <a:r>
              <a:rPr lang="en-GB" dirty="0" smtClean="0"/>
              <a:t>trust and autonomy</a:t>
            </a:r>
          </a:p>
          <a:p>
            <a:r>
              <a:rPr lang="en-GB" dirty="0" smtClean="0"/>
              <a:t>A </a:t>
            </a:r>
            <a:r>
              <a:rPr lang="en-GB" b="1" dirty="0" smtClean="0"/>
              <a:t>two-way commitment </a:t>
            </a:r>
            <a:r>
              <a:rPr lang="en-GB" dirty="0" smtClean="0"/>
              <a:t>of what staff can expect from the organisation and the expectations on staff when they come to work</a:t>
            </a:r>
          </a:p>
          <a:p>
            <a:r>
              <a:rPr lang="en-GB" dirty="0" smtClean="0"/>
              <a:t>E</a:t>
            </a:r>
            <a:r>
              <a:rPr lang="en-GB" dirty="0" smtClean="0"/>
              <a:t>ngagement on vision </a:t>
            </a:r>
            <a:r>
              <a:rPr lang="en-GB" dirty="0" smtClean="0"/>
              <a:t>– </a:t>
            </a:r>
            <a:r>
              <a:rPr lang="en-GB" b="1" dirty="0" smtClean="0"/>
              <a:t>June to August</a:t>
            </a:r>
            <a:r>
              <a:rPr lang="en-GB" b="1" dirty="0" smtClean="0"/>
              <a:t> </a:t>
            </a:r>
            <a:r>
              <a:rPr lang="en-GB" b="1" dirty="0" smtClean="0"/>
              <a:t>2023</a:t>
            </a:r>
            <a:endParaRPr lang="en-GB" b="1" dirty="0"/>
          </a:p>
        </p:txBody>
      </p:sp>
    </p:spTree>
    <p:extLst>
      <p:ext uri="{BB962C8B-B14F-4D97-AF65-F5344CB8AC3E}">
        <p14:creationId xmlns:p14="http://schemas.microsoft.com/office/powerpoint/2010/main" val="31064848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26382"/>
            <a:ext cx="10515600" cy="1325563"/>
          </a:xfrm>
        </p:spPr>
        <p:txBody>
          <a:bodyPr>
            <a:normAutofit fontScale="90000"/>
          </a:bodyPr>
          <a:lstStyle/>
          <a:p>
            <a:pPr algn="ctr"/>
            <a:r>
              <a:rPr lang="en-GB" b="1" dirty="0" smtClean="0">
                <a:solidFill>
                  <a:srgbClr val="0070C0"/>
                </a:solidFill>
              </a:rPr>
              <a:t>Draft – Reinstatement of Our Values &amp; Behaviours</a:t>
            </a:r>
            <a:br>
              <a:rPr lang="en-GB" b="1" dirty="0" smtClean="0">
                <a:solidFill>
                  <a:srgbClr val="0070C0"/>
                </a:solidFill>
              </a:rPr>
            </a:br>
            <a:r>
              <a:rPr lang="en-GB" b="1" dirty="0">
                <a:solidFill>
                  <a:srgbClr val="0070C0"/>
                </a:solidFill>
              </a:rPr>
              <a:t/>
            </a:r>
            <a:br>
              <a:rPr lang="en-GB" b="1" dirty="0">
                <a:solidFill>
                  <a:srgbClr val="0070C0"/>
                </a:solidFill>
              </a:rPr>
            </a:br>
            <a:r>
              <a:rPr lang="en-GB" b="1" i="1" dirty="0" smtClean="0">
                <a:solidFill>
                  <a:srgbClr val="0070C0"/>
                </a:solidFill>
              </a:rPr>
              <a:t>‘One Bay Way’</a:t>
            </a:r>
            <a:endParaRPr lang="en-GB" b="1" i="1" dirty="0">
              <a:solidFill>
                <a:srgbClr val="0070C0"/>
              </a:solidFill>
            </a:endParaRPr>
          </a:p>
        </p:txBody>
      </p:sp>
      <p:pic>
        <p:nvPicPr>
          <p:cNvPr id="5" name="Picture 4"/>
          <p:cNvPicPr>
            <a:picLocks noChangeAspect="1"/>
          </p:cNvPicPr>
          <p:nvPr/>
        </p:nvPicPr>
        <p:blipFill>
          <a:blip r:embed="rId3"/>
          <a:stretch>
            <a:fillRect/>
          </a:stretch>
        </p:blipFill>
        <p:spPr>
          <a:xfrm>
            <a:off x="559720" y="2420637"/>
            <a:ext cx="11072560" cy="3631820"/>
          </a:xfrm>
          <a:prstGeom prst="rect">
            <a:avLst/>
          </a:prstGeom>
        </p:spPr>
      </p:pic>
    </p:spTree>
    <p:extLst>
      <p:ext uri="{BB962C8B-B14F-4D97-AF65-F5344CB8AC3E}">
        <p14:creationId xmlns:p14="http://schemas.microsoft.com/office/powerpoint/2010/main" val="13441733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976304" y="2858254"/>
            <a:ext cx="5995552" cy="707886"/>
          </a:xfrm>
          <a:prstGeom prst="rect">
            <a:avLst/>
          </a:prstGeom>
        </p:spPr>
        <p:txBody>
          <a:bodyPr wrap="none">
            <a:spAutoFit/>
          </a:bodyPr>
          <a:lstStyle/>
          <a:p>
            <a:pPr algn="ctr"/>
            <a:r>
              <a:rPr lang="en-GB" sz="4000" b="1" dirty="0">
                <a:solidFill>
                  <a:srgbClr val="0070C0"/>
                </a:solidFill>
              </a:rPr>
              <a:t>Thank you for listening!</a:t>
            </a:r>
          </a:p>
        </p:txBody>
      </p:sp>
    </p:spTree>
    <p:extLst>
      <p:ext uri="{BB962C8B-B14F-4D97-AF65-F5344CB8AC3E}">
        <p14:creationId xmlns:p14="http://schemas.microsoft.com/office/powerpoint/2010/main" val="8719173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569B47E-7461-48D5-8FEA-EAC24C55F6B4}" vid="{44375900-C106-4A27-A78C-C195E42812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4DE17A4F4D8374DA60C8124B71FE09D" ma:contentTypeVersion="12" ma:contentTypeDescription="Create a new document." ma:contentTypeScope="" ma:versionID="666b813dd601a3cf38f5256de1564bee">
  <xsd:schema xmlns:xsd="http://www.w3.org/2001/XMLSchema" xmlns:xs="http://www.w3.org/2001/XMLSchema" xmlns:p="http://schemas.microsoft.com/office/2006/metadata/properties" xmlns:ns3="dd78f4d6-a368-4933-b650-d35a843ec91b" xmlns:ns4="eebaaa5e-30c6-484c-9e30-dda6877c55f0" targetNamespace="http://schemas.microsoft.com/office/2006/metadata/properties" ma:root="true" ma:fieldsID="1185557fce41490990fa3b9e29a56ac7" ns3:_="" ns4:_="">
    <xsd:import namespace="dd78f4d6-a368-4933-b650-d35a843ec91b"/>
    <xsd:import namespace="eebaaa5e-30c6-484c-9e30-dda6877c55f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78f4d6-a368-4933-b650-d35a843ec91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ebaaa5e-30c6-484c-9e30-dda6877c55f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AA5C152-E71D-4BF8-B829-6A21902CB852}">
  <ds:schemaRefs>
    <ds:schemaRef ds:uri="http://schemas.microsoft.com/sharepoint/v3/contenttype/forms"/>
  </ds:schemaRefs>
</ds:datastoreItem>
</file>

<file path=customXml/itemProps2.xml><?xml version="1.0" encoding="utf-8"?>
<ds:datastoreItem xmlns:ds="http://schemas.openxmlformats.org/officeDocument/2006/customXml" ds:itemID="{C4E08CDD-CC55-4AEF-88B8-2492553E2AB9}">
  <ds:schemaRefs>
    <ds:schemaRef ds:uri="http://purl.org/dc/dcmitype/"/>
    <ds:schemaRef ds:uri="http://schemas.openxmlformats.org/package/2006/metadata/core-properties"/>
    <ds:schemaRef ds:uri="http://www.w3.org/XML/1998/namespace"/>
    <ds:schemaRef ds:uri="http://schemas.microsoft.com/office/2006/documentManagement/types"/>
    <ds:schemaRef ds:uri="http://schemas.microsoft.com/office/2006/metadata/properties"/>
    <ds:schemaRef ds:uri="eebaaa5e-30c6-484c-9e30-dda6877c55f0"/>
    <ds:schemaRef ds:uri="http://schemas.microsoft.com/office/infopath/2007/PartnerControls"/>
    <ds:schemaRef ds:uri="http://purl.org/dc/elements/1.1/"/>
    <ds:schemaRef ds:uri="dd78f4d6-a368-4933-b650-d35a843ec91b"/>
    <ds:schemaRef ds:uri="http://purl.org/dc/terms/"/>
  </ds:schemaRefs>
</ds:datastoreItem>
</file>

<file path=customXml/itemProps3.xml><?xml version="1.0" encoding="utf-8"?>
<ds:datastoreItem xmlns:ds="http://schemas.openxmlformats.org/officeDocument/2006/customXml" ds:itemID="{7D93BB97-B43A-4519-B197-33F8212931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d78f4d6-a368-4933-b650-d35a843ec91b"/>
    <ds:schemaRef ds:uri="eebaaa5e-30c6-484c-9e30-dda6877c55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SBay presentation template</Template>
  <TotalTime>1253</TotalTime>
  <Words>803</Words>
  <Application>Microsoft Office PowerPoint</Application>
  <PresentationFormat>Widescreen</PresentationFormat>
  <Paragraphs>67</Paragraphs>
  <Slides>7</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Our Big Conversation Up-date</vt:lpstr>
      <vt:lpstr>Findings Report from Phase 1 &amp; 2 – Informing the ‘One Bay Way’</vt:lpstr>
      <vt:lpstr>Leadership Masterclass – April 2023</vt:lpstr>
      <vt:lpstr>Feedback / Results</vt:lpstr>
      <vt:lpstr>PowerPoint Presentation</vt:lpstr>
      <vt:lpstr>Draft – Reinstatement of Our Values &amp; Behaviours  ‘One Bay Way’</vt:lpstr>
      <vt:lpstr>PowerPoint Presentation</vt:lpstr>
    </vt:vector>
  </TitlesOfParts>
  <Company>SBU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Briefing on  Changing for the Future Implementation</dc:title>
  <dc:creator>Joanne Abbott-Davies (Swansea Bay UHB - DICE)</dc:creator>
  <cp:lastModifiedBy>Julie Lloyd (Swansea Bay UHB - Learning &amp; OD )</cp:lastModifiedBy>
  <cp:revision>107</cp:revision>
  <cp:lastPrinted>2023-02-15T14:55:44Z</cp:lastPrinted>
  <dcterms:created xsi:type="dcterms:W3CDTF">2023-02-03T08:10:35Z</dcterms:created>
  <dcterms:modified xsi:type="dcterms:W3CDTF">2023-05-30T15:08:00Z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0x01010044DE17A4F4D8374DA60C8124B71FE09D</vt:lpwstr>
  </property>
</Properties>
</file>