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1" r:id="rId3"/>
    <p:sldId id="260" r:id="rId4"/>
    <p:sldId id="273" r:id="rId5"/>
    <p:sldId id="270" r:id="rId6"/>
    <p:sldId id="258" r:id="rId7"/>
    <p:sldId id="268" r:id="rId8"/>
    <p:sldId id="274" r:id="rId9"/>
    <p:sldId id="262" r:id="rId10"/>
    <p:sldId id="259"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E0849D-D5EE-35F5-DE47-1B92AC66F863}" v="25" dt="2023-05-31T08:42:41.573"/>
    <p1510:client id="{1EAADE41-1645-E61E-ED2F-1DD013AF91C4}" v="334" dt="2023-05-25T14:50:54.859"/>
    <p1510:client id="{2001A747-529B-9DA7-049B-B512E51B9453}" v="12" dt="2023-05-30T08:39:00.243"/>
    <p1510:client id="{2E0DF086-9422-5304-4B31-A3E1CBFD83DB}" v="1522" dt="2023-05-26T16:35:16.889"/>
    <p1510:client id="{4BBDAC82-B1AB-7A3F-324B-9B29F2750866}" v="17" dt="2023-05-30T08:15:18.441"/>
    <p1510:client id="{5015725E-CE79-23B1-4FE0-7A91A8C9AF07}" v="176" dt="2023-05-31T09:10:47.209"/>
    <p1510:client id="{509137B0-5238-FF9D-0DF0-243258521EC6}" v="3" dt="2023-05-24T10:46:01.145"/>
    <p1510:client id="{5E2F23CF-E670-8A39-700F-771F67C4CB93}" v="2" dt="2023-05-24T12:16:51.985"/>
    <p1510:client id="{9F5CFCE9-A2DB-CA07-0784-35A29A950A5C}" v="844" dt="2023-05-31T08:19:16.360"/>
    <p1510:client id="{CF5AE286-2C1D-AB4B-930F-A8AFA5888074}" v="68" dt="2023-05-26T11:17:38.392"/>
    <p1510:client id="{D117DD40-1043-2769-4528-9C0D517EBBB6}" v="250" dt="2023-05-31T08:31:46.8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78"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769E10-C073-4E2E-915C-9FA935502940}" type="datetimeFigureOut">
              <a:t>5/31/2023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94C153-4400-46E1-90B6-8542CC581980}" type="slidenum">
              <a:t>‹#›</a:t>
            </a:fld>
            <a:endParaRPr lang="en-GB"/>
          </a:p>
        </p:txBody>
      </p:sp>
    </p:spTree>
    <p:extLst>
      <p:ext uri="{BB962C8B-B14F-4D97-AF65-F5344CB8AC3E}">
        <p14:creationId xmlns:p14="http://schemas.microsoft.com/office/powerpoint/2010/main" val="2949816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Pathway / Post-traumatic stress disorder RATIONALE = psychological component (meds may be required).</a:t>
            </a:r>
            <a:endParaRPr lang="en-US">
              <a:cs typeface="Calibri" panose="020F0502020204030204"/>
            </a:endParaRPr>
          </a:p>
          <a:p>
            <a:pPr marL="171450" indent="-171450">
              <a:buFont typeface="Arial,Sans-Serif"/>
              <a:buChar char="•"/>
            </a:pPr>
            <a:r>
              <a:rPr lang="en-US"/>
              <a:t>NICE guideline [NG116]Published: 05 December 2018: watchful waiting (28 days). Offer individual TF CBT / EMDR 8-12 sessions 1/12 after incident. Trained practitioners with supervision in place.</a:t>
            </a:r>
            <a:endParaRPr lang="en-US">
              <a:cs typeface="Calibri"/>
            </a:endParaRPr>
          </a:p>
          <a:p>
            <a:endParaRPr lang="en-US" b="1"/>
          </a:p>
          <a:p>
            <a:r>
              <a:rPr lang="en-US" b="1" err="1"/>
              <a:t>TRiM</a:t>
            </a:r>
            <a:r>
              <a:rPr lang="en-US"/>
              <a:t> - </a:t>
            </a:r>
            <a:r>
              <a:rPr lang="en-US" u="sng"/>
              <a:t>types of incidents:</a:t>
            </a:r>
            <a:r>
              <a:rPr lang="en-US"/>
              <a:t> Unexpected death of a child,</a:t>
            </a:r>
            <a:r>
              <a:rPr lang="en-US" b="1"/>
              <a:t> </a:t>
            </a:r>
            <a:r>
              <a:rPr lang="en-US"/>
              <a:t>Unexpected death of colleague, Unexpected death of a patient, Assault on member of staff, Traumatic self-harm (patient), Homicide review, Traumatic episode of care, Staff experienced traumatic event.</a:t>
            </a:r>
            <a:endParaRPr lang="en-US">
              <a:cs typeface="Calibri"/>
            </a:endParaRPr>
          </a:p>
          <a:p>
            <a:endParaRPr lang="en-GB"/>
          </a:p>
          <a:p>
            <a:r>
              <a:rPr lang="en-GB" u="sng"/>
              <a:t>Some challenges </a:t>
            </a:r>
            <a:r>
              <a:rPr lang="en-GB"/>
              <a:t>: promoting of sessions, release of staff to attend, getting </a:t>
            </a:r>
            <a:r>
              <a:rPr lang="en-GB" err="1"/>
              <a:t>TRiM</a:t>
            </a:r>
            <a:r>
              <a:rPr lang="en-GB"/>
              <a:t> staff to respond to an incident (time to attend, release to deliver support, confident &amp; competence). Work is ongoing.. Recent refresher session – only 3/74 attended. Same small handful of staff.</a:t>
            </a:r>
            <a:endParaRPr lang="en-US">
              <a:cs typeface="Calibri"/>
            </a:endParaRPr>
          </a:p>
          <a:p>
            <a:endParaRPr lang="en-US">
              <a:cs typeface="Calibri"/>
            </a:endParaRPr>
          </a:p>
          <a:p>
            <a:pPr>
              <a:buFont typeface="Arial"/>
              <a:buChar char="•"/>
            </a:pPr>
            <a:r>
              <a:rPr lang="en-US" err="1">
                <a:ea typeface="Calibri"/>
                <a:cs typeface="Calibri"/>
              </a:rPr>
              <a:t>TRiM</a:t>
            </a:r>
            <a:r>
              <a:rPr lang="en-US">
                <a:ea typeface="Calibri"/>
                <a:cs typeface="Calibri"/>
              </a:rPr>
              <a:t> Also linked with ERP group.(emergency response preparedness group).</a:t>
            </a:r>
          </a:p>
          <a:p>
            <a:pPr>
              <a:buFont typeface="Arial"/>
              <a:buChar char="•"/>
            </a:pPr>
            <a:endParaRPr lang="en-US">
              <a:ea typeface="Calibri"/>
              <a:cs typeface="Calibri"/>
            </a:endParaRPr>
          </a:p>
          <a:p>
            <a:pPr>
              <a:buFont typeface="Arial"/>
              <a:buChar char="•"/>
            </a:pPr>
            <a:r>
              <a:rPr lang="en-US">
                <a:ea typeface="Calibri"/>
                <a:cs typeface="Calibri"/>
              </a:rPr>
              <a:t>Re Trauma data – new workflow software (cohort) in integrated service – will be able to provide specific trauma outcomes going forward (individual cases currently measured).</a:t>
            </a:r>
          </a:p>
          <a:p>
            <a:endParaRPr lang="en-US">
              <a:ea typeface="Calibri"/>
              <a:cs typeface="Calibri"/>
            </a:endParaRPr>
          </a:p>
          <a:p>
            <a:pPr>
              <a:buFont typeface="Arial"/>
            </a:pPr>
            <a:r>
              <a:rPr lang="en-US">
                <a:ea typeface="Calibri"/>
                <a:cs typeface="Calibri"/>
              </a:rPr>
              <a:t>Vicarious trauma – anecdotally – more cases of moral injury, rather than vicarious trauma. Staff either with direct trauma themselves and / or moral injury issues. Some exceptions ; medical records / clinical coding staff / reception staff  – having to read all details (tend to be non clinical roles, no clinical supervision / supports). </a:t>
            </a:r>
          </a:p>
          <a:p>
            <a:pPr>
              <a:buFont typeface="Arial"/>
            </a:pPr>
            <a:r>
              <a:rPr lang="en-US">
                <a:ea typeface="Calibri"/>
                <a:cs typeface="Calibri"/>
              </a:rPr>
              <a:t>Some cases where trauma </a:t>
            </a:r>
            <a:r>
              <a:rPr lang="en-US" err="1">
                <a:ea typeface="Calibri"/>
                <a:cs typeface="Calibri"/>
              </a:rPr>
              <a:t>intn</a:t>
            </a:r>
            <a:r>
              <a:rPr lang="en-US">
                <a:ea typeface="Calibri"/>
                <a:cs typeface="Calibri"/>
              </a:rPr>
              <a:t> is not enough, we have 1 member in team with further skills / resource available to help staff with this (Gill). </a:t>
            </a:r>
          </a:p>
          <a:p>
            <a:pPr marL="285750" indent="-285750">
              <a:buFont typeface="Arial"/>
              <a:buChar char="•"/>
            </a:pPr>
            <a:endParaRPr lang="en-US">
              <a:ea typeface="Calibri"/>
              <a:cs typeface="Calibri"/>
            </a:endParaRPr>
          </a:p>
          <a:p>
            <a:r>
              <a:rPr lang="en-US">
                <a:ea typeface="Calibri"/>
                <a:cs typeface="Calibri"/>
              </a:rPr>
              <a:t>TTCW evaluation headlines:</a:t>
            </a:r>
          </a:p>
          <a:p>
            <a:endParaRPr lang="en-US">
              <a:ea typeface="Calibri"/>
              <a:cs typeface="Calibri"/>
            </a:endParaRPr>
          </a:p>
        </p:txBody>
      </p:sp>
      <p:sp>
        <p:nvSpPr>
          <p:cNvPr id="4" name="Slide Number Placeholder 3"/>
          <p:cNvSpPr>
            <a:spLocks noGrp="1"/>
          </p:cNvSpPr>
          <p:nvPr>
            <p:ph type="sldNum" sz="quarter" idx="5"/>
          </p:nvPr>
        </p:nvSpPr>
        <p:spPr/>
        <p:txBody>
          <a:bodyPr/>
          <a:lstStyle/>
          <a:p>
            <a:fld id="{2C94C153-4400-46E1-90B6-8542CC581980}" type="slidenum">
              <a:t>6</a:t>
            </a:fld>
            <a:endParaRPr lang="en-GB"/>
          </a:p>
        </p:txBody>
      </p:sp>
    </p:spTree>
    <p:extLst>
      <p:ext uri="{BB962C8B-B14F-4D97-AF65-F5344CB8AC3E}">
        <p14:creationId xmlns:p14="http://schemas.microsoft.com/office/powerpoint/2010/main" val="3500773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Much proactive work is being done = area we want to get to. Prevention being better than cure.</a:t>
            </a:r>
          </a:p>
        </p:txBody>
      </p:sp>
      <p:sp>
        <p:nvSpPr>
          <p:cNvPr id="4" name="Slide Number Placeholder 3"/>
          <p:cNvSpPr>
            <a:spLocks noGrp="1"/>
          </p:cNvSpPr>
          <p:nvPr>
            <p:ph type="sldNum" sz="quarter" idx="5"/>
          </p:nvPr>
        </p:nvSpPr>
        <p:spPr/>
        <p:txBody>
          <a:bodyPr/>
          <a:lstStyle/>
          <a:p>
            <a:fld id="{2C94C153-4400-46E1-90B6-8542CC581980}" type="slidenum">
              <a:rPr lang="en-GB"/>
              <a:t>9</a:t>
            </a:fld>
            <a:endParaRPr lang="en-GB"/>
          </a:p>
        </p:txBody>
      </p:sp>
    </p:spTree>
    <p:extLst>
      <p:ext uri="{BB962C8B-B14F-4D97-AF65-F5344CB8AC3E}">
        <p14:creationId xmlns:p14="http://schemas.microsoft.com/office/powerpoint/2010/main" val="18206347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Some areas – known as repeat / frequent users of service.</a:t>
            </a:r>
            <a:endParaRPr lang="en-US"/>
          </a:p>
          <a:p>
            <a:endParaRPr lang="en-US">
              <a:cs typeface="Calibri"/>
            </a:endParaRPr>
          </a:p>
          <a:p>
            <a:r>
              <a:rPr lang="en-US">
                <a:cs typeface="Calibri"/>
              </a:rPr>
              <a:t>Need for embedded CHP roles e.g. ITU &amp; Cancer / Ty Olwen in particular. SBU is an outlier for both. But been known for many years...</a:t>
            </a:r>
            <a:endParaRPr lang="en-US"/>
          </a:p>
        </p:txBody>
      </p:sp>
      <p:sp>
        <p:nvSpPr>
          <p:cNvPr id="4" name="Slide Number Placeholder 3"/>
          <p:cNvSpPr>
            <a:spLocks noGrp="1"/>
          </p:cNvSpPr>
          <p:nvPr>
            <p:ph type="sldNum" sz="quarter" idx="5"/>
          </p:nvPr>
        </p:nvSpPr>
        <p:spPr/>
        <p:txBody>
          <a:bodyPr/>
          <a:lstStyle/>
          <a:p>
            <a:fld id="{2C94C153-4400-46E1-90B6-8542CC581980}" type="slidenum">
              <a:rPr lang="en-GB"/>
              <a:t>10</a:t>
            </a:fld>
            <a:endParaRPr lang="en-GB"/>
          </a:p>
        </p:txBody>
      </p:sp>
    </p:spTree>
    <p:extLst>
      <p:ext uri="{BB962C8B-B14F-4D97-AF65-F5344CB8AC3E}">
        <p14:creationId xmlns:p14="http://schemas.microsoft.com/office/powerpoint/2010/main" val="2693927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9600851-BA6B-4BE2-983F-876BE1525A76}" type="datetimeFigureOut">
              <a:rPr lang="en-GB" smtClean="0"/>
              <a:t>31/05/2023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DEA417F-6768-45CB-84C0-98A87F2957BC}" type="slidenum">
              <a:rPr lang="en-GB" smtClean="0"/>
              <a:t>‹#›</a:t>
            </a:fld>
            <a:endParaRPr lang="en-GB"/>
          </a:p>
        </p:txBody>
      </p:sp>
    </p:spTree>
    <p:extLst>
      <p:ext uri="{BB962C8B-B14F-4D97-AF65-F5344CB8AC3E}">
        <p14:creationId xmlns:p14="http://schemas.microsoft.com/office/powerpoint/2010/main" val="370713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9600851-BA6B-4BE2-983F-876BE1525A76}" type="datetimeFigureOut">
              <a:rPr lang="en-GB" smtClean="0"/>
              <a:t>31/05/2023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DEA417F-6768-45CB-84C0-98A87F2957BC}" type="slidenum">
              <a:rPr lang="en-GB" smtClean="0"/>
              <a:t>‹#›</a:t>
            </a:fld>
            <a:endParaRPr lang="en-GB"/>
          </a:p>
        </p:txBody>
      </p:sp>
    </p:spTree>
    <p:extLst>
      <p:ext uri="{BB962C8B-B14F-4D97-AF65-F5344CB8AC3E}">
        <p14:creationId xmlns:p14="http://schemas.microsoft.com/office/powerpoint/2010/main" val="3843980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9600851-BA6B-4BE2-983F-876BE1525A76}" type="datetimeFigureOut">
              <a:rPr lang="en-GB" smtClean="0"/>
              <a:t>31/05/2023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DEA417F-6768-45CB-84C0-98A87F2957BC}" type="slidenum">
              <a:rPr lang="en-GB" smtClean="0"/>
              <a:t>‹#›</a:t>
            </a:fld>
            <a:endParaRPr lang="en-GB"/>
          </a:p>
        </p:txBody>
      </p:sp>
    </p:spTree>
    <p:extLst>
      <p:ext uri="{BB962C8B-B14F-4D97-AF65-F5344CB8AC3E}">
        <p14:creationId xmlns:p14="http://schemas.microsoft.com/office/powerpoint/2010/main" val="3470077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9600851-BA6B-4BE2-983F-876BE1525A76}" type="datetimeFigureOut">
              <a:rPr lang="en-GB" smtClean="0"/>
              <a:t>31/05/2023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DEA417F-6768-45CB-84C0-98A87F2957BC}" type="slidenum">
              <a:rPr lang="en-GB" smtClean="0"/>
              <a:t>‹#›</a:t>
            </a:fld>
            <a:endParaRPr lang="en-GB"/>
          </a:p>
        </p:txBody>
      </p:sp>
    </p:spTree>
    <p:extLst>
      <p:ext uri="{BB962C8B-B14F-4D97-AF65-F5344CB8AC3E}">
        <p14:creationId xmlns:p14="http://schemas.microsoft.com/office/powerpoint/2010/main" val="2203417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9600851-BA6B-4BE2-983F-876BE1525A76}" type="datetimeFigureOut">
              <a:rPr lang="en-GB" smtClean="0"/>
              <a:t>31/05/2023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DEA417F-6768-45CB-84C0-98A87F2957BC}" type="slidenum">
              <a:rPr lang="en-GB" smtClean="0"/>
              <a:t>‹#›</a:t>
            </a:fld>
            <a:endParaRPr lang="en-GB"/>
          </a:p>
        </p:txBody>
      </p:sp>
    </p:spTree>
    <p:extLst>
      <p:ext uri="{BB962C8B-B14F-4D97-AF65-F5344CB8AC3E}">
        <p14:creationId xmlns:p14="http://schemas.microsoft.com/office/powerpoint/2010/main" val="235224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9600851-BA6B-4BE2-983F-876BE1525A76}" type="datetimeFigureOut">
              <a:rPr lang="en-GB" smtClean="0"/>
              <a:t>31/05/2023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DEA417F-6768-45CB-84C0-98A87F2957BC}" type="slidenum">
              <a:rPr lang="en-GB" smtClean="0"/>
              <a:t>‹#›</a:t>
            </a:fld>
            <a:endParaRPr lang="en-GB"/>
          </a:p>
        </p:txBody>
      </p:sp>
    </p:spTree>
    <p:extLst>
      <p:ext uri="{BB962C8B-B14F-4D97-AF65-F5344CB8AC3E}">
        <p14:creationId xmlns:p14="http://schemas.microsoft.com/office/powerpoint/2010/main" val="22164802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9600851-BA6B-4BE2-983F-876BE1525A76}" type="datetimeFigureOut">
              <a:rPr lang="en-GB" smtClean="0"/>
              <a:t>31/05/2023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DEA417F-6768-45CB-84C0-98A87F2957BC}" type="slidenum">
              <a:rPr lang="en-GB" smtClean="0"/>
              <a:t>‹#›</a:t>
            </a:fld>
            <a:endParaRPr lang="en-GB"/>
          </a:p>
        </p:txBody>
      </p:sp>
    </p:spTree>
    <p:extLst>
      <p:ext uri="{BB962C8B-B14F-4D97-AF65-F5344CB8AC3E}">
        <p14:creationId xmlns:p14="http://schemas.microsoft.com/office/powerpoint/2010/main" val="3684419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9600851-BA6B-4BE2-983F-876BE1525A76}" type="datetimeFigureOut">
              <a:rPr lang="en-GB" smtClean="0"/>
              <a:t>31/05/2023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DEA417F-6768-45CB-84C0-98A87F2957BC}" type="slidenum">
              <a:rPr lang="en-GB" smtClean="0"/>
              <a:t>‹#›</a:t>
            </a:fld>
            <a:endParaRPr lang="en-GB"/>
          </a:p>
        </p:txBody>
      </p:sp>
    </p:spTree>
    <p:extLst>
      <p:ext uri="{BB962C8B-B14F-4D97-AF65-F5344CB8AC3E}">
        <p14:creationId xmlns:p14="http://schemas.microsoft.com/office/powerpoint/2010/main" val="1329299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600851-BA6B-4BE2-983F-876BE1525A76}" type="datetimeFigureOut">
              <a:rPr lang="en-GB" smtClean="0"/>
              <a:t>31/05/2023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DEA417F-6768-45CB-84C0-98A87F2957BC}" type="slidenum">
              <a:rPr lang="en-GB" smtClean="0"/>
              <a:t>‹#›</a:t>
            </a:fld>
            <a:endParaRPr lang="en-GB"/>
          </a:p>
        </p:txBody>
      </p:sp>
    </p:spTree>
    <p:extLst>
      <p:ext uri="{BB962C8B-B14F-4D97-AF65-F5344CB8AC3E}">
        <p14:creationId xmlns:p14="http://schemas.microsoft.com/office/powerpoint/2010/main" val="1925621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9600851-BA6B-4BE2-983F-876BE1525A76}" type="datetimeFigureOut">
              <a:rPr lang="en-GB" smtClean="0"/>
              <a:t>31/05/2023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DEA417F-6768-45CB-84C0-98A87F2957BC}" type="slidenum">
              <a:rPr lang="en-GB" smtClean="0"/>
              <a:t>‹#›</a:t>
            </a:fld>
            <a:endParaRPr lang="en-GB"/>
          </a:p>
        </p:txBody>
      </p:sp>
    </p:spTree>
    <p:extLst>
      <p:ext uri="{BB962C8B-B14F-4D97-AF65-F5344CB8AC3E}">
        <p14:creationId xmlns:p14="http://schemas.microsoft.com/office/powerpoint/2010/main" val="2909940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9600851-BA6B-4BE2-983F-876BE1525A76}" type="datetimeFigureOut">
              <a:rPr lang="en-GB" smtClean="0"/>
              <a:t>31/05/2023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DEA417F-6768-45CB-84C0-98A87F2957BC}" type="slidenum">
              <a:rPr lang="en-GB" smtClean="0"/>
              <a:t>‹#›</a:t>
            </a:fld>
            <a:endParaRPr lang="en-GB"/>
          </a:p>
        </p:txBody>
      </p:sp>
    </p:spTree>
    <p:extLst>
      <p:ext uri="{BB962C8B-B14F-4D97-AF65-F5344CB8AC3E}">
        <p14:creationId xmlns:p14="http://schemas.microsoft.com/office/powerpoint/2010/main" val="3759150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600851-BA6B-4BE2-983F-876BE1525A76}" type="datetimeFigureOut">
              <a:rPr lang="en-GB" smtClean="0"/>
              <a:t>31/05/2023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EA417F-6768-45CB-84C0-98A87F2957BC}" type="slidenum">
              <a:rPr lang="en-GB" smtClean="0"/>
              <a:t>‹#›</a:t>
            </a:fld>
            <a:endParaRPr lang="en-GB"/>
          </a:p>
        </p:txBody>
      </p:sp>
    </p:spTree>
    <p:extLst>
      <p:ext uri="{BB962C8B-B14F-4D97-AF65-F5344CB8AC3E}">
        <p14:creationId xmlns:p14="http://schemas.microsoft.com/office/powerpoint/2010/main" val="28841639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F5A5072-7B47-4D32-B52A-4EBBF590B8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ctrTitle"/>
          </p:nvPr>
        </p:nvSpPr>
        <p:spPr>
          <a:xfrm>
            <a:off x="1314824" y="735106"/>
            <a:ext cx="10053763" cy="2928470"/>
          </a:xfrm>
        </p:spPr>
        <p:txBody>
          <a:bodyPr anchor="b">
            <a:normAutofit/>
          </a:bodyPr>
          <a:lstStyle/>
          <a:p>
            <a:pPr algn="l"/>
            <a:r>
              <a:rPr lang="en-GB" sz="4800">
                <a:solidFill>
                  <a:srgbClr val="FFFFFF"/>
                </a:solidFill>
              </a:rPr>
              <a:t>Staff Wellbeing  Deep-Dive into Staff  Trauma and Suicide Prevention</a:t>
            </a:r>
          </a:p>
        </p:txBody>
      </p:sp>
      <p:sp>
        <p:nvSpPr>
          <p:cNvPr id="3" name="Subtitle 2"/>
          <p:cNvSpPr>
            <a:spLocks noGrp="1"/>
          </p:cNvSpPr>
          <p:nvPr>
            <p:ph type="subTitle" idx="1"/>
          </p:nvPr>
        </p:nvSpPr>
        <p:spPr>
          <a:xfrm>
            <a:off x="1350682" y="4870824"/>
            <a:ext cx="10005951" cy="1458258"/>
          </a:xfrm>
        </p:spPr>
        <p:txBody>
          <a:bodyPr anchor="ctr">
            <a:normAutofit fontScale="92500"/>
          </a:bodyPr>
          <a:lstStyle/>
          <a:p>
            <a:pPr algn="l"/>
            <a:r>
              <a:rPr lang="en-GB" b="1" dirty="0" smtClean="0">
                <a:ea typeface="Calibri"/>
                <a:cs typeface="Calibri"/>
              </a:rPr>
              <a:t>Workforce &amp; Digital </a:t>
            </a:r>
            <a:r>
              <a:rPr lang="en-GB" b="1" dirty="0">
                <a:ea typeface="Calibri"/>
                <a:cs typeface="Calibri"/>
              </a:rPr>
              <a:t>Committee 14th June 2023</a:t>
            </a:r>
          </a:p>
          <a:p>
            <a:pPr algn="l"/>
            <a:r>
              <a:rPr lang="en-GB" b="1" dirty="0">
                <a:ea typeface="Calibri"/>
                <a:cs typeface="Calibri"/>
              </a:rPr>
              <a:t>Dr Debbie Rees-Adams</a:t>
            </a:r>
            <a:r>
              <a:rPr lang="en-GB" dirty="0">
                <a:ea typeface="Calibri"/>
                <a:cs typeface="Calibri"/>
              </a:rPr>
              <a:t>, Clinical Psychologist, Occupational Health &amp; Staff Wellbeing</a:t>
            </a:r>
          </a:p>
          <a:p>
            <a:pPr algn="l"/>
            <a:r>
              <a:rPr lang="en-GB" b="1" dirty="0">
                <a:ea typeface="Calibri"/>
                <a:cs typeface="Calibri"/>
              </a:rPr>
              <a:t>Paul Dunning</a:t>
            </a:r>
            <a:r>
              <a:rPr lang="en-GB" dirty="0">
                <a:ea typeface="Calibri"/>
                <a:cs typeface="Calibri"/>
              </a:rPr>
              <a:t>, Professional Head of Staff Health &amp; Wellbeing</a:t>
            </a:r>
          </a:p>
        </p:txBody>
      </p:sp>
      <p:pic>
        <p:nvPicPr>
          <p:cNvPr id="5" name="Picture 5">
            <a:extLst>
              <a:ext uri="{FF2B5EF4-FFF2-40B4-BE49-F238E27FC236}">
                <a16:creationId xmlns:a16="http://schemas.microsoft.com/office/drawing/2014/main" id="{0FFDC7A6-0ACD-4A52-51C4-9DA4C06B714A}"/>
              </a:ext>
            </a:extLst>
          </p:cNvPr>
          <p:cNvPicPr>
            <a:picLocks noChangeAspect="1"/>
          </p:cNvPicPr>
          <p:nvPr/>
        </p:nvPicPr>
        <p:blipFill>
          <a:blip r:embed="rId2"/>
          <a:stretch>
            <a:fillRect/>
          </a:stretch>
        </p:blipFill>
        <p:spPr>
          <a:xfrm>
            <a:off x="133109" y="207250"/>
            <a:ext cx="3572718" cy="906942"/>
          </a:xfrm>
          <a:prstGeom prst="rect">
            <a:avLst/>
          </a:prstGeom>
        </p:spPr>
      </p:pic>
    </p:spTree>
    <p:extLst>
      <p:ext uri="{BB962C8B-B14F-4D97-AF65-F5344CB8AC3E}">
        <p14:creationId xmlns:p14="http://schemas.microsoft.com/office/powerpoint/2010/main" val="711738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89173"/>
            <a:ext cx="10515600" cy="5587790"/>
          </a:xfrm>
        </p:spPr>
        <p:txBody>
          <a:bodyPr vert="horz" lIns="91440" tIns="45720" rIns="91440" bIns="45720" rtlCol="0" anchor="t">
            <a:normAutofit fontScale="92500" lnSpcReduction="10000"/>
          </a:bodyPr>
          <a:lstStyle/>
          <a:p>
            <a:r>
              <a:rPr lang="en-US"/>
              <a:t>A review of referrals into the Staff Health &amp; Wellbeing service indicates an increase in staff presenting with increasingly complex difficulties, including trauma experiences, traumatic bereavements and post-traumatic stress disorder (PTSD).  Some cases appear to be related to workforce deployments during Covid-19, exposure to traumatic events during the course of their work, whilst others are largely due to purely personal or historic circumstances or are a mixture of personal and work-related factors, with the pandemic exacerbating existing mental health difficulties.</a:t>
            </a:r>
            <a:endParaRPr lang="en-GB"/>
          </a:p>
          <a:p>
            <a:endParaRPr lang="en-GB">
              <a:cs typeface="Calibri"/>
            </a:endParaRPr>
          </a:p>
          <a:p>
            <a:r>
              <a:rPr lang="en-GB">
                <a:cs typeface="Calibri"/>
              </a:rPr>
              <a:t>Some service areas known for repeat exposure of staff to trauma/ death – several of these are on the priority list for development from HB Psychology lead perspective. Embedded Psychology roles have significant benefit to staff wellbeing and absence of these embedded roles continues to be a risk – joint working with Head of Psychology to try and progress these roles.</a:t>
            </a:r>
            <a:endParaRPr lang="en-GB">
              <a:ea typeface="Calibri"/>
              <a:cs typeface="Calibri"/>
            </a:endParaRPr>
          </a:p>
        </p:txBody>
      </p:sp>
    </p:spTree>
    <p:extLst>
      <p:ext uri="{BB962C8B-B14F-4D97-AF65-F5344CB8AC3E}">
        <p14:creationId xmlns:p14="http://schemas.microsoft.com/office/powerpoint/2010/main" val="3302453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93E1A-D0D1-80C0-B602-28EA5BB2720C}"/>
              </a:ext>
            </a:extLst>
          </p:cNvPr>
          <p:cNvSpPr>
            <a:spLocks noGrp="1"/>
          </p:cNvSpPr>
          <p:nvPr>
            <p:ph type="title"/>
          </p:nvPr>
        </p:nvSpPr>
        <p:spPr/>
        <p:txBody>
          <a:bodyPr/>
          <a:lstStyle/>
          <a:p>
            <a:r>
              <a:rPr lang="en-GB" b="1" dirty="0">
                <a:ea typeface="Calibri Light"/>
                <a:cs typeface="Calibri Light"/>
              </a:rPr>
              <a:t>Supporting Staff Suicide Disclosures  - National Context</a:t>
            </a:r>
          </a:p>
        </p:txBody>
      </p:sp>
      <p:sp>
        <p:nvSpPr>
          <p:cNvPr id="3" name="Text Placeholder 2">
            <a:extLst>
              <a:ext uri="{FF2B5EF4-FFF2-40B4-BE49-F238E27FC236}">
                <a16:creationId xmlns:a16="http://schemas.microsoft.com/office/drawing/2014/main" id="{A9EC65E6-3496-9D4E-7547-838F4A536BD1}"/>
              </a:ext>
            </a:extLst>
          </p:cNvPr>
          <p:cNvSpPr>
            <a:spLocks noGrp="1"/>
          </p:cNvSpPr>
          <p:nvPr>
            <p:ph type="body" idx="1"/>
          </p:nvPr>
        </p:nvSpPr>
        <p:spPr/>
        <p:txBody>
          <a:bodyPr/>
          <a:lstStyle/>
          <a:p>
            <a:r>
              <a:rPr lang="en-GB" b="0">
                <a:ea typeface="Calibri"/>
                <a:cs typeface="Calibri"/>
              </a:rPr>
              <a:t>WG Reviewing 5 year strategy – new Strategy launch Autumn 2023</a:t>
            </a:r>
            <a:endParaRPr lang="en-GB" b="0"/>
          </a:p>
        </p:txBody>
      </p:sp>
      <p:pic>
        <p:nvPicPr>
          <p:cNvPr id="7" name="Picture 7" descr="Diagram&#10;&#10;Description automatically generated">
            <a:extLst>
              <a:ext uri="{FF2B5EF4-FFF2-40B4-BE49-F238E27FC236}">
                <a16:creationId xmlns:a16="http://schemas.microsoft.com/office/drawing/2014/main" id="{CB50D755-BF48-B10D-520F-A90F8C88141F}"/>
              </a:ext>
            </a:extLst>
          </p:cNvPr>
          <p:cNvPicPr>
            <a:picLocks noGrp="1" noChangeAspect="1"/>
          </p:cNvPicPr>
          <p:nvPr>
            <p:ph sz="half" idx="2"/>
          </p:nvPr>
        </p:nvPicPr>
        <p:blipFill>
          <a:blip r:embed="rId2"/>
          <a:stretch>
            <a:fillRect/>
          </a:stretch>
        </p:blipFill>
        <p:spPr>
          <a:xfrm>
            <a:off x="1302768" y="2505075"/>
            <a:ext cx="3483679" cy="4017097"/>
          </a:xfrm>
        </p:spPr>
      </p:pic>
      <p:sp>
        <p:nvSpPr>
          <p:cNvPr id="5" name="Text Placeholder 4">
            <a:extLst>
              <a:ext uri="{FF2B5EF4-FFF2-40B4-BE49-F238E27FC236}">
                <a16:creationId xmlns:a16="http://schemas.microsoft.com/office/drawing/2014/main" id="{CC0AD5B7-9C6B-E7AC-CE6D-D25C46C1C222}"/>
              </a:ext>
            </a:extLst>
          </p:cNvPr>
          <p:cNvSpPr>
            <a:spLocks noGrp="1"/>
          </p:cNvSpPr>
          <p:nvPr>
            <p:ph type="body" sz="quarter" idx="3"/>
          </p:nvPr>
        </p:nvSpPr>
        <p:spPr>
          <a:xfrm>
            <a:off x="6172200" y="1265527"/>
            <a:ext cx="5183188" cy="830839"/>
          </a:xfrm>
        </p:spPr>
        <p:txBody>
          <a:bodyPr/>
          <a:lstStyle/>
          <a:p>
            <a:r>
              <a:rPr lang="en-GB">
                <a:ea typeface="Calibri"/>
                <a:cs typeface="Calibri"/>
              </a:rPr>
              <a:t>Themes</a:t>
            </a:r>
            <a:endParaRPr lang="en-GB"/>
          </a:p>
        </p:txBody>
      </p:sp>
      <p:sp>
        <p:nvSpPr>
          <p:cNvPr id="6" name="Content Placeholder 5">
            <a:extLst>
              <a:ext uri="{FF2B5EF4-FFF2-40B4-BE49-F238E27FC236}">
                <a16:creationId xmlns:a16="http://schemas.microsoft.com/office/drawing/2014/main" id="{E2731B19-CBD4-71A4-5F7E-2E1B28C46B04}"/>
              </a:ext>
            </a:extLst>
          </p:cNvPr>
          <p:cNvSpPr>
            <a:spLocks noGrp="1"/>
          </p:cNvSpPr>
          <p:nvPr>
            <p:ph sz="quarter" idx="4"/>
          </p:nvPr>
        </p:nvSpPr>
        <p:spPr>
          <a:xfrm>
            <a:off x="6172200" y="2227985"/>
            <a:ext cx="5183188" cy="3961678"/>
          </a:xfrm>
        </p:spPr>
        <p:txBody>
          <a:bodyPr vert="horz" lIns="91440" tIns="45720" rIns="91440" bIns="45720" rtlCol="0" anchor="t">
            <a:noAutofit/>
          </a:bodyPr>
          <a:lstStyle/>
          <a:p>
            <a:r>
              <a:rPr lang="en-GB" sz="2000" dirty="0">
                <a:ea typeface="Calibri"/>
                <a:cs typeface="Calibri"/>
              </a:rPr>
              <a:t>Collaborative policy; 'everyone's business' - focus on high-risk workplaces including ED and Primary Care</a:t>
            </a:r>
            <a:endParaRPr lang="en-US" sz="2000" dirty="0">
              <a:ea typeface="Calibri"/>
              <a:cs typeface="Calibri"/>
            </a:endParaRPr>
          </a:p>
          <a:p>
            <a:r>
              <a:rPr lang="en-GB" sz="2000" dirty="0">
                <a:ea typeface="Calibri"/>
                <a:cs typeface="Calibri"/>
              </a:rPr>
              <a:t>28% people who attempt suicide have had contact with MH services; 72% have not.</a:t>
            </a:r>
          </a:p>
          <a:p>
            <a:r>
              <a:rPr lang="en-GB" sz="2000" dirty="0">
                <a:ea typeface="Calibri"/>
                <a:cs typeface="Calibri"/>
              </a:rPr>
              <a:t>Continued focus on men in mid-life</a:t>
            </a:r>
          </a:p>
          <a:p>
            <a:r>
              <a:rPr lang="en-GB" sz="2000" dirty="0">
                <a:ea typeface="Calibri"/>
                <a:cs typeface="Calibri"/>
              </a:rPr>
              <a:t>New focus includes;  social media and on-line image sharing, trauma, gambling, domestic violence, </a:t>
            </a:r>
            <a:r>
              <a:rPr lang="en-GB" sz="2000" b="1" dirty="0">
                <a:ea typeface="Calibri"/>
                <a:cs typeface="Calibri"/>
              </a:rPr>
              <a:t>financial adversity and impact of  Covid-19.</a:t>
            </a:r>
          </a:p>
          <a:p>
            <a:r>
              <a:rPr lang="en-GB" sz="2000" b="1" dirty="0">
                <a:latin typeface="Calibri"/>
                <a:ea typeface="Calibri Light"/>
                <a:cs typeface="Calibri Light"/>
              </a:rPr>
              <a:t>Integrated Motivational Volitional Model (IMV) of suicidal behaviour</a:t>
            </a:r>
            <a:r>
              <a:rPr lang="en-GB" sz="2000" dirty="0">
                <a:latin typeface="Calibri"/>
                <a:ea typeface="Calibri Light"/>
                <a:cs typeface="Calibri Light"/>
              </a:rPr>
              <a:t>: Prof Rory O’Connor – </a:t>
            </a:r>
            <a:r>
              <a:rPr lang="en-GB" sz="2000" err="1">
                <a:latin typeface="Calibri"/>
                <a:ea typeface="Calibri Light"/>
                <a:cs typeface="Calibri Light"/>
              </a:rPr>
              <a:t>CPsych</a:t>
            </a:r>
            <a:r>
              <a:rPr lang="en-GB" sz="2000" dirty="0">
                <a:latin typeface="Calibri"/>
                <a:ea typeface="Calibri Light"/>
                <a:cs typeface="Calibri Light"/>
              </a:rPr>
              <a:t>; Uni Glasgow 2011, 2018.</a:t>
            </a:r>
          </a:p>
          <a:p>
            <a:endParaRPr lang="en-GB" sz="1700">
              <a:ea typeface="Calibri"/>
              <a:cs typeface="Calibri"/>
            </a:endParaRPr>
          </a:p>
          <a:p>
            <a:endParaRPr lang="en-GB" sz="1700">
              <a:ea typeface="Calibri"/>
              <a:cs typeface="Calibri"/>
            </a:endParaRPr>
          </a:p>
          <a:p>
            <a:endParaRPr lang="en-GB">
              <a:ea typeface="Calibri"/>
              <a:cs typeface="Calibri"/>
            </a:endParaRPr>
          </a:p>
        </p:txBody>
      </p:sp>
    </p:spTree>
    <p:extLst>
      <p:ext uri="{BB962C8B-B14F-4D97-AF65-F5344CB8AC3E}">
        <p14:creationId xmlns:p14="http://schemas.microsoft.com/office/powerpoint/2010/main" val="1080899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72593-2320-741A-A6BB-6A005C09D7CF}"/>
              </a:ext>
            </a:extLst>
          </p:cNvPr>
          <p:cNvSpPr>
            <a:spLocks noGrp="1"/>
          </p:cNvSpPr>
          <p:nvPr>
            <p:ph type="title"/>
          </p:nvPr>
        </p:nvSpPr>
        <p:spPr/>
        <p:txBody>
          <a:bodyPr/>
          <a:lstStyle/>
          <a:p>
            <a:r>
              <a:rPr lang="en-GB" dirty="0">
                <a:latin typeface="Calibri"/>
                <a:ea typeface="Calibri Light"/>
                <a:cs typeface="Calibri Light"/>
              </a:rPr>
              <a:t>Working collaboratively in SBU</a:t>
            </a:r>
            <a:endParaRPr lang="en-GB" dirty="0">
              <a:latin typeface="Calibri"/>
            </a:endParaRPr>
          </a:p>
        </p:txBody>
      </p:sp>
      <p:sp>
        <p:nvSpPr>
          <p:cNvPr id="3" name="Content Placeholder 2">
            <a:extLst>
              <a:ext uri="{FF2B5EF4-FFF2-40B4-BE49-F238E27FC236}">
                <a16:creationId xmlns:a16="http://schemas.microsoft.com/office/drawing/2014/main" id="{3EB86628-3AAC-B53B-1A28-5D13AD5078F1}"/>
              </a:ext>
            </a:extLst>
          </p:cNvPr>
          <p:cNvSpPr>
            <a:spLocks noGrp="1"/>
          </p:cNvSpPr>
          <p:nvPr>
            <p:ph idx="1"/>
          </p:nvPr>
        </p:nvSpPr>
        <p:spPr/>
        <p:txBody>
          <a:bodyPr vert="horz" lIns="91440" tIns="45720" rIns="91440" bIns="45720" rtlCol="0" anchor="t">
            <a:normAutofit lnSpcReduction="10000"/>
          </a:bodyPr>
          <a:lstStyle/>
          <a:p>
            <a:r>
              <a:rPr lang="en-GB" sz="2000" dirty="0">
                <a:ea typeface="Calibri"/>
                <a:cs typeface="Calibri"/>
              </a:rPr>
              <a:t>Suicide Prevention = one of HB's quality improvement areas</a:t>
            </a:r>
          </a:p>
          <a:p>
            <a:r>
              <a:rPr lang="en-GB" sz="2000" dirty="0">
                <a:ea typeface="Calibri"/>
                <a:cs typeface="Calibri"/>
              </a:rPr>
              <a:t>Senior WB reps on HB's Suicide Prevention Steering Group to ensure joint working</a:t>
            </a:r>
          </a:p>
          <a:p>
            <a:r>
              <a:rPr lang="en-GB" sz="2000" b="1" dirty="0">
                <a:ea typeface="Calibri"/>
                <a:cs typeface="Calibri"/>
              </a:rPr>
              <a:t> ‘Real Time, Suicide Surveillance System’ </a:t>
            </a:r>
            <a:r>
              <a:rPr lang="en-GB" sz="2000" dirty="0">
                <a:ea typeface="Calibri"/>
                <a:cs typeface="Calibri"/>
              </a:rPr>
              <a:t>– National repository for suspected suicides (until inquest report concluded) in Wales and of Welsh people outside Wales. Monthly data from police forces, HB’s etc – includes SBU's staff data (see related staff suicidal </a:t>
            </a:r>
            <a:r>
              <a:rPr lang="en-GB" sz="2000">
                <a:ea typeface="Calibri"/>
                <a:cs typeface="Calibri"/>
              </a:rPr>
              <a:t>thoughts</a:t>
            </a:r>
            <a:r>
              <a:rPr lang="en-GB" sz="2000" dirty="0">
                <a:ea typeface="Calibri"/>
                <a:cs typeface="Calibri"/>
              </a:rPr>
              <a:t>/plan graphs)</a:t>
            </a:r>
          </a:p>
          <a:p>
            <a:r>
              <a:rPr lang="en-GB" sz="2000" dirty="0">
                <a:ea typeface="Calibri"/>
                <a:cs typeface="Calibri"/>
              </a:rPr>
              <a:t>Wellbeing Team trained in Applied Suicide Interventions Skills Training (ASIST) and HB's Tier 1 Suicide Prevention training </a:t>
            </a:r>
          </a:p>
          <a:p>
            <a:r>
              <a:rPr lang="en-GB" sz="2000" dirty="0">
                <a:ea typeface="Calibri"/>
                <a:cs typeface="Calibri"/>
              </a:rPr>
              <a:t>Wellbeing risk assessment includes suicide - recently modified based on WG Suicide Prevention Conference information</a:t>
            </a:r>
          </a:p>
          <a:p>
            <a:r>
              <a:rPr lang="en-GB" sz="2000" dirty="0">
                <a:ea typeface="Calibri"/>
                <a:cs typeface="Calibri"/>
              </a:rPr>
              <a:t>Staff Stress and Emotional Wellbeing Policy – clear guidance for managers to support suicide disclosures with 'traffic light' risk-based approach and signposting resources</a:t>
            </a:r>
          </a:p>
          <a:p>
            <a:r>
              <a:rPr lang="en-GB" sz="2000" dirty="0">
                <a:ea typeface="Calibri"/>
                <a:cs typeface="Calibri"/>
              </a:rPr>
              <a:t>Work related stress assessment and MH for Managers training – supports awareness, early intervention and prevention approaches</a:t>
            </a:r>
          </a:p>
          <a:p>
            <a:endParaRPr lang="en-GB" sz="2000">
              <a:ea typeface="Calibri"/>
              <a:cs typeface="Calibri"/>
            </a:endParaRPr>
          </a:p>
          <a:p>
            <a:endParaRPr lang="en-GB" sz="2000">
              <a:ea typeface="Calibri"/>
              <a:cs typeface="Calibri"/>
            </a:endParaRPr>
          </a:p>
          <a:p>
            <a:endParaRPr lang="en-GB" sz="2000">
              <a:ea typeface="Calibri"/>
              <a:cs typeface="Calibri"/>
            </a:endParaRPr>
          </a:p>
          <a:p>
            <a:pPr marL="0" indent="0">
              <a:buNone/>
            </a:pPr>
            <a:endParaRPr lang="en-GB">
              <a:ea typeface="Calibri"/>
              <a:cs typeface="Calibri"/>
            </a:endParaRPr>
          </a:p>
        </p:txBody>
      </p:sp>
    </p:spTree>
    <p:extLst>
      <p:ext uri="{BB962C8B-B14F-4D97-AF65-F5344CB8AC3E}">
        <p14:creationId xmlns:p14="http://schemas.microsoft.com/office/powerpoint/2010/main" val="1239148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hart, bar chart&#10;&#10;Description automatically generated">
            <a:extLst>
              <a:ext uri="{FF2B5EF4-FFF2-40B4-BE49-F238E27FC236}">
                <a16:creationId xmlns:a16="http://schemas.microsoft.com/office/drawing/2014/main" id="{AA345DA9-B6C5-9144-F0AF-492BF7BD74F6}"/>
              </a:ext>
            </a:extLst>
          </p:cNvPr>
          <p:cNvPicPr>
            <a:picLocks noChangeAspect="1"/>
          </p:cNvPicPr>
          <p:nvPr/>
        </p:nvPicPr>
        <p:blipFill>
          <a:blip r:embed="rId2"/>
          <a:stretch>
            <a:fillRect/>
          </a:stretch>
        </p:blipFill>
        <p:spPr>
          <a:xfrm>
            <a:off x="152401" y="385855"/>
            <a:ext cx="11614028" cy="6258821"/>
          </a:xfrm>
          <a:prstGeom prst="rect">
            <a:avLst/>
          </a:prstGeom>
        </p:spPr>
      </p:pic>
    </p:spTree>
    <p:extLst>
      <p:ext uri="{BB962C8B-B14F-4D97-AF65-F5344CB8AC3E}">
        <p14:creationId xmlns:p14="http://schemas.microsoft.com/office/powerpoint/2010/main" val="2947636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hart&#10;&#10;Description automatically generated">
            <a:extLst>
              <a:ext uri="{FF2B5EF4-FFF2-40B4-BE49-F238E27FC236}">
                <a16:creationId xmlns:a16="http://schemas.microsoft.com/office/drawing/2014/main" id="{DF408F95-E949-CC36-36E7-BA88D641FBCE}"/>
              </a:ext>
            </a:extLst>
          </p:cNvPr>
          <p:cNvPicPr>
            <a:picLocks noChangeAspect="1"/>
          </p:cNvPicPr>
          <p:nvPr/>
        </p:nvPicPr>
        <p:blipFill>
          <a:blip r:embed="rId2"/>
          <a:stretch>
            <a:fillRect/>
          </a:stretch>
        </p:blipFill>
        <p:spPr>
          <a:xfrm>
            <a:off x="839060" y="195808"/>
            <a:ext cx="11019098" cy="6451302"/>
          </a:xfrm>
          <a:prstGeom prst="rect">
            <a:avLst/>
          </a:prstGeom>
        </p:spPr>
      </p:pic>
    </p:spTree>
    <p:extLst>
      <p:ext uri="{BB962C8B-B14F-4D97-AF65-F5344CB8AC3E}">
        <p14:creationId xmlns:p14="http://schemas.microsoft.com/office/powerpoint/2010/main" val="12190657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3201"/>
            <a:ext cx="10515600" cy="1009261"/>
          </a:xfrm>
        </p:spPr>
        <p:txBody>
          <a:bodyPr/>
          <a:lstStyle/>
          <a:p>
            <a:r>
              <a:rPr lang="en-GB" b="1"/>
              <a:t>Trauma support for Staff</a:t>
            </a:r>
          </a:p>
        </p:txBody>
      </p:sp>
      <p:sp>
        <p:nvSpPr>
          <p:cNvPr id="3" name="Content Placeholder 2"/>
          <p:cNvSpPr>
            <a:spLocks noGrp="1"/>
          </p:cNvSpPr>
          <p:nvPr>
            <p:ph idx="1"/>
          </p:nvPr>
        </p:nvSpPr>
        <p:spPr>
          <a:xfrm>
            <a:off x="838200" y="1494946"/>
            <a:ext cx="10515600" cy="4926432"/>
          </a:xfrm>
        </p:spPr>
        <p:txBody>
          <a:bodyPr vert="horz" lIns="91440" tIns="45720" rIns="91440" bIns="45720" rtlCol="0" anchor="t">
            <a:normAutofit fontScale="85000" lnSpcReduction="20000"/>
          </a:bodyPr>
          <a:lstStyle/>
          <a:p>
            <a:r>
              <a:rPr lang="en-GB"/>
              <a:t>Development of clinical pathway in service – evidence base: </a:t>
            </a:r>
            <a:r>
              <a:rPr lang="en-US"/>
              <a:t>NG116: December 2018.  </a:t>
            </a:r>
            <a:endParaRPr lang="en-GB"/>
          </a:p>
          <a:p>
            <a:endParaRPr lang="en-US">
              <a:cs typeface="Calibri"/>
            </a:endParaRPr>
          </a:p>
          <a:p>
            <a:r>
              <a:rPr lang="en-US">
                <a:cs typeface="Calibri"/>
              </a:rPr>
              <a:t>Linked with HB Trauma lead, local implementation group &amp; national TSW network.</a:t>
            </a:r>
            <a:endParaRPr lang="en-US">
              <a:ea typeface="Calibri"/>
              <a:cs typeface="Calibri"/>
            </a:endParaRPr>
          </a:p>
          <a:p>
            <a:endParaRPr lang="en-US" sz="2900"/>
          </a:p>
          <a:p>
            <a:r>
              <a:rPr lang="en-GB" sz="2900"/>
              <a:t>Had training for team – T-CBT, G-TEP, EMDR to deliver NICE guidance interventions.</a:t>
            </a:r>
            <a:endParaRPr lang="en-US" sz="2900"/>
          </a:p>
          <a:p>
            <a:endParaRPr lang="en-GB" sz="2900"/>
          </a:p>
          <a:p>
            <a:r>
              <a:rPr lang="en-GB" sz="2900"/>
              <a:t>Further resources &amp; supports for staff with moral injury.</a:t>
            </a:r>
            <a:endParaRPr lang="en-GB" sz="2900">
              <a:ea typeface="Calibri"/>
              <a:cs typeface="Calibri"/>
            </a:endParaRPr>
          </a:p>
          <a:p>
            <a:endParaRPr lang="en-GB" sz="2900"/>
          </a:p>
          <a:p>
            <a:r>
              <a:rPr lang="en-GB" sz="2900" err="1"/>
              <a:t>TRiM</a:t>
            </a:r>
            <a:r>
              <a:rPr lang="en-GB" sz="2900"/>
              <a:t>/React development: 72 staff </a:t>
            </a:r>
            <a:r>
              <a:rPr lang="en-GB" sz="2900" err="1"/>
              <a:t>TRiM</a:t>
            </a:r>
            <a:r>
              <a:rPr lang="en-GB" sz="2900"/>
              <a:t> trained, 2500+ REACT trained.  </a:t>
            </a:r>
            <a:r>
              <a:rPr lang="en-US" sz="2900"/>
              <a:t>34 </a:t>
            </a:r>
            <a:r>
              <a:rPr lang="en-US" sz="2900" err="1"/>
              <a:t>TRiM</a:t>
            </a:r>
            <a:r>
              <a:rPr lang="en-US" sz="2900"/>
              <a:t> responses for teams/services after adverse/critical events. </a:t>
            </a:r>
            <a:endParaRPr lang="en-US" sz="2900" u="sng">
              <a:ea typeface="Calibri"/>
              <a:cs typeface="Calibri"/>
            </a:endParaRPr>
          </a:p>
          <a:p>
            <a:endParaRPr lang="en-GB">
              <a:cs typeface="Calibri"/>
            </a:endParaRPr>
          </a:p>
          <a:p>
            <a:endParaRPr lang="en-GB">
              <a:ea typeface="Calibri"/>
              <a:cs typeface="Calibri"/>
            </a:endParaRPr>
          </a:p>
          <a:p>
            <a:endParaRPr lang="en-GB">
              <a:cs typeface="Calibri" panose="020F0502020204030204"/>
            </a:endParaRPr>
          </a:p>
          <a:p>
            <a:endParaRPr lang="en-GB"/>
          </a:p>
        </p:txBody>
      </p:sp>
    </p:spTree>
    <p:extLst>
      <p:ext uri="{BB962C8B-B14F-4D97-AF65-F5344CB8AC3E}">
        <p14:creationId xmlns:p14="http://schemas.microsoft.com/office/powerpoint/2010/main" val="619248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6D4A63-49F3-0739-B223-D196D7A75113}"/>
              </a:ext>
            </a:extLst>
          </p:cNvPr>
          <p:cNvSpPr>
            <a:spLocks noGrp="1"/>
          </p:cNvSpPr>
          <p:nvPr>
            <p:ph idx="1"/>
          </p:nvPr>
        </p:nvSpPr>
        <p:spPr>
          <a:xfrm>
            <a:off x="838200" y="1149890"/>
            <a:ext cx="10515600" cy="5027073"/>
          </a:xfrm>
        </p:spPr>
        <p:txBody>
          <a:bodyPr vert="horz" lIns="91440" tIns="45720" rIns="91440" bIns="45720" rtlCol="0" anchor="t">
            <a:normAutofit/>
          </a:bodyPr>
          <a:lstStyle/>
          <a:p>
            <a:r>
              <a:rPr lang="en-GB" sz="2000">
                <a:latin typeface="Calibri"/>
                <a:ea typeface="Calibri"/>
                <a:cs typeface="Calibri"/>
              </a:rPr>
              <a:t>T2C Wales (anti stigma training) – evaluation  May 23– 99% SBU engagement; 9.4/10 rating for training overall (incl. increased recognition of signs, confidence in techniques to reduce, relevance to workplace).</a:t>
            </a:r>
          </a:p>
          <a:p>
            <a:endParaRPr lang="en-GB" sz="2000">
              <a:ea typeface="Calibri"/>
              <a:cs typeface="Calibri"/>
            </a:endParaRPr>
          </a:p>
          <a:p>
            <a:r>
              <a:rPr lang="en-GB" sz="2000">
                <a:cs typeface="Calibri"/>
              </a:rPr>
              <a:t>The evaluation of the </a:t>
            </a:r>
            <a:r>
              <a:rPr lang="en-GB" sz="2000" err="1">
                <a:cs typeface="Calibri"/>
              </a:rPr>
              <a:t>TRiM</a:t>
            </a:r>
            <a:r>
              <a:rPr lang="en-GB" sz="2000">
                <a:cs typeface="Calibri"/>
              </a:rPr>
              <a:t>/REACT training programme demonstrates significant changes between pre and post measures in relation to confidence in having psychologically informed conversations in the workplace. </a:t>
            </a:r>
            <a:r>
              <a:rPr lang="en-GB" sz="2000">
                <a:latin typeface="Calibri"/>
                <a:ea typeface="Calibri"/>
                <a:cs typeface="Calibri"/>
              </a:rPr>
              <a:t> 59% trained have used REACT in some capacity and content was helpful in facilitating conversations &amp;  supported staff’s confidence in opening and having wellbeing conversations in practice. (4.4 &amp; 4.24 / 5 on scale  - 1- not helpful at all, 5 - extremely helpful).</a:t>
            </a:r>
          </a:p>
          <a:p>
            <a:r>
              <a:rPr lang="en-GB" sz="2000">
                <a:latin typeface="Calibri"/>
                <a:ea typeface="Calibri"/>
                <a:cs typeface="Arial"/>
              </a:rPr>
              <a:t>Improved health outcomes on EQ5D-L outcome measure (improvements in depression/anxiety, and participation in valued activities)</a:t>
            </a:r>
          </a:p>
          <a:p>
            <a:r>
              <a:rPr lang="en-GB" sz="2000">
                <a:latin typeface="Calibri"/>
                <a:ea typeface="Calibri"/>
                <a:cs typeface="Calibri"/>
              </a:rPr>
              <a:t>Integrated service workflow software (Cohort) will now </a:t>
            </a:r>
          </a:p>
          <a:p>
            <a:pPr marL="0" indent="0">
              <a:buNone/>
            </a:pPr>
            <a:r>
              <a:rPr lang="en-GB" sz="2000">
                <a:latin typeface="Calibri"/>
                <a:ea typeface="Calibri"/>
                <a:cs typeface="Calibri"/>
              </a:rPr>
              <a:t>    allow analysis of trauma data (collectively). </a:t>
            </a:r>
          </a:p>
          <a:p>
            <a:endParaRPr lang="en-GB" sz="2400">
              <a:latin typeface="Corbel"/>
              <a:cs typeface="Calibri"/>
            </a:endParaRPr>
          </a:p>
          <a:p>
            <a:endParaRPr lang="en-GB" sz="2200">
              <a:cs typeface="Calibri"/>
            </a:endParaRPr>
          </a:p>
          <a:p>
            <a:endParaRPr lang="en-GB" sz="2200">
              <a:cs typeface="Calibri"/>
            </a:endParaRPr>
          </a:p>
          <a:p>
            <a:endParaRPr lang="en-GB" sz="2200">
              <a:cs typeface="Calibri"/>
            </a:endParaRPr>
          </a:p>
          <a:p>
            <a:endParaRPr lang="en-GB" sz="2200">
              <a:cs typeface="Calibri"/>
            </a:endParaRPr>
          </a:p>
          <a:p>
            <a:endParaRPr lang="en-GB" sz="2200">
              <a:cs typeface="Calibri"/>
            </a:endParaRPr>
          </a:p>
          <a:p>
            <a:endParaRPr lang="en-GB" sz="2200">
              <a:cs typeface="Calibri"/>
            </a:endParaRPr>
          </a:p>
          <a:p>
            <a:endParaRPr lang="en-GB" sz="2200">
              <a:cs typeface="Calibri"/>
            </a:endParaRPr>
          </a:p>
          <a:p>
            <a:endParaRPr lang="en-GB" sz="2200">
              <a:cs typeface="Calibri"/>
            </a:endParaRPr>
          </a:p>
          <a:p>
            <a:endParaRPr lang="en-GB" sz="2200">
              <a:cs typeface="Calibri"/>
            </a:endParaRPr>
          </a:p>
          <a:p>
            <a:endParaRPr lang="en-GB" sz="2200">
              <a:cs typeface="Calibri"/>
            </a:endParaRPr>
          </a:p>
          <a:p>
            <a:endParaRPr lang="en-GB" sz="2200">
              <a:cs typeface="Calibri"/>
            </a:endParaRPr>
          </a:p>
          <a:p>
            <a:endParaRPr lang="en-GB">
              <a:cs typeface="Calibri"/>
            </a:endParaRPr>
          </a:p>
        </p:txBody>
      </p:sp>
      <p:pic>
        <p:nvPicPr>
          <p:cNvPr id="4" name="Picture 4" descr="Diagram&#10;&#10;Description automatically generated">
            <a:extLst>
              <a:ext uri="{FF2B5EF4-FFF2-40B4-BE49-F238E27FC236}">
                <a16:creationId xmlns:a16="http://schemas.microsoft.com/office/drawing/2014/main" id="{C3A60BDC-BF5B-BE11-F91B-95C4B7A32A71}"/>
              </a:ext>
            </a:extLst>
          </p:cNvPr>
          <p:cNvPicPr>
            <a:picLocks noChangeAspect="1"/>
          </p:cNvPicPr>
          <p:nvPr/>
        </p:nvPicPr>
        <p:blipFill>
          <a:blip r:embed="rId2"/>
          <a:stretch>
            <a:fillRect/>
          </a:stretch>
        </p:blipFill>
        <p:spPr>
          <a:xfrm>
            <a:off x="8004791" y="4577265"/>
            <a:ext cx="3781767" cy="2330755"/>
          </a:xfrm>
          <a:prstGeom prst="rect">
            <a:avLst/>
          </a:prstGeom>
        </p:spPr>
      </p:pic>
      <p:sp>
        <p:nvSpPr>
          <p:cNvPr id="6" name="Title 1">
            <a:extLst>
              <a:ext uri="{FF2B5EF4-FFF2-40B4-BE49-F238E27FC236}">
                <a16:creationId xmlns:a16="http://schemas.microsoft.com/office/drawing/2014/main" id="{E389F1C1-8812-3348-0BE8-4B9B0B89FD42}"/>
              </a:ext>
            </a:extLst>
          </p:cNvPr>
          <p:cNvSpPr>
            <a:spLocks noGrp="1"/>
          </p:cNvSpPr>
          <p:nvPr>
            <p:ph type="title"/>
          </p:nvPr>
        </p:nvSpPr>
        <p:spPr>
          <a:xfrm>
            <a:off x="838200" y="63201"/>
            <a:ext cx="10515600" cy="1009261"/>
          </a:xfrm>
        </p:spPr>
        <p:txBody>
          <a:bodyPr/>
          <a:lstStyle/>
          <a:p>
            <a:r>
              <a:rPr lang="en-GB" b="1">
                <a:cs typeface="Calibri Light"/>
              </a:rPr>
              <a:t>Feedback / Evaluation</a:t>
            </a:r>
          </a:p>
        </p:txBody>
      </p:sp>
    </p:spTree>
    <p:extLst>
      <p:ext uri="{BB962C8B-B14F-4D97-AF65-F5344CB8AC3E}">
        <p14:creationId xmlns:p14="http://schemas.microsoft.com/office/powerpoint/2010/main" val="2688212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A5F25-3A7E-EC92-6E9E-E81B3185F633}"/>
              </a:ext>
            </a:extLst>
          </p:cNvPr>
          <p:cNvSpPr>
            <a:spLocks noGrp="1"/>
          </p:cNvSpPr>
          <p:nvPr>
            <p:ph type="title"/>
          </p:nvPr>
        </p:nvSpPr>
        <p:spPr>
          <a:xfrm>
            <a:off x="838200" y="365125"/>
            <a:ext cx="10515600" cy="506054"/>
          </a:xfrm>
        </p:spPr>
        <p:txBody>
          <a:bodyPr>
            <a:normAutofit fontScale="90000"/>
          </a:bodyPr>
          <a:lstStyle/>
          <a:p>
            <a:r>
              <a:rPr lang="en-GB" b="1">
                <a:cs typeface="Calibri Light"/>
              </a:rPr>
              <a:t>Trauma Pathway</a:t>
            </a:r>
            <a:endParaRPr lang="en-GB" b="1"/>
          </a:p>
        </p:txBody>
      </p:sp>
      <p:pic>
        <p:nvPicPr>
          <p:cNvPr id="5" name="Picture 4" descr="Diagram&#10;&#10;Description automatically generated">
            <a:extLst>
              <a:ext uri="{FF2B5EF4-FFF2-40B4-BE49-F238E27FC236}">
                <a16:creationId xmlns:a16="http://schemas.microsoft.com/office/drawing/2014/main" id="{6AA098BC-356B-140E-6E2C-84F58ED8EEDF}"/>
              </a:ext>
            </a:extLst>
          </p:cNvPr>
          <p:cNvPicPr>
            <a:picLocks noChangeAspect="1"/>
          </p:cNvPicPr>
          <p:nvPr/>
        </p:nvPicPr>
        <p:blipFill>
          <a:blip r:embed="rId2"/>
          <a:stretch>
            <a:fillRect/>
          </a:stretch>
        </p:blipFill>
        <p:spPr>
          <a:xfrm>
            <a:off x="1460741" y="930296"/>
            <a:ext cx="9629953" cy="5687522"/>
          </a:xfrm>
          <a:prstGeom prst="rect">
            <a:avLst/>
          </a:prstGeom>
        </p:spPr>
      </p:pic>
    </p:spTree>
    <p:extLst>
      <p:ext uri="{BB962C8B-B14F-4D97-AF65-F5344CB8AC3E}">
        <p14:creationId xmlns:p14="http://schemas.microsoft.com/office/powerpoint/2010/main" val="22042128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Diagram&#10;&#10;Description automatically generated">
            <a:extLst>
              <a:ext uri="{FF2B5EF4-FFF2-40B4-BE49-F238E27FC236}">
                <a16:creationId xmlns:a16="http://schemas.microsoft.com/office/drawing/2014/main" id="{2B0C40D0-480A-A1E8-A785-44EA6BC97713}"/>
              </a:ext>
            </a:extLst>
          </p:cNvPr>
          <p:cNvPicPr>
            <a:picLocks noChangeAspect="1"/>
          </p:cNvPicPr>
          <p:nvPr/>
        </p:nvPicPr>
        <p:blipFill>
          <a:blip r:embed="rId3"/>
          <a:stretch>
            <a:fillRect/>
          </a:stretch>
        </p:blipFill>
        <p:spPr>
          <a:xfrm>
            <a:off x="-5750" y="410901"/>
            <a:ext cx="12203500" cy="6151216"/>
          </a:xfrm>
          <a:prstGeom prst="rect">
            <a:avLst/>
          </a:prstGeom>
        </p:spPr>
      </p:pic>
    </p:spTree>
    <p:extLst>
      <p:ext uri="{BB962C8B-B14F-4D97-AF65-F5344CB8AC3E}">
        <p14:creationId xmlns:p14="http://schemas.microsoft.com/office/powerpoint/2010/main" val="14207908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1131</Words>
  <Application>Microsoft Office PowerPoint</Application>
  <PresentationFormat>Widescreen</PresentationFormat>
  <Paragraphs>79</Paragraphs>
  <Slides>10</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Arial,Sans-Serif</vt:lpstr>
      <vt:lpstr>Calibri</vt:lpstr>
      <vt:lpstr>Calibri Light</vt:lpstr>
      <vt:lpstr>Corbel</vt:lpstr>
      <vt:lpstr>Office Theme</vt:lpstr>
      <vt:lpstr>Staff Wellbeing  Deep-Dive into Staff  Trauma and Suicide Prevention</vt:lpstr>
      <vt:lpstr>Supporting Staff Suicide Disclosures  - National Context</vt:lpstr>
      <vt:lpstr>Working collaboratively in SBU</vt:lpstr>
      <vt:lpstr>PowerPoint Presentation</vt:lpstr>
      <vt:lpstr>PowerPoint Presentation</vt:lpstr>
      <vt:lpstr>Trauma support for Staff</vt:lpstr>
      <vt:lpstr>Feedback / Evaluation</vt:lpstr>
      <vt:lpstr>Trauma Pathway</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WF&amp;OD Deepdive</dc:title>
  <dc:creator>Paul Dunning (Swansea Bay UHB - Staff Health &amp; Wellbeing)</dc:creator>
  <cp:lastModifiedBy>Jillian Rix (Swansea Bay UHB - Corporate)</cp:lastModifiedBy>
  <cp:revision>37</cp:revision>
  <dcterms:created xsi:type="dcterms:W3CDTF">2023-05-24T07:42:25Z</dcterms:created>
  <dcterms:modified xsi:type="dcterms:W3CDTF">2023-05-31T10:48:50Z</dcterms:modified>
</cp:coreProperties>
</file>