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60" r:id="rId5"/>
    <p:sldId id="261" r:id="rId6"/>
    <p:sldId id="262" r:id="rId7"/>
    <p:sldId id="263" r:id="rId8"/>
    <p:sldId id="264" r:id="rId9"/>
    <p:sldId id="265"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
    <a:wholeTbl>
      <a:tcTxStyle>
        <a:font>
          <a:latin typeface="+mn-lt"/>
          <a:ea typeface="+mn-ea"/>
          <a:cs typeface="+mn-cs"/>
        </a:font>
        <a:srgbClr val="000000"/>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9EBF5"/>
          </a:solidFill>
        </a:fill>
      </a:tcStyle>
    </a:wholeTbl>
    <a:band1H>
      <a:tcStyle>
        <a:tcBdr/>
        <a:fill>
          <a:solidFill>
            <a:srgbClr val="CFD5EA"/>
          </a:solidFill>
        </a:fill>
      </a:tcStyle>
    </a:band1H>
    <a:band2H>
      <a:tcStyle>
        <a:tcBdr/>
      </a:tcStyle>
    </a:band2H>
    <a:band1V>
      <a:tcStyle>
        <a:tcBdr/>
        <a:fill>
          <a:solidFill>
            <a:srgbClr val="CFD5EA"/>
          </a:solidFill>
        </a:fill>
      </a:tcStyle>
    </a:band1V>
    <a:band2V>
      <a:tcStyle>
        <a:tcBdr/>
      </a:tcStyle>
    </a:band2V>
    <a:lastCol>
      <a:tcTxStyle b="on">
        <a:font>
          <a:latin typeface="+mn-lt"/>
          <a:ea typeface="+mn-ea"/>
          <a:cs typeface="+mn-cs"/>
        </a:font>
        <a:srgbClr val="FFFFFF"/>
      </a:tcTxStyle>
      <a:tcStyle>
        <a:tcBdr/>
        <a:fill>
          <a:solidFill>
            <a:srgbClr val="4472C4"/>
          </a:solidFill>
        </a:fill>
      </a:tcStyle>
    </a:lastCol>
    <a:firstCol>
      <a:tcTxStyle b="on">
        <a:font>
          <a:latin typeface="+mn-lt"/>
          <a:ea typeface="+mn-ea"/>
          <a:cs typeface="+mn-cs"/>
        </a:font>
        <a:srgbClr val="FFFFFF"/>
      </a:tcTxStyle>
      <a:tcStyle>
        <a:tcBdr/>
        <a:fill>
          <a:solidFill>
            <a:srgbClr val="4472C4"/>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4472C4"/>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4472C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9" d="100"/>
          <a:sy n="39" d="100"/>
        </p:scale>
        <p:origin x="1000"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y Goss (Swansea Bay UHB - Widening Access, Equality and Careers - Workforce &amp;OD)" userId="942f10a9-fb0a-4ce2-b684-113efc02ae66" providerId="ADAL" clId="{D93AF54A-EDFA-467B-A704-00AABF12984B}"/>
    <pc:docChg chg="custSel modSld">
      <pc:chgData name="Katy Goss (Swansea Bay UHB - Widening Access, Equality and Careers - Workforce &amp;OD)" userId="942f10a9-fb0a-4ce2-b684-113efc02ae66" providerId="ADAL" clId="{D93AF54A-EDFA-467B-A704-00AABF12984B}" dt="2023-09-27T12:15:09.068" v="106" actId="20577"/>
      <pc:docMkLst>
        <pc:docMk/>
      </pc:docMkLst>
      <pc:sldChg chg="modSp mod">
        <pc:chgData name="Katy Goss (Swansea Bay UHB - Widening Access, Equality and Careers - Workforce &amp;OD)" userId="942f10a9-fb0a-4ce2-b684-113efc02ae66" providerId="ADAL" clId="{D93AF54A-EDFA-467B-A704-00AABF12984B}" dt="2023-09-27T12:15:09.068" v="106" actId="20577"/>
        <pc:sldMkLst>
          <pc:docMk/>
          <pc:sldMk cId="0" sldId="256"/>
        </pc:sldMkLst>
        <pc:spChg chg="mod">
          <ac:chgData name="Katy Goss (Swansea Bay UHB - Widening Access, Equality and Careers - Workforce &amp;OD)" userId="942f10a9-fb0a-4ce2-b684-113efc02ae66" providerId="ADAL" clId="{D93AF54A-EDFA-467B-A704-00AABF12984B}" dt="2023-09-27T12:15:09.068" v="106" actId="20577"/>
          <ac:spMkLst>
            <pc:docMk/>
            <pc:sldMk cId="0" sldId="256"/>
            <ac:spMk id="3" creationId="{221CF72F-B113-D8A6-63AB-5A4A149857C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9D812E-C685-0BA1-4EB5-EE4AD24988A5}"/>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endParaRPr lang="en-GB"/>
          </a:p>
        </p:txBody>
      </p:sp>
      <p:sp>
        <p:nvSpPr>
          <p:cNvPr id="3" name="Date Placeholder 2">
            <a:extLst>
              <a:ext uri="{FF2B5EF4-FFF2-40B4-BE49-F238E27FC236}">
                <a16:creationId xmlns:a16="http://schemas.microsoft.com/office/drawing/2014/main" id="{D7AB5761-5BBF-8FF9-ADF7-37B4ACB952AF}"/>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fld id="{2DC54A93-B4CA-4AE8-9A2E-874D7FBEC1DC}" type="datetime1">
              <a:rPr lang="en-GB"/>
              <a:pPr lvl="0"/>
              <a:t>03/10/2023</a:t>
            </a:fld>
            <a:endParaRPr lang="en-GB"/>
          </a:p>
        </p:txBody>
      </p:sp>
      <p:sp>
        <p:nvSpPr>
          <p:cNvPr id="4" name="Slide Image Placeholder 3">
            <a:extLst>
              <a:ext uri="{FF2B5EF4-FFF2-40B4-BE49-F238E27FC236}">
                <a16:creationId xmlns:a16="http://schemas.microsoft.com/office/drawing/2014/main" id="{47DCAD39-5ADD-200B-2E6A-4D317C94EB95}"/>
              </a:ext>
            </a:extLst>
          </p:cNvPr>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Notes Placeholder 4">
            <a:extLst>
              <a:ext uri="{FF2B5EF4-FFF2-40B4-BE49-F238E27FC236}">
                <a16:creationId xmlns:a16="http://schemas.microsoft.com/office/drawing/2014/main" id="{7ABF0479-F332-52C6-551D-3F568F158B8B}"/>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a:extLst>
              <a:ext uri="{FF2B5EF4-FFF2-40B4-BE49-F238E27FC236}">
                <a16:creationId xmlns:a16="http://schemas.microsoft.com/office/drawing/2014/main" id="{04C3691D-D27F-8DE7-9094-FD08268A0F42}"/>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endParaRPr lang="en-GB"/>
          </a:p>
        </p:txBody>
      </p:sp>
      <p:sp>
        <p:nvSpPr>
          <p:cNvPr id="7" name="Slide Number Placeholder 6">
            <a:extLst>
              <a:ext uri="{FF2B5EF4-FFF2-40B4-BE49-F238E27FC236}">
                <a16:creationId xmlns:a16="http://schemas.microsoft.com/office/drawing/2014/main" id="{6012374E-7917-3D77-BD34-FADFF6A87849}"/>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Calibri"/>
              </a:defRPr>
            </a:lvl1pPr>
          </a:lstStyle>
          <a:p>
            <a:pPr lvl="0"/>
            <a:fld id="{072CDD97-E743-4FD3-B690-ED8F631877C9}" type="slidenum">
              <a:t>‹#›</a:t>
            </a:fld>
            <a:endParaRPr lang="en-GB"/>
          </a:p>
        </p:txBody>
      </p:sp>
    </p:spTree>
    <p:extLst>
      <p:ext uri="{BB962C8B-B14F-4D97-AF65-F5344CB8AC3E}">
        <p14:creationId xmlns:p14="http://schemas.microsoft.com/office/powerpoint/2010/main" val="1924891956"/>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37E479-9030-80A7-8C46-61BE3938D3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60BF1E-B950-6636-21D6-6202E071B4A1}"/>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2E75F4AE-A3C5-24D7-3110-333E39C616E7}"/>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A0AEB24-003D-447F-9DE0-5B0265314B79}" type="slidenum">
              <a:t>2</a:t>
            </a:fld>
            <a:endParaRPr lang="en-GB" sz="1200" b="0" i="0" u="none" strike="noStrike" kern="1200" cap="none" spc="0" baseline="0">
              <a:solidFill>
                <a:srgbClr val="000000"/>
              </a:solidFill>
              <a:uFillTx/>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A28709-66E1-56E0-6687-EDAE5C5F19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10AEB6-FF61-1B43-B17F-F3932FF53F17}"/>
              </a:ext>
            </a:extLst>
          </p:cNvPr>
          <p:cNvSpPr txBox="1">
            <a:spLocks noGrp="1"/>
          </p:cNvSpPr>
          <p:nvPr>
            <p:ph type="body" sz="quarter" idx="1"/>
          </p:nvPr>
        </p:nvSpPr>
        <p:spPr/>
        <p:txBody>
          <a:bodyPr/>
          <a:lstStyle/>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p:txBody>
      </p:sp>
      <p:sp>
        <p:nvSpPr>
          <p:cNvPr id="4" name="Slide Number Placeholder 3">
            <a:extLst>
              <a:ext uri="{FF2B5EF4-FFF2-40B4-BE49-F238E27FC236}">
                <a16:creationId xmlns:a16="http://schemas.microsoft.com/office/drawing/2014/main" id="{D1D074CC-22B2-9986-1987-BE5759DE9428}"/>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7C9BF54-D958-482D-B1AF-D244A82F319E}" type="slidenum">
              <a:t>3</a:t>
            </a:fld>
            <a:endParaRPr lang="en-GB" sz="1200" b="0" i="0" u="none" strike="noStrike" kern="1200" cap="none" spc="0" baseline="0">
              <a:solidFill>
                <a:srgbClr val="000000"/>
              </a:solidFill>
              <a:uFillTx/>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DA6275-36A7-FCB3-4466-E6F904BF0F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723B8F-EE4F-3BDF-F04B-B1B258B36708}"/>
              </a:ext>
            </a:extLst>
          </p:cNvPr>
          <p:cNvSpPr txBox="1">
            <a:spLocks noGrp="1"/>
          </p:cNvSpPr>
          <p:nvPr>
            <p:ph type="body" sz="quarter" idx="1"/>
          </p:nvPr>
        </p:nvSpPr>
        <p:spPr/>
        <p:txBody>
          <a:bodyPr/>
          <a:lstStyle/>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p:txBody>
      </p:sp>
      <p:sp>
        <p:nvSpPr>
          <p:cNvPr id="4" name="Slide Number Placeholder 3">
            <a:extLst>
              <a:ext uri="{FF2B5EF4-FFF2-40B4-BE49-F238E27FC236}">
                <a16:creationId xmlns:a16="http://schemas.microsoft.com/office/drawing/2014/main" id="{8D12B41E-50F7-5754-4D81-5332EE35FF05}"/>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6878720-0E42-451A-B448-D98D9FD1E05E}" type="slidenum">
              <a:t>4</a:t>
            </a:fld>
            <a:endParaRPr lang="en-GB" sz="1200" b="0" i="0" u="none" strike="noStrike" kern="1200" cap="none" spc="0" baseline="0">
              <a:solidFill>
                <a:srgbClr val="000000"/>
              </a:solidFill>
              <a:uFillTx/>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4C3374-6B36-4651-A972-0EF896DA1A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8A8697-6F55-32CC-D4A1-7E008652CD91}"/>
              </a:ext>
            </a:extLst>
          </p:cNvPr>
          <p:cNvSpPr txBox="1">
            <a:spLocks noGrp="1"/>
          </p:cNvSpPr>
          <p:nvPr>
            <p:ph type="body" sz="quarter" idx="1"/>
          </p:nvPr>
        </p:nvSpPr>
        <p:spPr/>
        <p:txBody>
          <a:bodyPr/>
          <a:lstStyle/>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p:txBody>
      </p:sp>
      <p:sp>
        <p:nvSpPr>
          <p:cNvPr id="4" name="Slide Number Placeholder 3">
            <a:extLst>
              <a:ext uri="{FF2B5EF4-FFF2-40B4-BE49-F238E27FC236}">
                <a16:creationId xmlns:a16="http://schemas.microsoft.com/office/drawing/2014/main" id="{EFD8FB3B-AF30-E38A-EC2C-2C8A55B249B8}"/>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9582BC6-31B5-4546-B6D1-51C896ABDA99}" type="slidenum">
              <a:t>5</a:t>
            </a:fld>
            <a:endParaRPr lang="en-GB" sz="1200" b="0" i="0" u="none" strike="noStrike" kern="1200" cap="none" spc="0" baseline="0">
              <a:solidFill>
                <a:srgbClr val="000000"/>
              </a:solidFill>
              <a:uFillTx/>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D6B600-25B0-3750-3096-C43C06CC4F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4E462E-07DE-F047-2E9E-81FD62522250}"/>
              </a:ext>
            </a:extLst>
          </p:cNvPr>
          <p:cNvSpPr txBox="1">
            <a:spLocks noGrp="1"/>
          </p:cNvSpPr>
          <p:nvPr>
            <p:ph type="body" sz="quarter" idx="1"/>
          </p:nvPr>
        </p:nvSpPr>
        <p:spPr/>
        <p:txBody>
          <a:bodyPr/>
          <a:lstStyle/>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a:p>
            <a:pPr lvl="0"/>
            <a:endParaRPr lang="en-GB"/>
          </a:p>
        </p:txBody>
      </p:sp>
      <p:sp>
        <p:nvSpPr>
          <p:cNvPr id="4" name="Slide Number Placeholder 3">
            <a:extLst>
              <a:ext uri="{FF2B5EF4-FFF2-40B4-BE49-F238E27FC236}">
                <a16:creationId xmlns:a16="http://schemas.microsoft.com/office/drawing/2014/main" id="{FB937A18-467F-5A7B-B9FE-DC396E464EA9}"/>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1E64B3C-F787-4331-A392-95F82D2E1C11}" type="slidenum">
              <a:t>6</a:t>
            </a:fld>
            <a:endParaRPr lang="en-GB" sz="1200" b="0" i="0" u="none" strike="noStrike" kern="1200" cap="none" spc="0" baseline="0">
              <a:solidFill>
                <a:srgbClr val="000000"/>
              </a:solidFill>
              <a:uFillTx/>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B2DCF8-9A4D-4F0F-A254-FAC103824C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D5A417-2A9B-D5EB-F001-AEF2FA5F3C22}"/>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C2F48D01-2B40-7691-5772-50780CD9E4B8}"/>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D70A8F23-CC5E-433A-A22B-E7C19209ED81}" type="slidenum">
              <a:t>7</a:t>
            </a:fld>
            <a:endParaRPr lang="en-GB" sz="1200" b="0" i="0" u="none" strike="noStrike" kern="1200" cap="none" spc="0" baseline="0">
              <a:solidFill>
                <a:srgbClr val="000000"/>
              </a:solidFill>
              <a:uFillTx/>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FC4482-AF3F-1050-A8E8-6899AB6A38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22484E-3649-E09D-A6D5-CDADE6827B69}"/>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ECE43712-2B22-7BD8-67C7-6237D64E651D}"/>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540A9457-2F02-45C6-83F9-036CFF913926}" type="slidenum">
              <a:t>8</a:t>
            </a:fld>
            <a:endParaRPr lang="en-GB" sz="1200" b="0" i="0" u="none" strike="noStrike" kern="1200" cap="none" spc="0" baseline="0">
              <a:solidFill>
                <a:srgbClr val="000000"/>
              </a:solidFill>
              <a:uFillTx/>
              <a:latin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A75CAE-9BF7-BD1E-1104-DA98D3C86D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76862D-E6C9-EE56-9F1D-BCEE708002A8}"/>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F38913C9-5AC0-8E00-B879-3FF4372DF7EB}"/>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F17B25B-A0EF-4DF7-843F-DE2008F1E6C0}" type="slidenum">
              <a:t>9</a:t>
            </a:fld>
            <a:endParaRPr lang="en-GB" sz="1200" b="0" i="0" u="none" strike="noStrike" kern="1200" cap="none" spc="0" baseline="0">
              <a:solidFill>
                <a:srgbClr val="000000"/>
              </a:solidFill>
              <a:uFillTx/>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01037-7088-B575-3012-CBC75FCD61B5}"/>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n-US"/>
              <a:t>Title in Ariel 60pt</a:t>
            </a:r>
            <a:endParaRPr lang="en-GB"/>
          </a:p>
        </p:txBody>
      </p:sp>
      <p:sp>
        <p:nvSpPr>
          <p:cNvPr id="3" name="Subtitle 2">
            <a:extLst>
              <a:ext uri="{FF2B5EF4-FFF2-40B4-BE49-F238E27FC236}">
                <a16:creationId xmlns:a16="http://schemas.microsoft.com/office/drawing/2014/main" id="{BF59AF54-836D-2A56-02C8-99A824C28989}"/>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n-US"/>
              <a:t>Subtitle in Ariel 24pt</a:t>
            </a:r>
            <a:endParaRPr lang="en-GB"/>
          </a:p>
        </p:txBody>
      </p:sp>
      <p:sp>
        <p:nvSpPr>
          <p:cNvPr id="4" name="Date Placeholder 3">
            <a:extLst>
              <a:ext uri="{FF2B5EF4-FFF2-40B4-BE49-F238E27FC236}">
                <a16:creationId xmlns:a16="http://schemas.microsoft.com/office/drawing/2014/main" id="{301E2008-CA3E-D751-AD73-E19473BCE33D}"/>
              </a:ext>
            </a:extLst>
          </p:cNvPr>
          <p:cNvSpPr txBox="1">
            <a:spLocks noGrp="1"/>
          </p:cNvSpPr>
          <p:nvPr>
            <p:ph type="dt" sz="quarter" idx="7"/>
          </p:nvPr>
        </p:nvSpPr>
        <p:spPr>
          <a:xfrm>
            <a:off x="609603" y="5753103"/>
            <a:ext cx="2971800" cy="968377"/>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GB" sz="1600" b="1" i="0" u="none" strike="noStrike" kern="1200" cap="none" spc="0" baseline="0">
                <a:solidFill>
                  <a:srgbClr val="6E609E"/>
                </a:solidFill>
                <a:uFillTx/>
                <a:latin typeface="Arial"/>
              </a:defRPr>
            </a:lvl1pPr>
            <a:lvl2pPr marL="0" marR="0" lvl="0" indent="0" algn="l" defTabSz="914400" rtl="0" fontAlgn="auto" hangingPunct="1">
              <a:lnSpc>
                <a:spcPct val="100000"/>
              </a:lnSpc>
              <a:spcBef>
                <a:spcPts val="0"/>
              </a:spcBef>
              <a:spcAft>
                <a:spcPts val="0"/>
              </a:spcAft>
              <a:buNone/>
              <a:tabLst/>
              <a:defRPr lang="en-GB" sz="1600" b="1" i="0" u="none" strike="noStrike" kern="1200" cap="none" spc="0" baseline="0">
                <a:solidFill>
                  <a:srgbClr val="6E609E"/>
                </a:solidFill>
                <a:uFillTx/>
                <a:latin typeface="Arial"/>
              </a:defRPr>
            </a:lvl2pPr>
            <a:lvl3pPr marL="0" marR="0" lvl="0" indent="0" algn="l" defTabSz="914400" rtl="0" fontAlgn="auto" hangingPunct="1">
              <a:lnSpc>
                <a:spcPct val="100000"/>
              </a:lnSpc>
              <a:spcBef>
                <a:spcPts val="0"/>
              </a:spcBef>
              <a:spcAft>
                <a:spcPts val="0"/>
              </a:spcAft>
              <a:buNone/>
              <a:tabLst/>
              <a:defRPr lang="en-GB" sz="1600" b="1" i="0" u="none" strike="noStrike" kern="1200" cap="none" spc="0" baseline="0">
                <a:solidFill>
                  <a:srgbClr val="6E609E"/>
                </a:solidFill>
                <a:uFillTx/>
                <a:latin typeface="Arial"/>
              </a:defRPr>
            </a:lvl3pPr>
          </a:lstStyle>
          <a:p>
            <a:pPr lvl="0"/>
            <a:r>
              <a:rPr lang="en-GB"/>
              <a:t>golfalu am ein gilydd</a:t>
            </a:r>
          </a:p>
          <a:p>
            <a:pPr lvl="0"/>
            <a:r>
              <a:rPr lang="en-GB"/>
              <a:t>cydweithio</a:t>
            </a:r>
          </a:p>
          <a:p>
            <a:pPr lvl="0"/>
            <a:r>
              <a:rPr lang="en-GB"/>
              <a:t>gwella bob amser</a:t>
            </a:r>
          </a:p>
        </p:txBody>
      </p:sp>
      <p:sp>
        <p:nvSpPr>
          <p:cNvPr id="5" name="Footer Placeholder 4">
            <a:extLst>
              <a:ext uri="{FF2B5EF4-FFF2-40B4-BE49-F238E27FC236}">
                <a16:creationId xmlns:a16="http://schemas.microsoft.com/office/drawing/2014/main" id="{39B6B459-D6BE-B433-3E78-3C30BDFA4B7B}"/>
              </a:ext>
            </a:extLst>
          </p:cNvPr>
          <p:cNvSpPr txBox="1">
            <a:spLocks noGrp="1"/>
          </p:cNvSpPr>
          <p:nvPr>
            <p:ph type="ftr" sz="quarter" idx="9"/>
          </p:nvPr>
        </p:nvSpPr>
        <p:spPr>
          <a:xfrm>
            <a:off x="4038603" y="6356351"/>
            <a:ext cx="1130298" cy="107954"/>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GB" sz="1800" b="0" i="0" u="none" strike="noStrike" kern="1200" cap="none" spc="0" baseline="0">
                <a:solidFill>
                  <a:srgbClr val="000000"/>
                </a:solidFill>
                <a:uFillTx/>
                <a:latin typeface="Arial"/>
              </a:defRPr>
            </a:lvl1pPr>
          </a:lstStyle>
          <a:p>
            <a:pPr lvl="0"/>
            <a:endParaRPr lang="en-GB"/>
          </a:p>
        </p:txBody>
      </p:sp>
      <p:sp>
        <p:nvSpPr>
          <p:cNvPr id="6" name="Slide Number Placeholder 5">
            <a:extLst>
              <a:ext uri="{FF2B5EF4-FFF2-40B4-BE49-F238E27FC236}">
                <a16:creationId xmlns:a16="http://schemas.microsoft.com/office/drawing/2014/main" id="{ABFE1DCC-42E9-0DD9-C531-644C0172ACE4}"/>
              </a:ext>
            </a:extLst>
          </p:cNvPr>
          <p:cNvSpPr txBox="1">
            <a:spLocks noGrp="1"/>
          </p:cNvSpPr>
          <p:nvPr>
            <p:ph type="sldNum" sz="quarter" idx="8"/>
          </p:nvPr>
        </p:nvSpPr>
        <p:spPr>
          <a:xfrm>
            <a:off x="8940802" y="5753103"/>
            <a:ext cx="2607731" cy="968377"/>
          </a:xfrm>
        </p:spPr>
        <p:txBody>
          <a:bodyPr/>
          <a:lstStyle>
            <a:lvl1pPr algn="l">
              <a:defRPr sz="1600" b="1">
                <a:solidFill>
                  <a:srgbClr val="008A8C"/>
                </a:solidFill>
              </a:defRPr>
            </a:lvl1pPr>
            <a:lvl2pPr marL="0" marR="0" lvl="0" indent="0" algn="l" defTabSz="914400" rtl="0" fontAlgn="auto" hangingPunct="1">
              <a:lnSpc>
                <a:spcPct val="100000"/>
              </a:lnSpc>
              <a:spcBef>
                <a:spcPts val="0"/>
              </a:spcBef>
              <a:spcAft>
                <a:spcPts val="0"/>
              </a:spcAft>
              <a:buNone/>
              <a:tabLst/>
              <a:defRPr lang="en-GB" sz="1600" b="1" i="0" u="none" strike="noStrike" kern="1200" cap="none" spc="0" baseline="0">
                <a:solidFill>
                  <a:srgbClr val="008A8C"/>
                </a:solidFill>
                <a:uFillTx/>
                <a:latin typeface="Arial"/>
              </a:defRPr>
            </a:lvl2pPr>
            <a:lvl3pPr marL="0" marR="0" lvl="0" indent="0" algn="l" defTabSz="914400" rtl="0" fontAlgn="auto" hangingPunct="1">
              <a:lnSpc>
                <a:spcPct val="100000"/>
              </a:lnSpc>
              <a:spcBef>
                <a:spcPts val="0"/>
              </a:spcBef>
              <a:spcAft>
                <a:spcPts val="0"/>
              </a:spcAft>
              <a:buNone/>
              <a:tabLst/>
              <a:defRPr lang="en-GB" sz="1600" b="1" i="0" u="none" strike="noStrike" kern="1200" cap="none" spc="0" baseline="0">
                <a:solidFill>
                  <a:srgbClr val="008A8C"/>
                </a:solidFill>
                <a:uFillTx/>
                <a:latin typeface="Arial"/>
              </a:defRPr>
            </a:lvl3pPr>
          </a:lstStyle>
          <a:p>
            <a:pPr lvl="0"/>
            <a:r>
              <a:rPr lang="en-GB"/>
              <a:t>caring for each other</a:t>
            </a:r>
          </a:p>
          <a:p>
            <a:pPr lvl="0"/>
            <a:r>
              <a:rPr lang="en-GB"/>
              <a:t>working together</a:t>
            </a:r>
          </a:p>
          <a:p>
            <a:pPr lvl="0"/>
            <a:r>
              <a:rPr lang="en-GB"/>
              <a:t>always improving</a:t>
            </a:r>
          </a:p>
        </p:txBody>
      </p:sp>
      <p:pic>
        <p:nvPicPr>
          <p:cNvPr id="7" name="Picture 6">
            <a:extLst>
              <a:ext uri="{FF2B5EF4-FFF2-40B4-BE49-F238E27FC236}">
                <a16:creationId xmlns:a16="http://schemas.microsoft.com/office/drawing/2014/main" id="{E5C0A902-3EB2-1AC2-B208-54E8C8F8B6C9}"/>
              </a:ext>
            </a:extLst>
          </p:cNvPr>
          <p:cNvPicPr>
            <a:picLocks noChangeAspect="1"/>
          </p:cNvPicPr>
          <p:nvPr/>
        </p:nvPicPr>
        <p:blipFill>
          <a:blip r:embed="rId2"/>
          <a:stretch>
            <a:fillRect/>
          </a:stretch>
        </p:blipFill>
        <p:spPr>
          <a:xfrm>
            <a:off x="3173416" y="5130798"/>
            <a:ext cx="5526084" cy="1590671"/>
          </a:xfrm>
          <a:prstGeom prst="rect">
            <a:avLst/>
          </a:prstGeom>
          <a:noFill/>
          <a:ln cap="flat">
            <a:noFill/>
          </a:ln>
        </p:spPr>
      </p:pic>
      <p:pic>
        <p:nvPicPr>
          <p:cNvPr id="8" name="Picture 7">
            <a:extLst>
              <a:ext uri="{FF2B5EF4-FFF2-40B4-BE49-F238E27FC236}">
                <a16:creationId xmlns:a16="http://schemas.microsoft.com/office/drawing/2014/main" id="{D329D04A-7BFB-0396-244C-C4B003960CF2}"/>
              </a:ext>
            </a:extLst>
          </p:cNvPr>
          <p:cNvPicPr>
            <a:picLocks noChangeAspect="1"/>
          </p:cNvPicPr>
          <p:nvPr/>
        </p:nvPicPr>
        <p:blipFill>
          <a:blip r:embed="rId3"/>
          <a:stretch>
            <a:fillRect/>
          </a:stretch>
        </p:blipFill>
        <p:spPr>
          <a:xfrm>
            <a:off x="384560" y="313438"/>
            <a:ext cx="4212841" cy="1075471"/>
          </a:xfrm>
          <a:prstGeom prst="rect">
            <a:avLst/>
          </a:prstGeom>
          <a:noFill/>
          <a:ln cap="flat">
            <a:noFill/>
          </a:ln>
        </p:spPr>
      </p:pic>
    </p:spTree>
    <p:extLst>
      <p:ext uri="{BB962C8B-B14F-4D97-AF65-F5344CB8AC3E}">
        <p14:creationId xmlns:p14="http://schemas.microsoft.com/office/powerpoint/2010/main" val="1331213620"/>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11CB7-875F-6401-3DCF-F73A4226C713}"/>
              </a:ext>
            </a:extLst>
          </p:cNvPr>
          <p:cNvSpPr txBox="1">
            <a:spLocks noGrp="1"/>
          </p:cNvSpPr>
          <p:nvPr>
            <p:ph type="title"/>
          </p:nvPr>
        </p:nvSpPr>
        <p:spPr/>
        <p:txBody>
          <a:bodyPr/>
          <a:lstStyle>
            <a:lvl1pPr>
              <a:defRPr/>
            </a:lvl1pPr>
          </a:lstStyle>
          <a:p>
            <a:pPr lvl="0"/>
            <a:r>
              <a:rPr lang="en-US"/>
              <a:t>Title Ariel 44pt</a:t>
            </a:r>
            <a:endParaRPr lang="en-GB"/>
          </a:p>
        </p:txBody>
      </p:sp>
      <p:sp>
        <p:nvSpPr>
          <p:cNvPr id="3" name="Content Placeholder 2">
            <a:extLst>
              <a:ext uri="{FF2B5EF4-FFF2-40B4-BE49-F238E27FC236}">
                <a16:creationId xmlns:a16="http://schemas.microsoft.com/office/drawing/2014/main" id="{D4027958-3136-0CC3-E76C-7086CAF66A8B}"/>
              </a:ext>
            </a:extLst>
          </p:cNvPr>
          <p:cNvSpPr txBox="1">
            <a:spLocks noGrp="1"/>
          </p:cNvSpPr>
          <p:nvPr>
            <p:ph idx="1"/>
          </p:nvPr>
        </p:nvSpPr>
        <p:spPr/>
        <p:txBody>
          <a:bodyPr/>
          <a:lstStyle>
            <a:lvl1pPr>
              <a:defRPr/>
            </a:lvl1pPr>
            <a:lvl2pPr>
              <a:defRPr/>
            </a:lvl2pPr>
          </a:lstStyle>
          <a:p>
            <a:pPr lvl="0"/>
            <a:r>
              <a:rPr lang="en-US"/>
              <a:t>Bullet point 28pt</a:t>
            </a:r>
          </a:p>
          <a:p>
            <a:pPr lvl="1"/>
            <a:r>
              <a:rPr lang="en-US"/>
              <a:t>Second level 24pt</a:t>
            </a:r>
          </a:p>
        </p:txBody>
      </p:sp>
      <p:sp>
        <p:nvSpPr>
          <p:cNvPr id="4" name="Slide Number Placeholder 5">
            <a:extLst>
              <a:ext uri="{FF2B5EF4-FFF2-40B4-BE49-F238E27FC236}">
                <a16:creationId xmlns:a16="http://schemas.microsoft.com/office/drawing/2014/main" id="{6FE1D75B-B8A6-628B-D53C-215C74ED0CA2}"/>
              </a:ext>
            </a:extLst>
          </p:cNvPr>
          <p:cNvSpPr txBox="1">
            <a:spLocks noGrp="1"/>
          </p:cNvSpPr>
          <p:nvPr>
            <p:ph type="sldNum" sz="quarter" idx="8"/>
          </p:nvPr>
        </p:nvSpPr>
        <p:spPr/>
        <p:txBody>
          <a:bodyPr/>
          <a:lstStyle>
            <a:lvl1pPr>
              <a:defRPr/>
            </a:lvl1pPr>
          </a:lstStyle>
          <a:p>
            <a:pPr lvl="0"/>
            <a:fld id="{0F4238CF-E8B2-42F3-913C-C91DAEBEDEDA}" type="slidenum">
              <a:t>‹#›</a:t>
            </a:fld>
            <a:endParaRPr lang="en-GB"/>
          </a:p>
        </p:txBody>
      </p:sp>
      <p:pic>
        <p:nvPicPr>
          <p:cNvPr id="5" name="Picture 6">
            <a:extLst>
              <a:ext uri="{FF2B5EF4-FFF2-40B4-BE49-F238E27FC236}">
                <a16:creationId xmlns:a16="http://schemas.microsoft.com/office/drawing/2014/main" id="{1417699B-B670-C2B8-5DCD-68283DF4AF33}"/>
              </a:ext>
            </a:extLst>
          </p:cNvPr>
          <p:cNvPicPr>
            <a:picLocks noChangeAspect="1"/>
          </p:cNvPicPr>
          <p:nvPr/>
        </p:nvPicPr>
        <p:blipFill>
          <a:blip r:embed="rId2"/>
          <a:stretch>
            <a:fillRect/>
          </a:stretch>
        </p:blipFill>
        <p:spPr>
          <a:xfrm>
            <a:off x="9024734" y="5972175"/>
            <a:ext cx="2735464" cy="787398"/>
          </a:xfrm>
          <a:prstGeom prst="rect">
            <a:avLst/>
          </a:prstGeom>
          <a:noFill/>
          <a:ln cap="flat">
            <a:noFill/>
          </a:ln>
        </p:spPr>
      </p:pic>
    </p:spTree>
    <p:extLst>
      <p:ext uri="{BB962C8B-B14F-4D97-AF65-F5344CB8AC3E}">
        <p14:creationId xmlns:p14="http://schemas.microsoft.com/office/powerpoint/2010/main" val="425652833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32B44-43DB-FC2D-0C80-8F0F6B6D2590}"/>
              </a:ext>
            </a:extLst>
          </p:cNvPr>
          <p:cNvSpPr txBox="1">
            <a:spLocks noGrp="1"/>
          </p:cNvSpPr>
          <p:nvPr>
            <p:ph type="title"/>
          </p:nvPr>
        </p:nvSpPr>
        <p:spPr>
          <a:xfrm>
            <a:off x="831847" y="1709735"/>
            <a:ext cx="10515600" cy="2852735"/>
          </a:xfrm>
        </p:spPr>
        <p:txBody>
          <a:bodyPr anchor="b"/>
          <a:lstStyle>
            <a:lvl1pPr>
              <a:defRPr sz="6000"/>
            </a:lvl1pPr>
          </a:lstStyle>
          <a:p>
            <a:pPr lvl="0"/>
            <a:r>
              <a:rPr lang="en-US"/>
              <a:t>Section title Ariel 60pt</a:t>
            </a:r>
            <a:endParaRPr lang="en-GB"/>
          </a:p>
        </p:txBody>
      </p:sp>
      <p:sp>
        <p:nvSpPr>
          <p:cNvPr id="3" name="Text Placeholder 2">
            <a:extLst>
              <a:ext uri="{FF2B5EF4-FFF2-40B4-BE49-F238E27FC236}">
                <a16:creationId xmlns:a16="http://schemas.microsoft.com/office/drawing/2014/main" id="{795E079D-01A9-47B0-EDF5-C9A57317C21A}"/>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n-US"/>
              <a:t>Subtitle Ariel 24pt</a:t>
            </a:r>
          </a:p>
        </p:txBody>
      </p:sp>
      <p:sp>
        <p:nvSpPr>
          <p:cNvPr id="4" name="Slide Number Placeholder 5">
            <a:extLst>
              <a:ext uri="{FF2B5EF4-FFF2-40B4-BE49-F238E27FC236}">
                <a16:creationId xmlns:a16="http://schemas.microsoft.com/office/drawing/2014/main" id="{953E53B9-2D02-85E2-B268-77A618D6ADE5}"/>
              </a:ext>
            </a:extLst>
          </p:cNvPr>
          <p:cNvSpPr txBox="1">
            <a:spLocks noGrp="1"/>
          </p:cNvSpPr>
          <p:nvPr>
            <p:ph type="sldNum" sz="quarter" idx="8"/>
          </p:nvPr>
        </p:nvSpPr>
        <p:spPr/>
        <p:txBody>
          <a:bodyPr/>
          <a:lstStyle>
            <a:lvl1pPr>
              <a:defRPr/>
            </a:lvl1pPr>
          </a:lstStyle>
          <a:p>
            <a:pPr lvl="0"/>
            <a:fld id="{DE099BA1-3EC4-4C21-9F04-F51B13188DAA}" type="slidenum">
              <a:t>‹#›</a:t>
            </a:fld>
            <a:endParaRPr lang="en-GB"/>
          </a:p>
        </p:txBody>
      </p:sp>
      <p:pic>
        <p:nvPicPr>
          <p:cNvPr id="5" name="Picture 6">
            <a:extLst>
              <a:ext uri="{FF2B5EF4-FFF2-40B4-BE49-F238E27FC236}">
                <a16:creationId xmlns:a16="http://schemas.microsoft.com/office/drawing/2014/main" id="{D1F69B7E-E070-8587-7583-E2A12321A286}"/>
              </a:ext>
            </a:extLst>
          </p:cNvPr>
          <p:cNvPicPr>
            <a:picLocks noChangeAspect="1"/>
          </p:cNvPicPr>
          <p:nvPr/>
        </p:nvPicPr>
        <p:blipFill>
          <a:blip r:embed="rId2"/>
          <a:stretch>
            <a:fillRect/>
          </a:stretch>
        </p:blipFill>
        <p:spPr>
          <a:xfrm>
            <a:off x="9024734" y="5972175"/>
            <a:ext cx="2735464" cy="787398"/>
          </a:xfrm>
          <a:prstGeom prst="rect">
            <a:avLst/>
          </a:prstGeom>
          <a:noFill/>
          <a:ln cap="flat">
            <a:noFill/>
          </a:ln>
        </p:spPr>
      </p:pic>
    </p:spTree>
    <p:extLst>
      <p:ext uri="{BB962C8B-B14F-4D97-AF65-F5344CB8AC3E}">
        <p14:creationId xmlns:p14="http://schemas.microsoft.com/office/powerpoint/2010/main" val="552053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D3B77-1F53-681D-3EEF-D60E69D9AC28}"/>
              </a:ext>
            </a:extLst>
          </p:cNvPr>
          <p:cNvSpPr txBox="1">
            <a:spLocks noGrp="1"/>
          </p:cNvSpPr>
          <p:nvPr>
            <p:ph type="title"/>
          </p:nvPr>
        </p:nvSpPr>
        <p:spPr/>
        <p:txBody>
          <a:bodyPr/>
          <a:lstStyle>
            <a:lvl1pPr>
              <a:defRPr/>
            </a:lvl1pPr>
          </a:lstStyle>
          <a:p>
            <a:pPr lvl="0"/>
            <a:r>
              <a:rPr lang="en-US"/>
              <a:t>Title Ariel 44pt</a:t>
            </a:r>
            <a:endParaRPr lang="en-GB"/>
          </a:p>
        </p:txBody>
      </p:sp>
      <p:sp>
        <p:nvSpPr>
          <p:cNvPr id="3" name="Content Placeholder 2">
            <a:extLst>
              <a:ext uri="{FF2B5EF4-FFF2-40B4-BE49-F238E27FC236}">
                <a16:creationId xmlns:a16="http://schemas.microsoft.com/office/drawing/2014/main" id="{9D7AD660-26D5-2A4A-BD07-EB681CD7EF0D}"/>
              </a:ext>
            </a:extLst>
          </p:cNvPr>
          <p:cNvSpPr txBox="1">
            <a:spLocks noGrp="1"/>
          </p:cNvSpPr>
          <p:nvPr>
            <p:ph idx="1"/>
          </p:nvPr>
        </p:nvSpPr>
        <p:spPr>
          <a:xfrm>
            <a:off x="838203" y="1825627"/>
            <a:ext cx="5181603" cy="4351336"/>
          </a:xfrm>
        </p:spPr>
        <p:txBody>
          <a:bodyPr/>
          <a:lstStyle>
            <a:lvl1pPr>
              <a:defRPr/>
            </a:lvl1pPr>
            <a:lvl2pPr>
              <a:defRPr/>
            </a:lvl2pPr>
          </a:lstStyle>
          <a:p>
            <a:pPr lvl="0"/>
            <a:r>
              <a:rPr lang="en-US"/>
              <a:t>Subtitle Ariel 28pt</a:t>
            </a:r>
          </a:p>
          <a:p>
            <a:pPr lvl="1"/>
            <a:r>
              <a:rPr lang="en-US"/>
              <a:t>Second level 24pt</a:t>
            </a:r>
          </a:p>
        </p:txBody>
      </p:sp>
      <p:sp>
        <p:nvSpPr>
          <p:cNvPr id="4" name="Content Placeholder 3">
            <a:extLst>
              <a:ext uri="{FF2B5EF4-FFF2-40B4-BE49-F238E27FC236}">
                <a16:creationId xmlns:a16="http://schemas.microsoft.com/office/drawing/2014/main" id="{AC55731F-78A2-0FDB-6665-7F8F8C3B232E}"/>
              </a:ext>
            </a:extLst>
          </p:cNvPr>
          <p:cNvSpPr txBox="1">
            <a:spLocks noGrp="1"/>
          </p:cNvSpPr>
          <p:nvPr>
            <p:ph idx="2"/>
          </p:nvPr>
        </p:nvSpPr>
        <p:spPr>
          <a:xfrm>
            <a:off x="6172200" y="1825627"/>
            <a:ext cx="5181603" cy="4351336"/>
          </a:xfrm>
        </p:spPr>
        <p:txBody>
          <a:bodyPr/>
          <a:lstStyle>
            <a:lvl1pPr>
              <a:defRPr/>
            </a:lvl1pPr>
            <a:lvl2pPr>
              <a:defRPr/>
            </a:lvl2pPr>
          </a:lstStyle>
          <a:p>
            <a:pPr lvl="0"/>
            <a:r>
              <a:rPr lang="en-US"/>
              <a:t>Subtitle Ariel 28pt</a:t>
            </a:r>
          </a:p>
          <a:p>
            <a:pPr lvl="1"/>
            <a:r>
              <a:rPr lang="en-US"/>
              <a:t>Second level 24pt</a:t>
            </a:r>
          </a:p>
        </p:txBody>
      </p:sp>
      <p:sp>
        <p:nvSpPr>
          <p:cNvPr id="5" name="Slide Number Placeholder 6">
            <a:extLst>
              <a:ext uri="{FF2B5EF4-FFF2-40B4-BE49-F238E27FC236}">
                <a16:creationId xmlns:a16="http://schemas.microsoft.com/office/drawing/2014/main" id="{31B0DFCA-0738-96AE-D97F-C9983DBCB07C}"/>
              </a:ext>
            </a:extLst>
          </p:cNvPr>
          <p:cNvSpPr txBox="1">
            <a:spLocks noGrp="1"/>
          </p:cNvSpPr>
          <p:nvPr>
            <p:ph type="sldNum" sz="quarter" idx="8"/>
          </p:nvPr>
        </p:nvSpPr>
        <p:spPr/>
        <p:txBody>
          <a:bodyPr/>
          <a:lstStyle>
            <a:lvl1pPr>
              <a:defRPr/>
            </a:lvl1pPr>
          </a:lstStyle>
          <a:p>
            <a:pPr lvl="0"/>
            <a:fld id="{2D150060-B931-4A14-BF18-5F98FC5A35B3}" type="slidenum">
              <a:t>‹#›</a:t>
            </a:fld>
            <a:endParaRPr lang="en-GB"/>
          </a:p>
        </p:txBody>
      </p:sp>
      <p:pic>
        <p:nvPicPr>
          <p:cNvPr id="6" name="Picture 7">
            <a:extLst>
              <a:ext uri="{FF2B5EF4-FFF2-40B4-BE49-F238E27FC236}">
                <a16:creationId xmlns:a16="http://schemas.microsoft.com/office/drawing/2014/main" id="{66248F3A-CC5D-90D8-7730-1D50CC6FDF30}"/>
              </a:ext>
            </a:extLst>
          </p:cNvPr>
          <p:cNvPicPr>
            <a:picLocks noChangeAspect="1"/>
          </p:cNvPicPr>
          <p:nvPr/>
        </p:nvPicPr>
        <p:blipFill>
          <a:blip r:embed="rId2"/>
          <a:stretch>
            <a:fillRect/>
          </a:stretch>
        </p:blipFill>
        <p:spPr>
          <a:xfrm>
            <a:off x="9024734" y="5972175"/>
            <a:ext cx="2735464" cy="787398"/>
          </a:xfrm>
          <a:prstGeom prst="rect">
            <a:avLst/>
          </a:prstGeom>
          <a:noFill/>
          <a:ln cap="flat">
            <a:noFill/>
          </a:ln>
        </p:spPr>
      </p:pic>
    </p:spTree>
    <p:extLst>
      <p:ext uri="{BB962C8B-B14F-4D97-AF65-F5344CB8AC3E}">
        <p14:creationId xmlns:p14="http://schemas.microsoft.com/office/powerpoint/2010/main" val="365035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BD078-B152-F9EE-4F74-98EB297A0AC4}"/>
              </a:ext>
            </a:extLst>
          </p:cNvPr>
          <p:cNvSpPr txBox="1">
            <a:spLocks noGrp="1"/>
          </p:cNvSpPr>
          <p:nvPr>
            <p:ph type="title"/>
          </p:nvPr>
        </p:nvSpPr>
        <p:spPr>
          <a:xfrm>
            <a:off x="839784" y="365129"/>
            <a:ext cx="10515600" cy="1325559"/>
          </a:xfrm>
        </p:spPr>
        <p:txBody>
          <a:bodyPr/>
          <a:lstStyle>
            <a:lvl1pPr>
              <a:defRPr/>
            </a:lvl1pPr>
          </a:lstStyle>
          <a:p>
            <a:pPr lvl="0"/>
            <a:r>
              <a:rPr lang="en-US"/>
              <a:t>Title Ariel 44pt</a:t>
            </a:r>
            <a:endParaRPr lang="en-GB"/>
          </a:p>
        </p:txBody>
      </p:sp>
      <p:sp>
        <p:nvSpPr>
          <p:cNvPr id="3" name="Text Placeholder 2">
            <a:extLst>
              <a:ext uri="{FF2B5EF4-FFF2-40B4-BE49-F238E27FC236}">
                <a16:creationId xmlns:a16="http://schemas.microsoft.com/office/drawing/2014/main" id="{4542DC5C-AF16-0887-C4D0-4F1A9FAF9402}"/>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n-US"/>
              <a:t>Subtitle Ariel 24pt bold</a:t>
            </a:r>
          </a:p>
        </p:txBody>
      </p:sp>
      <p:sp>
        <p:nvSpPr>
          <p:cNvPr id="4" name="Content Placeholder 3">
            <a:extLst>
              <a:ext uri="{FF2B5EF4-FFF2-40B4-BE49-F238E27FC236}">
                <a16:creationId xmlns:a16="http://schemas.microsoft.com/office/drawing/2014/main" id="{2B91A45A-04BD-BA19-7D1C-4BC945F68F75}"/>
              </a:ext>
            </a:extLst>
          </p:cNvPr>
          <p:cNvSpPr txBox="1">
            <a:spLocks noGrp="1"/>
          </p:cNvSpPr>
          <p:nvPr>
            <p:ph idx="2"/>
          </p:nvPr>
        </p:nvSpPr>
        <p:spPr>
          <a:xfrm>
            <a:off x="839784" y="2505071"/>
            <a:ext cx="5157782" cy="3684583"/>
          </a:xfrm>
        </p:spPr>
        <p:txBody>
          <a:bodyPr/>
          <a:lstStyle>
            <a:lvl1pPr>
              <a:defRPr/>
            </a:lvl1pPr>
            <a:lvl2pPr>
              <a:defRPr/>
            </a:lvl2pPr>
          </a:lstStyle>
          <a:p>
            <a:pPr lvl="0"/>
            <a:r>
              <a:rPr lang="en-US"/>
              <a:t>Bulletin point Ariel 28pt</a:t>
            </a:r>
          </a:p>
          <a:p>
            <a:pPr lvl="1"/>
            <a:r>
              <a:rPr lang="en-US"/>
              <a:t>Second level 24pt</a:t>
            </a:r>
          </a:p>
        </p:txBody>
      </p:sp>
      <p:sp>
        <p:nvSpPr>
          <p:cNvPr id="5" name="Text Placeholder 4">
            <a:extLst>
              <a:ext uri="{FF2B5EF4-FFF2-40B4-BE49-F238E27FC236}">
                <a16:creationId xmlns:a16="http://schemas.microsoft.com/office/drawing/2014/main" id="{77AB3DD7-9A35-4BD7-2A47-11BDD45FCDB2}"/>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n-US"/>
              <a:t>Subtitle Ariel 24pt bold</a:t>
            </a:r>
          </a:p>
        </p:txBody>
      </p:sp>
      <p:sp>
        <p:nvSpPr>
          <p:cNvPr id="6" name="Content Placeholder 5">
            <a:extLst>
              <a:ext uri="{FF2B5EF4-FFF2-40B4-BE49-F238E27FC236}">
                <a16:creationId xmlns:a16="http://schemas.microsoft.com/office/drawing/2014/main" id="{629B49C8-08C4-3D56-3AAD-2A260F0D9985}"/>
              </a:ext>
            </a:extLst>
          </p:cNvPr>
          <p:cNvSpPr txBox="1">
            <a:spLocks noGrp="1"/>
          </p:cNvSpPr>
          <p:nvPr>
            <p:ph idx="4"/>
          </p:nvPr>
        </p:nvSpPr>
        <p:spPr>
          <a:xfrm>
            <a:off x="6172200" y="2505071"/>
            <a:ext cx="5183184" cy="3684583"/>
          </a:xfrm>
        </p:spPr>
        <p:txBody>
          <a:bodyPr/>
          <a:lstStyle>
            <a:lvl1pPr>
              <a:defRPr/>
            </a:lvl1pPr>
            <a:lvl2pPr>
              <a:defRPr/>
            </a:lvl2pPr>
          </a:lstStyle>
          <a:p>
            <a:pPr lvl="0"/>
            <a:r>
              <a:rPr lang="en-US"/>
              <a:t>Bulletin point Ariel 28pt</a:t>
            </a:r>
          </a:p>
          <a:p>
            <a:pPr lvl="1"/>
            <a:r>
              <a:rPr lang="en-US"/>
              <a:t>Second level 24pt</a:t>
            </a:r>
          </a:p>
        </p:txBody>
      </p:sp>
      <p:sp>
        <p:nvSpPr>
          <p:cNvPr id="7" name="Slide Number Placeholder 8">
            <a:extLst>
              <a:ext uri="{FF2B5EF4-FFF2-40B4-BE49-F238E27FC236}">
                <a16:creationId xmlns:a16="http://schemas.microsoft.com/office/drawing/2014/main" id="{D958F1C6-1171-9873-FD11-98B05EBCA99F}"/>
              </a:ext>
            </a:extLst>
          </p:cNvPr>
          <p:cNvSpPr txBox="1">
            <a:spLocks noGrp="1"/>
          </p:cNvSpPr>
          <p:nvPr>
            <p:ph type="sldNum" sz="quarter" idx="8"/>
          </p:nvPr>
        </p:nvSpPr>
        <p:spPr/>
        <p:txBody>
          <a:bodyPr/>
          <a:lstStyle>
            <a:lvl1pPr>
              <a:defRPr/>
            </a:lvl1pPr>
          </a:lstStyle>
          <a:p>
            <a:pPr lvl="0"/>
            <a:fld id="{051D291D-935A-4E2F-A536-1815464E6D84}" type="slidenum">
              <a:t>‹#›</a:t>
            </a:fld>
            <a:endParaRPr lang="en-GB"/>
          </a:p>
        </p:txBody>
      </p:sp>
      <p:pic>
        <p:nvPicPr>
          <p:cNvPr id="8" name="Picture 9">
            <a:extLst>
              <a:ext uri="{FF2B5EF4-FFF2-40B4-BE49-F238E27FC236}">
                <a16:creationId xmlns:a16="http://schemas.microsoft.com/office/drawing/2014/main" id="{4259F5CA-3E9A-A32D-EE5A-3D27D8D25DAF}"/>
              </a:ext>
            </a:extLst>
          </p:cNvPr>
          <p:cNvPicPr>
            <a:picLocks noChangeAspect="1"/>
          </p:cNvPicPr>
          <p:nvPr/>
        </p:nvPicPr>
        <p:blipFill>
          <a:blip r:embed="rId2"/>
          <a:stretch>
            <a:fillRect/>
          </a:stretch>
        </p:blipFill>
        <p:spPr>
          <a:xfrm>
            <a:off x="9024734" y="5972175"/>
            <a:ext cx="2735464" cy="787398"/>
          </a:xfrm>
          <a:prstGeom prst="rect">
            <a:avLst/>
          </a:prstGeom>
          <a:noFill/>
          <a:ln cap="flat">
            <a:noFill/>
          </a:ln>
        </p:spPr>
      </p:pic>
    </p:spTree>
    <p:extLst>
      <p:ext uri="{BB962C8B-B14F-4D97-AF65-F5344CB8AC3E}">
        <p14:creationId xmlns:p14="http://schemas.microsoft.com/office/powerpoint/2010/main" val="245423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FB6BA-9B0A-A665-DD06-2181EF8F3BE6}"/>
              </a:ext>
            </a:extLst>
          </p:cNvPr>
          <p:cNvSpPr txBox="1">
            <a:spLocks noGrp="1"/>
          </p:cNvSpPr>
          <p:nvPr>
            <p:ph type="title"/>
          </p:nvPr>
        </p:nvSpPr>
        <p:spPr/>
        <p:txBody>
          <a:bodyPr/>
          <a:lstStyle>
            <a:lvl1pPr>
              <a:defRPr/>
            </a:lvl1pPr>
          </a:lstStyle>
          <a:p>
            <a:pPr lvl="0"/>
            <a:r>
              <a:rPr lang="en-US"/>
              <a:t>Title Ariel 44pt</a:t>
            </a:r>
            <a:endParaRPr lang="en-GB"/>
          </a:p>
        </p:txBody>
      </p:sp>
      <p:sp>
        <p:nvSpPr>
          <p:cNvPr id="3" name="Slide Number Placeholder 4">
            <a:extLst>
              <a:ext uri="{FF2B5EF4-FFF2-40B4-BE49-F238E27FC236}">
                <a16:creationId xmlns:a16="http://schemas.microsoft.com/office/drawing/2014/main" id="{A856351D-79B0-05C8-1237-BE69336E48CC}"/>
              </a:ext>
            </a:extLst>
          </p:cNvPr>
          <p:cNvSpPr txBox="1">
            <a:spLocks noGrp="1"/>
          </p:cNvSpPr>
          <p:nvPr>
            <p:ph type="sldNum" sz="quarter" idx="8"/>
          </p:nvPr>
        </p:nvSpPr>
        <p:spPr/>
        <p:txBody>
          <a:bodyPr/>
          <a:lstStyle>
            <a:lvl1pPr>
              <a:defRPr/>
            </a:lvl1pPr>
          </a:lstStyle>
          <a:p>
            <a:pPr lvl="0"/>
            <a:fld id="{D09CD784-7662-4BAA-AEFA-3D0C4FBBF9B4}" type="slidenum">
              <a:t>‹#›</a:t>
            </a:fld>
            <a:endParaRPr lang="en-GB"/>
          </a:p>
        </p:txBody>
      </p:sp>
      <p:pic>
        <p:nvPicPr>
          <p:cNvPr id="4" name="Picture 5">
            <a:extLst>
              <a:ext uri="{FF2B5EF4-FFF2-40B4-BE49-F238E27FC236}">
                <a16:creationId xmlns:a16="http://schemas.microsoft.com/office/drawing/2014/main" id="{CECE9285-C7E9-3EFC-29FE-21876A61F066}"/>
              </a:ext>
            </a:extLst>
          </p:cNvPr>
          <p:cNvPicPr>
            <a:picLocks noChangeAspect="1"/>
          </p:cNvPicPr>
          <p:nvPr/>
        </p:nvPicPr>
        <p:blipFill>
          <a:blip r:embed="rId2"/>
          <a:stretch>
            <a:fillRect/>
          </a:stretch>
        </p:blipFill>
        <p:spPr>
          <a:xfrm>
            <a:off x="9024734" y="5972175"/>
            <a:ext cx="2735464" cy="787398"/>
          </a:xfrm>
          <a:prstGeom prst="rect">
            <a:avLst/>
          </a:prstGeom>
          <a:noFill/>
          <a:ln cap="flat">
            <a:noFill/>
          </a:ln>
        </p:spPr>
      </p:pic>
    </p:spTree>
    <p:extLst>
      <p:ext uri="{BB962C8B-B14F-4D97-AF65-F5344CB8AC3E}">
        <p14:creationId xmlns:p14="http://schemas.microsoft.com/office/powerpoint/2010/main" val="2411535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A769F55A-C740-2839-2F15-C638EBAD3835}"/>
              </a:ext>
            </a:extLst>
          </p:cNvPr>
          <p:cNvSpPr txBox="1">
            <a:spLocks noGrp="1"/>
          </p:cNvSpPr>
          <p:nvPr>
            <p:ph type="sldNum" sz="quarter" idx="8"/>
          </p:nvPr>
        </p:nvSpPr>
        <p:spPr/>
        <p:txBody>
          <a:bodyPr/>
          <a:lstStyle>
            <a:lvl1pPr>
              <a:defRPr/>
            </a:lvl1pPr>
          </a:lstStyle>
          <a:p>
            <a:pPr lvl="0"/>
            <a:fld id="{9A679BB7-93A4-4DC2-BA64-13572D474F51}" type="slidenum">
              <a:t>‹#›</a:t>
            </a:fld>
            <a:endParaRPr lang="en-GB"/>
          </a:p>
        </p:txBody>
      </p:sp>
      <p:pic>
        <p:nvPicPr>
          <p:cNvPr id="3" name="Picture 4">
            <a:extLst>
              <a:ext uri="{FF2B5EF4-FFF2-40B4-BE49-F238E27FC236}">
                <a16:creationId xmlns:a16="http://schemas.microsoft.com/office/drawing/2014/main" id="{E4161D2F-E5EA-C4AE-6F51-A38A21CD3477}"/>
              </a:ext>
            </a:extLst>
          </p:cNvPr>
          <p:cNvPicPr>
            <a:picLocks noChangeAspect="1"/>
          </p:cNvPicPr>
          <p:nvPr/>
        </p:nvPicPr>
        <p:blipFill>
          <a:blip r:embed="rId2"/>
          <a:stretch>
            <a:fillRect/>
          </a:stretch>
        </p:blipFill>
        <p:spPr>
          <a:xfrm>
            <a:off x="9024734" y="5972175"/>
            <a:ext cx="2735464" cy="787398"/>
          </a:xfrm>
          <a:prstGeom prst="rect">
            <a:avLst/>
          </a:prstGeom>
          <a:noFill/>
          <a:ln cap="flat">
            <a:noFill/>
          </a:ln>
        </p:spPr>
      </p:pic>
    </p:spTree>
    <p:extLst>
      <p:ext uri="{BB962C8B-B14F-4D97-AF65-F5344CB8AC3E}">
        <p14:creationId xmlns:p14="http://schemas.microsoft.com/office/powerpoint/2010/main" val="72486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692FF5-F1A7-8CE6-60C0-26C92C3B2B1A}"/>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Title Ariel 44pt</a:t>
            </a:r>
            <a:endParaRPr lang="en-GB"/>
          </a:p>
        </p:txBody>
      </p:sp>
      <p:sp>
        <p:nvSpPr>
          <p:cNvPr id="3" name="Text Placeholder 2">
            <a:extLst>
              <a:ext uri="{FF2B5EF4-FFF2-40B4-BE49-F238E27FC236}">
                <a16:creationId xmlns:a16="http://schemas.microsoft.com/office/drawing/2014/main" id="{73F9BADF-685A-CBB7-493A-B166DFC206D8}"/>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Bullet point Ariel 28pt</a:t>
            </a:r>
          </a:p>
          <a:p>
            <a:pPr lvl="1"/>
            <a:r>
              <a:rPr lang="en-US"/>
              <a:t>Second level 24pt</a:t>
            </a:r>
          </a:p>
        </p:txBody>
      </p:sp>
      <p:sp>
        <p:nvSpPr>
          <p:cNvPr id="4" name="Slide Number Placeholder 5">
            <a:extLst>
              <a:ext uri="{FF2B5EF4-FFF2-40B4-BE49-F238E27FC236}">
                <a16:creationId xmlns:a16="http://schemas.microsoft.com/office/drawing/2014/main" id="{8F6B7A2E-9F4E-23FC-7C50-F33AA59E858E}"/>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Arial"/>
              </a:defRPr>
            </a:lvl1pPr>
          </a:lstStyle>
          <a:p>
            <a:pPr lvl="0"/>
            <a:fld id="{0F655B5A-77F2-44A1-BF19-DFEDA732EAFA}" type="slidenum">
              <a:t>‹#›</a:t>
            </a:fld>
            <a:endParaRPr lang="en-GB"/>
          </a:p>
        </p:txBody>
      </p:sp>
      <p:pic>
        <p:nvPicPr>
          <p:cNvPr id="5" name="Picture 6">
            <a:extLst>
              <a:ext uri="{FF2B5EF4-FFF2-40B4-BE49-F238E27FC236}">
                <a16:creationId xmlns:a16="http://schemas.microsoft.com/office/drawing/2014/main" id="{9976755B-F2D6-AAEC-F24B-AF642803AFFF}"/>
              </a:ext>
            </a:extLst>
          </p:cNvPr>
          <p:cNvPicPr>
            <a:picLocks noChangeAspect="1"/>
          </p:cNvPicPr>
          <p:nvPr/>
        </p:nvPicPr>
        <p:blipFill>
          <a:blip r:embed="rId9"/>
          <a:stretch>
            <a:fillRect/>
          </a:stretch>
        </p:blipFill>
        <p:spPr>
          <a:xfrm>
            <a:off x="9024734" y="5972175"/>
            <a:ext cx="2735464" cy="787398"/>
          </a:xfrm>
          <a:prstGeom prst="rect">
            <a:avLst/>
          </a:prstGeom>
          <a:noFill/>
          <a:ln cap="flat">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marL="0" marR="0" lvl="0" indent="0" algn="l" defTabSz="914400" rtl="0"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Arial"/>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000000"/>
          </a:solidFill>
          <a:uFillTx/>
          <a:latin typeface="Arial"/>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Arial"/>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4BBC1-086F-A6ED-1A40-D6BA633B25F6}"/>
              </a:ext>
            </a:extLst>
          </p:cNvPr>
          <p:cNvSpPr txBox="1">
            <a:spLocks noGrp="1"/>
          </p:cNvSpPr>
          <p:nvPr>
            <p:ph type="ctrTitle"/>
          </p:nvPr>
        </p:nvSpPr>
        <p:spPr>
          <a:xfrm>
            <a:off x="76910" y="2247540"/>
            <a:ext cx="12191996" cy="708577"/>
          </a:xfrm>
        </p:spPr>
        <p:txBody>
          <a:bodyPr/>
          <a:lstStyle/>
          <a:p>
            <a:pPr lvl="0"/>
            <a:r>
              <a:rPr lang="en-GB" sz="4000"/>
              <a:t>Anti-racist Wales Employment Action Plan Update</a:t>
            </a:r>
          </a:p>
        </p:txBody>
      </p:sp>
      <p:sp>
        <p:nvSpPr>
          <p:cNvPr id="3" name="Subtitle 2">
            <a:extLst>
              <a:ext uri="{FF2B5EF4-FFF2-40B4-BE49-F238E27FC236}">
                <a16:creationId xmlns:a16="http://schemas.microsoft.com/office/drawing/2014/main" id="{221CF72F-B113-D8A6-63AB-5A4A149857CF}"/>
              </a:ext>
            </a:extLst>
          </p:cNvPr>
          <p:cNvSpPr txBox="1">
            <a:spLocks noGrp="1"/>
          </p:cNvSpPr>
          <p:nvPr>
            <p:ph type="subTitle" idx="1"/>
          </p:nvPr>
        </p:nvSpPr>
        <p:spPr>
          <a:xfrm>
            <a:off x="1600913" y="3251661"/>
            <a:ext cx="9144000" cy="1655758"/>
          </a:xfrm>
        </p:spPr>
        <p:txBody>
          <a:bodyPr/>
          <a:lstStyle/>
          <a:p>
            <a:pPr lvl="0"/>
            <a:r>
              <a:rPr lang="en-GB" dirty="0" smtClean="0"/>
              <a:t>Workforce and </a:t>
            </a:r>
            <a:r>
              <a:rPr lang="en-GB" smtClean="0"/>
              <a:t>Digital Committee - October </a:t>
            </a:r>
            <a:r>
              <a:rPr lang="en-GB" dirty="0"/>
              <a:t>2023</a:t>
            </a:r>
          </a:p>
          <a:p>
            <a:pPr lvl="0"/>
            <a:endParaRPr lang="en-GB" dirty="0"/>
          </a:p>
          <a:p>
            <a:pPr lvl="0"/>
            <a:r>
              <a:rPr lang="en-GB" dirty="0"/>
              <a:t>Katy Goss - Head of Widening Access, Equality and Careers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A4A61F02-07E4-4559-7BD0-712011CC7D89}"/>
              </a:ext>
            </a:extLst>
          </p:cNvPr>
          <p:cNvPicPr>
            <a:picLocks noChangeAspect="1"/>
          </p:cNvPicPr>
          <p:nvPr/>
        </p:nvPicPr>
        <p:blipFill>
          <a:blip r:embed="rId2"/>
          <a:stretch>
            <a:fillRect/>
          </a:stretch>
        </p:blipFill>
        <p:spPr>
          <a:xfrm>
            <a:off x="0" y="0"/>
            <a:ext cx="10766465" cy="1329043"/>
          </a:xfrm>
          <a:prstGeom prst="rect">
            <a:avLst/>
          </a:prstGeom>
          <a:noFill/>
          <a:ln cap="flat">
            <a:noFill/>
          </a:ln>
        </p:spPr>
      </p:pic>
      <p:sp>
        <p:nvSpPr>
          <p:cNvPr id="3" name="TextBox 5">
            <a:extLst>
              <a:ext uri="{FF2B5EF4-FFF2-40B4-BE49-F238E27FC236}">
                <a16:creationId xmlns:a16="http://schemas.microsoft.com/office/drawing/2014/main" id="{A9A0FDD9-CB26-9494-913A-ECE11F6E4EA0}"/>
              </a:ext>
            </a:extLst>
          </p:cNvPr>
          <p:cNvSpPr txBox="1"/>
          <p:nvPr/>
        </p:nvSpPr>
        <p:spPr>
          <a:xfrm>
            <a:off x="218660" y="1647090"/>
            <a:ext cx="11648660" cy="4628317"/>
          </a:xfrm>
          <a:prstGeom prst="rect">
            <a:avLst/>
          </a:prstGeom>
          <a:noFill/>
          <a:ln cap="flat">
            <a:noFill/>
          </a:ln>
        </p:spPr>
        <p:txBody>
          <a:bodyPr vert="horz" wrap="square" lIns="91440" tIns="45720" rIns="91440" bIns="45720" anchor="t" anchorCtr="0" compatLnSpc="1">
            <a:spAutoFit/>
          </a:bodyPr>
          <a:lstStyle/>
          <a:p>
            <a:pPr marL="457200" marR="0" lvl="0" indent="-457200" algn="l" defTabSz="914400" rtl="0" fontAlgn="auto" hangingPunct="1">
              <a:lnSpc>
                <a:spcPct val="8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0000"/>
                </a:solidFill>
                <a:uFillTx/>
                <a:latin typeface="Arial" pitchFamily="34"/>
                <a:cs typeface="Arial" pitchFamily="34"/>
              </a:rPr>
              <a:t>DICE</a:t>
            </a:r>
          </a:p>
          <a:p>
            <a:pPr marL="0" marR="0" lvl="0" indent="0" algn="l" defTabSz="9144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rgbClr val="000000"/>
                </a:solidFill>
                <a:uFillTx/>
                <a:latin typeface="Arial" pitchFamily="34"/>
                <a:cs typeface="Arial" pitchFamily="34"/>
              </a:rPr>
              <a:t>The Widening Access, Equality and Careers meet with colleagues from DICE on a 4-weekly basis to review the action plans and discuss areas of work around EDI where there is close working and crossover. This also provides opportunities for more frequent updates and identifying where we can collaborate.</a:t>
            </a:r>
          </a:p>
          <a:p>
            <a:pPr marL="0" marR="0" lvl="0" indent="0" algn="l" defTabSz="9144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en-GB" sz="2600" b="0" i="0" u="none" strike="noStrike" kern="1200" cap="none" spc="0" baseline="0">
              <a:solidFill>
                <a:srgbClr val="000000"/>
              </a:solidFill>
              <a:uFillTx/>
              <a:latin typeface="Arial" pitchFamily="34"/>
              <a:cs typeface="Arial" pitchFamily="34"/>
            </a:endParaRPr>
          </a:p>
          <a:p>
            <a:pPr marL="285750" marR="0" lvl="0" indent="-285750" algn="l" defTabSz="914400" rtl="0" fontAlgn="auto" hangingPunct="1">
              <a:lnSpc>
                <a:spcPct val="8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0000"/>
                </a:solidFill>
                <a:uFillTx/>
                <a:latin typeface="Arial" pitchFamily="34"/>
                <a:cs typeface="Arial" pitchFamily="34"/>
              </a:rPr>
              <a:t>Talent Development and Succession Planning</a:t>
            </a:r>
          </a:p>
          <a:p>
            <a:pPr marL="0" marR="0" lvl="0" indent="0" algn="l" defTabSz="9144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rgbClr val="000000"/>
                </a:solidFill>
                <a:uFillTx/>
                <a:latin typeface="Arial" pitchFamily="34"/>
                <a:cs typeface="Arial" pitchFamily="34"/>
              </a:rPr>
              <a:t>The Talent Development and Succession Planning Lead is working closely with Hazel Powell on a pilot that links with work Hazel is doing as part of her Florence Nightingale Foundation project. This work is focusing on the talent development and succession planning for our overseas nurses with the project focusing initially on Ward 12 in Morriston and CCU.</a:t>
            </a:r>
          </a:p>
          <a:p>
            <a:pPr marL="0" marR="0" lvl="0" indent="0" algn="l" defTabSz="9144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en-GB" sz="2600" b="0" i="0" u="none" strike="noStrike" kern="1200" cap="none" spc="0" baseline="0">
              <a:solidFill>
                <a:srgbClr val="000000"/>
              </a:solidFill>
              <a:uFillTx/>
              <a:latin typeface="Arial" pitchFamily="34"/>
              <a:cs typeface="Arial" pitchFamily="34"/>
            </a:endParaRPr>
          </a:p>
          <a:p>
            <a:pPr marL="285750" marR="0" lvl="0" indent="-285750" algn="l" defTabSz="914400" rtl="0" fontAlgn="auto" hangingPunct="1">
              <a:lnSpc>
                <a:spcPct val="8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0000"/>
                </a:solidFill>
                <a:uFillTx/>
                <a:latin typeface="Arial" pitchFamily="34"/>
                <a:cs typeface="Arial" pitchFamily="34"/>
              </a:rPr>
              <a:t>LGBTQ+ Action Plan </a:t>
            </a:r>
          </a:p>
          <a:p>
            <a:pPr marL="0" marR="0" lvl="0" indent="0" algn="l" defTabSz="914400" rtl="0" fontAlgn="auto" hangingPunct="1">
              <a:lnSpc>
                <a:spcPct val="8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rgbClr val="000000"/>
                </a:solidFill>
                <a:uFillTx/>
                <a:latin typeface="Arial" pitchFamily="34"/>
                <a:cs typeface="Arial" pitchFamily="34"/>
              </a:rPr>
              <a:t>The Widening Access, Equality and Careers team will be conducting staff engagement to gather feedback from staff and share with colleagues in DICE who have already conducted public engagement for this action plan. </a:t>
            </a:r>
          </a:p>
          <a:p>
            <a:pPr marL="0" marR="0" lvl="0" indent="0" algn="l" defTabSz="914400" rtl="0"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006EF-DC41-596F-70F7-D76DD4C82124}"/>
              </a:ext>
            </a:extLst>
          </p:cNvPr>
          <p:cNvSpPr txBox="1">
            <a:spLocks noGrp="1"/>
          </p:cNvSpPr>
          <p:nvPr>
            <p:ph type="title"/>
          </p:nvPr>
        </p:nvSpPr>
        <p:spPr/>
        <p:txBody>
          <a:bodyPr/>
          <a:lstStyle/>
          <a:p>
            <a:pPr lvl="0"/>
            <a:r>
              <a:rPr lang="en-GB"/>
              <a:t>Anti-racist Wales Action Plan Background</a:t>
            </a:r>
          </a:p>
        </p:txBody>
      </p:sp>
      <p:pic>
        <p:nvPicPr>
          <p:cNvPr id="3" name="Content Placeholder 4">
            <a:extLst>
              <a:ext uri="{FF2B5EF4-FFF2-40B4-BE49-F238E27FC236}">
                <a16:creationId xmlns:a16="http://schemas.microsoft.com/office/drawing/2014/main" id="{73E4BB0F-DF15-55D9-B1B1-E99983C9E666}"/>
              </a:ext>
            </a:extLst>
          </p:cNvPr>
          <p:cNvPicPr>
            <a:picLocks noGrp="1" noChangeAspect="1"/>
          </p:cNvPicPr>
          <p:nvPr>
            <p:ph idx="1"/>
          </p:nvPr>
        </p:nvPicPr>
        <p:blipFill>
          <a:blip r:embed="rId3"/>
          <a:srcRect l="65332" t="26209" r="7524" b="20876"/>
          <a:stretch>
            <a:fillRect/>
          </a:stretch>
        </p:blipFill>
        <p:spPr>
          <a:xfrm>
            <a:off x="838203" y="2025359"/>
            <a:ext cx="5295116" cy="3392680"/>
          </a:xfrm>
        </p:spPr>
      </p:pic>
      <p:sp>
        <p:nvSpPr>
          <p:cNvPr id="4" name="TextBox 5">
            <a:extLst>
              <a:ext uri="{FF2B5EF4-FFF2-40B4-BE49-F238E27FC236}">
                <a16:creationId xmlns:a16="http://schemas.microsoft.com/office/drawing/2014/main" id="{61BEFBC5-4B51-0264-39EC-E4FD10E87521}"/>
              </a:ext>
            </a:extLst>
          </p:cNvPr>
          <p:cNvSpPr txBox="1"/>
          <p:nvPr/>
        </p:nvSpPr>
        <p:spPr>
          <a:xfrm>
            <a:off x="6366610" y="2290535"/>
            <a:ext cx="4987183" cy="2862318"/>
          </a:xfrm>
          <a:prstGeom prst="rect">
            <a:avLst/>
          </a:prstGeom>
          <a:noFill/>
          <a:ln cap="flat">
            <a:noFill/>
          </a:ln>
        </p:spPr>
        <p:txBody>
          <a:bodyPr vert="horz" wrap="square" lIns="91440" tIns="45720" rIns="91440" bIns="45720" anchor="t" anchorCtr="0" compatLnSpc="1">
            <a:spAutoFit/>
          </a:bodyPr>
          <a:lstStyle/>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rial"/>
              </a:rPr>
              <a:t>Published on 7</a:t>
            </a:r>
            <a:r>
              <a:rPr lang="en-GB" sz="1800" b="0" i="0" u="none" strike="noStrike" kern="1200" cap="none" spc="0" baseline="30000">
                <a:solidFill>
                  <a:srgbClr val="000000"/>
                </a:solidFill>
                <a:uFillTx/>
                <a:latin typeface="Arial"/>
              </a:rPr>
              <a:t>th</a:t>
            </a:r>
            <a:r>
              <a:rPr lang="en-GB" sz="1800" b="0" i="0" u="none" strike="noStrike" kern="1200" cap="none" spc="0" baseline="0">
                <a:solidFill>
                  <a:srgbClr val="000000"/>
                </a:solidFill>
                <a:uFillTx/>
                <a:latin typeface="Arial"/>
              </a:rPr>
              <a:t> June 2022</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rial"/>
              </a:rPr>
              <a:t>WG press release outlined the aims for Wales to become an Anti-Racist Nation. The actions are focused on the next two years, set against the vision of a Wales which is anti-racist in 2030.</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0" cap="none" spc="0" baseline="0">
                <a:solidFill>
                  <a:srgbClr val="000000"/>
                </a:solidFill>
                <a:uFillTx/>
                <a:latin typeface="Arial"/>
              </a:rPr>
              <a:t>One of a number of Action Plans being produced by Welsh Government over the next few years with the next being LGBTQ+ </a:t>
            </a:r>
            <a:endParaRPr lang="en-GB" sz="1800" b="0" i="0" u="none" strike="noStrike" kern="1200" cap="none" spc="0" baseline="0">
              <a:solidFill>
                <a:srgbClr val="000000"/>
              </a:solidFill>
              <a:uFillTx/>
              <a:latin typeface="Arial"/>
            </a:endParaRP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E93128F3-2AB9-04A3-0839-47383AE1EFEB}"/>
              </a:ext>
            </a:extLst>
          </p:cNvPr>
          <p:cNvSpPr txBox="1">
            <a:spLocks noGrp="1"/>
          </p:cNvSpPr>
          <p:nvPr>
            <p:ph type="title"/>
          </p:nvPr>
        </p:nvSpPr>
        <p:spPr>
          <a:xfrm>
            <a:off x="279394" y="31089"/>
            <a:ext cx="10515600" cy="1325559"/>
          </a:xfrm>
        </p:spPr>
        <p:txBody>
          <a:bodyPr/>
          <a:lstStyle/>
          <a:p>
            <a:pPr lvl="0"/>
            <a:r>
              <a:rPr lang="en-GB"/>
              <a:t>Goals / Actions / Updates</a:t>
            </a:r>
          </a:p>
        </p:txBody>
      </p:sp>
      <p:graphicFrame>
        <p:nvGraphicFramePr>
          <p:cNvPr id="3" name="Table 10">
            <a:extLst>
              <a:ext uri="{FF2B5EF4-FFF2-40B4-BE49-F238E27FC236}">
                <a16:creationId xmlns:a16="http://schemas.microsoft.com/office/drawing/2014/main" id="{60552821-B12E-63F6-6A03-9408A7820D23}"/>
              </a:ext>
            </a:extLst>
          </p:cNvPr>
          <p:cNvGraphicFramePr>
            <a:graphicFrameLocks noGrp="1"/>
          </p:cNvGraphicFramePr>
          <p:nvPr/>
        </p:nvGraphicFramePr>
        <p:xfrm>
          <a:off x="431797" y="1094134"/>
          <a:ext cx="11480794" cy="4480560"/>
        </p:xfrm>
        <a:graphic>
          <a:graphicData uri="http://schemas.openxmlformats.org/drawingml/2006/table">
            <a:tbl>
              <a:tblPr firstRow="1" bandRow="1">
                <a:effectLst/>
                <a:tableStyleId>{5C22544A-7EE6-4342-B048-85BDC9FD1C3A}</a:tableStyleId>
              </a:tblPr>
              <a:tblGrid>
                <a:gridCol w="3150903">
                  <a:extLst>
                    <a:ext uri="{9D8B030D-6E8A-4147-A177-3AD203B41FA5}">
                      <a16:colId xmlns:a16="http://schemas.microsoft.com/office/drawing/2014/main" val="3836108041"/>
                    </a:ext>
                  </a:extLst>
                </a:gridCol>
                <a:gridCol w="5042980">
                  <a:extLst>
                    <a:ext uri="{9D8B030D-6E8A-4147-A177-3AD203B41FA5}">
                      <a16:colId xmlns:a16="http://schemas.microsoft.com/office/drawing/2014/main" val="252785695"/>
                    </a:ext>
                  </a:extLst>
                </a:gridCol>
                <a:gridCol w="3286911">
                  <a:extLst>
                    <a:ext uri="{9D8B030D-6E8A-4147-A177-3AD203B41FA5}">
                      <a16:colId xmlns:a16="http://schemas.microsoft.com/office/drawing/2014/main" val="105847185"/>
                    </a:ext>
                  </a:extLst>
                </a:gridCol>
              </a:tblGrid>
              <a:tr h="144146">
                <a:tc>
                  <a:txBody>
                    <a:bodyPr/>
                    <a:lstStyle/>
                    <a:p>
                      <a:pPr lvl="0"/>
                      <a:r>
                        <a:rPr lang="en-GB"/>
                        <a:t>Goal</a:t>
                      </a:r>
                    </a:p>
                  </a:txBody>
                  <a:tcPr/>
                </a:tc>
                <a:tc>
                  <a:txBody>
                    <a:bodyPr/>
                    <a:lstStyle/>
                    <a:p>
                      <a:pPr lvl="0"/>
                      <a:r>
                        <a:rPr lang="en-GB"/>
                        <a:t>Actions</a:t>
                      </a:r>
                    </a:p>
                  </a:txBody>
                  <a:tcPr/>
                </a:tc>
                <a:tc>
                  <a:txBody>
                    <a:bodyPr/>
                    <a:lstStyle/>
                    <a:p>
                      <a:pPr lvl="0"/>
                      <a:r>
                        <a:rPr lang="en-GB"/>
                        <a:t>Update</a:t>
                      </a:r>
                    </a:p>
                  </a:txBody>
                  <a:tcPr/>
                </a:tc>
                <a:extLst>
                  <a:ext uri="{0D108BD9-81ED-4DB2-BD59-A6C34878D82A}">
                    <a16:rowId xmlns:a16="http://schemas.microsoft.com/office/drawing/2014/main" val="2937243001"/>
                  </a:ext>
                </a:extLst>
              </a:tr>
              <a:tr h="851516">
                <a:tc>
                  <a:txBody>
                    <a:bodyPr/>
                    <a:lstStyle/>
                    <a:p>
                      <a:pPr lvl="0"/>
                      <a:r>
                        <a:rPr lang="en-GB" sz="1400"/>
                        <a:t>1.SBUHB will be anti-racist, and will not accept any form of discrimination or inequality for employees and service users.</a:t>
                      </a:r>
                    </a:p>
                  </a:txBody>
                  <a:tcPr/>
                </a:tc>
                <a:tc>
                  <a:txBody>
                    <a:bodyPr/>
                    <a:lstStyle/>
                    <a:p>
                      <a:pPr lvl="0"/>
                      <a:r>
                        <a:rPr lang="en-GB" sz="1400"/>
                        <a:t>Develop anti-racism action plan for employment as a specific part of the wider approach to equality, inclusion and diversity.  Progress will be monitored and reported via IMTP and Annual Plan, and the Joint Executive Team process with Welsh Government.</a:t>
                      </a:r>
                    </a:p>
                  </a:txBody>
                  <a:tcPr/>
                </a:tc>
                <a:tc>
                  <a:txBody>
                    <a:bodyPr/>
                    <a:lstStyle/>
                    <a:p>
                      <a:pPr marL="285750" lvl="0" indent="-285750">
                        <a:buSzPct val="100000"/>
                        <a:buFont typeface="Arial" pitchFamily="34"/>
                        <a:buChar char="•"/>
                      </a:pPr>
                      <a:r>
                        <a:rPr lang="en-GB" sz="1400"/>
                        <a:t>SBUHB Anti-racist Workforce Action Plan (sharepoint.com) launched at the end of Black History month with Director of WOD presenting it at the Team Brief on 2 November 2022.</a:t>
                      </a:r>
                    </a:p>
                    <a:p>
                      <a:pPr marL="285750" lvl="0" indent="-285750">
                        <a:buSzPct val="100000"/>
                        <a:buFont typeface="Arial" pitchFamily="34"/>
                        <a:buChar char="•"/>
                      </a:pPr>
                      <a:r>
                        <a:rPr lang="en-GB" sz="1400"/>
                        <a:t>Next Strategic Equality Group meeting is on 29</a:t>
                      </a:r>
                      <a:r>
                        <a:rPr lang="en-GB" sz="1400" baseline="30000"/>
                        <a:t>th</a:t>
                      </a:r>
                      <a:r>
                        <a:rPr lang="en-GB" sz="1400"/>
                        <a:t> November 2023. </a:t>
                      </a:r>
                    </a:p>
                  </a:txBody>
                  <a:tcPr/>
                </a:tc>
                <a:extLst>
                  <a:ext uri="{0D108BD9-81ED-4DB2-BD59-A6C34878D82A}">
                    <a16:rowId xmlns:a16="http://schemas.microsoft.com/office/drawing/2014/main" val="2806004486"/>
                  </a:ext>
                </a:extLst>
              </a:tr>
              <a:tr h="851516">
                <a:tc>
                  <a:txBody>
                    <a:bodyPr/>
                    <a:lstStyle/>
                    <a:p>
                      <a:pPr lvl="0"/>
                      <a:endParaRPr lang="en-GB" sz="1400"/>
                    </a:p>
                  </a:txBody>
                  <a:tcPr/>
                </a:tc>
                <a:tc>
                  <a:txBody>
                    <a:bodyPr/>
                    <a:lstStyle/>
                    <a:p>
                      <a:pPr lvl="0"/>
                      <a:r>
                        <a:rPr lang="en-GB" sz="1400"/>
                        <a:t>Gather written commitment/ video messages from CEO and other senior leaders endorsing support and commitment around anti-racism not only around staff but also access to services etc </a:t>
                      </a:r>
                    </a:p>
                  </a:txBody>
                  <a:tcPr/>
                </a:tc>
                <a:tc>
                  <a:txBody>
                    <a:bodyPr/>
                    <a:lstStyle/>
                    <a:p>
                      <a:pPr marL="285750" lvl="0" indent="-285750">
                        <a:buSzPct val="100000"/>
                        <a:buFont typeface="Arial" pitchFamily="34"/>
                        <a:buChar char="•"/>
                      </a:pPr>
                      <a:r>
                        <a:rPr lang="en-GB" sz="1400"/>
                        <a:t>With a new interim CEO appointed, there is an opportunity to capture and share their commitment. Conversations with DICE have commenced on this. </a:t>
                      </a:r>
                    </a:p>
                  </a:txBody>
                  <a:tcPr/>
                </a:tc>
                <a:extLst>
                  <a:ext uri="{0D108BD9-81ED-4DB2-BD59-A6C34878D82A}">
                    <a16:rowId xmlns:a16="http://schemas.microsoft.com/office/drawing/2014/main" val="3146657695"/>
                  </a:ext>
                </a:extLst>
              </a:tr>
              <a:tr h="851516">
                <a:tc>
                  <a:txBody>
                    <a:bodyPr/>
                    <a:lstStyle/>
                    <a:p>
                      <a:pPr lvl="0"/>
                      <a:endParaRPr lang="en-GB" sz="1400"/>
                    </a:p>
                  </a:txBody>
                  <a:tcPr/>
                </a:tc>
                <a:tc>
                  <a:txBody>
                    <a:bodyPr/>
                    <a:lstStyle/>
                    <a:p>
                      <a:pPr lvl="0"/>
                      <a:r>
                        <a:rPr lang="en-GB" sz="1400"/>
                        <a:t>All Board members and Service Group Triumvirates to undertake an anti-racist education programme and implement and report progress against personal objectives to meet vision of an anti-racist Wales.</a:t>
                      </a:r>
                    </a:p>
                  </a:txBody>
                  <a:tcPr/>
                </a:tc>
                <a:tc>
                  <a:txBody>
                    <a:bodyPr/>
                    <a:lstStyle/>
                    <a:p>
                      <a:pPr marL="285750" lvl="0" indent="-285750">
                        <a:buSzPct val="100000"/>
                        <a:buFont typeface="Arial" pitchFamily="34"/>
                        <a:buChar char="•"/>
                      </a:pPr>
                      <a:r>
                        <a:rPr lang="en-GB" sz="1400"/>
                        <a:t>Anti-racist training was delivered to Board Members by Prof Uzo Iwobi, CEO of Race Cymru Council, and Dr Heather Payne from Welsh Government at the February 2023 Board development session.</a:t>
                      </a:r>
                    </a:p>
                  </a:txBody>
                  <a:tcPr/>
                </a:tc>
                <a:extLst>
                  <a:ext uri="{0D108BD9-81ED-4DB2-BD59-A6C34878D82A}">
                    <a16:rowId xmlns:a16="http://schemas.microsoft.com/office/drawing/2014/main" val="2918507482"/>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6A828E02-11F4-C910-F8BD-E667B2CF4BDE}"/>
              </a:ext>
            </a:extLst>
          </p:cNvPr>
          <p:cNvSpPr txBox="1">
            <a:spLocks noGrp="1"/>
          </p:cNvSpPr>
          <p:nvPr>
            <p:ph type="title"/>
          </p:nvPr>
        </p:nvSpPr>
        <p:spPr>
          <a:xfrm>
            <a:off x="279394" y="31089"/>
            <a:ext cx="10515600" cy="1325559"/>
          </a:xfrm>
        </p:spPr>
        <p:txBody>
          <a:bodyPr/>
          <a:lstStyle/>
          <a:p>
            <a:pPr lvl="0"/>
            <a:r>
              <a:rPr lang="en-GB"/>
              <a:t>Goals / Actions / Updates</a:t>
            </a:r>
          </a:p>
        </p:txBody>
      </p:sp>
      <p:graphicFrame>
        <p:nvGraphicFramePr>
          <p:cNvPr id="3" name="Table 10">
            <a:extLst>
              <a:ext uri="{FF2B5EF4-FFF2-40B4-BE49-F238E27FC236}">
                <a16:creationId xmlns:a16="http://schemas.microsoft.com/office/drawing/2014/main" id="{09DE7867-0E60-E4F4-416C-C2A68D4A5B48}"/>
              </a:ext>
            </a:extLst>
          </p:cNvPr>
          <p:cNvGraphicFramePr>
            <a:graphicFrameLocks noGrp="1"/>
          </p:cNvGraphicFramePr>
          <p:nvPr/>
        </p:nvGraphicFramePr>
        <p:xfrm>
          <a:off x="279394" y="1043330"/>
          <a:ext cx="11633197" cy="4907280"/>
        </p:xfrm>
        <a:graphic>
          <a:graphicData uri="http://schemas.openxmlformats.org/drawingml/2006/table">
            <a:tbl>
              <a:tblPr firstRow="1" bandRow="1">
                <a:effectLst/>
                <a:tableStyleId>{5C22544A-7EE6-4342-B048-85BDC9FD1C3A}</a:tableStyleId>
              </a:tblPr>
              <a:tblGrid>
                <a:gridCol w="3192728">
                  <a:extLst>
                    <a:ext uri="{9D8B030D-6E8A-4147-A177-3AD203B41FA5}">
                      <a16:colId xmlns:a16="http://schemas.microsoft.com/office/drawing/2014/main" val="148778485"/>
                    </a:ext>
                  </a:extLst>
                </a:gridCol>
                <a:gridCol w="5109923">
                  <a:extLst>
                    <a:ext uri="{9D8B030D-6E8A-4147-A177-3AD203B41FA5}">
                      <a16:colId xmlns:a16="http://schemas.microsoft.com/office/drawing/2014/main" val="2439428897"/>
                    </a:ext>
                  </a:extLst>
                </a:gridCol>
                <a:gridCol w="3330546">
                  <a:extLst>
                    <a:ext uri="{9D8B030D-6E8A-4147-A177-3AD203B41FA5}">
                      <a16:colId xmlns:a16="http://schemas.microsoft.com/office/drawing/2014/main" val="3133754290"/>
                    </a:ext>
                  </a:extLst>
                </a:gridCol>
              </a:tblGrid>
              <a:tr h="144146">
                <a:tc>
                  <a:txBody>
                    <a:bodyPr/>
                    <a:lstStyle/>
                    <a:p>
                      <a:pPr marL="285750" lvl="0" indent="-285750">
                        <a:buSzPct val="100000"/>
                        <a:buFont typeface="Arial" pitchFamily="34"/>
                        <a:buChar char="•"/>
                      </a:pPr>
                      <a:r>
                        <a:rPr lang="en-GB"/>
                        <a:t>Goal</a:t>
                      </a:r>
                    </a:p>
                  </a:txBody>
                  <a:tcPr/>
                </a:tc>
                <a:tc>
                  <a:txBody>
                    <a:bodyPr/>
                    <a:lstStyle/>
                    <a:p>
                      <a:pPr marL="285750" lvl="0" indent="-285750">
                        <a:buSzPct val="100000"/>
                        <a:buFont typeface="Arial" pitchFamily="34"/>
                        <a:buChar char="•"/>
                      </a:pPr>
                      <a:r>
                        <a:rPr lang="en-GB"/>
                        <a:t>Actions</a:t>
                      </a:r>
                    </a:p>
                  </a:txBody>
                  <a:tcPr/>
                </a:tc>
                <a:tc>
                  <a:txBody>
                    <a:bodyPr/>
                    <a:lstStyle/>
                    <a:p>
                      <a:pPr marL="285750" lvl="0" indent="-285750">
                        <a:buSzPct val="100000"/>
                        <a:buFont typeface="Arial" pitchFamily="34"/>
                        <a:buChar char="•"/>
                      </a:pPr>
                      <a:r>
                        <a:rPr lang="en-GB"/>
                        <a:t>Update</a:t>
                      </a:r>
                    </a:p>
                  </a:txBody>
                  <a:tcPr/>
                </a:tc>
                <a:extLst>
                  <a:ext uri="{0D108BD9-81ED-4DB2-BD59-A6C34878D82A}">
                    <a16:rowId xmlns:a16="http://schemas.microsoft.com/office/drawing/2014/main" val="1851402933"/>
                  </a:ext>
                </a:extLst>
              </a:tr>
              <a:tr h="851516">
                <a:tc>
                  <a:txBody>
                    <a:bodyPr/>
                    <a:lstStyle/>
                    <a:p>
                      <a:pPr marL="285750" lvl="0" indent="-285750">
                        <a:buSzPct val="100000"/>
                        <a:buFont typeface="Arial" pitchFamily="34"/>
                        <a:buChar char="•"/>
                      </a:pPr>
                      <a:endParaRPr lang="en-GB" sz="1400"/>
                    </a:p>
                    <a:p>
                      <a:pPr marL="285750" lvl="0" indent="-285750">
                        <a:buSzPct val="100000"/>
                        <a:buFont typeface="Arial" pitchFamily="34"/>
                        <a:buChar char="•"/>
                      </a:pPr>
                      <a:r>
                        <a:rPr lang="en-GB" sz="1400"/>
                        <a:t>2.Staff will work in safe, inclusive environments, built on good anti-racist leadership and allyship, supported to reach their full potential, and ethnic minority staff and allies, both empowered to identify and address racist practice.</a:t>
                      </a:r>
                    </a:p>
                    <a:p>
                      <a:pPr marL="285750" lvl="0" indent="-285750">
                        <a:buSzPct val="100000"/>
                        <a:buFont typeface="Arial" pitchFamily="34"/>
                        <a:buChar char="•"/>
                      </a:pPr>
                      <a:endParaRPr lang="en-GB" sz="1400"/>
                    </a:p>
                    <a:p>
                      <a:pPr marL="285750" lvl="0" indent="-285750">
                        <a:buSzPct val="100000"/>
                        <a:buFont typeface="Arial" pitchFamily="34"/>
                        <a:buChar char="•"/>
                      </a:pPr>
                      <a:endParaRPr lang="en-GB" sz="1400"/>
                    </a:p>
                  </a:txBody>
                  <a:tcPr/>
                </a:tc>
                <a:tc>
                  <a:txBody>
                    <a:bodyPr/>
                    <a:lstStyle/>
                    <a:p>
                      <a:pPr marL="285750" lvl="0" indent="-285750">
                        <a:buSzPct val="100000"/>
                        <a:buFont typeface="Arial" pitchFamily="34"/>
                        <a:buChar char="•"/>
                      </a:pPr>
                      <a:endParaRPr lang="en-GB" sz="1400"/>
                    </a:p>
                    <a:p>
                      <a:pPr marL="285750" lvl="0" indent="-285750">
                        <a:buSzPct val="100000"/>
                        <a:buFont typeface="Arial" pitchFamily="34"/>
                        <a:buChar char="•"/>
                      </a:pPr>
                      <a:r>
                        <a:rPr lang="en-GB" sz="1400"/>
                        <a:t>Require anti-racist leadership at all levels and report demonstrable progress in driving anti-racism at all levels by:</a:t>
                      </a:r>
                    </a:p>
                    <a:p>
                      <a:pPr marL="0" lvl="0" indent="0">
                        <a:buNone/>
                      </a:pPr>
                      <a:r>
                        <a:rPr lang="en-GB" sz="1400"/>
                        <a:t>- appointing Executive Equality Champions and Cultural Ambassadors;</a:t>
                      </a:r>
                    </a:p>
                    <a:p>
                      <a:pPr marL="0" lvl="0" indent="0">
                        <a:buNone/>
                      </a:pPr>
                      <a:r>
                        <a:rPr lang="en-GB" sz="1400"/>
                        <a:t>- implementing a leadership and progression pipeline plan for Black, Asian and Minority Ethnic staff;</a:t>
                      </a:r>
                    </a:p>
                    <a:p>
                      <a:pPr marL="0" lvl="0" indent="0">
                        <a:buNone/>
                      </a:pPr>
                      <a:r>
                        <a:rPr lang="en-GB" sz="1400"/>
                        <a:t>- providing Ethnic Minority Networks appropriate levels of resource and access to the Board.</a:t>
                      </a:r>
                    </a:p>
                    <a:p>
                      <a:pPr marL="285750" lvl="0" indent="-285750">
                        <a:buSzPct val="100000"/>
                        <a:buFont typeface="Arial" pitchFamily="34"/>
                        <a:buChar char="•"/>
                      </a:pPr>
                      <a:endParaRPr lang="en-GB" sz="1400"/>
                    </a:p>
                  </a:txBody>
                  <a:tcPr/>
                </a:tc>
                <a:tc>
                  <a:txBody>
                    <a:bodyPr/>
                    <a:lstStyle/>
                    <a:p>
                      <a:pPr marL="285750" lvl="0" indent="-285750">
                        <a:buSzPct val="100000"/>
                        <a:buFont typeface="Arial" pitchFamily="34"/>
                        <a:buChar char="•"/>
                      </a:pPr>
                      <a:r>
                        <a:rPr lang="en-GB" sz="1400"/>
                        <a:t>WG indicated their intention to issue a role description for the Executive Equality Champion.  Not received as yet, have followed up with WG.</a:t>
                      </a:r>
                    </a:p>
                  </a:txBody>
                  <a:tcPr/>
                </a:tc>
                <a:extLst>
                  <a:ext uri="{0D108BD9-81ED-4DB2-BD59-A6C34878D82A}">
                    <a16:rowId xmlns:a16="http://schemas.microsoft.com/office/drawing/2014/main" val="3715082128"/>
                  </a:ext>
                </a:extLst>
              </a:tr>
              <a:tr h="851516">
                <a:tc>
                  <a:txBody>
                    <a:bodyPr/>
                    <a:lstStyle/>
                    <a:p>
                      <a:pPr marL="285750" lvl="0" indent="-285750">
                        <a:buSzPct val="100000"/>
                        <a:buFont typeface="Arial" pitchFamily="34"/>
                        <a:buChar char="•"/>
                      </a:pPr>
                      <a:endParaRPr lang="en-GB" sz="1400"/>
                    </a:p>
                  </a:txBody>
                  <a:tcPr/>
                </a:tc>
                <a:tc>
                  <a:txBody>
                    <a:bodyPr/>
                    <a:lstStyle/>
                    <a:p>
                      <a:pPr marL="285750" lvl="0" indent="-285750">
                        <a:buSzPct val="100000"/>
                        <a:buFont typeface="Arial" pitchFamily="34"/>
                        <a:buChar char="•"/>
                      </a:pPr>
                      <a:r>
                        <a:rPr lang="en-GB" sz="1400"/>
                        <a:t>Ensure anti-racism is embedded into ‘the Big Conversations’ and Quality Improvement work streams and action plans.</a:t>
                      </a:r>
                    </a:p>
                  </a:txBody>
                  <a:tcPr/>
                </a:tc>
                <a:tc>
                  <a:txBody>
                    <a:bodyPr/>
                    <a:lstStyle/>
                    <a:p>
                      <a:pPr marL="285750" lvl="0" indent="-285750">
                        <a:buSzPct val="100000"/>
                        <a:buFont typeface="Arial" pitchFamily="34"/>
                        <a:buChar char="•"/>
                      </a:pPr>
                      <a:r>
                        <a:rPr lang="en-GB" sz="1400"/>
                        <a:t>In conversation with the ‘Our Big Conversation’ and Quality Improvement leads to ensure and understand how anti-racism is embedded/evidenced. </a:t>
                      </a:r>
                    </a:p>
                  </a:txBody>
                  <a:tcPr/>
                </a:tc>
                <a:extLst>
                  <a:ext uri="{0D108BD9-81ED-4DB2-BD59-A6C34878D82A}">
                    <a16:rowId xmlns:a16="http://schemas.microsoft.com/office/drawing/2014/main" val="3421652635"/>
                  </a:ext>
                </a:extLst>
              </a:tr>
              <a:tr h="851516">
                <a:tc>
                  <a:txBody>
                    <a:bodyPr/>
                    <a:lstStyle/>
                    <a:p>
                      <a:pPr marL="285750" lvl="0" indent="-285750">
                        <a:buSzPct val="100000"/>
                        <a:buFont typeface="Arial" pitchFamily="34"/>
                        <a:buChar char="•"/>
                      </a:pPr>
                      <a:endParaRPr lang="en-GB" sz="1400"/>
                    </a:p>
                  </a:txBody>
                  <a:tcPr/>
                </a:tc>
                <a:tc>
                  <a:txBody>
                    <a:bodyPr/>
                    <a:lstStyle/>
                    <a:p>
                      <a:pPr marL="285750" lvl="0" indent="-285750">
                        <a:buSzPct val="100000"/>
                        <a:buFont typeface="Arial" pitchFamily="34"/>
                        <a:buChar char="•"/>
                      </a:pPr>
                      <a:r>
                        <a:rPr lang="en-GB" sz="1400"/>
                        <a:t>Work with HEIW and other NHS organisations to co-design anti-racist education programmes with Black, Asian and Minority Ethnic people.  This will include setting a requirement for all NHS Staff, NHS Volunteers and students to complete redesigned anti-racist education programmes.</a:t>
                      </a:r>
                    </a:p>
                  </a:txBody>
                  <a:tcPr/>
                </a:tc>
                <a:tc>
                  <a:txBody>
                    <a:bodyPr/>
                    <a:lstStyle/>
                    <a:p>
                      <a:pPr marL="285750" lvl="0" indent="-285750">
                        <a:buSzPct val="100000"/>
                        <a:buFont typeface="Arial" pitchFamily="34"/>
                        <a:buChar char="•"/>
                      </a:pPr>
                      <a:endParaRPr lang="en-GB" sz="1400"/>
                    </a:p>
                  </a:txBody>
                  <a:tcPr/>
                </a:tc>
                <a:extLst>
                  <a:ext uri="{0D108BD9-81ED-4DB2-BD59-A6C34878D82A}">
                    <a16:rowId xmlns:a16="http://schemas.microsoft.com/office/drawing/2014/main" val="2145468353"/>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ABFC94B8-3A87-220D-BB58-68778FFBD732}"/>
              </a:ext>
            </a:extLst>
          </p:cNvPr>
          <p:cNvSpPr txBox="1">
            <a:spLocks noGrp="1"/>
          </p:cNvSpPr>
          <p:nvPr>
            <p:ph type="title"/>
          </p:nvPr>
        </p:nvSpPr>
        <p:spPr>
          <a:xfrm>
            <a:off x="279394" y="-203197"/>
            <a:ext cx="10515600" cy="1559847"/>
          </a:xfrm>
        </p:spPr>
        <p:txBody>
          <a:bodyPr/>
          <a:lstStyle/>
          <a:p>
            <a:pPr lvl="0"/>
            <a:r>
              <a:rPr lang="en-GB"/>
              <a:t>Goals / Actions / Updates</a:t>
            </a:r>
          </a:p>
        </p:txBody>
      </p:sp>
      <p:graphicFrame>
        <p:nvGraphicFramePr>
          <p:cNvPr id="3" name="Table 10">
            <a:extLst>
              <a:ext uri="{FF2B5EF4-FFF2-40B4-BE49-F238E27FC236}">
                <a16:creationId xmlns:a16="http://schemas.microsoft.com/office/drawing/2014/main" id="{054B1B9A-5DA7-3959-0C10-582D17090A2E}"/>
              </a:ext>
            </a:extLst>
          </p:cNvPr>
          <p:cNvGraphicFramePr>
            <a:graphicFrameLocks noGrp="1"/>
          </p:cNvGraphicFramePr>
          <p:nvPr/>
        </p:nvGraphicFramePr>
        <p:xfrm>
          <a:off x="190496" y="876296"/>
          <a:ext cx="11899910" cy="5763054"/>
        </p:xfrm>
        <a:graphic>
          <a:graphicData uri="http://schemas.openxmlformats.org/drawingml/2006/table">
            <a:tbl>
              <a:tblPr firstRow="1" bandRow="1">
                <a:effectLst/>
                <a:tableStyleId>{5C22544A-7EE6-4342-B048-85BDC9FD1C3A}</a:tableStyleId>
              </a:tblPr>
              <a:tblGrid>
                <a:gridCol w="1676406">
                  <a:extLst>
                    <a:ext uri="{9D8B030D-6E8A-4147-A177-3AD203B41FA5}">
                      <a16:colId xmlns:a16="http://schemas.microsoft.com/office/drawing/2014/main" val="1011113044"/>
                    </a:ext>
                  </a:extLst>
                </a:gridCol>
                <a:gridCol w="6311902">
                  <a:extLst>
                    <a:ext uri="{9D8B030D-6E8A-4147-A177-3AD203B41FA5}">
                      <a16:colId xmlns:a16="http://schemas.microsoft.com/office/drawing/2014/main" val="3313981762"/>
                    </a:ext>
                  </a:extLst>
                </a:gridCol>
                <a:gridCol w="3911602">
                  <a:extLst>
                    <a:ext uri="{9D8B030D-6E8A-4147-A177-3AD203B41FA5}">
                      <a16:colId xmlns:a16="http://schemas.microsoft.com/office/drawing/2014/main" val="1261319127"/>
                    </a:ext>
                  </a:extLst>
                </a:gridCol>
              </a:tblGrid>
              <a:tr h="358737">
                <a:tc>
                  <a:txBody>
                    <a:bodyPr/>
                    <a:lstStyle/>
                    <a:p>
                      <a:pPr lvl="0"/>
                      <a:r>
                        <a:rPr lang="en-GB"/>
                        <a:t>Goal</a:t>
                      </a:r>
                    </a:p>
                  </a:txBody>
                  <a:tcPr/>
                </a:tc>
                <a:tc>
                  <a:txBody>
                    <a:bodyPr/>
                    <a:lstStyle/>
                    <a:p>
                      <a:pPr lvl="0"/>
                      <a:r>
                        <a:rPr lang="en-GB"/>
                        <a:t>Actions</a:t>
                      </a:r>
                    </a:p>
                  </a:txBody>
                  <a:tcPr/>
                </a:tc>
                <a:tc>
                  <a:txBody>
                    <a:bodyPr/>
                    <a:lstStyle/>
                    <a:p>
                      <a:pPr lvl="0"/>
                      <a:r>
                        <a:rPr lang="en-GB"/>
                        <a:t>Update</a:t>
                      </a:r>
                    </a:p>
                  </a:txBody>
                  <a:tcPr/>
                </a:tc>
                <a:extLst>
                  <a:ext uri="{0D108BD9-81ED-4DB2-BD59-A6C34878D82A}">
                    <a16:rowId xmlns:a16="http://schemas.microsoft.com/office/drawing/2014/main" val="3965538775"/>
                  </a:ext>
                </a:extLst>
              </a:tr>
              <a:tr h="926735">
                <a:tc>
                  <a:txBody>
                    <a:bodyPr/>
                    <a:lstStyle/>
                    <a:p>
                      <a:pPr lvl="0"/>
                      <a:r>
                        <a:rPr lang="en-GB" sz="1400"/>
                        <a:t>2. (Continued)</a:t>
                      </a:r>
                    </a:p>
                  </a:txBody>
                  <a:tcPr/>
                </a:tc>
                <a:tc>
                  <a:txBody>
                    <a:bodyPr/>
                    <a:lstStyle/>
                    <a:p>
                      <a:pPr lvl="0"/>
                      <a:r>
                        <a:rPr lang="en-GB" sz="1400"/>
                        <a:t>SBUHB to commit involvement in Academi Wales Aspiring Board Members Programme, ensuring education, mentoring and support to participants who will be from a Black, Asian and minority ethnic background.</a:t>
                      </a:r>
                    </a:p>
                  </a:txBody>
                  <a:tcPr/>
                </a:tc>
                <a:tc>
                  <a:txBody>
                    <a:bodyPr/>
                    <a:lstStyle/>
                    <a:p>
                      <a:pPr marL="285750" lvl="0" indent="-285750">
                        <a:buSzPct val="100000"/>
                        <a:buFont typeface="Arial" pitchFamily="34"/>
                        <a:buChar char="•"/>
                      </a:pPr>
                      <a:r>
                        <a:rPr lang="en-GB" sz="1400"/>
                        <a:t>This is still being developed by Academi Wales. Have linked with Paul Schanzer to establish relationship (new Head of WAEC) for an update and further information.</a:t>
                      </a:r>
                    </a:p>
                  </a:txBody>
                  <a:tcPr/>
                </a:tc>
                <a:extLst>
                  <a:ext uri="{0D108BD9-81ED-4DB2-BD59-A6C34878D82A}">
                    <a16:rowId xmlns:a16="http://schemas.microsoft.com/office/drawing/2014/main" val="285117789"/>
                  </a:ext>
                </a:extLst>
              </a:tr>
              <a:tr h="926735">
                <a:tc>
                  <a:txBody>
                    <a:bodyPr/>
                    <a:lstStyle/>
                    <a:p>
                      <a:pPr lvl="0"/>
                      <a:endParaRPr lang="en-GB" sz="1400"/>
                    </a:p>
                  </a:txBody>
                  <a:tcPr/>
                </a:tc>
                <a:tc>
                  <a:txBody>
                    <a:bodyPr/>
                    <a:lstStyle/>
                    <a:p>
                      <a:pPr lvl="0"/>
                      <a:r>
                        <a:rPr lang="en-GB" sz="1400"/>
                        <a:t>Ensure that SBUHBs commitment to be a values and behaviours driven, anti-racist organisation is embedded into key messages at induction.</a:t>
                      </a:r>
                    </a:p>
                  </a:txBody>
                  <a:tcPr/>
                </a:tc>
                <a:tc>
                  <a:txBody>
                    <a:bodyPr/>
                    <a:lstStyle/>
                    <a:p>
                      <a:pPr marL="285750" lvl="0" indent="-285750">
                        <a:buSzPct val="100000"/>
                        <a:buFont typeface="Arial" pitchFamily="34"/>
                        <a:buChar char="•"/>
                      </a:pPr>
                      <a:r>
                        <a:rPr lang="en-GB" sz="1400"/>
                        <a:t>Vales Led Virtual Induction is constantly being reviewed and evaluated to ensure up to date and appropriate messaging. </a:t>
                      </a:r>
                    </a:p>
                  </a:txBody>
                  <a:tcPr/>
                </a:tc>
                <a:extLst>
                  <a:ext uri="{0D108BD9-81ED-4DB2-BD59-A6C34878D82A}">
                    <a16:rowId xmlns:a16="http://schemas.microsoft.com/office/drawing/2014/main" val="1478345946"/>
                  </a:ext>
                </a:extLst>
              </a:tr>
              <a:tr h="1345256">
                <a:tc>
                  <a:txBody>
                    <a:bodyPr/>
                    <a:lstStyle/>
                    <a:p>
                      <a:pPr lvl="0"/>
                      <a:endParaRPr lang="en-GB" sz="1400"/>
                    </a:p>
                  </a:txBody>
                  <a:tcPr/>
                </a:tc>
                <a:tc>
                  <a:txBody>
                    <a:bodyPr/>
                    <a:lstStyle/>
                    <a:p>
                      <a:pPr lvl="0"/>
                      <a:r>
                        <a:rPr lang="en-GB" sz="1400"/>
                        <a:t>Coaching and Mentoring will be available for staff and will be an integral part of our talent pathways and coaching and mentoring strategy. This will include mutual mentoring with a focus on lived experience.</a:t>
                      </a:r>
                    </a:p>
                  </a:txBody>
                  <a:tcPr/>
                </a:tc>
                <a:tc>
                  <a:txBody>
                    <a:bodyPr/>
                    <a:lstStyle/>
                    <a:p>
                      <a:pPr marL="285750" lvl="0" indent="-285750">
                        <a:buSzPct val="100000"/>
                        <a:buFont typeface="Arial" pitchFamily="34"/>
                        <a:buChar char="•"/>
                      </a:pPr>
                      <a:r>
                        <a:rPr lang="en-GB" sz="1400"/>
                        <a:t>Coaching and Mentoring now sits with Widening Access, Equality and Inclusion. Work being carried out to broaden number of coaches in the org, and work has started to develop mentoring pathways. </a:t>
                      </a:r>
                    </a:p>
                  </a:txBody>
                  <a:tcPr/>
                </a:tc>
                <a:extLst>
                  <a:ext uri="{0D108BD9-81ED-4DB2-BD59-A6C34878D82A}">
                    <a16:rowId xmlns:a16="http://schemas.microsoft.com/office/drawing/2014/main" val="1132541073"/>
                  </a:ext>
                </a:extLst>
              </a:tr>
              <a:tr h="835167">
                <a:tc>
                  <a:txBody>
                    <a:bodyPr/>
                    <a:lstStyle/>
                    <a:p>
                      <a:pPr lvl="0"/>
                      <a:endParaRPr lang="en-GB" sz="1400"/>
                    </a:p>
                  </a:txBody>
                  <a:tcPr/>
                </a:tc>
                <a:tc>
                  <a:txBody>
                    <a:bodyPr/>
                    <a:lstStyle/>
                    <a:p>
                      <a:pPr lvl="0"/>
                      <a:r>
                        <a:rPr lang="en-GB" sz="1400"/>
                        <a:t>Ensure all leadership and management training is anti- racist and where appropriate includes messages of how to manage/ lead in an anti-racist way.</a:t>
                      </a:r>
                    </a:p>
                  </a:txBody>
                  <a:tcPr/>
                </a:tc>
                <a:tc>
                  <a:txBody>
                    <a:bodyPr/>
                    <a:lstStyle/>
                    <a:p>
                      <a:pPr marL="285750" lvl="0" indent="-285750">
                        <a:buSzPct val="100000"/>
                        <a:buFont typeface="Arial" pitchFamily="34"/>
                        <a:buChar char="•"/>
                      </a:pPr>
                      <a:r>
                        <a:rPr lang="en-GB" sz="1400"/>
                        <a:t>Leadership and management programmes are constantly being reviewed and evaluated to ensure up to date and appropriate messaging</a:t>
                      </a:r>
                    </a:p>
                  </a:txBody>
                  <a:tcPr/>
                </a:tc>
                <a:extLst>
                  <a:ext uri="{0D108BD9-81ED-4DB2-BD59-A6C34878D82A}">
                    <a16:rowId xmlns:a16="http://schemas.microsoft.com/office/drawing/2014/main" val="2515353799"/>
                  </a:ext>
                </a:extLst>
              </a:tr>
              <a:tr h="1345256">
                <a:tc>
                  <a:txBody>
                    <a:bodyPr/>
                    <a:lstStyle/>
                    <a:p>
                      <a:pPr lvl="0"/>
                      <a:endParaRPr lang="en-GB" sz="1400"/>
                    </a:p>
                  </a:txBody>
                  <a:tcPr/>
                </a:tc>
                <a:tc>
                  <a:txBody>
                    <a:bodyPr/>
                    <a:lstStyle/>
                    <a:p>
                      <a:pPr lvl="0"/>
                      <a:r>
                        <a:rPr lang="en-GB" sz="1400"/>
                        <a:t>Ensure that talent schemes are designed to attract applicants from ethnic minority communities. This will include the implementation of our new Talent Management Strategies aimed at internal staff development ie Talent Gateway, Tiers 1-3 Talent and succession programme. This action will cover internal programmes and external recruitment to schemes.</a:t>
                      </a:r>
                    </a:p>
                  </a:txBody>
                  <a:tcPr/>
                </a:tc>
                <a:tc>
                  <a:txBody>
                    <a:bodyPr/>
                    <a:lstStyle/>
                    <a:p>
                      <a:pPr marL="285750" lvl="0" indent="-285750">
                        <a:buSzPct val="100000"/>
                        <a:buFont typeface="Arial" pitchFamily="34"/>
                        <a:buChar char="•"/>
                      </a:pPr>
                      <a:endParaRPr lang="en-GB" sz="1400"/>
                    </a:p>
                  </a:txBody>
                  <a:tcPr/>
                </a:tc>
                <a:extLst>
                  <a:ext uri="{0D108BD9-81ED-4DB2-BD59-A6C34878D82A}">
                    <a16:rowId xmlns:a16="http://schemas.microsoft.com/office/drawing/2014/main" val="134304638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63EE8DF5-0852-95E9-7659-1EB5125811D9}"/>
              </a:ext>
            </a:extLst>
          </p:cNvPr>
          <p:cNvSpPr txBox="1">
            <a:spLocks noGrp="1"/>
          </p:cNvSpPr>
          <p:nvPr>
            <p:ph type="title"/>
          </p:nvPr>
        </p:nvSpPr>
        <p:spPr>
          <a:xfrm>
            <a:off x="279394" y="31089"/>
            <a:ext cx="10515600" cy="1325559"/>
          </a:xfrm>
        </p:spPr>
        <p:txBody>
          <a:bodyPr/>
          <a:lstStyle/>
          <a:p>
            <a:pPr lvl="0"/>
            <a:r>
              <a:rPr lang="en-GB"/>
              <a:t>Goals / Actions / Updates</a:t>
            </a:r>
          </a:p>
        </p:txBody>
      </p:sp>
      <p:graphicFrame>
        <p:nvGraphicFramePr>
          <p:cNvPr id="3" name="Table 10">
            <a:extLst>
              <a:ext uri="{FF2B5EF4-FFF2-40B4-BE49-F238E27FC236}">
                <a16:creationId xmlns:a16="http://schemas.microsoft.com/office/drawing/2014/main" id="{E867D5D3-61AC-3C6D-8BB1-44F0058E7212}"/>
              </a:ext>
            </a:extLst>
          </p:cNvPr>
          <p:cNvGraphicFramePr>
            <a:graphicFrameLocks noGrp="1"/>
          </p:cNvGraphicFramePr>
          <p:nvPr/>
        </p:nvGraphicFramePr>
        <p:xfrm>
          <a:off x="355601" y="2112675"/>
          <a:ext cx="11480794" cy="2164080"/>
        </p:xfrm>
        <a:graphic>
          <a:graphicData uri="http://schemas.openxmlformats.org/drawingml/2006/table">
            <a:tbl>
              <a:tblPr firstRow="1" bandRow="1">
                <a:effectLst/>
                <a:tableStyleId>{5C22544A-7EE6-4342-B048-85BDC9FD1C3A}</a:tableStyleId>
              </a:tblPr>
              <a:tblGrid>
                <a:gridCol w="3150903">
                  <a:extLst>
                    <a:ext uri="{9D8B030D-6E8A-4147-A177-3AD203B41FA5}">
                      <a16:colId xmlns:a16="http://schemas.microsoft.com/office/drawing/2014/main" val="2829806422"/>
                    </a:ext>
                  </a:extLst>
                </a:gridCol>
                <a:gridCol w="5042980">
                  <a:extLst>
                    <a:ext uri="{9D8B030D-6E8A-4147-A177-3AD203B41FA5}">
                      <a16:colId xmlns:a16="http://schemas.microsoft.com/office/drawing/2014/main" val="1259122082"/>
                    </a:ext>
                  </a:extLst>
                </a:gridCol>
                <a:gridCol w="3286911">
                  <a:extLst>
                    <a:ext uri="{9D8B030D-6E8A-4147-A177-3AD203B41FA5}">
                      <a16:colId xmlns:a16="http://schemas.microsoft.com/office/drawing/2014/main" val="3868941567"/>
                    </a:ext>
                  </a:extLst>
                </a:gridCol>
              </a:tblGrid>
              <a:tr h="0">
                <a:tc>
                  <a:txBody>
                    <a:bodyPr/>
                    <a:lstStyle/>
                    <a:p>
                      <a:pPr lvl="0"/>
                      <a:r>
                        <a:rPr lang="en-GB"/>
                        <a:t>Goal</a:t>
                      </a:r>
                    </a:p>
                  </a:txBody>
                  <a:tcPr/>
                </a:tc>
                <a:tc>
                  <a:txBody>
                    <a:bodyPr/>
                    <a:lstStyle/>
                    <a:p>
                      <a:pPr lvl="0"/>
                      <a:r>
                        <a:rPr lang="en-GB"/>
                        <a:t>Actions</a:t>
                      </a:r>
                    </a:p>
                  </a:txBody>
                  <a:tcPr/>
                </a:tc>
                <a:tc>
                  <a:txBody>
                    <a:bodyPr/>
                    <a:lstStyle/>
                    <a:p>
                      <a:pPr lvl="0"/>
                      <a:r>
                        <a:rPr lang="en-GB"/>
                        <a:t>Update</a:t>
                      </a:r>
                    </a:p>
                  </a:txBody>
                  <a:tcPr/>
                </a:tc>
                <a:extLst>
                  <a:ext uri="{0D108BD9-81ED-4DB2-BD59-A6C34878D82A}">
                    <a16:rowId xmlns:a16="http://schemas.microsoft.com/office/drawing/2014/main" val="2349865996"/>
                  </a:ext>
                </a:extLst>
              </a:tr>
              <a:tr h="851516">
                <a:tc>
                  <a:txBody>
                    <a:bodyPr/>
                    <a:lstStyle/>
                    <a:p>
                      <a:pPr lvl="0"/>
                      <a:r>
                        <a:rPr lang="en-GB" sz="1400"/>
                        <a:t>3.Data in relation to race, ethnicity and intersectional disadvantage will be routinely collated, shared and used transparently, to level inequalities and provide assurance that the NHS Wales is an anti-racist and safe environment for staff</a:t>
                      </a:r>
                    </a:p>
                  </a:txBody>
                  <a:tcPr/>
                </a:tc>
                <a:tc>
                  <a:txBody>
                    <a:bodyPr/>
                    <a:lstStyle/>
                    <a:p>
                      <a:pPr lvl="0"/>
                      <a:r>
                        <a:rPr lang="en-GB" sz="1400"/>
                        <a:t>Improve workforce data quality and prepare for the introduction of WG Workforce Race Equality Standard (WRES) </a:t>
                      </a:r>
                    </a:p>
                  </a:txBody>
                  <a:tcPr/>
                </a:tc>
                <a:tc>
                  <a:txBody>
                    <a:bodyPr/>
                    <a:lstStyle/>
                    <a:p>
                      <a:pPr marL="285750" lvl="0" indent="-285750">
                        <a:buSzPct val="100000"/>
                        <a:buFont typeface="Arial" pitchFamily="34"/>
                        <a:buChar char="•"/>
                      </a:pPr>
                      <a:r>
                        <a:rPr lang="en-GB" sz="1400"/>
                        <a:t>WRES – Professor Anton Emmanuel met NHS Wales Equality Managers on 25 May 2023 with WG.  Highlighted lessons learnt from WRES in England and updated on the work ongoing in Wales. Communications from WG to health organisations in September 2023 with further information. </a:t>
                      </a:r>
                    </a:p>
                  </a:txBody>
                  <a:tcPr/>
                </a:tc>
                <a:extLst>
                  <a:ext uri="{0D108BD9-81ED-4DB2-BD59-A6C34878D82A}">
                    <a16:rowId xmlns:a16="http://schemas.microsoft.com/office/drawing/2014/main" val="2474024573"/>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Title 8">
            <a:extLst>
              <a:ext uri="{FF2B5EF4-FFF2-40B4-BE49-F238E27FC236}">
                <a16:creationId xmlns:a16="http://schemas.microsoft.com/office/drawing/2014/main" id="{B51D03DA-717B-9524-6F8F-0F6BCE76BCA0}"/>
              </a:ext>
            </a:extLst>
          </p:cNvPr>
          <p:cNvSpPr txBox="1">
            <a:spLocks noGrp="1"/>
          </p:cNvSpPr>
          <p:nvPr>
            <p:ph type="title"/>
          </p:nvPr>
        </p:nvSpPr>
        <p:spPr>
          <a:xfrm>
            <a:off x="279394" y="31089"/>
            <a:ext cx="10515600" cy="1325559"/>
          </a:xfrm>
        </p:spPr>
        <p:txBody>
          <a:bodyPr/>
          <a:lstStyle/>
          <a:p>
            <a:pPr lvl="0"/>
            <a:r>
              <a:rPr lang="en-GB"/>
              <a:t>Updates (Linked Work)</a:t>
            </a:r>
          </a:p>
        </p:txBody>
      </p:sp>
      <p:sp>
        <p:nvSpPr>
          <p:cNvPr id="3" name="TextBox 1">
            <a:extLst>
              <a:ext uri="{FF2B5EF4-FFF2-40B4-BE49-F238E27FC236}">
                <a16:creationId xmlns:a16="http://schemas.microsoft.com/office/drawing/2014/main" id="{44E1C29B-84CE-70A9-DF16-CB2533DB4BA1}"/>
              </a:ext>
            </a:extLst>
          </p:cNvPr>
          <p:cNvSpPr txBox="1"/>
          <p:nvPr/>
        </p:nvSpPr>
        <p:spPr>
          <a:xfrm>
            <a:off x="520695" y="1231897"/>
            <a:ext cx="11391896" cy="1877436"/>
          </a:xfrm>
          <a:prstGeom prst="rect">
            <a:avLst/>
          </a:prstGeom>
          <a:noFill/>
          <a:ln cap="flat">
            <a:noFill/>
          </a:ln>
        </p:spPr>
        <p:txBody>
          <a:bodyPr vert="horz" wrap="square" lIns="91440" tIns="45720" rIns="91440" bIns="45720" anchor="t" anchorCtr="0" compatLnSpc="1">
            <a:spAutoFit/>
          </a:bodyPr>
          <a:lstStyle/>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0000"/>
                </a:solidFill>
                <a:uFillTx/>
                <a:latin typeface="Arial"/>
              </a:rPr>
              <a:t>Staff Networks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rial"/>
              </a:rPr>
              <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rial"/>
              </a:rPr>
              <a:t>Discussion about support for staff networks at Management Board and Service Delivery Boards.  Protected time remains an issue and concern for those who have sought information on applying for roles.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rial"/>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rial"/>
            </a:endParaRPr>
          </a:p>
        </p:txBody>
      </p:sp>
      <p:sp>
        <p:nvSpPr>
          <p:cNvPr id="4" name="Rectangle 1">
            <a:extLst>
              <a:ext uri="{FF2B5EF4-FFF2-40B4-BE49-F238E27FC236}">
                <a16:creationId xmlns:a16="http://schemas.microsoft.com/office/drawing/2014/main" id="{FC4E4E8F-6E30-EF10-183E-73DD0B4FB7CC}"/>
              </a:ext>
            </a:extLst>
          </p:cNvPr>
          <p:cNvSpPr/>
          <p:nvPr/>
        </p:nvSpPr>
        <p:spPr>
          <a:xfrm>
            <a:off x="520695" y="2557457"/>
            <a:ext cx="11187674" cy="4801313"/>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242424"/>
                </a:solidFill>
                <a:uFillTx/>
                <a:latin typeface="Arial" pitchFamily="34"/>
                <a:ea typeface="Calibri" pitchFamily="34"/>
                <a:cs typeface="Arial" pitchFamily="34"/>
              </a:rPr>
              <a:t>Expressions of interest (EOI) were invited from staff who would like to be the new Chair, Deputy Chair or </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242424"/>
                </a:solidFill>
                <a:uFillTx/>
                <a:latin typeface="Arial" pitchFamily="34"/>
                <a:ea typeface="Calibri" pitchFamily="34"/>
                <a:cs typeface="Arial" pitchFamily="34"/>
              </a:rPr>
              <a:t>Secretary for 5 staff networks. </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242424"/>
              </a:solidFill>
              <a:uFillTx/>
              <a:latin typeface="Arial" pitchFamily="34"/>
              <a:ea typeface="Calibri" pitchFamily="34"/>
              <a:cs typeface="Arial" pitchFamily="34"/>
            </a:endParaRP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242424"/>
                </a:solidFill>
                <a:uFillTx/>
                <a:latin typeface="Arial" pitchFamily="34"/>
                <a:ea typeface="Calibri" pitchFamily="34"/>
                <a:cs typeface="Arial" pitchFamily="34"/>
              </a:rPr>
              <a:t>As of 12</a:t>
            </a:r>
            <a:r>
              <a:rPr lang="en-GB" sz="1800" b="0" i="0" u="none" strike="noStrike" kern="1200" cap="none" spc="0" baseline="30000">
                <a:solidFill>
                  <a:srgbClr val="242424"/>
                </a:solidFill>
                <a:uFillTx/>
                <a:latin typeface="Arial" pitchFamily="34"/>
                <a:ea typeface="Calibri" pitchFamily="34"/>
                <a:cs typeface="Arial" pitchFamily="34"/>
              </a:rPr>
              <a:t>th</a:t>
            </a:r>
            <a:r>
              <a:rPr lang="en-GB" sz="1800" b="0" i="0" u="none" strike="noStrike" kern="1200" cap="none" spc="0" baseline="0">
                <a:solidFill>
                  <a:srgbClr val="242424"/>
                </a:solidFill>
                <a:uFillTx/>
                <a:latin typeface="Arial" pitchFamily="34"/>
                <a:ea typeface="Calibri" pitchFamily="34"/>
                <a:cs typeface="Arial" pitchFamily="34"/>
              </a:rPr>
              <a:t> September, the following posts have been recruited into:</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242424"/>
              </a:solidFill>
              <a:uFillTx/>
              <a:latin typeface="Arial" pitchFamily="34"/>
              <a:ea typeface="Calibri" pitchFamily="34"/>
              <a:cs typeface="Arial" pitchFamily="34"/>
            </a:endParaRP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242424"/>
                </a:solidFill>
                <a:uFillTx/>
                <a:latin typeface="Arial" pitchFamily="34"/>
                <a:ea typeface="Calibri" pitchFamily="34"/>
                <a:cs typeface="Arial" pitchFamily="34"/>
              </a:rPr>
              <a:t>Calon</a:t>
            </a:r>
            <a:r>
              <a:rPr lang="en-GB" sz="1800" b="0" i="0" u="none" strike="noStrike" kern="1200" cap="none" spc="0" baseline="0">
                <a:solidFill>
                  <a:srgbClr val="242424"/>
                </a:solidFill>
                <a:uFillTx/>
                <a:latin typeface="Arial" pitchFamily="34"/>
                <a:ea typeface="Calibri" pitchFamily="34"/>
                <a:cs typeface="Arial" pitchFamily="34"/>
              </a:rPr>
              <a:t> – Chair</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242424"/>
              </a:solidFill>
              <a:uFillTx/>
              <a:latin typeface="Arial" pitchFamily="34"/>
              <a:ea typeface="Calibri" pitchFamily="34"/>
              <a:cs typeface="Arial" pitchFamily="34"/>
            </a:endParaRP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242424"/>
                </a:solidFill>
                <a:uFillTx/>
                <a:latin typeface="Arial" pitchFamily="34"/>
                <a:ea typeface="Calibri" pitchFamily="34"/>
                <a:cs typeface="Arial" pitchFamily="34"/>
              </a:rPr>
              <a:t>Neurodiversity</a:t>
            </a:r>
            <a:r>
              <a:rPr lang="en-GB" sz="1800" b="0" i="0" u="none" strike="noStrike" kern="1200" cap="none" spc="0" baseline="0">
                <a:solidFill>
                  <a:srgbClr val="242424"/>
                </a:solidFill>
                <a:uFillTx/>
                <a:latin typeface="Arial" pitchFamily="34"/>
                <a:ea typeface="Calibri" pitchFamily="34"/>
                <a:cs typeface="Arial" pitchFamily="34"/>
              </a:rPr>
              <a:t> – Chair, Co-Chair, Secretary</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242424"/>
              </a:solidFill>
              <a:uFillTx/>
              <a:latin typeface="Arial" pitchFamily="34"/>
              <a:ea typeface="Calibri" pitchFamily="34"/>
              <a:cs typeface="Arial" pitchFamily="34"/>
            </a:endParaRP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0" cap="none" spc="0" baseline="0">
                <a:solidFill>
                  <a:srgbClr val="242424"/>
                </a:solidFill>
                <a:uFillTx/>
                <a:latin typeface="Arial" pitchFamily="34"/>
                <a:ea typeface="Calibri" pitchFamily="34"/>
                <a:cs typeface="Arial" pitchFamily="34"/>
              </a:rPr>
              <a:t>Due to the number of expressions of interest received for the position of BAME Chair, a competitive process</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0" cap="none" spc="0" baseline="0">
                <a:solidFill>
                  <a:srgbClr val="242424"/>
                </a:solidFill>
                <a:uFillTx/>
                <a:latin typeface="Arial" pitchFamily="34"/>
                <a:ea typeface="Calibri" pitchFamily="34"/>
                <a:cs typeface="Arial" pitchFamily="34"/>
              </a:rPr>
              <a:t>is taking place on 28</a:t>
            </a:r>
            <a:r>
              <a:rPr lang="en-GB" sz="1800" b="0" i="0" u="none" strike="noStrike" kern="0" cap="none" spc="0" baseline="30000">
                <a:solidFill>
                  <a:srgbClr val="242424"/>
                </a:solidFill>
                <a:uFillTx/>
                <a:latin typeface="Arial" pitchFamily="34"/>
                <a:ea typeface="Calibri" pitchFamily="34"/>
                <a:cs typeface="Arial" pitchFamily="34"/>
              </a:rPr>
              <a:t>th</a:t>
            </a:r>
            <a:r>
              <a:rPr lang="en-GB" sz="1800" b="0" i="0" u="none" strike="noStrike" kern="0" cap="none" spc="0" baseline="0">
                <a:solidFill>
                  <a:srgbClr val="242424"/>
                </a:solidFill>
                <a:uFillTx/>
                <a:latin typeface="Arial" pitchFamily="34"/>
                <a:ea typeface="Calibri" pitchFamily="34"/>
                <a:cs typeface="Arial" pitchFamily="34"/>
              </a:rPr>
              <a:t> September. </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242424"/>
              </a:solidFill>
              <a:uFillTx/>
              <a:latin typeface="Arial" pitchFamily="34"/>
              <a:ea typeface="Calibri" pitchFamily="34"/>
              <a:cs typeface="Arial" pitchFamily="34"/>
            </a:endParaRP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0" cap="none" spc="0" baseline="0">
                <a:solidFill>
                  <a:srgbClr val="242424"/>
                </a:solidFill>
                <a:uFillTx/>
                <a:latin typeface="Arial" pitchFamily="34"/>
                <a:ea typeface="Calibri" pitchFamily="34"/>
                <a:cs typeface="Arial" pitchFamily="34"/>
              </a:rPr>
              <a:t>A celebration article will be launched via comms early October, with a further drive to recruit into </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0" cap="none" spc="0" baseline="0">
                <a:solidFill>
                  <a:srgbClr val="242424"/>
                </a:solidFill>
                <a:uFillTx/>
                <a:latin typeface="Arial" pitchFamily="34"/>
                <a:ea typeface="Calibri" pitchFamily="34"/>
                <a:cs typeface="Arial" pitchFamily="34"/>
              </a:rPr>
              <a:t>the remaining positions.</a:t>
            </a:r>
            <a:endParaRPr lang="en-GB" sz="1800" b="0" i="0" u="none" strike="noStrike" kern="1200" cap="none" spc="0" baseline="0">
              <a:solidFill>
                <a:srgbClr val="242424"/>
              </a:solidFill>
              <a:uFillTx/>
              <a:latin typeface="Arial" pitchFamily="34"/>
              <a:ea typeface="Calibri" pitchFamily="34"/>
              <a:cs typeface="Arial" pitchFamily="34"/>
            </a:endParaRP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242424"/>
              </a:solidFill>
              <a:uFillTx/>
              <a:latin typeface="Arial" pitchFamily="34"/>
              <a:ea typeface="Calibri" pitchFamily="34"/>
              <a:cs typeface="Arial" pitchFamily="34"/>
            </a:endParaRP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242424"/>
              </a:solidFill>
              <a:uFillTx/>
              <a:latin typeface="Arial" pitchFamily="34"/>
              <a:ea typeface="Calibri" pitchFamily="34"/>
              <a:cs typeface="Arial" pitchFamily="34"/>
            </a:endParaRP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242424"/>
              </a:solidFill>
              <a:uFillTx/>
              <a:latin typeface="Arial" pitchFamily="34"/>
              <a:ea typeface="Calibri" pitchFamily="34"/>
              <a:cs typeface="Arial" pitchFamily="34"/>
            </a:endParaRPr>
          </a:p>
        </p:txBody>
      </p:sp>
      <p:pic>
        <p:nvPicPr>
          <p:cNvPr id="5" name="Picture 6" descr="A logo with hands and a heart&#10;&#10;Description automatically generated">
            <a:extLst>
              <a:ext uri="{FF2B5EF4-FFF2-40B4-BE49-F238E27FC236}">
                <a16:creationId xmlns:a16="http://schemas.microsoft.com/office/drawing/2014/main" id="{BD58487B-EC39-3C99-A33A-AE0F75BA7C7A}"/>
              </a:ext>
            </a:extLst>
          </p:cNvPr>
          <p:cNvPicPr>
            <a:picLocks noChangeAspect="1"/>
          </p:cNvPicPr>
          <p:nvPr/>
        </p:nvPicPr>
        <p:blipFill>
          <a:blip r:embed="rId3"/>
          <a:srcRect l="10775" r="11117"/>
          <a:stretch>
            <a:fillRect/>
          </a:stretch>
        </p:blipFill>
        <p:spPr>
          <a:xfrm>
            <a:off x="7320530" y="3029270"/>
            <a:ext cx="1434931" cy="1837084"/>
          </a:xfrm>
          <a:prstGeom prst="rect">
            <a:avLst/>
          </a:prstGeom>
          <a:noFill/>
          <a:ln cap="flat">
            <a:noFill/>
          </a:ln>
        </p:spPr>
      </p:pic>
      <p:pic>
        <p:nvPicPr>
          <p:cNvPr id="6" name="Picture 8" descr="A logo with hands and a rainbow heart">
            <a:extLst>
              <a:ext uri="{FF2B5EF4-FFF2-40B4-BE49-F238E27FC236}">
                <a16:creationId xmlns:a16="http://schemas.microsoft.com/office/drawing/2014/main" id="{61939633-636D-0070-1A93-157DEFECF081}"/>
              </a:ext>
            </a:extLst>
          </p:cNvPr>
          <p:cNvPicPr>
            <a:picLocks noChangeAspect="1"/>
          </p:cNvPicPr>
          <p:nvPr/>
        </p:nvPicPr>
        <p:blipFill>
          <a:blip r:embed="rId4"/>
          <a:srcRect l="28533" r="28098"/>
          <a:stretch>
            <a:fillRect/>
          </a:stretch>
        </p:blipFill>
        <p:spPr>
          <a:xfrm>
            <a:off x="8823118" y="3285073"/>
            <a:ext cx="1461814" cy="1405533"/>
          </a:xfrm>
          <a:prstGeom prst="rect">
            <a:avLst/>
          </a:prstGeom>
          <a:noFill/>
          <a:ln cap="flat">
            <a:noFill/>
          </a:ln>
        </p:spPr>
      </p:pic>
      <p:pic>
        <p:nvPicPr>
          <p:cNvPr id="7" name="Picture 10" descr="A logo with hands holding a brain&#10;&#10;Description automatically generated">
            <a:extLst>
              <a:ext uri="{FF2B5EF4-FFF2-40B4-BE49-F238E27FC236}">
                <a16:creationId xmlns:a16="http://schemas.microsoft.com/office/drawing/2014/main" id="{252A8D2B-8104-38EB-E50F-630868649D60}"/>
              </a:ext>
            </a:extLst>
          </p:cNvPr>
          <p:cNvPicPr>
            <a:picLocks noChangeAspect="1"/>
          </p:cNvPicPr>
          <p:nvPr/>
        </p:nvPicPr>
        <p:blipFill>
          <a:blip r:embed="rId5"/>
          <a:srcRect l="3957" t="2863" r="2049" b="7554"/>
          <a:stretch>
            <a:fillRect/>
          </a:stretch>
        </p:blipFill>
        <p:spPr>
          <a:xfrm>
            <a:off x="10352589" y="3200052"/>
            <a:ext cx="1743980" cy="1666292"/>
          </a:xfrm>
          <a:prstGeom prst="rect">
            <a:avLst/>
          </a:prstGeom>
          <a:noFill/>
          <a:ln cap="flat">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6288640E-B63F-1011-4AD9-A8ABEF205375}"/>
              </a:ext>
            </a:extLst>
          </p:cNvPr>
          <p:cNvPicPr>
            <a:picLocks noChangeAspect="1"/>
          </p:cNvPicPr>
          <p:nvPr/>
        </p:nvPicPr>
        <p:blipFill>
          <a:blip r:embed="rId3"/>
          <a:stretch>
            <a:fillRect/>
          </a:stretch>
        </p:blipFill>
        <p:spPr>
          <a:xfrm>
            <a:off x="0" y="-39758"/>
            <a:ext cx="10766465" cy="1329043"/>
          </a:xfrm>
          <a:prstGeom prst="rect">
            <a:avLst/>
          </a:prstGeom>
          <a:noFill/>
          <a:ln cap="flat">
            <a:noFill/>
          </a:ln>
        </p:spPr>
      </p:pic>
      <p:sp>
        <p:nvSpPr>
          <p:cNvPr id="3" name="Content Placeholder 2">
            <a:extLst>
              <a:ext uri="{FF2B5EF4-FFF2-40B4-BE49-F238E27FC236}">
                <a16:creationId xmlns:a16="http://schemas.microsoft.com/office/drawing/2014/main" id="{7C436900-8B5D-FEB1-BD3D-2AFB555AD3F4}"/>
              </a:ext>
            </a:extLst>
          </p:cNvPr>
          <p:cNvSpPr txBox="1">
            <a:spLocks noGrp="1"/>
          </p:cNvSpPr>
          <p:nvPr>
            <p:ph idx="1"/>
          </p:nvPr>
        </p:nvSpPr>
        <p:spPr>
          <a:xfrm>
            <a:off x="125428" y="1093302"/>
            <a:ext cx="11941131" cy="2981739"/>
          </a:xfrm>
        </p:spPr>
        <p:txBody>
          <a:bodyPr/>
          <a:lstStyle/>
          <a:p>
            <a:pPr lvl="0"/>
            <a:r>
              <a:rPr lang="en-GB"/>
              <a:t>Overseas Nurses Cultural Conversations</a:t>
            </a:r>
          </a:p>
          <a:p>
            <a:pPr marL="0" lvl="0" indent="0">
              <a:buNone/>
            </a:pPr>
            <a:r>
              <a:rPr lang="en-GB" sz="1800"/>
              <a:t>The Cultural Conversations continue with the cohorts being recruited. Information has been shared with colleagues in Nurse Education, who have been able to raise concerns nationally (for example cost of living). From the information shared changes have already been made to improve the experiences of new cohorts including welcome packs and prepaid travel passes. </a:t>
            </a:r>
          </a:p>
          <a:p>
            <a:pPr marL="0" lvl="0" indent="0">
              <a:buNone/>
            </a:pPr>
            <a:endParaRPr lang="en-GB" sz="1800"/>
          </a:p>
          <a:p>
            <a:pPr marL="0" lvl="0" indent="0">
              <a:buNone/>
            </a:pPr>
            <a:r>
              <a:rPr lang="en-GB" sz="1800"/>
              <a:t>The next phase will see us engaging with previous cohorts, engaging with them as in line with their Service Groups. Part of this work will involve us working with the Service Groups to establish the support mechanisms they have in place, and how they are meeting the needs of this staff group in line with retention and progression.</a:t>
            </a:r>
          </a:p>
          <a:p>
            <a:pPr marL="0" lvl="0" indent="0">
              <a:buNone/>
            </a:pPr>
            <a:endParaRPr lang="en-GB" sz="1800"/>
          </a:p>
          <a:p>
            <a:pPr marL="0" lvl="0" indent="0">
              <a:buNone/>
            </a:pPr>
            <a:endParaRPr lang="en-GB"/>
          </a:p>
        </p:txBody>
      </p:sp>
      <p:pic>
        <p:nvPicPr>
          <p:cNvPr id="4" name="Picture 6" descr="A white board with many sticky notes&#10;&#10;Description automatically generated">
            <a:extLst>
              <a:ext uri="{FF2B5EF4-FFF2-40B4-BE49-F238E27FC236}">
                <a16:creationId xmlns:a16="http://schemas.microsoft.com/office/drawing/2014/main" id="{A36CB1B0-4356-1C12-4D9E-C980F5DE97D0}"/>
              </a:ext>
            </a:extLst>
          </p:cNvPr>
          <p:cNvPicPr>
            <a:picLocks noChangeAspect="1"/>
          </p:cNvPicPr>
          <p:nvPr/>
        </p:nvPicPr>
        <p:blipFill>
          <a:blip r:embed="rId4"/>
          <a:srcRect l="-2351" t="8057" r="6973" b="30689"/>
          <a:stretch>
            <a:fillRect/>
          </a:stretch>
        </p:blipFill>
        <p:spPr>
          <a:xfrm>
            <a:off x="310502" y="4338846"/>
            <a:ext cx="1479435" cy="2007821"/>
          </a:xfrm>
          <a:prstGeom prst="rect">
            <a:avLst/>
          </a:prstGeom>
          <a:noFill/>
          <a:ln cap="flat">
            <a:noFill/>
          </a:ln>
        </p:spPr>
      </p:pic>
      <p:pic>
        <p:nvPicPr>
          <p:cNvPr id="5" name="Picture 8" descr="A white board with many sticky notes&#10;&#10;Description automatically generated">
            <a:extLst>
              <a:ext uri="{FF2B5EF4-FFF2-40B4-BE49-F238E27FC236}">
                <a16:creationId xmlns:a16="http://schemas.microsoft.com/office/drawing/2014/main" id="{DB69513E-164A-25E7-065B-A3B334EC9E92}"/>
              </a:ext>
            </a:extLst>
          </p:cNvPr>
          <p:cNvPicPr>
            <a:picLocks noChangeAspect="1"/>
          </p:cNvPicPr>
          <p:nvPr/>
        </p:nvPicPr>
        <p:blipFill>
          <a:blip r:embed="rId5"/>
          <a:srcRect l="11203" r="42592"/>
          <a:stretch>
            <a:fillRect/>
          </a:stretch>
        </p:blipFill>
        <p:spPr>
          <a:xfrm rot="5400013">
            <a:off x="6652374" y="4276435"/>
            <a:ext cx="2033479" cy="2082628"/>
          </a:xfrm>
          <a:prstGeom prst="rect">
            <a:avLst/>
          </a:prstGeom>
          <a:noFill/>
          <a:ln cap="flat">
            <a:noFill/>
          </a:ln>
        </p:spPr>
      </p:pic>
      <p:pic>
        <p:nvPicPr>
          <p:cNvPr id="6" name="Picture 7" descr="A group of people posing for a photo&#10;&#10;Description automatically generated">
            <a:extLst>
              <a:ext uri="{FF2B5EF4-FFF2-40B4-BE49-F238E27FC236}">
                <a16:creationId xmlns:a16="http://schemas.microsoft.com/office/drawing/2014/main" id="{12942CAC-9BDA-E826-5586-FBEEFC816154}"/>
              </a:ext>
            </a:extLst>
          </p:cNvPr>
          <p:cNvPicPr>
            <a:picLocks noChangeAspect="1"/>
          </p:cNvPicPr>
          <p:nvPr/>
        </p:nvPicPr>
        <p:blipFill>
          <a:blip r:embed="rId6"/>
          <a:stretch>
            <a:fillRect/>
          </a:stretch>
        </p:blipFill>
        <p:spPr>
          <a:xfrm>
            <a:off x="2879875" y="4338846"/>
            <a:ext cx="2684303" cy="2013225"/>
          </a:xfrm>
          <a:prstGeom prst="rect">
            <a:avLst/>
          </a:prstGeom>
          <a:noFill/>
          <a:ln cap="flat">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3F38A130-6DDC-FD66-F4A2-7911CF303F55}"/>
              </a:ext>
            </a:extLst>
          </p:cNvPr>
          <p:cNvPicPr>
            <a:picLocks noChangeAspect="1"/>
          </p:cNvPicPr>
          <p:nvPr/>
        </p:nvPicPr>
        <p:blipFill>
          <a:blip r:embed="rId3"/>
          <a:stretch>
            <a:fillRect/>
          </a:stretch>
        </p:blipFill>
        <p:spPr>
          <a:xfrm>
            <a:off x="0" y="0"/>
            <a:ext cx="10766465" cy="1329043"/>
          </a:xfrm>
          <a:prstGeom prst="rect">
            <a:avLst/>
          </a:prstGeom>
          <a:noFill/>
          <a:ln cap="flat">
            <a:noFill/>
          </a:ln>
        </p:spPr>
      </p:pic>
      <p:sp>
        <p:nvSpPr>
          <p:cNvPr id="3" name="Content Placeholder 2">
            <a:extLst>
              <a:ext uri="{FF2B5EF4-FFF2-40B4-BE49-F238E27FC236}">
                <a16:creationId xmlns:a16="http://schemas.microsoft.com/office/drawing/2014/main" id="{DB4FF05E-1853-3FD2-938B-F52F6B38F5DC}"/>
              </a:ext>
            </a:extLst>
          </p:cNvPr>
          <p:cNvSpPr txBox="1">
            <a:spLocks noGrp="1"/>
          </p:cNvSpPr>
          <p:nvPr>
            <p:ph idx="1"/>
          </p:nvPr>
        </p:nvSpPr>
        <p:spPr>
          <a:xfrm>
            <a:off x="159023" y="1093302"/>
            <a:ext cx="11767934" cy="5411839"/>
          </a:xfrm>
        </p:spPr>
        <p:txBody>
          <a:bodyPr/>
          <a:lstStyle/>
          <a:p>
            <a:pPr lvl="0">
              <a:lnSpc>
                <a:spcPct val="80000"/>
              </a:lnSpc>
            </a:pPr>
            <a:r>
              <a:rPr lang="en-GB" sz="2600"/>
              <a:t>Optimise / Optimise Advanced</a:t>
            </a:r>
          </a:p>
          <a:p>
            <a:pPr marL="0" lvl="0" indent="0">
              <a:lnSpc>
                <a:spcPct val="80000"/>
              </a:lnSpc>
              <a:buNone/>
            </a:pPr>
            <a:r>
              <a:rPr lang="en-GB" sz="1700"/>
              <a:t>2 places on each cohort are ringfenced. Working with the Global Majority Lead to identify staff who are eligible to attend. Staff identified by the Global Majority Lead have attended and provided positive feedback around their experience of the programme. Demand for the programme continues to be high from across the organisation, with cohorts being planned into 2024/2025. To align with International Men's Day, a cohort is being planned for November to men in the organisation with the themes being focused around men's health and wellbeing.  </a:t>
            </a:r>
          </a:p>
          <a:p>
            <a:pPr marL="0" lvl="0" indent="0">
              <a:lnSpc>
                <a:spcPct val="80000"/>
              </a:lnSpc>
              <a:buNone/>
            </a:pPr>
            <a:endParaRPr lang="en-GB" sz="1700"/>
          </a:p>
          <a:p>
            <a:pPr lvl="0">
              <a:lnSpc>
                <a:spcPct val="80000"/>
              </a:lnSpc>
            </a:pPr>
            <a:r>
              <a:rPr lang="en-GB" sz="2600"/>
              <a:t>ED&amp;I Sessions Delivered to GP Trainers</a:t>
            </a:r>
          </a:p>
          <a:p>
            <a:pPr marL="0" lvl="0" indent="0">
              <a:lnSpc>
                <a:spcPct val="80000"/>
              </a:lnSpc>
              <a:buNone/>
            </a:pPr>
            <a:r>
              <a:rPr lang="en-GB" sz="1700"/>
              <a:t>The L&amp;OD team have recently delivered 1 hour Equality, Diversity and Inclusion sessions to GP Trainers in the Swansea and Bridgend areas. The sessions were well attended, approximately 65 participants in total.  The training was very well received and included an update/refresher on Equality principles and legislation as well as an interactive exercise around equality in employment and business decisions. </a:t>
            </a:r>
          </a:p>
          <a:p>
            <a:pPr marL="0" lvl="0" indent="0">
              <a:lnSpc>
                <a:spcPct val="80000"/>
              </a:lnSpc>
              <a:buNone/>
            </a:pPr>
            <a:endParaRPr lang="en-GB" sz="1700"/>
          </a:p>
          <a:p>
            <a:pPr lvl="0">
              <a:lnSpc>
                <a:spcPct val="80000"/>
              </a:lnSpc>
            </a:pPr>
            <a:r>
              <a:rPr lang="en-GB" sz="2600"/>
              <a:t>Black History Month October 2023</a:t>
            </a:r>
          </a:p>
          <a:p>
            <a:pPr marL="0" lvl="0" indent="0">
              <a:lnSpc>
                <a:spcPct val="80000"/>
              </a:lnSpc>
              <a:buNone/>
            </a:pPr>
            <a:r>
              <a:rPr lang="en-GB" sz="1700"/>
              <a:t>The Widening Access, Equality and Careers Team are linking with colleagues across NHS Wales, and comms to share opportunities for learning and celebrating Black History Month. The lead up to this will be communicated via SharePoint and email, that will also raise awareness of National Inclusion Week (25</a:t>
            </a:r>
            <a:r>
              <a:rPr lang="en-GB" sz="1700" baseline="30000"/>
              <a:t>th</a:t>
            </a:r>
            <a:r>
              <a:rPr lang="en-GB" sz="1700"/>
              <a:t> September – 1</a:t>
            </a:r>
            <a:r>
              <a:rPr lang="en-GB" sz="1700" baseline="30000"/>
              <a:t>st</a:t>
            </a:r>
            <a:r>
              <a:rPr lang="en-GB" sz="1700"/>
              <a:t> October).</a:t>
            </a:r>
          </a:p>
          <a:p>
            <a:pPr marL="0" lvl="0" indent="0">
              <a:lnSpc>
                <a:spcPct val="80000"/>
              </a:lnSpc>
              <a:buNone/>
            </a:pPr>
            <a:endParaRPr lang="en-GB" sz="1700"/>
          </a:p>
          <a:p>
            <a:pPr lvl="0">
              <a:lnSpc>
                <a:spcPct val="80000"/>
              </a:lnSpc>
            </a:pPr>
            <a:endParaRPr lang="en-GB" sz="19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SBay%20presentation%20template</Template>
  <TotalTime>299</TotalTime>
  <Words>1595</Words>
  <Application>Microsoft Office PowerPoint</Application>
  <PresentationFormat>Widescreen</PresentationFormat>
  <Paragraphs>155</Paragraphs>
  <Slides>10</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Anti-racist Wales Employment Action Plan Update</vt:lpstr>
      <vt:lpstr>Anti-racist Wales Action Plan Background</vt:lpstr>
      <vt:lpstr>Goals / Actions / Updates</vt:lpstr>
      <vt:lpstr>Goals / Actions / Updates</vt:lpstr>
      <vt:lpstr>Goals / Actions / Updates</vt:lpstr>
      <vt:lpstr>Goals / Actions / Updates</vt:lpstr>
      <vt:lpstr>Updates (Linked Work)</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Anti-racist Wales Employment Action Plan Update</dc:title>
  <dc:creator>Katy Goss (Swansea Bay UHB - Learning and Organisational Development)</dc:creator>
  <cp:lastModifiedBy>Claire Mulcahy (Swansea Bay UHB - Corporate Governance )</cp:lastModifiedBy>
  <cp:revision>5</cp:revision>
  <dcterms:created xsi:type="dcterms:W3CDTF">2023-07-07T05:50:07Z</dcterms:created>
  <dcterms:modified xsi:type="dcterms:W3CDTF">2023-10-03T11:16:39Z</dcterms:modified>
</cp:coreProperties>
</file>