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4"/>
    <p:sldMasterId id="2147483738" r:id="rId5"/>
  </p:sldMasterIdLst>
  <p:notesMasterIdLst>
    <p:notesMasterId r:id="rId21"/>
  </p:notesMasterIdLst>
  <p:sldIdLst>
    <p:sldId id="272" r:id="rId6"/>
    <p:sldId id="257" r:id="rId7"/>
    <p:sldId id="284" r:id="rId8"/>
    <p:sldId id="278" r:id="rId9"/>
    <p:sldId id="292" r:id="rId10"/>
    <p:sldId id="280" r:id="rId11"/>
    <p:sldId id="289" r:id="rId12"/>
    <p:sldId id="290" r:id="rId13"/>
    <p:sldId id="291" r:id="rId14"/>
    <p:sldId id="282" r:id="rId15"/>
    <p:sldId id="281" r:id="rId16"/>
    <p:sldId id="288" r:id="rId17"/>
    <p:sldId id="293" r:id="rId18"/>
    <p:sldId id="285" r:id="rId19"/>
    <p:sldId id="28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5F7D"/>
    <a:srgbClr val="FDDF03"/>
    <a:srgbClr val="FFCC00"/>
    <a:srgbClr val="F8CA08"/>
    <a:srgbClr val="4EE4C4"/>
    <a:srgbClr val="64B7CE"/>
    <a:srgbClr val="1F567D"/>
    <a:srgbClr val="1F5673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077F50-9C33-4373-B922-E57F5ABC3A35}" v="21" dt="2023-09-25T19:41:46.2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13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1628" y="-13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8D64E-C306-47D1-907C-D270D96B8BD3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0AC99-DCEB-4508-BD82-3B9BAEDF9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76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512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 hours is currently much lower than the national average and has been below that average since Nov ‘22.</a:t>
            </a:r>
          </a:p>
          <a:p>
            <a:endParaRPr lang="en-US" dirty="0"/>
          </a:p>
          <a:p>
            <a:r>
              <a:rPr lang="en-US" dirty="0"/>
              <a:t>Net Hours is also much lower than the average for Wales</a:t>
            </a:r>
          </a:p>
          <a:p>
            <a:endParaRPr lang="en-US" dirty="0"/>
          </a:p>
          <a:p>
            <a:r>
              <a:rPr lang="en-US" dirty="0"/>
              <a:t>The spike in Feb ‘23 is caused by ECG, NPT Generic HV, Patient Pathway and Dietetics Morr showing </a:t>
            </a:r>
            <a:r>
              <a:rPr lang="en-US" b="1" dirty="0"/>
              <a:t>very</a:t>
            </a:r>
            <a:r>
              <a:rPr lang="en-US" dirty="0"/>
              <a:t> high values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498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Roster approval lead times have grown steadily with the majority of divisions hitting 6 weeks.</a:t>
            </a:r>
          </a:p>
          <a:p>
            <a:endParaRPr lang="en-US" dirty="0"/>
          </a:p>
          <a:p>
            <a:r>
              <a:rPr lang="en-US" dirty="0"/>
              <a:t>PCC DU has shown a huge increase from 2.6 weeks in Oct ‘21 to 6.2 weeks now.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17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Unfilled roster show a continuous downward trend as opposed to the national average which is showing slight increases. We are now almost exactly on target with the national average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18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Current unfilled roster averages show less than the Wales average of 31.2%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336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ESR is the main workforce information system.</a:t>
            </a:r>
          </a:p>
          <a:p>
            <a:endParaRPr lang="en-GB" dirty="0"/>
          </a:p>
          <a:p>
            <a:r>
              <a:rPr lang="en-GB" dirty="0"/>
              <a:t>Healthroster has a bi-directional interface with ESR which means that manages only need to enter information once. </a:t>
            </a:r>
          </a:p>
          <a:p>
            <a:endParaRPr lang="en-GB" dirty="0"/>
          </a:p>
          <a:p>
            <a:r>
              <a:rPr lang="en-GB" dirty="0"/>
              <a:t>Rostering holds a host of information on staff, patterns of work and activity that feeds a number of workforce activities </a:t>
            </a:r>
            <a:r>
              <a:rPr lang="en-GB" dirty="0" err="1"/>
              <a:t>e.g</a:t>
            </a:r>
            <a:r>
              <a:rPr lang="en-GB" dirty="0"/>
              <a:t> workforce planning. </a:t>
            </a:r>
          </a:p>
          <a:p>
            <a:endParaRPr lang="en-GB" dirty="0"/>
          </a:p>
          <a:p>
            <a:r>
              <a:rPr lang="en-GB" dirty="0"/>
              <a:t>System inter-operability is critical to have the information needed to operationally manage the services and workforce.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988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374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Since 2016 we have expanded the use of Healthroster. To date we have the following numbers actively using Healthroster.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01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Strategic vision of creating and developing one solution.</a:t>
            </a:r>
          </a:p>
          <a:p>
            <a:endParaRPr lang="en-GB" dirty="0"/>
          </a:p>
          <a:p>
            <a:r>
              <a:rPr lang="en-GB" dirty="0"/>
              <a:t>Develop key performance indicators to benchmark and monitor progress.</a:t>
            </a:r>
          </a:p>
          <a:p>
            <a:endParaRPr lang="en-GB" dirty="0"/>
          </a:p>
          <a:p>
            <a:r>
              <a:rPr lang="en-GB" dirty="0"/>
              <a:t>KPI’s include: Unavailability, approvals, bank usage.</a:t>
            </a:r>
          </a:p>
          <a:p>
            <a:endParaRPr lang="en-GB" dirty="0"/>
          </a:p>
          <a:p>
            <a:r>
              <a:rPr lang="en-GB" dirty="0"/>
              <a:t>Medics: current rollout plan. </a:t>
            </a:r>
          </a:p>
          <a:p>
            <a:endParaRPr lang="en-GB" dirty="0"/>
          </a:p>
          <a:p>
            <a:r>
              <a:rPr lang="en-GB" dirty="0"/>
              <a:t>Scrutiny sessions: take place within the service groups and get reported corporately for nursing. </a:t>
            </a:r>
          </a:p>
          <a:p>
            <a:endParaRPr lang="en-GB" dirty="0"/>
          </a:p>
          <a:p>
            <a:r>
              <a:rPr lang="en-GB" dirty="0"/>
              <a:t>Education: Managers pathway programme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44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average total unavailability for the organisation for the last three years. It is possible to see that the unavailability position for 2023 has improved on previous years.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616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graph plots the Health Board (orange line) unavailability against similar size organizations in the UK (blue line).</a:t>
            </a:r>
          </a:p>
          <a:p>
            <a:endParaRPr lang="en-US" dirty="0"/>
          </a:p>
          <a:p>
            <a:r>
              <a:rPr lang="en-US" dirty="0"/>
              <a:t>Although as a health board, unavailability is higher than the national average, there is a distinct downward trend whilst the national average is trending upwards.</a:t>
            </a:r>
          </a:p>
          <a:p>
            <a:endParaRPr lang="en-US" dirty="0"/>
          </a:p>
          <a:p>
            <a:r>
              <a:rPr lang="en-US" dirty="0"/>
              <a:t>Unavailability has continuously fallen since March ‘23.</a:t>
            </a:r>
          </a:p>
          <a:p>
            <a:endParaRPr lang="en-US" dirty="0"/>
          </a:p>
          <a:p>
            <a:r>
              <a:rPr lang="en-US" dirty="0"/>
              <a:t>Current unavailability figures show lower unavailability averages than Wales as a region – 32.76%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499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data is showing us that the amount of total temporary staffing utilisation has been dropping since February 2023.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192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Health Board utilisation is lower than the national average.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593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US" dirty="0"/>
              <a:t>Whilst total temp staffing for the whole health board is higher than the national average, it trends with that average as we see an increase everywhere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49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0AC99-DCEB-4508-BD82-3B9BAEDF92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62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62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25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370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F4C68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748" y="2578949"/>
            <a:ext cx="2673691" cy="275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89" b="1" i="0">
                <a:solidFill>
                  <a:srgbClr val="1F4C68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819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82" b="0" i="0">
                <a:solidFill>
                  <a:schemeClr val="bg1"/>
                </a:solidFill>
                <a:latin typeface="Montserrat-Light"/>
                <a:cs typeface="Montserrat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0850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7748" y="757196"/>
            <a:ext cx="2658672" cy="275332"/>
          </a:xfrm>
        </p:spPr>
        <p:txBody>
          <a:bodyPr lIns="0" tIns="0" rIns="0" bIns="0"/>
          <a:lstStyle>
            <a:lvl1pPr>
              <a:defRPr sz="1789" b="1" i="0">
                <a:solidFill>
                  <a:srgbClr val="1F4C68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7748" y="2182335"/>
            <a:ext cx="6404843" cy="181909"/>
          </a:xfrm>
        </p:spPr>
        <p:txBody>
          <a:bodyPr lIns="0" tIns="0" rIns="0" bIns="0"/>
          <a:lstStyle>
            <a:lvl1pPr>
              <a:defRPr sz="1182" b="0" i="0">
                <a:solidFill>
                  <a:schemeClr val="bg1"/>
                </a:solidFill>
                <a:latin typeface="Montserrat-Light"/>
                <a:cs typeface="Montserrat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7617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771900" y="0"/>
            <a:ext cx="8420413" cy="6857615"/>
          </a:xfrm>
          <a:custGeom>
            <a:avLst/>
            <a:gdLst/>
            <a:ahLst/>
            <a:cxnLst/>
            <a:rect l="l" t="t" r="r" b="b"/>
            <a:pathLst>
              <a:path w="13884910" h="11308715">
                <a:moveTo>
                  <a:pt x="13884393" y="0"/>
                </a:moveTo>
                <a:lnTo>
                  <a:pt x="0" y="0"/>
                </a:lnTo>
                <a:lnTo>
                  <a:pt x="0" y="11308556"/>
                </a:lnTo>
                <a:lnTo>
                  <a:pt x="13884393" y="11308556"/>
                </a:lnTo>
                <a:lnTo>
                  <a:pt x="13884393" y="0"/>
                </a:lnTo>
                <a:close/>
              </a:path>
            </a:pathLst>
          </a:custGeom>
          <a:solidFill>
            <a:srgbClr val="1F4C68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7748" y="757196"/>
            <a:ext cx="2658672" cy="275332"/>
          </a:xfrm>
        </p:spPr>
        <p:txBody>
          <a:bodyPr lIns="0" tIns="0" rIns="0" bIns="0"/>
          <a:lstStyle>
            <a:lvl1pPr>
              <a:defRPr sz="1789" b="1" i="0">
                <a:solidFill>
                  <a:srgbClr val="1F4C68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3954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F4C68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7748" y="757196"/>
            <a:ext cx="2658672" cy="275332"/>
          </a:xfrm>
        </p:spPr>
        <p:txBody>
          <a:bodyPr lIns="0" tIns="0" rIns="0" bIns="0"/>
          <a:lstStyle>
            <a:lvl1pPr>
              <a:defRPr sz="1789" b="1" i="0">
                <a:solidFill>
                  <a:srgbClr val="1F4C68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8900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03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78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26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87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42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7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05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D2615-F17D-409F-819D-807D96918389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F8449-49D3-4AE1-A00D-E1F48E8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4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7748" y="757196"/>
            <a:ext cx="2658672" cy="453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1F4C68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7748" y="2182335"/>
            <a:ext cx="6404843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chemeClr val="bg1"/>
                </a:solidFill>
                <a:latin typeface="Montserrat-Light"/>
                <a:cs typeface="Montserrat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46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4377" y="2649624"/>
            <a:ext cx="5394274" cy="1812882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6350" marR="3081" indent="-6350" algn="ctr" defTabSz="720725">
              <a:lnSpc>
                <a:spcPct val="100200"/>
              </a:lnSpc>
              <a:spcBef>
                <a:spcPts val="58"/>
              </a:spcBef>
              <a:tabLst>
                <a:tab pos="1250950" algn="l"/>
              </a:tabLst>
            </a:pPr>
            <a:r>
              <a:rPr lang="en-GB" sz="3911" dirty="0">
                <a:solidFill>
                  <a:srgbClr val="FFFFFF"/>
                </a:solidFill>
                <a:latin typeface="Montserrat-Black"/>
                <a:cs typeface="Montserrat-Black"/>
              </a:rPr>
              <a:t>E-rostering Performance report</a:t>
            </a:r>
            <a:br>
              <a:rPr lang="en-GB" sz="3911" dirty="0">
                <a:solidFill>
                  <a:srgbClr val="FFFFFF"/>
                </a:solidFill>
                <a:latin typeface="Montserrat-Black"/>
                <a:cs typeface="Montserrat-Black"/>
              </a:rPr>
            </a:br>
            <a:endParaRPr sz="3911" dirty="0">
              <a:latin typeface="Montserrat-Black"/>
              <a:cs typeface="Montserrat-Black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687423" y="4190957"/>
            <a:ext cx="2728182" cy="72777"/>
            <a:chOff x="7579360" y="6942197"/>
            <a:chExt cx="4498975" cy="120014"/>
          </a:xfrm>
        </p:grpSpPr>
        <p:sp>
          <p:nvSpPr>
            <p:cNvPr id="4" name="object 4"/>
            <p:cNvSpPr/>
            <p:nvPr/>
          </p:nvSpPr>
          <p:spPr>
            <a:xfrm>
              <a:off x="7579360" y="6942197"/>
              <a:ext cx="1499870" cy="120014"/>
            </a:xfrm>
            <a:custGeom>
              <a:avLst/>
              <a:gdLst/>
              <a:ahLst/>
              <a:cxnLst/>
              <a:rect l="l" t="t" r="r" b="b"/>
              <a:pathLst>
                <a:path w="1499870" h="120015">
                  <a:moveTo>
                    <a:pt x="1499608" y="0"/>
                  </a:moveTo>
                  <a:lnTo>
                    <a:pt x="0" y="0"/>
                  </a:lnTo>
                  <a:lnTo>
                    <a:pt x="0" y="119797"/>
                  </a:lnTo>
                  <a:lnTo>
                    <a:pt x="1499608" y="119797"/>
                  </a:lnTo>
                  <a:lnTo>
                    <a:pt x="1499608" y="0"/>
                  </a:lnTo>
                  <a:close/>
                </a:path>
              </a:pathLst>
            </a:custGeom>
            <a:solidFill>
              <a:srgbClr val="50A8D2"/>
            </a:solidFill>
          </p:spPr>
          <p:txBody>
            <a:bodyPr wrap="square" lIns="0" tIns="0" rIns="0" bIns="0" rtlCol="0"/>
            <a:lstStyle/>
            <a:p>
              <a:pPr defTabSz="554492"/>
              <a:endParaRPr sz="1092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9078969" y="6942197"/>
              <a:ext cx="1499870" cy="120014"/>
            </a:xfrm>
            <a:custGeom>
              <a:avLst/>
              <a:gdLst/>
              <a:ahLst/>
              <a:cxnLst/>
              <a:rect l="l" t="t" r="r" b="b"/>
              <a:pathLst>
                <a:path w="1499870" h="120015">
                  <a:moveTo>
                    <a:pt x="1499608" y="0"/>
                  </a:moveTo>
                  <a:lnTo>
                    <a:pt x="0" y="0"/>
                  </a:lnTo>
                  <a:lnTo>
                    <a:pt x="0" y="119797"/>
                  </a:lnTo>
                  <a:lnTo>
                    <a:pt x="1499608" y="119797"/>
                  </a:lnTo>
                  <a:lnTo>
                    <a:pt x="1499608" y="0"/>
                  </a:lnTo>
                  <a:close/>
                </a:path>
              </a:pathLst>
            </a:custGeom>
            <a:solidFill>
              <a:srgbClr val="4EDDB6"/>
            </a:solidFill>
          </p:spPr>
          <p:txBody>
            <a:bodyPr wrap="square" lIns="0" tIns="0" rIns="0" bIns="0" rtlCol="0"/>
            <a:lstStyle/>
            <a:p>
              <a:pPr defTabSz="554492"/>
              <a:endParaRPr sz="1092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0578588" y="6942197"/>
              <a:ext cx="1499870" cy="120014"/>
            </a:xfrm>
            <a:custGeom>
              <a:avLst/>
              <a:gdLst/>
              <a:ahLst/>
              <a:cxnLst/>
              <a:rect l="l" t="t" r="r" b="b"/>
              <a:pathLst>
                <a:path w="1499870" h="120015">
                  <a:moveTo>
                    <a:pt x="1499608" y="0"/>
                  </a:moveTo>
                  <a:lnTo>
                    <a:pt x="0" y="0"/>
                  </a:lnTo>
                  <a:lnTo>
                    <a:pt x="0" y="119797"/>
                  </a:lnTo>
                  <a:lnTo>
                    <a:pt x="1499608" y="119797"/>
                  </a:lnTo>
                  <a:lnTo>
                    <a:pt x="1499608" y="0"/>
                  </a:lnTo>
                  <a:close/>
                </a:path>
              </a:pathLst>
            </a:custGeom>
            <a:solidFill>
              <a:srgbClr val="F9DB55"/>
            </a:solidFill>
          </p:spPr>
          <p:txBody>
            <a:bodyPr wrap="square" lIns="0" tIns="0" rIns="0" bIns="0" rtlCol="0"/>
            <a:lstStyle/>
            <a:p>
              <a:pPr defTabSz="554492"/>
              <a:endParaRPr sz="1092" ker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7C7E8CC5-7E83-1940-2587-326AF90D1B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651" y="333081"/>
            <a:ext cx="3075119" cy="78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80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Net Hours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C2E067-4756-FB0E-DC72-18BD82B870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235" y="1850439"/>
            <a:ext cx="8013765" cy="39964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4F8EE6-D676-E6BD-8D83-C1A1DE174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7718" y="6272784"/>
            <a:ext cx="5696243" cy="2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81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Approvals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93D9CB-5C75-EE80-754A-E6DF30D7E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40" y="2168460"/>
            <a:ext cx="7691120" cy="4104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D9F6AF-7E09-D695-D014-90F5447E5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075" y="3002531"/>
            <a:ext cx="2514729" cy="131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32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Unfilled shifts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4FFCE1-60C4-C483-BA71-85CE15901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543" y="2037912"/>
            <a:ext cx="7414803" cy="37025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BA2980-417B-8A6F-CB01-FFB0475962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6272784"/>
            <a:ext cx="5696243" cy="2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07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Unfilled shifts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EF3EB-02EA-9F62-0880-344450432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755" y="2256503"/>
            <a:ext cx="6858000" cy="413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19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1FC5-0DD1-D87F-9419-827DEB04D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901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Integration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6AA5BA-BA6C-A745-3C0B-EB3C2FC8F7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84929" y="1354138"/>
            <a:ext cx="7622142" cy="4822825"/>
          </a:xfrm>
        </p:spPr>
      </p:pic>
    </p:spTree>
    <p:extLst>
      <p:ext uri="{BB962C8B-B14F-4D97-AF65-F5344CB8AC3E}">
        <p14:creationId xmlns:p14="http://schemas.microsoft.com/office/powerpoint/2010/main" val="2241280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1FC5-0DD1-D87F-9419-827DEB04D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Digital Future Developments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DDB3E-C3AD-FB97-A3B1-E1367BCC9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People strategy - Digital readiness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Implementation of Establishment Control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Health Board implementation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National programme </a:t>
            </a:r>
          </a:p>
          <a:p>
            <a:pPr marL="457200" lvl="1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Increased use of ESR Self-service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697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948020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Journey to 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533237"/>
            <a:ext cx="9720073" cy="47197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6948AC-2451-883B-8DBB-DAFE9966B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47676"/>
              </p:ext>
            </p:extLst>
          </p:nvPr>
        </p:nvGraphicFramePr>
        <p:xfrm>
          <a:off x="2560320" y="2143760"/>
          <a:ext cx="7061200" cy="3647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7227">
                  <a:extLst>
                    <a:ext uri="{9D8B030D-6E8A-4147-A177-3AD203B41FA5}">
                      <a16:colId xmlns:a16="http://schemas.microsoft.com/office/drawing/2014/main" val="1129930207"/>
                    </a:ext>
                  </a:extLst>
                </a:gridCol>
                <a:gridCol w="3173973">
                  <a:extLst>
                    <a:ext uri="{9D8B030D-6E8A-4147-A177-3AD203B41FA5}">
                      <a16:colId xmlns:a16="http://schemas.microsoft.com/office/drawing/2014/main" val="3482055481"/>
                    </a:ext>
                  </a:extLst>
                </a:gridCol>
              </a:tblGrid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Nursing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8469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21508621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 &amp; Clerical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26592622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AHP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65644033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Estates &amp; Facilities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54543816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Medics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100519382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 Prof &amp; Tech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49826451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 only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7003154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40177247"/>
                  </a:ext>
                </a:extLst>
              </a:tr>
              <a:tr h="405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15246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88432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1360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 – </a:t>
            </a:r>
            <a:br>
              <a:rPr lang="en-GB" b="1" dirty="0">
                <a:solidFill>
                  <a:srgbClr val="FDDF03"/>
                </a:solidFill>
                <a:latin typeface="Montserrat-Black"/>
              </a:rPr>
            </a:br>
            <a:r>
              <a:rPr lang="en-GB" b="1" dirty="0">
                <a:solidFill>
                  <a:srgbClr val="FDDF03"/>
                </a:solidFill>
                <a:latin typeface="Montserrat-Black"/>
              </a:rPr>
              <a:t>Key 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656080"/>
            <a:ext cx="11397672" cy="50864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Montserrat-Black"/>
            </a:endParaRP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Decommissioned KRONOS – saving approximately £45,000 per annum.</a:t>
            </a: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Consistency in one rostering solution being utilised.</a:t>
            </a: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Consistent key performance indicators for all professional groups. </a:t>
            </a: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Increased Visibility</a:t>
            </a: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Information dashboard</a:t>
            </a: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Scrutiny discussions</a:t>
            </a:r>
          </a:p>
          <a:p>
            <a:r>
              <a:rPr lang="en-GB" dirty="0">
                <a:solidFill>
                  <a:schemeClr val="bg1"/>
                </a:solidFill>
                <a:latin typeface="Montserrat-Black"/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647892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Unavailability during 2023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C3F154-41EF-297B-903B-4DF615C33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97" y="2187510"/>
            <a:ext cx="11397671" cy="42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81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Unavailability during 2023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6A5DC2-F2A8-4BCF-D035-943336B18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156" y="1893047"/>
            <a:ext cx="7711844" cy="38861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4B231D-67CD-3E67-9402-6DEB4E4E2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6360694"/>
            <a:ext cx="5696243" cy="2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56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 – temp staffing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dirty="0">
              <a:solidFill>
                <a:schemeClr val="bg1"/>
              </a:solidFill>
              <a:latin typeface="Montserrat-Blac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9DF383-E722-1DF6-24EB-3114B1666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800" y="1771260"/>
            <a:ext cx="9895839" cy="458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04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 Bank usage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1D211D-3EAA-53A6-7981-736CCD682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857" y="2287609"/>
            <a:ext cx="7452762" cy="37312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DCB3C8-8ECD-BBC7-658E-1144AC544A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598" y="6360153"/>
            <a:ext cx="5696243" cy="2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4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Total Temporary staffing usage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A2F041-C823-FD68-A029-7DA7F4429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994" y="2174694"/>
            <a:ext cx="7468012" cy="37047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40378F-CF6D-B6AE-EAF0-25ED31A49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593" y="6380658"/>
            <a:ext cx="5696243" cy="2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3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34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DDF03"/>
                </a:solidFill>
                <a:latin typeface="Montserrat-Black"/>
              </a:rPr>
              <a:t>Benefits realisation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64" y="1311564"/>
            <a:ext cx="11397672" cy="5430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Montserrat-Black"/>
              </a:rPr>
              <a:t>Temporary staffing usage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50F00A-E2FC-874B-3625-E2518EB7B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229" y="2212192"/>
            <a:ext cx="8793971" cy="413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4" ma:contentTypeDescription="Create a new document." ma:contentTypeScope="" ma:versionID="019efc1370a9ae0eceb1786e58d3a953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b8a19cf8dcdf1e7e1f1d0216ac49b40e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528BC7-9D3E-46F6-ACF4-AB2609AB8DAD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2795bbee-07b4-4e79-98d8-0419d9871cad"/>
    <ds:schemaRef ds:uri="258d5018-feb4-45ec-8043-ac7152467c64"/>
    <ds:schemaRef ds:uri="http://purl.org/dc/terms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DF30D53-C69D-4697-B5E7-DD1C3C9866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AC0D62-735C-4131-B8A8-AA7942AA5B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5bbee-07b4-4e79-98d8-0419d9871cad"/>
    <ds:schemaRef ds:uri="258d5018-feb4-45ec-8043-ac7152467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2735</TotalTime>
  <Words>603</Words>
  <Application>Microsoft Office PowerPoint</Application>
  <PresentationFormat>Widescreen</PresentationFormat>
  <Paragraphs>114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Montserrat</vt:lpstr>
      <vt:lpstr>Montserrat-Black</vt:lpstr>
      <vt:lpstr>Montserrat-Light</vt:lpstr>
      <vt:lpstr>Office Theme</vt:lpstr>
      <vt:lpstr>1_Office Theme</vt:lpstr>
      <vt:lpstr>E-rostering Performance report </vt:lpstr>
      <vt:lpstr>Journey to date</vt:lpstr>
      <vt:lpstr>Benefits realisation –  Key achievements</vt:lpstr>
      <vt:lpstr>Benefits realisation</vt:lpstr>
      <vt:lpstr>Benefits realisation</vt:lpstr>
      <vt:lpstr>Benefits realisation – temp staffing usage</vt:lpstr>
      <vt:lpstr>Benefits realisation</vt:lpstr>
      <vt:lpstr>Benefits realisation</vt:lpstr>
      <vt:lpstr>Benefits realisation</vt:lpstr>
      <vt:lpstr>Benefits realisation</vt:lpstr>
      <vt:lpstr>Benefits realisation</vt:lpstr>
      <vt:lpstr>Benefits realisation</vt:lpstr>
      <vt:lpstr>Benefits realisation</vt:lpstr>
      <vt:lpstr>Digital Integration</vt:lpstr>
      <vt:lpstr>Digital Future Developments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SBU Resourcing team proposal</dc:title>
  <dc:creator>Lisa Craddock (Swansea Bay UHB - Workforce)</dc:creator>
  <cp:lastModifiedBy>Emma Owen (Swansea Bay UHB - Workforce Development)</cp:lastModifiedBy>
  <cp:revision>76</cp:revision>
  <dcterms:created xsi:type="dcterms:W3CDTF">2023-02-14T13:03:39Z</dcterms:created>
  <dcterms:modified xsi:type="dcterms:W3CDTF">2023-09-26T13:13:51Z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0x0101006652E948FA37F943B0514D0A14AFC95A</vt:lpwstr>
  </property>
</Properties>
</file>