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74" r:id="rId4"/>
    <p:sldMasterId id="2147483688" r:id="rId5"/>
    <p:sldMasterId id="2147483691" r:id="rId6"/>
    <p:sldMasterId id="2147483751" r:id="rId7"/>
    <p:sldMasterId id="2147483898" r:id="rId8"/>
  </p:sldMasterIdLst>
  <p:notesMasterIdLst>
    <p:notesMasterId r:id="rId18"/>
  </p:notesMasterIdLst>
  <p:sldIdLst>
    <p:sldId id="2141413347" r:id="rId9"/>
    <p:sldId id="2147482626" r:id="rId10"/>
    <p:sldId id="2147482628" r:id="rId11"/>
    <p:sldId id="2147482627" r:id="rId12"/>
    <p:sldId id="2147482631" r:id="rId13"/>
    <p:sldId id="2147482629" r:id="rId14"/>
    <p:sldId id="2147482641" r:id="rId15"/>
    <p:sldId id="2147482639" r:id="rId16"/>
    <p:sldId id="2147482637" r:id="rId17"/>
  </p:sldIdLst>
  <p:sldSz cx="20104100" cy="11309350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90" userDrawn="1">
          <p15:clr>
            <a:srgbClr val="A4A3A4"/>
          </p15:clr>
        </p15:guide>
        <p15:guide id="2" pos="215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B74C51B-5113-306C-9CAF-8098777DC470}" name="Kerith Jones (Swansea Bay UHB - Value Based Health Care - Digital Services)" initials="KJ" userId="S::Kerith.Jones@wales.nhs.uk::69055e7c-013f-4874-b66e-fea35960fa74" providerId="AD"/>
  <p188:author id="{40A38E91-125D-366A-E18C-05A6B34DD2BE}" name="Rachel Hook (Swansea Bay UHB - Digital Services)" initials="RH" userId="S::Rachel.Hook@wales.nhs.uk::cdc37784-94cf-4dd4-93dc-40265da44af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hard Thomas (Swansea Bay UHB - Communication &amp; Engagement)" initials="RT(BUC&amp;E" lastIdx="6" clrIdx="0">
    <p:extLst>
      <p:ext uri="{19B8F6BF-5375-455C-9EA6-DF929625EA0E}">
        <p15:presenceInfo xmlns:p15="http://schemas.microsoft.com/office/powerpoint/2012/main" userId="S::Richard.H.Thomas@wales.nhs.uk::d0c79983-d7ff-4ad3-8345-b74f09caf0b7" providerId="AD"/>
      </p:ext>
    </p:extLst>
  </p:cmAuthor>
  <p:cmAuthor id="2" name="Richard Evans (Swansea Bay UHB - Interim Chief Executive)" initials="RE" lastIdx="1" clrIdx="1">
    <p:extLst>
      <p:ext uri="{19B8F6BF-5375-455C-9EA6-DF929625EA0E}">
        <p15:presenceInfo xmlns:p15="http://schemas.microsoft.com/office/powerpoint/2012/main" userId="S::Richard.Evans9@wales.nhs.uk::d655a48b-795e-4e38-a823-f186c37e35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5A8A"/>
    <a:srgbClr val="1F355E"/>
    <a:srgbClr val="9E4ECA"/>
    <a:srgbClr val="00BC62"/>
    <a:srgbClr val="CE3636"/>
    <a:srgbClr val="7EB0DE"/>
    <a:srgbClr val="FFD550"/>
    <a:srgbClr val="F8CD47"/>
    <a:srgbClr val="79C5CD"/>
    <a:srgbClr val="CD2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36E778-31EE-44D4-8AE5-A41F166D4D82}" v="32" dt="2026-04-02T14:16:05.93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4988" autoAdjust="0"/>
  </p:normalViewPr>
  <p:slideViewPr>
    <p:cSldViewPr>
      <p:cViewPr varScale="1">
        <p:scale>
          <a:sx n="33" d="100"/>
          <a:sy n="33" d="100"/>
        </p:scale>
        <p:origin x="1136" y="32"/>
      </p:cViewPr>
      <p:guideLst>
        <p:guide orient="horz" pos="2890"/>
        <p:guide pos="21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256731\AppData\Local\Temp\MicrosoftEdgeDownloads\b4e06df9-676c-4e82-be74-9d0db928e315\Organised%20For%20Success%20(Phase%201;%20Stage%20C)%20-%20Delivery%20Uni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1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4000" b="1" dirty="0"/>
              <a:t>Location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1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0266168651995427E-2"/>
          <c:y val="0.11447450450427056"/>
          <c:w val="0.96263981425398748"/>
          <c:h val="0.78943884737048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Sheet7!$E$3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Sheet7!$D$4:$D$7</c:f>
              <c:strCache>
                <c:ptCount val="4"/>
                <c:pt idx="0">
                  <c:v>Baglan HQ/Home/Hybrid</c:v>
                </c:pt>
                <c:pt idx="1">
                  <c:v>Cimla</c:v>
                </c:pt>
                <c:pt idx="2">
                  <c:v>Morriston</c:v>
                </c:pt>
                <c:pt idx="3">
                  <c:v>Cefn Coed</c:v>
                </c:pt>
              </c:strCache>
            </c:strRef>
          </c:cat>
          <c:val>
            <c:numRef>
              <c:f>Sheet7!$E$4:$E$7</c:f>
              <c:numCache>
                <c:formatCode>General</c:formatCode>
                <c:ptCount val="4"/>
                <c:pt idx="0">
                  <c:v>61</c:v>
                </c:pt>
                <c:pt idx="1">
                  <c:v>2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B7-4754-891F-79D264055B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7785824"/>
        <c:axId val="247793024"/>
      </c:barChart>
      <c:catAx>
        <c:axId val="24778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1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793024"/>
        <c:crosses val="autoZero"/>
        <c:auto val="1"/>
        <c:lblAlgn val="ctr"/>
        <c:lblOffset val="100"/>
        <c:noMultiLvlLbl val="0"/>
      </c:catAx>
      <c:valAx>
        <c:axId val="247793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1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785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510" baseline="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l">
              <a:defRPr sz="6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535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r">
              <a:defRPr sz="600"/>
            </a:lvl1pPr>
          </a:lstStyle>
          <a:p>
            <a:fld id="{C4FB975F-E5D8-440E-90FE-89D07523A56B}" type="datetimeFigureOut">
              <a:rPr lang="en-GB" smtClean="0"/>
              <a:t>08/04/2026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3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674" tIns="24337" rIns="48674" bIns="24337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351" y="3270976"/>
            <a:ext cx="7941937" cy="2677467"/>
          </a:xfrm>
          <a:prstGeom prst="rect">
            <a:avLst/>
          </a:prstGeom>
        </p:spPr>
        <p:txBody>
          <a:bodyPr vert="horz" lIns="48674" tIns="24337" rIns="48674" bIns="2433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l">
              <a:defRPr sz="6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535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r">
              <a:defRPr sz="600"/>
            </a:lvl1pPr>
          </a:lstStyle>
          <a:p>
            <a:fld id="{FA677DA4-F994-478E-ACDB-2C1EFD4FBC8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9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1A31C-056D-495A-BB75-2A85D7E096AA}" type="datetime1">
              <a:rPr lang="en-US" smtClean="0"/>
              <a:t>4/8/2026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792" y="828675"/>
            <a:ext cx="1229262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384" y="2581275"/>
            <a:ext cx="17407811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652" y="9333566"/>
            <a:ext cx="3690672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230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792" y="828675"/>
            <a:ext cx="1229262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384" y="2581275"/>
            <a:ext cx="17407811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694841"/>
            <a:ext cx="18413332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34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808" y="3513230"/>
            <a:ext cx="17088485" cy="24241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15615" y="6408632"/>
            <a:ext cx="14072870" cy="28901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3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7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1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5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69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3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7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97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17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085" y="7267305"/>
            <a:ext cx="17088485" cy="2246163"/>
          </a:xfrm>
        </p:spPr>
        <p:txBody>
          <a:bodyPr anchor="t"/>
          <a:lstStyle>
            <a:lvl1pPr algn="l">
              <a:defRPr sz="659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8085" y="4793386"/>
            <a:ext cx="17088485" cy="2473919"/>
          </a:xfrm>
        </p:spPr>
        <p:txBody>
          <a:bodyPr anchor="b"/>
          <a:lstStyle>
            <a:lvl1pPr marL="0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1pPr>
            <a:lvl2pPr marL="753969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2pPr>
            <a:lvl3pPr marL="1507937" indent="0">
              <a:buNone/>
              <a:defRPr sz="2639">
                <a:solidFill>
                  <a:schemeClr val="tx1">
                    <a:tint val="75000"/>
                  </a:schemeClr>
                </a:solidFill>
              </a:defRPr>
            </a:lvl3pPr>
            <a:lvl4pPr marL="2261906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4pPr>
            <a:lvl5pPr marL="3015874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5pPr>
            <a:lvl6pPr marL="3769843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6pPr>
            <a:lvl7pPr marL="4523811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7pPr>
            <a:lvl8pPr marL="5277780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8pPr>
            <a:lvl9pPr marL="6031748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62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205" y="2638849"/>
            <a:ext cx="8879311" cy="7463648"/>
          </a:xfrm>
        </p:spPr>
        <p:txBody>
          <a:bodyPr/>
          <a:lstStyle>
            <a:lvl1pPr>
              <a:defRPr sz="4617"/>
            </a:lvl1pPr>
            <a:lvl2pPr>
              <a:defRPr sz="3958"/>
            </a:lvl2pPr>
            <a:lvl3pPr>
              <a:defRPr sz="3298"/>
            </a:lvl3pPr>
            <a:lvl4pPr>
              <a:defRPr sz="2968"/>
            </a:lvl4pPr>
            <a:lvl5pPr>
              <a:defRPr sz="2968"/>
            </a:lvl5pPr>
            <a:lvl6pPr>
              <a:defRPr sz="2968"/>
            </a:lvl6pPr>
            <a:lvl7pPr>
              <a:defRPr sz="2968"/>
            </a:lvl7pPr>
            <a:lvl8pPr>
              <a:defRPr sz="2968"/>
            </a:lvl8pPr>
            <a:lvl9pPr>
              <a:defRPr sz="296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19584" y="2638849"/>
            <a:ext cx="8879311" cy="7463648"/>
          </a:xfrm>
        </p:spPr>
        <p:txBody>
          <a:bodyPr/>
          <a:lstStyle>
            <a:lvl1pPr>
              <a:defRPr sz="4617"/>
            </a:lvl1pPr>
            <a:lvl2pPr>
              <a:defRPr sz="3958"/>
            </a:lvl2pPr>
            <a:lvl3pPr>
              <a:defRPr sz="3298"/>
            </a:lvl3pPr>
            <a:lvl4pPr>
              <a:defRPr sz="2968"/>
            </a:lvl4pPr>
            <a:lvl5pPr>
              <a:defRPr sz="2968"/>
            </a:lvl5pPr>
            <a:lvl6pPr>
              <a:defRPr sz="2968"/>
            </a:lvl6pPr>
            <a:lvl7pPr>
              <a:defRPr sz="2968"/>
            </a:lvl7pPr>
            <a:lvl8pPr>
              <a:defRPr sz="2968"/>
            </a:lvl8pPr>
            <a:lvl9pPr>
              <a:defRPr sz="296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56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205" y="2531515"/>
            <a:ext cx="8882802" cy="1055015"/>
          </a:xfrm>
        </p:spPr>
        <p:txBody>
          <a:bodyPr anchor="b"/>
          <a:lstStyle>
            <a:lvl1pPr marL="0" indent="0">
              <a:buNone/>
              <a:defRPr sz="3958" b="1"/>
            </a:lvl1pPr>
            <a:lvl2pPr marL="753969" indent="0">
              <a:buNone/>
              <a:defRPr sz="3298" b="1"/>
            </a:lvl2pPr>
            <a:lvl3pPr marL="1507937" indent="0">
              <a:buNone/>
              <a:defRPr sz="2968" b="1"/>
            </a:lvl3pPr>
            <a:lvl4pPr marL="2261906" indent="0">
              <a:buNone/>
              <a:defRPr sz="2639" b="1"/>
            </a:lvl4pPr>
            <a:lvl5pPr marL="3015874" indent="0">
              <a:buNone/>
              <a:defRPr sz="2639" b="1"/>
            </a:lvl5pPr>
            <a:lvl6pPr marL="3769843" indent="0">
              <a:buNone/>
              <a:defRPr sz="2639" b="1"/>
            </a:lvl6pPr>
            <a:lvl7pPr marL="4523811" indent="0">
              <a:buNone/>
              <a:defRPr sz="2639" b="1"/>
            </a:lvl7pPr>
            <a:lvl8pPr marL="5277780" indent="0">
              <a:buNone/>
              <a:defRPr sz="2639" b="1"/>
            </a:lvl8pPr>
            <a:lvl9pPr marL="6031748" indent="0">
              <a:buNone/>
              <a:defRPr sz="26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205" y="3586530"/>
            <a:ext cx="8882802" cy="6515967"/>
          </a:xfrm>
        </p:spPr>
        <p:txBody>
          <a:bodyPr/>
          <a:lstStyle>
            <a:lvl1pPr>
              <a:defRPr sz="3958"/>
            </a:lvl1pPr>
            <a:lvl2pPr>
              <a:defRPr sz="3298"/>
            </a:lvl2pPr>
            <a:lvl3pPr>
              <a:defRPr sz="2968"/>
            </a:lvl3pPr>
            <a:lvl4pPr>
              <a:defRPr sz="2639"/>
            </a:lvl4pPr>
            <a:lvl5pPr>
              <a:defRPr sz="2639"/>
            </a:lvl5pPr>
            <a:lvl6pPr>
              <a:defRPr sz="2639"/>
            </a:lvl6pPr>
            <a:lvl7pPr>
              <a:defRPr sz="2639"/>
            </a:lvl7pPr>
            <a:lvl8pPr>
              <a:defRPr sz="2639"/>
            </a:lvl8pPr>
            <a:lvl9pPr>
              <a:defRPr sz="26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212605" y="2531515"/>
            <a:ext cx="8886291" cy="1055015"/>
          </a:xfrm>
        </p:spPr>
        <p:txBody>
          <a:bodyPr anchor="b"/>
          <a:lstStyle>
            <a:lvl1pPr marL="0" indent="0">
              <a:buNone/>
              <a:defRPr sz="3958" b="1"/>
            </a:lvl1pPr>
            <a:lvl2pPr marL="753969" indent="0">
              <a:buNone/>
              <a:defRPr sz="3298" b="1"/>
            </a:lvl2pPr>
            <a:lvl3pPr marL="1507937" indent="0">
              <a:buNone/>
              <a:defRPr sz="2968" b="1"/>
            </a:lvl3pPr>
            <a:lvl4pPr marL="2261906" indent="0">
              <a:buNone/>
              <a:defRPr sz="2639" b="1"/>
            </a:lvl4pPr>
            <a:lvl5pPr marL="3015874" indent="0">
              <a:buNone/>
              <a:defRPr sz="2639" b="1"/>
            </a:lvl5pPr>
            <a:lvl6pPr marL="3769843" indent="0">
              <a:buNone/>
              <a:defRPr sz="2639" b="1"/>
            </a:lvl6pPr>
            <a:lvl7pPr marL="4523811" indent="0">
              <a:buNone/>
              <a:defRPr sz="2639" b="1"/>
            </a:lvl7pPr>
            <a:lvl8pPr marL="5277780" indent="0">
              <a:buNone/>
              <a:defRPr sz="2639" b="1"/>
            </a:lvl8pPr>
            <a:lvl9pPr marL="6031748" indent="0">
              <a:buNone/>
              <a:defRPr sz="263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212605" y="3586530"/>
            <a:ext cx="8886291" cy="6515967"/>
          </a:xfrm>
        </p:spPr>
        <p:txBody>
          <a:bodyPr/>
          <a:lstStyle>
            <a:lvl1pPr>
              <a:defRPr sz="3958"/>
            </a:lvl1pPr>
            <a:lvl2pPr>
              <a:defRPr sz="3298"/>
            </a:lvl2pPr>
            <a:lvl3pPr>
              <a:defRPr sz="2968"/>
            </a:lvl3pPr>
            <a:lvl4pPr>
              <a:defRPr sz="2639"/>
            </a:lvl4pPr>
            <a:lvl5pPr>
              <a:defRPr sz="2639"/>
            </a:lvl5pPr>
            <a:lvl6pPr>
              <a:defRPr sz="2639"/>
            </a:lvl6pPr>
            <a:lvl7pPr>
              <a:defRPr sz="2639"/>
            </a:lvl7pPr>
            <a:lvl8pPr>
              <a:defRPr sz="2639"/>
            </a:lvl8pPr>
            <a:lvl9pPr>
              <a:defRPr sz="26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28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02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46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206" y="450279"/>
            <a:ext cx="6614110" cy="1916307"/>
          </a:xfrm>
        </p:spPr>
        <p:txBody>
          <a:bodyPr anchor="b"/>
          <a:lstStyle>
            <a:lvl1pPr algn="l">
              <a:defRPr sz="32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0145" y="450280"/>
            <a:ext cx="11238750" cy="9652217"/>
          </a:xfrm>
        </p:spPr>
        <p:txBody>
          <a:bodyPr/>
          <a:lstStyle>
            <a:lvl1pPr>
              <a:defRPr sz="5277"/>
            </a:lvl1pPr>
            <a:lvl2pPr>
              <a:defRPr sz="4617"/>
            </a:lvl2pPr>
            <a:lvl3pPr>
              <a:defRPr sz="3958"/>
            </a:lvl3pPr>
            <a:lvl4pPr>
              <a:defRPr sz="3298"/>
            </a:lvl4pPr>
            <a:lvl5pPr>
              <a:defRPr sz="3298"/>
            </a:lvl5pPr>
            <a:lvl6pPr>
              <a:defRPr sz="3298"/>
            </a:lvl6pPr>
            <a:lvl7pPr>
              <a:defRPr sz="3298"/>
            </a:lvl7pPr>
            <a:lvl8pPr>
              <a:defRPr sz="3298"/>
            </a:lvl8pPr>
            <a:lvl9pPr>
              <a:defRPr sz="32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5206" y="2366587"/>
            <a:ext cx="6614110" cy="7735910"/>
          </a:xfrm>
        </p:spPr>
        <p:txBody>
          <a:bodyPr/>
          <a:lstStyle>
            <a:lvl1pPr marL="0" indent="0">
              <a:buNone/>
              <a:defRPr sz="2309"/>
            </a:lvl1pPr>
            <a:lvl2pPr marL="753969" indent="0">
              <a:buNone/>
              <a:defRPr sz="1979"/>
            </a:lvl2pPr>
            <a:lvl3pPr marL="1507937" indent="0">
              <a:buNone/>
              <a:defRPr sz="1649"/>
            </a:lvl3pPr>
            <a:lvl4pPr marL="2261906" indent="0">
              <a:buNone/>
              <a:defRPr sz="1484"/>
            </a:lvl4pPr>
            <a:lvl5pPr marL="3015874" indent="0">
              <a:buNone/>
              <a:defRPr sz="1484"/>
            </a:lvl5pPr>
            <a:lvl6pPr marL="3769843" indent="0">
              <a:buNone/>
              <a:defRPr sz="1484"/>
            </a:lvl6pPr>
            <a:lvl7pPr marL="4523811" indent="0">
              <a:buNone/>
              <a:defRPr sz="1484"/>
            </a:lvl7pPr>
            <a:lvl8pPr marL="5277780" indent="0">
              <a:buNone/>
              <a:defRPr sz="1484"/>
            </a:lvl8pPr>
            <a:lvl9pPr marL="6031748" indent="0">
              <a:buNone/>
              <a:defRPr sz="148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C97F3-142A-482C-A3D0-A4FFF7FFB312}" type="datetime1">
              <a:rPr lang="en-US" smtClean="0"/>
              <a:t>4/8/2026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0544" y="7916545"/>
            <a:ext cx="12062460" cy="934593"/>
          </a:xfrm>
        </p:spPr>
        <p:txBody>
          <a:bodyPr anchor="b"/>
          <a:lstStyle>
            <a:lvl1pPr algn="l">
              <a:defRPr sz="329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40544" y="1010511"/>
            <a:ext cx="12062460" cy="6785610"/>
          </a:xfrm>
        </p:spPr>
        <p:txBody>
          <a:bodyPr/>
          <a:lstStyle>
            <a:lvl1pPr marL="0" indent="0">
              <a:buNone/>
              <a:defRPr sz="5277"/>
            </a:lvl1pPr>
            <a:lvl2pPr marL="753969" indent="0">
              <a:buNone/>
              <a:defRPr sz="4617"/>
            </a:lvl2pPr>
            <a:lvl3pPr marL="1507937" indent="0">
              <a:buNone/>
              <a:defRPr sz="3958"/>
            </a:lvl3pPr>
            <a:lvl4pPr marL="2261906" indent="0">
              <a:buNone/>
              <a:defRPr sz="3298"/>
            </a:lvl4pPr>
            <a:lvl5pPr marL="3015874" indent="0">
              <a:buNone/>
              <a:defRPr sz="3298"/>
            </a:lvl5pPr>
            <a:lvl6pPr marL="3769843" indent="0">
              <a:buNone/>
              <a:defRPr sz="3298"/>
            </a:lvl6pPr>
            <a:lvl7pPr marL="4523811" indent="0">
              <a:buNone/>
              <a:defRPr sz="3298"/>
            </a:lvl7pPr>
            <a:lvl8pPr marL="5277780" indent="0">
              <a:buNone/>
              <a:defRPr sz="3298"/>
            </a:lvl8pPr>
            <a:lvl9pPr marL="6031748" indent="0">
              <a:buNone/>
              <a:defRPr sz="32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0544" y="8851138"/>
            <a:ext cx="12062460" cy="1327277"/>
          </a:xfrm>
        </p:spPr>
        <p:txBody>
          <a:bodyPr/>
          <a:lstStyle>
            <a:lvl1pPr marL="0" indent="0">
              <a:buNone/>
              <a:defRPr sz="2309"/>
            </a:lvl1pPr>
            <a:lvl2pPr marL="753969" indent="0">
              <a:buNone/>
              <a:defRPr sz="1979"/>
            </a:lvl2pPr>
            <a:lvl3pPr marL="1507937" indent="0">
              <a:buNone/>
              <a:defRPr sz="1649"/>
            </a:lvl3pPr>
            <a:lvl4pPr marL="2261906" indent="0">
              <a:buNone/>
              <a:defRPr sz="1484"/>
            </a:lvl4pPr>
            <a:lvl5pPr marL="3015874" indent="0">
              <a:buNone/>
              <a:defRPr sz="1484"/>
            </a:lvl5pPr>
            <a:lvl6pPr marL="3769843" indent="0">
              <a:buNone/>
              <a:defRPr sz="1484"/>
            </a:lvl6pPr>
            <a:lvl7pPr marL="4523811" indent="0">
              <a:buNone/>
              <a:defRPr sz="1484"/>
            </a:lvl7pPr>
            <a:lvl8pPr marL="5277780" indent="0">
              <a:buNone/>
              <a:defRPr sz="1484"/>
            </a:lvl8pPr>
            <a:lvl9pPr marL="6031748" indent="0">
              <a:buNone/>
              <a:defRPr sz="148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33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46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575472" y="452899"/>
            <a:ext cx="4523423" cy="9649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205" y="452899"/>
            <a:ext cx="13235199" cy="9649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182CC-20A9-4415-9275-4A19E6220B49}" type="datetime1">
              <a:rPr lang="en-US" smtClean="0"/>
              <a:t>4/8/2026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F62B6-CCC6-4E96-AA8E-1C816AD88386}" type="datetime1">
              <a:rPr lang="en-US" smtClean="0"/>
              <a:t>4/8/2026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67C38-9438-472F-938A-CB7B762C5EF8}" type="datetime1">
              <a:rPr lang="en-US" smtClean="0"/>
              <a:t>4/8/2026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794" y="828676"/>
            <a:ext cx="12292628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384" y="2581274"/>
            <a:ext cx="17407811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652" y="9333566"/>
            <a:ext cx="3690672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448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794" y="828676"/>
            <a:ext cx="12292628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1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384" y="2581274"/>
            <a:ext cx="17407811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1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1" y="9694842"/>
            <a:ext cx="18413333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2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792" y="828675"/>
            <a:ext cx="1229262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384" y="2581275"/>
            <a:ext cx="17407811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652" y="9333566"/>
            <a:ext cx="3690672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635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792" y="828675"/>
            <a:ext cx="12292629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384" y="2581275"/>
            <a:ext cx="17407811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9694841"/>
            <a:ext cx="18413332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71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0F0DD-B322-431A-ABEF-9116F633BDA9}" type="datetime1">
              <a:rPr lang="en-US" smtClean="0"/>
              <a:t>4/8/2026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006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</p:sldLayoutIdLst>
  <p:hf hdr="0" ftr="0" dt="0"/>
  <p:txStyles>
    <p:titleStyle>
      <a:lvl1pPr algn="l" defTabSz="91432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0" indent="-228580" algn="l" defTabSz="914322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41" indent="-228580" algn="l" defTabSz="9143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2" indent="-228580" algn="l" defTabSz="9143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2" indent="-228580" algn="l" defTabSz="9143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3" indent="-228580" algn="l" defTabSz="9143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384" indent="-228580" algn="l" defTabSz="9143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546" indent="-228580" algn="l" defTabSz="9143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706" indent="-228580" algn="l" defTabSz="9143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5867" indent="-228580" algn="l" defTabSz="9143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60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22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2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3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3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964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126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287" algn="l" defTabSz="914322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403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</p:sldLayoutIdLst>
  <p:hf hdr="0" ftr="0" dt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440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205" y="452898"/>
            <a:ext cx="18093690" cy="1884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205" y="2638849"/>
            <a:ext cx="18093690" cy="7463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205" y="10482093"/>
            <a:ext cx="4690957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4/8/2026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68901" y="10482093"/>
            <a:ext cx="6366298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407938" y="10482093"/>
            <a:ext cx="4690957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6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xStyles>
    <p:titleStyle>
      <a:lvl1pPr algn="ctr" defTabSz="753969" rtl="0" eaLnBrk="1" latinLnBrk="0" hangingPunct="1">
        <a:spcBef>
          <a:spcPct val="0"/>
        </a:spcBef>
        <a:buNone/>
        <a:defRPr sz="7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476" indent="-565476" algn="l" defTabSz="753969" rtl="0" eaLnBrk="1" latinLnBrk="0" hangingPunct="1">
        <a:spcBef>
          <a:spcPct val="20000"/>
        </a:spcBef>
        <a:buFont typeface="Arial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1pPr>
      <a:lvl2pPr marL="1225199" indent="-471230" algn="l" defTabSz="753969" rtl="0" eaLnBrk="1" latinLnBrk="0" hangingPunct="1">
        <a:spcBef>
          <a:spcPct val="20000"/>
        </a:spcBef>
        <a:buFont typeface="Arial"/>
        <a:buChar char="–"/>
        <a:defRPr sz="4617" kern="1200">
          <a:solidFill>
            <a:schemeClr val="tx1"/>
          </a:solidFill>
          <a:latin typeface="+mn-lt"/>
          <a:ea typeface="+mn-ea"/>
          <a:cs typeface="+mn-cs"/>
        </a:defRPr>
      </a:lvl2pPr>
      <a:lvl3pPr marL="1884921" indent="-376984" algn="l" defTabSz="753969" rtl="0" eaLnBrk="1" latinLnBrk="0" hangingPunct="1">
        <a:spcBef>
          <a:spcPct val="20000"/>
        </a:spcBef>
        <a:buFont typeface="Arial"/>
        <a:buChar char="•"/>
        <a:defRPr sz="3958" kern="1200">
          <a:solidFill>
            <a:schemeClr val="tx1"/>
          </a:solidFill>
          <a:latin typeface="+mn-lt"/>
          <a:ea typeface="+mn-ea"/>
          <a:cs typeface="+mn-cs"/>
        </a:defRPr>
      </a:lvl3pPr>
      <a:lvl4pPr marL="2638890" indent="-376984" algn="l" defTabSz="753969" rtl="0" eaLnBrk="1" latinLnBrk="0" hangingPunct="1">
        <a:spcBef>
          <a:spcPct val="20000"/>
        </a:spcBef>
        <a:buFont typeface="Arial"/>
        <a:buChar char="–"/>
        <a:defRPr sz="3298" kern="1200">
          <a:solidFill>
            <a:schemeClr val="tx1"/>
          </a:solidFill>
          <a:latin typeface="+mn-lt"/>
          <a:ea typeface="+mn-ea"/>
          <a:cs typeface="+mn-cs"/>
        </a:defRPr>
      </a:lvl4pPr>
      <a:lvl5pPr marL="3392858" indent="-376984" algn="l" defTabSz="753969" rtl="0" eaLnBrk="1" latinLnBrk="0" hangingPunct="1">
        <a:spcBef>
          <a:spcPct val="20000"/>
        </a:spcBef>
        <a:buFont typeface="Arial"/>
        <a:buChar char="»"/>
        <a:defRPr sz="3298" kern="1200">
          <a:solidFill>
            <a:schemeClr val="tx1"/>
          </a:solidFill>
          <a:latin typeface="+mn-lt"/>
          <a:ea typeface="+mn-ea"/>
          <a:cs typeface="+mn-cs"/>
        </a:defRPr>
      </a:lvl5pPr>
      <a:lvl6pPr marL="4146827" indent="-376984" algn="l" defTabSz="753969" rtl="0" eaLnBrk="1" latinLnBrk="0" hangingPunct="1">
        <a:spcBef>
          <a:spcPct val="20000"/>
        </a:spcBef>
        <a:buFont typeface="Arial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753969" rtl="0" eaLnBrk="1" latinLnBrk="0" hangingPunct="1">
        <a:spcBef>
          <a:spcPct val="20000"/>
        </a:spcBef>
        <a:buFont typeface="Arial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753969" rtl="0" eaLnBrk="1" latinLnBrk="0" hangingPunct="1">
        <a:spcBef>
          <a:spcPct val="20000"/>
        </a:spcBef>
        <a:buFont typeface="Arial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753969" rtl="0" eaLnBrk="1" latinLnBrk="0" hangingPunct="1">
        <a:spcBef>
          <a:spcPct val="20000"/>
        </a:spcBef>
        <a:buFont typeface="Arial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753969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6" y="-23054"/>
            <a:ext cx="20102688" cy="1130792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pPr defTabSz="914357"/>
            <a:endParaRPr sz="1801" dirty="0">
              <a:solidFill>
                <a:srgbClr val="1F355E"/>
              </a:solidFill>
              <a:latin typeface="Calibri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B0F3EDA-AF6C-3716-631B-491754451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917" y="564317"/>
            <a:ext cx="4225325" cy="1077044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77C0D30-FD08-8FF3-13DA-BCDBF69F0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75" y="9333017"/>
            <a:ext cx="3690417" cy="1141674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8704146" y="4749034"/>
            <a:ext cx="17061978" cy="13929506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2A08CAC5-A46B-3C9C-D2C1-146EF8176F06}"/>
              </a:ext>
            </a:extLst>
          </p:cNvPr>
          <p:cNvSpPr txBox="1"/>
          <p:nvPr/>
        </p:nvSpPr>
        <p:spPr>
          <a:xfrm>
            <a:off x="745804" y="3597420"/>
            <a:ext cx="18134327" cy="2420790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12699" marR="5081" defTabSz="914357">
              <a:lnSpc>
                <a:spcPct val="100600"/>
              </a:lnSpc>
              <a:spcBef>
                <a:spcPts val="91"/>
              </a:spcBef>
            </a:pPr>
            <a:r>
              <a:rPr lang="en-GB" sz="7999" b="1" spc="15" dirty="0">
                <a:solidFill>
                  <a:srgbClr val="FFFFFF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Organised For Success</a:t>
            </a:r>
          </a:p>
          <a:p>
            <a:pPr marL="12699" marR="5081" defTabSz="914357">
              <a:lnSpc>
                <a:spcPct val="100600"/>
              </a:lnSpc>
              <a:spcBef>
                <a:spcPts val="91"/>
              </a:spcBef>
            </a:pPr>
            <a:r>
              <a:rPr lang="en-GB" sz="7999" b="1" spc="15" dirty="0">
                <a:solidFill>
                  <a:srgbClr val="FFFFFF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Delivery Unit Staff Survey Outcome</a:t>
            </a:r>
            <a:endParaRPr sz="7999" b="1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04D8F3-AC19-626E-CB2C-AD826198F77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928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7635712-E715-2BDF-052D-CF3FD270B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15" y="9921577"/>
            <a:ext cx="3690413" cy="11416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74768" y="1768474"/>
            <a:ext cx="9425417" cy="1382846"/>
          </a:xfrm>
          <a:prstGeom prst="rect">
            <a:avLst/>
          </a:prstGeom>
          <a:noFill/>
        </p:spPr>
        <p:txBody>
          <a:bodyPr wrap="square" lIns="150781" tIns="75390" rIns="150781" bIns="75390" rtlCol="0" anchor="t">
            <a:spAutoFit/>
          </a:bodyPr>
          <a:lstStyle/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2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DE8F06-0A0C-27AC-8A26-C0C18A49C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480553"/>
            <a:ext cx="15240000" cy="1318195"/>
          </a:xfrm>
        </p:spPr>
        <p:txBody>
          <a:bodyPr anchor="t">
            <a:normAutofit/>
          </a:bodyPr>
          <a:lstStyle/>
          <a:p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Organised for Success (O4S) – </a:t>
            </a:r>
            <a:b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Shaping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Strengthening </a:t>
            </a:r>
            <a:r>
              <a:rPr lang="en-GB" sz="2400" i="1" dirty="0"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work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as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ONE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Health Board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644BE7-557B-7FF6-1B3C-08087E5E262C}"/>
              </a:ext>
            </a:extLst>
          </p:cNvPr>
          <p:cNvSpPr txBox="1"/>
          <p:nvPr/>
        </p:nvSpPr>
        <p:spPr>
          <a:xfrm>
            <a:off x="1685433" y="2161411"/>
            <a:ext cx="16687800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/>
              <a:t>Staff Survey</a:t>
            </a:r>
          </a:p>
          <a:p>
            <a:endParaRPr lang="en-GB" sz="4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4800" dirty="0">
                <a:latin typeface="+mj-lt"/>
              </a:rPr>
              <a:t>Formation of the DU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4800" dirty="0">
                <a:latin typeface="+mj-lt"/>
              </a:rPr>
              <a:t>Job title sift	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4800" dirty="0">
                <a:latin typeface="+mj-lt"/>
              </a:rPr>
              <a:t>Survey of all staff in scope = 116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4800" dirty="0">
                <a:latin typeface="+mj-lt"/>
              </a:rPr>
              <a:t>58% response rate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4800" dirty="0">
                <a:latin typeface="+mj-lt"/>
              </a:rPr>
              <a:t>Thematical review undertaken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460541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041CA-E456-B1D1-7FEC-93B9134F7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AB9E63D-1D70-B14D-5F63-A252C213D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15" y="9921577"/>
            <a:ext cx="3690413" cy="1141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0EC721-AEF1-CFA8-49B5-7F87773D45B3}"/>
              </a:ext>
            </a:extLst>
          </p:cNvPr>
          <p:cNvSpPr txBox="1"/>
          <p:nvPr/>
        </p:nvSpPr>
        <p:spPr>
          <a:xfrm>
            <a:off x="9747250" y="1387475"/>
            <a:ext cx="9425417" cy="1382846"/>
          </a:xfrm>
          <a:prstGeom prst="rect">
            <a:avLst/>
          </a:prstGeom>
          <a:noFill/>
        </p:spPr>
        <p:txBody>
          <a:bodyPr wrap="square" lIns="150781" tIns="75390" rIns="150781" bIns="75390" rtlCol="0" anchor="t">
            <a:spAutoFit/>
          </a:bodyPr>
          <a:lstStyle/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2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EE7F3D-1DD5-AF52-2ECB-DA4544765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480553"/>
            <a:ext cx="15240000" cy="1318195"/>
          </a:xfrm>
        </p:spPr>
        <p:txBody>
          <a:bodyPr anchor="t">
            <a:normAutofit/>
          </a:bodyPr>
          <a:lstStyle/>
          <a:p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Organised for Success (O4S) – </a:t>
            </a:r>
            <a:b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Shaping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Strengthening </a:t>
            </a:r>
            <a:r>
              <a:rPr lang="en-GB" sz="2400" i="1" dirty="0"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work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as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ONE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Health Board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4E11757-7353-FF92-A9E7-6C6B74EED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9987392"/>
              </p:ext>
            </p:extLst>
          </p:nvPr>
        </p:nvGraphicFramePr>
        <p:xfrm>
          <a:off x="3422650" y="1767606"/>
          <a:ext cx="11887200" cy="7925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7284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00BD2-A764-D5B9-18E1-7CCD34B8E6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C2E62DCB-B798-01DF-ED20-607D734A9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15" y="9921577"/>
            <a:ext cx="3690413" cy="1141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5F59EF-02C1-DF6E-48A6-8226908CAD08}"/>
              </a:ext>
            </a:extLst>
          </p:cNvPr>
          <p:cNvSpPr txBox="1"/>
          <p:nvPr/>
        </p:nvSpPr>
        <p:spPr>
          <a:xfrm>
            <a:off x="10052890" y="1653984"/>
            <a:ext cx="9425417" cy="1382846"/>
          </a:xfrm>
          <a:prstGeom prst="rect">
            <a:avLst/>
          </a:prstGeom>
          <a:noFill/>
        </p:spPr>
        <p:txBody>
          <a:bodyPr wrap="square" lIns="150781" tIns="75390" rIns="150781" bIns="75390" rtlCol="0" anchor="t">
            <a:spAutoFit/>
          </a:bodyPr>
          <a:lstStyle/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2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751288-2751-8FA7-02AF-7C818B4F4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480553"/>
            <a:ext cx="15240000" cy="1318195"/>
          </a:xfrm>
        </p:spPr>
        <p:txBody>
          <a:bodyPr anchor="t">
            <a:normAutofit/>
          </a:bodyPr>
          <a:lstStyle/>
          <a:p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Organised for Success (O4S) – </a:t>
            </a:r>
            <a:b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Shaping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Strengthening </a:t>
            </a:r>
            <a:r>
              <a:rPr lang="en-GB" sz="2400" i="1" dirty="0"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work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as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ONE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Health Board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C799C3-86F5-64B2-8FE1-E2E26FD538E7}"/>
              </a:ext>
            </a:extLst>
          </p:cNvPr>
          <p:cNvSpPr txBox="1"/>
          <p:nvPr/>
        </p:nvSpPr>
        <p:spPr>
          <a:xfrm>
            <a:off x="527050" y="2045375"/>
            <a:ext cx="1981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Banding</a:t>
            </a:r>
            <a:r>
              <a:rPr lang="en-GB" sz="32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93F860-E744-831B-4501-979CAEEF3DF9}"/>
              </a:ext>
            </a:extLst>
          </p:cNvPr>
          <p:cNvSpPr txBox="1"/>
          <p:nvPr/>
        </p:nvSpPr>
        <p:spPr>
          <a:xfrm>
            <a:off x="4337050" y="2103548"/>
            <a:ext cx="32652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Contract Type</a:t>
            </a:r>
            <a:r>
              <a:rPr lang="en-GB" sz="32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F675E0-8E1E-E58D-2E98-50E911F08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0" y="2764697"/>
            <a:ext cx="3642612" cy="555697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1A84B5E-F3EE-91DD-09F6-B43E5BB61D44}"/>
              </a:ext>
            </a:extLst>
          </p:cNvPr>
          <p:cNvGrpSpPr/>
          <p:nvPr/>
        </p:nvGrpSpPr>
        <p:grpSpPr>
          <a:xfrm>
            <a:off x="4337050" y="2914286"/>
            <a:ext cx="8077200" cy="5257800"/>
            <a:chOff x="5452633" y="2528167"/>
            <a:chExt cx="7026458" cy="47949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4A16478-F365-AEC6-C1A7-E07B7533D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74548"/>
            <a:stretch>
              <a:fillRect/>
            </a:stretch>
          </p:blipFill>
          <p:spPr>
            <a:xfrm>
              <a:off x="5452633" y="2528167"/>
              <a:ext cx="3265242" cy="479497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1A1CAC6-7914-78BA-01DC-2D26B998F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74471"/>
            <a:stretch>
              <a:fillRect/>
            </a:stretch>
          </p:blipFill>
          <p:spPr>
            <a:xfrm>
              <a:off x="9213850" y="2531274"/>
              <a:ext cx="3265241" cy="4791871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0C50023-BF01-718F-3B4C-281358BFD752}"/>
              </a:ext>
            </a:extLst>
          </p:cNvPr>
          <p:cNvSpPr txBox="1"/>
          <p:nvPr/>
        </p:nvSpPr>
        <p:spPr>
          <a:xfrm>
            <a:off x="12273209" y="2045375"/>
            <a:ext cx="32652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Working Pattern</a:t>
            </a:r>
            <a:r>
              <a:rPr lang="en-GB" sz="32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="1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49A44C-A0A1-6F46-2E54-46590994F24C}"/>
              </a:ext>
            </a:extLst>
          </p:cNvPr>
          <p:cNvGrpSpPr/>
          <p:nvPr/>
        </p:nvGrpSpPr>
        <p:grpSpPr>
          <a:xfrm>
            <a:off x="12386823" y="2911475"/>
            <a:ext cx="7271855" cy="5334000"/>
            <a:chOff x="12386823" y="2835275"/>
            <a:chExt cx="7271855" cy="53340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FBA61FC-9980-B74D-FD07-FDD3CA74A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r="77863"/>
            <a:stretch>
              <a:fillRect/>
            </a:stretch>
          </p:blipFill>
          <p:spPr>
            <a:xfrm>
              <a:off x="12386823" y="2835275"/>
              <a:ext cx="3216494" cy="507698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4B8752A-0EFE-58EE-1077-A20B1B918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73740"/>
            <a:stretch>
              <a:fillRect/>
            </a:stretch>
          </p:blipFill>
          <p:spPr>
            <a:xfrm>
              <a:off x="15843250" y="3092294"/>
              <a:ext cx="3815428" cy="5076981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F572B67-821B-CD1E-4FC5-4E98F23887BC}"/>
              </a:ext>
            </a:extLst>
          </p:cNvPr>
          <p:cNvSpPr txBox="1"/>
          <p:nvPr/>
        </p:nvSpPr>
        <p:spPr>
          <a:xfrm>
            <a:off x="8424413" y="9044404"/>
            <a:ext cx="7097959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6000" b="1" dirty="0"/>
              <a:t>42 different job titles </a:t>
            </a:r>
          </a:p>
        </p:txBody>
      </p:sp>
    </p:spTree>
    <p:extLst>
      <p:ext uri="{BB962C8B-B14F-4D97-AF65-F5344CB8AC3E}">
        <p14:creationId xmlns:p14="http://schemas.microsoft.com/office/powerpoint/2010/main" val="123012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D6AD4-C798-ABBB-5230-9F2800A2B4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189F70DF-E49D-A982-E806-F905F67BA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15" y="9921577"/>
            <a:ext cx="3690413" cy="1141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CE98B0-5F7D-9A71-26DD-C39DECC6DAA8}"/>
              </a:ext>
            </a:extLst>
          </p:cNvPr>
          <p:cNvSpPr txBox="1"/>
          <p:nvPr/>
        </p:nvSpPr>
        <p:spPr>
          <a:xfrm>
            <a:off x="10074768" y="1768474"/>
            <a:ext cx="9425417" cy="1382846"/>
          </a:xfrm>
          <a:prstGeom prst="rect">
            <a:avLst/>
          </a:prstGeom>
          <a:noFill/>
        </p:spPr>
        <p:txBody>
          <a:bodyPr wrap="square" lIns="150781" tIns="75390" rIns="150781" bIns="75390" rtlCol="0" anchor="t">
            <a:spAutoFit/>
          </a:bodyPr>
          <a:lstStyle/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2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FC6669-A5AB-7EC5-DCF0-1EA698D20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480553"/>
            <a:ext cx="15240000" cy="1318195"/>
          </a:xfrm>
        </p:spPr>
        <p:txBody>
          <a:bodyPr anchor="t">
            <a:normAutofit/>
          </a:bodyPr>
          <a:lstStyle/>
          <a:p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Organised for Success (O4S) – </a:t>
            </a:r>
            <a:b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Shaping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Strengthening </a:t>
            </a:r>
            <a:r>
              <a:rPr lang="en-GB" sz="2400" i="1" dirty="0"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work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as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ONE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Health Board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AC795B-0E35-A3F5-2B96-AC5169B03C39}"/>
              </a:ext>
            </a:extLst>
          </p:cNvPr>
          <p:cNvSpPr txBox="1"/>
          <p:nvPr/>
        </p:nvSpPr>
        <p:spPr>
          <a:xfrm>
            <a:off x="908050" y="1751923"/>
            <a:ext cx="13639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Work areas ranked in order of time spent:</a:t>
            </a:r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94E405-2B31-5393-9EFD-72211D4B2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38" y="2301875"/>
            <a:ext cx="19296540" cy="58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23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3BF40-DE41-9CD4-A405-3758C8586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5514516-84AA-7762-8A59-30363EEAE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15" y="9921577"/>
            <a:ext cx="3690413" cy="1141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AA812D-6278-0DA2-07D4-9A7001FBD794}"/>
              </a:ext>
            </a:extLst>
          </p:cNvPr>
          <p:cNvSpPr txBox="1"/>
          <p:nvPr/>
        </p:nvSpPr>
        <p:spPr>
          <a:xfrm>
            <a:off x="10074768" y="1768474"/>
            <a:ext cx="9425417" cy="1382846"/>
          </a:xfrm>
          <a:prstGeom prst="rect">
            <a:avLst/>
          </a:prstGeom>
          <a:noFill/>
        </p:spPr>
        <p:txBody>
          <a:bodyPr wrap="square" lIns="150781" tIns="75390" rIns="150781" bIns="75390" rtlCol="0" anchor="t">
            <a:spAutoFit/>
          </a:bodyPr>
          <a:lstStyle/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2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6921EB-C3A8-BBE2-ED01-836170D67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480553"/>
            <a:ext cx="15240000" cy="1318195"/>
          </a:xfrm>
        </p:spPr>
        <p:txBody>
          <a:bodyPr anchor="t">
            <a:normAutofit/>
          </a:bodyPr>
          <a:lstStyle/>
          <a:p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Organised for Success (O4S) – </a:t>
            </a:r>
            <a:b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Shaping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Strengthening </a:t>
            </a:r>
            <a:r>
              <a:rPr lang="en-GB" sz="2400" i="1" dirty="0"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work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as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ONE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Health Board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370DC1-99D1-B101-A905-9D4392394474}"/>
              </a:ext>
            </a:extLst>
          </p:cNvPr>
          <p:cNvSpPr txBox="1"/>
          <p:nvPr/>
        </p:nvSpPr>
        <p:spPr>
          <a:xfrm>
            <a:off x="603250" y="1539875"/>
            <a:ext cx="16687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Level of experience:</a:t>
            </a:r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83E7AB-76D5-760E-833B-B2ED1F249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850" y="1387475"/>
            <a:ext cx="12819740" cy="936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1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F0EC9-4723-74D0-A10F-509EBA8AE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557E8A59-2767-453E-2EE7-A12466A95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15" y="9921577"/>
            <a:ext cx="3690413" cy="1141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8FC8FD-324E-C2E5-E244-E1DC8FC63189}"/>
              </a:ext>
            </a:extLst>
          </p:cNvPr>
          <p:cNvSpPr txBox="1"/>
          <p:nvPr/>
        </p:nvSpPr>
        <p:spPr>
          <a:xfrm>
            <a:off x="10074768" y="1768474"/>
            <a:ext cx="9425417" cy="1382846"/>
          </a:xfrm>
          <a:prstGeom prst="rect">
            <a:avLst/>
          </a:prstGeom>
          <a:noFill/>
        </p:spPr>
        <p:txBody>
          <a:bodyPr wrap="square" lIns="150781" tIns="75390" rIns="150781" bIns="75390" rtlCol="0" anchor="t">
            <a:spAutoFit/>
          </a:bodyPr>
          <a:lstStyle/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2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6641E8-6476-10E2-234E-30B9BC31959C}"/>
              </a:ext>
            </a:extLst>
          </p:cNvPr>
          <p:cNvSpPr txBox="1"/>
          <p:nvPr/>
        </p:nvSpPr>
        <p:spPr>
          <a:xfrm>
            <a:off x="1517650" y="1539875"/>
            <a:ext cx="16687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Qualifications:</a:t>
            </a:r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3D84AC-8EEB-B691-79BF-E3ADD52E7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650" y="67981"/>
            <a:ext cx="12482000" cy="1099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054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DE493-F7BF-4835-411D-DD5C91886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8D60B738-10C5-34EB-AC3B-8300109EF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15" y="9921577"/>
            <a:ext cx="3690413" cy="1141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C6D7F4-B061-ED56-AFFC-84D10F81F3C9}"/>
              </a:ext>
            </a:extLst>
          </p:cNvPr>
          <p:cNvSpPr txBox="1"/>
          <p:nvPr/>
        </p:nvSpPr>
        <p:spPr>
          <a:xfrm>
            <a:off x="10074768" y="1768474"/>
            <a:ext cx="9425417" cy="1382846"/>
          </a:xfrm>
          <a:prstGeom prst="rect">
            <a:avLst/>
          </a:prstGeom>
          <a:noFill/>
        </p:spPr>
        <p:txBody>
          <a:bodyPr wrap="square" lIns="150781" tIns="75390" rIns="150781" bIns="75390" rtlCol="0" anchor="t">
            <a:spAutoFit/>
          </a:bodyPr>
          <a:lstStyle/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2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F25F0B-1FE3-47C0-3B00-54FD3A832F2C}"/>
              </a:ext>
            </a:extLst>
          </p:cNvPr>
          <p:cNvSpPr txBox="1"/>
          <p:nvPr/>
        </p:nvSpPr>
        <p:spPr>
          <a:xfrm>
            <a:off x="603250" y="1539875"/>
            <a:ext cx="16687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Programmes of work:</a:t>
            </a:r>
          </a:p>
          <a:p>
            <a:endParaRPr lang="en-GB" sz="3200" dirty="0"/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endParaRPr lang="en-GB" sz="32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E7B1FF-CE24-4F23-5B3B-B35C35EAA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449" y="92075"/>
            <a:ext cx="10805883" cy="1104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034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89E9C1-447E-94C9-5854-A9FCEAEE6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681D59F-CFC0-5B0B-865C-2E7EC4BC8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15" y="9921577"/>
            <a:ext cx="3690413" cy="11416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142BB3-93DA-5F83-4A02-7C97745FDD24}"/>
              </a:ext>
            </a:extLst>
          </p:cNvPr>
          <p:cNvSpPr txBox="1"/>
          <p:nvPr/>
        </p:nvSpPr>
        <p:spPr>
          <a:xfrm>
            <a:off x="647845" y="1564639"/>
            <a:ext cx="9425417" cy="1382846"/>
          </a:xfrm>
          <a:prstGeom prst="rect">
            <a:avLst/>
          </a:prstGeom>
          <a:noFill/>
        </p:spPr>
        <p:txBody>
          <a:bodyPr wrap="square" lIns="150781" tIns="75390" rIns="150781" bIns="75390" rtlCol="0" anchor="t">
            <a:spAutoFit/>
          </a:bodyPr>
          <a:lstStyle/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3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57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72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40D5BD-9F5D-C315-2CFF-7B8C79B6D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480553"/>
            <a:ext cx="15240000" cy="1318195"/>
          </a:xfrm>
        </p:spPr>
        <p:txBody>
          <a:bodyPr anchor="t">
            <a:normAutofit/>
          </a:bodyPr>
          <a:lstStyle/>
          <a:p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Organised for Success (O4S) – </a:t>
            </a:r>
            <a:b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Shaping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Strengthening </a:t>
            </a:r>
            <a:r>
              <a:rPr lang="en-GB" sz="2400" i="1" dirty="0"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we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work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as</a:t>
            </a: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 ONE </a:t>
            </a:r>
            <a:r>
              <a:rPr lang="en-GB" sz="2400" b="0" dirty="0">
                <a:latin typeface="Verdana" panose="020B0604030504040204" pitchFamily="34" charset="0"/>
                <a:ea typeface="Verdana" panose="020B0604030504040204" pitchFamily="34" charset="0"/>
              </a:rPr>
              <a:t>Health Board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165F34-B703-C592-72CA-84AC1D8BB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915" y="2556322"/>
            <a:ext cx="5693459" cy="68321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E75601-23B5-4E35-52DB-A9D0F1EC1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315" y="2522613"/>
            <a:ext cx="5583785" cy="68658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B6FFBB-3D39-FF1F-17C6-7DF2FFC3B8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7206" y="2520124"/>
            <a:ext cx="5869824" cy="54888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31175C-8155-90A0-853A-06E472D683D1}"/>
              </a:ext>
            </a:extLst>
          </p:cNvPr>
          <p:cNvSpPr txBox="1"/>
          <p:nvPr/>
        </p:nvSpPr>
        <p:spPr>
          <a:xfrm>
            <a:off x="603250" y="1539875"/>
            <a:ext cx="16687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Key strengths, risks and concerns raised from role description:</a:t>
            </a:r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87811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fdfaf355-f7ae-47f3-8f93-739a60756710" xsi:nil="true"/>
    <lcf76f155ced4ddcb4097134ff3c332f xmlns="60b0568e-e574-4342-a9c0-c22c6fec650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C022EFBB18C64ABE3B9933434D2554" ma:contentTypeVersion="15" ma:contentTypeDescription="Create a new document." ma:contentTypeScope="" ma:versionID="2b64952811415c62d0d0df39f3d34ba2">
  <xsd:schema xmlns:xsd="http://www.w3.org/2001/XMLSchema" xmlns:xs="http://www.w3.org/2001/XMLSchema" xmlns:p="http://schemas.microsoft.com/office/2006/metadata/properties" xmlns:ns1="http://schemas.microsoft.com/sharepoint/v3" xmlns:ns2="60b0568e-e574-4342-a9c0-c22c6fec6509" xmlns:ns3="fdfaf355-f7ae-47f3-8f93-739a60756710" targetNamespace="http://schemas.microsoft.com/office/2006/metadata/properties" ma:root="true" ma:fieldsID="b85015dbfa83b7beca0f1d5edc8036d9" ns1:_="" ns2:_="" ns3:_="">
    <xsd:import namespace="http://schemas.microsoft.com/sharepoint/v3"/>
    <xsd:import namespace="60b0568e-e574-4342-a9c0-c22c6fec6509"/>
    <xsd:import namespace="fdfaf355-f7ae-47f3-8f93-739a607567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0568e-e574-4342-a9c0-c22c6fec65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af355-f7ae-47f3-8f93-739a60756710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c2f2e62-4dc6-41ef-ad8c-e640d42d75ed}" ma:internalName="TaxCatchAll" ma:showField="CatchAllData" ma:web="fdfaf355-f7ae-47f3-8f93-739a607567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F30E5D-BE86-44BE-996C-643D71CA1E2A}">
  <ds:schemaRefs>
    <ds:schemaRef ds:uri="http://purl.org/dc/terms/"/>
    <ds:schemaRef ds:uri="http://schemas.openxmlformats.org/package/2006/metadata/core-properties"/>
    <ds:schemaRef ds:uri="a6a1d5bf-c496-4869-be65-7db70d24d2fb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7b4d9149-7e60-46a3-9c8d-7dffa621b6d2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8AFA9551-EB99-48B7-9ED3-365BA450156E}"/>
</file>

<file path=customXml/itemProps3.xml><?xml version="1.0" encoding="utf-8"?>
<ds:datastoreItem xmlns:ds="http://schemas.openxmlformats.org/officeDocument/2006/customXml" ds:itemID="{16EA129D-D56C-499A-A7FF-42028077EC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37400</TotalTime>
  <Words>185</Words>
  <Application>Microsoft Office PowerPoint</Application>
  <PresentationFormat>Custom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Arial Black</vt:lpstr>
      <vt:lpstr>Calibri</vt:lpstr>
      <vt:lpstr>Verdana</vt:lpstr>
      <vt:lpstr>Office Theme</vt:lpstr>
      <vt:lpstr>1_WHITE BG SLIDE</vt:lpstr>
      <vt:lpstr>WHITE BG SLIDE</vt:lpstr>
      <vt:lpstr>2_WHITE BG SLIDE</vt:lpstr>
      <vt:lpstr>5_Office Theme</vt:lpstr>
      <vt:lpstr>PowerPoint Presentation</vt:lpstr>
      <vt:lpstr>Organised for Success (O4S) –  Shaping and Strengthening how we work as ONE Health Board</vt:lpstr>
      <vt:lpstr>Organised for Success (O4S) –  Shaping and Strengthening how we work as ONE Health Board</vt:lpstr>
      <vt:lpstr>Organised for Success (O4S) –  Shaping and Strengthening how we work as ONE Health Board</vt:lpstr>
      <vt:lpstr>Organised for Success (O4S) –  Shaping and Strengthening how we work as ONE Health Board</vt:lpstr>
      <vt:lpstr>Organised for Success (O4S) –  Shaping and Strengthening how we work as ONE Health Board</vt:lpstr>
      <vt:lpstr>PowerPoint Presentation</vt:lpstr>
      <vt:lpstr>PowerPoint Presentation</vt:lpstr>
      <vt:lpstr>Organised for Success (O4S) –  Shaping and Strengthening how we work as ONE Health Board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O'Sullivan (Swansea Bay UHB - Directorate of Insight, Communications and Engagement)</dc:creator>
  <cp:lastModifiedBy>Tina Ricketts (Swansea Bay UHB - Corporate/Workforce)</cp:lastModifiedBy>
  <cp:revision>496</cp:revision>
  <cp:lastPrinted>2024-09-03T10:51:58Z</cp:lastPrinted>
  <dcterms:created xsi:type="dcterms:W3CDTF">2023-11-15T10:54:55Z</dcterms:created>
  <dcterms:modified xsi:type="dcterms:W3CDTF">2026-04-08T14:55:28Z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0x01010001C022EFBB18C64ABE3B9933434D2554</vt:lpwstr>
  </property>
  <property fmtid="{D5CDD505-2E9C-101B-9397-08002B2CF9AE}" pid="6" name="MediaServiceImageTags">
    <vt:lpwstr/>
  </property>
</Properties>
</file>