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14747324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E36EF-6E3E-428F-A55A-74F9CE9E4BF9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DB707-6B93-4E52-BE38-4EF6002DF4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261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D8AFBC-502A-46FD-9272-5C100979A14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324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89CC0-FD32-B053-94F4-FDCAD28E2D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DE4A10-3667-98AD-E888-D2D0C9B84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A49A3-C90F-248B-F4DA-62C71F146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F8D2E-9D14-F53D-A7AA-D51532AE3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B07E7-F668-D8F0-A172-A0B2B2AD6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193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961-1B0C-F066-C68E-6429629AF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F75635-51BF-CF8E-53B7-C4CFB27D1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5BC8E-3C69-76CD-F90E-26D42A0A8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8A674-7B67-D2EF-438D-B71374562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5C22B-1FF8-460A-09C8-5EDC32F9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69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AFBD84-EC02-D22C-B6F8-252CCA509F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6BA3DE-2974-399F-0066-2DF5F0342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5A730-8A7B-46F3-94FA-AD79E7E60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1EA12-C040-6747-C18A-8203BA4F4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A4F38-9CE8-21B4-6652-0B6073747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15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AA9A-22C4-A082-F8E7-5EA4A29B6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BF70D-78C0-B3D2-139C-21EE31924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67D5A-DC09-FBE0-8B28-8BEEEA8A9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F2495-A167-5809-F354-4DD3CF71B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1172B-F9FC-9AF1-33B3-4D71A5ECE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0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71D0A-86C3-E680-FC68-7B6EB5C01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AC1E45-6D1C-0554-ED65-47819424A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C1E37-3142-4E10-3141-751F5C81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DF70E-9FD6-D17D-98DF-D8B98664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A2D86-8431-67F9-9582-E37D2D22A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8FEFB-84E5-8EC7-4469-E5E9B966D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E3C6C-5879-D531-ACE1-21CAD47BD3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63DAB5-7200-1125-49C3-56270A818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BF5E2-BB15-D1C7-A473-CEFEEB481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71A52-5198-AEF6-F5DE-67A4A76D3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BC9D4-1DCA-0104-31C6-C349E62F8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75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6C979-C191-0A34-E5BF-DCB4E6EE8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3EDB8-255E-31FB-CAE8-03F852EF3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668C89-9A19-0519-971F-A163C241E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54B8D0-67F5-28F9-1787-7BF40D27E9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020183-6031-19BF-78C2-21B8E93D97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93B09-44FE-6F08-BA41-61090BE27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28A010-0909-0452-3C3C-F06AEB074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F7F218-9E48-544C-23EC-D78711FAA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82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00B93-B67F-739A-1F92-B097E71AC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0513E-CFA7-3B90-1BF1-03BAF7A8B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77548C-6C49-5F9B-DD31-A91C8D9F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F9A3F2-BCCC-FB62-957B-99C11BF8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10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A0AEEF-0D1D-4A25-B813-2FD90FA6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EC2D92-1BB9-C4C0-B404-40668CD30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2BEE0C-28CC-B807-03F0-DB79FCE34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517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5208B-04FA-FAD9-7D19-35B17D0B6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E1740-3716-B267-15CF-05D724F21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BBC9D8-4D4A-054F-FD67-3553DAD03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FA222-65B3-E1EC-8858-801EEE50A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70B88-FA7A-E637-E939-8B868CA25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5263E-FD1C-645B-1D8E-82A078B69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4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78ED8-0DE9-F1AA-0293-EBF84E4FE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3567D7-F200-07C9-9944-34CD5C2087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22678-1F10-94F7-32BD-BCE378EC1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107C8-E40B-6A2B-AB8C-D50A5C118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AC8724-0E59-D834-A456-385D94FF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954B6A-3D42-E27E-F56A-98A3C6A65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64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384B8F-2446-55B9-763F-995595362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B9ED8-AE41-7CA5-7655-020C35B89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90493-4D15-8BF7-E2A0-010BA77D71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8C5B8-F800-4A76-82AE-0347D9D4DB8F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3F4DA-AFA2-F658-2705-9274CF667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6B52A-6ECF-D373-C68B-49146CAA0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818B5B-5CDF-45C9-BBD0-8F3D83492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32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94077-F5CB-9617-A32B-169566AF7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A6CDEE1B-DF31-1F06-236C-C72F547E30B3}"/>
              </a:ext>
            </a:extLst>
          </p:cNvPr>
          <p:cNvSpPr/>
          <p:nvPr/>
        </p:nvSpPr>
        <p:spPr>
          <a:xfrm rot="16200000">
            <a:off x="378329" y="929653"/>
            <a:ext cx="776888" cy="4328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82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Theme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79C54C-FAB7-FC50-E2F0-C2803C2E054C}"/>
              </a:ext>
            </a:extLst>
          </p:cNvPr>
          <p:cNvSpPr txBox="1"/>
          <p:nvPr/>
        </p:nvSpPr>
        <p:spPr>
          <a:xfrm>
            <a:off x="1060740" y="1083201"/>
            <a:ext cx="1695767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Be a great place to work</a:t>
            </a:r>
          </a:p>
        </p:txBody>
      </p:sp>
      <p:sp>
        <p:nvSpPr>
          <p:cNvPr id="81" name="Title 2">
            <a:extLst>
              <a:ext uri="{FF2B5EF4-FFF2-40B4-BE49-F238E27FC236}">
                <a16:creationId xmlns:a16="http://schemas.microsoft.com/office/drawing/2014/main" id="{C0C7405E-71EF-50C3-859E-D8194B1581EA}"/>
              </a:ext>
            </a:extLst>
          </p:cNvPr>
          <p:cNvSpPr txBox="1">
            <a:spLocks/>
          </p:cNvSpPr>
          <p:nvPr/>
        </p:nvSpPr>
        <p:spPr>
          <a:xfrm>
            <a:off x="1860632" y="441036"/>
            <a:ext cx="8640366" cy="404813"/>
          </a:xfrm>
          <a:prstGeom prst="rect">
            <a:avLst/>
          </a:prstGeom>
          <a:ln w="19050" cap="flat" cmpd="sng" algn="ctr">
            <a:solidFill>
              <a:schemeClr val="accent1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 dirty="0">
                <a:solidFill>
                  <a:schemeClr val="tx1"/>
                </a:solidFill>
                <a:latin typeface="+mj-lt"/>
                <a:cs typeface="Arial"/>
              </a:rPr>
              <a:t>Appendix 1              People Strategy 2024 to </a:t>
            </a:r>
            <a:r>
              <a:rPr lang="en-GB" sz="1800" b="1">
                <a:solidFill>
                  <a:schemeClr val="tx1"/>
                </a:solidFill>
                <a:latin typeface="+mj-lt"/>
                <a:cs typeface="Arial"/>
              </a:rPr>
              <a:t>2029 Plan on </a:t>
            </a:r>
            <a:r>
              <a:rPr lang="en-GB" sz="1800" b="1" dirty="0">
                <a:solidFill>
                  <a:schemeClr val="tx1"/>
                </a:solidFill>
                <a:latin typeface="+mj-lt"/>
                <a:cs typeface="Arial"/>
              </a:rPr>
              <a:t>a page – 5</a:t>
            </a:r>
            <a:r>
              <a:rPr lang="en-GB" sz="1800" b="1" baseline="30000" dirty="0">
                <a:solidFill>
                  <a:schemeClr val="tx1"/>
                </a:solidFill>
                <a:latin typeface="+mj-lt"/>
                <a:cs typeface="Arial"/>
              </a:rPr>
              <a:t>th</a:t>
            </a:r>
            <a:r>
              <a:rPr lang="en-GB" sz="1800" b="1" dirty="0">
                <a:solidFill>
                  <a:schemeClr val="tx1"/>
                </a:solidFill>
                <a:latin typeface="+mj-lt"/>
                <a:cs typeface="Arial"/>
              </a:rPr>
              <a:t> February 2026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8E8B915-B6E1-FA7E-58CB-C28FDE7E9B4C}"/>
              </a:ext>
            </a:extLst>
          </p:cNvPr>
          <p:cNvSpPr/>
          <p:nvPr/>
        </p:nvSpPr>
        <p:spPr>
          <a:xfrm rot="16200000">
            <a:off x="228481" y="2862678"/>
            <a:ext cx="1071811" cy="4328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82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aims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CBA90F-96F4-C7AE-8A13-47CA2380D183}"/>
              </a:ext>
            </a:extLst>
          </p:cNvPr>
          <p:cNvSpPr txBox="1"/>
          <p:nvPr/>
        </p:nvSpPr>
        <p:spPr>
          <a:xfrm>
            <a:off x="1009852" y="2199936"/>
            <a:ext cx="1473676" cy="473206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8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WOD1: Engaged, Motivated &amp; Healthy</a:t>
            </a:r>
          </a:p>
          <a:p>
            <a:pPr algn="ctr" defTabSz="685800">
              <a:defRPr/>
            </a:pPr>
            <a:r>
              <a:rPr lang="en-GB" sz="8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Lead: Louise Joseph</a:t>
            </a:r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925C706D-6471-25D7-EF9C-6755051ADEC8}"/>
              </a:ext>
            </a:extLst>
          </p:cNvPr>
          <p:cNvSpPr/>
          <p:nvPr/>
        </p:nvSpPr>
        <p:spPr>
          <a:xfrm>
            <a:off x="968712" y="2759440"/>
            <a:ext cx="1499110" cy="519455"/>
          </a:xfrm>
          <a:custGeom>
            <a:avLst/>
            <a:gdLst>
              <a:gd name="connsiteX0" fmla="*/ 0 w 1025486"/>
              <a:gd name="connsiteY0" fmla="*/ 0 h 615291"/>
              <a:gd name="connsiteX1" fmla="*/ 1025486 w 1025486"/>
              <a:gd name="connsiteY1" fmla="*/ 0 h 615291"/>
              <a:gd name="connsiteX2" fmla="*/ 1025486 w 1025486"/>
              <a:gd name="connsiteY2" fmla="*/ 615291 h 615291"/>
              <a:gd name="connsiteX3" fmla="*/ 0 w 1025486"/>
              <a:gd name="connsiteY3" fmla="*/ 615291 h 615291"/>
              <a:gd name="connsiteX4" fmla="*/ 0 w 1025486"/>
              <a:gd name="connsiteY4" fmla="*/ 0 h 6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486" h="615291">
                <a:moveTo>
                  <a:pt x="0" y="0"/>
                </a:moveTo>
                <a:lnTo>
                  <a:pt x="1025486" y="0"/>
                </a:lnTo>
                <a:lnTo>
                  <a:pt x="1025486" y="615291"/>
                </a:lnTo>
                <a:lnTo>
                  <a:pt x="0" y="6152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1431" tIns="21431" rIns="21431" bIns="21431" numCol="1" spcCol="1270" anchor="ctr" anchorCtr="0">
            <a:noAutofit/>
          </a:bodyPr>
          <a:lstStyle/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825" kern="0" dirty="0">
                <a:solidFill>
                  <a:prstClr val="black"/>
                </a:solidFill>
                <a:latin typeface="Arial"/>
                <a:cs typeface="Arial"/>
              </a:rPr>
              <a:t>We want people to feel valued, fairly rewarded and supported</a:t>
            </a:r>
            <a:endParaRPr lang="en-GB" sz="825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AAD770A-EB66-2FC9-5D9E-A69DCC0BCB11}"/>
              </a:ext>
            </a:extLst>
          </p:cNvPr>
          <p:cNvSpPr txBox="1"/>
          <p:nvPr/>
        </p:nvSpPr>
        <p:spPr>
          <a:xfrm>
            <a:off x="7008986" y="2191552"/>
            <a:ext cx="1235714" cy="450123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 algn="ctr">
              <a:defRPr/>
            </a:pPr>
            <a:r>
              <a:rPr lang="en-GB" sz="825" b="1" dirty="0">
                <a:solidFill>
                  <a:schemeClr val="tx1"/>
                </a:solidFill>
                <a:latin typeface="Arial"/>
                <a:cs typeface="Arial"/>
              </a:rPr>
              <a:t>WOD5: Excellent Learning &amp; Education</a:t>
            </a:r>
          </a:p>
          <a:p>
            <a:pPr algn="ctr">
              <a:defRPr/>
            </a:pPr>
            <a:r>
              <a:rPr lang="en-GB" sz="825" b="1" dirty="0">
                <a:solidFill>
                  <a:schemeClr val="tx1"/>
                </a:solidFill>
                <a:latin typeface="Arial"/>
                <a:cs typeface="Arial"/>
              </a:rPr>
              <a:t>Lead: Louise Joseph</a:t>
            </a:r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96170F04-7BEE-49F5-79BE-444A6DF688C6}"/>
              </a:ext>
            </a:extLst>
          </p:cNvPr>
          <p:cNvSpPr/>
          <p:nvPr/>
        </p:nvSpPr>
        <p:spPr>
          <a:xfrm>
            <a:off x="5643348" y="2326893"/>
            <a:ext cx="1074935" cy="1373009"/>
          </a:xfrm>
          <a:custGeom>
            <a:avLst/>
            <a:gdLst>
              <a:gd name="connsiteX0" fmla="*/ 0 w 1025486"/>
              <a:gd name="connsiteY0" fmla="*/ 0 h 615291"/>
              <a:gd name="connsiteX1" fmla="*/ 1025486 w 1025486"/>
              <a:gd name="connsiteY1" fmla="*/ 0 h 615291"/>
              <a:gd name="connsiteX2" fmla="*/ 1025486 w 1025486"/>
              <a:gd name="connsiteY2" fmla="*/ 615291 h 615291"/>
              <a:gd name="connsiteX3" fmla="*/ 0 w 1025486"/>
              <a:gd name="connsiteY3" fmla="*/ 615291 h 615291"/>
              <a:gd name="connsiteX4" fmla="*/ 0 w 1025486"/>
              <a:gd name="connsiteY4" fmla="*/ 0 h 6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486" h="615291">
                <a:moveTo>
                  <a:pt x="0" y="0"/>
                </a:moveTo>
                <a:lnTo>
                  <a:pt x="1025486" y="0"/>
                </a:lnTo>
                <a:lnTo>
                  <a:pt x="1025486" y="615291"/>
                </a:lnTo>
                <a:lnTo>
                  <a:pt x="0" y="6152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1431" tIns="21431" rIns="21431" bIns="21431" numCol="1" spcCol="1270" anchor="ctr" anchorCtr="0">
            <a:noAutofit/>
          </a:bodyPr>
          <a:lstStyle/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825" dirty="0">
                <a:latin typeface="Arial" panose="020B0604020202020204" pitchFamily="34" charset="0"/>
                <a:cs typeface="Arial" panose="020B0604020202020204" pitchFamily="34" charset="0"/>
              </a:rPr>
              <a:t>We want to ensure our people feel ready for our digital future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A4C142-FDFD-66BC-84A1-E8C0660BF836}"/>
              </a:ext>
            </a:extLst>
          </p:cNvPr>
          <p:cNvSpPr txBox="1"/>
          <p:nvPr/>
        </p:nvSpPr>
        <p:spPr>
          <a:xfrm>
            <a:off x="8648869" y="2236147"/>
            <a:ext cx="1363895" cy="450123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 algn="ctr">
              <a:defRPr/>
            </a:pPr>
            <a:r>
              <a:rPr lang="en-GB" sz="825" b="1" dirty="0">
                <a:solidFill>
                  <a:schemeClr val="tx1"/>
                </a:solidFill>
                <a:latin typeface="Arial"/>
                <a:cs typeface="Arial"/>
              </a:rPr>
              <a:t>WOD6: Leaders That Live Our Values</a:t>
            </a:r>
          </a:p>
          <a:p>
            <a:pPr algn="ctr">
              <a:defRPr/>
            </a:pPr>
            <a:r>
              <a:rPr lang="en-GB" sz="825" b="1" dirty="0">
                <a:solidFill>
                  <a:schemeClr val="tx1"/>
                </a:solidFill>
                <a:latin typeface="Arial"/>
                <a:cs typeface="Arial"/>
              </a:rPr>
              <a:t>Lead: Louise Joseph</a:t>
            </a:r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E8C0C5C0-96D2-0412-E8A6-259D726D01F0}"/>
              </a:ext>
            </a:extLst>
          </p:cNvPr>
          <p:cNvSpPr/>
          <p:nvPr/>
        </p:nvSpPr>
        <p:spPr>
          <a:xfrm>
            <a:off x="4095324" y="2671152"/>
            <a:ext cx="1473676" cy="660834"/>
          </a:xfrm>
          <a:custGeom>
            <a:avLst/>
            <a:gdLst>
              <a:gd name="connsiteX0" fmla="*/ 0 w 1025486"/>
              <a:gd name="connsiteY0" fmla="*/ 0 h 615291"/>
              <a:gd name="connsiteX1" fmla="*/ 1025486 w 1025486"/>
              <a:gd name="connsiteY1" fmla="*/ 0 h 615291"/>
              <a:gd name="connsiteX2" fmla="*/ 1025486 w 1025486"/>
              <a:gd name="connsiteY2" fmla="*/ 615291 h 615291"/>
              <a:gd name="connsiteX3" fmla="*/ 0 w 1025486"/>
              <a:gd name="connsiteY3" fmla="*/ 615291 h 615291"/>
              <a:gd name="connsiteX4" fmla="*/ 0 w 1025486"/>
              <a:gd name="connsiteY4" fmla="*/ 0 h 6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486" h="615291">
                <a:moveTo>
                  <a:pt x="0" y="0"/>
                </a:moveTo>
                <a:lnTo>
                  <a:pt x="1025486" y="0"/>
                </a:lnTo>
                <a:lnTo>
                  <a:pt x="1025486" y="615291"/>
                </a:lnTo>
                <a:lnTo>
                  <a:pt x="0" y="6152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1431" tIns="21431" rIns="21431" bIns="21431" numCol="1" spcCol="1270" anchor="ctr" anchorCtr="0">
            <a:noAutofit/>
          </a:bodyPr>
          <a:lstStyle/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1050" dirty="0"/>
          </a:p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825" dirty="0">
                <a:latin typeface="Arial" panose="020B0604020202020204" pitchFamily="34" charset="0"/>
                <a:cs typeface="Arial" panose="020B0604020202020204" pitchFamily="34" charset="0"/>
              </a:rPr>
              <a:t>We will aim to have the right number of skilled people working on the right things </a:t>
            </a:r>
            <a:endParaRPr lang="en-GB" sz="8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304F6F-3084-F40F-3D62-4484EA5F72AD}"/>
              </a:ext>
            </a:extLst>
          </p:cNvPr>
          <p:cNvSpPr txBox="1"/>
          <p:nvPr/>
        </p:nvSpPr>
        <p:spPr>
          <a:xfrm>
            <a:off x="2646042" y="2098538"/>
            <a:ext cx="1363895" cy="600164"/>
          </a:xfrm>
          <a:prstGeom prst="rect">
            <a:avLst/>
          </a:prstGeom>
          <a:solidFill>
            <a:srgbClr val="FFFFCC"/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8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WOD2: Attract &amp; Recruit </a:t>
            </a:r>
          </a:p>
          <a:p>
            <a:pPr algn="ctr" defTabSz="685800">
              <a:defRPr/>
            </a:pPr>
            <a:r>
              <a:rPr lang="en-GB" sz="8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Lead: Sharon Vickery</a:t>
            </a:r>
          </a:p>
          <a:p>
            <a:pPr algn="ctr" defTabSz="685800">
              <a:defRPr/>
            </a:pPr>
            <a:endParaRPr lang="en-GB" sz="82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: Shape 88">
            <a:extLst>
              <a:ext uri="{FF2B5EF4-FFF2-40B4-BE49-F238E27FC236}">
                <a16:creationId xmlns:a16="http://schemas.microsoft.com/office/drawing/2014/main" id="{816CA775-46A4-C52D-ED8A-D1D0FEBB5DB5}"/>
              </a:ext>
            </a:extLst>
          </p:cNvPr>
          <p:cNvSpPr/>
          <p:nvPr/>
        </p:nvSpPr>
        <p:spPr>
          <a:xfrm>
            <a:off x="6940547" y="2774517"/>
            <a:ext cx="1311583" cy="549865"/>
          </a:xfrm>
          <a:custGeom>
            <a:avLst/>
            <a:gdLst>
              <a:gd name="connsiteX0" fmla="*/ 0 w 1025486"/>
              <a:gd name="connsiteY0" fmla="*/ 0 h 615291"/>
              <a:gd name="connsiteX1" fmla="*/ 1025486 w 1025486"/>
              <a:gd name="connsiteY1" fmla="*/ 0 h 615291"/>
              <a:gd name="connsiteX2" fmla="*/ 1025486 w 1025486"/>
              <a:gd name="connsiteY2" fmla="*/ 615291 h 615291"/>
              <a:gd name="connsiteX3" fmla="*/ 0 w 1025486"/>
              <a:gd name="connsiteY3" fmla="*/ 615291 h 615291"/>
              <a:gd name="connsiteX4" fmla="*/ 0 w 1025486"/>
              <a:gd name="connsiteY4" fmla="*/ 0 h 6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486" h="615291">
                <a:moveTo>
                  <a:pt x="0" y="0"/>
                </a:moveTo>
                <a:lnTo>
                  <a:pt x="1025486" y="0"/>
                </a:lnTo>
                <a:lnTo>
                  <a:pt x="1025486" y="615291"/>
                </a:lnTo>
                <a:lnTo>
                  <a:pt x="0" y="6152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1431" tIns="21431" rIns="21431" bIns="21431" numCol="1" spcCol="1270" anchor="ctr" anchorCtr="0">
            <a:noAutofit/>
          </a:bodyPr>
          <a:lstStyle/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825" kern="0" dirty="0">
                <a:solidFill>
                  <a:prstClr val="black"/>
                </a:solidFill>
                <a:latin typeface="Arial"/>
                <a:cs typeface="Arial"/>
              </a:rPr>
              <a:t>We will support our people to develop the skills and capabilities they need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DF5320-E8E3-D8DF-C05C-77EF83A0B2B2}"/>
              </a:ext>
            </a:extLst>
          </p:cNvPr>
          <p:cNvSpPr/>
          <p:nvPr/>
        </p:nvSpPr>
        <p:spPr>
          <a:xfrm>
            <a:off x="4272818" y="2326893"/>
            <a:ext cx="1263996" cy="346249"/>
          </a:xfrm>
          <a:prstGeom prst="rect">
            <a:avLst/>
          </a:prstGeom>
          <a:solidFill>
            <a:srgbClr val="FFFFCC"/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GB" sz="8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WOD3:  Well Planned</a:t>
            </a:r>
          </a:p>
          <a:p>
            <a:pPr algn="ctr" defTabSz="685800">
              <a:defRPr/>
            </a:pPr>
            <a:r>
              <a:rPr lang="en-GB" sz="8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Lead: Tina Ricketts</a:t>
            </a:r>
            <a:endParaRPr lang="en-GB" sz="82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0517D0FC-6914-D38F-2E09-225DEEDCF392}"/>
              </a:ext>
            </a:extLst>
          </p:cNvPr>
          <p:cNvSpPr/>
          <p:nvPr/>
        </p:nvSpPr>
        <p:spPr>
          <a:xfrm>
            <a:off x="8442183" y="2740720"/>
            <a:ext cx="1673822" cy="510373"/>
          </a:xfrm>
          <a:custGeom>
            <a:avLst/>
            <a:gdLst>
              <a:gd name="connsiteX0" fmla="*/ 0 w 1025486"/>
              <a:gd name="connsiteY0" fmla="*/ 0 h 615291"/>
              <a:gd name="connsiteX1" fmla="*/ 1025486 w 1025486"/>
              <a:gd name="connsiteY1" fmla="*/ 0 h 615291"/>
              <a:gd name="connsiteX2" fmla="*/ 1025486 w 1025486"/>
              <a:gd name="connsiteY2" fmla="*/ 615291 h 615291"/>
              <a:gd name="connsiteX3" fmla="*/ 0 w 1025486"/>
              <a:gd name="connsiteY3" fmla="*/ 615291 h 615291"/>
              <a:gd name="connsiteX4" fmla="*/ 0 w 1025486"/>
              <a:gd name="connsiteY4" fmla="*/ 0 h 6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486" h="615291">
                <a:moveTo>
                  <a:pt x="0" y="0"/>
                </a:moveTo>
                <a:lnTo>
                  <a:pt x="1025486" y="0"/>
                </a:lnTo>
                <a:lnTo>
                  <a:pt x="1025486" y="615291"/>
                </a:lnTo>
                <a:lnTo>
                  <a:pt x="0" y="6152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1431" tIns="21431" rIns="21431" bIns="21431" numCol="1" spcCol="1270" anchor="ctr" anchorCtr="0">
            <a:noAutofit/>
          </a:bodyPr>
          <a:lstStyle/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825" kern="0" dirty="0">
                <a:solidFill>
                  <a:prstClr val="black"/>
                </a:solidFill>
                <a:latin typeface="Arial"/>
                <a:cs typeface="Arial"/>
              </a:rPr>
              <a:t>We want all our people to role model collective and compassionate leadership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78FCE5-9622-3836-C19B-1C2E5A8985FF}"/>
              </a:ext>
            </a:extLst>
          </p:cNvPr>
          <p:cNvSpPr/>
          <p:nvPr/>
        </p:nvSpPr>
        <p:spPr>
          <a:xfrm rot="16200000">
            <a:off x="345665" y="1563729"/>
            <a:ext cx="866852" cy="4328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82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Enabler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84F84B-1FAD-C3F1-A181-CC846236B41C}"/>
              </a:ext>
            </a:extLst>
          </p:cNvPr>
          <p:cNvSpPr txBox="1"/>
          <p:nvPr/>
        </p:nvSpPr>
        <p:spPr>
          <a:xfrm>
            <a:off x="1060740" y="1596629"/>
            <a:ext cx="1362273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People Strategy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B4C432-AF72-F8C1-1001-4D88B3F6A0BB}"/>
              </a:ext>
            </a:extLst>
          </p:cNvPr>
          <p:cNvSpPr/>
          <p:nvPr/>
        </p:nvSpPr>
        <p:spPr>
          <a:xfrm rot="16200000" flipH="1">
            <a:off x="-21688" y="4335322"/>
            <a:ext cx="1470965" cy="5151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82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Programmes of Work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54A230E-948F-996B-6DD4-2298DEF7AD33}"/>
              </a:ext>
            </a:extLst>
          </p:cNvPr>
          <p:cNvSpPr txBox="1"/>
          <p:nvPr/>
        </p:nvSpPr>
        <p:spPr>
          <a:xfrm>
            <a:off x="8648869" y="3672484"/>
            <a:ext cx="1410200" cy="55399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>
                <a:highlight>
                  <a:srgbClr val="00FF00"/>
                </a:highlight>
              </a:rPr>
              <a:t>18. Leadership  &amp; Management Development Plan </a:t>
            </a:r>
          </a:p>
          <a:p>
            <a:pPr algn="ctr"/>
            <a:endParaRPr lang="en-GB" sz="750" b="1" dirty="0">
              <a:highlight>
                <a:srgbClr val="00FF00"/>
              </a:highligh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828E8D-64B7-ABF3-C324-4F18314B9CC1}"/>
              </a:ext>
            </a:extLst>
          </p:cNvPr>
          <p:cNvSpPr txBox="1"/>
          <p:nvPr/>
        </p:nvSpPr>
        <p:spPr>
          <a:xfrm>
            <a:off x="4150279" y="3272328"/>
            <a:ext cx="1311582" cy="5539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>
                <a:highlight>
                  <a:srgbClr val="FFFF00"/>
                </a:highlight>
              </a:rPr>
              <a:t>8.  Strategic Workforce Plan/ Workforce</a:t>
            </a:r>
          </a:p>
          <a:p>
            <a:pPr algn="ctr"/>
            <a:r>
              <a:rPr lang="en-GB" sz="750" b="1" dirty="0">
                <a:highlight>
                  <a:srgbClr val="FFFF00"/>
                </a:highlight>
              </a:rPr>
              <a:t> Transformation Plan</a:t>
            </a:r>
          </a:p>
          <a:p>
            <a:pPr algn="ctr"/>
            <a:endParaRPr lang="en-GB" sz="750" b="1" dirty="0">
              <a:highlight>
                <a:srgbClr val="FFFF00"/>
              </a:highligh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3FCEB6-534E-C24E-4380-5AFF92156B3C}"/>
              </a:ext>
            </a:extLst>
          </p:cNvPr>
          <p:cNvSpPr txBox="1"/>
          <p:nvPr/>
        </p:nvSpPr>
        <p:spPr>
          <a:xfrm>
            <a:off x="2701374" y="4372422"/>
            <a:ext cx="1311583" cy="43858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>
                <a:highlight>
                  <a:srgbClr val="00FF00"/>
                </a:highlight>
              </a:rPr>
              <a:t>7. Proactive Recruitment Plan  </a:t>
            </a:r>
          </a:p>
          <a:p>
            <a:pPr algn="ctr"/>
            <a:endParaRPr lang="en-GB" sz="750" b="1" dirty="0">
              <a:highlight>
                <a:srgbClr val="00FF00"/>
              </a:highlight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F339F84-AE88-C48E-9CB0-ADE30560F253}"/>
              </a:ext>
            </a:extLst>
          </p:cNvPr>
          <p:cNvSpPr txBox="1"/>
          <p:nvPr/>
        </p:nvSpPr>
        <p:spPr>
          <a:xfrm>
            <a:off x="4158957" y="3826326"/>
            <a:ext cx="1302904" cy="3231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/>
              <a:t>9. </a:t>
            </a:r>
            <a:r>
              <a:rPr lang="en-GB" sz="750" b="1" dirty="0">
                <a:highlight>
                  <a:srgbClr val="FFFF00"/>
                </a:highlight>
              </a:rPr>
              <a:t>Variable Pay Improvement Plan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ED9F05-EA11-BDA5-B773-5BE9AF5BD285}"/>
              </a:ext>
            </a:extLst>
          </p:cNvPr>
          <p:cNvSpPr txBox="1"/>
          <p:nvPr/>
        </p:nvSpPr>
        <p:spPr>
          <a:xfrm>
            <a:off x="10172939" y="3691429"/>
            <a:ext cx="1341777" cy="300082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en-GB" sz="750" b="1" dirty="0">
                <a:highlight>
                  <a:srgbClr val="00FF00"/>
                </a:highlight>
              </a:rPr>
              <a:t>21.  Equality, Diversity and Belonging  Plan </a:t>
            </a:r>
            <a:endParaRPr lang="en-GB" sz="900" dirty="0">
              <a:highlight>
                <a:srgbClr val="00FF00"/>
              </a:highlight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581DD2-727A-002D-D814-EBF8691144EE}"/>
              </a:ext>
            </a:extLst>
          </p:cNvPr>
          <p:cNvSpPr txBox="1"/>
          <p:nvPr/>
        </p:nvSpPr>
        <p:spPr>
          <a:xfrm>
            <a:off x="936724" y="5491653"/>
            <a:ext cx="1483241" cy="207749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/>
              <a:t>4. </a:t>
            </a:r>
            <a:r>
              <a:rPr lang="en-GB" sz="750" b="1" dirty="0">
                <a:highlight>
                  <a:srgbClr val="00FF00"/>
                </a:highlight>
              </a:rPr>
              <a:t>Staff Recognition Plan</a:t>
            </a:r>
            <a:endParaRPr lang="en-GB" sz="900" dirty="0">
              <a:highlight>
                <a:srgbClr val="00FF00"/>
              </a:highlight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A023EE1-7475-470B-F00E-C27DC804924E}"/>
              </a:ext>
            </a:extLst>
          </p:cNvPr>
          <p:cNvSpPr txBox="1"/>
          <p:nvPr/>
        </p:nvSpPr>
        <p:spPr>
          <a:xfrm>
            <a:off x="6940547" y="3695390"/>
            <a:ext cx="1473676" cy="461665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17. </a:t>
            </a:r>
            <a:r>
              <a:rPr lang="en-GB" sz="800" b="1" dirty="0">
                <a:highlight>
                  <a:srgbClr val="00FFFF"/>
                </a:highlight>
              </a:rPr>
              <a:t>Education, Learning &amp; Development Plan </a:t>
            </a:r>
          </a:p>
          <a:p>
            <a:pPr algn="ctr"/>
            <a:endParaRPr lang="en-GB" sz="800" dirty="0">
              <a:highlight>
                <a:srgbClr val="00FFFF"/>
              </a:highlight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9FA8377-A321-336D-5079-DDFC7B6BB006}"/>
              </a:ext>
            </a:extLst>
          </p:cNvPr>
          <p:cNvSpPr txBox="1"/>
          <p:nvPr/>
        </p:nvSpPr>
        <p:spPr>
          <a:xfrm>
            <a:off x="5669427" y="3702152"/>
            <a:ext cx="1074935" cy="43858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en-GB" sz="800" b="1" dirty="0">
                <a:highlight>
                  <a:srgbClr val="00FF00"/>
                </a:highlight>
              </a:rPr>
              <a:t>15.  ESR and E-rostering benefits realisation plans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966B6C-8CAE-28E3-45F0-860CD182D464}"/>
              </a:ext>
            </a:extLst>
          </p:cNvPr>
          <p:cNvSpPr txBox="1"/>
          <p:nvPr/>
        </p:nvSpPr>
        <p:spPr>
          <a:xfrm>
            <a:off x="944033" y="5901116"/>
            <a:ext cx="1511826" cy="669414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/>
              <a:t>5. </a:t>
            </a:r>
            <a:r>
              <a:rPr lang="en-GB" sz="750" b="1" dirty="0">
                <a:highlight>
                  <a:srgbClr val="00FF00"/>
                </a:highlight>
              </a:rPr>
              <a:t>Psychology safe culture/ Freedom to Speak Up Improvement Plan / Behavioural Charter</a:t>
            </a:r>
          </a:p>
          <a:p>
            <a:pPr algn="ctr"/>
            <a:r>
              <a:rPr lang="en-GB" sz="750" b="1" dirty="0">
                <a:highlight>
                  <a:srgbClr val="00FF00"/>
                </a:highlight>
              </a:rPr>
              <a:t> </a:t>
            </a:r>
            <a:endParaRPr lang="en-GB" sz="900" dirty="0">
              <a:highlight>
                <a:srgbClr val="00FF00"/>
              </a:highligh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6EF70E-952D-3C6D-ADB4-2584F2B96443}"/>
              </a:ext>
            </a:extLst>
          </p:cNvPr>
          <p:cNvSpPr txBox="1"/>
          <p:nvPr/>
        </p:nvSpPr>
        <p:spPr>
          <a:xfrm>
            <a:off x="2685801" y="3696233"/>
            <a:ext cx="1311582" cy="53091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en-GB" sz="750" b="1" dirty="0">
                <a:highlight>
                  <a:srgbClr val="00FF00"/>
                </a:highlight>
              </a:rPr>
              <a:t>6. Flexible Working Improvement  Plan</a:t>
            </a:r>
          </a:p>
          <a:p>
            <a:pPr algn="ctr"/>
            <a:endParaRPr lang="en-GB" sz="750" b="1" dirty="0">
              <a:highlight>
                <a:srgbClr val="00FF00"/>
              </a:highlight>
            </a:endParaRPr>
          </a:p>
          <a:p>
            <a:pPr algn="ctr"/>
            <a:endParaRPr lang="en-GB" sz="75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8FA20B-E038-F72C-3DB9-030802A1E675}"/>
              </a:ext>
            </a:extLst>
          </p:cNvPr>
          <p:cNvSpPr txBox="1"/>
          <p:nvPr/>
        </p:nvSpPr>
        <p:spPr>
          <a:xfrm>
            <a:off x="8648869" y="4861528"/>
            <a:ext cx="1408886" cy="20774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/>
              <a:t>20.. </a:t>
            </a:r>
            <a:r>
              <a:rPr lang="en-GB" sz="750" b="1" dirty="0">
                <a:highlight>
                  <a:srgbClr val="00FFFF"/>
                </a:highlight>
              </a:rPr>
              <a:t>Talent Plan  </a:t>
            </a:r>
            <a:endParaRPr lang="en-GB" sz="750" dirty="0">
              <a:highlight>
                <a:srgbClr val="00FFFF"/>
              </a:highlight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5E3A4E4-D4D3-8516-5E80-797F95A0CC05}"/>
              </a:ext>
            </a:extLst>
          </p:cNvPr>
          <p:cNvSpPr txBox="1"/>
          <p:nvPr/>
        </p:nvSpPr>
        <p:spPr>
          <a:xfrm>
            <a:off x="951012" y="3287176"/>
            <a:ext cx="1508484" cy="692497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>
                <a:highlight>
                  <a:srgbClr val="00FF00"/>
                </a:highlight>
              </a:rPr>
              <a:t> 1. Personal Development Appraisal Review Improvement Plan</a:t>
            </a:r>
          </a:p>
          <a:p>
            <a:pPr algn="ctr"/>
            <a:endParaRPr lang="en-GB" sz="750" b="1" dirty="0">
              <a:highlight>
                <a:srgbClr val="00FF00"/>
              </a:highlight>
            </a:endParaRPr>
          </a:p>
          <a:p>
            <a:pPr algn="ctr"/>
            <a:endParaRPr lang="en-GB" sz="900" dirty="0">
              <a:highlight>
                <a:srgbClr val="00FF00"/>
              </a:highlight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3BB0BD1-98FB-5A09-613D-697E1041B0EF}"/>
              </a:ext>
            </a:extLst>
          </p:cNvPr>
          <p:cNvSpPr txBox="1"/>
          <p:nvPr/>
        </p:nvSpPr>
        <p:spPr>
          <a:xfrm>
            <a:off x="936724" y="4164673"/>
            <a:ext cx="1492904" cy="646331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en-GB" sz="750" b="1" dirty="0"/>
              <a:t>2. </a:t>
            </a:r>
            <a:r>
              <a:rPr lang="en-GB" sz="750" b="1" dirty="0">
                <a:highlight>
                  <a:srgbClr val="00FF00"/>
                </a:highlight>
              </a:rPr>
              <a:t>Service Group &amp; Corporate Directorate  Staff Experience Action Plans</a:t>
            </a:r>
          </a:p>
          <a:p>
            <a:pPr algn="ctr"/>
            <a:endParaRPr lang="en-GB" sz="750" b="1" dirty="0">
              <a:highlight>
                <a:srgbClr val="00FF00"/>
              </a:highlight>
            </a:endParaRPr>
          </a:p>
          <a:p>
            <a:pPr algn="ctr"/>
            <a:endParaRPr lang="en-GB" sz="750" dirty="0">
              <a:highlight>
                <a:srgbClr val="FFFF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B58D97-4B42-92FB-EA65-BB765987CCFC}"/>
              </a:ext>
            </a:extLst>
          </p:cNvPr>
          <p:cNvSpPr txBox="1"/>
          <p:nvPr/>
        </p:nvSpPr>
        <p:spPr>
          <a:xfrm>
            <a:off x="951011" y="4861528"/>
            <a:ext cx="1487794" cy="553998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>
                <a:highlight>
                  <a:srgbClr val="FFFF00"/>
                </a:highlight>
              </a:rPr>
              <a:t>3. Staff Health &amp; Wellbeing/ Sickness Absence Improvement Plan</a:t>
            </a:r>
          </a:p>
          <a:p>
            <a:pPr algn="ctr"/>
            <a:r>
              <a:rPr lang="en-GB" sz="750" b="1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4638AB0A-FC54-CD0F-7754-BCF567650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97731C-1CC9-E7F8-7343-AD225EC59BB2}"/>
              </a:ext>
            </a:extLst>
          </p:cNvPr>
          <p:cNvSpPr txBox="1"/>
          <p:nvPr/>
        </p:nvSpPr>
        <p:spPr>
          <a:xfrm>
            <a:off x="4158957" y="4830751"/>
            <a:ext cx="1311582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highlight>
                  <a:srgbClr val="00FFFF"/>
                </a:highlight>
              </a:rPr>
              <a:t>11. Support local arrangements/ On Call Review</a:t>
            </a:r>
          </a:p>
        </p:txBody>
      </p:sp>
      <p:sp>
        <p:nvSpPr>
          <p:cNvPr id="18" name="Freeform: Shape 154">
            <a:extLst>
              <a:ext uri="{FF2B5EF4-FFF2-40B4-BE49-F238E27FC236}">
                <a16:creationId xmlns:a16="http://schemas.microsoft.com/office/drawing/2014/main" id="{9C3D68F2-C0EE-ED2A-6712-898E98596367}"/>
              </a:ext>
            </a:extLst>
          </p:cNvPr>
          <p:cNvSpPr/>
          <p:nvPr/>
        </p:nvSpPr>
        <p:spPr>
          <a:xfrm>
            <a:off x="2578954" y="2847494"/>
            <a:ext cx="1473676" cy="296827"/>
          </a:xfrm>
          <a:custGeom>
            <a:avLst/>
            <a:gdLst>
              <a:gd name="connsiteX0" fmla="*/ 0 w 1025486"/>
              <a:gd name="connsiteY0" fmla="*/ 0 h 615291"/>
              <a:gd name="connsiteX1" fmla="*/ 1025486 w 1025486"/>
              <a:gd name="connsiteY1" fmla="*/ 0 h 615291"/>
              <a:gd name="connsiteX2" fmla="*/ 1025486 w 1025486"/>
              <a:gd name="connsiteY2" fmla="*/ 615291 h 615291"/>
              <a:gd name="connsiteX3" fmla="*/ 0 w 1025486"/>
              <a:gd name="connsiteY3" fmla="*/ 615291 h 615291"/>
              <a:gd name="connsiteX4" fmla="*/ 0 w 1025486"/>
              <a:gd name="connsiteY4" fmla="*/ 0 h 6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486" h="615291">
                <a:moveTo>
                  <a:pt x="0" y="0"/>
                </a:moveTo>
                <a:lnTo>
                  <a:pt x="1025486" y="0"/>
                </a:lnTo>
                <a:lnTo>
                  <a:pt x="1025486" y="615291"/>
                </a:lnTo>
                <a:lnTo>
                  <a:pt x="0" y="6152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1431" tIns="21431" rIns="21431" bIns="21431" numCol="1" spcCol="1270" anchor="ctr" anchorCtr="0">
            <a:noAutofit/>
          </a:bodyPr>
          <a:lstStyle/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1050" dirty="0"/>
          </a:p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825" dirty="0">
                <a:latin typeface="Arial" panose="020B0604020202020204" pitchFamily="34" charset="0"/>
                <a:cs typeface="Arial" panose="020B0604020202020204" pitchFamily="34" charset="0"/>
              </a:rPr>
              <a:t>We want to be </a:t>
            </a:r>
            <a:r>
              <a:rPr lang="en-US" sz="825" dirty="0" err="1">
                <a:latin typeface="Arial" panose="020B0604020202020204" pitchFamily="34" charset="0"/>
                <a:cs typeface="Arial" panose="020B0604020202020204" pitchFamily="34" charset="0"/>
              </a:rPr>
              <a:t>recognised</a:t>
            </a:r>
            <a:r>
              <a:rPr lang="en-US" sz="825" dirty="0">
                <a:latin typeface="Arial" panose="020B0604020202020204" pitchFamily="34" charset="0"/>
                <a:cs typeface="Arial" panose="020B0604020202020204" pitchFamily="34" charset="0"/>
              </a:rPr>
              <a:t> as an employer of choice</a:t>
            </a:r>
            <a:endParaRPr lang="en-GB" sz="8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603AED-44E0-E1EB-A9C1-652C358CCDCF}"/>
              </a:ext>
            </a:extLst>
          </p:cNvPr>
          <p:cNvSpPr txBox="1"/>
          <p:nvPr/>
        </p:nvSpPr>
        <p:spPr>
          <a:xfrm>
            <a:off x="5669427" y="2248579"/>
            <a:ext cx="1235714" cy="45012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 algn="ctr">
              <a:defRPr/>
            </a:pPr>
            <a:r>
              <a:rPr lang="en-GB" sz="825" b="1" dirty="0">
                <a:solidFill>
                  <a:schemeClr val="tx1"/>
                </a:solidFill>
                <a:latin typeface="Arial"/>
                <a:cs typeface="Arial"/>
              </a:rPr>
              <a:t>WOD4: Digitally Ready</a:t>
            </a:r>
          </a:p>
          <a:p>
            <a:pPr algn="ctr">
              <a:defRPr/>
            </a:pPr>
            <a:r>
              <a:rPr lang="en-GB" sz="825" b="1" dirty="0">
                <a:solidFill>
                  <a:schemeClr val="tx1"/>
                </a:solidFill>
                <a:latin typeface="Arial"/>
                <a:cs typeface="Arial"/>
              </a:rPr>
              <a:t>Lead: Emma Owen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7B7FAB-BCBA-7167-3E42-F5F57959BC3F}"/>
              </a:ext>
            </a:extLst>
          </p:cNvPr>
          <p:cNvSpPr txBox="1"/>
          <p:nvPr/>
        </p:nvSpPr>
        <p:spPr>
          <a:xfrm>
            <a:off x="6142930" y="6022680"/>
            <a:ext cx="1673822" cy="43858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>
                <a:highlight>
                  <a:srgbClr val="FFFF00"/>
                </a:highlight>
              </a:rPr>
              <a:t>Yellow highlight denotes phase 1 priority to be completed by </a:t>
            </a:r>
            <a:r>
              <a:rPr lang="en-GB" sz="750" b="1">
                <a:highlight>
                  <a:srgbClr val="FFFF00"/>
                </a:highlight>
              </a:rPr>
              <a:t>March 2027 </a:t>
            </a:r>
            <a:endParaRPr lang="en-GB" sz="750" b="1" dirty="0">
              <a:highlight>
                <a:srgbClr val="FFFF00"/>
              </a:highligh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20094E-2CD5-558C-B043-6AC2A528E702}"/>
              </a:ext>
            </a:extLst>
          </p:cNvPr>
          <p:cNvSpPr txBox="1"/>
          <p:nvPr/>
        </p:nvSpPr>
        <p:spPr>
          <a:xfrm>
            <a:off x="10172939" y="2179279"/>
            <a:ext cx="1363895" cy="450123"/>
          </a:xfrm>
          <a:prstGeom prst="rect">
            <a:avLst/>
          </a:prstGeom>
          <a:solidFill>
            <a:srgbClr val="FF3300">
              <a:alpha val="20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 algn="ctr">
              <a:defRPr/>
            </a:pPr>
            <a:r>
              <a:rPr lang="en-GB" sz="825" b="1" dirty="0">
                <a:solidFill>
                  <a:schemeClr val="tx1"/>
                </a:solidFill>
                <a:latin typeface="Arial"/>
                <a:cs typeface="Arial"/>
              </a:rPr>
              <a:t>WOD7: Equality, Diversity and Belonging</a:t>
            </a:r>
          </a:p>
          <a:p>
            <a:pPr algn="ctr">
              <a:defRPr/>
            </a:pPr>
            <a:r>
              <a:rPr lang="en-GB" sz="825" b="1" dirty="0">
                <a:solidFill>
                  <a:schemeClr val="tx1"/>
                </a:solidFill>
                <a:latin typeface="Arial"/>
                <a:cs typeface="Arial"/>
              </a:rPr>
              <a:t>Lead: Louise Joseph</a:t>
            </a:r>
          </a:p>
        </p:txBody>
      </p:sp>
      <p:sp>
        <p:nvSpPr>
          <p:cNvPr id="34" name="Freeform: Shape 89">
            <a:extLst>
              <a:ext uri="{FF2B5EF4-FFF2-40B4-BE49-F238E27FC236}">
                <a16:creationId xmlns:a16="http://schemas.microsoft.com/office/drawing/2014/main" id="{C40A5938-C621-0F2E-A3F9-E06180CA8CD1}"/>
              </a:ext>
            </a:extLst>
          </p:cNvPr>
          <p:cNvSpPr/>
          <p:nvPr/>
        </p:nvSpPr>
        <p:spPr>
          <a:xfrm>
            <a:off x="10212009" y="2727624"/>
            <a:ext cx="1363895" cy="510373"/>
          </a:xfrm>
          <a:custGeom>
            <a:avLst/>
            <a:gdLst>
              <a:gd name="connsiteX0" fmla="*/ 0 w 1025486"/>
              <a:gd name="connsiteY0" fmla="*/ 0 h 615291"/>
              <a:gd name="connsiteX1" fmla="*/ 1025486 w 1025486"/>
              <a:gd name="connsiteY1" fmla="*/ 0 h 615291"/>
              <a:gd name="connsiteX2" fmla="*/ 1025486 w 1025486"/>
              <a:gd name="connsiteY2" fmla="*/ 615291 h 615291"/>
              <a:gd name="connsiteX3" fmla="*/ 0 w 1025486"/>
              <a:gd name="connsiteY3" fmla="*/ 615291 h 615291"/>
              <a:gd name="connsiteX4" fmla="*/ 0 w 1025486"/>
              <a:gd name="connsiteY4" fmla="*/ 0 h 6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486" h="615291">
                <a:moveTo>
                  <a:pt x="0" y="0"/>
                </a:moveTo>
                <a:lnTo>
                  <a:pt x="1025486" y="0"/>
                </a:lnTo>
                <a:lnTo>
                  <a:pt x="1025486" y="615291"/>
                </a:lnTo>
                <a:lnTo>
                  <a:pt x="0" y="6152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1431" tIns="21431" rIns="21431" bIns="21431" numCol="1" spcCol="1270" anchor="ctr" anchorCtr="0">
            <a:noAutofit/>
          </a:bodyPr>
          <a:lstStyle/>
          <a:p>
            <a:pPr algn="ctr" defTabSz="25003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825" kern="0" dirty="0">
                <a:solidFill>
                  <a:prstClr val="black"/>
                </a:solidFill>
                <a:latin typeface="Arial"/>
                <a:cs typeface="Arial"/>
              </a:rPr>
              <a:t>We will strive to be diverse and inclusive, ensuring all voices are heard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9257C14-278D-ECF4-6780-28E7FE616912}"/>
              </a:ext>
            </a:extLst>
          </p:cNvPr>
          <p:cNvSpPr txBox="1"/>
          <p:nvPr/>
        </p:nvSpPr>
        <p:spPr>
          <a:xfrm>
            <a:off x="4158957" y="5466319"/>
            <a:ext cx="1311582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12. </a:t>
            </a:r>
            <a:r>
              <a:rPr lang="en-GB" sz="800" b="1" dirty="0">
                <a:highlight>
                  <a:srgbClr val="00FFFF"/>
                </a:highlight>
              </a:rPr>
              <a:t>Support Banding Reviews (band 5&amp;6)</a:t>
            </a:r>
          </a:p>
          <a:p>
            <a:pPr algn="ctr"/>
            <a:endParaRPr lang="en-GB" sz="800" b="1" dirty="0">
              <a:highlight>
                <a:srgbClr val="00FFFF"/>
              </a:highligh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666131-9AC7-A871-DE5A-F9748A2E652F}"/>
              </a:ext>
            </a:extLst>
          </p:cNvPr>
          <p:cNvSpPr txBox="1"/>
          <p:nvPr/>
        </p:nvSpPr>
        <p:spPr>
          <a:xfrm>
            <a:off x="7816752" y="6038069"/>
            <a:ext cx="1664234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highlight>
                  <a:srgbClr val="00FFFF"/>
                </a:highlight>
              </a:rPr>
              <a:t>Blue highlight denotes programmes of work from April 2026 onwards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AAC265-8277-6F38-4370-4C750A8041BC}"/>
              </a:ext>
            </a:extLst>
          </p:cNvPr>
          <p:cNvSpPr txBox="1"/>
          <p:nvPr/>
        </p:nvSpPr>
        <p:spPr>
          <a:xfrm>
            <a:off x="4168352" y="5943200"/>
            <a:ext cx="1327620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highlight>
                  <a:srgbClr val="00FFFF"/>
                </a:highlight>
              </a:rPr>
              <a:t>13. Support Job Planning Improvement Plan </a:t>
            </a:r>
          </a:p>
          <a:p>
            <a:pPr algn="ctr"/>
            <a:r>
              <a:rPr lang="en-GB" sz="800" b="1" dirty="0">
                <a:highlight>
                  <a:srgbClr val="00FFFF"/>
                </a:highlight>
              </a:rPr>
              <a:t>(year 2)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9FF8A7-FEF5-9685-8EA8-CA811A3916FA}"/>
              </a:ext>
            </a:extLst>
          </p:cNvPr>
          <p:cNvSpPr txBox="1"/>
          <p:nvPr/>
        </p:nvSpPr>
        <p:spPr>
          <a:xfrm>
            <a:off x="4150279" y="4303622"/>
            <a:ext cx="1311582" cy="33855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10</a:t>
            </a:r>
            <a:r>
              <a:rPr lang="en-GB" sz="800" b="1" dirty="0">
                <a:highlight>
                  <a:srgbClr val="FFFF00"/>
                </a:highlight>
              </a:rPr>
              <a:t>. Organised for Success Programme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681B60-56CB-5D99-3A6A-19471C01D242}"/>
              </a:ext>
            </a:extLst>
          </p:cNvPr>
          <p:cNvSpPr txBox="1"/>
          <p:nvPr/>
        </p:nvSpPr>
        <p:spPr>
          <a:xfrm>
            <a:off x="9539629" y="6030374"/>
            <a:ext cx="2226025" cy="5847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highlight>
                  <a:srgbClr val="00FF00"/>
                </a:highlight>
              </a:rPr>
              <a:t>Green highlight denotes programme of work that will be owned by Workforce &amp; OD Directorate – periodic (6 monthly) assurance on progress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F8B36D-CE36-D0E0-A46E-FAFAA052629A}"/>
              </a:ext>
            </a:extLst>
          </p:cNvPr>
          <p:cNvSpPr txBox="1"/>
          <p:nvPr/>
        </p:nvSpPr>
        <p:spPr>
          <a:xfrm>
            <a:off x="4209194" y="6444867"/>
            <a:ext cx="1327620" cy="33855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highlight>
                  <a:srgbClr val="00FFFF"/>
                </a:highlight>
              </a:rPr>
              <a:t>14. Support Resident Doctor New Contract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87CA68-9F52-107C-A5A7-617DCAD14C9E}"/>
              </a:ext>
            </a:extLst>
          </p:cNvPr>
          <p:cNvSpPr txBox="1"/>
          <p:nvPr/>
        </p:nvSpPr>
        <p:spPr>
          <a:xfrm>
            <a:off x="5669427" y="4404238"/>
            <a:ext cx="1074935" cy="31547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en-GB" sz="800" b="1" dirty="0">
                <a:highlight>
                  <a:srgbClr val="00FFFF"/>
                </a:highlight>
              </a:rPr>
              <a:t>16. New ESR Solution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4FCA7E-A158-30F4-68B3-0DA9A0950DDE}"/>
              </a:ext>
            </a:extLst>
          </p:cNvPr>
          <p:cNvSpPr txBox="1"/>
          <p:nvPr/>
        </p:nvSpPr>
        <p:spPr>
          <a:xfrm>
            <a:off x="8648869" y="4419558"/>
            <a:ext cx="1408886" cy="20774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50" b="1" dirty="0">
                <a:highlight>
                  <a:srgbClr val="00FF00"/>
                </a:highlight>
              </a:rPr>
              <a:t>19. Proactive Model of OD  </a:t>
            </a:r>
          </a:p>
        </p:txBody>
      </p:sp>
    </p:spTree>
    <p:extLst>
      <p:ext uri="{BB962C8B-B14F-4D97-AF65-F5344CB8AC3E}">
        <p14:creationId xmlns:p14="http://schemas.microsoft.com/office/powerpoint/2010/main" val="506083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Props1.xml><?xml version="1.0" encoding="utf-8"?>
<ds:datastoreItem xmlns:ds="http://schemas.openxmlformats.org/officeDocument/2006/customXml" ds:itemID="{D422D8B3-F536-414A-841D-71A609498363}"/>
</file>

<file path=customXml/itemProps2.xml><?xml version="1.0" encoding="utf-8"?>
<ds:datastoreItem xmlns:ds="http://schemas.openxmlformats.org/officeDocument/2006/customXml" ds:itemID="{DB79698E-C6FC-4B57-AC61-D5FB497897C9}"/>
</file>

<file path=customXml/itemProps3.xml><?xml version="1.0" encoding="utf-8"?>
<ds:datastoreItem xmlns:ds="http://schemas.openxmlformats.org/officeDocument/2006/customXml" ds:itemID="{AEEAEAEF-E5DF-45A5-B2A0-722FAA2CCA44}"/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405</Words>
  <Application>Microsoft Office PowerPoint</Application>
  <PresentationFormat>Widescreen</PresentationFormat>
  <Paragraphs>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SBU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Tina Ricketts (Swansea Bay UHB - Corporate/Workforce)</dc:creator>
  <cp:lastModifiedBy>Jill Faulkner (Swansea Bay UHB - Workforce &amp; OD)</cp:lastModifiedBy>
  <cp:revision>9</cp:revision>
  <dcterms:created xsi:type="dcterms:W3CDTF">2025-05-12T09:55:41Z</dcterms:created>
  <dcterms:modified xsi:type="dcterms:W3CDTF">2026-02-11T12:39:46Z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</Properties>
</file>