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1.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2.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66" r:id="rId5"/>
    <p:sldMasterId id="2147483673" r:id="rId6"/>
    <p:sldMasterId id="2147483687" r:id="rId7"/>
    <p:sldMasterId id="2147483694" r:id="rId8"/>
  </p:sldMasterIdLst>
  <p:notesMasterIdLst>
    <p:notesMasterId r:id="rId37"/>
  </p:notesMasterIdLst>
  <p:sldIdLst>
    <p:sldId id="318" r:id="rId9"/>
    <p:sldId id="384" r:id="rId10"/>
    <p:sldId id="385" r:id="rId11"/>
    <p:sldId id="320" r:id="rId12"/>
    <p:sldId id="296" r:id="rId13"/>
    <p:sldId id="361" r:id="rId14"/>
    <p:sldId id="366" r:id="rId15"/>
    <p:sldId id="360" r:id="rId16"/>
    <p:sldId id="367" r:id="rId17"/>
    <p:sldId id="368" r:id="rId18"/>
    <p:sldId id="369" r:id="rId19"/>
    <p:sldId id="362" r:id="rId20"/>
    <p:sldId id="378" r:id="rId21"/>
    <p:sldId id="379" r:id="rId22"/>
    <p:sldId id="380" r:id="rId23"/>
    <p:sldId id="382" r:id="rId24"/>
    <p:sldId id="383" r:id="rId25"/>
    <p:sldId id="392" r:id="rId26"/>
    <p:sldId id="319" r:id="rId27"/>
    <p:sldId id="323" r:id="rId28"/>
    <p:sldId id="393" r:id="rId29"/>
    <p:sldId id="387" r:id="rId30"/>
    <p:sldId id="388" r:id="rId31"/>
    <p:sldId id="389" r:id="rId32"/>
    <p:sldId id="391" r:id="rId33"/>
    <p:sldId id="386" r:id="rId34"/>
    <p:sldId id="390" r:id="rId35"/>
    <p:sldId id="279" r:id="rId36"/>
  </p:sldIdLst>
  <p:sldSz cx="20104100"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90" userDrawn="1">
          <p15:clr>
            <a:srgbClr val="A4A3A4"/>
          </p15:clr>
        </p15:guide>
        <p15:guide id="2" pos="215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chard Thomas (Swansea Bay UHB - Communication &amp; Engagement)" initials="RT(BUC&amp;E" lastIdx="6" clrIdx="0">
    <p:extLst>
      <p:ext uri="{19B8F6BF-5375-455C-9EA6-DF929625EA0E}">
        <p15:presenceInfo xmlns:p15="http://schemas.microsoft.com/office/powerpoint/2012/main" userId="S::Richard.H.Thomas@wales.nhs.uk::d0c79983-d7ff-4ad3-8345-b74f09caf0b7" providerId="AD"/>
      </p:ext>
    </p:extLst>
  </p:cmAuthor>
  <p:cmAuthor id="2" name="Richard Evans (Swansea Bay UHB - Interim Chief Executive)" initials="RE" lastIdx="1" clrIdx="1">
    <p:extLst>
      <p:ext uri="{19B8F6BF-5375-455C-9EA6-DF929625EA0E}">
        <p15:presenceInfo xmlns:p15="http://schemas.microsoft.com/office/powerpoint/2012/main" userId="S::Richard.Evans9@wales.nhs.uk::d655a48b-795e-4e38-a823-f186c37e35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F355E"/>
    <a:srgbClr val="9E4ECA"/>
    <a:srgbClr val="00BC62"/>
    <a:srgbClr val="CE3636"/>
    <a:srgbClr val="7EB0DE"/>
    <a:srgbClr val="FFD550"/>
    <a:srgbClr val="325A8A"/>
    <a:srgbClr val="F8CD47"/>
    <a:srgbClr val="79C5CD"/>
    <a:srgbClr val="CD2D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92" autoAdjust="0"/>
    <p:restoredTop sz="94762"/>
  </p:normalViewPr>
  <p:slideViewPr>
    <p:cSldViewPr>
      <p:cViewPr varScale="1">
        <p:scale>
          <a:sx n="21" d="100"/>
          <a:sy n="21" d="100"/>
        </p:scale>
        <p:origin x="932" y="12"/>
      </p:cViewPr>
      <p:guideLst>
        <p:guide orient="horz" pos="2890"/>
        <p:guide pos="215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presProps" Target="presProps.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3600" b="1" i="0" u="none" strike="noStrike" kern="1200" spc="0" baseline="0">
                <a:solidFill>
                  <a:schemeClr val="tx1">
                    <a:lumMod val="65000"/>
                    <a:lumOff val="35000"/>
                  </a:schemeClr>
                </a:solidFill>
                <a:latin typeface="+mn-lt"/>
                <a:ea typeface="+mn-ea"/>
                <a:cs typeface="+mn-cs"/>
              </a:defRPr>
            </a:pPr>
            <a:r>
              <a:rPr lang="en-US" sz="4400" b="1" dirty="0"/>
              <a:t>Progress</a:t>
            </a:r>
            <a:r>
              <a:rPr lang="en-US" sz="4400" b="1" baseline="0" dirty="0"/>
              <a:t>  Support Services </a:t>
            </a:r>
            <a:endParaRPr lang="en-US" sz="4400" b="1" dirty="0"/>
          </a:p>
        </c:rich>
      </c:tx>
      <c:layout>
        <c:manualLayout>
          <c:xMode val="edge"/>
          <c:yMode val="edge"/>
          <c:x val="0.45437880758024513"/>
          <c:y val="0"/>
        </c:manualLayout>
      </c:layout>
      <c:overlay val="0"/>
      <c:spPr>
        <a:noFill/>
        <a:ln>
          <a:noFill/>
        </a:ln>
        <a:effectLst/>
      </c:spPr>
      <c:txPr>
        <a:bodyPr rot="0" spcFirstLastPara="1" vertOverflow="ellipsis" vert="horz" wrap="square" anchor="ctr" anchorCtr="1"/>
        <a:lstStyle/>
        <a:p>
          <a:pPr algn="l">
            <a:defRPr sz="3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3.5632786218624084E-2"/>
          <c:y val="0.12640476190476191"/>
          <c:w val="0.94558787105837128"/>
          <c:h val="0.77583708286464192"/>
        </c:manualLayout>
      </c:layout>
      <c:lineChart>
        <c:grouping val="standard"/>
        <c:varyColors val="0"/>
        <c:ser>
          <c:idx val="0"/>
          <c:order val="0"/>
          <c:tx>
            <c:strRef>
              <c:f>'Support Services'!$L$2</c:f>
              <c:strCache>
                <c:ptCount val="1"/>
                <c:pt idx="0">
                  <c:v>Term Sick %</c:v>
                </c:pt>
              </c:strCache>
            </c:strRef>
          </c:tx>
          <c:spPr>
            <a:ln w="28575" cap="rnd">
              <a:solidFill>
                <a:schemeClr val="accent1"/>
              </a:solidFill>
              <a:round/>
            </a:ln>
            <a:effectLst/>
          </c:spPr>
          <c:marker>
            <c:symbol val="none"/>
          </c:marker>
          <c:cat>
            <c:strRef>
              <c:f>'Support Services'!$K$3:$K$15</c:f>
              <c:strCache>
                <c:ptCount val="13"/>
                <c:pt idx="0">
                  <c:v>27 03 23 to 15 04 23</c:v>
                </c:pt>
                <c:pt idx="1">
                  <c:v>16 04 23 to 13 05 23</c:v>
                </c:pt>
                <c:pt idx="2">
                  <c:v>14 05 23 to 17 06 23  </c:v>
                </c:pt>
                <c:pt idx="3">
                  <c:v>18 06 23 to 15 07 23</c:v>
                </c:pt>
                <c:pt idx="4">
                  <c:v>16 07 23 to 12 08 23</c:v>
                </c:pt>
                <c:pt idx="5">
                  <c:v>13 08 23 to 16 09 23  </c:v>
                </c:pt>
                <c:pt idx="6">
                  <c:v>17 09 23 to 14 10 23</c:v>
                </c:pt>
                <c:pt idx="7">
                  <c:v>14 10 23 to 11 11 23</c:v>
                </c:pt>
                <c:pt idx="8">
                  <c:v>12 11 23 to 16 12 23</c:v>
                </c:pt>
                <c:pt idx="9">
                  <c:v>17 012 23 to 13 01 24</c:v>
                </c:pt>
                <c:pt idx="10">
                  <c:v>14/01/24 to 17/02/24</c:v>
                </c:pt>
                <c:pt idx="11">
                  <c:v>18/02/24 to 16/03/24</c:v>
                </c:pt>
                <c:pt idx="12">
                  <c:v>17/03/24 to 30/03/24</c:v>
                </c:pt>
              </c:strCache>
            </c:strRef>
          </c:cat>
          <c:val>
            <c:numRef>
              <c:f>'Support Services'!$L$3:$L$15</c:f>
              <c:numCache>
                <c:formatCode>0.00</c:formatCode>
                <c:ptCount val="13"/>
                <c:pt idx="0">
                  <c:v>5.8986075836451253</c:v>
                </c:pt>
                <c:pt idx="1">
                  <c:v>6.0357749716211542</c:v>
                </c:pt>
                <c:pt idx="2">
                  <c:v>6.3005812571703537</c:v>
                </c:pt>
                <c:pt idx="3">
                  <c:v>6.1891690484949669</c:v>
                </c:pt>
                <c:pt idx="4">
                  <c:v>6.3813109293323551</c:v>
                </c:pt>
                <c:pt idx="5">
                  <c:v>4.7937284844925196</c:v>
                </c:pt>
                <c:pt idx="6">
                  <c:v>5.5740074248306737</c:v>
                </c:pt>
                <c:pt idx="7">
                  <c:v>5.3792709307488122</c:v>
                </c:pt>
                <c:pt idx="8">
                  <c:v>6.2563341187102601</c:v>
                </c:pt>
                <c:pt idx="9">
                  <c:v>5.9</c:v>
                </c:pt>
                <c:pt idx="10">
                  <c:v>4.9766518999648879</c:v>
                </c:pt>
                <c:pt idx="11">
                  <c:v>4.6711215872943228</c:v>
                </c:pt>
                <c:pt idx="12">
                  <c:v>4.8446346431105107</c:v>
                </c:pt>
              </c:numCache>
            </c:numRef>
          </c:val>
          <c:smooth val="0"/>
          <c:extLst>
            <c:ext xmlns:c16="http://schemas.microsoft.com/office/drawing/2014/chart" uri="{C3380CC4-5D6E-409C-BE32-E72D297353CC}">
              <c16:uniqueId val="{00000000-6657-48DD-915F-B8DCACCD9974}"/>
            </c:ext>
          </c:extLst>
        </c:ser>
        <c:ser>
          <c:idx val="1"/>
          <c:order val="1"/>
          <c:tx>
            <c:strRef>
              <c:f>'Support Services'!$M$2</c:f>
              <c:strCache>
                <c:ptCount val="1"/>
                <c:pt idx="0">
                  <c:v>Short Term Sick %</c:v>
                </c:pt>
              </c:strCache>
            </c:strRef>
          </c:tx>
          <c:spPr>
            <a:ln w="28575" cap="rnd">
              <a:solidFill>
                <a:schemeClr val="accent2"/>
              </a:solidFill>
              <a:round/>
            </a:ln>
            <a:effectLst/>
          </c:spPr>
          <c:marker>
            <c:symbol val="none"/>
          </c:marker>
          <c:cat>
            <c:strRef>
              <c:f>'Support Services'!$K$3:$K$15</c:f>
              <c:strCache>
                <c:ptCount val="13"/>
                <c:pt idx="0">
                  <c:v>27 03 23 to 15 04 23</c:v>
                </c:pt>
                <c:pt idx="1">
                  <c:v>16 04 23 to 13 05 23</c:v>
                </c:pt>
                <c:pt idx="2">
                  <c:v>14 05 23 to 17 06 23  </c:v>
                </c:pt>
                <c:pt idx="3">
                  <c:v>18 06 23 to 15 07 23</c:v>
                </c:pt>
                <c:pt idx="4">
                  <c:v>16 07 23 to 12 08 23</c:v>
                </c:pt>
                <c:pt idx="5">
                  <c:v>13 08 23 to 16 09 23  </c:v>
                </c:pt>
                <c:pt idx="6">
                  <c:v>17 09 23 to 14 10 23</c:v>
                </c:pt>
                <c:pt idx="7">
                  <c:v>14 10 23 to 11 11 23</c:v>
                </c:pt>
                <c:pt idx="8">
                  <c:v>12 11 23 to 16 12 23</c:v>
                </c:pt>
                <c:pt idx="9">
                  <c:v>17 012 23 to 13 01 24</c:v>
                </c:pt>
                <c:pt idx="10">
                  <c:v>14/01/24 to 17/02/24</c:v>
                </c:pt>
                <c:pt idx="11">
                  <c:v>18/02/24 to 16/03/24</c:v>
                </c:pt>
                <c:pt idx="12">
                  <c:v>17/03/24 to 30/03/24</c:v>
                </c:pt>
              </c:strCache>
            </c:strRef>
          </c:cat>
          <c:val>
            <c:numRef>
              <c:f>'Support Services'!$M$3:$M$15</c:f>
              <c:numCache>
                <c:formatCode>0.00</c:formatCode>
                <c:ptCount val="13"/>
                <c:pt idx="0">
                  <c:v>4.6084218215357478</c:v>
                </c:pt>
                <c:pt idx="1">
                  <c:v>4.1440765735409384</c:v>
                </c:pt>
                <c:pt idx="2">
                  <c:v>4.6624199585500934</c:v>
                </c:pt>
                <c:pt idx="3">
                  <c:v>4.5278791823490012</c:v>
                </c:pt>
                <c:pt idx="4">
                  <c:v>4.2896556815088562</c:v>
                </c:pt>
                <c:pt idx="5">
                  <c:v>4.1551890101642934</c:v>
                </c:pt>
                <c:pt idx="6">
                  <c:v>4.2098128678172326</c:v>
                </c:pt>
                <c:pt idx="7">
                  <c:v>4.595356174606323</c:v>
                </c:pt>
                <c:pt idx="8">
                  <c:v>3.2743273681852902</c:v>
                </c:pt>
                <c:pt idx="9">
                  <c:v>3.09</c:v>
                </c:pt>
                <c:pt idx="10">
                  <c:v>4.323918831369304</c:v>
                </c:pt>
                <c:pt idx="11">
                  <c:v>3.8132137217657958</c:v>
                </c:pt>
                <c:pt idx="12">
                  <c:v>3.9697919765658964</c:v>
                </c:pt>
              </c:numCache>
            </c:numRef>
          </c:val>
          <c:smooth val="0"/>
          <c:extLst>
            <c:ext xmlns:c16="http://schemas.microsoft.com/office/drawing/2014/chart" uri="{C3380CC4-5D6E-409C-BE32-E72D297353CC}">
              <c16:uniqueId val="{00000001-6657-48DD-915F-B8DCACCD9974}"/>
            </c:ext>
          </c:extLst>
        </c:ser>
        <c:ser>
          <c:idx val="2"/>
          <c:order val="2"/>
          <c:tx>
            <c:strRef>
              <c:f>'Support Services'!$N$2</c:f>
              <c:strCache>
                <c:ptCount val="1"/>
                <c:pt idx="0">
                  <c:v>Overall Sick %</c:v>
                </c:pt>
              </c:strCache>
            </c:strRef>
          </c:tx>
          <c:spPr>
            <a:ln w="28575" cap="rnd">
              <a:solidFill>
                <a:schemeClr val="accent3"/>
              </a:solidFill>
              <a:round/>
            </a:ln>
            <a:effectLst/>
          </c:spPr>
          <c:marker>
            <c:symbol val="none"/>
          </c:marker>
          <c:cat>
            <c:strRef>
              <c:f>'Support Services'!$K$3:$K$15</c:f>
              <c:strCache>
                <c:ptCount val="13"/>
                <c:pt idx="0">
                  <c:v>27 03 23 to 15 04 23</c:v>
                </c:pt>
                <c:pt idx="1">
                  <c:v>16 04 23 to 13 05 23</c:v>
                </c:pt>
                <c:pt idx="2">
                  <c:v>14 05 23 to 17 06 23  </c:v>
                </c:pt>
                <c:pt idx="3">
                  <c:v>18 06 23 to 15 07 23</c:v>
                </c:pt>
                <c:pt idx="4">
                  <c:v>16 07 23 to 12 08 23</c:v>
                </c:pt>
                <c:pt idx="5">
                  <c:v>13 08 23 to 16 09 23  </c:v>
                </c:pt>
                <c:pt idx="6">
                  <c:v>17 09 23 to 14 10 23</c:v>
                </c:pt>
                <c:pt idx="7">
                  <c:v>14 10 23 to 11 11 23</c:v>
                </c:pt>
                <c:pt idx="8">
                  <c:v>12 11 23 to 16 12 23</c:v>
                </c:pt>
                <c:pt idx="9">
                  <c:v>17 012 23 to 13 01 24</c:v>
                </c:pt>
                <c:pt idx="10">
                  <c:v>14/01/24 to 17/02/24</c:v>
                </c:pt>
                <c:pt idx="11">
                  <c:v>18/02/24 to 16/03/24</c:v>
                </c:pt>
                <c:pt idx="12">
                  <c:v>17/03/24 to 30/03/24</c:v>
                </c:pt>
              </c:strCache>
            </c:strRef>
          </c:cat>
          <c:val>
            <c:numRef>
              <c:f>'Support Services'!$N$3:$N$15</c:f>
              <c:numCache>
                <c:formatCode>0.00</c:formatCode>
                <c:ptCount val="13"/>
                <c:pt idx="0">
                  <c:v>10.507029405180873</c:v>
                </c:pt>
                <c:pt idx="1">
                  <c:v>10.179851545162093</c:v>
                </c:pt>
                <c:pt idx="2">
                  <c:v>10.963001215720446</c:v>
                </c:pt>
                <c:pt idx="3">
                  <c:v>10.717048230843968</c:v>
                </c:pt>
                <c:pt idx="4">
                  <c:v>10.670966610841212</c:v>
                </c:pt>
                <c:pt idx="5">
                  <c:v>8.9489174946568131</c:v>
                </c:pt>
                <c:pt idx="6">
                  <c:v>9.7838202926479063</c:v>
                </c:pt>
                <c:pt idx="7">
                  <c:v>9.9746271053551361</c:v>
                </c:pt>
                <c:pt idx="8">
                  <c:v>9.5306614868955499</c:v>
                </c:pt>
                <c:pt idx="9">
                  <c:v>8.98</c:v>
                </c:pt>
                <c:pt idx="10">
                  <c:v>9.3005707313341919</c:v>
                </c:pt>
                <c:pt idx="11">
                  <c:v>8.4843353090601177</c:v>
                </c:pt>
                <c:pt idx="12">
                  <c:v>8.8144266196764072</c:v>
                </c:pt>
              </c:numCache>
            </c:numRef>
          </c:val>
          <c:smooth val="0"/>
          <c:extLst>
            <c:ext xmlns:c16="http://schemas.microsoft.com/office/drawing/2014/chart" uri="{C3380CC4-5D6E-409C-BE32-E72D297353CC}">
              <c16:uniqueId val="{00000002-6657-48DD-915F-B8DCACCD9974}"/>
            </c:ext>
          </c:extLst>
        </c:ser>
        <c:dLbls>
          <c:showLegendKey val="0"/>
          <c:showVal val="0"/>
          <c:showCatName val="0"/>
          <c:showSerName val="0"/>
          <c:showPercent val="0"/>
          <c:showBubbleSize val="0"/>
        </c:dLbls>
        <c:smooth val="0"/>
        <c:axId val="711989968"/>
        <c:axId val="711993712"/>
      </c:lineChart>
      <c:catAx>
        <c:axId val="711989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711993712"/>
        <c:crosses val="autoZero"/>
        <c:auto val="1"/>
        <c:lblAlgn val="ctr"/>
        <c:lblOffset val="100"/>
        <c:noMultiLvlLbl val="0"/>
      </c:catAx>
      <c:valAx>
        <c:axId val="711993712"/>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119899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1680" b="1" i="0" u="none" strike="noStrike" kern="1200" spc="0" baseline="0">
                <a:solidFill>
                  <a:schemeClr val="tx1">
                    <a:lumMod val="65000"/>
                    <a:lumOff val="35000"/>
                  </a:schemeClr>
                </a:solidFill>
                <a:latin typeface="+mn-lt"/>
                <a:ea typeface="+mn-ea"/>
                <a:cs typeface="+mn-cs"/>
              </a:defRPr>
            </a:pPr>
            <a:r>
              <a:rPr lang="en-US"/>
              <a:t>SINGLETON</a:t>
            </a:r>
          </a:p>
        </c:rich>
      </c:tx>
      <c:layout>
        <c:manualLayout>
          <c:xMode val="edge"/>
          <c:yMode val="edge"/>
          <c:x val="0.47080231958184715"/>
          <c:y val="0"/>
        </c:manualLayout>
      </c:layout>
      <c:overlay val="0"/>
      <c:spPr>
        <a:noFill/>
        <a:ln>
          <a:noFill/>
        </a:ln>
        <a:effectLst/>
      </c:spPr>
      <c:txPr>
        <a:bodyPr rot="0" spcFirstLastPara="1" vertOverflow="ellipsis" vert="horz" wrap="square" anchor="ctr" anchorCtr="1"/>
        <a:lstStyle/>
        <a:p>
          <a:pPr algn="ctr">
            <a:defRPr sz="168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'Singleton Site'!$L$2</c:f>
              <c:strCache>
                <c:ptCount val="1"/>
                <c:pt idx="0">
                  <c:v>Term Sick %</c:v>
                </c:pt>
              </c:strCache>
            </c:strRef>
          </c:tx>
          <c:spPr>
            <a:ln w="28575" cap="rnd">
              <a:solidFill>
                <a:schemeClr val="accent1"/>
              </a:solidFill>
              <a:round/>
            </a:ln>
            <a:effectLst/>
          </c:spPr>
          <c:marker>
            <c:symbol val="none"/>
          </c:marker>
          <c:cat>
            <c:strRef>
              <c:f>'Singleton Site'!$K$3:$K$15</c:f>
              <c:strCache>
                <c:ptCount val="13"/>
                <c:pt idx="0">
                  <c:v>27 03 23 to 15 04 23</c:v>
                </c:pt>
                <c:pt idx="1">
                  <c:v>16 04 23 to 13 05 23</c:v>
                </c:pt>
                <c:pt idx="2">
                  <c:v>14 05 23 to 17 06 23  </c:v>
                </c:pt>
                <c:pt idx="3">
                  <c:v>18 06 23 to 15 07 23</c:v>
                </c:pt>
                <c:pt idx="4">
                  <c:v>16 07 23 to 12 08 23</c:v>
                </c:pt>
                <c:pt idx="5">
                  <c:v>13 08 23 to 16 09 23  </c:v>
                </c:pt>
                <c:pt idx="6">
                  <c:v>17 09 23 to 14 10 23</c:v>
                </c:pt>
                <c:pt idx="7">
                  <c:v>14 10 23 to 11 11 23</c:v>
                </c:pt>
                <c:pt idx="8">
                  <c:v>12 11 23 to 16 12 23</c:v>
                </c:pt>
                <c:pt idx="9">
                  <c:v>17 012 23 to 13 01 24</c:v>
                </c:pt>
                <c:pt idx="10">
                  <c:v>14 01 24 to 17 02 24</c:v>
                </c:pt>
                <c:pt idx="11">
                  <c:v>18 02 24 to 16 03 24</c:v>
                </c:pt>
                <c:pt idx="12">
                  <c:v>17 03 24 to 30 03 24</c:v>
                </c:pt>
              </c:strCache>
            </c:strRef>
          </c:cat>
          <c:val>
            <c:numRef>
              <c:f>'Singleton Site'!$L$3:$L$15</c:f>
              <c:numCache>
                <c:formatCode>0.00</c:formatCode>
                <c:ptCount val="13"/>
                <c:pt idx="0">
                  <c:v>6.1427409636766219</c:v>
                </c:pt>
                <c:pt idx="1">
                  <c:v>5.1989932358030515</c:v>
                </c:pt>
                <c:pt idx="2">
                  <c:v>5.5317515745232386</c:v>
                </c:pt>
                <c:pt idx="3">
                  <c:v>5.9576609732314179</c:v>
                </c:pt>
                <c:pt idx="4">
                  <c:v>6.6913591897077795</c:v>
                </c:pt>
                <c:pt idx="5">
                  <c:v>3.8709068604321981</c:v>
                </c:pt>
                <c:pt idx="6">
                  <c:v>5.0863451920354814</c:v>
                </c:pt>
                <c:pt idx="7">
                  <c:v>3.5725519801201595</c:v>
                </c:pt>
                <c:pt idx="8">
                  <c:v>4.5873510668123689</c:v>
                </c:pt>
                <c:pt idx="9">
                  <c:v>4.463527413418892</c:v>
                </c:pt>
                <c:pt idx="10">
                  <c:v>3.5171159598794599</c:v>
                </c:pt>
                <c:pt idx="11">
                  <c:v>4.6090088389795856</c:v>
                </c:pt>
                <c:pt idx="12">
                  <c:v>3.9948413072882265</c:v>
                </c:pt>
              </c:numCache>
            </c:numRef>
          </c:val>
          <c:smooth val="0"/>
          <c:extLst>
            <c:ext xmlns:c16="http://schemas.microsoft.com/office/drawing/2014/chart" uri="{C3380CC4-5D6E-409C-BE32-E72D297353CC}">
              <c16:uniqueId val="{00000000-ACD0-4A2F-AC79-922F6B8235D0}"/>
            </c:ext>
          </c:extLst>
        </c:ser>
        <c:ser>
          <c:idx val="1"/>
          <c:order val="1"/>
          <c:tx>
            <c:strRef>
              <c:f>'Singleton Site'!$M$2</c:f>
              <c:strCache>
                <c:ptCount val="1"/>
                <c:pt idx="0">
                  <c:v>Short Term Sick %</c:v>
                </c:pt>
              </c:strCache>
            </c:strRef>
          </c:tx>
          <c:spPr>
            <a:ln w="28575" cap="rnd">
              <a:solidFill>
                <a:schemeClr val="accent2"/>
              </a:solidFill>
              <a:round/>
            </a:ln>
            <a:effectLst/>
          </c:spPr>
          <c:marker>
            <c:symbol val="none"/>
          </c:marker>
          <c:cat>
            <c:strRef>
              <c:f>'Singleton Site'!$K$3:$K$15</c:f>
              <c:strCache>
                <c:ptCount val="13"/>
                <c:pt idx="0">
                  <c:v>27 03 23 to 15 04 23</c:v>
                </c:pt>
                <c:pt idx="1">
                  <c:v>16 04 23 to 13 05 23</c:v>
                </c:pt>
                <c:pt idx="2">
                  <c:v>14 05 23 to 17 06 23  </c:v>
                </c:pt>
                <c:pt idx="3">
                  <c:v>18 06 23 to 15 07 23</c:v>
                </c:pt>
                <c:pt idx="4">
                  <c:v>16 07 23 to 12 08 23</c:v>
                </c:pt>
                <c:pt idx="5">
                  <c:v>13 08 23 to 16 09 23  </c:v>
                </c:pt>
                <c:pt idx="6">
                  <c:v>17 09 23 to 14 10 23</c:v>
                </c:pt>
                <c:pt idx="7">
                  <c:v>14 10 23 to 11 11 23</c:v>
                </c:pt>
                <c:pt idx="8">
                  <c:v>12 11 23 to 16 12 23</c:v>
                </c:pt>
                <c:pt idx="9">
                  <c:v>17 012 23 to 13 01 24</c:v>
                </c:pt>
                <c:pt idx="10">
                  <c:v>14 01 24 to 17 02 24</c:v>
                </c:pt>
                <c:pt idx="11">
                  <c:v>18 02 24 to 16 03 24</c:v>
                </c:pt>
                <c:pt idx="12">
                  <c:v>17 03 24 to 30 03 24</c:v>
                </c:pt>
              </c:strCache>
            </c:strRef>
          </c:cat>
          <c:val>
            <c:numRef>
              <c:f>'Singleton Site'!$M$3:$M$15</c:f>
              <c:numCache>
                <c:formatCode>0.00</c:formatCode>
                <c:ptCount val="13"/>
                <c:pt idx="0">
                  <c:v>4.2847220985521695</c:v>
                </c:pt>
                <c:pt idx="1">
                  <c:v>4.0693723454459647</c:v>
                </c:pt>
                <c:pt idx="2">
                  <c:v>4.9110024726778532</c:v>
                </c:pt>
                <c:pt idx="3">
                  <c:v>5.0583498474410993</c:v>
                </c:pt>
                <c:pt idx="4">
                  <c:v>3.4703217891856188</c:v>
                </c:pt>
                <c:pt idx="5">
                  <c:v>4.7856311534711082</c:v>
                </c:pt>
                <c:pt idx="6">
                  <c:v>3.5167185681482178</c:v>
                </c:pt>
                <c:pt idx="7">
                  <c:v>3.5354345569500802</c:v>
                </c:pt>
                <c:pt idx="8">
                  <c:v>2.7564373918125069</c:v>
                </c:pt>
                <c:pt idx="9">
                  <c:v>2.4975622031392533</c:v>
                </c:pt>
                <c:pt idx="10">
                  <c:v>3.1465289651801753</c:v>
                </c:pt>
                <c:pt idx="11">
                  <c:v>3.6181623729986478</c:v>
                </c:pt>
                <c:pt idx="12">
                  <c:v>2.8262715862980086</c:v>
                </c:pt>
              </c:numCache>
            </c:numRef>
          </c:val>
          <c:smooth val="0"/>
          <c:extLst>
            <c:ext xmlns:c16="http://schemas.microsoft.com/office/drawing/2014/chart" uri="{C3380CC4-5D6E-409C-BE32-E72D297353CC}">
              <c16:uniqueId val="{00000001-ACD0-4A2F-AC79-922F6B8235D0}"/>
            </c:ext>
          </c:extLst>
        </c:ser>
        <c:ser>
          <c:idx val="2"/>
          <c:order val="2"/>
          <c:tx>
            <c:strRef>
              <c:f>'Singleton Site'!$N$2</c:f>
              <c:strCache>
                <c:ptCount val="1"/>
                <c:pt idx="0">
                  <c:v>Overall Sick %</c:v>
                </c:pt>
              </c:strCache>
            </c:strRef>
          </c:tx>
          <c:spPr>
            <a:ln w="28575" cap="rnd">
              <a:solidFill>
                <a:schemeClr val="accent3"/>
              </a:solidFill>
              <a:round/>
            </a:ln>
            <a:effectLst/>
          </c:spPr>
          <c:marker>
            <c:symbol val="none"/>
          </c:marker>
          <c:cat>
            <c:strRef>
              <c:f>'Singleton Site'!$K$3:$K$15</c:f>
              <c:strCache>
                <c:ptCount val="13"/>
                <c:pt idx="0">
                  <c:v>27 03 23 to 15 04 23</c:v>
                </c:pt>
                <c:pt idx="1">
                  <c:v>16 04 23 to 13 05 23</c:v>
                </c:pt>
                <c:pt idx="2">
                  <c:v>14 05 23 to 17 06 23  </c:v>
                </c:pt>
                <c:pt idx="3">
                  <c:v>18 06 23 to 15 07 23</c:v>
                </c:pt>
                <c:pt idx="4">
                  <c:v>16 07 23 to 12 08 23</c:v>
                </c:pt>
                <c:pt idx="5">
                  <c:v>13 08 23 to 16 09 23  </c:v>
                </c:pt>
                <c:pt idx="6">
                  <c:v>17 09 23 to 14 10 23</c:v>
                </c:pt>
                <c:pt idx="7">
                  <c:v>14 10 23 to 11 11 23</c:v>
                </c:pt>
                <c:pt idx="8">
                  <c:v>12 11 23 to 16 12 23</c:v>
                </c:pt>
                <c:pt idx="9">
                  <c:v>17 012 23 to 13 01 24</c:v>
                </c:pt>
                <c:pt idx="10">
                  <c:v>14 01 24 to 17 02 24</c:v>
                </c:pt>
                <c:pt idx="11">
                  <c:v>18 02 24 to 16 03 24</c:v>
                </c:pt>
                <c:pt idx="12">
                  <c:v>17 03 24 to 30 03 24</c:v>
                </c:pt>
              </c:strCache>
            </c:strRef>
          </c:cat>
          <c:val>
            <c:numRef>
              <c:f>'Singleton Site'!$N$3:$N$15</c:f>
              <c:numCache>
                <c:formatCode>0.00</c:formatCode>
                <c:ptCount val="13"/>
                <c:pt idx="0">
                  <c:v>10.427463062228792</c:v>
                </c:pt>
                <c:pt idx="1">
                  <c:v>9.2683655812490162</c:v>
                </c:pt>
                <c:pt idx="2">
                  <c:v>10.442754047201092</c:v>
                </c:pt>
                <c:pt idx="3">
                  <c:v>11.016010820672516</c:v>
                </c:pt>
                <c:pt idx="4">
                  <c:v>10.161680978893399</c:v>
                </c:pt>
                <c:pt idx="5">
                  <c:v>8.6565380139033064</c:v>
                </c:pt>
                <c:pt idx="6">
                  <c:v>8.6030637601836997</c:v>
                </c:pt>
                <c:pt idx="7">
                  <c:v>7.1079865370702393</c:v>
                </c:pt>
                <c:pt idx="8">
                  <c:v>7.3437884586248758</c:v>
                </c:pt>
                <c:pt idx="9">
                  <c:v>6.9610896165581453</c:v>
                </c:pt>
                <c:pt idx="10">
                  <c:v>6.6636449250596357</c:v>
                </c:pt>
                <c:pt idx="11">
                  <c:v>8.2271712119782343</c:v>
                </c:pt>
                <c:pt idx="12">
                  <c:v>6.8211128935862355</c:v>
                </c:pt>
              </c:numCache>
            </c:numRef>
          </c:val>
          <c:smooth val="0"/>
          <c:extLst>
            <c:ext xmlns:c16="http://schemas.microsoft.com/office/drawing/2014/chart" uri="{C3380CC4-5D6E-409C-BE32-E72D297353CC}">
              <c16:uniqueId val="{00000002-ACD0-4A2F-AC79-922F6B8235D0}"/>
            </c:ext>
          </c:extLst>
        </c:ser>
        <c:dLbls>
          <c:showLegendKey val="0"/>
          <c:showVal val="0"/>
          <c:showCatName val="0"/>
          <c:showSerName val="0"/>
          <c:showPercent val="0"/>
          <c:showBubbleSize val="0"/>
        </c:dLbls>
        <c:smooth val="0"/>
        <c:axId val="929981247"/>
        <c:axId val="929981663"/>
      </c:lineChart>
      <c:catAx>
        <c:axId val="9299812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2280000" spcFirstLastPara="1" vertOverflow="ellipsis"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929981663"/>
        <c:crosses val="autoZero"/>
        <c:auto val="1"/>
        <c:lblAlgn val="ctr"/>
        <c:lblOffset val="100"/>
        <c:noMultiLvlLbl val="0"/>
      </c:catAx>
      <c:valAx>
        <c:axId val="929981663"/>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92998124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b="1"/>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MORRISTON</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'Morriston Site'!$L$2</c:f>
              <c:strCache>
                <c:ptCount val="1"/>
                <c:pt idx="0">
                  <c:v>Term Sick %</c:v>
                </c:pt>
              </c:strCache>
            </c:strRef>
          </c:tx>
          <c:spPr>
            <a:ln w="28575" cap="rnd">
              <a:solidFill>
                <a:schemeClr val="accent1"/>
              </a:solidFill>
              <a:round/>
            </a:ln>
            <a:effectLst/>
          </c:spPr>
          <c:marker>
            <c:symbol val="none"/>
          </c:marker>
          <c:cat>
            <c:strRef>
              <c:f>'Morriston Site'!$K$3:$K$15</c:f>
              <c:strCache>
                <c:ptCount val="13"/>
                <c:pt idx="0">
                  <c:v>27 03 23 to 15 04 23</c:v>
                </c:pt>
                <c:pt idx="1">
                  <c:v>16 04 23 to 13 05 23</c:v>
                </c:pt>
                <c:pt idx="2">
                  <c:v>14 05 23 to 17 06 23  </c:v>
                </c:pt>
                <c:pt idx="3">
                  <c:v>18 06 23 to 15 07 23</c:v>
                </c:pt>
                <c:pt idx="4">
                  <c:v>16 07 23 to 12 08 23</c:v>
                </c:pt>
                <c:pt idx="5">
                  <c:v>13 08 23 to 16 09 23  </c:v>
                </c:pt>
                <c:pt idx="6">
                  <c:v>17 09 23 to 14 10 23</c:v>
                </c:pt>
                <c:pt idx="7">
                  <c:v>14 10 23 to 11 11 23</c:v>
                </c:pt>
                <c:pt idx="8">
                  <c:v>12 11 23 to 16 12 23</c:v>
                </c:pt>
                <c:pt idx="9">
                  <c:v>17 012 23 to 13 01 24</c:v>
                </c:pt>
                <c:pt idx="10">
                  <c:v>14 01 24 to 17 02 24</c:v>
                </c:pt>
                <c:pt idx="11">
                  <c:v>18 02 24 to 16 03 24</c:v>
                </c:pt>
                <c:pt idx="12">
                  <c:v>17 03 24 to 30 03 24</c:v>
                </c:pt>
              </c:strCache>
            </c:strRef>
          </c:cat>
          <c:val>
            <c:numRef>
              <c:f>'Morriston Site'!$L$3:$L$15</c:f>
              <c:numCache>
                <c:formatCode>0.00</c:formatCode>
                <c:ptCount val="13"/>
                <c:pt idx="0">
                  <c:v>6.3844651316032772</c:v>
                </c:pt>
                <c:pt idx="1">
                  <c:v>6.5498177804420843</c:v>
                </c:pt>
                <c:pt idx="2">
                  <c:v>6.4612486083754392</c:v>
                </c:pt>
                <c:pt idx="3">
                  <c:v>6.0635817799472846</c:v>
                </c:pt>
                <c:pt idx="4">
                  <c:v>6.1905169706831096</c:v>
                </c:pt>
                <c:pt idx="5">
                  <c:v>5.36789319935676</c:v>
                </c:pt>
                <c:pt idx="6">
                  <c:v>6.728706954792421</c:v>
                </c:pt>
                <c:pt idx="7">
                  <c:v>7.2788863197358529</c:v>
                </c:pt>
                <c:pt idx="8">
                  <c:v>7.9847753894169928</c:v>
                </c:pt>
                <c:pt idx="9">
                  <c:v>7.6161114441494675</c:v>
                </c:pt>
                <c:pt idx="10">
                  <c:v>7.4527513725937977</c:v>
                </c:pt>
                <c:pt idx="11">
                  <c:v>6.2432321848267724</c:v>
                </c:pt>
                <c:pt idx="12">
                  <c:v>6.4769299572759369</c:v>
                </c:pt>
              </c:numCache>
            </c:numRef>
          </c:val>
          <c:smooth val="0"/>
          <c:extLst>
            <c:ext xmlns:c16="http://schemas.microsoft.com/office/drawing/2014/chart" uri="{C3380CC4-5D6E-409C-BE32-E72D297353CC}">
              <c16:uniqueId val="{00000000-45D0-45F0-9050-3D20D0D709AC}"/>
            </c:ext>
          </c:extLst>
        </c:ser>
        <c:ser>
          <c:idx val="1"/>
          <c:order val="1"/>
          <c:tx>
            <c:strRef>
              <c:f>'Morriston Site'!$M$2</c:f>
              <c:strCache>
                <c:ptCount val="1"/>
                <c:pt idx="0">
                  <c:v>Short Term Sick %</c:v>
                </c:pt>
              </c:strCache>
            </c:strRef>
          </c:tx>
          <c:spPr>
            <a:ln w="28575" cap="rnd">
              <a:solidFill>
                <a:schemeClr val="accent2"/>
              </a:solidFill>
              <a:round/>
            </a:ln>
            <a:effectLst/>
          </c:spPr>
          <c:marker>
            <c:symbol val="none"/>
          </c:marker>
          <c:cat>
            <c:strRef>
              <c:f>'Morriston Site'!$K$3:$K$15</c:f>
              <c:strCache>
                <c:ptCount val="13"/>
                <c:pt idx="0">
                  <c:v>27 03 23 to 15 04 23</c:v>
                </c:pt>
                <c:pt idx="1">
                  <c:v>16 04 23 to 13 05 23</c:v>
                </c:pt>
                <c:pt idx="2">
                  <c:v>14 05 23 to 17 06 23  </c:v>
                </c:pt>
                <c:pt idx="3">
                  <c:v>18 06 23 to 15 07 23</c:v>
                </c:pt>
                <c:pt idx="4">
                  <c:v>16 07 23 to 12 08 23</c:v>
                </c:pt>
                <c:pt idx="5">
                  <c:v>13 08 23 to 16 09 23  </c:v>
                </c:pt>
                <c:pt idx="6">
                  <c:v>17 09 23 to 14 10 23</c:v>
                </c:pt>
                <c:pt idx="7">
                  <c:v>14 10 23 to 11 11 23</c:v>
                </c:pt>
                <c:pt idx="8">
                  <c:v>12 11 23 to 16 12 23</c:v>
                </c:pt>
                <c:pt idx="9">
                  <c:v>17 012 23 to 13 01 24</c:v>
                </c:pt>
                <c:pt idx="10">
                  <c:v>14 01 24 to 17 02 24</c:v>
                </c:pt>
                <c:pt idx="11">
                  <c:v>18 02 24 to 16 03 24</c:v>
                </c:pt>
                <c:pt idx="12">
                  <c:v>17 03 24 to 30 03 24</c:v>
                </c:pt>
              </c:strCache>
            </c:strRef>
          </c:cat>
          <c:val>
            <c:numRef>
              <c:f>'Morriston Site'!$M$3:$M$15</c:f>
              <c:numCache>
                <c:formatCode>General</c:formatCode>
                <c:ptCount val="13"/>
                <c:pt idx="0">
                  <c:v>4.7399368627015903</c:v>
                </c:pt>
                <c:pt idx="1">
                  <c:v>4.6027803945077226</c:v>
                </c:pt>
                <c:pt idx="2">
                  <c:v>4.8679931108637113</c:v>
                </c:pt>
                <c:pt idx="3">
                  <c:v>4.6724329879249806</c:v>
                </c:pt>
                <c:pt idx="4">
                  <c:v>5.551463941461372</c:v>
                </c:pt>
                <c:pt idx="5">
                  <c:v>4.3148068853301353</c:v>
                </c:pt>
                <c:pt idx="6">
                  <c:v>5.3187177071736462</c:v>
                </c:pt>
                <c:pt idx="7" formatCode="0.00">
                  <c:v>5.230985888689065</c:v>
                </c:pt>
                <c:pt idx="8" formatCode="0.00">
                  <c:v>3.6554290009800843</c:v>
                </c:pt>
                <c:pt idx="9" formatCode="0.00">
                  <c:v>5.5768509796085368</c:v>
                </c:pt>
                <c:pt idx="10" formatCode="0.00">
                  <c:v>5.2012598365257432</c:v>
                </c:pt>
                <c:pt idx="11" formatCode="0.00">
                  <c:v>4.1409037709457346</c:v>
                </c:pt>
                <c:pt idx="12" formatCode="0.00">
                  <c:v>4.3746015433948973</c:v>
                </c:pt>
              </c:numCache>
            </c:numRef>
          </c:val>
          <c:smooth val="0"/>
          <c:extLst>
            <c:ext xmlns:c16="http://schemas.microsoft.com/office/drawing/2014/chart" uri="{C3380CC4-5D6E-409C-BE32-E72D297353CC}">
              <c16:uniqueId val="{00000001-45D0-45F0-9050-3D20D0D709AC}"/>
            </c:ext>
          </c:extLst>
        </c:ser>
        <c:ser>
          <c:idx val="2"/>
          <c:order val="2"/>
          <c:tx>
            <c:strRef>
              <c:f>'Morriston Site'!$N$2</c:f>
              <c:strCache>
                <c:ptCount val="1"/>
                <c:pt idx="0">
                  <c:v>Overall Sick %</c:v>
                </c:pt>
              </c:strCache>
            </c:strRef>
          </c:tx>
          <c:spPr>
            <a:ln w="28575" cap="rnd">
              <a:solidFill>
                <a:schemeClr val="accent3"/>
              </a:solidFill>
              <a:round/>
            </a:ln>
            <a:effectLst/>
          </c:spPr>
          <c:marker>
            <c:symbol val="none"/>
          </c:marker>
          <c:cat>
            <c:strRef>
              <c:f>'Morriston Site'!$K$3:$K$15</c:f>
              <c:strCache>
                <c:ptCount val="13"/>
                <c:pt idx="0">
                  <c:v>27 03 23 to 15 04 23</c:v>
                </c:pt>
                <c:pt idx="1">
                  <c:v>16 04 23 to 13 05 23</c:v>
                </c:pt>
                <c:pt idx="2">
                  <c:v>14 05 23 to 17 06 23  </c:v>
                </c:pt>
                <c:pt idx="3">
                  <c:v>18 06 23 to 15 07 23</c:v>
                </c:pt>
                <c:pt idx="4">
                  <c:v>16 07 23 to 12 08 23</c:v>
                </c:pt>
                <c:pt idx="5">
                  <c:v>13 08 23 to 16 09 23  </c:v>
                </c:pt>
                <c:pt idx="6">
                  <c:v>17 09 23 to 14 10 23</c:v>
                </c:pt>
                <c:pt idx="7">
                  <c:v>14 10 23 to 11 11 23</c:v>
                </c:pt>
                <c:pt idx="8">
                  <c:v>12 11 23 to 16 12 23</c:v>
                </c:pt>
                <c:pt idx="9">
                  <c:v>17 012 23 to 13 01 24</c:v>
                </c:pt>
                <c:pt idx="10">
                  <c:v>14 01 24 to 17 02 24</c:v>
                </c:pt>
                <c:pt idx="11">
                  <c:v>18 02 24 to 16 03 24</c:v>
                </c:pt>
                <c:pt idx="12">
                  <c:v>17 03 24 to 30 03 24</c:v>
                </c:pt>
              </c:strCache>
            </c:strRef>
          </c:cat>
          <c:val>
            <c:numRef>
              <c:f>'Morriston Site'!$N$3:$N$15</c:f>
              <c:numCache>
                <c:formatCode>0.00</c:formatCode>
                <c:ptCount val="13"/>
                <c:pt idx="0">
                  <c:v>11.124401994304868</c:v>
                </c:pt>
                <c:pt idx="1">
                  <c:v>11.152598174949807</c:v>
                </c:pt>
                <c:pt idx="2">
                  <c:v>11.32924171923915</c:v>
                </c:pt>
                <c:pt idx="3">
                  <c:v>10.736014767872266</c:v>
                </c:pt>
                <c:pt idx="4">
                  <c:v>11.741980912144481</c:v>
                </c:pt>
                <c:pt idx="5">
                  <c:v>9.6827000846868962</c:v>
                </c:pt>
                <c:pt idx="6">
                  <c:v>12.047424661966067</c:v>
                </c:pt>
                <c:pt idx="7">
                  <c:v>12.509872208424918</c:v>
                </c:pt>
                <c:pt idx="8">
                  <c:v>11.640204390397077</c:v>
                </c:pt>
                <c:pt idx="9">
                  <c:v>13.192962423758004</c:v>
                </c:pt>
                <c:pt idx="10">
                  <c:v>12.654011209119542</c:v>
                </c:pt>
                <c:pt idx="11">
                  <c:v>10.384135955772507</c:v>
                </c:pt>
                <c:pt idx="12">
                  <c:v>10.851531500670834</c:v>
                </c:pt>
              </c:numCache>
            </c:numRef>
          </c:val>
          <c:smooth val="0"/>
          <c:extLst>
            <c:ext xmlns:c16="http://schemas.microsoft.com/office/drawing/2014/chart" uri="{C3380CC4-5D6E-409C-BE32-E72D297353CC}">
              <c16:uniqueId val="{00000002-45D0-45F0-9050-3D20D0D709AC}"/>
            </c:ext>
          </c:extLst>
        </c:ser>
        <c:dLbls>
          <c:showLegendKey val="0"/>
          <c:showVal val="0"/>
          <c:showCatName val="0"/>
          <c:showSerName val="0"/>
          <c:showPercent val="0"/>
          <c:showBubbleSize val="0"/>
        </c:dLbls>
        <c:smooth val="0"/>
        <c:axId val="1096268687"/>
        <c:axId val="943568463"/>
      </c:lineChart>
      <c:catAx>
        <c:axId val="10962686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2400000" spcFirstLastPara="1" vertOverflow="ellipsis"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943568463"/>
        <c:crosses val="autoZero"/>
        <c:auto val="1"/>
        <c:lblAlgn val="ctr"/>
        <c:lblOffset val="100"/>
        <c:noMultiLvlLbl val="0"/>
      </c:catAx>
      <c:valAx>
        <c:axId val="943568463"/>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10962686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b="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NPTH</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'NPTH Site'!$L$2</c:f>
              <c:strCache>
                <c:ptCount val="1"/>
                <c:pt idx="0">
                  <c:v>Term Sick %</c:v>
                </c:pt>
              </c:strCache>
            </c:strRef>
          </c:tx>
          <c:spPr>
            <a:ln w="28575" cap="rnd">
              <a:solidFill>
                <a:schemeClr val="accent1"/>
              </a:solidFill>
              <a:round/>
            </a:ln>
            <a:effectLst/>
          </c:spPr>
          <c:marker>
            <c:symbol val="none"/>
          </c:marker>
          <c:cat>
            <c:strRef>
              <c:f>'NPTH Site'!$K$3:$K$15</c:f>
              <c:strCache>
                <c:ptCount val="13"/>
                <c:pt idx="0">
                  <c:v>27 03 23 to 15 04 23</c:v>
                </c:pt>
                <c:pt idx="1">
                  <c:v>16 04 23 to 13 05 23</c:v>
                </c:pt>
                <c:pt idx="2">
                  <c:v>14 05 23 to 17 06 23  </c:v>
                </c:pt>
                <c:pt idx="3">
                  <c:v>18 06 23 to 15 07 23</c:v>
                </c:pt>
                <c:pt idx="4">
                  <c:v>16 07 23 to 12 08 23</c:v>
                </c:pt>
                <c:pt idx="5">
                  <c:v>13 08 23 to 16 09 23  </c:v>
                </c:pt>
                <c:pt idx="6">
                  <c:v>17 09 23 to 14 10 23</c:v>
                </c:pt>
                <c:pt idx="7">
                  <c:v>14 10 23 to 11 11 23</c:v>
                </c:pt>
                <c:pt idx="8">
                  <c:v>12 11 23 to 16 12 23</c:v>
                </c:pt>
                <c:pt idx="9">
                  <c:v>17 012 23 to 13 01 24</c:v>
                </c:pt>
                <c:pt idx="10">
                  <c:v>17 01 24to 17 02 24</c:v>
                </c:pt>
                <c:pt idx="11">
                  <c:v>18/02/24 to 16 03 24</c:v>
                </c:pt>
                <c:pt idx="12">
                  <c:v>17 03 24 to 30 03 24</c:v>
                </c:pt>
              </c:strCache>
            </c:strRef>
          </c:cat>
          <c:val>
            <c:numRef>
              <c:f>'NPTH Site'!$L$3:$L$15</c:f>
              <c:numCache>
                <c:formatCode>0.00</c:formatCode>
                <c:ptCount val="13"/>
                <c:pt idx="0">
                  <c:v>2.52</c:v>
                </c:pt>
                <c:pt idx="1">
                  <c:v>2.94</c:v>
                </c:pt>
                <c:pt idx="2">
                  <c:v>2.93</c:v>
                </c:pt>
                <c:pt idx="3">
                  <c:v>4.33</c:v>
                </c:pt>
                <c:pt idx="4">
                  <c:v>4.889221276993549</c:v>
                </c:pt>
                <c:pt idx="5">
                  <c:v>7.2219607436450728</c:v>
                </c:pt>
                <c:pt idx="6">
                  <c:v>1.79</c:v>
                </c:pt>
                <c:pt idx="7">
                  <c:v>1.83</c:v>
                </c:pt>
                <c:pt idx="8">
                  <c:v>2.27</c:v>
                </c:pt>
                <c:pt idx="9">
                  <c:v>1.17</c:v>
                </c:pt>
                <c:pt idx="10">
                  <c:v>1.5082106489144871</c:v>
                </c:pt>
                <c:pt idx="11">
                  <c:v>2.7702471097815589</c:v>
                </c:pt>
                <c:pt idx="12">
                  <c:v>2.125206444174379</c:v>
                </c:pt>
              </c:numCache>
            </c:numRef>
          </c:val>
          <c:smooth val="0"/>
          <c:extLst>
            <c:ext xmlns:c16="http://schemas.microsoft.com/office/drawing/2014/chart" uri="{C3380CC4-5D6E-409C-BE32-E72D297353CC}">
              <c16:uniqueId val="{00000000-3D3E-4570-9B21-050607DCF0A8}"/>
            </c:ext>
          </c:extLst>
        </c:ser>
        <c:ser>
          <c:idx val="1"/>
          <c:order val="1"/>
          <c:tx>
            <c:strRef>
              <c:f>'NPTH Site'!$M$2</c:f>
              <c:strCache>
                <c:ptCount val="1"/>
                <c:pt idx="0">
                  <c:v>Short Term Sick %</c:v>
                </c:pt>
              </c:strCache>
            </c:strRef>
          </c:tx>
          <c:spPr>
            <a:ln w="28575" cap="rnd">
              <a:solidFill>
                <a:schemeClr val="accent2"/>
              </a:solidFill>
              <a:round/>
            </a:ln>
            <a:effectLst/>
          </c:spPr>
          <c:marker>
            <c:symbol val="none"/>
          </c:marker>
          <c:cat>
            <c:strRef>
              <c:f>'NPTH Site'!$K$3:$K$15</c:f>
              <c:strCache>
                <c:ptCount val="13"/>
                <c:pt idx="0">
                  <c:v>27 03 23 to 15 04 23</c:v>
                </c:pt>
                <c:pt idx="1">
                  <c:v>16 04 23 to 13 05 23</c:v>
                </c:pt>
                <c:pt idx="2">
                  <c:v>14 05 23 to 17 06 23  </c:v>
                </c:pt>
                <c:pt idx="3">
                  <c:v>18 06 23 to 15 07 23</c:v>
                </c:pt>
                <c:pt idx="4">
                  <c:v>16 07 23 to 12 08 23</c:v>
                </c:pt>
                <c:pt idx="5">
                  <c:v>13 08 23 to 16 09 23  </c:v>
                </c:pt>
                <c:pt idx="6">
                  <c:v>17 09 23 to 14 10 23</c:v>
                </c:pt>
                <c:pt idx="7">
                  <c:v>14 10 23 to 11 11 23</c:v>
                </c:pt>
                <c:pt idx="8">
                  <c:v>12 11 23 to 16 12 23</c:v>
                </c:pt>
                <c:pt idx="9">
                  <c:v>17 012 23 to 13 01 24</c:v>
                </c:pt>
                <c:pt idx="10">
                  <c:v>17 01 24to 17 02 24</c:v>
                </c:pt>
                <c:pt idx="11">
                  <c:v>18/02/24 to 16 03 24</c:v>
                </c:pt>
                <c:pt idx="12">
                  <c:v>17 03 24 to 30 03 24</c:v>
                </c:pt>
              </c:strCache>
            </c:strRef>
          </c:cat>
          <c:val>
            <c:numRef>
              <c:f>'NPTH Site'!$M$3:$M$15</c:f>
              <c:numCache>
                <c:formatCode>0.00</c:formatCode>
                <c:ptCount val="13"/>
                <c:pt idx="0">
                  <c:v>9.2717717717717729</c:v>
                </c:pt>
                <c:pt idx="1">
                  <c:v>1.86</c:v>
                </c:pt>
                <c:pt idx="2">
                  <c:v>4.3099999999999996</c:v>
                </c:pt>
                <c:pt idx="3">
                  <c:v>3.09</c:v>
                </c:pt>
                <c:pt idx="4">
                  <c:v>2.6456015705337945</c:v>
                </c:pt>
                <c:pt idx="5">
                  <c:v>6.4603766886973446</c:v>
                </c:pt>
                <c:pt idx="6">
                  <c:v>2.13</c:v>
                </c:pt>
                <c:pt idx="7">
                  <c:v>3.92</c:v>
                </c:pt>
                <c:pt idx="8">
                  <c:v>2.91</c:v>
                </c:pt>
                <c:pt idx="9">
                  <c:v>3.06</c:v>
                </c:pt>
                <c:pt idx="10">
                  <c:v>5.2413436187482798</c:v>
                </c:pt>
                <c:pt idx="11">
                  <c:v>4.21769343429622</c:v>
                </c:pt>
                <c:pt idx="12">
                  <c:v>5.5062166962699823</c:v>
                </c:pt>
              </c:numCache>
            </c:numRef>
          </c:val>
          <c:smooth val="0"/>
          <c:extLst>
            <c:ext xmlns:c16="http://schemas.microsoft.com/office/drawing/2014/chart" uri="{C3380CC4-5D6E-409C-BE32-E72D297353CC}">
              <c16:uniqueId val="{00000001-3D3E-4570-9B21-050607DCF0A8}"/>
            </c:ext>
          </c:extLst>
        </c:ser>
        <c:ser>
          <c:idx val="2"/>
          <c:order val="2"/>
          <c:tx>
            <c:strRef>
              <c:f>'NPTH Site'!$N$2</c:f>
              <c:strCache>
                <c:ptCount val="1"/>
                <c:pt idx="0">
                  <c:v>Overall Sick %</c:v>
                </c:pt>
              </c:strCache>
            </c:strRef>
          </c:tx>
          <c:spPr>
            <a:ln w="28575" cap="rnd">
              <a:solidFill>
                <a:schemeClr val="accent3"/>
              </a:solidFill>
              <a:round/>
            </a:ln>
            <a:effectLst/>
          </c:spPr>
          <c:marker>
            <c:symbol val="none"/>
          </c:marker>
          <c:cat>
            <c:strRef>
              <c:f>'NPTH Site'!$K$3:$K$15</c:f>
              <c:strCache>
                <c:ptCount val="13"/>
                <c:pt idx="0">
                  <c:v>27 03 23 to 15 04 23</c:v>
                </c:pt>
                <c:pt idx="1">
                  <c:v>16 04 23 to 13 05 23</c:v>
                </c:pt>
                <c:pt idx="2">
                  <c:v>14 05 23 to 17 06 23  </c:v>
                </c:pt>
                <c:pt idx="3">
                  <c:v>18 06 23 to 15 07 23</c:v>
                </c:pt>
                <c:pt idx="4">
                  <c:v>16 07 23 to 12 08 23</c:v>
                </c:pt>
                <c:pt idx="5">
                  <c:v>13 08 23 to 16 09 23  </c:v>
                </c:pt>
                <c:pt idx="6">
                  <c:v>17 09 23 to 14 10 23</c:v>
                </c:pt>
                <c:pt idx="7">
                  <c:v>14 10 23 to 11 11 23</c:v>
                </c:pt>
                <c:pt idx="8">
                  <c:v>12 11 23 to 16 12 23</c:v>
                </c:pt>
                <c:pt idx="9">
                  <c:v>17 012 23 to 13 01 24</c:v>
                </c:pt>
                <c:pt idx="10">
                  <c:v>17 01 24to 17 02 24</c:v>
                </c:pt>
                <c:pt idx="11">
                  <c:v>18/02/24 to 16 03 24</c:v>
                </c:pt>
                <c:pt idx="12">
                  <c:v>17 03 24 to 30 03 24</c:v>
                </c:pt>
              </c:strCache>
            </c:strRef>
          </c:cat>
          <c:val>
            <c:numRef>
              <c:f>'NPTH Site'!$N$3:$N$15</c:f>
              <c:numCache>
                <c:formatCode>0.00</c:formatCode>
                <c:ptCount val="13"/>
                <c:pt idx="0">
                  <c:v>11.791771771771772</c:v>
                </c:pt>
                <c:pt idx="1">
                  <c:v>4.8</c:v>
                </c:pt>
                <c:pt idx="2">
                  <c:v>7.24</c:v>
                </c:pt>
                <c:pt idx="3">
                  <c:v>7.42</c:v>
                </c:pt>
                <c:pt idx="4">
                  <c:v>7.5348228475273435</c:v>
                </c:pt>
                <c:pt idx="5">
                  <c:v>13.682337432342418</c:v>
                </c:pt>
                <c:pt idx="6">
                  <c:v>3.92</c:v>
                </c:pt>
                <c:pt idx="7">
                  <c:v>5.75</c:v>
                </c:pt>
                <c:pt idx="8">
                  <c:v>5.18</c:v>
                </c:pt>
                <c:pt idx="9">
                  <c:v>4.2300000000000004</c:v>
                </c:pt>
                <c:pt idx="10">
                  <c:v>6.7495542676627664</c:v>
                </c:pt>
                <c:pt idx="11">
                  <c:v>6.9879405440777784</c:v>
                </c:pt>
                <c:pt idx="12">
                  <c:v>7.6314231404443618</c:v>
                </c:pt>
              </c:numCache>
            </c:numRef>
          </c:val>
          <c:smooth val="0"/>
          <c:extLst>
            <c:ext xmlns:c16="http://schemas.microsoft.com/office/drawing/2014/chart" uri="{C3380CC4-5D6E-409C-BE32-E72D297353CC}">
              <c16:uniqueId val="{00000002-3D3E-4570-9B21-050607DCF0A8}"/>
            </c:ext>
          </c:extLst>
        </c:ser>
        <c:dLbls>
          <c:showLegendKey val="0"/>
          <c:showVal val="0"/>
          <c:showCatName val="0"/>
          <c:showSerName val="0"/>
          <c:showPercent val="0"/>
          <c:showBubbleSize val="0"/>
        </c:dLbls>
        <c:smooth val="0"/>
        <c:axId val="1157466687"/>
        <c:axId val="1157464191"/>
      </c:lineChart>
      <c:catAx>
        <c:axId val="11574666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1157464191"/>
        <c:crosses val="autoZero"/>
        <c:auto val="1"/>
        <c:lblAlgn val="ctr"/>
        <c:lblOffset val="100"/>
        <c:noMultiLvlLbl val="0"/>
      </c:catAx>
      <c:valAx>
        <c:axId val="1157464191"/>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1574666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5536065098352271E-2"/>
          <c:y val="2.2885498687664041E-2"/>
          <c:w val="0.95755406686910172"/>
          <c:h val="0.82321017344784386"/>
        </c:manualLayout>
      </c:layout>
      <c:lineChart>
        <c:grouping val="standard"/>
        <c:varyColors val="0"/>
        <c:ser>
          <c:idx val="0"/>
          <c:order val="0"/>
          <c:tx>
            <c:strRef>
              <c:f>'RAG Summary'!$A$5</c:f>
              <c:strCache>
                <c:ptCount val="1"/>
                <c:pt idx="0">
                  <c:v>Morriston Hospital </c:v>
                </c:pt>
              </c:strCache>
            </c:strRef>
          </c:tx>
          <c:spPr>
            <a:ln w="28575" cap="rnd">
              <a:solidFill>
                <a:srgbClr val="00B050"/>
              </a:solidFill>
              <a:round/>
            </a:ln>
            <a:effectLst/>
          </c:spPr>
          <c:marker>
            <c:symbol val="none"/>
          </c:marker>
          <c:dLbls>
            <c:dLbl>
              <c:idx val="0"/>
              <c:layout>
                <c:manualLayout>
                  <c:x val="-3.1796780475483656E-2"/>
                  <c:y val="-2.621341516600455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08A-4937-85C2-20F9934D4115}"/>
                </c:ext>
              </c:extLst>
            </c:dLbl>
            <c:dLbl>
              <c:idx val="3"/>
              <c:layout>
                <c:manualLayout>
                  <c:x val="-2.4371246304773591E-2"/>
                  <c:y val="7.449151937578796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08A-4937-85C2-20F9934D4115}"/>
                </c:ext>
              </c:extLst>
            </c:dLbl>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'RAG Summary'!$B$4:$AN$4</c:f>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f>'RAG Summary'!$B$5:$AN$5</c:f>
              <c:numCache>
                <c:formatCode>0.00%</c:formatCode>
                <c:ptCount val="16"/>
                <c:pt idx="0">
                  <c:v>9.4798483296521394E-2</c:v>
                </c:pt>
                <c:pt idx="1">
                  <c:v>7.6745984514863905E-2</c:v>
                </c:pt>
                <c:pt idx="2">
                  <c:v>7.2222751961534201E-2</c:v>
                </c:pt>
                <c:pt idx="3">
                  <c:v>7.5000323262098503E-2</c:v>
                </c:pt>
                <c:pt idx="4">
                  <c:v>6.3084757527417504E-2</c:v>
                </c:pt>
                <c:pt idx="5">
                  <c:v>6.3319019085116002E-2</c:v>
                </c:pt>
                <c:pt idx="6">
                  <c:v>6.4281712878563199E-2</c:v>
                </c:pt>
                <c:pt idx="7">
                  <c:v>6.9260715408442503E-2</c:v>
                </c:pt>
                <c:pt idx="8">
                  <c:v>7.1443772376243095E-2</c:v>
                </c:pt>
                <c:pt idx="9">
                  <c:v>6.6520138688557398E-2</c:v>
                </c:pt>
                <c:pt idx="10">
                  <c:v>6.9367359427102898E-2</c:v>
                </c:pt>
                <c:pt idx="11">
                  <c:v>6.7158401056899603E-2</c:v>
                </c:pt>
                <c:pt idx="12">
                  <c:v>7.0584579237315898E-2</c:v>
                </c:pt>
                <c:pt idx="13">
                  <c:v>7.3122730595519894E-2</c:v>
                </c:pt>
                <c:pt idx="14">
                  <c:v>6.3225604190149207E-2</c:v>
                </c:pt>
                <c:pt idx="15">
                  <c:v>5.7832070176753798E-2</c:v>
                </c:pt>
              </c:numCache>
            </c:numRef>
          </c:val>
          <c:smooth val="0"/>
          <c:extLst xmlns:c15="http://schemas.microsoft.com/office/drawing/2012/chart">
            <c:ext xmlns:c16="http://schemas.microsoft.com/office/drawing/2014/chart" uri="{C3380CC4-5D6E-409C-BE32-E72D297353CC}">
              <c16:uniqueId val="{00000002-B08A-4937-85C2-20F9934D4115}"/>
            </c:ext>
          </c:extLst>
        </c:ser>
        <c:ser>
          <c:idx val="1"/>
          <c:order val="1"/>
          <c:tx>
            <c:strRef>
              <c:f>'RAG Summary'!$A$6</c:f>
              <c:strCache>
                <c:ptCount val="1"/>
                <c:pt idx="0">
                  <c:v>Previous 12 Months </c:v>
                </c:pt>
              </c:strCache>
            </c:strRef>
          </c:tx>
          <c:spPr>
            <a:ln w="28575" cap="rnd">
              <a:solidFill>
                <a:srgbClr val="C00000"/>
              </a:solidFill>
              <a:round/>
            </a:ln>
            <a:effectLst/>
          </c:spPr>
          <c:marker>
            <c:symbol val="none"/>
          </c:marker>
          <c:dLbls>
            <c:dLbl>
              <c:idx val="0"/>
              <c:layout>
                <c:manualLayout>
                  <c:x val="-3.4271958532387015E-2"/>
                  <c:y val="-1.406855865071248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08A-4937-85C2-20F9934D4115}"/>
                </c:ext>
              </c:extLst>
            </c:dLbl>
            <c:dLbl>
              <c:idx val="1"/>
              <c:layout>
                <c:manualLayout>
                  <c:x val="-2.4371246304773546E-2"/>
                  <c:y val="-2.212495341405587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B08A-4937-85C2-20F9934D4115}"/>
                </c:ext>
              </c:extLst>
            </c:dLbl>
            <c:dLbl>
              <c:idx val="3"/>
              <c:layout>
                <c:manualLayout>
                  <c:x val="-2.5608835333225277E-2"/>
                  <c:y val="-0.10671709842916159"/>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B08A-4937-85C2-20F9934D4115}"/>
                </c:ext>
              </c:extLst>
            </c:dLbl>
            <c:dLbl>
              <c:idx val="12"/>
              <c:layout>
                <c:manualLayout>
                  <c:x val="-2.4371246304773546E-2"/>
                  <c:y val="-2.615315079572757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B08A-4937-85C2-20F9934D4115}"/>
                </c:ext>
              </c:extLst>
            </c:dLbl>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'RAG Summary'!$B$4:$AN$4</c:f>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f>'RAG Summary'!$B$6:$AN$6</c:f>
              <c:numCache>
                <c:formatCode>0.00%</c:formatCode>
                <c:ptCount val="16"/>
                <c:pt idx="0">
                  <c:v>8.4546664216607906E-2</c:v>
                </c:pt>
                <c:pt idx="1">
                  <c:v>9.2799999999999994E-2</c:v>
                </c:pt>
                <c:pt idx="2">
                  <c:v>8.6400000000000005E-2</c:v>
                </c:pt>
                <c:pt idx="3">
                  <c:v>6.8099999999999994E-2</c:v>
                </c:pt>
                <c:pt idx="4">
                  <c:v>8.6374542150778694E-2</c:v>
                </c:pt>
                <c:pt idx="5">
                  <c:v>6.8084285285142307E-2</c:v>
                </c:pt>
                <c:pt idx="6">
                  <c:v>7.5767679432720697E-2</c:v>
                </c:pt>
                <c:pt idx="7">
                  <c:v>9.0582542932991797E-2</c:v>
                </c:pt>
                <c:pt idx="8">
                  <c:v>6.8283207207298302E-2</c:v>
                </c:pt>
                <c:pt idx="9">
                  <c:v>6.7764562193799602E-2</c:v>
                </c:pt>
                <c:pt idx="10">
                  <c:v>7.4878721882664298E-2</c:v>
                </c:pt>
                <c:pt idx="11">
                  <c:v>6.8658182476552504E-2</c:v>
                </c:pt>
                <c:pt idx="12">
                  <c:v>9.2460387960650495E-2</c:v>
                </c:pt>
                <c:pt idx="13">
                  <c:v>7.4652274005440902E-2</c:v>
                </c:pt>
                <c:pt idx="14">
                  <c:v>7.03804437387342E-2</c:v>
                </c:pt>
                <c:pt idx="15">
                  <c:v>6.7813826515644104E-2</c:v>
                </c:pt>
              </c:numCache>
            </c:numRef>
          </c:val>
          <c:smooth val="0"/>
          <c:extLst xmlns:c15="http://schemas.microsoft.com/office/drawing/2012/chart">
            <c:ext xmlns:c16="http://schemas.microsoft.com/office/drawing/2014/chart" uri="{C3380CC4-5D6E-409C-BE32-E72D297353CC}">
              <c16:uniqueId val="{00000007-B08A-4937-85C2-20F9934D4115}"/>
            </c:ext>
          </c:extLst>
        </c:ser>
        <c:dLbls>
          <c:showLegendKey val="0"/>
          <c:showVal val="0"/>
          <c:showCatName val="0"/>
          <c:showSerName val="0"/>
          <c:showPercent val="0"/>
          <c:showBubbleSize val="0"/>
        </c:dLbls>
        <c:smooth val="0"/>
        <c:axId val="208779504"/>
        <c:axId val="102616176"/>
        <c:extLst>
          <c:ext xmlns:c15="http://schemas.microsoft.com/office/drawing/2012/chart" uri="{02D57815-91ED-43cb-92C2-25804820EDAC}">
            <c15:filteredLineSeries>
              <c15:ser>
                <c:idx val="2"/>
                <c:order val="2"/>
                <c:tx>
                  <c:strRef>
                    <c:extLst>
                      <c:ext uri="{02D57815-91ED-43cb-92C2-25804820EDAC}">
                        <c15:formulaRef>
                          <c15:sqref>'RAG Summary'!$A$7</c15:sqref>
                        </c15:formulaRef>
                      </c:ext>
                    </c:extLst>
                    <c:strCache>
                      <c:ptCount val="1"/>
                      <c:pt idx="0">
                        <c:v>ISSG -Intagrated Surgs Service Gp </c:v>
                      </c:pt>
                    </c:strCache>
                  </c:strRef>
                </c:tx>
                <c:spPr>
                  <a:ln w="28575" cap="rnd">
                    <a:solidFill>
                      <a:schemeClr val="accent4"/>
                    </a:solidFill>
                    <a:round/>
                  </a:ln>
                  <a:effectLst/>
                </c:spPr>
                <c:marker>
                  <c:symbol val="none"/>
                </c:marker>
                <c:cat>
                  <c:numRef>
                    <c:extLst>
                      <c:ext uri="{02D57815-91ED-43cb-92C2-25804820EDAC}">
                        <c15:formulaRef>
                          <c15:sqref>'RAG Summary'!$B$4:$AN$4</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c:ext uri="{02D57815-91ED-43cb-92C2-25804820EDAC}">
                        <c15:formulaRef>
                          <c15:sqref>'RAG Summary'!$B$7:$AN$7</c15:sqref>
                        </c15:formulaRef>
                      </c:ext>
                    </c:extLst>
                    <c:numCache>
                      <c:formatCode>0.00%</c:formatCode>
                      <c:ptCount val="16"/>
                      <c:pt idx="0">
                        <c:v>9.0356179478657705E-2</c:v>
                      </c:pt>
                      <c:pt idx="1">
                        <c:v>7.5585019455715094E-2</c:v>
                      </c:pt>
                      <c:pt idx="2">
                        <c:v>6.6301347668355104E-2</c:v>
                      </c:pt>
                      <c:pt idx="3">
                        <c:v>6.9350705551651307E-2</c:v>
                      </c:pt>
                      <c:pt idx="4">
                        <c:v>5.0377157264655699E-2</c:v>
                      </c:pt>
                      <c:pt idx="5">
                        <c:v>5.8012784477795197E-2</c:v>
                      </c:pt>
                      <c:pt idx="6">
                        <c:v>6.7458170756716701E-2</c:v>
                      </c:pt>
                      <c:pt idx="7">
                        <c:v>6.5595613821562801E-2</c:v>
                      </c:pt>
                      <c:pt idx="8">
                        <c:v>7.1418521224203599E-2</c:v>
                      </c:pt>
                      <c:pt idx="9">
                        <c:v>5.7806228016367499E-2</c:v>
                      </c:pt>
                      <c:pt idx="10">
                        <c:v>5.83274179427875E-2</c:v>
                      </c:pt>
                      <c:pt idx="11">
                        <c:v>6.8723628094449596E-2</c:v>
                      </c:pt>
                      <c:pt idx="12">
                        <c:v>8.3372564450842193E-2</c:v>
                      </c:pt>
                      <c:pt idx="13">
                        <c:v>8.0219249586676797E-2</c:v>
                      </c:pt>
                      <c:pt idx="14">
                        <c:v>6.0628389356486803E-2</c:v>
                      </c:pt>
                      <c:pt idx="15">
                        <c:v>5.0331194514030703E-2</c:v>
                      </c:pt>
                    </c:numCache>
                  </c:numRef>
                </c:val>
                <c:smooth val="0"/>
                <c:extLst>
                  <c:ext xmlns:c16="http://schemas.microsoft.com/office/drawing/2014/chart" uri="{C3380CC4-5D6E-409C-BE32-E72D297353CC}">
                    <c16:uniqueId val="{00000008-B08A-4937-85C2-20F9934D4115}"/>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'RAG Summary'!$A$8</c15:sqref>
                        </c15:formulaRef>
                      </c:ext>
                    </c:extLst>
                    <c:strCache>
                      <c:ptCount val="1"/>
                      <c:pt idx="0">
                        <c:v>Previous 12 Months </c:v>
                      </c:pt>
                    </c:strCache>
                  </c:strRef>
                </c:tx>
                <c:spPr>
                  <a:ln w="28575" cap="rnd">
                    <a:solidFill>
                      <a:schemeClr val="accent6">
                        <a:lumMod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'RAG Summary'!$B$4:$AN$4</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xmlns:c15="http://schemas.microsoft.com/office/drawing/2012/chart">
                      <c:ext xmlns:c15="http://schemas.microsoft.com/office/drawing/2012/chart" uri="{02D57815-91ED-43cb-92C2-25804820EDAC}">
                        <c15:formulaRef>
                          <c15:sqref>'RAG Summary'!$B$8:$AN$8</c15:sqref>
                        </c15:formulaRef>
                      </c:ext>
                    </c:extLst>
                    <c:numCache>
                      <c:formatCode>0.00%</c:formatCode>
                      <c:ptCount val="16"/>
                      <c:pt idx="0">
                        <c:v>7.1299888433404193E-2</c:v>
                      </c:pt>
                      <c:pt idx="1">
                        <c:v>8.4000000000000005E-2</c:v>
                      </c:pt>
                      <c:pt idx="2">
                        <c:v>7.8130482626972406E-2</c:v>
                      </c:pt>
                      <c:pt idx="3">
                        <c:v>7.0843399468320606E-2</c:v>
                      </c:pt>
                      <c:pt idx="4">
                        <c:v>9.1151916593318394E-2</c:v>
                      </c:pt>
                      <c:pt idx="5">
                        <c:v>6.5087283706401197E-2</c:v>
                      </c:pt>
                      <c:pt idx="6">
                        <c:v>7.7725302208839997E-2</c:v>
                      </c:pt>
                      <c:pt idx="7">
                        <c:v>8.1224955340463603E-2</c:v>
                      </c:pt>
                      <c:pt idx="8">
                        <c:v>6.38155815472434E-2</c:v>
                      </c:pt>
                      <c:pt idx="9">
                        <c:v>6.4823756162538104E-2</c:v>
                      </c:pt>
                      <c:pt idx="10">
                        <c:v>6.6286026264658696E-2</c:v>
                      </c:pt>
                      <c:pt idx="11">
                        <c:v>6.6749209447104996E-2</c:v>
                      </c:pt>
                      <c:pt idx="12">
                        <c:v>9.0214451060438794E-2</c:v>
                      </c:pt>
                      <c:pt idx="13">
                        <c:v>7.5453266440983893E-2</c:v>
                      </c:pt>
                      <c:pt idx="14">
                        <c:v>6.5723894906601896E-2</c:v>
                      </c:pt>
                      <c:pt idx="15">
                        <c:v>6.1916730196550099E-2</c:v>
                      </c:pt>
                    </c:numCache>
                  </c:numRef>
                </c:val>
                <c:smooth val="0"/>
                <c:extLst xmlns:c15="http://schemas.microsoft.com/office/drawing/2012/chart">
                  <c:ext xmlns:c16="http://schemas.microsoft.com/office/drawing/2014/chart" uri="{C3380CC4-5D6E-409C-BE32-E72D297353CC}">
                    <c16:uniqueId val="{00000009-B08A-4937-85C2-20F9934D4115}"/>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'RAG Summary'!$A$9</c15:sqref>
                        </c15:formulaRef>
                      </c:ext>
                    </c:extLst>
                    <c:strCache>
                      <c:ptCount val="1"/>
                      <c:pt idx="0">
                        <c:v>Clinical Services Group </c:v>
                      </c:pt>
                    </c:strCache>
                  </c:strRef>
                </c:tx>
                <c:spPr>
                  <a:ln w="28575" cap="rnd">
                    <a:solidFill>
                      <a:schemeClr val="accent5">
                        <a:lumMod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'RAG Summary'!$B$4:$AN$4</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xmlns:c15="http://schemas.microsoft.com/office/drawing/2012/chart">
                      <c:ext xmlns:c15="http://schemas.microsoft.com/office/drawing/2012/chart" uri="{02D57815-91ED-43cb-92C2-25804820EDAC}">
                        <c15:formulaRef>
                          <c15:sqref>'RAG Summary'!$B$9:$AN$9</c15:sqref>
                        </c15:formulaRef>
                      </c:ext>
                    </c:extLst>
                    <c:numCache>
                      <c:formatCode>0.00%</c:formatCode>
                      <c:ptCount val="16"/>
                      <c:pt idx="0">
                        <c:v>9.2902132638595494E-2</c:v>
                      </c:pt>
                      <c:pt idx="1">
                        <c:v>7.9250088950577696E-2</c:v>
                      </c:pt>
                      <c:pt idx="2">
                        <c:v>7.5539262539085994E-2</c:v>
                      </c:pt>
                      <c:pt idx="3">
                        <c:v>6.7532406820023899E-2</c:v>
                      </c:pt>
                      <c:pt idx="4">
                        <c:v>6.4267132016726902E-2</c:v>
                      </c:pt>
                      <c:pt idx="5">
                        <c:v>6.6686070728699698E-2</c:v>
                      </c:pt>
                      <c:pt idx="6">
                        <c:v>6.5268233568360007E-2</c:v>
                      </c:pt>
                      <c:pt idx="7">
                        <c:v>6.9306218110753604E-2</c:v>
                      </c:pt>
                      <c:pt idx="8">
                        <c:v>7.4547070546094094E-2</c:v>
                      </c:pt>
                      <c:pt idx="9">
                        <c:v>7.1738515376948003E-2</c:v>
                      </c:pt>
                      <c:pt idx="10">
                        <c:v>7.5082667918253895E-2</c:v>
                      </c:pt>
                      <c:pt idx="11">
                        <c:v>7.1868568558916004E-2</c:v>
                      </c:pt>
                      <c:pt idx="12">
                        <c:v>6.7617850711061397E-2</c:v>
                      </c:pt>
                      <c:pt idx="13">
                        <c:v>7.0339360632887094E-2</c:v>
                      </c:pt>
                      <c:pt idx="14">
                        <c:v>6.0055956521369198E-2</c:v>
                      </c:pt>
                      <c:pt idx="15">
                        <c:v>6.3026488564968397E-2</c:v>
                      </c:pt>
                    </c:numCache>
                  </c:numRef>
                </c:val>
                <c:smooth val="0"/>
                <c:extLst xmlns:c15="http://schemas.microsoft.com/office/drawing/2012/chart">
                  <c:ext xmlns:c16="http://schemas.microsoft.com/office/drawing/2014/chart" uri="{C3380CC4-5D6E-409C-BE32-E72D297353CC}">
                    <c16:uniqueId val="{0000000A-B08A-4937-85C2-20F9934D4115}"/>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'RAG Summary'!$A$10</c15:sqref>
                        </c15:formulaRef>
                      </c:ext>
                    </c:extLst>
                    <c:strCache>
                      <c:ptCount val="1"/>
                      <c:pt idx="0">
                        <c:v>Previous 12 Months </c:v>
                      </c:pt>
                    </c:strCache>
                  </c:strRef>
                </c:tx>
                <c:spPr>
                  <a:ln w="28575" cap="rnd">
                    <a:solidFill>
                      <a:schemeClr val="accent4">
                        <a:lumMod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'RAG Summary'!$B$4:$AN$4</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xmlns:c15="http://schemas.microsoft.com/office/drawing/2012/chart">
                      <c:ext xmlns:c15="http://schemas.microsoft.com/office/drawing/2012/chart" uri="{02D57815-91ED-43cb-92C2-25804820EDAC}">
                        <c15:formulaRef>
                          <c15:sqref>'RAG Summary'!$B$10:$AN$10</c15:sqref>
                        </c15:formulaRef>
                      </c:ext>
                    </c:extLst>
                    <c:numCache>
                      <c:formatCode>0.00%</c:formatCode>
                      <c:ptCount val="16"/>
                      <c:pt idx="0">
                        <c:v>8.9318404455524594E-2</c:v>
                      </c:pt>
                      <c:pt idx="1">
                        <c:v>8.5500000000000007E-2</c:v>
                      </c:pt>
                      <c:pt idx="2">
                        <c:v>7.7667462270538806E-2</c:v>
                      </c:pt>
                      <c:pt idx="3">
                        <c:v>0.10018631223902701</c:v>
                      </c:pt>
                      <c:pt idx="4">
                        <c:v>9.9918341624875798E-2</c:v>
                      </c:pt>
                      <c:pt idx="5">
                        <c:v>7.7507553197906906E-2</c:v>
                      </c:pt>
                      <c:pt idx="6">
                        <c:v>8.0671639904545706E-2</c:v>
                      </c:pt>
                      <c:pt idx="7">
                        <c:v>0.103074527392661</c:v>
                      </c:pt>
                      <c:pt idx="8">
                        <c:v>7.6330619636237704E-2</c:v>
                      </c:pt>
                      <c:pt idx="9">
                        <c:v>7.1010935644446396E-2</c:v>
                      </c:pt>
                      <c:pt idx="10">
                        <c:v>8.3974405488227599E-2</c:v>
                      </c:pt>
                      <c:pt idx="11">
                        <c:v>7.5683755131451397E-2</c:v>
                      </c:pt>
                      <c:pt idx="12">
                        <c:v>9.5118132749193604E-2</c:v>
                      </c:pt>
                      <c:pt idx="13">
                        <c:v>7.8136369487073296E-2</c:v>
                      </c:pt>
                      <c:pt idx="14">
                        <c:v>7.3068207604792101E-2</c:v>
                      </c:pt>
                      <c:pt idx="15">
                        <c:v>6.7789613674493293E-2</c:v>
                      </c:pt>
                    </c:numCache>
                  </c:numRef>
                </c:val>
                <c:smooth val="0"/>
                <c:extLst xmlns:c15="http://schemas.microsoft.com/office/drawing/2012/chart">
                  <c:ext xmlns:c16="http://schemas.microsoft.com/office/drawing/2014/chart" uri="{C3380CC4-5D6E-409C-BE32-E72D297353CC}">
                    <c16:uniqueId val="{0000000B-B08A-4937-85C2-20F9934D4115}"/>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'RAG Summary'!$A$11</c15:sqref>
                        </c15:formulaRef>
                      </c:ext>
                    </c:extLst>
                    <c:strCache>
                      <c:ptCount val="1"/>
                      <c:pt idx="0">
                        <c:v>Hospital Operations</c:v>
                      </c:pt>
                    </c:strCache>
                  </c:strRef>
                </c:tx>
                <c:spPr>
                  <a:ln w="28575" cap="rnd">
                    <a:solidFill>
                      <a:schemeClr val="accent6">
                        <a:lumMod val="80000"/>
                        <a:lumOff val="20000"/>
                      </a:schemeClr>
                    </a:solidFill>
                    <a:round/>
                  </a:ln>
                  <a:effectLst/>
                </c:spPr>
                <c:marker>
                  <c:symbol val="none"/>
                </c:marker>
                <c:cat>
                  <c:numRef>
                    <c:extLst xmlns:c15="http://schemas.microsoft.com/office/drawing/2012/chart">
                      <c:ext xmlns:c15="http://schemas.microsoft.com/office/drawing/2012/chart" uri="{02D57815-91ED-43cb-92C2-25804820EDAC}">
                        <c15:formulaRef>
                          <c15:sqref>'RAG Summary'!$B$4:$AN$4</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xmlns:c15="http://schemas.microsoft.com/office/drawing/2012/chart">
                      <c:ext xmlns:c15="http://schemas.microsoft.com/office/drawing/2012/chart" uri="{02D57815-91ED-43cb-92C2-25804820EDAC}">
                        <c15:formulaRef>
                          <c15:sqref>'RAG Summary'!$B$11:$AN$11</c15:sqref>
                        </c15:formulaRef>
                      </c:ext>
                    </c:extLst>
                    <c:numCache>
                      <c:formatCode>0.00%</c:formatCode>
                      <c:ptCount val="16"/>
                      <c:pt idx="0">
                        <c:v>9.1110268547060044E-2</c:v>
                      </c:pt>
                      <c:pt idx="1">
                        <c:v>8.2375044475288844E-2</c:v>
                      </c:pt>
                      <c:pt idx="2">
                        <c:v>0.1404</c:v>
                      </c:pt>
                      <c:pt idx="3">
                        <c:v>7.9399999999999998E-2</c:v>
                      </c:pt>
                      <c:pt idx="4">
                        <c:v>0.1404</c:v>
                      </c:pt>
                      <c:pt idx="5">
                        <c:v>7.9399999999999998E-2</c:v>
                      </c:pt>
                      <c:pt idx="6">
                        <c:v>3.9699999999999999E-2</c:v>
                      </c:pt>
                      <c:pt idx="7">
                        <c:v>3.6299999999999999E-2</c:v>
                      </c:pt>
                      <c:pt idx="8">
                        <c:v>8.6900000000000005E-2</c:v>
                      </c:pt>
                      <c:pt idx="9">
                        <c:v>0.1091</c:v>
                      </c:pt>
                      <c:pt idx="10">
                        <c:v>9.4700000000000006E-2</c:v>
                      </c:pt>
                      <c:pt idx="11">
                        <c:v>2.9100000000000001E-2</c:v>
                      </c:pt>
                      <c:pt idx="12">
                        <c:v>1.0999999999999999E-2</c:v>
                      </c:pt>
                      <c:pt idx="13">
                        <c:v>1.04E-2</c:v>
                      </c:pt>
                      <c:pt idx="14">
                        <c:v>2.3999999999999998E-3</c:v>
                      </c:pt>
                      <c:pt idx="15">
                        <c:v>1.9400000000000001E-2</c:v>
                      </c:pt>
                    </c:numCache>
                  </c:numRef>
                </c:val>
                <c:smooth val="0"/>
                <c:extLst xmlns:c15="http://schemas.microsoft.com/office/drawing/2012/chart">
                  <c:ext xmlns:c16="http://schemas.microsoft.com/office/drawing/2014/chart" uri="{C3380CC4-5D6E-409C-BE32-E72D297353CC}">
                    <c16:uniqueId val="{0000000C-B08A-4937-85C2-20F9934D4115}"/>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'RAG Summary'!$A$12</c15:sqref>
                        </c15:formulaRef>
                      </c:ext>
                    </c:extLst>
                    <c:strCache>
                      <c:ptCount val="1"/>
                      <c:pt idx="0">
                        <c:v>Previous 12 Months </c:v>
                      </c:pt>
                    </c:strCache>
                  </c:strRef>
                </c:tx>
                <c:spPr>
                  <a:ln w="28575" cap="rnd">
                    <a:solidFill>
                      <a:schemeClr val="accent5">
                        <a:lumMod val="80000"/>
                        <a:lumOff val="20000"/>
                      </a:schemeClr>
                    </a:solidFill>
                    <a:round/>
                  </a:ln>
                  <a:effectLst/>
                </c:spPr>
                <c:marker>
                  <c:symbol val="none"/>
                </c:marker>
                <c:cat>
                  <c:numRef>
                    <c:extLst xmlns:c15="http://schemas.microsoft.com/office/drawing/2012/chart">
                      <c:ext xmlns:c15="http://schemas.microsoft.com/office/drawing/2012/chart" uri="{02D57815-91ED-43cb-92C2-25804820EDAC}">
                        <c15:formulaRef>
                          <c15:sqref>'RAG Summary'!$B$4:$AN$4</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xmlns:c15="http://schemas.microsoft.com/office/drawing/2012/chart">
                      <c:ext xmlns:c15="http://schemas.microsoft.com/office/drawing/2012/chart" uri="{02D57815-91ED-43cb-92C2-25804820EDAC}">
                        <c15:formulaRef>
                          <c15:sqref>'RAG Summary'!$B$12:$AN$12</c15:sqref>
                        </c15:formulaRef>
                      </c:ext>
                    </c:extLst>
                    <c:numCache>
                      <c:formatCode>0.00%</c:formatCode>
                      <c:ptCount val="16"/>
                      <c:pt idx="0">
                        <c:v>7.5562841686759197E-2</c:v>
                      </c:pt>
                      <c:pt idx="1">
                        <c:v>6.2799999999999995E-2</c:v>
                      </c:pt>
                      <c:pt idx="2">
                        <c:v>7.3541468655200795E-2</c:v>
                      </c:pt>
                      <c:pt idx="3">
                        <c:v>7.1766097422654204E-2</c:v>
                      </c:pt>
                      <c:pt idx="4">
                        <c:v>5.60618597338048E-2</c:v>
                      </c:pt>
                      <c:pt idx="5">
                        <c:v>5.7162593745088898E-2</c:v>
                      </c:pt>
                      <c:pt idx="6">
                        <c:v>6.5557065408183707E-2</c:v>
                      </c:pt>
                      <c:pt idx="7">
                        <c:v>7.58389658444166E-2</c:v>
                      </c:pt>
                      <c:pt idx="8">
                        <c:v>5.72461769540107E-2</c:v>
                      </c:pt>
                      <c:pt idx="9">
                        <c:v>7.2322396163546895E-2</c:v>
                      </c:pt>
                      <c:pt idx="10">
                        <c:v>8.6053523799131504E-2</c:v>
                      </c:pt>
                      <c:pt idx="11">
                        <c:v>7.3404920310855395E-2</c:v>
                      </c:pt>
                      <c:pt idx="12">
                        <c:v>9.62949760373462E-2</c:v>
                      </c:pt>
                      <c:pt idx="13">
                        <c:v>7.2187260052296906E-2</c:v>
                      </c:pt>
                      <c:pt idx="14">
                        <c:v>7.4899885259893703E-2</c:v>
                      </c:pt>
                      <c:pt idx="15">
                        <c:v>6.6470290735862803E-2</c:v>
                      </c:pt>
                    </c:numCache>
                  </c:numRef>
                </c:val>
                <c:smooth val="0"/>
                <c:extLst xmlns:c15="http://schemas.microsoft.com/office/drawing/2012/chart">
                  <c:ext xmlns:c16="http://schemas.microsoft.com/office/drawing/2014/chart" uri="{C3380CC4-5D6E-409C-BE32-E72D297353CC}">
                    <c16:uniqueId val="{0000000D-B08A-4937-85C2-20F9934D4115}"/>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'RAG Summary'!$A$13</c15:sqref>
                        </c15:formulaRef>
                      </c:ext>
                    </c:extLst>
                    <c:strCache>
                      <c:ptCount val="1"/>
                      <c:pt idx="0">
                        <c:v>Medicine Service Group</c:v>
                      </c:pt>
                    </c:strCache>
                  </c:strRef>
                </c:tx>
                <c:spPr>
                  <a:ln w="28575" cap="rnd">
                    <a:solidFill>
                      <a:schemeClr val="accent4">
                        <a:lumMod val="80000"/>
                        <a:lumOff val="20000"/>
                      </a:schemeClr>
                    </a:solidFill>
                    <a:round/>
                  </a:ln>
                  <a:effectLst/>
                </c:spPr>
                <c:marker>
                  <c:symbol val="none"/>
                </c:marker>
                <c:cat>
                  <c:numRef>
                    <c:extLst xmlns:c15="http://schemas.microsoft.com/office/drawing/2012/chart">
                      <c:ext xmlns:c15="http://schemas.microsoft.com/office/drawing/2012/chart" uri="{02D57815-91ED-43cb-92C2-25804820EDAC}">
                        <c15:formulaRef>
                          <c15:sqref>'RAG Summary'!$B$4:$AN$4</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xmlns:c15="http://schemas.microsoft.com/office/drawing/2012/chart">
                      <c:ext xmlns:c15="http://schemas.microsoft.com/office/drawing/2012/chart" uri="{02D57815-91ED-43cb-92C2-25804820EDAC}">
                        <c15:formulaRef>
                          <c15:sqref>'RAG Summary'!$B$13:$AN$13</c15:sqref>
                        </c15:formulaRef>
                      </c:ext>
                    </c:extLst>
                    <c:numCache>
                      <c:formatCode>0.00%</c:formatCode>
                      <c:ptCount val="16"/>
                      <c:pt idx="0">
                        <c:v>7.9990546744546448E-2</c:v>
                      </c:pt>
                      <c:pt idx="1">
                        <c:v>7.8251692146930271E-2</c:v>
                      </c:pt>
                      <c:pt idx="2">
                        <c:v>5.3499999999999999E-2</c:v>
                      </c:pt>
                      <c:pt idx="3">
                        <c:v>6.3399999999999998E-2</c:v>
                      </c:pt>
                      <c:pt idx="4">
                        <c:v>5.6300000000000003E-2</c:v>
                      </c:pt>
                      <c:pt idx="5">
                        <c:v>6.6299999999999998E-2</c:v>
                      </c:pt>
                      <c:pt idx="6">
                        <c:v>6.9500000000000006E-2</c:v>
                      </c:pt>
                      <c:pt idx="7">
                        <c:v>7.3499999999999996E-2</c:v>
                      </c:pt>
                      <c:pt idx="8">
                        <c:v>5.96E-2</c:v>
                      </c:pt>
                      <c:pt idx="9">
                        <c:v>6.1600000000000002E-2</c:v>
                      </c:pt>
                      <c:pt idx="10">
                        <c:v>6.8400000000000002E-2</c:v>
                      </c:pt>
                      <c:pt idx="11">
                        <c:v>6.7000000000000004E-2</c:v>
                      </c:pt>
                      <c:pt idx="12">
                        <c:v>6.8500000000000005E-2</c:v>
                      </c:pt>
                      <c:pt idx="13">
                        <c:v>7.0800000000000002E-2</c:v>
                      </c:pt>
                      <c:pt idx="14">
                        <c:v>6.2700000000000006E-2</c:v>
                      </c:pt>
                      <c:pt idx="15">
                        <c:v>5.1900000000000002E-2</c:v>
                      </c:pt>
                    </c:numCache>
                  </c:numRef>
                </c:val>
                <c:smooth val="0"/>
                <c:extLst xmlns:c15="http://schemas.microsoft.com/office/drawing/2012/chart">
                  <c:ext xmlns:c16="http://schemas.microsoft.com/office/drawing/2014/chart" uri="{C3380CC4-5D6E-409C-BE32-E72D297353CC}">
                    <c16:uniqueId val="{0000000E-B08A-4937-85C2-20F9934D4115}"/>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'RAG Summary'!$A$14</c15:sqref>
                        </c15:formulaRef>
                      </c:ext>
                    </c:extLst>
                    <c:strCache>
                      <c:ptCount val="1"/>
                      <c:pt idx="0">
                        <c:v>Previous 12 Months </c:v>
                      </c:pt>
                    </c:strCache>
                  </c:strRef>
                </c:tx>
                <c:spPr>
                  <a:ln w="28575" cap="rnd">
                    <a:solidFill>
                      <a:schemeClr val="accent6">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'RAG Summary'!$B$4:$AN$4</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xmlns:c15="http://schemas.microsoft.com/office/drawing/2012/chart">
                      <c:ext xmlns:c15="http://schemas.microsoft.com/office/drawing/2012/chart" uri="{02D57815-91ED-43cb-92C2-25804820EDAC}">
                        <c15:formulaRef>
                          <c15:sqref>'RAG Summary'!$B$14:$AN$14</c15:sqref>
                        </c15:formulaRef>
                      </c:ext>
                    </c:extLst>
                    <c:numCache>
                      <c:formatCode>0.00%</c:formatCode>
                      <c:ptCount val="16"/>
                      <c:pt idx="0">
                        <c:v>7.3861993397712503E-2</c:v>
                      </c:pt>
                      <c:pt idx="1">
                        <c:v>9.5100000000000004E-2</c:v>
                      </c:pt>
                      <c:pt idx="2">
                        <c:v>8.0017580886223003E-2</c:v>
                      </c:pt>
                      <c:pt idx="3">
                        <c:v>7.0547217256570899E-2</c:v>
                      </c:pt>
                      <c:pt idx="4">
                        <c:v>7.6003343625101194E-2</c:v>
                      </c:pt>
                      <c:pt idx="5">
                        <c:v>6.2476265918587397E-2</c:v>
                      </c:pt>
                      <c:pt idx="6">
                        <c:v>6.7111958788125606E-2</c:v>
                      </c:pt>
                      <c:pt idx="7">
                        <c:v>8.9707057346924995E-2</c:v>
                      </c:pt>
                      <c:pt idx="8">
                        <c:v>6.9211359235925002E-2</c:v>
                      </c:pt>
                      <c:pt idx="9">
                        <c:v>7.46412666050809E-2</c:v>
                      </c:pt>
                      <c:pt idx="10">
                        <c:v>7.4639995525806704E-2</c:v>
                      </c:pt>
                      <c:pt idx="11">
                        <c:v>6.5926056616339795E-2</c:v>
                      </c:pt>
                      <c:pt idx="12">
                        <c:v>8.8263037648352596E-2</c:v>
                      </c:pt>
                      <c:pt idx="13">
                        <c:v>6.9255257500823897E-2</c:v>
                      </c:pt>
                      <c:pt idx="14">
                        <c:v>6.8153861746540895E-2</c:v>
                      </c:pt>
                      <c:pt idx="15">
                        <c:v>7.8555971214385706E-2</c:v>
                      </c:pt>
                    </c:numCache>
                  </c:numRef>
                </c:val>
                <c:smooth val="0"/>
                <c:extLst xmlns:c15="http://schemas.microsoft.com/office/drawing/2012/chart">
                  <c:ext xmlns:c16="http://schemas.microsoft.com/office/drawing/2014/chart" uri="{C3380CC4-5D6E-409C-BE32-E72D297353CC}">
                    <c16:uniqueId val="{0000000F-B08A-4937-85C2-20F9934D4115}"/>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'RAG Summary'!$A$15</c15:sqref>
                        </c15:formulaRef>
                      </c:ext>
                    </c:extLst>
                    <c:strCache>
                      <c:ptCount val="1"/>
                      <c:pt idx="0">
                        <c:v>SSSG - Specialist Surg Service Gp</c:v>
                      </c:pt>
                    </c:strCache>
                  </c:strRef>
                </c:tx>
                <c:spPr>
                  <a:ln w="28575" cap="rnd">
                    <a:solidFill>
                      <a:schemeClr val="accent5">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'RAG Summary'!$B$4:$AN$4</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xmlns:c15="http://schemas.microsoft.com/office/drawing/2012/chart">
                      <c:ext xmlns:c15="http://schemas.microsoft.com/office/drawing/2012/chart" uri="{02D57815-91ED-43cb-92C2-25804820EDAC}">
                        <c15:formulaRef>
                          <c15:sqref>'RAG Summary'!$B$15:$AN$15</c15:sqref>
                        </c15:formulaRef>
                      </c:ext>
                    </c:extLst>
                    <c:numCache>
                      <c:formatCode>0.00%</c:formatCode>
                      <c:ptCount val="16"/>
                      <c:pt idx="0">
                        <c:v>0.102430494139557</c:v>
                      </c:pt>
                      <c:pt idx="1">
                        <c:v>8.1334893912314701E-2</c:v>
                      </c:pt>
                      <c:pt idx="2">
                        <c:v>7.8854257520289794E-2</c:v>
                      </c:pt>
                      <c:pt idx="3">
                        <c:v>7.4012518825936305E-2</c:v>
                      </c:pt>
                      <c:pt idx="4">
                        <c:v>6.4438530421423001E-2</c:v>
                      </c:pt>
                      <c:pt idx="5">
                        <c:v>6.15713198905989E-2</c:v>
                      </c:pt>
                      <c:pt idx="6">
                        <c:v>6.1274617023886098E-2</c:v>
                      </c:pt>
                      <c:pt idx="7">
                        <c:v>6.8933748855947802E-2</c:v>
                      </c:pt>
                      <c:pt idx="8">
                        <c:v>7.1602329510336807E-2</c:v>
                      </c:pt>
                      <c:pt idx="9">
                        <c:v>6.9726506342707495E-2</c:v>
                      </c:pt>
                      <c:pt idx="10">
                        <c:v>7.0658578135688696E-2</c:v>
                      </c:pt>
                      <c:pt idx="11">
                        <c:v>5.92767948223459E-2</c:v>
                      </c:pt>
                      <c:pt idx="12">
                        <c:v>6.9388076670257801E-2</c:v>
                      </c:pt>
                      <c:pt idx="13">
                        <c:v>7.4011870560694304E-2</c:v>
                      </c:pt>
                      <c:pt idx="14">
                        <c:v>6.5438931666833802E-2</c:v>
                      </c:pt>
                      <c:pt idx="15">
                        <c:v>5.3824623927827497E-2</c:v>
                      </c:pt>
                    </c:numCache>
                  </c:numRef>
                </c:val>
                <c:smooth val="0"/>
                <c:extLst xmlns:c15="http://schemas.microsoft.com/office/drawing/2012/chart">
                  <c:ext xmlns:c16="http://schemas.microsoft.com/office/drawing/2014/chart" uri="{C3380CC4-5D6E-409C-BE32-E72D297353CC}">
                    <c16:uniqueId val="{00000010-B08A-4937-85C2-20F9934D4115}"/>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'RAG Summary'!$A$16</c15:sqref>
                        </c15:formulaRef>
                      </c:ext>
                    </c:extLst>
                    <c:strCache>
                      <c:ptCount val="1"/>
                      <c:pt idx="0">
                        <c:v>Previous 12 Months </c:v>
                      </c:pt>
                    </c:strCache>
                  </c:strRef>
                </c:tx>
                <c:spPr>
                  <a:ln w="28575" cap="rnd">
                    <a:solidFill>
                      <a:schemeClr val="accent4">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'RAG Summary'!$B$4:$AN$4</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xmlns:c15="http://schemas.microsoft.com/office/drawing/2012/chart">
                      <c:ext xmlns:c15="http://schemas.microsoft.com/office/drawing/2012/chart" uri="{02D57815-91ED-43cb-92C2-25804820EDAC}">
                        <c15:formulaRef>
                          <c15:sqref>'RAG Summary'!$B$16:$AN$16</c15:sqref>
                        </c15:formulaRef>
                      </c:ext>
                    </c:extLst>
                    <c:numCache>
                      <c:formatCode>0.00%</c:formatCode>
                      <c:ptCount val="16"/>
                      <c:pt idx="0">
                        <c:v>9.4641634464906199E-2</c:v>
                      </c:pt>
                      <c:pt idx="1">
                        <c:v>0.1147</c:v>
                      </c:pt>
                      <c:pt idx="2">
                        <c:v>8.8195427517791594E-2</c:v>
                      </c:pt>
                      <c:pt idx="3">
                        <c:v>8.7865677514198895E-2</c:v>
                      </c:pt>
                      <c:pt idx="4">
                        <c:v>8.5063658471730696E-2</c:v>
                      </c:pt>
                      <c:pt idx="5">
                        <c:v>6.7624872406951905E-2</c:v>
                      </c:pt>
                      <c:pt idx="6">
                        <c:v>7.8596979070781295E-2</c:v>
                      </c:pt>
                      <c:pt idx="7">
                        <c:v>8.39612766443638E-2</c:v>
                      </c:pt>
                      <c:pt idx="8">
                        <c:v>6.2237026226347601E-2</c:v>
                      </c:pt>
                      <c:pt idx="9">
                        <c:v>5.8641234322707902E-2</c:v>
                      </c:pt>
                      <c:pt idx="10">
                        <c:v>6.7808671519310304E-2</c:v>
                      </c:pt>
                      <c:pt idx="11">
                        <c:v>6.5299057717871603E-2</c:v>
                      </c:pt>
                      <c:pt idx="12">
                        <c:v>9.5378512517130504E-2</c:v>
                      </c:pt>
                      <c:pt idx="13">
                        <c:v>7.6723912782639403E-2</c:v>
                      </c:pt>
                      <c:pt idx="14">
                        <c:v>7.2708757998481102E-2</c:v>
                      </c:pt>
                      <c:pt idx="15">
                        <c:v>6.5608639160078905E-2</c:v>
                      </c:pt>
                    </c:numCache>
                  </c:numRef>
                </c:val>
                <c:smooth val="0"/>
                <c:extLst xmlns:c15="http://schemas.microsoft.com/office/drawing/2012/chart">
                  <c:ext xmlns:c16="http://schemas.microsoft.com/office/drawing/2014/chart" uri="{C3380CC4-5D6E-409C-BE32-E72D297353CC}">
                    <c16:uniqueId val="{00000011-B08A-4937-85C2-20F9934D4115}"/>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'RAG Summary'!$A$17</c15:sqref>
                        </c15:formulaRef>
                      </c:ext>
                    </c:extLst>
                    <c:strCache>
                      <c:ptCount val="1"/>
                      <c:pt idx="0">
                        <c:v>Unit Management </c:v>
                      </c:pt>
                    </c:strCache>
                  </c:strRef>
                </c:tx>
                <c:spPr>
                  <a:ln w="28575" cap="rnd">
                    <a:solidFill>
                      <a:schemeClr val="accent6">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'RAG Summary'!$B$4:$AN$4</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xmlns:c15="http://schemas.microsoft.com/office/drawing/2012/chart">
                      <c:ext xmlns:c15="http://schemas.microsoft.com/office/drawing/2012/chart" uri="{02D57815-91ED-43cb-92C2-25804820EDAC}">
                        <c15:formulaRef>
                          <c15:sqref>'RAG Summary'!$B$17:$AN$17</c15:sqref>
                        </c15:formulaRef>
                      </c:ext>
                    </c:extLst>
                    <c:numCache>
                      <c:formatCode>0.00%</c:formatCode>
                      <c:ptCount val="16"/>
                      <c:pt idx="0">
                        <c:v>5.5075550097388001E-2</c:v>
                      </c:pt>
                      <c:pt idx="1">
                        <c:v>2.8017566545964202E-2</c:v>
                      </c:pt>
                      <c:pt idx="2">
                        <c:v>1.3939367900467001E-2</c:v>
                      </c:pt>
                      <c:pt idx="3">
                        <c:v>2.8127933976751E-2</c:v>
                      </c:pt>
                      <c:pt idx="4">
                        <c:v>3.4810609200229298E-2</c:v>
                      </c:pt>
                      <c:pt idx="5">
                        <c:v>4.8884550706711702E-2</c:v>
                      </c:pt>
                      <c:pt idx="6">
                        <c:v>5.6641366223908897E-2</c:v>
                      </c:pt>
                      <c:pt idx="7">
                        <c:v>5.79229227584847E-2</c:v>
                      </c:pt>
                      <c:pt idx="8">
                        <c:v>7.6985304031279497E-2</c:v>
                      </c:pt>
                      <c:pt idx="9">
                        <c:v>7.4186382708649204E-2</c:v>
                      </c:pt>
                      <c:pt idx="10">
                        <c:v>0.101967119642687</c:v>
                      </c:pt>
                      <c:pt idx="11">
                        <c:v>0.109090909090909</c:v>
                      </c:pt>
                      <c:pt idx="12">
                        <c:v>0.11187222715172999</c:v>
                      </c:pt>
                      <c:pt idx="13">
                        <c:v>0.16492298750363299</c:v>
                      </c:pt>
                      <c:pt idx="14">
                        <c:v>0.120397542747584</c:v>
                      </c:pt>
                      <c:pt idx="15">
                        <c:v>0.108226906171045</c:v>
                      </c:pt>
                    </c:numCache>
                  </c:numRef>
                </c:val>
                <c:smooth val="0"/>
                <c:extLst xmlns:c15="http://schemas.microsoft.com/office/drawing/2012/chart">
                  <c:ext xmlns:c16="http://schemas.microsoft.com/office/drawing/2014/chart" uri="{C3380CC4-5D6E-409C-BE32-E72D297353CC}">
                    <c16:uniqueId val="{00000012-B08A-4937-85C2-20F9934D4115}"/>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'RAG Summary'!$A$18</c15:sqref>
                        </c15:formulaRef>
                      </c:ext>
                    </c:extLst>
                    <c:strCache>
                      <c:ptCount val="1"/>
                      <c:pt idx="0">
                        <c:v>Previous 12 Months </c:v>
                      </c:pt>
                    </c:strCache>
                  </c:strRef>
                </c:tx>
                <c:spPr>
                  <a:ln w="28575" cap="rnd">
                    <a:solidFill>
                      <a:schemeClr val="accent5">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'RAG Summary'!$B$4:$AN$4</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xmlns:c15="http://schemas.microsoft.com/office/drawing/2012/chart">
                      <c:ext xmlns:c15="http://schemas.microsoft.com/office/drawing/2012/chart" uri="{02D57815-91ED-43cb-92C2-25804820EDAC}">
                        <c15:formulaRef>
                          <c15:sqref>'RAG Summary'!$B$18:$AN$18</c15:sqref>
                        </c15:formulaRef>
                      </c:ext>
                    </c:extLst>
                    <c:numCache>
                      <c:formatCode>0.00%</c:formatCode>
                      <c:ptCount val="16"/>
                      <c:pt idx="0">
                        <c:v>0.116798945994255</c:v>
                      </c:pt>
                      <c:pt idx="1">
                        <c:v>6.8400000000000002E-2</c:v>
                      </c:pt>
                      <c:pt idx="2">
                        <c:v>7.0373413110535896E-2</c:v>
                      </c:pt>
                      <c:pt idx="3">
                        <c:v>3.9554659537537999E-2</c:v>
                      </c:pt>
                      <c:pt idx="4">
                        <c:v>4.5534581141351102E-2</c:v>
                      </c:pt>
                      <c:pt idx="5">
                        <c:v>2.6756169296923302E-2</c:v>
                      </c:pt>
                      <c:pt idx="6">
                        <c:v>7.07763702144181E-2</c:v>
                      </c:pt>
                      <c:pt idx="7">
                        <c:v>9.3574526729034199E-2</c:v>
                      </c:pt>
                      <c:pt idx="8">
                        <c:v>6.8162470054471305E-2</c:v>
                      </c:pt>
                      <c:pt idx="9">
                        <c:v>6.5099452073208899E-2</c:v>
                      </c:pt>
                      <c:pt idx="10">
                        <c:v>3.8877778766653E-2</c:v>
                      </c:pt>
                      <c:pt idx="11">
                        <c:v>1.3780430204360299E-2</c:v>
                      </c:pt>
                      <c:pt idx="12">
                        <c:v>5.3219752704742697E-2</c:v>
                      </c:pt>
                      <c:pt idx="13">
                        <c:v>4.6716990686923102E-2</c:v>
                      </c:pt>
                      <c:pt idx="14">
                        <c:v>3.99716465061336E-2</c:v>
                      </c:pt>
                      <c:pt idx="15">
                        <c:v>1.7941305201077101E-2</c:v>
                      </c:pt>
                    </c:numCache>
                  </c:numRef>
                </c:val>
                <c:smooth val="0"/>
                <c:extLst xmlns:c15="http://schemas.microsoft.com/office/drawing/2012/chart">
                  <c:ext xmlns:c16="http://schemas.microsoft.com/office/drawing/2014/chart" uri="{C3380CC4-5D6E-409C-BE32-E72D297353CC}">
                    <c16:uniqueId val="{00000013-B08A-4937-85C2-20F9934D4115}"/>
                  </c:ext>
                </c:extLst>
              </c15:ser>
            </c15:filteredLineSeries>
          </c:ext>
        </c:extLst>
      </c:lineChart>
      <c:dateAx>
        <c:axId val="208779504"/>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02616176"/>
        <c:crosses val="autoZero"/>
        <c:auto val="1"/>
        <c:lblOffset val="100"/>
        <c:baseTimeUnit val="months"/>
      </c:dateAx>
      <c:valAx>
        <c:axId val="102616176"/>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087795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ysClr val="window" lastClr="FFFFFF"/>
    </a:solidFill>
    <a:ln>
      <a:solidFill>
        <a:sysClr val="windowText" lastClr="000000"/>
      </a:solidFill>
    </a:ln>
    <a:effectLst/>
  </c:spPr>
  <c:txPr>
    <a:bodyPr/>
    <a:lstStyle/>
    <a:p>
      <a:pPr>
        <a:defRPr sz="1600"/>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1"/>
          <c:order val="1"/>
          <c:tx>
            <c:strRef>
              <c:f>'RAG Summary'!$A$25:$D$25</c:f>
              <c:strCache>
                <c:ptCount val="4"/>
                <c:pt idx="0">
                  <c:v>Additional Clinical Services</c:v>
                </c:pt>
              </c:strCache>
            </c:strRef>
          </c:tx>
          <c:spPr>
            <a:ln w="28575" cap="rnd">
              <a:solidFill>
                <a:schemeClr val="accent2"/>
              </a:solidFill>
              <a:round/>
            </a:ln>
            <a:effectLst/>
          </c:spPr>
          <c:marker>
            <c:symbol val="none"/>
          </c:marker>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'RAG Summary'!$E$23:$AN$23</c:f>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f>'RAG Summary'!$E$25:$AN$25</c:f>
              <c:numCache>
                <c:formatCode>0.00%</c:formatCode>
                <c:ptCount val="16"/>
                <c:pt idx="0">
                  <c:v>0.128650722974917</c:v>
                </c:pt>
                <c:pt idx="1">
                  <c:v>0.10508187398435199</c:v>
                </c:pt>
                <c:pt idx="2">
                  <c:v>9.8149923249283205E-2</c:v>
                </c:pt>
                <c:pt idx="3">
                  <c:v>0.105108856083588</c:v>
                </c:pt>
                <c:pt idx="4">
                  <c:v>8.0279147276158494E-2</c:v>
                </c:pt>
                <c:pt idx="5">
                  <c:v>7.5466196183904502E-2</c:v>
                </c:pt>
                <c:pt idx="6">
                  <c:v>7.9633480410292196E-2</c:v>
                </c:pt>
                <c:pt idx="7">
                  <c:v>8.4658012176324696E-2</c:v>
                </c:pt>
                <c:pt idx="8">
                  <c:v>7.5027894641024703E-2</c:v>
                </c:pt>
                <c:pt idx="9">
                  <c:v>8.2393942259407701E-2</c:v>
                </c:pt>
                <c:pt idx="10">
                  <c:v>0.101110385530864</c:v>
                </c:pt>
                <c:pt idx="11">
                  <c:v>8.5152476811721597E-2</c:v>
                </c:pt>
                <c:pt idx="12">
                  <c:v>0.101215693291813</c:v>
                </c:pt>
                <c:pt idx="13">
                  <c:v>9.0885521899864902E-2</c:v>
                </c:pt>
                <c:pt idx="14">
                  <c:v>8.3460028885499096E-2</c:v>
                </c:pt>
                <c:pt idx="15">
                  <c:v>9.3635693318964805E-2</c:v>
                </c:pt>
              </c:numCache>
            </c:numRef>
          </c:val>
          <c:smooth val="0"/>
          <c:extLst>
            <c:ext xmlns:c16="http://schemas.microsoft.com/office/drawing/2014/chart" uri="{C3380CC4-5D6E-409C-BE32-E72D297353CC}">
              <c16:uniqueId val="{00000000-7CCE-42AE-A139-DDCABD9F8FA3}"/>
            </c:ext>
          </c:extLst>
        </c:ser>
        <c:ser>
          <c:idx val="7"/>
          <c:order val="7"/>
          <c:tx>
            <c:strRef>
              <c:f>'RAG Summary'!$A$31:$D$31</c:f>
              <c:strCache>
                <c:ptCount val="4"/>
                <c:pt idx="0">
                  <c:v>Nursing and Midwifery Registered</c:v>
                </c:pt>
              </c:strCache>
            </c:strRef>
          </c:tx>
          <c:spPr>
            <a:ln w="28575" cap="rnd">
              <a:solidFill>
                <a:schemeClr val="accent5">
                  <a:lumMod val="75000"/>
                </a:schemeClr>
              </a:solidFill>
              <a:round/>
            </a:ln>
            <a:effectLst/>
          </c:spPr>
          <c:marker>
            <c:symbol val="none"/>
          </c:marker>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'RAG Summary'!$E$23:$AN$23</c:f>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f>'RAG Summary'!$E$31:$AN$31</c:f>
              <c:numCache>
                <c:formatCode>0.00%</c:formatCode>
                <c:ptCount val="16"/>
                <c:pt idx="0">
                  <c:v>9.6741890107008399E-2</c:v>
                </c:pt>
                <c:pt idx="1">
                  <c:v>7.1518204784601094E-2</c:v>
                </c:pt>
                <c:pt idx="2">
                  <c:v>7.2644873226391904E-2</c:v>
                </c:pt>
                <c:pt idx="3">
                  <c:v>8.1918634285816305E-2</c:v>
                </c:pt>
                <c:pt idx="4">
                  <c:v>7.7755953661195601E-2</c:v>
                </c:pt>
                <c:pt idx="5">
                  <c:v>7.8579817261146698E-2</c:v>
                </c:pt>
                <c:pt idx="6">
                  <c:v>8.4822955563093494E-2</c:v>
                </c:pt>
                <c:pt idx="7">
                  <c:v>7.6738405372673693E-2</c:v>
                </c:pt>
                <c:pt idx="8">
                  <c:v>7.0965439671366704E-2</c:v>
                </c:pt>
                <c:pt idx="9">
                  <c:v>5.8933544496538703E-2</c:v>
                </c:pt>
                <c:pt idx="10">
                  <c:v>6.4177266348756895E-2</c:v>
                </c:pt>
                <c:pt idx="11">
                  <c:v>7.7840218526113406E-2</c:v>
                </c:pt>
                <c:pt idx="12">
                  <c:v>8.2816207144821394E-2</c:v>
                </c:pt>
                <c:pt idx="13">
                  <c:v>9.0025823676302894E-2</c:v>
                </c:pt>
                <c:pt idx="14">
                  <c:v>8.5055171509036298E-2</c:v>
                </c:pt>
                <c:pt idx="15">
                  <c:v>7.1765772955446103E-2</c:v>
                </c:pt>
              </c:numCache>
            </c:numRef>
          </c:val>
          <c:smooth val="0"/>
          <c:extLst>
            <c:ext xmlns:c16="http://schemas.microsoft.com/office/drawing/2014/chart" uri="{C3380CC4-5D6E-409C-BE32-E72D297353CC}">
              <c16:uniqueId val="{00000001-7CCE-42AE-A139-DDCABD9F8FA3}"/>
            </c:ext>
          </c:extLst>
        </c:ser>
        <c:dLbls>
          <c:showLegendKey val="0"/>
          <c:showVal val="0"/>
          <c:showCatName val="0"/>
          <c:showSerName val="0"/>
          <c:showPercent val="0"/>
          <c:showBubbleSize val="0"/>
        </c:dLbls>
        <c:smooth val="0"/>
        <c:axId val="1108319904"/>
        <c:axId val="1108326560"/>
        <c:extLst>
          <c:ext xmlns:c15="http://schemas.microsoft.com/office/drawing/2012/chart" uri="{02D57815-91ED-43cb-92C2-25804820EDAC}">
            <c15:filteredLineSeries>
              <c15:ser>
                <c:idx val="0"/>
                <c:order val="0"/>
                <c:tx>
                  <c:strRef>
                    <c:extLst>
                      <c:ext uri="{02D57815-91ED-43cb-92C2-25804820EDAC}">
                        <c15:formulaRef>
                          <c15:sqref>'RAG Summary'!$A$24:$D$24</c15:sqref>
                        </c15:formulaRef>
                      </c:ext>
                    </c:extLst>
                    <c:strCache>
                      <c:ptCount val="4"/>
                      <c:pt idx="0">
                        <c:v>Add Prof Scientific and Technic</c:v>
                      </c:pt>
                    </c:strCache>
                  </c:strRef>
                </c:tx>
                <c:spPr>
                  <a:ln w="28575" cap="rnd">
                    <a:solidFill>
                      <a:schemeClr val="accent1"/>
                    </a:solidFill>
                    <a:round/>
                  </a:ln>
                  <a:effectLst/>
                </c:spPr>
                <c:marker>
                  <c:symbol val="none"/>
                </c:marker>
                <c:cat>
                  <c:numRef>
                    <c:extLst>
                      <c:ext uri="{02D57815-91ED-43cb-92C2-25804820EDAC}">
                        <c15:formulaRef>
                          <c15:sqref>'RAG Summary'!$E$23:$AN$23</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c:ext uri="{02D57815-91ED-43cb-92C2-25804820EDAC}">
                        <c15:formulaRef>
                          <c15:sqref>'RAG Summary'!$E$24:$AN$24</c15:sqref>
                        </c15:formulaRef>
                      </c:ext>
                    </c:extLst>
                    <c:numCache>
                      <c:formatCode>0.00%</c:formatCode>
                      <c:ptCount val="16"/>
                      <c:pt idx="0">
                        <c:v>2.9711375212224101E-2</c:v>
                      </c:pt>
                      <c:pt idx="1">
                        <c:v>2.4296001405069999E-2</c:v>
                      </c:pt>
                      <c:pt idx="2">
                        <c:v>8.9123671247083192E-3</c:v>
                      </c:pt>
                      <c:pt idx="3">
                        <c:v>7.49845386313336E-2</c:v>
                      </c:pt>
                      <c:pt idx="4">
                        <c:v>6.5687824498467497E-3</c:v>
                      </c:pt>
                      <c:pt idx="5">
                        <c:v>3.2204443684538801E-3</c:v>
                      </c:pt>
                      <c:pt idx="6">
                        <c:v>0</c:v>
                      </c:pt>
                      <c:pt idx="7">
                        <c:v>1.27788090134665E-3</c:v>
                      </c:pt>
                      <c:pt idx="8">
                        <c:v>2.6075496140951299E-2</c:v>
                      </c:pt>
                      <c:pt idx="9">
                        <c:v>3.7798300855205101E-2</c:v>
                      </c:pt>
                      <c:pt idx="10">
                        <c:v>2.0354473399486699E-2</c:v>
                      </c:pt>
                      <c:pt idx="11">
                        <c:v>4.5634642118028999E-2</c:v>
                      </c:pt>
                      <c:pt idx="12">
                        <c:v>5.4371975491709502E-2</c:v>
                      </c:pt>
                      <c:pt idx="13">
                        <c:v>8.9053596706256205E-2</c:v>
                      </c:pt>
                      <c:pt idx="14">
                        <c:v>8.99296949321471E-2</c:v>
                      </c:pt>
                      <c:pt idx="15">
                        <c:v>3.3206280718147602E-2</c:v>
                      </c:pt>
                    </c:numCache>
                  </c:numRef>
                </c:val>
                <c:smooth val="0"/>
                <c:extLst>
                  <c:ext xmlns:c16="http://schemas.microsoft.com/office/drawing/2014/chart" uri="{C3380CC4-5D6E-409C-BE32-E72D297353CC}">
                    <c16:uniqueId val="{00000002-7CCE-42AE-A139-DDCABD9F8FA3}"/>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'RAG Summary'!$A$26:$D$26</c15:sqref>
                        </c15:formulaRef>
                      </c:ext>
                    </c:extLst>
                    <c:strCache>
                      <c:ptCount val="4"/>
                      <c:pt idx="0">
                        <c:v>Administrative and Clerical</c:v>
                      </c:pt>
                    </c:strCache>
                  </c:strRef>
                </c:tx>
                <c:spPr>
                  <a:ln w="28575" cap="rnd">
                    <a:solidFill>
                      <a:schemeClr val="accent3"/>
                    </a:solidFill>
                    <a:round/>
                  </a:ln>
                  <a:effectLst/>
                </c:spPr>
                <c:marker>
                  <c:symbol val="none"/>
                </c:marker>
                <c:cat>
                  <c:numRef>
                    <c:extLst xmlns:c15="http://schemas.microsoft.com/office/drawing/2012/chart">
                      <c:ext xmlns:c15="http://schemas.microsoft.com/office/drawing/2012/chart" uri="{02D57815-91ED-43cb-92C2-25804820EDAC}">
                        <c15:formulaRef>
                          <c15:sqref>'RAG Summary'!$E$23:$AN$23</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xmlns:c15="http://schemas.microsoft.com/office/drawing/2012/chart">
                      <c:ext xmlns:c15="http://schemas.microsoft.com/office/drawing/2012/chart" uri="{02D57815-91ED-43cb-92C2-25804820EDAC}">
                        <c15:formulaRef>
                          <c15:sqref>'RAG Summary'!$E$26:$AN$26</c15:sqref>
                        </c15:formulaRef>
                      </c:ext>
                    </c:extLst>
                    <c:numCache>
                      <c:formatCode>0.00%</c:formatCode>
                      <c:ptCount val="16"/>
                      <c:pt idx="0">
                        <c:v>0.10768214332985</c:v>
                      </c:pt>
                      <c:pt idx="1">
                        <c:v>8.7719624018689601E-2</c:v>
                      </c:pt>
                      <c:pt idx="2">
                        <c:v>7.1354599616553702E-2</c:v>
                      </c:pt>
                      <c:pt idx="3">
                        <c:v>5.1590677780440901E-2</c:v>
                      </c:pt>
                      <c:pt idx="4">
                        <c:v>5.9241130047818003E-2</c:v>
                      </c:pt>
                      <c:pt idx="5">
                        <c:v>5.3322557528650498E-2</c:v>
                      </c:pt>
                      <c:pt idx="6">
                        <c:v>4.9659984822832202E-2</c:v>
                      </c:pt>
                      <c:pt idx="7">
                        <c:v>6.8462704166330907E-2</c:v>
                      </c:pt>
                      <c:pt idx="8">
                        <c:v>8.6969208244649904E-2</c:v>
                      </c:pt>
                      <c:pt idx="9">
                        <c:v>7.5807638874988995E-2</c:v>
                      </c:pt>
                      <c:pt idx="10">
                        <c:v>7.8328187302639504E-2</c:v>
                      </c:pt>
                      <c:pt idx="11">
                        <c:v>6.9915248616479297E-2</c:v>
                      </c:pt>
                      <c:pt idx="12">
                        <c:v>7.0412085142994393E-2</c:v>
                      </c:pt>
                      <c:pt idx="13">
                        <c:v>6.1715804128619101E-2</c:v>
                      </c:pt>
                      <c:pt idx="14">
                        <c:v>4.7719878351415501E-2</c:v>
                      </c:pt>
                      <c:pt idx="15">
                        <c:v>6.2514421910706497E-2</c:v>
                      </c:pt>
                    </c:numCache>
                  </c:numRef>
                </c:val>
                <c:smooth val="0"/>
                <c:extLst xmlns:c15="http://schemas.microsoft.com/office/drawing/2012/chart">
                  <c:ext xmlns:c16="http://schemas.microsoft.com/office/drawing/2014/chart" uri="{C3380CC4-5D6E-409C-BE32-E72D297353CC}">
                    <c16:uniqueId val="{00000003-7CCE-42AE-A139-DDCABD9F8FA3}"/>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'RAG Summary'!$A$27:$D$27</c15:sqref>
                        </c15:formulaRef>
                      </c:ext>
                    </c:extLst>
                    <c:strCache>
                      <c:ptCount val="4"/>
                      <c:pt idx="0">
                        <c:v>Allied Health Professionals</c:v>
                      </c:pt>
                    </c:strCache>
                  </c:strRef>
                </c:tx>
                <c:spPr>
                  <a:ln w="28575" cap="rnd">
                    <a:solidFill>
                      <a:schemeClr val="accent4"/>
                    </a:solidFill>
                    <a:round/>
                  </a:ln>
                  <a:effectLst/>
                </c:spPr>
                <c:marker>
                  <c:symbol val="none"/>
                </c:marker>
                <c:cat>
                  <c:numRef>
                    <c:extLst xmlns:c15="http://schemas.microsoft.com/office/drawing/2012/chart">
                      <c:ext xmlns:c15="http://schemas.microsoft.com/office/drawing/2012/chart" uri="{02D57815-91ED-43cb-92C2-25804820EDAC}">
                        <c15:formulaRef>
                          <c15:sqref>'RAG Summary'!$E$23:$AN$23</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xmlns:c15="http://schemas.microsoft.com/office/drawing/2012/chart">
                      <c:ext xmlns:c15="http://schemas.microsoft.com/office/drawing/2012/chart" uri="{02D57815-91ED-43cb-92C2-25804820EDAC}">
                        <c15:formulaRef>
                          <c15:sqref>'RAG Summary'!$E$27:$AN$27</c15:sqref>
                        </c15:formulaRef>
                      </c:ext>
                    </c:extLst>
                    <c:numCache>
                      <c:formatCode>0.00%</c:formatCode>
                      <c:ptCount val="16"/>
                      <c:pt idx="0">
                        <c:v>6.6827606918405794E-2</c:v>
                      </c:pt>
                      <c:pt idx="1">
                        <c:v>6.4051702092934398E-2</c:v>
                      </c:pt>
                      <c:pt idx="2">
                        <c:v>4.32981498604686E-2</c:v>
                      </c:pt>
                      <c:pt idx="3">
                        <c:v>3.8042931769756601E-2</c:v>
                      </c:pt>
                      <c:pt idx="4">
                        <c:v>3.8213018247323802E-2</c:v>
                      </c:pt>
                      <c:pt idx="5">
                        <c:v>3.66741284441615E-2</c:v>
                      </c:pt>
                      <c:pt idx="6">
                        <c:v>3.4767053517599601E-2</c:v>
                      </c:pt>
                      <c:pt idx="7">
                        <c:v>4.3737819179085702E-2</c:v>
                      </c:pt>
                      <c:pt idx="8">
                        <c:v>4.5417712323101198E-2</c:v>
                      </c:pt>
                      <c:pt idx="9">
                        <c:v>3.00746624863216E-2</c:v>
                      </c:pt>
                      <c:pt idx="10">
                        <c:v>3.70752163094802E-2</c:v>
                      </c:pt>
                      <c:pt idx="11">
                        <c:v>3.4216085290175599E-2</c:v>
                      </c:pt>
                      <c:pt idx="12">
                        <c:v>4.5203752115703703E-2</c:v>
                      </c:pt>
                      <c:pt idx="13">
                        <c:v>3.9966229981050101E-2</c:v>
                      </c:pt>
                      <c:pt idx="14">
                        <c:v>4.37395982900338E-2</c:v>
                      </c:pt>
                      <c:pt idx="15">
                        <c:v>4.2874599484868603E-2</c:v>
                      </c:pt>
                    </c:numCache>
                  </c:numRef>
                </c:val>
                <c:smooth val="0"/>
                <c:extLst xmlns:c15="http://schemas.microsoft.com/office/drawing/2012/chart">
                  <c:ext xmlns:c16="http://schemas.microsoft.com/office/drawing/2014/chart" uri="{C3380CC4-5D6E-409C-BE32-E72D297353CC}">
                    <c16:uniqueId val="{00000004-7CCE-42AE-A139-DDCABD9F8FA3}"/>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'RAG Summary'!$A$28:$D$28</c15:sqref>
                        </c15:formulaRef>
                      </c:ext>
                    </c:extLst>
                    <c:strCache>
                      <c:ptCount val="4"/>
                      <c:pt idx="0">
                        <c:v>Estates and Ancillary</c:v>
                      </c:pt>
                    </c:strCache>
                  </c:strRef>
                </c:tx>
                <c:spPr>
                  <a:ln w="28575" cap="rnd">
                    <a:solidFill>
                      <a:schemeClr val="accent5"/>
                    </a:solidFill>
                    <a:round/>
                  </a:ln>
                  <a:effectLst/>
                </c:spPr>
                <c:marker>
                  <c:symbol val="none"/>
                </c:marker>
                <c:cat>
                  <c:numRef>
                    <c:extLst xmlns:c15="http://schemas.microsoft.com/office/drawing/2012/chart">
                      <c:ext xmlns:c15="http://schemas.microsoft.com/office/drawing/2012/chart" uri="{02D57815-91ED-43cb-92C2-25804820EDAC}">
                        <c15:formulaRef>
                          <c15:sqref>'RAG Summary'!$E$23:$AN$23</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xmlns:c15="http://schemas.microsoft.com/office/drawing/2012/chart">
                      <c:ext xmlns:c15="http://schemas.microsoft.com/office/drawing/2012/chart" uri="{02D57815-91ED-43cb-92C2-25804820EDAC}">
                        <c15:formulaRef>
                          <c15:sqref>'RAG Summary'!$E$28:$AN$28</c15:sqref>
                        </c15:formulaRef>
                      </c:ext>
                    </c:extLst>
                    <c:numCache>
                      <c:formatCode>0.00%</c:formatCode>
                      <c:ptCount val="16"/>
                      <c:pt idx="0">
                        <c:v>0.171493362565345</c:v>
                      </c:pt>
                      <c:pt idx="1">
                        <c:v>0.16578966830855801</c:v>
                      </c:pt>
                      <c:pt idx="2">
                        <c:v>0.155693955086698</c:v>
                      </c:pt>
                      <c:pt idx="3">
                        <c:v>0</c:v>
                      </c:pt>
                      <c:pt idx="4">
                        <c:v>0</c:v>
                      </c:pt>
                      <c:pt idx="5">
                        <c:v>0</c:v>
                      </c:pt>
                      <c:pt idx="6">
                        <c:v>0</c:v>
                      </c:pt>
                      <c:pt idx="7">
                        <c:v>0</c:v>
                      </c:pt>
                      <c:pt idx="8">
                        <c:v>0</c:v>
                      </c:pt>
                      <c:pt idx="9">
                        <c:v>0</c:v>
                      </c:pt>
                      <c:pt idx="10">
                        <c:v>0</c:v>
                      </c:pt>
                      <c:pt idx="11">
                        <c:v>0</c:v>
                      </c:pt>
                      <c:pt idx="12">
                        <c:v>0</c:v>
                      </c:pt>
                      <c:pt idx="13">
                        <c:v>0</c:v>
                      </c:pt>
                      <c:pt idx="14">
                        <c:v>0</c:v>
                      </c:pt>
                      <c:pt idx="15">
                        <c:v>0.104628950045039</c:v>
                      </c:pt>
                    </c:numCache>
                  </c:numRef>
                </c:val>
                <c:smooth val="0"/>
                <c:extLst xmlns:c15="http://schemas.microsoft.com/office/drawing/2012/chart">
                  <c:ext xmlns:c16="http://schemas.microsoft.com/office/drawing/2014/chart" uri="{C3380CC4-5D6E-409C-BE32-E72D297353CC}">
                    <c16:uniqueId val="{00000005-7CCE-42AE-A139-DDCABD9F8FA3}"/>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'RAG Summary'!$A$29:$D$29</c15:sqref>
                        </c15:formulaRef>
                      </c:ext>
                    </c:extLst>
                    <c:strCache>
                      <c:ptCount val="4"/>
                      <c:pt idx="0">
                        <c:v>Healthcare Scientists</c:v>
                      </c:pt>
                    </c:strCache>
                  </c:strRef>
                </c:tx>
                <c:spPr>
                  <a:ln w="28575" cap="rnd">
                    <a:solidFill>
                      <a:schemeClr val="accent6"/>
                    </a:solidFill>
                    <a:round/>
                  </a:ln>
                  <a:effectLst/>
                </c:spPr>
                <c:marker>
                  <c:symbol val="none"/>
                </c:marker>
                <c:cat>
                  <c:numRef>
                    <c:extLst xmlns:c15="http://schemas.microsoft.com/office/drawing/2012/chart">
                      <c:ext xmlns:c15="http://schemas.microsoft.com/office/drawing/2012/chart" uri="{02D57815-91ED-43cb-92C2-25804820EDAC}">
                        <c15:formulaRef>
                          <c15:sqref>'RAG Summary'!$E$23:$AN$23</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xmlns:c15="http://schemas.microsoft.com/office/drawing/2012/chart">
                      <c:ext xmlns:c15="http://schemas.microsoft.com/office/drawing/2012/chart" uri="{02D57815-91ED-43cb-92C2-25804820EDAC}">
                        <c15:formulaRef>
                          <c15:sqref>'RAG Summary'!$E$29:$AN$29</c15:sqref>
                        </c15:formulaRef>
                      </c:ext>
                    </c:extLst>
                    <c:numCache>
                      <c:formatCode>0.00%</c:formatCode>
                      <c:ptCount val="16"/>
                      <c:pt idx="0">
                        <c:v>4.6631528928102101E-2</c:v>
                      </c:pt>
                      <c:pt idx="1">
                        <c:v>3.0609732033675601E-2</c:v>
                      </c:pt>
                      <c:pt idx="2">
                        <c:v>5.1328613868173403E-2</c:v>
                      </c:pt>
                      <c:pt idx="3">
                        <c:v>1.27318645189805E-2</c:v>
                      </c:pt>
                      <c:pt idx="4">
                        <c:v>1.47118512210685E-2</c:v>
                      </c:pt>
                      <c:pt idx="5">
                        <c:v>4.68436524754943E-3</c:v>
                      </c:pt>
                      <c:pt idx="6">
                        <c:v>6.1185935464161199E-2</c:v>
                      </c:pt>
                      <c:pt idx="7">
                        <c:v>2.7402089239091799E-2</c:v>
                      </c:pt>
                      <c:pt idx="8">
                        <c:v>9.0843404049256501E-3</c:v>
                      </c:pt>
                      <c:pt idx="9">
                        <c:v>1.3620265102115899E-3</c:v>
                      </c:pt>
                      <c:pt idx="10">
                        <c:v>2.7345462240764298E-2</c:v>
                      </c:pt>
                      <c:pt idx="11">
                        <c:v>1.34386990881459E-2</c:v>
                      </c:pt>
                      <c:pt idx="12">
                        <c:v>1.71392645893042E-2</c:v>
                      </c:pt>
                      <c:pt idx="13">
                        <c:v>2.7351265321056199E-2</c:v>
                      </c:pt>
                      <c:pt idx="14">
                        <c:v>2.5938655080734101E-3</c:v>
                      </c:pt>
                      <c:pt idx="15">
                        <c:v>3.8212411625202898E-2</c:v>
                      </c:pt>
                    </c:numCache>
                  </c:numRef>
                </c:val>
                <c:smooth val="0"/>
                <c:extLst xmlns:c15="http://schemas.microsoft.com/office/drawing/2012/chart">
                  <c:ext xmlns:c16="http://schemas.microsoft.com/office/drawing/2014/chart" uri="{C3380CC4-5D6E-409C-BE32-E72D297353CC}">
                    <c16:uniqueId val="{00000006-7CCE-42AE-A139-DDCABD9F8FA3}"/>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'RAG Summary'!$A$30:$D$30</c15:sqref>
                        </c15:formulaRef>
                      </c:ext>
                    </c:extLst>
                    <c:strCache>
                      <c:ptCount val="4"/>
                      <c:pt idx="0">
                        <c:v>Medical and Dental</c:v>
                      </c:pt>
                    </c:strCache>
                  </c:strRef>
                </c:tx>
                <c:spPr>
                  <a:ln w="28575" cap="rnd">
                    <a:solidFill>
                      <a:schemeClr val="accent1">
                        <a:lumMod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'RAG Summary'!$E$23:$AN$23</c15:sqref>
                        </c15:formulaRef>
                      </c:ext>
                    </c:extLst>
                    <c:numCache>
                      <c:formatCode>mmm\-yy</c:formatCode>
                      <c:ptCount val="16"/>
                      <c:pt idx="0">
                        <c:v>44896</c:v>
                      </c:pt>
                      <c:pt idx="1">
                        <c:v>44927</c:v>
                      </c:pt>
                      <c:pt idx="2">
                        <c:v>44958</c:v>
                      </c:pt>
                      <c:pt idx="3">
                        <c:v>44986</c:v>
                      </c:pt>
                      <c:pt idx="4">
                        <c:v>45017</c:v>
                      </c:pt>
                      <c:pt idx="5">
                        <c:v>45047</c:v>
                      </c:pt>
                      <c:pt idx="6">
                        <c:v>45078</c:v>
                      </c:pt>
                      <c:pt idx="7">
                        <c:v>45108</c:v>
                      </c:pt>
                      <c:pt idx="8">
                        <c:v>45139</c:v>
                      </c:pt>
                      <c:pt idx="9">
                        <c:v>45170</c:v>
                      </c:pt>
                      <c:pt idx="10">
                        <c:v>45200</c:v>
                      </c:pt>
                      <c:pt idx="11">
                        <c:v>45231</c:v>
                      </c:pt>
                      <c:pt idx="12">
                        <c:v>45261</c:v>
                      </c:pt>
                      <c:pt idx="13">
                        <c:v>45292</c:v>
                      </c:pt>
                      <c:pt idx="14">
                        <c:v>45323</c:v>
                      </c:pt>
                      <c:pt idx="15">
                        <c:v>45352</c:v>
                      </c:pt>
                    </c:numCache>
                  </c:numRef>
                </c:cat>
                <c:val>
                  <c:numRef>
                    <c:extLst xmlns:c15="http://schemas.microsoft.com/office/drawing/2012/chart">
                      <c:ext xmlns:c15="http://schemas.microsoft.com/office/drawing/2012/chart" uri="{02D57815-91ED-43cb-92C2-25804820EDAC}">
                        <c15:formulaRef>
                          <c15:sqref>'RAG Summary'!$E$30:$AN$30</c15:sqref>
                        </c15:formulaRef>
                      </c:ext>
                    </c:extLst>
                    <c:numCache>
                      <c:formatCode>0.00%</c:formatCode>
                      <c:ptCount val="16"/>
                      <c:pt idx="0">
                        <c:v>1.57933350693625E-2</c:v>
                      </c:pt>
                      <c:pt idx="1">
                        <c:v>2.0826077180942201E-2</c:v>
                      </c:pt>
                      <c:pt idx="2">
                        <c:v>2.45772771528424E-2</c:v>
                      </c:pt>
                      <c:pt idx="3">
                        <c:v>1.69560960312693E-2</c:v>
                      </c:pt>
                      <c:pt idx="4">
                        <c:v>2.2109098089574501E-2</c:v>
                      </c:pt>
                      <c:pt idx="5">
                        <c:v>2.22008763055839E-2</c:v>
                      </c:pt>
                      <c:pt idx="6">
                        <c:v>2.7937647412487498E-2</c:v>
                      </c:pt>
                      <c:pt idx="7">
                        <c:v>3.6129373264096501E-2</c:v>
                      </c:pt>
                      <c:pt idx="8">
                        <c:v>3.5353088065680098E-2</c:v>
                      </c:pt>
                      <c:pt idx="9">
                        <c:v>2.7853293610020799E-2</c:v>
                      </c:pt>
                      <c:pt idx="10">
                        <c:v>3.0842938515001E-2</c:v>
                      </c:pt>
                      <c:pt idx="11">
                        <c:v>5.5064620281559196E-3</c:v>
                      </c:pt>
                      <c:pt idx="12">
                        <c:v>6.2629239101998696E-3</c:v>
                      </c:pt>
                      <c:pt idx="13">
                        <c:v>1.6685696136249501E-2</c:v>
                      </c:pt>
                      <c:pt idx="14">
                        <c:v>8.5567415191165393E-3</c:v>
                      </c:pt>
                      <c:pt idx="15">
                        <c:v>2.4552566049087499E-2</c:v>
                      </c:pt>
                    </c:numCache>
                  </c:numRef>
                </c:val>
                <c:smooth val="0"/>
                <c:extLst xmlns:c15="http://schemas.microsoft.com/office/drawing/2012/chart">
                  <c:ext xmlns:c16="http://schemas.microsoft.com/office/drawing/2014/chart" uri="{C3380CC4-5D6E-409C-BE32-E72D297353CC}">
                    <c16:uniqueId val="{00000007-7CCE-42AE-A139-DDCABD9F8FA3}"/>
                  </c:ext>
                </c:extLst>
              </c15:ser>
            </c15:filteredLineSeries>
          </c:ext>
        </c:extLst>
      </c:lineChart>
      <c:dateAx>
        <c:axId val="1108319904"/>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108326560"/>
        <c:crosses val="autoZero"/>
        <c:auto val="1"/>
        <c:lblOffset val="100"/>
        <c:baseTimeUnit val="months"/>
      </c:dateAx>
      <c:valAx>
        <c:axId val="110832656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1083199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ysClr val="window" lastClr="FFFFFF"/>
    </a:solidFill>
    <a:ln>
      <a:solidFill>
        <a:sysClr val="windowText" lastClr="000000"/>
      </a:solidFill>
    </a:ln>
    <a:effectLst/>
  </c:spPr>
  <c:txPr>
    <a:bodyPr/>
    <a:lstStyle/>
    <a:p>
      <a:pPr>
        <a:defRPr sz="1600"/>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C4FB975F-E5D8-440E-90FE-89D07523A56B}" type="datetimeFigureOut">
              <a:rPr lang="en-GB" smtClean="0"/>
              <a:t>13/06/2024</a:t>
            </a:fld>
            <a:endParaRPr lang="en-GB"/>
          </a:p>
        </p:txBody>
      </p:sp>
      <p:sp>
        <p:nvSpPr>
          <p:cNvPr id="4" name="Slide Image Placeholder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FA677DA4-F994-478E-ACDB-2C1EFD4FBC8F}" type="slidenum">
              <a:rPr lang="en-GB" smtClean="0"/>
              <a:t>‹#›</a:t>
            </a:fld>
            <a:endParaRPr lang="en-GB"/>
          </a:p>
        </p:txBody>
      </p:sp>
    </p:spTree>
    <p:extLst>
      <p:ext uri="{BB962C8B-B14F-4D97-AF65-F5344CB8AC3E}">
        <p14:creationId xmlns:p14="http://schemas.microsoft.com/office/powerpoint/2010/main" val="130794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2507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3546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2754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52544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8866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13088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26352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3D9DA18-2BD4-4F86-80B5-07F71E35208A}" type="slidenum">
              <a:rPr lang="en-GB" smtClean="0"/>
              <a:t>22</a:t>
            </a:fld>
            <a:endParaRPr lang="en-GB"/>
          </a:p>
        </p:txBody>
      </p:sp>
    </p:spTree>
    <p:extLst>
      <p:ext uri="{BB962C8B-B14F-4D97-AF65-F5344CB8AC3E}">
        <p14:creationId xmlns:p14="http://schemas.microsoft.com/office/powerpoint/2010/main" val="1796711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3D9DA18-2BD4-4F86-80B5-07F71E35208A}" type="slidenum">
              <a:rPr lang="en-GB" smtClean="0"/>
              <a:t>23</a:t>
            </a:fld>
            <a:endParaRPr lang="en-GB"/>
          </a:p>
        </p:txBody>
      </p:sp>
    </p:spTree>
    <p:extLst>
      <p:ext uri="{BB962C8B-B14F-4D97-AF65-F5344CB8AC3E}">
        <p14:creationId xmlns:p14="http://schemas.microsoft.com/office/powerpoint/2010/main" val="632190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505898"/>
            <a:ext cx="17088486" cy="237496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6/13/2024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0527" y="1965655"/>
            <a:ext cx="14686269" cy="16740856"/>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83729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0527" y="1965655"/>
            <a:ext cx="14686269" cy="16740856"/>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7517034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013" y="1850860"/>
            <a:ext cx="15078075" cy="3937329"/>
          </a:xfrm>
        </p:spPr>
        <p:txBody>
          <a:bodyPr anchor="b"/>
          <a:lstStyle>
            <a:lvl1pPr algn="ctr">
              <a:defRPr sz="9894"/>
            </a:lvl1pPr>
          </a:lstStyle>
          <a:p>
            <a:r>
              <a:rPr lang="en-US"/>
              <a:t>Click to edit Master title style</a:t>
            </a:r>
            <a:endParaRPr lang="en-GB"/>
          </a:p>
        </p:txBody>
      </p:sp>
      <p:sp>
        <p:nvSpPr>
          <p:cNvPr id="3" name="Subtitle 2"/>
          <p:cNvSpPr>
            <a:spLocks noGrp="1"/>
          </p:cNvSpPr>
          <p:nvPr>
            <p:ph type="subTitle" idx="1"/>
          </p:nvPr>
        </p:nvSpPr>
        <p:spPr>
          <a:xfrm>
            <a:off x="2513013" y="5940028"/>
            <a:ext cx="15078075" cy="2730474"/>
          </a:xfrm>
        </p:spPr>
        <p:txBody>
          <a:bodyPr/>
          <a:lstStyle>
            <a:lvl1pPr marL="0" indent="0" algn="ctr">
              <a:buNone/>
              <a:defRPr sz="3958"/>
            </a:lvl1pPr>
            <a:lvl2pPr marL="753923" indent="0" algn="ctr">
              <a:buNone/>
              <a:defRPr sz="3298"/>
            </a:lvl2pPr>
            <a:lvl3pPr marL="1507846" indent="0" algn="ctr">
              <a:buNone/>
              <a:defRPr sz="2968"/>
            </a:lvl3pPr>
            <a:lvl4pPr marL="2261768" indent="0" algn="ctr">
              <a:buNone/>
              <a:defRPr sz="2638"/>
            </a:lvl4pPr>
            <a:lvl5pPr marL="3015691" indent="0" algn="ctr">
              <a:buNone/>
              <a:defRPr sz="2638"/>
            </a:lvl5pPr>
            <a:lvl6pPr marL="3769614" indent="0" algn="ctr">
              <a:buNone/>
              <a:defRPr sz="2638"/>
            </a:lvl6pPr>
            <a:lvl7pPr marL="4523537" indent="0" algn="ctr">
              <a:buNone/>
              <a:defRPr sz="2638"/>
            </a:lvl7pPr>
            <a:lvl8pPr marL="5277460" indent="0" algn="ctr">
              <a:buNone/>
              <a:defRPr sz="2638"/>
            </a:lvl8pPr>
            <a:lvl9pPr marL="6031382" indent="0" algn="ctr">
              <a:buNone/>
              <a:defRPr sz="2638"/>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59F59CF-DA9F-49DF-A650-DFF1F558B23F}" type="datetimeFigureOut">
              <a:rPr lang="en-GB" smtClean="0"/>
              <a:t>13/06/2024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3AB1E96-7CA7-4562-9A79-EAB5D76F1E65}" type="slidenum">
              <a:rPr lang="en-GB" smtClean="0"/>
              <a:t>‹#›</a:t>
            </a:fld>
            <a:endParaRPr lang="en-GB"/>
          </a:p>
        </p:txBody>
      </p:sp>
    </p:spTree>
    <p:extLst>
      <p:ext uri="{BB962C8B-B14F-4D97-AF65-F5344CB8AC3E}">
        <p14:creationId xmlns:p14="http://schemas.microsoft.com/office/powerpoint/2010/main" val="459832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157" y="3010591"/>
            <a:ext cx="8544243"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7700" y="3010591"/>
            <a:ext cx="8544243"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59F59CF-DA9F-49DF-A650-DFF1F558B23F}" type="datetimeFigureOut">
              <a:rPr lang="en-GB" smtClean="0"/>
              <a:t>13/06/2024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3AB1E96-7CA7-4562-9A79-EAB5D76F1E65}" type="slidenum">
              <a:rPr lang="en-GB" smtClean="0"/>
              <a:t>‹#›</a:t>
            </a:fld>
            <a:endParaRPr lang="en-GB"/>
          </a:p>
        </p:txBody>
      </p:sp>
    </p:spTree>
    <p:extLst>
      <p:ext uri="{BB962C8B-B14F-4D97-AF65-F5344CB8AC3E}">
        <p14:creationId xmlns:p14="http://schemas.microsoft.com/office/powerpoint/2010/main" val="27645730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013" y="1850860"/>
            <a:ext cx="15078075" cy="3937329"/>
          </a:xfrm>
        </p:spPr>
        <p:txBody>
          <a:bodyPr anchor="b"/>
          <a:lstStyle>
            <a:lvl1pPr algn="ctr">
              <a:defRPr sz="9894"/>
            </a:lvl1pPr>
          </a:lstStyle>
          <a:p>
            <a:r>
              <a:rPr lang="en-US"/>
              <a:t>Click to edit Master title style</a:t>
            </a:r>
            <a:endParaRPr lang="en-GB"/>
          </a:p>
        </p:txBody>
      </p:sp>
      <p:sp>
        <p:nvSpPr>
          <p:cNvPr id="3" name="Subtitle 2"/>
          <p:cNvSpPr>
            <a:spLocks noGrp="1"/>
          </p:cNvSpPr>
          <p:nvPr>
            <p:ph type="subTitle" idx="1"/>
          </p:nvPr>
        </p:nvSpPr>
        <p:spPr>
          <a:xfrm>
            <a:off x="2513013" y="5940028"/>
            <a:ext cx="15078075" cy="2730474"/>
          </a:xfrm>
        </p:spPr>
        <p:txBody>
          <a:bodyPr/>
          <a:lstStyle>
            <a:lvl1pPr marL="0" indent="0" algn="ctr">
              <a:buNone/>
              <a:defRPr sz="3958"/>
            </a:lvl1pPr>
            <a:lvl2pPr marL="753923" indent="0" algn="ctr">
              <a:buNone/>
              <a:defRPr sz="3298"/>
            </a:lvl2pPr>
            <a:lvl3pPr marL="1507846" indent="0" algn="ctr">
              <a:buNone/>
              <a:defRPr sz="2968"/>
            </a:lvl3pPr>
            <a:lvl4pPr marL="2261768" indent="0" algn="ctr">
              <a:buNone/>
              <a:defRPr sz="2638"/>
            </a:lvl4pPr>
            <a:lvl5pPr marL="3015691" indent="0" algn="ctr">
              <a:buNone/>
              <a:defRPr sz="2638"/>
            </a:lvl5pPr>
            <a:lvl6pPr marL="3769614" indent="0" algn="ctr">
              <a:buNone/>
              <a:defRPr sz="2638"/>
            </a:lvl6pPr>
            <a:lvl7pPr marL="4523537" indent="0" algn="ctr">
              <a:buNone/>
              <a:defRPr sz="2638"/>
            </a:lvl7pPr>
            <a:lvl8pPr marL="5277460" indent="0" algn="ctr">
              <a:buNone/>
              <a:defRPr sz="2638"/>
            </a:lvl8pPr>
            <a:lvl9pPr marL="6031382" indent="0" algn="ctr">
              <a:buNone/>
              <a:defRPr sz="2638"/>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13/06/2024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17912471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13/06/2024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5043579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686" y="2819485"/>
            <a:ext cx="17339786" cy="4704375"/>
          </a:xfrm>
        </p:spPr>
        <p:txBody>
          <a:bodyPr anchor="b"/>
          <a:lstStyle>
            <a:lvl1pPr>
              <a:defRPr sz="9894"/>
            </a:lvl1pPr>
          </a:lstStyle>
          <a:p>
            <a:r>
              <a:rPr lang="en-US"/>
              <a:t>Click to edit Master title style</a:t>
            </a:r>
            <a:endParaRPr lang="en-GB"/>
          </a:p>
        </p:txBody>
      </p:sp>
      <p:sp>
        <p:nvSpPr>
          <p:cNvPr id="3" name="Text Placeholder 2"/>
          <p:cNvSpPr>
            <a:spLocks noGrp="1"/>
          </p:cNvSpPr>
          <p:nvPr>
            <p:ph type="body" idx="1"/>
          </p:nvPr>
        </p:nvSpPr>
        <p:spPr>
          <a:xfrm>
            <a:off x="1371686" y="7568366"/>
            <a:ext cx="17339786" cy="2473919"/>
          </a:xfrm>
        </p:spPr>
        <p:txBody>
          <a:bodyPr/>
          <a:lstStyle>
            <a:lvl1pPr marL="0" indent="0">
              <a:buNone/>
              <a:defRPr sz="3958">
                <a:solidFill>
                  <a:schemeClr val="tx1">
                    <a:tint val="75000"/>
                  </a:schemeClr>
                </a:solidFill>
              </a:defRPr>
            </a:lvl1pPr>
            <a:lvl2pPr marL="753923" indent="0">
              <a:buNone/>
              <a:defRPr sz="3298">
                <a:solidFill>
                  <a:schemeClr val="tx1">
                    <a:tint val="75000"/>
                  </a:schemeClr>
                </a:solidFill>
              </a:defRPr>
            </a:lvl2pPr>
            <a:lvl3pPr marL="1507846" indent="0">
              <a:buNone/>
              <a:defRPr sz="2968">
                <a:solidFill>
                  <a:schemeClr val="tx1">
                    <a:tint val="75000"/>
                  </a:schemeClr>
                </a:solidFill>
              </a:defRPr>
            </a:lvl3pPr>
            <a:lvl4pPr marL="2261768" indent="0">
              <a:buNone/>
              <a:defRPr sz="2638">
                <a:solidFill>
                  <a:schemeClr val="tx1">
                    <a:tint val="75000"/>
                  </a:schemeClr>
                </a:solidFill>
              </a:defRPr>
            </a:lvl4pPr>
            <a:lvl5pPr marL="3015691" indent="0">
              <a:buNone/>
              <a:defRPr sz="2638">
                <a:solidFill>
                  <a:schemeClr val="tx1">
                    <a:tint val="75000"/>
                  </a:schemeClr>
                </a:solidFill>
              </a:defRPr>
            </a:lvl5pPr>
            <a:lvl6pPr marL="3769614" indent="0">
              <a:buNone/>
              <a:defRPr sz="2638">
                <a:solidFill>
                  <a:schemeClr val="tx1">
                    <a:tint val="75000"/>
                  </a:schemeClr>
                </a:solidFill>
              </a:defRPr>
            </a:lvl6pPr>
            <a:lvl7pPr marL="4523537" indent="0">
              <a:buNone/>
              <a:defRPr sz="2638">
                <a:solidFill>
                  <a:schemeClr val="tx1">
                    <a:tint val="75000"/>
                  </a:schemeClr>
                </a:solidFill>
              </a:defRPr>
            </a:lvl7pPr>
            <a:lvl8pPr marL="5277460" indent="0">
              <a:buNone/>
              <a:defRPr sz="2638">
                <a:solidFill>
                  <a:schemeClr val="tx1">
                    <a:tint val="75000"/>
                  </a:schemeClr>
                </a:solidFill>
              </a:defRPr>
            </a:lvl8pPr>
            <a:lvl9pPr marL="6031382" indent="0">
              <a:buNone/>
              <a:defRPr sz="2638">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06FCB2-624B-4E88-8C14-13EE2E2B4159}" type="datetimeFigureOut">
              <a:rPr lang="en-GB" smtClean="0"/>
              <a:t>13/06/2024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29464439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157" y="3010591"/>
            <a:ext cx="8544243"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7700" y="3010591"/>
            <a:ext cx="8544243"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206FCB2-624B-4E88-8C14-13EE2E2B4159}" type="datetimeFigureOut">
              <a:rPr lang="en-GB" smtClean="0"/>
              <a:t>13/06/2024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6657979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776" y="602119"/>
            <a:ext cx="1733978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776" y="2772362"/>
            <a:ext cx="8504976" cy="1358692"/>
          </a:xfrm>
        </p:spPr>
        <p:txBody>
          <a:bodyPr anchor="b"/>
          <a:lstStyle>
            <a:lvl1pPr marL="0" indent="0">
              <a:buNone/>
              <a:defRPr sz="3958" b="1"/>
            </a:lvl1pPr>
            <a:lvl2pPr marL="753923" indent="0">
              <a:buNone/>
              <a:defRPr sz="3298" b="1"/>
            </a:lvl2pPr>
            <a:lvl3pPr marL="1507846" indent="0">
              <a:buNone/>
              <a:defRPr sz="2968" b="1"/>
            </a:lvl3pPr>
            <a:lvl4pPr marL="2261768" indent="0">
              <a:buNone/>
              <a:defRPr sz="2638" b="1"/>
            </a:lvl4pPr>
            <a:lvl5pPr marL="3015691" indent="0">
              <a:buNone/>
              <a:defRPr sz="2638" b="1"/>
            </a:lvl5pPr>
            <a:lvl6pPr marL="3769614" indent="0">
              <a:buNone/>
              <a:defRPr sz="2638" b="1"/>
            </a:lvl6pPr>
            <a:lvl7pPr marL="4523537" indent="0">
              <a:buNone/>
              <a:defRPr sz="2638" b="1"/>
            </a:lvl7pPr>
            <a:lvl8pPr marL="5277460" indent="0">
              <a:buNone/>
              <a:defRPr sz="2638" b="1"/>
            </a:lvl8pPr>
            <a:lvl9pPr marL="6031382" indent="0">
              <a:buNone/>
              <a:defRPr sz="2638" b="1"/>
            </a:lvl9pPr>
          </a:lstStyle>
          <a:p>
            <a:pPr lvl="0"/>
            <a:r>
              <a:rPr lang="en-US"/>
              <a:t>Edit Master text styles</a:t>
            </a:r>
          </a:p>
        </p:txBody>
      </p:sp>
      <p:sp>
        <p:nvSpPr>
          <p:cNvPr id="4" name="Content Placeholder 3"/>
          <p:cNvSpPr>
            <a:spLocks noGrp="1"/>
          </p:cNvSpPr>
          <p:nvPr>
            <p:ph sz="half" idx="2"/>
          </p:nvPr>
        </p:nvSpPr>
        <p:spPr>
          <a:xfrm>
            <a:off x="1384776" y="4131054"/>
            <a:ext cx="850497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7701" y="2772362"/>
            <a:ext cx="8546861" cy="1358692"/>
          </a:xfrm>
        </p:spPr>
        <p:txBody>
          <a:bodyPr anchor="b"/>
          <a:lstStyle>
            <a:lvl1pPr marL="0" indent="0">
              <a:buNone/>
              <a:defRPr sz="3958" b="1"/>
            </a:lvl1pPr>
            <a:lvl2pPr marL="753923" indent="0">
              <a:buNone/>
              <a:defRPr sz="3298" b="1"/>
            </a:lvl2pPr>
            <a:lvl3pPr marL="1507846" indent="0">
              <a:buNone/>
              <a:defRPr sz="2968" b="1"/>
            </a:lvl3pPr>
            <a:lvl4pPr marL="2261768" indent="0">
              <a:buNone/>
              <a:defRPr sz="2638" b="1"/>
            </a:lvl4pPr>
            <a:lvl5pPr marL="3015691" indent="0">
              <a:buNone/>
              <a:defRPr sz="2638" b="1"/>
            </a:lvl5pPr>
            <a:lvl6pPr marL="3769614" indent="0">
              <a:buNone/>
              <a:defRPr sz="2638" b="1"/>
            </a:lvl6pPr>
            <a:lvl7pPr marL="4523537" indent="0">
              <a:buNone/>
              <a:defRPr sz="2638" b="1"/>
            </a:lvl7pPr>
            <a:lvl8pPr marL="5277460" indent="0">
              <a:buNone/>
              <a:defRPr sz="2638" b="1"/>
            </a:lvl8pPr>
            <a:lvl9pPr marL="6031382" indent="0">
              <a:buNone/>
              <a:defRPr sz="2638" b="1"/>
            </a:lvl9pPr>
          </a:lstStyle>
          <a:p>
            <a:pPr lvl="0"/>
            <a:r>
              <a:rPr lang="en-US"/>
              <a:t>Edit Master text styles</a:t>
            </a:r>
          </a:p>
        </p:txBody>
      </p:sp>
      <p:sp>
        <p:nvSpPr>
          <p:cNvPr id="6" name="Content Placeholder 5"/>
          <p:cNvSpPr>
            <a:spLocks noGrp="1"/>
          </p:cNvSpPr>
          <p:nvPr>
            <p:ph sz="quarter" idx="4"/>
          </p:nvPr>
        </p:nvSpPr>
        <p:spPr>
          <a:xfrm>
            <a:off x="10177701" y="4131054"/>
            <a:ext cx="8546861"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206FCB2-624B-4E88-8C14-13EE2E2B4159}" type="datetimeFigureOut">
              <a:rPr lang="en-GB" smtClean="0"/>
              <a:t>13/06/2024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24202479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206FCB2-624B-4E88-8C14-13EE2E2B4159}" type="datetimeFigureOut">
              <a:rPr lang="en-GB" smtClean="0"/>
              <a:t>13/06/2024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3560572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6/13/2024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06FCB2-624B-4E88-8C14-13EE2E2B4159}" type="datetimeFigureOut">
              <a:rPr lang="en-GB" smtClean="0"/>
              <a:t>13/06/2024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691453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776" y="753957"/>
            <a:ext cx="6484095"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6861" y="1628338"/>
            <a:ext cx="10177701"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776" y="3392805"/>
            <a:ext cx="6484095" cy="6285591"/>
          </a:xfrm>
        </p:spPr>
        <p:txBody>
          <a:bodyPr/>
          <a:lstStyle>
            <a:lvl1pPr marL="0" indent="0">
              <a:buNone/>
              <a:defRPr sz="2638"/>
            </a:lvl1pPr>
            <a:lvl2pPr marL="753923" indent="0">
              <a:buNone/>
              <a:defRPr sz="2309"/>
            </a:lvl2pPr>
            <a:lvl3pPr marL="1507846" indent="0">
              <a:buNone/>
              <a:defRPr sz="1979"/>
            </a:lvl3pPr>
            <a:lvl4pPr marL="2261768" indent="0">
              <a:buNone/>
              <a:defRPr sz="1649"/>
            </a:lvl4pPr>
            <a:lvl5pPr marL="3015691" indent="0">
              <a:buNone/>
              <a:defRPr sz="1649"/>
            </a:lvl5pPr>
            <a:lvl6pPr marL="3769614" indent="0">
              <a:buNone/>
              <a:defRPr sz="1649"/>
            </a:lvl6pPr>
            <a:lvl7pPr marL="4523537" indent="0">
              <a:buNone/>
              <a:defRPr sz="1649"/>
            </a:lvl7pPr>
            <a:lvl8pPr marL="5277460" indent="0">
              <a:buNone/>
              <a:defRPr sz="1649"/>
            </a:lvl8pPr>
            <a:lvl9pPr marL="6031382"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7206FCB2-624B-4E88-8C14-13EE2E2B4159}" type="datetimeFigureOut">
              <a:rPr lang="en-GB" smtClean="0"/>
              <a:t>13/06/2024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15426120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776" y="753957"/>
            <a:ext cx="6484095"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6861" y="1628338"/>
            <a:ext cx="10177701" cy="8036969"/>
          </a:xfrm>
        </p:spPr>
        <p:txBody>
          <a:bodyPr/>
          <a:lstStyle>
            <a:lvl1pPr marL="0" indent="0">
              <a:buNone/>
              <a:defRPr sz="5277"/>
            </a:lvl1pPr>
            <a:lvl2pPr marL="753923" indent="0">
              <a:buNone/>
              <a:defRPr sz="4617"/>
            </a:lvl2pPr>
            <a:lvl3pPr marL="1507846" indent="0">
              <a:buNone/>
              <a:defRPr sz="3958"/>
            </a:lvl3pPr>
            <a:lvl4pPr marL="2261768" indent="0">
              <a:buNone/>
              <a:defRPr sz="3298"/>
            </a:lvl4pPr>
            <a:lvl5pPr marL="3015691" indent="0">
              <a:buNone/>
              <a:defRPr sz="3298"/>
            </a:lvl5pPr>
            <a:lvl6pPr marL="3769614" indent="0">
              <a:buNone/>
              <a:defRPr sz="3298"/>
            </a:lvl6pPr>
            <a:lvl7pPr marL="4523537" indent="0">
              <a:buNone/>
              <a:defRPr sz="3298"/>
            </a:lvl7pPr>
            <a:lvl8pPr marL="5277460" indent="0">
              <a:buNone/>
              <a:defRPr sz="3298"/>
            </a:lvl8pPr>
            <a:lvl9pPr marL="6031382" indent="0">
              <a:buNone/>
              <a:defRPr sz="3298"/>
            </a:lvl9pPr>
          </a:lstStyle>
          <a:p>
            <a:endParaRPr lang="en-GB"/>
          </a:p>
        </p:txBody>
      </p:sp>
      <p:sp>
        <p:nvSpPr>
          <p:cNvPr id="4" name="Text Placeholder 3"/>
          <p:cNvSpPr>
            <a:spLocks noGrp="1"/>
          </p:cNvSpPr>
          <p:nvPr>
            <p:ph type="body" sz="half" idx="2"/>
          </p:nvPr>
        </p:nvSpPr>
        <p:spPr>
          <a:xfrm>
            <a:off x="1384776" y="3392805"/>
            <a:ext cx="6484095" cy="6285591"/>
          </a:xfrm>
        </p:spPr>
        <p:txBody>
          <a:bodyPr/>
          <a:lstStyle>
            <a:lvl1pPr marL="0" indent="0">
              <a:buNone/>
              <a:defRPr sz="2638"/>
            </a:lvl1pPr>
            <a:lvl2pPr marL="753923" indent="0">
              <a:buNone/>
              <a:defRPr sz="2309"/>
            </a:lvl2pPr>
            <a:lvl3pPr marL="1507846" indent="0">
              <a:buNone/>
              <a:defRPr sz="1979"/>
            </a:lvl3pPr>
            <a:lvl4pPr marL="2261768" indent="0">
              <a:buNone/>
              <a:defRPr sz="1649"/>
            </a:lvl4pPr>
            <a:lvl5pPr marL="3015691" indent="0">
              <a:buNone/>
              <a:defRPr sz="1649"/>
            </a:lvl5pPr>
            <a:lvl6pPr marL="3769614" indent="0">
              <a:buNone/>
              <a:defRPr sz="1649"/>
            </a:lvl6pPr>
            <a:lvl7pPr marL="4523537" indent="0">
              <a:buNone/>
              <a:defRPr sz="1649"/>
            </a:lvl7pPr>
            <a:lvl8pPr marL="5277460" indent="0">
              <a:buNone/>
              <a:defRPr sz="1649"/>
            </a:lvl8pPr>
            <a:lvl9pPr marL="6031382"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7206FCB2-624B-4E88-8C14-13EE2E2B4159}" type="datetimeFigureOut">
              <a:rPr lang="en-GB" smtClean="0"/>
              <a:t>13/06/2024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6566662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13/06/2024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24669182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6996" y="602118"/>
            <a:ext cx="4334947"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157" y="602118"/>
            <a:ext cx="12753538"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13/06/2024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7181861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793" y="828676"/>
            <a:ext cx="12292628"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384" y="2581274"/>
            <a:ext cx="17407811"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9301" y="9694841"/>
            <a:ext cx="18413332" cy="1141845"/>
          </a:xfrm>
          <a:prstGeom prst="rect">
            <a:avLst/>
          </a:prstGeom>
        </p:spPr>
      </p:pic>
    </p:spTree>
    <p:extLst>
      <p:ext uri="{BB962C8B-B14F-4D97-AF65-F5344CB8AC3E}">
        <p14:creationId xmlns:p14="http://schemas.microsoft.com/office/powerpoint/2010/main" val="1954596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051" y="4748898"/>
            <a:ext cx="17063175"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5327548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0527" y="1965656"/>
            <a:ext cx="1468626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654805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0527" y="1965656"/>
            <a:ext cx="1468626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228840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0527" y="1965656"/>
            <a:ext cx="1468626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30625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6/13/2024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0527" y="1965656"/>
            <a:ext cx="1468626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873995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0527" y="1965656"/>
            <a:ext cx="1468626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234775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051" y="4748898"/>
            <a:ext cx="17063175"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810585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0527" y="1965656"/>
            <a:ext cx="1468626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073113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0527" y="1965656"/>
            <a:ext cx="1468626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07" y="4310299"/>
            <a:ext cx="9600442"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sz="6799" kern="0" dirty="0" err="1"/>
              <a:t>Example</a:t>
            </a:r>
            <a:r>
              <a:rPr lang="pt-BR" sz="6799" kern="0" dirty="0"/>
              <a:t> </a:t>
            </a:r>
            <a:r>
              <a:rPr lang="pt-BR" sz="6799" kern="0" dirty="0" err="1"/>
              <a:t>Title</a:t>
            </a:r>
            <a:r>
              <a:rPr lang="pt-BR" sz="6799" kern="0" dirty="0"/>
              <a:t> </a:t>
            </a:r>
            <a:r>
              <a:rPr lang="pt-BR" sz="6799" kern="0" dirty="0" err="1"/>
              <a:t>Text</a:t>
            </a:r>
            <a:endParaRPr lang="pt-BR" sz="6799"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0852250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0527" y="1965656"/>
            <a:ext cx="1468626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7905378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0527" y="1965656"/>
            <a:ext cx="1468626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442932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0527" y="1965656"/>
            <a:ext cx="1468626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073799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6/13/2024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6/13/2024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052" y="4748899"/>
            <a:ext cx="17063175"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94963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0527" y="1965655"/>
            <a:ext cx="14686269" cy="16740856"/>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85664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0527" y="1965655"/>
            <a:ext cx="14686269" cy="16740856"/>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832629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0527" y="1965655"/>
            <a:ext cx="14686269" cy="16740856"/>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1783347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image" Target="../media/image2.png"/><Relationship Id="rId5" Type="http://schemas.openxmlformats.org/officeDocument/2006/relationships/slideLayout" Target="../slideLayouts/slideLayout10.xml"/><Relationship Id="rId10" Type="http://schemas.openxmlformats.org/officeDocument/2006/relationships/image" Target="../media/image1.emf"/><Relationship Id="rId4" Type="http://schemas.openxmlformats.org/officeDocument/2006/relationships/slideLayout" Target="../slideLayouts/slideLayout9.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28.xml"/><Relationship Id="rId7" Type="http://schemas.openxmlformats.org/officeDocument/2006/relationships/theme" Target="../theme/theme4.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9"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34.xml"/><Relationship Id="rId7" Type="http://schemas.openxmlformats.org/officeDocument/2006/relationships/theme" Target="../theme/theme5.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5" Type="http://schemas.openxmlformats.org/officeDocument/2006/relationships/slideLayout" Target="../slideLayouts/slideLayout36.xml"/><Relationship Id="rId4" Type="http://schemas.openxmlformats.org/officeDocument/2006/relationships/slideLayout" Target="../slideLayouts/slideLayout35.xml"/><Relationship Id="rId9" Type="http://schemas.openxmlformats.org/officeDocument/2006/relationships/image" Target="../media/image6.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05205" y="452374"/>
            <a:ext cx="18093690" cy="180949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1005205" y="2601150"/>
            <a:ext cx="18093690"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6/13/2024</a:t>
            </a:fld>
            <a:endParaRPr lang="en-US"/>
          </a:p>
        </p:txBody>
      </p:sp>
      <p:sp>
        <p:nvSpPr>
          <p:cNvPr id="6" name="Holder 6"/>
          <p:cNvSpPr>
            <a:spLocks noGrp="1"/>
          </p:cNvSpPr>
          <p:nvPr>
            <p:ph type="sldNum" sz="quarter" idx="7"/>
          </p:nvPr>
        </p:nvSpPr>
        <p:spPr>
          <a:xfrm>
            <a:off x="14474953" y="10517696"/>
            <a:ext cx="4623943" cy="565467"/>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5"/>
            <a:ext cx="20104100" cy="11309607"/>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801">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10"/>
          <a:stretch>
            <a:fillRect/>
          </a:stretch>
        </p:blipFill>
        <p:spPr>
          <a:xfrm>
            <a:off x="15122829" y="751247"/>
            <a:ext cx="4225622" cy="1077203"/>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11"/>
          <a:stretch>
            <a:fillRect/>
          </a:stretch>
        </p:blipFill>
        <p:spPr>
          <a:xfrm>
            <a:off x="726921" y="9333565"/>
            <a:ext cx="3690674" cy="1141845"/>
          </a:xfrm>
          <a:prstGeom prst="rect">
            <a:avLst/>
          </a:prstGeom>
        </p:spPr>
      </p:pic>
    </p:spTree>
    <p:extLst>
      <p:ext uri="{BB962C8B-B14F-4D97-AF65-F5344CB8AC3E}">
        <p14:creationId xmlns:p14="http://schemas.microsoft.com/office/powerpoint/2010/main" val="1792739348"/>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701" r:id="rId7"/>
    <p:sldLayoutId id="2147483702" r:id="rId8"/>
  </p:sldLayoutIdLst>
  <p:txStyles>
    <p:titleStyle>
      <a:lvl1pPr>
        <a:defRPr>
          <a:latin typeface="+mj-lt"/>
          <a:ea typeface="+mj-ea"/>
          <a:cs typeface="+mj-cs"/>
        </a:defRPr>
      </a:lvl1pPr>
    </p:titleStyle>
    <p:bodyStyle>
      <a:lvl1pPr marL="0">
        <a:defRPr>
          <a:latin typeface="+mn-lt"/>
          <a:ea typeface="+mn-ea"/>
          <a:cs typeface="+mn-cs"/>
        </a:defRPr>
      </a:lvl1pPr>
      <a:lvl2pPr marL="457225">
        <a:defRPr>
          <a:latin typeface="+mn-lt"/>
          <a:ea typeface="+mn-ea"/>
          <a:cs typeface="+mn-cs"/>
        </a:defRPr>
      </a:lvl2pPr>
      <a:lvl3pPr marL="914448">
        <a:defRPr>
          <a:latin typeface="+mn-lt"/>
          <a:ea typeface="+mn-ea"/>
          <a:cs typeface="+mn-cs"/>
        </a:defRPr>
      </a:lvl3pPr>
      <a:lvl4pPr marL="1371673">
        <a:defRPr>
          <a:latin typeface="+mn-lt"/>
          <a:ea typeface="+mn-ea"/>
          <a:cs typeface="+mn-cs"/>
        </a:defRPr>
      </a:lvl4pPr>
      <a:lvl5pPr marL="1828898">
        <a:defRPr>
          <a:latin typeface="+mn-lt"/>
          <a:ea typeface="+mn-ea"/>
          <a:cs typeface="+mn-cs"/>
        </a:defRPr>
      </a:lvl5pPr>
      <a:lvl6pPr marL="2286122">
        <a:defRPr>
          <a:latin typeface="+mn-lt"/>
          <a:ea typeface="+mn-ea"/>
          <a:cs typeface="+mn-cs"/>
        </a:defRPr>
      </a:lvl6pPr>
      <a:lvl7pPr marL="2743347">
        <a:defRPr>
          <a:latin typeface="+mn-lt"/>
          <a:ea typeface="+mn-ea"/>
          <a:cs typeface="+mn-cs"/>
        </a:defRPr>
      </a:lvl7pPr>
      <a:lvl8pPr marL="3200572">
        <a:defRPr>
          <a:latin typeface="+mn-lt"/>
          <a:ea typeface="+mn-ea"/>
          <a:cs typeface="+mn-cs"/>
        </a:defRPr>
      </a:lvl8pPr>
      <a:lvl9pPr marL="3657797">
        <a:defRPr>
          <a:latin typeface="+mn-lt"/>
          <a:ea typeface="+mn-ea"/>
          <a:cs typeface="+mn-cs"/>
        </a:defRPr>
      </a:lvl9pPr>
    </p:bodyStyle>
    <p:otherStyle>
      <a:lvl1pPr marL="0">
        <a:defRPr>
          <a:latin typeface="+mn-lt"/>
          <a:ea typeface="+mn-ea"/>
          <a:cs typeface="+mn-cs"/>
        </a:defRPr>
      </a:lvl1pPr>
      <a:lvl2pPr marL="457225">
        <a:defRPr>
          <a:latin typeface="+mn-lt"/>
          <a:ea typeface="+mn-ea"/>
          <a:cs typeface="+mn-cs"/>
        </a:defRPr>
      </a:lvl2pPr>
      <a:lvl3pPr marL="914448">
        <a:defRPr>
          <a:latin typeface="+mn-lt"/>
          <a:ea typeface="+mn-ea"/>
          <a:cs typeface="+mn-cs"/>
        </a:defRPr>
      </a:lvl3pPr>
      <a:lvl4pPr marL="1371673">
        <a:defRPr>
          <a:latin typeface="+mn-lt"/>
          <a:ea typeface="+mn-ea"/>
          <a:cs typeface="+mn-cs"/>
        </a:defRPr>
      </a:lvl4pPr>
      <a:lvl5pPr marL="1828898">
        <a:defRPr>
          <a:latin typeface="+mn-lt"/>
          <a:ea typeface="+mn-ea"/>
          <a:cs typeface="+mn-cs"/>
        </a:defRPr>
      </a:lvl5pPr>
      <a:lvl6pPr marL="2286122">
        <a:defRPr>
          <a:latin typeface="+mn-lt"/>
          <a:ea typeface="+mn-ea"/>
          <a:cs typeface="+mn-cs"/>
        </a:defRPr>
      </a:lvl6pPr>
      <a:lvl7pPr marL="2743347">
        <a:defRPr>
          <a:latin typeface="+mn-lt"/>
          <a:ea typeface="+mn-ea"/>
          <a:cs typeface="+mn-cs"/>
        </a:defRPr>
      </a:lvl7pPr>
      <a:lvl8pPr marL="3200572">
        <a:defRPr>
          <a:latin typeface="+mn-lt"/>
          <a:ea typeface="+mn-ea"/>
          <a:cs typeface="+mn-cs"/>
        </a:defRPr>
      </a:lvl8pPr>
      <a:lvl9pPr marL="3657797">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157" y="602119"/>
            <a:ext cx="1733978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157" y="3010591"/>
            <a:ext cx="1733978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157" y="10482093"/>
            <a:ext cx="4523423"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7206FCB2-624B-4E88-8C14-13EE2E2B4159}" type="datetimeFigureOut">
              <a:rPr lang="en-GB" smtClean="0"/>
              <a:t>13/06/2024</a:t>
            </a:fld>
            <a:endParaRPr lang="en-GB"/>
          </a:p>
        </p:txBody>
      </p:sp>
      <p:sp>
        <p:nvSpPr>
          <p:cNvPr id="5" name="Footer Placeholder 4"/>
          <p:cNvSpPr>
            <a:spLocks noGrp="1"/>
          </p:cNvSpPr>
          <p:nvPr>
            <p:ph type="ftr" sz="quarter" idx="3"/>
          </p:nvPr>
        </p:nvSpPr>
        <p:spPr>
          <a:xfrm>
            <a:off x="6659483" y="10482093"/>
            <a:ext cx="6785134"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8520" y="10482093"/>
            <a:ext cx="4523423"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557CF2D4-E9EF-4973-837F-02C95BA8F2A6}" type="slidenum">
              <a:rPr lang="en-GB" smtClean="0"/>
              <a:t>‹#›</a:t>
            </a:fld>
            <a:endParaRPr lang="en-GB"/>
          </a:p>
        </p:txBody>
      </p:sp>
    </p:spTree>
    <p:extLst>
      <p:ext uri="{BB962C8B-B14F-4D97-AF65-F5344CB8AC3E}">
        <p14:creationId xmlns:p14="http://schemas.microsoft.com/office/powerpoint/2010/main" val="263538962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defTabSz="1507846"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61" indent="-376961" algn="l" defTabSz="1507846"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884" indent="-376961" algn="l" defTabSz="1507846" rtl="0" eaLnBrk="1" latinLnBrk="0" hangingPunct="1">
        <a:lnSpc>
          <a:spcPct val="90000"/>
        </a:lnSpc>
        <a:spcBef>
          <a:spcPts val="824"/>
        </a:spcBef>
        <a:buFont typeface="Arial" panose="020B0604020202020204" pitchFamily="34" charset="0"/>
        <a:buChar char="•"/>
        <a:defRPr sz="3958" kern="1200">
          <a:solidFill>
            <a:schemeClr val="tx1"/>
          </a:solidFill>
          <a:latin typeface="+mn-lt"/>
          <a:ea typeface="+mn-ea"/>
          <a:cs typeface="+mn-cs"/>
        </a:defRPr>
      </a:lvl2pPr>
      <a:lvl3pPr marL="1884807" indent="-376961" algn="l" defTabSz="1507846" rtl="0" eaLnBrk="1" latinLnBrk="0" hangingPunct="1">
        <a:lnSpc>
          <a:spcPct val="90000"/>
        </a:lnSpc>
        <a:spcBef>
          <a:spcPts val="824"/>
        </a:spcBef>
        <a:buFont typeface="Arial" panose="020B0604020202020204" pitchFamily="34" charset="0"/>
        <a:buChar char="•"/>
        <a:defRPr sz="3298" kern="1200">
          <a:solidFill>
            <a:schemeClr val="tx1"/>
          </a:solidFill>
          <a:latin typeface="+mn-lt"/>
          <a:ea typeface="+mn-ea"/>
          <a:cs typeface="+mn-cs"/>
        </a:defRPr>
      </a:lvl3pPr>
      <a:lvl4pPr marL="2638730"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4pPr>
      <a:lvl5pPr marL="3392653"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5pPr>
      <a:lvl6pPr marL="4146575"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6pPr>
      <a:lvl7pPr marL="4900498"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7pPr>
      <a:lvl8pPr marL="5654421"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8pPr>
      <a:lvl9pPr marL="6408344"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4100"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800">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2828" y="751246"/>
            <a:ext cx="4225622"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21" y="9333566"/>
            <a:ext cx="3690674" cy="1141845"/>
          </a:xfrm>
          <a:prstGeom prst="rect">
            <a:avLst/>
          </a:prstGeom>
        </p:spPr>
      </p:pic>
    </p:spTree>
    <p:extLst>
      <p:ext uri="{BB962C8B-B14F-4D97-AF65-F5344CB8AC3E}">
        <p14:creationId xmlns:p14="http://schemas.microsoft.com/office/powerpoint/2010/main" val="74411896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652" y="9333566"/>
            <a:ext cx="3690672"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7243" y="739756"/>
            <a:ext cx="4321207" cy="1101571"/>
          </a:xfrm>
          <a:prstGeom prst="rect">
            <a:avLst/>
          </a:prstGeom>
        </p:spPr>
      </p:pic>
    </p:spTree>
    <p:extLst>
      <p:ext uri="{BB962C8B-B14F-4D97-AF65-F5344CB8AC3E}">
        <p14:creationId xmlns:p14="http://schemas.microsoft.com/office/powerpoint/2010/main" val="888291120"/>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5.xml"/><Relationship Id="rId5" Type="http://schemas.openxmlformats.org/officeDocument/2006/relationships/hyperlink" Target="https://www.cipdwalesawards.co.uk/awards-2024-shortlist/" TargetMode="Externa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4.xml"/><Relationship Id="rId5" Type="http://schemas.openxmlformats.org/officeDocument/2006/relationships/image" Target="../media/image17.png"/><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0.xml"/><Relationship Id="rId5" Type="http://schemas.openxmlformats.org/officeDocument/2006/relationships/image" Target="../media/image23.png"/><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1.emf"/><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5.png"/><Relationship Id="rId1" Type="http://schemas.openxmlformats.org/officeDocument/2006/relationships/slideLayout" Target="../slideLayouts/slideLayout5.xml"/><Relationship Id="rId5" Type="http://schemas.openxmlformats.org/officeDocument/2006/relationships/chart" Target="../charts/chart4.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p:txBody>
          <a:bodyPr/>
          <a:lstStyle/>
          <a:p>
            <a:r>
              <a:rPr lang="pt-BR" dirty="0"/>
              <a:t>Increasing Presenteeism </a:t>
            </a:r>
          </a:p>
          <a:p>
            <a:r>
              <a:rPr lang="pt-BR" dirty="0"/>
              <a:t>Best Practice Review</a:t>
            </a:r>
          </a:p>
        </p:txBody>
      </p:sp>
    </p:spTree>
    <p:extLst>
      <p:ext uri="{BB962C8B-B14F-4D97-AF65-F5344CB8AC3E}">
        <p14:creationId xmlns:p14="http://schemas.microsoft.com/office/powerpoint/2010/main" val="3289657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146832" y="1768782"/>
            <a:ext cx="14512440" cy="5485967"/>
          </a:xfrm>
        </p:spPr>
        <p:txBody>
          <a:bodyPr/>
          <a:lstStyle/>
          <a:p>
            <a:pPr algn="ctr"/>
            <a:r>
              <a:rPr lang="pt-BR" sz="5000" b="1" dirty="0"/>
              <a:t>Sickness Absence and Staff Wellbeing</a:t>
            </a:r>
          </a:p>
          <a:p>
            <a:pPr algn="ctr"/>
            <a:endParaRPr lang="pt-BR" sz="5000" b="1" dirty="0"/>
          </a:p>
          <a:p>
            <a:pPr algn="ctr"/>
            <a:r>
              <a:rPr lang="pt-BR" sz="5000" b="1" dirty="0"/>
              <a:t>Reduction and Improvement Interventions</a:t>
            </a:r>
          </a:p>
          <a:p>
            <a:pPr algn="ctr"/>
            <a:endParaRPr lang="pt-BR" sz="5000" b="1" dirty="0"/>
          </a:p>
          <a:p>
            <a:pPr algn="ctr"/>
            <a:r>
              <a:rPr lang="pt-BR" sz="5000" b="1" dirty="0"/>
              <a:t>Morriston Service Group</a:t>
            </a:r>
          </a:p>
          <a:p>
            <a:pPr algn="ctr"/>
            <a:endParaRPr lang="pt-BR" sz="5000" b="1" dirty="0"/>
          </a:p>
          <a:p>
            <a:pPr algn="ctr"/>
            <a:endParaRPr lang="pt-BR" sz="5000" b="1" dirty="0"/>
          </a:p>
        </p:txBody>
      </p:sp>
    </p:spTree>
    <p:extLst>
      <p:ext uri="{BB962C8B-B14F-4D97-AF65-F5344CB8AC3E}">
        <p14:creationId xmlns:p14="http://schemas.microsoft.com/office/powerpoint/2010/main" val="623305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9A036B1-DCAE-435A-ACEE-A696509C6777}"/>
              </a:ext>
            </a:extLst>
          </p:cNvPr>
          <p:cNvSpPr>
            <a:spLocks noGrp="1"/>
          </p:cNvSpPr>
          <p:nvPr>
            <p:ph type="body" sz="quarter" idx="10"/>
          </p:nvPr>
        </p:nvSpPr>
        <p:spPr>
          <a:xfrm>
            <a:off x="-919883" y="1464006"/>
            <a:ext cx="17407811" cy="838134"/>
          </a:xfrm>
        </p:spPr>
        <p:txBody>
          <a:bodyPr/>
          <a:lstStyle/>
          <a:p>
            <a:pPr algn="ctr"/>
            <a:r>
              <a:rPr lang="en-GB" sz="4400" dirty="0"/>
              <a:t>SICKNESS ABSENCE INTRODUCTION</a:t>
            </a:r>
          </a:p>
          <a:p>
            <a:pPr algn="ctr"/>
            <a:endParaRPr lang="en-GB" sz="4400" dirty="0"/>
          </a:p>
          <a:p>
            <a:pPr marL="571443" indent="-571443" algn="l">
              <a:buFont typeface="Wingdings" panose="05000000000000000000" pitchFamily="2" charset="2"/>
              <a:buChar char="Ø"/>
            </a:pPr>
            <a:endParaRPr lang="en-GB" sz="2800" dirty="0"/>
          </a:p>
        </p:txBody>
      </p:sp>
      <p:sp>
        <p:nvSpPr>
          <p:cNvPr id="4" name="TextBox 3">
            <a:extLst>
              <a:ext uri="{FF2B5EF4-FFF2-40B4-BE49-F238E27FC236}">
                <a16:creationId xmlns:a16="http://schemas.microsoft.com/office/drawing/2014/main" id="{EB88B18B-62BD-456E-B7E5-CCB736DB22B9}"/>
              </a:ext>
            </a:extLst>
          </p:cNvPr>
          <p:cNvSpPr txBox="1"/>
          <p:nvPr/>
        </p:nvSpPr>
        <p:spPr>
          <a:xfrm>
            <a:off x="1289742" y="2835498"/>
            <a:ext cx="17219840" cy="6052974"/>
          </a:xfrm>
          <a:prstGeom prst="rect">
            <a:avLst/>
          </a:prstGeom>
          <a:solidFill>
            <a:schemeClr val="bg1"/>
          </a:solidFill>
          <a:ln>
            <a:solidFill>
              <a:schemeClr val="tx1"/>
            </a:solidFill>
          </a:ln>
        </p:spPr>
        <p:txBody>
          <a:bodyPr wrap="square">
            <a:spAutoFit/>
          </a:bodyPr>
          <a:lstStyle/>
          <a:p>
            <a:pPr defTabSz="914309">
              <a:lnSpc>
                <a:spcPct val="107000"/>
              </a:lnSpc>
              <a:spcAft>
                <a:spcPts val="1800"/>
              </a:spcAft>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Morriston Service group had been actively managing sickness absence in-line with established action plans; however, absence levels remained well above the WG target of 5.5%, with cumulative percentage for 2022/23 residing at 7.55%.</a:t>
            </a:r>
          </a:p>
          <a:p>
            <a:pPr defTabSz="914309">
              <a:lnSpc>
                <a:spcPct val="107000"/>
              </a:lnSpc>
              <a:spcAft>
                <a:spcPts val="1800"/>
              </a:spcAft>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Some areas within the service group were exceeding 10% absence, and in December 2022 absence levels for the month reached 9.48% for the service group as a whole, the highest in month absence levels seen 2020.</a:t>
            </a:r>
          </a:p>
          <a:p>
            <a:pPr defTabSz="914309">
              <a:lnSpc>
                <a:spcPct val="107000"/>
              </a:lnSpc>
              <a:spcAft>
                <a:spcPts val="1800"/>
              </a:spcAft>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As a result Morriston Service Group transferred resource to the HR Business partner team to provide focused support in an attempt to reduce sickness absence. </a:t>
            </a:r>
          </a:p>
          <a:p>
            <a:pPr defTabSz="914309">
              <a:lnSpc>
                <a:spcPct val="107000"/>
              </a:lnSpc>
              <a:spcAft>
                <a:spcPts val="1800"/>
              </a:spcAft>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Sickness absence reduction plans were then developed in collaboration with the senior management teams. With Trade Union discussion and updated provided on the approach. </a:t>
            </a:r>
          </a:p>
          <a:p>
            <a:pPr defTabSz="914309">
              <a:lnSpc>
                <a:spcPct val="107000"/>
              </a:lnSpc>
              <a:spcAft>
                <a:spcPts val="1800"/>
              </a:spcAft>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3872684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7F7FE5DB-E77B-4154-8051-3FEC65DF9CA6}"/>
              </a:ext>
            </a:extLst>
          </p:cNvPr>
          <p:cNvSpPr txBox="1">
            <a:spLocks/>
          </p:cNvSpPr>
          <p:nvPr/>
        </p:nvSpPr>
        <p:spPr>
          <a:xfrm>
            <a:off x="375414" y="650250"/>
            <a:ext cx="14969604" cy="838134"/>
          </a:xfrm>
          <a:prstGeom prst="rect">
            <a:avLst/>
          </a:prstGeom>
        </p:spPr>
        <p:txBody>
          <a:bodyPr/>
          <a:lstStyle>
            <a:lvl1pPr marL="0">
              <a:defRPr sz="6800" b="0" cap="none" spc="0">
                <a:ln>
                  <a:noFill/>
                </a:ln>
                <a:solidFill>
                  <a:srgbClr val="1F355E"/>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pPr algn="ctr" defTabSz="914309"/>
            <a:r>
              <a:rPr lang="en-GB" sz="4400" kern="0" dirty="0"/>
              <a:t>THE SICKNESS ABSENCE PLAN: STAGE 1</a:t>
            </a:r>
          </a:p>
          <a:p>
            <a:pPr algn="ctr" defTabSz="914309"/>
            <a:endParaRPr lang="en-GB" sz="4400" kern="0" dirty="0"/>
          </a:p>
          <a:p>
            <a:pPr algn="ctr" defTabSz="914309"/>
            <a:endParaRPr lang="en-GB" sz="4400" kern="0" dirty="0"/>
          </a:p>
          <a:p>
            <a:pPr marL="571443" indent="-571443" defTabSz="914309">
              <a:buFont typeface="Wingdings" panose="05000000000000000000" pitchFamily="2" charset="2"/>
              <a:buChar char="Ø"/>
            </a:pPr>
            <a:endParaRPr lang="en-GB" sz="2800" kern="0" dirty="0"/>
          </a:p>
        </p:txBody>
      </p:sp>
      <p:sp>
        <p:nvSpPr>
          <p:cNvPr id="8" name="TextBox 7">
            <a:extLst>
              <a:ext uri="{FF2B5EF4-FFF2-40B4-BE49-F238E27FC236}">
                <a16:creationId xmlns:a16="http://schemas.microsoft.com/office/drawing/2014/main" id="{56D5187B-EFD4-4FEB-BC1E-C2CF5DA94BD2}"/>
              </a:ext>
            </a:extLst>
          </p:cNvPr>
          <p:cNvSpPr txBox="1"/>
          <p:nvPr/>
        </p:nvSpPr>
        <p:spPr>
          <a:xfrm>
            <a:off x="337906" y="1997364"/>
            <a:ext cx="19048496" cy="8359193"/>
          </a:xfrm>
          <a:prstGeom prst="rect">
            <a:avLst/>
          </a:prstGeom>
          <a:solidFill>
            <a:schemeClr val="bg1"/>
          </a:solidFill>
          <a:ln>
            <a:solidFill>
              <a:schemeClr val="tx1"/>
            </a:solidFill>
          </a:ln>
        </p:spPr>
        <p:txBody>
          <a:bodyPr wrap="square">
            <a:spAutoFit/>
          </a:bodyPr>
          <a:lstStyle/>
          <a:p>
            <a:pPr defTabSz="914309">
              <a:lnSpc>
                <a:spcPct val="107000"/>
              </a:lnSpc>
              <a:spcAft>
                <a:spcPts val="1800"/>
              </a:spcAft>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Initial focus was on the Nursing workforce. where sickness absence for registered nursing was at the time 9.67% and HCSW was 12.87%. </a:t>
            </a:r>
          </a:p>
          <a:p>
            <a:pPr defTabSz="914309">
              <a:lnSpc>
                <a:spcPct val="107000"/>
              </a:lnSpc>
              <a:spcAft>
                <a:spcPts val="1800"/>
              </a:spcAft>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Our first step was to understand how sickness absence was being managed; </a:t>
            </a:r>
          </a:p>
          <a:p>
            <a:pPr marL="457154" indent="-457154" defTabSz="914309">
              <a:lnSpc>
                <a:spcPct val="107000"/>
              </a:lnSpc>
              <a:spcAft>
                <a:spcPts val="1800"/>
              </a:spcAft>
              <a:buFont typeface="Arial" panose="020B0604020202020204" pitchFamily="34" charset="0"/>
              <a:buChar char="•"/>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49 sickness absence audits were conducted across the Service Group, covering all nursing areas </a:t>
            </a:r>
          </a:p>
          <a:p>
            <a:pPr marL="457154" indent="-457154" defTabSz="914309">
              <a:lnSpc>
                <a:spcPct val="107000"/>
              </a:lnSpc>
              <a:spcAft>
                <a:spcPts val="1800"/>
              </a:spcAft>
              <a:buFont typeface="Arial" panose="020B0604020202020204" pitchFamily="34" charset="0"/>
              <a:buChar char="•"/>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Audit results were scored and rag rated </a:t>
            </a:r>
          </a:p>
          <a:p>
            <a:pPr marL="457154" indent="-457154" defTabSz="914309">
              <a:lnSpc>
                <a:spcPct val="107000"/>
              </a:lnSpc>
              <a:spcAft>
                <a:spcPts val="1800"/>
              </a:spcAft>
              <a:buFont typeface="Arial" panose="020B0604020202020204" pitchFamily="34" charset="0"/>
              <a:buChar char="•"/>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A findings report, containing recommendations and an action plan was sent to the ward manager, matron, HoN and HR. </a:t>
            </a:r>
          </a:p>
          <a:p>
            <a:pPr marL="457154" indent="-457154" defTabSz="914309">
              <a:lnSpc>
                <a:spcPct val="107000"/>
              </a:lnSpc>
              <a:spcAft>
                <a:spcPts val="1800"/>
              </a:spcAft>
              <a:buFont typeface="Arial" panose="020B0604020202020204" pitchFamily="34" charset="0"/>
              <a:buChar char="•"/>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Bespoke training, support documents; including a sickness tracker, review prompt calculator, a sickness absence resource pack and coaching were provided to managers to support them in implementing the recommendations. </a:t>
            </a:r>
          </a:p>
          <a:p>
            <a:pPr marL="457154" indent="-457154" defTabSz="914309">
              <a:lnSpc>
                <a:spcPct val="107000"/>
              </a:lnSpc>
              <a:spcAft>
                <a:spcPts val="1800"/>
              </a:spcAft>
              <a:buFont typeface="Arial" panose="020B0604020202020204" pitchFamily="34" charset="0"/>
              <a:buChar char="•"/>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A re-audit was scheduled with all areas 3 months after the initial audit. </a:t>
            </a:r>
          </a:p>
          <a:p>
            <a:pPr marL="457154" indent="-457154" defTabSz="914309">
              <a:lnSpc>
                <a:spcPct val="107000"/>
              </a:lnSpc>
              <a:spcAft>
                <a:spcPts val="1800"/>
              </a:spcAft>
              <a:buFont typeface="Arial" panose="020B0604020202020204" pitchFamily="34" charset="0"/>
              <a:buChar char="•"/>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A re-audit findings report, containing any further recommendations and an action plan if required was sent to the ward manager, matron, HoN and HR. – for those areas that required an action plan further audits were scheduled as necessary.  </a:t>
            </a:r>
          </a:p>
          <a:p>
            <a:pPr marL="457154" indent="-457154" defTabSz="914309">
              <a:lnSpc>
                <a:spcPct val="107000"/>
              </a:lnSpc>
              <a:spcAft>
                <a:spcPts val="1800"/>
              </a:spcAft>
              <a:buFont typeface="Arial" panose="020B0604020202020204" pitchFamily="34" charset="0"/>
              <a:buChar char="•"/>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Senior nurse meetings held weekly to discuss unavailability, absence and updates on the absent action plan. </a:t>
            </a:r>
          </a:p>
        </p:txBody>
      </p:sp>
    </p:spTree>
    <p:extLst>
      <p:ext uri="{BB962C8B-B14F-4D97-AF65-F5344CB8AC3E}">
        <p14:creationId xmlns:p14="http://schemas.microsoft.com/office/powerpoint/2010/main" val="3653123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7F7FE5DB-E77B-4154-8051-3FEC65DF9CA6}"/>
              </a:ext>
            </a:extLst>
          </p:cNvPr>
          <p:cNvSpPr txBox="1">
            <a:spLocks/>
          </p:cNvSpPr>
          <p:nvPr/>
        </p:nvSpPr>
        <p:spPr>
          <a:xfrm>
            <a:off x="375414" y="650250"/>
            <a:ext cx="14969604" cy="838134"/>
          </a:xfrm>
          <a:prstGeom prst="rect">
            <a:avLst/>
          </a:prstGeom>
        </p:spPr>
        <p:txBody>
          <a:bodyPr/>
          <a:lstStyle>
            <a:lvl1pPr marL="0">
              <a:defRPr sz="6800" b="0" cap="none" spc="0">
                <a:ln>
                  <a:noFill/>
                </a:ln>
                <a:solidFill>
                  <a:srgbClr val="1F355E"/>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pPr algn="ctr" defTabSz="914309"/>
            <a:r>
              <a:rPr lang="en-GB" sz="4400" kern="0" dirty="0"/>
              <a:t>THE SICKNESS ABSENCE PLAN: STAGE 2</a:t>
            </a:r>
          </a:p>
          <a:p>
            <a:pPr algn="ctr" defTabSz="914309"/>
            <a:endParaRPr lang="en-GB" sz="4400" kern="0" dirty="0"/>
          </a:p>
          <a:p>
            <a:pPr algn="ctr" defTabSz="914309"/>
            <a:endParaRPr lang="en-GB" sz="4400" kern="0" dirty="0"/>
          </a:p>
          <a:p>
            <a:pPr marL="571443" indent="-571443" defTabSz="914309">
              <a:buFont typeface="Wingdings" panose="05000000000000000000" pitchFamily="2" charset="2"/>
              <a:buChar char="Ø"/>
            </a:pPr>
            <a:endParaRPr lang="en-GB" sz="2800" kern="0" dirty="0"/>
          </a:p>
        </p:txBody>
      </p:sp>
      <p:sp>
        <p:nvSpPr>
          <p:cNvPr id="8" name="TextBox 7">
            <a:extLst>
              <a:ext uri="{FF2B5EF4-FFF2-40B4-BE49-F238E27FC236}">
                <a16:creationId xmlns:a16="http://schemas.microsoft.com/office/drawing/2014/main" id="{56D5187B-EFD4-4FEB-BC1E-C2CF5DA94BD2}"/>
              </a:ext>
            </a:extLst>
          </p:cNvPr>
          <p:cNvSpPr txBox="1"/>
          <p:nvPr/>
        </p:nvSpPr>
        <p:spPr>
          <a:xfrm>
            <a:off x="756384" y="2225946"/>
            <a:ext cx="17753198" cy="8589366"/>
          </a:xfrm>
          <a:prstGeom prst="rect">
            <a:avLst/>
          </a:prstGeom>
          <a:solidFill>
            <a:schemeClr val="bg1"/>
          </a:solidFill>
          <a:ln>
            <a:solidFill>
              <a:schemeClr val="tx1"/>
            </a:solidFill>
          </a:ln>
        </p:spPr>
        <p:txBody>
          <a:bodyPr wrap="square">
            <a:spAutoFit/>
          </a:bodyPr>
          <a:lstStyle/>
          <a:p>
            <a:pPr defTabSz="914309">
              <a:lnSpc>
                <a:spcPct val="107000"/>
              </a:lnSpc>
              <a:spcAft>
                <a:spcPts val="1800"/>
              </a:spcAft>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Our next steps was to bring sickness absence to life for managers and understand drivers for sickness absence; </a:t>
            </a:r>
          </a:p>
          <a:p>
            <a:pPr marL="457154" indent="-457154" defTabSz="914309">
              <a:lnSpc>
                <a:spcPct val="107000"/>
              </a:lnSpc>
              <a:spcAft>
                <a:spcPts val="1800"/>
              </a:spcAft>
              <a:buFont typeface="Arial" panose="020B0604020202020204" pitchFamily="34" charset="0"/>
              <a:buChar char="•"/>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All areas received a presentation that highlighted their areas absence over a 12 month period. The presentation detailed;</a:t>
            </a:r>
          </a:p>
          <a:p>
            <a:pPr defTabSz="914309">
              <a:lnSpc>
                <a:spcPct val="107000"/>
              </a:lnSpc>
              <a:spcAft>
                <a:spcPts val="1800"/>
              </a:spcAft>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 Broken down by staff band: Number of absence cases, number of working days lost, number of cases against reasons for absence, the cost associated for each band and the total for the area. </a:t>
            </a:r>
          </a:p>
          <a:p>
            <a:pPr marL="457154" indent="-457154" defTabSz="914309">
              <a:lnSpc>
                <a:spcPct val="107000"/>
              </a:lnSpc>
              <a:spcAft>
                <a:spcPts val="1800"/>
              </a:spcAft>
              <a:buFont typeface="Arial" panose="020B0604020202020204" pitchFamily="34" charset="0"/>
              <a:buChar char="•"/>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All areas had 1:1 sessions on the impact to the individual and the team when absence is managed poorly. </a:t>
            </a:r>
          </a:p>
          <a:p>
            <a:pPr marL="457154" indent="-457154" defTabSz="914309">
              <a:lnSpc>
                <a:spcPct val="107000"/>
              </a:lnSpc>
              <a:spcAft>
                <a:spcPts val="1800"/>
              </a:spcAft>
              <a:buFont typeface="Arial" panose="020B0604020202020204" pitchFamily="34" charset="0"/>
              <a:buChar char="•"/>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Worked in collaboration with HR Operational team to ensure regular sickness case management and de-briefs were held and appropriately supported. </a:t>
            </a:r>
          </a:p>
          <a:p>
            <a:pPr marL="457154" indent="-457154" defTabSz="914309">
              <a:lnSpc>
                <a:spcPct val="107000"/>
              </a:lnSpc>
              <a:spcAft>
                <a:spcPts val="1800"/>
              </a:spcAft>
              <a:buFont typeface="Arial" panose="020B0604020202020204" pitchFamily="34" charset="0"/>
              <a:buChar char="•"/>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Completed a full review on the reasons for absence, we found stress/anxiety/depression being the highest reason for absence within the service group. </a:t>
            </a:r>
          </a:p>
          <a:p>
            <a:pPr marL="457154" indent="-457154" defTabSz="914309">
              <a:lnSpc>
                <a:spcPct val="107000"/>
              </a:lnSpc>
              <a:spcAft>
                <a:spcPts val="1800"/>
              </a:spcAft>
              <a:buFont typeface="Arial" panose="020B0604020202020204" pitchFamily="34" charset="0"/>
              <a:buChar char="•"/>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In areas with high level of sickness and know ER issues we conducted pulse surveys to assess the working environment, taking a wholistic approach that looked at management and leadership, staff experience, team working etc. </a:t>
            </a:r>
          </a:p>
          <a:p>
            <a:pPr defTabSz="914309">
              <a:lnSpc>
                <a:spcPct val="107000"/>
              </a:lnSpc>
              <a:spcAft>
                <a:spcPts val="1800"/>
              </a:spcAft>
              <a:tabLst>
                <a:tab pos="2561969" algn="l"/>
              </a:tabLst>
            </a:pPr>
            <a:endParaRPr lang="en-GB" sz="2800" dirty="0">
              <a:solidFill>
                <a:prstClr val="black"/>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43858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7F7FE5DB-E77B-4154-8051-3FEC65DF9CA6}"/>
              </a:ext>
            </a:extLst>
          </p:cNvPr>
          <p:cNvSpPr txBox="1">
            <a:spLocks/>
          </p:cNvSpPr>
          <p:nvPr/>
        </p:nvSpPr>
        <p:spPr>
          <a:xfrm>
            <a:off x="375414" y="650250"/>
            <a:ext cx="14969604" cy="838134"/>
          </a:xfrm>
          <a:prstGeom prst="rect">
            <a:avLst/>
          </a:prstGeom>
        </p:spPr>
        <p:txBody>
          <a:bodyPr/>
          <a:lstStyle>
            <a:lvl1pPr marL="0">
              <a:defRPr sz="6800" b="0" cap="none" spc="0">
                <a:ln>
                  <a:noFill/>
                </a:ln>
                <a:solidFill>
                  <a:srgbClr val="1F355E"/>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pPr algn="ctr" defTabSz="914309"/>
            <a:r>
              <a:rPr lang="en-GB" sz="4400" kern="0" dirty="0"/>
              <a:t>THE SICKNESS ABSENCE PLAN: STAGE 3</a:t>
            </a:r>
          </a:p>
          <a:p>
            <a:pPr algn="ctr" defTabSz="914309"/>
            <a:endParaRPr lang="en-GB" sz="4400" kern="0" dirty="0"/>
          </a:p>
          <a:p>
            <a:pPr algn="ctr" defTabSz="914309"/>
            <a:endParaRPr lang="en-GB" sz="4400" kern="0" dirty="0"/>
          </a:p>
          <a:p>
            <a:pPr marL="571443" indent="-571443" defTabSz="914309">
              <a:buFont typeface="Wingdings" panose="05000000000000000000" pitchFamily="2" charset="2"/>
              <a:buChar char="Ø"/>
            </a:pPr>
            <a:endParaRPr lang="en-GB" sz="2800" kern="0" dirty="0"/>
          </a:p>
        </p:txBody>
      </p:sp>
      <p:sp>
        <p:nvSpPr>
          <p:cNvPr id="8" name="TextBox 7">
            <a:extLst>
              <a:ext uri="{FF2B5EF4-FFF2-40B4-BE49-F238E27FC236}">
                <a16:creationId xmlns:a16="http://schemas.microsoft.com/office/drawing/2014/main" id="{56D5187B-EFD4-4FEB-BC1E-C2CF5DA94BD2}"/>
              </a:ext>
            </a:extLst>
          </p:cNvPr>
          <p:cNvSpPr txBox="1"/>
          <p:nvPr/>
        </p:nvSpPr>
        <p:spPr>
          <a:xfrm>
            <a:off x="756384" y="2225946"/>
            <a:ext cx="18134168" cy="7667392"/>
          </a:xfrm>
          <a:prstGeom prst="rect">
            <a:avLst/>
          </a:prstGeom>
          <a:solidFill>
            <a:schemeClr val="bg1"/>
          </a:solidFill>
          <a:ln>
            <a:solidFill>
              <a:schemeClr val="tx1"/>
            </a:solidFill>
          </a:ln>
        </p:spPr>
        <p:txBody>
          <a:bodyPr wrap="square">
            <a:spAutoFit/>
          </a:bodyPr>
          <a:lstStyle/>
          <a:p>
            <a:pPr defTabSz="914309">
              <a:lnSpc>
                <a:spcPct val="107000"/>
              </a:lnSpc>
              <a:spcAft>
                <a:spcPts val="1800"/>
              </a:spcAft>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Our next step was to understand why stress/anxiety/depression was the top reason for absence; </a:t>
            </a:r>
          </a:p>
          <a:p>
            <a:pPr defTabSz="914309">
              <a:lnSpc>
                <a:spcPct val="107000"/>
              </a:lnSpc>
              <a:spcAft>
                <a:spcPts val="1800"/>
              </a:spcAft>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We analysed the data and found: </a:t>
            </a:r>
          </a:p>
          <a:p>
            <a:pPr marL="457154" indent="-457154" defTabSz="914309">
              <a:lnSpc>
                <a:spcPct val="107000"/>
              </a:lnSpc>
              <a:spcAft>
                <a:spcPts val="1800"/>
              </a:spcAft>
              <a:buFont typeface="Arial" panose="020B0604020202020204" pitchFamily="34" charset="0"/>
              <a:buChar char="•"/>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255 files were selected from a report run from Allocate for a 6 month period where Stress/Anxiety/Depression was recorded as sickness - Out of the files viewed, 57% identified personal stress as the reason for absence, 10% identified the workplace as the reason for absence and 33% did not identify the reason. </a:t>
            </a:r>
          </a:p>
          <a:p>
            <a:pPr marL="457154" indent="-457154" defTabSz="914309">
              <a:lnSpc>
                <a:spcPct val="107000"/>
              </a:lnSpc>
              <a:spcAft>
                <a:spcPts val="1800"/>
              </a:spcAft>
              <a:buFont typeface="Arial" panose="020B0604020202020204" pitchFamily="34" charset="0"/>
              <a:buChar char="•"/>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Top 3 reasons for personal related stress found; 30% were related to bereavement,16% related to dependants and 10% relating to stress at home.  </a:t>
            </a:r>
          </a:p>
          <a:p>
            <a:pPr marL="457154" indent="-457154" defTabSz="914309">
              <a:lnSpc>
                <a:spcPct val="107000"/>
              </a:lnSpc>
              <a:spcAft>
                <a:spcPts val="1800"/>
              </a:spcAft>
              <a:buFont typeface="Arial" panose="020B0604020202020204" pitchFamily="34" charset="0"/>
              <a:buChar char="•"/>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Top reasons for work related stress found; 42% were related to workplace pressures,15% related to dignity at work. </a:t>
            </a:r>
          </a:p>
          <a:p>
            <a:pPr marL="457154" indent="-457154" defTabSz="914309">
              <a:lnSpc>
                <a:spcPct val="107000"/>
              </a:lnSpc>
              <a:spcAft>
                <a:spcPts val="1800"/>
              </a:spcAft>
              <a:buFont typeface="Arial" panose="020B0604020202020204" pitchFamily="34" charset="0"/>
              <a:buChar char="•"/>
              <a:tabLst>
                <a:tab pos="2561969" algn="l"/>
              </a:tabLst>
            </a:pPr>
            <a:r>
              <a:rPr lang="en-GB" sz="2800" dirty="0">
                <a:solidFill>
                  <a:prstClr val="black"/>
                </a:solidFill>
                <a:latin typeface="Arial" panose="020B0604020202020204" pitchFamily="34" charset="0"/>
                <a:ea typeface="Calibri" panose="020F0502020204030204" pitchFamily="34" charset="0"/>
                <a:cs typeface="Arial" panose="020B0604020202020204" pitchFamily="34" charset="0"/>
              </a:rPr>
              <a:t>Stress management audits were conducted with managers to understand how absences related to stress are managed. We found that stress in the majority of areas is managed the same as any other absence. </a:t>
            </a:r>
          </a:p>
          <a:p>
            <a:pPr marL="457154" indent="-457154" defTabSz="914309">
              <a:lnSpc>
                <a:spcPct val="107000"/>
              </a:lnSpc>
              <a:spcAft>
                <a:spcPts val="1800"/>
              </a:spcAft>
              <a:buFont typeface="Arial" panose="020B0604020202020204" pitchFamily="34" charset="0"/>
              <a:buChar char="•"/>
              <a:tabLst>
                <a:tab pos="2561969" algn="l"/>
              </a:tabLst>
            </a:pPr>
            <a:endParaRPr lang="en-GB" sz="2800" dirty="0">
              <a:solidFill>
                <a:prstClr val="black"/>
              </a:solidFill>
              <a:latin typeface="Arial" panose="020B0604020202020204" pitchFamily="34" charset="0"/>
              <a:ea typeface="Calibri" panose="020F0502020204030204" pitchFamily="34" charset="0"/>
              <a:cs typeface="Arial" panose="020B0604020202020204" pitchFamily="34" charset="0"/>
            </a:endParaRPr>
          </a:p>
          <a:p>
            <a:pPr marL="457154" indent="-457154" defTabSz="914309">
              <a:lnSpc>
                <a:spcPct val="107000"/>
              </a:lnSpc>
              <a:spcAft>
                <a:spcPts val="1800"/>
              </a:spcAft>
              <a:buFont typeface="Arial" panose="020B0604020202020204" pitchFamily="34" charset="0"/>
              <a:buChar char="•"/>
              <a:tabLst>
                <a:tab pos="2561969" algn="l"/>
              </a:tabLst>
            </a:pPr>
            <a:endParaRPr lang="en-GB" sz="2800" dirty="0">
              <a:solidFill>
                <a:prstClr val="black"/>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552202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7F7FE5DB-E77B-4154-8051-3FEC65DF9CA6}"/>
              </a:ext>
            </a:extLst>
          </p:cNvPr>
          <p:cNvSpPr txBox="1">
            <a:spLocks/>
          </p:cNvSpPr>
          <p:nvPr/>
        </p:nvSpPr>
        <p:spPr>
          <a:xfrm>
            <a:off x="375414" y="650250"/>
            <a:ext cx="14969604" cy="838134"/>
          </a:xfrm>
          <a:prstGeom prst="rect">
            <a:avLst/>
          </a:prstGeom>
        </p:spPr>
        <p:txBody>
          <a:bodyPr/>
          <a:lstStyle>
            <a:lvl1pPr marL="0">
              <a:defRPr sz="6800" b="0" cap="none" spc="0">
                <a:ln>
                  <a:noFill/>
                </a:ln>
                <a:solidFill>
                  <a:srgbClr val="1F355E"/>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pPr algn="ctr" defTabSz="914309"/>
            <a:r>
              <a:rPr lang="en-GB" sz="4400" kern="0" dirty="0"/>
              <a:t>THE SICKNESS ABSENCE PLAN: STAGE 4</a:t>
            </a:r>
          </a:p>
          <a:p>
            <a:pPr algn="ctr" defTabSz="914309"/>
            <a:endParaRPr lang="en-GB" sz="4400" kern="0" dirty="0"/>
          </a:p>
          <a:p>
            <a:pPr algn="ctr" defTabSz="914309"/>
            <a:endParaRPr lang="en-GB" sz="4400" kern="0" dirty="0"/>
          </a:p>
          <a:p>
            <a:pPr marL="571443" indent="-571443" defTabSz="914309">
              <a:buFont typeface="Wingdings" panose="05000000000000000000" pitchFamily="2" charset="2"/>
              <a:buChar char="Ø"/>
            </a:pPr>
            <a:endParaRPr lang="en-GB" sz="2800" kern="0" dirty="0"/>
          </a:p>
        </p:txBody>
      </p:sp>
      <p:sp>
        <p:nvSpPr>
          <p:cNvPr id="8" name="TextBox 7">
            <a:extLst>
              <a:ext uri="{FF2B5EF4-FFF2-40B4-BE49-F238E27FC236}">
                <a16:creationId xmlns:a16="http://schemas.microsoft.com/office/drawing/2014/main" id="{56D5187B-EFD4-4FEB-BC1E-C2CF5DA94BD2}"/>
              </a:ext>
            </a:extLst>
          </p:cNvPr>
          <p:cNvSpPr txBox="1"/>
          <p:nvPr/>
        </p:nvSpPr>
        <p:spPr>
          <a:xfrm>
            <a:off x="375414" y="1921171"/>
            <a:ext cx="19474348" cy="9175954"/>
          </a:xfrm>
          <a:prstGeom prst="rect">
            <a:avLst/>
          </a:prstGeom>
          <a:solidFill>
            <a:schemeClr val="bg1"/>
          </a:solidFill>
          <a:ln>
            <a:solidFill>
              <a:schemeClr val="tx1"/>
            </a:solidFill>
          </a:ln>
        </p:spPr>
        <p:txBody>
          <a:bodyPr wrap="square">
            <a:spAutoFit/>
          </a:bodyPr>
          <a:lstStyle/>
          <a:p>
            <a:pPr defTabSz="914309">
              <a:lnSpc>
                <a:spcPct val="107000"/>
              </a:lnSpc>
              <a:spcAft>
                <a:spcPts val="1800"/>
              </a:spcAft>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Our next step was to put actions in place to better support our staff and support our managers to manage staff who are experiencing stress before they go absent, whilst they are off absent and when they return to work: </a:t>
            </a:r>
          </a:p>
          <a:p>
            <a:pPr defTabSz="914309">
              <a:lnSpc>
                <a:spcPct val="107000"/>
              </a:lnSpc>
              <a:spcAft>
                <a:spcPts val="1800"/>
              </a:spcAft>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The following actions have been put in place: </a:t>
            </a:r>
          </a:p>
          <a:p>
            <a:pPr marL="457154" indent="-457154" defTabSz="914309">
              <a:lnSpc>
                <a:spcPct val="107000"/>
              </a:lnSpc>
              <a:spcAft>
                <a:spcPts val="1800"/>
              </a:spcAft>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Bereavement support group established, supported by CAD team, run monthly (commenced in </a:t>
            </a:r>
          </a:p>
          <a:p>
            <a:pPr marL="457154" indent="-457154" defTabSz="914309">
              <a:lnSpc>
                <a:spcPct val="107000"/>
              </a:lnSpc>
              <a:spcAft>
                <a:spcPts val="1800"/>
              </a:spcAft>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Developed a bespoke Bereavement support letter template for managers to send staff instead of the generic absence letter, that provides a more compassionate correspondence and outlines support available. </a:t>
            </a:r>
          </a:p>
          <a:p>
            <a:pPr marL="457154" indent="-457154" defTabSz="914309">
              <a:lnSpc>
                <a:spcPct val="107000"/>
              </a:lnSpc>
              <a:spcAft>
                <a:spcPts val="1800"/>
              </a:spcAft>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Staff wellbeing (with a focus on stress) working group has been established, to collaboratively develop an action plan to implement activities to support managers and staff when dealing with or experiencing stress. </a:t>
            </a:r>
          </a:p>
          <a:p>
            <a:pPr marL="457154" indent="-457154" defTabSz="914309">
              <a:lnSpc>
                <a:spcPct val="107000"/>
              </a:lnSpc>
              <a:spcAft>
                <a:spcPts val="1800"/>
              </a:spcAft>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Working with Carers Wales to provide a Carers support group, first session is to commence in July. </a:t>
            </a:r>
          </a:p>
          <a:p>
            <a:pPr marL="457154" indent="-457154" defTabSz="914309">
              <a:lnSpc>
                <a:spcPct val="107000"/>
              </a:lnSpc>
              <a:spcAft>
                <a:spcPts val="1800"/>
              </a:spcAft>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Health and Wellbeing resource pack has been developed that provides links/QR codes for resources both internal and external that staff can access. This is now sent out to staff who report absent. Hard copies are also being developed for ward areas supported by charitable funds. </a:t>
            </a:r>
          </a:p>
          <a:p>
            <a:pPr marL="457154" indent="-457154" defTabSz="914309">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‘Going home end of day checklist’ continued to be promoted with ‘Going home checklist’ signage around the site/at exits</a:t>
            </a:r>
          </a:p>
          <a:p>
            <a:pPr defTabSz="914309">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 to promote the checklist and allow staff visual aids to engage its usage. Managers are provided with credit size checklist </a:t>
            </a:r>
          </a:p>
          <a:p>
            <a:pPr defTabSz="914309">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cards which have been distributed and are provided to new staff who join.  Charitable funds were secured for this initiative.</a:t>
            </a:r>
          </a:p>
          <a:p>
            <a:pPr marL="457154" indent="-457154" defTabSz="914309">
              <a:lnSpc>
                <a:spcPct val="107000"/>
              </a:lnSpc>
              <a:spcAft>
                <a:spcPts val="1800"/>
              </a:spcAft>
              <a:buFont typeface="Arial" panose="020B0604020202020204" pitchFamily="34" charset="0"/>
              <a:buChar char="•"/>
              <a:tabLst>
                <a:tab pos="2561969" algn="l"/>
              </a:tabLst>
            </a:pPr>
            <a:endParaRPr lang="en-GB" sz="2400" dirty="0">
              <a:solidFill>
                <a:prstClr val="black"/>
              </a:solidFill>
              <a:latin typeface="Arial" panose="020B0604020202020204" pitchFamily="34" charset="0"/>
              <a:ea typeface="Calibri" panose="020F0502020204030204" pitchFamily="34" charset="0"/>
              <a:cs typeface="Arial" panose="020B0604020202020204" pitchFamily="34" charset="0"/>
            </a:endParaRPr>
          </a:p>
          <a:p>
            <a:pPr defTabSz="914309">
              <a:lnSpc>
                <a:spcPct val="107000"/>
              </a:lnSpc>
              <a:spcAft>
                <a:spcPts val="1800"/>
              </a:spcAft>
              <a:tabLst>
                <a:tab pos="2561969" algn="l"/>
              </a:tabLst>
            </a:pPr>
            <a:endParaRPr lang="en-GB" sz="2400" dirty="0">
              <a:solidFill>
                <a:prstClr val="black"/>
              </a:solidFill>
              <a:latin typeface="Arial" panose="020B0604020202020204" pitchFamily="34" charset="0"/>
              <a:ea typeface="Calibri" panose="020F0502020204030204" pitchFamily="34" charset="0"/>
              <a:cs typeface="Arial" panose="020B0604020202020204" pitchFamily="34" charset="0"/>
            </a:endParaRPr>
          </a:p>
          <a:p>
            <a:pPr defTabSz="914309">
              <a:lnSpc>
                <a:spcPct val="107000"/>
              </a:lnSpc>
              <a:spcAft>
                <a:spcPts val="1800"/>
              </a:spcAft>
              <a:tabLst>
                <a:tab pos="2561969" algn="l"/>
              </a:tabLst>
            </a:pPr>
            <a:endParaRPr lang="en-GB" sz="2400" dirty="0">
              <a:solidFill>
                <a:prstClr val="black"/>
              </a:solidFill>
              <a:latin typeface="Arial" panose="020B0604020202020204" pitchFamily="34" charset="0"/>
              <a:ea typeface="Calibri" panose="020F050202020403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68122465-404A-48EA-BE7E-421B66137948}"/>
              </a:ext>
            </a:extLst>
          </p:cNvPr>
          <p:cNvPicPr>
            <a:picLocks noChangeAspect="1"/>
          </p:cNvPicPr>
          <p:nvPr/>
        </p:nvPicPr>
        <p:blipFill>
          <a:blip r:embed="rId2"/>
          <a:stretch>
            <a:fillRect/>
          </a:stretch>
        </p:blipFill>
        <p:spPr>
          <a:xfrm>
            <a:off x="17290478" y="7897706"/>
            <a:ext cx="1981044" cy="2980949"/>
          </a:xfrm>
          <a:prstGeom prst="rect">
            <a:avLst/>
          </a:prstGeom>
        </p:spPr>
      </p:pic>
    </p:spTree>
    <p:extLst>
      <p:ext uri="{BB962C8B-B14F-4D97-AF65-F5344CB8AC3E}">
        <p14:creationId xmlns:p14="http://schemas.microsoft.com/office/powerpoint/2010/main" val="42723215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7F7FE5DB-E77B-4154-8051-3FEC65DF9CA6}"/>
              </a:ext>
            </a:extLst>
          </p:cNvPr>
          <p:cNvSpPr txBox="1">
            <a:spLocks/>
          </p:cNvSpPr>
          <p:nvPr/>
        </p:nvSpPr>
        <p:spPr>
          <a:xfrm>
            <a:off x="375414" y="650250"/>
            <a:ext cx="14969604" cy="838134"/>
          </a:xfrm>
          <a:prstGeom prst="rect">
            <a:avLst/>
          </a:prstGeom>
        </p:spPr>
        <p:txBody>
          <a:bodyPr/>
          <a:lstStyle>
            <a:lvl1pPr marL="0">
              <a:defRPr sz="6800" b="0" cap="none" spc="0">
                <a:ln>
                  <a:noFill/>
                </a:ln>
                <a:solidFill>
                  <a:srgbClr val="1F355E"/>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pPr algn="ctr" defTabSz="914309"/>
            <a:r>
              <a:rPr lang="en-GB" sz="4400" kern="0" dirty="0"/>
              <a:t>THE SICKNESS ABSENCE PROGRESS</a:t>
            </a:r>
          </a:p>
          <a:p>
            <a:pPr algn="ctr" defTabSz="914309"/>
            <a:endParaRPr lang="en-GB" sz="4400" kern="0" dirty="0"/>
          </a:p>
          <a:p>
            <a:pPr algn="ctr" defTabSz="914309"/>
            <a:endParaRPr lang="en-GB" sz="4400" kern="0" dirty="0"/>
          </a:p>
          <a:p>
            <a:pPr marL="571443" indent="-571443" defTabSz="914309">
              <a:buFont typeface="Wingdings" panose="05000000000000000000" pitchFamily="2" charset="2"/>
              <a:buChar char="Ø"/>
            </a:pPr>
            <a:endParaRPr lang="en-GB" sz="2800" kern="0" dirty="0"/>
          </a:p>
        </p:txBody>
      </p:sp>
      <p:sp>
        <p:nvSpPr>
          <p:cNvPr id="8" name="TextBox 7">
            <a:extLst>
              <a:ext uri="{FF2B5EF4-FFF2-40B4-BE49-F238E27FC236}">
                <a16:creationId xmlns:a16="http://schemas.microsoft.com/office/drawing/2014/main" id="{56D5187B-EFD4-4FEB-BC1E-C2CF5DA94BD2}"/>
              </a:ext>
            </a:extLst>
          </p:cNvPr>
          <p:cNvSpPr txBox="1"/>
          <p:nvPr/>
        </p:nvSpPr>
        <p:spPr>
          <a:xfrm>
            <a:off x="603996" y="1704478"/>
            <a:ext cx="7238428" cy="458744"/>
          </a:xfrm>
          <a:prstGeom prst="rect">
            <a:avLst/>
          </a:prstGeom>
          <a:solidFill>
            <a:schemeClr val="bg1"/>
          </a:solidFill>
          <a:ln>
            <a:noFill/>
          </a:ln>
        </p:spPr>
        <p:txBody>
          <a:bodyPr wrap="square">
            <a:spAutoFit/>
          </a:bodyPr>
          <a:lstStyle/>
          <a:p>
            <a:pPr defTabSz="914309">
              <a:lnSpc>
                <a:spcPct val="107000"/>
              </a:lnSpc>
              <a:spcAft>
                <a:spcPts val="1800"/>
              </a:spcAft>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Absence trend data:</a:t>
            </a:r>
          </a:p>
        </p:txBody>
      </p:sp>
      <p:graphicFrame>
        <p:nvGraphicFramePr>
          <p:cNvPr id="7" name="Chart 6">
            <a:extLst>
              <a:ext uri="{FF2B5EF4-FFF2-40B4-BE49-F238E27FC236}">
                <a16:creationId xmlns:a16="http://schemas.microsoft.com/office/drawing/2014/main" id="{00000000-0008-0000-0000-000002000000}"/>
              </a:ext>
            </a:extLst>
          </p:cNvPr>
          <p:cNvGraphicFramePr>
            <a:graphicFrameLocks/>
          </p:cNvGraphicFramePr>
          <p:nvPr/>
        </p:nvGraphicFramePr>
        <p:xfrm>
          <a:off x="603996" y="2360984"/>
          <a:ext cx="14095887" cy="4319247"/>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4AF03AF2-6738-47C9-9FFB-58B390218366}"/>
              </a:ext>
            </a:extLst>
          </p:cNvPr>
          <p:cNvSpPr txBox="1"/>
          <p:nvPr/>
        </p:nvSpPr>
        <p:spPr>
          <a:xfrm>
            <a:off x="14807389" y="2769724"/>
            <a:ext cx="4724027" cy="1056296"/>
          </a:xfrm>
          <a:prstGeom prst="rect">
            <a:avLst/>
          </a:prstGeom>
          <a:solidFill>
            <a:schemeClr val="bg1"/>
          </a:solidFill>
          <a:ln>
            <a:solidFill>
              <a:schemeClr val="tx1"/>
            </a:solidFill>
          </a:ln>
        </p:spPr>
        <p:txBody>
          <a:bodyPr wrap="square">
            <a:spAutoFit/>
          </a:bodyPr>
          <a:lstStyle/>
          <a:p>
            <a:pPr defTabSz="914309">
              <a:lnSpc>
                <a:spcPct val="107000"/>
              </a:lnSpc>
              <a:spcAft>
                <a:spcPts val="1800"/>
              </a:spcAft>
              <a:tabLst>
                <a:tab pos="2561969" algn="l"/>
              </a:tabLst>
            </a:pPr>
            <a:r>
              <a:rPr lang="en-GB" sz="2000" dirty="0">
                <a:solidFill>
                  <a:prstClr val="black"/>
                </a:solidFill>
                <a:latin typeface="Arial" panose="020B0604020202020204" pitchFamily="34" charset="0"/>
                <a:ea typeface="Calibri" panose="020F0502020204030204" pitchFamily="34" charset="0"/>
                <a:cs typeface="Arial" panose="020B0604020202020204" pitchFamily="34" charset="0"/>
              </a:rPr>
              <a:t>Over the last 15 months MSG has seen an average of 0.87% reduction in absence 22 vs 23/24. </a:t>
            </a:r>
          </a:p>
        </p:txBody>
      </p:sp>
      <p:graphicFrame>
        <p:nvGraphicFramePr>
          <p:cNvPr id="11" name="Chart 10">
            <a:extLst>
              <a:ext uri="{FF2B5EF4-FFF2-40B4-BE49-F238E27FC236}">
                <a16:creationId xmlns:a16="http://schemas.microsoft.com/office/drawing/2014/main" id="{00000000-0008-0000-0000-000003000000}"/>
              </a:ext>
            </a:extLst>
          </p:cNvPr>
          <p:cNvGraphicFramePr>
            <a:graphicFrameLocks/>
          </p:cNvGraphicFramePr>
          <p:nvPr/>
        </p:nvGraphicFramePr>
        <p:xfrm>
          <a:off x="610730" y="6794276"/>
          <a:ext cx="14089153" cy="4434706"/>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a:extLst>
              <a:ext uri="{FF2B5EF4-FFF2-40B4-BE49-F238E27FC236}">
                <a16:creationId xmlns:a16="http://schemas.microsoft.com/office/drawing/2014/main" id="{0EC687CF-2F02-446C-B413-1F562B15965E}"/>
              </a:ext>
            </a:extLst>
          </p:cNvPr>
          <p:cNvSpPr txBox="1"/>
          <p:nvPr/>
        </p:nvSpPr>
        <p:spPr>
          <a:xfrm>
            <a:off x="14823955" y="7254749"/>
            <a:ext cx="4724027" cy="1714886"/>
          </a:xfrm>
          <a:prstGeom prst="rect">
            <a:avLst/>
          </a:prstGeom>
          <a:solidFill>
            <a:schemeClr val="bg1"/>
          </a:solidFill>
          <a:ln>
            <a:solidFill>
              <a:schemeClr val="tx1"/>
            </a:solidFill>
          </a:ln>
        </p:spPr>
        <p:txBody>
          <a:bodyPr wrap="square">
            <a:spAutoFit/>
          </a:bodyPr>
          <a:lstStyle/>
          <a:p>
            <a:pPr defTabSz="914309">
              <a:lnSpc>
                <a:spcPct val="107000"/>
              </a:lnSpc>
              <a:spcAft>
                <a:spcPts val="1800"/>
              </a:spcAft>
              <a:tabLst>
                <a:tab pos="2561969" algn="l"/>
              </a:tabLst>
            </a:pPr>
            <a:r>
              <a:rPr lang="en-GB" sz="2000" dirty="0">
                <a:solidFill>
                  <a:prstClr val="black"/>
                </a:solidFill>
                <a:latin typeface="Arial" panose="020B0604020202020204" pitchFamily="34" charset="0"/>
                <a:ea typeface="Calibri" panose="020F0502020204030204" pitchFamily="34" charset="0"/>
                <a:cs typeface="Arial" panose="020B0604020202020204" pitchFamily="34" charset="0"/>
              </a:rPr>
              <a:t>Over the last 15 months MSG has seen an average of 0.93% reduction in absence 22 vs 23/24 for registered nursing and 2.12% reduction in absence for HSCW’s. </a:t>
            </a:r>
          </a:p>
        </p:txBody>
      </p:sp>
    </p:spTree>
    <p:extLst>
      <p:ext uri="{BB962C8B-B14F-4D97-AF65-F5344CB8AC3E}">
        <p14:creationId xmlns:p14="http://schemas.microsoft.com/office/powerpoint/2010/main" val="21425613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7F7FE5DB-E77B-4154-8051-3FEC65DF9CA6}"/>
              </a:ext>
            </a:extLst>
          </p:cNvPr>
          <p:cNvSpPr txBox="1">
            <a:spLocks/>
          </p:cNvSpPr>
          <p:nvPr/>
        </p:nvSpPr>
        <p:spPr>
          <a:xfrm>
            <a:off x="375414" y="650250"/>
            <a:ext cx="14969604" cy="838134"/>
          </a:xfrm>
          <a:prstGeom prst="rect">
            <a:avLst/>
          </a:prstGeom>
        </p:spPr>
        <p:txBody>
          <a:bodyPr/>
          <a:lstStyle>
            <a:lvl1pPr marL="0">
              <a:defRPr sz="6800" b="0" cap="none" spc="0">
                <a:ln>
                  <a:noFill/>
                </a:ln>
                <a:solidFill>
                  <a:srgbClr val="1F355E"/>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pPr algn="ctr" defTabSz="914309"/>
            <a:r>
              <a:rPr lang="en-GB" sz="4400" kern="0" dirty="0"/>
              <a:t>THE SICKNESS ABSENCE PLAN: STAGE 5</a:t>
            </a:r>
          </a:p>
          <a:p>
            <a:pPr algn="ctr" defTabSz="914309"/>
            <a:endParaRPr lang="en-GB" sz="4400" kern="0" dirty="0"/>
          </a:p>
          <a:p>
            <a:pPr algn="ctr" defTabSz="914309"/>
            <a:endParaRPr lang="en-GB" sz="4400" kern="0" dirty="0"/>
          </a:p>
          <a:p>
            <a:pPr marL="571443" indent="-571443" defTabSz="914309">
              <a:buFont typeface="Wingdings" panose="05000000000000000000" pitchFamily="2" charset="2"/>
              <a:buChar char="Ø"/>
            </a:pPr>
            <a:endParaRPr lang="en-GB" sz="2800" kern="0" dirty="0"/>
          </a:p>
        </p:txBody>
      </p:sp>
      <p:sp>
        <p:nvSpPr>
          <p:cNvPr id="8" name="TextBox 7">
            <a:extLst>
              <a:ext uri="{FF2B5EF4-FFF2-40B4-BE49-F238E27FC236}">
                <a16:creationId xmlns:a16="http://schemas.microsoft.com/office/drawing/2014/main" id="{56D5187B-EFD4-4FEB-BC1E-C2CF5DA94BD2}"/>
              </a:ext>
            </a:extLst>
          </p:cNvPr>
          <p:cNvSpPr txBox="1"/>
          <p:nvPr/>
        </p:nvSpPr>
        <p:spPr>
          <a:xfrm>
            <a:off x="375414" y="1488384"/>
            <a:ext cx="19474348" cy="9103953"/>
          </a:xfrm>
          <a:prstGeom prst="rect">
            <a:avLst/>
          </a:prstGeom>
          <a:solidFill>
            <a:schemeClr val="bg1"/>
          </a:solidFill>
          <a:ln>
            <a:solidFill>
              <a:schemeClr val="tx1"/>
            </a:solidFill>
          </a:ln>
        </p:spPr>
        <p:txBody>
          <a:bodyPr wrap="square">
            <a:spAutoFit/>
          </a:bodyPr>
          <a:lstStyle/>
          <a:p>
            <a:pPr defTabSz="914309">
              <a:lnSpc>
                <a:spcPct val="107000"/>
              </a:lnSpc>
              <a:spcAft>
                <a:spcPts val="1800"/>
              </a:spcAft>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What we have planned next: </a:t>
            </a:r>
          </a:p>
          <a:p>
            <a:pPr marL="457154" indent="-457154" defTabSz="914309">
              <a:lnSpc>
                <a:spcPct val="107000"/>
              </a:lnSpc>
              <a:spcAft>
                <a:spcPts val="1800"/>
              </a:spcAft>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Admin and Clerical audits have started for this staff group, with 69 audits planned.</a:t>
            </a:r>
          </a:p>
          <a:p>
            <a:pPr marL="457154" indent="-457154" defTabSz="914309">
              <a:lnSpc>
                <a:spcPct val="107000"/>
              </a:lnSpc>
              <a:spcAft>
                <a:spcPts val="1800"/>
              </a:spcAft>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Random audits being continued across nursing areas on a rolling basis.</a:t>
            </a:r>
          </a:p>
          <a:p>
            <a:pPr marL="457154" indent="-457154" defTabSz="914309">
              <a:lnSpc>
                <a:spcPct val="107000"/>
              </a:lnSpc>
              <a:spcAft>
                <a:spcPts val="1800"/>
              </a:spcAft>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Setting up peer support groups for band 7 ward managers and band 6 sisters to provide support for each other, with HR support and input. </a:t>
            </a:r>
          </a:p>
          <a:p>
            <a:pPr marL="457154" indent="-457154" defTabSz="914309">
              <a:lnSpc>
                <a:spcPct val="107000"/>
              </a:lnSpc>
              <a:spcAft>
                <a:spcPts val="1800"/>
              </a:spcAft>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Celebrating positive changes and absence reductions. </a:t>
            </a:r>
          </a:p>
          <a:p>
            <a:pPr marL="457154" indent="-457154" defTabSz="914309">
              <a:lnSpc>
                <a:spcPct val="107000"/>
              </a:lnSpc>
              <a:spcAft>
                <a:spcPts val="1800"/>
              </a:spcAft>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Continuing with weekly nursing meetings – focus on absence. </a:t>
            </a:r>
          </a:p>
          <a:p>
            <a:pPr marL="457154" indent="-457154" defTabSz="914309">
              <a:lnSpc>
                <a:spcPct val="107000"/>
              </a:lnSpc>
              <a:spcAft>
                <a:spcPts val="1800"/>
              </a:spcAft>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Continuing with the Staff wellbeing (with a focus on stress) working group to develop a collaborative targeted action plan</a:t>
            </a:r>
          </a:p>
          <a:p>
            <a:pPr marL="457154" indent="-457154" defTabSz="914309">
              <a:lnSpc>
                <a:spcPct val="107000"/>
              </a:lnSpc>
              <a:spcAft>
                <a:spcPts val="1800"/>
              </a:spcAft>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Holding staff focus groups to discuss stress related absence, support and their experiences.</a:t>
            </a:r>
          </a:p>
          <a:p>
            <a:pPr marL="457154" indent="-457154" defTabSz="914309">
              <a:lnSpc>
                <a:spcPct val="107000"/>
              </a:lnSpc>
              <a:spcAft>
                <a:spcPts val="1800"/>
              </a:spcAft>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Working with Carers Wales to introduce Cares Champions.</a:t>
            </a:r>
          </a:p>
          <a:p>
            <a:pPr marL="457154" indent="-457154" defTabSz="914309">
              <a:lnSpc>
                <a:spcPct val="107000"/>
              </a:lnSpc>
              <a:spcAft>
                <a:spcPts val="1800"/>
              </a:spcAft>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Staff Wellbeing and support fair to be held on site in September, support stalls from internal and external support with stress reduction activities. </a:t>
            </a:r>
          </a:p>
          <a:p>
            <a:pPr marL="457154" indent="-457154" defTabSz="914309">
              <a:lnSpc>
                <a:spcPct val="107000"/>
              </a:lnSpc>
              <a:spcAft>
                <a:spcPts val="1800"/>
              </a:spcAft>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Staff wellbeing area is being created in the Library, funded by charitable funds.</a:t>
            </a:r>
          </a:p>
          <a:p>
            <a:pPr marL="457154" indent="-457154" defTabSz="914309">
              <a:lnSpc>
                <a:spcPct val="107000"/>
              </a:lnSpc>
              <a:spcAft>
                <a:spcPts val="1800"/>
              </a:spcAft>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HCSW Deep dive into absence reasons for this staff group. </a:t>
            </a:r>
          </a:p>
          <a:p>
            <a:pPr marL="457154" indent="-457154" defTabSz="914309">
              <a:buFont typeface="Arial" panose="020B0604020202020204" pitchFamily="34" charset="0"/>
              <a:buChar char="•"/>
              <a:tabLst>
                <a:tab pos="2561969" algn="l"/>
              </a:tabLst>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Continuing reviewing areas with high absence levels to provide support and intervention. This may include running pulse surveys where applicable. </a:t>
            </a:r>
          </a:p>
          <a:p>
            <a:pPr defTabSz="914309">
              <a:lnSpc>
                <a:spcPct val="107000"/>
              </a:lnSpc>
              <a:spcAft>
                <a:spcPts val="1800"/>
              </a:spcAft>
              <a:tabLst>
                <a:tab pos="2561969" algn="l"/>
              </a:tabLst>
            </a:pPr>
            <a:endParaRPr lang="en-GB" sz="2400" dirty="0">
              <a:solidFill>
                <a:prstClr val="black"/>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883385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146832" y="1768782"/>
            <a:ext cx="14512440" cy="5485967"/>
          </a:xfrm>
        </p:spPr>
        <p:txBody>
          <a:bodyPr/>
          <a:lstStyle/>
          <a:p>
            <a:pPr algn="ctr"/>
            <a:r>
              <a:rPr lang="pt-BR" sz="5000" b="1" dirty="0"/>
              <a:t>Sickness Absence and Staff Wellbeing</a:t>
            </a:r>
          </a:p>
          <a:p>
            <a:pPr algn="ctr"/>
            <a:endParaRPr lang="pt-BR" sz="5000" b="1" dirty="0"/>
          </a:p>
          <a:p>
            <a:pPr algn="ctr"/>
            <a:endParaRPr lang="pt-BR" sz="5000" b="1" dirty="0"/>
          </a:p>
          <a:p>
            <a:pPr algn="ctr"/>
            <a:r>
              <a:rPr lang="pt-BR" sz="5000" b="1" dirty="0"/>
              <a:t>Leaders that live our values: Supporting our leaders in compassionate leadership</a:t>
            </a:r>
          </a:p>
        </p:txBody>
      </p:sp>
    </p:spTree>
    <p:extLst>
      <p:ext uri="{BB962C8B-B14F-4D97-AF65-F5344CB8AC3E}">
        <p14:creationId xmlns:p14="http://schemas.microsoft.com/office/powerpoint/2010/main" val="42764777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54792" y="781399"/>
            <a:ext cx="16740540" cy="1035970"/>
          </a:xfrm>
        </p:spPr>
        <p:txBody>
          <a:bodyPr>
            <a:noAutofit/>
          </a:bodyPr>
          <a:lstStyle/>
          <a:p>
            <a:r>
              <a:rPr lang="pt-BR" sz="6596" dirty="0"/>
              <a:t>MAAW Training Refresh</a:t>
            </a:r>
          </a:p>
        </p:txBody>
      </p:sp>
      <p:cxnSp>
        <p:nvCxnSpPr>
          <p:cNvPr id="5" name="Straight Arrow Connector 4">
            <a:extLst>
              <a:ext uri="{FF2B5EF4-FFF2-40B4-BE49-F238E27FC236}">
                <a16:creationId xmlns:a16="http://schemas.microsoft.com/office/drawing/2014/main" id="{C333E89A-3AF3-46C9-A5A2-3885CA556362}"/>
              </a:ext>
            </a:extLst>
          </p:cNvPr>
          <p:cNvCxnSpPr/>
          <p:nvPr/>
        </p:nvCxnSpPr>
        <p:spPr>
          <a:xfrm>
            <a:off x="1507807" y="6166398"/>
            <a:ext cx="17442952" cy="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7" name="Straight Connector 6">
            <a:extLst>
              <a:ext uri="{FF2B5EF4-FFF2-40B4-BE49-F238E27FC236}">
                <a16:creationId xmlns:a16="http://schemas.microsoft.com/office/drawing/2014/main" id="{B9F9826A-D8A2-46B2-BDC7-283F31556FE2}"/>
              </a:ext>
            </a:extLst>
          </p:cNvPr>
          <p:cNvCxnSpPr/>
          <p:nvPr/>
        </p:nvCxnSpPr>
        <p:spPr>
          <a:xfrm flipV="1">
            <a:off x="1507808" y="5595020"/>
            <a:ext cx="0" cy="571379"/>
          </a:xfrm>
          <a:prstGeom prst="line">
            <a:avLst/>
          </a:prstGeom>
        </p:spPr>
        <p:style>
          <a:lnRef idx="3">
            <a:schemeClr val="accent1"/>
          </a:lnRef>
          <a:fillRef idx="0">
            <a:schemeClr val="accent1"/>
          </a:fillRef>
          <a:effectRef idx="2">
            <a:schemeClr val="accent1"/>
          </a:effectRef>
          <a:fontRef idx="minor">
            <a:schemeClr val="tx1"/>
          </a:fontRef>
        </p:style>
      </p:cxnSp>
      <p:cxnSp>
        <p:nvCxnSpPr>
          <p:cNvPr id="8" name="Straight Connector 7">
            <a:extLst>
              <a:ext uri="{FF2B5EF4-FFF2-40B4-BE49-F238E27FC236}">
                <a16:creationId xmlns:a16="http://schemas.microsoft.com/office/drawing/2014/main" id="{47C3F6B7-956A-4899-87D3-708745E5633C}"/>
              </a:ext>
            </a:extLst>
          </p:cNvPr>
          <p:cNvCxnSpPr/>
          <p:nvPr/>
        </p:nvCxnSpPr>
        <p:spPr>
          <a:xfrm flipV="1">
            <a:off x="4565702" y="6195938"/>
            <a:ext cx="0" cy="571379"/>
          </a:xfrm>
          <a:prstGeom prst="line">
            <a:avLst/>
          </a:prstGeom>
        </p:spPr>
        <p:style>
          <a:lnRef idx="3">
            <a:schemeClr val="accent1"/>
          </a:lnRef>
          <a:fillRef idx="0">
            <a:schemeClr val="accent1"/>
          </a:fillRef>
          <a:effectRef idx="2">
            <a:schemeClr val="accent1"/>
          </a:effectRef>
          <a:fontRef idx="minor">
            <a:schemeClr val="tx1"/>
          </a:fontRef>
        </p:style>
      </p:cxnSp>
      <p:cxnSp>
        <p:nvCxnSpPr>
          <p:cNvPr id="11" name="Straight Connector 10">
            <a:extLst>
              <a:ext uri="{FF2B5EF4-FFF2-40B4-BE49-F238E27FC236}">
                <a16:creationId xmlns:a16="http://schemas.microsoft.com/office/drawing/2014/main" id="{86155E5A-3451-449F-830E-7213C947BC77}"/>
              </a:ext>
            </a:extLst>
          </p:cNvPr>
          <p:cNvCxnSpPr/>
          <p:nvPr/>
        </p:nvCxnSpPr>
        <p:spPr>
          <a:xfrm flipV="1">
            <a:off x="8623747" y="5595020"/>
            <a:ext cx="0" cy="571379"/>
          </a:xfrm>
          <a:prstGeom prst="line">
            <a:avLst/>
          </a:prstGeom>
        </p:spPr>
        <p:style>
          <a:lnRef idx="3">
            <a:schemeClr val="accent1"/>
          </a:lnRef>
          <a:fillRef idx="0">
            <a:schemeClr val="accent1"/>
          </a:fillRef>
          <a:effectRef idx="2">
            <a:schemeClr val="accent1"/>
          </a:effectRef>
          <a:fontRef idx="minor">
            <a:schemeClr val="tx1"/>
          </a:fontRef>
        </p:style>
      </p:cxnSp>
      <p:cxnSp>
        <p:nvCxnSpPr>
          <p:cNvPr id="12" name="Straight Connector 11">
            <a:extLst>
              <a:ext uri="{FF2B5EF4-FFF2-40B4-BE49-F238E27FC236}">
                <a16:creationId xmlns:a16="http://schemas.microsoft.com/office/drawing/2014/main" id="{E76E7222-56BE-450A-A7A9-00B6188DECD4}"/>
              </a:ext>
            </a:extLst>
          </p:cNvPr>
          <p:cNvCxnSpPr/>
          <p:nvPr/>
        </p:nvCxnSpPr>
        <p:spPr>
          <a:xfrm flipV="1">
            <a:off x="15295134" y="5595020"/>
            <a:ext cx="0" cy="571379"/>
          </a:xfrm>
          <a:prstGeom prst="line">
            <a:avLst/>
          </a:prstGeom>
        </p:spPr>
        <p:style>
          <a:lnRef idx="3">
            <a:schemeClr val="accent1"/>
          </a:lnRef>
          <a:fillRef idx="0">
            <a:schemeClr val="accent1"/>
          </a:fillRef>
          <a:effectRef idx="2">
            <a:schemeClr val="accent1"/>
          </a:effectRef>
          <a:fontRef idx="minor">
            <a:schemeClr val="tx1"/>
          </a:fontRef>
        </p:style>
      </p:cxnSp>
      <p:sp>
        <p:nvSpPr>
          <p:cNvPr id="14" name="TextBox 13">
            <a:extLst>
              <a:ext uri="{FF2B5EF4-FFF2-40B4-BE49-F238E27FC236}">
                <a16:creationId xmlns:a16="http://schemas.microsoft.com/office/drawing/2014/main" id="{09DED464-83A3-4607-BC64-6CAA251AE2B8}"/>
              </a:ext>
            </a:extLst>
          </p:cNvPr>
          <p:cNvSpPr txBox="1"/>
          <p:nvPr/>
        </p:nvSpPr>
        <p:spPr>
          <a:xfrm>
            <a:off x="16095874" y="6752545"/>
            <a:ext cx="3127844" cy="1310615"/>
          </a:xfrm>
          <a:prstGeom prst="rect">
            <a:avLst/>
          </a:prstGeom>
          <a:noFill/>
          <a:ln>
            <a:solidFill>
              <a:schemeClr val="accent1"/>
            </a:solidFill>
            <a:extLst>
              <a:ext uri="{C807C97D-BFC1-408E-A445-0C87EB9F89A2}">
                <ask:lineSketchStyleProps xmlns:ask="http://schemas.microsoft.com/office/drawing/2018/sketchyshapes" sd="1219033472">
                  <a:custGeom>
                    <a:avLst/>
                    <a:gdLst>
                      <a:gd name="connsiteX0" fmla="*/ 0 w 2307298"/>
                      <a:gd name="connsiteY0" fmla="*/ 0 h 830997"/>
                      <a:gd name="connsiteX1" fmla="*/ 2307298 w 2307298"/>
                      <a:gd name="connsiteY1" fmla="*/ 0 h 830997"/>
                      <a:gd name="connsiteX2" fmla="*/ 2307298 w 2307298"/>
                      <a:gd name="connsiteY2" fmla="*/ 830997 h 830997"/>
                      <a:gd name="connsiteX3" fmla="*/ 0 w 2307298"/>
                      <a:gd name="connsiteY3" fmla="*/ 830997 h 830997"/>
                      <a:gd name="connsiteX4" fmla="*/ 0 w 2307298"/>
                      <a:gd name="connsiteY4" fmla="*/ 0 h 830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7298" h="830997" extrusionOk="0">
                        <a:moveTo>
                          <a:pt x="0" y="0"/>
                        </a:moveTo>
                        <a:cubicBezTo>
                          <a:pt x="234294" y="118645"/>
                          <a:pt x="1504676" y="116012"/>
                          <a:pt x="2307298" y="0"/>
                        </a:cubicBezTo>
                        <a:cubicBezTo>
                          <a:pt x="2309424" y="113011"/>
                          <a:pt x="2346788" y="601367"/>
                          <a:pt x="2307298" y="830997"/>
                        </a:cubicBezTo>
                        <a:cubicBezTo>
                          <a:pt x="1699838" y="965597"/>
                          <a:pt x="693724" y="673801"/>
                          <a:pt x="0" y="830997"/>
                        </a:cubicBezTo>
                        <a:cubicBezTo>
                          <a:pt x="-5118" y="699632"/>
                          <a:pt x="-25823" y="390388"/>
                          <a:pt x="0" y="0"/>
                        </a:cubicBezTo>
                        <a:close/>
                      </a:path>
                    </a:pathLst>
                  </a:custGeom>
                  <ask:type>
                    <ask:lineSketchNone/>
                  </ask:type>
                </ask:lineSketchStyleProps>
              </a:ext>
            </a:extLst>
          </a:ln>
        </p:spPr>
        <p:txBody>
          <a:bodyPr wrap="none" rtlCol="0">
            <a:spAutoFit/>
          </a:bodyPr>
          <a:lstStyle/>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1" i="0" u="none" strike="noStrike" kern="1200" cap="none" spc="0" normalizeH="0" baseline="0" noProof="0" dirty="0">
                <a:ln>
                  <a:noFill/>
                </a:ln>
                <a:solidFill>
                  <a:prstClr val="black"/>
                </a:solidFill>
                <a:effectLst/>
                <a:uLnTx/>
                <a:uFillTx/>
                <a:latin typeface="Calibri" panose="020F0502020204030204"/>
                <a:ea typeface="+mn-ea"/>
                <a:cs typeface="+mn-cs"/>
              </a:rPr>
              <a:t>1</a:t>
            </a:r>
            <a:r>
              <a:rPr kumimoji="0" lang="en-GB" sz="1979" b="1" i="0" u="none" strike="noStrike" kern="1200" cap="none" spc="0" normalizeH="0" baseline="30000" noProof="0" dirty="0">
                <a:ln>
                  <a:noFill/>
                </a:ln>
                <a:solidFill>
                  <a:prstClr val="black"/>
                </a:solidFill>
                <a:effectLst/>
                <a:uLnTx/>
                <a:uFillTx/>
                <a:latin typeface="Calibri" panose="020F0502020204030204"/>
                <a:ea typeface="+mn-ea"/>
                <a:cs typeface="+mn-cs"/>
              </a:rPr>
              <a:t>st</a:t>
            </a:r>
            <a:r>
              <a:rPr kumimoji="0" lang="en-GB" sz="1979" b="1" i="0" u="none" strike="noStrike" kern="1200" cap="none" spc="0" normalizeH="0" baseline="0" noProof="0" dirty="0">
                <a:ln>
                  <a:noFill/>
                </a:ln>
                <a:solidFill>
                  <a:prstClr val="black"/>
                </a:solidFill>
                <a:effectLst/>
                <a:uLnTx/>
                <a:uFillTx/>
                <a:latin typeface="Calibri" panose="020F0502020204030204"/>
                <a:ea typeface="+mn-ea"/>
                <a:cs typeface="+mn-cs"/>
              </a:rPr>
              <a:t> July 2024</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-Training Kick Off</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-Virtual</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-Every 2 weeks to begin with</a:t>
            </a:r>
          </a:p>
        </p:txBody>
      </p:sp>
      <p:sp>
        <p:nvSpPr>
          <p:cNvPr id="16" name="TextBox 15">
            <a:extLst>
              <a:ext uri="{FF2B5EF4-FFF2-40B4-BE49-F238E27FC236}">
                <a16:creationId xmlns:a16="http://schemas.microsoft.com/office/drawing/2014/main" id="{191CBA0F-267A-4258-98DE-9D1C2C122656}"/>
              </a:ext>
            </a:extLst>
          </p:cNvPr>
          <p:cNvSpPr txBox="1"/>
          <p:nvPr/>
        </p:nvSpPr>
        <p:spPr>
          <a:xfrm>
            <a:off x="1848005" y="6767317"/>
            <a:ext cx="5435399" cy="2528897"/>
          </a:xfrm>
          <a:prstGeom prst="rect">
            <a:avLst/>
          </a:prstGeom>
          <a:noFill/>
          <a:ln>
            <a:solidFill>
              <a:schemeClr val="accent1"/>
            </a:solidFill>
            <a:extLst>
              <a:ext uri="{C807C97D-BFC1-408E-A445-0C87EB9F89A2}">
                <ask:lineSketchStyleProps xmlns:ask="http://schemas.microsoft.com/office/drawing/2018/sketchyshapes" sd="1219033472">
                  <a:custGeom>
                    <a:avLst/>
                    <a:gdLst>
                      <a:gd name="connsiteX0" fmla="*/ 0 w 2307298"/>
                      <a:gd name="connsiteY0" fmla="*/ 0 h 830997"/>
                      <a:gd name="connsiteX1" fmla="*/ 2307298 w 2307298"/>
                      <a:gd name="connsiteY1" fmla="*/ 0 h 830997"/>
                      <a:gd name="connsiteX2" fmla="*/ 2307298 w 2307298"/>
                      <a:gd name="connsiteY2" fmla="*/ 830997 h 830997"/>
                      <a:gd name="connsiteX3" fmla="*/ 0 w 2307298"/>
                      <a:gd name="connsiteY3" fmla="*/ 830997 h 830997"/>
                      <a:gd name="connsiteX4" fmla="*/ 0 w 2307298"/>
                      <a:gd name="connsiteY4" fmla="*/ 0 h 830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7298" h="830997" extrusionOk="0">
                        <a:moveTo>
                          <a:pt x="0" y="0"/>
                        </a:moveTo>
                        <a:cubicBezTo>
                          <a:pt x="234294" y="118645"/>
                          <a:pt x="1504676" y="116012"/>
                          <a:pt x="2307298" y="0"/>
                        </a:cubicBezTo>
                        <a:cubicBezTo>
                          <a:pt x="2309424" y="113011"/>
                          <a:pt x="2346788" y="601367"/>
                          <a:pt x="2307298" y="830997"/>
                        </a:cubicBezTo>
                        <a:cubicBezTo>
                          <a:pt x="1699838" y="965597"/>
                          <a:pt x="693724" y="673801"/>
                          <a:pt x="0" y="830997"/>
                        </a:cubicBezTo>
                        <a:cubicBezTo>
                          <a:pt x="-5118" y="699632"/>
                          <a:pt x="-25823" y="390388"/>
                          <a:pt x="0" y="0"/>
                        </a:cubicBezTo>
                        <a:close/>
                      </a:path>
                    </a:pathLst>
                  </a:custGeom>
                  <ask:type>
                    <ask:lineSketchNone/>
                  </ask:type>
                </ask:lineSketchStyleProps>
              </a:ext>
            </a:extLst>
          </a:ln>
        </p:spPr>
        <p:txBody>
          <a:bodyPr wrap="none" rtlCol="0">
            <a:spAutoFit/>
          </a:bodyPr>
          <a:lstStyle/>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1" i="0" u="none" strike="noStrike" kern="1200" cap="none" spc="0" normalizeH="0" baseline="0" noProof="0" dirty="0">
                <a:ln>
                  <a:noFill/>
                </a:ln>
                <a:solidFill>
                  <a:prstClr val="black"/>
                </a:solidFill>
                <a:effectLst/>
                <a:uLnTx/>
                <a:uFillTx/>
                <a:latin typeface="Calibri" panose="020F0502020204030204"/>
                <a:ea typeface="+mn-ea"/>
                <a:cs typeface="+mn-cs"/>
              </a:rPr>
              <a:t>10</a:t>
            </a:r>
            <a:r>
              <a:rPr kumimoji="0" lang="en-GB" sz="1979" b="1" i="0" u="none" strike="noStrike" kern="1200" cap="none" spc="0" normalizeH="0" baseline="30000" noProof="0" dirty="0">
                <a:ln>
                  <a:noFill/>
                </a:ln>
                <a:solidFill>
                  <a:prstClr val="black"/>
                </a:solidFill>
                <a:effectLst/>
                <a:uLnTx/>
                <a:uFillTx/>
                <a:latin typeface="Calibri" panose="020F0502020204030204"/>
                <a:ea typeface="+mn-ea"/>
                <a:cs typeface="+mn-cs"/>
              </a:rPr>
              <a:t>th</a:t>
            </a:r>
            <a:r>
              <a:rPr kumimoji="0" lang="en-GB" sz="1979" b="1" i="0" u="none" strike="noStrike" kern="1200" cap="none" spc="0" normalizeH="0" baseline="0" noProof="0" dirty="0">
                <a:ln>
                  <a:noFill/>
                </a:ln>
                <a:solidFill>
                  <a:prstClr val="black"/>
                </a:solidFill>
                <a:effectLst/>
                <a:uLnTx/>
                <a:uFillTx/>
                <a:latin typeface="Calibri" panose="020F0502020204030204"/>
                <a:ea typeface="+mn-ea"/>
                <a:cs typeface="+mn-cs"/>
              </a:rPr>
              <a:t> May 2024</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-Working group sub groups reviewed;</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 Current programme and supporting materials</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-Shared Best Practice from within their SG</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-OH support available to be integrated into training</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-Implemented BP into revised training</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-Developed ‘How to’ Guides to support training </a:t>
            </a:r>
          </a:p>
          <a:p>
            <a:pPr marL="0" marR="0" lvl="0" indent="0" algn="ctr" defTabSz="1507846" rtl="0" eaLnBrk="1" fontAlgn="auto" latinLnBrk="0" hangingPunct="1">
              <a:lnSpc>
                <a:spcPct val="100000"/>
              </a:lnSpc>
              <a:spcBef>
                <a:spcPts val="0"/>
              </a:spcBef>
              <a:spcAft>
                <a:spcPts val="0"/>
              </a:spcAft>
              <a:buClrTx/>
              <a:buSzTx/>
              <a:buFontTx/>
              <a:buNone/>
              <a:tabLst/>
              <a:defRPr/>
            </a:pPr>
            <a:endPar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1EE7203B-2C07-4153-A8F0-57AF72B580CE}"/>
              </a:ext>
            </a:extLst>
          </p:cNvPr>
          <p:cNvSpPr txBox="1"/>
          <p:nvPr/>
        </p:nvSpPr>
        <p:spPr>
          <a:xfrm>
            <a:off x="5573462" y="2704486"/>
            <a:ext cx="6444456" cy="2833468"/>
          </a:xfrm>
          <a:prstGeom prst="rect">
            <a:avLst/>
          </a:prstGeom>
          <a:noFill/>
          <a:ln>
            <a:solidFill>
              <a:schemeClr val="accent1"/>
            </a:solidFill>
            <a:extLst>
              <a:ext uri="{C807C97D-BFC1-408E-A445-0C87EB9F89A2}">
                <ask:lineSketchStyleProps xmlns:ask="http://schemas.microsoft.com/office/drawing/2018/sketchyshapes" sd="1219033472">
                  <a:custGeom>
                    <a:avLst/>
                    <a:gdLst>
                      <a:gd name="connsiteX0" fmla="*/ 0 w 2307298"/>
                      <a:gd name="connsiteY0" fmla="*/ 0 h 830997"/>
                      <a:gd name="connsiteX1" fmla="*/ 2307298 w 2307298"/>
                      <a:gd name="connsiteY1" fmla="*/ 0 h 830997"/>
                      <a:gd name="connsiteX2" fmla="*/ 2307298 w 2307298"/>
                      <a:gd name="connsiteY2" fmla="*/ 830997 h 830997"/>
                      <a:gd name="connsiteX3" fmla="*/ 0 w 2307298"/>
                      <a:gd name="connsiteY3" fmla="*/ 830997 h 830997"/>
                      <a:gd name="connsiteX4" fmla="*/ 0 w 2307298"/>
                      <a:gd name="connsiteY4" fmla="*/ 0 h 830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7298" h="830997" extrusionOk="0">
                        <a:moveTo>
                          <a:pt x="0" y="0"/>
                        </a:moveTo>
                        <a:cubicBezTo>
                          <a:pt x="234294" y="118645"/>
                          <a:pt x="1504676" y="116012"/>
                          <a:pt x="2307298" y="0"/>
                        </a:cubicBezTo>
                        <a:cubicBezTo>
                          <a:pt x="2309424" y="113011"/>
                          <a:pt x="2346788" y="601367"/>
                          <a:pt x="2307298" y="830997"/>
                        </a:cubicBezTo>
                        <a:cubicBezTo>
                          <a:pt x="1699838" y="965597"/>
                          <a:pt x="693724" y="673801"/>
                          <a:pt x="0" y="830997"/>
                        </a:cubicBezTo>
                        <a:cubicBezTo>
                          <a:pt x="-5118" y="699632"/>
                          <a:pt x="-25823" y="390388"/>
                          <a:pt x="0" y="0"/>
                        </a:cubicBezTo>
                        <a:close/>
                      </a:path>
                    </a:pathLst>
                  </a:custGeom>
                  <ask:type>
                    <ask:lineSketchNone/>
                  </ask:type>
                </ask:lineSketchStyleProps>
              </a:ext>
            </a:extLst>
          </a:ln>
        </p:spPr>
        <p:txBody>
          <a:bodyPr wrap="none" rtlCol="0">
            <a:spAutoFit/>
          </a:bodyPr>
          <a:lstStyle/>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1" i="0" u="none" strike="noStrike" kern="1200" cap="none" spc="0" normalizeH="0" baseline="0" noProof="0" dirty="0">
                <a:ln>
                  <a:noFill/>
                </a:ln>
                <a:solidFill>
                  <a:prstClr val="black"/>
                </a:solidFill>
                <a:effectLst/>
                <a:uLnTx/>
                <a:uFillTx/>
                <a:latin typeface="Calibri" panose="020F0502020204030204"/>
                <a:ea typeface="+mn-ea"/>
                <a:cs typeface="+mn-cs"/>
              </a:rPr>
              <a:t>16</a:t>
            </a:r>
            <a:r>
              <a:rPr kumimoji="0" lang="en-GB" sz="1979" b="1" i="0" u="none" strike="noStrike" kern="1200" cap="none" spc="0" normalizeH="0" baseline="30000" noProof="0" dirty="0">
                <a:ln>
                  <a:noFill/>
                </a:ln>
                <a:solidFill>
                  <a:prstClr val="black"/>
                </a:solidFill>
                <a:effectLst/>
                <a:uLnTx/>
                <a:uFillTx/>
                <a:latin typeface="Calibri" panose="020F0502020204030204"/>
                <a:ea typeface="+mn-ea"/>
                <a:cs typeface="+mn-cs"/>
              </a:rPr>
              <a:t>th</a:t>
            </a:r>
            <a:r>
              <a:rPr kumimoji="0" lang="en-GB" sz="1979" b="1" i="0" u="none" strike="noStrike" kern="1200" cap="none" spc="0" normalizeH="0" baseline="0" noProof="0" dirty="0">
                <a:ln>
                  <a:noFill/>
                </a:ln>
                <a:solidFill>
                  <a:prstClr val="black"/>
                </a:solidFill>
                <a:effectLst/>
                <a:uLnTx/>
                <a:uFillTx/>
                <a:latin typeface="Calibri" panose="020F0502020204030204"/>
                <a:ea typeface="+mn-ea"/>
                <a:cs typeface="+mn-cs"/>
              </a:rPr>
              <a:t> May 2024</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Working group finalised final training module to include;</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-Compassionate leadership</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-Wellbeing support on offer</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-LTS &amp; STS step by step</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-Welfare discussions</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-The importance of RTW interviews</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-Case study x3 – real life scenarios to encourage engagement</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 A link to refreshed ‘How to’ Guides in one central location</a:t>
            </a:r>
          </a:p>
        </p:txBody>
      </p:sp>
      <p:sp>
        <p:nvSpPr>
          <p:cNvPr id="18" name="TextBox 17">
            <a:extLst>
              <a:ext uri="{FF2B5EF4-FFF2-40B4-BE49-F238E27FC236}">
                <a16:creationId xmlns:a16="http://schemas.microsoft.com/office/drawing/2014/main" id="{058E3242-B1EC-4325-8ED7-72B068AA41DE}"/>
              </a:ext>
            </a:extLst>
          </p:cNvPr>
          <p:cNvSpPr txBox="1"/>
          <p:nvPr/>
        </p:nvSpPr>
        <p:spPr>
          <a:xfrm>
            <a:off x="8331407" y="6735501"/>
            <a:ext cx="5941690" cy="1919756"/>
          </a:xfrm>
          <a:prstGeom prst="rect">
            <a:avLst/>
          </a:prstGeom>
          <a:noFill/>
          <a:ln>
            <a:solidFill>
              <a:schemeClr val="accent1"/>
            </a:solidFill>
            <a:extLst>
              <a:ext uri="{C807C97D-BFC1-408E-A445-0C87EB9F89A2}">
                <ask:lineSketchStyleProps xmlns:ask="http://schemas.microsoft.com/office/drawing/2018/sketchyshapes" sd="1219033472">
                  <a:custGeom>
                    <a:avLst/>
                    <a:gdLst>
                      <a:gd name="connsiteX0" fmla="*/ 0 w 2307298"/>
                      <a:gd name="connsiteY0" fmla="*/ 0 h 830997"/>
                      <a:gd name="connsiteX1" fmla="*/ 2307298 w 2307298"/>
                      <a:gd name="connsiteY1" fmla="*/ 0 h 830997"/>
                      <a:gd name="connsiteX2" fmla="*/ 2307298 w 2307298"/>
                      <a:gd name="connsiteY2" fmla="*/ 830997 h 830997"/>
                      <a:gd name="connsiteX3" fmla="*/ 0 w 2307298"/>
                      <a:gd name="connsiteY3" fmla="*/ 830997 h 830997"/>
                      <a:gd name="connsiteX4" fmla="*/ 0 w 2307298"/>
                      <a:gd name="connsiteY4" fmla="*/ 0 h 830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7298" h="830997" extrusionOk="0">
                        <a:moveTo>
                          <a:pt x="0" y="0"/>
                        </a:moveTo>
                        <a:cubicBezTo>
                          <a:pt x="234294" y="118645"/>
                          <a:pt x="1504676" y="116012"/>
                          <a:pt x="2307298" y="0"/>
                        </a:cubicBezTo>
                        <a:cubicBezTo>
                          <a:pt x="2309424" y="113011"/>
                          <a:pt x="2346788" y="601367"/>
                          <a:pt x="2307298" y="830997"/>
                        </a:cubicBezTo>
                        <a:cubicBezTo>
                          <a:pt x="1699838" y="965597"/>
                          <a:pt x="693724" y="673801"/>
                          <a:pt x="0" y="830997"/>
                        </a:cubicBezTo>
                        <a:cubicBezTo>
                          <a:pt x="-5118" y="699632"/>
                          <a:pt x="-25823" y="390388"/>
                          <a:pt x="0" y="0"/>
                        </a:cubicBezTo>
                        <a:close/>
                      </a:path>
                    </a:pathLst>
                  </a:custGeom>
                  <ask:type>
                    <ask:lineSketchNone/>
                  </ask:type>
                </ask:lineSketchStyleProps>
              </a:ext>
            </a:extLst>
          </a:ln>
        </p:spPr>
        <p:txBody>
          <a:bodyPr wrap="none" rtlCol="0">
            <a:spAutoFit/>
          </a:bodyPr>
          <a:lstStyle/>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1" i="0" u="none" strike="noStrike" kern="1200" cap="none" spc="0" normalizeH="0" baseline="0" noProof="0" dirty="0">
                <a:ln>
                  <a:noFill/>
                </a:ln>
                <a:solidFill>
                  <a:prstClr val="black"/>
                </a:solidFill>
                <a:effectLst/>
                <a:uLnTx/>
                <a:uFillTx/>
                <a:latin typeface="Calibri" panose="020F0502020204030204"/>
                <a:ea typeface="+mn-ea"/>
                <a:cs typeface="+mn-cs"/>
              </a:rPr>
              <a:t>22nd May 2024</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 Met with BPs and Ass. Director W&amp;OD to share</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 project aims and achievements</a:t>
            </a:r>
          </a:p>
          <a:p>
            <a:pPr marL="282721" marR="0" lvl="0" indent="-282721" algn="ctr" defTabSz="1507846" rtl="0" eaLnBrk="1" fontAlgn="auto" latinLnBrk="0" hangingPunct="1">
              <a:lnSpc>
                <a:spcPct val="100000"/>
              </a:lnSpc>
              <a:spcBef>
                <a:spcPts val="0"/>
              </a:spcBef>
              <a:spcAft>
                <a:spcPts val="0"/>
              </a:spcAft>
              <a:buClrTx/>
              <a:buSzTx/>
              <a:buFontTx/>
              <a:buChar char="-"/>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Shared project aims and achievements with staff side</a:t>
            </a:r>
          </a:p>
          <a:p>
            <a:pPr marL="282721" marR="0" lvl="0" indent="-282721" algn="ctr" defTabSz="1507846" rtl="0" eaLnBrk="1" fontAlgn="auto" latinLnBrk="0" hangingPunct="1">
              <a:lnSpc>
                <a:spcPct val="100000"/>
              </a:lnSpc>
              <a:spcBef>
                <a:spcPts val="0"/>
              </a:spcBef>
              <a:spcAft>
                <a:spcPts val="0"/>
              </a:spcAft>
              <a:buClrTx/>
              <a:buSzTx/>
              <a:buFontTx/>
              <a:buChar char="-"/>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Sought feedback</a:t>
            </a:r>
          </a:p>
          <a:p>
            <a:pPr marL="282721" marR="0" lvl="0" indent="-282721" algn="ctr" defTabSz="1507846" rtl="0" eaLnBrk="1" fontAlgn="auto" latinLnBrk="0" hangingPunct="1">
              <a:lnSpc>
                <a:spcPct val="100000"/>
              </a:lnSpc>
              <a:spcBef>
                <a:spcPts val="0"/>
              </a:spcBef>
              <a:spcAft>
                <a:spcPts val="0"/>
              </a:spcAft>
              <a:buClrTx/>
              <a:buSzTx/>
              <a:buFontTx/>
              <a:buChar char="-"/>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Programme set up on ESR progressed</a:t>
            </a:r>
          </a:p>
        </p:txBody>
      </p:sp>
      <p:sp>
        <p:nvSpPr>
          <p:cNvPr id="19" name="TextBox 18">
            <a:extLst>
              <a:ext uri="{FF2B5EF4-FFF2-40B4-BE49-F238E27FC236}">
                <a16:creationId xmlns:a16="http://schemas.microsoft.com/office/drawing/2014/main" id="{7D4832CC-E599-4599-9351-9B41F5631BDF}"/>
              </a:ext>
            </a:extLst>
          </p:cNvPr>
          <p:cNvSpPr txBox="1"/>
          <p:nvPr/>
        </p:nvSpPr>
        <p:spPr>
          <a:xfrm>
            <a:off x="13085655" y="2991948"/>
            <a:ext cx="4931158" cy="2528897"/>
          </a:xfrm>
          <a:prstGeom prst="rect">
            <a:avLst/>
          </a:prstGeom>
          <a:noFill/>
          <a:ln>
            <a:solidFill>
              <a:schemeClr val="accent1"/>
            </a:solidFill>
            <a:extLst>
              <a:ext uri="{C807C97D-BFC1-408E-A445-0C87EB9F89A2}">
                <ask:lineSketchStyleProps xmlns:ask="http://schemas.microsoft.com/office/drawing/2018/sketchyshapes" sd="1219033472">
                  <a:custGeom>
                    <a:avLst/>
                    <a:gdLst>
                      <a:gd name="connsiteX0" fmla="*/ 0 w 2307298"/>
                      <a:gd name="connsiteY0" fmla="*/ 0 h 830997"/>
                      <a:gd name="connsiteX1" fmla="*/ 2307298 w 2307298"/>
                      <a:gd name="connsiteY1" fmla="*/ 0 h 830997"/>
                      <a:gd name="connsiteX2" fmla="*/ 2307298 w 2307298"/>
                      <a:gd name="connsiteY2" fmla="*/ 830997 h 830997"/>
                      <a:gd name="connsiteX3" fmla="*/ 0 w 2307298"/>
                      <a:gd name="connsiteY3" fmla="*/ 830997 h 830997"/>
                      <a:gd name="connsiteX4" fmla="*/ 0 w 2307298"/>
                      <a:gd name="connsiteY4" fmla="*/ 0 h 830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7298" h="830997" extrusionOk="0">
                        <a:moveTo>
                          <a:pt x="0" y="0"/>
                        </a:moveTo>
                        <a:cubicBezTo>
                          <a:pt x="234294" y="118645"/>
                          <a:pt x="1504676" y="116012"/>
                          <a:pt x="2307298" y="0"/>
                        </a:cubicBezTo>
                        <a:cubicBezTo>
                          <a:pt x="2309424" y="113011"/>
                          <a:pt x="2346788" y="601367"/>
                          <a:pt x="2307298" y="830997"/>
                        </a:cubicBezTo>
                        <a:cubicBezTo>
                          <a:pt x="1699838" y="965597"/>
                          <a:pt x="693724" y="673801"/>
                          <a:pt x="0" y="830997"/>
                        </a:cubicBezTo>
                        <a:cubicBezTo>
                          <a:pt x="-5118" y="699632"/>
                          <a:pt x="-25823" y="390388"/>
                          <a:pt x="0" y="0"/>
                        </a:cubicBezTo>
                        <a:close/>
                      </a:path>
                    </a:pathLst>
                  </a:custGeom>
                  <ask:type>
                    <ask:lineSketchNone/>
                  </ask:type>
                </ask:lineSketchStyleProps>
              </a:ext>
            </a:extLst>
          </a:ln>
        </p:spPr>
        <p:txBody>
          <a:bodyPr wrap="none" rtlCol="0">
            <a:spAutoFit/>
          </a:bodyPr>
          <a:lstStyle/>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1" i="0" u="none" strike="noStrike" kern="1200" cap="none" spc="0" normalizeH="0" baseline="0" noProof="0" dirty="0">
                <a:ln>
                  <a:noFill/>
                </a:ln>
                <a:solidFill>
                  <a:prstClr val="black"/>
                </a:solidFill>
                <a:effectLst/>
                <a:uLnTx/>
                <a:uFillTx/>
                <a:latin typeface="Calibri" panose="020F0502020204030204"/>
                <a:ea typeface="+mn-ea"/>
                <a:cs typeface="+mn-cs"/>
              </a:rPr>
              <a:t>Next Steps: June 2024</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-Focus group to test training module content</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 Develop script aligned with training module</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 Finalise roll out plan – dates, target audience</a:t>
            </a:r>
          </a:p>
          <a:p>
            <a:pPr marL="282721" marR="0" lvl="0" indent="-282721" algn="ctr" defTabSz="1507846" rtl="0" eaLnBrk="1" fontAlgn="auto" latinLnBrk="0" hangingPunct="1">
              <a:lnSpc>
                <a:spcPct val="100000"/>
              </a:lnSpc>
              <a:spcBef>
                <a:spcPts val="0"/>
              </a:spcBef>
              <a:spcAft>
                <a:spcPts val="0"/>
              </a:spcAft>
              <a:buClrTx/>
              <a:buSzTx/>
              <a:buFontTx/>
              <a:buChar char="-"/>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ESR set up finalised</a:t>
            </a:r>
          </a:p>
          <a:p>
            <a:pPr marL="282721" marR="0" lvl="0" indent="-282721" algn="ctr" defTabSz="1507846" rtl="0" eaLnBrk="1" fontAlgn="auto" latinLnBrk="0" hangingPunct="1">
              <a:lnSpc>
                <a:spcPct val="100000"/>
              </a:lnSpc>
              <a:spcBef>
                <a:spcPts val="0"/>
              </a:spcBef>
              <a:spcAft>
                <a:spcPts val="0"/>
              </a:spcAft>
              <a:buClrTx/>
              <a:buSzTx/>
              <a:buFontTx/>
              <a:buChar char="-"/>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Finalise evaluation process; immediate, </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6 months later  </a:t>
            </a:r>
          </a:p>
          <a:p>
            <a:pPr marL="282721" marR="0" lvl="0" indent="-282721" algn="ctr" defTabSz="1507846" rtl="0" eaLnBrk="1" fontAlgn="auto" latinLnBrk="0" hangingPunct="1">
              <a:lnSpc>
                <a:spcPct val="100000"/>
              </a:lnSpc>
              <a:spcBef>
                <a:spcPts val="0"/>
              </a:spcBef>
              <a:spcAft>
                <a:spcPts val="0"/>
              </a:spcAft>
              <a:buClrTx/>
              <a:buSzTx/>
              <a:buFontTx/>
              <a:buChar char="-"/>
              <a:tabLst/>
              <a:defRPr/>
            </a:pPr>
            <a:endPar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20" name="Straight Connector 19">
            <a:extLst>
              <a:ext uri="{FF2B5EF4-FFF2-40B4-BE49-F238E27FC236}">
                <a16:creationId xmlns:a16="http://schemas.microsoft.com/office/drawing/2014/main" id="{DFF97BBD-6B33-46A6-BC0D-AC98101F3479}"/>
              </a:ext>
            </a:extLst>
          </p:cNvPr>
          <p:cNvCxnSpPr/>
          <p:nvPr/>
        </p:nvCxnSpPr>
        <p:spPr>
          <a:xfrm flipV="1">
            <a:off x="11311937" y="6164123"/>
            <a:ext cx="0" cy="571379"/>
          </a:xfrm>
          <a:prstGeom prst="line">
            <a:avLst/>
          </a:prstGeom>
        </p:spPr>
        <p:style>
          <a:lnRef idx="3">
            <a:schemeClr val="accent1"/>
          </a:lnRef>
          <a:fillRef idx="0">
            <a:schemeClr val="accent1"/>
          </a:fillRef>
          <a:effectRef idx="2">
            <a:schemeClr val="accent1"/>
          </a:effectRef>
          <a:fontRef idx="minor">
            <a:schemeClr val="tx1"/>
          </a:fontRef>
        </p:style>
      </p:cxnSp>
      <p:cxnSp>
        <p:nvCxnSpPr>
          <p:cNvPr id="21" name="Straight Connector 20">
            <a:extLst>
              <a:ext uri="{FF2B5EF4-FFF2-40B4-BE49-F238E27FC236}">
                <a16:creationId xmlns:a16="http://schemas.microsoft.com/office/drawing/2014/main" id="{DDC04DDF-283C-484D-BB84-7567EE837935}"/>
              </a:ext>
            </a:extLst>
          </p:cNvPr>
          <p:cNvCxnSpPr/>
          <p:nvPr/>
        </p:nvCxnSpPr>
        <p:spPr>
          <a:xfrm flipV="1">
            <a:off x="17780226" y="6195936"/>
            <a:ext cx="0" cy="571379"/>
          </a:xfrm>
          <a:prstGeom prst="line">
            <a:avLst/>
          </a:prstGeom>
        </p:spPr>
        <p:style>
          <a:lnRef idx="3">
            <a:schemeClr val="accent1"/>
          </a:lnRef>
          <a:fillRef idx="0">
            <a:schemeClr val="accent1"/>
          </a:fillRef>
          <a:effectRef idx="2">
            <a:schemeClr val="accent1"/>
          </a:effectRef>
          <a:fontRef idx="minor">
            <a:schemeClr val="tx1"/>
          </a:fontRef>
        </p:style>
      </p:cxnSp>
      <p:sp>
        <p:nvSpPr>
          <p:cNvPr id="22" name="TextBox 21">
            <a:extLst>
              <a:ext uri="{FF2B5EF4-FFF2-40B4-BE49-F238E27FC236}">
                <a16:creationId xmlns:a16="http://schemas.microsoft.com/office/drawing/2014/main" id="{757D3366-566B-4BA3-9988-C1CD71E40294}"/>
              </a:ext>
            </a:extLst>
          </p:cNvPr>
          <p:cNvSpPr txBox="1"/>
          <p:nvPr/>
        </p:nvSpPr>
        <p:spPr>
          <a:xfrm>
            <a:off x="332856" y="3905465"/>
            <a:ext cx="4135042" cy="1615186"/>
          </a:xfrm>
          <a:prstGeom prst="rect">
            <a:avLst/>
          </a:prstGeom>
          <a:noFill/>
          <a:ln>
            <a:solidFill>
              <a:schemeClr val="accent1"/>
            </a:solidFill>
            <a:extLst>
              <a:ext uri="{C807C97D-BFC1-408E-A445-0C87EB9F89A2}">
                <ask:lineSketchStyleProps xmlns:ask="http://schemas.microsoft.com/office/drawing/2018/sketchyshapes" sd="1219033472">
                  <a:custGeom>
                    <a:avLst/>
                    <a:gdLst>
                      <a:gd name="connsiteX0" fmla="*/ 0 w 2307298"/>
                      <a:gd name="connsiteY0" fmla="*/ 0 h 830997"/>
                      <a:gd name="connsiteX1" fmla="*/ 2307298 w 2307298"/>
                      <a:gd name="connsiteY1" fmla="*/ 0 h 830997"/>
                      <a:gd name="connsiteX2" fmla="*/ 2307298 w 2307298"/>
                      <a:gd name="connsiteY2" fmla="*/ 830997 h 830997"/>
                      <a:gd name="connsiteX3" fmla="*/ 0 w 2307298"/>
                      <a:gd name="connsiteY3" fmla="*/ 830997 h 830997"/>
                      <a:gd name="connsiteX4" fmla="*/ 0 w 2307298"/>
                      <a:gd name="connsiteY4" fmla="*/ 0 h 830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7298" h="830997" extrusionOk="0">
                        <a:moveTo>
                          <a:pt x="0" y="0"/>
                        </a:moveTo>
                        <a:cubicBezTo>
                          <a:pt x="234294" y="118645"/>
                          <a:pt x="1504676" y="116012"/>
                          <a:pt x="2307298" y="0"/>
                        </a:cubicBezTo>
                        <a:cubicBezTo>
                          <a:pt x="2309424" y="113011"/>
                          <a:pt x="2346788" y="601367"/>
                          <a:pt x="2307298" y="830997"/>
                        </a:cubicBezTo>
                        <a:cubicBezTo>
                          <a:pt x="1699838" y="965597"/>
                          <a:pt x="693724" y="673801"/>
                          <a:pt x="0" y="830997"/>
                        </a:cubicBezTo>
                        <a:cubicBezTo>
                          <a:pt x="-5118" y="699632"/>
                          <a:pt x="-25823" y="390388"/>
                          <a:pt x="0" y="0"/>
                        </a:cubicBezTo>
                        <a:close/>
                      </a:path>
                    </a:pathLst>
                  </a:custGeom>
                  <ask:type>
                    <ask:lineSketchNone/>
                  </ask:type>
                </ask:lineSketchStyleProps>
              </a:ext>
            </a:extLst>
          </a:ln>
        </p:spPr>
        <p:txBody>
          <a:bodyPr wrap="none" rtlCol="0">
            <a:spAutoFit/>
          </a:bodyPr>
          <a:lstStyle/>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1" i="0" u="none" strike="noStrike" kern="1200" cap="none" spc="0" normalizeH="0" baseline="0" noProof="0" dirty="0">
                <a:ln>
                  <a:noFill/>
                </a:ln>
                <a:solidFill>
                  <a:prstClr val="black"/>
                </a:solidFill>
                <a:effectLst/>
                <a:uLnTx/>
                <a:uFillTx/>
                <a:latin typeface="Calibri" panose="020F0502020204030204"/>
                <a:ea typeface="+mn-ea"/>
                <a:cs typeface="+mn-cs"/>
              </a:rPr>
              <a:t>30</a:t>
            </a:r>
            <a:r>
              <a:rPr kumimoji="0" lang="en-GB" sz="1979" b="1" i="0" u="none" strike="noStrike" kern="1200" cap="none" spc="0" normalizeH="0" baseline="30000" noProof="0" dirty="0">
                <a:ln>
                  <a:noFill/>
                </a:ln>
                <a:solidFill>
                  <a:prstClr val="black"/>
                </a:solidFill>
                <a:effectLst/>
                <a:uLnTx/>
                <a:uFillTx/>
                <a:latin typeface="Calibri" panose="020F0502020204030204"/>
                <a:ea typeface="+mn-ea"/>
                <a:cs typeface="+mn-cs"/>
              </a:rPr>
              <a:t>th</a:t>
            </a:r>
            <a:r>
              <a:rPr kumimoji="0" lang="en-GB" sz="1979" b="1" i="0" u="none" strike="noStrike" kern="1200" cap="none" spc="0" normalizeH="0" baseline="0" noProof="0" dirty="0">
                <a:ln>
                  <a:noFill/>
                </a:ln>
                <a:solidFill>
                  <a:prstClr val="black"/>
                </a:solidFill>
                <a:effectLst/>
                <a:uLnTx/>
                <a:uFillTx/>
                <a:latin typeface="Calibri" panose="020F0502020204030204"/>
                <a:ea typeface="+mn-ea"/>
                <a:cs typeface="+mn-cs"/>
              </a:rPr>
              <a:t> April 2024</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-Working group Kick off meeting</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-Define Audit requirements</a:t>
            </a:r>
          </a:p>
          <a:p>
            <a:pPr marL="0" marR="0" lvl="0" indent="0" algn="ctr" defTabSz="1507846"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-Define scope of training refresh</a:t>
            </a:r>
          </a:p>
          <a:p>
            <a:pPr marL="282721" marR="0" lvl="0" indent="-282721" algn="ctr" defTabSz="1507846" rtl="0" eaLnBrk="1" fontAlgn="auto" latinLnBrk="0" hangingPunct="1">
              <a:lnSpc>
                <a:spcPct val="100000"/>
              </a:lnSpc>
              <a:spcBef>
                <a:spcPts val="0"/>
              </a:spcBef>
              <a:spcAft>
                <a:spcPts val="0"/>
              </a:spcAft>
              <a:buClrTx/>
              <a:buSzTx/>
              <a:buFontTx/>
              <a:buChar char="-"/>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mn-cs"/>
              </a:rPr>
              <a:t>Divide and conquer – 2x subgroups </a:t>
            </a:r>
          </a:p>
        </p:txBody>
      </p:sp>
    </p:spTree>
    <p:extLst>
      <p:ext uri="{BB962C8B-B14F-4D97-AF65-F5344CB8AC3E}">
        <p14:creationId xmlns:p14="http://schemas.microsoft.com/office/powerpoint/2010/main" val="2942559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3270250" y="2894775"/>
            <a:ext cx="15516613" cy="4817300"/>
            <a:chOff x="959611" y="1700336"/>
            <a:chExt cx="9774014" cy="3191320"/>
          </a:xfrm>
        </p:grpSpPr>
        <p:grpSp>
          <p:nvGrpSpPr>
            <p:cNvPr id="14" name="Group 13"/>
            <p:cNvGrpSpPr/>
            <p:nvPr/>
          </p:nvGrpSpPr>
          <p:grpSpPr>
            <a:xfrm>
              <a:off x="959611" y="1700336"/>
              <a:ext cx="9774014" cy="3191320"/>
              <a:chOff x="959611" y="1700336"/>
              <a:chExt cx="9774014" cy="3191320"/>
            </a:xfrm>
          </p:grpSpPr>
          <p:grpSp>
            <p:nvGrpSpPr>
              <p:cNvPr id="12" name="Group 11"/>
              <p:cNvGrpSpPr/>
              <p:nvPr/>
            </p:nvGrpSpPr>
            <p:grpSpPr>
              <a:xfrm>
                <a:off x="959611" y="1700336"/>
                <a:ext cx="9774014" cy="3191320"/>
                <a:chOff x="959611" y="1700336"/>
                <a:chExt cx="9774014" cy="3191320"/>
              </a:xfrm>
            </p:grpSpPr>
            <p:grpSp>
              <p:nvGrpSpPr>
                <p:cNvPr id="11" name="Group 10"/>
                <p:cNvGrpSpPr/>
                <p:nvPr/>
              </p:nvGrpSpPr>
              <p:grpSpPr>
                <a:xfrm>
                  <a:off x="959611" y="1700336"/>
                  <a:ext cx="9774014" cy="3191320"/>
                  <a:chOff x="959611" y="1700336"/>
                  <a:chExt cx="9774014" cy="3191320"/>
                </a:xfrm>
              </p:grpSpPr>
              <p:grpSp>
                <p:nvGrpSpPr>
                  <p:cNvPr id="7" name="Group 6"/>
                  <p:cNvGrpSpPr/>
                  <p:nvPr/>
                </p:nvGrpSpPr>
                <p:grpSpPr>
                  <a:xfrm>
                    <a:off x="959611" y="1700336"/>
                    <a:ext cx="9774014" cy="3191320"/>
                    <a:chOff x="959611" y="1700336"/>
                    <a:chExt cx="9774014" cy="3191320"/>
                  </a:xfrm>
                </p:grpSpPr>
                <p:pic>
                  <p:nvPicPr>
                    <p:cNvPr id="5" name="Picture 4"/>
                    <p:cNvPicPr>
                      <a:picLocks noChangeAspect="1"/>
                    </p:cNvPicPr>
                    <p:nvPr/>
                  </p:nvPicPr>
                  <p:blipFill>
                    <a:blip r:embed="rId2"/>
                    <a:stretch>
                      <a:fillRect/>
                    </a:stretch>
                  </p:blipFill>
                  <p:spPr>
                    <a:xfrm>
                      <a:off x="959611" y="1700336"/>
                      <a:ext cx="9774014" cy="3191320"/>
                    </a:xfrm>
                    <a:prstGeom prst="rect">
                      <a:avLst/>
                    </a:prstGeom>
                    <a:ln>
                      <a:solidFill>
                        <a:schemeClr val="bg1"/>
                      </a:solidFill>
                    </a:ln>
                  </p:spPr>
                </p:pic>
                <p:sp>
                  <p:nvSpPr>
                    <p:cNvPr id="6" name="Rectangle 5"/>
                    <p:cNvSpPr/>
                    <p:nvPr/>
                  </p:nvSpPr>
                  <p:spPr>
                    <a:xfrm>
                      <a:off x="1970116" y="1700336"/>
                      <a:ext cx="623455" cy="2078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dirty="0"/>
                    </a:p>
                  </p:txBody>
                </p:sp>
              </p:grpSp>
              <p:sp>
                <p:nvSpPr>
                  <p:cNvPr id="8" name="Rectangle 7"/>
                  <p:cNvSpPr/>
                  <p:nvPr/>
                </p:nvSpPr>
                <p:spPr>
                  <a:xfrm>
                    <a:off x="5104015" y="1700336"/>
                    <a:ext cx="490450" cy="2078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dirty="0"/>
                  </a:p>
                </p:txBody>
              </p:sp>
            </p:grpSp>
            <p:sp>
              <p:nvSpPr>
                <p:cNvPr id="10" name="Rectangle 9"/>
                <p:cNvSpPr/>
                <p:nvPr/>
              </p:nvSpPr>
              <p:spPr>
                <a:xfrm>
                  <a:off x="7481455" y="1700336"/>
                  <a:ext cx="399010" cy="1039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dirty="0"/>
                </a:p>
              </p:txBody>
            </p:sp>
          </p:grpSp>
          <p:sp>
            <p:nvSpPr>
              <p:cNvPr id="13" name="Rectangle 12"/>
              <p:cNvSpPr/>
              <p:nvPr/>
            </p:nvSpPr>
            <p:spPr>
              <a:xfrm>
                <a:off x="959611" y="4405744"/>
                <a:ext cx="669684" cy="48591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dirty="0"/>
              </a:p>
            </p:txBody>
          </p:sp>
        </p:grpSp>
        <p:sp>
          <p:nvSpPr>
            <p:cNvPr id="15" name="Rectangle 14"/>
            <p:cNvSpPr/>
            <p:nvPr/>
          </p:nvSpPr>
          <p:spPr>
            <a:xfrm>
              <a:off x="9044247" y="4571999"/>
              <a:ext cx="1404851" cy="3196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dirty="0"/>
            </a:p>
          </p:txBody>
        </p:sp>
      </p:grpSp>
      <p:sp>
        <p:nvSpPr>
          <p:cNvPr id="19" name="TextBox 18"/>
          <p:cNvSpPr txBox="1"/>
          <p:nvPr/>
        </p:nvSpPr>
        <p:spPr>
          <a:xfrm>
            <a:off x="4794250" y="8858937"/>
            <a:ext cx="14820470" cy="2375971"/>
          </a:xfrm>
          <a:prstGeom prst="rect">
            <a:avLst/>
          </a:prstGeom>
          <a:noFill/>
        </p:spPr>
        <p:txBody>
          <a:bodyPr wrap="square" rtlCol="0">
            <a:spAutoFit/>
          </a:bodyPr>
          <a:lstStyle/>
          <a:p>
            <a:r>
              <a:rPr lang="en-GB" sz="2968" b="1" dirty="0">
                <a:solidFill>
                  <a:schemeClr val="bg1"/>
                </a:solidFill>
              </a:rPr>
              <a:t>The content: </a:t>
            </a:r>
          </a:p>
          <a:p>
            <a:pPr marL="471202" indent="-471202">
              <a:buFont typeface="Arial" panose="020B0604020202020204" pitchFamily="34" charset="0"/>
              <a:buChar char="•"/>
            </a:pPr>
            <a:r>
              <a:rPr lang="en-GB" sz="2968" dirty="0">
                <a:solidFill>
                  <a:schemeClr val="bg1"/>
                </a:solidFill>
              </a:rPr>
              <a:t>is aligned to national workforce strategies, our Health Board vision and responds to Our Big Conversation feedback</a:t>
            </a:r>
          </a:p>
          <a:p>
            <a:pPr marL="471202" indent="-471202">
              <a:buFont typeface="Arial" panose="020B0604020202020204" pitchFamily="34" charset="0"/>
              <a:buChar char="•"/>
            </a:pPr>
            <a:r>
              <a:rPr lang="en-GB" sz="2968" dirty="0">
                <a:solidFill>
                  <a:schemeClr val="bg1"/>
                </a:solidFill>
              </a:rPr>
              <a:t>includes 7 strategic people aims/ goals, each outlining methods of delivery and success measures</a:t>
            </a:r>
          </a:p>
        </p:txBody>
      </p:sp>
      <p:sp>
        <p:nvSpPr>
          <p:cNvPr id="4" name="TextBox 3">
            <a:extLst>
              <a:ext uri="{FF2B5EF4-FFF2-40B4-BE49-F238E27FC236}">
                <a16:creationId xmlns:a16="http://schemas.microsoft.com/office/drawing/2014/main" id="{5D86692F-09CA-5DA0-2AFA-EE50AB41CF3E}"/>
              </a:ext>
            </a:extLst>
          </p:cNvPr>
          <p:cNvSpPr txBox="1"/>
          <p:nvPr/>
        </p:nvSpPr>
        <p:spPr>
          <a:xfrm>
            <a:off x="902635" y="927882"/>
            <a:ext cx="17380614" cy="1513363"/>
          </a:xfrm>
          <a:prstGeom prst="rect">
            <a:avLst/>
          </a:prstGeom>
          <a:noFill/>
        </p:spPr>
        <p:txBody>
          <a:bodyPr wrap="square">
            <a:spAutoFit/>
          </a:bodyPr>
          <a:lstStyle/>
          <a:p>
            <a:r>
              <a:rPr lang="en-GB" sz="4617" b="1" dirty="0">
                <a:solidFill>
                  <a:schemeClr val="bg1"/>
                </a:solidFill>
                <a:latin typeface="Arial" panose="020B0604020202020204" pitchFamily="34" charset="0"/>
                <a:cs typeface="Arial" panose="020B0604020202020204" pitchFamily="34" charset="0"/>
              </a:rPr>
              <a:t>People Strategy 2024-2029; </a:t>
            </a:r>
          </a:p>
          <a:p>
            <a:r>
              <a:rPr lang="en-GB" sz="4617" b="1" dirty="0">
                <a:solidFill>
                  <a:schemeClr val="bg1"/>
                </a:solidFill>
                <a:latin typeface="Arial" panose="020B0604020202020204" pitchFamily="34" charset="0"/>
                <a:cs typeface="Arial" panose="020B0604020202020204" pitchFamily="34" charset="0"/>
              </a:rPr>
              <a:t>supporting the 10 year vision of a high quality organisation</a:t>
            </a:r>
          </a:p>
        </p:txBody>
      </p:sp>
    </p:spTree>
    <p:extLst>
      <p:ext uri="{BB962C8B-B14F-4D97-AF65-F5344CB8AC3E}">
        <p14:creationId xmlns:p14="http://schemas.microsoft.com/office/powerpoint/2010/main" val="3635048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54793" y="829014"/>
            <a:ext cx="15264480" cy="726806"/>
          </a:xfrm>
        </p:spPr>
        <p:txBody>
          <a:bodyPr>
            <a:noAutofit/>
          </a:bodyPr>
          <a:lstStyle/>
          <a:p>
            <a:r>
              <a:rPr lang="pt-BR" sz="6596" dirty="0"/>
              <a:t>How will we measure our success?</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772256" y="2867179"/>
            <a:ext cx="17407811" cy="6814929"/>
          </a:xfrm>
        </p:spPr>
        <p:txBody>
          <a:bodyPr>
            <a:normAutofit fontScale="92500" lnSpcReduction="10000"/>
          </a:bodyPr>
          <a:lstStyle/>
          <a:p>
            <a:pPr marL="753923" indent="-753923">
              <a:buFont typeface="Arial" panose="020B0604020202020204" pitchFamily="34" charset="0"/>
              <a:buChar char="•"/>
            </a:pPr>
            <a:r>
              <a:rPr lang="pt-BR" sz="5277" dirty="0"/>
              <a:t>Working group to re-group 6 weeks following launch of training module</a:t>
            </a:r>
          </a:p>
          <a:p>
            <a:pPr marL="753923" indent="-753923">
              <a:buFont typeface="Arial" panose="020B0604020202020204" pitchFamily="34" charset="0"/>
              <a:buChar char="•"/>
            </a:pPr>
            <a:r>
              <a:rPr lang="pt-BR" sz="5277" dirty="0"/>
              <a:t>Feedback from the BP and Operations team on attendance management</a:t>
            </a:r>
          </a:p>
          <a:p>
            <a:pPr marL="753923" indent="-753923">
              <a:buFont typeface="Arial" panose="020B0604020202020204" pitchFamily="34" charset="0"/>
              <a:buChar char="•"/>
            </a:pPr>
            <a:r>
              <a:rPr lang="pt-BR" sz="5277" dirty="0"/>
              <a:t>Feedback from OH on whether there has been a step change in attendance management e.g. Increased referrals, queries </a:t>
            </a:r>
          </a:p>
          <a:p>
            <a:pPr marL="753923" indent="-753923">
              <a:buFont typeface="Arial" panose="020B0604020202020204" pitchFamily="34" charset="0"/>
              <a:buChar char="•"/>
            </a:pPr>
            <a:r>
              <a:rPr lang="pt-BR" sz="5277" dirty="0"/>
              <a:t>6 month temperature check with leaders who have attended – has the training provided them with additional skills to manage attendance – what more can we do</a:t>
            </a:r>
          </a:p>
          <a:p>
            <a:pPr marL="753923" indent="-753923">
              <a:buFont typeface="Arial" panose="020B0604020202020204" pitchFamily="34" charset="0"/>
              <a:buChar char="•"/>
            </a:pPr>
            <a:endParaRPr lang="pt-BR" sz="5277" dirty="0"/>
          </a:p>
        </p:txBody>
      </p:sp>
    </p:spTree>
    <p:extLst>
      <p:ext uri="{BB962C8B-B14F-4D97-AF65-F5344CB8AC3E}">
        <p14:creationId xmlns:p14="http://schemas.microsoft.com/office/powerpoint/2010/main" val="1903527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146832" y="1768782"/>
            <a:ext cx="14512440" cy="5485967"/>
          </a:xfrm>
        </p:spPr>
        <p:txBody>
          <a:bodyPr/>
          <a:lstStyle/>
          <a:p>
            <a:pPr algn="ctr"/>
            <a:r>
              <a:rPr lang="pt-BR" sz="5000" b="1" dirty="0"/>
              <a:t>Sickness Absence and Staff Wellbeing</a:t>
            </a:r>
          </a:p>
          <a:p>
            <a:pPr algn="ctr"/>
            <a:endParaRPr lang="pt-BR" sz="5000" b="1" dirty="0"/>
          </a:p>
          <a:p>
            <a:pPr algn="ctr"/>
            <a:r>
              <a:rPr lang="pt-BR" sz="5000" b="1" dirty="0"/>
              <a:t>Engaged, Motivated &amp; Healthy workforce: How our wellbeing service supports our staff</a:t>
            </a:r>
          </a:p>
          <a:p>
            <a:pPr algn="ctr"/>
            <a:endParaRPr lang="pt-BR" sz="5000" b="1" dirty="0"/>
          </a:p>
          <a:p>
            <a:pPr algn="ctr"/>
            <a:endParaRPr lang="pt-BR" sz="5000" b="1" dirty="0"/>
          </a:p>
          <a:p>
            <a:pPr algn="ctr"/>
            <a:endParaRPr lang="pt-BR" sz="5000" b="1" dirty="0"/>
          </a:p>
          <a:p>
            <a:pPr algn="ctr"/>
            <a:endParaRPr lang="pt-BR" sz="5000" b="1" dirty="0"/>
          </a:p>
        </p:txBody>
      </p:sp>
    </p:spTree>
    <p:extLst>
      <p:ext uri="{BB962C8B-B14F-4D97-AF65-F5344CB8AC3E}">
        <p14:creationId xmlns:p14="http://schemas.microsoft.com/office/powerpoint/2010/main" val="13765229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4707" y="398"/>
            <a:ext cx="18702106" cy="1589865"/>
          </a:xfrm>
        </p:spPr>
        <p:txBody>
          <a:bodyPr>
            <a:normAutofit/>
          </a:bodyPr>
          <a:lstStyle/>
          <a:p>
            <a:r>
              <a:rPr lang="en-GB" sz="3298" b="1" dirty="0">
                <a:latin typeface="Arial" panose="020B0604020202020204" pitchFamily="34" charset="0"/>
                <a:cs typeface="Arial" panose="020B0604020202020204" pitchFamily="34" charset="0"/>
              </a:rPr>
              <a:t>Our Staff Wellbeing Services supporting physical and mental health </a:t>
            </a:r>
            <a:br>
              <a:rPr lang="en-GB" sz="3298" dirty="0">
                <a:latin typeface="Arial" panose="020B0604020202020204" pitchFamily="34" charset="0"/>
                <a:cs typeface="Arial" panose="020B0604020202020204" pitchFamily="34" charset="0"/>
              </a:rPr>
            </a:br>
            <a:endParaRPr lang="en-GB" sz="3298" dirty="0">
              <a:latin typeface="Arial" panose="020B0604020202020204" pitchFamily="34" charset="0"/>
              <a:cs typeface="Arial" panose="020B0604020202020204" pitchFamily="34" charset="0"/>
            </a:endParaRPr>
          </a:p>
        </p:txBody>
      </p:sp>
      <p:pic>
        <p:nvPicPr>
          <p:cNvPr id="6" name="Content Placeholder 5"/>
          <p:cNvPicPr>
            <a:picLocks noGrp="1" noChangeAspect="1"/>
          </p:cNvPicPr>
          <p:nvPr>
            <p:ph idx="1"/>
          </p:nvPr>
        </p:nvPicPr>
        <p:blipFill>
          <a:blip r:embed="rId3"/>
          <a:stretch>
            <a:fillRect/>
          </a:stretch>
        </p:blipFill>
        <p:spPr>
          <a:xfrm>
            <a:off x="2954072" y="920869"/>
            <a:ext cx="11354498" cy="3931179"/>
          </a:xfrm>
          <a:prstGeom prst="rect">
            <a:avLst/>
          </a:prstGeom>
        </p:spPr>
      </p:pic>
      <p:sp>
        <p:nvSpPr>
          <p:cNvPr id="7" name="Rectangle 6"/>
          <p:cNvSpPr/>
          <p:nvPr/>
        </p:nvSpPr>
        <p:spPr>
          <a:xfrm>
            <a:off x="523118" y="3303213"/>
            <a:ext cx="17714174" cy="6803914"/>
          </a:xfrm>
          <a:prstGeom prst="rect">
            <a:avLst/>
          </a:prstGeom>
        </p:spPr>
        <p:txBody>
          <a:bodyPr wrap="square">
            <a:spAutoFit/>
          </a:bodyPr>
          <a:lstStyle/>
          <a:p>
            <a:pPr marL="471202" indent="-471202" algn="just">
              <a:buFont typeface="Arial" panose="020B0604020202020204" pitchFamily="34" charset="0"/>
              <a:buChar char="•"/>
            </a:pPr>
            <a:endParaRPr lang="en-GB" sz="2309" b="1" dirty="0">
              <a:latin typeface="Arial" panose="020B0604020202020204" pitchFamily="34" charset="0"/>
              <a:cs typeface="Arial" panose="020B0604020202020204" pitchFamily="34" charset="0"/>
            </a:endParaRPr>
          </a:p>
          <a:p>
            <a:pPr marL="471202" indent="-471202" algn="just">
              <a:buFont typeface="Arial" panose="020B0604020202020204" pitchFamily="34" charset="0"/>
              <a:buChar char="•"/>
            </a:pPr>
            <a:endParaRPr lang="en-GB" sz="2309" b="1" dirty="0">
              <a:latin typeface="Arial" panose="020B0604020202020204" pitchFamily="34" charset="0"/>
              <a:cs typeface="Arial" panose="020B0604020202020204" pitchFamily="34" charset="0"/>
            </a:endParaRPr>
          </a:p>
          <a:p>
            <a:pPr marL="471202" indent="-471202" algn="just">
              <a:buFont typeface="Arial" panose="020B0604020202020204" pitchFamily="34" charset="0"/>
              <a:buChar char="•"/>
            </a:pPr>
            <a:endParaRPr lang="en-GB" sz="2309" b="1" dirty="0">
              <a:latin typeface="Arial" panose="020B0604020202020204" pitchFamily="34" charset="0"/>
              <a:cs typeface="Arial" panose="020B0604020202020204" pitchFamily="34" charset="0"/>
            </a:endParaRPr>
          </a:p>
          <a:p>
            <a:pPr marL="471202" indent="-471202" algn="just">
              <a:buFont typeface="Arial" panose="020B0604020202020204" pitchFamily="34" charset="0"/>
              <a:buChar char="•"/>
            </a:pPr>
            <a:endParaRPr lang="en-GB" sz="2309" b="1" dirty="0">
              <a:latin typeface="Arial" panose="020B0604020202020204" pitchFamily="34" charset="0"/>
              <a:cs typeface="Arial" panose="020B0604020202020204" pitchFamily="34" charset="0"/>
            </a:endParaRPr>
          </a:p>
          <a:p>
            <a:pPr marL="471202" indent="-471202" algn="just">
              <a:buFont typeface="Arial" panose="020B0604020202020204" pitchFamily="34" charset="0"/>
              <a:buChar char="•"/>
            </a:pPr>
            <a:r>
              <a:rPr lang="en-GB" sz="2309" b="1" dirty="0">
                <a:latin typeface="Arial" panose="020B0604020202020204" pitchFamily="34" charset="0"/>
                <a:cs typeface="Arial" panose="020B0604020202020204" pitchFamily="34" charset="0"/>
              </a:rPr>
              <a:t>1313 referrals to staff wellbeing service 23/24</a:t>
            </a:r>
            <a:r>
              <a:rPr lang="en-GB" sz="2309" dirty="0">
                <a:latin typeface="Arial" panose="020B0604020202020204" pitchFamily="34" charset="0"/>
                <a:cs typeface="Arial" panose="020B0604020202020204" pitchFamily="34" charset="0"/>
              </a:rPr>
              <a:t> –12.5% increase on previous 12 months</a:t>
            </a:r>
          </a:p>
          <a:p>
            <a:pPr algn="just"/>
            <a:r>
              <a:rPr lang="en-GB" sz="2309" dirty="0">
                <a:latin typeface="Arial" panose="020B0604020202020204" pitchFamily="34" charset="0"/>
                <a:cs typeface="Arial" panose="020B0604020202020204" pitchFamily="34" charset="0"/>
              </a:rPr>
              <a:t>      53% referrals to the service are staff in work (presentees) supporting early intervention</a:t>
            </a:r>
          </a:p>
          <a:p>
            <a:pPr algn="just"/>
            <a:r>
              <a:rPr lang="en-GB" sz="2309" dirty="0">
                <a:latin typeface="Arial" panose="020B0604020202020204" pitchFamily="34" charset="0"/>
                <a:cs typeface="Arial" panose="020B0604020202020204" pitchFamily="34" charset="0"/>
              </a:rPr>
              <a:t>      47% of referrals are sickness absentees</a:t>
            </a:r>
            <a:endParaRPr lang="en-GB" sz="2309" dirty="0">
              <a:solidFill>
                <a:srgbClr val="C00000"/>
              </a:solidFill>
              <a:latin typeface="Arial" panose="020B0604020202020204" pitchFamily="34" charset="0"/>
              <a:cs typeface="Arial" panose="020B0604020202020204" pitchFamily="34" charset="0"/>
            </a:endParaRPr>
          </a:p>
          <a:p>
            <a:pPr marL="471202" indent="-471202">
              <a:spcAft>
                <a:spcPts val="1649"/>
              </a:spcAft>
              <a:buFont typeface="Arial" panose="020B0604020202020204" pitchFamily="34" charset="0"/>
              <a:buChar char="•"/>
            </a:pPr>
            <a:r>
              <a:rPr lang="en-GB" sz="2309" b="1" dirty="0">
                <a:latin typeface="Arial" panose="020B0604020202020204" pitchFamily="34" charset="0"/>
                <a:cs typeface="Arial" panose="020B0604020202020204" pitchFamily="34" charset="0"/>
              </a:rPr>
              <a:t>Specialist Psychological interventions </a:t>
            </a:r>
            <a:r>
              <a:rPr lang="en-GB" sz="2309" dirty="0">
                <a:latin typeface="Arial" panose="020B0604020202020204" pitchFamily="34" charset="0"/>
                <a:cs typeface="Arial" panose="020B0604020202020204" pitchFamily="34" charset="0"/>
              </a:rPr>
              <a:t>for trauma &amp; PTSD. Increased capacity in self-management for anxiety, depression, self-harm and suicide</a:t>
            </a:r>
          </a:p>
          <a:p>
            <a:pPr marL="471202" indent="-471202">
              <a:spcAft>
                <a:spcPts val="1649"/>
              </a:spcAft>
              <a:buFont typeface="Arial" panose="020B0604020202020204" pitchFamily="34" charset="0"/>
              <a:buChar char="•"/>
            </a:pPr>
            <a:r>
              <a:rPr lang="en-GB" sz="2309" b="1" dirty="0">
                <a:latin typeface="Arial" panose="020B0604020202020204" pitchFamily="34" charset="0"/>
                <a:cs typeface="Arial" panose="020B0604020202020204" pitchFamily="34" charset="0"/>
              </a:rPr>
              <a:t>Suicide Prevention – </a:t>
            </a:r>
            <a:r>
              <a:rPr lang="en-GB" sz="2309" dirty="0">
                <a:latin typeface="Arial" panose="020B0604020202020204" pitchFamily="34" charset="0"/>
                <a:cs typeface="Arial" panose="020B0604020202020204" pitchFamily="34" charset="0"/>
              </a:rPr>
              <a:t>50 disclosures of related thoughts in 12 month period with significant reductions post-intervention.</a:t>
            </a:r>
          </a:p>
          <a:p>
            <a:pPr marL="471202" indent="-471202">
              <a:spcAft>
                <a:spcPts val="1649"/>
              </a:spcAft>
              <a:buFont typeface="Arial" panose="020B0604020202020204" pitchFamily="34" charset="0"/>
              <a:buChar char="•"/>
            </a:pPr>
            <a:r>
              <a:rPr lang="en-GB" sz="2309" b="1" dirty="0">
                <a:latin typeface="Arial" panose="020B0604020202020204" pitchFamily="34" charset="0"/>
                <a:cs typeface="Arial" panose="020B0604020202020204" pitchFamily="34" charset="0"/>
              </a:rPr>
              <a:t>TRiM</a:t>
            </a:r>
            <a:r>
              <a:rPr lang="en-GB" sz="2309" dirty="0">
                <a:latin typeface="Arial" panose="020B0604020202020204" pitchFamily="34" charset="0"/>
                <a:cs typeface="Arial" panose="020B0604020202020204" pitchFamily="34" charset="0"/>
              </a:rPr>
              <a:t> team rolling out preventative and post-incident support - 76 staff TRiM trained to deliver and support, 3483 staff REACT trained, 33 bespoke interventions for teams/services after adverse incidents</a:t>
            </a:r>
          </a:p>
          <a:p>
            <a:pPr marL="471202" indent="-471202">
              <a:spcAft>
                <a:spcPts val="1649"/>
              </a:spcAft>
              <a:buFont typeface="Arial" panose="020B0604020202020204" pitchFamily="34" charset="0"/>
              <a:buChar char="•"/>
            </a:pPr>
            <a:r>
              <a:rPr lang="en-GB" sz="2309" b="1" dirty="0">
                <a:latin typeface="Arial" panose="020B0604020202020204" pitchFamily="34" charset="0"/>
                <a:cs typeface="Arial" panose="020B0604020202020204" pitchFamily="34" charset="0"/>
              </a:rPr>
              <a:t>634 Wellbeing Champions </a:t>
            </a:r>
            <a:r>
              <a:rPr lang="en-GB" sz="2309" dirty="0">
                <a:latin typeface="Arial" panose="020B0604020202020204" pitchFamily="34" charset="0"/>
                <a:cs typeface="Arial" panose="020B0604020202020204" pitchFamily="34" charset="0"/>
              </a:rPr>
              <a:t>(+9% from 22/23) supporting teams with wellbeing info/signposting and health promotion activities– regular update workshops facilitated </a:t>
            </a:r>
          </a:p>
          <a:p>
            <a:pPr marL="471202" indent="-471202">
              <a:spcAft>
                <a:spcPts val="1649"/>
              </a:spcAft>
              <a:buFont typeface="Arial" panose="020B0604020202020204" pitchFamily="34" charset="0"/>
              <a:buChar char="•"/>
            </a:pPr>
            <a:r>
              <a:rPr lang="en-GB" sz="2309" b="1" dirty="0">
                <a:latin typeface="Arial" panose="020B0604020202020204" pitchFamily="34" charset="0"/>
                <a:cs typeface="Arial" panose="020B0604020202020204" pitchFamily="34" charset="0"/>
              </a:rPr>
              <a:t>Manager training </a:t>
            </a:r>
            <a:r>
              <a:rPr lang="en-GB" sz="2309" dirty="0">
                <a:latin typeface="Arial" panose="020B0604020202020204" pitchFamily="34" charset="0"/>
                <a:cs typeface="Arial" panose="020B0604020202020204" pitchFamily="34" charset="0"/>
              </a:rPr>
              <a:t>- use of work-related stress assessment and managing mental health at Work</a:t>
            </a:r>
          </a:p>
          <a:p>
            <a:pPr marL="471202" indent="-471202">
              <a:spcAft>
                <a:spcPts val="1649"/>
              </a:spcAft>
              <a:buFont typeface="Arial" panose="020B0604020202020204" pitchFamily="34" charset="0"/>
              <a:buChar char="•"/>
            </a:pPr>
            <a:r>
              <a:rPr lang="en-GB" sz="2309" b="1" dirty="0">
                <a:solidFill>
                  <a:prstClr val="black"/>
                </a:solidFill>
                <a:latin typeface="Arial" panose="020B0604020202020204" pitchFamily="34" charset="0"/>
                <a:cs typeface="Arial" panose="020B0604020202020204" pitchFamily="34" charset="0"/>
              </a:rPr>
              <a:t>Staff Wellbeing Forum </a:t>
            </a:r>
            <a:r>
              <a:rPr lang="en-GB" sz="2309" dirty="0">
                <a:solidFill>
                  <a:prstClr val="black"/>
                </a:solidFill>
                <a:latin typeface="Arial" panose="020B0604020202020204" pitchFamily="34" charset="0"/>
                <a:cs typeface="Arial" panose="020B0604020202020204" pitchFamily="34" charset="0"/>
              </a:rPr>
              <a:t>– HB wide representation to share best practice/disseminate info across the HB with related presentations </a:t>
            </a:r>
          </a:p>
        </p:txBody>
      </p:sp>
      <p:pic>
        <p:nvPicPr>
          <p:cNvPr id="3" name="Picture 2"/>
          <p:cNvPicPr>
            <a:picLocks noChangeAspect="1"/>
          </p:cNvPicPr>
          <p:nvPr/>
        </p:nvPicPr>
        <p:blipFill>
          <a:blip r:embed="rId4"/>
          <a:stretch>
            <a:fillRect/>
          </a:stretch>
        </p:blipFill>
        <p:spPr>
          <a:xfrm>
            <a:off x="17785974" y="10539600"/>
            <a:ext cx="2202799" cy="743037"/>
          </a:xfrm>
          <a:prstGeom prst="rect">
            <a:avLst/>
          </a:prstGeom>
        </p:spPr>
      </p:pic>
    </p:spTree>
    <p:extLst>
      <p:ext uri="{BB962C8B-B14F-4D97-AF65-F5344CB8AC3E}">
        <p14:creationId xmlns:p14="http://schemas.microsoft.com/office/powerpoint/2010/main" val="22803043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4707" y="398"/>
            <a:ext cx="18702106" cy="1846294"/>
          </a:xfrm>
        </p:spPr>
        <p:txBody>
          <a:bodyPr>
            <a:normAutofit/>
          </a:bodyPr>
          <a:lstStyle/>
          <a:p>
            <a:r>
              <a:rPr lang="en-GB" sz="3298" b="1" dirty="0">
                <a:latin typeface="Arial" panose="020B0604020202020204" pitchFamily="34" charset="0"/>
                <a:cs typeface="Arial" panose="020B0604020202020204" pitchFamily="34" charset="0"/>
              </a:rPr>
              <a:t>Our Occupational Health Service supporting physical and mental health </a:t>
            </a:r>
            <a:br>
              <a:rPr lang="en-GB" sz="3298" dirty="0">
                <a:latin typeface="Arial" panose="020B0604020202020204" pitchFamily="34" charset="0"/>
                <a:cs typeface="Arial" panose="020B0604020202020204" pitchFamily="34" charset="0"/>
              </a:rPr>
            </a:br>
            <a:endParaRPr lang="en-GB" sz="3298" dirty="0">
              <a:latin typeface="Arial" panose="020B0604020202020204" pitchFamily="34" charset="0"/>
              <a:cs typeface="Arial" panose="020B0604020202020204" pitchFamily="34" charset="0"/>
            </a:endParaRPr>
          </a:p>
        </p:txBody>
      </p:sp>
      <p:pic>
        <p:nvPicPr>
          <p:cNvPr id="6" name="Content Placeholder 5"/>
          <p:cNvPicPr>
            <a:picLocks noGrp="1" noChangeAspect="1"/>
          </p:cNvPicPr>
          <p:nvPr>
            <p:ph idx="1"/>
          </p:nvPr>
        </p:nvPicPr>
        <p:blipFill>
          <a:blip r:embed="rId3"/>
          <a:stretch>
            <a:fillRect/>
          </a:stretch>
        </p:blipFill>
        <p:spPr>
          <a:xfrm>
            <a:off x="2687386" y="1033272"/>
            <a:ext cx="13303580" cy="4290608"/>
          </a:xfrm>
          <a:prstGeom prst="rect">
            <a:avLst/>
          </a:prstGeom>
        </p:spPr>
      </p:pic>
      <p:pic>
        <p:nvPicPr>
          <p:cNvPr id="3" name="Picture 2"/>
          <p:cNvPicPr>
            <a:picLocks noChangeAspect="1"/>
          </p:cNvPicPr>
          <p:nvPr/>
        </p:nvPicPr>
        <p:blipFill>
          <a:blip r:embed="rId4"/>
          <a:stretch>
            <a:fillRect/>
          </a:stretch>
        </p:blipFill>
        <p:spPr>
          <a:xfrm>
            <a:off x="17785974" y="10539600"/>
            <a:ext cx="2202799" cy="743037"/>
          </a:xfrm>
          <a:prstGeom prst="rect">
            <a:avLst/>
          </a:prstGeom>
        </p:spPr>
      </p:pic>
      <p:sp>
        <p:nvSpPr>
          <p:cNvPr id="5" name="Rectangle 4"/>
          <p:cNvSpPr/>
          <p:nvPr/>
        </p:nvSpPr>
        <p:spPr>
          <a:xfrm>
            <a:off x="2" y="5436709"/>
            <a:ext cx="19509182" cy="5382499"/>
          </a:xfrm>
          <a:prstGeom prst="rect">
            <a:avLst/>
          </a:prstGeom>
        </p:spPr>
        <p:txBody>
          <a:bodyPr wrap="square">
            <a:spAutoFit/>
          </a:bodyPr>
          <a:lstStyle/>
          <a:p>
            <a:pPr marL="471202" indent="-471202">
              <a:spcAft>
                <a:spcPts val="1649"/>
              </a:spcAft>
              <a:buFont typeface="Arial" panose="020B0604020202020204" pitchFamily="34" charset="0"/>
              <a:buChar char="•"/>
            </a:pPr>
            <a:r>
              <a:rPr lang="en-GB" sz="2309" b="1" dirty="0">
                <a:latin typeface="Arial" panose="020B0604020202020204" pitchFamily="34" charset="0"/>
                <a:cs typeface="Arial" panose="020B0604020202020204" pitchFamily="34" charset="0"/>
              </a:rPr>
              <a:t>OPAS G2 </a:t>
            </a:r>
            <a:r>
              <a:rPr lang="en-GB" sz="2309" dirty="0">
                <a:latin typeface="Arial" panose="020B0604020202020204" pitchFamily="34" charset="0"/>
                <a:cs typeface="Arial" panose="020B0604020202020204" pitchFamily="34" charset="0"/>
              </a:rPr>
              <a:t>operating system = reduced waits for health clearance, more robust health surveillance programme &amp; reduced waits for reports to managers. Progressing application for SEQOHS accreditation </a:t>
            </a:r>
          </a:p>
          <a:p>
            <a:pPr marL="471202" indent="-471202">
              <a:spcAft>
                <a:spcPts val="1649"/>
              </a:spcAft>
              <a:buFont typeface="Arial" panose="020B0604020202020204" pitchFamily="34" charset="0"/>
              <a:buChar char="•"/>
            </a:pPr>
            <a:r>
              <a:rPr lang="en-GB" sz="2309" b="1" dirty="0">
                <a:solidFill>
                  <a:prstClr val="black"/>
                </a:solidFill>
                <a:latin typeface="Arial" panose="020B0604020202020204" pitchFamily="34" charset="0"/>
                <a:cs typeface="Arial" panose="020B0604020202020204" pitchFamily="34" charset="0"/>
              </a:rPr>
              <a:t>OH waits (based on most available data) </a:t>
            </a:r>
            <a:r>
              <a:rPr lang="en-GB" sz="2309" dirty="0">
                <a:solidFill>
                  <a:prstClr val="black"/>
                </a:solidFill>
                <a:latin typeface="Arial" panose="020B0604020202020204" pitchFamily="34" charset="0"/>
                <a:cs typeface="Arial" panose="020B0604020202020204" pitchFamily="34" charset="0"/>
              </a:rPr>
              <a:t>– average wait for management referrals is 20 working days as end of May 2024 (WG KPI is 20 working days)</a:t>
            </a:r>
          </a:p>
          <a:p>
            <a:pPr marL="471202" indent="-471202">
              <a:spcAft>
                <a:spcPts val="1649"/>
              </a:spcAft>
              <a:buFont typeface="Arial" panose="020B0604020202020204" pitchFamily="34" charset="0"/>
              <a:buChar char="•"/>
            </a:pPr>
            <a:r>
              <a:rPr lang="en-GB" sz="2309" b="1" dirty="0">
                <a:solidFill>
                  <a:prstClr val="black"/>
                </a:solidFill>
                <a:latin typeface="Arial" panose="020B0604020202020204" pitchFamily="34" charset="0"/>
                <a:cs typeface="Arial" panose="020B0604020202020204" pitchFamily="34" charset="0"/>
              </a:rPr>
              <a:t>Work-based Physiotherapy support </a:t>
            </a:r>
            <a:r>
              <a:rPr lang="en-GB" sz="2309" dirty="0">
                <a:solidFill>
                  <a:prstClr val="black"/>
                </a:solidFill>
                <a:latin typeface="Arial" panose="020B0604020202020204" pitchFamily="34" charset="0"/>
                <a:cs typeface="Arial" panose="020B0604020202020204" pitchFamily="34" charset="0"/>
              </a:rPr>
              <a:t>- ergonomic assessments, early interventions and MSk advice. Leading on promoting health campaigns via Team Brief and other Comms</a:t>
            </a:r>
          </a:p>
          <a:p>
            <a:pPr marL="471202" indent="-471202">
              <a:spcAft>
                <a:spcPts val="1649"/>
              </a:spcAft>
              <a:buFont typeface="Arial" panose="020B0604020202020204" pitchFamily="34" charset="0"/>
              <a:buChar char="•"/>
            </a:pPr>
            <a:r>
              <a:rPr lang="en-GB" sz="2309" dirty="0">
                <a:solidFill>
                  <a:prstClr val="black"/>
                </a:solidFill>
                <a:latin typeface="Arial" panose="020B0604020202020204" pitchFamily="34" charset="0"/>
                <a:cs typeface="Arial" panose="020B0604020202020204" pitchFamily="34" charset="0"/>
              </a:rPr>
              <a:t>SBU has the only </a:t>
            </a:r>
            <a:r>
              <a:rPr lang="en-GB" sz="2309" b="1" dirty="0">
                <a:solidFill>
                  <a:prstClr val="black"/>
                </a:solidFill>
                <a:latin typeface="Arial" panose="020B0604020202020204" pitchFamily="34" charset="0"/>
                <a:cs typeface="Arial" panose="020B0604020202020204" pitchFamily="34" charset="0"/>
              </a:rPr>
              <a:t>Occupational Health Service in Wales </a:t>
            </a:r>
            <a:r>
              <a:rPr lang="en-GB" sz="2309" dirty="0">
                <a:solidFill>
                  <a:prstClr val="black"/>
                </a:solidFill>
                <a:latin typeface="Arial" panose="020B0604020202020204" pitchFamily="34" charset="0"/>
                <a:cs typeface="Arial" panose="020B0604020202020204" pitchFamily="34" charset="0"/>
              </a:rPr>
              <a:t>with full complement of Nursing Team using ‘grow our own’ model. </a:t>
            </a:r>
            <a:r>
              <a:rPr lang="en-GB" sz="2309" dirty="0">
                <a:latin typeface="Arial" panose="020B0604020202020204" pitchFamily="34" charset="0"/>
                <a:cs typeface="Arial" panose="020B0604020202020204" pitchFamily="34" charset="0"/>
              </a:rPr>
              <a:t>3 Nurses have completed the OH Diploma course and are awaiting exams - 1 Nurse has completed the Diploma. </a:t>
            </a:r>
            <a:r>
              <a:rPr lang="en-GB" sz="2309" dirty="0">
                <a:solidFill>
                  <a:prstClr val="black"/>
                </a:solidFill>
                <a:latin typeface="Arial" panose="020B0604020202020204" pitchFamily="34" charset="0"/>
                <a:cs typeface="Arial" panose="020B0604020202020204" pitchFamily="34" charset="0"/>
              </a:rPr>
              <a:t>Leading HB menopause support and</a:t>
            </a:r>
            <a:r>
              <a:rPr lang="en-GB" sz="2309" dirty="0">
                <a:latin typeface="Arial" panose="020B0604020202020204" pitchFamily="34" charset="0"/>
                <a:cs typeface="Arial" panose="020B0604020202020204" pitchFamily="34" charset="0"/>
              </a:rPr>
              <a:t> working towards Menopause Friendly Employer accreditation </a:t>
            </a:r>
            <a:r>
              <a:rPr lang="en-GB" sz="2309" dirty="0">
                <a:solidFill>
                  <a:prstClr val="black"/>
                </a:solidFill>
                <a:latin typeface="Arial" panose="020B0604020202020204" pitchFamily="34" charset="0"/>
                <a:cs typeface="Arial" panose="020B0604020202020204" pitchFamily="34" charset="0"/>
              </a:rPr>
              <a:t>and only service with OT support for staff with </a:t>
            </a:r>
            <a:r>
              <a:rPr lang="en-GB" sz="2309" b="1" dirty="0">
                <a:solidFill>
                  <a:prstClr val="black"/>
                </a:solidFill>
                <a:latin typeface="Arial" panose="020B0604020202020204" pitchFamily="34" charset="0"/>
                <a:cs typeface="Arial" panose="020B0604020202020204" pitchFamily="34" charset="0"/>
              </a:rPr>
              <a:t>Long Covid and other LTC’s</a:t>
            </a:r>
            <a:endParaRPr lang="en-GB" sz="2309" dirty="0">
              <a:solidFill>
                <a:prstClr val="black"/>
              </a:solidFill>
              <a:latin typeface="Arial" panose="020B0604020202020204" pitchFamily="34" charset="0"/>
              <a:cs typeface="Arial" panose="020B0604020202020204" pitchFamily="34" charset="0"/>
            </a:endParaRPr>
          </a:p>
          <a:p>
            <a:pPr marL="471202" indent="-471202">
              <a:spcAft>
                <a:spcPts val="1649"/>
              </a:spcAft>
              <a:buFont typeface="Arial" panose="020B0604020202020204" pitchFamily="34" charset="0"/>
              <a:buChar char="•"/>
            </a:pPr>
            <a:r>
              <a:rPr lang="en-GB" sz="2309" b="1" dirty="0">
                <a:solidFill>
                  <a:prstClr val="black"/>
                </a:solidFill>
                <a:latin typeface="Arial" panose="020B0604020202020204" pitchFamily="34" charset="0"/>
                <a:cs typeface="Arial" panose="020B0604020202020204" pitchFamily="34" charset="0"/>
              </a:rPr>
              <a:t>Time2Change Wales – </a:t>
            </a:r>
            <a:r>
              <a:rPr lang="en-GB" sz="2309" dirty="0">
                <a:solidFill>
                  <a:prstClr val="black"/>
                </a:solidFill>
                <a:latin typeface="Arial" panose="020B0604020202020204" pitchFamily="34" charset="0"/>
                <a:cs typeface="Arial" panose="020B0604020202020204" pitchFamily="34" charset="0"/>
              </a:rPr>
              <a:t>regular presentations to reduce stigma &amp; discrimination of mental health in work with other 1000 staff having attended. Shortlisted for a CIPD Award 2024 </a:t>
            </a:r>
            <a:r>
              <a:rPr lang="en-GB" sz="2309" dirty="0">
                <a:solidFill>
                  <a:prstClr val="black"/>
                </a:solidFill>
                <a:hlinkClick r:id="rId5"/>
              </a:rPr>
              <a:t>Awards 2024 Shortlist - CIPD Awards Wales 2024 (cipdwalesawards.co.uk)</a:t>
            </a:r>
            <a:endParaRPr lang="en-GB" sz="2309" dirty="0">
              <a:solidFill>
                <a:prstClr val="black"/>
              </a:solidFill>
              <a:latin typeface="Arial" panose="020B0604020202020204" pitchFamily="34" charset="0"/>
              <a:cs typeface="Arial" panose="020B0604020202020204" pitchFamily="34" charset="0"/>
            </a:endParaRPr>
          </a:p>
          <a:p>
            <a:pPr marL="471202" indent="-471202">
              <a:spcAft>
                <a:spcPts val="1649"/>
              </a:spcAft>
              <a:buFont typeface="Arial" panose="020B0604020202020204" pitchFamily="34" charset="0"/>
              <a:buChar char="•"/>
            </a:pPr>
            <a:endParaRPr lang="en-GB" sz="2309"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148261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C9BDC862-833D-1B7E-DC8D-169730ED2BA8}"/>
              </a:ext>
            </a:extLst>
          </p:cNvPr>
          <p:cNvSpPr/>
          <p:nvPr/>
        </p:nvSpPr>
        <p:spPr>
          <a:xfrm>
            <a:off x="1957239" y="2062340"/>
            <a:ext cx="16192716" cy="1066579"/>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150781" tIns="75390" rIns="150781" bIns="75390" rtlCol="0" anchor="ctr"/>
          <a:lstStyle/>
          <a:p>
            <a:pPr algn="ctr"/>
            <a:r>
              <a:rPr lang="en-GB" sz="5936" b="1" dirty="0">
                <a:solidFill>
                  <a:schemeClr val="tx1"/>
                </a:solidFill>
                <a:latin typeface="Arial" panose="020B0604020202020204" pitchFamily="34" charset="0"/>
                <a:ea typeface="Calibri"/>
                <a:cs typeface="Arial" panose="020B0604020202020204" pitchFamily="34" charset="0"/>
              </a:rPr>
              <a:t>EQ5DL Pre and Post Outcome Scores</a:t>
            </a:r>
          </a:p>
        </p:txBody>
      </p:sp>
      <p:pic>
        <p:nvPicPr>
          <p:cNvPr id="5" name="Picture 4" descr="A close-up of a logo&#10;&#10;Description automatically generated">
            <a:extLst>
              <a:ext uri="{FF2B5EF4-FFF2-40B4-BE49-F238E27FC236}">
                <a16:creationId xmlns:a16="http://schemas.microsoft.com/office/drawing/2014/main" id="{5D32952B-1726-CCDD-B7E1-3187CD356A76}"/>
              </a:ext>
            </a:extLst>
          </p:cNvPr>
          <p:cNvPicPr>
            <a:picLocks noChangeAspect="1"/>
          </p:cNvPicPr>
          <p:nvPr/>
        </p:nvPicPr>
        <p:blipFill>
          <a:blip r:embed="rId2"/>
          <a:stretch>
            <a:fillRect/>
          </a:stretch>
        </p:blipFill>
        <p:spPr>
          <a:xfrm>
            <a:off x="7112" y="9435"/>
            <a:ext cx="6054939" cy="2044491"/>
          </a:xfrm>
          <a:prstGeom prst="rect">
            <a:avLst/>
          </a:prstGeom>
        </p:spPr>
      </p:pic>
      <p:pic>
        <p:nvPicPr>
          <p:cNvPr id="6" name="Picture 5" descr="A close-up of a sign&#10;&#10;Description automatically generated">
            <a:extLst>
              <a:ext uri="{FF2B5EF4-FFF2-40B4-BE49-F238E27FC236}">
                <a16:creationId xmlns:a16="http://schemas.microsoft.com/office/drawing/2014/main" id="{9D8F8ABF-4BA4-3445-4831-3DE910F96E80}"/>
              </a:ext>
            </a:extLst>
          </p:cNvPr>
          <p:cNvPicPr>
            <a:picLocks noChangeAspect="1"/>
          </p:cNvPicPr>
          <p:nvPr/>
        </p:nvPicPr>
        <p:blipFill>
          <a:blip r:embed="rId3"/>
          <a:stretch>
            <a:fillRect/>
          </a:stretch>
        </p:blipFill>
        <p:spPr>
          <a:xfrm>
            <a:off x="14421367" y="140866"/>
            <a:ext cx="5438542" cy="1781632"/>
          </a:xfrm>
          <a:prstGeom prst="rect">
            <a:avLst/>
          </a:prstGeom>
        </p:spPr>
      </p:pic>
      <p:pic>
        <p:nvPicPr>
          <p:cNvPr id="2" name="Picture 1" descr="A graph with numbers and text&#10;&#10;Description automatically generated">
            <a:extLst>
              <a:ext uri="{FF2B5EF4-FFF2-40B4-BE49-F238E27FC236}">
                <a16:creationId xmlns:a16="http://schemas.microsoft.com/office/drawing/2014/main" id="{000E8E88-04B3-96CC-EA80-6EE5568EEBC0}"/>
              </a:ext>
            </a:extLst>
          </p:cNvPr>
          <p:cNvPicPr>
            <a:picLocks noChangeAspect="1"/>
          </p:cNvPicPr>
          <p:nvPr/>
        </p:nvPicPr>
        <p:blipFill>
          <a:blip r:embed="rId4"/>
          <a:stretch>
            <a:fillRect/>
          </a:stretch>
        </p:blipFill>
        <p:spPr>
          <a:xfrm>
            <a:off x="134838" y="3305840"/>
            <a:ext cx="10564729" cy="6570580"/>
          </a:xfrm>
          <a:prstGeom prst="rect">
            <a:avLst/>
          </a:prstGeom>
        </p:spPr>
      </p:pic>
      <p:pic>
        <p:nvPicPr>
          <p:cNvPr id="3" name="Picture 2">
            <a:extLst>
              <a:ext uri="{FF2B5EF4-FFF2-40B4-BE49-F238E27FC236}">
                <a16:creationId xmlns:a16="http://schemas.microsoft.com/office/drawing/2014/main" id="{9C3E259C-3E91-61C2-E155-E2E3E6C68903}"/>
              </a:ext>
            </a:extLst>
          </p:cNvPr>
          <p:cNvPicPr>
            <a:picLocks noChangeAspect="1"/>
          </p:cNvPicPr>
          <p:nvPr/>
        </p:nvPicPr>
        <p:blipFill>
          <a:blip r:embed="rId5"/>
          <a:stretch>
            <a:fillRect/>
          </a:stretch>
        </p:blipFill>
        <p:spPr>
          <a:xfrm>
            <a:off x="10516719" y="3316505"/>
            <a:ext cx="9122712" cy="6596661"/>
          </a:xfrm>
          <a:prstGeom prst="rect">
            <a:avLst/>
          </a:prstGeom>
        </p:spPr>
      </p:pic>
    </p:spTree>
    <p:extLst>
      <p:ext uri="{BB962C8B-B14F-4D97-AF65-F5344CB8AC3E}">
        <p14:creationId xmlns:p14="http://schemas.microsoft.com/office/powerpoint/2010/main" val="6556949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98B605CD-76AC-8FCE-8408-D6A1A910C473}"/>
              </a:ext>
            </a:extLst>
          </p:cNvPr>
          <p:cNvSpPr/>
          <p:nvPr/>
        </p:nvSpPr>
        <p:spPr>
          <a:xfrm>
            <a:off x="7755677" y="4593141"/>
            <a:ext cx="4614410" cy="2231384"/>
          </a:xfrm>
          <a:prstGeom prst="ellipse">
            <a:avLst/>
          </a:prstGeom>
          <a:solidFill>
            <a:schemeClr val="accent1">
              <a:lumMod val="20000"/>
              <a:lumOff val="80000"/>
            </a:schemeClr>
          </a:solidFill>
          <a:ln>
            <a:solidFill>
              <a:schemeClr val="bg1"/>
            </a:solidFill>
          </a:ln>
        </p:spPr>
        <p:style>
          <a:lnRef idx="1">
            <a:schemeClr val="accent5"/>
          </a:lnRef>
          <a:fillRef idx="2">
            <a:schemeClr val="accent5"/>
          </a:fillRef>
          <a:effectRef idx="1">
            <a:schemeClr val="accent5"/>
          </a:effectRef>
          <a:fontRef idx="minor">
            <a:schemeClr val="dk1"/>
          </a:fontRef>
        </p:style>
        <p:txBody>
          <a:bodyPr rot="0" spcFirstLastPara="0" vert="horz" wrap="square" lIns="150781" tIns="75390" rIns="150781" bIns="75390" numCol="1" spcCol="0" rtlCol="0" fromWordArt="0" anchor="ctr" anchorCtr="0" forceAA="0" compatLnSpc="1">
            <a:prstTxWarp prst="textNoShape">
              <a:avLst/>
            </a:prstTxWarp>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4123" b="1" u="sng" dirty="0">
                <a:solidFill>
                  <a:srgbClr val="000000"/>
                </a:solidFill>
                <a:ea typeface="Calibri"/>
                <a:cs typeface="Calibri"/>
              </a:rPr>
              <a:t>Preventative Interventions</a:t>
            </a:r>
          </a:p>
        </p:txBody>
      </p:sp>
      <p:cxnSp>
        <p:nvCxnSpPr>
          <p:cNvPr id="5" name="Straight Arrow Connector 4">
            <a:extLst>
              <a:ext uri="{FF2B5EF4-FFF2-40B4-BE49-F238E27FC236}">
                <a16:creationId xmlns:a16="http://schemas.microsoft.com/office/drawing/2014/main" id="{9CA08995-98E9-8C9D-6225-589D457B9815}"/>
              </a:ext>
            </a:extLst>
          </p:cNvPr>
          <p:cNvCxnSpPr/>
          <p:nvPr/>
        </p:nvCxnSpPr>
        <p:spPr>
          <a:xfrm flipH="1" flipV="1">
            <a:off x="7748741" y="3268177"/>
            <a:ext cx="899489" cy="1567599"/>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6" name="Rectangle: Rounded Corners 5">
            <a:extLst>
              <a:ext uri="{FF2B5EF4-FFF2-40B4-BE49-F238E27FC236}">
                <a16:creationId xmlns:a16="http://schemas.microsoft.com/office/drawing/2014/main" id="{9C62A538-0B86-82B0-FC18-3A1371CCD226}"/>
              </a:ext>
            </a:extLst>
          </p:cNvPr>
          <p:cNvSpPr/>
          <p:nvPr/>
        </p:nvSpPr>
        <p:spPr>
          <a:xfrm>
            <a:off x="1895592" y="2015139"/>
            <a:ext cx="2902963" cy="106153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968" b="1" dirty="0">
                <a:solidFill>
                  <a:srgbClr val="000000"/>
                </a:solidFill>
                <a:ea typeface="Calibri"/>
                <a:cs typeface="Calibri"/>
              </a:rPr>
              <a:t>React &amp; Suicide Prevention</a:t>
            </a:r>
            <a:endParaRPr lang="en-US" sz="2968" b="1" dirty="0">
              <a:solidFill>
                <a:srgbClr val="000000"/>
              </a:solidFill>
              <a:ea typeface="Calibri"/>
              <a:cs typeface="Calibri"/>
            </a:endParaRPr>
          </a:p>
        </p:txBody>
      </p:sp>
      <p:sp>
        <p:nvSpPr>
          <p:cNvPr id="9" name="Rectangle: Rounded Corners 8">
            <a:extLst>
              <a:ext uri="{FF2B5EF4-FFF2-40B4-BE49-F238E27FC236}">
                <a16:creationId xmlns:a16="http://schemas.microsoft.com/office/drawing/2014/main" id="{0940C7BD-B32B-53F6-F7B1-ACF1648C8979}"/>
              </a:ext>
            </a:extLst>
          </p:cNvPr>
          <p:cNvSpPr/>
          <p:nvPr/>
        </p:nvSpPr>
        <p:spPr>
          <a:xfrm>
            <a:off x="8589735" y="541994"/>
            <a:ext cx="2924627" cy="1603127"/>
          </a:xfrm>
          <a:prstGeom prst="roundRect">
            <a:avLst/>
          </a:prstGeom>
        </p:spPr>
        <p:style>
          <a:lnRef idx="1">
            <a:schemeClr val="accent1"/>
          </a:lnRef>
          <a:fillRef idx="2">
            <a:schemeClr val="accent1"/>
          </a:fillRef>
          <a:effectRef idx="1">
            <a:schemeClr val="accent1"/>
          </a:effectRef>
          <a:fontRef idx="minor">
            <a:schemeClr val="dk1"/>
          </a:fontRef>
        </p:style>
        <p:txBody>
          <a:bodyPr lIns="150781" tIns="75390" rIns="150781" bIns="75390" rtlCol="0" anchor="ctr"/>
          <a:lstStyle/>
          <a:p>
            <a:pPr algn="ctr"/>
            <a:r>
              <a:rPr lang="en-GB" sz="2968" b="1" dirty="0">
                <a:solidFill>
                  <a:srgbClr val="000000"/>
                </a:solidFill>
                <a:ea typeface="Calibri"/>
                <a:cs typeface="Calibri"/>
              </a:rPr>
              <a:t>Wellbeing Champion Network</a:t>
            </a:r>
            <a:endParaRPr lang="en-US" sz="2968" b="1">
              <a:solidFill>
                <a:srgbClr val="000000"/>
              </a:solidFill>
              <a:ea typeface="Calibri"/>
              <a:cs typeface="Calibri"/>
            </a:endParaRPr>
          </a:p>
        </p:txBody>
      </p:sp>
      <p:sp>
        <p:nvSpPr>
          <p:cNvPr id="10" name="Rectangle: Rounded Corners 9">
            <a:extLst>
              <a:ext uri="{FF2B5EF4-FFF2-40B4-BE49-F238E27FC236}">
                <a16:creationId xmlns:a16="http://schemas.microsoft.com/office/drawing/2014/main" id="{E074B42A-C003-8CAA-B5EF-2EE504177B6C}"/>
              </a:ext>
            </a:extLst>
          </p:cNvPr>
          <p:cNvSpPr/>
          <p:nvPr/>
        </p:nvSpPr>
        <p:spPr>
          <a:xfrm>
            <a:off x="2003912" y="7257804"/>
            <a:ext cx="2794641" cy="1321492"/>
          </a:xfrm>
          <a:prstGeom prst="roundRect">
            <a:avLst/>
          </a:prstGeom>
        </p:spPr>
        <p:style>
          <a:lnRef idx="1">
            <a:schemeClr val="accent1"/>
          </a:lnRef>
          <a:fillRef idx="2">
            <a:schemeClr val="accent1"/>
          </a:fillRef>
          <a:effectRef idx="1">
            <a:schemeClr val="accent1"/>
          </a:effectRef>
          <a:fontRef idx="minor">
            <a:schemeClr val="dk1"/>
          </a:fontRef>
        </p:style>
        <p:txBody>
          <a:bodyPr lIns="150781" tIns="75390" rIns="150781" bIns="75390" rtlCol="0" anchor="ctr"/>
          <a:lstStyle/>
          <a:p>
            <a:pPr algn="ctr"/>
            <a:r>
              <a:rPr lang="en-GB" sz="2968" b="1" err="1">
                <a:solidFill>
                  <a:srgbClr val="000000"/>
                </a:solidFill>
                <a:ea typeface="Calibri"/>
                <a:cs typeface="Calibri"/>
              </a:rPr>
              <a:t>TRiM</a:t>
            </a:r>
            <a:endParaRPr lang="en-US" sz="2968" b="1" err="1">
              <a:solidFill>
                <a:srgbClr val="000000"/>
              </a:solidFill>
            </a:endParaRPr>
          </a:p>
        </p:txBody>
      </p:sp>
      <p:sp>
        <p:nvSpPr>
          <p:cNvPr id="11" name="Rectangle: Rounded Corners 10">
            <a:extLst>
              <a:ext uri="{FF2B5EF4-FFF2-40B4-BE49-F238E27FC236}">
                <a16:creationId xmlns:a16="http://schemas.microsoft.com/office/drawing/2014/main" id="{9EDE7B34-426C-8E19-7A14-3FD9FB8F9B91}"/>
              </a:ext>
            </a:extLst>
          </p:cNvPr>
          <p:cNvSpPr/>
          <p:nvPr/>
        </p:nvSpPr>
        <p:spPr>
          <a:xfrm>
            <a:off x="682413" y="5026422"/>
            <a:ext cx="2729649" cy="1668118"/>
          </a:xfrm>
          <a:prstGeom prst="roundRect">
            <a:avLst/>
          </a:prstGeom>
        </p:spPr>
        <p:style>
          <a:lnRef idx="1">
            <a:schemeClr val="accent1"/>
          </a:lnRef>
          <a:fillRef idx="2">
            <a:schemeClr val="accent1"/>
          </a:fillRef>
          <a:effectRef idx="1">
            <a:schemeClr val="accent1"/>
          </a:effectRef>
          <a:fontRef idx="minor">
            <a:schemeClr val="dk1"/>
          </a:fontRef>
        </p:style>
        <p:txBody>
          <a:bodyPr lIns="150781" tIns="75390" rIns="150781" bIns="75390" rtlCol="0" anchor="ctr"/>
          <a:lstStyle/>
          <a:p>
            <a:pPr algn="ctr"/>
            <a:endParaRPr lang="en-GB" sz="2968" dirty="0">
              <a:solidFill>
                <a:srgbClr val="000000"/>
              </a:solidFill>
              <a:ea typeface="Calibri"/>
              <a:cs typeface="Calibri"/>
            </a:endParaRPr>
          </a:p>
          <a:p>
            <a:pPr algn="ctr"/>
            <a:r>
              <a:rPr lang="en-GB" sz="2968" b="1" dirty="0">
                <a:solidFill>
                  <a:srgbClr val="000000"/>
                </a:solidFill>
                <a:ea typeface="Calibri"/>
                <a:cs typeface="Calibri"/>
              </a:rPr>
              <a:t>Mindful &amp; Meaningful Living course</a:t>
            </a:r>
            <a:endParaRPr lang="en-GB" sz="2968" b="1">
              <a:solidFill>
                <a:srgbClr val="000000"/>
              </a:solidFill>
              <a:ea typeface="Calibri"/>
              <a:cs typeface="Calibri"/>
            </a:endParaRPr>
          </a:p>
          <a:p>
            <a:pPr algn="ctr"/>
            <a:endParaRPr lang="en-GB" sz="2968" dirty="0">
              <a:solidFill>
                <a:srgbClr val="000000"/>
              </a:solidFill>
              <a:ea typeface="Calibri"/>
              <a:cs typeface="Calibri"/>
            </a:endParaRPr>
          </a:p>
        </p:txBody>
      </p:sp>
      <p:sp>
        <p:nvSpPr>
          <p:cNvPr id="12" name="Rectangle: Rounded Corners 11">
            <a:extLst>
              <a:ext uri="{FF2B5EF4-FFF2-40B4-BE49-F238E27FC236}">
                <a16:creationId xmlns:a16="http://schemas.microsoft.com/office/drawing/2014/main" id="{552CBED8-5E4C-35D0-6BD9-70BF3B845640}"/>
              </a:ext>
            </a:extLst>
          </p:cNvPr>
          <p:cNvSpPr/>
          <p:nvPr/>
        </p:nvSpPr>
        <p:spPr>
          <a:xfrm>
            <a:off x="8741382" y="9034243"/>
            <a:ext cx="2642997" cy="1928084"/>
          </a:xfrm>
          <a:prstGeom prst="roundRect">
            <a:avLst/>
          </a:prstGeom>
        </p:spPr>
        <p:style>
          <a:lnRef idx="1">
            <a:schemeClr val="accent1"/>
          </a:lnRef>
          <a:fillRef idx="2">
            <a:schemeClr val="accent1"/>
          </a:fillRef>
          <a:effectRef idx="1">
            <a:schemeClr val="accent1"/>
          </a:effectRef>
          <a:fontRef idx="minor">
            <a:schemeClr val="dk1"/>
          </a:fontRef>
        </p:style>
        <p:txBody>
          <a:bodyPr lIns="150781" tIns="75390" rIns="150781" bIns="75390" rtlCol="0" anchor="ctr"/>
          <a:lstStyle/>
          <a:p>
            <a:pPr algn="ctr"/>
            <a:r>
              <a:rPr lang="en-GB" sz="2968" b="1" dirty="0">
                <a:solidFill>
                  <a:srgbClr val="000000"/>
                </a:solidFill>
                <a:ea typeface="Calibri"/>
                <a:cs typeface="Calibri"/>
              </a:rPr>
              <a:t>Managing your Wellbeing course</a:t>
            </a:r>
          </a:p>
        </p:txBody>
      </p:sp>
      <p:sp>
        <p:nvSpPr>
          <p:cNvPr id="14" name="Rectangle: Rounded Corners 13">
            <a:extLst>
              <a:ext uri="{FF2B5EF4-FFF2-40B4-BE49-F238E27FC236}">
                <a16:creationId xmlns:a16="http://schemas.microsoft.com/office/drawing/2014/main" id="{55E4B022-8B29-41CE-57DA-392A63C08E76}"/>
              </a:ext>
            </a:extLst>
          </p:cNvPr>
          <p:cNvSpPr/>
          <p:nvPr/>
        </p:nvSpPr>
        <p:spPr>
          <a:xfrm>
            <a:off x="11839322" y="8665953"/>
            <a:ext cx="3617872" cy="1754775"/>
          </a:xfrm>
          <a:prstGeom prst="roundRect">
            <a:avLst/>
          </a:prstGeom>
        </p:spPr>
        <p:style>
          <a:lnRef idx="1">
            <a:schemeClr val="accent1"/>
          </a:lnRef>
          <a:fillRef idx="2">
            <a:schemeClr val="accent1"/>
          </a:fillRef>
          <a:effectRef idx="1">
            <a:schemeClr val="accent1"/>
          </a:effectRef>
          <a:fontRef idx="minor">
            <a:schemeClr val="dk1"/>
          </a:fontRef>
        </p:style>
        <p:txBody>
          <a:bodyPr lIns="150781" tIns="75390" rIns="150781" bIns="75390" rtlCol="0" anchor="ctr"/>
          <a:lstStyle/>
          <a:p>
            <a:pPr algn="ctr"/>
            <a:endParaRPr lang="en-GB" sz="2968" dirty="0">
              <a:solidFill>
                <a:srgbClr val="000000"/>
              </a:solidFill>
              <a:ea typeface="Calibri"/>
              <a:cs typeface="Calibri"/>
            </a:endParaRPr>
          </a:p>
          <a:p>
            <a:pPr algn="ctr"/>
            <a:r>
              <a:rPr lang="en-GB" sz="2968" b="1" dirty="0">
                <a:solidFill>
                  <a:srgbClr val="000000"/>
                </a:solidFill>
                <a:ea typeface="Calibri"/>
                <a:cs typeface="Calibri"/>
              </a:rPr>
              <a:t>Work-related Stress Risk Assessment Training </a:t>
            </a:r>
          </a:p>
          <a:p>
            <a:pPr algn="ctr"/>
            <a:endParaRPr lang="en-GB" sz="2968" dirty="0">
              <a:solidFill>
                <a:srgbClr val="000000"/>
              </a:solidFill>
              <a:ea typeface="Calibri"/>
              <a:cs typeface="Calibri"/>
            </a:endParaRPr>
          </a:p>
        </p:txBody>
      </p:sp>
      <p:sp>
        <p:nvSpPr>
          <p:cNvPr id="15" name="Rectangle: Rounded Corners 14">
            <a:extLst>
              <a:ext uri="{FF2B5EF4-FFF2-40B4-BE49-F238E27FC236}">
                <a16:creationId xmlns:a16="http://schemas.microsoft.com/office/drawing/2014/main" id="{07BECF21-3795-B092-3B51-D6C5B8FE2D42}"/>
              </a:ext>
            </a:extLst>
          </p:cNvPr>
          <p:cNvSpPr/>
          <p:nvPr/>
        </p:nvSpPr>
        <p:spPr>
          <a:xfrm>
            <a:off x="4993529" y="8665956"/>
            <a:ext cx="3271253" cy="1754774"/>
          </a:xfrm>
          <a:prstGeom prst="roundRect">
            <a:avLst/>
          </a:prstGeom>
        </p:spPr>
        <p:style>
          <a:lnRef idx="1">
            <a:schemeClr val="accent1"/>
          </a:lnRef>
          <a:fillRef idx="2">
            <a:schemeClr val="accent1"/>
          </a:fillRef>
          <a:effectRef idx="1">
            <a:schemeClr val="accent1"/>
          </a:effectRef>
          <a:fontRef idx="minor">
            <a:schemeClr val="dk1"/>
          </a:fontRef>
        </p:style>
        <p:txBody>
          <a:bodyPr lIns="150781" tIns="75390" rIns="150781" bIns="75390" rtlCol="0" anchor="ctr"/>
          <a:lstStyle/>
          <a:p>
            <a:pPr algn="ctr"/>
            <a:r>
              <a:rPr lang="en-GB" sz="2968" b="1" dirty="0">
                <a:solidFill>
                  <a:srgbClr val="000000"/>
                </a:solidFill>
                <a:ea typeface="Calibri"/>
                <a:cs typeface="Calibri"/>
              </a:rPr>
              <a:t>Mental Health Awareness training </a:t>
            </a:r>
            <a:endParaRPr lang="en-US" sz="2968" b="1" dirty="0">
              <a:solidFill>
                <a:srgbClr val="000000"/>
              </a:solidFill>
              <a:ea typeface="Calibri"/>
              <a:cs typeface="Calibri"/>
            </a:endParaRPr>
          </a:p>
        </p:txBody>
      </p:sp>
      <p:sp>
        <p:nvSpPr>
          <p:cNvPr id="16" name="Rectangle: Rounded Corners 15">
            <a:extLst>
              <a:ext uri="{FF2B5EF4-FFF2-40B4-BE49-F238E27FC236}">
                <a16:creationId xmlns:a16="http://schemas.microsoft.com/office/drawing/2014/main" id="{BBABEF2E-3010-505C-C46D-F3718948AD5C}"/>
              </a:ext>
            </a:extLst>
          </p:cNvPr>
          <p:cNvSpPr/>
          <p:nvPr/>
        </p:nvSpPr>
        <p:spPr>
          <a:xfrm>
            <a:off x="1332331" y="3401628"/>
            <a:ext cx="2426355" cy="1191513"/>
          </a:xfrm>
          <a:prstGeom prst="roundRect">
            <a:avLst/>
          </a:prstGeom>
        </p:spPr>
        <p:style>
          <a:lnRef idx="1">
            <a:schemeClr val="accent1"/>
          </a:lnRef>
          <a:fillRef idx="2">
            <a:schemeClr val="accent1"/>
          </a:fillRef>
          <a:effectRef idx="1">
            <a:schemeClr val="accent1"/>
          </a:effectRef>
          <a:fontRef idx="minor">
            <a:schemeClr val="dk1"/>
          </a:fontRef>
        </p:style>
        <p:txBody>
          <a:bodyPr lIns="150781" tIns="75390" rIns="150781" bIns="75390" rtlCol="0" anchor="ctr"/>
          <a:lstStyle/>
          <a:p>
            <a:pPr algn="ctr"/>
            <a:r>
              <a:rPr lang="en-GB" sz="2968" b="1" dirty="0">
                <a:solidFill>
                  <a:srgbClr val="000000"/>
                </a:solidFill>
                <a:ea typeface="Calibri"/>
                <a:cs typeface="Calibri"/>
              </a:rPr>
              <a:t>Menopause Workshops</a:t>
            </a:r>
            <a:endParaRPr lang="en-US" sz="2968" b="1">
              <a:solidFill>
                <a:srgbClr val="000000"/>
              </a:solidFill>
              <a:ea typeface="Calibri"/>
              <a:cs typeface="Calibri"/>
            </a:endParaRPr>
          </a:p>
        </p:txBody>
      </p:sp>
      <p:sp>
        <p:nvSpPr>
          <p:cNvPr id="17" name="Rectangle: Rounded Corners 16">
            <a:extLst>
              <a:ext uri="{FF2B5EF4-FFF2-40B4-BE49-F238E27FC236}">
                <a16:creationId xmlns:a16="http://schemas.microsoft.com/office/drawing/2014/main" id="{C640D787-9BF6-72FD-C390-123A136A5166}"/>
              </a:ext>
            </a:extLst>
          </p:cNvPr>
          <p:cNvSpPr/>
          <p:nvPr/>
        </p:nvSpPr>
        <p:spPr>
          <a:xfrm>
            <a:off x="17125314" y="5026420"/>
            <a:ext cx="2599667" cy="1646455"/>
          </a:xfrm>
          <a:prstGeom prst="roundRect">
            <a:avLst/>
          </a:prstGeom>
        </p:spPr>
        <p:style>
          <a:lnRef idx="1">
            <a:schemeClr val="accent6"/>
          </a:lnRef>
          <a:fillRef idx="2">
            <a:schemeClr val="accent6"/>
          </a:fillRef>
          <a:effectRef idx="1">
            <a:schemeClr val="accent6"/>
          </a:effectRef>
          <a:fontRef idx="minor">
            <a:schemeClr val="dk1"/>
          </a:fontRef>
        </p:style>
        <p:txBody>
          <a:bodyPr lIns="150781" tIns="75390" rIns="150781" bIns="75390" rtlCol="0" anchor="ctr"/>
          <a:lstStyle/>
          <a:p>
            <a:pPr algn="ctr"/>
            <a:r>
              <a:rPr lang="en-GB" sz="2968" b="1" dirty="0">
                <a:solidFill>
                  <a:srgbClr val="000000"/>
                </a:solidFill>
                <a:ea typeface="Calibri"/>
                <a:cs typeface="Calibri"/>
              </a:rPr>
              <a:t>Steps to Wellbeing webinars</a:t>
            </a:r>
            <a:endParaRPr lang="en-US" sz="2968" b="1">
              <a:solidFill>
                <a:srgbClr val="000000"/>
              </a:solidFill>
              <a:ea typeface="Calibri"/>
              <a:cs typeface="Calibri"/>
            </a:endParaRPr>
          </a:p>
        </p:txBody>
      </p:sp>
      <p:sp>
        <p:nvSpPr>
          <p:cNvPr id="18" name="Rectangle: Rounded Corners 17">
            <a:extLst>
              <a:ext uri="{FF2B5EF4-FFF2-40B4-BE49-F238E27FC236}">
                <a16:creationId xmlns:a16="http://schemas.microsoft.com/office/drawing/2014/main" id="{28D644BE-F365-8459-4D4B-38ED668B16C5}"/>
              </a:ext>
            </a:extLst>
          </p:cNvPr>
          <p:cNvSpPr/>
          <p:nvPr/>
        </p:nvSpPr>
        <p:spPr>
          <a:xfrm>
            <a:off x="16193766" y="3206652"/>
            <a:ext cx="2816307" cy="1299833"/>
          </a:xfrm>
          <a:prstGeom prst="roundRect">
            <a:avLst/>
          </a:prstGeom>
        </p:spPr>
        <p:style>
          <a:lnRef idx="1">
            <a:schemeClr val="accent6"/>
          </a:lnRef>
          <a:fillRef idx="2">
            <a:schemeClr val="accent6"/>
          </a:fillRef>
          <a:effectRef idx="1">
            <a:schemeClr val="accent6"/>
          </a:effectRef>
          <a:fontRef idx="minor">
            <a:schemeClr val="dk1"/>
          </a:fontRef>
        </p:style>
        <p:txBody>
          <a:bodyPr lIns="150781" tIns="75390" rIns="150781" bIns="75390" rtlCol="0" anchor="ctr"/>
          <a:lstStyle/>
          <a:p>
            <a:pPr algn="ctr"/>
            <a:endParaRPr lang="en-GB" sz="2968" dirty="0">
              <a:solidFill>
                <a:srgbClr val="000000"/>
              </a:solidFill>
              <a:ea typeface="Calibri"/>
              <a:cs typeface="Calibri"/>
            </a:endParaRPr>
          </a:p>
          <a:p>
            <a:pPr algn="ctr"/>
            <a:r>
              <a:rPr lang="en-GB" sz="2968" b="1" dirty="0">
                <a:solidFill>
                  <a:srgbClr val="000000"/>
                </a:solidFill>
                <a:ea typeface="Calibri"/>
                <a:cs typeface="Calibri"/>
              </a:rPr>
              <a:t>My Health Passport</a:t>
            </a:r>
            <a:endParaRPr lang="en-GB" sz="2968" b="1">
              <a:solidFill>
                <a:srgbClr val="000000"/>
              </a:solidFill>
              <a:ea typeface="Calibri"/>
              <a:cs typeface="Calibri"/>
            </a:endParaRPr>
          </a:p>
          <a:p>
            <a:pPr algn="ctr"/>
            <a:endParaRPr lang="en-GB" sz="2968" dirty="0">
              <a:solidFill>
                <a:srgbClr val="000000"/>
              </a:solidFill>
              <a:ea typeface="Calibri"/>
              <a:cs typeface="Calibri"/>
            </a:endParaRPr>
          </a:p>
        </p:txBody>
      </p:sp>
      <p:sp>
        <p:nvSpPr>
          <p:cNvPr id="19" name="Rectangle: Rounded Corners 18">
            <a:extLst>
              <a:ext uri="{FF2B5EF4-FFF2-40B4-BE49-F238E27FC236}">
                <a16:creationId xmlns:a16="http://schemas.microsoft.com/office/drawing/2014/main" id="{AED553D6-E65E-3EB4-0906-09979C3A6527}"/>
              </a:ext>
            </a:extLst>
          </p:cNvPr>
          <p:cNvSpPr/>
          <p:nvPr/>
        </p:nvSpPr>
        <p:spPr>
          <a:xfrm>
            <a:off x="15045576" y="1820161"/>
            <a:ext cx="2772981" cy="1039866"/>
          </a:xfrm>
          <a:prstGeom prst="roundRect">
            <a:avLst/>
          </a:prstGeom>
        </p:spPr>
        <p:style>
          <a:lnRef idx="1">
            <a:schemeClr val="accent6"/>
          </a:lnRef>
          <a:fillRef idx="2">
            <a:schemeClr val="accent6"/>
          </a:fillRef>
          <a:effectRef idx="1">
            <a:schemeClr val="accent6"/>
          </a:effectRef>
          <a:fontRef idx="minor">
            <a:schemeClr val="dk1"/>
          </a:fontRef>
        </p:style>
        <p:txBody>
          <a:bodyPr lIns="150781" tIns="75390" rIns="150781" bIns="75390" rtlCol="0" anchor="ctr"/>
          <a:lstStyle/>
          <a:p>
            <a:pPr algn="ctr"/>
            <a:endParaRPr lang="en-GB" sz="2968" dirty="0">
              <a:solidFill>
                <a:srgbClr val="000000"/>
              </a:solidFill>
              <a:ea typeface="Calibri"/>
              <a:cs typeface="Calibri"/>
            </a:endParaRPr>
          </a:p>
          <a:p>
            <a:pPr algn="ctr"/>
            <a:r>
              <a:rPr lang="en-GB" sz="2968" b="1" dirty="0">
                <a:solidFill>
                  <a:srgbClr val="000000"/>
                </a:solidFill>
                <a:ea typeface="Calibri"/>
                <a:cs typeface="Calibri"/>
              </a:rPr>
              <a:t>Staff Health Checks</a:t>
            </a:r>
            <a:endParaRPr lang="en-GB" sz="2968" b="1">
              <a:ea typeface="Calibri"/>
              <a:cs typeface="Calibri"/>
            </a:endParaRPr>
          </a:p>
          <a:p>
            <a:pPr algn="ctr"/>
            <a:endParaRPr lang="en-GB" sz="2968" dirty="0">
              <a:solidFill>
                <a:srgbClr val="000000"/>
              </a:solidFill>
              <a:ea typeface="Calibri"/>
              <a:cs typeface="Calibri"/>
            </a:endParaRPr>
          </a:p>
        </p:txBody>
      </p:sp>
      <p:sp>
        <p:nvSpPr>
          <p:cNvPr id="20" name="Rectangle: Rounded Corners 19">
            <a:extLst>
              <a:ext uri="{FF2B5EF4-FFF2-40B4-BE49-F238E27FC236}">
                <a16:creationId xmlns:a16="http://schemas.microsoft.com/office/drawing/2014/main" id="{6A1ECE9E-D760-8FD2-E02C-798B36AA028A}"/>
              </a:ext>
            </a:extLst>
          </p:cNvPr>
          <p:cNvSpPr/>
          <p:nvPr/>
        </p:nvSpPr>
        <p:spPr>
          <a:xfrm>
            <a:off x="15305544" y="7301127"/>
            <a:ext cx="2989618" cy="1299834"/>
          </a:xfrm>
          <a:prstGeom prst="roundRect">
            <a:avLst/>
          </a:prstGeom>
        </p:spPr>
        <p:style>
          <a:lnRef idx="1">
            <a:schemeClr val="accent6"/>
          </a:lnRef>
          <a:fillRef idx="2">
            <a:schemeClr val="accent6"/>
          </a:fillRef>
          <a:effectRef idx="1">
            <a:schemeClr val="accent6"/>
          </a:effectRef>
          <a:fontRef idx="minor">
            <a:schemeClr val="dk1"/>
          </a:fontRef>
        </p:style>
        <p:txBody>
          <a:bodyPr lIns="150781" tIns="75390" rIns="150781" bIns="75390" rtlCol="0" anchor="ctr"/>
          <a:lstStyle/>
          <a:p>
            <a:pPr algn="ctr"/>
            <a:r>
              <a:rPr lang="en-GB" sz="2968" b="1" dirty="0">
                <a:solidFill>
                  <a:srgbClr val="000000"/>
                </a:solidFill>
                <a:ea typeface="Calibri"/>
                <a:cs typeface="Calibri"/>
              </a:rPr>
              <a:t>Men’s Health Forum</a:t>
            </a:r>
            <a:endParaRPr lang="en-US" sz="2968" b="1">
              <a:solidFill>
                <a:srgbClr val="000000"/>
              </a:solidFill>
              <a:ea typeface="Calibri"/>
              <a:cs typeface="Calibri"/>
            </a:endParaRPr>
          </a:p>
        </p:txBody>
      </p:sp>
      <p:sp>
        <p:nvSpPr>
          <p:cNvPr id="21" name="Rectangle: Rounded Corners 20">
            <a:extLst>
              <a:ext uri="{FF2B5EF4-FFF2-40B4-BE49-F238E27FC236}">
                <a16:creationId xmlns:a16="http://schemas.microsoft.com/office/drawing/2014/main" id="{C9C502F8-A6FE-18D9-CFA7-A9A44A50AA5D}"/>
              </a:ext>
            </a:extLst>
          </p:cNvPr>
          <p:cNvSpPr/>
          <p:nvPr/>
        </p:nvSpPr>
        <p:spPr>
          <a:xfrm>
            <a:off x="12120949" y="693639"/>
            <a:ext cx="2772979" cy="1429815"/>
          </a:xfrm>
          <a:prstGeom prst="roundRect">
            <a:avLst/>
          </a:prstGeom>
        </p:spPr>
        <p:style>
          <a:lnRef idx="1">
            <a:schemeClr val="accent1"/>
          </a:lnRef>
          <a:fillRef idx="2">
            <a:schemeClr val="accent1"/>
          </a:fillRef>
          <a:effectRef idx="1">
            <a:schemeClr val="accent1"/>
          </a:effectRef>
          <a:fontRef idx="minor">
            <a:schemeClr val="dk1"/>
          </a:fontRef>
        </p:style>
        <p:txBody>
          <a:bodyPr lIns="150781" tIns="75390" rIns="150781" bIns="75390" rtlCol="0" anchor="ctr"/>
          <a:lstStyle/>
          <a:p>
            <a:pPr algn="ctr"/>
            <a:r>
              <a:rPr lang="en-GB" sz="2968" b="1" dirty="0">
                <a:solidFill>
                  <a:srgbClr val="000000"/>
                </a:solidFill>
                <a:ea typeface="Calibri"/>
                <a:cs typeface="Calibri"/>
              </a:rPr>
              <a:t>Compassion Rounds</a:t>
            </a:r>
            <a:endParaRPr lang="en-US" sz="2968" b="1">
              <a:solidFill>
                <a:srgbClr val="000000"/>
              </a:solidFill>
              <a:ea typeface="Calibri"/>
              <a:cs typeface="Calibri"/>
            </a:endParaRPr>
          </a:p>
        </p:txBody>
      </p:sp>
      <p:sp>
        <p:nvSpPr>
          <p:cNvPr id="22" name="Rectangle: Rounded Corners 21">
            <a:extLst>
              <a:ext uri="{FF2B5EF4-FFF2-40B4-BE49-F238E27FC236}">
                <a16:creationId xmlns:a16="http://schemas.microsoft.com/office/drawing/2014/main" id="{53878D49-E6F6-A906-050B-F35524868EBD}"/>
              </a:ext>
            </a:extLst>
          </p:cNvPr>
          <p:cNvSpPr/>
          <p:nvPr/>
        </p:nvSpPr>
        <p:spPr>
          <a:xfrm>
            <a:off x="4993529" y="693641"/>
            <a:ext cx="3011282" cy="1451481"/>
          </a:xfrm>
          <a:prstGeom prst="roundRect">
            <a:avLst/>
          </a:prstGeom>
        </p:spPr>
        <p:style>
          <a:lnRef idx="1">
            <a:schemeClr val="accent1"/>
          </a:lnRef>
          <a:fillRef idx="2">
            <a:schemeClr val="accent1"/>
          </a:fillRef>
          <a:effectRef idx="1">
            <a:schemeClr val="accent1"/>
          </a:effectRef>
          <a:fontRef idx="minor">
            <a:schemeClr val="dk1"/>
          </a:fontRef>
        </p:style>
        <p:txBody>
          <a:bodyPr lIns="150781" tIns="75390" rIns="150781" bIns="75390" rtlCol="0" anchor="ctr"/>
          <a:lstStyle/>
          <a:p>
            <a:pPr algn="ctr"/>
            <a:r>
              <a:rPr lang="en-GB" sz="2968" b="1" dirty="0">
                <a:solidFill>
                  <a:srgbClr val="000000"/>
                </a:solidFill>
                <a:ea typeface="Calibri"/>
                <a:cs typeface="Calibri"/>
              </a:rPr>
              <a:t>GTEP sessions (accumulative stress)</a:t>
            </a:r>
            <a:endParaRPr lang="en-US" sz="2968" b="1">
              <a:solidFill>
                <a:srgbClr val="000000"/>
              </a:solidFill>
              <a:ea typeface="Calibri"/>
              <a:cs typeface="Calibri"/>
            </a:endParaRPr>
          </a:p>
        </p:txBody>
      </p:sp>
      <p:cxnSp>
        <p:nvCxnSpPr>
          <p:cNvPr id="24" name="Straight Arrow Connector 23">
            <a:extLst>
              <a:ext uri="{FF2B5EF4-FFF2-40B4-BE49-F238E27FC236}">
                <a16:creationId xmlns:a16="http://schemas.microsoft.com/office/drawing/2014/main" id="{3EF88C6F-3087-1687-6A0A-573B45E25F7B}"/>
              </a:ext>
            </a:extLst>
          </p:cNvPr>
          <p:cNvCxnSpPr>
            <a:cxnSpLocks/>
          </p:cNvCxnSpPr>
          <p:nvPr/>
        </p:nvCxnSpPr>
        <p:spPr>
          <a:xfrm flipH="1" flipV="1">
            <a:off x="9936793" y="2813235"/>
            <a:ext cx="54597" cy="1805905"/>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5" name="Straight Arrow Connector 24">
            <a:extLst>
              <a:ext uri="{FF2B5EF4-FFF2-40B4-BE49-F238E27FC236}">
                <a16:creationId xmlns:a16="http://schemas.microsoft.com/office/drawing/2014/main" id="{64F2BF7C-92CA-56C5-40BE-AA8EB63B65CF}"/>
              </a:ext>
            </a:extLst>
          </p:cNvPr>
          <p:cNvCxnSpPr>
            <a:cxnSpLocks/>
          </p:cNvCxnSpPr>
          <p:nvPr/>
        </p:nvCxnSpPr>
        <p:spPr>
          <a:xfrm flipH="1" flipV="1">
            <a:off x="6448909" y="4004748"/>
            <a:ext cx="1484414" cy="1307632"/>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6" name="Straight Arrow Connector 25">
            <a:extLst>
              <a:ext uri="{FF2B5EF4-FFF2-40B4-BE49-F238E27FC236}">
                <a16:creationId xmlns:a16="http://schemas.microsoft.com/office/drawing/2014/main" id="{0231A2D7-06A1-8617-C6FD-AAC29DE20928}"/>
              </a:ext>
            </a:extLst>
          </p:cNvPr>
          <p:cNvCxnSpPr>
            <a:cxnSpLocks/>
          </p:cNvCxnSpPr>
          <p:nvPr/>
        </p:nvCxnSpPr>
        <p:spPr>
          <a:xfrm flipV="1">
            <a:off x="11291224" y="3116528"/>
            <a:ext cx="963605" cy="1654256"/>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7" name="Straight Arrow Connector 26">
            <a:extLst>
              <a:ext uri="{FF2B5EF4-FFF2-40B4-BE49-F238E27FC236}">
                <a16:creationId xmlns:a16="http://schemas.microsoft.com/office/drawing/2014/main" id="{72735E18-725C-0859-0D5A-42911D9FBC3A}"/>
              </a:ext>
            </a:extLst>
          </p:cNvPr>
          <p:cNvCxnSpPr>
            <a:cxnSpLocks/>
          </p:cNvCxnSpPr>
          <p:nvPr/>
        </p:nvCxnSpPr>
        <p:spPr>
          <a:xfrm flipV="1">
            <a:off x="12049462" y="3788110"/>
            <a:ext cx="1526865" cy="137262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8" name="Straight Arrow Connector 27">
            <a:extLst>
              <a:ext uri="{FF2B5EF4-FFF2-40B4-BE49-F238E27FC236}">
                <a16:creationId xmlns:a16="http://schemas.microsoft.com/office/drawing/2014/main" id="{32198FA3-EAC3-672B-CA78-256A2BAC30CE}"/>
              </a:ext>
            </a:extLst>
          </p:cNvPr>
          <p:cNvCxnSpPr>
            <a:cxnSpLocks/>
          </p:cNvCxnSpPr>
          <p:nvPr/>
        </p:nvCxnSpPr>
        <p:spPr>
          <a:xfrm flipH="1">
            <a:off x="5062421" y="5832316"/>
            <a:ext cx="2762581" cy="13861"/>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9" name="Straight Arrow Connector 28">
            <a:extLst>
              <a:ext uri="{FF2B5EF4-FFF2-40B4-BE49-F238E27FC236}">
                <a16:creationId xmlns:a16="http://schemas.microsoft.com/office/drawing/2014/main" id="{E2C20CBA-CD99-F7E7-D9B7-7B84404DE241}"/>
              </a:ext>
            </a:extLst>
          </p:cNvPr>
          <p:cNvCxnSpPr>
            <a:cxnSpLocks/>
          </p:cNvCxnSpPr>
          <p:nvPr/>
        </p:nvCxnSpPr>
        <p:spPr>
          <a:xfrm flipH="1">
            <a:off x="6903849" y="6395579"/>
            <a:ext cx="1289439" cy="1660315"/>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0" name="Straight Arrow Connector 29">
            <a:extLst>
              <a:ext uri="{FF2B5EF4-FFF2-40B4-BE49-F238E27FC236}">
                <a16:creationId xmlns:a16="http://schemas.microsoft.com/office/drawing/2014/main" id="{E1E149D1-9A46-0D16-E940-D17150346CA5}"/>
              </a:ext>
            </a:extLst>
          </p:cNvPr>
          <p:cNvCxnSpPr>
            <a:cxnSpLocks/>
          </p:cNvCxnSpPr>
          <p:nvPr/>
        </p:nvCxnSpPr>
        <p:spPr>
          <a:xfrm>
            <a:off x="10099713" y="6828855"/>
            <a:ext cx="10393" cy="1703641"/>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1" name="Straight Arrow Connector 30">
            <a:extLst>
              <a:ext uri="{FF2B5EF4-FFF2-40B4-BE49-F238E27FC236}">
                <a16:creationId xmlns:a16="http://schemas.microsoft.com/office/drawing/2014/main" id="{AF75744D-4DF0-2CE0-E82C-EB510C91281E}"/>
              </a:ext>
            </a:extLst>
          </p:cNvPr>
          <p:cNvCxnSpPr>
            <a:cxnSpLocks/>
          </p:cNvCxnSpPr>
          <p:nvPr/>
        </p:nvCxnSpPr>
        <p:spPr>
          <a:xfrm>
            <a:off x="11854488" y="6373915"/>
            <a:ext cx="1223570" cy="1660315"/>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2" name="Straight Arrow Connector 31">
            <a:extLst>
              <a:ext uri="{FF2B5EF4-FFF2-40B4-BE49-F238E27FC236}">
                <a16:creationId xmlns:a16="http://schemas.microsoft.com/office/drawing/2014/main" id="{B9937FE8-68CF-9E27-E483-78C9E81AC935}"/>
              </a:ext>
            </a:extLst>
          </p:cNvPr>
          <p:cNvCxnSpPr>
            <a:cxnSpLocks/>
          </p:cNvCxnSpPr>
          <p:nvPr/>
        </p:nvCxnSpPr>
        <p:spPr>
          <a:xfrm flipH="1">
            <a:off x="5907312" y="6178940"/>
            <a:ext cx="2069339" cy="815423"/>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3" name="Straight Arrow Connector 32">
            <a:extLst>
              <a:ext uri="{FF2B5EF4-FFF2-40B4-BE49-F238E27FC236}">
                <a16:creationId xmlns:a16="http://schemas.microsoft.com/office/drawing/2014/main" id="{20182FDC-CDC6-794E-6465-4C4754520292}"/>
              </a:ext>
            </a:extLst>
          </p:cNvPr>
          <p:cNvCxnSpPr>
            <a:cxnSpLocks/>
          </p:cNvCxnSpPr>
          <p:nvPr/>
        </p:nvCxnSpPr>
        <p:spPr>
          <a:xfrm>
            <a:off x="12179448" y="6178941"/>
            <a:ext cx="1635188" cy="988732"/>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4" name="Straight Arrow Connector 33">
            <a:extLst>
              <a:ext uri="{FF2B5EF4-FFF2-40B4-BE49-F238E27FC236}">
                <a16:creationId xmlns:a16="http://schemas.microsoft.com/office/drawing/2014/main" id="{1DC6E531-3EDD-4444-0272-28E2099BD7B3}"/>
              </a:ext>
            </a:extLst>
          </p:cNvPr>
          <p:cNvCxnSpPr>
            <a:cxnSpLocks/>
          </p:cNvCxnSpPr>
          <p:nvPr/>
        </p:nvCxnSpPr>
        <p:spPr>
          <a:xfrm>
            <a:off x="12374420" y="5832315"/>
            <a:ext cx="3065005" cy="13863"/>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41480304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6000" b="1" dirty="0"/>
              <a:t>2024 HPMA Wales Awards Winners</a:t>
            </a:r>
          </a:p>
        </p:txBody>
      </p:sp>
      <p:sp>
        <p:nvSpPr>
          <p:cNvPr id="5" name="Content Placeholder 4"/>
          <p:cNvSpPr>
            <a:spLocks noGrp="1"/>
          </p:cNvSpPr>
          <p:nvPr>
            <p:ph sz="half" idx="1"/>
          </p:nvPr>
        </p:nvSpPr>
        <p:spPr/>
        <p:txBody>
          <a:bodyPr>
            <a:normAutofit fontScale="77500" lnSpcReduction="20000"/>
          </a:bodyPr>
          <a:lstStyle/>
          <a:p>
            <a:r>
              <a:rPr lang="en-GB" sz="4800" b="1" dirty="0"/>
              <a:t>Employee Engagement </a:t>
            </a:r>
            <a:r>
              <a:rPr lang="en-GB" sz="4800" dirty="0"/>
              <a:t>- Navigating a Trauma Pathway the Swansea Bay Way </a:t>
            </a:r>
          </a:p>
          <a:p>
            <a:r>
              <a:rPr lang="en-GB" sz="4800" b="1" dirty="0"/>
              <a:t>Wellbeing</a:t>
            </a:r>
            <a:r>
              <a:rPr lang="en-GB" sz="4800" dirty="0"/>
              <a:t>: Sharing Hope - The Art Of Healing Together staff wellbeing initiative</a:t>
            </a:r>
          </a:p>
          <a:p>
            <a:r>
              <a:rPr lang="en-GB" sz="4800" b="1" dirty="0"/>
              <a:t>Wellbeing Highly Commended </a:t>
            </a:r>
            <a:r>
              <a:rPr lang="en-GB" sz="4800" dirty="0"/>
              <a:t>– Swansea Bay Prevention of Staff Suicide</a:t>
            </a:r>
            <a:r>
              <a:rPr lang="en-GB" b="1" dirty="0"/>
              <a:t> </a:t>
            </a:r>
          </a:p>
          <a:p>
            <a:r>
              <a:rPr lang="en-GB" sz="4400" b="1" dirty="0"/>
              <a:t>Recruitment Team of the Year</a:t>
            </a:r>
            <a:r>
              <a:rPr lang="en-GB" sz="4400" dirty="0"/>
              <a:t>: Central Resourcing and Overseas Nurse Recruitment Team - Reducing Variable Pay costs by Reducing Nurse and HCSW Vacancy Gap and Red.</a:t>
            </a:r>
          </a:p>
          <a:p>
            <a:r>
              <a:rPr lang="en-GB" sz="4400" b="1" dirty="0"/>
              <a:t>Partnership working with Trade Unions </a:t>
            </a:r>
            <a:r>
              <a:rPr lang="en-GB" sz="4400" dirty="0"/>
              <a:t>- Working Together as part of our One Bay Way: Our Trade Union Compact </a:t>
            </a:r>
          </a:p>
          <a:p>
            <a:endParaRPr lang="en-GB" dirty="0"/>
          </a:p>
          <a:p>
            <a:endParaRPr lang="en-GB" dirty="0"/>
          </a:p>
        </p:txBody>
      </p:sp>
      <p:pic>
        <p:nvPicPr>
          <p:cNvPr id="7" name="Content Placeholder 18"/>
          <p:cNvPicPr>
            <a:picLocks noGrp="1" noChangeAspect="1"/>
          </p:cNvPicPr>
          <p:nvPr>
            <p:ph sz="half" idx="2"/>
          </p:nvPr>
        </p:nvPicPr>
        <p:blipFill>
          <a:blip r:embed="rId2"/>
          <a:stretch>
            <a:fillRect/>
          </a:stretch>
        </p:blipFill>
        <p:spPr>
          <a:xfrm>
            <a:off x="10177463" y="4187407"/>
            <a:ext cx="8543925" cy="4822074"/>
          </a:xfrm>
          <a:prstGeom prst="rect">
            <a:avLst/>
          </a:prstGeom>
        </p:spPr>
      </p:pic>
      <p:pic>
        <p:nvPicPr>
          <p:cNvPr id="8" name="Picture 7"/>
          <p:cNvPicPr>
            <a:picLocks noChangeAspect="1"/>
          </p:cNvPicPr>
          <p:nvPr/>
        </p:nvPicPr>
        <p:blipFill>
          <a:blip r:embed="rId3"/>
          <a:stretch>
            <a:fillRect/>
          </a:stretch>
        </p:blipFill>
        <p:spPr>
          <a:xfrm>
            <a:off x="15243608" y="1153216"/>
            <a:ext cx="3495675" cy="1857375"/>
          </a:xfrm>
          <a:prstGeom prst="rect">
            <a:avLst/>
          </a:prstGeom>
        </p:spPr>
      </p:pic>
    </p:spTree>
    <p:extLst>
      <p:ext uri="{BB962C8B-B14F-4D97-AF65-F5344CB8AC3E}">
        <p14:creationId xmlns:p14="http://schemas.microsoft.com/office/powerpoint/2010/main" val="20730744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2291231" y="255240"/>
            <a:ext cx="7530041" cy="2795341"/>
          </a:xfrm>
          <a:prstGeom prst="rect">
            <a:avLst/>
          </a:prstGeom>
        </p:spPr>
      </p:pic>
      <p:pic>
        <p:nvPicPr>
          <p:cNvPr id="4" name="Picture 3"/>
          <p:cNvPicPr>
            <a:picLocks noChangeAspect="1"/>
          </p:cNvPicPr>
          <p:nvPr/>
        </p:nvPicPr>
        <p:blipFill>
          <a:blip r:embed="rId3"/>
          <a:stretch>
            <a:fillRect/>
          </a:stretch>
        </p:blipFill>
        <p:spPr>
          <a:xfrm>
            <a:off x="291610" y="1142261"/>
            <a:ext cx="10824768" cy="9890704"/>
          </a:xfrm>
          <a:prstGeom prst="rect">
            <a:avLst/>
          </a:prstGeom>
        </p:spPr>
      </p:pic>
      <p:pic>
        <p:nvPicPr>
          <p:cNvPr id="5" name="Picture 4"/>
          <p:cNvPicPr>
            <a:picLocks noChangeAspect="1"/>
          </p:cNvPicPr>
          <p:nvPr/>
        </p:nvPicPr>
        <p:blipFill>
          <a:blip r:embed="rId4"/>
          <a:stretch>
            <a:fillRect/>
          </a:stretch>
        </p:blipFill>
        <p:spPr>
          <a:xfrm>
            <a:off x="12030606" y="4097475"/>
            <a:ext cx="7921189" cy="5635703"/>
          </a:xfrm>
          <a:prstGeom prst="rect">
            <a:avLst/>
          </a:prstGeom>
        </p:spPr>
      </p:pic>
      <p:pic>
        <p:nvPicPr>
          <p:cNvPr id="2" name="Picture 1"/>
          <p:cNvPicPr>
            <a:picLocks noChangeAspect="1"/>
          </p:cNvPicPr>
          <p:nvPr/>
        </p:nvPicPr>
        <p:blipFill>
          <a:blip r:embed="rId5"/>
          <a:stretch>
            <a:fillRect/>
          </a:stretch>
        </p:blipFill>
        <p:spPr>
          <a:xfrm>
            <a:off x="320820" y="255240"/>
            <a:ext cx="7626205" cy="887021"/>
          </a:xfrm>
          <a:prstGeom prst="rect">
            <a:avLst/>
          </a:prstGeom>
        </p:spPr>
      </p:pic>
    </p:spTree>
    <p:extLst>
      <p:ext uri="{BB962C8B-B14F-4D97-AF65-F5344CB8AC3E}">
        <p14:creationId xmlns:p14="http://schemas.microsoft.com/office/powerpoint/2010/main" val="25865895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sp>
        <p:nvSpPr>
          <p:cNvPr id="3" name="object 3"/>
          <p:cNvSpPr txBox="1"/>
          <p:nvPr/>
        </p:nvSpPr>
        <p:spPr>
          <a:xfrm>
            <a:off x="527050" y="3163341"/>
            <a:ext cx="10703388" cy="1214371"/>
          </a:xfrm>
          <a:prstGeom prst="rect">
            <a:avLst/>
          </a:prstGeom>
        </p:spPr>
        <p:txBody>
          <a:bodyPr vert="horz" wrap="square" lIns="0" tIns="11430" rIns="0" bIns="0" rtlCol="0">
            <a:spAutoFit/>
          </a:bodyPr>
          <a:lstStyle/>
          <a:p>
            <a:pPr marL="12700" marR="5080">
              <a:lnSpc>
                <a:spcPct val="100600"/>
              </a:lnSpc>
              <a:spcBef>
                <a:spcPts val="90"/>
              </a:spcBef>
            </a:pPr>
            <a:r>
              <a:rPr lang="en-GB" sz="8000" b="1" spc="15" dirty="0">
                <a:solidFill>
                  <a:schemeClr val="bg1"/>
                </a:solidFill>
                <a:latin typeface="Arial Black" panose="020B0604020202020204" pitchFamily="34" charset="0"/>
                <a:cs typeface="Arial Black" panose="020B0604020202020204" pitchFamily="34" charset="0"/>
              </a:rPr>
              <a:t>Diolch / Thank You</a:t>
            </a:r>
          </a:p>
        </p:txBody>
      </p:sp>
      <p:pic>
        <p:nvPicPr>
          <p:cNvPr id="46" name="Picture 45">
            <a:extLst>
              <a:ext uri="{FF2B5EF4-FFF2-40B4-BE49-F238E27FC236}">
                <a16:creationId xmlns:a16="http://schemas.microsoft.com/office/drawing/2014/main" id="{078693CB-840E-BB48-6165-0634B66C2A6A}"/>
              </a:ext>
            </a:extLst>
          </p:cNvPr>
          <p:cNvPicPr>
            <a:picLocks noChangeAspect="1"/>
          </p:cNvPicPr>
          <p:nvPr/>
        </p:nvPicPr>
        <p:blipFill>
          <a:blip r:embed="rId2"/>
          <a:stretch>
            <a:fillRect/>
          </a:stretch>
        </p:blipFill>
        <p:spPr>
          <a:xfrm>
            <a:off x="700660" y="563269"/>
            <a:ext cx="4225622" cy="1077119"/>
          </a:xfrm>
          <a:prstGeom prst="rect">
            <a:avLst/>
          </a:prstGeom>
        </p:spPr>
      </p:pic>
      <p:pic>
        <p:nvPicPr>
          <p:cNvPr id="5" name="Picture 4">
            <a:extLst>
              <a:ext uri="{FF2B5EF4-FFF2-40B4-BE49-F238E27FC236}">
                <a16:creationId xmlns:a16="http://schemas.microsoft.com/office/drawing/2014/main" id="{2FB59ED6-D684-434A-9CCF-04C6D4106F2E}"/>
              </a:ext>
            </a:extLst>
          </p:cNvPr>
          <p:cNvPicPr>
            <a:picLocks noChangeAspect="1"/>
          </p:cNvPicPr>
          <p:nvPr/>
        </p:nvPicPr>
        <p:blipFill>
          <a:blip r:embed="rId3"/>
          <a:stretch>
            <a:fillRect/>
          </a:stretch>
        </p:blipFill>
        <p:spPr>
          <a:xfrm rot="10605549">
            <a:off x="10778021" y="4057243"/>
            <a:ext cx="11138144" cy="9093250"/>
          </a:xfrm>
          <a:prstGeom prst="rect">
            <a:avLst/>
          </a:prstGeom>
        </p:spPr>
      </p:pic>
      <p:pic>
        <p:nvPicPr>
          <p:cNvPr id="4" name="Content Placeholder 9" descr="A black background with white text&#10;&#10;Description automatically generated">
            <a:extLst>
              <a:ext uri="{FF2B5EF4-FFF2-40B4-BE49-F238E27FC236}">
                <a16:creationId xmlns:a16="http://schemas.microsoft.com/office/drawing/2014/main" id="{3099319D-9956-E8CE-5C17-F4788CC3B256}"/>
              </a:ext>
            </a:extLst>
          </p:cNvPr>
          <p:cNvPicPr>
            <a:picLocks noChangeAspect="1"/>
          </p:cNvPicPr>
          <p:nvPr/>
        </p:nvPicPr>
        <p:blipFill>
          <a:blip r:embed="rId4"/>
          <a:stretch>
            <a:fillRect/>
          </a:stretch>
        </p:blipFill>
        <p:spPr>
          <a:xfrm>
            <a:off x="726920" y="9333274"/>
            <a:ext cx="3690675" cy="1141755"/>
          </a:xfrm>
          <a:prstGeom prst="rect">
            <a:avLst/>
          </a:prstGeom>
        </p:spPr>
      </p:pic>
      <p:sp>
        <p:nvSpPr>
          <p:cNvPr id="6" name="TextBox 5"/>
          <p:cNvSpPr txBox="1"/>
          <p:nvPr/>
        </p:nvSpPr>
        <p:spPr>
          <a:xfrm>
            <a:off x="527050" y="5197475"/>
            <a:ext cx="12649200" cy="707886"/>
          </a:xfrm>
          <a:prstGeom prst="rect">
            <a:avLst/>
          </a:prstGeom>
          <a:noFill/>
        </p:spPr>
        <p:txBody>
          <a:bodyPr wrap="square" rtlCol="0">
            <a:spAutoFit/>
          </a:bodyPr>
          <a:lstStyle/>
          <a:p>
            <a:r>
              <a:rPr lang="en-GB" sz="4000" dirty="0">
                <a:solidFill>
                  <a:schemeClr val="bg1"/>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982279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5656" y="118646"/>
            <a:ext cx="13636394" cy="1272209"/>
          </a:xfrm>
        </p:spPr>
        <p:txBody>
          <a:bodyPr>
            <a:noAutofit/>
          </a:bodyPr>
          <a:lstStyle/>
          <a:p>
            <a:r>
              <a:rPr lang="en-GB" sz="4617" b="1" dirty="0">
                <a:solidFill>
                  <a:schemeClr val="bg1"/>
                </a:solidFill>
                <a:latin typeface="Arial" panose="020B0604020202020204" pitchFamily="34" charset="0"/>
                <a:cs typeface="Arial" panose="020B0604020202020204" pitchFamily="34" charset="0"/>
              </a:rPr>
              <a:t>People Strategy 2024-2029; supporting the 10 year vision of a high quality organisation</a:t>
            </a:r>
          </a:p>
        </p:txBody>
      </p:sp>
      <p:pic>
        <p:nvPicPr>
          <p:cNvPr id="9" name="Content Placeholder 8"/>
          <p:cNvPicPr>
            <a:picLocks noGrp="1" noChangeAspect="1"/>
          </p:cNvPicPr>
          <p:nvPr>
            <p:ph sz="half" idx="1"/>
          </p:nvPr>
        </p:nvPicPr>
        <p:blipFill>
          <a:blip r:embed="rId2"/>
          <a:stretch>
            <a:fillRect/>
          </a:stretch>
        </p:blipFill>
        <p:spPr>
          <a:xfrm>
            <a:off x="225656" y="2471318"/>
            <a:ext cx="5026027" cy="7217606"/>
          </a:xfrm>
          <a:prstGeom prst="rect">
            <a:avLst/>
          </a:prstGeom>
        </p:spPr>
      </p:pic>
      <p:sp>
        <p:nvSpPr>
          <p:cNvPr id="12" name="Content Placeholder 11"/>
          <p:cNvSpPr>
            <a:spLocks noGrp="1"/>
          </p:cNvSpPr>
          <p:nvPr>
            <p:ph sz="half" idx="2"/>
          </p:nvPr>
        </p:nvSpPr>
        <p:spPr>
          <a:xfrm>
            <a:off x="5387464" y="2613928"/>
            <a:ext cx="6631914" cy="8371923"/>
          </a:xfrm>
        </p:spPr>
        <p:txBody>
          <a:bodyPr>
            <a:normAutofit/>
          </a:bodyPr>
          <a:lstStyle/>
          <a:p>
            <a:endParaRPr lang="en-GB" dirty="0"/>
          </a:p>
          <a:p>
            <a:endParaRPr lang="en-GB" dirty="0"/>
          </a:p>
          <a:p>
            <a:endParaRPr lang="en-GB" dirty="0"/>
          </a:p>
          <a:p>
            <a:endParaRPr lang="en-GB" sz="3298" dirty="0"/>
          </a:p>
          <a:p>
            <a:r>
              <a:rPr lang="en-GB" sz="2803" dirty="0">
                <a:latin typeface="Arial" panose="020B0604020202020204" pitchFamily="34" charset="0"/>
                <a:cs typeface="Arial" panose="020B0604020202020204" pitchFamily="34" charset="0"/>
              </a:rPr>
              <a:t>‘Focus on the wellbeing of our people with timely access to Occupational </a:t>
            </a:r>
            <a:r>
              <a:rPr lang="en-GB" sz="2803" dirty="0">
                <a:solidFill>
                  <a:schemeClr val="bg1"/>
                </a:solidFill>
                <a:latin typeface="Arial" panose="020B0604020202020204" pitchFamily="34" charset="0"/>
                <a:cs typeface="Arial" panose="020B0604020202020204" pitchFamily="34" charset="0"/>
              </a:rPr>
              <a:t>Health and Wellbeing support, providing relevant training and information and extending our wellbeing champions network’</a:t>
            </a:r>
          </a:p>
          <a:p>
            <a:r>
              <a:rPr lang="en-GB" sz="2803" dirty="0">
                <a:solidFill>
                  <a:schemeClr val="bg1"/>
                </a:solidFill>
                <a:latin typeface="Arial" panose="020B0604020202020204" pitchFamily="34" charset="0"/>
                <a:cs typeface="Arial" panose="020B0604020202020204" pitchFamily="34" charset="0"/>
              </a:rPr>
              <a:t>‘Continue to listen to our people and take action when they speak up.’</a:t>
            </a:r>
          </a:p>
          <a:p>
            <a:endParaRPr lang="en-GB" sz="2803" dirty="0">
              <a:solidFill>
                <a:schemeClr val="bg1"/>
              </a:solidFill>
              <a:latin typeface="Arial" panose="020B0604020202020204" pitchFamily="34" charset="0"/>
              <a:cs typeface="Arial" panose="020B0604020202020204" pitchFamily="34" charset="0"/>
            </a:endParaRPr>
          </a:p>
          <a:p>
            <a:r>
              <a:rPr lang="en-GB" sz="2803" b="1" dirty="0">
                <a:solidFill>
                  <a:schemeClr val="bg1"/>
                </a:solidFill>
                <a:latin typeface="Arial" panose="020B0604020202020204" pitchFamily="34" charset="0"/>
                <a:cs typeface="Arial" panose="020B0604020202020204" pitchFamily="34" charset="0"/>
              </a:rPr>
              <a:t>Supports staff retention – empowered staff with the right skills and resources in supportive teams contributes to high quality patient outcomes</a:t>
            </a:r>
          </a:p>
          <a:p>
            <a:endParaRPr lang="en-GB" sz="3298" dirty="0"/>
          </a:p>
        </p:txBody>
      </p:sp>
      <p:pic>
        <p:nvPicPr>
          <p:cNvPr id="13" name="Picture 12"/>
          <p:cNvPicPr>
            <a:picLocks noChangeAspect="1"/>
          </p:cNvPicPr>
          <p:nvPr/>
        </p:nvPicPr>
        <p:blipFill>
          <a:blip r:embed="rId3"/>
          <a:stretch>
            <a:fillRect/>
          </a:stretch>
        </p:blipFill>
        <p:spPr>
          <a:xfrm>
            <a:off x="5469521" y="1942394"/>
            <a:ext cx="6110850" cy="2859991"/>
          </a:xfrm>
          <a:prstGeom prst="rect">
            <a:avLst/>
          </a:prstGeom>
        </p:spPr>
      </p:pic>
      <p:pic>
        <p:nvPicPr>
          <p:cNvPr id="2" name="Picture 1"/>
          <p:cNvPicPr>
            <a:picLocks noChangeAspect="1"/>
          </p:cNvPicPr>
          <p:nvPr/>
        </p:nvPicPr>
        <p:blipFill rotWithShape="1">
          <a:blip r:embed="rId4"/>
          <a:srcRect l="4101"/>
          <a:stretch/>
        </p:blipFill>
        <p:spPr>
          <a:xfrm>
            <a:off x="13344998" y="1942393"/>
            <a:ext cx="6313365" cy="2807117"/>
          </a:xfrm>
          <a:prstGeom prst="rect">
            <a:avLst/>
          </a:prstGeom>
        </p:spPr>
      </p:pic>
      <p:sp>
        <p:nvSpPr>
          <p:cNvPr id="3" name="Rectangle 2"/>
          <p:cNvSpPr/>
          <p:nvPr/>
        </p:nvSpPr>
        <p:spPr>
          <a:xfrm>
            <a:off x="13207676" y="5638227"/>
            <a:ext cx="6450687" cy="4837030"/>
          </a:xfrm>
          <a:prstGeom prst="rect">
            <a:avLst/>
          </a:prstGeom>
        </p:spPr>
        <p:txBody>
          <a:bodyPr wrap="square">
            <a:spAutoFit/>
          </a:bodyPr>
          <a:lstStyle/>
          <a:p>
            <a:r>
              <a:rPr lang="en-GB" sz="2803" dirty="0">
                <a:latin typeface="Arial" panose="020B0604020202020204" pitchFamily="34" charset="0"/>
                <a:cs typeface="Arial" panose="020B0604020202020204" pitchFamily="34" charset="0"/>
              </a:rPr>
              <a:t>‘</a:t>
            </a:r>
            <a:r>
              <a:rPr lang="en-GB" sz="2803" dirty="0">
                <a:solidFill>
                  <a:schemeClr val="bg1"/>
                </a:solidFill>
                <a:latin typeface="Arial" panose="020B0604020202020204" pitchFamily="34" charset="0"/>
                <a:cs typeface="Arial" panose="020B0604020202020204" pitchFamily="34" charset="0"/>
              </a:rPr>
              <a:t>Review and refresh our existing Leadership Development Programmes to include collective and compassionate leadership principles’</a:t>
            </a:r>
          </a:p>
          <a:p>
            <a:endParaRPr lang="en-GB" sz="2803" dirty="0">
              <a:solidFill>
                <a:schemeClr val="bg1"/>
              </a:solidFill>
              <a:latin typeface="Arial" panose="020B0604020202020204" pitchFamily="34" charset="0"/>
              <a:cs typeface="Arial" panose="020B0604020202020204" pitchFamily="34" charset="0"/>
            </a:endParaRPr>
          </a:p>
          <a:p>
            <a:r>
              <a:rPr lang="en-GB" sz="2803" dirty="0">
                <a:solidFill>
                  <a:schemeClr val="bg1"/>
                </a:solidFill>
                <a:latin typeface="Arial" panose="020B0604020202020204" pitchFamily="34" charset="0"/>
                <a:cs typeface="Arial" panose="020B0604020202020204" pitchFamily="34" charset="0"/>
              </a:rPr>
              <a:t>‘Design a suite of new leadership development initiatives for all levels of clinical and non-clinical leaders that support us to embed our values, behaviours and deliver our ‘One Bay Way’ 10-year vision’</a:t>
            </a:r>
          </a:p>
        </p:txBody>
      </p:sp>
    </p:spTree>
    <p:extLst>
      <p:ext uri="{BB962C8B-B14F-4D97-AF65-F5344CB8AC3E}">
        <p14:creationId xmlns:p14="http://schemas.microsoft.com/office/powerpoint/2010/main" val="4038602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54792" y="829016"/>
            <a:ext cx="19010193" cy="361757"/>
          </a:xfrm>
        </p:spPr>
        <p:txBody>
          <a:bodyPr>
            <a:noAutofit/>
          </a:bodyPr>
          <a:lstStyle/>
          <a:p>
            <a:r>
              <a:rPr lang="pt-BR" sz="6596" dirty="0"/>
              <a:t>Increasing Presenteeism: Best Practice</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797636" y="2517995"/>
            <a:ext cx="17407811" cy="7068883"/>
          </a:xfrm>
        </p:spPr>
        <p:txBody>
          <a:bodyPr>
            <a:normAutofit fontScale="92500" lnSpcReduction="10000"/>
          </a:bodyPr>
          <a:lstStyle/>
          <a:p>
            <a:pPr marL="753923" indent="-753923">
              <a:buFont typeface="Arial" panose="020B0604020202020204" pitchFamily="34" charset="0"/>
              <a:buChar char="•"/>
            </a:pPr>
            <a:r>
              <a:rPr lang="pt-BR" sz="3628" dirty="0"/>
              <a:t>We strive to increase presenteeism across the Health Board in order to ensure ‘An Engaged, Motivated &amp; Healthy Workforce’ whilst ensuring best practice, using processes and practices which are ‘Well Planned’. All of which is contributing and in direct alignment with our 5 year People Strategy</a:t>
            </a:r>
          </a:p>
          <a:p>
            <a:pPr marL="753923" indent="-753923">
              <a:buFont typeface="Arial" panose="020B0604020202020204" pitchFamily="34" charset="0"/>
              <a:buChar char="•"/>
            </a:pPr>
            <a:r>
              <a:rPr lang="pt-BR" sz="3628" dirty="0"/>
              <a:t>We would like to share with you some of the excellent work ongoing across our Service Groups by the HR Business Partner &amp; HR Operational Team. We are enabling our leaders to provide support to our staff with the aim of increasing presenteeism in the workplace</a:t>
            </a:r>
          </a:p>
          <a:p>
            <a:pPr marL="753923" indent="-753923">
              <a:buFont typeface="Arial" panose="020B0604020202020204" pitchFamily="34" charset="0"/>
              <a:buChar char="•"/>
            </a:pPr>
            <a:r>
              <a:rPr lang="pt-BR" sz="3628" dirty="0"/>
              <a:t>We have worked in partnership with staff side and Occupational Health throughout our efforts </a:t>
            </a:r>
          </a:p>
          <a:p>
            <a:pPr marL="753923" indent="-753923">
              <a:buFont typeface="Arial" panose="020B0604020202020204" pitchFamily="34" charset="0"/>
              <a:buChar char="•"/>
            </a:pPr>
            <a:r>
              <a:rPr lang="pt-BR" sz="3628" dirty="0"/>
              <a:t>In completing this work we are fulfilling the requirements of the recent Audit carried out; MAAW Standalone training developed and rolled out, attendance at MAAW training recorded and monitored, best practice shared and implemented across each Service Group</a:t>
            </a:r>
          </a:p>
          <a:p>
            <a:endParaRPr lang="pt-BR" sz="3958" dirty="0"/>
          </a:p>
          <a:p>
            <a:pPr marL="753923" indent="-753923">
              <a:buFont typeface="Arial" panose="020B0604020202020204" pitchFamily="34" charset="0"/>
              <a:buChar char="•"/>
            </a:pPr>
            <a:endParaRPr lang="pt-BR" sz="3958" dirty="0"/>
          </a:p>
        </p:txBody>
      </p:sp>
    </p:spTree>
    <p:extLst>
      <p:ext uri="{BB962C8B-B14F-4D97-AF65-F5344CB8AC3E}">
        <p14:creationId xmlns:p14="http://schemas.microsoft.com/office/powerpoint/2010/main" val="1763281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3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720261" y="563959"/>
            <a:ext cx="4225622" cy="1077119"/>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726920" y="9333274"/>
            <a:ext cx="3690675" cy="1141755"/>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12645299" y="1676946"/>
            <a:ext cx="8170768" cy="6670666"/>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1136650" y="2750081"/>
            <a:ext cx="14782800" cy="3754618"/>
          </a:xfrm>
          <a:prstGeom prst="rect">
            <a:avLst/>
          </a:prstGeom>
        </p:spPr>
        <p:txBody>
          <a:bodyPr vert="horz" wrap="square" lIns="0" tIns="11430" rIns="0" bIns="0" rtlCol="0">
            <a:spAutoFit/>
          </a:bodyPr>
          <a:lstStyle/>
          <a:p>
            <a:pPr marL="12700" marR="5080">
              <a:lnSpc>
                <a:spcPct val="100600"/>
              </a:lnSpc>
              <a:spcBef>
                <a:spcPts val="90"/>
              </a:spcBef>
            </a:pPr>
            <a:r>
              <a:rPr lang="en-GB" sz="8000" b="1" spc="15" dirty="0">
                <a:solidFill>
                  <a:srgbClr val="FFFFFF"/>
                </a:solidFill>
                <a:latin typeface="Arial Black" panose="020B0604020202020204" pitchFamily="34" charset="0"/>
                <a:cs typeface="Arial Black" panose="020B0604020202020204" pitchFamily="34" charset="0"/>
              </a:rPr>
              <a:t>Support Services</a:t>
            </a:r>
          </a:p>
          <a:p>
            <a:pPr marL="12700" marR="5080">
              <a:lnSpc>
                <a:spcPct val="100600"/>
              </a:lnSpc>
              <a:spcBef>
                <a:spcPts val="90"/>
              </a:spcBef>
            </a:pPr>
            <a:r>
              <a:rPr lang="en-GB" sz="8000" b="1" spc="15" dirty="0">
                <a:solidFill>
                  <a:srgbClr val="FFFFFF"/>
                </a:solidFill>
                <a:latin typeface="Arial Black" panose="020B0604020202020204" pitchFamily="34" charset="0"/>
                <a:cs typeface="Arial Black" panose="020B0604020202020204" pitchFamily="34" charset="0"/>
              </a:rPr>
              <a:t>Sickness Absence </a:t>
            </a:r>
          </a:p>
          <a:p>
            <a:pPr marL="12700" marR="5080">
              <a:lnSpc>
                <a:spcPct val="100600"/>
              </a:lnSpc>
              <a:spcBef>
                <a:spcPts val="90"/>
              </a:spcBef>
            </a:pPr>
            <a:r>
              <a:rPr lang="en-GB" sz="8000" b="1" spc="15" dirty="0">
                <a:solidFill>
                  <a:srgbClr val="FFFFFF"/>
                </a:solidFill>
                <a:latin typeface="Arial Black" panose="020B0604020202020204" pitchFamily="34" charset="0"/>
                <a:cs typeface="Arial Black" panose="020B0604020202020204" pitchFamily="34" charset="0"/>
              </a:rPr>
              <a:t>Action  Plan </a:t>
            </a:r>
            <a:endParaRPr sz="8000" b="1" dirty="0">
              <a:latin typeface="Arial Black" panose="020B0604020202020204" pitchFamily="34" charset="0"/>
              <a:cs typeface="Arial Black" panose="020B0604020202020204" pitchFamily="34" charset="0"/>
            </a:endParaRPr>
          </a:p>
        </p:txBody>
      </p:sp>
      <p:sp>
        <p:nvSpPr>
          <p:cNvPr id="5" name="TextBox 4"/>
          <p:cNvSpPr txBox="1"/>
          <p:nvPr/>
        </p:nvSpPr>
        <p:spPr>
          <a:xfrm>
            <a:off x="2114220" y="6229036"/>
            <a:ext cx="10744200" cy="2800767"/>
          </a:xfrm>
          <a:prstGeom prst="rect">
            <a:avLst/>
          </a:prstGeom>
          <a:noFill/>
        </p:spPr>
        <p:txBody>
          <a:bodyPr wrap="square" rtlCol="0">
            <a:spAutoFit/>
          </a:bodyPr>
          <a:lstStyle/>
          <a:p>
            <a:endParaRPr lang="en-GB" sz="4400" b="1" dirty="0">
              <a:solidFill>
                <a:schemeClr val="bg1"/>
              </a:solidFill>
              <a:latin typeface="Arial" panose="020B0604020202020204" pitchFamily="34" charset="0"/>
              <a:cs typeface="Arial" panose="020B0604020202020204" pitchFamily="34" charset="0"/>
            </a:endParaRPr>
          </a:p>
          <a:p>
            <a:endParaRPr lang="en-GB" sz="4400" b="1" dirty="0">
              <a:solidFill>
                <a:schemeClr val="bg1"/>
              </a:solidFill>
              <a:latin typeface="Arial" panose="020B0604020202020204" pitchFamily="34" charset="0"/>
              <a:cs typeface="Arial" panose="020B0604020202020204" pitchFamily="34" charset="0"/>
            </a:endParaRPr>
          </a:p>
          <a:p>
            <a:r>
              <a:rPr lang="en-GB" sz="4400" b="1" dirty="0">
                <a:solidFill>
                  <a:schemeClr val="bg1"/>
                </a:solidFill>
                <a:latin typeface="Arial" panose="020B0604020202020204" pitchFamily="34" charset="0"/>
                <a:cs typeface="Arial" panose="020B0604020202020204" pitchFamily="34" charset="0"/>
              </a:rPr>
              <a:t>Rhian Mansel HR Business Partner Estates &amp; Facilities </a:t>
            </a:r>
          </a:p>
        </p:txBody>
      </p:sp>
    </p:spTree>
    <p:extLst>
      <p:ext uri="{BB962C8B-B14F-4D97-AF65-F5344CB8AC3E}">
        <p14:creationId xmlns:p14="http://schemas.microsoft.com/office/powerpoint/2010/main" val="30144798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603250" y="9921875"/>
            <a:ext cx="3690673" cy="1141755"/>
          </a:xfrm>
          <a:prstGeom prst="rect">
            <a:avLst/>
          </a:prstGeom>
        </p:spPr>
      </p:pic>
      <p:sp>
        <p:nvSpPr>
          <p:cNvPr id="2" name="Rectangle 1"/>
          <p:cNvSpPr/>
          <p:nvPr/>
        </p:nvSpPr>
        <p:spPr>
          <a:xfrm>
            <a:off x="527050" y="396875"/>
            <a:ext cx="14150027" cy="1754326"/>
          </a:xfrm>
          <a:prstGeom prst="rect">
            <a:avLst/>
          </a:prstGeom>
        </p:spPr>
        <p:txBody>
          <a:bodyPr wrap="none">
            <a:spAutoFit/>
          </a:bodyPr>
          <a:lstStyle/>
          <a:p>
            <a:r>
              <a:rPr lang="en-GB" sz="5400" b="1" kern="0" dirty="0">
                <a:solidFill>
                  <a:sysClr val="windowText" lastClr="000000"/>
                </a:solidFill>
                <a:latin typeface="Arial" panose="020B0604020202020204" pitchFamily="34" charset="0"/>
                <a:cs typeface="Arial" panose="020B0604020202020204" pitchFamily="34" charset="0"/>
              </a:rPr>
              <a:t>Support Services Sickness Absence plan </a:t>
            </a:r>
          </a:p>
          <a:p>
            <a:endParaRPr lang="en-GB" sz="5400" dirty="0">
              <a:solidFill>
                <a:srgbClr val="9E4ECA"/>
              </a:solidFill>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1289050" y="1696672"/>
            <a:ext cx="18408650" cy="7615603"/>
          </a:xfrm>
          <a:prstGeom prst="rect">
            <a:avLst/>
          </a:prstGeom>
        </p:spPr>
        <p:txBody>
          <a:bodyPr>
            <a:normAutofit fontScale="25000" lnSpcReduction="20000"/>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r>
              <a:rPr lang="en-GB" sz="12800" b="1" kern="0" dirty="0">
                <a:solidFill>
                  <a:sysClr val="windowText" lastClr="000000"/>
                </a:solidFill>
                <a:latin typeface="Arial" panose="020B0604020202020204" pitchFamily="34" charset="0"/>
                <a:cs typeface="Arial" panose="020B0604020202020204" pitchFamily="34" charset="0"/>
              </a:rPr>
              <a:t>Introduction</a:t>
            </a:r>
          </a:p>
          <a:p>
            <a:endParaRPr lang="en-GB" sz="12800" kern="0" dirty="0">
              <a:solidFill>
                <a:sysClr val="windowText" lastClr="000000"/>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Reducing sickness absence is a key area focus for the Support Services Department. </a:t>
            </a:r>
          </a:p>
          <a:p>
            <a:pPr marL="457200" indent="-457200">
              <a:buFont typeface="Arial" panose="020B0604020202020204" pitchFamily="34" charset="0"/>
              <a:buChar char="•"/>
            </a:pPr>
            <a:endParaRPr lang="en-GB" sz="128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A commitment to reduce sickness absence consistently by 2% was made in July 2022- </a:t>
            </a:r>
            <a:r>
              <a:rPr lang="en-GB" sz="12800" b="1" dirty="0">
                <a:latin typeface="Arial" panose="020B0604020202020204" pitchFamily="34" charset="0"/>
                <a:cs typeface="Arial" panose="020B0604020202020204" pitchFamily="34" charset="0"/>
              </a:rPr>
              <a:t>11.98%</a:t>
            </a:r>
          </a:p>
          <a:p>
            <a:endParaRPr lang="en-GB" sz="128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In aiming to achieve the reduction a sickness absence improvement plan was implemented, with the main aim to support health and wellbeing at work, sustain a high level of engagement and positive employee experience through the objectives and measures outlined within the plan. </a:t>
            </a:r>
          </a:p>
          <a:p>
            <a:endParaRPr lang="en-GB" sz="128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12800" b="1" dirty="0">
                <a:latin typeface="Arial" panose="020B0604020202020204" pitchFamily="34" charset="0"/>
                <a:cs typeface="Arial" panose="020B0604020202020204" pitchFamily="34" charset="0"/>
              </a:rPr>
              <a:t>Key actions of the plan were as follows: </a:t>
            </a:r>
          </a:p>
          <a:p>
            <a:pPr marL="457200" indent="-457200">
              <a:buFont typeface="Arial" panose="020B0604020202020204" pitchFamily="34" charset="0"/>
              <a:buChar char="•"/>
            </a:pPr>
            <a:endParaRPr lang="en-GB" sz="12800" b="1"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Departmental Manager monthly meetings to monitor effectiveness of improvement plan. </a:t>
            </a: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Evaluation of MAAW pilot at Morriston. </a:t>
            </a: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Regular sickness absence audits. </a:t>
            </a: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Support development of management skills in MAAW. </a:t>
            </a: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Increase use of preventative measures to support improvement in reduction of sickness absence focused on health &amp; wellbeing. </a:t>
            </a: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Conduct 'deep dive‘ analysis into hot spot sickness absence areas </a:t>
            </a:r>
          </a:p>
          <a:p>
            <a:pPr marL="457200" indent="-457200">
              <a:buFont typeface="Arial" panose="020B0604020202020204" pitchFamily="34" charset="0"/>
              <a:buChar char="•"/>
            </a:pPr>
            <a:endParaRPr lang="en-GB" sz="11200" dirty="0"/>
          </a:p>
          <a:p>
            <a:r>
              <a:rPr lang="en-GB" sz="11200" dirty="0">
                <a:latin typeface="Arial" panose="020B0604020202020204" pitchFamily="34" charset="0"/>
                <a:cs typeface="Arial" panose="020B0604020202020204" pitchFamily="34" charset="0"/>
              </a:rPr>
              <a:t>*</a:t>
            </a:r>
            <a:endParaRPr lang="en-GB" sz="11200" kern="0" dirty="0">
              <a:solidFill>
                <a:sysClr val="windowText" lastClr="000000"/>
              </a:solidFill>
              <a:latin typeface="Arial" panose="020B0604020202020204" pitchFamily="34" charset="0"/>
              <a:cs typeface="Arial" panose="020B0604020202020204" pitchFamily="34" charset="0"/>
            </a:endParaRPr>
          </a:p>
          <a:p>
            <a:endParaRPr lang="en-GB" sz="11200" kern="0" dirty="0">
              <a:solidFill>
                <a:sysClr val="windowText" lastClr="000000"/>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2200" kern="0" dirty="0">
              <a:solidFill>
                <a:sysClr val="windowText" lastClr="000000"/>
              </a:solidFill>
            </a:endParaRPr>
          </a:p>
        </p:txBody>
      </p:sp>
      <p:sp>
        <p:nvSpPr>
          <p:cNvPr id="3" name="Rectangle 2"/>
          <p:cNvSpPr>
            <a:spLocks noChangeArrowheads="1"/>
          </p:cNvSpPr>
          <p:nvPr/>
        </p:nvSpPr>
        <p:spPr bwMode="auto">
          <a:xfrm>
            <a:off x="0" y="-40704"/>
            <a:ext cx="251992"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1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kumimoji="0" lang="en-GB" altLang="ja-JP" sz="13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ja-JP"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448926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603250" y="9921875"/>
            <a:ext cx="3690673" cy="1141755"/>
          </a:xfrm>
          <a:prstGeom prst="rect">
            <a:avLst/>
          </a:prstGeom>
        </p:spPr>
      </p:pic>
      <p:sp>
        <p:nvSpPr>
          <p:cNvPr id="2" name="Rectangle 1"/>
          <p:cNvSpPr/>
          <p:nvPr/>
        </p:nvSpPr>
        <p:spPr>
          <a:xfrm>
            <a:off x="527050" y="396875"/>
            <a:ext cx="5878532" cy="1754326"/>
          </a:xfrm>
          <a:prstGeom prst="rect">
            <a:avLst/>
          </a:prstGeom>
        </p:spPr>
        <p:txBody>
          <a:bodyPr wrap="none">
            <a:spAutoFit/>
          </a:bodyPr>
          <a:lstStyle/>
          <a:p>
            <a:r>
              <a:rPr lang="en-GB" sz="5400" b="1" kern="0" dirty="0">
                <a:solidFill>
                  <a:sysClr val="windowText" lastClr="000000"/>
                </a:solidFill>
                <a:latin typeface="Arial" panose="020B0604020202020204" pitchFamily="34" charset="0"/>
                <a:cs typeface="Arial" panose="020B0604020202020204" pitchFamily="34" charset="0"/>
              </a:rPr>
              <a:t>Support Services</a:t>
            </a:r>
          </a:p>
          <a:p>
            <a:endParaRPr lang="en-GB" sz="5400" dirty="0">
              <a:solidFill>
                <a:srgbClr val="9E4ECA"/>
              </a:solidFill>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000" y="1463675"/>
            <a:ext cx="18561050" cy="8305800"/>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r>
              <a:rPr lang="en-GB" sz="3200" b="1" kern="0" dirty="0">
                <a:solidFill>
                  <a:sysClr val="windowText" lastClr="000000"/>
                </a:solidFill>
                <a:latin typeface="Arial" panose="020B0604020202020204" pitchFamily="34" charset="0"/>
                <a:cs typeface="Arial" panose="020B0604020202020204" pitchFamily="34" charset="0"/>
              </a:rPr>
              <a:t>Monitoring of Progress </a:t>
            </a:r>
          </a:p>
          <a:p>
            <a:endParaRPr lang="en-GB" sz="3200" kern="0" dirty="0">
              <a:solidFill>
                <a:sysClr val="windowText" lastClr="000000"/>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Performance against objectives were monitored at monthly hospital site sickness absence meetings, plus a quarterly Senior Support Services sickness absence group, which included Occupational Health Colleagues</a:t>
            </a:r>
            <a:r>
              <a:rPr lang="en-US" sz="2800" dirty="0">
                <a:latin typeface="Arial" panose="020B0604020202020204" pitchFamily="34" charset="0"/>
                <a:cs typeface="Arial" panose="020B0604020202020204" pitchFamily="34" charset="0"/>
              </a:rPr>
              <a:t>.  </a:t>
            </a:r>
          </a:p>
          <a:p>
            <a:endParaRPr lang="en-GB" sz="2800" dirty="0">
              <a:solidFill>
                <a:srgbClr val="000000"/>
              </a:solidFill>
              <a:latin typeface="Arial" panose="020B0604020202020204" pitchFamily="34" charset="0"/>
              <a:ea typeface="Arial Unicode MS"/>
              <a:cs typeface="Arial" panose="020B0604020202020204" pitchFamily="34" charset="0"/>
            </a:endParaRPr>
          </a:p>
          <a:p>
            <a:pPr marL="457200" indent="-457200">
              <a:buFont typeface="Arial" panose="020B0604020202020204" pitchFamily="34" charset="0"/>
              <a:buChar char="•"/>
            </a:pPr>
            <a:r>
              <a:rPr lang="en-GB" sz="3200" b="1" dirty="0">
                <a:solidFill>
                  <a:srgbClr val="000000"/>
                </a:solidFill>
                <a:latin typeface="Arial" panose="020B0604020202020204" pitchFamily="34" charset="0"/>
                <a:ea typeface="Arial Unicode MS"/>
                <a:cs typeface="Arial" panose="020B0604020202020204" pitchFamily="34" charset="0"/>
              </a:rPr>
              <a:t>Actions completed: </a:t>
            </a:r>
          </a:p>
          <a:p>
            <a:pPr marL="457200" indent="-457200">
              <a:buFont typeface="Arial" panose="020B0604020202020204" pitchFamily="34" charset="0"/>
              <a:buChar char="•"/>
            </a:pPr>
            <a:r>
              <a:rPr lang="en-GB" sz="3200" dirty="0">
                <a:solidFill>
                  <a:srgbClr val="000000"/>
                </a:solidFill>
                <a:latin typeface="Arial" panose="020B0604020202020204" pitchFamily="34" charset="0"/>
                <a:ea typeface="Arial Unicode MS"/>
                <a:cs typeface="Arial" panose="020B0604020202020204" pitchFamily="34" charset="0"/>
              </a:rPr>
              <a:t>Review of MAAW pilot at Morriston and appointment of an additional Governance officer post</a:t>
            </a:r>
          </a:p>
          <a:p>
            <a:pPr marL="457200" indent="-457200">
              <a:buFont typeface="Arial" panose="020B0604020202020204" pitchFamily="34" charset="0"/>
              <a:buChar char="•"/>
            </a:pPr>
            <a:r>
              <a:rPr lang="en-GB" sz="3200" dirty="0">
                <a:solidFill>
                  <a:srgbClr val="000000"/>
                </a:solidFill>
                <a:latin typeface="Arial" panose="020B0604020202020204" pitchFamily="34" charset="0"/>
                <a:ea typeface="Arial Unicode MS"/>
                <a:cs typeface="Arial" panose="020B0604020202020204" pitchFamily="34" charset="0"/>
              </a:rPr>
              <a:t>Sickness Absence Toolbox Guidance developed by the HR operational team and HR monthly memos</a:t>
            </a:r>
          </a:p>
          <a:p>
            <a:pPr marL="457200" indent="-457200">
              <a:buFont typeface="Arial" panose="020B0604020202020204" pitchFamily="34" charset="0"/>
              <a:buChar char="•"/>
            </a:pPr>
            <a:r>
              <a:rPr lang="en-GB" sz="3200" dirty="0">
                <a:solidFill>
                  <a:srgbClr val="000000"/>
                </a:solidFill>
                <a:latin typeface="Arial" panose="020B0604020202020204" pitchFamily="34" charset="0"/>
                <a:ea typeface="Arial Unicode MS"/>
                <a:cs typeface="Arial" panose="020B0604020202020204" pitchFamily="34" charset="0"/>
              </a:rPr>
              <a:t>MAAW training completed with 20 Supervisors/Managers trained</a:t>
            </a:r>
          </a:p>
          <a:p>
            <a:pPr marL="457200" indent="-457200">
              <a:buFont typeface="Arial" panose="020B0604020202020204" pitchFamily="34" charset="0"/>
              <a:buChar char="•"/>
            </a:pPr>
            <a:r>
              <a:rPr lang="en-GB" sz="3200" dirty="0">
                <a:solidFill>
                  <a:srgbClr val="000000"/>
                </a:solidFill>
                <a:latin typeface="Arial" panose="020B0604020202020204" pitchFamily="34" charset="0"/>
                <a:ea typeface="Arial Unicode MS"/>
                <a:cs typeface="Arial" panose="020B0604020202020204" pitchFamily="34" charset="0"/>
              </a:rPr>
              <a:t>OH referral, Menopause awareness, Tailored adjustment, Work Related Stress Risk Assessment </a:t>
            </a:r>
            <a:r>
              <a:rPr lang="en-GB" sz="3200" dirty="0" err="1">
                <a:solidFill>
                  <a:srgbClr val="000000"/>
                </a:solidFill>
                <a:latin typeface="Arial" panose="020B0604020202020204" pitchFamily="34" charset="0"/>
                <a:ea typeface="Arial Unicode MS"/>
                <a:cs typeface="Arial" panose="020B0604020202020204" pitchFamily="34" charset="0"/>
              </a:rPr>
              <a:t>Mens</a:t>
            </a:r>
            <a:r>
              <a:rPr lang="en-GB" sz="3200" dirty="0">
                <a:solidFill>
                  <a:srgbClr val="000000"/>
                </a:solidFill>
                <a:latin typeface="Arial" panose="020B0604020202020204" pitchFamily="34" charset="0"/>
                <a:ea typeface="Arial Unicode MS"/>
                <a:cs typeface="Arial" panose="020B0604020202020204" pitchFamily="34" charset="0"/>
              </a:rPr>
              <a:t> Health Awareness Sessions &amp; Stigma Surrounding Mental Health Training </a:t>
            </a:r>
          </a:p>
          <a:p>
            <a:pPr marL="457200" indent="-457200">
              <a:buFont typeface="Arial" panose="020B0604020202020204" pitchFamily="34" charset="0"/>
              <a:buChar char="•"/>
            </a:pPr>
            <a:r>
              <a:rPr lang="en-GB" sz="3200" dirty="0">
                <a:solidFill>
                  <a:srgbClr val="000000"/>
                </a:solidFill>
                <a:latin typeface="Arial" panose="020B0604020202020204" pitchFamily="34" charset="0"/>
                <a:ea typeface="Arial Unicode MS"/>
                <a:cs typeface="Arial" panose="020B0604020202020204" pitchFamily="34" charset="0"/>
              </a:rPr>
              <a:t>19 Wellbeing Champions </a:t>
            </a:r>
          </a:p>
          <a:p>
            <a:pPr marL="457200" indent="-457200">
              <a:buFont typeface="Arial" panose="020B0604020202020204" pitchFamily="34" charset="0"/>
              <a:buChar char="•"/>
            </a:pPr>
            <a:r>
              <a:rPr lang="en-GB" sz="3200" dirty="0">
                <a:solidFill>
                  <a:srgbClr val="000000"/>
                </a:solidFill>
                <a:latin typeface="Arial" panose="020B0604020202020204" pitchFamily="34" charset="0"/>
                <a:ea typeface="Arial Unicode MS"/>
                <a:cs typeface="Arial" panose="020B0604020202020204" pitchFamily="34" charset="0"/>
              </a:rPr>
              <a:t>Weekly Case discussions with Management &amp; HR operational team</a:t>
            </a:r>
          </a:p>
          <a:p>
            <a:pPr marL="457200" indent="-457200">
              <a:buFont typeface="Arial" panose="020B0604020202020204" pitchFamily="34" charset="0"/>
              <a:buChar char="•"/>
            </a:pPr>
            <a:r>
              <a:rPr lang="en-GB" sz="3200" dirty="0">
                <a:solidFill>
                  <a:srgbClr val="000000"/>
                </a:solidFill>
                <a:latin typeface="Arial" panose="020B0604020202020204" pitchFamily="34" charset="0"/>
                <a:ea typeface="Arial Unicode MS"/>
                <a:cs typeface="Arial" panose="020B0604020202020204" pitchFamily="34" charset="0"/>
              </a:rPr>
              <a:t>Deep dive analysis into high absence areas, Morriston Domestic &amp; Portering</a:t>
            </a:r>
          </a:p>
          <a:p>
            <a:pPr lvl="0"/>
            <a:endParaRPr lang="en-GB" sz="3200" kern="0" dirty="0">
              <a:solidFill>
                <a:sysClr val="windowText" lastClr="000000"/>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2200" kern="0" dirty="0">
              <a:solidFill>
                <a:sysClr val="windowText" lastClr="000000"/>
              </a:solidFill>
            </a:endParaRPr>
          </a:p>
        </p:txBody>
      </p:sp>
    </p:spTree>
    <p:extLst>
      <p:ext uri="{BB962C8B-B14F-4D97-AF65-F5344CB8AC3E}">
        <p14:creationId xmlns:p14="http://schemas.microsoft.com/office/powerpoint/2010/main" val="1802963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603250" y="9921875"/>
            <a:ext cx="3690673" cy="1141755"/>
          </a:xfrm>
          <a:prstGeom prst="rect">
            <a:avLst/>
          </a:prstGeom>
        </p:spPr>
      </p:pic>
      <p:sp>
        <p:nvSpPr>
          <p:cNvPr id="2" name="Rectangle 1"/>
          <p:cNvSpPr/>
          <p:nvPr/>
        </p:nvSpPr>
        <p:spPr>
          <a:xfrm>
            <a:off x="527050" y="396875"/>
            <a:ext cx="184731" cy="1754326"/>
          </a:xfrm>
          <a:prstGeom prst="rect">
            <a:avLst/>
          </a:prstGeom>
        </p:spPr>
        <p:txBody>
          <a:bodyPr wrap="none">
            <a:spAutoFit/>
          </a:bodyPr>
          <a:lstStyle/>
          <a:p>
            <a:endParaRPr lang="en-GB" sz="5400" b="1" kern="0" dirty="0">
              <a:solidFill>
                <a:sysClr val="windowText" lastClr="000000"/>
              </a:solidFill>
              <a:latin typeface="Arial" panose="020B0604020202020204" pitchFamily="34" charset="0"/>
              <a:cs typeface="Arial" panose="020B0604020202020204" pitchFamily="34" charset="0"/>
            </a:endParaRPr>
          </a:p>
          <a:p>
            <a:endParaRPr lang="en-GB" sz="5400" dirty="0">
              <a:solidFill>
                <a:srgbClr val="9E4ECA"/>
              </a:solidFill>
            </a:endParaRPr>
          </a:p>
        </p:txBody>
      </p:sp>
      <p:graphicFrame>
        <p:nvGraphicFramePr>
          <p:cNvPr id="10" name="Chart 9"/>
          <p:cNvGraphicFramePr/>
          <p:nvPr>
            <p:extLst>
              <p:ext uri="{D42A27DB-BD31-4B8C-83A1-F6EECF244321}">
                <p14:modId xmlns:p14="http://schemas.microsoft.com/office/powerpoint/2010/main" val="942965996"/>
              </p:ext>
            </p:extLst>
          </p:nvPr>
        </p:nvGraphicFramePr>
        <p:xfrm>
          <a:off x="1212850" y="1692274"/>
          <a:ext cx="16611600" cy="609599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725078162"/>
              </p:ext>
            </p:extLst>
          </p:nvPr>
        </p:nvGraphicFramePr>
        <p:xfrm>
          <a:off x="984250" y="7788274"/>
          <a:ext cx="16687800" cy="1295400"/>
        </p:xfrm>
        <a:graphic>
          <a:graphicData uri="http://schemas.openxmlformats.org/drawingml/2006/table">
            <a:tbl>
              <a:tblPr firstRow="1" firstCol="1" bandRow="1">
                <a:tableStyleId>{5C22544A-7EE6-4342-B048-85BDC9FD1C3A}</a:tableStyleId>
              </a:tblPr>
              <a:tblGrid>
                <a:gridCol w="16687800">
                  <a:extLst>
                    <a:ext uri="{9D8B030D-6E8A-4147-A177-3AD203B41FA5}">
                      <a16:colId xmlns:a16="http://schemas.microsoft.com/office/drawing/2014/main" val="1025028857"/>
                    </a:ext>
                  </a:extLst>
                </a:gridCol>
              </a:tblGrid>
              <a:tr h="431800">
                <a:tc>
                  <a:txBody>
                    <a:bodyPr/>
                    <a:lstStyle/>
                    <a:p>
                      <a:pPr algn="ctr">
                        <a:lnSpc>
                          <a:spcPct val="107000"/>
                        </a:lnSpc>
                        <a:spcAft>
                          <a:spcPts val="0"/>
                        </a:spcAft>
                      </a:pPr>
                      <a:r>
                        <a:rPr lang="en-GB" sz="1100" dirty="0">
                          <a:effectLst/>
                        </a:rPr>
                        <a:t>Pay Period </a:t>
                      </a:r>
                      <a:r>
                        <a:rPr lang="en-GB" sz="1400" dirty="0">
                          <a:effectLst/>
                        </a:rPr>
                        <a:t>Ending</a:t>
                      </a:r>
                      <a:r>
                        <a:rPr lang="en-GB" sz="1100" dirty="0">
                          <a:effectLst/>
                        </a:rPr>
                        <a:t> 15/04/23 Overall Sickness was 10.51%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570711561"/>
                  </a:ext>
                </a:extLst>
              </a:tr>
              <a:tr h="431800">
                <a:tc>
                  <a:txBody>
                    <a:bodyPr/>
                    <a:lstStyle/>
                    <a:p>
                      <a:pPr algn="ctr">
                        <a:lnSpc>
                          <a:spcPct val="107000"/>
                        </a:lnSpc>
                        <a:spcAft>
                          <a:spcPts val="0"/>
                        </a:spcAft>
                      </a:pPr>
                      <a:r>
                        <a:rPr lang="en-GB" sz="1100" dirty="0">
                          <a:effectLst/>
                        </a:rPr>
                        <a:t>Pay Period Ending</a:t>
                      </a:r>
                      <a:r>
                        <a:rPr lang="en-GB" sz="1100" baseline="0" dirty="0">
                          <a:effectLst/>
                        </a:rPr>
                        <a:t> </a:t>
                      </a:r>
                      <a:r>
                        <a:rPr lang="en-GB" sz="1100" dirty="0">
                          <a:effectLst/>
                        </a:rPr>
                        <a:t>30/03/24 Overall Sickness was 8.81%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443349895"/>
                  </a:ext>
                </a:extLst>
              </a:tr>
              <a:tr h="431800">
                <a:tc>
                  <a:txBody>
                    <a:bodyPr/>
                    <a:lstStyle/>
                    <a:p>
                      <a:pPr algn="ctr">
                        <a:lnSpc>
                          <a:spcPct val="107000"/>
                        </a:lnSpc>
                        <a:spcAft>
                          <a:spcPts val="0"/>
                        </a:spcAft>
                      </a:pPr>
                      <a:r>
                        <a:rPr lang="en-GB" sz="1100" dirty="0">
                          <a:effectLst/>
                        </a:rPr>
                        <a:t> Reduction of 1.70% over a 12 month period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650842176"/>
                  </a:ext>
                </a:extLst>
              </a:tr>
            </a:tbl>
          </a:graphicData>
        </a:graphic>
      </p:graphicFrame>
    </p:spTree>
    <p:extLst>
      <p:ext uri="{BB962C8B-B14F-4D97-AF65-F5344CB8AC3E}">
        <p14:creationId xmlns:p14="http://schemas.microsoft.com/office/powerpoint/2010/main" val="2608456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603250" y="9921875"/>
            <a:ext cx="3690673" cy="1141755"/>
          </a:xfrm>
          <a:prstGeom prst="rect">
            <a:avLst/>
          </a:prstGeom>
        </p:spPr>
      </p:pic>
      <p:graphicFrame>
        <p:nvGraphicFramePr>
          <p:cNvPr id="5" name="Chart 4"/>
          <p:cNvGraphicFramePr/>
          <p:nvPr>
            <p:extLst>
              <p:ext uri="{D42A27DB-BD31-4B8C-83A1-F6EECF244321}">
                <p14:modId xmlns:p14="http://schemas.microsoft.com/office/powerpoint/2010/main" val="1223360182"/>
              </p:ext>
            </p:extLst>
          </p:nvPr>
        </p:nvGraphicFramePr>
        <p:xfrm>
          <a:off x="9975850" y="1692276"/>
          <a:ext cx="8382000" cy="3581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extLst>
              <p:ext uri="{D42A27DB-BD31-4B8C-83A1-F6EECF244321}">
                <p14:modId xmlns:p14="http://schemas.microsoft.com/office/powerpoint/2010/main" val="2384527290"/>
              </p:ext>
            </p:extLst>
          </p:nvPr>
        </p:nvGraphicFramePr>
        <p:xfrm>
          <a:off x="4184650" y="6340475"/>
          <a:ext cx="11658600" cy="3581400"/>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p:cNvSpPr txBox="1"/>
          <p:nvPr/>
        </p:nvSpPr>
        <p:spPr>
          <a:xfrm>
            <a:off x="7918450" y="473076"/>
            <a:ext cx="5791200" cy="523220"/>
          </a:xfrm>
          <a:prstGeom prst="rect">
            <a:avLst/>
          </a:prstGeom>
          <a:noFill/>
        </p:spPr>
        <p:txBody>
          <a:bodyPr wrap="square" rtlCol="0">
            <a:spAutoFit/>
          </a:bodyPr>
          <a:lstStyle/>
          <a:p>
            <a:r>
              <a:rPr lang="en-GB" sz="2800" b="1" dirty="0"/>
              <a:t>Hospital Site Progress</a:t>
            </a:r>
          </a:p>
        </p:txBody>
      </p:sp>
      <p:graphicFrame>
        <p:nvGraphicFramePr>
          <p:cNvPr id="11" name="Chart 10"/>
          <p:cNvGraphicFramePr/>
          <p:nvPr>
            <p:extLst>
              <p:ext uri="{D42A27DB-BD31-4B8C-83A1-F6EECF244321}">
                <p14:modId xmlns:p14="http://schemas.microsoft.com/office/powerpoint/2010/main" val="437956249"/>
              </p:ext>
            </p:extLst>
          </p:nvPr>
        </p:nvGraphicFramePr>
        <p:xfrm>
          <a:off x="1212850" y="1463675"/>
          <a:ext cx="7010400" cy="3735045"/>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8069130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7" ma:contentTypeDescription="Create a new document." ma:contentTypeScope="" ma:versionID="a7007708213e9b200042d538ac14b486">
  <xsd:schema xmlns:xsd="http://www.w3.org/2001/XMLSchema" xmlns:xs="http://www.w3.org/2001/XMLSchema" xmlns:p="http://schemas.microsoft.com/office/2006/metadata/properties" xmlns:ns3="2795bbee-07b4-4e79-98d8-0419d9871cad" xmlns:ns4="258d5018-feb4-45ec-8043-ac7152467c64" targetNamespace="http://schemas.microsoft.com/office/2006/metadata/properties" ma:root="true" ma:fieldsID="333f1956867fd6d9b886b70beaf5a7f7" ns3:_="" ns4:_="">
    <xsd:import namespace="2795bbee-07b4-4e79-98d8-0419d9871cad"/>
    <xsd:import namespace="258d5018-feb4-45ec-8043-ac7152467c6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DateTaken"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2795bbee-07b4-4e79-98d8-0419d9871cad" xsi:nil="true"/>
  </documentManagement>
</p:properties>
</file>

<file path=customXml/itemProps1.xml><?xml version="1.0" encoding="utf-8"?>
<ds:datastoreItem xmlns:ds="http://schemas.openxmlformats.org/officeDocument/2006/customXml" ds:itemID="{AF1F6B6B-6411-4BFC-8483-7011BF58CC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95bbee-07b4-4e79-98d8-0419d9871cad"/>
    <ds:schemaRef ds:uri="258d5018-feb4-45ec-8043-ac7152467c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6EA129D-D56C-499A-A7FF-42028077EC1A}">
  <ds:schemaRefs>
    <ds:schemaRef ds:uri="http://schemas.microsoft.com/sharepoint/v3/contenttype/forms"/>
  </ds:schemaRefs>
</ds:datastoreItem>
</file>

<file path=customXml/itemProps3.xml><?xml version="1.0" encoding="utf-8"?>
<ds:datastoreItem xmlns:ds="http://schemas.openxmlformats.org/officeDocument/2006/customXml" ds:itemID="{51F30E5D-BE86-44BE-996C-643D71CA1E2A}">
  <ds:schemaRefs>
    <ds:schemaRef ds:uri="http://schemas.microsoft.com/office/2006/documentManagement/types"/>
    <ds:schemaRef ds:uri="http://purl.org/dc/terms/"/>
    <ds:schemaRef ds:uri="http://schemas.microsoft.com/office/infopath/2007/PartnerControls"/>
    <ds:schemaRef ds:uri="258d5018-feb4-45ec-8043-ac7152467c64"/>
    <ds:schemaRef ds:uri="http://purl.org/dc/elements/1.1/"/>
    <ds:schemaRef ds:uri="http://schemas.openxmlformats.org/package/2006/metadata/core-properties"/>
    <ds:schemaRef ds:uri="2795bbee-07b4-4e79-98d8-0419d9871cad"/>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5585</TotalTime>
  <Words>3022</Words>
  <Application>Microsoft Office PowerPoint</Application>
  <PresentationFormat>Custom</PresentationFormat>
  <Paragraphs>266</Paragraphs>
  <Slides>28</Slides>
  <Notes>9</Notes>
  <HiddenSlides>0</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28</vt:i4>
      </vt:variant>
    </vt:vector>
  </HeadingPairs>
  <TitlesOfParts>
    <vt:vector size="38" baseType="lpstr">
      <vt:lpstr>Arial</vt:lpstr>
      <vt:lpstr>Arial Black</vt:lpstr>
      <vt:lpstr>Calibri</vt:lpstr>
      <vt:lpstr>Calibri Light</vt:lpstr>
      <vt:lpstr>Wingdings</vt:lpstr>
      <vt:lpstr>Office Theme</vt:lpstr>
      <vt:lpstr>DARK TITLE BG</vt:lpstr>
      <vt:lpstr>1_Office Theme</vt:lpstr>
      <vt:lpstr>1_DARK TITLE BG</vt:lpstr>
      <vt:lpstr>WHITE TITLE BG</vt:lpstr>
      <vt:lpstr>PowerPoint Presentation</vt:lpstr>
      <vt:lpstr>PowerPoint Presentation</vt:lpstr>
      <vt:lpstr>People Strategy 2024-2029; supporting the 10 year vision of a high quality organisation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Our Staff Wellbeing Services supporting physical and mental health  </vt:lpstr>
      <vt:lpstr>Our Occupational Health Service supporting physical and mental health  </vt:lpstr>
      <vt:lpstr>PowerPoint Presentation</vt:lpstr>
      <vt:lpstr>PowerPoint Presentation</vt:lpstr>
      <vt:lpstr>2024 HPMA Wales Awards Winners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Nicola O'Sullivan (Swansea Bay UHB - Directorate of Insight, Communications and Engagement)</dc:creator>
  <cp:lastModifiedBy>Sophie Herbert (Swansea Bay UHB - Corporate Governance )</cp:lastModifiedBy>
  <cp:revision>265</cp:revision>
  <dcterms:created xsi:type="dcterms:W3CDTF">2023-11-15T10:54:55Z</dcterms:created>
  <dcterms:modified xsi:type="dcterms:W3CDTF">2024-06-13T07:02:56Z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0x0101006652E948FA37F943B0514D0A14AFC95A</vt:lpwstr>
  </property>
</Properties>
</file>