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4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35"/>
  </p:notesMasterIdLst>
  <p:handoutMasterIdLst>
    <p:handoutMasterId r:id="rId36"/>
  </p:handoutMasterIdLst>
  <p:sldIdLst>
    <p:sldId id="309" r:id="rId10"/>
    <p:sldId id="340" r:id="rId11"/>
    <p:sldId id="335" r:id="rId12"/>
    <p:sldId id="336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38" r:id="rId21"/>
    <p:sldId id="348" r:id="rId22"/>
    <p:sldId id="349" r:id="rId23"/>
    <p:sldId id="350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37" r:id="rId34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09" autoAdjust="0"/>
    <p:restoredTop sz="94770"/>
  </p:normalViewPr>
  <p:slideViewPr>
    <p:cSldViewPr>
      <p:cViewPr varScale="1">
        <p:scale>
          <a:sx n="36" d="100"/>
          <a:sy n="36" d="100"/>
        </p:scale>
        <p:origin x="280" y="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heme" Target="theme/theme1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Patient%20Safet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Patient%20Safet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Staff%20Engagement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Recognition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Flexible%20Working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Wellbeing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Wellbeing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Morale%20Questions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Morale%20Questions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Wellbeing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Wellbeing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Patient%20Safet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Wellbeing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Compassionate%20&amp;%20Inclusive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Compassionate%20&amp;%20Inclusive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Compassionate%20&amp;%20Inclusive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Compassionate%20&amp;%20Inclusive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Compassionate%20&amp;%20Inclusive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Patient%20Safet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abm_ulhb\group\ststorage\Learning%20&amp;%20Development\Culture,%20OD%20&amp;%20Staff%20Experience\Staff%20Surveys\2023\Results\Full%20Data%20Download\HB%20Wide\Patient%20Safet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u021406\AppData\Roaming\Microsoft\Excel\Compassionate%20&amp;%20Inclusive%20(version%201).xlsb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'Patient Safety'!$B$4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'Patient Safety'!$C$4:$F$4</c:f>
              <c:numCache>
                <c:formatCode>0.0</c:formatCode>
                <c:ptCount val="4"/>
                <c:pt idx="0">
                  <c:v>60.699999999999996</c:v>
                </c:pt>
                <c:pt idx="1">
                  <c:v>39.299999999999997</c:v>
                </c:pt>
                <c:pt idx="2">
                  <c:v>43</c:v>
                </c:pt>
                <c:pt idx="3">
                  <c:v>66.900000000000006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B3-499C-8D7A-F055D06AAEFB}"/>
            </c:ext>
          </c:extLst>
        </c:ser>
        <c:ser>
          <c:idx val="1"/>
          <c:order val="1"/>
          <c:tx>
            <c:strRef>
              <c:f>'Patient Safety'!$B$5</c:f>
              <c:strCache>
                <c:ptCount val="1"/>
                <c:pt idx="0">
                  <c:v>Prefer not to say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'Patient Safety'!$C$5:$F$5</c:f>
              <c:numCache>
                <c:formatCode>0.0</c:formatCode>
                <c:ptCount val="4"/>
                <c:pt idx="0">
                  <c:v>3.1</c:v>
                </c:pt>
                <c:pt idx="1">
                  <c:v>6.8</c:v>
                </c:pt>
                <c:pt idx="2">
                  <c:v>4.2</c:v>
                </c:pt>
                <c:pt idx="3">
                  <c:v>3.3000000000000003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B3-499C-8D7A-F055D06AAEFB}"/>
            </c:ext>
          </c:extLst>
        </c:ser>
        <c:ser>
          <c:idx val="2"/>
          <c:order val="2"/>
          <c:tx>
            <c:strRef>
              <c:f>'Patient Safety'!$B$6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'Patient Safety'!$C$6:$F$6</c:f>
              <c:numCache>
                <c:formatCode>0.0</c:formatCode>
                <c:ptCount val="4"/>
                <c:pt idx="0">
                  <c:v>36.199999999999996</c:v>
                </c:pt>
                <c:pt idx="1">
                  <c:v>53.9</c:v>
                </c:pt>
                <c:pt idx="2">
                  <c:v>52.800000000000004</c:v>
                </c:pt>
                <c:pt idx="3">
                  <c:v>29.799999999999997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B3-499C-8D7A-F055D06AAEF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18952032"/>
        <c:axId val="1018953696"/>
      </c:barChart>
      <c:catAx>
        <c:axId val="101895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8953696"/>
        <c:crosses val="autoZero"/>
        <c:auto val="1"/>
        <c:lblAlgn val="ctr"/>
        <c:lblOffset val="100"/>
        <c:noMultiLvlLbl val="0"/>
      </c:catAx>
      <c:valAx>
        <c:axId val="101895369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01895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Inclusive'!$C$64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Inclusive'!$B$65:$B$69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Inclusive'!$C$65:$C$69</c:f>
              <c:numCache>
                <c:formatCode>0.0</c:formatCode>
                <c:ptCount val="5"/>
                <c:pt idx="0">
                  <c:v>46.400000000000006</c:v>
                </c:pt>
                <c:pt idx="1">
                  <c:v>6.8000000000000007</c:v>
                </c:pt>
                <c:pt idx="2">
                  <c:v>16.5</c:v>
                </c:pt>
                <c:pt idx="3">
                  <c:v>28.199999999999996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01-4248-B3A7-4DFA834F1399}"/>
            </c:ext>
          </c:extLst>
        </c:ser>
        <c:ser>
          <c:idx val="1"/>
          <c:order val="1"/>
          <c:tx>
            <c:strRef>
              <c:f>'Compassionate &amp; Inclusive'!$D$64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Inclusive'!$B$65:$B$69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Inclusive'!$D$65:$D$69</c:f>
              <c:numCache>
                <c:formatCode>0.0</c:formatCode>
                <c:ptCount val="5"/>
                <c:pt idx="0">
                  <c:v>9.7000000000000011</c:v>
                </c:pt>
                <c:pt idx="1">
                  <c:v>28.799999999999997</c:v>
                </c:pt>
                <c:pt idx="2">
                  <c:v>12.8</c:v>
                </c:pt>
                <c:pt idx="3">
                  <c:v>5.8000000000000007</c:v>
                </c:pt>
                <c:pt idx="4">
                  <c:v>53.400000000000006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01-4248-B3A7-4DFA834F1399}"/>
            </c:ext>
          </c:extLst>
        </c:ser>
        <c:ser>
          <c:idx val="2"/>
          <c:order val="2"/>
          <c:tx>
            <c:strRef>
              <c:f>'Compassionate &amp; Inclusive'!$E$64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Inclusive'!$B$65:$B$69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Inclusive'!$E$65:$E$69</c:f>
              <c:numCache>
                <c:formatCode>0.0</c:formatCode>
                <c:ptCount val="5"/>
                <c:pt idx="0">
                  <c:v>15</c:v>
                </c:pt>
                <c:pt idx="1">
                  <c:v>2.2999999999999998</c:v>
                </c:pt>
                <c:pt idx="2">
                  <c:v>51.9</c:v>
                </c:pt>
                <c:pt idx="3">
                  <c:v>6.5</c:v>
                </c:pt>
                <c:pt idx="4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01-4248-B3A7-4DFA834F1399}"/>
            </c:ext>
          </c:extLst>
        </c:ser>
        <c:ser>
          <c:idx val="3"/>
          <c:order val="3"/>
          <c:tx>
            <c:strRef>
              <c:f>'Compassionate &amp; Inclusive'!$F$64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Inclusive'!$B$65:$B$69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Inclusive'!$F$65:$F$69</c:f>
              <c:numCache>
                <c:formatCode>0.0</c:formatCode>
                <c:ptCount val="5"/>
                <c:pt idx="0">
                  <c:v>6.2</c:v>
                </c:pt>
                <c:pt idx="1">
                  <c:v>14.2</c:v>
                </c:pt>
                <c:pt idx="2">
                  <c:v>27.3</c:v>
                </c:pt>
                <c:pt idx="3">
                  <c:v>1.0999999999999999</c:v>
                </c:pt>
                <c:pt idx="4">
                  <c:v>51.300000000000004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01-4248-B3A7-4DFA834F139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63015136"/>
        <c:axId val="963016800"/>
      </c:barChart>
      <c:catAx>
        <c:axId val="96301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3016800"/>
        <c:crosses val="autoZero"/>
        <c:auto val="1"/>
        <c:lblAlgn val="ctr"/>
        <c:lblOffset val="100"/>
        <c:noMultiLvlLbl val="0"/>
      </c:catAx>
      <c:valAx>
        <c:axId val="9630168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96301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Inclusive'!$C$76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Inclusive'!$B$77:$B$81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Inclusive'!$C$77:$C$81</c:f>
              <c:numCache>
                <c:formatCode>0.0</c:formatCode>
                <c:ptCount val="5"/>
                <c:pt idx="0">
                  <c:v>50.4</c:v>
                </c:pt>
                <c:pt idx="1">
                  <c:v>4.3</c:v>
                </c:pt>
                <c:pt idx="2">
                  <c:v>14.499999999999998</c:v>
                </c:pt>
                <c:pt idx="3">
                  <c:v>28.799999999999997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B-44C4-9F84-3FB7A3AB9270}"/>
            </c:ext>
          </c:extLst>
        </c:ser>
        <c:ser>
          <c:idx val="1"/>
          <c:order val="1"/>
          <c:tx>
            <c:strRef>
              <c:f>'Compassionate &amp; Inclusive'!$D$76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Inclusive'!$B$77:$B$81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Inclusive'!$D$77:$D$81</c:f>
              <c:numCache>
                <c:formatCode>0.0</c:formatCode>
                <c:ptCount val="5"/>
                <c:pt idx="0">
                  <c:v>6.8000000000000007</c:v>
                </c:pt>
                <c:pt idx="1">
                  <c:v>19.900000000000002</c:v>
                </c:pt>
                <c:pt idx="2">
                  <c:v>16</c:v>
                </c:pt>
                <c:pt idx="3">
                  <c:v>4.7</c:v>
                </c:pt>
                <c:pt idx="4">
                  <c:v>49.7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AB-44C4-9F84-3FB7A3AB9270}"/>
            </c:ext>
          </c:extLst>
        </c:ser>
        <c:ser>
          <c:idx val="2"/>
          <c:order val="2"/>
          <c:tx>
            <c:strRef>
              <c:f>'Compassionate &amp; Inclusive'!$E$76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Inclusive'!$B$77:$B$81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Inclusive'!$E$77:$E$81</c:f>
              <c:numCache>
                <c:formatCode>0.0</c:formatCode>
                <c:ptCount val="5"/>
                <c:pt idx="0">
                  <c:v>19.2</c:v>
                </c:pt>
                <c:pt idx="1">
                  <c:v>3.6999999999999997</c:v>
                </c:pt>
                <c:pt idx="2">
                  <c:v>54.2</c:v>
                </c:pt>
                <c:pt idx="3">
                  <c:v>4.7</c:v>
                </c:pt>
                <c:pt idx="4">
                  <c:v>16.8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AB-44C4-9F84-3FB7A3AB9270}"/>
            </c:ext>
          </c:extLst>
        </c:ser>
        <c:ser>
          <c:idx val="3"/>
          <c:order val="3"/>
          <c:tx>
            <c:strRef>
              <c:f>'Compassionate &amp; Inclusive'!$F$76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Inclusive'!$B$77:$B$81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Inclusive'!$F$77:$F$81</c:f>
              <c:numCache>
                <c:formatCode>0.0</c:formatCode>
                <c:ptCount val="5"/>
                <c:pt idx="0">
                  <c:v>3.8</c:v>
                </c:pt>
                <c:pt idx="1">
                  <c:v>13.600000000000001</c:v>
                </c:pt>
                <c:pt idx="2">
                  <c:v>28.000000000000004</c:v>
                </c:pt>
                <c:pt idx="3">
                  <c:v>0.70000000000000007</c:v>
                </c:pt>
                <c:pt idx="4">
                  <c:v>53.300000000000004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AB-44C4-9F84-3FB7A3AB927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35530416"/>
        <c:axId val="1035543728"/>
      </c:barChart>
      <c:catAx>
        <c:axId val="103553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543728"/>
        <c:crosses val="autoZero"/>
        <c:auto val="1"/>
        <c:lblAlgn val="ctr"/>
        <c:lblOffset val="100"/>
        <c:noMultiLvlLbl val="0"/>
      </c:catAx>
      <c:valAx>
        <c:axId val="10355437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03553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Inclusive'!$C$105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Inclusive'!$C$106:$C$110</c:f>
              <c:numCache>
                <c:formatCode>0.0</c:formatCode>
                <c:ptCount val="5"/>
                <c:pt idx="0">
                  <c:v>50.7</c:v>
                </c:pt>
                <c:pt idx="1">
                  <c:v>5.4</c:v>
                </c:pt>
                <c:pt idx="2">
                  <c:v>15.1</c:v>
                </c:pt>
                <c:pt idx="3">
                  <c:v>25.1</c:v>
                </c:pt>
                <c:pt idx="4">
                  <c:v>3.6999999999999997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E2-4AD6-84CE-B109549A695D}"/>
            </c:ext>
          </c:extLst>
        </c:ser>
        <c:ser>
          <c:idx val="1"/>
          <c:order val="1"/>
          <c:tx>
            <c:strRef>
              <c:f>'Compassionate &amp; Inclusive'!$D$105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Inclusive'!$D$106:$D$110</c:f>
              <c:numCache>
                <c:formatCode>0.0</c:formatCode>
                <c:ptCount val="5"/>
                <c:pt idx="0">
                  <c:v>16.5</c:v>
                </c:pt>
                <c:pt idx="1">
                  <c:v>25.1</c:v>
                </c:pt>
                <c:pt idx="2">
                  <c:v>14.7</c:v>
                </c:pt>
                <c:pt idx="3">
                  <c:v>8.1</c:v>
                </c:pt>
                <c:pt idx="4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E2-4AD6-84CE-B109549A695D}"/>
            </c:ext>
          </c:extLst>
        </c:ser>
        <c:ser>
          <c:idx val="2"/>
          <c:order val="2"/>
          <c:tx>
            <c:strRef>
              <c:f>'Compassionate &amp; Inclusive'!$E$105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Inclusive'!$E$106:$E$110</c:f>
              <c:numCache>
                <c:formatCode>0.0</c:formatCode>
                <c:ptCount val="5"/>
                <c:pt idx="0">
                  <c:v>18.7</c:v>
                </c:pt>
                <c:pt idx="1">
                  <c:v>2.8000000000000003</c:v>
                </c:pt>
                <c:pt idx="2">
                  <c:v>56.100000000000009</c:v>
                </c:pt>
                <c:pt idx="3">
                  <c:v>4.2</c:v>
                </c:pt>
                <c:pt idx="4">
                  <c:v>23.799999999999997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E2-4AD6-84CE-B109549A695D}"/>
            </c:ext>
          </c:extLst>
        </c:ser>
        <c:ser>
          <c:idx val="3"/>
          <c:order val="3"/>
          <c:tx>
            <c:strRef>
              <c:f>'Compassionate &amp; Inclusive'!$F$105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Inclusive'!$F$106:$F$110</c:f>
              <c:numCache>
                <c:formatCode>0.0</c:formatCode>
                <c:ptCount val="5"/>
                <c:pt idx="0">
                  <c:v>5.8000000000000007</c:v>
                </c:pt>
                <c:pt idx="1">
                  <c:v>22.2</c:v>
                </c:pt>
                <c:pt idx="2">
                  <c:v>20.399999999999999</c:v>
                </c:pt>
                <c:pt idx="3">
                  <c:v>1.0999999999999999</c:v>
                </c:pt>
                <c:pt idx="4">
                  <c:v>40.9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E2-4AD6-84CE-B109549A695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78459536"/>
        <c:axId val="778460368"/>
      </c:barChart>
      <c:catAx>
        <c:axId val="77845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460368"/>
        <c:crosses val="autoZero"/>
        <c:auto val="1"/>
        <c:lblAlgn val="ctr"/>
        <c:lblOffset val="100"/>
        <c:noMultiLvlLbl val="0"/>
      </c:catAx>
      <c:valAx>
        <c:axId val="77846036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77845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Inclusive'!$C$20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Inclusive'!$B$21:$B$25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Inclusive'!$C$21:$C$25</c:f>
              <c:numCache>
                <c:formatCode>0.0</c:formatCode>
                <c:ptCount val="5"/>
                <c:pt idx="0">
                  <c:v>37.9</c:v>
                </c:pt>
                <c:pt idx="1">
                  <c:v>4.8</c:v>
                </c:pt>
                <c:pt idx="2">
                  <c:v>15.1</c:v>
                </c:pt>
                <c:pt idx="3">
                  <c:v>38.200000000000003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33-41D2-BFE5-96537AF17ADB}"/>
            </c:ext>
          </c:extLst>
        </c:ser>
        <c:ser>
          <c:idx val="1"/>
          <c:order val="1"/>
          <c:tx>
            <c:strRef>
              <c:f>'Compassionate &amp; Inclusive'!$D$20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Inclusive'!$B$21:$B$25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Inclusive'!$D$21:$D$25</c:f>
              <c:numCache>
                <c:formatCode>0.0</c:formatCode>
                <c:ptCount val="5"/>
                <c:pt idx="0">
                  <c:v>35.099999999999994</c:v>
                </c:pt>
                <c:pt idx="1">
                  <c:v>12.3</c:v>
                </c:pt>
                <c:pt idx="2">
                  <c:v>20.7</c:v>
                </c:pt>
                <c:pt idx="3">
                  <c:v>22.8</c:v>
                </c:pt>
                <c:pt idx="4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33-41D2-BFE5-96537AF17ADB}"/>
            </c:ext>
          </c:extLst>
        </c:ser>
        <c:ser>
          <c:idx val="2"/>
          <c:order val="2"/>
          <c:tx>
            <c:strRef>
              <c:f>'Compassionate &amp; Inclusive'!$E$20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Inclusive'!$B$21:$B$25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Inclusive'!$E$21:$E$25</c:f>
              <c:numCache>
                <c:formatCode>0.0</c:formatCode>
                <c:ptCount val="5"/>
                <c:pt idx="0">
                  <c:v>38.299999999999997</c:v>
                </c:pt>
                <c:pt idx="1">
                  <c:v>7.9</c:v>
                </c:pt>
                <c:pt idx="2">
                  <c:v>22</c:v>
                </c:pt>
                <c:pt idx="3">
                  <c:v>25.2</c:v>
                </c:pt>
                <c:pt idx="4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33-41D2-BFE5-96537AF17ADB}"/>
            </c:ext>
          </c:extLst>
        </c:ser>
        <c:ser>
          <c:idx val="3"/>
          <c:order val="3"/>
          <c:tx>
            <c:strRef>
              <c:f>'Compassionate &amp; Inclusive'!$F$20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Inclusive'!$B$21:$B$25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Inclusive'!$F$21:$F$25</c:f>
              <c:numCache>
                <c:formatCode>0.0</c:formatCode>
                <c:ptCount val="5"/>
                <c:pt idx="0">
                  <c:v>38.9</c:v>
                </c:pt>
                <c:pt idx="1">
                  <c:v>7.8</c:v>
                </c:pt>
                <c:pt idx="2">
                  <c:v>12.2</c:v>
                </c:pt>
                <c:pt idx="3">
                  <c:v>37.299999999999997</c:v>
                </c:pt>
                <c:pt idx="4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33-41D2-BFE5-96537AF17AD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76325952"/>
        <c:axId val="976314720"/>
      </c:barChart>
      <c:catAx>
        <c:axId val="97632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314720"/>
        <c:crosses val="autoZero"/>
        <c:auto val="1"/>
        <c:lblAlgn val="ctr"/>
        <c:lblOffset val="100"/>
        <c:noMultiLvlLbl val="0"/>
      </c:catAx>
      <c:valAx>
        <c:axId val="9763147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97632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Inclusive'!$C$26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Inclusive'!$B$27:$B$31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Inclusive'!$C$27:$C$31</c:f>
              <c:numCache>
                <c:formatCode>0.0</c:formatCode>
                <c:ptCount val="5"/>
                <c:pt idx="0">
                  <c:v>34.5</c:v>
                </c:pt>
                <c:pt idx="1">
                  <c:v>6</c:v>
                </c:pt>
                <c:pt idx="2">
                  <c:v>17.399999999999999</c:v>
                </c:pt>
                <c:pt idx="3">
                  <c:v>37.299999999999997</c:v>
                </c:pt>
                <c:pt idx="4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3-4F6F-892E-C6C542FA30D0}"/>
            </c:ext>
          </c:extLst>
        </c:ser>
        <c:ser>
          <c:idx val="1"/>
          <c:order val="1"/>
          <c:tx>
            <c:strRef>
              <c:f>'Compassionate &amp; Inclusive'!$D$26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Inclusive'!$B$27:$B$31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Inclusive'!$D$27:$D$31</c:f>
              <c:numCache>
                <c:formatCode>0.0</c:formatCode>
                <c:ptCount val="5"/>
                <c:pt idx="0">
                  <c:v>34.799999999999997</c:v>
                </c:pt>
                <c:pt idx="1">
                  <c:v>13.100000000000001</c:v>
                </c:pt>
                <c:pt idx="2">
                  <c:v>24.6</c:v>
                </c:pt>
                <c:pt idx="3">
                  <c:v>19.100000000000001</c:v>
                </c:pt>
                <c:pt idx="4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43-4F6F-892E-C6C542FA30D0}"/>
            </c:ext>
          </c:extLst>
        </c:ser>
        <c:ser>
          <c:idx val="2"/>
          <c:order val="2"/>
          <c:tx>
            <c:strRef>
              <c:f>'Compassionate &amp; Inclusive'!$E$26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Inclusive'!$B$27:$B$31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Inclusive'!$E$27:$E$31</c:f>
              <c:numCache>
                <c:formatCode>0.0</c:formatCode>
                <c:ptCount val="5"/>
                <c:pt idx="0">
                  <c:v>36.9</c:v>
                </c:pt>
                <c:pt idx="1">
                  <c:v>8.9</c:v>
                </c:pt>
                <c:pt idx="2">
                  <c:v>24.3</c:v>
                </c:pt>
                <c:pt idx="3">
                  <c:v>22.900000000000002</c:v>
                </c:pt>
                <c:pt idx="4">
                  <c:v>7.0000000000000009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43-4F6F-892E-C6C542FA30D0}"/>
            </c:ext>
          </c:extLst>
        </c:ser>
        <c:ser>
          <c:idx val="3"/>
          <c:order val="3"/>
          <c:tx>
            <c:strRef>
              <c:f>'Compassionate &amp; Inclusive'!$F$26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Inclusive'!$B$27:$B$31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Inclusive'!$F$27:$F$31</c:f>
              <c:numCache>
                <c:formatCode>0.0</c:formatCode>
                <c:ptCount val="5"/>
                <c:pt idx="0">
                  <c:v>37.799999999999997</c:v>
                </c:pt>
                <c:pt idx="1">
                  <c:v>8.2000000000000011</c:v>
                </c:pt>
                <c:pt idx="2">
                  <c:v>14.000000000000002</c:v>
                </c:pt>
                <c:pt idx="3">
                  <c:v>35.799999999999997</c:v>
                </c:pt>
                <c:pt idx="4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43-4F6F-892E-C6C542FA30D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78463280"/>
        <c:axId val="778464112"/>
      </c:barChart>
      <c:catAx>
        <c:axId val="77846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464112"/>
        <c:crosses val="autoZero"/>
        <c:auto val="1"/>
        <c:lblAlgn val="ctr"/>
        <c:lblOffset val="100"/>
        <c:noMultiLvlLbl val="0"/>
      </c:catAx>
      <c:valAx>
        <c:axId val="77846411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77846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Engagement'!$B$4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Engagement'!$C$4:$F$4</c:f>
              <c:numCache>
                <c:formatCode>0.0</c:formatCode>
                <c:ptCount val="4"/>
                <c:pt idx="0">
                  <c:v>39.900000000000006</c:v>
                </c:pt>
                <c:pt idx="1">
                  <c:v>35.299999999999997</c:v>
                </c:pt>
                <c:pt idx="2">
                  <c:v>39.700000000000003</c:v>
                </c:pt>
                <c:pt idx="3">
                  <c:v>35.099999999999994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FB-4B43-AC86-0CE7C895C28D}"/>
            </c:ext>
          </c:extLst>
        </c:ser>
        <c:ser>
          <c:idx val="1"/>
          <c:order val="1"/>
          <c:tx>
            <c:strRef>
              <c:f>'Staff Engagement'!$B$5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Engagement'!$C$5:$F$5</c:f>
              <c:numCache>
                <c:formatCode>0.0</c:formatCode>
                <c:ptCount val="4"/>
                <c:pt idx="0">
                  <c:v>14.799999999999999</c:v>
                </c:pt>
                <c:pt idx="1">
                  <c:v>18.3</c:v>
                </c:pt>
                <c:pt idx="2">
                  <c:v>14.000000000000002</c:v>
                </c:pt>
                <c:pt idx="3">
                  <c:v>16.400000000000002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FB-4B43-AC86-0CE7C895C28D}"/>
            </c:ext>
          </c:extLst>
        </c:ser>
        <c:ser>
          <c:idx val="2"/>
          <c:order val="2"/>
          <c:tx>
            <c:strRef>
              <c:f>'Staff Engagement'!$B$6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Engagement'!$C$6:$F$6</c:f>
              <c:numCache>
                <c:formatCode>0.0</c:formatCode>
                <c:ptCount val="4"/>
                <c:pt idx="0">
                  <c:v>21.099999999999998</c:v>
                </c:pt>
                <c:pt idx="1">
                  <c:v>16</c:v>
                </c:pt>
                <c:pt idx="2">
                  <c:v>16.400000000000002</c:v>
                </c:pt>
                <c:pt idx="3">
                  <c:v>20.200000000000003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FB-4B43-AC86-0CE7C895C28D}"/>
            </c:ext>
          </c:extLst>
        </c:ser>
        <c:ser>
          <c:idx val="3"/>
          <c:order val="3"/>
          <c:tx>
            <c:strRef>
              <c:f>'Staff Engagement'!$B$7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Engagement'!$C$7:$F$7</c:f>
              <c:numCache>
                <c:formatCode>0.0</c:formatCode>
                <c:ptCount val="4"/>
                <c:pt idx="0">
                  <c:v>18.2</c:v>
                </c:pt>
                <c:pt idx="1">
                  <c:v>15.7</c:v>
                </c:pt>
                <c:pt idx="2">
                  <c:v>23.799999999999997</c:v>
                </c:pt>
                <c:pt idx="3">
                  <c:v>21.3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FB-4B43-AC86-0CE7C895C28D}"/>
            </c:ext>
          </c:extLst>
        </c:ser>
        <c:ser>
          <c:idx val="4"/>
          <c:order val="4"/>
          <c:tx>
            <c:strRef>
              <c:f>'Staff Engagement'!$B$8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Engagement'!$C$8:$F$8</c:f>
              <c:numCache>
                <c:formatCode>0.0</c:formatCode>
                <c:ptCount val="4"/>
                <c:pt idx="0">
                  <c:v>6</c:v>
                </c:pt>
                <c:pt idx="1">
                  <c:v>14.7</c:v>
                </c:pt>
                <c:pt idx="2">
                  <c:v>6.1</c:v>
                </c:pt>
                <c:pt idx="3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FB-4B43-AC86-0CE7C895C28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2964511"/>
        <c:axId val="492969503"/>
      </c:barChart>
      <c:catAx>
        <c:axId val="492964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969503"/>
        <c:crosses val="autoZero"/>
        <c:auto val="1"/>
        <c:lblAlgn val="ctr"/>
        <c:lblOffset val="100"/>
        <c:noMultiLvlLbl val="0"/>
      </c:catAx>
      <c:valAx>
        <c:axId val="492969503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492964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922022567691855E-2"/>
          <c:y val="0.78307679861935064"/>
          <c:w val="0.87267447338313475"/>
          <c:h val="0.2032245712436630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Engagement'!$B$10</c:f>
              <c:strCache>
                <c:ptCount val="1"/>
                <c:pt idx="0">
                  <c:v>Always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Engagement'!$C$10:$F$10</c:f>
              <c:numCache>
                <c:formatCode>0.0</c:formatCode>
                <c:ptCount val="4"/>
                <c:pt idx="0">
                  <c:v>14.499999999999998</c:v>
                </c:pt>
                <c:pt idx="1">
                  <c:v>8.6</c:v>
                </c:pt>
                <c:pt idx="2">
                  <c:v>9.3000000000000007</c:v>
                </c:pt>
                <c:pt idx="3">
                  <c:v>9.8000000000000007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2D-496E-9ABD-0A9D46DD8DC8}"/>
            </c:ext>
          </c:extLst>
        </c:ser>
        <c:ser>
          <c:idx val="1"/>
          <c:order val="1"/>
          <c:tx>
            <c:strRef>
              <c:f>'Staff Engagement'!$B$11</c:f>
              <c:strCache>
                <c:ptCount val="1"/>
                <c:pt idx="0">
                  <c:v>Never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Engagement'!$C$11:$F$11</c:f>
              <c:numCache>
                <c:formatCode>0.0</c:formatCode>
                <c:ptCount val="4"/>
                <c:pt idx="0">
                  <c:v>2.6</c:v>
                </c:pt>
                <c:pt idx="1">
                  <c:v>5</c:v>
                </c:pt>
                <c:pt idx="2">
                  <c:v>4.7</c:v>
                </c:pt>
                <c:pt idx="3">
                  <c:v>2.9000000000000004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2D-496E-9ABD-0A9D46DD8DC8}"/>
            </c:ext>
          </c:extLst>
        </c:ser>
        <c:ser>
          <c:idx val="2"/>
          <c:order val="2"/>
          <c:tx>
            <c:strRef>
              <c:f>'Staff Engagement'!$B$12</c:f>
              <c:strCache>
                <c:ptCount val="1"/>
                <c:pt idx="0">
                  <c:v>Often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Engagement'!$C$12:$F$12</c:f>
              <c:numCache>
                <c:formatCode>0.0</c:formatCode>
                <c:ptCount val="4"/>
                <c:pt idx="0">
                  <c:v>43.9</c:v>
                </c:pt>
                <c:pt idx="1">
                  <c:v>35.299999999999997</c:v>
                </c:pt>
                <c:pt idx="2">
                  <c:v>38.299999999999997</c:v>
                </c:pt>
                <c:pt idx="3">
                  <c:v>40.699999999999996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2D-496E-9ABD-0A9D46DD8DC8}"/>
            </c:ext>
          </c:extLst>
        </c:ser>
        <c:ser>
          <c:idx val="3"/>
          <c:order val="3"/>
          <c:tx>
            <c:strRef>
              <c:f>'Staff Engagement'!$B$13</c:f>
              <c:strCache>
                <c:ptCount val="1"/>
                <c:pt idx="0">
                  <c:v>Rarely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Engagement'!$C$13:$F$13</c:f>
              <c:numCache>
                <c:formatCode>0.0</c:formatCode>
                <c:ptCount val="4"/>
                <c:pt idx="0">
                  <c:v>9.4</c:v>
                </c:pt>
                <c:pt idx="1">
                  <c:v>15.2</c:v>
                </c:pt>
                <c:pt idx="2">
                  <c:v>14.499999999999998</c:v>
                </c:pt>
                <c:pt idx="3">
                  <c:v>11.600000000000001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2D-496E-9ABD-0A9D46DD8DC8}"/>
            </c:ext>
          </c:extLst>
        </c:ser>
        <c:ser>
          <c:idx val="4"/>
          <c:order val="4"/>
          <c:tx>
            <c:strRef>
              <c:f>'Staff Engagement'!$B$14</c:f>
              <c:strCache>
                <c:ptCount val="1"/>
                <c:pt idx="0">
                  <c:v>Sometimes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Engagement'!$C$14:$F$14</c:f>
              <c:numCache>
                <c:formatCode>0.0</c:formatCode>
                <c:ptCount val="4"/>
                <c:pt idx="0">
                  <c:v>29.599999999999998</c:v>
                </c:pt>
                <c:pt idx="1">
                  <c:v>35.9</c:v>
                </c:pt>
                <c:pt idx="2">
                  <c:v>33.200000000000003</c:v>
                </c:pt>
                <c:pt idx="3">
                  <c:v>35.099999999999994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2D-496E-9ABD-0A9D46DD8DC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2968255"/>
        <c:axId val="492966591"/>
      </c:barChart>
      <c:catAx>
        <c:axId val="492968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966591"/>
        <c:crosses val="autoZero"/>
        <c:auto val="1"/>
        <c:lblAlgn val="ctr"/>
        <c:lblOffset val="100"/>
        <c:noMultiLvlLbl val="0"/>
      </c:catAx>
      <c:valAx>
        <c:axId val="492966591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4929682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Engagement'!$B$16</c:f>
              <c:strCache>
                <c:ptCount val="1"/>
                <c:pt idx="0">
                  <c:v>Always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Engagement'!$C$15:$F$15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Engagement'!$C$16:$F$16</c:f>
              <c:numCache>
                <c:formatCode>0.0</c:formatCode>
                <c:ptCount val="4"/>
                <c:pt idx="0">
                  <c:v>29.599999999999998</c:v>
                </c:pt>
                <c:pt idx="1">
                  <c:v>24.3</c:v>
                </c:pt>
                <c:pt idx="2">
                  <c:v>27.6</c:v>
                </c:pt>
                <c:pt idx="3">
                  <c:v>24.2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2C-44E4-9911-C7DCB8E098E8}"/>
            </c:ext>
          </c:extLst>
        </c:ser>
        <c:ser>
          <c:idx val="1"/>
          <c:order val="1"/>
          <c:tx>
            <c:strRef>
              <c:f>'Staff Engagement'!$B$17</c:f>
              <c:strCache>
                <c:ptCount val="1"/>
                <c:pt idx="0">
                  <c:v>Never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Engagement'!$C$15:$F$15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Engagement'!$C$17:$F$17</c:f>
              <c:numCache>
                <c:formatCode>0.0</c:formatCode>
                <c:ptCount val="4"/>
                <c:pt idx="0">
                  <c:v>0.89999999999999991</c:v>
                </c:pt>
                <c:pt idx="1">
                  <c:v>1.6</c:v>
                </c:pt>
                <c:pt idx="2">
                  <c:v>1.9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2C-44E4-9911-C7DCB8E098E8}"/>
            </c:ext>
          </c:extLst>
        </c:ser>
        <c:ser>
          <c:idx val="2"/>
          <c:order val="2"/>
          <c:tx>
            <c:strRef>
              <c:f>'Staff Engagement'!$B$18</c:f>
              <c:strCache>
                <c:ptCount val="1"/>
                <c:pt idx="0">
                  <c:v>Often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Engagement'!$C$15:$F$15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Engagement'!$C$18:$F$18</c:f>
              <c:numCache>
                <c:formatCode>0.0</c:formatCode>
                <c:ptCount val="4"/>
                <c:pt idx="0">
                  <c:v>43.9</c:v>
                </c:pt>
                <c:pt idx="1">
                  <c:v>40.1</c:v>
                </c:pt>
                <c:pt idx="2">
                  <c:v>41.6</c:v>
                </c:pt>
                <c:pt idx="3">
                  <c:v>45.6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2C-44E4-9911-C7DCB8E098E8}"/>
            </c:ext>
          </c:extLst>
        </c:ser>
        <c:ser>
          <c:idx val="3"/>
          <c:order val="3"/>
          <c:tx>
            <c:strRef>
              <c:f>'Staff Engagement'!$B$19</c:f>
              <c:strCache>
                <c:ptCount val="1"/>
                <c:pt idx="0">
                  <c:v>Rarely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Engagement'!$C$15:$F$15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Engagement'!$C$19:$F$19</c:f>
              <c:numCache>
                <c:formatCode>0.0</c:formatCode>
                <c:ptCount val="4"/>
                <c:pt idx="0">
                  <c:v>5.4</c:v>
                </c:pt>
                <c:pt idx="1">
                  <c:v>7.1</c:v>
                </c:pt>
                <c:pt idx="2">
                  <c:v>9.3000000000000007</c:v>
                </c:pt>
                <c:pt idx="3">
                  <c:v>5.6000000000000005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2C-44E4-9911-C7DCB8E098E8}"/>
            </c:ext>
          </c:extLst>
        </c:ser>
        <c:ser>
          <c:idx val="4"/>
          <c:order val="4"/>
          <c:tx>
            <c:strRef>
              <c:f>'Staff Engagement'!$B$20</c:f>
              <c:strCache>
                <c:ptCount val="1"/>
                <c:pt idx="0">
                  <c:v>Sometimes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Engagement'!$C$15:$F$15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Engagement'!$C$20:$F$20</c:f>
              <c:numCache>
                <c:formatCode>0.0</c:formatCode>
                <c:ptCount val="4"/>
                <c:pt idx="0">
                  <c:v>20.200000000000003</c:v>
                </c:pt>
                <c:pt idx="1">
                  <c:v>27</c:v>
                </c:pt>
                <c:pt idx="2">
                  <c:v>19.600000000000001</c:v>
                </c:pt>
                <c:pt idx="3">
                  <c:v>24.2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32C-44E4-9911-C7DCB8E098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72312079"/>
        <c:axId val="672303759"/>
      </c:barChart>
      <c:catAx>
        <c:axId val="672312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2303759"/>
        <c:crosses val="autoZero"/>
        <c:auto val="1"/>
        <c:lblAlgn val="ctr"/>
        <c:lblOffset val="100"/>
        <c:noMultiLvlLbl val="0"/>
      </c:catAx>
      <c:valAx>
        <c:axId val="67230375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723120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Engagement'!$B$22</c:f>
              <c:strCache>
                <c:ptCount val="1"/>
                <c:pt idx="0">
                  <c:v>Always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Engagement'!$C$21:$F$21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Engagement'!$C$22:$F$22</c:f>
              <c:numCache>
                <c:formatCode>0.0</c:formatCode>
                <c:ptCount val="4"/>
                <c:pt idx="0">
                  <c:v>39.900000000000006</c:v>
                </c:pt>
                <c:pt idx="1">
                  <c:v>39</c:v>
                </c:pt>
                <c:pt idx="2">
                  <c:v>42.5</c:v>
                </c:pt>
                <c:pt idx="3">
                  <c:v>39.1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AA-4E73-A551-3E45D4CADD19}"/>
            </c:ext>
          </c:extLst>
        </c:ser>
        <c:ser>
          <c:idx val="1"/>
          <c:order val="1"/>
          <c:tx>
            <c:strRef>
              <c:f>'Staff Engagement'!$B$23</c:f>
              <c:strCache>
                <c:ptCount val="1"/>
                <c:pt idx="0">
                  <c:v>Never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Engagement'!$C$21:$F$21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Engagement'!$C$23:$F$23</c:f>
              <c:numCache>
                <c:formatCode>0.0</c:formatCode>
                <c:ptCount val="4"/>
                <c:pt idx="0">
                  <c:v>2</c:v>
                </c:pt>
                <c:pt idx="1">
                  <c:v>1.7999999999999998</c:v>
                </c:pt>
                <c:pt idx="2">
                  <c:v>0.89999999999999991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AA-4E73-A551-3E45D4CADD19}"/>
            </c:ext>
          </c:extLst>
        </c:ser>
        <c:ser>
          <c:idx val="2"/>
          <c:order val="2"/>
          <c:tx>
            <c:strRef>
              <c:f>'Staff Engagement'!$B$24</c:f>
              <c:strCache>
                <c:ptCount val="1"/>
                <c:pt idx="0">
                  <c:v>Often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Engagement'!$C$21:$F$21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Engagement'!$C$24:$F$24</c:f>
              <c:numCache>
                <c:formatCode>0.0</c:formatCode>
                <c:ptCount val="4"/>
                <c:pt idx="0">
                  <c:v>40.5</c:v>
                </c:pt>
                <c:pt idx="1">
                  <c:v>39</c:v>
                </c:pt>
                <c:pt idx="2">
                  <c:v>37.9</c:v>
                </c:pt>
                <c:pt idx="3">
                  <c:v>40.699999999999996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AA-4E73-A551-3E45D4CADD19}"/>
            </c:ext>
          </c:extLst>
        </c:ser>
        <c:ser>
          <c:idx val="3"/>
          <c:order val="3"/>
          <c:tx>
            <c:strRef>
              <c:f>'Staff Engagement'!$B$25</c:f>
              <c:strCache>
                <c:ptCount val="1"/>
                <c:pt idx="0">
                  <c:v>Rarely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Engagement'!$C$21:$F$21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Engagement'!$C$25:$F$25</c:f>
              <c:numCache>
                <c:formatCode>0.0</c:formatCode>
                <c:ptCount val="4"/>
                <c:pt idx="0">
                  <c:v>2.2999999999999998</c:v>
                </c:pt>
                <c:pt idx="1">
                  <c:v>2.9000000000000004</c:v>
                </c:pt>
                <c:pt idx="2">
                  <c:v>4.2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AA-4E73-A551-3E45D4CADD19}"/>
            </c:ext>
          </c:extLst>
        </c:ser>
        <c:ser>
          <c:idx val="4"/>
          <c:order val="4"/>
          <c:tx>
            <c:strRef>
              <c:f>'Staff Engagement'!$B$26</c:f>
              <c:strCache>
                <c:ptCount val="1"/>
                <c:pt idx="0">
                  <c:v>Sometimes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Engagement'!$C$21:$F$21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Engagement'!$C$26:$F$26</c:f>
              <c:numCache>
                <c:formatCode>0.0</c:formatCode>
                <c:ptCount val="4"/>
                <c:pt idx="0">
                  <c:v>15.4</c:v>
                </c:pt>
                <c:pt idx="1">
                  <c:v>17.299999999999997</c:v>
                </c:pt>
                <c:pt idx="2">
                  <c:v>14.499999999999998</c:v>
                </c:pt>
                <c:pt idx="3">
                  <c:v>17.599999999999998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AA-4E73-A551-3E45D4CADD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1307343"/>
        <c:axId val="491303599"/>
      </c:barChart>
      <c:catAx>
        <c:axId val="491307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303599"/>
        <c:crosses val="autoZero"/>
        <c:auto val="1"/>
        <c:lblAlgn val="ctr"/>
        <c:lblOffset val="100"/>
        <c:noMultiLvlLbl val="0"/>
      </c:catAx>
      <c:valAx>
        <c:axId val="49130359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491307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Engagement'!$B$28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Engagement'!$C$27:$F$27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Engagement'!$C$28:$F$28</c:f>
              <c:numCache>
                <c:formatCode>0.0</c:formatCode>
                <c:ptCount val="4"/>
                <c:pt idx="0">
                  <c:v>47.599999999999994</c:v>
                </c:pt>
                <c:pt idx="1">
                  <c:v>39</c:v>
                </c:pt>
                <c:pt idx="2">
                  <c:v>45.300000000000004</c:v>
                </c:pt>
                <c:pt idx="3">
                  <c:v>48.699999999999996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35-4758-A261-6E6CEC886DDB}"/>
            </c:ext>
          </c:extLst>
        </c:ser>
        <c:ser>
          <c:idx val="1"/>
          <c:order val="1"/>
          <c:tx>
            <c:strRef>
              <c:f>'Staff Engagement'!$B$29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Engagement'!$C$27:$F$27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Engagement'!$C$29:$F$29</c:f>
              <c:numCache>
                <c:formatCode>0.0</c:formatCode>
                <c:ptCount val="4"/>
                <c:pt idx="0">
                  <c:v>10.299999999999999</c:v>
                </c:pt>
                <c:pt idx="1">
                  <c:v>11.3</c:v>
                </c:pt>
                <c:pt idx="2">
                  <c:v>8.4</c:v>
                </c:pt>
                <c:pt idx="3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35-4758-A261-6E6CEC886DDB}"/>
            </c:ext>
          </c:extLst>
        </c:ser>
        <c:ser>
          <c:idx val="2"/>
          <c:order val="2"/>
          <c:tx>
            <c:strRef>
              <c:f>'Staff Engagement'!$B$30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Engagement'!$C$27:$F$27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Engagement'!$C$30:$F$30</c:f>
              <c:numCache>
                <c:formatCode>0.0</c:formatCode>
                <c:ptCount val="4"/>
                <c:pt idx="0">
                  <c:v>24.8</c:v>
                </c:pt>
                <c:pt idx="1">
                  <c:v>28.799999999999997</c:v>
                </c:pt>
                <c:pt idx="2">
                  <c:v>25.2</c:v>
                </c:pt>
                <c:pt idx="3">
                  <c:v>26.400000000000002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35-4758-A261-6E6CEC886DDB}"/>
            </c:ext>
          </c:extLst>
        </c:ser>
        <c:ser>
          <c:idx val="3"/>
          <c:order val="3"/>
          <c:tx>
            <c:strRef>
              <c:f>'Staff Engagement'!$B$31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Engagement'!$C$27:$F$27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Engagement'!$C$31:$F$31</c:f>
              <c:numCache>
                <c:formatCode>0.0</c:formatCode>
                <c:ptCount val="4"/>
                <c:pt idx="0">
                  <c:v>14.2</c:v>
                </c:pt>
                <c:pt idx="1">
                  <c:v>12.6</c:v>
                </c:pt>
                <c:pt idx="2">
                  <c:v>17.299999999999997</c:v>
                </c:pt>
                <c:pt idx="3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A35-4758-A261-6E6CEC886DDB}"/>
            </c:ext>
          </c:extLst>
        </c:ser>
        <c:ser>
          <c:idx val="4"/>
          <c:order val="4"/>
          <c:tx>
            <c:strRef>
              <c:f>'Staff Engagement'!$B$32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Engagement'!$C$27:$F$27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Engagement'!$C$32:$F$32</c:f>
              <c:numCache>
                <c:formatCode>0.0</c:formatCode>
                <c:ptCount val="4"/>
                <c:pt idx="0">
                  <c:v>3.1</c:v>
                </c:pt>
                <c:pt idx="1">
                  <c:v>8.4</c:v>
                </c:pt>
                <c:pt idx="2">
                  <c:v>3.6999999999999997</c:v>
                </c:pt>
                <c:pt idx="3">
                  <c:v>3.5999999999999996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35-4758-A261-6E6CEC886DD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66775999"/>
        <c:axId val="666778079"/>
      </c:barChart>
      <c:catAx>
        <c:axId val="666775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778079"/>
        <c:crosses val="autoZero"/>
        <c:auto val="1"/>
        <c:lblAlgn val="ctr"/>
        <c:lblOffset val="100"/>
        <c:noMultiLvlLbl val="0"/>
      </c:catAx>
      <c:valAx>
        <c:axId val="66677807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66775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'Patient Safety'!$C$7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Safety'!$B$8:$B$12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Safety'!$C$8:$C$12</c:f>
              <c:numCache>
                <c:formatCode>0.0</c:formatCode>
                <c:ptCount val="5"/>
                <c:pt idx="0">
                  <c:v>34.5</c:v>
                </c:pt>
                <c:pt idx="1">
                  <c:v>6.6000000000000005</c:v>
                </c:pt>
                <c:pt idx="2">
                  <c:v>43.6</c:v>
                </c:pt>
                <c:pt idx="3">
                  <c:v>12.3</c:v>
                </c:pt>
                <c:pt idx="4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78-4DDE-A4AD-E330500DDCC4}"/>
            </c:ext>
          </c:extLst>
        </c:ser>
        <c:ser>
          <c:idx val="1"/>
          <c:order val="1"/>
          <c:tx>
            <c:strRef>
              <c:f>'Patient Safety'!$D$7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Safety'!$B$8:$B$12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Safety'!$D$8:$D$12</c:f>
              <c:numCache>
                <c:formatCode>0.0</c:formatCode>
                <c:ptCount val="5"/>
                <c:pt idx="0">
                  <c:v>33</c:v>
                </c:pt>
                <c:pt idx="1">
                  <c:v>11</c:v>
                </c:pt>
                <c:pt idx="2">
                  <c:v>43.2</c:v>
                </c:pt>
                <c:pt idx="3">
                  <c:v>8.1</c:v>
                </c:pt>
                <c:pt idx="4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78-4DDE-A4AD-E330500DDCC4}"/>
            </c:ext>
          </c:extLst>
        </c:ser>
        <c:ser>
          <c:idx val="2"/>
          <c:order val="2"/>
          <c:tx>
            <c:strRef>
              <c:f>'Patient Safety'!$E$7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Safety'!$B$8:$B$12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Safety'!$E$8:$E$12</c:f>
              <c:numCache>
                <c:formatCode>0.0</c:formatCode>
                <c:ptCount val="5"/>
                <c:pt idx="0">
                  <c:v>39.700000000000003</c:v>
                </c:pt>
                <c:pt idx="1">
                  <c:v>9.8000000000000007</c:v>
                </c:pt>
                <c:pt idx="2">
                  <c:v>34.1</c:v>
                </c:pt>
                <c:pt idx="3">
                  <c:v>14.499999999999998</c:v>
                </c:pt>
                <c:pt idx="4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78-4DDE-A4AD-E330500DDCC4}"/>
            </c:ext>
          </c:extLst>
        </c:ser>
        <c:ser>
          <c:idx val="3"/>
          <c:order val="3"/>
          <c:tx>
            <c:strRef>
              <c:f>'Patient Safety'!$F$7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Safety'!$B$8:$B$12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Safety'!$F$8:$F$12</c:f>
              <c:numCache>
                <c:formatCode>0.0</c:formatCode>
                <c:ptCount val="5"/>
                <c:pt idx="0">
                  <c:v>39.6</c:v>
                </c:pt>
                <c:pt idx="1">
                  <c:v>6.7</c:v>
                </c:pt>
                <c:pt idx="2">
                  <c:v>40.400000000000006</c:v>
                </c:pt>
                <c:pt idx="3">
                  <c:v>11.600000000000001</c:v>
                </c:pt>
                <c:pt idx="4">
                  <c:v>1.7999999999999998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78-4DDE-A4AD-E330500DDCC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27214768"/>
        <c:axId val="1127213520"/>
      </c:barChart>
      <c:catAx>
        <c:axId val="112721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213520"/>
        <c:crosses val="autoZero"/>
        <c:auto val="1"/>
        <c:lblAlgn val="ctr"/>
        <c:lblOffset val="100"/>
        <c:noMultiLvlLbl val="0"/>
      </c:catAx>
      <c:valAx>
        <c:axId val="11272135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12721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Engagement'!$B$34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Engagement'!$C$33:$F$33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Engagement'!$C$34:$F$34</c:f>
              <c:numCache>
                <c:formatCode>0.0</c:formatCode>
                <c:ptCount val="4"/>
                <c:pt idx="0">
                  <c:v>40.200000000000003</c:v>
                </c:pt>
                <c:pt idx="1">
                  <c:v>32.700000000000003</c:v>
                </c:pt>
                <c:pt idx="2">
                  <c:v>43</c:v>
                </c:pt>
                <c:pt idx="3">
                  <c:v>45.300000000000004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54-4E04-BAEF-B273ECEE38B2}"/>
            </c:ext>
          </c:extLst>
        </c:ser>
        <c:ser>
          <c:idx val="1"/>
          <c:order val="1"/>
          <c:tx>
            <c:strRef>
              <c:f>'Staff Engagement'!$B$35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Engagement'!$C$33:$F$33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Engagement'!$C$35:$F$35</c:f>
              <c:numCache>
                <c:formatCode>0.0</c:formatCode>
                <c:ptCount val="4"/>
                <c:pt idx="0">
                  <c:v>10.5</c:v>
                </c:pt>
                <c:pt idx="1">
                  <c:v>12.6</c:v>
                </c:pt>
                <c:pt idx="2">
                  <c:v>8.4</c:v>
                </c:pt>
                <c:pt idx="3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54-4E04-BAEF-B273ECEE38B2}"/>
            </c:ext>
          </c:extLst>
        </c:ser>
        <c:ser>
          <c:idx val="2"/>
          <c:order val="2"/>
          <c:tx>
            <c:strRef>
              <c:f>'Staff Engagement'!$B$36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Engagement'!$C$33:$F$33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Engagement'!$C$36:$F$36</c:f>
              <c:numCache>
                <c:formatCode>0.0</c:formatCode>
                <c:ptCount val="4"/>
                <c:pt idx="0">
                  <c:v>27.1</c:v>
                </c:pt>
                <c:pt idx="1">
                  <c:v>35.099999999999994</c:v>
                </c:pt>
                <c:pt idx="2">
                  <c:v>26.6</c:v>
                </c:pt>
                <c:pt idx="3">
                  <c:v>26.200000000000003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54-4E04-BAEF-B273ECEE38B2}"/>
            </c:ext>
          </c:extLst>
        </c:ser>
        <c:ser>
          <c:idx val="3"/>
          <c:order val="3"/>
          <c:tx>
            <c:strRef>
              <c:f>'Staff Engagement'!$B$37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Engagement'!$C$33:$F$33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Engagement'!$C$37:$F$37</c:f>
              <c:numCache>
                <c:formatCode>0.0</c:formatCode>
                <c:ptCount val="4"/>
                <c:pt idx="0">
                  <c:v>17.7</c:v>
                </c:pt>
                <c:pt idx="1">
                  <c:v>10.199999999999999</c:v>
                </c:pt>
                <c:pt idx="2">
                  <c:v>15</c:v>
                </c:pt>
                <c:pt idx="3">
                  <c:v>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A54-4E04-BAEF-B273ECEE38B2}"/>
            </c:ext>
          </c:extLst>
        </c:ser>
        <c:ser>
          <c:idx val="4"/>
          <c:order val="4"/>
          <c:tx>
            <c:strRef>
              <c:f>'Staff Engagement'!$B$38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Engagement'!$C$33:$F$33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Engagement'!$C$38:$F$38</c:f>
              <c:numCache>
                <c:formatCode>0.0</c:formatCode>
                <c:ptCount val="4"/>
                <c:pt idx="0">
                  <c:v>4.5999999999999996</c:v>
                </c:pt>
                <c:pt idx="1">
                  <c:v>9.4</c:v>
                </c:pt>
                <c:pt idx="2">
                  <c:v>7.0000000000000009</c:v>
                </c:pt>
                <c:pt idx="3">
                  <c:v>5.6000000000000005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54-4E04-BAEF-B273ECEE38B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1299855"/>
        <c:axId val="491304015"/>
      </c:barChart>
      <c:catAx>
        <c:axId val="491299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304015"/>
        <c:crosses val="autoZero"/>
        <c:auto val="1"/>
        <c:lblAlgn val="ctr"/>
        <c:lblOffset val="100"/>
        <c:noMultiLvlLbl val="0"/>
      </c:catAx>
      <c:valAx>
        <c:axId val="49130401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491299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'Staff Engagement'!$B$40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Engagement'!$C$39:$F$39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Engagement'!$C$40:$F$40</c:f>
              <c:numCache>
                <c:formatCode>0.0</c:formatCode>
                <c:ptCount val="4"/>
                <c:pt idx="0">
                  <c:v>39.6</c:v>
                </c:pt>
                <c:pt idx="1">
                  <c:v>37.4</c:v>
                </c:pt>
                <c:pt idx="2">
                  <c:v>41.6</c:v>
                </c:pt>
                <c:pt idx="3">
                  <c:v>43.6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F-4442-A69C-E98AA461C90A}"/>
            </c:ext>
          </c:extLst>
        </c:ser>
        <c:ser>
          <c:idx val="1"/>
          <c:order val="1"/>
          <c:tx>
            <c:strRef>
              <c:f>'Staff Engagement'!$B$41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Engagement'!$C$39:$F$39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Engagement'!$C$41:$F$41</c:f>
              <c:numCache>
                <c:formatCode>0.0</c:formatCode>
                <c:ptCount val="4"/>
                <c:pt idx="0">
                  <c:v>4.8</c:v>
                </c:pt>
                <c:pt idx="1">
                  <c:v>7.6</c:v>
                </c:pt>
                <c:pt idx="2">
                  <c:v>7.0000000000000009</c:v>
                </c:pt>
                <c:pt idx="3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F-4442-A69C-E98AA461C90A}"/>
            </c:ext>
          </c:extLst>
        </c:ser>
        <c:ser>
          <c:idx val="2"/>
          <c:order val="2"/>
          <c:tx>
            <c:strRef>
              <c:f>'Staff Engagement'!$B$42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Engagement'!$C$39:$F$39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Engagement'!$C$42:$F$42</c:f>
              <c:numCache>
                <c:formatCode>0.0</c:formatCode>
                <c:ptCount val="4"/>
                <c:pt idx="0">
                  <c:v>28.799999999999997</c:v>
                </c:pt>
                <c:pt idx="1">
                  <c:v>33.800000000000004</c:v>
                </c:pt>
                <c:pt idx="2">
                  <c:v>28.999999999999996</c:v>
                </c:pt>
                <c:pt idx="3">
                  <c:v>29.799999999999997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F-4442-A69C-E98AA461C90A}"/>
            </c:ext>
          </c:extLst>
        </c:ser>
        <c:ser>
          <c:idx val="3"/>
          <c:order val="3"/>
          <c:tx>
            <c:strRef>
              <c:f>'Staff Engagement'!$B$43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Engagement'!$C$39:$F$39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Engagement'!$C$43:$F$43</c:f>
              <c:numCache>
                <c:formatCode>0.0</c:formatCode>
                <c:ptCount val="4"/>
                <c:pt idx="0">
                  <c:v>22.8</c:v>
                </c:pt>
                <c:pt idx="1">
                  <c:v>13.600000000000001</c:v>
                </c:pt>
                <c:pt idx="2">
                  <c:v>18.2</c:v>
                </c:pt>
                <c:pt idx="3">
                  <c:v>17.299999999999997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EF-4442-A69C-E98AA461C90A}"/>
            </c:ext>
          </c:extLst>
        </c:ser>
        <c:ser>
          <c:idx val="4"/>
          <c:order val="4"/>
          <c:tx>
            <c:strRef>
              <c:f>'Staff Engagement'!$B$44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'Staff Engagement'!$C$39:$F$39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'Staff Engagement'!$C$44:$F$44</c:f>
              <c:numCache>
                <c:formatCode>0.0</c:formatCode>
                <c:ptCount val="4"/>
                <c:pt idx="0">
                  <c:v>4</c:v>
                </c:pt>
                <c:pt idx="1">
                  <c:v>7.6</c:v>
                </c:pt>
                <c:pt idx="2">
                  <c:v>4.2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EF-4442-A69C-E98AA461C90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91300271"/>
        <c:axId val="491301935"/>
      </c:barChart>
      <c:catAx>
        <c:axId val="491300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301935"/>
        <c:crosses val="autoZero"/>
        <c:auto val="1"/>
        <c:lblAlgn val="ctr"/>
        <c:lblOffset val="100"/>
        <c:noMultiLvlLbl val="0"/>
      </c:catAx>
      <c:valAx>
        <c:axId val="49130193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4913002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Recognition!$B$5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Recognition!$C$4:$F$4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Recognition!$C$5:$F$5</c:f>
              <c:numCache>
                <c:formatCode>0.0</c:formatCode>
                <c:ptCount val="4"/>
                <c:pt idx="0">
                  <c:v>33.900000000000006</c:v>
                </c:pt>
                <c:pt idx="1">
                  <c:v>40.799999999999997</c:v>
                </c:pt>
                <c:pt idx="2">
                  <c:v>41.099999999999994</c:v>
                </c:pt>
                <c:pt idx="3">
                  <c:v>38.700000000000003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5E-4E25-B8E8-D3BBB8772EFE}"/>
            </c:ext>
          </c:extLst>
        </c:ser>
        <c:ser>
          <c:idx val="1"/>
          <c:order val="1"/>
          <c:tx>
            <c:strRef>
              <c:f>Recognition!$B$6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Recognition!$C$4:$F$4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Recognition!$C$6:$F$6</c:f>
              <c:numCache>
                <c:formatCode>0.0</c:formatCode>
                <c:ptCount val="4"/>
                <c:pt idx="0">
                  <c:v>5.0999999999999996</c:v>
                </c:pt>
                <c:pt idx="1">
                  <c:v>9.1999999999999993</c:v>
                </c:pt>
                <c:pt idx="2">
                  <c:v>4.7</c:v>
                </c:pt>
                <c:pt idx="3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5E-4E25-B8E8-D3BBB8772EFE}"/>
            </c:ext>
          </c:extLst>
        </c:ser>
        <c:ser>
          <c:idx val="2"/>
          <c:order val="2"/>
          <c:tx>
            <c:strRef>
              <c:f>Recognition!$B$7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Recognition!$C$4:$F$4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Recognition!$C$7:$F$7</c:f>
              <c:numCache>
                <c:formatCode>0.0</c:formatCode>
                <c:ptCount val="4"/>
                <c:pt idx="0">
                  <c:v>17.100000000000001</c:v>
                </c:pt>
                <c:pt idx="1">
                  <c:v>20.200000000000003</c:v>
                </c:pt>
                <c:pt idx="2">
                  <c:v>23.400000000000002</c:v>
                </c:pt>
                <c:pt idx="3">
                  <c:v>13.600000000000001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5E-4E25-B8E8-D3BBB8772EFE}"/>
            </c:ext>
          </c:extLst>
        </c:ser>
        <c:ser>
          <c:idx val="3"/>
          <c:order val="3"/>
          <c:tx>
            <c:strRef>
              <c:f>Recognition!$B$8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Recognition!$C$4:$F$4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Recognition!$C$8:$F$8</c:f>
              <c:numCache>
                <c:formatCode>0.0</c:formatCode>
                <c:ptCount val="4"/>
                <c:pt idx="0">
                  <c:v>40.699999999999996</c:v>
                </c:pt>
                <c:pt idx="1">
                  <c:v>20.200000000000003</c:v>
                </c:pt>
                <c:pt idx="2">
                  <c:v>25.7</c:v>
                </c:pt>
                <c:pt idx="3">
                  <c:v>37.299999999999997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5E-4E25-B8E8-D3BBB8772EFE}"/>
            </c:ext>
          </c:extLst>
        </c:ser>
        <c:ser>
          <c:idx val="4"/>
          <c:order val="4"/>
          <c:tx>
            <c:strRef>
              <c:f>Recognition!$B$9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Recognition!$C$4:$F$4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Recognition!$C$9:$F$9</c:f>
              <c:numCache>
                <c:formatCode>0.0</c:formatCode>
                <c:ptCount val="4"/>
                <c:pt idx="0">
                  <c:v>3.1</c:v>
                </c:pt>
                <c:pt idx="1">
                  <c:v>9.7000000000000011</c:v>
                </c:pt>
                <c:pt idx="2">
                  <c:v>5.0999999999999996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5E-4E25-B8E8-D3BBB8772EF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3646927"/>
        <c:axId val="653639439"/>
      </c:barChart>
      <c:catAx>
        <c:axId val="653646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3639439"/>
        <c:crosses val="autoZero"/>
        <c:auto val="1"/>
        <c:lblAlgn val="ctr"/>
        <c:lblOffset val="100"/>
        <c:noMultiLvlLbl val="0"/>
      </c:catAx>
      <c:valAx>
        <c:axId val="65363943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653646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'Flexible Working'!$B$5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'Flexible Working'!$C$4:$F$4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'Flexible Working'!$C$5:$F$5</c:f>
              <c:numCache>
                <c:formatCode>0.0</c:formatCode>
                <c:ptCount val="4"/>
                <c:pt idx="0">
                  <c:v>39.900000000000006</c:v>
                </c:pt>
                <c:pt idx="1">
                  <c:v>33.200000000000003</c:v>
                </c:pt>
                <c:pt idx="2">
                  <c:v>34.1</c:v>
                </c:pt>
                <c:pt idx="3">
                  <c:v>36.700000000000003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B8-475E-99D6-6B13A287E672}"/>
            </c:ext>
          </c:extLst>
        </c:ser>
        <c:ser>
          <c:idx val="1"/>
          <c:order val="1"/>
          <c:tx>
            <c:strRef>
              <c:f>'Flexible Working'!$B$6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'Flexible Working'!$C$4:$F$4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'Flexible Working'!$C$6:$F$6</c:f>
              <c:numCache>
                <c:formatCode>0.0</c:formatCode>
                <c:ptCount val="4"/>
                <c:pt idx="0">
                  <c:v>11.700000000000001</c:v>
                </c:pt>
                <c:pt idx="1">
                  <c:v>16.8</c:v>
                </c:pt>
                <c:pt idx="2">
                  <c:v>9.8000000000000007</c:v>
                </c:pt>
                <c:pt idx="3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B8-475E-99D6-6B13A287E672}"/>
            </c:ext>
          </c:extLst>
        </c:ser>
        <c:ser>
          <c:idx val="2"/>
          <c:order val="2"/>
          <c:tx>
            <c:strRef>
              <c:f>'Flexible Working'!$B$7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'Flexible Working'!$C$4:$F$4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'Flexible Working'!$C$7:$F$7</c:f>
              <c:numCache>
                <c:formatCode>0.0</c:formatCode>
                <c:ptCount val="4"/>
                <c:pt idx="0">
                  <c:v>21.099999999999998</c:v>
                </c:pt>
                <c:pt idx="1">
                  <c:v>24.3</c:v>
                </c:pt>
                <c:pt idx="2">
                  <c:v>26.6</c:v>
                </c:pt>
                <c:pt idx="3">
                  <c:v>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B8-475E-99D6-6B13A287E672}"/>
            </c:ext>
          </c:extLst>
        </c:ser>
        <c:ser>
          <c:idx val="3"/>
          <c:order val="3"/>
          <c:tx>
            <c:strRef>
              <c:f>'Flexible Working'!$B$8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'Flexible Working'!$C$4:$F$4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'Flexible Working'!$C$8:$F$8</c:f>
              <c:numCache>
                <c:formatCode>0.0</c:formatCode>
                <c:ptCount val="4"/>
                <c:pt idx="0">
                  <c:v>23.400000000000002</c:v>
                </c:pt>
                <c:pt idx="1">
                  <c:v>12.8</c:v>
                </c:pt>
                <c:pt idx="2">
                  <c:v>21</c:v>
                </c:pt>
                <c:pt idx="3">
                  <c:v>23.1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B8-475E-99D6-6B13A287E672}"/>
            </c:ext>
          </c:extLst>
        </c:ser>
        <c:ser>
          <c:idx val="4"/>
          <c:order val="4"/>
          <c:tx>
            <c:strRef>
              <c:f>'Flexible Working'!$B$9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'Flexible Working'!$C$4:$F$4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'Flexible Working'!$C$9:$F$9</c:f>
              <c:numCache>
                <c:formatCode>0.0</c:formatCode>
                <c:ptCount val="4"/>
                <c:pt idx="0">
                  <c:v>4</c:v>
                </c:pt>
                <c:pt idx="1">
                  <c:v>12.8</c:v>
                </c:pt>
                <c:pt idx="2">
                  <c:v>8.4</c:v>
                </c:pt>
                <c:pt idx="3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B8-475E-99D6-6B13A287E67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36271967"/>
        <c:axId val="1436277375"/>
      </c:barChart>
      <c:catAx>
        <c:axId val="1436271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6277375"/>
        <c:crosses val="autoZero"/>
        <c:auto val="1"/>
        <c:lblAlgn val="ctr"/>
        <c:lblOffset val="100"/>
        <c:noMultiLvlLbl val="0"/>
      </c:catAx>
      <c:valAx>
        <c:axId val="143627737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436271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Wellbeing!$B$4</c:f>
              <c:strCache>
                <c:ptCount val="1"/>
                <c:pt idx="0">
                  <c:v>Always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Wellbeing!$C$4:$F$4</c:f>
              <c:numCache>
                <c:formatCode>0.0</c:formatCode>
                <c:ptCount val="4"/>
                <c:pt idx="0">
                  <c:v>7.3999999999999995</c:v>
                </c:pt>
                <c:pt idx="1">
                  <c:v>16.2</c:v>
                </c:pt>
                <c:pt idx="2">
                  <c:v>12.6</c:v>
                </c:pt>
                <c:pt idx="3">
                  <c:v>11.600000000000001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2B-4EE4-A1D5-7A9F3BF55C84}"/>
            </c:ext>
          </c:extLst>
        </c:ser>
        <c:ser>
          <c:idx val="1"/>
          <c:order val="1"/>
          <c:tx>
            <c:strRef>
              <c:f>Wellbeing!$B$5</c:f>
              <c:strCache>
                <c:ptCount val="1"/>
                <c:pt idx="0">
                  <c:v>Never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Wellbeing!$C$5:$F$5</c:f>
              <c:numCache>
                <c:formatCode>0.0</c:formatCode>
                <c:ptCount val="4"/>
                <c:pt idx="0">
                  <c:v>8</c:v>
                </c:pt>
                <c:pt idx="1">
                  <c:v>3.1</c:v>
                </c:pt>
                <c:pt idx="2">
                  <c:v>4.2</c:v>
                </c:pt>
                <c:pt idx="3">
                  <c:v>5.8000000000000007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2B-4EE4-A1D5-7A9F3BF55C84}"/>
            </c:ext>
          </c:extLst>
        </c:ser>
        <c:ser>
          <c:idx val="2"/>
          <c:order val="2"/>
          <c:tx>
            <c:strRef>
              <c:f>Wellbeing!$B$6</c:f>
              <c:strCache>
                <c:ptCount val="1"/>
                <c:pt idx="0">
                  <c:v>Often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Wellbeing!$C$6:$F$6</c:f>
              <c:numCache>
                <c:formatCode>0.0</c:formatCode>
                <c:ptCount val="4"/>
                <c:pt idx="0">
                  <c:v>20.200000000000003</c:v>
                </c:pt>
                <c:pt idx="1">
                  <c:v>28.499999999999996</c:v>
                </c:pt>
                <c:pt idx="2">
                  <c:v>24.8</c:v>
                </c:pt>
                <c:pt idx="3">
                  <c:v>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2B-4EE4-A1D5-7A9F3BF55C84}"/>
            </c:ext>
          </c:extLst>
        </c:ser>
        <c:ser>
          <c:idx val="3"/>
          <c:order val="3"/>
          <c:tx>
            <c:strRef>
              <c:f>Wellbeing!$B$7</c:f>
              <c:strCache>
                <c:ptCount val="1"/>
                <c:pt idx="0">
                  <c:v>Rarely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Wellbeing!$C$7:$F$7</c:f>
              <c:numCache>
                <c:formatCode>0.0</c:formatCode>
                <c:ptCount val="4"/>
                <c:pt idx="0">
                  <c:v>22.2</c:v>
                </c:pt>
                <c:pt idx="1">
                  <c:v>12.6</c:v>
                </c:pt>
                <c:pt idx="2">
                  <c:v>17.299999999999997</c:v>
                </c:pt>
                <c:pt idx="3">
                  <c:v>18.899999999999999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2B-4EE4-A1D5-7A9F3BF55C84}"/>
            </c:ext>
          </c:extLst>
        </c:ser>
        <c:ser>
          <c:idx val="4"/>
          <c:order val="4"/>
          <c:tx>
            <c:strRef>
              <c:f>Wellbeing!$B$8</c:f>
              <c:strCache>
                <c:ptCount val="1"/>
                <c:pt idx="0">
                  <c:v>Sometimes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Wellbeing!$C$3:$F$3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Wellbeing!$C$8:$F$8</c:f>
              <c:numCache>
                <c:formatCode>0.0</c:formatCode>
                <c:ptCount val="4"/>
                <c:pt idx="0">
                  <c:v>42.199999999999996</c:v>
                </c:pt>
                <c:pt idx="1">
                  <c:v>39.5</c:v>
                </c:pt>
                <c:pt idx="2">
                  <c:v>41.099999999999994</c:v>
                </c:pt>
                <c:pt idx="3">
                  <c:v>41.099999999999994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2B-4EE4-A1D5-7A9F3BF55C8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03493184"/>
        <c:axId val="1603492352"/>
      </c:barChart>
      <c:catAx>
        <c:axId val="160349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3492352"/>
        <c:crosses val="autoZero"/>
        <c:auto val="1"/>
        <c:lblAlgn val="ctr"/>
        <c:lblOffset val="100"/>
        <c:noMultiLvlLbl val="0"/>
      </c:catAx>
      <c:valAx>
        <c:axId val="160349235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603493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Wellbeing!$B$90</c:f>
              <c:strCache>
                <c:ptCount val="1"/>
                <c:pt idx="0">
                  <c:v>Always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Wellbeing!$C$89:$F$89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Wellbeing!$C$90:$F$90</c:f>
              <c:numCache>
                <c:formatCode>0.0</c:formatCode>
                <c:ptCount val="4"/>
                <c:pt idx="0">
                  <c:v>8.7999999999999989</c:v>
                </c:pt>
                <c:pt idx="1">
                  <c:v>1.6</c:v>
                </c:pt>
                <c:pt idx="2">
                  <c:v>34.599999999999994</c:v>
                </c:pt>
                <c:pt idx="3">
                  <c:v>31.3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2E-4277-A010-17F21EBABA2A}"/>
            </c:ext>
          </c:extLst>
        </c:ser>
        <c:ser>
          <c:idx val="1"/>
          <c:order val="1"/>
          <c:tx>
            <c:strRef>
              <c:f>Wellbeing!$B$91</c:f>
              <c:strCache>
                <c:ptCount val="1"/>
                <c:pt idx="0">
                  <c:v>Never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Wellbeing!$C$89:$F$89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Wellbeing!$C$91:$F$91</c:f>
              <c:numCache>
                <c:formatCode>0.0</c:formatCode>
                <c:ptCount val="4"/>
                <c:pt idx="0">
                  <c:v>6</c:v>
                </c:pt>
                <c:pt idx="1">
                  <c:v>41.6</c:v>
                </c:pt>
                <c:pt idx="2">
                  <c:v>18.7</c:v>
                </c:pt>
                <c:pt idx="3">
                  <c:v>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2E-4277-A010-17F21EBABA2A}"/>
            </c:ext>
          </c:extLst>
        </c:ser>
        <c:ser>
          <c:idx val="2"/>
          <c:order val="2"/>
          <c:tx>
            <c:strRef>
              <c:f>Wellbeing!$B$92</c:f>
              <c:strCache>
                <c:ptCount val="1"/>
                <c:pt idx="0">
                  <c:v>Often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Wellbeing!$C$89:$F$89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Wellbeing!$C$92:$F$92</c:f>
              <c:numCache>
                <c:formatCode>0.0</c:formatCode>
                <c:ptCount val="4"/>
                <c:pt idx="0">
                  <c:v>25.6</c:v>
                </c:pt>
                <c:pt idx="1">
                  <c:v>9.1999999999999993</c:v>
                </c:pt>
                <c:pt idx="2">
                  <c:v>33.200000000000003</c:v>
                </c:pt>
                <c:pt idx="3">
                  <c:v>35.299999999999997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2E-4277-A010-17F21EBABA2A}"/>
            </c:ext>
          </c:extLst>
        </c:ser>
        <c:ser>
          <c:idx val="3"/>
          <c:order val="3"/>
          <c:tx>
            <c:strRef>
              <c:f>Wellbeing!$B$93</c:f>
              <c:strCache>
                <c:ptCount val="1"/>
                <c:pt idx="0">
                  <c:v>Rarely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Wellbeing!$C$89:$F$89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Wellbeing!$C$93:$F$93</c:f>
              <c:numCache>
                <c:formatCode>0.0</c:formatCode>
                <c:ptCount val="4"/>
                <c:pt idx="0">
                  <c:v>17.899999999999999</c:v>
                </c:pt>
                <c:pt idx="1">
                  <c:v>33</c:v>
                </c:pt>
                <c:pt idx="2">
                  <c:v>10.7</c:v>
                </c:pt>
                <c:pt idx="3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2E-4277-A010-17F21EBABA2A}"/>
            </c:ext>
          </c:extLst>
        </c:ser>
        <c:ser>
          <c:idx val="4"/>
          <c:order val="4"/>
          <c:tx>
            <c:strRef>
              <c:f>Wellbeing!$B$94</c:f>
              <c:strCache>
                <c:ptCount val="1"/>
                <c:pt idx="0">
                  <c:v>Sometimes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Wellbeing!$C$89:$F$89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Wellbeing!$C$94:$F$94</c:f>
              <c:numCache>
                <c:formatCode>0.0</c:formatCode>
                <c:ptCount val="4"/>
                <c:pt idx="0">
                  <c:v>41.6</c:v>
                </c:pt>
                <c:pt idx="1">
                  <c:v>14.099999999999998</c:v>
                </c:pt>
                <c:pt idx="2">
                  <c:v>1.9</c:v>
                </c:pt>
                <c:pt idx="3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2E-4277-A010-17F21EBABA2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02978752"/>
        <c:axId val="1602980416"/>
      </c:barChart>
      <c:catAx>
        <c:axId val="160297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2980416"/>
        <c:crosses val="autoZero"/>
        <c:auto val="1"/>
        <c:lblAlgn val="ctr"/>
        <c:lblOffset val="100"/>
        <c:noMultiLvlLbl val="0"/>
      </c:catAx>
      <c:valAx>
        <c:axId val="16029804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60297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Morale!$B$32</c:f>
              <c:strCache>
                <c:ptCount val="1"/>
                <c:pt idx="0">
                  <c:v>0 Hours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Morale!$C$31:$F$31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Morale!$C$32:$F$32</c:f>
              <c:numCache>
                <c:formatCode>0.0</c:formatCode>
                <c:ptCount val="4"/>
                <c:pt idx="0">
                  <c:v>43.9</c:v>
                </c:pt>
                <c:pt idx="1">
                  <c:v>37.4</c:v>
                </c:pt>
                <c:pt idx="2" formatCode="General">
                  <c:v>32.700000000000003</c:v>
                </c:pt>
                <c:pt idx="3">
                  <c:v>44.9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2E-456E-98A3-6D99723D4D75}"/>
            </c:ext>
          </c:extLst>
        </c:ser>
        <c:ser>
          <c:idx val="1"/>
          <c:order val="1"/>
          <c:tx>
            <c:strRef>
              <c:f>Morale!$B$33</c:f>
              <c:strCache>
                <c:ptCount val="1"/>
                <c:pt idx="0">
                  <c:v>11 or more hours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Morale!$C$31:$F$31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Morale!$C$33:$F$33</c:f>
              <c:numCache>
                <c:formatCode>0.0</c:formatCode>
                <c:ptCount val="4"/>
                <c:pt idx="0">
                  <c:v>1.4000000000000001</c:v>
                </c:pt>
                <c:pt idx="1">
                  <c:v>4.7</c:v>
                </c:pt>
                <c:pt idx="2" formatCode="General">
                  <c:v>5.6</c:v>
                </c:pt>
                <c:pt idx="3">
                  <c:v>1.7999999999999998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2E-456E-98A3-6D99723D4D75}"/>
            </c:ext>
          </c:extLst>
        </c:ser>
        <c:ser>
          <c:idx val="2"/>
          <c:order val="2"/>
          <c:tx>
            <c:strRef>
              <c:f>Morale!$B$34</c:f>
              <c:strCache>
                <c:ptCount val="1"/>
                <c:pt idx="0">
                  <c:v>6-10 hours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Morale!$C$31:$F$31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Morale!$C$34:$F$34</c:f>
              <c:numCache>
                <c:formatCode>0.0</c:formatCode>
                <c:ptCount val="4"/>
                <c:pt idx="0">
                  <c:v>9.7000000000000011</c:v>
                </c:pt>
                <c:pt idx="1">
                  <c:v>12.3</c:v>
                </c:pt>
                <c:pt idx="2" formatCode="General">
                  <c:v>17.3</c:v>
                </c:pt>
                <c:pt idx="3">
                  <c:v>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2E-456E-98A3-6D99723D4D75}"/>
            </c:ext>
          </c:extLst>
        </c:ser>
        <c:ser>
          <c:idx val="3"/>
          <c:order val="3"/>
          <c:tx>
            <c:strRef>
              <c:f>Morale!$B$35</c:f>
              <c:strCache>
                <c:ptCount val="1"/>
                <c:pt idx="0">
                  <c:v>Up to 5 hours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Morale!$C$31:$F$31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Morale!$C$35:$F$35</c:f>
              <c:numCache>
                <c:formatCode>0.0</c:formatCode>
                <c:ptCount val="4"/>
                <c:pt idx="0">
                  <c:v>45</c:v>
                </c:pt>
                <c:pt idx="1">
                  <c:v>45.5</c:v>
                </c:pt>
                <c:pt idx="2" formatCode="General">
                  <c:v>43.9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2E-456E-98A3-6D99723D4D7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92430032"/>
        <c:axId val="2092430864"/>
      </c:barChart>
      <c:catAx>
        <c:axId val="2092430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2430864"/>
        <c:crosses val="autoZero"/>
        <c:auto val="1"/>
        <c:lblAlgn val="ctr"/>
        <c:lblOffset val="100"/>
        <c:noMultiLvlLbl val="0"/>
      </c:catAx>
      <c:valAx>
        <c:axId val="209243086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9243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Morale!$B$67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Morale!$C$66:$F$66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Morale!$C$67:$F$67</c:f>
              <c:numCache>
                <c:formatCode>0.0</c:formatCode>
                <c:ptCount val="4"/>
                <c:pt idx="0">
                  <c:v>19.900000000000002</c:v>
                </c:pt>
                <c:pt idx="1">
                  <c:v>23</c:v>
                </c:pt>
                <c:pt idx="2" formatCode="General">
                  <c:v>15.4</c:v>
                </c:pt>
                <c:pt idx="3">
                  <c:v>17.8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6-41FE-A51A-0BF1E455A581}"/>
            </c:ext>
          </c:extLst>
        </c:ser>
        <c:ser>
          <c:idx val="1"/>
          <c:order val="1"/>
          <c:tx>
            <c:strRef>
              <c:f>Morale!$B$68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Morale!$C$66:$F$66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Morale!$C$68:$F$68</c:f>
              <c:numCache>
                <c:formatCode>0.0</c:formatCode>
                <c:ptCount val="4"/>
                <c:pt idx="0">
                  <c:v>31.900000000000002</c:v>
                </c:pt>
                <c:pt idx="1">
                  <c:v>27.200000000000003</c:v>
                </c:pt>
                <c:pt idx="2" formatCode="General">
                  <c:v>31.3</c:v>
                </c:pt>
                <c:pt idx="3">
                  <c:v>31.3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6-41FE-A51A-0BF1E455A581}"/>
            </c:ext>
          </c:extLst>
        </c:ser>
        <c:ser>
          <c:idx val="2"/>
          <c:order val="2"/>
          <c:tx>
            <c:strRef>
              <c:f>Morale!$B$69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Morale!$C$66:$F$66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Morale!$C$69:$F$69</c:f>
              <c:numCache>
                <c:formatCode>0.0</c:formatCode>
                <c:ptCount val="4"/>
                <c:pt idx="0">
                  <c:v>22.2</c:v>
                </c:pt>
                <c:pt idx="1">
                  <c:v>22.3</c:v>
                </c:pt>
                <c:pt idx="2" formatCode="General">
                  <c:v>22</c:v>
                </c:pt>
                <c:pt idx="3">
                  <c:v>22.900000000000002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6-41FE-A51A-0BF1E455A581}"/>
            </c:ext>
          </c:extLst>
        </c:ser>
        <c:ser>
          <c:idx val="3"/>
          <c:order val="3"/>
          <c:tx>
            <c:strRef>
              <c:f>Morale!$B$70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Morale!$C$66:$F$66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Morale!$C$70:$F$70</c:f>
              <c:numCache>
                <c:formatCode>0.0</c:formatCode>
                <c:ptCount val="4"/>
                <c:pt idx="0">
                  <c:v>5.4</c:v>
                </c:pt>
                <c:pt idx="1">
                  <c:v>12</c:v>
                </c:pt>
                <c:pt idx="2" formatCode="General">
                  <c:v>12.1</c:v>
                </c:pt>
                <c:pt idx="3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A6-41FE-A51A-0BF1E455A581}"/>
            </c:ext>
          </c:extLst>
        </c:ser>
        <c:ser>
          <c:idx val="4"/>
          <c:order val="4"/>
          <c:tx>
            <c:strRef>
              <c:f>Morale!$B$71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Morale!$C$66:$F$66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Morale!$C$71:$F$71</c:f>
              <c:numCache>
                <c:formatCode>0.0</c:formatCode>
                <c:ptCount val="4"/>
                <c:pt idx="0">
                  <c:v>20.5</c:v>
                </c:pt>
                <c:pt idx="1">
                  <c:v>15.4</c:v>
                </c:pt>
                <c:pt idx="2" formatCode="General">
                  <c:v>19.2</c:v>
                </c:pt>
                <c:pt idx="3">
                  <c:v>18.399999999999999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A6-41FE-A51A-0BF1E455A58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84666992"/>
        <c:axId val="2084666160"/>
      </c:barChart>
      <c:catAx>
        <c:axId val="2084666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4666160"/>
        <c:crosses val="autoZero"/>
        <c:auto val="1"/>
        <c:lblAlgn val="ctr"/>
        <c:lblOffset val="100"/>
        <c:noMultiLvlLbl val="0"/>
      </c:catAx>
      <c:valAx>
        <c:axId val="208466616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4666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Wellbeing!$C$31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Wellbeing!$B$32:$B$37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Wellbeing!$C$32:$C$37</c:f>
              <c:numCache>
                <c:formatCode>0.0</c:formatCode>
                <c:ptCount val="6"/>
                <c:pt idx="0">
                  <c:v>6.6000000000000005</c:v>
                </c:pt>
                <c:pt idx="1">
                  <c:v>3.4000000000000004</c:v>
                </c:pt>
                <c:pt idx="2">
                  <c:v>0.6</c:v>
                </c:pt>
                <c:pt idx="3">
                  <c:v>0.6</c:v>
                </c:pt>
                <c:pt idx="4">
                  <c:v>84.899999999999991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14-436E-8AB8-88C0010B4C69}"/>
            </c:ext>
          </c:extLst>
        </c:ser>
        <c:ser>
          <c:idx val="1"/>
          <c:order val="1"/>
          <c:tx>
            <c:strRef>
              <c:f>Wellbeing!$D$31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Wellbeing!$B$32:$B$37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Wellbeing!$D$32:$D$37</c:f>
              <c:numCache>
                <c:formatCode>0.0</c:formatCode>
                <c:ptCount val="6"/>
                <c:pt idx="0">
                  <c:v>12</c:v>
                </c:pt>
                <c:pt idx="1">
                  <c:v>6.3</c:v>
                </c:pt>
                <c:pt idx="2">
                  <c:v>1.7999999999999998</c:v>
                </c:pt>
                <c:pt idx="3">
                  <c:v>3.9</c:v>
                </c:pt>
                <c:pt idx="4">
                  <c:v>72</c:v>
                </c:pt>
                <c:pt idx="5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14-436E-8AB8-88C0010B4C69}"/>
            </c:ext>
          </c:extLst>
        </c:ser>
        <c:ser>
          <c:idx val="2"/>
          <c:order val="2"/>
          <c:tx>
            <c:strRef>
              <c:f>Wellbeing!$E$31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Wellbeing!$B$32:$B$37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Wellbeing!$E$32:$E$37</c:f>
              <c:numCache>
                <c:formatCode>0.0</c:formatCode>
                <c:ptCount val="6"/>
                <c:pt idx="0">
                  <c:v>12.6</c:v>
                </c:pt>
                <c:pt idx="1">
                  <c:v>5.6000000000000005</c:v>
                </c:pt>
                <c:pt idx="2">
                  <c:v>2.2999999999999998</c:v>
                </c:pt>
                <c:pt idx="3">
                  <c:v>2.8000000000000003</c:v>
                </c:pt>
                <c:pt idx="4">
                  <c:v>73.8</c:v>
                </c:pt>
                <c:pt idx="5">
                  <c:v>2.8000000000000003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14-436E-8AB8-88C0010B4C69}"/>
            </c:ext>
          </c:extLst>
        </c:ser>
        <c:ser>
          <c:idx val="3"/>
          <c:order val="3"/>
          <c:tx>
            <c:strRef>
              <c:f>Wellbeing!$F$31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Wellbeing!$B$32:$B$37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Wellbeing!$F$32:$F$37</c:f>
              <c:numCache>
                <c:formatCode>0.0</c:formatCode>
                <c:ptCount val="6"/>
                <c:pt idx="0">
                  <c:v>10</c:v>
                </c:pt>
                <c:pt idx="1">
                  <c:v>2</c:v>
                </c:pt>
                <c:pt idx="2">
                  <c:v>1.3</c:v>
                </c:pt>
                <c:pt idx="3">
                  <c:v>1.0999999999999999</c:v>
                </c:pt>
                <c:pt idx="4">
                  <c:v>82.899999999999991</c:v>
                </c:pt>
                <c:pt idx="5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14-436E-8AB8-88C0010B4C6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53444944"/>
        <c:axId val="1355798608"/>
      </c:barChart>
      <c:catAx>
        <c:axId val="1353444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5798608"/>
        <c:crosses val="autoZero"/>
        <c:auto val="1"/>
        <c:lblAlgn val="ctr"/>
        <c:lblOffset val="100"/>
        <c:noMultiLvlLbl val="0"/>
      </c:catAx>
      <c:valAx>
        <c:axId val="135579860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353444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Wellbeing!$C$38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Wellbeing!$B$39:$B$44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Wellbeing!$C$39:$C$44</c:f>
              <c:numCache>
                <c:formatCode>0.0</c:formatCode>
                <c:ptCount val="6"/>
                <c:pt idx="0">
                  <c:v>14.499999999999998</c:v>
                </c:pt>
                <c:pt idx="1">
                  <c:v>4.3</c:v>
                </c:pt>
                <c:pt idx="2">
                  <c:v>1.7000000000000002</c:v>
                </c:pt>
                <c:pt idx="3">
                  <c:v>1.7000000000000002</c:v>
                </c:pt>
                <c:pt idx="4">
                  <c:v>74.099999999999994</c:v>
                </c:pt>
                <c:pt idx="5">
                  <c:v>3.6999999999999997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FB-45D9-8390-1453794331D6}"/>
            </c:ext>
          </c:extLst>
        </c:ser>
        <c:ser>
          <c:idx val="1"/>
          <c:order val="1"/>
          <c:tx>
            <c:strRef>
              <c:f>Wellbeing!$D$38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Wellbeing!$B$39:$B$44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Wellbeing!$D$39:$D$44</c:f>
              <c:numCache>
                <c:formatCode>0.0</c:formatCode>
                <c:ptCount val="6"/>
                <c:pt idx="0">
                  <c:v>14.899999999999999</c:v>
                </c:pt>
                <c:pt idx="1">
                  <c:v>7.3</c:v>
                </c:pt>
                <c:pt idx="2">
                  <c:v>2.4</c:v>
                </c:pt>
                <c:pt idx="3">
                  <c:v>2.6</c:v>
                </c:pt>
                <c:pt idx="4">
                  <c:v>68.600000000000009</c:v>
                </c:pt>
                <c:pt idx="5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FB-45D9-8390-1453794331D6}"/>
            </c:ext>
          </c:extLst>
        </c:ser>
        <c:ser>
          <c:idx val="2"/>
          <c:order val="2"/>
          <c:tx>
            <c:strRef>
              <c:f>Wellbeing!$E$38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Wellbeing!$B$39:$B$44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Wellbeing!$E$39:$E$44</c:f>
              <c:numCache>
                <c:formatCode>0.0</c:formatCode>
                <c:ptCount val="6"/>
                <c:pt idx="0">
                  <c:v>20.599999999999998</c:v>
                </c:pt>
                <c:pt idx="1">
                  <c:v>3.3000000000000003</c:v>
                </c:pt>
                <c:pt idx="2">
                  <c:v>1.9</c:v>
                </c:pt>
                <c:pt idx="3">
                  <c:v>2.2999999999999998</c:v>
                </c:pt>
                <c:pt idx="4">
                  <c:v>68.7</c:v>
                </c:pt>
                <c:pt idx="5">
                  <c:v>3.3000000000000003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FB-45D9-8390-1453794331D6}"/>
            </c:ext>
          </c:extLst>
        </c:ser>
        <c:ser>
          <c:idx val="3"/>
          <c:order val="3"/>
          <c:tx>
            <c:strRef>
              <c:f>Wellbeing!$F$38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Wellbeing!$B$39:$B$44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Wellbeing!$F$39:$F$44</c:f>
              <c:numCache>
                <c:formatCode>0.0</c:formatCode>
                <c:ptCount val="6"/>
                <c:pt idx="0">
                  <c:v>10.4</c:v>
                </c:pt>
                <c:pt idx="1">
                  <c:v>3.5999999999999996</c:v>
                </c:pt>
                <c:pt idx="2">
                  <c:v>1.6</c:v>
                </c:pt>
                <c:pt idx="3">
                  <c:v>1.7999999999999998</c:v>
                </c:pt>
                <c:pt idx="4">
                  <c:v>79.3</c:v>
                </c:pt>
                <c:pt idx="5">
                  <c:v>3.3000000000000003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6FB-45D9-8390-1453794331D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562017008"/>
        <c:axId val="1562015344"/>
      </c:barChart>
      <c:catAx>
        <c:axId val="156201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2015344"/>
        <c:crosses val="autoZero"/>
        <c:auto val="1"/>
        <c:lblAlgn val="ctr"/>
        <c:lblOffset val="100"/>
        <c:noMultiLvlLbl val="0"/>
      </c:catAx>
      <c:valAx>
        <c:axId val="15620153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562017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'Patient Safety'!$C$13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Safety'!$B$14:$B$18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Safety'!$C$14:$C$18</c:f>
              <c:numCache>
                <c:formatCode>0.0</c:formatCode>
                <c:ptCount val="5"/>
                <c:pt idx="0">
                  <c:v>51.9</c:v>
                </c:pt>
                <c:pt idx="1">
                  <c:v>5.4</c:v>
                </c:pt>
                <c:pt idx="2">
                  <c:v>14.2</c:v>
                </c:pt>
                <c:pt idx="3">
                  <c:v>27.400000000000002</c:v>
                </c:pt>
                <c:pt idx="4">
                  <c:v>1.0999999999999999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04-4DF2-B459-AF9CD217C3EE}"/>
            </c:ext>
          </c:extLst>
        </c:ser>
        <c:ser>
          <c:idx val="1"/>
          <c:order val="1"/>
          <c:tx>
            <c:strRef>
              <c:f>'Patient Safety'!$D$13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Safety'!$B$14:$B$18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Safety'!$D$14:$D$18</c:f>
              <c:numCache>
                <c:formatCode>0.0</c:formatCode>
                <c:ptCount val="5"/>
                <c:pt idx="0">
                  <c:v>55.2</c:v>
                </c:pt>
                <c:pt idx="1">
                  <c:v>8.1</c:v>
                </c:pt>
                <c:pt idx="2">
                  <c:v>15.2</c:v>
                </c:pt>
                <c:pt idx="3">
                  <c:v>17.5</c:v>
                </c:pt>
                <c:pt idx="4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04-4DF2-B459-AF9CD217C3EE}"/>
            </c:ext>
          </c:extLst>
        </c:ser>
        <c:ser>
          <c:idx val="2"/>
          <c:order val="2"/>
          <c:tx>
            <c:strRef>
              <c:f>'Patient Safety'!$E$13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Safety'!$B$14:$B$18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Safety'!$E$14:$E$18</c:f>
              <c:numCache>
                <c:formatCode>0.0</c:formatCode>
                <c:ptCount val="5"/>
                <c:pt idx="0">
                  <c:v>50</c:v>
                </c:pt>
                <c:pt idx="1">
                  <c:v>3.3000000000000003</c:v>
                </c:pt>
                <c:pt idx="2">
                  <c:v>10.7</c:v>
                </c:pt>
                <c:pt idx="3">
                  <c:v>33.6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04-4DF2-B459-AF9CD217C3EE}"/>
            </c:ext>
          </c:extLst>
        </c:ser>
        <c:ser>
          <c:idx val="3"/>
          <c:order val="3"/>
          <c:tx>
            <c:strRef>
              <c:f>'Patient Safety'!$F$13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Safety'!$B$14:$B$18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Safety'!$F$14:$F$18</c:f>
              <c:numCache>
                <c:formatCode>0.0</c:formatCode>
                <c:ptCount val="5"/>
                <c:pt idx="0">
                  <c:v>56.699999999999996</c:v>
                </c:pt>
                <c:pt idx="1">
                  <c:v>2.7</c:v>
                </c:pt>
                <c:pt idx="2">
                  <c:v>12.2</c:v>
                </c:pt>
                <c:pt idx="3">
                  <c:v>27.3</c:v>
                </c:pt>
                <c:pt idx="4">
                  <c:v>1.0999999999999999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104-4DF2-B459-AF9CD217C3E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18081424"/>
        <c:axId val="718082672"/>
      </c:barChart>
      <c:catAx>
        <c:axId val="71808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8082672"/>
        <c:crosses val="autoZero"/>
        <c:auto val="1"/>
        <c:lblAlgn val="ctr"/>
        <c:lblOffset val="100"/>
        <c:noMultiLvlLbl val="0"/>
      </c:catAx>
      <c:valAx>
        <c:axId val="71808267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718081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Wellbeing!$C$24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Wellbeing!$B$25:$B$30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Wellbeing!$C$25:$C$30</c:f>
              <c:numCache>
                <c:formatCode>0.0</c:formatCode>
                <c:ptCount val="6"/>
                <c:pt idx="0">
                  <c:v>14.799999999999999</c:v>
                </c:pt>
                <c:pt idx="1">
                  <c:v>7.1</c:v>
                </c:pt>
                <c:pt idx="2">
                  <c:v>1.7000000000000002</c:v>
                </c:pt>
                <c:pt idx="3">
                  <c:v>7.7</c:v>
                </c:pt>
                <c:pt idx="4">
                  <c:v>67.800000000000011</c:v>
                </c:pt>
                <c:pt idx="5">
                  <c:v>0.89999999999999991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74-4EBA-8C1A-2E6B5F9D67C4}"/>
            </c:ext>
          </c:extLst>
        </c:ser>
        <c:ser>
          <c:idx val="1"/>
          <c:order val="1"/>
          <c:tx>
            <c:strRef>
              <c:f>Wellbeing!$D$24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Wellbeing!$B$25:$B$30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Wellbeing!$D$25:$D$30</c:f>
              <c:numCache>
                <c:formatCode>0.0</c:formatCode>
                <c:ptCount val="6"/>
                <c:pt idx="0">
                  <c:v>16.8</c:v>
                </c:pt>
                <c:pt idx="1">
                  <c:v>8.1</c:v>
                </c:pt>
                <c:pt idx="2">
                  <c:v>5</c:v>
                </c:pt>
                <c:pt idx="3">
                  <c:v>6</c:v>
                </c:pt>
                <c:pt idx="4">
                  <c:v>61.8</c:v>
                </c:pt>
                <c:pt idx="5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74-4EBA-8C1A-2E6B5F9D67C4}"/>
            </c:ext>
          </c:extLst>
        </c:ser>
        <c:ser>
          <c:idx val="2"/>
          <c:order val="2"/>
          <c:tx>
            <c:strRef>
              <c:f>Wellbeing!$E$24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Wellbeing!$B$25:$B$30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Wellbeing!$E$25:$E$30</c:f>
              <c:numCache>
                <c:formatCode>0.0</c:formatCode>
                <c:ptCount val="6"/>
                <c:pt idx="0">
                  <c:v>17.299999999999997</c:v>
                </c:pt>
                <c:pt idx="1">
                  <c:v>5.0999999999999996</c:v>
                </c:pt>
                <c:pt idx="2">
                  <c:v>5.0999999999999996</c:v>
                </c:pt>
                <c:pt idx="3">
                  <c:v>4.2</c:v>
                </c:pt>
                <c:pt idx="4">
                  <c:v>66.8</c:v>
                </c:pt>
                <c:pt idx="5">
                  <c:v>1.4000000000000001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74-4EBA-8C1A-2E6B5F9D67C4}"/>
            </c:ext>
          </c:extLst>
        </c:ser>
        <c:ser>
          <c:idx val="3"/>
          <c:order val="3"/>
          <c:tx>
            <c:strRef>
              <c:f>Wellbeing!$F$24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Wellbeing!$B$25:$B$30</c:f>
              <c:strCache>
                <c:ptCount val="6"/>
                <c:pt idx="0">
                  <c:v>1-2</c:v>
                </c:pt>
                <c:pt idx="1">
                  <c:v>3-5</c:v>
                </c:pt>
                <c:pt idx="2">
                  <c:v>6-10</c:v>
                </c:pt>
                <c:pt idx="3">
                  <c:v>More than 10</c:v>
                </c:pt>
                <c:pt idx="4">
                  <c:v>Never</c:v>
                </c:pt>
                <c:pt idx="5">
                  <c:v>Prefer not to say</c:v>
                </c:pt>
              </c:strCache>
            </c:strRef>
          </c:cat>
          <c:val>
            <c:numRef>
              <c:f>Wellbeing!$F$25:$F$30</c:f>
              <c:numCache>
                <c:formatCode>0.0</c:formatCode>
                <c:ptCount val="6"/>
                <c:pt idx="0">
                  <c:v>21.3</c:v>
                </c:pt>
                <c:pt idx="1">
                  <c:v>6.9</c:v>
                </c:pt>
                <c:pt idx="2">
                  <c:v>3.1</c:v>
                </c:pt>
                <c:pt idx="3">
                  <c:v>2.4</c:v>
                </c:pt>
                <c:pt idx="4">
                  <c:v>65.3</c:v>
                </c:pt>
                <c:pt idx="5">
                  <c:v>0.89999999999999991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74-4EBA-8C1A-2E6B5F9D67C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67549104"/>
        <c:axId val="1167547856"/>
      </c:barChart>
      <c:catAx>
        <c:axId val="1167549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67547856"/>
        <c:crosses val="autoZero"/>
        <c:auto val="1"/>
        <c:lblAlgn val="ctr"/>
        <c:lblOffset val="100"/>
        <c:noMultiLvlLbl val="0"/>
      </c:catAx>
      <c:valAx>
        <c:axId val="11675478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167549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'Compassionate &amp; Inclusive'!$B$61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Inclusive'!$C$60:$F$60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Inclusive'!$C$61:$F$61</c:f>
              <c:numCache>
                <c:formatCode>0.0</c:formatCode>
                <c:ptCount val="4"/>
                <c:pt idx="0">
                  <c:v>47.3</c:v>
                </c:pt>
                <c:pt idx="1">
                  <c:v>0.8</c:v>
                </c:pt>
                <c:pt idx="2">
                  <c:v>5.0999999999999996</c:v>
                </c:pt>
                <c:pt idx="3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3F-4594-B2BC-7A9C1E998F2A}"/>
            </c:ext>
          </c:extLst>
        </c:ser>
        <c:ser>
          <c:idx val="1"/>
          <c:order val="1"/>
          <c:tx>
            <c:strRef>
              <c:f>'Compassionate &amp; Inclusive'!$B$62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Inclusive'!$C$60:$F$60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Inclusive'!$C$62:$F$62</c:f>
              <c:numCache>
                <c:formatCode>0.0</c:formatCode>
                <c:ptCount val="4"/>
                <c:pt idx="0">
                  <c:v>6</c:v>
                </c:pt>
                <c:pt idx="1">
                  <c:v>84.6</c:v>
                </c:pt>
                <c:pt idx="2">
                  <c:v>7.9</c:v>
                </c:pt>
                <c:pt idx="3">
                  <c:v>21.3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3F-4594-B2BC-7A9C1E998F2A}"/>
            </c:ext>
          </c:extLst>
        </c:ser>
        <c:ser>
          <c:idx val="2"/>
          <c:order val="2"/>
          <c:tx>
            <c:strRef>
              <c:f>'Compassionate &amp; Inclusive'!$B$63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Inclusive'!$C$60:$F$60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Inclusive'!$C$63:$F$63</c:f>
              <c:numCache>
                <c:formatCode>0.0</c:formatCode>
                <c:ptCount val="4"/>
                <c:pt idx="0">
                  <c:v>22.8</c:v>
                </c:pt>
                <c:pt idx="1">
                  <c:v>6.5</c:v>
                </c:pt>
                <c:pt idx="2">
                  <c:v>48.6</c:v>
                </c:pt>
                <c:pt idx="3">
                  <c:v>18.2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3F-4594-B2BC-7A9C1E998F2A}"/>
            </c:ext>
          </c:extLst>
        </c:ser>
        <c:ser>
          <c:idx val="3"/>
          <c:order val="3"/>
          <c:tx>
            <c:strRef>
              <c:f>'Compassionate &amp; Inclusive'!$B$64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Inclusive'!$C$60:$F$60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Inclusive'!$C$64:$F$64</c:f>
              <c:numCache>
                <c:formatCode>0.0</c:formatCode>
                <c:ptCount val="4"/>
                <c:pt idx="0">
                  <c:v>20.200000000000003</c:v>
                </c:pt>
                <c:pt idx="1">
                  <c:v>8.9</c:v>
                </c:pt>
                <c:pt idx="2">
                  <c:v>5.6000000000000005</c:v>
                </c:pt>
                <c:pt idx="3">
                  <c:v>2.1999999999999997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3F-4594-B2BC-7A9C1E998F2A}"/>
            </c:ext>
          </c:extLst>
        </c:ser>
        <c:ser>
          <c:idx val="4"/>
          <c:order val="4"/>
          <c:tx>
            <c:strRef>
              <c:f>'Compassionate &amp; Inclusive'!$B$65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Inclusive'!$C$60:$F$60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Inclusive'!$C$65:$F$65</c:f>
              <c:numCache>
                <c:formatCode>0.0</c:formatCode>
                <c:ptCount val="4"/>
                <c:pt idx="0">
                  <c:v>3.6999999999999997</c:v>
                </c:pt>
                <c:pt idx="1">
                  <c:v>42.9</c:v>
                </c:pt>
                <c:pt idx="2">
                  <c:v>28.499999999999996</c:v>
                </c:pt>
                <c:pt idx="3">
                  <c:v>51.1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3F-4594-B2BC-7A9C1E998F2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001015439"/>
        <c:axId val="2001011279"/>
      </c:barChart>
      <c:catAx>
        <c:axId val="2001015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1011279"/>
        <c:crosses val="autoZero"/>
        <c:auto val="1"/>
        <c:lblAlgn val="ctr"/>
        <c:lblOffset val="100"/>
        <c:noMultiLvlLbl val="0"/>
      </c:catAx>
      <c:valAx>
        <c:axId val="200101127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01015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Inclusive'!$B$47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Inclusive'!$C$46:$F$46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Inclusive'!$C$47:$F$47</c:f>
              <c:numCache>
                <c:formatCode>0.0</c:formatCode>
                <c:ptCount val="4"/>
                <c:pt idx="0">
                  <c:v>89.7</c:v>
                </c:pt>
                <c:pt idx="1">
                  <c:v>85.9</c:v>
                </c:pt>
                <c:pt idx="2">
                  <c:v>86.9</c:v>
                </c:pt>
                <c:pt idx="3">
                  <c:v>92.4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A-4055-B1A8-A044366ECBB3}"/>
            </c:ext>
          </c:extLst>
        </c:ser>
        <c:ser>
          <c:idx val="1"/>
          <c:order val="1"/>
          <c:tx>
            <c:strRef>
              <c:f>'Compassionate &amp; Inclusive'!$B$48</c:f>
              <c:strCache>
                <c:ptCount val="1"/>
                <c:pt idx="0">
                  <c:v>Prefer not to say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Inclusive'!$C$46:$F$46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Inclusive'!$C$48:$F$48</c:f>
              <c:numCache>
                <c:formatCode>0.0</c:formatCode>
                <c:ptCount val="4"/>
                <c:pt idx="0">
                  <c:v>5.7</c:v>
                </c:pt>
                <c:pt idx="1">
                  <c:v>6</c:v>
                </c:pt>
                <c:pt idx="2">
                  <c:v>3.6999999999999997</c:v>
                </c:pt>
                <c:pt idx="3">
                  <c:v>2.9000000000000004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A-4055-B1A8-A044366ECBB3}"/>
            </c:ext>
          </c:extLst>
        </c:ser>
        <c:ser>
          <c:idx val="2"/>
          <c:order val="2"/>
          <c:tx>
            <c:strRef>
              <c:f>'Compassionate &amp; Inclusive'!$B$49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Inclusive'!$C$46:$F$46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Inclusive'!$C$49:$F$49</c:f>
              <c:numCache>
                <c:formatCode>0.0</c:formatCode>
                <c:ptCount val="4"/>
                <c:pt idx="0">
                  <c:v>4.5999999999999996</c:v>
                </c:pt>
                <c:pt idx="1">
                  <c:v>8.1</c:v>
                </c:pt>
                <c:pt idx="2">
                  <c:v>8.9</c:v>
                </c:pt>
                <c:pt idx="3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EA-4055-B1A8-A044366ECBB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77193839"/>
        <c:axId val="277189263"/>
      </c:barChart>
      <c:catAx>
        <c:axId val="277193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189263"/>
        <c:crosses val="autoZero"/>
        <c:auto val="1"/>
        <c:lblAlgn val="ctr"/>
        <c:lblOffset val="100"/>
        <c:noMultiLvlLbl val="0"/>
      </c:catAx>
      <c:valAx>
        <c:axId val="277189263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771938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Inclusive'!$B$57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Inclusive'!$C$56:$F$56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Inclusive'!$C$57:$F$57</c:f>
              <c:numCache>
                <c:formatCode>0.0</c:formatCode>
                <c:ptCount val="4"/>
                <c:pt idx="0">
                  <c:v>88.6</c:v>
                </c:pt>
                <c:pt idx="1">
                  <c:v>0.8</c:v>
                </c:pt>
                <c:pt idx="2">
                  <c:v>0.5</c:v>
                </c:pt>
                <c:pt idx="3">
                  <c:v>3.5999999999999996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B5-4B66-882C-5892E4FFC7F2}"/>
            </c:ext>
          </c:extLst>
        </c:ser>
        <c:ser>
          <c:idx val="1"/>
          <c:order val="1"/>
          <c:tx>
            <c:strRef>
              <c:f>'Compassionate &amp; Inclusive'!$B$58</c:f>
              <c:strCache>
                <c:ptCount val="1"/>
                <c:pt idx="0">
                  <c:v>Prefer not to say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Inclusive'!$C$56:$F$56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Inclusive'!$C$58:$F$58</c:f>
              <c:numCache>
                <c:formatCode>0.0</c:formatCode>
                <c:ptCount val="4"/>
                <c:pt idx="0">
                  <c:v>5.4</c:v>
                </c:pt>
                <c:pt idx="1">
                  <c:v>0.5</c:v>
                </c:pt>
                <c:pt idx="2">
                  <c:v>0.5</c:v>
                </c:pt>
                <c:pt idx="3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B5-4B66-882C-5892E4FFC7F2}"/>
            </c:ext>
          </c:extLst>
        </c:ser>
        <c:ser>
          <c:idx val="2"/>
          <c:order val="2"/>
          <c:tx>
            <c:strRef>
              <c:f>'Compassionate &amp; Inclusive'!$B$59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Inclusive'!$C$56:$F$56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Inclusive'!$C$59:$F$59</c:f>
              <c:numCache>
                <c:formatCode>0.0</c:formatCode>
                <c:ptCount val="4"/>
                <c:pt idx="0">
                  <c:v>6</c:v>
                </c:pt>
                <c:pt idx="1">
                  <c:v>0.3</c:v>
                </c:pt>
                <c:pt idx="2">
                  <c:v>86.4</c:v>
                </c:pt>
                <c:pt idx="3">
                  <c:v>53.300000000000004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B5-4B66-882C-5892E4FFC7F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001010863"/>
        <c:axId val="277190927"/>
      </c:barChart>
      <c:catAx>
        <c:axId val="2001010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190927"/>
        <c:crosses val="autoZero"/>
        <c:auto val="1"/>
        <c:lblAlgn val="ctr"/>
        <c:lblOffset val="100"/>
        <c:noMultiLvlLbl val="0"/>
      </c:catAx>
      <c:valAx>
        <c:axId val="277190927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0101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Inclusive'!$B$43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Inclusive'!$C$42:$F$42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Inclusive'!$C$43:$F$43</c:f>
              <c:numCache>
                <c:formatCode>0.0</c:formatCode>
                <c:ptCount val="4"/>
                <c:pt idx="0">
                  <c:v>87.5</c:v>
                </c:pt>
                <c:pt idx="1">
                  <c:v>81.2</c:v>
                </c:pt>
                <c:pt idx="2">
                  <c:v>91.100000000000009</c:v>
                </c:pt>
                <c:pt idx="3">
                  <c:v>91.8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C2-4445-84A1-2E2A45B49309}"/>
            </c:ext>
          </c:extLst>
        </c:ser>
        <c:ser>
          <c:idx val="1"/>
          <c:order val="1"/>
          <c:tx>
            <c:strRef>
              <c:f>'Compassionate &amp; Inclusive'!$B$44</c:f>
              <c:strCache>
                <c:ptCount val="1"/>
                <c:pt idx="0">
                  <c:v>Prefer not to say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Inclusive'!$C$42:$F$42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Inclusive'!$C$44:$F$44</c:f>
              <c:numCache>
                <c:formatCode>0.0</c:formatCode>
                <c:ptCount val="4"/>
                <c:pt idx="0">
                  <c:v>2.2999999999999998</c:v>
                </c:pt>
                <c:pt idx="1">
                  <c:v>3.6999999999999997</c:v>
                </c:pt>
                <c:pt idx="2">
                  <c:v>1.9</c:v>
                </c:pt>
                <c:pt idx="3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C2-4445-84A1-2E2A45B49309}"/>
            </c:ext>
          </c:extLst>
        </c:ser>
        <c:ser>
          <c:idx val="2"/>
          <c:order val="2"/>
          <c:tx>
            <c:strRef>
              <c:f>'Compassionate &amp; Inclusive'!$B$45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Inclusive'!$C$42:$F$42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Inclusive'!$C$45:$F$45</c:f>
              <c:numCache>
                <c:formatCode>0.0</c:formatCode>
                <c:ptCount val="4"/>
                <c:pt idx="0">
                  <c:v>10.299999999999999</c:v>
                </c:pt>
                <c:pt idx="1">
                  <c:v>15.2</c:v>
                </c:pt>
                <c:pt idx="2">
                  <c:v>7.0000000000000009</c:v>
                </c:pt>
                <c:pt idx="3">
                  <c:v>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C2-4445-84A1-2E2A45B4930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77892383"/>
        <c:axId val="277901119"/>
      </c:barChart>
      <c:catAx>
        <c:axId val="27789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901119"/>
        <c:crosses val="autoZero"/>
        <c:auto val="1"/>
        <c:lblAlgn val="ctr"/>
        <c:lblOffset val="100"/>
        <c:noMultiLvlLbl val="0"/>
      </c:catAx>
      <c:valAx>
        <c:axId val="277901119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77892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Inclusive'!$B$10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Inclusive'!$C$10:$F$10</c:f>
              <c:numCache>
                <c:formatCode>0.0</c:formatCode>
                <c:ptCount val="4"/>
                <c:pt idx="0">
                  <c:v>49.6</c:v>
                </c:pt>
                <c:pt idx="1">
                  <c:v>50.3</c:v>
                </c:pt>
                <c:pt idx="2">
                  <c:v>54.7</c:v>
                </c:pt>
                <c:pt idx="3">
                  <c:v>54.400000000000006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A2-41F8-92B0-B859F6090D93}"/>
            </c:ext>
          </c:extLst>
        </c:ser>
        <c:ser>
          <c:idx val="1"/>
          <c:order val="1"/>
          <c:tx>
            <c:strRef>
              <c:f>'Compassionate &amp; Inclusive'!$B$11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Inclusive'!$C$11:$F$11</c:f>
              <c:numCache>
                <c:formatCode>0.0</c:formatCode>
                <c:ptCount val="4"/>
                <c:pt idx="0">
                  <c:v>6</c:v>
                </c:pt>
                <c:pt idx="1">
                  <c:v>7.9</c:v>
                </c:pt>
                <c:pt idx="2">
                  <c:v>5.6000000000000005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A2-41F8-92B0-B859F6090D93}"/>
            </c:ext>
          </c:extLst>
        </c:ser>
        <c:ser>
          <c:idx val="2"/>
          <c:order val="2"/>
          <c:tx>
            <c:strRef>
              <c:f>'Compassionate &amp; Inclusive'!$B$12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Inclusive'!$C$12:$F$12</c:f>
              <c:numCache>
                <c:formatCode>0.0</c:formatCode>
                <c:ptCount val="4"/>
                <c:pt idx="0">
                  <c:v>11.4</c:v>
                </c:pt>
                <c:pt idx="1">
                  <c:v>14.099999999999998</c:v>
                </c:pt>
                <c:pt idx="2">
                  <c:v>8.9</c:v>
                </c:pt>
                <c:pt idx="3">
                  <c:v>10.9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A2-41F8-92B0-B859F6090D93}"/>
            </c:ext>
          </c:extLst>
        </c:ser>
        <c:ser>
          <c:idx val="3"/>
          <c:order val="3"/>
          <c:tx>
            <c:strRef>
              <c:f>'Compassionate &amp; Inclusive'!$B$13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Inclusive'!$C$13:$F$13</c:f>
              <c:numCache>
                <c:formatCode>0.0</c:formatCode>
                <c:ptCount val="4"/>
                <c:pt idx="0">
                  <c:v>29.099999999999998</c:v>
                </c:pt>
                <c:pt idx="1">
                  <c:v>21.2</c:v>
                </c:pt>
                <c:pt idx="2">
                  <c:v>24.8</c:v>
                </c:pt>
                <c:pt idx="3">
                  <c:v>24.2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A2-41F8-92B0-B859F6090D93}"/>
            </c:ext>
          </c:extLst>
        </c:ser>
        <c:ser>
          <c:idx val="4"/>
          <c:order val="4"/>
          <c:tx>
            <c:strRef>
              <c:f>'Compassionate &amp; Inclusive'!$B$14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Inclusive'!$C$9:$F$9</c:f>
              <c:strCache>
                <c:ptCount val="4"/>
                <c:pt idx="0">
                  <c:v>MHLD</c:v>
                </c:pt>
                <c:pt idx="1">
                  <c:v>Morriston</c:v>
                </c:pt>
                <c:pt idx="2">
                  <c:v>NPTS</c:v>
                </c:pt>
                <c:pt idx="3">
                  <c:v>PCTS</c:v>
                </c:pt>
              </c:strCache>
            </c:strRef>
          </c:cat>
          <c:val>
            <c:numRef>
              <c:f>'Compassionate &amp; Inclusive'!$C$14:$F$14</c:f>
              <c:numCache>
                <c:formatCode>0.0</c:formatCode>
                <c:ptCount val="4"/>
                <c:pt idx="0">
                  <c:v>4</c:v>
                </c:pt>
                <c:pt idx="1">
                  <c:v>6.5</c:v>
                </c:pt>
                <c:pt idx="2">
                  <c:v>6.1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A2-41F8-92B0-B859F6090D9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77903199"/>
        <c:axId val="277897375"/>
      </c:barChart>
      <c:catAx>
        <c:axId val="277903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897375"/>
        <c:crosses val="autoZero"/>
        <c:auto val="1"/>
        <c:lblAlgn val="ctr"/>
        <c:lblOffset val="100"/>
        <c:noMultiLvlLbl val="0"/>
      </c:catAx>
      <c:valAx>
        <c:axId val="277897375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77903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'Patient Safety'!$C$19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Safety'!$B$20:$B$24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Safety'!$C$20:$C$24</c:f>
              <c:numCache>
                <c:formatCode>0.0</c:formatCode>
                <c:ptCount val="5"/>
                <c:pt idx="0">
                  <c:v>40.699999999999996</c:v>
                </c:pt>
                <c:pt idx="1">
                  <c:v>8</c:v>
                </c:pt>
                <c:pt idx="2">
                  <c:v>31.900000000000002</c:v>
                </c:pt>
                <c:pt idx="3">
                  <c:v>14.499999999999998</c:v>
                </c:pt>
                <c:pt idx="4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D2-4072-A391-E952F08939B8}"/>
            </c:ext>
          </c:extLst>
        </c:ser>
        <c:ser>
          <c:idx val="1"/>
          <c:order val="1"/>
          <c:tx>
            <c:strRef>
              <c:f>'Patient Safety'!$D$19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Safety'!$B$20:$B$24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Safety'!$D$20:$D$24</c:f>
              <c:numCache>
                <c:formatCode>0.0</c:formatCode>
                <c:ptCount val="5"/>
                <c:pt idx="0">
                  <c:v>40.6</c:v>
                </c:pt>
                <c:pt idx="1">
                  <c:v>13.9</c:v>
                </c:pt>
                <c:pt idx="2">
                  <c:v>29.3</c:v>
                </c:pt>
                <c:pt idx="3">
                  <c:v>11.5</c:v>
                </c:pt>
                <c:pt idx="4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D2-4072-A391-E952F08939B8}"/>
            </c:ext>
          </c:extLst>
        </c:ser>
        <c:ser>
          <c:idx val="2"/>
          <c:order val="2"/>
          <c:tx>
            <c:strRef>
              <c:f>'Patient Safety'!$E$19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Safety'!$B$20:$B$24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Safety'!$E$20:$E$24</c:f>
              <c:numCache>
                <c:formatCode>0.0</c:formatCode>
                <c:ptCount val="5"/>
                <c:pt idx="0">
                  <c:v>47.199999999999996</c:v>
                </c:pt>
                <c:pt idx="1">
                  <c:v>7.5</c:v>
                </c:pt>
                <c:pt idx="2">
                  <c:v>22.400000000000002</c:v>
                </c:pt>
                <c:pt idx="3">
                  <c:v>19.2</c:v>
                </c:pt>
                <c:pt idx="4">
                  <c:v>3.6999999999999997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D2-4072-A391-E952F08939B8}"/>
            </c:ext>
          </c:extLst>
        </c:ser>
        <c:ser>
          <c:idx val="3"/>
          <c:order val="3"/>
          <c:tx>
            <c:strRef>
              <c:f>'Patient Safety'!$F$19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Safety'!$B$20:$B$24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Safety'!$F$20:$F$24</c:f>
              <c:numCache>
                <c:formatCode>0.0</c:formatCode>
                <c:ptCount val="5"/>
                <c:pt idx="0">
                  <c:v>50.2</c:v>
                </c:pt>
                <c:pt idx="1">
                  <c:v>4.7</c:v>
                </c:pt>
                <c:pt idx="2">
                  <c:v>29.099999999999998</c:v>
                </c:pt>
                <c:pt idx="3">
                  <c:v>14.399999999999999</c:v>
                </c:pt>
                <c:pt idx="4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D2-4072-A391-E952F08939B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96723408"/>
        <c:axId val="896726320"/>
      </c:barChart>
      <c:catAx>
        <c:axId val="89672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6726320"/>
        <c:crosses val="autoZero"/>
        <c:auto val="1"/>
        <c:lblAlgn val="ctr"/>
        <c:lblOffset val="100"/>
        <c:noMultiLvlLbl val="0"/>
      </c:catAx>
      <c:valAx>
        <c:axId val="89672632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896723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'Patient Safety'!$C$25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Safety'!$B$26:$B$30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Safety'!$C$26:$C$30</c:f>
              <c:numCache>
                <c:formatCode>0.0</c:formatCode>
                <c:ptCount val="5"/>
                <c:pt idx="0">
                  <c:v>37.9</c:v>
                </c:pt>
                <c:pt idx="1">
                  <c:v>12.8</c:v>
                </c:pt>
                <c:pt idx="2">
                  <c:v>32.800000000000004</c:v>
                </c:pt>
                <c:pt idx="3">
                  <c:v>11.1</c:v>
                </c:pt>
                <c:pt idx="4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48-484C-A755-02C79237C13F}"/>
            </c:ext>
          </c:extLst>
        </c:ser>
        <c:ser>
          <c:idx val="1"/>
          <c:order val="1"/>
          <c:tx>
            <c:strRef>
              <c:f>'Patient Safety'!$D$25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Safety'!$B$26:$B$30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Safety'!$D$26:$D$30</c:f>
              <c:numCache>
                <c:formatCode>0.0</c:formatCode>
                <c:ptCount val="5"/>
                <c:pt idx="0">
                  <c:v>33.200000000000003</c:v>
                </c:pt>
                <c:pt idx="1">
                  <c:v>17.5</c:v>
                </c:pt>
                <c:pt idx="2">
                  <c:v>31.7</c:v>
                </c:pt>
                <c:pt idx="3">
                  <c:v>8.4</c:v>
                </c:pt>
                <c:pt idx="4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48-484C-A755-02C79237C13F}"/>
            </c:ext>
          </c:extLst>
        </c:ser>
        <c:ser>
          <c:idx val="2"/>
          <c:order val="2"/>
          <c:tx>
            <c:strRef>
              <c:f>'Patient Safety'!$E$25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Safety'!$B$26:$B$30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Safety'!$E$26:$E$30</c:f>
              <c:numCache>
                <c:formatCode>0.0</c:formatCode>
                <c:ptCount val="5"/>
                <c:pt idx="0">
                  <c:v>43.5</c:v>
                </c:pt>
                <c:pt idx="1">
                  <c:v>8.4</c:v>
                </c:pt>
                <c:pt idx="2">
                  <c:v>28.000000000000004</c:v>
                </c:pt>
                <c:pt idx="3">
                  <c:v>14.499999999999998</c:v>
                </c:pt>
                <c:pt idx="4">
                  <c:v>5.6000000000000005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48-484C-A755-02C79237C13F}"/>
            </c:ext>
          </c:extLst>
        </c:ser>
        <c:ser>
          <c:idx val="3"/>
          <c:order val="3"/>
          <c:tx>
            <c:strRef>
              <c:f>'Patient Safety'!$F$25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'Patient Safety'!$B$26:$B$30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'Patient Safety'!$F$26:$F$30</c:f>
              <c:numCache>
                <c:formatCode>0.0</c:formatCode>
                <c:ptCount val="5"/>
                <c:pt idx="0">
                  <c:v>39.6</c:v>
                </c:pt>
                <c:pt idx="1">
                  <c:v>13.600000000000001</c:v>
                </c:pt>
                <c:pt idx="2">
                  <c:v>29.599999999999998</c:v>
                </c:pt>
                <c:pt idx="3">
                  <c:v>12.9</c:v>
                </c:pt>
                <c:pt idx="4">
                  <c:v>4.3999999999999995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48-484C-A755-02C79237C13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127203536"/>
        <c:axId val="1127203952"/>
      </c:barChart>
      <c:catAx>
        <c:axId val="112720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7203952"/>
        <c:crosses val="autoZero"/>
        <c:auto val="1"/>
        <c:lblAlgn val="ctr"/>
        <c:lblOffset val="100"/>
        <c:noMultiLvlLbl val="0"/>
      </c:catAx>
      <c:valAx>
        <c:axId val="112720395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127203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Inclusive'!$C$87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8E-4A3B-BF91-57B7AA6E6AF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Inclusive'!$B$88:$B$92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Inclusive'!$C$88:$C$92</c:f>
              <c:numCache>
                <c:formatCode>0.0</c:formatCode>
                <c:ptCount val="5"/>
                <c:pt idx="0">
                  <c:v>48.4</c:v>
                </c:pt>
                <c:pt idx="1">
                  <c:v>3.1</c:v>
                </c:pt>
                <c:pt idx="2">
                  <c:v>9.4</c:v>
                </c:pt>
                <c:pt idx="3">
                  <c:v>38.700000000000003</c:v>
                </c:pt>
                <c:pt idx="4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8E-4A3B-BF91-57B7AA6E6AF5}"/>
            </c:ext>
          </c:extLst>
        </c:ser>
        <c:ser>
          <c:idx val="1"/>
          <c:order val="1"/>
          <c:tx>
            <c:strRef>
              <c:f>'Compassionate &amp; Inclusive'!$D$87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Inclusive'!$B$88:$B$92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Inclusive'!$D$88:$D$92</c:f>
              <c:numCache>
                <c:formatCode>0.0</c:formatCode>
                <c:ptCount val="5"/>
                <c:pt idx="0">
                  <c:v>8.1</c:v>
                </c:pt>
                <c:pt idx="1">
                  <c:v>20.399999999999999</c:v>
                </c:pt>
                <c:pt idx="2">
                  <c:v>18.3</c:v>
                </c:pt>
                <c:pt idx="3">
                  <c:v>3.1</c:v>
                </c:pt>
                <c:pt idx="4">
                  <c:v>55.2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8E-4A3B-BF91-57B7AA6E6AF5}"/>
            </c:ext>
          </c:extLst>
        </c:ser>
        <c:ser>
          <c:idx val="2"/>
          <c:order val="2"/>
          <c:tx>
            <c:strRef>
              <c:f>'Compassionate &amp; Inclusive'!$E$87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Inclusive'!$B$88:$B$92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Inclusive'!$E$88:$E$92</c:f>
              <c:numCache>
                <c:formatCode>0.0</c:formatCode>
                <c:ptCount val="5"/>
                <c:pt idx="0">
                  <c:v>24.8</c:v>
                </c:pt>
                <c:pt idx="1">
                  <c:v>2.8000000000000003</c:v>
                </c:pt>
                <c:pt idx="2">
                  <c:v>56.100000000000009</c:v>
                </c:pt>
                <c:pt idx="3">
                  <c:v>1.9</c:v>
                </c:pt>
                <c:pt idx="4">
                  <c:v>12.6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8E-4A3B-BF91-57B7AA6E6AF5}"/>
            </c:ext>
          </c:extLst>
        </c:ser>
        <c:ser>
          <c:idx val="3"/>
          <c:order val="3"/>
          <c:tx>
            <c:strRef>
              <c:f>'Compassionate &amp; Inclusive'!$F$87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Inclusive'!$B$88:$B$92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Inclusive'!$F$88:$F$92</c:f>
              <c:numCache>
                <c:formatCode>0.0</c:formatCode>
                <c:ptCount val="5"/>
                <c:pt idx="0">
                  <c:v>1.0999999999999999</c:v>
                </c:pt>
                <c:pt idx="1">
                  <c:v>6.9</c:v>
                </c:pt>
                <c:pt idx="2">
                  <c:v>38</c:v>
                </c:pt>
                <c:pt idx="3">
                  <c:v>0.2</c:v>
                </c:pt>
                <c:pt idx="4">
                  <c:v>51.300000000000004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B8E-4A3B-BF91-57B7AA6E6AF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73484512"/>
        <c:axId val="778455376"/>
      </c:barChart>
      <c:catAx>
        <c:axId val="77348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455376"/>
        <c:crosses val="autoZero"/>
        <c:auto val="1"/>
        <c:lblAlgn val="ctr"/>
        <c:lblOffset val="100"/>
        <c:noMultiLvlLbl val="0"/>
      </c:catAx>
      <c:valAx>
        <c:axId val="7784553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773484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Inclusive'!$C$93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Inclusive'!$B$94:$B$98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Inclusive'!$C$94:$C$98</c:f>
              <c:numCache>
                <c:formatCode>0.0</c:formatCode>
                <c:ptCount val="5"/>
                <c:pt idx="0">
                  <c:v>49.6</c:v>
                </c:pt>
                <c:pt idx="1">
                  <c:v>1.0999999999999999</c:v>
                </c:pt>
                <c:pt idx="2">
                  <c:v>7.1</c:v>
                </c:pt>
                <c:pt idx="3">
                  <c:v>41.9</c:v>
                </c:pt>
                <c:pt idx="4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EB-40B1-A68A-895276948582}"/>
            </c:ext>
          </c:extLst>
        </c:ser>
        <c:ser>
          <c:idx val="1"/>
          <c:order val="1"/>
          <c:tx>
            <c:strRef>
              <c:f>'Compassionate &amp; Inclusive'!$D$93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Inclusive'!$B$94:$B$98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Inclusive'!$D$94:$D$98</c:f>
              <c:numCache>
                <c:formatCode>0.0</c:formatCode>
                <c:ptCount val="5"/>
                <c:pt idx="0">
                  <c:v>2.9000000000000004</c:v>
                </c:pt>
                <c:pt idx="1">
                  <c:v>16.2</c:v>
                </c:pt>
                <c:pt idx="2">
                  <c:v>23.599999999999998</c:v>
                </c:pt>
                <c:pt idx="3">
                  <c:v>2.1</c:v>
                </c:pt>
                <c:pt idx="4">
                  <c:v>55.800000000000004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EB-40B1-A68A-895276948582}"/>
            </c:ext>
          </c:extLst>
        </c:ser>
        <c:ser>
          <c:idx val="2"/>
          <c:order val="2"/>
          <c:tx>
            <c:strRef>
              <c:f>'Compassionate &amp; Inclusive'!$E$93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Inclusive'!$B$94:$B$98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Inclusive'!$E$94:$E$98</c:f>
              <c:numCache>
                <c:formatCode>0.0</c:formatCode>
                <c:ptCount val="5"/>
                <c:pt idx="0">
                  <c:v>28.999999999999996</c:v>
                </c:pt>
                <c:pt idx="1">
                  <c:v>0.5</c:v>
                </c:pt>
                <c:pt idx="2">
                  <c:v>56.499999999999993</c:v>
                </c:pt>
                <c:pt idx="3">
                  <c:v>1.4000000000000001</c:v>
                </c:pt>
                <c:pt idx="4">
                  <c:v>11.700000000000001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EB-40B1-A68A-895276948582}"/>
            </c:ext>
          </c:extLst>
        </c:ser>
        <c:ser>
          <c:idx val="3"/>
          <c:order val="3"/>
          <c:tx>
            <c:strRef>
              <c:f>'Compassionate &amp; Inclusive'!$F$93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Inclusive'!$B$94:$B$98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Inclusive'!$F$94:$F$98</c:f>
              <c:numCache>
                <c:formatCode>0.0</c:formatCode>
                <c:ptCount val="5"/>
                <c:pt idx="0">
                  <c:v>0.70000000000000007</c:v>
                </c:pt>
                <c:pt idx="1">
                  <c:v>8</c:v>
                </c:pt>
                <c:pt idx="2">
                  <c:v>39.800000000000004</c:v>
                </c:pt>
                <c:pt idx="3">
                  <c:v>0.2</c:v>
                </c:pt>
                <c:pt idx="4">
                  <c:v>46.7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4EB-40B1-A68A-89527694858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35524176"/>
        <c:axId val="1035526256"/>
      </c:barChart>
      <c:catAx>
        <c:axId val="103552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526256"/>
        <c:crosses val="autoZero"/>
        <c:auto val="1"/>
        <c:lblAlgn val="ctr"/>
        <c:lblOffset val="100"/>
        <c:noMultiLvlLbl val="0"/>
      </c:catAx>
      <c:valAx>
        <c:axId val="10355262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03552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Inclusive'!$C$99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Inclusive'!$B$100:$B$104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Inclusive'!$C$100:$C$104</c:f>
              <c:numCache>
                <c:formatCode>0.0</c:formatCode>
                <c:ptCount val="5"/>
                <c:pt idx="0">
                  <c:v>43</c:v>
                </c:pt>
                <c:pt idx="1">
                  <c:v>10.5</c:v>
                </c:pt>
                <c:pt idx="2">
                  <c:v>13.700000000000001</c:v>
                </c:pt>
                <c:pt idx="3">
                  <c:v>29.599999999999998</c:v>
                </c:pt>
                <c:pt idx="4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DB-42BC-8B61-BBD20E9A2B65}"/>
            </c:ext>
          </c:extLst>
        </c:ser>
        <c:ser>
          <c:idx val="1"/>
          <c:order val="1"/>
          <c:tx>
            <c:strRef>
              <c:f>'Compassionate &amp; Inclusive'!$D$99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Inclusive'!$B$100:$B$104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Inclusive'!$D$100:$D$104</c:f>
              <c:numCache>
                <c:formatCode>0.0</c:formatCode>
                <c:ptCount val="5"/>
                <c:pt idx="0">
                  <c:v>2.6</c:v>
                </c:pt>
                <c:pt idx="1">
                  <c:v>15.7</c:v>
                </c:pt>
                <c:pt idx="2">
                  <c:v>23.799999999999997</c:v>
                </c:pt>
                <c:pt idx="3">
                  <c:v>2.1</c:v>
                </c:pt>
                <c:pt idx="4">
                  <c:v>35.6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DB-42BC-8B61-BBD20E9A2B65}"/>
            </c:ext>
          </c:extLst>
        </c:ser>
        <c:ser>
          <c:idx val="2"/>
          <c:order val="2"/>
          <c:tx>
            <c:strRef>
              <c:f>'Compassionate &amp; Inclusive'!$E$99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Inclusive'!$B$100:$B$104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Inclusive'!$E$100:$E$104</c:f>
              <c:numCache>
                <c:formatCode>0.0</c:formatCode>
                <c:ptCount val="5"/>
                <c:pt idx="0">
                  <c:v>29.4</c:v>
                </c:pt>
                <c:pt idx="1">
                  <c:v>0.89999999999999991</c:v>
                </c:pt>
                <c:pt idx="2">
                  <c:v>49.1</c:v>
                </c:pt>
                <c:pt idx="3">
                  <c:v>9.3000000000000007</c:v>
                </c:pt>
                <c:pt idx="4">
                  <c:v>20.100000000000001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DB-42BC-8B61-BBD20E9A2B65}"/>
            </c:ext>
          </c:extLst>
        </c:ser>
        <c:ser>
          <c:idx val="3"/>
          <c:order val="3"/>
          <c:tx>
            <c:strRef>
              <c:f>'Compassionate &amp; Inclusive'!$F$99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Inclusive'!$B$100:$B$104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Inclusive'!$F$100:$F$104</c:f>
              <c:numCache>
                <c:formatCode>0.0</c:formatCode>
                <c:ptCount val="5"/>
                <c:pt idx="0">
                  <c:v>12.9</c:v>
                </c:pt>
                <c:pt idx="1">
                  <c:v>15.1</c:v>
                </c:pt>
                <c:pt idx="2">
                  <c:v>22.2</c:v>
                </c:pt>
                <c:pt idx="3">
                  <c:v>3.1</c:v>
                </c:pt>
                <c:pt idx="4">
                  <c:v>50.4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BDB-42BC-8B61-BBD20E9A2B6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035538736"/>
        <c:axId val="1035525840"/>
      </c:barChart>
      <c:catAx>
        <c:axId val="103553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525840"/>
        <c:crosses val="autoZero"/>
        <c:auto val="1"/>
        <c:lblAlgn val="ctr"/>
        <c:lblOffset val="100"/>
        <c:noMultiLvlLbl val="0"/>
      </c:catAx>
      <c:valAx>
        <c:axId val="10355258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03553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'Compassionate &amp; Inclusive'!$C$105</c:f>
              <c:strCache>
                <c:ptCount val="1"/>
                <c:pt idx="0">
                  <c:v>MHLD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Inclusive'!$C$106:$C$110</c:f>
              <c:numCache>
                <c:formatCode>0.0</c:formatCode>
                <c:ptCount val="5"/>
                <c:pt idx="0">
                  <c:v>50.7</c:v>
                </c:pt>
                <c:pt idx="1">
                  <c:v>5.4</c:v>
                </c:pt>
                <c:pt idx="2">
                  <c:v>15.1</c:v>
                </c:pt>
                <c:pt idx="3">
                  <c:v>25.1</c:v>
                </c:pt>
                <c:pt idx="4">
                  <c:v>3.6999999999999997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2E-479F-B7B5-7D6726D27550}"/>
            </c:ext>
          </c:extLst>
        </c:ser>
        <c:ser>
          <c:idx val="1"/>
          <c:order val="1"/>
          <c:tx>
            <c:strRef>
              <c:f>'Compassionate &amp; Inclusive'!$D$105</c:f>
              <c:strCache>
                <c:ptCount val="1"/>
                <c:pt idx="0">
                  <c:v>Morriston</c:v>
                </c:pt>
              </c:strCache>
            </c:strRef>
          </c:tx>
          <c:spPr>
            <a:solidFill>
              <a:srgbClr val="7030A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Inclusive'!$D$106:$D$110</c:f>
              <c:numCache>
                <c:formatCode>0.0</c:formatCode>
                <c:ptCount val="5"/>
                <c:pt idx="0">
                  <c:v>16.5</c:v>
                </c:pt>
                <c:pt idx="1">
                  <c:v>25.1</c:v>
                </c:pt>
                <c:pt idx="2">
                  <c:v>14.7</c:v>
                </c:pt>
                <c:pt idx="3">
                  <c:v>8.1</c:v>
                </c:pt>
                <c:pt idx="4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2E-479F-B7B5-7D6726D27550}"/>
            </c:ext>
          </c:extLst>
        </c:ser>
        <c:ser>
          <c:idx val="2"/>
          <c:order val="2"/>
          <c:tx>
            <c:strRef>
              <c:f>'Compassionate &amp; Inclusive'!$E$105</c:f>
              <c:strCache>
                <c:ptCount val="1"/>
                <c:pt idx="0">
                  <c:v>NPTS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Inclusive'!$E$106:$E$110</c:f>
              <c:numCache>
                <c:formatCode>0.0</c:formatCode>
                <c:ptCount val="5"/>
                <c:pt idx="0">
                  <c:v>18.7</c:v>
                </c:pt>
                <c:pt idx="1">
                  <c:v>2.8000000000000003</c:v>
                </c:pt>
                <c:pt idx="2">
                  <c:v>56.100000000000009</c:v>
                </c:pt>
                <c:pt idx="3">
                  <c:v>4.2</c:v>
                </c:pt>
                <c:pt idx="4">
                  <c:v>23.799999999999997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2E-479F-B7B5-7D6726D27550}"/>
            </c:ext>
          </c:extLst>
        </c:ser>
        <c:ser>
          <c:idx val="3"/>
          <c:order val="3"/>
          <c:tx>
            <c:strRef>
              <c:f>'Compassionate &amp; Inclusive'!$F$105</c:f>
              <c:strCache>
                <c:ptCount val="1"/>
                <c:pt idx="0">
                  <c:v>PCTS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'Compassionate &amp; Inclusive'!$B$106:$B$110</c:f>
              <c:strCache>
                <c:ptCount val="5"/>
                <c:pt idx="0">
                  <c:v>Agree</c:v>
                </c:pt>
                <c:pt idx="1">
                  <c:v>Disagree</c:v>
                </c:pt>
                <c:pt idx="2">
                  <c:v>Neither agree nor disagree</c:v>
                </c:pt>
                <c:pt idx="3">
                  <c:v>Strongly agree</c:v>
                </c:pt>
                <c:pt idx="4">
                  <c:v>Strongly disagree</c:v>
                </c:pt>
              </c:strCache>
            </c:strRef>
          </c:cat>
          <c:val>
            <c:numRef>
              <c:f>'Compassionate &amp; Inclusive'!$F$106:$F$110</c:f>
              <c:numCache>
                <c:formatCode>0.0</c:formatCode>
                <c:ptCount val="5"/>
                <c:pt idx="0">
                  <c:v>5.8000000000000007</c:v>
                </c:pt>
                <c:pt idx="1">
                  <c:v>22.2</c:v>
                </c:pt>
                <c:pt idx="2">
                  <c:v>20.399999999999999</c:v>
                </c:pt>
                <c:pt idx="3">
                  <c:v>1.0999999999999999</c:v>
                </c:pt>
                <c:pt idx="4">
                  <c:v>40.9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22E-479F-B7B5-7D6726D2755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65647952"/>
        <c:axId val="965646288"/>
      </c:barChart>
      <c:catAx>
        <c:axId val="965647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5646288"/>
        <c:crosses val="autoZero"/>
        <c:auto val="1"/>
        <c:lblAlgn val="ctr"/>
        <c:lblOffset val="100"/>
        <c:noMultiLvlLbl val="0"/>
      </c:catAx>
      <c:valAx>
        <c:axId val="96564628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965647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06/06/2024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06/06/2024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9365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a generic copy</a:t>
            </a:r>
            <a:r>
              <a:rPr lang="en-GB" baseline="0" dirty="0"/>
              <a:t> slide.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9997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49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emf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31" r:id="rId7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044" y="2301875"/>
            <a:ext cx="17409186" cy="3581400"/>
          </a:xfrm>
        </p:spPr>
        <p:txBody>
          <a:bodyPr/>
          <a:lstStyle/>
          <a:p>
            <a:r>
              <a:rPr lang="pt-BR" dirty="0"/>
              <a:t>NHS Wales Staff Survey 2023 – Quantitative Results by Service Delivery Group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37444" y="829601"/>
            <a:ext cx="16560800" cy="558800"/>
          </a:xfrm>
        </p:spPr>
        <p:txBody>
          <a:bodyPr/>
          <a:lstStyle/>
          <a:p>
            <a:pPr algn="ctr"/>
            <a:r>
              <a:rPr lang="en-GB" dirty="0"/>
              <a:t>A High Quality Organisation – Friends &amp; Family Test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2524"/>
              </p:ext>
            </p:extLst>
          </p:nvPr>
        </p:nvGraphicFramePr>
        <p:xfrm>
          <a:off x="3271044" y="1768475"/>
          <a:ext cx="12573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823547715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524689144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12836454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</a:t>
                      </a:r>
                    </a:p>
                  </a:txBody>
                  <a:tcPr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SBUHB Response</a:t>
                      </a:r>
                      <a:r>
                        <a:rPr lang="en-GB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2023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1F355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SBUHB Response</a:t>
                      </a:r>
                      <a:r>
                        <a:rPr lang="en-GB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2020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1F35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144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 a friend or relative needed treatment I would be happy with</a:t>
                      </a:r>
                      <a:r>
                        <a:rPr lang="en-GB" sz="2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standard of care provided by this organisation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54% agreed/strongly agreed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67%</a:t>
                      </a:r>
                      <a:r>
                        <a:rPr lang="en-GB" sz="2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agreed/strongly agreed</a:t>
                      </a:r>
                      <a:endParaRPr lang="en-GB" sz="2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628861"/>
                  </a:ext>
                </a:extLst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8679624"/>
              </p:ext>
            </p:extLst>
          </p:nvPr>
        </p:nvGraphicFramePr>
        <p:xfrm>
          <a:off x="3652044" y="3978275"/>
          <a:ext cx="119634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170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789400" cy="558800"/>
          </a:xfrm>
        </p:spPr>
        <p:txBody>
          <a:bodyPr/>
          <a:lstStyle/>
          <a:p>
            <a:r>
              <a:rPr lang="en-GB" dirty="0"/>
              <a:t>A High Quality Organisation – Compassionate Leadership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844675"/>
            <a:ext cx="8915400" cy="7010400"/>
          </a:xfrm>
        </p:spPr>
        <p:txBody>
          <a:bodyPr/>
          <a:lstStyle/>
          <a:p>
            <a:r>
              <a:rPr lang="en-GB" dirty="0"/>
              <a:t>*N.B. Links to People Strategy aim – </a:t>
            </a:r>
            <a:r>
              <a:rPr lang="en-GB" b="1" dirty="0"/>
              <a:t>Leadership that Lives our Values</a:t>
            </a:r>
          </a:p>
          <a:p>
            <a:r>
              <a:rPr lang="en-GB" dirty="0"/>
              <a:t>New Question Set – </a:t>
            </a:r>
            <a:r>
              <a:rPr lang="en-GB" b="1" dirty="0"/>
              <a:t>No Comparable data</a:t>
            </a:r>
          </a:p>
          <a:p>
            <a:r>
              <a:rPr lang="en-GB" sz="2400" b="1" dirty="0"/>
              <a:t>My immediate manager (line manger) is interested in </a:t>
            </a:r>
            <a:r>
              <a:rPr lang="en-GB" sz="2400" b="1" u="sng" dirty="0"/>
              <a:t>listening</a:t>
            </a:r>
            <a:r>
              <a:rPr lang="en-GB" sz="2400" b="1" dirty="0"/>
              <a:t> to me when I describe challenges I face.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5927368"/>
              </p:ext>
            </p:extLst>
          </p:nvPr>
        </p:nvGraphicFramePr>
        <p:xfrm>
          <a:off x="908844" y="3444875"/>
          <a:ext cx="87630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281444" y="1844675"/>
            <a:ext cx="9495710" cy="6858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1" dirty="0"/>
          </a:p>
          <a:p>
            <a:r>
              <a:rPr lang="en-GB" sz="2400" b="1" dirty="0"/>
              <a:t>My immediate manager (line manger) takes </a:t>
            </a:r>
            <a:r>
              <a:rPr lang="en-GB" sz="2400" b="1" u="sng" dirty="0"/>
              <a:t>effective action </a:t>
            </a:r>
            <a:r>
              <a:rPr lang="en-GB" sz="2400" b="1" dirty="0"/>
              <a:t>to help me with any problems I face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363176"/>
              </p:ext>
            </p:extLst>
          </p:nvPr>
        </p:nvGraphicFramePr>
        <p:xfrm>
          <a:off x="10586244" y="3410783"/>
          <a:ext cx="8686800" cy="6130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4989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416" t="26296" r="17916" b="10000"/>
          <a:stretch/>
        </p:blipFill>
        <p:spPr>
          <a:xfrm>
            <a:off x="756444" y="0"/>
            <a:ext cx="18973800" cy="931227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5234444" y="6950075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937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7844" y="549275"/>
            <a:ext cx="12293600" cy="558800"/>
          </a:xfrm>
        </p:spPr>
        <p:txBody>
          <a:bodyPr/>
          <a:lstStyle/>
          <a:p>
            <a:r>
              <a:rPr lang="en-GB" dirty="0"/>
              <a:t>Our People Strategy – Engagement Score</a:t>
            </a:r>
          </a:p>
          <a:p>
            <a:r>
              <a:rPr lang="en-GB" sz="1800" b="1" dirty="0">
                <a:solidFill>
                  <a:schemeClr val="tx1"/>
                </a:solidFill>
              </a:rPr>
              <a:t>7 Key questions </a:t>
            </a:r>
            <a:r>
              <a:rPr lang="en-GB" sz="1800" dirty="0">
                <a:solidFill>
                  <a:schemeClr val="tx1"/>
                </a:solidFill>
              </a:rPr>
              <a:t>that specifically measure Staff Engagement</a:t>
            </a:r>
          </a:p>
          <a:p>
            <a:r>
              <a:rPr lang="en-GB" sz="1800" dirty="0">
                <a:solidFill>
                  <a:schemeClr val="tx1"/>
                </a:solidFill>
              </a:rPr>
              <a:t>Links to our </a:t>
            </a:r>
            <a:r>
              <a:rPr lang="en-GB" sz="1800" b="1" dirty="0">
                <a:solidFill>
                  <a:schemeClr val="tx1"/>
                </a:solidFill>
              </a:rPr>
              <a:t>People Strategy aim - Engaged Motivated &amp; healthy and work of Recruitment &amp; Retention Group</a:t>
            </a:r>
          </a:p>
          <a:p>
            <a:r>
              <a:rPr lang="en-GB" sz="1800" dirty="0">
                <a:solidFill>
                  <a:schemeClr val="tx1"/>
                </a:solidFill>
              </a:rPr>
              <a:t>SBU’s score is </a:t>
            </a:r>
            <a:r>
              <a:rPr lang="en-GB" sz="1800" b="1" dirty="0">
                <a:solidFill>
                  <a:schemeClr val="tx1"/>
                </a:solidFill>
              </a:rPr>
              <a:t>73%</a:t>
            </a:r>
            <a:r>
              <a:rPr lang="en-GB" sz="1800" dirty="0">
                <a:solidFill>
                  <a:schemeClr val="tx1"/>
                </a:solidFill>
              </a:rPr>
              <a:t> (down by 2% from 2020) – </a:t>
            </a:r>
            <a:r>
              <a:rPr lang="en-GB" sz="1800" b="1" dirty="0">
                <a:solidFill>
                  <a:schemeClr val="tx1"/>
                </a:solidFill>
              </a:rPr>
              <a:t>reflected across NHS Wales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911475"/>
            <a:ext cx="9448800" cy="6781800"/>
          </a:xfrm>
        </p:spPr>
        <p:txBody>
          <a:bodyPr/>
          <a:lstStyle/>
          <a:p>
            <a:r>
              <a:rPr lang="en-GB" sz="2400" b="1" dirty="0"/>
              <a:t>1. I am involved in deciding on changes introduced that affect my work area/team/department.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917513"/>
              </p:ext>
            </p:extLst>
          </p:nvPr>
        </p:nvGraphicFramePr>
        <p:xfrm>
          <a:off x="782419" y="3902075"/>
          <a:ext cx="8915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891043" y="2911475"/>
            <a:ext cx="8762699" cy="6781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2. I look forward to going to work.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9468282"/>
              </p:ext>
            </p:extLst>
          </p:nvPr>
        </p:nvGraphicFramePr>
        <p:xfrm>
          <a:off x="10951176" y="3903497"/>
          <a:ext cx="8474268" cy="5561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16971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Our People Strategy - Engagement Score Continued…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225675"/>
            <a:ext cx="7391400" cy="6629400"/>
          </a:xfrm>
        </p:spPr>
        <p:txBody>
          <a:bodyPr/>
          <a:lstStyle/>
          <a:p>
            <a:r>
              <a:rPr lang="en-GB" sz="2400" b="1" dirty="0"/>
              <a:t>3. I am enthusiastic about my job.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708742"/>
              </p:ext>
            </p:extLst>
          </p:nvPr>
        </p:nvGraphicFramePr>
        <p:xfrm>
          <a:off x="527844" y="2682875"/>
          <a:ext cx="87630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 txBox="1">
            <a:spLocks/>
          </p:cNvSpPr>
          <p:nvPr/>
        </p:nvSpPr>
        <p:spPr>
          <a:xfrm>
            <a:off x="10891044" y="1920875"/>
            <a:ext cx="7391400" cy="693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4. I am happy to go the extra mile at work when required.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442274"/>
              </p:ext>
            </p:extLst>
          </p:nvPr>
        </p:nvGraphicFramePr>
        <p:xfrm>
          <a:off x="10586244" y="2682875"/>
          <a:ext cx="8305800" cy="6768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2031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Our People Strategy - Engagement Score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581275"/>
            <a:ext cx="7924800" cy="6273800"/>
          </a:xfrm>
        </p:spPr>
        <p:txBody>
          <a:bodyPr/>
          <a:lstStyle/>
          <a:p>
            <a:r>
              <a:rPr lang="en-GB" sz="2400" b="1" dirty="0"/>
              <a:t>5. I am able to make improvements in my area of work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4216778"/>
              </p:ext>
            </p:extLst>
          </p:nvPr>
        </p:nvGraphicFramePr>
        <p:xfrm>
          <a:off x="527844" y="3368675"/>
          <a:ext cx="86106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052844" y="2578757"/>
            <a:ext cx="7924800" cy="6273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6. I would recommend my organisation as a place to work.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3148912"/>
              </p:ext>
            </p:extLst>
          </p:nvPr>
        </p:nvGraphicFramePr>
        <p:xfrm>
          <a:off x="9900444" y="3368675"/>
          <a:ext cx="85344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412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Our People Strategy - Engagement Score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225675"/>
            <a:ext cx="17409186" cy="6629400"/>
          </a:xfrm>
        </p:spPr>
        <p:txBody>
          <a:bodyPr/>
          <a:lstStyle/>
          <a:p>
            <a:pPr algn="ctr"/>
            <a:r>
              <a:rPr lang="en-GB" sz="2800" b="1" dirty="0"/>
              <a:t>7. I am proud to tell people I work for my organisation.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096266"/>
              </p:ext>
            </p:extLst>
          </p:nvPr>
        </p:nvGraphicFramePr>
        <p:xfrm>
          <a:off x="3880644" y="3216275"/>
          <a:ext cx="112014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019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027400" cy="558800"/>
          </a:xfrm>
        </p:spPr>
        <p:txBody>
          <a:bodyPr/>
          <a:lstStyle/>
          <a:p>
            <a:r>
              <a:rPr lang="en-GB" dirty="0"/>
              <a:t>People Strategy Aim – Engaged, motivated &amp; Healthy</a:t>
            </a:r>
          </a:p>
          <a:p>
            <a:r>
              <a:rPr lang="en-GB" dirty="0"/>
              <a:t>Key Headlines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301875"/>
            <a:ext cx="8915400" cy="6553200"/>
          </a:xfrm>
        </p:spPr>
        <p:txBody>
          <a:bodyPr/>
          <a:lstStyle/>
          <a:p>
            <a:r>
              <a:rPr lang="en-GB" sz="2400" b="1" dirty="0"/>
              <a:t>My immediate manager (line manger) values my work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390011"/>
              </p:ext>
            </p:extLst>
          </p:nvPr>
        </p:nvGraphicFramePr>
        <p:xfrm>
          <a:off x="649288" y="3063875"/>
          <a:ext cx="8565356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9976644" y="2301875"/>
            <a:ext cx="8915400" cy="6553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 am satisfied with the opportunity for flexible working patterns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195363"/>
              </p:ext>
            </p:extLst>
          </p:nvPr>
        </p:nvGraphicFramePr>
        <p:xfrm>
          <a:off x="9862344" y="3063875"/>
          <a:ext cx="87249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2331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5722600" cy="558800"/>
          </a:xfrm>
        </p:spPr>
        <p:txBody>
          <a:bodyPr/>
          <a:lstStyle/>
          <a:p>
            <a:r>
              <a:rPr lang="en-GB" dirty="0"/>
              <a:t>People Strategy Aim – Engaged, motivated &amp; Healthy</a:t>
            </a:r>
          </a:p>
          <a:p>
            <a:r>
              <a:rPr lang="en-GB" dirty="0"/>
              <a:t>Key Headlines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581275"/>
            <a:ext cx="8077200" cy="6273800"/>
          </a:xfrm>
        </p:spPr>
        <p:txBody>
          <a:bodyPr/>
          <a:lstStyle/>
          <a:p>
            <a:r>
              <a:rPr lang="en-GB" sz="2400" b="1" dirty="0"/>
              <a:t>I have unrealistic time pressures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251764"/>
              </p:ext>
            </p:extLst>
          </p:nvPr>
        </p:nvGraphicFramePr>
        <p:xfrm>
          <a:off x="654542" y="3216275"/>
          <a:ext cx="8331502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281444" y="2378076"/>
            <a:ext cx="8077200" cy="6477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How often, if at all, do you feel burnt out because of your work?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3022903"/>
              </p:ext>
            </p:extLst>
          </p:nvPr>
        </p:nvGraphicFramePr>
        <p:xfrm>
          <a:off x="10052844" y="3216275"/>
          <a:ext cx="8763000" cy="6224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2995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5494000" cy="558800"/>
          </a:xfrm>
        </p:spPr>
        <p:txBody>
          <a:bodyPr/>
          <a:lstStyle/>
          <a:p>
            <a:r>
              <a:rPr lang="en-GB" dirty="0"/>
              <a:t>People Strategy Aim – Engaged, motivated &amp; Healthy</a:t>
            </a:r>
          </a:p>
          <a:p>
            <a:r>
              <a:rPr lang="en-GB" dirty="0"/>
              <a:t>Key Headlines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225675"/>
            <a:ext cx="8915400" cy="7239000"/>
          </a:xfrm>
        </p:spPr>
        <p:txBody>
          <a:bodyPr/>
          <a:lstStyle/>
          <a:p>
            <a:r>
              <a:rPr lang="en-GB" sz="2400" b="1" dirty="0"/>
              <a:t>On average, how many additional UNPAID hours do you work per week for this organisation, over and above your contracted hours?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096210"/>
              </p:ext>
            </p:extLst>
          </p:nvPr>
        </p:nvGraphicFramePr>
        <p:xfrm>
          <a:off x="642144" y="3444875"/>
          <a:ext cx="84963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357644" y="2225675"/>
            <a:ext cx="8915400" cy="7239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 often think about leaving this organisation.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054079"/>
              </p:ext>
            </p:extLst>
          </p:nvPr>
        </p:nvGraphicFramePr>
        <p:xfrm>
          <a:off x="10052844" y="3444875"/>
          <a:ext cx="8382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88714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CONTEXT - REMINDER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2644" y="1768475"/>
            <a:ext cx="17409186" cy="6273800"/>
          </a:xfrm>
        </p:spPr>
        <p:txBody>
          <a:bodyPr/>
          <a:lstStyle/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b="1" dirty="0"/>
              <a:t>Led by HEIW </a:t>
            </a:r>
            <a:r>
              <a:rPr lang="en-GB" sz="3200" dirty="0"/>
              <a:t>– based on NHS England question set, Professor Michael West and the Kings fund research – link to Compassionate Leadership 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dirty="0"/>
              <a:t>Launched on 16</a:t>
            </a:r>
            <a:r>
              <a:rPr lang="en-GB" sz="3200" baseline="30000" dirty="0"/>
              <a:t>th</a:t>
            </a:r>
            <a:r>
              <a:rPr lang="en-GB" sz="3200" dirty="0"/>
              <a:t> October to 4</a:t>
            </a:r>
            <a:r>
              <a:rPr lang="en-GB" sz="3200" baseline="30000" dirty="0"/>
              <a:t>th</a:t>
            </a:r>
            <a:r>
              <a:rPr lang="en-GB" sz="3200" dirty="0"/>
              <a:t> December 2023 (final count including paper-based) – </a:t>
            </a:r>
            <a:r>
              <a:rPr lang="en-GB" sz="3200" b="1" dirty="0"/>
              <a:t>Open 6 weeks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dirty="0"/>
              <a:t>Electronic, paper-based an phone-line available – greater accessibility and inclusivity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b="1" dirty="0"/>
              <a:t>2,625 responses </a:t>
            </a:r>
            <a:r>
              <a:rPr lang="en-GB" sz="3200" dirty="0"/>
              <a:t>for Swansea Bay UHB – </a:t>
            </a:r>
            <a:r>
              <a:rPr lang="en-GB" sz="3200" b="1" dirty="0"/>
              <a:t>18.8%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dirty="0"/>
              <a:t>Full quantitative data set by Service Group / Directorate and Staff Group – </a:t>
            </a:r>
            <a:r>
              <a:rPr lang="en-GB" sz="3200" b="1" dirty="0"/>
              <a:t>qualitative data to follow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r>
              <a:rPr lang="en-GB" sz="3200" b="1" dirty="0"/>
              <a:t>10 Question areas:</a:t>
            </a:r>
          </a:p>
          <a:p>
            <a:pPr marL="565476" indent="-565476">
              <a:buFont typeface="Arial" panose="020B0604020202020204" pitchFamily="34" charset="0"/>
              <a:buChar char="•"/>
            </a:pPr>
            <a:endParaRPr lang="en-GB" sz="3200" b="1" dirty="0"/>
          </a:p>
          <a:p>
            <a:pPr marL="565476" indent="-565476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565476" indent="-565476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565476" indent="-565476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444" y="5807075"/>
            <a:ext cx="9601200" cy="519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65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865600" cy="558800"/>
          </a:xfrm>
        </p:spPr>
        <p:txBody>
          <a:bodyPr/>
          <a:lstStyle/>
          <a:p>
            <a:r>
              <a:rPr lang="en-GB" dirty="0"/>
              <a:t>Our People Promise – Compassion, inclusivity &amp; belonging</a:t>
            </a:r>
          </a:p>
          <a:p>
            <a:r>
              <a:rPr lang="en-GB" sz="1800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*N.B. Question (asked differently in 2020 / No comparable data)</a:t>
            </a:r>
            <a:r>
              <a:rPr lang="en-GB" sz="18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sz="18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581275"/>
            <a:ext cx="8534400" cy="6273800"/>
          </a:xfrm>
        </p:spPr>
        <p:txBody>
          <a:bodyPr/>
          <a:lstStyle/>
          <a:p>
            <a:r>
              <a:rPr lang="en-GB" sz="2400" b="1" dirty="0">
                <a:solidFill>
                  <a:srgbClr val="24242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the last 12 months how many times have you personally experienced harassment or bullying at work from managers/team leaders?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2619840"/>
              </p:ext>
            </p:extLst>
          </p:nvPr>
        </p:nvGraphicFramePr>
        <p:xfrm>
          <a:off x="451644" y="3673475"/>
          <a:ext cx="88392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9900444" y="2607660"/>
            <a:ext cx="8534400" cy="6273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24242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the last 12 months how many times have you personally experienced harassment or bullying at work from other colleagues?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315556"/>
              </p:ext>
            </p:extLst>
          </p:nvPr>
        </p:nvGraphicFramePr>
        <p:xfrm>
          <a:off x="9900444" y="3684095"/>
          <a:ext cx="9372600" cy="5932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79555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560800" cy="558800"/>
          </a:xfrm>
        </p:spPr>
        <p:txBody>
          <a:bodyPr/>
          <a:lstStyle/>
          <a:p>
            <a:r>
              <a:rPr lang="en-GB" dirty="0"/>
              <a:t>Our People Promise – Compassion, inclusivity &amp; belonging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967244" y="2564743"/>
            <a:ext cx="8382000" cy="6477000"/>
          </a:xfrm>
        </p:spPr>
        <p:txBody>
          <a:bodyPr/>
          <a:lstStyle/>
          <a:p>
            <a:r>
              <a:rPr lang="en-GB" sz="2400" b="1" dirty="0"/>
              <a:t>I think that my organisation respects individual differences (e.g. cultures, working styles, backgrounds, ideas)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084360"/>
              </p:ext>
            </p:extLst>
          </p:nvPr>
        </p:nvGraphicFramePr>
        <p:xfrm>
          <a:off x="414557" y="3978275"/>
          <a:ext cx="8872784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905341" y="2564743"/>
            <a:ext cx="8382000" cy="64770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 the last 12 months how many times have you personally experienced harassment or bullying at work from patients/service users, their relatives, or other members of the public?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342429"/>
              </p:ext>
            </p:extLst>
          </p:nvPr>
        </p:nvGraphicFramePr>
        <p:xfrm>
          <a:off x="10357644" y="3978275"/>
          <a:ext cx="8991599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0428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408400" cy="558800"/>
          </a:xfrm>
        </p:spPr>
        <p:txBody>
          <a:bodyPr/>
          <a:lstStyle/>
          <a:p>
            <a:r>
              <a:rPr lang="en-GB" dirty="0"/>
              <a:t>Our People Promise – Compassion, inclusivity &amp; belonging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1328" y="2149475"/>
            <a:ext cx="7837515" cy="6273800"/>
          </a:xfrm>
        </p:spPr>
        <p:txBody>
          <a:bodyPr/>
          <a:lstStyle/>
          <a:p>
            <a:r>
              <a:rPr lang="en-GB" sz="2400" b="1" dirty="0"/>
              <a:t>In the last 12 months have you personally experienced discrimination at work from a </a:t>
            </a:r>
            <a:r>
              <a:rPr lang="en-GB" sz="2400" b="1" u="sng" dirty="0"/>
              <a:t>manager/ team leader?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340558"/>
              </p:ext>
            </p:extLst>
          </p:nvPr>
        </p:nvGraphicFramePr>
        <p:xfrm>
          <a:off x="691328" y="3368675"/>
          <a:ext cx="8294716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9900444" y="2149475"/>
            <a:ext cx="7837515" cy="6273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In the last 12 months have you personally experienced discrimination at work from other </a:t>
            </a:r>
            <a:r>
              <a:rPr lang="en-GB" sz="2400" b="1" u="sng" dirty="0"/>
              <a:t>colleagues?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7648472"/>
              </p:ext>
            </p:extLst>
          </p:nvPr>
        </p:nvGraphicFramePr>
        <p:xfrm>
          <a:off x="9748044" y="3395059"/>
          <a:ext cx="8229600" cy="6069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4989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6408400" cy="558800"/>
          </a:xfrm>
        </p:spPr>
        <p:txBody>
          <a:bodyPr/>
          <a:lstStyle/>
          <a:p>
            <a:r>
              <a:rPr lang="en-GB" dirty="0"/>
              <a:t>Our People Promise – Compassion, inclusivity &amp; belonging continued…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2225675"/>
            <a:ext cx="8382000" cy="6629400"/>
          </a:xfrm>
        </p:spPr>
        <p:txBody>
          <a:bodyPr/>
          <a:lstStyle/>
          <a:p>
            <a:r>
              <a:rPr lang="en-GB" sz="2400" b="1" dirty="0"/>
              <a:t>In the last 12 months have you personally experienced discrimination at work from </a:t>
            </a:r>
            <a:r>
              <a:rPr lang="en-GB" sz="2400" b="1" u="sng" dirty="0"/>
              <a:t>patients/service users</a:t>
            </a:r>
            <a:r>
              <a:rPr lang="en-GB" sz="2400" b="1" dirty="0"/>
              <a:t>, their relatives, or other members of the public?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554886"/>
              </p:ext>
            </p:extLst>
          </p:nvPr>
        </p:nvGraphicFramePr>
        <p:xfrm>
          <a:off x="654844" y="3521075"/>
          <a:ext cx="84836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9748044" y="2225675"/>
            <a:ext cx="8382000" cy="6629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I’d feel able to </a:t>
            </a:r>
            <a:r>
              <a:rPr lang="en-GB" sz="2400" b="1" u="sng" dirty="0"/>
              <a:t>speak up </a:t>
            </a:r>
            <a:r>
              <a:rPr lang="en-GB" sz="2400" b="1" dirty="0"/>
              <a:t>in my team if I noticed poor or incorrect practice.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420595"/>
              </p:ext>
            </p:extLst>
          </p:nvPr>
        </p:nvGraphicFramePr>
        <p:xfrm>
          <a:off x="9781902" y="3531695"/>
          <a:ext cx="8957742" cy="6009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3983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2293600" cy="1168400"/>
          </a:xfrm>
        </p:spPr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2644" y="1997075"/>
            <a:ext cx="17409186" cy="66294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No national Staff Survey Action plan published to 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There are some clear areas of focus both for Service Groups and Corporately, linked to our Vision, People Strategy and ‘One Bay Way’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Service Groups to be given access to full raw data sets and specific reports provided on request.  Areas under TI and hotspots will be prioritised.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Corporate Directorate Data analysis to follow – suppression rules may impact on results and sharing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600" dirty="0"/>
              <a:t>Further thematic analysis to be undertaken following release of qualitative data – date TBC by HEIW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048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F4E8A8F4-23FF-A8EC-EB56-1F6CC21AE6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Diolch</a:t>
            </a:r>
          </a:p>
          <a:p>
            <a:r>
              <a:rPr lang="pt-BR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3532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6939" t="22592" r="13332" b="12222"/>
          <a:stretch/>
        </p:blipFill>
        <p:spPr>
          <a:xfrm>
            <a:off x="27101" y="244475"/>
            <a:ext cx="19507200" cy="8839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594644" y="7026275"/>
            <a:ext cx="2438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5463044" y="7026275"/>
            <a:ext cx="2438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60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1773" y="422275"/>
            <a:ext cx="16560800" cy="1473200"/>
          </a:xfrm>
        </p:spPr>
        <p:txBody>
          <a:bodyPr/>
          <a:lstStyle/>
          <a:p>
            <a:r>
              <a:rPr lang="pt-BR" sz="3600" dirty="0"/>
              <a:t>How do Our Results link with our ‘One Bay Way’ across Service Groups? A High Quality Organisation – Patient Safety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EC8C9FE-A6EC-2FA5-012D-00A99F566F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3373" y="1895475"/>
            <a:ext cx="9829800" cy="6959600"/>
          </a:xfrm>
        </p:spPr>
        <p:txBody>
          <a:bodyPr/>
          <a:lstStyle/>
          <a:p>
            <a:r>
              <a:rPr lang="pt-BR" b="1" dirty="0"/>
              <a:t>*N.B. New question set for 2023 – no comparible data.  Responses are in percentage.</a:t>
            </a:r>
          </a:p>
          <a:p>
            <a:r>
              <a:rPr lang="en-GB" sz="2400" b="1" dirty="0"/>
              <a:t>In the last month have you seen any errors, near misses, </a:t>
            </a:r>
          </a:p>
          <a:p>
            <a:r>
              <a:rPr lang="en-GB" sz="2400" b="1" dirty="0"/>
              <a:t>or incidents that could have hurt staff and/or patients/service users?</a:t>
            </a:r>
            <a:endParaRPr lang="pt-BR" sz="2400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055104"/>
              </p:ext>
            </p:extLst>
          </p:nvPr>
        </p:nvGraphicFramePr>
        <p:xfrm>
          <a:off x="773372" y="3444875"/>
          <a:ext cx="8746071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ço Reservado para Texto 2">
            <a:extLst>
              <a:ext uri="{FF2B5EF4-FFF2-40B4-BE49-F238E27FC236}">
                <a16:creationId xmlns:a16="http://schemas.microsoft.com/office/drawing/2014/main" id="{8EC8C9FE-A6EC-2FA5-012D-00A99F566FF3}"/>
              </a:ext>
            </a:extLst>
          </p:cNvPr>
          <p:cNvSpPr txBox="1">
            <a:spLocks/>
          </p:cNvSpPr>
          <p:nvPr/>
        </p:nvSpPr>
        <p:spPr>
          <a:xfrm>
            <a:off x="9976644" y="1768475"/>
            <a:ext cx="9906000" cy="6959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b="1" dirty="0"/>
          </a:p>
          <a:p>
            <a:r>
              <a:rPr lang="en-GB" sz="2400" b="1" dirty="0"/>
              <a:t>My organisation treats staff who are involved in an error, near miss or incident, fairly.</a:t>
            </a:r>
            <a:endParaRPr lang="pt-BR" sz="2400" b="1" dirty="0"/>
          </a:p>
        </p:txBody>
      </p:sp>
      <p:sp>
        <p:nvSpPr>
          <p:cNvPr id="8" name="Oval 7"/>
          <p:cNvSpPr/>
          <p:nvPr/>
        </p:nvSpPr>
        <p:spPr>
          <a:xfrm>
            <a:off x="6434905" y="4956175"/>
            <a:ext cx="6858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295509" y="4956175"/>
            <a:ext cx="6858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500422"/>
              </p:ext>
            </p:extLst>
          </p:nvPr>
        </p:nvGraphicFramePr>
        <p:xfrm>
          <a:off x="10129044" y="3444875"/>
          <a:ext cx="89916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Patient Safety Continued…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844675"/>
            <a:ext cx="9220200" cy="7010400"/>
          </a:xfrm>
        </p:spPr>
        <p:txBody>
          <a:bodyPr/>
          <a:lstStyle/>
          <a:p>
            <a:r>
              <a:rPr lang="en-GB" sz="2800" b="1" dirty="0"/>
              <a:t>My organisation encourages us to </a:t>
            </a:r>
            <a:r>
              <a:rPr lang="en-GB" sz="2800" b="1" u="sng" dirty="0"/>
              <a:t>report</a:t>
            </a:r>
            <a:r>
              <a:rPr lang="en-GB" sz="2800" b="1" dirty="0"/>
              <a:t> errors, near misses or incidents.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99407"/>
              </p:ext>
            </p:extLst>
          </p:nvPr>
        </p:nvGraphicFramePr>
        <p:xfrm>
          <a:off x="985044" y="2835275"/>
          <a:ext cx="8382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 txBox="1">
            <a:spLocks/>
          </p:cNvSpPr>
          <p:nvPr/>
        </p:nvSpPr>
        <p:spPr>
          <a:xfrm>
            <a:off x="10656888" y="1387475"/>
            <a:ext cx="9448800" cy="7315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When errors, near misses or incidents are reported, my organisation </a:t>
            </a:r>
            <a:r>
              <a:rPr lang="en-GB" sz="2800" b="1" u="sng" dirty="0"/>
              <a:t>takes action </a:t>
            </a:r>
            <a:r>
              <a:rPr lang="en-GB" sz="2800" b="1" dirty="0"/>
              <a:t>to ensure that they do not happen again.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3242040"/>
              </p:ext>
            </p:extLst>
          </p:nvPr>
        </p:nvGraphicFramePr>
        <p:xfrm>
          <a:off x="10783602" y="2835275"/>
          <a:ext cx="8616156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72603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Patient Safety Continued…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768475"/>
            <a:ext cx="17409186" cy="7086600"/>
          </a:xfrm>
        </p:spPr>
        <p:txBody>
          <a:bodyPr/>
          <a:lstStyle/>
          <a:p>
            <a:pPr algn="ctr"/>
            <a:r>
              <a:rPr lang="en-GB" sz="2800" b="1" dirty="0"/>
              <a:t>We are given </a:t>
            </a:r>
            <a:r>
              <a:rPr lang="en-GB" sz="2800" b="1" u="sng" dirty="0"/>
              <a:t>feedback</a:t>
            </a:r>
            <a:r>
              <a:rPr lang="en-GB" sz="2800" b="1" dirty="0"/>
              <a:t> about changes made in response to reported errors, near misses and incidents.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941309"/>
              </p:ext>
            </p:extLst>
          </p:nvPr>
        </p:nvGraphicFramePr>
        <p:xfrm>
          <a:off x="4414044" y="2911475"/>
          <a:ext cx="105918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946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54844" y="828675"/>
            <a:ext cx="14274800" cy="558800"/>
          </a:xfrm>
        </p:spPr>
        <p:txBody>
          <a:bodyPr/>
          <a:lstStyle/>
          <a:p>
            <a:r>
              <a:rPr lang="en-GB" dirty="0"/>
              <a:t>Compassionate Culture (Patients / Service Users)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844675"/>
            <a:ext cx="9296400" cy="7010400"/>
          </a:xfrm>
        </p:spPr>
        <p:txBody>
          <a:bodyPr/>
          <a:lstStyle/>
          <a:p>
            <a:r>
              <a:rPr lang="pt-BR" b="1" dirty="0"/>
              <a:t>N.B. New question set for 2023 – no comparible data.  Responses are in percentage</a:t>
            </a:r>
          </a:p>
          <a:p>
            <a:r>
              <a:rPr lang="en-GB" sz="2400" b="1" dirty="0"/>
              <a:t>People here are </a:t>
            </a:r>
            <a:r>
              <a:rPr lang="en-GB" sz="2400" b="1" u="sng" dirty="0"/>
              <a:t>compassionate</a:t>
            </a:r>
            <a:r>
              <a:rPr lang="en-GB" sz="2400" b="1" dirty="0"/>
              <a:t> in the way they behave towards </a:t>
            </a:r>
            <a:r>
              <a:rPr lang="en-GB" sz="2400" b="1" u="sng" dirty="0"/>
              <a:t>patients/service users</a:t>
            </a:r>
            <a:r>
              <a:rPr lang="en-GB" sz="2400" b="1" dirty="0"/>
              <a:t>.</a:t>
            </a:r>
            <a:endParaRPr lang="pt-BR" sz="2400" b="1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7563721"/>
              </p:ext>
            </p:extLst>
          </p:nvPr>
        </p:nvGraphicFramePr>
        <p:xfrm>
          <a:off x="756444" y="3216275"/>
          <a:ext cx="88392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586244" y="2149475"/>
            <a:ext cx="7391400" cy="6705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People here take </a:t>
            </a:r>
            <a:r>
              <a:rPr lang="en-GB" sz="2400" b="1" u="sng" dirty="0"/>
              <a:t>effective action </a:t>
            </a:r>
            <a:r>
              <a:rPr lang="en-GB" sz="2400" b="1" dirty="0"/>
              <a:t>to help patients/service users in </a:t>
            </a:r>
            <a:r>
              <a:rPr lang="en-GB" sz="2400" b="1" u="sng" dirty="0"/>
              <a:t>distress</a:t>
            </a:r>
            <a:r>
              <a:rPr lang="en-GB" sz="2400" b="1" dirty="0"/>
              <a:t>.</a:t>
            </a:r>
            <a:endParaRPr lang="pt-BR" sz="2400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325439"/>
              </p:ext>
            </p:extLst>
          </p:nvPr>
        </p:nvGraphicFramePr>
        <p:xfrm>
          <a:off x="10594428" y="3216275"/>
          <a:ext cx="8373815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1404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Compassionate Culture continued…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692275"/>
            <a:ext cx="8915400" cy="7162800"/>
          </a:xfrm>
        </p:spPr>
        <p:txBody>
          <a:bodyPr/>
          <a:lstStyle/>
          <a:p>
            <a:r>
              <a:rPr lang="en-GB" sz="2400" b="1" dirty="0"/>
              <a:t>Care of patients/service users is my organisation's top </a:t>
            </a:r>
            <a:r>
              <a:rPr lang="en-GB" sz="2400" b="1" u="sng" dirty="0"/>
              <a:t>priority.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809203"/>
              </p:ext>
            </p:extLst>
          </p:nvPr>
        </p:nvGraphicFramePr>
        <p:xfrm>
          <a:off x="908844" y="2682875"/>
          <a:ext cx="84582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052844" y="1692275"/>
            <a:ext cx="8915400" cy="7162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My organisation </a:t>
            </a:r>
            <a:r>
              <a:rPr lang="en-GB" sz="2400" b="1" u="sng" dirty="0"/>
              <a:t>acts on concerns </a:t>
            </a:r>
            <a:r>
              <a:rPr lang="en-GB" sz="2400" b="1" dirty="0"/>
              <a:t>raised by patients/service users.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122524"/>
              </p:ext>
            </p:extLst>
          </p:nvPr>
        </p:nvGraphicFramePr>
        <p:xfrm>
          <a:off x="10159714" y="2682875"/>
          <a:ext cx="8351330" cy="649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5402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Compassionate Culture (staff to staff)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768475"/>
            <a:ext cx="8839200" cy="7086600"/>
          </a:xfrm>
        </p:spPr>
        <p:txBody>
          <a:bodyPr/>
          <a:lstStyle/>
          <a:p>
            <a:r>
              <a:rPr lang="en-GB" sz="2400" b="1" dirty="0"/>
              <a:t>The people I work with are understanding and kind to one another.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190636"/>
              </p:ext>
            </p:extLst>
          </p:nvPr>
        </p:nvGraphicFramePr>
        <p:xfrm>
          <a:off x="908844" y="3140075"/>
          <a:ext cx="86868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10510044" y="1793094"/>
            <a:ext cx="8839200" cy="7086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800" b="0" kern="120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People here are compassionate towards colleagues when they face problems.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685356"/>
              </p:ext>
            </p:extLst>
          </p:nvPr>
        </p:nvGraphicFramePr>
        <p:xfrm>
          <a:off x="10738644" y="3140075"/>
          <a:ext cx="82296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6356008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795bbee-07b4-4e79-98d8-0419d9871ca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52E948FA37F943B0514D0A14AFC95A" ma:contentTypeVersion="17" ma:contentTypeDescription="Create a new document." ma:contentTypeScope="" ma:versionID="bf14d4257421ab6c601b4bba765abde6">
  <xsd:schema xmlns:xsd="http://www.w3.org/2001/XMLSchema" xmlns:xs="http://www.w3.org/2001/XMLSchema" xmlns:p="http://schemas.microsoft.com/office/2006/metadata/properties" xmlns:ns3="258d5018-feb4-45ec-8043-ac7152467c64" xmlns:ns4="2795bbee-07b4-4e79-98d8-0419d9871cad" targetNamespace="http://schemas.microsoft.com/office/2006/metadata/properties" ma:root="true" ma:fieldsID="37e7bcda9c6a630722f7d3474e42a0b0" ns3:_="" ns4:_="">
    <xsd:import namespace="258d5018-feb4-45ec-8043-ac7152467c64"/>
    <xsd:import namespace="2795bbee-07b4-4e79-98d8-0419d9871ca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8d5018-feb4-45ec-8043-ac7152467c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5bbee-07b4-4e79-98d8-0419d9871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53AC40-0A0E-4F46-A609-E30D51CC4C15}">
  <ds:schemaRefs>
    <ds:schemaRef ds:uri="2795bbee-07b4-4e79-98d8-0419d9871cad"/>
    <ds:schemaRef ds:uri="258d5018-feb4-45ec-8043-ac7152467c64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C98967F-9184-4215-9FF6-F0D3AEBB6F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8d5018-feb4-45ec-8043-ac7152467c64"/>
    <ds:schemaRef ds:uri="2795bbee-07b4-4e79-98d8-0419d9871c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2011</TotalTime>
  <Words>1162</Words>
  <Application>Microsoft Office PowerPoint</Application>
  <PresentationFormat>Custom</PresentationFormat>
  <Paragraphs>105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Arial Black</vt:lpstr>
      <vt:lpstr>Calibri</vt:lpstr>
      <vt:lpstr>Times New Roman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Sophie Herbert (Swansea Bay UHB - Corporate Governance )</cp:lastModifiedBy>
  <cp:revision>72</cp:revision>
  <dcterms:created xsi:type="dcterms:W3CDTF">2023-11-15T10:54:55Z</dcterms:created>
  <dcterms:modified xsi:type="dcterms:W3CDTF">2024-06-06T07:41:48Z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0x0101006652E948FA37F943B0514D0A14AFC95A</vt:lpwstr>
  </property>
</Properties>
</file>